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notesMasterIdLst>
    <p:notesMasterId r:id="rId25"/>
  </p:notesMasterIdLst>
  <p:sldIdLst>
    <p:sldId id="279" r:id="rId2"/>
    <p:sldId id="257" r:id="rId3"/>
    <p:sldId id="275" r:id="rId4"/>
    <p:sldId id="258" r:id="rId5"/>
    <p:sldId id="277" r:id="rId6"/>
    <p:sldId id="278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80" r:id="rId22"/>
    <p:sldId id="261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2956"/>
  </p:normalViewPr>
  <p:slideViewPr>
    <p:cSldViewPr snapToGrid="0" snapToObjects="1">
      <p:cViewPr varScale="1">
        <p:scale>
          <a:sx n="107" d="100"/>
          <a:sy n="107" d="100"/>
        </p:scale>
        <p:origin x="23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70915-52EE-454E-8C22-EAB7DB8C1203}" type="datetimeFigureOut">
              <a:rPr lang="en-US" smtClean="0"/>
              <a:t>12/9/20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3DABB-6C76-1F47-A76C-2953863B3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1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376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566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720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88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</a:t>
            </a:r>
            <a:r>
              <a:rPr lang="en-US" baseline="0" dirty="0"/>
              <a:t> through all the descriptions together – what would each level look like, any wording issues, any example</a:t>
            </a:r>
          </a:p>
          <a:p>
            <a:endParaRPr lang="en-US" dirty="0"/>
          </a:p>
          <a:p>
            <a:r>
              <a:rPr lang="en-US" dirty="0"/>
              <a:t>e.g., What does “pays attention to instruction” look like?</a:t>
            </a:r>
          </a:p>
          <a:p>
            <a:r>
              <a:rPr lang="en-US" dirty="0"/>
              <a:t>What does “off-task” look like?”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What does a child who “</a:t>
            </a:r>
            <a:r>
              <a:rPr lang="en-US" sz="1200" dirty="0"/>
              <a:t>spends most of time off-task, inattentive” look like compared to “Child's attention frequently drifts and requires frequent prompts”?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991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4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90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2509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7458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02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3DABB-6C76-1F47-A76C-2953863B35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80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880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69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1765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46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7284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163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296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08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pPr/>
              <a:t>12/9/20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857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865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45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775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9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589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60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088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2A205-8D82-754C-A563-37052737EAC2}" type="datetimeFigureOut">
              <a:rPr lang="en-US" smtClean="0"/>
              <a:t>12/9/20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396AD14-5E96-1249-9595-05F19089F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320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hayeon@nyu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D87F1AA-9401-45CB-922D-49EEE6064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200" y="66176"/>
            <a:ext cx="8338052" cy="316933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5511DE9-D58B-42D4-AE38-4A78E7B384AC}"/>
              </a:ext>
            </a:extLst>
          </p:cNvPr>
          <p:cNvSpPr/>
          <p:nvPr/>
        </p:nvSpPr>
        <p:spPr>
          <a:xfrm>
            <a:off x="226612" y="2652611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>
                <a:solidFill>
                  <a:schemeClr val="accent1"/>
                </a:solidFill>
              </a:rPr>
              <a:t>Self-Regulation Assessment –Accessor Report Scale (SRA-ARS)</a:t>
            </a:r>
          </a:p>
        </p:txBody>
      </p:sp>
    </p:spTree>
    <p:extLst>
      <p:ext uri="{BB962C8B-B14F-4D97-AF65-F5344CB8AC3E}">
        <p14:creationId xmlns:p14="http://schemas.microsoft.com/office/powerpoint/2010/main" val="8244511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3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030" y="1930400"/>
            <a:ext cx="7086237" cy="4204182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457200" indent="-457200" defTabSz="6858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 startAt="2"/>
              <a:defRPr sz="2400" cap="none"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914400" lvl="1" indent="-4572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cap="none" baseline="0"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cap="none"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cap="none" baseline="0"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cap="none"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6pPr>
            <a:lvl7pPr marL="29718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7pPr>
            <a:lvl8pPr marL="3429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8pPr>
            <a:lvl9pPr marL="3886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9pPr>
          </a:lstStyle>
          <a:p>
            <a:pPr>
              <a:buFont typeface="Arial" charset="0"/>
              <a:buChar char="•"/>
            </a:pPr>
            <a:r>
              <a:rPr lang="en-US" b="1" dirty="0"/>
              <a:t>Sustains concentration; willing to try repetitive tasks </a:t>
            </a:r>
          </a:p>
          <a:p>
            <a:pPr lvl="1"/>
            <a:r>
              <a:rPr lang="en-US" sz="2000" dirty="0"/>
              <a:t>Child not able to concentrate or persist on much of the assessment.</a:t>
            </a:r>
          </a:p>
          <a:p>
            <a:pPr lvl="1"/>
            <a:r>
              <a:rPr lang="en-US" sz="2000" dirty="0"/>
              <a:t>Child frequently distracted, requires multiple prompts from tester.</a:t>
            </a:r>
          </a:p>
          <a:p>
            <a:pPr lvl="1"/>
            <a:r>
              <a:rPr lang="en-US" sz="2000" dirty="0"/>
              <a:t>Child occasionally distracted but generally persistent, but does not require prompt from tester.</a:t>
            </a:r>
          </a:p>
          <a:p>
            <a:pPr lvl="1"/>
            <a:r>
              <a:rPr lang="en-US" sz="2000" dirty="0"/>
              <a:t>Child able to concentrate and persist with task, even toward end of tasks and with distractions.</a:t>
            </a:r>
          </a:p>
        </p:txBody>
      </p:sp>
    </p:spTree>
    <p:extLst>
      <p:ext uri="{BB962C8B-B14F-4D97-AF65-F5344CB8AC3E}">
        <p14:creationId xmlns:p14="http://schemas.microsoft.com/office/powerpoint/2010/main" val="2101111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4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6755" y="1969126"/>
            <a:ext cx="6851560" cy="3835747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457200" indent="-457200" defTabSz="6858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 startAt="2"/>
              <a:defRPr sz="2400" cap="none"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914400" lvl="1" indent="-4572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cap="none" baseline="0"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cap="none"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cap="none" baseline="0"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cap="none"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6pPr>
            <a:lvl7pPr marL="29718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7pPr>
            <a:lvl8pPr marL="3429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8pPr>
            <a:lvl9pPr marL="3886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9pPr>
          </a:lstStyle>
          <a:p>
            <a:pPr>
              <a:buFont typeface="Arial" charset="0"/>
              <a:buChar char="•"/>
            </a:pPr>
            <a:r>
              <a:rPr lang="en-US" b="1" dirty="0"/>
              <a:t>Is careless or destructive with test materials </a:t>
            </a:r>
          </a:p>
          <a:p>
            <a:pPr lvl="1"/>
            <a:r>
              <a:rPr lang="en-US" sz="2000" dirty="0"/>
              <a:t>Child gets too “rowdy” with materials and breaks or damages test materials.</a:t>
            </a:r>
          </a:p>
          <a:p>
            <a:pPr lvl="1"/>
            <a:r>
              <a:rPr lang="en-US" sz="2000" dirty="0"/>
              <a:t>Child is </a:t>
            </a:r>
            <a:r>
              <a:rPr lang="en-US" sz="2000" b="1" dirty="0"/>
              <a:t>repeatedly </a:t>
            </a:r>
            <a:r>
              <a:rPr lang="en-US" sz="2000" dirty="0"/>
              <a:t>careless but does not damage materials, paper. Needs repeated reminders.</a:t>
            </a:r>
          </a:p>
          <a:p>
            <a:pPr lvl="1"/>
            <a:r>
              <a:rPr lang="en-US" sz="2000" dirty="0"/>
              <a:t>Child is careless or slightly destructive </a:t>
            </a:r>
            <a:r>
              <a:rPr lang="en-US" sz="2000" b="1" dirty="0"/>
              <a:t>one time</a:t>
            </a:r>
            <a:r>
              <a:rPr lang="en-US" sz="2000" dirty="0"/>
              <a:t>. Can include kicking, dropping object on floor “by mistake.”</a:t>
            </a:r>
          </a:p>
          <a:p>
            <a:pPr lvl="1"/>
            <a:r>
              <a:rPr lang="en-US" sz="2000" dirty="0"/>
              <a:t>Child is not careless and is not destructive.</a:t>
            </a:r>
          </a:p>
        </p:txBody>
      </p:sp>
    </p:spTree>
    <p:extLst>
      <p:ext uri="{BB962C8B-B14F-4D97-AF65-F5344CB8AC3E}">
        <p14:creationId xmlns:p14="http://schemas.microsoft.com/office/powerpoint/2010/main" val="153508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622" y="181811"/>
            <a:ext cx="6347713" cy="1320800"/>
          </a:xfrm>
        </p:spPr>
        <p:txBody>
          <a:bodyPr>
            <a:normAutofit/>
          </a:bodyPr>
          <a:lstStyle/>
          <a:p>
            <a:r>
              <a:rPr lang="en-US" dirty="0"/>
              <a:t>Let’s go over each questions together: Question 5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0" y="1488939"/>
            <a:ext cx="8775032" cy="4932913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457200" indent="-457200" defTabSz="6858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 startAt="2"/>
              <a:defRPr sz="2400" cap="none"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914400" lvl="1" indent="-4572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cap="none" baseline="0"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cap="none"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cap="none" baseline="0"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cap="none"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6pPr>
            <a:lvl7pPr marL="29718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7pPr>
            <a:lvl8pPr marL="3429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8pPr>
            <a:lvl9pPr marL="3886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9pPr>
          </a:lstStyle>
          <a:p>
            <a:pPr>
              <a:buFont typeface="Arial" charset="0"/>
              <a:buChar char="•"/>
            </a:pPr>
            <a:r>
              <a:rPr lang="en-US" b="1" dirty="0"/>
              <a:t>Can wait during and between tasks </a:t>
            </a:r>
          </a:p>
          <a:p>
            <a:pPr lvl="1"/>
            <a:r>
              <a:rPr lang="en-US" sz="2000" dirty="0"/>
              <a:t>Child is impulsive throughout assessment, needs lots of boundary-setting; transitions between tasks made difficult because of child's activity level/impulsivity.</a:t>
            </a:r>
          </a:p>
          <a:p>
            <a:pPr lvl="1"/>
            <a:r>
              <a:rPr lang="en-US" sz="2000" dirty="0"/>
              <a:t>Child is often impulsive across multiple tasks or highly impulsive during one activity; child needs multiple prompts to wait while tester gathers materials for new task.</a:t>
            </a:r>
          </a:p>
          <a:p>
            <a:pPr lvl="1"/>
            <a:r>
              <a:rPr lang="en-US" sz="2000" dirty="0"/>
              <a:t>A few instances of impulsive behavior; child sometimes shows anticipation for interesting task materials but rarely needs a reminder.</a:t>
            </a:r>
          </a:p>
          <a:p>
            <a:pPr lvl="1"/>
            <a:r>
              <a:rPr lang="en-US" sz="2000" dirty="0"/>
              <a:t>Child waits before pointing to materials, reaching for blocks, etc., and waits patiently for new tasks to begin; no ambiguous or impulsive behaviors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7360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6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3605" y="2041145"/>
            <a:ext cx="6851560" cy="4207255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457200" indent="-457200" defTabSz="6858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 startAt="2"/>
              <a:defRPr sz="2400" cap="none"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914400" lvl="1" indent="-4572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cap="none" baseline="0"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cap="none"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cap="none" baseline="0"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cap="none"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6pPr>
            <a:lvl7pPr marL="29718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7pPr>
            <a:lvl8pPr marL="3429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8pPr>
            <a:lvl9pPr marL="3886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9pPr>
          </a:lstStyle>
          <a:p>
            <a:pPr>
              <a:buFont typeface="Arial" charset="0"/>
              <a:buChar char="•"/>
            </a:pPr>
            <a:r>
              <a:rPr lang="en-US" b="1" dirty="0"/>
              <a:t>Remains in seat appropriately during test </a:t>
            </a:r>
          </a:p>
          <a:p>
            <a:pPr lvl="1"/>
            <a:r>
              <a:rPr lang="en-US" sz="2000" dirty="0"/>
              <a:t>Out of seat frequently or difficult to manage (e.g. runs around room, climbs on furniture).</a:t>
            </a:r>
          </a:p>
          <a:p>
            <a:pPr lvl="1"/>
            <a:r>
              <a:rPr lang="en-US" sz="2000" dirty="0"/>
              <a:t>Needs multiple reminders to return to seat, sit up but listens and responds to prompts.</a:t>
            </a:r>
          </a:p>
          <a:p>
            <a:pPr lvl="1"/>
            <a:r>
              <a:rPr lang="en-US" sz="2000" dirty="0"/>
              <a:t>Gets out of seat 1x (including sliding off chair), returns to seat when prompted.</a:t>
            </a:r>
          </a:p>
          <a:p>
            <a:pPr lvl="1"/>
            <a:r>
              <a:rPr lang="en-US" sz="2000" dirty="0"/>
              <a:t>Does not climb, open closets, grab objects. (Occasional adjustment in body position is appropriate)</a:t>
            </a:r>
          </a:p>
        </p:txBody>
      </p:sp>
    </p:spTree>
    <p:extLst>
      <p:ext uri="{BB962C8B-B14F-4D97-AF65-F5344CB8AC3E}">
        <p14:creationId xmlns:p14="http://schemas.microsoft.com/office/powerpoint/2010/main" val="1846678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7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7675" y="1980700"/>
            <a:ext cx="6851560" cy="3835747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457200" indent="-457200" defTabSz="6858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 startAt="2"/>
              <a:defRPr sz="2400" cap="none"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914400" lvl="1" indent="-4572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cap="none" baseline="0"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cap="none"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cap="none" baseline="0"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cap="none"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6pPr>
            <a:lvl7pPr marL="29718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7pPr>
            <a:lvl8pPr marL="3429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8pPr>
            <a:lvl9pPr marL="3886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9pPr>
          </a:lstStyle>
          <a:p>
            <a:pPr>
              <a:buFont typeface="Arial" charset="0"/>
              <a:buChar char="•"/>
            </a:pPr>
            <a:r>
              <a:rPr lang="en-US" b="1" dirty="0"/>
              <a:t>Alert and interactive; is not withdrawn </a:t>
            </a:r>
          </a:p>
          <a:p>
            <a:pPr lvl="1"/>
            <a:r>
              <a:rPr lang="en-US" sz="2000" dirty="0"/>
              <a:t>Child seems “shut down” and difficult to engage in starting task.</a:t>
            </a:r>
          </a:p>
          <a:p>
            <a:pPr lvl="1"/>
            <a:r>
              <a:rPr lang="en-US" sz="2000" dirty="0"/>
              <a:t>Child repeatedly withdraws from testing situation and needs encouragement to finish task.</a:t>
            </a:r>
          </a:p>
          <a:p>
            <a:pPr lvl="1"/>
            <a:r>
              <a:rPr lang="en-US" sz="2000" dirty="0"/>
              <a:t>Child generally interacts, but at times turns away, lowers head, takes “break” from interaction. </a:t>
            </a:r>
          </a:p>
          <a:p>
            <a:pPr lvl="1"/>
            <a:r>
              <a:rPr lang="en-US" sz="2000" dirty="0"/>
              <a:t>Child participates in interaction; body posture suggests relaxed engagement with the interviewer</a:t>
            </a:r>
          </a:p>
        </p:txBody>
      </p:sp>
    </p:spTree>
    <p:extLst>
      <p:ext uri="{BB962C8B-B14F-4D97-AF65-F5344CB8AC3E}">
        <p14:creationId xmlns:p14="http://schemas.microsoft.com/office/powerpoint/2010/main" val="15791246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8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030" y="2075870"/>
            <a:ext cx="6851560" cy="3835747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457200" indent="-457200" defTabSz="6858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 startAt="2"/>
              <a:defRPr sz="2400" cap="none"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914400" lvl="1" indent="-4572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cap="none" baseline="0"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cap="none"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cap="none" baseline="0"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cap="none"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6pPr>
            <a:lvl7pPr marL="29718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7pPr>
            <a:lvl8pPr marL="3429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8pPr>
            <a:lvl9pPr marL="3886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9pPr>
          </a:lstStyle>
          <a:p>
            <a:pPr>
              <a:buFont typeface="Arial" charset="0"/>
              <a:buChar char="•"/>
            </a:pPr>
            <a:r>
              <a:rPr lang="en-US" b="1" dirty="0"/>
              <a:t>Cooperates; complies with tester’s requests</a:t>
            </a:r>
          </a:p>
          <a:p>
            <a:pPr lvl="1"/>
            <a:r>
              <a:rPr lang="en-US" sz="2000" dirty="0"/>
              <a:t>Child does not cooperate even when tasks are easy.</a:t>
            </a:r>
          </a:p>
          <a:p>
            <a:pPr lvl="1"/>
            <a:r>
              <a:rPr lang="en-US" sz="2000" dirty="0"/>
              <a:t>Child shows significant resistance, noncompliance and needs multiple prompts to get through assessment.</a:t>
            </a:r>
          </a:p>
          <a:p>
            <a:pPr lvl="1"/>
            <a:r>
              <a:rPr lang="en-US" sz="2000" dirty="0"/>
              <a:t>Child shows minor indications of resistance, boredom (e.g. frowns, sighs) but completes tasks.</a:t>
            </a:r>
          </a:p>
          <a:p>
            <a:pPr lvl="1"/>
            <a:r>
              <a:rPr lang="en-US" sz="2000" dirty="0"/>
              <a:t>Child attempts to do task as instructed even if task is difficult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81928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9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98024" y="2029571"/>
            <a:ext cx="6851560" cy="3835747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457200" indent="-457200" defTabSz="6858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 startAt="2"/>
              <a:defRPr sz="2400" cap="none"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914400" lvl="1" indent="-4572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cap="none" baseline="0"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cap="none"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cap="none" baseline="0"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cap="none"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6pPr>
            <a:lvl7pPr marL="29718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7pPr>
            <a:lvl8pPr marL="3429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8pPr>
            <a:lvl9pPr marL="3886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9pPr>
          </a:lstStyle>
          <a:p>
            <a:pPr>
              <a:buFont typeface="Arial" charset="0"/>
              <a:buChar char="•"/>
            </a:pPr>
            <a:r>
              <a:rPr lang="en-US" b="1" dirty="0"/>
              <a:t>Shows pleasure in accomplishment and active task mastery </a:t>
            </a:r>
          </a:p>
          <a:p>
            <a:pPr lvl="1"/>
            <a:r>
              <a:rPr lang="en-US" sz="2000" dirty="0"/>
              <a:t>Child makes negative comment or negative expression when completing task.</a:t>
            </a:r>
          </a:p>
          <a:p>
            <a:pPr lvl="1"/>
            <a:r>
              <a:rPr lang="en-US" sz="2000" dirty="0"/>
              <a:t>Child is neutral when getting task right.</a:t>
            </a:r>
          </a:p>
          <a:p>
            <a:pPr lvl="1"/>
            <a:r>
              <a:rPr lang="en-US" sz="2000" dirty="0"/>
              <a:t>Child appears slightly pleased in completing tasks.</a:t>
            </a:r>
          </a:p>
          <a:p>
            <a:pPr lvl="1"/>
            <a:r>
              <a:rPr lang="en-US" sz="2000" dirty="0"/>
              <a:t>Child appears happy after completing task. May show excited body movements (e.g., “alright!” clapping)</a:t>
            </a:r>
          </a:p>
        </p:txBody>
      </p:sp>
    </p:spTree>
    <p:extLst>
      <p:ext uri="{BB962C8B-B14F-4D97-AF65-F5344CB8AC3E}">
        <p14:creationId xmlns:p14="http://schemas.microsoft.com/office/powerpoint/2010/main" val="13125556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10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7675" y="2180042"/>
            <a:ext cx="6851560" cy="3835747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457200" indent="-457200" defTabSz="6858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 startAt="2"/>
              <a:defRPr sz="2400" cap="none"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914400" lvl="1" indent="-4572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cap="none" baseline="0"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cap="none"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cap="none" baseline="0"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cap="none"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6pPr>
            <a:lvl7pPr marL="29718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7pPr>
            <a:lvl8pPr marL="3429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8pPr>
            <a:lvl9pPr marL="3886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9pPr>
          </a:lstStyle>
          <a:p>
            <a:pPr>
              <a:buFont typeface="Arial" charset="0"/>
              <a:buChar char="•"/>
            </a:pPr>
            <a:r>
              <a:rPr lang="en-US" b="1" dirty="0"/>
              <a:t>Confident </a:t>
            </a:r>
          </a:p>
          <a:p>
            <a:pPr lvl="1"/>
            <a:r>
              <a:rPr lang="en-US" sz="2000" dirty="0"/>
              <a:t>Child shows hesitation or reluctance on easy items, gives up easily (e.g., “I can't do this.”).</a:t>
            </a:r>
          </a:p>
          <a:p>
            <a:pPr lvl="1"/>
            <a:r>
              <a:rPr lang="en-US" sz="2000" dirty="0"/>
              <a:t>Less confident child shows repeated hesitation or asks questions that indicate a lack of confidence.</a:t>
            </a:r>
          </a:p>
          <a:p>
            <a:pPr lvl="1"/>
            <a:r>
              <a:rPr lang="en-US" sz="2000" dirty="0"/>
              <a:t>Child is diligent, straightforward in answering tester's questions. </a:t>
            </a:r>
          </a:p>
          <a:p>
            <a:pPr lvl="1"/>
            <a:r>
              <a:rPr lang="en-US" sz="2000" dirty="0"/>
              <a:t>Child shows confidence by comments such as “I know this one.” Child is eager, energetic.</a:t>
            </a:r>
          </a:p>
        </p:txBody>
      </p:sp>
    </p:spTree>
    <p:extLst>
      <p:ext uri="{BB962C8B-B14F-4D97-AF65-F5344CB8AC3E}">
        <p14:creationId xmlns:p14="http://schemas.microsoft.com/office/powerpoint/2010/main" val="1614970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11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3605" y="2180042"/>
            <a:ext cx="6851560" cy="3835747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457200" indent="-457200" defTabSz="6858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 startAt="2"/>
              <a:defRPr sz="2400" cap="none"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914400" lvl="1" indent="-4572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cap="none" baseline="0"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cap="none"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cap="none" baseline="0"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cap="none"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6pPr>
            <a:lvl7pPr marL="29718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7pPr>
            <a:lvl8pPr marL="3429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8pPr>
            <a:lvl9pPr marL="3886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9pPr>
          </a:lstStyle>
          <a:p>
            <a:pPr>
              <a:buFont typeface="Arial" charset="0"/>
              <a:buChar char="•"/>
            </a:pPr>
            <a:r>
              <a:rPr lang="en-US" b="1" dirty="0"/>
              <a:t>Defiant </a:t>
            </a:r>
          </a:p>
          <a:p>
            <a:pPr lvl="1"/>
            <a:r>
              <a:rPr lang="en-US" sz="2000" dirty="0"/>
              <a:t>Child actively, directly refuses to comply with tester's request or direction.</a:t>
            </a:r>
          </a:p>
          <a:p>
            <a:pPr lvl="1"/>
            <a:r>
              <a:rPr lang="en-US" sz="2000" dirty="0"/>
              <a:t>Child tests limits but responds to tester's prompt or restatement or request.</a:t>
            </a:r>
          </a:p>
          <a:p>
            <a:pPr lvl="1"/>
            <a:r>
              <a:rPr lang="en-US" sz="2000" dirty="0"/>
              <a:t>Child says “no,” but then follows tester's initial request. Tester does not have to “say it again.”</a:t>
            </a:r>
          </a:p>
          <a:p>
            <a:pPr lvl="1"/>
            <a:r>
              <a:rPr lang="en-US" sz="2000" dirty="0"/>
              <a:t>Child never exhibits active defiance.</a:t>
            </a:r>
          </a:p>
        </p:txBody>
      </p:sp>
    </p:spTree>
    <p:extLst>
      <p:ext uri="{BB962C8B-B14F-4D97-AF65-F5344CB8AC3E}">
        <p14:creationId xmlns:p14="http://schemas.microsoft.com/office/powerpoint/2010/main" val="10527026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12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7675" y="1969126"/>
            <a:ext cx="6851560" cy="3835747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457200" indent="-457200" defTabSz="6858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 startAt="2"/>
              <a:defRPr sz="2400" cap="none"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914400" lvl="1" indent="-4572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cap="none" baseline="0"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cap="none"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cap="none" baseline="0"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cap="none"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6pPr>
            <a:lvl7pPr marL="29718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7pPr>
            <a:lvl8pPr marL="3429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8pPr>
            <a:lvl9pPr marL="3886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9pPr>
          </a:lstStyle>
          <a:p>
            <a:pPr>
              <a:buFont typeface="Arial" charset="0"/>
              <a:buChar char="•"/>
            </a:pPr>
            <a:r>
              <a:rPr lang="en-US" b="1" dirty="0"/>
              <a:t>Passively noncompliant </a:t>
            </a:r>
          </a:p>
          <a:p>
            <a:pPr lvl="1"/>
            <a:r>
              <a:rPr lang="en-US" sz="2000" dirty="0"/>
              <a:t>Child appears not to hear instruction, even when tester repeats request.</a:t>
            </a:r>
          </a:p>
          <a:p>
            <a:pPr lvl="1"/>
            <a:r>
              <a:rPr lang="en-US" sz="2000" dirty="0"/>
              <a:t>Child ignores tester but responds to prompt when tester repeats request/directive.</a:t>
            </a:r>
          </a:p>
          <a:p>
            <a:pPr lvl="1"/>
            <a:r>
              <a:rPr lang="en-US" sz="2000" dirty="0"/>
              <a:t>Child seems slow to comply. Tester does not restate request, but wonders if child heard.</a:t>
            </a:r>
          </a:p>
          <a:p>
            <a:pPr lvl="1"/>
            <a:r>
              <a:rPr lang="en-US" sz="2000" dirty="0"/>
              <a:t>Child hears requests and responds appropriately.</a:t>
            </a:r>
          </a:p>
        </p:txBody>
      </p:sp>
    </p:spTree>
    <p:extLst>
      <p:ext uri="{BB962C8B-B14F-4D97-AF65-F5344CB8AC3E}">
        <p14:creationId xmlns:p14="http://schemas.microsoft.com/office/powerpoint/2010/main" val="1481615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SRA-ARS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196" y="1474554"/>
            <a:ext cx="6858131" cy="4497983"/>
          </a:xfrm>
        </p:spPr>
        <p:txBody>
          <a:bodyPr>
            <a:normAutofit fontScale="92500"/>
          </a:bodyPr>
          <a:lstStyle/>
          <a:p>
            <a:r>
              <a:rPr lang="en-US" sz="2800" b="1" u="sng" dirty="0"/>
              <a:t>A checklist filled out by the assessor </a:t>
            </a:r>
            <a:r>
              <a:rPr lang="en-US" sz="2800" dirty="0"/>
              <a:t>(you!) at the end of each child-assessment</a:t>
            </a:r>
          </a:p>
          <a:p>
            <a:r>
              <a:rPr lang="en-US" sz="2800" dirty="0"/>
              <a:t>Measures children's </a:t>
            </a:r>
            <a:r>
              <a:rPr lang="en-US" sz="2800" b="1" u="sng" dirty="0">
                <a:solidFill>
                  <a:schemeClr val="accent1"/>
                </a:solidFill>
              </a:rPr>
              <a:t>emotion regulation </a:t>
            </a:r>
            <a:r>
              <a:rPr lang="en-US" sz="2800" dirty="0"/>
              <a:t>and </a:t>
            </a:r>
            <a:r>
              <a:rPr lang="en-US" sz="2800" b="1" u="sng" dirty="0">
                <a:solidFill>
                  <a:schemeClr val="accent1"/>
                </a:solidFill>
              </a:rPr>
              <a:t>attention/impulsivity</a:t>
            </a:r>
            <a:r>
              <a:rPr lang="en-US" sz="2800" dirty="0"/>
              <a:t> </a:t>
            </a:r>
            <a:r>
              <a:rPr lang="en-US" sz="2800" b="1" dirty="0"/>
              <a:t>during the course of child assessment</a:t>
            </a:r>
          </a:p>
          <a:p>
            <a:r>
              <a:rPr lang="en-US" sz="2800" dirty="0"/>
              <a:t>Children’s behavior pattern during the assessment mirrors their ability to pay attention and control their impulse during schooling</a:t>
            </a:r>
          </a:p>
          <a:p>
            <a:r>
              <a:rPr lang="en-US" sz="2800" dirty="0">
                <a:sym typeface="Wingdings"/>
              </a:rPr>
              <a:t> Self-regulation skills in </a:t>
            </a:r>
            <a:r>
              <a:rPr lang="en-US" sz="2800" b="1" u="sng" dirty="0">
                <a:sym typeface="Wingdings"/>
              </a:rPr>
              <a:t>context</a:t>
            </a:r>
            <a:endParaRPr lang="en-US" sz="2800" b="1" u="sng" dirty="0"/>
          </a:p>
        </p:txBody>
      </p:sp>
      <p:pic>
        <p:nvPicPr>
          <p:cNvPr id="1026" name="Picture 2" descr="mage result for checkli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568" y="5041539"/>
            <a:ext cx="2323236" cy="216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8119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13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7675" y="1930400"/>
            <a:ext cx="6851560" cy="4173517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marL="457200" indent="-457200" defTabSz="685800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 startAt="2"/>
              <a:defRPr sz="2400" cap="none"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914400" lvl="1" indent="-4572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cap="none" baseline="0"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cap="none"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cap="none" baseline="0"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defTabSz="6858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cap="none"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6pPr>
            <a:lvl7pPr marL="29718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>
                <a:effectLst/>
              </a:defRPr>
            </a:lvl7pPr>
            <a:lvl8pPr marL="34290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8pPr>
            <a:lvl9pPr marL="3886200" indent="-228600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baseline="0">
                <a:effectLst/>
              </a:defRPr>
            </a:lvl9pPr>
          </a:lstStyle>
          <a:p>
            <a:pPr>
              <a:buFont typeface="Arial" charset="0"/>
              <a:buChar char="•"/>
            </a:pPr>
            <a:r>
              <a:rPr lang="en-US" b="1" dirty="0"/>
              <a:t>Modulates and regulates arousal level in self. </a:t>
            </a:r>
          </a:p>
          <a:p>
            <a:pPr lvl="1"/>
            <a:r>
              <a:rPr lang="en-US" sz="2000" dirty="0"/>
              <a:t>Child becomes over-aroused and has difficulty regaining self-control.</a:t>
            </a:r>
          </a:p>
          <a:p>
            <a:pPr lvl="1"/>
            <a:r>
              <a:rPr lang="en-US" sz="2000" dirty="0"/>
              <a:t>Child becomes over-aroused (sad, frustrated, silly) and needs prompt from tester but is able to calm down.</a:t>
            </a:r>
          </a:p>
          <a:p>
            <a:pPr lvl="1"/>
            <a:r>
              <a:rPr lang="en-US" sz="2000" dirty="0"/>
              <a:t>Child becomes briefly over-aroused (sad, frustrated, silly) but quickly calms without help from adult tester.</a:t>
            </a:r>
          </a:p>
          <a:p>
            <a:pPr lvl="1"/>
            <a:r>
              <a:rPr lang="en-US" sz="2000" dirty="0"/>
              <a:t>Child highly regulated. Never becomes sad, frustrated, or silly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59365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Assessment Role 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2160590"/>
            <a:ext cx="4103276" cy="4087810"/>
          </a:xfrm>
        </p:spPr>
        <p:txBody>
          <a:bodyPr>
            <a:normAutofit fontScale="85000" lnSpcReduction="20000"/>
          </a:bodyPr>
          <a:lstStyle/>
          <a:p>
            <a:pPr defTabSz="914400">
              <a:spcBef>
                <a:spcPts val="0"/>
              </a:spcBef>
              <a:buClrTx/>
              <a:buSzTx/>
              <a:defRPr/>
            </a:pPr>
            <a:r>
              <a:rPr lang="en-US" dirty="0"/>
              <a:t>Whole group: 5-10 minute role play session of two enumerators administrating part of actual child assessment (other measures): one playing role of child and another being an assessor</a:t>
            </a:r>
          </a:p>
          <a:p>
            <a:pPr defTabSz="914400">
              <a:spcBef>
                <a:spcPts val="0"/>
              </a:spcBef>
              <a:buClrTx/>
              <a:buSzTx/>
              <a:defRPr/>
            </a:pPr>
            <a:endParaRPr lang="en-US" dirty="0"/>
          </a:p>
          <a:p>
            <a:pPr defTabSz="914400">
              <a:spcBef>
                <a:spcPts val="0"/>
              </a:spcBef>
              <a:buClrTx/>
              <a:buSzTx/>
              <a:defRPr/>
            </a:pPr>
            <a:endParaRPr lang="en-US" dirty="0"/>
          </a:p>
          <a:p>
            <a:pPr defTabSz="914400">
              <a:spcBef>
                <a:spcPts val="0"/>
              </a:spcBef>
              <a:buClrTx/>
              <a:buSzTx/>
              <a:defRPr/>
            </a:pPr>
            <a:r>
              <a:rPr lang="en-US" dirty="0"/>
              <a:t>Whole group practice coding</a:t>
            </a:r>
          </a:p>
          <a:p>
            <a:pPr defTabSz="914400">
              <a:spcBef>
                <a:spcPts val="0"/>
              </a:spcBef>
              <a:buClrTx/>
              <a:buSzTx/>
              <a:defRPr/>
            </a:pPr>
            <a:endParaRPr lang="en-US" dirty="0"/>
          </a:p>
          <a:p>
            <a:pPr defTabSz="914400">
              <a:spcBef>
                <a:spcPts val="0"/>
              </a:spcBef>
              <a:buClrTx/>
              <a:buSzTx/>
              <a:defRPr/>
            </a:pPr>
            <a:r>
              <a:rPr lang="en-US" dirty="0"/>
              <a:t>Discuss scoring of each item with justification/example case for specific coding, and reach consensus</a:t>
            </a:r>
          </a:p>
          <a:p>
            <a:pPr lvl="1"/>
            <a:r>
              <a:rPr lang="en-US" dirty="0" err="1"/>
              <a:t>E.g</a:t>
            </a:r>
            <a:r>
              <a:rPr lang="en-US" dirty="0"/>
              <a:t>, for item 1, why did you code “spends most of time off-task, inattentive” instead of “Child's attention frequently drifts and requires frequent prompts”?</a:t>
            </a:r>
          </a:p>
          <a:p>
            <a:pPr marL="0" indent="0" defTabSz="914400">
              <a:spcBef>
                <a:spcPts val="0"/>
              </a:spcBef>
              <a:buClrTx/>
              <a:buSzTx/>
              <a:buNone/>
              <a:defRPr/>
            </a:pPr>
            <a:endParaRPr lang="en-US" dirty="0"/>
          </a:p>
          <a:p>
            <a:pPr defTabSz="914400">
              <a:spcBef>
                <a:spcPts val="0"/>
              </a:spcBef>
              <a:buClrTx/>
              <a:buSzTx/>
              <a:defRPr/>
            </a:pPr>
            <a:endParaRPr lang="en-US" dirty="0"/>
          </a:p>
          <a:p>
            <a:pPr defTabSz="914400">
              <a:spcBef>
                <a:spcPts val="0"/>
              </a:spcBef>
              <a:buClrTx/>
              <a:buSzTx/>
              <a:defRPr/>
            </a:pPr>
            <a:r>
              <a:rPr lang="en-US" dirty="0"/>
              <a:t>Repeat 2-3 sessions</a:t>
            </a:r>
          </a:p>
          <a:p>
            <a:pPr defTabSz="914400">
              <a:spcBef>
                <a:spcPts val="0"/>
              </a:spcBef>
              <a:buClrTx/>
              <a:buSzTx/>
              <a:defRPr/>
            </a:pPr>
            <a:endParaRPr lang="en-US" dirty="0"/>
          </a:p>
        </p:txBody>
      </p:sp>
      <p:pic>
        <p:nvPicPr>
          <p:cNvPr id="4" name="Google Shape;106;p16">
            <a:extLst>
              <a:ext uri="{FF2B5EF4-FFF2-40B4-BE49-F238E27FC236}">
                <a16:creationId xmlns:a16="http://schemas.microsoft.com/office/drawing/2014/main" id="{EEBF75DB-511B-8F43-83E5-B83B681C935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712874" y="2368471"/>
            <a:ext cx="4238218" cy="25591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13889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code example videos!</a:t>
            </a:r>
          </a:p>
        </p:txBody>
      </p:sp>
      <p:pic>
        <p:nvPicPr>
          <p:cNvPr id="5" name="Google Shape;128;p18">
            <a:extLst>
              <a:ext uri="{FF2B5EF4-FFF2-40B4-BE49-F238E27FC236}">
                <a16:creationId xmlns:a16="http://schemas.microsoft.com/office/drawing/2014/main" id="{B31CC719-B521-AB49-A2C9-43C4325431A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r="12541"/>
          <a:stretch/>
        </p:blipFill>
        <p:spPr>
          <a:xfrm>
            <a:off x="4572000" y="3604159"/>
            <a:ext cx="4238219" cy="272538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89AB5C8-F05E-794D-AB00-0143AEFD1E1C}"/>
              </a:ext>
            </a:extLst>
          </p:cNvPr>
          <p:cNvSpPr txBox="1">
            <a:spLocks/>
          </p:cNvSpPr>
          <p:nvPr/>
        </p:nvSpPr>
        <p:spPr>
          <a:xfrm>
            <a:off x="609598" y="2160590"/>
            <a:ext cx="4103275" cy="388077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ts val="0"/>
              </a:spcBef>
              <a:buClrTx/>
              <a:buSzTx/>
              <a:defRPr/>
            </a:pPr>
            <a:r>
              <a:rPr lang="en-US"/>
              <a:t>Present 5-10 minute video recordings of assessment with actual children (2-3 clips)</a:t>
            </a:r>
          </a:p>
          <a:p>
            <a:pPr defTabSz="914400">
              <a:spcBef>
                <a:spcPts val="0"/>
              </a:spcBef>
              <a:buClrTx/>
              <a:buSzTx/>
              <a:defRPr/>
            </a:pPr>
            <a:endParaRPr lang="en-US"/>
          </a:p>
          <a:p>
            <a:pPr defTabSz="914400">
              <a:spcBef>
                <a:spcPts val="0"/>
              </a:spcBef>
              <a:buClrTx/>
              <a:buSzTx/>
              <a:defRPr/>
            </a:pPr>
            <a:r>
              <a:rPr lang="en-US"/>
              <a:t>Practice coding after watching each video clip</a:t>
            </a:r>
          </a:p>
          <a:p>
            <a:pPr defTabSz="914400">
              <a:spcBef>
                <a:spcPts val="0"/>
              </a:spcBef>
              <a:buClrTx/>
              <a:buSzTx/>
              <a:defRPr/>
            </a:pPr>
            <a:endParaRPr lang="en-US"/>
          </a:p>
          <a:p>
            <a:pPr defTabSz="914400">
              <a:spcBef>
                <a:spcPts val="0"/>
              </a:spcBef>
              <a:buClrTx/>
              <a:buSzTx/>
              <a:defRPr/>
            </a:pPr>
            <a:r>
              <a:rPr lang="en-US"/>
              <a:t>Discuss scoring of each item with justification/example case for specific coding, and reach consensus</a:t>
            </a:r>
          </a:p>
          <a:p>
            <a:pPr defTabSz="914400">
              <a:spcBef>
                <a:spcPts val="0"/>
              </a:spcBef>
              <a:buClrTx/>
              <a:buSzTx/>
              <a:defRPr/>
            </a:pPr>
            <a:endParaRPr lang="en-US"/>
          </a:p>
          <a:p>
            <a:pPr defTabSz="914400">
              <a:spcBef>
                <a:spcPts val="0"/>
              </a:spcBef>
              <a:buClrTx/>
              <a:buSzTx/>
              <a:defRPr/>
            </a:pPr>
            <a:r>
              <a:rPr lang="en-US"/>
              <a:t>To establish training inter-rater reliability, present &amp; code 2-3 additional clips without discussion; and collect the coded data to calculate IRR</a:t>
            </a:r>
          </a:p>
          <a:p>
            <a:pPr defTabSz="914400">
              <a:spcBef>
                <a:spcPts val="0"/>
              </a:spcBef>
              <a:buClrTx/>
              <a:buSzTx/>
              <a:defRPr/>
            </a:pPr>
            <a:endParaRPr lang="en-US"/>
          </a:p>
          <a:p>
            <a:pPr defTabSz="914400">
              <a:spcBef>
                <a:spcPts val="0"/>
              </a:spcBef>
              <a:buClrTx/>
              <a:buSzTx/>
              <a:defRPr/>
            </a:pPr>
            <a:r>
              <a:rPr lang="en-US"/>
              <a:t>Debrief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475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9477A-7783-A54B-B3D7-BC9F62182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Citation &amp; Contact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19660-5E67-DA44-BCD5-0AFAE9501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Wu, Z., </a:t>
            </a:r>
            <a:r>
              <a:rPr lang="en-US" dirty="0" err="1"/>
              <a:t>Gjicali</a:t>
            </a:r>
            <a:r>
              <a:rPr lang="en-US" dirty="0"/>
              <a:t>, K., Kim, H.Y., &amp; Tubbs Dolan, C. (2020, December). </a:t>
            </a:r>
            <a:r>
              <a:rPr lang="en-US" i="1" dirty="0"/>
              <a:t>Self-Regulation Assessment-Assessor Report (SRA-AR): Psychometric evidence from Syrian refugee children in Lebanon</a:t>
            </a:r>
            <a:r>
              <a:rPr lang="en-US" dirty="0"/>
              <a:t>. Technical working paper. New York, NY: New York University.</a:t>
            </a:r>
          </a:p>
          <a:p>
            <a:endParaRPr lang="en-US" dirty="0"/>
          </a:p>
          <a:p>
            <a:r>
              <a:rPr lang="en-US" dirty="0"/>
              <a:t>Correspondence should be directed to </a:t>
            </a:r>
          </a:p>
          <a:p>
            <a:pPr lvl="1"/>
            <a:r>
              <a:rPr lang="en-US" dirty="0"/>
              <a:t>Ha Yeon Kim at 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hayeon@nyu.edu</a:t>
            </a:r>
            <a:br>
              <a:rPr lang="en-US" dirty="0"/>
            </a:br>
            <a:r>
              <a:rPr lang="en-US" dirty="0"/>
              <a:t>Global TIES for Children, New York University</a:t>
            </a:r>
            <a:br>
              <a:rPr lang="en-US" dirty="0"/>
            </a:br>
            <a:r>
              <a:rPr lang="en-US" dirty="0"/>
              <a:t>627 Broadway, Room 807, New York, NY, USA 10012</a:t>
            </a:r>
          </a:p>
        </p:txBody>
      </p:sp>
    </p:spTree>
    <p:extLst>
      <p:ext uri="{BB962C8B-B14F-4D97-AF65-F5344CB8AC3E}">
        <p14:creationId xmlns:p14="http://schemas.microsoft.com/office/powerpoint/2010/main" val="2863166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565" y="140093"/>
            <a:ext cx="7122993" cy="104923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13 types of behavior </a:t>
            </a:r>
            <a:br>
              <a:rPr lang="en-US" b="1" dirty="0"/>
            </a:br>
            <a:r>
              <a:rPr lang="en-US" b="1" dirty="0"/>
              <a:t>To Pay Attention To </a:t>
            </a:r>
            <a:br>
              <a:rPr lang="en-US" b="1" dirty="0"/>
            </a:br>
            <a:r>
              <a:rPr lang="en-US" b="1" dirty="0"/>
              <a:t>during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484" y="1718381"/>
            <a:ext cx="8959516" cy="4226203"/>
          </a:xfrm>
        </p:spPr>
        <p:txBody>
          <a:bodyPr numCol="2"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Pays attention to instructions and  demonstration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Careful, interested in accuracy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Sustains concentration; willing to try repetitive tasks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Is careless or destructive with test materials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Can wait during and between tasks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Remains in seat appropriately during test 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Alert and interactive; is not withdrawn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Cooperates; complies with tester’s requests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Shows pleasure in accomplishment and active task mastery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Confident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Defiant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Passively noncompliant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Modulates and regulates arousal level in self. 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03142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SRA-ARS Instruction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/>
              <a:t>Rate each child on each of the following based on your observations during the </a:t>
            </a:r>
            <a:r>
              <a:rPr lang="en-US" sz="2400" b="1" i="1" u="sng" dirty="0"/>
              <a:t>ENTIRE assessment period.  </a:t>
            </a:r>
            <a:r>
              <a:rPr lang="en-US" sz="2400" i="1" dirty="0"/>
              <a:t>Circle the letter that corresponds to the statement that best describes the child’s behavior.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8" name="AutoShape 8" descr="mage result for acting out"/>
          <p:cNvSpPr>
            <a:spLocks noChangeAspect="1" noChangeArrowheads="1"/>
          </p:cNvSpPr>
          <p:nvPr/>
        </p:nvSpPr>
        <p:spPr bwMode="auto">
          <a:xfrm>
            <a:off x="0" y="0"/>
            <a:ext cx="5610225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52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keep in mind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Be honest and try to be as objective as possible. </a:t>
            </a:r>
            <a:r>
              <a:rPr lang="en-US" sz="2400" dirty="0"/>
              <a:t>This is not a test for children. There’s no benefit or harm to child based on your assessment.</a:t>
            </a:r>
          </a:p>
          <a:p>
            <a:r>
              <a:rPr lang="en-US" sz="2400" b="1" dirty="0"/>
              <a:t>Pay attention to children’s behavior THROUGH OUT the assessment. </a:t>
            </a:r>
            <a:r>
              <a:rPr lang="en-US" sz="2400" dirty="0"/>
              <a:t>Do not rely on just the beginning or the end unless the question specifically asks to do so.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68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to keep in mind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Be sensitive to child’s needs through out the assessment. </a:t>
            </a:r>
            <a:r>
              <a:rPr lang="en-US" sz="2400" dirty="0"/>
              <a:t>When the child is not paying attention and acting out, provide encouragement and support. Then record such behavior in this section.</a:t>
            </a:r>
          </a:p>
          <a:p>
            <a:r>
              <a:rPr lang="en-US" sz="2400" b="1" dirty="0"/>
              <a:t>Even if the assessment had to stop for whatever reason, you can still fill out this part. </a:t>
            </a:r>
            <a:r>
              <a:rPr lang="en-US" sz="2400" dirty="0"/>
              <a:t>Make a note what happened if you couldn’t finish.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2220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852" y="209453"/>
            <a:ext cx="6347713" cy="1320800"/>
          </a:xfrm>
        </p:spPr>
        <p:txBody>
          <a:bodyPr/>
          <a:lstStyle/>
          <a:p>
            <a:r>
              <a:rPr lang="en-US" dirty="0"/>
              <a:t>What does SRA-ARS look like?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5387" y="2587627"/>
            <a:ext cx="6851560" cy="2753663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lvl="0"/>
            <a:r>
              <a:rPr lang="en-US" b="1" dirty="0"/>
              <a:t>Pays attention to instructions and demonstration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Child spends most of time off-task, inattentive.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Child's attention frequently drifts and requires frequent prompts.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Child's attention occasionally drifts, particularly at the end of activities, but is responsive to prompts.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Child looks closely at pictures to distinguish between them. Child attends to and complies with interviewer.</a:t>
            </a:r>
          </a:p>
        </p:txBody>
      </p:sp>
      <p:sp>
        <p:nvSpPr>
          <p:cNvPr id="4" name="Up-Down Arrow 3"/>
          <p:cNvSpPr/>
          <p:nvPr/>
        </p:nvSpPr>
        <p:spPr>
          <a:xfrm>
            <a:off x="2035752" y="3589319"/>
            <a:ext cx="391224" cy="160986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965157" y="1336277"/>
            <a:ext cx="5213685" cy="804123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latin typeface="Gill Sans" charset="0"/>
                <a:ea typeface="Gill Sans" charset="0"/>
                <a:cs typeface="Gill Sans" charset="0"/>
              </a:rPr>
              <a:t>Description of </a:t>
            </a:r>
            <a:r>
              <a:rPr lang="en-US" b="1" dirty="0">
                <a:solidFill>
                  <a:schemeClr val="accent1"/>
                </a:solidFill>
                <a:latin typeface="Gill Sans" charset="0"/>
                <a:ea typeface="Gill Sans" charset="0"/>
                <a:cs typeface="Gill Sans" charset="0"/>
              </a:rPr>
              <a:t>the child’s behavior </a:t>
            </a:r>
            <a:r>
              <a:rPr lang="en-US" dirty="0">
                <a:solidFill>
                  <a:schemeClr val="accent1"/>
                </a:solidFill>
                <a:latin typeface="Gill Sans" charset="0"/>
                <a:ea typeface="Gill Sans" charset="0"/>
                <a:cs typeface="Gill Sans" charset="0"/>
              </a:rPr>
              <a:t>we want you to observe during assessment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231364" y="2893313"/>
            <a:ext cx="62392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  <a:stCxn id="5" idx="2"/>
          </p:cNvCxnSpPr>
          <p:nvPr/>
        </p:nvCxnSpPr>
        <p:spPr>
          <a:xfrm>
            <a:off x="4572000" y="2140400"/>
            <a:ext cx="0" cy="491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108403" y="2587627"/>
            <a:ext cx="1751336" cy="2753663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rmAutofit fontScale="92500"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latin typeface="Gill Sans" charset="0"/>
                <a:ea typeface="Gill Sans" charset="0"/>
                <a:cs typeface="Gill Sans" charset="0"/>
              </a:rPr>
              <a:t>What the behavior </a:t>
            </a:r>
            <a:r>
              <a:rPr lang="en-US" b="1" dirty="0">
                <a:solidFill>
                  <a:schemeClr val="accent1"/>
                </a:solidFill>
                <a:latin typeface="Gill Sans" charset="0"/>
                <a:ea typeface="Gill Sans" charset="0"/>
                <a:cs typeface="Gill Sans" charset="0"/>
              </a:rPr>
              <a:t>would look like </a:t>
            </a:r>
            <a:r>
              <a:rPr lang="en-US" dirty="0">
                <a:solidFill>
                  <a:schemeClr val="accent1"/>
                </a:solidFill>
                <a:latin typeface="Gill Sans" charset="0"/>
                <a:ea typeface="Gill Sans" charset="0"/>
                <a:cs typeface="Gill Sans" charset="0"/>
              </a:rPr>
              <a:t>at different levels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/>
                </a:solidFill>
                <a:latin typeface="Gill Sans" charset="0"/>
                <a:ea typeface="Gill Sans" charset="0"/>
                <a:cs typeface="Gill Sans" charset="0"/>
              </a:rPr>
              <a:t>(low-high)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  <a:latin typeface="Gill Sans" charset="0"/>
                <a:ea typeface="Gill Sans" charset="0"/>
                <a:cs typeface="Gill Sans" charset="0"/>
              </a:rPr>
              <a:t>CHECK ONE</a:t>
            </a:r>
          </a:p>
        </p:txBody>
      </p:sp>
      <p:cxnSp>
        <p:nvCxnSpPr>
          <p:cNvPr id="13" name="Straight Connector 12"/>
          <p:cNvCxnSpPr>
            <a:stCxn id="12" idx="3"/>
            <a:endCxn id="4" idx="2"/>
          </p:cNvCxnSpPr>
          <p:nvPr/>
        </p:nvCxnSpPr>
        <p:spPr>
          <a:xfrm>
            <a:off x="1859739" y="3964459"/>
            <a:ext cx="273819" cy="4297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108403" y="978599"/>
            <a:ext cx="1677818" cy="521187"/>
          </a:xfrm>
          <a:prstGeom prst="rect">
            <a:avLst/>
          </a:prstGeom>
          <a:solidFill>
            <a:schemeClr val="accent1"/>
          </a:solidFill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>
                <a:latin typeface="Gill Sans" charset="0"/>
                <a:ea typeface="Gill Sans" charset="0"/>
                <a:cs typeface="Gill Sans" charset="0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51466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1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7675" y="2015788"/>
            <a:ext cx="6851560" cy="3760631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Pays attention to instructions and demonstration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Child spends most of time off-task, inattentive.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Child's attention frequently drifts and requires frequent prompts.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Child's attention occasionally drifts, particularly at the end of activities, but is responsive to prompts.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Child looks closely at pictures to distinguish between them. Child attends to and complies with interviewer.</a:t>
            </a:r>
          </a:p>
        </p:txBody>
      </p:sp>
    </p:spTree>
    <p:extLst>
      <p:ext uri="{BB962C8B-B14F-4D97-AF65-F5344CB8AC3E}">
        <p14:creationId xmlns:p14="http://schemas.microsoft.com/office/powerpoint/2010/main" val="13968952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go over each questions together: Question 2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2030" y="2009104"/>
            <a:ext cx="6851560" cy="3760631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6858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 cap="none"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1pPr>
            <a:lvl2pPr marL="6858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 baseline="0"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2pPr>
            <a:lvl3pPr marL="11430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 cap="none"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3pPr>
            <a:lvl4pPr marL="16002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4pPr>
            <a:lvl5pPr marL="2057400" indent="-228600" algn="l" defTabSz="6858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cap="none">
                <a:solidFill>
                  <a:schemeClr val="tx1"/>
                </a:solidFill>
                <a:effectLst/>
                <a:latin typeface="Gill Sans" charset="0"/>
                <a:ea typeface="Gill Sans" charset="0"/>
                <a:cs typeface="Gill Sans" charset="0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Careful, interested in accuracy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Child is frequently haphazard and unfocused when answering items.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Child is careless at times.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Child is generally careful but interest flags, particularly at end of testing session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Child takes the time to look and appears to make thoughtful choices, particularly on hard items.</a:t>
            </a:r>
          </a:p>
        </p:txBody>
      </p:sp>
    </p:spTree>
    <p:extLst>
      <p:ext uri="{BB962C8B-B14F-4D97-AF65-F5344CB8AC3E}">
        <p14:creationId xmlns:p14="http://schemas.microsoft.com/office/powerpoint/2010/main" val="20273229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147</TotalTime>
  <Words>1733</Words>
  <Application>Microsoft Macintosh PowerPoint</Application>
  <PresentationFormat>On-screen Show (4:3)</PresentationFormat>
  <Paragraphs>162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Gill Sans</vt:lpstr>
      <vt:lpstr>Trebuchet MS</vt:lpstr>
      <vt:lpstr>Wingdings 3</vt:lpstr>
      <vt:lpstr>Facet</vt:lpstr>
      <vt:lpstr>PowerPoint Presentation</vt:lpstr>
      <vt:lpstr>What does SRA-ARS do?</vt:lpstr>
      <vt:lpstr>13 types of behavior  To Pay Attention To  during assessment</vt:lpstr>
      <vt:lpstr>SRA-ARS Instruction</vt:lpstr>
      <vt:lpstr>Things to keep in mind</vt:lpstr>
      <vt:lpstr>Things to keep in mind</vt:lpstr>
      <vt:lpstr>What does SRA-ARS look like?</vt:lpstr>
      <vt:lpstr>Let’s go over each questions together: Question 1</vt:lpstr>
      <vt:lpstr>Let’s go over each questions together: Question 2</vt:lpstr>
      <vt:lpstr>Let’s go over each questions together: Question 3</vt:lpstr>
      <vt:lpstr>Let’s go over each questions together: Question 4</vt:lpstr>
      <vt:lpstr>Let’s go over each questions together: Question 5</vt:lpstr>
      <vt:lpstr>Let’s go over each questions together: Question 6</vt:lpstr>
      <vt:lpstr>Let’s go over each questions together: Question 7</vt:lpstr>
      <vt:lpstr>Let’s go over each questions together: Question 8</vt:lpstr>
      <vt:lpstr>Let’s go over each questions together: Question 9</vt:lpstr>
      <vt:lpstr>Let’s go over each questions together: Question 10</vt:lpstr>
      <vt:lpstr>Let’s go over each questions together: Question 11</vt:lpstr>
      <vt:lpstr>Let’s go over each questions together: Question 12</vt:lpstr>
      <vt:lpstr>Let’s go over each questions together: Question 13</vt:lpstr>
      <vt:lpstr>Assessment Role Play</vt:lpstr>
      <vt:lpstr>Let’s code example videos!</vt:lpstr>
      <vt:lpstr>Citation &amp; Contact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Self-Regulation Assessment –Accessor Report</dc:title>
  <dc:creator>Ha Yeon Kim</dc:creator>
  <cp:lastModifiedBy>Ha Yeon Kim</cp:lastModifiedBy>
  <cp:revision>20</cp:revision>
  <dcterms:created xsi:type="dcterms:W3CDTF">2016-10-20T19:59:04Z</dcterms:created>
  <dcterms:modified xsi:type="dcterms:W3CDTF">2020-12-09T16:34:35Z</dcterms:modified>
</cp:coreProperties>
</file>