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trictFirstAndLastChars="0" embedTrueTypeFonts="1" saveSubsetFonts="1" autoCompressPictures="0">
  <p:sldMasterIdLst>
    <p:sldMasterId id="2147483652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805731E-921C-4067-A3A1-400858154C30}">
  <a:tblStyle styleId="{5805731E-921C-4067-A3A1-400858154C30}" styleName="Table_0"/>
  <a:tblStyle styleId="{C4D4B680-3A93-4F56-9050-EEF3AE38FD89}" styleName="Table_1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974" autoAdjust="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108" y="12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507398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18978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rtlCol="1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1149868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rtlCol="1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7276234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57527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943938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2419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909940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8480839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2040195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3688627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7413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30361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6512085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6566352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80228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111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4815462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rtlCol="1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5373920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6436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8925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24838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9462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6196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rtlCol="1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6096284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3553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71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 rot="10800000" flipH="1">
            <a:off x="0" y="3093233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3248"/>
            <a:ext cx="914399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2000" b="1">
                <a:rtl/>
              </a:rPr>
              <a:t>المهارات الأساسية لمعلمي المدارس الابتدائية في سياق الأزمات</a:t>
            </a:r>
            <a:endParaRPr lang="en-US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650" y="687791"/>
            <a:ext cx="4330700" cy="3930062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4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الانعكاس على/ معرفة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ماهي بعض علامات الاضطراب أو الضيق التي يظهرها الأطفال أو الطلاب في مدرستك أو في محيطك المحلي؟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200" dirty="0">
              <a:rtl val="0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كيف تعرف إذا كان هناك خطب ما مع طفل في مجتمعك المحلي؟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4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البحث عن مزيد من الدعم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3" name="Shape 113"/>
          <p:cNvSpPr/>
          <p:nvPr/>
        </p:nvSpPr>
        <p:spPr>
          <a:xfrm>
            <a:off x="4479667" y="2417861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rtlCol="1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ctrTitle"/>
          </p:nvPr>
        </p:nvSpPr>
        <p:spPr>
          <a:xfrm>
            <a:off x="0" y="1300758"/>
            <a:ext cx="88138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اليوم </a:t>
            </a:r>
            <a:r>
              <a:rPr lang="en-US" sz="4400" b="1" i="0" u="none" strike="noStrike" cap="none" baseline="0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الطفل</a:t>
            </a:r>
            <a:r>
              <a:rPr lang="en-US" sz="4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، </a:t>
            </a:r>
            <a:r>
              <a:rPr lang="en-US" sz="4400" b="1" i="0" u="none" strike="noStrike" cap="non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والرفاه</a:t>
            </a:r>
            <a:r>
              <a:rPr lang="en-US" sz="4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، </a:t>
            </a:r>
            <a:r>
              <a:rPr lang="en-US" sz="44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والاندماج</a:t>
            </a:r>
            <a:r>
              <a:rPr dirty="0">
                <a:rtl/>
              </a:rPr>
              <a:t> </a:t>
            </a:r>
            <a:endParaRPr lang="en" sz="4400" b="1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9" name="Shape 119"/>
          <p:cNvSpPr txBox="1">
            <a:spLocks noGrp="1"/>
          </p:cNvSpPr>
          <p:nvPr>
            <p:ph type="subTitle" idx="1"/>
          </p:nvPr>
        </p:nvSpPr>
        <p:spPr>
          <a:xfrm>
            <a:off x="0" y="3093358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الدورة2:</a:t>
            </a:r>
            <a:r>
              <a:rPr lang="en-US" sz="3200" b="1" dirty="0">
                <a:solidFill>
                  <a:srgbClr val="FFFFFF"/>
                </a:solidFill>
                <a:rtl/>
              </a:rPr>
              <a:t> </a:t>
            </a:r>
            <a:r>
              <a:rPr lang="en-US" sz="3200" b="1" dirty="0" err="1">
                <a:solidFill>
                  <a:srgbClr val="FFFFFF"/>
                </a:solidFill>
                <a:rtl/>
              </a:rPr>
              <a:t>الأماكن</a:t>
            </a:r>
            <a:r>
              <a:rPr lang="en-US" sz="3200" b="1" dirty="0">
                <a:solidFill>
                  <a:srgbClr val="FFFFFF"/>
                </a:solidFill>
                <a:rtl/>
              </a:rPr>
              <a:t> </a:t>
            </a:r>
            <a:r>
              <a:rPr lang="en-US" sz="3200" b="1" dirty="0" err="1">
                <a:solidFill>
                  <a:srgbClr val="FFFFFF"/>
                </a:solidFill>
                <a:rtl/>
              </a:rPr>
              <a:t>الآمنة-التعلم</a:t>
            </a:r>
            <a:r>
              <a:rPr lang="en-US" sz="3200" b="1" dirty="0">
                <a:solidFill>
                  <a:srgbClr val="FFFFFF"/>
                </a:solidFill>
                <a:rtl/>
              </a:rPr>
              <a:t> </a:t>
            </a:r>
            <a:r>
              <a:rPr lang="en-US" sz="3200" b="1" dirty="0" err="1">
                <a:solidFill>
                  <a:srgbClr val="FFFFFF"/>
                </a:solidFill>
                <a:rtl/>
              </a:rPr>
              <a:t>العاطفي</a:t>
            </a:r>
            <a:r>
              <a:rPr lang="en-US" sz="3200" b="1" dirty="0">
                <a:solidFill>
                  <a:srgbClr val="FFFFFF"/>
                </a:solidFill>
                <a:rtl/>
              </a:rPr>
              <a:t> </a:t>
            </a:r>
            <a:r>
              <a:rPr lang="en-US" sz="3200" b="1" dirty="0" err="1">
                <a:solidFill>
                  <a:srgbClr val="FFFFFF"/>
                </a:solidFill>
                <a:rtl/>
              </a:rPr>
              <a:t>والاجتماعي</a:t>
            </a:r>
            <a:r>
              <a:rPr dirty="0">
                <a:rtl/>
              </a:rPr>
              <a:t> </a:t>
            </a:r>
            <a:endParaRPr lang="en" sz="32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0" name="Shape 120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التأمل والتفكر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3810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0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أجب عن كل سؤال كما لو كنت طالبًا. </a:t>
            </a:r>
          </a:p>
          <a:p>
            <a:pPr marL="3810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191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30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أين تشعر بالأمان ولماذا؟</a:t>
            </a:r>
          </a:p>
          <a:p>
            <a:pPr marL="457200" marR="0" lvl="0" indent="-4191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30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متى تشعر بالأمان ولماذا؟</a:t>
            </a:r>
          </a:p>
          <a:p>
            <a:pPr marL="457200" marR="0" lvl="0" indent="-4191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30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ما الذي يجعلك تشعر بالأمان ولماذا</a:t>
            </a:r>
            <a:r>
              <a:rPr lang="en" sz="3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؟</a:t>
            </a:r>
            <a:endParaRPr lang="en" sz="3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191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30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من الذي يشعرك بالأمان ولماذا؟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الأهداف	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1" y="1460500"/>
            <a:ext cx="86868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7620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400" b="1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في نهاية هذه الدورة ستكون قادرا على: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1" i="1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شرح أهمية استعمال التعلم الاجتماعي والعاطفي لدعم سلامة الأطفال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dirty="0">
                <a:rtl/>
              </a:rP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خلق طرق لإدماج التعلم الاجتماعيوالعاطفي في الفصل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dirty="0">
                <a:rtl/>
              </a:rP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1371600" marR="0" lvl="0" indent="0" algn="r" rt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137160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34" name="Shape 134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35" name="Shape 135"/>
          <p:cNvSpPr/>
          <p:nvPr/>
        </p:nvSpPr>
        <p:spPr>
          <a:xfrm>
            <a:off x="4479667" y="2417860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rtlCol="1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التعلم</a:t>
            </a:r>
            <a:r>
              <a:rPr lang="en-US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-</a:t>
            </a: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الاجتماعي و العاطفي</a:t>
            </a:r>
            <a:r>
              <a:rPr dirty="0">
                <a:rtl/>
              </a:rPr>
              <a:t> 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457200" y="1460498"/>
            <a:ext cx="8229600" cy="36829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العمليات التي من خلالها يكتسب الأطفال والبالغون المعرفة والسلوكات والمهارات ضرورية لأجل: </a:t>
            </a:r>
          </a:p>
          <a:p>
            <a:pPr marL="342900" marR="0" lvl="0" indent="-34290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400" dirty="0" err="1">
                <a:rtl/>
              </a:rPr>
              <a:t>فهم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العواطف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وإدارتها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400" dirty="0" err="1">
                <a:rtl/>
              </a:rPr>
              <a:t>وضع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sym typeface="Arial"/>
                <a:rtl val="0"/>
              </a:rPr>
              <a:t>أهداف</a:t>
            </a:r>
            <a:r>
              <a:rPr sz="2400" dirty="0">
                <a:rtl/>
              </a:rPr>
              <a:t> و </a:t>
            </a:r>
            <a:r>
              <a:rPr sz="2400" dirty="0" err="1">
                <a:rtl/>
              </a:rPr>
              <a:t>تحقيق</a:t>
            </a:r>
            <a:r>
              <a:rPr sz="2400" dirty="0">
                <a:rtl/>
              </a:rPr>
              <a:t> </a:t>
            </a:r>
            <a:r>
              <a:rPr sz="2400" dirty="0" err="1">
                <a:rtl/>
              </a:rPr>
              <a:t>أهداف</a:t>
            </a:r>
            <a:r>
              <a:rPr sz="2400" dirty="0">
                <a:rtl/>
              </a:rPr>
              <a:t> </a:t>
            </a:r>
            <a:r>
              <a:rPr sz="2400" dirty="0" err="1" smtClean="0">
                <a:rtl/>
              </a:rPr>
              <a:t>إيجابية</a:t>
            </a:r>
            <a:r>
              <a:rPr sz="2400" dirty="0" smtClean="0">
                <a:rtl/>
              </a:rP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sym typeface="Arial"/>
              <a:rtl val="0"/>
            </a:endParaRPr>
          </a:p>
          <a:p>
            <a:pPr marL="342900" marR="0" lvl="0" indent="-34290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400" dirty="0" err="1">
                <a:rtl/>
              </a:rPr>
              <a:t>الشعور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sym typeface="Arial"/>
                <a:rtl val="0"/>
              </a:rPr>
              <a:t> بالآخرين</a:t>
            </a:r>
            <a:r>
              <a:rPr sz="2400" dirty="0">
                <a:rtl/>
              </a:rPr>
              <a:t> </a:t>
            </a:r>
            <a:r>
              <a:rPr sz="2400" dirty="0" err="1">
                <a:rtl/>
              </a:rPr>
              <a:t>والتعاطف</a:t>
            </a:r>
            <a:r>
              <a:rPr sz="2400" dirty="0">
                <a:rtl/>
              </a:rPr>
              <a:t> </a:t>
            </a:r>
            <a:r>
              <a:rPr sz="2400" dirty="0" err="1" smtClean="0">
                <a:rtl/>
              </a:rPr>
              <a:t>معهم</a:t>
            </a:r>
            <a:r>
              <a:rPr sz="2400" dirty="0" smtClean="0">
                <a:rtl/>
              </a:rPr>
              <a:t>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sym typeface="Arial"/>
                <a:rtl val="0"/>
              </a:rP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sym typeface="Arial"/>
              <a:rtl val="0"/>
            </a:endParaRPr>
          </a:p>
          <a:p>
            <a:pPr marL="342900" marR="0" lvl="0" indent="-34290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400" dirty="0" err="1">
                <a:rtl/>
              </a:rPr>
              <a:t>إقامة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والحفاظ على علاقات إيجابية</a:t>
            </a:r>
            <a:r>
              <a:rPr dirty="0" smtClean="0">
                <a:rtl/>
              </a:rPr>
              <a:t>.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400" dirty="0" err="1">
                <a:rtl/>
              </a:rPr>
              <a:t>اتخاذ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قرارات مسؤولة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dirty="0">
              <a:rtl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42" name="Shape 142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599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استراتيجيات (طرق) اجتماعية</a:t>
            </a:r>
            <a:r>
              <a:rPr lang="en-US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 -</a:t>
            </a: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وعاطفية</a:t>
            </a:r>
            <a:r>
              <a:rPr dirty="0">
                <a:rtl/>
              </a:rPr>
              <a:t> </a:t>
            </a:r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195376" y="1460499"/>
            <a:ext cx="8491423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ما هي بعض الأنشطة التي يمكنك ممارستها مع الطلاب لممارسة كل مهارة؟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الوظيفة التنفيذية</a:t>
            </a: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التنظيم العاطفي </a:t>
            </a: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المهارات الاجتماعية الإيجابية</a:t>
            </a: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مهارات حل النزاعات</a:t>
            </a: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المثابرة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49" name="Shape 149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0" y="205979"/>
            <a:ext cx="86868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0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فوائد التعلم الاجتماعي و العاطفي</a:t>
            </a:r>
            <a:r>
              <a:rPr dirty="0">
                <a:rtl/>
              </a:rPr>
              <a:t> 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165003" y="1708669"/>
            <a:ext cx="2032000" cy="11303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SA" sz="1800" b="1" dirty="0"/>
              <a:t>التعلم العاطفي الاجتماعي</a:t>
            </a:r>
            <a:endParaRPr lang="en-US" sz="18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6372559" y="3372599"/>
            <a:ext cx="2032000" cy="13461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SA" sz="1800" dirty="0"/>
              <a:t>المحن الشديدة: العنف والنزوح والفقر المدقع</a:t>
            </a:r>
            <a:endParaRPr lang="en-US" sz="1800" dirty="0"/>
          </a:p>
        </p:txBody>
      </p:sp>
      <p:sp>
        <p:nvSpPr>
          <p:cNvPr id="9" name="Rounded Rectangle 8"/>
          <p:cNvSpPr/>
          <p:nvPr/>
        </p:nvSpPr>
        <p:spPr>
          <a:xfrm>
            <a:off x="3567522" y="3390900"/>
            <a:ext cx="2032000" cy="13589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SA" sz="1800" dirty="0"/>
              <a:t>تعرض الطفل المباشر للعنف والضيق والبيئات المجهدة</a:t>
            </a:r>
            <a:endParaRPr lang="en-US" sz="1800" dirty="0"/>
          </a:p>
        </p:txBody>
      </p:sp>
      <p:sp>
        <p:nvSpPr>
          <p:cNvPr id="10" name="Rounded Rectangle 9"/>
          <p:cNvSpPr/>
          <p:nvPr/>
        </p:nvSpPr>
        <p:spPr>
          <a:xfrm>
            <a:off x="762485" y="3479800"/>
            <a:ext cx="2032000" cy="12700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SA" sz="1800" dirty="0"/>
              <a:t>النتائج الاجتماعية والعاطفية والمعرفية السلبية للأطفال (على المديين القريب والبعيد)</a:t>
            </a:r>
            <a:endParaRPr lang="en-US" sz="1800" dirty="0"/>
          </a:p>
        </p:txBody>
      </p:sp>
      <p:sp>
        <p:nvSpPr>
          <p:cNvPr id="5" name="Right Arrow 4"/>
          <p:cNvSpPr/>
          <p:nvPr/>
        </p:nvSpPr>
        <p:spPr>
          <a:xfrm rot="10800000">
            <a:off x="2957472" y="3899269"/>
            <a:ext cx="432978" cy="431112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0800000">
            <a:off x="5724858" y="3899269"/>
            <a:ext cx="432978" cy="431112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3053899" y="2952000"/>
            <a:ext cx="343593" cy="572999"/>
          </a:xfrm>
          <a:prstGeom prst="downArrow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Multiply 7"/>
          <p:cNvSpPr/>
          <p:nvPr/>
        </p:nvSpPr>
        <p:spPr>
          <a:xfrm>
            <a:off x="2978395" y="3638030"/>
            <a:ext cx="477673" cy="965250"/>
          </a:xfrm>
          <a:prstGeom prst="mathMultiply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62" name="Shape 162"/>
          <p:cNvSpPr/>
          <p:nvPr/>
        </p:nvSpPr>
        <p:spPr>
          <a:xfrm>
            <a:off x="4479667" y="2417861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rtlCol="1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ctrTitle"/>
          </p:nvPr>
        </p:nvSpPr>
        <p:spPr>
          <a:xfrm>
            <a:off x="382275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اليوم</a:t>
            </a:r>
            <a:r>
              <a:rPr>
                <a:rtl/>
              </a:rPr>
              <a:t> </a:t>
            </a:r>
            <a:r>
              <a:rPr lang="en" sz="48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الثاني</a:t>
            </a:r>
            <a:r>
              <a:rPr>
                <a:rtl/>
              </a:rPr>
              <a:t>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حماية الطفل</a:t>
            </a:r>
            <a:r>
              <a:rPr lang="en-US"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،</a:t>
            </a:r>
            <a:r>
              <a:rPr lang="en"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السلامة</a:t>
            </a:r>
            <a:r>
              <a:rPr>
                <a:rtl/>
              </a:rPr>
              <a:t>، </a:t>
            </a:r>
            <a:r>
              <a:rPr lang="en-US"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والدمج</a:t>
            </a:r>
            <a:r>
              <a:rPr>
                <a:rtl/>
              </a:rPr>
              <a:t> </a:t>
            </a:r>
            <a:endParaRPr lang="en" sz="36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2" name="Shape 32"/>
          <p:cNvSpPr txBox="1">
            <a:spLocks noGrp="1"/>
          </p:cNvSpPr>
          <p:nvPr>
            <p:ph type="subTitle" idx="1"/>
          </p:nvPr>
        </p:nvSpPr>
        <p:spPr>
          <a:xfrm>
            <a:off x="382200" y="3119725"/>
            <a:ext cx="7964132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الجلسة الأولى:</a:t>
            </a:r>
            <a:r>
              <a:rPr lang="en-US" sz="2400" b="1" dirty="0">
                <a:solidFill>
                  <a:schemeClr val="lt2"/>
                </a:solidFill>
                <a:rtl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rtl/>
              </a:rPr>
              <a:t>حماية</a:t>
            </a:r>
            <a:r>
              <a:rPr dirty="0">
                <a:solidFill>
                  <a:schemeClr val="bg1"/>
                </a:solidFill>
                <a:rtl/>
              </a:rPr>
              <a:t> </a:t>
            </a:r>
            <a:r>
              <a:rPr sz="2400" dirty="0" err="1">
                <a:solidFill>
                  <a:schemeClr val="bg1"/>
                </a:solidFill>
                <a:rtl/>
              </a:rPr>
              <a:t>الطفل</a:t>
            </a:r>
            <a:r>
              <a:rPr dirty="0">
                <a:solidFill>
                  <a:schemeClr val="bg1"/>
                </a:solidFill>
                <a:rtl/>
              </a:rPr>
              <a:t> </a:t>
            </a:r>
            <a:endParaRPr lang="en" sz="2400" b="1" i="0" u="none" strike="noStrike" cap="none" baseline="0" dirty="0">
              <a:solidFill>
                <a:schemeClr val="bg1"/>
              </a:solidFill>
              <a:sym typeface="Arial"/>
              <a:rtl val="0"/>
            </a:endParaRPr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ctrTitle"/>
          </p:nvPr>
        </p:nvSpPr>
        <p:spPr>
          <a:xfrm>
            <a:off x="0" y="1300758"/>
            <a:ext cx="88138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اليوم 2</a:t>
            </a:r>
            <a:r>
              <a:rPr lang="en-US" sz="4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، </a:t>
            </a:r>
            <a:r>
              <a:rPr lang="en" sz="4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الرفاه، والإدماج</a:t>
            </a:r>
            <a:r>
              <a:rPr dirty="0">
                <a:rtl/>
              </a:rPr>
              <a:t> </a:t>
            </a:r>
            <a:r>
              <a:rPr lang="en-US" sz="4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dirty="0">
                <a:rtl/>
              </a:rPr>
              <a:t> </a:t>
            </a:r>
            <a:endParaRPr lang="en" sz="4400" b="1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68" name="Shape 168"/>
          <p:cNvSpPr txBox="1">
            <a:spLocks noGrp="1"/>
          </p:cNvSpPr>
          <p:nvPr>
            <p:ph type="subTitle" idx="1"/>
          </p:nvPr>
        </p:nvSpPr>
        <p:spPr>
          <a:xfrm>
            <a:off x="0" y="3093358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الدورة3: التأديب الإيجابي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l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الأهداف	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0" y="1460500"/>
            <a:ext cx="8822987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76200" marR="0" lvl="0" indent="0" algn="just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800" b="1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في نهاية هذه الدورة ستكون قادرا على: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1" i="1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خلق بيئة متينة في الفصل من خلال استراتيجيات إدارة فعالة في الفصل الدراسي</a:t>
            </a: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dirty="0">
                <a:rtl/>
              </a:rPr>
              <a:t> 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استعمل التأديب الإيجابي في معالجة سوء السلوك. </a:t>
            </a:r>
          </a:p>
          <a:p>
            <a:pPr marL="137160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7" name="Shape 177"/>
          <p:cNvSpPr/>
          <p:nvPr/>
        </p:nvSpPr>
        <p:spPr>
          <a:xfrm>
            <a:off x="4479667" y="2417860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rtlCol="1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lang="en-US" sz="4800" b="1" i="0" u="none" strike="noStrike" cap="none" baseline="0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العقاب</a:t>
            </a:r>
            <a:r>
              <a:rPr lang="en-US" sz="4800" b="1" dirty="0">
                <a:solidFill>
                  <a:schemeClr val="lt1"/>
                </a:solidFill>
                <a:rtl/>
              </a:rPr>
              <a:t> </a:t>
            </a:r>
            <a:r>
              <a:rPr lang="en-US" sz="4800" b="1" dirty="0" err="1">
                <a:solidFill>
                  <a:schemeClr val="lt1"/>
                </a:solidFill>
                <a:rtl/>
              </a:rPr>
              <a:t>البدني</a:t>
            </a:r>
            <a:r>
              <a:rPr dirty="0">
                <a:rtl/>
              </a:rPr>
              <a:t> </a:t>
            </a:r>
            <a:endParaRPr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38100" marR="0" lvl="0" indent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2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لماذا لا يزل بعض المدرسين يستعملون العقاب البدني؟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العقاب البدني </a:t>
            </a:r>
          </a:p>
        </p:txBody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457200" marR="0" lvl="0" indent="-41910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3000" b="0" i="0" u="none" strike="noStrike" cap="none" baseline="0" dirty="0">
                <a:solidFill>
                  <a:schemeClr val="dk1"/>
                </a:solidFill>
                <a:rtl val="0"/>
              </a:rPr>
              <a:t>ماذا نعني بالعقاب البدني؟</a:t>
            </a:r>
          </a:p>
          <a:p>
            <a:pPr marL="457200" marR="0" lvl="0" indent="-41910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3000" b="0" i="0" u="none" strike="noStrike" cap="none" baseline="0" dirty="0">
                <a:solidFill>
                  <a:schemeClr val="dk1"/>
                </a:solidFill>
                <a:rtl val="0"/>
              </a:rPr>
              <a:t>لماذا العقاب البدني مضر؟</a:t>
            </a:r>
          </a:p>
          <a:p>
            <a:pPr marL="457200" marR="0" lvl="0" indent="-41910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3000" b="0" i="0" u="none" strike="noStrike" cap="none" baseline="0" dirty="0">
                <a:solidFill>
                  <a:schemeClr val="dk1"/>
                </a:solidFill>
                <a:rtl val="0"/>
              </a:rPr>
              <a:t>ماهي بدائل العقاب البدني؟</a:t>
            </a:r>
          </a:p>
          <a:p>
            <a:pPr marL="0" marR="0" lvl="0" indent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 dirty="0">
              <a:solidFill>
                <a:schemeClr val="dk1"/>
              </a:solidFill>
              <a:rtl val="0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000" b="0" i="0" u="none" strike="noStrike" cap="none" baseline="0" dirty="0">
              <a:solidFill>
                <a:schemeClr val="dk2"/>
              </a:solidFill>
              <a:rtl val="0"/>
            </a:endParaRPr>
          </a:p>
        </p:txBody>
      </p:sp>
      <p:sp>
        <p:nvSpPr>
          <p:cNvPr id="191" name="Shape 19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grpSp>
        <p:nvGrpSpPr>
          <p:cNvPr id="197" name="Shape 197"/>
          <p:cNvGrpSpPr/>
          <p:nvPr/>
        </p:nvGrpSpPr>
        <p:grpSpPr>
          <a:xfrm>
            <a:off x="1356836" y="293393"/>
            <a:ext cx="6963498" cy="4450054"/>
            <a:chOff x="-383005" y="-157179"/>
            <a:chExt cx="8875034" cy="6557976"/>
          </a:xfrm>
        </p:grpSpPr>
        <p:sp>
          <p:nvSpPr>
            <p:cNvPr id="198" name="Shape 198"/>
            <p:cNvSpPr/>
            <p:nvPr/>
          </p:nvSpPr>
          <p:spPr>
            <a:xfrm>
              <a:off x="1485900" y="457200"/>
              <a:ext cx="4686300" cy="46863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rtlCol="1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600" b="1" i="0" u="none" strike="noStrike" cap="none" baseline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المبادئ الخمسة الكبرى لإدارة الفصل الدراسي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200" b="1" i="0" u="none" strike="noStrike" cap="none" baseline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 </a:t>
              </a:r>
            </a:p>
          </p:txBody>
        </p:sp>
        <p:sp>
          <p:nvSpPr>
            <p:cNvPr id="199" name="Shape 199"/>
            <p:cNvSpPr txBox="1"/>
            <p:nvPr/>
          </p:nvSpPr>
          <p:spPr>
            <a:xfrm>
              <a:off x="2628900" y="-157179"/>
              <a:ext cx="2400300" cy="125730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rtlCol="1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600" b="1" i="1" u="none" strike="noStrike" cap="none" baseline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توقعات واضحة</a:t>
              </a:r>
            </a:p>
          </p:txBody>
        </p:sp>
        <p:sp>
          <p:nvSpPr>
            <p:cNvPr id="200" name="Shape 200"/>
            <p:cNvSpPr txBox="1"/>
            <p:nvPr/>
          </p:nvSpPr>
          <p:spPr>
            <a:xfrm>
              <a:off x="6091732" y="1814516"/>
              <a:ext cx="2400297" cy="125729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rtlCol="1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600" b="1" i="1" u="none" strike="noStrike" cap="none" baseline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الروتين</a:t>
              </a: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" sz="12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 </a:t>
              </a:r>
            </a:p>
          </p:txBody>
        </p:sp>
        <p:sp>
          <p:nvSpPr>
            <p:cNvPr id="201" name="Shape 201"/>
            <p:cNvSpPr txBox="1"/>
            <p:nvPr/>
          </p:nvSpPr>
          <p:spPr>
            <a:xfrm>
              <a:off x="-383005" y="1857375"/>
              <a:ext cx="2400299" cy="125729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rtlCol="1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600" b="1" i="1" u="none" strike="noStrike" cap="none" baseline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الإيجابية 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600" b="1" i="1" u="none" strike="noStrike" cap="none" baseline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 المثابرة</a:t>
              </a:r>
            </a:p>
          </p:txBody>
        </p:sp>
        <p:sp>
          <p:nvSpPr>
            <p:cNvPr id="202" name="Shape 202"/>
            <p:cNvSpPr txBox="1"/>
            <p:nvPr/>
          </p:nvSpPr>
          <p:spPr>
            <a:xfrm>
              <a:off x="457200" y="5143500"/>
              <a:ext cx="2400300" cy="125729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rtlCol="1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600" b="1" i="1" u="none" strike="noStrike" cap="none" baseline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التعزيز الإيجابي</a:t>
              </a:r>
            </a:p>
          </p:txBody>
        </p:sp>
        <p:sp>
          <p:nvSpPr>
            <p:cNvPr id="203" name="Shape 203"/>
            <p:cNvSpPr txBox="1"/>
            <p:nvPr/>
          </p:nvSpPr>
          <p:spPr>
            <a:xfrm>
              <a:off x="4800600" y="5143500"/>
              <a:ext cx="2400300" cy="125729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rtlCol="1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600" b="1" i="1" u="none" strike="noStrike" cap="none" baseline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المشاركة</a:t>
              </a:r>
            </a:p>
          </p:txBody>
        </p:sp>
      </p:grp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title"/>
          </p:nvPr>
        </p:nvSpPr>
        <p:spPr>
          <a:xfrm>
            <a:off x="269876" y="205977"/>
            <a:ext cx="8286914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bg1"/>
                </a:solidFill>
                <a:sym typeface="Arial"/>
                <a:rtl val="0"/>
              </a:rPr>
              <a:t>لعب</a:t>
            </a:r>
            <a:r>
              <a:rPr sz="4800" b="1" dirty="0">
                <a:solidFill>
                  <a:schemeClr val="bg1"/>
                </a:solidFill>
                <a:rtl/>
              </a:rPr>
              <a:t> </a:t>
            </a:r>
            <a:r>
              <a:rPr sz="4800" b="1" dirty="0" err="1">
                <a:solidFill>
                  <a:schemeClr val="bg1"/>
                </a:solidFill>
                <a:rtl/>
              </a:rPr>
              <a:t>دور</a:t>
            </a:r>
            <a:r>
              <a:rPr sz="4800" b="1" dirty="0">
                <a:solidFill>
                  <a:schemeClr val="bg1"/>
                </a:solidFill>
                <a:rtl/>
              </a:rPr>
              <a:t> </a:t>
            </a:r>
            <a:r>
              <a:rPr sz="4800" b="1" dirty="0" err="1">
                <a:solidFill>
                  <a:schemeClr val="bg1"/>
                </a:solidFill>
                <a:rtl/>
              </a:rPr>
              <a:t>المنضبط</a:t>
            </a:r>
            <a:r>
              <a:rPr sz="4800" b="1" dirty="0">
                <a:solidFill>
                  <a:schemeClr val="bg1"/>
                </a:solidFill>
                <a:rtl/>
              </a:rPr>
              <a:t> </a:t>
            </a:r>
            <a:r>
              <a:rPr sz="4800" b="1" dirty="0" err="1">
                <a:solidFill>
                  <a:schemeClr val="bg1"/>
                </a:solidFill>
                <a:rtl/>
              </a:rPr>
              <a:t>الإيجابي</a:t>
            </a:r>
            <a:r>
              <a:rPr sz="4800" b="1" dirty="0">
                <a:solidFill>
                  <a:schemeClr val="bg1"/>
                </a:solidFill>
                <a:rtl/>
              </a:rPr>
              <a:t> </a:t>
            </a:r>
            <a:endParaRPr lang="en" sz="4800" b="1" i="0" u="none" strike="noStrike" cap="none" baseline="0" dirty="0">
              <a:solidFill>
                <a:schemeClr val="bg1"/>
              </a:solidFill>
              <a:sym typeface="Arial"/>
              <a:rtl val="0"/>
            </a:endParaRPr>
          </a:p>
        </p:txBody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175099" y="1460499"/>
            <a:ext cx="838169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200" b="0" i="0" u="none" strike="noStrike" cap="none" baseline="0" dirty="0">
                <a:solidFill>
                  <a:srgbClr val="000000"/>
                </a:solidFill>
                <a:sym typeface="Arial"/>
                <a:rtl val="0"/>
              </a:rPr>
              <a:t>المشاركين سيكملون لعب الدور في 3 مجموعات.</a:t>
            </a:r>
            <a:r>
              <a:rPr dirty="0">
                <a:rtl/>
              </a:rPr>
              <a:t> </a:t>
            </a:r>
            <a:endParaRPr sz="2200" b="0" i="0" u="none" strike="noStrike" cap="none" baseline="0" dirty="0">
              <a:solidFill>
                <a:srgbClr val="000000"/>
              </a:solidFill>
              <a:sym typeface="Arial"/>
              <a:rtl val="0"/>
            </a:endParaRP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200" b="0" i="0" u="none" strike="noStrike" cap="none" baseline="0" dirty="0">
                <a:solidFill>
                  <a:srgbClr val="000000"/>
                </a:solidFill>
                <a:sym typeface="Arial"/>
                <a:rtl val="0"/>
              </a:rPr>
              <a:t>سيؤدي مشارك واحد دور المعلم 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200" b="0" i="0" u="none" strike="noStrike" cap="none" baseline="0" dirty="0">
                <a:solidFill>
                  <a:srgbClr val="000000"/>
                </a:solidFill>
                <a:sym typeface="Arial"/>
                <a:rtl val="0"/>
              </a:rPr>
              <a:t>سيؤدي ثلاث مشاركين دور الطلبة الذين يسيئون التصرف</a:t>
            </a:r>
          </a:p>
          <a:p>
            <a:pPr marL="342900" marR="0" lvl="0" indent="-3429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200" b="0" i="0" u="none" strike="noStrike" cap="none" baseline="0" dirty="0">
                <a:solidFill>
                  <a:srgbClr val="000000"/>
                </a:solidFill>
                <a:sym typeface="Arial"/>
                <a:rtl val="0"/>
              </a:rPr>
              <a:t>ستقوم كل مجموعة بتمثيل السيناريو المحدد </a:t>
            </a:r>
            <a:r>
              <a:rPr lang="en" sz="2200" b="0" i="0" u="none" strike="noStrike" cap="none" baseline="0" dirty="0" smtClean="0">
                <a:solidFill>
                  <a:srgbClr val="000000"/>
                </a:solidFill>
                <a:sym typeface="Arial"/>
                <a:rtl val="0"/>
              </a:rPr>
              <a:t>لها</a:t>
            </a:r>
            <a:endParaRPr lang="en" sz="2200" b="0" i="0" u="none" strike="noStrike" cap="none" baseline="0" dirty="0">
              <a:solidFill>
                <a:srgbClr val="000000"/>
              </a:solidFill>
              <a:sym typeface="Arial"/>
              <a:rtl val="0"/>
            </a:endParaRPr>
          </a:p>
          <a:p>
            <a:pPr marR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rtl val="0"/>
            </a:endParaRPr>
          </a:p>
          <a:p>
            <a:pPr marR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u="sng" dirty="0">
                <a:rtl val="0"/>
              </a:rPr>
              <a:t>الأسئلة الرئيسية:</a:t>
            </a:r>
          </a:p>
          <a:p>
            <a:pPr marL="457200" lvl="0" indent="-355600" algn="r" rtl="1">
              <a:spcBef>
                <a:spcPts val="0"/>
              </a:spcBef>
              <a:buClr>
                <a:schemeClr val="dk1"/>
              </a:buClr>
              <a:buSzPct val="100000"/>
              <a:buAutoNum type="arabicPeriod"/>
            </a:pPr>
            <a:r>
              <a:rPr lang="en" sz="2200" dirty="0">
                <a:solidFill>
                  <a:schemeClr val="dk1"/>
                </a:solidFill>
                <a:rtl val="0"/>
              </a:rPr>
              <a:t>ماذا فعل المعلم بشكل جيد؟</a:t>
            </a:r>
          </a:p>
          <a:p>
            <a:pPr marL="457200" lvl="0" indent="-355600" algn="r" rtl="1">
              <a:spcBef>
                <a:spcPts val="0"/>
              </a:spcBef>
              <a:buClr>
                <a:schemeClr val="dk1"/>
              </a:buClr>
              <a:buSzPct val="100000"/>
              <a:buAutoNum type="arabicPeriod"/>
            </a:pPr>
            <a:r>
              <a:rPr lang="en" sz="2200" dirty="0">
                <a:solidFill>
                  <a:schemeClr val="dk1"/>
                </a:solidFill>
                <a:rtl val="0"/>
              </a:rPr>
              <a:t>ما الذي يمكن أن يفعله</a:t>
            </a:r>
            <a:r>
              <a:rPr lang="en-US" sz="2200" dirty="0">
                <a:solidFill>
                  <a:schemeClr val="dk1"/>
                </a:solidFill>
                <a:rtl/>
              </a:rPr>
              <a:t> </a:t>
            </a:r>
            <a:r>
              <a:rPr lang="en-US" sz="2200" dirty="0" err="1">
                <a:solidFill>
                  <a:schemeClr val="dk1"/>
                </a:solidFill>
                <a:rtl/>
              </a:rPr>
              <a:t>المعلم</a:t>
            </a:r>
            <a:r>
              <a:rPr lang="en-US" sz="2200" dirty="0">
                <a:solidFill>
                  <a:schemeClr val="dk1"/>
                </a:solidFill>
                <a:rtl/>
              </a:rPr>
              <a:t> </a:t>
            </a:r>
            <a:r>
              <a:rPr lang="en-US" sz="2200" dirty="0" err="1">
                <a:solidFill>
                  <a:schemeClr val="dk1"/>
                </a:solidFill>
                <a:rtl/>
              </a:rPr>
              <a:t>بشكل</a:t>
            </a:r>
            <a:r>
              <a:rPr lang="en-US" sz="2200" dirty="0">
                <a:solidFill>
                  <a:schemeClr val="dk1"/>
                </a:solidFill>
                <a:rtl/>
              </a:rPr>
              <a:t> </a:t>
            </a:r>
            <a:r>
              <a:rPr lang="en-US" sz="2200" dirty="0" err="1">
                <a:solidFill>
                  <a:schemeClr val="dk1"/>
                </a:solidFill>
                <a:rtl/>
              </a:rPr>
              <a:t>مختلف</a:t>
            </a:r>
            <a:r>
              <a:rPr dirty="0">
                <a:rtl/>
              </a:rPr>
              <a:t>؟ </a:t>
            </a:r>
          </a:p>
          <a:p>
            <a:pPr marL="457200" lvl="0" indent="-355600" algn="r" rtl="1">
              <a:spcBef>
                <a:spcPts val="0"/>
              </a:spcBef>
              <a:buClr>
                <a:schemeClr val="dk1"/>
              </a:buClr>
              <a:buSzPct val="100000"/>
              <a:buAutoNum type="arabicPeriod"/>
            </a:pPr>
            <a:r>
              <a:rPr lang="en" sz="2200" dirty="0">
                <a:solidFill>
                  <a:schemeClr val="dk1"/>
                </a:solidFill>
                <a:rtl val="0"/>
              </a:rPr>
              <a:t>ماهي الاستراتيجيات أو الطرق الاستباقية التي يستطيع </a:t>
            </a:r>
            <a:r>
              <a:rPr lang="en-US" sz="2200" dirty="0" err="1">
                <a:solidFill>
                  <a:schemeClr val="dk1"/>
                </a:solidFill>
                <a:rtl val="0"/>
              </a:rPr>
              <a:t>المعلم</a:t>
            </a:r>
            <a:r>
              <a:rPr lang="en" sz="2200" dirty="0">
                <a:solidFill>
                  <a:schemeClr val="dk1"/>
                </a:solidFill>
                <a:rtl val="0"/>
              </a:rPr>
              <a:t> استعمالها لمنع هذا النوع من التصرفات في المستقبل؟</a:t>
            </a:r>
            <a:r>
              <a:rPr dirty="0">
                <a:rtl/>
              </a:rPr>
              <a:t> </a:t>
            </a:r>
          </a:p>
        </p:txBody>
      </p:sp>
      <p:sp>
        <p:nvSpPr>
          <p:cNvPr id="210" name="Shape 21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25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16" name="Shape 216"/>
          <p:cNvSpPr/>
          <p:nvPr/>
        </p:nvSpPr>
        <p:spPr>
          <a:xfrm>
            <a:off x="4479667" y="2417861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rtlCol="1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أهـداف الجلسة الأولى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" y="2074450"/>
            <a:ext cx="8229600" cy="27797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285750" marR="0" lvl="0" indent="-2857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صف أدوار ومسؤوليات المعلمين كمكلفين بواجبات حماية حقوق وسلامة الأطفال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dirty="0">
                <a:rtl/>
              </a:rP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285750" marR="0" lvl="0" indent="-2857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التحديد والرصد، والاستجابة للإشارات الدالة عن الاضطراب أو الاستغاثة الصادرة عن الطلاب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dirty="0">
                <a:rtl/>
              </a:rP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285750" marR="0" lvl="0" indent="-2857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استعمال آليات إحالة مناسبة لدعم الطلبة المعرضين للخطر أو المستضعفين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dirty="0">
                <a:rtl/>
              </a:rP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2928" y="1591275"/>
            <a:ext cx="7877908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r" rtl="1"/>
            <a:r>
              <a:rPr lang="en" sz="2400" b="1" i="1" dirty="0">
                <a:solidFill>
                  <a:schemeClr val="dk1"/>
                </a:solidFill>
                <a:rtl/>
              </a:rPr>
              <a:t>في نهاية هذه الدورة ستكون قادرا على:</a:t>
            </a:r>
          </a:p>
          <a:p>
            <a:pPr algn="r" rtl="1"/>
            <a:endParaRPr lang="en-US" dirty="0"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التفكر والتأمل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000" b="0" i="0" u="none" strike="noStrike" cap="none" baseline="0" dirty="0">
                <a:solidFill>
                  <a:schemeClr val="dk1"/>
                </a:solidFill>
                <a:rtl val="0"/>
              </a:rPr>
              <a:t>كيف تصف طفل بأنه في حالة جيدة؟ كيف يشعرون؟ كيف يتصرف الأطفال و يتفاعلون؟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-50800" y="205977"/>
            <a:ext cx="8607589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4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مصطلحات وتعاريف الرفاه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5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graphicFrame>
        <p:nvGraphicFramePr>
          <p:cNvPr id="54" name="Shape 54"/>
          <p:cNvGraphicFramePr/>
          <p:nvPr>
            <p:extLst>
              <p:ext uri="{D42A27DB-BD31-4B8C-83A1-F6EECF244321}">
                <p14:modId xmlns:p14="http://schemas.microsoft.com/office/powerpoint/2010/main" val="1334388044"/>
              </p:ext>
            </p:extLst>
          </p:nvPr>
        </p:nvGraphicFramePr>
        <p:xfrm>
          <a:off x="1583350" y="1703161"/>
          <a:ext cx="6321400" cy="2367280"/>
        </p:xfrm>
        <a:graphic>
          <a:graphicData uri="http://schemas.openxmlformats.org/drawingml/2006/table">
            <a:tbl>
              <a:tblPr rtl="1">
                <a:noFill/>
                <a:tableStyleId>{5805731E-921C-4067-A3A1-400858154C30}</a:tableStyleId>
              </a:tblPr>
              <a:tblGrid>
                <a:gridCol w="3160700"/>
                <a:gridCol w="3160700"/>
              </a:tblGrid>
              <a:tr h="0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 dirty="0">
                          <a:rtl val="0"/>
                        </a:rPr>
                        <a:t> الرفاه البدني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>
                          <a:rtl val="0"/>
                        </a:rPr>
                        <a:t>التحرر من الأذى والاعتداء الجسدي. تلبية جميع الاحتياجات الإنسانية الأساسية (الماء والغذاء والمأوى، إلخ)</a:t>
                      </a:r>
                      <a:r>
                        <a:rPr>
                          <a:rtl/>
                        </a:rPr>
                        <a:t> </a:t>
                      </a:r>
                      <a:r>
                        <a:rPr lang="en-US" sz="1200" b="1" u="none" strike="noStrike" cap="none" baseline="0">
                          <a:rtl val="0"/>
                        </a:rPr>
                        <a:t> </a:t>
                      </a:r>
                      <a:r>
                        <a:rPr>
                          <a:rtl/>
                        </a:rPr>
                        <a:t> </a:t>
                      </a:r>
                      <a:r>
                        <a:rPr lang="en" sz="1200" b="1" u="none" strike="noStrike" cap="none" baseline="0">
                          <a:rtl val="0"/>
                        </a:rPr>
                        <a:t> القدرة على اللعب و أن يكون نشط بدنيا.</a:t>
                      </a:r>
                    </a:p>
                  </a:txBody>
                  <a:tcPr marL="63500" marR="63500" marT="63500" marB="6350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>
                          <a:rtl val="0"/>
                        </a:rPr>
                        <a:t>الرفاه العاطفي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>
                          <a:rtl val="0"/>
                        </a:rPr>
                        <a:t>وجود حالة ذهنية إيجابية. الشعور بالدعم والأمان؛ القدرة عن التعبير عن مختلف المشاعر والتكيف مع الحياة اليومية.</a:t>
                      </a:r>
                    </a:p>
                  </a:txBody>
                  <a:tcPr marL="63500" marR="63500" marT="63500" marB="6350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>
                          <a:rtl val="0"/>
                        </a:rPr>
                        <a:t>الرفاه الاجتماعي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>
                          <a:rtl val="0"/>
                        </a:rPr>
                        <a:t>أن تكون فردا في بيئة مساندة حيث يعيش الناس بسلام وعلى قدم المساواة، والقدرة على تكوين علاقات اجتماعية إيجابية مع الأقران والكبار.</a:t>
                      </a:r>
                    </a:p>
                  </a:txBody>
                  <a:tcPr marL="63500" marR="63500" marT="63500" marB="6350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>
                          <a:rtl val="0"/>
                        </a:rPr>
                        <a:t>الرفاه المعرفي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 dirty="0">
                          <a:rtl val="0"/>
                        </a:rPr>
                        <a:t>أن تشعر بالثقة وأن تقدر وتتقبل نفسك. التمتع بفرص لأجل التعلم و التطوير و أيضا السعي خلف الأهداف.</a:t>
                      </a:r>
                    </a:p>
                  </a:txBody>
                  <a:tcPr marL="63500" marR="63500" marT="63500" marB="63500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احتياجات الطفل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36552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الرأس: ما الذي يحتاجه الطفل ذهنيا و إدراكياً؟</a:t>
            </a:r>
          </a:p>
        </p:txBody>
      </p:sp>
      <p:grpSp>
        <p:nvGrpSpPr>
          <p:cNvPr id="61" name="Shape 61"/>
          <p:cNvGrpSpPr/>
          <p:nvPr/>
        </p:nvGrpSpPr>
        <p:grpSpPr>
          <a:xfrm>
            <a:off x="4456171" y="1460495"/>
            <a:ext cx="3095707" cy="3648383"/>
            <a:chOff x="0" y="0"/>
            <a:chExt cx="7211060" cy="8645459"/>
          </a:xfrm>
        </p:grpSpPr>
        <p:sp>
          <p:nvSpPr>
            <p:cNvPr id="62" name="Shape 62"/>
            <p:cNvSpPr/>
            <p:nvPr/>
          </p:nvSpPr>
          <p:spPr>
            <a:xfrm>
              <a:off x="2567940" y="0"/>
              <a:ext cx="2194500" cy="2095499"/>
            </a:xfrm>
            <a:prstGeom prst="ellipse">
              <a:avLst/>
            </a:prstGeom>
            <a:solidFill>
              <a:srgbClr val="FFFFFF"/>
            </a:solidFill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rtlCol="1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8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  <a:rtl val="0"/>
              </a:endParaRPr>
            </a:p>
          </p:txBody>
        </p:sp>
        <p:cxnSp>
          <p:nvCxnSpPr>
            <p:cNvPr id="63" name="Shape 63"/>
            <p:cNvCxnSpPr/>
            <p:nvPr/>
          </p:nvCxnSpPr>
          <p:spPr>
            <a:xfrm flipH="1">
              <a:off x="3619598" y="2095500"/>
              <a:ext cx="50697" cy="3708299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" name="Shape 64"/>
            <p:cNvCxnSpPr/>
            <p:nvPr/>
          </p:nvCxnSpPr>
          <p:spPr>
            <a:xfrm flipH="1">
              <a:off x="1661098" y="5760719"/>
              <a:ext cx="1920300" cy="2174099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" name="Shape 65"/>
            <p:cNvCxnSpPr/>
            <p:nvPr/>
          </p:nvCxnSpPr>
          <p:spPr>
            <a:xfrm rot="10800000">
              <a:off x="3619439" y="5730379"/>
              <a:ext cx="1920300" cy="2174099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" name="Shape 66"/>
            <p:cNvCxnSpPr/>
            <p:nvPr/>
          </p:nvCxnSpPr>
          <p:spPr>
            <a:xfrm flipH="1">
              <a:off x="815297" y="3718560"/>
              <a:ext cx="5496600" cy="30600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7" name="Shape 67"/>
            <p:cNvSpPr/>
            <p:nvPr/>
          </p:nvSpPr>
          <p:spPr>
            <a:xfrm>
              <a:off x="3291839" y="3512819"/>
              <a:ext cx="599399" cy="609599"/>
            </a:xfrm>
            <a:prstGeom prst="heart">
              <a:avLst/>
            </a:prstGeom>
            <a:solidFill>
              <a:srgbClr val="FFFFFF"/>
            </a:solidFill>
            <a:ln w="254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rtlCol="1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8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  <a:rtl val="0"/>
              </a:endParaRPr>
            </a:p>
          </p:txBody>
        </p:sp>
        <p:pic>
          <p:nvPicPr>
            <p:cNvPr id="68" name="Shape 6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5400000" flipH="1">
              <a:off x="6141860" y="3116719"/>
              <a:ext cx="1069200" cy="1069200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69" name="Shape 6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-5400000">
              <a:off x="0" y="3154819"/>
              <a:ext cx="1069200" cy="1069200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70" name="Shape 70"/>
            <p:cNvPicPr preferRelativeResize="0"/>
            <p:nvPr/>
          </p:nvPicPr>
          <p:blipFill rotWithShape="1">
            <a:blip r:embed="rId4">
              <a:alphaModFix/>
            </a:blip>
            <a:srcRect t="47668"/>
            <a:stretch/>
          </p:blipFill>
          <p:spPr>
            <a:xfrm>
              <a:off x="502920" y="7795260"/>
              <a:ext cx="1626899" cy="850199"/>
            </a:xfrm>
            <a:prstGeom prst="rect">
              <a:avLst/>
            </a:prstGeom>
            <a:noFill/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71" name="Shape 71"/>
            <p:cNvPicPr preferRelativeResize="0"/>
            <p:nvPr/>
          </p:nvPicPr>
          <p:blipFill rotWithShape="1">
            <a:blip r:embed="rId4">
              <a:alphaModFix/>
            </a:blip>
            <a:srcRect t="47668"/>
            <a:stretch/>
          </p:blipFill>
          <p:spPr>
            <a:xfrm flipH="1">
              <a:off x="5074889" y="7795260"/>
              <a:ext cx="1626899" cy="850199"/>
            </a:xfrm>
            <a:prstGeom prst="rect">
              <a:avLst/>
            </a:prstGeom>
            <a:noFill/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lang="en-US" sz="4800" b="1" i="0" u="none" strike="noStrike" cap="none" baseline="0" dirty="0" err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المخاطر</a:t>
            </a:r>
            <a:r>
              <a:rPr dirty="0">
                <a:rtl/>
              </a:rPr>
              <a:t> </a:t>
            </a:r>
            <a:r>
              <a:rPr lang="en-US" sz="4800" b="1" i="0" u="none" strike="noStrike" cap="none" dirty="0" err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  <a:rtl val="0"/>
              </a:rPr>
              <a:t>وعوامل</a:t>
            </a:r>
            <a:r>
              <a:rPr lang="en-US" sz="48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4800" b="1" i="0" u="none" strike="noStrike" cap="none" dirty="0" err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الحماية</a:t>
            </a:r>
            <a:r>
              <a:rPr dirty="0">
                <a:rtl/>
              </a:rPr>
              <a:t> </a:t>
            </a:r>
            <a:endParaRPr sz="4800" b="1" i="0" u="none" strike="noStrike" cap="none" baseline="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كيف يمكنك أن تعرف عامل الحماية؟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600" b="1" dirty="0"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كيف يمكنك أن تعرف عامل الخطر؟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المخاطر وعوامل الحماية</a:t>
            </a:r>
          </a:p>
        </p:txBody>
      </p:sp>
      <p:graphicFrame>
        <p:nvGraphicFramePr>
          <p:cNvPr id="85" name="Shape 85"/>
          <p:cNvGraphicFramePr/>
          <p:nvPr>
            <p:extLst>
              <p:ext uri="{D42A27DB-BD31-4B8C-83A1-F6EECF244321}">
                <p14:modId xmlns:p14="http://schemas.microsoft.com/office/powerpoint/2010/main" val="1621445236"/>
              </p:ext>
            </p:extLst>
          </p:nvPr>
        </p:nvGraphicFramePr>
        <p:xfrm>
          <a:off x="305250" y="1456525"/>
          <a:ext cx="8361650" cy="3779385"/>
        </p:xfrm>
        <a:graphic>
          <a:graphicData uri="http://schemas.openxmlformats.org/drawingml/2006/table">
            <a:tbl>
              <a:tblPr rtl="1">
                <a:noFill/>
                <a:tableStyleId>{C4D4B680-3A93-4F56-9050-EEF3AE38FD89}</a:tableStyleId>
              </a:tblPr>
              <a:tblGrid>
                <a:gridCol w="4746653"/>
                <a:gridCol w="3614997"/>
              </a:tblGrid>
              <a:tr h="633625"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b="1" u="none" strike="noStrike" cap="none" baseline="0">
                          <a:rtl val="0"/>
                        </a:rPr>
                        <a:t>وِقَائِي </a:t>
                      </a: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b="1" u="none" strike="noStrike" cap="none" baseline="0">
                          <a:rtl val="0"/>
                        </a:rPr>
                        <a:t>المخاطر</a:t>
                      </a:r>
                    </a:p>
                  </a:txBody>
                  <a:tcPr marL="91425" marR="91425" marT="91425" marB="91425" anchor="ctr"/>
                </a:tc>
              </a:tr>
              <a:tr h="2634875">
                <a:tc>
                  <a:txBody>
                    <a:bodyPr/>
                    <a:lstStyle/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الشعور بالتقدير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الطقوس والشعائر 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التفاعل الاجتماعي-قضاء الوقت مع الآخرين و التكلم </a:t>
                      </a:r>
                      <a:r>
                        <a:rPr lang="en" sz="180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معهم</a:t>
                      </a:r>
                      <a:endParaRPr lang="en" sz="1800" u="none" strike="noStrike" cap="none" baseline="0" dirty="0">
                        <a:solidFill>
                          <a:schemeClr val="dk1"/>
                        </a:solidFill>
                        <a:rtl val="0"/>
                      </a:endParaRP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الشعور بالدعم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الشعور بالفخر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اللعب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أن تكون عضوا في فريق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الإحساس بالانتماء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العادات - الارتباط بالثقافة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i="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السلامة والأمن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i="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التمييز الجنسي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i="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الاعتداء الجنسي أو الجسدي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i="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 العقاب البدني أو الانضباط القاسي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i="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الانقطاع عن التعليم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i="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التنمر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i="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التمييز العرقي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i="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فقدان العائلة/الأقارب/الأصدقاء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i="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عدم وجود قدوة</a:t>
                      </a:r>
                    </a:p>
                    <a:p>
                      <a:pPr marL="457200" marR="0" lvl="0" indent="-342900" algn="r" rtl="1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endParaRPr lang="en" sz="1800" i="0" u="none" strike="noStrike" cap="none" baseline="0" dirty="0">
                        <a:solidFill>
                          <a:schemeClr val="dk1"/>
                        </a:solidFill>
                        <a:rtl val="0"/>
                      </a:endParaRP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المخاطر وعوامل الحماية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3" name="Shape 93"/>
          <p:cNvSpPr txBox="1"/>
          <p:nvPr/>
        </p:nvSpPr>
        <p:spPr>
          <a:xfrm>
            <a:off x="788725" y="1538500"/>
            <a:ext cx="7178699" cy="3293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240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1) ماهي العوامل التي تخص الفتيات أو الفتيان؟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240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2) ماهي العوامل التي ساهم بها المعلم بصفة مباشرة؟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240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3) ما هي العوامل التي يستطيع المعلم التأثير عليها أو تغيرها؟ ماذا يمكن أن يفعل المعلم؟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722</Words>
  <Application>Microsoft Office PowerPoint</Application>
  <PresentationFormat>On-screen Show (16:9)</PresentationFormat>
  <Paragraphs>153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Times New Roman</vt:lpstr>
      <vt:lpstr>Arial</vt:lpstr>
      <vt:lpstr>Calibri</vt:lpstr>
      <vt:lpstr>modern</vt:lpstr>
      <vt:lpstr>PowerPoint Presentation</vt:lpstr>
      <vt:lpstr>اليوم الثاني  حماية الطفل، السلامة، والدمج </vt:lpstr>
      <vt:lpstr>أهـداف الجلسة الأولى</vt:lpstr>
      <vt:lpstr>التفكر والتأمل</vt:lpstr>
      <vt:lpstr>مصطلحات وتعاريف الرفاه</vt:lpstr>
      <vt:lpstr>احتياجات الطفل</vt:lpstr>
      <vt:lpstr>المخاطر وعوامل الحماية </vt:lpstr>
      <vt:lpstr>المخاطر وعوامل الحماية</vt:lpstr>
      <vt:lpstr>المخاطر وعوامل الحماية</vt:lpstr>
      <vt:lpstr>الانعكاس على/ معرفة</vt:lpstr>
      <vt:lpstr>البحث عن مزيد من الدعم</vt:lpstr>
      <vt:lpstr>PowerPoint Presentation</vt:lpstr>
      <vt:lpstr>اليوم الطفل، والرفاه، والاندماج </vt:lpstr>
      <vt:lpstr>التأمل والتفكر</vt:lpstr>
      <vt:lpstr>الأهداف </vt:lpstr>
      <vt:lpstr>التعلم- الاجتماعي و العاطفي </vt:lpstr>
      <vt:lpstr>استراتيجيات (طرق) اجتماعية -وعاطفية </vt:lpstr>
      <vt:lpstr>فوائد التعلم الاجتماعي و العاطفي </vt:lpstr>
      <vt:lpstr>PowerPoint Presentation</vt:lpstr>
      <vt:lpstr>اليوم 2، الرفاه، والإدماج   </vt:lpstr>
      <vt:lpstr>الأهداف </vt:lpstr>
      <vt:lpstr>العقاب البدني </vt:lpstr>
      <vt:lpstr>العقاب البدني </vt:lpstr>
      <vt:lpstr>PowerPoint Presentation</vt:lpstr>
      <vt:lpstr>لعب دور المنضبط الإيجابي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Montgomery</dc:creator>
  <cp:lastModifiedBy>Sarah Montgomery</cp:lastModifiedBy>
  <cp:revision>14</cp:revision>
  <dcterms:modified xsi:type="dcterms:W3CDTF">2020-04-09T17:17:03Z</dcterms:modified>
</cp:coreProperties>
</file>