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805731E-921C-4067-A3A1-400858154C30}">
  <a:tblStyle styleId="{5805731E-921C-4067-A3A1-400858154C30}" styleName="Table_0"/>
  <a:tblStyle styleId="{C4D4B680-3A93-4F56-9050-EEF3AE38FD89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822" y="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07398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8481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62071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93496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9872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813850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67783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3250869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67063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987074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9728543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471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56193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120591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347032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81619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4991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74966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452977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6143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5715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9575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897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9521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001167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2397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081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3248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JO" sz="2000" b="1" dirty="0" smtClean="0"/>
              <a:t>الكفاءات الجوهرية لمعلمي المدرسة الأساسية في سياقات الأزمات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6650" y="652572"/>
            <a:ext cx="4330700" cy="4000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250" y="753711"/>
            <a:ext cx="4591050" cy="413346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4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التطبيق</a:t>
            </a:r>
            <a:endParaRPr lang="en" sz="44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32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هي بعض علامات الضيق التي يظهرها الأطفال أو الطلاب في مدرستك أو مجتمعك؟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3200" dirty="0" smtClean="0"/>
              <a:t>كيف تعرف ما إذا كان شيء ما يسير بشكل خاطئ مع طفل في مجتمعك؟</a:t>
            </a:r>
            <a:endParaRPr lang="ar-JO" sz="32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4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السعي</a:t>
            </a:r>
            <a:r>
              <a:rPr lang="ar-JO" sz="4400" b="1" i="0" u="none" strike="noStrike" cap="none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 للحصول على الدعم الإضافي</a:t>
            </a:r>
            <a:endParaRPr lang="en" sz="44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ctrTitle"/>
          </p:nvPr>
        </p:nvSpPr>
        <p:spPr>
          <a:xfrm>
            <a:off x="0" y="1300758"/>
            <a:ext cx="88138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2</a:t>
            </a:r>
            <a:br>
              <a:rPr lang="ar-JO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ar-JO" sz="4400" b="1" dirty="0" smtClean="0"/>
              <a:t>حماية الطفل والرفاهية والشمول</a:t>
            </a:r>
            <a:endParaRPr lang="en" sz="4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9" name="Shape 119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ar-JO" sz="32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2: المساحات الآمنة  </a:t>
            </a:r>
            <a:r>
              <a:rPr lang="en-US" sz="3200" b="1" dirty="0" smtClean="0">
                <a:solidFill>
                  <a:srgbClr val="FFFFFF"/>
                </a:solidFill>
              </a:rPr>
              <a:t>SEL</a:t>
            </a:r>
            <a:endParaRPr lang="en" sz="32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التطبيق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810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أجب عن كل سؤال كما لو كنت طالب. </a:t>
            </a: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JO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أين تشعر بالأمان ولماذا؟</a:t>
            </a: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JO" sz="3000" dirty="0" smtClean="0">
                <a:solidFill>
                  <a:schemeClr val="dk2"/>
                </a:solidFill>
              </a:rPr>
              <a:t>متى تشعر بالأمان ولماذا؟</a:t>
            </a: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JO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الذي يجعلك تشعر</a:t>
            </a:r>
            <a:r>
              <a:rPr lang="ar-JO" sz="30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بالأمان ولماذا؟</a:t>
            </a: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JO" sz="3000" baseline="0" dirty="0" smtClean="0">
                <a:solidFill>
                  <a:schemeClr val="dk2"/>
                </a:solidFill>
              </a:rPr>
              <a:t>من</a:t>
            </a:r>
            <a:r>
              <a:rPr lang="ar-JO" sz="3000" dirty="0" smtClean="0">
                <a:solidFill>
                  <a:schemeClr val="dk2"/>
                </a:solidFill>
              </a:rPr>
              <a:t> الذي يجعلك تشعر بالأمان ولماذا؟ </a:t>
            </a:r>
            <a:endParaRPr lang="en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</a:t>
            </a: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	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0" y="1460500"/>
            <a:ext cx="910549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76200" marR="0" lvl="0" indent="0" algn="just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ar-JO" sz="2400" b="1" i="1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بحلول</a:t>
            </a:r>
            <a:r>
              <a:rPr lang="ar-JO" sz="2400" b="1" i="1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نهاية هذه الجلسة ستتمكن من:</a:t>
            </a:r>
            <a:endParaRPr lang="ar-JO" sz="2400" b="1" i="1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تفسير أهمية استخدام</a:t>
            </a:r>
            <a:r>
              <a:rPr lang="ar-JO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التعلم العاطفي الاجتماع لدعم رفاهية الطلاب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baseline="0" dirty="0" smtClean="0"/>
              <a:t>خلق</a:t>
            </a:r>
            <a:r>
              <a:rPr lang="ar-JO" sz="2400" dirty="0" smtClean="0"/>
              <a:t> استراتيجيات لدمج التعلم العاطفي والاجتماعي في الغرفة الصفية</a:t>
            </a: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4479667" y="2417860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التعلم العاطفي الاجتماعي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460498"/>
            <a:ext cx="8229600" cy="36829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العمليات التي يكتسب</a:t>
            </a:r>
            <a:r>
              <a:rPr lang="ar-JO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الأطفال والبالغون من خلالها ويطبقون المعرفة والسلوكيات والمهارات اللازمة من اجل: </a:t>
            </a:r>
            <a:endParaRPr lang="ar-JO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dirty="0" smtClean="0"/>
              <a:t>فهم وإدارة العواطف</a:t>
            </a: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dirty="0" smtClean="0"/>
              <a:t>تحديد وتحقيق الأهداف الإيجابية</a:t>
            </a: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dirty="0" smtClean="0"/>
              <a:t>الشعور وإظهار التعاطف للآخرين</a:t>
            </a: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dirty="0" smtClean="0"/>
              <a:t>إيجاد والمحافظة على العلاقات الإيجابية</a:t>
            </a: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dirty="0" smtClean="0"/>
              <a:t>اتخاذ قرارات مسؤولة</a:t>
            </a: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599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الاستراتيجيات العاطفية</a:t>
            </a:r>
            <a:r>
              <a:rPr lang="ar-JO" sz="4800" b="1" i="0" u="none" strike="noStrike" cap="none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الاجتماعية</a:t>
            </a:r>
            <a:endParaRPr lang="en" sz="48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195376" y="1460499"/>
            <a:ext cx="849142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هي بعض الأنشطة التي يمكنك القيام بها مع الطلاب لممارسة كل</a:t>
            </a:r>
            <a:r>
              <a:rPr lang="ar-JO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مهارة؟</a:t>
            </a:r>
            <a:endParaRPr lang="ar-JO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JO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الوظيفة التنفيذية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JO" sz="2400" dirty="0" smtClean="0"/>
              <a:t>التنظيم العاطفي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JO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المهارات الاجتماعية</a:t>
            </a:r>
            <a:r>
              <a:rPr lang="ar-JO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الإيجابية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JO" sz="2400" baseline="0" dirty="0" smtClean="0"/>
              <a:t>مهارات</a:t>
            </a:r>
            <a:r>
              <a:rPr lang="ar-JO" sz="2400" dirty="0" smtClean="0"/>
              <a:t> تسوية النزاعات 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JO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المثابرة</a:t>
            </a:r>
            <a:endParaRPr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0" y="205979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فوائد التعلم العاطفي الاجتماعي</a:t>
            </a:r>
            <a:endParaRPr lang="en" sz="40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56" name="Shape 1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2908" y="1514350"/>
            <a:ext cx="7212628" cy="3629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38227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2</a:t>
            </a:r>
            <a:endParaRPr lang="en" sz="48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حماية الطفل والرفاهية والشمول</a:t>
            </a:r>
            <a:endParaRPr lang="en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0" y="3119725"/>
            <a:ext cx="83796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ar-JO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</a:t>
            </a:r>
            <a:r>
              <a:rPr lang="ar-JO" sz="2400" b="1" i="0" u="none" strike="noStrike" cap="none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1: حماية الطفل</a:t>
            </a:r>
            <a:endParaRPr lang="en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ctrTitle"/>
          </p:nvPr>
        </p:nvSpPr>
        <p:spPr>
          <a:xfrm>
            <a:off x="0" y="1300758"/>
            <a:ext cx="88138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2</a:t>
            </a:r>
            <a:br>
              <a:rPr lang="ar-JO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ar-JO" sz="4400" b="1" dirty="0" smtClean="0"/>
              <a:t>حماية الطفل والرفاهية والشمول</a:t>
            </a:r>
            <a:endParaRPr lang="en" sz="4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ar-JO" sz="32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3: الانضباط الإيجابي</a:t>
            </a:r>
            <a:endParaRPr lang="en" sz="32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</a:t>
            </a: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	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0" y="1460500"/>
            <a:ext cx="910549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76200" marR="0" lvl="0" indent="0" algn="just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ar-JO" sz="2800" b="1" i="1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بحلول نهاية هذه</a:t>
            </a:r>
            <a:r>
              <a:rPr lang="ar-JO" sz="2800" b="1" i="1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الجلسة ستكون قادراً على:</a:t>
            </a:r>
            <a:endParaRPr lang="ar-JO" sz="2800" b="1" i="1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1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خلق مجتمع صفي قوي من خلال استراتيجيات إدارة الغرفة الصفية الفعالة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800" dirty="0" smtClean="0"/>
              <a:t>استخدام الانضباط الإيجابي لمعالجة السلوكيات </a:t>
            </a:r>
            <a:endParaRPr lang="ar-JO" sz="28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4479667" y="2417860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العقوبات الجسدية</a:t>
            </a:r>
            <a:endParaRPr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8100" marR="0" lvl="0" indent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ar-JO" sz="32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لماذا يستخدم بعض الطلاب العقوبات الجسدية؟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r" rtl="1">
              <a:buSzPct val="25000"/>
            </a:pPr>
            <a:r>
              <a:rPr lang="ar-JO" sz="4800" b="1" dirty="0">
                <a:solidFill>
                  <a:schemeClr val="lt1"/>
                </a:solidFill>
              </a:rPr>
              <a:t>العقوبات الجسدية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ar-JO" sz="3000" b="0" i="0" u="none" strike="noStrike" cap="none" baseline="0" dirty="0" smtClean="0">
                <a:solidFill>
                  <a:schemeClr val="dk1"/>
                </a:solidFill>
                <a:rtl val="0"/>
              </a:rPr>
              <a:t>ما الذي نعنيه</a:t>
            </a:r>
            <a:r>
              <a:rPr lang="ar-JO" sz="3000" b="0" i="0" u="none" strike="noStrike" cap="none" dirty="0" smtClean="0">
                <a:solidFill>
                  <a:schemeClr val="dk1"/>
                </a:solidFill>
                <a:rtl val="0"/>
              </a:rPr>
              <a:t> بالعقوبة الجسدية؟</a:t>
            </a:r>
          </a:p>
          <a:p>
            <a:pPr marL="457200" marR="0" lvl="0" indent="-4191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ar-JO" sz="3000" baseline="0" dirty="0" smtClean="0">
                <a:solidFill>
                  <a:schemeClr val="dk1"/>
                </a:solidFill>
              </a:rPr>
              <a:t>لماذا</a:t>
            </a:r>
            <a:r>
              <a:rPr lang="ar-JO" sz="3000" dirty="0" smtClean="0">
                <a:solidFill>
                  <a:schemeClr val="dk1"/>
                </a:solidFill>
              </a:rPr>
              <a:t> تعتبر العقوبات الجسدية مضرة؟</a:t>
            </a:r>
          </a:p>
          <a:p>
            <a:pPr marL="457200" marR="0" lvl="0" indent="-4191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ar-JO" sz="3000" b="0" i="0" u="none" strike="noStrike" cap="none" baseline="0" dirty="0" smtClean="0">
                <a:solidFill>
                  <a:schemeClr val="dk1"/>
                </a:solidFill>
                <a:rtl val="0"/>
              </a:rPr>
              <a:t>ما</a:t>
            </a:r>
            <a:r>
              <a:rPr lang="ar-JO" sz="3000" b="0" i="0" u="none" strike="noStrike" cap="none" dirty="0" smtClean="0">
                <a:solidFill>
                  <a:schemeClr val="dk1"/>
                </a:solidFill>
                <a:rtl val="0"/>
              </a:rPr>
              <a:t> هي بدائل العقوبات الجسدية؟</a:t>
            </a:r>
            <a:endParaRPr sz="3000" b="0" i="0" u="none" strike="noStrike" cap="none" baseline="0" dirty="0">
              <a:solidFill>
                <a:schemeClr val="dk2"/>
              </a:solidFill>
              <a:rtl val="0"/>
            </a:endParaRPr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pSp>
        <p:nvGrpSpPr>
          <p:cNvPr id="197" name="Shape 197"/>
          <p:cNvGrpSpPr/>
          <p:nvPr/>
        </p:nvGrpSpPr>
        <p:grpSpPr>
          <a:xfrm>
            <a:off x="1356836" y="293393"/>
            <a:ext cx="6963498" cy="4450054"/>
            <a:chOff x="-383005" y="-157179"/>
            <a:chExt cx="8875034" cy="6557976"/>
          </a:xfrm>
        </p:grpSpPr>
        <p:sp>
          <p:nvSpPr>
            <p:cNvPr id="198" name="Shape 198"/>
            <p:cNvSpPr/>
            <p:nvPr/>
          </p:nvSpPr>
          <p:spPr>
            <a:xfrm>
              <a:off x="1485900" y="457200"/>
              <a:ext cx="4686300" cy="46863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JO" sz="1600" b="1" i="0" u="none" strike="noStrike" cap="none" baseline="0" dirty="0" smtClean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المبادئ الخمسة الكبرى لإدارة الغرفة الصفية</a:t>
              </a:r>
              <a:endParaRPr lang="en" sz="1200" b="1" i="0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endParaRPr>
            </a:p>
          </p:txBody>
        </p:sp>
        <p:sp>
          <p:nvSpPr>
            <p:cNvPr id="199" name="Shape 199"/>
            <p:cNvSpPr txBox="1"/>
            <p:nvPr/>
          </p:nvSpPr>
          <p:spPr>
            <a:xfrm>
              <a:off x="2628900" y="-157179"/>
              <a:ext cx="2400300" cy="125730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JO" sz="1600" b="1" i="1" u="none" strike="noStrike" cap="none" baseline="0" dirty="0" smtClean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وضوح</a:t>
              </a:r>
              <a:r>
                <a:rPr lang="ar-JO" sz="1600" b="1" i="1" u="none" strike="noStrike" cap="none" dirty="0" smtClean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 التوقعات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endParaRPr>
            </a:p>
          </p:txBody>
        </p:sp>
        <p:sp>
          <p:nvSpPr>
            <p:cNvPr id="200" name="Shape 200"/>
            <p:cNvSpPr txBox="1"/>
            <p:nvPr/>
          </p:nvSpPr>
          <p:spPr>
            <a:xfrm>
              <a:off x="6091732" y="1814516"/>
              <a:ext cx="2400297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JO" sz="1600" b="1" i="1" u="none" strike="noStrike" cap="none" baseline="0" dirty="0" smtClean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الأمور الروتينية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200" b="0" i="0" u="none" strike="noStrike" cap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 </a:t>
              </a:r>
            </a:p>
          </p:txBody>
        </p:sp>
        <p:sp>
          <p:nvSpPr>
            <p:cNvPr id="201" name="Shape 201"/>
            <p:cNvSpPr txBox="1"/>
            <p:nvPr/>
          </p:nvSpPr>
          <p:spPr>
            <a:xfrm>
              <a:off x="-383005" y="1857375"/>
              <a:ext cx="2400299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JO" sz="1600" b="1" i="1" u="none" strike="noStrike" cap="none" baseline="0" dirty="0" smtClean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الانضباط الإيجابي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endParaRPr>
            </a:p>
          </p:txBody>
        </p:sp>
        <p:sp>
          <p:nvSpPr>
            <p:cNvPr id="202" name="Shape 202"/>
            <p:cNvSpPr txBox="1"/>
            <p:nvPr/>
          </p:nvSpPr>
          <p:spPr>
            <a:xfrm>
              <a:off x="457200" y="5143500"/>
              <a:ext cx="2400300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JO" sz="1600" b="1" i="1" u="none" strike="noStrike" cap="none" baseline="0" dirty="0" smtClean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التعزيز الإيجابي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endParaRPr>
            </a:p>
          </p:txBody>
        </p:sp>
        <p:sp>
          <p:nvSpPr>
            <p:cNvPr id="203" name="Shape 203"/>
            <p:cNvSpPr txBox="1"/>
            <p:nvPr/>
          </p:nvSpPr>
          <p:spPr>
            <a:xfrm>
              <a:off x="4800600" y="5143500"/>
              <a:ext cx="2400300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JO" sz="1600" b="1" i="1" u="none" strike="noStrike" cap="none" baseline="0" dirty="0" smtClean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المشاركة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endParaRPr>
            </a:p>
          </p:txBody>
        </p:sp>
      </p:grp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269876" y="205977"/>
            <a:ext cx="8286914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7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لعب أدوار الانضباط الإيجابي</a:t>
            </a:r>
            <a:endParaRPr lang="en" sz="47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548699" y="1460499"/>
            <a:ext cx="8556789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2200" b="0" i="0" u="none" strike="noStrike" cap="none" baseline="0" dirty="0" smtClean="0">
                <a:solidFill>
                  <a:srgbClr val="000000"/>
                </a:solidFill>
                <a:sym typeface="Arial"/>
                <a:rtl val="0"/>
              </a:rPr>
              <a:t>سيكمل المشاركون لعب أدوار ضمن</a:t>
            </a:r>
            <a:r>
              <a:rPr lang="ar-JO" sz="2200" b="0" i="0" u="none" strike="noStrike" cap="none" dirty="0" smtClean="0">
                <a:solidFill>
                  <a:srgbClr val="000000"/>
                </a:solidFill>
                <a:sym typeface="Arial"/>
                <a:rtl val="0"/>
              </a:rPr>
              <a:t> 3 مجموعات</a:t>
            </a:r>
            <a:endParaRPr lang="ar-JO" sz="2200" b="0" i="0" u="none" strike="noStrike" cap="none" baseline="0" dirty="0" smtClean="0">
              <a:solidFill>
                <a:srgbClr val="000000"/>
              </a:solidFill>
              <a:sym typeface="Arial"/>
              <a:rtl val="0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200" b="0" i="0" u="none" strike="noStrike" cap="none" baseline="0" dirty="0" smtClean="0">
                <a:solidFill>
                  <a:srgbClr val="000000"/>
                </a:solidFill>
                <a:sym typeface="Arial"/>
                <a:rtl val="0"/>
              </a:rPr>
              <a:t>سيلعب</a:t>
            </a:r>
            <a:r>
              <a:rPr lang="ar-JO" sz="2200" b="0" i="0" u="none" strike="noStrike" cap="none" dirty="0" smtClean="0">
                <a:solidFill>
                  <a:srgbClr val="000000"/>
                </a:solidFill>
                <a:sym typeface="Arial"/>
                <a:rtl val="0"/>
              </a:rPr>
              <a:t> مشارك دور المعلم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200" baseline="0" dirty="0" smtClean="0"/>
              <a:t>سيلعب</a:t>
            </a:r>
            <a:r>
              <a:rPr lang="ar-JO" sz="2200" dirty="0" smtClean="0"/>
              <a:t> ثلاثة مشاركون دور الأطفال الذين يسيئون التصرف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200" b="0" i="0" u="none" strike="noStrike" cap="none" baseline="0" dirty="0" smtClean="0">
                <a:solidFill>
                  <a:srgbClr val="000000"/>
                </a:solidFill>
                <a:sym typeface="Arial"/>
                <a:rtl val="0"/>
              </a:rPr>
              <a:t>ستمثل كل مجموعة السيناريو المخصص لها  </a:t>
            </a:r>
          </a:p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JO" sz="2200" u="sng" dirty="0" smtClean="0">
                <a:rtl val="0"/>
              </a:rPr>
              <a:t>الأسئلة الأساسية:</a:t>
            </a:r>
          </a:p>
          <a:p>
            <a:pPr marL="457200" lvl="0" indent="-355600" algn="r" rtl="1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ar-JO" sz="2200" dirty="0" smtClean="0">
                <a:solidFill>
                  <a:schemeClr val="dk1"/>
                </a:solidFill>
              </a:rPr>
              <a:t>ما الذي قام به المعلم بشكل جيد</a:t>
            </a:r>
          </a:p>
          <a:p>
            <a:pPr marL="457200" lvl="0" indent="-355600" algn="r" rtl="1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ar-JO" sz="2200" dirty="0" smtClean="0">
                <a:solidFill>
                  <a:schemeClr val="dk1"/>
                </a:solidFill>
                <a:rtl val="0"/>
              </a:rPr>
              <a:t>ما الذي يمكن للمعلم القيام به بشكل مختلف؟</a:t>
            </a:r>
          </a:p>
          <a:p>
            <a:pPr marL="457200" lvl="0" indent="-355600" algn="r" rtl="1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ar-JO" sz="2200" dirty="0" smtClean="0">
                <a:solidFill>
                  <a:schemeClr val="dk1"/>
                </a:solidFill>
              </a:rPr>
              <a:t>ماهي الاستراتيجيات الاحترازية التي يمكن للمعلم استخدامها لمنع هذا النوع من السلوكيات في المستقبل؟</a:t>
            </a:r>
            <a:endParaRPr lang="ar-JO" sz="2200" dirty="0" smtClean="0">
              <a:solidFill>
                <a:schemeClr val="dk1"/>
              </a:solidFill>
              <a:rtl val="0"/>
            </a:endParaRPr>
          </a:p>
        </p:txBody>
      </p:sp>
      <p:sp>
        <p:nvSpPr>
          <p:cNvPr id="210" name="Shape 21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1 الأهداف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2074450"/>
            <a:ext cx="8229600" cy="27797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وصف أدوار ومسؤوليات المعلمين</a:t>
            </a:r>
            <a:r>
              <a:rPr lang="ar-JO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كحاملين للمسؤولية لحماية حقوق ورفاهية الأطفال</a:t>
            </a: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baseline="0" dirty="0" smtClean="0"/>
              <a:t>تحديد ومراقبة والاستجابة لعلامات الضيق لدى الطلاب</a:t>
            </a: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JO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استخدام آليات الإحالة الملائمة لدعم الأطفال المهمشين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928" y="1591275"/>
            <a:ext cx="7877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/>
            <a:r>
              <a:rPr lang="ar-JO" sz="2400" b="1" i="1" dirty="0" smtClean="0">
                <a:solidFill>
                  <a:schemeClr val="dk1"/>
                </a:solidFill>
              </a:rPr>
              <a:t>بحلول نهاية هذه الجلسة ستكون قادراً على:</a:t>
            </a:r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التطبيق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ar-JO" sz="3000" b="0" i="0" u="none" strike="noStrike" cap="none" baseline="0" dirty="0" smtClean="0">
                <a:solidFill>
                  <a:schemeClr val="dk1"/>
                </a:solidFill>
                <a:rtl val="0"/>
              </a:rPr>
              <a:t>كيف تصف طفلاً على أنه بوضع</a:t>
            </a:r>
            <a:r>
              <a:rPr lang="ar-JO" sz="3000" b="0" i="0" u="none" strike="noStrike" cap="none" dirty="0" smtClean="0">
                <a:solidFill>
                  <a:schemeClr val="dk1"/>
                </a:solidFill>
                <a:rtl val="0"/>
              </a:rPr>
              <a:t> جيد؟</a:t>
            </a:r>
          </a:p>
          <a:p>
            <a:pPr marL="0" marR="0" lvl="0" indent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ar-JO" sz="3000" baseline="0" dirty="0" smtClean="0">
                <a:solidFill>
                  <a:schemeClr val="dk1"/>
                </a:solidFill>
              </a:rPr>
              <a:t>كيف</a:t>
            </a:r>
            <a:r>
              <a:rPr lang="ar-JO" sz="3000" dirty="0" smtClean="0">
                <a:solidFill>
                  <a:schemeClr val="dk1"/>
                </a:solidFill>
              </a:rPr>
              <a:t> يشعر؟ كيف يتصرف ويتفاعل؟</a:t>
            </a:r>
            <a:endParaRPr lang="en" sz="3000" b="0" i="0" u="none" strike="noStrike" cap="none" baseline="0" dirty="0">
              <a:solidFill>
                <a:schemeClr val="dk1"/>
              </a:solidFill>
              <a:rtl val="0"/>
            </a:endParaRPr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-50800" y="205977"/>
            <a:ext cx="8607589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4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مصطلحات ومفاهيم الرفاهية</a:t>
            </a:r>
            <a:endParaRPr lang="en" sz="44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aphicFrame>
        <p:nvGraphicFramePr>
          <p:cNvPr id="54" name="Shape 54"/>
          <p:cNvGraphicFramePr/>
          <p:nvPr>
            <p:extLst>
              <p:ext uri="{D42A27DB-BD31-4B8C-83A1-F6EECF244321}">
                <p14:modId xmlns:p14="http://schemas.microsoft.com/office/powerpoint/2010/main" val="4185521062"/>
              </p:ext>
            </p:extLst>
          </p:nvPr>
        </p:nvGraphicFramePr>
        <p:xfrm>
          <a:off x="1583350" y="1703161"/>
          <a:ext cx="6321400" cy="2519680"/>
        </p:xfrm>
        <a:graphic>
          <a:graphicData uri="http://schemas.openxmlformats.org/drawingml/2006/table">
            <a:tbl>
              <a:tblPr>
                <a:noFill/>
                <a:tableStyleId>{5805731E-921C-4067-A3A1-400858154C30}</a:tableStyleId>
              </a:tblPr>
              <a:tblGrid>
                <a:gridCol w="31607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60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ar-JO" sz="1200" b="1" u="none" strike="noStrike" cap="none" baseline="0" dirty="0" smtClean="0">
                          <a:rtl val="0"/>
                        </a:rPr>
                        <a:t>الرفاهية الجسدية</a:t>
                      </a:r>
                      <a:endParaRPr lang="en" sz="1200" b="1" u="none" strike="noStrike" cap="none" baseline="0" dirty="0">
                        <a:rtl val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ar-JO" sz="1200" b="1" u="none" strike="noStrike" cap="none" baseline="0" dirty="0" smtClean="0">
                          <a:rtl val="0"/>
                        </a:rPr>
                        <a:t>التحرر من الإساءة الجسدية والأذى وتلبية جميع الحاجات الإنسانية الأساسية (المياه والغذاء والمأوى وغيرها) والقدرة على ممارسة الأنشطة الجسدية</a:t>
                      </a:r>
                      <a:endParaRPr lang="en" sz="1200" b="1" u="none" strike="noStrike" cap="none" baseline="0" dirty="0">
                        <a:rtl val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ar-JO" sz="1200" b="1" u="none" strike="noStrike" cap="none" baseline="0" dirty="0" smtClean="0">
                          <a:rtl val="0"/>
                        </a:rPr>
                        <a:t>الرفاهية العاطفية</a:t>
                      </a:r>
                      <a:endParaRPr lang="en" sz="1200" b="1" u="none" strike="noStrike" cap="none" baseline="0" dirty="0">
                        <a:rtl val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ar-JO" sz="1200" b="1" u="none" strike="noStrike" cap="none" baseline="0" dirty="0" smtClean="0">
                          <a:rtl val="0"/>
                        </a:rPr>
                        <a:t>الوصول إلى حالة استقرار الذهن والشعور بالأمان والدعم والقدرة على الشعور والتعبير عن نطاق من العواطف والتكيف مع الحياة اليومية</a:t>
                      </a:r>
                      <a:endParaRPr lang="en" sz="1200" b="1" u="none" strike="noStrike" cap="none" baseline="0" dirty="0">
                        <a:rtl val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ar-JO" sz="1200" b="1" u="none" strike="noStrike" cap="none" baseline="0" dirty="0" smtClean="0">
                          <a:rtl val="0"/>
                        </a:rPr>
                        <a:t>الرفاهية الاجتماعية</a:t>
                      </a:r>
                      <a:endParaRPr lang="en" sz="1200" b="1" u="none" strike="noStrike" cap="none" baseline="0" dirty="0">
                        <a:rtl val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ar-JO" sz="1200" b="1" u="none" strike="noStrike" cap="none" baseline="0" dirty="0" smtClean="0">
                          <a:rtl val="0"/>
                        </a:rPr>
                        <a:t>المشاركة في البيئة الداعمة حيث يعيش الأشخاص بالتساوي وبسلام، والقدرة على تشكيل علامة اجتماعية إيجابية مع النظراء والبالغين</a:t>
                      </a:r>
                      <a:endParaRPr lang="en" sz="1200" b="1" u="none" strike="noStrike" cap="none" baseline="0" dirty="0">
                        <a:rtl val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ar-JO" sz="1200" b="1" u="none" strike="noStrike" cap="none" baseline="0" dirty="0" smtClean="0">
                          <a:rtl val="0"/>
                        </a:rPr>
                        <a:t>الرفاهية الإدراكية</a:t>
                      </a:r>
                      <a:endParaRPr lang="en" sz="1200" b="1" u="none" strike="noStrike" cap="none" baseline="0" dirty="0">
                        <a:rtl val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ar-JO" sz="1200" b="1" u="none" strike="noStrike" cap="none" baseline="0" dirty="0" smtClean="0">
                          <a:rtl val="0"/>
                        </a:rPr>
                        <a:t>الشعور بالثقة وتقييم وتقبل النفس والحصول على فرص للتعلم والتطور والسعي لتحقيق الأهداف</a:t>
                      </a:r>
                      <a:endParaRPr lang="en" sz="1200" b="1" u="none" strike="noStrike" cap="none" baseline="0" dirty="0">
                        <a:rtl val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JO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حاجات الطفل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36552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20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الرأس: ما الذي يحتاجه الطالب ذهنياً/</a:t>
            </a:r>
            <a:r>
              <a:rPr lang="ar-JO" sz="20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إدراكياً؟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ar-JO" sz="2000" b="1" baseline="0" dirty="0"/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20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القلب: ما الذي يحتاجه الطفل عاطفياً؟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ar-JO" sz="2000" b="1" baseline="0" dirty="0"/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20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اليدين: ما الذي يحتاجه الطفل جسدياً؟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ar-JO" sz="2000" b="1" baseline="0" dirty="0"/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20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القدمين: ما الذي يحتاجه الطفل اجتماعياً؟</a:t>
            </a:r>
            <a:endParaRPr lang="en" sz="20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pSp>
        <p:nvGrpSpPr>
          <p:cNvPr id="61" name="Shape 61"/>
          <p:cNvGrpSpPr/>
          <p:nvPr/>
        </p:nvGrpSpPr>
        <p:grpSpPr>
          <a:xfrm>
            <a:off x="4456171" y="1460495"/>
            <a:ext cx="3095707" cy="3648383"/>
            <a:chOff x="0" y="0"/>
            <a:chExt cx="7211060" cy="8645459"/>
          </a:xfrm>
        </p:grpSpPr>
        <p:sp>
          <p:nvSpPr>
            <p:cNvPr id="62" name="Shape 62"/>
            <p:cNvSpPr/>
            <p:nvPr/>
          </p:nvSpPr>
          <p:spPr>
            <a:xfrm>
              <a:off x="2567940" y="0"/>
              <a:ext cx="2194500" cy="2095499"/>
            </a:xfrm>
            <a:prstGeom prst="ellipse">
              <a:avLst/>
            </a:prstGeom>
            <a:solidFill>
              <a:srgbClr val="FFFFFF"/>
            </a:solidFill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cxnSp>
          <p:nvCxnSpPr>
            <p:cNvPr id="63" name="Shape 63"/>
            <p:cNvCxnSpPr/>
            <p:nvPr/>
          </p:nvCxnSpPr>
          <p:spPr>
            <a:xfrm flipH="1">
              <a:off x="3619598" y="2095500"/>
              <a:ext cx="50697" cy="37082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" name="Shape 64"/>
            <p:cNvCxnSpPr/>
            <p:nvPr/>
          </p:nvCxnSpPr>
          <p:spPr>
            <a:xfrm flipH="1">
              <a:off x="1661098" y="5760719"/>
              <a:ext cx="1920300" cy="21740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" name="Shape 65"/>
            <p:cNvCxnSpPr/>
            <p:nvPr/>
          </p:nvCxnSpPr>
          <p:spPr>
            <a:xfrm rot="10800000">
              <a:off x="3619439" y="5730379"/>
              <a:ext cx="1920300" cy="21740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Shape 66"/>
            <p:cNvCxnSpPr/>
            <p:nvPr/>
          </p:nvCxnSpPr>
          <p:spPr>
            <a:xfrm flipH="1">
              <a:off x="815297" y="3718560"/>
              <a:ext cx="5496600" cy="30600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7" name="Shape 67"/>
            <p:cNvSpPr/>
            <p:nvPr/>
          </p:nvSpPr>
          <p:spPr>
            <a:xfrm>
              <a:off x="3291839" y="3512819"/>
              <a:ext cx="599399" cy="609599"/>
            </a:xfrm>
            <a:prstGeom prst="heart">
              <a:avLst/>
            </a:prstGeom>
            <a:solidFill>
              <a:srgbClr val="FFFFFF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pic>
          <p:nvPicPr>
            <p:cNvPr id="68" name="Shape 6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5400000" flipH="1">
              <a:off x="6141860" y="3116719"/>
              <a:ext cx="1069200" cy="1069200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69" name="Shape 6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-5400000">
              <a:off x="0" y="3154819"/>
              <a:ext cx="1069200" cy="1069200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0" name="Shape 70"/>
            <p:cNvPicPr preferRelativeResize="0"/>
            <p:nvPr/>
          </p:nvPicPr>
          <p:blipFill rotWithShape="1">
            <a:blip r:embed="rId4">
              <a:alphaModFix/>
            </a:blip>
            <a:srcRect t="47668"/>
            <a:stretch/>
          </p:blipFill>
          <p:spPr>
            <a:xfrm>
              <a:off x="502920" y="7795260"/>
              <a:ext cx="1626899" cy="850199"/>
            </a:xfrm>
            <a:prstGeom prst="rect">
              <a:avLst/>
            </a:prstGeom>
            <a:noFill/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1" name="Shape 71"/>
            <p:cNvPicPr preferRelativeResize="0"/>
            <p:nvPr/>
          </p:nvPicPr>
          <p:blipFill rotWithShape="1">
            <a:blip r:embed="rId4">
              <a:alphaModFix/>
            </a:blip>
            <a:srcRect t="47668"/>
            <a:stretch/>
          </p:blipFill>
          <p:spPr>
            <a:xfrm flipH="1">
              <a:off x="5074889" y="7795260"/>
              <a:ext cx="1626899" cy="850199"/>
            </a:xfrm>
            <a:prstGeom prst="rect">
              <a:avLst/>
            </a:prstGeom>
            <a:noFill/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ar-JO" sz="4800" b="1" dirty="0" smtClean="0">
                <a:solidFill>
                  <a:schemeClr val="bg1"/>
                </a:solidFill>
              </a:rPr>
              <a:t>عوامل الخطر والوقاية</a:t>
            </a:r>
            <a:endParaRPr sz="4800" b="1" i="0" u="none" strike="noStrike" cap="none" baseline="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36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تعرّف العامل الوقائي؟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ar-JO" sz="3600" b="1" dirty="0"/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JO" sz="36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تعرّف عامل الخطر؟</a:t>
            </a: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r" rtl="1">
              <a:buSzPct val="25000"/>
            </a:pPr>
            <a:r>
              <a:rPr lang="ar-JO" sz="4800" b="1" dirty="0">
                <a:solidFill>
                  <a:schemeClr val="bg1"/>
                </a:solidFill>
              </a:rPr>
              <a:t>عوامل الخطر والوقاية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aphicFrame>
        <p:nvGraphicFramePr>
          <p:cNvPr id="85" name="Shape 85"/>
          <p:cNvGraphicFramePr/>
          <p:nvPr>
            <p:extLst>
              <p:ext uri="{D42A27DB-BD31-4B8C-83A1-F6EECF244321}">
                <p14:modId xmlns:p14="http://schemas.microsoft.com/office/powerpoint/2010/main" val="264737848"/>
              </p:ext>
            </p:extLst>
          </p:nvPr>
        </p:nvGraphicFramePr>
        <p:xfrm>
          <a:off x="305250" y="1456525"/>
          <a:ext cx="8361650" cy="3757414"/>
        </p:xfrm>
        <a:graphic>
          <a:graphicData uri="http://schemas.openxmlformats.org/drawingml/2006/table">
            <a:tbl>
              <a:tblPr>
                <a:noFill/>
                <a:tableStyleId>{C4D4B680-3A93-4F56-9050-EEF3AE38FD89}</a:tableStyleId>
              </a:tblPr>
              <a:tblGrid>
                <a:gridCol w="41808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08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33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800" b="1" u="none" strike="noStrike" cap="none" baseline="0" dirty="0" smtClean="0">
                          <a:rtl val="0"/>
                        </a:rPr>
                        <a:t>الوقاية</a:t>
                      </a:r>
                      <a:r>
                        <a:rPr lang="en" sz="1800" b="1" u="none" strike="noStrike" cap="none" baseline="0" dirty="0" smtClean="0">
                          <a:rtl val="0"/>
                        </a:rPr>
                        <a:t> </a:t>
                      </a:r>
                      <a:endParaRPr lang="en" sz="1800" b="1" u="none" strike="noStrike" cap="none" baseline="0" dirty="0">
                        <a:rtl val="0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ar-JO" sz="1800" b="1" u="none" strike="noStrike" cap="none" baseline="0" dirty="0" smtClean="0">
                          <a:rtl val="0"/>
                        </a:rPr>
                        <a:t>الخطر</a:t>
                      </a:r>
                      <a:endParaRPr lang="en" sz="1800" b="1" u="none" strike="noStrike" cap="none" baseline="0" dirty="0">
                        <a:rtl val="0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34875">
                <a:tc>
                  <a:txBody>
                    <a:bodyPr/>
                    <a:lstStyle/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الشعور بالتقديم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الطقوس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التفاعل الاجتماعي – تمضية الوقت والتحدث مع الآخرين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الشعور بالدعم 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الإحساس بالفخر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اللعب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المشاركة كعضو في فريق 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الإحساس بالانتماء 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التقاليد – الارتباط بالثقافة</a:t>
                      </a:r>
                      <a:endParaRPr lang="en" sz="18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i="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الأمن والسلامة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i="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التمييز الجنسي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i="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الإساءة البدنية أو الجنسية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i="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العقوبات الجسدية أو التأديب القاسي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i="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انقطاع التعليم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i="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التنمر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i="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التمييز العرقي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i="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فقدان الأسرة / الأقارب / الأصدقاء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ar-JO" sz="1800" i="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عدم وجود قدوة </a:t>
                      </a:r>
                      <a:endParaRPr lang="en" sz="1800" i="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>
              <a:buSzPct val="25000"/>
            </a:pPr>
            <a:r>
              <a:rPr lang="ar-JO" sz="4800" b="1" dirty="0">
                <a:solidFill>
                  <a:schemeClr val="bg1"/>
                </a:solidFill>
              </a:rPr>
              <a:t>عوامل الخطر والوقاية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788725" y="1538500"/>
            <a:ext cx="7178699" cy="329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AutoNum type="arabicParenR"/>
            </a:pPr>
            <a:r>
              <a:rPr lang="ar-JO" sz="240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العوامل المخصصة بالفتيات</a:t>
            </a:r>
            <a:r>
              <a:rPr lang="ar-JO" sz="240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أو الفتيان؟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AutoNum type="arabicParenR"/>
            </a:pPr>
            <a:r>
              <a:rPr lang="ar-JO" sz="2400" baseline="0" dirty="0" smtClean="0"/>
              <a:t>ما العوامل التي يساهم فيها المعلم مباشرة؟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AutoNum type="arabicParenR"/>
            </a:pPr>
            <a:r>
              <a:rPr lang="ar-JO" sz="240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العوامل التي يمكن للمعلم التأثير بها أو تغييرها؟ ما الذي للمعلم القيام به؟</a:t>
            </a:r>
            <a:endParaRPr lang="ar-JO" sz="240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638</Words>
  <Application>Microsoft Office PowerPoint</Application>
  <PresentationFormat>On-screen Show (16:9)</PresentationFormat>
  <Paragraphs>149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Calibri</vt:lpstr>
      <vt:lpstr>Times New Roman</vt:lpstr>
      <vt:lpstr>Arial</vt:lpstr>
      <vt:lpstr>modern</vt:lpstr>
      <vt:lpstr>PowerPoint Presentation</vt:lpstr>
      <vt:lpstr>اليوم 2 حماية الطفل والرفاهية والشمول</vt:lpstr>
      <vt:lpstr>الجلسة 1 الأهداف</vt:lpstr>
      <vt:lpstr>التطبيق</vt:lpstr>
      <vt:lpstr>مصطلحات ومفاهيم الرفاهية</vt:lpstr>
      <vt:lpstr>حاجات الطفل</vt:lpstr>
      <vt:lpstr>عوامل الخطر والوقاية</vt:lpstr>
      <vt:lpstr>عوامل الخطر والوقاية</vt:lpstr>
      <vt:lpstr>عوامل الخطر والوقاية</vt:lpstr>
      <vt:lpstr>التطبيق</vt:lpstr>
      <vt:lpstr>السعي للحصول على الدعم الإضافي</vt:lpstr>
      <vt:lpstr>PowerPoint Presentation</vt:lpstr>
      <vt:lpstr>اليوم 2 حماية الطفل والرفاهية والشمول</vt:lpstr>
      <vt:lpstr>التطبيق</vt:lpstr>
      <vt:lpstr>الأهداف </vt:lpstr>
      <vt:lpstr>التعلم العاطفي الاجتماعي</vt:lpstr>
      <vt:lpstr>الاستراتيجيات العاطفية الاجتماعية</vt:lpstr>
      <vt:lpstr>فوائد التعلم العاطفي الاجتماعي</vt:lpstr>
      <vt:lpstr>PowerPoint Presentation</vt:lpstr>
      <vt:lpstr>اليوم 2 حماية الطفل والرفاهية والشمول</vt:lpstr>
      <vt:lpstr>الأهداف </vt:lpstr>
      <vt:lpstr>العقوبات الجسدية</vt:lpstr>
      <vt:lpstr>العقوبات الجسدية</vt:lpstr>
      <vt:lpstr>PowerPoint Presentation</vt:lpstr>
      <vt:lpstr>لعب أدوار الانضباط الإيجابي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Montgomery</cp:lastModifiedBy>
  <cp:revision>19</cp:revision>
  <dcterms:modified xsi:type="dcterms:W3CDTF">2020-01-16T02:32:48Z</dcterms:modified>
</cp:coreProperties>
</file>