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 autoCompressPictures="0">
  <p:sldMasterIdLst>
    <p:sldMasterId id="2147483651" r:id="rId1"/>
  </p:sldMasterIdLst>
  <p:notesMasterIdLst>
    <p:notesMasterId r:id="rId26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37345CE-E034-4181-977C-079F0C1B500E}">
  <a:tblStyle styleId="{537345CE-E034-4181-977C-079F0C1B500E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90" y="3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02861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249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02265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16428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3151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2144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4993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40579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16668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30659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730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876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15290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37216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69764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3688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94017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1905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377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9287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83901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100">
                <a:solidFill>
                  <a:srgbClr val="000000"/>
                </a:solidFill>
                <a:rtl/>
              </a:rPr>
              <a:t>ربما تكون أفضل في التوقيت المناسب أو في حدود زمنية</a:t>
            </a:r>
          </a:p>
        </p:txBody>
      </p:sp>
    </p:spTree>
    <p:extLst>
      <p:ext uri="{BB962C8B-B14F-4D97-AF65-F5344CB8AC3E}">
        <p14:creationId xmlns:p14="http://schemas.microsoft.com/office/powerpoint/2010/main" val="1907013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55759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42623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7117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pPr marL="0" marR="0" lvl="0" indent="0" algn="l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000" b="1">
                <a:rtl/>
              </a:rPr>
              <a:t>الكفاءات الأساسية لمعلمي المدارس الابتدائية في سياقات الأزمات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762107"/>
            <a:ext cx="4330700" cy="393006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الأهداف</a:t>
            </a:r>
            <a:r>
              <a:rPr dirty="0">
                <a:rtl/>
              </a:rPr>
              <a:t>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هل هي ذكية (SMART)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؟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2012157"/>
            <a:ext cx="8229600" cy="2913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4) سيكون الطلاب قادرين على تمييز ملعب كرة القدم.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rgbClr val="191919"/>
                </a:solidFill>
                <a:rtl val="0"/>
              </a:rPr>
              <a:t>	 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800" b="0" i="0" u="none" strike="noStrike" cap="none" baseline="0" dirty="0">
              <a:solidFill>
                <a:srgbClr val="191919"/>
              </a:solidFill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rtl val="0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25450" y="205977"/>
            <a:ext cx="8432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وضع أهداف </a:t>
            </a:r>
            <a:r>
              <a:rPr dirty="0">
                <a:rtl/>
              </a:rPr>
              <a:t> </a:t>
            </a:r>
            <a:r>
              <a:rPr lang="en-US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ذكية (SMART) </a:t>
            </a:r>
            <a:r>
              <a:rPr dirty="0">
                <a:rtl/>
              </a:rPr>
              <a:t> </a:t>
            </a:r>
            <a:endParaRPr lang="en" sz="48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1) درس عن عملية الضرب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2) درس عن النظافة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3) درس عن كتابة قصة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4) درس عن الأفعال بلغة مختلفة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5) درس عن...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تقييم الأقران</a:t>
            </a:r>
            <a:r>
              <a:rPr dirty="0">
                <a:rtl/>
              </a:rPr>
              <a:t> </a:t>
            </a: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هل هو محدد، قابل للقياس، قابل للتحقيق، ذو صلة ومحدد المدة الزمنية؟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الرابع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المنهج الدراسي </a:t>
            </a:r>
            <a:r>
              <a:rPr lang="en-US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التخطيط </a:t>
            </a:r>
            <a:r>
              <a:rPr dirty="0">
                <a:rtl/>
              </a:rPr>
              <a:t>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375904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2: التقييم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41123" y="208955"/>
            <a:ext cx="8229600" cy="9938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نهاية هذه الجلسة ستكون قادراً على</a:t>
            </a:r>
            <a:r>
              <a:rPr lang="en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شرح مفهوم التقييم والغرض منه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تطبيق طرق تقييم مختلفة في دروسك.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التأمل الفردي 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عندما تقوم بالتعليم، كيف تعلم أن طلابك يفهمون ما تعلمهم؟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دوِّن 2-3 طرق للتأكد من فهمهم.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التقييم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لماذا يكون التقييم النهائي (الامتحانات والاختبارات) مهماً؟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لماذا يكون التقييم المستمر (التأكد من الفهم أثناء الدرس) مهماً؟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التقييم المستمر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المجموعة الأولى – مسابقة القائمة السريعة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المجموعة الثانية – أثبت أنني على خطأ!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المجموعة الثالثة- اتخذ موقفاً.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المجموعة الرابعة - الإحاطة.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المجموعة الخامسة - التفكير الثنائي التشاركي.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الرابع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المنهج الدراسي </a:t>
            </a:r>
            <a:r>
              <a:rPr lang="en-US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التخطيط </a:t>
            </a:r>
            <a:r>
              <a:rPr dirty="0">
                <a:rtl/>
              </a:rPr>
              <a:t> 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436864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3: تخطيط الدرس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124800" y="1092389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الرابع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المنهج الدراسي 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</a:t>
            </a: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التخطيط </a:t>
            </a:r>
            <a:r>
              <a:rPr>
                <a:rtl/>
              </a:rPr>
              <a:t> 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363712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الأولى:</a:t>
            </a:r>
            <a:r>
              <a:rPr lang="en-US" sz="23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  <a:r>
              <a:rPr lang="en-US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المحددة والقابلة للقياس والتحقيق وذات صلة ومحددة المدة الزمنية </a:t>
            </a:r>
            <a:r>
              <a:rPr lang="en" sz="2300" b="1" dirty="0">
                <a:solidFill>
                  <a:schemeClr val="lt2"/>
                </a:solidFill>
              </a:rPr>
              <a:t>)</a:t>
            </a:r>
            <a:r>
              <a:rPr lang="en" sz="23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اختصارها </a:t>
            </a:r>
            <a:r>
              <a:rPr lang="en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بالإنجليزية SMART الذكية </a:t>
            </a:r>
            <a:r>
              <a:rPr lang="en-US" sz="23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(</a:t>
            </a:r>
            <a:endParaRPr dirty="0">
              <a:rtl/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نهاية هذه الجلسة ستكون قادراً على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457200" y="2096509"/>
            <a:ext cx="8099596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وصف المكونات الرئيسية لخطة الدرس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تحليل نقاط القوة والضعف في خطط الدرس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وضع خطط درس فعالة 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"أنا أفعل. نحن نفعل. أنت تفعل".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054849" cy="37254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8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4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8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3316088" y="1372790"/>
            <a:ext cx="1337071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97437" y="3008709"/>
            <a:ext cx="1003300" cy="1337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3094038" y="3243262"/>
            <a:ext cx="1114425" cy="14858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7" name="Shape 167"/>
          <p:cNvGraphicFramePr/>
          <p:nvPr>
            <p:extLst>
              <p:ext uri="{D42A27DB-BD31-4B8C-83A1-F6EECF244321}">
                <p14:modId xmlns:p14="http://schemas.microsoft.com/office/powerpoint/2010/main" val="527269471"/>
              </p:ext>
            </p:extLst>
          </p:nvPr>
        </p:nvGraphicFramePr>
        <p:xfrm>
          <a:off x="302292" y="1528789"/>
          <a:ext cx="8183816" cy="3206375"/>
        </p:xfrm>
        <a:graphic>
          <a:graphicData uri="http://schemas.openxmlformats.org/drawingml/2006/table">
            <a:tbl>
              <a:tblPr rtl="1">
                <a:noFill/>
                <a:tableStyleId>{537345CE-E034-4181-977C-079F0C1B500E}</a:tableStyleId>
              </a:tblPr>
              <a:tblGrid>
                <a:gridCol w="1382651"/>
                <a:gridCol w="4335397"/>
                <a:gridCol w="198713"/>
                <a:gridCol w="2267055"/>
              </a:tblGrid>
              <a:tr h="220350">
                <a:tc rowSpan="4" gridSpan="2">
                  <a:txBody>
                    <a:bodyPr/>
                    <a:lstStyle/>
                    <a:p>
                      <a:pPr marL="457200" marR="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en" sz="1800" b="1" u="none" strike="noStrike" cap="none" baseline="0" dirty="0">
                          <a:rtl val="0"/>
                        </a:rPr>
                        <a:t>أنا أفعل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المعلميفعل</a:t>
                      </a:r>
                      <a:r>
                        <a:rPr dirty="0">
                          <a:rtl/>
                        </a:rPr>
                        <a:t> </a:t>
                      </a:r>
                      <a:endParaRPr lang="en" sz="1400" u="none" strike="noStrike" cap="none" baseline="0" dirty="0">
                        <a:rtl val="0"/>
                      </a:endParaRPr>
                    </a:p>
                  </a:txBody>
                  <a:tcPr marL="91425" marR="91425" marT="91425" marB="91425"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 </a:t>
                      </a:r>
                      <a:r>
                        <a:rPr lang="en" sz="1800" b="1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3. أنت تفعل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الطلاب يعتمدون على أنفسهم</a:t>
                      </a:r>
                    </a:p>
                  </a:txBody>
                  <a:tcPr marL="91425" marR="91425" marT="91425" marB="91425"/>
                </a:tc>
                <a:tc rowSpan="6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7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75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775">
                <a:tc rowSpan="2" gridSpan="2"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 dirty="0">
                          <a:rtl val="0"/>
                        </a:rPr>
                        <a:t>2. </a:t>
                      </a:r>
                      <a:r>
                        <a:rPr lang="en" sz="1800" b="1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نحن نفعل</a:t>
                      </a:r>
                      <a:r>
                        <a:rPr lang="en" sz="1800" b="1" u="none" strike="noStrike" cap="none" baseline="0" dirty="0">
                          <a:rtl val="0"/>
                        </a:rPr>
                        <a:t> 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المعلمون والطلاب يعملون</a:t>
                      </a:r>
                      <a:r>
                        <a:rPr dirty="0">
                          <a:rtl/>
                        </a:rPr>
                        <a:t> </a:t>
                      </a: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معاً</a:t>
                      </a:r>
                      <a:r>
                        <a:rPr dirty="0">
                          <a:rtl/>
                        </a:rPr>
                        <a:t> 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الطلاب يعملون </a:t>
                      </a:r>
                      <a:r>
                        <a:rPr dirty="0">
                          <a:rtl/>
                        </a:rPr>
                        <a:t> </a:t>
                      </a:r>
                      <a:r>
                        <a:rPr lang="en-US" sz="1400" u="none" strike="noStrike" cap="none" baseline="0" dirty="0" err="1">
                          <a:solidFill>
                            <a:schemeClr val="dk1"/>
                          </a:solidFill>
                          <a:rtl val="0"/>
                        </a:rPr>
                        <a:t>بشكل</a:t>
                      </a:r>
                      <a:r>
                        <a:rPr dirty="0">
                          <a:rtl/>
                        </a:rPr>
                        <a:t> </a:t>
                      </a: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ثنائي</a:t>
                      </a:r>
                      <a:r>
                        <a:rPr dirty="0">
                          <a:rtl/>
                        </a:rPr>
                        <a:t> 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الطلاب يعملون</a:t>
                      </a:r>
                      <a:r>
                        <a:rPr dirty="0">
                          <a:rtl/>
                        </a:rPr>
                        <a:t> </a:t>
                      </a:r>
                      <a:r>
                        <a:rPr lang="en-US" sz="1400" u="none" strike="noStrike" cap="none" baseline="0" dirty="0" err="1">
                          <a:solidFill>
                            <a:schemeClr val="dk1"/>
                          </a:solidFill>
                          <a:rtl val="0"/>
                        </a:rPr>
                        <a:t>في</a:t>
                      </a:r>
                      <a:r>
                        <a:rPr dirty="0">
                          <a:rtl/>
                        </a:rPr>
                        <a:t> </a:t>
                      </a: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مجموعات </a:t>
                      </a:r>
                      <a:r>
                        <a:rPr dirty="0">
                          <a:rtl/>
                        </a:rPr>
                        <a:t> 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</a:txBody>
                  <a:tcPr marL="91425" marR="91425" marT="91425" marB="91425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00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8" name="Shape 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7790" y="2877144"/>
            <a:ext cx="1200150" cy="160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تحليل الخطط الدرسية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 dirty="0">
                <a:solidFill>
                  <a:srgbClr val="000000"/>
                </a:solidFill>
                <a:rtl val="0"/>
              </a:rPr>
              <a:t>ما الذي تفعله هذه الخطة الدرسية بشكل جيد؟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 dirty="0">
                <a:solidFill>
                  <a:srgbClr val="000000"/>
                </a:solidFill>
                <a:rtl val="0"/>
              </a:rPr>
              <a:t>هل يوجد أي شيء تود فعله لتحسين الخطة الدرسية؟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 dirty="0">
                <a:solidFill>
                  <a:srgbClr val="000000"/>
                </a:solidFill>
                <a:rtl val="0"/>
              </a:rPr>
              <a:t>أين يستخدم المعلم 'أنا أفعل'، 'نحن نفعل'، و'أنت تفعل'؟ 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0" y="301228"/>
            <a:ext cx="8556625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وضع خطة درسية باستخدام الأهداف التالية</a:t>
            </a:r>
            <a:r>
              <a:rPr dirty="0">
                <a:rtl/>
              </a:rPr>
              <a:t> </a:t>
            </a:r>
            <a:endParaRPr lang="en" sz="40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5524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اشرح أهمية القواعد في الفصول الدراسية.</a:t>
            </a:r>
          </a:p>
          <a:p>
            <a:pPr marL="5524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 dirty="0">
                <a:solidFill>
                  <a:srgbClr val="191919"/>
                </a:solidFill>
                <a:rtl/>
              </a:rPr>
              <a:t>ضع قائمة </a:t>
            </a:r>
            <a:r>
              <a:rPr lang="en" sz="3000" b="0" i="0" u="none" strike="noStrike" cap="none" baseline="0" dirty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بقواعد الفصول الدراسية ذات الجودة العالية.</a:t>
            </a:r>
            <a:r>
              <a:rPr lang="en" sz="3000" dirty="0">
                <a:solidFill>
                  <a:srgbClr val="191919"/>
                </a:solidFill>
                <a:rtl/>
              </a:rPr>
              <a:t> </a:t>
            </a:r>
          </a:p>
          <a:p>
            <a:pPr marL="552450" lvl="0" indent="-514350" algn="r" rtl="1">
              <a:spcBef>
                <a:spcPts val="0"/>
              </a:spcBef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 dirty="0">
                <a:solidFill>
                  <a:schemeClr val="dk1"/>
                </a:solidFill>
                <a:rtl/>
              </a:rPr>
              <a:t>الاتفاق على عواقب كسر كل قاعدة</a:t>
            </a:r>
            <a:r>
              <a:rPr lang="en" sz="3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/>
              </a:rPr>
              <a:t>.</a:t>
            </a:r>
            <a:r>
              <a:rPr lang="en" sz="3000" dirty="0">
                <a:solidFill>
                  <a:schemeClr val="dk1"/>
                </a:solidFill>
                <a:rtl/>
              </a:rPr>
              <a:t> </a:t>
            </a:r>
          </a:p>
          <a:p>
            <a:pPr marL="5524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3000" b="0" i="0" u="none" strike="noStrike" cap="none" baseline="0" dirty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نهاية هذه الجلسة ستكون قادراً على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  <a:r>
              <a:rPr dirty="0">
                <a:rtl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تحديد أهداف الدرس الجيدة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وضع</a:t>
            </a:r>
            <a:r>
              <a:rPr dirty="0">
                <a:rtl/>
              </a:rPr>
              <a:t> </a:t>
            </a:r>
            <a:r>
              <a:rPr lang="en" sz="2800" dirty="0">
                <a:rtl val="0"/>
              </a:rPr>
              <a:t>أهداف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ذكية (SMART) للدروس الخاصة بك</a:t>
            </a:r>
            <a:r>
              <a:rPr lang="en" sz="2800" dirty="0"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/>
              </a:rPr>
              <a:t>ما هو الهدف؟ 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 dirty="0">
                <a:solidFill>
                  <a:srgbClr val="191919"/>
                </a:solidFill>
                <a:rtl/>
              </a:rPr>
              <a:t>يوضح الهدف ما تريد أن يعرفه الطلاب و ما يكونوا قادرين على القيام به بحلول نهاية الدرس.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300" cy="39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قم بتقدير رسمتك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lvl="0" algn="r" rtl="1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rtl/>
              </a:rPr>
              <a:t>النقطة الأولى- صورة مدرسة </a:t>
            </a:r>
          </a:p>
          <a:p>
            <a:pPr lvl="0" algn="r" rtl="1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algn="r" rtl="1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rtl/>
              </a:rPr>
              <a:t>النقطة الثانية - مدرسة بها ملعب</a:t>
            </a:r>
          </a:p>
          <a:p>
            <a:pPr lvl="0" algn="r" rtl="1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algn="r" rtl="1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rtl/>
              </a:rPr>
              <a:t>النقطة الثالثة- أطفال يلعبون كرة القدم في الملعب</a:t>
            </a:r>
          </a:p>
          <a:p>
            <a:pPr lvl="0" algn="r" rtl="1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algn="r" rtl="1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rtl/>
              </a:rPr>
              <a:t>النقطة الرابعة- شمس في السماء</a:t>
            </a:r>
          </a:p>
          <a:p>
            <a:pPr lvl="0" algn="r" rtl="1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algn="r" rtl="1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  <a:rtl/>
              </a:rPr>
              <a:t>النقطة الخامسة - تسمية الخصائص الرئيسية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0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قم بإضافة نقاطك الخاصة!  الفريق الفائز يحصل على جائزة! 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5 معايير </a:t>
            </a:r>
            <a:r>
              <a:rPr dirty="0">
                <a:rtl/>
              </a:rPr>
              <a:t> </a:t>
            </a:r>
            <a:r>
              <a:rPr lang="en-US" sz="4800" b="1" i="0" u="none" strike="noStrike" cap="none" baseline="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أو</a:t>
            </a:r>
            <a:r>
              <a:rPr dirty="0">
                <a:rtl/>
              </a:rPr>
              <a:t>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أهداف </a:t>
            </a:r>
            <a:r>
              <a:rPr dirty="0">
                <a:rtl/>
              </a:rPr>
              <a:t> 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الأهداف الأفضل هي...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1. </a:t>
            </a:r>
            <a:r>
              <a:rPr dirty="0">
                <a:rtl/>
              </a:rPr>
              <a:t> 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المحددة 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2. </a:t>
            </a:r>
            <a:r>
              <a:rPr dirty="0">
                <a:rtl/>
              </a:rPr>
              <a:t> 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قابلة للقياس 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3.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قابلة التحقيق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4.</a:t>
            </a:r>
            <a:r>
              <a:rPr dirty="0">
                <a:rtl/>
              </a:rPr>
              <a:t> 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ذات صلة بالموضوع 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5.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محددة المدة الزمنية</a:t>
            </a:r>
            <a:r>
              <a:rPr dirty="0">
                <a:rtl/>
              </a:rPr>
              <a:t>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  <a:r>
              <a:rPr dirty="0">
                <a:rtl/>
              </a:rPr>
              <a:t>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هل هي ذكية (SMART)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؟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940718"/>
            <a:ext cx="8229600" cy="2984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2"/>
                </a:solidFill>
                <a:rtl val="0"/>
              </a:rPr>
              <a:t>1) سيكون الطلاب قادرين على فهم قوانين كرة القدم.</a:t>
            </a:r>
          </a:p>
          <a:p>
            <a:pPr marL="514350" marR="0" lvl="0" indent="-4635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2"/>
              </a:solidFill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2"/>
                </a:solidFill>
                <a:rtl val="0"/>
              </a:rPr>
              <a:t>هل هي محددة،</a:t>
            </a:r>
            <a:r>
              <a:rPr dirty="0">
                <a:rtl/>
              </a:rPr>
              <a:t> </a:t>
            </a:r>
            <a:r>
              <a:rPr lang="en" sz="3200" dirty="0">
                <a:solidFill>
                  <a:schemeClr val="dk2"/>
                </a:solidFill>
                <a:rtl val="0"/>
              </a:rPr>
              <a:t>قابلة للقياس </a:t>
            </a:r>
            <a:r>
              <a:rPr lang="en" sz="3200" b="0" i="0" u="none" strike="noStrike" cap="none" baseline="0" dirty="0">
                <a:solidFill>
                  <a:schemeClr val="dk2"/>
                </a:solidFill>
                <a:rtl val="0"/>
              </a:rPr>
              <a:t>، قابلة التحقيق، ذات صلة بالموضوع ومحددة المدة الزمنية؟ </a:t>
            </a:r>
            <a:r>
              <a:rPr lang="en" sz="3200" dirty="0">
                <a:solidFill>
                  <a:schemeClr val="dk2"/>
                </a:solidFill>
                <a:rtl val="0"/>
              </a:rPr>
              <a:t> 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" sz="2000" b="0" i="0" u="none" strike="noStrike" cap="none" baseline="0" dirty="0">
                <a:solidFill>
                  <a:schemeClr val="dk2"/>
                </a:solidFill>
                <a:rtl val="0"/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700" b="0" i="0" u="none" strike="noStrike" cap="none" baseline="0" dirty="0">
                <a:solidFill>
                  <a:schemeClr val="dk2"/>
                </a:solidFill>
                <a:rtl val="0"/>
              </a:rPr>
              <a:t>	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الأهداف</a:t>
            </a:r>
            <a:r>
              <a:rPr dirty="0">
                <a:rtl/>
              </a:rPr>
              <a:t>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هل هي ذكية (SMART)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؟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2012157"/>
            <a:ext cx="8229600" cy="2913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2) سيتمكن الطلاب من إظهار تمريرة ناجحة للاعب آخر من الفريق.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rgbClr val="191919"/>
                </a:solidFill>
                <a:rtl val="0"/>
              </a:rPr>
              <a:t>	 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800" b="0" i="0" u="none" strike="noStrike" cap="none" baseline="0" dirty="0">
              <a:solidFill>
                <a:srgbClr val="191919"/>
              </a:solidFill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rtl val="0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الأهداف</a:t>
            </a:r>
            <a:r>
              <a:rPr dirty="0">
                <a:rtl/>
              </a:rPr>
              <a:t>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هل هي ذكية (SMART)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؟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3) مع نهاية الدرس، سيتعلم الطلاب الاستراتيجيات الخاصة بكرة القدم.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579</Words>
  <Application>Microsoft Office PowerPoint</Application>
  <PresentationFormat>On-screen Show (16:9)</PresentationFormat>
  <Paragraphs>126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modern</vt:lpstr>
      <vt:lpstr>PowerPoint Presentation</vt:lpstr>
      <vt:lpstr>اليوم الرابع المنهج الدراسي والتخطيط  </vt:lpstr>
      <vt:lpstr>الأهداف</vt:lpstr>
      <vt:lpstr>ما هو الهدف؟ </vt:lpstr>
      <vt:lpstr>قم بتقدير رسمتك</vt:lpstr>
      <vt:lpstr>5 معايير  أو أهداف  </vt:lpstr>
      <vt:lpstr>الأهداف هل هي ذكية (SMART) ؟  </vt:lpstr>
      <vt:lpstr>الأهداف هل هي ذكية (SMART) ؟  </vt:lpstr>
      <vt:lpstr>الأهداف هل هي ذكية (SMART) ؟  </vt:lpstr>
      <vt:lpstr>الأهداف هل هي ذكية (SMART) ؟  </vt:lpstr>
      <vt:lpstr>وضع أهداف    ذكية (SMART)  </vt:lpstr>
      <vt:lpstr>PowerPoint Presentation</vt:lpstr>
      <vt:lpstr>اليوم الرابع المنهج الدراسي والتخطيط  </vt:lpstr>
      <vt:lpstr>الأهداف</vt:lpstr>
      <vt:lpstr>التأمل الفردي </vt:lpstr>
      <vt:lpstr>التقييم</vt:lpstr>
      <vt:lpstr>التقييم المستمر</vt:lpstr>
      <vt:lpstr>PowerPoint Presentation</vt:lpstr>
      <vt:lpstr>اليوم الرابع المنهج الدراسي والتخطيط  </vt:lpstr>
      <vt:lpstr>الأهداف</vt:lpstr>
      <vt:lpstr>"أنا أفعل. نحن نفعل. أنت تفعل".</vt:lpstr>
      <vt:lpstr>تحليل الخطط الدرسية</vt:lpstr>
      <vt:lpstr>وضع خطة درسية باستخدام الأهداف التالية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Montgomery</cp:lastModifiedBy>
  <cp:revision>8</cp:revision>
  <dcterms:modified xsi:type="dcterms:W3CDTF">2020-04-09T16:32:09Z</dcterms:modified>
</cp:coreProperties>
</file>