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trictFirstAndLastChars="0" saveSubsetFonts="1" autoCompressPictures="0">
  <p:sldMasterIdLst>
    <p:sldMasterId id="2147483651" r:id="rId1"/>
  </p:sldMasterIdLst>
  <p:notesMasterIdLst>
    <p:notesMasterId r:id="rId2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82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41" d="100"/>
          <a:sy n="141" d="100"/>
        </p:scale>
        <p:origin x="288" y="10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6710381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351163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9" name="Shape 12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44520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36" name="Shape 13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389376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43" name="Shape 14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5639196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50" name="Shape 15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4802089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57" name="Shape 1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1056621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64" name="Shape 16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6356574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70" name="Shape 17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5779897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76" name="Shape 17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5504941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83" name="Shape 18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1998399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Shape 18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90" name="Shape 19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882787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2" name="Shape 3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5010303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Shape 19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rtlCol="1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97" name="Shape 19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267746124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Shape 20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Shape 20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63074685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Shape 21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" name="Shape 21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228871267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Shape 22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3" name="Shape 22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324133453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Shape 23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1" name="Shape 23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227489511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Shape 23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37" name="Shape 23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858273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175532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386768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475144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7" name="Shape 9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317529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4" name="Shape 10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348486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55800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7" name="Shape 11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509313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/>
          <p:nvPr/>
        </p:nvSpPr>
        <p:spPr>
          <a:xfrm rot="10800000" flipH="1">
            <a:off x="0" y="3093233"/>
            <a:ext cx="8458200" cy="71249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2" name="Shape 12"/>
          <p:cNvSpPr txBox="1">
            <a:spLocks noGrp="1"/>
          </p:cNvSpPr>
          <p:nvPr>
            <p:ph type="ctrTitle"/>
          </p:nvPr>
        </p:nvSpPr>
        <p:spPr>
          <a:xfrm>
            <a:off x="685800" y="1300757"/>
            <a:ext cx="7772400" cy="16841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800" b="0" i="0" u="none" strike="noStrike" cap="none" baseline="0"/>
            </a:lvl2pPr>
            <a:lvl3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1800" b="0" i="0" u="none" strike="noStrike" cap="none" baseline="0"/>
            </a:lvl3pPr>
            <a:lvl4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1800" b="0" i="0" u="none" strike="noStrike" cap="none" baseline="0"/>
            </a:lvl4pPr>
            <a:lvl5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1800" b="0" i="0" u="none" strike="noStrike" cap="none" baseline="0"/>
            </a:lvl5pPr>
            <a:lvl6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1800" b="0" i="0" u="none" strike="noStrike" cap="none" baseline="0"/>
            </a:lvl6pPr>
            <a:lvl7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1800" b="0" i="0" u="none" strike="noStrike" cap="none" baseline="0"/>
            </a:lvl7pPr>
            <a:lvl8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1800" b="0" i="0" u="none" strike="noStrike" cap="none" baseline="0"/>
            </a:lvl8pPr>
            <a:lvl9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1800" b="0" i="0" u="none" strike="noStrike" cap="none" baseline="0"/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subTitle" idx="1"/>
          </p:nvPr>
        </p:nvSpPr>
        <p:spPr>
          <a:xfrm>
            <a:off x="685800" y="3093357"/>
            <a:ext cx="7772400" cy="712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/>
          <p:nvPr/>
        </p:nvSpPr>
        <p:spPr>
          <a:xfrm>
            <a:off x="0" y="205977"/>
            <a:ext cx="8686800" cy="1165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800" b="0" i="0" u="none" strike="noStrike" cap="none" baseline="0"/>
            </a:lvl2pPr>
            <a:lvl3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1800" b="0" i="0" u="none" strike="noStrike" cap="none" baseline="0"/>
            </a:lvl3pPr>
            <a:lvl4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1800" b="0" i="0" u="none" strike="noStrike" cap="none" baseline="0"/>
            </a:lvl4pPr>
            <a:lvl5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1800" b="0" i="0" u="none" strike="noStrike" cap="none" baseline="0"/>
            </a:lvl5pPr>
            <a:lvl6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1800" b="0" i="0" u="none" strike="noStrike" cap="none" baseline="0"/>
            </a:lvl6pPr>
            <a:lvl7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1800" b="0" i="0" u="none" strike="noStrike" cap="none" baseline="0"/>
            </a:lvl7pPr>
            <a:lvl8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1800" b="0" i="0" u="none" strike="noStrike" cap="none" baseline="0"/>
            </a:lvl8pPr>
            <a:lvl9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1800" b="0" i="0" u="none" strike="noStrike" cap="none" baseline="0"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0" marR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0" marR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</p:sldLayoutIdLst>
  <p:hf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" y="337542"/>
            <a:ext cx="91440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1"/>
            <a:r>
              <a:rPr lang="en-US" sz="2000" b="1" dirty="0" err="1">
                <a:rtl/>
              </a:rPr>
              <a:t>الكفاءات</a:t>
            </a:r>
            <a:r>
              <a:rPr lang="en-US" sz="2000" b="1" dirty="0">
                <a:rtl/>
              </a:rPr>
              <a:t> </a:t>
            </a:r>
            <a:r>
              <a:rPr lang="en-US" sz="2000" b="1" dirty="0" err="1">
                <a:rtl/>
              </a:rPr>
              <a:t>الأساسية</a:t>
            </a:r>
            <a:r>
              <a:rPr lang="en-US" sz="2000" b="1" dirty="0">
                <a:rtl/>
              </a:rPr>
              <a:t> </a:t>
            </a:r>
            <a:r>
              <a:rPr lang="en-US" sz="2000" b="1" dirty="0" err="1">
                <a:rtl/>
              </a:rPr>
              <a:t>لمدرسي</a:t>
            </a:r>
            <a:r>
              <a:rPr lang="en-US" sz="2000" b="1" dirty="0">
                <a:rtl/>
              </a:rPr>
              <a:t> </a:t>
            </a:r>
            <a:r>
              <a:rPr lang="en-US" sz="2000" b="1" dirty="0" err="1">
                <a:rtl/>
              </a:rPr>
              <a:t>المدارس</a:t>
            </a:r>
            <a:r>
              <a:rPr lang="en-US" sz="2000" b="1" dirty="0">
                <a:rtl/>
              </a:rPr>
              <a:t> </a:t>
            </a:r>
            <a:r>
              <a:rPr lang="en-US" sz="2000" b="1" dirty="0" err="1">
                <a:rtl/>
              </a:rPr>
              <a:t>الابتدائية</a:t>
            </a:r>
            <a:r>
              <a:rPr lang="en-US" sz="2000" b="1" dirty="0">
                <a:rtl/>
              </a:rPr>
              <a:t> </a:t>
            </a:r>
            <a:r>
              <a:rPr lang="en-US" sz="2000" b="1" dirty="0" err="1">
                <a:rtl/>
              </a:rPr>
              <a:t>في</a:t>
            </a:r>
            <a:r>
              <a:rPr lang="en-US" sz="2000" b="1" dirty="0">
                <a:rtl/>
              </a:rPr>
              <a:t> </a:t>
            </a:r>
            <a:r>
              <a:rPr lang="en-US" sz="2000" b="1" dirty="0" err="1">
                <a:rtl/>
              </a:rPr>
              <a:t>سياق</a:t>
            </a:r>
            <a:r>
              <a:rPr lang="en-US" sz="2000" b="1" dirty="0">
                <a:rtl/>
              </a:rPr>
              <a:t> </a:t>
            </a:r>
            <a:r>
              <a:rPr lang="en-US" sz="2000" b="1" dirty="0" err="1">
                <a:rtl/>
              </a:rPr>
              <a:t>الأزمات</a:t>
            </a:r>
            <a:endParaRPr lang="en-US" sz="20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6651" y="748595"/>
            <a:ext cx="4330700" cy="3930062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 rtlCol="1"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 smtClean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10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7315258"/>
              </p:ext>
            </p:extLst>
          </p:nvPr>
        </p:nvGraphicFramePr>
        <p:xfrm>
          <a:off x="191070" y="1363154"/>
          <a:ext cx="8625386" cy="1352669"/>
        </p:xfrm>
        <a:graphic>
          <a:graphicData uri="http://schemas.openxmlformats.org/drawingml/2006/table">
            <a:tbl>
              <a:tblPr rtl="1" firstRow="1" bandRow="1"/>
              <a:tblGrid>
                <a:gridCol w="1232198"/>
                <a:gridCol w="1232198"/>
                <a:gridCol w="1232198"/>
                <a:gridCol w="1232198"/>
                <a:gridCol w="1232198"/>
                <a:gridCol w="1232198"/>
                <a:gridCol w="1232198"/>
              </a:tblGrid>
              <a:tr h="247002">
                <a:tc>
                  <a:txBody>
                    <a:bodyPr/>
                    <a:lstStyle/>
                    <a:p>
                      <a:pPr algn="r" rtl="1"/>
                      <a:r>
                        <a:rPr lang="en-US" sz="10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  <a:rtl/>
                        </a:rPr>
                        <a:t>الأحد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000">
                          <a:latin typeface="Times New Roman" panose="02020603050405020304" pitchFamily="18" charset="0"/>
                          <a:cs typeface="Times New Roman" panose="02020603050405020304" pitchFamily="18" charset="0"/>
                          <a:rtl/>
                        </a:rPr>
                        <a:t>الاثنين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6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000">
                          <a:latin typeface="Times New Roman" panose="02020603050405020304" pitchFamily="18" charset="0"/>
                          <a:cs typeface="Times New Roman" panose="02020603050405020304" pitchFamily="18" charset="0"/>
                          <a:rtl/>
                        </a:rPr>
                        <a:t>الثلاثاء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6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000">
                          <a:latin typeface="Times New Roman" panose="02020603050405020304" pitchFamily="18" charset="0"/>
                          <a:cs typeface="Times New Roman" panose="02020603050405020304" pitchFamily="18" charset="0"/>
                          <a:rtl/>
                        </a:rPr>
                        <a:t>الأربعاء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6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000">
                          <a:latin typeface="Times New Roman" panose="02020603050405020304" pitchFamily="18" charset="0"/>
                          <a:cs typeface="Times New Roman" panose="02020603050405020304" pitchFamily="18" charset="0"/>
                          <a:rtl/>
                        </a:rPr>
                        <a:t>الخميس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6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000">
                          <a:latin typeface="Times New Roman" panose="02020603050405020304" pitchFamily="18" charset="0"/>
                          <a:cs typeface="Times New Roman" panose="02020603050405020304" pitchFamily="18" charset="0"/>
                          <a:rtl/>
                        </a:rPr>
                        <a:t>الجمعة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6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000">
                          <a:latin typeface="Times New Roman" panose="02020603050405020304" pitchFamily="18" charset="0"/>
                          <a:cs typeface="Times New Roman" panose="02020603050405020304" pitchFamily="18" charset="0"/>
                          <a:rtl/>
                        </a:rPr>
                        <a:t>السبت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1105667">
                <a:tc>
                  <a:txBody>
                    <a:bodyPr/>
                    <a:lstStyle/>
                    <a:p>
                      <a:pPr algn="r" rtl="1"/>
                      <a:r>
                        <a:rPr lang="en-US" sz="1000">
                          <a:latin typeface="Times New Roman" panose="02020603050405020304" pitchFamily="18" charset="0"/>
                          <a:cs typeface="Times New Roman" panose="02020603050405020304" pitchFamily="18" charset="0"/>
                          <a:rtl/>
                        </a:rPr>
                        <a:t>خطة الدرس</a:t>
                      </a:r>
                    </a:p>
                    <a:p>
                      <a:pPr algn="r" rtl="1"/>
                      <a:r>
                        <a:rPr lang="en-US" sz="1000">
                          <a:latin typeface="Times New Roman" panose="02020603050405020304" pitchFamily="18" charset="0"/>
                          <a:cs typeface="Times New Roman" panose="02020603050405020304" pitchFamily="18" charset="0"/>
                          <a:rtl/>
                        </a:rPr>
                        <a:t>الانتهاء من وضع العلامات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000">
                          <a:latin typeface="Times New Roman" panose="02020603050405020304" pitchFamily="18" charset="0"/>
                          <a:cs typeface="Times New Roman" panose="02020603050405020304" pitchFamily="18" charset="0"/>
                          <a:rtl/>
                        </a:rPr>
                        <a:t>الصف الدراسي</a:t>
                      </a:r>
                    </a:p>
                    <a:p>
                      <a:pPr algn="r" rtl="1"/>
                      <a:endParaRPr lang="en-US" sz="1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r" rtl="1"/>
                      <a:r>
                        <a:rPr lang="en-US" sz="1000">
                          <a:latin typeface="Times New Roman" panose="02020603050405020304" pitchFamily="18" charset="0"/>
                          <a:cs typeface="Times New Roman" panose="02020603050405020304" pitchFamily="18" charset="0"/>
                          <a:rtl/>
                        </a:rPr>
                        <a:t>توزيع الأوراق المصححة</a:t>
                      </a:r>
                    </a:p>
                    <a:p>
                      <a:pPr algn="r" rtl="1"/>
                      <a:endParaRPr lang="en-US" sz="1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r" rtl="1"/>
                      <a:r>
                        <a:rPr lang="en-US" sz="1000">
                          <a:latin typeface="Times New Roman" panose="02020603050405020304" pitchFamily="18" charset="0"/>
                          <a:cs typeface="Times New Roman" panose="02020603050405020304" pitchFamily="18" charset="0"/>
                          <a:rtl/>
                        </a:rPr>
                        <a:t>عرض توضيحي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000">
                          <a:latin typeface="Times New Roman" panose="02020603050405020304" pitchFamily="18" charset="0"/>
                          <a:cs typeface="Times New Roman" panose="02020603050405020304" pitchFamily="18" charset="0"/>
                          <a:rtl/>
                        </a:rPr>
                        <a:t>الصف الدراسي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000">
                          <a:latin typeface="Times New Roman" panose="02020603050405020304" pitchFamily="18" charset="0"/>
                          <a:cs typeface="Times New Roman" panose="02020603050405020304" pitchFamily="18" charset="0"/>
                          <a:rtl/>
                        </a:rPr>
                        <a:t>الصف الدراسي</a:t>
                      </a:r>
                    </a:p>
                    <a:p>
                      <a:pPr algn="r" rtl="1"/>
                      <a:endParaRPr lang="en-US" sz="1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r" rtl="1"/>
                      <a:r>
                        <a:rPr lang="en-US" sz="1000">
                          <a:latin typeface="Times New Roman" panose="02020603050405020304" pitchFamily="18" charset="0"/>
                          <a:cs typeface="Times New Roman" panose="02020603050405020304" pitchFamily="18" charset="0"/>
                          <a:rtl/>
                        </a:rPr>
                        <a:t>اجتماع مؤتمر التعليم والتعلم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000">
                          <a:latin typeface="Times New Roman" panose="02020603050405020304" pitchFamily="18" charset="0"/>
                          <a:cs typeface="Times New Roman" panose="02020603050405020304" pitchFamily="18" charset="0"/>
                          <a:rtl/>
                        </a:rPr>
                        <a:t>الصف الدراسي</a:t>
                      </a:r>
                    </a:p>
                    <a:p>
                      <a:pPr algn="r" rtl="1"/>
                      <a:endParaRPr lang="en-US" sz="1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r" rtl="1"/>
                      <a:r>
                        <a:rPr lang="en-US" sz="1000">
                          <a:latin typeface="Times New Roman" panose="02020603050405020304" pitchFamily="18" charset="0"/>
                          <a:cs typeface="Times New Roman" panose="02020603050405020304" pitchFamily="18" charset="0"/>
                          <a:rtl/>
                        </a:rPr>
                        <a:t>إجتماع الموظفين</a:t>
                      </a:r>
                    </a:p>
                    <a:p>
                      <a:pPr algn="r" rtl="1"/>
                      <a:endParaRPr lang="en-US" sz="1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r" rtl="1"/>
                      <a:r>
                        <a:rPr lang="en-US" sz="1000">
                          <a:latin typeface="Times New Roman" panose="02020603050405020304" pitchFamily="18" charset="0"/>
                          <a:cs typeface="Times New Roman" panose="02020603050405020304" pitchFamily="18" charset="0"/>
                          <a:rtl/>
                        </a:rPr>
                        <a:t>زيارة ولي أمر الطالب المتعثر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000">
                          <a:latin typeface="Times New Roman" panose="02020603050405020304" pitchFamily="18" charset="0"/>
                          <a:cs typeface="Times New Roman" panose="02020603050405020304" pitchFamily="18" charset="0"/>
                          <a:rtl/>
                        </a:rPr>
                        <a:t>الصف الدراسي</a:t>
                      </a:r>
                    </a:p>
                    <a:p>
                      <a:pPr algn="r" rtl="1"/>
                      <a:endParaRPr lang="en-US" sz="1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r" rtl="1"/>
                      <a:r>
                        <a:rPr lang="en-US" sz="1000">
                          <a:latin typeface="Times New Roman" panose="02020603050405020304" pitchFamily="18" charset="0"/>
                          <a:cs typeface="Times New Roman" panose="02020603050405020304" pitchFamily="18" charset="0"/>
                          <a:rtl/>
                        </a:rPr>
                        <a:t>تقييم</a:t>
                      </a:r>
                    </a:p>
                    <a:p>
                      <a:pPr algn="r" rtl="1"/>
                      <a:endParaRPr lang="en-US" sz="1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r" rtl="1"/>
                      <a:r>
                        <a:rPr lang="en-US" sz="1000">
                          <a:latin typeface="Times New Roman" panose="02020603050405020304" pitchFamily="18" charset="0"/>
                          <a:cs typeface="Times New Roman" panose="02020603050405020304" pitchFamily="18" charset="0"/>
                          <a:rtl/>
                        </a:rPr>
                        <a:t>جمع الواجبات المنزلية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0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  <a:rtl/>
                        </a:rPr>
                        <a:t>يوم</a:t>
                      </a:r>
                      <a:r>
                        <a:rPr lang="en-US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  <a:rtl/>
                        </a:rPr>
                        <a:t> </a:t>
                      </a:r>
                      <a:r>
                        <a:rPr lang="en-US" sz="10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  <a:rtl/>
                        </a:rPr>
                        <a:t>التسوق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  <a:rtl/>
                      </a:endParaRPr>
                    </a:p>
                    <a:p>
                      <a:pPr algn="r" rtl="1"/>
                      <a:endParaRPr lang="en-US" sz="1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r" rtl="1"/>
                      <a:r>
                        <a:rPr lang="en-US" sz="10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  <a:rtl/>
                        </a:rPr>
                        <a:t>الغسيل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95785" y="160010"/>
            <a:ext cx="8420667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1"/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  <a:rtl/>
              </a:rPr>
              <a:t>الجدول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  <a:rtl/>
              </a:rPr>
              <a:t> </a:t>
            </a: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  <a:rtl/>
              </a:rPr>
              <a:t>الأسبوعي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  <a:rtl/>
            </a:endParaRPr>
          </a:p>
          <a:p>
            <a:pPr algn="ctr" rtl="1"/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  <a:rtl/>
              </a:rPr>
              <a:t>التوجيهات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  <a:rtl/>
              </a:rPr>
              <a:t>: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  <a:rtl/>
              </a:rPr>
              <a:t>انظر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  <a:rtl/>
              </a:rPr>
              <a:t>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  <a:rtl/>
              </a:rPr>
              <a:t>إلى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  <a:rtl/>
              </a:rPr>
              <a:t>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  <a:rtl/>
              </a:rPr>
              <a:t>الجدول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  <a:rtl/>
              </a:rPr>
              <a:t>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  <a:rtl/>
              </a:rPr>
              <a:t>الأسبوعي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  <a:rtl/>
              </a:rPr>
              <a:t>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  <a:rtl/>
              </a:rPr>
              <a:t>أدناه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  <a:rtl/>
              </a:rPr>
              <a:t>.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  <a:rtl/>
              </a:rPr>
              <a:t>هذه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  <a:rtl/>
              </a:rPr>
              <a:t>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  <a:rtl/>
              </a:rPr>
              <a:t>ليست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  <a:rtl/>
              </a:rPr>
              <a:t>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  <a:rtl/>
              </a:rPr>
              <a:t>سوى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  <a:rtl/>
              </a:rPr>
              <a:t>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  <a:rtl/>
              </a:rPr>
              <a:t>أمثلة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  <a:rtl/>
              </a:rPr>
              <a:t>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  <a:rtl/>
              </a:rPr>
              <a:t>قليلة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  <a:rtl/>
              </a:rPr>
              <a:t>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  <a:rtl/>
              </a:rPr>
              <a:t>للأنشطة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  <a:rtl/>
              </a:rPr>
              <a:t>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  <a:rtl/>
              </a:rPr>
              <a:t>التي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  <a:rtl/>
              </a:rPr>
              <a:t>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  <a:rtl/>
              </a:rPr>
              <a:t>قد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  <a:rtl/>
              </a:rPr>
              <a:t>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  <a:rtl/>
              </a:rPr>
              <a:t>تقوم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  <a:rtl/>
              </a:rPr>
              <a:t>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  <a:rtl/>
              </a:rPr>
              <a:t>بها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  <a:rtl/>
              </a:rPr>
              <a:t>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  <a:rtl/>
              </a:rPr>
              <a:t>أثناء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  <a:rtl/>
              </a:rPr>
              <a:t>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  <a:rtl/>
              </a:rPr>
              <a:t>الأسبوع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  <a:rtl/>
              </a:rPr>
              <a:t>.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  <a:rtl/>
              </a:rPr>
              <a:t>في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  <a:rtl/>
              </a:rPr>
              <a:t>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  <a:rtl/>
              </a:rPr>
              <a:t>بعض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  <a:rtl/>
              </a:rPr>
              <a:t>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  <a:rtl/>
              </a:rPr>
              <a:t>الأحيان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  <a:rtl/>
              </a:rPr>
              <a:t>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  <a:rtl/>
              </a:rPr>
              <a:t>قد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  <a:rtl/>
              </a:rPr>
              <a:t>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  <a:rtl/>
              </a:rPr>
              <a:t>يساعدك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  <a:rtl/>
              </a:rPr>
              <a:t>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  <a:rtl/>
              </a:rPr>
              <a:t>التخطيط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  <a:rtl/>
              </a:rPr>
              <a:t>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  <a:rtl/>
              </a:rPr>
              <a:t>مسبقًا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  <a:rtl/>
              </a:rPr>
              <a:t>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  <a:rtl/>
              </a:rPr>
              <a:t>لما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  <a:rtl/>
              </a:rPr>
              <a:t>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  <a:rtl/>
              </a:rPr>
              <a:t>تريد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  <a:rtl/>
              </a:rPr>
              <a:t>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  <a:rtl/>
              </a:rPr>
              <a:t>القيام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  <a:rtl/>
              </a:rPr>
              <a:t>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  <a:rtl/>
              </a:rPr>
              <a:t>به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  <a:rtl/>
              </a:rPr>
              <a:t>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  <a:rtl/>
              </a:rPr>
              <a:t>خلال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  <a:rtl/>
              </a:rPr>
              <a:t>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  <a:rtl/>
              </a:rPr>
              <a:t>الأسبوع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  <a:rtl/>
              </a:rPr>
              <a:t>.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  <a:rtl/>
              </a:rPr>
              <a:t>بعد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  <a:rtl/>
              </a:rPr>
              <a:t>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  <a:rtl/>
              </a:rPr>
              <a:t>النظر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  <a:rtl/>
              </a:rPr>
              <a:t>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  <a:rtl/>
              </a:rPr>
              <a:t>في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  <a:rtl/>
              </a:rPr>
              <a:t>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  <a:rtl/>
              </a:rPr>
              <a:t>مثال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  <a:rtl/>
              </a:rPr>
              <a:t>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  <a:rtl/>
              </a:rPr>
              <a:t>الأسبوع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  <a:rtl/>
              </a:rPr>
              <a:t>،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  <a:rtl/>
              </a:rPr>
              <a:t>املأ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  <a:rtl/>
              </a:rPr>
              <a:t>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  <a:rtl/>
              </a:rPr>
              <a:t>الجدول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  <a:rtl/>
              </a:rPr>
              <a:t>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  <a:rtl/>
              </a:rPr>
              <a:t>الأسبوعي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  <a:rtl/>
              </a:rPr>
              <a:t>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  <a:rtl/>
              </a:rPr>
              <a:t>الخاص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  <a:rtl/>
              </a:rPr>
              <a:t>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  <a:rtl/>
              </a:rPr>
              <a:t>بك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  <a:rtl/>
              </a:rPr>
              <a:t>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  <a:rtl/>
              </a:rPr>
              <a:t>بالأنشطة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  <a:rtl/>
              </a:rPr>
              <a:t>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  <a:rtl/>
              </a:rPr>
              <a:t>التي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  <a:rtl/>
              </a:rPr>
              <a:t>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  <a:rtl/>
              </a:rPr>
              <a:t>ستقوم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  <a:rtl/>
              </a:rPr>
              <a:t>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  <a:rtl/>
              </a:rPr>
              <a:t>بها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  <a:rtl/>
              </a:rPr>
              <a:t>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91070" y="1012354"/>
            <a:ext cx="8420667" cy="2616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en-US" sz="1100">
                <a:latin typeface="Times New Roman" panose="02020603050405020304" pitchFamily="18" charset="0"/>
                <a:cs typeface="Times New Roman" panose="02020603050405020304" pitchFamily="18" charset="0"/>
                <a:rtl/>
              </a:rPr>
              <a:t>مثال الأسبوع: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5745314"/>
              </p:ext>
            </p:extLst>
          </p:nvPr>
        </p:nvGraphicFramePr>
        <p:xfrm>
          <a:off x="191070" y="3340945"/>
          <a:ext cx="8625386" cy="1369623"/>
        </p:xfrm>
        <a:graphic>
          <a:graphicData uri="http://schemas.openxmlformats.org/drawingml/2006/table">
            <a:tbl>
              <a:tblPr rtl="1" firstRow="1" bandRow="1"/>
              <a:tblGrid>
                <a:gridCol w="1232198"/>
                <a:gridCol w="1232198"/>
                <a:gridCol w="1232198"/>
                <a:gridCol w="1232198"/>
                <a:gridCol w="1232198"/>
                <a:gridCol w="1232198"/>
                <a:gridCol w="1232198"/>
              </a:tblGrid>
              <a:tr h="306411">
                <a:tc>
                  <a:txBody>
                    <a:bodyPr/>
                    <a:lstStyle/>
                    <a:p>
                      <a:pPr algn="r" rtl="1"/>
                      <a:r>
                        <a:rPr lang="en-US" sz="1000">
                          <a:latin typeface="Times New Roman" panose="02020603050405020304" pitchFamily="18" charset="0"/>
                          <a:cs typeface="Times New Roman" panose="02020603050405020304" pitchFamily="18" charset="0"/>
                          <a:rtl/>
                        </a:rPr>
                        <a:t>الأحد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000">
                          <a:latin typeface="Times New Roman" panose="02020603050405020304" pitchFamily="18" charset="0"/>
                          <a:cs typeface="Times New Roman" panose="02020603050405020304" pitchFamily="18" charset="0"/>
                          <a:rtl/>
                        </a:rPr>
                        <a:t>الاثنين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6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000">
                          <a:latin typeface="Times New Roman" panose="02020603050405020304" pitchFamily="18" charset="0"/>
                          <a:cs typeface="Times New Roman" panose="02020603050405020304" pitchFamily="18" charset="0"/>
                          <a:rtl/>
                        </a:rPr>
                        <a:t>الثلاثاء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6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000">
                          <a:latin typeface="Times New Roman" panose="02020603050405020304" pitchFamily="18" charset="0"/>
                          <a:cs typeface="Times New Roman" panose="02020603050405020304" pitchFamily="18" charset="0"/>
                          <a:rtl/>
                        </a:rPr>
                        <a:t>الأربعاء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6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000">
                          <a:latin typeface="Times New Roman" panose="02020603050405020304" pitchFamily="18" charset="0"/>
                          <a:cs typeface="Times New Roman" panose="02020603050405020304" pitchFamily="18" charset="0"/>
                          <a:rtl/>
                        </a:rPr>
                        <a:t>الخميس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6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000">
                          <a:latin typeface="Times New Roman" panose="02020603050405020304" pitchFamily="18" charset="0"/>
                          <a:cs typeface="Times New Roman" panose="02020603050405020304" pitchFamily="18" charset="0"/>
                          <a:rtl/>
                        </a:rPr>
                        <a:t>الجمعة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6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sz="1000">
                          <a:latin typeface="Times New Roman" panose="02020603050405020304" pitchFamily="18" charset="0"/>
                          <a:cs typeface="Times New Roman" panose="02020603050405020304" pitchFamily="18" charset="0"/>
                          <a:rtl/>
                        </a:rPr>
                        <a:t>السبت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1063212">
                <a:tc>
                  <a:txBody>
                    <a:bodyPr/>
                    <a:lstStyle/>
                    <a:p>
                      <a:pPr algn="r" rtl="1"/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36122" y="2897579"/>
            <a:ext cx="8420667" cy="2616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  <a:rtl/>
              </a:rPr>
              <a:t>دورك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  <a:rtl/>
              </a:rPr>
              <a:t>: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  <a:rtl/>
              </a:rPr>
              <a:t>املأ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  <a:rtl/>
              </a:rPr>
              <a:t>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  <a:rtl/>
              </a:rPr>
              <a:t>هذا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  <a:rtl/>
              </a:rPr>
              <a:t>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  <a:rtl/>
              </a:rPr>
              <a:t>الجدول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  <a:rtl/>
              </a:rPr>
              <a:t>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  <a:rtl/>
              </a:rPr>
              <a:t>الأسبوعي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  <a:rtl/>
              </a:rPr>
              <a:t>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  <a:rtl/>
              </a:rPr>
              <a:t>بأنشطتك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  <a:rtl/>
              </a:rPr>
              <a:t>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  <a:rtl/>
              </a:rPr>
              <a:t>الهامة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  <a:rtl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119900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9999"/>
        </a:solidFill>
        <a:effectLst/>
      </p:bgPr>
    </p:bg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11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26" name="Shape 126"/>
          <p:cNvSpPr/>
          <p:nvPr/>
        </p:nvSpPr>
        <p:spPr>
          <a:xfrm>
            <a:off x="4479667" y="2417861"/>
            <a:ext cx="184666" cy="30777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rtlCol="1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"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</a:p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 txBox="1">
            <a:spLocks noGrp="1"/>
          </p:cNvSpPr>
          <p:nvPr>
            <p:ph type="ctrTitle"/>
          </p:nvPr>
        </p:nvSpPr>
        <p:spPr>
          <a:xfrm>
            <a:off x="228600" y="950900"/>
            <a:ext cx="8592015" cy="16841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800" b="1" dirty="0" err="1">
                <a:solidFill>
                  <a:schemeClr val="dk2"/>
                </a:solidFill>
                <a:rtl/>
              </a:rPr>
              <a:t>اليوم</a:t>
            </a:r>
            <a:r>
              <a:rPr lang="en-US" sz="4800" b="1" dirty="0">
                <a:solidFill>
                  <a:schemeClr val="dk2"/>
                </a:solidFill>
                <a:rtl/>
              </a:rPr>
              <a:t> </a:t>
            </a:r>
            <a:r>
              <a:rPr lang="en" sz="4800" b="1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الأول</a:t>
            </a:r>
            <a:r>
              <a:rPr dirty="0">
                <a:rtl/>
              </a:rPr>
              <a:t> </a:t>
            </a: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3600" b="1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دور المعلم ورفاهته </a:t>
            </a:r>
            <a:r>
              <a:rPr dirty="0">
                <a:rtl/>
              </a:rPr>
              <a:t> </a:t>
            </a:r>
            <a:r>
              <a:rPr lang="en-US" sz="3600" b="1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  <a:r>
              <a:rPr dirty="0">
                <a:rtl/>
              </a:rPr>
              <a:t> </a:t>
            </a:r>
            <a:r>
              <a:rPr lang="en" sz="3600" b="1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  <a:r>
              <a:rPr dirty="0">
                <a:rtl/>
              </a:rPr>
              <a:t> </a:t>
            </a:r>
          </a:p>
        </p:txBody>
      </p:sp>
      <p:sp>
        <p:nvSpPr>
          <p:cNvPr id="132" name="Shape 132"/>
          <p:cNvSpPr txBox="1">
            <a:spLocks noGrp="1"/>
          </p:cNvSpPr>
          <p:nvPr>
            <p:ph type="subTitle" idx="1"/>
          </p:nvPr>
        </p:nvSpPr>
        <p:spPr>
          <a:xfrm>
            <a:off x="304800" y="3093350"/>
            <a:ext cx="9070200" cy="712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Arial"/>
              <a:buNone/>
            </a:pPr>
            <a:r>
              <a:rPr lang="en" sz="2400" b="1" i="0" u="none" strike="noStrike" cap="none" baseline="0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الجلسة الثانية: القواعد السلوكية</a:t>
            </a:r>
          </a:p>
        </p:txBody>
      </p:sp>
      <p:sp>
        <p:nvSpPr>
          <p:cNvPr id="133" name="Shape 133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12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 txBox="1">
            <a:spLocks noGrp="1"/>
          </p:cNvSpPr>
          <p:nvPr>
            <p:ph type="title"/>
          </p:nvPr>
        </p:nvSpPr>
        <p:spPr>
          <a:xfrm>
            <a:off x="1" y="205977"/>
            <a:ext cx="9445624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700" b="1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rtl val="0"/>
              </a:rPr>
              <a:t> التعليم والمجتمع</a:t>
            </a:r>
            <a:endParaRPr lang="en" sz="4700" b="1" i="0" u="none" strike="noStrike" cap="none" baseline="0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39" name="Shape 139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2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كيف يمكن أن يصبح التعليم ضارًا أو غير فعال في مجتمعك؟ </a:t>
            </a:r>
          </a:p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28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28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20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ما التحديات الخارجة عن سيطرة المعلم؟</a:t>
            </a:r>
          </a:p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20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ما التحديات التي يمكن للمعلم التحكم فيها أو التأثير عليها؟</a:t>
            </a:r>
          </a:p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3000" b="0" i="0" u="none" strike="noStrike" cap="none" baseline="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  <a:rtl val="0"/>
            </a:endParaRPr>
          </a:p>
        </p:txBody>
      </p:sp>
      <p:sp>
        <p:nvSpPr>
          <p:cNvPr id="140" name="Shape 140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13</a:t>
            </a:fld>
            <a:endParaRPr lang="en"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b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أهـداف الجلسة الثانية</a:t>
            </a:r>
          </a:p>
        </p:txBody>
      </p:sp>
      <p:sp>
        <p:nvSpPr>
          <p:cNvPr id="146" name="Shape 146"/>
          <p:cNvSpPr txBox="1">
            <a:spLocks noGrp="1"/>
          </p:cNvSpPr>
          <p:nvPr>
            <p:ph type="body" idx="1"/>
          </p:nvPr>
        </p:nvSpPr>
        <p:spPr>
          <a:xfrm>
            <a:off x="733250" y="2051757"/>
            <a:ext cx="7565099" cy="222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285750" marR="0" lvl="3" indent="-28575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" sz="2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شرح الأهمية القانونية والأخلاقية للقواعد السلوكية</a:t>
            </a:r>
            <a:r>
              <a:rPr lang="en-US" sz="2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.</a:t>
            </a:r>
            <a:r>
              <a:rPr>
                <a:rtl/>
              </a:rPr>
              <a:t> </a:t>
            </a:r>
            <a:endParaRPr lang="en" sz="24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285750" marR="0" lvl="3" indent="-28575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" sz="2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شرح عواقب مخالفة القواعد السلوكية</a:t>
            </a:r>
            <a:r>
              <a:rPr>
                <a:rtl/>
              </a:rPr>
              <a:t> </a:t>
            </a:r>
            <a:r>
              <a:rPr lang="en-US" sz="2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  <a:r>
              <a:rPr>
                <a:rtl/>
              </a:rPr>
              <a:t> </a:t>
            </a:r>
            <a:r>
              <a:rPr lang="en" sz="2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  <a:r>
              <a:rPr lang="en-US" sz="2400">
                <a:rtl/>
              </a:rPr>
              <a:t> </a:t>
            </a:r>
            <a:r>
              <a:rPr>
                <a:rtl/>
              </a:rPr>
              <a:t> </a:t>
            </a:r>
            <a:r>
              <a:rPr lang="en" sz="2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  <a:r>
              <a:rPr>
                <a:rtl/>
              </a:rPr>
              <a:t> </a:t>
            </a:r>
            <a:r>
              <a:rPr lang="en-US" sz="2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  <a:r>
              <a:rPr>
                <a:rtl/>
              </a:rPr>
              <a:t> </a:t>
            </a:r>
            <a:r>
              <a:rPr lang="en" sz="2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  <a:endParaRPr lang="en" sz="24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285750" marR="0" lvl="0" indent="-28575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" sz="2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توضيح الإجراء المتبع للإبلاغ عن سوء السلوك</a:t>
            </a:r>
            <a:r>
              <a:rPr lang="en-US" sz="2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.</a:t>
            </a:r>
            <a:r>
              <a:rPr>
                <a:rtl/>
              </a:rPr>
              <a:t> </a:t>
            </a:r>
            <a:r>
              <a:rPr lang="en" sz="2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  <a:endParaRPr lang="en" sz="24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47" name="Shape 147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14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02493" y="1561898"/>
            <a:ext cx="7402100" cy="461665"/>
          </a:xfrm>
          <a:prstGeom prst="rect">
            <a:avLst/>
          </a:prstGeom>
        </p:spPr>
        <p:txBody>
          <a:bodyPr wrap="square" rtlCol="1">
            <a:spAutoFit/>
          </a:bodyPr>
          <a:lstStyle/>
          <a:p>
            <a:pPr marL="76200" lvl="0" algn="r" rtl="1">
              <a:buClr>
                <a:schemeClr val="dk1"/>
              </a:buClr>
              <a:buSzPct val="25000"/>
            </a:pPr>
            <a:r>
              <a:rPr lang="en" sz="2400" b="1" i="1">
                <a:solidFill>
                  <a:schemeClr val="dk1"/>
                </a:solidFill>
                <a:rtl/>
              </a:rPr>
              <a:t>في نهاية هذه الجلسة ستكون قادراً على:</a:t>
            </a:r>
          </a:p>
        </p:txBody>
      </p:sp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b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القواعد السلوكية</a:t>
            </a:r>
          </a:p>
        </p:txBody>
      </p:sp>
      <p:sp>
        <p:nvSpPr>
          <p:cNvPr id="153" name="Shape 153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0" marR="0" lvl="0" indent="0" algn="r" rtl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2400" b="0" i="0" u="none" strike="noStrike" cap="none" baseline="0" dirty="0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القواعد السلوكية </a:t>
            </a:r>
            <a:r>
              <a:rPr lang="en" sz="2400" b="1" i="0" u="none" strike="noStrike" cap="none" baseline="0" dirty="0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  <a:rtl val="0"/>
              </a:rPr>
              <a:t>هي</a:t>
            </a:r>
            <a:r>
              <a:rPr lang="en" sz="2400" b="0" i="0" u="none" strike="noStrike" cap="none" baseline="0" dirty="0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  <a:rtl val="0"/>
              </a:rPr>
              <a:t> بيان بالمبادئ والقواعد والقيم التي تحدد مجموعة من التوقعات والمعايير لكيفية تصرف الأفراد في المدرسة بطريقة أخلاقية، بما في ذلك الحد الأدنى من مستويات الامتثال والإجراءات التأديبية.</a:t>
            </a:r>
            <a:r>
              <a:rPr dirty="0">
                <a:rtl/>
              </a:rPr>
              <a:t> </a:t>
            </a: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2400" b="0" i="0" u="none" strike="noStrike" cap="none" baseline="0" dirty="0">
              <a:solidFill>
                <a:srgbClr val="222222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r" rtl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2000" b="1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الأخلاقيات</a:t>
            </a:r>
            <a:r>
              <a:rPr lang="en" sz="2000" b="0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 -اتباع قواعد السلوك بناءً على ما تعتقد أنه جيد وسيئ.</a:t>
            </a:r>
            <a:r>
              <a:rPr dirty="0">
                <a:rtl/>
              </a:rPr>
              <a:t> </a:t>
            </a:r>
          </a:p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3000" b="0" i="0" u="none" strike="noStrike" cap="none" baseline="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54" name="Shape 154"/>
          <p:cNvSpPr txBox="1">
            <a:spLocks noGrp="1"/>
          </p:cNvSpPr>
          <p:nvPr>
            <p:ph type="sldNum" idx="12"/>
          </p:nvPr>
        </p:nvSpPr>
        <p:spPr>
          <a:xfrm>
            <a:off x="8556789" y="4749848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15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b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3200" b="1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عواقب مخالفة القواعد السلوكية</a:t>
            </a:r>
          </a:p>
        </p:txBody>
      </p:sp>
      <p:sp>
        <p:nvSpPr>
          <p:cNvPr id="161" name="Shape 161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16</a:t>
            </a:fld>
            <a:endParaRPr lang="en"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b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3200" b="1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كيف تبلغ عن </a:t>
            </a:r>
            <a:r>
              <a:rPr lang="en" sz="3200" b="1" dirty="0">
                <a:solidFill>
                  <a:schemeClr val="lt1"/>
                </a:solidFill>
                <a:rtl val="0"/>
              </a:rPr>
              <a:t>سوء السلوك</a:t>
            </a:r>
            <a:r>
              <a:rPr dirty="0">
                <a:rtl/>
              </a:rPr>
              <a:t> </a:t>
            </a:r>
          </a:p>
        </p:txBody>
      </p:sp>
      <p:sp>
        <p:nvSpPr>
          <p:cNvPr id="167" name="Shape 167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17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9999"/>
        </a:solidFill>
        <a:effectLst/>
      </p:bgPr>
    </p:bg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18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73" name="Shape 173"/>
          <p:cNvSpPr/>
          <p:nvPr/>
        </p:nvSpPr>
        <p:spPr>
          <a:xfrm>
            <a:off x="4479667" y="2417861"/>
            <a:ext cx="184666" cy="30777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rtlCol="1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"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</a:p>
        </p:txBody>
      </p:sp>
    </p:spTree>
  </p:cSld>
  <p:clrMapOvr>
    <a:masterClrMapping/>
  </p:clrMapOvr>
  <p:transition spd="slow">
    <p:cut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 txBox="1">
            <a:spLocks noGrp="1"/>
          </p:cNvSpPr>
          <p:nvPr>
            <p:ph type="ctrTitle"/>
          </p:nvPr>
        </p:nvSpPr>
        <p:spPr>
          <a:xfrm>
            <a:off x="273750" y="1061807"/>
            <a:ext cx="7772400" cy="16841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800" b="1" i="0" u="none" strike="noStrike" cap="none" baseline="0" dirty="0" err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اليوم</a:t>
            </a:r>
            <a:r>
              <a:rPr lang="en-US" sz="4800" b="1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  <a:r>
              <a:rPr lang="en" sz="4800" b="1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الأول</a:t>
            </a:r>
            <a:r>
              <a:rPr dirty="0">
                <a:rtl/>
              </a:rPr>
              <a:t> </a:t>
            </a: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3600" b="1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 دور المعلم ورفاهته</a:t>
            </a:r>
            <a:r>
              <a:rPr dirty="0">
                <a:rtl/>
              </a:rPr>
              <a:t> </a:t>
            </a:r>
            <a:r>
              <a:rPr lang="en-US" sz="3600" b="1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  <a:r>
              <a:rPr dirty="0">
                <a:rtl/>
              </a:rPr>
              <a:t> </a:t>
            </a:r>
            <a:r>
              <a:rPr lang="en" sz="3600" b="1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  <a:r>
              <a:rPr dirty="0">
                <a:rtl/>
              </a:rPr>
              <a:t> </a:t>
            </a:r>
            <a:r>
              <a:rPr lang="en-US" sz="3600" b="1" dirty="0">
                <a:solidFill>
                  <a:schemeClr val="dk2"/>
                </a:solidFill>
                <a:rtl/>
              </a:rPr>
              <a:t> </a:t>
            </a:r>
            <a:r>
              <a:rPr dirty="0">
                <a:rtl/>
              </a:rPr>
              <a:t> </a:t>
            </a:r>
            <a:r>
              <a:rPr lang="en" sz="3600" b="1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  <a:r>
              <a:rPr dirty="0">
                <a:rtl/>
              </a:rPr>
              <a:t> </a:t>
            </a:r>
          </a:p>
        </p:txBody>
      </p:sp>
      <p:sp>
        <p:nvSpPr>
          <p:cNvPr id="179" name="Shape 179"/>
          <p:cNvSpPr txBox="1">
            <a:spLocks noGrp="1"/>
          </p:cNvSpPr>
          <p:nvPr>
            <p:ph type="subTitle" idx="1"/>
          </p:nvPr>
        </p:nvSpPr>
        <p:spPr>
          <a:xfrm>
            <a:off x="381000" y="3093357"/>
            <a:ext cx="7772400" cy="712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ctr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Arial"/>
              <a:buNone/>
            </a:pPr>
            <a:r>
              <a:rPr lang="en" sz="2400" b="1" i="0" u="none" strike="noStrike" cap="none" baseline="0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الجلسة الثالثة: رفاهة المعلم</a:t>
            </a:r>
            <a:r>
              <a:rPr lang="en-US" sz="2400" b="1" i="0" u="none" strike="noStrike" cap="none" baseline="0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  <a:r>
              <a:rPr lang="en-US" sz="2400" b="1" i="0" u="none" strike="noStrike" cap="none" baseline="0" dirty="0" err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  <a:rtl val="0"/>
              </a:rPr>
              <a:t>وإدارة</a:t>
            </a:r>
            <a:r>
              <a:rPr lang="en-US" sz="2400" b="1" i="0" u="none" strike="noStrike" cap="none" baseline="0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  <a:r>
              <a:rPr lang="en-US" sz="2400" b="1" i="0" u="none" strike="noStrike" cap="none" baseline="0" dirty="0" err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الإجهاد</a:t>
            </a:r>
            <a:r>
              <a:rPr dirty="0">
                <a:rtl/>
              </a:rPr>
              <a:t> </a:t>
            </a:r>
            <a:endParaRPr lang="en" sz="2400" b="1" i="0" u="none" strike="noStrike" cap="none" baseline="0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80" name="Shape 180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19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 txBox="1">
            <a:spLocks noGrp="1"/>
          </p:cNvSpPr>
          <p:nvPr>
            <p:ph type="ctrTitle"/>
          </p:nvPr>
        </p:nvSpPr>
        <p:spPr>
          <a:xfrm>
            <a:off x="228600" y="950900"/>
            <a:ext cx="8625468" cy="16841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b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800" b="1" i="0" u="none" strike="noStrike" cap="none" baseline="0" dirty="0" err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اليوم</a:t>
            </a:r>
            <a:r>
              <a:rPr lang="en-US" sz="4800" b="1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  <a:r>
              <a:rPr lang="en" sz="4800" b="1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الأول</a:t>
            </a:r>
            <a:r>
              <a:rPr dirty="0">
                <a:rtl/>
              </a:rPr>
              <a:t> </a:t>
            </a:r>
          </a:p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3600" b="1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دور المعلم ورفاهته </a:t>
            </a:r>
            <a:r>
              <a:rPr dirty="0">
                <a:rtl/>
              </a:rPr>
              <a:t> </a:t>
            </a:r>
            <a:r>
              <a:rPr lang="en-US" sz="3600" b="1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  <a:r>
              <a:rPr dirty="0">
                <a:rtl/>
              </a:rPr>
              <a:t> </a:t>
            </a:r>
            <a:r>
              <a:rPr lang="en" sz="3600" b="1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  <a:r>
              <a:rPr dirty="0">
                <a:rtl/>
              </a:rPr>
              <a:t> </a:t>
            </a:r>
          </a:p>
        </p:txBody>
      </p:sp>
      <p:sp>
        <p:nvSpPr>
          <p:cNvPr id="28" name="Shape 28"/>
          <p:cNvSpPr txBox="1">
            <a:spLocks noGrp="1"/>
          </p:cNvSpPr>
          <p:nvPr>
            <p:ph type="subTitle" idx="1"/>
          </p:nvPr>
        </p:nvSpPr>
        <p:spPr>
          <a:xfrm>
            <a:off x="63645" y="3093350"/>
            <a:ext cx="8277467" cy="712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ctr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Arial"/>
              <a:buNone/>
            </a:pPr>
            <a:r>
              <a:rPr lang="en" sz="2400" b="1" i="0" u="none" strike="noStrike" cap="none" baseline="0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الجلسة الاولى: دور المعلم </a:t>
            </a:r>
            <a:r>
              <a:rPr dirty="0">
                <a:rtl/>
              </a:rPr>
              <a:t> </a:t>
            </a:r>
            <a:r>
              <a:rPr lang="en-US" sz="2400" b="1" i="0" u="none" strike="noStrike" cap="none" baseline="0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  <a:r>
              <a:rPr lang="en-US" sz="2400" b="1" i="0" u="none" strike="noStrike" cap="none" baseline="0" dirty="0" err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  <a:rtl val="0"/>
              </a:rPr>
              <a:t>في</a:t>
            </a:r>
            <a:r>
              <a:rPr lang="en-US" sz="2400" b="1" i="0" u="none" strike="noStrike" cap="none" baseline="0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  <a:r>
              <a:rPr lang="en-US" sz="2400" b="1" i="0" u="none" strike="noStrike" cap="none" baseline="0" dirty="0" err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المدرسة</a:t>
            </a:r>
            <a:r>
              <a:rPr lang="en-US" sz="2400" b="1" i="0" u="none" strike="noStrike" cap="none" baseline="0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  <a:r>
              <a:rPr lang="en-US" sz="2400" b="1" i="0" u="none" strike="noStrike" cap="none" baseline="0" dirty="0" err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  <a:rtl val="0"/>
              </a:rPr>
              <a:t>والمجتمع</a:t>
            </a:r>
            <a:r>
              <a:rPr dirty="0">
                <a:rtl/>
              </a:rPr>
              <a:t> </a:t>
            </a:r>
            <a:endParaRPr lang="en" sz="2400" b="1" i="0" u="none" strike="noStrike" cap="none" baseline="0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29" name="Shape 29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2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Shape 185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b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أهداف الجلسة الثالثة</a:t>
            </a:r>
          </a:p>
        </p:txBody>
      </p:sp>
      <p:sp>
        <p:nvSpPr>
          <p:cNvPr id="186" name="Shape 186"/>
          <p:cNvSpPr txBox="1">
            <a:spLocks noGrp="1"/>
          </p:cNvSpPr>
          <p:nvPr>
            <p:ph type="body" idx="1"/>
          </p:nvPr>
        </p:nvSpPr>
        <p:spPr>
          <a:xfrm>
            <a:off x="733250" y="2023563"/>
            <a:ext cx="7565099" cy="2993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457200" marR="0" lvl="0" indent="-45720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" sz="28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شرح أهمية رفاهة المعلم</a:t>
            </a:r>
            <a:r>
              <a:rPr lang="en" sz="2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  <a:r>
              <a:rPr dirty="0">
                <a:rtl/>
              </a:rPr>
              <a:t> </a:t>
            </a:r>
            <a:r>
              <a:rPr lang="en-US" sz="2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  <a:r>
              <a:rPr dirty="0">
                <a:rtl/>
              </a:rPr>
              <a:t> </a:t>
            </a:r>
            <a:endParaRPr lang="en" sz="28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457200" marR="0" lvl="0" indent="-45720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" sz="28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ممارسة التقنيات الأساسية لإدارة الإجهاد</a:t>
            </a:r>
            <a:r>
              <a:rPr lang="en-US" sz="28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.</a:t>
            </a:r>
            <a:r>
              <a:rPr dirty="0">
                <a:rtl/>
              </a:rPr>
              <a:t> </a:t>
            </a:r>
            <a:endParaRPr lang="en" sz="28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457200" marR="0" lvl="0" indent="-45720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" sz="28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تحديد وسائل لدعم رفاههم</a:t>
            </a:r>
            <a:r>
              <a:rPr lang="en-US" sz="28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.</a:t>
            </a:r>
            <a:r>
              <a:rPr dirty="0">
                <a:rtl/>
              </a:rPr>
              <a:t> </a:t>
            </a:r>
            <a:r>
              <a:rPr lang="en" sz="28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</a:p>
        </p:txBody>
      </p:sp>
      <p:sp>
        <p:nvSpPr>
          <p:cNvPr id="187" name="Shape 187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20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0" y="1561898"/>
            <a:ext cx="8183378" cy="461665"/>
          </a:xfrm>
          <a:prstGeom prst="rect">
            <a:avLst/>
          </a:prstGeom>
        </p:spPr>
        <p:txBody>
          <a:bodyPr wrap="square" rtlCol="1">
            <a:spAutoFit/>
          </a:bodyPr>
          <a:lstStyle/>
          <a:p>
            <a:pPr marL="76200" lvl="0" algn="r" rtl="1">
              <a:buClr>
                <a:schemeClr val="dk1"/>
              </a:buClr>
              <a:buSzPct val="25000"/>
            </a:pPr>
            <a:r>
              <a:rPr lang="en" sz="2400" b="1" i="1" dirty="0">
                <a:solidFill>
                  <a:schemeClr val="dk1"/>
                </a:solidFill>
                <a:rtl/>
              </a:rPr>
              <a:t>في نهاية هذه الجلسة ستكون قادراً على:</a:t>
            </a:r>
          </a:p>
        </p:txBody>
      </p:sp>
    </p:spTree>
  </p:cSld>
  <p:clrMapOvr>
    <a:masterClrMapping/>
  </p:clrMapOvr>
  <p:transition spd="slow">
    <p:cut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Shape 192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b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التفكير</a:t>
            </a:r>
            <a:r>
              <a:rPr lang="en-US" sz="4800" b="1" i="0" u="none" strike="noStrike" cap="none" baseline="0" dirty="0" err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بال</a:t>
            </a:r>
            <a:r>
              <a:rPr lang="en" sz="4800" b="1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الرفاهية</a:t>
            </a:r>
            <a:r>
              <a:rPr dirty="0">
                <a:rtl/>
              </a:rPr>
              <a:t> </a:t>
            </a:r>
          </a:p>
        </p:txBody>
      </p:sp>
      <p:sp>
        <p:nvSpPr>
          <p:cNvPr id="193" name="Shape 193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514350" marR="0" lvl="0" indent="-51435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+mj-lt"/>
              <a:buAutoNum type="arabicPeriod"/>
            </a:pPr>
            <a:r>
              <a:rPr lang="en" sz="28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ما الذي يحتاجه المعلم حتى يكون معلما جيداً؟</a:t>
            </a:r>
          </a:p>
          <a:p>
            <a:pPr marL="514350" marR="0" lvl="0" indent="-51435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+mj-lt"/>
              <a:buAutoNum type="arabicPeriod"/>
            </a:pPr>
            <a:r>
              <a:rPr lang="en" sz="28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ما الصور أو الكلمات التي تتبادر إلى الذهن عندما أقول "الرفاهة"؟</a:t>
            </a:r>
          </a:p>
          <a:p>
            <a:pPr marL="514350" marR="0" lvl="0" indent="-51435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+mj-lt"/>
              <a:buAutoNum type="arabicPeriod"/>
            </a:pPr>
            <a:r>
              <a:rPr lang="en" sz="28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ما سبب أهمية الحفاظ على رفاهيتك كمعلم؟</a:t>
            </a:r>
          </a:p>
        </p:txBody>
      </p:sp>
      <p:sp>
        <p:nvSpPr>
          <p:cNvPr id="194" name="Shape 194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21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Shape 199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rtl val="0"/>
              </a:rPr>
              <a:t>حل النزاعات</a:t>
            </a:r>
          </a:p>
        </p:txBody>
      </p:sp>
      <p:sp>
        <p:nvSpPr>
          <p:cNvPr id="200" name="Shape 200"/>
          <p:cNvSpPr txBox="1">
            <a:spLocks noGrp="1"/>
          </p:cNvSpPr>
          <p:nvPr>
            <p:ph type="body" idx="1"/>
          </p:nvPr>
        </p:nvSpPr>
        <p:spPr>
          <a:xfrm>
            <a:off x="1328050" y="1460499"/>
            <a:ext cx="6734282" cy="346539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5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توقف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18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5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فكرِ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18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5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تصرف</a:t>
            </a:r>
          </a:p>
        </p:txBody>
      </p:sp>
      <p:sp>
        <p:nvSpPr>
          <p:cNvPr id="201" name="Shape 201"/>
          <p:cNvSpPr txBox="1">
            <a:spLocks noGrp="1"/>
          </p:cNvSpPr>
          <p:nvPr>
            <p:ph type="sldNum" idx="12"/>
          </p:nvPr>
        </p:nvSpPr>
        <p:spPr>
          <a:xfrm>
            <a:off x="8556789" y="4749848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22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pic>
        <p:nvPicPr>
          <p:cNvPr id="202" name="Shape 20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322535" y="2653391"/>
            <a:ext cx="1623898" cy="1332298"/>
          </a:xfrm>
          <a:prstGeom prst="rect">
            <a:avLst/>
          </a:prstGeom>
          <a:noFill/>
          <a:ln>
            <a:noFill/>
          </a:ln>
        </p:spPr>
      </p:pic>
      <p:pic>
        <p:nvPicPr>
          <p:cNvPr id="203" name="Shape 20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959678" y="4177391"/>
            <a:ext cx="2186099" cy="748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4" name="Shape 20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305175" y="1460499"/>
            <a:ext cx="2034600" cy="1109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Shape 209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rtl val="0"/>
              </a:rPr>
              <a:t>توقف</a:t>
            </a:r>
          </a:p>
        </p:txBody>
      </p:sp>
      <p:sp>
        <p:nvSpPr>
          <p:cNvPr id="210" name="Shape 210"/>
          <p:cNvSpPr txBox="1">
            <a:spLocks noGrp="1"/>
          </p:cNvSpPr>
          <p:nvPr>
            <p:ph type="body" idx="1"/>
          </p:nvPr>
        </p:nvSpPr>
        <p:spPr>
          <a:xfrm>
            <a:off x="457200" y="1797502"/>
            <a:ext cx="7493620" cy="31658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457200" marR="0" lvl="0" indent="-45720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2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خذ </a:t>
            </a:r>
            <a:r>
              <a:rPr lang="en" sz="24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نفس</a:t>
            </a:r>
          </a:p>
          <a:p>
            <a:pPr marL="457200" marR="0" lvl="0" indent="-45720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AutoNum type="arabicPeriod"/>
            </a:pPr>
            <a:endParaRPr lang="en" sz="2400" b="0" i="0" u="none" strike="noStrike" cap="none" baseline="0" dirty="0" smtClean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457200" marR="0" lvl="0" indent="-45720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24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ابتعد </a:t>
            </a:r>
            <a:r>
              <a:rPr lang="en" sz="2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إذا لزم </a:t>
            </a:r>
            <a:r>
              <a:rPr lang="en" sz="24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الأمر</a:t>
            </a:r>
          </a:p>
          <a:p>
            <a:pPr marL="457200" marR="0" lvl="0" indent="-45720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AutoNum type="arabicPeriod"/>
            </a:pPr>
            <a:endParaRPr lang="en" sz="2400" b="0" i="0" u="none" strike="noStrike" cap="none" baseline="0" dirty="0" smtClean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457200" marR="0" lvl="0" indent="-45720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24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اهدأ</a:t>
            </a:r>
            <a:endParaRPr lang="en" sz="24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3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2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	- ضع الأمور في منظورها الصحيح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24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24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211" name="Shape 211"/>
          <p:cNvSpPr txBox="1">
            <a:spLocks noGrp="1"/>
          </p:cNvSpPr>
          <p:nvPr>
            <p:ph type="sldNum" idx="12"/>
          </p:nvPr>
        </p:nvSpPr>
        <p:spPr>
          <a:xfrm>
            <a:off x="8556789" y="4749848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23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pic>
        <p:nvPicPr>
          <p:cNvPr id="212" name="Shape 2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57200" y="1977062"/>
            <a:ext cx="2143199" cy="21431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Shape 217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rtl val="0"/>
              </a:rPr>
              <a:t>فكرِ</a:t>
            </a:r>
          </a:p>
        </p:txBody>
      </p:sp>
      <p:sp>
        <p:nvSpPr>
          <p:cNvPr id="218" name="Shape 218"/>
          <p:cNvSpPr txBox="1">
            <a:spLocks noGrp="1"/>
          </p:cNvSpPr>
          <p:nvPr>
            <p:ph type="body" idx="1"/>
          </p:nvPr>
        </p:nvSpPr>
        <p:spPr>
          <a:xfrm>
            <a:off x="2379013" y="1685990"/>
            <a:ext cx="6137700" cy="31658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457200" marR="0" lvl="0" indent="-45720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2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كيف </a:t>
            </a:r>
            <a:r>
              <a:rPr lang="en" sz="24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أشعر؟</a:t>
            </a:r>
          </a:p>
          <a:p>
            <a:pPr marL="457200" marR="0" lvl="0" indent="-45720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AutoNum type="arabicPeriod"/>
            </a:pPr>
            <a:endParaRPr lang="en" sz="2400" b="0" i="0" u="none" strike="noStrike" cap="none" baseline="0" dirty="0" smtClean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457200" marR="0" lvl="0" indent="-45720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24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كيف </a:t>
            </a:r>
            <a:r>
              <a:rPr lang="en" sz="2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يشعرون؟ </a:t>
            </a:r>
            <a:r>
              <a:rPr lang="en" sz="24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)حاول </a:t>
            </a:r>
            <a:r>
              <a:rPr lang="en" sz="2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أن ترى الصراع من الجانب </a:t>
            </a:r>
            <a:r>
              <a:rPr lang="en" sz="24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الآخر(</a:t>
            </a:r>
          </a:p>
          <a:p>
            <a:pPr marL="457200" marR="0" lvl="0" indent="-45720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AutoNum type="arabicPeriod"/>
            </a:pPr>
            <a:endParaRPr lang="en" sz="2400" b="0" i="0" u="none" strike="noStrike" cap="none" baseline="0" dirty="0" smtClean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457200" marR="0" lvl="0" indent="-45720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24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ماذا </a:t>
            </a:r>
            <a:r>
              <a:rPr lang="en" sz="2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كنت افعل؟ هل تسبب ذلك في </a:t>
            </a:r>
            <a:r>
              <a:rPr lang="en" sz="24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مشكلة؟</a:t>
            </a:r>
          </a:p>
          <a:p>
            <a:pPr marL="457200" marR="0" lvl="0" indent="-45720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AutoNum type="arabicPeriod"/>
            </a:pPr>
            <a:endParaRPr lang="en" sz="2400" b="0" i="0" u="none" strike="noStrike" cap="none" baseline="0" dirty="0" smtClean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457200" marR="0" lvl="0" indent="-45720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24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ما </a:t>
            </a:r>
            <a:r>
              <a:rPr lang="en" sz="2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الذي يمكنني فعله لحل المشكلة؟ </a:t>
            </a:r>
          </a:p>
        </p:txBody>
      </p:sp>
      <p:sp>
        <p:nvSpPr>
          <p:cNvPr id="219" name="Shape 219"/>
          <p:cNvSpPr txBox="1">
            <a:spLocks noGrp="1"/>
          </p:cNvSpPr>
          <p:nvPr>
            <p:ph type="sldNum" idx="12"/>
          </p:nvPr>
        </p:nvSpPr>
        <p:spPr>
          <a:xfrm>
            <a:off x="8556789" y="4749848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24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pic>
        <p:nvPicPr>
          <p:cNvPr id="220" name="Shape 2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8202" y="1953619"/>
            <a:ext cx="2527200" cy="2409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b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rtl val="0"/>
              </a:rPr>
              <a:t>تصرف</a:t>
            </a:r>
          </a:p>
        </p:txBody>
      </p:sp>
      <p:sp>
        <p:nvSpPr>
          <p:cNvPr id="226" name="Shape 226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457200" marR="0" lvl="0" indent="-45720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2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التزم </a:t>
            </a:r>
            <a:r>
              <a:rPr lang="en" sz="24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بالاحترام</a:t>
            </a:r>
          </a:p>
          <a:p>
            <a:pPr marL="457200" marR="0" lvl="0" indent="-45720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AutoNum type="arabicPeriod"/>
            </a:pPr>
            <a:endParaRPr lang="en" sz="2400" b="0" i="0" u="none" strike="noStrike" cap="none" baseline="0" dirty="0" smtClean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457200" marR="0" lvl="0" indent="-45720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24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اجعل </a:t>
            </a:r>
            <a:r>
              <a:rPr lang="en" sz="2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الوضع أفضل وليس </a:t>
            </a:r>
            <a:r>
              <a:rPr lang="en" sz="24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أسوأ</a:t>
            </a:r>
          </a:p>
          <a:p>
            <a:pPr marL="457200" marR="0" lvl="0" indent="-45720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AutoNum type="arabicPeriod"/>
            </a:pPr>
            <a:endParaRPr lang="en" sz="2400" b="0" i="0" u="none" strike="noStrike" cap="none" baseline="0" dirty="0" smtClean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457200" marR="0" lvl="0" indent="-45720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24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اذكر </a:t>
            </a:r>
            <a:r>
              <a:rPr lang="en" sz="2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النزاع دون إلقاء اللوم. </a:t>
            </a:r>
          </a:p>
        </p:txBody>
      </p:sp>
      <p:sp>
        <p:nvSpPr>
          <p:cNvPr id="227" name="Shape 227"/>
          <p:cNvSpPr txBox="1">
            <a:spLocks noGrp="1"/>
          </p:cNvSpPr>
          <p:nvPr>
            <p:ph type="sldNum" idx="12"/>
          </p:nvPr>
        </p:nvSpPr>
        <p:spPr>
          <a:xfrm>
            <a:off x="8556789" y="4749848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25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pic>
        <p:nvPicPr>
          <p:cNvPr id="228" name="Shape 22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87133" y="3135697"/>
            <a:ext cx="4595700" cy="1790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7B7B7"/>
        </a:solidFill>
        <a:effectLst/>
      </p:bgPr>
    </p:bg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Shape 233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26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234" name="Shape 234"/>
          <p:cNvSpPr/>
          <p:nvPr/>
        </p:nvSpPr>
        <p:spPr>
          <a:xfrm>
            <a:off x="4479667" y="2417861"/>
            <a:ext cx="184666" cy="30777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rtlCol="1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"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b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أهـداف الجلسة الأولى</a:t>
            </a:r>
          </a:p>
        </p:txBody>
      </p:sp>
      <p:sp>
        <p:nvSpPr>
          <p:cNvPr id="35" name="Shape 35"/>
          <p:cNvSpPr txBox="1">
            <a:spLocks noGrp="1"/>
          </p:cNvSpPr>
          <p:nvPr>
            <p:ph type="body" idx="1"/>
          </p:nvPr>
        </p:nvSpPr>
        <p:spPr>
          <a:xfrm>
            <a:off x="733250" y="2022586"/>
            <a:ext cx="7565099" cy="272726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285750" marR="0" lvl="3" indent="-28575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" sz="2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شرح أهمية التعليم في سياق الأزمات</a:t>
            </a:r>
            <a:r>
              <a:rPr lang="en-US" sz="2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.</a:t>
            </a:r>
            <a:r>
              <a:rPr dirty="0">
                <a:rtl/>
              </a:rPr>
              <a:t> </a:t>
            </a:r>
            <a:endParaRPr lang="en" sz="24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285750" marR="0" lvl="3" indent="-28575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" sz="2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توضيح دور المعلم في المدرسة والمجتمع المحلي</a:t>
            </a:r>
            <a:r>
              <a:rPr lang="en-US" sz="2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.</a:t>
            </a:r>
            <a:r>
              <a:rPr dirty="0">
                <a:rtl/>
              </a:rPr>
              <a:t> </a:t>
            </a:r>
            <a:endParaRPr lang="en" sz="2400" dirty="0"/>
          </a:p>
          <a:p>
            <a:pPr marL="285750" lvl="3" indent="-285750" algn="r" rtl="1">
              <a:buSzPct val="100000"/>
              <a:buFont typeface="Arial"/>
              <a:buChar char="•"/>
            </a:pPr>
            <a:r>
              <a:rPr lang="ar-JO" sz="2400" dirty="0"/>
              <a:t>فكر في كيفية ايجاد التوازن بين الأدوار المختلفة داخل الفصل الدراسي والمدرسة وكذلك المجتمع.</a:t>
            </a:r>
          </a:p>
          <a:p>
            <a:pPr marL="285750" marR="0" lvl="3" indent="-28575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endParaRPr lang="en" sz="24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36" name="Shape 36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3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41160" y="1591270"/>
            <a:ext cx="7812578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0" algn="r" rtl="1"/>
            <a:r>
              <a:rPr lang="en" sz="2400" b="1" i="1" dirty="0">
                <a:solidFill>
                  <a:schemeClr val="dk1"/>
                </a:solidFill>
                <a:rtl/>
              </a:rPr>
              <a:t>في نهاية هذه الجلسة ستكون قادراً على معرفة:</a:t>
            </a:r>
            <a:endParaRPr lang="en" sz="2400" b="1" i="1" dirty="0">
              <a:solidFill>
                <a:schemeClr val="dk1"/>
              </a:solidFill>
            </a:endParaRP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/>
          <p:nvPr/>
        </p:nvSpPr>
        <p:spPr>
          <a:xfrm>
            <a:off x="43200" y="2023800"/>
            <a:ext cx="9057600" cy="166725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0" marR="0" lvl="0" indent="0" algn="ct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" sz="4000" b="1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ما أهمية التعليم </a:t>
            </a:r>
          </a:p>
          <a:p>
            <a:pPr marL="0" marR="0" lvl="0" indent="0" algn="ct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" sz="4000" b="1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في مجتمعك؟</a:t>
            </a:r>
          </a:p>
        </p:txBody>
      </p:sp>
      <p:sp>
        <p:nvSpPr>
          <p:cNvPr id="42" name="Shape 42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4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43" name="Shape 43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b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سؤال: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50" name="Shape 50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"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5</a:t>
            </a:fld>
            <a:endParaRPr lang="en"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51" name="Shape 51"/>
          <p:cNvSpPr/>
          <p:nvPr/>
        </p:nvSpPr>
        <p:spPr>
          <a:xfrm>
            <a:off x="3067850" y="2104200"/>
            <a:ext cx="2497499" cy="935098"/>
          </a:xfrm>
          <a:prstGeom prst="ellipse">
            <a:avLst/>
          </a:prstGeom>
          <a:solidFill>
            <a:srgbClr val="B6D7A8"/>
          </a:solidFill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rtlCol="1" anchor="ctr" anchorCtr="0">
            <a:noAutofit/>
          </a:bodyPr>
          <a:lstStyle/>
          <a:p>
            <a:pPr marL="0" marR="0" lvl="0" indent="0" algn="ct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" sz="14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خارطة ذهنية</a:t>
            </a:r>
          </a:p>
        </p:txBody>
      </p:sp>
      <p:cxnSp>
        <p:nvCxnSpPr>
          <p:cNvPr id="52" name="Shape 52"/>
          <p:cNvCxnSpPr>
            <a:stCxn id="51" idx="7"/>
            <a:endCxn id="51" idx="7"/>
          </p:cNvCxnSpPr>
          <p:nvPr/>
        </p:nvCxnSpPr>
        <p:spPr>
          <a:xfrm>
            <a:off x="5199598" y="2241142"/>
            <a:ext cx="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3" name="Shape 53"/>
          <p:cNvCxnSpPr/>
          <p:nvPr/>
        </p:nvCxnSpPr>
        <p:spPr>
          <a:xfrm>
            <a:off x="5264400" y="2868200"/>
            <a:ext cx="905400" cy="598799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4" name="Shape 54"/>
          <p:cNvCxnSpPr/>
          <p:nvPr/>
        </p:nvCxnSpPr>
        <p:spPr>
          <a:xfrm rot="10800000" flipH="1">
            <a:off x="2657275" y="2936623"/>
            <a:ext cx="802500" cy="5874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5" name="Shape 55"/>
          <p:cNvCxnSpPr/>
          <p:nvPr/>
        </p:nvCxnSpPr>
        <p:spPr>
          <a:xfrm rot="10800000" flipH="1">
            <a:off x="5329200" y="1813350"/>
            <a:ext cx="852000" cy="464699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6" name="Shape 56"/>
          <p:cNvCxnSpPr/>
          <p:nvPr/>
        </p:nvCxnSpPr>
        <p:spPr>
          <a:xfrm>
            <a:off x="2520425" y="1767725"/>
            <a:ext cx="939300" cy="4731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7" name="Shape 57"/>
          <p:cNvSpPr/>
          <p:nvPr/>
        </p:nvSpPr>
        <p:spPr>
          <a:xfrm>
            <a:off x="5907625" y="1437000"/>
            <a:ext cx="1361398" cy="667199"/>
          </a:xfrm>
          <a:prstGeom prst="ellipse">
            <a:avLst/>
          </a:prstGeom>
          <a:solidFill>
            <a:srgbClr val="A4C2F4"/>
          </a:solidFill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rtlCol="1" anchor="ctr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" sz="1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الموضوع الثاني</a:t>
            </a:r>
          </a:p>
        </p:txBody>
      </p:sp>
      <p:sp>
        <p:nvSpPr>
          <p:cNvPr id="58" name="Shape 58"/>
          <p:cNvSpPr/>
          <p:nvPr/>
        </p:nvSpPr>
        <p:spPr>
          <a:xfrm>
            <a:off x="6014400" y="3368525"/>
            <a:ext cx="1455598" cy="667199"/>
          </a:xfrm>
          <a:prstGeom prst="ellipse">
            <a:avLst/>
          </a:prstGeom>
          <a:solidFill>
            <a:srgbClr val="B4A7D6"/>
          </a:solidFill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rtlCol="1" anchor="ctr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" sz="1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الموضوع الرابع</a:t>
            </a:r>
          </a:p>
        </p:txBody>
      </p:sp>
      <p:sp>
        <p:nvSpPr>
          <p:cNvPr id="59" name="Shape 59"/>
          <p:cNvSpPr/>
          <p:nvPr/>
        </p:nvSpPr>
        <p:spPr>
          <a:xfrm>
            <a:off x="1675250" y="3368525"/>
            <a:ext cx="1392598" cy="667199"/>
          </a:xfrm>
          <a:prstGeom prst="ellipse">
            <a:avLst/>
          </a:prstGeom>
          <a:solidFill>
            <a:srgbClr val="EA9999"/>
          </a:solidFill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rtlCol="1" anchor="ctr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"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الموضوع الثالث</a:t>
            </a:r>
          </a:p>
        </p:txBody>
      </p:sp>
      <p:sp>
        <p:nvSpPr>
          <p:cNvPr id="60" name="Shape 60"/>
          <p:cNvSpPr/>
          <p:nvPr/>
        </p:nvSpPr>
        <p:spPr>
          <a:xfrm>
            <a:off x="1528225" y="1347475"/>
            <a:ext cx="1392598" cy="667199"/>
          </a:xfrm>
          <a:prstGeom prst="ellipse">
            <a:avLst/>
          </a:prstGeom>
          <a:solidFill>
            <a:srgbClr val="FFE599"/>
          </a:solidFill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rtlCol="1" anchor="ctr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" sz="1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الموضوع الأول</a:t>
            </a:r>
          </a:p>
        </p:txBody>
      </p:sp>
      <p:sp>
        <p:nvSpPr>
          <p:cNvPr id="61" name="Shape 61"/>
          <p:cNvSpPr txBox="1"/>
          <p:nvPr/>
        </p:nvSpPr>
        <p:spPr>
          <a:xfrm>
            <a:off x="7150725" y="3706525"/>
            <a:ext cx="6569098" cy="7664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cxnSp>
        <p:nvCxnSpPr>
          <p:cNvPr id="62" name="Shape 62"/>
          <p:cNvCxnSpPr/>
          <p:nvPr/>
        </p:nvCxnSpPr>
        <p:spPr>
          <a:xfrm rot="10800000">
            <a:off x="1562441" y="3022107"/>
            <a:ext cx="292799" cy="4449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3" name="Shape 63"/>
          <p:cNvCxnSpPr/>
          <p:nvPr/>
        </p:nvCxnSpPr>
        <p:spPr>
          <a:xfrm flipH="1">
            <a:off x="1243216" y="3937257"/>
            <a:ext cx="651899" cy="453599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4" name="Shape 64"/>
          <p:cNvSpPr/>
          <p:nvPr/>
        </p:nvSpPr>
        <p:spPr>
          <a:xfrm>
            <a:off x="285125" y="2572050"/>
            <a:ext cx="1950299" cy="473100"/>
          </a:xfrm>
          <a:prstGeom prst="ellipse">
            <a:avLst/>
          </a:prstGeom>
          <a:solidFill>
            <a:srgbClr val="EA9999"/>
          </a:solidFill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rtlCol="1" anchor="ctr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" sz="1100" b="1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أفكار مرتبطة بالموضوع الثالث</a:t>
            </a:r>
          </a:p>
        </p:txBody>
      </p:sp>
      <p:sp>
        <p:nvSpPr>
          <p:cNvPr id="65" name="Shape 65"/>
          <p:cNvSpPr/>
          <p:nvPr/>
        </p:nvSpPr>
        <p:spPr>
          <a:xfrm>
            <a:off x="141000" y="4359100"/>
            <a:ext cx="1950299" cy="473100"/>
          </a:xfrm>
          <a:prstGeom prst="ellipse">
            <a:avLst/>
          </a:prstGeom>
          <a:solidFill>
            <a:srgbClr val="EA9999"/>
          </a:solidFill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rtlCol="1" anchor="ctr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" sz="1100" b="1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أفكار مرتبطة بالموضوع الثالث</a:t>
            </a:r>
          </a:p>
        </p:txBody>
      </p:sp>
      <p:sp>
        <p:nvSpPr>
          <p:cNvPr id="66" name="Shape 66"/>
          <p:cNvSpPr/>
          <p:nvPr/>
        </p:nvSpPr>
        <p:spPr>
          <a:xfrm>
            <a:off x="2813825" y="4445975"/>
            <a:ext cx="1950299" cy="473100"/>
          </a:xfrm>
          <a:prstGeom prst="ellipse">
            <a:avLst/>
          </a:prstGeom>
          <a:solidFill>
            <a:srgbClr val="EA9999"/>
          </a:solidFill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rtlCol="1" anchor="ctr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" sz="1100" b="1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أفكار مرتبطة بالموضوع الثالث</a:t>
            </a:r>
          </a:p>
        </p:txBody>
      </p:sp>
      <p:cxnSp>
        <p:nvCxnSpPr>
          <p:cNvPr id="67" name="Shape 67"/>
          <p:cNvCxnSpPr/>
          <p:nvPr/>
        </p:nvCxnSpPr>
        <p:spPr>
          <a:xfrm>
            <a:off x="2887316" y="3937257"/>
            <a:ext cx="648000" cy="521999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8" name="Shape 68"/>
          <p:cNvSpPr txBox="1"/>
          <p:nvPr/>
        </p:nvSpPr>
        <p:spPr>
          <a:xfrm>
            <a:off x="457200" y="411156"/>
            <a:ext cx="6510453" cy="521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r>
              <a:rPr lang="en" sz="4800" b="1" i="0" u="none" strike="noStrike" cap="none" baseline="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rtl val="0"/>
              </a:rPr>
              <a:t>رسم الخارطة الذهنية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"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6</a:t>
            </a:fld>
            <a:endParaRPr lang="en"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76" name="Shape 76"/>
          <p:cNvSpPr/>
          <p:nvPr/>
        </p:nvSpPr>
        <p:spPr>
          <a:xfrm>
            <a:off x="3067850" y="2104200"/>
            <a:ext cx="2497499" cy="935098"/>
          </a:xfrm>
          <a:prstGeom prst="ellipse">
            <a:avLst/>
          </a:prstGeom>
          <a:solidFill>
            <a:srgbClr val="B6D7A8"/>
          </a:solidFill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rtlCol="1" anchor="ctr" anchorCtr="0">
            <a:noAutofit/>
          </a:bodyPr>
          <a:lstStyle/>
          <a:p>
            <a:pPr marL="0" marR="0" lvl="0" indent="0" algn="ct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" sz="14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ما أهمية التعليم؟</a:t>
            </a:r>
          </a:p>
        </p:txBody>
      </p:sp>
      <p:cxnSp>
        <p:nvCxnSpPr>
          <p:cNvPr id="77" name="Shape 77"/>
          <p:cNvCxnSpPr>
            <a:stCxn id="76" idx="7"/>
            <a:endCxn id="76" idx="7"/>
          </p:cNvCxnSpPr>
          <p:nvPr/>
        </p:nvCxnSpPr>
        <p:spPr>
          <a:xfrm>
            <a:off x="5199598" y="2241142"/>
            <a:ext cx="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8" name="Shape 78"/>
          <p:cNvCxnSpPr/>
          <p:nvPr/>
        </p:nvCxnSpPr>
        <p:spPr>
          <a:xfrm>
            <a:off x="5264400" y="2868200"/>
            <a:ext cx="905400" cy="598799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9" name="Shape 79"/>
          <p:cNvCxnSpPr/>
          <p:nvPr/>
        </p:nvCxnSpPr>
        <p:spPr>
          <a:xfrm rot="10800000" flipH="1">
            <a:off x="2657275" y="2936623"/>
            <a:ext cx="802500" cy="5874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0" name="Shape 80"/>
          <p:cNvCxnSpPr/>
          <p:nvPr/>
        </p:nvCxnSpPr>
        <p:spPr>
          <a:xfrm rot="10800000" flipH="1">
            <a:off x="5329200" y="1813350"/>
            <a:ext cx="852000" cy="464699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1" name="Shape 81"/>
          <p:cNvCxnSpPr/>
          <p:nvPr/>
        </p:nvCxnSpPr>
        <p:spPr>
          <a:xfrm>
            <a:off x="2520425" y="1767725"/>
            <a:ext cx="939300" cy="4731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2" name="Shape 82"/>
          <p:cNvSpPr/>
          <p:nvPr/>
        </p:nvSpPr>
        <p:spPr>
          <a:xfrm>
            <a:off x="5907625" y="1437000"/>
            <a:ext cx="1361398" cy="667199"/>
          </a:xfrm>
          <a:prstGeom prst="ellipse">
            <a:avLst/>
          </a:prstGeom>
          <a:solidFill>
            <a:srgbClr val="A4C2F4"/>
          </a:solidFill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rtlCol="1" anchor="ctr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" sz="1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الموضوع الثاني</a:t>
            </a:r>
          </a:p>
        </p:txBody>
      </p:sp>
      <p:sp>
        <p:nvSpPr>
          <p:cNvPr id="83" name="Shape 83"/>
          <p:cNvSpPr/>
          <p:nvPr/>
        </p:nvSpPr>
        <p:spPr>
          <a:xfrm>
            <a:off x="6014400" y="3368525"/>
            <a:ext cx="1683899" cy="667199"/>
          </a:xfrm>
          <a:prstGeom prst="ellipse">
            <a:avLst/>
          </a:prstGeom>
          <a:solidFill>
            <a:srgbClr val="B4A7D6"/>
          </a:solidFill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rtlCol="1" anchor="ctr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"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التوظيف</a:t>
            </a:r>
          </a:p>
        </p:txBody>
      </p:sp>
      <p:sp>
        <p:nvSpPr>
          <p:cNvPr id="84" name="Shape 84"/>
          <p:cNvSpPr/>
          <p:nvPr/>
        </p:nvSpPr>
        <p:spPr>
          <a:xfrm>
            <a:off x="1129675" y="3465575"/>
            <a:ext cx="2189700" cy="473100"/>
          </a:xfrm>
          <a:prstGeom prst="ellipse">
            <a:avLst/>
          </a:prstGeom>
          <a:solidFill>
            <a:srgbClr val="EA9999"/>
          </a:solidFill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rtlCol="1" anchor="ctr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"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التواصل</a:t>
            </a:r>
          </a:p>
        </p:txBody>
      </p:sp>
      <p:sp>
        <p:nvSpPr>
          <p:cNvPr id="85" name="Shape 85"/>
          <p:cNvSpPr/>
          <p:nvPr/>
        </p:nvSpPr>
        <p:spPr>
          <a:xfrm>
            <a:off x="1528225" y="1347475"/>
            <a:ext cx="1392598" cy="667199"/>
          </a:xfrm>
          <a:prstGeom prst="ellipse">
            <a:avLst/>
          </a:prstGeom>
          <a:solidFill>
            <a:srgbClr val="FFE599"/>
          </a:solidFill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rtlCol="1" anchor="ctr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" sz="1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الموضوع الأول</a:t>
            </a:r>
          </a:p>
        </p:txBody>
      </p:sp>
      <p:sp>
        <p:nvSpPr>
          <p:cNvPr id="86" name="Shape 86"/>
          <p:cNvSpPr txBox="1"/>
          <p:nvPr/>
        </p:nvSpPr>
        <p:spPr>
          <a:xfrm>
            <a:off x="7150725" y="3706525"/>
            <a:ext cx="6569098" cy="7664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cxnSp>
        <p:nvCxnSpPr>
          <p:cNvPr id="87" name="Shape 87"/>
          <p:cNvCxnSpPr/>
          <p:nvPr/>
        </p:nvCxnSpPr>
        <p:spPr>
          <a:xfrm rot="10800000">
            <a:off x="1562441" y="3022107"/>
            <a:ext cx="292799" cy="4449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8" name="Shape 88"/>
          <p:cNvCxnSpPr/>
          <p:nvPr/>
        </p:nvCxnSpPr>
        <p:spPr>
          <a:xfrm flipH="1">
            <a:off x="1243216" y="3937257"/>
            <a:ext cx="651899" cy="453599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9" name="Shape 89"/>
          <p:cNvSpPr/>
          <p:nvPr/>
        </p:nvSpPr>
        <p:spPr>
          <a:xfrm>
            <a:off x="285125" y="2572050"/>
            <a:ext cx="1950299" cy="473100"/>
          </a:xfrm>
          <a:prstGeom prst="ellipse">
            <a:avLst/>
          </a:prstGeom>
          <a:solidFill>
            <a:srgbClr val="EA9999"/>
          </a:solidFill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rtlCol="1" anchor="ctr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" sz="11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تكوين الصداقات</a:t>
            </a:r>
          </a:p>
        </p:txBody>
      </p:sp>
      <p:sp>
        <p:nvSpPr>
          <p:cNvPr id="90" name="Shape 90"/>
          <p:cNvSpPr/>
          <p:nvPr/>
        </p:nvSpPr>
        <p:spPr>
          <a:xfrm>
            <a:off x="141000" y="4359100"/>
            <a:ext cx="1950299" cy="473100"/>
          </a:xfrm>
          <a:prstGeom prst="ellipse">
            <a:avLst/>
          </a:prstGeom>
          <a:solidFill>
            <a:srgbClr val="EA9999"/>
          </a:solidFill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rtlCol="1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" sz="11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التعبير عن الآراء</a:t>
            </a:r>
          </a:p>
        </p:txBody>
      </p:sp>
      <p:sp>
        <p:nvSpPr>
          <p:cNvPr id="91" name="Shape 91"/>
          <p:cNvSpPr/>
          <p:nvPr/>
        </p:nvSpPr>
        <p:spPr>
          <a:xfrm>
            <a:off x="2813825" y="4445975"/>
            <a:ext cx="1950299" cy="473100"/>
          </a:xfrm>
          <a:prstGeom prst="ellipse">
            <a:avLst/>
          </a:prstGeom>
          <a:solidFill>
            <a:srgbClr val="EA9999"/>
          </a:solidFill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rtlCol="1" anchor="ctr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" sz="11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تقديم طلبات للحصول على وظائف</a:t>
            </a:r>
          </a:p>
        </p:txBody>
      </p:sp>
      <p:cxnSp>
        <p:nvCxnSpPr>
          <p:cNvPr id="92" name="Shape 92"/>
          <p:cNvCxnSpPr/>
          <p:nvPr/>
        </p:nvCxnSpPr>
        <p:spPr>
          <a:xfrm>
            <a:off x="2887316" y="3937257"/>
            <a:ext cx="648000" cy="521999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3" name="Shape 93"/>
          <p:cNvSpPr txBox="1"/>
          <p:nvPr/>
        </p:nvSpPr>
        <p:spPr>
          <a:xfrm>
            <a:off x="457200" y="414495"/>
            <a:ext cx="6811823" cy="521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r>
              <a:rPr lang="en" sz="4800" b="1" i="0" u="none" strike="noStrike" cap="none" baseline="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rtl val="0"/>
              </a:rPr>
              <a:t>رسم الخارطة الذهنية</a:t>
            </a:r>
          </a:p>
        </p:txBody>
      </p:sp>
      <p:cxnSp>
        <p:nvCxnSpPr>
          <p:cNvPr id="94" name="Shape 94"/>
          <p:cNvCxnSpPr>
            <a:stCxn id="91" idx="6"/>
            <a:endCxn id="83" idx="3"/>
          </p:cNvCxnSpPr>
          <p:nvPr/>
        </p:nvCxnSpPr>
        <p:spPr>
          <a:xfrm rot="10800000" flipH="1">
            <a:off x="4764124" y="3937925"/>
            <a:ext cx="1497000" cy="7446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/>
          <p:nvPr/>
        </p:nvSpPr>
        <p:spPr>
          <a:xfrm>
            <a:off x="43200" y="2023800"/>
            <a:ext cx="9057600" cy="1557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0" marR="0" lvl="0" indent="0" algn="ct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" sz="4000" b="1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ما أهمية التعليم </a:t>
            </a:r>
            <a:endParaRPr lang="lt-LT" sz="4000" b="1" i="0" u="none" strike="noStrike" cap="none" baseline="0" dirty="0" smtClean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algn="ctr" rtl="1">
              <a:buClr>
                <a:srgbClr val="000000"/>
              </a:buClr>
              <a:buSzPct val="25000"/>
            </a:pPr>
            <a:r>
              <a:rPr lang="en" sz="4000" b="1" dirty="0">
                <a:rtl/>
              </a:rPr>
              <a:t>في مجتمعك؟</a:t>
            </a:r>
          </a:p>
          <a:p>
            <a:pPr marL="0" marR="0" lvl="0" indent="0" algn="ct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4000" b="1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" sz="4000" b="1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تحدي العشرين كلمة!</a:t>
            </a:r>
          </a:p>
        </p:txBody>
      </p:sp>
      <p:sp>
        <p:nvSpPr>
          <p:cNvPr id="100" name="Shape 100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7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01" name="Shape 101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b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سؤال:</a:t>
            </a: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المعلم هو _______. </a:t>
            </a:r>
          </a:p>
        </p:txBody>
      </p:sp>
      <p:sp>
        <p:nvSpPr>
          <p:cNvPr id="107" name="Shape 107"/>
          <p:cNvSpPr txBox="1">
            <a:spLocks noGrp="1"/>
          </p:cNvSpPr>
          <p:nvPr>
            <p:ph type="body" idx="1"/>
          </p:nvPr>
        </p:nvSpPr>
        <p:spPr>
          <a:xfrm>
            <a:off x="799200" y="1460500"/>
            <a:ext cx="7565099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24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املأ الفراغ </a:t>
            </a:r>
          </a:p>
        </p:txBody>
      </p:sp>
      <p:sp>
        <p:nvSpPr>
          <p:cNvPr id="108" name="Shape 108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8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Shape 113"/>
          <p:cNvPicPr preferRelativeResize="0"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0150" y="381000"/>
            <a:ext cx="6743700" cy="4381499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Shape 114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9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690732" y="381000"/>
            <a:ext cx="12531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A" dirty="0"/>
              <a:t>أنا أدرس العديد من المواضيع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575503" y="1414346"/>
            <a:ext cx="12531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A" dirty="0"/>
              <a:t>يجب عليّ إعداد خطط الدرس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411951" y="2186082"/>
            <a:ext cx="1359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A" dirty="0"/>
              <a:t>أريد أن ينام الطلاب الأصغر سناً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216573" y="3742648"/>
            <a:ext cx="12531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A" dirty="0"/>
              <a:t>أريد تنظيف المدرسة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479396" y="271790"/>
            <a:ext cx="125311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A" dirty="0"/>
              <a:t>ريد أن أضع العلامات على واجبات الطلاب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87211" y="1269380"/>
            <a:ext cx="12531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A" dirty="0"/>
              <a:t>أحتاج إلى طهي الغداء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54567" y="2157760"/>
            <a:ext cx="12531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A" dirty="0"/>
              <a:t>أنا بحاجة لحضور التدريب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999893" y="3066584"/>
            <a:ext cx="12531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A" dirty="0"/>
              <a:t>أحتاج إلى إبلاغ مشرفي</a:t>
            </a:r>
            <a:endParaRPr lang="en-US" dirty="0"/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modern">
  <a:themeElements>
    <a:clrScheme name="Custom 348">
      <a:dk1>
        <a:srgbClr val="000000"/>
      </a:dk1>
      <a:lt1>
        <a:srgbClr val="FFFFFF"/>
      </a:lt1>
      <a:dk2>
        <a:srgbClr val="191919"/>
      </a:dk2>
      <a:lt2>
        <a:srgbClr val="CCCCCC"/>
      </a:lt2>
      <a:accent1>
        <a:srgbClr val="7E5554"/>
      </a:accent1>
      <a:accent2>
        <a:srgbClr val="910A10"/>
      </a:accent2>
      <a:accent3>
        <a:srgbClr val="84294D"/>
      </a:accent3>
      <a:accent4>
        <a:srgbClr val="DA823B"/>
      </a:accent4>
      <a:accent5>
        <a:srgbClr val="625D3C"/>
      </a:accent5>
      <a:accent6>
        <a:srgbClr val="00384A"/>
      </a:accent6>
      <a:hlink>
        <a:srgbClr val="227A78"/>
      </a:hlink>
      <a:folHlink>
        <a:srgbClr val="39474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583</Words>
  <Application>Microsoft Office PowerPoint</Application>
  <PresentationFormat>On-screen Show (16:9)</PresentationFormat>
  <Paragraphs>175</Paragraphs>
  <Slides>26</Slides>
  <Notes>25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9" baseType="lpstr">
      <vt:lpstr>Arial</vt:lpstr>
      <vt:lpstr>Times New Roman</vt:lpstr>
      <vt:lpstr>modern</vt:lpstr>
      <vt:lpstr>PowerPoint Presentation</vt:lpstr>
      <vt:lpstr>اليوم الأول  دور المعلم ورفاهته      </vt:lpstr>
      <vt:lpstr>أهـداف الجلسة الأولى</vt:lpstr>
      <vt:lpstr>سؤال:</vt:lpstr>
      <vt:lpstr>PowerPoint Presentation</vt:lpstr>
      <vt:lpstr>PowerPoint Presentation</vt:lpstr>
      <vt:lpstr>سؤال:</vt:lpstr>
      <vt:lpstr>المعلم هو _______. </vt:lpstr>
      <vt:lpstr>PowerPoint Presentation</vt:lpstr>
      <vt:lpstr>PowerPoint Presentation</vt:lpstr>
      <vt:lpstr>PowerPoint Presentation</vt:lpstr>
      <vt:lpstr>اليوم الأول  دور المعلم ورفاهته      </vt:lpstr>
      <vt:lpstr> التعليم والمجتمع</vt:lpstr>
      <vt:lpstr>أهـداف الجلسة الثانية</vt:lpstr>
      <vt:lpstr>القواعد السلوكية</vt:lpstr>
      <vt:lpstr>عواقب مخالفة القواعد السلوكية</vt:lpstr>
      <vt:lpstr>كيف تبلغ عن سوء السلوك </vt:lpstr>
      <vt:lpstr>PowerPoint Presentation</vt:lpstr>
      <vt:lpstr>اليوم الأول   دور المعلم ورفاهته         </vt:lpstr>
      <vt:lpstr>أهداف الجلسة الثالثة</vt:lpstr>
      <vt:lpstr>التفكيربالالرفاهية </vt:lpstr>
      <vt:lpstr>حل النزاعات</vt:lpstr>
      <vt:lpstr>توقف</vt:lpstr>
      <vt:lpstr>فكرِ</vt:lpstr>
      <vt:lpstr>تصرف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Sarah Montgomery</cp:lastModifiedBy>
  <cp:revision>16</cp:revision>
  <dcterms:modified xsi:type="dcterms:W3CDTF">2020-04-10T00:20:41Z</dcterms:modified>
</cp:coreProperties>
</file>