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2A8971-399A-493F-963B-E48E970DF9BD}">
  <a:tblStyle styleId="{562A8971-399A-493F-963B-E48E970DF9BD}"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ACE688C7-C890-4126-B434-EDB28591682D}" styleName="Table_1">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1" d="100"/>
          <a:sy n="51" d="100"/>
        </p:scale>
        <p:origin x="1002"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2940332615"/>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089280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716293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61198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313158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670290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662364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095806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8" name="Shape 17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835712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5" name="Shape 18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589788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750736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0" name="Shape 20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800" b="0" i="0" u="none" strike="noStrike" cap="none" baseline="0"/>
          </a:p>
        </p:txBody>
      </p:sp>
    </p:spTree>
    <p:extLst>
      <p:ext uri="{BB962C8B-B14F-4D97-AF65-F5344CB8AC3E}">
        <p14:creationId xmlns:p14="http://schemas.microsoft.com/office/powerpoint/2010/main" val="1938294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758639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7" name="Shape 20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800" b="0" i="0" u="none" strike="noStrike" cap="none" baseline="0"/>
          </a:p>
        </p:txBody>
      </p:sp>
    </p:spTree>
    <p:extLst>
      <p:ext uri="{BB962C8B-B14F-4D97-AF65-F5344CB8AC3E}">
        <p14:creationId xmlns:p14="http://schemas.microsoft.com/office/powerpoint/2010/main" val="1339138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4" name="Shape 21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9181880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828169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9" name="Shape 22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800" b="0" i="0" u="none" strike="noStrike" cap="none" baseline="0"/>
          </a:p>
        </p:txBody>
      </p:sp>
    </p:spTree>
    <p:extLst>
      <p:ext uri="{BB962C8B-B14F-4D97-AF65-F5344CB8AC3E}">
        <p14:creationId xmlns:p14="http://schemas.microsoft.com/office/powerpoint/2010/main" val="2055171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6" name="Shape 23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387456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3" name="Shape 2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086860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6388387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5" name="Shape 25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31962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7201491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366494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7515168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4222239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622974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0" name="Shape 29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616018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7" name="Shape 29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24936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4" name="Shape 30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800" b="0" i="0" u="none" strike="noStrike" cap="none" baseline="0"/>
          </a:p>
        </p:txBody>
      </p:sp>
    </p:spTree>
    <p:extLst>
      <p:ext uri="{BB962C8B-B14F-4D97-AF65-F5344CB8AC3E}">
        <p14:creationId xmlns:p14="http://schemas.microsoft.com/office/powerpoint/2010/main" val="3716931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14" name="Shape 3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36395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22" name="Shape 3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938090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30" name="Shape 3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074425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410388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3" name="Shape 3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803959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3847801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0" name="Shape 3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8855062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7" name="Shape 35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860206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Shape 3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5" name="Shape 36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5291075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2" name="Shape 37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1287042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3" name="Shape 3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3166779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1" name="Shape 39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3431137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Shape 3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399" name="Shape 3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176074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Shape 4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6" name="Shape 40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08726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269547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89026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511893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114514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261256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
        <p:cNvGrpSpPr/>
        <p:nvPr/>
      </p:nvGrpSpPr>
      <p:grpSpPr>
        <a:xfrm>
          <a:off x="0" y="0"/>
          <a:ext cx="0" cy="0"/>
          <a:chOff x="0" y="0"/>
          <a:chExt cx="0" cy="0"/>
        </a:xfrm>
      </p:grpSpPr>
      <p:sp>
        <p:nvSpPr>
          <p:cNvPr id="9" name="Shape 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p:nvPr/>
        </p:nvSpPr>
        <p:spPr>
          <a:xfrm rot="10800000" flipH="1">
            <a:off x="0" y="3093233"/>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2" name="Shape 12"/>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3" name="Shape 1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4" name="Shape 1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7" name="Shape 1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457200" y="1460499"/>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2"/>
          </p:nvPr>
        </p:nvSpPr>
        <p:spPr>
          <a:xfrm>
            <a:off x="4656667" y="1461908"/>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8" name="Shape 28"/>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p:nvPr/>
        </p:nvSpPr>
        <p:spPr>
          <a:xfrm>
            <a:off x="0" y="4406307"/>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body" idx="1"/>
          </p:nvPr>
        </p:nvSpPr>
        <p:spPr>
          <a:xfrm>
            <a:off x="457200" y="4406307"/>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1" y="337542"/>
            <a:ext cx="9144000" cy="400110"/>
          </a:xfrm>
          <a:prstGeom prst="rect">
            <a:avLst/>
          </a:prstGeom>
          <a:noFill/>
        </p:spPr>
        <p:txBody>
          <a:bodyPr wrap="square" rtlCol="0">
            <a:spAutoFit/>
          </a:bodyPr>
          <a:lstStyle/>
          <a:p>
            <a:pPr algn="ctr"/>
            <a:r>
              <a:rPr lang="ar-JO" sz="2000" b="1" dirty="0"/>
              <a:t>المكونات الأساسیة لمعلمي المرحلة الابتدائیة في حالات الطوارئ</a:t>
            </a:r>
            <a:endParaRPr lang="en-US" sz="2000" b="1" dirty="0"/>
          </a:p>
        </p:txBody>
      </p:sp>
      <p:pic>
        <p:nvPicPr>
          <p:cNvPr id="4" name="Picture 3"/>
          <p:cNvPicPr>
            <a:picLocks noChangeAspect="1"/>
          </p:cNvPicPr>
          <p:nvPr/>
        </p:nvPicPr>
        <p:blipFill>
          <a:blip r:embed="rId3"/>
          <a:stretch>
            <a:fillRect/>
          </a:stretch>
        </p:blipFill>
        <p:spPr>
          <a:xfrm>
            <a:off x="2381250" y="753711"/>
            <a:ext cx="4591050" cy="4133463"/>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المعلم هو</a:t>
            </a:r>
            <a:r>
              <a:rPr lang="en" sz="4800" b="1" i="0" u="none" strike="noStrike" cap="none" baseline="0" dirty="0">
                <a:solidFill>
                  <a:schemeClr val="lt1"/>
                </a:solidFill>
                <a:latin typeface="Arial"/>
                <a:ea typeface="Arial"/>
                <a:cs typeface="Arial"/>
                <a:sym typeface="Arial"/>
              </a:rPr>
              <a:t>_______. </a:t>
            </a:r>
          </a:p>
        </p:txBody>
      </p:sp>
      <p:sp>
        <p:nvSpPr>
          <p:cNvPr id="135" name="Shape 135"/>
          <p:cNvSpPr txBox="1">
            <a:spLocks noGrp="1"/>
          </p:cNvSpPr>
          <p:nvPr>
            <p:ph type="body" idx="1"/>
          </p:nvPr>
        </p:nvSpPr>
        <p:spPr>
          <a:xfrm>
            <a:off x="0" y="1347475"/>
            <a:ext cx="4541100" cy="3465298"/>
          </a:xfrm>
          <a:prstGeom prst="rect">
            <a:avLst/>
          </a:prstGeom>
          <a:noFill/>
          <a:ln>
            <a:noFill/>
          </a:ln>
        </p:spPr>
        <p:txBody>
          <a:bodyPr lIns="91425" tIns="91425" rIns="91425" bIns="91425" anchor="t" anchorCtr="0">
            <a:noAutofit/>
          </a:bodyPr>
          <a:lstStyle/>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قدوة جيدة</a:t>
            </a:r>
          </a:p>
          <a:p>
            <a:pPr marL="914400" marR="0" lvl="1" indent="-342900" algn="r" rtl="1">
              <a:lnSpc>
                <a:spcPct val="100000"/>
              </a:lnSpc>
              <a:spcBef>
                <a:spcPts val="0"/>
              </a:spcBef>
              <a:spcAft>
                <a:spcPts val="0"/>
              </a:spcAft>
              <a:buClr>
                <a:schemeClr val="dk1"/>
              </a:buClr>
              <a:buSzPct val="100000"/>
              <a:buFont typeface="Arial"/>
              <a:buChar char="○"/>
            </a:pPr>
            <a:r>
              <a:rPr lang="ar-LB" sz="1700" dirty="0">
                <a:solidFill>
                  <a:schemeClr val="dk1"/>
                </a:solidFill>
              </a:rPr>
              <a:t>منسق للناس واللمصادر</a:t>
            </a:r>
          </a:p>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شخص يستطيع يعلم عدة أنماط من المتعلمين</a:t>
            </a:r>
          </a:p>
          <a:p>
            <a:pPr marL="914400" marR="0" lvl="1" indent="-342900" algn="r" rtl="1">
              <a:lnSpc>
                <a:spcPct val="100000"/>
              </a:lnSpc>
              <a:spcBef>
                <a:spcPts val="0"/>
              </a:spcBef>
              <a:spcAft>
                <a:spcPts val="0"/>
              </a:spcAft>
              <a:buClr>
                <a:schemeClr val="dk1"/>
              </a:buClr>
              <a:buSzPct val="100000"/>
              <a:buFont typeface="Arial"/>
              <a:buChar char="○"/>
            </a:pPr>
            <a:r>
              <a:rPr lang="ar-LB" sz="1700" dirty="0">
                <a:solidFill>
                  <a:schemeClr val="dk1"/>
                </a:solidFill>
              </a:rPr>
              <a:t>متعلم</a:t>
            </a:r>
          </a:p>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شخص مهمته ابقاء</a:t>
            </a:r>
            <a:r>
              <a:rPr lang="ar-LB" sz="1700" b="0" i="0" u="none" strike="noStrike" cap="none" dirty="0">
                <a:solidFill>
                  <a:schemeClr val="dk1"/>
                </a:solidFill>
                <a:latin typeface="Arial"/>
                <a:ea typeface="Arial"/>
                <a:cs typeface="Arial"/>
                <a:sym typeface="Arial"/>
              </a:rPr>
              <a:t> التلاميذ بحالة جيدة</a:t>
            </a:r>
          </a:p>
          <a:p>
            <a:pPr marL="914400" marR="0" lvl="1" indent="-342900" algn="r" rtl="1">
              <a:lnSpc>
                <a:spcPct val="100000"/>
              </a:lnSpc>
              <a:spcBef>
                <a:spcPts val="0"/>
              </a:spcBef>
              <a:spcAft>
                <a:spcPts val="0"/>
              </a:spcAft>
              <a:buClr>
                <a:schemeClr val="dk1"/>
              </a:buClr>
              <a:buSzPct val="100000"/>
              <a:buFont typeface="Arial"/>
              <a:buChar char="○"/>
            </a:pPr>
            <a:r>
              <a:rPr lang="ar-LB" sz="1700" baseline="0" dirty="0">
                <a:solidFill>
                  <a:schemeClr val="dk1"/>
                </a:solidFill>
              </a:rPr>
              <a:t>شخص يرشد التلاميذ</a:t>
            </a:r>
            <a:r>
              <a:rPr lang="ar-LB" sz="1700" dirty="0">
                <a:solidFill>
                  <a:schemeClr val="dk1"/>
                </a:solidFill>
              </a:rPr>
              <a:t> ويدعمهم</a:t>
            </a:r>
            <a:endParaRPr lang="ar-LB" sz="1700" b="0" i="0" u="none" strike="noStrike" cap="none" baseline="0" dirty="0">
              <a:solidFill>
                <a:schemeClr val="dk1"/>
              </a:solidFill>
              <a:latin typeface="Arial"/>
              <a:ea typeface="Arial"/>
              <a:cs typeface="Arial"/>
              <a:sym typeface="Arial"/>
            </a:endParaRPr>
          </a:p>
          <a:p>
            <a:pPr marL="457200" marR="0" lvl="0" indent="0" algn="l" rtl="0">
              <a:lnSpc>
                <a:spcPct val="100000"/>
              </a:lnSpc>
              <a:spcBef>
                <a:spcPts val="1300"/>
              </a:spcBef>
              <a:spcAft>
                <a:spcPts val="800"/>
              </a:spcAft>
              <a:buClr>
                <a:schemeClr val="dk2"/>
              </a:buClr>
              <a:buFont typeface="Arial"/>
              <a:buNone/>
            </a:pPr>
            <a:endParaRPr sz="3000" b="0" i="0" u="none" strike="noStrike" cap="none" baseline="0" dirty="0">
              <a:solidFill>
                <a:schemeClr val="dk2"/>
              </a:solidFill>
              <a:latin typeface="Arial"/>
              <a:ea typeface="Arial"/>
              <a:cs typeface="Arial"/>
              <a:sym typeface="Arial"/>
            </a:endParaRPr>
          </a:p>
        </p:txBody>
      </p:sp>
      <p:sp>
        <p:nvSpPr>
          <p:cNvPr id="136" name="Shape 136"/>
          <p:cNvSpPr txBox="1">
            <a:spLocks noGrp="1"/>
          </p:cNvSpPr>
          <p:nvPr>
            <p:ph type="body" idx="2"/>
          </p:nvPr>
        </p:nvSpPr>
        <p:spPr>
          <a:xfrm>
            <a:off x="3933026" y="1347475"/>
            <a:ext cx="4541100" cy="3465298"/>
          </a:xfrm>
          <a:prstGeom prst="rect">
            <a:avLst/>
          </a:prstGeom>
          <a:noFill/>
          <a:ln>
            <a:noFill/>
          </a:ln>
        </p:spPr>
        <p:txBody>
          <a:bodyPr lIns="91425" tIns="91425" rIns="91425" bIns="91425" anchor="t" anchorCtr="0">
            <a:noAutofit/>
          </a:bodyPr>
          <a:lstStyle/>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شخص ينقل المعرفة</a:t>
            </a:r>
          </a:p>
          <a:p>
            <a:pPr marL="914400" marR="0" lvl="1" indent="-342900" algn="r" rtl="1">
              <a:lnSpc>
                <a:spcPct val="100000"/>
              </a:lnSpc>
              <a:spcBef>
                <a:spcPts val="0"/>
              </a:spcBef>
              <a:spcAft>
                <a:spcPts val="0"/>
              </a:spcAft>
              <a:buClr>
                <a:schemeClr val="dk1"/>
              </a:buClr>
              <a:buSzPct val="100000"/>
              <a:buFont typeface="Arial"/>
              <a:buChar char="○"/>
            </a:pPr>
            <a:r>
              <a:rPr lang="ar-LB" sz="1700" dirty="0">
                <a:solidFill>
                  <a:schemeClr val="dk1"/>
                </a:solidFill>
              </a:rPr>
              <a:t>شخص لديه مهارات ادارية.</a:t>
            </a:r>
          </a:p>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قائد</a:t>
            </a:r>
          </a:p>
          <a:p>
            <a:pPr marL="914400" marR="0" lvl="1" indent="-342900" algn="r" rtl="1">
              <a:lnSpc>
                <a:spcPct val="100000"/>
              </a:lnSpc>
              <a:spcBef>
                <a:spcPts val="0"/>
              </a:spcBef>
              <a:spcAft>
                <a:spcPts val="0"/>
              </a:spcAft>
              <a:buClr>
                <a:schemeClr val="dk1"/>
              </a:buClr>
              <a:buSzPct val="100000"/>
              <a:buFont typeface="Arial"/>
              <a:buChar char="○"/>
            </a:pPr>
            <a:r>
              <a:rPr lang="ar-LB" sz="1700" dirty="0">
                <a:solidFill>
                  <a:schemeClr val="dk1"/>
                </a:solidFill>
              </a:rPr>
              <a:t>شخص يعزز شخصية  التلاميذ</a:t>
            </a:r>
          </a:p>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يتواصل بشكل فعّال</a:t>
            </a:r>
          </a:p>
          <a:p>
            <a:pPr marL="914400" marR="0" lvl="1" indent="-342900" algn="r" rtl="1">
              <a:lnSpc>
                <a:spcPct val="100000"/>
              </a:lnSpc>
              <a:spcBef>
                <a:spcPts val="0"/>
              </a:spcBef>
              <a:spcAft>
                <a:spcPts val="0"/>
              </a:spcAft>
              <a:buClr>
                <a:schemeClr val="dk1"/>
              </a:buClr>
              <a:buSzPct val="100000"/>
              <a:buFont typeface="Arial"/>
              <a:buChar char="○"/>
            </a:pPr>
            <a:r>
              <a:rPr lang="ar-LB" sz="1700" dirty="0">
                <a:solidFill>
                  <a:schemeClr val="dk1"/>
                </a:solidFill>
              </a:rPr>
              <a:t>شخص يساعد الآخرين على اكتساب خبرات</a:t>
            </a:r>
          </a:p>
          <a:p>
            <a:pPr marL="914400" marR="0" lvl="1" indent="-342900" algn="r" rtl="1">
              <a:lnSpc>
                <a:spcPct val="100000"/>
              </a:lnSpc>
              <a:spcBef>
                <a:spcPts val="0"/>
              </a:spcBef>
              <a:spcAft>
                <a:spcPts val="0"/>
              </a:spcAft>
              <a:buClr>
                <a:schemeClr val="dk1"/>
              </a:buClr>
              <a:buSzPct val="100000"/>
              <a:buFont typeface="Arial"/>
              <a:buChar char="○"/>
            </a:pPr>
            <a:r>
              <a:rPr lang="ar-LB" sz="1700" b="0" i="0" u="none" strike="noStrike" cap="none" baseline="0" dirty="0">
                <a:solidFill>
                  <a:schemeClr val="dk1"/>
                </a:solidFill>
                <a:latin typeface="Arial"/>
                <a:ea typeface="Arial"/>
                <a:cs typeface="Arial"/>
                <a:sym typeface="Arial"/>
              </a:rPr>
              <a:t>يقوم بالتغيير</a:t>
            </a:r>
          </a:p>
        </p:txBody>
      </p:sp>
      <p:sp>
        <p:nvSpPr>
          <p:cNvPr id="137" name="Shape 13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تحديد التوقعات</a:t>
            </a:r>
            <a:endParaRPr lang="en" sz="4800" b="1" i="0" u="none" strike="noStrike" cap="none" baseline="0" dirty="0">
              <a:solidFill>
                <a:schemeClr val="lt1"/>
              </a:solidFill>
              <a:latin typeface="Arial"/>
              <a:ea typeface="Arial"/>
              <a:cs typeface="Arial"/>
              <a:sym typeface="Arial"/>
            </a:endParaRPr>
          </a:p>
        </p:txBody>
      </p:sp>
      <p:sp>
        <p:nvSpPr>
          <p:cNvPr id="143" name="Shape 143"/>
          <p:cNvSpPr txBox="1"/>
          <p:nvPr/>
        </p:nvSpPr>
        <p:spPr>
          <a:xfrm>
            <a:off x="241975" y="1837825"/>
            <a:ext cx="8229600" cy="1823099"/>
          </a:xfrm>
          <a:prstGeom prst="rect">
            <a:avLst/>
          </a:prstGeom>
          <a:noFill/>
          <a:ln>
            <a:noFill/>
          </a:ln>
        </p:spPr>
        <p:txBody>
          <a:bodyPr lIns="91425" tIns="91425" rIns="91425" bIns="91425" anchor="t" anchorCtr="0">
            <a:noAutofit/>
          </a:bodyPr>
          <a:lstStyle/>
          <a:p>
            <a:pPr marL="457200" lvl="0" indent="-406400" algn="r" rtl="1">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ماذا يتوقع الطلاب في صفك منك؟</a:t>
            </a:r>
          </a:p>
          <a:p>
            <a:pPr marL="457200" lvl="0" indent="-406400" algn="r" rtl="1">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ماذا يتوقع منك مديرك في المدرسة؟</a:t>
            </a:r>
          </a:p>
          <a:p>
            <a:pPr marL="457200" lvl="0" indent="-406400" algn="r" rtl="1">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ماذا يتوقع الأباء في المجتمع منك؟</a:t>
            </a:r>
          </a:p>
        </p:txBody>
      </p:sp>
      <p:sp>
        <p:nvSpPr>
          <p:cNvPr id="144" name="Shape 14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50" name="Shape 15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12</a:t>
            </a:fld>
            <a:endParaRPr lang="en" sz="1300" b="0" i="0" u="none" strike="noStrike" cap="none" baseline="0">
              <a:solidFill>
                <a:schemeClr val="dk2"/>
              </a:solidFill>
              <a:latin typeface="Arial"/>
              <a:ea typeface="Arial"/>
              <a:cs typeface="Arial"/>
              <a:sym typeface="Arial"/>
            </a:endParaRPr>
          </a:p>
        </p:txBody>
      </p:sp>
      <p:pic>
        <p:nvPicPr>
          <p:cNvPr id="4" name="Picture 3" descr="11.jpg"/>
          <p:cNvPicPr>
            <a:picLocks noChangeAspect="1"/>
          </p:cNvPicPr>
          <p:nvPr/>
        </p:nvPicPr>
        <p:blipFill>
          <a:blip r:embed="rId3"/>
          <a:stretch>
            <a:fillRect/>
          </a:stretch>
        </p:blipFill>
        <p:spPr>
          <a:xfrm>
            <a:off x="1421523" y="273270"/>
            <a:ext cx="6376363" cy="3951068"/>
          </a:xfrm>
          <a:prstGeom prst="rect">
            <a:avLst/>
          </a:prstGeom>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Shape 15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13</a:t>
            </a:fld>
            <a:endParaRPr lang="en" sz="1300" b="0" i="0" u="none" strike="noStrike" cap="none" baseline="0">
              <a:solidFill>
                <a:schemeClr val="dk2"/>
              </a:solidFill>
              <a:latin typeface="Arial"/>
              <a:ea typeface="Arial"/>
              <a:cs typeface="Arial"/>
              <a:sym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1561899618"/>
              </p:ext>
            </p:extLst>
          </p:nvPr>
        </p:nvGraphicFramePr>
        <p:xfrm>
          <a:off x="2008621" y="3977356"/>
          <a:ext cx="5937250" cy="896938"/>
        </p:xfrm>
        <a:graphic>
          <a:graphicData uri="http://schemas.openxmlformats.org/drawingml/2006/table">
            <a:tbl>
              <a:tblPr rtl="1" firstRow="1" firstCol="1" bandRow="1">
                <a:tableStyleId>{562A8971-399A-493F-963B-E48E970DF9BD}</a:tableStyleId>
              </a:tblPr>
              <a:tblGrid>
                <a:gridCol w="847725">
                  <a:extLst>
                    <a:ext uri="{9D8B030D-6E8A-4147-A177-3AD203B41FA5}">
                      <a16:colId xmlns="" xmlns:a16="http://schemas.microsoft.com/office/drawing/2014/main" val="3319014137"/>
                    </a:ext>
                  </a:extLst>
                </a:gridCol>
                <a:gridCol w="847725">
                  <a:extLst>
                    <a:ext uri="{9D8B030D-6E8A-4147-A177-3AD203B41FA5}">
                      <a16:colId xmlns="" xmlns:a16="http://schemas.microsoft.com/office/drawing/2014/main" val="2602704709"/>
                    </a:ext>
                  </a:extLst>
                </a:gridCol>
                <a:gridCol w="848360">
                  <a:extLst>
                    <a:ext uri="{9D8B030D-6E8A-4147-A177-3AD203B41FA5}">
                      <a16:colId xmlns="" xmlns:a16="http://schemas.microsoft.com/office/drawing/2014/main" val="2100590902"/>
                    </a:ext>
                  </a:extLst>
                </a:gridCol>
                <a:gridCol w="848360">
                  <a:extLst>
                    <a:ext uri="{9D8B030D-6E8A-4147-A177-3AD203B41FA5}">
                      <a16:colId xmlns="" xmlns:a16="http://schemas.microsoft.com/office/drawing/2014/main" val="923411175"/>
                    </a:ext>
                  </a:extLst>
                </a:gridCol>
                <a:gridCol w="848360">
                  <a:extLst>
                    <a:ext uri="{9D8B030D-6E8A-4147-A177-3AD203B41FA5}">
                      <a16:colId xmlns="" xmlns:a16="http://schemas.microsoft.com/office/drawing/2014/main" val="2729195212"/>
                    </a:ext>
                  </a:extLst>
                </a:gridCol>
                <a:gridCol w="848360">
                  <a:extLst>
                    <a:ext uri="{9D8B030D-6E8A-4147-A177-3AD203B41FA5}">
                      <a16:colId xmlns="" xmlns:a16="http://schemas.microsoft.com/office/drawing/2014/main" val="611164993"/>
                    </a:ext>
                  </a:extLst>
                </a:gridCol>
                <a:gridCol w="848360">
                  <a:extLst>
                    <a:ext uri="{9D8B030D-6E8A-4147-A177-3AD203B41FA5}">
                      <a16:colId xmlns="" xmlns:a16="http://schemas.microsoft.com/office/drawing/2014/main" val="2709442027"/>
                    </a:ext>
                  </a:extLst>
                </a:gridCol>
              </a:tblGrid>
              <a:tr h="0">
                <a:tc>
                  <a:txBody>
                    <a:bodyPr/>
                    <a:lstStyle/>
                    <a:p>
                      <a:pPr marL="0" marR="0" algn="ctr" rtl="1">
                        <a:lnSpc>
                          <a:spcPct val="107000"/>
                        </a:lnSpc>
                        <a:spcBef>
                          <a:spcPts val="0"/>
                        </a:spcBef>
                        <a:spcAft>
                          <a:spcPts val="0"/>
                        </a:spcAft>
                      </a:pPr>
                      <a:r>
                        <a:rPr lang="ar-LB" sz="1100" dirty="0">
                          <a:effectLst/>
                        </a:rPr>
                        <a:t>الأحد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الاثنين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الثلاثاء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الأربعاء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الخميس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الجمعة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السبت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2829546645"/>
                  </a:ext>
                </a:extLst>
              </a:tr>
              <a:tr h="0">
                <a:tc>
                  <a:txBody>
                    <a:bodyPr/>
                    <a:lstStyle/>
                    <a:p>
                      <a:pPr marL="0" marR="0" algn="r" rtl="1">
                        <a:lnSpc>
                          <a:spcPct val="107000"/>
                        </a:lnSpc>
                        <a:spcBef>
                          <a:spcPts val="0"/>
                        </a:spcBef>
                        <a:spcAft>
                          <a:spcPts val="0"/>
                        </a:spcAft>
                      </a:pPr>
                      <a:r>
                        <a:rPr lang="ar-LB" sz="1100" dirty="0">
                          <a:effectLst/>
                        </a:rPr>
                        <a:t> </a:t>
                      </a:r>
                      <a:endParaRPr lang="en-US" sz="1100" dirty="0">
                        <a:effectLst/>
                      </a:endParaRPr>
                    </a:p>
                    <a:p>
                      <a:pPr marL="0" marR="0" algn="r" rtl="1">
                        <a:lnSpc>
                          <a:spcPct val="107000"/>
                        </a:lnSpc>
                        <a:spcBef>
                          <a:spcPts val="0"/>
                        </a:spcBef>
                        <a:spcAft>
                          <a:spcPts val="0"/>
                        </a:spcAft>
                      </a:pPr>
                      <a:r>
                        <a:rPr lang="ar-LB" sz="1100" dirty="0">
                          <a:effectLst/>
                        </a:rPr>
                        <a:t> </a:t>
                      </a:r>
                      <a:endParaRPr lang="en-US" sz="1100" dirty="0">
                        <a:effectLst/>
                      </a:endParaRPr>
                    </a:p>
                    <a:p>
                      <a:pPr marL="0" marR="0" algn="r" rtl="1">
                        <a:lnSpc>
                          <a:spcPct val="107000"/>
                        </a:lnSpc>
                        <a:spcBef>
                          <a:spcPts val="0"/>
                        </a:spcBef>
                        <a:spcAft>
                          <a:spcPts val="0"/>
                        </a:spcAft>
                      </a:pPr>
                      <a:r>
                        <a:rPr lang="ar-LB" sz="1100" dirty="0">
                          <a:effectLst/>
                        </a:rPr>
                        <a:t> </a:t>
                      </a:r>
                      <a:endParaRPr lang="en-US" sz="1100" dirty="0">
                        <a:effectLst/>
                      </a:endParaRPr>
                    </a:p>
                    <a:p>
                      <a:pPr marL="0" marR="0" algn="r" rtl="1">
                        <a:lnSpc>
                          <a:spcPct val="107000"/>
                        </a:lnSpc>
                        <a:spcBef>
                          <a:spcPts val="0"/>
                        </a:spcBef>
                        <a:spcAft>
                          <a:spcPts val="0"/>
                        </a:spcAft>
                      </a:pPr>
                      <a:r>
                        <a:rPr lang="ar-LB"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5532295"/>
                  </a:ext>
                </a:extLst>
              </a:tr>
            </a:tbl>
          </a:graphicData>
        </a:graphic>
      </p:graphicFrame>
      <p:sp>
        <p:nvSpPr>
          <p:cNvPr id="8" name="Rectangle 2"/>
          <p:cNvSpPr>
            <a:spLocks noChangeArrowheads="1"/>
          </p:cNvSpPr>
          <p:nvPr/>
        </p:nvSpPr>
        <p:spPr bwMode="auto">
          <a:xfrm>
            <a:off x="1707284" y="557439"/>
            <a:ext cx="6120616"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الجدول الأسبوعي</a:t>
            </a:r>
            <a:endParaRPr kumimoji="0" lang="en-US" altLang="en-US" sz="1200" b="1"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L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تعليمات: أنظر إلى البرنامج في الأسفل, هذه بعض الأمثلة عن نشاطات ممكن أن تطبقها خلال الأسبوع. يمكن أن يساعدك  أن  تخطط في وقت مبكر لما تريد أن تفعله خلال الاسبوع. بعد النظر إلى البرنامج املأ برنامجك الخاص بالأنشة التي تريد أن تفعلها ضمن الأسبوع.</a:t>
            </a:r>
            <a:endParaRPr kumimoji="0" lang="en-US" altLang="en-US" sz="800"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L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مثال الأسبوع:</a:t>
            </a:r>
            <a:endParaRPr kumimoji="0" lang="en-US" altLang="en-US" sz="800"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4034221691"/>
              </p:ext>
            </p:extLst>
          </p:nvPr>
        </p:nvGraphicFramePr>
        <p:xfrm>
          <a:off x="2008621" y="1802777"/>
          <a:ext cx="5937250" cy="1076326"/>
        </p:xfrm>
        <a:graphic>
          <a:graphicData uri="http://schemas.openxmlformats.org/drawingml/2006/table">
            <a:tbl>
              <a:tblPr rtl="1" firstRow="1" firstCol="1" bandRow="1">
                <a:tableStyleId>{562A8971-399A-493F-963B-E48E970DF9BD}</a:tableStyleId>
              </a:tblPr>
              <a:tblGrid>
                <a:gridCol w="847725">
                  <a:extLst>
                    <a:ext uri="{9D8B030D-6E8A-4147-A177-3AD203B41FA5}">
                      <a16:colId xmlns="" xmlns:a16="http://schemas.microsoft.com/office/drawing/2014/main" val="2784079132"/>
                    </a:ext>
                  </a:extLst>
                </a:gridCol>
                <a:gridCol w="847725">
                  <a:extLst>
                    <a:ext uri="{9D8B030D-6E8A-4147-A177-3AD203B41FA5}">
                      <a16:colId xmlns="" xmlns:a16="http://schemas.microsoft.com/office/drawing/2014/main" val="3253497126"/>
                    </a:ext>
                  </a:extLst>
                </a:gridCol>
                <a:gridCol w="848360">
                  <a:extLst>
                    <a:ext uri="{9D8B030D-6E8A-4147-A177-3AD203B41FA5}">
                      <a16:colId xmlns="" xmlns:a16="http://schemas.microsoft.com/office/drawing/2014/main" val="3239356859"/>
                    </a:ext>
                  </a:extLst>
                </a:gridCol>
                <a:gridCol w="848360">
                  <a:extLst>
                    <a:ext uri="{9D8B030D-6E8A-4147-A177-3AD203B41FA5}">
                      <a16:colId xmlns="" xmlns:a16="http://schemas.microsoft.com/office/drawing/2014/main" val="2049689411"/>
                    </a:ext>
                  </a:extLst>
                </a:gridCol>
                <a:gridCol w="848360">
                  <a:extLst>
                    <a:ext uri="{9D8B030D-6E8A-4147-A177-3AD203B41FA5}">
                      <a16:colId xmlns="" xmlns:a16="http://schemas.microsoft.com/office/drawing/2014/main" val="304469618"/>
                    </a:ext>
                  </a:extLst>
                </a:gridCol>
                <a:gridCol w="848360">
                  <a:extLst>
                    <a:ext uri="{9D8B030D-6E8A-4147-A177-3AD203B41FA5}">
                      <a16:colId xmlns="" xmlns:a16="http://schemas.microsoft.com/office/drawing/2014/main" val="1097778108"/>
                    </a:ext>
                  </a:extLst>
                </a:gridCol>
                <a:gridCol w="848360">
                  <a:extLst>
                    <a:ext uri="{9D8B030D-6E8A-4147-A177-3AD203B41FA5}">
                      <a16:colId xmlns="" xmlns:a16="http://schemas.microsoft.com/office/drawing/2014/main" val="3986613679"/>
                    </a:ext>
                  </a:extLst>
                </a:gridCol>
              </a:tblGrid>
              <a:tr h="0">
                <a:tc>
                  <a:txBody>
                    <a:bodyPr/>
                    <a:lstStyle/>
                    <a:p>
                      <a:pPr marL="0" marR="0" algn="ctr" rtl="1">
                        <a:lnSpc>
                          <a:spcPct val="107000"/>
                        </a:lnSpc>
                        <a:spcBef>
                          <a:spcPts val="0"/>
                        </a:spcBef>
                        <a:spcAft>
                          <a:spcPts val="0"/>
                        </a:spcAft>
                      </a:pPr>
                      <a:r>
                        <a:rPr lang="ar-LB" sz="1100">
                          <a:effectLst/>
                        </a:rPr>
                        <a:t>الأحد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الاثنين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الثلاثاء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الأربعاء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الخميس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الجمعة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LB" sz="1100">
                          <a:effectLst/>
                        </a:rPr>
                        <a:t>السبت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 xmlns:a16="http://schemas.microsoft.com/office/drawing/2014/main" val="1967150737"/>
                  </a:ext>
                </a:extLst>
              </a:tr>
              <a:tr h="0">
                <a:tc>
                  <a:txBody>
                    <a:bodyPr/>
                    <a:lstStyle/>
                    <a:p>
                      <a:pPr marL="0" marR="0" algn="r" rtl="1">
                        <a:lnSpc>
                          <a:spcPct val="107000"/>
                        </a:lnSpc>
                        <a:spcBef>
                          <a:spcPts val="0"/>
                        </a:spcBef>
                        <a:spcAft>
                          <a:spcPts val="0"/>
                        </a:spcAft>
                      </a:pPr>
                      <a:r>
                        <a:rPr lang="ar-LB" sz="1100" dirty="0">
                          <a:effectLst/>
                        </a:rPr>
                        <a:t>الخطة الدرسية</a:t>
                      </a:r>
                      <a:endParaRPr lang="en-US" sz="1100" dirty="0">
                        <a:effectLst/>
                      </a:endParaRPr>
                    </a:p>
                    <a:p>
                      <a:pPr marL="0" marR="0" algn="r" rtl="1">
                        <a:lnSpc>
                          <a:spcPct val="107000"/>
                        </a:lnSpc>
                        <a:spcBef>
                          <a:spcPts val="0"/>
                        </a:spcBef>
                        <a:spcAft>
                          <a:spcPts val="0"/>
                        </a:spcAft>
                      </a:pPr>
                      <a:r>
                        <a:rPr lang="ar-LB" sz="1100" dirty="0">
                          <a:effectLst/>
                        </a:rPr>
                        <a:t>انهاء الصف</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صف</a:t>
                      </a:r>
                      <a:endParaRPr lang="en-US" sz="1100">
                        <a:effectLst/>
                      </a:endParaRPr>
                    </a:p>
                    <a:p>
                      <a:pPr marL="0" marR="0" algn="r" rtl="1">
                        <a:lnSpc>
                          <a:spcPct val="107000"/>
                        </a:lnSpc>
                        <a:spcBef>
                          <a:spcPts val="0"/>
                        </a:spcBef>
                        <a:spcAft>
                          <a:spcPts val="0"/>
                        </a:spcAft>
                      </a:pPr>
                      <a:r>
                        <a:rPr lang="ar-LB" sz="1100">
                          <a:effectLst/>
                        </a:rPr>
                        <a:t>توزيع أوراق مصلحة</a:t>
                      </a:r>
                      <a:endParaRPr lang="en-US" sz="1100">
                        <a:effectLst/>
                      </a:endParaRPr>
                    </a:p>
                    <a:p>
                      <a:pPr marL="0" marR="0" algn="r" rtl="1">
                        <a:lnSpc>
                          <a:spcPct val="107000"/>
                        </a:lnSpc>
                        <a:spcBef>
                          <a:spcPts val="0"/>
                        </a:spcBef>
                        <a:spcAft>
                          <a:spcPts val="0"/>
                        </a:spcAft>
                      </a:pPr>
                      <a:r>
                        <a:rPr lang="ar-LB" sz="1100">
                          <a:effectLst/>
                        </a:rPr>
                        <a:t> </a:t>
                      </a:r>
                      <a:endParaRPr lang="en-US" sz="1100">
                        <a:effectLst/>
                      </a:endParaRPr>
                    </a:p>
                    <a:p>
                      <a:pPr marL="0" marR="0" algn="r" rtl="1">
                        <a:lnSpc>
                          <a:spcPct val="107000"/>
                        </a:lnSpc>
                        <a:spcBef>
                          <a:spcPts val="0"/>
                        </a:spcBef>
                        <a:spcAft>
                          <a:spcPts val="0"/>
                        </a:spcAft>
                      </a:pPr>
                      <a:r>
                        <a:rPr lang="ar-LB" sz="1100">
                          <a:effectLst/>
                        </a:rPr>
                        <a:t>درس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dirty="0">
                          <a:effectLst/>
                        </a:rPr>
                        <a:t>صف</a:t>
                      </a:r>
                      <a:endParaRPr lang="en-US" sz="1100" dirty="0">
                        <a:effectLst/>
                      </a:endParaRPr>
                    </a:p>
                    <a:p>
                      <a:pPr marL="0" marR="0" algn="r" rtl="1">
                        <a:lnSpc>
                          <a:spcPct val="107000"/>
                        </a:lnSpc>
                        <a:spcBef>
                          <a:spcPts val="0"/>
                        </a:spcBef>
                        <a:spcAft>
                          <a:spcPts val="0"/>
                        </a:spcAft>
                      </a:pPr>
                      <a:r>
                        <a:rPr lang="ar-LB"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صف</a:t>
                      </a:r>
                      <a:endParaRPr lang="en-US" sz="1100">
                        <a:effectLst/>
                      </a:endParaRPr>
                    </a:p>
                    <a:p>
                      <a:pPr marL="0" marR="0" algn="r" rtl="1">
                        <a:lnSpc>
                          <a:spcPct val="107000"/>
                        </a:lnSpc>
                        <a:spcBef>
                          <a:spcPts val="0"/>
                        </a:spcBef>
                        <a:spcAft>
                          <a:spcPts val="0"/>
                        </a:spcAft>
                      </a:pPr>
                      <a:r>
                        <a:rPr lang="ar-LB" sz="1100">
                          <a:effectLst/>
                        </a:rPr>
                        <a:t>مؤتمر التعلم والتعليم</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صف</a:t>
                      </a:r>
                      <a:endParaRPr lang="en-US" sz="1100">
                        <a:effectLst/>
                      </a:endParaRPr>
                    </a:p>
                    <a:p>
                      <a:pPr marL="0" marR="0" algn="r" rtl="1">
                        <a:lnSpc>
                          <a:spcPct val="107000"/>
                        </a:lnSpc>
                        <a:spcBef>
                          <a:spcPts val="0"/>
                        </a:spcBef>
                        <a:spcAft>
                          <a:spcPts val="0"/>
                        </a:spcAft>
                      </a:pPr>
                      <a:r>
                        <a:rPr lang="ar-LB" sz="1100">
                          <a:effectLst/>
                        </a:rPr>
                        <a:t>اجتماع موظفين</a:t>
                      </a:r>
                      <a:endParaRPr lang="en-US" sz="1100">
                        <a:effectLst/>
                      </a:endParaRPr>
                    </a:p>
                    <a:p>
                      <a:pPr marL="0" marR="0" algn="r" rtl="1">
                        <a:lnSpc>
                          <a:spcPct val="107000"/>
                        </a:lnSpc>
                        <a:spcBef>
                          <a:spcPts val="0"/>
                        </a:spcBef>
                        <a:spcAft>
                          <a:spcPts val="0"/>
                        </a:spcAft>
                      </a:pPr>
                      <a:r>
                        <a:rPr lang="ar-LB" sz="1100">
                          <a:effectLst/>
                        </a:rPr>
                        <a:t>زيارة أهالي التلاميذ المكافحين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a:effectLst/>
                        </a:rPr>
                        <a:t>صف</a:t>
                      </a:r>
                      <a:endParaRPr lang="en-US" sz="1100">
                        <a:effectLst/>
                      </a:endParaRPr>
                    </a:p>
                    <a:p>
                      <a:pPr marL="0" marR="0" algn="r" rtl="1">
                        <a:lnSpc>
                          <a:spcPct val="107000"/>
                        </a:lnSpc>
                        <a:spcBef>
                          <a:spcPts val="0"/>
                        </a:spcBef>
                        <a:spcAft>
                          <a:spcPts val="0"/>
                        </a:spcAft>
                      </a:pPr>
                      <a:r>
                        <a:rPr lang="ar-LB" sz="1100">
                          <a:effectLst/>
                        </a:rPr>
                        <a:t>تقييم</a:t>
                      </a:r>
                      <a:endParaRPr lang="en-US" sz="1100">
                        <a:effectLst/>
                      </a:endParaRPr>
                    </a:p>
                    <a:p>
                      <a:pPr marL="0" marR="0" algn="r" rtl="1">
                        <a:lnSpc>
                          <a:spcPct val="107000"/>
                        </a:lnSpc>
                        <a:spcBef>
                          <a:spcPts val="0"/>
                        </a:spcBef>
                        <a:spcAft>
                          <a:spcPts val="0"/>
                        </a:spcAft>
                      </a:pPr>
                      <a:r>
                        <a:rPr lang="ar-LB" sz="1100">
                          <a:effectLst/>
                        </a:rPr>
                        <a:t> </a:t>
                      </a:r>
                      <a:endParaRPr lang="en-US" sz="1100">
                        <a:effectLst/>
                      </a:endParaRPr>
                    </a:p>
                    <a:p>
                      <a:pPr marL="0" marR="0" algn="r" rtl="1">
                        <a:lnSpc>
                          <a:spcPct val="107000"/>
                        </a:lnSpc>
                        <a:spcBef>
                          <a:spcPts val="0"/>
                        </a:spcBef>
                        <a:spcAft>
                          <a:spcPts val="0"/>
                        </a:spcAft>
                      </a:pPr>
                      <a:r>
                        <a:rPr lang="ar-LB" sz="1100">
                          <a:effectLst/>
                        </a:rPr>
                        <a:t>متابعة الفروض المنزلية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100" dirty="0">
                          <a:effectLst/>
                        </a:rPr>
                        <a:t>يوم التسوق</a:t>
                      </a:r>
                      <a:endParaRPr lang="en-US" sz="1100" dirty="0">
                        <a:effectLst/>
                      </a:endParaRPr>
                    </a:p>
                    <a:p>
                      <a:pPr marL="0" marR="0" algn="r" rtl="1">
                        <a:lnSpc>
                          <a:spcPct val="107000"/>
                        </a:lnSpc>
                        <a:spcBef>
                          <a:spcPts val="0"/>
                        </a:spcBef>
                        <a:spcAft>
                          <a:spcPts val="0"/>
                        </a:spcAft>
                      </a:pPr>
                      <a:r>
                        <a:rPr lang="ar-LB" sz="1100" dirty="0">
                          <a:effectLst/>
                        </a:rPr>
                        <a:t> </a:t>
                      </a:r>
                      <a:endParaRPr lang="en-US" sz="1100" dirty="0">
                        <a:effectLst/>
                      </a:endParaRPr>
                    </a:p>
                    <a:p>
                      <a:pPr marL="0" marR="0" algn="r" rtl="1">
                        <a:lnSpc>
                          <a:spcPct val="107000"/>
                        </a:lnSpc>
                        <a:spcBef>
                          <a:spcPts val="0"/>
                        </a:spcBef>
                        <a:spcAft>
                          <a:spcPts val="0"/>
                        </a:spcAft>
                      </a:pPr>
                      <a:r>
                        <a:rPr lang="ar-LB" sz="1100" dirty="0">
                          <a:effectLst/>
                        </a:rPr>
                        <a:t>غسيل الملابس</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516680253"/>
                  </a:ext>
                </a:extLst>
              </a:tr>
            </a:tbl>
          </a:graphicData>
        </a:graphic>
      </p:graphicFrame>
      <p:sp>
        <p:nvSpPr>
          <p:cNvPr id="10" name="TextBox 9"/>
          <p:cNvSpPr txBox="1"/>
          <p:nvPr/>
        </p:nvSpPr>
        <p:spPr>
          <a:xfrm>
            <a:off x="2971800" y="3190009"/>
            <a:ext cx="4727864" cy="307777"/>
          </a:xfrm>
          <a:prstGeom prst="rect">
            <a:avLst/>
          </a:prstGeom>
          <a:noFill/>
        </p:spPr>
        <p:txBody>
          <a:bodyPr wrap="square" rtlCol="0">
            <a:spAutoFit/>
          </a:bodyPr>
          <a:lstStyle/>
          <a:p>
            <a:pPr algn="r" rtl="1"/>
            <a:r>
              <a:rPr lang="ar-LB" dirty="0"/>
              <a:t>دورك الآن لتملأ الجدول ببرنامجك بأهم الأنشطة</a:t>
            </a:r>
            <a:endParaRPr lang="en-US" dirty="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dirty="0">
                <a:solidFill>
                  <a:schemeClr val="lt1"/>
                </a:solidFill>
              </a:rPr>
              <a:t>محفزات المعلم</a:t>
            </a:r>
            <a:endParaRPr lang="en" sz="4800" b="1" i="0" u="none" strike="noStrike" cap="none" baseline="0" dirty="0">
              <a:solidFill>
                <a:schemeClr val="lt1"/>
              </a:solidFill>
              <a:latin typeface="Arial"/>
              <a:ea typeface="Arial"/>
              <a:cs typeface="Arial"/>
              <a:sym typeface="Arial"/>
            </a:endParaRPr>
          </a:p>
        </p:txBody>
      </p:sp>
      <p:graphicFrame>
        <p:nvGraphicFramePr>
          <p:cNvPr id="162" name="Shape 162"/>
          <p:cNvGraphicFramePr/>
          <p:nvPr>
            <p:extLst>
              <p:ext uri="{D42A27DB-BD31-4B8C-83A1-F6EECF244321}">
                <p14:modId xmlns:p14="http://schemas.microsoft.com/office/powerpoint/2010/main" val="4004493885"/>
              </p:ext>
            </p:extLst>
          </p:nvPr>
        </p:nvGraphicFramePr>
        <p:xfrm>
          <a:off x="952500" y="1699075"/>
          <a:ext cx="7239000" cy="3146350"/>
        </p:xfrm>
        <a:graphic>
          <a:graphicData uri="http://schemas.openxmlformats.org/drawingml/2006/table">
            <a:tbl>
              <a:tblPr>
                <a:noFill/>
                <a:tableStyleId>{562A8971-399A-493F-963B-E48E970DF9BD}</a:tableStyleId>
              </a:tblPr>
              <a:tblGrid>
                <a:gridCol w="3619500">
                  <a:extLst>
                    <a:ext uri="{9D8B030D-6E8A-4147-A177-3AD203B41FA5}">
                      <a16:colId xmlns="" xmlns:a16="http://schemas.microsoft.com/office/drawing/2014/main" val="20000"/>
                    </a:ext>
                  </a:extLst>
                </a:gridCol>
                <a:gridCol w="3619500">
                  <a:extLst>
                    <a:ext uri="{9D8B030D-6E8A-4147-A177-3AD203B41FA5}">
                      <a16:colId xmlns="" xmlns:a16="http://schemas.microsoft.com/office/drawing/2014/main" val="20001"/>
                    </a:ext>
                  </a:extLst>
                </a:gridCol>
              </a:tblGrid>
              <a:tr h="587225">
                <a:tc gridSpan="2">
                  <a:txBody>
                    <a:bodyPr/>
                    <a:lstStyle/>
                    <a:p>
                      <a:pPr marL="0" marR="0" lvl="0" indent="0" algn="ctr" rtl="1">
                        <a:lnSpc>
                          <a:spcPct val="100000"/>
                        </a:lnSpc>
                        <a:spcBef>
                          <a:spcPts val="0"/>
                        </a:spcBef>
                        <a:spcAft>
                          <a:spcPts val="0"/>
                        </a:spcAft>
                        <a:buClr>
                          <a:srgbClr val="000000"/>
                        </a:buClr>
                        <a:buSzPct val="25000"/>
                        <a:buFont typeface="Arial"/>
                        <a:buNone/>
                      </a:pPr>
                      <a:r>
                        <a:rPr lang="ar-LB" sz="2400" u="none" strike="noStrike" cap="none" baseline="0" dirty="0"/>
                        <a:t>العوامل المرتبطة بالمدرسة التي .....</a:t>
                      </a:r>
                      <a:endParaRPr lang="en" sz="2400" u="none" strike="noStrike" cap="none" baseline="0" dirty="0"/>
                    </a:p>
                  </a:txBody>
                  <a:tcPr marL="91425" marR="91425" marT="91425" marB="91425"/>
                </a:tc>
                <a:tc hMerge="1">
                  <a:txBody>
                    <a:bodyPr/>
                    <a:lstStyle/>
                    <a:p>
                      <a:endParaRPr lang="en-US"/>
                    </a:p>
                  </a:txBody>
                  <a:tcPr/>
                </a:tc>
                <a:extLst>
                  <a:ext uri="{0D108BD9-81ED-4DB2-BD59-A6C34878D82A}">
                    <a16:rowId xmlns="" xmlns:a16="http://schemas.microsoft.com/office/drawing/2014/main" val="10000"/>
                  </a:ext>
                </a:extLst>
              </a:tr>
              <a:tr h="587225">
                <a:tc>
                  <a:txBody>
                    <a:bodyPr/>
                    <a:lstStyle/>
                    <a:p>
                      <a:pPr marL="0" marR="0" lvl="0" indent="0" algn="ctr" rtl="1">
                        <a:lnSpc>
                          <a:spcPct val="100000"/>
                        </a:lnSpc>
                        <a:spcBef>
                          <a:spcPts val="0"/>
                        </a:spcBef>
                        <a:spcAft>
                          <a:spcPts val="0"/>
                        </a:spcAft>
                        <a:buClr>
                          <a:srgbClr val="000000"/>
                        </a:buClr>
                        <a:buSzPct val="25000"/>
                        <a:buFont typeface="Arial"/>
                        <a:buNone/>
                      </a:pPr>
                      <a:r>
                        <a:rPr lang="ar-LB" sz="1400" b="1" u="none" strike="noStrike" cap="none" baseline="0" dirty="0"/>
                        <a:t>مالا يشجع المعلم</a:t>
                      </a:r>
                    </a:p>
                  </a:txBody>
                  <a:tcPr marL="91425" marR="91425" marT="91425" marB="91425"/>
                </a:tc>
                <a:tc>
                  <a:txBody>
                    <a:bodyPr/>
                    <a:lstStyle/>
                    <a:p>
                      <a:pPr marL="0" marR="0" lvl="0" indent="0" algn="ctr" rtl="1">
                        <a:lnSpc>
                          <a:spcPct val="100000"/>
                        </a:lnSpc>
                        <a:spcBef>
                          <a:spcPts val="0"/>
                        </a:spcBef>
                        <a:spcAft>
                          <a:spcPts val="0"/>
                        </a:spcAft>
                        <a:buClr>
                          <a:schemeClr val="dk1"/>
                        </a:buClr>
                        <a:buSzPct val="25000"/>
                        <a:buFont typeface="Arial"/>
                        <a:buNone/>
                      </a:pPr>
                      <a:r>
                        <a:rPr lang="ar-LB" sz="1400" b="1" u="none" strike="noStrike" cap="none" baseline="0" dirty="0">
                          <a:solidFill>
                            <a:schemeClr val="dk1"/>
                          </a:solidFill>
                        </a:rPr>
                        <a:t>يشجع المعلم</a:t>
                      </a:r>
                    </a:p>
                  </a:txBody>
                  <a:tcPr marL="91425" marR="91425" marT="91425" marB="91425"/>
                </a:tc>
                <a:extLst>
                  <a:ext uri="{0D108BD9-81ED-4DB2-BD59-A6C34878D82A}">
                    <a16:rowId xmlns="" xmlns:a16="http://schemas.microsoft.com/office/drawing/2014/main" val="10001"/>
                  </a:ext>
                </a:extLst>
              </a:tr>
              <a:tr h="1971900">
                <a:tc>
                  <a:txBody>
                    <a:bodyPr/>
                    <a:lstStyle/>
                    <a:p>
                      <a:pPr marL="457200" marR="0" lvl="0" indent="-317500" algn="r" rtl="1">
                        <a:lnSpc>
                          <a:spcPct val="100000"/>
                        </a:lnSpc>
                        <a:spcBef>
                          <a:spcPts val="0"/>
                        </a:spcBef>
                        <a:spcAft>
                          <a:spcPts val="0"/>
                        </a:spcAft>
                        <a:buClr>
                          <a:srgbClr val="000000"/>
                        </a:buClr>
                        <a:buSzPct val="100000"/>
                        <a:buFont typeface="Arial"/>
                        <a:buChar char="●"/>
                      </a:pPr>
                      <a:r>
                        <a:rPr lang="ar-LB" sz="1400" u="none" strike="noStrike" cap="none" baseline="0" dirty="0"/>
                        <a:t>مصادر معدودة</a:t>
                      </a:r>
                    </a:p>
                  </a:txBody>
                  <a:tcPr marL="91425" marR="91425" marT="91425" marB="91425"/>
                </a:tc>
                <a:tc>
                  <a:txBody>
                    <a:bodyPr/>
                    <a:lstStyle/>
                    <a:p>
                      <a:pPr marL="457200" marR="0" lvl="0" indent="-317500" algn="r" rtl="1">
                        <a:lnSpc>
                          <a:spcPct val="100000"/>
                        </a:lnSpc>
                        <a:spcBef>
                          <a:spcPts val="0"/>
                        </a:spcBef>
                        <a:spcAft>
                          <a:spcPts val="0"/>
                        </a:spcAft>
                        <a:buClr>
                          <a:srgbClr val="000000"/>
                        </a:buClr>
                        <a:buSzPct val="100000"/>
                        <a:buFont typeface="Arial"/>
                        <a:buChar char="●"/>
                      </a:pPr>
                      <a:r>
                        <a:rPr lang="ar-LB" sz="1400" u="none" strike="noStrike" cap="none" baseline="0" dirty="0"/>
                        <a:t>نجاح التلميذ</a:t>
                      </a:r>
                    </a:p>
                  </a:txBody>
                  <a:tcPr marL="91425" marR="91425" marT="91425" marB="91425"/>
                </a:tc>
                <a:extLst>
                  <a:ext uri="{0D108BD9-81ED-4DB2-BD59-A6C34878D82A}">
                    <a16:rowId xmlns="" xmlns:a16="http://schemas.microsoft.com/office/drawing/2014/main" val="10002"/>
                  </a:ext>
                </a:extLst>
              </a:tr>
            </a:tbl>
          </a:graphicData>
        </a:graphic>
      </p:graphicFrame>
      <p:sp>
        <p:nvSpPr>
          <p:cNvPr id="163" name="Shape 16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إعداد الأاهداف الفردية</a:t>
            </a:r>
            <a:endParaRPr lang="en" sz="4800" b="1" i="0" u="none" strike="noStrike" cap="none" baseline="0" dirty="0">
              <a:solidFill>
                <a:schemeClr val="lt1"/>
              </a:solidFill>
              <a:latin typeface="Arial"/>
              <a:ea typeface="Arial"/>
              <a:cs typeface="Arial"/>
              <a:sym typeface="Arial"/>
            </a:endParaRPr>
          </a:p>
        </p:txBody>
      </p:sp>
      <p:sp>
        <p:nvSpPr>
          <p:cNvPr id="169" name="Shape 169"/>
          <p:cNvSpPr txBox="1">
            <a:spLocks noGrp="1"/>
          </p:cNvSpPr>
          <p:nvPr>
            <p:ph type="body" idx="1"/>
          </p:nvPr>
        </p:nvSpPr>
        <p:spPr>
          <a:xfrm>
            <a:off x="284450" y="1448175"/>
            <a:ext cx="8402400" cy="3465298"/>
          </a:xfrm>
          <a:prstGeom prst="rect">
            <a:avLst/>
          </a:prstGeom>
          <a:noFill/>
          <a:ln>
            <a:noFill/>
          </a:ln>
        </p:spPr>
        <p:txBody>
          <a:bodyPr lIns="91425" tIns="91425" rIns="91425" bIns="91425" anchor="t" anchorCtr="0">
            <a:noAutofit/>
          </a:bodyPr>
          <a:lstStyle/>
          <a:p>
            <a:pPr marL="457200" marR="0" lvl="0" indent="-355600" algn="r" rtl="1">
              <a:lnSpc>
                <a:spcPct val="150000"/>
              </a:lnSpc>
              <a:spcBef>
                <a:spcPts val="0"/>
              </a:spcBef>
              <a:spcAft>
                <a:spcPts val="0"/>
              </a:spcAft>
              <a:buClr>
                <a:schemeClr val="dk1"/>
              </a:buClr>
              <a:buSzPct val="100000"/>
              <a:buFont typeface="Arial"/>
              <a:buAutoNum type="arabicPeriod"/>
            </a:pPr>
            <a:r>
              <a:rPr lang="ar-LB" sz="2000" b="0" i="0" u="none" strike="noStrike" cap="none" baseline="0" dirty="0">
                <a:solidFill>
                  <a:schemeClr val="dk1"/>
                </a:solidFill>
                <a:latin typeface="Arial"/>
                <a:ea typeface="Arial"/>
                <a:cs typeface="Arial"/>
                <a:sym typeface="Arial"/>
              </a:rPr>
              <a:t>ماهي بعض الأهداف التي تضعها</a:t>
            </a:r>
            <a:r>
              <a:rPr lang="ar-LB" sz="2000" b="0" i="0" u="none" strike="noStrike" cap="none" dirty="0">
                <a:solidFill>
                  <a:schemeClr val="dk1"/>
                </a:solidFill>
                <a:latin typeface="Arial"/>
                <a:ea typeface="Arial"/>
                <a:cs typeface="Arial"/>
                <a:sym typeface="Arial"/>
              </a:rPr>
              <a:t> لنفسك كمعلم؟ فكر أي نوع من المعلمين تريد أن تكون.</a:t>
            </a:r>
          </a:p>
          <a:p>
            <a:pPr marL="444500" marR="0" lvl="0" indent="-342900" algn="r" rtl="1">
              <a:lnSpc>
                <a:spcPct val="150000"/>
              </a:lnSpc>
              <a:spcBef>
                <a:spcPts val="0"/>
              </a:spcBef>
              <a:spcAft>
                <a:spcPts val="0"/>
              </a:spcAft>
              <a:buClr>
                <a:schemeClr val="dk1"/>
              </a:buClr>
              <a:buSzPct val="100000"/>
              <a:buFont typeface="Arial" panose="020B0604020202020204" pitchFamily="34" charset="0"/>
              <a:buChar char="•"/>
            </a:pPr>
            <a:r>
              <a:rPr lang="ar-LB" sz="2000" dirty="0">
                <a:solidFill>
                  <a:schemeClr val="dk1"/>
                </a:solidFill>
              </a:rPr>
              <a:t>مانوع العلاقة التي تريدها مع تلاميذك؟</a:t>
            </a:r>
          </a:p>
          <a:p>
            <a:pPr marL="444500" marR="0" lvl="0" indent="-342900" algn="r" rtl="1">
              <a:lnSpc>
                <a:spcPct val="150000"/>
              </a:lnSpc>
              <a:spcBef>
                <a:spcPts val="0"/>
              </a:spcBef>
              <a:spcAft>
                <a:spcPts val="0"/>
              </a:spcAft>
              <a:buClr>
                <a:schemeClr val="dk1"/>
              </a:buClr>
              <a:buSzPct val="100000"/>
              <a:buFont typeface="Arial" panose="020B0604020202020204" pitchFamily="34" charset="0"/>
              <a:buChar char="•"/>
            </a:pPr>
            <a:r>
              <a:rPr lang="ar-LB" sz="2000" dirty="0">
                <a:solidFill>
                  <a:schemeClr val="dk1"/>
                </a:solidFill>
              </a:rPr>
              <a:t>ما هي المهارات أو القيم التي تريد أن تعلمها لتلاميذك؟</a:t>
            </a:r>
          </a:p>
          <a:p>
            <a:pPr marL="101600" marR="0" lvl="0" algn="r" rtl="1">
              <a:lnSpc>
                <a:spcPct val="150000"/>
              </a:lnSpc>
              <a:spcBef>
                <a:spcPts val="0"/>
              </a:spcBef>
              <a:spcAft>
                <a:spcPts val="0"/>
              </a:spcAft>
              <a:buClr>
                <a:schemeClr val="dk1"/>
              </a:buClr>
              <a:buSzPct val="100000"/>
            </a:pPr>
            <a:r>
              <a:rPr lang="ar-LB" sz="2000" dirty="0">
                <a:solidFill>
                  <a:schemeClr val="dk1"/>
                </a:solidFill>
              </a:rPr>
              <a:t>2. ماذا تريد أن تفعل لتصل إلى اهدافك؟ مانوع الدعم الذي تحتاجه؟</a:t>
            </a:r>
          </a:p>
          <a:p>
            <a:pPr marL="444500" marR="0" lvl="0" indent="-342900" algn="r" rtl="1">
              <a:lnSpc>
                <a:spcPct val="100000"/>
              </a:lnSpc>
              <a:spcBef>
                <a:spcPts val="0"/>
              </a:spcBef>
              <a:spcAft>
                <a:spcPts val="0"/>
              </a:spcAft>
              <a:buClr>
                <a:schemeClr val="dk1"/>
              </a:buClr>
              <a:buSzPct val="100000"/>
              <a:buFont typeface="Arial" panose="020B0604020202020204" pitchFamily="34" charset="0"/>
              <a:buChar char="•"/>
            </a:pPr>
            <a:endParaRPr lang="ar-LB" sz="2000" b="0" i="0" u="none" strike="noStrike" cap="none" baseline="0" dirty="0">
              <a:solidFill>
                <a:schemeClr val="dk1"/>
              </a:solidFill>
              <a:latin typeface="Arial"/>
              <a:ea typeface="Arial"/>
              <a:cs typeface="Arial"/>
              <a:sym typeface="Arial"/>
            </a:endParaRPr>
          </a:p>
          <a:p>
            <a:pPr marR="0" lvl="0" algn="l" rtl="0">
              <a:lnSpc>
                <a:spcPct val="100000"/>
              </a:lnSpc>
              <a:spcBef>
                <a:spcPts val="1000"/>
              </a:spcBef>
              <a:spcAft>
                <a:spcPts val="0"/>
              </a:spcAft>
              <a:buNone/>
            </a:pPr>
            <a:endParaRPr sz="1800" dirty="0">
              <a:solidFill>
                <a:schemeClr val="dk1"/>
              </a:solidFill>
            </a:endParaRPr>
          </a:p>
        </p:txBody>
      </p:sp>
      <p:sp>
        <p:nvSpPr>
          <p:cNvPr id="170" name="Shape 17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74"/>
        <p:cNvGrpSpPr/>
        <p:nvPr/>
      </p:nvGrpSpPr>
      <p:grpSpPr>
        <a:xfrm>
          <a:off x="0" y="0"/>
          <a:ext cx="0" cy="0"/>
          <a:chOff x="0" y="0"/>
          <a:chExt cx="0" cy="0"/>
        </a:xfrm>
      </p:grpSpPr>
      <p:sp>
        <p:nvSpPr>
          <p:cNvPr id="175" name="Shape 17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0" y="994850"/>
            <a:ext cx="8855400" cy="1684198"/>
          </a:xfrm>
          <a:prstGeom prst="rect">
            <a:avLst/>
          </a:prstGeom>
          <a:noFill/>
          <a:ln>
            <a:noFill/>
          </a:ln>
        </p:spPr>
        <p:txBody>
          <a:bodyPr lIns="91425" tIns="91425" rIns="91425" bIns="91425" anchor="b" anchorCtr="0">
            <a:noAutofit/>
          </a:bodyPr>
          <a:lstStyle/>
          <a:p>
            <a:pPr lvl="0" algn="r">
              <a:buSzPct val="25000"/>
            </a:pPr>
            <a:r>
              <a:rPr lang="ar-JO" sz="4800" b="1" dirty="0" smtClean="0">
                <a:solidFill>
                  <a:schemeClr val="dk2"/>
                </a:solidFill>
              </a:rPr>
              <a:t>ﻟوﺣدة1</a:t>
            </a:r>
            <a:r>
              <a:rPr lang="en-US" sz="4800" b="1" dirty="0" smtClean="0">
                <a:solidFill>
                  <a:schemeClr val="dk2"/>
                </a:solidFill>
              </a:rPr>
              <a:t/>
            </a:r>
            <a:br>
              <a:rPr lang="en-US" sz="4800" b="1" dirty="0" smtClean="0">
                <a:solidFill>
                  <a:schemeClr val="dk2"/>
                </a:solidFill>
              </a:rPr>
            </a:br>
            <a:r>
              <a:rPr lang="ar-LB" sz="3600" b="1" dirty="0" smtClean="0">
                <a:solidFill>
                  <a:schemeClr val="dk2"/>
                </a:solidFill>
              </a:rPr>
              <a:t>دور </a:t>
            </a:r>
            <a:r>
              <a:rPr lang="ar-LB" sz="3600" b="1" dirty="0">
                <a:solidFill>
                  <a:schemeClr val="dk2"/>
                </a:solidFill>
              </a:rPr>
              <a:t>المعلم والبيئة الصحية الجيدة</a:t>
            </a:r>
            <a:endParaRPr lang="en" sz="3600" b="1" i="0" u="none" strike="noStrike" cap="none" baseline="0" dirty="0">
              <a:solidFill>
                <a:schemeClr val="dk2"/>
              </a:solidFill>
              <a:latin typeface="Arial"/>
              <a:ea typeface="Arial"/>
              <a:cs typeface="Arial"/>
              <a:sym typeface="Arial"/>
            </a:endParaRPr>
          </a:p>
        </p:txBody>
      </p:sp>
      <p:sp>
        <p:nvSpPr>
          <p:cNvPr id="181" name="Shape 181"/>
          <p:cNvSpPr txBox="1">
            <a:spLocks noGrp="1"/>
          </p:cNvSpPr>
          <p:nvPr>
            <p:ph type="subTitle" idx="1"/>
          </p:nvPr>
        </p:nvSpPr>
        <p:spPr>
          <a:xfrm>
            <a:off x="0" y="3093350"/>
            <a:ext cx="8447809" cy="6647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2400" b="1" i="0" u="none" strike="noStrike" cap="none" baseline="0" dirty="0">
                <a:solidFill>
                  <a:schemeClr val="lt2"/>
                </a:solidFill>
                <a:latin typeface="Arial"/>
                <a:ea typeface="Arial"/>
                <a:cs typeface="Arial"/>
                <a:sym typeface="Arial"/>
              </a:rPr>
              <a:t>الجلسة الثانية: قواعد السلوك</a:t>
            </a:r>
            <a:endParaRPr lang="en" sz="2400" b="1" i="0" u="none" strike="noStrike" cap="none" baseline="0" dirty="0">
              <a:solidFill>
                <a:schemeClr val="lt2"/>
              </a:solidFill>
              <a:latin typeface="Arial"/>
              <a:ea typeface="Arial"/>
              <a:cs typeface="Arial"/>
              <a:sym typeface="Arial"/>
            </a:endParaRPr>
          </a:p>
        </p:txBody>
      </p:sp>
      <p:sp>
        <p:nvSpPr>
          <p:cNvPr id="182" name="Shape 18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الأهداف</a:t>
            </a:r>
            <a:endParaRPr lang="en" sz="4800" b="1" i="0" u="none" strike="noStrike" cap="none" baseline="0" dirty="0">
              <a:solidFill>
                <a:schemeClr val="lt1"/>
              </a:solidFill>
              <a:latin typeface="Arial"/>
              <a:ea typeface="Arial"/>
              <a:cs typeface="Arial"/>
              <a:sym typeface="Arial"/>
            </a:endParaRPr>
          </a:p>
        </p:txBody>
      </p:sp>
      <p:sp>
        <p:nvSpPr>
          <p:cNvPr id="188" name="Shape 188"/>
          <p:cNvSpPr txBox="1">
            <a:spLocks noGrp="1"/>
          </p:cNvSpPr>
          <p:nvPr>
            <p:ph type="body" idx="1"/>
          </p:nvPr>
        </p:nvSpPr>
        <p:spPr>
          <a:xfrm>
            <a:off x="733250" y="1869675"/>
            <a:ext cx="7565099" cy="2880175"/>
          </a:xfrm>
          <a:prstGeom prst="rect">
            <a:avLst/>
          </a:prstGeom>
          <a:noFill/>
          <a:ln>
            <a:noFill/>
          </a:ln>
        </p:spPr>
        <p:txBody>
          <a:bodyPr lIns="91425" tIns="91425" rIns="91425" bIns="91425" anchor="t" anchorCtr="0">
            <a:noAutofit/>
          </a:bodyPr>
          <a:lstStyle/>
          <a:p>
            <a:pPr marL="457200" lvl="0" indent="-368300" algn="r" rtl="1">
              <a:lnSpc>
                <a:spcPct val="115000"/>
              </a:lnSpc>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شرح الأهمية القانونية والأخلاقية لقواعد السلوك.</a:t>
            </a:r>
            <a:r>
              <a:rPr lang="ar-LB" sz="2400" b="0" i="0" u="none" strike="noStrike" cap="none" dirty="0">
                <a:solidFill>
                  <a:schemeClr val="dk1"/>
                </a:solidFill>
                <a:latin typeface="Times New Roman"/>
                <a:ea typeface="Times New Roman"/>
                <a:cs typeface="Times New Roman"/>
                <a:sym typeface="Times New Roman"/>
              </a:rPr>
              <a:t> </a:t>
            </a:r>
          </a:p>
          <a:p>
            <a:pPr marL="457200" lvl="0" indent="-368300" algn="r" rtl="1">
              <a:lnSpc>
                <a:spcPct val="115000"/>
              </a:lnSpc>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وصف دور مدونة السلوك لحماية المعلمين والطلاب.</a:t>
            </a:r>
          </a:p>
          <a:p>
            <a:pPr marL="457200" lvl="0" indent="-368300" algn="r" rtl="1">
              <a:lnSpc>
                <a:spcPct val="115000"/>
              </a:lnSpc>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اشرح عواقب انتهاك قواعد السلوك.</a:t>
            </a:r>
          </a:p>
          <a:p>
            <a:pPr marL="457200" lvl="0" indent="-368300" algn="r" rtl="1">
              <a:lnSpc>
                <a:spcPct val="115000"/>
              </a:lnSpc>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وصف إجراءات الإبلاغ عن سوء السلوك.</a:t>
            </a:r>
            <a:endParaRPr lang="ar-LB" sz="2400" b="0" i="0" u="none" strike="noStrike" cap="none" baseline="0" dirty="0">
              <a:solidFill>
                <a:schemeClr val="dk1"/>
              </a:solidFill>
              <a:latin typeface="Times New Roman"/>
              <a:ea typeface="Times New Roman"/>
              <a:cs typeface="Times New Roman"/>
              <a:sym typeface="Times New Roman"/>
            </a:endParaRPr>
          </a:p>
        </p:txBody>
      </p:sp>
      <p:sp>
        <p:nvSpPr>
          <p:cNvPr id="189" name="Shape 18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18</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148450" y="1533774"/>
            <a:ext cx="8389903" cy="461665"/>
          </a:xfrm>
          <a:prstGeom prst="rect">
            <a:avLst/>
          </a:prstGeom>
          <a:noFill/>
        </p:spPr>
        <p:txBody>
          <a:bodyPr wrap="square" rtlCol="0">
            <a:spAutoFit/>
          </a:bodyPr>
          <a:lstStyle/>
          <a:p>
            <a:pPr algn="r" rtl="1"/>
            <a:r>
              <a:rPr lang="ar-LB" sz="2400" b="1" i="1" dirty="0"/>
              <a:t>في نهاية الجلسة ستكون قادر على.</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600" b="1" i="0" u="none" strike="noStrike" cap="none" baseline="0" dirty="0">
                <a:solidFill>
                  <a:srgbClr val="FFFFFF"/>
                </a:solidFill>
                <a:latin typeface="Arial"/>
                <a:ea typeface="Arial"/>
                <a:cs typeface="Arial"/>
                <a:sym typeface="Arial"/>
              </a:rPr>
              <a:t>التعليم والمجتمع</a:t>
            </a:r>
            <a:endParaRPr lang="en" sz="3600" b="1" i="0" u="none" strike="noStrike" cap="none" baseline="0" dirty="0">
              <a:solidFill>
                <a:srgbClr val="FFFFFF"/>
              </a:solidFill>
              <a:latin typeface="Arial"/>
              <a:ea typeface="Arial"/>
              <a:cs typeface="Arial"/>
              <a:sym typeface="Arial"/>
            </a:endParaRPr>
          </a:p>
        </p:txBody>
      </p:sp>
      <p:sp>
        <p:nvSpPr>
          <p:cNvPr id="196" name="Shape 19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chemeClr val="dk2"/>
                </a:buClr>
                <a:buSzPct val="25000"/>
                <a:buFont typeface="Arial"/>
                <a:buNone/>
              </a:pPr>
              <a:t>19</a:t>
            </a:fld>
            <a:endParaRPr lang="en" sz="1400" b="0" i="0" u="none" strike="noStrike" cap="none" baseline="0">
              <a:solidFill>
                <a:srgbClr val="000000"/>
              </a:solidFill>
              <a:latin typeface="Arial"/>
              <a:ea typeface="Arial"/>
              <a:cs typeface="Arial"/>
              <a:sym typeface="Arial"/>
            </a:endParaRPr>
          </a:p>
        </p:txBody>
      </p:sp>
      <p:sp>
        <p:nvSpPr>
          <p:cNvPr id="197" name="Shape 197"/>
          <p:cNvSpPr/>
          <p:nvPr/>
        </p:nvSpPr>
        <p:spPr>
          <a:xfrm>
            <a:off x="2795425" y="2385825"/>
            <a:ext cx="3747598" cy="1638300"/>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1">
              <a:lnSpc>
                <a:spcPct val="100000"/>
              </a:lnSpc>
              <a:spcBef>
                <a:spcPts val="0"/>
              </a:spcBef>
              <a:spcAft>
                <a:spcPts val="0"/>
              </a:spcAft>
              <a:buClr>
                <a:srgbClr val="000000"/>
              </a:buClr>
              <a:buSzPct val="25000"/>
              <a:buFont typeface="Times New Roman"/>
              <a:buNone/>
            </a:pPr>
            <a:r>
              <a:rPr lang="ar-LB" sz="2000" b="1" i="0" u="none" strike="noStrike" cap="none" baseline="0" dirty="0">
                <a:solidFill>
                  <a:srgbClr val="000000"/>
                </a:solidFill>
                <a:latin typeface="Times New Roman"/>
                <a:ea typeface="Times New Roman"/>
                <a:cs typeface="Times New Roman"/>
                <a:sym typeface="Times New Roman"/>
              </a:rPr>
              <a:t>التعليم الخطر/الغير</a:t>
            </a:r>
            <a:r>
              <a:rPr lang="ar-LB" sz="2000" b="1" i="0" u="none" strike="noStrike" cap="none" dirty="0">
                <a:solidFill>
                  <a:srgbClr val="000000"/>
                </a:solidFill>
                <a:latin typeface="Times New Roman"/>
                <a:ea typeface="Times New Roman"/>
                <a:cs typeface="Times New Roman"/>
                <a:sym typeface="Times New Roman"/>
              </a:rPr>
              <a:t> فعّال</a:t>
            </a:r>
            <a:endParaRPr lang="ar-LB" sz="2000" b="1" i="0" u="none" strike="noStrike" cap="none" baseline="0" dirty="0">
              <a:solidFill>
                <a:srgbClr val="000000"/>
              </a:solidFill>
              <a:latin typeface="Times New Roman"/>
              <a:ea typeface="Times New Roman"/>
              <a:cs typeface="Times New Roman"/>
              <a:sym typeface="Times New Roman"/>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228600" y="950900"/>
            <a:ext cx="8534400" cy="1684198"/>
          </a:xfrm>
          <a:prstGeom prst="rect">
            <a:avLst/>
          </a:prstGeom>
          <a:noFill/>
          <a:ln>
            <a:noFill/>
          </a:ln>
        </p:spPr>
        <p:txBody>
          <a:bodyPr lIns="91425" tIns="91425" rIns="91425" bIns="91425" anchor="b" anchorCtr="0">
            <a:noAutofit/>
          </a:bodyPr>
          <a:lstStyle/>
          <a:p>
            <a:pPr lvl="0" algn="r">
              <a:buSzPct val="25000"/>
            </a:pPr>
            <a:r>
              <a:rPr lang="ar-JO" sz="4800" b="1" dirty="0" smtClean="0">
                <a:solidFill>
                  <a:schemeClr val="dk2"/>
                </a:solidFill>
              </a:rPr>
              <a:t>ﻟوﺣدة1</a:t>
            </a:r>
            <a:r>
              <a:rPr lang="en-US" sz="3600" b="1" dirty="0" smtClean="0">
                <a:solidFill>
                  <a:schemeClr val="dk2"/>
                </a:solidFill>
              </a:rPr>
              <a:t/>
            </a:r>
            <a:br>
              <a:rPr lang="en-US" sz="3600" b="1" dirty="0" smtClean="0">
                <a:solidFill>
                  <a:schemeClr val="dk2"/>
                </a:solidFill>
              </a:rPr>
            </a:br>
            <a:r>
              <a:rPr lang="ar-LB" sz="3600" b="1" dirty="0" smtClean="0">
                <a:solidFill>
                  <a:schemeClr val="dk2"/>
                </a:solidFill>
              </a:rPr>
              <a:t> دور المعلم والبيئة الصحية الجيدة</a:t>
            </a:r>
            <a:endParaRPr lang="en" sz="3600" b="1" i="0" u="none" strike="noStrike" cap="none" baseline="0" dirty="0">
              <a:solidFill>
                <a:schemeClr val="dk2"/>
              </a:solidFill>
              <a:latin typeface="Arial"/>
              <a:ea typeface="Arial"/>
              <a:cs typeface="Arial"/>
              <a:sym typeface="Arial"/>
            </a:endParaRPr>
          </a:p>
        </p:txBody>
      </p:sp>
      <p:sp>
        <p:nvSpPr>
          <p:cNvPr id="42" name="Shape 42"/>
          <p:cNvSpPr txBox="1">
            <a:spLocks noGrp="1"/>
          </p:cNvSpPr>
          <p:nvPr>
            <p:ph type="subTitle" idx="1"/>
          </p:nvPr>
        </p:nvSpPr>
        <p:spPr>
          <a:xfrm>
            <a:off x="90378" y="3093350"/>
            <a:ext cx="8336649" cy="7124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2400" b="1" i="0" u="none" strike="noStrike" cap="none" baseline="0" dirty="0">
                <a:solidFill>
                  <a:schemeClr val="lt2"/>
                </a:solidFill>
                <a:latin typeface="Arial"/>
                <a:ea typeface="Arial"/>
                <a:cs typeface="Arial"/>
                <a:sym typeface="Arial"/>
              </a:rPr>
              <a:t>   الجلسة الألى:</a:t>
            </a:r>
            <a:r>
              <a:rPr lang="ar-LB" sz="2400" b="1" i="0" u="none" strike="noStrike" cap="none" dirty="0">
                <a:solidFill>
                  <a:schemeClr val="lt2"/>
                </a:solidFill>
                <a:latin typeface="Arial"/>
                <a:ea typeface="Arial"/>
                <a:cs typeface="Arial"/>
                <a:sym typeface="Arial"/>
              </a:rPr>
              <a:t> دور المعلم والمجتمع</a:t>
            </a:r>
            <a:endParaRPr lang="en" sz="2400" b="1" i="0" u="none" strike="noStrike" cap="none" baseline="0" dirty="0">
              <a:solidFill>
                <a:schemeClr val="lt2"/>
              </a:solidFill>
              <a:latin typeface="Arial"/>
              <a:ea typeface="Arial"/>
              <a:cs typeface="Arial"/>
              <a:sym typeface="Arial"/>
            </a:endParaRPr>
          </a:p>
        </p:txBody>
      </p:sp>
      <p:sp>
        <p:nvSpPr>
          <p:cNvPr id="43" name="Shape 4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600" b="1" i="0" u="none" strike="noStrike" cap="none" baseline="0" dirty="0">
                <a:solidFill>
                  <a:srgbClr val="FFFFFF"/>
                </a:solidFill>
                <a:latin typeface="Arial"/>
                <a:ea typeface="Arial"/>
                <a:cs typeface="Arial"/>
                <a:sym typeface="Arial"/>
              </a:rPr>
              <a:t>التعليم</a:t>
            </a:r>
            <a:r>
              <a:rPr lang="ar-LB" sz="3600" b="1" i="0" u="none" strike="noStrike" cap="none" dirty="0">
                <a:solidFill>
                  <a:srgbClr val="FFFFFF"/>
                </a:solidFill>
                <a:latin typeface="Arial"/>
                <a:ea typeface="Arial"/>
                <a:cs typeface="Arial"/>
                <a:sym typeface="Arial"/>
              </a:rPr>
              <a:t> والمجتمع</a:t>
            </a:r>
            <a:endParaRPr lang="en" sz="3600" b="1" i="0" u="none" strike="noStrike" cap="none" baseline="0" dirty="0">
              <a:solidFill>
                <a:srgbClr val="FFFFFF"/>
              </a:solidFill>
              <a:latin typeface="Arial"/>
              <a:ea typeface="Arial"/>
              <a:cs typeface="Arial"/>
              <a:sym typeface="Arial"/>
            </a:endParaRPr>
          </a:p>
        </p:txBody>
      </p:sp>
      <p:sp>
        <p:nvSpPr>
          <p:cNvPr id="203" name="Shape 203"/>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514350" marR="0" lvl="0" indent="-514350" algn="r" rtl="1">
              <a:lnSpc>
                <a:spcPct val="150000"/>
              </a:lnSpc>
              <a:spcBef>
                <a:spcPts val="0"/>
              </a:spcBef>
              <a:spcAft>
                <a:spcPts val="0"/>
              </a:spcAft>
              <a:buClr>
                <a:schemeClr val="dk1"/>
              </a:buClr>
              <a:buSzPct val="25000"/>
              <a:buFont typeface="Arial"/>
              <a:buAutoNum type="arabicPeriod"/>
            </a:pPr>
            <a:r>
              <a:rPr lang="ar-LB" sz="3000" b="0" i="0" u="none" strike="noStrike" cap="none" baseline="0" dirty="0">
                <a:solidFill>
                  <a:schemeClr val="dk1"/>
                </a:solidFill>
                <a:latin typeface="Times New Roman"/>
                <a:ea typeface="Times New Roman"/>
                <a:cs typeface="Times New Roman"/>
                <a:sym typeface="Times New Roman"/>
              </a:rPr>
              <a:t>ماهي التحديات التي تتجاوز سيطرة </a:t>
            </a:r>
            <a:r>
              <a:rPr lang="ar-LB" sz="3000" b="0" i="0" u="none" strike="noStrike" cap="none" dirty="0">
                <a:solidFill>
                  <a:schemeClr val="dk1"/>
                </a:solidFill>
                <a:latin typeface="Times New Roman"/>
                <a:ea typeface="Times New Roman"/>
                <a:cs typeface="Times New Roman"/>
                <a:sym typeface="Times New Roman"/>
              </a:rPr>
              <a:t>المعلم</a:t>
            </a:r>
          </a:p>
          <a:p>
            <a:pPr marL="514350" marR="0" lvl="0" indent="-514350" algn="r" rtl="1">
              <a:lnSpc>
                <a:spcPct val="150000"/>
              </a:lnSpc>
              <a:spcBef>
                <a:spcPts val="0"/>
              </a:spcBef>
              <a:spcAft>
                <a:spcPts val="0"/>
              </a:spcAft>
              <a:buClr>
                <a:schemeClr val="dk1"/>
              </a:buClr>
              <a:buSzPct val="25000"/>
              <a:buFont typeface="Arial"/>
              <a:buAutoNum type="arabicPeriod"/>
            </a:pPr>
            <a:r>
              <a:rPr lang="ar-LB" sz="3000" b="0" i="0" u="none" strike="noStrike" cap="none" baseline="0" dirty="0">
                <a:solidFill>
                  <a:schemeClr val="dk1"/>
                </a:solidFill>
                <a:latin typeface="Times New Roman"/>
                <a:ea typeface="Times New Roman"/>
                <a:cs typeface="Times New Roman"/>
                <a:sym typeface="Times New Roman"/>
              </a:rPr>
              <a:t>ماهي التحديات التي يستطيع المعلم السيطرة عليها والتأثير بها</a:t>
            </a:r>
          </a:p>
        </p:txBody>
      </p:sp>
      <p:sp>
        <p:nvSpPr>
          <p:cNvPr id="204" name="Shape 20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chemeClr val="dk2"/>
                </a:buClr>
                <a:buSzPct val="25000"/>
                <a:buFont typeface="Arial"/>
                <a:buNone/>
              </a:pPr>
              <a:t>20</a:t>
            </a:fld>
            <a:endParaRPr lang="en" sz="14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135725" y="230702"/>
            <a:ext cx="8480575"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600" b="1" dirty="0">
                <a:solidFill>
                  <a:schemeClr val="lt1"/>
                </a:solidFill>
              </a:rPr>
              <a:t>أمثلة عن سوء السلوك في التعليم</a:t>
            </a:r>
            <a:endParaRPr lang="en" sz="3600" b="1" i="0" u="none" strike="noStrike" cap="none" baseline="0" dirty="0">
              <a:solidFill>
                <a:schemeClr val="lt1"/>
              </a:solidFill>
              <a:latin typeface="Arial"/>
              <a:ea typeface="Arial"/>
              <a:cs typeface="Arial"/>
              <a:sym typeface="Arial"/>
            </a:endParaRPr>
          </a:p>
        </p:txBody>
      </p:sp>
      <p:sp>
        <p:nvSpPr>
          <p:cNvPr id="210" name="Shape 210"/>
          <p:cNvSpPr txBox="1"/>
          <p:nvPr/>
        </p:nvSpPr>
        <p:spPr>
          <a:xfrm>
            <a:off x="457200" y="1665050"/>
            <a:ext cx="8159100" cy="2797500"/>
          </a:xfrm>
          <a:prstGeom prst="rect">
            <a:avLst/>
          </a:prstGeom>
          <a:noFill/>
          <a:ln>
            <a:noFill/>
          </a:ln>
        </p:spPr>
        <p:txBody>
          <a:bodyPr lIns="91425" tIns="91425" rIns="91425" bIns="91425" anchor="ctr" anchorCtr="0">
            <a:noAutofit/>
          </a:bodyPr>
          <a:lstStyle/>
          <a:p>
            <a:pPr marL="457200" lvl="0" indent="-406400" algn="r" rtl="1">
              <a:spcBef>
                <a:spcPts val="0"/>
              </a:spcBef>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ماهو أكثر هذه الاساءات أكثر جدية؟ ولماذا؟</a:t>
            </a:r>
          </a:p>
          <a:p>
            <a:pPr marL="457200" lvl="0" indent="-406400" algn="r" rtl="1">
              <a:spcBef>
                <a:spcPts val="0"/>
              </a:spcBef>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ماهي أكثر المشاكل الشائعة في مجتمعك؟</a:t>
            </a:r>
          </a:p>
          <a:p>
            <a:pPr marL="457200" lvl="0" indent="-406400" algn="r" rtl="1">
              <a:spcBef>
                <a:spcPts val="0"/>
              </a:spcBef>
              <a:buClr>
                <a:schemeClr val="dk1"/>
              </a:buClr>
              <a:buSzPct val="100000"/>
              <a:buFont typeface="Times New Roman"/>
              <a:buAutoNum type="arabicPeriod"/>
            </a:pPr>
            <a:r>
              <a:rPr lang="ar-LB" sz="2800" dirty="0">
                <a:solidFill>
                  <a:schemeClr val="dk1"/>
                </a:solidFill>
                <a:latin typeface="Times New Roman"/>
                <a:ea typeface="Times New Roman"/>
                <a:cs typeface="Times New Roman"/>
                <a:sym typeface="Times New Roman"/>
              </a:rPr>
              <a:t>هل هناك أي من هذه الأمثلة التي في القائمة لا تعتبر من المشاكل الموجودة في مدرستك</a:t>
            </a:r>
          </a:p>
        </p:txBody>
      </p:sp>
      <p:sp>
        <p:nvSpPr>
          <p:cNvPr id="211" name="Shape 21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13575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600" b="1" i="0" u="none" strike="noStrike" cap="none" baseline="0" dirty="0">
                <a:solidFill>
                  <a:schemeClr val="lt1"/>
                </a:solidFill>
                <a:latin typeface="Arial"/>
                <a:ea typeface="Arial"/>
                <a:cs typeface="Arial"/>
                <a:sym typeface="Arial"/>
              </a:rPr>
              <a:t>أهداف القواعد</a:t>
            </a:r>
            <a:r>
              <a:rPr lang="ar-LB" sz="3600" b="1" i="0" u="none" strike="noStrike" cap="none" dirty="0">
                <a:solidFill>
                  <a:schemeClr val="lt1"/>
                </a:solidFill>
                <a:latin typeface="Arial"/>
                <a:ea typeface="Arial"/>
                <a:cs typeface="Arial"/>
                <a:sym typeface="Arial"/>
              </a:rPr>
              <a:t> السلوكية</a:t>
            </a:r>
            <a:endParaRPr lang="en" sz="3600" b="1" i="0" u="none" strike="noStrike" cap="none" baseline="0" dirty="0">
              <a:solidFill>
                <a:schemeClr val="lt1"/>
              </a:solidFill>
              <a:latin typeface="Arial"/>
              <a:ea typeface="Arial"/>
              <a:cs typeface="Arial"/>
              <a:sym typeface="Arial"/>
            </a:endParaRPr>
          </a:p>
        </p:txBody>
      </p:sp>
      <p:sp>
        <p:nvSpPr>
          <p:cNvPr id="218" name="Shape 21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22</a:t>
            </a:fld>
            <a:endParaRPr lang="en" sz="1300" b="0" i="0" u="none" strike="noStrike" cap="none" baseline="0">
              <a:solidFill>
                <a:schemeClr val="dk2"/>
              </a:solidFill>
              <a:latin typeface="Arial"/>
              <a:ea typeface="Arial"/>
              <a:cs typeface="Arial"/>
              <a:sym typeface="Arial"/>
            </a:endParaRPr>
          </a:p>
        </p:txBody>
      </p:sp>
      <p:sp>
        <p:nvSpPr>
          <p:cNvPr id="219" name="Shape 219"/>
          <p:cNvSpPr txBox="1"/>
          <p:nvPr/>
        </p:nvSpPr>
        <p:spPr>
          <a:xfrm>
            <a:off x="4554109" y="1648607"/>
            <a:ext cx="4191598" cy="3326100"/>
          </a:xfrm>
          <a:prstGeom prst="rect">
            <a:avLst/>
          </a:prstGeom>
          <a:noFill/>
          <a:ln>
            <a:noFill/>
          </a:ln>
        </p:spPr>
        <p:txBody>
          <a:bodyPr lIns="91425" tIns="91425" rIns="91425" bIns="91425" anchor="t" anchorCtr="0">
            <a:noAutofit/>
          </a:bodyPr>
          <a:lstStyle/>
          <a:p>
            <a:pPr marL="0" marR="0" lvl="0" indent="0" algn="r" rtl="1">
              <a:lnSpc>
                <a:spcPct val="150000"/>
              </a:lnSpc>
              <a:spcBef>
                <a:spcPts val="0"/>
              </a:spcBef>
              <a:spcAft>
                <a:spcPts val="0"/>
              </a:spcAft>
              <a:buClr>
                <a:schemeClr val="dk1"/>
              </a:buClr>
              <a:buSzPct val="25000"/>
              <a:buFont typeface="Arial"/>
              <a:buNone/>
            </a:pPr>
            <a:r>
              <a:rPr lang="ar-LB" sz="1200" b="1" u="none" strike="noStrike" cap="none" baseline="0" dirty="0">
                <a:solidFill>
                  <a:schemeClr val="dk1"/>
                </a:solidFill>
                <a:sym typeface="Arial"/>
              </a:rPr>
              <a:t>1- حماية التلاميذ</a:t>
            </a:r>
            <a:r>
              <a:rPr lang="ar-LB" sz="1200" b="1" u="none" strike="noStrike" cap="none" dirty="0">
                <a:solidFill>
                  <a:schemeClr val="dk1"/>
                </a:solidFill>
                <a:sym typeface="Arial"/>
              </a:rPr>
              <a:t> من خلال</a:t>
            </a:r>
            <a:r>
              <a:rPr lang="ar-LB" sz="1200" b="1" u="none" strike="noStrike" cap="none" baseline="0" dirty="0">
                <a:solidFill>
                  <a:schemeClr val="dk1"/>
                </a:solidFill>
                <a:sym typeface="Arial"/>
              </a:rPr>
              <a:t>:</a:t>
            </a:r>
          </a:p>
          <a:p>
            <a:pPr marL="171450" lvl="0" indent="-171450" algn="r" rtl="1">
              <a:lnSpc>
                <a:spcPct val="150000"/>
              </a:lnSpc>
              <a:buClr>
                <a:schemeClr val="dk1"/>
              </a:buClr>
              <a:buSzPct val="25000"/>
              <a:buFontTx/>
              <a:buChar char="-"/>
            </a:pPr>
            <a:r>
              <a:rPr lang="ar-LB" sz="1200" dirty="0">
                <a:solidFill>
                  <a:schemeClr val="dk1"/>
                </a:solidFill>
              </a:rPr>
              <a:t>حماية الطلاب من الأذى، والتمييز، والتخويف، والمضايقة و / أو الإذلال.</a:t>
            </a:r>
          </a:p>
          <a:p>
            <a:pPr marL="171450" lvl="0" indent="-171450" algn="r" rtl="1">
              <a:lnSpc>
                <a:spcPct val="150000"/>
              </a:lnSpc>
              <a:buClr>
                <a:schemeClr val="dk1"/>
              </a:buClr>
              <a:buSzPct val="25000"/>
              <a:buFontTx/>
              <a:buChar char="-"/>
            </a:pPr>
            <a:r>
              <a:rPr lang="ar-LB" sz="1200" dirty="0">
                <a:solidFill>
                  <a:schemeClr val="dk1"/>
                </a:solidFill>
              </a:rPr>
              <a:t>الحفاظ على سلامة موقف المعلم بالثقة والسلطة مع الطلاب دون إساءة استخدام هذا المنصب من السلطة.</a:t>
            </a:r>
          </a:p>
          <a:p>
            <a:pPr marL="171450" lvl="0" indent="-171450" algn="r" rtl="1">
              <a:lnSpc>
                <a:spcPct val="150000"/>
              </a:lnSpc>
              <a:buClr>
                <a:schemeClr val="dk1"/>
              </a:buClr>
              <a:buSzPct val="25000"/>
              <a:buFontTx/>
              <a:buChar char="-"/>
            </a:pPr>
            <a:r>
              <a:rPr lang="ar-LB" sz="1200" dirty="0">
                <a:solidFill>
                  <a:schemeClr val="dk1"/>
                </a:solidFill>
              </a:rPr>
              <a:t>توضيح عواقب السلوك السيئ للمعلمين.</a:t>
            </a:r>
          </a:p>
          <a:p>
            <a:pPr marL="171450" lvl="0" indent="-171450" algn="r" rtl="1">
              <a:lnSpc>
                <a:spcPct val="150000"/>
              </a:lnSpc>
              <a:buClr>
                <a:schemeClr val="dk1"/>
              </a:buClr>
              <a:buSzPct val="25000"/>
              <a:buFontTx/>
              <a:buChar char="-"/>
            </a:pPr>
            <a:r>
              <a:rPr lang="ar-LB" sz="1200" dirty="0">
                <a:solidFill>
                  <a:schemeClr val="dk1"/>
                </a:solidFill>
              </a:rPr>
              <a:t>توضيح حقوق المعلمين.</a:t>
            </a:r>
          </a:p>
          <a:p>
            <a:pPr lvl="0" algn="r" rtl="1">
              <a:lnSpc>
                <a:spcPct val="150000"/>
              </a:lnSpc>
              <a:buClr>
                <a:schemeClr val="dk1"/>
              </a:buClr>
              <a:buSzPct val="25000"/>
            </a:pPr>
            <a:r>
              <a:rPr lang="ar-LB" sz="1200" b="1" dirty="0">
                <a:solidFill>
                  <a:schemeClr val="dk1"/>
                </a:solidFill>
              </a:rPr>
              <a:t>2- حماية المعلمين من خلال:</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الحفاظ على سلامة موقف المعلم من الثقة والسلطة مع الطلاب دون إساءة استخدام هذا المنصب من السلطة.</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توضيح عواقب السلوك السيء للمعلمين</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توضيح حقوق المعلمين</a:t>
            </a:r>
          </a:p>
          <a:p>
            <a:pPr lvl="0" algn="r" rtl="1">
              <a:buClr>
                <a:schemeClr val="dk1"/>
              </a:buClr>
              <a:buSzPct val="25000"/>
            </a:pPr>
            <a:endParaRPr lang="ar-LB" sz="1200" dirty="0">
              <a:solidFill>
                <a:schemeClr val="dk1"/>
              </a:solidFill>
            </a:endParaRPr>
          </a:p>
          <a:p>
            <a:pPr marL="0" marR="0" lvl="0" indent="0" algn="l" rtl="0">
              <a:lnSpc>
                <a:spcPct val="100000"/>
              </a:lnSpc>
              <a:spcBef>
                <a:spcPts val="0"/>
              </a:spcBef>
              <a:spcAft>
                <a:spcPts val="0"/>
              </a:spcAft>
              <a:buClr>
                <a:schemeClr val="dk1"/>
              </a:buClr>
              <a:buFont typeface="Arial"/>
              <a:buNone/>
            </a:pPr>
            <a:endParaRPr sz="1200" b="0" u="none" strike="noStrike" cap="none" baseline="0" dirty="0">
              <a:solidFill>
                <a:schemeClr val="dk1"/>
              </a:solidFill>
              <a:sym typeface="Arial"/>
            </a:endParaRPr>
          </a:p>
          <a:p>
            <a:pPr marL="0" marR="0" lvl="0" indent="0" algn="l" rtl="0">
              <a:lnSpc>
                <a:spcPct val="100000"/>
              </a:lnSpc>
              <a:spcBef>
                <a:spcPts val="0"/>
              </a:spcBef>
              <a:spcAft>
                <a:spcPts val="0"/>
              </a:spcAft>
              <a:buClr>
                <a:schemeClr val="dk1"/>
              </a:buClr>
              <a:buFont typeface="Arial"/>
              <a:buNone/>
            </a:pPr>
            <a:endParaRPr sz="1200" b="0" u="none" strike="noStrike" cap="none" baseline="0" dirty="0">
              <a:solidFill>
                <a:schemeClr val="dk1"/>
              </a:solidFill>
              <a:sym typeface="Arial"/>
            </a:endParaRPr>
          </a:p>
          <a:p>
            <a:pPr marL="0" marR="0" lvl="0" indent="0" algn="l" rtl="0">
              <a:lnSpc>
                <a:spcPct val="100000"/>
              </a:lnSpc>
              <a:spcBef>
                <a:spcPts val="0"/>
              </a:spcBef>
              <a:spcAft>
                <a:spcPts val="0"/>
              </a:spcAft>
              <a:buClr>
                <a:schemeClr val="dk1"/>
              </a:buClr>
              <a:buFont typeface="Arial"/>
              <a:buNone/>
            </a:pPr>
            <a:endParaRPr sz="1400" b="0" u="none" strike="noStrike" cap="none" baseline="0" dirty="0">
              <a:solidFill>
                <a:srgbClr val="000000"/>
              </a:solidFill>
              <a:sym typeface="Arial"/>
            </a:endParaRPr>
          </a:p>
        </p:txBody>
      </p:sp>
      <p:sp>
        <p:nvSpPr>
          <p:cNvPr id="9" name="Shape 217"/>
          <p:cNvSpPr txBox="1">
            <a:spLocks noGrp="1"/>
          </p:cNvSpPr>
          <p:nvPr>
            <p:ph type="body" idx="1"/>
          </p:nvPr>
        </p:nvSpPr>
        <p:spPr>
          <a:xfrm>
            <a:off x="427038" y="1722438"/>
            <a:ext cx="4208462" cy="3336925"/>
          </a:xfrm>
          <a:prstGeom prst="rect">
            <a:avLst/>
          </a:prstGeom>
          <a:noFill/>
          <a:ln>
            <a:noFill/>
          </a:ln>
        </p:spPr>
        <p:txBody>
          <a:bodyPr lIns="91425" tIns="91425" rIns="91425" bIns="91425" anchor="t" anchorCtr="0">
            <a:noAutofit/>
          </a:bodyPr>
          <a:lstStyle/>
          <a:p>
            <a:pPr lvl="0" algn="r" rtl="1">
              <a:lnSpc>
                <a:spcPct val="150000"/>
              </a:lnSpc>
              <a:buClr>
                <a:schemeClr val="dk1"/>
              </a:buClr>
              <a:buSzPct val="25000"/>
            </a:pPr>
            <a:r>
              <a:rPr lang="ar-LB" sz="1200" b="1" dirty="0">
                <a:solidFill>
                  <a:schemeClr val="dk1"/>
                </a:solidFill>
              </a:rPr>
              <a:t>3- توجيه ودعم المعلمين من خلال:</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توفير التوجيه بشأن كيفية اتخاذ القرارات الأخلاقية على أساس الوعي الأخلاقي والمنطق.</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مساعدة المعلمين على حل بعض المعضلات الأخلاقية التي يواجهونها</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ادراج القواعد التي يمكن أن توجه المعلمين في سلوكهم اليومي</a:t>
            </a:r>
          </a:p>
          <a:p>
            <a:pPr lvl="0" algn="r" rtl="1">
              <a:lnSpc>
                <a:spcPct val="150000"/>
              </a:lnSpc>
              <a:buClr>
                <a:schemeClr val="dk1"/>
              </a:buClr>
              <a:buSzPct val="25000"/>
            </a:pPr>
            <a:r>
              <a:rPr lang="ar-LB" sz="1200" b="1" u="none" strike="noStrike" cap="none" baseline="0" dirty="0">
                <a:solidFill>
                  <a:schemeClr val="dk1"/>
                </a:solidFill>
                <a:latin typeface="Arial"/>
                <a:ea typeface="Arial"/>
                <a:cs typeface="Arial"/>
                <a:sym typeface="Arial"/>
              </a:rPr>
              <a:t>4- الحصول والابقاء على درجة عالية</a:t>
            </a:r>
            <a:r>
              <a:rPr lang="ar-LB" sz="1200" b="1" u="none" strike="noStrike" cap="none" dirty="0">
                <a:solidFill>
                  <a:schemeClr val="dk1"/>
                </a:solidFill>
                <a:latin typeface="Arial"/>
                <a:ea typeface="Arial"/>
                <a:cs typeface="Arial"/>
                <a:sym typeface="Arial"/>
              </a:rPr>
              <a:t> من الاحتراف من خلال:</a:t>
            </a:r>
          </a:p>
          <a:p>
            <a:pPr marL="171450" lvl="0" indent="-171450" algn="r" rtl="1">
              <a:lnSpc>
                <a:spcPct val="150000"/>
              </a:lnSpc>
              <a:buClr>
                <a:schemeClr val="dk1"/>
              </a:buClr>
              <a:buSzPct val="25000"/>
              <a:buFont typeface="Arial" panose="020B0604020202020204" pitchFamily="34" charset="0"/>
              <a:buChar char="•"/>
            </a:pPr>
            <a:r>
              <a:rPr lang="ar-LB" sz="1200" u="none" strike="noStrike" cap="none" dirty="0">
                <a:solidFill>
                  <a:schemeClr val="dk1"/>
                </a:solidFill>
                <a:latin typeface="Arial"/>
                <a:ea typeface="Arial"/>
                <a:cs typeface="Arial"/>
                <a:sym typeface="Arial"/>
              </a:rPr>
              <a:t>دعم كرامة المعلمين وسمعتهم.</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تعزيز الهوية المهنية</a:t>
            </a:r>
          </a:p>
          <a:p>
            <a:pPr lvl="0" algn="r" rtl="1">
              <a:lnSpc>
                <a:spcPct val="150000"/>
              </a:lnSpc>
              <a:buClr>
                <a:schemeClr val="dk1"/>
              </a:buClr>
              <a:buSzPct val="25000"/>
            </a:pPr>
            <a:r>
              <a:rPr lang="ar-LB" sz="1200" b="1" dirty="0">
                <a:solidFill>
                  <a:schemeClr val="dk1"/>
                </a:solidFill>
              </a:rPr>
              <a:t>5-  تعزيز ثقة المجتمع ودعم المعلمين من خلال:</a:t>
            </a:r>
          </a:p>
          <a:p>
            <a:pPr marL="171450" lvl="0" indent="-171450" algn="r" rtl="1">
              <a:lnSpc>
                <a:spcPct val="150000"/>
              </a:lnSpc>
              <a:buClr>
                <a:schemeClr val="dk1"/>
              </a:buClr>
              <a:buSzPct val="25000"/>
              <a:buFont typeface="Arial" panose="020B0604020202020204" pitchFamily="34" charset="0"/>
              <a:buChar char="•"/>
            </a:pPr>
            <a:r>
              <a:rPr lang="ar-LB" sz="1200" u="none" strike="noStrike" cap="none" dirty="0">
                <a:solidFill>
                  <a:schemeClr val="dk1"/>
                </a:solidFill>
                <a:latin typeface="Arial"/>
                <a:ea typeface="Arial"/>
                <a:cs typeface="Arial"/>
                <a:sym typeface="Arial"/>
              </a:rPr>
              <a:t>جعل المعلمين خاضعين للمساءلة وتحديد مسؤولياتهم</a:t>
            </a:r>
          </a:p>
          <a:p>
            <a:pPr marL="171450" lvl="0" indent="-171450" algn="r" rtl="1">
              <a:lnSpc>
                <a:spcPct val="150000"/>
              </a:lnSpc>
              <a:buClr>
                <a:schemeClr val="dk1"/>
              </a:buClr>
              <a:buSzPct val="25000"/>
              <a:buFont typeface="Arial" panose="020B0604020202020204" pitchFamily="34" charset="0"/>
              <a:buChar char="•"/>
            </a:pPr>
            <a:r>
              <a:rPr lang="ar-LB" sz="1200" dirty="0">
                <a:solidFill>
                  <a:schemeClr val="dk1"/>
                </a:solidFill>
              </a:rPr>
              <a:t>خلق صورة وظروف إيجابية للمعلمين للعمل فيها</a:t>
            </a:r>
            <a:endParaRPr lang="ar-LB" sz="120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endParaRPr sz="12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200" b="1" i="0" u="none" strike="noStrike" cap="none" baseline="0" dirty="0">
                <a:solidFill>
                  <a:schemeClr val="lt1"/>
                </a:solidFill>
                <a:latin typeface="Arial"/>
                <a:ea typeface="Arial"/>
                <a:cs typeface="Arial"/>
                <a:sym typeface="Arial"/>
              </a:rPr>
              <a:t>عواقب مخالفة قواعد السلوك</a:t>
            </a:r>
            <a:endParaRPr lang="en" sz="3200" b="1" i="0" u="none" strike="noStrike" cap="none" baseline="0" dirty="0">
              <a:solidFill>
                <a:schemeClr val="lt1"/>
              </a:solidFill>
              <a:latin typeface="Arial"/>
              <a:ea typeface="Arial"/>
              <a:cs typeface="Arial"/>
              <a:sym typeface="Arial"/>
            </a:endParaRPr>
          </a:p>
        </p:txBody>
      </p:sp>
      <p:sp>
        <p:nvSpPr>
          <p:cNvPr id="225" name="Shape 225"/>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0" marR="0" lvl="0" indent="0" algn="r" rtl="1">
              <a:lnSpc>
                <a:spcPct val="100000"/>
              </a:lnSpc>
              <a:spcBef>
                <a:spcPts val="0"/>
              </a:spcBef>
              <a:spcAft>
                <a:spcPts val="0"/>
              </a:spcAft>
              <a:buClr>
                <a:schemeClr val="dk2"/>
              </a:buClr>
              <a:buFont typeface="Arial"/>
              <a:buNone/>
            </a:pPr>
            <a:endParaRPr sz="1400" b="0" i="0" u="none" strike="noStrike" cap="none" baseline="0" dirty="0">
              <a:solidFill>
                <a:srgbClr val="000000"/>
              </a:solidFill>
              <a:latin typeface="Arial"/>
              <a:ea typeface="Arial"/>
              <a:cs typeface="Arial"/>
              <a:sym typeface="Arial"/>
            </a:endParaRPr>
          </a:p>
        </p:txBody>
      </p:sp>
      <p:sp>
        <p:nvSpPr>
          <p:cNvPr id="226" name="Shape 22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chemeClr val="dk2"/>
                </a:buClr>
                <a:buSzPct val="25000"/>
                <a:buFont typeface="Arial"/>
                <a:buNone/>
              </a:pPr>
              <a:t>23</a:t>
            </a:fld>
            <a:endParaRPr lang="en" sz="14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lvl="0" algn="r" rtl="1">
              <a:buSzPct val="25000"/>
            </a:pPr>
            <a:r>
              <a:rPr lang="ar-LB" sz="3200" b="1" dirty="0">
                <a:solidFill>
                  <a:schemeClr val="lt1"/>
                </a:solidFill>
              </a:rPr>
              <a:t>كيفية الإبلاغ عن الشكوى</a:t>
            </a:r>
            <a:endParaRPr lang="en" sz="3200" b="1" i="0" u="none" strike="noStrike" cap="none" baseline="0" dirty="0">
              <a:solidFill>
                <a:schemeClr val="lt1"/>
              </a:solidFill>
              <a:latin typeface="Arial"/>
              <a:ea typeface="Arial"/>
              <a:cs typeface="Arial"/>
              <a:sym typeface="Arial"/>
            </a:endParaRPr>
          </a:p>
        </p:txBody>
      </p:sp>
      <p:sp>
        <p:nvSpPr>
          <p:cNvPr id="232" name="Shape 232"/>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0" marR="0" lvl="0" indent="0" algn="r" rtl="1">
              <a:lnSpc>
                <a:spcPct val="115000"/>
              </a:lnSpc>
              <a:spcBef>
                <a:spcPts val="0"/>
              </a:spcBef>
              <a:spcAft>
                <a:spcPts val="1000"/>
              </a:spcAft>
              <a:buClr>
                <a:schemeClr val="dk2"/>
              </a:buClr>
              <a:buFont typeface="Arial"/>
              <a:buNone/>
            </a:pPr>
            <a:endParaRPr sz="1400" b="0" i="0" u="none" strike="noStrike" cap="none" baseline="0" dirty="0">
              <a:solidFill>
                <a:srgbClr val="000000"/>
              </a:solidFill>
              <a:latin typeface="Arial"/>
              <a:ea typeface="Arial"/>
              <a:cs typeface="Arial"/>
              <a:sym typeface="Arial"/>
            </a:endParaRPr>
          </a:p>
        </p:txBody>
      </p:sp>
      <p:sp>
        <p:nvSpPr>
          <p:cNvPr id="233" name="Shape 2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247000" y="218352"/>
            <a:ext cx="8229600" cy="1141497"/>
          </a:xfrm>
          <a:prstGeom prst="rect">
            <a:avLst/>
          </a:prstGeom>
          <a:noFill/>
          <a:ln>
            <a:noFill/>
          </a:ln>
        </p:spPr>
        <p:txBody>
          <a:bodyPr lIns="91425" tIns="91425" rIns="91425" bIns="91425" anchor="b" anchorCtr="0">
            <a:noAutofit/>
          </a:bodyPr>
          <a:lstStyle/>
          <a:p>
            <a:pPr lvl="0" algn="r" rtl="1">
              <a:buSzPct val="25000"/>
            </a:pPr>
            <a:r>
              <a:rPr lang="ar-LB" sz="3000" b="1" dirty="0">
                <a:solidFill>
                  <a:schemeClr val="lt1"/>
                </a:solidFill>
              </a:rPr>
              <a:t>من له الحق في تسجيل شكوى؟</a:t>
            </a:r>
            <a:endParaRPr lang="en" sz="3000" b="1" i="0" u="none" strike="noStrike" cap="none" baseline="0" dirty="0">
              <a:solidFill>
                <a:schemeClr val="lt1"/>
              </a:solidFill>
              <a:latin typeface="Arial"/>
              <a:ea typeface="Arial"/>
              <a:cs typeface="Arial"/>
              <a:sym typeface="Arial"/>
            </a:endParaRPr>
          </a:p>
        </p:txBody>
      </p:sp>
      <p:sp>
        <p:nvSpPr>
          <p:cNvPr id="239" name="Shape 239"/>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lvl="0" algn="r" rtl="1">
              <a:buSzPct val="25000"/>
            </a:pPr>
            <a:r>
              <a:rPr lang="ar-LB" sz="1800" dirty="0">
                <a:solidFill>
                  <a:schemeClr val="dk2"/>
                </a:solidFill>
              </a:rPr>
              <a:t>يجب أن يكون لجميع من يعمل في المجال التعليمي الحق في تسجيل شكوى، بما في ذلك:</a:t>
            </a:r>
          </a:p>
          <a:p>
            <a:pPr marL="285750" lvl="0" indent="-285750" algn="r" rtl="1">
              <a:buSzPct val="25000"/>
              <a:buFontTx/>
              <a:buChar char="-"/>
            </a:pPr>
            <a:r>
              <a:rPr lang="ar-LB" sz="1800" b="0" i="0" u="none" strike="noStrike" cap="none" baseline="0" dirty="0">
                <a:solidFill>
                  <a:schemeClr val="dk2"/>
                </a:solidFill>
                <a:latin typeface="Arial"/>
                <a:ea typeface="Arial"/>
                <a:cs typeface="Arial"/>
                <a:sym typeface="Arial"/>
              </a:rPr>
              <a:t>التلاميذ</a:t>
            </a:r>
          </a:p>
          <a:p>
            <a:pPr marL="285750" lvl="0" indent="-285750" algn="r" rtl="1">
              <a:buSzPct val="25000"/>
              <a:buFontTx/>
              <a:buChar char="-"/>
            </a:pPr>
            <a:r>
              <a:rPr lang="ar-LB" sz="1800" dirty="0">
                <a:solidFill>
                  <a:schemeClr val="dk2"/>
                </a:solidFill>
              </a:rPr>
              <a:t>المعلمين</a:t>
            </a:r>
          </a:p>
          <a:p>
            <a:pPr marL="285750" lvl="0" indent="-285750" algn="r" rtl="1">
              <a:buSzPct val="25000"/>
              <a:buFontTx/>
              <a:buChar char="-"/>
            </a:pPr>
            <a:r>
              <a:rPr lang="ar-LB" sz="1800" b="0" i="0" u="none" strike="noStrike" cap="none" baseline="0" dirty="0">
                <a:solidFill>
                  <a:schemeClr val="dk2"/>
                </a:solidFill>
                <a:latin typeface="Arial"/>
                <a:ea typeface="Arial"/>
                <a:cs typeface="Arial"/>
                <a:sym typeface="Arial"/>
              </a:rPr>
              <a:t>الوالدين وجمعية الآباء والمعلمين</a:t>
            </a:r>
          </a:p>
          <a:p>
            <a:pPr marL="285750" lvl="0" indent="-285750" algn="r" rtl="1">
              <a:buSzPct val="25000"/>
              <a:buFontTx/>
              <a:buChar char="-"/>
            </a:pPr>
            <a:r>
              <a:rPr lang="ar-LB" sz="1800" dirty="0">
                <a:solidFill>
                  <a:schemeClr val="dk2"/>
                </a:solidFill>
              </a:rPr>
              <a:t>مدير المدرسة</a:t>
            </a:r>
          </a:p>
          <a:p>
            <a:pPr marL="285750" lvl="0" indent="-285750" algn="r" rtl="1">
              <a:buSzPct val="25000"/>
              <a:buFontTx/>
              <a:buChar char="-"/>
            </a:pPr>
            <a:r>
              <a:rPr lang="ar-LB" sz="1800" b="0" i="0" u="none" strike="noStrike" cap="none" baseline="0" dirty="0">
                <a:solidFill>
                  <a:schemeClr val="dk2"/>
                </a:solidFill>
                <a:latin typeface="Arial"/>
                <a:ea typeface="Arial"/>
                <a:cs typeface="Arial"/>
                <a:sym typeface="Arial"/>
              </a:rPr>
              <a:t>الناظر أو الموجه المسؤول عن المعلمين</a:t>
            </a:r>
          </a:p>
          <a:p>
            <a:pPr marL="285750" lvl="0" indent="-285750" algn="r" rtl="1">
              <a:buSzPct val="25000"/>
              <a:buFontTx/>
              <a:buChar char="-"/>
            </a:pPr>
            <a:r>
              <a:rPr lang="ar-LB" sz="1800" dirty="0">
                <a:solidFill>
                  <a:schemeClr val="dk2"/>
                </a:solidFill>
              </a:rPr>
              <a:t>الموظفين من غير المعلمين</a:t>
            </a:r>
          </a:p>
          <a:p>
            <a:pPr marL="285750" lvl="0" indent="-285750" algn="r" rtl="1">
              <a:buSzPct val="25000"/>
              <a:buFontTx/>
              <a:buChar char="-"/>
            </a:pPr>
            <a:r>
              <a:rPr lang="ar-LB" sz="1800" dirty="0">
                <a:solidFill>
                  <a:schemeClr val="dk2"/>
                </a:solidFill>
              </a:rPr>
              <a:t>أعضاء مجلس إدارة المدرسة</a:t>
            </a:r>
          </a:p>
          <a:p>
            <a:pPr marL="285750" lvl="0" indent="-285750" algn="r" rtl="1">
              <a:buSzPct val="25000"/>
              <a:buFontTx/>
              <a:buChar char="-"/>
            </a:pPr>
            <a:r>
              <a:rPr lang="ar-LB" sz="1800" dirty="0">
                <a:solidFill>
                  <a:schemeClr val="dk2"/>
                </a:solidFill>
              </a:rPr>
              <a:t>السلطات الإدارية</a:t>
            </a:r>
            <a:endParaRPr lang="ar-LB" sz="1800" b="0" i="0" u="none" strike="noStrike" cap="none" baseline="0" dirty="0">
              <a:solidFill>
                <a:schemeClr val="dk2"/>
              </a:solidFill>
              <a:latin typeface="Arial"/>
              <a:ea typeface="Arial"/>
              <a:cs typeface="Arial"/>
              <a:sym typeface="Arial"/>
            </a:endParaRPr>
          </a:p>
        </p:txBody>
      </p:sp>
      <p:sp>
        <p:nvSpPr>
          <p:cNvPr id="240" name="Shape 24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222275" y="205977"/>
            <a:ext cx="8229600" cy="1141497"/>
          </a:xfrm>
          <a:prstGeom prst="rect">
            <a:avLst/>
          </a:prstGeom>
          <a:noFill/>
          <a:ln>
            <a:noFill/>
          </a:ln>
        </p:spPr>
        <p:txBody>
          <a:bodyPr lIns="91425" tIns="91425" rIns="91425" bIns="91425" anchor="b" anchorCtr="0">
            <a:noAutofit/>
          </a:bodyPr>
          <a:lstStyle/>
          <a:p>
            <a:pPr lvl="0" algn="r" rtl="1">
              <a:buSzPct val="25000"/>
            </a:pPr>
            <a:r>
              <a:rPr lang="ar-LB" sz="4800" b="1" dirty="0">
                <a:solidFill>
                  <a:schemeClr val="lt1"/>
                </a:solidFill>
              </a:rPr>
              <a:t>كيفية توزيع القواعد</a:t>
            </a:r>
            <a:endParaRPr lang="en" sz="4800" b="1" i="0" u="none" strike="noStrike" cap="none" baseline="0" dirty="0">
              <a:solidFill>
                <a:schemeClr val="lt1"/>
              </a:solidFill>
              <a:latin typeface="Arial"/>
              <a:ea typeface="Arial"/>
              <a:cs typeface="Arial"/>
              <a:sym typeface="Arial"/>
            </a:endParaRPr>
          </a:p>
        </p:txBody>
      </p:sp>
      <p:sp>
        <p:nvSpPr>
          <p:cNvPr id="246" name="Shape 246"/>
          <p:cNvSpPr txBox="1">
            <a:spLocks noGrp="1"/>
          </p:cNvSpPr>
          <p:nvPr>
            <p:ph type="body" idx="1"/>
          </p:nvPr>
        </p:nvSpPr>
        <p:spPr>
          <a:xfrm>
            <a:off x="457200" y="1148772"/>
            <a:ext cx="8229600" cy="3465299"/>
          </a:xfrm>
          <a:prstGeom prst="rect">
            <a:avLst/>
          </a:prstGeom>
          <a:noFill/>
          <a:ln>
            <a:noFill/>
          </a:ln>
        </p:spPr>
        <p:txBody>
          <a:bodyPr lIns="91425" tIns="91425" rIns="91425" bIns="91425" anchor="t" anchorCtr="0">
            <a:noAutofit/>
          </a:bodyPr>
          <a:lstStyle/>
          <a:p>
            <a:pPr marL="0" marR="0" lvl="0" indent="0" algn="r" rtl="1">
              <a:lnSpc>
                <a:spcPct val="100000"/>
              </a:lnSpc>
              <a:spcBef>
                <a:spcPts val="0"/>
              </a:spcBef>
              <a:spcAft>
                <a:spcPts val="0"/>
              </a:spcAft>
              <a:buClr>
                <a:schemeClr val="dk2"/>
              </a:buClr>
              <a:buSzPct val="25000"/>
              <a:buFont typeface="Arial"/>
              <a:buNone/>
            </a:pPr>
            <a:endParaRPr lang="en-US" sz="1800" b="0" i="0" u="none" strike="noStrike" cap="none" baseline="0" dirty="0">
              <a:solidFill>
                <a:schemeClr val="dk2"/>
              </a:solidFill>
              <a:latin typeface="Arial"/>
              <a:ea typeface="Arial"/>
              <a:cs typeface="Arial"/>
              <a:sym typeface="Arial"/>
            </a:endParaRPr>
          </a:p>
          <a:p>
            <a:pPr marL="0" marR="0" lvl="0" indent="0" algn="r" rtl="1">
              <a:lnSpc>
                <a:spcPct val="100000"/>
              </a:lnSpc>
              <a:spcBef>
                <a:spcPts val="0"/>
              </a:spcBef>
              <a:spcAft>
                <a:spcPts val="0"/>
              </a:spcAft>
              <a:buClr>
                <a:schemeClr val="dk2"/>
              </a:buClr>
              <a:buSzPct val="25000"/>
              <a:buFont typeface="Arial"/>
              <a:buNone/>
            </a:pPr>
            <a:r>
              <a:rPr lang="ar-LB" sz="1800" b="0" i="0" u="none" strike="noStrike" cap="none" baseline="0" dirty="0">
                <a:solidFill>
                  <a:schemeClr val="dk2"/>
                </a:solidFill>
                <a:latin typeface="Arial"/>
                <a:ea typeface="Arial"/>
                <a:cs typeface="Arial"/>
                <a:sym typeface="Arial"/>
              </a:rPr>
              <a:t>القواعد يجب أن توزع نطاق واسع: </a:t>
            </a:r>
          </a:p>
          <a:p>
            <a:pPr marL="457200" lvl="0" indent="-317500" algn="r" rtl="1">
              <a:buSzPct val="100000"/>
              <a:buFont typeface="Arial"/>
              <a:buChar char="-"/>
            </a:pPr>
            <a:r>
              <a:rPr lang="ar-LB" sz="1400" b="0" i="0" u="none" strike="noStrike" cap="none" baseline="0" dirty="0">
                <a:solidFill>
                  <a:schemeClr val="dk2"/>
                </a:solidFill>
                <a:latin typeface="Arial"/>
                <a:ea typeface="Arial"/>
                <a:cs typeface="Arial"/>
                <a:sym typeface="Arial"/>
              </a:rPr>
              <a:t>عن طريق الاتصال المباشر</a:t>
            </a:r>
            <a:r>
              <a:rPr lang="ar-LB" dirty="0">
                <a:solidFill>
                  <a:schemeClr val="dk2"/>
                </a:solidFill>
              </a:rPr>
              <a:t> (المنتديات، وورش العمل، والحلقات الدراسية، الخ) البريد الالكتروني, الانترنت, نشرات الاخبار, الصحافة المطبوعة, التلفزيون /الراديو</a:t>
            </a:r>
          </a:p>
          <a:p>
            <a:pPr marL="457200" lvl="0" indent="-317500" algn="r" rtl="1">
              <a:buSzPct val="100000"/>
              <a:buFont typeface="Arial"/>
              <a:buChar char="-"/>
            </a:pPr>
            <a:r>
              <a:rPr lang="ar-LB" dirty="0">
                <a:solidFill>
                  <a:schemeClr val="dk2"/>
                </a:solidFill>
              </a:rPr>
              <a:t>من خلال ملصقات تبين العناصر الرئيسية للقانون. وينبغي إرسالها إلى كل مدرسة في البلد وعرضها، بما في ذلك المناطق النائية.</a:t>
            </a:r>
            <a:endParaRPr lang="en-US" dirty="0">
              <a:solidFill>
                <a:schemeClr val="dk2"/>
              </a:solidFill>
            </a:endParaRPr>
          </a:p>
          <a:p>
            <a:pPr marL="457200" lvl="0" indent="-317500" algn="r" rtl="1">
              <a:buSzPct val="100000"/>
              <a:buFont typeface="Arial"/>
              <a:buChar char="-"/>
            </a:pPr>
            <a:r>
              <a:rPr lang="ar-LB" dirty="0">
                <a:solidFill>
                  <a:schemeClr val="dk2"/>
                </a:solidFill>
              </a:rPr>
              <a:t>من خلال الإدارة المركزية أو الإقليمية أو المحلية</a:t>
            </a:r>
          </a:p>
          <a:p>
            <a:pPr marL="457200" lvl="0" indent="-317500" algn="r" rtl="1">
              <a:buSzPct val="100000"/>
              <a:buFont typeface="Arial"/>
              <a:buChar char="-"/>
            </a:pPr>
            <a:r>
              <a:rPr lang="ar-LB" dirty="0">
                <a:solidFill>
                  <a:schemeClr val="dk2"/>
                </a:solidFill>
              </a:rPr>
              <a:t>من خلال لجنة الخدمات التعليمية (إن وجدت)</a:t>
            </a:r>
          </a:p>
          <a:p>
            <a:pPr marL="457200" lvl="0" indent="-317500" algn="r" rtl="1">
              <a:buSzPct val="100000"/>
              <a:buFont typeface="Arial"/>
              <a:buChar char="-"/>
            </a:pPr>
            <a:r>
              <a:rPr lang="ar-LB" dirty="0">
                <a:solidFill>
                  <a:schemeClr val="dk2"/>
                </a:solidFill>
              </a:rPr>
              <a:t>في معاهد تعليم المعلمين أو كليات المعلمين</a:t>
            </a:r>
          </a:p>
          <a:p>
            <a:pPr marL="457200" lvl="0" indent="-317500" algn="r" rtl="1">
              <a:buSzPct val="100000"/>
              <a:buFont typeface="Arial"/>
              <a:buChar char="-"/>
            </a:pPr>
            <a:r>
              <a:rPr lang="ar-LB" dirty="0">
                <a:solidFill>
                  <a:schemeClr val="dk2"/>
                </a:solidFill>
              </a:rPr>
              <a:t>من خلال خدمات التفتيش</a:t>
            </a:r>
          </a:p>
          <a:p>
            <a:pPr marL="457200" lvl="0" indent="-317500" algn="r" rtl="1">
              <a:buSzPct val="100000"/>
              <a:buFont typeface="Arial"/>
              <a:buChar char="-"/>
            </a:pPr>
            <a:r>
              <a:rPr lang="ar-LB" dirty="0">
                <a:solidFill>
                  <a:schemeClr val="dk2"/>
                </a:solidFill>
              </a:rPr>
              <a:t>موظفي المدرسة، وخاصة المدرسين</a:t>
            </a:r>
          </a:p>
          <a:p>
            <a:pPr marL="457200" lvl="0" indent="-317500" algn="r" rtl="1">
              <a:buSzPct val="100000"/>
              <a:buFont typeface="Arial"/>
              <a:buChar char="-"/>
            </a:pPr>
            <a:r>
              <a:rPr lang="ar-LB" dirty="0">
                <a:solidFill>
                  <a:schemeClr val="dk2"/>
                </a:solidFill>
              </a:rPr>
              <a:t>نقابات المعلمين</a:t>
            </a:r>
          </a:p>
          <a:p>
            <a:pPr marL="457200" lvl="0" indent="-317500" algn="r" rtl="1">
              <a:buSzPct val="100000"/>
              <a:buFont typeface="Arial"/>
              <a:buChar char="-"/>
            </a:pPr>
            <a:r>
              <a:rPr lang="ar-LB" dirty="0">
                <a:solidFill>
                  <a:schemeClr val="dk2"/>
                </a:solidFill>
              </a:rPr>
              <a:t>المجتمعات المحلية</a:t>
            </a:r>
          </a:p>
          <a:p>
            <a:pPr marL="457200" lvl="0" indent="-317500" algn="r" rtl="1">
              <a:buSzPct val="100000"/>
              <a:buFont typeface="Arial"/>
              <a:buChar char="-"/>
            </a:pPr>
            <a:r>
              <a:rPr lang="ar-LB" dirty="0">
                <a:solidFill>
                  <a:schemeClr val="dk2"/>
                </a:solidFill>
              </a:rPr>
              <a:t>القاعدة الشعبية ومنظمات المجتمع المدني</a:t>
            </a:r>
            <a:endParaRPr lang="en-US" dirty="0">
              <a:solidFill>
                <a:schemeClr val="dk2"/>
              </a:solidFill>
            </a:endParaRPr>
          </a:p>
          <a:p>
            <a:pPr marL="457200" lvl="0" indent="-317500" algn="r" rtl="1">
              <a:buSzPct val="100000"/>
              <a:buFont typeface="Arial"/>
              <a:buChar char="-"/>
            </a:pPr>
            <a:endParaRPr lang="ar-LB" sz="1400" b="0" i="0" u="none" strike="noStrike" cap="none" baseline="0" dirty="0">
              <a:solidFill>
                <a:schemeClr val="dk2"/>
              </a:solidFill>
              <a:latin typeface="Arial"/>
              <a:ea typeface="Arial"/>
              <a:cs typeface="Arial"/>
              <a:sym typeface="Arial"/>
            </a:endParaRPr>
          </a:p>
        </p:txBody>
      </p:sp>
      <p:sp>
        <p:nvSpPr>
          <p:cNvPr id="247" name="Shape 24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251"/>
        <p:cNvGrpSpPr/>
        <p:nvPr/>
      </p:nvGrpSpPr>
      <p:grpSpPr>
        <a:xfrm>
          <a:off x="0" y="0"/>
          <a:ext cx="0" cy="0"/>
          <a:chOff x="0" y="0"/>
          <a:chExt cx="0" cy="0"/>
        </a:xfrm>
      </p:grpSpPr>
      <p:sp>
        <p:nvSpPr>
          <p:cNvPr id="252" name="Shape 25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ctrTitle"/>
          </p:nvPr>
        </p:nvSpPr>
        <p:spPr>
          <a:xfrm>
            <a:off x="273750" y="1061807"/>
            <a:ext cx="7772400" cy="1684198"/>
          </a:xfrm>
          <a:prstGeom prst="rect">
            <a:avLst/>
          </a:prstGeom>
          <a:noFill/>
          <a:ln>
            <a:noFill/>
          </a:ln>
        </p:spPr>
        <p:txBody>
          <a:bodyPr lIns="91425" tIns="91425" rIns="91425" bIns="91425" anchor="b" anchorCtr="0">
            <a:noAutofit/>
          </a:bodyPr>
          <a:lstStyle/>
          <a:p>
            <a:pPr lvl="0" algn="r">
              <a:buSzPct val="25000"/>
            </a:pPr>
            <a:r>
              <a:rPr lang="ar-JO" sz="4800" b="1" dirty="0" smtClean="0">
                <a:solidFill>
                  <a:schemeClr val="dk2"/>
                </a:solidFill>
              </a:rPr>
              <a:t>ﻟوﺣدة1</a:t>
            </a:r>
            <a:r>
              <a:rPr lang="en-US" sz="4800" b="1" dirty="0" smtClean="0">
                <a:solidFill>
                  <a:schemeClr val="dk2"/>
                </a:solidFill>
              </a:rPr>
              <a:t/>
            </a:r>
            <a:br>
              <a:rPr lang="en-US" sz="4800" b="1" dirty="0" smtClean="0">
                <a:solidFill>
                  <a:schemeClr val="dk2"/>
                </a:solidFill>
              </a:rPr>
            </a:br>
            <a:r>
              <a:rPr lang="ar-LB" sz="3600" b="1" dirty="0" smtClean="0">
                <a:solidFill>
                  <a:schemeClr val="dk2"/>
                </a:solidFill>
              </a:rPr>
              <a:t>دور </a:t>
            </a:r>
            <a:r>
              <a:rPr lang="ar-LB" sz="3600" b="1" dirty="0">
                <a:solidFill>
                  <a:schemeClr val="dk2"/>
                </a:solidFill>
              </a:rPr>
              <a:t>المعلم والصحة الجيدة (البيئة الصحية للمعلم)</a:t>
            </a:r>
            <a:endParaRPr lang="en" sz="3600" b="1" i="0" u="none" strike="noStrike" cap="none" baseline="0" dirty="0">
              <a:solidFill>
                <a:schemeClr val="dk2"/>
              </a:solidFill>
              <a:latin typeface="Arial"/>
              <a:ea typeface="Arial"/>
              <a:cs typeface="Arial"/>
              <a:sym typeface="Arial"/>
            </a:endParaRPr>
          </a:p>
        </p:txBody>
      </p:sp>
      <p:sp>
        <p:nvSpPr>
          <p:cNvPr id="258" name="Shape 258"/>
          <p:cNvSpPr txBox="1">
            <a:spLocks noGrp="1"/>
          </p:cNvSpPr>
          <p:nvPr>
            <p:ph type="subTitle" idx="1"/>
          </p:nvPr>
        </p:nvSpPr>
        <p:spPr>
          <a:xfrm>
            <a:off x="298529" y="3093357"/>
            <a:ext cx="8175789" cy="7124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2400" b="1" i="0" u="none" strike="noStrike" cap="none" baseline="0" dirty="0">
                <a:solidFill>
                  <a:schemeClr val="lt2"/>
                </a:solidFill>
                <a:latin typeface="Arial"/>
                <a:ea typeface="Arial"/>
                <a:cs typeface="Arial"/>
                <a:sym typeface="Arial"/>
              </a:rPr>
              <a:t>الجلسة 3: الصحة الكاملة وادارة الاجهاد النفسي</a:t>
            </a:r>
            <a:endParaRPr lang="en" sz="2400" b="1" i="0" u="none" strike="noStrike" cap="none" baseline="0" dirty="0">
              <a:solidFill>
                <a:schemeClr val="lt2"/>
              </a:solidFill>
              <a:latin typeface="Arial"/>
              <a:ea typeface="Arial"/>
              <a:cs typeface="Arial"/>
              <a:sym typeface="Arial"/>
            </a:endParaRPr>
          </a:p>
        </p:txBody>
      </p:sp>
      <p:sp>
        <p:nvSpPr>
          <p:cNvPr id="259" name="Shape 25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الأهداف</a:t>
            </a:r>
            <a:endParaRPr lang="en" sz="4800" b="1" i="0" u="none" strike="noStrike" cap="none" baseline="0" dirty="0">
              <a:solidFill>
                <a:schemeClr val="lt1"/>
              </a:solidFill>
              <a:latin typeface="Arial"/>
              <a:ea typeface="Arial"/>
              <a:cs typeface="Arial"/>
              <a:sym typeface="Arial"/>
            </a:endParaRPr>
          </a:p>
        </p:txBody>
      </p:sp>
      <p:sp>
        <p:nvSpPr>
          <p:cNvPr id="265" name="Shape 265"/>
          <p:cNvSpPr txBox="1">
            <a:spLocks noGrp="1"/>
          </p:cNvSpPr>
          <p:nvPr>
            <p:ph type="body" idx="1"/>
          </p:nvPr>
        </p:nvSpPr>
        <p:spPr>
          <a:xfrm>
            <a:off x="733250" y="1968627"/>
            <a:ext cx="7565099" cy="2993700"/>
          </a:xfrm>
          <a:prstGeom prst="rect">
            <a:avLst/>
          </a:prstGeom>
          <a:noFill/>
          <a:ln>
            <a:noFill/>
          </a:ln>
        </p:spPr>
        <p:txBody>
          <a:bodyPr lIns="91425" tIns="91425" rIns="91425" bIns="91425" anchor="t" anchorCtr="0">
            <a:noAutofit/>
          </a:bodyPr>
          <a:lstStyle/>
          <a:p>
            <a:pPr marL="457200" lvl="0" indent="-406400" algn="r" rtl="1">
              <a:buClr>
                <a:schemeClr val="dk1"/>
              </a:buClr>
              <a:buSzPct val="100000"/>
              <a:buFont typeface="Arial"/>
              <a:buChar char="●"/>
            </a:pPr>
            <a:r>
              <a:rPr lang="ar-LB" sz="2800" dirty="0">
                <a:solidFill>
                  <a:schemeClr val="dk1"/>
                </a:solidFill>
                <a:latin typeface="Times New Roman"/>
                <a:ea typeface="Times New Roman"/>
                <a:cs typeface="Times New Roman"/>
                <a:sym typeface="Times New Roman"/>
              </a:rPr>
              <a:t>شرح أهمية الصحة الكاملة للمعلم.</a:t>
            </a:r>
          </a:p>
          <a:p>
            <a:pPr marL="457200" lvl="0" indent="-406400" algn="r" rtl="1">
              <a:buClr>
                <a:schemeClr val="dk1"/>
              </a:buClr>
              <a:buSzPct val="100000"/>
              <a:buFont typeface="Arial"/>
              <a:buChar char="●"/>
            </a:pPr>
            <a:r>
              <a:rPr lang="ar-LB" sz="2800" dirty="0">
                <a:solidFill>
                  <a:schemeClr val="dk1"/>
                </a:solidFill>
                <a:latin typeface="Times New Roman"/>
                <a:ea typeface="Times New Roman"/>
                <a:cs typeface="Times New Roman"/>
                <a:sym typeface="Times New Roman"/>
              </a:rPr>
              <a:t>تحديد علامات التوتر.</a:t>
            </a:r>
          </a:p>
          <a:p>
            <a:pPr marL="457200" lvl="0" indent="-406400" algn="r" rtl="1">
              <a:buClr>
                <a:schemeClr val="dk1"/>
              </a:buClr>
              <a:buSzPct val="100000"/>
              <a:buFont typeface="Arial"/>
              <a:buChar char="●"/>
            </a:pPr>
            <a:r>
              <a:rPr lang="ar-LB" sz="2800" dirty="0">
                <a:solidFill>
                  <a:schemeClr val="dk1"/>
                </a:solidFill>
                <a:latin typeface="Times New Roman"/>
                <a:ea typeface="Times New Roman"/>
                <a:cs typeface="Times New Roman"/>
                <a:sym typeface="Times New Roman"/>
              </a:rPr>
              <a:t>ممارسة التقنيات الأساسية لإدارة الإجهاد.</a:t>
            </a:r>
          </a:p>
          <a:p>
            <a:pPr marL="457200" lvl="0" indent="-406400" algn="r" rtl="1">
              <a:buClr>
                <a:schemeClr val="dk1"/>
              </a:buClr>
              <a:buSzPct val="100000"/>
              <a:buFont typeface="Arial"/>
              <a:buChar char="●"/>
            </a:pPr>
            <a:r>
              <a:rPr lang="ar-LB" sz="2800" dirty="0">
                <a:solidFill>
                  <a:schemeClr val="dk1"/>
                </a:solidFill>
                <a:latin typeface="Times New Roman"/>
                <a:ea typeface="Times New Roman"/>
                <a:cs typeface="Times New Roman"/>
                <a:sym typeface="Times New Roman"/>
              </a:rPr>
              <a:t>تحديد طرق لدعم الصحة الكاملة.</a:t>
            </a:r>
            <a:endParaRPr lang="en" sz="2800" b="0" i="0" u="none" strike="noStrike" cap="none" baseline="0" dirty="0">
              <a:solidFill>
                <a:schemeClr val="dk1"/>
              </a:solidFill>
              <a:latin typeface="Times New Roman"/>
              <a:ea typeface="Times New Roman"/>
              <a:cs typeface="Times New Roman"/>
              <a:sym typeface="Times New Roman"/>
            </a:endParaRPr>
          </a:p>
        </p:txBody>
      </p:sp>
      <p:sp>
        <p:nvSpPr>
          <p:cNvPr id="266" name="Shape 26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29</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230920" y="1533774"/>
            <a:ext cx="8389903" cy="523220"/>
          </a:xfrm>
          <a:prstGeom prst="rect">
            <a:avLst/>
          </a:prstGeom>
          <a:noFill/>
        </p:spPr>
        <p:txBody>
          <a:bodyPr wrap="square" rtlCol="0">
            <a:spAutoFit/>
          </a:bodyPr>
          <a:lstStyle/>
          <a:p>
            <a:pPr algn="r" rtl="1"/>
            <a:r>
              <a:rPr lang="ar-LB" sz="2800" b="1" i="1" dirty="0"/>
              <a:t>بنهاية هذه الدورة سوف تكون قادرا على:</a:t>
            </a:r>
            <a:endParaRPr lang="en-US" sz="2800" b="1" i="1" dirty="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الأهداف</a:t>
            </a:r>
            <a:endParaRPr lang="en" sz="4800" b="1" i="0" u="none" strike="noStrike" cap="none" baseline="0" dirty="0">
              <a:solidFill>
                <a:schemeClr val="lt1"/>
              </a:solidFill>
              <a:latin typeface="Arial"/>
              <a:ea typeface="Arial"/>
              <a:cs typeface="Arial"/>
              <a:sym typeface="Arial"/>
            </a:endParaRPr>
          </a:p>
        </p:txBody>
      </p:sp>
      <p:sp>
        <p:nvSpPr>
          <p:cNvPr id="49" name="Shape 49"/>
          <p:cNvSpPr txBox="1">
            <a:spLocks noGrp="1"/>
          </p:cNvSpPr>
          <p:nvPr>
            <p:ph type="body" idx="1"/>
          </p:nvPr>
        </p:nvSpPr>
        <p:spPr>
          <a:xfrm>
            <a:off x="733250" y="2007306"/>
            <a:ext cx="7565099" cy="3022910"/>
          </a:xfrm>
          <a:prstGeom prst="rect">
            <a:avLst/>
          </a:prstGeom>
          <a:noFill/>
          <a:ln>
            <a:noFill/>
          </a:ln>
        </p:spPr>
        <p:txBody>
          <a:bodyPr lIns="91425" tIns="91425" rIns="91425" bIns="91425" anchor="t" anchorCtr="0">
            <a:noAutofit/>
          </a:bodyPr>
          <a:lstStyle/>
          <a:p>
            <a:pPr marL="457200" lvl="0" indent="-381000" algn="r" rtl="1">
              <a:spcBef>
                <a:spcPts val="0"/>
              </a:spcBef>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شرح أهمية التعليم خلال الأزمات.</a:t>
            </a:r>
          </a:p>
          <a:p>
            <a:pPr marL="457200" lvl="0" indent="-381000" algn="r" rtl="1">
              <a:spcBef>
                <a:spcPts val="0"/>
              </a:spcBef>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وصف دور المعلم في المدرسة وفي المجتمع المحلي.</a:t>
            </a:r>
          </a:p>
          <a:p>
            <a:pPr marL="457200" lvl="0" indent="-381000" algn="r" rtl="1">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النظر في كيفية تحقيق التوازن بين مختلف الأدوار داخل الفصول الدراسية والمدرسة والمجتمع.</a:t>
            </a:r>
          </a:p>
          <a:p>
            <a:pPr marL="457200" lvl="0" indent="-381000" algn="r" rtl="1">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تحديد دوافعك الخاصة للتعليم ووضع الأهداف لزيادة التحفيز.</a:t>
            </a:r>
          </a:p>
        </p:txBody>
      </p:sp>
      <p:sp>
        <p:nvSpPr>
          <p:cNvPr id="50" name="Shape 5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a:t>
            </a:fld>
            <a:endParaRPr lang="en" sz="1300" b="0" i="0" u="none" strike="noStrike" cap="none" baseline="0">
              <a:solidFill>
                <a:schemeClr val="dk2"/>
              </a:solidFill>
              <a:latin typeface="Arial"/>
              <a:ea typeface="Arial"/>
              <a:cs typeface="Arial"/>
              <a:sym typeface="Arial"/>
            </a:endParaRPr>
          </a:p>
        </p:txBody>
      </p:sp>
      <p:sp>
        <p:nvSpPr>
          <p:cNvPr id="2" name="TextBox 1"/>
          <p:cNvSpPr txBox="1"/>
          <p:nvPr/>
        </p:nvSpPr>
        <p:spPr>
          <a:xfrm>
            <a:off x="296896" y="1566758"/>
            <a:ext cx="8389903" cy="461665"/>
          </a:xfrm>
          <a:prstGeom prst="rect">
            <a:avLst/>
          </a:prstGeom>
          <a:noFill/>
        </p:spPr>
        <p:txBody>
          <a:bodyPr wrap="square" rtlCol="0">
            <a:spAutoFit/>
          </a:bodyPr>
          <a:lstStyle/>
          <a:p>
            <a:pPr algn="r" rtl="1"/>
            <a:r>
              <a:rPr lang="ar-LB" sz="2400" b="1" i="1" dirty="0"/>
              <a:t>في نهاية الجلسة ستكون قادر على:</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000" b="1" i="0" u="none" strike="noStrike" cap="none" baseline="0">
                <a:solidFill>
                  <a:schemeClr val="lt1"/>
                </a:solidFill>
                <a:latin typeface="Arial"/>
                <a:ea typeface="Arial"/>
                <a:cs typeface="Arial"/>
                <a:sym typeface="Arial"/>
              </a:rPr>
              <a:t>Factors Affecting Teacher Well-being</a:t>
            </a:r>
          </a:p>
        </p:txBody>
      </p:sp>
      <p:sp>
        <p:nvSpPr>
          <p:cNvPr id="272" name="Shape 272"/>
          <p:cNvSpPr txBox="1"/>
          <p:nvPr/>
        </p:nvSpPr>
        <p:spPr>
          <a:xfrm>
            <a:off x="0" y="1347475"/>
            <a:ext cx="5023498" cy="3574798"/>
          </a:xfrm>
          <a:prstGeom prst="rect">
            <a:avLst/>
          </a:prstGeom>
          <a:noFill/>
          <a:ln>
            <a:noFill/>
          </a:ln>
        </p:spPr>
        <p:txBody>
          <a:bodyPr lIns="91425" tIns="91425" rIns="91425" bIns="91425" anchor="t" anchorCtr="0">
            <a:noAutofit/>
          </a:bodyPr>
          <a:lstStyle/>
          <a:p>
            <a:pPr marL="457200" lvl="0" indent="-342900" algn="r" rtl="1">
              <a:buClr>
                <a:srgbClr val="000000"/>
              </a:buClr>
              <a:buSzPct val="100000"/>
              <a:buFont typeface="Arial"/>
              <a:buChar char="●"/>
            </a:pPr>
            <a:r>
              <a:rPr lang="ar-LB" sz="1800" dirty="0"/>
              <a:t>التعامل مع الصدمة</a:t>
            </a:r>
          </a:p>
          <a:p>
            <a:pPr marL="457200" lvl="0" indent="-342900" algn="r" rtl="1">
              <a:buClr>
                <a:srgbClr val="000000"/>
              </a:buClr>
              <a:buSzPct val="100000"/>
              <a:buFont typeface="Arial"/>
              <a:buChar char="●"/>
            </a:pPr>
            <a:r>
              <a:rPr lang="ar-LB" sz="1800" dirty="0"/>
              <a:t>القدرة على رعاية الذات و عائلة الشخص</a:t>
            </a:r>
          </a:p>
          <a:p>
            <a:pPr marL="457200" lvl="0" indent="-342900" algn="r" rtl="1">
              <a:buClr>
                <a:srgbClr val="000000"/>
              </a:buClr>
              <a:buSzPct val="100000"/>
              <a:buFont typeface="Arial"/>
              <a:buChar char="●"/>
            </a:pPr>
            <a:r>
              <a:rPr lang="ar-LB" sz="1800" dirty="0"/>
              <a:t>القدرة على توفير المال</a:t>
            </a:r>
          </a:p>
          <a:p>
            <a:pPr marL="457200" lvl="0" indent="-342900" algn="r" rtl="1">
              <a:buClr>
                <a:srgbClr val="000000"/>
              </a:buClr>
              <a:buSzPct val="100000"/>
              <a:buFont typeface="Arial"/>
              <a:buChar char="●"/>
            </a:pPr>
            <a:r>
              <a:rPr lang="ar-LB" sz="1800" dirty="0"/>
              <a:t>الامن المالي</a:t>
            </a:r>
          </a:p>
          <a:p>
            <a:pPr marL="457200" lvl="0" indent="-342900" algn="r" rtl="1">
              <a:buClr>
                <a:srgbClr val="000000"/>
              </a:buClr>
              <a:buSzPct val="100000"/>
              <a:buFont typeface="Arial"/>
              <a:buChar char="●"/>
            </a:pPr>
            <a:r>
              <a:rPr lang="ar-LB" sz="1800" dirty="0"/>
              <a:t>السكن</a:t>
            </a:r>
          </a:p>
          <a:p>
            <a:pPr marL="457200" lvl="0" indent="-342900" algn="r" rtl="1">
              <a:buClr>
                <a:srgbClr val="000000"/>
              </a:buClr>
              <a:buSzPct val="100000"/>
              <a:buFont typeface="Arial"/>
              <a:buChar char="●"/>
            </a:pPr>
            <a:r>
              <a:rPr lang="ar-LB" sz="1800" dirty="0"/>
              <a:t>حياة عائلية</a:t>
            </a:r>
          </a:p>
          <a:p>
            <a:pPr marL="457200" lvl="0" indent="-342900" algn="r" rtl="1">
              <a:buClr>
                <a:srgbClr val="000000"/>
              </a:buClr>
              <a:buSzPct val="100000"/>
              <a:buFont typeface="Arial"/>
              <a:buChar char="●"/>
            </a:pPr>
            <a:r>
              <a:rPr lang="ar-LB" sz="1800" dirty="0"/>
              <a:t>العلاقات المجتمعية</a:t>
            </a:r>
          </a:p>
          <a:p>
            <a:pPr marL="457200" lvl="0" indent="-342900" algn="r" rtl="1">
              <a:buClr>
                <a:srgbClr val="000000"/>
              </a:buClr>
              <a:buSzPct val="100000"/>
              <a:buFont typeface="Arial"/>
              <a:buChar char="●"/>
            </a:pPr>
            <a:r>
              <a:rPr lang="ar-LB" sz="1800" dirty="0"/>
              <a:t>الحصول على الخدمات الصحية</a:t>
            </a:r>
          </a:p>
          <a:p>
            <a:pPr marL="457200" lvl="0" indent="-342900" algn="r" rtl="1">
              <a:buClr>
                <a:srgbClr val="000000"/>
              </a:buClr>
              <a:buSzPct val="100000"/>
              <a:buFont typeface="Arial"/>
              <a:buChar char="●"/>
            </a:pPr>
            <a:r>
              <a:rPr lang="ar-LB" sz="1800" dirty="0"/>
              <a:t>الحصول على خدمات الدعم الاجتماعي</a:t>
            </a:r>
          </a:p>
          <a:p>
            <a:pPr marL="457200" lvl="0" indent="-342900" algn="r" rtl="1">
              <a:buClr>
                <a:srgbClr val="000000"/>
              </a:buClr>
              <a:buSzPct val="100000"/>
              <a:buFont typeface="Arial"/>
              <a:buChar char="●"/>
            </a:pPr>
            <a:r>
              <a:rPr lang="ar-LB" sz="1800" dirty="0"/>
              <a:t>الأمان</a:t>
            </a:r>
          </a:p>
          <a:p>
            <a:pPr marL="457200" lvl="0" indent="-342900" algn="r" rtl="1">
              <a:buClr>
                <a:srgbClr val="000000"/>
              </a:buClr>
              <a:buSzPct val="100000"/>
              <a:buFont typeface="Arial"/>
              <a:buChar char="●"/>
            </a:pPr>
            <a:r>
              <a:rPr lang="ar-LB" sz="1800" dirty="0"/>
              <a:t>الصحة الجسدية</a:t>
            </a:r>
          </a:p>
          <a:p>
            <a:pPr marL="457200" lvl="0" indent="-342900" algn="r" rtl="1">
              <a:buClr>
                <a:srgbClr val="000000"/>
              </a:buClr>
              <a:buSzPct val="100000"/>
              <a:buFont typeface="Arial"/>
              <a:buChar char="●"/>
            </a:pPr>
            <a:r>
              <a:rPr lang="ar-LB" sz="1800" dirty="0"/>
              <a:t>السعادة</a:t>
            </a:r>
            <a:endParaRPr lang="en" sz="1800" b="0" i="0" u="none" strike="noStrike" cap="none" baseline="0" dirty="0">
              <a:solidFill>
                <a:srgbClr val="000000"/>
              </a:solidFill>
              <a:latin typeface="Arial"/>
              <a:ea typeface="Arial"/>
              <a:cs typeface="Arial"/>
              <a:sym typeface="Arial"/>
            </a:endParaRPr>
          </a:p>
        </p:txBody>
      </p:sp>
      <p:sp>
        <p:nvSpPr>
          <p:cNvPr id="274" name="Shape 27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30</a:t>
            </a:fld>
            <a:endParaRPr lang="en" sz="1300" b="0" i="0" u="none" strike="noStrike" cap="none" baseline="0">
              <a:solidFill>
                <a:schemeClr val="dk2"/>
              </a:solidFill>
              <a:latin typeface="Arial"/>
              <a:ea typeface="Arial"/>
              <a:cs typeface="Arial"/>
              <a:sym typeface="Aria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293268" y="1514126"/>
            <a:ext cx="3537870" cy="3432524"/>
          </a:xfrm>
          <a:prstGeom prst="rect">
            <a:avLst/>
          </a:prstGeom>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a:stretch/>
        </p:blipFill>
        <p:spPr>
          <a:xfrm>
            <a:off x="264350" y="173800"/>
            <a:ext cx="8615298" cy="4795899"/>
          </a:xfrm>
          <a:prstGeom prst="rect">
            <a:avLst/>
          </a:prstGeom>
          <a:noFill/>
          <a:ln>
            <a:noFill/>
          </a:ln>
        </p:spPr>
      </p:pic>
      <p:sp>
        <p:nvSpPr>
          <p:cNvPr id="280" name="Shape 28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2286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3600" b="1" i="0" u="none" strike="noStrike" cap="none" baseline="0" dirty="0">
                <a:solidFill>
                  <a:srgbClr val="FFFFFF"/>
                </a:solidFill>
                <a:latin typeface="Arial"/>
                <a:ea typeface="Arial"/>
                <a:cs typeface="Arial"/>
                <a:sym typeface="Arial"/>
              </a:rPr>
              <a:t>أهمية الصحة الكاملة للمعلم</a:t>
            </a:r>
            <a:endParaRPr lang="en" sz="3600" b="1" i="0" u="none" strike="noStrike" cap="none" baseline="0" dirty="0">
              <a:solidFill>
                <a:srgbClr val="FFFFFF"/>
              </a:solidFill>
              <a:latin typeface="Arial"/>
              <a:ea typeface="Arial"/>
              <a:cs typeface="Arial"/>
              <a:sym typeface="Arial"/>
            </a:endParaRPr>
          </a:p>
        </p:txBody>
      </p:sp>
      <p:sp>
        <p:nvSpPr>
          <p:cNvPr id="286" name="Shape 28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32</a:t>
            </a:fld>
            <a:endParaRPr lang="en" sz="1300" b="0" i="0" u="none" strike="noStrike" cap="none" baseline="0">
              <a:solidFill>
                <a:schemeClr val="dk2"/>
              </a:solidFill>
              <a:latin typeface="Arial"/>
              <a:ea typeface="Arial"/>
              <a:cs typeface="Arial"/>
              <a:sym typeface="Arial"/>
            </a:endParaRPr>
          </a:p>
        </p:txBody>
      </p:sp>
      <p:sp>
        <p:nvSpPr>
          <p:cNvPr id="287" name="Shape 287"/>
          <p:cNvSpPr txBox="1"/>
          <p:nvPr/>
        </p:nvSpPr>
        <p:spPr>
          <a:xfrm>
            <a:off x="0" y="1544753"/>
            <a:ext cx="8686800" cy="2722500"/>
          </a:xfrm>
          <a:prstGeom prst="rect">
            <a:avLst/>
          </a:prstGeom>
          <a:noFill/>
          <a:ln>
            <a:noFill/>
          </a:ln>
        </p:spPr>
        <p:txBody>
          <a:bodyPr lIns="91425" tIns="91425" rIns="91425" bIns="91425" anchor="ctr" anchorCtr="0">
            <a:noAutofit/>
          </a:bodyPr>
          <a:lstStyle/>
          <a:p>
            <a:pPr marL="457200" lvl="0" indent="-381000" algn="r" rtl="1">
              <a:buClr>
                <a:schemeClr val="dk1"/>
              </a:buClr>
              <a:buSzPct val="100000"/>
              <a:buFont typeface="Arial"/>
              <a:buAutoNum type="arabicPeriod"/>
            </a:pPr>
            <a:r>
              <a:rPr lang="ar-LB" sz="2800" dirty="0">
                <a:solidFill>
                  <a:schemeClr val="dk1"/>
                </a:solidFill>
              </a:rPr>
              <a:t>من الذي يؤثر على صحتك الكاملة؟ أكتب على الأقل 3 أنواع مختلفة من الناس.</a:t>
            </a:r>
          </a:p>
          <a:p>
            <a:pPr marL="457200" lvl="0" indent="-381000" algn="r" rtl="1">
              <a:buClr>
                <a:schemeClr val="dk1"/>
              </a:buClr>
              <a:buSzPct val="100000"/>
              <a:buFont typeface="Arial"/>
              <a:buAutoNum type="arabicPeriod"/>
            </a:pPr>
            <a:r>
              <a:rPr lang="ar-LB" sz="2800" dirty="0">
                <a:solidFill>
                  <a:schemeClr val="dk1"/>
                </a:solidFill>
              </a:rPr>
              <a:t>ما العواطف الأخرى, الإيجابية والسلبية، التي يمكن للناس أن ينشروها بهذه الطريقة؟</a:t>
            </a:r>
          </a:p>
          <a:p>
            <a:pPr marL="457200" lvl="0" indent="-381000" algn="r" rtl="1">
              <a:buClr>
                <a:schemeClr val="dk1"/>
              </a:buClr>
              <a:buSzPct val="100000"/>
              <a:buFont typeface="Arial"/>
              <a:buAutoNum type="arabicPeriod"/>
            </a:pPr>
            <a:r>
              <a:rPr lang="ar-LB" sz="2800" dirty="0">
                <a:solidFill>
                  <a:schemeClr val="dk1"/>
                </a:solidFill>
              </a:rPr>
              <a:t>بأي الطرق تؤثر عواطفنا على سلوكنا؟</a:t>
            </a:r>
            <a:endParaRPr lang="en" sz="28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457200" y="354825"/>
            <a:ext cx="8229600" cy="1015200"/>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سيناريو</a:t>
            </a:r>
            <a:endParaRPr lang="en" sz="4800" b="1" i="0" u="none" strike="noStrike" cap="none" baseline="0" dirty="0">
              <a:solidFill>
                <a:schemeClr val="lt1"/>
              </a:solidFill>
              <a:latin typeface="Arial"/>
              <a:ea typeface="Arial"/>
              <a:cs typeface="Arial"/>
              <a:sym typeface="Arial"/>
            </a:endParaRPr>
          </a:p>
        </p:txBody>
      </p:sp>
      <p:sp>
        <p:nvSpPr>
          <p:cNvPr id="293" name="Shape 293"/>
          <p:cNvSpPr txBox="1">
            <a:spLocks noGrp="1"/>
          </p:cNvSpPr>
          <p:nvPr>
            <p:ph type="body" idx="1"/>
          </p:nvPr>
        </p:nvSpPr>
        <p:spPr>
          <a:xfrm>
            <a:off x="0" y="1370025"/>
            <a:ext cx="8686800" cy="3695698"/>
          </a:xfrm>
          <a:prstGeom prst="rect">
            <a:avLst/>
          </a:prstGeom>
          <a:noFill/>
          <a:ln>
            <a:noFill/>
          </a:ln>
        </p:spPr>
        <p:txBody>
          <a:bodyPr lIns="91425" tIns="91425" rIns="91425" bIns="91425" anchor="t" anchorCtr="0">
            <a:noAutofit/>
          </a:bodyPr>
          <a:lstStyle/>
          <a:p>
            <a:pPr marL="457200" lvl="0" indent="-393700" algn="r" rtl="1">
              <a:buClr>
                <a:schemeClr val="dk1"/>
              </a:buClr>
              <a:buSzPct val="100000"/>
              <a:buFont typeface="Arial"/>
              <a:buAutoNum type="arabicPeriod"/>
            </a:pPr>
            <a:r>
              <a:rPr lang="ar-LB" sz="2600" dirty="0">
                <a:solidFill>
                  <a:schemeClr val="dk1"/>
                </a:solidFill>
              </a:rPr>
              <a:t>ما هي علامات التوتر التي يظهرها المعلمون.</a:t>
            </a:r>
          </a:p>
          <a:p>
            <a:pPr marL="457200" lvl="0" indent="-393700" algn="r" rtl="1">
              <a:buClr>
                <a:schemeClr val="dk1"/>
              </a:buClr>
              <a:buSzPct val="100000"/>
              <a:buFont typeface="Arial"/>
              <a:buAutoNum type="arabicPeriod"/>
            </a:pPr>
            <a:endParaRPr lang="ar-LB" sz="2600" dirty="0">
              <a:solidFill>
                <a:schemeClr val="dk1"/>
              </a:solidFill>
            </a:endParaRPr>
          </a:p>
          <a:p>
            <a:pPr marL="457200" lvl="0" indent="-393700" algn="r" rtl="1">
              <a:buClr>
                <a:schemeClr val="dk1"/>
              </a:buClr>
              <a:buSzPct val="100000"/>
              <a:buFont typeface="Arial"/>
              <a:buAutoNum type="arabicPeriod"/>
            </a:pPr>
            <a:r>
              <a:rPr lang="ar-LB" sz="2600" dirty="0">
                <a:solidFill>
                  <a:schemeClr val="dk1"/>
                </a:solidFill>
              </a:rPr>
              <a:t>تأثير الإجهاد على أداء المعلم في الفصول الدراسية.</a:t>
            </a:r>
          </a:p>
          <a:p>
            <a:pPr marL="457200" lvl="0" indent="-393700" algn="r" rtl="1">
              <a:buClr>
                <a:schemeClr val="dk1"/>
              </a:buClr>
              <a:buSzPct val="100000"/>
              <a:buFont typeface="Arial"/>
              <a:buAutoNum type="arabicPeriod"/>
            </a:pPr>
            <a:endParaRPr lang="ar-LB" sz="2600" dirty="0">
              <a:solidFill>
                <a:schemeClr val="dk1"/>
              </a:solidFill>
            </a:endParaRPr>
          </a:p>
          <a:p>
            <a:pPr marL="457200" lvl="0" indent="-393700" algn="r" rtl="1">
              <a:buClr>
                <a:schemeClr val="dk1"/>
              </a:buClr>
              <a:buSzPct val="100000"/>
              <a:buFont typeface="Arial"/>
              <a:buAutoNum type="arabicPeriod"/>
            </a:pPr>
            <a:r>
              <a:rPr lang="ar-LB" sz="2600" dirty="0">
                <a:solidFill>
                  <a:schemeClr val="dk1"/>
                </a:solidFill>
              </a:rPr>
              <a:t>تأثير الإجهاد على أداء الطالب وصحته الكاملة.</a:t>
            </a:r>
            <a:endParaRPr lang="en" sz="2600" b="0" i="0" u="none" strike="noStrike" cap="none" baseline="0" dirty="0">
              <a:solidFill>
                <a:schemeClr val="dk1"/>
              </a:solidFill>
              <a:latin typeface="Arial"/>
              <a:ea typeface="Arial"/>
              <a:cs typeface="Arial"/>
              <a:sym typeface="Arial"/>
            </a:endParaRPr>
          </a:p>
        </p:txBody>
      </p:sp>
      <p:sp>
        <p:nvSpPr>
          <p:cNvPr id="294" name="Shape 29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292260" y="205977"/>
            <a:ext cx="8394540" cy="1141498"/>
          </a:xfrm>
          <a:prstGeom prst="rect">
            <a:avLst/>
          </a:prstGeom>
          <a:noFill/>
          <a:ln>
            <a:noFill/>
          </a:ln>
        </p:spPr>
        <p:txBody>
          <a:bodyPr lIns="91425" tIns="91425" rIns="91425" bIns="91425" anchor="b" anchorCtr="0">
            <a:noAutofit/>
          </a:bodyPr>
          <a:lstStyle/>
          <a:p>
            <a:pPr lvl="0" algn="r" rtl="1">
              <a:buSzPct val="25000"/>
            </a:pPr>
            <a:r>
              <a:rPr lang="ar-LB" sz="4000" b="1" dirty="0">
                <a:solidFill>
                  <a:srgbClr val="FFFFFF"/>
                </a:solidFill>
              </a:rPr>
              <a:t>أهمية الصحة الكاملة للمعلم</a:t>
            </a:r>
            <a:endParaRPr lang="en" sz="4000" b="1" i="0" u="none" strike="noStrike" cap="none" baseline="0" dirty="0">
              <a:solidFill>
                <a:srgbClr val="FFFFFF"/>
              </a:solidFill>
              <a:latin typeface="Arial"/>
              <a:ea typeface="Arial"/>
              <a:cs typeface="Arial"/>
              <a:sym typeface="Arial"/>
            </a:endParaRPr>
          </a:p>
        </p:txBody>
      </p:sp>
      <p:sp>
        <p:nvSpPr>
          <p:cNvPr id="300" name="Shape 300"/>
          <p:cNvSpPr txBox="1">
            <a:spLocks noGrp="1"/>
          </p:cNvSpPr>
          <p:nvPr>
            <p:ph type="body" idx="1"/>
          </p:nvPr>
        </p:nvSpPr>
        <p:spPr>
          <a:xfrm>
            <a:off x="457200" y="1559452"/>
            <a:ext cx="8229600" cy="3371712"/>
          </a:xfrm>
          <a:prstGeom prst="rect">
            <a:avLst/>
          </a:prstGeom>
          <a:noFill/>
          <a:ln>
            <a:noFill/>
          </a:ln>
        </p:spPr>
        <p:txBody>
          <a:bodyPr lIns="91425" tIns="91425" rIns="91425" bIns="91425" anchor="t" anchorCtr="0">
            <a:noAutofit/>
          </a:bodyPr>
          <a:lstStyle/>
          <a:p>
            <a:pPr marL="457200" lvl="0" indent="-368300" algn="r" rtl="1">
              <a:buClr>
                <a:schemeClr val="dk1"/>
              </a:buClr>
              <a:buSzPct val="100000"/>
              <a:buFont typeface="Arial"/>
              <a:buAutoNum type="arabicPeriod"/>
            </a:pPr>
            <a:r>
              <a:rPr lang="ar-LB" sz="2700" dirty="0">
                <a:solidFill>
                  <a:schemeClr val="dk1"/>
                </a:solidFill>
              </a:rPr>
              <a:t>كيف يؤثر رفاه المعلمين على أداء المعلم في غرفة الصف؟</a:t>
            </a:r>
          </a:p>
          <a:p>
            <a:pPr marL="457200" lvl="0" indent="-368300" algn="r" rtl="1">
              <a:buClr>
                <a:schemeClr val="dk1"/>
              </a:buClr>
              <a:buSzPct val="100000"/>
              <a:buFont typeface="Arial"/>
              <a:buAutoNum type="arabicPeriod"/>
            </a:pPr>
            <a:r>
              <a:rPr lang="ar-LB" sz="2700" dirty="0">
                <a:solidFill>
                  <a:schemeClr val="dk1"/>
                </a:solidFill>
              </a:rPr>
              <a:t>كيف يؤثر رفاه المعلمين على رفاهية الطلبة؟</a:t>
            </a:r>
          </a:p>
          <a:p>
            <a:pPr marL="88900" lvl="0" algn="r" rtl="1">
              <a:buClr>
                <a:schemeClr val="dk1"/>
              </a:buClr>
              <a:buSzPct val="100000"/>
            </a:pPr>
            <a:endParaRPr lang="ar-LB" sz="2700" dirty="0">
              <a:solidFill>
                <a:schemeClr val="dk1"/>
              </a:solidFill>
            </a:endParaRPr>
          </a:p>
          <a:p>
            <a:pPr marL="88900" lvl="0" algn="r" rtl="1">
              <a:buClr>
                <a:schemeClr val="dk1"/>
              </a:buClr>
              <a:buSzPct val="100000"/>
            </a:pPr>
            <a:r>
              <a:rPr lang="ar-LB" sz="2700" dirty="0">
                <a:solidFill>
                  <a:schemeClr val="dk1"/>
                </a:solidFill>
              </a:rPr>
              <a:t>ملخص: "لماذا يعتبر من المهم أن يكون المعلم معافى (الصحة الكاملة)</a:t>
            </a:r>
          </a:p>
          <a:p>
            <a:pPr marL="88900" lvl="0" algn="r" rtl="1">
              <a:buClr>
                <a:schemeClr val="dk1"/>
              </a:buClr>
              <a:buSzPct val="100000"/>
            </a:pPr>
            <a:r>
              <a:rPr lang="ar-LB" sz="2700" dirty="0">
                <a:solidFill>
                  <a:schemeClr val="dk1"/>
                </a:solidFill>
              </a:rPr>
              <a:t>؟ (30 كلمة!)</a:t>
            </a:r>
            <a:endParaRPr lang="en" sz="2700" b="0" i="0" u="none" strike="noStrike" cap="none" baseline="0" dirty="0">
              <a:solidFill>
                <a:schemeClr val="dk1"/>
              </a:solidFill>
              <a:latin typeface="Arial"/>
              <a:ea typeface="Arial"/>
              <a:cs typeface="Arial"/>
              <a:sym typeface="Arial"/>
            </a:endParaRPr>
          </a:p>
        </p:txBody>
      </p:sp>
      <p:sp>
        <p:nvSpPr>
          <p:cNvPr id="301" name="Shape 30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chemeClr val="dk2"/>
                </a:buClr>
                <a:buSzPct val="25000"/>
                <a:buFont typeface="Arial"/>
                <a:buNone/>
              </a:pPr>
              <a:t>34</a:t>
            </a:fld>
            <a:endParaRPr lang="en" sz="14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lvl="0" algn="r" rtl="1">
              <a:buSzPct val="25000"/>
            </a:pPr>
            <a:r>
              <a:rPr lang="ar-LB" sz="4400" b="1" dirty="0">
                <a:solidFill>
                  <a:srgbClr val="FFFFFF"/>
                </a:solidFill>
              </a:rPr>
              <a:t>حل النزاعات</a:t>
            </a:r>
            <a:endParaRPr lang="en" sz="4400" b="1" i="0" u="none" strike="noStrike" cap="none" baseline="0" dirty="0">
              <a:solidFill>
                <a:srgbClr val="FFFFFF"/>
              </a:solidFill>
              <a:latin typeface="Arial"/>
              <a:ea typeface="Arial"/>
              <a:cs typeface="Arial"/>
              <a:sym typeface="Arial"/>
            </a:endParaRPr>
          </a:p>
        </p:txBody>
      </p:sp>
      <p:sp>
        <p:nvSpPr>
          <p:cNvPr id="307" name="Shape 307"/>
          <p:cNvSpPr txBox="1">
            <a:spLocks noGrp="1"/>
          </p:cNvSpPr>
          <p:nvPr>
            <p:ph type="body" idx="1"/>
          </p:nvPr>
        </p:nvSpPr>
        <p:spPr>
          <a:xfrm>
            <a:off x="1328050" y="1460499"/>
            <a:ext cx="6364500" cy="31065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ar-LB" sz="5400" b="0" i="0" u="none" strike="noStrike" cap="none" baseline="0" dirty="0">
                <a:solidFill>
                  <a:srgbClr val="000000"/>
                </a:solidFill>
                <a:latin typeface="Arial"/>
                <a:ea typeface="Arial"/>
                <a:cs typeface="Arial"/>
                <a:sym typeface="Arial"/>
              </a:rPr>
              <a:t>توقف</a:t>
            </a:r>
            <a:r>
              <a:rPr lang="en" sz="5400" b="0" i="0" u="none" strike="noStrike" cap="none" baseline="0"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chemeClr val="dk2"/>
              </a:buClr>
              <a:buFont typeface="Arial"/>
              <a:buNone/>
            </a:pPr>
            <a:endParaRPr sz="1800" dirty="0"/>
          </a:p>
          <a:p>
            <a:pPr marL="0" marR="0" lvl="0" indent="0" algn="l" rtl="0">
              <a:lnSpc>
                <a:spcPct val="100000"/>
              </a:lnSpc>
              <a:spcBef>
                <a:spcPts val="0"/>
              </a:spcBef>
              <a:spcAft>
                <a:spcPts val="0"/>
              </a:spcAft>
              <a:buClr>
                <a:schemeClr val="dk2"/>
              </a:buClr>
              <a:buSzPct val="25000"/>
              <a:buFont typeface="Arial"/>
              <a:buNone/>
            </a:pPr>
            <a:r>
              <a:rPr lang="ar-LB" sz="5400" b="0" i="0" u="none" strike="noStrike" cap="none" baseline="0" dirty="0">
                <a:solidFill>
                  <a:srgbClr val="000000"/>
                </a:solidFill>
                <a:latin typeface="Arial"/>
                <a:ea typeface="Arial"/>
                <a:cs typeface="Arial"/>
                <a:sym typeface="Arial"/>
              </a:rPr>
              <a:t>فكر</a:t>
            </a:r>
            <a:endParaRPr lang="en" sz="5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1800" dirty="0"/>
          </a:p>
          <a:p>
            <a:pPr marL="0" marR="0" lvl="0" indent="0" algn="l" rtl="0">
              <a:lnSpc>
                <a:spcPct val="100000"/>
              </a:lnSpc>
              <a:spcBef>
                <a:spcPts val="0"/>
              </a:spcBef>
              <a:spcAft>
                <a:spcPts val="0"/>
              </a:spcAft>
              <a:buClr>
                <a:schemeClr val="dk2"/>
              </a:buClr>
              <a:buSzPct val="25000"/>
              <a:buFont typeface="Arial"/>
              <a:buNone/>
            </a:pPr>
            <a:r>
              <a:rPr lang="ar-LB" sz="5400" b="0" i="0" u="none" strike="noStrike" cap="none" baseline="0" dirty="0">
                <a:solidFill>
                  <a:srgbClr val="000000"/>
                </a:solidFill>
                <a:latin typeface="Arial"/>
                <a:ea typeface="Arial"/>
                <a:cs typeface="Arial"/>
                <a:sym typeface="Arial"/>
              </a:rPr>
              <a:t>تصرف</a:t>
            </a:r>
            <a:endParaRPr lang="en" sz="5400" b="0" i="0" u="none" strike="noStrike" cap="none" baseline="0" dirty="0">
              <a:solidFill>
                <a:srgbClr val="000000"/>
              </a:solidFill>
              <a:latin typeface="Arial"/>
              <a:ea typeface="Arial"/>
              <a:cs typeface="Arial"/>
              <a:sym typeface="Arial"/>
            </a:endParaRPr>
          </a:p>
        </p:txBody>
      </p:sp>
      <p:sp>
        <p:nvSpPr>
          <p:cNvPr id="308" name="Shape 308"/>
          <p:cNvSpPr txBox="1">
            <a:spLocks noGrp="1"/>
          </p:cNvSpPr>
          <p:nvPr>
            <p:ph type="sldNum" idx="12"/>
          </p:nvPr>
        </p:nvSpPr>
        <p:spPr>
          <a:xfrm>
            <a:off x="8556789" y="4749849"/>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35</a:t>
            </a:fld>
            <a:endParaRPr lang="en" sz="1300" b="0" i="0" u="none" strike="noStrike" cap="none" baseline="0">
              <a:solidFill>
                <a:schemeClr val="dk2"/>
              </a:solidFill>
              <a:latin typeface="Arial"/>
              <a:ea typeface="Arial"/>
              <a:cs typeface="Arial"/>
              <a:sym typeface="Arial"/>
            </a:endParaRPr>
          </a:p>
        </p:txBody>
      </p:sp>
      <p:pic>
        <p:nvPicPr>
          <p:cNvPr id="309" name="Shape 309"/>
          <p:cNvPicPr preferRelativeResize="0"/>
          <p:nvPr/>
        </p:nvPicPr>
        <p:blipFill rotWithShape="1">
          <a:blip r:embed="rId3">
            <a:alphaModFix/>
          </a:blip>
          <a:srcRect/>
          <a:stretch/>
        </p:blipFill>
        <p:spPr>
          <a:xfrm>
            <a:off x="4322535" y="2653392"/>
            <a:ext cx="1623899" cy="1332299"/>
          </a:xfrm>
          <a:prstGeom prst="rect">
            <a:avLst/>
          </a:prstGeom>
          <a:noFill/>
          <a:ln>
            <a:noFill/>
          </a:ln>
        </p:spPr>
      </p:pic>
      <p:pic>
        <p:nvPicPr>
          <p:cNvPr id="310" name="Shape 310"/>
          <p:cNvPicPr preferRelativeResize="0"/>
          <p:nvPr/>
        </p:nvPicPr>
        <p:blipFill rotWithShape="1">
          <a:blip r:embed="rId4">
            <a:alphaModFix/>
          </a:blip>
          <a:srcRect/>
          <a:stretch/>
        </p:blipFill>
        <p:spPr>
          <a:xfrm>
            <a:off x="3959678" y="4177391"/>
            <a:ext cx="2186099" cy="748500"/>
          </a:xfrm>
          <a:prstGeom prst="rect">
            <a:avLst/>
          </a:prstGeom>
          <a:noFill/>
          <a:ln>
            <a:noFill/>
          </a:ln>
        </p:spPr>
      </p:pic>
      <p:pic>
        <p:nvPicPr>
          <p:cNvPr id="311" name="Shape 311"/>
          <p:cNvPicPr preferRelativeResize="0"/>
          <p:nvPr/>
        </p:nvPicPr>
        <p:blipFill rotWithShape="1">
          <a:blip r:embed="rId5">
            <a:alphaModFix/>
          </a:blip>
          <a:srcRect/>
          <a:stretch/>
        </p:blipFill>
        <p:spPr>
          <a:xfrm>
            <a:off x="3305175" y="1460499"/>
            <a:ext cx="2034600" cy="1109100"/>
          </a:xfrm>
          <a:prstGeom prst="rect">
            <a:avLst/>
          </a:prstGeom>
          <a:noFill/>
          <a:ln>
            <a:noFill/>
          </a:ln>
        </p:spPr>
      </p:pic>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توقف</a:t>
            </a:r>
            <a:endParaRPr lang="en" sz="4800" b="1" i="0" u="none" strike="noStrike" cap="none" baseline="0" dirty="0">
              <a:solidFill>
                <a:srgbClr val="FFFFFF"/>
              </a:solidFill>
              <a:latin typeface="Arial"/>
              <a:ea typeface="Arial"/>
              <a:cs typeface="Arial"/>
              <a:sym typeface="Arial"/>
            </a:endParaRPr>
          </a:p>
        </p:txBody>
      </p:sp>
      <p:sp>
        <p:nvSpPr>
          <p:cNvPr id="317" name="Shape 317"/>
          <p:cNvSpPr txBox="1">
            <a:spLocks noGrp="1"/>
          </p:cNvSpPr>
          <p:nvPr>
            <p:ph type="body" idx="1"/>
          </p:nvPr>
        </p:nvSpPr>
        <p:spPr>
          <a:xfrm>
            <a:off x="457200" y="1797503"/>
            <a:ext cx="5382491" cy="3165899"/>
          </a:xfrm>
          <a:prstGeom prst="rect">
            <a:avLst/>
          </a:prstGeom>
          <a:noFill/>
          <a:ln>
            <a:noFill/>
          </a:ln>
        </p:spPr>
        <p:txBody>
          <a:bodyPr lIns="91425" tIns="91425" rIns="91425" bIns="91425" anchor="t" anchorCtr="0">
            <a:noAutofit/>
          </a:bodyPr>
          <a:lstStyle/>
          <a:p>
            <a:pPr marL="457200" marR="0" lvl="0" indent="-457200" algn="r" rtl="1">
              <a:lnSpc>
                <a:spcPct val="100000"/>
              </a:lnSpc>
              <a:spcBef>
                <a:spcPts val="0"/>
              </a:spcBef>
              <a:spcAft>
                <a:spcPts val="0"/>
              </a:spcAft>
              <a:buClr>
                <a:schemeClr val="dk2"/>
              </a:buClr>
              <a:buSzPct val="100000"/>
              <a:buFont typeface="Arial"/>
              <a:buAutoNum type="arabicPeriod"/>
            </a:pPr>
            <a:r>
              <a:rPr lang="ar-LB" sz="2400" dirty="0"/>
              <a:t>تنفس</a:t>
            </a:r>
            <a:endParaRPr lang="en" sz="2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dirty="0"/>
              <a:t>تمشى بعيدا اذا كان من الضروري</a:t>
            </a:r>
            <a:endParaRPr lang="en" sz="2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اهدأ</a:t>
            </a:r>
            <a:endParaRPr lang="en" sz="2400" b="0" i="0" u="none" strike="noStrike" cap="none" baseline="0" dirty="0">
              <a:solidFill>
                <a:srgbClr val="000000"/>
              </a:solidFill>
              <a:latin typeface="Arial"/>
              <a:ea typeface="Arial"/>
              <a:cs typeface="Arial"/>
              <a:sym typeface="Arial"/>
            </a:endParaRPr>
          </a:p>
          <a:p>
            <a:pPr marL="0" marR="0" lvl="3" indent="0" algn="ctr" rtl="1">
              <a:lnSpc>
                <a:spcPct val="100000"/>
              </a:lnSpc>
              <a:spcBef>
                <a:spcPts val="0"/>
              </a:spcBef>
              <a:spcAft>
                <a:spcPts val="0"/>
              </a:spcAft>
              <a:buClr>
                <a:schemeClr val="dk2"/>
              </a:buClr>
              <a:buSzPct val="25000"/>
              <a:buFont typeface="Arial"/>
              <a:buNone/>
            </a:pPr>
            <a:r>
              <a:rPr lang="ar-LB" sz="2400" b="0" i="0" u="none" strike="noStrike" cap="none" baseline="0" dirty="0">
                <a:solidFill>
                  <a:srgbClr val="000000"/>
                </a:solidFill>
                <a:latin typeface="Arial"/>
                <a:ea typeface="Arial"/>
                <a:cs typeface="Arial"/>
                <a:sym typeface="Arial"/>
              </a:rPr>
              <a:t>ضع الأشياء كما هي بصورتها</a:t>
            </a:r>
            <a:endParaRPr lang="en" sz="2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p:txBody>
      </p:sp>
      <p:sp>
        <p:nvSpPr>
          <p:cNvPr id="318" name="Shape 318"/>
          <p:cNvSpPr txBox="1">
            <a:spLocks noGrp="1"/>
          </p:cNvSpPr>
          <p:nvPr>
            <p:ph type="sldNum" idx="12"/>
          </p:nvPr>
        </p:nvSpPr>
        <p:spPr>
          <a:xfrm>
            <a:off x="8556789" y="4749849"/>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36</a:t>
            </a:fld>
            <a:endParaRPr lang="en" sz="1300" b="0" i="0" u="none" strike="noStrike" cap="none" baseline="0">
              <a:solidFill>
                <a:schemeClr val="dk2"/>
              </a:solidFill>
              <a:latin typeface="Arial"/>
              <a:ea typeface="Arial"/>
              <a:cs typeface="Arial"/>
              <a:sym typeface="Arial"/>
            </a:endParaRPr>
          </a:p>
        </p:txBody>
      </p:sp>
      <p:pic>
        <p:nvPicPr>
          <p:cNvPr id="319" name="Shape 319"/>
          <p:cNvPicPr preferRelativeResize="0"/>
          <p:nvPr/>
        </p:nvPicPr>
        <p:blipFill rotWithShape="1">
          <a:blip r:embed="rId3">
            <a:alphaModFix/>
          </a:blip>
          <a:srcRect/>
          <a:stretch/>
        </p:blipFill>
        <p:spPr>
          <a:xfrm>
            <a:off x="5699289" y="1909035"/>
            <a:ext cx="2143199" cy="2143199"/>
          </a:xfrm>
          <a:prstGeom prst="rect">
            <a:avLst/>
          </a:prstGeom>
          <a:noFill/>
          <a:ln>
            <a:noFill/>
          </a:ln>
        </p:spPr>
      </p:pic>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Shape 324"/>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فكر</a:t>
            </a:r>
            <a:endParaRPr lang="en" sz="4800" b="1" i="0" u="none" strike="noStrike" cap="none" baseline="0" dirty="0">
              <a:solidFill>
                <a:srgbClr val="FFFFFF"/>
              </a:solidFill>
              <a:latin typeface="Arial"/>
              <a:ea typeface="Arial"/>
              <a:cs typeface="Arial"/>
              <a:sym typeface="Arial"/>
            </a:endParaRPr>
          </a:p>
        </p:txBody>
      </p:sp>
      <p:sp>
        <p:nvSpPr>
          <p:cNvPr id="325" name="Shape 325"/>
          <p:cNvSpPr txBox="1">
            <a:spLocks noGrp="1"/>
          </p:cNvSpPr>
          <p:nvPr>
            <p:ph type="body" idx="1"/>
          </p:nvPr>
        </p:nvSpPr>
        <p:spPr>
          <a:xfrm>
            <a:off x="457200" y="1583107"/>
            <a:ext cx="5787736" cy="3165899"/>
          </a:xfrm>
          <a:prstGeom prst="rect">
            <a:avLst/>
          </a:prstGeom>
          <a:noFill/>
          <a:ln>
            <a:noFill/>
          </a:ln>
        </p:spPr>
        <p:txBody>
          <a:bodyPr lIns="91425" tIns="91425" rIns="91425" bIns="91425" anchor="t" anchorCtr="0">
            <a:noAutofit/>
          </a:bodyPr>
          <a:lstStyle/>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كيف أشعر أنا؟</a:t>
            </a:r>
            <a:endParaRPr lang="en" sz="2400" b="0" i="0" u="none" strike="noStrike" cap="none" baseline="0"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كيف هم يشعرون (حاول</a:t>
            </a:r>
            <a:r>
              <a:rPr lang="ar-LB" sz="2400" b="0" i="0" u="none" strike="noStrike" cap="none" dirty="0">
                <a:solidFill>
                  <a:srgbClr val="000000"/>
                </a:solidFill>
                <a:latin typeface="Arial"/>
                <a:ea typeface="Arial"/>
                <a:cs typeface="Arial"/>
                <a:sym typeface="Arial"/>
              </a:rPr>
              <a:t> أن ترى المشكلة من منظور الآخرين)</a:t>
            </a:r>
            <a:endParaRPr lang="en" sz="2400" b="0" i="0" u="none" strike="noStrike" cap="none" baseline="0"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chemeClr val="dk2"/>
              </a:buClr>
              <a:buFont typeface="Arial"/>
              <a:buNone/>
            </a:pPr>
            <a:r>
              <a:rPr lang="ar-LB" sz="2400" b="0" i="0" u="none" strike="noStrike" cap="none" baseline="0" dirty="0">
                <a:solidFill>
                  <a:srgbClr val="000000"/>
                </a:solidFill>
                <a:latin typeface="Arial"/>
                <a:ea typeface="Arial"/>
                <a:cs typeface="Arial"/>
                <a:sym typeface="Arial"/>
              </a:rPr>
              <a:t>ما الذي كنت أفعله وكان السبب في المشكلة</a:t>
            </a:r>
            <a:endParaRPr lang="en" sz="2400" b="0" i="0" u="none" strike="noStrike" cap="none" baseline="0"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ماذا يمكن ان افعل لحل المشكلة</a:t>
            </a:r>
            <a:endParaRPr lang="en" sz="2400" b="0" i="0" u="none" strike="noStrike" cap="none" baseline="0" dirty="0">
              <a:solidFill>
                <a:srgbClr val="000000"/>
              </a:solidFill>
              <a:latin typeface="Arial"/>
              <a:ea typeface="Arial"/>
              <a:cs typeface="Arial"/>
              <a:sym typeface="Arial"/>
            </a:endParaRPr>
          </a:p>
        </p:txBody>
      </p:sp>
      <p:sp>
        <p:nvSpPr>
          <p:cNvPr id="326" name="Shape 326"/>
          <p:cNvSpPr txBox="1">
            <a:spLocks noGrp="1"/>
          </p:cNvSpPr>
          <p:nvPr>
            <p:ph type="sldNum" idx="12"/>
          </p:nvPr>
        </p:nvSpPr>
        <p:spPr>
          <a:xfrm>
            <a:off x="8556789" y="4749849"/>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37</a:t>
            </a:fld>
            <a:endParaRPr lang="en" sz="1300" b="0" i="0" u="none" strike="noStrike" cap="none" baseline="0">
              <a:solidFill>
                <a:schemeClr val="dk2"/>
              </a:solidFill>
              <a:latin typeface="Arial"/>
              <a:ea typeface="Arial"/>
              <a:cs typeface="Arial"/>
              <a:sym typeface="Arial"/>
            </a:endParaRPr>
          </a:p>
        </p:txBody>
      </p:sp>
      <p:pic>
        <p:nvPicPr>
          <p:cNvPr id="327" name="Shape 327"/>
          <p:cNvPicPr preferRelativeResize="0"/>
          <p:nvPr/>
        </p:nvPicPr>
        <p:blipFill rotWithShape="1">
          <a:blip r:embed="rId3">
            <a:alphaModFix/>
          </a:blip>
          <a:srcRect/>
          <a:stretch/>
        </p:blipFill>
        <p:spPr>
          <a:xfrm>
            <a:off x="6159500" y="1797503"/>
            <a:ext cx="2527200" cy="2409900"/>
          </a:xfrm>
          <a:prstGeom prst="rect">
            <a:avLst/>
          </a:prstGeom>
          <a:noFill/>
          <a:ln>
            <a:noFill/>
          </a:ln>
        </p:spPr>
      </p:pic>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تصرف</a:t>
            </a:r>
            <a:endParaRPr lang="en" sz="4800" b="1" i="0" u="none" strike="noStrike" cap="none" baseline="0" dirty="0">
              <a:solidFill>
                <a:srgbClr val="FFFFFF"/>
              </a:solidFill>
              <a:latin typeface="Arial"/>
              <a:ea typeface="Arial"/>
              <a:cs typeface="Arial"/>
              <a:sym typeface="Arial"/>
            </a:endParaRPr>
          </a:p>
        </p:txBody>
      </p:sp>
      <p:sp>
        <p:nvSpPr>
          <p:cNvPr id="333" name="Shape 333"/>
          <p:cNvSpPr txBox="1">
            <a:spLocks noGrp="1"/>
          </p:cNvSpPr>
          <p:nvPr>
            <p:ph type="body" idx="1"/>
          </p:nvPr>
        </p:nvSpPr>
        <p:spPr>
          <a:xfrm>
            <a:off x="440706" y="1378039"/>
            <a:ext cx="8229600" cy="3465299"/>
          </a:xfrm>
          <a:prstGeom prst="rect">
            <a:avLst/>
          </a:prstGeom>
          <a:noFill/>
          <a:ln>
            <a:noFill/>
          </a:ln>
        </p:spPr>
        <p:txBody>
          <a:bodyPr lIns="91425" tIns="91425" rIns="91425" bIns="91425" anchor="t" anchorCtr="0">
            <a:noAutofit/>
          </a:bodyPr>
          <a:lstStyle/>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كن محترماً</a:t>
            </a:r>
            <a:endParaRPr lang="en" sz="2400" b="0" i="0" u="none" strike="noStrike" cap="none" baseline="0"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b="0" i="0" u="none" strike="noStrike" cap="none" baseline="0" dirty="0">
                <a:solidFill>
                  <a:srgbClr val="000000"/>
                </a:solidFill>
                <a:latin typeface="Arial"/>
                <a:ea typeface="Arial"/>
                <a:cs typeface="Arial"/>
                <a:sym typeface="Arial"/>
              </a:rPr>
              <a:t>اجعل الحالة أفضل وليس أسوأ</a:t>
            </a:r>
            <a:endParaRPr lang="en" sz="2400" b="0" i="0" u="none" strike="noStrike" cap="none" baseline="0" dirty="0">
              <a:solidFill>
                <a:srgbClr val="000000"/>
              </a:solidFill>
              <a:latin typeface="Arial"/>
              <a:ea typeface="Arial"/>
              <a:cs typeface="Arial"/>
              <a:sym typeface="Arial"/>
            </a:endParaRPr>
          </a:p>
          <a:p>
            <a:pPr marL="0" marR="0" lvl="0" indent="0" algn="r" rtl="1">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r" rtl="1">
              <a:lnSpc>
                <a:spcPct val="100000"/>
              </a:lnSpc>
              <a:spcBef>
                <a:spcPts val="0"/>
              </a:spcBef>
              <a:spcAft>
                <a:spcPts val="0"/>
              </a:spcAft>
              <a:buClr>
                <a:schemeClr val="dk2"/>
              </a:buClr>
              <a:buSzPct val="100000"/>
              <a:buFont typeface="Arial"/>
              <a:buAutoNum type="arabicPeriod"/>
            </a:pPr>
            <a:r>
              <a:rPr lang="ar-LB" sz="2400" dirty="0"/>
              <a:t>تكلم عن المشكلة دون توجيه اللوم لأحد</a:t>
            </a:r>
            <a:endParaRPr lang="en" sz="2400" b="0" i="0" u="none" strike="noStrike" cap="none" baseline="0" dirty="0">
              <a:solidFill>
                <a:srgbClr val="000000"/>
              </a:solidFill>
              <a:latin typeface="Arial"/>
              <a:ea typeface="Arial"/>
              <a:cs typeface="Arial"/>
              <a:sym typeface="Arial"/>
            </a:endParaRPr>
          </a:p>
        </p:txBody>
      </p:sp>
      <p:sp>
        <p:nvSpPr>
          <p:cNvPr id="334" name="Shape 334"/>
          <p:cNvSpPr txBox="1">
            <a:spLocks noGrp="1"/>
          </p:cNvSpPr>
          <p:nvPr>
            <p:ph type="sldNum" idx="12"/>
          </p:nvPr>
        </p:nvSpPr>
        <p:spPr>
          <a:xfrm>
            <a:off x="8556789" y="4749849"/>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38</a:t>
            </a:fld>
            <a:endParaRPr lang="en" sz="1300" b="0" i="0" u="none" strike="noStrike" cap="none" baseline="0">
              <a:solidFill>
                <a:schemeClr val="dk2"/>
              </a:solidFill>
              <a:latin typeface="Arial"/>
              <a:ea typeface="Arial"/>
              <a:cs typeface="Arial"/>
              <a:sym typeface="Arial"/>
            </a:endParaRPr>
          </a:p>
        </p:txBody>
      </p:sp>
      <p:pic>
        <p:nvPicPr>
          <p:cNvPr id="335" name="Shape 335"/>
          <p:cNvPicPr preferRelativeResize="0"/>
          <p:nvPr/>
        </p:nvPicPr>
        <p:blipFill rotWithShape="1">
          <a:blip r:embed="rId3">
            <a:alphaModFix/>
          </a:blip>
          <a:srcRect/>
          <a:stretch/>
        </p:blipFill>
        <p:spPr>
          <a:xfrm>
            <a:off x="2839042" y="3292800"/>
            <a:ext cx="4751699" cy="1850700"/>
          </a:xfrm>
          <a:prstGeom prst="rect">
            <a:avLst/>
          </a:prstGeom>
          <a:noFill/>
          <a:ln>
            <a:noFill/>
          </a:ln>
        </p:spPr>
      </p:pic>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339"/>
        <p:cNvGrpSpPr/>
        <p:nvPr/>
      </p:nvGrpSpPr>
      <p:grpSpPr>
        <a:xfrm>
          <a:off x="0" y="0"/>
          <a:ext cx="0" cy="0"/>
          <a:chOff x="0" y="0"/>
          <a:chExt cx="0" cy="0"/>
        </a:xfrm>
      </p:grpSpPr>
      <p:sp>
        <p:nvSpPr>
          <p:cNvPr id="340" name="Shape 34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نشاط الساعة</a:t>
            </a:r>
            <a:endParaRPr lang="en" sz="4800" b="1" i="0" u="none" strike="noStrike" cap="none" baseline="0" dirty="0">
              <a:solidFill>
                <a:schemeClr val="lt1"/>
              </a:solidFill>
              <a:latin typeface="Arial"/>
              <a:ea typeface="Arial"/>
              <a:cs typeface="Arial"/>
              <a:sym typeface="Arial"/>
            </a:endParaRPr>
          </a:p>
        </p:txBody>
      </p:sp>
      <p:sp>
        <p:nvSpPr>
          <p:cNvPr id="56" name="Shape 56"/>
          <p:cNvSpPr txBox="1">
            <a:spLocks noGrp="1"/>
          </p:cNvSpPr>
          <p:nvPr>
            <p:ph type="body" idx="1"/>
          </p:nvPr>
        </p:nvSpPr>
        <p:spPr>
          <a:xfrm>
            <a:off x="457200" y="1577400"/>
            <a:ext cx="7940400" cy="3338700"/>
          </a:xfrm>
          <a:prstGeom prst="rect">
            <a:avLst/>
          </a:prstGeom>
          <a:noFill/>
          <a:ln>
            <a:noFill/>
          </a:ln>
        </p:spPr>
        <p:txBody>
          <a:bodyPr lIns="91425" tIns="91425" rIns="91425" bIns="91425" anchor="t" anchorCtr="0">
            <a:noAutofit/>
          </a:bodyPr>
          <a:lstStyle/>
          <a:p>
            <a:pPr marL="0" marR="0" lvl="0" indent="0" algn="r" rtl="1">
              <a:lnSpc>
                <a:spcPct val="115000"/>
              </a:lnSpc>
              <a:spcBef>
                <a:spcPts val="0"/>
              </a:spcBef>
              <a:spcAft>
                <a:spcPts val="0"/>
              </a:spcAft>
              <a:buClr>
                <a:schemeClr val="dk2"/>
              </a:buClr>
              <a:buSzPct val="25000"/>
              <a:buFont typeface="Arial"/>
              <a:buNone/>
            </a:pPr>
            <a:r>
              <a:rPr lang="ar-LB" sz="2400" b="0" i="0" u="none" strike="noStrike" cap="none" baseline="0" dirty="0">
                <a:solidFill>
                  <a:schemeClr val="dk2"/>
                </a:solidFill>
                <a:latin typeface="Arial"/>
                <a:ea typeface="Arial"/>
                <a:cs typeface="Arial"/>
                <a:sym typeface="Arial"/>
              </a:rPr>
              <a:t>1:00 - كيف أصبحت معلم؟</a:t>
            </a:r>
          </a:p>
          <a:p>
            <a:pPr marL="0" marR="0" lvl="0" indent="0" algn="r" rtl="1">
              <a:lnSpc>
                <a:spcPct val="115000"/>
              </a:lnSpc>
              <a:spcBef>
                <a:spcPts val="0"/>
              </a:spcBef>
              <a:spcAft>
                <a:spcPts val="0"/>
              </a:spcAft>
              <a:buClr>
                <a:schemeClr val="dk2"/>
              </a:buClr>
              <a:buSzPct val="25000"/>
              <a:buFont typeface="Arial"/>
              <a:buNone/>
            </a:pPr>
            <a:r>
              <a:rPr lang="ar-LB" sz="2400" dirty="0">
                <a:solidFill>
                  <a:schemeClr val="dk2"/>
                </a:solidFill>
              </a:rPr>
              <a:t>2:00 - لماذا أصبحت معلم؟</a:t>
            </a:r>
          </a:p>
          <a:p>
            <a:pPr marL="0" marR="0" lvl="0" indent="0" algn="r" rtl="1">
              <a:lnSpc>
                <a:spcPct val="115000"/>
              </a:lnSpc>
              <a:spcBef>
                <a:spcPts val="0"/>
              </a:spcBef>
              <a:spcAft>
                <a:spcPts val="0"/>
              </a:spcAft>
              <a:buClr>
                <a:schemeClr val="dk2"/>
              </a:buClr>
              <a:buSzPct val="25000"/>
              <a:buFont typeface="Arial"/>
              <a:buNone/>
            </a:pPr>
            <a:r>
              <a:rPr lang="ar-LB" sz="2400" b="0" i="0" u="none" strike="noStrike" cap="none" baseline="0" dirty="0">
                <a:solidFill>
                  <a:schemeClr val="dk2"/>
                </a:solidFill>
                <a:latin typeface="Arial"/>
                <a:ea typeface="Arial"/>
                <a:cs typeface="Arial"/>
                <a:sym typeface="Arial"/>
              </a:rPr>
              <a:t>3:00 – لماذا أنت متحمس لتكون معلم/ة</a:t>
            </a:r>
          </a:p>
          <a:p>
            <a:pPr marL="0" marR="0" lvl="0" indent="0" algn="r" rtl="1">
              <a:lnSpc>
                <a:spcPct val="115000"/>
              </a:lnSpc>
              <a:spcBef>
                <a:spcPts val="0"/>
              </a:spcBef>
              <a:spcAft>
                <a:spcPts val="0"/>
              </a:spcAft>
              <a:buClr>
                <a:schemeClr val="dk2"/>
              </a:buClr>
              <a:buSzPct val="25000"/>
              <a:buFont typeface="Arial"/>
              <a:buNone/>
            </a:pPr>
            <a:r>
              <a:rPr lang="ar-LB" sz="2400" dirty="0">
                <a:solidFill>
                  <a:schemeClr val="dk2"/>
                </a:solidFill>
              </a:rPr>
              <a:t>4:00- ما الذي يجعلك عصبي المزاج لكونك معلم.</a:t>
            </a:r>
          </a:p>
          <a:p>
            <a:pPr marL="0" marR="0" lvl="0" indent="0" algn="r" rtl="1">
              <a:lnSpc>
                <a:spcPct val="115000"/>
              </a:lnSpc>
              <a:spcBef>
                <a:spcPts val="0"/>
              </a:spcBef>
              <a:spcAft>
                <a:spcPts val="0"/>
              </a:spcAft>
              <a:buClr>
                <a:schemeClr val="dk2"/>
              </a:buClr>
              <a:buSzPct val="25000"/>
              <a:buFont typeface="Arial"/>
              <a:buNone/>
            </a:pPr>
            <a:r>
              <a:rPr lang="ar-LB" sz="2400" b="0" i="0" u="none" strike="noStrike" cap="none" baseline="0" dirty="0">
                <a:solidFill>
                  <a:schemeClr val="dk2"/>
                </a:solidFill>
                <a:latin typeface="Arial"/>
                <a:ea typeface="Arial"/>
                <a:cs typeface="Arial"/>
                <a:sym typeface="Arial"/>
              </a:rPr>
              <a:t>5:00-</a:t>
            </a:r>
            <a:r>
              <a:rPr lang="ar-LB" sz="2400" b="0" i="0" u="none" strike="noStrike" cap="none" dirty="0">
                <a:solidFill>
                  <a:schemeClr val="dk2"/>
                </a:solidFill>
                <a:latin typeface="Arial"/>
                <a:ea typeface="Arial"/>
                <a:cs typeface="Arial"/>
                <a:sym typeface="Arial"/>
              </a:rPr>
              <a:t> ما الذي تأمل أن تكسبه من كونك معلم؟</a:t>
            </a:r>
          </a:p>
          <a:p>
            <a:pPr marL="0" marR="0" lvl="0" indent="0" algn="r" rtl="1">
              <a:lnSpc>
                <a:spcPct val="115000"/>
              </a:lnSpc>
              <a:spcBef>
                <a:spcPts val="0"/>
              </a:spcBef>
              <a:spcAft>
                <a:spcPts val="0"/>
              </a:spcAft>
              <a:buClr>
                <a:schemeClr val="dk2"/>
              </a:buClr>
              <a:buSzPct val="25000"/>
              <a:buFont typeface="Arial"/>
              <a:buNone/>
            </a:pPr>
            <a:r>
              <a:rPr lang="ar-LB" sz="2400" baseline="0" dirty="0">
                <a:solidFill>
                  <a:schemeClr val="dk2"/>
                </a:solidFill>
              </a:rPr>
              <a:t>6:00 – ما</a:t>
            </a:r>
            <a:r>
              <a:rPr lang="ar-LB" sz="2400" dirty="0">
                <a:solidFill>
                  <a:schemeClr val="dk2"/>
                </a:solidFill>
              </a:rPr>
              <a:t> الذي يحفزك أن تكون معلم جيد.</a:t>
            </a:r>
            <a:endParaRPr lang="ar-LB" sz="2400" b="0" i="0" u="none" strike="noStrike" cap="none" baseline="0" dirty="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2"/>
              </a:buClr>
              <a:buSzPct val="25000"/>
              <a:buFont typeface="Arial"/>
              <a:buNone/>
            </a:pPr>
            <a:endParaRPr lang="en" sz="2400" b="0" i="0" u="none" strike="noStrike" cap="none" baseline="0" dirty="0">
              <a:solidFill>
                <a:schemeClr val="dk2"/>
              </a:solidFill>
              <a:latin typeface="Arial"/>
              <a:ea typeface="Arial"/>
              <a:cs typeface="Arial"/>
              <a:sym typeface="Arial"/>
            </a:endParaRPr>
          </a:p>
        </p:txBody>
      </p:sp>
      <p:sp>
        <p:nvSpPr>
          <p:cNvPr id="57" name="Shape 5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txBox="1">
            <a:spLocks noGrp="1"/>
          </p:cNvSpPr>
          <p:nvPr>
            <p:ph type="ctrTitle"/>
          </p:nvPr>
        </p:nvSpPr>
        <p:spPr>
          <a:xfrm>
            <a:off x="412475" y="1300750"/>
            <a:ext cx="8045700" cy="1684198"/>
          </a:xfrm>
          <a:prstGeom prst="rect">
            <a:avLst/>
          </a:prstGeom>
          <a:noFill/>
          <a:ln>
            <a:noFill/>
          </a:ln>
        </p:spPr>
        <p:txBody>
          <a:bodyPr lIns="91425" tIns="91425" rIns="91425" bIns="91425" anchor="b" anchorCtr="0">
            <a:noAutofit/>
          </a:bodyPr>
          <a:lstStyle/>
          <a:p>
            <a:pPr lvl="0" algn="r">
              <a:buClr>
                <a:schemeClr val="dk1"/>
              </a:buClr>
              <a:buSzPct val="25000"/>
            </a:pPr>
            <a:r>
              <a:rPr lang="ar-JO" sz="4800" b="1" dirty="0" smtClean="0">
                <a:solidFill>
                  <a:schemeClr val="dk2"/>
                </a:solidFill>
              </a:rPr>
              <a:t>ﻟوﺣدة1</a:t>
            </a:r>
            <a:r>
              <a:rPr lang="en-US" sz="4800" b="1" dirty="0" smtClean="0">
                <a:solidFill>
                  <a:schemeClr val="dk2"/>
                </a:solidFill>
              </a:rPr>
              <a:t/>
            </a:r>
            <a:br>
              <a:rPr lang="en-US" sz="4800" b="1" dirty="0" smtClean="0">
                <a:solidFill>
                  <a:schemeClr val="dk2"/>
                </a:solidFill>
              </a:rPr>
            </a:br>
            <a:r>
              <a:rPr lang="ar-LB" sz="3600" b="1" i="0" u="none" strike="noStrike" cap="none" baseline="0" dirty="0" smtClean="0">
                <a:solidFill>
                  <a:schemeClr val="dk2"/>
                </a:solidFill>
                <a:latin typeface="Arial"/>
                <a:ea typeface="Arial"/>
                <a:cs typeface="Arial"/>
                <a:sym typeface="Arial"/>
              </a:rPr>
              <a:t>دور </a:t>
            </a:r>
            <a:r>
              <a:rPr lang="ar-LB" sz="3600" b="1" i="0" u="none" strike="noStrike" cap="none" baseline="0" dirty="0">
                <a:solidFill>
                  <a:schemeClr val="dk2"/>
                </a:solidFill>
                <a:latin typeface="Arial"/>
                <a:ea typeface="Arial"/>
                <a:cs typeface="Arial"/>
                <a:sym typeface="Arial"/>
              </a:rPr>
              <a:t>المعلم والمعافاة الكاملة</a:t>
            </a:r>
            <a:endParaRPr lang="en" sz="3600" b="1" i="0" u="none" strike="noStrike" cap="none" baseline="0" dirty="0">
              <a:solidFill>
                <a:schemeClr val="dk2"/>
              </a:solidFill>
              <a:latin typeface="Arial"/>
              <a:ea typeface="Arial"/>
              <a:cs typeface="Arial"/>
              <a:sym typeface="Arial"/>
            </a:endParaRPr>
          </a:p>
        </p:txBody>
      </p:sp>
      <p:sp>
        <p:nvSpPr>
          <p:cNvPr id="346" name="Shape 346"/>
          <p:cNvSpPr txBox="1">
            <a:spLocks noGrp="1"/>
          </p:cNvSpPr>
          <p:nvPr>
            <p:ph type="subTitle" idx="1"/>
          </p:nvPr>
        </p:nvSpPr>
        <p:spPr>
          <a:xfrm>
            <a:off x="335550" y="3093350"/>
            <a:ext cx="8122499" cy="7124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2400" b="1" i="0" u="none" strike="noStrike" cap="none" baseline="0" dirty="0">
                <a:solidFill>
                  <a:schemeClr val="lt2"/>
                </a:solidFill>
                <a:latin typeface="Arial"/>
                <a:ea typeface="Arial"/>
                <a:cs typeface="Arial"/>
                <a:sym typeface="Arial"/>
              </a:rPr>
              <a:t>الجلسة الرابعة: ممارسة التعلم</a:t>
            </a:r>
            <a:r>
              <a:rPr lang="ar-LB" sz="2400" b="1" i="0" u="none" strike="noStrike" cap="none" dirty="0">
                <a:solidFill>
                  <a:schemeClr val="lt2"/>
                </a:solidFill>
                <a:latin typeface="Arial"/>
                <a:ea typeface="Arial"/>
                <a:cs typeface="Arial"/>
                <a:sym typeface="Arial"/>
              </a:rPr>
              <a:t> التعاوني والاجتماعي</a:t>
            </a:r>
            <a:endParaRPr lang="en" sz="2400" b="1" i="0" u="none" strike="noStrike" cap="none" baseline="0" dirty="0">
              <a:solidFill>
                <a:schemeClr val="lt2"/>
              </a:solidFill>
              <a:latin typeface="Arial"/>
              <a:ea typeface="Arial"/>
              <a:cs typeface="Arial"/>
              <a:sym typeface="Arial"/>
            </a:endParaRPr>
          </a:p>
        </p:txBody>
      </p:sp>
      <p:sp>
        <p:nvSpPr>
          <p:cNvPr id="347" name="Shape 34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الأهداف</a:t>
            </a:r>
            <a:endParaRPr lang="en" sz="4800" b="1" i="0" u="none" strike="noStrike" cap="none" baseline="0" dirty="0">
              <a:solidFill>
                <a:schemeClr val="lt1"/>
              </a:solidFill>
              <a:latin typeface="Arial"/>
              <a:ea typeface="Arial"/>
              <a:cs typeface="Arial"/>
              <a:sym typeface="Arial"/>
            </a:endParaRPr>
          </a:p>
        </p:txBody>
      </p:sp>
      <p:sp>
        <p:nvSpPr>
          <p:cNvPr id="353" name="Shape 353"/>
          <p:cNvSpPr txBox="1">
            <a:spLocks noGrp="1"/>
          </p:cNvSpPr>
          <p:nvPr>
            <p:ph type="body" idx="1"/>
          </p:nvPr>
        </p:nvSpPr>
        <p:spPr>
          <a:xfrm>
            <a:off x="733250" y="1974887"/>
            <a:ext cx="7565099" cy="2993700"/>
          </a:xfrm>
          <a:prstGeom prst="rect">
            <a:avLst/>
          </a:prstGeom>
          <a:noFill/>
          <a:ln>
            <a:noFill/>
          </a:ln>
        </p:spPr>
        <p:txBody>
          <a:bodyPr lIns="91425" tIns="91425" rIns="91425" bIns="91425" anchor="t" anchorCtr="0">
            <a:noAutofit/>
          </a:bodyPr>
          <a:lstStyle/>
          <a:p>
            <a:pPr marL="457200" marR="0" lvl="0" indent="-381000" algn="r" rtl="1">
              <a:lnSpc>
                <a:spcPct val="100000"/>
              </a:lnSpc>
              <a:spcBef>
                <a:spcPts val="0"/>
              </a:spcBef>
              <a:spcAft>
                <a:spcPts val="0"/>
              </a:spcAft>
              <a:buClr>
                <a:schemeClr val="dk1"/>
              </a:buClr>
              <a:buSzPct val="100000"/>
              <a:buFont typeface="Arial"/>
              <a:buChar char="●"/>
            </a:pPr>
            <a:r>
              <a:rPr lang="ar-LB" sz="2400" b="0" i="0" u="none" strike="noStrike" cap="none" baseline="0" dirty="0">
                <a:solidFill>
                  <a:schemeClr val="dk1"/>
                </a:solidFill>
                <a:latin typeface="Times New Roman"/>
                <a:ea typeface="Times New Roman"/>
                <a:cs typeface="Times New Roman"/>
                <a:sym typeface="Times New Roman"/>
              </a:rPr>
              <a:t>شرح الأساليب</a:t>
            </a:r>
            <a:r>
              <a:rPr lang="ar-LB" sz="2400" b="0" i="0" u="none" strike="noStrike" cap="none" dirty="0">
                <a:solidFill>
                  <a:schemeClr val="dk1"/>
                </a:solidFill>
                <a:latin typeface="Times New Roman"/>
                <a:ea typeface="Times New Roman"/>
                <a:cs typeface="Times New Roman"/>
                <a:sym typeface="Times New Roman"/>
              </a:rPr>
              <a:t> المختلفة للتعاون</a:t>
            </a:r>
          </a:p>
          <a:p>
            <a:pPr marL="457200" lvl="0" indent="-381000" algn="r" rtl="1">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تصميم دائرة تعلم المعلم</a:t>
            </a:r>
          </a:p>
          <a:p>
            <a:pPr marL="457200" lvl="0" indent="-381000" algn="r" rtl="1">
              <a:buClr>
                <a:schemeClr val="dk1"/>
              </a:buClr>
              <a:buSzPct val="100000"/>
              <a:buFont typeface="Arial"/>
              <a:buChar char="●"/>
            </a:pPr>
            <a:r>
              <a:rPr lang="ar-LB" sz="2400" dirty="0">
                <a:solidFill>
                  <a:schemeClr val="dk1"/>
                </a:solidFill>
                <a:latin typeface="Times New Roman"/>
                <a:ea typeface="Times New Roman"/>
                <a:cs typeface="Times New Roman"/>
                <a:sym typeface="Times New Roman"/>
              </a:rPr>
              <a:t>تحديد الأقران الذين يمكنهم تقديم الدعم الشخصي والمهني.</a:t>
            </a:r>
            <a:endParaRPr lang="ar-LB" sz="2400" b="0" i="0" u="none" strike="noStrike" cap="none" baseline="0" dirty="0">
              <a:solidFill>
                <a:schemeClr val="dk1"/>
              </a:solidFill>
              <a:latin typeface="Times New Roman"/>
              <a:ea typeface="Times New Roman"/>
              <a:cs typeface="Times New Roman"/>
              <a:sym typeface="Times New Roman"/>
            </a:endParaRPr>
          </a:p>
        </p:txBody>
      </p:sp>
      <p:sp>
        <p:nvSpPr>
          <p:cNvPr id="354" name="Shape 35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41</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296896" y="1566758"/>
            <a:ext cx="8389903" cy="461665"/>
          </a:xfrm>
          <a:prstGeom prst="rect">
            <a:avLst/>
          </a:prstGeom>
          <a:noFill/>
        </p:spPr>
        <p:txBody>
          <a:bodyPr wrap="square" rtlCol="0">
            <a:spAutoFit/>
          </a:bodyPr>
          <a:lstStyle/>
          <a:p>
            <a:pPr algn="r" rtl="1"/>
            <a:r>
              <a:rPr lang="ar-LB" sz="2400" b="1" i="1" dirty="0"/>
              <a:t>في نهاية المحاضرة ستكون قادر على</a:t>
            </a:r>
            <a:endParaRPr lang="en-US" sz="2400" b="1" i="1" dirty="0"/>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ct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مستويات التعاون</a:t>
            </a:r>
            <a:endParaRPr lang="en" sz="4800" b="1" i="0" u="none" strike="noStrike" cap="none" baseline="0" dirty="0">
              <a:solidFill>
                <a:schemeClr val="lt1"/>
              </a:solidFill>
              <a:latin typeface="Arial"/>
              <a:ea typeface="Arial"/>
              <a:cs typeface="Arial"/>
              <a:sym typeface="Arial"/>
            </a:endParaRPr>
          </a:p>
        </p:txBody>
      </p:sp>
      <p:pic>
        <p:nvPicPr>
          <p:cNvPr id="360" name="Shape 360"/>
          <p:cNvPicPr preferRelativeResize="0"/>
          <p:nvPr/>
        </p:nvPicPr>
        <p:blipFill rotWithShape="1">
          <a:blip r:embed="rId3">
            <a:alphaModFix/>
          </a:blip>
          <a:srcRect/>
          <a:stretch/>
        </p:blipFill>
        <p:spPr>
          <a:xfrm>
            <a:off x="643150" y="1466850"/>
            <a:ext cx="7662348" cy="3676650"/>
          </a:xfrm>
          <a:prstGeom prst="rect">
            <a:avLst/>
          </a:prstGeom>
          <a:noFill/>
          <a:ln>
            <a:noFill/>
          </a:ln>
        </p:spPr>
      </p:pic>
      <p:sp>
        <p:nvSpPr>
          <p:cNvPr id="361" name="Shape 361"/>
          <p:cNvSpPr txBox="1"/>
          <p:nvPr/>
        </p:nvSpPr>
        <p:spPr>
          <a:xfrm>
            <a:off x="3089100" y="1432275"/>
            <a:ext cx="3000000" cy="3566099"/>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ct val="25000"/>
              <a:buFont typeface="Arial"/>
              <a:buNone/>
            </a:pPr>
            <a:r>
              <a:rPr lang="ar-LB" sz="1400" b="1" i="0" u="none" strike="noStrike" cap="none" baseline="0" dirty="0">
                <a:solidFill>
                  <a:schemeClr val="dk1"/>
                </a:solidFill>
                <a:latin typeface="Arial"/>
                <a:ea typeface="Arial"/>
                <a:cs typeface="Arial"/>
                <a:sym typeface="Arial"/>
              </a:rPr>
              <a:t>مقابلات بين</a:t>
            </a:r>
            <a:r>
              <a:rPr lang="ar-LB" sz="1400" b="1" i="0" u="none" strike="noStrike" cap="none" dirty="0">
                <a:solidFill>
                  <a:schemeClr val="dk1"/>
                </a:solidFill>
                <a:latin typeface="Arial"/>
                <a:ea typeface="Arial"/>
                <a:cs typeface="Arial"/>
                <a:sym typeface="Arial"/>
              </a:rPr>
              <a:t> المدارس</a:t>
            </a:r>
            <a:endParaRPr lang="en"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ct val="25000"/>
              <a:buFont typeface="Arial"/>
              <a:buNone/>
            </a:pPr>
            <a:r>
              <a:rPr lang="ar-LB" b="1" dirty="0">
                <a:solidFill>
                  <a:schemeClr val="dk1"/>
                </a:solidFill>
              </a:rPr>
              <a:t>التعاون الواسع المدرسي</a:t>
            </a:r>
            <a:endParaRPr lang="en" sz="1400" b="1" i="0" u="none" strike="noStrike" cap="none" baseline="0" dirty="0">
              <a:solidFill>
                <a:schemeClr val="dk1"/>
              </a:solidFill>
              <a:latin typeface="Arial"/>
              <a:ea typeface="Arial"/>
              <a:cs typeface="Arial"/>
              <a:sym typeface="Arial"/>
            </a:endParaRPr>
          </a:p>
          <a:p>
            <a:pPr marL="457200" marR="0" lvl="0"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ct val="25000"/>
              <a:buFont typeface="Arial"/>
              <a:buNone/>
            </a:pPr>
            <a:r>
              <a:rPr lang="ar-LB" sz="1400" b="1" i="0" u="none" strike="noStrike" cap="none" baseline="0" dirty="0">
                <a:solidFill>
                  <a:schemeClr val="dk1"/>
                </a:solidFill>
                <a:latin typeface="Arial"/>
                <a:ea typeface="Arial"/>
                <a:cs typeface="Arial"/>
                <a:sym typeface="Arial"/>
              </a:rPr>
              <a:t>مشاركة المجموعات</a:t>
            </a:r>
            <a:endParaRPr lang="en" sz="1400" b="1" i="0" u="none" strike="noStrike" cap="none" baseline="0" dirty="0">
              <a:solidFill>
                <a:schemeClr val="dk1"/>
              </a:solidFill>
              <a:latin typeface="Arial"/>
              <a:ea typeface="Arial"/>
              <a:cs typeface="Arial"/>
              <a:sym typeface="Arial"/>
            </a:endParaRPr>
          </a:p>
          <a:p>
            <a:pPr marL="457200" marR="0" lvl="1"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ct val="25000"/>
              <a:buFont typeface="Arial"/>
              <a:buNone/>
            </a:pPr>
            <a:r>
              <a:rPr lang="ar-LB" sz="1400" b="1" i="0" u="none" strike="noStrike" cap="none" baseline="0" dirty="0">
                <a:solidFill>
                  <a:schemeClr val="dk1"/>
                </a:solidFill>
                <a:latin typeface="Arial"/>
                <a:ea typeface="Arial"/>
                <a:cs typeface="Arial"/>
                <a:sym typeface="Arial"/>
              </a:rPr>
              <a:t>المساعدة الفردية</a:t>
            </a:r>
            <a:endParaRPr lang="en" sz="1400" b="1"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1" i="0" u="none" strike="noStrike" cap="none" baseline="0" dirty="0">
              <a:solidFill>
                <a:schemeClr val="dk1"/>
              </a:solidFill>
              <a:latin typeface="Arial"/>
              <a:ea typeface="Arial"/>
              <a:cs typeface="Arial"/>
              <a:sym typeface="Arial"/>
            </a:endParaRPr>
          </a:p>
          <a:p>
            <a:pPr lvl="0" algn="ctr">
              <a:buClr>
                <a:schemeClr val="dk1"/>
              </a:buClr>
              <a:buSzPct val="25000"/>
            </a:pPr>
            <a:r>
              <a:rPr lang="ar-LB" b="1" dirty="0">
                <a:solidFill>
                  <a:schemeClr val="dk1"/>
                </a:solidFill>
              </a:rPr>
              <a:t>محادثة غير رسمية</a:t>
            </a:r>
            <a:endParaRPr lang="en" sz="1400" b="0" i="0" u="none" strike="noStrike" cap="none" baseline="0" dirty="0">
              <a:solidFill>
                <a:schemeClr val="dk1"/>
              </a:solidFill>
              <a:latin typeface="Arial"/>
              <a:ea typeface="Arial"/>
              <a:cs typeface="Arial"/>
              <a:sym typeface="Arial"/>
            </a:endParaRPr>
          </a:p>
        </p:txBody>
      </p:sp>
      <p:sp>
        <p:nvSpPr>
          <p:cNvPr id="362" name="Shape 36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Shape 36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ماهو مركز تعلم المعلمين؟</a:t>
            </a:r>
            <a:endParaRPr lang="en" sz="4800" b="1" i="0" u="none" strike="noStrike" cap="none" baseline="0" dirty="0">
              <a:solidFill>
                <a:schemeClr val="lt1"/>
              </a:solidFill>
              <a:latin typeface="Arial"/>
              <a:ea typeface="Arial"/>
              <a:cs typeface="Arial"/>
              <a:sym typeface="Arial"/>
            </a:endParaRPr>
          </a:p>
        </p:txBody>
      </p:sp>
      <p:sp>
        <p:nvSpPr>
          <p:cNvPr id="368" name="Shape 368"/>
          <p:cNvSpPr txBox="1">
            <a:spLocks noGrp="1"/>
          </p:cNvSpPr>
          <p:nvPr>
            <p:ph type="body" idx="1"/>
          </p:nvPr>
        </p:nvSpPr>
        <p:spPr>
          <a:xfrm>
            <a:off x="258650" y="1384300"/>
            <a:ext cx="8556600" cy="3465298"/>
          </a:xfrm>
          <a:prstGeom prst="rect">
            <a:avLst/>
          </a:prstGeom>
          <a:noFill/>
          <a:ln>
            <a:noFill/>
          </a:ln>
        </p:spPr>
        <p:txBody>
          <a:bodyPr lIns="91425" tIns="91425" rIns="91425" bIns="91425" anchor="t" anchorCtr="0">
            <a:noAutofit/>
          </a:bodyPr>
          <a:lstStyle/>
          <a:p>
            <a:pPr marL="609600" lvl="0" algn="r" rtl="1">
              <a:buClr>
                <a:schemeClr val="dk1"/>
              </a:buClr>
              <a:buSzPct val="100000"/>
            </a:pPr>
            <a:r>
              <a:rPr lang="ar-LB" sz="1200" b="1" dirty="0">
                <a:solidFill>
                  <a:schemeClr val="dk1"/>
                </a:solidFill>
              </a:rPr>
              <a:t>1- من سيشارك في مركز تعلم المعلمين </a:t>
            </a:r>
            <a:r>
              <a:rPr lang="en-US" sz="1200" b="1" dirty="0">
                <a:solidFill>
                  <a:schemeClr val="dk1"/>
                </a:solidFill>
              </a:rPr>
              <a:t>TLC?</a:t>
            </a:r>
            <a:endParaRPr lang="ar-LB" sz="1200" b="1" dirty="0">
              <a:solidFill>
                <a:schemeClr val="dk1"/>
              </a:solidFill>
            </a:endParaRPr>
          </a:p>
          <a:p>
            <a:pPr marL="781050" lvl="0" indent="-171450" algn="r" rtl="1">
              <a:buClr>
                <a:schemeClr val="dk1"/>
              </a:buClr>
              <a:buSzPct val="100000"/>
              <a:buFont typeface="Arial" panose="020B0604020202020204" pitchFamily="34" charset="0"/>
              <a:buChar char="•"/>
            </a:pPr>
            <a:r>
              <a:rPr lang="ar-LB" sz="1200" dirty="0">
                <a:solidFill>
                  <a:schemeClr val="dk1"/>
                </a:solidFill>
              </a:rPr>
              <a:t>هل سيكون المشاركون من نفس المدرسة؟</a:t>
            </a:r>
          </a:p>
          <a:p>
            <a:pPr marL="781050" lvl="0" indent="-171450" algn="r" rtl="1">
              <a:buClr>
                <a:schemeClr val="dk1"/>
              </a:buClr>
              <a:buSzPct val="100000"/>
              <a:buFont typeface="Arial" panose="020B0604020202020204" pitchFamily="34" charset="0"/>
              <a:buChar char="•"/>
            </a:pPr>
            <a:r>
              <a:rPr lang="ar-LB" sz="1200" dirty="0">
                <a:solidFill>
                  <a:schemeClr val="dk1"/>
                </a:solidFill>
              </a:rPr>
              <a:t>هل سيكونون من تدريب المعلمين؟</a:t>
            </a:r>
          </a:p>
          <a:p>
            <a:pPr marL="781050" lvl="0" indent="-171450" algn="r" rtl="1">
              <a:buClr>
                <a:schemeClr val="dk1"/>
              </a:buClr>
              <a:buSzPct val="100000"/>
              <a:buFont typeface="Arial" panose="020B0604020202020204" pitchFamily="34" charset="0"/>
              <a:buChar char="•"/>
            </a:pPr>
            <a:r>
              <a:rPr lang="ar-LB" sz="1200" dirty="0">
                <a:solidFill>
                  <a:schemeClr val="dk1"/>
                </a:solidFill>
              </a:rPr>
              <a:t>هل سيكونون من المنطقة التي تعيش فيها؟</a:t>
            </a:r>
          </a:p>
          <a:p>
            <a:pPr marL="609600" lvl="0" algn="r" rtl="1">
              <a:buClr>
                <a:schemeClr val="dk1"/>
              </a:buClr>
              <a:buSzPct val="100000"/>
            </a:pPr>
            <a:r>
              <a:rPr lang="ar-LB" sz="1200" dirty="0">
                <a:solidFill>
                  <a:schemeClr val="dk1"/>
                </a:solidFill>
              </a:rPr>
              <a:t>يمكنك أن تكون جزءا من العديد من مراكز تعلم المعلمين، ويمكن أن تعمل في مجموعات أصغر لتعزيز مهارات محددة.</a:t>
            </a:r>
          </a:p>
          <a:p>
            <a:pPr marL="609600" lvl="0" algn="r" rtl="1">
              <a:buClr>
                <a:schemeClr val="dk1"/>
              </a:buClr>
              <a:buSzPct val="100000"/>
            </a:pPr>
            <a:r>
              <a:rPr lang="ar-LB" sz="1200" b="1" dirty="0">
                <a:solidFill>
                  <a:schemeClr val="dk1"/>
                </a:solidFill>
              </a:rPr>
              <a:t>2- ما هي الأدوار الضرورية؟</a:t>
            </a:r>
          </a:p>
          <a:p>
            <a:pPr marL="781050" lvl="0" indent="-171450" algn="r" rtl="1">
              <a:buClr>
                <a:schemeClr val="dk1"/>
              </a:buClr>
              <a:buSzPct val="100000"/>
              <a:buFont typeface="Arial" panose="020B0604020202020204" pitchFamily="34" charset="0"/>
              <a:buChar char="•"/>
            </a:pPr>
            <a:r>
              <a:rPr lang="ar-LB" sz="1200" dirty="0">
                <a:solidFill>
                  <a:schemeClr val="dk1"/>
                </a:solidFill>
              </a:rPr>
              <a:t>وجود ميسر هو اختياري. يمكن للميسر أن يؤدي الأنشطة والمناقشات، ويساعد على إنشاء مجموعات، وتعيين الأدوار مثل سكرتير وأخذ الحضور.</a:t>
            </a:r>
          </a:p>
          <a:p>
            <a:pPr marL="781050" lvl="0" indent="-171450" algn="r" rtl="1">
              <a:buClr>
                <a:schemeClr val="dk1"/>
              </a:buClr>
              <a:buSzPct val="100000"/>
              <a:buFont typeface="Arial" panose="020B0604020202020204" pitchFamily="34" charset="0"/>
              <a:buChar char="•"/>
            </a:pPr>
            <a:r>
              <a:rPr lang="ar-LB" sz="1200" dirty="0">
                <a:solidFill>
                  <a:schemeClr val="dk1"/>
                </a:solidFill>
              </a:rPr>
              <a:t>نوصي بأن يكون الميسر شخصا مختلفا في كل مرة يتم اختياره من خلال معرفتهم ومهاراتهم حول الموضوع.</a:t>
            </a:r>
          </a:p>
          <a:p>
            <a:pPr marL="609600" lvl="0" algn="r" rtl="1">
              <a:buClr>
                <a:schemeClr val="dk1"/>
              </a:buClr>
              <a:buSzPct val="100000"/>
            </a:pPr>
            <a:r>
              <a:rPr lang="ar-LB" sz="1200" b="1" dirty="0">
                <a:solidFill>
                  <a:schemeClr val="dk1"/>
                </a:solidFill>
              </a:rPr>
              <a:t>أين سيعقد الاجتماع؟</a:t>
            </a:r>
          </a:p>
          <a:p>
            <a:pPr marL="609600" lvl="0" algn="r" rtl="1">
              <a:buClr>
                <a:schemeClr val="dk1"/>
              </a:buClr>
              <a:buSzPct val="100000"/>
            </a:pPr>
            <a:r>
              <a:rPr lang="ar-LB" sz="1200" dirty="0">
                <a:solidFill>
                  <a:schemeClr val="dk1"/>
                </a:solidFill>
              </a:rPr>
              <a:t>هل سيكون مركز تعلم المعلمين في مدرستك؟</a:t>
            </a:r>
          </a:p>
          <a:p>
            <a:pPr marL="609600" lvl="0" algn="r" rtl="1">
              <a:buClr>
                <a:schemeClr val="dk1"/>
              </a:buClr>
              <a:buSzPct val="100000"/>
            </a:pPr>
            <a:r>
              <a:rPr lang="ar-LB" sz="1200" dirty="0">
                <a:solidFill>
                  <a:schemeClr val="dk1"/>
                </a:solidFill>
              </a:rPr>
              <a:t>هل سيكون مركز موارد للمعلم؟</a:t>
            </a:r>
          </a:p>
          <a:p>
            <a:pPr marL="609600" lvl="0" algn="r" rtl="1">
              <a:buClr>
                <a:schemeClr val="dk1"/>
              </a:buClr>
              <a:buSzPct val="100000"/>
            </a:pPr>
            <a:r>
              <a:rPr lang="ar-LB" sz="1200" dirty="0">
                <a:solidFill>
                  <a:schemeClr val="dk1"/>
                </a:solidFill>
              </a:rPr>
              <a:t>هل ستكون في موقع مركزي داخل مجتمعك؟</a:t>
            </a:r>
          </a:p>
          <a:p>
            <a:pPr marL="609600" lvl="0" algn="r" rtl="1">
              <a:buClr>
                <a:schemeClr val="dk1"/>
              </a:buClr>
              <a:buSzPct val="100000"/>
            </a:pPr>
            <a:r>
              <a:rPr lang="ar-LB" sz="1200" dirty="0">
                <a:solidFill>
                  <a:schemeClr val="dk1"/>
                </a:solidFill>
              </a:rPr>
              <a:t>نقرر معا أين يمكن أن تعمل بشكل أفضل.</a:t>
            </a:r>
          </a:p>
          <a:p>
            <a:pPr marL="609600" lvl="0" algn="r" rtl="1">
              <a:buClr>
                <a:schemeClr val="dk1"/>
              </a:buClr>
              <a:buSzPct val="100000"/>
            </a:pPr>
            <a:r>
              <a:rPr lang="ar-LB" sz="1200" dirty="0">
                <a:solidFill>
                  <a:schemeClr val="dk1"/>
                </a:solidFill>
              </a:rPr>
              <a:t>متى سيعقد الاجتماع؟</a:t>
            </a:r>
          </a:p>
          <a:p>
            <a:pPr marL="609600" lvl="0" algn="r" rtl="1">
              <a:buClr>
                <a:schemeClr val="dk1"/>
              </a:buClr>
              <a:buSzPct val="100000"/>
            </a:pPr>
            <a:r>
              <a:rPr lang="ar-LB" sz="1200" dirty="0">
                <a:solidFill>
                  <a:schemeClr val="dk1"/>
                </a:solidFill>
              </a:rPr>
              <a:t>متى سيكون اجتماعك القادم؟</a:t>
            </a:r>
          </a:p>
          <a:p>
            <a:pPr marL="609600" lvl="0" algn="r" rtl="1">
              <a:buClr>
                <a:schemeClr val="dk1"/>
              </a:buClr>
              <a:buSzPct val="100000"/>
            </a:pPr>
            <a:r>
              <a:rPr lang="ar-LB" sz="1200" dirty="0">
                <a:solidFill>
                  <a:schemeClr val="dk1"/>
                </a:solidFill>
              </a:rPr>
              <a:t>كم عدد المرات التي يمكن أن تلتقي فيها مجموعتك؟</a:t>
            </a:r>
          </a:p>
          <a:p>
            <a:pPr marL="609600" lvl="0" algn="r" rtl="1">
              <a:buClr>
                <a:schemeClr val="dk1"/>
              </a:buClr>
              <a:buSzPct val="100000"/>
            </a:pPr>
            <a:r>
              <a:rPr lang="ar-LB" sz="1200" dirty="0">
                <a:solidFill>
                  <a:schemeClr val="dk1"/>
                </a:solidFill>
              </a:rPr>
              <a:t>هل يمكن أن يحدث هذا الاجتماع شهريا؟</a:t>
            </a:r>
            <a:endParaRPr lang="en" sz="1200" dirty="0">
              <a:solidFill>
                <a:schemeClr val="dk1"/>
              </a:solidFill>
            </a:endParaRPr>
          </a:p>
        </p:txBody>
      </p:sp>
      <p:sp>
        <p:nvSpPr>
          <p:cNvPr id="369" name="Shape 36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32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a:solidFill>
                  <a:schemeClr val="lt1"/>
                </a:solidFill>
                <a:latin typeface="Arial"/>
                <a:ea typeface="Arial"/>
                <a:cs typeface="Arial"/>
                <a:sym typeface="Arial"/>
              </a:rPr>
              <a:t>Creating Community Standards</a:t>
            </a:r>
          </a:p>
        </p:txBody>
      </p:sp>
      <p:pic>
        <p:nvPicPr>
          <p:cNvPr id="375" name="Shape 375"/>
          <p:cNvPicPr preferRelativeResize="0"/>
          <p:nvPr/>
        </p:nvPicPr>
        <p:blipFill rotWithShape="1">
          <a:blip r:embed="rId3">
            <a:alphaModFix/>
          </a:blip>
          <a:srcRect/>
          <a:stretch/>
        </p:blipFill>
        <p:spPr>
          <a:xfrm>
            <a:off x="1987935" y="1675075"/>
            <a:ext cx="5168125" cy="3193150"/>
          </a:xfrm>
          <a:prstGeom prst="rect">
            <a:avLst/>
          </a:prstGeom>
          <a:noFill/>
          <a:ln>
            <a:noFill/>
          </a:ln>
        </p:spPr>
      </p:pic>
      <p:sp>
        <p:nvSpPr>
          <p:cNvPr id="376" name="Shape 376"/>
          <p:cNvSpPr txBox="1"/>
          <p:nvPr/>
        </p:nvSpPr>
        <p:spPr>
          <a:xfrm>
            <a:off x="387025" y="1844800"/>
            <a:ext cx="2382900" cy="814800"/>
          </a:xfrm>
          <a:prstGeom prst="rect">
            <a:avLst/>
          </a:prstGeom>
          <a:noFill/>
          <a:ln>
            <a:noFill/>
          </a:ln>
        </p:spPr>
        <p:txBody>
          <a:bodyPr lIns="91425" tIns="91425" rIns="91425" bIns="91425" anchor="t" anchorCtr="0">
            <a:noAutofit/>
          </a:bodyPr>
          <a:lstStyle/>
          <a:p>
            <a:pPr lvl="0" algn="r" rtl="1">
              <a:buClr>
                <a:srgbClr val="000000"/>
              </a:buClr>
              <a:buSzPct val="25000"/>
            </a:pPr>
            <a:r>
              <a:rPr lang="ar-LB" dirty="0"/>
              <a:t>ماهي أنواع السلوك والمواقف التي ترغب أن تشاهدها في مجتمعك</a:t>
            </a:r>
            <a:endParaRPr lang="en" dirty="0"/>
          </a:p>
        </p:txBody>
      </p:sp>
      <p:cxnSp>
        <p:nvCxnSpPr>
          <p:cNvPr id="377" name="Shape 377"/>
          <p:cNvCxnSpPr/>
          <p:nvPr/>
        </p:nvCxnSpPr>
        <p:spPr>
          <a:xfrm flipH="1">
            <a:off x="7136173" y="2659585"/>
            <a:ext cx="598799" cy="993298"/>
          </a:xfrm>
          <a:prstGeom prst="straightConnector1">
            <a:avLst/>
          </a:prstGeom>
          <a:noFill/>
          <a:ln w="38100" cap="flat" cmpd="sng">
            <a:solidFill>
              <a:srgbClr val="FF0000"/>
            </a:solidFill>
            <a:prstDash val="solid"/>
            <a:round/>
            <a:headEnd type="none" w="med" len="med"/>
            <a:tailEnd type="triangle" w="lg" len="lg"/>
          </a:ln>
        </p:spPr>
      </p:cxnSp>
      <p:sp>
        <p:nvSpPr>
          <p:cNvPr id="378" name="Shape 378"/>
          <p:cNvSpPr txBox="1"/>
          <p:nvPr/>
        </p:nvSpPr>
        <p:spPr>
          <a:xfrm>
            <a:off x="6480675" y="1711585"/>
            <a:ext cx="2508598" cy="948000"/>
          </a:xfrm>
          <a:prstGeom prst="rect">
            <a:avLst/>
          </a:prstGeom>
          <a:noFill/>
          <a:ln>
            <a:noFill/>
          </a:ln>
        </p:spPr>
        <p:txBody>
          <a:bodyPr lIns="91425" tIns="91425" rIns="91425" bIns="91425" anchor="t" anchorCtr="0">
            <a:noAutofit/>
          </a:bodyPr>
          <a:lstStyle/>
          <a:p>
            <a:pPr lvl="0" algn="r" rtl="1">
              <a:buClr>
                <a:srgbClr val="000000"/>
              </a:buClr>
              <a:buSzPct val="25000"/>
            </a:pPr>
            <a:r>
              <a:rPr lang="ar-LB" dirty="0"/>
              <a:t>ماهي أنواع السلوك والمواقف التي ترغب أن تلغيها من من مجتمعك</a:t>
            </a:r>
            <a:endParaRPr lang="en" dirty="0"/>
          </a:p>
        </p:txBody>
      </p:sp>
      <p:cxnSp>
        <p:nvCxnSpPr>
          <p:cNvPr id="379" name="Shape 379"/>
          <p:cNvCxnSpPr>
            <a:stCxn id="376" idx="2"/>
          </p:cNvCxnSpPr>
          <p:nvPr/>
        </p:nvCxnSpPr>
        <p:spPr>
          <a:xfrm>
            <a:off x="1578475" y="2659600"/>
            <a:ext cx="2304000" cy="896399"/>
          </a:xfrm>
          <a:prstGeom prst="straightConnector1">
            <a:avLst/>
          </a:prstGeom>
          <a:noFill/>
          <a:ln w="38100" cap="flat" cmpd="sng">
            <a:solidFill>
              <a:srgbClr val="6AA84F"/>
            </a:solidFill>
            <a:prstDash val="solid"/>
            <a:round/>
            <a:headEnd type="none" w="med" len="med"/>
            <a:tailEnd type="triangle" w="lg" len="lg"/>
          </a:ln>
        </p:spPr>
      </p:cxnSp>
      <p:sp>
        <p:nvSpPr>
          <p:cNvPr id="380" name="Shape 38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Shape 385"/>
          <p:cNvSpPr txBox="1">
            <a:spLocks noGrp="1"/>
          </p:cNvSpPr>
          <p:nvPr>
            <p:ph type="title"/>
          </p:nvPr>
        </p:nvSpPr>
        <p:spPr>
          <a:xfrm>
            <a:off x="271725" y="205977"/>
            <a:ext cx="8229600" cy="1141497"/>
          </a:xfrm>
          <a:prstGeom prst="rect">
            <a:avLst/>
          </a:prstGeom>
          <a:noFill/>
          <a:ln>
            <a:noFill/>
          </a:ln>
        </p:spPr>
        <p:txBody>
          <a:bodyPr lIns="91425" tIns="91425" rIns="91425" bIns="91425" anchor="b" anchorCtr="0">
            <a:noAutofit/>
          </a:bodyPr>
          <a:lstStyle/>
          <a:p>
            <a:pPr lvl="0" algn="r" rtl="1">
              <a:buSzPct val="25000"/>
            </a:pPr>
            <a:r>
              <a:rPr lang="ar-LB" sz="3600" b="1" i="0" u="none" strike="noStrike" cap="none" baseline="0" dirty="0">
                <a:solidFill>
                  <a:schemeClr val="lt1"/>
                </a:solidFill>
                <a:latin typeface="Arial"/>
                <a:ea typeface="Arial"/>
                <a:cs typeface="Arial"/>
                <a:sym typeface="Arial"/>
              </a:rPr>
              <a:t/>
            </a:r>
            <a:br>
              <a:rPr lang="ar-LB" sz="3600" b="1" i="0" u="none" strike="noStrike" cap="none" baseline="0" dirty="0">
                <a:solidFill>
                  <a:schemeClr val="lt1"/>
                </a:solidFill>
                <a:latin typeface="Arial"/>
                <a:ea typeface="Arial"/>
                <a:cs typeface="Arial"/>
                <a:sym typeface="Arial"/>
              </a:rPr>
            </a:br>
            <a:r>
              <a:rPr lang="ar-LB" sz="3600" b="1" dirty="0">
                <a:solidFill>
                  <a:schemeClr val="lt1"/>
                </a:solidFill>
              </a:rPr>
              <a:t/>
            </a:r>
            <a:br>
              <a:rPr lang="ar-LB" sz="3600" b="1" dirty="0">
                <a:solidFill>
                  <a:schemeClr val="lt1"/>
                </a:solidFill>
              </a:rPr>
            </a:br>
            <a:r>
              <a:rPr lang="ar-LB" sz="3600" b="1" dirty="0">
                <a:solidFill>
                  <a:schemeClr val="lt1"/>
                </a:solidFill>
              </a:rPr>
              <a:t/>
            </a:r>
            <a:br>
              <a:rPr lang="ar-LB" sz="3600" b="1" dirty="0">
                <a:solidFill>
                  <a:schemeClr val="lt1"/>
                </a:solidFill>
              </a:rPr>
            </a:br>
            <a:r>
              <a:rPr lang="ar-LB" sz="3600" b="1" dirty="0">
                <a:solidFill>
                  <a:schemeClr val="lt1"/>
                </a:solidFill>
              </a:rPr>
              <a:t>كتابة بيان مهمة مركز تعلم المعلم</a:t>
            </a:r>
            <a:endParaRPr lang="en" sz="3600" b="1" i="0" u="none" strike="noStrike" cap="none" baseline="0" dirty="0">
              <a:solidFill>
                <a:schemeClr val="lt1"/>
              </a:solidFill>
              <a:latin typeface="Arial"/>
              <a:ea typeface="Arial"/>
              <a:cs typeface="Arial"/>
              <a:sym typeface="Arial"/>
            </a:endParaRPr>
          </a:p>
        </p:txBody>
      </p:sp>
      <p:sp>
        <p:nvSpPr>
          <p:cNvPr id="386" name="Shape 386"/>
          <p:cNvSpPr txBox="1">
            <a:spLocks noGrp="1"/>
          </p:cNvSpPr>
          <p:nvPr>
            <p:ph type="body" idx="1"/>
          </p:nvPr>
        </p:nvSpPr>
        <p:spPr>
          <a:xfrm>
            <a:off x="381000" y="1489349"/>
            <a:ext cx="8229600" cy="3465298"/>
          </a:xfrm>
          <a:prstGeom prst="rect">
            <a:avLst/>
          </a:prstGeom>
          <a:noFill/>
          <a:ln>
            <a:noFill/>
          </a:ln>
        </p:spPr>
        <p:txBody>
          <a:bodyPr lIns="91425" tIns="91425" rIns="91425" bIns="91425" anchor="t" anchorCtr="0">
            <a:noAutofit/>
          </a:bodyPr>
          <a:lstStyle/>
          <a:p>
            <a:pPr lvl="0" algn="r" rtl="1">
              <a:buSzPct val="25000"/>
            </a:pPr>
            <a:r>
              <a:rPr lang="ar-LB" b="0" i="0" u="none" strike="noStrike" cap="none" baseline="0" dirty="0">
                <a:solidFill>
                  <a:schemeClr val="dk1"/>
                </a:solidFill>
                <a:latin typeface="Arial"/>
                <a:ea typeface="Arial"/>
                <a:cs typeface="Arial"/>
                <a:sym typeface="Arial"/>
              </a:rPr>
              <a:t>بيان المهمة: هو عندما تقوم</a:t>
            </a:r>
            <a:r>
              <a:rPr lang="ar-LB" b="0" i="0" u="none" strike="noStrike" cap="none" dirty="0">
                <a:solidFill>
                  <a:schemeClr val="dk1"/>
                </a:solidFill>
                <a:latin typeface="Arial"/>
                <a:ea typeface="Arial"/>
                <a:cs typeface="Arial"/>
                <a:sym typeface="Arial"/>
              </a:rPr>
              <a:t> مجموعة بتحديد ماهي أهدافها على المدى الطويل, وكيف سيقومون بإنجازها. اعملوا سويا مع مجموعتك وأكتب </a:t>
            </a:r>
            <a:r>
              <a:rPr lang="ar-LB" b="0" i="1" u="none" strike="noStrike" cap="none" dirty="0">
                <a:solidFill>
                  <a:schemeClr val="dk1"/>
                </a:solidFill>
                <a:latin typeface="Arial"/>
                <a:ea typeface="Arial"/>
                <a:cs typeface="Arial"/>
                <a:sym typeface="Arial"/>
              </a:rPr>
              <a:t>بيان المهمة</a:t>
            </a:r>
            <a:r>
              <a:rPr lang="ar-LB" b="0" u="none" strike="noStrike" cap="none" dirty="0">
                <a:solidFill>
                  <a:schemeClr val="dk1"/>
                </a:solidFill>
                <a:latin typeface="Arial"/>
                <a:ea typeface="Arial"/>
                <a:cs typeface="Arial"/>
                <a:sym typeface="Arial"/>
              </a:rPr>
              <a:t> الخاص بكم بما يخص مركز تعلم المعلمين, ضع فيها أهدافك </a:t>
            </a:r>
            <a:r>
              <a:rPr lang="ar-LB" dirty="0">
                <a:solidFill>
                  <a:schemeClr val="dk1"/>
                </a:solidFill>
              </a:rPr>
              <a:t>بعيد الأمد ، فضلا عن سلسلة من الخطوات التي سوف تتخذ من أجل الوفاء بها. </a:t>
            </a:r>
            <a:endParaRPr lang="en" b="0" i="0" u="none" strike="noStrike" cap="none" baseline="0" dirty="0">
              <a:solidFill>
                <a:schemeClr val="dk1"/>
              </a:solidFill>
              <a:latin typeface="Arial"/>
              <a:ea typeface="Arial"/>
              <a:cs typeface="Arial"/>
              <a:sym typeface="Arial"/>
            </a:endParaRPr>
          </a:p>
        </p:txBody>
      </p:sp>
      <p:graphicFrame>
        <p:nvGraphicFramePr>
          <p:cNvPr id="387" name="Shape 387"/>
          <p:cNvGraphicFramePr/>
          <p:nvPr>
            <p:extLst>
              <p:ext uri="{D42A27DB-BD31-4B8C-83A1-F6EECF244321}">
                <p14:modId xmlns:p14="http://schemas.microsoft.com/office/powerpoint/2010/main" val="111360955"/>
              </p:ext>
            </p:extLst>
          </p:nvPr>
        </p:nvGraphicFramePr>
        <p:xfrm>
          <a:off x="540825" y="2366310"/>
          <a:ext cx="8037100" cy="2392100"/>
        </p:xfrm>
        <a:graphic>
          <a:graphicData uri="http://schemas.openxmlformats.org/drawingml/2006/table">
            <a:tbl>
              <a:tblPr>
                <a:noFill/>
                <a:tableStyleId>{ACE688C7-C890-4126-B434-EDB28591682D}</a:tableStyleId>
              </a:tblPr>
              <a:tblGrid>
                <a:gridCol w="6182093">
                  <a:extLst>
                    <a:ext uri="{9D8B030D-6E8A-4147-A177-3AD203B41FA5}">
                      <a16:colId xmlns="" xmlns:a16="http://schemas.microsoft.com/office/drawing/2014/main" val="20000"/>
                    </a:ext>
                  </a:extLst>
                </a:gridCol>
                <a:gridCol w="1855007">
                  <a:extLst>
                    <a:ext uri="{9D8B030D-6E8A-4147-A177-3AD203B41FA5}">
                      <a16:colId xmlns="" xmlns:a16="http://schemas.microsoft.com/office/drawing/2014/main" val="20001"/>
                    </a:ext>
                  </a:extLst>
                </a:gridCol>
              </a:tblGrid>
              <a:tr h="784775">
                <a:tc>
                  <a:txBody>
                    <a:bodyPr/>
                    <a:lstStyle/>
                    <a:p>
                      <a:pPr marL="0" marR="0" lvl="0" indent="0" algn="l" rtl="0">
                        <a:lnSpc>
                          <a:spcPct val="100000"/>
                        </a:lnSpc>
                        <a:spcBef>
                          <a:spcPts val="0"/>
                        </a:spcBef>
                        <a:spcAft>
                          <a:spcPts val="0"/>
                        </a:spcAft>
                        <a:buClr>
                          <a:srgbClr val="000000"/>
                        </a:buClr>
                        <a:buSzPct val="25000"/>
                        <a:buFont typeface="Arial"/>
                        <a:buNone/>
                      </a:pPr>
                      <a:endParaRPr lang="en" sz="1400" u="none" strike="noStrike" cap="none" baseline="0" dirty="0"/>
                    </a:p>
                  </a:txBody>
                  <a:tcPr marL="91425" marR="91425" marT="91425" marB="91425"/>
                </a:tc>
                <a:tc>
                  <a:txBody>
                    <a:bodyPr/>
                    <a:lstStyle/>
                    <a:p>
                      <a:pPr marL="0" marR="0" lvl="0" indent="0" algn="r" rtl="1">
                        <a:lnSpc>
                          <a:spcPct val="100000"/>
                        </a:lnSpc>
                        <a:spcBef>
                          <a:spcPts val="0"/>
                        </a:spcBef>
                        <a:spcAft>
                          <a:spcPts val="0"/>
                        </a:spcAft>
                        <a:buClr>
                          <a:srgbClr val="000000"/>
                        </a:buClr>
                        <a:buFont typeface="Arial"/>
                        <a:buNone/>
                      </a:pPr>
                      <a:r>
                        <a:rPr lang="ar-LB" sz="1400" u="none" strike="noStrike" cap="none" baseline="0" dirty="0"/>
                        <a:t>أهداف طويلة المدى</a:t>
                      </a:r>
                      <a:endParaRPr sz="1400" u="none" strike="noStrike" cap="none" baseline="0" dirty="0"/>
                    </a:p>
                  </a:txBody>
                  <a:tcPr marL="91425" marR="91425" marT="91425" marB="91425"/>
                </a:tc>
                <a:extLst>
                  <a:ext uri="{0D108BD9-81ED-4DB2-BD59-A6C34878D82A}">
                    <a16:rowId xmlns="" xmlns:a16="http://schemas.microsoft.com/office/drawing/2014/main" val="10000"/>
                  </a:ext>
                </a:extLst>
              </a:tr>
              <a:tr h="1607325">
                <a:tc>
                  <a:txBody>
                    <a:bodyPr/>
                    <a:lstStyle/>
                    <a:p>
                      <a:pPr marL="0" marR="0" lvl="0" indent="0" algn="r" rtl="1">
                        <a:lnSpc>
                          <a:spcPct val="100000"/>
                        </a:lnSpc>
                        <a:spcBef>
                          <a:spcPts val="0"/>
                        </a:spcBef>
                        <a:spcAft>
                          <a:spcPts val="0"/>
                        </a:spcAft>
                        <a:buClr>
                          <a:schemeClr val="dk1"/>
                        </a:buClr>
                        <a:buSzPct val="25000"/>
                        <a:buFont typeface="Arial"/>
                        <a:buNone/>
                      </a:pPr>
                      <a:r>
                        <a:rPr lang="ar-LB" sz="1400" u="none" strike="noStrike" cap="none" baseline="0" dirty="0">
                          <a:solidFill>
                            <a:schemeClr val="dk1"/>
                          </a:solidFill>
                        </a:rPr>
                        <a:t>1-</a:t>
                      </a:r>
                    </a:p>
                    <a:p>
                      <a:pPr marL="0" marR="0" lvl="0" indent="0" algn="r" rtl="1">
                        <a:lnSpc>
                          <a:spcPct val="100000"/>
                        </a:lnSpc>
                        <a:spcBef>
                          <a:spcPts val="0"/>
                        </a:spcBef>
                        <a:spcAft>
                          <a:spcPts val="0"/>
                        </a:spcAft>
                        <a:buClr>
                          <a:schemeClr val="dk1"/>
                        </a:buClr>
                        <a:buSzPct val="25000"/>
                        <a:buFont typeface="Arial"/>
                        <a:buNone/>
                      </a:pPr>
                      <a:r>
                        <a:rPr lang="ar-LB" sz="1400" u="none" strike="noStrike" cap="none" baseline="0" dirty="0">
                          <a:solidFill>
                            <a:schemeClr val="dk1"/>
                          </a:solidFill>
                        </a:rPr>
                        <a:t>2-</a:t>
                      </a:r>
                    </a:p>
                    <a:p>
                      <a:pPr marL="0" marR="0" lvl="0" indent="0" algn="r" rtl="1">
                        <a:lnSpc>
                          <a:spcPct val="100000"/>
                        </a:lnSpc>
                        <a:spcBef>
                          <a:spcPts val="0"/>
                        </a:spcBef>
                        <a:spcAft>
                          <a:spcPts val="0"/>
                        </a:spcAft>
                        <a:buClr>
                          <a:schemeClr val="dk1"/>
                        </a:buClr>
                        <a:buSzPct val="25000"/>
                        <a:buFont typeface="Arial"/>
                        <a:buNone/>
                      </a:pPr>
                      <a:r>
                        <a:rPr lang="ar-LB" sz="1400" u="none" strike="noStrike" cap="none" baseline="0" dirty="0">
                          <a:solidFill>
                            <a:schemeClr val="dk1"/>
                          </a:solidFill>
                        </a:rPr>
                        <a:t>3- </a:t>
                      </a:r>
                      <a:endParaRPr lang="en" sz="1400" u="none" strike="noStrike" cap="none" baseline="0" dirty="0">
                        <a:solidFill>
                          <a:schemeClr val="dk1"/>
                        </a:solidFill>
                      </a:endParaRPr>
                    </a:p>
                  </a:txBody>
                  <a:tcPr marL="91425" marR="91425" marT="91425" marB="91425"/>
                </a:tc>
                <a:tc>
                  <a:txBody>
                    <a:bodyPr/>
                    <a:lstStyle/>
                    <a:p>
                      <a:pPr marL="0" marR="0" lvl="0" indent="0" algn="r" rtl="1">
                        <a:lnSpc>
                          <a:spcPct val="100000"/>
                        </a:lnSpc>
                        <a:spcBef>
                          <a:spcPts val="0"/>
                        </a:spcBef>
                        <a:spcAft>
                          <a:spcPts val="0"/>
                        </a:spcAft>
                        <a:buClr>
                          <a:srgbClr val="000000"/>
                        </a:buClr>
                        <a:buSzPct val="25000"/>
                        <a:buFont typeface="Arial"/>
                        <a:buNone/>
                      </a:pPr>
                      <a:r>
                        <a:rPr lang="ar-LB" sz="1400" u="none" strike="noStrike" cap="none" baseline="0" dirty="0"/>
                        <a:t>الخطوات لتصل إلى الأهداف</a:t>
                      </a:r>
                      <a:endParaRPr lang="en" sz="1400" u="none" strike="noStrike" cap="none" baseline="0" dirty="0"/>
                    </a:p>
                  </a:txBody>
                  <a:tcPr marL="91425" marR="91425" marT="91425" marB="91425"/>
                </a:tc>
                <a:extLst>
                  <a:ext uri="{0D108BD9-81ED-4DB2-BD59-A6C34878D82A}">
                    <a16:rowId xmlns="" xmlns:a16="http://schemas.microsoft.com/office/drawing/2014/main" val="10001"/>
                  </a:ext>
                </a:extLst>
              </a:tr>
            </a:tbl>
          </a:graphicData>
        </a:graphic>
      </p:graphicFrame>
      <p:sp>
        <p:nvSpPr>
          <p:cNvPr id="388" name="Shape 38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38510" y="205977"/>
            <a:ext cx="8648400" cy="1141499"/>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400" b="1" i="0" u="none" strike="noStrike" cap="none" baseline="0" dirty="0">
                <a:solidFill>
                  <a:srgbClr val="FFFFFF"/>
                </a:solidFill>
                <a:latin typeface="Arial"/>
                <a:ea typeface="Arial"/>
                <a:cs typeface="Arial"/>
                <a:sym typeface="Arial"/>
              </a:rPr>
              <a:t>دائرة تعلم المعلمين </a:t>
            </a:r>
            <a:endParaRPr lang="en" sz="4400" b="1" i="0" u="none" strike="noStrike" cap="none" baseline="0" dirty="0">
              <a:solidFill>
                <a:srgbClr val="FFFFFF"/>
              </a:solidFill>
              <a:latin typeface="Arial"/>
              <a:ea typeface="Arial"/>
              <a:cs typeface="Arial"/>
              <a:sym typeface="Arial"/>
            </a:endParaRPr>
          </a:p>
        </p:txBody>
      </p:sp>
      <p:sp>
        <p:nvSpPr>
          <p:cNvPr id="394" name="Shape 394"/>
          <p:cNvSpPr txBox="1">
            <a:spLocks noGrp="1"/>
          </p:cNvSpPr>
          <p:nvPr>
            <p:ph type="body" idx="1"/>
          </p:nvPr>
        </p:nvSpPr>
        <p:spPr>
          <a:xfrm>
            <a:off x="418689" y="1347474"/>
            <a:ext cx="8268000" cy="461099"/>
          </a:xfrm>
          <a:prstGeom prst="rect">
            <a:avLst/>
          </a:prstGeom>
          <a:noFill/>
          <a:ln>
            <a:noFill/>
          </a:ln>
        </p:spPr>
        <p:txBody>
          <a:bodyPr lIns="91425" tIns="91425" rIns="91425" bIns="91425" anchor="t" anchorCtr="0">
            <a:noAutofit/>
          </a:bodyPr>
          <a:lstStyle/>
          <a:p>
            <a:pPr lvl="0" algn="r" rtl="1">
              <a:buSzPct val="25000"/>
            </a:pPr>
            <a:r>
              <a:rPr lang="ar-LB" sz="1600" dirty="0"/>
              <a:t>آلية دعم الأقران المدرسية القائمة على المدارس لتطوير المهارات المهنية للمعلمين:</a:t>
            </a:r>
          </a:p>
        </p:txBody>
      </p:sp>
      <p:sp>
        <p:nvSpPr>
          <p:cNvPr id="395" name="Shape 395"/>
          <p:cNvSpPr txBox="1">
            <a:spLocks noGrp="1"/>
          </p:cNvSpPr>
          <p:nvPr>
            <p:ph type="sldNum" idx="12"/>
          </p:nvPr>
        </p:nvSpPr>
        <p:spPr>
          <a:xfrm>
            <a:off x="8556789" y="4749849"/>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46</a:t>
            </a:fld>
            <a:endParaRPr lang="en" sz="1300" b="0" i="0" u="none" strike="noStrike" cap="none" baseline="0">
              <a:solidFill>
                <a:schemeClr val="dk2"/>
              </a:solidFill>
              <a:latin typeface="Arial"/>
              <a:ea typeface="Arial"/>
              <a:cs typeface="Arial"/>
              <a:sym typeface="Aria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563" y="1808573"/>
            <a:ext cx="8410575" cy="3457575"/>
          </a:xfrm>
          <a:prstGeom prst="rect">
            <a:avLst/>
          </a:prstGeom>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Shape 401"/>
          <p:cNvSpPr txBox="1">
            <a:spLocks noGrp="1"/>
          </p:cNvSpPr>
          <p:nvPr>
            <p:ph type="title"/>
          </p:nvPr>
        </p:nvSpPr>
        <p:spPr>
          <a:xfrm>
            <a:off x="209925" y="2430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دعم الأقران</a:t>
            </a:r>
            <a:endParaRPr lang="en" sz="4800" b="1" i="0" u="none" strike="noStrike" cap="none" baseline="0" dirty="0">
              <a:solidFill>
                <a:schemeClr val="lt1"/>
              </a:solidFill>
              <a:latin typeface="Arial"/>
              <a:ea typeface="Arial"/>
              <a:cs typeface="Arial"/>
              <a:sym typeface="Arial"/>
            </a:endParaRPr>
          </a:p>
        </p:txBody>
      </p:sp>
      <p:sp>
        <p:nvSpPr>
          <p:cNvPr id="402" name="Shape 402"/>
          <p:cNvSpPr txBox="1">
            <a:spLocks noGrp="1"/>
          </p:cNvSpPr>
          <p:nvPr>
            <p:ph type="body" idx="1"/>
          </p:nvPr>
        </p:nvSpPr>
        <p:spPr>
          <a:xfrm>
            <a:off x="457200" y="1511674"/>
            <a:ext cx="8229600" cy="3465298"/>
          </a:xfrm>
          <a:prstGeom prst="rect">
            <a:avLst/>
          </a:prstGeom>
          <a:noFill/>
          <a:ln>
            <a:noFill/>
          </a:ln>
        </p:spPr>
        <p:txBody>
          <a:bodyPr lIns="91425" tIns="91425" rIns="91425" bIns="91425" anchor="t" anchorCtr="0">
            <a:noAutofit/>
          </a:bodyPr>
          <a:lstStyle/>
          <a:p>
            <a:pPr marL="457200" marR="0" lvl="0" indent="-381000" algn="r" rtl="1">
              <a:lnSpc>
                <a:spcPct val="100000"/>
              </a:lnSpc>
              <a:spcBef>
                <a:spcPts val="0"/>
              </a:spcBef>
              <a:spcAft>
                <a:spcPts val="0"/>
              </a:spcAft>
              <a:buClr>
                <a:schemeClr val="dk1"/>
              </a:buClr>
              <a:buSzPct val="100000"/>
              <a:buFont typeface="Times New Roman"/>
              <a:buAutoNum type="arabicPeriod"/>
            </a:pPr>
            <a:r>
              <a:rPr lang="ar-LB" sz="2400" dirty="0">
                <a:solidFill>
                  <a:schemeClr val="dk1"/>
                </a:solidFill>
                <a:latin typeface="Times New Roman"/>
                <a:ea typeface="Times New Roman"/>
                <a:cs typeface="Times New Roman"/>
                <a:sym typeface="Times New Roman"/>
              </a:rPr>
              <a:t>لماذا يعتبر التعاون مهم</a:t>
            </a:r>
            <a:r>
              <a:rPr lang="en-US" sz="2400" dirty="0">
                <a:solidFill>
                  <a:schemeClr val="dk1"/>
                </a:solidFill>
                <a:latin typeface="Times New Roman"/>
                <a:ea typeface="Times New Roman"/>
                <a:cs typeface="Times New Roman"/>
                <a:sym typeface="Times New Roman"/>
              </a:rPr>
              <a:t>?</a:t>
            </a:r>
          </a:p>
          <a:p>
            <a:pPr marL="457200" marR="0" lvl="0" indent="-381000" algn="r" rtl="1">
              <a:lnSpc>
                <a:spcPct val="100000"/>
              </a:lnSpc>
              <a:spcBef>
                <a:spcPts val="0"/>
              </a:spcBef>
              <a:spcAft>
                <a:spcPts val="0"/>
              </a:spcAft>
              <a:buClr>
                <a:schemeClr val="dk1"/>
              </a:buClr>
              <a:buSzPct val="100000"/>
              <a:buFont typeface="Times New Roman"/>
              <a:buAutoNum type="arabicPeriod"/>
            </a:pPr>
            <a:r>
              <a:rPr lang="ar-LB" sz="2400" dirty="0">
                <a:solidFill>
                  <a:schemeClr val="dk1"/>
                </a:solidFill>
                <a:latin typeface="Times New Roman"/>
                <a:ea typeface="Times New Roman"/>
                <a:cs typeface="Times New Roman"/>
                <a:sym typeface="Times New Roman"/>
              </a:rPr>
              <a:t>كيف يجعلك التعاون تشعر؟</a:t>
            </a:r>
          </a:p>
          <a:p>
            <a:pPr marL="457200" lvl="0" indent="-381000" algn="r" rtl="1">
              <a:buClr>
                <a:schemeClr val="dk1"/>
              </a:buClr>
              <a:buSzPct val="100000"/>
              <a:buFont typeface="Times New Roman"/>
              <a:buAutoNum type="arabicPeriod"/>
            </a:pPr>
            <a:r>
              <a:rPr lang="ar-LB" sz="2400" dirty="0">
                <a:solidFill>
                  <a:schemeClr val="dk1"/>
                </a:solidFill>
                <a:latin typeface="Times New Roman"/>
                <a:ea typeface="Times New Roman"/>
                <a:cs typeface="Times New Roman"/>
                <a:sym typeface="Times New Roman"/>
              </a:rPr>
              <a:t>ما هي الطرق التي ستستخدم بها التعاون في المستقبل </a:t>
            </a:r>
          </a:p>
        </p:txBody>
      </p:sp>
      <p:sp>
        <p:nvSpPr>
          <p:cNvPr id="403" name="Shape 40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p:nvPr/>
        </p:nvSpPr>
        <p:spPr>
          <a:xfrm>
            <a:off x="43200" y="2023800"/>
            <a:ext cx="9057600" cy="814498"/>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ar-LB" sz="4000" b="1" i="0" u="none" strike="noStrike" cap="none" baseline="0" dirty="0">
                <a:solidFill>
                  <a:srgbClr val="000000"/>
                </a:solidFill>
                <a:latin typeface="Arial"/>
                <a:ea typeface="Arial"/>
                <a:cs typeface="Arial"/>
                <a:sym typeface="Arial"/>
              </a:rPr>
              <a:t>لماذا يكون التعليم مهماً</a:t>
            </a:r>
            <a:r>
              <a:rPr lang="ar-LB" sz="4000" b="1" i="0" u="none" strike="noStrike" cap="none" dirty="0">
                <a:solidFill>
                  <a:srgbClr val="000000"/>
                </a:solidFill>
                <a:latin typeface="Arial"/>
                <a:ea typeface="Arial"/>
                <a:cs typeface="Arial"/>
                <a:sym typeface="Arial"/>
              </a:rPr>
              <a:t> في مجتمعك</a:t>
            </a:r>
            <a:endParaRPr lang="en" sz="4000" b="1" i="0" u="none" strike="noStrike" cap="none" baseline="0" dirty="0">
              <a:solidFill>
                <a:srgbClr val="000000"/>
              </a:solidFill>
              <a:latin typeface="Arial"/>
              <a:ea typeface="Arial"/>
              <a:cs typeface="Arial"/>
              <a:sym typeface="Arial"/>
            </a:endParaRPr>
          </a:p>
        </p:txBody>
      </p:sp>
      <p:sp>
        <p:nvSpPr>
          <p:cNvPr id="63" name="Shape 6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5</a:t>
            </a:fld>
            <a:endParaRPr lang="en" sz="1300" b="0" i="0" u="none" strike="noStrike" cap="none" baseline="0">
              <a:solidFill>
                <a:schemeClr val="dk2"/>
              </a:solidFill>
              <a:latin typeface="Arial"/>
              <a:ea typeface="Arial"/>
              <a:cs typeface="Arial"/>
              <a:sym typeface="Arial"/>
            </a:endParaRPr>
          </a:p>
        </p:txBody>
      </p:sp>
      <p:sp>
        <p:nvSpPr>
          <p:cNvPr id="64" name="Shape 6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سؤال</a:t>
            </a:r>
            <a:r>
              <a:rPr lang="en" sz="4800" b="1" i="0" u="none" strike="noStrike" cap="none" baseline="0" dirty="0">
                <a:solidFill>
                  <a:schemeClr val="lt1"/>
                </a:solidFill>
                <a:latin typeface="Arial"/>
                <a:ea typeface="Arial"/>
                <a:cs typeface="Arial"/>
                <a:sym typeface="Arial"/>
              </a:rPr>
              <a:t>:</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endParaRPr/>
          </a:p>
        </p:txBody>
      </p:sp>
      <p:sp>
        <p:nvSpPr>
          <p:cNvPr id="71" name="Shape 71"/>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pPr lvl="0" rtl="0">
                <a:spcBef>
                  <a:spcPts val="0"/>
                </a:spcBef>
                <a:buNone/>
              </a:pPr>
              <a:t>6</a:t>
            </a:fld>
            <a:endParaRPr lang="en"/>
          </a:p>
        </p:txBody>
      </p:sp>
      <p:sp>
        <p:nvSpPr>
          <p:cNvPr id="72" name="Shape 72"/>
          <p:cNvSpPr/>
          <p:nvPr/>
        </p:nvSpPr>
        <p:spPr>
          <a:xfrm>
            <a:off x="3067850" y="2104200"/>
            <a:ext cx="2497499" cy="935099"/>
          </a:xfrm>
          <a:prstGeom prst="ellipse">
            <a:avLst/>
          </a:prstGeom>
          <a:solidFill>
            <a:srgbClr val="B6D7A8"/>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الخريطة الذهنية</a:t>
            </a:r>
            <a:endParaRPr lang="en" b="1" dirty="0"/>
          </a:p>
        </p:txBody>
      </p:sp>
      <p:cxnSp>
        <p:nvCxnSpPr>
          <p:cNvPr id="73" name="Shape 73"/>
          <p:cNvCxnSpPr>
            <a:stCxn id="72" idx="7"/>
            <a:endCxn id="72" idx="7"/>
          </p:cNvCxnSpPr>
          <p:nvPr/>
        </p:nvCxnSpPr>
        <p:spPr>
          <a:xfrm>
            <a:off x="5199599" y="2241142"/>
            <a:ext cx="0" cy="0"/>
          </a:xfrm>
          <a:prstGeom prst="straightConnector1">
            <a:avLst/>
          </a:prstGeom>
          <a:noFill/>
          <a:ln w="19050" cap="flat" cmpd="sng">
            <a:solidFill>
              <a:schemeClr val="dk2"/>
            </a:solidFill>
            <a:prstDash val="solid"/>
            <a:round/>
            <a:headEnd type="none" w="lg" len="lg"/>
            <a:tailEnd type="none" w="lg" len="lg"/>
          </a:ln>
        </p:spPr>
      </p:cxnSp>
      <p:cxnSp>
        <p:nvCxnSpPr>
          <p:cNvPr id="74" name="Shape 74"/>
          <p:cNvCxnSpPr/>
          <p:nvPr/>
        </p:nvCxnSpPr>
        <p:spPr>
          <a:xfrm>
            <a:off x="5264400" y="2868200"/>
            <a:ext cx="905400" cy="598799"/>
          </a:xfrm>
          <a:prstGeom prst="straightConnector1">
            <a:avLst/>
          </a:prstGeom>
          <a:noFill/>
          <a:ln w="19050" cap="flat" cmpd="sng">
            <a:solidFill>
              <a:schemeClr val="dk2"/>
            </a:solidFill>
            <a:prstDash val="solid"/>
            <a:round/>
            <a:headEnd type="none" w="lg" len="lg"/>
            <a:tailEnd type="none" w="lg" len="lg"/>
          </a:ln>
        </p:spPr>
      </p:cxnSp>
      <p:cxnSp>
        <p:nvCxnSpPr>
          <p:cNvPr id="75" name="Shape 75"/>
          <p:cNvCxnSpPr/>
          <p:nvPr/>
        </p:nvCxnSpPr>
        <p:spPr>
          <a:xfrm rot="10800000" flipH="1">
            <a:off x="2657275" y="2936624"/>
            <a:ext cx="802500" cy="587400"/>
          </a:xfrm>
          <a:prstGeom prst="straightConnector1">
            <a:avLst/>
          </a:prstGeom>
          <a:noFill/>
          <a:ln w="19050" cap="flat" cmpd="sng">
            <a:solidFill>
              <a:schemeClr val="dk2"/>
            </a:solidFill>
            <a:prstDash val="solid"/>
            <a:round/>
            <a:headEnd type="none" w="lg" len="lg"/>
            <a:tailEnd type="none" w="lg" len="lg"/>
          </a:ln>
        </p:spPr>
      </p:cxnSp>
      <p:cxnSp>
        <p:nvCxnSpPr>
          <p:cNvPr id="76" name="Shape 76"/>
          <p:cNvCxnSpPr/>
          <p:nvPr/>
        </p:nvCxnSpPr>
        <p:spPr>
          <a:xfrm rot="10800000" flipH="1">
            <a:off x="5329200" y="1813350"/>
            <a:ext cx="852000" cy="464699"/>
          </a:xfrm>
          <a:prstGeom prst="straightConnector1">
            <a:avLst/>
          </a:prstGeom>
          <a:noFill/>
          <a:ln w="19050" cap="flat" cmpd="sng">
            <a:solidFill>
              <a:schemeClr val="dk2"/>
            </a:solidFill>
            <a:prstDash val="solid"/>
            <a:round/>
            <a:headEnd type="none" w="lg" len="lg"/>
            <a:tailEnd type="none" w="lg" len="lg"/>
          </a:ln>
        </p:spPr>
      </p:cxnSp>
      <p:cxnSp>
        <p:nvCxnSpPr>
          <p:cNvPr id="77" name="Shape 77"/>
          <p:cNvCxnSpPr/>
          <p:nvPr/>
        </p:nvCxnSpPr>
        <p:spPr>
          <a:xfrm>
            <a:off x="2520425" y="1767725"/>
            <a:ext cx="939300" cy="473100"/>
          </a:xfrm>
          <a:prstGeom prst="straightConnector1">
            <a:avLst/>
          </a:prstGeom>
          <a:noFill/>
          <a:ln w="19050" cap="flat" cmpd="sng">
            <a:solidFill>
              <a:schemeClr val="dk2"/>
            </a:solidFill>
            <a:prstDash val="solid"/>
            <a:round/>
            <a:headEnd type="none" w="lg" len="lg"/>
            <a:tailEnd type="none" w="lg" len="lg"/>
          </a:ln>
        </p:spPr>
      </p:cxnSp>
      <p:sp>
        <p:nvSpPr>
          <p:cNvPr id="78" name="Shape 78"/>
          <p:cNvSpPr/>
          <p:nvPr/>
        </p:nvSpPr>
        <p:spPr>
          <a:xfrm>
            <a:off x="5907625" y="1437000"/>
            <a:ext cx="1361399" cy="667199"/>
          </a:xfrm>
          <a:prstGeom prst="ellipse">
            <a:avLst/>
          </a:prstGeom>
          <a:solidFill>
            <a:srgbClr val="A4C2F4"/>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ar-LB" dirty="0"/>
              <a:t>موضوع</a:t>
            </a:r>
            <a:r>
              <a:rPr lang="en" dirty="0"/>
              <a:t> 2</a:t>
            </a:r>
          </a:p>
        </p:txBody>
      </p:sp>
      <p:sp>
        <p:nvSpPr>
          <p:cNvPr id="79" name="Shape 79"/>
          <p:cNvSpPr/>
          <p:nvPr/>
        </p:nvSpPr>
        <p:spPr>
          <a:xfrm>
            <a:off x="6014400" y="3368525"/>
            <a:ext cx="1455599" cy="667199"/>
          </a:xfrm>
          <a:prstGeom prst="ellipse">
            <a:avLst/>
          </a:prstGeom>
          <a:solidFill>
            <a:srgbClr val="B4A7D6"/>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ar-LB" dirty="0"/>
              <a:t>الموضوع </a:t>
            </a:r>
            <a:r>
              <a:rPr lang="en" dirty="0"/>
              <a:t> 4</a:t>
            </a:r>
          </a:p>
        </p:txBody>
      </p:sp>
      <p:sp>
        <p:nvSpPr>
          <p:cNvPr id="80" name="Shape 80"/>
          <p:cNvSpPr/>
          <p:nvPr/>
        </p:nvSpPr>
        <p:spPr>
          <a:xfrm>
            <a:off x="1675250" y="3368525"/>
            <a:ext cx="1392599" cy="667199"/>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ar-LB" dirty="0"/>
              <a:t>الموضوع</a:t>
            </a:r>
            <a:r>
              <a:rPr lang="en" dirty="0"/>
              <a:t> 3</a:t>
            </a:r>
          </a:p>
        </p:txBody>
      </p:sp>
      <p:sp>
        <p:nvSpPr>
          <p:cNvPr id="81" name="Shape 81"/>
          <p:cNvSpPr/>
          <p:nvPr/>
        </p:nvSpPr>
        <p:spPr>
          <a:xfrm>
            <a:off x="1528225" y="1347475"/>
            <a:ext cx="1392599" cy="667199"/>
          </a:xfrm>
          <a:prstGeom prst="ellipse">
            <a:avLst/>
          </a:prstGeom>
          <a:solidFill>
            <a:srgbClr val="FFE5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ar-LB" dirty="0"/>
              <a:t>موضوع</a:t>
            </a:r>
            <a:r>
              <a:rPr lang="en" dirty="0"/>
              <a:t> 1</a:t>
            </a:r>
          </a:p>
        </p:txBody>
      </p:sp>
      <p:sp>
        <p:nvSpPr>
          <p:cNvPr id="82" name="Shape 82"/>
          <p:cNvSpPr txBox="1"/>
          <p:nvPr/>
        </p:nvSpPr>
        <p:spPr>
          <a:xfrm>
            <a:off x="7150725" y="3706525"/>
            <a:ext cx="6569099" cy="766499"/>
          </a:xfrm>
          <a:prstGeom prst="rect">
            <a:avLst/>
          </a:prstGeom>
          <a:noFill/>
          <a:ln>
            <a:noFill/>
          </a:ln>
        </p:spPr>
        <p:txBody>
          <a:bodyPr lIns="91425" tIns="91425" rIns="91425" bIns="91425" anchor="t" anchorCtr="0">
            <a:noAutofit/>
          </a:bodyPr>
          <a:lstStyle/>
          <a:p>
            <a:pPr>
              <a:spcBef>
                <a:spcPts val="0"/>
              </a:spcBef>
              <a:buNone/>
            </a:pPr>
            <a:endParaRPr/>
          </a:p>
        </p:txBody>
      </p:sp>
      <p:cxnSp>
        <p:nvCxnSpPr>
          <p:cNvPr id="83" name="Shape 83"/>
          <p:cNvCxnSpPr/>
          <p:nvPr/>
        </p:nvCxnSpPr>
        <p:spPr>
          <a:xfrm rot="10800000">
            <a:off x="1562441" y="3022108"/>
            <a:ext cx="292799" cy="444900"/>
          </a:xfrm>
          <a:prstGeom prst="straightConnector1">
            <a:avLst/>
          </a:prstGeom>
          <a:noFill/>
          <a:ln w="19050" cap="flat" cmpd="sng">
            <a:solidFill>
              <a:schemeClr val="dk2"/>
            </a:solidFill>
            <a:prstDash val="solid"/>
            <a:round/>
            <a:headEnd type="none" w="lg" len="lg"/>
            <a:tailEnd type="none" w="lg" len="lg"/>
          </a:ln>
        </p:spPr>
      </p:cxnSp>
      <p:cxnSp>
        <p:nvCxnSpPr>
          <p:cNvPr id="84" name="Shape 84"/>
          <p:cNvCxnSpPr/>
          <p:nvPr/>
        </p:nvCxnSpPr>
        <p:spPr>
          <a:xfrm flipH="1">
            <a:off x="1243216" y="3937258"/>
            <a:ext cx="651899" cy="453599"/>
          </a:xfrm>
          <a:prstGeom prst="straightConnector1">
            <a:avLst/>
          </a:prstGeom>
          <a:noFill/>
          <a:ln w="19050" cap="flat" cmpd="sng">
            <a:solidFill>
              <a:schemeClr val="dk2"/>
            </a:solidFill>
            <a:prstDash val="solid"/>
            <a:round/>
            <a:headEnd type="none" w="lg" len="lg"/>
            <a:tailEnd type="none" w="lg" len="lg"/>
          </a:ln>
        </p:spPr>
      </p:cxnSp>
      <p:sp>
        <p:nvSpPr>
          <p:cNvPr id="85" name="Shape 85"/>
          <p:cNvSpPr/>
          <p:nvPr/>
        </p:nvSpPr>
        <p:spPr>
          <a:xfrm>
            <a:off x="285125" y="257205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ar-LB" sz="1100" b="1" dirty="0"/>
              <a:t>الأفكار التي ترتبط بالموضوع</a:t>
            </a:r>
            <a:r>
              <a:rPr lang="en" sz="1100" b="1" dirty="0"/>
              <a:t>3</a:t>
            </a:r>
          </a:p>
        </p:txBody>
      </p:sp>
      <p:sp>
        <p:nvSpPr>
          <p:cNvPr id="86" name="Shape 86"/>
          <p:cNvSpPr/>
          <p:nvPr/>
        </p:nvSpPr>
        <p:spPr>
          <a:xfrm>
            <a:off x="141000" y="435910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sz="1100" b="1" dirty="0"/>
              <a:t>الأفكار التي ترتبط بالموضوع</a:t>
            </a:r>
            <a:r>
              <a:rPr lang="en" sz="1100" b="1" dirty="0"/>
              <a:t>3</a:t>
            </a:r>
          </a:p>
        </p:txBody>
      </p:sp>
      <p:sp>
        <p:nvSpPr>
          <p:cNvPr id="87" name="Shape 87"/>
          <p:cNvSpPr/>
          <p:nvPr/>
        </p:nvSpPr>
        <p:spPr>
          <a:xfrm>
            <a:off x="2813825" y="4445975"/>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a:r>
              <a:rPr lang="ar-LB" sz="1100" b="1" dirty="0"/>
              <a:t>الأفكار التي ترتبط بالموضوع</a:t>
            </a:r>
            <a:r>
              <a:rPr lang="en" sz="1100" b="1" dirty="0"/>
              <a:t>3</a:t>
            </a:r>
          </a:p>
        </p:txBody>
      </p:sp>
      <p:cxnSp>
        <p:nvCxnSpPr>
          <p:cNvPr id="88" name="Shape 88"/>
          <p:cNvCxnSpPr/>
          <p:nvPr/>
        </p:nvCxnSpPr>
        <p:spPr>
          <a:xfrm>
            <a:off x="2887316" y="3937258"/>
            <a:ext cx="648000" cy="521999"/>
          </a:xfrm>
          <a:prstGeom prst="straightConnector1">
            <a:avLst/>
          </a:prstGeom>
          <a:noFill/>
          <a:ln w="19050" cap="flat" cmpd="sng">
            <a:solidFill>
              <a:schemeClr val="dk2"/>
            </a:solidFill>
            <a:prstDash val="solid"/>
            <a:round/>
            <a:headEnd type="none" w="lg" len="lg"/>
            <a:tailEnd type="none" w="lg" len="lg"/>
          </a:ln>
        </p:spPr>
      </p:cxnSp>
      <p:sp>
        <p:nvSpPr>
          <p:cNvPr id="89" name="Shape 89"/>
          <p:cNvSpPr txBox="1"/>
          <p:nvPr/>
        </p:nvSpPr>
        <p:spPr>
          <a:xfrm>
            <a:off x="415840" y="416705"/>
            <a:ext cx="6734885" cy="521999"/>
          </a:xfrm>
          <a:prstGeom prst="rect">
            <a:avLst/>
          </a:prstGeom>
          <a:noFill/>
          <a:ln>
            <a:noFill/>
          </a:ln>
        </p:spPr>
        <p:txBody>
          <a:bodyPr lIns="91425" tIns="91425" rIns="91425" bIns="91425" anchor="t" anchorCtr="0">
            <a:noAutofit/>
          </a:bodyPr>
          <a:lstStyle/>
          <a:p>
            <a:pPr algn="r" rtl="1">
              <a:spcBef>
                <a:spcPts val="0"/>
              </a:spcBef>
              <a:buNone/>
            </a:pPr>
            <a:r>
              <a:rPr lang="ar-LB" sz="4800" b="1" dirty="0">
                <a:solidFill>
                  <a:srgbClr val="FFFFFF"/>
                </a:solidFill>
              </a:rPr>
              <a:t>الخريطة الذهنية</a:t>
            </a:r>
            <a:endParaRPr lang="en" sz="4800" b="1" dirty="0">
              <a:solidFill>
                <a:srgbClr val="FFFFFF"/>
              </a:solidFill>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endParaRPr/>
          </a:p>
        </p:txBody>
      </p:sp>
      <p:sp>
        <p:nvSpPr>
          <p:cNvPr id="96" name="Shape 96"/>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pPr lvl="0" rtl="0">
                <a:spcBef>
                  <a:spcPts val="0"/>
                </a:spcBef>
                <a:buNone/>
              </a:pPr>
              <a:t>7</a:t>
            </a:fld>
            <a:endParaRPr lang="en"/>
          </a:p>
        </p:txBody>
      </p:sp>
      <p:sp>
        <p:nvSpPr>
          <p:cNvPr id="97" name="Shape 97"/>
          <p:cNvSpPr/>
          <p:nvPr/>
        </p:nvSpPr>
        <p:spPr>
          <a:xfrm>
            <a:off x="3067850" y="2104200"/>
            <a:ext cx="2497499" cy="935099"/>
          </a:xfrm>
          <a:prstGeom prst="ellipse">
            <a:avLst/>
          </a:prstGeom>
          <a:solidFill>
            <a:srgbClr val="B6D7A8"/>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لماذا يعتبر التعليم مهم؟</a:t>
            </a:r>
            <a:endParaRPr lang="en" b="1" dirty="0"/>
          </a:p>
        </p:txBody>
      </p:sp>
      <p:cxnSp>
        <p:nvCxnSpPr>
          <p:cNvPr id="98" name="Shape 98"/>
          <p:cNvCxnSpPr>
            <a:stCxn id="97" idx="7"/>
            <a:endCxn id="97" idx="7"/>
          </p:cNvCxnSpPr>
          <p:nvPr/>
        </p:nvCxnSpPr>
        <p:spPr>
          <a:xfrm>
            <a:off x="5199599" y="2241142"/>
            <a:ext cx="0" cy="0"/>
          </a:xfrm>
          <a:prstGeom prst="straightConnector1">
            <a:avLst/>
          </a:prstGeom>
          <a:noFill/>
          <a:ln w="19050" cap="flat" cmpd="sng">
            <a:solidFill>
              <a:schemeClr val="dk2"/>
            </a:solidFill>
            <a:prstDash val="solid"/>
            <a:round/>
            <a:headEnd type="none" w="lg" len="lg"/>
            <a:tailEnd type="none" w="lg" len="lg"/>
          </a:ln>
        </p:spPr>
      </p:cxnSp>
      <p:cxnSp>
        <p:nvCxnSpPr>
          <p:cNvPr id="99" name="Shape 99"/>
          <p:cNvCxnSpPr/>
          <p:nvPr/>
        </p:nvCxnSpPr>
        <p:spPr>
          <a:xfrm>
            <a:off x="5264400" y="2868200"/>
            <a:ext cx="905400" cy="598799"/>
          </a:xfrm>
          <a:prstGeom prst="straightConnector1">
            <a:avLst/>
          </a:prstGeom>
          <a:noFill/>
          <a:ln w="19050" cap="flat" cmpd="sng">
            <a:solidFill>
              <a:schemeClr val="dk2"/>
            </a:solidFill>
            <a:prstDash val="solid"/>
            <a:round/>
            <a:headEnd type="none" w="lg" len="lg"/>
            <a:tailEnd type="none" w="lg" len="lg"/>
          </a:ln>
        </p:spPr>
      </p:cxnSp>
      <p:cxnSp>
        <p:nvCxnSpPr>
          <p:cNvPr id="100" name="Shape 100"/>
          <p:cNvCxnSpPr/>
          <p:nvPr/>
        </p:nvCxnSpPr>
        <p:spPr>
          <a:xfrm rot="10800000" flipH="1">
            <a:off x="2657275" y="2936624"/>
            <a:ext cx="802500" cy="587400"/>
          </a:xfrm>
          <a:prstGeom prst="straightConnector1">
            <a:avLst/>
          </a:prstGeom>
          <a:noFill/>
          <a:ln w="19050" cap="flat" cmpd="sng">
            <a:solidFill>
              <a:schemeClr val="dk2"/>
            </a:solidFill>
            <a:prstDash val="solid"/>
            <a:round/>
            <a:headEnd type="none" w="lg" len="lg"/>
            <a:tailEnd type="none" w="lg" len="lg"/>
          </a:ln>
        </p:spPr>
      </p:cxnSp>
      <p:cxnSp>
        <p:nvCxnSpPr>
          <p:cNvPr id="101" name="Shape 101"/>
          <p:cNvCxnSpPr/>
          <p:nvPr/>
        </p:nvCxnSpPr>
        <p:spPr>
          <a:xfrm rot="10800000" flipH="1">
            <a:off x="5329200" y="1813350"/>
            <a:ext cx="852000" cy="464699"/>
          </a:xfrm>
          <a:prstGeom prst="straightConnector1">
            <a:avLst/>
          </a:prstGeom>
          <a:noFill/>
          <a:ln w="19050" cap="flat" cmpd="sng">
            <a:solidFill>
              <a:schemeClr val="dk2"/>
            </a:solidFill>
            <a:prstDash val="solid"/>
            <a:round/>
            <a:headEnd type="none" w="lg" len="lg"/>
            <a:tailEnd type="none" w="lg" len="lg"/>
          </a:ln>
        </p:spPr>
      </p:cxnSp>
      <p:cxnSp>
        <p:nvCxnSpPr>
          <p:cNvPr id="102" name="Shape 102"/>
          <p:cNvCxnSpPr/>
          <p:nvPr/>
        </p:nvCxnSpPr>
        <p:spPr>
          <a:xfrm>
            <a:off x="2520425" y="1767725"/>
            <a:ext cx="939300" cy="473100"/>
          </a:xfrm>
          <a:prstGeom prst="straightConnector1">
            <a:avLst/>
          </a:prstGeom>
          <a:noFill/>
          <a:ln w="19050" cap="flat" cmpd="sng">
            <a:solidFill>
              <a:schemeClr val="dk2"/>
            </a:solidFill>
            <a:prstDash val="solid"/>
            <a:round/>
            <a:headEnd type="none" w="lg" len="lg"/>
            <a:tailEnd type="none" w="lg" len="lg"/>
          </a:ln>
        </p:spPr>
      </p:cxnSp>
      <p:sp>
        <p:nvSpPr>
          <p:cNvPr id="103" name="Shape 103"/>
          <p:cNvSpPr/>
          <p:nvPr/>
        </p:nvSpPr>
        <p:spPr>
          <a:xfrm>
            <a:off x="5907625" y="1437000"/>
            <a:ext cx="1361399" cy="667199"/>
          </a:xfrm>
          <a:prstGeom prst="ellipse">
            <a:avLst/>
          </a:prstGeom>
          <a:solidFill>
            <a:srgbClr val="A4C2F4"/>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dirty="0"/>
              <a:t>الموضوع</a:t>
            </a:r>
            <a:r>
              <a:rPr lang="en" dirty="0"/>
              <a:t> 2</a:t>
            </a:r>
          </a:p>
        </p:txBody>
      </p:sp>
      <p:sp>
        <p:nvSpPr>
          <p:cNvPr id="104" name="Shape 104"/>
          <p:cNvSpPr/>
          <p:nvPr/>
        </p:nvSpPr>
        <p:spPr>
          <a:xfrm>
            <a:off x="6014400" y="3368525"/>
            <a:ext cx="1683899" cy="667199"/>
          </a:xfrm>
          <a:prstGeom prst="ellipse">
            <a:avLst/>
          </a:prstGeom>
          <a:solidFill>
            <a:srgbClr val="B4A7D6"/>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dirty="0"/>
              <a:t>التوظيف</a:t>
            </a:r>
            <a:endParaRPr lang="en" dirty="0"/>
          </a:p>
        </p:txBody>
      </p:sp>
      <p:sp>
        <p:nvSpPr>
          <p:cNvPr id="105" name="Shape 105"/>
          <p:cNvSpPr/>
          <p:nvPr/>
        </p:nvSpPr>
        <p:spPr>
          <a:xfrm>
            <a:off x="1129675" y="3465575"/>
            <a:ext cx="2189700"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dirty="0"/>
              <a:t>التواصل</a:t>
            </a:r>
            <a:endParaRPr lang="en" dirty="0"/>
          </a:p>
        </p:txBody>
      </p:sp>
      <p:sp>
        <p:nvSpPr>
          <p:cNvPr id="106" name="Shape 106"/>
          <p:cNvSpPr/>
          <p:nvPr/>
        </p:nvSpPr>
        <p:spPr>
          <a:xfrm>
            <a:off x="1528225" y="1347475"/>
            <a:ext cx="1392599" cy="667199"/>
          </a:xfrm>
          <a:prstGeom prst="ellipse">
            <a:avLst/>
          </a:prstGeom>
          <a:solidFill>
            <a:srgbClr val="FFE5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dirty="0"/>
              <a:t>الموضوع</a:t>
            </a:r>
            <a:r>
              <a:rPr lang="en" dirty="0"/>
              <a:t> 1</a:t>
            </a:r>
          </a:p>
        </p:txBody>
      </p:sp>
      <p:sp>
        <p:nvSpPr>
          <p:cNvPr id="107" name="Shape 107"/>
          <p:cNvSpPr txBox="1"/>
          <p:nvPr/>
        </p:nvSpPr>
        <p:spPr>
          <a:xfrm>
            <a:off x="7150725" y="3706525"/>
            <a:ext cx="6569099" cy="766499"/>
          </a:xfrm>
          <a:prstGeom prst="rect">
            <a:avLst/>
          </a:prstGeom>
          <a:noFill/>
          <a:ln>
            <a:noFill/>
          </a:ln>
        </p:spPr>
        <p:txBody>
          <a:bodyPr lIns="91425" tIns="91425" rIns="91425" bIns="91425" anchor="t" anchorCtr="0">
            <a:noAutofit/>
          </a:bodyPr>
          <a:lstStyle/>
          <a:p>
            <a:pPr lvl="0" rtl="0">
              <a:spcBef>
                <a:spcPts val="0"/>
              </a:spcBef>
              <a:buNone/>
            </a:pPr>
            <a:endParaRPr/>
          </a:p>
        </p:txBody>
      </p:sp>
      <p:cxnSp>
        <p:nvCxnSpPr>
          <p:cNvPr id="108" name="Shape 108"/>
          <p:cNvCxnSpPr/>
          <p:nvPr/>
        </p:nvCxnSpPr>
        <p:spPr>
          <a:xfrm rot="10800000">
            <a:off x="1562441" y="3022108"/>
            <a:ext cx="292799" cy="444900"/>
          </a:xfrm>
          <a:prstGeom prst="straightConnector1">
            <a:avLst/>
          </a:prstGeom>
          <a:noFill/>
          <a:ln w="19050" cap="flat" cmpd="sng">
            <a:solidFill>
              <a:schemeClr val="dk2"/>
            </a:solidFill>
            <a:prstDash val="solid"/>
            <a:round/>
            <a:headEnd type="none" w="lg" len="lg"/>
            <a:tailEnd type="none" w="lg" len="lg"/>
          </a:ln>
        </p:spPr>
      </p:cxnSp>
      <p:cxnSp>
        <p:nvCxnSpPr>
          <p:cNvPr id="109" name="Shape 109"/>
          <p:cNvCxnSpPr/>
          <p:nvPr/>
        </p:nvCxnSpPr>
        <p:spPr>
          <a:xfrm flipH="1">
            <a:off x="1243216" y="3937258"/>
            <a:ext cx="651899" cy="453599"/>
          </a:xfrm>
          <a:prstGeom prst="straightConnector1">
            <a:avLst/>
          </a:prstGeom>
          <a:noFill/>
          <a:ln w="19050" cap="flat" cmpd="sng">
            <a:solidFill>
              <a:schemeClr val="dk2"/>
            </a:solidFill>
            <a:prstDash val="solid"/>
            <a:round/>
            <a:headEnd type="none" w="lg" len="lg"/>
            <a:tailEnd type="none" w="lg" len="lg"/>
          </a:ln>
        </p:spPr>
      </p:cxnSp>
      <p:sp>
        <p:nvSpPr>
          <p:cNvPr id="110" name="Shape 110"/>
          <p:cNvSpPr/>
          <p:nvPr/>
        </p:nvSpPr>
        <p:spPr>
          <a:xfrm>
            <a:off x="285125" y="257205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sz="1100" b="1" dirty="0"/>
              <a:t>اكتساب أصدقاء</a:t>
            </a:r>
            <a:endParaRPr lang="en" sz="1100" b="1" dirty="0"/>
          </a:p>
        </p:txBody>
      </p:sp>
      <p:sp>
        <p:nvSpPr>
          <p:cNvPr id="111" name="Shape 111"/>
          <p:cNvSpPr/>
          <p:nvPr/>
        </p:nvSpPr>
        <p:spPr>
          <a:xfrm>
            <a:off x="141000" y="435910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sz="1100" b="1" dirty="0"/>
              <a:t>التعبير عن الأراء</a:t>
            </a:r>
            <a:endParaRPr lang="en" sz="1100" b="1" dirty="0"/>
          </a:p>
        </p:txBody>
      </p:sp>
      <p:sp>
        <p:nvSpPr>
          <p:cNvPr id="112" name="Shape 112"/>
          <p:cNvSpPr/>
          <p:nvPr/>
        </p:nvSpPr>
        <p:spPr>
          <a:xfrm>
            <a:off x="2813825" y="4445975"/>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ar-LB" sz="1100" b="1" dirty="0"/>
              <a:t>التقدم للعمل</a:t>
            </a:r>
            <a:endParaRPr lang="en" sz="1100" b="1" dirty="0"/>
          </a:p>
        </p:txBody>
      </p:sp>
      <p:cxnSp>
        <p:nvCxnSpPr>
          <p:cNvPr id="113" name="Shape 113"/>
          <p:cNvCxnSpPr/>
          <p:nvPr/>
        </p:nvCxnSpPr>
        <p:spPr>
          <a:xfrm>
            <a:off x="2887316" y="3937258"/>
            <a:ext cx="648000" cy="521999"/>
          </a:xfrm>
          <a:prstGeom prst="straightConnector1">
            <a:avLst/>
          </a:prstGeom>
          <a:noFill/>
          <a:ln w="19050" cap="flat" cmpd="sng">
            <a:solidFill>
              <a:schemeClr val="dk2"/>
            </a:solidFill>
            <a:prstDash val="solid"/>
            <a:round/>
            <a:headEnd type="none" w="lg" len="lg"/>
            <a:tailEnd type="none" w="lg" len="lg"/>
          </a:ln>
        </p:spPr>
      </p:cxnSp>
      <p:sp>
        <p:nvSpPr>
          <p:cNvPr id="114" name="Shape 114"/>
          <p:cNvSpPr txBox="1"/>
          <p:nvPr/>
        </p:nvSpPr>
        <p:spPr>
          <a:xfrm>
            <a:off x="415840" y="400213"/>
            <a:ext cx="7018124" cy="521999"/>
          </a:xfrm>
          <a:prstGeom prst="rect">
            <a:avLst/>
          </a:prstGeom>
          <a:noFill/>
          <a:ln>
            <a:noFill/>
          </a:ln>
        </p:spPr>
        <p:txBody>
          <a:bodyPr lIns="91425" tIns="91425" rIns="91425" bIns="91425" anchor="t" anchorCtr="0">
            <a:noAutofit/>
          </a:bodyPr>
          <a:lstStyle/>
          <a:p>
            <a:pPr lvl="0" algn="r" rtl="1">
              <a:spcBef>
                <a:spcPts val="0"/>
              </a:spcBef>
              <a:buNone/>
            </a:pPr>
            <a:r>
              <a:rPr lang="ar-LB" sz="4800" b="1" dirty="0">
                <a:solidFill>
                  <a:srgbClr val="FFFFFF"/>
                </a:solidFill>
              </a:rPr>
              <a:t>الخريطة الذهنية</a:t>
            </a:r>
            <a:endParaRPr lang="en" sz="4800" b="1" dirty="0">
              <a:solidFill>
                <a:srgbClr val="FFFFFF"/>
              </a:solidFill>
            </a:endParaRPr>
          </a:p>
        </p:txBody>
      </p:sp>
      <p:cxnSp>
        <p:nvCxnSpPr>
          <p:cNvPr id="115" name="Shape 115"/>
          <p:cNvCxnSpPr>
            <a:stCxn id="112" idx="6"/>
            <a:endCxn id="104" idx="3"/>
          </p:cNvCxnSpPr>
          <p:nvPr/>
        </p:nvCxnSpPr>
        <p:spPr>
          <a:xfrm rot="10800000" flipH="1">
            <a:off x="4764124" y="3937925"/>
            <a:ext cx="1497000" cy="744600"/>
          </a:xfrm>
          <a:prstGeom prst="straightConnector1">
            <a:avLst/>
          </a:prstGeom>
          <a:noFill/>
          <a:ln w="19050" cap="flat" cmpd="sng">
            <a:solidFill>
              <a:schemeClr val="dk2"/>
            </a:solidFill>
            <a:prstDash val="solid"/>
            <a:round/>
            <a:headEnd type="none" w="lg" len="lg"/>
            <a:tailEnd type="none" w="lg" len="lg"/>
          </a:ln>
        </p:spPr>
      </p:cxn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p:nvPr/>
        </p:nvSpPr>
        <p:spPr>
          <a:xfrm>
            <a:off x="43200" y="2023800"/>
            <a:ext cx="9057600" cy="814499"/>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ar-LB" sz="4000" b="1" i="0" u="none" strike="noStrike" cap="none" baseline="0" dirty="0">
                <a:solidFill>
                  <a:srgbClr val="000000"/>
                </a:solidFill>
                <a:latin typeface="Arial"/>
                <a:ea typeface="Arial"/>
                <a:cs typeface="Arial"/>
                <a:sym typeface="Arial"/>
              </a:rPr>
              <a:t>لماذا يعتبر التعليم مهم في مجتمعك</a:t>
            </a:r>
            <a:r>
              <a:rPr lang="en" sz="4000" b="1" i="0" u="none" strike="noStrike" cap="none" baseline="0" dirty="0">
                <a:solidFill>
                  <a:srgbClr val="000000"/>
                </a:solidFill>
                <a:latin typeface="Arial"/>
                <a:ea typeface="Arial"/>
                <a:cs typeface="Arial"/>
                <a:sym typeface="Arial"/>
              </a:rPr>
              <a:t>?</a:t>
            </a:r>
          </a:p>
          <a:p>
            <a:pPr marL="0" marR="0" lvl="0" indent="0" algn="ctr" rtl="0">
              <a:lnSpc>
                <a:spcPct val="100000"/>
              </a:lnSpc>
              <a:spcBef>
                <a:spcPts val="0"/>
              </a:spcBef>
              <a:spcAft>
                <a:spcPts val="0"/>
              </a:spcAft>
              <a:buClr>
                <a:srgbClr val="000000"/>
              </a:buClr>
              <a:buFont typeface="Arial"/>
              <a:buNone/>
            </a:pPr>
            <a:endParaRPr sz="4000" b="1" dirty="0"/>
          </a:p>
          <a:p>
            <a:pPr marL="0" marR="0" lvl="0" indent="0" algn="ctr" rtl="0">
              <a:lnSpc>
                <a:spcPct val="100000"/>
              </a:lnSpc>
              <a:spcBef>
                <a:spcPts val="0"/>
              </a:spcBef>
              <a:spcAft>
                <a:spcPts val="0"/>
              </a:spcAft>
              <a:buClr>
                <a:srgbClr val="000000"/>
              </a:buClr>
              <a:buSzPct val="25000"/>
              <a:buFont typeface="Arial"/>
              <a:buNone/>
            </a:pPr>
            <a:r>
              <a:rPr lang="ar-LB" sz="4000" b="1" dirty="0"/>
              <a:t>تحدي في 20 كلمة</a:t>
            </a:r>
            <a:endParaRPr lang="en" sz="4000" b="1" dirty="0"/>
          </a:p>
        </p:txBody>
      </p:sp>
      <p:sp>
        <p:nvSpPr>
          <p:cNvPr id="121" name="Shape 12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8</a:t>
            </a:fld>
            <a:endParaRPr lang="en" sz="1300" b="0" i="0" u="none" strike="noStrike" cap="none" baseline="0">
              <a:solidFill>
                <a:schemeClr val="dk2"/>
              </a:solidFill>
              <a:latin typeface="Arial"/>
              <a:ea typeface="Arial"/>
              <a:cs typeface="Arial"/>
              <a:sym typeface="Arial"/>
            </a:endParaRPr>
          </a:p>
        </p:txBody>
      </p:sp>
      <p:sp>
        <p:nvSpPr>
          <p:cNvPr id="122" name="Shape 12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سؤال:</a:t>
            </a:r>
            <a:endParaRPr lang="en" sz="4800" b="1" i="0" u="none" strike="noStrike" cap="none" baseline="0" dirty="0">
              <a:solidFill>
                <a:schemeClr val="lt1"/>
              </a:solidFill>
              <a:latin typeface="Arial"/>
              <a:ea typeface="Arial"/>
              <a:cs typeface="Arial"/>
              <a:sym typeface="Arial"/>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المعلم هو</a:t>
            </a:r>
            <a:r>
              <a:rPr lang="en" sz="4800" b="1" i="0" u="none" strike="noStrike" cap="none" baseline="0" dirty="0">
                <a:solidFill>
                  <a:schemeClr val="lt1"/>
                </a:solidFill>
                <a:latin typeface="Arial"/>
                <a:ea typeface="Arial"/>
                <a:cs typeface="Arial"/>
                <a:sym typeface="Arial"/>
              </a:rPr>
              <a:t>_______. </a:t>
            </a:r>
          </a:p>
        </p:txBody>
      </p:sp>
      <p:sp>
        <p:nvSpPr>
          <p:cNvPr id="128" name="Shape 128"/>
          <p:cNvSpPr txBox="1">
            <a:spLocks noGrp="1"/>
          </p:cNvSpPr>
          <p:nvPr>
            <p:ph type="body" idx="1"/>
          </p:nvPr>
        </p:nvSpPr>
        <p:spPr>
          <a:xfrm>
            <a:off x="799200" y="1460500"/>
            <a:ext cx="7565099" cy="3465298"/>
          </a:xfrm>
          <a:prstGeom prst="rect">
            <a:avLst/>
          </a:prstGeom>
          <a:noFill/>
          <a:ln>
            <a:noFill/>
          </a:ln>
        </p:spPr>
        <p:txBody>
          <a:bodyPr lIns="91425" tIns="91425" rIns="91425" bIns="91425" anchor="t" anchorCtr="0">
            <a:noAutofit/>
          </a:bodyPr>
          <a:lstStyle/>
          <a:p>
            <a:pPr lvl="0" algn="r" rtl="1">
              <a:buSzPct val="25000"/>
            </a:pPr>
            <a:r>
              <a:rPr lang="ar-LB" sz="3200" b="0" i="0" u="none" strike="noStrike" cap="none" baseline="0" dirty="0">
                <a:solidFill>
                  <a:schemeClr val="dk1"/>
                </a:solidFill>
                <a:latin typeface="Arial"/>
                <a:ea typeface="Arial"/>
                <a:cs typeface="Arial"/>
                <a:sym typeface="Arial"/>
              </a:rPr>
              <a:t>لديك دقيقة لملئ الفراغ المناسب للحالة " المعلم </a:t>
            </a:r>
            <a:r>
              <a:rPr lang="ar-LB" sz="3200" dirty="0">
                <a:solidFill>
                  <a:schemeClr val="dk1"/>
                </a:solidFill>
              </a:rPr>
              <a:t>هو .............. مع العديد من الأفكار التي يمكنك الخروج بها بنفسك.</a:t>
            </a:r>
            <a:endParaRPr lang="ar-LB" sz="32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200" b="0" i="0" u="none" strike="noStrike" cap="none" baseline="0" dirty="0">
              <a:solidFill>
                <a:schemeClr val="dk1"/>
              </a:solidFill>
              <a:latin typeface="Arial"/>
              <a:ea typeface="Arial"/>
              <a:cs typeface="Arial"/>
              <a:sym typeface="Arial"/>
            </a:endParaRPr>
          </a:p>
          <a:p>
            <a:pPr marL="0" marR="0" lvl="0" indent="0" algn="r" rtl="1">
              <a:lnSpc>
                <a:spcPct val="100000"/>
              </a:lnSpc>
              <a:spcBef>
                <a:spcPts val="0"/>
              </a:spcBef>
              <a:spcAft>
                <a:spcPts val="0"/>
              </a:spcAft>
              <a:buClr>
                <a:schemeClr val="dk2"/>
              </a:buClr>
              <a:buSzPct val="25000"/>
              <a:buFont typeface="Arial"/>
              <a:buNone/>
            </a:pPr>
            <a:r>
              <a:rPr lang="ar-LB" sz="3200" b="0" i="0" u="none" strike="noStrike" cap="none" baseline="0" dirty="0">
                <a:solidFill>
                  <a:schemeClr val="dk1"/>
                </a:solidFill>
                <a:latin typeface="Arial"/>
                <a:ea typeface="Arial"/>
                <a:cs typeface="Arial"/>
                <a:sym typeface="Arial"/>
              </a:rPr>
              <a:t>انطلق</a:t>
            </a:r>
            <a:r>
              <a:rPr lang="en" sz="3200" b="0" i="0" u="none" strike="noStrike" cap="none" baseline="0" dirty="0">
                <a:solidFill>
                  <a:schemeClr val="dk1"/>
                </a:solidFill>
                <a:latin typeface="Arial"/>
                <a:ea typeface="Arial"/>
                <a:cs typeface="Arial"/>
                <a:sym typeface="Arial"/>
              </a:rPr>
              <a:t>! </a:t>
            </a:r>
          </a:p>
        </p:txBody>
      </p:sp>
      <p:sp>
        <p:nvSpPr>
          <p:cNvPr id="129" name="Shape 1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790</TotalTime>
  <Words>1508</Words>
  <Application>Microsoft Office PowerPoint</Application>
  <PresentationFormat>On-screen Show (16:9)</PresentationFormat>
  <Paragraphs>352</Paragraphs>
  <Slides>47</Slides>
  <Notes>47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Arial</vt:lpstr>
      <vt:lpstr>Calibri</vt:lpstr>
      <vt:lpstr>Times New Roman</vt:lpstr>
      <vt:lpstr>modern</vt:lpstr>
      <vt:lpstr>PowerPoint Presentation</vt:lpstr>
      <vt:lpstr>ﻟوﺣدة1  دور المعلم والبيئة الصحية الجيدة</vt:lpstr>
      <vt:lpstr>الأهداف</vt:lpstr>
      <vt:lpstr>نشاط الساعة</vt:lpstr>
      <vt:lpstr>سؤال:</vt:lpstr>
      <vt:lpstr>PowerPoint Presentation</vt:lpstr>
      <vt:lpstr>PowerPoint Presentation</vt:lpstr>
      <vt:lpstr>سؤال:</vt:lpstr>
      <vt:lpstr>المعلم هو_______. </vt:lpstr>
      <vt:lpstr>المعلم هو_______. </vt:lpstr>
      <vt:lpstr>تحديد التوقعات</vt:lpstr>
      <vt:lpstr>PowerPoint Presentation</vt:lpstr>
      <vt:lpstr>PowerPoint Presentation</vt:lpstr>
      <vt:lpstr>محفزات المعلم</vt:lpstr>
      <vt:lpstr>إعداد الأاهداف الفردية</vt:lpstr>
      <vt:lpstr>PowerPoint Presentation</vt:lpstr>
      <vt:lpstr>ﻟوﺣدة1 دور المعلم والبيئة الصحية الجيدة</vt:lpstr>
      <vt:lpstr>الأهداف</vt:lpstr>
      <vt:lpstr>التعليم والمجتمع</vt:lpstr>
      <vt:lpstr>التعليم والمجتمع</vt:lpstr>
      <vt:lpstr>أمثلة عن سوء السلوك في التعليم</vt:lpstr>
      <vt:lpstr>أهداف القواعد السلوكية</vt:lpstr>
      <vt:lpstr>عواقب مخالفة قواعد السلوك</vt:lpstr>
      <vt:lpstr>كيفية الإبلاغ عن الشكوى</vt:lpstr>
      <vt:lpstr>من له الحق في تسجيل شكوى؟</vt:lpstr>
      <vt:lpstr>كيفية توزيع القواعد</vt:lpstr>
      <vt:lpstr>PowerPoint Presentation</vt:lpstr>
      <vt:lpstr>ﻟوﺣدة1 دور المعلم والصحة الجيدة (البيئة الصحية للمعلم)</vt:lpstr>
      <vt:lpstr>الأهداف</vt:lpstr>
      <vt:lpstr>Factors Affecting Teacher Well-being</vt:lpstr>
      <vt:lpstr>PowerPoint Presentation</vt:lpstr>
      <vt:lpstr>أهمية الصحة الكاملة للمعلم</vt:lpstr>
      <vt:lpstr>سيناريو</vt:lpstr>
      <vt:lpstr>أهمية الصحة الكاملة للمعلم</vt:lpstr>
      <vt:lpstr>حل النزاعات</vt:lpstr>
      <vt:lpstr>توقف</vt:lpstr>
      <vt:lpstr>فكر</vt:lpstr>
      <vt:lpstr>تصرف</vt:lpstr>
      <vt:lpstr>PowerPoint Presentation</vt:lpstr>
      <vt:lpstr>ﻟوﺣدة1 دور المعلم والمعافاة الكاملة</vt:lpstr>
      <vt:lpstr>الأهداف</vt:lpstr>
      <vt:lpstr>مستويات التعاون</vt:lpstr>
      <vt:lpstr>ماهو مركز تعلم المعلمين؟</vt:lpstr>
      <vt:lpstr>Creating Community Standards</vt:lpstr>
      <vt:lpstr>   كتابة بيان مهمة مركز تعلم المعلم</vt:lpstr>
      <vt:lpstr>دائرة تعلم المعلمين </vt:lpstr>
      <vt:lpstr>دعم الأقران</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Bergin</dc:creator>
  <cp:lastModifiedBy>Sarah Montgomery</cp:lastModifiedBy>
  <cp:revision>62</cp:revision>
  <dcterms:modified xsi:type="dcterms:W3CDTF">2020-01-16T02:37:01Z</dcterms:modified>
</cp:coreProperties>
</file>