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  <p:sldMasterId id="2147483672" r:id="rId3"/>
    <p:sldMasterId id="2147483673" r:id="rId4"/>
  </p:sldMasterIdLst>
  <p:notesMasterIdLst>
    <p:notesMasterId r:id="rId54"/>
  </p:notesMasterIdLst>
  <p:sldIdLst>
    <p:sldId id="256" r:id="rId5"/>
    <p:sldId id="257" r:id="rId6"/>
    <p:sldId id="259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306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30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55"/>
      <p:bold r:id="rId56"/>
      <p:italic r:id="rId57"/>
      <p:boldItalic r:id="rId58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C65882E-E140-48B0-B56D-9FD4F3A2432F}">
  <a:tblStyle styleId="{8C65882E-E140-48B0-B56D-9FD4F3A2432F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19C5DEE6-B2DB-4C13-B622-57A3C9E16AFB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974" autoAdjust="0"/>
  </p:normalViewPr>
  <p:slideViewPr>
    <p:cSldViewPr snapToGrid="0" snapToObjects="1">
      <p:cViewPr varScale="1">
        <p:scale>
          <a:sx n="47" d="100"/>
          <a:sy n="47" d="100"/>
        </p:scale>
        <p:origin x="1092" y="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font" Target="fonts/font1.fntdata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font" Target="fonts/font4.fntdata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font" Target="fonts/font2.fntdata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font" Target="fonts/font3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9794295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68705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18550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8096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00297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29960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74269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48490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68670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93166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13144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4398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018464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60132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16424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Shape 2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0356063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1" name="Shape 2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000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12824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5" name="Shape 3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18289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25448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0" name="Shape 3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13947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5" name="Shape 3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7749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736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43476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9" name="Shape 3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55775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1" name="Shape 3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50528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88007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5" name="Shape 3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15119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032015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9" name="Shape 3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406749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6" name="Shape 3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08409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3" name="Shape 4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906055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" name="Shape 4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537738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5" name="Shape 4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641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0866732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Shape 4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9803616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Shape 4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99502351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Shape 4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05841463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4" name="Shape 4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693375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2" name="Shape 4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75864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9" name="Shape 4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853808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7" name="Shape 4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783225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4" name="Shape 4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0900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3207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065975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67940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5915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6926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40302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4656667" y="1461911"/>
            <a:ext cx="40302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0" y="4406312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4406312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 rot="10800000" flipH="1">
            <a:off x="0" y="3093232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0" y="4406308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4406308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2400" b="1">
                <a:solidFill>
                  <a:schemeClr val="lt1"/>
                </a:solidFill>
              </a:defRPr>
            </a:lvl1pPr>
            <a:lvl2pPr rtl="0">
              <a:spcBef>
                <a:spcPts val="0"/>
              </a:spcBef>
              <a:defRPr sz="2400"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 sz="2400"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10800000" flipH="1">
            <a:off x="0" y="3093232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5" name="Shape 19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/>
        </p:nvSpPr>
        <p:spPr>
          <a:xfrm rot="10800000" flipH="1">
            <a:off x="0" y="3093232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Shape 198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99" name="Shape 199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0" name="Shape 20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4" name="Shape 20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0" y="4406307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4406307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 rot="10800000" flipH="1">
            <a:off x="0" y="3093236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 txBox="1">
            <a:spLocks noGrp="1"/>
          </p:cNvSpPr>
          <p:nvPr>
            <p:ph type="ctrTitle"/>
          </p:nvPr>
        </p:nvSpPr>
        <p:spPr>
          <a:xfrm>
            <a:off x="685800" y="1300758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ubTitle" idx="1"/>
          </p:nvPr>
        </p:nvSpPr>
        <p:spPr>
          <a:xfrm>
            <a:off x="685800" y="3093358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33754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JO" sz="2000" b="1"/>
              <a:t>المكونات الأساسیة لمعلمي المرحلة الابتدائیة في حالات الطوارئ</a:t>
            </a:r>
            <a:endParaRPr lang="en-US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300" y="571500"/>
            <a:ext cx="4330700" cy="4000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250" y="753711"/>
            <a:ext cx="4591050" cy="4133463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57200" y="25482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36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من فضلك أكتب أفكارك في دفترك الخاص</a:t>
            </a:r>
            <a:endParaRPr lang="en" sz="36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0" y="1665050"/>
            <a:ext cx="9144000" cy="3260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R="0"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</a:pPr>
            <a:endParaRPr lang="ar-LB" sz="20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</a:pPr>
            <a:endParaRPr lang="ar-LB" sz="2000" b="1" dirty="0"/>
          </a:p>
          <a:p>
            <a:pPr marR="0"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</a:pPr>
            <a:endParaRPr lang="ar-LB" sz="20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</a:pPr>
            <a:endParaRPr lang="ar-LB" sz="2000" b="1" dirty="0"/>
          </a:p>
          <a:p>
            <a:pPr marR="0"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</a:pPr>
            <a:r>
              <a:rPr lang="ar-LB" sz="2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1-</a:t>
            </a:r>
            <a:r>
              <a:rPr lang="ar-L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2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ar-LB" sz="2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فكر في شيء تتذكر</a:t>
            </a:r>
            <a:r>
              <a:rPr lang="ar-LB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أنك تعلمته عندما كنت طفل:</a:t>
            </a:r>
            <a:endParaRPr lang="ar-LB" sz="20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000" dirty="0"/>
              <a:t>من علمك ذلك؟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كيف</a:t>
            </a:r>
            <a:r>
              <a:rPr lang="ar-LB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قاموا بتدريسك إياها؟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000" baseline="0" dirty="0"/>
              <a:t>لماذا</a:t>
            </a:r>
            <a:r>
              <a:rPr lang="ar-LB" sz="2000" dirty="0"/>
              <a:t> تعتقد أنك تتكره بشكل جيد؟</a:t>
            </a:r>
            <a:r>
              <a:rPr lang="en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lang="ar-LB"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</a:pPr>
            <a:r>
              <a:rPr lang="ar-LB" sz="2000" dirty="0"/>
              <a:t>2- فكر في شيء تتذكره تعلمته في التدريب الذي تلقيته للمعلمين؟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000" dirty="0"/>
              <a:t>من علمك ذلك؟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000" dirty="0"/>
              <a:t>ما الطريقة التي علمك إياه بها؟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000" dirty="0"/>
              <a:t>لماذا تعتقد أنك تتذكرها بشكل جيد؟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 panose="020B0604020202020204" pitchFamily="34" charset="0"/>
              <a:buChar char="•"/>
            </a:pPr>
            <a:endParaRPr lang="ar-LB" sz="2000" dirty="0"/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10</a:t>
            </a:fld>
            <a:endParaRPr lang="en" sz="13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الأهداف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LB" sz="24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في نهاية الجلسة ستكون قادر على: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lang="ar-LB" sz="2400" b="1" i="1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اشرح لماذا من المهم استخدام مجموعة</a:t>
            </a:r>
            <a:r>
              <a:rPr lang="ar-L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من استراتيجيات التعلم النشط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استخدم مجموعة من استراتيجيات التعليم النشط بثقة.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تكييف استراتيجيات العليم النشط في صفوفهم.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 panose="020B0604020202020204" pitchFamily="34" charset="0"/>
              <a:buChar char="•"/>
            </a:pPr>
            <a:endParaRPr lang="en"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Shape 174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عقدة بولين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lang="ar-LB"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LB" sz="1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خذ قطعة</a:t>
            </a:r>
            <a:r>
              <a:rPr lang="ar-LB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حبل ولفها حول رجل الطاولة / الكرسي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LB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أمسك الحبل بحيث تكون النهاية الأطول في يدك اليمنى والنهاية الأقصر في يدك اليسرى</a:t>
            </a:r>
            <a:r>
              <a:rPr lang="ar-LB" sz="1800" dirty="0"/>
              <a:t>. اصنع حلقة وأبق قطعة في يدك اليسرة.</a:t>
            </a:r>
          </a:p>
          <a:p>
            <a:pPr lvl="0" algn="r" rtl="1">
              <a:buSzPct val="25000"/>
            </a:pPr>
            <a:r>
              <a:rPr lang="ar-LB" sz="1800" dirty="0"/>
              <a:t>اصنع عقدة في  المكان حيث يعبر حبل في حلقة بين الإبهام والسبابة</a:t>
            </a:r>
            <a:endParaRPr lang="en-US" sz="1800" dirty="0"/>
          </a:p>
          <a:p>
            <a:pPr lvl="0" algn="r" rtl="1">
              <a:buSzPct val="25000"/>
            </a:pPr>
            <a:r>
              <a:rPr lang="ar-LB" sz="1800" dirty="0"/>
              <a:t>أمسك الحلقة المسطحة</a:t>
            </a:r>
          </a:p>
          <a:p>
            <a:pPr lvl="0" algn="r" rtl="1">
              <a:buSzPct val="25000"/>
            </a:pPr>
            <a:r>
              <a:rPr lang="ar-LB" sz="1800" dirty="0"/>
              <a:t>خذ القطعة الممتدة من الحبل بيدك اليمنى ومررها من خلال الحلقة.</a:t>
            </a:r>
          </a:p>
          <a:p>
            <a:pPr lvl="0" algn="r" rtl="1">
              <a:buSzPct val="25000"/>
            </a:pPr>
            <a:r>
              <a:rPr lang="ar-LB" sz="1800" dirty="0"/>
              <a:t>الآن قم بتمريرها تحت القطعة المستقيمة بجانب الحلقة ثم للأسفل من خلال الحلقة.</a:t>
            </a:r>
          </a:p>
          <a:p>
            <a:pPr lvl="0" algn="r" rtl="1">
              <a:buSzPct val="25000"/>
            </a:pPr>
            <a:r>
              <a:rPr lang="ar-LB" sz="1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اجمع</a:t>
            </a:r>
            <a:r>
              <a:rPr lang="ar-LB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كلا القطعتين في يد واحدة ثم أزلق العقدة نحو أعلى رجل الكرسي/ الطاولة</a:t>
            </a:r>
            <a:r>
              <a:rPr lang="en" sz="1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ar-LB"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r" rtl="1">
              <a:buSzPct val="25000"/>
            </a:pPr>
            <a:r>
              <a:rPr lang="ar-LB" sz="1800" dirty="0"/>
              <a:t>لديك الآن عقدة بولين معقودة بنجاح</a:t>
            </a:r>
            <a:r>
              <a:rPr lang="en" sz="1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" sz="1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Shape 208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12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LB" b="1" dirty="0"/>
              <a:t>هذا مثال أضفته أنا (المترجم) في حال لم يكن ضروري يرجى حذفه</a:t>
            </a:r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13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295" y="2060274"/>
            <a:ext cx="4313551" cy="281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54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استراتيجيات التعليم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LB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المحاضرة</a:t>
            </a:r>
          </a:p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LB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العرض البصري</a:t>
            </a:r>
          </a:p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LB" sz="2800" dirty="0">
                <a:solidFill>
                  <a:schemeClr val="dk2"/>
                </a:solidFill>
              </a:rPr>
              <a:t>حل المسائل بشكل فردي</a:t>
            </a:r>
          </a:p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LB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العمل الجماعي</a:t>
            </a:r>
          </a:p>
          <a:p>
            <a:pPr marR="0"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ar-LB" sz="2800" dirty="0">
                <a:solidFill>
                  <a:schemeClr val="dk2"/>
                </a:solidFill>
              </a:rPr>
              <a:t>أي واحد منها كنت تفضل؟ ولماذا؟ </a:t>
            </a:r>
          </a:p>
          <a:p>
            <a:pPr marR="0"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ar-LB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لماذا تعتقد</a:t>
            </a:r>
            <a:r>
              <a:rPr lang="ar-LB" sz="28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بأن المعلم الجيد يستخدم مجموعة من أساليب التعليم؟</a:t>
            </a:r>
            <a:endParaRPr lang="ar-LB" sz="2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Shape 21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14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استراتيجيات التعليم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LB" sz="2800" b="0" i="0" u="none" strike="noStrike" cap="none" baseline="0" dirty="0">
                <a:solidFill>
                  <a:schemeClr val="dk1"/>
                </a:solidFill>
                <a:sym typeface="Arial"/>
              </a:rPr>
              <a:t>وقت التدريب – 30 دقيقة.</a:t>
            </a: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LB" sz="2800" dirty="0">
                <a:solidFill>
                  <a:schemeClr val="dk1"/>
                </a:solidFill>
              </a:rPr>
              <a:t>وقت العرض – 60 دقيقة (من فضلك جهز طاولتك في نفس الوقت)</a:t>
            </a: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LB" sz="2800" dirty="0">
                <a:solidFill>
                  <a:schemeClr val="dk1"/>
                </a:solidFill>
              </a:rPr>
              <a:t>وقت التخطيط – 30 دقيقة</a:t>
            </a:r>
            <a:endParaRPr lang="ar-LB" sz="2800" b="0" i="0" u="none" strike="noStrike" cap="none" baseline="0" dirty="0">
              <a:solidFill>
                <a:schemeClr val="dk1"/>
              </a:solidFill>
              <a:sym typeface="Arial"/>
            </a:endParaRPr>
          </a:p>
          <a:p>
            <a:pPr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ar-LB" sz="2800" dirty="0">
              <a:solidFill>
                <a:schemeClr val="dk1"/>
              </a:solidFill>
            </a:endParaRPr>
          </a:p>
          <a:p>
            <a:pPr marR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2800" b="1" u="sng" dirty="0">
                <a:solidFill>
                  <a:schemeClr val="dk1"/>
                </a:solidFill>
              </a:rPr>
              <a:t>فكر: ماهي النقاط الرئيسية ونقاط القوة لكل تقنية؟</a:t>
            </a:r>
            <a:endParaRPr sz="2800" b="1" u="sng" dirty="0">
              <a:solidFill>
                <a:schemeClr val="dk1"/>
              </a:solidFill>
            </a:endParaRPr>
          </a:p>
        </p:txBody>
      </p:sp>
      <p:sp>
        <p:nvSpPr>
          <p:cNvPr id="222" name="Shape 222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ar-LB" sz="4800" b="1" dirty="0">
                <a:solidFill>
                  <a:schemeClr val="lt1"/>
                </a:solidFill>
              </a:rPr>
              <a:t>التخطيط لعمل المجموعة</a:t>
            </a:r>
            <a:endParaRPr lang="en" sz="4800" b="1" dirty="0">
              <a:solidFill>
                <a:schemeClr val="lt1"/>
              </a:solidFill>
            </a:endParaRPr>
          </a:p>
        </p:txBody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211652" y="1460500"/>
            <a:ext cx="8857043" cy="36829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ar-LB" sz="2400" b="1" dirty="0">
                <a:solidFill>
                  <a:schemeClr val="dk1"/>
                </a:solidFill>
              </a:rPr>
              <a:t>الخطوة الأولى: </a:t>
            </a:r>
            <a:r>
              <a:rPr lang="ar-LB" sz="2400" dirty="0">
                <a:solidFill>
                  <a:schemeClr val="dk1"/>
                </a:solidFill>
              </a:rPr>
              <a:t>كيف ستقوم بتوزيع التلاميذ على مجموعات</a:t>
            </a:r>
          </a:p>
          <a:p>
            <a:pPr lvl="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ar-LB" sz="2400" b="1" dirty="0">
                <a:solidFill>
                  <a:schemeClr val="dk1"/>
                </a:solidFill>
              </a:rPr>
              <a:t>الخطوة الثانية: </a:t>
            </a:r>
            <a:r>
              <a:rPr lang="ar-LB" sz="2400" dirty="0">
                <a:solidFill>
                  <a:schemeClr val="dk1"/>
                </a:solidFill>
              </a:rPr>
              <a:t>ما هي التوقعات التي ستحددها فيما يخص سلوك التلاميذ ضمن النشاط.</a:t>
            </a:r>
          </a:p>
          <a:p>
            <a:pPr lvl="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ar-LB" sz="2400" b="1" dirty="0">
                <a:solidFill>
                  <a:schemeClr val="dk1"/>
                </a:solidFill>
              </a:rPr>
              <a:t>الخطوة الثالثة: </a:t>
            </a:r>
            <a:r>
              <a:rPr lang="ar-LB" sz="2400" dirty="0">
                <a:solidFill>
                  <a:schemeClr val="dk1"/>
                </a:solidFill>
              </a:rPr>
              <a:t>كيف يمكنك أن تتأكد بأن التعليمات ستكون واضحة؟</a:t>
            </a:r>
          </a:p>
          <a:p>
            <a:pPr lvl="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ar-LB" sz="2400" b="1" dirty="0">
                <a:solidFill>
                  <a:schemeClr val="dk1"/>
                </a:solidFill>
              </a:rPr>
              <a:t>الخطوة الرابعة: </a:t>
            </a:r>
            <a:r>
              <a:rPr lang="ar-LB" sz="2400" dirty="0">
                <a:solidFill>
                  <a:schemeClr val="dk1"/>
                </a:solidFill>
              </a:rPr>
              <a:t>كيف سيقوم التلاميذ بعرض العمل الذي أنجزوه خلال النشاط ضمن المجموعة.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b="1" dirty="0">
              <a:solidFill>
                <a:schemeClr val="dk1"/>
              </a:solidFill>
            </a:endParaRPr>
          </a:p>
        </p:txBody>
      </p:sp>
      <p:sp>
        <p:nvSpPr>
          <p:cNvPr id="229" name="Shape 22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16</a:t>
            </a:fld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ctrTitle"/>
          </p:nvPr>
        </p:nvSpPr>
        <p:spPr>
          <a:xfrm>
            <a:off x="0" y="994853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Module </a:t>
            </a:r>
            <a:r>
              <a:rPr lang="en" sz="4800" b="1" dirty="0">
                <a:solidFill>
                  <a:schemeClr val="dk2"/>
                </a:solidFill>
              </a:rPr>
              <a:t>3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LB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علم التربية</a:t>
            </a:r>
            <a:endParaRPr lang="en" sz="36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Shape 240"/>
          <p:cNvSpPr txBox="1">
            <a:spLocks noGrp="1"/>
          </p:cNvSpPr>
          <p:nvPr>
            <p:ph type="subTitle" idx="1"/>
          </p:nvPr>
        </p:nvSpPr>
        <p:spPr>
          <a:xfrm>
            <a:off x="0" y="3093351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ar-LB" sz="23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       الجلسة الثالثة: طرح الأسئلة</a:t>
            </a:r>
            <a:endParaRPr lang="en" sz="23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Shape 241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3600" b="1" dirty="0">
                <a:solidFill>
                  <a:schemeClr val="lt1"/>
                </a:solidFill>
              </a:rPr>
              <a:t>استخدام الأسئلة في الصف مهم لأنه :</a:t>
            </a:r>
            <a:endParaRPr lang="en" sz="36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27045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ar-LB" sz="3000" b="0" i="1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يدفع التلميذ</a:t>
            </a:r>
            <a:r>
              <a:rPr lang="ar-LB" sz="3000" b="0" i="1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ليفكر</a:t>
            </a:r>
            <a:endParaRPr lang="en" sz="3000" b="0" i="1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ar-LB" sz="3000" b="0" i="1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يبقي التلاميذ متفاعلين مع بعضهم</a:t>
            </a:r>
            <a:endParaRPr lang="en" sz="3000" b="0" i="1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ar-LB" sz="3000" b="0" i="1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يسمح للمعلم بتقييم فهم التلاميذ</a:t>
            </a:r>
            <a:endParaRPr lang="en" sz="3000" b="0" i="1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Shape 24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ctrTitle"/>
          </p:nvPr>
        </p:nvSpPr>
        <p:spPr>
          <a:xfrm>
            <a:off x="0" y="103213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54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Module </a:t>
            </a:r>
            <a:r>
              <a:rPr lang="en" sz="5400" b="1" dirty="0">
                <a:solidFill>
                  <a:schemeClr val="dk2"/>
                </a:solidFill>
              </a:rPr>
              <a:t>3</a:t>
            </a:r>
            <a:r>
              <a:rPr lang="en" sz="54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" sz="54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ar-LB" sz="3600" b="1" dirty="0">
                <a:solidFill>
                  <a:schemeClr val="dk2"/>
                </a:solidFill>
              </a:rPr>
              <a:t>علم التربية</a:t>
            </a:r>
            <a:endParaRPr lang="en" sz="36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Shape 72"/>
          <p:cNvSpPr txBox="1">
            <a:spLocks noGrp="1"/>
          </p:cNvSpPr>
          <p:nvPr>
            <p:ph type="subTitle" idx="1"/>
          </p:nvPr>
        </p:nvSpPr>
        <p:spPr>
          <a:xfrm>
            <a:off x="0" y="3093358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ar-LB" sz="3000" b="1" dirty="0">
                <a:solidFill>
                  <a:schemeClr val="lt2"/>
                </a:solidFill>
              </a:rPr>
              <a:t>الجلسة الأولى: الادارة الصفية</a:t>
            </a:r>
            <a:endParaRPr lang="en" sz="30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الأهداف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LB" sz="24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في نهاية الدرس يكون الطالب قادر على:</a:t>
            </a:r>
            <a:endParaRPr lang="en"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Shape 255"/>
          <p:cNvSpPr txBox="1"/>
          <p:nvPr/>
        </p:nvSpPr>
        <p:spPr>
          <a:xfrm>
            <a:off x="1174754" y="2428876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Shape 256"/>
          <p:cNvSpPr txBox="1"/>
          <p:nvPr/>
        </p:nvSpPr>
        <p:spPr>
          <a:xfrm>
            <a:off x="457200" y="2096510"/>
            <a:ext cx="7959561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3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ar-LB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يصف مجموعة</a:t>
            </a:r>
            <a:r>
              <a:rPr lang="ar-LB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مختلفة من الأسئلة</a:t>
            </a:r>
          </a:p>
          <a:p>
            <a:pPr marL="457200" marR="0" lvl="3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ar-LB" sz="2800" baseline="0" dirty="0"/>
              <a:t>استخدام أنواع ممختلفة من الأسئلة</a:t>
            </a:r>
            <a:r>
              <a:rPr lang="ar-LB" sz="2800" dirty="0"/>
              <a:t> لدمج التلاميذ باستخدام التفكير النقدي</a:t>
            </a:r>
          </a:p>
          <a:p>
            <a:pPr marL="457200" marR="0" lvl="3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ar-LB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استخدام</a:t>
            </a:r>
            <a:r>
              <a:rPr lang="ar-LB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الأسئلة بطرق فعالة وتدفع التلاميذ للاندماج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Shape 257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20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أنواع الأسئلة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ar-LB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السؤال المغلق</a:t>
            </a:r>
            <a:endParaRPr lang="en" sz="2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ar-LB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السؤال المفتوح</a:t>
            </a:r>
          </a:p>
          <a:p>
            <a:pPr marR="0"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endParaRPr lang="en" sz="2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ar-LB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ماهي نقاط القوة لاستخدام السؤال المفتوح؟</a:t>
            </a:r>
          </a:p>
          <a:p>
            <a:pPr marL="5143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ar-LB" sz="2800" dirty="0">
                <a:solidFill>
                  <a:schemeClr val="dk2"/>
                </a:solidFill>
              </a:rPr>
              <a:t>لماذا يعتبر استخدام المغلق مشكلة؟</a:t>
            </a:r>
            <a:endParaRPr lang="en" sz="2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Shape 264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21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22</a:t>
            </a:fld>
            <a:endParaRPr lang="en"/>
          </a:p>
        </p:txBody>
      </p:sp>
      <p:pic>
        <p:nvPicPr>
          <p:cNvPr id="270" name="Shape 270"/>
          <p:cNvPicPr preferRelativeResize="0"/>
          <p:nvPr/>
        </p:nvPicPr>
        <p:blipFill rotWithShape="1">
          <a:blip r:embed="rId3">
            <a:alphaModFix/>
          </a:blip>
          <a:srcRect l="29642" t="53225" r="28095" b="16007"/>
          <a:stretch/>
        </p:blipFill>
        <p:spPr>
          <a:xfrm>
            <a:off x="152400" y="38419"/>
            <a:ext cx="2209800" cy="50768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452278" y="615553"/>
            <a:ext cx="25073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2400" b="1" dirty="0"/>
              <a:t>المستوى </a:t>
            </a:r>
            <a:r>
              <a:rPr lang="en-US" sz="2400" b="1" dirty="0"/>
              <a:t>3</a:t>
            </a:r>
          </a:p>
          <a:p>
            <a:r>
              <a:rPr lang="ar-LB" sz="2400" b="1" dirty="0"/>
              <a:t>الحكم - الابتكار</a:t>
            </a:r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ar-LB" sz="2400" b="1" dirty="0"/>
              <a:t>المستوى</a:t>
            </a:r>
            <a:r>
              <a:rPr lang="en-US" sz="2400" b="1" dirty="0"/>
              <a:t>2</a:t>
            </a:r>
          </a:p>
          <a:p>
            <a:r>
              <a:rPr lang="en-US" sz="2400" b="1" dirty="0"/>
              <a:t>‘</a:t>
            </a:r>
            <a:r>
              <a:rPr lang="ar-LB" sz="2400" b="1" dirty="0"/>
              <a:t>لماذا</a:t>
            </a:r>
            <a:r>
              <a:rPr lang="en-US" sz="2400" b="1" dirty="0"/>
              <a:t>?’</a:t>
            </a:r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ar-LB" sz="2400" b="1" dirty="0"/>
              <a:t>المستوى</a:t>
            </a:r>
            <a:r>
              <a:rPr lang="en-US" sz="2400" b="1" dirty="0"/>
              <a:t>1</a:t>
            </a:r>
          </a:p>
          <a:p>
            <a:r>
              <a:rPr lang="en-US" sz="2400" b="1" dirty="0"/>
              <a:t>‘</a:t>
            </a:r>
            <a:r>
              <a:rPr lang="ar-LB" sz="2400" b="1" dirty="0"/>
              <a:t>ما / ماذا</a:t>
            </a:r>
            <a:r>
              <a:rPr lang="en-US" sz="2400" b="1" dirty="0"/>
              <a:t>?’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96309" y="149890"/>
            <a:ext cx="328164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ar-LB" sz="1600" dirty="0"/>
          </a:p>
          <a:p>
            <a:pPr algn="r"/>
            <a:endParaRPr lang="ar-LB" sz="1600" dirty="0"/>
          </a:p>
          <a:p>
            <a:pPr algn="r"/>
            <a:r>
              <a:rPr lang="ar-LB" sz="1600" dirty="0"/>
              <a:t>ماهو رأيك حول؟</a:t>
            </a:r>
          </a:p>
          <a:p>
            <a:pPr algn="r"/>
            <a:r>
              <a:rPr lang="ar-LB" sz="1600" dirty="0"/>
              <a:t>ماذا تعتقد سيحدث فيما بعد؟</a:t>
            </a:r>
          </a:p>
          <a:p>
            <a:pPr algn="r"/>
            <a:r>
              <a:rPr lang="ar-LB" sz="1600" dirty="0"/>
              <a:t>هل يمكن أن تضع نهاية جديدة للقصة؟</a:t>
            </a:r>
          </a:p>
          <a:p>
            <a:endParaRPr lang="en-US" sz="1600" dirty="0"/>
          </a:p>
          <a:p>
            <a:endParaRPr lang="ar-LB" sz="1600" dirty="0"/>
          </a:p>
          <a:p>
            <a:pPr algn="r"/>
            <a:endParaRPr lang="ar-LB" sz="1600" dirty="0"/>
          </a:p>
          <a:p>
            <a:pPr algn="r"/>
            <a:r>
              <a:rPr lang="ar-LB" sz="1600" dirty="0"/>
              <a:t>لماذا يتبخر الماء في عملية التسخين؟</a:t>
            </a:r>
          </a:p>
          <a:p>
            <a:pPr algn="r"/>
            <a:r>
              <a:rPr lang="ar-LB" sz="1600" dirty="0"/>
              <a:t>لماذا جرى الطفل بعيدا؟</a:t>
            </a:r>
          </a:p>
          <a:p>
            <a:pPr algn="r"/>
            <a:r>
              <a:rPr lang="ar-LB" sz="1600" dirty="0"/>
              <a:t>اشرح لي كيف عرفت أنه هذه هي الاجابة؟</a:t>
            </a:r>
            <a:endParaRPr lang="en-US" sz="1600" dirty="0"/>
          </a:p>
          <a:p>
            <a:pPr algn="r"/>
            <a:endParaRPr lang="ar-LB" sz="1600" dirty="0"/>
          </a:p>
          <a:p>
            <a:pPr algn="r"/>
            <a:endParaRPr lang="ar-LB" sz="1600" dirty="0"/>
          </a:p>
          <a:p>
            <a:pPr algn="r"/>
            <a:endParaRPr lang="ar-LB" sz="1600" dirty="0"/>
          </a:p>
          <a:p>
            <a:pPr algn="r"/>
            <a:r>
              <a:rPr lang="ar-LB" sz="1600" dirty="0"/>
              <a:t>هل يمكنك أن تذكر لي ماهي الكواكب؟ هل تستطيع أن تشرح القصة؟</a:t>
            </a:r>
          </a:p>
          <a:p>
            <a:pPr algn="r"/>
            <a:r>
              <a:rPr lang="ar-LB" sz="1600" dirty="0"/>
              <a:t>هل يمكنك تصنيف الأعداد الأولية؟</a:t>
            </a:r>
            <a:endParaRPr lang="en-US" sz="1600" dirty="0"/>
          </a:p>
          <a:p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dirty="0">
                <a:solidFill>
                  <a:schemeClr val="lt1"/>
                </a:solidFill>
              </a:rPr>
              <a:t>تضمين جميع التلاميذ</a:t>
            </a:r>
            <a:endParaRPr lang="en" sz="4800" b="1" dirty="0">
              <a:solidFill>
                <a:schemeClr val="lt1"/>
              </a:solidFill>
            </a:endParaRPr>
          </a:p>
        </p:txBody>
      </p:sp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5143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ar-LB" sz="3000" dirty="0">
                <a:solidFill>
                  <a:schemeClr val="dk2"/>
                </a:solidFill>
              </a:rPr>
              <a:t>ماهي حدود استخدام رفع اليد للمشاركة في الصف؟</a:t>
            </a:r>
          </a:p>
          <a:p>
            <a:pPr marL="5143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ar-LB" sz="3000" dirty="0">
                <a:solidFill>
                  <a:schemeClr val="dk2"/>
                </a:solidFill>
              </a:rPr>
              <a:t>ماهي الفائدة من الاستجابة الجماعية في الصف؟</a:t>
            </a:r>
          </a:p>
          <a:p>
            <a:pPr marL="5143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ar-LB" sz="3000" dirty="0">
                <a:solidFill>
                  <a:schemeClr val="dk2"/>
                </a:solidFill>
              </a:rPr>
              <a:t>متى تستخدم تقنية فكر – زاوج – شارك </a:t>
            </a:r>
          </a:p>
        </p:txBody>
      </p:sp>
      <p:sp>
        <p:nvSpPr>
          <p:cNvPr id="281" name="Shape 281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23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dirty="0">
                <a:solidFill>
                  <a:schemeClr val="lt1"/>
                </a:solidFill>
              </a:rPr>
              <a:t>تضمين جميع التلاميذ</a:t>
            </a:r>
            <a:endParaRPr lang="en" sz="4800" b="1" dirty="0">
              <a:solidFill>
                <a:schemeClr val="lt1"/>
              </a:solidFill>
            </a:endParaRPr>
          </a:p>
        </p:txBody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457200" lvl="0" indent="-457200" algn="r" rtl="1">
              <a:spcBef>
                <a:spcPts val="0"/>
              </a:spcBef>
              <a:buClr>
                <a:schemeClr val="dk1"/>
              </a:buClr>
              <a:buSzPct val="45833"/>
              <a:buFont typeface="+mj-lt"/>
              <a:buAutoNum type="arabicPeriod"/>
            </a:pPr>
            <a:r>
              <a:rPr lang="ar-LB" sz="2400" b="1" dirty="0">
                <a:solidFill>
                  <a:schemeClr val="dk1"/>
                </a:solidFill>
              </a:rPr>
              <a:t>كيف يمكننا تشجيع التلاميذ ذوي الامكانات المحدودة على المشاركة؟</a:t>
            </a:r>
          </a:p>
          <a:p>
            <a:pPr marL="457200" lvl="0" indent="-457200" algn="r" rtl="1">
              <a:spcBef>
                <a:spcPts val="0"/>
              </a:spcBef>
              <a:buClr>
                <a:schemeClr val="dk1"/>
              </a:buClr>
              <a:buSzPct val="45833"/>
              <a:buFont typeface="+mj-lt"/>
              <a:buAutoNum type="arabicPeriod"/>
            </a:pPr>
            <a:r>
              <a:rPr lang="ar-LB" sz="2400" b="1" dirty="0">
                <a:solidFill>
                  <a:schemeClr val="dk1"/>
                </a:solidFill>
              </a:rPr>
              <a:t>كيف يمكننا أن نشجع التلاميذ الخجولين على المشاركة؟</a:t>
            </a:r>
          </a:p>
          <a:p>
            <a:pPr marL="457200" lvl="0" indent="-457200" algn="r" rtl="1">
              <a:spcBef>
                <a:spcPts val="0"/>
              </a:spcBef>
              <a:buClr>
                <a:schemeClr val="dk1"/>
              </a:buClr>
              <a:buSzPct val="45833"/>
              <a:buFont typeface="+mj-lt"/>
              <a:buAutoNum type="arabicPeriod"/>
            </a:pPr>
            <a:r>
              <a:rPr lang="ar-LB" sz="2400" b="1" dirty="0">
                <a:solidFill>
                  <a:schemeClr val="dk1"/>
                </a:solidFill>
              </a:rPr>
              <a:t>ما الذي تفعله اذا سألت سؤالاً ولم يستطع أحداً من تلاميذك الاجابة عليه؟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b="1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 b="1" dirty="0">
              <a:solidFill>
                <a:schemeClr val="dk1"/>
              </a:solidFill>
            </a:endParaRPr>
          </a:p>
        </p:txBody>
      </p:sp>
      <p:sp>
        <p:nvSpPr>
          <p:cNvPr id="288" name="Shape 28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24</a:t>
            </a:fld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ar-LB" sz="4800" b="1" dirty="0">
                <a:solidFill>
                  <a:schemeClr val="lt1"/>
                </a:solidFill>
              </a:rPr>
              <a:t>التدريب</a:t>
            </a:r>
            <a:endParaRPr lang="en" sz="4800" b="1" dirty="0">
              <a:solidFill>
                <a:schemeClr val="lt1"/>
              </a:solidFill>
            </a:endParaRPr>
          </a:p>
        </p:txBody>
      </p:sp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r" rtl="1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ar-LB" sz="2400" b="1" dirty="0">
                <a:solidFill>
                  <a:schemeClr val="dk1"/>
                </a:solidFill>
              </a:rPr>
              <a:t>العلم: </a:t>
            </a:r>
            <a:r>
              <a:rPr lang="ar-LB" sz="2400" dirty="0">
                <a:solidFill>
                  <a:schemeClr val="dk1"/>
                </a:solidFill>
              </a:rPr>
              <a:t>ماهو تعريف الجزيرة؟ ماذا تعتقدون؟</a:t>
            </a:r>
          </a:p>
          <a:p>
            <a:pPr lvl="0" algn="r" rtl="1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ar-LB" sz="2400" b="1" dirty="0">
                <a:solidFill>
                  <a:schemeClr val="dk1"/>
                </a:solidFill>
              </a:rPr>
              <a:t>التلميذ: </a:t>
            </a:r>
            <a:r>
              <a:rPr lang="ar-LB" sz="2400" dirty="0">
                <a:solidFill>
                  <a:schemeClr val="dk1"/>
                </a:solidFill>
              </a:rPr>
              <a:t>الجزيرة تشبه شجرة الصنوبر.</a:t>
            </a:r>
          </a:p>
          <a:p>
            <a:pPr lvl="0" algn="r" rtl="1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ar-LB" sz="2400" dirty="0">
                <a:solidFill>
                  <a:schemeClr val="dk1"/>
                </a:solidFill>
              </a:rPr>
              <a:t>الاجابة الصحيحة: الجزيرة هي قطعة أرض محاطة بالماء</a:t>
            </a:r>
          </a:p>
          <a:p>
            <a:pPr lvl="0" algn="r" rtl="1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ar-LB" sz="2400" b="1" dirty="0">
                <a:solidFill>
                  <a:schemeClr val="dk1"/>
                </a:solidFill>
              </a:rPr>
              <a:t>كيف يجب على المعلم أن يستجيب أو يرد؟</a:t>
            </a:r>
          </a:p>
          <a:p>
            <a:pPr lvl="0" rt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endParaRPr sz="2400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dirty="0">
                <a:solidFill>
                  <a:schemeClr val="dk1"/>
                </a:solidFill>
              </a:rPr>
              <a:t> </a:t>
            </a:r>
          </a:p>
        </p:txBody>
      </p:sp>
      <p:sp>
        <p:nvSpPr>
          <p:cNvPr id="295" name="Shape 29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25</a:t>
            </a:fld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dirty="0">
                <a:solidFill>
                  <a:schemeClr val="lt1"/>
                </a:solidFill>
              </a:rPr>
              <a:t>افعل / لا تفعل</a:t>
            </a:r>
            <a:endParaRPr lang="en" sz="4800" b="1" dirty="0">
              <a:solidFill>
                <a:schemeClr val="lt1"/>
              </a:solidFill>
            </a:endParaRPr>
          </a:p>
        </p:txBody>
      </p:sp>
      <p:sp>
        <p:nvSpPr>
          <p:cNvPr id="301" name="Shape 301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26</a:t>
            </a:fld>
            <a:endParaRPr lang="en"/>
          </a:p>
        </p:txBody>
      </p:sp>
      <p:graphicFrame>
        <p:nvGraphicFramePr>
          <p:cNvPr id="302" name="Shape 302"/>
          <p:cNvGraphicFramePr/>
          <p:nvPr>
            <p:extLst>
              <p:ext uri="{D42A27DB-BD31-4B8C-83A1-F6EECF244321}">
                <p14:modId xmlns:p14="http://schemas.microsoft.com/office/powerpoint/2010/main" val="2409874562"/>
              </p:ext>
            </p:extLst>
          </p:nvPr>
        </p:nvGraphicFramePr>
        <p:xfrm>
          <a:off x="1589679" y="1566834"/>
          <a:ext cx="5273600" cy="3270455"/>
        </p:xfrm>
        <a:graphic>
          <a:graphicData uri="http://schemas.openxmlformats.org/drawingml/2006/table">
            <a:tbl>
              <a:tblPr firstRow="1" bandRow="1">
                <a:noFill/>
                <a:tableStyleId>{19C5DEE6-B2DB-4C13-B622-57A3C9E16AFB}</a:tableStyleId>
              </a:tblPr>
              <a:tblGrid>
                <a:gridCol w="2636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36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832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ar-LB" sz="3700" u="none" strike="noStrike" cap="none" baseline="0" dirty="0"/>
                        <a:t>لا تفعل</a:t>
                      </a:r>
                      <a:endParaRPr lang="en" sz="3700" u="none" strike="noStrike" cap="none" baseline="0" dirty="0"/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ar-LB" sz="3700" u="none" strike="noStrike" cap="none" baseline="0" dirty="0"/>
                        <a:t>افعل</a:t>
                      </a:r>
                      <a:endParaRPr lang="en" sz="3700" u="none" strike="noStrike" cap="none" baseline="0" dirty="0"/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84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900" u="none" strike="noStrike" cap="none" baseline="0"/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900" u="none" strike="noStrike" cap="none" baseline="0"/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dirty="0">
                <a:solidFill>
                  <a:schemeClr val="lt1"/>
                </a:solidFill>
              </a:rPr>
              <a:t>افعل / لا تفعل</a:t>
            </a:r>
            <a:endParaRPr lang="en" sz="4800" b="1" dirty="0">
              <a:solidFill>
                <a:schemeClr val="lt1"/>
              </a:solidFill>
            </a:endParaRPr>
          </a:p>
        </p:txBody>
      </p:sp>
      <p:sp>
        <p:nvSpPr>
          <p:cNvPr id="308" name="Shape 30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27</a:t>
            </a:fld>
            <a:endParaRPr lang="en"/>
          </a:p>
        </p:txBody>
      </p:sp>
      <p:sp>
        <p:nvSpPr>
          <p:cNvPr id="309" name="Shape 309"/>
          <p:cNvSpPr txBox="1"/>
          <p:nvPr/>
        </p:nvSpPr>
        <p:spPr>
          <a:xfrm>
            <a:off x="383025" y="1641550"/>
            <a:ext cx="3545700" cy="310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3048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1800" dirty="0">
                <a:solidFill>
                  <a:schemeClr val="dk1"/>
                </a:solidFill>
              </a:rPr>
              <a:t>أعطي التلميذ تغذية راجعة بشكل ايجابي مع التعزيز والتشجيع</a:t>
            </a:r>
          </a:p>
          <a:p>
            <a:pPr marL="342900" lvl="0" indent="-3048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1800" dirty="0">
                <a:solidFill>
                  <a:schemeClr val="dk1"/>
                </a:solidFill>
              </a:rPr>
              <a:t>اطرح أسئلة على أطفال محددين.</a:t>
            </a:r>
          </a:p>
          <a:p>
            <a:pPr marL="342900" lvl="0" indent="-3048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1800" dirty="0">
                <a:solidFill>
                  <a:schemeClr val="dk1"/>
                </a:solidFill>
              </a:rPr>
              <a:t>استخدم أسئة مفتوحة.</a:t>
            </a:r>
          </a:p>
          <a:p>
            <a:pPr marL="342900" lvl="0" indent="-3048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1800" dirty="0">
                <a:solidFill>
                  <a:schemeClr val="dk1"/>
                </a:solidFill>
              </a:rPr>
              <a:t>اسأل أسئلة بطريقة التهديد والصراخ.</a:t>
            </a:r>
          </a:p>
          <a:p>
            <a:pPr marL="342900" lvl="0" indent="-3048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1800" dirty="0">
                <a:solidFill>
                  <a:schemeClr val="dk1"/>
                </a:solidFill>
              </a:rPr>
              <a:t>تجاهل اجابات الأطفال</a:t>
            </a:r>
          </a:p>
          <a:p>
            <a:pPr marL="342900" lvl="0" indent="-304800" algn="r" rtl="1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endParaRPr lang="ar-LB" sz="1800" dirty="0">
              <a:solidFill>
                <a:schemeClr val="dk1"/>
              </a:solidFill>
            </a:endParaRPr>
          </a:p>
          <a:p>
            <a:pPr lvl="0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dirty="0">
              <a:solidFill>
                <a:schemeClr val="dk1"/>
              </a:solidFill>
            </a:endParaRPr>
          </a:p>
          <a:p>
            <a:pPr lvl="0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310" name="Shape 310"/>
          <p:cNvSpPr txBox="1"/>
          <p:nvPr/>
        </p:nvSpPr>
        <p:spPr>
          <a:xfrm>
            <a:off x="4541600" y="1543075"/>
            <a:ext cx="3949499" cy="310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3048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endParaRPr lang="ar-LB" sz="1700" dirty="0">
              <a:solidFill>
                <a:schemeClr val="dk1"/>
              </a:solidFill>
            </a:endParaRPr>
          </a:p>
          <a:p>
            <a:pPr marL="342900" lvl="0" indent="-3048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endParaRPr lang="ar-LB" sz="1700" dirty="0">
              <a:solidFill>
                <a:schemeClr val="dk1"/>
              </a:solidFill>
            </a:endParaRPr>
          </a:p>
          <a:p>
            <a:pPr marL="342900" lvl="0" indent="-3048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1700" dirty="0">
                <a:solidFill>
                  <a:schemeClr val="dk1"/>
                </a:solidFill>
              </a:rPr>
              <a:t>تبني على اجابات الأطفال بأسئلة أخرى. لماذا تعتقد ذلك صحيح؟ هل يمكن أن تعطيني مثال على ذلك؟</a:t>
            </a:r>
          </a:p>
          <a:p>
            <a:pPr marL="342900" lvl="0" indent="-3048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1700" dirty="0">
                <a:solidFill>
                  <a:schemeClr val="dk1"/>
                </a:solidFill>
              </a:rPr>
              <a:t>أعط التلاميذ وقت ليفكروا بإجاباتهم وأفكارهم.</a:t>
            </a:r>
          </a:p>
          <a:p>
            <a:pPr marL="342900" lvl="0" indent="-3048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1700" dirty="0">
                <a:solidFill>
                  <a:schemeClr val="dk1"/>
                </a:solidFill>
              </a:rPr>
              <a:t>أحرج التلاميذ الذين يعطون اجابات خاطئة.</a:t>
            </a:r>
          </a:p>
          <a:p>
            <a:pPr marL="342900" lvl="0" indent="-3048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1700" dirty="0">
                <a:solidFill>
                  <a:schemeClr val="dk1"/>
                </a:solidFill>
              </a:rPr>
              <a:t>دائما اسأل نفس نمط الأسئلة ( مثل الأسئلة المغلقة)</a:t>
            </a:r>
          </a:p>
          <a:p>
            <a:pPr marL="342900" lvl="0" indent="-3048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1700" dirty="0">
                <a:solidFill>
                  <a:schemeClr val="dk1"/>
                </a:solidFill>
              </a:rPr>
              <a:t>اسأل أسئلة لعدة تلاميذ مختلفين</a:t>
            </a:r>
          </a:p>
          <a:p>
            <a:pPr marL="342900" lvl="0" indent="-304800" algn="r" rtl="1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endParaRPr lang="ar-LB" sz="1700" dirty="0">
              <a:solidFill>
                <a:schemeClr val="dk1"/>
              </a:solidFill>
            </a:endParaRPr>
          </a:p>
          <a:p>
            <a:pPr lvl="0" rtl="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1700" dirty="0">
              <a:solidFill>
                <a:schemeClr val="dk1"/>
              </a:solidFill>
            </a:endParaRPr>
          </a:p>
          <a:p>
            <a:pPr lvl="0" rtl="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1700" dirty="0">
              <a:solidFill>
                <a:schemeClr val="dk1"/>
              </a:solidFill>
            </a:endParaRPr>
          </a:p>
          <a:p>
            <a:pPr lvl="0" rtl="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1700" dirty="0">
              <a:solidFill>
                <a:schemeClr val="dk1"/>
              </a:solidFill>
            </a:endParaRPr>
          </a:p>
          <a:p>
            <a:pPr lvl="0" rtl="0">
              <a:lnSpc>
                <a:spcPct val="80000"/>
              </a:lnSpc>
              <a:spcBef>
                <a:spcPts val="0"/>
              </a:spcBef>
              <a:buNone/>
            </a:pPr>
            <a:endParaRPr sz="1700" dirty="0"/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4000" b="1" dirty="0">
                <a:solidFill>
                  <a:schemeClr val="lt1"/>
                </a:solidFill>
              </a:rPr>
              <a:t>طرح الأسئلة – والتقييم بالأقران</a:t>
            </a:r>
            <a:endParaRPr lang="en" sz="40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Shape 316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LB" sz="24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هل المشاركين طرحوا مجموعة مستويات</a:t>
            </a:r>
            <a:r>
              <a:rPr lang="ar-LB" sz="24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للأسئلة؟</a:t>
            </a: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LB" sz="24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هل المشاركين سألو</a:t>
            </a:r>
            <a:r>
              <a:rPr lang="ar-LB" sz="2400" dirty="0">
                <a:solidFill>
                  <a:schemeClr val="dk2"/>
                </a:solidFill>
              </a:rPr>
              <a:t>ا أ</a:t>
            </a:r>
            <a:r>
              <a:rPr lang="ar-LB" sz="24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كثر من تلميذين؟</a:t>
            </a: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LB" sz="24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هل قام</a:t>
            </a:r>
            <a:r>
              <a:rPr lang="ar-LB" sz="24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المشاركين بإعطار تغذية راجعة ايجابية؟</a:t>
            </a: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LB" sz="24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هل قام المشاركين بتصحيح الأخطاء بطريقة ايجابية؟</a:t>
            </a: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ar-LB" sz="24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هل قام</a:t>
            </a:r>
            <a:r>
              <a:rPr lang="ar-LB" sz="24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المشاركين بتوسيع الأسئلة وتوجيهها ليطور الاجابة إلى أسئلة أوسع</a:t>
            </a:r>
            <a:endParaRPr lang="ar-LB" sz="24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Shape 317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28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29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نشاط الرؤية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79325" y="1460500"/>
            <a:ext cx="3018899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lang="ar-LB" dirty="0"/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LB" dirty="0"/>
              <a:t>أرسم هذا الشكل على ورقتك. اترك مساحة كافية لاجاباتك</a:t>
            </a:r>
            <a:endParaRPr lang="ar-LB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lang="en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7" name="Shape 117"/>
          <p:cNvGraphicFramePr/>
          <p:nvPr>
            <p:extLst>
              <p:ext uri="{D42A27DB-BD31-4B8C-83A1-F6EECF244321}">
                <p14:modId xmlns:p14="http://schemas.microsoft.com/office/powerpoint/2010/main" val="2061287920"/>
              </p:ext>
            </p:extLst>
          </p:nvPr>
        </p:nvGraphicFramePr>
        <p:xfrm>
          <a:off x="3238475" y="1546000"/>
          <a:ext cx="5759125" cy="3088560"/>
        </p:xfrm>
        <a:graphic>
          <a:graphicData uri="http://schemas.openxmlformats.org/drawingml/2006/table">
            <a:tbl>
              <a:tblPr>
                <a:noFill/>
                <a:tableStyleId>{8C65882E-E140-48B0-B56D-9FD4F3A2432F}</a:tableStyleId>
              </a:tblPr>
              <a:tblGrid>
                <a:gridCol w="925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96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140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77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525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ar-LB" sz="1400" u="none" strike="noStrike" cap="none" baseline="0" dirty="0"/>
                        <a:t>المشاعر</a:t>
                      </a:r>
                      <a:endParaRPr lang="en" sz="1400" u="none" strike="noStrike" cap="none" baseline="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ar-LB" sz="1400" u="none" strike="noStrike" cap="none" baseline="0" dirty="0"/>
                        <a:t>البيئة الصفية</a:t>
                      </a:r>
                      <a:endParaRPr lang="en" sz="1400" u="none" strike="noStrike" cap="none" baseline="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ar-LB" sz="1400" u="none" strike="noStrike" cap="none" baseline="0" dirty="0"/>
                        <a:t>تصرفات التلميذ</a:t>
                      </a:r>
                      <a:endParaRPr lang="en" sz="1400" u="none" strike="noStrike" cap="none" baseline="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ar-LB" sz="1400" u="none" strike="noStrike" cap="none" baseline="0" dirty="0"/>
                        <a:t>تصرفات المعلم</a:t>
                      </a:r>
                      <a:endParaRPr lang="en" sz="1400" u="none" strike="noStrike" cap="none" baseline="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ar-LB" sz="1400" u="none" strike="noStrike" cap="none" baseline="0" dirty="0"/>
                        <a:t>السؤال</a:t>
                      </a:r>
                      <a:endParaRPr lang="en" sz="1400" u="none" strike="noStrike" cap="none" baseline="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49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endParaRPr lang="en" sz="1400" u="none" strike="noStrike" cap="none" baseline="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endParaRPr lang="en" sz="1400" u="none" strike="noStrike" cap="none" baseline="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59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endParaRPr lang="en" sz="1400" u="none" strike="noStrike" cap="none" baseline="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30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>
            <a:spLocks noGrp="1"/>
          </p:cNvSpPr>
          <p:nvPr>
            <p:ph type="ctrTitle"/>
          </p:nvPr>
        </p:nvSpPr>
        <p:spPr>
          <a:xfrm>
            <a:off x="0" y="994853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Module </a:t>
            </a:r>
            <a:r>
              <a:rPr lang="en-US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lang="en" sz="48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LB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علم</a:t>
            </a:r>
            <a:r>
              <a:rPr lang="ar-LB" sz="36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التربية</a:t>
            </a:r>
            <a:endParaRPr lang="en" sz="36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Shape 336"/>
          <p:cNvSpPr txBox="1">
            <a:spLocks noGrp="1"/>
          </p:cNvSpPr>
          <p:nvPr>
            <p:ph type="subTitle" idx="1"/>
          </p:nvPr>
        </p:nvSpPr>
        <p:spPr>
          <a:xfrm>
            <a:off x="0" y="3093351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ar-LB" sz="23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              الجلسة الرابعة: تنمية الطفل و التعليم التمايزي</a:t>
            </a:r>
            <a:endParaRPr lang="en" sz="2300" b="1" dirty="0">
              <a:solidFill>
                <a:schemeClr val="lt2"/>
              </a:solidFill>
            </a:endParaRPr>
          </a:p>
        </p:txBody>
      </p:sp>
      <p:sp>
        <p:nvSpPr>
          <p:cNvPr id="337" name="Shape 337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31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الأهداف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LB" sz="24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في نهاية الجلسة سيكون قادر على: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Shape 344"/>
          <p:cNvSpPr txBox="1"/>
          <p:nvPr/>
        </p:nvSpPr>
        <p:spPr>
          <a:xfrm>
            <a:off x="1174754" y="2428876"/>
            <a:ext cx="5508599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Shape 345"/>
          <p:cNvSpPr txBox="1"/>
          <p:nvPr/>
        </p:nvSpPr>
        <p:spPr>
          <a:xfrm>
            <a:off x="457200" y="2096496"/>
            <a:ext cx="7959599" cy="2348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3" indent="-431800" algn="r" rtl="1">
              <a:lnSpc>
                <a:spcPct val="15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2400" dirty="0">
                <a:solidFill>
                  <a:schemeClr val="dk1"/>
                </a:solidFill>
              </a:rPr>
              <a:t>وصف المراحل المختلفة لنمو الطفل وأنماط التعلم المختلفة.</a:t>
            </a:r>
          </a:p>
          <a:p>
            <a:pPr marL="457200" lvl="3" indent="-431800" algn="r" rtl="1">
              <a:lnSpc>
                <a:spcPct val="15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2400" dirty="0">
                <a:solidFill>
                  <a:schemeClr val="dk1"/>
                </a:solidFill>
              </a:rPr>
              <a:t>شرح الآثار المترتبة على هذه الاختلافات في إدارة الصف، والتعليم والتقييم</a:t>
            </a:r>
          </a:p>
          <a:p>
            <a:pPr marL="457200" lvl="3" indent="-431800" algn="r" rtl="1">
              <a:lnSpc>
                <a:spcPct val="15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ar-LB" sz="2400" dirty="0">
                <a:solidFill>
                  <a:schemeClr val="dk1"/>
                </a:solidFill>
              </a:rPr>
              <a:t>ممارسة استراتيجيات التمايز</a:t>
            </a:r>
          </a:p>
          <a:p>
            <a:pPr marL="457200" lvl="3" indent="-431800" algn="r" rtl="1">
              <a:buClr>
                <a:schemeClr val="dk1"/>
              </a:buClr>
              <a:buSzPct val="100000"/>
              <a:buFont typeface="Arial"/>
              <a:buChar char="•"/>
            </a:pPr>
            <a:endParaRPr lang="ar-LB" sz="2400" dirty="0">
              <a:solidFill>
                <a:schemeClr val="dk1"/>
              </a:solidFill>
            </a:endParaRPr>
          </a:p>
          <a:p>
            <a:pPr marL="25400" lvl="3" rtl="0">
              <a:spcBef>
                <a:spcPts val="0"/>
              </a:spcBef>
              <a:buClr>
                <a:schemeClr val="dk1"/>
              </a:buClr>
              <a:buSzPct val="100000"/>
            </a:pPr>
            <a:endParaRPr lang="en" sz="2400" dirty="0">
              <a:solidFill>
                <a:schemeClr val="dk1"/>
              </a:solidFill>
            </a:endParaRPr>
          </a:p>
        </p:txBody>
      </p:sp>
      <p:sp>
        <p:nvSpPr>
          <p:cNvPr id="346" name="Shape 34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32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ar-LB" sz="4800" b="1" dirty="0">
                <a:solidFill>
                  <a:schemeClr val="lt1"/>
                </a:solidFill>
              </a:rPr>
              <a:t>نمو الطفل</a:t>
            </a:r>
            <a:endParaRPr lang="en" sz="4800" b="1" dirty="0">
              <a:solidFill>
                <a:schemeClr val="lt1"/>
              </a:solidFill>
            </a:endParaRPr>
          </a:p>
        </p:txBody>
      </p:sp>
      <p:sp>
        <p:nvSpPr>
          <p:cNvPr id="352" name="Shape 352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33</a:t>
            </a:fld>
            <a:endParaRPr lang="en"/>
          </a:p>
        </p:txBody>
      </p:sp>
      <p:sp>
        <p:nvSpPr>
          <p:cNvPr id="353" name="Shape 353"/>
          <p:cNvSpPr txBox="1"/>
          <p:nvPr/>
        </p:nvSpPr>
        <p:spPr>
          <a:xfrm>
            <a:off x="369950" y="1599150"/>
            <a:ext cx="2876100" cy="156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ar-LB" dirty="0"/>
              <a:t>سنوات</a:t>
            </a:r>
            <a:r>
              <a:rPr lang="en" dirty="0"/>
              <a:t> 0-2</a:t>
            </a:r>
          </a:p>
        </p:txBody>
      </p:sp>
      <p:sp>
        <p:nvSpPr>
          <p:cNvPr id="354" name="Shape 354"/>
          <p:cNvSpPr txBox="1"/>
          <p:nvPr/>
        </p:nvSpPr>
        <p:spPr>
          <a:xfrm>
            <a:off x="4985625" y="1512825"/>
            <a:ext cx="2876100" cy="156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ar-LB" dirty="0"/>
              <a:t>سنوات</a:t>
            </a:r>
            <a:r>
              <a:rPr lang="en" dirty="0"/>
              <a:t> 2-7</a:t>
            </a:r>
          </a:p>
        </p:txBody>
      </p:sp>
      <p:sp>
        <p:nvSpPr>
          <p:cNvPr id="355" name="Shape 355"/>
          <p:cNvSpPr txBox="1"/>
          <p:nvPr/>
        </p:nvSpPr>
        <p:spPr>
          <a:xfrm>
            <a:off x="369950" y="3324025"/>
            <a:ext cx="2876100" cy="156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ar-LB" dirty="0"/>
              <a:t>سنوات</a:t>
            </a:r>
            <a:r>
              <a:rPr lang="en" dirty="0"/>
              <a:t> 7-11</a:t>
            </a:r>
          </a:p>
        </p:txBody>
      </p:sp>
      <p:sp>
        <p:nvSpPr>
          <p:cNvPr id="356" name="Shape 356"/>
          <p:cNvSpPr txBox="1"/>
          <p:nvPr/>
        </p:nvSpPr>
        <p:spPr>
          <a:xfrm>
            <a:off x="5036187" y="3241475"/>
            <a:ext cx="2876100" cy="156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ar-LB" dirty="0"/>
              <a:t>سنوات</a:t>
            </a:r>
            <a:r>
              <a:rPr lang="en" dirty="0"/>
              <a:t> 11+</a:t>
            </a:r>
          </a:p>
        </p:txBody>
      </p:sp>
      <p:cxnSp>
        <p:nvCxnSpPr>
          <p:cNvPr id="357" name="Shape 357"/>
          <p:cNvCxnSpPr/>
          <p:nvPr/>
        </p:nvCxnSpPr>
        <p:spPr>
          <a:xfrm>
            <a:off x="4391675" y="1611075"/>
            <a:ext cx="0" cy="2995499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Dot"/>
            <a:round/>
            <a:headEnd type="none" w="lg" len="lg"/>
            <a:tailEnd type="none" w="lg" len="lg"/>
          </a:ln>
        </p:spPr>
      </p:cxnSp>
      <p:cxnSp>
        <p:nvCxnSpPr>
          <p:cNvPr id="358" name="Shape 358"/>
          <p:cNvCxnSpPr/>
          <p:nvPr/>
        </p:nvCxnSpPr>
        <p:spPr>
          <a:xfrm>
            <a:off x="369950" y="2927800"/>
            <a:ext cx="8150700" cy="27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Dot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ar-LB" sz="4000" b="1" dirty="0">
                <a:solidFill>
                  <a:schemeClr val="lt1"/>
                </a:solidFill>
              </a:rPr>
              <a:t>0-2 سنوات: فترة الاستشعار </a:t>
            </a:r>
            <a:endParaRPr lang="en" sz="4000" dirty="0">
              <a:solidFill>
                <a:schemeClr val="lt1"/>
              </a:solidFill>
            </a:endParaRPr>
          </a:p>
        </p:txBody>
      </p:sp>
      <p:sp>
        <p:nvSpPr>
          <p:cNvPr id="364" name="Shape 364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r" rtl="1">
              <a:lnSpc>
                <a:spcPct val="150000"/>
              </a:lnSpc>
              <a:spcBef>
                <a:spcPts val="0"/>
              </a:spcBef>
              <a:buNone/>
            </a:pPr>
            <a:r>
              <a:rPr lang="ar-LB" sz="2000" dirty="0"/>
              <a:t>في هذه الفترة يحاول الرضيع ان يكوّن معنى للعالم. يستخدمون مهاراتهم التي ولدت معهم مثل الاستماع, المص, النظر, والالتقاط ليكوّن معنى للعالم.</a:t>
            </a:r>
          </a:p>
          <a:p>
            <a:pPr algn="r" rtl="1">
              <a:lnSpc>
                <a:spcPct val="150000"/>
              </a:lnSpc>
            </a:pPr>
            <a:r>
              <a:rPr lang="ar-LB" sz="2000" dirty="0"/>
              <a:t>خلال المرحلة الأولى, يتعلم الأطفال كلياً من خلال الحركات التي يقومون بها والأحاسيس التي تنتج عنها. هم يتعلمون: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LB" sz="2000" dirty="0"/>
              <a:t>أنهم موجودون بشكل منفصل عن الكائنات والناس من حولهم.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LB" sz="2000" dirty="0"/>
              <a:t>يمكن أن يتسببون بأشياء.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LB" sz="2000" dirty="0"/>
              <a:t>الأشياء تستمر بالحدوث حتى لو لم يستطيعون رؤيتهم.</a:t>
            </a:r>
          </a:p>
          <a:p>
            <a:pPr rtl="0">
              <a:spcBef>
                <a:spcPts val="0"/>
              </a:spcBef>
              <a:buNone/>
            </a:pPr>
            <a:endParaRPr sz="2000" dirty="0"/>
          </a:p>
        </p:txBody>
      </p:sp>
      <p:sp>
        <p:nvSpPr>
          <p:cNvPr id="365" name="Shape 36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34</a:t>
            </a:fld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ar-LB" sz="4000" b="1" dirty="0">
                <a:solidFill>
                  <a:schemeClr val="lt1"/>
                </a:solidFill>
              </a:rPr>
              <a:t>3-7 سنوات: مرحلة ما قبل العمل</a:t>
            </a:r>
            <a:endParaRPr lang="en" sz="4000" b="1" dirty="0">
              <a:solidFill>
                <a:schemeClr val="lt1"/>
              </a:solidFill>
            </a:endParaRPr>
          </a:p>
        </p:txBody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r" rtl="1"/>
            <a:r>
              <a:rPr lang="ar-LB" sz="2000" dirty="0"/>
              <a:t>الأطفال ليسوا قادرين على التفكير النقدي - فهم يفترضون أن الجميع يرون الأشياء من نفس وجهة نظرهم.</a:t>
            </a:r>
          </a:p>
          <a:p>
            <a:pPr algn="r" rtl="1"/>
            <a:r>
              <a:rPr lang="ar-LB" sz="2000" dirty="0"/>
              <a:t>هذا عندما يحدث تطور في اللغة. وبمجرد اكتساب الأطفال اللغة، يمكنهم استخدام الرموز (مثل الكلمات أو الصور) لتمثيل الأشياء.</a:t>
            </a:r>
          </a:p>
          <a:p>
            <a:pPr algn="r" rtl="1"/>
            <a:r>
              <a:rPr lang="ar-LB" sz="2000" dirty="0"/>
              <a:t>يتم إنشاء فكرة "لعبة التظاهر" خلال هذه السنوات.</a:t>
            </a:r>
          </a:p>
          <a:p>
            <a:pPr algn="r" rtl="1"/>
            <a:r>
              <a:rPr lang="ar-LB" sz="2000" dirty="0"/>
              <a:t>الأطفال قادرون على فهم مفاهيم مثل العد، والتصنيف وفقا للتشابه، الماضي – الحاضر- المستقبل ولكن لا تزال تركز في المقام الأول على الحاضر وعلى الاشياء الملموسة، أكثر من المجردة.</a:t>
            </a:r>
          </a:p>
          <a:p>
            <a:pPr algn="r" rtl="1">
              <a:spcBef>
                <a:spcPts val="0"/>
              </a:spcBef>
              <a:buNone/>
            </a:pPr>
            <a:endParaRPr lang="ar-LB" sz="2000" dirty="0"/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dirty="0">
              <a:solidFill>
                <a:srgbClr val="373737"/>
              </a:solidFill>
            </a:endParaRPr>
          </a:p>
        </p:txBody>
      </p:sp>
      <p:sp>
        <p:nvSpPr>
          <p:cNvPr id="372" name="Shape 372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35</a:t>
            </a:fld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ar-LB" sz="3200" b="1" dirty="0">
                <a:solidFill>
                  <a:schemeClr val="lt1"/>
                </a:solidFill>
              </a:rPr>
              <a:t>7-11سنوات: مرحلة العمليات المحسوسة</a:t>
            </a:r>
            <a:endParaRPr lang="en" sz="3200" b="1" dirty="0">
              <a:solidFill>
                <a:schemeClr val="lt1"/>
              </a:solidFill>
            </a:endParaRPr>
          </a:p>
        </p:txBody>
      </p:sp>
      <p:sp>
        <p:nvSpPr>
          <p:cNvPr id="378" name="Shape 378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r" rtl="1">
              <a:lnSpc>
                <a:spcPct val="150000"/>
              </a:lnSpc>
              <a:buClr>
                <a:schemeClr val="dk1"/>
              </a:buClr>
              <a:buSzPct val="55000"/>
            </a:pPr>
            <a:r>
              <a:rPr lang="ar-LB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في هذه المرحلة, يكون الأطفال قادرين على رؤية الأشياء من وجهات نظر مختلفة وأن يتخيلوا أشياء حدثت خارج عالمهم. بعض العمليات الفكرية المنظمة والمنطقية أصبحت الآن ناضجة. ويمكنهم:</a:t>
            </a:r>
          </a:p>
          <a:p>
            <a:pPr marL="342900" lvl="0" indent="-342900" algn="r" rtl="1">
              <a:lnSpc>
                <a:spcPct val="150000"/>
              </a:lnSpc>
              <a:buClr>
                <a:schemeClr val="dk1"/>
              </a:buClr>
              <a:buSzPct val="55000"/>
              <a:buFont typeface="Arial" panose="020B0604020202020204" pitchFamily="34" charset="0"/>
              <a:buChar char="•"/>
            </a:pPr>
            <a:r>
              <a:rPr lang="ar-LB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ترتيب الأجسام حسب الحجم، التدرج اللون، الخ.</a:t>
            </a:r>
          </a:p>
          <a:p>
            <a:pPr marL="342900" lvl="0" indent="-342900" algn="r" rtl="1">
              <a:lnSpc>
                <a:spcPct val="150000"/>
              </a:lnSpc>
              <a:buClr>
                <a:schemeClr val="dk1"/>
              </a:buClr>
              <a:buSzPct val="55000"/>
              <a:buFont typeface="Arial" panose="020B0604020202020204" pitchFamily="34" charset="0"/>
              <a:buChar char="•"/>
            </a:pPr>
            <a:r>
              <a:rPr lang="ar-LB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يفهم معنى 3 + 4 = 7 ثم 7 – 4 = 3.</a:t>
            </a:r>
          </a:p>
          <a:p>
            <a:pPr marL="342900" lvl="0" indent="-342900" algn="r" rtl="1">
              <a:lnSpc>
                <a:spcPct val="150000"/>
              </a:lnSpc>
              <a:buClr>
                <a:schemeClr val="dk1"/>
              </a:buClr>
              <a:buSzPct val="55000"/>
              <a:buFont typeface="Arial" panose="020B0604020202020204" pitchFamily="34" charset="0"/>
              <a:buChar char="•"/>
            </a:pPr>
            <a:r>
              <a:rPr lang="ar-LB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يفهم أن المربع الأحمر ينتمي إلى فئة الاشياء ذات اللون الأحمر وإلى فئة الأشياء المربعة.</a:t>
            </a:r>
          </a:p>
          <a:p>
            <a:pPr marL="342900" lvl="0" indent="-342900" algn="r" rtl="1">
              <a:lnSpc>
                <a:spcPct val="150000"/>
              </a:lnSpc>
              <a:buClr>
                <a:schemeClr val="dk1"/>
              </a:buClr>
              <a:buSzPct val="55000"/>
              <a:buFont typeface="Arial" panose="020B0604020202020204" pitchFamily="34" charset="0"/>
              <a:buChar char="•"/>
            </a:pPr>
            <a:r>
              <a:rPr lang="ar-LB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يفهم بأن الفنجان العريض القصير يمكن أن يحتوي كمية من السائل مماثلة لفنجان ضيق وطويل, </a:t>
            </a:r>
          </a:p>
          <a:p>
            <a:pPr lvl="0" algn="r" rtl="1">
              <a:lnSpc>
                <a:spcPct val="150000"/>
              </a:lnSpc>
              <a:buClr>
                <a:schemeClr val="dk1"/>
              </a:buClr>
              <a:buSzPct val="55000"/>
            </a:pPr>
            <a:r>
              <a:rPr lang="ar-LB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ومع ذلك، فإن التفكير لا يزال يميل إلى ربط الأشياء بالواقع الملموس</a:t>
            </a:r>
          </a:p>
          <a:p>
            <a:pPr lvl="0" algn="r" rtl="1">
              <a:buClr>
                <a:schemeClr val="dk1"/>
              </a:buClr>
              <a:buSzPct val="55000"/>
            </a:pPr>
            <a:endParaRPr lang="ar-LB" sz="2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9" name="Shape 37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36</a:t>
            </a:fld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>
            <a:spLocks noGrp="1"/>
          </p:cNvSpPr>
          <p:nvPr>
            <p:ph type="title"/>
          </p:nvPr>
        </p:nvSpPr>
        <p:spPr>
          <a:xfrm>
            <a:off x="102782" y="231979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ar-LB" sz="3000" b="1">
                <a:solidFill>
                  <a:schemeClr val="lt1"/>
                </a:solidFill>
              </a:rPr>
              <a:t>+11 سنوات: مرحلة العمل</a:t>
            </a:r>
            <a:endParaRPr lang="en" sz="3000" b="1" dirty="0">
              <a:solidFill>
                <a:schemeClr val="lt1"/>
              </a:solidFill>
            </a:endParaRPr>
          </a:p>
        </p:txBody>
      </p:sp>
      <p:sp>
        <p:nvSpPr>
          <p:cNvPr id="385" name="Shape 385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r" rtl="1">
              <a:lnSpc>
                <a:spcPct val="150000"/>
              </a:lnSpc>
              <a:buClr>
                <a:schemeClr val="dk1"/>
              </a:buClr>
              <a:buSzPct val="45833"/>
            </a:pPr>
            <a:endParaRPr lang="ar-LB" sz="2400" dirty="0">
              <a:solidFill>
                <a:schemeClr val="dk1"/>
              </a:solidFill>
            </a:endParaRPr>
          </a:p>
          <a:p>
            <a:pPr lvl="0" algn="r" rtl="1">
              <a:lnSpc>
                <a:spcPct val="150000"/>
              </a:lnSpc>
              <a:buClr>
                <a:schemeClr val="dk1"/>
              </a:buClr>
              <a:buSzPct val="45833"/>
            </a:pPr>
            <a:r>
              <a:rPr lang="ar-LB" sz="2400" dirty="0">
                <a:solidFill>
                  <a:schemeClr val="dk1"/>
                </a:solidFill>
              </a:rPr>
              <a:t>في بداية سن البلوغ، يكون الأطفال قادرين على التفكير في طرق أكثر تجريدا بكثير واختبار الفرضيات باستخدام المنطق المنهجي.</a:t>
            </a:r>
            <a:endParaRPr lang="en-US" sz="2400" dirty="0">
              <a:solidFill>
                <a:schemeClr val="dk1"/>
              </a:solidFill>
            </a:endParaRPr>
          </a:p>
          <a:p>
            <a:pPr lvl="0" algn="r" rtl="1">
              <a:lnSpc>
                <a:spcPct val="150000"/>
              </a:lnSpc>
              <a:buClr>
                <a:schemeClr val="dk1"/>
              </a:buClr>
              <a:buSzPct val="45833"/>
            </a:pPr>
            <a:r>
              <a:rPr lang="ar-LB" sz="2400" dirty="0">
                <a:solidFill>
                  <a:schemeClr val="dk1"/>
                </a:solidFill>
              </a:rPr>
              <a:t>وهناك تركيز أكبر بكثير على الإمكانيات وعلى القضايا التفكيرية. التفكير يكون أقل ارتباطا بالواقع الملموس.</a:t>
            </a:r>
            <a:endParaRPr lang="en" sz="2400" dirty="0">
              <a:solidFill>
                <a:schemeClr val="dk1"/>
              </a:solidFill>
            </a:endParaRP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endParaRPr sz="2400" dirty="0">
              <a:solidFill>
                <a:srgbClr val="373737"/>
              </a:solidFill>
            </a:endParaRPr>
          </a:p>
        </p:txBody>
      </p:sp>
      <p:sp>
        <p:nvSpPr>
          <p:cNvPr id="386" name="Shape 38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37</a:t>
            </a:fld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/>
            <a:r>
              <a:rPr lang="ar-LB" sz="3600" b="1" dirty="0">
                <a:solidFill>
                  <a:schemeClr val="bg1"/>
                </a:solidFill>
              </a:rPr>
              <a:t>أربع مراحل لتنمية الطفل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392" name="Shape 39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algn="r" rtl="1">
              <a:lnSpc>
                <a:spcPct val="150000"/>
              </a:lnSpc>
              <a:buClr>
                <a:schemeClr val="dk1"/>
              </a:buClr>
              <a:buSzPct val="100000"/>
              <a:buAutoNum type="arabicPeriod"/>
            </a:pPr>
            <a:r>
              <a:rPr lang="ar-LB" sz="3000" b="1" dirty="0">
                <a:solidFill>
                  <a:schemeClr val="dk1"/>
                </a:solidFill>
              </a:rPr>
              <a:t>لماذا تعتقد أن هناك نطاقات عمرية واسعة لكل مرحلة؟</a:t>
            </a:r>
            <a:endParaRPr lang="en-US" sz="3000" b="1" dirty="0">
              <a:solidFill>
                <a:schemeClr val="dk1"/>
              </a:solidFill>
            </a:endParaRPr>
          </a:p>
          <a:p>
            <a:pPr marL="457200" lvl="0" indent="-419100" algn="r" rtl="1">
              <a:lnSpc>
                <a:spcPct val="150000"/>
              </a:lnSpc>
              <a:buClr>
                <a:schemeClr val="dk1"/>
              </a:buClr>
              <a:buSzPct val="100000"/>
              <a:buAutoNum type="arabicPeriod"/>
            </a:pPr>
            <a:r>
              <a:rPr lang="ar-LB" sz="3000" b="1" dirty="0">
                <a:solidFill>
                  <a:schemeClr val="dk1"/>
                </a:solidFill>
              </a:rPr>
              <a:t>كيف يمكن أن تؤثر تنمية الدماغ على إدارة الصف؟</a:t>
            </a:r>
            <a:endParaRPr lang="en" sz="3000" b="1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3000" b="1" dirty="0">
              <a:solidFill>
                <a:schemeClr val="dk1"/>
              </a:solidFill>
            </a:endParaRPr>
          </a:p>
        </p:txBody>
      </p:sp>
      <p:sp>
        <p:nvSpPr>
          <p:cNvPr id="393" name="Shape 393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38</a:t>
            </a:fld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ar-LB" sz="4800" b="1" dirty="0">
                <a:solidFill>
                  <a:schemeClr val="lt1"/>
                </a:solidFill>
              </a:rPr>
              <a:t>التمايز</a:t>
            </a:r>
            <a:endParaRPr lang="en" sz="4800" b="1" dirty="0">
              <a:solidFill>
                <a:schemeClr val="lt1"/>
              </a:solidFill>
            </a:endParaRPr>
          </a:p>
        </p:txBody>
      </p:sp>
      <p:sp>
        <p:nvSpPr>
          <p:cNvPr id="399" name="Shape 399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algn="r" rtl="1">
              <a:spcBef>
                <a:spcPts val="0"/>
              </a:spcBef>
              <a:buSzPct val="100000"/>
              <a:buChar char="❖"/>
            </a:pPr>
            <a:r>
              <a:rPr lang="ar-LB" sz="3600" dirty="0"/>
              <a:t>بالدعم</a:t>
            </a:r>
          </a:p>
          <a:p>
            <a:pPr marL="457200" lvl="0" indent="-381000" algn="r" rtl="1">
              <a:spcBef>
                <a:spcPts val="0"/>
              </a:spcBef>
              <a:buSzPct val="100000"/>
              <a:buChar char="❖"/>
            </a:pPr>
            <a:r>
              <a:rPr lang="ar-LB" sz="3600" dirty="0"/>
              <a:t>عن طريق التجميع في مجموعات</a:t>
            </a:r>
          </a:p>
          <a:p>
            <a:pPr marL="457200" lvl="0" indent="-381000" algn="r" rtl="1">
              <a:spcBef>
                <a:spcPts val="0"/>
              </a:spcBef>
              <a:buSzPct val="100000"/>
              <a:buChar char="❖"/>
            </a:pPr>
            <a:r>
              <a:rPr lang="ar-LB" sz="3600" dirty="0"/>
              <a:t>بإعطاء مهمات</a:t>
            </a:r>
          </a:p>
          <a:p>
            <a:pPr marL="457200" lvl="0" indent="-381000" algn="r" rtl="1">
              <a:spcBef>
                <a:spcPts val="0"/>
              </a:spcBef>
              <a:buSzPct val="100000"/>
              <a:buChar char="❖"/>
            </a:pPr>
            <a:r>
              <a:rPr lang="ar-LB" sz="3600" dirty="0"/>
              <a:t>بالأسئلة</a:t>
            </a:r>
          </a:p>
        </p:txBody>
      </p:sp>
      <p:sp>
        <p:nvSpPr>
          <p:cNvPr id="400" name="Shape 400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39</a:t>
            </a:fld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6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ar-LB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الأهداف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ar-LB" sz="24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في نهاية هذه الجلسة ستكون</a:t>
            </a:r>
            <a:r>
              <a:rPr lang="ar-LB" sz="2400" b="1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قادر على: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ar-LB" sz="2400" b="1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400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انشاء بيئة صفية قوية من خلال استراتيجيات فعالة لادارة الصف.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400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تطبيق تقنيات</a:t>
            </a:r>
            <a:r>
              <a:rPr lang="ar-LB" sz="240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تنظيم الصفوف الدراسية واليومية والتي تعزز تعلم التلاميذ.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400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استخدم التأديب أو الضبط </a:t>
            </a:r>
            <a:r>
              <a:rPr lang="ar-LB" sz="240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الايجابي لمعالجة سوء التصرف</a:t>
            </a:r>
            <a:endParaRPr lang="ar-LB" sz="2400" i="1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651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 rtl="1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ar-LB" sz="4800" b="1" dirty="0">
                <a:solidFill>
                  <a:schemeClr val="lt1"/>
                </a:solidFill>
              </a:rPr>
              <a:t>التمايز</a:t>
            </a:r>
            <a:endParaRPr lang="en" sz="4800" b="1" dirty="0">
              <a:solidFill>
                <a:schemeClr val="lt1"/>
              </a:solidFill>
            </a:endParaRPr>
          </a:p>
        </p:txBody>
      </p:sp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r" rtl="1">
              <a:buClr>
                <a:schemeClr val="dk1"/>
              </a:buClr>
              <a:buSzPct val="36666"/>
            </a:pPr>
            <a:r>
              <a:rPr lang="ar-LB" sz="3000" b="1" dirty="0">
                <a:solidFill>
                  <a:schemeClr val="dk1"/>
                </a:solidFill>
              </a:rPr>
              <a:t>كيف يمكننا تحقيق التمايز في الدروس دون الإضرار بثقة الطالب واحترام الذات؟</a:t>
            </a:r>
          </a:p>
        </p:txBody>
      </p:sp>
      <p:sp>
        <p:nvSpPr>
          <p:cNvPr id="407" name="Shape 407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40</a:t>
            </a:fld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41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6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ar-LB" sz="4800" b="1" dirty="0">
                <a:solidFill>
                  <a:schemeClr val="lt1"/>
                </a:solidFill>
              </a:rPr>
              <a:t>التقييم الفردي</a:t>
            </a:r>
            <a:endParaRPr lang="en" sz="4800" b="1" i="0" u="none" strike="noStrike" cap="none" baseline="0" dirty="0">
              <a:solidFill>
                <a:schemeClr val="lt1"/>
              </a:solidFill>
              <a:sym typeface="Arial"/>
            </a:endParaRPr>
          </a:p>
        </p:txBody>
      </p:sp>
      <p:sp>
        <p:nvSpPr>
          <p:cNvPr id="418" name="Shape 4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 rtl="1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ar-LB" sz="3200" dirty="0">
                <a:solidFill>
                  <a:schemeClr val="dk1"/>
                </a:solidFill>
              </a:rPr>
              <a:t>عندما تقوم بالتدريس, كيف تتعرف إلى مدى فهمهم لما تعلمهم اياه؟</a:t>
            </a:r>
          </a:p>
          <a:p>
            <a:pPr lvl="0" algn="r" rtl="1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ar-LB" sz="3200" dirty="0">
                <a:solidFill>
                  <a:schemeClr val="dk1"/>
                </a:solidFill>
              </a:rPr>
              <a:t>أذكر طريقتين أو ثلاث طرق تستخدمها أنت لقياس فهم التلاميذ.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3200" dirty="0">
              <a:solidFill>
                <a:schemeClr val="dk1"/>
              </a:solidFill>
            </a:endParaRPr>
          </a:p>
        </p:txBody>
      </p:sp>
      <p:sp>
        <p:nvSpPr>
          <p:cNvPr id="419" name="Shape 4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42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hape 424"/>
          <p:cNvSpPr txBox="1">
            <a:spLocks noGrp="1"/>
          </p:cNvSpPr>
          <p:nvPr>
            <p:ph type="ctrTitle"/>
          </p:nvPr>
        </p:nvSpPr>
        <p:spPr>
          <a:xfrm>
            <a:off x="0" y="1300754"/>
            <a:ext cx="7772400" cy="16841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54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Module </a:t>
            </a:r>
            <a:r>
              <a:rPr lang="en" sz="5400" b="1" dirty="0">
                <a:solidFill>
                  <a:schemeClr val="dk2"/>
                </a:solidFill>
              </a:rPr>
              <a:t>3</a:t>
            </a:r>
            <a:r>
              <a:rPr lang="en" sz="44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" sz="44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ar-LB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علم التربية</a:t>
            </a:r>
            <a:endParaRPr lang="en" sz="36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Shape 425"/>
          <p:cNvSpPr txBox="1">
            <a:spLocks noGrp="1"/>
          </p:cNvSpPr>
          <p:nvPr>
            <p:ph type="subTitle" idx="1"/>
          </p:nvPr>
        </p:nvSpPr>
        <p:spPr>
          <a:xfrm>
            <a:off x="0" y="3093358"/>
            <a:ext cx="7772400" cy="71234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lang="ar-LB" sz="3200" b="0" i="0" u="none" strike="noStrike" cap="none" baseline="0" dirty="0">
                <a:solidFill>
                  <a:schemeClr val="lt1"/>
                </a:solidFill>
                <a:latin typeface="+mj-lt"/>
                <a:ea typeface="Calibri"/>
                <a:cs typeface="Calibri"/>
                <a:sym typeface="Calibri"/>
              </a:rPr>
              <a:t>الجلسة الخامسة: التقييم</a:t>
            </a:r>
            <a:endParaRPr lang="en" sz="3200" b="0" i="0" u="none" strike="noStrike" cap="none" baseline="0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426" name="Shape 42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43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6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ar-LB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الأهداف: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Shape 43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ar-LB" sz="2400" b="1" u="sng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في نهاية هذه</a:t>
            </a:r>
            <a:r>
              <a:rPr lang="ar-LB" sz="2400" b="1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الجلسة سوف تكونون قادرين على: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ar-LB" sz="2400" b="1" u="sng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40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شرح الهدف من التقييم المستمر.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400" dirty="0">
                <a:solidFill>
                  <a:schemeClr val="dk1"/>
                </a:solidFill>
              </a:rPr>
              <a:t>تعريف وتطبيق أنماط متنوعة للتقييم المتمر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 panose="020B0604020202020204" pitchFamily="34" charset="0"/>
              <a:buChar char="•"/>
            </a:pPr>
            <a:r>
              <a:rPr lang="ar-LB" sz="2400" dirty="0">
                <a:solidFill>
                  <a:schemeClr val="dk1"/>
                </a:solidFill>
              </a:rPr>
              <a:t>ايجاد نماذج تقييم جديدة من التقييم المستمر لاستخدامها داخل الصف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 panose="020B0604020202020204" pitchFamily="34" charset="0"/>
              <a:buChar char="•"/>
            </a:pPr>
            <a:endParaRPr lang="ar-LB" sz="240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 panose="020B0604020202020204" pitchFamily="34" charset="0"/>
              <a:buChar char="•"/>
            </a:pPr>
            <a:endParaRPr lang="ar-LB" sz="240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Shape 4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44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 rtl="1">
              <a:spcBef>
                <a:spcPts val="0"/>
              </a:spcBef>
              <a:buNone/>
            </a:pPr>
            <a:r>
              <a:rPr lang="ar-LB" sz="3400" b="1" dirty="0">
                <a:solidFill>
                  <a:schemeClr val="lt1"/>
                </a:solidFill>
              </a:rPr>
              <a:t>التقييم المستمر والتقييم التلخيصي</a:t>
            </a:r>
            <a:endParaRPr lang="en" sz="3400" b="1" dirty="0">
              <a:solidFill>
                <a:schemeClr val="lt1"/>
              </a:solidFill>
            </a:endParaRPr>
          </a:p>
        </p:txBody>
      </p:sp>
      <p:sp>
        <p:nvSpPr>
          <p:cNvPr id="439" name="Shape 43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 rt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45</a:t>
            </a:fld>
            <a:endParaRPr lang="en"/>
          </a:p>
        </p:txBody>
      </p:sp>
      <p:sp>
        <p:nvSpPr>
          <p:cNvPr id="440" name="Shape 440"/>
          <p:cNvSpPr/>
          <p:nvPr/>
        </p:nvSpPr>
        <p:spPr>
          <a:xfrm>
            <a:off x="2020275" y="1616225"/>
            <a:ext cx="3003000" cy="2948400"/>
          </a:xfrm>
          <a:prstGeom prst="ellipse">
            <a:avLst/>
          </a:prstGeom>
          <a:solidFill>
            <a:schemeClr val="lt1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41" name="Shape 441"/>
          <p:cNvSpPr/>
          <p:nvPr/>
        </p:nvSpPr>
        <p:spPr>
          <a:xfrm>
            <a:off x="3876625" y="1616225"/>
            <a:ext cx="3090600" cy="30030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hape 446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/>
            <a:r>
              <a:rPr lang="ar-LB" sz="3400" b="1" dirty="0">
                <a:solidFill>
                  <a:schemeClr val="lt1"/>
                </a:solidFill>
              </a:rPr>
              <a:t>التقييم المستمر والتقييم التلخيصي</a:t>
            </a:r>
            <a:endParaRPr lang="en" sz="3400" b="1" dirty="0">
              <a:solidFill>
                <a:schemeClr val="lt1"/>
              </a:solidFill>
            </a:endParaRPr>
          </a:p>
        </p:txBody>
      </p:sp>
      <p:sp>
        <p:nvSpPr>
          <p:cNvPr id="447" name="Shape 447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46</a:t>
            </a:fld>
            <a:endParaRPr lang="en"/>
          </a:p>
        </p:txBody>
      </p:sp>
      <p:sp>
        <p:nvSpPr>
          <p:cNvPr id="448" name="Shape 448"/>
          <p:cNvSpPr txBox="1"/>
          <p:nvPr/>
        </p:nvSpPr>
        <p:spPr>
          <a:xfrm>
            <a:off x="0" y="1408600"/>
            <a:ext cx="4639199" cy="373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11150" algn="r" rtl="1">
              <a:lnSpc>
                <a:spcPct val="150000"/>
              </a:lnSpc>
              <a:spcBef>
                <a:spcPts val="0"/>
              </a:spcBef>
              <a:buSzPct val="100000"/>
              <a:buChar char="●"/>
            </a:pPr>
            <a:r>
              <a:rPr lang="ar-LB" sz="1250" dirty="0"/>
              <a:t>يتم في نهاية, الوحدة والفصل ونهاية السنة</a:t>
            </a:r>
          </a:p>
          <a:p>
            <a:pPr marL="457200" lvl="0" indent="-311150" algn="r" rtl="1">
              <a:lnSpc>
                <a:spcPct val="150000"/>
              </a:lnSpc>
              <a:spcBef>
                <a:spcPts val="0"/>
              </a:spcBef>
              <a:buSzPct val="100000"/>
              <a:buChar char="●"/>
            </a:pPr>
            <a:r>
              <a:rPr lang="ar-LB" sz="1250" dirty="0"/>
              <a:t>غير متدرج دائماً</a:t>
            </a:r>
          </a:p>
          <a:p>
            <a:pPr marL="457200" lvl="0" indent="-311150" algn="r" rtl="1">
              <a:lnSpc>
                <a:spcPct val="150000"/>
              </a:lnSpc>
              <a:spcBef>
                <a:spcPts val="0"/>
              </a:spcBef>
              <a:buSzPct val="100000"/>
              <a:buChar char="●"/>
            </a:pPr>
            <a:r>
              <a:rPr lang="ar-LB" sz="1250" dirty="0"/>
              <a:t>يتم بشكل فردي فقط</a:t>
            </a:r>
          </a:p>
          <a:p>
            <a:pPr marL="457200" lvl="0" indent="-311150" algn="r" rtl="1">
              <a:lnSpc>
                <a:spcPct val="150000"/>
              </a:lnSpc>
              <a:spcBef>
                <a:spcPts val="0"/>
              </a:spcBef>
              <a:buSzPct val="100000"/>
              <a:buChar char="●"/>
            </a:pPr>
            <a:r>
              <a:rPr lang="ar-LB" sz="1250" dirty="0"/>
              <a:t>يقييم كل الوحدة</a:t>
            </a:r>
          </a:p>
          <a:p>
            <a:pPr marL="457200" lvl="0" indent="-311150" algn="r" rtl="1">
              <a:lnSpc>
                <a:spcPct val="150000"/>
              </a:lnSpc>
              <a:spcBef>
                <a:spcPts val="0"/>
              </a:spcBef>
              <a:buSzPct val="100000"/>
              <a:buChar char="●"/>
            </a:pPr>
            <a:r>
              <a:rPr lang="ar-LB" sz="1250" dirty="0"/>
              <a:t>يستخدم لتقييم تقدم التلاميذ والفهم.</a:t>
            </a:r>
          </a:p>
          <a:p>
            <a:pPr marL="457200" lvl="0" indent="-311150" algn="r" rtl="1">
              <a:lnSpc>
                <a:spcPct val="150000"/>
              </a:lnSpc>
              <a:spcBef>
                <a:spcPts val="0"/>
              </a:spcBef>
              <a:buSzPct val="100000"/>
              <a:buChar char="●"/>
            </a:pPr>
            <a:r>
              <a:rPr lang="ar-LB" sz="1250" dirty="0"/>
              <a:t>يخبر عن تعليمك.</a:t>
            </a:r>
          </a:p>
          <a:p>
            <a:pPr marL="457200" lvl="0" indent="-311150" algn="r" rtl="1">
              <a:lnSpc>
                <a:spcPct val="150000"/>
              </a:lnSpc>
              <a:spcBef>
                <a:spcPts val="0"/>
              </a:spcBef>
              <a:buSzPct val="100000"/>
              <a:buChar char="●"/>
            </a:pPr>
            <a:r>
              <a:rPr lang="ar-LB" sz="1250" dirty="0"/>
              <a:t>يتوجب أن يساعدك على معرفة مدى فاعلية درسك.</a:t>
            </a:r>
          </a:p>
          <a:p>
            <a:pPr marL="457200" lvl="0" indent="-311150" algn="r" rtl="1">
              <a:lnSpc>
                <a:spcPct val="150000"/>
              </a:lnSpc>
              <a:spcBef>
                <a:spcPts val="0"/>
              </a:spcBef>
              <a:buSzPct val="100000"/>
              <a:buChar char="●"/>
            </a:pPr>
            <a:r>
              <a:rPr lang="ar-LB" sz="1250" dirty="0"/>
              <a:t>يجب أن تستخدم طرائق مختلفة لدعم أنماط مختلفة من المتعلمين</a:t>
            </a:r>
          </a:p>
          <a:p>
            <a:pPr marL="457200" lvl="0" indent="-311150" rtl="0">
              <a:spcBef>
                <a:spcPts val="0"/>
              </a:spcBef>
              <a:buSzPct val="100000"/>
              <a:buChar char="●"/>
            </a:pPr>
            <a:endParaRPr lang="ar-LB" sz="1250" dirty="0"/>
          </a:p>
          <a:p>
            <a:pPr lvl="0" rtl="0">
              <a:spcBef>
                <a:spcPts val="0"/>
              </a:spcBef>
              <a:buNone/>
            </a:pPr>
            <a:endParaRPr sz="1250" dirty="0"/>
          </a:p>
          <a:p>
            <a:pPr lvl="0" rtl="0">
              <a:spcBef>
                <a:spcPts val="0"/>
              </a:spcBef>
              <a:buNone/>
            </a:pPr>
            <a:endParaRPr sz="1250" dirty="0"/>
          </a:p>
        </p:txBody>
      </p:sp>
      <p:sp>
        <p:nvSpPr>
          <p:cNvPr id="449" name="Shape 449"/>
          <p:cNvSpPr txBox="1"/>
          <p:nvPr/>
        </p:nvSpPr>
        <p:spPr>
          <a:xfrm>
            <a:off x="4466475" y="1408725"/>
            <a:ext cx="4639199" cy="373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11150" algn="r" rtl="1">
              <a:lnSpc>
                <a:spcPct val="150000"/>
              </a:lnSpc>
              <a:spcBef>
                <a:spcPts val="0"/>
              </a:spcBef>
              <a:buSzPct val="100000"/>
              <a:buChar char="●"/>
            </a:pPr>
            <a:r>
              <a:rPr lang="ar-LB" sz="1250" dirty="0"/>
              <a:t>مستمرة ومتناسقة</a:t>
            </a:r>
          </a:p>
          <a:p>
            <a:pPr marL="457200" lvl="0" indent="-311150" algn="r" rtl="1">
              <a:lnSpc>
                <a:spcPct val="150000"/>
              </a:lnSpc>
              <a:buSzPct val="100000"/>
              <a:buChar char="●"/>
            </a:pPr>
            <a:r>
              <a:rPr lang="ar-LB" sz="1250" dirty="0"/>
              <a:t>تقييم أجزاء أصغر من المحتوى وأجزاء من الدروس</a:t>
            </a:r>
          </a:p>
          <a:p>
            <a:pPr marL="457200" lvl="0" indent="-311150" algn="r" rtl="1">
              <a:lnSpc>
                <a:spcPct val="150000"/>
              </a:lnSpc>
              <a:buSzPct val="100000"/>
              <a:buChar char="●"/>
            </a:pPr>
            <a:r>
              <a:rPr lang="ar-LB" sz="1250" dirty="0"/>
              <a:t>يساهم في درجات التلاميذ</a:t>
            </a:r>
          </a:p>
          <a:p>
            <a:pPr marL="457200" lvl="0" indent="-311150" algn="r" rtl="1">
              <a:lnSpc>
                <a:spcPct val="150000"/>
              </a:lnSpc>
              <a:buSzPct val="100000"/>
              <a:buChar char="●"/>
            </a:pPr>
            <a:r>
              <a:rPr lang="ar-LB" sz="1250" dirty="0"/>
              <a:t>يتم مرات متعددة لكل درس و لكل وحدة</a:t>
            </a:r>
          </a:p>
          <a:p>
            <a:pPr marL="457200" lvl="0" indent="-311150" algn="r" rtl="1">
              <a:lnSpc>
                <a:spcPct val="150000"/>
              </a:lnSpc>
              <a:buSzPct val="100000"/>
              <a:buChar char="●"/>
            </a:pPr>
            <a:r>
              <a:rPr lang="ar-LB" sz="1250" dirty="0"/>
              <a:t>يمكن القيام به بشكل فردي, ازواج أ مجموعات</a:t>
            </a:r>
          </a:p>
          <a:p>
            <a:pPr marL="457200" lvl="0" indent="-311150" algn="r" rtl="1">
              <a:lnSpc>
                <a:spcPct val="150000"/>
              </a:lnSpc>
              <a:buSzPct val="100000"/>
              <a:buChar char="●"/>
            </a:pPr>
            <a:r>
              <a:rPr lang="ar-LB" sz="1250" dirty="0"/>
              <a:t>غالبا ما يستغرق درسا كاملا لإكماله</a:t>
            </a:r>
          </a:p>
          <a:p>
            <a:pPr marL="457200" lvl="0" indent="-311150" algn="r" rtl="1">
              <a:lnSpc>
                <a:spcPct val="150000"/>
              </a:lnSpc>
              <a:buSzPct val="100000"/>
              <a:buChar char="●"/>
            </a:pPr>
            <a:r>
              <a:rPr lang="ar-LB" sz="1250" dirty="0"/>
              <a:t>يعط التلاميذ وقت للتجهيز والمراجعة.</a:t>
            </a:r>
          </a:p>
          <a:p>
            <a:pPr marL="457200" lvl="0" indent="-311150" algn="r" rtl="1">
              <a:lnSpc>
                <a:spcPct val="150000"/>
              </a:lnSpc>
              <a:buSzPct val="100000"/>
              <a:buChar char="●"/>
            </a:pPr>
            <a:r>
              <a:rPr lang="ar-LB" sz="1250" dirty="0"/>
              <a:t>بعض الاحيان تأخذ بضع دقائق</a:t>
            </a:r>
          </a:p>
          <a:p>
            <a:pPr marL="457200" lvl="0" indent="-311150" algn="r" rtl="1">
              <a:lnSpc>
                <a:spcPct val="150000"/>
              </a:lnSpc>
              <a:buSzPct val="100000"/>
              <a:buChar char="●"/>
            </a:pPr>
            <a:r>
              <a:rPr lang="ar-LB" sz="1250" dirty="0"/>
              <a:t>يتوجب اعطاء التلاميذ تغذية راجعة.</a:t>
            </a:r>
          </a:p>
          <a:p>
            <a:pPr rtl="0">
              <a:spcBef>
                <a:spcPts val="0"/>
              </a:spcBef>
              <a:buNone/>
            </a:pPr>
            <a:endParaRPr sz="1250" dirty="0"/>
          </a:p>
          <a:p>
            <a:pPr rtl="0">
              <a:spcBef>
                <a:spcPts val="0"/>
              </a:spcBef>
              <a:buNone/>
            </a:pPr>
            <a:endParaRPr sz="1250" dirty="0"/>
          </a:p>
          <a:p>
            <a:pPr rtl="0">
              <a:spcBef>
                <a:spcPts val="0"/>
              </a:spcBef>
              <a:buNone/>
            </a:pPr>
            <a:endParaRPr sz="1250" dirty="0"/>
          </a:p>
          <a:p>
            <a:pPr rtl="0">
              <a:spcBef>
                <a:spcPts val="0"/>
              </a:spcBef>
              <a:buNone/>
            </a:pPr>
            <a:endParaRPr sz="1250" dirty="0"/>
          </a:p>
          <a:p>
            <a:pPr rtl="0">
              <a:spcBef>
                <a:spcPts val="0"/>
              </a:spcBef>
              <a:buNone/>
            </a:pPr>
            <a:endParaRPr sz="1250" dirty="0"/>
          </a:p>
          <a:p>
            <a:pPr lvl="0" rtl="0">
              <a:spcBef>
                <a:spcPts val="0"/>
              </a:spcBef>
              <a:buNone/>
            </a:pPr>
            <a:endParaRPr sz="1250" dirty="0"/>
          </a:p>
          <a:p>
            <a:pPr lvl="0" rtl="0">
              <a:spcBef>
                <a:spcPts val="0"/>
              </a:spcBef>
              <a:buNone/>
            </a:pPr>
            <a:endParaRPr sz="1250" dirty="0"/>
          </a:p>
          <a:p>
            <a:pPr lvl="0" rtl="0">
              <a:spcBef>
                <a:spcPts val="0"/>
              </a:spcBef>
              <a:buNone/>
            </a:pPr>
            <a:endParaRPr sz="1250" dirty="0"/>
          </a:p>
          <a:p>
            <a:pPr rtl="0">
              <a:spcBef>
                <a:spcPts val="0"/>
              </a:spcBef>
              <a:buNone/>
            </a:pPr>
            <a:endParaRPr sz="1250" dirty="0"/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50" dirty="0"/>
          </a:p>
        </p:txBody>
      </p:sp>
    </p:spTree>
  </p:cSld>
  <p:clrMapOvr>
    <a:masterClrMapping/>
  </p:clrMapOvr>
  <p:transition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ar-LB" sz="4800" b="1" dirty="0">
                <a:solidFill>
                  <a:srgbClr val="FFFFFF"/>
                </a:solidFill>
              </a:rPr>
              <a:t>الأسئلة</a:t>
            </a:r>
            <a:endParaRPr lang="en" sz="4800" b="1" dirty="0">
              <a:solidFill>
                <a:srgbClr val="FFFFFF"/>
              </a:solidFill>
            </a:endParaRPr>
          </a:p>
        </p:txBody>
      </p:sp>
      <p:sp>
        <p:nvSpPr>
          <p:cNvPr id="455" name="Shape 455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r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endParaRPr lang="ar-LB" sz="3600" dirty="0">
              <a:solidFill>
                <a:schemeClr val="dk1"/>
              </a:solidFill>
            </a:endParaRPr>
          </a:p>
          <a:p>
            <a:pPr lvl="0" algn="r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ar-LB" sz="3600" dirty="0">
                <a:solidFill>
                  <a:schemeClr val="dk1"/>
                </a:solidFill>
              </a:rPr>
              <a:t>ماهو التقييم ولماذا يعتبر مهم؟ </a:t>
            </a:r>
          </a:p>
        </p:txBody>
      </p:sp>
      <p:sp>
        <p:nvSpPr>
          <p:cNvPr id="456" name="Shape 45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47</a:t>
            </a:fld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Shape 46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ar-LB" sz="4800" b="1" dirty="0">
                <a:solidFill>
                  <a:schemeClr val="lt1"/>
                </a:solidFill>
              </a:rPr>
              <a:t>التغذية الراجعة</a:t>
            </a:r>
            <a:endParaRPr lang="en" sz="4800" b="1" dirty="0">
              <a:solidFill>
                <a:schemeClr val="lt1"/>
              </a:solidFill>
            </a:endParaRPr>
          </a:p>
        </p:txBody>
      </p:sp>
      <p:sp>
        <p:nvSpPr>
          <p:cNvPr id="462" name="Shape 462"/>
          <p:cNvSpPr txBox="1">
            <a:spLocks noGrp="1"/>
          </p:cNvSpPr>
          <p:nvPr>
            <p:ph type="body" idx="1"/>
          </p:nvPr>
        </p:nvSpPr>
        <p:spPr>
          <a:xfrm>
            <a:off x="2129475" y="3078250"/>
            <a:ext cx="6427200" cy="157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ar-LB" sz="2400" dirty="0"/>
              <a:t>مثال: استخدام نجوم لاصقة, </a:t>
            </a:r>
          </a:p>
          <a:p>
            <a:pPr>
              <a:spcBef>
                <a:spcPts val="0"/>
              </a:spcBef>
              <a:buNone/>
            </a:pPr>
            <a:r>
              <a:rPr lang="en" sz="2400" dirty="0"/>
              <a:t>E</a:t>
            </a:r>
            <a:r>
              <a:rPr lang="en-US" sz="2400" dirty="0"/>
              <a:t>.</a:t>
            </a:r>
            <a:r>
              <a:rPr lang="en" sz="2400" dirty="0"/>
              <a:t>g. Two Stars and a Wish or WWW and EBI</a:t>
            </a:r>
          </a:p>
        </p:txBody>
      </p:sp>
      <p:sp>
        <p:nvSpPr>
          <p:cNvPr id="463" name="Shape 463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48</a:t>
            </a:fld>
            <a:endParaRPr lang="en"/>
          </a:p>
        </p:txBody>
      </p:sp>
      <p:sp>
        <p:nvSpPr>
          <p:cNvPr id="464" name="Shape 464"/>
          <p:cNvSpPr txBox="1">
            <a:spLocks noGrp="1"/>
          </p:cNvSpPr>
          <p:nvPr>
            <p:ph type="body" idx="2"/>
          </p:nvPr>
        </p:nvSpPr>
        <p:spPr>
          <a:xfrm>
            <a:off x="511325" y="1528075"/>
            <a:ext cx="7831500" cy="1671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r" rtl="1">
              <a:spcBef>
                <a:spcPts val="0"/>
              </a:spcBef>
              <a:buNone/>
            </a:pPr>
            <a:r>
              <a:rPr lang="ar-LB" sz="3000" b="1" dirty="0"/>
              <a:t>الايجابية والبناء</a:t>
            </a:r>
            <a:endParaRPr lang="en" sz="3000" b="1" dirty="0"/>
          </a:p>
        </p:txBody>
      </p:sp>
    </p:spTree>
  </p:cSld>
  <p:clrMapOvr>
    <a:masterClrMapping/>
  </p:clrMapOvr>
  <p:transition spd="slow">
    <p:cut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Shape 469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ar-LB" sz="4800" b="1" dirty="0">
                <a:solidFill>
                  <a:schemeClr val="lt1"/>
                </a:solidFill>
              </a:rPr>
              <a:t>تدريب</a:t>
            </a:r>
            <a:endParaRPr lang="en" sz="4800" b="1" dirty="0">
              <a:solidFill>
                <a:schemeClr val="lt1"/>
              </a:solidFill>
            </a:endParaRPr>
          </a:p>
        </p:txBody>
      </p:sp>
      <p:sp>
        <p:nvSpPr>
          <p:cNvPr id="470" name="Shape 470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ar-LB" sz="3000" dirty="0">
                <a:solidFill>
                  <a:schemeClr val="dk1"/>
                </a:solidFill>
              </a:rPr>
              <a:t>ما هو الأمثلة التي تريد أن تستخدمه في صفك؟</a:t>
            </a:r>
            <a:endParaRPr lang="en-US" sz="3000" dirty="0">
              <a:solidFill>
                <a:schemeClr val="dk1"/>
              </a:solidFill>
            </a:endParaRPr>
          </a:p>
          <a:p>
            <a:pPr marL="457200" lvl="0" indent="-419100" algn="r" rt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ar-LB" sz="3000" dirty="0">
                <a:solidFill>
                  <a:schemeClr val="dk1"/>
                </a:solidFill>
              </a:rPr>
              <a:t>ماهي الأمثلة التي تهتم بها؟</a:t>
            </a:r>
          </a:p>
          <a:p>
            <a:pPr lvl="0" rtl="0">
              <a:spcBef>
                <a:spcPts val="0"/>
              </a:spcBef>
              <a:buNone/>
            </a:pPr>
            <a:endParaRPr sz="3000" dirty="0">
              <a:solidFill>
                <a:schemeClr val="dk1"/>
              </a:solidFill>
            </a:endParaRPr>
          </a:p>
        </p:txBody>
      </p:sp>
      <p:sp>
        <p:nvSpPr>
          <p:cNvPr id="471" name="Shape 471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49</a:t>
            </a:fld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7200" y="271109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ar-LB" sz="3600" dirty="0"/>
              <a:t>فكر في ادارتك الصفية</a:t>
            </a:r>
            <a:endParaRPr lang="en" sz="3600" dirty="0"/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Clr>
                  <a:schemeClr val="dk2"/>
                </a:buClr>
                <a:buSzPct val="25000"/>
                <a:buFont typeface="Arial"/>
                <a:buNone/>
              </a:pPr>
              <a:t>5</a:t>
            </a:fld>
            <a:endParaRPr lang="en"/>
          </a:p>
        </p:txBody>
      </p:sp>
      <p:cxnSp>
        <p:nvCxnSpPr>
          <p:cNvPr id="125" name="Shape 125"/>
          <p:cNvCxnSpPr>
            <a:stCxn id="126" idx="0"/>
          </p:cNvCxnSpPr>
          <p:nvPr/>
        </p:nvCxnSpPr>
        <p:spPr>
          <a:xfrm>
            <a:off x="4572000" y="1460499"/>
            <a:ext cx="0" cy="3465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27" name="Shape 127"/>
          <p:cNvCxnSpPr/>
          <p:nvPr/>
        </p:nvCxnSpPr>
        <p:spPr>
          <a:xfrm>
            <a:off x="1585200" y="2238675"/>
            <a:ext cx="5982599" cy="32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28" name="Shape 128"/>
          <p:cNvSpPr txBox="1"/>
          <p:nvPr/>
        </p:nvSpPr>
        <p:spPr>
          <a:xfrm>
            <a:off x="2227750" y="1531025"/>
            <a:ext cx="1769099" cy="52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ar-LB" sz="2400" b="1" dirty="0"/>
              <a:t>نقاط القوة</a:t>
            </a:r>
            <a:endParaRPr lang="en" sz="2400" b="1" dirty="0"/>
          </a:p>
        </p:txBody>
      </p:sp>
      <p:sp>
        <p:nvSpPr>
          <p:cNvPr id="129" name="Shape 129"/>
          <p:cNvSpPr txBox="1"/>
          <p:nvPr/>
        </p:nvSpPr>
        <p:spPr>
          <a:xfrm>
            <a:off x="5147150" y="1531025"/>
            <a:ext cx="1874100" cy="52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ar-LB" sz="2400" b="1" dirty="0"/>
              <a:t>التحديات</a:t>
            </a:r>
            <a:endParaRPr lang="en" sz="2400" b="1" dirty="0"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" name="Shape 135"/>
          <p:cNvGrpSpPr/>
          <p:nvPr/>
        </p:nvGrpSpPr>
        <p:grpSpPr>
          <a:xfrm>
            <a:off x="1356843" y="293388"/>
            <a:ext cx="6963354" cy="4450244"/>
            <a:chOff x="-383005" y="-157179"/>
            <a:chExt cx="8875037" cy="6557978"/>
          </a:xfrm>
        </p:grpSpPr>
        <p:sp>
          <p:nvSpPr>
            <p:cNvPr id="136" name="Shape 136"/>
            <p:cNvSpPr/>
            <p:nvPr/>
          </p:nvSpPr>
          <p:spPr>
            <a:xfrm>
              <a:off x="1485900" y="457200"/>
              <a:ext cx="4686300" cy="46863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0" u="none" strike="noStrike" cap="none" baseline="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The Big 5 Principles of Classroom Management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200" b="1" i="0" u="none" strike="noStrike" cap="none" baseline="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 </a:t>
              </a:r>
            </a:p>
          </p:txBody>
        </p:sp>
        <p:sp>
          <p:nvSpPr>
            <p:cNvPr id="137" name="Shape 137"/>
            <p:cNvSpPr txBox="1"/>
            <p:nvPr/>
          </p:nvSpPr>
          <p:spPr>
            <a:xfrm>
              <a:off x="2628900" y="-157179"/>
              <a:ext cx="2400300" cy="12572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ar-LB" sz="1600" b="1" i="1" u="none" strike="noStrike" cap="none" baseline="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توقعات واضحة</a:t>
              </a:r>
              <a:endParaRPr lang="en" sz="1600" b="1" i="1" u="none" strike="noStrike" cap="none" baseline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8" name="Shape 138"/>
            <p:cNvSpPr txBox="1"/>
            <p:nvPr/>
          </p:nvSpPr>
          <p:spPr>
            <a:xfrm>
              <a:off x="6091732" y="1814516"/>
              <a:ext cx="2400300" cy="12572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ar-LB" sz="1600" b="1" i="1" u="none" strike="noStrike" cap="none" baseline="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الروتين</a:t>
              </a:r>
              <a:endParaRPr lang="en" sz="1600" b="1" i="1" u="none" strike="noStrike" cap="none" baseline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200" b="0" i="0" u="none" strike="noStrike" cap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 </a:t>
              </a:r>
            </a:p>
          </p:txBody>
        </p:sp>
        <p:sp>
          <p:nvSpPr>
            <p:cNvPr id="139" name="Shape 139"/>
            <p:cNvSpPr txBox="1"/>
            <p:nvPr/>
          </p:nvSpPr>
          <p:spPr>
            <a:xfrm>
              <a:off x="-383005" y="1857375"/>
              <a:ext cx="2400300" cy="12572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algn="ctr">
                <a:buClr>
                  <a:srgbClr val="000000"/>
                </a:buClr>
                <a:buSzPct val="25000"/>
              </a:pPr>
              <a:r>
                <a:rPr lang="en" sz="1600" b="1" i="1" dirty="0">
                  <a:latin typeface="Times New Roman"/>
                  <a:ea typeface="Times New Roman"/>
                  <a:cs typeface="Times New Roman"/>
                  <a:sym typeface="Times New Roman"/>
                </a:rPr>
                <a:t> </a:t>
              </a:r>
              <a:r>
                <a:rPr lang="ar-LB" sz="1600" b="1" i="1" dirty="0">
                  <a:latin typeface="Times New Roman"/>
                  <a:ea typeface="Times New Roman"/>
                  <a:cs typeface="Times New Roman"/>
                  <a:sym typeface="Times New Roman"/>
                </a:rPr>
                <a:t>الانضباط أو التاديب الايجابي</a:t>
              </a:r>
              <a:endParaRPr lang="en" sz="1600" b="1" i="1" u="none" strike="noStrike" cap="none" baseline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0" name="Shape 140"/>
            <p:cNvSpPr txBox="1"/>
            <p:nvPr/>
          </p:nvSpPr>
          <p:spPr>
            <a:xfrm>
              <a:off x="457200" y="5143500"/>
              <a:ext cx="2400300" cy="12572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ar-LB" sz="1600" b="1" i="1" u="none" strike="noStrike" cap="none" baseline="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التعزيز الايجابي</a:t>
              </a:r>
              <a:endParaRPr lang="en" sz="1600" b="1" i="1" u="none" strike="noStrike" cap="none" baseline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1" name="Shape 141"/>
            <p:cNvSpPr txBox="1"/>
            <p:nvPr/>
          </p:nvSpPr>
          <p:spPr>
            <a:xfrm>
              <a:off x="4800600" y="5143500"/>
              <a:ext cx="2400300" cy="12572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ar-LB" sz="1600" b="1" i="1" dirty="0">
                  <a:latin typeface="Times New Roman"/>
                  <a:ea typeface="Times New Roman"/>
                  <a:cs typeface="Times New Roman"/>
                  <a:sym typeface="Times New Roman"/>
                </a:rPr>
                <a:t>الارتباط</a:t>
              </a:r>
              <a:endParaRPr lang="en" sz="1600" b="1" i="1" u="none" strike="noStrike" cap="none" baseline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ar-LB" sz="4800" b="1" i="0" u="none" strike="noStrike" cap="none" baseline="0" dirty="0">
                <a:solidFill>
                  <a:schemeClr val="lt1"/>
                </a:solidFill>
                <a:sym typeface="Arial"/>
              </a:rPr>
              <a:t>لعب الأدوار</a:t>
            </a:r>
            <a:endParaRPr lang="en" sz="4800" b="1" i="0" u="none" strike="noStrike" cap="none" baseline="0" dirty="0">
              <a:solidFill>
                <a:schemeClr val="lt1"/>
              </a:solidFill>
              <a:sym typeface="Arial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552450" lvl="0" indent="-514350" algn="r" rtl="1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ar-LB" sz="3000" dirty="0">
                <a:solidFill>
                  <a:schemeClr val="dk1"/>
                </a:solidFill>
              </a:rPr>
              <a:t>ماهي أمثلة سوء التصرف التي رأيتها؟</a:t>
            </a:r>
          </a:p>
          <a:p>
            <a:pPr marL="552450" lvl="0" indent="-514350" algn="r" rtl="1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ar-LB" sz="3000" dirty="0">
                <a:solidFill>
                  <a:schemeClr val="dk1"/>
                </a:solidFill>
              </a:rPr>
              <a:t>ما الذي فعله المعلم بشكل جيد؟</a:t>
            </a:r>
          </a:p>
          <a:p>
            <a:pPr marL="552450" lvl="0" indent="-514350" algn="r" rtl="1"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ar-LB" sz="3000" dirty="0">
                <a:solidFill>
                  <a:schemeClr val="dk1"/>
                </a:solidFill>
              </a:rPr>
              <a:t>ماذا كان بإمكان المعلم أن يفعله بشكل مختلف</a:t>
            </a:r>
          </a:p>
          <a:p>
            <a:pPr marL="38100" lvl="0" algn="r" rtl="1">
              <a:spcBef>
                <a:spcPts val="0"/>
              </a:spcBef>
              <a:buClr>
                <a:schemeClr val="dk1"/>
              </a:buClr>
              <a:buSzPct val="100000"/>
            </a:pPr>
            <a:endParaRPr lang="ar-LB" sz="3000" dirty="0">
              <a:solidFill>
                <a:schemeClr val="dk1"/>
              </a:solidFill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ctrTitle"/>
          </p:nvPr>
        </p:nvSpPr>
        <p:spPr>
          <a:xfrm>
            <a:off x="0" y="994853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Module </a:t>
            </a:r>
            <a:r>
              <a:rPr lang="en" sz="4800" b="1" dirty="0">
                <a:solidFill>
                  <a:schemeClr val="dk2"/>
                </a:solidFill>
              </a:rPr>
              <a:t>3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ar-LB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علم</a:t>
            </a:r>
            <a:r>
              <a:rPr lang="ar-LB" sz="36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التربية</a:t>
            </a:r>
            <a:endParaRPr lang="en" sz="36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 txBox="1">
            <a:spLocks noGrp="1"/>
          </p:cNvSpPr>
          <p:nvPr>
            <p:ph type="subTitle" idx="1"/>
          </p:nvPr>
        </p:nvSpPr>
        <p:spPr>
          <a:xfrm>
            <a:off x="0" y="3093351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ar-LB" sz="23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         الجلسة2: التعلم النشط والمدمج</a:t>
            </a:r>
            <a:endParaRPr lang="en" sz="23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1516</Words>
  <Application>Microsoft Office PowerPoint</Application>
  <PresentationFormat>On-screen Show (16:9)</PresentationFormat>
  <Paragraphs>315</Paragraphs>
  <Slides>49</Slides>
  <Notes>47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49</vt:i4>
      </vt:variant>
    </vt:vector>
  </HeadingPairs>
  <TitlesOfParts>
    <vt:vector size="56" baseType="lpstr">
      <vt:lpstr>Calibri</vt:lpstr>
      <vt:lpstr>Times New Roman</vt:lpstr>
      <vt:lpstr>Arial</vt:lpstr>
      <vt:lpstr>modern</vt:lpstr>
      <vt:lpstr>modern</vt:lpstr>
      <vt:lpstr>modern</vt:lpstr>
      <vt:lpstr>modern</vt:lpstr>
      <vt:lpstr>PowerPoint Presentation</vt:lpstr>
      <vt:lpstr>Module 3 علم التربية</vt:lpstr>
      <vt:lpstr>نشاط الرؤية</vt:lpstr>
      <vt:lpstr>الأهداف</vt:lpstr>
      <vt:lpstr>فكر في ادارتك الصفية</vt:lpstr>
      <vt:lpstr>PowerPoint Presentation</vt:lpstr>
      <vt:lpstr>لعب الأدوار</vt:lpstr>
      <vt:lpstr>PowerPoint Presentation</vt:lpstr>
      <vt:lpstr>Module 3 علم التربية</vt:lpstr>
      <vt:lpstr>من فضلك أكتب أفكارك في دفترك الخاص</vt:lpstr>
      <vt:lpstr>الأهداف</vt:lpstr>
      <vt:lpstr>عقدة بولين</vt:lpstr>
      <vt:lpstr>PowerPoint Presentation</vt:lpstr>
      <vt:lpstr>استراتيجيات التعليم</vt:lpstr>
      <vt:lpstr>استراتيجيات التعليم</vt:lpstr>
      <vt:lpstr>التخطيط لعمل المجموعة</vt:lpstr>
      <vt:lpstr>PowerPoint Presentation</vt:lpstr>
      <vt:lpstr>Module 3 علم التربية</vt:lpstr>
      <vt:lpstr>استخدام الأسئلة في الصف مهم لأنه :</vt:lpstr>
      <vt:lpstr>الأهداف</vt:lpstr>
      <vt:lpstr>أنواع الأسئلة</vt:lpstr>
      <vt:lpstr>PowerPoint Presentation</vt:lpstr>
      <vt:lpstr>تضمين جميع التلاميذ</vt:lpstr>
      <vt:lpstr>تضمين جميع التلاميذ</vt:lpstr>
      <vt:lpstr>التدريب</vt:lpstr>
      <vt:lpstr>افعل / لا تفعل</vt:lpstr>
      <vt:lpstr>افعل / لا تفعل</vt:lpstr>
      <vt:lpstr>طرح الأسئلة – والتقييم بالأقران</vt:lpstr>
      <vt:lpstr>PowerPoint Presentation</vt:lpstr>
      <vt:lpstr>PowerPoint Presentation</vt:lpstr>
      <vt:lpstr>Module 3 علم التربية</vt:lpstr>
      <vt:lpstr>الأهداف</vt:lpstr>
      <vt:lpstr>نمو الطفل</vt:lpstr>
      <vt:lpstr>0-2 سنوات: فترة الاستشعار </vt:lpstr>
      <vt:lpstr>3-7 سنوات: مرحلة ما قبل العمل</vt:lpstr>
      <vt:lpstr>7-11سنوات: مرحلة العمليات المحسوسة</vt:lpstr>
      <vt:lpstr>+11 سنوات: مرحلة العمل</vt:lpstr>
      <vt:lpstr>أربع مراحل لتنمية الطفل</vt:lpstr>
      <vt:lpstr>التمايز</vt:lpstr>
      <vt:lpstr>التمايز</vt:lpstr>
      <vt:lpstr>PowerPoint Presentation</vt:lpstr>
      <vt:lpstr>التقييم الفردي</vt:lpstr>
      <vt:lpstr>Module 3 علم التربية</vt:lpstr>
      <vt:lpstr>الأهداف:</vt:lpstr>
      <vt:lpstr>التقييم المستمر والتقييم التلخيصي</vt:lpstr>
      <vt:lpstr>التقييم المستمر والتقييم التلخيصي</vt:lpstr>
      <vt:lpstr>الأسئلة</vt:lpstr>
      <vt:lpstr>التغذية الراجعة</vt:lpstr>
      <vt:lpstr>تدريب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Salameh</dc:creator>
  <cp:lastModifiedBy>Sarah Montgomery</cp:lastModifiedBy>
  <cp:revision>74</cp:revision>
  <dcterms:created xsi:type="dcterms:W3CDTF">2016-02-19T20:22:41Z</dcterms:created>
  <dcterms:modified xsi:type="dcterms:W3CDTF">2020-01-16T02:37:07Z</dcterms:modified>
</cp:coreProperties>
</file>