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 autoCompressPictures="0">
  <p:sldMasterIdLst>
    <p:sldMasterId id="2147483658" r:id="rId1"/>
    <p:sldMasterId id="2147483659" r:id="rId2"/>
  </p:sldMasterIdLst>
  <p:notesMasterIdLst>
    <p:notesMasterId r:id="rId25"/>
  </p:notesMasterIdLst>
  <p:sldIdLst>
    <p:sldId id="256" r:id="rId3"/>
    <p:sldId id="278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9" r:id="rId21"/>
    <p:sldId id="274" r:id="rId22"/>
    <p:sldId id="275" r:id="rId23"/>
    <p:sldId id="276" r:id="rId2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001FA05-C1D9-42CB-80EB-93CC962B0527}">
  <a:tblStyle styleId="{B001FA05-C1D9-42CB-80EB-93CC962B052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44E0AF0-12D0-4E53-B0F0-4A58BC7E5560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4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08" y="1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0769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104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408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353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3939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5459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0823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448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659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2242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34107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4209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9192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6701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2439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578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93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925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95218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122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8586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9457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5553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4406308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4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>
                <a:rtl/>
              </a:rPr>
              <a:t>الكفاءات الأساسية لمعلمي المدارس الابتدائية في سياق الأزمات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1" y="748595"/>
            <a:ext cx="4330700" cy="393006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نوعان من الأسئلة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الأسئلة</a:t>
            </a:r>
            <a:r>
              <a:rPr lang="en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ة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المغلقة</a:t>
            </a:r>
            <a:r>
              <a:rPr dirty="0">
                <a:rtl/>
              </a:rPr>
              <a:t> 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الأسئلة المفتوحة</a:t>
            </a:r>
            <a:endParaRPr lang="en-US" sz="3600" dirty="0">
              <a:solidFill>
                <a:schemeClr val="dk2"/>
              </a:solidFill>
            </a:endParaRPr>
          </a:p>
          <a:p>
            <a: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u="none" strike="noStrike" cap="none" baseline="0" dirty="0">
                <a:solidFill>
                  <a:schemeClr val="dk2"/>
                </a:solidFill>
                <a:sym typeface="Arial"/>
                <a:rtl val="0"/>
              </a:rPr>
              <a:t>ما نقاط القوة لاستخدام الأسئلة المفتوحة؟</a:t>
            </a:r>
            <a:r>
              <a:rPr dirty="0">
                <a:rtl/>
              </a:rPr>
              <a:t> </a:t>
            </a:r>
          </a:p>
          <a:p>
            <a:pPr marL="514350" marR="0" lvl="0" indent="-5143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u="none" strike="noStrike" cap="none" baseline="0" dirty="0">
                <a:solidFill>
                  <a:schemeClr val="dk2"/>
                </a:solidFill>
                <a:sym typeface="Arial"/>
                <a:rtl val="0"/>
              </a:rPr>
              <a:t>لماذا قد يشكل استخدام الأسئلة المغلقة</a:t>
            </a:r>
            <a:r>
              <a:rPr dirty="0">
                <a:rtl/>
              </a:rPr>
              <a:t> </a:t>
            </a:r>
            <a:r>
              <a:rPr lang="en" sz="2800" u="none" strike="noStrike" cap="none" baseline="0" dirty="0">
                <a:solidFill>
                  <a:schemeClr val="dk2"/>
                </a:solidFill>
                <a:sym typeface="Arial"/>
                <a:rtl val="0"/>
              </a:rPr>
              <a:t>مشكلة؟</a:t>
            </a:r>
            <a:r>
              <a:rPr dirty="0">
                <a:rtl/>
              </a:rPr>
              <a:t> 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l="29642" t="53225" r="28095" b="14882"/>
          <a:stretch/>
        </p:blipFill>
        <p:spPr>
          <a:xfrm>
            <a:off x="1416475" y="1501924"/>
            <a:ext cx="1067379" cy="18850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27854" y="1105601"/>
            <a:ext cx="1261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b="1" dirty="0"/>
              <a:t>المستوى 3</a:t>
            </a:r>
            <a:endParaRPr lang="en-US" b="1" dirty="0"/>
          </a:p>
          <a:p>
            <a:pPr algn="ctr" rtl="1"/>
            <a:r>
              <a:rPr lang="ar-SA" b="1" dirty="0"/>
              <a:t>تقرير/ إنشاء</a:t>
            </a:r>
            <a:endParaRPr lang="en-US" b="1" dirty="0"/>
          </a:p>
          <a:p>
            <a:pPr algn="ctr" rtl="1"/>
            <a:r>
              <a:rPr lang="ar-SA" b="1" dirty="0"/>
              <a:t> </a:t>
            </a:r>
            <a:endParaRPr lang="en-US" b="1" dirty="0" smtClean="0"/>
          </a:p>
          <a:p>
            <a:pPr algn="ctr" rtl="1"/>
            <a:endParaRPr lang="en-US" b="1" dirty="0"/>
          </a:p>
          <a:p>
            <a:pPr algn="ctr" rtl="1"/>
            <a:endParaRPr lang="en-US" b="1" dirty="0"/>
          </a:p>
          <a:p>
            <a:pPr algn="ctr" rtl="1"/>
            <a:r>
              <a:rPr lang="ar-SA" b="1" dirty="0"/>
              <a:t>المستوى 2</a:t>
            </a:r>
            <a:endParaRPr lang="en-US" b="1" dirty="0"/>
          </a:p>
          <a:p>
            <a:pPr algn="ctr" rtl="1"/>
            <a:r>
              <a:rPr lang="ar-SA" b="1" dirty="0"/>
              <a:t>لماذا؟</a:t>
            </a:r>
            <a:endParaRPr lang="en-US" b="1" dirty="0"/>
          </a:p>
          <a:p>
            <a:pPr algn="ctr" rtl="1"/>
            <a:r>
              <a:rPr lang="ar-SA" b="1" dirty="0"/>
              <a:t> </a:t>
            </a:r>
            <a:endParaRPr lang="en-US" b="1" dirty="0" smtClean="0"/>
          </a:p>
          <a:p>
            <a:pPr algn="ctr" rtl="1"/>
            <a:endParaRPr lang="en-US" b="1" dirty="0"/>
          </a:p>
          <a:p>
            <a:pPr algn="ctr" rtl="1"/>
            <a:endParaRPr lang="en-US" b="1" dirty="0"/>
          </a:p>
          <a:p>
            <a:pPr algn="ctr" rtl="1"/>
            <a:r>
              <a:rPr lang="ar-SA" b="1" dirty="0"/>
              <a:t>المستوى 1</a:t>
            </a:r>
            <a:endParaRPr lang="en-US" b="1" dirty="0"/>
          </a:p>
          <a:p>
            <a:pPr algn="ctr" rtl="1"/>
            <a:r>
              <a:rPr lang="ar-SA" b="1" dirty="0"/>
              <a:t>"ماذا؟"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13300" y="674714"/>
            <a:ext cx="20193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/>
              <a:t>ما هو رأيك؟</a:t>
            </a:r>
            <a:endParaRPr lang="en-US" dirty="0"/>
          </a:p>
          <a:p>
            <a:pPr algn="r" rtl="1"/>
            <a:r>
              <a:rPr lang="ar-SA" dirty="0"/>
              <a:t>ماذا تعتقد سيحدث بعد ذلك؟</a:t>
            </a:r>
            <a:endParaRPr lang="en-US" dirty="0"/>
          </a:p>
          <a:p>
            <a:pPr algn="r" rtl="1"/>
            <a:r>
              <a:rPr lang="ar-SA" dirty="0"/>
              <a:t>هل بإمكانك وضع نهايتك الخاصة للقصة؟</a:t>
            </a:r>
            <a:endParaRPr lang="en-US" dirty="0"/>
          </a:p>
          <a:p>
            <a:pPr algn="r" rtl="1"/>
            <a:r>
              <a:rPr lang="ar-SA" dirty="0"/>
              <a:t> </a:t>
            </a:r>
            <a:endParaRPr lang="en-US" dirty="0" smtClean="0"/>
          </a:p>
          <a:p>
            <a:pPr algn="r" rtl="1"/>
            <a:endParaRPr lang="en-US" dirty="0"/>
          </a:p>
          <a:p>
            <a:pPr algn="r" rtl="1"/>
            <a:r>
              <a:rPr lang="ar-SA" dirty="0"/>
              <a:t>لماذا يتبخر الماء في الحرارة؟</a:t>
            </a:r>
            <a:endParaRPr lang="en-US" dirty="0"/>
          </a:p>
          <a:p>
            <a:pPr algn="r" rtl="1"/>
            <a:r>
              <a:rPr lang="ar-SA" dirty="0"/>
              <a:t>لماذا هرب الفتى؟</a:t>
            </a:r>
            <a:endParaRPr lang="en-US" dirty="0"/>
          </a:p>
          <a:p>
            <a:pPr algn="r" rtl="1"/>
            <a:r>
              <a:rPr lang="ar-SA" dirty="0"/>
              <a:t>اشرح لنا كيف عرفت أن هذا هو الجواب؟</a:t>
            </a:r>
            <a:endParaRPr lang="en-US" dirty="0"/>
          </a:p>
          <a:p>
            <a:pPr algn="r" rtl="1"/>
            <a:r>
              <a:rPr lang="ar-SA" dirty="0"/>
              <a:t> </a:t>
            </a:r>
            <a:endParaRPr lang="en-US" dirty="0" smtClean="0"/>
          </a:p>
          <a:p>
            <a:pPr algn="r" rtl="1"/>
            <a:endParaRPr lang="en-US" dirty="0"/>
          </a:p>
          <a:p>
            <a:pPr algn="r" rtl="1"/>
            <a:r>
              <a:rPr lang="ar-SA" dirty="0"/>
              <a:t>هل يمكنك تسمية الكواكب؟</a:t>
            </a:r>
            <a:endParaRPr lang="en-US" dirty="0"/>
          </a:p>
          <a:p>
            <a:pPr algn="r" rtl="1"/>
            <a:r>
              <a:rPr lang="ar-SA" dirty="0"/>
              <a:t>هل يمكنك وصف القصة؟</a:t>
            </a:r>
            <a:endParaRPr lang="en-US" dirty="0"/>
          </a:p>
          <a:p>
            <a:pPr algn="r" rtl="1"/>
            <a:r>
              <a:rPr lang="ar-SA" dirty="0"/>
              <a:t>هل يمكنك سرد كل الأرقام الأولية؟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قم بفعله / لا تقم بفعله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130" name="Shape 130"/>
          <p:cNvGraphicFramePr/>
          <p:nvPr>
            <p:extLst>
              <p:ext uri="{D42A27DB-BD31-4B8C-83A1-F6EECF244321}">
                <p14:modId xmlns:p14="http://schemas.microsoft.com/office/powerpoint/2010/main" val="1075440412"/>
              </p:ext>
            </p:extLst>
          </p:nvPr>
        </p:nvGraphicFramePr>
        <p:xfrm>
          <a:off x="1589679" y="1566833"/>
          <a:ext cx="5273600" cy="3270455"/>
        </p:xfrm>
        <a:graphic>
          <a:graphicData uri="http://schemas.openxmlformats.org/drawingml/2006/table">
            <a:tbl>
              <a:tblPr rtl="1">
                <a:noFill/>
                <a:tableStyleId>{244E0AF0-12D0-4E53-B0F0-4A58BC7E5560}</a:tableStyleId>
              </a:tblPr>
              <a:tblGrid>
                <a:gridCol w="2636800"/>
                <a:gridCol w="2636800"/>
              </a:tblGrid>
              <a:tr h="583225"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 dirty="0">
                          <a:rtl val="0"/>
                        </a:rPr>
                        <a:t>قم بفعله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 dirty="0">
                          <a:rtl val="0"/>
                        </a:rPr>
                        <a:t>لا تقم بفعله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84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 dirty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قم بفعله / لا تقم بفعله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141864" y="1641550"/>
            <a:ext cx="3545700" cy="31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أعط طلَّابك طاقة تشجيعية وملاحظات إيجابية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طرح الأسئلة على فئة معينة من الأطفال.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استخدام أسئلة مفتوحة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السؤال بأسلوب تهديدي (كرفع الصوت والصراخ).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تجاهل أجوبة الأطفال.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4111149" y="1543074"/>
            <a:ext cx="4575651" cy="33593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البناء على أجوبة الطلَّاب بردود مثل: «لماذا تظنُّ أنّ هذا الجواب صحيح؟» أو «أيمكنك ذكر مثالاً على ذلك؟»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أعط الطلَّاب وقتاً للتفكير في أجوبتهم وأفكارهم.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إحراج الطلَّاب عندما يجيبون بإجابة خاطئة.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السؤال دائما يكون بنفس نوعية الأسئلة (مثل الأسئلة «المغلقة»).</a:t>
            </a: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سؤال العديد من الطلَّاب المتنوعين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التجربة العملية</a:t>
            </a:r>
            <a:endParaRPr lang="en" sz="36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المعلِّم: 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ما تعريف الجزيرة؟ ما رأيك؟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الطالب: 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تبدو الجزيرة ك قبرص.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الإجابة الصحيحة: الجزيرة هي مساحة من الأرض محاطة بالماء.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 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ينبغي للمعلِّم الرَّد؟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الثالث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علم</a:t>
            </a:r>
            <a:r>
              <a:rPr lang="en-US" sz="4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400" b="1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التربية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0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الثالثة: الدمج والتفريق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2027599"/>
            <a:ext cx="8229600" cy="21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457200" marR="0" lvl="0" indent="-38100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rtl val="0"/>
              </a:rPr>
              <a:t>اذكر العقبات التي يواجهها إعداد الطلَّاب الضِعفاء</a:t>
            </a:r>
            <a:r>
              <a:rPr lang="en-US" sz="2400" b="0" i="0" u="none" strike="noStrike" cap="none" baseline="0" dirty="0">
                <a:solidFill>
                  <a:schemeClr val="dk1"/>
                </a:solidFill>
                <a:rtl val="0"/>
              </a:rPr>
              <a:t>.</a:t>
            </a:r>
            <a:r>
              <a:rPr dirty="0">
                <a:rtl/>
              </a:rPr>
              <a:t> 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rtl val="0"/>
              </a:rPr>
              <a:t> </a:t>
            </a:r>
          </a:p>
          <a:p>
            <a:pPr marL="457200" marR="0" lvl="0" indent="-38100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rtl val="0"/>
              </a:rPr>
              <a:t>تعيين استراتيجيات تساعد في إنشاء فصل دراسي شامل</a:t>
            </a:r>
            <a:r>
              <a:rPr lang="en-US" sz="2400" b="0" i="0" u="none" strike="noStrike" cap="none" baseline="0" dirty="0">
                <a:solidFill>
                  <a:schemeClr val="dk1"/>
                </a:solidFill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457200" marR="0" lvl="0" indent="-38100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rtl val="0"/>
              </a:rPr>
              <a:t>استخدام استراتيجيات مختلفة</a:t>
            </a:r>
            <a:r>
              <a:rPr lang="en-US" sz="2400" dirty="0">
                <a:solidFill>
                  <a:schemeClr val="dk1"/>
                </a:solidFill>
                <a:rtl val="0"/>
              </a:rPr>
              <a:t>.</a:t>
            </a:r>
            <a:r>
              <a:rPr dirty="0">
                <a:rtl/>
              </a:rPr>
              <a:t> </a:t>
            </a:r>
            <a:endParaRPr lang="en" sz="2400" dirty="0">
              <a:solidFill>
                <a:schemeClr val="dk1"/>
              </a:solidFill>
              <a:rtl val="0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9006" y="1526977"/>
            <a:ext cx="795829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sz="2400" b="1" i="1">
                <a:rtl/>
              </a:rPr>
              <a:t>في نهاية هذه الجلسة ستكون قادراً على:</a:t>
            </a:r>
            <a:endParaRPr lang="en-US" sz="2400" b="1" i="1" dirty="0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الدمج</a:t>
            </a:r>
            <a:r>
              <a:rPr lang="en" sz="24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130350" y="1394054"/>
            <a:ext cx="8730900" cy="3402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هل سبق لك وشعرت بالاستبعاد أو لاحظت شخص أخر مستبعد؟ بماذا يُشعرك ذلك؟ </a:t>
            </a: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فصلنا هذا، من منكم قد يحتاج المزيد من المساعدة ليشعر بأنه مشمول؟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توصيل</a:t>
            </a:r>
            <a:r>
              <a:rPr lang="en-U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النقاط</a:t>
            </a:r>
            <a:r>
              <a:rPr dirty="0">
                <a:rtl/>
              </a:rPr>
              <a:t> </a:t>
            </a:r>
            <a:endParaRPr lang="en" sz="24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Shape 176"/>
          <p:cNvSpPr txBox="1">
            <a:spLocks/>
          </p:cNvSpPr>
          <p:nvPr/>
        </p:nvSpPr>
        <p:spPr>
          <a:xfrm>
            <a:off x="0" y="1751957"/>
            <a:ext cx="8327100" cy="165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pPr marL="457200" indent="-457200" algn="r" rtl="1"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400" dirty="0">
                <a:solidFill>
                  <a:schemeClr val="dk1"/>
                </a:solidFill>
                <a:rtl/>
              </a:rPr>
              <a:t>ارسم الصورة التالية على </a:t>
            </a:r>
            <a:r>
              <a:rPr lang="en" sz="2400" dirty="0" smtClean="0">
                <a:solidFill>
                  <a:schemeClr val="dk1"/>
                </a:solidFill>
                <a:rtl/>
              </a:rPr>
              <a:t>ورقتك.</a:t>
            </a:r>
          </a:p>
          <a:p>
            <a:pPr algn="r" rtl="1">
              <a:buClr>
                <a:schemeClr val="dk2"/>
              </a:buClr>
              <a:buSzPct val="100000"/>
            </a:pPr>
            <a:endParaRPr lang="en" sz="2400" dirty="0" smtClean="0">
              <a:solidFill>
                <a:schemeClr val="dk1"/>
              </a:solidFill>
              <a:rtl/>
            </a:endParaRPr>
          </a:p>
          <a:p>
            <a:pPr marL="457200" indent="-457200" algn="r" rtl="1"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400" dirty="0" smtClean="0">
                <a:solidFill>
                  <a:schemeClr val="dk1"/>
                </a:solidFill>
                <a:rtl/>
              </a:rPr>
              <a:t>صل </a:t>
            </a:r>
            <a:r>
              <a:rPr lang="en" sz="2400" dirty="0">
                <a:solidFill>
                  <a:schemeClr val="dk1"/>
                </a:solidFill>
                <a:rtl/>
              </a:rPr>
              <a:t>كل من النقاط التسع باستخدام خمس خطوط فقط. جرِّب أربع خطوط! </a:t>
            </a:r>
            <a:endParaRPr lang="en" sz="2400" dirty="0">
              <a:solidFill>
                <a:schemeClr val="dk1"/>
              </a:solidFill>
            </a:endParaRPr>
          </a:p>
        </p:txBody>
      </p:sp>
      <p:pic>
        <p:nvPicPr>
          <p:cNvPr id="6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10750" y="3358765"/>
            <a:ext cx="1905600" cy="123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338147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الثالث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التربية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8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</a:t>
            </a:r>
            <a:r>
              <a:rPr lang="en-US" sz="28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الأولى</a:t>
            </a:r>
            <a:r>
              <a:rPr lang="en" sz="28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</a:t>
            </a:r>
            <a:r>
              <a:rPr lang="en-US" sz="28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تعلميات</a:t>
            </a:r>
            <a:r>
              <a:rPr lang="en-US" sz="28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8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إشراكية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2800" b="1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ونشطة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dirty="0">
                <a:rtl/>
              </a:rPr>
              <a:t> </a:t>
            </a:r>
            <a:endParaRPr lang="en" sz="28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630431266"/>
      </p:ext>
    </p:extLst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التمييز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يمكننا تحديد احتياجات طلَّابنا وقدراتهم؟</a:t>
            </a: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كيف يمكننا التمييز بين الدروس بدون حدوث أي ضرر على ثقة الطلَّاب واعتزازهم بنفسهم؟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التمييز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5334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من خلال الدعم</a:t>
            </a:r>
          </a:p>
          <a:p>
            <a:pPr marL="5334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من خلال التجميع</a:t>
            </a:r>
          </a:p>
          <a:p>
            <a:pPr marL="5334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من خلال المهام</a:t>
            </a:r>
          </a:p>
          <a:p>
            <a:pPr marL="5334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من خلال طرح الأسئلة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rtlCol="1" anchor="b" anchorCtr="0">
            <a:noAutofit/>
          </a:bodyPr>
          <a:lstStyle/>
          <a:p>
            <a:pPr algn="r" rtl="1">
              <a:spcBef>
                <a:spcPts val="0"/>
              </a:spcBef>
              <a:buNone/>
            </a:pPr>
            <a:r>
              <a:rPr lang="en" dirty="0">
                <a:rtl/>
              </a:rPr>
              <a:t>الأهداف</a:t>
            </a:r>
            <a:endParaRPr lang="en" dirty="0"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2151656"/>
            <a:ext cx="8229600" cy="2477493"/>
          </a:xfrm>
          <a:prstGeom prst="rect">
            <a:avLst/>
          </a:prstGeom>
        </p:spPr>
        <p:txBody>
          <a:bodyPr lIns="91425" tIns="91425" rIns="91425" bIns="91425" rtlCol="1" anchor="t" anchorCtr="0">
            <a:noAutofit/>
          </a:bodyPr>
          <a:lstStyle/>
          <a:p>
            <a:pPr marL="342900" lvl="0" indent="-342900" algn="r" rtl="1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  <a:rtl/>
              </a:rPr>
              <a:t>تفسير اهمية استخدام استراتيجيات تدريس نشطة متنوعة.</a:t>
            </a:r>
          </a:p>
          <a:p>
            <a:pPr marL="342900" lvl="0" indent="-342900" algn="r" rtl="1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  <a:rtl/>
              </a:rPr>
              <a:t>استخدام مُختلَف استراتيجيات التدريس في فصول المعلمين الدراسية.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</p:spPr>
        <p:txBody>
          <a:bodyPr lIns="91425" tIns="91425" rIns="91425" bIns="91425" rtlCol="1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 lang="en"/>
          </a:p>
        </p:txBody>
      </p:sp>
      <p:sp>
        <p:nvSpPr>
          <p:cNvPr id="2" name="TextBox 1"/>
          <p:cNvSpPr txBox="1"/>
          <p:nvPr/>
        </p:nvSpPr>
        <p:spPr>
          <a:xfrm>
            <a:off x="289392" y="1591270"/>
            <a:ext cx="8022603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r" rtl="1"/>
            <a:r>
              <a:rPr lang="en" sz="2400" b="1" i="1">
                <a:solidFill>
                  <a:schemeClr val="dk1"/>
                </a:solidFill>
                <a:ea typeface="Times New Roman"/>
                <a:cs typeface="Times New Roman"/>
                <a:sym typeface="Times New Roman"/>
                <a:rtl/>
              </a:rPr>
              <a:t>في نهاية هذه الجلسة ستكون قادراً على:</a:t>
            </a:r>
          </a:p>
          <a:p>
            <a:pPr algn="r" rtl="1"/>
            <a:endParaRPr lang="en-US" b="1" i="1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/>
              </a:rPr>
              <a:t>نشاط التَّصوُّر 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9325" y="1460500"/>
            <a:ext cx="2547143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/>
              </a:rPr>
              <a:t>قم برسم هذا الجدول على ورقتك. اترك القليل من المساحة لأجوبتك. </a:t>
            </a:r>
          </a:p>
        </p:txBody>
      </p:sp>
      <p:graphicFrame>
        <p:nvGraphicFramePr>
          <p:cNvPr id="63" name="Shape 63"/>
          <p:cNvGraphicFramePr/>
          <p:nvPr>
            <p:extLst>
              <p:ext uri="{D42A27DB-BD31-4B8C-83A1-F6EECF244321}">
                <p14:modId xmlns:p14="http://schemas.microsoft.com/office/powerpoint/2010/main" val="3965910925"/>
              </p:ext>
            </p:extLst>
          </p:nvPr>
        </p:nvGraphicFramePr>
        <p:xfrm>
          <a:off x="2927675" y="1546000"/>
          <a:ext cx="5759125" cy="3301920"/>
        </p:xfrm>
        <a:graphic>
          <a:graphicData uri="http://schemas.openxmlformats.org/drawingml/2006/table">
            <a:tbl>
              <a:tblPr rtl="1">
                <a:noFill/>
                <a:tableStyleId>{B001FA05-C1D9-42CB-80EB-93CC962B0527}</a:tableStyleId>
              </a:tblPr>
              <a:tblGrid>
                <a:gridCol w="925100"/>
                <a:gridCol w="1189625"/>
                <a:gridCol w="1114025"/>
                <a:gridCol w="1277800"/>
                <a:gridCol w="12525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/>
                        </a:rPr>
                        <a:t>سؤال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أعمال المعلم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أعمال الطَّالب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/>
                        </a:rPr>
                        <a:t>بيئة الفصل الدراسي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الشعور</a:t>
                      </a:r>
                    </a:p>
                  </a:txBody>
                  <a:tcPr marL="91425" marR="91425" marT="91425" marB="91425"/>
                </a:tc>
              </a:tr>
              <a:tr h="8496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1.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</a:tr>
              <a:tr h="88360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2.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  <a:tr h="959150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rtl/>
                        </a:rPr>
                        <a:t>3.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العقدة المُنفرِجة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خذ قطعة من الحبل و ضَعها حول ساق كرسي أو طاولة.</a:t>
            </a: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استراتيجيات التدريس...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محاضرة 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عرض بصري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حل المشكلات الفردي </a:t>
            </a:r>
          </a:p>
          <a:p>
            <a:pPr marL="285750" marR="0" lvl="0" indent="-2857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عمل جماعي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أيهم فضَّلت؟ لماذا؟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لماذا برأيك يستخدم المعلم الجيِّد أساليب مختلفة في التدريس؟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0" y="994852"/>
            <a:ext cx="8855400" cy="1978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اليوم الثالث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علم التربية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39497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الجلسة الثانية: استراتيجيات</a:t>
            </a:r>
            <a:r>
              <a:rPr lang="en-US" sz="32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2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طرح</a:t>
            </a:r>
            <a:r>
              <a:rPr lang="en-US" sz="32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200" b="1" i="0" u="none" strike="noStrike" cap="none" baseline="0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الأسئلة</a:t>
            </a:r>
            <a:r>
              <a:rPr dirty="0">
                <a:rtl/>
              </a:rPr>
              <a:t> </a:t>
            </a:r>
            <a:endParaRPr lang="en" sz="32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b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الأهداف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في نهاية هذه الجلسة ستكون قادراً على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  <a:r>
              <a:rPr dirty="0">
                <a:rtl/>
              </a:rPr>
              <a:t> </a:t>
            </a:r>
          </a:p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rtlCol="1" anchor="t" anchorCtr="0">
            <a:noAutofit/>
          </a:bodyPr>
          <a:lstStyle/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ذكر أنواع مختلفة من الأسئلة.</a:t>
            </a:r>
          </a:p>
          <a:p>
            <a:pPr marL="457200" marR="0" lvl="3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استخدام أنواع مختلفة من الأسئلة بغرض خوض الطلَّاب في التفكير التحليلي.</a:t>
            </a:r>
          </a:p>
          <a:p>
            <a:pPr marL="457200" marR="0" lvl="0" indent="-4572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استخدم الأسئلة بأسلوب تفاعلي ونشط.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1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482</Words>
  <Application>Microsoft Office PowerPoint</Application>
  <PresentationFormat>On-screen Show (16:9)</PresentationFormat>
  <Paragraphs>147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modern</vt:lpstr>
      <vt:lpstr>modern</vt:lpstr>
      <vt:lpstr>PowerPoint Presentation</vt:lpstr>
      <vt:lpstr>اليوم الثالث التربية</vt:lpstr>
      <vt:lpstr>الأهداف</vt:lpstr>
      <vt:lpstr>نشاط التَّصوُّر </vt:lpstr>
      <vt:lpstr>العقدة المُنفرِجة</vt:lpstr>
      <vt:lpstr>استراتيجيات التدريس...</vt:lpstr>
      <vt:lpstr>PowerPoint Presentation</vt:lpstr>
      <vt:lpstr>اليوم الثالث علم التربية</vt:lpstr>
      <vt:lpstr>الأهداف</vt:lpstr>
      <vt:lpstr>نوعان من الأسئلة</vt:lpstr>
      <vt:lpstr>PowerPoint Presentation</vt:lpstr>
      <vt:lpstr>قم بفعله / لا تقم بفعله</vt:lpstr>
      <vt:lpstr>قم بفعله / لا تقم بفعله</vt:lpstr>
      <vt:lpstr>التجربة العملية</vt:lpstr>
      <vt:lpstr>PowerPoint Presentation</vt:lpstr>
      <vt:lpstr>اليوم الثالث علم التربية</vt:lpstr>
      <vt:lpstr>الأهداف</vt:lpstr>
      <vt:lpstr>الدمج </vt:lpstr>
      <vt:lpstr>توصيل النقاط </vt:lpstr>
      <vt:lpstr>التمييز</vt:lpstr>
      <vt:lpstr>التمييز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Montgomery</dc:creator>
  <cp:lastModifiedBy>Sarah Montgomery</cp:lastModifiedBy>
  <cp:revision>9</cp:revision>
  <dcterms:modified xsi:type="dcterms:W3CDTF">2020-04-09T17:13:52Z</dcterms:modified>
</cp:coreProperties>
</file>