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715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4" roundtripDataSignature="AMtx7mg8h1wL2ZWr9/7HLQEt2lSyjAtWu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20CAB52D-1C74-4B8F-BC29-ECC5BB5AAA77}">
  <a:tblStyle styleId="{20CAB52D-1C74-4B8F-BC29-ECC5BB5AAA77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685800" y="685800"/>
            <a:ext cx="5486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g1b92ab0a98f_0_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2" name="Google Shape;32;g1b92ab0a98f_0_0:notes"/>
          <p:cNvSpPr/>
          <p:nvPr>
            <p:ph idx="2" type="sldImg"/>
          </p:nvPr>
        </p:nvSpPr>
        <p:spPr>
          <a:xfrm>
            <a:off x="685800" y="685800"/>
            <a:ext cx="5486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g27d77b206e3_0_18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0" name="Google Shape;40;g27d77b206e3_0_18:notes"/>
          <p:cNvSpPr/>
          <p:nvPr>
            <p:ph idx="2" type="sldImg"/>
          </p:nvPr>
        </p:nvSpPr>
        <p:spPr>
          <a:xfrm>
            <a:off x="685800" y="685800"/>
            <a:ext cx="5486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g20f86534e21_0_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8" name="Google Shape;48;g20f86534e21_0_0:notes"/>
          <p:cNvSpPr/>
          <p:nvPr>
            <p:ph idx="2" type="sldImg"/>
          </p:nvPr>
        </p:nvSpPr>
        <p:spPr>
          <a:xfrm>
            <a:off x="685800" y="685800"/>
            <a:ext cx="5486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0f86534e21_0_115:notes"/>
          <p:cNvSpPr/>
          <p:nvPr>
            <p:ph idx="2" type="sldImg"/>
          </p:nvPr>
        </p:nvSpPr>
        <p:spPr>
          <a:xfrm>
            <a:off x="685800" y="685800"/>
            <a:ext cx="5486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0" name="Google Shape;60;g20f86534e21_0_11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24427B"/>
                </a:solidFill>
              </a:rPr>
              <a:t>Lire les objectifs, indiquer qu’ils auront des pistes dans jamboard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7d77b206e3_0_1:notes"/>
          <p:cNvSpPr/>
          <p:nvPr>
            <p:ph idx="2" type="sldImg"/>
          </p:nvPr>
        </p:nvSpPr>
        <p:spPr>
          <a:xfrm>
            <a:off x="685800" y="685800"/>
            <a:ext cx="5486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7" name="Google Shape;67;g27d77b206e3_0_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24427B"/>
                </a:solidFill>
              </a:rPr>
              <a:t>Lire les objectifs, indiquer qu’ils auront des pistes dans jamboard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:notes"/>
          <p:cNvSpPr/>
          <p:nvPr>
            <p:ph idx="2" type="sldImg"/>
          </p:nvPr>
        </p:nvSpPr>
        <p:spPr>
          <a:xfrm>
            <a:off x="685800" y="685800"/>
            <a:ext cx="5486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4" name="Google Shape;74;p1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0f86534e21_0_120:notes"/>
          <p:cNvSpPr/>
          <p:nvPr>
            <p:ph idx="2" type="sldImg"/>
          </p:nvPr>
        </p:nvSpPr>
        <p:spPr>
          <a:xfrm>
            <a:off x="685800" y="685800"/>
            <a:ext cx="5486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0" name="Google Shape;80;g20f86534e21_0_12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</a:pPr>
            <a:r>
              <a:rPr lang="en-US"/>
              <a:t>Insister sur nomination porte parole, la faciliatrice sera la secrétaire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7" name="Google Shape;87;p16:notes"/>
          <p:cNvSpPr/>
          <p:nvPr>
            <p:ph idx="2" type="sldImg"/>
          </p:nvPr>
        </p:nvSpPr>
        <p:spPr>
          <a:xfrm>
            <a:off x="685800" y="685800"/>
            <a:ext cx="5486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hyperlink" Target="http://www.inee.org" TargetMode="Externa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>
  <p:cSld name="TITLE_AND_BODY_1">
    <p:bg>
      <p:bgPr>
        <a:solidFill>
          <a:srgbClr val="000000"/>
        </a:solidFill>
      </p:bgPr>
    </p:bg>
    <p:spTree>
      <p:nvGrpSpPr>
        <p:cNvPr id="7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8;g1b92ab0a98f_0_114"/>
          <p:cNvSpPr txBox="1"/>
          <p:nvPr>
            <p:ph type="title"/>
          </p:nvPr>
        </p:nvSpPr>
        <p:spPr>
          <a:xfrm>
            <a:off x="311708" y="827306"/>
            <a:ext cx="8520600" cy="2280900"/>
          </a:xfrm>
          <a:prstGeom prst="rect">
            <a:avLst/>
          </a:prstGeom>
          <a:noFill/>
          <a:ln>
            <a:noFill/>
          </a:ln>
        </p:spPr>
        <p:txBody>
          <a:bodyPr anchorCtr="0" anchor="b" bIns="71100" lIns="71100" spcFirstLastPara="1" rIns="71100" wrap="square" tIns="711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Char char="●"/>
              <a:defRPr b="0" i="0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g1b92ab0a98f_0_114"/>
          <p:cNvSpPr txBox="1"/>
          <p:nvPr>
            <p:ph idx="1" type="body"/>
          </p:nvPr>
        </p:nvSpPr>
        <p:spPr>
          <a:xfrm>
            <a:off x="311698" y="3149027"/>
            <a:ext cx="8520600" cy="880800"/>
          </a:xfrm>
          <a:prstGeom prst="rect">
            <a:avLst/>
          </a:prstGeom>
          <a:noFill/>
          <a:ln>
            <a:noFill/>
          </a:ln>
        </p:spPr>
        <p:txBody>
          <a:bodyPr anchorCtr="0" anchor="t" bIns="71100" lIns="71100" spcFirstLastPara="1" rIns="71100" wrap="square" tIns="71100">
            <a:noAutofit/>
          </a:bodyPr>
          <a:lstStyle>
            <a:lvl1pPr indent="-228600" lvl="0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g1b92ab0a98f_0_114"/>
          <p:cNvSpPr txBox="1"/>
          <p:nvPr>
            <p:ph idx="12" type="sldNum"/>
          </p:nvPr>
        </p:nvSpPr>
        <p:spPr>
          <a:xfrm>
            <a:off x="8684347" y="5267313"/>
            <a:ext cx="336900" cy="26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1100" lIns="71100" spcFirstLastPara="1" rIns="71100" wrap="square" tIns="71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0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Page">
  <p:cSld name="TITLE_AND_BODY 2">
    <p:bg>
      <p:bgPr>
        <a:noFill/>
      </p:bgPr>
    </p:bg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351169" y="5179325"/>
            <a:ext cx="1601730" cy="3684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" name="Google Shape;13;p20"/>
          <p:cNvCxnSpPr/>
          <p:nvPr/>
        </p:nvCxnSpPr>
        <p:spPr>
          <a:xfrm>
            <a:off x="-14925" y="5043525"/>
            <a:ext cx="9191700" cy="0"/>
          </a:xfrm>
          <a:prstGeom prst="straightConnector1">
            <a:avLst/>
          </a:prstGeom>
          <a:noFill/>
          <a:ln cap="flat" cmpd="sng" w="28575">
            <a:solidFill>
              <a:srgbClr val="16364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4" name="Google Shape;14;p20"/>
          <p:cNvSpPr txBox="1"/>
          <p:nvPr/>
        </p:nvSpPr>
        <p:spPr>
          <a:xfrm>
            <a:off x="235400" y="823900"/>
            <a:ext cx="8657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20"/>
          <p:cNvSpPr txBox="1"/>
          <p:nvPr>
            <p:ph type="title"/>
          </p:nvPr>
        </p:nvSpPr>
        <p:spPr>
          <a:xfrm>
            <a:off x="143850" y="143850"/>
            <a:ext cx="8801400" cy="5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427B"/>
              </a:buClr>
              <a:buSzPts val="3000"/>
              <a:buFont typeface="Arial"/>
              <a:buNone/>
              <a:defRPr b="1" i="0" sz="3000" u="none" cap="none" strike="noStrike">
                <a:solidFill>
                  <a:srgbClr val="24427B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Google Shape;16;p20"/>
          <p:cNvSpPr txBox="1"/>
          <p:nvPr>
            <p:ph idx="1" type="body"/>
          </p:nvPr>
        </p:nvSpPr>
        <p:spPr>
          <a:xfrm>
            <a:off x="143850" y="876225"/>
            <a:ext cx="8866800" cy="387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○"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02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■"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1">
  <p:cSld name="TITLE_1">
    <p:bg>
      <p:bgPr>
        <a:solidFill>
          <a:srgbClr val="000000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9"/>
          <p:cNvSpPr txBox="1"/>
          <p:nvPr>
            <p:ph idx="12" type="sldNum"/>
          </p:nvPr>
        </p:nvSpPr>
        <p:spPr>
          <a:xfrm>
            <a:off x="8684347" y="5267313"/>
            <a:ext cx="336900" cy="26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00" lIns="91400" spcFirstLastPara="1" rIns="91400" wrap="square" tIns="914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Page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8"/>
          <p:cNvSpPr/>
          <p:nvPr/>
        </p:nvSpPr>
        <p:spPr>
          <a:xfrm>
            <a:off x="0" y="4357249"/>
            <a:ext cx="9144000" cy="1357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" name="Google Shape;21;p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308762" y="4563575"/>
            <a:ext cx="6526476" cy="94515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18"/>
          <p:cNvSpPr txBox="1"/>
          <p:nvPr>
            <p:ph type="title"/>
          </p:nvPr>
        </p:nvSpPr>
        <p:spPr>
          <a:xfrm>
            <a:off x="459000" y="706200"/>
            <a:ext cx="8226000" cy="20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Arial"/>
              <a:buNone/>
              <a:defRPr b="0" i="0" sz="4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Google Shape;23;p18"/>
          <p:cNvSpPr txBox="1"/>
          <p:nvPr>
            <p:ph idx="1" type="subTitle"/>
          </p:nvPr>
        </p:nvSpPr>
        <p:spPr>
          <a:xfrm>
            <a:off x="850050" y="3102200"/>
            <a:ext cx="7572000" cy="94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500"/>
              <a:buFont typeface="Arial"/>
              <a:buNone/>
              <a:defRPr b="0" i="0" sz="2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d Slide" type="title">
  <p:cSld name="TITLE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oogle Shape;25;p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62820" y="1736942"/>
            <a:ext cx="5818363" cy="1338498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21"/>
          <p:cNvSpPr/>
          <p:nvPr/>
        </p:nvSpPr>
        <p:spPr>
          <a:xfrm>
            <a:off x="1104200" y="3482625"/>
            <a:ext cx="7013100" cy="13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400"/>
              <a:buFont typeface="Arial"/>
              <a:buNone/>
            </a:pPr>
            <a:r>
              <a:rPr b="1" i="0" lang="en-US" sz="2400" u="sng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http://www.inee.org</a:t>
            </a:r>
            <a:endParaRPr b="0" i="0" sz="2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Custom Layou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2"/>
          <p:cNvSpPr txBox="1"/>
          <p:nvPr>
            <p:ph type="title"/>
          </p:nvPr>
        </p:nvSpPr>
        <p:spPr>
          <a:xfrm>
            <a:off x="628650" y="304800"/>
            <a:ext cx="7886700" cy="110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" name="Google Shape;29;p22"/>
          <p:cNvSpPr txBox="1"/>
          <p:nvPr>
            <p:ph idx="12" type="sldNum"/>
          </p:nvPr>
        </p:nvSpPr>
        <p:spPr>
          <a:xfrm>
            <a:off x="8684347" y="5267313"/>
            <a:ext cx="336900" cy="26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00" lIns="91400" spcFirstLastPara="1" rIns="91400" wrap="square" tIns="914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163644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7"/>
          <p:cNvSpPr txBox="1"/>
          <p:nvPr>
            <p:ph idx="12" type="sldNum"/>
          </p:nvPr>
        </p:nvSpPr>
        <p:spPr>
          <a:xfrm>
            <a:off x="8684347" y="5267313"/>
            <a:ext cx="336900" cy="26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00" lIns="91400" spcFirstLastPara="1" rIns="91400" wrap="square" tIns="914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pn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0.png"/><Relationship Id="rId4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5.png"/><Relationship Id="rId6" Type="http://schemas.openxmlformats.org/officeDocument/2006/relationships/image" Target="../media/image2.png"/><Relationship Id="rId7" Type="http://schemas.openxmlformats.org/officeDocument/2006/relationships/image" Target="../media/image9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ssd.protectingeducation.org/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www.facebook.com/INEEnetwork/" TargetMode="External"/><Relationship Id="rId4" Type="http://schemas.openxmlformats.org/officeDocument/2006/relationships/hyperlink" Target="https://twitter.com/INEEtweets" TargetMode="External"/><Relationship Id="rId5" Type="http://schemas.openxmlformats.org/officeDocument/2006/relationships/hyperlink" Target="https://www.youtube.com/user/INEEnetwork" TargetMode="External"/><Relationship Id="rId6" Type="http://schemas.openxmlformats.org/officeDocument/2006/relationships/hyperlink" Target="https://www.linkedin.com/company/inee-network/mycompany/" TargetMode="External"/><Relationship Id="rId7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163644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Google Shape;34;g1b92ab0a98f_0_0"/>
          <p:cNvPicPr preferRelativeResize="0"/>
          <p:nvPr/>
        </p:nvPicPr>
        <p:blipFill rotWithShape="1">
          <a:blip r:embed="rId3">
            <a:alphaModFix/>
          </a:blip>
          <a:srcRect b="71888" l="0" r="0" t="0"/>
          <a:stretch/>
        </p:blipFill>
        <p:spPr>
          <a:xfrm>
            <a:off x="-22202" y="4172937"/>
            <a:ext cx="9188406" cy="226127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g1b92ab0a98f_0_0"/>
          <p:cNvSpPr/>
          <p:nvPr/>
        </p:nvSpPr>
        <p:spPr>
          <a:xfrm>
            <a:off x="0" y="4399072"/>
            <a:ext cx="9144000" cy="1357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5550" lIns="35550" spcFirstLastPara="1" rIns="35550" wrap="square" tIns="355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1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1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1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1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6" name="Google Shape;36;g1b92ab0a98f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338400" y="4694388"/>
            <a:ext cx="6250349" cy="767175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Google Shape;37;g1b92ab0a98f_0_0"/>
          <p:cNvSpPr txBox="1"/>
          <p:nvPr/>
        </p:nvSpPr>
        <p:spPr>
          <a:xfrm>
            <a:off x="93700" y="963650"/>
            <a:ext cx="9144000" cy="184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Table Ronde de la Communauté de Langue Française de l’INEE</a:t>
            </a:r>
            <a:endParaRPr b="0" i="0" sz="2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Merci de votre patience, installez-vous confortablement en attendant les collègues!</a:t>
            </a:r>
            <a:endParaRPr b="0" i="0" sz="2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163644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Google Shape;42;g27d77b206e3_0_18"/>
          <p:cNvPicPr preferRelativeResize="0"/>
          <p:nvPr/>
        </p:nvPicPr>
        <p:blipFill rotWithShape="1">
          <a:blip r:embed="rId3">
            <a:alphaModFix/>
          </a:blip>
          <a:srcRect b="71888" l="0" r="0" t="0"/>
          <a:stretch/>
        </p:blipFill>
        <p:spPr>
          <a:xfrm>
            <a:off x="-22202" y="4172937"/>
            <a:ext cx="9188406" cy="226127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g27d77b206e3_0_18"/>
          <p:cNvSpPr/>
          <p:nvPr/>
        </p:nvSpPr>
        <p:spPr>
          <a:xfrm>
            <a:off x="0" y="4399072"/>
            <a:ext cx="9144000" cy="1357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5550" lIns="35550" spcFirstLastPara="1" rIns="35550" wrap="square" tIns="355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1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1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1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1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4" name="Google Shape;44;g27d77b206e3_0_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338400" y="4694388"/>
            <a:ext cx="6250349" cy="767175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45;g27d77b206e3_0_18"/>
          <p:cNvSpPr txBox="1"/>
          <p:nvPr/>
        </p:nvSpPr>
        <p:spPr>
          <a:xfrm>
            <a:off x="-105750" y="772175"/>
            <a:ext cx="9355500" cy="269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2900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Table Ronde: Attaques sur l’éducation et le personnel enseignant- échanges sur la Déclaration sur la sécurité dans les écoles </a:t>
            </a:r>
            <a:endParaRPr b="1" sz="6300">
              <a:solidFill>
                <a:schemeClr val="lt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2900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et bonnes pratiques</a:t>
            </a:r>
            <a:endParaRPr b="1" sz="40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g20f86534e21_0_0"/>
          <p:cNvSpPr txBox="1"/>
          <p:nvPr/>
        </p:nvSpPr>
        <p:spPr>
          <a:xfrm>
            <a:off x="139800" y="131575"/>
            <a:ext cx="88131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rgbClr val="24427B"/>
                </a:solidFill>
                <a:latin typeface="Arial"/>
                <a:ea typeface="Arial"/>
                <a:cs typeface="Arial"/>
                <a:sym typeface="Arial"/>
              </a:rPr>
              <a:t>Bonjour</a:t>
            </a:r>
            <a:r>
              <a:rPr b="1" i="0" lang="en-US" sz="3600" u="none" cap="none" strike="noStrike">
                <a:solidFill>
                  <a:srgbClr val="24427B"/>
                </a:solidFill>
                <a:latin typeface="Arial"/>
                <a:ea typeface="Arial"/>
                <a:cs typeface="Arial"/>
                <a:sym typeface="Arial"/>
              </a:rPr>
              <a:t>!</a:t>
            </a:r>
            <a:endParaRPr b="1" i="0" sz="3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1" name="Google Shape;51;g20f86534e21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51169" y="5197125"/>
            <a:ext cx="1601730" cy="3684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2" name="Google Shape;52;g20f86534e21_0_0"/>
          <p:cNvCxnSpPr/>
          <p:nvPr/>
        </p:nvCxnSpPr>
        <p:spPr>
          <a:xfrm>
            <a:off x="-14925" y="5043525"/>
            <a:ext cx="9191700" cy="0"/>
          </a:xfrm>
          <a:prstGeom prst="straightConnector1">
            <a:avLst/>
          </a:prstGeom>
          <a:noFill/>
          <a:ln cap="flat" cmpd="sng" w="28575">
            <a:solidFill>
              <a:srgbClr val="16364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3" name="Google Shape;53;g20f86534e21_0_0"/>
          <p:cNvSpPr txBox="1"/>
          <p:nvPr/>
        </p:nvSpPr>
        <p:spPr>
          <a:xfrm>
            <a:off x="1321750" y="940075"/>
            <a:ext cx="7728900" cy="376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Coupez les micros SAUF lors de la prise de parole </a:t>
            </a:r>
            <a:endParaRPr b="0" i="0" sz="2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Posez vos questions dans le panneau Q. et R. à tout moment. Pour les questions techniques, utilisez le panneau de Discussion.</a:t>
            </a:r>
            <a:endParaRPr b="0" i="0" sz="2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Cette session est enregistrée pour utilisation interne, mais ne sera pas partagée.</a:t>
            </a:r>
            <a:endParaRPr b="0" i="0" sz="2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Soyez prêt.e.s à participer dans Jamboard, dans la discussion ou en levant la main!!!</a:t>
            </a:r>
            <a:endParaRPr b="0" i="0" sz="222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Screen Shot 2019-01-29 at 14.09.35.png" id="54" name="Google Shape;54;g20f86534e21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80185" y="3788198"/>
            <a:ext cx="970200" cy="91613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creen Shot 2019-01-29 at 14.04.23.png" id="55" name="Google Shape;55;g20f86534e21_0_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14824" y="859824"/>
            <a:ext cx="821925" cy="8561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creen Shot 2019-01-29 at 14.08.58.png" id="56" name="Google Shape;56;g20f86534e21_0_0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40688" y="2857775"/>
            <a:ext cx="970200" cy="89534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creen Shot 2019-01-29 at 14.13.51.png" id="57" name="Google Shape;57;g20f86534e21_0_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314812" y="1858801"/>
            <a:ext cx="900935" cy="856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0f86534e21_0_115"/>
          <p:cNvSpPr txBox="1"/>
          <p:nvPr>
            <p:ph type="title"/>
          </p:nvPr>
        </p:nvSpPr>
        <p:spPr>
          <a:xfrm>
            <a:off x="143850" y="143850"/>
            <a:ext cx="8801400" cy="5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427B"/>
              </a:buClr>
              <a:buSzPct val="111111"/>
              <a:buFont typeface="Arial"/>
              <a:buNone/>
            </a:pPr>
            <a:r>
              <a:rPr lang="en-US"/>
              <a:t>Objectifs:</a:t>
            </a:r>
            <a:endParaRPr/>
          </a:p>
        </p:txBody>
      </p:sp>
      <p:sp>
        <p:nvSpPr>
          <p:cNvPr id="63" name="Google Shape;63;g20f86534e21_0_115"/>
          <p:cNvSpPr txBox="1"/>
          <p:nvPr/>
        </p:nvSpPr>
        <p:spPr>
          <a:xfrm>
            <a:off x="171300" y="654227"/>
            <a:ext cx="8801400" cy="120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i="0" sz="1700" u="none" cap="none" strike="noStrike">
              <a:solidFill>
                <a:schemeClr val="dk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5300" u="none" cap="none" strike="noStrike">
              <a:solidFill>
                <a:srgbClr val="30528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g20f86534e21_0_115"/>
          <p:cNvSpPr txBox="1"/>
          <p:nvPr/>
        </p:nvSpPr>
        <p:spPr>
          <a:xfrm>
            <a:off x="265125" y="1075250"/>
            <a:ext cx="8616600" cy="276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>
                <a:solidFill>
                  <a:srgbClr val="24427B"/>
                </a:solidFill>
                <a:highlight>
                  <a:srgbClr val="FFFFFF"/>
                </a:highlight>
                <a:latin typeface="Muli"/>
                <a:ea typeface="Muli"/>
                <a:cs typeface="Muli"/>
                <a:sym typeface="Muli"/>
              </a:rPr>
              <a:t>Donner de la visibilité à la crise actuelle où l'éducation est attaquée et soutenir le travail de la </a:t>
            </a:r>
            <a:r>
              <a:rPr lang="en-US" sz="1600" u="sng">
                <a:solidFill>
                  <a:srgbClr val="1155CC"/>
                </a:solidFill>
                <a:latin typeface="Muli"/>
                <a:ea typeface="Muli"/>
                <a:cs typeface="Muli"/>
                <a:sym typeface="Muli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GCPEA’s et de la Déclaration sur la sécurité dans les écoles</a:t>
            </a:r>
            <a:r>
              <a:rPr lang="en-US" sz="16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 </a:t>
            </a:r>
            <a:r>
              <a:rPr lang="en-US" sz="1600">
                <a:solidFill>
                  <a:srgbClr val="24427B"/>
                </a:solidFill>
                <a:highlight>
                  <a:srgbClr val="FFFFFF"/>
                </a:highlight>
                <a:latin typeface="Muli"/>
                <a:ea typeface="Muli"/>
                <a:cs typeface="Muli"/>
                <a:sym typeface="Muli"/>
              </a:rPr>
              <a:t>du point de vue du Mali, du Burkina Faso, du Cameroun et de la RDC.</a:t>
            </a:r>
            <a:endParaRPr sz="1600">
              <a:solidFill>
                <a:srgbClr val="24427B"/>
              </a:solidFill>
              <a:highlight>
                <a:srgbClr val="FFFFFF"/>
              </a:highlight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>
                <a:solidFill>
                  <a:srgbClr val="24427B"/>
                </a:solidFill>
                <a:highlight>
                  <a:srgbClr val="FFFFFF"/>
                </a:highlight>
                <a:latin typeface="Muli"/>
                <a:ea typeface="Muli"/>
                <a:cs typeface="Muli"/>
                <a:sym typeface="Muli"/>
              </a:rPr>
              <a:t>Objectifs :</a:t>
            </a:r>
            <a:endParaRPr sz="1600">
              <a:solidFill>
                <a:srgbClr val="24427B"/>
              </a:solidFill>
              <a:highlight>
                <a:srgbClr val="FFFFFF"/>
              </a:highlight>
              <a:latin typeface="Muli"/>
              <a:ea typeface="Muli"/>
              <a:cs typeface="Muli"/>
              <a:sym typeface="Muli"/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4427B"/>
              </a:buClr>
              <a:buSzPts val="1600"/>
              <a:buFont typeface="Muli"/>
              <a:buAutoNum type="arabicPeriod"/>
            </a:pPr>
            <a:r>
              <a:rPr lang="en-US" sz="1600">
                <a:solidFill>
                  <a:srgbClr val="24427B"/>
                </a:solidFill>
                <a:highlight>
                  <a:srgbClr val="FFFFFF"/>
                </a:highlight>
                <a:latin typeface="Muli"/>
                <a:ea typeface="Muli"/>
                <a:cs typeface="Muli"/>
                <a:sym typeface="Muli"/>
              </a:rPr>
              <a:t>Présenter le travail de GCPEA et la DSE, comment soutenir l’application de la DSE</a:t>
            </a:r>
            <a:endParaRPr sz="1600">
              <a:solidFill>
                <a:srgbClr val="24427B"/>
              </a:solidFill>
              <a:highlight>
                <a:srgbClr val="FFFFFF"/>
              </a:highlight>
              <a:latin typeface="Muli"/>
              <a:ea typeface="Muli"/>
              <a:cs typeface="Muli"/>
              <a:sym typeface="Muli"/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4427B"/>
              </a:buClr>
              <a:buSzPts val="1600"/>
              <a:buFont typeface="Muli"/>
              <a:buAutoNum type="arabicPeriod"/>
            </a:pPr>
            <a:r>
              <a:rPr lang="en-US" sz="1600">
                <a:solidFill>
                  <a:srgbClr val="24427B"/>
                </a:solidFill>
                <a:highlight>
                  <a:srgbClr val="FFFFFF"/>
                </a:highlight>
                <a:latin typeface="Muli"/>
                <a:ea typeface="Muli"/>
                <a:cs typeface="Muli"/>
                <a:sym typeface="Muli"/>
              </a:rPr>
              <a:t>Présenter les situations actuelles et montrer les impacts des attaques sur l'éducation (exemples du Mali, Burkina Faso, Cameroun et RDC)</a:t>
            </a:r>
            <a:endParaRPr sz="1600">
              <a:solidFill>
                <a:srgbClr val="24427B"/>
              </a:solidFill>
              <a:highlight>
                <a:srgbClr val="FFFFFF"/>
              </a:highlight>
              <a:latin typeface="Muli"/>
              <a:ea typeface="Muli"/>
              <a:cs typeface="Muli"/>
              <a:sym typeface="Muli"/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4427B"/>
              </a:buClr>
              <a:buSzPts val="1600"/>
              <a:buFont typeface="Muli"/>
              <a:buAutoNum type="arabicPeriod"/>
            </a:pPr>
            <a:r>
              <a:rPr lang="en-US" sz="1600">
                <a:solidFill>
                  <a:srgbClr val="24427B"/>
                </a:solidFill>
                <a:highlight>
                  <a:srgbClr val="FFFFFF"/>
                </a:highlight>
                <a:latin typeface="Muli"/>
                <a:ea typeface="Muli"/>
                <a:cs typeface="Muli"/>
                <a:sym typeface="Muli"/>
              </a:rPr>
              <a:t>Recueillir des témoignages et partager les bonnes pratiques face aux attaques contre l'éducation</a:t>
            </a:r>
            <a:endParaRPr sz="19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7d77b206e3_0_1"/>
          <p:cNvSpPr txBox="1"/>
          <p:nvPr>
            <p:ph type="title"/>
          </p:nvPr>
        </p:nvSpPr>
        <p:spPr>
          <a:xfrm>
            <a:off x="143850" y="143850"/>
            <a:ext cx="8801400" cy="5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427B"/>
              </a:buClr>
              <a:buSzPct val="111111"/>
              <a:buFont typeface="Arial"/>
              <a:buNone/>
            </a:pPr>
            <a:r>
              <a:rPr lang="en-US"/>
              <a:t>Intervenant.e.s</a:t>
            </a:r>
            <a:endParaRPr/>
          </a:p>
        </p:txBody>
      </p:sp>
      <p:sp>
        <p:nvSpPr>
          <p:cNvPr id="70" name="Google Shape;70;g27d77b206e3_0_1"/>
          <p:cNvSpPr txBox="1"/>
          <p:nvPr/>
        </p:nvSpPr>
        <p:spPr>
          <a:xfrm>
            <a:off x="171300" y="654227"/>
            <a:ext cx="8801400" cy="120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i="0" sz="1700" u="none" cap="none" strike="noStrike">
              <a:solidFill>
                <a:schemeClr val="dk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5300" u="none" cap="none" strike="noStrike">
              <a:solidFill>
                <a:srgbClr val="30528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g27d77b206e3_0_1"/>
          <p:cNvSpPr txBox="1"/>
          <p:nvPr/>
        </p:nvSpPr>
        <p:spPr>
          <a:xfrm>
            <a:off x="65575" y="1369825"/>
            <a:ext cx="8801400" cy="266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700">
                <a:solidFill>
                  <a:srgbClr val="24427B"/>
                </a:solidFill>
                <a:highlight>
                  <a:srgbClr val="FFFFFF"/>
                </a:highlight>
                <a:latin typeface="Muli"/>
                <a:ea typeface="Muli"/>
                <a:cs typeface="Muli"/>
                <a:sym typeface="Muli"/>
              </a:rPr>
              <a:t>Apolline MONTOYA- </a:t>
            </a:r>
            <a:r>
              <a:rPr lang="en-US" sz="1700">
                <a:solidFill>
                  <a:srgbClr val="24427B"/>
                </a:solidFill>
                <a:highlight>
                  <a:srgbClr val="FFFFFF"/>
                </a:highlight>
                <a:latin typeface="Muli"/>
                <a:ea typeface="Muli"/>
                <a:cs typeface="Muli"/>
                <a:sym typeface="Muli"/>
              </a:rPr>
              <a:t>Conseillère en plaidoyer pour GCPEA</a:t>
            </a:r>
            <a:endParaRPr sz="1700">
              <a:solidFill>
                <a:srgbClr val="24427B"/>
              </a:solidFill>
              <a:highlight>
                <a:srgbClr val="FFFFFF"/>
              </a:highlight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700">
                <a:solidFill>
                  <a:srgbClr val="24427B"/>
                </a:solidFill>
                <a:highlight>
                  <a:srgbClr val="FFFFFF"/>
                </a:highlight>
                <a:latin typeface="Muli"/>
                <a:ea typeface="Muli"/>
                <a:cs typeface="Muli"/>
                <a:sym typeface="Muli"/>
              </a:rPr>
              <a:t>Mamadou KANTE- </a:t>
            </a:r>
            <a:r>
              <a:rPr lang="en-US" sz="1700">
                <a:solidFill>
                  <a:srgbClr val="24427B"/>
                </a:solidFill>
                <a:highlight>
                  <a:srgbClr val="FFFFFF"/>
                </a:highlight>
                <a:latin typeface="Muli"/>
                <a:ea typeface="Muli"/>
                <a:cs typeface="Muli"/>
                <a:sym typeface="Muli"/>
              </a:rPr>
              <a:t>Directeur National Adjoint de l’Enseignement Fondamental au Mali</a:t>
            </a:r>
            <a:endParaRPr sz="1700">
              <a:solidFill>
                <a:srgbClr val="24427B"/>
              </a:solidFill>
              <a:highlight>
                <a:srgbClr val="FFFFFF"/>
              </a:highlight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700">
                <a:solidFill>
                  <a:srgbClr val="24427B"/>
                </a:solidFill>
                <a:highlight>
                  <a:srgbClr val="FFFFFF"/>
                </a:highlight>
                <a:latin typeface="Muli"/>
                <a:ea typeface="Muli"/>
                <a:cs typeface="Muli"/>
                <a:sym typeface="Muli"/>
              </a:rPr>
              <a:t>Président du comité technique de suivi de la DSE</a:t>
            </a:r>
            <a:endParaRPr sz="1700">
              <a:solidFill>
                <a:srgbClr val="24427B"/>
              </a:solidFill>
              <a:highlight>
                <a:srgbClr val="FFFFFF"/>
              </a:highlight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700">
                <a:solidFill>
                  <a:srgbClr val="24427B"/>
                </a:solidFill>
                <a:highlight>
                  <a:srgbClr val="FFFFFF"/>
                </a:highlight>
                <a:latin typeface="Muli"/>
                <a:ea typeface="Muli"/>
                <a:cs typeface="Muli"/>
                <a:sym typeface="Muli"/>
              </a:rPr>
              <a:t>Saïdou DIALLA- </a:t>
            </a:r>
            <a:r>
              <a:rPr lang="en-US" sz="1700">
                <a:solidFill>
                  <a:srgbClr val="24427B"/>
                </a:solidFill>
                <a:highlight>
                  <a:srgbClr val="FFFFFF"/>
                </a:highlight>
                <a:latin typeface="Muli"/>
                <a:ea typeface="Muli"/>
                <a:cs typeface="Muli"/>
                <a:sym typeface="Muli"/>
              </a:rPr>
              <a:t>Spécialiste éducation Children Believe</a:t>
            </a:r>
            <a:endParaRPr sz="1700">
              <a:solidFill>
                <a:srgbClr val="24427B"/>
              </a:solidFill>
              <a:highlight>
                <a:srgbClr val="FFFFFF"/>
              </a:highlight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700">
                <a:solidFill>
                  <a:srgbClr val="24427B"/>
                </a:solidFill>
                <a:highlight>
                  <a:srgbClr val="FFFFFF"/>
                </a:highlight>
                <a:latin typeface="Muli"/>
                <a:ea typeface="Muli"/>
                <a:cs typeface="Muli"/>
                <a:sym typeface="Muli"/>
              </a:rPr>
              <a:t>Dr Bana BARKA-</a:t>
            </a:r>
            <a:r>
              <a:rPr lang="en-US" sz="1700">
                <a:solidFill>
                  <a:srgbClr val="24427B"/>
                </a:solidFill>
                <a:highlight>
                  <a:srgbClr val="FFFFFF"/>
                </a:highlight>
                <a:latin typeface="Muli"/>
                <a:ea typeface="Muli"/>
                <a:cs typeface="Muli"/>
                <a:sym typeface="Muli"/>
              </a:rPr>
              <a:t> Professeur à l’université de Maroua, Point focal INEE au Cameroun</a:t>
            </a:r>
            <a:endParaRPr sz="1700">
              <a:solidFill>
                <a:srgbClr val="24427B"/>
              </a:solidFill>
              <a:highlight>
                <a:srgbClr val="FFFFFF"/>
              </a:highlight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700">
                <a:solidFill>
                  <a:srgbClr val="24427B"/>
                </a:solidFill>
                <a:highlight>
                  <a:srgbClr val="FFFFFF"/>
                </a:highlight>
                <a:latin typeface="Muli"/>
                <a:ea typeface="Muli"/>
                <a:cs typeface="Muli"/>
                <a:sym typeface="Muli"/>
              </a:rPr>
              <a:t>Jonas HABIMANA- </a:t>
            </a:r>
            <a:r>
              <a:rPr lang="en-US" sz="1700">
                <a:solidFill>
                  <a:srgbClr val="24427B"/>
                </a:solidFill>
                <a:highlight>
                  <a:srgbClr val="FFFFFF"/>
                </a:highlight>
                <a:latin typeface="Muli"/>
                <a:ea typeface="Muli"/>
                <a:cs typeface="Muli"/>
                <a:sym typeface="Muli"/>
              </a:rPr>
              <a:t>Biferd, Point focal INEE en RDC</a:t>
            </a:r>
            <a:endParaRPr sz="2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/>
          <p:nvPr>
            <p:ph type="title"/>
          </p:nvPr>
        </p:nvSpPr>
        <p:spPr>
          <a:xfrm>
            <a:off x="143850" y="143850"/>
            <a:ext cx="8801400" cy="5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427B"/>
              </a:buClr>
              <a:buSzPct val="111111"/>
              <a:buFont typeface="Arial"/>
              <a:buNone/>
            </a:pPr>
            <a:r>
              <a:rPr lang="en-US"/>
              <a:t>Agenda et méthodologie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15"/>
          <p:cNvSpPr txBox="1"/>
          <p:nvPr/>
        </p:nvSpPr>
        <p:spPr>
          <a:xfrm>
            <a:off x="171300" y="856502"/>
            <a:ext cx="8801400" cy="397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4A86E8"/>
                </a:solidFill>
                <a:latin typeface="Muli"/>
                <a:ea typeface="Muli"/>
                <a:cs typeface="Muli"/>
                <a:sym typeface="Muli"/>
              </a:rPr>
              <a:t>I. Focus sur le travail de GCPEA et la SSD, données et actions concrètes</a:t>
            </a:r>
            <a:endParaRPr sz="1800">
              <a:solidFill>
                <a:srgbClr val="222222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222222"/>
                </a:solidFill>
                <a:latin typeface="Muli"/>
                <a:ea typeface="Muli"/>
                <a:cs typeface="Muli"/>
                <a:sym typeface="Muli"/>
              </a:rPr>
              <a:t>Apolline Montoya</a:t>
            </a:r>
            <a:r>
              <a:rPr lang="en-US" sz="1800">
                <a:solidFill>
                  <a:srgbClr val="222222"/>
                </a:solidFill>
                <a:latin typeface="Muli"/>
                <a:ea typeface="Muli"/>
                <a:cs typeface="Muli"/>
                <a:sym typeface="Muli"/>
              </a:rPr>
              <a:t> </a:t>
            </a:r>
            <a:r>
              <a:rPr lang="en-US" sz="1800">
                <a:latin typeface="Muli"/>
                <a:ea typeface="Muli"/>
                <a:cs typeface="Muli"/>
                <a:sym typeface="Muli"/>
              </a:rPr>
              <a:t>Aperçu du travail et données actualisées de la GCPEA</a:t>
            </a:r>
            <a:endParaRPr sz="1800"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222222"/>
                </a:solidFill>
                <a:latin typeface="Muli"/>
                <a:ea typeface="Muli"/>
                <a:cs typeface="Muli"/>
                <a:sym typeface="Muli"/>
              </a:rPr>
              <a:t>Mamadou Kante </a:t>
            </a:r>
            <a:r>
              <a:rPr lang="en-US" sz="1800">
                <a:solidFill>
                  <a:srgbClr val="222222"/>
                </a:solidFill>
                <a:latin typeface="Muli"/>
                <a:ea typeface="Muli"/>
                <a:cs typeface="Muli"/>
                <a:sym typeface="Muli"/>
              </a:rPr>
              <a:t>Experience du Mali</a:t>
            </a:r>
            <a:endParaRPr sz="1800">
              <a:solidFill>
                <a:srgbClr val="222222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222222"/>
                </a:solidFill>
                <a:latin typeface="Muli"/>
                <a:ea typeface="Muli"/>
                <a:cs typeface="Muli"/>
                <a:sym typeface="Muli"/>
              </a:rPr>
              <a:t>Q/R</a:t>
            </a:r>
            <a:endParaRPr sz="1800">
              <a:solidFill>
                <a:srgbClr val="222222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4A86E8"/>
                </a:solidFill>
                <a:latin typeface="Muli"/>
                <a:ea typeface="Muli"/>
                <a:cs typeface="Muli"/>
                <a:sym typeface="Muli"/>
              </a:rPr>
              <a:t>II. Comment continuer à apprendre ou à enseigner lors d’attaques ou menaces? </a:t>
            </a:r>
            <a:endParaRPr sz="1800">
              <a:solidFill>
                <a:srgbClr val="222222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222222"/>
                </a:solidFill>
                <a:latin typeface="Muli"/>
                <a:ea typeface="Muli"/>
                <a:cs typeface="Muli"/>
                <a:sym typeface="Muli"/>
              </a:rPr>
              <a:t>Saïdou Dialla</a:t>
            </a:r>
            <a:r>
              <a:rPr lang="en-US" sz="1800">
                <a:solidFill>
                  <a:srgbClr val="222222"/>
                </a:solidFill>
                <a:latin typeface="Muli"/>
                <a:ea typeface="Muli"/>
                <a:cs typeface="Muli"/>
                <a:sym typeface="Muli"/>
              </a:rPr>
              <a:t> Expérience du Burkina Faso</a:t>
            </a:r>
            <a:endParaRPr sz="1800">
              <a:solidFill>
                <a:srgbClr val="222222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222222"/>
                </a:solidFill>
                <a:latin typeface="Muli"/>
                <a:ea typeface="Muli"/>
                <a:cs typeface="Muli"/>
                <a:sym typeface="Muli"/>
              </a:rPr>
              <a:t>Q/R </a:t>
            </a:r>
            <a:endParaRPr sz="1800">
              <a:solidFill>
                <a:srgbClr val="222222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222222"/>
                </a:solidFill>
                <a:latin typeface="Muli"/>
                <a:ea typeface="Muli"/>
                <a:cs typeface="Muli"/>
                <a:sym typeface="Muli"/>
              </a:rPr>
              <a:t>Sondage</a:t>
            </a:r>
            <a:endParaRPr sz="1800">
              <a:solidFill>
                <a:srgbClr val="222222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222222"/>
                </a:solidFill>
                <a:latin typeface="Muli"/>
                <a:ea typeface="Muli"/>
                <a:cs typeface="Muli"/>
                <a:sym typeface="Muli"/>
              </a:rPr>
              <a:t>Dr Bana Barka</a:t>
            </a:r>
            <a:r>
              <a:rPr lang="en-US" sz="1800">
                <a:solidFill>
                  <a:srgbClr val="222222"/>
                </a:solidFill>
                <a:latin typeface="Muli"/>
                <a:ea typeface="Muli"/>
                <a:cs typeface="Muli"/>
                <a:sym typeface="Muli"/>
              </a:rPr>
              <a:t> Expérience du Cameroun</a:t>
            </a:r>
            <a:endParaRPr sz="1800">
              <a:solidFill>
                <a:srgbClr val="222222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222222"/>
                </a:solidFill>
                <a:latin typeface="Muli"/>
                <a:ea typeface="Muli"/>
                <a:cs typeface="Muli"/>
                <a:sym typeface="Muli"/>
              </a:rPr>
              <a:t>Jonas Habimana </a:t>
            </a:r>
            <a:r>
              <a:rPr lang="en-US" sz="1800">
                <a:solidFill>
                  <a:srgbClr val="222222"/>
                </a:solidFill>
                <a:latin typeface="Muli"/>
                <a:ea typeface="Muli"/>
                <a:cs typeface="Muli"/>
                <a:sym typeface="Muli"/>
              </a:rPr>
              <a:t>Expérience de la RDC</a:t>
            </a:r>
            <a:endParaRPr sz="1800">
              <a:solidFill>
                <a:srgbClr val="222222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222222"/>
                </a:solidFill>
                <a:latin typeface="Muli"/>
                <a:ea typeface="Muli"/>
                <a:cs typeface="Muli"/>
                <a:sym typeface="Muli"/>
              </a:rPr>
              <a:t>Q/R</a:t>
            </a:r>
            <a:endParaRPr sz="1600">
              <a:solidFill>
                <a:srgbClr val="222222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4A86E8"/>
                </a:solidFill>
                <a:latin typeface="Muli"/>
                <a:ea typeface="Muli"/>
                <a:cs typeface="Muli"/>
                <a:sym typeface="Muli"/>
              </a:rPr>
              <a:t>III. Travail collaboratif</a:t>
            </a:r>
            <a:endParaRPr b="1" sz="1800">
              <a:solidFill>
                <a:srgbClr val="4A86E8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2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1 Travail collaboratif sur les bonnes pratiques dans l’implémentation de la DSE</a:t>
            </a:r>
            <a:endParaRPr b="1" sz="1800">
              <a:solidFill>
                <a:srgbClr val="4A86E8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2 Travail collaboratif sur les stratégies pour la continuité de l’enseignement</a:t>
            </a:r>
            <a:endParaRPr b="1" sz="1200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3 Mise en commun</a:t>
            </a:r>
            <a:endParaRPr b="0" i="0" sz="3100" u="none" cap="none" strike="noStrike">
              <a:solidFill>
                <a:srgbClr val="305284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0f86534e21_0_120"/>
          <p:cNvSpPr txBox="1"/>
          <p:nvPr>
            <p:ph type="title"/>
          </p:nvPr>
        </p:nvSpPr>
        <p:spPr>
          <a:xfrm>
            <a:off x="143850" y="143850"/>
            <a:ext cx="8801400" cy="5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427B"/>
              </a:buClr>
              <a:buSzPct val="111111"/>
              <a:buFont typeface="Arial"/>
              <a:buNone/>
            </a:pPr>
            <a:r>
              <a:rPr lang="en-US"/>
              <a:t>Instructions:</a:t>
            </a:r>
            <a:endParaRPr/>
          </a:p>
        </p:txBody>
      </p:sp>
      <p:sp>
        <p:nvSpPr>
          <p:cNvPr id="83" name="Google Shape;83;g20f86534e21_0_120"/>
          <p:cNvSpPr txBox="1"/>
          <p:nvPr/>
        </p:nvSpPr>
        <p:spPr>
          <a:xfrm>
            <a:off x="171300" y="654227"/>
            <a:ext cx="8801400" cy="120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i="0" sz="1700" u="none" cap="none" strike="noStrike">
              <a:solidFill>
                <a:schemeClr val="dk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5300" u="none" cap="none" strike="noStrike">
              <a:solidFill>
                <a:srgbClr val="30528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84" name="Google Shape;84;g20f86534e21_0_120"/>
          <p:cNvGraphicFramePr/>
          <p:nvPr/>
        </p:nvGraphicFramePr>
        <p:xfrm>
          <a:off x="143850" y="80704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{20CAB52D-1C74-4B8F-BC29-ECC5BB5AAA77}</a:tableStyleId>
              </a:tblPr>
              <a:tblGrid>
                <a:gridCol w="5800650"/>
                <a:gridCol w="2936275"/>
              </a:tblGrid>
              <a:tr h="12048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>
                          <a:solidFill>
                            <a:srgbClr val="305284"/>
                          </a:solidFill>
                          <a:latin typeface="Muli"/>
                          <a:ea typeface="Muli"/>
                          <a:cs typeface="Muli"/>
                          <a:sym typeface="Muli"/>
                        </a:rPr>
                        <a:t>Travail collaboratif sur les bonnes pratiques dans l’implémentation de la DSE </a:t>
                      </a:r>
                      <a:endParaRPr b="1">
                        <a:solidFill>
                          <a:srgbClr val="305284"/>
                        </a:solidFill>
                        <a:latin typeface="Muli"/>
                        <a:ea typeface="Muli"/>
                        <a:cs typeface="Muli"/>
                        <a:sym typeface="Mul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rgbClr val="305284"/>
                        </a:solidFill>
                        <a:latin typeface="Muli"/>
                        <a:ea typeface="Muli"/>
                        <a:cs typeface="Muli"/>
                        <a:sym typeface="Mul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>
                          <a:solidFill>
                            <a:srgbClr val="305284"/>
                          </a:solidFill>
                          <a:latin typeface="Muli"/>
                          <a:ea typeface="Muli"/>
                          <a:cs typeface="Muli"/>
                          <a:sym typeface="Muli"/>
                        </a:rPr>
                        <a:t>15 minutes</a:t>
                      </a:r>
                      <a:endParaRPr b="1">
                        <a:solidFill>
                          <a:srgbClr val="305284"/>
                        </a:solidFill>
                        <a:latin typeface="Muli"/>
                        <a:ea typeface="Muli"/>
                        <a:cs typeface="Muli"/>
                        <a:sym typeface="Muli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cap="none" strike="noStrike">
                          <a:solidFill>
                            <a:srgbClr val="30528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En petits groupes- </a:t>
                      </a:r>
                      <a:endParaRPr sz="1600" u="none" cap="none" strike="noStrike">
                        <a:solidFill>
                          <a:srgbClr val="305284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sz="1600">
                        <a:solidFill>
                          <a:srgbClr val="305284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cap="none" strike="noStrike">
                          <a:solidFill>
                            <a:srgbClr val="30528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Jamboard</a:t>
                      </a:r>
                      <a:endParaRPr sz="1600" u="none" cap="none" strike="noStrike">
                        <a:solidFill>
                          <a:srgbClr val="305284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cap="none" strike="noStrike">
                          <a:solidFill>
                            <a:srgbClr val="30528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Un.e porte parole</a:t>
                      </a:r>
                      <a:endParaRPr sz="1600" u="none" cap="none" strike="noStrike">
                        <a:solidFill>
                          <a:srgbClr val="305284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/>
                </a:tc>
              </a:tr>
              <a:tr h="1204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US">
                          <a:solidFill>
                            <a:srgbClr val="305284"/>
                          </a:solidFill>
                          <a:latin typeface="Muli"/>
                          <a:ea typeface="Muli"/>
                          <a:cs typeface="Muli"/>
                          <a:sym typeface="Muli"/>
                        </a:rPr>
                        <a:t>Travail collaboratif sur les stratégies pour la continuité de l’enseignement</a:t>
                      </a:r>
                      <a:endParaRPr b="1">
                        <a:solidFill>
                          <a:srgbClr val="305284"/>
                        </a:solidFill>
                        <a:latin typeface="Muli"/>
                        <a:ea typeface="Muli"/>
                        <a:cs typeface="Muli"/>
                        <a:sym typeface="Muli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>
                        <a:solidFill>
                          <a:srgbClr val="305284"/>
                        </a:solidFill>
                        <a:latin typeface="Muli"/>
                        <a:ea typeface="Muli"/>
                        <a:cs typeface="Muli"/>
                        <a:sym typeface="Muli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US">
                          <a:solidFill>
                            <a:srgbClr val="305284"/>
                          </a:solidFill>
                          <a:latin typeface="Muli"/>
                          <a:ea typeface="Muli"/>
                          <a:cs typeface="Muli"/>
                          <a:sym typeface="Muli"/>
                        </a:rPr>
                        <a:t>15 minutes</a:t>
                      </a:r>
                      <a:endParaRPr b="1">
                        <a:solidFill>
                          <a:srgbClr val="305284"/>
                        </a:solidFill>
                        <a:latin typeface="Muli"/>
                        <a:ea typeface="Muli"/>
                        <a:cs typeface="Muli"/>
                        <a:sym typeface="Muli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600" u="none" cap="none" strike="noStrike">
                          <a:solidFill>
                            <a:srgbClr val="30528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En petits groupes-</a:t>
                      </a:r>
                      <a:endParaRPr sz="1600" u="none" cap="none" strike="noStrike">
                        <a:solidFill>
                          <a:srgbClr val="305284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600">
                        <a:solidFill>
                          <a:srgbClr val="305284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600" u="none" cap="none" strike="noStrike">
                          <a:solidFill>
                            <a:srgbClr val="30528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Jamboard</a:t>
                      </a:r>
                      <a:endParaRPr sz="1600" u="none" cap="none" strike="noStrike">
                        <a:solidFill>
                          <a:srgbClr val="305284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600" u="none" cap="none" strike="noStrike">
                          <a:solidFill>
                            <a:srgbClr val="30528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Un.e porte parole</a:t>
                      </a:r>
                      <a:endParaRPr sz="1600" u="none" cap="none" strike="noStrike">
                        <a:solidFill>
                          <a:srgbClr val="305284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/>
                </a:tc>
              </a:tr>
              <a:tr h="708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US" sz="1600" u="none" cap="none" strike="noStrike">
                          <a:solidFill>
                            <a:srgbClr val="30528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Mise en commun: </a:t>
                      </a:r>
                      <a:r>
                        <a:rPr b="1" lang="en-US" sz="1600">
                          <a:solidFill>
                            <a:srgbClr val="305284"/>
                          </a:solidFill>
                        </a:rPr>
                        <a:t>2 minutes par groupe! </a:t>
                      </a:r>
                      <a:endParaRPr b="1" sz="1600" u="none" cap="none" strike="noStrike">
                        <a:solidFill>
                          <a:srgbClr val="305284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600" u="none" cap="none" strike="noStrike">
                          <a:solidFill>
                            <a:srgbClr val="30528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Tous ensemble</a:t>
                      </a:r>
                      <a:endParaRPr sz="1600" u="none" cap="none" strike="noStrike">
                        <a:solidFill>
                          <a:srgbClr val="305284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600" u="none" cap="none" strike="noStrike">
                          <a:solidFill>
                            <a:srgbClr val="30528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Portes parole des groupes</a:t>
                      </a:r>
                      <a:endParaRPr sz="1600" u="none" cap="none" strike="noStrike">
                        <a:solidFill>
                          <a:srgbClr val="305284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600">
                          <a:solidFill>
                            <a:srgbClr val="305284"/>
                          </a:solidFill>
                        </a:rPr>
                        <a:t>Compléter les travaux des collègues</a:t>
                      </a:r>
                      <a:endParaRPr sz="1600">
                        <a:solidFill>
                          <a:srgbClr val="305284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163644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6"/>
          <p:cNvSpPr/>
          <p:nvPr/>
        </p:nvSpPr>
        <p:spPr>
          <a:xfrm>
            <a:off x="80325" y="4259925"/>
            <a:ext cx="9144000" cy="12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400"/>
              <a:buFont typeface="Arial"/>
              <a:buNone/>
            </a:pPr>
            <a:r>
              <a:rPr b="1" i="0" lang="en-US" sz="3400" u="sng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inee.org/fr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400"/>
              <a:buFont typeface="Arial"/>
              <a:buNone/>
            </a:pPr>
            <a:r>
              <a:rPr b="1" i="0" lang="en-US" sz="1400" u="sng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Facebook</a:t>
            </a:r>
            <a:r>
              <a:rPr b="0" i="0" lang="en-U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       |          </a:t>
            </a:r>
            <a:r>
              <a:rPr b="1" i="0" lang="en-US" sz="1400" u="sng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Twitter</a:t>
            </a:r>
            <a:r>
              <a:rPr b="0" i="0" lang="en-US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        |          </a:t>
            </a:r>
            <a:r>
              <a:rPr b="1" i="0" lang="en-US" sz="1400" u="sng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YouTube</a:t>
            </a:r>
            <a:r>
              <a:rPr b="0" i="0" lang="en-U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       |          </a:t>
            </a:r>
            <a:r>
              <a:rPr b="1" i="0" lang="en-US" sz="1400" u="sng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LinkedIn</a:t>
            </a:r>
            <a:endParaRPr b="1" i="0" sz="1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0" name="Google Shape;90;p1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662820" y="2006592"/>
            <a:ext cx="5818363" cy="13384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AB40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INEE Presentation Template">
  <a:themeElements>
    <a:clrScheme name="Simple Ligh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27821"/>
      </a:accent1>
      <a:accent2>
        <a:srgbClr val="CD233A"/>
      </a:accent2>
      <a:accent3>
        <a:srgbClr val="913592"/>
      </a:accent3>
      <a:accent4>
        <a:srgbClr val="305284"/>
      </a:accent4>
      <a:accent5>
        <a:srgbClr val="0097A7"/>
      </a:accent5>
      <a:accent6>
        <a:srgbClr val="F68B1F"/>
      </a:accent6>
      <a:hlink>
        <a:srgbClr val="4848EB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