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 id="2147483672" r:id="rId3"/>
    <p:sldMasterId id="2147483673" r:id="rId4"/>
  </p:sldMasterIdLst>
  <p:notesMasterIdLst>
    <p:notesMasterId r:id="rId53"/>
  </p:notesMasterIdLst>
  <p:sldIdLst>
    <p:sldId id="256" r:id="rId5"/>
    <p:sldId id="257" r:id="rId6"/>
    <p:sldId id="259" r:id="rId7"/>
    <p:sldId id="258" r:id="rId8"/>
    <p:sldId id="260" r:id="rId9"/>
    <p:sldId id="261" r:id="rId10"/>
    <p:sldId id="262" r:id="rId11"/>
    <p:sldId id="263" r:id="rId12"/>
    <p:sldId id="264" r:id="rId13"/>
    <p:sldId id="265" r:id="rId14"/>
    <p:sldId id="266"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30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C65882E-E140-48B0-B56D-9FD4F3A2432F}">
  <a:tblStyle styleId="{8C65882E-E140-48B0-B56D-9FD4F3A2432F}"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19C5DEE6-B2DB-4C13-B622-57A3C9E16AFB}" styleName="Table_1">
    <a:wholeTbl>
      <a:tcTxStyle b="off" i="off">
        <a:font>
          <a:latin typeface="Arial"/>
          <a:ea typeface="Arial"/>
          <a:cs typeface="Arial"/>
        </a:font>
        <a:srgbClr val="000000"/>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74" autoAdjust="0"/>
  </p:normalViewPr>
  <p:slideViewPr>
    <p:cSldViewPr snapToGrid="0" snapToObjects="1">
      <p:cViewPr varScale="1">
        <p:scale>
          <a:sx n="47" d="100"/>
          <a:sy n="47" d="100"/>
        </p:scale>
        <p:origin x="1092" y="3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2.fntdata"/><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4.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Arial"/>
                <a:ea typeface="Arial"/>
                <a:cs typeface="Arial"/>
                <a:sym typeface="Arial"/>
              </a:defRPr>
            </a:lvl1pPr>
            <a:lvl2pPr marL="457200" marR="0" indent="0" algn="l" rtl="0">
              <a:spcBef>
                <a:spcPts val="0"/>
              </a:spcBef>
              <a:defRPr sz="1200" b="0" i="0" u="none" strike="noStrike" cap="none" baseline="0">
                <a:solidFill>
                  <a:schemeClr val="dk1"/>
                </a:solidFill>
                <a:latin typeface="Arial"/>
                <a:ea typeface="Arial"/>
                <a:cs typeface="Arial"/>
                <a:sym typeface="Arial"/>
              </a:defRPr>
            </a:lvl2pPr>
            <a:lvl3pPr marL="914400" marR="0" indent="0" algn="l" rtl="0">
              <a:spcBef>
                <a:spcPts val="0"/>
              </a:spcBef>
              <a:defRPr sz="1200" b="0" i="0" u="none" strike="noStrike" cap="none" baseline="0">
                <a:solidFill>
                  <a:schemeClr val="dk1"/>
                </a:solidFill>
                <a:latin typeface="Arial"/>
                <a:ea typeface="Arial"/>
                <a:cs typeface="Arial"/>
                <a:sym typeface="Arial"/>
              </a:defRPr>
            </a:lvl3pPr>
            <a:lvl4pPr marL="1371600" marR="0" indent="0" algn="l" rtl="0">
              <a:spcBef>
                <a:spcPts val="0"/>
              </a:spcBef>
              <a:defRPr sz="1200" b="0" i="0" u="none" strike="noStrike" cap="none" baseline="0">
                <a:solidFill>
                  <a:schemeClr val="dk1"/>
                </a:solidFill>
                <a:latin typeface="Arial"/>
                <a:ea typeface="Arial"/>
                <a:cs typeface="Arial"/>
                <a:sym typeface="Arial"/>
              </a:defRPr>
            </a:lvl4pPr>
            <a:lvl5pPr marL="1828800" marR="0" indent="0" algn="l" rtl="0">
              <a:spcBef>
                <a:spcPts val="0"/>
              </a:spcBef>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Arial"/>
                <a:ea typeface="Arial"/>
                <a:cs typeface="Arial"/>
                <a:sym typeface="Arial"/>
              </a:defRPr>
            </a:lvl6pPr>
            <a:lvl7pPr marL="2743200" marR="0" indent="0" algn="l" rtl="0">
              <a:spcBef>
                <a:spcPts val="0"/>
              </a:spcBef>
              <a:defRPr sz="1200" b="0" i="0" u="none" strike="noStrike" cap="none" baseline="0">
                <a:solidFill>
                  <a:schemeClr val="dk1"/>
                </a:solidFill>
                <a:latin typeface="Arial"/>
                <a:ea typeface="Arial"/>
                <a:cs typeface="Arial"/>
                <a:sym typeface="Arial"/>
              </a:defRPr>
            </a:lvl7pPr>
            <a:lvl8pPr marL="3200400" marR="0" indent="0" algn="l" rtl="0">
              <a:spcBef>
                <a:spcPts val="0"/>
              </a:spcBef>
              <a:defRPr sz="1200" b="0" i="0" u="none" strike="noStrike" cap="none" baseline="0">
                <a:solidFill>
                  <a:schemeClr val="dk1"/>
                </a:solidFill>
                <a:latin typeface="Arial"/>
                <a:ea typeface="Arial"/>
                <a:cs typeface="Arial"/>
                <a:sym typeface="Arial"/>
              </a:defRPr>
            </a:lvl8pPr>
            <a:lvl9pPr marL="3657600" marR="0" indent="0" algn="l" rtl="0">
              <a:spcBef>
                <a:spcPts val="0"/>
              </a:spcBef>
              <a:defRPr sz="12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9794295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705977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777526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044755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23594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799288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2833233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065983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916602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4" name="Shape 24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15406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1" name="Shape 25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6146720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0" name="Shape 2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224882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45706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7" name="Shape 26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4686693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741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05272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064162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8" name="Shape 2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853567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5" name="Shape 3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3583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3" name="Shape 3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698183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0" name="Shape 32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2168142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5" name="Shape 3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2653236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21484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3711459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0" name="Shape 34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427110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9" name="Shape 34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4616162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1" name="Shape 3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676911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8" name="Shape 3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8836413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5" name="Shape 3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7251241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2" name="Shape 3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7352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9" name="Shape 3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566606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6" name="Shape 3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768850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Shape 4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3" name="Shape 4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706879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Shape 4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0" name="Shape 4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04105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334450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Shape 4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5" name="Shape 41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0394128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22" name="Shape 4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537962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Shape 42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29" name="Shape 4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093712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Shape 4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36" name="Shape 4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65340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Shape 4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4" name="Shape 4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9611569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2" name="Shape 4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777986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Shape 4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9" name="Shape 4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56529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Shape 4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7" name="Shape 4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143341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Shape 4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4" name="Shape 4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19442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2898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8698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21870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822791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791521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
        <p:cNvGrpSpPr/>
        <p:nvPr/>
      </p:nvGrpSpPr>
      <p:grpSpPr>
        <a:xfrm>
          <a:off x="0" y="0"/>
          <a:ext cx="0" cy="0"/>
          <a:chOff x="0" y="0"/>
          <a:chExt cx="0" cy="0"/>
        </a:xfrm>
      </p:grpSpPr>
      <p:sp>
        <p:nvSpPr>
          <p:cNvPr id="9" name="Shape 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56"/>
        <p:cNvGrpSpPr/>
        <p:nvPr/>
      </p:nvGrpSpPr>
      <p:grpSpPr>
        <a:xfrm>
          <a:off x="0" y="0"/>
          <a:ext cx="0" cy="0"/>
          <a:chOff x="0" y="0"/>
          <a:chExt cx="0" cy="0"/>
        </a:xfrm>
      </p:grpSpPr>
      <p:sp>
        <p:nvSpPr>
          <p:cNvPr id="57" name="Shape 5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58" name="Shape 58"/>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457200" y="1460500"/>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656667" y="1461911"/>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1" name="Shape 6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2"/>
        <p:cNvGrpSpPr/>
        <p:nvPr/>
      </p:nvGrpSpPr>
      <p:grpSpPr>
        <a:xfrm>
          <a:off x="0" y="0"/>
          <a:ext cx="0" cy="0"/>
          <a:chOff x="0" y="0"/>
          <a:chExt cx="0" cy="0"/>
        </a:xfrm>
      </p:grpSpPr>
      <p:sp>
        <p:nvSpPr>
          <p:cNvPr id="63" name="Shape 63"/>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4" name="Shape 64"/>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5" name="Shape 6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66"/>
        <p:cNvGrpSpPr/>
        <p:nvPr/>
      </p:nvGrpSpPr>
      <p:grpSpPr>
        <a:xfrm>
          <a:off x="0" y="0"/>
          <a:ext cx="0" cy="0"/>
          <a:chOff x="0" y="0"/>
          <a:chExt cx="0" cy="0"/>
        </a:xfrm>
      </p:grpSpPr>
      <p:sp>
        <p:nvSpPr>
          <p:cNvPr id="67" name="Shape 67"/>
          <p:cNvSpPr/>
          <p:nvPr/>
        </p:nvSpPr>
        <p:spPr>
          <a:xfrm>
            <a:off x="0" y="4406312"/>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8" name="Shape 68"/>
          <p:cNvSpPr txBox="1">
            <a:spLocks noGrp="1"/>
          </p:cNvSpPr>
          <p:nvPr>
            <p:ph type="body" idx="1"/>
          </p:nvPr>
        </p:nvSpPr>
        <p:spPr>
          <a:xfrm>
            <a:off x="457200" y="4406312"/>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8"/>
        <p:cNvGrpSpPr/>
        <p:nvPr/>
      </p:nvGrpSpPr>
      <p:grpSpPr>
        <a:xfrm>
          <a:off x="0" y="0"/>
          <a:ext cx="0" cy="0"/>
          <a:chOff x="0" y="0"/>
          <a:chExt cx="0" cy="0"/>
        </a:xfrm>
      </p:grpSpPr>
      <p:sp>
        <p:nvSpPr>
          <p:cNvPr id="89" name="Shape 8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0"/>
        <p:cNvGrpSpPr/>
        <p:nvPr/>
      </p:nvGrpSpPr>
      <p:grpSpPr>
        <a:xfrm>
          <a:off x="0" y="0"/>
          <a:ext cx="0" cy="0"/>
          <a:chOff x="0" y="0"/>
          <a:chExt cx="0" cy="0"/>
        </a:xfrm>
      </p:grpSpPr>
      <p:sp>
        <p:nvSpPr>
          <p:cNvPr id="91" name="Shape 91"/>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2" name="Shape 92"/>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7200" b="1" i="0" u="none" strike="noStrike" cap="none" baseline="0">
                <a:solidFill>
                  <a:schemeClr val="dk2"/>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7200" b="1" i="0" u="none" strike="noStrike" cap="none" baseline="0">
                <a:solidFill>
                  <a:schemeClr val="dk2"/>
                </a:solidFill>
                <a:latin typeface="Arial"/>
                <a:ea typeface="Arial"/>
                <a:cs typeface="Arial"/>
                <a:sym typeface="Arial"/>
              </a:defRPr>
            </a:lvl2pPr>
            <a:lvl3pPr marL="0" marR="0" indent="0" algn="l" rtl="0">
              <a:spcBef>
                <a:spcPts val="0"/>
              </a:spcBef>
              <a:buClr>
                <a:schemeClr val="dk2"/>
              </a:buClr>
              <a:buFont typeface="Arial"/>
              <a:buNone/>
              <a:defRPr sz="7200" b="1" i="0" u="none" strike="noStrike" cap="none" baseline="0">
                <a:solidFill>
                  <a:schemeClr val="dk2"/>
                </a:solidFill>
              </a:defRPr>
            </a:lvl3pPr>
            <a:lvl4pPr marL="0" marR="0" indent="0" algn="l" rtl="0">
              <a:spcBef>
                <a:spcPts val="0"/>
              </a:spcBef>
              <a:buClr>
                <a:schemeClr val="dk2"/>
              </a:buClr>
              <a:buFont typeface="Arial"/>
              <a:buNone/>
              <a:defRPr sz="7200" b="1" i="0" u="none" strike="noStrike" cap="none" baseline="0">
                <a:solidFill>
                  <a:schemeClr val="dk2"/>
                </a:solidFill>
              </a:defRPr>
            </a:lvl4pPr>
            <a:lvl5pPr marL="0" marR="0" indent="0" algn="l" rtl="0">
              <a:spcBef>
                <a:spcPts val="0"/>
              </a:spcBef>
              <a:buClr>
                <a:schemeClr val="dk2"/>
              </a:buClr>
              <a:buFont typeface="Arial"/>
              <a:buNone/>
              <a:defRPr sz="7200" b="1" i="0" u="none" strike="noStrike" cap="none" baseline="0">
                <a:solidFill>
                  <a:schemeClr val="dk2"/>
                </a:solidFill>
              </a:defRPr>
            </a:lvl5pPr>
            <a:lvl6pPr marL="0" marR="0" indent="0" algn="l" rtl="0">
              <a:spcBef>
                <a:spcPts val="0"/>
              </a:spcBef>
              <a:buClr>
                <a:schemeClr val="dk2"/>
              </a:buClr>
              <a:buFont typeface="Arial"/>
              <a:buNone/>
              <a:defRPr sz="7200" b="1" i="0" u="none" strike="noStrike" cap="none" baseline="0">
                <a:solidFill>
                  <a:schemeClr val="dk2"/>
                </a:solidFill>
              </a:defRPr>
            </a:lvl6pPr>
            <a:lvl7pPr marL="0" marR="0" indent="0" algn="l" rtl="0">
              <a:spcBef>
                <a:spcPts val="0"/>
              </a:spcBef>
              <a:buClr>
                <a:schemeClr val="dk2"/>
              </a:buClr>
              <a:buFont typeface="Arial"/>
              <a:buNone/>
              <a:defRPr sz="7200" b="1" i="0" u="none" strike="noStrike" cap="none" baseline="0">
                <a:solidFill>
                  <a:schemeClr val="dk2"/>
                </a:solidFill>
              </a:defRPr>
            </a:lvl7pPr>
            <a:lvl8pPr marL="0" marR="0" indent="0" algn="l" rtl="0">
              <a:spcBef>
                <a:spcPts val="0"/>
              </a:spcBef>
              <a:buClr>
                <a:schemeClr val="dk2"/>
              </a:buClr>
              <a:buFont typeface="Arial"/>
              <a:buNone/>
              <a:defRPr sz="7200" b="1" i="0" u="none" strike="noStrike" cap="none" baseline="0">
                <a:solidFill>
                  <a:schemeClr val="dk2"/>
                </a:solidFill>
              </a:defRPr>
            </a:lvl8pPr>
            <a:lvl9pPr marL="0" marR="0" indent="0" algn="l" rtl="0">
              <a:spcBef>
                <a:spcPts val="0"/>
              </a:spcBef>
              <a:buClr>
                <a:schemeClr val="dk2"/>
              </a:buClr>
              <a:buFont typeface="Arial"/>
              <a:buNone/>
              <a:defRPr sz="7200" b="1" i="0" u="none" strike="noStrike" cap="none" baseline="0">
                <a:solidFill>
                  <a:schemeClr val="dk2"/>
                </a:solidFill>
              </a:defRPr>
            </a:lvl9pPr>
          </a:lstStyle>
          <a:p>
            <a:endParaRPr/>
          </a:p>
        </p:txBody>
      </p:sp>
      <p:sp>
        <p:nvSpPr>
          <p:cNvPr id="93" name="Shape 9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9pPr>
          </a:lstStyle>
          <a:p>
            <a:endParaRPr/>
          </a:p>
        </p:txBody>
      </p:sp>
      <p:sp>
        <p:nvSpPr>
          <p:cNvPr id="94" name="Shape 9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95"/>
        <p:cNvGrpSpPr/>
        <p:nvPr/>
      </p:nvGrpSpPr>
      <p:grpSpPr>
        <a:xfrm>
          <a:off x="0" y="0"/>
          <a:ext cx="0" cy="0"/>
          <a:chOff x="0" y="0"/>
          <a:chExt cx="0" cy="0"/>
        </a:xfrm>
      </p:grpSpPr>
      <p:sp>
        <p:nvSpPr>
          <p:cNvPr id="96" name="Shape 9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7" name="Shape 97"/>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9" name="Shape 9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00"/>
        <p:cNvGrpSpPr/>
        <p:nvPr/>
      </p:nvGrpSpPr>
      <p:grpSpPr>
        <a:xfrm>
          <a:off x="0" y="0"/>
          <a:ext cx="0" cy="0"/>
          <a:chOff x="0" y="0"/>
          <a:chExt cx="0" cy="0"/>
        </a:xfrm>
      </p:grpSpPr>
      <p:sp>
        <p:nvSpPr>
          <p:cNvPr id="101" name="Shape 10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2" name="Shape 10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3" name="Shape 103"/>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4" name="Shape 104"/>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06"/>
        <p:cNvGrpSpPr/>
        <p:nvPr/>
      </p:nvGrpSpPr>
      <p:grpSpPr>
        <a:xfrm>
          <a:off x="0" y="0"/>
          <a:ext cx="0" cy="0"/>
          <a:chOff x="0" y="0"/>
          <a:chExt cx="0" cy="0"/>
        </a:xfrm>
      </p:grpSpPr>
      <p:sp>
        <p:nvSpPr>
          <p:cNvPr id="107" name="Shape 10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8" name="Shape 108"/>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9" name="Shape 10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aption">
    <p:spTree>
      <p:nvGrpSpPr>
        <p:cNvPr id="1" name="Shape 110"/>
        <p:cNvGrpSpPr/>
        <p:nvPr/>
      </p:nvGrpSpPr>
      <p:grpSpPr>
        <a:xfrm>
          <a:off x="0" y="0"/>
          <a:ext cx="0" cy="0"/>
          <a:chOff x="0" y="0"/>
          <a:chExt cx="0" cy="0"/>
        </a:xfrm>
      </p:grpSpPr>
      <p:sp>
        <p:nvSpPr>
          <p:cNvPr id="111" name="Shape 111"/>
          <p:cNvSpPr/>
          <p:nvPr/>
        </p:nvSpPr>
        <p:spPr>
          <a:xfrm>
            <a:off x="0" y="4406308"/>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12" name="Shape 112"/>
          <p:cNvSpPr txBox="1">
            <a:spLocks noGrp="1"/>
          </p:cNvSpPr>
          <p:nvPr>
            <p:ph type="body" idx="1"/>
          </p:nvPr>
        </p:nvSpPr>
        <p:spPr>
          <a:xfrm>
            <a:off x="457200" y="4406308"/>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sz="2400" b="1">
                <a:solidFill>
                  <a:schemeClr val="lt1"/>
                </a:solidFill>
              </a:defRPr>
            </a:lvl1pPr>
            <a:lvl2pPr rtl="0">
              <a:spcBef>
                <a:spcPts val="0"/>
              </a:spcBef>
              <a:defRPr sz="2400">
                <a:solidFill>
                  <a:schemeClr val="dk2"/>
                </a:solidFill>
              </a:defRPr>
            </a:lvl2pPr>
            <a:lvl3pPr rtl="0">
              <a:spcBef>
                <a:spcPts val="0"/>
              </a:spcBef>
              <a:defRPr sz="24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13" name="Shape 11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89"/>
        <p:cNvGrpSpPr/>
        <p:nvPr/>
      </p:nvGrpSpPr>
      <p:grpSpPr>
        <a:xfrm>
          <a:off x="0" y="0"/>
          <a:ext cx="0" cy="0"/>
          <a:chOff x="0" y="0"/>
          <a:chExt cx="0" cy="0"/>
        </a:xfrm>
      </p:grpSpPr>
      <p:sp>
        <p:nvSpPr>
          <p:cNvPr id="190" name="Shape 19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2" name="Shape 12"/>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3" name="Shape 1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4" name="Shape 1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1"/>
        <p:cNvGrpSpPr/>
        <p:nvPr/>
      </p:nvGrpSpPr>
      <p:grpSpPr>
        <a:xfrm>
          <a:off x="0" y="0"/>
          <a:ext cx="0" cy="0"/>
          <a:chOff x="0" y="0"/>
          <a:chExt cx="0" cy="0"/>
        </a:xfrm>
      </p:grpSpPr>
      <p:sp>
        <p:nvSpPr>
          <p:cNvPr id="192" name="Shape 19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93" name="Shape 193"/>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4" name="Shape 194"/>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5" name="Shape 19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96"/>
        <p:cNvGrpSpPr/>
        <p:nvPr/>
      </p:nvGrpSpPr>
      <p:grpSpPr>
        <a:xfrm>
          <a:off x="0" y="0"/>
          <a:ext cx="0" cy="0"/>
          <a:chOff x="0" y="0"/>
          <a:chExt cx="0" cy="0"/>
        </a:xfrm>
      </p:grpSpPr>
      <p:sp>
        <p:nvSpPr>
          <p:cNvPr id="197" name="Shape 197"/>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98" name="Shape 198"/>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800" b="0" i="0" u="none" strike="noStrike" cap="none" baseline="0"/>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199" name="Shape 199"/>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00" name="Shape 20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1"/>
        <p:cNvGrpSpPr/>
        <p:nvPr/>
      </p:nvGrpSpPr>
      <p:grpSpPr>
        <a:xfrm>
          <a:off x="0" y="0"/>
          <a:ext cx="0" cy="0"/>
          <a:chOff x="0" y="0"/>
          <a:chExt cx="0" cy="0"/>
        </a:xfrm>
      </p:grpSpPr>
      <p:sp>
        <p:nvSpPr>
          <p:cNvPr id="202" name="Shape 20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03" name="Shape 203"/>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4" name="Shape 20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7" name="Shape 17"/>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8" name="Shape 28"/>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p:nvPr/>
        </p:nvSpPr>
        <p:spPr>
          <a:xfrm>
            <a:off x="0" y="4406307"/>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body" idx="1"/>
          </p:nvPr>
        </p:nvSpPr>
        <p:spPr>
          <a:xfrm>
            <a:off x="457200" y="4406307"/>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44"/>
        <p:cNvGrpSpPr/>
        <p:nvPr/>
      </p:nvGrpSpPr>
      <p:grpSpPr>
        <a:xfrm>
          <a:off x="0" y="0"/>
          <a:ext cx="0" cy="0"/>
          <a:chOff x="0" y="0"/>
          <a:chExt cx="0" cy="0"/>
        </a:xfrm>
      </p:grpSpPr>
      <p:sp>
        <p:nvSpPr>
          <p:cNvPr id="45" name="Shape 45"/>
          <p:cNvSpPr/>
          <p:nvPr/>
        </p:nvSpPr>
        <p:spPr>
          <a:xfrm rot="10800000" flipH="1">
            <a:off x="0" y="3093236"/>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6" name="Shape 46"/>
          <p:cNvSpPr txBox="1">
            <a:spLocks noGrp="1"/>
          </p:cNvSpPr>
          <p:nvPr>
            <p:ph type="ctrTitle"/>
          </p:nvPr>
        </p:nvSpPr>
        <p:spPr>
          <a:xfrm>
            <a:off x="685800" y="1300758"/>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47" name="Shape 47"/>
          <p:cNvSpPr txBox="1">
            <a:spLocks noGrp="1"/>
          </p:cNvSpPr>
          <p:nvPr>
            <p:ph type="subTitle" idx="1"/>
          </p:nvPr>
        </p:nvSpPr>
        <p:spPr>
          <a:xfrm>
            <a:off x="685800" y="3093358"/>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48" name="Shape 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9"/>
        <p:cNvGrpSpPr/>
        <p:nvPr/>
      </p:nvGrpSpPr>
      <p:grpSpPr>
        <a:xfrm>
          <a:off x="0" y="0"/>
          <a:ext cx="0" cy="0"/>
          <a:chOff x="0" y="0"/>
          <a:chExt cx="0" cy="0"/>
        </a:xfrm>
      </p:grpSpPr>
      <p:sp>
        <p:nvSpPr>
          <p:cNvPr id="50" name="Shape 50"/>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51" name="Shape 51"/>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3" name="Shape 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theme" Target="../theme/theme4.xml"/><Relationship Id="rId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42" name="Shape 42"/>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43" name="Shape 4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4800" b="1" i="0" u="none" strike="noStrike" cap="none" baseline="0">
                <a:solidFill>
                  <a:schemeClr val="lt1"/>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4800" b="1" i="0" u="none" strike="noStrike" cap="none" baseline="0">
                <a:solidFill>
                  <a:schemeClr val="lt1"/>
                </a:solidFill>
                <a:latin typeface="Arial"/>
                <a:ea typeface="Arial"/>
                <a:cs typeface="Arial"/>
                <a:sym typeface="Arial"/>
              </a:defRPr>
            </a:lvl2pPr>
            <a:lvl3pPr marL="0" marR="0" indent="0" algn="l" rtl="0">
              <a:spcBef>
                <a:spcPts val="0"/>
              </a:spcBef>
              <a:buClr>
                <a:schemeClr val="lt1"/>
              </a:buClr>
              <a:buFont typeface="Arial"/>
              <a:buNone/>
              <a:defRPr sz="4800" b="1" i="0" u="none" strike="noStrike" cap="none" baseline="0">
                <a:solidFill>
                  <a:schemeClr val="lt1"/>
                </a:solidFill>
              </a:defRPr>
            </a:lvl3pPr>
            <a:lvl4pPr marL="0" marR="0" indent="0" algn="l" rtl="0">
              <a:spcBef>
                <a:spcPts val="0"/>
              </a:spcBef>
              <a:buClr>
                <a:schemeClr val="lt1"/>
              </a:buClr>
              <a:buFont typeface="Arial"/>
              <a:buNone/>
              <a:defRPr sz="4800" b="1" i="0" u="none" strike="noStrike" cap="none" baseline="0">
                <a:solidFill>
                  <a:schemeClr val="lt1"/>
                </a:solidFill>
              </a:defRPr>
            </a:lvl4pPr>
            <a:lvl5pPr marL="0" marR="0" indent="0" algn="l" rtl="0">
              <a:spcBef>
                <a:spcPts val="0"/>
              </a:spcBef>
              <a:buClr>
                <a:schemeClr val="lt1"/>
              </a:buClr>
              <a:buFont typeface="Arial"/>
              <a:buNone/>
              <a:defRPr sz="4800" b="1" i="0" u="none" strike="noStrike" cap="none" baseline="0">
                <a:solidFill>
                  <a:schemeClr val="lt1"/>
                </a:solidFill>
              </a:defRPr>
            </a:lvl5pPr>
            <a:lvl6pPr marL="0" marR="0" indent="0" algn="l" rtl="0">
              <a:spcBef>
                <a:spcPts val="0"/>
              </a:spcBef>
              <a:buClr>
                <a:schemeClr val="lt1"/>
              </a:buClr>
              <a:buFont typeface="Arial"/>
              <a:buNone/>
              <a:defRPr sz="4800" b="1" i="0" u="none" strike="noStrike" cap="none" baseline="0">
                <a:solidFill>
                  <a:schemeClr val="lt1"/>
                </a:solidFill>
              </a:defRPr>
            </a:lvl6pPr>
            <a:lvl7pPr marL="0" marR="0" indent="0" algn="l" rtl="0">
              <a:spcBef>
                <a:spcPts val="0"/>
              </a:spcBef>
              <a:buClr>
                <a:schemeClr val="lt1"/>
              </a:buClr>
              <a:buFont typeface="Arial"/>
              <a:buNone/>
              <a:defRPr sz="4800" b="1" i="0" u="none" strike="noStrike" cap="none" baseline="0">
                <a:solidFill>
                  <a:schemeClr val="lt1"/>
                </a:solidFill>
              </a:defRPr>
            </a:lvl7pPr>
            <a:lvl8pPr marL="0" marR="0" indent="0" algn="l" rtl="0">
              <a:spcBef>
                <a:spcPts val="0"/>
              </a:spcBef>
              <a:buClr>
                <a:schemeClr val="lt1"/>
              </a:buClr>
              <a:buFont typeface="Arial"/>
              <a:buNone/>
              <a:defRPr sz="4800" b="1" i="0" u="none" strike="noStrike" cap="none" baseline="0">
                <a:solidFill>
                  <a:schemeClr val="lt1"/>
                </a:solidFill>
              </a:defRPr>
            </a:lvl8pPr>
            <a:lvl9pPr marL="0" marR="0" indent="0" algn="l" rtl="0">
              <a:spcBef>
                <a:spcPts val="0"/>
              </a:spcBef>
              <a:buClr>
                <a:schemeClr val="lt1"/>
              </a:buClr>
              <a:buFont typeface="Arial"/>
              <a:buNone/>
              <a:defRPr sz="4800" b="1" i="0" u="none" strike="noStrike" cap="none" baseline="0">
                <a:solidFill>
                  <a:schemeClr val="lt1"/>
                </a:solidFill>
              </a:defRPr>
            </a:lvl9pPr>
          </a:lstStyle>
          <a:p>
            <a:endParaRPr/>
          </a:p>
        </p:txBody>
      </p:sp>
      <p:sp>
        <p:nvSpPr>
          <p:cNvPr id="86" name="Shape 8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2400" b="0" i="0" u="none" strike="noStrike" cap="none" baseline="0">
                <a:solidFill>
                  <a:schemeClr val="dk2"/>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2400" b="0" i="0" u="none" strike="noStrike" cap="none" baseline="0">
                <a:solidFill>
                  <a:schemeClr val="dk2"/>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9pPr>
          </a:lstStyle>
          <a:p>
            <a:endParaRPr/>
          </a:p>
        </p:txBody>
      </p:sp>
      <p:sp>
        <p:nvSpPr>
          <p:cNvPr id="87" name="Shape 8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187" name="Shape 187"/>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188" name="Shape 18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a:t>
            </a:fld>
            <a:endParaRPr lang="fr-FR" sz="1300" b="0" i="0" u="none" strike="noStrike" cap="none" baseline="0">
              <a:solidFill>
                <a:schemeClr val="dk2"/>
              </a:solidFill>
              <a:latin typeface="Arial"/>
              <a:ea typeface="Arial"/>
              <a:cs typeface="Arial"/>
              <a:sym typeface="Arial"/>
            </a:endParaRPr>
          </a:p>
        </p:txBody>
      </p:sp>
      <p:sp>
        <p:nvSpPr>
          <p:cNvPr id="6" name="TextBox 5"/>
          <p:cNvSpPr txBox="1"/>
          <p:nvPr/>
        </p:nvSpPr>
        <p:spPr>
          <a:xfrm>
            <a:off x="1" y="337542"/>
            <a:ext cx="9144000" cy="400110"/>
          </a:xfrm>
          <a:prstGeom prst="rect">
            <a:avLst/>
          </a:prstGeom>
          <a:noFill/>
        </p:spPr>
        <p:txBody>
          <a:bodyPr wrap="square" rtlCol="0">
            <a:spAutoFit/>
          </a:bodyPr>
          <a:lstStyle/>
          <a:p>
            <a:pPr algn="ctr"/>
            <a:r>
              <a:rPr lang="fr-FR" sz="2000" b="1" dirty="0" smtClean="0"/>
              <a:t>Compétences fondamentales des enseignants du primaire en contextes de crises</a:t>
            </a:r>
            <a:endParaRPr lang="fr-FR" sz="2000" b="1" dirty="0"/>
          </a:p>
        </p:txBody>
      </p:sp>
      <p:pic>
        <p:nvPicPr>
          <p:cNvPr id="4" name="Picture 3"/>
          <p:cNvPicPr>
            <a:picLocks noChangeAspect="1"/>
          </p:cNvPicPr>
          <p:nvPr/>
        </p:nvPicPr>
        <p:blipFill>
          <a:blip r:embed="rId3"/>
          <a:stretch>
            <a:fillRect/>
          </a:stretch>
        </p:blipFill>
        <p:spPr>
          <a:xfrm>
            <a:off x="2113280" y="1025683"/>
            <a:ext cx="4992575" cy="3724167"/>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54829"/>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3600" b="1" i="0" u="none" strike="noStrike" cap="none" baseline="0" dirty="0">
                <a:solidFill>
                  <a:schemeClr val="lt1"/>
                </a:solidFill>
                <a:latin typeface="Arial"/>
                <a:sym typeface="Arial"/>
              </a:rPr>
              <a:t>Veuillez noter vos idées dans vos journaux</a:t>
            </a:r>
            <a:endParaRPr lang="fr-FR" sz="3600" b="1" i="0" u="none" strike="noStrike" cap="none" baseline="0" dirty="0">
              <a:solidFill>
                <a:schemeClr val="lt1"/>
              </a:solidFill>
              <a:latin typeface="Arial"/>
              <a:ea typeface="Arial"/>
              <a:cs typeface="Arial"/>
              <a:sym typeface="Arial"/>
            </a:endParaRPr>
          </a:p>
        </p:txBody>
      </p:sp>
      <p:sp>
        <p:nvSpPr>
          <p:cNvPr id="166" name="Shape 166"/>
          <p:cNvSpPr txBox="1"/>
          <p:nvPr/>
        </p:nvSpPr>
        <p:spPr>
          <a:xfrm>
            <a:off x="0" y="1665050"/>
            <a:ext cx="9144000" cy="32600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fr-FR" sz="2000" b="1" i="0" u="none" strike="noStrike" cap="none" baseline="0" dirty="0">
                <a:solidFill>
                  <a:srgbClr val="000000"/>
                </a:solidFill>
                <a:latin typeface="Arial"/>
                <a:sym typeface="Arial"/>
              </a:rPr>
              <a:t> 1. Pensez à quelque chose que vous vous souvenez avoir appris enfant. </a:t>
            </a:r>
          </a:p>
          <a:p>
            <a:pPr marL="0" marR="0" lvl="0" indent="0" algn="l" rtl="0">
              <a:lnSpc>
                <a:spcPct val="100000"/>
              </a:lnSpc>
              <a:spcBef>
                <a:spcPts val="0"/>
              </a:spcBef>
              <a:spcAft>
                <a:spcPts val="0"/>
              </a:spcAft>
              <a:buClr>
                <a:srgbClr val="000000"/>
              </a:buClr>
              <a:buSzPct val="25000"/>
              <a:buFont typeface="Arial"/>
              <a:buNone/>
            </a:pPr>
            <a:r>
              <a:rPr lang="fr-FR" sz="2000" b="0" i="0" u="none" strike="noStrike" cap="none" baseline="0" dirty="0">
                <a:solidFill>
                  <a:srgbClr val="000000"/>
                </a:solidFill>
                <a:latin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a) Qui vous l’a enseigné ?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b) Comment vous l’a-t-on enseigné ?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c) Pourquoi pensez-vous vous en souvenir aussi bien ?</a:t>
            </a:r>
          </a:p>
          <a:p>
            <a:pPr marL="0" marR="0" lvl="0" indent="0" algn="l" rtl="0">
              <a:lnSpc>
                <a:spcPct val="100000"/>
              </a:lnSpc>
              <a:spcBef>
                <a:spcPts val="0"/>
              </a:spcBef>
              <a:spcAft>
                <a:spcPts val="0"/>
              </a:spcAft>
              <a:buClr>
                <a:srgbClr val="000000"/>
              </a:buClr>
              <a:buSzPct val="25000"/>
              <a:buFont typeface="Arial"/>
              <a:buNone/>
            </a:pPr>
            <a:r>
              <a:rPr lang="fr-FR" sz="2000" b="0" i="0" u="none" strike="noStrike" cap="none" baseline="0" dirty="0">
                <a:solidFill>
                  <a:srgbClr val="000000"/>
                </a:solidFill>
                <a:latin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fr-FR" sz="2000" b="1" i="0" u="none" strike="noStrike" cap="none" baseline="0" dirty="0">
                <a:solidFill>
                  <a:srgbClr val="000000"/>
                </a:solidFill>
                <a:latin typeface="Arial"/>
                <a:sym typeface="Arial"/>
              </a:rPr>
              <a:t>2. Pensez à quelque chose que vous vous souvenez avoir appris enfant.</a:t>
            </a:r>
            <a:r>
              <a:rPr lang="fr-FR" sz="2000" b="0" i="0" u="none" strike="noStrike" cap="none" baseline="0" dirty="0">
                <a:solidFill>
                  <a:srgbClr val="000000"/>
                </a:solidFill>
                <a:latin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fr-FR" sz="2000" b="0" i="0" u="none" strike="noStrike" cap="none" baseline="0" dirty="0">
                <a:solidFill>
                  <a:srgbClr val="000000"/>
                </a:solidFill>
                <a:latin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a) Qui vous l’a enseigné ?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b) Comment vous l’a-t-on enseigné ? </a:t>
            </a:r>
          </a:p>
          <a:p>
            <a:pPr marL="0" marR="0" lvl="0" indent="0" algn="l" rtl="0">
              <a:lnSpc>
                <a:spcPct val="100000"/>
              </a:lnSpc>
              <a:spcBef>
                <a:spcPts val="0"/>
              </a:spcBef>
              <a:spcAft>
                <a:spcPts val="0"/>
              </a:spcAft>
              <a:buClr>
                <a:srgbClr val="000000"/>
              </a:buClr>
              <a:buSzPct val="25000"/>
              <a:buFont typeface="Arial"/>
              <a:buNone/>
            </a:pPr>
            <a:r>
              <a:rPr lang="en-US" sz="2000" b="0" i="0" u="none" strike="noStrike" cap="none" baseline="0" dirty="0">
                <a:solidFill>
                  <a:srgbClr val="000000"/>
                </a:solidFill>
                <a:latin typeface="Arial"/>
                <a:sym typeface="Arial"/>
              </a:rPr>
              <a:t>	</a:t>
            </a:r>
            <a:r>
              <a:rPr lang="fr-FR" sz="2000" b="0" i="0" u="none" strike="noStrike" cap="none" baseline="0" dirty="0">
                <a:solidFill>
                  <a:srgbClr val="000000"/>
                </a:solidFill>
                <a:latin typeface="Arial"/>
                <a:sym typeface="Arial"/>
              </a:rPr>
              <a:t>c) Pourquoi pensez-vous vous en souvenir aussi bien ?</a:t>
            </a:r>
          </a:p>
          <a:p>
            <a:pPr marL="914400" marR="0" lvl="1" indent="-228600" algn="l" rtl="0">
              <a:lnSpc>
                <a:spcPct val="100000"/>
              </a:lnSpc>
              <a:spcBef>
                <a:spcPts val="0"/>
              </a:spcBef>
              <a:spcAft>
                <a:spcPts val="0"/>
              </a:spcAft>
              <a:buClr>
                <a:schemeClr val="dk1"/>
              </a:buClr>
              <a:buFont typeface="Arial"/>
              <a:buNone/>
            </a:pPr>
            <a:endParaRPr lang="fr-FR" sz="1600" b="0" i="0" u="none" strike="noStrike" cap="none" baseline="0" dirty="0">
              <a:solidFill>
                <a:schemeClr val="dk1"/>
              </a:solidFill>
              <a:latin typeface="Arial"/>
              <a:ea typeface="Arial"/>
              <a:cs typeface="Arial"/>
              <a:sym typeface="Arial"/>
            </a:endParaRPr>
          </a:p>
        </p:txBody>
      </p:sp>
      <p:sp>
        <p:nvSpPr>
          <p:cNvPr id="167" name="Shape 16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10</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dirty="0">
                <a:solidFill>
                  <a:schemeClr val="lt1"/>
                </a:solidFill>
                <a:latin typeface="Arial"/>
                <a:sym typeface="Arial"/>
              </a:rPr>
              <a:t>Objectifs</a:t>
            </a:r>
          </a:p>
        </p:txBody>
      </p:sp>
      <p:sp>
        <p:nvSpPr>
          <p:cNvPr id="173" name="Shape 173"/>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fr-FR" sz="2400" b="1" i="1" u="none" strike="noStrike" cap="none" baseline="0" dirty="0">
                <a:solidFill>
                  <a:schemeClr val="dk1"/>
                </a:solidFill>
                <a:latin typeface="Arial"/>
                <a:sym typeface="Arial"/>
              </a:rPr>
              <a:t>À la fin de cette session, vous saurez </a:t>
            </a:r>
            <a:r>
              <a:rPr lang="fr-FR" sz="2400" b="0" i="0" u="none" strike="noStrike" cap="none" baseline="0" dirty="0">
                <a:solidFill>
                  <a:schemeClr val="dk1"/>
                </a:solidFill>
                <a:latin typeface="Arial"/>
                <a:sym typeface="Arial"/>
              </a:rPr>
              <a:t>:</a:t>
            </a:r>
          </a:p>
          <a:p>
            <a:pPr marL="0" marR="0" lvl="0" indent="0" algn="l" rtl="0">
              <a:lnSpc>
                <a:spcPct val="100000"/>
              </a:lnSpc>
              <a:spcBef>
                <a:spcPts val="0"/>
              </a:spcBef>
              <a:spcAft>
                <a:spcPts val="0"/>
              </a:spcAft>
              <a:buClr>
                <a:schemeClr val="dk2"/>
              </a:buClr>
              <a:buFont typeface="Arial"/>
              <a:buNone/>
            </a:pPr>
            <a:endParaRPr lang="fr-FR" sz="24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1"/>
                </a:solidFill>
                <a:latin typeface="Arial"/>
                <a:sym typeface="Arial"/>
              </a:rPr>
              <a:t>Expliquer pourquoi il est important d’utiliser un éventail de stratégies pédagogiques actives</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1"/>
                </a:solidFill>
                <a:latin typeface="Arial"/>
                <a:sym typeface="Arial"/>
              </a:rPr>
              <a:t>Utiliser en toute confiance un éventail de méthodes pédagogiques actives</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1"/>
                </a:solidFill>
                <a:latin typeface="Arial"/>
                <a:sym typeface="Arial"/>
              </a:rPr>
              <a:t>Adapter des méthodes pédagogiques actives pour vos propres salles de classe </a:t>
            </a:r>
          </a:p>
        </p:txBody>
      </p:sp>
      <p:sp>
        <p:nvSpPr>
          <p:cNvPr id="174" name="Shape 17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11</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a:solidFill>
                  <a:schemeClr val="lt1"/>
                </a:solidFill>
                <a:latin typeface="Arial"/>
                <a:sym typeface="Arial"/>
              </a:rPr>
              <a:t>Nœud de chaise</a:t>
            </a:r>
          </a:p>
        </p:txBody>
      </p:sp>
      <p:sp>
        <p:nvSpPr>
          <p:cNvPr id="207" name="Shape 207"/>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fr-FR" sz="1800" b="0" i="0" u="none" strike="noStrike" cap="none" baseline="0">
                <a:solidFill>
                  <a:srgbClr val="000000"/>
                </a:solidFill>
                <a:latin typeface="Arial"/>
                <a:sym typeface="Arial"/>
              </a:rPr>
              <a:t>Prenez un bout de corde et mettez-le autour d’un pied de table/chaise.</a:t>
            </a:r>
            <a:r>
              <a:t/>
            </a:r>
            <a:br/>
            <a:r>
              <a:rPr lang="fr-FR" sz="1800" b="0" i="0" u="none" strike="noStrike" cap="none" baseline="0">
                <a:solidFill>
                  <a:srgbClr val="000000"/>
                </a:solidFill>
                <a:latin typeface="Arial"/>
                <a:sym typeface="Arial"/>
              </a:rPr>
              <a:t>Tenez la corde de sorte que la partie la plus longue soit dans votre main gauche et la partie la plus courte dans votre main droite. Faites une boucle avec la partie qui est dans votre main gauche.</a:t>
            </a:r>
            <a:r>
              <a:t/>
            </a:r>
            <a:br/>
            <a:r>
              <a:rPr lang="fr-FR" sz="1800" b="0" i="0" u="none" strike="noStrike" cap="none" baseline="0">
                <a:solidFill>
                  <a:srgbClr val="000000"/>
                </a:solidFill>
                <a:latin typeface="Arial"/>
                <a:sym typeface="Arial"/>
              </a:rPr>
              <a:t>Tenez l’endroit où la corde croise la boucle entre votre pouce et votre index.</a:t>
            </a:r>
            <a:r>
              <a:t/>
            </a:r>
            <a:br/>
            <a:r>
              <a:rPr lang="fr-FR" sz="1800" b="0" i="0" u="none" strike="noStrike" cap="none" baseline="0">
                <a:solidFill>
                  <a:srgbClr val="000000"/>
                </a:solidFill>
                <a:latin typeface="Arial"/>
                <a:sym typeface="Arial"/>
              </a:rPr>
              <a:t>Maintenez la boucle à plat.</a:t>
            </a:r>
            <a:r>
              <a:t/>
            </a:r>
            <a:br/>
            <a:r>
              <a:rPr lang="fr-FR" sz="1800" b="0" i="0" u="none" strike="noStrike" cap="none" baseline="0">
                <a:solidFill>
                  <a:srgbClr val="000000"/>
                </a:solidFill>
                <a:latin typeface="Arial"/>
                <a:sym typeface="Arial"/>
              </a:rPr>
              <a:t>Prenez la partie qui est dans votre main droite et passez-la à travers la boucle.</a:t>
            </a:r>
            <a:r>
              <a:t/>
            </a:r>
            <a:br/>
            <a:r>
              <a:rPr lang="fr-FR" sz="1800" b="0" i="0" u="none" strike="noStrike" cap="none" baseline="0">
                <a:solidFill>
                  <a:srgbClr val="000000"/>
                </a:solidFill>
                <a:latin typeface="Arial"/>
                <a:sym typeface="Arial"/>
              </a:rPr>
              <a:t>À présent, passez-la sous la partie droite à côté de la boucle, puis vers le bas à travers la boucle.</a:t>
            </a:r>
            <a:r>
              <a:t/>
            </a:r>
            <a:br/>
            <a:r>
              <a:rPr lang="fr-FR" sz="1800" b="0" i="0" u="none" strike="noStrike" cap="none" baseline="0">
                <a:solidFill>
                  <a:srgbClr val="000000"/>
                </a:solidFill>
                <a:latin typeface="Arial"/>
                <a:sym typeface="Arial"/>
              </a:rPr>
              <a:t>Tenez les deux morceaux dans une main et faites glisser le nœud vers le haut du pied de la chaise/table.</a:t>
            </a:r>
            <a:r>
              <a:t/>
            </a:r>
            <a:br/>
            <a:r>
              <a:rPr lang="fr-FR" sz="1800" b="0" i="0" u="none" strike="noStrike" cap="none" baseline="0">
                <a:solidFill>
                  <a:srgbClr val="000000"/>
                </a:solidFill>
                <a:latin typeface="Arial"/>
                <a:sym typeface="Arial"/>
              </a:rPr>
              <a:t>Vous venez de réaliser avec succès un nœud de chaise.</a:t>
            </a:r>
          </a:p>
          <a:p>
            <a:pPr marL="0" marR="0" lvl="1" indent="0" algn="l" rtl="0">
              <a:lnSpc>
                <a:spcPct val="100000"/>
              </a:lnSpc>
              <a:spcBef>
                <a:spcPts val="0"/>
              </a:spcBef>
              <a:spcAft>
                <a:spcPts val="0"/>
              </a:spcAft>
              <a:buClr>
                <a:schemeClr val="dk2"/>
              </a:buClr>
              <a:buFont typeface="Arial"/>
              <a:buNone/>
            </a:pPr>
            <a:endParaRPr lang="fr-F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lang="fr-F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lang="fr-F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lang="fr-F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lang="fr-FR" sz="1800" b="0" i="0" u="none" strike="noStrike" cap="none" baseline="0">
              <a:solidFill>
                <a:schemeClr val="dk2"/>
              </a:solidFill>
              <a:latin typeface="Arial"/>
              <a:ea typeface="Arial"/>
              <a:cs typeface="Arial"/>
              <a:sym typeface="Arial"/>
            </a:endParaRPr>
          </a:p>
        </p:txBody>
      </p:sp>
      <p:sp>
        <p:nvSpPr>
          <p:cNvPr id="208" name="Shape 20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12</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7">
                                            <p:txEl>
                                              <p:pRg st="0" end="0"/>
                                            </p:txEl>
                                          </p:spTgt>
                                        </p:tgtEl>
                                        <p:attrNameLst>
                                          <p:attrName>style.visibility</p:attrName>
                                        </p:attrNameLst>
                                      </p:cBhvr>
                                      <p:to>
                                        <p:strVal val="visible"/>
                                      </p:to>
                                    </p:set>
                                    <p:animEffect transition="in" filter="fade">
                                      <p:cBhvr>
                                        <p:cTn id="7" dur="500"/>
                                        <p:tgtEl>
                                          <p:spTgt spid="2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
                                            <p:txEl>
                                              <p:pRg st="1" end="1"/>
                                            </p:txEl>
                                          </p:spTgt>
                                        </p:tgtEl>
                                        <p:attrNameLst>
                                          <p:attrName>style.visibility</p:attrName>
                                        </p:attrNameLst>
                                      </p:cBhvr>
                                      <p:to>
                                        <p:strVal val="visible"/>
                                      </p:to>
                                    </p:set>
                                    <p:animEffect transition="in" filter="fade">
                                      <p:cBhvr>
                                        <p:cTn id="12" dur="500"/>
                                        <p:tgtEl>
                                          <p:spTgt spid="2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7">
                                            <p:txEl>
                                              <p:pRg st="2" end="2"/>
                                            </p:txEl>
                                          </p:spTgt>
                                        </p:tgtEl>
                                        <p:attrNameLst>
                                          <p:attrName>style.visibility</p:attrName>
                                        </p:attrNameLst>
                                      </p:cBhvr>
                                      <p:to>
                                        <p:strVal val="visible"/>
                                      </p:to>
                                    </p:set>
                                    <p:animEffect transition="in" filter="fade">
                                      <p:cBhvr>
                                        <p:cTn id="17" dur="500"/>
                                        <p:tgtEl>
                                          <p:spTgt spid="2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7">
                                            <p:txEl>
                                              <p:pRg st="3" end="3"/>
                                            </p:txEl>
                                          </p:spTgt>
                                        </p:tgtEl>
                                        <p:attrNameLst>
                                          <p:attrName>style.visibility</p:attrName>
                                        </p:attrNameLst>
                                      </p:cBhvr>
                                      <p:to>
                                        <p:strVal val="visible"/>
                                      </p:to>
                                    </p:set>
                                    <p:animEffect transition="in" filter="fade">
                                      <p:cBhvr>
                                        <p:cTn id="22" dur="500"/>
                                        <p:tgtEl>
                                          <p:spTgt spid="2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7">
                                            <p:txEl>
                                              <p:pRg st="4" end="4"/>
                                            </p:txEl>
                                          </p:spTgt>
                                        </p:tgtEl>
                                        <p:attrNameLst>
                                          <p:attrName>style.visibility</p:attrName>
                                        </p:attrNameLst>
                                      </p:cBhvr>
                                      <p:to>
                                        <p:strVal val="visible"/>
                                      </p:to>
                                    </p:set>
                                    <p:animEffect transition="in" filter="fade">
                                      <p:cBhvr>
                                        <p:cTn id="27" dur="500"/>
                                        <p:tgtEl>
                                          <p:spTgt spid="2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7">
                                            <p:txEl>
                                              <p:pRg st="5" end="5"/>
                                            </p:txEl>
                                          </p:spTgt>
                                        </p:tgtEl>
                                        <p:attrNameLst>
                                          <p:attrName>style.visibility</p:attrName>
                                        </p:attrNameLst>
                                      </p:cBhvr>
                                      <p:to>
                                        <p:strVal val="visible"/>
                                      </p:to>
                                    </p:set>
                                    <p:animEffect transition="in" filter="fade">
                                      <p:cBhvr>
                                        <p:cTn id="32" dur="500"/>
                                        <p:tgtEl>
                                          <p:spTgt spid="2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dirty="0">
                <a:solidFill>
                  <a:schemeClr val="lt1"/>
                </a:solidFill>
                <a:latin typeface="Arial"/>
                <a:sym typeface="Arial"/>
              </a:rPr>
              <a:t>Méthodes d’enseignement</a:t>
            </a:r>
            <a:endParaRPr lang="fr-FR" sz="4800" b="1" i="0" u="none" strike="noStrike" cap="none" baseline="0" dirty="0">
              <a:solidFill>
                <a:schemeClr val="lt1"/>
              </a:solidFill>
              <a:latin typeface="Arial"/>
              <a:ea typeface="Arial"/>
              <a:cs typeface="Arial"/>
              <a:sym typeface="Arial"/>
            </a:endParaRPr>
          </a:p>
        </p:txBody>
      </p:sp>
      <p:sp>
        <p:nvSpPr>
          <p:cNvPr id="214" name="Shape 214"/>
          <p:cNvSpPr txBox="1">
            <a:spLocks noGrp="1"/>
          </p:cNvSpPr>
          <p:nvPr>
            <p:ph type="body" idx="1"/>
          </p:nvPr>
        </p:nvSpPr>
        <p:spPr>
          <a:xfrm>
            <a:off x="223024" y="1460499"/>
            <a:ext cx="8631044" cy="3465298"/>
          </a:xfrm>
          <a:prstGeom prst="rect">
            <a:avLst/>
          </a:prstGeom>
          <a:noFill/>
          <a:ln>
            <a:noFill/>
          </a:ln>
        </p:spPr>
        <p:txBody>
          <a:bodyPr lIns="91425" tIns="91425" rIns="91425" bIns="91425" anchor="t" anchorCtr="0">
            <a:noAutofit/>
          </a:bodyPr>
          <a:lstStyle/>
          <a:p>
            <a:pPr marL="285750" marR="0" lvl="0" indent="-285750" algn="l" rtl="0">
              <a:lnSpc>
                <a:spcPct val="100000"/>
              </a:lnSpc>
              <a:spcBef>
                <a:spcPts val="0"/>
              </a:spcBef>
              <a:spcAft>
                <a:spcPts val="0"/>
              </a:spcAft>
              <a:buClr>
                <a:schemeClr val="dk2"/>
              </a:buClr>
              <a:buSzPct val="100000"/>
              <a:buFont typeface="Arial"/>
              <a:buChar char="•"/>
            </a:pPr>
            <a:r>
              <a:rPr lang="fr-FR" sz="2800" b="0" i="0" u="none" strike="noStrike" cap="none" baseline="0" dirty="0">
                <a:solidFill>
                  <a:schemeClr val="dk2"/>
                </a:solidFill>
                <a:latin typeface="Arial"/>
                <a:sym typeface="Arial"/>
              </a:rPr>
              <a:t>Cours magistral </a:t>
            </a:r>
          </a:p>
          <a:p>
            <a:pPr marL="285750" marR="0" lvl="0" indent="-285750" algn="l" rtl="0">
              <a:lnSpc>
                <a:spcPct val="100000"/>
              </a:lnSpc>
              <a:spcBef>
                <a:spcPts val="0"/>
              </a:spcBef>
              <a:spcAft>
                <a:spcPts val="0"/>
              </a:spcAft>
              <a:buClr>
                <a:schemeClr val="dk2"/>
              </a:buClr>
              <a:buSzPct val="100000"/>
              <a:buFont typeface="Arial"/>
              <a:buChar char="•"/>
            </a:pPr>
            <a:r>
              <a:rPr lang="fr-FR" sz="2800" b="0" i="0" u="none" strike="noStrike" cap="none" baseline="0" dirty="0">
                <a:solidFill>
                  <a:schemeClr val="dk2"/>
                </a:solidFill>
                <a:latin typeface="Arial"/>
                <a:sym typeface="Arial"/>
              </a:rPr>
              <a:t>Démonstration visuelle</a:t>
            </a:r>
          </a:p>
          <a:p>
            <a:pPr marL="285750" marR="0" lvl="0" indent="-285750" algn="l" rtl="0">
              <a:lnSpc>
                <a:spcPct val="100000"/>
              </a:lnSpc>
              <a:spcBef>
                <a:spcPts val="0"/>
              </a:spcBef>
              <a:spcAft>
                <a:spcPts val="0"/>
              </a:spcAft>
              <a:buClr>
                <a:schemeClr val="dk2"/>
              </a:buClr>
              <a:buSzPct val="100000"/>
              <a:buFont typeface="Arial"/>
              <a:buChar char="•"/>
            </a:pPr>
            <a:r>
              <a:rPr lang="fr-FR" sz="2800" b="0" i="0" u="none" strike="noStrike" cap="none" baseline="0" dirty="0">
                <a:solidFill>
                  <a:schemeClr val="dk2"/>
                </a:solidFill>
                <a:latin typeface="Arial"/>
                <a:sym typeface="Arial"/>
              </a:rPr>
              <a:t>Résolution individuelle de problèmes </a:t>
            </a:r>
          </a:p>
          <a:p>
            <a:pPr marL="285750" marR="0" lvl="0" indent="-285750" algn="l" rtl="0">
              <a:lnSpc>
                <a:spcPct val="100000"/>
              </a:lnSpc>
              <a:spcBef>
                <a:spcPts val="0"/>
              </a:spcBef>
              <a:spcAft>
                <a:spcPts val="0"/>
              </a:spcAft>
              <a:buClr>
                <a:schemeClr val="dk2"/>
              </a:buClr>
              <a:buSzPct val="100000"/>
              <a:buFont typeface="Arial"/>
              <a:buChar char="•"/>
            </a:pPr>
            <a:r>
              <a:rPr lang="fr-FR" sz="2800" b="0" i="0" u="none" strike="noStrike" cap="none" baseline="0" dirty="0">
                <a:solidFill>
                  <a:schemeClr val="dk2"/>
                </a:solidFill>
                <a:latin typeface="Arial"/>
                <a:sym typeface="Arial"/>
              </a:rPr>
              <a:t>Travail de groupe</a:t>
            </a:r>
          </a:p>
          <a:p>
            <a:pPr marL="0" marR="0" lvl="0" indent="0" algn="l" rtl="0">
              <a:lnSpc>
                <a:spcPct val="100000"/>
              </a:lnSpc>
              <a:spcBef>
                <a:spcPts val="0"/>
              </a:spcBef>
              <a:spcAft>
                <a:spcPts val="0"/>
              </a:spcAft>
              <a:buClr>
                <a:schemeClr val="dk2"/>
              </a:buClr>
              <a:buSzPct val="25000"/>
              <a:buFont typeface="Arial"/>
              <a:buNone/>
            </a:pPr>
            <a:endParaRPr lang="fr-FR" sz="1800" dirty="0">
              <a:solidFill>
                <a:schemeClr val="dk2"/>
              </a:solidFill>
            </a:endParaRPr>
          </a:p>
          <a:p>
            <a:pPr marL="0" marR="0" lvl="0" indent="0" algn="l" rtl="0">
              <a:lnSpc>
                <a:spcPct val="100000"/>
              </a:lnSpc>
              <a:spcBef>
                <a:spcPts val="0"/>
              </a:spcBef>
              <a:spcAft>
                <a:spcPts val="0"/>
              </a:spcAft>
              <a:buClr>
                <a:schemeClr val="dk2"/>
              </a:buClr>
              <a:buSzPct val="25000"/>
              <a:buFont typeface="Arial"/>
              <a:buNone/>
            </a:pPr>
            <a:r>
              <a:rPr lang="fr-FR" sz="2800" b="0" i="0" u="none" strike="noStrike" cap="none" baseline="0" dirty="0" smtClean="0">
                <a:solidFill>
                  <a:schemeClr val="dk2"/>
                </a:solidFill>
                <a:latin typeface="Arial"/>
                <a:sym typeface="Arial"/>
              </a:rPr>
              <a:t>Lequel </a:t>
            </a:r>
            <a:r>
              <a:rPr lang="fr-FR" sz="2800" b="0" i="0" u="none" strike="noStrike" cap="none" baseline="0" dirty="0">
                <a:solidFill>
                  <a:schemeClr val="dk2"/>
                </a:solidFill>
                <a:latin typeface="Arial"/>
                <a:sym typeface="Arial"/>
              </a:rPr>
              <a:t>avez-vous préféré ? Pourquoi ?</a:t>
            </a:r>
          </a:p>
          <a:p>
            <a:pPr marL="0" marR="0" lvl="0" indent="0" algn="l" rtl="0">
              <a:lnSpc>
                <a:spcPct val="100000"/>
              </a:lnSpc>
              <a:spcBef>
                <a:spcPts val="0"/>
              </a:spcBef>
              <a:spcAft>
                <a:spcPts val="0"/>
              </a:spcAft>
              <a:buClr>
                <a:schemeClr val="dk2"/>
              </a:buClr>
              <a:buSzPct val="25000"/>
              <a:buFont typeface="Arial"/>
              <a:buNone/>
            </a:pPr>
            <a:r>
              <a:rPr lang="fr-FR" sz="2700" b="0" i="0" u="none" strike="noStrike" cap="none" baseline="0" dirty="0">
                <a:solidFill>
                  <a:schemeClr val="dk2"/>
                </a:solidFill>
                <a:latin typeface="Arial"/>
                <a:sym typeface="Arial"/>
              </a:rPr>
              <a:t>Pour quelles raisons pensez-vous que les enseignants utilisent un éventail de styles pédagogiques ?</a:t>
            </a:r>
          </a:p>
          <a:p>
            <a:pPr marL="0" marR="0" lvl="0" indent="0" algn="l" rtl="0">
              <a:lnSpc>
                <a:spcPct val="100000"/>
              </a:lnSpc>
              <a:spcBef>
                <a:spcPts val="0"/>
              </a:spcBef>
              <a:spcAft>
                <a:spcPts val="0"/>
              </a:spcAft>
              <a:buClr>
                <a:schemeClr val="dk2"/>
              </a:buClr>
              <a:buFont typeface="Arial"/>
              <a:buNone/>
            </a:pPr>
            <a:endParaRPr lang="fr-FR" sz="2800" b="0" i="0" u="none" strike="noStrike" cap="none" baseline="0" dirty="0">
              <a:solidFill>
                <a:schemeClr val="dk2"/>
              </a:solidFill>
              <a:latin typeface="Arial"/>
              <a:ea typeface="Arial"/>
              <a:cs typeface="Arial"/>
              <a:sym typeface="Arial"/>
            </a:endParaRPr>
          </a:p>
        </p:txBody>
      </p:sp>
      <p:sp>
        <p:nvSpPr>
          <p:cNvPr id="215" name="Shape 21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13</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dirty="0">
                <a:solidFill>
                  <a:schemeClr val="lt1"/>
                </a:solidFill>
                <a:latin typeface="Arial"/>
                <a:sym typeface="Arial"/>
              </a:rPr>
              <a:t>Méthodes d’enseignement</a:t>
            </a:r>
          </a:p>
        </p:txBody>
      </p:sp>
      <p:sp>
        <p:nvSpPr>
          <p:cNvPr id="221" name="Shape 221"/>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342900" marR="0" lvl="0" indent="-342900" algn="l" rtl="0">
              <a:lnSpc>
                <a:spcPct val="115000"/>
              </a:lnSpc>
              <a:spcBef>
                <a:spcPts val="0"/>
              </a:spcBef>
              <a:spcAft>
                <a:spcPts val="0"/>
              </a:spcAft>
              <a:buClr>
                <a:schemeClr val="dk2"/>
              </a:buClr>
              <a:buSzPct val="100000"/>
              <a:buFont typeface="Arial"/>
              <a:buChar char="•"/>
            </a:pPr>
            <a:r>
              <a:rPr lang="fr-FR" sz="2800" b="0" i="0" u="none" strike="noStrike" cap="none" baseline="0" dirty="0">
                <a:solidFill>
                  <a:schemeClr val="dk1"/>
                </a:solidFill>
                <a:sym typeface="Arial"/>
              </a:rPr>
              <a:t>Temps d’exercice - 30 minutes</a:t>
            </a:r>
          </a:p>
          <a:p>
            <a:pPr marL="342900" marR="0" lvl="0" indent="-342900" algn="l" rtl="0">
              <a:lnSpc>
                <a:spcPct val="115000"/>
              </a:lnSpc>
              <a:spcBef>
                <a:spcPts val="0"/>
              </a:spcBef>
              <a:spcAft>
                <a:spcPts val="0"/>
              </a:spcAft>
              <a:buClr>
                <a:schemeClr val="dk2"/>
              </a:buClr>
              <a:buSzPct val="100000"/>
              <a:buFont typeface="Arial"/>
              <a:buChar char="•"/>
            </a:pPr>
            <a:r>
              <a:rPr lang="fr-FR" sz="2800" b="0" i="0" u="none" strike="noStrike" cap="none" baseline="0" dirty="0">
                <a:solidFill>
                  <a:schemeClr val="dk1"/>
                </a:solidFill>
                <a:sym typeface="Arial"/>
              </a:rPr>
              <a:t>Temps d’exécution – 60 minutes (veuillez remplir votre tableau en même temps)</a:t>
            </a:r>
          </a:p>
          <a:p>
            <a:pPr marL="342900" marR="0" lvl="0" indent="-342900" algn="l" rtl="0">
              <a:lnSpc>
                <a:spcPct val="115000"/>
              </a:lnSpc>
              <a:spcBef>
                <a:spcPts val="0"/>
              </a:spcBef>
              <a:spcAft>
                <a:spcPts val="0"/>
              </a:spcAft>
              <a:buClr>
                <a:schemeClr val="dk2"/>
              </a:buClr>
              <a:buSzPct val="100000"/>
              <a:buFont typeface="Arial"/>
              <a:buChar char="•"/>
            </a:pPr>
            <a:r>
              <a:rPr lang="fr-FR" sz="2800" b="0" i="0" u="none" strike="noStrike" cap="none" baseline="0" dirty="0">
                <a:solidFill>
                  <a:schemeClr val="dk1"/>
                </a:solidFill>
                <a:sym typeface="Arial"/>
              </a:rPr>
              <a:t>Temps de planification – 30 minutes</a:t>
            </a:r>
          </a:p>
          <a:p>
            <a:pPr marR="0" algn="l" rtl="0">
              <a:lnSpc>
                <a:spcPct val="115000"/>
              </a:lnSpc>
              <a:spcBef>
                <a:spcPts val="0"/>
              </a:spcBef>
              <a:spcAft>
                <a:spcPts val="0"/>
              </a:spcAft>
              <a:buNone/>
            </a:pPr>
            <a:endParaRPr lang="fr-FR" sz="2800" dirty="0">
              <a:solidFill>
                <a:schemeClr val="dk1"/>
              </a:solidFill>
            </a:endParaRPr>
          </a:p>
          <a:p>
            <a:pPr marR="0" lvl="0" algn="ctr" rtl="0">
              <a:lnSpc>
                <a:spcPct val="115000"/>
              </a:lnSpc>
              <a:spcBef>
                <a:spcPts val="0"/>
              </a:spcBef>
              <a:spcAft>
                <a:spcPts val="0"/>
              </a:spcAft>
              <a:buNone/>
            </a:pPr>
            <a:r>
              <a:rPr lang="fr-FR" sz="2800" dirty="0">
                <a:solidFill>
                  <a:schemeClr val="dk1"/>
                </a:solidFill>
              </a:rPr>
              <a:t>RÉFLÉCHIR </a:t>
            </a:r>
            <a:r>
              <a:rPr lang="fr-FR" sz="2400" b="1" dirty="0">
                <a:solidFill>
                  <a:schemeClr val="dk1"/>
                </a:solidFill>
              </a:rPr>
              <a:t>Quels sont les points clés et les forces clés de chaque technique ?</a:t>
            </a:r>
          </a:p>
        </p:txBody>
      </p:sp>
      <p:sp>
        <p:nvSpPr>
          <p:cNvPr id="222" name="Shape 22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14</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481043"/>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Planifier le travail </a:t>
            </a:r>
            <a:r>
              <a:rPr lang="fr-FR" sz="4800" b="1" dirty="0" smtClean="0">
                <a:solidFill>
                  <a:schemeClr val="lt1"/>
                </a:solidFill>
              </a:rPr>
              <a:t>de groupe</a:t>
            </a:r>
            <a:endParaRPr lang="fr-FR" sz="4800" b="1" dirty="0">
              <a:solidFill>
                <a:schemeClr val="lt1"/>
              </a:solidFill>
            </a:endParaRPr>
          </a:p>
        </p:txBody>
      </p:sp>
      <p:sp>
        <p:nvSpPr>
          <p:cNvPr id="228" name="Shape 228"/>
          <p:cNvSpPr txBox="1">
            <a:spLocks noGrp="1"/>
          </p:cNvSpPr>
          <p:nvPr>
            <p:ph type="body" idx="1"/>
          </p:nvPr>
        </p:nvSpPr>
        <p:spPr>
          <a:xfrm>
            <a:off x="248452" y="1344721"/>
            <a:ext cx="8857043" cy="3682950"/>
          </a:xfrm>
          <a:prstGeom prst="rect">
            <a:avLst/>
          </a:prstGeom>
        </p:spPr>
        <p:txBody>
          <a:bodyPr lIns="91425" tIns="91425" rIns="91425" bIns="91425" anchor="t" anchorCtr="0">
            <a:noAutofit/>
          </a:bodyPr>
          <a:lstStyle/>
          <a:p>
            <a:pPr lvl="0" rtl="0">
              <a:spcBef>
                <a:spcPts val="0"/>
              </a:spcBef>
              <a:buClr>
                <a:schemeClr val="dk1"/>
              </a:buClr>
              <a:buSzPct val="55000"/>
              <a:buFont typeface="Arial"/>
              <a:buNone/>
            </a:pPr>
            <a:r>
              <a:rPr lang="fr-FR" sz="2400" b="1" dirty="0">
                <a:solidFill>
                  <a:schemeClr val="dk1"/>
                </a:solidFill>
              </a:rPr>
              <a:t>Étape 1°: </a:t>
            </a:r>
            <a:r>
              <a:rPr lang="fr-FR" sz="2400" dirty="0">
                <a:solidFill>
                  <a:schemeClr val="dk1"/>
                </a:solidFill>
              </a:rPr>
              <a:t>Comment allez-vous regrouper vos élèves ? </a:t>
            </a:r>
          </a:p>
          <a:p>
            <a:pPr lvl="0" rtl="0">
              <a:spcBef>
                <a:spcPts val="0"/>
              </a:spcBef>
              <a:buClr>
                <a:schemeClr val="dk1"/>
              </a:buClr>
              <a:buFont typeface="Arial"/>
              <a:buNone/>
            </a:pPr>
            <a:endParaRPr lang="fr-FR" sz="2400" b="1" dirty="0">
              <a:solidFill>
                <a:schemeClr val="dk1"/>
              </a:solidFill>
            </a:endParaRPr>
          </a:p>
          <a:p>
            <a:pPr lvl="0" rtl="0">
              <a:spcBef>
                <a:spcPts val="0"/>
              </a:spcBef>
              <a:buClr>
                <a:schemeClr val="dk1"/>
              </a:buClr>
              <a:buSzPct val="55000"/>
              <a:buFont typeface="Arial"/>
              <a:buNone/>
            </a:pPr>
            <a:r>
              <a:rPr lang="fr-FR" sz="2400" b="1" dirty="0">
                <a:solidFill>
                  <a:schemeClr val="dk1"/>
                </a:solidFill>
              </a:rPr>
              <a:t>Étape 2°: </a:t>
            </a:r>
            <a:r>
              <a:rPr lang="fr-FR" sz="2400" dirty="0">
                <a:solidFill>
                  <a:schemeClr val="dk1"/>
                </a:solidFill>
              </a:rPr>
              <a:t>Quelles attentes allez-vous fixer en matière de comportement au cours de l’activité ?</a:t>
            </a:r>
          </a:p>
          <a:p>
            <a:pPr lvl="0" rtl="0">
              <a:spcBef>
                <a:spcPts val="0"/>
              </a:spcBef>
              <a:buClr>
                <a:schemeClr val="dk1"/>
              </a:buClr>
              <a:buFont typeface="Arial"/>
              <a:buNone/>
            </a:pPr>
            <a:endParaRPr lang="fr-FR" sz="2400" b="1" dirty="0">
              <a:solidFill>
                <a:schemeClr val="dk1"/>
              </a:solidFill>
            </a:endParaRPr>
          </a:p>
          <a:p>
            <a:pPr lvl="0" rtl="0">
              <a:spcBef>
                <a:spcPts val="0"/>
              </a:spcBef>
              <a:buClr>
                <a:schemeClr val="dk1"/>
              </a:buClr>
              <a:buSzPct val="55000"/>
              <a:buFont typeface="Arial"/>
              <a:buNone/>
            </a:pPr>
            <a:r>
              <a:rPr lang="fr-FR" sz="2400" b="1" dirty="0">
                <a:solidFill>
                  <a:schemeClr val="dk1"/>
                </a:solidFill>
              </a:rPr>
              <a:t>Étape 3°: </a:t>
            </a:r>
            <a:r>
              <a:rPr lang="fr-FR" sz="2400" dirty="0">
                <a:solidFill>
                  <a:schemeClr val="dk1"/>
                </a:solidFill>
              </a:rPr>
              <a:t>Comment allez-vous veiller à la clarté des instructions ?</a:t>
            </a:r>
          </a:p>
          <a:p>
            <a:pPr lvl="0" rtl="0">
              <a:spcBef>
                <a:spcPts val="0"/>
              </a:spcBef>
              <a:buClr>
                <a:schemeClr val="dk1"/>
              </a:buClr>
              <a:buFont typeface="Arial"/>
              <a:buNone/>
            </a:pPr>
            <a:endParaRPr lang="fr-FR" sz="2400" b="1" dirty="0">
              <a:solidFill>
                <a:schemeClr val="dk1"/>
              </a:solidFill>
            </a:endParaRPr>
          </a:p>
          <a:p>
            <a:pPr lvl="0">
              <a:spcBef>
                <a:spcPts val="0"/>
              </a:spcBef>
              <a:buClr>
                <a:schemeClr val="dk1"/>
              </a:buClr>
              <a:buSzPct val="55000"/>
              <a:buFont typeface="Arial"/>
              <a:buNone/>
            </a:pPr>
            <a:r>
              <a:rPr lang="fr-FR" sz="2400" b="1" dirty="0">
                <a:solidFill>
                  <a:schemeClr val="dk1"/>
                </a:solidFill>
              </a:rPr>
              <a:t>Étape 4°: </a:t>
            </a:r>
            <a:r>
              <a:rPr lang="fr-FR" sz="2400" dirty="0">
                <a:solidFill>
                  <a:schemeClr val="dk1"/>
                </a:solidFill>
              </a:rPr>
              <a:t>Comment les élèves vont-ils vous montrer le travail qu’ils ont réalisé au cours de l’activité de groupe ?</a:t>
            </a:r>
          </a:p>
        </p:txBody>
      </p:sp>
      <p:sp>
        <p:nvSpPr>
          <p:cNvPr id="229" name="Shape 22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15</a:t>
            </a:fld>
            <a:endParaRPr lang="fr-F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233"/>
        <p:cNvGrpSpPr/>
        <p:nvPr/>
      </p:nvGrpSpPr>
      <p:grpSpPr>
        <a:xfrm>
          <a:off x="0" y="0"/>
          <a:ext cx="0" cy="0"/>
          <a:chOff x="0" y="0"/>
          <a:chExt cx="0" cy="0"/>
        </a:xfrm>
      </p:grpSpPr>
      <p:sp>
        <p:nvSpPr>
          <p:cNvPr id="234" name="Shape 23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16</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fr-FR" sz="4800" b="1" i="0" u="none" strike="noStrike" cap="none" baseline="0">
                <a:solidFill>
                  <a:schemeClr val="dk2"/>
                </a:solidFill>
                <a:latin typeface="Arial"/>
                <a:sym typeface="Arial"/>
              </a:rPr>
              <a:t>Module </a:t>
            </a:r>
            <a:r>
              <a:rPr lang="fr-FR" sz="4800" b="1">
                <a:solidFill>
                  <a:schemeClr val="dk2"/>
                </a:solidFill>
              </a:rPr>
              <a:t>3</a:t>
            </a:r>
          </a:p>
          <a:p>
            <a:pPr marL="0" marR="0" lvl="0" indent="0" algn="l" rtl="0">
              <a:lnSpc>
                <a:spcPct val="100000"/>
              </a:lnSpc>
              <a:spcBef>
                <a:spcPts val="0"/>
              </a:spcBef>
              <a:spcAft>
                <a:spcPts val="0"/>
              </a:spcAft>
              <a:buClr>
                <a:schemeClr val="dk2"/>
              </a:buClr>
              <a:buSzPct val="25000"/>
              <a:buFont typeface="Arial"/>
              <a:buNone/>
            </a:pPr>
            <a:r>
              <a:rPr lang="fr-FR" sz="3600" b="1" i="0" u="none" strike="noStrike" cap="none" baseline="0">
                <a:solidFill>
                  <a:schemeClr val="dk2"/>
                </a:solidFill>
                <a:latin typeface="Arial"/>
                <a:sym typeface="Arial"/>
              </a:rPr>
              <a:t>Pédagogie</a:t>
            </a:r>
          </a:p>
        </p:txBody>
      </p:sp>
      <p:sp>
        <p:nvSpPr>
          <p:cNvPr id="240" name="Shape 240"/>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fr-FR" sz="2300" b="1" i="0" u="none" strike="noStrike" cap="none" baseline="0" dirty="0">
                <a:solidFill>
                  <a:schemeClr val="lt2"/>
                </a:solidFill>
                <a:latin typeface="Arial"/>
                <a:sym typeface="Arial"/>
              </a:rPr>
              <a:t>Session </a:t>
            </a:r>
            <a:r>
              <a:rPr lang="fr-FR" sz="2300" b="1" i="0" u="none" strike="noStrike" cap="none" baseline="0" dirty="0" smtClean="0">
                <a:solidFill>
                  <a:schemeClr val="lt2"/>
                </a:solidFill>
                <a:latin typeface="Arial"/>
                <a:sym typeface="Arial"/>
              </a:rPr>
              <a:t>3: </a:t>
            </a:r>
            <a:r>
              <a:rPr lang="fr-FR" sz="2300" b="1" i="0" u="none" strike="noStrike" cap="none" baseline="0" dirty="0">
                <a:solidFill>
                  <a:schemeClr val="lt2"/>
                </a:solidFill>
                <a:latin typeface="Arial"/>
                <a:sym typeface="Arial"/>
              </a:rPr>
              <a:t>Questionnement</a:t>
            </a:r>
          </a:p>
        </p:txBody>
      </p:sp>
      <p:sp>
        <p:nvSpPr>
          <p:cNvPr id="241" name="Shape 24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17</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3600" b="1" i="0" u="none" strike="noStrike" cap="none" baseline="0" dirty="0">
                <a:solidFill>
                  <a:schemeClr val="lt1"/>
                </a:solidFill>
                <a:latin typeface="Arial"/>
                <a:sym typeface="Arial"/>
              </a:rPr>
              <a:t>Les questions sont importantes car elles :</a:t>
            </a:r>
          </a:p>
        </p:txBody>
      </p:sp>
      <p:sp>
        <p:nvSpPr>
          <p:cNvPr id="247" name="Shape 247"/>
          <p:cNvSpPr txBox="1">
            <a:spLocks noGrp="1"/>
          </p:cNvSpPr>
          <p:nvPr>
            <p:ph type="body" idx="1"/>
          </p:nvPr>
        </p:nvSpPr>
        <p:spPr>
          <a:xfrm>
            <a:off x="457200" y="1460499"/>
            <a:ext cx="8229600" cy="270451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AutoNum type="arabicPeriod"/>
            </a:pPr>
            <a:endParaRPr lang="fr-FR" sz="2200" b="0" i="1" u="none" strike="noStrike" cap="none" baseline="0" dirty="0" smtClean="0">
              <a:solidFill>
                <a:schemeClr val="dk2"/>
              </a:solidFill>
              <a:latin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1" u="none" strike="noStrike" cap="none" baseline="0" dirty="0" smtClean="0">
                <a:solidFill>
                  <a:schemeClr val="dk2"/>
                </a:solidFill>
                <a:latin typeface="Arial"/>
                <a:sym typeface="Arial"/>
              </a:rPr>
              <a:t>Font </a:t>
            </a:r>
            <a:r>
              <a:rPr lang="fr-FR" sz="2200" b="0" i="1" u="none" strike="noStrike" cap="none" baseline="0" dirty="0">
                <a:solidFill>
                  <a:schemeClr val="dk2"/>
                </a:solidFill>
                <a:latin typeface="Arial"/>
                <a:sym typeface="Arial"/>
              </a:rPr>
              <a:t>réfléchir les </a:t>
            </a:r>
            <a:r>
              <a:rPr lang="fr-FR" sz="2200" b="0" i="1" u="none" strike="noStrike" cap="none" baseline="0" dirty="0" smtClean="0">
                <a:solidFill>
                  <a:schemeClr val="dk2"/>
                </a:solidFill>
                <a:latin typeface="Arial"/>
                <a:sym typeface="Arial"/>
              </a:rPr>
              <a:t>élèves</a:t>
            </a:r>
            <a:endParaRPr lang="fr-FR" sz="2200" b="0" i="1" u="none" strike="noStrike" cap="none" baseline="0" dirty="0">
              <a:solidFill>
                <a:schemeClr val="dk2"/>
              </a:solidFill>
              <a:latin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1" u="none" strike="noStrike" cap="none" baseline="0" dirty="0">
                <a:solidFill>
                  <a:schemeClr val="dk2"/>
                </a:solidFill>
                <a:latin typeface="Arial"/>
                <a:sym typeface="Arial"/>
              </a:rPr>
              <a:t>Maintiennent la motivation des </a:t>
            </a:r>
            <a:r>
              <a:rPr lang="fr-FR" sz="2200" b="0" i="1" u="none" strike="noStrike" cap="none" baseline="0" dirty="0" smtClean="0">
                <a:solidFill>
                  <a:schemeClr val="dk2"/>
                </a:solidFill>
                <a:latin typeface="Arial"/>
                <a:sym typeface="Arial"/>
              </a:rPr>
              <a:t>élèves</a:t>
            </a:r>
            <a:endParaRPr lang="fr-FR" sz="2200" b="0" i="1" u="none" strike="noStrike" cap="none" baseline="0" dirty="0">
              <a:solidFill>
                <a:schemeClr val="dk2"/>
              </a:solidFill>
              <a:latin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1" u="none" strike="noStrike" cap="none" baseline="0" dirty="0">
                <a:solidFill>
                  <a:schemeClr val="dk2"/>
                </a:solidFill>
                <a:latin typeface="Arial"/>
                <a:sym typeface="Arial"/>
              </a:rPr>
              <a:t>Permettent à l’enseignant de vérifier </a:t>
            </a:r>
            <a:r>
              <a:rPr lang="fr-FR" sz="2200" b="0" i="1" u="none" strike="noStrike" cap="none" baseline="0" dirty="0" smtClean="0">
                <a:solidFill>
                  <a:schemeClr val="dk2"/>
                </a:solidFill>
                <a:latin typeface="Arial"/>
                <a:sym typeface="Arial"/>
              </a:rPr>
              <a:t>la compréhension des élèves</a:t>
            </a:r>
            <a:endParaRPr lang="fr-FR" sz="2200" b="0" i="1" u="none" strike="noStrike" cap="none" baseline="0" dirty="0">
              <a:solidFill>
                <a:schemeClr val="dk2"/>
              </a:solidFill>
              <a:latin typeface="Arial"/>
              <a:sym typeface="Arial"/>
            </a:endParaRPr>
          </a:p>
        </p:txBody>
      </p:sp>
      <p:sp>
        <p:nvSpPr>
          <p:cNvPr id="248" name="Shape 2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18</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a:solidFill>
                  <a:schemeClr val="lt1"/>
                </a:solidFill>
                <a:latin typeface="Arial"/>
                <a:sym typeface="Arial"/>
              </a:rPr>
              <a:t>Objectifs</a:t>
            </a:r>
          </a:p>
        </p:txBody>
      </p:sp>
      <p:sp>
        <p:nvSpPr>
          <p:cNvPr id="254" name="Shape 254"/>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fr-FR" sz="2400" b="1" i="1" u="none" strike="noStrike" cap="none" baseline="0">
                <a:solidFill>
                  <a:schemeClr val="dk1"/>
                </a:solidFill>
                <a:latin typeface="Arial"/>
                <a:sym typeface="Arial"/>
              </a:rPr>
              <a:t>À la fin de cette session, vous saurez </a:t>
            </a:r>
            <a:r>
              <a:rPr lang="fr-FR" sz="2400" b="0" i="0" u="none" strike="noStrike" cap="none" baseline="0">
                <a:solidFill>
                  <a:schemeClr val="dk1"/>
                </a:solidFill>
                <a:latin typeface="Arial"/>
                <a:sym typeface="Arial"/>
              </a:rPr>
              <a:t>:</a:t>
            </a:r>
          </a:p>
          <a:p>
            <a:pPr marL="0" marR="0" lvl="0" indent="0" algn="l" rtl="0">
              <a:lnSpc>
                <a:spcPct val="100000"/>
              </a:lnSpc>
              <a:spcBef>
                <a:spcPts val="0"/>
              </a:spcBef>
              <a:spcAft>
                <a:spcPts val="0"/>
              </a:spcAft>
              <a:buClr>
                <a:schemeClr val="dk2"/>
              </a:buClr>
              <a:buFont typeface="Arial"/>
              <a:buNone/>
            </a:pPr>
            <a:endParaRPr lang="fr-FR" sz="2400" b="0" i="0" u="none" strike="noStrike" cap="none" baseline="0">
              <a:solidFill>
                <a:schemeClr val="dk1"/>
              </a:solidFill>
              <a:latin typeface="Arial"/>
              <a:ea typeface="Arial"/>
              <a:cs typeface="Arial"/>
              <a:sym typeface="Arial"/>
            </a:endParaRPr>
          </a:p>
        </p:txBody>
      </p:sp>
      <p:sp>
        <p:nvSpPr>
          <p:cNvPr id="255" name="Shape 255"/>
          <p:cNvSpPr txBox="1"/>
          <p:nvPr/>
        </p:nvSpPr>
        <p:spPr>
          <a:xfrm>
            <a:off x="1174754" y="2428876"/>
            <a:ext cx="5508625" cy="307777"/>
          </a:xfrm>
          <a:prstGeom prst="rect">
            <a:avLst/>
          </a:prstGeom>
          <a:noFill/>
          <a:ln>
            <a:noFill/>
          </a:ln>
        </p:spPr>
        <p:txBody>
          <a:bodyPr lIns="91425" tIns="45700" rIns="91425" bIns="45700" anchor="t" anchorCtr="0">
            <a:noAutofit/>
          </a:bodyPr>
          <a:lstStyle/>
          <a:p>
            <a:pPr marL="285750" marR="0" lvl="0" indent="-19685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6" name="Shape 256"/>
          <p:cNvSpPr txBox="1"/>
          <p:nvPr/>
        </p:nvSpPr>
        <p:spPr>
          <a:xfrm>
            <a:off x="457200" y="2096510"/>
            <a:ext cx="7959561" cy="1815881"/>
          </a:xfrm>
          <a:prstGeom prst="rect">
            <a:avLst/>
          </a:prstGeom>
          <a:noFill/>
          <a:ln>
            <a:noFill/>
          </a:ln>
        </p:spPr>
        <p:txBody>
          <a:bodyPr lIns="91425" tIns="45700" rIns="91425" bIns="45700" anchor="t" anchorCtr="0">
            <a:noAutofit/>
          </a:bodyPr>
          <a:lstStyle/>
          <a:p>
            <a:pPr marL="457200" marR="0" lvl="3" indent="-457200" algn="l" rtl="0">
              <a:lnSpc>
                <a:spcPct val="100000"/>
              </a:lnSpc>
              <a:spcBef>
                <a:spcPts val="0"/>
              </a:spcBef>
              <a:spcAft>
                <a:spcPts val="0"/>
              </a:spcAft>
              <a:buClr>
                <a:srgbClr val="000000"/>
              </a:buClr>
              <a:buSzPct val="100000"/>
              <a:buFont typeface="Arial"/>
              <a:buChar char="•"/>
            </a:pPr>
            <a:r>
              <a:rPr lang="fr-FR" sz="2200" b="0" i="0" u="none" strike="noStrike" cap="none" baseline="0" dirty="0">
                <a:solidFill>
                  <a:srgbClr val="000000"/>
                </a:solidFill>
                <a:latin typeface="Arial"/>
                <a:sym typeface="Arial"/>
              </a:rPr>
              <a:t>Décrire différents types de questions</a:t>
            </a:r>
          </a:p>
          <a:p>
            <a:pPr marL="457200" marR="0" lvl="3" indent="-457200" algn="l" rtl="0">
              <a:lnSpc>
                <a:spcPct val="100000"/>
              </a:lnSpc>
              <a:spcBef>
                <a:spcPts val="0"/>
              </a:spcBef>
              <a:spcAft>
                <a:spcPts val="0"/>
              </a:spcAft>
              <a:buClr>
                <a:srgbClr val="000000"/>
              </a:buClr>
              <a:buSzPct val="100000"/>
              <a:buFont typeface="Arial"/>
              <a:buChar char="•"/>
            </a:pPr>
            <a:r>
              <a:rPr lang="fr-FR" sz="2200" b="0" i="0" u="none" strike="noStrike" cap="none" baseline="0" dirty="0">
                <a:solidFill>
                  <a:srgbClr val="000000"/>
                </a:solidFill>
                <a:latin typeface="Arial"/>
                <a:sym typeface="Arial"/>
              </a:rPr>
              <a:t>Utiliser différent types de questions pour inciter les élèves à penser de manière critique</a:t>
            </a:r>
          </a:p>
          <a:p>
            <a:pPr marL="457200" marR="0" lvl="0" indent="-457200" algn="l" rtl="0">
              <a:lnSpc>
                <a:spcPct val="100000"/>
              </a:lnSpc>
              <a:spcBef>
                <a:spcPts val="0"/>
              </a:spcBef>
              <a:spcAft>
                <a:spcPts val="0"/>
              </a:spcAft>
              <a:buClr>
                <a:srgbClr val="000000"/>
              </a:buClr>
              <a:buSzPct val="100000"/>
              <a:buFont typeface="Arial"/>
              <a:buChar char="•"/>
            </a:pPr>
            <a:r>
              <a:rPr lang="fr-FR" sz="2200" b="0" i="0" u="none" strike="noStrike" cap="none" baseline="0" dirty="0">
                <a:solidFill>
                  <a:srgbClr val="000000"/>
                </a:solidFill>
                <a:latin typeface="Arial"/>
                <a:sym typeface="Arial"/>
              </a:rPr>
              <a:t>Utiliser les questions d’une manière active et stimulante </a:t>
            </a:r>
          </a:p>
        </p:txBody>
      </p:sp>
      <p:sp>
        <p:nvSpPr>
          <p:cNvPr id="257" name="Shape 25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19</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ctrTitle"/>
          </p:nvPr>
        </p:nvSpPr>
        <p:spPr>
          <a:xfrm>
            <a:off x="0" y="103213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fr-FR" sz="5400" b="1" i="0" u="none" strike="noStrike" cap="none" baseline="0">
                <a:solidFill>
                  <a:schemeClr val="dk2"/>
                </a:solidFill>
                <a:latin typeface="Arial"/>
                <a:sym typeface="Arial"/>
              </a:rPr>
              <a:t>Module </a:t>
            </a:r>
            <a:r>
              <a:rPr lang="fr-FR" sz="5400" b="1">
                <a:solidFill>
                  <a:schemeClr val="dk2"/>
                </a:solidFill>
              </a:rPr>
              <a:t>3</a:t>
            </a:r>
            <a:r>
              <a:t/>
            </a:r>
            <a:br/>
            <a:r>
              <a:rPr lang="fr-FR" sz="3600" b="1" i="0" u="none" strike="noStrike" cap="none" baseline="0">
                <a:solidFill>
                  <a:schemeClr val="dk2"/>
                </a:solidFill>
                <a:latin typeface="Arial"/>
                <a:sym typeface="Arial"/>
              </a:rPr>
              <a:t>Pédagogie</a:t>
            </a:r>
          </a:p>
        </p:txBody>
      </p:sp>
      <p:sp>
        <p:nvSpPr>
          <p:cNvPr id="72" name="Shape 72"/>
          <p:cNvSpPr txBox="1">
            <a:spLocks noGrp="1"/>
          </p:cNvSpPr>
          <p:nvPr>
            <p:ph type="subTitle" idx="1"/>
          </p:nvPr>
        </p:nvSpPr>
        <p:spPr>
          <a:xfrm>
            <a:off x="0" y="3093358"/>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fr-FR" sz="3000" b="1" i="0" u="none" strike="noStrike" cap="none" baseline="0" dirty="0">
                <a:solidFill>
                  <a:schemeClr val="lt2"/>
                </a:solidFill>
                <a:latin typeface="Arial"/>
                <a:sym typeface="Arial"/>
              </a:rPr>
              <a:t>Session </a:t>
            </a:r>
            <a:r>
              <a:rPr lang="fr-FR" sz="3000" b="1" i="0" u="none" strike="noStrike" cap="none" baseline="0" dirty="0" smtClean="0">
                <a:solidFill>
                  <a:schemeClr val="lt2"/>
                </a:solidFill>
                <a:latin typeface="Arial"/>
                <a:sym typeface="Arial"/>
              </a:rPr>
              <a:t>1: </a:t>
            </a:r>
            <a:r>
              <a:rPr lang="fr-FR" sz="3000" b="1" i="0" u="none" strike="noStrike" cap="none" baseline="0" dirty="0">
                <a:solidFill>
                  <a:schemeClr val="lt2"/>
                </a:solidFill>
                <a:latin typeface="Arial"/>
                <a:sym typeface="Arial"/>
              </a:rPr>
              <a:t>Gestion de la salle de classe</a:t>
            </a:r>
          </a:p>
        </p:txBody>
      </p:sp>
      <p:sp>
        <p:nvSpPr>
          <p:cNvPr id="73" name="Shape 7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a:solidFill>
                  <a:schemeClr val="lt1"/>
                </a:solidFill>
                <a:latin typeface="Arial"/>
                <a:sym typeface="Arial"/>
              </a:rPr>
              <a:t>2 types de questions</a:t>
            </a:r>
          </a:p>
        </p:txBody>
      </p:sp>
      <p:sp>
        <p:nvSpPr>
          <p:cNvPr id="263" name="Shape 263"/>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Questions fermées</a:t>
            </a:r>
          </a:p>
          <a:p>
            <a:pPr marL="514350" marR="0" lvl="0" indent="-51435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Questions </a:t>
            </a:r>
            <a:r>
              <a:rPr lang="fr-FR" sz="2200" b="0" i="0" u="none" strike="noStrike" cap="none" baseline="0" dirty="0" smtClean="0">
                <a:solidFill>
                  <a:schemeClr val="dk2"/>
                </a:solidFill>
                <a:latin typeface="Arial"/>
                <a:sym typeface="Arial"/>
              </a:rPr>
              <a:t>ouvertes</a:t>
            </a:r>
          </a:p>
          <a:p>
            <a:pPr marR="0" lvl="0" algn="l" rtl="0">
              <a:lnSpc>
                <a:spcPct val="100000"/>
              </a:lnSpc>
              <a:spcBef>
                <a:spcPts val="0"/>
              </a:spcBef>
              <a:spcAft>
                <a:spcPts val="0"/>
              </a:spcAft>
              <a:buClr>
                <a:schemeClr val="dk2"/>
              </a:buClr>
              <a:buSzPct val="100000"/>
            </a:pPr>
            <a:endParaRPr lang="fr-FR" sz="2200" b="0" i="0" u="none" strike="noStrike" cap="none" baseline="0" dirty="0">
              <a:solidFill>
                <a:schemeClr val="dk2"/>
              </a:solidFill>
              <a:latin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0" u="none" strike="noStrike" cap="none" baseline="0" dirty="0">
                <a:solidFill>
                  <a:schemeClr val="dk2"/>
                </a:solidFill>
                <a:latin typeface="Arial"/>
                <a:sym typeface="Arial"/>
              </a:rPr>
              <a:t>Quelles sont les points forts du recours aux </a:t>
            </a:r>
            <a:r>
              <a:rPr lang="fr-FR" sz="2200" b="1" i="1" u="none" strike="noStrike" cap="none" baseline="0" dirty="0" smtClean="0">
                <a:solidFill>
                  <a:schemeClr val="dk2"/>
                </a:solidFill>
                <a:latin typeface="Arial"/>
                <a:sym typeface="Arial"/>
              </a:rPr>
              <a:t>questions </a:t>
            </a:r>
            <a:r>
              <a:rPr lang="fr-FR" sz="2200" b="1" i="1" u="none" strike="noStrike" cap="none" baseline="0" dirty="0">
                <a:solidFill>
                  <a:schemeClr val="dk2"/>
                </a:solidFill>
                <a:latin typeface="Arial"/>
                <a:sym typeface="Arial"/>
              </a:rPr>
              <a:t>ouvertes </a:t>
            </a:r>
            <a:r>
              <a:rPr lang="fr-FR" sz="2200" b="0" i="0" u="none" strike="noStrike" cap="none" baseline="0" dirty="0">
                <a:solidFill>
                  <a:schemeClr val="dk2"/>
                </a:solidFill>
                <a:latin typeface="Arial"/>
                <a:sym typeface="Arial"/>
              </a:rPr>
              <a:t>?</a:t>
            </a: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0" u="none" strike="noStrike" cap="none" baseline="0" dirty="0">
                <a:solidFill>
                  <a:schemeClr val="dk2"/>
                </a:solidFill>
                <a:latin typeface="Arial"/>
                <a:sym typeface="Arial"/>
              </a:rPr>
              <a:t>Pourquoi se heurterait-on à un problème si l’on n'utilisait que des </a:t>
            </a:r>
            <a:r>
              <a:rPr lang="fr-FR" sz="2200" b="1" i="1" u="none" strike="noStrike" cap="none" baseline="0" dirty="0">
                <a:solidFill>
                  <a:schemeClr val="dk2"/>
                </a:solidFill>
                <a:latin typeface="Arial"/>
                <a:sym typeface="Arial"/>
              </a:rPr>
              <a:t>questions fermées</a:t>
            </a:r>
            <a:r>
              <a:rPr lang="fr-FR" sz="2200" b="0" i="0" u="none" strike="noStrike" cap="none" baseline="0" dirty="0">
                <a:solidFill>
                  <a:schemeClr val="dk2"/>
                </a:solidFill>
                <a:latin typeface="Arial"/>
                <a:sym typeface="Arial"/>
              </a:rPr>
              <a:t> ?</a:t>
            </a:r>
          </a:p>
        </p:txBody>
      </p:sp>
      <p:sp>
        <p:nvSpPr>
          <p:cNvPr id="264" name="Shape 26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20</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21</a:t>
            </a:fld>
            <a:endParaRPr lang="fr-FR"/>
          </a:p>
        </p:txBody>
      </p:sp>
      <p:pic>
        <p:nvPicPr>
          <p:cNvPr id="270" name="Shape 270"/>
          <p:cNvPicPr preferRelativeResize="0"/>
          <p:nvPr/>
        </p:nvPicPr>
        <p:blipFill rotWithShape="1">
          <a:blip r:embed="rId3">
            <a:alphaModFix/>
          </a:blip>
          <a:srcRect l="29642" t="53225" r="28095" b="16007"/>
          <a:stretch/>
        </p:blipFill>
        <p:spPr>
          <a:xfrm>
            <a:off x="152400" y="38419"/>
            <a:ext cx="2209800" cy="5076825"/>
          </a:xfrm>
          <a:prstGeom prst="rect">
            <a:avLst/>
          </a:prstGeom>
          <a:noFill/>
          <a:ln>
            <a:noFill/>
          </a:ln>
        </p:spPr>
      </p:pic>
      <p:sp>
        <p:nvSpPr>
          <p:cNvPr id="2" name="TextBox 1"/>
          <p:cNvSpPr txBox="1"/>
          <p:nvPr/>
        </p:nvSpPr>
        <p:spPr>
          <a:xfrm>
            <a:off x="2362200" y="595162"/>
            <a:ext cx="2507325" cy="3785652"/>
          </a:xfrm>
          <a:prstGeom prst="rect">
            <a:avLst/>
          </a:prstGeom>
          <a:noFill/>
        </p:spPr>
        <p:txBody>
          <a:bodyPr wrap="square" rtlCol="0">
            <a:spAutoFit/>
          </a:bodyPr>
          <a:lstStyle/>
          <a:p>
            <a:r>
              <a:rPr lang="fr-FR" sz="2400" b="1" dirty="0" smtClean="0"/>
              <a:t>Niveau 3 :</a:t>
            </a:r>
          </a:p>
          <a:p>
            <a:r>
              <a:rPr lang="fr-FR" sz="2400" b="1" dirty="0" smtClean="0"/>
              <a:t>Juger/Créer</a:t>
            </a:r>
          </a:p>
          <a:p>
            <a:endParaRPr lang="fr-FR" sz="2400" b="1" dirty="0"/>
          </a:p>
          <a:p>
            <a:endParaRPr lang="fr-FR" sz="2400" b="1" dirty="0" smtClean="0"/>
          </a:p>
          <a:p>
            <a:r>
              <a:rPr lang="fr-FR" sz="2400" b="1" dirty="0" smtClean="0"/>
              <a:t>Niveau 2 :</a:t>
            </a:r>
          </a:p>
          <a:p>
            <a:r>
              <a:rPr lang="fr-FR" sz="2400" b="1" dirty="0" smtClean="0"/>
              <a:t>‘Pourquoi ?’</a:t>
            </a:r>
          </a:p>
          <a:p>
            <a:endParaRPr lang="fr-FR" sz="2400" b="1" dirty="0"/>
          </a:p>
          <a:p>
            <a:endParaRPr lang="fr-FR" sz="2400" b="1" dirty="0"/>
          </a:p>
          <a:p>
            <a:r>
              <a:rPr lang="fr-FR" sz="2400" b="1" dirty="0" smtClean="0"/>
              <a:t>Niveau 1 :</a:t>
            </a:r>
          </a:p>
          <a:p>
            <a:r>
              <a:rPr lang="fr-FR" sz="2400" b="1" dirty="0" smtClean="0"/>
              <a:t>‘Quoi ?’ </a:t>
            </a:r>
            <a:endParaRPr lang="fr-FR" sz="2400" b="1" dirty="0"/>
          </a:p>
        </p:txBody>
      </p:sp>
      <p:sp>
        <p:nvSpPr>
          <p:cNvPr id="3" name="TextBox 2"/>
          <p:cNvSpPr txBox="1"/>
          <p:nvPr/>
        </p:nvSpPr>
        <p:spPr>
          <a:xfrm>
            <a:off x="5177464" y="370986"/>
            <a:ext cx="3281646" cy="5016759"/>
          </a:xfrm>
          <a:prstGeom prst="rect">
            <a:avLst/>
          </a:prstGeom>
          <a:noFill/>
        </p:spPr>
        <p:txBody>
          <a:bodyPr wrap="square" rtlCol="0">
            <a:spAutoFit/>
          </a:bodyPr>
          <a:lstStyle/>
          <a:p>
            <a:r>
              <a:rPr lang="fr-FR" sz="1600" dirty="0"/>
              <a:t>Quelle est </a:t>
            </a:r>
            <a:r>
              <a:rPr lang="fr-FR" sz="1600" b="1" dirty="0"/>
              <a:t>votre opinion sur ?</a:t>
            </a:r>
            <a:r>
              <a:t/>
            </a:r>
            <a:br/>
            <a:r>
              <a:rPr lang="fr-FR" sz="1600" b="1" dirty="0"/>
              <a:t>Pour vous</a:t>
            </a:r>
            <a:r>
              <a:rPr lang="fr-FR" sz="1600" dirty="0"/>
              <a:t>, que se passera-t-il après ? </a:t>
            </a:r>
          </a:p>
          <a:p>
            <a:r>
              <a:rPr lang="fr-FR" sz="1600" dirty="0"/>
              <a:t>Pouvez-vous </a:t>
            </a:r>
            <a:r>
              <a:rPr lang="fr-FR" sz="1600" b="1" dirty="0"/>
              <a:t>créer votre propre </a:t>
            </a:r>
            <a:r>
              <a:rPr lang="fr-FR" sz="1600" dirty="0"/>
              <a:t>fin de l’histoire ? </a:t>
            </a:r>
          </a:p>
          <a:p>
            <a:endParaRPr lang="fr-FR" sz="1600" dirty="0" smtClean="0"/>
          </a:p>
          <a:p>
            <a:endParaRPr lang="fr-FR" sz="1600" dirty="0"/>
          </a:p>
          <a:p>
            <a:r>
              <a:rPr lang="fr-FR" sz="1600" b="1" dirty="0"/>
              <a:t>Pourquoi </a:t>
            </a:r>
            <a:r>
              <a:rPr lang="fr-FR" sz="1600" dirty="0"/>
              <a:t>l’eau </a:t>
            </a:r>
          </a:p>
          <a:p>
            <a:r>
              <a:rPr lang="fr-FR" sz="1600" dirty="0"/>
              <a:t>s’évapore-t-il dans la chaleur ? </a:t>
            </a:r>
          </a:p>
          <a:p>
            <a:r>
              <a:rPr lang="fr-FR" sz="1600" b="1" dirty="0"/>
              <a:t>Pourquoi </a:t>
            </a:r>
            <a:r>
              <a:rPr lang="fr-FR" smtClean="0"/>
              <a:t>le garçon s’est-il enfui ?</a:t>
            </a:r>
            <a:endParaRPr lang="fr-FR" sz="1600" dirty="0"/>
          </a:p>
          <a:p>
            <a:r>
              <a:rPr lang="fr-FR" sz="1600" b="1" dirty="0"/>
              <a:t>Expliquez comment </a:t>
            </a:r>
            <a:r>
              <a:rPr lang="fr-FR" smtClean="0"/>
              <a:t>vous savez que c’est la bonne réponse ?</a:t>
            </a:r>
            <a:r>
              <a:rPr lang="fr-FR" sz="1600" dirty="0"/>
              <a:t> </a:t>
            </a:r>
          </a:p>
          <a:p>
            <a:endParaRPr lang="fr-FR" sz="1600" dirty="0" smtClean="0"/>
          </a:p>
          <a:p>
            <a:r>
              <a:rPr lang="fr-FR" sz="1600" dirty="0" smtClean="0"/>
              <a:t>Pouvez-vous </a:t>
            </a:r>
            <a:r>
              <a:rPr lang="fr-FR" sz="1600" b="1" dirty="0"/>
              <a:t>citer </a:t>
            </a:r>
            <a:r>
              <a:rPr lang="fr-FR" sz="1600" dirty="0" smtClean="0"/>
              <a:t>les planètes ? Pouvez-vous </a:t>
            </a:r>
            <a:r>
              <a:rPr lang="fr-FR" sz="1600" b="1" dirty="0"/>
              <a:t>décrire </a:t>
            </a:r>
            <a:r>
              <a:rPr lang="fr-FR" sz="1600" dirty="0" smtClean="0"/>
              <a:t>l’histoire ?</a:t>
            </a:r>
            <a:r>
              <a:t/>
            </a:r>
            <a:br/>
            <a:r>
              <a:rPr lang="fr-FR" sz="1600" dirty="0" smtClean="0"/>
              <a:t>Pouvez-vous </a:t>
            </a:r>
            <a:r>
              <a:rPr lang="fr-FR" sz="1600" b="1" dirty="0"/>
              <a:t>énumérer </a:t>
            </a:r>
            <a:r>
              <a:rPr lang="fr-FR" sz="1600" dirty="0" smtClean="0"/>
              <a:t>tous les nombres premiers ? </a:t>
            </a:r>
          </a:p>
          <a:p>
            <a:endParaRPr lang="fr-FR" sz="1600" dirty="0"/>
          </a:p>
          <a:p>
            <a:endParaRPr lang="fr-FR" sz="1600" dirty="0" smtClean="0"/>
          </a:p>
          <a:p>
            <a:endParaRPr lang="fr-FR" sz="1600" dirty="0"/>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a:solidFill>
                  <a:schemeClr val="lt1"/>
                </a:solidFill>
              </a:rPr>
              <a:t>Motiver tous les élèves</a:t>
            </a:r>
          </a:p>
        </p:txBody>
      </p:sp>
      <p:sp>
        <p:nvSpPr>
          <p:cNvPr id="280" name="Shape 280"/>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AutoNum type="arabicPeriod"/>
            </a:pPr>
            <a:r>
              <a:rPr lang="fr-FR" sz="2200" dirty="0">
                <a:solidFill>
                  <a:schemeClr val="dk2"/>
                </a:solidFill>
              </a:rPr>
              <a:t>Quelles sont les limites de la méthode des ‘mains levées’ ?</a:t>
            </a: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0" u="none" strike="noStrike" cap="none" baseline="0" dirty="0">
                <a:solidFill>
                  <a:schemeClr val="dk2"/>
                </a:solidFill>
                <a:sym typeface="Arial"/>
              </a:rPr>
              <a:t>Pourquoi est-il utile de recourir à la réponse par l’ensemble de la classe ?</a:t>
            </a:r>
          </a:p>
          <a:p>
            <a:pPr marL="514350" marR="0" lvl="0" indent="-514350" algn="l" rtl="0">
              <a:lnSpc>
                <a:spcPct val="100000"/>
              </a:lnSpc>
              <a:spcBef>
                <a:spcPts val="0"/>
              </a:spcBef>
              <a:spcAft>
                <a:spcPts val="0"/>
              </a:spcAft>
              <a:buClr>
                <a:schemeClr val="dk2"/>
              </a:buClr>
              <a:buSzPct val="100000"/>
              <a:buFont typeface="Arial"/>
              <a:buAutoNum type="arabicPeriod"/>
            </a:pPr>
            <a:r>
              <a:rPr lang="fr-FR" sz="2200" b="0" i="0" u="none" strike="noStrike" cap="none" baseline="0" dirty="0">
                <a:solidFill>
                  <a:schemeClr val="dk2"/>
                </a:solidFill>
                <a:sym typeface="Arial"/>
              </a:rPr>
              <a:t>Pourquoi pourriez-vous utiliser la stratégie Réfléchir-Faire équipe-Partager ?</a:t>
            </a:r>
          </a:p>
        </p:txBody>
      </p:sp>
      <p:sp>
        <p:nvSpPr>
          <p:cNvPr id="281" name="Shape 28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22</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fr-FR" sz="4800" b="1">
                <a:solidFill>
                  <a:schemeClr val="lt1"/>
                </a:solidFill>
              </a:rPr>
              <a:t>Motiver tous les élèves</a:t>
            </a:r>
          </a:p>
        </p:txBody>
      </p:sp>
      <p:sp>
        <p:nvSpPr>
          <p:cNvPr id="287" name="Shape 287"/>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fr-FR" sz="2400" b="1">
                <a:solidFill>
                  <a:schemeClr val="dk1"/>
                </a:solidFill>
              </a:rPr>
              <a:t>1. Comment encourager un élève moins doué à répondre ?</a:t>
            </a:r>
          </a:p>
          <a:p>
            <a:pPr lvl="0" rtl="0">
              <a:spcBef>
                <a:spcPts val="0"/>
              </a:spcBef>
              <a:buClr>
                <a:schemeClr val="dk1"/>
              </a:buClr>
              <a:buFont typeface="Arial"/>
              <a:buNone/>
            </a:pPr>
            <a:endParaRPr lang="fr-FR" sz="2400" b="1">
              <a:solidFill>
                <a:schemeClr val="dk1"/>
              </a:solidFill>
            </a:endParaRPr>
          </a:p>
          <a:p>
            <a:pPr lvl="0" rtl="0">
              <a:spcBef>
                <a:spcPts val="0"/>
              </a:spcBef>
              <a:buClr>
                <a:schemeClr val="dk1"/>
              </a:buClr>
              <a:buSzPct val="45833"/>
              <a:buFont typeface="Arial"/>
              <a:buNone/>
            </a:pPr>
            <a:r>
              <a:rPr lang="fr-FR" sz="2400" b="1">
                <a:solidFill>
                  <a:schemeClr val="dk1"/>
                </a:solidFill>
              </a:rPr>
              <a:t>2. Comment encourager un élève timide à répondre à une question ?</a:t>
            </a:r>
          </a:p>
          <a:p>
            <a:pPr lvl="0" rtl="0">
              <a:spcBef>
                <a:spcPts val="0"/>
              </a:spcBef>
              <a:buClr>
                <a:schemeClr val="dk1"/>
              </a:buClr>
              <a:buFont typeface="Arial"/>
              <a:buNone/>
            </a:pPr>
            <a:endParaRPr lang="fr-FR" sz="2400" b="1">
              <a:solidFill>
                <a:schemeClr val="dk1"/>
              </a:solidFill>
            </a:endParaRPr>
          </a:p>
          <a:p>
            <a:pPr lvl="0">
              <a:lnSpc>
                <a:spcPct val="115000"/>
              </a:lnSpc>
              <a:spcBef>
                <a:spcPts val="0"/>
              </a:spcBef>
              <a:buClr>
                <a:schemeClr val="dk1"/>
              </a:buClr>
              <a:buSzPct val="45833"/>
              <a:buFont typeface="Arial"/>
              <a:buNone/>
            </a:pPr>
            <a:r>
              <a:rPr lang="fr-FR" sz="2400" b="1">
                <a:solidFill>
                  <a:schemeClr val="dk1"/>
                </a:solidFill>
              </a:rPr>
              <a:t>3. Que devez-vous faire si vous posez une question à laquelle aucun de vos élèves ne peut répondre ?</a:t>
            </a:r>
          </a:p>
        </p:txBody>
      </p:sp>
      <p:sp>
        <p:nvSpPr>
          <p:cNvPr id="288" name="Shape 288"/>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23</a:t>
            </a:fld>
            <a:endParaRPr lang="fr-F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Pratique</a:t>
            </a:r>
          </a:p>
        </p:txBody>
      </p:sp>
      <p:sp>
        <p:nvSpPr>
          <p:cNvPr id="294" name="Shape 294"/>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2"/>
              </a:buClr>
              <a:buSzPct val="25000"/>
              <a:buFont typeface="Arial"/>
              <a:buNone/>
            </a:pPr>
            <a:r>
              <a:rPr lang="fr-FR" sz="2400" b="1" dirty="0">
                <a:solidFill>
                  <a:schemeClr val="dk1"/>
                </a:solidFill>
              </a:rPr>
              <a:t>Enseignant : </a:t>
            </a:r>
            <a:r>
              <a:rPr lang="fr-FR" sz="2400" dirty="0">
                <a:solidFill>
                  <a:schemeClr val="dk1"/>
                </a:solidFill>
              </a:rPr>
              <a:t>Quelle est la définition d’une Île ? Que pensez-vous ? </a:t>
            </a:r>
          </a:p>
          <a:p>
            <a:pPr lvl="0" rtl="0">
              <a:spcBef>
                <a:spcPts val="0"/>
              </a:spcBef>
              <a:buClr>
                <a:schemeClr val="dk2"/>
              </a:buClr>
              <a:buFont typeface="Arial"/>
              <a:buNone/>
            </a:pPr>
            <a:endParaRPr lang="fr-FR" sz="2400" dirty="0">
              <a:solidFill>
                <a:schemeClr val="dk1"/>
              </a:solidFill>
            </a:endParaRPr>
          </a:p>
          <a:p>
            <a:pPr lvl="0" rtl="0">
              <a:spcBef>
                <a:spcPts val="0"/>
              </a:spcBef>
              <a:buClr>
                <a:schemeClr val="dk2"/>
              </a:buClr>
              <a:buSzPct val="25000"/>
              <a:buFont typeface="Arial"/>
              <a:buNone/>
            </a:pPr>
            <a:r>
              <a:rPr lang="fr-FR" sz="2400" b="1" dirty="0">
                <a:solidFill>
                  <a:schemeClr val="dk1"/>
                </a:solidFill>
              </a:rPr>
              <a:t>Élève : </a:t>
            </a:r>
            <a:r>
              <a:rPr lang="fr-FR" sz="2400" dirty="0">
                <a:solidFill>
                  <a:schemeClr val="dk1"/>
                </a:solidFill>
              </a:rPr>
              <a:t>Une Île ressemble à Chypre. </a:t>
            </a:r>
          </a:p>
          <a:p>
            <a:pPr lvl="0" rtl="0">
              <a:spcBef>
                <a:spcPts val="0"/>
              </a:spcBef>
              <a:buClr>
                <a:schemeClr val="dk2"/>
              </a:buClr>
              <a:buFont typeface="Arial"/>
              <a:buNone/>
            </a:pPr>
            <a:endParaRPr lang="fr-FR" sz="2400" dirty="0">
              <a:solidFill>
                <a:schemeClr val="dk1"/>
              </a:solidFill>
            </a:endParaRPr>
          </a:p>
          <a:p>
            <a:pPr lvl="0" rtl="0">
              <a:spcBef>
                <a:spcPts val="0"/>
              </a:spcBef>
              <a:buClr>
                <a:schemeClr val="dk2"/>
              </a:buClr>
              <a:buSzPct val="25000"/>
              <a:buFont typeface="Arial"/>
              <a:buNone/>
            </a:pPr>
            <a:r>
              <a:rPr lang="fr-FR" sz="2400" i="1" dirty="0">
                <a:solidFill>
                  <a:schemeClr val="dk1"/>
                </a:solidFill>
              </a:rPr>
              <a:t>Bonne réponse : Une île est une bande de terre entourée d’eau. </a:t>
            </a:r>
          </a:p>
          <a:p>
            <a:pPr lvl="0" rtl="0">
              <a:spcBef>
                <a:spcPts val="0"/>
              </a:spcBef>
              <a:buClr>
                <a:schemeClr val="dk2"/>
              </a:buClr>
              <a:buSzPct val="25000"/>
              <a:buFont typeface="Arial"/>
              <a:buNone/>
            </a:pPr>
            <a:r>
              <a:rPr lang="fr-FR" sz="2400" dirty="0">
                <a:solidFill>
                  <a:schemeClr val="dk1"/>
                </a:solidFill>
              </a:rPr>
              <a:t> </a:t>
            </a:r>
          </a:p>
          <a:p>
            <a:pPr lvl="0">
              <a:spcBef>
                <a:spcPts val="0"/>
              </a:spcBef>
              <a:buClr>
                <a:schemeClr val="dk2"/>
              </a:buClr>
              <a:buSzPct val="25000"/>
              <a:buFont typeface="Arial"/>
              <a:buNone/>
            </a:pPr>
            <a:r>
              <a:rPr lang="fr-FR" sz="2400" b="1" dirty="0">
                <a:solidFill>
                  <a:schemeClr val="dk1"/>
                </a:solidFill>
              </a:rPr>
              <a:t>Comment l’enseignant doit-il réagir ? </a:t>
            </a:r>
          </a:p>
        </p:txBody>
      </p:sp>
      <p:sp>
        <p:nvSpPr>
          <p:cNvPr id="295" name="Shape 295"/>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24</a:t>
            </a:fld>
            <a:endParaRPr lang="fr-F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fr-FR" sz="4800" b="1">
                <a:solidFill>
                  <a:schemeClr val="lt1"/>
                </a:solidFill>
              </a:rPr>
              <a:t>À faire/À ne pas faire</a:t>
            </a:r>
          </a:p>
        </p:txBody>
      </p:sp>
      <p:sp>
        <p:nvSpPr>
          <p:cNvPr id="301" name="Shape 301"/>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25</a:t>
            </a:fld>
            <a:endParaRPr lang="fr-FR"/>
          </a:p>
        </p:txBody>
      </p:sp>
      <p:graphicFrame>
        <p:nvGraphicFramePr>
          <p:cNvPr id="302" name="Shape 302"/>
          <p:cNvGraphicFramePr/>
          <p:nvPr>
            <p:extLst>
              <p:ext uri="{D42A27DB-BD31-4B8C-83A1-F6EECF244321}">
                <p14:modId xmlns:p14="http://schemas.microsoft.com/office/powerpoint/2010/main" val="1476583493"/>
              </p:ext>
            </p:extLst>
          </p:nvPr>
        </p:nvGraphicFramePr>
        <p:xfrm>
          <a:off x="1589679" y="1425585"/>
          <a:ext cx="5273600" cy="3661702"/>
        </p:xfrm>
        <a:graphic>
          <a:graphicData uri="http://schemas.openxmlformats.org/drawingml/2006/table">
            <a:tbl>
              <a:tblPr firstRow="1" bandRow="1">
                <a:noFill/>
                <a:tableStyleId>{19C5DEE6-B2DB-4C13-B622-57A3C9E16AFB}</a:tableStyleId>
              </a:tblPr>
              <a:tblGrid>
                <a:gridCol w="2636800"/>
                <a:gridCol w="2636800"/>
              </a:tblGrid>
              <a:tr h="1202774">
                <a:tc>
                  <a:txBody>
                    <a:bodyPr/>
                    <a:lstStyle/>
                    <a:p>
                      <a:pPr marL="0" marR="0" lvl="0" indent="0" algn="ctr" rtl="0">
                        <a:lnSpc>
                          <a:spcPct val="100000"/>
                        </a:lnSpc>
                        <a:spcBef>
                          <a:spcPts val="0"/>
                        </a:spcBef>
                        <a:spcAft>
                          <a:spcPts val="0"/>
                        </a:spcAft>
                        <a:buClr>
                          <a:srgbClr val="000000"/>
                        </a:buClr>
                        <a:buSzPct val="25000"/>
                        <a:buFont typeface="Arial"/>
                        <a:buNone/>
                      </a:pPr>
                      <a:r>
                        <a:rPr lang="en" sz="3700" u="none" strike="noStrike" cap="none" baseline="0" dirty="0"/>
                        <a:t>À FAIRE</a:t>
                      </a:r>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8D8D8"/>
                    </a:solidFill>
                  </a:tcPr>
                </a:tc>
                <a:tc>
                  <a:txBody>
                    <a:bodyPr/>
                    <a:lstStyle/>
                    <a:p>
                      <a:pPr marL="0" marR="0" lvl="0" indent="0" algn="ctr" rtl="0">
                        <a:lnSpc>
                          <a:spcPct val="100000"/>
                        </a:lnSpc>
                        <a:spcBef>
                          <a:spcPts val="0"/>
                        </a:spcBef>
                        <a:spcAft>
                          <a:spcPts val="0"/>
                        </a:spcAft>
                        <a:buClr>
                          <a:srgbClr val="000000"/>
                        </a:buClr>
                        <a:buSzPct val="25000"/>
                        <a:buFont typeface="Arial"/>
                        <a:buNone/>
                      </a:pPr>
                      <a:r>
                        <a:rPr lang="en" sz="3700" u="none" strike="noStrike" cap="none" baseline="0" dirty="0"/>
                        <a:t>À ne pas </a:t>
                      </a:r>
                      <a:r>
                        <a:rPr lang="en" sz="3700" u="none" strike="noStrike" cap="none" baseline="0" dirty="0" smtClean="0"/>
                        <a:t>faire</a:t>
                      </a:r>
                      <a:endParaRPr lang="en" sz="3700" u="none" strike="noStrike" cap="none" baseline="0" dirty="0"/>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r>
              <a:tr h="2411992">
                <a:tc>
                  <a:txBody>
                    <a:bodyPr/>
                    <a:lstStyle/>
                    <a:p>
                      <a:pPr marL="0" marR="0" lvl="0" indent="0" algn="ctr" rtl="0">
                        <a:lnSpc>
                          <a:spcPct val="100000"/>
                        </a:lnSpc>
                        <a:spcBef>
                          <a:spcPts val="0"/>
                        </a:spcBef>
                        <a:spcAft>
                          <a:spcPts val="0"/>
                        </a:spcAft>
                        <a:buClr>
                          <a:srgbClr val="000000"/>
                        </a:buClr>
                        <a:buFont typeface="Arial"/>
                        <a:buNone/>
                      </a:pPr>
                      <a:endParaRPr sz="1900" u="none" strike="noStrike" cap="none" baseline="0"/>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c>
                  <a:txBody>
                    <a:bodyPr/>
                    <a:lstStyle/>
                    <a:p>
                      <a:pPr marL="0" marR="0" lvl="0" indent="0" algn="ctr" rtl="0">
                        <a:lnSpc>
                          <a:spcPct val="100000"/>
                        </a:lnSpc>
                        <a:spcBef>
                          <a:spcPts val="0"/>
                        </a:spcBef>
                        <a:spcAft>
                          <a:spcPts val="0"/>
                        </a:spcAft>
                        <a:buClr>
                          <a:srgbClr val="000000"/>
                        </a:buClr>
                        <a:buFont typeface="Arial"/>
                        <a:buNone/>
                      </a:pPr>
                      <a:endParaRPr sz="1900" u="none" strike="noStrike" cap="none" baseline="0" dirty="0"/>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fr-FR" sz="4800" b="1" dirty="0">
                <a:solidFill>
                  <a:schemeClr val="lt1"/>
                </a:solidFill>
              </a:rPr>
              <a:t>À faire/À ne pas faire</a:t>
            </a:r>
          </a:p>
        </p:txBody>
      </p:sp>
      <p:sp>
        <p:nvSpPr>
          <p:cNvPr id="308" name="Shape 308"/>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26</a:t>
            </a:fld>
            <a:endParaRPr lang="fr-FR"/>
          </a:p>
        </p:txBody>
      </p:sp>
      <p:sp>
        <p:nvSpPr>
          <p:cNvPr id="309" name="Shape 309"/>
          <p:cNvSpPr txBox="1"/>
          <p:nvPr/>
        </p:nvSpPr>
        <p:spPr>
          <a:xfrm>
            <a:off x="383025" y="1641551"/>
            <a:ext cx="3545700" cy="2937884"/>
          </a:xfrm>
          <a:prstGeom prst="rect">
            <a:avLst/>
          </a:prstGeom>
          <a:noFill/>
          <a:ln>
            <a:noFill/>
          </a:ln>
        </p:spPr>
        <p:txBody>
          <a:bodyPr lIns="91425" tIns="91425" rIns="91425" bIns="91425" anchor="t" anchorCtr="0">
            <a:noAutofit/>
          </a:bodyPr>
          <a:lstStyle/>
          <a:p>
            <a:pPr marL="342900" lvl="0" indent="-304800" rtl="0">
              <a:lnSpc>
                <a:spcPct val="80000"/>
              </a:lnSpc>
              <a:spcBef>
                <a:spcPts val="0"/>
              </a:spcBef>
              <a:buClr>
                <a:schemeClr val="dk1"/>
              </a:buClr>
              <a:buSzPct val="100000"/>
              <a:buFont typeface="Arial"/>
              <a:buChar char="•"/>
            </a:pPr>
            <a:r>
              <a:rPr lang="fr-FR" sz="1750" dirty="0">
                <a:solidFill>
                  <a:schemeClr val="dk1"/>
                </a:solidFill>
              </a:rPr>
              <a:t>Faire des remarques positives aux élèves et les </a:t>
            </a:r>
            <a:r>
              <a:rPr lang="fr-FR" sz="1750" dirty="0" smtClean="0">
                <a:solidFill>
                  <a:schemeClr val="dk1"/>
                </a:solidFill>
              </a:rPr>
              <a:t>encourager</a:t>
            </a:r>
            <a:endParaRPr lang="fr-FR" sz="1750" dirty="0">
              <a:solidFill>
                <a:schemeClr val="dk1"/>
              </a:solidFill>
            </a:endParaRPr>
          </a:p>
          <a:p>
            <a:pPr lvl="0" rtl="0">
              <a:lnSpc>
                <a:spcPct val="80000"/>
              </a:lnSpc>
              <a:spcBef>
                <a:spcPts val="0"/>
              </a:spcBef>
              <a:buClr>
                <a:schemeClr val="dk1"/>
              </a:buClr>
              <a:buFont typeface="Arial"/>
              <a:buNone/>
            </a:pPr>
            <a:endParaRPr lang="fr-FR" sz="1750" dirty="0">
              <a:solidFill>
                <a:schemeClr val="dk1"/>
              </a:solidFill>
            </a:endParaRPr>
          </a:p>
          <a:p>
            <a:pPr marL="342900" lvl="0" indent="-304800" rtl="0">
              <a:lnSpc>
                <a:spcPct val="80000"/>
              </a:lnSpc>
              <a:spcBef>
                <a:spcPts val="0"/>
              </a:spcBef>
              <a:buClr>
                <a:schemeClr val="dk1"/>
              </a:buClr>
              <a:buSzPct val="100000"/>
              <a:buFont typeface="Arial"/>
              <a:buChar char="•"/>
            </a:pPr>
            <a:r>
              <a:rPr lang="fr-FR" sz="1750" dirty="0">
                <a:solidFill>
                  <a:schemeClr val="dk1"/>
                </a:solidFill>
              </a:rPr>
              <a:t>Poser des questions à certains élèves </a:t>
            </a:r>
            <a:r>
              <a:rPr lang="fr-FR" sz="1750" dirty="0" smtClean="0">
                <a:solidFill>
                  <a:schemeClr val="dk1"/>
                </a:solidFill>
              </a:rPr>
              <a:t>seulement</a:t>
            </a:r>
            <a:endParaRPr lang="fr-FR" sz="1750" dirty="0">
              <a:solidFill>
                <a:schemeClr val="dk1"/>
              </a:solidFill>
            </a:endParaRPr>
          </a:p>
          <a:p>
            <a:pPr lvl="0" rtl="0">
              <a:lnSpc>
                <a:spcPct val="80000"/>
              </a:lnSpc>
              <a:spcBef>
                <a:spcPts val="0"/>
              </a:spcBef>
              <a:buClr>
                <a:schemeClr val="dk1"/>
              </a:buClr>
              <a:buFont typeface="Arial"/>
              <a:buNone/>
            </a:pPr>
            <a:endParaRPr lang="fr-FR" sz="1750" dirty="0">
              <a:solidFill>
                <a:schemeClr val="dk1"/>
              </a:solidFill>
            </a:endParaRPr>
          </a:p>
          <a:p>
            <a:pPr marL="342900" lvl="0" indent="-304800" rtl="0">
              <a:lnSpc>
                <a:spcPct val="80000"/>
              </a:lnSpc>
              <a:spcBef>
                <a:spcPts val="0"/>
              </a:spcBef>
              <a:buClr>
                <a:schemeClr val="dk1"/>
              </a:buClr>
              <a:buSzPct val="100000"/>
              <a:buFont typeface="Arial"/>
              <a:buChar char="•"/>
            </a:pPr>
            <a:r>
              <a:rPr lang="fr-FR" sz="1750" dirty="0">
                <a:solidFill>
                  <a:schemeClr val="dk1"/>
                </a:solidFill>
              </a:rPr>
              <a:t>Utiliser des questions </a:t>
            </a:r>
            <a:r>
              <a:rPr lang="fr-FR" sz="1750" dirty="0" smtClean="0">
                <a:solidFill>
                  <a:schemeClr val="dk1"/>
                </a:solidFill>
              </a:rPr>
              <a:t>ouvertes</a:t>
            </a:r>
            <a:endParaRPr lang="fr-FR" sz="1750" dirty="0">
              <a:solidFill>
                <a:schemeClr val="dk1"/>
              </a:solidFill>
            </a:endParaRPr>
          </a:p>
          <a:p>
            <a:pPr lvl="0" rtl="0">
              <a:lnSpc>
                <a:spcPct val="80000"/>
              </a:lnSpc>
              <a:spcBef>
                <a:spcPts val="0"/>
              </a:spcBef>
              <a:buClr>
                <a:schemeClr val="dk1"/>
              </a:buClr>
              <a:buFont typeface="Arial"/>
              <a:buNone/>
            </a:pPr>
            <a:endParaRPr lang="fr-FR" sz="1750" dirty="0">
              <a:solidFill>
                <a:schemeClr val="dk1"/>
              </a:solidFill>
            </a:endParaRPr>
          </a:p>
          <a:p>
            <a:pPr marL="342900" lvl="0" indent="-304800" rtl="0">
              <a:lnSpc>
                <a:spcPct val="80000"/>
              </a:lnSpc>
              <a:spcBef>
                <a:spcPts val="0"/>
              </a:spcBef>
              <a:buClr>
                <a:schemeClr val="dk1"/>
              </a:buClr>
              <a:buSzPct val="100000"/>
              <a:buFont typeface="Arial"/>
              <a:buChar char="•"/>
            </a:pPr>
            <a:r>
              <a:rPr lang="fr-FR" sz="1750" dirty="0">
                <a:solidFill>
                  <a:schemeClr val="dk1"/>
                </a:solidFill>
              </a:rPr>
              <a:t>Poser des questions de façon menaçante (en criant par exemple</a:t>
            </a:r>
            <a:r>
              <a:rPr lang="fr-FR" sz="1750" dirty="0" smtClean="0">
                <a:solidFill>
                  <a:schemeClr val="dk1"/>
                </a:solidFill>
              </a:rPr>
              <a:t>)</a:t>
            </a:r>
            <a:endParaRPr lang="fr-FR" sz="1750" dirty="0">
              <a:solidFill>
                <a:schemeClr val="dk1"/>
              </a:solidFill>
            </a:endParaRPr>
          </a:p>
          <a:p>
            <a:pPr lvl="0" rtl="0">
              <a:lnSpc>
                <a:spcPct val="80000"/>
              </a:lnSpc>
              <a:spcBef>
                <a:spcPts val="0"/>
              </a:spcBef>
              <a:buClr>
                <a:schemeClr val="dk1"/>
              </a:buClr>
              <a:buFont typeface="Arial"/>
              <a:buNone/>
            </a:pPr>
            <a:endParaRPr lang="fr-FR" sz="1750" dirty="0">
              <a:solidFill>
                <a:schemeClr val="dk1"/>
              </a:solidFill>
            </a:endParaRPr>
          </a:p>
          <a:p>
            <a:pPr marL="342900" lvl="0" indent="-304800" rtl="0">
              <a:lnSpc>
                <a:spcPct val="80000"/>
              </a:lnSpc>
              <a:spcBef>
                <a:spcPts val="0"/>
              </a:spcBef>
              <a:buClr>
                <a:schemeClr val="dk1"/>
              </a:buClr>
              <a:buSzPct val="100000"/>
              <a:buFont typeface="Arial"/>
              <a:buChar char="•"/>
            </a:pPr>
            <a:r>
              <a:rPr lang="fr-FR" sz="1750" dirty="0">
                <a:solidFill>
                  <a:schemeClr val="dk1"/>
                </a:solidFill>
              </a:rPr>
              <a:t>Ignorer les réponses des </a:t>
            </a:r>
            <a:r>
              <a:rPr lang="fr-FR" sz="1750" dirty="0" smtClean="0">
                <a:solidFill>
                  <a:schemeClr val="dk1"/>
                </a:solidFill>
              </a:rPr>
              <a:t>enfants</a:t>
            </a:r>
            <a:endParaRPr lang="fr-FR" sz="1750" dirty="0">
              <a:solidFill>
                <a:schemeClr val="dk1"/>
              </a:solidFill>
            </a:endParaRPr>
          </a:p>
        </p:txBody>
      </p:sp>
      <p:sp>
        <p:nvSpPr>
          <p:cNvPr id="310" name="Shape 310"/>
          <p:cNvSpPr txBox="1"/>
          <p:nvPr/>
        </p:nvSpPr>
        <p:spPr>
          <a:xfrm>
            <a:off x="4572000" y="1337644"/>
            <a:ext cx="3949499" cy="3108300"/>
          </a:xfrm>
          <a:prstGeom prst="rect">
            <a:avLst/>
          </a:prstGeom>
          <a:noFill/>
          <a:ln>
            <a:noFill/>
          </a:ln>
        </p:spPr>
        <p:txBody>
          <a:bodyPr lIns="91425" tIns="91425" rIns="91425" bIns="91425" anchor="t" anchorCtr="0">
            <a:noAutofit/>
          </a:bodyPr>
          <a:lstStyle/>
          <a:p>
            <a:pPr marL="342900" lvl="0" indent="-304800" rtl="0">
              <a:lnSpc>
                <a:spcPct val="80000"/>
              </a:lnSpc>
              <a:spcBef>
                <a:spcPts val="0"/>
              </a:spcBef>
              <a:buClr>
                <a:schemeClr val="dk1"/>
              </a:buClr>
              <a:buSzPct val="100000"/>
              <a:buFont typeface="Arial"/>
              <a:buChar char="•"/>
            </a:pPr>
            <a:r>
              <a:rPr lang="fr-FR" sz="1600" dirty="0">
                <a:solidFill>
                  <a:schemeClr val="dk1"/>
                </a:solidFill>
              </a:rPr>
              <a:t>Partir des réponses données par les élèves pour générer de nouvelles questions telles que « Pourquoi pensez-vous que cela est vrai ?» ou « Pouvez-vous me donner un exemple de ce que vous avancez ? »</a:t>
            </a:r>
          </a:p>
          <a:p>
            <a:pPr lvl="0" rtl="0">
              <a:lnSpc>
                <a:spcPct val="80000"/>
              </a:lnSpc>
              <a:spcBef>
                <a:spcPts val="0"/>
              </a:spcBef>
              <a:buClr>
                <a:srgbClr val="000000"/>
              </a:buClr>
              <a:buFont typeface="Arial"/>
              <a:buNone/>
            </a:pPr>
            <a:endParaRPr lang="fr-FR" sz="1600" dirty="0">
              <a:solidFill>
                <a:schemeClr val="dk1"/>
              </a:solidFill>
            </a:endParaRPr>
          </a:p>
          <a:p>
            <a:pPr marL="342900" lvl="0" indent="-304800" rtl="0">
              <a:lnSpc>
                <a:spcPct val="80000"/>
              </a:lnSpc>
              <a:spcBef>
                <a:spcPts val="0"/>
              </a:spcBef>
              <a:buClr>
                <a:schemeClr val="dk1"/>
              </a:buClr>
              <a:buSzPct val="100000"/>
              <a:buFont typeface="Arial"/>
              <a:buChar char="•"/>
            </a:pPr>
            <a:r>
              <a:rPr lang="fr-FR" sz="1600" dirty="0" smtClean="0">
                <a:solidFill>
                  <a:schemeClr val="dk1"/>
                </a:solidFill>
              </a:rPr>
              <a:t>Accorder </a:t>
            </a:r>
            <a:r>
              <a:rPr lang="fr-FR" sz="1600" dirty="0">
                <a:solidFill>
                  <a:schemeClr val="dk1"/>
                </a:solidFill>
              </a:rPr>
              <a:t>du temps aux élèves pour réfléchir à leurs réponses et </a:t>
            </a:r>
            <a:r>
              <a:rPr lang="fr-FR" sz="1600" dirty="0" smtClean="0">
                <a:solidFill>
                  <a:schemeClr val="dk1"/>
                </a:solidFill>
              </a:rPr>
              <a:t>idées</a:t>
            </a:r>
            <a:endParaRPr lang="fr-FR" sz="1600" dirty="0">
              <a:solidFill>
                <a:schemeClr val="dk1"/>
              </a:solidFill>
            </a:endParaRPr>
          </a:p>
          <a:p>
            <a:pPr lvl="0" rtl="0">
              <a:lnSpc>
                <a:spcPct val="80000"/>
              </a:lnSpc>
              <a:spcBef>
                <a:spcPts val="0"/>
              </a:spcBef>
              <a:buClr>
                <a:srgbClr val="000000"/>
              </a:buClr>
              <a:buFont typeface="Arial"/>
              <a:buNone/>
            </a:pPr>
            <a:endParaRPr lang="fr-FR" sz="1600" dirty="0">
              <a:solidFill>
                <a:schemeClr val="dk1"/>
              </a:solidFill>
            </a:endParaRPr>
          </a:p>
          <a:p>
            <a:pPr marL="342900" lvl="0" indent="-304800" rtl="0">
              <a:lnSpc>
                <a:spcPct val="80000"/>
              </a:lnSpc>
              <a:spcBef>
                <a:spcPts val="0"/>
              </a:spcBef>
              <a:buClr>
                <a:schemeClr val="dk1"/>
              </a:buClr>
              <a:buSzPct val="100000"/>
              <a:buFont typeface="Arial"/>
              <a:buChar char="•"/>
            </a:pPr>
            <a:r>
              <a:rPr lang="fr-FR" sz="1600" dirty="0">
                <a:solidFill>
                  <a:schemeClr val="dk1"/>
                </a:solidFill>
              </a:rPr>
              <a:t>Embarrasser les élèves s’ils n’ont pas la bonne </a:t>
            </a:r>
            <a:r>
              <a:rPr lang="fr-FR" sz="1600" dirty="0" smtClean="0">
                <a:solidFill>
                  <a:schemeClr val="dk1"/>
                </a:solidFill>
              </a:rPr>
              <a:t>réponse</a:t>
            </a:r>
            <a:endParaRPr lang="fr-FR" sz="1600" dirty="0">
              <a:solidFill>
                <a:schemeClr val="dk1"/>
              </a:solidFill>
            </a:endParaRPr>
          </a:p>
          <a:p>
            <a:pPr lvl="0" rtl="0">
              <a:lnSpc>
                <a:spcPct val="80000"/>
              </a:lnSpc>
              <a:spcBef>
                <a:spcPts val="0"/>
              </a:spcBef>
              <a:buClr>
                <a:srgbClr val="000000"/>
              </a:buClr>
              <a:buFont typeface="Arial"/>
              <a:buNone/>
            </a:pPr>
            <a:endParaRPr lang="fr-FR" sz="1600" dirty="0">
              <a:solidFill>
                <a:schemeClr val="dk1"/>
              </a:solidFill>
            </a:endParaRPr>
          </a:p>
          <a:p>
            <a:pPr marL="342900" lvl="0" indent="-304800" rtl="0">
              <a:lnSpc>
                <a:spcPct val="80000"/>
              </a:lnSpc>
              <a:spcBef>
                <a:spcPts val="0"/>
              </a:spcBef>
              <a:buClr>
                <a:schemeClr val="dk1"/>
              </a:buClr>
              <a:buSzPct val="100000"/>
              <a:buFont typeface="Arial"/>
              <a:buChar char="•"/>
            </a:pPr>
            <a:r>
              <a:rPr lang="fr-FR" sz="1600" dirty="0">
                <a:solidFill>
                  <a:schemeClr val="dk1"/>
                </a:solidFill>
              </a:rPr>
              <a:t>Toujours poser les mêmes types de questions (telles que des questions « fermées </a:t>
            </a:r>
            <a:r>
              <a:rPr lang="fr-FR" sz="1600" dirty="0" smtClean="0">
                <a:solidFill>
                  <a:schemeClr val="dk1"/>
                </a:solidFill>
              </a:rPr>
              <a:t>»)</a:t>
            </a:r>
            <a:endParaRPr lang="fr-FR" sz="1600" dirty="0">
              <a:solidFill>
                <a:schemeClr val="dk1"/>
              </a:solidFill>
            </a:endParaRPr>
          </a:p>
          <a:p>
            <a:pPr lvl="0" rtl="0">
              <a:lnSpc>
                <a:spcPct val="80000"/>
              </a:lnSpc>
              <a:spcBef>
                <a:spcPts val="0"/>
              </a:spcBef>
              <a:buClr>
                <a:srgbClr val="000000"/>
              </a:buClr>
              <a:buFont typeface="Arial"/>
              <a:buNone/>
            </a:pPr>
            <a:endParaRPr lang="fr-FR" sz="1600" dirty="0">
              <a:solidFill>
                <a:schemeClr val="dk1"/>
              </a:solidFill>
            </a:endParaRPr>
          </a:p>
          <a:p>
            <a:pPr marL="342900" lvl="0" indent="-304800" rtl="0">
              <a:lnSpc>
                <a:spcPct val="80000"/>
              </a:lnSpc>
              <a:spcBef>
                <a:spcPts val="0"/>
              </a:spcBef>
              <a:buClr>
                <a:schemeClr val="dk1"/>
              </a:buClr>
              <a:buSzPct val="100000"/>
              <a:buFont typeface="Arial"/>
              <a:buChar char="•"/>
            </a:pPr>
            <a:r>
              <a:rPr lang="fr-FR" sz="1600" dirty="0">
                <a:solidFill>
                  <a:schemeClr val="dk1"/>
                </a:solidFill>
              </a:rPr>
              <a:t>Poser des questions à beaucoup d’élèves </a:t>
            </a:r>
            <a:r>
              <a:rPr lang="fr-FR" sz="1600" dirty="0" smtClean="0">
                <a:solidFill>
                  <a:schemeClr val="dk1"/>
                </a:solidFill>
              </a:rPr>
              <a:t>différents</a:t>
            </a:r>
            <a:endParaRPr lang="fr-FR" sz="1600" dirty="0">
              <a:solidFill>
                <a:schemeClr val="dk1"/>
              </a:solidFill>
            </a:endParaRPr>
          </a:p>
          <a:p>
            <a:pPr lvl="0" rtl="0">
              <a:lnSpc>
                <a:spcPct val="80000"/>
              </a:lnSpc>
              <a:spcBef>
                <a:spcPts val="0"/>
              </a:spcBef>
              <a:buNone/>
            </a:pPr>
            <a:endParaRPr lang="fr-FR" sz="1700" dirty="0"/>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457200" y="309393"/>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000" b="1" i="0" u="none" strike="noStrike" cap="none" baseline="0" dirty="0">
                <a:solidFill>
                  <a:schemeClr val="lt1"/>
                </a:solidFill>
                <a:latin typeface="Arial"/>
                <a:sym typeface="Arial"/>
              </a:rPr>
              <a:t>Questionnement – Évaluation par les pairs</a:t>
            </a:r>
          </a:p>
        </p:txBody>
      </p:sp>
      <p:sp>
        <p:nvSpPr>
          <p:cNvPr id="316" name="Shape 316"/>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Le participant a-t-il utilisé un éventail de niveaux de questions ?</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Le participant a-t-il interrogé plus de deux élèves ?</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Le participant a-t-il réagi positivement ?</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Le participant a-t-il corrigé une mauvaise réponse de façon positive ?</a:t>
            </a:r>
          </a:p>
          <a:p>
            <a:pPr marL="342900" marR="0" lvl="0" indent="-342900" algn="l" rtl="0">
              <a:lnSpc>
                <a:spcPct val="100000"/>
              </a:lnSpc>
              <a:spcBef>
                <a:spcPts val="0"/>
              </a:spcBef>
              <a:spcAft>
                <a:spcPts val="0"/>
              </a:spcAft>
              <a:buClr>
                <a:schemeClr val="dk2"/>
              </a:buClr>
              <a:buSzPct val="100000"/>
              <a:buFont typeface="Arial"/>
              <a:buChar char="•"/>
            </a:pPr>
            <a:r>
              <a:rPr lang="fr-FR" sz="2200" b="0" i="0" u="none" strike="noStrike" cap="none" baseline="0" dirty="0">
                <a:solidFill>
                  <a:schemeClr val="dk2"/>
                </a:solidFill>
                <a:latin typeface="Arial"/>
                <a:sym typeface="Arial"/>
              </a:rPr>
              <a:t>Le participant a-t-il sondé et poussé les élèves à approfondir leurs réponses ? </a:t>
            </a:r>
          </a:p>
        </p:txBody>
      </p:sp>
      <p:sp>
        <p:nvSpPr>
          <p:cNvPr id="317" name="Shape 31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27</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321"/>
        <p:cNvGrpSpPr/>
        <p:nvPr/>
      </p:nvGrpSpPr>
      <p:grpSpPr>
        <a:xfrm>
          <a:off x="0" y="0"/>
          <a:ext cx="0" cy="0"/>
          <a:chOff x="0" y="0"/>
          <a:chExt cx="0" cy="0"/>
        </a:xfrm>
      </p:grpSpPr>
      <p:sp>
        <p:nvSpPr>
          <p:cNvPr id="322" name="Shape 32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28</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370975"/>
            <a:ext cx="8229600" cy="9002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dirty="0" smtClean="0">
                <a:solidFill>
                  <a:schemeClr val="lt1"/>
                </a:solidFill>
                <a:latin typeface="Arial"/>
                <a:sym typeface="Arial"/>
                <a:rtl val="0"/>
              </a:rPr>
              <a:t>Lier</a:t>
            </a:r>
            <a:r>
              <a:rPr lang="fr-FR" sz="4800" b="1" i="0" u="none" strike="noStrike" cap="none" dirty="0" smtClean="0">
                <a:solidFill>
                  <a:schemeClr val="lt1"/>
                </a:solidFill>
                <a:latin typeface="Arial"/>
                <a:sym typeface="Arial"/>
                <a:rtl val="0"/>
              </a:rPr>
              <a:t> les points</a:t>
            </a:r>
            <a:endParaRPr lang="fr-FR" sz="2400" b="1" i="0" u="none" strike="noStrike" cap="none" baseline="0" dirty="0">
              <a:solidFill>
                <a:schemeClr val="lt1"/>
              </a:solidFill>
              <a:latin typeface="Arial"/>
              <a:ea typeface="Arial"/>
              <a:cs typeface="Arial"/>
              <a:sym typeface="Arial"/>
              <a:rtl val="0"/>
            </a:endParaRPr>
          </a:p>
        </p:txBody>
      </p:sp>
      <p:sp>
        <p:nvSpPr>
          <p:cNvPr id="163" name="Shape 16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29</a:t>
            </a:fld>
            <a:endParaRPr lang="fr-FR" sz="1300" b="0" i="0" u="none" strike="noStrike" cap="none" baseline="0">
              <a:solidFill>
                <a:schemeClr val="dk2"/>
              </a:solidFill>
              <a:latin typeface="Arial"/>
              <a:ea typeface="Arial"/>
              <a:cs typeface="Arial"/>
              <a:sym typeface="Arial"/>
              <a:rtl val="0"/>
            </a:endParaRPr>
          </a:p>
        </p:txBody>
      </p:sp>
      <p:sp>
        <p:nvSpPr>
          <p:cNvPr id="5" name="Shape 176"/>
          <p:cNvSpPr txBox="1">
            <a:spLocks/>
          </p:cNvSpPr>
          <p:nvPr/>
        </p:nvSpPr>
        <p:spPr>
          <a:xfrm>
            <a:off x="0" y="1751957"/>
            <a:ext cx="8327100" cy="1652699"/>
          </a:xfrm>
          <a:prstGeom prst="rect">
            <a:avLst/>
          </a:prstGeom>
          <a:noFill/>
          <a:ln>
            <a:noFill/>
          </a:ln>
        </p:spPr>
        <p:txBody>
          <a:bodyPr lIns="91425" tIns="91425" rIns="91425" bIns="91425" anchor="b"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pPr marL="457200" indent="-457200">
              <a:buClr>
                <a:schemeClr val="dk2"/>
              </a:buClr>
              <a:buSzPct val="100000"/>
              <a:buFont typeface="Arial"/>
              <a:buAutoNum type="arabicPeriod"/>
            </a:pPr>
            <a:r>
              <a:rPr lang="fr-FR" sz="2400" dirty="0" smtClean="0">
                <a:solidFill>
                  <a:schemeClr val="dk1"/>
                </a:solidFill>
              </a:rPr>
              <a:t>Dessinez l'image suivante sur votre papier.</a:t>
            </a:r>
          </a:p>
          <a:p>
            <a:pPr>
              <a:buClr>
                <a:schemeClr val="dk2"/>
              </a:buClr>
            </a:pPr>
            <a:endParaRPr lang="fr-FR" sz="2400" dirty="0" smtClean="0">
              <a:solidFill>
                <a:schemeClr val="dk1"/>
              </a:solidFill>
            </a:endParaRPr>
          </a:p>
          <a:p>
            <a:pPr>
              <a:buClr>
                <a:schemeClr val="dk2"/>
              </a:buClr>
              <a:buSzPct val="100000"/>
            </a:pPr>
            <a:r>
              <a:rPr lang="fr-FR" sz="2400" dirty="0" smtClean="0">
                <a:solidFill>
                  <a:schemeClr val="dk1"/>
                </a:solidFill>
              </a:rPr>
              <a:t>2.  Reliez chacun des 9 points en utilisant uniquement 5 lignes. Essayez 4 lignes ! </a:t>
            </a:r>
            <a:endParaRPr lang="fr-FR" sz="2400" dirty="0">
              <a:solidFill>
                <a:schemeClr val="dk1"/>
              </a:solidFill>
            </a:endParaRPr>
          </a:p>
        </p:txBody>
      </p:sp>
      <p:pic>
        <p:nvPicPr>
          <p:cNvPr id="6" name="Shape 179"/>
          <p:cNvPicPr preferRelativeResize="0"/>
          <p:nvPr/>
        </p:nvPicPr>
        <p:blipFill rotWithShape="1">
          <a:blip r:embed="rId3">
            <a:alphaModFix/>
          </a:blip>
          <a:srcRect/>
          <a:stretch/>
        </p:blipFill>
        <p:spPr>
          <a:xfrm>
            <a:off x="3210750" y="3358765"/>
            <a:ext cx="1905600" cy="1232400"/>
          </a:xfrm>
          <a:prstGeom prst="rect">
            <a:avLst/>
          </a:prstGeom>
          <a:noFill/>
          <a:ln>
            <a:noFill/>
          </a:ln>
        </p:spPr>
      </p:pic>
    </p:spTree>
    <p:extLst>
      <p:ext uri="{BB962C8B-B14F-4D97-AF65-F5344CB8AC3E}">
        <p14:creationId xmlns:p14="http://schemas.microsoft.com/office/powerpoint/2010/main" val="4275526705"/>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a:solidFill>
                  <a:schemeClr val="lt1"/>
                </a:solidFill>
                <a:latin typeface="Arial"/>
                <a:sym typeface="Arial"/>
              </a:rPr>
              <a:t>Activité de visualisation </a:t>
            </a:r>
          </a:p>
        </p:txBody>
      </p:sp>
      <p:sp>
        <p:nvSpPr>
          <p:cNvPr id="116" name="Shape 116"/>
          <p:cNvSpPr txBox="1">
            <a:spLocks noGrp="1"/>
          </p:cNvSpPr>
          <p:nvPr>
            <p:ph type="body" idx="1"/>
          </p:nvPr>
        </p:nvSpPr>
        <p:spPr>
          <a:xfrm>
            <a:off x="79325" y="1460500"/>
            <a:ext cx="3018899" cy="3465299"/>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fr-FR" sz="3000" b="0" i="0" u="none" strike="noStrike" cap="none" baseline="0" dirty="0">
                <a:solidFill>
                  <a:schemeClr val="dk2"/>
                </a:solidFill>
                <a:latin typeface="Arial"/>
                <a:sym typeface="Arial"/>
              </a:rPr>
              <a:t>Dessinez ce tableau sur votre papier. Laissez suffisamment d’espace pour vos réponses. </a:t>
            </a:r>
          </a:p>
        </p:txBody>
      </p:sp>
      <p:graphicFrame>
        <p:nvGraphicFramePr>
          <p:cNvPr id="117" name="Shape 117"/>
          <p:cNvGraphicFramePr/>
          <p:nvPr>
            <p:extLst>
              <p:ext uri="{D42A27DB-BD31-4B8C-83A1-F6EECF244321}">
                <p14:modId xmlns:p14="http://schemas.microsoft.com/office/powerpoint/2010/main" val="1078013407"/>
              </p:ext>
            </p:extLst>
          </p:nvPr>
        </p:nvGraphicFramePr>
        <p:xfrm>
          <a:off x="3238475" y="1546000"/>
          <a:ext cx="5759125" cy="3515280"/>
        </p:xfrm>
        <a:graphic>
          <a:graphicData uri="http://schemas.openxmlformats.org/drawingml/2006/table">
            <a:tbl>
              <a:tblPr>
                <a:noFill/>
                <a:tableStyleId>{8C65882E-E140-48B0-B56D-9FD4F3A2432F}</a:tableStyleId>
              </a:tblPr>
              <a:tblGrid>
                <a:gridCol w="925100"/>
                <a:gridCol w="1189625"/>
                <a:gridCol w="1114025"/>
                <a:gridCol w="1277800"/>
                <a:gridCol w="1252575"/>
              </a:tblGrid>
              <a:tr h="3810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dirty="0"/>
                        <a:t>Question</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Actions de l’enseignant</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Actions de l’élève</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Environnement de la classe</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Sentiment</a:t>
                      </a:r>
                    </a:p>
                  </a:txBody>
                  <a:tcPr marL="91425" marR="91425" marT="91425" marB="91425"/>
                </a:tc>
              </a:tr>
              <a:tr h="8496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1.</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r>
              <a:tr h="8836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2.</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r>
              <a:tr h="95915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3.</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dirty="0"/>
                    </a:p>
                  </a:txBody>
                  <a:tcPr marL="91425" marR="91425" marT="91425" marB="91425"/>
                </a:tc>
              </a:tr>
            </a:tbl>
          </a:graphicData>
        </a:graphic>
      </p:graphicFrame>
      <p:sp>
        <p:nvSpPr>
          <p:cNvPr id="118" name="Shape 11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a:t>
            </a:fld>
            <a:endParaRPr lang="fr-FR" sz="1300" b="0" i="0" u="none" strike="noStrike" cap="none" baseline="0" dirty="0">
              <a:solidFill>
                <a:schemeClr val="dk2"/>
              </a:solidFill>
              <a:latin typeface="Arial"/>
              <a:ea typeface="Arial"/>
              <a:cs typeface="Arial"/>
              <a:sym typeface="Arial"/>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fr-FR" sz="4800" b="1" i="0" u="none" strike="noStrike" cap="none" baseline="0" dirty="0">
                <a:solidFill>
                  <a:schemeClr val="dk2"/>
                </a:solidFill>
                <a:latin typeface="Arial"/>
                <a:sym typeface="Arial"/>
              </a:rPr>
              <a:t>Module 3</a:t>
            </a:r>
            <a:endParaRPr lang="fr-FR" sz="4800" b="1"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fr-FR" sz="3600" b="1" i="0" u="none" strike="noStrike" cap="none" baseline="0" dirty="0">
                <a:solidFill>
                  <a:schemeClr val="dk2"/>
                </a:solidFill>
                <a:latin typeface="Arial"/>
                <a:sym typeface="Arial"/>
              </a:rPr>
              <a:t>Pédagogie</a:t>
            </a:r>
          </a:p>
        </p:txBody>
      </p:sp>
      <p:sp>
        <p:nvSpPr>
          <p:cNvPr id="336" name="Shape 336"/>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fr-FR" sz="2300" b="1" i="0" u="none" strike="noStrike" cap="none" baseline="0" dirty="0">
                <a:solidFill>
                  <a:schemeClr val="lt2"/>
                </a:solidFill>
                <a:latin typeface="Arial"/>
                <a:sym typeface="Arial"/>
              </a:rPr>
              <a:t>Session 4 : </a:t>
            </a:r>
            <a:r>
              <a:rPr lang="fr-FR" sz="2300" b="1" dirty="0">
                <a:solidFill>
                  <a:schemeClr val="lt2"/>
                </a:solidFill>
              </a:rPr>
              <a:t>Développement de l’enfant et </a:t>
            </a:r>
            <a:r>
              <a:rPr lang="fr-FR" sz="2300" b="1" dirty="0" smtClean="0">
                <a:solidFill>
                  <a:schemeClr val="lt2"/>
                </a:solidFill>
              </a:rPr>
              <a:t>différenciation</a:t>
            </a:r>
            <a:endParaRPr lang="fr-FR" sz="2300" b="1" dirty="0">
              <a:solidFill>
                <a:schemeClr val="lt2"/>
              </a:solidFill>
            </a:endParaRPr>
          </a:p>
        </p:txBody>
      </p:sp>
      <p:sp>
        <p:nvSpPr>
          <p:cNvPr id="337" name="Shape 33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30</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i="0" u="none" strike="noStrike" cap="none" baseline="0">
                <a:solidFill>
                  <a:schemeClr val="lt1"/>
                </a:solidFill>
                <a:latin typeface="Arial"/>
                <a:sym typeface="Arial"/>
              </a:rPr>
              <a:t>Objectifs</a:t>
            </a:r>
          </a:p>
        </p:txBody>
      </p:sp>
      <p:sp>
        <p:nvSpPr>
          <p:cNvPr id="343" name="Shape 343"/>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fr-FR" sz="2400" b="1" i="1" u="none" strike="noStrike" cap="none" baseline="0">
                <a:solidFill>
                  <a:schemeClr val="dk1"/>
                </a:solidFill>
                <a:latin typeface="Arial"/>
                <a:sym typeface="Arial"/>
              </a:rPr>
              <a:t>À la fin de cette session, vous saurez </a:t>
            </a:r>
            <a:r>
              <a:rPr lang="fr-FR" sz="2400" b="0" i="0" u="none" strike="noStrike" cap="none" baseline="0">
                <a:solidFill>
                  <a:schemeClr val="dk1"/>
                </a:solidFill>
                <a:latin typeface="Arial"/>
                <a:sym typeface="Arial"/>
              </a:rPr>
              <a:t>:</a:t>
            </a:r>
          </a:p>
          <a:p>
            <a:pPr marL="0" marR="0" lvl="0" indent="0" algn="l" rtl="0">
              <a:lnSpc>
                <a:spcPct val="100000"/>
              </a:lnSpc>
              <a:spcBef>
                <a:spcPts val="0"/>
              </a:spcBef>
              <a:spcAft>
                <a:spcPts val="0"/>
              </a:spcAft>
              <a:buClr>
                <a:schemeClr val="dk2"/>
              </a:buClr>
              <a:buFont typeface="Arial"/>
              <a:buNone/>
            </a:pPr>
            <a:endParaRPr lang="fr-FR" sz="2400" b="0" i="0" u="none" strike="noStrike" cap="none" baseline="0">
              <a:solidFill>
                <a:schemeClr val="dk1"/>
              </a:solidFill>
              <a:latin typeface="Arial"/>
              <a:ea typeface="Arial"/>
              <a:cs typeface="Arial"/>
              <a:sym typeface="Arial"/>
            </a:endParaRPr>
          </a:p>
        </p:txBody>
      </p:sp>
      <p:sp>
        <p:nvSpPr>
          <p:cNvPr id="344" name="Shape 344"/>
          <p:cNvSpPr txBox="1"/>
          <p:nvPr/>
        </p:nvSpPr>
        <p:spPr>
          <a:xfrm>
            <a:off x="1174754" y="2428876"/>
            <a:ext cx="5508599" cy="307800"/>
          </a:xfrm>
          <a:prstGeom prst="rect">
            <a:avLst/>
          </a:prstGeom>
          <a:noFill/>
          <a:ln>
            <a:noFill/>
          </a:ln>
        </p:spPr>
        <p:txBody>
          <a:bodyPr lIns="91425" tIns="45700" rIns="91425" bIns="45700" anchor="t" anchorCtr="0">
            <a:noAutofit/>
          </a:bodyPr>
          <a:lstStyle/>
          <a:p>
            <a:pPr marL="285750" marR="0" lvl="0" indent="-19685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45" name="Shape 345"/>
          <p:cNvSpPr txBox="1"/>
          <p:nvPr/>
        </p:nvSpPr>
        <p:spPr>
          <a:xfrm>
            <a:off x="457200" y="2096496"/>
            <a:ext cx="7959599" cy="2348100"/>
          </a:xfrm>
          <a:prstGeom prst="rect">
            <a:avLst/>
          </a:prstGeom>
          <a:noFill/>
          <a:ln>
            <a:noFill/>
          </a:ln>
        </p:spPr>
        <p:txBody>
          <a:bodyPr lIns="91425" tIns="45700" rIns="91425" bIns="45700" anchor="t" anchorCtr="0">
            <a:noAutofit/>
          </a:bodyPr>
          <a:lstStyle/>
          <a:p>
            <a:pPr marL="457200" lvl="3" indent="-431800" rtl="0">
              <a:spcBef>
                <a:spcPts val="0"/>
              </a:spcBef>
              <a:buClr>
                <a:schemeClr val="dk1"/>
              </a:buClr>
              <a:buSzPct val="100000"/>
              <a:buFont typeface="Arial"/>
              <a:buChar char="•"/>
            </a:pPr>
            <a:r>
              <a:rPr lang="fr-FR" sz="2400" dirty="0">
                <a:solidFill>
                  <a:schemeClr val="dk1"/>
                </a:solidFill>
              </a:rPr>
              <a:t>Décrire les différentes étapes du développement de l'enfant et les différents styles d'apprentissage</a:t>
            </a:r>
          </a:p>
          <a:p>
            <a:pPr marL="457200" lvl="3" indent="-431800" rtl="0">
              <a:spcBef>
                <a:spcPts val="0"/>
              </a:spcBef>
              <a:buClr>
                <a:schemeClr val="dk1"/>
              </a:buClr>
              <a:buSzPct val="100000"/>
              <a:buFont typeface="Arial"/>
              <a:buChar char="•"/>
            </a:pPr>
            <a:r>
              <a:rPr lang="fr-FR" sz="2400" dirty="0">
                <a:solidFill>
                  <a:schemeClr val="dk1"/>
                </a:solidFill>
              </a:rPr>
              <a:t>Expliquer les implications de ces différences pour la gestion de la salle de classe, l’instruction et l’évaluation</a:t>
            </a:r>
          </a:p>
          <a:p>
            <a:pPr marL="457200" lvl="3" indent="-431800" rtl="0">
              <a:spcBef>
                <a:spcPts val="0"/>
              </a:spcBef>
              <a:buClr>
                <a:schemeClr val="dk1"/>
              </a:buClr>
              <a:buSzPct val="100000"/>
              <a:buFont typeface="Arial"/>
              <a:buChar char="•"/>
            </a:pPr>
            <a:r>
              <a:rPr lang="fr-FR" sz="2400" dirty="0">
                <a:solidFill>
                  <a:schemeClr val="dk1"/>
                </a:solidFill>
              </a:rPr>
              <a:t>Pratiquer des stratégies de différenciation</a:t>
            </a:r>
          </a:p>
        </p:txBody>
      </p:sp>
      <p:sp>
        <p:nvSpPr>
          <p:cNvPr id="346" name="Shape 346"/>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31</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Développement de l’enfant</a:t>
            </a:r>
          </a:p>
        </p:txBody>
      </p:sp>
      <p:sp>
        <p:nvSpPr>
          <p:cNvPr id="352" name="Shape 352"/>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32</a:t>
            </a:fld>
            <a:endParaRPr lang="fr-FR"/>
          </a:p>
        </p:txBody>
      </p:sp>
      <p:sp>
        <p:nvSpPr>
          <p:cNvPr id="353" name="Shape 353"/>
          <p:cNvSpPr txBox="1"/>
          <p:nvPr/>
        </p:nvSpPr>
        <p:spPr>
          <a:xfrm>
            <a:off x="369950" y="1599150"/>
            <a:ext cx="2876100" cy="1563299"/>
          </a:xfrm>
          <a:prstGeom prst="rect">
            <a:avLst/>
          </a:prstGeom>
          <a:noFill/>
          <a:ln>
            <a:noFill/>
          </a:ln>
        </p:spPr>
        <p:txBody>
          <a:bodyPr lIns="91425" tIns="91425" rIns="91425" bIns="91425" anchor="t" anchorCtr="0">
            <a:noAutofit/>
          </a:bodyPr>
          <a:lstStyle/>
          <a:p>
            <a:pPr>
              <a:spcBef>
                <a:spcPts val="0"/>
              </a:spcBef>
              <a:buNone/>
            </a:pPr>
            <a:r>
              <a:rPr lang="fr-FR" smtClean="0"/>
              <a:t>0 à 2 ans</a:t>
            </a:r>
          </a:p>
        </p:txBody>
      </p:sp>
      <p:sp>
        <p:nvSpPr>
          <p:cNvPr id="354" name="Shape 354"/>
          <p:cNvSpPr txBox="1"/>
          <p:nvPr/>
        </p:nvSpPr>
        <p:spPr>
          <a:xfrm>
            <a:off x="4985625" y="1512825"/>
            <a:ext cx="2876100" cy="1563299"/>
          </a:xfrm>
          <a:prstGeom prst="rect">
            <a:avLst/>
          </a:prstGeom>
          <a:noFill/>
          <a:ln>
            <a:noFill/>
          </a:ln>
        </p:spPr>
        <p:txBody>
          <a:bodyPr lIns="91425" tIns="91425" rIns="91425" bIns="91425" anchor="t" anchorCtr="0">
            <a:noAutofit/>
          </a:bodyPr>
          <a:lstStyle/>
          <a:p>
            <a:pPr lvl="0" rtl="0">
              <a:spcBef>
                <a:spcPts val="0"/>
              </a:spcBef>
              <a:buNone/>
            </a:pPr>
            <a:r>
              <a:rPr lang="fr-FR" smtClean="0"/>
              <a:t>2 à 7 ans</a:t>
            </a:r>
          </a:p>
        </p:txBody>
      </p:sp>
      <p:sp>
        <p:nvSpPr>
          <p:cNvPr id="355" name="Shape 355"/>
          <p:cNvSpPr txBox="1"/>
          <p:nvPr/>
        </p:nvSpPr>
        <p:spPr>
          <a:xfrm>
            <a:off x="369950" y="3324025"/>
            <a:ext cx="2876100" cy="1563299"/>
          </a:xfrm>
          <a:prstGeom prst="rect">
            <a:avLst/>
          </a:prstGeom>
          <a:noFill/>
          <a:ln>
            <a:noFill/>
          </a:ln>
        </p:spPr>
        <p:txBody>
          <a:bodyPr lIns="91425" tIns="91425" rIns="91425" bIns="91425" anchor="t" anchorCtr="0">
            <a:noAutofit/>
          </a:bodyPr>
          <a:lstStyle/>
          <a:p>
            <a:pPr lvl="0" rtl="0">
              <a:spcBef>
                <a:spcPts val="0"/>
              </a:spcBef>
              <a:buNone/>
            </a:pPr>
            <a:r>
              <a:rPr lang="fr-FR" smtClean="0"/>
              <a:t>7 à 11 ans</a:t>
            </a:r>
          </a:p>
        </p:txBody>
      </p:sp>
      <p:sp>
        <p:nvSpPr>
          <p:cNvPr id="356" name="Shape 356"/>
          <p:cNvSpPr txBox="1"/>
          <p:nvPr/>
        </p:nvSpPr>
        <p:spPr>
          <a:xfrm>
            <a:off x="5036187" y="3241475"/>
            <a:ext cx="2876100" cy="1563299"/>
          </a:xfrm>
          <a:prstGeom prst="rect">
            <a:avLst/>
          </a:prstGeom>
          <a:noFill/>
          <a:ln>
            <a:noFill/>
          </a:ln>
        </p:spPr>
        <p:txBody>
          <a:bodyPr lIns="91425" tIns="91425" rIns="91425" bIns="91425" anchor="t" anchorCtr="0">
            <a:noAutofit/>
          </a:bodyPr>
          <a:lstStyle/>
          <a:p>
            <a:pPr lvl="0" rtl="0">
              <a:spcBef>
                <a:spcPts val="0"/>
              </a:spcBef>
              <a:buNone/>
            </a:pPr>
            <a:r>
              <a:rPr lang="fr-FR" smtClean="0"/>
              <a:t>+11 ans</a:t>
            </a:r>
          </a:p>
        </p:txBody>
      </p:sp>
      <p:cxnSp>
        <p:nvCxnSpPr>
          <p:cNvPr id="357" name="Shape 357"/>
          <p:cNvCxnSpPr/>
          <p:nvPr/>
        </p:nvCxnSpPr>
        <p:spPr>
          <a:xfrm>
            <a:off x="4391675" y="1611075"/>
            <a:ext cx="0" cy="2995499"/>
          </a:xfrm>
          <a:prstGeom prst="straightConnector1">
            <a:avLst/>
          </a:prstGeom>
          <a:noFill/>
          <a:ln w="38100" cap="flat" cmpd="sng">
            <a:solidFill>
              <a:schemeClr val="dk2"/>
            </a:solidFill>
            <a:prstDash val="dashDot"/>
            <a:round/>
            <a:headEnd type="none" w="lg" len="lg"/>
            <a:tailEnd type="none" w="lg" len="lg"/>
          </a:ln>
        </p:spPr>
      </p:cxnSp>
      <p:cxnSp>
        <p:nvCxnSpPr>
          <p:cNvPr id="358" name="Shape 358"/>
          <p:cNvCxnSpPr/>
          <p:nvPr/>
        </p:nvCxnSpPr>
        <p:spPr>
          <a:xfrm>
            <a:off x="369950" y="2927800"/>
            <a:ext cx="8150700" cy="27900"/>
          </a:xfrm>
          <a:prstGeom prst="straightConnector1">
            <a:avLst/>
          </a:prstGeom>
          <a:noFill/>
          <a:ln w="38100" cap="flat" cmpd="sng">
            <a:solidFill>
              <a:schemeClr val="dk2"/>
            </a:solidFill>
            <a:prstDash val="dashDot"/>
            <a:round/>
            <a:headEnd type="none" w="lg" len="lg"/>
            <a:tailEnd type="none" w="lg" len="lg"/>
          </a:ln>
        </p:spPr>
      </p:cxn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319001"/>
            <a:ext cx="8229600" cy="1141499"/>
          </a:xfrm>
          <a:prstGeom prst="rect">
            <a:avLst/>
          </a:prstGeom>
        </p:spPr>
        <p:txBody>
          <a:bodyPr lIns="91425" tIns="91425" rIns="91425" bIns="91425" anchor="b" anchorCtr="0">
            <a:noAutofit/>
          </a:bodyPr>
          <a:lstStyle/>
          <a:p>
            <a:pPr>
              <a:spcBef>
                <a:spcPts val="0"/>
              </a:spcBef>
              <a:buNone/>
            </a:pPr>
            <a:r>
              <a:rPr lang="fr-FR" sz="4000" b="1" dirty="0">
                <a:solidFill>
                  <a:schemeClr val="lt1"/>
                </a:solidFill>
              </a:rPr>
              <a:t>0 à 2 ans - Période sensori-motrice</a:t>
            </a:r>
            <a:r>
              <a:rPr lang="fr-FR" smtClean="0"/>
              <a:t> </a:t>
            </a:r>
          </a:p>
        </p:txBody>
      </p:sp>
      <p:sp>
        <p:nvSpPr>
          <p:cNvPr id="364" name="Shape 364"/>
          <p:cNvSpPr txBox="1">
            <a:spLocks noGrp="1"/>
          </p:cNvSpPr>
          <p:nvPr>
            <p:ph type="body" idx="1"/>
          </p:nvPr>
        </p:nvSpPr>
        <p:spPr>
          <a:xfrm>
            <a:off x="275063" y="1460500"/>
            <a:ext cx="8411737" cy="3465299"/>
          </a:xfrm>
          <a:prstGeom prst="rect">
            <a:avLst/>
          </a:prstGeom>
        </p:spPr>
        <p:txBody>
          <a:bodyPr lIns="91425" tIns="91425" rIns="91425" bIns="91425" anchor="t" anchorCtr="0">
            <a:noAutofit/>
          </a:bodyPr>
          <a:lstStyle/>
          <a:p>
            <a:pPr rtl="0">
              <a:spcBef>
                <a:spcPts val="0"/>
              </a:spcBef>
              <a:buNone/>
            </a:pPr>
            <a:r>
              <a:rPr lang="fr-FR" sz="2000" dirty="0"/>
              <a:t>Pendant cette période, le bébé essaie de comprendre le monde. Il utilise des compétences innées, par exemple écouter, sucer, regarder et tenir pour comprendre le monde. </a:t>
            </a:r>
          </a:p>
          <a:p>
            <a:pPr rtl="0">
              <a:spcBef>
                <a:spcPts val="0"/>
              </a:spcBef>
              <a:buNone/>
            </a:pPr>
            <a:endParaRPr lang="fr-FR" sz="2000" dirty="0"/>
          </a:p>
          <a:p>
            <a:pPr rtl="0">
              <a:spcBef>
                <a:spcPts val="0"/>
              </a:spcBef>
              <a:buNone/>
            </a:pPr>
            <a:r>
              <a:rPr lang="fr-FR" sz="1950" dirty="0" smtClean="0"/>
              <a:t>Durant ce premier stade de développement</a:t>
            </a:r>
            <a:r>
              <a:rPr lang="fr-FR" sz="1950" dirty="0"/>
              <a:t>, les enfants apprennent uniquement par le mouvement et les sensations qui en résultent. Ils apprennent°:</a:t>
            </a:r>
          </a:p>
          <a:p>
            <a:pPr marL="457200" lvl="0" indent="-355600" rtl="0">
              <a:spcBef>
                <a:spcPts val="0"/>
              </a:spcBef>
              <a:buClr>
                <a:srgbClr val="000000"/>
              </a:buClr>
              <a:buSzPct val="100000"/>
              <a:buChar char="●"/>
            </a:pPr>
            <a:r>
              <a:rPr lang="fr-FR" sz="1950" dirty="0" smtClean="0"/>
              <a:t>Qu’ils existent séparément des objets et des personnes qui les entourent.</a:t>
            </a:r>
            <a:endParaRPr lang="fr-FR" sz="1950" dirty="0"/>
          </a:p>
          <a:p>
            <a:pPr marL="457200" lvl="0" indent="-355600" rtl="0">
              <a:spcBef>
                <a:spcPts val="0"/>
              </a:spcBef>
              <a:buClr>
                <a:srgbClr val="000000"/>
              </a:buClr>
              <a:buSzPct val="100000"/>
              <a:buChar char="●"/>
            </a:pPr>
            <a:r>
              <a:rPr lang="fr-FR" sz="1950" dirty="0" smtClean="0"/>
              <a:t>Qu’ils peuvent être à l’origine d’évènements.</a:t>
            </a:r>
            <a:endParaRPr lang="fr-FR" sz="1950" dirty="0"/>
          </a:p>
          <a:p>
            <a:pPr marL="457200" lvl="0" indent="-355600" rtl="0">
              <a:lnSpc>
                <a:spcPct val="115000"/>
              </a:lnSpc>
              <a:spcBef>
                <a:spcPts val="0"/>
              </a:spcBef>
              <a:buClr>
                <a:srgbClr val="000000"/>
              </a:buClr>
              <a:buSzPct val="100000"/>
              <a:buChar char="●"/>
            </a:pPr>
            <a:r>
              <a:rPr lang="fr-FR" sz="1950" dirty="0" smtClean="0"/>
              <a:t>Que les choses continuent d’exister même lorsqu’ils ne les voient pas.</a:t>
            </a:r>
            <a:endParaRPr lang="fr-FR" sz="1950" dirty="0"/>
          </a:p>
        </p:txBody>
      </p:sp>
      <p:sp>
        <p:nvSpPr>
          <p:cNvPr id="365" name="Shape 365"/>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33</a:t>
            </a:fld>
            <a:endParaRPr lang="fr-F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000" b="1" dirty="0">
                <a:solidFill>
                  <a:schemeClr val="lt1"/>
                </a:solidFill>
              </a:rPr>
              <a:t>3 à 7 ans</a:t>
            </a:r>
            <a:r>
              <a:rPr lang="fr-FR" smtClean="0"/>
              <a:t> </a:t>
            </a:r>
            <a:r>
              <a:rPr lang="fr-FR" sz="4000" b="1" dirty="0" smtClean="0">
                <a:solidFill>
                  <a:schemeClr val="lt1"/>
                </a:solidFill>
              </a:rPr>
              <a:t>-</a:t>
            </a:r>
            <a:r>
              <a:rPr lang="fr-FR" sz="4000" b="1" dirty="0">
                <a:solidFill>
                  <a:schemeClr val="lt1"/>
                </a:solidFill>
              </a:rPr>
              <a:t>Stade pré-opérationnel</a:t>
            </a:r>
          </a:p>
        </p:txBody>
      </p:sp>
      <p:sp>
        <p:nvSpPr>
          <p:cNvPr id="371" name="Shape 371"/>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rtl="0">
              <a:spcBef>
                <a:spcPts val="0"/>
              </a:spcBef>
              <a:buNone/>
            </a:pPr>
            <a:r>
              <a:rPr lang="fr-FR" sz="2000" dirty="0"/>
              <a:t>Les enfants ne sont pas en mesure de réfléchir de façon </a:t>
            </a:r>
            <a:r>
              <a:rPr lang="fr-FR" sz="2000" dirty="0" smtClean="0"/>
              <a:t>critique. Ils </a:t>
            </a:r>
            <a:r>
              <a:rPr lang="fr-FR" sz="2000" dirty="0"/>
              <a:t>croient que tout le monde voit les choses de la même manière qu’eux. </a:t>
            </a:r>
          </a:p>
          <a:p>
            <a:pPr rtl="0">
              <a:spcBef>
                <a:spcPts val="0"/>
              </a:spcBef>
              <a:buNone/>
            </a:pPr>
            <a:r>
              <a:rPr lang="fr-FR" sz="2000" dirty="0"/>
              <a:t>C’est à ce stade qu’a lieu le développement du langage. Une fois que les enfants acquièrent le langage, ils sont capables d’utiliser des symboles (tels que des mots ou des images) pour représenter les objets. </a:t>
            </a:r>
          </a:p>
          <a:p>
            <a:pPr rtl="0">
              <a:spcBef>
                <a:spcPts val="0"/>
              </a:spcBef>
              <a:buNone/>
            </a:pPr>
            <a:r>
              <a:rPr lang="fr-FR" sz="2000" dirty="0"/>
              <a:t>La notion de « jeu de faire semblant » apparaît durant ces années.</a:t>
            </a:r>
          </a:p>
          <a:p>
            <a:pPr rtl="0">
              <a:spcBef>
                <a:spcPts val="0"/>
              </a:spcBef>
              <a:buNone/>
            </a:pPr>
            <a:r>
              <a:rPr lang="fr-FR" sz="2000" dirty="0"/>
              <a:t>Ils sont capables de saisir des concepts tels que le calcul, le classement des choses en fonction de leurs similitudes, la notion de passé, présent, futur mais, globalement, ils sont encore concentrés principalement sur le présent et le concret, au détriment de l’abstrait.</a:t>
            </a:r>
          </a:p>
          <a:p>
            <a:pPr lvl="0" rtl="0">
              <a:spcBef>
                <a:spcPts val="0"/>
              </a:spcBef>
              <a:buClr>
                <a:schemeClr val="dk1"/>
              </a:buClr>
              <a:buFont typeface="Arial"/>
              <a:buNone/>
            </a:pPr>
            <a:endParaRPr lang="fr-FR" sz="1800" dirty="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endParaRPr lang="fr-FR" sz="1800" dirty="0">
              <a:solidFill>
                <a:srgbClr val="373737"/>
              </a:solidFill>
            </a:endParaRPr>
          </a:p>
        </p:txBody>
      </p:sp>
      <p:sp>
        <p:nvSpPr>
          <p:cNvPr id="372" name="Shape 372"/>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34</a:t>
            </a:fld>
            <a:endParaRPr lang="fr-F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3200" b="1" dirty="0">
                <a:solidFill>
                  <a:schemeClr val="lt1"/>
                </a:solidFill>
              </a:rPr>
              <a:t>7 à 11 ans -</a:t>
            </a:r>
            <a:r>
              <a:rPr lang="fr-FR" smtClean="0"/>
              <a:t> </a:t>
            </a:r>
            <a:r>
              <a:rPr lang="fr-FR" sz="3200" b="1" dirty="0">
                <a:solidFill>
                  <a:schemeClr val="lt1"/>
                </a:solidFill>
              </a:rPr>
              <a:t>Stade opérationnel concret</a:t>
            </a:r>
          </a:p>
        </p:txBody>
      </p:sp>
      <p:sp>
        <p:nvSpPr>
          <p:cNvPr id="378" name="Shape 378"/>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55000"/>
              <a:buFont typeface="Arial"/>
              <a:buNone/>
            </a:pPr>
            <a:r>
              <a:rPr lang="fr-FR" sz="1700" dirty="0">
                <a:solidFill>
                  <a:schemeClr val="dk1"/>
                </a:solidFill>
                <a:latin typeface="+mn-lt"/>
                <a:sym typeface="Times New Roman"/>
              </a:rPr>
              <a:t>À cette étape, les enfants sont capables de voir les choses sous différents angles et de se représenter des évènements qui surviennent en dehors de leur propre vie. Des processus de pensées logiques et organisés sont désormais manifestes chez eux et ils sont capables de :</a:t>
            </a:r>
          </a:p>
          <a:p>
            <a:pPr marL="457200" lvl="0" rtl="0">
              <a:spcBef>
                <a:spcPts val="0"/>
              </a:spcBef>
              <a:buClr>
                <a:schemeClr val="dk1"/>
              </a:buClr>
              <a:buSzPct val="55000"/>
              <a:buFont typeface="Arial"/>
              <a:buNone/>
            </a:pPr>
            <a:r>
              <a:rPr lang="fr-FR" sz="1700" dirty="0">
                <a:solidFill>
                  <a:schemeClr val="dk1"/>
                </a:solidFill>
                <a:latin typeface="+mn-lt"/>
                <a:sym typeface="Times New Roman"/>
              </a:rPr>
              <a:t>•</a:t>
            </a:r>
            <a:r>
              <a:rPr lang="en-US" sz="1700" dirty="0">
                <a:solidFill>
                  <a:schemeClr val="dk1"/>
                </a:solidFill>
                <a:latin typeface="+mn-lt"/>
                <a:sym typeface="Times New Roman"/>
              </a:rPr>
              <a:t>	</a:t>
            </a:r>
            <a:r>
              <a:rPr lang="fr-FR" sz="1700" dirty="0">
                <a:solidFill>
                  <a:schemeClr val="dk1"/>
                </a:solidFill>
                <a:latin typeface="+mn-lt"/>
                <a:sym typeface="Times New Roman"/>
              </a:rPr>
              <a:t>Classer des objets par taille, dégradé de couleur, etc.</a:t>
            </a:r>
          </a:p>
          <a:p>
            <a:pPr marL="457200" lvl="0" rtl="0">
              <a:spcBef>
                <a:spcPts val="0"/>
              </a:spcBef>
              <a:buClr>
                <a:schemeClr val="dk1"/>
              </a:buClr>
              <a:buSzPct val="55000"/>
              <a:buFont typeface="Arial"/>
              <a:buNone/>
            </a:pPr>
            <a:r>
              <a:rPr lang="fr-FR" sz="1700" dirty="0">
                <a:solidFill>
                  <a:schemeClr val="dk1"/>
                </a:solidFill>
                <a:latin typeface="+mn-lt"/>
                <a:sym typeface="Times New Roman"/>
              </a:rPr>
              <a:t>•</a:t>
            </a:r>
            <a:r>
              <a:rPr lang="en-US" sz="1700" dirty="0">
                <a:solidFill>
                  <a:schemeClr val="dk1"/>
                </a:solidFill>
                <a:latin typeface="+mn-lt"/>
                <a:sym typeface="Times New Roman"/>
              </a:rPr>
              <a:t>	</a:t>
            </a:r>
            <a:r>
              <a:rPr lang="fr-FR" sz="1700" dirty="0">
                <a:solidFill>
                  <a:schemeClr val="dk1"/>
                </a:solidFill>
                <a:latin typeface="+mn-lt"/>
                <a:sym typeface="Times New Roman"/>
              </a:rPr>
              <a:t>Comprendre que si 3 + 4 = 7 alors 7 – 4 = 3</a:t>
            </a:r>
            <a:endParaRPr lang="fr-FR" sz="1700" dirty="0">
              <a:solidFill>
                <a:schemeClr val="dk1"/>
              </a:solidFill>
              <a:latin typeface="+mn-lt"/>
              <a:ea typeface="Times New Roman"/>
              <a:cs typeface="Times New Roman"/>
              <a:sym typeface="Times New Roman"/>
            </a:endParaRPr>
          </a:p>
          <a:p>
            <a:pPr marL="457200" lvl="0" rtl="0">
              <a:spcBef>
                <a:spcPts val="0"/>
              </a:spcBef>
              <a:buClr>
                <a:schemeClr val="dk1"/>
              </a:buClr>
              <a:buSzPct val="55000"/>
              <a:buFont typeface="Arial"/>
              <a:buNone/>
            </a:pPr>
            <a:r>
              <a:rPr lang="fr-FR" sz="1700" dirty="0">
                <a:solidFill>
                  <a:schemeClr val="dk1"/>
                </a:solidFill>
                <a:latin typeface="+mn-lt"/>
                <a:sym typeface="Times New Roman"/>
              </a:rPr>
              <a:t>•</a:t>
            </a:r>
            <a:r>
              <a:rPr lang="en-US" sz="1700" dirty="0">
                <a:solidFill>
                  <a:schemeClr val="dk1"/>
                </a:solidFill>
                <a:latin typeface="+mn-lt"/>
                <a:sym typeface="Times New Roman"/>
              </a:rPr>
              <a:t>	</a:t>
            </a:r>
            <a:r>
              <a:rPr lang="fr-FR" sz="1700" dirty="0">
                <a:solidFill>
                  <a:schemeClr val="dk1"/>
                </a:solidFill>
                <a:latin typeface="+mn-lt"/>
                <a:sym typeface="Times New Roman"/>
              </a:rPr>
              <a:t>Comprendre qu’un carré rouge peut appartenir aussi bien à la catégorie « rouge » </a:t>
            </a:r>
            <a:r>
              <a:rPr lang="fr-FR" sz="1700" dirty="0" smtClean="0">
                <a:solidFill>
                  <a:schemeClr val="dk1"/>
                </a:solidFill>
                <a:latin typeface="+mn-lt"/>
                <a:sym typeface="Times New Roman"/>
              </a:rPr>
              <a:t>qu’à la catégorie « carré ».</a:t>
            </a:r>
            <a:endParaRPr lang="fr-FR" sz="1700" dirty="0">
              <a:solidFill>
                <a:schemeClr val="dk1"/>
              </a:solidFill>
              <a:latin typeface="+mn-lt"/>
              <a:ea typeface="Times New Roman"/>
              <a:cs typeface="Times New Roman"/>
              <a:sym typeface="Times New Roman"/>
            </a:endParaRPr>
          </a:p>
          <a:p>
            <a:pPr marL="457200" lvl="0" rtl="0">
              <a:spcBef>
                <a:spcPts val="0"/>
              </a:spcBef>
              <a:buClr>
                <a:schemeClr val="dk1"/>
              </a:buClr>
              <a:buSzPct val="55000"/>
              <a:buFont typeface="Arial"/>
              <a:buNone/>
            </a:pPr>
            <a:r>
              <a:rPr lang="fr-FR" sz="1700" dirty="0">
                <a:solidFill>
                  <a:schemeClr val="dk1"/>
                </a:solidFill>
                <a:latin typeface="+mn-lt"/>
                <a:sym typeface="Times New Roman"/>
              </a:rPr>
              <a:t>•</a:t>
            </a:r>
            <a:r>
              <a:rPr lang="en-US" sz="1700" dirty="0">
                <a:solidFill>
                  <a:schemeClr val="dk1"/>
                </a:solidFill>
                <a:latin typeface="+mn-lt"/>
                <a:sym typeface="Times New Roman"/>
              </a:rPr>
              <a:t>	</a:t>
            </a:r>
            <a:r>
              <a:rPr lang="fr-FR" sz="1700" dirty="0">
                <a:solidFill>
                  <a:schemeClr val="dk1"/>
                </a:solidFill>
                <a:latin typeface="+mn-lt"/>
                <a:sym typeface="Times New Roman"/>
              </a:rPr>
              <a:t>Comprendre qu’une tasse large mais petite peut contenir autant de liquide </a:t>
            </a:r>
            <a:r>
              <a:rPr lang="fr-FR" sz="1700" dirty="0" smtClean="0">
                <a:solidFill>
                  <a:schemeClr val="dk1"/>
                </a:solidFill>
                <a:latin typeface="+mn-lt"/>
                <a:sym typeface="Times New Roman"/>
              </a:rPr>
              <a:t>qu’une tasse longue mais étroite.</a:t>
            </a:r>
            <a:endParaRPr lang="fr-FR" sz="1700" dirty="0">
              <a:solidFill>
                <a:schemeClr val="dk1"/>
              </a:solidFill>
              <a:latin typeface="+mn-lt"/>
              <a:ea typeface="Times New Roman"/>
              <a:cs typeface="Times New Roman"/>
              <a:sym typeface="Times New Roman"/>
            </a:endParaRPr>
          </a:p>
          <a:p>
            <a:pPr lvl="0">
              <a:spcBef>
                <a:spcPts val="0"/>
              </a:spcBef>
              <a:buClr>
                <a:schemeClr val="dk1"/>
              </a:buClr>
              <a:buSzPct val="55000"/>
              <a:buFont typeface="Arial"/>
              <a:buNone/>
            </a:pPr>
            <a:r>
              <a:rPr lang="fr-FR" sz="1700" dirty="0">
                <a:solidFill>
                  <a:schemeClr val="dk1"/>
                </a:solidFill>
                <a:latin typeface="+mn-lt"/>
                <a:sym typeface="Times New Roman"/>
              </a:rPr>
              <a:t>Cependant, leur raisonnement tend encore à être attaché à la réalité concrète.</a:t>
            </a:r>
          </a:p>
        </p:txBody>
      </p:sp>
      <p:sp>
        <p:nvSpPr>
          <p:cNvPr id="379" name="Shape 37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35</a:t>
            </a:fld>
            <a:endParaRPr lang="fr-F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3000" b="1" dirty="0">
                <a:solidFill>
                  <a:schemeClr val="lt1"/>
                </a:solidFill>
              </a:rPr>
              <a:t>+11 ans -</a:t>
            </a:r>
            <a:r>
              <a:rPr lang="fr-FR" smtClean="0"/>
              <a:t> </a:t>
            </a:r>
            <a:r>
              <a:rPr lang="fr-FR" sz="3000" b="1" dirty="0">
                <a:solidFill>
                  <a:schemeClr val="lt1"/>
                </a:solidFill>
              </a:rPr>
              <a:t>Stade opérationnel formel</a:t>
            </a:r>
          </a:p>
        </p:txBody>
      </p:sp>
      <p:sp>
        <p:nvSpPr>
          <p:cNvPr id="385" name="Shape 385"/>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fr-FR" sz="2400">
                <a:solidFill>
                  <a:schemeClr val="dk1"/>
                </a:solidFill>
              </a:rPr>
              <a:t>Vers le début de la puberté, les enfants sont capables de raisonner de façon beaucoup plus abstraite et de tester des hypothèses à l’aide d’une logique systématique. Ils accordent une attention beaucoup plus grande aux opportunités et aux problèmes idéologiques. La réflexion est moins liée à la réalité concrète.</a:t>
            </a:r>
          </a:p>
          <a:p>
            <a:pPr lvl="0" rtl="0">
              <a:lnSpc>
                <a:spcPct val="150000"/>
              </a:lnSpc>
              <a:spcBef>
                <a:spcPts val="0"/>
              </a:spcBef>
              <a:buNone/>
            </a:pPr>
            <a:endParaRPr lang="fr-FR" sz="2400">
              <a:solidFill>
                <a:srgbClr val="373737"/>
              </a:solidFill>
            </a:endParaRPr>
          </a:p>
        </p:txBody>
      </p:sp>
      <p:sp>
        <p:nvSpPr>
          <p:cNvPr id="386" name="Shape 386"/>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36</a:t>
            </a:fld>
            <a:endParaRPr lang="fr-F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3600" b="1" dirty="0" smtClean="0">
                <a:solidFill>
                  <a:schemeClr val="bg1"/>
                </a:solidFill>
              </a:rPr>
              <a:t>Les quatre stades du développement de l’enfant</a:t>
            </a:r>
            <a:endParaRPr lang="fr-FR" sz="3600" b="1" dirty="0">
              <a:solidFill>
                <a:schemeClr val="bg1"/>
              </a:solidFill>
            </a:endParaRPr>
          </a:p>
        </p:txBody>
      </p:sp>
      <p:sp>
        <p:nvSpPr>
          <p:cNvPr id="392" name="Shape 392"/>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AutoNum type="arabicPeriod"/>
            </a:pPr>
            <a:r>
              <a:rPr lang="fr-FR" sz="3000" b="1" dirty="0">
                <a:solidFill>
                  <a:schemeClr val="dk1"/>
                </a:solidFill>
              </a:rPr>
              <a:t>Pourquoi pensez-vous qu’il existe, pour chaque </a:t>
            </a:r>
            <a:r>
              <a:rPr lang="fr-FR" sz="3000" b="1" dirty="0" smtClean="0">
                <a:solidFill>
                  <a:schemeClr val="dk1"/>
                </a:solidFill>
              </a:rPr>
              <a:t>stade, </a:t>
            </a:r>
            <a:r>
              <a:rPr lang="fr-FR" sz="3000" b="1" dirty="0">
                <a:solidFill>
                  <a:schemeClr val="dk1"/>
                </a:solidFill>
              </a:rPr>
              <a:t>un grand écart d’âge entre les enfants ?</a:t>
            </a:r>
          </a:p>
          <a:p>
            <a:pPr lvl="0" rtl="0">
              <a:spcBef>
                <a:spcPts val="0"/>
              </a:spcBef>
              <a:buNone/>
            </a:pPr>
            <a:endParaRPr lang="fr-FR" sz="3000" b="1" dirty="0">
              <a:solidFill>
                <a:schemeClr val="dk1"/>
              </a:solidFill>
            </a:endParaRPr>
          </a:p>
          <a:p>
            <a:pPr marL="38100" lvl="0">
              <a:spcBef>
                <a:spcPts val="0"/>
              </a:spcBef>
              <a:buClr>
                <a:schemeClr val="dk1"/>
              </a:buClr>
              <a:buSzPct val="100000"/>
            </a:pPr>
            <a:r>
              <a:rPr lang="fr-FR" sz="3000" b="1" dirty="0" smtClean="0">
                <a:solidFill>
                  <a:schemeClr val="dk1"/>
                </a:solidFill>
              </a:rPr>
              <a:t>2. Comment </a:t>
            </a:r>
            <a:r>
              <a:rPr lang="fr-FR" sz="3000" b="1" dirty="0">
                <a:solidFill>
                  <a:schemeClr val="dk1"/>
                </a:solidFill>
              </a:rPr>
              <a:t>le développement cérébral peut-il influer sur la gestion de la salle de classe°?</a:t>
            </a:r>
          </a:p>
        </p:txBody>
      </p:sp>
      <p:sp>
        <p:nvSpPr>
          <p:cNvPr id="393" name="Shape 393"/>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37</a:t>
            </a:fld>
            <a:endParaRPr lang="fr-F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Shape 398"/>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Différenciation</a:t>
            </a:r>
          </a:p>
        </p:txBody>
      </p:sp>
      <p:sp>
        <p:nvSpPr>
          <p:cNvPr id="399" name="Shape 399"/>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marL="457200" lvl="0" indent="-381000" rtl="0">
              <a:spcBef>
                <a:spcPts val="0"/>
              </a:spcBef>
              <a:buSzPct val="100000"/>
              <a:buFont typeface="Arial" panose="020B0604020202020204" pitchFamily="34" charset="0"/>
              <a:buChar char="•"/>
            </a:pPr>
            <a:endParaRPr lang="fr-FR" sz="2200" dirty="0" smtClean="0"/>
          </a:p>
          <a:p>
            <a:pPr marL="457200" lvl="0" indent="-381000" rtl="0">
              <a:spcBef>
                <a:spcPts val="0"/>
              </a:spcBef>
              <a:buSzPct val="100000"/>
              <a:buFont typeface="Arial" panose="020B0604020202020204" pitchFamily="34" charset="0"/>
              <a:buChar char="•"/>
            </a:pPr>
            <a:r>
              <a:rPr lang="fr-FR" sz="2200" dirty="0" smtClean="0"/>
              <a:t>Par </a:t>
            </a:r>
            <a:r>
              <a:rPr lang="fr-FR" sz="2200" dirty="0"/>
              <a:t>le soutien</a:t>
            </a:r>
          </a:p>
          <a:p>
            <a:pPr marL="457200" lvl="0" indent="-381000" rtl="0">
              <a:spcBef>
                <a:spcPts val="0"/>
              </a:spcBef>
              <a:buSzPct val="100000"/>
              <a:buFont typeface="Arial" panose="020B0604020202020204" pitchFamily="34" charset="0"/>
              <a:buChar char="•"/>
            </a:pPr>
            <a:r>
              <a:rPr lang="fr-FR" sz="2200" dirty="0"/>
              <a:t>Par la constitution de groupes</a:t>
            </a:r>
          </a:p>
          <a:p>
            <a:pPr marL="457200" lvl="0" indent="-381000" rtl="0">
              <a:spcBef>
                <a:spcPts val="0"/>
              </a:spcBef>
              <a:buSzPct val="100000"/>
              <a:buFont typeface="Arial" panose="020B0604020202020204" pitchFamily="34" charset="0"/>
              <a:buChar char="•"/>
            </a:pPr>
            <a:r>
              <a:rPr lang="fr-FR" sz="2200" dirty="0"/>
              <a:t>Par les tâches</a:t>
            </a:r>
          </a:p>
          <a:p>
            <a:pPr marL="457200" lvl="0" indent="-381000" rtl="0">
              <a:spcBef>
                <a:spcPts val="0"/>
              </a:spcBef>
              <a:buSzPct val="100000"/>
              <a:buFont typeface="Arial" panose="020B0604020202020204" pitchFamily="34" charset="0"/>
              <a:buChar char="•"/>
            </a:pPr>
            <a:r>
              <a:rPr lang="fr-FR" sz="2200" dirty="0"/>
              <a:t>Par le questionnement</a:t>
            </a:r>
          </a:p>
        </p:txBody>
      </p:sp>
      <p:sp>
        <p:nvSpPr>
          <p:cNvPr id="400" name="Shape 400"/>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38</a:t>
            </a:fld>
            <a:endParaRPr lang="fr-F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Shape 405"/>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dk1"/>
              </a:buClr>
              <a:buSzPct val="30555"/>
              <a:buFont typeface="Arial"/>
              <a:buNone/>
            </a:pPr>
            <a:r>
              <a:rPr lang="fr-FR" sz="4800" b="1" dirty="0">
                <a:solidFill>
                  <a:schemeClr val="lt1"/>
                </a:solidFill>
              </a:rPr>
              <a:t>Différenciation</a:t>
            </a:r>
          </a:p>
        </p:txBody>
      </p:sp>
      <p:sp>
        <p:nvSpPr>
          <p:cNvPr id="406" name="Shape 406"/>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fr-FR" sz="3000" b="1" dirty="0">
                <a:solidFill>
                  <a:schemeClr val="dk1"/>
                </a:solidFill>
              </a:rPr>
              <a:t>Comment pouvons-nous différencier les leçons sans nuire à la confiance et à l'estime de soi des élèves ?</a:t>
            </a:r>
          </a:p>
        </p:txBody>
      </p:sp>
      <p:sp>
        <p:nvSpPr>
          <p:cNvPr id="407" name="Shape 407"/>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39</a:t>
            </a:fld>
            <a:endParaRPr lang="fr-F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fr-FR" sz="4800" b="1" i="0" u="none" strike="noStrike" cap="none" baseline="0" dirty="0">
                <a:solidFill>
                  <a:schemeClr val="lt1"/>
                </a:solidFill>
                <a:latin typeface="Arial"/>
                <a:sym typeface="Arial"/>
              </a:rPr>
              <a:t>Objectifs </a:t>
            </a:r>
          </a:p>
        </p:txBody>
      </p:sp>
      <p:sp>
        <p:nvSpPr>
          <p:cNvPr id="79" name="Shape 79"/>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fr-FR" sz="2400" b="1" i="1" u="none" strike="noStrike" cap="none" baseline="0" dirty="0">
                <a:solidFill>
                  <a:schemeClr val="dk1"/>
                </a:solidFill>
                <a:latin typeface="Arial"/>
                <a:sym typeface="Arial"/>
              </a:rPr>
              <a:t>À la fin de cette session, </a:t>
            </a:r>
            <a:r>
              <a:rPr lang="fr-FR" sz="2400" b="1" i="1" dirty="0">
                <a:solidFill>
                  <a:schemeClr val="dk1"/>
                </a:solidFill>
              </a:rPr>
              <a:t>vous</a:t>
            </a:r>
            <a:r>
              <a:rPr lang="fr-FR" sz="2400" b="1" i="1" u="none" strike="noStrike" cap="none" baseline="0" dirty="0">
                <a:solidFill>
                  <a:schemeClr val="dk1"/>
                </a:solidFill>
                <a:latin typeface="Arial"/>
                <a:sym typeface="Arial"/>
              </a:rPr>
              <a:t> vous saurez </a:t>
            </a:r>
            <a:r>
              <a:rPr lang="fr-FR" sz="2400" b="0" i="0" u="none" strike="noStrike" cap="none" baseline="0" dirty="0">
                <a:solidFill>
                  <a:schemeClr val="dk1"/>
                </a:solidFill>
                <a:latin typeface="Arial"/>
                <a:sym typeface="Arial"/>
              </a:rPr>
              <a:t>:</a:t>
            </a:r>
          </a:p>
          <a:p>
            <a:pPr marL="342900" lvl="0" indent="-317500" rtl="0">
              <a:spcBef>
                <a:spcPts val="0"/>
              </a:spcBef>
              <a:buClr>
                <a:schemeClr val="dk2"/>
              </a:buClr>
              <a:buSzPct val="100000"/>
              <a:buFont typeface="Arial"/>
              <a:buChar char="•"/>
            </a:pPr>
            <a:r>
              <a:rPr lang="fr-FR" sz="2400" dirty="0">
                <a:solidFill>
                  <a:schemeClr val="dk2"/>
                </a:solidFill>
              </a:rPr>
              <a:t>Créer une communauté d'apprenants solide grâce à des stratégies efficaces de gestion de la classe</a:t>
            </a:r>
          </a:p>
          <a:p>
            <a:pPr marL="342900" lvl="0" indent="-317500" rtl="0">
              <a:spcBef>
                <a:spcPts val="0"/>
              </a:spcBef>
              <a:buClr>
                <a:schemeClr val="dk2"/>
              </a:buClr>
              <a:buSzPct val="100000"/>
              <a:buFont typeface="Arial"/>
              <a:buChar char="•"/>
            </a:pPr>
            <a:r>
              <a:rPr lang="fr-FR" sz="2400" dirty="0">
                <a:solidFill>
                  <a:schemeClr val="dk2"/>
                </a:solidFill>
              </a:rPr>
              <a:t>Mettre en œuvre des routines et techniques d’organisation encourageant l’apprentissage de l’élève</a:t>
            </a:r>
          </a:p>
          <a:p>
            <a:pPr marL="342900" lvl="0" indent="-317500" rtl="0">
              <a:spcBef>
                <a:spcPts val="0"/>
              </a:spcBef>
              <a:buClr>
                <a:schemeClr val="dk2"/>
              </a:buClr>
              <a:buSzPct val="100000"/>
              <a:buFont typeface="Arial"/>
              <a:buChar char="•"/>
            </a:pPr>
            <a:r>
              <a:rPr lang="fr-FR" sz="2400" dirty="0">
                <a:solidFill>
                  <a:schemeClr val="dk2"/>
                </a:solidFill>
              </a:rPr>
              <a:t>Utiliser la discipline positive corriger les mauvais comportements</a:t>
            </a:r>
          </a:p>
          <a:p>
            <a:pPr marL="342900" marR="0" lvl="0" indent="-165100" algn="l" rtl="0">
              <a:lnSpc>
                <a:spcPct val="100000"/>
              </a:lnSpc>
              <a:spcBef>
                <a:spcPts val="640"/>
              </a:spcBef>
              <a:spcAft>
                <a:spcPts val="0"/>
              </a:spcAft>
              <a:buClr>
                <a:schemeClr val="dk1"/>
              </a:buClr>
              <a:buFont typeface="Arial"/>
              <a:buNone/>
            </a:pPr>
            <a:endParaRPr lang="fr-FR" sz="2800" b="0" i="0" u="none" strike="noStrike" cap="none" baseline="0" dirty="0">
              <a:solidFill>
                <a:schemeClr val="dk1"/>
              </a:solidFill>
              <a:latin typeface="Arial"/>
              <a:ea typeface="Arial"/>
              <a:cs typeface="Arial"/>
              <a:sym typeface="Arial"/>
            </a:endParaRPr>
          </a:p>
        </p:txBody>
      </p:sp>
      <p:sp>
        <p:nvSpPr>
          <p:cNvPr id="80" name="Shape 80"/>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411"/>
        <p:cNvGrpSpPr/>
        <p:nvPr/>
      </p:nvGrpSpPr>
      <p:grpSpPr>
        <a:xfrm>
          <a:off x="0" y="0"/>
          <a:ext cx="0" cy="0"/>
          <a:chOff x="0" y="0"/>
          <a:chExt cx="0" cy="0"/>
        </a:xfrm>
      </p:grpSpPr>
      <p:sp>
        <p:nvSpPr>
          <p:cNvPr id="412" name="Shape 41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40</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Shape 417"/>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fr-FR" sz="4800" b="1" dirty="0">
                <a:solidFill>
                  <a:schemeClr val="lt1"/>
                </a:solidFill>
              </a:rPr>
              <a:t>Réflexion individuelle</a:t>
            </a:r>
            <a:r>
              <a:rPr lang="fr-FR" smtClean="0"/>
              <a:t> </a:t>
            </a:r>
          </a:p>
        </p:txBody>
      </p:sp>
      <p:sp>
        <p:nvSpPr>
          <p:cNvPr id="418" name="Shape 418"/>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lvl="0" rtl="0">
              <a:spcBef>
                <a:spcPts val="0"/>
              </a:spcBef>
              <a:buClr>
                <a:schemeClr val="dk1"/>
              </a:buClr>
              <a:buSzPct val="45833"/>
              <a:buFont typeface="Arial"/>
              <a:buNone/>
            </a:pPr>
            <a:r>
              <a:rPr lang="fr-FR" sz="3200" dirty="0">
                <a:solidFill>
                  <a:schemeClr val="dk1"/>
                </a:solidFill>
              </a:rPr>
              <a:t>Quand vous enseignez, comment savez-vous que vos élèves comprennent ce que vous enseignez ? </a:t>
            </a:r>
          </a:p>
          <a:p>
            <a:pPr lvl="0" rtl="0">
              <a:spcBef>
                <a:spcPts val="0"/>
              </a:spcBef>
              <a:buClr>
                <a:schemeClr val="dk1"/>
              </a:buClr>
              <a:buFont typeface="Arial"/>
              <a:buNone/>
            </a:pPr>
            <a:endParaRPr lang="fr-FR" sz="3200" dirty="0">
              <a:solidFill>
                <a:schemeClr val="dk1"/>
              </a:solidFill>
            </a:endParaRPr>
          </a:p>
          <a:p>
            <a:pPr lvl="0" rtl="0">
              <a:spcBef>
                <a:spcPts val="0"/>
              </a:spcBef>
              <a:buClr>
                <a:schemeClr val="dk1"/>
              </a:buClr>
              <a:buSzPct val="45833"/>
              <a:buFont typeface="Arial"/>
              <a:buNone/>
            </a:pPr>
            <a:r>
              <a:rPr lang="fr-FR" sz="3200" dirty="0">
                <a:solidFill>
                  <a:schemeClr val="dk1"/>
                </a:solidFill>
              </a:rPr>
              <a:t>Notez deux (2) à trois (3) méthodes que vous utilisez pour vérifier </a:t>
            </a:r>
            <a:r>
              <a:rPr lang="fr-FR" sz="3200" dirty="0" smtClean="0">
                <a:solidFill>
                  <a:schemeClr val="dk1"/>
                </a:solidFill>
              </a:rPr>
              <a:t>la compréhension</a:t>
            </a:r>
            <a:r>
              <a:rPr lang="fr-FR" sz="3200" dirty="0">
                <a:solidFill>
                  <a:schemeClr val="dk1"/>
                </a:solidFill>
              </a:rPr>
              <a:t>.</a:t>
            </a:r>
          </a:p>
        </p:txBody>
      </p:sp>
      <p:sp>
        <p:nvSpPr>
          <p:cNvPr id="419" name="Shape 419"/>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41</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ctrTitle"/>
          </p:nvPr>
        </p:nvSpPr>
        <p:spPr>
          <a:xfrm>
            <a:off x="0" y="1300754"/>
            <a:ext cx="7772400" cy="168412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fr-FR" sz="5400" b="1" i="0" u="none" strike="noStrike" cap="none" baseline="0">
                <a:solidFill>
                  <a:schemeClr val="dk2"/>
                </a:solidFill>
                <a:latin typeface="Arial"/>
                <a:sym typeface="Arial"/>
              </a:rPr>
              <a:t>Module </a:t>
            </a:r>
            <a:r>
              <a:rPr lang="fr-FR" sz="5400" b="1">
                <a:solidFill>
                  <a:schemeClr val="dk2"/>
                </a:solidFill>
              </a:rPr>
              <a:t>3</a:t>
            </a:r>
            <a:r>
              <a:t/>
            </a:r>
            <a:br/>
            <a:r>
              <a:rPr lang="fr-FR" sz="3600" b="1" i="0" u="none" strike="noStrike" cap="none" baseline="0">
                <a:solidFill>
                  <a:schemeClr val="dk2"/>
                </a:solidFill>
                <a:latin typeface="Arial"/>
                <a:sym typeface="Arial"/>
              </a:rPr>
              <a:t>Pédagogie</a:t>
            </a:r>
          </a:p>
        </p:txBody>
      </p:sp>
      <p:sp>
        <p:nvSpPr>
          <p:cNvPr id="425" name="Shape 425"/>
          <p:cNvSpPr txBox="1">
            <a:spLocks noGrp="1"/>
          </p:cNvSpPr>
          <p:nvPr>
            <p:ph type="subTitle" idx="1"/>
          </p:nvPr>
        </p:nvSpPr>
        <p:spPr>
          <a:xfrm>
            <a:off x="0" y="3093358"/>
            <a:ext cx="7772400" cy="71234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888888"/>
              </a:buClr>
              <a:buSzPct val="25000"/>
              <a:buFont typeface="Arial"/>
              <a:buNone/>
            </a:pPr>
            <a:r>
              <a:rPr lang="fr-FR" sz="3200" b="0" i="0" u="none" strike="noStrike" cap="none" baseline="0" dirty="0">
                <a:solidFill>
                  <a:schemeClr val="lt1"/>
                </a:solidFill>
                <a:latin typeface="+mj-lt"/>
                <a:sym typeface="Calibri"/>
              </a:rPr>
              <a:t>Session 5 : Évaluation</a:t>
            </a:r>
          </a:p>
        </p:txBody>
      </p:sp>
      <p:sp>
        <p:nvSpPr>
          <p:cNvPr id="426" name="Shape 426"/>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42</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Shape 431"/>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fr-FR" sz="4800" b="1" i="0" u="none" strike="noStrike" cap="none" baseline="0" dirty="0">
                <a:solidFill>
                  <a:schemeClr val="lt1"/>
                </a:solidFill>
                <a:latin typeface="Arial"/>
                <a:sym typeface="Arial"/>
              </a:rPr>
              <a:t>Objectifs</a:t>
            </a:r>
          </a:p>
        </p:txBody>
      </p:sp>
      <p:sp>
        <p:nvSpPr>
          <p:cNvPr id="432" name="Shape 432"/>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fr-FR" sz="2400" b="1" i="1" u="none" strike="noStrike" cap="none" baseline="0" dirty="0">
                <a:solidFill>
                  <a:schemeClr val="dk1"/>
                </a:solidFill>
                <a:latin typeface="Arial"/>
                <a:sym typeface="Arial"/>
              </a:rPr>
              <a:t>À la fin de cette session, vous saurez </a:t>
            </a:r>
            <a:r>
              <a:rPr lang="fr-FR" sz="2400" b="0" i="0" u="none" strike="noStrike" cap="none" baseline="0" dirty="0">
                <a:solidFill>
                  <a:schemeClr val="dk1"/>
                </a:solidFill>
                <a:latin typeface="Arial"/>
                <a:sym typeface="Arial"/>
              </a:rPr>
              <a:t>:</a:t>
            </a:r>
          </a:p>
          <a:p>
            <a:pPr marL="0" marR="0" lvl="0" indent="0" algn="l" rtl="0">
              <a:lnSpc>
                <a:spcPct val="100000"/>
              </a:lnSpc>
              <a:spcBef>
                <a:spcPts val="0"/>
              </a:spcBef>
              <a:spcAft>
                <a:spcPts val="0"/>
              </a:spcAft>
              <a:buClr>
                <a:schemeClr val="dk1"/>
              </a:buClr>
              <a:buFont typeface="Arial"/>
              <a:buNone/>
            </a:pPr>
            <a:endParaRPr lang="fr-FR" sz="24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ct val="100000"/>
              <a:buFont typeface="Arial"/>
              <a:buChar char="•"/>
            </a:pPr>
            <a:r>
              <a:rPr lang="fr-FR" sz="2200" b="0" i="0" u="none" strike="noStrike" cap="none" baseline="0" dirty="0">
                <a:solidFill>
                  <a:schemeClr val="dk1"/>
                </a:solidFill>
                <a:sym typeface="Arial"/>
              </a:rPr>
              <a:t>Expliquer le concept et l’objectif du contrôle continu</a:t>
            </a:r>
            <a:r>
              <a:rPr lang="fr-FR" sz="2200" dirty="0" smtClean="0"/>
              <a:t> </a:t>
            </a:r>
            <a:endParaRPr lang="fr-FR" sz="2200" b="0" i="0" u="none" strike="noStrike" cap="none" baseline="0" dirty="0">
              <a:solidFill>
                <a:schemeClr val="dk1"/>
              </a:solidFill>
              <a:sym typeface="Arial"/>
            </a:endParaRPr>
          </a:p>
          <a:p>
            <a:pPr marL="342900" marR="0" lvl="0" indent="-342900" algn="l" rtl="0">
              <a:lnSpc>
                <a:spcPct val="100000"/>
              </a:lnSpc>
              <a:spcBef>
                <a:spcPts val="640"/>
              </a:spcBef>
              <a:spcAft>
                <a:spcPts val="0"/>
              </a:spcAft>
              <a:buClr>
                <a:schemeClr val="dk1"/>
              </a:buClr>
              <a:buSzPct val="100000"/>
              <a:buFont typeface="Arial"/>
              <a:buChar char="•"/>
            </a:pPr>
            <a:r>
              <a:rPr lang="fr-FR" sz="2200" b="0" i="0" u="none" strike="noStrike" cap="none" baseline="0" dirty="0">
                <a:solidFill>
                  <a:schemeClr val="dk1"/>
                </a:solidFill>
                <a:sym typeface="Arial"/>
              </a:rPr>
              <a:t>Identifier et appliquer divers types de contrôle continu</a:t>
            </a:r>
            <a:r>
              <a:rPr lang="fr-FR" sz="2200" dirty="0" smtClean="0"/>
              <a:t> </a:t>
            </a:r>
            <a:endParaRPr lang="fr-FR" sz="2200" b="0" i="0" u="none" strike="noStrike" cap="none" baseline="0" dirty="0">
              <a:solidFill>
                <a:schemeClr val="dk1"/>
              </a:solidFill>
              <a:sym typeface="Arial"/>
            </a:endParaRPr>
          </a:p>
          <a:p>
            <a:pPr marL="342900" marR="0" lvl="0" indent="-342900" algn="l" rtl="0">
              <a:lnSpc>
                <a:spcPct val="100000"/>
              </a:lnSpc>
              <a:spcBef>
                <a:spcPts val="640"/>
              </a:spcBef>
              <a:spcAft>
                <a:spcPts val="0"/>
              </a:spcAft>
              <a:buClr>
                <a:schemeClr val="dk1"/>
              </a:buClr>
              <a:buSzPct val="100000"/>
              <a:buFont typeface="Arial"/>
              <a:buChar char="•"/>
            </a:pPr>
            <a:r>
              <a:rPr lang="fr-FR" sz="2200" b="0" i="0" u="none" strike="noStrike" cap="none" baseline="0" dirty="0">
                <a:solidFill>
                  <a:schemeClr val="dk1"/>
                </a:solidFill>
                <a:sym typeface="Arial"/>
              </a:rPr>
              <a:t>Créer des contrôles continus à utiliser en classe</a:t>
            </a:r>
          </a:p>
        </p:txBody>
      </p:sp>
      <p:sp>
        <p:nvSpPr>
          <p:cNvPr id="433" name="Shape 433"/>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43</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Shape 438"/>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rtl="0">
              <a:spcBef>
                <a:spcPts val="0"/>
              </a:spcBef>
              <a:buNone/>
            </a:pPr>
            <a:r>
              <a:rPr lang="fr-FR" sz="3400" b="1">
                <a:solidFill>
                  <a:schemeClr val="lt1"/>
                </a:solidFill>
              </a:rPr>
              <a:t>Contrôle continu vs Évaluation sommative</a:t>
            </a:r>
          </a:p>
        </p:txBody>
      </p:sp>
      <p:sp>
        <p:nvSpPr>
          <p:cNvPr id="439" name="Shape 43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rtl="0">
              <a:spcBef>
                <a:spcPts val="0"/>
              </a:spcBef>
              <a:buClr>
                <a:schemeClr val="dk2"/>
              </a:buClr>
              <a:buSzPct val="25000"/>
              <a:buFont typeface="Arial"/>
              <a:buNone/>
            </a:pPr>
            <a:fld id="{00000000-1234-1234-1234-123412341234}" type="slidenum">
              <a:rPr lang="en"/>
              <a:pPr lvl="0" rtl="0">
                <a:spcBef>
                  <a:spcPts val="0"/>
                </a:spcBef>
                <a:buClr>
                  <a:schemeClr val="dk2"/>
                </a:buClr>
                <a:buSzPct val="25000"/>
                <a:buFont typeface="Arial"/>
                <a:buNone/>
              </a:pPr>
              <a:t>44</a:t>
            </a:fld>
            <a:endParaRPr lang="fr-FR"/>
          </a:p>
        </p:txBody>
      </p:sp>
      <p:sp>
        <p:nvSpPr>
          <p:cNvPr id="440" name="Shape 440"/>
          <p:cNvSpPr/>
          <p:nvPr/>
        </p:nvSpPr>
        <p:spPr>
          <a:xfrm>
            <a:off x="2020275" y="1616225"/>
            <a:ext cx="3003000" cy="2948400"/>
          </a:xfrm>
          <a:prstGeom prst="ellipse">
            <a:avLst/>
          </a:prstGeom>
          <a:solidFill>
            <a:schemeClr val="lt1"/>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441" name="Shape 441"/>
          <p:cNvSpPr/>
          <p:nvPr/>
        </p:nvSpPr>
        <p:spPr>
          <a:xfrm>
            <a:off x="3876625" y="1616225"/>
            <a:ext cx="3090600" cy="30030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Shape 446"/>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3400" b="1">
                <a:solidFill>
                  <a:schemeClr val="lt1"/>
                </a:solidFill>
              </a:rPr>
              <a:t>Contrôle continu vs Évaluation sommative</a:t>
            </a:r>
          </a:p>
        </p:txBody>
      </p:sp>
      <p:sp>
        <p:nvSpPr>
          <p:cNvPr id="447" name="Shape 447"/>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45</a:t>
            </a:fld>
            <a:endParaRPr lang="fr-FR"/>
          </a:p>
        </p:txBody>
      </p:sp>
      <p:sp>
        <p:nvSpPr>
          <p:cNvPr id="448" name="Shape 448"/>
          <p:cNvSpPr txBox="1"/>
          <p:nvPr/>
        </p:nvSpPr>
        <p:spPr>
          <a:xfrm>
            <a:off x="0" y="1408600"/>
            <a:ext cx="4639199" cy="3734699"/>
          </a:xfrm>
          <a:prstGeom prst="rect">
            <a:avLst/>
          </a:prstGeom>
          <a:noFill/>
          <a:ln>
            <a:noFill/>
          </a:ln>
        </p:spPr>
        <p:txBody>
          <a:bodyPr lIns="91425" tIns="91425" rIns="91425" bIns="91425" anchor="t" anchorCtr="0">
            <a:noAutofit/>
          </a:bodyPr>
          <a:lstStyle/>
          <a:p>
            <a:pPr marL="457200" lvl="0" indent="-311150" rtl="0">
              <a:spcBef>
                <a:spcPts val="0"/>
              </a:spcBef>
              <a:buSzPct val="100000"/>
              <a:buChar char="●"/>
            </a:pPr>
            <a:r>
              <a:rPr lang="fr-FR" sz="1250" dirty="0"/>
              <a:t>Intervient à la fin d’une unité, d’un semestre ou d’une année.</a:t>
            </a:r>
          </a:p>
          <a:p>
            <a:pPr rtl="0">
              <a:spcBef>
                <a:spcPts val="0"/>
              </a:spcBef>
              <a:buNone/>
            </a:pPr>
            <a:endParaRPr lang="fr-FR" sz="1250" dirty="0"/>
          </a:p>
          <a:p>
            <a:pPr marL="457200" lvl="0" indent="-311150" rtl="0">
              <a:spcBef>
                <a:spcPts val="0"/>
              </a:spcBef>
              <a:buSzPct val="100000"/>
              <a:buChar char="●"/>
            </a:pPr>
            <a:r>
              <a:rPr lang="fr-FR" sz="1250" dirty="0"/>
              <a:t>Pas toujours noté</a:t>
            </a:r>
          </a:p>
          <a:p>
            <a:pPr lvl="0" rtl="0">
              <a:spcBef>
                <a:spcPts val="0"/>
              </a:spcBef>
              <a:buNone/>
            </a:pPr>
            <a:endParaRPr lang="fr-FR" sz="1250" dirty="0"/>
          </a:p>
          <a:p>
            <a:pPr marL="457200" lvl="0" indent="-311150" rtl="0">
              <a:spcBef>
                <a:spcPts val="0"/>
              </a:spcBef>
              <a:buSzPct val="100000"/>
              <a:buChar char="●"/>
            </a:pPr>
            <a:r>
              <a:rPr lang="fr-FR" sz="1250" dirty="0"/>
              <a:t>Fait individuellement</a:t>
            </a:r>
          </a:p>
          <a:p>
            <a:pPr lvl="0" rtl="0">
              <a:spcBef>
                <a:spcPts val="0"/>
              </a:spcBef>
              <a:buNone/>
            </a:pPr>
            <a:endParaRPr lang="fr-FR" sz="1250" dirty="0"/>
          </a:p>
          <a:p>
            <a:pPr marL="457200" lvl="0" indent="-311150" rtl="0">
              <a:spcBef>
                <a:spcPts val="0"/>
              </a:spcBef>
              <a:buSzPct val="100000"/>
              <a:buChar char="●"/>
            </a:pPr>
            <a:r>
              <a:rPr lang="fr-FR" sz="1250" dirty="0"/>
              <a:t>Évalue l’intégralité de l’unité</a:t>
            </a:r>
          </a:p>
          <a:p>
            <a:pPr lvl="0" rtl="0">
              <a:spcBef>
                <a:spcPts val="0"/>
              </a:spcBef>
              <a:buNone/>
            </a:pPr>
            <a:endParaRPr lang="fr-FR" sz="1250" dirty="0"/>
          </a:p>
          <a:p>
            <a:pPr marL="457200" lvl="0" indent="-311150" rtl="0">
              <a:spcBef>
                <a:spcPts val="0"/>
              </a:spcBef>
              <a:buSzPct val="100000"/>
              <a:buChar char="●"/>
            </a:pPr>
            <a:r>
              <a:rPr lang="fr-FR" sz="1250" dirty="0"/>
              <a:t>Permet d’évaluer la progression et la compréhension de l’élève</a:t>
            </a:r>
          </a:p>
          <a:p>
            <a:pPr lvl="0" rtl="0">
              <a:spcBef>
                <a:spcPts val="0"/>
              </a:spcBef>
              <a:buNone/>
            </a:pPr>
            <a:endParaRPr lang="fr-FR" sz="1250" dirty="0"/>
          </a:p>
          <a:p>
            <a:pPr marL="457200" lvl="0" indent="-311150" rtl="0">
              <a:spcBef>
                <a:spcPts val="0"/>
              </a:spcBef>
              <a:buSzPct val="100000"/>
              <a:buChar char="●"/>
            </a:pPr>
            <a:r>
              <a:rPr lang="fr-FR" sz="1250" dirty="0"/>
              <a:t>Doit éclairer votre activité d’enseignement</a:t>
            </a:r>
          </a:p>
          <a:p>
            <a:pPr lvl="0" rtl="0">
              <a:spcBef>
                <a:spcPts val="0"/>
              </a:spcBef>
              <a:buNone/>
            </a:pPr>
            <a:endParaRPr lang="fr-FR" sz="1250" dirty="0"/>
          </a:p>
          <a:p>
            <a:pPr marL="457200" lvl="0" indent="-311150" rtl="0">
              <a:spcBef>
                <a:spcPts val="0"/>
              </a:spcBef>
              <a:buSzPct val="100000"/>
              <a:buChar char="●"/>
            </a:pPr>
            <a:r>
              <a:rPr lang="fr-FR" sz="1250" dirty="0"/>
              <a:t>Doit vous aider à évaluer l’efficacité de vos leçons</a:t>
            </a:r>
            <a:r>
              <a:t/>
            </a:r>
            <a:br/>
            <a:endParaRPr lang="fr-FR" sz="1250" dirty="0"/>
          </a:p>
          <a:p>
            <a:pPr marL="457200" lvl="0" indent="-311150" rtl="0">
              <a:spcBef>
                <a:spcPts val="0"/>
              </a:spcBef>
              <a:buSzPct val="100000"/>
              <a:buChar char="●"/>
            </a:pPr>
            <a:r>
              <a:rPr lang="fr-FR" sz="1250" dirty="0">
                <a:solidFill>
                  <a:schemeClr val="dk1"/>
                </a:solidFill>
              </a:rPr>
              <a:t>Vous devez utiliser différentes méthodes pour appuyer divers types d'apprenants</a:t>
            </a:r>
          </a:p>
        </p:txBody>
      </p:sp>
      <p:sp>
        <p:nvSpPr>
          <p:cNvPr id="449" name="Shape 449"/>
          <p:cNvSpPr txBox="1"/>
          <p:nvPr/>
        </p:nvSpPr>
        <p:spPr>
          <a:xfrm>
            <a:off x="4466475" y="1408725"/>
            <a:ext cx="4639199" cy="3734699"/>
          </a:xfrm>
          <a:prstGeom prst="rect">
            <a:avLst/>
          </a:prstGeom>
          <a:noFill/>
          <a:ln>
            <a:noFill/>
          </a:ln>
        </p:spPr>
        <p:txBody>
          <a:bodyPr lIns="91425" tIns="91425" rIns="91425" bIns="91425" anchor="t" anchorCtr="0">
            <a:noAutofit/>
          </a:bodyPr>
          <a:lstStyle/>
          <a:p>
            <a:pPr marL="457200" lvl="0" indent="-311150" rtl="0">
              <a:spcBef>
                <a:spcPts val="0"/>
              </a:spcBef>
              <a:buSzPct val="100000"/>
              <a:buChar char="●"/>
            </a:pPr>
            <a:r>
              <a:rPr lang="fr-FR" sz="1250" dirty="0"/>
              <a:t>Continu et régulier</a:t>
            </a:r>
            <a:endParaRPr lang="fr-FR" sz="1250" dirty="0" smtClean="0"/>
          </a:p>
          <a:p>
            <a:pPr marL="146050" lvl="0" rtl="0">
              <a:spcBef>
                <a:spcPts val="0"/>
              </a:spcBef>
              <a:buSzPct val="100000"/>
            </a:pPr>
            <a:endParaRPr lang="fr-FR" sz="1250" dirty="0"/>
          </a:p>
          <a:p>
            <a:pPr marL="457200" lvl="0" indent="-311150" rtl="0">
              <a:spcBef>
                <a:spcPts val="0"/>
              </a:spcBef>
              <a:buSzPct val="100000"/>
              <a:buChar char="●"/>
            </a:pPr>
            <a:r>
              <a:rPr lang="fr-FR" sz="1250" dirty="0"/>
              <a:t>Évalue quelques éléments d'un contenu et des parties des leçons </a:t>
            </a:r>
          </a:p>
          <a:p>
            <a:pPr rtl="0">
              <a:spcBef>
                <a:spcPts val="0"/>
              </a:spcBef>
              <a:buNone/>
            </a:pPr>
            <a:endParaRPr lang="fr-FR" sz="1250" dirty="0"/>
          </a:p>
          <a:p>
            <a:pPr marL="457200" lvl="0" indent="-311150" rtl="0">
              <a:spcBef>
                <a:spcPts val="0"/>
              </a:spcBef>
              <a:buSzPct val="100000"/>
              <a:buChar char="●"/>
            </a:pPr>
            <a:r>
              <a:rPr lang="fr-FR" sz="1250" dirty="0"/>
              <a:t>Participe aux notes des élèves</a:t>
            </a:r>
          </a:p>
          <a:p>
            <a:pPr rtl="0">
              <a:spcBef>
                <a:spcPts val="0"/>
              </a:spcBef>
              <a:buNone/>
            </a:pPr>
            <a:endParaRPr lang="fr-FR" sz="1250" dirty="0"/>
          </a:p>
          <a:p>
            <a:pPr marL="457200" lvl="0" indent="-311150" rtl="0">
              <a:spcBef>
                <a:spcPts val="0"/>
              </a:spcBef>
              <a:buSzPct val="100000"/>
              <a:buChar char="●"/>
            </a:pPr>
            <a:r>
              <a:rPr lang="fr-FR" sz="1250" dirty="0"/>
              <a:t>A lieu plusieurs fois dans une leçon ou dans une unité</a:t>
            </a:r>
          </a:p>
          <a:p>
            <a:pPr rtl="0">
              <a:spcBef>
                <a:spcPts val="0"/>
              </a:spcBef>
              <a:buNone/>
            </a:pPr>
            <a:endParaRPr lang="fr-FR" sz="1250" dirty="0"/>
          </a:p>
          <a:p>
            <a:pPr marL="457200" lvl="0" indent="-311150" rtl="0">
              <a:spcBef>
                <a:spcPts val="0"/>
              </a:spcBef>
              <a:buSzPct val="100000"/>
              <a:buChar char="●"/>
            </a:pPr>
            <a:r>
              <a:rPr lang="fr-FR" sz="1250" dirty="0"/>
              <a:t>Peut être faite seul, en binôme ou en groupe</a:t>
            </a:r>
          </a:p>
          <a:p>
            <a:pPr rtl="0">
              <a:spcBef>
                <a:spcPts val="0"/>
              </a:spcBef>
              <a:buNone/>
            </a:pPr>
            <a:endParaRPr lang="fr-FR" sz="1250" dirty="0"/>
          </a:p>
          <a:p>
            <a:pPr marL="457200" lvl="0" indent="-311150" rtl="0">
              <a:spcBef>
                <a:spcPts val="0"/>
              </a:spcBef>
              <a:buSzPct val="100000"/>
              <a:buChar char="●"/>
            </a:pPr>
            <a:r>
              <a:rPr lang="fr-FR" sz="1250" dirty="0"/>
              <a:t>Prend souvent toute la durée d'un cours</a:t>
            </a:r>
          </a:p>
          <a:p>
            <a:pPr rtl="0">
              <a:spcBef>
                <a:spcPts val="0"/>
              </a:spcBef>
              <a:buNone/>
            </a:pPr>
            <a:endParaRPr lang="fr-FR" sz="1250" dirty="0"/>
          </a:p>
          <a:p>
            <a:pPr marL="457200" lvl="0" indent="-311150" rtl="0">
              <a:spcBef>
                <a:spcPts val="0"/>
              </a:spcBef>
              <a:buSzPct val="100000"/>
              <a:buChar char="●"/>
            </a:pPr>
            <a:r>
              <a:rPr lang="fr-FR" sz="1250" dirty="0"/>
              <a:t>Les élèves ont du temps pour se préparer et réviser</a:t>
            </a:r>
          </a:p>
          <a:p>
            <a:pPr lvl="0" rtl="0">
              <a:spcBef>
                <a:spcPts val="0"/>
              </a:spcBef>
              <a:buNone/>
            </a:pPr>
            <a:endParaRPr lang="fr-FR" sz="1250" dirty="0"/>
          </a:p>
          <a:p>
            <a:pPr marL="457200" lvl="0" indent="-311150" rtl="0">
              <a:spcBef>
                <a:spcPts val="0"/>
              </a:spcBef>
              <a:buSzPct val="100000"/>
              <a:buChar char="●"/>
            </a:pPr>
            <a:r>
              <a:rPr lang="fr-FR" sz="1250" dirty="0"/>
              <a:t>Ne prend parfois que quelques minutes</a:t>
            </a:r>
          </a:p>
          <a:p>
            <a:pPr lvl="0" rtl="0">
              <a:spcBef>
                <a:spcPts val="0"/>
              </a:spcBef>
              <a:buNone/>
            </a:pPr>
            <a:endParaRPr lang="fr-FR" sz="1250" dirty="0"/>
          </a:p>
          <a:p>
            <a:pPr marL="457200" lvl="0" indent="-311150" rtl="0">
              <a:spcBef>
                <a:spcPts val="0"/>
              </a:spcBef>
              <a:buSzPct val="100000"/>
              <a:buChar char="●"/>
            </a:pPr>
            <a:r>
              <a:rPr lang="fr-FR" sz="1250" dirty="0"/>
              <a:t>Vous devez faire des commentaires aux élèves</a:t>
            </a:r>
          </a:p>
          <a:p>
            <a:pPr lvl="0" rtl="0">
              <a:spcBef>
                <a:spcPts val="0"/>
              </a:spcBef>
              <a:buNone/>
            </a:pPr>
            <a:endParaRPr lang="fr-FR" sz="1250" dirty="0"/>
          </a:p>
          <a:p>
            <a:pPr rtl="0">
              <a:spcBef>
                <a:spcPts val="0"/>
              </a:spcBef>
              <a:buNone/>
            </a:pPr>
            <a:endParaRPr lang="fr-FR" sz="1250" dirty="0"/>
          </a:p>
          <a:p>
            <a:pPr lvl="0" rtl="0">
              <a:spcBef>
                <a:spcPts val="0"/>
              </a:spcBef>
              <a:buClr>
                <a:schemeClr val="dk1"/>
              </a:buClr>
              <a:buFont typeface="Arial"/>
              <a:buNone/>
            </a:pPr>
            <a:endParaRPr lang="fr-FR" sz="1250" dirty="0"/>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Shape 454"/>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rgbClr val="FFFFFF"/>
                </a:solidFill>
              </a:rPr>
              <a:t>Question</a:t>
            </a:r>
          </a:p>
        </p:txBody>
      </p:sp>
      <p:sp>
        <p:nvSpPr>
          <p:cNvPr id="455" name="Shape 455"/>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a:spcBef>
                <a:spcPts val="0"/>
              </a:spcBef>
              <a:buClr>
                <a:schemeClr val="dk1"/>
              </a:buClr>
              <a:buSzPct val="30555"/>
              <a:buFont typeface="Arial"/>
              <a:buNone/>
            </a:pPr>
            <a:r>
              <a:rPr lang="fr-FR" sz="3600">
                <a:solidFill>
                  <a:schemeClr val="dk1"/>
                </a:solidFill>
              </a:rPr>
              <a:t>Qu’est-ce qu’une évaluation et pourquoi est-elle importante ?</a:t>
            </a:r>
          </a:p>
        </p:txBody>
      </p:sp>
      <p:sp>
        <p:nvSpPr>
          <p:cNvPr id="456" name="Shape 456"/>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46</a:t>
            </a:fld>
            <a:endParaRPr lang="fr-F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Shape 46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Commentaires</a:t>
            </a:r>
          </a:p>
        </p:txBody>
      </p:sp>
      <p:sp>
        <p:nvSpPr>
          <p:cNvPr id="462" name="Shape 462"/>
          <p:cNvSpPr txBox="1">
            <a:spLocks noGrp="1"/>
          </p:cNvSpPr>
          <p:nvPr>
            <p:ph type="body" idx="1"/>
          </p:nvPr>
        </p:nvSpPr>
        <p:spPr>
          <a:xfrm>
            <a:off x="2129475" y="3078250"/>
            <a:ext cx="6427200" cy="1573800"/>
          </a:xfrm>
          <a:prstGeom prst="rect">
            <a:avLst/>
          </a:prstGeom>
        </p:spPr>
        <p:txBody>
          <a:bodyPr lIns="91425" tIns="91425" rIns="91425" bIns="91425" anchor="t" anchorCtr="0">
            <a:noAutofit/>
          </a:bodyPr>
          <a:lstStyle/>
          <a:p>
            <a:pPr>
              <a:spcBef>
                <a:spcPts val="0"/>
              </a:spcBef>
              <a:buNone/>
            </a:pPr>
            <a:r>
              <a:rPr lang="fr-FR" sz="2400" dirty="0" smtClean="0"/>
              <a:t>Par ex., Deux étoiles et un souhait ou « Ce qui a marché » et « Encore mieux si »</a:t>
            </a:r>
          </a:p>
        </p:txBody>
      </p:sp>
      <p:sp>
        <p:nvSpPr>
          <p:cNvPr id="463" name="Shape 463"/>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47</a:t>
            </a:fld>
            <a:endParaRPr lang="fr-FR"/>
          </a:p>
        </p:txBody>
      </p:sp>
      <p:sp>
        <p:nvSpPr>
          <p:cNvPr id="464" name="Shape 464"/>
          <p:cNvSpPr txBox="1">
            <a:spLocks noGrp="1"/>
          </p:cNvSpPr>
          <p:nvPr>
            <p:ph type="body" idx="2"/>
          </p:nvPr>
        </p:nvSpPr>
        <p:spPr>
          <a:xfrm>
            <a:off x="511325" y="1528075"/>
            <a:ext cx="7831500" cy="1671600"/>
          </a:xfrm>
          <a:prstGeom prst="rect">
            <a:avLst/>
          </a:prstGeom>
        </p:spPr>
        <p:txBody>
          <a:bodyPr lIns="91425" tIns="91425" rIns="91425" bIns="91425" anchor="t" anchorCtr="0">
            <a:noAutofit/>
          </a:bodyPr>
          <a:lstStyle/>
          <a:p>
            <a:pPr lvl="0" rtl="0">
              <a:spcBef>
                <a:spcPts val="0"/>
              </a:spcBef>
              <a:buNone/>
            </a:pPr>
            <a:r>
              <a:rPr lang="fr-FR" sz="3000" b="1" dirty="0"/>
              <a:t>Positifs et constructifs</a:t>
            </a:r>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Shape 469"/>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fr-FR" sz="4800" b="1" dirty="0">
                <a:solidFill>
                  <a:schemeClr val="lt1"/>
                </a:solidFill>
              </a:rPr>
              <a:t>Pratique</a:t>
            </a:r>
          </a:p>
        </p:txBody>
      </p:sp>
      <p:sp>
        <p:nvSpPr>
          <p:cNvPr id="470" name="Shape 470"/>
          <p:cNvSpPr txBox="1">
            <a:spLocks noGrp="1"/>
          </p:cNvSpPr>
          <p:nvPr>
            <p:ph type="body" idx="1"/>
          </p:nvPr>
        </p:nvSpPr>
        <p:spPr>
          <a:xfrm>
            <a:off x="457199" y="1460500"/>
            <a:ext cx="8686801" cy="3465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AutoNum type="arabicPeriod"/>
            </a:pPr>
            <a:endParaRPr lang="fr-FR" sz="2200" dirty="0" smtClean="0">
              <a:solidFill>
                <a:schemeClr val="dk1"/>
              </a:solidFill>
            </a:endParaRPr>
          </a:p>
          <a:p>
            <a:pPr marL="457200" lvl="0" indent="-419100" rtl="0">
              <a:spcBef>
                <a:spcPts val="0"/>
              </a:spcBef>
              <a:buClr>
                <a:schemeClr val="dk1"/>
              </a:buClr>
              <a:buSzPct val="100000"/>
              <a:buAutoNum type="arabicPeriod"/>
            </a:pPr>
            <a:r>
              <a:rPr lang="fr-FR" sz="2200" dirty="0" smtClean="0">
                <a:solidFill>
                  <a:schemeClr val="dk1"/>
                </a:solidFill>
              </a:rPr>
              <a:t>Quels </a:t>
            </a:r>
            <a:r>
              <a:rPr lang="fr-FR" sz="2200" dirty="0">
                <a:solidFill>
                  <a:schemeClr val="dk1"/>
                </a:solidFill>
              </a:rPr>
              <a:t>exemples souhaiteriez-vous essayer dans votre classe </a:t>
            </a:r>
            <a:r>
              <a:rPr lang="fr-FR" sz="2200" dirty="0" smtClean="0">
                <a:solidFill>
                  <a:schemeClr val="dk1"/>
                </a:solidFill>
              </a:rPr>
              <a:t>?</a:t>
            </a:r>
            <a:endParaRPr lang="fr-FR" sz="2200" dirty="0">
              <a:solidFill>
                <a:schemeClr val="dk1"/>
              </a:solidFill>
            </a:endParaRPr>
          </a:p>
          <a:p>
            <a:pPr marL="38100" lvl="0">
              <a:spcBef>
                <a:spcPts val="0"/>
              </a:spcBef>
              <a:buClr>
                <a:schemeClr val="dk1"/>
              </a:buClr>
              <a:buSzPct val="100000"/>
            </a:pPr>
            <a:r>
              <a:rPr lang="fr-FR" sz="2200" dirty="0" smtClean="0">
                <a:solidFill>
                  <a:schemeClr val="dk1"/>
                </a:solidFill>
              </a:rPr>
              <a:t>2. Quels </a:t>
            </a:r>
            <a:r>
              <a:rPr lang="fr-FR" sz="2200" dirty="0">
                <a:solidFill>
                  <a:schemeClr val="dk1"/>
                </a:solidFill>
              </a:rPr>
              <a:t>sont les exemples qui vous préoccupent ?</a:t>
            </a:r>
          </a:p>
        </p:txBody>
      </p:sp>
      <p:sp>
        <p:nvSpPr>
          <p:cNvPr id="471" name="Shape 471"/>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48</a:t>
            </a:fld>
            <a:endParaRPr lang="fr-F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457200" y="271109"/>
            <a:ext cx="8229600" cy="1141499"/>
          </a:xfrm>
          <a:prstGeom prst="rect">
            <a:avLst/>
          </a:prstGeom>
        </p:spPr>
        <p:txBody>
          <a:bodyPr lIns="91425" tIns="91425" rIns="91425" bIns="91425" anchor="b" anchorCtr="0">
            <a:noAutofit/>
          </a:bodyPr>
          <a:lstStyle/>
          <a:p>
            <a:pPr>
              <a:spcBef>
                <a:spcPts val="0"/>
              </a:spcBef>
              <a:buNone/>
            </a:pPr>
            <a:r>
              <a:rPr lang="fr-FR" sz="3600" dirty="0"/>
              <a:t>Pensez à votre propre gestion de la salle de classe...</a:t>
            </a:r>
          </a:p>
        </p:txBody>
      </p:sp>
      <p:sp>
        <p:nvSpPr>
          <p:cNvPr id="124" name="Shape 124"/>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5</a:t>
            </a:fld>
            <a:endParaRPr lang="fr-FR"/>
          </a:p>
        </p:txBody>
      </p:sp>
      <p:cxnSp>
        <p:nvCxnSpPr>
          <p:cNvPr id="125" name="Shape 125"/>
          <p:cNvCxnSpPr>
            <a:stCxn id="126" idx="0"/>
          </p:cNvCxnSpPr>
          <p:nvPr/>
        </p:nvCxnSpPr>
        <p:spPr>
          <a:xfrm>
            <a:off x="4572000" y="1460499"/>
            <a:ext cx="0" cy="3465300"/>
          </a:xfrm>
          <a:prstGeom prst="straightConnector1">
            <a:avLst/>
          </a:prstGeom>
          <a:noFill/>
          <a:ln w="19050" cap="flat" cmpd="sng">
            <a:solidFill>
              <a:schemeClr val="dk2"/>
            </a:solidFill>
            <a:prstDash val="solid"/>
            <a:round/>
            <a:headEnd type="none" w="lg" len="lg"/>
            <a:tailEnd type="none" w="lg" len="lg"/>
          </a:ln>
        </p:spPr>
      </p:cxnSp>
      <p:cxnSp>
        <p:nvCxnSpPr>
          <p:cNvPr id="127" name="Shape 127"/>
          <p:cNvCxnSpPr/>
          <p:nvPr/>
        </p:nvCxnSpPr>
        <p:spPr>
          <a:xfrm>
            <a:off x="1585200" y="2238675"/>
            <a:ext cx="5982599" cy="32700"/>
          </a:xfrm>
          <a:prstGeom prst="straightConnector1">
            <a:avLst/>
          </a:prstGeom>
          <a:noFill/>
          <a:ln w="19050" cap="flat" cmpd="sng">
            <a:solidFill>
              <a:schemeClr val="dk2"/>
            </a:solidFill>
            <a:prstDash val="solid"/>
            <a:round/>
            <a:headEnd type="none" w="lg" len="lg"/>
            <a:tailEnd type="none" w="lg" len="lg"/>
          </a:ln>
        </p:spPr>
      </p:cxnSp>
      <p:sp>
        <p:nvSpPr>
          <p:cNvPr id="128" name="Shape 128"/>
          <p:cNvSpPr txBox="1"/>
          <p:nvPr/>
        </p:nvSpPr>
        <p:spPr>
          <a:xfrm>
            <a:off x="2227750" y="1531025"/>
            <a:ext cx="1769099" cy="524100"/>
          </a:xfrm>
          <a:prstGeom prst="rect">
            <a:avLst/>
          </a:prstGeom>
          <a:noFill/>
          <a:ln>
            <a:noFill/>
          </a:ln>
        </p:spPr>
        <p:txBody>
          <a:bodyPr lIns="91425" tIns="91425" rIns="91425" bIns="91425" anchor="t" anchorCtr="0">
            <a:noAutofit/>
          </a:bodyPr>
          <a:lstStyle/>
          <a:p>
            <a:pPr>
              <a:spcBef>
                <a:spcPts val="0"/>
              </a:spcBef>
              <a:buNone/>
            </a:pPr>
            <a:r>
              <a:rPr lang="fr-FR" sz="2400" b="1"/>
              <a:t>Forces</a:t>
            </a:r>
          </a:p>
        </p:txBody>
      </p:sp>
      <p:sp>
        <p:nvSpPr>
          <p:cNvPr id="129" name="Shape 129"/>
          <p:cNvSpPr txBox="1"/>
          <p:nvPr/>
        </p:nvSpPr>
        <p:spPr>
          <a:xfrm>
            <a:off x="5147150" y="1531025"/>
            <a:ext cx="1874100" cy="524100"/>
          </a:xfrm>
          <a:prstGeom prst="rect">
            <a:avLst/>
          </a:prstGeom>
          <a:noFill/>
          <a:ln>
            <a:noFill/>
          </a:ln>
        </p:spPr>
        <p:txBody>
          <a:bodyPr lIns="91425" tIns="91425" rIns="91425" bIns="91425" anchor="t" anchorCtr="0">
            <a:noAutofit/>
          </a:bodyPr>
          <a:lstStyle/>
          <a:p>
            <a:pPr lvl="0" rtl="0">
              <a:spcBef>
                <a:spcPts val="0"/>
              </a:spcBef>
              <a:buNone/>
            </a:pPr>
            <a:r>
              <a:rPr lang="fr-FR" sz="2400" b="1"/>
              <a:t>Défis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6</a:t>
            </a:fld>
            <a:endParaRPr lang="fr-FR" sz="1300" b="0" i="0" u="none" strike="noStrike" cap="none" baseline="0">
              <a:solidFill>
                <a:schemeClr val="dk2"/>
              </a:solidFill>
              <a:latin typeface="Arial"/>
              <a:ea typeface="Arial"/>
              <a:cs typeface="Arial"/>
              <a:sym typeface="Arial"/>
            </a:endParaRPr>
          </a:p>
        </p:txBody>
      </p:sp>
      <p:grpSp>
        <p:nvGrpSpPr>
          <p:cNvPr id="135" name="Shape 135"/>
          <p:cNvGrpSpPr/>
          <p:nvPr/>
        </p:nvGrpSpPr>
        <p:grpSpPr>
          <a:xfrm>
            <a:off x="1356843" y="293388"/>
            <a:ext cx="6963354" cy="4450244"/>
            <a:chOff x="-383005" y="-157179"/>
            <a:chExt cx="8875037" cy="6557978"/>
          </a:xfrm>
        </p:grpSpPr>
        <p:sp>
          <p:nvSpPr>
            <p:cNvPr id="136" name="Shape 136"/>
            <p:cNvSpPr/>
            <p:nvPr/>
          </p:nvSpPr>
          <p:spPr>
            <a:xfrm>
              <a:off x="1485900" y="457200"/>
              <a:ext cx="4686300" cy="4686300"/>
            </a:xfrm>
            <a:prstGeom prst="star5">
              <a:avLst>
                <a:gd name="adj" fmla="val 19098"/>
                <a:gd name="hf" fmla="val 105146"/>
                <a:gd name="vf" fmla="val 110557"/>
              </a:avLst>
            </a:prstGeom>
            <a:noFill/>
            <a:ln w="381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0" u="none" strike="noStrike" cap="none" baseline="0" dirty="0">
                  <a:solidFill>
                    <a:srgbClr val="000000"/>
                  </a:solidFill>
                  <a:latin typeface="Times New Roman"/>
                  <a:sym typeface="Times New Roman"/>
                </a:rPr>
                <a:t>Les 5 grands principes de gestion de la salle de classe</a:t>
              </a:r>
            </a:p>
            <a:p>
              <a:pPr marL="0" marR="0" lvl="0" indent="0" algn="ctr" rtl="0">
                <a:lnSpc>
                  <a:spcPct val="100000"/>
                </a:lnSpc>
                <a:spcBef>
                  <a:spcPts val="0"/>
                </a:spcBef>
                <a:spcAft>
                  <a:spcPts val="0"/>
                </a:spcAft>
                <a:buClr>
                  <a:srgbClr val="000000"/>
                </a:buClr>
                <a:buSzPct val="25000"/>
                <a:buFont typeface="Times New Roman"/>
                <a:buNone/>
              </a:pPr>
              <a:r>
                <a:rPr lang="fr-FR" sz="1200" b="1" i="0" u="none" strike="noStrike" cap="none" baseline="0" dirty="0">
                  <a:solidFill>
                    <a:srgbClr val="000000"/>
                  </a:solidFill>
                  <a:latin typeface="Times New Roman"/>
                  <a:sym typeface="Times New Roman"/>
                </a:rPr>
                <a:t> </a:t>
              </a:r>
            </a:p>
          </p:txBody>
        </p:sp>
        <p:sp>
          <p:nvSpPr>
            <p:cNvPr id="137" name="Shape 137"/>
            <p:cNvSpPr txBox="1"/>
            <p:nvPr/>
          </p:nvSpPr>
          <p:spPr>
            <a:xfrm>
              <a:off x="2628900" y="-157179"/>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dirty="0">
                  <a:solidFill>
                    <a:srgbClr val="000000"/>
                  </a:solidFill>
                  <a:latin typeface="Times New Roman"/>
                  <a:sym typeface="Times New Roman"/>
                </a:rPr>
                <a:t>Attentes claires</a:t>
              </a:r>
            </a:p>
          </p:txBody>
        </p:sp>
        <p:sp>
          <p:nvSpPr>
            <p:cNvPr id="138" name="Shape 138"/>
            <p:cNvSpPr txBox="1"/>
            <p:nvPr/>
          </p:nvSpPr>
          <p:spPr>
            <a:xfrm>
              <a:off x="6091732" y="1814516"/>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a:solidFill>
                    <a:srgbClr val="000000"/>
                  </a:solidFill>
                  <a:latin typeface="Times New Roman"/>
                  <a:sym typeface="Times New Roman"/>
                </a:rPr>
                <a:t>Routines</a:t>
              </a:r>
            </a:p>
            <a:p>
              <a:pPr marL="0" marR="0" lvl="0" indent="0" algn="l" rtl="0">
                <a:lnSpc>
                  <a:spcPct val="100000"/>
                </a:lnSpc>
                <a:spcBef>
                  <a:spcPts val="0"/>
                </a:spcBef>
                <a:spcAft>
                  <a:spcPts val="0"/>
                </a:spcAft>
                <a:buClr>
                  <a:srgbClr val="000000"/>
                </a:buClr>
                <a:buSzPct val="25000"/>
                <a:buFont typeface="Arial"/>
                <a:buNone/>
              </a:pPr>
              <a:r>
                <a:rPr lang="fr-FR" sz="1200" b="0" i="0" u="none" strike="noStrike" cap="none" baseline="0">
                  <a:solidFill>
                    <a:srgbClr val="000000"/>
                  </a:solidFill>
                  <a:latin typeface="Arial"/>
                  <a:sym typeface="Arial"/>
                </a:rPr>
                <a:t> </a:t>
              </a:r>
            </a:p>
          </p:txBody>
        </p:sp>
        <p:sp>
          <p:nvSpPr>
            <p:cNvPr id="139" name="Shape 139"/>
            <p:cNvSpPr txBox="1"/>
            <p:nvPr/>
          </p:nvSpPr>
          <p:spPr>
            <a:xfrm>
              <a:off x="-383005" y="1857375"/>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dirty="0">
                  <a:solidFill>
                    <a:srgbClr val="000000"/>
                  </a:solidFill>
                  <a:latin typeface="Times New Roman"/>
                  <a:sym typeface="Times New Roman"/>
                </a:rPr>
                <a:t>Discipline </a:t>
              </a:r>
            </a:p>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dirty="0">
                  <a:solidFill>
                    <a:srgbClr val="000000"/>
                  </a:solidFill>
                  <a:latin typeface="Times New Roman"/>
                  <a:sym typeface="Times New Roman"/>
                </a:rPr>
                <a:t> positive</a:t>
              </a:r>
            </a:p>
          </p:txBody>
        </p:sp>
        <p:sp>
          <p:nvSpPr>
            <p:cNvPr id="140" name="Shape 140"/>
            <p:cNvSpPr txBox="1"/>
            <p:nvPr/>
          </p:nvSpPr>
          <p:spPr>
            <a:xfrm>
              <a:off x="457200" y="5143500"/>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dirty="0">
                  <a:solidFill>
                    <a:srgbClr val="000000"/>
                  </a:solidFill>
                  <a:latin typeface="Times New Roman"/>
                  <a:sym typeface="Times New Roman"/>
                </a:rPr>
                <a:t>Renforcement positif</a:t>
              </a:r>
            </a:p>
          </p:txBody>
        </p:sp>
        <p:sp>
          <p:nvSpPr>
            <p:cNvPr id="141" name="Shape 141"/>
            <p:cNvSpPr txBox="1"/>
            <p:nvPr/>
          </p:nvSpPr>
          <p:spPr>
            <a:xfrm>
              <a:off x="4800600" y="5143500"/>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fr-FR" sz="1600" b="1" i="1" u="none" strike="noStrike" cap="none" baseline="0">
                  <a:solidFill>
                    <a:srgbClr val="000000"/>
                  </a:solidFill>
                  <a:latin typeface="Times New Roman"/>
                  <a:sym typeface="Times New Roman"/>
                </a:rPr>
                <a:t>Engagement</a:t>
              </a:r>
            </a:p>
          </p:txBody>
        </p:sp>
      </p:gr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fr-FR" sz="4800" b="1" dirty="0" smtClean="0">
                <a:solidFill>
                  <a:schemeClr val="lt1"/>
                </a:solidFill>
              </a:rPr>
              <a:t>Jeu de rôle</a:t>
            </a:r>
            <a:r>
              <a:rPr lang="en-US" smtClean="0"/>
              <a:t>	</a:t>
            </a:r>
          </a:p>
        </p:txBody>
      </p:sp>
      <p:sp>
        <p:nvSpPr>
          <p:cNvPr id="147" name="Shape 147"/>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457200" lvl="0" indent="-419100" rtl="0">
              <a:spcBef>
                <a:spcPts val="0"/>
              </a:spcBef>
              <a:buClr>
                <a:schemeClr val="dk1"/>
              </a:buClr>
              <a:buSzPct val="100000"/>
              <a:buAutoNum type="arabicPeriod"/>
            </a:pPr>
            <a:endParaRPr lang="fr-FR" sz="2200" dirty="0" smtClean="0">
              <a:solidFill>
                <a:schemeClr val="dk1"/>
              </a:solidFill>
            </a:endParaRPr>
          </a:p>
          <a:p>
            <a:pPr marL="457200" lvl="0" indent="-419100" rtl="0">
              <a:spcBef>
                <a:spcPts val="0"/>
              </a:spcBef>
              <a:buClr>
                <a:schemeClr val="dk1"/>
              </a:buClr>
              <a:buSzPct val="100000"/>
              <a:buAutoNum type="arabicPeriod"/>
            </a:pPr>
            <a:r>
              <a:rPr lang="fr-FR" sz="2200" dirty="0" smtClean="0">
                <a:solidFill>
                  <a:schemeClr val="dk1"/>
                </a:solidFill>
              </a:rPr>
              <a:t>Quels </a:t>
            </a:r>
            <a:r>
              <a:rPr lang="fr-FR" sz="2200" dirty="0">
                <a:solidFill>
                  <a:schemeClr val="dk1"/>
                </a:solidFill>
              </a:rPr>
              <a:t>exemples de mauvais comportement avez-vous constatés ?</a:t>
            </a:r>
          </a:p>
          <a:p>
            <a:pPr marL="457200" lvl="0" indent="-419100" rtl="0">
              <a:spcBef>
                <a:spcPts val="0"/>
              </a:spcBef>
              <a:buClr>
                <a:schemeClr val="dk1"/>
              </a:buClr>
              <a:buSzPct val="100000"/>
              <a:buAutoNum type="arabicPeriod"/>
            </a:pPr>
            <a:r>
              <a:rPr lang="fr-FR" sz="2200" dirty="0">
                <a:solidFill>
                  <a:schemeClr val="dk1"/>
                </a:solidFill>
              </a:rPr>
              <a:t>Quelle séquence l’enseignant a-t-il bien exécutée ?</a:t>
            </a:r>
          </a:p>
          <a:p>
            <a:pPr marL="457200" lvl="0" indent="-419100" rtl="0">
              <a:spcBef>
                <a:spcPts val="0"/>
              </a:spcBef>
              <a:buClr>
                <a:schemeClr val="dk1"/>
              </a:buClr>
              <a:buSzPct val="100000"/>
              <a:buAutoNum type="arabicPeriod"/>
            </a:pPr>
            <a:r>
              <a:rPr lang="fr-FR" sz="2200" dirty="0">
                <a:solidFill>
                  <a:schemeClr val="dk1"/>
                </a:solidFill>
              </a:rPr>
              <a:t>Qu'est-ce que l'enseignant aurait pu faire différemment ?</a:t>
            </a:r>
          </a:p>
        </p:txBody>
      </p:sp>
      <p:sp>
        <p:nvSpPr>
          <p:cNvPr id="148" name="Shape 1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7</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152"/>
        <p:cNvGrpSpPr/>
        <p:nvPr/>
      </p:nvGrpSpPr>
      <p:grpSpPr>
        <a:xfrm>
          <a:off x="0" y="0"/>
          <a:ext cx="0" cy="0"/>
          <a:chOff x="0" y="0"/>
          <a:chExt cx="0" cy="0"/>
        </a:xfrm>
      </p:grpSpPr>
      <p:sp>
        <p:nvSpPr>
          <p:cNvPr id="153" name="Shape 1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8</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fr-FR" sz="4800" b="1" i="0" u="none" strike="noStrike" cap="none" baseline="0">
                <a:solidFill>
                  <a:schemeClr val="dk2"/>
                </a:solidFill>
                <a:latin typeface="Arial"/>
                <a:sym typeface="Arial"/>
              </a:rPr>
              <a:t>Module </a:t>
            </a:r>
            <a:r>
              <a:rPr lang="fr-FR" sz="4800" b="1">
                <a:solidFill>
                  <a:schemeClr val="dk2"/>
                </a:solidFill>
              </a:rPr>
              <a:t>3</a:t>
            </a:r>
          </a:p>
          <a:p>
            <a:pPr marL="0" marR="0" lvl="0" indent="0" algn="l" rtl="0">
              <a:lnSpc>
                <a:spcPct val="100000"/>
              </a:lnSpc>
              <a:spcBef>
                <a:spcPts val="0"/>
              </a:spcBef>
              <a:spcAft>
                <a:spcPts val="0"/>
              </a:spcAft>
              <a:buClr>
                <a:schemeClr val="dk2"/>
              </a:buClr>
              <a:buSzPct val="25000"/>
              <a:buFont typeface="Arial"/>
              <a:buNone/>
            </a:pPr>
            <a:r>
              <a:rPr lang="fr-FR" sz="3600" b="1" i="0" u="none" strike="noStrike" cap="none" baseline="0">
                <a:solidFill>
                  <a:schemeClr val="dk2"/>
                </a:solidFill>
                <a:latin typeface="Arial"/>
                <a:sym typeface="Arial"/>
              </a:rPr>
              <a:t>Pédagogie</a:t>
            </a:r>
          </a:p>
        </p:txBody>
      </p:sp>
      <p:sp>
        <p:nvSpPr>
          <p:cNvPr id="159" name="Shape 159"/>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fr-FR" sz="2300" b="1" i="0" u="none" strike="noStrike" cap="none" baseline="0" dirty="0">
                <a:solidFill>
                  <a:schemeClr val="lt2"/>
                </a:solidFill>
                <a:latin typeface="Arial"/>
                <a:sym typeface="Arial"/>
              </a:rPr>
              <a:t>Session </a:t>
            </a:r>
            <a:r>
              <a:rPr lang="fr-FR" sz="2300" b="1" i="0" u="none" strike="noStrike" cap="none" baseline="0" dirty="0" smtClean="0">
                <a:solidFill>
                  <a:schemeClr val="lt2"/>
                </a:solidFill>
                <a:latin typeface="Arial"/>
                <a:sym typeface="Arial"/>
              </a:rPr>
              <a:t>2: </a:t>
            </a:r>
            <a:r>
              <a:rPr lang="fr-FR" sz="2300" b="1" i="0" u="none" strike="noStrike" cap="none" baseline="0" dirty="0">
                <a:solidFill>
                  <a:schemeClr val="lt2"/>
                </a:solidFill>
                <a:latin typeface="Arial"/>
                <a:sym typeface="Arial"/>
              </a:rPr>
              <a:t>Apprentissage actif et motivant</a:t>
            </a:r>
          </a:p>
        </p:txBody>
      </p:sp>
      <p:sp>
        <p:nvSpPr>
          <p:cNvPr id="160" name="Shape 160"/>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9</a:t>
            </a:fld>
            <a:endParaRPr lang="fr-FR" sz="1300" b="0" i="0" u="none" strike="noStrike" cap="none" baseline="0">
              <a:solidFill>
                <a:schemeClr val="dk2"/>
              </a:solidFill>
              <a:latin typeface="Arial"/>
              <a:ea typeface="Arial"/>
              <a:cs typeface="Arial"/>
              <a:sym typeface="Arial"/>
            </a:endParaRPr>
          </a:p>
        </p:txBody>
      </p:sp>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1262</Words>
  <Application>Microsoft Office PowerPoint</Application>
  <PresentationFormat>On-screen Show (16:9)</PresentationFormat>
  <Paragraphs>322</Paragraphs>
  <Slides>48</Slides>
  <Notes>48</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48</vt:i4>
      </vt:variant>
    </vt:vector>
  </HeadingPairs>
  <TitlesOfParts>
    <vt:vector size="55" baseType="lpstr">
      <vt:lpstr>Calibri</vt:lpstr>
      <vt:lpstr>Times New Roman</vt:lpstr>
      <vt:lpstr>Arial</vt:lpstr>
      <vt:lpstr>modern</vt:lpstr>
      <vt:lpstr>modern</vt:lpstr>
      <vt:lpstr>modern</vt:lpstr>
      <vt:lpstr>modern</vt:lpstr>
      <vt:lpstr>PowerPoint Presentation</vt:lpstr>
      <vt:lpstr>Module 3 Pédagogie</vt:lpstr>
      <vt:lpstr>Activité de visualisation </vt:lpstr>
      <vt:lpstr>Objectifs </vt:lpstr>
      <vt:lpstr>Pensez à votre propre gestion de la salle de classe...</vt:lpstr>
      <vt:lpstr>PowerPoint Presentation</vt:lpstr>
      <vt:lpstr>Jeu de rôle </vt:lpstr>
      <vt:lpstr>PowerPoint Presentation</vt:lpstr>
      <vt:lpstr>Module 3 Pédagogie</vt:lpstr>
      <vt:lpstr>Veuillez noter vos idées dans vos journaux</vt:lpstr>
      <vt:lpstr>Objectifs</vt:lpstr>
      <vt:lpstr>Nœud de chaise</vt:lpstr>
      <vt:lpstr>Méthodes d’enseignement</vt:lpstr>
      <vt:lpstr>Méthodes d’enseignement</vt:lpstr>
      <vt:lpstr>Planifier le travail de groupe</vt:lpstr>
      <vt:lpstr>PowerPoint Presentation</vt:lpstr>
      <vt:lpstr>Module 3 Pédagogie</vt:lpstr>
      <vt:lpstr>Les questions sont importantes car elles :</vt:lpstr>
      <vt:lpstr>Objectifs</vt:lpstr>
      <vt:lpstr>2 types de questions</vt:lpstr>
      <vt:lpstr>PowerPoint Presentation</vt:lpstr>
      <vt:lpstr>Motiver tous les élèves</vt:lpstr>
      <vt:lpstr>Motiver tous les élèves</vt:lpstr>
      <vt:lpstr>Pratique</vt:lpstr>
      <vt:lpstr>À faire/À ne pas faire</vt:lpstr>
      <vt:lpstr>À faire/À ne pas faire</vt:lpstr>
      <vt:lpstr>Questionnement – Évaluation par les pairs</vt:lpstr>
      <vt:lpstr>PowerPoint Presentation</vt:lpstr>
      <vt:lpstr>Lier les points</vt:lpstr>
      <vt:lpstr>Module 3 Pédagogie</vt:lpstr>
      <vt:lpstr>Objectifs</vt:lpstr>
      <vt:lpstr>Développement de l’enfant</vt:lpstr>
      <vt:lpstr>0 à 2 ans - Période sensori-motrice </vt:lpstr>
      <vt:lpstr>3 à 7 ans -Stade pré-opérationnel</vt:lpstr>
      <vt:lpstr>7 à 11 ans - Stade opérationnel concret</vt:lpstr>
      <vt:lpstr>+11 ans - Stade opérationnel formel</vt:lpstr>
      <vt:lpstr>Les quatre stades du développement de l’enfant</vt:lpstr>
      <vt:lpstr>Différenciation</vt:lpstr>
      <vt:lpstr>Différenciation</vt:lpstr>
      <vt:lpstr>PowerPoint Presentation</vt:lpstr>
      <vt:lpstr>Réflexion individuelle </vt:lpstr>
      <vt:lpstr>Module 3 Pédagogie</vt:lpstr>
      <vt:lpstr>Objectifs</vt:lpstr>
      <vt:lpstr>Contrôle continu vs Évaluation sommative</vt:lpstr>
      <vt:lpstr>Contrôle continu vs Évaluation sommative</vt:lpstr>
      <vt:lpstr>Question</vt:lpstr>
      <vt:lpstr>Commentaires</vt:lpstr>
      <vt:lpstr>Pratique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Sophia Kousiakis</dc:creator>
  <cp:lastModifiedBy>Sarah Montgomery</cp:lastModifiedBy>
  <cp:revision>32</cp:revision>
  <dcterms:created xsi:type="dcterms:W3CDTF">2016-02-19T20:22:41Z</dcterms:created>
  <dcterms:modified xsi:type="dcterms:W3CDTF">2020-01-16T02:36:06Z</dcterms:modified>
</cp:coreProperties>
</file>