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82"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5"/>
    <p:restoredTop sz="94737"/>
  </p:normalViewPr>
  <p:slideViewPr>
    <p:cSldViewPr snapToGrid="0" snapToObjects="1">
      <p:cViewPr varScale="1">
        <p:scale>
          <a:sx n="92" d="100"/>
          <a:sy n="92" d="100"/>
        </p:scale>
        <p:origin x="390"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Arial"/>
                <a:ea typeface="Arial"/>
                <a:cs typeface="Arial"/>
                <a:sym typeface="Arial"/>
              </a:defRPr>
            </a:lvl1pPr>
            <a:lvl2pPr marL="457200" marR="0" indent="0" algn="l" rtl="0">
              <a:spcBef>
                <a:spcPts val="0"/>
              </a:spcBef>
              <a:defRPr sz="1200" b="0" i="0" u="none" strike="noStrike" cap="none" baseline="0">
                <a:solidFill>
                  <a:schemeClr val="dk1"/>
                </a:solidFill>
                <a:latin typeface="Arial"/>
                <a:ea typeface="Arial"/>
                <a:cs typeface="Arial"/>
                <a:sym typeface="Arial"/>
              </a:defRPr>
            </a:lvl2pPr>
            <a:lvl3pPr marL="914400" marR="0" indent="0" algn="l" rtl="0">
              <a:spcBef>
                <a:spcPts val="0"/>
              </a:spcBef>
              <a:defRPr sz="1200" b="0" i="0" u="none" strike="noStrike" cap="none" baseline="0">
                <a:solidFill>
                  <a:schemeClr val="dk1"/>
                </a:solidFill>
                <a:latin typeface="Arial"/>
                <a:ea typeface="Arial"/>
                <a:cs typeface="Arial"/>
                <a:sym typeface="Arial"/>
              </a:defRPr>
            </a:lvl3pPr>
            <a:lvl4pPr marL="1371600" marR="0" indent="0" algn="l" rtl="0">
              <a:spcBef>
                <a:spcPts val="0"/>
              </a:spcBef>
              <a:defRPr sz="1200" b="0" i="0" u="none" strike="noStrike" cap="none" baseline="0">
                <a:solidFill>
                  <a:schemeClr val="dk1"/>
                </a:solidFill>
                <a:latin typeface="Arial"/>
                <a:ea typeface="Arial"/>
                <a:cs typeface="Arial"/>
                <a:sym typeface="Arial"/>
              </a:defRPr>
            </a:lvl4pPr>
            <a:lvl5pPr marL="1828800" marR="0" indent="0" algn="l" rtl="0">
              <a:spcBef>
                <a:spcPts val="0"/>
              </a:spcBef>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Arial"/>
                <a:ea typeface="Arial"/>
                <a:cs typeface="Arial"/>
                <a:sym typeface="Arial"/>
              </a:defRPr>
            </a:lvl6pPr>
            <a:lvl7pPr marL="2743200" marR="0" indent="0" algn="l" rtl="0">
              <a:spcBef>
                <a:spcPts val="0"/>
              </a:spcBef>
              <a:defRPr sz="1200" b="0" i="0" u="none" strike="noStrike" cap="none" baseline="0">
                <a:solidFill>
                  <a:schemeClr val="dk1"/>
                </a:solidFill>
                <a:latin typeface="Arial"/>
                <a:ea typeface="Arial"/>
                <a:cs typeface="Arial"/>
                <a:sym typeface="Arial"/>
              </a:defRPr>
            </a:lvl7pPr>
            <a:lvl8pPr marL="3200400" marR="0" indent="0" algn="l" rtl="0">
              <a:spcBef>
                <a:spcPts val="0"/>
              </a:spcBef>
              <a:defRPr sz="1200" b="0" i="0" u="none" strike="noStrike" cap="none" baseline="0">
                <a:solidFill>
                  <a:schemeClr val="dk1"/>
                </a:solidFill>
                <a:latin typeface="Arial"/>
                <a:ea typeface="Arial"/>
                <a:cs typeface="Arial"/>
                <a:sym typeface="Arial"/>
              </a:defRPr>
            </a:lvl8pPr>
            <a:lvl9pPr marL="3657600" marR="0" indent="0" algn="l" rtl="0">
              <a:spcBef>
                <a:spcPts val="0"/>
              </a:spcBef>
              <a:defRPr sz="12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7671038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
        <p:cNvGrpSpPr/>
        <p:nvPr/>
      </p:nvGrpSpPr>
      <p:grpSpPr>
        <a:xfrm>
          <a:off x="0" y="0"/>
          <a:ext cx="0" cy="0"/>
          <a:chOff x="0" y="0"/>
          <a:chExt cx="0" cy="0"/>
        </a:xfrm>
      </p:grpSpPr>
      <p:sp>
        <p:nvSpPr>
          <p:cNvPr id="24" name="Shape 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 name="Shape 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735116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9" name="Shape 12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74452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6" name="Shape 13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3893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8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656391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048020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210566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4" name="Shape 16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8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163565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457798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6" name="Shape 17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155049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719983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0" name="Shape 19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38827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 name="Shape 3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3501030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
        <p:nvSpPr>
          <p:cNvPr id="197" name="Shape 1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77461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07" name="Shape 2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6307468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88712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23" name="Shape 2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41334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74895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785827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11755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538676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847514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231752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134848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1" name="Shape 11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05580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450931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
        <p:cNvGrpSpPr/>
        <p:nvPr/>
      </p:nvGrpSpPr>
      <p:grpSpPr>
        <a:xfrm>
          <a:off x="0" y="0"/>
          <a:ext cx="0" cy="0"/>
          <a:chOff x="0" y="0"/>
          <a:chExt cx="0" cy="0"/>
        </a:xfrm>
      </p:grpSpPr>
      <p:sp>
        <p:nvSpPr>
          <p:cNvPr id="9" name="Shape 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p:nvPr/>
        </p:nvSpPr>
        <p:spPr>
          <a:xfrm rot="10800000" flipH="1">
            <a:off x="0" y="3093233"/>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
        <p:nvSpPr>
          <p:cNvPr id="12" name="Shape 12"/>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chemeClr val="dk2"/>
              </a:buClr>
              <a:buFont typeface="Arial"/>
              <a:buNone/>
              <a:defRPr sz="1800" b="0" i="0" u="none" strike="noStrike" cap="none" baseline="0"/>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13" name="Shape 1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14" name="Shape 1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
        <p:nvSpPr>
          <p:cNvPr id="17" name="Shape 1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6" name="Shape 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a:t>
            </a:fld>
            <a:endParaRPr lang="en" sz="1300" b="0" i="0" u="none" strike="noStrike" cap="none" baseline="0">
              <a:solidFill>
                <a:schemeClr val="dk2"/>
              </a:solidFill>
              <a:latin typeface="Arial"/>
              <a:ea typeface="Arial"/>
              <a:cs typeface="Arial"/>
              <a:sym typeface="Arial"/>
              <a:rtl val="0"/>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
        <p:cNvGrpSpPr/>
        <p:nvPr/>
      </p:nvGrpSpPr>
      <p:grpSpPr>
        <a:xfrm>
          <a:off x="0" y="0"/>
          <a:ext cx="0" cy="0"/>
          <a:chOff x="0" y="0"/>
          <a:chExt cx="0" cy="0"/>
        </a:xfrm>
      </p:grpSpPr>
      <p:sp>
        <p:nvSpPr>
          <p:cNvPr id="22" name="Shape 2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a:t>
            </a:fld>
            <a:endParaRPr lang="en" sz="1300" b="0" i="0" u="none" strike="noStrike" cap="none" baseline="0">
              <a:solidFill>
                <a:schemeClr val="dk2"/>
              </a:solidFill>
              <a:latin typeface="Arial"/>
              <a:ea typeface="Arial"/>
              <a:cs typeface="Arial"/>
              <a:sym typeface="Arial"/>
              <a:rtl val="0"/>
            </a:endParaRPr>
          </a:p>
        </p:txBody>
      </p:sp>
      <p:sp>
        <p:nvSpPr>
          <p:cNvPr id="3" name="TextBox 2"/>
          <p:cNvSpPr txBox="1"/>
          <p:nvPr/>
        </p:nvSpPr>
        <p:spPr>
          <a:xfrm>
            <a:off x="1" y="337542"/>
            <a:ext cx="9144000" cy="400110"/>
          </a:xfrm>
          <a:prstGeom prst="rect">
            <a:avLst/>
          </a:prstGeom>
          <a:noFill/>
        </p:spPr>
        <p:txBody>
          <a:bodyPr wrap="square">
            <a:spAutoFit/>
          </a:bodyPr>
          <a:lstStyle/>
          <a:p>
            <a:pPr algn="ctr"/>
            <a:r>
              <a:rPr lang="en-US" sz="2000" b="1"/>
              <a:t>Compétences fondamentales  pour les enseignants du primaire en contextes de crise</a:t>
            </a:r>
            <a:endParaRPr lang="en-US" sz="2000" b="1"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3810" y="946887"/>
            <a:ext cx="4330700" cy="3999026"/>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smtClean="0">
                <a:solidFill>
                  <a:schemeClr val="dk2"/>
                </a:solidFill>
                <a:latin typeface="Arial"/>
                <a:ea typeface="Arial"/>
                <a:cs typeface="Arial"/>
                <a:sym typeface="Arial"/>
                <a:rtl val="0"/>
              </a:rPr>
              <a:t>10</a:t>
            </a:fld>
            <a:endParaRPr lang="en" sz="1300" b="0" i="0" u="none" strike="noStrike" cap="none" baseline="0">
              <a:solidFill>
                <a:schemeClr val="dk2"/>
              </a:solidFill>
              <a:latin typeface="Arial"/>
              <a:ea typeface="Arial"/>
              <a:cs typeface="Arial"/>
              <a:sym typeface="Arial"/>
              <a:rtl val="0"/>
            </a:endParaRPr>
          </a:p>
        </p:txBody>
      </p:sp>
      <p:graphicFrame>
        <p:nvGraphicFramePr>
          <p:cNvPr id="5" name="Table 4"/>
          <p:cNvGraphicFramePr>
            <a:graphicFrameLocks noGrp="1"/>
          </p:cNvGraphicFramePr>
          <p:nvPr>
            <p:extLst>
              <p:ext uri="{D42A27DB-BD31-4B8C-83A1-F6EECF244321}">
                <p14:modId xmlns:p14="http://schemas.microsoft.com/office/powerpoint/2010/main" val="3786167390"/>
              </p:ext>
            </p:extLst>
          </p:nvPr>
        </p:nvGraphicFramePr>
        <p:xfrm>
          <a:off x="191070" y="1363154"/>
          <a:ext cx="8625386" cy="1557642"/>
        </p:xfrm>
        <a:graphic>
          <a:graphicData uri="http://schemas.openxmlformats.org/drawingml/2006/table">
            <a:tbl>
              <a:tblPr firstRow="1" bandRow="1"/>
              <a:tblGrid>
                <a:gridCol w="1232198"/>
                <a:gridCol w="1232198"/>
                <a:gridCol w="1232198"/>
                <a:gridCol w="1232198"/>
                <a:gridCol w="1232198"/>
                <a:gridCol w="1232198"/>
                <a:gridCol w="1232198"/>
              </a:tblGrid>
              <a:tr h="247002">
                <a:tc>
                  <a:txBody>
                    <a:bodyPr/>
                    <a:lstStyle/>
                    <a:p>
                      <a:r>
                        <a:rPr lang="en-US" sz="1000">
                          <a:latin typeface="Times New Roman" panose="02020603050405020304" pitchFamily="18" charset="0"/>
                          <a:cs typeface="Times New Roman" panose="02020603050405020304" pitchFamily="18" charset="0"/>
                        </a:rPr>
                        <a:t>Dimanche</a:t>
                      </a:r>
                      <a:endParaRPr lang="en-US" sz="1000" dirty="0">
                        <a:latin typeface="Times New Roman" panose="02020603050405020304" pitchFamily="18" charset="0"/>
                        <a:cs typeface="Times New Roman" panose="02020603050405020304" pitchFamily="18" charset="0"/>
                      </a:endParaRPr>
                    </a:p>
                  </a:txBody>
                  <a:tcPr>
                    <a:solidFill>
                      <a:schemeClr val="bg1">
                        <a:lumMod val="75000"/>
                      </a:schemeClr>
                    </a:solidFill>
                  </a:tcPr>
                </a:tc>
                <a:tc>
                  <a:txBody>
                    <a:bodyPr/>
                    <a:lstStyle/>
                    <a:p>
                      <a:r>
                        <a:rPr lang="en-US" sz="1000">
                          <a:latin typeface="Times New Roman" panose="02020603050405020304" pitchFamily="18" charset="0"/>
                          <a:cs typeface="Times New Roman" panose="02020603050405020304" pitchFamily="18" charset="0"/>
                        </a:rPr>
                        <a:t>Lundi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Mardi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Mercredi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Jeudi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Vendredi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Samedi</a:t>
                      </a:r>
                      <a:endParaRPr lang="en-US" sz="1000" dirty="0">
                        <a:latin typeface="Times New Roman" panose="02020603050405020304" pitchFamily="18" charset="0"/>
                        <a:cs typeface="Times New Roman" panose="02020603050405020304" pitchFamily="18" charset="0"/>
                      </a:endParaRPr>
                    </a:p>
                  </a:txBody>
                  <a:tcPr>
                    <a:solidFill>
                      <a:schemeClr val="bg1">
                        <a:lumMod val="75000"/>
                      </a:schemeClr>
                    </a:solidFill>
                  </a:tcPr>
                </a:tc>
              </a:tr>
              <a:tr h="1105667">
                <a:tc>
                  <a:txBody>
                    <a:bodyPr/>
                    <a:lstStyle/>
                    <a:p>
                      <a:r>
                        <a:rPr lang="en-US" sz="1000">
                          <a:latin typeface="Times New Roman" panose="02020603050405020304" pitchFamily="18" charset="0"/>
                          <a:cs typeface="Times New Roman" panose="02020603050405020304" pitchFamily="18" charset="0"/>
                        </a:rPr>
                        <a:t>Plan de cours</a:t>
                      </a:r>
                    </a:p>
                    <a:p>
                      <a:r>
                        <a:rPr lang="en-US" sz="1000">
                          <a:latin typeface="Times New Roman" panose="02020603050405020304" pitchFamily="18" charset="0"/>
                          <a:cs typeface="Times New Roman" panose="02020603050405020304" pitchFamily="18" charset="0"/>
                        </a:rPr>
                        <a:t>Finir de corriger les devoirs</a:t>
                      </a:r>
                      <a:endParaRPr lang="en-US" sz="1000" dirty="0">
                        <a:latin typeface="Times New Roman" panose="02020603050405020304" pitchFamily="18" charset="0"/>
                        <a:cs typeface="Times New Roman" panose="02020603050405020304" pitchFamily="18" charset="0"/>
                      </a:endParaRPr>
                    </a:p>
                  </a:txBody>
                  <a:tcPr/>
                </a:tc>
                <a:tc>
                  <a:txBody>
                    <a:bodyPr/>
                    <a:lstStyle/>
                    <a:p>
                      <a:r>
                        <a:rPr lang="en-US" sz="1000">
                          <a:latin typeface="Times New Roman" panose="02020603050405020304" pitchFamily="18" charset="0"/>
                          <a:cs typeface="Times New Roman" panose="02020603050405020304" pitchFamily="18" charset="0"/>
                        </a:rPr>
                        <a:t>Classe</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Distribuer les devoirs corrigés</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Tutoriel</a:t>
                      </a:r>
                      <a:endParaRPr lang="en-US" sz="1000" dirty="0">
                        <a:latin typeface="Times New Roman" panose="02020603050405020304" pitchFamily="18" charset="0"/>
                        <a:cs typeface="Times New Roman" panose="02020603050405020304" pitchFamily="18" charset="0"/>
                      </a:endParaRPr>
                    </a:p>
                  </a:txBody>
                  <a:tcPr/>
                </a:tc>
                <a:tc>
                  <a:txBody>
                    <a:bodyPr/>
                    <a:lstStyle/>
                    <a:p>
                      <a:r>
                        <a:rPr lang="en-US" sz="1000">
                          <a:latin typeface="Times New Roman" panose="02020603050405020304" pitchFamily="18" charset="0"/>
                          <a:cs typeface="Times New Roman" panose="02020603050405020304" pitchFamily="18" charset="0"/>
                        </a:rPr>
                        <a:t>Classe</a:t>
                      </a:r>
                      <a:endParaRPr lang="en-US" sz="1000" dirty="0">
                        <a:latin typeface="Times New Roman" panose="02020603050405020304" pitchFamily="18" charset="0"/>
                        <a:cs typeface="Times New Roman" panose="02020603050405020304" pitchFamily="18" charset="0"/>
                      </a:endParaRPr>
                    </a:p>
                  </a:txBody>
                  <a:tcPr/>
                </a:tc>
                <a:tc>
                  <a:txBody>
                    <a:bodyPr/>
                    <a:lstStyle/>
                    <a:p>
                      <a:r>
                        <a:rPr lang="en-US" sz="1000">
                          <a:latin typeface="Times New Roman" panose="02020603050405020304" pitchFamily="18" charset="0"/>
                          <a:cs typeface="Times New Roman" panose="02020603050405020304" pitchFamily="18" charset="0"/>
                        </a:rPr>
                        <a:t>Classe</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Réunion de la Campagne d'alphabétisation totale</a:t>
                      </a:r>
                      <a:endParaRPr lang="en-US" sz="1000" dirty="0">
                        <a:latin typeface="Times New Roman" panose="02020603050405020304" pitchFamily="18" charset="0"/>
                        <a:cs typeface="Times New Roman" panose="02020603050405020304" pitchFamily="18" charset="0"/>
                      </a:endParaRPr>
                    </a:p>
                  </a:txBody>
                  <a:tcPr/>
                </a:tc>
                <a:tc>
                  <a:txBody>
                    <a:bodyPr/>
                    <a:lstStyle/>
                    <a:p>
                      <a:r>
                        <a:rPr lang="en-US" sz="1000">
                          <a:latin typeface="Times New Roman" panose="02020603050405020304" pitchFamily="18" charset="0"/>
                          <a:cs typeface="Times New Roman" panose="02020603050405020304" pitchFamily="18" charset="0"/>
                        </a:rPr>
                        <a:t>Classe</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Réunion du personnel</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Rencontrer les parents d'un élève en difficulté</a:t>
                      </a:r>
                      <a:endParaRPr lang="en-US" sz="1000" dirty="0">
                        <a:latin typeface="Times New Roman" panose="02020603050405020304" pitchFamily="18" charset="0"/>
                        <a:cs typeface="Times New Roman" panose="02020603050405020304" pitchFamily="18" charset="0"/>
                      </a:endParaRPr>
                    </a:p>
                  </a:txBody>
                  <a:tcPr/>
                </a:tc>
                <a:tc>
                  <a:txBody>
                    <a:bodyPr/>
                    <a:lstStyle/>
                    <a:p>
                      <a:r>
                        <a:rPr lang="en-US" sz="1000">
                          <a:latin typeface="Times New Roman" panose="02020603050405020304" pitchFamily="18" charset="0"/>
                          <a:cs typeface="Times New Roman" panose="02020603050405020304" pitchFamily="18" charset="0"/>
                        </a:rPr>
                        <a:t>Classe</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Évaluation</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Ramasser les devoirs</a:t>
                      </a:r>
                      <a:endParaRPr lang="en-US" sz="1000" dirty="0">
                        <a:latin typeface="Times New Roman" panose="02020603050405020304" pitchFamily="18" charset="0"/>
                        <a:cs typeface="Times New Roman" panose="02020603050405020304" pitchFamily="18" charset="0"/>
                      </a:endParaRPr>
                    </a:p>
                  </a:txBody>
                  <a:tcPr/>
                </a:tc>
                <a:tc>
                  <a:txBody>
                    <a:bodyPr/>
                    <a:lstStyle/>
                    <a:p>
                      <a:r>
                        <a:rPr lang="en-US" sz="1000">
                          <a:latin typeface="Times New Roman" panose="02020603050405020304" pitchFamily="18" charset="0"/>
                          <a:cs typeface="Times New Roman" panose="02020603050405020304" pitchFamily="18" charset="0"/>
                        </a:rPr>
                        <a:t>Jour de marché</a:t>
                      </a:r>
                    </a:p>
                    <a:p>
                      <a:endParaRPr lang="en-US" sz="1000" dirty="0" smtClean="0">
                        <a:latin typeface="Times New Roman" panose="02020603050405020304" pitchFamily="18" charset="0"/>
                        <a:cs typeface="Times New Roman" panose="02020603050405020304" pitchFamily="18" charset="0"/>
                      </a:endParaRPr>
                    </a:p>
                    <a:p>
                      <a:r>
                        <a:rPr lang="en-US" sz="1000">
                          <a:latin typeface="Times New Roman" panose="02020603050405020304" pitchFamily="18" charset="0"/>
                          <a:cs typeface="Times New Roman" panose="02020603050405020304" pitchFamily="18" charset="0"/>
                        </a:rPr>
                        <a:t>Lessive</a:t>
                      </a:r>
                      <a:endParaRPr lang="en-US" sz="1000" dirty="0">
                        <a:latin typeface="Times New Roman" panose="02020603050405020304" pitchFamily="18" charset="0"/>
                        <a:cs typeface="Times New Roman" panose="02020603050405020304" pitchFamily="18" charset="0"/>
                      </a:endParaRPr>
                    </a:p>
                  </a:txBody>
                  <a:tcPr/>
                </a:tc>
              </a:tr>
            </a:tbl>
          </a:graphicData>
        </a:graphic>
      </p:graphicFrame>
      <p:sp>
        <p:nvSpPr>
          <p:cNvPr id="7" name="TextBox 6"/>
          <p:cNvSpPr txBox="1"/>
          <p:nvPr/>
        </p:nvSpPr>
        <p:spPr>
          <a:xfrm>
            <a:off x="395785" y="160010"/>
            <a:ext cx="8420667" cy="815608"/>
          </a:xfrm>
          <a:prstGeom prst="rect">
            <a:avLst/>
          </a:prstGeom>
          <a:noFill/>
        </p:spPr>
        <p:txBody>
          <a:bodyPr wrap="square">
            <a:spAutoFit/>
          </a:bodyPr>
          <a:lstStyle/>
          <a:p>
            <a:pPr algn="ctr"/>
            <a:r>
              <a:rPr lang="en-US" b="1">
                <a:latin typeface="Times New Roman" panose="02020603050405020304" pitchFamily="18" charset="0"/>
                <a:cs typeface="Times New Roman" panose="02020603050405020304" pitchFamily="18" charset="0"/>
              </a:rPr>
              <a:t>Emploi du temps hebdomadaire</a:t>
            </a:r>
          </a:p>
          <a:p>
            <a:pPr algn="ctr"/>
            <a:r>
              <a:rPr lang="en-US" sz="1100">
                <a:latin typeface="Times New Roman" panose="02020603050405020304" pitchFamily="18" charset="0"/>
                <a:cs typeface="Times New Roman" panose="02020603050405020304" pitchFamily="18" charset="0"/>
              </a:rPr>
              <a:t>Instructions : Consulter l'emploi du temps hebdomadaire ci-dessous. Ce sont juste quelques exemples d'activités que vous pouvez être amené à faire durant la semaine. Il est parfois utile de prévoir à l'avance ce que vous voulez faire durant la semaine. Après avoir consulté la semaine présentée en exemple, remplissez votre propre emploi du temps hebdomadaire avec les activités que vous voulez faire.</a:t>
            </a:r>
          </a:p>
        </p:txBody>
      </p:sp>
      <p:sp>
        <p:nvSpPr>
          <p:cNvPr id="8" name="TextBox 7"/>
          <p:cNvSpPr txBox="1"/>
          <p:nvPr/>
        </p:nvSpPr>
        <p:spPr>
          <a:xfrm>
            <a:off x="191070" y="1012354"/>
            <a:ext cx="8420667" cy="261610"/>
          </a:xfrm>
          <a:prstGeom prst="rect">
            <a:avLst/>
          </a:prstGeom>
          <a:noFill/>
        </p:spPr>
        <p:txBody>
          <a:bodyPr wrap="square">
            <a:spAutoFit/>
          </a:bodyPr>
          <a:lstStyle/>
          <a:p>
            <a:r>
              <a:rPr lang="en-US" sz="1100">
                <a:latin typeface="Times New Roman" panose="02020603050405020304" pitchFamily="18" charset="0"/>
                <a:cs typeface="Times New Roman" panose="02020603050405020304" pitchFamily="18" charset="0"/>
              </a:rPr>
              <a:t>Exemple de semaine :</a:t>
            </a:r>
          </a:p>
        </p:txBody>
      </p:sp>
      <p:graphicFrame>
        <p:nvGraphicFramePr>
          <p:cNvPr id="9" name="Table 8"/>
          <p:cNvGraphicFramePr>
            <a:graphicFrameLocks noGrp="1"/>
          </p:cNvGraphicFramePr>
          <p:nvPr>
            <p:extLst>
              <p:ext uri="{D42A27DB-BD31-4B8C-83A1-F6EECF244321}">
                <p14:modId xmlns:p14="http://schemas.microsoft.com/office/powerpoint/2010/main" val="3327038073"/>
              </p:ext>
            </p:extLst>
          </p:nvPr>
        </p:nvGraphicFramePr>
        <p:xfrm>
          <a:off x="191070" y="3340945"/>
          <a:ext cx="8625386" cy="1369623"/>
        </p:xfrm>
        <a:graphic>
          <a:graphicData uri="http://schemas.openxmlformats.org/drawingml/2006/table">
            <a:tbl>
              <a:tblPr firstRow="1" bandRow="1"/>
              <a:tblGrid>
                <a:gridCol w="1232198"/>
                <a:gridCol w="1232198"/>
                <a:gridCol w="1232198"/>
                <a:gridCol w="1232198"/>
                <a:gridCol w="1232198"/>
                <a:gridCol w="1232198"/>
                <a:gridCol w="1232198"/>
              </a:tblGrid>
              <a:tr h="306411">
                <a:tc>
                  <a:txBody>
                    <a:bodyPr/>
                    <a:lstStyle/>
                    <a:p>
                      <a:r>
                        <a:rPr lang="en-US" sz="1000">
                          <a:latin typeface="Times New Roman" panose="02020603050405020304" pitchFamily="18" charset="0"/>
                          <a:cs typeface="Times New Roman" panose="02020603050405020304" pitchFamily="18" charset="0"/>
                        </a:rPr>
                        <a:t>Dimanche</a:t>
                      </a:r>
                      <a:endParaRPr lang="en-US" sz="1000" dirty="0">
                        <a:latin typeface="Times New Roman" panose="02020603050405020304" pitchFamily="18" charset="0"/>
                        <a:cs typeface="Times New Roman" panose="02020603050405020304" pitchFamily="18" charset="0"/>
                      </a:endParaRPr>
                    </a:p>
                  </a:txBody>
                  <a:tcPr>
                    <a:solidFill>
                      <a:schemeClr val="bg1">
                        <a:lumMod val="75000"/>
                      </a:schemeClr>
                    </a:solidFill>
                  </a:tcPr>
                </a:tc>
                <a:tc>
                  <a:txBody>
                    <a:bodyPr/>
                    <a:lstStyle/>
                    <a:p>
                      <a:r>
                        <a:rPr lang="en-US" sz="1000">
                          <a:latin typeface="Times New Roman" panose="02020603050405020304" pitchFamily="18" charset="0"/>
                          <a:cs typeface="Times New Roman" panose="02020603050405020304" pitchFamily="18" charset="0"/>
                        </a:rPr>
                        <a:t>Lundi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Mardi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Mercredi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Jeudi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Vendredi</a:t>
                      </a:r>
                      <a:endParaRPr lang="en-US" sz="1000" dirty="0">
                        <a:latin typeface="Times New Roman" panose="02020603050405020304" pitchFamily="18" charset="0"/>
                        <a:cs typeface="Times New Roman" panose="02020603050405020304" pitchFamily="18" charset="0"/>
                      </a:endParaRPr>
                    </a:p>
                  </a:txBody>
                  <a:tcPr>
                    <a:solidFill>
                      <a:schemeClr val="accent6">
                        <a:lumMod val="50000"/>
                        <a:lumOff val="50000"/>
                      </a:schemeClr>
                    </a:solidFill>
                  </a:tcPr>
                </a:tc>
                <a:tc>
                  <a:txBody>
                    <a:bodyPr/>
                    <a:lstStyle/>
                    <a:p>
                      <a:r>
                        <a:rPr lang="en-US" sz="1000">
                          <a:latin typeface="Times New Roman" panose="02020603050405020304" pitchFamily="18" charset="0"/>
                          <a:cs typeface="Times New Roman" panose="02020603050405020304" pitchFamily="18" charset="0"/>
                        </a:rPr>
                        <a:t>Samedi</a:t>
                      </a:r>
                      <a:endParaRPr lang="en-US" sz="1000" dirty="0">
                        <a:latin typeface="Times New Roman" panose="02020603050405020304" pitchFamily="18" charset="0"/>
                        <a:cs typeface="Times New Roman" panose="02020603050405020304" pitchFamily="18" charset="0"/>
                      </a:endParaRPr>
                    </a:p>
                  </a:txBody>
                  <a:tcPr>
                    <a:solidFill>
                      <a:schemeClr val="bg1">
                        <a:lumMod val="75000"/>
                      </a:schemeClr>
                    </a:solidFill>
                  </a:tcPr>
                </a:tc>
              </a:tr>
              <a:tr h="1063212">
                <a:tc>
                  <a:txBody>
                    <a:bodyPr/>
                    <a:lstStyle/>
                    <a:p>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sz="1200" dirty="0">
                        <a:latin typeface="Times New Roman" panose="02020603050405020304" pitchFamily="18" charset="0"/>
                        <a:cs typeface="Times New Roman" panose="02020603050405020304" pitchFamily="18" charset="0"/>
                      </a:endParaRPr>
                    </a:p>
                  </a:txBody>
                  <a:tcPr/>
                </a:tc>
                <a:tc>
                  <a:txBody>
                    <a:bodyPr/>
                    <a:lstStyle/>
                    <a:p>
                      <a:endParaRPr lang="en-US" sz="1200" dirty="0">
                        <a:latin typeface="Times New Roman" panose="02020603050405020304" pitchFamily="18" charset="0"/>
                        <a:cs typeface="Times New Roman" panose="02020603050405020304" pitchFamily="18" charset="0"/>
                      </a:endParaRPr>
                    </a:p>
                  </a:txBody>
                  <a:tcPr/>
                </a:tc>
              </a:tr>
            </a:tbl>
          </a:graphicData>
        </a:graphic>
      </p:graphicFrame>
      <p:sp>
        <p:nvSpPr>
          <p:cNvPr id="10" name="TextBox 9"/>
          <p:cNvSpPr txBox="1"/>
          <p:nvPr/>
        </p:nvSpPr>
        <p:spPr>
          <a:xfrm>
            <a:off x="136122" y="2897579"/>
            <a:ext cx="8420667" cy="261610"/>
          </a:xfrm>
          <a:prstGeom prst="rect">
            <a:avLst/>
          </a:prstGeom>
          <a:noFill/>
        </p:spPr>
        <p:txBody>
          <a:bodyPr wrap="square">
            <a:spAutoFit/>
          </a:bodyPr>
          <a:lstStyle/>
          <a:p>
            <a:r>
              <a:rPr lang="en-US" sz="1100">
                <a:latin typeface="Times New Roman" panose="02020603050405020304" pitchFamily="18" charset="0"/>
                <a:cs typeface="Times New Roman" panose="02020603050405020304" pitchFamily="18" charset="0"/>
              </a:rPr>
              <a:t>À votre tour : remplissez cet emploi du temps hebdomadaire avec vos propres activités principales.</a:t>
            </a:r>
          </a:p>
        </p:txBody>
      </p:sp>
    </p:spTree>
    <p:extLst>
      <p:ext uri="{BB962C8B-B14F-4D97-AF65-F5344CB8AC3E}">
        <p14:creationId xmlns:p14="http://schemas.microsoft.com/office/powerpoint/2010/main" val="511990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124"/>
        <p:cNvGrpSpPr/>
        <p:nvPr/>
      </p:nvGrpSpPr>
      <p:grpSpPr>
        <a:xfrm>
          <a:off x="0" y="0"/>
          <a:ext cx="0" cy="0"/>
          <a:chOff x="0" y="0"/>
          <a:chExt cx="0" cy="0"/>
        </a:xfrm>
      </p:grpSpPr>
      <p:sp>
        <p:nvSpPr>
          <p:cNvPr id="125" name="Shape 12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11</a:t>
            </a:fld>
            <a:endParaRPr lang="en" sz="1300" b="0" i="0" u="none" strike="noStrike" cap="none" baseline="0">
              <a:solidFill>
                <a:schemeClr val="dk2"/>
              </a:solidFill>
              <a:latin typeface="Arial"/>
              <a:ea typeface="Arial"/>
              <a:cs typeface="Arial"/>
              <a:sym typeface="Arial"/>
              <a:rtl val="0"/>
            </a:endParaRPr>
          </a:p>
        </p:txBody>
      </p:sp>
      <p:sp>
        <p:nvSpPr>
          <p:cNvPr id="126" name="Shape 126"/>
          <p:cNvSpPr/>
          <p:nvPr/>
        </p:nvSpPr>
        <p:spPr>
          <a:xfrm>
            <a:off x="4479667" y="2417861"/>
            <a:ext cx="184666" cy="30777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ctrTitle"/>
          </p:nvPr>
        </p:nvSpPr>
        <p:spPr>
          <a:xfrm>
            <a:off x="228600" y="9509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US" sz="4800" b="1">
                <a:solidFill>
                  <a:schemeClr val="dk2"/>
                </a:solidFill>
              </a:rPr>
              <a:t>Jour</a:t>
            </a:r>
            <a:r>
              <a:rPr lang="en" sz="4800" b="1" i="0" u="none" strike="noStrike" cap="none" baseline="0">
                <a:solidFill>
                  <a:schemeClr val="dk2"/>
                </a:solidFill>
                <a:latin typeface="Arial"/>
                <a:ea typeface="Arial"/>
                <a:cs typeface="Arial"/>
                <a:sym typeface="Arial"/>
              </a:rPr>
              <a:t> 1</a:t>
            </a:r>
            <a:r>
              <a:t> </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Rôle et bien-être </a:t>
            </a:r>
            <a:r>
              <a:t> </a:t>
            </a:r>
            <a:r>
              <a:rPr lang="en-US" sz="3600" b="1" i="0" u="none" strike="noStrike" cap="none" baseline="0">
                <a:solidFill>
                  <a:schemeClr val="dk2"/>
                </a:solidFill>
                <a:latin typeface="Arial"/>
                <a:ea typeface="Arial"/>
                <a:cs typeface="Arial"/>
                <a:sym typeface="Arial"/>
              </a:rPr>
              <a:t>de </a:t>
            </a:r>
            <a:r>
              <a:t> </a:t>
            </a:r>
            <a:r>
              <a:rPr lang="en" sz="3600" b="1" i="0" u="none" strike="noStrike" cap="none" baseline="0">
                <a:solidFill>
                  <a:schemeClr val="dk2"/>
                </a:solidFill>
                <a:latin typeface="Arial"/>
                <a:ea typeface="Arial"/>
                <a:cs typeface="Arial"/>
                <a:sym typeface="Arial"/>
              </a:rPr>
              <a:t>l'enseignant </a:t>
            </a:r>
            <a:r>
              <a:t> </a:t>
            </a:r>
          </a:p>
        </p:txBody>
      </p:sp>
      <p:sp>
        <p:nvSpPr>
          <p:cNvPr id="132" name="Shape 132"/>
          <p:cNvSpPr txBox="1">
            <a:spLocks noGrp="1"/>
          </p:cNvSpPr>
          <p:nvPr>
            <p:ph type="subTitle" idx="1"/>
          </p:nvPr>
        </p:nvSpPr>
        <p:spPr>
          <a:xfrm>
            <a:off x="304800" y="3093350"/>
            <a:ext cx="90702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400" b="1" i="0" u="none" strike="noStrike" cap="none" baseline="0">
                <a:solidFill>
                  <a:schemeClr val="lt2"/>
                </a:solidFill>
                <a:latin typeface="Arial"/>
                <a:ea typeface="Arial"/>
                <a:cs typeface="Arial"/>
                <a:sym typeface="Arial"/>
              </a:rPr>
              <a:t>Session 2 : Code de bonne conduite</a:t>
            </a:r>
          </a:p>
        </p:txBody>
      </p:sp>
      <p:sp>
        <p:nvSpPr>
          <p:cNvPr id="133" name="Shape 1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12</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 y="205977"/>
            <a:ext cx="9445624"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700" b="1" i="0" u="none" strike="noStrike" cap="none" baseline="0">
                <a:solidFill>
                  <a:srgbClr val="FFFFFF"/>
                </a:solidFill>
                <a:latin typeface="Arial"/>
                <a:ea typeface="Arial"/>
                <a:cs typeface="Arial"/>
                <a:sym typeface="Arial"/>
              </a:rPr>
              <a:t>L'éducation et la communauté</a:t>
            </a:r>
            <a:endParaRPr lang="en" sz="4700" b="1" i="0" u="none" strike="noStrike" cap="none" baseline="0" dirty="0">
              <a:solidFill>
                <a:srgbClr val="FFFFFF"/>
              </a:solidFill>
              <a:latin typeface="Arial"/>
              <a:ea typeface="Arial"/>
              <a:cs typeface="Arial"/>
              <a:sym typeface="Arial"/>
              <a:rtl val="0"/>
            </a:endParaRPr>
          </a:p>
        </p:txBody>
      </p:sp>
      <p:sp>
        <p:nvSpPr>
          <p:cNvPr id="139" name="Shape 139"/>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 sz="2800" b="0" i="0" u="none" strike="noStrike" cap="none" baseline="0">
                <a:solidFill>
                  <a:srgbClr val="000000"/>
                </a:solidFill>
                <a:latin typeface="Arial"/>
                <a:ea typeface="Arial"/>
                <a:cs typeface="Arial"/>
                <a:sym typeface="Arial"/>
              </a:rPr>
              <a:t>Dans quelle mesure l'éducation pourrait-elle devenir nuisible ou inefficace dans votre communauté ? </a:t>
            </a:r>
          </a:p>
          <a:p>
            <a:pPr marL="0" marR="0" lvl="0" indent="0" algn="l" rtl="0">
              <a:lnSpc>
                <a:spcPct val="100000"/>
              </a:lnSpc>
              <a:spcBef>
                <a:spcPts val="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rtl val="0"/>
            </a:endParaRPr>
          </a:p>
          <a:p>
            <a:pPr marL="0" marR="0" lvl="0" indent="0" algn="l" rtl="0">
              <a:lnSpc>
                <a:spcPct val="100000"/>
              </a:lnSpc>
              <a:spcBef>
                <a:spcPts val="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rtl val="0"/>
            </a:endParaRPr>
          </a:p>
          <a:p>
            <a:pPr marL="0" marR="0" lvl="0" indent="0" algn="l" rtl="0">
              <a:lnSpc>
                <a:spcPct val="100000"/>
              </a:lnSpc>
              <a:spcBef>
                <a:spcPts val="0"/>
              </a:spcBef>
              <a:spcAft>
                <a:spcPts val="0"/>
              </a:spcAft>
              <a:buClr>
                <a:schemeClr val="dk2"/>
              </a:buClr>
              <a:buSzPct val="25000"/>
              <a:buFont typeface="Arial"/>
              <a:buNone/>
            </a:pPr>
            <a:r>
              <a:rPr lang="en" sz="2000" b="0" i="0" u="none" strike="noStrike" cap="none" baseline="0">
                <a:solidFill>
                  <a:srgbClr val="000000"/>
                </a:solidFill>
                <a:latin typeface="Arial"/>
                <a:ea typeface="Arial"/>
                <a:cs typeface="Arial"/>
                <a:sym typeface="Arial"/>
              </a:rPr>
              <a:t>Quels défis échappent au contrôle de l'enseignant ?</a:t>
            </a:r>
          </a:p>
          <a:p>
            <a:pPr marL="0" marR="0" lvl="0" indent="0" algn="l" rtl="0">
              <a:lnSpc>
                <a:spcPct val="100000"/>
              </a:lnSpc>
              <a:spcBef>
                <a:spcPts val="0"/>
              </a:spcBef>
              <a:spcAft>
                <a:spcPts val="0"/>
              </a:spcAft>
              <a:buClr>
                <a:schemeClr val="dk2"/>
              </a:buClr>
              <a:buSzPct val="25000"/>
              <a:buFont typeface="Arial"/>
              <a:buNone/>
            </a:pPr>
            <a:r>
              <a:rPr lang="en" sz="2000" b="0" i="0" u="none" strike="noStrike" cap="none" baseline="0">
                <a:solidFill>
                  <a:srgbClr val="000000"/>
                </a:solidFill>
                <a:latin typeface="Arial"/>
                <a:ea typeface="Arial"/>
                <a:cs typeface="Arial"/>
                <a:sym typeface="Arial"/>
              </a:rPr>
              <a:t>Sur quels défis l'enseignant peut-il avoir un contrôle ou une influence ?</a:t>
            </a:r>
          </a:p>
          <a:p>
            <a:pPr marL="0" marR="0" lvl="0" indent="0" algn="l" rtl="0">
              <a:lnSpc>
                <a:spcPct val="100000"/>
              </a:lnSpc>
              <a:spcBef>
                <a:spcPts val="0"/>
              </a:spcBef>
              <a:spcAft>
                <a:spcPts val="0"/>
              </a:spcAft>
              <a:buClr>
                <a:schemeClr val="dk1"/>
              </a:buClr>
              <a:buFont typeface="Arial"/>
              <a:buNone/>
            </a:pPr>
            <a:endParaRPr sz="3000" b="0" i="0" u="none" strike="noStrike" cap="none" baseline="0" dirty="0">
              <a:solidFill>
                <a:schemeClr val="dk1"/>
              </a:solidFill>
              <a:latin typeface="Times New Roman"/>
              <a:ea typeface="Times New Roman"/>
              <a:cs typeface="Times New Roman"/>
              <a:sym typeface="Times New Roman"/>
              <a:rtl val="0"/>
            </a:endParaRPr>
          </a:p>
        </p:txBody>
      </p:sp>
      <p:sp>
        <p:nvSpPr>
          <p:cNvPr id="140" name="Shape 14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tl val="0"/>
              </a:rPr>
              <a:t>13</a:t>
            </a:fld>
            <a:endParaRPr lang="en" sz="1400" b="0" i="0" u="none" strike="noStrike" cap="none" baseline="0">
              <a:solidFill>
                <a:srgbClr val="000000"/>
              </a:solidFill>
              <a:latin typeface="Arial"/>
              <a:ea typeface="Arial"/>
              <a:cs typeface="Arial"/>
              <a:sym typeface="Arial"/>
              <a:rtl val="0"/>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Session 2 - Objectifs</a:t>
            </a:r>
          </a:p>
        </p:txBody>
      </p:sp>
      <p:sp>
        <p:nvSpPr>
          <p:cNvPr id="146" name="Shape 146"/>
          <p:cNvSpPr txBox="1">
            <a:spLocks noGrp="1"/>
          </p:cNvSpPr>
          <p:nvPr>
            <p:ph type="body" idx="1"/>
          </p:nvPr>
        </p:nvSpPr>
        <p:spPr>
          <a:xfrm>
            <a:off x="733250" y="2051757"/>
            <a:ext cx="7565099" cy="2225099"/>
          </a:xfrm>
          <a:prstGeom prst="rect">
            <a:avLst/>
          </a:prstGeom>
          <a:noFill/>
          <a:ln>
            <a:noFill/>
          </a:ln>
        </p:spPr>
        <p:txBody>
          <a:bodyPr lIns="91425" tIns="91425" rIns="91425" bIns="91425" anchor="t" anchorCtr="0">
            <a:noAutofit/>
          </a:bodyPr>
          <a:lstStyle/>
          <a:p>
            <a:pPr marL="285750" marR="0" lvl="3" indent="-285750" algn="l" rtl="0">
              <a:lnSpc>
                <a:spcPct val="100000"/>
              </a:lnSpc>
              <a:spcBef>
                <a:spcPts val="0"/>
              </a:spcBef>
              <a:spcAft>
                <a:spcPts val="0"/>
              </a:spcAft>
              <a:buClr>
                <a:schemeClr val="dk2"/>
              </a:buClr>
              <a:buSzPct val="100000"/>
              <a:buFont typeface="Arial"/>
              <a:buChar char="•"/>
            </a:pPr>
            <a:r>
              <a:rPr lang="en" sz="2400" b="0" i="0" u="none" strike="noStrike" cap="none" baseline="0">
                <a:solidFill>
                  <a:srgbClr val="000000"/>
                </a:solidFill>
                <a:latin typeface="Arial"/>
                <a:ea typeface="Arial"/>
                <a:cs typeface="Arial"/>
                <a:sym typeface="Arial"/>
              </a:rPr>
              <a:t>Expliquer l'importance légale et éthique du code de bonne conduite</a:t>
            </a:r>
            <a:r>
              <a:t> </a:t>
            </a:r>
            <a:r>
              <a:rPr lang="en-US" sz="2400" b="0" i="0" u="none" strike="noStrike" cap="none" baseline="0">
                <a:solidFill>
                  <a:srgbClr val="000000"/>
                </a:solidFill>
                <a:latin typeface="Arial"/>
                <a:ea typeface="Arial"/>
                <a:cs typeface="Arial"/>
                <a:sym typeface="Arial"/>
              </a:rPr>
              <a:t>.</a:t>
            </a:r>
            <a:r>
              <a:t> </a:t>
            </a:r>
            <a:endParaRPr lang="en" sz="2400" b="0" i="0" u="none" strike="noStrike" cap="none" baseline="0" dirty="0">
              <a:solidFill>
                <a:srgbClr val="000000"/>
              </a:solidFill>
              <a:latin typeface="Arial"/>
              <a:ea typeface="Arial"/>
              <a:cs typeface="Arial"/>
              <a:sym typeface="Arial"/>
              <a:rtl val="0"/>
            </a:endParaRPr>
          </a:p>
          <a:p>
            <a:pPr marL="285750" marR="0" lvl="3" indent="-285750" algn="l" rtl="0">
              <a:lnSpc>
                <a:spcPct val="100000"/>
              </a:lnSpc>
              <a:spcBef>
                <a:spcPts val="0"/>
              </a:spcBef>
              <a:spcAft>
                <a:spcPts val="0"/>
              </a:spcAft>
              <a:buClr>
                <a:schemeClr val="dk2"/>
              </a:buClr>
              <a:buSzPct val="100000"/>
              <a:buFont typeface="Arial"/>
              <a:buChar char="•"/>
            </a:pPr>
            <a:r>
              <a:rPr lang="en" sz="2400" b="0" i="0" u="none" strike="noStrike" cap="none" baseline="0">
                <a:solidFill>
                  <a:srgbClr val="000000"/>
                </a:solidFill>
                <a:latin typeface="Arial"/>
                <a:ea typeface="Arial"/>
                <a:cs typeface="Arial"/>
                <a:sym typeface="Arial"/>
              </a:rPr>
              <a:t>Expliquer quelles sont les conséquences d'une violation du </a:t>
            </a:r>
            <a:r>
              <a:rPr lang="en-US" sz="2400" b="0" i="0" u="none" strike="noStrike" cap="none" baseline="0">
                <a:solidFill>
                  <a:srgbClr val="000000"/>
                </a:solidFill>
                <a:latin typeface="Arial"/>
                <a:ea typeface="Arial"/>
                <a:cs typeface="Arial"/>
                <a:sym typeface="Arial"/>
              </a:rPr>
              <a:t>C</a:t>
            </a:r>
            <a:r>
              <a:rPr lang="en" sz="2400" b="0" i="0" u="none" strike="noStrike" cap="none" baseline="0">
                <a:solidFill>
                  <a:srgbClr val="000000"/>
                </a:solidFill>
                <a:latin typeface="Arial"/>
                <a:ea typeface="Arial"/>
                <a:cs typeface="Arial"/>
                <a:sym typeface="Arial"/>
              </a:rPr>
              <a:t>ode de bonne </a:t>
            </a:r>
            <a:r>
              <a:rPr lang="en-US" sz="2400"/>
              <a:t>c</a:t>
            </a:r>
            <a:r>
              <a:rPr lang="en" sz="2400" b="0" i="0" u="none" strike="noStrike" cap="none" baseline="0">
                <a:solidFill>
                  <a:srgbClr val="000000"/>
                </a:solidFill>
                <a:latin typeface="Arial"/>
                <a:ea typeface="Arial"/>
                <a:cs typeface="Arial"/>
                <a:sym typeface="Arial"/>
              </a:rPr>
              <a:t>onduite</a:t>
            </a:r>
            <a:r>
              <a:t> </a:t>
            </a:r>
            <a:r>
              <a:rPr lang="en-US" sz="2400" b="0" i="0" u="none" strike="noStrike" cap="none" baseline="0">
                <a:solidFill>
                  <a:srgbClr val="000000"/>
                </a:solidFill>
                <a:latin typeface="Arial"/>
                <a:ea typeface="Arial"/>
                <a:cs typeface="Arial"/>
                <a:sym typeface="Arial"/>
              </a:rPr>
              <a:t>.</a:t>
            </a:r>
            <a:r>
              <a:t> </a:t>
            </a:r>
            <a:r>
              <a:rPr lang="en" sz="2400" b="0" i="0" u="none" strike="noStrike" cap="none" baseline="0">
                <a:solidFill>
                  <a:srgbClr val="000000"/>
                </a:solidFill>
                <a:latin typeface="Arial"/>
                <a:ea typeface="Arial"/>
                <a:cs typeface="Arial"/>
                <a:sym typeface="Arial"/>
              </a:rPr>
              <a:t> </a:t>
            </a:r>
            <a:endParaRPr lang="en" sz="2400" b="0" i="0" u="none" strike="noStrike" cap="none" baseline="0" dirty="0">
              <a:solidFill>
                <a:srgbClr val="000000"/>
              </a:solidFill>
              <a:latin typeface="Arial"/>
              <a:ea typeface="Arial"/>
              <a:cs typeface="Arial"/>
              <a:sym typeface="Arial"/>
              <a:rtl val="0"/>
            </a:endParaRPr>
          </a:p>
          <a:p>
            <a:pPr marL="285750" marR="0" lvl="0" indent="-285750" algn="l" rtl="0">
              <a:lnSpc>
                <a:spcPct val="100000"/>
              </a:lnSpc>
              <a:spcBef>
                <a:spcPts val="0"/>
              </a:spcBef>
              <a:spcAft>
                <a:spcPts val="0"/>
              </a:spcAft>
              <a:buClr>
                <a:schemeClr val="dk2"/>
              </a:buClr>
              <a:buSzPct val="100000"/>
              <a:buFont typeface="Arial"/>
              <a:buChar char="•"/>
            </a:pPr>
            <a:r>
              <a:rPr lang="en" sz="2400" b="0" i="0" u="none" strike="noStrike" cap="none" baseline="0">
                <a:solidFill>
                  <a:srgbClr val="000000"/>
                </a:solidFill>
                <a:latin typeface="Arial"/>
                <a:ea typeface="Arial"/>
                <a:cs typeface="Arial"/>
                <a:sym typeface="Arial"/>
              </a:rPr>
              <a:t>Décrire la procédure de signalement d'une mauvaise conduite</a:t>
            </a:r>
            <a:r>
              <a:rPr lang="en-US" sz="2400" b="0" i="0" u="none" strike="noStrike" cap="none" baseline="0">
                <a:solidFill>
                  <a:srgbClr val="000000"/>
                </a:solidFill>
                <a:latin typeface="Arial"/>
                <a:ea typeface="Arial"/>
                <a:cs typeface="Arial"/>
                <a:sym typeface="Arial"/>
              </a:rPr>
              <a:t>.</a:t>
            </a:r>
            <a:r>
              <a:t> </a:t>
            </a:r>
            <a:r>
              <a:rPr lang="en" sz="2400" b="0" i="0" u="none" strike="noStrike" cap="none" baseline="0">
                <a:solidFill>
                  <a:srgbClr val="000000"/>
                </a:solidFill>
                <a:latin typeface="Arial"/>
                <a:ea typeface="Arial"/>
                <a:cs typeface="Arial"/>
                <a:sym typeface="Arial"/>
              </a:rPr>
              <a:t> </a:t>
            </a:r>
            <a:endParaRPr lang="en" sz="2400" b="0" i="0" u="none" strike="noStrike" cap="none" baseline="0" dirty="0">
              <a:solidFill>
                <a:srgbClr val="000000"/>
              </a:solidFill>
              <a:latin typeface="Arial"/>
              <a:ea typeface="Arial"/>
              <a:cs typeface="Arial"/>
              <a:sym typeface="Arial"/>
              <a:rtl val="0"/>
            </a:endParaRPr>
          </a:p>
        </p:txBody>
      </p:sp>
      <p:sp>
        <p:nvSpPr>
          <p:cNvPr id="147" name="Shape 14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14</a:t>
            </a:fld>
            <a:endParaRPr lang="en" sz="1300" b="0" i="0" u="none" strike="noStrike" cap="none" baseline="0">
              <a:solidFill>
                <a:schemeClr val="dk2"/>
              </a:solidFill>
              <a:latin typeface="Arial"/>
              <a:ea typeface="Arial"/>
              <a:cs typeface="Arial"/>
              <a:sym typeface="Arial"/>
              <a:rtl val="0"/>
            </a:endParaRPr>
          </a:p>
        </p:txBody>
      </p:sp>
      <p:sp>
        <p:nvSpPr>
          <p:cNvPr id="2" name="Rectangle 1"/>
          <p:cNvSpPr/>
          <p:nvPr/>
        </p:nvSpPr>
        <p:spPr>
          <a:xfrm>
            <a:off x="202493" y="1561898"/>
            <a:ext cx="7402100" cy="461665"/>
          </a:xfrm>
          <a:prstGeom prst="rect">
            <a:avLst/>
          </a:prstGeom>
        </p:spPr>
        <p:txBody>
          <a:bodyPr wrap="square">
            <a:spAutoFit/>
          </a:bodyPr>
          <a:lstStyle/>
          <a:p>
            <a:pPr marL="76200" lvl="0">
              <a:buClr>
                <a:schemeClr val="dk1"/>
              </a:buClr>
              <a:buSzPct val="25000"/>
            </a:pPr>
            <a:r>
              <a:rPr lang="en" sz="2400" b="1" i="1">
                <a:solidFill>
                  <a:schemeClr val="dk1"/>
                </a:solidFill>
              </a:rPr>
              <a:t>À l’issue de cette session, vous serez en mesure de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Code de bonne conduite</a:t>
            </a:r>
          </a:p>
        </p:txBody>
      </p:sp>
      <p:sp>
        <p:nvSpPr>
          <p:cNvPr id="153" name="Shape 153"/>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20000"/>
              </a:lnSpc>
              <a:spcBef>
                <a:spcPts val="0"/>
              </a:spcBef>
              <a:spcAft>
                <a:spcPts val="0"/>
              </a:spcAft>
              <a:buClr>
                <a:schemeClr val="dk1"/>
              </a:buClr>
              <a:buSzPct val="25000"/>
              <a:buFont typeface="Arial"/>
              <a:buNone/>
            </a:pPr>
            <a:r>
              <a:rPr lang="en" sz="2400" b="0" i="0" u="none" strike="noStrike" cap="none" baseline="0">
                <a:solidFill>
                  <a:srgbClr val="222222"/>
                </a:solidFill>
                <a:latin typeface="Arial"/>
                <a:ea typeface="Arial"/>
                <a:cs typeface="Arial"/>
                <a:sym typeface="Arial"/>
              </a:rPr>
              <a:t>Un </a:t>
            </a:r>
            <a:r>
              <a:t> </a:t>
            </a:r>
            <a:r>
              <a:rPr lang="en" sz="2400" b="1" i="0" u="none" strike="noStrike" cap="none" baseline="0">
                <a:solidFill>
                  <a:srgbClr val="222222"/>
                </a:solidFill>
                <a:latin typeface="Arial"/>
                <a:ea typeface="Arial"/>
                <a:cs typeface="Arial"/>
                <a:sym typeface="Arial"/>
              </a:rPr>
              <a:t>Code de bonne conduite</a:t>
            </a:r>
            <a:r>
              <a:t> </a:t>
            </a:r>
            <a:r>
              <a:rPr lang="en" sz="2400" b="0" i="0" u="none" strike="noStrike" cap="none" baseline="0">
                <a:solidFill>
                  <a:srgbClr val="222222"/>
                </a:solidFill>
                <a:latin typeface="Arial"/>
                <a:ea typeface="Arial"/>
                <a:cs typeface="Arial"/>
                <a:sym typeface="Arial"/>
              </a:rPr>
              <a:t>est un énoncé de principes, règles et valeurs qui pose un ensemble d'attentes et de normes en matière de comportement éthique des individus dans le cadre de l'école, ainsi que des normes minimales de conformité et de mesures disciplinaires.</a:t>
            </a:r>
            <a:r>
              <a:t> </a:t>
            </a:r>
          </a:p>
          <a:p>
            <a:pPr marL="0" marR="0" lvl="0" indent="0" algn="l" rtl="0">
              <a:lnSpc>
                <a:spcPct val="115000"/>
              </a:lnSpc>
              <a:spcBef>
                <a:spcPts val="0"/>
              </a:spcBef>
              <a:spcAft>
                <a:spcPts val="0"/>
              </a:spcAft>
              <a:buClr>
                <a:schemeClr val="dk1"/>
              </a:buClr>
              <a:buFont typeface="Arial"/>
              <a:buNone/>
            </a:pPr>
            <a:endParaRPr sz="2400" b="0" i="0" u="none" strike="noStrike" cap="none" baseline="0" dirty="0">
              <a:solidFill>
                <a:srgbClr val="222222"/>
              </a:solidFill>
              <a:latin typeface="Arial"/>
              <a:ea typeface="Arial"/>
              <a:cs typeface="Arial"/>
              <a:sym typeface="Arial"/>
              <a:rtl val="0"/>
            </a:endParaRPr>
          </a:p>
          <a:p>
            <a:pPr marL="0" marR="0" lvl="0" indent="0" algn="l" rtl="0">
              <a:lnSpc>
                <a:spcPct val="120000"/>
              </a:lnSpc>
              <a:spcBef>
                <a:spcPts val="0"/>
              </a:spcBef>
              <a:spcAft>
                <a:spcPts val="0"/>
              </a:spcAft>
              <a:buClr>
                <a:schemeClr val="dk1"/>
              </a:buClr>
              <a:buSzPct val="25000"/>
              <a:buFont typeface="Arial"/>
              <a:buNone/>
            </a:pPr>
            <a:r>
              <a:rPr lang="en" sz="2000" b="1" i="0" u="none" strike="noStrike" cap="none" baseline="0">
                <a:solidFill>
                  <a:schemeClr val="dk2"/>
                </a:solidFill>
                <a:latin typeface="Arial"/>
                <a:ea typeface="Arial"/>
                <a:cs typeface="Arial"/>
                <a:sym typeface="Arial"/>
              </a:rPr>
              <a:t>Éthique</a:t>
            </a:r>
            <a:r>
              <a:rPr lang="en" sz="2000" b="0" i="0" u="none" strike="noStrike" cap="none" baseline="0">
                <a:solidFill>
                  <a:schemeClr val="dk2"/>
                </a:solidFill>
                <a:latin typeface="Arial"/>
                <a:ea typeface="Arial"/>
                <a:cs typeface="Arial"/>
                <a:sym typeface="Arial"/>
              </a:rPr>
              <a:t> - qui suit un code de conduite basé sur notre perception du bien et du mal.</a:t>
            </a:r>
            <a:r>
              <a:t> </a:t>
            </a:r>
          </a:p>
          <a:p>
            <a:pPr marL="0" marR="0" lvl="0" indent="0" algn="l" rtl="0">
              <a:lnSpc>
                <a:spcPct val="100000"/>
              </a:lnSpc>
              <a:spcBef>
                <a:spcPts val="0"/>
              </a:spcBef>
              <a:spcAft>
                <a:spcPts val="0"/>
              </a:spcAft>
              <a:buClr>
                <a:schemeClr val="dk2"/>
              </a:buClr>
              <a:buFont typeface="Arial"/>
              <a:buNone/>
            </a:pPr>
            <a:endParaRPr sz="3000" b="0" i="0" u="none" strike="noStrike" cap="none" baseline="0" dirty="0">
              <a:solidFill>
                <a:schemeClr val="dk2"/>
              </a:solidFill>
              <a:latin typeface="Arial"/>
              <a:ea typeface="Arial"/>
              <a:cs typeface="Arial"/>
              <a:sym typeface="Arial"/>
              <a:rtl val="0"/>
            </a:endParaRPr>
          </a:p>
        </p:txBody>
      </p:sp>
      <p:sp>
        <p:nvSpPr>
          <p:cNvPr id="154" name="Shape 154"/>
          <p:cNvSpPr txBox="1">
            <a:spLocks noGrp="1"/>
          </p:cNvSpPr>
          <p:nvPr>
            <p:ph type="sldNum" idx="12"/>
          </p:nvPr>
        </p:nvSpPr>
        <p:spPr>
          <a:xfrm>
            <a:off x="8556789" y="4749848"/>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15</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200" b="1" i="0" u="none" strike="noStrike" cap="none" baseline="0">
                <a:solidFill>
                  <a:schemeClr val="lt1"/>
                </a:solidFill>
                <a:latin typeface="Arial"/>
                <a:ea typeface="Arial"/>
                <a:cs typeface="Arial"/>
                <a:sym typeface="Arial"/>
              </a:rPr>
              <a:t>Les conséquences d'une violation du Code de bonne conduite</a:t>
            </a:r>
          </a:p>
        </p:txBody>
      </p:sp>
      <p:sp>
        <p:nvSpPr>
          <p:cNvPr id="160" name="Shape 160"/>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Font typeface="Arial"/>
              <a:buNone/>
            </a:pPr>
            <a:endParaRPr sz="1400" b="0" i="0" u="none" strike="noStrike" cap="none" baseline="0">
              <a:solidFill>
                <a:srgbClr val="000000"/>
              </a:solidFill>
              <a:latin typeface="Arial"/>
              <a:ea typeface="Arial"/>
              <a:cs typeface="Arial"/>
              <a:sym typeface="Arial"/>
              <a:rtl val="0"/>
            </a:endParaRPr>
          </a:p>
        </p:txBody>
      </p:sp>
      <p:sp>
        <p:nvSpPr>
          <p:cNvPr id="161" name="Shape 161"/>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tl val="0"/>
              </a:rPr>
              <a:t>16</a:t>
            </a:fld>
            <a:endParaRPr lang="en" sz="1400" b="0" i="0" u="none" strike="noStrike" cap="none" baseline="0">
              <a:solidFill>
                <a:srgbClr val="000000"/>
              </a:solidFill>
              <a:latin typeface="Arial"/>
              <a:ea typeface="Arial"/>
              <a:cs typeface="Arial"/>
              <a:sym typeface="Arial"/>
              <a:rtl val="0"/>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200" b="1" i="0" u="none" strike="noStrike" cap="none" baseline="0">
                <a:solidFill>
                  <a:schemeClr val="lt1"/>
                </a:solidFill>
                <a:latin typeface="Arial"/>
                <a:ea typeface="Arial"/>
                <a:cs typeface="Arial"/>
                <a:sym typeface="Arial"/>
              </a:rPr>
              <a:t>Comment signaler </a:t>
            </a:r>
            <a:r>
              <a:rPr lang="en" sz="3200" b="1">
                <a:solidFill>
                  <a:schemeClr val="lt1"/>
                </a:solidFill>
              </a:rPr>
              <a:t>une mauvaise conduite</a:t>
            </a:r>
            <a:r>
              <a:t> </a:t>
            </a:r>
          </a:p>
        </p:txBody>
      </p:sp>
      <p:sp>
        <p:nvSpPr>
          <p:cNvPr id="167" name="Shape 16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17</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171"/>
        <p:cNvGrpSpPr/>
        <p:nvPr/>
      </p:nvGrpSpPr>
      <p:grpSpPr>
        <a:xfrm>
          <a:off x="0" y="0"/>
          <a:ext cx="0" cy="0"/>
          <a:chOff x="0" y="0"/>
          <a:chExt cx="0" cy="0"/>
        </a:xfrm>
      </p:grpSpPr>
      <p:sp>
        <p:nvSpPr>
          <p:cNvPr id="172" name="Shape 17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18</a:t>
            </a:fld>
            <a:endParaRPr lang="en" sz="1300" b="0" i="0" u="none" strike="noStrike" cap="none" baseline="0">
              <a:solidFill>
                <a:schemeClr val="dk2"/>
              </a:solidFill>
              <a:latin typeface="Arial"/>
              <a:ea typeface="Arial"/>
              <a:cs typeface="Arial"/>
              <a:sym typeface="Arial"/>
              <a:rtl val="0"/>
            </a:endParaRPr>
          </a:p>
        </p:txBody>
      </p:sp>
      <p:sp>
        <p:nvSpPr>
          <p:cNvPr id="173" name="Shape 173"/>
          <p:cNvSpPr/>
          <p:nvPr/>
        </p:nvSpPr>
        <p:spPr>
          <a:xfrm>
            <a:off x="4479667" y="2417861"/>
            <a:ext cx="184666" cy="30777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 </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ctrTitle"/>
          </p:nvPr>
        </p:nvSpPr>
        <p:spPr>
          <a:xfrm>
            <a:off x="273750" y="106180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US" sz="4800" b="1" i="0" u="none" strike="noStrike" cap="none" baseline="0">
                <a:solidFill>
                  <a:schemeClr val="dk2"/>
                </a:solidFill>
                <a:latin typeface="Arial"/>
                <a:ea typeface="Arial"/>
                <a:cs typeface="Arial"/>
                <a:sym typeface="Arial"/>
              </a:rPr>
              <a:t>Jour</a:t>
            </a:r>
            <a:r>
              <a:rPr lang="en" sz="4800" b="1" i="0" u="none" strike="noStrike" cap="none" baseline="0">
                <a:solidFill>
                  <a:schemeClr val="dk2"/>
                </a:solidFill>
                <a:latin typeface="Arial"/>
                <a:ea typeface="Arial"/>
                <a:cs typeface="Arial"/>
                <a:sym typeface="Arial"/>
              </a:rPr>
              <a:t> 1</a:t>
            </a:r>
            <a:r>
              <a:t> </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Rôle</a:t>
            </a:r>
            <a:r>
              <a:t> </a:t>
            </a:r>
            <a:r>
              <a:rPr lang="en-US" sz="3600" b="1" i="0" u="none" strike="noStrike" cap="none" baseline="0">
                <a:solidFill>
                  <a:schemeClr val="dk2"/>
                </a:solidFill>
                <a:latin typeface="Arial"/>
                <a:ea typeface="Arial"/>
                <a:cs typeface="Arial"/>
                <a:sym typeface="Arial"/>
              </a:rPr>
              <a:t>et</a:t>
            </a:r>
            <a:r>
              <a:t> </a:t>
            </a:r>
            <a:r>
              <a:rPr lang="en-US" sz="3600" b="1">
                <a:solidFill>
                  <a:schemeClr val="dk2"/>
                </a:solidFill>
              </a:rPr>
              <a:t>bien-être </a:t>
            </a:r>
            <a:r>
              <a:rPr lang="en" sz="3600" b="1" i="0" u="none" strike="noStrike" cap="none" baseline="0">
                <a:solidFill>
                  <a:schemeClr val="dk2"/>
                </a:solidFill>
                <a:latin typeface="Arial"/>
                <a:ea typeface="Arial"/>
                <a:cs typeface="Arial"/>
                <a:sym typeface="Arial"/>
              </a:rPr>
              <a:t>de l'enseignant</a:t>
            </a:r>
            <a:r>
              <a:t> </a:t>
            </a:r>
          </a:p>
        </p:txBody>
      </p:sp>
      <p:sp>
        <p:nvSpPr>
          <p:cNvPr id="179" name="Shape 179"/>
          <p:cNvSpPr txBox="1">
            <a:spLocks noGrp="1"/>
          </p:cNvSpPr>
          <p:nvPr>
            <p:ph type="subTitle" idx="1"/>
          </p:nvPr>
        </p:nvSpPr>
        <p:spPr>
          <a:xfrm>
            <a:off x="381000" y="3093357"/>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400" b="1" i="0" u="none" strike="noStrike" cap="none" baseline="0">
                <a:solidFill>
                  <a:schemeClr val="lt2"/>
                </a:solidFill>
                <a:latin typeface="Arial"/>
                <a:ea typeface="Arial"/>
                <a:cs typeface="Arial"/>
                <a:sym typeface="Arial"/>
              </a:rPr>
              <a:t>Session 3 : Bien-être de l'enseignant</a:t>
            </a:r>
            <a:r>
              <a:rPr lang="en-US" sz="2400" b="1" i="0" u="none" strike="noStrike" cap="none" baseline="0">
                <a:solidFill>
                  <a:schemeClr val="lt2"/>
                </a:solidFill>
                <a:latin typeface="Arial"/>
                <a:ea typeface="Arial"/>
                <a:cs typeface="Arial"/>
                <a:sym typeface="Arial"/>
              </a:rPr>
              <a:t> et gestion du stress</a:t>
            </a:r>
            <a:r>
              <a:t> </a:t>
            </a:r>
            <a:endParaRPr lang="en" sz="2400" b="1" i="0" u="none" strike="noStrike" cap="none" baseline="0" dirty="0">
              <a:solidFill>
                <a:schemeClr val="lt2"/>
              </a:solidFill>
              <a:latin typeface="Arial"/>
              <a:ea typeface="Arial"/>
              <a:cs typeface="Arial"/>
              <a:sym typeface="Arial"/>
              <a:rtl val="0"/>
            </a:endParaRPr>
          </a:p>
        </p:txBody>
      </p:sp>
      <p:sp>
        <p:nvSpPr>
          <p:cNvPr id="180" name="Shape 18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19</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
        <p:cNvGrpSpPr/>
        <p:nvPr/>
      </p:nvGrpSpPr>
      <p:grpSpPr>
        <a:xfrm>
          <a:off x="0" y="0"/>
          <a:ext cx="0" cy="0"/>
          <a:chOff x="0" y="0"/>
          <a:chExt cx="0" cy="0"/>
        </a:xfrm>
      </p:grpSpPr>
      <p:sp>
        <p:nvSpPr>
          <p:cNvPr id="27" name="Shape 27"/>
          <p:cNvSpPr txBox="1">
            <a:spLocks noGrp="1"/>
          </p:cNvSpPr>
          <p:nvPr>
            <p:ph type="ctrTitle"/>
          </p:nvPr>
        </p:nvSpPr>
        <p:spPr>
          <a:xfrm>
            <a:off x="228600" y="9509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US" sz="4800" b="1" i="0" u="none" strike="noStrike" cap="none" baseline="0">
                <a:solidFill>
                  <a:schemeClr val="dk2"/>
                </a:solidFill>
                <a:latin typeface="Arial"/>
                <a:ea typeface="Arial"/>
                <a:cs typeface="Arial"/>
                <a:sym typeface="Arial"/>
              </a:rPr>
              <a:t>Jour</a:t>
            </a:r>
            <a:r>
              <a:rPr lang="en" sz="4800" b="1" i="0" u="none" strike="noStrike" cap="none" baseline="0">
                <a:solidFill>
                  <a:schemeClr val="dk2"/>
                </a:solidFill>
                <a:latin typeface="Arial"/>
                <a:ea typeface="Arial"/>
                <a:cs typeface="Arial"/>
                <a:sym typeface="Arial"/>
              </a:rPr>
              <a:t> 1</a:t>
            </a:r>
            <a:r>
              <a:t> </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Rôle et bien-être </a:t>
            </a:r>
            <a:r>
              <a:t> </a:t>
            </a:r>
            <a:r>
              <a:rPr lang="en-US" sz="3600" b="1" i="0" u="none" strike="noStrike" cap="none" baseline="0">
                <a:solidFill>
                  <a:schemeClr val="dk2"/>
                </a:solidFill>
                <a:latin typeface="Arial"/>
                <a:ea typeface="Arial"/>
                <a:cs typeface="Arial"/>
                <a:sym typeface="Arial"/>
              </a:rPr>
              <a:t>de </a:t>
            </a:r>
            <a:r>
              <a:t> </a:t>
            </a:r>
            <a:r>
              <a:rPr lang="en" sz="3600" b="1" i="0" u="none" strike="noStrike" cap="none" baseline="0">
                <a:solidFill>
                  <a:schemeClr val="dk2"/>
                </a:solidFill>
                <a:latin typeface="Arial"/>
                <a:ea typeface="Arial"/>
                <a:cs typeface="Arial"/>
                <a:sym typeface="Arial"/>
              </a:rPr>
              <a:t>l'enseignant </a:t>
            </a:r>
            <a:r>
              <a:t> </a:t>
            </a:r>
          </a:p>
        </p:txBody>
      </p:sp>
      <p:sp>
        <p:nvSpPr>
          <p:cNvPr id="28" name="Shape 28"/>
          <p:cNvSpPr txBox="1">
            <a:spLocks noGrp="1"/>
          </p:cNvSpPr>
          <p:nvPr>
            <p:ph type="subTitle" idx="1"/>
          </p:nvPr>
        </p:nvSpPr>
        <p:spPr>
          <a:xfrm>
            <a:off x="63645" y="3093350"/>
            <a:ext cx="8379711"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400" b="1" i="0" u="none" strike="noStrike" cap="none" baseline="0" dirty="0">
                <a:solidFill>
                  <a:schemeClr val="lt2"/>
                </a:solidFill>
                <a:latin typeface="Arial"/>
                <a:ea typeface="Arial"/>
                <a:cs typeface="Arial"/>
                <a:sym typeface="Arial"/>
              </a:rPr>
              <a:t>Session 1 : Le rôle de l'enseignant </a:t>
            </a:r>
            <a:r>
              <a:rPr dirty="0"/>
              <a:t> </a:t>
            </a:r>
            <a:r>
              <a:rPr lang="en-US" sz="2400" b="1" i="0" u="none" strike="noStrike" cap="none" baseline="0" dirty="0" err="1">
                <a:solidFill>
                  <a:schemeClr val="lt2"/>
                </a:solidFill>
                <a:latin typeface="Arial"/>
                <a:ea typeface="Arial"/>
                <a:cs typeface="Arial"/>
                <a:sym typeface="Arial"/>
              </a:rPr>
              <a:t>dans</a:t>
            </a:r>
            <a:r>
              <a:rPr lang="en-US" sz="2400" b="1" i="0" u="none" strike="noStrike" cap="none" baseline="0" dirty="0">
                <a:solidFill>
                  <a:schemeClr val="lt2"/>
                </a:solidFill>
                <a:latin typeface="Arial"/>
                <a:ea typeface="Arial"/>
                <a:cs typeface="Arial"/>
                <a:sym typeface="Arial"/>
              </a:rPr>
              <a:t> </a:t>
            </a:r>
            <a:r>
              <a:rPr lang="en-US" sz="2400" b="1" i="0" u="none" strike="noStrike" cap="none" baseline="0" dirty="0" err="1">
                <a:solidFill>
                  <a:schemeClr val="lt2"/>
                </a:solidFill>
                <a:latin typeface="Arial"/>
                <a:ea typeface="Arial"/>
                <a:cs typeface="Arial"/>
                <a:sym typeface="Arial"/>
              </a:rPr>
              <a:t>l'école</a:t>
            </a:r>
            <a:r>
              <a:rPr lang="en-US" sz="2400" b="1" i="0" u="none" strike="noStrike" cap="none" baseline="0" dirty="0">
                <a:solidFill>
                  <a:schemeClr val="lt2"/>
                </a:solidFill>
                <a:latin typeface="Arial"/>
                <a:ea typeface="Arial"/>
                <a:cs typeface="Arial"/>
                <a:sym typeface="Arial"/>
              </a:rPr>
              <a:t> et </a:t>
            </a:r>
            <a:r>
              <a:rPr lang="en-US" sz="2400" b="1" i="0" u="none" strike="noStrike" cap="none" baseline="0" dirty="0" err="1">
                <a:solidFill>
                  <a:schemeClr val="lt2"/>
                </a:solidFill>
                <a:latin typeface="Arial"/>
                <a:ea typeface="Arial"/>
                <a:cs typeface="Arial"/>
                <a:sym typeface="Arial"/>
              </a:rPr>
              <a:t>dans</a:t>
            </a:r>
            <a:r>
              <a:rPr lang="en-US" sz="2400" b="1" i="0" u="none" strike="noStrike" cap="none" baseline="0" dirty="0">
                <a:solidFill>
                  <a:schemeClr val="lt2"/>
                </a:solidFill>
                <a:latin typeface="Arial"/>
                <a:ea typeface="Arial"/>
                <a:cs typeface="Arial"/>
                <a:sym typeface="Arial"/>
              </a:rPr>
              <a:t> la </a:t>
            </a:r>
            <a:r>
              <a:rPr lang="en-US" sz="2400" b="1" i="0" u="none" strike="noStrike" cap="none" baseline="0" dirty="0" err="1">
                <a:solidFill>
                  <a:schemeClr val="lt2"/>
                </a:solidFill>
                <a:latin typeface="Arial"/>
                <a:ea typeface="Arial"/>
                <a:cs typeface="Arial"/>
                <a:sym typeface="Arial"/>
              </a:rPr>
              <a:t>communauté</a:t>
            </a:r>
            <a:r>
              <a:rPr lang="en-US" sz="2400" b="1" i="0" u="none" strike="noStrike" cap="none" baseline="0" dirty="0">
                <a:solidFill>
                  <a:schemeClr val="lt2"/>
                </a:solidFill>
                <a:latin typeface="Arial"/>
                <a:ea typeface="Arial"/>
                <a:cs typeface="Arial"/>
                <a:sym typeface="Arial"/>
              </a:rPr>
              <a:t> </a:t>
            </a:r>
            <a:r>
              <a:rPr dirty="0"/>
              <a:t> </a:t>
            </a:r>
            <a:endParaRPr lang="en" sz="2400" b="1" i="0" u="none" strike="noStrike" cap="none" baseline="0" dirty="0">
              <a:solidFill>
                <a:schemeClr val="lt2"/>
              </a:solidFill>
              <a:latin typeface="Arial"/>
              <a:ea typeface="Arial"/>
              <a:cs typeface="Arial"/>
              <a:sym typeface="Arial"/>
              <a:rtl val="0"/>
            </a:endParaRPr>
          </a:p>
        </p:txBody>
      </p:sp>
      <p:sp>
        <p:nvSpPr>
          <p:cNvPr id="29" name="Shape 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Session 3 - Objectifs</a:t>
            </a:r>
          </a:p>
        </p:txBody>
      </p:sp>
      <p:sp>
        <p:nvSpPr>
          <p:cNvPr id="186" name="Shape 186"/>
          <p:cNvSpPr txBox="1">
            <a:spLocks noGrp="1"/>
          </p:cNvSpPr>
          <p:nvPr>
            <p:ph type="body" idx="1"/>
          </p:nvPr>
        </p:nvSpPr>
        <p:spPr>
          <a:xfrm>
            <a:off x="733250" y="2023563"/>
            <a:ext cx="7565099" cy="2993700"/>
          </a:xfrm>
          <a:prstGeom prst="rect">
            <a:avLst/>
          </a:prstGeom>
          <a:noFill/>
          <a:ln>
            <a:noFill/>
          </a:ln>
        </p:spPr>
        <p:txBody>
          <a:bodyPr lIns="91425" tIns="91425" rIns="91425" bIns="91425" anchor="t" anchorCtr="0">
            <a:noAutofit/>
          </a:bodyPr>
          <a:lstStyle/>
          <a:p>
            <a:pPr marL="457200" marR="0" lvl="0" indent="-457200" algn="l" rtl="0">
              <a:lnSpc>
                <a:spcPct val="100000"/>
              </a:lnSpc>
              <a:spcBef>
                <a:spcPts val="0"/>
              </a:spcBef>
              <a:spcAft>
                <a:spcPts val="0"/>
              </a:spcAft>
              <a:buClr>
                <a:schemeClr val="dk2"/>
              </a:buClr>
              <a:buSzPct val="100000"/>
              <a:buFont typeface="Arial"/>
              <a:buChar char="•"/>
            </a:pPr>
            <a:r>
              <a:rPr lang="en" sz="2800" b="0" i="0" u="none" strike="noStrike" cap="none" baseline="0">
                <a:solidFill>
                  <a:srgbClr val="000000"/>
                </a:solidFill>
                <a:latin typeface="Arial"/>
                <a:ea typeface="Arial"/>
                <a:cs typeface="Arial"/>
                <a:sym typeface="Arial"/>
              </a:rPr>
              <a:t>Expliquer l'importance </a:t>
            </a:r>
            <a:r>
              <a:rPr lang="en" sz="2400" b="0" i="0" u="none" strike="noStrike" cap="none" baseline="0">
                <a:solidFill>
                  <a:srgbClr val="000000"/>
                </a:solidFill>
                <a:latin typeface="Arial"/>
                <a:ea typeface="Arial"/>
                <a:cs typeface="Arial"/>
                <a:sym typeface="Arial"/>
              </a:rPr>
              <a:t>du bien-être de l'enseignant</a:t>
            </a:r>
            <a:r>
              <a:rPr lang="en-US" sz="2400" b="0" i="0" u="none" strike="noStrike" cap="none" baseline="0">
                <a:solidFill>
                  <a:srgbClr val="000000"/>
                </a:solidFill>
                <a:latin typeface="Arial"/>
                <a:ea typeface="Arial"/>
                <a:cs typeface="Arial"/>
                <a:sym typeface="Arial"/>
              </a:rPr>
              <a:t>.</a:t>
            </a:r>
            <a:r>
              <a:t> </a:t>
            </a:r>
            <a:endParaRPr lang="en" sz="2800" b="0" i="0" u="none" strike="noStrike" cap="none" baseline="0" dirty="0">
              <a:solidFill>
                <a:srgbClr val="000000"/>
              </a:solidFill>
              <a:latin typeface="Arial"/>
              <a:ea typeface="Arial"/>
              <a:cs typeface="Arial"/>
              <a:sym typeface="Arial"/>
              <a:rtl val="0"/>
            </a:endParaRPr>
          </a:p>
          <a:p>
            <a:pPr marL="457200" marR="0" lvl="0" indent="-457200" algn="l" rtl="0">
              <a:lnSpc>
                <a:spcPct val="100000"/>
              </a:lnSpc>
              <a:spcBef>
                <a:spcPts val="0"/>
              </a:spcBef>
              <a:spcAft>
                <a:spcPts val="0"/>
              </a:spcAft>
              <a:buClr>
                <a:schemeClr val="dk2"/>
              </a:buClr>
              <a:buSzPct val="100000"/>
              <a:buFont typeface="Arial"/>
              <a:buChar char="•"/>
            </a:pPr>
            <a:r>
              <a:rPr lang="en" sz="2800" b="0" i="0" u="none" strike="noStrike" cap="none" baseline="0">
                <a:solidFill>
                  <a:srgbClr val="000000"/>
                </a:solidFill>
                <a:latin typeface="Arial"/>
                <a:ea typeface="Arial"/>
                <a:cs typeface="Arial"/>
                <a:sym typeface="Arial"/>
              </a:rPr>
              <a:t>Utiliser les techniques de base de gestion du stress</a:t>
            </a:r>
            <a:r>
              <a:rPr lang="en-US" sz="2800" b="0" i="0" u="none" strike="noStrike" cap="none" baseline="0">
                <a:solidFill>
                  <a:srgbClr val="000000"/>
                </a:solidFill>
                <a:latin typeface="Arial"/>
                <a:ea typeface="Arial"/>
                <a:cs typeface="Arial"/>
                <a:sym typeface="Arial"/>
              </a:rPr>
              <a:t>.</a:t>
            </a:r>
            <a:r>
              <a:t> </a:t>
            </a:r>
            <a:endParaRPr lang="en" sz="2800" b="0" i="0" u="none" strike="noStrike" cap="none" baseline="0" dirty="0">
              <a:solidFill>
                <a:srgbClr val="000000"/>
              </a:solidFill>
              <a:latin typeface="Arial"/>
              <a:ea typeface="Arial"/>
              <a:cs typeface="Arial"/>
              <a:sym typeface="Arial"/>
              <a:rtl val="0"/>
            </a:endParaRPr>
          </a:p>
          <a:p>
            <a:pPr marL="457200" marR="0" lvl="0" indent="-457200" algn="l" rtl="0">
              <a:lnSpc>
                <a:spcPct val="100000"/>
              </a:lnSpc>
              <a:spcBef>
                <a:spcPts val="0"/>
              </a:spcBef>
              <a:spcAft>
                <a:spcPts val="0"/>
              </a:spcAft>
              <a:buClr>
                <a:schemeClr val="dk2"/>
              </a:buClr>
              <a:buSzPct val="100000"/>
              <a:buFont typeface="Arial"/>
              <a:buChar char="•"/>
            </a:pPr>
            <a:r>
              <a:rPr lang="en" sz="2800" b="0" i="0" u="none" strike="noStrike" cap="none" baseline="0">
                <a:solidFill>
                  <a:srgbClr val="000000"/>
                </a:solidFill>
                <a:latin typeface="Arial"/>
                <a:ea typeface="Arial"/>
                <a:cs typeface="Arial"/>
                <a:sym typeface="Arial"/>
              </a:rPr>
              <a:t>Identifier des méthodes pour favoriser votre propre bien-être</a:t>
            </a:r>
            <a:r>
              <a:rPr lang="en-US" sz="2800" b="0" i="0" u="none" strike="noStrike" cap="none" baseline="0">
                <a:solidFill>
                  <a:srgbClr val="000000"/>
                </a:solidFill>
                <a:latin typeface="Arial"/>
                <a:ea typeface="Arial"/>
                <a:cs typeface="Arial"/>
                <a:sym typeface="Arial"/>
              </a:rPr>
              <a:t>.</a:t>
            </a:r>
            <a:r>
              <a:t> </a:t>
            </a:r>
            <a:r>
              <a:rPr lang="en" sz="2800" b="0" i="0" u="none" strike="noStrike" cap="none" baseline="0">
                <a:solidFill>
                  <a:srgbClr val="000000"/>
                </a:solidFill>
                <a:latin typeface="Arial"/>
                <a:ea typeface="Arial"/>
                <a:cs typeface="Arial"/>
                <a:sym typeface="Arial"/>
              </a:rPr>
              <a:t> </a:t>
            </a:r>
            <a:endParaRPr lang="en" sz="2800" b="0" i="0" u="none" strike="noStrike" cap="none" baseline="0" dirty="0">
              <a:solidFill>
                <a:srgbClr val="000000"/>
              </a:solidFill>
              <a:latin typeface="Arial"/>
              <a:ea typeface="Arial"/>
              <a:cs typeface="Arial"/>
              <a:sym typeface="Arial"/>
              <a:rtl val="0"/>
            </a:endParaRPr>
          </a:p>
        </p:txBody>
      </p:sp>
      <p:sp>
        <p:nvSpPr>
          <p:cNvPr id="187" name="Shape 18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20</a:t>
            </a:fld>
            <a:endParaRPr lang="en" sz="1300" b="0" i="0" u="none" strike="noStrike" cap="none" baseline="0">
              <a:solidFill>
                <a:schemeClr val="dk2"/>
              </a:solidFill>
              <a:latin typeface="Arial"/>
              <a:ea typeface="Arial"/>
              <a:cs typeface="Arial"/>
              <a:sym typeface="Arial"/>
              <a:rtl val="0"/>
            </a:endParaRPr>
          </a:p>
        </p:txBody>
      </p:sp>
      <p:sp>
        <p:nvSpPr>
          <p:cNvPr id="2" name="Rectangle 1"/>
          <p:cNvSpPr/>
          <p:nvPr/>
        </p:nvSpPr>
        <p:spPr>
          <a:xfrm>
            <a:off x="0" y="1561898"/>
            <a:ext cx="8183378" cy="461665"/>
          </a:xfrm>
          <a:prstGeom prst="rect">
            <a:avLst/>
          </a:prstGeom>
        </p:spPr>
        <p:txBody>
          <a:bodyPr wrap="square">
            <a:spAutoFit/>
          </a:bodyPr>
          <a:lstStyle/>
          <a:p>
            <a:pPr marL="76200" lvl="0">
              <a:buClr>
                <a:schemeClr val="dk1"/>
              </a:buClr>
              <a:buSzPct val="25000"/>
            </a:pPr>
            <a:r>
              <a:rPr lang="en" sz="2400" b="1" i="1">
                <a:solidFill>
                  <a:schemeClr val="dk1"/>
                </a:solidFill>
              </a:rPr>
              <a:t>À l’issue de cette session, vous serez en mesure de :</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Réflexion </a:t>
            </a:r>
            <a:r>
              <a:rPr lang="en-US" sz="4800" b="1" i="0" u="none" strike="noStrike" cap="none" baseline="0">
                <a:solidFill>
                  <a:schemeClr val="lt1"/>
                </a:solidFill>
                <a:latin typeface="Arial"/>
                <a:ea typeface="Arial"/>
                <a:cs typeface="Arial"/>
                <a:sym typeface="Arial"/>
              </a:rPr>
              <a:t>sur </a:t>
            </a:r>
            <a:r>
              <a:rPr lang="en" sz="4800" b="1" i="0" u="none" strike="noStrike" cap="none" baseline="0">
                <a:solidFill>
                  <a:schemeClr val="lt1"/>
                </a:solidFill>
                <a:latin typeface="Arial"/>
                <a:ea typeface="Arial"/>
                <a:cs typeface="Arial"/>
                <a:sym typeface="Arial"/>
              </a:rPr>
              <a:t>le bien-être </a:t>
            </a:r>
            <a:r>
              <a:t> </a:t>
            </a:r>
          </a:p>
        </p:txBody>
      </p:sp>
      <p:sp>
        <p:nvSpPr>
          <p:cNvPr id="193" name="Shape 193"/>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342900" marR="0" lvl="0" indent="-342900" algn="l" rtl="0">
              <a:lnSpc>
                <a:spcPct val="100000"/>
              </a:lnSpc>
              <a:spcBef>
                <a:spcPts val="0"/>
              </a:spcBef>
              <a:spcAft>
                <a:spcPts val="0"/>
              </a:spcAft>
              <a:buClr>
                <a:schemeClr val="dk2"/>
              </a:buClr>
              <a:buSzPct val="100000"/>
              <a:buFont typeface="Arial"/>
              <a:buAutoNum type="arabicParenR"/>
            </a:pPr>
            <a:r>
              <a:rPr lang="en" sz="2800" b="0" i="0" u="none" strike="noStrike" cap="none" baseline="0">
                <a:solidFill>
                  <a:srgbClr val="000000"/>
                </a:solidFill>
                <a:latin typeface="Arial"/>
                <a:ea typeface="Arial"/>
                <a:cs typeface="Arial"/>
                <a:sym typeface="Arial"/>
              </a:rPr>
              <a:t>De quoi a-t-on besoin pour être un bon enseignant ?</a:t>
            </a:r>
          </a:p>
          <a:p>
            <a:pPr marL="342900" marR="0" lvl="0" indent="-342900" algn="l" rtl="0">
              <a:lnSpc>
                <a:spcPct val="100000"/>
              </a:lnSpc>
              <a:spcBef>
                <a:spcPts val="0"/>
              </a:spcBef>
              <a:spcAft>
                <a:spcPts val="0"/>
              </a:spcAft>
              <a:buClr>
                <a:schemeClr val="dk2"/>
              </a:buClr>
              <a:buSzPct val="100000"/>
              <a:buFont typeface="Arial"/>
              <a:buAutoNum type="arabicParenR"/>
            </a:pPr>
            <a:r>
              <a:rPr lang="en" sz="2800" b="0" i="0" u="none" strike="noStrike" cap="none" baseline="0">
                <a:solidFill>
                  <a:srgbClr val="000000"/>
                </a:solidFill>
                <a:latin typeface="Arial"/>
                <a:ea typeface="Arial"/>
                <a:cs typeface="Arial"/>
                <a:sym typeface="Arial"/>
              </a:rPr>
              <a:t>Quelles images ou quels mots me viennent à l'esprit lorsque je dis « bien-être » ?</a:t>
            </a:r>
          </a:p>
          <a:p>
            <a:pPr marL="342900" marR="0" lvl="0" indent="-342900" algn="l" rtl="0">
              <a:lnSpc>
                <a:spcPct val="100000"/>
              </a:lnSpc>
              <a:spcBef>
                <a:spcPts val="0"/>
              </a:spcBef>
              <a:spcAft>
                <a:spcPts val="0"/>
              </a:spcAft>
              <a:buClr>
                <a:schemeClr val="dk2"/>
              </a:buClr>
              <a:buSzPct val="100000"/>
              <a:buFont typeface="Arial"/>
              <a:buAutoNum type="arabicParenR"/>
            </a:pPr>
            <a:r>
              <a:rPr lang="en" sz="2800" b="0" i="0" u="none" strike="noStrike" cap="none" baseline="0">
                <a:solidFill>
                  <a:srgbClr val="000000"/>
                </a:solidFill>
                <a:latin typeface="Arial"/>
                <a:ea typeface="Arial"/>
                <a:cs typeface="Arial"/>
                <a:sym typeface="Arial"/>
              </a:rPr>
              <a:t>Pourquoi est-il si important de maintenir votre bien-être en tant qu'enseignant ?</a:t>
            </a:r>
          </a:p>
        </p:txBody>
      </p:sp>
      <p:sp>
        <p:nvSpPr>
          <p:cNvPr id="194" name="Shape 19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21</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rgbClr val="FFFFFF"/>
                </a:solidFill>
                <a:latin typeface="Arial"/>
                <a:ea typeface="Arial"/>
                <a:cs typeface="Arial"/>
                <a:sym typeface="Arial"/>
              </a:rPr>
              <a:t>Résolution de conflit</a:t>
            </a:r>
          </a:p>
        </p:txBody>
      </p:sp>
      <p:sp>
        <p:nvSpPr>
          <p:cNvPr id="200" name="Shape 200"/>
          <p:cNvSpPr txBox="1">
            <a:spLocks noGrp="1"/>
          </p:cNvSpPr>
          <p:nvPr>
            <p:ph type="body" idx="1"/>
          </p:nvPr>
        </p:nvSpPr>
        <p:spPr>
          <a:xfrm>
            <a:off x="1328050" y="1460499"/>
            <a:ext cx="6364500" cy="31065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0" i="0" u="none" strike="noStrike" cap="none" baseline="0" dirty="0">
                <a:solidFill>
                  <a:srgbClr val="000000"/>
                </a:solidFill>
                <a:latin typeface="Arial"/>
                <a:ea typeface="Arial"/>
                <a:cs typeface="Arial"/>
                <a:sym typeface="Arial"/>
              </a:rPr>
              <a:t>STOPPEZ </a:t>
            </a:r>
          </a:p>
          <a:p>
            <a:pPr marL="0" marR="0" lvl="0" indent="0" algn="l" rtl="0">
              <a:lnSpc>
                <a:spcPct val="100000"/>
              </a:lnSpc>
              <a:spcBef>
                <a:spcPts val="0"/>
              </a:spcBef>
              <a:spcAft>
                <a:spcPts val="0"/>
              </a:spcAft>
              <a:buClr>
                <a:schemeClr val="dk2"/>
              </a:buClr>
              <a:buFont typeface="Arial"/>
              <a:buNone/>
            </a:pPr>
            <a:endParaRPr sz="1800" b="0" i="0" u="none" strike="noStrike" cap="none" baseline="0" dirty="0">
              <a:solidFill>
                <a:srgbClr val="000000"/>
              </a:solidFill>
              <a:latin typeface="Arial"/>
              <a:ea typeface="Arial"/>
              <a:cs typeface="Arial"/>
              <a:sym typeface="Arial"/>
              <a:rtl val="0"/>
            </a:endParaRPr>
          </a:p>
          <a:p>
            <a:pPr marL="0" marR="0" lvl="0" indent="0" algn="l" rtl="0">
              <a:lnSpc>
                <a:spcPct val="100000"/>
              </a:lnSpc>
              <a:spcBef>
                <a:spcPts val="0"/>
              </a:spcBef>
              <a:spcAft>
                <a:spcPts val="0"/>
              </a:spcAft>
              <a:buClr>
                <a:schemeClr val="dk2"/>
              </a:buClr>
              <a:buSzPct val="25000"/>
              <a:buFont typeface="Arial"/>
              <a:buNone/>
            </a:pPr>
            <a:r>
              <a:rPr lang="en" sz="5400" b="0" i="0" u="none" strike="noStrike" cap="none" baseline="0" dirty="0">
                <a:solidFill>
                  <a:srgbClr val="000000"/>
                </a:solidFill>
                <a:latin typeface="Arial"/>
                <a:ea typeface="Arial"/>
                <a:cs typeface="Arial"/>
                <a:sym typeface="Arial"/>
              </a:rPr>
              <a:t>RÉFLÉCHISSEZ</a:t>
            </a:r>
          </a:p>
          <a:p>
            <a:pPr marL="0" marR="0" lvl="0" indent="0" algn="l" rtl="0">
              <a:lnSpc>
                <a:spcPct val="100000"/>
              </a:lnSpc>
              <a:spcBef>
                <a:spcPts val="0"/>
              </a:spcBef>
              <a:spcAft>
                <a:spcPts val="0"/>
              </a:spcAft>
              <a:buClr>
                <a:schemeClr val="dk2"/>
              </a:buClr>
              <a:buFont typeface="Arial"/>
              <a:buNone/>
            </a:pPr>
            <a:endParaRPr sz="1800" b="0" i="0" u="none" strike="noStrike" cap="none" baseline="0" dirty="0">
              <a:solidFill>
                <a:srgbClr val="000000"/>
              </a:solidFill>
              <a:latin typeface="Arial"/>
              <a:ea typeface="Arial"/>
              <a:cs typeface="Arial"/>
              <a:sym typeface="Arial"/>
              <a:rtl val="0"/>
            </a:endParaRPr>
          </a:p>
          <a:p>
            <a:pPr marL="0" marR="0" lvl="0" indent="0" algn="l" rtl="0">
              <a:lnSpc>
                <a:spcPct val="100000"/>
              </a:lnSpc>
              <a:spcBef>
                <a:spcPts val="0"/>
              </a:spcBef>
              <a:spcAft>
                <a:spcPts val="0"/>
              </a:spcAft>
              <a:buClr>
                <a:schemeClr val="dk2"/>
              </a:buClr>
              <a:buSzPct val="25000"/>
              <a:buFont typeface="Arial"/>
              <a:buNone/>
            </a:pPr>
            <a:r>
              <a:rPr lang="en" sz="5400" b="0" i="0" u="none" strike="noStrike" cap="none" baseline="0" dirty="0">
                <a:solidFill>
                  <a:srgbClr val="000000"/>
                </a:solidFill>
                <a:latin typeface="Arial"/>
                <a:ea typeface="Arial"/>
                <a:cs typeface="Arial"/>
                <a:sym typeface="Arial"/>
              </a:rPr>
              <a:t>AGISSEZ</a:t>
            </a:r>
          </a:p>
        </p:txBody>
      </p:sp>
      <p:sp>
        <p:nvSpPr>
          <p:cNvPr id="201" name="Shape 201"/>
          <p:cNvSpPr txBox="1">
            <a:spLocks noGrp="1"/>
          </p:cNvSpPr>
          <p:nvPr>
            <p:ph type="sldNum" idx="12"/>
          </p:nvPr>
        </p:nvSpPr>
        <p:spPr>
          <a:xfrm>
            <a:off x="8556789" y="4749848"/>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22</a:t>
            </a:fld>
            <a:endParaRPr lang="en" sz="1300" b="0" i="0" u="none" strike="noStrike" cap="none" baseline="0">
              <a:solidFill>
                <a:schemeClr val="dk2"/>
              </a:solidFill>
              <a:latin typeface="Arial"/>
              <a:ea typeface="Arial"/>
              <a:cs typeface="Arial"/>
              <a:sym typeface="Arial"/>
              <a:rtl val="0"/>
            </a:endParaRPr>
          </a:p>
        </p:txBody>
      </p:sp>
      <p:pic>
        <p:nvPicPr>
          <p:cNvPr id="202" name="Shape 202"/>
          <p:cNvPicPr preferRelativeResize="0"/>
          <p:nvPr/>
        </p:nvPicPr>
        <p:blipFill rotWithShape="1">
          <a:blip r:embed="rId3">
            <a:alphaModFix/>
          </a:blip>
          <a:srcRect/>
          <a:stretch/>
        </p:blipFill>
        <p:spPr>
          <a:xfrm>
            <a:off x="6785181" y="2569599"/>
            <a:ext cx="1623898" cy="1332298"/>
          </a:xfrm>
          <a:prstGeom prst="rect">
            <a:avLst/>
          </a:prstGeom>
          <a:noFill/>
          <a:ln>
            <a:noFill/>
          </a:ln>
        </p:spPr>
      </p:pic>
      <p:pic>
        <p:nvPicPr>
          <p:cNvPr id="203" name="Shape 203"/>
          <p:cNvPicPr preferRelativeResize="0"/>
          <p:nvPr/>
        </p:nvPicPr>
        <p:blipFill rotWithShape="1">
          <a:blip r:embed="rId4">
            <a:alphaModFix/>
          </a:blip>
          <a:srcRect/>
          <a:stretch/>
        </p:blipFill>
        <p:spPr>
          <a:xfrm>
            <a:off x="4771666" y="3901897"/>
            <a:ext cx="2186099" cy="748500"/>
          </a:xfrm>
          <a:prstGeom prst="rect">
            <a:avLst/>
          </a:prstGeom>
          <a:noFill/>
          <a:ln>
            <a:noFill/>
          </a:ln>
        </p:spPr>
      </p:pic>
      <p:pic>
        <p:nvPicPr>
          <p:cNvPr id="204" name="Shape 204"/>
          <p:cNvPicPr preferRelativeResize="0"/>
          <p:nvPr/>
        </p:nvPicPr>
        <p:blipFill rotWithShape="1">
          <a:blip r:embed="rId5">
            <a:alphaModFix/>
          </a:blip>
          <a:srcRect/>
          <a:stretch/>
        </p:blipFill>
        <p:spPr>
          <a:xfrm>
            <a:off x="3305175" y="1460499"/>
            <a:ext cx="2034600" cy="1109100"/>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rgbClr val="FFFFFF"/>
                </a:solidFill>
                <a:latin typeface="Arial"/>
                <a:ea typeface="Arial"/>
                <a:cs typeface="Arial"/>
                <a:sym typeface="Arial"/>
              </a:rPr>
              <a:t>STOPPEZ</a:t>
            </a:r>
          </a:p>
        </p:txBody>
      </p:sp>
      <p:sp>
        <p:nvSpPr>
          <p:cNvPr id="210" name="Shape 210"/>
          <p:cNvSpPr txBox="1">
            <a:spLocks noGrp="1"/>
          </p:cNvSpPr>
          <p:nvPr>
            <p:ph type="body" idx="1"/>
          </p:nvPr>
        </p:nvSpPr>
        <p:spPr>
          <a:xfrm>
            <a:off x="457199" y="1797502"/>
            <a:ext cx="6868391" cy="3165898"/>
          </a:xfrm>
          <a:prstGeom prst="rect">
            <a:avLst/>
          </a:prstGeom>
          <a:noFill/>
          <a:ln>
            <a:noFill/>
          </a:ln>
        </p:spPr>
        <p:txBody>
          <a:bodyPr lIns="91425" tIns="91425" rIns="91425" bIns="91425" anchor="t" anchorCtr="0">
            <a:noAutofit/>
          </a:bodyPr>
          <a:lstStyle/>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smtClean="0">
                <a:solidFill>
                  <a:srgbClr val="000000"/>
                </a:solidFill>
                <a:latin typeface="Arial"/>
                <a:ea typeface="Arial"/>
                <a:cs typeface="Arial"/>
                <a:sym typeface="Arial"/>
              </a:rPr>
              <a:t>Respirez</a:t>
            </a:r>
          </a:p>
          <a:p>
            <a:pPr marL="457200" marR="0" lvl="0" indent="-457200" algn="l" rtl="0">
              <a:lnSpc>
                <a:spcPct val="100000"/>
              </a:lnSpc>
              <a:spcBef>
                <a:spcPts val="0"/>
              </a:spcBef>
              <a:spcAft>
                <a:spcPts val="0"/>
              </a:spcAft>
              <a:buClr>
                <a:schemeClr val="dk2"/>
              </a:buClr>
              <a:buSzPct val="100000"/>
              <a:buFont typeface="Arial"/>
              <a:buAutoNum type="arabicPeriod"/>
            </a:pPr>
            <a:endParaRPr lang="en" sz="2400" b="0" i="0" u="none" strike="noStrike" cap="none" baseline="0" dirty="0" smtClean="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smtClean="0">
                <a:solidFill>
                  <a:srgbClr val="000000"/>
                </a:solidFill>
                <a:latin typeface="Arial"/>
                <a:ea typeface="Arial"/>
                <a:cs typeface="Arial"/>
                <a:sym typeface="Arial"/>
              </a:rPr>
              <a:t>Éloignez-vous </a:t>
            </a:r>
            <a:r>
              <a:rPr lang="en" sz="2400" b="0" i="0" u="none" strike="noStrike" cap="none" baseline="0" dirty="0">
                <a:solidFill>
                  <a:srgbClr val="000000"/>
                </a:solidFill>
                <a:latin typeface="Arial"/>
                <a:ea typeface="Arial"/>
                <a:cs typeface="Arial"/>
                <a:sym typeface="Arial"/>
              </a:rPr>
              <a:t>si </a:t>
            </a:r>
            <a:r>
              <a:rPr lang="en" sz="2400" b="0" i="0" u="none" strike="noStrike" cap="none" baseline="0" dirty="0" smtClean="0">
                <a:solidFill>
                  <a:srgbClr val="000000"/>
                </a:solidFill>
                <a:latin typeface="Arial"/>
                <a:ea typeface="Arial"/>
                <a:cs typeface="Arial"/>
                <a:sym typeface="Arial"/>
              </a:rPr>
              <a:t>nécessaire</a:t>
            </a:r>
          </a:p>
          <a:p>
            <a:pPr marL="457200" marR="0" lvl="0" indent="-457200" algn="l" rtl="0">
              <a:lnSpc>
                <a:spcPct val="100000"/>
              </a:lnSpc>
              <a:spcBef>
                <a:spcPts val="0"/>
              </a:spcBef>
              <a:spcAft>
                <a:spcPts val="0"/>
              </a:spcAft>
              <a:buClr>
                <a:schemeClr val="dk2"/>
              </a:buClr>
              <a:buSzPct val="100000"/>
              <a:buFont typeface="Arial"/>
              <a:buAutoNum type="arabicPeriod"/>
            </a:pPr>
            <a:endParaRPr lang="en" sz="2400" b="0" i="0" u="none" strike="noStrike" cap="none" baseline="0" dirty="0" smtClean="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smtClean="0">
                <a:solidFill>
                  <a:srgbClr val="000000"/>
                </a:solidFill>
                <a:latin typeface="Arial"/>
                <a:ea typeface="Arial"/>
                <a:cs typeface="Arial"/>
                <a:sym typeface="Arial"/>
              </a:rPr>
              <a:t>Calmez-vous</a:t>
            </a:r>
            <a:endParaRPr lang="en" sz="2400" dirty="0"/>
          </a:p>
          <a:p>
            <a:pPr lvl="5">
              <a:buSzPct val="100000"/>
            </a:pPr>
            <a:r>
              <a:rPr lang="en" sz="2400" b="0" i="0" u="none" strike="noStrike" cap="none" baseline="0" dirty="0">
                <a:solidFill>
                  <a:srgbClr val="000000"/>
                </a:solidFill>
                <a:latin typeface="Arial"/>
                <a:ea typeface="Arial"/>
                <a:cs typeface="Arial"/>
                <a:sym typeface="Arial"/>
              </a:rPr>
              <a:t>	</a:t>
            </a:r>
            <a:r>
              <a:rPr lang="en" sz="2400" b="0" i="0" u="none" strike="noStrike" cap="none" baseline="0" dirty="0" smtClean="0">
                <a:solidFill>
                  <a:srgbClr val="000000"/>
                </a:solidFill>
                <a:latin typeface="Arial"/>
                <a:ea typeface="Arial"/>
                <a:cs typeface="Arial"/>
                <a:sym typeface="Arial"/>
              </a:rPr>
              <a:t>Prendre </a:t>
            </a:r>
            <a:r>
              <a:rPr lang="en" sz="2400" b="0" i="0" u="none" strike="noStrike" cap="none" baseline="0" dirty="0">
                <a:solidFill>
                  <a:srgbClr val="000000"/>
                </a:solidFill>
                <a:latin typeface="Arial"/>
                <a:ea typeface="Arial"/>
                <a:cs typeface="Arial"/>
                <a:sym typeface="Arial"/>
              </a:rPr>
              <a:t>du recul et relativiser la situation</a:t>
            </a: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rtl val="0"/>
            </a:endParaRP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rtl val="0"/>
            </a:endParaRPr>
          </a:p>
        </p:txBody>
      </p:sp>
      <p:sp>
        <p:nvSpPr>
          <p:cNvPr id="211" name="Shape 211"/>
          <p:cNvSpPr txBox="1">
            <a:spLocks noGrp="1"/>
          </p:cNvSpPr>
          <p:nvPr>
            <p:ph type="sldNum" idx="12"/>
          </p:nvPr>
        </p:nvSpPr>
        <p:spPr>
          <a:xfrm>
            <a:off x="8556789" y="4749848"/>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23</a:t>
            </a:fld>
            <a:endParaRPr lang="en" sz="1300" b="0" i="0" u="none" strike="noStrike" cap="none" baseline="0">
              <a:solidFill>
                <a:schemeClr val="dk2"/>
              </a:solidFill>
              <a:latin typeface="Arial"/>
              <a:ea typeface="Arial"/>
              <a:cs typeface="Arial"/>
              <a:sym typeface="Arial"/>
              <a:rtl val="0"/>
            </a:endParaRPr>
          </a:p>
        </p:txBody>
      </p:sp>
      <p:pic>
        <p:nvPicPr>
          <p:cNvPr id="212" name="Shape 212"/>
          <p:cNvPicPr preferRelativeResize="0"/>
          <p:nvPr/>
        </p:nvPicPr>
        <p:blipFill rotWithShape="1">
          <a:blip r:embed="rId3">
            <a:alphaModFix/>
          </a:blip>
          <a:srcRect/>
          <a:stretch/>
        </p:blipFill>
        <p:spPr>
          <a:xfrm>
            <a:off x="6594900" y="1909034"/>
            <a:ext cx="2143199" cy="2143199"/>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rgbClr val="FFFFFF"/>
                </a:solidFill>
                <a:latin typeface="Arial"/>
                <a:ea typeface="Arial"/>
                <a:cs typeface="Arial"/>
                <a:sym typeface="Arial"/>
              </a:rPr>
              <a:t>RÉFLÉCHISSEZ</a:t>
            </a:r>
          </a:p>
        </p:txBody>
      </p:sp>
      <p:sp>
        <p:nvSpPr>
          <p:cNvPr id="218" name="Shape 218"/>
          <p:cNvSpPr txBox="1">
            <a:spLocks noGrp="1"/>
          </p:cNvSpPr>
          <p:nvPr>
            <p:ph type="body" idx="1"/>
          </p:nvPr>
        </p:nvSpPr>
        <p:spPr>
          <a:xfrm>
            <a:off x="270164" y="1569027"/>
            <a:ext cx="6837218" cy="3394373"/>
          </a:xfrm>
          <a:prstGeom prst="rect">
            <a:avLst/>
          </a:prstGeom>
          <a:noFill/>
          <a:ln>
            <a:noFill/>
          </a:ln>
        </p:spPr>
        <p:txBody>
          <a:bodyPr lIns="91425" tIns="91425" rIns="91425" bIns="91425" anchor="t" anchorCtr="0">
            <a:noAutofit/>
          </a:bodyPr>
          <a:lstStyle/>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a:solidFill>
                  <a:srgbClr val="000000"/>
                </a:solidFill>
                <a:latin typeface="Arial"/>
                <a:ea typeface="Arial"/>
                <a:cs typeface="Arial"/>
                <a:sym typeface="Arial"/>
              </a:rPr>
              <a:t>Qu'est-ce que je ressens </a:t>
            </a:r>
            <a:r>
              <a:rPr lang="en" sz="2400" b="0" i="0" u="none" strike="noStrike" cap="none" baseline="0" dirty="0" smtClean="0">
                <a:solidFill>
                  <a:srgbClr val="000000"/>
                </a:solidFill>
                <a:latin typeface="Arial"/>
                <a:ea typeface="Arial"/>
                <a:cs typeface="Arial"/>
                <a:sym typeface="Arial"/>
              </a:rPr>
              <a:t>?</a:t>
            </a:r>
          </a:p>
          <a:p>
            <a:pPr marL="457200" marR="0" lvl="0" indent="-457200" algn="l" rtl="0">
              <a:lnSpc>
                <a:spcPct val="100000"/>
              </a:lnSpc>
              <a:spcBef>
                <a:spcPts val="0"/>
              </a:spcBef>
              <a:spcAft>
                <a:spcPts val="0"/>
              </a:spcAft>
              <a:buClr>
                <a:schemeClr val="dk2"/>
              </a:buClr>
              <a:buSzPct val="100000"/>
              <a:buFont typeface="Arial"/>
              <a:buAutoNum type="arabicPeriod"/>
            </a:pPr>
            <a:endParaRPr lang="en" sz="2400" b="0" i="0" u="none" strike="noStrike" cap="none" baseline="0" dirty="0" smtClean="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smtClean="0">
                <a:solidFill>
                  <a:srgbClr val="000000"/>
                </a:solidFill>
                <a:latin typeface="Arial"/>
                <a:ea typeface="Arial"/>
                <a:cs typeface="Arial"/>
                <a:sym typeface="Arial"/>
              </a:rPr>
              <a:t>Qu'est-ce </a:t>
            </a:r>
            <a:r>
              <a:rPr lang="en" sz="2400" b="0" i="0" u="none" strike="noStrike" cap="none" baseline="0" dirty="0">
                <a:solidFill>
                  <a:srgbClr val="000000"/>
                </a:solidFill>
                <a:latin typeface="Arial"/>
                <a:ea typeface="Arial"/>
                <a:cs typeface="Arial"/>
                <a:sym typeface="Arial"/>
              </a:rPr>
              <a:t>qu'ils ressentent ? (Essayez d'envisager le conflit de l'autre </a:t>
            </a:r>
            <a:r>
              <a:rPr lang="en" sz="2400" b="0" i="0" u="none" strike="noStrike" cap="none" baseline="0" dirty="0" smtClean="0">
                <a:solidFill>
                  <a:srgbClr val="000000"/>
                </a:solidFill>
                <a:latin typeface="Arial"/>
                <a:ea typeface="Arial"/>
                <a:cs typeface="Arial"/>
                <a:sym typeface="Arial"/>
              </a:rPr>
              <a:t>côté)</a:t>
            </a:r>
          </a:p>
          <a:p>
            <a:pPr marL="457200" marR="0" lvl="0" indent="-457200" algn="l" rtl="0">
              <a:lnSpc>
                <a:spcPct val="100000"/>
              </a:lnSpc>
              <a:spcBef>
                <a:spcPts val="0"/>
              </a:spcBef>
              <a:spcAft>
                <a:spcPts val="0"/>
              </a:spcAft>
              <a:buClr>
                <a:schemeClr val="dk2"/>
              </a:buClr>
              <a:buSzPct val="100000"/>
              <a:buFont typeface="Arial"/>
              <a:buAutoNum type="arabicPeriod"/>
            </a:pPr>
            <a:endParaRPr lang="en" sz="2400" b="0" i="0" u="none" strike="noStrike" cap="none" baseline="0" dirty="0" smtClean="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smtClean="0">
                <a:solidFill>
                  <a:srgbClr val="000000"/>
                </a:solidFill>
                <a:latin typeface="Arial"/>
                <a:ea typeface="Arial"/>
                <a:cs typeface="Arial"/>
                <a:sym typeface="Arial"/>
              </a:rPr>
              <a:t>Qu'est-ce </a:t>
            </a:r>
            <a:r>
              <a:rPr lang="en" sz="2400" b="0" i="0" u="none" strike="noStrike" cap="none" baseline="0" dirty="0">
                <a:solidFill>
                  <a:srgbClr val="000000"/>
                </a:solidFill>
                <a:latin typeface="Arial"/>
                <a:ea typeface="Arial"/>
                <a:cs typeface="Arial"/>
                <a:sym typeface="Arial"/>
              </a:rPr>
              <a:t>que je faisais ? Cela causait-il un problème </a:t>
            </a:r>
            <a:r>
              <a:rPr lang="en" sz="2400" b="0" i="0" u="none" strike="noStrike" cap="none" baseline="0" dirty="0" smtClean="0">
                <a:solidFill>
                  <a:srgbClr val="000000"/>
                </a:solidFill>
                <a:latin typeface="Arial"/>
                <a:ea typeface="Arial"/>
                <a:cs typeface="Arial"/>
                <a:sym typeface="Arial"/>
              </a:rPr>
              <a:t>?</a:t>
            </a:r>
          </a:p>
          <a:p>
            <a:pPr marL="457200" marR="0" lvl="0" indent="-457200" algn="l" rtl="0">
              <a:lnSpc>
                <a:spcPct val="100000"/>
              </a:lnSpc>
              <a:spcBef>
                <a:spcPts val="0"/>
              </a:spcBef>
              <a:spcAft>
                <a:spcPts val="0"/>
              </a:spcAft>
              <a:buClr>
                <a:schemeClr val="dk2"/>
              </a:buClr>
              <a:buSzPct val="100000"/>
              <a:buFont typeface="Arial"/>
              <a:buAutoNum type="arabicPeriod"/>
            </a:pPr>
            <a:endParaRPr lang="en" sz="2400" b="0" i="0" u="none" strike="noStrike" cap="none" baseline="0" dirty="0" smtClean="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smtClean="0">
                <a:solidFill>
                  <a:srgbClr val="000000"/>
                </a:solidFill>
                <a:latin typeface="Arial"/>
                <a:ea typeface="Arial"/>
                <a:cs typeface="Arial"/>
                <a:sym typeface="Arial"/>
              </a:rPr>
              <a:t>Que </a:t>
            </a:r>
            <a:r>
              <a:rPr lang="en" sz="2400" b="0" i="0" u="none" strike="noStrike" cap="none" baseline="0" dirty="0">
                <a:solidFill>
                  <a:srgbClr val="000000"/>
                </a:solidFill>
                <a:latin typeface="Arial"/>
                <a:ea typeface="Arial"/>
                <a:cs typeface="Arial"/>
                <a:sym typeface="Arial"/>
              </a:rPr>
              <a:t>puis-je faire pour résoudre le problème ? </a:t>
            </a:r>
          </a:p>
        </p:txBody>
      </p:sp>
      <p:sp>
        <p:nvSpPr>
          <p:cNvPr id="219" name="Shape 219"/>
          <p:cNvSpPr txBox="1">
            <a:spLocks noGrp="1"/>
          </p:cNvSpPr>
          <p:nvPr>
            <p:ph type="sldNum" idx="12"/>
          </p:nvPr>
        </p:nvSpPr>
        <p:spPr>
          <a:xfrm>
            <a:off x="8556789" y="4749848"/>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24</a:t>
            </a:fld>
            <a:endParaRPr lang="en" sz="1300" b="0" i="0" u="none" strike="noStrike" cap="none" baseline="0">
              <a:solidFill>
                <a:schemeClr val="dk2"/>
              </a:solidFill>
              <a:latin typeface="Arial"/>
              <a:ea typeface="Arial"/>
              <a:cs typeface="Arial"/>
              <a:sym typeface="Arial"/>
              <a:rtl val="0"/>
            </a:endParaRPr>
          </a:p>
        </p:txBody>
      </p:sp>
      <p:pic>
        <p:nvPicPr>
          <p:cNvPr id="220" name="Shape 220"/>
          <p:cNvPicPr preferRelativeResize="0"/>
          <p:nvPr/>
        </p:nvPicPr>
        <p:blipFill rotWithShape="1">
          <a:blip r:embed="rId3">
            <a:alphaModFix/>
          </a:blip>
          <a:srcRect/>
          <a:stretch/>
        </p:blipFill>
        <p:spPr>
          <a:xfrm>
            <a:off x="6739338" y="1797502"/>
            <a:ext cx="2091800" cy="2409900"/>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rgbClr val="FFFFFF"/>
                </a:solidFill>
                <a:latin typeface="Arial"/>
                <a:ea typeface="Arial"/>
                <a:cs typeface="Arial"/>
                <a:sym typeface="Arial"/>
              </a:rPr>
              <a:t>AGISSEZ</a:t>
            </a:r>
          </a:p>
        </p:txBody>
      </p:sp>
      <p:sp>
        <p:nvSpPr>
          <p:cNvPr id="226" name="Shape 22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a:solidFill>
                  <a:srgbClr val="000000"/>
                </a:solidFill>
                <a:latin typeface="Arial"/>
                <a:ea typeface="Arial"/>
                <a:cs typeface="Arial"/>
                <a:sym typeface="Arial"/>
              </a:rPr>
              <a:t>Soyez respectueux</a:t>
            </a: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rtl val="0"/>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a:solidFill>
                  <a:srgbClr val="000000"/>
                </a:solidFill>
                <a:latin typeface="Arial"/>
                <a:ea typeface="Arial"/>
                <a:cs typeface="Arial"/>
                <a:sym typeface="Arial"/>
              </a:rPr>
              <a:t>Améliorez la situation, ne l'aggravez pas</a:t>
            </a: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rtl val="0"/>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a:solidFill>
                  <a:srgbClr val="000000"/>
                </a:solidFill>
                <a:latin typeface="Arial"/>
                <a:ea typeface="Arial"/>
                <a:cs typeface="Arial"/>
                <a:sym typeface="Arial"/>
              </a:rPr>
              <a:t>Expliquez quel est le conflit sans blâmer personne. </a:t>
            </a:r>
          </a:p>
        </p:txBody>
      </p:sp>
      <p:sp>
        <p:nvSpPr>
          <p:cNvPr id="227" name="Shape 227"/>
          <p:cNvSpPr txBox="1">
            <a:spLocks noGrp="1"/>
          </p:cNvSpPr>
          <p:nvPr>
            <p:ph type="sldNum" idx="12"/>
          </p:nvPr>
        </p:nvSpPr>
        <p:spPr>
          <a:xfrm>
            <a:off x="8556789" y="4749848"/>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25</a:t>
            </a:fld>
            <a:endParaRPr lang="en" sz="1300" b="0" i="0" u="none" strike="noStrike" cap="none" baseline="0">
              <a:solidFill>
                <a:schemeClr val="dk2"/>
              </a:solidFill>
              <a:latin typeface="Arial"/>
              <a:ea typeface="Arial"/>
              <a:cs typeface="Arial"/>
              <a:sym typeface="Arial"/>
              <a:rtl val="0"/>
            </a:endParaRPr>
          </a:p>
        </p:txBody>
      </p:sp>
      <p:pic>
        <p:nvPicPr>
          <p:cNvPr id="228" name="Shape 228"/>
          <p:cNvPicPr preferRelativeResize="0"/>
          <p:nvPr/>
        </p:nvPicPr>
        <p:blipFill rotWithShape="1">
          <a:blip r:embed="rId3">
            <a:alphaModFix/>
          </a:blip>
          <a:srcRect/>
          <a:stretch/>
        </p:blipFill>
        <p:spPr>
          <a:xfrm>
            <a:off x="2995074" y="3353549"/>
            <a:ext cx="4595700" cy="179010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232"/>
        <p:cNvGrpSpPr/>
        <p:nvPr/>
      </p:nvGrpSpPr>
      <p:grpSpPr>
        <a:xfrm>
          <a:off x="0" y="0"/>
          <a:ext cx="0" cy="0"/>
          <a:chOff x="0" y="0"/>
          <a:chExt cx="0" cy="0"/>
        </a:xfrm>
      </p:grpSpPr>
      <p:sp>
        <p:nvSpPr>
          <p:cNvPr id="233" name="Shape 2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26</a:t>
            </a:fld>
            <a:endParaRPr lang="en" sz="1300" b="0" i="0" u="none" strike="noStrike" cap="none" baseline="0">
              <a:solidFill>
                <a:schemeClr val="dk2"/>
              </a:solidFill>
              <a:latin typeface="Arial"/>
              <a:ea typeface="Arial"/>
              <a:cs typeface="Arial"/>
              <a:sym typeface="Arial"/>
              <a:rtl val="0"/>
            </a:endParaRPr>
          </a:p>
        </p:txBody>
      </p:sp>
      <p:sp>
        <p:nvSpPr>
          <p:cNvPr id="234" name="Shape 234"/>
          <p:cNvSpPr/>
          <p:nvPr/>
        </p:nvSpPr>
        <p:spPr>
          <a:xfrm>
            <a:off x="4479667" y="2417861"/>
            <a:ext cx="184666" cy="30777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Session 1 - Objectifs</a:t>
            </a:r>
          </a:p>
        </p:txBody>
      </p:sp>
      <p:sp>
        <p:nvSpPr>
          <p:cNvPr id="35" name="Shape 35"/>
          <p:cNvSpPr txBox="1">
            <a:spLocks noGrp="1"/>
          </p:cNvSpPr>
          <p:nvPr>
            <p:ph type="body" idx="1"/>
          </p:nvPr>
        </p:nvSpPr>
        <p:spPr>
          <a:xfrm>
            <a:off x="733250" y="2022586"/>
            <a:ext cx="7565099" cy="2727264"/>
          </a:xfrm>
          <a:prstGeom prst="rect">
            <a:avLst/>
          </a:prstGeom>
          <a:noFill/>
          <a:ln>
            <a:noFill/>
          </a:ln>
        </p:spPr>
        <p:txBody>
          <a:bodyPr lIns="91425" tIns="91425" rIns="91425" bIns="91425" anchor="t" anchorCtr="0">
            <a:noAutofit/>
          </a:bodyPr>
          <a:lstStyle/>
          <a:p>
            <a:pPr marL="285750" marR="0" lvl="3" indent="-285750" algn="l" rtl="0">
              <a:lnSpc>
                <a:spcPct val="100000"/>
              </a:lnSpc>
              <a:spcBef>
                <a:spcPts val="0"/>
              </a:spcBef>
              <a:spcAft>
                <a:spcPts val="0"/>
              </a:spcAft>
              <a:buClr>
                <a:schemeClr val="dk2"/>
              </a:buClr>
              <a:buSzPct val="100000"/>
              <a:buFont typeface="Arial"/>
              <a:buChar char="•"/>
            </a:pPr>
            <a:r>
              <a:rPr lang="en" sz="2400" b="0" i="0" u="none" strike="noStrike" cap="none" baseline="0">
                <a:solidFill>
                  <a:srgbClr val="000000"/>
                </a:solidFill>
                <a:latin typeface="Arial"/>
                <a:ea typeface="Arial"/>
                <a:cs typeface="Arial"/>
                <a:sym typeface="Arial"/>
              </a:rPr>
              <a:t>Expliquer l'importance de l'éducation dans les contextes de crise </a:t>
            </a:r>
            <a:r>
              <a:t> </a:t>
            </a:r>
            <a:r>
              <a:rPr lang="en-US" sz="2400" b="0" i="0" u="none" strike="noStrike" cap="none" baseline="0">
                <a:solidFill>
                  <a:srgbClr val="000000"/>
                </a:solidFill>
                <a:latin typeface="Arial"/>
                <a:ea typeface="Arial"/>
                <a:cs typeface="Arial"/>
                <a:sym typeface="Arial"/>
              </a:rPr>
              <a:t>.</a:t>
            </a:r>
            <a:r>
              <a:t> </a:t>
            </a:r>
            <a:endParaRPr lang="en" sz="2400" b="0" i="0" u="none" strike="noStrike" cap="none" baseline="0" dirty="0">
              <a:solidFill>
                <a:srgbClr val="000000"/>
              </a:solidFill>
              <a:latin typeface="Arial"/>
              <a:ea typeface="Arial"/>
              <a:cs typeface="Arial"/>
              <a:sym typeface="Arial"/>
              <a:rtl val="0"/>
            </a:endParaRPr>
          </a:p>
          <a:p>
            <a:pPr marL="285750" marR="0" lvl="3" indent="-285750" algn="l" rtl="0">
              <a:lnSpc>
                <a:spcPct val="100000"/>
              </a:lnSpc>
              <a:spcBef>
                <a:spcPts val="0"/>
              </a:spcBef>
              <a:spcAft>
                <a:spcPts val="0"/>
              </a:spcAft>
              <a:buClr>
                <a:schemeClr val="dk2"/>
              </a:buClr>
              <a:buSzPct val="100000"/>
              <a:buFont typeface="Arial"/>
              <a:buChar char="•"/>
            </a:pPr>
            <a:r>
              <a:rPr lang="en" sz="2400" b="0" i="0" u="none" strike="noStrike" cap="none" baseline="0">
                <a:solidFill>
                  <a:srgbClr val="000000"/>
                </a:solidFill>
                <a:latin typeface="Arial"/>
                <a:ea typeface="Arial"/>
                <a:cs typeface="Arial"/>
                <a:sym typeface="Arial"/>
              </a:rPr>
              <a:t>Décrire le rôle de l'enseignant dans l'école et la communauté locale </a:t>
            </a:r>
            <a:r>
              <a:t> </a:t>
            </a:r>
            <a:r>
              <a:rPr lang="en-US" sz="2400" b="0" i="0" u="none" strike="noStrike" cap="none" baseline="0">
                <a:solidFill>
                  <a:srgbClr val="000000"/>
                </a:solidFill>
                <a:latin typeface="Arial"/>
                <a:ea typeface="Arial"/>
                <a:cs typeface="Arial"/>
                <a:sym typeface="Arial"/>
              </a:rPr>
              <a:t>.</a:t>
            </a:r>
            <a:r>
              <a:t> </a:t>
            </a:r>
            <a:r>
              <a:rPr lang="en" sz="2400" b="0" i="0" u="none" strike="noStrike" cap="none" baseline="0">
                <a:solidFill>
                  <a:srgbClr val="000000"/>
                </a:solidFill>
                <a:latin typeface="Arial"/>
                <a:ea typeface="Arial"/>
                <a:cs typeface="Arial"/>
                <a:sym typeface="Arial"/>
              </a:rPr>
              <a:t> </a:t>
            </a:r>
            <a:endParaRPr lang="en" sz="2400" b="0" i="0" u="none" strike="noStrike" cap="none" baseline="0" dirty="0">
              <a:solidFill>
                <a:srgbClr val="000000"/>
              </a:solidFill>
              <a:latin typeface="Arial"/>
              <a:ea typeface="Arial"/>
              <a:cs typeface="Arial"/>
              <a:sym typeface="Arial"/>
              <a:rtl val="0"/>
            </a:endParaRPr>
          </a:p>
          <a:p>
            <a:pPr marL="285750" marR="0" lvl="0" indent="-285750" algn="l" rtl="0">
              <a:lnSpc>
                <a:spcPct val="100000"/>
              </a:lnSpc>
              <a:spcBef>
                <a:spcPts val="0"/>
              </a:spcBef>
              <a:spcAft>
                <a:spcPts val="0"/>
              </a:spcAft>
              <a:buClr>
                <a:schemeClr val="dk2"/>
              </a:buClr>
              <a:buSzPct val="100000"/>
              <a:buFont typeface="Arial"/>
              <a:buChar char="•"/>
            </a:pPr>
            <a:r>
              <a:rPr lang="en" sz="2400" b="0" i="0" u="none" strike="noStrike" cap="none" baseline="0">
                <a:solidFill>
                  <a:srgbClr val="000000"/>
                </a:solidFill>
                <a:latin typeface="Arial"/>
                <a:ea typeface="Arial"/>
                <a:cs typeface="Arial"/>
                <a:sym typeface="Arial"/>
              </a:rPr>
              <a:t>Envisager comment équilibrer ces différents rôles dans la classe, l'école et la communauté </a:t>
            </a:r>
            <a:r>
              <a:t> </a:t>
            </a:r>
            <a:r>
              <a:rPr lang="en-US" sz="2400" b="0" i="0" u="none" strike="noStrike" cap="none" baseline="0">
                <a:solidFill>
                  <a:srgbClr val="000000"/>
                </a:solidFill>
                <a:latin typeface="Arial"/>
                <a:ea typeface="Arial"/>
                <a:cs typeface="Arial"/>
                <a:sym typeface="Arial"/>
              </a:rPr>
              <a:t>.</a:t>
            </a:r>
            <a:r>
              <a:t> </a:t>
            </a:r>
            <a:r>
              <a:rPr lang="en" sz="2400" b="0" i="0" u="none" strike="noStrike" cap="none" baseline="0">
                <a:solidFill>
                  <a:srgbClr val="000000"/>
                </a:solidFill>
                <a:latin typeface="Arial"/>
                <a:ea typeface="Arial"/>
                <a:cs typeface="Arial"/>
                <a:sym typeface="Arial"/>
              </a:rPr>
              <a:t> </a:t>
            </a:r>
            <a:endParaRPr lang="en" sz="2400" b="0" i="0" u="none" strike="noStrike" cap="none" baseline="0" dirty="0">
              <a:solidFill>
                <a:srgbClr val="000000"/>
              </a:solidFill>
              <a:latin typeface="Arial"/>
              <a:ea typeface="Arial"/>
              <a:cs typeface="Arial"/>
              <a:sym typeface="Arial"/>
              <a:rtl val="0"/>
            </a:endParaRPr>
          </a:p>
        </p:txBody>
      </p:sp>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3</a:t>
            </a:fld>
            <a:endParaRPr lang="en" sz="1300" b="0" i="0" u="none" strike="noStrike" cap="none" baseline="0">
              <a:solidFill>
                <a:schemeClr val="dk2"/>
              </a:solidFill>
              <a:latin typeface="Arial"/>
              <a:ea typeface="Arial"/>
              <a:cs typeface="Arial"/>
              <a:sym typeface="Arial"/>
              <a:rtl val="0"/>
            </a:endParaRPr>
          </a:p>
        </p:txBody>
      </p:sp>
      <p:sp>
        <p:nvSpPr>
          <p:cNvPr id="2" name="TextBox 1"/>
          <p:cNvSpPr txBox="1"/>
          <p:nvPr/>
        </p:nvSpPr>
        <p:spPr>
          <a:xfrm>
            <a:off x="241160" y="1591270"/>
            <a:ext cx="7812578" cy="461665"/>
          </a:xfrm>
          <a:prstGeom prst="rect">
            <a:avLst/>
          </a:prstGeom>
          <a:noFill/>
        </p:spPr>
        <p:txBody>
          <a:bodyPr wrap="square">
            <a:spAutoFit/>
          </a:bodyPr>
          <a:lstStyle/>
          <a:p>
            <a:pPr lvl="0"/>
            <a:r>
              <a:rPr lang="en" sz="2400" b="1" i="1" dirty="0">
                <a:solidFill>
                  <a:schemeClr val="dk1"/>
                </a:solidFill>
              </a:rPr>
              <a:t>À l’issue de cette session, vous serez en mesure </a:t>
            </a:r>
            <a:r>
              <a:rPr lang="en" sz="2400" b="1" i="1" dirty="0" smtClean="0">
                <a:solidFill>
                  <a:schemeClr val="dk1"/>
                </a:solidFill>
              </a:rPr>
              <a:t>de:</a:t>
            </a:r>
            <a:endParaRPr lang="en" sz="2400" b="1" i="1" dirty="0">
              <a:solidFill>
                <a:schemeClr val="dk1"/>
              </a:solidFil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p:nvPr/>
        </p:nvSpPr>
        <p:spPr>
          <a:xfrm>
            <a:off x="43200" y="2023800"/>
            <a:ext cx="9057600" cy="814498"/>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 sz="4000" b="1" i="0" u="none" strike="noStrike" cap="none" baseline="0">
                <a:solidFill>
                  <a:srgbClr val="000000"/>
                </a:solidFill>
                <a:latin typeface="Arial"/>
                <a:ea typeface="Arial"/>
                <a:cs typeface="Arial"/>
                <a:sym typeface="Arial"/>
              </a:rPr>
              <a:t>Pourquoi l'éducation est-elle importante </a:t>
            </a:r>
          </a:p>
          <a:p>
            <a:pPr marL="0" marR="0" lvl="0" indent="0" algn="ctr" rtl="0">
              <a:lnSpc>
                <a:spcPct val="100000"/>
              </a:lnSpc>
              <a:spcBef>
                <a:spcPts val="0"/>
              </a:spcBef>
              <a:spcAft>
                <a:spcPts val="0"/>
              </a:spcAft>
              <a:buClr>
                <a:srgbClr val="000000"/>
              </a:buClr>
              <a:buSzPct val="25000"/>
              <a:buFont typeface="Arial"/>
              <a:buNone/>
            </a:pPr>
            <a:r>
              <a:rPr lang="en" sz="4000" b="1" i="0" u="none" strike="noStrike" cap="none" baseline="0">
                <a:solidFill>
                  <a:srgbClr val="000000"/>
                </a:solidFill>
                <a:latin typeface="Arial"/>
                <a:ea typeface="Arial"/>
                <a:cs typeface="Arial"/>
                <a:sym typeface="Arial"/>
              </a:rPr>
              <a:t>dans votre communauté ?</a:t>
            </a:r>
          </a:p>
        </p:txBody>
      </p:sp>
      <p:sp>
        <p:nvSpPr>
          <p:cNvPr id="42" name="Shape 4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4</a:t>
            </a:fld>
            <a:endParaRPr lang="en" sz="1300" b="0" i="0" u="none" strike="noStrike" cap="none" baseline="0">
              <a:solidFill>
                <a:schemeClr val="dk2"/>
              </a:solidFill>
              <a:latin typeface="Arial"/>
              <a:ea typeface="Arial"/>
              <a:cs typeface="Arial"/>
              <a:sym typeface="Arial"/>
              <a:rtl val="0"/>
            </a:endParaRPr>
          </a:p>
        </p:txBody>
      </p:sp>
      <p:sp>
        <p:nvSpPr>
          <p:cNvPr id="43" name="Shape 43"/>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Question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47"/>
        <p:cNvGrpSpPr/>
        <p:nvPr/>
      </p:nvGrpSpPr>
      <p:grpSpPr>
        <a:xfrm>
          <a:off x="0" y="0"/>
          <a:ext cx="0" cy="0"/>
          <a:chOff x="0" y="0"/>
          <a:chExt cx="0" cy="0"/>
        </a:xfrm>
      </p:grpSpPr>
      <p:sp>
        <p:nvSpPr>
          <p:cNvPr id="50" name="Shape 5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tl val="0"/>
              </a:rPr>
              <a:t>5</a:t>
            </a:fld>
            <a:endParaRPr lang="en" sz="1400" b="0" i="0" u="none" strike="noStrike" cap="none" baseline="0">
              <a:solidFill>
                <a:srgbClr val="000000"/>
              </a:solidFill>
              <a:latin typeface="Arial"/>
              <a:ea typeface="Arial"/>
              <a:cs typeface="Arial"/>
              <a:sym typeface="Arial"/>
              <a:rtl val="0"/>
            </a:endParaRPr>
          </a:p>
        </p:txBody>
      </p:sp>
      <p:sp>
        <p:nvSpPr>
          <p:cNvPr id="51" name="Shape 51"/>
          <p:cNvSpPr/>
          <p:nvPr/>
        </p:nvSpPr>
        <p:spPr>
          <a:xfrm>
            <a:off x="3067850" y="2104200"/>
            <a:ext cx="2497499" cy="935098"/>
          </a:xfrm>
          <a:prstGeom prst="ellipse">
            <a:avLst/>
          </a:prstGeom>
          <a:solidFill>
            <a:srgbClr val="B6D7A8"/>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 sz="1400" b="1" i="0" u="none" strike="noStrike" cap="none" baseline="0">
                <a:solidFill>
                  <a:srgbClr val="000000"/>
                </a:solidFill>
                <a:latin typeface="Arial"/>
                <a:ea typeface="Arial"/>
                <a:cs typeface="Arial"/>
                <a:sym typeface="Arial"/>
              </a:rPr>
              <a:t>Carte heuristique</a:t>
            </a:r>
          </a:p>
        </p:txBody>
      </p:sp>
      <p:cxnSp>
        <p:nvCxnSpPr>
          <p:cNvPr id="52" name="Shape 52"/>
          <p:cNvCxnSpPr>
            <a:stCxn id="51" idx="7"/>
            <a:endCxn id="51" idx="7"/>
          </p:cNvCxnSpPr>
          <p:nvPr/>
        </p:nvCxnSpPr>
        <p:spPr>
          <a:xfrm>
            <a:off x="5199598" y="2241142"/>
            <a:ext cx="0" cy="0"/>
          </a:xfrm>
          <a:prstGeom prst="straightConnector1">
            <a:avLst/>
          </a:prstGeom>
          <a:noFill/>
          <a:ln w="19050" cap="flat" cmpd="sng">
            <a:solidFill>
              <a:schemeClr val="dk2"/>
            </a:solidFill>
            <a:prstDash val="solid"/>
            <a:round/>
            <a:headEnd type="none" w="med" len="med"/>
            <a:tailEnd type="none" w="med" len="med"/>
          </a:ln>
        </p:spPr>
      </p:cxnSp>
      <p:cxnSp>
        <p:nvCxnSpPr>
          <p:cNvPr id="53" name="Shape 53"/>
          <p:cNvCxnSpPr/>
          <p:nvPr/>
        </p:nvCxnSpPr>
        <p:spPr>
          <a:xfrm>
            <a:off x="5264400" y="2868200"/>
            <a:ext cx="905400" cy="598799"/>
          </a:xfrm>
          <a:prstGeom prst="straightConnector1">
            <a:avLst/>
          </a:prstGeom>
          <a:noFill/>
          <a:ln w="19050" cap="flat" cmpd="sng">
            <a:solidFill>
              <a:schemeClr val="dk2"/>
            </a:solidFill>
            <a:prstDash val="solid"/>
            <a:round/>
            <a:headEnd type="none" w="med" len="med"/>
            <a:tailEnd type="none" w="med" len="med"/>
          </a:ln>
        </p:spPr>
      </p:cxnSp>
      <p:cxnSp>
        <p:nvCxnSpPr>
          <p:cNvPr id="54" name="Shape 54"/>
          <p:cNvCxnSpPr/>
          <p:nvPr/>
        </p:nvCxnSpPr>
        <p:spPr>
          <a:xfrm rot="10800000" flipH="1">
            <a:off x="2657275" y="2936623"/>
            <a:ext cx="802500" cy="587400"/>
          </a:xfrm>
          <a:prstGeom prst="straightConnector1">
            <a:avLst/>
          </a:prstGeom>
          <a:noFill/>
          <a:ln w="19050" cap="flat" cmpd="sng">
            <a:solidFill>
              <a:schemeClr val="dk2"/>
            </a:solidFill>
            <a:prstDash val="solid"/>
            <a:round/>
            <a:headEnd type="none" w="med" len="med"/>
            <a:tailEnd type="none" w="med" len="med"/>
          </a:ln>
        </p:spPr>
      </p:cxnSp>
      <p:cxnSp>
        <p:nvCxnSpPr>
          <p:cNvPr id="55" name="Shape 55"/>
          <p:cNvCxnSpPr/>
          <p:nvPr/>
        </p:nvCxnSpPr>
        <p:spPr>
          <a:xfrm rot="10800000" flipH="1">
            <a:off x="5329200" y="1813350"/>
            <a:ext cx="852000" cy="464699"/>
          </a:xfrm>
          <a:prstGeom prst="straightConnector1">
            <a:avLst/>
          </a:prstGeom>
          <a:noFill/>
          <a:ln w="19050" cap="flat" cmpd="sng">
            <a:solidFill>
              <a:schemeClr val="dk2"/>
            </a:solidFill>
            <a:prstDash val="solid"/>
            <a:round/>
            <a:headEnd type="none" w="med" len="med"/>
            <a:tailEnd type="none" w="med" len="med"/>
          </a:ln>
        </p:spPr>
      </p:cxnSp>
      <p:cxnSp>
        <p:nvCxnSpPr>
          <p:cNvPr id="56" name="Shape 56"/>
          <p:cNvCxnSpPr/>
          <p:nvPr/>
        </p:nvCxnSpPr>
        <p:spPr>
          <a:xfrm>
            <a:off x="2520425" y="1767725"/>
            <a:ext cx="939300" cy="473100"/>
          </a:xfrm>
          <a:prstGeom prst="straightConnector1">
            <a:avLst/>
          </a:prstGeom>
          <a:noFill/>
          <a:ln w="19050" cap="flat" cmpd="sng">
            <a:solidFill>
              <a:schemeClr val="dk2"/>
            </a:solidFill>
            <a:prstDash val="solid"/>
            <a:round/>
            <a:headEnd type="none" w="med" len="med"/>
            <a:tailEnd type="none" w="med" len="med"/>
          </a:ln>
        </p:spPr>
      </p:cxnSp>
      <p:sp>
        <p:nvSpPr>
          <p:cNvPr id="57" name="Shape 57"/>
          <p:cNvSpPr/>
          <p:nvPr/>
        </p:nvSpPr>
        <p:spPr>
          <a:xfrm>
            <a:off x="5907625" y="1437000"/>
            <a:ext cx="1361398" cy="667199"/>
          </a:xfrm>
          <a:prstGeom prst="ellipse">
            <a:avLst/>
          </a:prstGeom>
          <a:solidFill>
            <a:srgbClr val="A4C2F4"/>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Thème 2</a:t>
            </a:r>
          </a:p>
        </p:txBody>
      </p:sp>
      <p:sp>
        <p:nvSpPr>
          <p:cNvPr id="58" name="Shape 58"/>
          <p:cNvSpPr/>
          <p:nvPr/>
        </p:nvSpPr>
        <p:spPr>
          <a:xfrm>
            <a:off x="6014400" y="3368525"/>
            <a:ext cx="1455598" cy="667199"/>
          </a:xfrm>
          <a:prstGeom prst="ellipse">
            <a:avLst/>
          </a:prstGeom>
          <a:solidFill>
            <a:srgbClr val="B4A7D6"/>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Thème 4</a:t>
            </a:r>
          </a:p>
        </p:txBody>
      </p:sp>
      <p:sp>
        <p:nvSpPr>
          <p:cNvPr id="59" name="Shape 59"/>
          <p:cNvSpPr/>
          <p:nvPr/>
        </p:nvSpPr>
        <p:spPr>
          <a:xfrm>
            <a:off x="1675250" y="3368525"/>
            <a:ext cx="1392598" cy="667199"/>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Thème 3</a:t>
            </a:r>
          </a:p>
        </p:txBody>
      </p:sp>
      <p:sp>
        <p:nvSpPr>
          <p:cNvPr id="60" name="Shape 60"/>
          <p:cNvSpPr/>
          <p:nvPr/>
        </p:nvSpPr>
        <p:spPr>
          <a:xfrm>
            <a:off x="1528225" y="1347475"/>
            <a:ext cx="1392598" cy="667199"/>
          </a:xfrm>
          <a:prstGeom prst="ellipse">
            <a:avLst/>
          </a:prstGeom>
          <a:solidFill>
            <a:srgbClr val="FFE5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Thème 1</a:t>
            </a:r>
          </a:p>
        </p:txBody>
      </p:sp>
      <p:sp>
        <p:nvSpPr>
          <p:cNvPr id="61" name="Shape 61"/>
          <p:cNvSpPr txBox="1"/>
          <p:nvPr/>
        </p:nvSpPr>
        <p:spPr>
          <a:xfrm>
            <a:off x="7150725" y="3706525"/>
            <a:ext cx="6569098" cy="7664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cxnSp>
        <p:nvCxnSpPr>
          <p:cNvPr id="62" name="Shape 62"/>
          <p:cNvCxnSpPr/>
          <p:nvPr/>
        </p:nvCxnSpPr>
        <p:spPr>
          <a:xfrm rot="10800000">
            <a:off x="1562441" y="3022107"/>
            <a:ext cx="292799" cy="444900"/>
          </a:xfrm>
          <a:prstGeom prst="straightConnector1">
            <a:avLst/>
          </a:prstGeom>
          <a:noFill/>
          <a:ln w="19050" cap="flat" cmpd="sng">
            <a:solidFill>
              <a:schemeClr val="dk2"/>
            </a:solidFill>
            <a:prstDash val="solid"/>
            <a:round/>
            <a:headEnd type="none" w="med" len="med"/>
            <a:tailEnd type="none" w="med" len="med"/>
          </a:ln>
        </p:spPr>
      </p:cxnSp>
      <p:cxnSp>
        <p:nvCxnSpPr>
          <p:cNvPr id="63" name="Shape 63"/>
          <p:cNvCxnSpPr/>
          <p:nvPr/>
        </p:nvCxnSpPr>
        <p:spPr>
          <a:xfrm flipH="1">
            <a:off x="1243216" y="3937257"/>
            <a:ext cx="651899" cy="453599"/>
          </a:xfrm>
          <a:prstGeom prst="straightConnector1">
            <a:avLst/>
          </a:prstGeom>
          <a:noFill/>
          <a:ln w="19050" cap="flat" cmpd="sng">
            <a:solidFill>
              <a:schemeClr val="dk2"/>
            </a:solidFill>
            <a:prstDash val="solid"/>
            <a:round/>
            <a:headEnd type="none" w="med" len="med"/>
            <a:tailEnd type="none" w="med" len="med"/>
          </a:ln>
        </p:spPr>
      </p:cxnSp>
      <p:sp>
        <p:nvSpPr>
          <p:cNvPr id="64" name="Shape 64"/>
          <p:cNvSpPr/>
          <p:nvPr/>
        </p:nvSpPr>
        <p:spPr>
          <a:xfrm>
            <a:off x="285125" y="257205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100" b="1" i="0" u="none" strike="noStrike" cap="none" baseline="0">
                <a:solidFill>
                  <a:srgbClr val="000000"/>
                </a:solidFill>
                <a:latin typeface="Arial"/>
                <a:ea typeface="Arial"/>
                <a:cs typeface="Arial"/>
                <a:sym typeface="Arial"/>
              </a:rPr>
              <a:t>Idées liées au thème 3</a:t>
            </a:r>
          </a:p>
        </p:txBody>
      </p:sp>
      <p:sp>
        <p:nvSpPr>
          <p:cNvPr id="65" name="Shape 65"/>
          <p:cNvSpPr/>
          <p:nvPr/>
        </p:nvSpPr>
        <p:spPr>
          <a:xfrm>
            <a:off x="141000" y="435910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100" b="1" i="0" u="none" strike="noStrike" cap="none" baseline="0">
                <a:solidFill>
                  <a:srgbClr val="000000"/>
                </a:solidFill>
                <a:latin typeface="Arial"/>
                <a:ea typeface="Arial"/>
                <a:cs typeface="Arial"/>
                <a:sym typeface="Arial"/>
              </a:rPr>
              <a:t>Idées liées au thème 3</a:t>
            </a:r>
          </a:p>
        </p:txBody>
      </p:sp>
      <p:sp>
        <p:nvSpPr>
          <p:cNvPr id="66" name="Shape 66"/>
          <p:cNvSpPr/>
          <p:nvPr/>
        </p:nvSpPr>
        <p:spPr>
          <a:xfrm>
            <a:off x="2813825" y="4445975"/>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100" b="1" i="0" u="none" strike="noStrike" cap="none" baseline="0">
                <a:solidFill>
                  <a:srgbClr val="000000"/>
                </a:solidFill>
                <a:latin typeface="Arial"/>
                <a:ea typeface="Arial"/>
                <a:cs typeface="Arial"/>
                <a:sym typeface="Arial"/>
              </a:rPr>
              <a:t>Idées liées au thème 3</a:t>
            </a:r>
          </a:p>
        </p:txBody>
      </p:sp>
      <p:cxnSp>
        <p:nvCxnSpPr>
          <p:cNvPr id="67" name="Shape 67"/>
          <p:cNvCxnSpPr/>
          <p:nvPr/>
        </p:nvCxnSpPr>
        <p:spPr>
          <a:xfrm>
            <a:off x="2887316" y="3937257"/>
            <a:ext cx="648000" cy="521999"/>
          </a:xfrm>
          <a:prstGeom prst="straightConnector1">
            <a:avLst/>
          </a:prstGeom>
          <a:noFill/>
          <a:ln w="19050" cap="flat" cmpd="sng">
            <a:solidFill>
              <a:schemeClr val="dk2"/>
            </a:solidFill>
            <a:prstDash val="solid"/>
            <a:round/>
            <a:headEnd type="none" w="med" len="med"/>
            <a:tailEnd type="none" w="med" len="med"/>
          </a:ln>
        </p:spPr>
      </p:cxnSp>
      <p:sp>
        <p:nvSpPr>
          <p:cNvPr id="68" name="Shape 68"/>
          <p:cNvSpPr txBox="1"/>
          <p:nvPr/>
        </p:nvSpPr>
        <p:spPr>
          <a:xfrm>
            <a:off x="457200" y="411156"/>
            <a:ext cx="6510453" cy="5219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FFFFFF"/>
              </a:buClr>
              <a:buSzPct val="25000"/>
              <a:buFont typeface="Arial"/>
              <a:buNone/>
            </a:pPr>
            <a:r>
              <a:rPr lang="en" sz="4800" b="1" i="0" u="none" strike="noStrike" cap="none" baseline="0">
                <a:solidFill>
                  <a:srgbClr val="FFFFFF"/>
                </a:solidFill>
                <a:latin typeface="Arial"/>
                <a:ea typeface="Arial"/>
                <a:cs typeface="Arial"/>
                <a:sym typeface="Arial"/>
              </a:rPr>
              <a:t>Carte heuristique</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Font typeface="Arial"/>
              <a:buNone/>
            </a:pPr>
            <a:endParaRPr sz="1400" b="0" i="0" u="none" strike="noStrike" cap="none" baseline="0">
              <a:solidFill>
                <a:srgbClr val="000000"/>
              </a:solidFill>
              <a:latin typeface="Arial"/>
              <a:ea typeface="Arial"/>
              <a:cs typeface="Arial"/>
              <a:sym typeface="Arial"/>
              <a:rtl val="0"/>
            </a:endParaRPr>
          </a:p>
        </p:txBody>
      </p:sp>
      <p:sp>
        <p:nvSpPr>
          <p:cNvPr id="75" name="Shape 7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fld id="{00000000-1234-1234-1234-123412341234}" type="slidenum">
              <a:rPr lang="en" sz="1400" b="0" i="0" u="none" strike="noStrike" cap="none" baseline="0">
                <a:solidFill>
                  <a:srgbClr val="000000"/>
                </a:solidFill>
                <a:latin typeface="Arial"/>
                <a:ea typeface="Arial"/>
                <a:cs typeface="Arial"/>
                <a:sym typeface="Arial"/>
                <a:rtl val="0"/>
              </a:rPr>
              <a:t>6</a:t>
            </a:fld>
            <a:endParaRPr lang="en" sz="1400" b="0" i="0" u="none" strike="noStrike" cap="none" baseline="0">
              <a:solidFill>
                <a:srgbClr val="000000"/>
              </a:solidFill>
              <a:latin typeface="Arial"/>
              <a:ea typeface="Arial"/>
              <a:cs typeface="Arial"/>
              <a:sym typeface="Arial"/>
              <a:rtl val="0"/>
            </a:endParaRPr>
          </a:p>
        </p:txBody>
      </p:sp>
      <p:sp>
        <p:nvSpPr>
          <p:cNvPr id="76" name="Shape 76"/>
          <p:cNvSpPr/>
          <p:nvPr/>
        </p:nvSpPr>
        <p:spPr>
          <a:xfrm>
            <a:off x="3067850" y="2104200"/>
            <a:ext cx="2497499" cy="935098"/>
          </a:xfrm>
          <a:prstGeom prst="ellipse">
            <a:avLst/>
          </a:prstGeom>
          <a:solidFill>
            <a:srgbClr val="B6D7A8"/>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 sz="1400" b="1" i="0" u="none" strike="noStrike" cap="none" baseline="0">
                <a:solidFill>
                  <a:srgbClr val="000000"/>
                </a:solidFill>
                <a:latin typeface="Arial"/>
                <a:ea typeface="Arial"/>
                <a:cs typeface="Arial"/>
                <a:sym typeface="Arial"/>
              </a:rPr>
              <a:t>Pourquoi l'éducation est importante ?</a:t>
            </a:r>
          </a:p>
        </p:txBody>
      </p:sp>
      <p:cxnSp>
        <p:nvCxnSpPr>
          <p:cNvPr id="77" name="Shape 77"/>
          <p:cNvCxnSpPr>
            <a:stCxn id="76" idx="7"/>
            <a:endCxn id="76" idx="7"/>
          </p:cNvCxnSpPr>
          <p:nvPr/>
        </p:nvCxnSpPr>
        <p:spPr>
          <a:xfrm>
            <a:off x="5199598" y="2241142"/>
            <a:ext cx="0" cy="0"/>
          </a:xfrm>
          <a:prstGeom prst="straightConnector1">
            <a:avLst/>
          </a:prstGeom>
          <a:noFill/>
          <a:ln w="19050" cap="flat" cmpd="sng">
            <a:solidFill>
              <a:schemeClr val="dk2"/>
            </a:solidFill>
            <a:prstDash val="solid"/>
            <a:round/>
            <a:headEnd type="none" w="med" len="med"/>
            <a:tailEnd type="none" w="med" len="med"/>
          </a:ln>
        </p:spPr>
      </p:cxnSp>
      <p:cxnSp>
        <p:nvCxnSpPr>
          <p:cNvPr id="78" name="Shape 78"/>
          <p:cNvCxnSpPr/>
          <p:nvPr/>
        </p:nvCxnSpPr>
        <p:spPr>
          <a:xfrm>
            <a:off x="5264400" y="2868200"/>
            <a:ext cx="905400" cy="598799"/>
          </a:xfrm>
          <a:prstGeom prst="straightConnector1">
            <a:avLst/>
          </a:prstGeom>
          <a:noFill/>
          <a:ln w="19050" cap="flat" cmpd="sng">
            <a:solidFill>
              <a:schemeClr val="dk2"/>
            </a:solidFill>
            <a:prstDash val="solid"/>
            <a:round/>
            <a:headEnd type="none" w="med" len="med"/>
            <a:tailEnd type="none" w="med" len="med"/>
          </a:ln>
        </p:spPr>
      </p:cxnSp>
      <p:cxnSp>
        <p:nvCxnSpPr>
          <p:cNvPr id="79" name="Shape 79"/>
          <p:cNvCxnSpPr/>
          <p:nvPr/>
        </p:nvCxnSpPr>
        <p:spPr>
          <a:xfrm rot="10800000" flipH="1">
            <a:off x="2657275" y="2936623"/>
            <a:ext cx="802500" cy="587400"/>
          </a:xfrm>
          <a:prstGeom prst="straightConnector1">
            <a:avLst/>
          </a:prstGeom>
          <a:noFill/>
          <a:ln w="19050" cap="flat" cmpd="sng">
            <a:solidFill>
              <a:schemeClr val="dk2"/>
            </a:solidFill>
            <a:prstDash val="solid"/>
            <a:round/>
            <a:headEnd type="none" w="med" len="med"/>
            <a:tailEnd type="none" w="med" len="med"/>
          </a:ln>
        </p:spPr>
      </p:cxnSp>
      <p:cxnSp>
        <p:nvCxnSpPr>
          <p:cNvPr id="80" name="Shape 80"/>
          <p:cNvCxnSpPr/>
          <p:nvPr/>
        </p:nvCxnSpPr>
        <p:spPr>
          <a:xfrm rot="10800000" flipH="1">
            <a:off x="5329200" y="1813350"/>
            <a:ext cx="852000" cy="464699"/>
          </a:xfrm>
          <a:prstGeom prst="straightConnector1">
            <a:avLst/>
          </a:prstGeom>
          <a:noFill/>
          <a:ln w="19050" cap="flat" cmpd="sng">
            <a:solidFill>
              <a:schemeClr val="dk2"/>
            </a:solidFill>
            <a:prstDash val="solid"/>
            <a:round/>
            <a:headEnd type="none" w="med" len="med"/>
            <a:tailEnd type="none" w="med" len="med"/>
          </a:ln>
        </p:spPr>
      </p:cxnSp>
      <p:cxnSp>
        <p:nvCxnSpPr>
          <p:cNvPr id="81" name="Shape 81"/>
          <p:cNvCxnSpPr/>
          <p:nvPr/>
        </p:nvCxnSpPr>
        <p:spPr>
          <a:xfrm>
            <a:off x="2520425" y="1767725"/>
            <a:ext cx="939300" cy="473100"/>
          </a:xfrm>
          <a:prstGeom prst="straightConnector1">
            <a:avLst/>
          </a:prstGeom>
          <a:noFill/>
          <a:ln w="19050" cap="flat" cmpd="sng">
            <a:solidFill>
              <a:schemeClr val="dk2"/>
            </a:solidFill>
            <a:prstDash val="solid"/>
            <a:round/>
            <a:headEnd type="none" w="med" len="med"/>
            <a:tailEnd type="none" w="med" len="med"/>
          </a:ln>
        </p:spPr>
      </p:cxnSp>
      <p:sp>
        <p:nvSpPr>
          <p:cNvPr id="82" name="Shape 82"/>
          <p:cNvSpPr/>
          <p:nvPr/>
        </p:nvSpPr>
        <p:spPr>
          <a:xfrm>
            <a:off x="5907625" y="1437000"/>
            <a:ext cx="1361398" cy="667199"/>
          </a:xfrm>
          <a:prstGeom prst="ellipse">
            <a:avLst/>
          </a:prstGeom>
          <a:solidFill>
            <a:srgbClr val="A4C2F4"/>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Thème 2</a:t>
            </a:r>
          </a:p>
        </p:txBody>
      </p:sp>
      <p:sp>
        <p:nvSpPr>
          <p:cNvPr id="83" name="Shape 83"/>
          <p:cNvSpPr/>
          <p:nvPr/>
        </p:nvSpPr>
        <p:spPr>
          <a:xfrm>
            <a:off x="6014400" y="3368525"/>
            <a:ext cx="1683899" cy="667199"/>
          </a:xfrm>
          <a:prstGeom prst="ellipse">
            <a:avLst/>
          </a:prstGeom>
          <a:solidFill>
            <a:srgbClr val="B4A7D6"/>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Emploi</a:t>
            </a:r>
          </a:p>
        </p:txBody>
      </p:sp>
      <p:sp>
        <p:nvSpPr>
          <p:cNvPr id="84" name="Shape 84"/>
          <p:cNvSpPr/>
          <p:nvPr/>
        </p:nvSpPr>
        <p:spPr>
          <a:xfrm>
            <a:off x="1129675" y="3465575"/>
            <a:ext cx="2189700"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Communication</a:t>
            </a:r>
          </a:p>
        </p:txBody>
      </p:sp>
      <p:sp>
        <p:nvSpPr>
          <p:cNvPr id="85" name="Shape 85"/>
          <p:cNvSpPr/>
          <p:nvPr/>
        </p:nvSpPr>
        <p:spPr>
          <a:xfrm>
            <a:off x="1528225" y="1347475"/>
            <a:ext cx="1392598" cy="667199"/>
          </a:xfrm>
          <a:prstGeom prst="ellipse">
            <a:avLst/>
          </a:prstGeom>
          <a:solidFill>
            <a:srgbClr val="FFE5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Thème 1</a:t>
            </a:r>
          </a:p>
        </p:txBody>
      </p:sp>
      <p:sp>
        <p:nvSpPr>
          <p:cNvPr id="86" name="Shape 86"/>
          <p:cNvSpPr txBox="1"/>
          <p:nvPr/>
        </p:nvSpPr>
        <p:spPr>
          <a:xfrm>
            <a:off x="7150725" y="3706525"/>
            <a:ext cx="6569098" cy="7664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cxnSp>
        <p:nvCxnSpPr>
          <p:cNvPr id="87" name="Shape 87"/>
          <p:cNvCxnSpPr/>
          <p:nvPr/>
        </p:nvCxnSpPr>
        <p:spPr>
          <a:xfrm rot="10800000">
            <a:off x="1562441" y="3022107"/>
            <a:ext cx="292799" cy="444900"/>
          </a:xfrm>
          <a:prstGeom prst="straightConnector1">
            <a:avLst/>
          </a:prstGeom>
          <a:noFill/>
          <a:ln w="19050" cap="flat" cmpd="sng">
            <a:solidFill>
              <a:schemeClr val="dk2"/>
            </a:solidFill>
            <a:prstDash val="solid"/>
            <a:round/>
            <a:headEnd type="none" w="med" len="med"/>
            <a:tailEnd type="none" w="med" len="med"/>
          </a:ln>
        </p:spPr>
      </p:cxnSp>
      <p:cxnSp>
        <p:nvCxnSpPr>
          <p:cNvPr id="88" name="Shape 88"/>
          <p:cNvCxnSpPr/>
          <p:nvPr/>
        </p:nvCxnSpPr>
        <p:spPr>
          <a:xfrm flipH="1">
            <a:off x="1243216" y="3937257"/>
            <a:ext cx="651899" cy="453599"/>
          </a:xfrm>
          <a:prstGeom prst="straightConnector1">
            <a:avLst/>
          </a:prstGeom>
          <a:noFill/>
          <a:ln w="19050" cap="flat" cmpd="sng">
            <a:solidFill>
              <a:schemeClr val="dk2"/>
            </a:solidFill>
            <a:prstDash val="solid"/>
            <a:round/>
            <a:headEnd type="none" w="med" len="med"/>
            <a:tailEnd type="none" w="med" len="med"/>
          </a:ln>
        </p:spPr>
      </p:cxnSp>
      <p:sp>
        <p:nvSpPr>
          <p:cNvPr id="89" name="Shape 89"/>
          <p:cNvSpPr/>
          <p:nvPr/>
        </p:nvSpPr>
        <p:spPr>
          <a:xfrm>
            <a:off x="285125" y="257205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100" b="1" i="0" u="none" strike="noStrike" cap="none" baseline="0">
                <a:solidFill>
                  <a:srgbClr val="000000"/>
                </a:solidFill>
                <a:latin typeface="Arial"/>
                <a:ea typeface="Arial"/>
                <a:cs typeface="Arial"/>
                <a:sym typeface="Arial"/>
              </a:rPr>
              <a:t>Se faire des amis</a:t>
            </a:r>
          </a:p>
        </p:txBody>
      </p:sp>
      <p:sp>
        <p:nvSpPr>
          <p:cNvPr id="90" name="Shape 90"/>
          <p:cNvSpPr/>
          <p:nvPr/>
        </p:nvSpPr>
        <p:spPr>
          <a:xfrm>
            <a:off x="141000" y="4359100"/>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100" b="1" i="0" u="none" strike="noStrike" cap="none" baseline="0">
                <a:solidFill>
                  <a:srgbClr val="000000"/>
                </a:solidFill>
                <a:latin typeface="Arial"/>
                <a:ea typeface="Arial"/>
                <a:cs typeface="Arial"/>
                <a:sym typeface="Arial"/>
              </a:rPr>
              <a:t>Exprimer ses opinions</a:t>
            </a:r>
          </a:p>
        </p:txBody>
      </p:sp>
      <p:sp>
        <p:nvSpPr>
          <p:cNvPr id="91" name="Shape 91"/>
          <p:cNvSpPr/>
          <p:nvPr/>
        </p:nvSpPr>
        <p:spPr>
          <a:xfrm>
            <a:off x="2813825" y="4445975"/>
            <a:ext cx="1950299" cy="473100"/>
          </a:xfrm>
          <a:prstGeom prst="ellipse">
            <a:avLst/>
          </a:prstGeom>
          <a:solidFill>
            <a:srgbClr val="EA9999"/>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1100" b="1" i="0" u="none" strike="noStrike" cap="none" baseline="0">
                <a:solidFill>
                  <a:srgbClr val="000000"/>
                </a:solidFill>
                <a:latin typeface="Arial"/>
                <a:ea typeface="Arial"/>
                <a:cs typeface="Arial"/>
                <a:sym typeface="Arial"/>
              </a:rPr>
              <a:t>Postuler à des emplois</a:t>
            </a:r>
          </a:p>
        </p:txBody>
      </p:sp>
      <p:cxnSp>
        <p:nvCxnSpPr>
          <p:cNvPr id="92" name="Shape 92"/>
          <p:cNvCxnSpPr/>
          <p:nvPr/>
        </p:nvCxnSpPr>
        <p:spPr>
          <a:xfrm>
            <a:off x="2887316" y="3937257"/>
            <a:ext cx="648000" cy="521999"/>
          </a:xfrm>
          <a:prstGeom prst="straightConnector1">
            <a:avLst/>
          </a:prstGeom>
          <a:noFill/>
          <a:ln w="19050" cap="flat" cmpd="sng">
            <a:solidFill>
              <a:schemeClr val="dk2"/>
            </a:solidFill>
            <a:prstDash val="solid"/>
            <a:round/>
            <a:headEnd type="none" w="med" len="med"/>
            <a:tailEnd type="none" w="med" len="med"/>
          </a:ln>
        </p:spPr>
      </p:cxnSp>
      <p:sp>
        <p:nvSpPr>
          <p:cNvPr id="93" name="Shape 93"/>
          <p:cNvSpPr txBox="1"/>
          <p:nvPr/>
        </p:nvSpPr>
        <p:spPr>
          <a:xfrm>
            <a:off x="457200" y="414495"/>
            <a:ext cx="6811823" cy="5219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FFFFFF"/>
              </a:buClr>
              <a:buSzPct val="25000"/>
              <a:buFont typeface="Arial"/>
              <a:buNone/>
            </a:pPr>
            <a:r>
              <a:rPr lang="en" sz="4800" b="1" i="0" u="none" strike="noStrike" cap="none" baseline="0">
                <a:solidFill>
                  <a:srgbClr val="FFFFFF"/>
                </a:solidFill>
                <a:latin typeface="Arial"/>
                <a:ea typeface="Arial"/>
                <a:cs typeface="Arial"/>
                <a:sym typeface="Arial"/>
              </a:rPr>
              <a:t>Carte heuristique</a:t>
            </a:r>
          </a:p>
        </p:txBody>
      </p:sp>
      <p:cxnSp>
        <p:nvCxnSpPr>
          <p:cNvPr id="94" name="Shape 94"/>
          <p:cNvCxnSpPr>
            <a:stCxn id="91" idx="6"/>
            <a:endCxn id="83" idx="3"/>
          </p:cNvCxnSpPr>
          <p:nvPr/>
        </p:nvCxnSpPr>
        <p:spPr>
          <a:xfrm rot="10800000" flipH="1">
            <a:off x="4764124" y="3937925"/>
            <a:ext cx="1497000" cy="744600"/>
          </a:xfrm>
          <a:prstGeom prst="straightConnector1">
            <a:avLst/>
          </a:prstGeom>
          <a:noFill/>
          <a:ln w="19050" cap="flat" cmpd="sng">
            <a:solidFill>
              <a:schemeClr val="dk2"/>
            </a:solidFill>
            <a:prstDash val="solid"/>
            <a:round/>
            <a:headEnd type="none" w="med" len="med"/>
            <a:tailEnd type="none" w="med" len="med"/>
          </a:ln>
        </p:spPr>
      </p:cxn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p:nvPr/>
        </p:nvSpPr>
        <p:spPr>
          <a:xfrm>
            <a:off x="43200" y="2023800"/>
            <a:ext cx="9057600" cy="1557600"/>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 sz="4000" b="1" i="0" u="none" strike="noStrike" cap="none" baseline="0">
                <a:solidFill>
                  <a:srgbClr val="000000"/>
                </a:solidFill>
                <a:latin typeface="Arial"/>
                <a:ea typeface="Arial"/>
                <a:cs typeface="Arial"/>
                <a:sym typeface="Arial"/>
              </a:rPr>
              <a:t>Pourquoi l'éducation est-elle importante </a:t>
            </a:r>
            <a:endParaRPr lang="lt-LT" sz="4000" b="1" i="0" u="none" strike="noStrike" cap="none" baseline="0" dirty="0" smtClean="0">
              <a:solidFill>
                <a:srgbClr val="000000"/>
              </a:solidFill>
              <a:latin typeface="Arial"/>
              <a:ea typeface="Arial"/>
              <a:cs typeface="Arial"/>
              <a:sym typeface="Arial"/>
              <a:rtl val="0"/>
            </a:endParaRPr>
          </a:p>
          <a:p>
            <a:pPr algn="ctr">
              <a:buClr>
                <a:srgbClr val="000000"/>
              </a:buClr>
              <a:buSzPct val="25000"/>
            </a:pPr>
            <a:r>
              <a:rPr lang="en" sz="4000" b="1"/>
              <a:t>dans votre communauté ?</a:t>
            </a:r>
          </a:p>
          <a:p>
            <a:pPr marL="0" marR="0" lvl="0" indent="0" algn="ctr" rtl="0">
              <a:lnSpc>
                <a:spcPct val="100000"/>
              </a:lnSpc>
              <a:spcBef>
                <a:spcPts val="0"/>
              </a:spcBef>
              <a:spcAft>
                <a:spcPts val="0"/>
              </a:spcAft>
              <a:buClr>
                <a:srgbClr val="000000"/>
              </a:buClr>
              <a:buFont typeface="Arial"/>
              <a:buNone/>
            </a:pPr>
            <a:endParaRPr sz="4000" b="1" i="0" u="none" strike="noStrike" cap="none" baseline="0" dirty="0">
              <a:solidFill>
                <a:srgbClr val="000000"/>
              </a:solidFill>
              <a:latin typeface="Arial"/>
              <a:ea typeface="Arial"/>
              <a:cs typeface="Arial"/>
              <a:sym typeface="Arial"/>
              <a:rtl val="0"/>
            </a:endParaRPr>
          </a:p>
          <a:p>
            <a:pPr marL="0" marR="0" lvl="0" indent="0" algn="ctr" rtl="0">
              <a:lnSpc>
                <a:spcPct val="100000"/>
              </a:lnSpc>
              <a:spcBef>
                <a:spcPts val="0"/>
              </a:spcBef>
              <a:spcAft>
                <a:spcPts val="0"/>
              </a:spcAft>
              <a:buClr>
                <a:srgbClr val="000000"/>
              </a:buClr>
              <a:buSzPct val="25000"/>
              <a:buFont typeface="Arial"/>
              <a:buNone/>
            </a:pPr>
            <a:r>
              <a:rPr lang="en" sz="4000" b="1" i="0" u="none" strike="noStrike" cap="none" baseline="0">
                <a:solidFill>
                  <a:srgbClr val="000000"/>
                </a:solidFill>
                <a:latin typeface="Arial"/>
                <a:ea typeface="Arial"/>
                <a:cs typeface="Arial"/>
                <a:sym typeface="Arial"/>
              </a:rPr>
              <a:t>En 20 mots !</a:t>
            </a:r>
          </a:p>
        </p:txBody>
      </p:sp>
      <p:sp>
        <p:nvSpPr>
          <p:cNvPr id="100" name="Shape 10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7</a:t>
            </a:fld>
            <a:endParaRPr lang="en" sz="1300" b="0" i="0" u="none" strike="noStrike" cap="none" baseline="0">
              <a:solidFill>
                <a:schemeClr val="dk2"/>
              </a:solidFill>
              <a:latin typeface="Arial"/>
              <a:ea typeface="Arial"/>
              <a:cs typeface="Arial"/>
              <a:sym typeface="Arial"/>
              <a:rtl val="0"/>
            </a:endParaRPr>
          </a:p>
        </p:txBody>
      </p:sp>
      <p:sp>
        <p:nvSpPr>
          <p:cNvPr id="101" name="Shape 101"/>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Question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185195" y="205977"/>
            <a:ext cx="8501605"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a:solidFill>
                  <a:schemeClr val="lt1"/>
                </a:solidFill>
                <a:latin typeface="Arial"/>
                <a:ea typeface="Arial"/>
                <a:cs typeface="Arial"/>
                <a:sym typeface="Arial"/>
              </a:rPr>
              <a:t>Un enseignant est ____________. </a:t>
            </a:r>
          </a:p>
        </p:txBody>
      </p:sp>
      <p:sp>
        <p:nvSpPr>
          <p:cNvPr id="107" name="Shape 107"/>
          <p:cNvSpPr txBox="1">
            <a:spLocks noGrp="1"/>
          </p:cNvSpPr>
          <p:nvPr>
            <p:ph type="body" idx="1"/>
          </p:nvPr>
        </p:nvSpPr>
        <p:spPr>
          <a:xfrm>
            <a:off x="799200" y="1460500"/>
            <a:ext cx="7565099"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0" i="0" u="none" strike="noStrike" cap="none" baseline="0" dirty="0">
                <a:solidFill>
                  <a:schemeClr val="dk1"/>
                </a:solidFill>
                <a:latin typeface="Arial"/>
                <a:ea typeface="Arial"/>
                <a:cs typeface="Arial"/>
                <a:sym typeface="Arial"/>
              </a:rPr>
              <a:t>Complétez cette phrase ! </a:t>
            </a:r>
          </a:p>
        </p:txBody>
      </p:sp>
      <p:sp>
        <p:nvSpPr>
          <p:cNvPr id="108" name="Shape 10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8</a:t>
            </a:fld>
            <a:endParaRPr lang="en" sz="1300" b="0" i="0" u="none" strike="noStrike" cap="none" baseline="0">
              <a:solidFill>
                <a:schemeClr val="dk2"/>
              </a:solidFill>
              <a:latin typeface="Arial"/>
              <a:ea typeface="Arial"/>
              <a:cs typeface="Arial"/>
              <a:sym typeface="Arial"/>
              <a:rtl val="0"/>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4" name="Shape 11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9</a:t>
            </a:fld>
            <a:endParaRPr lang="en" sz="1300" b="0" i="0" u="none" strike="noStrike" cap="none" baseline="0">
              <a:solidFill>
                <a:schemeClr val="dk2"/>
              </a:solidFill>
              <a:latin typeface="Arial"/>
              <a:ea typeface="Arial"/>
              <a:cs typeface="Arial"/>
              <a:sym typeface="Arial"/>
              <a:rtl val="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571" y="381274"/>
            <a:ext cx="6742857" cy="4380952"/>
          </a:xfrm>
          <a:prstGeom prst="rect">
            <a:avLst/>
          </a:prstGeom>
        </p:spPr>
      </p:pic>
      <p:sp>
        <p:nvSpPr>
          <p:cNvPr id="3" name="TextBox 2"/>
          <p:cNvSpPr txBox="1"/>
          <p:nvPr/>
        </p:nvSpPr>
        <p:spPr>
          <a:xfrm>
            <a:off x="6629400" y="381274"/>
            <a:ext cx="1059873" cy="553998"/>
          </a:xfrm>
          <a:prstGeom prst="rect">
            <a:avLst/>
          </a:prstGeom>
          <a:noFill/>
        </p:spPr>
        <p:txBody>
          <a:bodyPr wrap="square" rtlCol="0">
            <a:spAutoFit/>
          </a:bodyPr>
          <a:lstStyle/>
          <a:p>
            <a:r>
              <a:rPr lang="en-US" sz="1000" dirty="0" err="1"/>
              <a:t>J'enseigne</a:t>
            </a:r>
            <a:r>
              <a:rPr lang="en-US" sz="1000" dirty="0"/>
              <a:t> de </a:t>
            </a:r>
            <a:r>
              <a:rPr lang="en-US" sz="1000" dirty="0" err="1"/>
              <a:t>nombreuses</a:t>
            </a:r>
            <a:r>
              <a:rPr lang="en-US" sz="1000" dirty="0"/>
              <a:t> </a:t>
            </a:r>
            <a:r>
              <a:rPr lang="en-US" sz="1000" dirty="0" err="1"/>
              <a:t>matières</a:t>
            </a:r>
            <a:endParaRPr lang="en-US" sz="1000" dirty="0"/>
          </a:p>
        </p:txBody>
      </p:sp>
      <p:sp>
        <p:nvSpPr>
          <p:cNvPr id="6" name="TextBox 5"/>
          <p:cNvSpPr txBox="1"/>
          <p:nvPr/>
        </p:nvSpPr>
        <p:spPr>
          <a:xfrm>
            <a:off x="6660299" y="1437684"/>
            <a:ext cx="1059873" cy="553998"/>
          </a:xfrm>
          <a:prstGeom prst="rect">
            <a:avLst/>
          </a:prstGeom>
          <a:noFill/>
        </p:spPr>
        <p:txBody>
          <a:bodyPr wrap="square" rtlCol="0">
            <a:spAutoFit/>
          </a:bodyPr>
          <a:lstStyle/>
          <a:p>
            <a:r>
              <a:rPr lang="en-US" sz="1000" dirty="0"/>
              <a:t>Je </a:t>
            </a:r>
            <a:r>
              <a:rPr lang="en-US" sz="1000" dirty="0" err="1"/>
              <a:t>dois</a:t>
            </a:r>
            <a:r>
              <a:rPr lang="en-US" sz="1000" dirty="0"/>
              <a:t> </a:t>
            </a:r>
            <a:r>
              <a:rPr lang="en-US" sz="1000" dirty="0" err="1"/>
              <a:t>élaborer</a:t>
            </a:r>
            <a:r>
              <a:rPr lang="en-US" sz="1000" dirty="0"/>
              <a:t> des plans de </a:t>
            </a:r>
            <a:r>
              <a:rPr lang="en-US" sz="1000" dirty="0" err="1"/>
              <a:t>cours</a:t>
            </a:r>
            <a:endParaRPr lang="en-US" sz="1000" dirty="0"/>
          </a:p>
        </p:txBody>
      </p:sp>
      <p:sp>
        <p:nvSpPr>
          <p:cNvPr id="8" name="TextBox 7"/>
          <p:cNvSpPr txBox="1"/>
          <p:nvPr/>
        </p:nvSpPr>
        <p:spPr>
          <a:xfrm>
            <a:off x="6558765" y="2369402"/>
            <a:ext cx="1059873" cy="553998"/>
          </a:xfrm>
          <a:prstGeom prst="rect">
            <a:avLst/>
          </a:prstGeom>
          <a:noFill/>
        </p:spPr>
        <p:txBody>
          <a:bodyPr wrap="square" rtlCol="0">
            <a:spAutoFit/>
          </a:bodyPr>
          <a:lstStyle/>
          <a:p>
            <a:r>
              <a:rPr lang="en-US" sz="1000" dirty="0"/>
              <a:t>Je </a:t>
            </a:r>
            <a:r>
              <a:rPr lang="en-US" sz="1000" dirty="0" err="1"/>
              <a:t>dois</a:t>
            </a:r>
            <a:r>
              <a:rPr lang="en-US" sz="1000" dirty="0"/>
              <a:t> faire </a:t>
            </a:r>
            <a:r>
              <a:rPr lang="en-US" sz="1000" dirty="0" err="1"/>
              <a:t>dormir</a:t>
            </a:r>
            <a:r>
              <a:rPr lang="en-US" sz="1000" dirty="0"/>
              <a:t> les plus </a:t>
            </a:r>
            <a:r>
              <a:rPr lang="en-US" sz="1000" dirty="0" err="1"/>
              <a:t>jeunes</a:t>
            </a:r>
            <a:endParaRPr lang="en-US" sz="1000" dirty="0"/>
          </a:p>
        </p:txBody>
      </p:sp>
      <p:sp>
        <p:nvSpPr>
          <p:cNvPr id="9" name="TextBox 8"/>
          <p:cNvSpPr txBox="1"/>
          <p:nvPr/>
        </p:nvSpPr>
        <p:spPr>
          <a:xfrm>
            <a:off x="6282762" y="3803532"/>
            <a:ext cx="1059873" cy="400110"/>
          </a:xfrm>
          <a:prstGeom prst="rect">
            <a:avLst/>
          </a:prstGeom>
          <a:noFill/>
        </p:spPr>
        <p:txBody>
          <a:bodyPr wrap="square" rtlCol="0">
            <a:spAutoFit/>
          </a:bodyPr>
          <a:lstStyle/>
          <a:p>
            <a:r>
              <a:rPr lang="en-US" sz="1000" dirty="0"/>
              <a:t>Je </a:t>
            </a:r>
            <a:r>
              <a:rPr lang="en-US" sz="1000" dirty="0" err="1"/>
              <a:t>dois</a:t>
            </a:r>
            <a:r>
              <a:rPr lang="en-US" sz="1000" dirty="0"/>
              <a:t> </a:t>
            </a:r>
            <a:r>
              <a:rPr lang="en-US" sz="1000" dirty="0" err="1"/>
              <a:t>nettoyer</a:t>
            </a:r>
            <a:r>
              <a:rPr lang="en-US" sz="1000" dirty="0"/>
              <a:t> </a:t>
            </a:r>
            <a:r>
              <a:rPr lang="en-US" sz="1000" dirty="0" err="1"/>
              <a:t>l'école</a:t>
            </a:r>
            <a:endParaRPr lang="en-US" sz="1000" dirty="0"/>
          </a:p>
        </p:txBody>
      </p:sp>
      <p:sp>
        <p:nvSpPr>
          <p:cNvPr id="10" name="TextBox 9"/>
          <p:cNvSpPr txBox="1"/>
          <p:nvPr/>
        </p:nvSpPr>
        <p:spPr>
          <a:xfrm>
            <a:off x="1596462" y="3096766"/>
            <a:ext cx="1059873" cy="553998"/>
          </a:xfrm>
          <a:prstGeom prst="rect">
            <a:avLst/>
          </a:prstGeom>
          <a:noFill/>
        </p:spPr>
        <p:txBody>
          <a:bodyPr wrap="square" rtlCol="0">
            <a:spAutoFit/>
          </a:bodyPr>
          <a:lstStyle/>
          <a:p>
            <a:r>
              <a:rPr lang="en-US" sz="1000" dirty="0"/>
              <a:t>Je </a:t>
            </a:r>
            <a:r>
              <a:rPr lang="en-US" sz="1000" dirty="0" err="1"/>
              <a:t>dois</a:t>
            </a:r>
            <a:r>
              <a:rPr lang="en-US" sz="1000" dirty="0"/>
              <a:t> faire un rapport à </a:t>
            </a:r>
            <a:r>
              <a:rPr lang="en-US" sz="1000" dirty="0" err="1"/>
              <a:t>mes</a:t>
            </a:r>
            <a:r>
              <a:rPr lang="en-US" sz="1000" dirty="0"/>
              <a:t> </a:t>
            </a:r>
            <a:r>
              <a:rPr lang="en-US" sz="1000" dirty="0" err="1"/>
              <a:t>superviseurs</a:t>
            </a:r>
            <a:endParaRPr lang="en-US" sz="1000" dirty="0"/>
          </a:p>
        </p:txBody>
      </p:sp>
      <p:sp>
        <p:nvSpPr>
          <p:cNvPr id="11" name="TextBox 10"/>
          <p:cNvSpPr txBox="1"/>
          <p:nvPr/>
        </p:nvSpPr>
        <p:spPr>
          <a:xfrm>
            <a:off x="1274345" y="2101062"/>
            <a:ext cx="1059873" cy="400110"/>
          </a:xfrm>
          <a:prstGeom prst="rect">
            <a:avLst/>
          </a:prstGeom>
          <a:noFill/>
        </p:spPr>
        <p:txBody>
          <a:bodyPr wrap="square" rtlCol="0">
            <a:spAutoFit/>
          </a:bodyPr>
          <a:lstStyle/>
          <a:p>
            <a:r>
              <a:rPr lang="en-US" sz="1000" dirty="0"/>
              <a:t>Je </a:t>
            </a:r>
            <a:r>
              <a:rPr lang="en-US" sz="1000" dirty="0" err="1"/>
              <a:t>dois</a:t>
            </a:r>
            <a:r>
              <a:rPr lang="en-US" sz="1000" dirty="0"/>
              <a:t> </a:t>
            </a:r>
            <a:r>
              <a:rPr lang="en-US" sz="1000" dirty="0" err="1"/>
              <a:t>suivre</a:t>
            </a:r>
            <a:r>
              <a:rPr lang="en-US" sz="1000" dirty="0"/>
              <a:t> </a:t>
            </a:r>
            <a:r>
              <a:rPr lang="en-US" sz="1000" dirty="0" err="1"/>
              <a:t>une</a:t>
            </a:r>
            <a:r>
              <a:rPr lang="en-US" sz="1000" dirty="0"/>
              <a:t> formation</a:t>
            </a:r>
          </a:p>
        </p:txBody>
      </p:sp>
      <p:sp>
        <p:nvSpPr>
          <p:cNvPr id="12" name="TextBox 11"/>
          <p:cNvSpPr txBox="1"/>
          <p:nvPr/>
        </p:nvSpPr>
        <p:spPr>
          <a:xfrm>
            <a:off x="1628399" y="280829"/>
            <a:ext cx="1059873" cy="553998"/>
          </a:xfrm>
          <a:prstGeom prst="rect">
            <a:avLst/>
          </a:prstGeom>
          <a:noFill/>
        </p:spPr>
        <p:txBody>
          <a:bodyPr wrap="square" rtlCol="0">
            <a:spAutoFit/>
          </a:bodyPr>
          <a:lstStyle/>
          <a:p>
            <a:r>
              <a:rPr lang="en-US" sz="1000" dirty="0"/>
              <a:t>Je </a:t>
            </a:r>
            <a:r>
              <a:rPr lang="en-US" sz="1000" dirty="0" err="1"/>
              <a:t>dois</a:t>
            </a:r>
            <a:r>
              <a:rPr lang="en-US" sz="1000" dirty="0"/>
              <a:t> </a:t>
            </a:r>
            <a:r>
              <a:rPr lang="en-US" sz="1000" dirty="0" err="1"/>
              <a:t>corriger</a:t>
            </a:r>
            <a:r>
              <a:rPr lang="en-US" sz="1000" dirty="0"/>
              <a:t> les devoirs des </a:t>
            </a:r>
            <a:r>
              <a:rPr lang="en-US" sz="1000" dirty="0" err="1"/>
              <a:t>élèves</a:t>
            </a:r>
            <a:endParaRPr lang="en-US" sz="1000" dirty="0"/>
          </a:p>
        </p:txBody>
      </p:sp>
      <p:sp>
        <p:nvSpPr>
          <p:cNvPr id="13" name="TextBox 12"/>
          <p:cNvSpPr txBox="1"/>
          <p:nvPr/>
        </p:nvSpPr>
        <p:spPr>
          <a:xfrm>
            <a:off x="869099" y="1150569"/>
            <a:ext cx="866183" cy="553998"/>
          </a:xfrm>
          <a:prstGeom prst="rect">
            <a:avLst/>
          </a:prstGeom>
          <a:noFill/>
        </p:spPr>
        <p:txBody>
          <a:bodyPr wrap="square" rtlCol="0">
            <a:spAutoFit/>
          </a:bodyPr>
          <a:lstStyle/>
          <a:p>
            <a:r>
              <a:rPr lang="en-US" sz="1000" dirty="0"/>
              <a:t>Je </a:t>
            </a:r>
            <a:r>
              <a:rPr lang="en-US" sz="1000" dirty="0" err="1"/>
              <a:t>dois</a:t>
            </a:r>
            <a:r>
              <a:rPr lang="en-US" sz="1000" dirty="0"/>
              <a:t> </a:t>
            </a:r>
            <a:r>
              <a:rPr lang="en-US" sz="1000" dirty="0" err="1"/>
              <a:t>préparer</a:t>
            </a:r>
            <a:r>
              <a:rPr lang="en-US" sz="1000" dirty="0"/>
              <a:t> le </a:t>
            </a:r>
            <a:r>
              <a:rPr lang="en-US" sz="1000" dirty="0" err="1"/>
              <a:t>déjeuner</a:t>
            </a:r>
            <a:endParaRPr lang="en-US" sz="1000" dirty="0"/>
          </a:p>
        </p:txBody>
      </p:sp>
    </p:spTree>
  </p:cSld>
  <p:clrMapOvr>
    <a:masterClrMapping/>
  </p:clrMapOvr>
  <p:transitio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974</TotalTime>
  <Words>744</Words>
  <Application>Microsoft Office PowerPoint</Application>
  <PresentationFormat>On-screen Show (16:9)</PresentationFormat>
  <Paragraphs>175</Paragraphs>
  <Slides>26</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Times New Roman</vt:lpstr>
      <vt:lpstr>modern</vt:lpstr>
      <vt:lpstr>PowerPoint Presentation</vt:lpstr>
      <vt:lpstr>Jour 1  Rôle et bien-être  de  l'enseignant  </vt:lpstr>
      <vt:lpstr>Session 1 - Objectifs</vt:lpstr>
      <vt:lpstr>Question :</vt:lpstr>
      <vt:lpstr>PowerPoint Presentation</vt:lpstr>
      <vt:lpstr>PowerPoint Presentation</vt:lpstr>
      <vt:lpstr>Question :</vt:lpstr>
      <vt:lpstr>Un enseignant est ____________. </vt:lpstr>
      <vt:lpstr>PowerPoint Presentation</vt:lpstr>
      <vt:lpstr>PowerPoint Presentation</vt:lpstr>
      <vt:lpstr>PowerPoint Presentation</vt:lpstr>
      <vt:lpstr>Jour 1  Rôle et bien-être  de  l'enseignant  </vt:lpstr>
      <vt:lpstr>L'éducation et la communauté</vt:lpstr>
      <vt:lpstr>Session 2 - Objectifs</vt:lpstr>
      <vt:lpstr>Code de bonne conduite</vt:lpstr>
      <vt:lpstr>Les conséquences d'une violation du Code de bonne conduite</vt:lpstr>
      <vt:lpstr>Comment signaler une mauvaise conduite </vt:lpstr>
      <vt:lpstr>PowerPoint Presentation</vt:lpstr>
      <vt:lpstr>Jour 1  Rôle et bien-être de l'enseignant </vt:lpstr>
      <vt:lpstr>Session 3 - Objectifs</vt:lpstr>
      <vt:lpstr>Réflexion sur le bien-être  </vt:lpstr>
      <vt:lpstr>Résolution de conflit</vt:lpstr>
      <vt:lpstr>STOPPEZ</vt:lpstr>
      <vt:lpstr>RÉFLÉCHISSEZ</vt:lpstr>
      <vt:lpstr>AGISSEZ</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Montgomery</dc:creator>
  <cp:lastModifiedBy>Sarah Montgomery</cp:lastModifiedBy>
  <cp:revision>18</cp:revision>
  <dcterms:modified xsi:type="dcterms:W3CDTF">2020-04-09T16:48:49Z</dcterms:modified>
</cp:coreProperties>
</file>