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62A8971-399A-493F-963B-E48E970DF9BD}">
  <a:tblStyle styleId="{562A8971-399A-493F-963B-E48E970DF9BD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ACE688C7-C890-4126-B434-EDB28591682D}" styleName="Table_1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1" d="100"/>
          <a:sy n="51" d="100"/>
        </p:scale>
        <p:origin x="1002" y="6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033261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77273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5635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52606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78601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73960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80434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28570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3491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34998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56995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800" b="0" i="0" u="none" strike="noStrike" cap="none" baseline="0"/>
          </a:p>
        </p:txBody>
      </p:sp>
    </p:spTree>
    <p:extLst>
      <p:ext uri="{BB962C8B-B14F-4D97-AF65-F5344CB8AC3E}">
        <p14:creationId xmlns:p14="http://schemas.microsoft.com/office/powerpoint/2010/main" val="3628713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07960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800" b="0" i="0" u="none" strike="noStrike" cap="none" baseline="0"/>
          </a:p>
        </p:txBody>
      </p:sp>
    </p:spTree>
    <p:extLst>
      <p:ext uri="{BB962C8B-B14F-4D97-AF65-F5344CB8AC3E}">
        <p14:creationId xmlns:p14="http://schemas.microsoft.com/office/powerpoint/2010/main" val="25002006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56538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39384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800" b="0" i="0" u="none" strike="noStrike" cap="none" baseline="0"/>
          </a:p>
        </p:txBody>
      </p:sp>
    </p:spTree>
    <p:extLst>
      <p:ext uri="{BB962C8B-B14F-4D97-AF65-F5344CB8AC3E}">
        <p14:creationId xmlns:p14="http://schemas.microsoft.com/office/powerpoint/2010/main" val="41791636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31321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3" name="Shape 2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84414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13349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5" name="Shape 2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744379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81975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9878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98776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7" name="Shape 2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299306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3" name="Shape 2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93744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641059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7" name="Shape 2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274153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4" name="Shape 3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800" b="0" i="0" u="none" strike="noStrike" cap="none" baseline="0"/>
          </a:p>
        </p:txBody>
      </p:sp>
    </p:spTree>
    <p:extLst>
      <p:ext uri="{BB962C8B-B14F-4D97-AF65-F5344CB8AC3E}">
        <p14:creationId xmlns:p14="http://schemas.microsoft.com/office/powerpoint/2010/main" val="158814830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4" name="Shape 3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19704536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2" name="Shape 3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7842845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0" name="Shape 3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29602924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8" name="Shape 3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95324242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3" name="Shape 3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91601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911944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0" name="Shape 3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263556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7" name="Shape 3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361381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5" name="Shape 3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45388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2" name="Shape 3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004090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3" name="Shape 3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599491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1" name="Shape 3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471928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hape 3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99" name="Shape 3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08637429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6" name="Shape 4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59217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7867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0356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78597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71819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9677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 rot="10800000" flipH="1">
            <a:off x="0" y="3093233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2"/>
          </p:nvPr>
        </p:nvSpPr>
        <p:spPr>
          <a:xfrm>
            <a:off x="4656667" y="1461908"/>
            <a:ext cx="40302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0" y="4406307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4406307"/>
            <a:ext cx="8229600" cy="51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33754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Compétences fondamentales des enseignants du primaire en contextes de crises</a:t>
            </a:r>
            <a:endParaRPr lang="fr-FR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7522" y="1128899"/>
            <a:ext cx="5106228" cy="380894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>
                <a:solidFill>
                  <a:schemeClr val="lt1"/>
                </a:solidFill>
                <a:latin typeface="Arial"/>
                <a:sym typeface="Arial"/>
                <a:rtl val="0"/>
              </a:rPr>
              <a:t>Un enseignant est _______. 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0" y="1347475"/>
            <a:ext cx="45411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fr-FR" sz="15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Quelqu’un qui transmet des savoirs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fr-FR" sz="15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Quelqu’un qui a des compétences de manager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fr-FR" sz="15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Un leader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fr-FR" sz="15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Quelqu'un qui rend ses élèves autonomes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fr-FR" sz="15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Un apprenant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fr-FR" sz="15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Un bon communicateur 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fr-FR" sz="15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Celui qui aide les autres à acquérir de nouvelles expériences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fr-FR" sz="15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Un innovateur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1300"/>
              </a:spcBef>
              <a:spcAft>
                <a:spcPts val="800"/>
              </a:spcAft>
              <a:buClr>
                <a:schemeClr val="dk2"/>
              </a:buClr>
              <a:buFont typeface="Arial"/>
              <a:buNone/>
            </a:pPr>
            <a:endParaRPr lang="fr-FR" sz="3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36" name="Shape 136"/>
          <p:cNvSpPr txBox="1">
            <a:spLocks noGrp="1"/>
          </p:cNvSpPr>
          <p:nvPr>
            <p:ph type="body" idx="2"/>
          </p:nvPr>
        </p:nvSpPr>
        <p:spPr>
          <a:xfrm>
            <a:off x="3933026" y="1347475"/>
            <a:ext cx="45411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fr-FR" sz="17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Un bon modèle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fr-FR" sz="17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Un coordonnateur de personnes et de ressources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fr-FR" sz="17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Quelqu’un qui est capable d’appuyer différents genres d’apprenants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fr-FR" sz="17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Quelqu’un qui est responsable du bien-être des élèves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80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fr-FR" sz="17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Quelqu’un qui oriente et accompagne les enfants.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10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>
                <a:solidFill>
                  <a:schemeClr val="lt1"/>
                </a:solidFill>
                <a:latin typeface="Arial"/>
                <a:sym typeface="Arial"/>
                <a:rtl val="0"/>
              </a:rPr>
              <a:t>Identification des attentes</a:t>
            </a:r>
          </a:p>
        </p:txBody>
      </p:sp>
      <p:sp>
        <p:nvSpPr>
          <p:cNvPr id="143" name="Shape 143"/>
          <p:cNvSpPr txBox="1"/>
          <p:nvPr/>
        </p:nvSpPr>
        <p:spPr>
          <a:xfrm>
            <a:off x="241975" y="1837825"/>
            <a:ext cx="8229600" cy="1823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fr-FR" sz="2200" dirty="0">
                <a:solidFill>
                  <a:schemeClr val="dk1"/>
                </a:solidFill>
                <a:latin typeface="+mn-lt"/>
                <a:sym typeface="Times New Roman"/>
              </a:rPr>
              <a:t>Qu’attendent de vous les élèves de votre </a:t>
            </a:r>
            <a:r>
              <a:rPr lang="fr-FR" sz="2200" dirty="0" smtClean="0">
                <a:solidFill>
                  <a:schemeClr val="dk1"/>
                </a:solidFill>
                <a:latin typeface="+mn-lt"/>
                <a:sym typeface="Times New Roman"/>
              </a:rPr>
              <a:t>classe </a:t>
            </a:r>
            <a:r>
              <a:rPr lang="fr-FR" sz="2200" dirty="0">
                <a:solidFill>
                  <a:schemeClr val="dk1"/>
                </a:solidFill>
                <a:latin typeface="+mn-lt"/>
                <a:sym typeface="Times New Roman"/>
              </a:rPr>
              <a:t>?</a:t>
            </a:r>
          </a:p>
          <a:p>
            <a:pPr marL="457200" lvl="0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fr-FR" sz="2200" dirty="0">
                <a:solidFill>
                  <a:schemeClr val="dk1"/>
                </a:solidFill>
                <a:latin typeface="+mn-lt"/>
                <a:sym typeface="Times New Roman"/>
              </a:rPr>
              <a:t>Qu’attend de vous le dirigeant de l’école ?</a:t>
            </a:r>
          </a:p>
          <a:p>
            <a:pPr marL="457200" lvl="0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fr-FR" sz="2200" dirty="0">
                <a:solidFill>
                  <a:schemeClr val="dk1"/>
                </a:solidFill>
                <a:latin typeface="+mn-lt"/>
                <a:sym typeface="Times New Roman"/>
              </a:rPr>
              <a:t>Qu’attendent de vous les parents vivant dans la </a:t>
            </a:r>
            <a:r>
              <a:rPr lang="fr-FR" sz="2200" dirty="0" smtClean="0">
                <a:solidFill>
                  <a:schemeClr val="dk1"/>
                </a:solidFill>
                <a:latin typeface="+mn-lt"/>
                <a:sym typeface="Times New Roman"/>
              </a:rPr>
              <a:t>communauté?</a:t>
            </a:r>
            <a:endParaRPr lang="fr-FR" sz="2200" dirty="0">
              <a:solidFill>
                <a:schemeClr val="dk1"/>
              </a:solidFill>
              <a:latin typeface="+mn-lt"/>
              <a:sym typeface="Times New Roman"/>
            </a:endParaRPr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11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Shape 1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00150" y="381000"/>
            <a:ext cx="6743700" cy="438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12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Shape 1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14400" y="116925"/>
            <a:ext cx="7372351" cy="490962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Shape 15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13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>
                <a:solidFill>
                  <a:schemeClr val="lt1"/>
                </a:solidFill>
                <a:latin typeface="Arial"/>
                <a:sym typeface="Arial"/>
                <a:rtl val="0"/>
              </a:rPr>
              <a:t>Motivation de l’enseignant</a:t>
            </a:r>
          </a:p>
        </p:txBody>
      </p:sp>
      <p:graphicFrame>
        <p:nvGraphicFramePr>
          <p:cNvPr id="162" name="Shape 162"/>
          <p:cNvGraphicFramePr/>
          <p:nvPr/>
        </p:nvGraphicFramePr>
        <p:xfrm>
          <a:off x="952500" y="1699075"/>
          <a:ext cx="7239000" cy="3146350"/>
        </p:xfrm>
        <a:graphic>
          <a:graphicData uri="http://schemas.openxmlformats.org/drawingml/2006/table">
            <a:tbl>
              <a:tblPr>
                <a:noFill/>
                <a:tableStyleId>{562A8971-399A-493F-963B-E48E970DF9BD}</a:tableStyleId>
              </a:tblPr>
              <a:tblGrid>
                <a:gridCol w="3619500"/>
                <a:gridCol w="3619500"/>
              </a:tblGrid>
              <a:tr h="587225"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2400" u="none" strike="noStrike" cap="none" baseline="0" dirty="0">
                          <a:rtl val="0"/>
                        </a:rPr>
                        <a:t>Facteurs liés à l’école qui...</a:t>
                      </a:r>
                    </a:p>
                  </a:txBody>
                  <a:tcPr marL="91425" marR="91425" marT="91425" marB="914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72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b="1" u="none" strike="noStrike" cap="none" baseline="0" dirty="0">
                          <a:rtl val="0"/>
                        </a:rPr>
                        <a:t>encouragent</a:t>
                      </a:r>
                      <a:r>
                        <a:rPr lang="en" sz="1400" u="none" strike="noStrike" cap="none" baseline="0" dirty="0">
                          <a:rtl val="0"/>
                        </a:rPr>
                        <a:t> les enseignants 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b="1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découragent </a:t>
                      </a:r>
                      <a:r>
                        <a:rPr lang="en" sz="14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les enseignants </a:t>
                      </a:r>
                      <a:r>
                        <a:rPr dirty="0"/>
                        <a:t> </a:t>
                      </a:r>
                    </a:p>
                  </a:txBody>
                  <a:tcPr marL="91425" marR="91425" marT="91425" marB="91425"/>
                </a:tc>
              </a:tr>
              <a:tr h="1971900">
                <a:tc>
                  <a:txBody>
                    <a:bodyPr/>
                    <a:lstStyle/>
                    <a:p>
                      <a:pPr marL="4572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en" sz="1400" u="none" strike="noStrike" cap="none" baseline="0" dirty="0">
                          <a:rtl val="0"/>
                        </a:rPr>
                        <a:t>Réussite des élèves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en" sz="1400" u="none" strike="noStrike" cap="none" baseline="0" dirty="0">
                          <a:rtl val="0"/>
                        </a:rPr>
                        <a:t>Ressources limitées 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14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title"/>
          </p:nvPr>
        </p:nvSpPr>
        <p:spPr>
          <a:xfrm>
            <a:off x="385940" y="348268"/>
            <a:ext cx="8510229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>
              <a:buSzPct val="25000"/>
            </a:pPr>
            <a:r>
              <a:rPr lang="fr-FR" sz="4400" b="1" i="0" u="none" strike="noStrike" cap="none" baseline="0" dirty="0" smtClean="0">
                <a:solidFill>
                  <a:schemeClr val="lt1"/>
                </a:solidFill>
                <a:latin typeface="Arial"/>
                <a:sym typeface="Arial"/>
                <a:rtl val="0"/>
              </a:rPr>
              <a:t>Fixation </a:t>
            </a:r>
            <a:r>
              <a:rPr lang="fr-FR" sz="4400" b="1" dirty="0" smtClean="0">
                <a:solidFill>
                  <a:schemeClr val="lt1"/>
                </a:solidFill>
              </a:rPr>
              <a:t>d’objectifs individuels</a:t>
            </a:r>
            <a:endParaRPr lang="fr-FR" sz="4400" b="1" i="0" u="none" strike="noStrike" cap="none" baseline="0" dirty="0">
              <a:solidFill>
                <a:schemeClr val="lt1"/>
              </a:solidFill>
              <a:latin typeface="Arial"/>
              <a:sym typeface="Arial"/>
              <a:rtl val="0"/>
            </a:endParaRPr>
          </a:p>
        </p:txBody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284450" y="1448175"/>
            <a:ext cx="84024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10160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fr-FR" sz="200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1. Pouvez-vous </a:t>
            </a:r>
            <a:r>
              <a:rPr lang="fr-FR" sz="20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citer quelques objectifs que vous vous êtes fixés en tant qu’enseignant ? Réfléchissez au </a:t>
            </a:r>
            <a:r>
              <a:rPr lang="fr-FR" sz="200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type d’enseignant </a:t>
            </a:r>
            <a:r>
              <a:rPr lang="fr-FR" sz="20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que vous souhaitez être.</a:t>
            </a:r>
          </a:p>
          <a:p>
            <a:pPr marL="1371600" marR="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fr-FR" sz="2000" b="0" i="1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Quel genre de relation voulez-vous avoir avec vos élèves ?</a:t>
            </a:r>
          </a:p>
          <a:p>
            <a:pPr marL="1371600" marR="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fr-FR" sz="2000" b="0" i="1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Quelles compétences ou valeurs voulez-vous enseigner à vos élèves ?</a:t>
            </a:r>
          </a:p>
          <a:p>
            <a: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fr-FR" sz="1800" dirty="0">
              <a:solidFill>
                <a:schemeClr val="dk1"/>
              </a:solidFill>
            </a:endParaRPr>
          </a:p>
          <a:p>
            <a:pPr marL="101600"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fr-FR" sz="200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2. Que </a:t>
            </a:r>
            <a:r>
              <a:rPr lang="fr-FR" sz="20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devez-vous faire pour atteindre vos objectifs ? De quelle forme de soutien aurez-vous besoin ? </a:t>
            </a:r>
          </a:p>
        </p:txBody>
      </p:sp>
      <p:sp>
        <p:nvSpPr>
          <p:cNvPr id="170" name="Shape 17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15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B7B7"/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16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ctrTitle"/>
          </p:nvPr>
        </p:nvSpPr>
        <p:spPr>
          <a:xfrm>
            <a:off x="0" y="994850"/>
            <a:ext cx="8855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Module 1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3600" b="1" i="0" u="none" strike="noStrike" cap="none" baseline="0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Rôle</a:t>
            </a:r>
            <a:r>
              <a:rPr lang="fr-FR" smtClean="0"/>
              <a:t> </a:t>
            </a:r>
            <a:r>
              <a:rPr lang="fr-FR" sz="3600" b="1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et bien-être de l’enseignant </a:t>
            </a:r>
          </a:p>
        </p:txBody>
      </p:sp>
      <p:sp>
        <p:nvSpPr>
          <p:cNvPr id="181" name="Shape 181"/>
          <p:cNvSpPr txBox="1">
            <a:spLocks noGrp="1"/>
          </p:cNvSpPr>
          <p:nvPr>
            <p:ph type="subTitle" idx="1"/>
          </p:nvPr>
        </p:nvSpPr>
        <p:spPr>
          <a:xfrm>
            <a:off x="0" y="3093350"/>
            <a:ext cx="8980200" cy="66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fr-FR" sz="2400" b="1" i="0" u="none" strike="noStrike" cap="none" baseline="0" dirty="0">
                <a:solidFill>
                  <a:schemeClr val="lt2"/>
                </a:solidFill>
                <a:latin typeface="Arial"/>
                <a:sym typeface="Arial"/>
                <a:rtl val="0"/>
              </a:rPr>
              <a:t>Session 2 : Code de conduite</a:t>
            </a:r>
          </a:p>
        </p:txBody>
      </p:sp>
      <p:sp>
        <p:nvSpPr>
          <p:cNvPr id="182" name="Shape 18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17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 dirty="0" smtClean="0">
                <a:solidFill>
                  <a:schemeClr val="lt1"/>
                </a:solidFill>
                <a:latin typeface="Arial"/>
                <a:sym typeface="Arial"/>
                <a:rtl val="0"/>
              </a:rPr>
              <a:t>Objectifs</a:t>
            </a:r>
            <a:endParaRPr lang="fr-FR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733250" y="1869675"/>
            <a:ext cx="7565099" cy="28801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fr-FR" sz="2200" b="0" i="0" u="none" strike="noStrike" cap="none" baseline="0" dirty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expliquer l'importance juridique et éthique du Code de conduite ;</a:t>
            </a:r>
            <a:endParaRPr lang="fr-FR" sz="2200" b="0" i="0" u="none" strike="noStrike" cap="none" baseline="0" dirty="0">
              <a:solidFill>
                <a:schemeClr val="dk1"/>
              </a:solidFill>
              <a:latin typeface="+mn-lt"/>
              <a:ea typeface="Times New Roman"/>
              <a:cs typeface="Times New Roman"/>
              <a:sym typeface="Times New Roman"/>
              <a:rtl val="0"/>
            </a:endParaRPr>
          </a:p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fr-FR" sz="2200" b="0" i="0" u="none" strike="noStrike" cap="none" baseline="0" dirty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décrire le rôle du Code de conduite dans la protection des enseignants et des </a:t>
            </a:r>
            <a:r>
              <a:rPr lang="fr-FR" sz="2200" b="0" i="0" u="none" strike="noStrike" cap="none" baseline="0" dirty="0" smtClean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élèves</a:t>
            </a:r>
            <a:r>
              <a:rPr lang="fr-FR" sz="2200" b="0" i="0" u="none" strike="noStrike" cap="none" dirty="0" smtClean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 ;</a:t>
            </a:r>
            <a:endParaRPr lang="fr-FR" sz="2200" b="0" i="0" u="none" strike="noStrike" cap="none" baseline="0" dirty="0">
              <a:solidFill>
                <a:schemeClr val="dk1"/>
              </a:solidFill>
              <a:latin typeface="+mn-lt"/>
              <a:ea typeface="Times New Roman"/>
              <a:cs typeface="Times New Roman"/>
              <a:sym typeface="Times New Roman"/>
              <a:rtl val="0"/>
            </a:endParaRPr>
          </a:p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fr-FR" sz="2200" dirty="0">
                <a:solidFill>
                  <a:schemeClr val="dk1"/>
                </a:solidFill>
                <a:latin typeface="+mn-lt"/>
                <a:sym typeface="Times New Roman"/>
              </a:rPr>
              <a:t>e</a:t>
            </a:r>
            <a:r>
              <a:rPr lang="fr-FR" sz="2200" b="0" i="0" u="none" strike="noStrike" cap="none" baseline="0" dirty="0" smtClean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xpliquer </a:t>
            </a:r>
            <a:r>
              <a:rPr lang="fr-FR" sz="2200" b="0" i="0" u="none" strike="noStrike" cap="none" baseline="0" dirty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les conséquences de la violation du Code de </a:t>
            </a:r>
            <a:r>
              <a:rPr lang="fr-FR" sz="2200" dirty="0" smtClean="0">
                <a:solidFill>
                  <a:schemeClr val="dk1"/>
                </a:solidFill>
                <a:latin typeface="+mn-lt"/>
                <a:sym typeface="Times New Roman"/>
              </a:rPr>
              <a:t>c</a:t>
            </a:r>
            <a:r>
              <a:rPr lang="fr-FR" sz="2200" b="0" i="0" u="none" strike="noStrike" cap="none" baseline="0" dirty="0" smtClean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onduite</a:t>
            </a:r>
            <a:r>
              <a:rPr lang="fr-FR" sz="2200" dirty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 </a:t>
            </a:r>
            <a:r>
              <a:rPr lang="fr-FR" sz="2200" dirty="0" smtClean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;</a:t>
            </a:r>
            <a:endParaRPr lang="fr-FR" sz="2200" b="0" i="0" u="none" strike="noStrike" cap="none" baseline="0" dirty="0">
              <a:solidFill>
                <a:schemeClr val="dk1"/>
              </a:solidFill>
              <a:latin typeface="+mn-lt"/>
              <a:ea typeface="Times New Roman"/>
              <a:cs typeface="Times New Roman"/>
              <a:sym typeface="Times New Roman"/>
              <a:rtl val="0"/>
            </a:endParaRPr>
          </a:p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fr-FR" sz="2200" b="0" i="0" u="none" strike="noStrike" cap="none" baseline="0" dirty="0" smtClean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décrire </a:t>
            </a:r>
            <a:r>
              <a:rPr lang="fr-FR" sz="2200" b="0" i="0" u="none" strike="noStrike" cap="none" baseline="0" dirty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les procédures à suivre pour signaler toute mauvaise conduite.</a:t>
            </a:r>
            <a:endParaRPr lang="fr-FR" sz="2200" b="0" i="0" u="none" strike="noStrike" cap="none" baseline="0" dirty="0">
              <a:solidFill>
                <a:schemeClr val="dk1"/>
              </a:solidFill>
              <a:latin typeface="+mn-lt"/>
              <a:ea typeface="Times New Roman"/>
              <a:cs typeface="Times New Roman"/>
              <a:sym typeface="Times New Roman"/>
              <a:rtl val="0"/>
            </a:endParaRPr>
          </a:p>
        </p:txBody>
      </p:sp>
      <p:sp>
        <p:nvSpPr>
          <p:cNvPr id="189" name="Shape 18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18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450" y="1533774"/>
            <a:ext cx="8389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/>
              <a:t>À la fin de cette session, vous saurez :</a:t>
            </a:r>
            <a:endParaRPr lang="fr-FR" sz="2400" b="1" i="1" dirty="0"/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3600" b="1" i="0" u="none" strike="noStrike" cap="none" baseline="0" dirty="0">
                <a:solidFill>
                  <a:srgbClr val="FFFFFF"/>
                </a:solidFill>
                <a:latin typeface="Arial"/>
                <a:sym typeface="Arial"/>
                <a:rtl val="0"/>
              </a:rPr>
              <a:t>L’éducation </a:t>
            </a:r>
            <a:r>
              <a:rPr lang="fr-FR" sz="3600" b="1" i="0" u="none" strike="noStrike" cap="none" baseline="0" dirty="0" smtClean="0">
                <a:solidFill>
                  <a:srgbClr val="FFFFFF"/>
                </a:solidFill>
                <a:latin typeface="Arial"/>
                <a:sym typeface="Arial"/>
                <a:rtl val="0"/>
              </a:rPr>
              <a:t>et </a:t>
            </a:r>
            <a:r>
              <a:rPr lang="fr-FR" sz="3600" b="1" dirty="0" smtClean="0">
                <a:solidFill>
                  <a:srgbClr val="FFFFFF"/>
                </a:solidFill>
                <a:rtl val="0"/>
              </a:rPr>
              <a:t>l</a:t>
            </a:r>
            <a:r>
              <a:rPr lang="fr-FR" sz="3600" b="1" i="0" u="none" strike="noStrike" cap="none" baseline="0" dirty="0" smtClean="0">
                <a:solidFill>
                  <a:srgbClr val="FFFFFF"/>
                </a:solidFill>
                <a:latin typeface="Arial"/>
                <a:sym typeface="Arial"/>
                <a:rtl val="0"/>
              </a:rPr>
              <a:t>a </a:t>
            </a:r>
            <a:r>
              <a:rPr lang="fr-FR" sz="3600" b="1" dirty="0" smtClean="0">
                <a:solidFill>
                  <a:srgbClr val="FFFFFF"/>
                </a:solidFill>
                <a:rtl val="0"/>
              </a:rPr>
              <a:t>c</a:t>
            </a:r>
            <a:r>
              <a:rPr lang="fr-FR" sz="3600" b="1" i="0" u="none" strike="noStrike" cap="none" baseline="0" dirty="0" smtClean="0">
                <a:solidFill>
                  <a:srgbClr val="FFFFFF"/>
                </a:solidFill>
                <a:latin typeface="Arial"/>
                <a:sym typeface="Arial"/>
                <a:rtl val="0"/>
              </a:rPr>
              <a:t>ommunauté</a:t>
            </a:r>
            <a:endParaRPr lang="fr-FR" sz="3600" b="1" i="0" u="none" strike="noStrike" cap="none" baseline="0" dirty="0">
              <a:solidFill>
                <a:srgbClr val="FFFFFF"/>
              </a:solidFill>
              <a:latin typeface="Arial"/>
              <a:sym typeface="Arial"/>
              <a:rtl val="0"/>
            </a:endParaRPr>
          </a:p>
        </p:txBody>
      </p:sp>
      <p:sp>
        <p:nvSpPr>
          <p:cNvPr id="196" name="Shape 19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19</a:t>
            </a:fld>
            <a:endParaRPr lang="fr-FR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97" name="Shape 197"/>
          <p:cNvSpPr/>
          <p:nvPr/>
        </p:nvSpPr>
        <p:spPr>
          <a:xfrm>
            <a:off x="2795425" y="2385825"/>
            <a:ext cx="3747598" cy="1638300"/>
          </a:xfrm>
          <a:prstGeom prst="ellipse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fr-FR" sz="2000" b="1" i="0" u="none" strike="noStrike" cap="none" baseline="0">
                <a:solidFill>
                  <a:srgbClr val="000000"/>
                </a:solidFill>
                <a:latin typeface="Times New Roman"/>
                <a:sym typeface="Times New Roman"/>
                <a:rtl val="0"/>
              </a:rPr>
              <a:t>Éducation dangereuse/inefficace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ctrTitle"/>
          </p:nvPr>
        </p:nvSpPr>
        <p:spPr>
          <a:xfrm>
            <a:off x="228600" y="950900"/>
            <a:ext cx="91440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Module 1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3600" b="1" i="0" u="none" strike="noStrike" cap="none" baseline="0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Rôle</a:t>
            </a:r>
            <a:r>
              <a:rPr lang="fr-FR" dirty="0" smtClean="0"/>
              <a:t> </a:t>
            </a:r>
            <a:r>
              <a:rPr lang="fr-FR" sz="3600" b="1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et bien-être de l’enseignant 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90378" y="3093350"/>
            <a:ext cx="90702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fr-FR" sz="2400" b="1" i="0" u="none" strike="noStrike" cap="none" baseline="0" dirty="0">
                <a:solidFill>
                  <a:schemeClr val="lt2"/>
                </a:solidFill>
                <a:latin typeface="Arial"/>
                <a:sym typeface="Arial"/>
                <a:rtl val="0"/>
              </a:rPr>
              <a:t>Session 1 : Le rôle</a:t>
            </a:r>
            <a:r>
              <a:rPr lang="fr-FR" sz="2400" b="1" i="0" u="none" strike="noStrike" cap="none" dirty="0" smtClean="0">
                <a:solidFill>
                  <a:schemeClr val="lt2"/>
                </a:solidFill>
                <a:latin typeface="Arial"/>
                <a:sym typeface="Arial"/>
                <a:rtl val="0"/>
              </a:rPr>
              <a:t> de l’enseignant dans l’école et dans la communauté</a:t>
            </a:r>
            <a:endParaRPr lang="fr-FR" sz="2400" b="1" i="0" u="none" strike="noStrike" cap="none" baseline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3600" b="1" i="0" u="none" strike="noStrike" cap="none" baseline="0" dirty="0">
                <a:solidFill>
                  <a:srgbClr val="FFFFFF"/>
                </a:solidFill>
                <a:latin typeface="Arial"/>
                <a:sym typeface="Arial"/>
                <a:rtl val="0"/>
              </a:rPr>
              <a:t>L'éducation et la communauté</a:t>
            </a:r>
          </a:p>
        </p:txBody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fr-FR" sz="2200" b="0" i="0" u="none" strike="noStrike" cap="none" baseline="0" dirty="0" smtClean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1. Quels </a:t>
            </a:r>
            <a:r>
              <a:rPr lang="fr-FR" sz="2200" b="0" i="0" u="none" strike="noStrike" cap="none" baseline="0" dirty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sont les problèmes qui sont hors du contrôle l'enseignant </a:t>
            </a:r>
            <a:r>
              <a:rPr lang="fr-FR" sz="2200" b="0" i="0" u="none" strike="noStrike" cap="none" baseline="0" dirty="0" smtClean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?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fr-FR" sz="2200" b="0" i="0" u="none" strike="noStrike" cap="none" baseline="0" dirty="0" smtClean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 </a:t>
            </a:r>
            <a:endParaRPr lang="fr-FR" sz="2200" b="0" i="0" u="none" strike="noStrike" cap="none" baseline="0" dirty="0">
              <a:solidFill>
                <a:schemeClr val="dk1"/>
              </a:solidFill>
              <a:latin typeface="+mn-lt"/>
              <a:sym typeface="Times New Roman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2200" b="0" i="0" u="none" strike="noStrike" cap="none" baseline="0" dirty="0" smtClean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2. Quels </a:t>
            </a:r>
            <a:r>
              <a:rPr lang="fr-FR" sz="2200" b="0" i="0" u="none" strike="noStrike" cap="none" baseline="0" dirty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sont les problèmes que peut contrôler ou influencer l'enseignant ?</a:t>
            </a:r>
          </a:p>
        </p:txBody>
      </p:sp>
      <p:sp>
        <p:nvSpPr>
          <p:cNvPr id="204" name="Shape 20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20</a:t>
            </a:fld>
            <a:endParaRPr lang="fr-FR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title"/>
          </p:nvPr>
        </p:nvSpPr>
        <p:spPr>
          <a:xfrm>
            <a:off x="135725" y="230702"/>
            <a:ext cx="877117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3600" b="1" dirty="0" smtClean="0">
                <a:solidFill>
                  <a:schemeClr val="lt1"/>
                </a:solidFill>
              </a:rPr>
              <a:t>Exemples</a:t>
            </a:r>
            <a:r>
              <a:rPr lang="fr-FR" smtClean="0"/>
              <a:t> </a:t>
            </a:r>
            <a:r>
              <a:rPr lang="fr-FR" sz="3600" b="1" i="0" u="none" strike="noStrike" cap="none" baseline="0" dirty="0">
                <a:solidFill>
                  <a:schemeClr val="lt1"/>
                </a:solidFill>
                <a:latin typeface="Arial"/>
                <a:sym typeface="Arial"/>
                <a:rtl val="0"/>
              </a:rPr>
              <a:t>de mauvaise conduite dans l’éducation</a:t>
            </a:r>
          </a:p>
        </p:txBody>
      </p:sp>
      <p:sp>
        <p:nvSpPr>
          <p:cNvPr id="210" name="Shape 210"/>
          <p:cNvSpPr txBox="1"/>
          <p:nvPr/>
        </p:nvSpPr>
        <p:spPr>
          <a:xfrm>
            <a:off x="457200" y="1665050"/>
            <a:ext cx="8159100" cy="2797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fr-FR" sz="2200" dirty="0">
                <a:solidFill>
                  <a:schemeClr val="dk1"/>
                </a:solidFill>
                <a:latin typeface="+mn-lt"/>
                <a:sym typeface="Times New Roman"/>
              </a:rPr>
              <a:t>Parmi ces types de mauvaise conduite, lesquels sont les plus graves ? Pourquoi ?</a:t>
            </a:r>
          </a:p>
          <a:p>
            <a:pPr marL="457200" lvl="0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fr-FR" sz="2200" dirty="0">
                <a:solidFill>
                  <a:schemeClr val="dk1"/>
                </a:solidFill>
                <a:latin typeface="+mn-lt"/>
                <a:sym typeface="Times New Roman"/>
              </a:rPr>
              <a:t>Selon vous, quels sont les problèmes les plus courants dans votre communauté ?</a:t>
            </a:r>
          </a:p>
          <a:p>
            <a:pPr marL="457200" lvl="0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fr-FR" sz="2200" dirty="0">
                <a:solidFill>
                  <a:schemeClr val="dk1"/>
                </a:solidFill>
                <a:latin typeface="+mn-lt"/>
                <a:sym typeface="Times New Roman"/>
              </a:rPr>
              <a:t>Parmi les exemples énumérés sur la liste, lesquels ne sont pas un problème pour votre école ?</a:t>
            </a:r>
          </a:p>
        </p:txBody>
      </p:sp>
      <p:sp>
        <p:nvSpPr>
          <p:cNvPr id="211" name="Shape 21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21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>
            <a:spLocks noGrp="1"/>
          </p:cNvSpPr>
          <p:nvPr>
            <p:ph type="title"/>
          </p:nvPr>
        </p:nvSpPr>
        <p:spPr>
          <a:xfrm>
            <a:off x="13575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3600" b="1" i="0" u="none" strike="noStrike" cap="none" baseline="0" dirty="0">
                <a:solidFill>
                  <a:schemeClr val="lt1"/>
                </a:solidFill>
                <a:latin typeface="Arial"/>
                <a:sym typeface="Arial"/>
                <a:rtl val="0"/>
              </a:rPr>
              <a:t>Objectifs du Code de conduite</a:t>
            </a:r>
          </a:p>
        </p:txBody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4495200" y="1407900"/>
            <a:ext cx="4191598" cy="373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buClr>
                <a:schemeClr val="dk1"/>
              </a:buClr>
              <a:buSzPct val="25000"/>
            </a:pPr>
            <a:r>
              <a:rPr lang="fr-FR" sz="1150" b="1" i="1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3. Orienter et appuyer les enseignants </a:t>
            </a:r>
            <a:r>
              <a:rPr lang="fr-FR" sz="1100" b="1" i="1" dirty="0">
                <a:solidFill>
                  <a:schemeClr val="dk1"/>
                </a:solidFill>
              </a:rPr>
              <a:t>par les actions suivantes </a:t>
            </a:r>
            <a:r>
              <a:rPr lang="fr-FR" sz="1150" b="1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:</a:t>
            </a:r>
            <a:endParaRPr lang="fr-FR" sz="1150" b="1" i="0" u="none" strike="noStrike" cap="none" baseline="0" dirty="0">
              <a:solidFill>
                <a:schemeClr val="dk1"/>
              </a:solidFill>
              <a:latin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-</a:t>
            </a:r>
            <a:r>
              <a:rPr lang="fr-FR" sz="115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fournir </a:t>
            </a: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des conseils sur la façon de prendre des décisions éthiques inspirées du raisonnement et de la conscience éthiques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-</a:t>
            </a:r>
            <a:r>
              <a:rPr lang="fr-FR" sz="115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aider </a:t>
            </a: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les enseignants à résoudre certains des dilemmes d’ordre éthique auxquels ils sont confrontés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-</a:t>
            </a:r>
            <a:r>
              <a:rPr lang="fr-FR" sz="115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dresser </a:t>
            </a: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la liste des règles susceptibles d’orienter les enseignants dans leur comportement quotidien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lang="fr-FR" sz="1150" b="0" i="0" u="none" strike="noStrike" cap="none" baseline="0" dirty="0">
              <a:solidFill>
                <a:schemeClr val="dk1"/>
              </a:solidFill>
              <a:latin typeface="Arial"/>
              <a:sym typeface="Arial"/>
              <a:rtl val="0"/>
            </a:endParaRPr>
          </a:p>
          <a:p>
            <a:pPr lvl="0">
              <a:buSzPct val="25000"/>
            </a:pPr>
            <a:r>
              <a:rPr lang="fr-FR" sz="1150" b="1" i="1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4. Atteindre et maintenir un degré élevé de professionnalisme </a:t>
            </a:r>
            <a:r>
              <a:rPr lang="fr-FR" sz="1100" b="1" i="1" dirty="0">
                <a:solidFill>
                  <a:schemeClr val="dk1"/>
                </a:solidFill>
              </a:rPr>
              <a:t>par les actions suivantes </a:t>
            </a:r>
            <a:r>
              <a:rPr lang="fr-FR" sz="1150" b="1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:</a:t>
            </a:r>
            <a:endParaRPr lang="fr-FR" sz="1150" b="1" i="0" u="none" strike="noStrike" cap="none" baseline="0" dirty="0">
              <a:solidFill>
                <a:schemeClr val="dk1"/>
              </a:solidFill>
              <a:latin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-</a:t>
            </a:r>
            <a:r>
              <a:rPr lang="fr-FR" sz="115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faire </a:t>
            </a: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respecter la dignité et la réputation des enseignants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-</a:t>
            </a:r>
            <a:r>
              <a:rPr lang="fr-FR" sz="115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promouvoir </a:t>
            </a: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une identité professionnelle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lang="fr-FR" sz="1150" b="0" i="0" u="none" strike="noStrike" cap="none" baseline="0" dirty="0">
              <a:solidFill>
                <a:schemeClr val="dk1"/>
              </a:solidFill>
              <a:latin typeface="Arial"/>
              <a:sym typeface="Arial"/>
              <a:rtl val="0"/>
            </a:endParaRPr>
          </a:p>
          <a:p>
            <a:pPr lvl="0">
              <a:buSzPct val="25000"/>
            </a:pPr>
            <a:r>
              <a:rPr lang="fr-FR" sz="1150" b="1" i="1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5. Promouvoir la confiance de la communauté et l’appui aux enseignants </a:t>
            </a:r>
            <a:r>
              <a:rPr lang="fr-FR" sz="1100" b="1" i="1" dirty="0">
                <a:solidFill>
                  <a:schemeClr val="dk1"/>
                </a:solidFill>
              </a:rPr>
              <a:t>par les actions suivantes </a:t>
            </a:r>
            <a:r>
              <a:rPr lang="fr-FR" sz="1150" b="1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:</a:t>
            </a:r>
            <a:endParaRPr lang="fr-FR" sz="1150" b="1" i="0" u="none" strike="noStrike" cap="none" baseline="0" dirty="0">
              <a:solidFill>
                <a:schemeClr val="dk1"/>
              </a:solidFill>
              <a:latin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-</a:t>
            </a:r>
            <a:r>
              <a:rPr lang="fr-FR" sz="115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veiller </a:t>
            </a: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à ce que les enseignants répondent de leurs actes et </a:t>
            </a:r>
            <a:r>
              <a:rPr lang="fr-FR" sz="115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dresser </a:t>
            </a: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la liste de leurs </a:t>
            </a:r>
            <a:r>
              <a:rPr lang="fr-FR" sz="115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responsabilités</a:t>
            </a:r>
            <a:endParaRPr lang="fr-FR" sz="1150" b="0" i="0" u="none" strike="noStrike" cap="none" baseline="0" dirty="0">
              <a:solidFill>
                <a:schemeClr val="dk1"/>
              </a:solidFill>
              <a:latin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115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-créer </a:t>
            </a: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une image positive et des conditions propices au travail des enseignants</a:t>
            </a:r>
          </a:p>
        </p:txBody>
      </p:sp>
      <p:sp>
        <p:nvSpPr>
          <p:cNvPr id="218" name="Shape 218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22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19" name="Shape 219"/>
          <p:cNvSpPr txBox="1"/>
          <p:nvPr/>
        </p:nvSpPr>
        <p:spPr>
          <a:xfrm>
            <a:off x="221100" y="1493175"/>
            <a:ext cx="4191598" cy="33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1200" b="1" i="1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1. Protéger les élèves </a:t>
            </a:r>
            <a:r>
              <a:rPr lang="fr-FR" sz="1200" b="1" i="1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par les </a:t>
            </a:r>
            <a:r>
              <a:rPr lang="fr-FR" sz="1200" b="1" i="1" dirty="0" smtClean="0">
                <a:solidFill>
                  <a:schemeClr val="dk1"/>
                </a:solidFill>
              </a:rPr>
              <a:t>actions suivantes</a:t>
            </a:r>
            <a:r>
              <a:rPr lang="fr-FR" sz="1200" b="1" i="1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 </a:t>
            </a:r>
            <a:r>
              <a:rPr lang="fr-FR" sz="1200" b="1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12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-</a:t>
            </a:r>
            <a:r>
              <a:rPr lang="fr-FR" sz="120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protéger </a:t>
            </a:r>
            <a:r>
              <a:rPr lang="fr-FR" sz="12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les élèves contre tous préjudices, discrimination, intimidation, harcèlement et / ou humiliation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12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-</a:t>
            </a:r>
            <a:r>
              <a:rPr lang="fr-FR" sz="120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maintenir </a:t>
            </a:r>
            <a:r>
              <a:rPr lang="fr-FR" sz="12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l'intégrité de la position de confiance et d'autorité de l'enseignant auprès des élèves sans abuser de cette position de pouvoir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120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-clarifier pour </a:t>
            </a:r>
            <a:r>
              <a:rPr lang="fr-FR" sz="12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les enseignants les conséquences de toute mauvaise conduite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120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-clarifier </a:t>
            </a:r>
            <a:r>
              <a:rPr lang="fr-FR" sz="12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les droits des enseignants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lang="fr-FR" sz="1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lvl="0">
              <a:buClr>
                <a:schemeClr val="dk2"/>
              </a:buClr>
              <a:buSzPct val="25000"/>
            </a:pPr>
            <a:r>
              <a:rPr lang="fr-FR" sz="1200" b="1" i="1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2. Protéger les enseignants </a:t>
            </a:r>
            <a:r>
              <a:rPr lang="fr-FR" sz="1200" b="1" i="1" dirty="0">
                <a:solidFill>
                  <a:schemeClr val="dk1"/>
                </a:solidFill>
              </a:rPr>
              <a:t>par les actions suivantes </a:t>
            </a:r>
            <a:r>
              <a:rPr lang="fr-FR" sz="1200" b="1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:</a:t>
            </a:r>
            <a:endParaRPr lang="fr-FR" sz="1200" b="1" i="0" u="none" strike="noStrike" cap="none" baseline="0" dirty="0">
              <a:solidFill>
                <a:schemeClr val="dk1"/>
              </a:solidFill>
              <a:latin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12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-</a:t>
            </a:r>
            <a:r>
              <a:rPr lang="fr-FR" sz="120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maintenir </a:t>
            </a:r>
            <a:r>
              <a:rPr lang="fr-FR" sz="12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l'intégrité de la position de confiance et d'autorité de l'enseignant auprès des élèves sans abuser de cette position de </a:t>
            </a:r>
            <a:r>
              <a:rPr lang="fr-FR" sz="120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pouvoir</a:t>
            </a:r>
            <a:endParaRPr lang="fr-FR" sz="1200" b="0" i="0" u="none" strike="noStrike" cap="none" baseline="0" dirty="0">
              <a:solidFill>
                <a:schemeClr val="dk1"/>
              </a:solidFill>
              <a:latin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120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-clarifier </a:t>
            </a:r>
            <a:r>
              <a:rPr lang="fr-FR" sz="12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pour les enseignants les conséquences de toute mauvaise </a:t>
            </a:r>
            <a:r>
              <a:rPr lang="fr-FR" sz="120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conduite ;</a:t>
            </a:r>
            <a:endParaRPr lang="fr-FR" sz="1200" b="0" i="0" u="none" strike="noStrike" cap="none" baseline="0" dirty="0">
              <a:solidFill>
                <a:schemeClr val="dk1"/>
              </a:solidFill>
              <a:latin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120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-clarifier </a:t>
            </a:r>
            <a:r>
              <a:rPr lang="fr-FR" sz="12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les droits des </a:t>
            </a:r>
            <a:r>
              <a:rPr lang="fr-FR" sz="120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enseignants</a:t>
            </a:r>
            <a:endParaRPr lang="fr-FR" sz="1200" b="0" i="0" u="none" strike="noStrike" cap="none" baseline="0" dirty="0">
              <a:solidFill>
                <a:schemeClr val="dk1"/>
              </a:solidFill>
              <a:latin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lang="fr-FR" sz="1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lang="fr-FR" sz="1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3200" b="1" i="0" u="none" strike="noStrike" cap="none" baseline="0" dirty="0" smtClean="0">
                <a:solidFill>
                  <a:schemeClr val="lt1"/>
                </a:solidFill>
                <a:latin typeface="Arial"/>
                <a:sym typeface="Arial"/>
                <a:rtl val="0"/>
              </a:rPr>
              <a:t>Les </a:t>
            </a:r>
            <a:r>
              <a:rPr lang="fr-FR" sz="3200" b="1" dirty="0" smtClean="0">
                <a:solidFill>
                  <a:schemeClr val="lt1"/>
                </a:solidFill>
                <a:rtl val="0"/>
              </a:rPr>
              <a:t>c</a:t>
            </a:r>
            <a:r>
              <a:rPr lang="fr-FR" sz="3200" b="1" i="0" u="none" strike="noStrike" cap="none" baseline="0" dirty="0" smtClean="0">
                <a:solidFill>
                  <a:schemeClr val="lt1"/>
                </a:solidFill>
                <a:latin typeface="Arial"/>
                <a:sym typeface="Arial"/>
                <a:rtl val="0"/>
              </a:rPr>
              <a:t>onséquences </a:t>
            </a:r>
            <a:r>
              <a:rPr lang="fr-FR" sz="3200" b="1" i="0" u="none" strike="noStrike" cap="none" baseline="0" dirty="0">
                <a:solidFill>
                  <a:schemeClr val="lt1"/>
                </a:solidFill>
                <a:latin typeface="Arial"/>
                <a:sym typeface="Arial"/>
                <a:rtl val="0"/>
              </a:rPr>
              <a:t>de </a:t>
            </a:r>
            <a:r>
              <a:rPr lang="fr-FR" sz="3200" b="1" i="0" u="none" strike="noStrike" cap="none" baseline="0" dirty="0" smtClean="0">
                <a:solidFill>
                  <a:schemeClr val="lt1"/>
                </a:solidFill>
                <a:latin typeface="Arial"/>
                <a:sym typeface="Arial"/>
                <a:rtl val="0"/>
              </a:rPr>
              <a:t>la </a:t>
            </a:r>
            <a:r>
              <a:rPr lang="fr-FR" sz="3200" b="1" dirty="0" smtClean="0">
                <a:solidFill>
                  <a:schemeClr val="lt1"/>
                </a:solidFill>
                <a:rtl val="0"/>
              </a:rPr>
              <a:t>v</a:t>
            </a:r>
            <a:r>
              <a:rPr lang="fr-FR" sz="3200" b="1" i="0" u="none" strike="noStrike" cap="none" baseline="0" dirty="0" smtClean="0">
                <a:solidFill>
                  <a:schemeClr val="lt1"/>
                </a:solidFill>
                <a:latin typeface="Arial"/>
                <a:sym typeface="Arial"/>
                <a:rtl val="0"/>
              </a:rPr>
              <a:t>iolation </a:t>
            </a:r>
            <a:r>
              <a:rPr lang="fr-FR" sz="3200" b="1" i="0" u="none" strike="noStrike" cap="none" baseline="0" dirty="0">
                <a:solidFill>
                  <a:schemeClr val="lt1"/>
                </a:solidFill>
                <a:latin typeface="Arial"/>
                <a:sym typeface="Arial"/>
                <a:rtl val="0"/>
              </a:rPr>
              <a:t>du Code de conduite</a:t>
            </a:r>
          </a:p>
        </p:txBody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26" name="Shape 22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23</a:t>
            </a:fld>
            <a:endParaRPr lang="fr-FR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3200" b="1" i="0" u="none" strike="noStrike" cap="none" baseline="0" dirty="0">
                <a:solidFill>
                  <a:schemeClr val="lt1"/>
                </a:solidFill>
                <a:latin typeface="Arial"/>
                <a:sym typeface="Arial"/>
                <a:rtl val="0"/>
              </a:rPr>
              <a:t>Comment signaler une mauvaise </a:t>
            </a:r>
            <a:r>
              <a:rPr lang="fr-FR" sz="3200" b="1" i="0" u="none" strike="noStrike" cap="none" baseline="0" dirty="0" smtClean="0">
                <a:solidFill>
                  <a:schemeClr val="lt1"/>
                </a:solidFill>
                <a:latin typeface="Arial"/>
                <a:sym typeface="Arial"/>
                <a:rtl val="0"/>
              </a:rPr>
              <a:t>conduite</a:t>
            </a:r>
            <a:endParaRPr lang="fr-FR" sz="3200" b="1" i="0" u="none" strike="noStrike" cap="none" baseline="0" dirty="0">
              <a:solidFill>
                <a:schemeClr val="lt1"/>
              </a:solidFill>
              <a:latin typeface="Arial"/>
              <a:sym typeface="Arial"/>
              <a:rtl val="0"/>
            </a:endParaRPr>
          </a:p>
        </p:txBody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33" name="Shape 23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24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247000" y="218352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3000" b="1" i="0" u="none" strike="noStrike" cap="none" baseline="0">
                <a:solidFill>
                  <a:schemeClr val="lt1"/>
                </a:solidFill>
                <a:latin typeface="Arial"/>
                <a:sym typeface="Arial"/>
                <a:rtl val="0"/>
              </a:rPr>
              <a:t>Qui peut enregistrer la plainte ?</a:t>
            </a:r>
          </a:p>
        </p:txBody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18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Toutes les parties prenantes de l’éducation </a:t>
            </a:r>
            <a:r>
              <a:rPr lang="fr-FR" sz="1800" b="0" i="0" u="none" strike="noStrike" cap="none" baseline="0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doivent avoir </a:t>
            </a:r>
            <a:r>
              <a:rPr lang="fr-FR" sz="18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le droit d’enregistrer la </a:t>
            </a:r>
            <a:r>
              <a:rPr lang="fr-FR" sz="1800" b="0" i="0" u="none" strike="noStrike" cap="none" baseline="0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plainte</a:t>
            </a:r>
            <a:r>
              <a:rPr lang="fr-FR" sz="18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, y </a:t>
            </a:r>
            <a:r>
              <a:rPr lang="fr-FR" sz="1800" b="0" i="0" u="none" strike="noStrike" cap="none" baseline="0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compris: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lang="fr-FR" sz="1800" b="0" i="0" u="none" strike="noStrike" cap="none" baseline="0" dirty="0">
              <a:solidFill>
                <a:schemeClr val="dk2"/>
              </a:solidFill>
              <a:latin typeface="Arial"/>
              <a:sym typeface="Arial"/>
              <a:rtl val="0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fr-FR" sz="18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élèves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fr-FR" sz="18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enseignants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fr-FR" sz="18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parents ou Associations Parents/Enseignants (APE)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fr-FR" sz="18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chefs d’établissement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fr-FR" sz="18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directeurs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fr-FR" sz="18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personnel non enseignant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fr-FR" sz="18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membres du conseil d’établissement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fr-FR" sz="18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autorités administratives</a:t>
            </a:r>
          </a:p>
        </p:txBody>
      </p:sp>
      <p:sp>
        <p:nvSpPr>
          <p:cNvPr id="240" name="Shape 24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25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>
            <a:spLocks noGrp="1"/>
          </p:cNvSpPr>
          <p:nvPr>
            <p:ph type="title"/>
          </p:nvPr>
        </p:nvSpPr>
        <p:spPr>
          <a:xfrm>
            <a:off x="384397" y="438919"/>
            <a:ext cx="8172392" cy="10215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600" b="1" i="0" u="none" strike="noStrike" cap="none" baseline="0" dirty="0">
                <a:solidFill>
                  <a:schemeClr val="lt1"/>
                </a:solidFill>
                <a:latin typeface="Arial"/>
                <a:sym typeface="Arial"/>
                <a:rtl val="0"/>
              </a:rPr>
              <a:t>Comment distribuer le Code</a:t>
            </a:r>
          </a:p>
        </p:txBody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18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Il faudra procéder à une grande distribution du </a:t>
            </a:r>
            <a:r>
              <a:rPr lang="fr-FR" sz="1800" b="0" i="0" u="none" strike="noStrike" cap="none" baseline="0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code: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lang="fr-FR" sz="1800" b="0" i="0" u="none" strike="noStrike" cap="none" baseline="0" dirty="0">
              <a:solidFill>
                <a:schemeClr val="dk2"/>
              </a:solidFill>
              <a:latin typeface="Arial"/>
              <a:sym typeface="Arial"/>
              <a:rtl val="0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fr-FR" sz="14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par communication directe (forums, ateliers, séminaires, etc.), courrier, Internet, bulletins, presse écrite, Télévision et/ou </a:t>
            </a:r>
            <a:r>
              <a:rPr lang="fr-FR" sz="1400" b="0" i="0" u="none" strike="noStrike" cap="none" baseline="0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radio ;</a:t>
            </a:r>
            <a:endParaRPr lang="fr-FR" sz="1400" b="0" i="0" u="none" strike="noStrike" cap="none" baseline="0" dirty="0">
              <a:solidFill>
                <a:schemeClr val="dk2"/>
              </a:solidFill>
              <a:latin typeface="Arial"/>
              <a:sym typeface="Arial"/>
              <a:rtl val="0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fr-FR" sz="14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au moyen d’affiches montrant les principaux éléments du </a:t>
            </a:r>
            <a:r>
              <a:rPr lang="fr-FR" sz="1400" b="0" i="0" u="none" strike="noStrike" cap="none" baseline="0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code. Ces éléments</a:t>
            </a:r>
            <a:r>
              <a:rPr lang="fr-FR" sz="1400" b="0" i="0" u="none" strike="noStrike" cap="none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 doivent </a:t>
            </a:r>
            <a:r>
              <a:rPr lang="fr-FR" sz="1400" b="0" i="0" u="none" strike="noStrike" cap="none" baseline="0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être </a:t>
            </a:r>
            <a:r>
              <a:rPr lang="fr-FR" sz="14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envoyés dans chaque école du pays, y compris en zones reculées, et y être exposés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fr-FR" sz="14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par le biais de l’administration centrale, régionale ou </a:t>
            </a:r>
            <a:r>
              <a:rPr lang="fr-FR" sz="1400" b="0" i="0" u="none" strike="noStrike" cap="none" baseline="0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locale ;</a:t>
            </a:r>
            <a:endParaRPr lang="fr-FR" sz="1400" b="0" i="0" u="none" strike="noStrike" cap="none" baseline="0" dirty="0">
              <a:solidFill>
                <a:schemeClr val="dk2"/>
              </a:solidFill>
              <a:latin typeface="Arial"/>
              <a:sym typeface="Arial"/>
              <a:rtl val="0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fr-FR" sz="14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par le biais de la commission des services éducatifs (si elle existe</a:t>
            </a:r>
            <a:r>
              <a:rPr lang="fr-FR" sz="1400" b="0" i="0" u="none" strike="noStrike" cap="none" baseline="0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) ;</a:t>
            </a:r>
            <a:endParaRPr lang="fr-FR" sz="1400" b="0" i="0" u="none" strike="noStrike" cap="none" baseline="0" dirty="0">
              <a:solidFill>
                <a:schemeClr val="dk2"/>
              </a:solidFill>
              <a:latin typeface="Arial"/>
              <a:sym typeface="Arial"/>
              <a:rtl val="0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fr-FR" sz="14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au niveau des instituts de formation des enseignants ou écoles </a:t>
            </a:r>
            <a:r>
              <a:rPr lang="fr-FR" sz="1400" b="0" i="0" u="none" strike="noStrike" cap="none" baseline="0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normales</a:t>
            </a:r>
            <a:r>
              <a:rPr lang="fr-FR" sz="1400" b="0" i="0" u="none" strike="noStrike" cap="none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 ;</a:t>
            </a:r>
            <a:endParaRPr lang="fr-FR" sz="1400" b="0" i="0" u="none" strike="noStrike" cap="none" baseline="0" dirty="0">
              <a:solidFill>
                <a:schemeClr val="dk2"/>
              </a:solidFill>
              <a:latin typeface="Arial"/>
              <a:sym typeface="Arial"/>
              <a:rtl val="0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fr-FR" sz="14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par le biais des services de </a:t>
            </a:r>
            <a:r>
              <a:rPr lang="fr-FR" sz="1400" b="0" i="0" u="none" strike="noStrike" cap="none" baseline="0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l’inspection ;</a:t>
            </a:r>
            <a:endParaRPr lang="fr-FR" sz="1400" b="0" i="0" u="none" strike="noStrike" cap="none" baseline="0" dirty="0">
              <a:solidFill>
                <a:schemeClr val="dk2"/>
              </a:solidFill>
              <a:latin typeface="Arial"/>
              <a:sym typeface="Arial"/>
              <a:rtl val="0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fr-FR" sz="14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au personnel de l’école, et particulièrement aux </a:t>
            </a:r>
            <a:r>
              <a:rPr lang="fr-FR" sz="1400" b="0" i="0" u="none" strike="noStrike" cap="none" baseline="0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enseignants ;</a:t>
            </a:r>
            <a:endParaRPr lang="fr-FR" sz="1400" b="0" i="0" u="none" strike="noStrike" cap="none" baseline="0" dirty="0">
              <a:solidFill>
                <a:schemeClr val="dk2"/>
              </a:solidFill>
              <a:latin typeface="Arial"/>
              <a:sym typeface="Arial"/>
              <a:rtl val="0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fr-FR" sz="14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aux syndicats </a:t>
            </a:r>
            <a:r>
              <a:rPr lang="fr-FR" sz="1400" b="0" i="0" u="none" strike="noStrike" cap="none" baseline="0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d’enseignants ;</a:t>
            </a:r>
            <a:endParaRPr lang="fr-FR" sz="1400" b="0" i="0" u="none" strike="noStrike" cap="none" baseline="0" dirty="0">
              <a:solidFill>
                <a:schemeClr val="dk2"/>
              </a:solidFill>
              <a:latin typeface="Arial"/>
              <a:sym typeface="Arial"/>
              <a:rtl val="0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fr-FR" sz="14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aux </a:t>
            </a:r>
            <a:r>
              <a:rPr lang="fr-FR" sz="1400" b="0" i="0" u="none" strike="noStrike" cap="none" baseline="0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communautés ;</a:t>
            </a:r>
            <a:endParaRPr lang="fr-FR" sz="1400" b="0" i="0" u="none" strike="noStrike" cap="none" baseline="0" dirty="0">
              <a:solidFill>
                <a:schemeClr val="dk2"/>
              </a:solidFill>
              <a:latin typeface="Arial"/>
              <a:sym typeface="Arial"/>
              <a:rtl val="0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fr-FR" sz="14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aux organisations à base communautaire et aux organisations de la société </a:t>
            </a:r>
            <a:r>
              <a:rPr lang="fr-FR" sz="1400" b="0" i="0" u="none" strike="noStrike" cap="none" baseline="0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civile.</a:t>
            </a:r>
            <a:endParaRPr lang="fr-FR" sz="1400" b="0" i="0" u="none" strike="noStrike" cap="none" baseline="0" dirty="0">
              <a:solidFill>
                <a:schemeClr val="dk2"/>
              </a:solidFill>
              <a:latin typeface="Arial"/>
              <a:sym typeface="Arial"/>
              <a:rtl val="0"/>
            </a:endParaRPr>
          </a:p>
        </p:txBody>
      </p:sp>
      <p:sp>
        <p:nvSpPr>
          <p:cNvPr id="247" name="Shape 24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26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B7B7"/>
        </a:solidFill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27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ctrTitle"/>
          </p:nvPr>
        </p:nvSpPr>
        <p:spPr>
          <a:xfrm>
            <a:off x="273750" y="106180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Module 1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3600" b="1" i="0" u="none" strike="noStrike" cap="none" baseline="0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Rôle et bien-être de l’enseignant </a:t>
            </a:r>
          </a:p>
        </p:txBody>
      </p:sp>
      <p:sp>
        <p:nvSpPr>
          <p:cNvPr id="258" name="Shape 258"/>
          <p:cNvSpPr txBox="1">
            <a:spLocks noGrp="1"/>
          </p:cNvSpPr>
          <p:nvPr>
            <p:ph type="subTitle" idx="1"/>
          </p:nvPr>
        </p:nvSpPr>
        <p:spPr>
          <a:xfrm>
            <a:off x="298529" y="3093357"/>
            <a:ext cx="8175789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fr-FR" sz="2400" b="1" i="0" u="none" strike="noStrike" cap="none" baseline="0" dirty="0">
                <a:solidFill>
                  <a:schemeClr val="lt2"/>
                </a:solidFill>
                <a:latin typeface="Arial"/>
                <a:sym typeface="Arial"/>
                <a:rtl val="0"/>
              </a:rPr>
              <a:t>Session </a:t>
            </a:r>
            <a:r>
              <a:rPr lang="fr-FR" sz="2400" b="1" i="0" u="none" strike="noStrike" cap="none" baseline="0" dirty="0" smtClean="0">
                <a:solidFill>
                  <a:schemeClr val="lt2"/>
                </a:solidFill>
                <a:latin typeface="Arial"/>
                <a:sym typeface="Arial"/>
                <a:rtl val="0"/>
              </a:rPr>
              <a:t>3: </a:t>
            </a:r>
            <a:r>
              <a:rPr lang="fr-FR" sz="2400" b="1" i="0" u="none" strike="noStrike" cap="none" baseline="0" dirty="0">
                <a:solidFill>
                  <a:schemeClr val="lt2"/>
                </a:solidFill>
                <a:latin typeface="Arial"/>
                <a:sym typeface="Arial"/>
                <a:rtl val="0"/>
              </a:rPr>
              <a:t>Bien-être de l’enseignant et gestion du stress</a:t>
            </a:r>
            <a:endParaRPr lang="fr-FR" sz="2400" b="1" i="0" u="none" strike="noStrike" cap="none" baseline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59" name="Shape 25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28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 dirty="0" smtClean="0">
                <a:solidFill>
                  <a:schemeClr val="lt1"/>
                </a:solidFill>
                <a:latin typeface="Arial"/>
                <a:sym typeface="Arial"/>
                <a:rtl val="0"/>
              </a:rPr>
              <a:t>Objectifs</a:t>
            </a:r>
            <a:endParaRPr lang="fr-FR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733250" y="1968627"/>
            <a:ext cx="7565099" cy="299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fr-FR" sz="2200" b="0" i="0" u="none" strike="noStrike" cap="none" baseline="0" dirty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expliquer l'importance du bien-être de l'enseignant ;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fr-FR" sz="2200" b="0" i="0" u="none" strike="noStrike" cap="none" baseline="0" dirty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identifier les signes de </a:t>
            </a:r>
            <a:r>
              <a:rPr lang="fr-FR" sz="2200" b="0" i="0" u="none" strike="noStrike" cap="none" baseline="0" dirty="0" smtClean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stress</a:t>
            </a:r>
            <a:r>
              <a:rPr lang="fr-FR" sz="2200" b="0" i="0" u="none" strike="noStrike" cap="none" dirty="0" smtClean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 ;</a:t>
            </a:r>
            <a:endParaRPr lang="fr-FR" sz="2200" b="0" i="0" u="none" strike="noStrike" cap="none" baseline="0" dirty="0">
              <a:solidFill>
                <a:schemeClr val="dk1"/>
              </a:solidFill>
              <a:latin typeface="+mn-lt"/>
              <a:sym typeface="Times New Roman"/>
              <a:rtl val="0"/>
            </a:endParaRPr>
          </a:p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fr-FR" sz="2200" b="0" i="0" u="none" strike="noStrike" cap="none" baseline="0" dirty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s’exercer aux techniques de base de gestion du stress ;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fr-FR" sz="2200" b="0" i="0" u="none" strike="noStrike" cap="none" baseline="0" dirty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identifier des méthodes pour entretenir votre propre bien-être</a:t>
            </a:r>
            <a:r>
              <a:rPr lang="fr-FR" sz="2200" b="0" i="0" u="none" strike="noStrike" cap="none" baseline="0" dirty="0" smtClean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. </a:t>
            </a:r>
            <a:endParaRPr lang="fr-FR" sz="2200" b="0" i="0" u="none" strike="noStrike" cap="none" baseline="0" dirty="0">
              <a:solidFill>
                <a:schemeClr val="dk1"/>
              </a:solidFill>
              <a:latin typeface="+mn-lt"/>
              <a:sym typeface="Times New Roman"/>
              <a:rtl val="0"/>
            </a:endParaRPr>
          </a:p>
        </p:txBody>
      </p:sp>
      <p:sp>
        <p:nvSpPr>
          <p:cNvPr id="266" name="Shape 26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29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0920" y="1533774"/>
            <a:ext cx="83899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1" dirty="0" smtClean="0"/>
              <a:t>À la fin de cette session, vous saurez :</a:t>
            </a:r>
            <a:endParaRPr lang="fr-FR" sz="2800" b="1" i="1" dirty="0"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 dirty="0" smtClean="0">
                <a:solidFill>
                  <a:schemeClr val="lt1"/>
                </a:solidFill>
                <a:latin typeface="Arial"/>
                <a:sym typeface="Arial"/>
                <a:rtl val="0"/>
              </a:rPr>
              <a:t>Objectifs</a:t>
            </a:r>
            <a:endParaRPr lang="fr-FR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733250" y="2007306"/>
            <a:ext cx="7565099" cy="302291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fr-FR" sz="2200" dirty="0">
                <a:solidFill>
                  <a:schemeClr val="dk1"/>
                </a:solidFill>
                <a:latin typeface="+mn-lt"/>
                <a:sym typeface="Times New Roman"/>
              </a:rPr>
              <a:t>expliquer l’importance de l’éducation en contextes de crises ;</a:t>
            </a:r>
            <a:endParaRPr lang="fr-FR" sz="2200" dirty="0">
              <a:solidFill>
                <a:schemeClr val="dk1"/>
              </a:solidFill>
              <a:latin typeface="+mn-lt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fr-FR" sz="2200" dirty="0">
                <a:solidFill>
                  <a:schemeClr val="dk1"/>
                </a:solidFill>
                <a:latin typeface="+mn-lt"/>
                <a:sym typeface="Times New Roman"/>
              </a:rPr>
              <a:t>décrire le rôle de l’enseignant dans l’école et dans la communauté locale ;</a:t>
            </a:r>
            <a:r>
              <a:rPr lang="fr-FR" sz="2200" dirty="0" smtClean="0">
                <a:latin typeface="+mn-lt"/>
              </a:rPr>
              <a:t> </a:t>
            </a:r>
            <a:endParaRPr lang="fr-FR" sz="2200" dirty="0">
              <a:solidFill>
                <a:schemeClr val="dk1"/>
              </a:solidFill>
              <a:latin typeface="+mn-lt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fr-FR" sz="2200" dirty="0">
                <a:solidFill>
                  <a:schemeClr val="dk1"/>
                </a:solidFill>
                <a:latin typeface="+mn-lt"/>
                <a:sym typeface="Times New Roman"/>
              </a:rPr>
              <a:t>réfléchir à la façon d’équilibrer les divers rôles qu’il joue dans la classe, dans l’école et dans la </a:t>
            </a:r>
            <a:r>
              <a:rPr lang="fr-FR" sz="2200" dirty="0" smtClean="0">
                <a:solidFill>
                  <a:schemeClr val="dk1"/>
                </a:solidFill>
                <a:latin typeface="+mn-lt"/>
                <a:sym typeface="Times New Roman"/>
              </a:rPr>
              <a:t>communauté ;</a:t>
            </a:r>
            <a:endParaRPr lang="fr-FR" sz="2200" dirty="0">
              <a:solidFill>
                <a:schemeClr val="dk1"/>
              </a:solidFill>
              <a:latin typeface="+mn-lt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fr-FR" sz="2200" dirty="0">
                <a:solidFill>
                  <a:schemeClr val="dk1"/>
                </a:solidFill>
                <a:latin typeface="+mn-lt"/>
                <a:sym typeface="Times New Roman"/>
              </a:rPr>
              <a:t>d’identifier vos propres motivations pour l’enseignement et fixer des objectifs pour accroître votre motivation</a:t>
            </a:r>
            <a:r>
              <a:rPr lang="fr-FR" sz="2200" dirty="0" smtClean="0">
                <a:solidFill>
                  <a:schemeClr val="dk1"/>
                </a:solidFill>
                <a:latin typeface="+mn-lt"/>
                <a:sym typeface="Times New Roman"/>
              </a:rPr>
              <a:t>.</a:t>
            </a:r>
            <a:endParaRPr lang="fr-FR" sz="2200" dirty="0">
              <a:solidFill>
                <a:schemeClr val="dk1"/>
              </a:solidFill>
              <a:latin typeface="+mn-lt"/>
              <a:sym typeface="Times New Roman"/>
            </a:endParaRPr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6896" y="1566758"/>
            <a:ext cx="8389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/>
              <a:t>À la fin de cette session, vous saurez :</a:t>
            </a:r>
            <a:endParaRPr lang="fr-FR" sz="2400" b="1" i="1" dirty="0"/>
          </a:p>
        </p:txBody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3000" b="1" i="0" u="none" strike="noStrike" cap="none" baseline="0">
                <a:solidFill>
                  <a:schemeClr val="lt1"/>
                </a:solidFill>
                <a:latin typeface="Arial"/>
                <a:sym typeface="Arial"/>
                <a:rtl val="0"/>
              </a:rPr>
              <a:t>Facteurs influant sur le bien-être de l’enseignant</a:t>
            </a:r>
          </a:p>
        </p:txBody>
      </p:sp>
      <p:sp>
        <p:nvSpPr>
          <p:cNvPr id="272" name="Shape 272"/>
          <p:cNvSpPr txBox="1"/>
          <p:nvPr/>
        </p:nvSpPr>
        <p:spPr>
          <a:xfrm>
            <a:off x="0" y="1347475"/>
            <a:ext cx="5023498" cy="3574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fr-FR" sz="1800" b="0" i="0" u="none" strike="noStrike" cap="none" baseline="0" dirty="0">
                <a:solidFill>
                  <a:srgbClr val="000000"/>
                </a:solidFill>
                <a:latin typeface="Arial"/>
                <a:sym typeface="Arial"/>
                <a:rtl val="0"/>
              </a:rPr>
              <a:t>Faire face aux traumatismes 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fr-FR" sz="1800" b="0" i="0" u="none" strike="noStrike" cap="none" baseline="0" dirty="0">
                <a:solidFill>
                  <a:srgbClr val="000000"/>
                </a:solidFill>
                <a:latin typeface="Arial"/>
                <a:sym typeface="Arial"/>
                <a:rtl val="0"/>
              </a:rPr>
              <a:t>Être capable de se prendre en charge et d’en faire autant pour sa famille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fr-FR" sz="1800" b="0" i="0" u="none" strike="noStrike" cap="none" baseline="0" dirty="0">
                <a:solidFill>
                  <a:srgbClr val="000000"/>
                </a:solidFill>
                <a:latin typeface="Arial"/>
                <a:sym typeface="Arial"/>
                <a:rtl val="0"/>
              </a:rPr>
              <a:t>Être capable d’épargner de l’argent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fr-FR" sz="1800" b="0" i="0" u="none" strike="noStrike" cap="none" baseline="0" dirty="0">
                <a:solidFill>
                  <a:srgbClr val="000000"/>
                </a:solidFill>
                <a:latin typeface="Arial"/>
                <a:sym typeface="Arial"/>
                <a:rtl val="0"/>
              </a:rPr>
              <a:t>Sécurité financière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fr-FR" sz="1800" b="0" i="0" u="none" strike="noStrike" cap="none" baseline="0" dirty="0">
                <a:solidFill>
                  <a:srgbClr val="000000"/>
                </a:solidFill>
                <a:latin typeface="Arial"/>
                <a:sym typeface="Arial"/>
                <a:rtl val="0"/>
              </a:rPr>
              <a:t>Logement / hébergement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fr-FR" sz="1800" b="0" i="0" u="none" strike="noStrike" cap="none" baseline="0" dirty="0">
                <a:solidFill>
                  <a:srgbClr val="000000"/>
                </a:solidFill>
                <a:latin typeface="Arial"/>
                <a:sym typeface="Arial"/>
                <a:rtl val="0"/>
              </a:rPr>
              <a:t>Vie familiale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fr-FR" sz="1800" b="0" i="0" u="none" strike="noStrike" cap="none" baseline="0" dirty="0">
                <a:solidFill>
                  <a:srgbClr val="000000"/>
                </a:solidFill>
                <a:latin typeface="Arial"/>
                <a:sym typeface="Arial"/>
                <a:rtl val="0"/>
              </a:rPr>
              <a:t>Relations communautaires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fr-FR" sz="1800" b="0" i="0" u="none" strike="noStrike" cap="none" baseline="0" dirty="0">
                <a:solidFill>
                  <a:srgbClr val="000000"/>
                </a:solidFill>
                <a:latin typeface="Arial"/>
                <a:sym typeface="Arial"/>
                <a:rtl val="0"/>
              </a:rPr>
              <a:t>Accès aux services de santé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fr-FR" sz="1800" b="0" i="0" u="none" strike="noStrike" cap="none" baseline="0" dirty="0">
                <a:solidFill>
                  <a:srgbClr val="000000"/>
                </a:solidFill>
                <a:latin typeface="Arial"/>
                <a:sym typeface="Arial"/>
                <a:rtl val="0"/>
              </a:rPr>
              <a:t>Accès aux services de soutien social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fr-FR" sz="1800" b="0" i="0" u="none" strike="noStrike" cap="none" baseline="0" dirty="0">
                <a:solidFill>
                  <a:srgbClr val="000000"/>
                </a:solidFill>
                <a:latin typeface="Arial"/>
                <a:sym typeface="Arial"/>
                <a:rtl val="0"/>
              </a:rPr>
              <a:t>Sécurité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fr-FR" sz="1800" b="0" i="0" u="none" strike="noStrike" cap="none" baseline="0" dirty="0">
                <a:solidFill>
                  <a:srgbClr val="000000"/>
                </a:solidFill>
                <a:latin typeface="Arial"/>
                <a:sym typeface="Arial"/>
                <a:rtl val="0"/>
              </a:rPr>
              <a:t>Santé physique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fr-FR" sz="1800" b="0" i="0" u="none" strike="noStrike" cap="none" baseline="0" dirty="0">
                <a:solidFill>
                  <a:srgbClr val="000000"/>
                </a:solidFill>
                <a:latin typeface="Arial"/>
                <a:sym typeface="Arial"/>
                <a:rtl val="0"/>
              </a:rPr>
              <a:t>Bonheur</a:t>
            </a:r>
          </a:p>
        </p:txBody>
      </p:sp>
      <p:pic>
        <p:nvPicPr>
          <p:cNvPr id="273" name="Shape 2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47250" y="1429900"/>
            <a:ext cx="4039549" cy="3713598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Shape 27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30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Shape 2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4350" y="173800"/>
            <a:ext cx="8615298" cy="4795899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Shape 28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31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>
            <a:spLocks noGrp="1"/>
          </p:cNvSpPr>
          <p:nvPr>
            <p:ph type="title"/>
          </p:nvPr>
        </p:nvSpPr>
        <p:spPr>
          <a:xfrm>
            <a:off x="2286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3600" b="1" i="0" u="none" strike="noStrike" cap="none" baseline="0" dirty="0">
                <a:solidFill>
                  <a:srgbClr val="FFFFFF"/>
                </a:solidFill>
                <a:latin typeface="Arial"/>
                <a:sym typeface="Arial"/>
                <a:rtl val="0"/>
              </a:rPr>
              <a:t>Importance du </a:t>
            </a:r>
            <a:r>
              <a:rPr lang="fr-FR" sz="3600" b="1" i="0" u="none" strike="noStrike" cap="none" baseline="0" dirty="0" smtClean="0">
                <a:solidFill>
                  <a:srgbClr val="FFFFFF"/>
                </a:solidFill>
                <a:latin typeface="Arial"/>
                <a:sym typeface="Arial"/>
                <a:rtl val="0"/>
              </a:rPr>
              <a:t>bien-être </a:t>
            </a:r>
            <a:r>
              <a:rPr lang="fr-FR" sz="3600" b="1" i="0" u="none" strike="noStrike" cap="none" baseline="0" dirty="0">
                <a:solidFill>
                  <a:srgbClr val="FFFFFF"/>
                </a:solidFill>
                <a:latin typeface="Arial"/>
                <a:sym typeface="Arial"/>
                <a:rtl val="0"/>
              </a:rPr>
              <a:t>de l’enseignant</a:t>
            </a:r>
          </a:p>
        </p:txBody>
      </p:sp>
      <p:sp>
        <p:nvSpPr>
          <p:cNvPr id="286" name="Shape 28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32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87" name="Shape 287"/>
          <p:cNvSpPr txBox="1"/>
          <p:nvPr/>
        </p:nvSpPr>
        <p:spPr>
          <a:xfrm>
            <a:off x="0" y="1544753"/>
            <a:ext cx="8686800" cy="2722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3810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fr-FR" sz="2200" b="0" i="0" u="none" strike="noStrike" cap="none" baseline="0" dirty="0">
                <a:solidFill>
                  <a:schemeClr val="dk1"/>
                </a:solidFill>
                <a:sym typeface="Arial"/>
                <a:rtl val="0"/>
              </a:rPr>
              <a:t>Sur qui votre bien-être influe-t-il ? Donnez une liste d’au moins 3 </a:t>
            </a:r>
            <a:r>
              <a:rPr lang="fr-FR" sz="2200" b="0" i="0" u="none" strike="noStrike" cap="none" baseline="0" dirty="0" smtClean="0">
                <a:solidFill>
                  <a:schemeClr val="dk1"/>
                </a:solidFill>
                <a:sym typeface="Arial"/>
                <a:rtl val="0"/>
              </a:rPr>
              <a:t>différents </a:t>
            </a:r>
            <a:r>
              <a:rPr lang="fr-FR" sz="2200" dirty="0">
                <a:solidFill>
                  <a:schemeClr val="dk1"/>
                </a:solidFill>
              </a:rPr>
              <a:t>types de </a:t>
            </a:r>
            <a:r>
              <a:rPr lang="fr-FR" sz="2200" b="0" i="0" u="none" strike="noStrike" cap="none" baseline="0" dirty="0">
                <a:solidFill>
                  <a:schemeClr val="dk1"/>
                </a:solidFill>
                <a:sym typeface="Arial"/>
                <a:rtl val="0"/>
              </a:rPr>
              <a:t>personnes.</a:t>
            </a: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fr-FR" sz="2200" b="0" i="0" u="none" strike="noStrike" cap="none" baseline="0" dirty="0">
                <a:solidFill>
                  <a:schemeClr val="dk1"/>
                </a:solidFill>
                <a:sym typeface="Arial"/>
                <a:rtl val="0"/>
              </a:rPr>
              <a:t>Quelles sont les autres émotions, positives comme négatives, que des personnes peuvent répandre ainsi ?</a:t>
            </a: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fr-FR" sz="2200" b="0" i="0" u="none" strike="noStrike" cap="none" baseline="0" dirty="0">
                <a:solidFill>
                  <a:schemeClr val="dk1"/>
                </a:solidFill>
                <a:sym typeface="Arial"/>
                <a:rtl val="0"/>
              </a:rPr>
              <a:t>De quelles manières nos émotions influent-elles sur notre comportement ?</a:t>
            </a:r>
          </a:p>
        </p:txBody>
      </p:sp>
    </p:spTree>
  </p:cSld>
  <p:clrMapOvr>
    <a:masterClrMapping/>
  </p:clrMapOvr>
  <p:transition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 txBox="1">
            <a:spLocks noGrp="1"/>
          </p:cNvSpPr>
          <p:nvPr>
            <p:ph type="title"/>
          </p:nvPr>
        </p:nvSpPr>
        <p:spPr>
          <a:xfrm>
            <a:off x="457200" y="354825"/>
            <a:ext cx="8229600" cy="101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 dirty="0">
                <a:solidFill>
                  <a:schemeClr val="lt1"/>
                </a:solidFill>
                <a:latin typeface="Arial"/>
                <a:sym typeface="Arial"/>
                <a:rtl val="0"/>
              </a:rPr>
              <a:t>Scénarios</a:t>
            </a:r>
          </a:p>
        </p:txBody>
      </p:sp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0" y="1370025"/>
            <a:ext cx="8686800" cy="36956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93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fr-FR" sz="2200" b="0" i="0" u="none" strike="noStrike" cap="none" baseline="0" dirty="0">
                <a:solidFill>
                  <a:schemeClr val="dk1"/>
                </a:solidFill>
                <a:sym typeface="Arial"/>
                <a:rtl val="0"/>
              </a:rPr>
              <a:t>Les signes de stress que les enseignants donnent à voir. 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fr-FR" sz="2200" dirty="0">
              <a:solidFill>
                <a:schemeClr val="dk1"/>
              </a:solidFill>
            </a:endParaRPr>
          </a:p>
          <a:p>
            <a:pPr marL="6350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fr-FR" sz="2200" b="0" i="0" u="none" strike="noStrike" cap="none" baseline="0" dirty="0" smtClean="0">
                <a:solidFill>
                  <a:schemeClr val="dk1"/>
                </a:solidFill>
                <a:sym typeface="Arial"/>
                <a:rtl val="0"/>
              </a:rPr>
              <a:t>2. L’impact </a:t>
            </a:r>
            <a:r>
              <a:rPr lang="fr-FR" sz="2200" b="0" i="0" u="none" strike="noStrike" cap="none" baseline="0" dirty="0">
                <a:solidFill>
                  <a:schemeClr val="dk1"/>
                </a:solidFill>
                <a:sym typeface="Arial"/>
                <a:rtl val="0"/>
              </a:rPr>
              <a:t>du stress sur les performances de l’enseignant en classe. 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fr-FR" sz="2200" dirty="0">
              <a:solidFill>
                <a:schemeClr val="dk1"/>
              </a:solidFill>
            </a:endParaRPr>
          </a:p>
          <a:p>
            <a:pPr marL="6350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fr-FR" sz="2200" b="0" i="0" u="none" strike="noStrike" cap="none" baseline="0" dirty="0" smtClean="0">
                <a:solidFill>
                  <a:schemeClr val="dk1"/>
                </a:solidFill>
                <a:sym typeface="Arial"/>
                <a:rtl val="0"/>
              </a:rPr>
              <a:t>3. L’impact </a:t>
            </a:r>
            <a:r>
              <a:rPr lang="fr-FR" sz="2200" b="0" i="0" u="none" strike="noStrike" cap="none" baseline="0" dirty="0">
                <a:solidFill>
                  <a:schemeClr val="dk1"/>
                </a:solidFill>
                <a:sym typeface="Arial"/>
                <a:rtl val="0"/>
              </a:rPr>
              <a:t>du stress sur les performances de l’élève et sur son bien-être</a:t>
            </a:r>
            <a:r>
              <a:rPr lang="fr-FR" sz="2200" b="0" i="0" u="none" strike="noStrike" cap="none" baseline="0" dirty="0" smtClean="0">
                <a:solidFill>
                  <a:schemeClr val="dk1"/>
                </a:solidFill>
                <a:sym typeface="Arial"/>
                <a:rtl val="0"/>
              </a:rPr>
              <a:t>.</a:t>
            </a:r>
            <a:endParaRPr lang="fr-FR" sz="2200" b="0" i="0" u="none" strike="noStrike" cap="none" baseline="0" dirty="0">
              <a:solidFill>
                <a:schemeClr val="dk1"/>
              </a:solidFill>
              <a:sym typeface="Arial"/>
              <a:rtl val="0"/>
            </a:endParaRPr>
          </a:p>
        </p:txBody>
      </p:sp>
      <p:sp>
        <p:nvSpPr>
          <p:cNvPr id="294" name="Shape 29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33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 txBox="1">
            <a:spLocks noGrp="1"/>
          </p:cNvSpPr>
          <p:nvPr>
            <p:ph type="title"/>
          </p:nvPr>
        </p:nvSpPr>
        <p:spPr>
          <a:xfrm>
            <a:off x="292260" y="205977"/>
            <a:ext cx="86868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000" b="1" i="0" u="none" strike="noStrike" cap="none" baseline="0" dirty="0">
                <a:solidFill>
                  <a:srgbClr val="FFFFFF"/>
                </a:solidFill>
                <a:latin typeface="Arial"/>
                <a:sym typeface="Arial"/>
                <a:rtl val="0"/>
              </a:rPr>
              <a:t>Importance du bien-être de l’enseignant</a:t>
            </a:r>
          </a:p>
        </p:txBody>
      </p:sp>
      <p:sp>
        <p:nvSpPr>
          <p:cNvPr id="300" name="Shape 300"/>
          <p:cNvSpPr txBox="1">
            <a:spLocks noGrp="1"/>
          </p:cNvSpPr>
          <p:nvPr>
            <p:ph type="body" idx="1"/>
          </p:nvPr>
        </p:nvSpPr>
        <p:spPr>
          <a:xfrm>
            <a:off x="457200" y="1559452"/>
            <a:ext cx="8229600" cy="33717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fr-FR" sz="22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Dans quelle mesure le </a:t>
            </a:r>
            <a:r>
              <a:rPr lang="fr-FR" sz="2200" b="1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bien-être</a:t>
            </a:r>
            <a:r>
              <a:rPr lang="fr-FR" sz="22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 de l’enseignant affecte-t-il  ses performances en classe ?</a:t>
            </a:r>
          </a:p>
          <a:p>
            <a:pPr marL="457200" marR="0" lvl="0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fr-FR" sz="22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Dans quelle mesure le </a:t>
            </a:r>
            <a:r>
              <a:rPr lang="fr-FR" sz="2200" b="1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bien-être</a:t>
            </a:r>
            <a:r>
              <a:rPr lang="fr-FR" sz="22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 de l’enseignant affecte-t-il le bien-être de l’élève 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2000"/>
              </a:spcBef>
              <a:spcAft>
                <a:spcPts val="100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22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RÉSUMÉ : </a:t>
            </a:r>
            <a:r>
              <a:rPr lang="fr-FR" sz="220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Pourquoi </a:t>
            </a:r>
            <a:r>
              <a:rPr lang="fr-FR" sz="22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le bien-être de l’enseignant est-il important ? (30 mots !)</a:t>
            </a:r>
          </a:p>
        </p:txBody>
      </p:sp>
      <p:sp>
        <p:nvSpPr>
          <p:cNvPr id="301" name="Shape 30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34</a:t>
            </a:fld>
            <a:endParaRPr lang="fr-FR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400" b="1" i="0" u="none" strike="noStrike" cap="none" baseline="0" dirty="0">
                <a:solidFill>
                  <a:srgbClr val="FFFFFF"/>
                </a:solidFill>
                <a:latin typeface="Arial"/>
                <a:sym typeface="Arial"/>
              </a:rPr>
              <a:t>Résolution </a:t>
            </a:r>
            <a:r>
              <a:rPr lang="fr-FR" sz="4400" b="1" i="0" u="none" strike="noStrike" cap="none" baseline="0" dirty="0" smtClean="0">
                <a:solidFill>
                  <a:srgbClr val="FFFFFF"/>
                </a:solidFill>
                <a:latin typeface="Arial"/>
                <a:sym typeface="Arial"/>
              </a:rPr>
              <a:t>de </a:t>
            </a:r>
            <a:r>
              <a:rPr lang="fr-FR" sz="4400" b="1" i="0" u="none" strike="noStrike" cap="none" baseline="0" dirty="0">
                <a:solidFill>
                  <a:srgbClr val="FFFFFF"/>
                </a:solidFill>
                <a:latin typeface="Arial"/>
                <a:sym typeface="Arial"/>
              </a:rPr>
              <a:t>conflits</a:t>
            </a:r>
          </a:p>
        </p:txBody>
      </p:sp>
      <p:sp>
        <p:nvSpPr>
          <p:cNvPr id="307" name="Shape 307"/>
          <p:cNvSpPr txBox="1">
            <a:spLocks noGrp="1"/>
          </p:cNvSpPr>
          <p:nvPr>
            <p:ph type="body" idx="1"/>
          </p:nvPr>
        </p:nvSpPr>
        <p:spPr>
          <a:xfrm>
            <a:off x="1328050" y="1460499"/>
            <a:ext cx="6364500" cy="310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5400" b="0" i="0" u="none" strike="noStrike" cap="none" baseline="0">
                <a:solidFill>
                  <a:srgbClr val="000000"/>
                </a:solidFill>
                <a:latin typeface="Arial"/>
                <a:sym typeface="Arial"/>
              </a:rPr>
              <a:t>S’ARRÊTER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lang="fr-FR" sz="18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5400" b="0" i="0" u="none" strike="noStrike" cap="none" baseline="0">
                <a:solidFill>
                  <a:srgbClr val="000000"/>
                </a:solidFill>
                <a:latin typeface="Arial"/>
                <a:sym typeface="Arial"/>
              </a:rPr>
              <a:t>RÉFLECHIR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lang="fr-FR" sz="18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5400" b="0" i="0" u="none" strike="noStrike" cap="none" baseline="0">
                <a:solidFill>
                  <a:srgbClr val="000000"/>
                </a:solidFill>
                <a:latin typeface="Arial"/>
                <a:sym typeface="Arial"/>
              </a:rPr>
              <a:t>AGIR</a:t>
            </a:r>
          </a:p>
        </p:txBody>
      </p:sp>
      <p:sp>
        <p:nvSpPr>
          <p:cNvPr id="308" name="Shape 308"/>
          <p:cNvSpPr txBox="1">
            <a:spLocks noGrp="1"/>
          </p:cNvSpPr>
          <p:nvPr>
            <p:ph type="sldNum" idx="12"/>
          </p:nvPr>
        </p:nvSpPr>
        <p:spPr>
          <a:xfrm>
            <a:off x="8556789" y="474984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35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9" name="Shape 3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57824" y="2569599"/>
            <a:ext cx="1623899" cy="1332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Shape 3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00975" y="3901898"/>
            <a:ext cx="2186099" cy="74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Shape 3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52474" y="1448442"/>
            <a:ext cx="2034600" cy="110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 dirty="0">
                <a:solidFill>
                  <a:srgbClr val="FFFFFF"/>
                </a:solidFill>
                <a:latin typeface="Arial"/>
                <a:sym typeface="Arial"/>
              </a:rPr>
              <a:t>S’ARRÊTER</a:t>
            </a:r>
          </a:p>
        </p:txBody>
      </p:sp>
      <p:sp>
        <p:nvSpPr>
          <p:cNvPr id="317" name="Shape 317"/>
          <p:cNvSpPr txBox="1">
            <a:spLocks noGrp="1"/>
          </p:cNvSpPr>
          <p:nvPr>
            <p:ph type="body" idx="1"/>
          </p:nvPr>
        </p:nvSpPr>
        <p:spPr>
          <a:xfrm>
            <a:off x="457200" y="1797503"/>
            <a:ext cx="6137700" cy="3165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fr-FR" sz="2400" b="0" i="0" u="none" strike="noStrike" cap="none" baseline="0" dirty="0">
                <a:solidFill>
                  <a:srgbClr val="000000"/>
                </a:solidFill>
                <a:latin typeface="Arial"/>
                <a:sym typeface="Arial"/>
              </a:rPr>
              <a:t>Inspirez profondément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lang="fr-FR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fr-FR" sz="2400" b="0" i="0" u="none" strike="noStrike" cap="none" baseline="0" dirty="0" smtClean="0">
                <a:solidFill>
                  <a:srgbClr val="000000"/>
                </a:solidFill>
                <a:latin typeface="Arial"/>
                <a:sym typeface="Arial"/>
              </a:rPr>
              <a:t>2. Éloignez-vous </a:t>
            </a:r>
            <a:r>
              <a:rPr lang="fr-FR" sz="2400" b="0" i="0" u="none" strike="noStrike" cap="none" baseline="0" dirty="0">
                <a:solidFill>
                  <a:srgbClr val="000000"/>
                </a:solidFill>
                <a:latin typeface="Arial"/>
                <a:sym typeface="Arial"/>
              </a:rPr>
              <a:t>si nécessaire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lang="fr-FR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fr-FR" sz="2400" b="0" i="0" u="none" strike="noStrike" cap="none" baseline="0" dirty="0" smtClean="0">
                <a:solidFill>
                  <a:srgbClr val="000000"/>
                </a:solidFill>
                <a:latin typeface="Arial"/>
                <a:sym typeface="Arial"/>
              </a:rPr>
              <a:t>3. Calmez-vous</a:t>
            </a:r>
            <a:endParaRPr lang="fr-FR" sz="2400" b="0" i="0" u="none" strike="noStrike" cap="none" baseline="0" dirty="0">
              <a:solidFill>
                <a:srgbClr val="000000"/>
              </a:solidFill>
              <a:latin typeface="Arial"/>
              <a:sym typeface="Arial"/>
            </a:endParaRPr>
          </a:p>
          <a:p>
            <a: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sym typeface="Arial"/>
              </a:rPr>
              <a:t>	</a:t>
            </a:r>
            <a:r>
              <a:rPr lang="fr-FR" sz="2400" b="0" i="0" u="none" strike="noStrike" cap="none" baseline="0" dirty="0">
                <a:solidFill>
                  <a:srgbClr val="000000"/>
                </a:solidFill>
                <a:latin typeface="Arial"/>
                <a:sym typeface="Arial"/>
              </a:rPr>
              <a:t>-Relativisez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lang="fr-FR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lang="fr-FR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Shape 318"/>
          <p:cNvSpPr txBox="1">
            <a:spLocks noGrp="1"/>
          </p:cNvSpPr>
          <p:nvPr>
            <p:ph type="sldNum" idx="12"/>
          </p:nvPr>
        </p:nvSpPr>
        <p:spPr>
          <a:xfrm>
            <a:off x="8556789" y="474984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36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9" name="Shape 3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99289" y="1909035"/>
            <a:ext cx="2143199" cy="2143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 dirty="0">
                <a:solidFill>
                  <a:srgbClr val="FFFFFF"/>
                </a:solidFill>
                <a:latin typeface="Arial"/>
                <a:sym typeface="Arial"/>
              </a:rPr>
              <a:t>RÉFLÉCHIR</a:t>
            </a:r>
          </a:p>
        </p:txBody>
      </p:sp>
      <p:sp>
        <p:nvSpPr>
          <p:cNvPr id="325" name="Shape 325"/>
          <p:cNvSpPr txBox="1">
            <a:spLocks noGrp="1"/>
          </p:cNvSpPr>
          <p:nvPr>
            <p:ph type="body" idx="1"/>
          </p:nvPr>
        </p:nvSpPr>
        <p:spPr>
          <a:xfrm>
            <a:off x="457200" y="1583107"/>
            <a:ext cx="6137700" cy="3165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fr-FR" sz="20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1. Comment </a:t>
            </a:r>
            <a:r>
              <a:rPr lang="fr-FR" sz="2000" b="0" i="0" u="none" strike="noStrike" cap="none" baseline="0" dirty="0">
                <a:solidFill>
                  <a:srgbClr val="000000"/>
                </a:solidFill>
                <a:sym typeface="Arial"/>
              </a:rPr>
              <a:t>je me sens 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lang="fr-FR" sz="2000" b="0" i="0" u="none" strike="noStrike" cap="none" baseline="0" dirty="0">
              <a:solidFill>
                <a:srgbClr val="000000"/>
              </a:solidFill>
              <a:sym typeface="Arial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fr-FR" sz="20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2. Comment </a:t>
            </a:r>
            <a:r>
              <a:rPr lang="fr-FR" sz="2000" b="0" i="0" u="none" strike="noStrike" cap="none" baseline="0" dirty="0">
                <a:solidFill>
                  <a:srgbClr val="000000"/>
                </a:solidFill>
                <a:sym typeface="Arial"/>
              </a:rPr>
              <a:t>se </a:t>
            </a:r>
            <a:r>
              <a:rPr lang="fr-FR" sz="2000" b="0" i="0" u="none" strike="noStrike" cap="none" baseline="0" dirty="0" err="1" smtClean="0">
                <a:solidFill>
                  <a:srgbClr val="000000"/>
                </a:solidFill>
                <a:sym typeface="Arial"/>
              </a:rPr>
              <a:t>sent-il</a:t>
            </a:r>
            <a:r>
              <a:rPr lang="fr-FR" sz="2000" dirty="0" smtClean="0"/>
              <a:t>/elle </a:t>
            </a:r>
            <a:r>
              <a:rPr lang="fr-FR" sz="20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(Essayez </a:t>
            </a:r>
            <a:r>
              <a:rPr lang="fr-FR" sz="2000" b="0" i="0" u="none" strike="noStrike" cap="none" baseline="0" dirty="0">
                <a:solidFill>
                  <a:srgbClr val="000000"/>
                </a:solidFill>
                <a:sym typeface="Arial"/>
              </a:rPr>
              <a:t>de voir le conflit de son côté).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lang="fr-FR" sz="2000" b="0" i="0" u="none" strike="noStrike" cap="none" baseline="0" dirty="0">
              <a:solidFill>
                <a:srgbClr val="000000"/>
              </a:solidFill>
              <a:sym typeface="Arial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fr-FR" sz="20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3. Qu'est-ce </a:t>
            </a:r>
            <a:r>
              <a:rPr lang="fr-FR" sz="2000" b="0" i="0" u="none" strike="noStrike" cap="none" baseline="0" dirty="0">
                <a:solidFill>
                  <a:srgbClr val="000000"/>
                </a:solidFill>
                <a:sym typeface="Arial"/>
              </a:rPr>
              <a:t>que je faisais ? Est-ce que cela posait un problème 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lang="fr-FR" sz="2000" b="0" i="0" u="none" strike="noStrike" cap="none" baseline="0" dirty="0">
              <a:solidFill>
                <a:srgbClr val="000000"/>
              </a:solidFill>
              <a:sym typeface="Arial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fr-FR" sz="2000" b="0" i="0" u="none" strike="noStrike" cap="none" baseline="0" dirty="0" smtClean="0">
                <a:solidFill>
                  <a:srgbClr val="000000"/>
                </a:solidFill>
                <a:sym typeface="Arial"/>
              </a:rPr>
              <a:t>4. Que </a:t>
            </a:r>
            <a:r>
              <a:rPr lang="fr-FR" sz="2000" b="0" i="0" u="none" strike="noStrike" cap="none" baseline="0" dirty="0">
                <a:solidFill>
                  <a:srgbClr val="000000"/>
                </a:solidFill>
                <a:sym typeface="Arial"/>
              </a:rPr>
              <a:t>puis-je faire pour résoudre le problème ? </a:t>
            </a:r>
          </a:p>
        </p:txBody>
      </p:sp>
      <p:sp>
        <p:nvSpPr>
          <p:cNvPr id="326" name="Shape 326"/>
          <p:cNvSpPr txBox="1">
            <a:spLocks noGrp="1"/>
          </p:cNvSpPr>
          <p:nvPr>
            <p:ph type="sldNum" idx="12"/>
          </p:nvPr>
        </p:nvSpPr>
        <p:spPr>
          <a:xfrm>
            <a:off x="8556789" y="474984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37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7" name="Shape 3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78288" y="1797503"/>
            <a:ext cx="2527200" cy="240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 dirty="0">
                <a:solidFill>
                  <a:srgbClr val="FFFFFF"/>
                </a:solidFill>
                <a:latin typeface="Arial"/>
                <a:sym typeface="Arial"/>
              </a:rPr>
              <a:t>AGIR</a:t>
            </a:r>
          </a:p>
        </p:txBody>
      </p:sp>
      <p:sp>
        <p:nvSpPr>
          <p:cNvPr id="333" name="Shape 333"/>
          <p:cNvSpPr txBox="1">
            <a:spLocks noGrp="1"/>
          </p:cNvSpPr>
          <p:nvPr>
            <p:ph type="body" idx="1"/>
          </p:nvPr>
        </p:nvSpPr>
        <p:spPr>
          <a:xfrm>
            <a:off x="440706" y="137803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fr-FR" sz="2200" b="0" i="0" u="none" strike="noStrike" cap="none" baseline="0" dirty="0" smtClean="0">
                <a:solidFill>
                  <a:srgbClr val="000000"/>
                </a:solidFill>
                <a:latin typeface="Arial"/>
                <a:sym typeface="Arial"/>
              </a:rPr>
              <a:t>1. Être </a:t>
            </a:r>
            <a:r>
              <a:rPr lang="fr-FR" sz="2200" b="0" i="0" u="none" strike="noStrike" cap="none" baseline="0" dirty="0">
                <a:solidFill>
                  <a:srgbClr val="000000"/>
                </a:solidFill>
                <a:latin typeface="Arial"/>
                <a:sym typeface="Arial"/>
              </a:rPr>
              <a:t>respectueux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lang="fr-FR" sz="2200" b="0" i="0" u="none" strike="noStrike" cap="none" baseline="0" dirty="0">
              <a:solidFill>
                <a:srgbClr val="000000"/>
              </a:solidFill>
              <a:latin typeface="Arial"/>
              <a:sym typeface="Arial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fr-FR" sz="2200" b="0" i="0" u="none" strike="noStrike" cap="none" baseline="0" dirty="0" smtClean="0">
                <a:solidFill>
                  <a:srgbClr val="000000"/>
                </a:solidFill>
                <a:latin typeface="Arial"/>
                <a:sym typeface="Arial"/>
              </a:rPr>
              <a:t>2. Améliorer </a:t>
            </a:r>
            <a:r>
              <a:rPr lang="fr-FR" sz="2200" b="0" i="0" u="none" strike="noStrike" cap="none" baseline="0" dirty="0">
                <a:solidFill>
                  <a:srgbClr val="000000"/>
                </a:solidFill>
                <a:latin typeface="Arial"/>
                <a:sym typeface="Arial"/>
              </a:rPr>
              <a:t>la situation et non la faire empirer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lang="fr-FR" sz="2200" b="0" i="0" u="none" strike="noStrike" cap="none" baseline="0" dirty="0">
              <a:solidFill>
                <a:srgbClr val="000000"/>
              </a:solidFill>
              <a:latin typeface="Arial"/>
              <a:sym typeface="Arial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fr-FR" sz="2200" b="0" i="0" u="none" strike="noStrike" cap="none" baseline="0" dirty="0" smtClean="0">
                <a:solidFill>
                  <a:srgbClr val="000000"/>
                </a:solidFill>
                <a:latin typeface="Arial"/>
                <a:sym typeface="Arial"/>
              </a:rPr>
              <a:t>3. Exposer </a:t>
            </a:r>
            <a:r>
              <a:rPr lang="fr-FR" sz="2200" b="0" i="0" u="none" strike="noStrike" cap="none" baseline="0" dirty="0">
                <a:solidFill>
                  <a:srgbClr val="000000"/>
                </a:solidFill>
                <a:latin typeface="Arial"/>
                <a:sym typeface="Arial"/>
              </a:rPr>
              <a:t>le conflit sans blâmer quiconque. </a:t>
            </a:r>
          </a:p>
        </p:txBody>
      </p:sp>
      <p:sp>
        <p:nvSpPr>
          <p:cNvPr id="334" name="Shape 334"/>
          <p:cNvSpPr txBox="1">
            <a:spLocks noGrp="1"/>
          </p:cNvSpPr>
          <p:nvPr>
            <p:ph type="sldNum" idx="12"/>
          </p:nvPr>
        </p:nvSpPr>
        <p:spPr>
          <a:xfrm>
            <a:off x="8556789" y="474984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38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5" name="Shape 3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88504" y="3238257"/>
            <a:ext cx="4614573" cy="17829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B7B7"/>
        </a:solidFill>
        <a:effectLst/>
      </p:bgPr>
    </p:bg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39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 dirty="0">
                <a:solidFill>
                  <a:schemeClr val="lt1"/>
                </a:solidFill>
                <a:latin typeface="Arial"/>
                <a:sym typeface="Arial"/>
                <a:rtl val="0"/>
              </a:rPr>
              <a:t>Activité de la pendule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457200" y="1577400"/>
            <a:ext cx="7940400" cy="333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22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1:00 - Comment êtes-vous devenu enseignant°?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22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02:00 - Pourquoi êtes-vous devenu enseignant°?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22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03:00 - Pourquoi êtes-vous enthousiaste d’être enseignant°?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22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04:00 - Qu’est-ce qui vous inquiète dans votre métier d’enseignant°?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22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5:00 - Qu’espérez-vous tirer de votre fonction d’enseignant ?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2200" b="0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6:00 - Qu'est-ce qui vous motive à être un bon enseignant ?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 txBox="1">
            <a:spLocks noGrp="1"/>
          </p:cNvSpPr>
          <p:nvPr>
            <p:ph type="ctrTitle"/>
          </p:nvPr>
        </p:nvSpPr>
        <p:spPr>
          <a:xfrm>
            <a:off x="412475" y="1300750"/>
            <a:ext cx="80457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 dirty="0">
                <a:solidFill>
                  <a:schemeClr val="dk2"/>
                </a:solidFill>
                <a:latin typeface="Arial"/>
                <a:sym typeface="Arial"/>
                <a:rtl val="0"/>
              </a:rPr>
              <a:t>Module 1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3600" b="1" i="0" u="none" strike="noStrike" cap="none" baseline="0" dirty="0" smtClean="0">
                <a:solidFill>
                  <a:schemeClr val="dk2"/>
                </a:solidFill>
                <a:latin typeface="Arial"/>
                <a:sym typeface="Arial"/>
                <a:rtl val="0"/>
              </a:rPr>
              <a:t>Rôle et bien-être de l’enseignant </a:t>
            </a:r>
          </a:p>
        </p:txBody>
      </p:sp>
      <p:sp>
        <p:nvSpPr>
          <p:cNvPr id="346" name="Shape 346"/>
          <p:cNvSpPr txBox="1">
            <a:spLocks noGrp="1"/>
          </p:cNvSpPr>
          <p:nvPr>
            <p:ph type="subTitle" idx="1"/>
          </p:nvPr>
        </p:nvSpPr>
        <p:spPr>
          <a:xfrm>
            <a:off x="335550" y="3093350"/>
            <a:ext cx="8122499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fr-FR" sz="2400" b="1" i="0" u="none" strike="noStrike" cap="none" baseline="0" dirty="0">
                <a:solidFill>
                  <a:schemeClr val="lt2"/>
                </a:solidFill>
                <a:latin typeface="Arial"/>
                <a:sym typeface="Arial"/>
                <a:rtl val="0"/>
              </a:rPr>
              <a:t>Session </a:t>
            </a:r>
            <a:r>
              <a:rPr lang="fr-FR" sz="2400" b="1" i="0" u="none" strike="noStrike" cap="none" baseline="0" dirty="0" smtClean="0">
                <a:solidFill>
                  <a:schemeClr val="lt2"/>
                </a:solidFill>
                <a:latin typeface="Arial"/>
                <a:sym typeface="Arial"/>
                <a:rtl val="0"/>
              </a:rPr>
              <a:t>4: </a:t>
            </a:r>
            <a:r>
              <a:rPr lang="fr-FR" sz="2400" b="1" i="0" u="none" strike="noStrike" cap="none" baseline="0" dirty="0">
                <a:solidFill>
                  <a:schemeClr val="lt2"/>
                </a:solidFill>
                <a:latin typeface="Arial"/>
                <a:sym typeface="Arial"/>
                <a:rtl val="0"/>
              </a:rPr>
              <a:t>Collaboration et communautés de pratique</a:t>
            </a:r>
          </a:p>
        </p:txBody>
      </p:sp>
      <p:sp>
        <p:nvSpPr>
          <p:cNvPr id="347" name="Shape 34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40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 dirty="0" smtClean="0">
                <a:solidFill>
                  <a:schemeClr val="lt1"/>
                </a:solidFill>
                <a:latin typeface="Arial"/>
                <a:sym typeface="Arial"/>
                <a:rtl val="0"/>
              </a:rPr>
              <a:t>Objectifs</a:t>
            </a:r>
            <a:endParaRPr lang="fr-FR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53" name="Shape 353"/>
          <p:cNvSpPr txBox="1">
            <a:spLocks noGrp="1"/>
          </p:cNvSpPr>
          <p:nvPr>
            <p:ph type="body" idx="1"/>
          </p:nvPr>
        </p:nvSpPr>
        <p:spPr>
          <a:xfrm>
            <a:off x="733250" y="1974887"/>
            <a:ext cx="7565099" cy="299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fr-FR" sz="2200" b="0" i="0" u="none" strike="noStrike" cap="none" baseline="0" dirty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expliquer les différents types de collaboration ;</a:t>
            </a:r>
            <a:endParaRPr lang="fr-FR" sz="2200" b="0" i="0" u="none" strike="noStrike" cap="none" baseline="0" dirty="0">
              <a:solidFill>
                <a:schemeClr val="dk1"/>
              </a:solidFill>
              <a:latin typeface="+mn-lt"/>
              <a:ea typeface="Times New Roman"/>
              <a:cs typeface="Times New Roman"/>
              <a:sym typeface="Times New Roman"/>
              <a:rtl val="0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fr-FR" sz="2200" b="0" i="0" u="none" strike="noStrike" cap="none" baseline="0" dirty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créer un Groupe d’apprentissage pour les enseignants (GAE) ;</a:t>
            </a:r>
            <a:endParaRPr lang="fr-FR" sz="2200" b="0" i="0" u="none" strike="noStrike" cap="none" baseline="0" dirty="0">
              <a:solidFill>
                <a:schemeClr val="dk1"/>
              </a:solidFill>
              <a:latin typeface="+mn-lt"/>
              <a:ea typeface="Times New Roman"/>
              <a:cs typeface="Times New Roman"/>
              <a:sym typeface="Times New Roman"/>
              <a:rtl val="0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fr-FR" sz="2200" b="0" i="0" u="none" strike="noStrike" cap="none" baseline="0" dirty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identifier les pairs à même d'apporter un soutien personnel et professionnel.</a:t>
            </a:r>
            <a:endParaRPr lang="fr-FR" sz="2200" b="0" i="0" u="none" strike="noStrike" cap="none" baseline="0" dirty="0">
              <a:solidFill>
                <a:schemeClr val="dk1"/>
              </a:solidFill>
              <a:latin typeface="+mn-lt"/>
              <a:ea typeface="Times New Roman"/>
              <a:cs typeface="Times New Roman"/>
              <a:sym typeface="Times New Roman"/>
              <a:rtl val="0"/>
            </a:endParaRPr>
          </a:p>
        </p:txBody>
      </p:sp>
      <p:sp>
        <p:nvSpPr>
          <p:cNvPr id="354" name="Shape 35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41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6896" y="1566758"/>
            <a:ext cx="8389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/>
              <a:t>À la fin de cette session, vous saurez :</a:t>
            </a:r>
            <a:endParaRPr lang="fr-FR" sz="2400" b="1" i="1" dirty="0"/>
          </a:p>
        </p:txBody>
      </p:sp>
    </p:spTree>
  </p:cSld>
  <p:clrMapOvr>
    <a:masterClrMapping/>
  </p:clrMapOvr>
  <p:transition spd="slow">
    <p:cut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>
                <a:solidFill>
                  <a:schemeClr val="lt1"/>
                </a:solidFill>
                <a:latin typeface="Arial"/>
                <a:sym typeface="Arial"/>
                <a:rtl val="0"/>
              </a:rPr>
              <a:t>Niveaux de collaboration</a:t>
            </a:r>
          </a:p>
        </p:txBody>
      </p:sp>
      <p:pic>
        <p:nvPicPr>
          <p:cNvPr id="360" name="Shape 3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3150" y="1466850"/>
            <a:ext cx="7662348" cy="3676650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Shape 361"/>
          <p:cNvSpPr txBox="1"/>
          <p:nvPr/>
        </p:nvSpPr>
        <p:spPr>
          <a:xfrm>
            <a:off x="3089100" y="1432275"/>
            <a:ext cx="3000000" cy="356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lang="fr-FR"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1400" b="1" i="0" u="none" strike="noStrike" cap="none" baseline="0">
                <a:solidFill>
                  <a:schemeClr val="dk1"/>
                </a:solidFill>
                <a:latin typeface="Arial"/>
                <a:sym typeface="Arial"/>
                <a:rtl val="0"/>
              </a:rPr>
              <a:t>Réunions entre écoles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lang="fr-FR"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lang="fr-FR"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1400" b="1" i="0" u="none" strike="noStrike" cap="none" baseline="0">
                <a:solidFill>
                  <a:schemeClr val="dk1"/>
                </a:solidFill>
                <a:latin typeface="Arial"/>
                <a:sym typeface="Arial"/>
                <a:rtl val="0"/>
              </a:rPr>
              <a:t>Collaboration à l'échelle de l’école</a:t>
            </a:r>
          </a:p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lang="fr-FR"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lang="fr-FR"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1400" b="1" i="0" u="none" strike="noStrike" cap="none" baseline="0">
                <a:solidFill>
                  <a:schemeClr val="dk1"/>
                </a:solidFill>
                <a:latin typeface="Arial"/>
                <a:sym typeface="Arial"/>
                <a:rtl val="0"/>
              </a:rPr>
              <a:t>Partage en groupe</a:t>
            </a:r>
          </a:p>
          <a:p>
            <a: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lang="fr-FR"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lang="fr-FR"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lang="fr-FR"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1400" b="1" i="0" u="none" strike="noStrike" cap="none" baseline="0">
                <a:solidFill>
                  <a:schemeClr val="dk1"/>
                </a:solidFill>
                <a:latin typeface="Arial"/>
                <a:sym typeface="Arial"/>
                <a:rtl val="0"/>
              </a:rPr>
              <a:t>Assistance individuelle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lang="fr-FR"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lang="fr-FR"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1400" b="1" i="0" u="none" strike="noStrike" cap="none" baseline="0">
                <a:solidFill>
                  <a:schemeClr val="dk1"/>
                </a:solidFill>
                <a:latin typeface="Arial"/>
                <a:sym typeface="Arial"/>
                <a:rtl val="0"/>
              </a:rPr>
              <a:t>Une conversation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1400" b="1" i="0" u="none" strike="noStrike" cap="none" baseline="0">
                <a:solidFill>
                  <a:schemeClr val="dk1"/>
                </a:solidFill>
                <a:latin typeface="Arial"/>
                <a:sym typeface="Arial"/>
                <a:rtl val="0"/>
              </a:rPr>
              <a:t>informelle</a:t>
            </a:r>
            <a:r>
              <a:rPr lang="fr-FR" smtClean="0"/>
              <a:t> </a:t>
            </a:r>
          </a:p>
        </p:txBody>
      </p:sp>
      <p:sp>
        <p:nvSpPr>
          <p:cNvPr id="362" name="Shape 36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42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>
                <a:solidFill>
                  <a:schemeClr val="lt1"/>
                </a:solidFill>
                <a:latin typeface="Arial"/>
                <a:sym typeface="Arial"/>
                <a:rtl val="0"/>
              </a:rPr>
              <a:t>Qu’est-ce qu’un GAE ?</a:t>
            </a:r>
          </a:p>
        </p:txBody>
      </p:sp>
      <p:sp>
        <p:nvSpPr>
          <p:cNvPr id="368" name="Shape 368"/>
          <p:cNvSpPr txBox="1">
            <a:spLocks noGrp="1"/>
          </p:cNvSpPr>
          <p:nvPr>
            <p:ph type="body" idx="1"/>
          </p:nvPr>
        </p:nvSpPr>
        <p:spPr>
          <a:xfrm>
            <a:off x="258650" y="1384300"/>
            <a:ext cx="8556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9144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lphaLcPeriod"/>
            </a:pPr>
            <a:r>
              <a:rPr lang="fr-FR" sz="1150" b="1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Qui sera impliqué dans votre GAE ?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Les participants seront-ils de la même école ? 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Viendront-ils de la formation des enseignants ? 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Seront-ils de la zone proche de votre résidence ? 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Vous pouvez appartenir à plusieurs GAE et travailler dans des groupes plus petits encore pour renforcer des compétences spécifiques.</a:t>
            </a:r>
          </a:p>
          <a:p>
            <a:pPr marL="9144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lphaLcPeriod"/>
            </a:pPr>
            <a:r>
              <a:rPr lang="fr-FR" sz="1150" b="1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Quels sont les rôles nécessaires ?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La présence d’un animateur est facultative. Un animateur peut diriger les activités et les débats, aider à mettre sur pied les groupes, affecter les rôles tel que désigner un secrétaire et remplir la feuille de présence. 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Nous recommandons de changer d’animateur à chaque fois et qu’il soit choisi en fonction de ses compétences et connaissances sur le thème.</a:t>
            </a:r>
          </a:p>
          <a:p>
            <a:pPr marL="9144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lphaLcPeriod"/>
            </a:pPr>
            <a:r>
              <a:rPr lang="fr-FR" sz="1150" b="1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Où aura lieu la réunion ?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Le GAE se réunira-t-il à votre école ? 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Se tiendra-t-il au centre de documentation des enseignants ? 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Se tiendra-t-il à un en endroit central dans votre communauté ?  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Désignez d’un commun accord du lieu qui conviendra le mieux.</a:t>
            </a:r>
          </a:p>
          <a:p>
            <a:pPr marL="9144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lphaLcPeriod"/>
            </a:pPr>
            <a:r>
              <a:rPr lang="fr-FR" sz="1150" b="1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Quand aura lieu la réunion ?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À quelle date est fixée la prochaine réunion ? 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À quelle fréquence se réunit votre groupe ? 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fr-FR" sz="11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Cette rencontre pourrait-elle se tenir mensuellement ?</a:t>
            </a:r>
          </a:p>
        </p:txBody>
      </p:sp>
      <p:sp>
        <p:nvSpPr>
          <p:cNvPr id="369" name="Shape 36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43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 txBox="1">
            <a:spLocks noGrp="1"/>
          </p:cNvSpPr>
          <p:nvPr>
            <p:ph type="title"/>
          </p:nvPr>
        </p:nvSpPr>
        <p:spPr>
          <a:xfrm>
            <a:off x="32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000" b="1" i="0" u="none" strike="noStrike" cap="none" baseline="0" dirty="0">
                <a:solidFill>
                  <a:schemeClr val="lt1"/>
                </a:solidFill>
                <a:latin typeface="Arial"/>
                <a:sym typeface="Arial"/>
                <a:rtl val="0"/>
              </a:rPr>
              <a:t>Créer des normes communautaires</a:t>
            </a:r>
          </a:p>
        </p:txBody>
      </p:sp>
      <p:pic>
        <p:nvPicPr>
          <p:cNvPr id="375" name="Shape 3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87935" y="1675075"/>
            <a:ext cx="5168125" cy="3193150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Shape 376"/>
          <p:cNvSpPr txBox="1"/>
          <p:nvPr/>
        </p:nvSpPr>
        <p:spPr>
          <a:xfrm>
            <a:off x="387025" y="1844800"/>
            <a:ext cx="2382900" cy="8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-FR" sz="1400" b="0" i="0" u="none" strike="noStrike" cap="none" baseline="0">
                <a:solidFill>
                  <a:srgbClr val="000000"/>
                </a:solidFill>
                <a:latin typeface="Arial"/>
                <a:sym typeface="Arial"/>
                <a:rtl val="0"/>
              </a:rPr>
              <a:t>Quels genres de comportements ou attitudes aimeriez-vous voir dans votre communauté ? </a:t>
            </a:r>
          </a:p>
        </p:txBody>
      </p:sp>
      <p:cxnSp>
        <p:nvCxnSpPr>
          <p:cNvPr id="377" name="Shape 377"/>
          <p:cNvCxnSpPr/>
          <p:nvPr/>
        </p:nvCxnSpPr>
        <p:spPr>
          <a:xfrm flipH="1">
            <a:off x="7136173" y="2659585"/>
            <a:ext cx="598799" cy="993298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</p:spPr>
      </p:cxnSp>
      <p:sp>
        <p:nvSpPr>
          <p:cNvPr id="378" name="Shape 378"/>
          <p:cNvSpPr txBox="1"/>
          <p:nvPr/>
        </p:nvSpPr>
        <p:spPr>
          <a:xfrm>
            <a:off x="6480675" y="1711585"/>
            <a:ext cx="2508598" cy="94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-FR" sz="1400" b="0" i="0" u="none" strike="noStrike" cap="none" baseline="0">
                <a:solidFill>
                  <a:srgbClr val="000000"/>
                </a:solidFill>
                <a:latin typeface="Arial"/>
                <a:sym typeface="Arial"/>
                <a:rtl val="0"/>
              </a:rPr>
              <a:t>Quels genres de comportements ou attitudes aimeriez-vous laisser hors de votre communauté ? </a:t>
            </a:r>
          </a:p>
        </p:txBody>
      </p:sp>
      <p:cxnSp>
        <p:nvCxnSpPr>
          <p:cNvPr id="379" name="Shape 379"/>
          <p:cNvCxnSpPr>
            <a:stCxn id="376" idx="2"/>
          </p:cNvCxnSpPr>
          <p:nvPr/>
        </p:nvCxnSpPr>
        <p:spPr>
          <a:xfrm>
            <a:off x="1578475" y="2659600"/>
            <a:ext cx="2304000" cy="896399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med" len="med"/>
            <a:tailEnd type="triangle" w="lg" len="lg"/>
          </a:ln>
        </p:spPr>
      </p:cxnSp>
      <p:sp>
        <p:nvSpPr>
          <p:cNvPr id="380" name="Shape 38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44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 txBox="1">
            <a:spLocks noGrp="1"/>
          </p:cNvSpPr>
          <p:nvPr>
            <p:ph type="title"/>
          </p:nvPr>
        </p:nvSpPr>
        <p:spPr>
          <a:xfrm>
            <a:off x="271725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3600" b="1" i="0" u="none" strike="noStrike" cap="none" baseline="0" dirty="0">
                <a:solidFill>
                  <a:schemeClr val="lt1"/>
                </a:solidFill>
                <a:latin typeface="Arial"/>
                <a:sym typeface="Arial"/>
                <a:rtl val="0"/>
              </a:rPr>
              <a:t>Rédiger l’énoncé de mission de votre GAE</a:t>
            </a:r>
          </a:p>
        </p:txBody>
      </p:sp>
      <p:sp>
        <p:nvSpPr>
          <p:cNvPr id="386" name="Shape 386"/>
          <p:cNvSpPr txBox="1">
            <a:spLocks noGrp="1"/>
          </p:cNvSpPr>
          <p:nvPr>
            <p:ph type="body" idx="1"/>
          </p:nvPr>
        </p:nvSpPr>
        <p:spPr>
          <a:xfrm>
            <a:off x="381000" y="148934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13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L’ </a:t>
            </a:r>
            <a:r>
              <a:rPr lang="fr-FR" sz="1350" b="0" i="1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énoncé de mission</a:t>
            </a:r>
            <a:r>
              <a:rPr lang="fr-FR" sz="13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c’est ce qu’un groupe déclare être ses objectifs à long terme et comment il compte les réaliser. Travaillez ensemble dans votre groupe et rédigez votre propre </a:t>
            </a:r>
            <a:r>
              <a:rPr lang="fr-FR" sz="1350" b="0" i="1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énoncé de mission </a:t>
            </a:r>
            <a:r>
              <a:rPr lang="fr-FR" sz="135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 pour votre GAE, en y incluant vos objectifs à long terme ainsi qu’une série de mesures que vous comptez prendre afin de les atteindre.</a:t>
            </a:r>
          </a:p>
        </p:txBody>
      </p:sp>
      <p:graphicFrame>
        <p:nvGraphicFramePr>
          <p:cNvPr id="387" name="Shape 387"/>
          <p:cNvGraphicFramePr/>
          <p:nvPr>
            <p:extLst>
              <p:ext uri="{D42A27DB-BD31-4B8C-83A1-F6EECF244321}">
                <p14:modId xmlns:p14="http://schemas.microsoft.com/office/powerpoint/2010/main" val="2703184449"/>
              </p:ext>
            </p:extLst>
          </p:nvPr>
        </p:nvGraphicFramePr>
        <p:xfrm>
          <a:off x="540825" y="2562547"/>
          <a:ext cx="8037100" cy="2392100"/>
        </p:xfrm>
        <a:graphic>
          <a:graphicData uri="http://schemas.openxmlformats.org/drawingml/2006/table">
            <a:tbl>
              <a:tblPr>
                <a:noFill/>
                <a:tableStyleId>{ACE688C7-C890-4126-B434-EDB28591682D}</a:tableStyleId>
              </a:tblPr>
              <a:tblGrid>
                <a:gridCol w="1746200"/>
                <a:gridCol w="6290900"/>
              </a:tblGrid>
              <a:tr h="784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>
                          <a:rtl val="0"/>
                        </a:rPr>
                        <a:t>Objectifs à long terme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>
                        <a:rtl val="0"/>
                      </a:endParaRPr>
                    </a:p>
                  </a:txBody>
                  <a:tcPr marL="91425" marR="91425" marT="91425" marB="91425"/>
                </a:tc>
              </a:tr>
              <a:tr h="1607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>
                          <a:solidFill>
                            <a:schemeClr val="dk1"/>
                          </a:solidFill>
                          <a:rtl val="0"/>
                        </a:rPr>
                        <a:t>Mesures pour atteindre les objectifs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>
                          <a:rtl val="0"/>
                        </a:rPr>
                        <a:t>1.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>
                          <a:rtl val="0"/>
                        </a:rPr>
                        <a:t>2.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>
                          <a:rtl val="0"/>
                        </a:rPr>
                        <a:t>3.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sp>
        <p:nvSpPr>
          <p:cNvPr id="388" name="Shape 388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45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 txBox="1">
            <a:spLocks noGrp="1"/>
          </p:cNvSpPr>
          <p:nvPr>
            <p:ph type="title"/>
          </p:nvPr>
        </p:nvSpPr>
        <p:spPr>
          <a:xfrm>
            <a:off x="38510" y="374055"/>
            <a:ext cx="86484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400" b="1" i="0" u="none" strike="noStrike" cap="none" baseline="0" dirty="0">
                <a:solidFill>
                  <a:srgbClr val="FFFFFF"/>
                </a:solidFill>
                <a:latin typeface="Arial"/>
                <a:sym typeface="Arial"/>
              </a:rPr>
              <a:t>Groupe d’apprentissage pour les enseignants (GAE) </a:t>
            </a:r>
          </a:p>
        </p:txBody>
      </p:sp>
      <p:sp>
        <p:nvSpPr>
          <p:cNvPr id="394" name="Shape 394"/>
          <p:cNvSpPr txBox="1">
            <a:spLocks noGrp="1"/>
          </p:cNvSpPr>
          <p:nvPr>
            <p:ph type="body" idx="1"/>
          </p:nvPr>
        </p:nvSpPr>
        <p:spPr>
          <a:xfrm>
            <a:off x="418689" y="1347474"/>
            <a:ext cx="8268000" cy="461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1600" b="0" i="0" u="none" strike="noStrike" cap="none" baseline="0" dirty="0">
                <a:solidFill>
                  <a:srgbClr val="000000"/>
                </a:solidFill>
                <a:latin typeface="Arial"/>
                <a:sym typeface="Arial"/>
              </a:rPr>
              <a:t>Mécanisme régulier de soutien par les pairs basé dans l’établissement en faveur du développement professionnel des </a:t>
            </a:r>
            <a:r>
              <a:rPr lang="fr-FR" sz="1600" b="0" i="0" u="none" strike="noStrike" cap="none" baseline="0" dirty="0" smtClean="0">
                <a:solidFill>
                  <a:srgbClr val="000000"/>
                </a:solidFill>
                <a:latin typeface="Arial"/>
                <a:sym typeface="Arial"/>
              </a:rPr>
              <a:t>enseignants: </a:t>
            </a:r>
            <a:endParaRPr lang="fr-FR" sz="1600" b="0" i="0" u="none" strike="noStrike" cap="none" baseline="0" dirty="0">
              <a:solidFill>
                <a:srgbClr val="000000"/>
              </a:solidFill>
              <a:latin typeface="Arial"/>
              <a:sym typeface="Arial"/>
            </a:endParaRPr>
          </a:p>
        </p:txBody>
      </p:sp>
      <p:sp>
        <p:nvSpPr>
          <p:cNvPr id="395" name="Shape 395"/>
          <p:cNvSpPr txBox="1">
            <a:spLocks noGrp="1"/>
          </p:cNvSpPr>
          <p:nvPr>
            <p:ph type="sldNum" idx="12"/>
          </p:nvPr>
        </p:nvSpPr>
        <p:spPr>
          <a:xfrm>
            <a:off x="8556789" y="474984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46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6" name="Shape 3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8689" y="2008848"/>
            <a:ext cx="8180204" cy="3280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Shape 401"/>
          <p:cNvSpPr txBox="1">
            <a:spLocks noGrp="1"/>
          </p:cNvSpPr>
          <p:nvPr>
            <p:ph type="title"/>
          </p:nvPr>
        </p:nvSpPr>
        <p:spPr>
          <a:xfrm>
            <a:off x="209925" y="2430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 dirty="0">
                <a:solidFill>
                  <a:schemeClr val="lt1"/>
                </a:solidFill>
                <a:latin typeface="Arial"/>
                <a:sym typeface="Arial"/>
                <a:rtl val="0"/>
              </a:rPr>
              <a:t>Soutien par les pairs</a:t>
            </a:r>
          </a:p>
        </p:txBody>
      </p:sp>
      <p:sp>
        <p:nvSpPr>
          <p:cNvPr id="402" name="Shape 402"/>
          <p:cNvSpPr txBox="1">
            <a:spLocks noGrp="1"/>
          </p:cNvSpPr>
          <p:nvPr>
            <p:ph type="body" idx="1"/>
          </p:nvPr>
        </p:nvSpPr>
        <p:spPr>
          <a:xfrm>
            <a:off x="457200" y="1511674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fr-FR" sz="2200" b="0" i="0" u="none" strike="noStrike" cap="none" baseline="0" dirty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Pourquoi la collaboration est-elle si importante ?</a:t>
            </a: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fr-FR" sz="2200" b="0" i="0" u="none" strike="noStrike" cap="none" baseline="0" dirty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Quelle sensation vous procure la collaboration ?</a:t>
            </a: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fr-FR" sz="2200" b="0" i="0" u="none" strike="noStrike" cap="none" baseline="0" dirty="0">
                <a:solidFill>
                  <a:schemeClr val="dk1"/>
                </a:solidFill>
                <a:latin typeface="+mn-lt"/>
                <a:sym typeface="Times New Roman"/>
                <a:rtl val="0"/>
              </a:rPr>
              <a:t>De quelles manières allez-vous utiliser la collaboration à l’avenir ?</a:t>
            </a:r>
          </a:p>
        </p:txBody>
      </p:sp>
      <p:sp>
        <p:nvSpPr>
          <p:cNvPr id="403" name="Shape 40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47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/>
        </p:nvSpPr>
        <p:spPr>
          <a:xfrm>
            <a:off x="43200" y="2023800"/>
            <a:ext cx="9057600" cy="814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-FR" sz="4000" b="1" i="0" u="none" strike="noStrike" cap="none" baseline="0" dirty="0">
                <a:solidFill>
                  <a:srgbClr val="000000"/>
                </a:solidFill>
                <a:latin typeface="Arial"/>
                <a:sym typeface="Arial"/>
                <a:rtl val="0"/>
              </a:rPr>
              <a:t>Pourquoi l’éducation est-elle importante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-FR" sz="4000" b="1" i="0" u="none" strike="noStrike" cap="none" baseline="0" dirty="0">
                <a:solidFill>
                  <a:srgbClr val="000000"/>
                </a:solidFill>
                <a:latin typeface="Arial"/>
                <a:sym typeface="Arial"/>
                <a:rtl val="0"/>
              </a:rPr>
              <a:t>dans votre communauté ?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5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 dirty="0" smtClean="0">
                <a:solidFill>
                  <a:schemeClr val="lt1"/>
                </a:solidFill>
                <a:latin typeface="Arial"/>
                <a:sym typeface="Arial"/>
                <a:rtl val="0"/>
              </a:rPr>
              <a:t>Question:</a:t>
            </a:r>
            <a:endParaRPr lang="fr-FR" sz="4800" b="1" i="0" u="none" strike="noStrike" cap="none" baseline="0" dirty="0">
              <a:solidFill>
                <a:schemeClr val="lt1"/>
              </a:solidFill>
              <a:latin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6</a:t>
            </a:fld>
            <a:endParaRPr lang="fr-FR"/>
          </a:p>
        </p:txBody>
      </p:sp>
      <p:sp>
        <p:nvSpPr>
          <p:cNvPr id="72" name="Shape 72"/>
          <p:cNvSpPr/>
          <p:nvPr/>
        </p:nvSpPr>
        <p:spPr>
          <a:xfrm>
            <a:off x="3630250" y="2101325"/>
            <a:ext cx="2497499" cy="935099"/>
          </a:xfrm>
          <a:prstGeom prst="ellipse">
            <a:avLst/>
          </a:prstGeom>
          <a:solidFill>
            <a:srgbClr val="B6D7A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fr-FR" b="1" dirty="0" smtClean="0"/>
              <a:t>Carte </a:t>
            </a:r>
            <a:r>
              <a:rPr lang="fr-FR" b="1" dirty="0"/>
              <a:t>heuristique</a:t>
            </a:r>
          </a:p>
        </p:txBody>
      </p:sp>
      <p:cxnSp>
        <p:nvCxnSpPr>
          <p:cNvPr id="73" name="Shape 73"/>
          <p:cNvCxnSpPr>
            <a:stCxn id="72" idx="7"/>
            <a:endCxn id="72" idx="7"/>
          </p:cNvCxnSpPr>
          <p:nvPr/>
        </p:nvCxnSpPr>
        <p:spPr>
          <a:xfrm>
            <a:off x="5761999" y="2238267"/>
            <a:ext cx="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74" name="Shape 74"/>
          <p:cNvCxnSpPr/>
          <p:nvPr/>
        </p:nvCxnSpPr>
        <p:spPr>
          <a:xfrm>
            <a:off x="5826800" y="2865325"/>
            <a:ext cx="905400" cy="5987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75" name="Shape 75"/>
          <p:cNvCxnSpPr/>
          <p:nvPr/>
        </p:nvCxnSpPr>
        <p:spPr>
          <a:xfrm rot="10800000" flipH="1">
            <a:off x="3219675" y="2933749"/>
            <a:ext cx="802500" cy="587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76" name="Shape 76"/>
          <p:cNvCxnSpPr/>
          <p:nvPr/>
        </p:nvCxnSpPr>
        <p:spPr>
          <a:xfrm rot="10800000" flipH="1">
            <a:off x="5891600" y="1810475"/>
            <a:ext cx="852000" cy="464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77" name="Shape 77"/>
          <p:cNvCxnSpPr/>
          <p:nvPr/>
        </p:nvCxnSpPr>
        <p:spPr>
          <a:xfrm>
            <a:off x="3082825" y="1764850"/>
            <a:ext cx="939300" cy="473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78" name="Shape 78"/>
          <p:cNvSpPr/>
          <p:nvPr/>
        </p:nvSpPr>
        <p:spPr>
          <a:xfrm>
            <a:off x="6470025" y="1434125"/>
            <a:ext cx="1361399" cy="667199"/>
          </a:xfrm>
          <a:prstGeom prst="ellipse">
            <a:avLst/>
          </a:prstGeom>
          <a:solidFill>
            <a:srgbClr val="A4C2F4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-FR" smtClean="0"/>
              <a:t>Thème 2</a:t>
            </a:r>
          </a:p>
        </p:txBody>
      </p:sp>
      <p:sp>
        <p:nvSpPr>
          <p:cNvPr id="79" name="Shape 79"/>
          <p:cNvSpPr/>
          <p:nvPr/>
        </p:nvSpPr>
        <p:spPr>
          <a:xfrm>
            <a:off x="6576800" y="3365650"/>
            <a:ext cx="1455599" cy="667199"/>
          </a:xfrm>
          <a:prstGeom prst="ellipse">
            <a:avLst/>
          </a:prstGeom>
          <a:solidFill>
            <a:srgbClr val="B4A7D6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-FR" dirty="0" smtClean="0"/>
              <a:t>Thème 4</a:t>
            </a:r>
          </a:p>
        </p:txBody>
      </p:sp>
      <p:sp>
        <p:nvSpPr>
          <p:cNvPr id="80" name="Shape 80"/>
          <p:cNvSpPr/>
          <p:nvPr/>
        </p:nvSpPr>
        <p:spPr>
          <a:xfrm>
            <a:off x="2237650" y="3365650"/>
            <a:ext cx="1392599" cy="667199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-FR" smtClean="0"/>
              <a:t>Thème 3</a:t>
            </a:r>
          </a:p>
        </p:txBody>
      </p:sp>
      <p:sp>
        <p:nvSpPr>
          <p:cNvPr id="81" name="Shape 81"/>
          <p:cNvSpPr/>
          <p:nvPr/>
        </p:nvSpPr>
        <p:spPr>
          <a:xfrm>
            <a:off x="1721340" y="1375625"/>
            <a:ext cx="1392599" cy="667199"/>
          </a:xfrm>
          <a:prstGeom prst="ellipse">
            <a:avLst/>
          </a:prstGeom>
          <a:solidFill>
            <a:srgbClr val="FFE5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-FR" dirty="0" smtClean="0"/>
              <a:t>Thème 1</a:t>
            </a:r>
          </a:p>
        </p:txBody>
      </p:sp>
      <p:sp>
        <p:nvSpPr>
          <p:cNvPr id="82" name="Shape 82"/>
          <p:cNvSpPr txBox="1"/>
          <p:nvPr/>
        </p:nvSpPr>
        <p:spPr>
          <a:xfrm>
            <a:off x="7150725" y="3706525"/>
            <a:ext cx="6569099" cy="76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83" name="Shape 83"/>
          <p:cNvCxnSpPr/>
          <p:nvPr/>
        </p:nvCxnSpPr>
        <p:spPr>
          <a:xfrm rot="10800000">
            <a:off x="2124841" y="3019233"/>
            <a:ext cx="292799" cy="4449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84" name="Shape 84"/>
          <p:cNvCxnSpPr/>
          <p:nvPr/>
        </p:nvCxnSpPr>
        <p:spPr>
          <a:xfrm flipH="1">
            <a:off x="1805616" y="3934383"/>
            <a:ext cx="651899" cy="4535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85" name="Shape 85"/>
          <p:cNvSpPr/>
          <p:nvPr/>
        </p:nvSpPr>
        <p:spPr>
          <a:xfrm>
            <a:off x="847525" y="2569175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-FR" sz="1100" b="1" dirty="0"/>
              <a:t>Idées liées au thème 3</a:t>
            </a:r>
          </a:p>
        </p:txBody>
      </p:sp>
      <p:sp>
        <p:nvSpPr>
          <p:cNvPr id="86" name="Shape 86"/>
          <p:cNvSpPr/>
          <p:nvPr/>
        </p:nvSpPr>
        <p:spPr>
          <a:xfrm>
            <a:off x="703400" y="4356225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-FR" sz="1100" b="1"/>
              <a:t>Idées liées au thème 3</a:t>
            </a:r>
          </a:p>
        </p:txBody>
      </p:sp>
      <p:sp>
        <p:nvSpPr>
          <p:cNvPr id="87" name="Shape 87"/>
          <p:cNvSpPr/>
          <p:nvPr/>
        </p:nvSpPr>
        <p:spPr>
          <a:xfrm>
            <a:off x="3376225" y="4443100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-FR" sz="1100" b="1" dirty="0"/>
              <a:t>Idées liées au thème 3</a:t>
            </a:r>
          </a:p>
        </p:txBody>
      </p:sp>
      <p:cxnSp>
        <p:nvCxnSpPr>
          <p:cNvPr id="88" name="Shape 88"/>
          <p:cNvCxnSpPr/>
          <p:nvPr/>
        </p:nvCxnSpPr>
        <p:spPr>
          <a:xfrm>
            <a:off x="3449716" y="3934383"/>
            <a:ext cx="648000" cy="5219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89" name="Shape 89"/>
          <p:cNvSpPr txBox="1"/>
          <p:nvPr/>
        </p:nvSpPr>
        <p:spPr>
          <a:xfrm>
            <a:off x="285125" y="428355"/>
            <a:ext cx="6734885" cy="521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r-FR" sz="4800" b="1" dirty="0">
                <a:solidFill>
                  <a:srgbClr val="FFFFFF"/>
                </a:solidFill>
              </a:rPr>
              <a:t>Carte heuristique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7</a:t>
            </a:fld>
            <a:endParaRPr lang="fr-FR"/>
          </a:p>
        </p:txBody>
      </p:sp>
      <p:sp>
        <p:nvSpPr>
          <p:cNvPr id="97" name="Shape 97"/>
          <p:cNvSpPr/>
          <p:nvPr/>
        </p:nvSpPr>
        <p:spPr>
          <a:xfrm>
            <a:off x="3434775" y="2104199"/>
            <a:ext cx="2497499" cy="935099"/>
          </a:xfrm>
          <a:prstGeom prst="ellipse">
            <a:avLst/>
          </a:prstGeom>
          <a:solidFill>
            <a:srgbClr val="B6D7A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fr-FR" b="1"/>
              <a:t>Pourquoi l’éducation est-elle importante ?</a:t>
            </a:r>
          </a:p>
        </p:txBody>
      </p:sp>
      <p:cxnSp>
        <p:nvCxnSpPr>
          <p:cNvPr id="98" name="Shape 98"/>
          <p:cNvCxnSpPr>
            <a:stCxn id="97" idx="7"/>
            <a:endCxn id="97" idx="7"/>
          </p:cNvCxnSpPr>
          <p:nvPr/>
        </p:nvCxnSpPr>
        <p:spPr>
          <a:xfrm>
            <a:off x="5566524" y="2241141"/>
            <a:ext cx="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99" name="Shape 99"/>
          <p:cNvCxnSpPr>
            <a:endCxn id="104" idx="1"/>
          </p:cNvCxnSpPr>
          <p:nvPr/>
        </p:nvCxnSpPr>
        <p:spPr>
          <a:xfrm>
            <a:off x="5631325" y="2868199"/>
            <a:ext cx="996601" cy="598034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0" name="Shape 100"/>
          <p:cNvCxnSpPr>
            <a:endCxn id="97" idx="3"/>
          </p:cNvCxnSpPr>
          <p:nvPr/>
        </p:nvCxnSpPr>
        <p:spPr>
          <a:xfrm flipV="1">
            <a:off x="3024200" y="2902356"/>
            <a:ext cx="776325" cy="62166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1" name="Shape 101"/>
          <p:cNvCxnSpPr/>
          <p:nvPr/>
        </p:nvCxnSpPr>
        <p:spPr>
          <a:xfrm rot="10800000" flipH="1">
            <a:off x="5696125" y="1813349"/>
            <a:ext cx="852000" cy="464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2" name="Shape 102"/>
          <p:cNvCxnSpPr>
            <a:endCxn id="97" idx="1"/>
          </p:cNvCxnSpPr>
          <p:nvPr/>
        </p:nvCxnSpPr>
        <p:spPr>
          <a:xfrm>
            <a:off x="2887350" y="1867649"/>
            <a:ext cx="913175" cy="373492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03" name="Shape 103"/>
          <p:cNvSpPr/>
          <p:nvPr/>
        </p:nvSpPr>
        <p:spPr>
          <a:xfrm>
            <a:off x="6274550" y="1479748"/>
            <a:ext cx="1361399" cy="667199"/>
          </a:xfrm>
          <a:prstGeom prst="ellipse">
            <a:avLst/>
          </a:prstGeom>
          <a:solidFill>
            <a:srgbClr val="A4C2F4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-FR" smtClean="0"/>
              <a:t>Thème 2</a:t>
            </a:r>
          </a:p>
        </p:txBody>
      </p:sp>
      <p:sp>
        <p:nvSpPr>
          <p:cNvPr id="104" name="Shape 104"/>
          <p:cNvSpPr/>
          <p:nvPr/>
        </p:nvSpPr>
        <p:spPr>
          <a:xfrm>
            <a:off x="6381325" y="3368524"/>
            <a:ext cx="1683899" cy="667199"/>
          </a:xfrm>
          <a:prstGeom prst="ellipse">
            <a:avLst/>
          </a:prstGeom>
          <a:solidFill>
            <a:srgbClr val="B4A7D6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-FR" smtClean="0"/>
              <a:t>Emploi</a:t>
            </a:r>
          </a:p>
        </p:txBody>
      </p:sp>
      <p:sp>
        <p:nvSpPr>
          <p:cNvPr id="105" name="Shape 105"/>
          <p:cNvSpPr/>
          <p:nvPr/>
        </p:nvSpPr>
        <p:spPr>
          <a:xfrm>
            <a:off x="1496600" y="3465574"/>
            <a:ext cx="2189700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-FR" smtClean="0"/>
              <a:t>Communication</a:t>
            </a:r>
          </a:p>
        </p:txBody>
      </p:sp>
      <p:sp>
        <p:nvSpPr>
          <p:cNvPr id="106" name="Shape 106"/>
          <p:cNvSpPr/>
          <p:nvPr/>
        </p:nvSpPr>
        <p:spPr>
          <a:xfrm>
            <a:off x="1661992" y="1479748"/>
            <a:ext cx="1392599" cy="667199"/>
          </a:xfrm>
          <a:prstGeom prst="ellipse">
            <a:avLst/>
          </a:prstGeom>
          <a:solidFill>
            <a:srgbClr val="FFE5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-FR" smtClean="0"/>
              <a:t>Thème 1</a:t>
            </a:r>
          </a:p>
        </p:txBody>
      </p:sp>
      <p:sp>
        <p:nvSpPr>
          <p:cNvPr id="107" name="Shape 107"/>
          <p:cNvSpPr txBox="1"/>
          <p:nvPr/>
        </p:nvSpPr>
        <p:spPr>
          <a:xfrm>
            <a:off x="7150725" y="3706525"/>
            <a:ext cx="6569099" cy="76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08" name="Shape 108"/>
          <p:cNvCxnSpPr/>
          <p:nvPr/>
        </p:nvCxnSpPr>
        <p:spPr>
          <a:xfrm rot="10800000">
            <a:off x="1929366" y="3022107"/>
            <a:ext cx="292799" cy="4449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9" name="Shape 109"/>
          <p:cNvCxnSpPr/>
          <p:nvPr/>
        </p:nvCxnSpPr>
        <p:spPr>
          <a:xfrm flipH="1">
            <a:off x="1610142" y="3937257"/>
            <a:ext cx="696243" cy="4535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10" name="Shape 110"/>
          <p:cNvSpPr/>
          <p:nvPr/>
        </p:nvSpPr>
        <p:spPr>
          <a:xfrm>
            <a:off x="407993" y="2592213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-FR" sz="1100" b="1"/>
              <a:t>Se faire des amis</a:t>
            </a:r>
          </a:p>
        </p:txBody>
      </p:sp>
      <p:sp>
        <p:nvSpPr>
          <p:cNvPr id="111" name="Shape 111"/>
          <p:cNvSpPr/>
          <p:nvPr/>
        </p:nvSpPr>
        <p:spPr>
          <a:xfrm>
            <a:off x="141000" y="4359100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-FR" sz="1100" b="1"/>
              <a:t>Exprimer des opinions</a:t>
            </a:r>
          </a:p>
        </p:txBody>
      </p:sp>
      <p:sp>
        <p:nvSpPr>
          <p:cNvPr id="112" name="Shape 112"/>
          <p:cNvSpPr/>
          <p:nvPr/>
        </p:nvSpPr>
        <p:spPr>
          <a:xfrm>
            <a:off x="3180749" y="4445975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-FR" sz="1100" b="1" dirty="0"/>
              <a:t>Postuler à des emplois</a:t>
            </a:r>
          </a:p>
        </p:txBody>
      </p:sp>
      <p:cxnSp>
        <p:nvCxnSpPr>
          <p:cNvPr id="113" name="Shape 113"/>
          <p:cNvCxnSpPr/>
          <p:nvPr/>
        </p:nvCxnSpPr>
        <p:spPr>
          <a:xfrm>
            <a:off x="3180749" y="3896392"/>
            <a:ext cx="721492" cy="562864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14" name="Shape 114"/>
          <p:cNvSpPr txBox="1"/>
          <p:nvPr/>
        </p:nvSpPr>
        <p:spPr>
          <a:xfrm>
            <a:off x="406438" y="481751"/>
            <a:ext cx="7018124" cy="521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-FR" sz="4800" b="1" dirty="0">
                <a:solidFill>
                  <a:srgbClr val="FFFFFF"/>
                </a:solidFill>
              </a:rPr>
              <a:t>Carte heuristique</a:t>
            </a:r>
          </a:p>
        </p:txBody>
      </p:sp>
      <p:cxnSp>
        <p:nvCxnSpPr>
          <p:cNvPr id="115" name="Shape 115"/>
          <p:cNvCxnSpPr>
            <a:endCxn id="104" idx="3"/>
          </p:cNvCxnSpPr>
          <p:nvPr/>
        </p:nvCxnSpPr>
        <p:spPr>
          <a:xfrm rot="10800000" flipH="1">
            <a:off x="5131049" y="3937924"/>
            <a:ext cx="1497000" cy="74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/>
        </p:nvSpPr>
        <p:spPr>
          <a:xfrm>
            <a:off x="43200" y="2023800"/>
            <a:ext cx="9057600" cy="814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-FR" sz="4000" b="1" i="0" u="none" strike="noStrike" cap="none" baseline="0" dirty="0">
                <a:solidFill>
                  <a:srgbClr val="000000"/>
                </a:solidFill>
                <a:latin typeface="Arial"/>
                <a:sym typeface="Arial"/>
              </a:rPr>
              <a:t>Pourquoi l’éducation est-elle importante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-FR" sz="4000" b="1" i="0" u="none" strike="noStrike" cap="none" baseline="0" dirty="0">
                <a:solidFill>
                  <a:srgbClr val="000000"/>
                </a:solidFill>
                <a:latin typeface="Arial"/>
                <a:sym typeface="Arial"/>
              </a:rPr>
              <a:t>dans votre communauté ?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lang="fr-FR" sz="4000" b="1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-FR" sz="4000" b="1" dirty="0"/>
              <a:t>Défis des 20 mots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 dirty="0" smtClean="0">
                <a:solidFill>
                  <a:schemeClr val="lt1"/>
                </a:solidFill>
                <a:latin typeface="Arial"/>
                <a:sym typeface="Arial"/>
              </a:rPr>
              <a:t>Question:</a:t>
            </a:r>
            <a:endParaRPr lang="fr-FR" sz="4800" b="1" i="0" u="none" strike="noStrike" cap="none" baseline="0" dirty="0">
              <a:solidFill>
                <a:schemeClr val="lt1"/>
              </a:solidFill>
              <a:latin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fr-FR" sz="4800" b="1" i="0" u="none" strike="noStrike" cap="none" baseline="0">
                <a:solidFill>
                  <a:schemeClr val="lt1"/>
                </a:solidFill>
                <a:latin typeface="Arial"/>
                <a:sym typeface="Arial"/>
                <a:rtl val="0"/>
              </a:rPr>
              <a:t>Un enseignant est _______. 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799200" y="1460500"/>
            <a:ext cx="7565099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32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Vous avez 1 minute pour remplir l’espace vide de l’énoncé « Un enseignant est _____ » avec autant d’idées que vous pouvez imaginer.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lang="fr-FR" sz="3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-FR" sz="3200" dirty="0" smtClean="0">
                <a:solidFill>
                  <a:schemeClr val="dk1"/>
                </a:solidFill>
              </a:rPr>
              <a:t>ALLEZ-Y</a:t>
            </a:r>
            <a:r>
              <a:rPr lang="fr-FR" sz="3200" b="0" i="0" u="none" strike="noStrike" cap="none" baseline="0" dirty="0" smtClean="0">
                <a:solidFill>
                  <a:schemeClr val="dk1"/>
                </a:solidFill>
                <a:latin typeface="Arial"/>
                <a:sym typeface="Arial"/>
                <a:rtl val="0"/>
              </a:rPr>
              <a:t> </a:t>
            </a:r>
            <a:r>
              <a:rPr lang="fr-FR" sz="3200" b="0" i="0" u="none" strike="noStrike" cap="none" baseline="0" dirty="0">
                <a:solidFill>
                  <a:schemeClr val="dk1"/>
                </a:solidFill>
                <a:latin typeface="Arial"/>
                <a:sym typeface="Arial"/>
                <a:rtl val="0"/>
              </a:rPr>
              <a:t>! 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9</a:t>
            </a:fld>
            <a:endParaRPr lang="fr-FR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1505</Words>
  <Application>Microsoft Office PowerPoint</Application>
  <PresentationFormat>On-screen Show (16:9)</PresentationFormat>
  <Paragraphs>314</Paragraphs>
  <Slides>47</Slides>
  <Notes>47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0" baseType="lpstr">
      <vt:lpstr>Arial</vt:lpstr>
      <vt:lpstr>Times New Roman</vt:lpstr>
      <vt:lpstr>modern</vt:lpstr>
      <vt:lpstr>PowerPoint Presentation</vt:lpstr>
      <vt:lpstr>Module 1 Rôle et bien-être de l’enseignant </vt:lpstr>
      <vt:lpstr>Objectifs</vt:lpstr>
      <vt:lpstr>Activité de la pendule</vt:lpstr>
      <vt:lpstr>Question:</vt:lpstr>
      <vt:lpstr>PowerPoint Presentation</vt:lpstr>
      <vt:lpstr>PowerPoint Presentation</vt:lpstr>
      <vt:lpstr>Question:</vt:lpstr>
      <vt:lpstr>Un enseignant est _______. </vt:lpstr>
      <vt:lpstr>Un enseignant est _______. </vt:lpstr>
      <vt:lpstr>Identification des attentes</vt:lpstr>
      <vt:lpstr>PowerPoint Presentation</vt:lpstr>
      <vt:lpstr>PowerPoint Presentation</vt:lpstr>
      <vt:lpstr>Motivation de l’enseignant</vt:lpstr>
      <vt:lpstr>Fixation d’objectifs individuels</vt:lpstr>
      <vt:lpstr>PowerPoint Presentation</vt:lpstr>
      <vt:lpstr>Module 1 Rôle et bien-être de l’enseignant </vt:lpstr>
      <vt:lpstr>Objectifs</vt:lpstr>
      <vt:lpstr>L’éducation et la communauté</vt:lpstr>
      <vt:lpstr>L'éducation et la communauté</vt:lpstr>
      <vt:lpstr>Exemples de mauvaise conduite dans l’éducation</vt:lpstr>
      <vt:lpstr>Objectifs du Code de conduite</vt:lpstr>
      <vt:lpstr>Les conséquences de la violation du Code de conduite</vt:lpstr>
      <vt:lpstr>Comment signaler une mauvaise conduite</vt:lpstr>
      <vt:lpstr>Qui peut enregistrer la plainte ?</vt:lpstr>
      <vt:lpstr>Comment distribuer le Code</vt:lpstr>
      <vt:lpstr>PowerPoint Presentation</vt:lpstr>
      <vt:lpstr>Module 1 Rôle et bien-être de l’enseignant </vt:lpstr>
      <vt:lpstr>Objectifs</vt:lpstr>
      <vt:lpstr>Facteurs influant sur le bien-être de l’enseignant</vt:lpstr>
      <vt:lpstr>PowerPoint Presentation</vt:lpstr>
      <vt:lpstr>Importance du bien-être de l’enseignant</vt:lpstr>
      <vt:lpstr>Scénarios</vt:lpstr>
      <vt:lpstr>Importance du bien-être de l’enseignant</vt:lpstr>
      <vt:lpstr>Résolution de conflits</vt:lpstr>
      <vt:lpstr>S’ARRÊTER</vt:lpstr>
      <vt:lpstr>RÉFLÉCHIR</vt:lpstr>
      <vt:lpstr>AGIR</vt:lpstr>
      <vt:lpstr>PowerPoint Presentation</vt:lpstr>
      <vt:lpstr>Module 1 Rôle et bien-être de l’enseignant </vt:lpstr>
      <vt:lpstr>Objectifs</vt:lpstr>
      <vt:lpstr>Niveaux de collaboration</vt:lpstr>
      <vt:lpstr>Qu’est-ce qu’un GAE ?</vt:lpstr>
      <vt:lpstr>Créer des normes communautaires</vt:lpstr>
      <vt:lpstr>Rédiger l’énoncé de mission de votre GAE</vt:lpstr>
      <vt:lpstr>Groupe d’apprentissage pour les enseignants (GAE) </vt:lpstr>
      <vt:lpstr>Soutien par les pairs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 Bergin</dc:creator>
  <cp:lastModifiedBy>Sarah Montgomery</cp:lastModifiedBy>
  <cp:revision>21</cp:revision>
  <dcterms:modified xsi:type="dcterms:W3CDTF">2020-01-16T02:34:01Z</dcterms:modified>
</cp:coreProperties>
</file>