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805731E-921C-4067-A3A1-400858154C30}">
  <a:tblStyle styleId="{5805731E-921C-4067-A3A1-400858154C30}" styleName="Table_0"/>
  <a:tblStyle styleId="{C4D4B680-3A93-4F56-9050-EEF3AE38FD89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73"/>
    <p:restoredTop sz="94737"/>
  </p:normalViewPr>
  <p:slideViewPr>
    <p:cSldViewPr snapToGrid="0" snapToObjects="1">
      <p:cViewPr varScale="1">
        <p:scale>
          <a:sx n="92" d="100"/>
          <a:sy n="92" d="100"/>
        </p:scale>
        <p:origin x="12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0739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1897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14986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27623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5752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94393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241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0994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48083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04019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68862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413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3036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51208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566352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80228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111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815462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373920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6436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8925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483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9462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196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09628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553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71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3248"/>
            <a:ext cx="91439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/>
              <a:t>Compétences de base requises pour les enseignants du primaire dans les situations de crise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650" y="1048725"/>
            <a:ext cx="4330700" cy="3999026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Réfléchir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08919" y="1460499"/>
            <a:ext cx="8489092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Quels sont les signes de détresse manifestés par des enfants ou des élèves dans votre école ou dans votre communauté 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dirty="0"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Comment savez-vous si quelque chose ne va pas chez un enfant dans votre communauté ?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0" y="205977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Chercher un soutien supplémentaire</a:t>
            </a:r>
            <a:endParaRPr lang="en" sz="3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Jour 2</a:t>
            </a:r>
            <a:r>
              <a:rPr lang="en-US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bien-être </a:t>
            </a:r>
            <a:r>
              <a:rPr lang="en-US" sz="4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et inclusion des enfants </a:t>
            </a:r>
            <a:r>
              <a:t> 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Session 2 : </a:t>
            </a:r>
            <a:r>
              <a:rPr lang="en-US" sz="3200" b="1">
                <a:solidFill>
                  <a:srgbClr val="FFFFFF"/>
                </a:solidFill>
              </a:rPr>
              <a:t>Lieux sûrs - SEL</a:t>
            </a:r>
            <a:r>
              <a:t> </a:t>
            </a:r>
            <a:endParaRPr lang="en" sz="32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Réfléchir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210065" y="1460499"/>
            <a:ext cx="8736227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Répondez à chacune des questions comme si vous étiez un élève. </a:t>
            </a:r>
          </a:p>
          <a:p>
            <a:pPr marL="38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6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5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OÙ vous sentez-vous en sécurité et POURQUOI 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5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QUAND vous sentez-vous en sécurité et POURQUOI 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5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Qu'est-ce qui contribue à vous sentir en sécurité et POURQUOI 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5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QUI contribue à vous sentir en sécurité et POURQUOI ?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	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session, vous serez en mesure de 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Expliquer l'importance de l'apprentissage socio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émotionnel pour favoriser le bien-être des élèves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Développer des stratégies pour intégrer l'apprentissage socio</a:t>
            </a:r>
            <a:r>
              <a:rPr lang="en-US" sz="2400"/>
              <a:t>-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émotionnel dans la classe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chemeClr val="lt1"/>
                </a:solidFill>
                <a:sym typeface="Arial"/>
              </a:rPr>
              <a:t>Apprentissage socio</a:t>
            </a:r>
            <a:r>
              <a:rPr lang="en-US" sz="4000" b="1" i="0" u="none" strike="noStrike" cap="none" baseline="0" dirty="0">
                <a:solidFill>
                  <a:schemeClr val="lt1"/>
                </a:solidFill>
                <a:sym typeface="Arial"/>
              </a:rPr>
              <a:t>-</a:t>
            </a:r>
            <a:r>
              <a:rPr lang="en" sz="4000" b="1" i="0" u="none" strike="noStrike" cap="none" baseline="0" dirty="0">
                <a:solidFill>
                  <a:schemeClr val="lt1"/>
                </a:solidFill>
                <a:sym typeface="Arial"/>
              </a:rPr>
              <a:t>émotionnel</a:t>
            </a:r>
            <a:r>
              <a:rPr sz="4000" dirty="0"/>
              <a:t> 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460498"/>
            <a:ext cx="8229600" cy="36829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Les processus grâce auxquels les enfants et les adultes acquièrent et appliquent les connaissances, les attitudes et les compétences nécessaires pour : </a:t>
            </a:r>
            <a:endParaRPr lang="en" sz="2400" b="0" i="0" u="none" strike="noStrike" cap="none" baseline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C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omprendre et gérer des émotions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Se f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ixer des buts positifs et les atteindre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R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essentir et faire preuve d'empathie pour les autres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É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tablir et maintenir des relations positives</a:t>
            </a:r>
            <a:r>
              <a:rPr lang="en-US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dirty="0"/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P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rendre des décisions responsables.</a:t>
            </a:r>
            <a:r>
              <a:rPr dirty="0"/>
              <a:t> 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8773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sym typeface="Arial"/>
              </a:rPr>
              <a:t>Stratégies socio</a:t>
            </a:r>
            <a:r>
              <a:rPr lang="en-US" sz="4000" b="1" i="0" u="none" strike="noStrike" cap="none" baseline="0" dirty="0">
                <a:solidFill>
                  <a:srgbClr val="FFFFFF"/>
                </a:solidFill>
                <a:sym typeface="Arial"/>
              </a:rPr>
              <a:t>-</a:t>
            </a:r>
            <a:r>
              <a:rPr lang="en" sz="4000" b="1" i="0" u="none" strike="noStrike" cap="none" baseline="0" dirty="0">
                <a:solidFill>
                  <a:srgbClr val="FFFFFF"/>
                </a:solidFill>
                <a:sym typeface="Arial"/>
              </a:rPr>
              <a:t>émotionnelles</a:t>
            </a:r>
            <a:r>
              <a:rPr sz="4000" dirty="0"/>
              <a:t> 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95376" y="1460499"/>
            <a:ext cx="849142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Quelles sont les activités que vous pouvez proposer aux élèves pour mettre en pratique chaque compétence 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Fonction exécutive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Contrôle des émotions 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Compétences sociales positives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Aptitudes à la résolution des conflits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Persévérance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176645"/>
            <a:ext cx="8686800" cy="1287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0" i="0" u="none" strike="noStrike" cap="none" baseline="0" dirty="0">
                <a:solidFill>
                  <a:schemeClr val="lt1"/>
                </a:solidFill>
                <a:sym typeface="Arial"/>
              </a:rPr>
              <a:t>Avantages de l'apprentissage socio</a:t>
            </a:r>
            <a:r>
              <a:rPr lang="en-US" sz="4000" b="0" i="0" u="none" strike="noStrike" cap="none" baseline="0" dirty="0">
                <a:solidFill>
                  <a:schemeClr val="lt1"/>
                </a:solidFill>
                <a:sym typeface="Arial"/>
              </a:rPr>
              <a:t>-</a:t>
            </a:r>
            <a:r>
              <a:rPr lang="en" sz="4000" b="0" i="0" u="none" strike="noStrike" cap="none" baseline="0" dirty="0">
                <a:solidFill>
                  <a:schemeClr val="lt1"/>
                </a:solidFill>
                <a:sym typeface="Arial"/>
              </a:rPr>
              <a:t>émotionnel</a:t>
            </a:r>
            <a:r>
              <a:rPr sz="4000" dirty="0"/>
              <a:t> 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122726" y="2837320"/>
            <a:ext cx="1787236" cy="17527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Adversité</a:t>
            </a:r>
            <a:r>
              <a:rPr lang="en-US" dirty="0"/>
              <a:t> grave : violence, </a:t>
            </a:r>
            <a:r>
              <a:rPr lang="en-US" dirty="0" err="1"/>
              <a:t>déplacement</a:t>
            </a:r>
            <a:r>
              <a:rPr lang="en-US" dirty="0"/>
              <a:t>, </a:t>
            </a:r>
            <a:r>
              <a:rPr lang="en-US" dirty="0" err="1"/>
              <a:t>extrême</a:t>
            </a:r>
            <a:r>
              <a:rPr lang="en-US" dirty="0"/>
              <a:t> </a:t>
            </a:r>
            <a:r>
              <a:rPr lang="en-US" dirty="0" err="1"/>
              <a:t>pauvreté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721307" y="2909455"/>
            <a:ext cx="1828338" cy="16084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Exposition </a:t>
            </a:r>
            <a:r>
              <a:rPr lang="en-US" dirty="0" err="1"/>
              <a:t>directe</a:t>
            </a:r>
            <a:r>
              <a:rPr lang="en-US" dirty="0"/>
              <a:t> de </a:t>
            </a:r>
            <a:r>
              <a:rPr lang="en-US" dirty="0" err="1"/>
              <a:t>l'enfant</a:t>
            </a:r>
            <a:r>
              <a:rPr lang="en-US" dirty="0"/>
              <a:t> à la violence, à </a:t>
            </a:r>
            <a:r>
              <a:rPr lang="en-US" dirty="0" err="1"/>
              <a:t>l'adversité</a:t>
            </a:r>
            <a:r>
              <a:rPr lang="en-US" dirty="0"/>
              <a:t> et aux </a:t>
            </a:r>
            <a:r>
              <a:rPr lang="en-US" dirty="0" err="1"/>
              <a:t>environnements</a:t>
            </a:r>
            <a:r>
              <a:rPr lang="en-US" dirty="0"/>
              <a:t> </a:t>
            </a:r>
            <a:r>
              <a:rPr lang="en-US" dirty="0" err="1"/>
              <a:t>stressants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411813" y="2897452"/>
            <a:ext cx="1787236" cy="17527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Résultats</a:t>
            </a:r>
            <a:r>
              <a:rPr lang="en-US" dirty="0"/>
              <a:t> </a:t>
            </a:r>
            <a:r>
              <a:rPr lang="en-US" dirty="0" err="1"/>
              <a:t>sociaux</a:t>
            </a:r>
            <a:r>
              <a:rPr lang="en-US" dirty="0"/>
              <a:t>, </a:t>
            </a:r>
            <a:r>
              <a:rPr lang="en-US" dirty="0" err="1"/>
              <a:t>émotionnels</a:t>
            </a:r>
            <a:r>
              <a:rPr lang="en-US" dirty="0"/>
              <a:t> et </a:t>
            </a:r>
            <a:r>
              <a:rPr lang="en-US" dirty="0" err="1"/>
              <a:t>cognitifs</a:t>
            </a:r>
            <a:r>
              <a:rPr lang="en-US" dirty="0"/>
              <a:t> </a:t>
            </a:r>
            <a:r>
              <a:rPr lang="en-US" dirty="0" err="1"/>
              <a:t>négatifs</a:t>
            </a:r>
            <a:r>
              <a:rPr lang="en-US" dirty="0"/>
              <a:t> pour les </a:t>
            </a:r>
            <a:r>
              <a:rPr lang="en-US" dirty="0" err="1"/>
              <a:t>enfants</a:t>
            </a:r>
            <a:r>
              <a:rPr lang="en-US" dirty="0"/>
              <a:t> (</a:t>
            </a:r>
            <a:r>
              <a:rPr lang="en-US" dirty="0" err="1"/>
              <a:t>immédiats</a:t>
            </a:r>
            <a:r>
              <a:rPr lang="en-US" dirty="0"/>
              <a:t> et à long </a:t>
            </a:r>
            <a:r>
              <a:rPr lang="en-US" dirty="0" err="1"/>
              <a:t>terme</a:t>
            </a:r>
            <a:r>
              <a:rPr lang="en-US" dirty="0"/>
              <a:t>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133571" y="1567295"/>
            <a:ext cx="1787236" cy="10496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Apprentissage</a:t>
            </a:r>
            <a:r>
              <a:rPr lang="en-US" b="1" dirty="0"/>
              <a:t> socio-</a:t>
            </a:r>
            <a:r>
              <a:rPr lang="en-US" b="1" dirty="0" err="1"/>
              <a:t>émotionnel</a:t>
            </a:r>
            <a:endParaRPr lang="en-US" b="1" dirty="0"/>
          </a:p>
        </p:txBody>
      </p:sp>
      <p:sp>
        <p:nvSpPr>
          <p:cNvPr id="5" name="Down Arrow 4"/>
          <p:cNvSpPr/>
          <p:nvPr/>
        </p:nvSpPr>
        <p:spPr>
          <a:xfrm>
            <a:off x="5744808" y="2720252"/>
            <a:ext cx="329070" cy="52829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078929" y="3511058"/>
            <a:ext cx="422589" cy="405246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766269" y="3474953"/>
            <a:ext cx="422589" cy="405246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5744808" y="3227766"/>
            <a:ext cx="422589" cy="899620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38227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Jour</a:t>
            </a:r>
            <a:r>
              <a:rPr lang="en" sz="48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2</a:t>
            </a:r>
            <a: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Protection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bien-être</a:t>
            </a:r>
            <a:r>
              <a:rPr lang="en-US"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et inclusion des enfants</a:t>
            </a:r>
            <a:r>
              <a:t> 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382200" y="3119725"/>
            <a:ext cx="83796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Session 1 : </a:t>
            </a:r>
            <a:r>
              <a:rPr lang="en-US" sz="2400" b="1">
                <a:solidFill>
                  <a:schemeClr val="lt2"/>
                </a:solidFill>
              </a:rPr>
              <a:t>Protection des enfants</a:t>
            </a:r>
            <a:r>
              <a:t> 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Jour 2</a:t>
            </a:r>
            <a:r>
              <a:rPr lang="en-US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bien-être </a:t>
            </a:r>
            <a:r>
              <a:rPr lang="en-US" sz="4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 inclusion des enfants</a:t>
            </a:r>
            <a:r>
              <a:t> 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Session 3 : Discipline positive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Objectifs	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À la fin de cette session, vous serez en mesure de 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Bâtir une communauté de classe solide grâce à des stratégies de gestion de classe efficaces</a:t>
            </a:r>
            <a:r>
              <a:rPr lang="en-US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Développer une discipline positive pour répondre aux écarts de conduite. </a:t>
            </a: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800" b="1">
                <a:solidFill>
                  <a:schemeClr val="lt1"/>
                </a:solidFill>
              </a:rPr>
              <a:t>âtiments corporels</a:t>
            </a:r>
            <a:r>
              <a:t> </a:t>
            </a:r>
            <a:endParaRPr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Pourquoi certains enseignants utilisent-ils le châtiment corporel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Châtiments corporels 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</a:rPr>
              <a:t>Qu'entendons-nous par châtiments corporels ?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</a:rPr>
              <a:t>Pourquoi les châtiments corporels ont-ils des conséquences néfastes ?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</a:rPr>
              <a:t>Quelles sont les alternatives aux châtiments corporels 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>
              <a:solidFill>
                <a:schemeClr val="dk2"/>
              </a:solidFill>
              <a:rtl val="0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pSp>
        <p:nvGrpSpPr>
          <p:cNvPr id="197" name="Shape 197"/>
          <p:cNvGrpSpPr/>
          <p:nvPr/>
        </p:nvGrpSpPr>
        <p:grpSpPr>
          <a:xfrm>
            <a:off x="1356836" y="293393"/>
            <a:ext cx="6963498" cy="4450054"/>
            <a:chOff x="-383005" y="-157179"/>
            <a:chExt cx="8875034" cy="6557976"/>
          </a:xfrm>
        </p:grpSpPr>
        <p:sp>
          <p:nvSpPr>
            <p:cNvPr id="198" name="Shape 198"/>
            <p:cNvSpPr/>
            <p:nvPr/>
          </p:nvSpPr>
          <p:spPr>
            <a:xfrm>
              <a:off x="1485900" y="457200"/>
              <a:ext cx="4686300" cy="468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0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Les 5 grands principes de la gestion de classe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200" b="1" i="0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</a:p>
          </p:txBody>
        </p:sp>
        <p:sp>
          <p:nvSpPr>
            <p:cNvPr id="199" name="Shape 199"/>
            <p:cNvSpPr txBox="1"/>
            <p:nvPr/>
          </p:nvSpPr>
          <p:spPr>
            <a:xfrm>
              <a:off x="2628900" y="-157179"/>
              <a:ext cx="2400300" cy="125730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Des attentes claires</a:t>
              </a: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6091732" y="1814516"/>
              <a:ext cx="2400297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Routines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200" b="0" i="0" u="none" strike="noStrike" cap="none" baseline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 </a:t>
              </a:r>
            </a:p>
          </p:txBody>
        </p:sp>
        <p:sp>
          <p:nvSpPr>
            <p:cNvPr id="201" name="Shape 201"/>
            <p:cNvSpPr txBox="1"/>
            <p:nvPr/>
          </p:nvSpPr>
          <p:spPr>
            <a:xfrm>
              <a:off x="-383005" y="1857374"/>
              <a:ext cx="2084771" cy="125729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lvl="0" algn="ctr">
                <a:buClr>
                  <a:srgbClr val="000000"/>
                </a:buClr>
                <a:buSzPct val="25000"/>
              </a:pPr>
              <a:r>
                <a:rPr lang="en-US" sz="1600" b="1" i="1" dirty="0">
                  <a:latin typeface="Times New Roman"/>
                  <a:ea typeface="Times New Roman"/>
                  <a:cs typeface="Times New Roman"/>
                  <a:sym typeface="Times New Roman"/>
                </a:rPr>
                <a:t>Discipline positive</a:t>
              </a:r>
              <a:endParaRPr lang="en" sz="1600" b="1" i="1" u="none" strike="noStrike" cap="none" baseline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4572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Renforcement positif</a:t>
              </a:r>
            </a:p>
          </p:txBody>
        </p:sp>
        <p:sp>
          <p:nvSpPr>
            <p:cNvPr id="203" name="Shape 203"/>
            <p:cNvSpPr txBox="1"/>
            <p:nvPr/>
          </p:nvSpPr>
          <p:spPr>
            <a:xfrm>
              <a:off x="48006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 dirty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Engagement</a:t>
              </a:r>
            </a:p>
          </p:txBody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269875" y="205977"/>
            <a:ext cx="8699499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sym typeface="Arial"/>
              </a:rPr>
              <a:t>Jeu de rôle </a:t>
            </a:r>
            <a:r>
              <a:rPr lang="en-US" sz="4000" b="1" i="0" u="none" strike="noStrike" cap="none" baseline="0" dirty="0">
                <a:solidFill>
                  <a:srgbClr val="FFFFFF"/>
                </a:solidFill>
                <a:sym typeface="Arial"/>
              </a:rPr>
              <a:t>de </a:t>
            </a:r>
            <a:r>
              <a:rPr lang="en" sz="4000" b="1" i="0" u="none" strike="noStrike" cap="none" baseline="0" dirty="0">
                <a:solidFill>
                  <a:srgbClr val="FFFFFF"/>
                </a:solidFill>
                <a:sym typeface="Arial"/>
              </a:rPr>
              <a:t>discipline positive</a:t>
            </a:r>
            <a:r>
              <a:rPr sz="4000" dirty="0"/>
              <a:t> </a:t>
            </a:r>
            <a:endParaRPr lang="en" sz="4000" b="1" i="0" u="none" strike="noStrike" cap="none" baseline="0" dirty="0">
              <a:solidFill>
                <a:srgbClr val="FFFFFF"/>
              </a:solidFill>
              <a:sym typeface="Arial"/>
              <a:rtl val="0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548699" y="1460499"/>
            <a:ext cx="855678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200" b="0" i="0" u="none" strike="noStrike" cap="none" baseline="0">
                <a:solidFill>
                  <a:srgbClr val="000000"/>
                </a:solidFill>
                <a:sym typeface="Arial"/>
              </a:rPr>
              <a:t>Les participants réaliseront le jeu de rôle</a:t>
            </a:r>
            <a:r>
              <a:rPr lang="en-US" sz="2200" b="0" i="0" u="none" strike="noStrike" cap="none" baseline="0">
                <a:solidFill>
                  <a:srgbClr val="000000"/>
                </a:solidFill>
                <a:sym typeface="Arial"/>
              </a:rPr>
              <a:t>-</a:t>
            </a:r>
            <a:r>
              <a:rPr lang="en" sz="2200" b="0" i="0" u="none" strike="noStrike" cap="none" baseline="0">
                <a:solidFill>
                  <a:srgbClr val="000000"/>
                </a:solidFill>
                <a:sym typeface="Arial"/>
              </a:rPr>
              <a:t>en trois groupes. </a:t>
            </a:r>
            <a:r>
              <a:t> </a:t>
            </a:r>
            <a:endParaRPr sz="22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>
                <a:solidFill>
                  <a:srgbClr val="000000"/>
                </a:solidFill>
                <a:sym typeface="Arial"/>
              </a:rPr>
              <a:t>Un participant jouera le rôle de l’enseignant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>
                <a:solidFill>
                  <a:srgbClr val="000000"/>
                </a:solidFill>
                <a:sym typeface="Arial"/>
              </a:rPr>
              <a:t>Trois participants joueront le rôle d'élèves qui se comportent mal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>
                <a:solidFill>
                  <a:srgbClr val="000000"/>
                </a:solidFill>
                <a:sym typeface="Arial"/>
              </a:rPr>
              <a:t>Chaque groupe mettra en scène le scénario qui lui a été affecté 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rtl val="0"/>
            </a:endParaRP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/>
              <a:t>Questions principales :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>
                <a:solidFill>
                  <a:schemeClr val="dk1"/>
                </a:solidFill>
              </a:rPr>
              <a:t>Quelles ont été les réactions positives de l'enseignant ?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>
                <a:solidFill>
                  <a:schemeClr val="dk1"/>
                </a:solidFill>
              </a:rPr>
              <a:t>Qu'est ce que </a:t>
            </a:r>
            <a:r>
              <a:rPr lang="en-US" sz="2200">
                <a:solidFill>
                  <a:schemeClr val="dk1"/>
                </a:solidFill>
              </a:rPr>
              <a:t>l'enseignant aurait</a:t>
            </a:r>
            <a:r>
              <a:rPr lang="en" sz="2200">
                <a:solidFill>
                  <a:schemeClr val="dk1"/>
                </a:solidFill>
              </a:rPr>
              <a:t>pu faire différement ?</a:t>
            </a:r>
            <a:r>
              <a:t> 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>
                <a:solidFill>
                  <a:schemeClr val="dk1"/>
                </a:solidFill>
              </a:rPr>
              <a:t>Quelles stratégies proactives </a:t>
            </a:r>
            <a:r>
              <a:rPr lang="en-US" sz="2200">
                <a:solidFill>
                  <a:schemeClr val="dk1"/>
                </a:solidFill>
              </a:rPr>
              <a:t>l'enseignant</a:t>
            </a:r>
            <a:r>
              <a:rPr lang="en" sz="2200">
                <a:solidFill>
                  <a:schemeClr val="dk1"/>
                </a:solidFill>
              </a:rPr>
              <a:t> pourrait-il utiliser pour empêcher ce type de comportement à l'avenir ?</a:t>
            </a:r>
            <a:r>
              <a:t> 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Session 1 Objectifs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2074450"/>
            <a:ext cx="8229600" cy="2779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Décrire les rôles et les responsabilités des enseignants tenus de remplir certaines obligations concernant la protection des droits et le bien-être des enfants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Identifier, surveiller et réagir aux signes de détresse chez les élèves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Utiliser des mécanismes d'orientation appropriés pour venir en aide aux élèves vulnérables</a:t>
            </a:r>
            <a:r>
              <a:rPr lang="en-US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928" y="1591275"/>
            <a:ext cx="787790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" sz="2400" b="1" i="1">
                <a:solidFill>
                  <a:schemeClr val="dk1"/>
                </a:solidFill>
              </a:rPr>
              <a:t>À la fin de cette session, vous serez en mesure de :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Réfléchir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</a:rPr>
              <a:t>Comment décririez-vous un enfant qui va bien ? Comment se sentent-ils ? Comment agissent-ils et interagissent-ils les uns avec les autres ?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-50800" y="205977"/>
            <a:ext cx="954405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Termes et définitions du bien-être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54" name="Shape 54"/>
          <p:cNvGraphicFramePr/>
          <p:nvPr>
            <p:extLst>
              <p:ext uri="{D42A27DB-BD31-4B8C-83A1-F6EECF244321}">
                <p14:modId xmlns:p14="http://schemas.microsoft.com/office/powerpoint/2010/main" val="3538573620"/>
              </p:ext>
            </p:extLst>
          </p:nvPr>
        </p:nvGraphicFramePr>
        <p:xfrm>
          <a:off x="951471" y="1522855"/>
          <a:ext cx="7265772" cy="3434080"/>
        </p:xfrm>
        <a:graphic>
          <a:graphicData uri="http://schemas.openxmlformats.org/drawingml/2006/table">
            <a:tbl>
              <a:tblPr>
                <a:noFill/>
                <a:tableStyleId>{5805731E-921C-4067-A3A1-400858154C30}</a:tableStyleId>
              </a:tblPr>
              <a:tblGrid>
                <a:gridCol w="3632886"/>
                <a:gridCol w="3632886"/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Bien-être physique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Protection contre toutes les formes de préjudices et de violence physique. Usage de tous les besoins humains fondamentaux (eau, nourriture, abris, </a:t>
                      </a:r>
                      <a:r>
                        <a:rPr lang="en-US" sz="1200" b="1" u="none" strike="noStrike" cap="none" baseline="0"/>
                        <a:t>,</a:t>
                      </a:r>
                      <a:r>
                        <a:rPr lang="en" sz="1200" b="1" u="none" strike="noStrike" cap="none" baseline="0"/>
                        <a:t>etc.). Capacité de jouer et d'être actif.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Bien-être émotionnel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Avoir un état d'esprit positif. Se sentir en sécurité et soutenu ; être en mesure de ressentir et d'exprimer des émotions diverses et de faire face à la vie quotidienne.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Bien-être social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Faire partie d'un environnement favorable où les gens vivent paisiblement et sur un pied d'égalité. La capacité de nouer des relations sociales positives avec des pairs et des adultes.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/>
                        <a:t>Bien-être cognitif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 dirty="0"/>
                        <a:t>Se sentir confiant, s'apprécier et s'accepter. Avoir des opportunités d'apprentissage, développer et poursuivre des objectifs.</a:t>
                      </a: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Besoins d'un enfant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3877846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Tête : Quels sont les besoins d'un enfant sur le plan psychologique/ cognitif ?</a:t>
            </a:r>
          </a:p>
        </p:txBody>
      </p:sp>
      <p:grpSp>
        <p:nvGrpSpPr>
          <p:cNvPr id="61" name="Shape 61"/>
          <p:cNvGrpSpPr/>
          <p:nvPr/>
        </p:nvGrpSpPr>
        <p:grpSpPr>
          <a:xfrm>
            <a:off x="4456171" y="1460495"/>
            <a:ext cx="3095707" cy="3648383"/>
            <a:chOff x="0" y="0"/>
            <a:chExt cx="7211060" cy="8645459"/>
          </a:xfrm>
        </p:grpSpPr>
        <p:sp>
          <p:nvSpPr>
            <p:cNvPr id="62" name="Shape 62"/>
            <p:cNvSpPr/>
            <p:nvPr/>
          </p:nvSpPr>
          <p:spPr>
            <a:xfrm>
              <a:off x="2567940" y="0"/>
              <a:ext cx="2194500" cy="2095499"/>
            </a:xfrm>
            <a:prstGeom prst="ellipse">
              <a:avLst/>
            </a:prstGeom>
            <a:solidFill>
              <a:srgbClr val="FFFFFF"/>
            </a:solidFill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cxnSp>
          <p:nvCxnSpPr>
            <p:cNvPr id="63" name="Shape 63"/>
            <p:cNvCxnSpPr/>
            <p:nvPr/>
          </p:nvCxnSpPr>
          <p:spPr>
            <a:xfrm flipH="1">
              <a:off x="3619598" y="2095500"/>
              <a:ext cx="50697" cy="37082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 flipH="1">
              <a:off x="1661098" y="576071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 rot="10800000">
              <a:off x="3619439" y="573037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 flipH="1">
              <a:off x="815297" y="3718560"/>
              <a:ext cx="5496600" cy="306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" name="Shape 67"/>
            <p:cNvSpPr/>
            <p:nvPr/>
          </p:nvSpPr>
          <p:spPr>
            <a:xfrm>
              <a:off x="3291839" y="3512819"/>
              <a:ext cx="599399" cy="609599"/>
            </a:xfrm>
            <a:prstGeom prst="heart">
              <a:avLst/>
            </a:prstGeom>
            <a:solidFill>
              <a:srgbClr val="FFFFF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pic>
          <p:nvPicPr>
            <p:cNvPr id="68" name="Shape 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5400000" flipH="1">
              <a:off x="6141860" y="31167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69" name="Shape 6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0" y="31548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0" name="Shape 70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>
              <a:off x="502920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 flipH="1">
              <a:off x="5074889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0" y="205977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000" b="1" i="0" u="none" strike="noStrike" cap="none" baseline="0" dirty="0" err="1">
                <a:solidFill>
                  <a:schemeClr val="bg1"/>
                </a:solidFill>
                <a:sym typeface="Arial"/>
              </a:rPr>
              <a:t>Facteurs</a:t>
            </a:r>
            <a:r>
              <a:rPr lang="en-US" sz="4000" b="1" i="0" u="none" strike="noStrike" cap="none" baseline="0" dirty="0">
                <a:solidFill>
                  <a:schemeClr val="bg1"/>
                </a:solidFill>
                <a:sym typeface="Arial"/>
              </a:rPr>
              <a:t> de </a:t>
            </a:r>
            <a:r>
              <a:rPr lang="en-US" sz="4000" b="1" i="0" u="none" strike="noStrike" cap="none" baseline="0" dirty="0" err="1">
                <a:solidFill>
                  <a:schemeClr val="bg1"/>
                </a:solidFill>
                <a:sym typeface="Arial"/>
              </a:rPr>
              <a:t>risque</a:t>
            </a:r>
            <a:r>
              <a:rPr lang="en-US" sz="4000" b="1" i="0" u="none" strike="noStrike" cap="none" baseline="0" dirty="0">
                <a:solidFill>
                  <a:schemeClr val="bg1"/>
                </a:solidFill>
                <a:sym typeface="Arial"/>
              </a:rPr>
              <a:t> et</a:t>
            </a:r>
            <a:r>
              <a:rPr lang="en-US" sz="4000" b="1" i="0" u="none" strike="noStrike" cap="none" dirty="0">
                <a:solidFill>
                  <a:schemeClr val="bg1"/>
                </a:solidFill>
                <a:sym typeface="Arial"/>
              </a:rPr>
              <a:t> de protection</a:t>
            </a:r>
            <a:r>
              <a:rPr sz="4000" dirty="0"/>
              <a:t> </a:t>
            </a:r>
            <a:endParaRPr sz="4000" b="1" i="0" u="none" strike="noStrike" cap="none" baseline="0" dirty="0">
              <a:solidFill>
                <a:schemeClr val="bg1"/>
              </a:solidFill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Comment définiriez-vous un facteur de protection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Comment définiriez-vous un facteur de risque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0" y="205977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Facteurs de risque et de protection</a:t>
            </a:r>
          </a:p>
        </p:txBody>
      </p:sp>
      <p:graphicFrame>
        <p:nvGraphicFramePr>
          <p:cNvPr id="85" name="Shape 85"/>
          <p:cNvGraphicFramePr/>
          <p:nvPr>
            <p:extLst>
              <p:ext uri="{D42A27DB-BD31-4B8C-83A1-F6EECF244321}">
                <p14:modId xmlns:p14="http://schemas.microsoft.com/office/powerpoint/2010/main" val="1827250095"/>
              </p:ext>
            </p:extLst>
          </p:nvPr>
        </p:nvGraphicFramePr>
        <p:xfrm>
          <a:off x="111210" y="1456525"/>
          <a:ext cx="8859796" cy="3437830"/>
        </p:xfrm>
        <a:graphic>
          <a:graphicData uri="http://schemas.openxmlformats.org/drawingml/2006/table">
            <a:tbl>
              <a:tblPr>
                <a:noFill/>
                <a:tableStyleId>{C4D4B680-3A93-4F56-9050-EEF3AE38FD89}</a:tableStyleId>
              </a:tblPr>
              <a:tblGrid>
                <a:gridCol w="4429898"/>
                <a:gridCol w="4429898"/>
              </a:tblGrid>
              <a:tr h="434059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 dirty="0"/>
                        <a:t>(Facteur) de protection 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 dirty="0"/>
                        <a:t>(Facteur) de risque</a:t>
                      </a:r>
                    </a:p>
                  </a:txBody>
                  <a:tcPr marL="91425" marR="91425" marT="91425" marB="91425" anchor="ctr"/>
                </a:tc>
              </a:tr>
              <a:tr h="2634875">
                <a:tc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Se sentir apprécié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Rituels 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Interaction sociale - passer du temps et bavarder avec les autres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Se sentir soutenu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Sentiment de fierté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Jouer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Faire partie d'une équipe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Sentiment d'appartenance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u="none" strike="noStrike" cap="none" baseline="0" dirty="0">
                          <a:solidFill>
                            <a:schemeClr val="dk1"/>
                          </a:solidFill>
                        </a:rPr>
                        <a:t>Traditions – lien avec la culture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Protection et sécurité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Discrimination fondée sur le sexe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Agression sexuelle ou physique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Châtiments corporels ou discipline sévère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Interruption de la scolarité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Intimidation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Discrimination ethnique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Famille / parents / amis portés disparus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700" i="0" u="none" strike="noStrike" cap="none" baseline="0" dirty="0">
                          <a:solidFill>
                            <a:schemeClr val="dk1"/>
                          </a:solidFill>
                        </a:rPr>
                        <a:t>Absence de modèles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0" y="205977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Facteurs de risque et de protection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788725" y="1538500"/>
            <a:ext cx="7178699" cy="3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1) Quels sont les facteurs spécifiques aux filles ou aux garçons ?</a:t>
            </a:r>
            <a:endParaRPr lang="en" sz="240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2) Quels sont les facteurs auxquels l'enseignant a directement contribué ?</a:t>
            </a:r>
            <a:endParaRPr lang="en" sz="240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3) Quels sont les facteurs que l'enseignant aurait pu influencer ou changer ? Qu'aurait pu faire l'enseignant 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940</Words>
  <Application>Microsoft Office PowerPoint</Application>
  <PresentationFormat>On-screen Show (16:9)</PresentationFormat>
  <Paragraphs>153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modern</vt:lpstr>
      <vt:lpstr>PowerPoint Presentation</vt:lpstr>
      <vt:lpstr>Jour 2  Protection, bien-être et inclusion des enfants </vt:lpstr>
      <vt:lpstr>Session 1 Objectifs</vt:lpstr>
      <vt:lpstr>Réfléchir</vt:lpstr>
      <vt:lpstr>Termes et définitions du bien-être</vt:lpstr>
      <vt:lpstr>Besoins d'un enfant</vt:lpstr>
      <vt:lpstr>Facteurs de risque et de protection </vt:lpstr>
      <vt:lpstr>Facteurs de risque et de protection</vt:lpstr>
      <vt:lpstr>Facteurs de risque et de protection</vt:lpstr>
      <vt:lpstr>Réfléchir</vt:lpstr>
      <vt:lpstr>Chercher un soutien supplémentaire</vt:lpstr>
      <vt:lpstr>PowerPoint Presentation</vt:lpstr>
      <vt:lpstr>Jour 2,  bien-être  et inclusion des enfants  </vt:lpstr>
      <vt:lpstr>Réfléchir</vt:lpstr>
      <vt:lpstr>Objectifs </vt:lpstr>
      <vt:lpstr>Apprentissage socio-émotionnel </vt:lpstr>
      <vt:lpstr>Stratégies socio-émotionnelles </vt:lpstr>
      <vt:lpstr>Avantages de l'apprentissage socio-émotionnel </vt:lpstr>
      <vt:lpstr>PowerPoint Presentation</vt:lpstr>
      <vt:lpstr>Jour 2, bien-être et inclusion des enfants </vt:lpstr>
      <vt:lpstr>Objectifs </vt:lpstr>
      <vt:lpstr>Châtiments corporels </vt:lpstr>
      <vt:lpstr>Châtiments corporels </vt:lpstr>
      <vt:lpstr>PowerPoint Presentation</vt:lpstr>
      <vt:lpstr>Jeu de rôle de discipline positive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Montgomery</cp:lastModifiedBy>
  <cp:revision>15</cp:revision>
  <dcterms:modified xsi:type="dcterms:W3CDTF">2020-04-09T16:41:01Z</dcterms:modified>
</cp:coreProperties>
</file>