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26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37345CE-E034-4181-977C-079F0C1B500E}">
  <a:tblStyle styleId="{537345CE-E034-4181-977C-079F0C1B500E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/>
    <p:restoredTop sz="94737"/>
  </p:normalViewPr>
  <p:slideViewPr>
    <p:cSldViewPr snapToGrid="0" snapToObjects="1">
      <p:cViewPr varScale="1">
        <p:scale>
          <a:sx n="92" d="100"/>
          <a:sy n="92" d="100"/>
        </p:scale>
        <p:origin x="390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02861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249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02265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16428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3151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2144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4993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40579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16668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306590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6730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876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15290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37216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69764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36886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94017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1905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377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9287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83901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100">
                <a:solidFill>
                  <a:srgbClr val="000000"/>
                </a:solidFill>
              </a:rPr>
              <a:t>En temps opportun ou limités dans le temps pourrait être mieux</a:t>
            </a:r>
          </a:p>
        </p:txBody>
      </p:sp>
    </p:spTree>
    <p:extLst>
      <p:ext uri="{BB962C8B-B14F-4D97-AF65-F5344CB8AC3E}">
        <p14:creationId xmlns:p14="http://schemas.microsoft.com/office/powerpoint/2010/main" val="1907013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55759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42623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7117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/>
              <a:t>Compétences de base pour les enseignants du primaire dans des contextes de crise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947624"/>
            <a:ext cx="4330700" cy="399902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sym typeface="Arial"/>
              </a:rPr>
              <a:t>Objectifs - </a:t>
            </a:r>
            <a:r>
              <a:rPr lang="en" sz="4800" b="1">
                <a:solidFill>
                  <a:srgbClr val="FFFFFF"/>
                </a:solidFill>
              </a:rPr>
              <a:t>SMART</a:t>
            </a:r>
            <a:r>
              <a:rPr lang="en" sz="4800" b="1" i="0" u="none" strike="noStrike" cap="none" baseline="0">
                <a:solidFill>
                  <a:srgbClr val="FFFFFF"/>
                </a:solidFill>
                <a:sym typeface="Arial"/>
              </a:rPr>
              <a:t> ?</a:t>
            </a:r>
            <a:r>
              <a:t> 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2012157"/>
            <a:ext cx="8229600" cy="2913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191919"/>
                </a:solidFill>
              </a:rPr>
              <a:t>4) Les étudiants seront en mesure de reconnaître un terrain de football.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191919"/>
                </a:solidFill>
              </a:rPr>
              <a:t>	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800" b="0" i="0" u="none" strike="noStrike" cap="none" baseline="0">
              <a:solidFill>
                <a:srgbClr val="191919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rtl val="0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25450" y="205977"/>
            <a:ext cx="8432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Créer des </a:t>
            </a:r>
            <a:r>
              <a:rPr lang="en-US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bjectifs SMART</a:t>
            </a:r>
            <a:r>
              <a:t> </a:t>
            </a:r>
            <a:endParaRPr lang="en" sz="48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1) Une leçon sur la multiplication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2) Une leçon sur l’hygiène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3) Une leçon sur l'écriture d'une histoire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4) Une leçon sur les verbes dans une autre langue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5) Une leçon sur…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Évaluation par les pairs – </a:t>
            </a: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Sont-ils spécifiques, mesurables, réalisables, pertinents, appropriés au moment ? </a:t>
            </a:r>
            <a:r>
              <a:rPr dirty="0"/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Jour 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Curriculum 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et</a:t>
            </a: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Préparation</a:t>
            </a:r>
            <a:r>
              <a:t> 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Session 2 : Évaluation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41123" y="208955"/>
            <a:ext cx="8229600" cy="9938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À la fin de cette session, vous serez en mesure de</a:t>
            </a:r>
            <a:r>
              <a:rPr lang="en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: 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457200" y="2410145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Expliquez le concept et le but de l'évaluation</a:t>
            </a:r>
            <a:r>
              <a:rPr lang="en-US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/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Utilisez différentes méthodes d'évaluation dans vos cours.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Réflexion individuelle 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Lorsque vous enseignez, comment savez-vous que vos étudiants comprennent ce que vous leur enseignez 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Notez deux à trois méthodes que vous utilisez pour vérifier la compréhension.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Évaluation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3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Pourquoi l'évaluation sommative (examens et tests) est-elle importante 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3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Pourquoi l'évaluation continue (vérifier la compréhension tout au long de la leçon) est-elle importante ?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Évaluation continue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Groupe 1 - Concours de liste rapide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Groupe 2 - Prouvez-moi que j’ai tort 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Groupe 3 - Prenez position.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Groupe 4 - Vérification des acquis.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Groupe 5 - Penser / associer / partager.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Jour 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Curriculum 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et</a:t>
            </a: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Préparation</a:t>
            </a:r>
            <a:r>
              <a:t> 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Session 3 : Préparer un cours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Jour 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Curriculum 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et</a:t>
            </a: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Préparation</a:t>
            </a:r>
            <a:r>
              <a:t> 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Session 1 : </a:t>
            </a:r>
            <a:r>
              <a:rPr lang="en-US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Objectifs</a:t>
            </a:r>
            <a:r>
              <a:rPr lang="en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SMART</a:t>
            </a:r>
            <a:r>
              <a:t> 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À la fin de cette session, vous serez en mesure de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: 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457200" y="2096509"/>
            <a:ext cx="8099596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Décrire les principaux éléments du cours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Analyser les forces et les faiblesses du cours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Créez des plans de cours efficaces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0" y="205978"/>
            <a:ext cx="86868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37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« Je fais. Nous faisons. Vous faîtes. »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054849" cy="37254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8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4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8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3016052" y="1222177"/>
            <a:ext cx="1337071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97437" y="3008709"/>
            <a:ext cx="1003300" cy="1337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3094038" y="3243262"/>
            <a:ext cx="1114425" cy="148589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7" name="Shape 167"/>
          <p:cNvGraphicFramePr/>
          <p:nvPr>
            <p:extLst>
              <p:ext uri="{D42A27DB-BD31-4B8C-83A1-F6EECF244321}">
                <p14:modId xmlns:p14="http://schemas.microsoft.com/office/powerpoint/2010/main" val="2241757036"/>
              </p:ext>
            </p:extLst>
          </p:nvPr>
        </p:nvGraphicFramePr>
        <p:xfrm>
          <a:off x="192088" y="1353741"/>
          <a:ext cx="8494700" cy="3206375"/>
        </p:xfrm>
        <a:graphic>
          <a:graphicData uri="http://schemas.openxmlformats.org/drawingml/2006/table">
            <a:tbl>
              <a:tblPr>
                <a:noFill/>
                <a:tableStyleId>{537345CE-E034-4181-977C-079F0C1B500E}</a:tableStyleId>
              </a:tblPr>
              <a:tblGrid>
                <a:gridCol w="1435175"/>
                <a:gridCol w="4293175"/>
                <a:gridCol w="413175"/>
                <a:gridCol w="2353175"/>
              </a:tblGrid>
              <a:tr h="220350">
                <a:tc rowSpan="4" gridSpan="2">
                  <a:txBody>
                    <a:bodyPr/>
                    <a:lstStyle/>
                    <a:p>
                      <a:pPr marL="4572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en" sz="1800" b="1" u="none" strike="noStrike" cap="none" baseline="0" dirty="0"/>
                        <a:t>Je fais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/>
                        <a:t>L’enseignant </a:t>
                      </a:r>
                      <a:r>
                        <a:rPr lang="en-US" sz="1400" u="none" strike="noStrike" cap="none" baseline="0" dirty="0"/>
                        <a:t>f</a:t>
                      </a:r>
                      <a:r>
                        <a:rPr lang="en" sz="1400" u="none" strike="noStrike" cap="none" baseline="0" dirty="0"/>
                        <a:t>ait</a:t>
                      </a:r>
                      <a:r>
                        <a:rPr dirty="0"/>
                        <a:t> </a:t>
                      </a:r>
                      <a:endParaRPr lang="en" sz="1400" u="none" strike="noStrike" cap="none" baseline="0" dirty="0">
                        <a:rtl val="0"/>
                      </a:endParaRPr>
                    </a:p>
                  </a:txBody>
                  <a:tcPr marL="91425" marR="91425" marT="91425" marB="91425"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b="1" u="none" strike="noStrike" cap="none" baseline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" sz="1800" b="1" u="none" strike="noStrike" cap="none" baseline="0">
                          <a:solidFill>
                            <a:schemeClr val="dk1"/>
                          </a:solidFill>
                        </a:rPr>
                        <a:t>3. Vous faîtes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Les étudiants font indépendamment</a:t>
                      </a:r>
                    </a:p>
                  </a:txBody>
                  <a:tcPr marL="91425" marR="91425" marT="91425" marB="91425"/>
                </a:tc>
                <a:tc rowSpan="6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7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75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775">
                <a:tc rowSpan="2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/>
                        <a:t>2. </a:t>
                      </a:r>
                      <a:r>
                        <a:rPr lang="en" sz="1800" b="1" u="none" strike="noStrike" cap="none" baseline="0">
                          <a:solidFill>
                            <a:schemeClr val="dk1"/>
                          </a:solidFill>
                        </a:rPr>
                        <a:t>Nous faisons</a:t>
                      </a:r>
                      <a:r>
                        <a:rPr lang="en" sz="1800" b="1" u="none" strike="noStrike" cap="none" baseline="0"/>
                        <a:t>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L’enseignant et </a:t>
                      </a:r>
                      <a:r>
                        <a:rPr lang="en-US" sz="1400" u="none" strike="noStrike" cap="none" baseline="0">
                          <a:solidFill>
                            <a:schemeClr val="dk1"/>
                          </a:solidFill>
                        </a:rPr>
                        <a:t>les é</a:t>
                      </a: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tudiants font </a:t>
                      </a:r>
                      <a:r>
                        <a:rPr lang="en-US" sz="1400" u="none" strike="noStrike" cap="none" baseline="0">
                          <a:solidFill>
                            <a:schemeClr val="dk1"/>
                          </a:solidFill>
                        </a:rPr>
                        <a:t>e</a:t>
                      </a: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nsemble</a:t>
                      </a:r>
                      <a:r>
                        <a:t> 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Les étudiants font par </a:t>
                      </a:r>
                      <a:r>
                        <a:rPr lang="en-US" sz="1400" u="none" strike="noStrike" cap="none" baseline="0">
                          <a:solidFill>
                            <a:schemeClr val="dk1"/>
                          </a:solidFill>
                        </a:rPr>
                        <a:t>p</a:t>
                      </a: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aires</a:t>
                      </a:r>
                      <a:r>
                        <a:t> 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Les étudiants font en </a:t>
                      </a:r>
                      <a:r>
                        <a:rPr lang="en-US" sz="1400" u="none" strike="noStrike" cap="none" baseline="0">
                          <a:solidFill>
                            <a:schemeClr val="dk1"/>
                          </a:solidFill>
                        </a:rPr>
                        <a:t>g</a:t>
                      </a: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</a:rPr>
                        <a:t>roupe</a:t>
                      </a:r>
                      <a:r>
                        <a:t> 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</a:txBody>
                  <a:tcPr marL="91425" marR="91425" marT="91425" marB="91425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00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8" name="Shape 1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354888" y="2628900"/>
            <a:ext cx="1200150" cy="160019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Analyse des plans de la leçon</a:t>
            </a:r>
            <a:endParaRPr lang="en" sz="40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>
                <a:solidFill>
                  <a:srgbClr val="000000"/>
                </a:solidFill>
              </a:rPr>
              <a:t>Qu'est-ce que ce plan de leçon fait bien 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>
                <a:solidFill>
                  <a:srgbClr val="000000"/>
                </a:solidFill>
              </a:rPr>
              <a:t>Y a-t-il quelque chose que vous feriez pour améliorer le plan de la leçon 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>
                <a:solidFill>
                  <a:srgbClr val="000000"/>
                </a:solidFill>
              </a:rPr>
              <a:t>Où l'enseignant utilise-t-il « je fais », « nous faisons » et « vous faites » ? 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0" y="301228"/>
            <a:ext cx="88265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Créez un plan de leçon en utilisant les </a:t>
            </a:r>
            <a:r>
              <a:rPr lang="en" sz="40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objectifs </a:t>
            </a:r>
            <a:r>
              <a:rPr lang="en" sz="40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suivants</a:t>
            </a:r>
            <a:r>
              <a:rPr dirty="0"/>
              <a:t> </a:t>
            </a:r>
            <a:endParaRPr lang="en" sz="40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524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Expliquez l'importance des règles dans les salles de classe.</a:t>
            </a:r>
          </a:p>
          <a:p>
            <a:pPr marL="5524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>
                <a:solidFill>
                  <a:srgbClr val="191919"/>
                </a:solidFill>
              </a:rPr>
              <a:t>Créez une liste de</a:t>
            </a:r>
            <a:r>
              <a:rPr lang="en" sz="30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 règles de classe de bonne qualité.</a:t>
            </a:r>
            <a:r>
              <a:rPr lang="en" sz="3000">
                <a:solidFill>
                  <a:srgbClr val="191919"/>
                </a:solidFill>
              </a:rPr>
              <a:t> </a:t>
            </a:r>
          </a:p>
          <a:p>
            <a:pPr marL="552450" lvl="0" indent="-514350" rtl="0">
              <a:spcBef>
                <a:spcPts val="0"/>
              </a:spcBef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>
                <a:solidFill>
                  <a:schemeClr val="dk1"/>
                </a:solidFill>
              </a:rPr>
              <a:t>Convenez des conséquences de la violation de chaque règle</a:t>
            </a: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" sz="3000">
                <a:solidFill>
                  <a:schemeClr val="dk1"/>
                </a:solidFill>
              </a:rPr>
              <a:t> </a:t>
            </a:r>
          </a:p>
          <a:p>
            <a:pPr marL="5524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30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À la fin de cette session, vous serez en mesure de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: 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" name="Shape 43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Identifiez les objectifs de la leçon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Créez </a:t>
            </a:r>
            <a:r>
              <a:rPr lang="en" sz="2800"/>
              <a:t>des objectifs SMART </a:t>
            </a: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pour vos propres leçons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Qu'est-ce qu'un objectif ? 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191919"/>
                </a:solidFill>
              </a:rPr>
              <a:t>Un objectif indique ce que vous voulez que vos étudiants sachent et soient en mesure de faire d'ici la fin de la leçon.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300" cy="39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Notez votre dessin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1 point - Photo de l'école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2 points - L'école a une aire de jeux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3 points - Les étudiants jouent au football sur le terrain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4 points - Soleil dans le ciel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5 points - Les principales caractéristiques sont étiquetées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000" b="0" i="0" u="none" strike="noStrike" cap="none" baseline="0">
                <a:solidFill>
                  <a:srgbClr val="000000"/>
                </a:solidFill>
                <a:sym typeface="Arial"/>
              </a:rPr>
              <a:t>ADDITIONNEZ vos points !  L'équipe gagnante reçoit un prix ! 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 Critères </a:t>
            </a:r>
            <a:r>
              <a:rPr lang="en-US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our les objectifs</a:t>
            </a:r>
            <a:r>
              <a:t> 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0" i="0" u="none" strike="noStrike" cap="none" baseline="0">
                <a:solidFill>
                  <a:srgbClr val="191919"/>
                </a:solidFill>
              </a:rPr>
              <a:t>Les meilleurs objectifs sont…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>
                <a:solidFill>
                  <a:srgbClr val="191919"/>
                </a:solidFill>
              </a:rPr>
              <a:t>1. S</a:t>
            </a:r>
            <a:r>
              <a:rPr lang="en" sz="3600" b="0" i="0" u="none" strike="noStrike" cap="none" baseline="0">
                <a:solidFill>
                  <a:srgbClr val="191919"/>
                </a:solidFill>
              </a:rPr>
              <a:t>pécifiques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>
                <a:solidFill>
                  <a:srgbClr val="191919"/>
                </a:solidFill>
              </a:rPr>
              <a:t>2. M</a:t>
            </a:r>
            <a:r>
              <a:rPr lang="en" sz="3600" b="0" i="0" u="none" strike="noStrike" cap="none" baseline="0">
                <a:solidFill>
                  <a:srgbClr val="191919"/>
                </a:solidFill>
              </a:rPr>
              <a:t>esurables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>
                <a:solidFill>
                  <a:srgbClr val="191919"/>
                </a:solidFill>
              </a:rPr>
              <a:t>3. A</a:t>
            </a:r>
            <a:r>
              <a:rPr lang="en" sz="3600" b="0" i="0" u="none" strike="noStrike" cap="none" baseline="0">
                <a:solidFill>
                  <a:srgbClr val="191919"/>
                </a:solidFill>
              </a:rPr>
              <a:t>tteignables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>
                <a:solidFill>
                  <a:srgbClr val="191919"/>
                </a:solidFill>
              </a:rPr>
              <a:t>4. P</a:t>
            </a:r>
            <a:r>
              <a:rPr lang="en" sz="3600" b="0" i="0" u="none" strike="noStrike" cap="none" baseline="0">
                <a:solidFill>
                  <a:srgbClr val="191919"/>
                </a:solidFill>
              </a:rPr>
              <a:t>ertinents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>
                <a:solidFill>
                  <a:srgbClr val="191919"/>
                </a:solidFill>
              </a:rPr>
              <a:t>5. A</a:t>
            </a:r>
            <a:r>
              <a:rPr lang="en" sz="3600" b="0" i="0" u="none" strike="noStrike" cap="none" baseline="0">
                <a:solidFill>
                  <a:srgbClr val="191919"/>
                </a:solidFill>
              </a:rPr>
              <a:t>ppropriés au moment</a:t>
            </a:r>
            <a:r>
              <a:t> 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Objectifs - </a:t>
            </a:r>
            <a:r>
              <a:rPr lang="en" sz="4800" b="1">
                <a:solidFill>
                  <a:srgbClr val="FFFFFF"/>
                </a:solidFill>
              </a:rPr>
              <a:t>SMART</a:t>
            </a:r>
            <a:r>
              <a:rPr lang="en" sz="48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?</a:t>
            </a:r>
            <a:r>
              <a:t> 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940718"/>
            <a:ext cx="8229600" cy="2984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chemeClr val="dk2"/>
                </a:solidFill>
              </a:rPr>
              <a:t>1) Les étudiants seront en mesure de comprendre les règles du football.</a:t>
            </a:r>
          </a:p>
          <a:p>
            <a:pPr marL="51435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2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chemeClr val="dk2"/>
                </a:solidFill>
              </a:rPr>
              <a:t>Sont-elles spécifiques, </a:t>
            </a:r>
            <a:r>
              <a:rPr lang="en" sz="3200">
                <a:solidFill>
                  <a:schemeClr val="dk2"/>
                </a:solidFill>
              </a:rPr>
              <a:t>mesurables</a:t>
            </a:r>
            <a:r>
              <a:rPr lang="en" sz="3200" b="0" i="0" u="none" strike="noStrike" cap="none" baseline="0">
                <a:solidFill>
                  <a:schemeClr val="dk2"/>
                </a:solidFill>
              </a:rPr>
              <a:t>, réalisables, pertinentes, appropriées au moment ? 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" sz="2000" b="0" i="0" u="none" strike="noStrike" cap="none" baseline="0">
                <a:solidFill>
                  <a:schemeClr val="dk2"/>
                </a:solidFill>
              </a:rPr>
              <a:t>	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700" b="0" i="0" u="none" strike="noStrike" cap="none" baseline="0">
                <a:solidFill>
                  <a:schemeClr val="dk2"/>
                </a:solidFill>
              </a:rPr>
              <a:t>	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sym typeface="Arial"/>
              </a:rPr>
              <a:t>Objectifs - </a:t>
            </a:r>
            <a:r>
              <a:rPr lang="en" sz="4800" b="1">
                <a:solidFill>
                  <a:srgbClr val="FFFFFF"/>
                </a:solidFill>
              </a:rPr>
              <a:t>SMART</a:t>
            </a:r>
            <a:r>
              <a:rPr lang="en" sz="4800" b="1" i="0" u="none" strike="noStrike" cap="none" baseline="0">
                <a:solidFill>
                  <a:srgbClr val="FFFFFF"/>
                </a:solidFill>
                <a:sym typeface="Arial"/>
              </a:rPr>
              <a:t> ?</a:t>
            </a:r>
            <a:r>
              <a:t> 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2012157"/>
            <a:ext cx="8229600" cy="2913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191919"/>
                </a:solidFill>
              </a:rPr>
              <a:t>2) Les étudiants seront en mesure de réussir une passe à un autre joueur de l'équipe.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191919"/>
                </a:solidFill>
              </a:rPr>
              <a:t>	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800" b="0" i="0" u="none" strike="noStrike" cap="none" baseline="0">
              <a:solidFill>
                <a:srgbClr val="191919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rtl val="0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rgbClr val="FFFFFF"/>
                </a:solidFill>
                <a:sym typeface="Arial"/>
              </a:rPr>
              <a:t>Objectifs - </a:t>
            </a:r>
            <a:r>
              <a:rPr lang="en" sz="4800" b="1">
                <a:solidFill>
                  <a:srgbClr val="FFFFFF"/>
                </a:solidFill>
              </a:rPr>
              <a:t>SMART</a:t>
            </a:r>
            <a:r>
              <a:rPr lang="en" sz="4800" b="1" i="0" u="none" strike="noStrike" cap="none" baseline="0">
                <a:solidFill>
                  <a:srgbClr val="FFFFFF"/>
                </a:solidFill>
                <a:sym typeface="Arial"/>
              </a:rPr>
              <a:t> ?</a:t>
            </a:r>
            <a:r>
              <a:t> 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3) À la fin de la leçon, les élèves connaîtront des stratégies de football.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677</Words>
  <Application>Microsoft Office PowerPoint</Application>
  <PresentationFormat>On-screen Show (16:9)</PresentationFormat>
  <Paragraphs>125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modern</vt:lpstr>
      <vt:lpstr>PowerPoint Presentation</vt:lpstr>
      <vt:lpstr>Jour 4 Curriculum et Préparation </vt:lpstr>
      <vt:lpstr>Objectifs</vt:lpstr>
      <vt:lpstr>Qu'est-ce qu'un objectif ? </vt:lpstr>
      <vt:lpstr>Notez votre dessin</vt:lpstr>
      <vt:lpstr>5 Critères pour les objectifs </vt:lpstr>
      <vt:lpstr>Objectifs - SMART ? </vt:lpstr>
      <vt:lpstr>Objectifs - SMART ? </vt:lpstr>
      <vt:lpstr>Objectifs - SMART ? </vt:lpstr>
      <vt:lpstr>Objectifs - SMART ? </vt:lpstr>
      <vt:lpstr>Créer des objectifs SMART </vt:lpstr>
      <vt:lpstr>PowerPoint Presentation</vt:lpstr>
      <vt:lpstr>Jour 4 Curriculum et Préparation </vt:lpstr>
      <vt:lpstr>Objectifs</vt:lpstr>
      <vt:lpstr>Réflexion individuelle </vt:lpstr>
      <vt:lpstr>Évaluation</vt:lpstr>
      <vt:lpstr>Évaluation continue</vt:lpstr>
      <vt:lpstr>PowerPoint Presentation</vt:lpstr>
      <vt:lpstr>Jour 4 Curriculum et Préparation </vt:lpstr>
      <vt:lpstr>Objectifs</vt:lpstr>
      <vt:lpstr>« Je fais. Nous faisons. Vous faîtes. »</vt:lpstr>
      <vt:lpstr>Analyse des plans de la leçon</vt:lpstr>
      <vt:lpstr>Créez un plan de leçon en utilisant les objectifs suivants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Montgomery</cp:lastModifiedBy>
  <cp:revision>8</cp:revision>
  <dcterms:modified xsi:type="dcterms:W3CDTF">2020-04-09T16:32:22Z</dcterms:modified>
</cp:coreProperties>
</file>