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8" r:id="rId1"/>
    <p:sldMasterId id="2147483659" r:id="rId2"/>
  </p:sldMasterIdLst>
  <p:notesMasterIdLst>
    <p:notesMasterId r:id="rId25"/>
  </p:notesMasterIdLst>
  <p:sldIdLst>
    <p:sldId id="256" r:id="rId3"/>
    <p:sldId id="278" r:id="rId4"/>
    <p:sldId id="258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1" r:id="rId20"/>
    <p:sldId id="279" r:id="rId21"/>
    <p:sldId id="274" r:id="rId22"/>
    <p:sldId id="275" r:id="rId23"/>
    <p:sldId id="276" r:id="rId24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001FA05-C1D9-42CB-80EB-93CC962B0527}">
  <a:tblStyle styleId="{B001FA05-C1D9-42CB-80EB-93CC962B0527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244E0AF0-12D0-4E53-B0F0-4A58BC7E5560}" styleName="Table_1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5"/>
    <p:restoredTop sz="94737"/>
  </p:normalViewPr>
  <p:slideViewPr>
    <p:cSldViewPr snapToGrid="0" snapToObjects="1">
      <p:cViewPr varScale="1">
        <p:scale>
          <a:sx n="92" d="100"/>
          <a:sy n="92" d="100"/>
        </p:scale>
        <p:origin x="390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407697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0104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6408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23533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39398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54591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08233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44482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06596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22427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6341076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842095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91927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67013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22439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3578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8193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7925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995218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9122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8586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9457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5553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0" y="4406308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4406308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2400" b="1">
                <a:solidFill>
                  <a:schemeClr val="lt1"/>
                </a:solidFill>
              </a:defRPr>
            </a:lvl1pPr>
            <a:lvl2pPr rtl="0">
              <a:spcBef>
                <a:spcPts val="0"/>
              </a:spcBef>
              <a:defRPr sz="2400"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 sz="2400"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10800000" flipH="1">
            <a:off x="0" y="3093233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 rot="10800000" flipH="1">
            <a:off x="0" y="3093232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337542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/>
              <a:t>Compétences fondamentales pour les enseignants du primaire dans des contextes de crise</a:t>
            </a:r>
            <a:endParaRPr 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651" y="1144424"/>
            <a:ext cx="4330700" cy="3999026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Deux types de questions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36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Question</a:t>
            </a:r>
            <a:r>
              <a:rPr lang="en" sz="36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" sz="36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fermées</a:t>
            </a:r>
            <a:r>
              <a:rPr dirty="0"/>
              <a:t> </a:t>
            </a: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36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Questions ouvertes</a:t>
            </a:r>
            <a:endParaRPr lang="en-US" sz="3600" dirty="0">
              <a:solidFill>
                <a:schemeClr val="dk2"/>
              </a:solidFill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endParaRPr lang="en" sz="2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Quelles sont les qualités de l'utilisation </a:t>
            </a:r>
            <a:r>
              <a:rPr lang="en" sz="2800" b="1" i="1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 questions ouvertes</a:t>
            </a: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?</a:t>
            </a:r>
            <a:r>
              <a:rPr dirty="0"/>
              <a:t> </a:t>
            </a: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Pourquoi l'utilisation exclusive</a:t>
            </a:r>
            <a:r>
              <a:rPr lang="en" sz="2800" b="1" i="1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 questions fermées </a:t>
            </a: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pourrait-elle poser un problème ?</a:t>
            </a:r>
            <a:r>
              <a:rPr dirty="0"/>
              <a:t> 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19" name="Shape 119"/>
          <p:cNvPicPr preferRelativeResize="0"/>
          <p:nvPr/>
        </p:nvPicPr>
        <p:blipFill rotWithShape="1">
          <a:blip r:embed="rId3">
            <a:alphaModFix/>
          </a:blip>
          <a:srcRect l="29642" t="53225" r="28095" b="14882"/>
          <a:stretch/>
        </p:blipFill>
        <p:spPr>
          <a:xfrm>
            <a:off x="1416475" y="1501924"/>
            <a:ext cx="1067379" cy="188501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966316" y="946448"/>
            <a:ext cx="11845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/>
              <a:t>Niveau</a:t>
            </a:r>
            <a:r>
              <a:rPr lang="en-US" sz="1200" b="1" dirty="0"/>
              <a:t> 3</a:t>
            </a:r>
          </a:p>
          <a:p>
            <a:pPr algn="ctr"/>
            <a:r>
              <a:rPr lang="en-US" sz="1200" b="1" dirty="0" err="1"/>
              <a:t>Juge</a:t>
            </a:r>
            <a:r>
              <a:rPr lang="en-US" sz="1200" b="1" dirty="0"/>
              <a:t> / </a:t>
            </a:r>
            <a:r>
              <a:rPr lang="en-US" sz="1200" b="1" dirty="0" err="1"/>
              <a:t>Crée</a:t>
            </a:r>
            <a:endParaRPr lang="en-US" sz="1200" b="1" dirty="0"/>
          </a:p>
          <a:p>
            <a:pPr algn="ctr"/>
            <a:r>
              <a:rPr lang="en-US" sz="1200" b="1" dirty="0"/>
              <a:t> </a:t>
            </a:r>
            <a:endParaRPr lang="en-US" sz="1200" b="1" dirty="0" smtClean="0"/>
          </a:p>
          <a:p>
            <a:pPr algn="ctr"/>
            <a:endParaRPr lang="en-US" sz="1200" b="1" dirty="0"/>
          </a:p>
          <a:p>
            <a:pPr algn="ctr"/>
            <a:endParaRPr lang="en-US" sz="1200" b="1" dirty="0" smtClean="0"/>
          </a:p>
          <a:p>
            <a:pPr algn="ctr"/>
            <a:endParaRPr lang="en-US" sz="1200" b="1" dirty="0"/>
          </a:p>
          <a:p>
            <a:pPr algn="ctr"/>
            <a:r>
              <a:rPr lang="en-US" sz="1200" b="1" dirty="0" err="1"/>
              <a:t>Niveau</a:t>
            </a:r>
            <a:r>
              <a:rPr lang="en-US" sz="1200" b="1" dirty="0"/>
              <a:t> 2</a:t>
            </a:r>
          </a:p>
          <a:p>
            <a:pPr algn="ctr"/>
            <a:r>
              <a:rPr lang="en-US" sz="1200" b="1" dirty="0" err="1"/>
              <a:t>Pourquoi</a:t>
            </a:r>
            <a:r>
              <a:rPr lang="en-US" sz="1200" b="1" dirty="0"/>
              <a:t> ?</a:t>
            </a:r>
          </a:p>
          <a:p>
            <a:pPr algn="ctr"/>
            <a:r>
              <a:rPr lang="en-US" sz="1200" b="1" dirty="0"/>
              <a:t> </a:t>
            </a:r>
          </a:p>
          <a:p>
            <a:pPr algn="ctr"/>
            <a:endParaRPr lang="en-US" sz="1200" b="1" dirty="0" smtClean="0"/>
          </a:p>
          <a:p>
            <a:pPr algn="ctr"/>
            <a:endParaRPr lang="en-US" sz="1200" b="1" dirty="0"/>
          </a:p>
          <a:p>
            <a:pPr algn="ctr"/>
            <a:endParaRPr lang="en-US" sz="1200" b="1" dirty="0" smtClean="0"/>
          </a:p>
          <a:p>
            <a:pPr algn="ctr"/>
            <a:r>
              <a:rPr lang="en-US" sz="1200" b="1" dirty="0" err="1" smtClean="0"/>
              <a:t>Niveau</a:t>
            </a:r>
            <a:r>
              <a:rPr lang="en-US" sz="1200" b="1" dirty="0" smtClean="0"/>
              <a:t> </a:t>
            </a:r>
            <a:r>
              <a:rPr lang="en-US" sz="1200" b="1" dirty="0"/>
              <a:t>1</a:t>
            </a:r>
          </a:p>
          <a:p>
            <a:pPr algn="ctr"/>
            <a:r>
              <a:rPr lang="en-US" sz="1200" b="1" dirty="0"/>
              <a:t>Quoi 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33341" y="484320"/>
            <a:ext cx="172790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Quelle</a:t>
            </a:r>
            <a:r>
              <a:rPr lang="en-US" sz="1000" dirty="0"/>
              <a:t> </a:t>
            </a:r>
            <a:r>
              <a:rPr lang="en-US" sz="1000" dirty="0" err="1"/>
              <a:t>est</a:t>
            </a:r>
            <a:r>
              <a:rPr lang="en-US" sz="1000" dirty="0"/>
              <a:t> </a:t>
            </a:r>
            <a:r>
              <a:rPr lang="en-US" sz="1000" b="1" dirty="0" err="1"/>
              <a:t>votre</a:t>
            </a:r>
            <a:r>
              <a:rPr lang="en-US" sz="1000" b="1" dirty="0"/>
              <a:t> opinion</a:t>
            </a:r>
            <a:r>
              <a:rPr lang="en-US" sz="1000" dirty="0"/>
              <a:t> ?</a:t>
            </a:r>
          </a:p>
          <a:p>
            <a:r>
              <a:rPr lang="en-US" sz="1000" dirty="0"/>
              <a:t>Que </a:t>
            </a:r>
            <a:r>
              <a:rPr lang="en-US" sz="1000" b="1" dirty="0" err="1"/>
              <a:t>pensez-vous</a:t>
            </a:r>
            <a:r>
              <a:rPr lang="en-US" sz="1000" b="1" dirty="0"/>
              <a:t> </a:t>
            </a:r>
            <a:r>
              <a:rPr lang="en-US" sz="1000" b="1" dirty="0" err="1"/>
              <a:t>qu'il</a:t>
            </a:r>
            <a:r>
              <a:rPr lang="en-US" sz="1000" b="1" dirty="0"/>
              <a:t> </a:t>
            </a:r>
            <a:r>
              <a:rPr lang="en-US" sz="1000" b="1" dirty="0" err="1"/>
              <a:t>adviendra</a:t>
            </a:r>
            <a:r>
              <a:rPr lang="en-US" sz="1000" dirty="0"/>
              <a:t> par la suite ?</a:t>
            </a:r>
          </a:p>
          <a:p>
            <a:r>
              <a:rPr lang="en-US" sz="1000" dirty="0" err="1"/>
              <a:t>Pouvez-vous</a:t>
            </a:r>
            <a:r>
              <a:rPr lang="en-US" sz="1000" dirty="0"/>
              <a:t> </a:t>
            </a:r>
            <a:r>
              <a:rPr lang="en-US" sz="1000" b="1" dirty="0" err="1"/>
              <a:t>créer</a:t>
            </a:r>
            <a:r>
              <a:rPr lang="en-US" sz="1000" b="1" dirty="0"/>
              <a:t> </a:t>
            </a:r>
            <a:r>
              <a:rPr lang="en-US" sz="1000" b="1" dirty="0" err="1"/>
              <a:t>votre</a:t>
            </a:r>
            <a:r>
              <a:rPr lang="en-US" sz="1000" b="1" dirty="0"/>
              <a:t> </a:t>
            </a:r>
            <a:r>
              <a:rPr lang="en-US" sz="1000" b="1" dirty="0" err="1"/>
              <a:t>propre</a:t>
            </a:r>
            <a:r>
              <a:rPr lang="en-US" sz="1000" dirty="0"/>
              <a:t> fin de </a:t>
            </a:r>
            <a:r>
              <a:rPr lang="en-US" sz="1000" dirty="0" err="1"/>
              <a:t>l'histoire</a:t>
            </a:r>
            <a:r>
              <a:rPr lang="en-US" sz="1000" dirty="0"/>
              <a:t> ?</a:t>
            </a:r>
          </a:p>
          <a:p>
            <a:r>
              <a:rPr lang="en-US" sz="1000" dirty="0"/>
              <a:t> </a:t>
            </a:r>
            <a:endParaRPr lang="en-US" sz="1000" dirty="0" smtClean="0"/>
          </a:p>
          <a:p>
            <a:endParaRPr lang="en-US" sz="1000" dirty="0" smtClean="0"/>
          </a:p>
          <a:p>
            <a:endParaRPr lang="en-US" sz="1000" dirty="0"/>
          </a:p>
          <a:p>
            <a:r>
              <a:rPr lang="en-US" sz="1000" b="1" dirty="0" err="1"/>
              <a:t>Pourquoi</a:t>
            </a:r>
            <a:r>
              <a:rPr lang="en-US" sz="1000" b="1" dirty="0"/>
              <a:t> </a:t>
            </a:r>
            <a:r>
              <a:rPr lang="en-US" sz="1000" b="1" dirty="0" err="1"/>
              <a:t>l'eau</a:t>
            </a:r>
            <a:r>
              <a:rPr lang="en-US" sz="1000" dirty="0"/>
              <a:t> </a:t>
            </a:r>
            <a:r>
              <a:rPr lang="en-US" sz="1000" dirty="0" err="1"/>
              <a:t>s'évapore</a:t>
            </a:r>
            <a:r>
              <a:rPr lang="en-US" sz="1000" dirty="0"/>
              <a:t>-t-</a:t>
            </a:r>
            <a:r>
              <a:rPr lang="en-US" sz="1000" dirty="0" err="1"/>
              <a:t>elle</a:t>
            </a:r>
            <a:r>
              <a:rPr lang="en-US" sz="1000" dirty="0"/>
              <a:t> </a:t>
            </a:r>
            <a:r>
              <a:rPr lang="en-US" sz="1000" dirty="0" err="1"/>
              <a:t>quand</a:t>
            </a:r>
            <a:r>
              <a:rPr lang="en-US" sz="1000" dirty="0"/>
              <a:t> on la </a:t>
            </a:r>
            <a:r>
              <a:rPr lang="en-US" sz="1000" dirty="0" err="1"/>
              <a:t>chauffe</a:t>
            </a:r>
            <a:r>
              <a:rPr lang="en-US" sz="1000" dirty="0"/>
              <a:t> ?</a:t>
            </a:r>
          </a:p>
          <a:p>
            <a:r>
              <a:rPr lang="en-US" sz="1000" b="1" dirty="0" err="1"/>
              <a:t>Pourquoi</a:t>
            </a:r>
            <a:r>
              <a:rPr lang="en-US" sz="1000" b="1" dirty="0"/>
              <a:t> le</a:t>
            </a:r>
            <a:r>
              <a:rPr lang="en-US" sz="1000" dirty="0"/>
              <a:t> </a:t>
            </a:r>
            <a:r>
              <a:rPr lang="en-US" sz="1000" dirty="0" err="1"/>
              <a:t>garçon</a:t>
            </a:r>
            <a:r>
              <a:rPr lang="en-US" sz="1000" dirty="0"/>
              <a:t> </a:t>
            </a:r>
            <a:r>
              <a:rPr lang="en-US" sz="1000" dirty="0" err="1"/>
              <a:t>s'est-il</a:t>
            </a:r>
            <a:r>
              <a:rPr lang="en-US" sz="1000" dirty="0"/>
              <a:t> </a:t>
            </a:r>
            <a:r>
              <a:rPr lang="en-US" sz="1000" dirty="0" err="1"/>
              <a:t>enfui</a:t>
            </a:r>
            <a:r>
              <a:rPr lang="en-US" sz="1000" dirty="0"/>
              <a:t> ?</a:t>
            </a:r>
          </a:p>
          <a:p>
            <a:r>
              <a:rPr lang="en-US" sz="1000" b="1" dirty="0" err="1"/>
              <a:t>Expliquez</a:t>
            </a:r>
            <a:r>
              <a:rPr lang="en-US" sz="1000" b="1" dirty="0"/>
              <a:t> comment</a:t>
            </a:r>
            <a:r>
              <a:rPr lang="en-US" sz="1000" dirty="0"/>
              <a:t> </a:t>
            </a:r>
            <a:r>
              <a:rPr lang="en-US" sz="1000" dirty="0" err="1"/>
              <a:t>vous</a:t>
            </a:r>
            <a:r>
              <a:rPr lang="en-US" sz="1000" dirty="0"/>
              <a:t> </a:t>
            </a:r>
            <a:r>
              <a:rPr lang="en-US" sz="1000" dirty="0" err="1"/>
              <a:t>savez</a:t>
            </a:r>
            <a:r>
              <a:rPr lang="en-US" sz="1000" dirty="0"/>
              <a:t> </a:t>
            </a:r>
            <a:r>
              <a:rPr lang="en-US" sz="1000" dirty="0" err="1"/>
              <a:t>qu’il</a:t>
            </a:r>
            <a:r>
              <a:rPr lang="en-US" sz="1000" dirty="0"/>
              <a:t> </a:t>
            </a:r>
            <a:r>
              <a:rPr lang="en-US" sz="1000" dirty="0" err="1"/>
              <a:t>s’agit</a:t>
            </a:r>
            <a:r>
              <a:rPr lang="en-US" sz="1000" dirty="0"/>
              <a:t> de la </a:t>
            </a:r>
            <a:r>
              <a:rPr lang="en-US" sz="1000" dirty="0" err="1"/>
              <a:t>réponse</a:t>
            </a:r>
            <a:r>
              <a:rPr lang="en-US" sz="1000" dirty="0"/>
              <a:t>.</a:t>
            </a:r>
          </a:p>
          <a:p>
            <a:r>
              <a:rPr lang="en-US" sz="1000" dirty="0"/>
              <a:t> </a:t>
            </a:r>
            <a:endParaRPr lang="en-US" sz="1000" dirty="0" smtClean="0"/>
          </a:p>
          <a:p>
            <a:endParaRPr lang="en-US" sz="1000" dirty="0" smtClean="0"/>
          </a:p>
          <a:p>
            <a:endParaRPr lang="en-US" sz="1000" dirty="0"/>
          </a:p>
          <a:p>
            <a:r>
              <a:rPr lang="en-US" sz="1000" dirty="0" err="1"/>
              <a:t>Pouvez-vous</a:t>
            </a:r>
            <a:r>
              <a:rPr lang="en-US" sz="1000" dirty="0"/>
              <a:t> </a:t>
            </a:r>
            <a:r>
              <a:rPr lang="en-US" sz="1000" b="1" dirty="0" err="1"/>
              <a:t>nommer</a:t>
            </a:r>
            <a:r>
              <a:rPr lang="en-US" sz="1000" b="1" dirty="0"/>
              <a:t> </a:t>
            </a:r>
            <a:r>
              <a:rPr lang="en-US" sz="1000" dirty="0"/>
              <a:t>les </a:t>
            </a:r>
            <a:r>
              <a:rPr lang="en-US" sz="1000" dirty="0" err="1"/>
              <a:t>planètes</a:t>
            </a:r>
            <a:r>
              <a:rPr lang="en-US" sz="1000" dirty="0"/>
              <a:t> ?</a:t>
            </a:r>
          </a:p>
          <a:p>
            <a:r>
              <a:rPr lang="en-US" sz="1000" dirty="0" err="1"/>
              <a:t>Pouvez-vous</a:t>
            </a:r>
            <a:r>
              <a:rPr lang="en-US" sz="1000" dirty="0"/>
              <a:t> </a:t>
            </a:r>
            <a:r>
              <a:rPr lang="en-US" sz="1000" b="1" dirty="0" err="1"/>
              <a:t>décrire</a:t>
            </a:r>
            <a:r>
              <a:rPr lang="en-US" sz="1000" dirty="0"/>
              <a:t> </a:t>
            </a:r>
            <a:r>
              <a:rPr lang="en-US" sz="1000" dirty="0" err="1"/>
              <a:t>l'histoire</a:t>
            </a:r>
            <a:r>
              <a:rPr lang="en-US" sz="1000" dirty="0"/>
              <a:t> ?</a:t>
            </a:r>
          </a:p>
          <a:p>
            <a:r>
              <a:rPr lang="en-US" sz="1000" dirty="0" err="1"/>
              <a:t>Pouvez-vous</a:t>
            </a:r>
            <a:r>
              <a:rPr lang="en-US" sz="1000" dirty="0"/>
              <a:t> </a:t>
            </a:r>
            <a:r>
              <a:rPr lang="en-US" sz="1000" b="1" dirty="0" err="1"/>
              <a:t>lister</a:t>
            </a:r>
            <a:r>
              <a:rPr lang="en-US" sz="1000" dirty="0"/>
              <a:t> </a:t>
            </a:r>
            <a:r>
              <a:rPr lang="en-US" sz="1000" dirty="0" err="1"/>
              <a:t>tous</a:t>
            </a:r>
            <a:r>
              <a:rPr lang="en-US" sz="1000" dirty="0"/>
              <a:t> les </a:t>
            </a:r>
            <a:r>
              <a:rPr lang="en-US" sz="1000" dirty="0" err="1"/>
              <a:t>nombres</a:t>
            </a:r>
            <a:r>
              <a:rPr lang="en-US" sz="1000" dirty="0"/>
              <a:t> premiers ?</a:t>
            </a:r>
            <a:endParaRPr lang="en-US" sz="1000" dirty="0"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À faire / Ne pas faire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12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graphicFrame>
        <p:nvGraphicFramePr>
          <p:cNvPr id="130" name="Shape 130"/>
          <p:cNvGraphicFramePr/>
          <p:nvPr>
            <p:extLst>
              <p:ext uri="{D42A27DB-BD31-4B8C-83A1-F6EECF244321}">
                <p14:modId xmlns:p14="http://schemas.microsoft.com/office/powerpoint/2010/main" val="1235990215"/>
              </p:ext>
            </p:extLst>
          </p:nvPr>
        </p:nvGraphicFramePr>
        <p:xfrm>
          <a:off x="1451609" y="1566833"/>
          <a:ext cx="6240782" cy="3270455"/>
        </p:xfrm>
        <a:graphic>
          <a:graphicData uri="http://schemas.openxmlformats.org/drawingml/2006/table">
            <a:tbl>
              <a:tblPr>
                <a:noFill/>
                <a:tableStyleId>{244E0AF0-12D0-4E53-B0F0-4A58BC7E5560}</a:tableStyleId>
              </a:tblPr>
              <a:tblGrid>
                <a:gridCol w="3120391"/>
                <a:gridCol w="3120391"/>
              </a:tblGrid>
              <a:tr h="5832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3700" u="none" strike="noStrike" cap="none" baseline="0" dirty="0"/>
                        <a:t>A FAIRE</a:t>
                      </a:r>
                    </a:p>
                  </a:txBody>
                  <a:tcPr marL="91450" marR="91450" marT="60975" marB="609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3700" u="none" strike="noStrike" cap="none" baseline="0"/>
                        <a:t>Ne pas faire</a:t>
                      </a:r>
                    </a:p>
                  </a:txBody>
                  <a:tcPr marL="91450" marR="91450" marT="60975" marB="609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584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900" u="none" strike="noStrike" cap="none" baseline="0" dirty="0">
                        <a:rtl val="0"/>
                      </a:endParaRPr>
                    </a:p>
                  </a:txBody>
                  <a:tcPr marL="91450" marR="91450" marT="60975" marB="609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900" u="none" strike="noStrike" cap="none" baseline="0" dirty="0">
                        <a:rtl val="0"/>
                      </a:endParaRPr>
                    </a:p>
                  </a:txBody>
                  <a:tcPr marL="91450" marR="91450" marT="60975" marB="609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À faire / Ne pas faire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13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7" name="Shape 137"/>
          <p:cNvSpPr txBox="1"/>
          <p:nvPr/>
        </p:nvSpPr>
        <p:spPr>
          <a:xfrm>
            <a:off x="141864" y="1641550"/>
            <a:ext cx="3545700" cy="3108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Fournir un commentaire positif et encourager les élèves.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Poser des questions à certains enfants seulement.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Utiliser des questions ouvertes.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Poser des questions de façon menaçante (p. ex., en criant).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Ignorer les réponses des enfants.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3817621" y="1543074"/>
            <a:ext cx="5287874" cy="33593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Reformuler les réponses des élèves avec des questions comme « Pourquoi pensez-vous que c’est vrai ? » ou « Pouvez-vous me donner un exemple ? »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Donner aux élèves le temps de réfléchir à leurs réponses et leurs idées.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Embarrasser les élèves s'ils ne donnent pas la bonne réponse.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Toujours poser les mêmes types de questions (comme des questions « fermées »).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Poser des questions à différents élèves</a:t>
            </a:r>
            <a:r>
              <a:rPr lang="en-US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dirty="0"/>
              <a:t> </a:t>
            </a:r>
            <a:endParaRPr lang="en"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Pratique</a:t>
            </a:r>
            <a:endParaRPr lang="en" sz="36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L'enseignant(e) : </a:t>
            </a:r>
            <a:r>
              <a:rPr lang="en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Quelle est la définition d’une île ? Qu'en pensez-vous ?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L'élève : </a:t>
            </a:r>
            <a:r>
              <a:rPr lang="en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 île c'est comme l'ile de Chypre. </a:t>
            </a:r>
            <a: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bonne réponse : Une île est une étendue de terre entourée d'eau.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Comment l'enseignant(e) doit-il ou doit-elle répondre ? 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14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ctrTitle"/>
          </p:nvPr>
        </p:nvSpPr>
        <p:spPr>
          <a:xfrm>
            <a:off x="315625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60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Jour 3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Pédagogie</a:t>
            </a:r>
            <a:endParaRPr lang="en" sz="44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subTitle" idx="1"/>
          </p:nvPr>
        </p:nvSpPr>
        <p:spPr>
          <a:xfrm>
            <a:off x="487975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Session 3 : inclusion et différenciation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Objectifs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457200" y="2027599"/>
            <a:ext cx="8229600" cy="2150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b="0" i="0" u="none" strike="noStrike" cap="none" baseline="0">
                <a:solidFill>
                  <a:schemeClr val="dk1"/>
                </a:solidFill>
              </a:rPr>
              <a:t>Décrire les obstacles auxquels sont confrontées les populations étudiantes vulnérables. </a:t>
            </a:r>
            <a:r>
              <a:rPr lang="en-US" sz="2400" b="0" i="0" u="none" strike="noStrike" cap="none" baseline="0">
                <a:solidFill>
                  <a:schemeClr val="dk1"/>
                </a:solidFill>
              </a:rPr>
              <a:t>.</a:t>
            </a:r>
            <a:r>
              <a:t> </a:t>
            </a:r>
            <a:r>
              <a:rPr lang="en" sz="2400" b="0" i="0" u="none" strike="noStrike" cap="none" baseline="0">
                <a:solidFill>
                  <a:schemeClr val="dk1"/>
                </a:solidFill>
              </a:rPr>
              <a:t> </a:t>
            </a:r>
            <a:endParaRPr lang="en" sz="2400" b="0" i="0" u="none" strike="noStrike" cap="none" baseline="0" dirty="0">
              <a:solidFill>
                <a:schemeClr val="dk1"/>
              </a:solidFill>
              <a:rtl val="0"/>
            </a:endParaRPr>
          </a:p>
          <a:p>
            <a:pPr marL="457200" marR="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b="0" i="0" u="none" strike="noStrike" cap="none" baseline="0">
                <a:solidFill>
                  <a:schemeClr val="dk1"/>
                </a:solidFill>
              </a:rPr>
              <a:t>Élaborer des stratégies pour créer une classe inclusive</a:t>
            </a:r>
            <a:r>
              <a:rPr lang="en-US" sz="2400" b="0" i="0" u="none" strike="noStrike" cap="none" baseline="0">
                <a:solidFill>
                  <a:schemeClr val="dk1"/>
                </a:solidFill>
              </a:rPr>
              <a:t>.</a:t>
            </a:r>
            <a:r>
              <a:t> </a:t>
            </a:r>
            <a:endParaRPr lang="en" sz="2400" b="0" i="0" u="none" strike="noStrike" cap="none" baseline="0" dirty="0">
              <a:solidFill>
                <a:schemeClr val="dk1"/>
              </a:solidFill>
              <a:rtl val="0"/>
            </a:endParaRPr>
          </a:p>
          <a:p>
            <a:pPr marL="457200" marR="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chemeClr val="dk1"/>
                </a:solidFill>
              </a:rPr>
              <a:t>Utiliser des stratégies de différenciation</a:t>
            </a:r>
            <a:r>
              <a:rPr lang="en-US" sz="2400">
                <a:solidFill>
                  <a:schemeClr val="dk1"/>
                </a:solidFill>
              </a:rPr>
              <a:t>.</a:t>
            </a:r>
            <a:r>
              <a:t> </a:t>
            </a:r>
            <a:endParaRPr lang="en" sz="2400" dirty="0">
              <a:solidFill>
                <a:schemeClr val="dk1"/>
              </a:solidFill>
              <a:rtl val="0"/>
            </a:endParaRPr>
          </a:p>
        </p:txBody>
      </p:sp>
      <p:sp>
        <p:nvSpPr>
          <p:cNvPr id="171" name="Shape 17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9006" y="1526977"/>
            <a:ext cx="79582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i="1"/>
              <a:t>À l’issue de cette session, vous serez en mesure de :</a:t>
            </a:r>
            <a:endParaRPr lang="en-US" sz="2400" b="1" i="1" dirty="0"/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370975"/>
            <a:ext cx="8229600" cy="90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Inclusion</a:t>
            </a:r>
            <a:r>
              <a:rPr lang="en" sz="24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64" name="Shape 164"/>
          <p:cNvSpPr txBox="1"/>
          <p:nvPr/>
        </p:nvSpPr>
        <p:spPr>
          <a:xfrm>
            <a:off x="130350" y="1394054"/>
            <a:ext cx="8730900" cy="34025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Vous êtes-vous déjà senti(e) exclu(e) ou avez-vous remarqué qu'une autre personne était exclue ? Qu'est-ce que l'on ressent ?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Dans nos salles de classe, qui pourrait avoir besoin d'une aide supplémentaire pour se sentir inclus(e) ?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370975"/>
            <a:ext cx="8229600" cy="90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Relier</a:t>
            </a:r>
            <a:r>
              <a:rPr lang="en-US"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les points</a:t>
            </a:r>
            <a:r>
              <a:t> </a:t>
            </a:r>
            <a:endParaRPr lang="en" sz="24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" name="Shape 176"/>
          <p:cNvSpPr txBox="1">
            <a:spLocks/>
          </p:cNvSpPr>
          <p:nvPr/>
        </p:nvSpPr>
        <p:spPr>
          <a:xfrm>
            <a:off x="0" y="1751957"/>
            <a:ext cx="8327100" cy="165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9pPr>
          </a:lstStyle>
          <a:p>
            <a:pPr marL="457200" indent="-45720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>
                <a:solidFill>
                  <a:schemeClr val="dk1"/>
                </a:solidFill>
              </a:rPr>
              <a:t>Dessinez l'image suivante sur votre feuille de papier.</a:t>
            </a:r>
          </a:p>
          <a:p>
            <a:pPr>
              <a:buClr>
                <a:schemeClr val="dk2"/>
              </a:buClr>
            </a:pPr>
            <a:endParaRPr lang="en" sz="2400" smtClean="0">
              <a:solidFill>
                <a:schemeClr val="dk1"/>
              </a:solidFill>
            </a:endParaRPr>
          </a:p>
          <a:p>
            <a:pPr marL="457200" indent="-45720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>
                <a:solidFill>
                  <a:schemeClr val="dk1"/>
                </a:solidFill>
              </a:rPr>
              <a:t>Reliez chacun des 9 points en n’utilisant que 5 lignes. Essayez avec seulement 4 lignes ! </a:t>
            </a:r>
            <a:endParaRPr lang="en" sz="2400" dirty="0">
              <a:solidFill>
                <a:schemeClr val="dk1"/>
              </a:solidFill>
            </a:endParaRPr>
          </a:p>
        </p:txBody>
      </p:sp>
      <p:pic>
        <p:nvPicPr>
          <p:cNvPr id="6" name="Shape 1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16490" y="3504365"/>
            <a:ext cx="1905600" cy="1232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9338147"/>
      </p:ext>
    </p:extLst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ctrTitle"/>
          </p:nvPr>
        </p:nvSpPr>
        <p:spPr>
          <a:xfrm>
            <a:off x="315625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60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Jour 3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Pédagogie</a:t>
            </a:r>
            <a:endParaRPr lang="en" sz="44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subTitle" idx="1"/>
          </p:nvPr>
        </p:nvSpPr>
        <p:spPr>
          <a:xfrm>
            <a:off x="487975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8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Session </a:t>
            </a:r>
            <a:r>
              <a:rPr lang="en-US" sz="28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" sz="28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28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Enseignement actif</a:t>
            </a:r>
            <a:r>
              <a:rPr lang="en-US"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et engageant</a:t>
            </a:r>
            <a:r>
              <a:t> </a:t>
            </a:r>
            <a:endParaRPr lang="en" sz="28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2630431266"/>
      </p:ext>
    </p:extLst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Différenciation</a:t>
            </a:r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00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Comment pouvons-nous définir les besoins et les capacités de nos élèves ?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00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00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Comment pouvons-nous différencier les leçons sans nuire à la confiance et à l'estime de soi des élèves ?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20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Différenciation</a:t>
            </a:r>
          </a:p>
        </p:txBody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❖"/>
            </a:pPr>
            <a:r>
              <a:rPr lang="en" sz="3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 le soutien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❖"/>
            </a:pPr>
            <a:r>
              <a:rPr lang="en" sz="3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 le regroupement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❖"/>
            </a:pPr>
            <a:r>
              <a:rPr lang="en" sz="3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 tâche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❖"/>
            </a:pPr>
            <a:r>
              <a:rPr lang="en" sz="3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 le questionnement</a:t>
            </a:r>
          </a:p>
        </p:txBody>
      </p:sp>
      <p:sp>
        <p:nvSpPr>
          <p:cNvPr id="193" name="Shape 193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21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Objectifs</a:t>
            </a:r>
            <a:endParaRPr lang="en" dirty="0"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2151656"/>
            <a:ext cx="8229600" cy="247749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400">
                <a:solidFill>
                  <a:schemeClr val="dk1"/>
                </a:solidFill>
                <a:latin typeface="+mn-lt"/>
                <a:ea typeface="Times New Roman"/>
                <a:cs typeface="Times New Roman"/>
                <a:sym typeface="Times New Roman"/>
              </a:rPr>
              <a:t>Expliquer l'importance d'utiliser une gamme de stratégies d'enseignement actif.</a:t>
            </a:r>
          </a:p>
          <a:p>
            <a:pPr marL="342900" lvl="0" indent="-3429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400">
                <a:solidFill>
                  <a:schemeClr val="dk1"/>
                </a:solidFill>
                <a:latin typeface="+mn-lt"/>
                <a:ea typeface="Times New Roman"/>
                <a:cs typeface="Times New Roman"/>
                <a:sym typeface="Times New Roman"/>
              </a:rPr>
              <a:t>Utiliser une gamme de stratégies d’enseignement actif dans vos salles de classe.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t>3</a:t>
            </a:fld>
            <a:endParaRPr lang="en"/>
          </a:p>
        </p:txBody>
      </p:sp>
      <p:sp>
        <p:nvSpPr>
          <p:cNvPr id="2" name="TextBox 1"/>
          <p:cNvSpPr txBox="1"/>
          <p:nvPr/>
        </p:nvSpPr>
        <p:spPr>
          <a:xfrm>
            <a:off x="289392" y="1591270"/>
            <a:ext cx="8022603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" sz="2400" b="1" i="1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À l’issue de cette session, vous serez en mesure de :</a:t>
            </a:r>
          </a:p>
          <a:p>
            <a:endParaRPr lang="en-US" b="1" i="1" dirty="0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Visionner des activités 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79325" y="1460500"/>
            <a:ext cx="3018899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Tracer ce tableau sur votre feuille. Laisser suffisamment d'espace pour vos réponses. </a:t>
            </a:r>
          </a:p>
        </p:txBody>
      </p:sp>
      <p:graphicFrame>
        <p:nvGraphicFramePr>
          <p:cNvPr id="63" name="Shape 63"/>
          <p:cNvGraphicFramePr/>
          <p:nvPr>
            <p:extLst>
              <p:ext uri="{D42A27DB-BD31-4B8C-83A1-F6EECF244321}">
                <p14:modId xmlns:p14="http://schemas.microsoft.com/office/powerpoint/2010/main" val="85076877"/>
              </p:ext>
            </p:extLst>
          </p:nvPr>
        </p:nvGraphicFramePr>
        <p:xfrm>
          <a:off x="3072014" y="1523543"/>
          <a:ext cx="5759125" cy="3515280"/>
        </p:xfrm>
        <a:graphic>
          <a:graphicData uri="http://schemas.openxmlformats.org/drawingml/2006/table">
            <a:tbl>
              <a:tblPr>
                <a:noFill/>
                <a:tableStyleId>{B001FA05-C1D9-42CB-80EB-93CC962B0527}</a:tableStyleId>
              </a:tblPr>
              <a:tblGrid>
                <a:gridCol w="925100"/>
                <a:gridCol w="1189625"/>
                <a:gridCol w="1114025"/>
                <a:gridCol w="1277800"/>
                <a:gridCol w="125257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/>
                        <a:t>Question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/>
                        <a:t>Actions de l'enseignant(e)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/>
                        <a:t>Actions de l'élève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/>
                        <a:t>Environnement de la classe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/>
                        <a:t>Sentiment</a:t>
                      </a:r>
                    </a:p>
                  </a:txBody>
                  <a:tcPr marL="91425" marR="91425" marT="91425" marB="91425"/>
                </a:tc>
              </a:tr>
              <a:tr h="849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/>
                        <a:t>1.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</a:tr>
              <a:tr h="883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/>
                        <a:t>2.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</a:tr>
              <a:tr h="959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/>
                        <a:t>3.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 dirty="0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Noeud de chaise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Prenez une longueur de corde et placez-la autour du pied d'une table ou d'une chaise.</a:t>
            </a:r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51435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51435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51435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51435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Stratégies d’enseignement...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342900" y="1460499"/>
            <a:ext cx="83439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Exposé 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Démonstration visuelle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Résolution de problèmes individuels 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Travail de groupe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Qu'avez-vous préféré ? Pourquoi 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Pourquoi pensez-vous que les bons enseignants utilisent une gamme de stratégies d'enseignement 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ctrTitle"/>
          </p:nvPr>
        </p:nvSpPr>
        <p:spPr>
          <a:xfrm>
            <a:off x="0" y="994852"/>
            <a:ext cx="8855400" cy="19787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60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Jour 3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4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Pédagogie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subTitle" idx="1"/>
          </p:nvPr>
        </p:nvSpPr>
        <p:spPr>
          <a:xfrm>
            <a:off x="0" y="3093350"/>
            <a:ext cx="8980200" cy="66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Session 2 : Stratégies</a:t>
            </a:r>
            <a:r>
              <a:rPr lang="en-US" sz="32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de questionnement</a:t>
            </a:r>
            <a:r>
              <a:t> </a:t>
            </a:r>
            <a:endParaRPr lang="en" sz="32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7" name="Shape 97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Objectifs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À la fin de cette session vous serez en mesure de</a:t>
            </a:r>
            <a:r>
              <a:rPr lang="en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:</a:t>
            </a:r>
            <a: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4" name="Shape 104"/>
          <p:cNvSpPr txBox="1"/>
          <p:nvPr/>
        </p:nvSpPr>
        <p:spPr>
          <a:xfrm>
            <a:off x="1174754" y="2428875"/>
            <a:ext cx="5508625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5" name="Shape 105"/>
          <p:cNvSpPr txBox="1"/>
          <p:nvPr/>
        </p:nvSpPr>
        <p:spPr>
          <a:xfrm>
            <a:off x="457200" y="2096509"/>
            <a:ext cx="7959561" cy="181588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Décrire différents types de questions.</a:t>
            </a:r>
          </a:p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Utiliser différents types de questions pour amener les élèves dans une réflexion critique.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Utiliser les questions de manière active et engageante. 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650</Words>
  <Application>Microsoft Office PowerPoint</Application>
  <PresentationFormat>On-screen Show (16:9)</PresentationFormat>
  <Paragraphs>151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Times New Roman</vt:lpstr>
      <vt:lpstr>modern</vt:lpstr>
      <vt:lpstr>modern</vt:lpstr>
      <vt:lpstr>PowerPoint Presentation</vt:lpstr>
      <vt:lpstr>Jour 3 Pédagogie</vt:lpstr>
      <vt:lpstr>Objectifs</vt:lpstr>
      <vt:lpstr>Visionner des activités </vt:lpstr>
      <vt:lpstr>Noeud de chaise</vt:lpstr>
      <vt:lpstr>Stratégies d’enseignement...</vt:lpstr>
      <vt:lpstr>PowerPoint Presentation</vt:lpstr>
      <vt:lpstr>Jour 3 Pédagogie</vt:lpstr>
      <vt:lpstr>Objectifs</vt:lpstr>
      <vt:lpstr>Deux types de questions</vt:lpstr>
      <vt:lpstr>PowerPoint Presentation</vt:lpstr>
      <vt:lpstr>À faire / Ne pas faire</vt:lpstr>
      <vt:lpstr>À faire / Ne pas faire</vt:lpstr>
      <vt:lpstr>Pratique</vt:lpstr>
      <vt:lpstr>PowerPoint Presentation</vt:lpstr>
      <vt:lpstr>Jour 3 Pédagogie</vt:lpstr>
      <vt:lpstr>Objectifs</vt:lpstr>
      <vt:lpstr>Inclusion </vt:lpstr>
      <vt:lpstr>Relier les points </vt:lpstr>
      <vt:lpstr>Différenciation</vt:lpstr>
      <vt:lpstr>Différenciation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Sarah Montgomery</cp:lastModifiedBy>
  <cp:revision>8</cp:revision>
  <dcterms:modified xsi:type="dcterms:W3CDTF">2020-04-09T16:34:47Z</dcterms:modified>
</cp:coreProperties>
</file>