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9" r:id="rId4"/>
  </p:sldMasterIdLst>
  <p:notesMasterIdLst>
    <p:notesMasterId r:id="rId31"/>
  </p:notesMasterIdLst>
  <p:handoutMasterIdLst>
    <p:handoutMasterId r:id="rId32"/>
  </p:handoutMasterIdLst>
  <p:sldIdLst>
    <p:sldId id="507" r:id="rId5"/>
    <p:sldId id="509" r:id="rId6"/>
    <p:sldId id="510" r:id="rId7"/>
    <p:sldId id="511" r:id="rId8"/>
    <p:sldId id="512" r:id="rId9"/>
    <p:sldId id="513" r:id="rId10"/>
    <p:sldId id="514" r:id="rId11"/>
    <p:sldId id="515" r:id="rId12"/>
    <p:sldId id="516" r:id="rId13"/>
    <p:sldId id="537" r:id="rId14"/>
    <p:sldId id="536" r:id="rId15"/>
    <p:sldId id="538" r:id="rId16"/>
    <p:sldId id="517" r:id="rId17"/>
    <p:sldId id="518" r:id="rId18"/>
    <p:sldId id="519" r:id="rId19"/>
    <p:sldId id="520" r:id="rId20"/>
    <p:sldId id="521" r:id="rId21"/>
    <p:sldId id="522" r:id="rId22"/>
    <p:sldId id="529" r:id="rId23"/>
    <p:sldId id="532" r:id="rId24"/>
    <p:sldId id="533" r:id="rId25"/>
    <p:sldId id="534" r:id="rId26"/>
    <p:sldId id="535" r:id="rId27"/>
    <p:sldId id="524" r:id="rId28"/>
    <p:sldId id="526" r:id="rId29"/>
    <p:sldId id="528" r:id="rId30"/>
  </p:sldIdLst>
  <p:sldSz cx="9144000" cy="6858000" type="screen4x3"/>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3">
          <p15:clr>
            <a:srgbClr val="A4A3A4"/>
          </p15:clr>
        </p15:guide>
        <p15:guide id="2" orient="horz" pos="738">
          <p15:clr>
            <a:srgbClr val="A4A3A4"/>
          </p15:clr>
        </p15:guide>
        <p15:guide id="3" orient="horz" pos="1008" userDrawn="1">
          <p15:clr>
            <a:srgbClr val="A4A3A4"/>
          </p15:clr>
        </p15:guide>
        <p15:guide id="4" pos="5658">
          <p15:clr>
            <a:srgbClr val="A4A3A4"/>
          </p15:clr>
        </p15:guide>
        <p15:guide id="5" pos="95">
          <p15:clr>
            <a:srgbClr val="A4A3A4"/>
          </p15:clr>
        </p15:guide>
        <p15:guide id="6" pos="272">
          <p15:clr>
            <a:srgbClr val="A4A3A4"/>
          </p15:clr>
        </p15:guide>
        <p15:guide id="7" pos="287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i Liametz" initials="JL" lastIdx="4" clrIdx="0"/>
  <p:cmAuthor id="2" name="Vicknair, Mathew" initials="VM" lastIdx="1" clrIdx="1">
    <p:extLst>
      <p:ext uri="{19B8F6BF-5375-455C-9EA6-DF929625EA0E}">
        <p15:presenceInfo xmlns:p15="http://schemas.microsoft.com/office/powerpoint/2012/main" userId="S-1-5-21-1794262703-530063779-3795828387-48335" providerId="AD"/>
      </p:ext>
    </p:extLst>
  </p:cmAuthor>
  <p:cmAuthor id="3" name="Elyse Leonard" initials="EL" lastIdx="1" clrIdx="2">
    <p:extLst>
      <p:ext uri="{19B8F6BF-5375-455C-9EA6-DF929625EA0E}">
        <p15:presenceInfo xmlns:p15="http://schemas.microsoft.com/office/powerpoint/2012/main" userId="S::elyse.leonard@reddbarna.no::d016f269-c880-4a7a-b458-0b092f28e6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D80"/>
    <a:srgbClr val="2A08A8"/>
    <a:srgbClr val="390BE3"/>
    <a:srgbClr val="00A0CB"/>
    <a:srgbClr val="ED100C"/>
    <a:srgbClr val="D1CCBD"/>
    <a:srgbClr val="DA291C"/>
    <a:srgbClr val="A62379"/>
    <a:srgbClr val="FA0007"/>
    <a:srgbClr val="F600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5ED2AF-7DE7-4BE0-A1EC-5FA4EAD187D5}" v="9" dt="2020-06-18T07:43:38.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94" autoAdjust="0"/>
    <p:restoredTop sz="75000" autoAdjust="0"/>
  </p:normalViewPr>
  <p:slideViewPr>
    <p:cSldViewPr snapToGrid="0">
      <p:cViewPr varScale="1">
        <p:scale>
          <a:sx n="70" d="100"/>
          <a:sy n="70" d="100"/>
        </p:scale>
        <p:origin x="72" y="948"/>
      </p:cViewPr>
      <p:guideLst>
        <p:guide orient="horz" pos="3973"/>
        <p:guide orient="horz" pos="738"/>
        <p:guide orient="horz" pos="1008"/>
        <p:guide pos="5658"/>
        <p:guide pos="95"/>
        <p:guide pos="272"/>
        <p:guide pos="287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e Hulsrøj Peterson" userId="dff070d6-21ea-4490-8f48-792ffdffaef4" providerId="ADAL" clId="{C95ED2AF-7DE7-4BE0-A1EC-5FA4EAD187D5}"/>
    <pc:docChg chg="custSel addSld delSld modSld">
      <pc:chgData name="Eline Hulsrøj Peterson" userId="dff070d6-21ea-4490-8f48-792ffdffaef4" providerId="ADAL" clId="{C95ED2AF-7DE7-4BE0-A1EC-5FA4EAD187D5}" dt="2020-06-18T07:43:38.668" v="237"/>
      <pc:docMkLst>
        <pc:docMk/>
      </pc:docMkLst>
      <pc:sldChg chg="modSp add del mod">
        <pc:chgData name="Eline Hulsrøj Peterson" userId="dff070d6-21ea-4490-8f48-792ffdffaef4" providerId="ADAL" clId="{C95ED2AF-7DE7-4BE0-A1EC-5FA4EAD187D5}" dt="2020-06-18T07:43:38.668" v="237"/>
        <pc:sldMkLst>
          <pc:docMk/>
          <pc:sldMk cId="776543993" sldId="522"/>
        </pc:sldMkLst>
        <pc:spChg chg="mod">
          <ac:chgData name="Eline Hulsrøj Peterson" userId="dff070d6-21ea-4490-8f48-792ffdffaef4" providerId="ADAL" clId="{C95ED2AF-7DE7-4BE0-A1EC-5FA4EAD187D5}" dt="2020-06-18T07:06:51.829" v="63" actId="14100"/>
          <ac:spMkLst>
            <pc:docMk/>
            <pc:sldMk cId="776543993" sldId="522"/>
            <ac:spMk id="3" creationId="{593105E9-2982-4346-B105-72E38FA0D19B}"/>
          </ac:spMkLst>
        </pc:spChg>
      </pc:sldChg>
      <pc:sldChg chg="modSp add del mod">
        <pc:chgData name="Eline Hulsrøj Peterson" userId="dff070d6-21ea-4490-8f48-792ffdffaef4" providerId="ADAL" clId="{C95ED2AF-7DE7-4BE0-A1EC-5FA4EAD187D5}" dt="2020-06-18T07:43:38.668" v="237"/>
        <pc:sldMkLst>
          <pc:docMk/>
          <pc:sldMk cId="1722380551" sldId="529"/>
        </pc:sldMkLst>
        <pc:spChg chg="mod">
          <ac:chgData name="Eline Hulsrøj Peterson" userId="dff070d6-21ea-4490-8f48-792ffdffaef4" providerId="ADAL" clId="{C95ED2AF-7DE7-4BE0-A1EC-5FA4EAD187D5}" dt="2020-06-18T07:07:00.290" v="65" actId="14100"/>
          <ac:spMkLst>
            <pc:docMk/>
            <pc:sldMk cId="1722380551" sldId="529"/>
            <ac:spMk id="3" creationId="{593105E9-2982-4346-B105-72E38FA0D19B}"/>
          </ac:spMkLst>
        </pc:spChg>
      </pc:sldChg>
      <pc:sldChg chg="modSp del mod">
        <pc:chgData name="Eline Hulsrøj Peterson" userId="dff070d6-21ea-4490-8f48-792ffdffaef4" providerId="ADAL" clId="{C95ED2AF-7DE7-4BE0-A1EC-5FA4EAD187D5}" dt="2020-06-18T07:43:15.576" v="231" actId="47"/>
        <pc:sldMkLst>
          <pc:docMk/>
          <pc:sldMk cId="551306974" sldId="530"/>
        </pc:sldMkLst>
        <pc:spChg chg="mod">
          <ac:chgData name="Eline Hulsrøj Peterson" userId="dff070d6-21ea-4490-8f48-792ffdffaef4" providerId="ADAL" clId="{C95ED2AF-7DE7-4BE0-A1EC-5FA4EAD187D5}" dt="2020-06-18T07:04:01.194" v="38" actId="14100"/>
          <ac:spMkLst>
            <pc:docMk/>
            <pc:sldMk cId="551306974" sldId="530"/>
            <ac:spMk id="7" creationId="{820DFAAD-A7CF-4BEA-B910-52D695BA5A03}"/>
          </ac:spMkLst>
        </pc:spChg>
      </pc:sldChg>
      <pc:sldChg chg="modSp del mod">
        <pc:chgData name="Eline Hulsrøj Peterson" userId="dff070d6-21ea-4490-8f48-792ffdffaef4" providerId="ADAL" clId="{C95ED2AF-7DE7-4BE0-A1EC-5FA4EAD187D5}" dt="2020-06-18T07:43:16.178" v="232" actId="47"/>
        <pc:sldMkLst>
          <pc:docMk/>
          <pc:sldMk cId="3658013523" sldId="531"/>
        </pc:sldMkLst>
        <pc:spChg chg="mod">
          <ac:chgData name="Eline Hulsrøj Peterson" userId="dff070d6-21ea-4490-8f48-792ffdffaef4" providerId="ADAL" clId="{C95ED2AF-7DE7-4BE0-A1EC-5FA4EAD187D5}" dt="2020-06-18T07:03:54.316" v="37" actId="14100"/>
          <ac:spMkLst>
            <pc:docMk/>
            <pc:sldMk cId="3658013523" sldId="531"/>
            <ac:spMk id="7" creationId="{820DFAAD-A7CF-4BEA-B910-52D695BA5A03}"/>
          </ac:spMkLst>
        </pc:spChg>
      </pc:sldChg>
      <pc:sldChg chg="modSp add del mod">
        <pc:chgData name="Eline Hulsrøj Peterson" userId="dff070d6-21ea-4490-8f48-792ffdffaef4" providerId="ADAL" clId="{C95ED2AF-7DE7-4BE0-A1EC-5FA4EAD187D5}" dt="2020-06-18T07:43:38.668" v="237"/>
        <pc:sldMkLst>
          <pc:docMk/>
          <pc:sldMk cId="4178446587" sldId="532"/>
        </pc:sldMkLst>
        <pc:spChg chg="mod">
          <ac:chgData name="Eline Hulsrøj Peterson" userId="dff070d6-21ea-4490-8f48-792ffdffaef4" providerId="ADAL" clId="{C95ED2AF-7DE7-4BE0-A1EC-5FA4EAD187D5}" dt="2020-06-18T07:07:26.765" v="66" actId="1076"/>
          <ac:spMkLst>
            <pc:docMk/>
            <pc:sldMk cId="4178446587" sldId="532"/>
            <ac:spMk id="7" creationId="{820DFAAD-A7CF-4BEA-B910-52D695BA5A03}"/>
          </ac:spMkLst>
        </pc:spChg>
      </pc:sldChg>
      <pc:sldChg chg="modSp add del mod">
        <pc:chgData name="Eline Hulsrøj Peterson" userId="dff070d6-21ea-4490-8f48-792ffdffaef4" providerId="ADAL" clId="{C95ED2AF-7DE7-4BE0-A1EC-5FA4EAD187D5}" dt="2020-06-18T07:43:38.668" v="237"/>
        <pc:sldMkLst>
          <pc:docMk/>
          <pc:sldMk cId="352672579" sldId="533"/>
        </pc:sldMkLst>
        <pc:spChg chg="mod">
          <ac:chgData name="Eline Hulsrøj Peterson" userId="dff070d6-21ea-4490-8f48-792ffdffaef4" providerId="ADAL" clId="{C95ED2AF-7DE7-4BE0-A1EC-5FA4EAD187D5}" dt="2020-06-18T07:04:50.142" v="43" actId="14100"/>
          <ac:spMkLst>
            <pc:docMk/>
            <pc:sldMk cId="352672579" sldId="533"/>
            <ac:spMk id="7" creationId="{820DFAAD-A7CF-4BEA-B910-52D695BA5A03}"/>
          </ac:spMkLst>
        </pc:spChg>
      </pc:sldChg>
      <pc:sldChg chg="modSp add del mod">
        <pc:chgData name="Eline Hulsrøj Peterson" userId="dff070d6-21ea-4490-8f48-792ffdffaef4" providerId="ADAL" clId="{C95ED2AF-7DE7-4BE0-A1EC-5FA4EAD187D5}" dt="2020-06-18T07:43:38.668" v="237"/>
        <pc:sldMkLst>
          <pc:docMk/>
          <pc:sldMk cId="1061950395" sldId="534"/>
        </pc:sldMkLst>
        <pc:spChg chg="mod">
          <ac:chgData name="Eline Hulsrøj Peterson" userId="dff070d6-21ea-4490-8f48-792ffdffaef4" providerId="ADAL" clId="{C95ED2AF-7DE7-4BE0-A1EC-5FA4EAD187D5}" dt="2020-06-18T07:05:24.810" v="53" actId="948"/>
          <ac:spMkLst>
            <pc:docMk/>
            <pc:sldMk cId="1061950395" sldId="534"/>
            <ac:spMk id="7" creationId="{820DFAAD-A7CF-4BEA-B910-52D695BA5A03}"/>
          </ac:spMkLst>
        </pc:spChg>
      </pc:sldChg>
      <pc:sldChg chg="modSp add del mod">
        <pc:chgData name="Eline Hulsrøj Peterson" userId="dff070d6-21ea-4490-8f48-792ffdffaef4" providerId="ADAL" clId="{C95ED2AF-7DE7-4BE0-A1EC-5FA4EAD187D5}" dt="2020-06-18T07:43:38.668" v="237"/>
        <pc:sldMkLst>
          <pc:docMk/>
          <pc:sldMk cId="1249357538" sldId="535"/>
        </pc:sldMkLst>
        <pc:spChg chg="mod">
          <ac:chgData name="Eline Hulsrøj Peterson" userId="dff070d6-21ea-4490-8f48-792ffdffaef4" providerId="ADAL" clId="{C95ED2AF-7DE7-4BE0-A1EC-5FA4EAD187D5}" dt="2020-06-18T07:06:11.751" v="61" actId="14100"/>
          <ac:spMkLst>
            <pc:docMk/>
            <pc:sldMk cId="1249357538" sldId="535"/>
            <ac:spMk id="7" creationId="{820DFAAD-A7CF-4BEA-B910-52D695BA5A03}"/>
          </ac:spMkLst>
        </pc:spChg>
      </pc:sldChg>
      <pc:sldChg chg="addSp delSp modSp add mod">
        <pc:chgData name="Eline Hulsrøj Peterson" userId="dff070d6-21ea-4490-8f48-792ffdffaef4" providerId="ADAL" clId="{C95ED2AF-7DE7-4BE0-A1EC-5FA4EAD187D5}" dt="2020-06-18T07:19:42.621" v="125" actId="14100"/>
        <pc:sldMkLst>
          <pc:docMk/>
          <pc:sldMk cId="1369875702" sldId="536"/>
        </pc:sldMkLst>
        <pc:spChg chg="mod">
          <ac:chgData name="Eline Hulsrøj Peterson" userId="dff070d6-21ea-4490-8f48-792ffdffaef4" providerId="ADAL" clId="{C95ED2AF-7DE7-4BE0-A1EC-5FA4EAD187D5}" dt="2020-06-18T07:19:09.037" v="123" actId="20577"/>
          <ac:spMkLst>
            <pc:docMk/>
            <pc:sldMk cId="1369875702" sldId="536"/>
            <ac:spMk id="2" creationId="{00000000-0000-0000-0000-000000000000}"/>
          </ac:spMkLst>
        </pc:spChg>
        <pc:spChg chg="add mod">
          <ac:chgData name="Eline Hulsrøj Peterson" userId="dff070d6-21ea-4490-8f48-792ffdffaef4" providerId="ADAL" clId="{C95ED2AF-7DE7-4BE0-A1EC-5FA4EAD187D5}" dt="2020-06-18T07:19:42.621" v="125" actId="14100"/>
          <ac:spMkLst>
            <pc:docMk/>
            <pc:sldMk cId="1369875702" sldId="536"/>
            <ac:spMk id="3" creationId="{533E33E9-F6C4-42CE-B885-D884026B6018}"/>
          </ac:spMkLst>
        </pc:spChg>
        <pc:spChg chg="del">
          <ac:chgData name="Eline Hulsrøj Peterson" userId="dff070d6-21ea-4490-8f48-792ffdffaef4" providerId="ADAL" clId="{C95ED2AF-7DE7-4BE0-A1EC-5FA4EAD187D5}" dt="2020-06-18T07:17:11.434" v="68" actId="478"/>
          <ac:spMkLst>
            <pc:docMk/>
            <pc:sldMk cId="1369875702" sldId="536"/>
            <ac:spMk id="7" creationId="{4D5DF2DD-0F6C-40DF-BCDC-90A3A38AFB77}"/>
          </ac:spMkLst>
        </pc:spChg>
      </pc:sldChg>
      <pc:sldChg chg="modSp mod">
        <pc:chgData name="Eline Hulsrøj Peterson" userId="dff070d6-21ea-4490-8f48-792ffdffaef4" providerId="ADAL" clId="{C95ED2AF-7DE7-4BE0-A1EC-5FA4EAD187D5}" dt="2020-06-18T07:23:10.536" v="163" actId="20577"/>
        <pc:sldMkLst>
          <pc:docMk/>
          <pc:sldMk cId="3666272279" sldId="537"/>
        </pc:sldMkLst>
        <pc:spChg chg="mod">
          <ac:chgData name="Eline Hulsrøj Peterson" userId="dff070d6-21ea-4490-8f48-792ffdffaef4" providerId="ADAL" clId="{C95ED2AF-7DE7-4BE0-A1EC-5FA4EAD187D5}" dt="2020-06-18T07:20:28.134" v="141" actId="20577"/>
          <ac:spMkLst>
            <pc:docMk/>
            <pc:sldMk cId="3666272279" sldId="537"/>
            <ac:spMk id="2" creationId="{00000000-0000-0000-0000-000000000000}"/>
          </ac:spMkLst>
        </pc:spChg>
        <pc:spChg chg="mod">
          <ac:chgData name="Eline Hulsrøj Peterson" userId="dff070d6-21ea-4490-8f48-792ffdffaef4" providerId="ADAL" clId="{C95ED2AF-7DE7-4BE0-A1EC-5FA4EAD187D5}" dt="2020-06-18T07:23:10.536" v="163" actId="20577"/>
          <ac:spMkLst>
            <pc:docMk/>
            <pc:sldMk cId="3666272279" sldId="537"/>
            <ac:spMk id="3" creationId="{533E33E9-F6C4-42CE-B885-D884026B6018}"/>
          </ac:spMkLst>
        </pc:spChg>
      </pc:sldChg>
      <pc:sldChg chg="addSp delSp modSp mod">
        <pc:chgData name="Eline Hulsrøj Peterson" userId="dff070d6-21ea-4490-8f48-792ffdffaef4" providerId="ADAL" clId="{C95ED2AF-7DE7-4BE0-A1EC-5FA4EAD187D5}" dt="2020-06-18T07:41:13.405" v="228" actId="478"/>
        <pc:sldMkLst>
          <pc:docMk/>
          <pc:sldMk cId="147789701" sldId="538"/>
        </pc:sldMkLst>
        <pc:spChg chg="del mod">
          <ac:chgData name="Eline Hulsrøj Peterson" userId="dff070d6-21ea-4490-8f48-792ffdffaef4" providerId="ADAL" clId="{C95ED2AF-7DE7-4BE0-A1EC-5FA4EAD187D5}" dt="2020-06-18T07:41:13.405" v="228" actId="478"/>
          <ac:spMkLst>
            <pc:docMk/>
            <pc:sldMk cId="147789701" sldId="538"/>
            <ac:spMk id="2" creationId="{FE5688E7-4111-4E5A-94F5-3C6AB68EE6A8}"/>
          </ac:spMkLst>
        </pc:spChg>
        <pc:spChg chg="mod">
          <ac:chgData name="Eline Hulsrøj Peterson" userId="dff070d6-21ea-4490-8f48-792ffdffaef4" providerId="ADAL" clId="{C95ED2AF-7DE7-4BE0-A1EC-5FA4EAD187D5}" dt="2020-06-18T07:39:02.621" v="173" actId="255"/>
          <ac:spMkLst>
            <pc:docMk/>
            <pc:sldMk cId="147789701" sldId="538"/>
            <ac:spMk id="3" creationId="{86218AF1-2E1C-4E87-8474-85A998181B77}"/>
          </ac:spMkLst>
        </pc:spChg>
        <pc:spChg chg="add del mod">
          <ac:chgData name="Eline Hulsrøj Peterson" userId="dff070d6-21ea-4490-8f48-792ffdffaef4" providerId="ADAL" clId="{C95ED2AF-7DE7-4BE0-A1EC-5FA4EAD187D5}" dt="2020-06-18T07:39:33.433" v="176" actId="478"/>
          <ac:spMkLst>
            <pc:docMk/>
            <pc:sldMk cId="147789701" sldId="538"/>
            <ac:spMk id="5" creationId="{5F564996-70AE-4F94-B630-378D66605969}"/>
          </ac:spMkLst>
        </pc:spChg>
        <pc:spChg chg="add mod">
          <ac:chgData name="Eline Hulsrøj Peterson" userId="dff070d6-21ea-4490-8f48-792ffdffaef4" providerId="ADAL" clId="{C95ED2AF-7DE7-4BE0-A1EC-5FA4EAD187D5}" dt="2020-06-18T07:41:09.282" v="227" actId="14100"/>
          <ac:spMkLst>
            <pc:docMk/>
            <pc:sldMk cId="147789701" sldId="538"/>
            <ac:spMk id="7" creationId="{7EDBD1C7-C34E-4CC8-8175-5CF86F060F31}"/>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FC35AE-2A4A-4310-9165-C46C1D06490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B602A787-596C-4290-A52A-6DB5DA5CEAB3}">
      <dgm:prSet phldrT="[Text]"/>
      <dgm:spPr/>
      <dgm:t>
        <a:bodyPr/>
        <a:lstStyle/>
        <a:p>
          <a:r>
            <a:rPr lang="en-US"/>
            <a:t>INTEGRATION</a:t>
          </a:r>
        </a:p>
      </dgm:t>
    </dgm:pt>
    <dgm:pt modelId="{C03C6BFE-0127-460C-9616-94CFBABB622B}" type="parTrans" cxnId="{0742ACC9-E7A0-4658-BD69-B3504E852E94}">
      <dgm:prSet/>
      <dgm:spPr/>
      <dgm:t>
        <a:bodyPr/>
        <a:lstStyle/>
        <a:p>
          <a:endParaRPr lang="en-US"/>
        </a:p>
      </dgm:t>
    </dgm:pt>
    <dgm:pt modelId="{87A74269-2034-4931-A2E7-3C00A7AC436C}" type="sibTrans" cxnId="{0742ACC9-E7A0-4658-BD69-B3504E852E94}">
      <dgm:prSet/>
      <dgm:spPr/>
      <dgm:t>
        <a:bodyPr/>
        <a:lstStyle/>
        <a:p>
          <a:endParaRPr lang="en-US"/>
        </a:p>
      </dgm:t>
    </dgm:pt>
    <dgm:pt modelId="{2FE2F5FB-AB09-48A2-ACBB-B37A9912CEEF}">
      <dgm:prSet phldrT="[Text]"/>
      <dgm:spPr/>
      <dgm:t>
        <a:bodyPr/>
        <a:lstStyle/>
        <a:p>
          <a:r>
            <a:rPr lang="en-US"/>
            <a:t>TECHNICAL QUALITY</a:t>
          </a:r>
        </a:p>
      </dgm:t>
    </dgm:pt>
    <dgm:pt modelId="{82CAAC95-CE3F-4DE0-9D19-FBC4D195F91F}" type="parTrans" cxnId="{A1889A43-A3AF-464B-B807-2CD9D7EE25F0}">
      <dgm:prSet/>
      <dgm:spPr/>
      <dgm:t>
        <a:bodyPr/>
        <a:lstStyle/>
        <a:p>
          <a:endParaRPr lang="en-US"/>
        </a:p>
      </dgm:t>
    </dgm:pt>
    <dgm:pt modelId="{3E19BFCD-32A3-4452-AEAE-EAFE1DC74889}" type="sibTrans" cxnId="{A1889A43-A3AF-464B-B807-2CD9D7EE25F0}">
      <dgm:prSet/>
      <dgm:spPr/>
      <dgm:t>
        <a:bodyPr/>
        <a:lstStyle/>
        <a:p>
          <a:endParaRPr lang="en-US"/>
        </a:p>
      </dgm:t>
    </dgm:pt>
    <dgm:pt modelId="{9F89F041-FCA3-4483-AF8E-2BB6AC0561D0}">
      <dgm:prSet phldrT="[Text]"/>
      <dgm:spPr/>
      <dgm:t>
        <a:bodyPr/>
        <a:lstStyle/>
        <a:p>
          <a:r>
            <a:rPr lang="en-US"/>
            <a:t>BUILD BACK BETTER</a:t>
          </a:r>
        </a:p>
      </dgm:t>
    </dgm:pt>
    <dgm:pt modelId="{5F0FAEE0-A349-449A-BE72-03E6C465E0D6}" type="parTrans" cxnId="{3D4E73EC-A173-4A7C-9324-3D82B6F5D012}">
      <dgm:prSet/>
      <dgm:spPr/>
      <dgm:t>
        <a:bodyPr/>
        <a:lstStyle/>
        <a:p>
          <a:endParaRPr lang="en-US"/>
        </a:p>
      </dgm:t>
    </dgm:pt>
    <dgm:pt modelId="{CC62BFEB-11CB-4754-A67D-CC5BFDA7F4D6}" type="sibTrans" cxnId="{3D4E73EC-A173-4A7C-9324-3D82B6F5D012}">
      <dgm:prSet/>
      <dgm:spPr/>
      <dgm:t>
        <a:bodyPr/>
        <a:lstStyle/>
        <a:p>
          <a:endParaRPr lang="en-US"/>
        </a:p>
      </dgm:t>
    </dgm:pt>
    <dgm:pt modelId="{AF7AAC9B-BD95-4130-9EDE-B0772989601F}" type="pres">
      <dgm:prSet presAssocID="{5FFC35AE-2A4A-4310-9165-C46C1D064900}" presName="Name0" presStyleCnt="0">
        <dgm:presLayoutVars>
          <dgm:dir/>
          <dgm:resizeHandles val="exact"/>
        </dgm:presLayoutVars>
      </dgm:prSet>
      <dgm:spPr/>
    </dgm:pt>
    <dgm:pt modelId="{CFD5CA66-E30C-47A1-A57B-E62F3E1FCE6C}" type="pres">
      <dgm:prSet presAssocID="{B602A787-596C-4290-A52A-6DB5DA5CEAB3}" presName="compNode" presStyleCnt="0"/>
      <dgm:spPr/>
    </dgm:pt>
    <dgm:pt modelId="{3F40007A-5B8F-474E-8B16-B10DEAB74777}" type="pres">
      <dgm:prSet presAssocID="{B602A787-596C-4290-A52A-6DB5DA5CEAB3}" presName="pict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Atom"/>
        </a:ext>
      </dgm:extLst>
    </dgm:pt>
    <dgm:pt modelId="{A7D0DB31-CD17-4A13-8702-2B49305143AE}" type="pres">
      <dgm:prSet presAssocID="{B602A787-596C-4290-A52A-6DB5DA5CEAB3}" presName="textRect" presStyleLbl="revTx" presStyleIdx="0" presStyleCnt="3">
        <dgm:presLayoutVars>
          <dgm:bulletEnabled val="1"/>
        </dgm:presLayoutVars>
      </dgm:prSet>
      <dgm:spPr/>
    </dgm:pt>
    <dgm:pt modelId="{05A72C0A-14C2-42A1-AF65-57B38804F096}" type="pres">
      <dgm:prSet presAssocID="{87A74269-2034-4931-A2E7-3C00A7AC436C}" presName="sibTrans" presStyleLbl="sibTrans2D1" presStyleIdx="0" presStyleCnt="0"/>
      <dgm:spPr/>
    </dgm:pt>
    <dgm:pt modelId="{A7ADC97A-4E22-4EDC-BD03-024D69DA8410}" type="pres">
      <dgm:prSet presAssocID="{2FE2F5FB-AB09-48A2-ACBB-B37A9912CEEF}" presName="compNode" presStyleCnt="0"/>
      <dgm:spPr/>
    </dgm:pt>
    <dgm:pt modelId="{AB2F5A29-F4A7-4F25-BB85-36A5E95B73D4}" type="pres">
      <dgm:prSet presAssocID="{2FE2F5FB-AB09-48A2-ACBB-B37A9912CEEF}" presName="pictRect" presStyleLbl="node1" presStyleIdx="1" presStyleCnt="3" custLinFactNeighborX="1780" custLinFactNeighborY="108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Clipboard Badge"/>
        </a:ext>
      </dgm:extLst>
    </dgm:pt>
    <dgm:pt modelId="{A2A637FA-4E11-479A-88B0-3A0A1A6CE619}" type="pres">
      <dgm:prSet presAssocID="{2FE2F5FB-AB09-48A2-ACBB-B37A9912CEEF}" presName="textRect" presStyleLbl="revTx" presStyleIdx="1" presStyleCnt="3">
        <dgm:presLayoutVars>
          <dgm:bulletEnabled val="1"/>
        </dgm:presLayoutVars>
      </dgm:prSet>
      <dgm:spPr/>
    </dgm:pt>
    <dgm:pt modelId="{EBF9777B-5B00-4EF9-85BF-1FAAF1370739}" type="pres">
      <dgm:prSet presAssocID="{3E19BFCD-32A3-4452-AEAE-EAFE1DC74889}" presName="sibTrans" presStyleLbl="sibTrans2D1" presStyleIdx="0" presStyleCnt="0"/>
      <dgm:spPr/>
    </dgm:pt>
    <dgm:pt modelId="{6062DD2C-AF02-4C12-A497-A32A70A5CCB2}" type="pres">
      <dgm:prSet presAssocID="{9F89F041-FCA3-4483-AF8E-2BB6AC0561D0}" presName="compNode" presStyleCnt="0"/>
      <dgm:spPr/>
    </dgm:pt>
    <dgm:pt modelId="{FAD50974-99DA-4DAD-B805-387C4F9DD795}" type="pres">
      <dgm:prSet presAssocID="{9F89F041-FCA3-4483-AF8E-2BB6AC0561D0}" presName="pict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Hammer"/>
        </a:ext>
      </dgm:extLst>
    </dgm:pt>
    <dgm:pt modelId="{46554FE4-214B-497A-9171-F37F50A66F86}" type="pres">
      <dgm:prSet presAssocID="{9F89F041-FCA3-4483-AF8E-2BB6AC0561D0}" presName="textRect" presStyleLbl="revTx" presStyleIdx="2" presStyleCnt="3">
        <dgm:presLayoutVars>
          <dgm:bulletEnabled val="1"/>
        </dgm:presLayoutVars>
      </dgm:prSet>
      <dgm:spPr/>
    </dgm:pt>
  </dgm:ptLst>
  <dgm:cxnLst>
    <dgm:cxn modelId="{3093AF27-578E-4D3D-A9D4-631893F56C4E}" type="presOf" srcId="{2FE2F5FB-AB09-48A2-ACBB-B37A9912CEEF}" destId="{A2A637FA-4E11-479A-88B0-3A0A1A6CE619}" srcOrd="0" destOrd="0" presId="urn:microsoft.com/office/officeart/2005/8/layout/pList1"/>
    <dgm:cxn modelId="{A1889A43-A3AF-464B-B807-2CD9D7EE25F0}" srcId="{5FFC35AE-2A4A-4310-9165-C46C1D064900}" destId="{2FE2F5FB-AB09-48A2-ACBB-B37A9912CEEF}" srcOrd="1" destOrd="0" parTransId="{82CAAC95-CE3F-4DE0-9D19-FBC4D195F91F}" sibTransId="{3E19BFCD-32A3-4452-AEAE-EAFE1DC74889}"/>
    <dgm:cxn modelId="{FBB54D46-32B8-4334-8FF9-487107E5B17E}" type="presOf" srcId="{5FFC35AE-2A4A-4310-9165-C46C1D064900}" destId="{AF7AAC9B-BD95-4130-9EDE-B0772989601F}" srcOrd="0" destOrd="0" presId="urn:microsoft.com/office/officeart/2005/8/layout/pList1"/>
    <dgm:cxn modelId="{82ABE94B-268D-4363-8E96-DB415CDCFFB5}" type="presOf" srcId="{3E19BFCD-32A3-4452-AEAE-EAFE1DC74889}" destId="{EBF9777B-5B00-4EF9-85BF-1FAAF1370739}" srcOrd="0" destOrd="0" presId="urn:microsoft.com/office/officeart/2005/8/layout/pList1"/>
    <dgm:cxn modelId="{7AD54E6D-DCA2-4BFA-AE9C-0B700B40185D}" type="presOf" srcId="{B602A787-596C-4290-A52A-6DB5DA5CEAB3}" destId="{A7D0DB31-CD17-4A13-8702-2B49305143AE}" srcOrd="0" destOrd="0" presId="urn:microsoft.com/office/officeart/2005/8/layout/pList1"/>
    <dgm:cxn modelId="{0742ACC9-E7A0-4658-BD69-B3504E852E94}" srcId="{5FFC35AE-2A4A-4310-9165-C46C1D064900}" destId="{B602A787-596C-4290-A52A-6DB5DA5CEAB3}" srcOrd="0" destOrd="0" parTransId="{C03C6BFE-0127-460C-9616-94CFBABB622B}" sibTransId="{87A74269-2034-4931-A2E7-3C00A7AC436C}"/>
    <dgm:cxn modelId="{562604E7-67FB-4326-A8A3-DC311DB05A69}" type="presOf" srcId="{9F89F041-FCA3-4483-AF8E-2BB6AC0561D0}" destId="{46554FE4-214B-497A-9171-F37F50A66F86}" srcOrd="0" destOrd="0" presId="urn:microsoft.com/office/officeart/2005/8/layout/pList1"/>
    <dgm:cxn modelId="{3D4E73EC-A173-4A7C-9324-3D82B6F5D012}" srcId="{5FFC35AE-2A4A-4310-9165-C46C1D064900}" destId="{9F89F041-FCA3-4483-AF8E-2BB6AC0561D0}" srcOrd="2" destOrd="0" parTransId="{5F0FAEE0-A349-449A-BE72-03E6C465E0D6}" sibTransId="{CC62BFEB-11CB-4754-A67D-CC5BFDA7F4D6}"/>
    <dgm:cxn modelId="{3956CAF0-BDE0-4C5D-9BF0-95755027EDDD}" type="presOf" srcId="{87A74269-2034-4931-A2E7-3C00A7AC436C}" destId="{05A72C0A-14C2-42A1-AF65-57B38804F096}" srcOrd="0" destOrd="0" presId="urn:microsoft.com/office/officeart/2005/8/layout/pList1"/>
    <dgm:cxn modelId="{2DCAE21D-9258-4624-BDFE-B90998128CFE}" type="presParOf" srcId="{AF7AAC9B-BD95-4130-9EDE-B0772989601F}" destId="{CFD5CA66-E30C-47A1-A57B-E62F3E1FCE6C}" srcOrd="0" destOrd="0" presId="urn:microsoft.com/office/officeart/2005/8/layout/pList1"/>
    <dgm:cxn modelId="{2F8B4F61-A445-4C80-BB39-0AA6FE1A1D17}" type="presParOf" srcId="{CFD5CA66-E30C-47A1-A57B-E62F3E1FCE6C}" destId="{3F40007A-5B8F-474E-8B16-B10DEAB74777}" srcOrd="0" destOrd="0" presId="urn:microsoft.com/office/officeart/2005/8/layout/pList1"/>
    <dgm:cxn modelId="{3C77C5D8-7FDA-41DC-945F-4AB06F05F0A7}" type="presParOf" srcId="{CFD5CA66-E30C-47A1-A57B-E62F3E1FCE6C}" destId="{A7D0DB31-CD17-4A13-8702-2B49305143AE}" srcOrd="1" destOrd="0" presId="urn:microsoft.com/office/officeart/2005/8/layout/pList1"/>
    <dgm:cxn modelId="{8D415B92-137F-4344-A801-C62C3058DA32}" type="presParOf" srcId="{AF7AAC9B-BD95-4130-9EDE-B0772989601F}" destId="{05A72C0A-14C2-42A1-AF65-57B38804F096}" srcOrd="1" destOrd="0" presId="urn:microsoft.com/office/officeart/2005/8/layout/pList1"/>
    <dgm:cxn modelId="{613F2DFF-D775-4430-AB81-F3EAB2157397}" type="presParOf" srcId="{AF7AAC9B-BD95-4130-9EDE-B0772989601F}" destId="{A7ADC97A-4E22-4EDC-BD03-024D69DA8410}" srcOrd="2" destOrd="0" presId="urn:microsoft.com/office/officeart/2005/8/layout/pList1"/>
    <dgm:cxn modelId="{0CF38892-5F99-47C1-AB4B-5957B4FADF40}" type="presParOf" srcId="{A7ADC97A-4E22-4EDC-BD03-024D69DA8410}" destId="{AB2F5A29-F4A7-4F25-BB85-36A5E95B73D4}" srcOrd="0" destOrd="0" presId="urn:microsoft.com/office/officeart/2005/8/layout/pList1"/>
    <dgm:cxn modelId="{0B4EB490-FF71-4507-AD31-FBF38B281ED3}" type="presParOf" srcId="{A7ADC97A-4E22-4EDC-BD03-024D69DA8410}" destId="{A2A637FA-4E11-479A-88B0-3A0A1A6CE619}" srcOrd="1" destOrd="0" presId="urn:microsoft.com/office/officeart/2005/8/layout/pList1"/>
    <dgm:cxn modelId="{BD23CA8C-08B5-4D1B-9A98-0EC7A9A5D1BC}" type="presParOf" srcId="{AF7AAC9B-BD95-4130-9EDE-B0772989601F}" destId="{EBF9777B-5B00-4EF9-85BF-1FAAF1370739}" srcOrd="3" destOrd="0" presId="urn:microsoft.com/office/officeart/2005/8/layout/pList1"/>
    <dgm:cxn modelId="{4EE29AAB-F956-4B23-89A4-365735A46AF8}" type="presParOf" srcId="{AF7AAC9B-BD95-4130-9EDE-B0772989601F}" destId="{6062DD2C-AF02-4C12-A497-A32A70A5CCB2}" srcOrd="4" destOrd="0" presId="urn:microsoft.com/office/officeart/2005/8/layout/pList1"/>
    <dgm:cxn modelId="{6A16E770-30A2-4EEE-B9EB-337946D11422}" type="presParOf" srcId="{6062DD2C-AF02-4C12-A497-A32A70A5CCB2}" destId="{FAD50974-99DA-4DAD-B805-387C4F9DD795}" srcOrd="0" destOrd="0" presId="urn:microsoft.com/office/officeart/2005/8/layout/pList1"/>
    <dgm:cxn modelId="{FBDADD1B-CC14-40E6-BC6A-D719F7E48D21}" type="presParOf" srcId="{6062DD2C-AF02-4C12-A497-A32A70A5CCB2}" destId="{46554FE4-214B-497A-9171-F37F50A66F86}"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0007A-5B8F-474E-8B16-B10DEAB74777}">
      <dsp:nvSpPr>
        <dsp:cNvPr id="0" name=""/>
        <dsp:cNvSpPr/>
      </dsp:nvSpPr>
      <dsp:spPr>
        <a:xfrm>
          <a:off x="1648" y="642882"/>
          <a:ext cx="2615573" cy="1802130"/>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0DB31-CD17-4A13-8702-2B49305143AE}">
      <dsp:nvSpPr>
        <dsp:cNvPr id="0" name=""/>
        <dsp:cNvSpPr/>
      </dsp:nvSpPr>
      <dsp:spPr>
        <a:xfrm>
          <a:off x="1648" y="2445013"/>
          <a:ext cx="2615573" cy="970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None/>
          </a:pPr>
          <a:r>
            <a:rPr lang="en-US" sz="2700" kern="1200"/>
            <a:t>INTEGRATION</a:t>
          </a:r>
        </a:p>
      </dsp:txBody>
      <dsp:txXfrm>
        <a:off x="1648" y="2445013"/>
        <a:ext cx="2615573" cy="970377"/>
      </dsp:txXfrm>
    </dsp:sp>
    <dsp:sp modelId="{AB2F5A29-F4A7-4F25-BB85-36A5E95B73D4}">
      <dsp:nvSpPr>
        <dsp:cNvPr id="0" name=""/>
        <dsp:cNvSpPr/>
      </dsp:nvSpPr>
      <dsp:spPr>
        <a:xfrm>
          <a:off x="2925446" y="662345"/>
          <a:ext cx="2615573" cy="1802130"/>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A637FA-4E11-479A-88B0-3A0A1A6CE619}">
      <dsp:nvSpPr>
        <dsp:cNvPr id="0" name=""/>
        <dsp:cNvSpPr/>
      </dsp:nvSpPr>
      <dsp:spPr>
        <a:xfrm>
          <a:off x="2878889" y="2445013"/>
          <a:ext cx="2615573" cy="970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None/>
          </a:pPr>
          <a:r>
            <a:rPr lang="en-US" sz="2700" kern="1200"/>
            <a:t>TECHNICAL QUALITY</a:t>
          </a:r>
        </a:p>
      </dsp:txBody>
      <dsp:txXfrm>
        <a:off x="2878889" y="2445013"/>
        <a:ext cx="2615573" cy="970377"/>
      </dsp:txXfrm>
    </dsp:sp>
    <dsp:sp modelId="{FAD50974-99DA-4DAD-B805-387C4F9DD795}">
      <dsp:nvSpPr>
        <dsp:cNvPr id="0" name=""/>
        <dsp:cNvSpPr/>
      </dsp:nvSpPr>
      <dsp:spPr>
        <a:xfrm>
          <a:off x="5756130" y="642882"/>
          <a:ext cx="2615573" cy="1802130"/>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554FE4-214B-497A-9171-F37F50A66F86}">
      <dsp:nvSpPr>
        <dsp:cNvPr id="0" name=""/>
        <dsp:cNvSpPr/>
      </dsp:nvSpPr>
      <dsp:spPr>
        <a:xfrm>
          <a:off x="5756130" y="2445013"/>
          <a:ext cx="2615573" cy="970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None/>
          </a:pPr>
          <a:r>
            <a:rPr lang="en-US" sz="2700" kern="1200"/>
            <a:t>BUILD BACK BETTER</a:t>
          </a:r>
        </a:p>
      </dsp:txBody>
      <dsp:txXfrm>
        <a:off x="5756130" y="2445013"/>
        <a:ext cx="2615573" cy="970377"/>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0D6A37-291F-4E46-BB73-3B99CE153558}" type="datetimeFigureOut">
              <a:rPr lang="en-US" smtClean="0"/>
              <a:t>6/18/2020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B6E366-02D8-9240-8F65-12E2F8F2864D}" type="slidenum">
              <a:rPr lang="en-US" smtClean="0"/>
              <a:t>‹nr.›</a:t>
            </a:fld>
            <a:endParaRPr lang="en-US"/>
          </a:p>
        </p:txBody>
      </p:sp>
    </p:spTree>
    <p:extLst>
      <p:ext uri="{BB962C8B-B14F-4D97-AF65-F5344CB8AC3E}">
        <p14:creationId xmlns:p14="http://schemas.microsoft.com/office/powerpoint/2010/main" val="2786799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CCD24-79A0-1B45-AEA8-F931F4D6188E}" type="datetimeFigureOut">
              <a:rPr lang="en-US" smtClean="0"/>
              <a:t>6/18/2020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FFF08-BA74-3E4E-B67B-CFCBDE5D9836}" type="slidenum">
              <a:rPr lang="en-US" smtClean="0"/>
              <a:t>‹nr.›</a:t>
            </a:fld>
            <a:endParaRPr lang="en-US"/>
          </a:p>
        </p:txBody>
      </p:sp>
    </p:spTree>
    <p:extLst>
      <p:ext uri="{BB962C8B-B14F-4D97-AF65-F5344CB8AC3E}">
        <p14:creationId xmlns:p14="http://schemas.microsoft.com/office/powerpoint/2010/main" val="1554738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Include relevant branding/logos for other</a:t>
            </a:r>
            <a:r>
              <a:rPr lang="en-GB" baseline="0" dirty="0"/>
              <a:t> agencies </a:t>
            </a:r>
            <a:endParaRPr lang="en-GB" dirty="0"/>
          </a:p>
          <a:p>
            <a:endParaRPr lang="en-GB" dirty="0"/>
          </a:p>
          <a:p>
            <a:pPr marL="171450" indent="-171450">
              <a:buFont typeface="Arial" panose="020B0604020202020204" pitchFamily="34" charset="0"/>
              <a:buChar char="•"/>
            </a:pPr>
            <a:r>
              <a:rPr lang="en-US" b="1" dirty="0">
                <a:cs typeface="Calibri"/>
              </a:rPr>
              <a:t>Introductions to panelists etc.</a:t>
            </a:r>
          </a:p>
          <a:p>
            <a:pPr marL="0" indent="0">
              <a:buFont typeface="Arial" panose="020B0604020202020204" pitchFamily="34" charset="0"/>
              <a:buNone/>
            </a:pPr>
            <a:endParaRPr lang="en-US" b="1" dirty="0">
              <a:cs typeface="Calibri"/>
            </a:endParaRPr>
          </a:p>
          <a:p>
            <a:pPr marL="171450" indent="-171450">
              <a:buFont typeface="Arial" panose="020B0604020202020204" pitchFamily="34" charset="0"/>
              <a:buChar char="•"/>
            </a:pPr>
            <a:r>
              <a:rPr lang="en-US" b="1" dirty="0">
                <a:cs typeface="Calibri"/>
              </a:rPr>
              <a:t>Very excited to be able to host this webinar as part of our launch of the Safe Back to School Practitioners Guide – an inter-agency guide that has been </a:t>
            </a:r>
            <a:r>
              <a:rPr lang="en-US" b="1" u="sng" dirty="0">
                <a:cs typeface="Calibri"/>
              </a:rPr>
              <a:t>reviewed and endorsed by </a:t>
            </a:r>
            <a:r>
              <a:rPr lang="en-US" b="1" dirty="0">
                <a:cs typeface="Calibri"/>
              </a:rPr>
              <a:t>both the Global Education Cluster, the Child Protection Area of Responsibility and </a:t>
            </a:r>
            <a:r>
              <a:rPr lang="en-US" b="1" u="sng" dirty="0">
                <a:cs typeface="Calibri"/>
              </a:rPr>
              <a:t>supported by </a:t>
            </a:r>
            <a:r>
              <a:rPr lang="en-US" b="1" dirty="0">
                <a:cs typeface="Calibri"/>
              </a:rPr>
              <a:t>the Inter-agency Network for Education in Emergencies (INEE).</a:t>
            </a:r>
          </a:p>
          <a:p>
            <a:pPr marL="0" indent="0">
              <a:buFont typeface="Arial" panose="020B0604020202020204" pitchFamily="34" charset="0"/>
              <a:buNone/>
            </a:pPr>
            <a:endParaRPr lang="en-US" b="1" dirty="0">
              <a:cs typeface="Calibri"/>
            </a:endParaRPr>
          </a:p>
          <a:p>
            <a:pPr marL="171450" indent="-171450">
              <a:buFont typeface="Arial" panose="020B0604020202020204" pitchFamily="34" charset="0"/>
              <a:buChar char="•"/>
            </a:pPr>
            <a:r>
              <a:rPr lang="en-US" b="1" dirty="0">
                <a:cs typeface="Calibri"/>
              </a:rPr>
              <a:t>Today we welcome so many of you to go hear more about the key elements of the guide and have the opportunity to ask us questions and grill our technical advisors on specific areas of the Guide.</a:t>
            </a:r>
          </a:p>
          <a:p>
            <a:pPr marL="0" indent="0">
              <a:buFont typeface="Arial" panose="020B0604020202020204" pitchFamily="34" charset="0"/>
              <a:buNone/>
            </a:pPr>
            <a:endParaRPr lang="en-US" b="1" dirty="0">
              <a:cs typeface="Calibri"/>
            </a:endParaRPr>
          </a:p>
          <a:p>
            <a:pPr marL="171450" indent="-171450">
              <a:buFont typeface="Arial" panose="020B0604020202020204" pitchFamily="34" charset="0"/>
              <a:buChar char="•"/>
            </a:pPr>
            <a:r>
              <a:rPr lang="en-US" b="1" dirty="0">
                <a:cs typeface="Calibri"/>
              </a:rPr>
              <a:t>Notify</a:t>
            </a:r>
            <a:r>
              <a:rPr lang="en-US" b="1" baseline="0" dirty="0">
                <a:cs typeface="Calibri"/>
              </a:rPr>
              <a:t> audience we are recording, ask participants to mute. </a:t>
            </a:r>
          </a:p>
          <a:p>
            <a:endParaRPr lang="en-GB" dirty="0"/>
          </a:p>
        </p:txBody>
      </p:sp>
      <p:sp>
        <p:nvSpPr>
          <p:cNvPr id="4" name="Slide Number Placeholder 3"/>
          <p:cNvSpPr>
            <a:spLocks noGrp="1"/>
          </p:cNvSpPr>
          <p:nvPr>
            <p:ph type="sldNum" sz="quarter" idx="10"/>
          </p:nvPr>
        </p:nvSpPr>
        <p:spPr/>
        <p:txBody>
          <a:bodyPr/>
          <a:lstStyle/>
          <a:p>
            <a:fld id="{23FFFF08-BA74-3E4E-B67B-CFCBDE5D9836}" type="slidenum">
              <a:rPr lang="en-US" smtClean="0"/>
              <a:t>1</a:t>
            </a:fld>
            <a:endParaRPr lang="en-US"/>
          </a:p>
        </p:txBody>
      </p:sp>
    </p:spTree>
    <p:extLst>
      <p:ext uri="{BB962C8B-B14F-4D97-AF65-F5344CB8AC3E}">
        <p14:creationId xmlns:p14="http://schemas.microsoft.com/office/powerpoint/2010/main" val="4001760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Included</a:t>
            </a:r>
            <a:r>
              <a:rPr lang="en-GB" baseline="0" dirty="0"/>
              <a:t> bolded action points from the before schools reopen checklist and after schools reopen checklist</a:t>
            </a:r>
            <a:endParaRPr lang="en-GB" dirty="0"/>
          </a:p>
          <a:p>
            <a:endParaRPr lang="en-GB" dirty="0"/>
          </a:p>
        </p:txBody>
      </p:sp>
      <p:sp>
        <p:nvSpPr>
          <p:cNvPr id="4" name="Slide Number Placeholder 3"/>
          <p:cNvSpPr>
            <a:spLocks noGrp="1"/>
          </p:cNvSpPr>
          <p:nvPr>
            <p:ph type="sldNum" sz="quarter" idx="10"/>
          </p:nvPr>
        </p:nvSpPr>
        <p:spPr/>
        <p:txBody>
          <a:bodyPr/>
          <a:lstStyle/>
          <a:p>
            <a:fld id="{23FFFF08-BA74-3E4E-B67B-CFCBDE5D9836}" type="slidenum">
              <a:rPr lang="en-US" smtClean="0"/>
              <a:t>11</a:t>
            </a:fld>
            <a:endParaRPr lang="en-US"/>
          </a:p>
        </p:txBody>
      </p:sp>
    </p:spTree>
    <p:extLst>
      <p:ext uri="{BB962C8B-B14F-4D97-AF65-F5344CB8AC3E}">
        <p14:creationId xmlns:p14="http://schemas.microsoft.com/office/powerpoint/2010/main" val="1755716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Included</a:t>
            </a:r>
            <a:r>
              <a:rPr lang="en-GB" baseline="0" dirty="0"/>
              <a:t> bolded action points from the before schools reopen checklist and after schools reopen checklist</a:t>
            </a:r>
            <a:endParaRPr lang="en-GB" dirty="0"/>
          </a:p>
          <a:p>
            <a:endParaRPr lang="en-GB" dirty="0"/>
          </a:p>
          <a:p>
            <a:r>
              <a:rPr lang="en-GB" dirty="0"/>
              <a:t>- Focus on checklist: presenting key elements and signposting (provide example of one or two key actions) </a:t>
            </a:r>
          </a:p>
          <a:p>
            <a:r>
              <a:rPr lang="en-GB" dirty="0"/>
              <a:t>- Signposting technical annexes </a:t>
            </a:r>
          </a:p>
          <a:p>
            <a:endParaRPr lang="en-GB" dirty="0"/>
          </a:p>
        </p:txBody>
      </p:sp>
      <p:sp>
        <p:nvSpPr>
          <p:cNvPr id="4" name="Slide Number Placeholder 3"/>
          <p:cNvSpPr>
            <a:spLocks noGrp="1"/>
          </p:cNvSpPr>
          <p:nvPr>
            <p:ph type="sldNum" sz="quarter" idx="10"/>
          </p:nvPr>
        </p:nvSpPr>
        <p:spPr/>
        <p:txBody>
          <a:bodyPr/>
          <a:lstStyle/>
          <a:p>
            <a:fld id="{23FFFF08-BA74-3E4E-B67B-CFCBDE5D9836}" type="slidenum">
              <a:rPr lang="en-US" smtClean="0"/>
              <a:t>13</a:t>
            </a:fld>
            <a:endParaRPr lang="en-US"/>
          </a:p>
        </p:txBody>
      </p:sp>
    </p:spTree>
    <p:extLst>
      <p:ext uri="{BB962C8B-B14F-4D97-AF65-F5344CB8AC3E}">
        <p14:creationId xmlns:p14="http://schemas.microsoft.com/office/powerpoint/2010/main" val="4070739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Included</a:t>
            </a:r>
            <a:r>
              <a:rPr lang="en-GB" baseline="0" dirty="0"/>
              <a:t> bolded action points from the before schools reopen checklist and after schools reopen checklist</a:t>
            </a:r>
            <a:endParaRPr lang="en-GB" dirty="0"/>
          </a:p>
          <a:p>
            <a:endParaRPr lang="en-GB" dirty="0"/>
          </a:p>
          <a:p>
            <a:pPr marL="285750" indent="-285750">
              <a:buFont typeface="Arial" panose="020B0604020202020204" pitchFamily="34" charset="0"/>
              <a:buChar char="•"/>
            </a:pPr>
            <a:r>
              <a:rPr lang="en-GB" sz="1500" dirty="0">
                <a:latin typeface="Gill Sans Infant Std"/>
                <a:cs typeface="Gill Sans Infant Std"/>
              </a:rPr>
              <a:t>We know that the impact of COVID-19 on the protection of children is significant both in terms of increased risk of violence and abuse due to confinement at home but also due to the inaccessibility of local child protection mechanisms, including those in the school, to monitor, report and respond to concerns children have. </a:t>
            </a:r>
          </a:p>
          <a:p>
            <a:pPr marL="285750" indent="-285750">
              <a:buFont typeface="Arial" panose="020B0604020202020204" pitchFamily="34" charset="0"/>
              <a:buChar char="•"/>
            </a:pPr>
            <a:r>
              <a:rPr lang="en-GB" sz="1500" dirty="0">
                <a:latin typeface="Gill Sans Infant Std"/>
                <a:cs typeface="Gill Sans Infant Std"/>
              </a:rPr>
              <a:t>So the actions included in the Guide related to Child Protection focus on:</a:t>
            </a:r>
          </a:p>
          <a:p>
            <a:pPr marL="742950" lvl="1" indent="-285750">
              <a:buFont typeface="Arial" panose="020B0604020202020204" pitchFamily="34" charset="0"/>
              <a:buChar char="•"/>
            </a:pPr>
            <a:r>
              <a:rPr lang="en-GB" sz="1500" b="1" dirty="0">
                <a:latin typeface="Gill Sans Infant Std"/>
                <a:cs typeface="Gill Sans Infant Std"/>
              </a:rPr>
              <a:t>BEFORE schools re-open</a:t>
            </a:r>
            <a:r>
              <a:rPr lang="en-GB" sz="1500" dirty="0">
                <a:latin typeface="Gill Sans Infant Std"/>
                <a:cs typeface="Gill Sans Infant Std"/>
              </a:rPr>
              <a:t>:</a:t>
            </a:r>
          </a:p>
          <a:p>
            <a:pPr marL="1200150" lvl="2" indent="-285750">
              <a:buFont typeface="Arial" panose="020B0604020202020204" pitchFamily="34" charset="0"/>
              <a:buChar char="•"/>
            </a:pPr>
            <a:r>
              <a:rPr lang="en-GB" sz="1500" dirty="0">
                <a:latin typeface="Gill Sans Infant Std"/>
                <a:cs typeface="Gill Sans Infant Std"/>
              </a:rPr>
              <a:t>Adapting school-based reporting and referral mechanisms</a:t>
            </a:r>
          </a:p>
          <a:p>
            <a:pPr marL="1200150" lvl="2" indent="-285750">
              <a:buFont typeface="Arial" panose="020B0604020202020204" pitchFamily="34" charset="0"/>
              <a:buChar char="•"/>
            </a:pPr>
            <a:r>
              <a:rPr lang="en-GB" sz="1500" dirty="0">
                <a:latin typeface="Gill Sans Infant Std"/>
                <a:cs typeface="Gill Sans Infant Std"/>
              </a:rPr>
              <a:t>Ensuring continuity of referral to local child protection mechanisms and services</a:t>
            </a:r>
          </a:p>
          <a:p>
            <a:pPr marL="1200150" lvl="2" indent="-285750">
              <a:buFont typeface="Arial" panose="020B0604020202020204" pitchFamily="34" charset="0"/>
              <a:buChar char="•"/>
            </a:pPr>
            <a:r>
              <a:rPr lang="en-GB" sz="1500" dirty="0">
                <a:latin typeface="Gill Sans Infant Std"/>
                <a:cs typeface="Gill Sans Infant Std"/>
              </a:rPr>
              <a:t>Information and advice to children and school staff if they have concerns about a child / another child</a:t>
            </a:r>
          </a:p>
          <a:p>
            <a:pPr marL="1200150" lvl="2" indent="-285750">
              <a:buFont typeface="Arial" panose="020B0604020202020204" pitchFamily="34" charset="0"/>
              <a:buChar char="•"/>
            </a:pPr>
            <a:r>
              <a:rPr lang="en-GB" sz="1500" dirty="0">
                <a:latin typeface="Gill Sans Infant Std"/>
                <a:cs typeface="Gill Sans Infant Std"/>
              </a:rPr>
              <a:t>Facilitating coordination between education and child protection actors</a:t>
            </a:r>
          </a:p>
          <a:p>
            <a:pPr marL="742950" lvl="1" indent="-285750">
              <a:buFont typeface="Arial" panose="020B0604020202020204" pitchFamily="34" charset="0"/>
              <a:buChar char="•"/>
            </a:pPr>
            <a:r>
              <a:rPr lang="en-GB" sz="1500" b="1" dirty="0">
                <a:cs typeface="Calibri"/>
              </a:rPr>
              <a:t>AFTER schools re-open:</a:t>
            </a:r>
          </a:p>
          <a:p>
            <a:pPr marL="1200150" lvl="2" indent="-285750">
              <a:buFont typeface="Arial" panose="020B0604020202020204" pitchFamily="34" charset="0"/>
              <a:buChar char="•"/>
            </a:pPr>
            <a:r>
              <a:rPr lang="en-GB" sz="1500" dirty="0">
                <a:cs typeface="Calibri"/>
              </a:rPr>
              <a:t>Ensuring school-based reporting and referral mechanisms are functioning (revitalising them if they are not)</a:t>
            </a:r>
          </a:p>
          <a:p>
            <a:pPr marL="1200150" lvl="2" indent="-285750">
              <a:buFont typeface="Arial" panose="020B0604020202020204" pitchFamily="34" charset="0"/>
              <a:buChar char="•"/>
            </a:pPr>
            <a:r>
              <a:rPr lang="en-GB" sz="1500" dirty="0">
                <a:cs typeface="Calibri"/>
              </a:rPr>
              <a:t>Identifying children in need of support and/or referral</a:t>
            </a:r>
          </a:p>
          <a:p>
            <a:pPr marL="1200150" lvl="2" indent="-285750">
              <a:buFont typeface="Arial" panose="020B0604020202020204" pitchFamily="34" charset="0"/>
              <a:buChar char="•"/>
            </a:pPr>
            <a:r>
              <a:rPr lang="en-GB" sz="1500" dirty="0">
                <a:cs typeface="Calibri"/>
              </a:rPr>
              <a:t>Delivering age-appropriate, gender and inclusion-sensitive messaging to prevent violence, abuse, bullying (as a result of stigma, for example)</a:t>
            </a:r>
          </a:p>
          <a:p>
            <a:pPr marL="742950" lvl="1" indent="-285750">
              <a:buFont typeface="Arial" panose="020B0604020202020204" pitchFamily="34" charset="0"/>
              <a:buChar char="•"/>
            </a:pPr>
            <a:endParaRPr lang="en-GB" sz="1500" dirty="0">
              <a:cs typeface="Gill Sans Infant Std"/>
            </a:endParaRPr>
          </a:p>
          <a:p>
            <a:pPr lvl="1"/>
            <a:r>
              <a:rPr lang="en-GB" sz="1500" dirty="0">
                <a:cs typeface="Calibri"/>
              </a:rPr>
              <a:t>Additional note on </a:t>
            </a:r>
            <a:r>
              <a:rPr lang="en-GB" sz="1500" b="1" dirty="0">
                <a:cs typeface="Calibri"/>
              </a:rPr>
              <a:t>Technical Annex 3 </a:t>
            </a:r>
            <a:r>
              <a:rPr lang="en-GB" sz="1500" dirty="0">
                <a:cs typeface="Calibri"/>
              </a:rPr>
              <a:t>– </a:t>
            </a:r>
            <a:r>
              <a:rPr lang="en-GB" sz="1500" b="1" dirty="0">
                <a:cs typeface="Calibri"/>
              </a:rPr>
              <a:t>Enable teachers in the transition back to school-</a:t>
            </a:r>
            <a:r>
              <a:rPr lang="en-GB" sz="1500" dirty="0">
                <a:cs typeface="Calibri"/>
              </a:rPr>
              <a:t> includes some specific guidance for teachers on identifying and reporting protection concerns – links to TPD module which focuses on psychological first aid, violence prevention and response.</a:t>
            </a:r>
          </a:p>
          <a:p>
            <a:pPr lvl="1"/>
            <a:endParaRPr lang="en-GB" sz="1500" dirty="0">
              <a:cs typeface="Gill Sans Infant Std"/>
            </a:endParaRPr>
          </a:p>
          <a:p>
            <a:pPr lvl="1"/>
            <a:r>
              <a:rPr lang="en-GB" sz="1500" dirty="0">
                <a:cs typeface="Calibri"/>
              </a:rPr>
              <a:t>Additional note on </a:t>
            </a:r>
            <a:r>
              <a:rPr lang="en-GB" sz="1500" b="1" dirty="0">
                <a:cs typeface="Calibri"/>
              </a:rPr>
              <a:t>Technical Annex 5 – Participatory Education and Protection Continuity Planning </a:t>
            </a:r>
            <a:r>
              <a:rPr lang="en-GB" sz="1500" dirty="0">
                <a:cs typeface="Calibri"/>
              </a:rPr>
              <a:t>–task presents a unique opportunity to re-visit protection risks, pre and post-COVID-19 and reassess school plans</a:t>
            </a:r>
            <a:endParaRPr lang="en-GB" sz="1500" dirty="0">
              <a:latin typeface="Gill Sans Infant Std"/>
              <a:cs typeface="Calibri"/>
            </a:endParaRPr>
          </a:p>
          <a:p>
            <a:endParaRPr lang="en-GB" dirty="0"/>
          </a:p>
          <a:p>
            <a:pPr rtl="0" fontAlgn="base"/>
            <a:endParaRPr lang="en-GB" dirty="0"/>
          </a:p>
          <a:p>
            <a:endParaRPr lang="en-GB" dirty="0"/>
          </a:p>
        </p:txBody>
      </p:sp>
      <p:sp>
        <p:nvSpPr>
          <p:cNvPr id="4" name="Slide Number Placeholder 3"/>
          <p:cNvSpPr>
            <a:spLocks noGrp="1"/>
          </p:cNvSpPr>
          <p:nvPr>
            <p:ph type="sldNum" sz="quarter" idx="10"/>
          </p:nvPr>
        </p:nvSpPr>
        <p:spPr/>
        <p:txBody>
          <a:bodyPr/>
          <a:lstStyle/>
          <a:p>
            <a:fld id="{23FFFF08-BA74-3E4E-B67B-CFCBDE5D9836}" type="slidenum">
              <a:rPr lang="en-US" smtClean="0"/>
              <a:t>14</a:t>
            </a:fld>
            <a:endParaRPr lang="en-US"/>
          </a:p>
        </p:txBody>
      </p:sp>
    </p:spTree>
    <p:extLst>
      <p:ext uri="{BB962C8B-B14F-4D97-AF65-F5344CB8AC3E}">
        <p14:creationId xmlns:p14="http://schemas.microsoft.com/office/powerpoint/2010/main" val="489179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Include relevant branding/logos for other agencies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0720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err="1">
                <a:cs typeface="Calibri"/>
              </a:rPr>
              <a:t>Emphasise</a:t>
            </a:r>
            <a:r>
              <a:rPr lang="en-US" b="1" dirty="0">
                <a:cs typeface="Calibri"/>
              </a:rPr>
              <a:t> that we want this online forum to be interactive so please feel free to ask questions using your Mic or chat in the chat box and we will do our best to answer them for you.</a:t>
            </a:r>
          </a:p>
          <a:p>
            <a:pPr marL="171450" indent="-171450">
              <a:buFont typeface="Arial" panose="020B0604020202020204" pitchFamily="34" charset="0"/>
              <a:buChar char="•"/>
            </a:pPr>
            <a:r>
              <a:rPr lang="en-US" b="1" dirty="0">
                <a:cs typeface="Calibri"/>
              </a:rPr>
              <a:t>We also will have an opportunity to hear from the country office on their experiences of preparing for a safe return to school – we want that part of the forum today to inspire you to also share your experiences at whatever stage you are at now – preparing to support schools to re-open or where you have already played a role in supporting the reopening already or just at the stage where it is still perhaps unclear what will happen.</a:t>
            </a:r>
          </a:p>
          <a:p>
            <a:pPr marL="171450" indent="-171450">
              <a:buFont typeface="Arial" panose="020B0604020202020204" pitchFamily="34" charset="0"/>
              <a:buChar char="•"/>
            </a:pPr>
            <a:r>
              <a:rPr lang="en-US" b="1" dirty="0">
                <a:cs typeface="Calibri"/>
              </a:rPr>
              <a:t>Ask each facilitator to introduce themselves before they speak on their particular section (to save time at the beginning)</a:t>
            </a:r>
          </a:p>
          <a:p>
            <a:endParaRPr lang="en-GB" dirty="0"/>
          </a:p>
        </p:txBody>
      </p:sp>
      <p:sp>
        <p:nvSpPr>
          <p:cNvPr id="4" name="Slide Number Placeholder 3"/>
          <p:cNvSpPr>
            <a:spLocks noGrp="1"/>
          </p:cNvSpPr>
          <p:nvPr>
            <p:ph type="sldNum" sz="quarter" idx="10"/>
          </p:nvPr>
        </p:nvSpPr>
        <p:spPr/>
        <p:txBody>
          <a:bodyPr/>
          <a:lstStyle/>
          <a:p>
            <a:fld id="{23FFFF08-BA74-3E4E-B67B-CFCBDE5D9836}" type="slidenum">
              <a:rPr lang="en-US" smtClean="0"/>
              <a:t>2</a:t>
            </a:fld>
            <a:endParaRPr lang="en-US"/>
          </a:p>
        </p:txBody>
      </p:sp>
    </p:spTree>
    <p:extLst>
      <p:ext uri="{BB962C8B-B14F-4D97-AF65-F5344CB8AC3E}">
        <p14:creationId xmlns:p14="http://schemas.microsoft.com/office/powerpoint/2010/main" val="37441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(1min)</a:t>
            </a:r>
          </a:p>
          <a:p>
            <a:pPr marL="742950" lvl="1" indent="-285750">
              <a:spcAft>
                <a:spcPts val="1000"/>
              </a:spcAft>
              <a:buFont typeface="Arial" panose="020B0604020202020204" pitchFamily="34" charset="0"/>
              <a:buChar char="•"/>
            </a:pPr>
            <a:r>
              <a:rPr lang="en-GB" b="1" i="1" dirty="0">
                <a:solidFill>
                  <a:srgbClr val="FF0000"/>
                </a:solidFill>
              </a:rPr>
              <a:t>Integration </a:t>
            </a:r>
            <a:r>
              <a:rPr lang="en-GB" i="1" dirty="0">
                <a:solidFill>
                  <a:srgbClr val="FF0000"/>
                </a:solidFill>
              </a:rPr>
              <a:t>-- being a shared priority across programmes, operations, technical, advocacy; COVID19 has highlighted how truly interconnected our sectors are, and this is an opportunity to work more efficiently and towards more impact for children if we work together</a:t>
            </a:r>
          </a:p>
          <a:p>
            <a:pPr marL="742950" lvl="1" indent="-285750">
              <a:spcAft>
                <a:spcPts val="1000"/>
              </a:spcAft>
              <a:buFont typeface="Arial" panose="020B0604020202020204" pitchFamily="34" charset="0"/>
              <a:buChar char="•"/>
            </a:pPr>
            <a:endParaRPr lang="en-GB" i="1" dirty="0">
              <a:solidFill>
                <a:srgbClr val="FF0000"/>
              </a:solidFill>
            </a:endParaRPr>
          </a:p>
          <a:p>
            <a:pPr marL="742950" lvl="1" indent="-285750">
              <a:spcAft>
                <a:spcPts val="1000"/>
              </a:spcAft>
              <a:buFont typeface="Arial" panose="020B0604020202020204" pitchFamily="34" charset="0"/>
              <a:buChar char="•"/>
            </a:pPr>
            <a:r>
              <a:rPr lang="en-GB" b="1" i="1" dirty="0">
                <a:solidFill>
                  <a:srgbClr val="FF0000"/>
                </a:solidFill>
              </a:rPr>
              <a:t>Technical quality </a:t>
            </a:r>
            <a:r>
              <a:rPr lang="en-GB" i="1" dirty="0">
                <a:solidFill>
                  <a:srgbClr val="FF0000"/>
                </a:solidFill>
              </a:rPr>
              <a:t>--- This guide has been written drawing upon our best practices and experiences from previous responses like the Ebola crisis. By building on experience and evidence, we can make the COVID19 back to school experience much smoother and safer for children around the world. </a:t>
            </a:r>
          </a:p>
          <a:p>
            <a:pPr marL="742950" lvl="1" indent="-285750">
              <a:spcAft>
                <a:spcPts val="1000"/>
              </a:spcAft>
              <a:buFont typeface="Arial" panose="020B0604020202020204" pitchFamily="34" charset="0"/>
              <a:buChar char="•"/>
            </a:pPr>
            <a:endParaRPr lang="en-US" i="1" dirty="0">
              <a:solidFill>
                <a:srgbClr val="FF0000"/>
              </a:solidFill>
            </a:endParaRPr>
          </a:p>
          <a:p>
            <a:pPr marL="742950" lvl="1" indent="-285750">
              <a:spcAft>
                <a:spcPts val="1000"/>
              </a:spcAft>
              <a:buFont typeface="Arial" panose="020B0604020202020204" pitchFamily="34" charset="0"/>
              <a:buChar char="•"/>
            </a:pPr>
            <a:r>
              <a:rPr lang="en-US" b="1" i="1" dirty="0">
                <a:solidFill>
                  <a:srgbClr val="FF0000"/>
                </a:solidFill>
              </a:rPr>
              <a:t>Build back better</a:t>
            </a:r>
            <a:r>
              <a:rPr lang="en-US" i="1" dirty="0">
                <a:solidFill>
                  <a:srgbClr val="FF0000"/>
                </a:solidFill>
              </a:rPr>
              <a:t>: COVID19 surprised us! This is a change to get the foundations right for the next emergency – be it a health pandemic or another hazard like a cyclone or an outbreak of conflict. </a:t>
            </a:r>
          </a:p>
          <a:p>
            <a:pPr marL="742950" lvl="1" indent="-285750">
              <a:spcAft>
                <a:spcPts val="1000"/>
              </a:spcAft>
              <a:buFont typeface="Arial" panose="020B0604020202020204" pitchFamily="34" charset="0"/>
              <a:buChar char="•"/>
            </a:pPr>
            <a:endParaRPr lang="en-US" i="1"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23FFFF08-BA74-3E4E-B67B-CFCBDE5D9836}" type="slidenum">
              <a:rPr lang="en-US" smtClean="0"/>
              <a:t>3</a:t>
            </a:fld>
            <a:endParaRPr lang="en-US"/>
          </a:p>
        </p:txBody>
      </p:sp>
    </p:spTree>
    <p:extLst>
      <p:ext uri="{BB962C8B-B14F-4D97-AF65-F5344CB8AC3E}">
        <p14:creationId xmlns:p14="http://schemas.microsoft.com/office/powerpoint/2010/main" val="4087344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dirty="0"/>
              <a:t>Integrated checklist:</a:t>
            </a:r>
            <a:r>
              <a:rPr lang="en-GB" baseline="0" dirty="0"/>
              <a:t> </a:t>
            </a:r>
          </a:p>
          <a:p>
            <a:pPr marL="171450" indent="-171450" rtl="0" fontAlgn="base">
              <a:buFont typeface="Arial" panose="020B0604020202020204" pitchFamily="34" charset="0"/>
              <a:buChar char="•"/>
            </a:pPr>
            <a:r>
              <a:rPr lang="en-GB" dirty="0"/>
              <a:t>Especially useful for project design and coordinated inter-sectoral planning (i.e. adaptations to the Humanitarian Response Plan) and for monitoring and oversight.</a:t>
            </a:r>
          </a:p>
          <a:p>
            <a:pPr rtl="0" fontAlgn="base"/>
            <a:endParaRPr lang="en-GB" b="1" dirty="0"/>
          </a:p>
          <a:p>
            <a:pPr rtl="0" fontAlgn="base"/>
            <a:r>
              <a:rPr lang="en-GB" b="1" dirty="0"/>
              <a:t>7 Technical Annexes:</a:t>
            </a:r>
            <a:r>
              <a:rPr lang="en-GB" b="1" baseline="0" dirty="0"/>
              <a:t> </a:t>
            </a:r>
            <a:r>
              <a:rPr lang="en-GB" dirty="0"/>
              <a:t>Annex 1 Participatory, inclusive back-to-school campaigns . Annex 2 Absence Management Systems . Annex 3 Enable teachers in the transition back to school . Annex 4 MHPSS for children as schools reopen . Annex 5 Participatory education and protection continuity planning . Annex 6 Adaptations for camp settings . Annex 7 Advocacy messages</a:t>
            </a:r>
          </a:p>
          <a:p>
            <a:endParaRPr lang="en-GB" dirty="0"/>
          </a:p>
        </p:txBody>
      </p:sp>
      <p:sp>
        <p:nvSpPr>
          <p:cNvPr id="4" name="Slide Number Placeholder 3"/>
          <p:cNvSpPr>
            <a:spLocks noGrp="1"/>
          </p:cNvSpPr>
          <p:nvPr>
            <p:ph type="sldNum" sz="quarter" idx="10"/>
          </p:nvPr>
        </p:nvSpPr>
        <p:spPr/>
        <p:txBody>
          <a:bodyPr/>
          <a:lstStyle/>
          <a:p>
            <a:fld id="{23FFFF08-BA74-3E4E-B67B-CFCBDE5D9836}" type="slidenum">
              <a:rPr lang="en-US" smtClean="0"/>
              <a:t>4</a:t>
            </a:fld>
            <a:endParaRPr lang="en-US"/>
          </a:p>
        </p:txBody>
      </p:sp>
    </p:spTree>
    <p:extLst>
      <p:ext uri="{BB962C8B-B14F-4D97-AF65-F5344CB8AC3E}">
        <p14:creationId xmlns:p14="http://schemas.microsoft.com/office/powerpoint/2010/main" val="368684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Font typeface="Arial" panose="020B0604020202020204" pitchFamily="34" charset="0"/>
              <a:buNone/>
            </a:pPr>
            <a:r>
              <a:rPr lang="en-GB" sz="1200" b="1" kern="1200" baseline="0" dirty="0">
                <a:solidFill>
                  <a:schemeClr val="tx1"/>
                </a:solidFill>
                <a:effectLst/>
                <a:latin typeface="+mn-lt"/>
                <a:ea typeface="+mn-ea"/>
                <a:cs typeface="+mn-cs"/>
              </a:rPr>
              <a:t>(1 min) </a:t>
            </a:r>
            <a:r>
              <a:rPr lang="en-GB" sz="1200" kern="1200" dirty="0">
                <a:solidFill>
                  <a:schemeClr val="tx1"/>
                </a:solidFill>
                <a:effectLst/>
                <a:latin typeface="+mn-lt"/>
                <a:ea typeface="+mn-ea"/>
                <a:cs typeface="+mn-cs"/>
              </a:rPr>
              <a:t>Highlight the value of the guide being an interagency piece and how this changes how SC colleagues can use the guide </a:t>
            </a:r>
            <a:endParaRPr lang="en-GB" b="1" dirty="0"/>
          </a:p>
          <a:p>
            <a:pPr marL="0" indent="0" rtl="0" fontAlgn="base">
              <a:buFont typeface="Arial" panose="020B0604020202020204" pitchFamily="34" charset="0"/>
              <a:buNone/>
            </a:pPr>
            <a:endParaRPr lang="en-GB" b="1" dirty="0"/>
          </a:p>
          <a:p>
            <a:pPr marL="171450" indent="-171450" rtl="0" fontAlgn="base">
              <a:buFont typeface="Arial" panose="020B0604020202020204" pitchFamily="34" charset="0"/>
              <a:buChar char="•"/>
            </a:pPr>
            <a:r>
              <a:rPr lang="en-GB" dirty="0"/>
              <a:t>The guide aims to be a user-friendly, practitioner-focused tool that outlines the key steps needed for a coordinated, inclusive, all-hazards approach to school reopening and links to further guidance where appropriate. </a:t>
            </a:r>
          </a:p>
          <a:p>
            <a:pPr rtl="0" fontAlgn="base"/>
            <a:endParaRPr lang="en-GB" dirty="0"/>
          </a:p>
          <a:p>
            <a:pPr marL="171450" indent="-171450" rtl="0" fontAlgn="base">
              <a:buFont typeface="Arial" panose="020B0604020202020204" pitchFamily="34" charset="0"/>
              <a:buChar char="•"/>
            </a:pPr>
            <a:r>
              <a:rPr lang="en-GB" dirty="0"/>
              <a:t>Coordination teams (such as Child Protection Area of Responsibility, Education Cluster, EiE Working Group Coordinators, Refugee Education Groups or Local Education Groups) are encouraged to share this document and reference this guidance as coordinated school reopening strategies are developed and operationalized.</a:t>
            </a:r>
          </a:p>
          <a:p>
            <a:pPr marL="171450" indent="-171450" rtl="0" fontAlgn="base">
              <a:buFont typeface="Arial" panose="020B0604020202020204" pitchFamily="34" charset="0"/>
              <a:buChar char="•"/>
            </a:pPr>
            <a:endParaRPr lang="en-GB" dirty="0"/>
          </a:p>
          <a:p>
            <a:pPr marL="171450" indent="-171450" rtl="0" fontAlgn="base">
              <a:buFont typeface="Arial" panose="020B0604020202020204" pitchFamily="34" charset="0"/>
              <a:buChar char="•"/>
            </a:pPr>
            <a:r>
              <a:rPr lang="en-GB" dirty="0"/>
              <a:t>Highlight</a:t>
            </a:r>
            <a:r>
              <a:rPr lang="en-GB" baseline="0" dirty="0"/>
              <a:t> b</a:t>
            </a:r>
            <a:r>
              <a:rPr lang="en-GB" dirty="0"/>
              <a:t>ased on existing guidance/UN</a:t>
            </a:r>
            <a:r>
              <a:rPr lang="en-GB" baseline="0" dirty="0"/>
              <a:t> framework etc. </a:t>
            </a:r>
            <a:endParaRPr lang="en-GB" dirty="0"/>
          </a:p>
          <a:p>
            <a:endParaRPr lang="en-GB" dirty="0"/>
          </a:p>
        </p:txBody>
      </p:sp>
      <p:sp>
        <p:nvSpPr>
          <p:cNvPr id="4" name="Slide Number Placeholder 3"/>
          <p:cNvSpPr>
            <a:spLocks noGrp="1"/>
          </p:cNvSpPr>
          <p:nvPr>
            <p:ph type="sldNum" sz="quarter" idx="10"/>
          </p:nvPr>
        </p:nvSpPr>
        <p:spPr/>
        <p:txBody>
          <a:bodyPr/>
          <a:lstStyle/>
          <a:p>
            <a:fld id="{23FFFF08-BA74-3E4E-B67B-CFCBDE5D9836}" type="slidenum">
              <a:rPr lang="en-US" smtClean="0"/>
              <a:t>5</a:t>
            </a:fld>
            <a:endParaRPr lang="en-US"/>
          </a:p>
        </p:txBody>
      </p:sp>
    </p:spTree>
    <p:extLst>
      <p:ext uri="{BB962C8B-B14F-4D97-AF65-F5344CB8AC3E}">
        <p14:creationId xmlns:p14="http://schemas.microsoft.com/office/powerpoint/2010/main" val="3143143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a:t>
            </a:r>
            <a:r>
              <a:rPr lang="en-GB" dirty="0"/>
              <a:t>emphasize that you can use this checklist to be gender transformative!</a:t>
            </a:r>
          </a:p>
          <a:p>
            <a:endParaRPr lang="en-GB" dirty="0"/>
          </a:p>
        </p:txBody>
      </p:sp>
      <p:sp>
        <p:nvSpPr>
          <p:cNvPr id="4" name="Slide Number Placeholder 3"/>
          <p:cNvSpPr>
            <a:spLocks noGrp="1"/>
          </p:cNvSpPr>
          <p:nvPr>
            <p:ph type="sldNum" sz="quarter" idx="10"/>
          </p:nvPr>
        </p:nvSpPr>
        <p:spPr/>
        <p:txBody>
          <a:bodyPr/>
          <a:lstStyle/>
          <a:p>
            <a:fld id="{23FFFF08-BA74-3E4E-B67B-CFCBDE5D9836}" type="slidenum">
              <a:rPr lang="en-US" smtClean="0"/>
              <a:t>6</a:t>
            </a:fld>
            <a:endParaRPr lang="en-US"/>
          </a:p>
        </p:txBody>
      </p:sp>
    </p:spTree>
    <p:extLst>
      <p:ext uri="{BB962C8B-B14F-4D97-AF65-F5344CB8AC3E}">
        <p14:creationId xmlns:p14="http://schemas.microsoft.com/office/powerpoint/2010/main" val="2320364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Included</a:t>
            </a:r>
            <a:r>
              <a:rPr lang="en-GB" baseline="0" dirty="0"/>
              <a:t> bolded action points from the before schools reopen checklist and after schools reopen checklist</a:t>
            </a:r>
            <a:endParaRPr lang="en-GB" dirty="0"/>
          </a:p>
          <a:p>
            <a:endParaRPr lang="en-GB" dirty="0"/>
          </a:p>
        </p:txBody>
      </p:sp>
      <p:sp>
        <p:nvSpPr>
          <p:cNvPr id="4" name="Slide Number Placeholder 3"/>
          <p:cNvSpPr>
            <a:spLocks noGrp="1"/>
          </p:cNvSpPr>
          <p:nvPr>
            <p:ph type="sldNum" sz="quarter" idx="10"/>
          </p:nvPr>
        </p:nvSpPr>
        <p:spPr/>
        <p:txBody>
          <a:bodyPr/>
          <a:lstStyle/>
          <a:p>
            <a:fld id="{23FFFF08-BA74-3E4E-B67B-CFCBDE5D9836}" type="slidenum">
              <a:rPr lang="en-US" smtClean="0"/>
              <a:t>8</a:t>
            </a:fld>
            <a:endParaRPr lang="en-US"/>
          </a:p>
        </p:txBody>
      </p:sp>
    </p:spTree>
    <p:extLst>
      <p:ext uri="{BB962C8B-B14F-4D97-AF65-F5344CB8AC3E}">
        <p14:creationId xmlns:p14="http://schemas.microsoft.com/office/powerpoint/2010/main" val="3110685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Included</a:t>
            </a:r>
            <a:r>
              <a:rPr lang="en-GB" baseline="0" dirty="0"/>
              <a:t> bolded action points from the before schools reopen checklist and after schools reopen checklist</a:t>
            </a:r>
            <a:endParaRPr lang="en-GB" dirty="0"/>
          </a:p>
          <a:p>
            <a:endParaRPr lang="en-GB" dirty="0"/>
          </a:p>
        </p:txBody>
      </p:sp>
      <p:sp>
        <p:nvSpPr>
          <p:cNvPr id="4" name="Slide Number Placeholder 3"/>
          <p:cNvSpPr>
            <a:spLocks noGrp="1"/>
          </p:cNvSpPr>
          <p:nvPr>
            <p:ph type="sldNum" sz="quarter" idx="10"/>
          </p:nvPr>
        </p:nvSpPr>
        <p:spPr/>
        <p:txBody>
          <a:bodyPr/>
          <a:lstStyle/>
          <a:p>
            <a:fld id="{23FFFF08-BA74-3E4E-B67B-CFCBDE5D9836}" type="slidenum">
              <a:rPr lang="en-US" smtClean="0"/>
              <a:t>9</a:t>
            </a:fld>
            <a:endParaRPr lang="en-US"/>
          </a:p>
        </p:txBody>
      </p:sp>
    </p:spTree>
    <p:extLst>
      <p:ext uri="{BB962C8B-B14F-4D97-AF65-F5344CB8AC3E}">
        <p14:creationId xmlns:p14="http://schemas.microsoft.com/office/powerpoint/2010/main" val="2251340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Included</a:t>
            </a:r>
            <a:r>
              <a:rPr lang="en-GB" baseline="0" dirty="0"/>
              <a:t> bolded action points from the before schools reopen checklist and after schools reopen checklist</a:t>
            </a:r>
            <a:endParaRPr lang="en-GB" dirty="0"/>
          </a:p>
          <a:p>
            <a:endParaRPr lang="en-GB" dirty="0"/>
          </a:p>
        </p:txBody>
      </p:sp>
      <p:sp>
        <p:nvSpPr>
          <p:cNvPr id="4" name="Slide Number Placeholder 3"/>
          <p:cNvSpPr>
            <a:spLocks noGrp="1"/>
          </p:cNvSpPr>
          <p:nvPr>
            <p:ph type="sldNum" sz="quarter" idx="10"/>
          </p:nvPr>
        </p:nvSpPr>
        <p:spPr/>
        <p:txBody>
          <a:bodyPr/>
          <a:lstStyle/>
          <a:p>
            <a:fld id="{23FFFF08-BA74-3E4E-B67B-CFCBDE5D9836}" type="slidenum">
              <a:rPr lang="en-US" smtClean="0"/>
              <a:t>10</a:t>
            </a:fld>
            <a:endParaRPr lang="en-US"/>
          </a:p>
        </p:txBody>
      </p:sp>
    </p:spTree>
    <p:extLst>
      <p:ext uri="{BB962C8B-B14F-4D97-AF65-F5344CB8AC3E}">
        <p14:creationId xmlns:p14="http://schemas.microsoft.com/office/powerpoint/2010/main" val="1714162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‹nr.›</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98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‹nr.›</a:t>
            </a:fld>
            <a:endParaRPr lang="en-US"/>
          </a:p>
        </p:txBody>
      </p:sp>
    </p:spTree>
    <p:extLst>
      <p:ext uri="{BB962C8B-B14F-4D97-AF65-F5344CB8AC3E}">
        <p14:creationId xmlns:p14="http://schemas.microsoft.com/office/powerpoint/2010/main" val="301075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‹nr.›</a:t>
            </a:fld>
            <a:endParaRPr lang="en-US"/>
          </a:p>
        </p:txBody>
      </p:sp>
    </p:spTree>
    <p:extLst>
      <p:ext uri="{BB962C8B-B14F-4D97-AF65-F5344CB8AC3E}">
        <p14:creationId xmlns:p14="http://schemas.microsoft.com/office/powerpoint/2010/main" val="423099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‹nr.›</a:t>
            </a:fld>
            <a:endParaRPr lang="en-US"/>
          </a:p>
        </p:txBody>
      </p:sp>
    </p:spTree>
    <p:extLst>
      <p:ext uri="{BB962C8B-B14F-4D97-AF65-F5344CB8AC3E}">
        <p14:creationId xmlns:p14="http://schemas.microsoft.com/office/powerpoint/2010/main" val="3117873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‹nr.›</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56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da-DK"/>
              <a:t>18-06-2020</a:t>
            </a:r>
            <a:endParaRPr lang="en-US"/>
          </a:p>
        </p:txBody>
      </p:sp>
      <p:sp>
        <p:nvSpPr>
          <p:cNvPr id="6" name="Footer Placeholder 5"/>
          <p:cNvSpPr>
            <a:spLocks noGrp="1"/>
          </p:cNvSpPr>
          <p:nvPr>
            <p:ph type="ftr" sz="quarter" idx="11"/>
          </p:nvPr>
        </p:nvSpPr>
        <p:spPr/>
        <p:txBody>
          <a:bodyPr/>
          <a:lstStyle/>
          <a:p>
            <a:r>
              <a:rPr lang="en-US"/>
              <a:t>Safe Back to School - A practitioner’s guide</a:t>
            </a:r>
          </a:p>
        </p:txBody>
      </p:sp>
      <p:sp>
        <p:nvSpPr>
          <p:cNvPr id="7" name="Slide Number Placeholder 6"/>
          <p:cNvSpPr>
            <a:spLocks noGrp="1"/>
          </p:cNvSpPr>
          <p:nvPr>
            <p:ph type="sldNum" sz="quarter" idx="12"/>
          </p:nvPr>
        </p:nvSpPr>
        <p:spPr/>
        <p:txBody>
          <a:bodyPr/>
          <a:lstStyle/>
          <a:p>
            <a:fld id="{FD11339C-2D6F-4611-8CDE-6D2A2BC62F38}" type="slidenum">
              <a:rPr lang="en-US" smtClean="0"/>
              <a:t>‹nr.›</a:t>
            </a:fld>
            <a:endParaRPr lang="en-US"/>
          </a:p>
        </p:txBody>
      </p:sp>
    </p:spTree>
    <p:extLst>
      <p:ext uri="{BB962C8B-B14F-4D97-AF65-F5344CB8AC3E}">
        <p14:creationId xmlns:p14="http://schemas.microsoft.com/office/powerpoint/2010/main" val="70790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da-DK"/>
              <a:t>18-06-2020</a:t>
            </a:r>
            <a:endParaRPr lang="en-US"/>
          </a:p>
        </p:txBody>
      </p:sp>
      <p:sp>
        <p:nvSpPr>
          <p:cNvPr id="8" name="Footer Placeholder 7"/>
          <p:cNvSpPr>
            <a:spLocks noGrp="1"/>
          </p:cNvSpPr>
          <p:nvPr>
            <p:ph type="ftr" sz="quarter" idx="11"/>
          </p:nvPr>
        </p:nvSpPr>
        <p:spPr/>
        <p:txBody>
          <a:bodyPr/>
          <a:lstStyle/>
          <a:p>
            <a:r>
              <a:rPr lang="en-US"/>
              <a:t>Safe Back to School - A practitioner’s guide</a:t>
            </a:r>
          </a:p>
        </p:txBody>
      </p:sp>
      <p:sp>
        <p:nvSpPr>
          <p:cNvPr id="9" name="Slide Number Placeholder 8"/>
          <p:cNvSpPr>
            <a:spLocks noGrp="1"/>
          </p:cNvSpPr>
          <p:nvPr>
            <p:ph type="sldNum" sz="quarter" idx="12"/>
          </p:nvPr>
        </p:nvSpPr>
        <p:spPr/>
        <p:txBody>
          <a:bodyPr/>
          <a:lstStyle/>
          <a:p>
            <a:fld id="{FD11339C-2D6F-4611-8CDE-6D2A2BC62F38}" type="slidenum">
              <a:rPr lang="en-US" smtClean="0"/>
              <a:t>‹nr.›</a:t>
            </a:fld>
            <a:endParaRPr lang="en-US"/>
          </a:p>
        </p:txBody>
      </p:sp>
    </p:spTree>
    <p:extLst>
      <p:ext uri="{BB962C8B-B14F-4D97-AF65-F5344CB8AC3E}">
        <p14:creationId xmlns:p14="http://schemas.microsoft.com/office/powerpoint/2010/main" val="402721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da-DK"/>
              <a:t>18-06-2020</a:t>
            </a:r>
            <a:endParaRPr lang="en-US"/>
          </a:p>
        </p:txBody>
      </p:sp>
      <p:sp>
        <p:nvSpPr>
          <p:cNvPr id="4" name="Footer Placeholder 3"/>
          <p:cNvSpPr>
            <a:spLocks noGrp="1"/>
          </p:cNvSpPr>
          <p:nvPr>
            <p:ph type="ftr" sz="quarter" idx="11"/>
          </p:nvPr>
        </p:nvSpPr>
        <p:spPr/>
        <p:txBody>
          <a:bodyPr/>
          <a:lstStyle/>
          <a:p>
            <a:r>
              <a:rPr lang="en-US"/>
              <a:t>Safe Back to School - A practitioner’s guide</a:t>
            </a:r>
          </a:p>
        </p:txBody>
      </p:sp>
      <p:sp>
        <p:nvSpPr>
          <p:cNvPr id="5" name="Slide Number Placeholder 4"/>
          <p:cNvSpPr>
            <a:spLocks noGrp="1"/>
          </p:cNvSpPr>
          <p:nvPr>
            <p:ph type="sldNum" sz="quarter" idx="12"/>
          </p:nvPr>
        </p:nvSpPr>
        <p:spPr/>
        <p:txBody>
          <a:bodyPr/>
          <a:lstStyle/>
          <a:p>
            <a:fld id="{FD11339C-2D6F-4611-8CDE-6D2A2BC62F38}" type="slidenum">
              <a:rPr lang="en-US" smtClean="0"/>
              <a:t>‹nr.›</a:t>
            </a:fld>
            <a:endParaRPr lang="en-US"/>
          </a:p>
        </p:txBody>
      </p:sp>
    </p:spTree>
    <p:extLst>
      <p:ext uri="{BB962C8B-B14F-4D97-AF65-F5344CB8AC3E}">
        <p14:creationId xmlns:p14="http://schemas.microsoft.com/office/powerpoint/2010/main" val="47059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da-DK"/>
              <a:t>18-06-2020</a:t>
            </a: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Safe Back to School - A practitioner’s guide</a:t>
            </a:r>
          </a:p>
        </p:txBody>
      </p:sp>
      <p:sp>
        <p:nvSpPr>
          <p:cNvPr id="9" name="Slide Number Placeholder 8"/>
          <p:cNvSpPr>
            <a:spLocks noGrp="1"/>
          </p:cNvSpPr>
          <p:nvPr>
            <p:ph type="sldNum" sz="quarter" idx="12"/>
          </p:nvPr>
        </p:nvSpPr>
        <p:spPr/>
        <p:txBody>
          <a:bodyPr/>
          <a:lstStyle/>
          <a:p>
            <a:fld id="{FD11339C-2D6F-4611-8CDE-6D2A2BC62F38}" type="slidenum">
              <a:rPr lang="en-US" smtClean="0"/>
              <a:t>‹nr.›</a:t>
            </a:fld>
            <a:endParaRPr lang="en-US"/>
          </a:p>
        </p:txBody>
      </p:sp>
    </p:spTree>
    <p:extLst>
      <p:ext uri="{BB962C8B-B14F-4D97-AF65-F5344CB8AC3E}">
        <p14:creationId xmlns:p14="http://schemas.microsoft.com/office/powerpoint/2010/main" val="1614075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da-DK"/>
              <a:t>18-06-2020</a:t>
            </a: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Safe Back to School - A practitioner’s guide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D11339C-2D6F-4611-8CDE-6D2A2BC62F38}" type="slidenum">
              <a:rPr lang="en-US" smtClean="0"/>
              <a:t>‹nr.›</a:t>
            </a:fld>
            <a:endParaRPr lang="en-US"/>
          </a:p>
        </p:txBody>
      </p:sp>
    </p:spTree>
    <p:extLst>
      <p:ext uri="{BB962C8B-B14F-4D97-AF65-F5344CB8AC3E}">
        <p14:creationId xmlns:p14="http://schemas.microsoft.com/office/powerpoint/2010/main" val="1826656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da-DK"/>
              <a:t>18-06-2020</a:t>
            </a:r>
            <a:endParaRPr lang="en-US"/>
          </a:p>
        </p:txBody>
      </p:sp>
      <p:sp>
        <p:nvSpPr>
          <p:cNvPr id="6" name="Footer Placeholder 5"/>
          <p:cNvSpPr>
            <a:spLocks noGrp="1"/>
          </p:cNvSpPr>
          <p:nvPr>
            <p:ph type="ftr" sz="quarter" idx="11"/>
          </p:nvPr>
        </p:nvSpPr>
        <p:spPr/>
        <p:txBody>
          <a:bodyPr/>
          <a:lstStyle/>
          <a:p>
            <a:r>
              <a:rPr lang="en-US"/>
              <a:t>Safe Back to School - A practitioner’s guide</a:t>
            </a:r>
          </a:p>
        </p:txBody>
      </p:sp>
      <p:sp>
        <p:nvSpPr>
          <p:cNvPr id="7" name="Slide Number Placeholder 6"/>
          <p:cNvSpPr>
            <a:spLocks noGrp="1"/>
          </p:cNvSpPr>
          <p:nvPr>
            <p:ph type="sldNum" sz="quarter" idx="12"/>
          </p:nvPr>
        </p:nvSpPr>
        <p:spPr/>
        <p:txBody>
          <a:bodyPr/>
          <a:lstStyle/>
          <a:p>
            <a:fld id="{FD11339C-2D6F-4611-8CDE-6D2A2BC62F38}" type="slidenum">
              <a:rPr lang="en-US" smtClean="0"/>
              <a:t>‹nr.›</a:t>
            </a:fld>
            <a:endParaRPr lang="en-US"/>
          </a:p>
        </p:txBody>
      </p:sp>
    </p:spTree>
    <p:extLst>
      <p:ext uri="{BB962C8B-B14F-4D97-AF65-F5344CB8AC3E}">
        <p14:creationId xmlns:p14="http://schemas.microsoft.com/office/powerpoint/2010/main" val="2771938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r>
              <a:rPr lang="da-DK"/>
              <a:t>18-06-2020</a:t>
            </a:r>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Safe Back to School - A practitioner’s guide</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3FDE51E-0052-334C-A4B2-C567FE9F326F}" type="slidenum">
              <a:rPr lang="en-US" smtClean="0"/>
              <a:pPr/>
              <a:t>‹nr.›</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3652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76916" y="4760996"/>
            <a:ext cx="4789972" cy="914400"/>
          </a:xfrm>
        </p:spPr>
        <p:txBody>
          <a:bodyPr>
            <a:noAutofit/>
          </a:bodyPr>
          <a:lstStyle/>
          <a:p>
            <a:r>
              <a:rPr lang="en-US" sz="2000" dirty="0"/>
              <a:t>An inter-agency webinar by the east </a:t>
            </a:r>
            <a:r>
              <a:rPr lang="en-US" sz="2000" dirty="0" err="1"/>
              <a:t>africa</a:t>
            </a:r>
            <a:r>
              <a:rPr lang="en-US" sz="2000" dirty="0"/>
              <a:t> REGIONAL </a:t>
            </a:r>
            <a:r>
              <a:rPr lang="en-US" sz="2000" dirty="0" err="1"/>
              <a:t>EiE</a:t>
            </a:r>
            <a:r>
              <a:rPr lang="en-US" sz="2000" dirty="0"/>
              <a:t> working GROUP</a:t>
            </a:r>
          </a:p>
        </p:txBody>
      </p:sp>
      <p:sp>
        <p:nvSpPr>
          <p:cNvPr id="8" name="Title 4"/>
          <p:cNvSpPr txBox="1">
            <a:spLocks/>
          </p:cNvSpPr>
          <p:nvPr/>
        </p:nvSpPr>
        <p:spPr>
          <a:xfrm>
            <a:off x="835972" y="4349922"/>
            <a:ext cx="4789972" cy="122351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GB" sz="6000" b="1" dirty="0">
                <a:solidFill>
                  <a:schemeClr val="tx2"/>
                </a:solidFill>
                <a:latin typeface="Calibri Light" panose="020F0302020204030204" pitchFamily="34" charset="0"/>
                <a:cs typeface="Calibri Light" panose="020F0302020204030204" pitchFamily="34" charset="0"/>
              </a:rPr>
              <a:t>Safe Back to School:</a:t>
            </a:r>
            <a:r>
              <a:rPr lang="en-GB" sz="6000" dirty="0">
                <a:solidFill>
                  <a:schemeClr val="tx2"/>
                </a:solidFill>
                <a:latin typeface="Calibri Light" panose="020F0302020204030204" pitchFamily="34" charset="0"/>
                <a:cs typeface="Calibri Light" panose="020F0302020204030204" pitchFamily="34" charset="0"/>
              </a:rPr>
              <a:t> </a:t>
            </a:r>
            <a:br>
              <a:rPr lang="en-GB" sz="6000" dirty="0">
                <a:solidFill>
                  <a:schemeClr val="tx2"/>
                </a:solidFill>
                <a:latin typeface="Calibri Light" panose="020F0302020204030204" pitchFamily="34" charset="0"/>
                <a:cs typeface="Calibri Light" panose="020F0302020204030204" pitchFamily="34" charset="0"/>
              </a:rPr>
            </a:br>
            <a:r>
              <a:rPr lang="en-GB" sz="4400" dirty="0">
                <a:solidFill>
                  <a:schemeClr val="tx2"/>
                </a:solidFill>
                <a:latin typeface="Calibri Light" panose="020F0302020204030204" pitchFamily="34" charset="0"/>
                <a:cs typeface="Calibri Light" panose="020F0302020204030204" pitchFamily="34" charset="0"/>
              </a:rPr>
              <a:t>A practitioner’s guide</a:t>
            </a:r>
            <a:br>
              <a:rPr lang="en-GB" sz="4400" dirty="0">
                <a:latin typeface="Calibri Light" panose="020F0302020204030204" pitchFamily="34" charset="0"/>
                <a:cs typeface="Calibri Light" panose="020F0302020204030204" pitchFamily="34" charset="0"/>
              </a:rPr>
            </a:br>
            <a:br>
              <a:rPr lang="en-GB" sz="4400" dirty="0"/>
            </a:br>
            <a:br>
              <a:rPr lang="en-GB" sz="3600" cap="all" dirty="0"/>
            </a:br>
            <a:endParaRPr lang="en-US" sz="3600" cap="all" dirty="0"/>
          </a:p>
        </p:txBody>
      </p:sp>
      <p:pic>
        <p:nvPicPr>
          <p:cNvPr id="4" name="Picture 3">
            <a:extLst>
              <a:ext uri="{FF2B5EF4-FFF2-40B4-BE49-F238E27FC236}">
                <a16:creationId xmlns:a16="http://schemas.microsoft.com/office/drawing/2014/main" id="{D94AFA75-96C4-4CA2-8C1E-5AFA3595738E}"/>
              </a:ext>
            </a:extLst>
          </p:cNvPr>
          <p:cNvPicPr>
            <a:picLocks noChangeAspect="1"/>
          </p:cNvPicPr>
          <p:nvPr/>
        </p:nvPicPr>
        <p:blipFill>
          <a:blip r:embed="rId3"/>
          <a:stretch>
            <a:fillRect/>
          </a:stretch>
        </p:blipFill>
        <p:spPr>
          <a:xfrm>
            <a:off x="5511800" y="1284564"/>
            <a:ext cx="3543447" cy="5025455"/>
          </a:xfrm>
          <a:prstGeom prst="rect">
            <a:avLst/>
          </a:prstGeom>
        </p:spPr>
      </p:pic>
      <p:pic>
        <p:nvPicPr>
          <p:cNvPr id="2" name="Billede 1">
            <a:extLst>
              <a:ext uri="{FF2B5EF4-FFF2-40B4-BE49-F238E27FC236}">
                <a16:creationId xmlns:a16="http://schemas.microsoft.com/office/drawing/2014/main" id="{372D6729-6002-4917-8576-8BBD222D19B9}"/>
              </a:ext>
            </a:extLst>
          </p:cNvPr>
          <p:cNvPicPr>
            <a:picLocks noChangeAspect="1"/>
          </p:cNvPicPr>
          <p:nvPr/>
        </p:nvPicPr>
        <p:blipFill>
          <a:blip r:embed="rId4"/>
          <a:stretch>
            <a:fillRect/>
          </a:stretch>
        </p:blipFill>
        <p:spPr>
          <a:xfrm>
            <a:off x="455511" y="178311"/>
            <a:ext cx="8232978" cy="739339"/>
          </a:xfrm>
          <a:prstGeom prst="rect">
            <a:avLst/>
          </a:prstGeom>
        </p:spPr>
      </p:pic>
    </p:spTree>
    <p:extLst>
      <p:ext uri="{BB962C8B-B14F-4D97-AF65-F5344CB8AC3E}">
        <p14:creationId xmlns:p14="http://schemas.microsoft.com/office/powerpoint/2010/main" val="4173343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1" y="254520"/>
            <a:ext cx="8061961" cy="1076975"/>
          </a:xfrm>
        </p:spPr>
        <p:txBody>
          <a:bodyPr>
            <a:noAutofit/>
          </a:bodyPr>
          <a:lstStyle/>
          <a:p>
            <a:r>
              <a:rPr lang="en-GB" sz="3800" b="1" dirty="0"/>
              <a:t>Safe Back-to-School Checklist</a:t>
            </a:r>
            <a:br>
              <a:rPr lang="en-GB" sz="3800" dirty="0"/>
            </a:br>
            <a:r>
              <a:rPr lang="en-GB" sz="4000" dirty="0"/>
              <a:t>HEALTH – Guideline overview</a:t>
            </a:r>
            <a:endParaRPr lang="en-GB" sz="3800" dirty="0"/>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10</a:t>
            </a:fld>
            <a:endParaRPr lang="en-US"/>
          </a:p>
        </p:txBody>
      </p:sp>
      <p:sp>
        <p:nvSpPr>
          <p:cNvPr id="3" name="Rektangel 2">
            <a:extLst>
              <a:ext uri="{FF2B5EF4-FFF2-40B4-BE49-F238E27FC236}">
                <a16:creationId xmlns:a16="http://schemas.microsoft.com/office/drawing/2014/main" id="{533E33E9-F6C4-42CE-B885-D884026B6018}"/>
              </a:ext>
            </a:extLst>
          </p:cNvPr>
          <p:cNvSpPr/>
          <p:nvPr/>
        </p:nvSpPr>
        <p:spPr>
          <a:xfrm>
            <a:off x="0" y="1897039"/>
            <a:ext cx="9144000" cy="4093428"/>
          </a:xfrm>
          <a:prstGeom prst="rect">
            <a:avLst/>
          </a:prstGeom>
        </p:spPr>
        <p:txBody>
          <a:bodyPr wrap="square">
            <a:spAutoFit/>
          </a:bodyPr>
          <a:lstStyle/>
          <a:p>
            <a:pPr lvl="1">
              <a:spcBef>
                <a:spcPts val="600"/>
              </a:spcBef>
            </a:pPr>
            <a:r>
              <a:rPr lang="en-US" sz="2000" dirty="0"/>
              <a:t>Objectives of Public Health are well highlighted in the guideline:</a:t>
            </a:r>
          </a:p>
          <a:p>
            <a:pPr algn="ctr">
              <a:spcBef>
                <a:spcPts val="600"/>
              </a:spcBef>
            </a:pPr>
            <a:r>
              <a:rPr lang="en-US" sz="2000" dirty="0">
                <a:effectLst>
                  <a:outerShdw blurRad="38100" dist="38100" dir="2700000" algn="tl">
                    <a:srgbClr val="000000">
                      <a:alpha val="43137"/>
                    </a:srgbClr>
                  </a:outerShdw>
                </a:effectLst>
              </a:rPr>
              <a:t>Prevent transmission </a:t>
            </a:r>
            <a:r>
              <a:rPr lang="en-US" sz="2000" dirty="0">
                <a:effectLst>
                  <a:outerShdw blurRad="38100" dist="38100" dir="2700000" algn="tl">
                    <a:srgbClr val="000000">
                      <a:alpha val="43137"/>
                    </a:srgbClr>
                  </a:outerShdw>
                </a:effectLst>
                <a:sym typeface="Wingdings" panose="05000000000000000000" pitchFamily="2" charset="2"/>
              </a:rPr>
              <a:t> </a:t>
            </a:r>
            <a:r>
              <a:rPr lang="en-US" sz="2000" dirty="0">
                <a:effectLst>
                  <a:outerShdw blurRad="38100" dist="38100" dir="2700000" algn="tl">
                    <a:srgbClr val="000000">
                      <a:alpha val="43137"/>
                    </a:srgbClr>
                  </a:outerShdw>
                </a:effectLst>
              </a:rPr>
              <a:t>Care for those infected </a:t>
            </a:r>
            <a:r>
              <a:rPr lang="en-US" sz="2000" dirty="0">
                <a:effectLst>
                  <a:outerShdw blurRad="38100" dist="38100" dir="2700000" algn="tl">
                    <a:srgbClr val="000000">
                      <a:alpha val="43137"/>
                    </a:srgbClr>
                  </a:outerShdw>
                </a:effectLst>
                <a:sym typeface="Wingdings" panose="05000000000000000000" pitchFamily="2" charset="2"/>
              </a:rPr>
              <a:t> </a:t>
            </a:r>
            <a:r>
              <a:rPr lang="en-US" sz="2000" dirty="0">
                <a:effectLst>
                  <a:outerShdw blurRad="38100" dist="38100" dir="2700000" algn="tl">
                    <a:srgbClr val="000000">
                      <a:alpha val="43137"/>
                    </a:srgbClr>
                  </a:outerShdw>
                </a:effectLst>
              </a:rPr>
              <a:t>Mitigate impact of pandemic</a:t>
            </a:r>
          </a:p>
          <a:p>
            <a:pPr lvl="1">
              <a:spcBef>
                <a:spcPts val="600"/>
              </a:spcBef>
            </a:pPr>
            <a:r>
              <a:rPr lang="en-US" sz="2000" dirty="0"/>
              <a:t>Concept of “whole School Community “ very important as it highlights</a:t>
            </a:r>
          </a:p>
          <a:p>
            <a:pPr algn="ctr">
              <a:spcBef>
                <a:spcPts val="600"/>
              </a:spcBef>
            </a:pPr>
            <a:r>
              <a:rPr lang="en-US" sz="2000" dirty="0">
                <a:effectLst>
                  <a:outerShdw blurRad="38100" dist="38100" dir="2700000" algn="tl">
                    <a:srgbClr val="000000">
                      <a:alpha val="43137"/>
                    </a:srgbClr>
                  </a:outerShdw>
                </a:effectLst>
              </a:rPr>
              <a:t>Multisectoral approach </a:t>
            </a:r>
            <a:r>
              <a:rPr lang="en-US" sz="2000" dirty="0">
                <a:effectLst>
                  <a:outerShdw blurRad="38100" dist="38100" dir="2700000" algn="tl">
                    <a:srgbClr val="000000">
                      <a:alpha val="43137"/>
                    </a:srgbClr>
                  </a:outerShdw>
                </a:effectLst>
                <a:sym typeface="Wingdings" panose="05000000000000000000" pitchFamily="2" charset="2"/>
              </a:rPr>
              <a:t> </a:t>
            </a:r>
            <a:r>
              <a:rPr lang="en-US" sz="2000" dirty="0">
                <a:effectLst>
                  <a:outerShdw blurRad="38100" dist="38100" dir="2700000" algn="tl">
                    <a:srgbClr val="000000">
                      <a:alpha val="43137"/>
                    </a:srgbClr>
                  </a:outerShdw>
                </a:effectLst>
              </a:rPr>
              <a:t>Integration (no stand alone action) </a:t>
            </a:r>
            <a:r>
              <a:rPr lang="en-US" sz="2000" dirty="0">
                <a:effectLst>
                  <a:outerShdw blurRad="38100" dist="38100" dir="2700000" algn="tl">
                    <a:srgbClr val="000000">
                      <a:alpha val="43137"/>
                    </a:srgbClr>
                  </a:outerShdw>
                </a:effectLst>
                <a:sym typeface="Wingdings" panose="05000000000000000000" pitchFamily="2" charset="2"/>
              </a:rPr>
              <a:t> </a:t>
            </a:r>
            <a:r>
              <a:rPr lang="en-US" sz="2000" dirty="0">
                <a:effectLst>
                  <a:outerShdw blurRad="38100" dist="38100" dir="2700000" algn="tl">
                    <a:srgbClr val="000000">
                      <a:alpha val="43137"/>
                    </a:srgbClr>
                  </a:outerShdw>
                </a:effectLst>
              </a:rPr>
              <a:t>Participation (students not passive beneficiaries)</a:t>
            </a:r>
          </a:p>
          <a:p>
            <a:pPr>
              <a:spcBef>
                <a:spcPts val="600"/>
              </a:spcBef>
            </a:pPr>
            <a:r>
              <a:rPr lang="en-US" sz="2000">
                <a:sym typeface="Wingdings" panose="05000000000000000000" pitchFamily="2" charset="2"/>
              </a:rPr>
              <a:t>	 </a:t>
            </a:r>
            <a:r>
              <a:rPr lang="en-US" sz="2000"/>
              <a:t>Hygiene </a:t>
            </a:r>
            <a:r>
              <a:rPr lang="en-US" sz="2000" dirty="0"/>
              <a:t>and sanitation: </a:t>
            </a:r>
          </a:p>
          <a:p>
            <a:pPr>
              <a:spcBef>
                <a:spcPts val="600"/>
              </a:spcBef>
            </a:pPr>
            <a:r>
              <a:rPr lang="en-US" sz="2000" dirty="0">
                <a:effectLst>
                  <a:outerShdw blurRad="38100" dist="38100" dir="2700000" algn="tl">
                    <a:srgbClr val="000000">
                      <a:alpha val="43137"/>
                    </a:srgbClr>
                  </a:outerShdw>
                </a:effectLst>
              </a:rPr>
              <a:t>	need to motivate</a:t>
            </a:r>
            <a:r>
              <a:rPr lang="en-US" sz="2000" dirty="0"/>
              <a:t>, train, equip ( PPEs, disinfectants)</a:t>
            </a:r>
          </a:p>
          <a:p>
            <a:pPr>
              <a:spcBef>
                <a:spcPts val="600"/>
              </a:spcBef>
            </a:pPr>
            <a:r>
              <a:rPr lang="en-US" sz="2000" dirty="0">
                <a:sym typeface="Wingdings" panose="05000000000000000000" pitchFamily="2" charset="2"/>
              </a:rPr>
              <a:t>	 </a:t>
            </a:r>
            <a:r>
              <a:rPr lang="en-US" sz="2000" dirty="0"/>
              <a:t>Coordination: </a:t>
            </a:r>
          </a:p>
          <a:p>
            <a:pPr lvl="1">
              <a:spcBef>
                <a:spcPts val="600"/>
              </a:spcBef>
            </a:pPr>
            <a:r>
              <a:rPr lang="en-US" sz="2000" dirty="0"/>
              <a:t>Designate formally a </a:t>
            </a:r>
            <a:r>
              <a:rPr lang="en-US" sz="2000" dirty="0">
                <a:effectLst>
                  <a:outerShdw blurRad="38100" dist="38100" dir="2700000" algn="tl">
                    <a:srgbClr val="000000">
                      <a:alpha val="43137"/>
                    </a:srgbClr>
                  </a:outerShdw>
                </a:effectLst>
              </a:rPr>
              <a:t>focal point for school health </a:t>
            </a:r>
            <a:r>
              <a:rPr lang="en-US" sz="2000" dirty="0"/>
              <a:t>within COVID-19 coordination platform at all levels, </a:t>
            </a:r>
            <a:r>
              <a:rPr lang="en-US" sz="2000" dirty="0">
                <a:effectLst>
                  <a:outerShdw blurRad="38100" dist="38100" dir="2700000" algn="tl">
                    <a:srgbClr val="000000">
                      <a:alpha val="43137"/>
                    </a:srgbClr>
                  </a:outerShdw>
                </a:effectLst>
              </a:rPr>
              <a:t>including at field levels </a:t>
            </a:r>
          </a:p>
          <a:p>
            <a:pPr lvl="1">
              <a:spcBef>
                <a:spcPts val="600"/>
              </a:spcBef>
            </a:pPr>
            <a:r>
              <a:rPr lang="en-US" sz="2000" dirty="0">
                <a:effectLst>
                  <a:outerShdw blurRad="38100" dist="38100" dir="2700000" algn="tl">
                    <a:srgbClr val="000000">
                      <a:alpha val="43137"/>
                    </a:srgbClr>
                  </a:outerShdw>
                </a:effectLst>
              </a:rPr>
              <a:t>School to attend COVID meetings and </a:t>
            </a:r>
            <a:r>
              <a:rPr lang="en-US" sz="2000" dirty="0"/>
              <a:t>include an agenda item on school health </a:t>
            </a:r>
          </a:p>
        </p:txBody>
      </p:sp>
    </p:spTree>
    <p:extLst>
      <p:ext uri="{BB962C8B-B14F-4D97-AF65-F5344CB8AC3E}">
        <p14:creationId xmlns:p14="http://schemas.microsoft.com/office/powerpoint/2010/main" val="3666272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1" y="254520"/>
            <a:ext cx="8061961" cy="1076975"/>
          </a:xfrm>
        </p:spPr>
        <p:txBody>
          <a:bodyPr>
            <a:noAutofit/>
          </a:bodyPr>
          <a:lstStyle/>
          <a:p>
            <a:r>
              <a:rPr lang="en-GB" sz="3800" b="1" dirty="0"/>
              <a:t>Safe Back-to-School Checklist</a:t>
            </a:r>
            <a:br>
              <a:rPr lang="en-GB" sz="3800" dirty="0"/>
            </a:br>
            <a:r>
              <a:rPr lang="en-GB" sz="4000" dirty="0"/>
              <a:t>HEALTH – Guideline key points</a:t>
            </a:r>
            <a:endParaRPr lang="en-GB" sz="3800" dirty="0"/>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11</a:t>
            </a:fld>
            <a:endParaRPr lang="en-US"/>
          </a:p>
        </p:txBody>
      </p:sp>
      <p:sp>
        <p:nvSpPr>
          <p:cNvPr id="3" name="Rektangel 2">
            <a:extLst>
              <a:ext uri="{FF2B5EF4-FFF2-40B4-BE49-F238E27FC236}">
                <a16:creationId xmlns:a16="http://schemas.microsoft.com/office/drawing/2014/main" id="{533E33E9-F6C4-42CE-B885-D884026B6018}"/>
              </a:ext>
            </a:extLst>
          </p:cNvPr>
          <p:cNvSpPr/>
          <p:nvPr/>
        </p:nvSpPr>
        <p:spPr>
          <a:xfrm>
            <a:off x="464024" y="1897039"/>
            <a:ext cx="8229599" cy="4247317"/>
          </a:xfrm>
          <a:prstGeom prst="rect">
            <a:avLst/>
          </a:prstGeom>
        </p:spPr>
        <p:txBody>
          <a:bodyPr wrap="square">
            <a:spAutoFit/>
          </a:bodyPr>
          <a:lstStyle/>
          <a:p>
            <a:pPr marL="342900" indent="-342900">
              <a:spcBef>
                <a:spcPts val="600"/>
              </a:spcBef>
              <a:buFont typeface="Arial" panose="020B0604020202020204" pitchFamily="34" charset="0"/>
              <a:buChar char="•"/>
            </a:pPr>
            <a:r>
              <a:rPr lang="en-US" sz="2000" dirty="0"/>
              <a:t>Risk Communication and Community empowerment: awareness materials adapted to children  </a:t>
            </a:r>
          </a:p>
          <a:p>
            <a:pPr marL="342900" indent="-342900">
              <a:spcBef>
                <a:spcPts val="600"/>
              </a:spcBef>
              <a:buFont typeface="Arial" panose="020B0604020202020204" pitchFamily="34" charset="0"/>
              <a:buChar char="•"/>
            </a:pPr>
            <a:r>
              <a:rPr lang="en-US" sz="2000" dirty="0"/>
              <a:t>Properly equip schools based on government school health facility standards.</a:t>
            </a:r>
          </a:p>
          <a:p>
            <a:pPr marL="342900" indent="-342900">
              <a:spcBef>
                <a:spcPts val="600"/>
              </a:spcBef>
              <a:buFont typeface="Arial" panose="020B0604020202020204" pitchFamily="34" charset="0"/>
              <a:buChar char="•"/>
            </a:pPr>
            <a:r>
              <a:rPr lang="en-US" sz="2000" dirty="0"/>
              <a:t>Stock schools with first aid kits, including PPE,  thermometers and rubbing alcohol for cleaning thermometers.</a:t>
            </a:r>
          </a:p>
          <a:p>
            <a:pPr marL="342900" indent="-342900">
              <a:spcBef>
                <a:spcPts val="600"/>
              </a:spcBef>
              <a:buFont typeface="Arial" panose="020B0604020202020204" pitchFamily="34" charset="0"/>
              <a:buChar char="•"/>
            </a:pPr>
            <a:r>
              <a:rPr lang="en-US" sz="2000" dirty="0"/>
              <a:t>Orient and train, give information on existing services and facilities</a:t>
            </a:r>
          </a:p>
          <a:p>
            <a:pPr marL="342900" indent="-342900">
              <a:spcBef>
                <a:spcPts val="600"/>
              </a:spcBef>
              <a:buFont typeface="Arial" panose="020B0604020202020204" pitchFamily="34" charset="0"/>
              <a:buChar char="•"/>
            </a:pPr>
            <a:r>
              <a:rPr lang="en-US" sz="2000" dirty="0"/>
              <a:t>Establish proper recording and reporting of COVID-9 cases and other health information management, as recommended by governments</a:t>
            </a:r>
          </a:p>
          <a:p>
            <a:pPr marL="342900" indent="-342900">
              <a:spcBef>
                <a:spcPts val="600"/>
              </a:spcBef>
              <a:buFont typeface="Arial" panose="020B0604020202020204" pitchFamily="34" charset="0"/>
              <a:buChar char="•"/>
            </a:pPr>
            <a:r>
              <a:rPr lang="en-US" sz="2000" dirty="0"/>
              <a:t>Connect schools with health facility for referrals</a:t>
            </a:r>
          </a:p>
          <a:p>
            <a:pPr marL="342900" indent="-342900">
              <a:spcBef>
                <a:spcPts val="600"/>
              </a:spcBef>
              <a:buFont typeface="Arial" panose="020B0604020202020204" pitchFamily="34" charset="0"/>
              <a:buChar char="•"/>
            </a:pPr>
            <a:r>
              <a:rPr lang="en-US" sz="2000" dirty="0"/>
              <a:t>Identify temporary isolation areas for children/school staff who may be infected to safely wait before receiving care.</a:t>
            </a:r>
          </a:p>
        </p:txBody>
      </p:sp>
    </p:spTree>
    <p:extLst>
      <p:ext uri="{BB962C8B-B14F-4D97-AF65-F5344CB8AC3E}">
        <p14:creationId xmlns:p14="http://schemas.microsoft.com/office/powerpoint/2010/main" val="1369875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218AF1-2E1C-4E87-8474-85A998181B77}"/>
              </a:ext>
            </a:extLst>
          </p:cNvPr>
          <p:cNvSpPr>
            <a:spLocks noGrp="1"/>
          </p:cNvSpPr>
          <p:nvPr>
            <p:ph idx="1"/>
          </p:nvPr>
        </p:nvSpPr>
        <p:spPr>
          <a:xfrm>
            <a:off x="161366" y="1815153"/>
            <a:ext cx="8464020" cy="4462818"/>
          </a:xfrm>
        </p:spPr>
        <p:txBody>
          <a:bodyPr>
            <a:noAutofit/>
          </a:bodyPr>
          <a:lstStyle/>
          <a:p>
            <a:pPr marL="365760" lvl="3" algn="just">
              <a:spcBef>
                <a:spcPts val="600"/>
              </a:spcBef>
              <a:spcAft>
                <a:spcPts val="0"/>
              </a:spcAft>
              <a:buFont typeface="Wingdings" panose="05000000000000000000" pitchFamily="2" charset="2"/>
              <a:buChar char="§"/>
            </a:pPr>
            <a:r>
              <a:rPr lang="en-US" sz="2000" dirty="0"/>
              <a:t> Where school meals or snacks were provided before schools closed, plan to restart provision as soon as possible. Due to COVID-19 many families need regular access to healthy meals as a matter of urgency. Where on-site distribution is not feasible, consider providing or increasing take-home rations. </a:t>
            </a:r>
          </a:p>
          <a:p>
            <a:pPr marL="365760" lvl="3" algn="just">
              <a:spcBef>
                <a:spcPts val="600"/>
              </a:spcBef>
              <a:spcAft>
                <a:spcPts val="0"/>
              </a:spcAft>
              <a:buFont typeface="Wingdings" panose="05000000000000000000" pitchFamily="2" charset="2"/>
              <a:buChar char="§"/>
            </a:pPr>
            <a:r>
              <a:rPr lang="en-US" sz="2000" dirty="0"/>
              <a:t> Procure nutrient-enhanced school feeding supplies if nutritional status of children and young people has significantly dropped. </a:t>
            </a:r>
          </a:p>
          <a:p>
            <a:pPr marL="365760" lvl="3" algn="just">
              <a:spcBef>
                <a:spcPts val="600"/>
              </a:spcBef>
              <a:spcAft>
                <a:spcPts val="0"/>
              </a:spcAft>
              <a:buFont typeface="Wingdings" panose="05000000000000000000" pitchFamily="2" charset="2"/>
              <a:buChar char="§"/>
            </a:pPr>
            <a:r>
              <a:rPr lang="en-US" sz="2000" dirty="0"/>
              <a:t> Plan to reopen school canteens to keep children and young people and staff safe: i.e. reduced capacity, protection measures for staff (see WFP/ FAO/UNICEF guidance, pages 7-8), staggered lunch hours, and hand washing before and after. </a:t>
            </a:r>
          </a:p>
          <a:p>
            <a:pPr marL="365760" lvl="3" algn="just">
              <a:spcBef>
                <a:spcPts val="600"/>
              </a:spcBef>
              <a:spcAft>
                <a:spcPts val="0"/>
              </a:spcAft>
              <a:buFont typeface="Wingdings" panose="05000000000000000000" pitchFamily="2" charset="2"/>
              <a:buChar char="§"/>
            </a:pPr>
            <a:r>
              <a:rPr lang="en-US" sz="2000" dirty="0"/>
              <a:t> Ensure that school canteens have safe water supply for drinking and hygiene, drinking water stations, handwashing facilities/stations with soap nearby, and proper waste disposal measures (e.g. trash bins, proper drainage).</a:t>
            </a:r>
          </a:p>
        </p:txBody>
      </p:sp>
      <p:sp>
        <p:nvSpPr>
          <p:cNvPr id="4" name="Date Placeholder 3">
            <a:extLst>
              <a:ext uri="{FF2B5EF4-FFF2-40B4-BE49-F238E27FC236}">
                <a16:creationId xmlns:a16="http://schemas.microsoft.com/office/drawing/2014/main" id="{356DE8F3-44E9-4B26-A835-1E732C95B2D8}"/>
              </a:ext>
            </a:extLst>
          </p:cNvPr>
          <p:cNvSpPr>
            <a:spLocks noGrp="1"/>
          </p:cNvSpPr>
          <p:nvPr>
            <p:ph type="dt" sz="half" idx="10"/>
          </p:nvPr>
        </p:nvSpPr>
        <p:spPr/>
        <p:txBody>
          <a:bodyPr/>
          <a:lstStyle/>
          <a:p>
            <a:fld id="{A7DE900A-4CFD-4A07-9452-012356F8085B}" type="datetime1">
              <a:rPr lang="en-US" smtClean="0"/>
              <a:t>6/18/2020</a:t>
            </a:fld>
            <a:endParaRPr lang="en-US"/>
          </a:p>
        </p:txBody>
      </p:sp>
      <p:sp>
        <p:nvSpPr>
          <p:cNvPr id="6" name="Slide Number Placeholder 5">
            <a:extLst>
              <a:ext uri="{FF2B5EF4-FFF2-40B4-BE49-F238E27FC236}">
                <a16:creationId xmlns:a16="http://schemas.microsoft.com/office/drawing/2014/main" id="{0114E7D9-116B-45B3-A76C-B5EF0A5DECCB}"/>
              </a:ext>
            </a:extLst>
          </p:cNvPr>
          <p:cNvSpPr>
            <a:spLocks noGrp="1"/>
          </p:cNvSpPr>
          <p:nvPr>
            <p:ph type="sldNum" sz="quarter" idx="12"/>
          </p:nvPr>
        </p:nvSpPr>
        <p:spPr/>
        <p:txBody>
          <a:bodyPr/>
          <a:lstStyle/>
          <a:p>
            <a:fld id="{FD11339C-2D6F-4611-8CDE-6D2A2BC62F38}" type="slidenum">
              <a:rPr lang="en-US" smtClean="0"/>
              <a:t>12</a:t>
            </a:fld>
            <a:endParaRPr lang="en-US"/>
          </a:p>
        </p:txBody>
      </p:sp>
      <p:sp>
        <p:nvSpPr>
          <p:cNvPr id="7" name="Title 1">
            <a:extLst>
              <a:ext uri="{FF2B5EF4-FFF2-40B4-BE49-F238E27FC236}">
                <a16:creationId xmlns:a16="http://schemas.microsoft.com/office/drawing/2014/main" id="{7EDBD1C7-C34E-4CC8-8175-5CF86F060F31}"/>
              </a:ext>
            </a:extLst>
          </p:cNvPr>
          <p:cNvSpPr txBox="1">
            <a:spLocks/>
          </p:cNvSpPr>
          <p:nvPr/>
        </p:nvSpPr>
        <p:spPr>
          <a:xfrm>
            <a:off x="160421" y="254521"/>
            <a:ext cx="8061961" cy="10283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3800" b="1" dirty="0"/>
              <a:t>Safe Back-to-School Checklist</a:t>
            </a:r>
            <a:br>
              <a:rPr lang="en-GB" sz="3800" dirty="0"/>
            </a:br>
            <a:r>
              <a:rPr lang="en-GB" sz="4000" dirty="0"/>
              <a:t>NUTRITION - S</a:t>
            </a:r>
            <a:r>
              <a:rPr lang="en-US" sz="4000" dirty="0" err="1"/>
              <a:t>afe</a:t>
            </a:r>
            <a:r>
              <a:rPr lang="en-US" sz="4000" dirty="0"/>
              <a:t> food preparation</a:t>
            </a:r>
            <a:endParaRPr lang="en-GB" sz="3800" dirty="0"/>
          </a:p>
        </p:txBody>
      </p:sp>
    </p:spTree>
    <p:extLst>
      <p:ext uri="{BB962C8B-B14F-4D97-AF65-F5344CB8AC3E}">
        <p14:creationId xmlns:p14="http://schemas.microsoft.com/office/powerpoint/2010/main" val="147789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1" y="254520"/>
            <a:ext cx="8061961" cy="1076975"/>
          </a:xfrm>
        </p:spPr>
        <p:txBody>
          <a:bodyPr>
            <a:noAutofit/>
          </a:bodyPr>
          <a:lstStyle/>
          <a:p>
            <a:r>
              <a:rPr lang="en-GB" sz="3800" b="1" dirty="0"/>
              <a:t>Safe Back-to-School Checklist</a:t>
            </a:r>
            <a:br>
              <a:rPr lang="en-GB" sz="3800" dirty="0"/>
            </a:br>
            <a:r>
              <a:rPr lang="en-GB" sz="4000" dirty="0"/>
              <a:t>EDUCATION</a:t>
            </a:r>
            <a:endParaRPr lang="en-GB" sz="3800" dirty="0"/>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13</a:t>
            </a:fld>
            <a:endParaRPr lang="en-US"/>
          </a:p>
        </p:txBody>
      </p:sp>
      <p:sp>
        <p:nvSpPr>
          <p:cNvPr id="7" name="TextBox 6">
            <a:extLst>
              <a:ext uri="{FF2B5EF4-FFF2-40B4-BE49-F238E27FC236}">
                <a16:creationId xmlns:a16="http://schemas.microsoft.com/office/drawing/2014/main" id="{4D5DF2DD-0F6C-40DF-BCDC-90A3A38AFB77}"/>
              </a:ext>
            </a:extLst>
          </p:cNvPr>
          <p:cNvSpPr txBox="1"/>
          <p:nvPr/>
        </p:nvSpPr>
        <p:spPr>
          <a:xfrm>
            <a:off x="-300312" y="1491467"/>
            <a:ext cx="9155553" cy="5396349"/>
          </a:xfrm>
          <a:prstGeom prst="rect">
            <a:avLst/>
          </a:prstGeom>
          <a:noFill/>
        </p:spPr>
        <p:txBody>
          <a:bodyPr wrap="square" lIns="0" tIns="0" rIns="0" bIns="0" rtlCol="0" anchor="t">
            <a:spAutoFit/>
          </a:bodyPr>
          <a:lstStyle/>
          <a:p>
            <a:pPr lvl="1">
              <a:spcAft>
                <a:spcPts val="1000"/>
              </a:spcAft>
            </a:pPr>
            <a:r>
              <a:rPr lang="en-GB" b="1" u="sng" dirty="0"/>
              <a:t>Before Schools Reopen</a:t>
            </a:r>
            <a:r>
              <a:rPr lang="en-GB" u="sng" dirty="0"/>
              <a:t>:</a:t>
            </a:r>
          </a:p>
          <a:p>
            <a:pPr marL="742950" lvl="1" indent="-285750">
              <a:spcAft>
                <a:spcPts val="1000"/>
              </a:spcAft>
              <a:buFont typeface="Wingdings" panose="05000000000000000000" pitchFamily="2" charset="2"/>
              <a:buChar char="q"/>
            </a:pPr>
            <a:r>
              <a:rPr lang="en-GB" sz="1700" b="1" dirty="0">
                <a:solidFill>
                  <a:srgbClr val="92D050"/>
                </a:solidFill>
              </a:rPr>
              <a:t>Prepare school for physical distancing in, around, and on the way to schools</a:t>
            </a:r>
          </a:p>
          <a:p>
            <a:pPr marL="742950" lvl="1" indent="-285750">
              <a:spcAft>
                <a:spcPts val="1000"/>
              </a:spcAft>
              <a:buFont typeface="Wingdings" panose="05000000000000000000" pitchFamily="2" charset="2"/>
              <a:buChar char="q"/>
            </a:pPr>
            <a:r>
              <a:rPr lang="en-GB" sz="1700" b="1" dirty="0">
                <a:solidFill>
                  <a:srgbClr val="92D050"/>
                </a:solidFill>
              </a:rPr>
              <a:t>Take action to ensure all children and young people return to school, prioritizing the most vulnerable </a:t>
            </a:r>
          </a:p>
          <a:p>
            <a:pPr marL="742950" lvl="1" indent="-285750">
              <a:spcAft>
                <a:spcPts val="1000"/>
              </a:spcAft>
              <a:buFont typeface="Wingdings" panose="05000000000000000000" pitchFamily="2" charset="2"/>
              <a:buChar char="q"/>
            </a:pPr>
            <a:r>
              <a:rPr lang="en-GB" sz="1700" b="1" dirty="0">
                <a:solidFill>
                  <a:srgbClr val="92D050"/>
                </a:solidFill>
              </a:rPr>
              <a:t>Support school personnel well-being and train teachers on key topics and pedagogy to ensure a safe, quality return to school (see Technical Annex 3)</a:t>
            </a:r>
            <a:br>
              <a:rPr lang="en-GB" sz="1700" b="1" dirty="0">
                <a:solidFill>
                  <a:srgbClr val="92D050"/>
                </a:solidFill>
              </a:rPr>
            </a:br>
            <a:endParaRPr lang="en-GB" b="1" u="sng" dirty="0">
              <a:solidFill>
                <a:srgbClr val="ED100C"/>
              </a:solidFill>
            </a:endParaRPr>
          </a:p>
          <a:p>
            <a:pPr lvl="1">
              <a:spcAft>
                <a:spcPts val="1000"/>
              </a:spcAft>
            </a:pPr>
            <a:r>
              <a:rPr lang="en-GB" b="1" u="sng" dirty="0"/>
              <a:t>After Schools Reopen:</a:t>
            </a:r>
          </a:p>
          <a:p>
            <a:pPr marL="742950" lvl="1" indent="-285750">
              <a:spcAft>
                <a:spcPts val="1000"/>
              </a:spcAft>
              <a:buFont typeface="Wingdings" panose="05000000000000000000" pitchFamily="2" charset="2"/>
              <a:buChar char="q"/>
            </a:pPr>
            <a:r>
              <a:rPr lang="en-GB" sz="1700" b="1" dirty="0">
                <a:solidFill>
                  <a:srgbClr val="92D050"/>
                </a:solidFill>
              </a:rPr>
              <a:t>Prioritize psychosocial support and socio-emotional learning activities in the reopening period </a:t>
            </a:r>
          </a:p>
          <a:p>
            <a:pPr marL="1200150" lvl="2" indent="-285750">
              <a:spcAft>
                <a:spcPts val="1000"/>
              </a:spcAft>
              <a:buFont typeface="Wingdings" panose="05000000000000000000" pitchFamily="2" charset="2"/>
              <a:buChar char="q"/>
            </a:pPr>
            <a:r>
              <a:rPr lang="en-GB" sz="1600" dirty="0"/>
              <a:t>Include basic MHPSS or SEL activities into daily classroom routine (see Technical Annex 5)</a:t>
            </a:r>
            <a:endParaRPr lang="en-GB" sz="1700" b="1" dirty="0">
              <a:solidFill>
                <a:srgbClr val="92D050"/>
              </a:solidFill>
            </a:endParaRPr>
          </a:p>
          <a:p>
            <a:pPr marL="742950" lvl="1" indent="-285750">
              <a:spcAft>
                <a:spcPts val="1000"/>
              </a:spcAft>
              <a:buFont typeface="Wingdings" panose="05000000000000000000" pitchFamily="2" charset="2"/>
              <a:buChar char="q"/>
            </a:pPr>
            <a:r>
              <a:rPr lang="en-GB" sz="1700" b="1" dirty="0">
                <a:solidFill>
                  <a:srgbClr val="92D050"/>
                </a:solidFill>
              </a:rPr>
              <a:t>Identify additional learning needs (see Technical Annex 3)</a:t>
            </a:r>
          </a:p>
          <a:p>
            <a:pPr marL="742950" lvl="1" indent="-285750">
              <a:spcAft>
                <a:spcPts val="1000"/>
              </a:spcAft>
              <a:buFont typeface="Wingdings" panose="05000000000000000000" pitchFamily="2" charset="2"/>
              <a:buChar char="q"/>
            </a:pPr>
            <a:r>
              <a:rPr lang="en-GB" sz="1700" b="1" dirty="0">
                <a:solidFill>
                  <a:srgbClr val="92D050"/>
                </a:solidFill>
              </a:rPr>
              <a:t>Prepare for recurring or future school closures </a:t>
            </a:r>
          </a:p>
          <a:p>
            <a:pPr lvl="1">
              <a:spcAft>
                <a:spcPts val="1000"/>
              </a:spcAft>
            </a:pPr>
            <a:endParaRPr lang="en-GB" sz="1700" dirty="0"/>
          </a:p>
          <a:p>
            <a:pPr lvl="1">
              <a:spcAft>
                <a:spcPts val="1000"/>
              </a:spcAft>
            </a:pPr>
            <a:endParaRPr lang="en-GB" dirty="0"/>
          </a:p>
          <a:p>
            <a:pPr lvl="1">
              <a:spcAft>
                <a:spcPts val="1000"/>
              </a:spcAft>
            </a:pPr>
            <a:endParaRPr lang="en-GB" dirty="0"/>
          </a:p>
        </p:txBody>
      </p:sp>
    </p:spTree>
    <p:extLst>
      <p:ext uri="{BB962C8B-B14F-4D97-AF65-F5344CB8AC3E}">
        <p14:creationId xmlns:p14="http://schemas.microsoft.com/office/powerpoint/2010/main" val="3931010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5" y="120755"/>
            <a:ext cx="8807116" cy="1076975"/>
          </a:xfrm>
        </p:spPr>
        <p:txBody>
          <a:bodyPr>
            <a:noAutofit/>
          </a:bodyPr>
          <a:lstStyle/>
          <a:p>
            <a:r>
              <a:rPr lang="en-GB" sz="3500" b="1" dirty="0"/>
              <a:t>Safe Back-to-School Checklist</a:t>
            </a:r>
            <a:br>
              <a:rPr lang="en-GB" sz="3800" dirty="0"/>
            </a:br>
            <a:r>
              <a:rPr lang="en-GB" sz="2200" dirty="0"/>
              <a:t>CHILD PROTECTION/ MENTAL HEALTH AND PSYCHOSOCIAL SUPPORT (MHPSS)</a:t>
            </a:r>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14</a:t>
            </a:fld>
            <a:endParaRPr lang="en-US"/>
          </a:p>
        </p:txBody>
      </p:sp>
      <p:sp>
        <p:nvSpPr>
          <p:cNvPr id="7" name="TextBox 6">
            <a:extLst>
              <a:ext uri="{FF2B5EF4-FFF2-40B4-BE49-F238E27FC236}">
                <a16:creationId xmlns:a16="http://schemas.microsoft.com/office/drawing/2014/main" id="{4D5DF2DD-0F6C-40DF-BCDC-90A3A38AFB77}"/>
              </a:ext>
            </a:extLst>
          </p:cNvPr>
          <p:cNvSpPr txBox="1"/>
          <p:nvPr/>
        </p:nvSpPr>
        <p:spPr>
          <a:xfrm>
            <a:off x="-300312" y="1491467"/>
            <a:ext cx="9155553" cy="5627181"/>
          </a:xfrm>
          <a:prstGeom prst="rect">
            <a:avLst/>
          </a:prstGeom>
          <a:noFill/>
        </p:spPr>
        <p:txBody>
          <a:bodyPr wrap="square" lIns="0" tIns="0" rIns="0" bIns="0" rtlCol="0" anchor="t">
            <a:spAutoFit/>
          </a:bodyPr>
          <a:lstStyle/>
          <a:p>
            <a:pPr lvl="1">
              <a:spcAft>
                <a:spcPts val="1000"/>
              </a:spcAft>
            </a:pPr>
            <a:r>
              <a:rPr lang="en-GB" b="1" u="sng" dirty="0"/>
              <a:t>Before Schools Reopen</a:t>
            </a:r>
            <a:r>
              <a:rPr lang="en-GB" u="sng" dirty="0"/>
              <a:t>:</a:t>
            </a:r>
          </a:p>
          <a:p>
            <a:pPr marL="742950" lvl="1" indent="-285750">
              <a:spcAft>
                <a:spcPts val="600"/>
              </a:spcAft>
              <a:buFont typeface="Wingdings" panose="05000000000000000000" pitchFamily="2" charset="2"/>
              <a:buChar char="q"/>
            </a:pPr>
            <a:r>
              <a:rPr lang="en-GB" sz="1500" b="1" dirty="0">
                <a:solidFill>
                  <a:srgbClr val="0070C0"/>
                </a:solidFill>
              </a:rPr>
              <a:t>Prepare teachers and education personnel to meet the psychosocial and protection needs of children and young people and to manage their own health and wellbeing (see Technical Annex 3)</a:t>
            </a:r>
          </a:p>
          <a:p>
            <a:pPr marL="742950" lvl="1" indent="-285750">
              <a:spcAft>
                <a:spcPts val="600"/>
              </a:spcAft>
              <a:buFont typeface="Wingdings" panose="05000000000000000000" pitchFamily="2" charset="2"/>
              <a:buChar char="q"/>
            </a:pPr>
            <a:r>
              <a:rPr lang="en-GB" sz="1500" b="1" dirty="0">
                <a:solidFill>
                  <a:srgbClr val="0070C0"/>
                </a:solidFill>
              </a:rPr>
              <a:t>Update/establish effective referral mechanisms</a:t>
            </a:r>
          </a:p>
          <a:p>
            <a:pPr marL="1200150" lvl="2" indent="-285750">
              <a:spcAft>
                <a:spcPts val="600"/>
              </a:spcAft>
              <a:buFont typeface="Wingdings" panose="05000000000000000000" pitchFamily="2" charset="2"/>
              <a:buChar char="q"/>
            </a:pPr>
            <a:r>
              <a:rPr lang="en-GB" sz="1500" dirty="0"/>
              <a:t>Update school-based reporting and referral mechanisms for protection and health concerns, ensuring they are gender-sensitive, inclusive and age-appropriate adapted for COVID context if necessary. Test communication channels.</a:t>
            </a:r>
            <a:endParaRPr lang="en-GB" sz="1500" b="1" dirty="0">
              <a:solidFill>
                <a:srgbClr val="061D80"/>
              </a:solidFill>
            </a:endParaRPr>
          </a:p>
          <a:p>
            <a:pPr marL="742950" lvl="1" indent="-285750">
              <a:spcAft>
                <a:spcPts val="600"/>
              </a:spcAft>
              <a:buFont typeface="Wingdings" panose="05000000000000000000" pitchFamily="2" charset="2"/>
              <a:buChar char="q"/>
            </a:pPr>
            <a:r>
              <a:rPr lang="en-GB" sz="1500" b="1" dirty="0">
                <a:solidFill>
                  <a:srgbClr val="0070C0"/>
                </a:solidFill>
              </a:rPr>
              <a:t>Organize with child protection case workers and/or social workers to support school reopening</a:t>
            </a:r>
            <a:br>
              <a:rPr lang="en-GB" sz="1700" b="1" dirty="0">
                <a:solidFill>
                  <a:srgbClr val="92D050"/>
                </a:solidFill>
              </a:rPr>
            </a:br>
            <a:endParaRPr lang="en-GB" b="1" u="sng" dirty="0">
              <a:solidFill>
                <a:srgbClr val="ED100C"/>
              </a:solidFill>
            </a:endParaRPr>
          </a:p>
          <a:p>
            <a:pPr lvl="1">
              <a:spcAft>
                <a:spcPts val="1000"/>
              </a:spcAft>
            </a:pPr>
            <a:r>
              <a:rPr lang="en-GB" b="1" u="sng" dirty="0"/>
              <a:t>After Schools Reopen:</a:t>
            </a:r>
          </a:p>
          <a:p>
            <a:pPr marL="742950" lvl="1" indent="-285750">
              <a:spcAft>
                <a:spcPts val="600"/>
              </a:spcAft>
              <a:buFont typeface="Wingdings" panose="05000000000000000000" pitchFamily="2" charset="2"/>
              <a:buChar char="q"/>
            </a:pPr>
            <a:r>
              <a:rPr lang="en-GB" sz="1500" b="1" dirty="0">
                <a:solidFill>
                  <a:srgbClr val="0070C0"/>
                </a:solidFill>
              </a:rPr>
              <a:t>Ensure psychosocial support for children and young people, prioritizing girls and other vulnerable groups (see Technical Annex 4)</a:t>
            </a:r>
          </a:p>
          <a:p>
            <a:pPr marL="1200150" lvl="2" indent="-285750">
              <a:spcAft>
                <a:spcPts val="1000"/>
              </a:spcAft>
              <a:buFont typeface="Wingdings" panose="05000000000000000000" pitchFamily="2" charset="2"/>
              <a:buChar char="q"/>
            </a:pPr>
            <a:r>
              <a:rPr lang="en-GB" sz="1500" dirty="0"/>
              <a:t>Identify children and young people in high distress and/or with mental health conditions and refer them to specialized services. Coordination of MHPSS activities and referrals across sectors, including Education, CP and Health, is coordinated by MHPSS Technical Working Groups (where they exist) at country level).</a:t>
            </a:r>
            <a:endParaRPr lang="en-GB" sz="1500" b="1" dirty="0">
              <a:solidFill>
                <a:srgbClr val="061D80"/>
              </a:solidFill>
            </a:endParaRPr>
          </a:p>
          <a:p>
            <a:pPr lvl="1">
              <a:spcAft>
                <a:spcPts val="1000"/>
              </a:spcAft>
            </a:pPr>
            <a:endParaRPr lang="en-GB" sz="1700" dirty="0"/>
          </a:p>
          <a:p>
            <a:pPr lvl="1">
              <a:spcAft>
                <a:spcPts val="1000"/>
              </a:spcAft>
            </a:pPr>
            <a:endParaRPr lang="en-GB" dirty="0"/>
          </a:p>
          <a:p>
            <a:pPr lvl="1">
              <a:spcAft>
                <a:spcPts val="1000"/>
              </a:spcAft>
            </a:pPr>
            <a:endParaRPr lang="en-GB" dirty="0"/>
          </a:p>
        </p:txBody>
      </p:sp>
    </p:spTree>
    <p:extLst>
      <p:ext uri="{BB962C8B-B14F-4D97-AF65-F5344CB8AC3E}">
        <p14:creationId xmlns:p14="http://schemas.microsoft.com/office/powerpoint/2010/main" val="1192884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15</a:t>
            </a:fld>
            <a:endParaRPr lang="en-US"/>
          </a:p>
        </p:txBody>
      </p:sp>
      <p:pic>
        <p:nvPicPr>
          <p:cNvPr id="7" name="Picture 6"/>
          <p:cNvPicPr>
            <a:picLocks noChangeAspect="1"/>
          </p:cNvPicPr>
          <p:nvPr/>
        </p:nvPicPr>
        <p:blipFill>
          <a:blip r:embed="rId2"/>
          <a:stretch>
            <a:fillRect/>
          </a:stretch>
        </p:blipFill>
        <p:spPr>
          <a:xfrm>
            <a:off x="-144379" y="178181"/>
            <a:ext cx="6331418" cy="5976937"/>
          </a:xfrm>
          <a:prstGeom prst="rect">
            <a:avLst/>
          </a:prstGeom>
        </p:spPr>
      </p:pic>
      <p:sp>
        <p:nvSpPr>
          <p:cNvPr id="8" name="Rectangle 7"/>
          <p:cNvSpPr/>
          <p:nvPr/>
        </p:nvSpPr>
        <p:spPr>
          <a:xfrm>
            <a:off x="6187039" y="978570"/>
            <a:ext cx="2395487" cy="802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p:cNvSpPr>
            <a:spLocks noGrp="1"/>
          </p:cNvSpPr>
          <p:nvPr>
            <p:ph type="title"/>
          </p:nvPr>
        </p:nvSpPr>
        <p:spPr>
          <a:xfrm>
            <a:off x="6187039" y="609600"/>
            <a:ext cx="2956961" cy="4534866"/>
          </a:xfrm>
        </p:spPr>
        <p:txBody>
          <a:bodyPr>
            <a:normAutofit/>
          </a:bodyPr>
          <a:lstStyle/>
          <a:p>
            <a:r>
              <a:rPr lang="en-GB" sz="3800" b="1" dirty="0"/>
              <a:t>School-Friendly Safe Back-to-School Checklist </a:t>
            </a:r>
            <a:r>
              <a:rPr lang="en-GB" sz="3800" dirty="0"/>
              <a:t>for head teachers or school committees</a:t>
            </a:r>
          </a:p>
        </p:txBody>
      </p:sp>
    </p:spTree>
    <p:extLst>
      <p:ext uri="{BB962C8B-B14F-4D97-AF65-F5344CB8AC3E}">
        <p14:creationId xmlns:p14="http://schemas.microsoft.com/office/powerpoint/2010/main" val="3764541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821" y="286605"/>
            <a:ext cx="7291939" cy="1237396"/>
          </a:xfrm>
        </p:spPr>
        <p:txBody>
          <a:bodyPr/>
          <a:lstStyle/>
          <a:p>
            <a:r>
              <a:rPr lang="en-US" b="1" dirty="0">
                <a:solidFill>
                  <a:schemeClr val="tx1"/>
                </a:solidFill>
              </a:rPr>
              <a:t>Temperature Check!</a:t>
            </a:r>
            <a:endParaRPr lang="en-GB" b="1" dirty="0">
              <a:solidFill>
                <a:schemeClr val="tx1"/>
              </a:solidFill>
            </a:endParaRPr>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16</a:t>
            </a:fld>
            <a:endParaRPr lang="en-US"/>
          </a:p>
        </p:txBody>
      </p:sp>
      <p:pic>
        <p:nvPicPr>
          <p:cNvPr id="7" name="Picture 2" descr="Free Animated Thermometer Cliparts, Download Free Clip Art, Free ...">
            <a:extLst>
              <a:ext uri="{FF2B5EF4-FFF2-40B4-BE49-F238E27FC236}">
                <a16:creationId xmlns:a16="http://schemas.microsoft.com/office/drawing/2014/main" id="{DD4A68ED-F751-48FC-9330-EC1F90D0B0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73" t="10264" r="21559" b="11141"/>
          <a:stretch/>
        </p:blipFill>
        <p:spPr bwMode="auto">
          <a:xfrm rot="5400000">
            <a:off x="813295" y="1273098"/>
            <a:ext cx="3727738" cy="5002416"/>
          </a:xfrm>
          <a:prstGeom prst="rect">
            <a:avLst/>
          </a:prstGeom>
          <a:solidFill>
            <a:srgbClr val="FFFFFF"/>
          </a:solidFill>
        </p:spPr>
      </p:pic>
      <p:sp>
        <p:nvSpPr>
          <p:cNvPr id="8" name="Text Placeholder 5">
            <a:extLst>
              <a:ext uri="{FF2B5EF4-FFF2-40B4-BE49-F238E27FC236}">
                <a16:creationId xmlns:a16="http://schemas.microsoft.com/office/drawing/2014/main" id="{143C6F2E-E2CD-4CC6-B719-757821FFC31B}"/>
              </a:ext>
            </a:extLst>
          </p:cNvPr>
          <p:cNvSpPr txBox="1">
            <a:spLocks/>
          </p:cNvSpPr>
          <p:nvPr/>
        </p:nvSpPr>
        <p:spPr>
          <a:xfrm>
            <a:off x="5470767" y="2395663"/>
            <a:ext cx="3243020" cy="2684219"/>
          </a:xfrm>
          <a:prstGeom prst="rect">
            <a:avLst/>
          </a:prstGeom>
        </p:spPr>
        <p:txBody>
          <a:bodyPr vert="horz" lIns="0" tIns="45720" rIns="0" bIns="45720" rtlCol="0" anchor="t">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100" dirty="0"/>
              <a:t>On a scale of 0 to 1 000 000, how useful will this guide be for planning an integrated, safe return to school in your context? </a:t>
            </a:r>
          </a:p>
          <a:p>
            <a:endParaRPr lang="en-US" b="1" dirty="0"/>
          </a:p>
          <a:p>
            <a:r>
              <a:rPr lang="en-US" b="1" i="1" dirty="0"/>
              <a:t>0 = Totally useless!</a:t>
            </a:r>
          </a:p>
          <a:p>
            <a:r>
              <a:rPr lang="en-US" b="1" i="1" dirty="0"/>
              <a:t>1 000 000 = AMAZING!!!!!!</a:t>
            </a:r>
          </a:p>
        </p:txBody>
      </p:sp>
    </p:spTree>
    <p:extLst>
      <p:ext uri="{BB962C8B-B14F-4D97-AF65-F5344CB8AC3E}">
        <p14:creationId xmlns:p14="http://schemas.microsoft.com/office/powerpoint/2010/main" val="3448435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94" y="545431"/>
            <a:ext cx="3272590" cy="3368842"/>
          </a:xfrm>
        </p:spPr>
        <p:txBody>
          <a:bodyPr>
            <a:normAutofit/>
          </a:bodyPr>
          <a:lstStyle/>
          <a:p>
            <a:r>
              <a:rPr lang="en-GB" sz="5500" dirty="0"/>
              <a:t>Q&amp;A /</a:t>
            </a:r>
            <a:br>
              <a:rPr lang="en-GB" sz="5500" dirty="0"/>
            </a:br>
            <a:r>
              <a:rPr lang="en-GB" sz="5500" dirty="0"/>
              <a:t>Discussion</a:t>
            </a:r>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17</a:t>
            </a:fld>
            <a:endParaRPr lang="en-US"/>
          </a:p>
        </p:txBody>
      </p:sp>
      <p:pic>
        <p:nvPicPr>
          <p:cNvPr id="7" name="Picture 8" descr="A screenshot of a cell phone&#10;&#10;Description generated with very high confidence">
            <a:extLst>
              <a:ext uri="{FF2B5EF4-FFF2-40B4-BE49-F238E27FC236}">
                <a16:creationId xmlns:a16="http://schemas.microsoft.com/office/drawing/2014/main" id="{C0F0ECA9-F081-4ADF-99E9-8686ABCEDE32}"/>
              </a:ext>
            </a:extLst>
          </p:cNvPr>
          <p:cNvPicPr>
            <a:picLocks noChangeAspect="1"/>
          </p:cNvPicPr>
          <p:nvPr/>
        </p:nvPicPr>
        <p:blipFill rotWithShape="1">
          <a:blip r:embed="rId2"/>
          <a:srcRect l="34904" t="25379" r="39965" b="22727"/>
          <a:stretch/>
        </p:blipFill>
        <p:spPr>
          <a:xfrm>
            <a:off x="3729184" y="286604"/>
            <a:ext cx="4921583" cy="5745522"/>
          </a:xfrm>
          <a:prstGeom prst="rect">
            <a:avLst/>
          </a:prstGeom>
        </p:spPr>
      </p:pic>
      <p:sp>
        <p:nvSpPr>
          <p:cNvPr id="8" name="Rectangle 7"/>
          <p:cNvSpPr/>
          <p:nvPr/>
        </p:nvSpPr>
        <p:spPr>
          <a:xfrm>
            <a:off x="822961" y="1427747"/>
            <a:ext cx="2906223" cy="802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Tree>
    <p:extLst>
      <p:ext uri="{BB962C8B-B14F-4D97-AF65-F5344CB8AC3E}">
        <p14:creationId xmlns:p14="http://schemas.microsoft.com/office/powerpoint/2010/main" val="929924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93" y="336885"/>
            <a:ext cx="8526985" cy="1073461"/>
          </a:xfrm>
        </p:spPr>
        <p:txBody>
          <a:bodyPr>
            <a:normAutofit/>
          </a:bodyPr>
          <a:lstStyle/>
          <a:p>
            <a:r>
              <a:rPr lang="en-GB" sz="5500" b="1" dirty="0">
                <a:solidFill>
                  <a:srgbClr val="0070C0"/>
                </a:solidFill>
              </a:rPr>
              <a:t>Country Example: Tanzania </a:t>
            </a:r>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18</a:t>
            </a:fld>
            <a:endParaRPr lang="en-US"/>
          </a:p>
        </p:txBody>
      </p:sp>
      <p:sp>
        <p:nvSpPr>
          <p:cNvPr id="3" name="Rectangle 2">
            <a:extLst>
              <a:ext uri="{FF2B5EF4-FFF2-40B4-BE49-F238E27FC236}">
                <a16:creationId xmlns:a16="http://schemas.microsoft.com/office/drawing/2014/main" id="{593105E9-2982-4346-B105-72E38FA0D19B}"/>
              </a:ext>
            </a:extLst>
          </p:cNvPr>
          <p:cNvSpPr/>
          <p:nvPr/>
        </p:nvSpPr>
        <p:spPr>
          <a:xfrm>
            <a:off x="822961" y="1729549"/>
            <a:ext cx="7586402" cy="4016484"/>
          </a:xfrm>
          <a:prstGeom prst="rect">
            <a:avLst/>
          </a:prstGeom>
        </p:spPr>
        <p:txBody>
          <a:bodyPr wrap="square">
            <a:spAutoFit/>
          </a:bodyPr>
          <a:lstStyle/>
          <a:p>
            <a:pPr>
              <a:spcBef>
                <a:spcPts val="600"/>
              </a:spcBef>
            </a:pPr>
            <a:r>
              <a:rPr lang="en-US" sz="2000" b="1" dirty="0">
                <a:solidFill>
                  <a:srgbClr val="0070C0"/>
                </a:solidFill>
                <a:latin typeface="Calibri" panose="020F0502020204030204" pitchFamily="34" charset="0"/>
                <a:ea typeface="Calibri" panose="020F0502020204030204" pitchFamily="34" charset="0"/>
              </a:rPr>
              <a:t>A Timeline in School Closures and Reopening </a:t>
            </a:r>
          </a:p>
          <a:p>
            <a:pPr marL="342900" marR="0" lvl="0" indent="-342900">
              <a:spcBef>
                <a:spcPts val="600"/>
              </a:spcBef>
              <a:spcAft>
                <a:spcPts val="0"/>
              </a:spcAft>
              <a:buFont typeface="Calibri" panose="020F0502020204030204" pitchFamily="34" charset="0"/>
              <a:buChar char="-"/>
            </a:pPr>
            <a:r>
              <a:rPr lang="en-US" sz="2000" dirty="0">
                <a:latin typeface="Calibri" panose="020F0502020204030204" pitchFamily="34" charset="0"/>
                <a:ea typeface="Calibri" panose="020F0502020204030204" pitchFamily="34" charset="0"/>
              </a:rPr>
              <a:t>17 March: The Government announced closure of schools, universities and higher learning institutions </a:t>
            </a:r>
          </a:p>
          <a:p>
            <a:pPr marL="342900" marR="0" lvl="0" indent="-342900">
              <a:spcBef>
                <a:spcPts val="600"/>
              </a:spcBef>
              <a:spcAft>
                <a:spcPts val="0"/>
              </a:spcAft>
              <a:buFont typeface="Calibri" panose="020F0502020204030204" pitchFamily="34" charset="0"/>
              <a:buChar char="-"/>
            </a:pPr>
            <a:r>
              <a:rPr lang="en-US" sz="2000" dirty="0">
                <a:latin typeface="Calibri" panose="020F0502020204030204" pitchFamily="34" charset="0"/>
                <a:ea typeface="Calibri" panose="020F0502020204030204" pitchFamily="34" charset="0"/>
              </a:rPr>
              <a:t>18 March: All schools closed </a:t>
            </a:r>
          </a:p>
          <a:p>
            <a:pPr marL="342900" marR="0" lvl="0" indent="-342900">
              <a:spcBef>
                <a:spcPts val="600"/>
              </a:spcBef>
              <a:spcAft>
                <a:spcPts val="0"/>
              </a:spcAft>
              <a:buFont typeface="Calibri" panose="020F0502020204030204" pitchFamily="34" charset="0"/>
              <a:buChar char="-"/>
            </a:pPr>
            <a:r>
              <a:rPr lang="en-US" sz="2000" dirty="0">
                <a:latin typeface="Calibri" panose="020F0502020204030204" pitchFamily="34" charset="0"/>
                <a:ea typeface="Calibri" panose="020F0502020204030204" pitchFamily="34" charset="0"/>
              </a:rPr>
              <a:t>20 May: Government announced schools and universities will reopen on 01 June </a:t>
            </a:r>
          </a:p>
          <a:p>
            <a:pPr marL="342900" marR="0" lvl="0" indent="-342900">
              <a:spcBef>
                <a:spcPts val="600"/>
              </a:spcBef>
              <a:spcAft>
                <a:spcPts val="0"/>
              </a:spcAft>
              <a:buFont typeface="Calibri" panose="020F0502020204030204" pitchFamily="34" charset="0"/>
              <a:buChar char="-"/>
            </a:pPr>
            <a:r>
              <a:rPr lang="en-US" sz="2000" dirty="0">
                <a:latin typeface="Calibri" panose="020F0502020204030204" pitchFamily="34" charset="0"/>
                <a:ea typeface="Calibri" panose="020F0502020204030204" pitchFamily="34" charset="0"/>
              </a:rPr>
              <a:t>27 May: Government published guidelines on prevention of COVID-19 in schools, HE</a:t>
            </a:r>
          </a:p>
          <a:p>
            <a:pPr marL="342900" marR="0" lvl="0" indent="-342900">
              <a:spcBef>
                <a:spcPts val="600"/>
              </a:spcBef>
              <a:spcAft>
                <a:spcPts val="0"/>
              </a:spcAft>
              <a:buFont typeface="Calibri" panose="020F0502020204030204" pitchFamily="34" charset="0"/>
              <a:buChar char="-"/>
            </a:pPr>
            <a:r>
              <a:rPr lang="en-US" sz="2000" dirty="0">
                <a:latin typeface="Calibri" panose="020F0502020204030204" pitchFamily="34" charset="0"/>
                <a:ea typeface="Calibri" panose="020F0502020204030204" pitchFamily="34" charset="0"/>
              </a:rPr>
              <a:t>01 June: Schools (form 6) and HE institutions reopened </a:t>
            </a:r>
          </a:p>
          <a:p>
            <a:pPr marL="342900" marR="0" lvl="0" indent="-342900">
              <a:spcBef>
                <a:spcPts val="600"/>
              </a:spcBef>
              <a:spcAft>
                <a:spcPts val="0"/>
              </a:spcAft>
              <a:buFont typeface="Calibri" panose="020F0502020204030204" pitchFamily="34" charset="0"/>
              <a:buChar char="-"/>
            </a:pPr>
            <a:r>
              <a:rPr lang="en-US" sz="2000" dirty="0">
                <a:latin typeface="Calibri" panose="020F0502020204030204" pitchFamily="34" charset="0"/>
                <a:ea typeface="Calibri" panose="020F0502020204030204" pitchFamily="34" charset="0"/>
              </a:rPr>
              <a:t>08 June: Refugee Schools (form 6) re-opened </a:t>
            </a:r>
          </a:p>
          <a:p>
            <a:pPr marL="342900" marR="0" lvl="0" indent="-342900">
              <a:spcBef>
                <a:spcPts val="600"/>
              </a:spcBef>
              <a:spcAft>
                <a:spcPts val="0"/>
              </a:spcAft>
              <a:buFont typeface="Calibri" panose="020F0502020204030204" pitchFamily="34" charset="0"/>
              <a:buChar char="-"/>
            </a:pPr>
            <a:r>
              <a:rPr lang="en-US" sz="2000" dirty="0">
                <a:latin typeface="Calibri" panose="020F0502020204030204" pitchFamily="34" charset="0"/>
                <a:ea typeface="Calibri" panose="020F0502020204030204" pitchFamily="34" charset="0"/>
              </a:rPr>
              <a:t>29 June: To reopen all grade levels </a:t>
            </a:r>
          </a:p>
        </p:txBody>
      </p:sp>
    </p:spTree>
    <p:extLst>
      <p:ext uri="{BB962C8B-B14F-4D97-AF65-F5344CB8AC3E}">
        <p14:creationId xmlns:p14="http://schemas.microsoft.com/office/powerpoint/2010/main" val="776543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93" y="336885"/>
            <a:ext cx="8526985" cy="1073461"/>
          </a:xfrm>
        </p:spPr>
        <p:txBody>
          <a:bodyPr>
            <a:normAutofit/>
          </a:bodyPr>
          <a:lstStyle/>
          <a:p>
            <a:r>
              <a:rPr lang="en-GB" sz="5500" b="1" dirty="0">
                <a:solidFill>
                  <a:srgbClr val="0070C0"/>
                </a:solidFill>
              </a:rPr>
              <a:t>Country Example: Tanzania </a:t>
            </a:r>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19</a:t>
            </a:fld>
            <a:endParaRPr lang="en-US"/>
          </a:p>
        </p:txBody>
      </p:sp>
      <p:sp>
        <p:nvSpPr>
          <p:cNvPr id="3" name="Rectangle 2">
            <a:extLst>
              <a:ext uri="{FF2B5EF4-FFF2-40B4-BE49-F238E27FC236}">
                <a16:creationId xmlns:a16="http://schemas.microsoft.com/office/drawing/2014/main" id="{593105E9-2982-4346-B105-72E38FA0D19B}"/>
              </a:ext>
            </a:extLst>
          </p:cNvPr>
          <p:cNvSpPr/>
          <p:nvPr/>
        </p:nvSpPr>
        <p:spPr>
          <a:xfrm>
            <a:off x="822961" y="1738257"/>
            <a:ext cx="7586402" cy="2631490"/>
          </a:xfrm>
          <a:prstGeom prst="rect">
            <a:avLst/>
          </a:prstGeom>
        </p:spPr>
        <p:txBody>
          <a:bodyPr wrap="square">
            <a:spAutoFit/>
          </a:bodyPr>
          <a:lstStyle/>
          <a:p>
            <a:pPr>
              <a:spcBef>
                <a:spcPts val="600"/>
              </a:spcBef>
            </a:pPr>
            <a:r>
              <a:rPr lang="en-US" sz="2000" b="1" dirty="0">
                <a:solidFill>
                  <a:srgbClr val="0070C0"/>
                </a:solidFill>
                <a:latin typeface="Calibri" panose="020F0502020204030204" pitchFamily="34" charset="0"/>
                <a:ea typeface="Calibri" panose="020F0502020204030204" pitchFamily="34" charset="0"/>
              </a:rPr>
              <a:t>A Guidelines for Prevention of Transmission of COVID-19 in Schools and HE </a:t>
            </a:r>
          </a:p>
          <a:p>
            <a:pPr>
              <a:spcBef>
                <a:spcPts val="600"/>
              </a:spcBef>
            </a:pPr>
            <a:r>
              <a:rPr lang="en-US" sz="2000" dirty="0">
                <a:latin typeface="Calibri" panose="020F0502020204030204" pitchFamily="34" charset="0"/>
                <a:ea typeface="Calibri" panose="020F0502020204030204" pitchFamily="34" charset="0"/>
              </a:rPr>
              <a:t>The guideline focuses on 4 main areas: </a:t>
            </a:r>
          </a:p>
          <a:p>
            <a:pPr>
              <a:spcBef>
                <a:spcPts val="600"/>
              </a:spcBef>
            </a:pPr>
            <a:r>
              <a:rPr lang="en-US" sz="2000" dirty="0">
                <a:latin typeface="Calibri" panose="020F0502020204030204" pitchFamily="34" charset="0"/>
                <a:ea typeface="Calibri" panose="020F0502020204030204" pitchFamily="34" charset="0"/>
              </a:rPr>
              <a:t>-	Preparation to be made before reopening schools, institutions </a:t>
            </a:r>
          </a:p>
          <a:p>
            <a:pPr>
              <a:spcBef>
                <a:spcPts val="600"/>
              </a:spcBef>
            </a:pPr>
            <a:r>
              <a:rPr lang="en-US" sz="2000" dirty="0">
                <a:latin typeface="Calibri" panose="020F0502020204030204" pitchFamily="34" charset="0"/>
                <a:ea typeface="Calibri" panose="020F0502020204030204" pitchFamily="34" charset="0"/>
              </a:rPr>
              <a:t>-	Health screening  </a:t>
            </a:r>
          </a:p>
          <a:p>
            <a:pPr>
              <a:spcBef>
                <a:spcPts val="600"/>
              </a:spcBef>
            </a:pPr>
            <a:r>
              <a:rPr lang="en-US" sz="2000" dirty="0">
                <a:latin typeface="Calibri" panose="020F0502020204030204" pitchFamily="34" charset="0"/>
                <a:ea typeface="Calibri" panose="020F0502020204030204" pitchFamily="34" charset="0"/>
              </a:rPr>
              <a:t>-	Transport to and from schools/ colleges </a:t>
            </a:r>
          </a:p>
          <a:p>
            <a:pPr>
              <a:spcBef>
                <a:spcPts val="600"/>
              </a:spcBef>
            </a:pPr>
            <a:r>
              <a:rPr lang="en-US" sz="2000" dirty="0">
                <a:latin typeface="Calibri" panose="020F0502020204030204" pitchFamily="34" charset="0"/>
                <a:ea typeface="Calibri" panose="020F0502020204030204" pitchFamily="34" charset="0"/>
              </a:rPr>
              <a:t>-	Teaching and Learning environment.</a:t>
            </a:r>
          </a:p>
        </p:txBody>
      </p:sp>
    </p:spTree>
    <p:extLst>
      <p:ext uri="{BB962C8B-B14F-4D97-AF65-F5344CB8AC3E}">
        <p14:creationId xmlns:p14="http://schemas.microsoft.com/office/powerpoint/2010/main" val="1722380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90" y="99631"/>
            <a:ext cx="7543800" cy="1450757"/>
          </a:xfrm>
        </p:spPr>
        <p:txBody>
          <a:bodyPr/>
          <a:lstStyle/>
          <a:p>
            <a:r>
              <a:rPr lang="en-GB" b="1" dirty="0"/>
              <a:t>Forum Outline</a:t>
            </a:r>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endParaRPr lang="en-US" dirty="0"/>
          </a:p>
        </p:txBody>
      </p:sp>
      <p:sp>
        <p:nvSpPr>
          <p:cNvPr id="6" name="Slide Number Placeholder 5"/>
          <p:cNvSpPr>
            <a:spLocks noGrp="1"/>
          </p:cNvSpPr>
          <p:nvPr>
            <p:ph type="sldNum" sz="quarter" idx="12"/>
          </p:nvPr>
        </p:nvSpPr>
        <p:spPr/>
        <p:txBody>
          <a:bodyPr/>
          <a:lstStyle/>
          <a:p>
            <a:fld id="{FD11339C-2D6F-4611-8CDE-6D2A2BC62F38}" type="slidenum">
              <a:rPr lang="en-US" smtClean="0"/>
              <a:t>2</a:t>
            </a:fld>
            <a:endParaRPr lang="en-US"/>
          </a:p>
        </p:txBody>
      </p:sp>
      <p:sp>
        <p:nvSpPr>
          <p:cNvPr id="7" name="Text Placeholder 5"/>
          <p:cNvSpPr>
            <a:spLocks noGrp="1"/>
          </p:cNvSpPr>
          <p:nvPr>
            <p:ph idx="1"/>
          </p:nvPr>
        </p:nvSpPr>
        <p:spPr>
          <a:xfrm>
            <a:off x="1148862" y="1845734"/>
            <a:ext cx="7217898" cy="4023360"/>
          </a:xfrm>
        </p:spPr>
        <p:txBody>
          <a:bodyPr>
            <a:noAutofit/>
          </a:bodyPr>
          <a:lstStyle/>
          <a:p>
            <a:pPr marL="108000" indent="-285750">
              <a:lnSpc>
                <a:spcPct val="100000"/>
              </a:lnSpc>
              <a:spcBef>
                <a:spcPts val="600"/>
              </a:spcBef>
              <a:spcAft>
                <a:spcPts val="1000"/>
              </a:spcAft>
              <a:buFont typeface="Arial" panose="020B0604020202020204" pitchFamily="34" charset="0"/>
              <a:buChar char="•"/>
            </a:pPr>
            <a:r>
              <a:rPr lang="en-GB" dirty="0"/>
              <a:t>Welcome &amp; Overview: </a:t>
            </a:r>
            <a:r>
              <a:rPr lang="en-GB" i="1" dirty="0"/>
              <a:t>Emily Lugano, UNHCR</a:t>
            </a:r>
            <a:r>
              <a:rPr lang="en-GB" dirty="0"/>
              <a:t> </a:t>
            </a:r>
          </a:p>
          <a:p>
            <a:pPr marL="285750" indent="-285750">
              <a:lnSpc>
                <a:spcPct val="100000"/>
              </a:lnSpc>
              <a:spcBef>
                <a:spcPts val="0"/>
              </a:spcBef>
              <a:spcAft>
                <a:spcPts val="1000"/>
              </a:spcAft>
              <a:buFont typeface="Arial" panose="020B0604020202020204" pitchFamily="34" charset="0"/>
              <a:buChar char="•"/>
            </a:pPr>
            <a:r>
              <a:rPr lang="en-GB" dirty="0"/>
              <a:t>Safe Back-to-School Checklist</a:t>
            </a:r>
          </a:p>
          <a:p>
            <a:pPr marL="761238" lvl="2" indent="-285750">
              <a:lnSpc>
                <a:spcPct val="100000"/>
              </a:lnSpc>
              <a:spcBef>
                <a:spcPts val="0"/>
              </a:spcBef>
              <a:spcAft>
                <a:spcPts val="0"/>
              </a:spcAft>
            </a:pPr>
            <a:r>
              <a:rPr lang="en-GB" sz="2000" dirty="0"/>
              <a:t>MEAL: </a:t>
            </a:r>
            <a:r>
              <a:rPr lang="en-GB" sz="2000" i="1" dirty="0"/>
              <a:t>Daniel Kariuki, Save the Children</a:t>
            </a:r>
            <a:endParaRPr lang="en-GB" sz="2000" dirty="0"/>
          </a:p>
          <a:p>
            <a:pPr marL="761238" lvl="2" indent="-285750">
              <a:lnSpc>
                <a:spcPct val="100000"/>
              </a:lnSpc>
              <a:spcBef>
                <a:spcPts val="0"/>
              </a:spcBef>
              <a:spcAft>
                <a:spcPts val="0"/>
              </a:spcAft>
            </a:pPr>
            <a:r>
              <a:rPr lang="en-GB" sz="2000" dirty="0"/>
              <a:t>Health: </a:t>
            </a:r>
            <a:r>
              <a:rPr lang="en-GB" sz="2000" i="1" dirty="0" err="1"/>
              <a:t>Dieudonne</a:t>
            </a:r>
            <a:r>
              <a:rPr lang="en-GB" sz="2000" i="1" dirty="0"/>
              <a:t> </a:t>
            </a:r>
            <a:r>
              <a:rPr lang="en-GB" sz="2000" i="1" dirty="0" err="1"/>
              <a:t>Yiweza</a:t>
            </a:r>
            <a:r>
              <a:rPr lang="en-GB" sz="2000" i="1" dirty="0"/>
              <a:t> T .S, UNHCR</a:t>
            </a:r>
            <a:endParaRPr lang="en-GB" sz="2000" dirty="0"/>
          </a:p>
          <a:p>
            <a:pPr marL="761238" lvl="2" indent="-285750">
              <a:lnSpc>
                <a:spcPct val="100000"/>
              </a:lnSpc>
              <a:spcBef>
                <a:spcPts val="0"/>
              </a:spcBef>
              <a:spcAft>
                <a:spcPts val="0"/>
              </a:spcAft>
            </a:pPr>
            <a:r>
              <a:rPr lang="en-GB" sz="2000" dirty="0"/>
              <a:t>Nutrition: </a:t>
            </a:r>
            <a:r>
              <a:rPr lang="en-GB" sz="2000" i="1" dirty="0"/>
              <a:t>Naser Mohmand, UNHCR</a:t>
            </a:r>
            <a:endParaRPr lang="en-GB" sz="2000" dirty="0"/>
          </a:p>
          <a:p>
            <a:pPr marL="761238" lvl="2" indent="-285750">
              <a:lnSpc>
                <a:spcPct val="100000"/>
              </a:lnSpc>
              <a:spcBef>
                <a:spcPts val="0"/>
              </a:spcBef>
              <a:spcAft>
                <a:spcPts val="0"/>
              </a:spcAft>
            </a:pPr>
            <a:r>
              <a:rPr lang="en-GB" sz="2000" dirty="0"/>
              <a:t>WASH: </a:t>
            </a:r>
            <a:r>
              <a:rPr lang="en-GB" sz="2000" i="1" dirty="0"/>
              <a:t>Robin Lloyd, UNHCR</a:t>
            </a:r>
            <a:endParaRPr lang="en-GB" sz="2000" dirty="0"/>
          </a:p>
          <a:p>
            <a:pPr marL="761238" lvl="2" indent="-285750">
              <a:lnSpc>
                <a:spcPct val="100000"/>
              </a:lnSpc>
              <a:spcBef>
                <a:spcPts val="0"/>
              </a:spcBef>
              <a:spcAft>
                <a:spcPts val="0"/>
              </a:spcAft>
            </a:pPr>
            <a:r>
              <a:rPr lang="en-GB" sz="2000" dirty="0"/>
              <a:t>Education: </a:t>
            </a:r>
            <a:r>
              <a:rPr lang="en-GB" sz="2000" i="1" dirty="0"/>
              <a:t>Salome </a:t>
            </a:r>
            <a:r>
              <a:rPr lang="en-GB" sz="2000" i="1" dirty="0" err="1"/>
              <a:t>Ndemi</a:t>
            </a:r>
            <a:r>
              <a:rPr lang="en-GB" sz="2000" i="1" dirty="0"/>
              <a:t> </a:t>
            </a:r>
            <a:r>
              <a:rPr lang="en-GB" sz="2000" i="1" dirty="0" err="1"/>
              <a:t>Mullei</a:t>
            </a:r>
            <a:r>
              <a:rPr lang="en-GB" sz="2000" i="1" dirty="0"/>
              <a:t>, World Vision</a:t>
            </a:r>
            <a:endParaRPr lang="en-GB" sz="2000" dirty="0"/>
          </a:p>
          <a:p>
            <a:pPr marL="761238" lvl="2" indent="-285750">
              <a:lnSpc>
                <a:spcPct val="100000"/>
              </a:lnSpc>
              <a:spcBef>
                <a:spcPts val="0"/>
              </a:spcBef>
              <a:spcAft>
                <a:spcPts val="0"/>
              </a:spcAft>
            </a:pPr>
            <a:r>
              <a:rPr lang="en-GB" sz="2000" dirty="0"/>
              <a:t>CP &amp; MHPSS: </a:t>
            </a:r>
            <a:r>
              <a:rPr lang="en-GB" sz="2000" i="1" dirty="0"/>
              <a:t>Marco Grazia, World Vision</a:t>
            </a:r>
            <a:endParaRPr lang="en-GB" sz="2000" dirty="0"/>
          </a:p>
          <a:p>
            <a:pPr marL="761238" lvl="2" indent="-285750">
              <a:lnSpc>
                <a:spcPct val="100000"/>
              </a:lnSpc>
              <a:spcBef>
                <a:spcPts val="0"/>
              </a:spcBef>
              <a:spcAft>
                <a:spcPts val="0"/>
              </a:spcAft>
            </a:pPr>
            <a:r>
              <a:rPr lang="en-GB" sz="2000" dirty="0"/>
              <a:t>Q&amp;A</a:t>
            </a:r>
          </a:p>
          <a:p>
            <a:pPr marL="285750" indent="-285750">
              <a:lnSpc>
                <a:spcPct val="100000"/>
              </a:lnSpc>
              <a:spcBef>
                <a:spcPts val="600"/>
              </a:spcBef>
              <a:spcAft>
                <a:spcPts val="1000"/>
              </a:spcAft>
              <a:buFont typeface="Arial" panose="020B0604020202020204" pitchFamily="34" charset="0"/>
              <a:buChar char="•"/>
            </a:pPr>
            <a:r>
              <a:rPr lang="en-GB" dirty="0"/>
              <a:t>Country Example on School Reopening During COVID 19 – Tanzania: </a:t>
            </a:r>
            <a:r>
              <a:rPr lang="en-GB" i="1" dirty="0" err="1"/>
              <a:t>Girma</a:t>
            </a:r>
            <a:r>
              <a:rPr lang="en-GB" i="1" dirty="0"/>
              <a:t> </a:t>
            </a:r>
            <a:r>
              <a:rPr lang="en-GB" i="1" dirty="0" err="1"/>
              <a:t>Yadeta</a:t>
            </a:r>
            <a:r>
              <a:rPr lang="en-GB" i="1" dirty="0"/>
              <a:t>, UNHCR</a:t>
            </a:r>
            <a:endParaRPr lang="en-GB" dirty="0"/>
          </a:p>
          <a:p>
            <a:pPr marL="285750" indent="-285750">
              <a:lnSpc>
                <a:spcPct val="100000"/>
              </a:lnSpc>
              <a:spcBef>
                <a:spcPts val="600"/>
              </a:spcBef>
              <a:spcAft>
                <a:spcPts val="1000"/>
              </a:spcAft>
              <a:buFont typeface="Arial" panose="020B0604020202020204" pitchFamily="34" charset="0"/>
              <a:buChar char="•"/>
            </a:pPr>
            <a:r>
              <a:rPr lang="en-GB" i="1" dirty="0"/>
              <a:t>Q&amp;A</a:t>
            </a:r>
            <a:endParaRPr lang="en-GB" dirty="0"/>
          </a:p>
          <a:p>
            <a:pPr marL="285750" indent="-285750">
              <a:buFont typeface="Arial" panose="020B0604020202020204" pitchFamily="34" charset="0"/>
              <a:buChar char="•"/>
            </a:pPr>
            <a:endParaRPr lang="en-US" sz="1700" dirty="0"/>
          </a:p>
        </p:txBody>
      </p:sp>
    </p:spTree>
    <p:extLst>
      <p:ext uri="{BB962C8B-B14F-4D97-AF65-F5344CB8AC3E}">
        <p14:creationId xmlns:p14="http://schemas.microsoft.com/office/powerpoint/2010/main" val="2741395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93" y="336885"/>
            <a:ext cx="8526985" cy="1073461"/>
          </a:xfrm>
        </p:spPr>
        <p:txBody>
          <a:bodyPr>
            <a:normAutofit/>
          </a:bodyPr>
          <a:lstStyle/>
          <a:p>
            <a:r>
              <a:rPr lang="en-GB" sz="5500" b="1" dirty="0">
                <a:solidFill>
                  <a:srgbClr val="0070C0"/>
                </a:solidFill>
              </a:rPr>
              <a:t>Country Example: Tanzania </a:t>
            </a:r>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20</a:t>
            </a:fld>
            <a:endParaRPr lang="en-US"/>
          </a:p>
        </p:txBody>
      </p:sp>
      <p:sp>
        <p:nvSpPr>
          <p:cNvPr id="7" name="Rectangle 6">
            <a:extLst>
              <a:ext uri="{FF2B5EF4-FFF2-40B4-BE49-F238E27FC236}">
                <a16:creationId xmlns:a16="http://schemas.microsoft.com/office/drawing/2014/main" id="{820DFAAD-A7CF-4BEA-B910-52D695BA5A03}"/>
              </a:ext>
            </a:extLst>
          </p:cNvPr>
          <p:cNvSpPr/>
          <p:nvPr/>
        </p:nvSpPr>
        <p:spPr>
          <a:xfrm>
            <a:off x="822961" y="1769747"/>
            <a:ext cx="7519850" cy="3724096"/>
          </a:xfrm>
          <a:prstGeom prst="rect">
            <a:avLst/>
          </a:prstGeom>
        </p:spPr>
        <p:txBody>
          <a:bodyPr wrap="square">
            <a:spAutoFit/>
          </a:bodyPr>
          <a:lstStyle/>
          <a:p>
            <a:pPr>
              <a:spcBef>
                <a:spcPts val="600"/>
              </a:spcBef>
            </a:pPr>
            <a:r>
              <a:rPr lang="en-US" sz="2000" b="1" dirty="0">
                <a:solidFill>
                  <a:srgbClr val="0070C0"/>
                </a:solidFill>
              </a:rPr>
              <a:t>School in Refugee Camps: Before Reopening  </a:t>
            </a:r>
            <a:endParaRPr lang="en-US" sz="2000" b="1" dirty="0"/>
          </a:p>
          <a:p>
            <a:pPr marL="342900" indent="-342900">
              <a:spcBef>
                <a:spcPts val="600"/>
              </a:spcBef>
              <a:buFont typeface="Arial" panose="020B0604020202020204" pitchFamily="34" charset="0"/>
              <a:buChar char="•"/>
            </a:pPr>
            <a:r>
              <a:rPr lang="en-US" sz="2000" dirty="0"/>
              <a:t>Coordinated by Refugee Education Working Group (EWG) </a:t>
            </a:r>
          </a:p>
          <a:p>
            <a:pPr marL="342900" indent="-342900">
              <a:spcBef>
                <a:spcPts val="600"/>
              </a:spcBef>
              <a:buFont typeface="Arial" panose="020B0604020202020204" pitchFamily="34" charset="0"/>
              <a:buChar char="•"/>
            </a:pPr>
            <a:r>
              <a:rPr lang="en-US" sz="2000" dirty="0"/>
              <a:t>Reopened on June 8th, a week after the national schools </a:t>
            </a:r>
          </a:p>
          <a:p>
            <a:pPr marL="342900" indent="-342900">
              <a:spcBef>
                <a:spcPts val="600"/>
              </a:spcBef>
              <a:buFont typeface="Arial" panose="020B0604020202020204" pitchFamily="34" charset="0"/>
              <a:buChar char="•"/>
            </a:pPr>
            <a:r>
              <a:rPr lang="en-US" sz="2000" dirty="0"/>
              <a:t>Reviewed the preparedness of schools before re-opening </a:t>
            </a:r>
          </a:p>
          <a:p>
            <a:pPr marL="342900" indent="-342900">
              <a:spcBef>
                <a:spcPts val="600"/>
              </a:spcBef>
              <a:buFont typeface="Arial" panose="020B0604020202020204" pitchFamily="34" charset="0"/>
              <a:buChar char="•"/>
            </a:pPr>
            <a:r>
              <a:rPr lang="en-US" sz="2000" dirty="0"/>
              <a:t>62 schools and learning centres – some classrooms overcrowded (100 students) </a:t>
            </a:r>
          </a:p>
          <a:p>
            <a:pPr marL="342900" indent="-342900">
              <a:spcBef>
                <a:spcPts val="600"/>
              </a:spcBef>
              <a:buFont typeface="Arial" panose="020B0604020202020204" pitchFamily="34" charset="0"/>
              <a:buChar char="•"/>
            </a:pPr>
            <a:r>
              <a:rPr lang="en-US" sz="2000" dirty="0"/>
              <a:t>Rehabilitated, upgraded WASH facilities </a:t>
            </a:r>
          </a:p>
          <a:p>
            <a:pPr marL="342900" indent="-342900">
              <a:spcBef>
                <a:spcPts val="600"/>
              </a:spcBef>
              <a:buFont typeface="Arial" panose="020B0604020202020204" pitchFamily="34" charset="0"/>
              <a:buChar char="•"/>
            </a:pPr>
            <a:r>
              <a:rPr lang="en-US" sz="2000" dirty="0"/>
              <a:t>Identified WASH needs and gaps: resources mobilized to put in place WASH facilities</a:t>
            </a:r>
          </a:p>
          <a:p>
            <a:pPr marL="342900" indent="-342900">
              <a:buFont typeface="Arial" panose="020B0604020202020204" pitchFamily="34" charset="0"/>
              <a:buChar char="•"/>
            </a:pPr>
            <a:endParaRPr lang="en-US" sz="2600" b="1" dirty="0"/>
          </a:p>
        </p:txBody>
      </p:sp>
    </p:spTree>
    <p:extLst>
      <p:ext uri="{BB962C8B-B14F-4D97-AF65-F5344CB8AC3E}">
        <p14:creationId xmlns:p14="http://schemas.microsoft.com/office/powerpoint/2010/main" val="4178446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93" y="336885"/>
            <a:ext cx="8526985" cy="1073461"/>
          </a:xfrm>
        </p:spPr>
        <p:txBody>
          <a:bodyPr>
            <a:normAutofit/>
          </a:bodyPr>
          <a:lstStyle/>
          <a:p>
            <a:r>
              <a:rPr lang="en-GB" sz="5500" b="1" dirty="0">
                <a:solidFill>
                  <a:srgbClr val="0070C0"/>
                </a:solidFill>
              </a:rPr>
              <a:t>Country Example: Tanzania </a:t>
            </a:r>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21</a:t>
            </a:fld>
            <a:endParaRPr lang="en-US"/>
          </a:p>
        </p:txBody>
      </p:sp>
      <p:sp>
        <p:nvSpPr>
          <p:cNvPr id="7" name="Rectangle 6">
            <a:extLst>
              <a:ext uri="{FF2B5EF4-FFF2-40B4-BE49-F238E27FC236}">
                <a16:creationId xmlns:a16="http://schemas.microsoft.com/office/drawing/2014/main" id="{820DFAAD-A7CF-4BEA-B910-52D695BA5A03}"/>
              </a:ext>
            </a:extLst>
          </p:cNvPr>
          <p:cNvSpPr/>
          <p:nvPr/>
        </p:nvSpPr>
        <p:spPr>
          <a:xfrm>
            <a:off x="822962" y="1726205"/>
            <a:ext cx="7586402" cy="3554819"/>
          </a:xfrm>
          <a:prstGeom prst="rect">
            <a:avLst/>
          </a:prstGeom>
        </p:spPr>
        <p:txBody>
          <a:bodyPr wrap="square">
            <a:spAutoFit/>
          </a:bodyPr>
          <a:lstStyle/>
          <a:p>
            <a:pPr>
              <a:spcBef>
                <a:spcPts val="600"/>
              </a:spcBef>
            </a:pPr>
            <a:r>
              <a:rPr lang="en-US" sz="2000" b="1" dirty="0">
                <a:solidFill>
                  <a:srgbClr val="0070C0"/>
                </a:solidFill>
              </a:rPr>
              <a:t>School in Refugee Camps: Before Reopening  </a:t>
            </a:r>
            <a:endParaRPr lang="en-US" sz="2000" b="1" dirty="0"/>
          </a:p>
          <a:p>
            <a:pPr marL="342900" indent="-342900">
              <a:spcBef>
                <a:spcPts val="600"/>
              </a:spcBef>
              <a:buFont typeface="Arial" panose="020B0604020202020204" pitchFamily="34" charset="0"/>
              <a:buChar char="•"/>
            </a:pPr>
            <a:r>
              <a:rPr lang="en-US" sz="2000" dirty="0"/>
              <a:t>Conducted deep cleaning of school compounds, classrooms – under the supervision of WASH/Health professionals</a:t>
            </a:r>
          </a:p>
          <a:p>
            <a:pPr marL="342900" indent="-342900">
              <a:spcBef>
                <a:spcPts val="600"/>
              </a:spcBef>
              <a:buFont typeface="Arial" panose="020B0604020202020204" pitchFamily="34" charset="0"/>
              <a:buChar char="•"/>
            </a:pPr>
            <a:r>
              <a:rPr lang="en-US" sz="2000" dirty="0"/>
              <a:t>Trained teaching and non-teaching school staff on COVID-19 prevention and first-aid and on first-aid kits </a:t>
            </a:r>
          </a:p>
          <a:p>
            <a:pPr marL="342900" indent="-342900">
              <a:spcBef>
                <a:spcPts val="600"/>
              </a:spcBef>
              <a:buFont typeface="Arial" panose="020B0604020202020204" pitchFamily="34" charset="0"/>
              <a:buChar char="•"/>
            </a:pPr>
            <a:r>
              <a:rPr lang="en-US" sz="2000" dirty="0"/>
              <a:t>Prioritized in face mask distribution Students</a:t>
            </a:r>
          </a:p>
          <a:p>
            <a:pPr marL="342900" indent="-342900">
              <a:spcBef>
                <a:spcPts val="600"/>
              </a:spcBef>
              <a:buFont typeface="Arial" panose="020B0604020202020204" pitchFamily="34" charset="0"/>
              <a:buChar char="•"/>
            </a:pPr>
            <a:r>
              <a:rPr lang="en-US" sz="2000" dirty="0"/>
              <a:t>All schools inspected- to ensure that schools meet the minimum requirement to reopen </a:t>
            </a:r>
          </a:p>
          <a:p>
            <a:pPr marL="342900" indent="-342900">
              <a:spcBef>
                <a:spcPts val="600"/>
              </a:spcBef>
              <a:buFont typeface="Arial" panose="020B0604020202020204" pitchFamily="34" charset="0"/>
              <a:buChar char="•"/>
            </a:pPr>
            <a:r>
              <a:rPr lang="en-US" sz="2000" dirty="0"/>
              <a:t>Organized COVID prevention awareness session on the first day of school opening and proper use of face masks, social distancing </a:t>
            </a:r>
          </a:p>
        </p:txBody>
      </p:sp>
    </p:spTree>
    <p:extLst>
      <p:ext uri="{BB962C8B-B14F-4D97-AF65-F5344CB8AC3E}">
        <p14:creationId xmlns:p14="http://schemas.microsoft.com/office/powerpoint/2010/main" val="352672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93" y="336885"/>
            <a:ext cx="8526985" cy="1073461"/>
          </a:xfrm>
        </p:spPr>
        <p:txBody>
          <a:bodyPr>
            <a:normAutofit/>
          </a:bodyPr>
          <a:lstStyle/>
          <a:p>
            <a:r>
              <a:rPr lang="en-GB" sz="5500" b="1" dirty="0">
                <a:solidFill>
                  <a:srgbClr val="0070C0"/>
                </a:solidFill>
              </a:rPr>
              <a:t>Country Example: Tanzania </a:t>
            </a:r>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22</a:t>
            </a:fld>
            <a:endParaRPr lang="en-US"/>
          </a:p>
        </p:txBody>
      </p:sp>
      <p:sp>
        <p:nvSpPr>
          <p:cNvPr id="7" name="Rectangle 6">
            <a:extLst>
              <a:ext uri="{FF2B5EF4-FFF2-40B4-BE49-F238E27FC236}">
                <a16:creationId xmlns:a16="http://schemas.microsoft.com/office/drawing/2014/main" id="{820DFAAD-A7CF-4BEA-B910-52D695BA5A03}"/>
              </a:ext>
            </a:extLst>
          </p:cNvPr>
          <p:cNvSpPr/>
          <p:nvPr/>
        </p:nvSpPr>
        <p:spPr>
          <a:xfrm>
            <a:off x="822961" y="1719094"/>
            <a:ext cx="7964579" cy="2554545"/>
          </a:xfrm>
          <a:prstGeom prst="rect">
            <a:avLst/>
          </a:prstGeom>
        </p:spPr>
        <p:txBody>
          <a:bodyPr wrap="square">
            <a:spAutoFit/>
          </a:bodyPr>
          <a:lstStyle/>
          <a:p>
            <a:pPr>
              <a:spcBef>
                <a:spcPts val="600"/>
              </a:spcBef>
            </a:pPr>
            <a:r>
              <a:rPr lang="en-US" sz="2000" b="1" dirty="0">
                <a:solidFill>
                  <a:srgbClr val="0070C0"/>
                </a:solidFill>
              </a:rPr>
              <a:t>School in Refugee Camps: After Reopening  </a:t>
            </a:r>
            <a:endParaRPr lang="en-US" sz="2000" dirty="0"/>
          </a:p>
          <a:p>
            <a:pPr marL="342900" lvl="0" indent="-342900">
              <a:spcBef>
                <a:spcPts val="600"/>
              </a:spcBef>
              <a:buFont typeface="Arial" panose="020B0604020202020204" pitchFamily="34" charset="0"/>
              <a:buChar char="•"/>
            </a:pPr>
            <a:r>
              <a:rPr lang="en-US" sz="2000" dirty="0"/>
              <a:t>Continued remobilization of students, youth into come back to schools </a:t>
            </a:r>
          </a:p>
          <a:p>
            <a:pPr marL="342900" lvl="0" indent="-342900">
              <a:spcBef>
                <a:spcPts val="600"/>
              </a:spcBef>
              <a:buFont typeface="Arial" panose="020B0604020202020204" pitchFamily="34" charset="0"/>
              <a:buChar char="•"/>
            </a:pPr>
            <a:r>
              <a:rPr lang="en-US" sz="2000" dirty="0"/>
              <a:t>Teachers are planning on ways of condensing remaining lessons, catch up and remedial classes </a:t>
            </a:r>
          </a:p>
          <a:p>
            <a:pPr marL="342900" lvl="0" indent="-342900">
              <a:spcBef>
                <a:spcPts val="600"/>
              </a:spcBef>
              <a:buFont typeface="Arial" panose="020B0604020202020204" pitchFamily="34" charset="0"/>
              <a:buChar char="•"/>
            </a:pPr>
            <a:r>
              <a:rPr lang="en-US" sz="2000" dirty="0"/>
              <a:t>The youth training program has adopted a double shift to be able to address the social distancing guideline.</a:t>
            </a:r>
          </a:p>
          <a:p>
            <a:pPr marL="342900" lvl="0" indent="-342900">
              <a:spcBef>
                <a:spcPts val="600"/>
              </a:spcBef>
              <a:buFont typeface="Arial" panose="020B0604020202020204" pitchFamily="34" charset="0"/>
              <a:buChar char="•"/>
            </a:pPr>
            <a:r>
              <a:rPr lang="en-US" sz="2000" dirty="0"/>
              <a:t>Regular visit to schools by health sector to support teachers</a:t>
            </a:r>
          </a:p>
        </p:txBody>
      </p:sp>
    </p:spTree>
    <p:extLst>
      <p:ext uri="{BB962C8B-B14F-4D97-AF65-F5344CB8AC3E}">
        <p14:creationId xmlns:p14="http://schemas.microsoft.com/office/powerpoint/2010/main" val="1061950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93" y="336885"/>
            <a:ext cx="8526985" cy="1073461"/>
          </a:xfrm>
        </p:spPr>
        <p:txBody>
          <a:bodyPr>
            <a:normAutofit/>
          </a:bodyPr>
          <a:lstStyle/>
          <a:p>
            <a:r>
              <a:rPr lang="en-GB" sz="5500" b="1" dirty="0">
                <a:solidFill>
                  <a:srgbClr val="0070C0"/>
                </a:solidFill>
              </a:rPr>
              <a:t>Country Example: Tanzania </a:t>
            </a:r>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23</a:t>
            </a:fld>
            <a:endParaRPr lang="en-US"/>
          </a:p>
        </p:txBody>
      </p:sp>
      <p:sp>
        <p:nvSpPr>
          <p:cNvPr id="7" name="Rectangle 6">
            <a:extLst>
              <a:ext uri="{FF2B5EF4-FFF2-40B4-BE49-F238E27FC236}">
                <a16:creationId xmlns:a16="http://schemas.microsoft.com/office/drawing/2014/main" id="{820DFAAD-A7CF-4BEA-B910-52D695BA5A03}"/>
              </a:ext>
            </a:extLst>
          </p:cNvPr>
          <p:cNvSpPr/>
          <p:nvPr/>
        </p:nvSpPr>
        <p:spPr>
          <a:xfrm>
            <a:off x="822962" y="1787165"/>
            <a:ext cx="7586402" cy="4093428"/>
          </a:xfrm>
          <a:prstGeom prst="rect">
            <a:avLst/>
          </a:prstGeom>
        </p:spPr>
        <p:txBody>
          <a:bodyPr wrap="square">
            <a:spAutoFit/>
          </a:bodyPr>
          <a:lstStyle/>
          <a:p>
            <a:pPr>
              <a:spcBef>
                <a:spcPts val="600"/>
              </a:spcBef>
            </a:pPr>
            <a:r>
              <a:rPr lang="en-US" sz="2000" b="1" dirty="0">
                <a:solidFill>
                  <a:srgbClr val="0070C0"/>
                </a:solidFill>
              </a:rPr>
              <a:t>School in Refugee Camps: After Reopening  </a:t>
            </a:r>
            <a:endParaRPr lang="en-US" sz="2000" dirty="0"/>
          </a:p>
          <a:p>
            <a:pPr>
              <a:spcBef>
                <a:spcPts val="600"/>
              </a:spcBef>
            </a:pPr>
            <a:r>
              <a:rPr lang="en-US" sz="2000" dirty="0">
                <a:solidFill>
                  <a:srgbClr val="C00000"/>
                </a:solidFill>
                <a:highlight>
                  <a:srgbClr val="FFFF00"/>
                </a:highlight>
              </a:rPr>
              <a:t>Challenges Observed After Schools Reopened  </a:t>
            </a:r>
          </a:p>
          <a:p>
            <a:pPr marL="457200" lvl="0" indent="-457200">
              <a:spcBef>
                <a:spcPts val="600"/>
              </a:spcBef>
              <a:buFont typeface="Arial" panose="020B0604020202020204" pitchFamily="34" charset="0"/>
              <a:buChar char="•"/>
            </a:pPr>
            <a:r>
              <a:rPr lang="en-US" sz="2000" dirty="0"/>
              <a:t>Teachers are worried of workload, overwork</a:t>
            </a:r>
          </a:p>
          <a:p>
            <a:pPr marL="457200" lvl="0" indent="-457200">
              <a:spcBef>
                <a:spcPts val="600"/>
              </a:spcBef>
              <a:buFont typeface="Arial" panose="020B0604020202020204" pitchFamily="34" charset="0"/>
              <a:buChar char="•"/>
            </a:pPr>
            <a:r>
              <a:rPr lang="en-US" sz="2000" dirty="0"/>
              <a:t>Social distancing outside of classrooms not manageable   </a:t>
            </a:r>
          </a:p>
          <a:p>
            <a:pPr marL="457200" lvl="0" indent="-457200">
              <a:spcBef>
                <a:spcPts val="600"/>
              </a:spcBef>
              <a:buFont typeface="Arial" panose="020B0604020202020204" pitchFamily="34" charset="0"/>
              <a:buChar char="•"/>
            </a:pPr>
            <a:r>
              <a:rPr lang="en-US" sz="2000" dirty="0"/>
              <a:t>Use of face marks uneven - students complained discomfort on the use of face masks </a:t>
            </a:r>
          </a:p>
          <a:p>
            <a:pPr marL="457200" lvl="0" indent="-457200">
              <a:spcBef>
                <a:spcPts val="600"/>
              </a:spcBef>
              <a:buFont typeface="Arial" panose="020B0604020202020204" pitchFamily="34" charset="0"/>
              <a:buChar char="•"/>
            </a:pPr>
            <a:r>
              <a:rPr lang="en-US" sz="2000" dirty="0"/>
              <a:t>Not all registered students returned to schools – among these are girls </a:t>
            </a:r>
          </a:p>
          <a:p>
            <a:pPr marL="457200" lvl="0" indent="-457200">
              <a:spcBef>
                <a:spcPts val="600"/>
              </a:spcBef>
              <a:buFont typeface="Arial" panose="020B0604020202020204" pitchFamily="34" charset="0"/>
              <a:buChar char="•"/>
            </a:pPr>
            <a:r>
              <a:rPr lang="en-US" sz="2000" dirty="0"/>
              <a:t>Shortage of classrooms, furniture to decongesting classrooms </a:t>
            </a:r>
          </a:p>
          <a:p>
            <a:pPr lvl="0"/>
            <a:endParaRPr lang="en-US" sz="2600" dirty="0"/>
          </a:p>
          <a:p>
            <a:endParaRPr lang="en-US" sz="2400" b="1" dirty="0"/>
          </a:p>
        </p:txBody>
      </p:sp>
    </p:spTree>
    <p:extLst>
      <p:ext uri="{BB962C8B-B14F-4D97-AF65-F5344CB8AC3E}">
        <p14:creationId xmlns:p14="http://schemas.microsoft.com/office/powerpoint/2010/main" val="1249357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594" y="545431"/>
            <a:ext cx="3272590" cy="3368842"/>
          </a:xfrm>
        </p:spPr>
        <p:txBody>
          <a:bodyPr>
            <a:normAutofit/>
          </a:bodyPr>
          <a:lstStyle/>
          <a:p>
            <a:r>
              <a:rPr lang="en-GB" sz="5500" b="1" dirty="0"/>
              <a:t>Q&amp;A /</a:t>
            </a:r>
            <a:br>
              <a:rPr lang="en-GB" sz="5500" b="1" dirty="0"/>
            </a:br>
            <a:r>
              <a:rPr lang="en-GB" sz="5500" b="1" dirty="0"/>
              <a:t>Discussion</a:t>
            </a:r>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24</a:t>
            </a:fld>
            <a:endParaRPr lang="en-US"/>
          </a:p>
        </p:txBody>
      </p:sp>
      <p:pic>
        <p:nvPicPr>
          <p:cNvPr id="7" name="Picture 8" descr="A screenshot of a cell phone&#10;&#10;Description generated with very high confidence">
            <a:extLst>
              <a:ext uri="{FF2B5EF4-FFF2-40B4-BE49-F238E27FC236}">
                <a16:creationId xmlns:a16="http://schemas.microsoft.com/office/drawing/2014/main" id="{C0F0ECA9-F081-4ADF-99E9-8686ABCEDE32}"/>
              </a:ext>
            </a:extLst>
          </p:cNvPr>
          <p:cNvPicPr>
            <a:picLocks noChangeAspect="1"/>
          </p:cNvPicPr>
          <p:nvPr/>
        </p:nvPicPr>
        <p:blipFill rotWithShape="1">
          <a:blip r:embed="rId2"/>
          <a:srcRect l="34904" t="25379" r="39965" b="22727"/>
          <a:stretch/>
        </p:blipFill>
        <p:spPr>
          <a:xfrm>
            <a:off x="3729184" y="286604"/>
            <a:ext cx="4921583" cy="5745522"/>
          </a:xfrm>
          <a:prstGeom prst="rect">
            <a:avLst/>
          </a:prstGeom>
        </p:spPr>
      </p:pic>
      <p:sp>
        <p:nvSpPr>
          <p:cNvPr id="8" name="Rectangle 7"/>
          <p:cNvSpPr/>
          <p:nvPr/>
        </p:nvSpPr>
        <p:spPr>
          <a:xfrm>
            <a:off x="822961" y="1427747"/>
            <a:ext cx="2906223" cy="802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Tree>
    <p:extLst>
      <p:ext uri="{BB962C8B-B14F-4D97-AF65-F5344CB8AC3E}">
        <p14:creationId xmlns:p14="http://schemas.microsoft.com/office/powerpoint/2010/main" val="3237798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Mail icon in flat style email symbol in flat style">
            <a:extLst>
              <a:ext uri="{FF2B5EF4-FFF2-40B4-BE49-F238E27FC236}">
                <a16:creationId xmlns:a16="http://schemas.microsoft.com/office/drawing/2014/main" id="{C5C522AC-9EEF-40BF-9743-6F758DF21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259" b="10259"/>
          <a:stretch>
            <a:fillRect/>
          </a:stretch>
        </p:blipFill>
        <p:spPr bwMode="auto">
          <a:xfrm>
            <a:off x="3519176" y="1830556"/>
            <a:ext cx="1687992" cy="14496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2959" y="99631"/>
            <a:ext cx="7989784" cy="1450757"/>
          </a:xfrm>
        </p:spPr>
        <p:txBody>
          <a:bodyPr/>
          <a:lstStyle/>
          <a:p>
            <a:r>
              <a:rPr lang="en-US" dirty="0"/>
              <a:t>WE WANT TO HEAR FROM YOU! </a:t>
            </a:r>
            <a:endParaRPr lang="en-GB" dirty="0"/>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25</a:t>
            </a:fld>
            <a:endParaRPr lang="en-US"/>
          </a:p>
        </p:txBody>
      </p:sp>
      <p:sp>
        <p:nvSpPr>
          <p:cNvPr id="7" name="Text Placeholder 8">
            <a:extLst>
              <a:ext uri="{FF2B5EF4-FFF2-40B4-BE49-F238E27FC236}">
                <a16:creationId xmlns:a16="http://schemas.microsoft.com/office/drawing/2014/main" id="{B5BC6E65-FE18-41F4-98CD-E156814EF17C}"/>
              </a:ext>
            </a:extLst>
          </p:cNvPr>
          <p:cNvSpPr txBox="1">
            <a:spLocks/>
          </p:cNvSpPr>
          <p:nvPr/>
        </p:nvSpPr>
        <p:spPr>
          <a:xfrm>
            <a:off x="389256" y="3249330"/>
            <a:ext cx="3850779" cy="2758212"/>
          </a:xfrm>
          <a:prstGeom prst="rect">
            <a:avLst/>
          </a:prstGeom>
          <a:solidFill>
            <a:schemeClr val="accent4">
              <a:lumMod val="60000"/>
              <a:lumOff val="40000"/>
            </a:schemeClr>
          </a:solidFill>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b="1" dirty="0"/>
              <a:t>Share your best practices and adaptations!</a:t>
            </a:r>
          </a:p>
        </p:txBody>
      </p:sp>
      <p:sp>
        <p:nvSpPr>
          <p:cNvPr id="8" name="Text Placeholder 10">
            <a:extLst>
              <a:ext uri="{FF2B5EF4-FFF2-40B4-BE49-F238E27FC236}">
                <a16:creationId xmlns:a16="http://schemas.microsoft.com/office/drawing/2014/main" id="{E944CCBB-D121-4FDB-A83F-0D90B3ED628F}"/>
              </a:ext>
            </a:extLst>
          </p:cNvPr>
          <p:cNvSpPr txBox="1">
            <a:spLocks/>
          </p:cNvSpPr>
          <p:nvPr/>
        </p:nvSpPr>
        <p:spPr>
          <a:xfrm>
            <a:off x="4486309" y="3249330"/>
            <a:ext cx="3923054" cy="2731499"/>
          </a:xfrm>
          <a:prstGeom prst="rect">
            <a:avLst/>
          </a:prstGeom>
          <a:solidFill>
            <a:schemeClr val="accent4">
              <a:lumMod val="60000"/>
              <a:lumOff val="40000"/>
            </a:schemeClr>
          </a:solidFill>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b="1" dirty="0"/>
              <a:t>Want to know more? </a:t>
            </a:r>
          </a:p>
          <a:p>
            <a:r>
              <a:rPr lang="en-US" dirty="0"/>
              <a:t>(include email contacts)</a:t>
            </a:r>
          </a:p>
        </p:txBody>
      </p:sp>
    </p:spTree>
    <p:extLst>
      <p:ext uri="{BB962C8B-B14F-4D97-AF65-F5344CB8AC3E}">
        <p14:creationId xmlns:p14="http://schemas.microsoft.com/office/powerpoint/2010/main" val="3822127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5343829" y="0"/>
            <a:ext cx="3800171" cy="1284565"/>
          </a:xfrm>
          <a:prstGeom prst="rect">
            <a:avLst/>
          </a:prstGeom>
        </p:spPr>
      </p:pic>
      <p:sp>
        <p:nvSpPr>
          <p:cNvPr id="5" name="AutoShape 2" descr="New logo - Humanity &amp; Inclusion"/>
          <p:cNvSpPr>
            <a:spLocks noChangeAspect="1" noChangeArrowheads="1"/>
          </p:cNvSpPr>
          <p:nvPr/>
        </p:nvSpPr>
        <p:spPr bwMode="auto">
          <a:xfrm>
            <a:off x="155574" y="-144463"/>
            <a:ext cx="1820857" cy="1820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Title 4"/>
          <p:cNvSpPr txBox="1">
            <a:spLocks/>
          </p:cNvSpPr>
          <p:nvPr/>
        </p:nvSpPr>
        <p:spPr>
          <a:xfrm>
            <a:off x="825038" y="3914803"/>
            <a:ext cx="8075613" cy="122351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GB" sz="7000" b="1" i="0" u="none" strike="noStrike" kern="1200" cap="none" spc="-50" normalizeH="0" baseline="0" noProof="0" dirty="0">
                <a:ln>
                  <a:noFill/>
                </a:ln>
                <a:solidFill>
                  <a:srgbClr val="637052"/>
                </a:solidFill>
                <a:effectLst/>
                <a:uLnTx/>
                <a:uFillTx/>
                <a:latin typeface="Calibri Light" panose="020F0302020204030204" pitchFamily="34" charset="0"/>
                <a:ea typeface="+mj-ea"/>
                <a:cs typeface="Calibri Light" panose="020F0302020204030204" pitchFamily="34" charset="0"/>
              </a:rPr>
              <a:t>THANK YOU!</a:t>
            </a:r>
            <a:br>
              <a:rPr kumimoji="0" lang="en-GB" sz="7000" b="0" i="0" u="none" strike="noStrike" kern="1200" cap="none" spc="-50" normalizeH="0" baseline="0" noProof="0" dirty="0">
                <a:ln>
                  <a:noFill/>
                </a:ln>
                <a:solidFill>
                  <a:srgbClr val="000000">
                    <a:lumMod val="85000"/>
                    <a:lumOff val="15000"/>
                  </a:srgbClr>
                </a:solidFill>
                <a:effectLst/>
                <a:uLnTx/>
                <a:uFillTx/>
                <a:latin typeface="Calibri Light" panose="020F0302020204030204"/>
                <a:ea typeface="+mj-ea"/>
              </a:rPr>
            </a:br>
            <a:br>
              <a:rPr kumimoji="0" lang="en-GB" sz="7000" b="0" i="0" u="none" strike="noStrike" kern="1200" cap="all" spc="-50" normalizeH="0" baseline="0" noProof="0" dirty="0">
                <a:ln>
                  <a:noFill/>
                </a:ln>
                <a:solidFill>
                  <a:srgbClr val="000000">
                    <a:lumMod val="85000"/>
                    <a:lumOff val="15000"/>
                  </a:srgbClr>
                </a:solidFill>
                <a:effectLst/>
                <a:uLnTx/>
                <a:uFillTx/>
                <a:latin typeface="Calibri Light" panose="020F0302020204030204"/>
                <a:ea typeface="+mj-ea"/>
              </a:rPr>
            </a:br>
            <a:endParaRPr kumimoji="0" lang="en-US" sz="7000" b="0" i="0" u="none" strike="noStrike" kern="1200" cap="all" spc="-50" normalizeH="0" baseline="0" noProof="0" dirty="0">
              <a:ln>
                <a:noFill/>
              </a:ln>
              <a:solidFill>
                <a:srgbClr val="000000">
                  <a:lumMod val="85000"/>
                  <a:lumOff val="15000"/>
                </a:srgbClr>
              </a:solidFill>
              <a:effectLst/>
              <a:uLnTx/>
              <a:uFillTx/>
              <a:latin typeface="Calibri Light" panose="020F0302020204030204"/>
              <a:ea typeface="+mj-ea"/>
            </a:endParaRPr>
          </a:p>
        </p:txBody>
      </p:sp>
      <p:pic>
        <p:nvPicPr>
          <p:cNvPr id="6" name="Billede 5">
            <a:extLst>
              <a:ext uri="{FF2B5EF4-FFF2-40B4-BE49-F238E27FC236}">
                <a16:creationId xmlns:a16="http://schemas.microsoft.com/office/drawing/2014/main" id="{ED974477-8C56-47B5-91A2-B8AC1002B4D4}"/>
              </a:ext>
            </a:extLst>
          </p:cNvPr>
          <p:cNvPicPr>
            <a:picLocks noChangeAspect="1"/>
          </p:cNvPicPr>
          <p:nvPr/>
        </p:nvPicPr>
        <p:blipFill>
          <a:blip r:embed="rId4"/>
          <a:stretch>
            <a:fillRect/>
          </a:stretch>
        </p:blipFill>
        <p:spPr>
          <a:xfrm>
            <a:off x="455511" y="5150921"/>
            <a:ext cx="8232978" cy="739339"/>
          </a:xfrm>
          <a:prstGeom prst="rect">
            <a:avLst/>
          </a:prstGeom>
        </p:spPr>
      </p:pic>
    </p:spTree>
    <p:extLst>
      <p:ext uri="{BB962C8B-B14F-4D97-AF65-F5344CB8AC3E}">
        <p14:creationId xmlns:p14="http://schemas.microsoft.com/office/powerpoint/2010/main" val="1761616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35" y="0"/>
            <a:ext cx="8920765" cy="1450757"/>
          </a:xfrm>
        </p:spPr>
        <p:txBody>
          <a:bodyPr>
            <a:normAutofit/>
          </a:bodyPr>
          <a:lstStyle/>
          <a:p>
            <a:r>
              <a:rPr lang="en-GB" sz="4000" b="1" dirty="0"/>
              <a:t>Safe Back to School:  A unique opportunity! </a:t>
            </a:r>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3</a:t>
            </a:fld>
            <a:endParaRPr lang="en-US"/>
          </a:p>
        </p:txBody>
      </p:sp>
      <p:graphicFrame>
        <p:nvGraphicFramePr>
          <p:cNvPr id="7" name="Diagram 6">
            <a:extLst>
              <a:ext uri="{FF2B5EF4-FFF2-40B4-BE49-F238E27FC236}">
                <a16:creationId xmlns:a16="http://schemas.microsoft.com/office/drawing/2014/main" id="{A8E3DEB2-A54C-4007-A9B5-FC67D1B23D6B}"/>
              </a:ext>
            </a:extLst>
          </p:cNvPr>
          <p:cNvGraphicFramePr/>
          <p:nvPr>
            <p:extLst>
              <p:ext uri="{D42A27DB-BD31-4B8C-83A1-F6EECF244321}">
                <p14:modId xmlns:p14="http://schemas.microsoft.com/office/powerpoint/2010/main" val="2655550156"/>
              </p:ext>
            </p:extLst>
          </p:nvPr>
        </p:nvGraphicFramePr>
        <p:xfrm>
          <a:off x="223235" y="2069436"/>
          <a:ext cx="8373353" cy="4058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7856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90" y="0"/>
            <a:ext cx="7543800" cy="1450757"/>
          </a:xfrm>
        </p:spPr>
        <p:txBody>
          <a:bodyPr>
            <a:normAutofit/>
          </a:bodyPr>
          <a:lstStyle/>
          <a:p>
            <a:r>
              <a:rPr lang="en-GB" sz="4000" b="1" dirty="0"/>
              <a:t>Safe Back to School Guide Overview </a:t>
            </a:r>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4</a:t>
            </a:fld>
            <a:endParaRPr lang="en-US"/>
          </a:p>
        </p:txBody>
      </p:sp>
      <p:sp>
        <p:nvSpPr>
          <p:cNvPr id="7" name="Rectangle 6"/>
          <p:cNvSpPr/>
          <p:nvPr/>
        </p:nvSpPr>
        <p:spPr>
          <a:xfrm>
            <a:off x="229599" y="3936281"/>
            <a:ext cx="7955287" cy="2308324"/>
          </a:xfrm>
          <a:prstGeom prst="rect">
            <a:avLst/>
          </a:prstGeom>
        </p:spPr>
        <p:txBody>
          <a:bodyPr wrap="square">
            <a:spAutoFit/>
          </a:bodyPr>
          <a:lstStyle/>
          <a:p>
            <a:r>
              <a:rPr lang="en-GB" sz="1600" b="1" dirty="0">
                <a:solidFill>
                  <a:srgbClr val="FF0000"/>
                </a:solidFill>
              </a:rPr>
              <a:t>Technical Annexes</a:t>
            </a:r>
            <a:endParaRPr lang="en-GB" sz="1600" dirty="0"/>
          </a:p>
          <a:p>
            <a:pPr marL="800100" lvl="1" indent="-342900">
              <a:buFont typeface="+mj-lt"/>
              <a:buAutoNum type="arabicPeriod"/>
            </a:pPr>
            <a:r>
              <a:rPr lang="en-GB" sz="1600" dirty="0"/>
              <a:t>Participatory, </a:t>
            </a:r>
            <a:r>
              <a:rPr lang="en-GB" sz="1600" b="1" dirty="0"/>
              <a:t>inclusive </a:t>
            </a:r>
            <a:r>
              <a:rPr lang="en-GB" sz="1600" dirty="0"/>
              <a:t>back-to-school campaigns</a:t>
            </a:r>
          </a:p>
          <a:p>
            <a:pPr marL="800100" lvl="1" indent="-342900">
              <a:buFont typeface="+mj-lt"/>
              <a:buAutoNum type="arabicPeriod"/>
            </a:pPr>
            <a:r>
              <a:rPr lang="en-GB" sz="1600" b="1" dirty="0" err="1"/>
              <a:t>EdTech</a:t>
            </a:r>
            <a:r>
              <a:rPr lang="en-GB" sz="1600" dirty="0"/>
              <a:t> for absentee management systems</a:t>
            </a:r>
          </a:p>
          <a:p>
            <a:pPr marL="800100" lvl="1" indent="-342900">
              <a:buFont typeface="+mj-lt"/>
              <a:buAutoNum type="arabicPeriod"/>
            </a:pPr>
            <a:r>
              <a:rPr lang="en-GB" sz="1600" b="1" dirty="0"/>
              <a:t>Enable teachers</a:t>
            </a:r>
            <a:r>
              <a:rPr lang="en-GB" sz="1600" dirty="0"/>
              <a:t> in the transition back to school</a:t>
            </a:r>
          </a:p>
          <a:p>
            <a:pPr marL="800100" lvl="1" indent="-342900">
              <a:buFont typeface="+mj-lt"/>
              <a:buAutoNum type="arabicPeriod"/>
            </a:pPr>
            <a:r>
              <a:rPr lang="en-GB" sz="1600" b="1" dirty="0"/>
              <a:t>MHPSS</a:t>
            </a:r>
            <a:r>
              <a:rPr lang="en-GB" sz="1600" dirty="0"/>
              <a:t> for children as schools reopen</a:t>
            </a:r>
          </a:p>
          <a:p>
            <a:pPr marL="800100" lvl="1" indent="-342900">
              <a:buFont typeface="+mj-lt"/>
              <a:buAutoNum type="arabicPeriod"/>
            </a:pPr>
            <a:r>
              <a:rPr lang="en-GB" sz="1600" dirty="0"/>
              <a:t>Participatory education and continuity planning</a:t>
            </a:r>
          </a:p>
          <a:p>
            <a:pPr marL="800100" lvl="1" indent="-342900">
              <a:buFont typeface="+mj-lt"/>
              <a:buAutoNum type="arabicPeriod"/>
            </a:pPr>
            <a:r>
              <a:rPr lang="en-GB" sz="1600" dirty="0"/>
              <a:t>Adaptations for camp settings</a:t>
            </a:r>
          </a:p>
          <a:p>
            <a:pPr marL="800100" lvl="1" indent="-342900">
              <a:buFont typeface="+mj-lt"/>
              <a:buAutoNum type="arabicPeriod"/>
            </a:pPr>
            <a:r>
              <a:rPr lang="en-GB" sz="1600" b="1" dirty="0"/>
              <a:t>Advocacy</a:t>
            </a:r>
            <a:r>
              <a:rPr lang="en-GB" sz="1600" dirty="0"/>
              <a:t> messages</a:t>
            </a:r>
          </a:p>
          <a:p>
            <a:pPr marL="800100" lvl="1" indent="-342900">
              <a:buFont typeface="+mj-lt"/>
              <a:buAutoNum type="arabicPeriod"/>
            </a:pPr>
            <a:r>
              <a:rPr lang="en-GB" sz="1600" dirty="0"/>
              <a:t>Key considerations for Early Childhood Development (forthcoming)</a:t>
            </a:r>
          </a:p>
        </p:txBody>
      </p:sp>
      <p:sp>
        <p:nvSpPr>
          <p:cNvPr id="8" name="TextBox 7">
            <a:extLst>
              <a:ext uri="{FF2B5EF4-FFF2-40B4-BE49-F238E27FC236}">
                <a16:creationId xmlns:a16="http://schemas.microsoft.com/office/drawing/2014/main" id="{4D5DF2DD-0F6C-40DF-BCDC-90A3A38AFB77}"/>
              </a:ext>
            </a:extLst>
          </p:cNvPr>
          <p:cNvSpPr txBox="1"/>
          <p:nvPr/>
        </p:nvSpPr>
        <p:spPr>
          <a:xfrm>
            <a:off x="196042" y="1819316"/>
            <a:ext cx="6974779" cy="1954381"/>
          </a:xfrm>
          <a:prstGeom prst="rect">
            <a:avLst/>
          </a:prstGeom>
          <a:noFill/>
        </p:spPr>
        <p:txBody>
          <a:bodyPr wrap="square" lIns="0" tIns="0" rIns="0" bIns="0" rtlCol="0" anchor="t">
            <a:spAutoFit/>
          </a:bodyPr>
          <a:lstStyle/>
          <a:p>
            <a:r>
              <a:rPr lang="en-GB" sz="1600" b="1" dirty="0">
                <a:solidFill>
                  <a:srgbClr val="FF0000"/>
                </a:solidFill>
              </a:rPr>
              <a:t>Checklists </a:t>
            </a:r>
          </a:p>
          <a:p>
            <a:pPr marL="800100" lvl="1" indent="-342900">
              <a:spcBef>
                <a:spcPts val="600"/>
              </a:spcBef>
              <a:spcAft>
                <a:spcPts val="600"/>
              </a:spcAft>
              <a:buFont typeface="+mj-lt"/>
              <a:buAutoNum type="arabicPeriod"/>
            </a:pPr>
            <a:r>
              <a:rPr lang="en-GB" sz="1600" u="sng" dirty="0"/>
              <a:t>Integrated Safe Back-to-School Checklist for Program Staff: </a:t>
            </a:r>
            <a:r>
              <a:rPr lang="en-GB" sz="1600" dirty="0"/>
              <a:t> 6-pager providing key actions for </a:t>
            </a:r>
            <a:r>
              <a:rPr lang="en-GB" sz="1600" b="1" dirty="0"/>
              <a:t>Health, Nutrition, WASH, M&amp;E, Education and Child Protection/MHPSS</a:t>
            </a:r>
            <a:r>
              <a:rPr lang="en-GB" sz="1600" dirty="0"/>
              <a:t> sectors before and after schools reopen to ensure sectoral integration the school reopening process.</a:t>
            </a:r>
          </a:p>
          <a:p>
            <a:pPr marL="800100" lvl="1" indent="-342900">
              <a:spcBef>
                <a:spcPts val="600"/>
              </a:spcBef>
              <a:spcAft>
                <a:spcPts val="600"/>
              </a:spcAft>
              <a:buFont typeface="+mj-lt"/>
              <a:buAutoNum type="arabicPeriod"/>
            </a:pPr>
            <a:r>
              <a:rPr lang="en-GB" sz="1600" u="sng" dirty="0"/>
              <a:t>School-Friendly Safe Back-to-School Checklist: </a:t>
            </a:r>
            <a:r>
              <a:rPr lang="en-GB" sz="1600" dirty="0"/>
              <a:t>2-pager providing top line actions for a head teacher or school committee to follow. </a:t>
            </a:r>
          </a:p>
        </p:txBody>
      </p:sp>
      <p:pic>
        <p:nvPicPr>
          <p:cNvPr id="9" name="Picture 4" descr="A close up of a sign&#10;&#10;Description generated with very high confidence">
            <a:extLst>
              <a:ext uri="{FF2B5EF4-FFF2-40B4-BE49-F238E27FC236}">
                <a16:creationId xmlns:a16="http://schemas.microsoft.com/office/drawing/2014/main" id="{C8B6A110-CA82-47EB-B995-1520D0575264}"/>
              </a:ext>
            </a:extLst>
          </p:cNvPr>
          <p:cNvPicPr>
            <a:picLocks noChangeAspect="1"/>
          </p:cNvPicPr>
          <p:nvPr/>
        </p:nvPicPr>
        <p:blipFill rotWithShape="1">
          <a:blip r:embed="rId3"/>
          <a:srcRect l="12052" t="7332" r="14914" b="6898"/>
          <a:stretch/>
        </p:blipFill>
        <p:spPr>
          <a:xfrm>
            <a:off x="7425344" y="2150237"/>
            <a:ext cx="1058992" cy="1349122"/>
          </a:xfrm>
          <a:prstGeom prst="rect">
            <a:avLst/>
          </a:prstGeom>
        </p:spPr>
      </p:pic>
    </p:spTree>
    <p:extLst>
      <p:ext uri="{BB962C8B-B14F-4D97-AF65-F5344CB8AC3E}">
        <p14:creationId xmlns:p14="http://schemas.microsoft.com/office/powerpoint/2010/main" val="91065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should use this guide?</a:t>
            </a:r>
            <a:endParaRPr lang="en-GB" dirty="0"/>
          </a:p>
        </p:txBody>
      </p:sp>
      <p:sp>
        <p:nvSpPr>
          <p:cNvPr id="3" name="Content Placeholder 2"/>
          <p:cNvSpPr>
            <a:spLocks noGrp="1"/>
          </p:cNvSpPr>
          <p:nvPr>
            <p:ph idx="1"/>
          </p:nvPr>
        </p:nvSpPr>
        <p:spPr>
          <a:xfrm>
            <a:off x="165233" y="1974071"/>
            <a:ext cx="7543801" cy="4023360"/>
          </a:xfrm>
        </p:spPr>
        <p:txBody>
          <a:bodyPr>
            <a:normAutofit fontScale="92500" lnSpcReduction="10000"/>
          </a:bodyPr>
          <a:lstStyle/>
          <a:p>
            <a:pPr marL="742950" lvl="1" indent="-285750">
              <a:spcAft>
                <a:spcPts val="1000"/>
              </a:spcAft>
              <a:buFont typeface="Arial" panose="020B0604020202020204" pitchFamily="34" charset="0"/>
              <a:buChar char="•"/>
            </a:pPr>
            <a:r>
              <a:rPr lang="en-US" sz="2800" b="1" dirty="0">
                <a:solidFill>
                  <a:schemeClr val="tx2"/>
                </a:solidFill>
              </a:rPr>
              <a:t>You!</a:t>
            </a:r>
          </a:p>
          <a:p>
            <a:pPr marL="1200150" lvl="2" indent="-285750">
              <a:spcAft>
                <a:spcPts val="1000"/>
              </a:spcAft>
              <a:buFont typeface="Arial" panose="020B0604020202020204" pitchFamily="34" charset="0"/>
              <a:buChar char="•"/>
            </a:pPr>
            <a:r>
              <a:rPr lang="en-US" sz="2600" dirty="0"/>
              <a:t>Program teams</a:t>
            </a:r>
          </a:p>
          <a:p>
            <a:pPr marL="1200150" lvl="2" indent="-285750">
              <a:spcAft>
                <a:spcPts val="1000"/>
              </a:spcAft>
              <a:buFont typeface="Arial" panose="020B0604020202020204" pitchFamily="34" charset="0"/>
              <a:buChar char="•"/>
            </a:pPr>
            <a:r>
              <a:rPr lang="en-US" sz="2600" dirty="0"/>
              <a:t>Coordination teams</a:t>
            </a:r>
          </a:p>
          <a:p>
            <a:pPr marL="1200150" lvl="2" indent="-285750">
              <a:spcAft>
                <a:spcPts val="1000"/>
              </a:spcAft>
              <a:buFont typeface="Arial" panose="020B0604020202020204" pitchFamily="34" charset="0"/>
              <a:buChar char="•"/>
            </a:pPr>
            <a:r>
              <a:rPr lang="en-US" sz="2600" dirty="0"/>
              <a:t>Advocacy teams</a:t>
            </a:r>
          </a:p>
          <a:p>
            <a:pPr marL="742950" lvl="1" indent="-285750">
              <a:lnSpc>
                <a:spcPct val="150000"/>
              </a:lnSpc>
              <a:spcAft>
                <a:spcPts val="1000"/>
              </a:spcAft>
              <a:buFont typeface="Arial" panose="020B0604020202020204" pitchFamily="34" charset="0"/>
              <a:buChar char="•"/>
            </a:pPr>
            <a:r>
              <a:rPr lang="en-US" sz="2800" b="1" dirty="0">
                <a:solidFill>
                  <a:schemeClr val="tx2"/>
                </a:solidFill>
              </a:rPr>
              <a:t>Together with partners!</a:t>
            </a:r>
          </a:p>
          <a:p>
            <a:pPr marL="1200150" lvl="2" indent="-285750">
              <a:spcAft>
                <a:spcPts val="1000"/>
              </a:spcAft>
              <a:buFont typeface="Arial" panose="020B0604020202020204" pitchFamily="34" charset="0"/>
              <a:buChar char="•"/>
            </a:pPr>
            <a:r>
              <a:rPr lang="en-US" sz="2600" dirty="0"/>
              <a:t>Inter-agency</a:t>
            </a:r>
          </a:p>
          <a:p>
            <a:pPr marL="1200150" lvl="2" indent="-285750">
              <a:spcAft>
                <a:spcPts val="1000"/>
              </a:spcAft>
              <a:buFont typeface="Arial" panose="020B0604020202020204" pitchFamily="34" charset="0"/>
              <a:buChar char="•"/>
            </a:pPr>
            <a:r>
              <a:rPr lang="en-US" sz="2600" dirty="0"/>
              <a:t>Inter-sectoral</a:t>
            </a:r>
          </a:p>
          <a:p>
            <a:pPr marL="1200150" lvl="2" indent="-285750">
              <a:spcAft>
                <a:spcPts val="1000"/>
              </a:spcAft>
              <a:buFont typeface="Arial" panose="020B0604020202020204" pitchFamily="34" charset="0"/>
              <a:buChar char="•"/>
            </a:pPr>
            <a:r>
              <a:rPr lang="en-US" sz="2600" dirty="0"/>
              <a:t>All contexts</a:t>
            </a:r>
          </a:p>
          <a:p>
            <a:endParaRPr lang="en-GB" dirty="0"/>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5</a:t>
            </a:fld>
            <a:endParaRPr lang="en-US"/>
          </a:p>
        </p:txBody>
      </p:sp>
      <p:pic>
        <p:nvPicPr>
          <p:cNvPr id="7" name="Picture 6"/>
          <p:cNvPicPr>
            <a:picLocks noChangeAspect="1"/>
          </p:cNvPicPr>
          <p:nvPr/>
        </p:nvPicPr>
        <p:blipFill>
          <a:blip r:embed="rId3"/>
          <a:stretch>
            <a:fillRect/>
          </a:stretch>
        </p:blipFill>
        <p:spPr>
          <a:xfrm>
            <a:off x="6136877" y="2983632"/>
            <a:ext cx="2229883" cy="2229883"/>
          </a:xfrm>
          <a:prstGeom prst="rect">
            <a:avLst/>
          </a:prstGeom>
        </p:spPr>
      </p:pic>
    </p:spTree>
    <p:extLst>
      <p:ext uri="{BB962C8B-B14F-4D97-AF65-F5344CB8AC3E}">
        <p14:creationId xmlns:p14="http://schemas.microsoft.com/office/powerpoint/2010/main" val="245527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Principles for </a:t>
            </a:r>
            <a:br>
              <a:rPr lang="en-GB" dirty="0"/>
            </a:br>
            <a:r>
              <a:rPr lang="en-GB" dirty="0"/>
              <a:t>Safe Back to School</a:t>
            </a:r>
          </a:p>
        </p:txBody>
      </p:sp>
      <p:sp>
        <p:nvSpPr>
          <p:cNvPr id="3" name="Content Placeholder 2"/>
          <p:cNvSpPr>
            <a:spLocks noGrp="1"/>
          </p:cNvSpPr>
          <p:nvPr>
            <p:ph idx="1"/>
          </p:nvPr>
        </p:nvSpPr>
        <p:spPr>
          <a:xfrm>
            <a:off x="822959" y="1979412"/>
            <a:ext cx="7543801" cy="4023360"/>
          </a:xfrm>
        </p:spPr>
        <p:txBody>
          <a:bodyPr>
            <a:normAutofit fontScale="85000" lnSpcReduction="20000"/>
          </a:bodyPr>
          <a:lstStyle/>
          <a:p>
            <a:pPr marL="342900" indent="-342900">
              <a:buAutoNum type="arabicPeriod"/>
            </a:pPr>
            <a:r>
              <a:rPr lang="en-US" b="1" dirty="0">
                <a:latin typeface="Calibri Light" panose="020F0302020204030204" pitchFamily="34" charset="0"/>
                <a:cs typeface="Calibri Light" panose="020F0302020204030204" pitchFamily="34" charset="0"/>
              </a:rPr>
              <a:t>An integrated approach</a:t>
            </a:r>
          </a:p>
          <a:p>
            <a:pPr marL="342900" indent="-342900">
              <a:buAutoNum type="arabicPeriod"/>
            </a:pPr>
            <a:endParaRPr lang="en-US" b="1" dirty="0">
              <a:latin typeface="Calibri Light" panose="020F0302020204030204" pitchFamily="34" charset="0"/>
              <a:cs typeface="Calibri Light" panose="020F0302020204030204" pitchFamily="34" charset="0"/>
            </a:endParaRPr>
          </a:p>
          <a:p>
            <a:pPr marL="342900" indent="-342900">
              <a:buAutoNum type="arabicPeriod"/>
            </a:pPr>
            <a:r>
              <a:rPr lang="en-US" b="1" dirty="0">
                <a:latin typeface="Calibri Light" panose="020F0302020204030204" pitchFamily="34" charset="0"/>
                <a:cs typeface="Calibri Light" panose="020F0302020204030204" pitchFamily="34" charset="0"/>
              </a:rPr>
              <a:t>Child &amp; youth participation</a:t>
            </a:r>
          </a:p>
          <a:p>
            <a:pPr marL="342900" indent="-342900">
              <a:buAutoNum type="arabicPeriod"/>
            </a:pPr>
            <a:endParaRPr lang="en-US" b="1" dirty="0">
              <a:latin typeface="Calibri Light" panose="020F0302020204030204" pitchFamily="34" charset="0"/>
              <a:cs typeface="Calibri Light" panose="020F0302020204030204" pitchFamily="34" charset="0"/>
            </a:endParaRPr>
          </a:p>
          <a:p>
            <a:pPr marL="342900" indent="-342900">
              <a:buAutoNum type="arabicPeriod"/>
            </a:pPr>
            <a:r>
              <a:rPr lang="en-US" b="1" dirty="0">
                <a:latin typeface="Calibri Light" panose="020F0302020204030204" pitchFamily="34" charset="0"/>
                <a:cs typeface="Calibri Light" panose="020F0302020204030204" pitchFamily="34" charset="0"/>
              </a:rPr>
              <a:t>Gender, inclusion, and accessibility</a:t>
            </a:r>
          </a:p>
          <a:p>
            <a:pPr marL="342900" indent="-342900">
              <a:buAutoNum type="arabicPeriod"/>
            </a:pPr>
            <a:endParaRPr lang="en-US" b="1" dirty="0">
              <a:latin typeface="Calibri Light" panose="020F0302020204030204" pitchFamily="34" charset="0"/>
              <a:cs typeface="Calibri Light" panose="020F0302020204030204" pitchFamily="34" charset="0"/>
            </a:endParaRPr>
          </a:p>
          <a:p>
            <a:pPr marL="342900" indent="-342900">
              <a:buAutoNum type="arabicPeriod"/>
            </a:pPr>
            <a:r>
              <a:rPr lang="en-US" b="1" dirty="0">
                <a:latin typeface="Calibri Light" panose="020F0302020204030204" pitchFamily="34" charset="0"/>
                <a:cs typeface="Calibri Light" panose="020F0302020204030204" pitchFamily="34" charset="0"/>
              </a:rPr>
              <a:t>Whole school community</a:t>
            </a:r>
          </a:p>
          <a:p>
            <a:pPr marL="342900" indent="-342900">
              <a:buAutoNum type="arabicPeriod"/>
            </a:pPr>
            <a:endParaRPr lang="en-US" b="1" dirty="0">
              <a:latin typeface="Calibri Light" panose="020F0302020204030204" pitchFamily="34" charset="0"/>
              <a:cs typeface="Calibri Light" panose="020F0302020204030204" pitchFamily="34" charset="0"/>
            </a:endParaRPr>
          </a:p>
          <a:p>
            <a:pPr marL="342900" indent="-342900">
              <a:buAutoNum type="arabicPeriod"/>
            </a:pPr>
            <a:r>
              <a:rPr lang="en-US" b="1" dirty="0">
                <a:latin typeface="Calibri Light" panose="020F0302020204030204" pitchFamily="34" charset="0"/>
                <a:cs typeface="Calibri Light" panose="020F0302020204030204" pitchFamily="34" charset="0"/>
              </a:rPr>
              <a:t>Build on existing structures</a:t>
            </a:r>
          </a:p>
          <a:p>
            <a:pPr marL="342900" indent="-342900">
              <a:buAutoNum type="arabicPeriod"/>
            </a:pPr>
            <a:endParaRPr lang="en-US" b="1" dirty="0">
              <a:latin typeface="Calibri Light" panose="020F0302020204030204" pitchFamily="34" charset="0"/>
              <a:cs typeface="Calibri Light" panose="020F0302020204030204" pitchFamily="34" charset="0"/>
            </a:endParaRPr>
          </a:p>
          <a:p>
            <a:pPr marL="342900" indent="-342900">
              <a:buAutoNum type="arabicPeriod"/>
            </a:pPr>
            <a:r>
              <a:rPr lang="en-US" b="1" dirty="0">
                <a:latin typeface="Calibri Light" panose="020F0302020204030204" pitchFamily="34" charset="0"/>
                <a:cs typeface="Calibri Light" panose="020F0302020204030204" pitchFamily="34" charset="0"/>
              </a:rPr>
              <a:t>Build back resilient</a:t>
            </a:r>
          </a:p>
          <a:p>
            <a:endParaRPr lang="en-GB" dirty="0"/>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6</a:t>
            </a:fld>
            <a:endParaRPr lang="en-US"/>
          </a:p>
        </p:txBody>
      </p:sp>
      <p:pic>
        <p:nvPicPr>
          <p:cNvPr id="7" name="Picture 3" descr="A picture containing person, indoor, table, food&#10;&#10;Description generated with very high confidence">
            <a:extLst>
              <a:ext uri="{FF2B5EF4-FFF2-40B4-BE49-F238E27FC236}">
                <a16:creationId xmlns:a16="http://schemas.microsoft.com/office/drawing/2014/main" id="{EB7E9EC9-4071-42B9-ADAD-69F624107568}"/>
              </a:ext>
            </a:extLst>
          </p:cNvPr>
          <p:cNvPicPr>
            <a:picLocks noChangeAspect="1"/>
          </p:cNvPicPr>
          <p:nvPr/>
        </p:nvPicPr>
        <p:blipFill>
          <a:blip r:embed="rId3"/>
          <a:stretch>
            <a:fillRect/>
          </a:stretch>
        </p:blipFill>
        <p:spPr>
          <a:xfrm>
            <a:off x="5118509" y="1930063"/>
            <a:ext cx="3528185" cy="4251867"/>
          </a:xfrm>
          <a:prstGeom prst="rect">
            <a:avLst/>
          </a:prstGeom>
        </p:spPr>
      </p:pic>
      <p:pic>
        <p:nvPicPr>
          <p:cNvPr id="8" name="Picture 7">
            <a:extLst>
              <a:ext uri="{FF2B5EF4-FFF2-40B4-BE49-F238E27FC236}">
                <a16:creationId xmlns:a16="http://schemas.microsoft.com/office/drawing/2014/main" id="{3FAAC6AD-6D49-4ED5-B6CC-3684C13CBA10}"/>
              </a:ext>
            </a:extLst>
          </p:cNvPr>
          <p:cNvPicPr>
            <a:picLocks noChangeAspect="1"/>
          </p:cNvPicPr>
          <p:nvPr/>
        </p:nvPicPr>
        <p:blipFill>
          <a:blip r:embed="rId4"/>
          <a:stretch>
            <a:fillRect/>
          </a:stretch>
        </p:blipFill>
        <p:spPr>
          <a:xfrm>
            <a:off x="9410362" y="3914926"/>
            <a:ext cx="3702308" cy="2909985"/>
          </a:xfrm>
          <a:prstGeom prst="rect">
            <a:avLst/>
          </a:prstGeom>
        </p:spPr>
      </p:pic>
      <p:sp>
        <p:nvSpPr>
          <p:cNvPr id="9" name="TextBox 8"/>
          <p:cNvSpPr txBox="1"/>
          <p:nvPr/>
        </p:nvSpPr>
        <p:spPr>
          <a:xfrm>
            <a:off x="5052390" y="5956817"/>
            <a:ext cx="1467068" cy="261610"/>
          </a:xfrm>
          <a:prstGeom prst="rect">
            <a:avLst/>
          </a:prstGeom>
          <a:noFill/>
        </p:spPr>
        <p:txBody>
          <a:bodyPr wrap="none" rtlCol="0">
            <a:spAutoFit/>
          </a:bodyPr>
          <a:lstStyle/>
          <a:p>
            <a:r>
              <a:rPr lang="en-GB" sz="1100" b="1" dirty="0">
                <a:solidFill>
                  <a:srgbClr val="FF0000"/>
                </a:solidFill>
                <a:latin typeface="Gill Sans MT" panose="020B0502020104020203" pitchFamily="34" charset="0"/>
              </a:rPr>
              <a:t>©Save the Children</a:t>
            </a:r>
          </a:p>
        </p:txBody>
      </p:sp>
    </p:spTree>
    <p:extLst>
      <p:ext uri="{BB962C8B-B14F-4D97-AF65-F5344CB8AC3E}">
        <p14:creationId xmlns:p14="http://schemas.microsoft.com/office/powerpoint/2010/main" val="1860177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2231" y="3815867"/>
            <a:ext cx="2784107" cy="1450757"/>
          </a:xfrm>
        </p:spPr>
        <p:txBody>
          <a:bodyPr>
            <a:normAutofit fontScale="90000"/>
          </a:bodyPr>
          <a:lstStyle/>
          <a:p>
            <a:r>
              <a:rPr lang="en-GB" dirty="0"/>
              <a:t>Integrated </a:t>
            </a:r>
            <a:r>
              <a:rPr lang="en-GB" b="1" dirty="0"/>
              <a:t>Safe Back-to-School Checklist </a:t>
            </a:r>
            <a:r>
              <a:rPr lang="en-GB" dirty="0"/>
              <a:t>for Program Staff</a:t>
            </a:r>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7</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811" t="-318" r="37175" b="318"/>
          <a:stretch/>
        </p:blipFill>
        <p:spPr>
          <a:xfrm>
            <a:off x="174309" y="408876"/>
            <a:ext cx="5005709" cy="5587124"/>
          </a:xfrm>
          <a:prstGeom prst="rect">
            <a:avLst/>
          </a:prstGeom>
        </p:spPr>
      </p:pic>
      <p:sp>
        <p:nvSpPr>
          <p:cNvPr id="9" name="TextBox 8"/>
          <p:cNvSpPr txBox="1"/>
          <p:nvPr/>
        </p:nvSpPr>
        <p:spPr>
          <a:xfrm>
            <a:off x="174309" y="5734390"/>
            <a:ext cx="1467068" cy="261610"/>
          </a:xfrm>
          <a:prstGeom prst="rect">
            <a:avLst/>
          </a:prstGeom>
          <a:noFill/>
        </p:spPr>
        <p:txBody>
          <a:bodyPr wrap="none" rtlCol="0">
            <a:spAutoFit/>
          </a:bodyPr>
          <a:lstStyle/>
          <a:p>
            <a:r>
              <a:rPr lang="en-GB" sz="1100" b="1" dirty="0">
                <a:solidFill>
                  <a:srgbClr val="FF0000"/>
                </a:solidFill>
                <a:latin typeface="Gill Sans MT" panose="020B0502020104020203" pitchFamily="34" charset="0"/>
              </a:rPr>
              <a:t>©Save the Children</a:t>
            </a:r>
          </a:p>
        </p:txBody>
      </p:sp>
    </p:spTree>
    <p:extLst>
      <p:ext uri="{BB962C8B-B14F-4D97-AF65-F5344CB8AC3E}">
        <p14:creationId xmlns:p14="http://schemas.microsoft.com/office/powerpoint/2010/main" val="821844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1" y="254520"/>
            <a:ext cx="8061961" cy="1076975"/>
          </a:xfrm>
        </p:spPr>
        <p:txBody>
          <a:bodyPr>
            <a:noAutofit/>
          </a:bodyPr>
          <a:lstStyle/>
          <a:p>
            <a:r>
              <a:rPr lang="en-GB" sz="3800" b="1" dirty="0"/>
              <a:t>Safe Back-to-School Checklist</a:t>
            </a:r>
            <a:br>
              <a:rPr lang="en-GB" sz="3800" dirty="0"/>
            </a:br>
            <a:r>
              <a:rPr lang="en-GB" sz="3800" dirty="0"/>
              <a:t>MEAL</a:t>
            </a:r>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8</a:t>
            </a:fld>
            <a:endParaRPr lang="en-US"/>
          </a:p>
        </p:txBody>
      </p:sp>
      <p:sp>
        <p:nvSpPr>
          <p:cNvPr id="7" name="TextBox 6">
            <a:extLst>
              <a:ext uri="{FF2B5EF4-FFF2-40B4-BE49-F238E27FC236}">
                <a16:creationId xmlns:a16="http://schemas.microsoft.com/office/drawing/2014/main" id="{4D5DF2DD-0F6C-40DF-BCDC-90A3A38AFB77}"/>
              </a:ext>
            </a:extLst>
          </p:cNvPr>
          <p:cNvSpPr txBox="1"/>
          <p:nvPr/>
        </p:nvSpPr>
        <p:spPr>
          <a:xfrm>
            <a:off x="-300312" y="1491467"/>
            <a:ext cx="9155553" cy="5801588"/>
          </a:xfrm>
          <a:prstGeom prst="rect">
            <a:avLst/>
          </a:prstGeom>
          <a:noFill/>
        </p:spPr>
        <p:txBody>
          <a:bodyPr wrap="square" lIns="0" tIns="0" rIns="0" bIns="0" rtlCol="0" anchor="t">
            <a:spAutoFit/>
          </a:bodyPr>
          <a:lstStyle/>
          <a:p>
            <a:pPr lvl="1">
              <a:spcAft>
                <a:spcPts val="1000"/>
              </a:spcAft>
            </a:pPr>
            <a:r>
              <a:rPr lang="en-GB" b="1" u="sng" dirty="0"/>
              <a:t>Before Schools Reopen</a:t>
            </a:r>
            <a:r>
              <a:rPr lang="en-GB" u="sng" dirty="0"/>
              <a:t>:</a:t>
            </a:r>
          </a:p>
          <a:p>
            <a:pPr marL="742950" lvl="1" indent="-285750">
              <a:spcAft>
                <a:spcPts val="1000"/>
              </a:spcAft>
              <a:buFont typeface="Wingdings" panose="05000000000000000000" pitchFamily="2" charset="2"/>
              <a:buChar char="q"/>
            </a:pPr>
            <a:r>
              <a:rPr lang="en-GB" b="1" dirty="0">
                <a:solidFill>
                  <a:srgbClr val="FFC000"/>
                </a:solidFill>
              </a:rPr>
              <a:t>Engage the whole community, including children and young people, in back-to school planning and campaigns using participatory methods. </a:t>
            </a:r>
          </a:p>
          <a:p>
            <a:pPr marL="1200150" lvl="2" indent="-285750">
              <a:spcAft>
                <a:spcPts val="1000"/>
              </a:spcAft>
              <a:buFont typeface="Wingdings" panose="05000000000000000000" pitchFamily="2" charset="2"/>
              <a:buChar char="q"/>
            </a:pPr>
            <a:r>
              <a:rPr lang="en-GB" sz="1700" dirty="0"/>
              <a:t>Use this Checklist to develop a participatory Safe Back to School monitoring tool to track progress with the whole school community. This can also be used to aggregate progress on reopening at district or national levels. </a:t>
            </a:r>
          </a:p>
          <a:p>
            <a:pPr lvl="1">
              <a:spcAft>
                <a:spcPts val="1000"/>
              </a:spcAft>
            </a:pPr>
            <a:r>
              <a:rPr lang="en-GB" b="1" u="sng" dirty="0"/>
              <a:t>After Schools Reopen:</a:t>
            </a:r>
          </a:p>
          <a:p>
            <a:pPr marL="742950" lvl="1" indent="-285750">
              <a:spcAft>
                <a:spcPts val="1000"/>
              </a:spcAft>
              <a:buFont typeface="Wingdings" panose="05000000000000000000" pitchFamily="2" charset="2"/>
              <a:buChar char="q"/>
            </a:pPr>
            <a:r>
              <a:rPr lang="en-GB" b="1" dirty="0">
                <a:solidFill>
                  <a:srgbClr val="FFC000"/>
                </a:solidFill>
              </a:rPr>
              <a:t>Conduct needs and gender assessment using participatory methods</a:t>
            </a:r>
          </a:p>
          <a:p>
            <a:pPr marL="1200150" lvl="2" indent="-285750">
              <a:spcAft>
                <a:spcPts val="1000"/>
              </a:spcAft>
              <a:buFont typeface="Wingdings" panose="05000000000000000000" pitchFamily="2" charset="2"/>
              <a:buChar char="q"/>
            </a:pPr>
            <a:r>
              <a:rPr lang="en-GB" dirty="0"/>
              <a:t>Conduct a rapid needs assessment on the education, CP/MHPSS, WASH and H&amp;N needs now that schools have reopened. Assess how much children and young people continued learning during school closures and what support is needed to return to school. </a:t>
            </a:r>
            <a:r>
              <a:rPr lang="en-GB" b="1" dirty="0">
                <a:solidFill>
                  <a:schemeClr val="accent3"/>
                </a:solidFill>
              </a:rPr>
              <a:t> </a:t>
            </a:r>
          </a:p>
          <a:p>
            <a:pPr marL="742950" lvl="1" indent="-285750">
              <a:spcAft>
                <a:spcPts val="1000"/>
              </a:spcAft>
              <a:buFont typeface="Wingdings" panose="05000000000000000000" pitchFamily="2" charset="2"/>
              <a:buChar char="q"/>
            </a:pPr>
            <a:r>
              <a:rPr lang="en-GB" b="1" dirty="0">
                <a:solidFill>
                  <a:srgbClr val="FFC000"/>
                </a:solidFill>
              </a:rPr>
              <a:t>Refresh or establish accessible, gender and age-friendly accountability and feedback mechanisms</a:t>
            </a:r>
          </a:p>
          <a:p>
            <a:pPr lvl="2">
              <a:spcAft>
                <a:spcPts val="1000"/>
              </a:spcAft>
            </a:pPr>
            <a:endParaRPr lang="en-GB" sz="1700" dirty="0"/>
          </a:p>
          <a:p>
            <a:pPr lvl="1">
              <a:spcAft>
                <a:spcPts val="1000"/>
              </a:spcAft>
            </a:pPr>
            <a:endParaRPr lang="en-GB" dirty="0"/>
          </a:p>
          <a:p>
            <a:pPr lvl="1">
              <a:spcAft>
                <a:spcPts val="1000"/>
              </a:spcAft>
            </a:pPr>
            <a:endParaRPr lang="en-GB" dirty="0"/>
          </a:p>
        </p:txBody>
      </p:sp>
    </p:spTree>
    <p:extLst>
      <p:ext uri="{BB962C8B-B14F-4D97-AF65-F5344CB8AC3E}">
        <p14:creationId xmlns:p14="http://schemas.microsoft.com/office/powerpoint/2010/main" val="25940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1" y="254520"/>
            <a:ext cx="8061961" cy="1076975"/>
          </a:xfrm>
        </p:spPr>
        <p:txBody>
          <a:bodyPr>
            <a:noAutofit/>
          </a:bodyPr>
          <a:lstStyle/>
          <a:p>
            <a:r>
              <a:rPr lang="en-GB" sz="3800" b="1" dirty="0"/>
              <a:t>Safe Back-to-School Checklist</a:t>
            </a:r>
            <a:br>
              <a:rPr lang="en-GB" sz="3800" dirty="0"/>
            </a:br>
            <a:r>
              <a:rPr lang="en-GB" sz="4000" dirty="0"/>
              <a:t>HEALTH/NUTRITION &amp; WASH</a:t>
            </a:r>
            <a:endParaRPr lang="en-GB" sz="3800" dirty="0"/>
          </a:p>
        </p:txBody>
      </p:sp>
      <p:sp>
        <p:nvSpPr>
          <p:cNvPr id="4" name="Date Placeholder 3"/>
          <p:cNvSpPr>
            <a:spLocks noGrp="1"/>
          </p:cNvSpPr>
          <p:nvPr>
            <p:ph type="dt" sz="half" idx="10"/>
          </p:nvPr>
        </p:nvSpPr>
        <p:spPr/>
        <p:txBody>
          <a:bodyPr/>
          <a:lstStyle/>
          <a:p>
            <a:r>
              <a:rPr lang="da-DK"/>
              <a:t>18-06-2020</a:t>
            </a:r>
            <a:endParaRPr lang="en-US"/>
          </a:p>
        </p:txBody>
      </p:sp>
      <p:sp>
        <p:nvSpPr>
          <p:cNvPr id="5" name="Footer Placeholder 4"/>
          <p:cNvSpPr>
            <a:spLocks noGrp="1"/>
          </p:cNvSpPr>
          <p:nvPr>
            <p:ph type="ftr" sz="quarter" idx="11"/>
          </p:nvPr>
        </p:nvSpPr>
        <p:spPr/>
        <p:txBody>
          <a:bodyPr/>
          <a:lstStyle/>
          <a:p>
            <a:r>
              <a:rPr lang="en-US"/>
              <a:t>Safe Back to School - A practitioner’s guide</a:t>
            </a:r>
          </a:p>
        </p:txBody>
      </p:sp>
      <p:sp>
        <p:nvSpPr>
          <p:cNvPr id="6" name="Slide Number Placeholder 5"/>
          <p:cNvSpPr>
            <a:spLocks noGrp="1"/>
          </p:cNvSpPr>
          <p:nvPr>
            <p:ph type="sldNum" sz="quarter" idx="12"/>
          </p:nvPr>
        </p:nvSpPr>
        <p:spPr/>
        <p:txBody>
          <a:bodyPr/>
          <a:lstStyle/>
          <a:p>
            <a:fld id="{FD11339C-2D6F-4611-8CDE-6D2A2BC62F38}" type="slidenum">
              <a:rPr lang="en-US" smtClean="0"/>
              <a:t>9</a:t>
            </a:fld>
            <a:endParaRPr lang="en-US"/>
          </a:p>
        </p:txBody>
      </p:sp>
      <p:sp>
        <p:nvSpPr>
          <p:cNvPr id="7" name="TextBox 6">
            <a:extLst>
              <a:ext uri="{FF2B5EF4-FFF2-40B4-BE49-F238E27FC236}">
                <a16:creationId xmlns:a16="http://schemas.microsoft.com/office/drawing/2014/main" id="{4D5DF2DD-0F6C-40DF-BCDC-90A3A38AFB77}"/>
              </a:ext>
            </a:extLst>
          </p:cNvPr>
          <p:cNvSpPr txBox="1"/>
          <p:nvPr/>
        </p:nvSpPr>
        <p:spPr>
          <a:xfrm>
            <a:off x="-300312" y="1491467"/>
            <a:ext cx="9155553" cy="5550237"/>
          </a:xfrm>
          <a:prstGeom prst="rect">
            <a:avLst/>
          </a:prstGeom>
          <a:noFill/>
        </p:spPr>
        <p:txBody>
          <a:bodyPr wrap="square" lIns="0" tIns="0" rIns="0" bIns="0" rtlCol="0" anchor="t">
            <a:spAutoFit/>
          </a:bodyPr>
          <a:lstStyle/>
          <a:p>
            <a:pPr lvl="1">
              <a:spcAft>
                <a:spcPts val="1000"/>
              </a:spcAft>
            </a:pPr>
            <a:r>
              <a:rPr lang="en-GB" b="1" u="sng" dirty="0"/>
              <a:t>Before Schools Reopen</a:t>
            </a:r>
            <a:r>
              <a:rPr lang="en-GB" u="sng" dirty="0"/>
              <a:t>:</a:t>
            </a:r>
          </a:p>
          <a:p>
            <a:pPr marL="742950" lvl="1" indent="-285750">
              <a:spcAft>
                <a:spcPts val="1000"/>
              </a:spcAft>
              <a:buFont typeface="Wingdings" panose="05000000000000000000" pitchFamily="2" charset="2"/>
              <a:buChar char="q"/>
            </a:pPr>
            <a:r>
              <a:rPr lang="en-GB" b="1" dirty="0">
                <a:solidFill>
                  <a:srgbClr val="ED100C"/>
                </a:solidFill>
              </a:rPr>
              <a:t>Clean and disinfect the school facilities with emphasis on surfaces that are touched by many people.</a:t>
            </a:r>
          </a:p>
          <a:p>
            <a:pPr marL="742950" lvl="1" indent="-285750">
              <a:spcAft>
                <a:spcPts val="1000"/>
              </a:spcAft>
              <a:buFont typeface="Wingdings" panose="05000000000000000000" pitchFamily="2" charset="2"/>
              <a:buChar char="q"/>
            </a:pPr>
            <a:r>
              <a:rPr lang="en-GB" b="1" dirty="0">
                <a:solidFill>
                  <a:srgbClr val="ED100C"/>
                </a:solidFill>
              </a:rPr>
              <a:t>Engage whole school community in cleaning and maintenance for school reopening </a:t>
            </a:r>
          </a:p>
          <a:p>
            <a:pPr lvl="1">
              <a:spcAft>
                <a:spcPts val="1000"/>
              </a:spcAft>
            </a:pPr>
            <a:endParaRPr lang="en-GB" b="1" u="sng" dirty="0">
              <a:solidFill>
                <a:srgbClr val="ED100C"/>
              </a:solidFill>
            </a:endParaRPr>
          </a:p>
          <a:p>
            <a:pPr lvl="1">
              <a:spcAft>
                <a:spcPts val="1000"/>
              </a:spcAft>
            </a:pPr>
            <a:r>
              <a:rPr lang="en-GB" b="1" u="sng" dirty="0"/>
              <a:t>After Schools Reopen:</a:t>
            </a:r>
          </a:p>
          <a:p>
            <a:pPr marL="742950" lvl="1" indent="-285750">
              <a:spcAft>
                <a:spcPts val="1000"/>
              </a:spcAft>
              <a:buFont typeface="Wingdings" panose="05000000000000000000" pitchFamily="2" charset="2"/>
              <a:buChar char="q"/>
            </a:pPr>
            <a:r>
              <a:rPr lang="en-GB" b="1" dirty="0">
                <a:solidFill>
                  <a:srgbClr val="ED100C"/>
                </a:solidFill>
              </a:rPr>
              <a:t>Ensure that cleaning and disinfection measures are effective and regular</a:t>
            </a:r>
          </a:p>
          <a:p>
            <a:pPr marL="1200150" lvl="2" indent="-285750">
              <a:spcAft>
                <a:spcPts val="1000"/>
              </a:spcAft>
              <a:buFont typeface="Wingdings" panose="05000000000000000000" pitchFamily="2" charset="2"/>
              <a:buChar char="q"/>
            </a:pPr>
            <a:r>
              <a:rPr lang="en-GB" dirty="0"/>
              <a:t>Encourage equal sharing of water sourcing and cleaning tasks between women and men.</a:t>
            </a:r>
          </a:p>
          <a:p>
            <a:pPr marL="742950" lvl="1" indent="-285750">
              <a:spcAft>
                <a:spcPts val="1000"/>
              </a:spcAft>
              <a:buFont typeface="Wingdings" panose="05000000000000000000" pitchFamily="2" charset="2"/>
              <a:buChar char="q"/>
            </a:pPr>
            <a:r>
              <a:rPr lang="en-GB" b="1" dirty="0">
                <a:solidFill>
                  <a:srgbClr val="ED100C"/>
                </a:solidFill>
              </a:rPr>
              <a:t>Educate children and young people about good hygiene, health, nutrition and menstrual hygiene. </a:t>
            </a:r>
          </a:p>
          <a:p>
            <a:pPr marL="742950" lvl="1" indent="-285750">
              <a:spcAft>
                <a:spcPts val="1000"/>
              </a:spcAft>
              <a:buFont typeface="Wingdings" panose="05000000000000000000" pitchFamily="2" charset="2"/>
              <a:buChar char="q"/>
            </a:pPr>
            <a:r>
              <a:rPr lang="en-GB" b="1" dirty="0">
                <a:solidFill>
                  <a:srgbClr val="ED100C"/>
                </a:solidFill>
              </a:rPr>
              <a:t>Increase air flow and ventilation</a:t>
            </a:r>
          </a:p>
          <a:p>
            <a:pPr lvl="1">
              <a:spcAft>
                <a:spcPts val="1000"/>
              </a:spcAft>
            </a:pPr>
            <a:endParaRPr lang="en-GB" sz="1700" dirty="0"/>
          </a:p>
          <a:p>
            <a:pPr lvl="1">
              <a:spcAft>
                <a:spcPts val="1000"/>
              </a:spcAft>
            </a:pPr>
            <a:endParaRPr lang="en-GB" dirty="0"/>
          </a:p>
          <a:p>
            <a:pPr lvl="1">
              <a:spcAft>
                <a:spcPts val="1000"/>
              </a:spcAft>
            </a:pPr>
            <a:endParaRPr lang="en-GB" dirty="0"/>
          </a:p>
        </p:txBody>
      </p:sp>
    </p:spTree>
    <p:extLst>
      <p:ext uri="{BB962C8B-B14F-4D97-AF65-F5344CB8AC3E}">
        <p14:creationId xmlns:p14="http://schemas.microsoft.com/office/powerpoint/2010/main" val="236651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OFFICE THEME" val="hVP5WnQb"/>
  <p:tag name="ARTICULATE_DESIGN_ID_1_STC_TEMPLATE_JAN2017" val="W9XzSZqc"/>
  <p:tag name="ARTICULATE_DESIGN_ID_STC_TEMPLATE_JAN2017" val="5tWsrkiL"/>
  <p:tag name="ARTICULATE_SLIDE_COUNT" val="32"/>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bd1123e-ed8c-4b04-9fef-2a97c7a50cb3">
      <UserInfo>
        <DisplayName>Mary Greer</DisplayName>
        <AccountId>984</AccountId>
        <AccountType/>
      </UserInfo>
      <UserInfo>
        <DisplayName>Painter, Tara</DisplayName>
        <AccountId>13936</AccountId>
        <AccountType/>
      </UserInfo>
      <UserInfo>
        <DisplayName>Gallagher, Bianca</DisplayName>
        <AccountId>1128</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B368DDE133B344AA4F73A8171A04961" ma:contentTypeVersion="15" ma:contentTypeDescription="Opret et nyt dokument." ma:contentTypeScope="" ma:versionID="dd9c600d4c4dd57766a3428fcddb15c4">
  <xsd:schema xmlns:xsd="http://www.w3.org/2001/XMLSchema" xmlns:xs="http://www.w3.org/2001/XMLSchema" xmlns:p="http://schemas.microsoft.com/office/2006/metadata/properties" xmlns:ns1="http://schemas.microsoft.com/sharepoint/v3" xmlns:ns3="4bd1123e-ed8c-4b04-9fef-2a97c7a50cb3" xmlns:ns4="0d8f1257-9f10-45fc-bee0-112f7d8c7d24" targetNamespace="http://schemas.microsoft.com/office/2006/metadata/properties" ma:root="true" ma:fieldsID="ea15006df9a0fdd4bdbe912b9a442aa9" ns1:_="" ns3:_="" ns4:_="">
    <xsd:import namespace="http://schemas.microsoft.com/sharepoint/v3"/>
    <xsd:import namespace="4bd1123e-ed8c-4b04-9fef-2a97c7a50cb3"/>
    <xsd:import namespace="0d8f1257-9f10-45fc-bee0-112f7d8c7d24"/>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1:_ip_UnifiedCompliancePolicyProperties" minOccurs="0"/>
                <xsd:element ref="ns1:_ip_UnifiedCompliancePolicyUIAction"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Egenskaber for Unified Compliance Policy" ma:hidden="true" ma:internalName="_ip_UnifiedCompliancePolicyProperties">
      <xsd:simpleType>
        <xsd:restriction base="dms:Note"/>
      </xsd:simpleType>
    </xsd:element>
    <xsd:element name="_ip_UnifiedCompliancePolicyUIAction" ma:index="14"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d1123e-ed8c-4b04-9fef-2a97c7a50cb3"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ashværdi for deling" ma:internalName="SharingHintHash" ma:readOnly="true">
      <xsd:simpleType>
        <xsd:restriction base="dms:Text"/>
      </xsd:simpleType>
    </xsd:element>
    <xsd:element name="SharedWithDetails" ma:index="10" nillable="true" ma:displayName="Delt med detaljer"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8f1257-9f10-45fc-bee0-112f7d8c7d2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654786-52D6-4F9A-A24C-CE49F662D18D}">
  <ds:schemaRefs>
    <ds:schemaRef ds:uri="http://schemas.microsoft.com/sharepoint/v3/contenttype/forms"/>
  </ds:schemaRefs>
</ds:datastoreItem>
</file>

<file path=customXml/itemProps2.xml><?xml version="1.0" encoding="utf-8"?>
<ds:datastoreItem xmlns:ds="http://schemas.openxmlformats.org/officeDocument/2006/customXml" ds:itemID="{39937998-E2D0-4E83-BAF5-10CD0697E6A5}">
  <ds:schemaRefs>
    <ds:schemaRef ds:uri="http://purl.org/dc/dcmitype/"/>
    <ds:schemaRef ds:uri="http://www.w3.org/XML/1998/namespace"/>
    <ds:schemaRef ds:uri="http://schemas.openxmlformats.org/package/2006/metadata/core-properties"/>
    <ds:schemaRef ds:uri="http://purl.org/dc/terms/"/>
    <ds:schemaRef ds:uri="http://purl.org/dc/elements/1.1/"/>
    <ds:schemaRef ds:uri="http://schemas.microsoft.com/office/2006/documentManagement/types"/>
    <ds:schemaRef ds:uri="http://schemas.microsoft.com/office/2006/metadata/properties"/>
    <ds:schemaRef ds:uri="0d8f1257-9f10-45fc-bee0-112f7d8c7d24"/>
    <ds:schemaRef ds:uri="http://schemas.microsoft.com/office/infopath/2007/PartnerControls"/>
    <ds:schemaRef ds:uri="4bd1123e-ed8c-4b04-9fef-2a97c7a50cb3"/>
    <ds:schemaRef ds:uri="http://schemas.microsoft.com/sharepoint/v3"/>
  </ds:schemaRefs>
</ds:datastoreItem>
</file>

<file path=customXml/itemProps3.xml><?xml version="1.0" encoding="utf-8"?>
<ds:datastoreItem xmlns:ds="http://schemas.openxmlformats.org/officeDocument/2006/customXml" ds:itemID="{4FF16AF4-718D-4F0C-9263-DEFB5A8D4D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bd1123e-ed8c-4b04-9fef-2a97c7a50cb3"/>
    <ds:schemaRef ds:uri="0d8f1257-9f10-45fc-bee0-112f7d8c7d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SCUS_PowerPoint_Template_Simple</Template>
  <TotalTime>1047</TotalTime>
  <Words>2976</Words>
  <Application>Microsoft Office PowerPoint</Application>
  <PresentationFormat>Skærmshow (4:3)</PresentationFormat>
  <Paragraphs>318</Paragraphs>
  <Slides>26</Slides>
  <Notes>13</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26</vt:i4>
      </vt:variant>
    </vt:vector>
  </HeadingPairs>
  <TitlesOfParts>
    <vt:vector size="33" baseType="lpstr">
      <vt:lpstr>Arial</vt:lpstr>
      <vt:lpstr>Calibri</vt:lpstr>
      <vt:lpstr>Calibri Light</vt:lpstr>
      <vt:lpstr>Gill Sans Infant Std</vt:lpstr>
      <vt:lpstr>Gill Sans MT</vt:lpstr>
      <vt:lpstr>Wingdings</vt:lpstr>
      <vt:lpstr>Retrospect</vt:lpstr>
      <vt:lpstr>PowerPoint-præsentation</vt:lpstr>
      <vt:lpstr>Forum Outline</vt:lpstr>
      <vt:lpstr>Safe Back to School:  A unique opportunity! </vt:lpstr>
      <vt:lpstr>Safe Back to School Guide Overview </vt:lpstr>
      <vt:lpstr>Who should use this guide?</vt:lpstr>
      <vt:lpstr>Key Principles for  Safe Back to School</vt:lpstr>
      <vt:lpstr>Integrated Safe Back-to-School Checklist for Program Staff</vt:lpstr>
      <vt:lpstr>Safe Back-to-School Checklist MEAL</vt:lpstr>
      <vt:lpstr>Safe Back-to-School Checklist HEALTH/NUTRITION &amp; WASH</vt:lpstr>
      <vt:lpstr>Safe Back-to-School Checklist HEALTH – Guideline overview</vt:lpstr>
      <vt:lpstr>Safe Back-to-School Checklist HEALTH – Guideline key points</vt:lpstr>
      <vt:lpstr>PowerPoint-præsentation</vt:lpstr>
      <vt:lpstr>Safe Back-to-School Checklist EDUCATION</vt:lpstr>
      <vt:lpstr>Safe Back-to-School Checklist CHILD PROTECTION/ MENTAL HEALTH AND PSYCHOSOCIAL SUPPORT (MHPSS)</vt:lpstr>
      <vt:lpstr>School-Friendly Safe Back-to-School Checklist for head teachers or school committees</vt:lpstr>
      <vt:lpstr>Temperature Check!</vt:lpstr>
      <vt:lpstr>Q&amp;A / Discussion</vt:lpstr>
      <vt:lpstr>Country Example: Tanzania </vt:lpstr>
      <vt:lpstr>Country Example: Tanzania </vt:lpstr>
      <vt:lpstr>Country Example: Tanzania </vt:lpstr>
      <vt:lpstr>Country Example: Tanzania </vt:lpstr>
      <vt:lpstr>Country Example: Tanzania </vt:lpstr>
      <vt:lpstr>Country Example: Tanzania </vt:lpstr>
      <vt:lpstr>Q&amp;A / Discussion</vt:lpstr>
      <vt:lpstr>WE WANT TO HEAR FROM YOU! </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Back to School:  A Practitioners Guide Education Online Forum</dc:title>
  <dc:creator>Elyse Leonard</dc:creator>
  <cp:lastModifiedBy>Eline Hulsrøj Peterson</cp:lastModifiedBy>
  <cp:revision>35</cp:revision>
  <dcterms:created xsi:type="dcterms:W3CDTF">2020-03-06T17:58:44Z</dcterms:created>
  <dcterms:modified xsi:type="dcterms:W3CDTF">2020-06-18T07:43:39Z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0x0101007B368DDE133B344AA4F73A8171A04961</vt:lpwstr>
  </property>
  <property fmtid="{D5CDD505-2E9C-101B-9397-08002B2CF9AE}" pid="3" name="MSIP_Label_7840c0f8-1866-4162-ad0f-2d70e03cc773_Enabled">
    <vt:lpwstr>True</vt:lpwstr>
  </property>
  <property fmtid="{D5CDD505-2E9C-101B-9397-08002B2CF9AE}" pid="4" name="MSIP_Label_7840c0f8-1866-4162-ad0f-2d70e03cc773_SiteId">
    <vt:lpwstr>b738c0f4-215a-438a-ad8b-3a8b60351c56</vt:lpwstr>
  </property>
  <property fmtid="{D5CDD505-2E9C-101B-9397-08002B2CF9AE}" pid="5" name="MSIP_Label_7840c0f8-1866-4162-ad0f-2d70e03cc773_Owner">
    <vt:lpwstr>meh@redbarnet.dk</vt:lpwstr>
  </property>
  <property fmtid="{D5CDD505-2E9C-101B-9397-08002B2CF9AE}" pid="6" name="MSIP_Label_7840c0f8-1866-4162-ad0f-2d70e03cc773_SetDate">
    <vt:lpwstr>2020-05-28T15:48:27.8506330Z</vt:lpwstr>
  </property>
  <property fmtid="{D5CDD505-2E9C-101B-9397-08002B2CF9AE}" pid="7" name="MSIP_Label_7840c0f8-1866-4162-ad0f-2d70e03cc773_Name">
    <vt:lpwstr>Public - Offentlig</vt:lpwstr>
  </property>
  <property fmtid="{D5CDD505-2E9C-101B-9397-08002B2CF9AE}" pid="8" name="MSIP_Label_7840c0f8-1866-4162-ad0f-2d70e03cc773_Application">
    <vt:lpwstr>Microsoft Azure Information Protection</vt:lpwstr>
  </property>
  <property fmtid="{D5CDD505-2E9C-101B-9397-08002B2CF9AE}" pid="9" name="MSIP_Label_7840c0f8-1866-4162-ad0f-2d70e03cc773_ActionId">
    <vt:lpwstr>0f8dc5c2-0420-44a7-bb4a-31704fcb3365</vt:lpwstr>
  </property>
  <property fmtid="{D5CDD505-2E9C-101B-9397-08002B2CF9AE}" pid="10" name="MSIP_Label_7840c0f8-1866-4162-ad0f-2d70e03cc773_Extended_MSFT_Method">
    <vt:lpwstr>Automatic</vt:lpwstr>
  </property>
  <property fmtid="{D5CDD505-2E9C-101B-9397-08002B2CF9AE}" pid="11" name="Sensitivity">
    <vt:lpwstr>Public - Offentlig</vt:lpwstr>
  </property>
</Properties>
</file>