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2.xml" ContentType="application/inkml+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40"/>
  </p:notesMasterIdLst>
  <p:sldIdLst>
    <p:sldId id="256" r:id="rId2"/>
    <p:sldId id="275" r:id="rId3"/>
    <p:sldId id="257" r:id="rId4"/>
    <p:sldId id="284" r:id="rId5"/>
    <p:sldId id="285" r:id="rId6"/>
    <p:sldId id="258" r:id="rId7"/>
    <p:sldId id="296" r:id="rId8"/>
    <p:sldId id="297" r:id="rId9"/>
    <p:sldId id="282" r:id="rId10"/>
    <p:sldId id="261" r:id="rId11"/>
    <p:sldId id="283" r:id="rId12"/>
    <p:sldId id="263" r:id="rId13"/>
    <p:sldId id="264" r:id="rId14"/>
    <p:sldId id="286" r:id="rId15"/>
    <p:sldId id="290" r:id="rId16"/>
    <p:sldId id="292" r:id="rId17"/>
    <p:sldId id="288" r:id="rId18"/>
    <p:sldId id="289" r:id="rId19"/>
    <p:sldId id="267" r:id="rId20"/>
    <p:sldId id="298" r:id="rId21"/>
    <p:sldId id="302" r:id="rId22"/>
    <p:sldId id="310" r:id="rId23"/>
    <p:sldId id="311" r:id="rId24"/>
    <p:sldId id="313" r:id="rId25"/>
    <p:sldId id="312" r:id="rId26"/>
    <p:sldId id="314" r:id="rId27"/>
    <p:sldId id="268" r:id="rId28"/>
    <p:sldId id="293" r:id="rId29"/>
    <p:sldId id="294" r:id="rId30"/>
    <p:sldId id="295" r:id="rId31"/>
    <p:sldId id="269" r:id="rId32"/>
    <p:sldId id="270" r:id="rId33"/>
    <p:sldId id="303" r:id="rId34"/>
    <p:sldId id="305" r:id="rId35"/>
    <p:sldId id="271" r:id="rId36"/>
    <p:sldId id="287" r:id="rId37"/>
    <p:sldId id="273" r:id="rId38"/>
    <p:sldId id="306" r:id="rId39"/>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17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2"/>
    <p:restoredTop sz="95827"/>
  </p:normalViewPr>
  <p:slideViewPr>
    <p:cSldViewPr snapToGrid="0" snapToObjects="1">
      <p:cViewPr varScale="1">
        <p:scale>
          <a:sx n="85" d="100"/>
          <a:sy n="85" d="100"/>
        </p:scale>
        <p:origin x="183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26T14:31:44.913"/>
    </inkml:context>
    <inkml:brush xml:id="br0">
      <inkml:brushProperty name="width" value="0.025" units="cm"/>
      <inkml:brushProperty name="height" value="0.15" units="cm"/>
      <inkml:brushProperty name="inkEffects" value="pencil"/>
    </inkml:brush>
  </inkml:definitions>
  <inkml:trace contextRef="#ctx0" brushRef="#br0">326 26 16383,'-23'0'0,"6"0"0,-7 11 0,5-3 0,-7 16 0,6-4 0,-4 5 0,10 1 0,-5-1 0,6 8 0,0-6 0,0 6 0,0-8 0,-6 0 0,11 1 0,-9-1 0,10-6 0,-6 5 0,7-11 0,0 5 0,1-7 0,4 1 0,-5-1 0,6 1 0,0-1 0,0 0 0,0 1 0,5-6 0,1-1 0,5-10 0,0 3 0,1-8 0,-1 3 0,0 1 0,1-4 0,-1 3 0,1-5 0,-1 6 0,1-4 0,-1 3 0,1 1 0,-1 1 0,0 0 0,1 4 0,-1-10 0,0 10 0,1-9 0,-1 8 0,1-8 0,-1 3 0,1 1 0,-1-4 0,1 3 0,-1-5 0,-4 1 0,3 4 0,-9-3 0,9 9 0,-8-10 0,3 5 0,0-1 0,-4-3 0,4 4 0,0 0 0,-3-4 0,3 4 0,-5-5 0,0 0 0,0 0 0,0 0 0,0 0 0,0 0 0,0-1 0,0 1 0,0-1 0,0 1 0,0-1 0,0 1 0,-5 4 0,3-3 0,-8 4 0,9-6 0,-10 6 0,10-4 0,-4 4 0,0-1 0,3-2 0,-8 2 0,9-3 0,-4-1 0,5 0 0,0 0 0,0 14 0,5 0 0,2 19 0,0-3 0,4 6 0,-10-6 0,10 5 0,-9-5 0,9 1 0,-10 3 0,9-10 0,-9 11 0,10-11 0,-10 5 0,9-6 0,-3 5 0,5-4 0,0 5 0,0 0 0,5-5 0,-3 5 0,17 1 0,-16-6 0,23 13 0,-17-12 0,12 6 0,-8-8 0,1 1 0,-1 0 0,1 0 0,-1-6 0,-6-2 0,5-5 0,-5 0 0,1 0 0,3 0 0,-9 0 0,3 0 0,-5 0 0,-1 0 0,1 0 0,-1 0 0,-5-5 0,-1-1 0,-5-6 0,0 1 0,0-1 0,0 1 0,0-1 0,0 0 0,0 1 0,0-1 0,0 1 0,0-1 0,-5 5 0,-2-3 0,-4 9 0,-7-4 0,5 0 0,-11 3 0,4-3 0,1 5 0,-5-6 0,10 5 0,-10-5 0,11 6 0,-11 0 0,11-5 0,-11 4 0,5-4 0,-1-1 0,-4 5 0,5-10 0,-7 4 0,1 0 0,5-4 0,-4 4 0,5-5 0,-7 4 0,7-3 0,-5 10 0,4-10 0,1 5 0,1-1 0,7-3 0,-1 8 0,0-8 0,1 9 0,-1-10 0,1 5 0,-1-6 0,6-5 0,-4 4 0,3-5 0,1 6 0,1 1 0,-1-1 0,0 1 0,-5-1 0,5 2 0,6 3 0,6 3 0,5 4 0,0 0 0,1 0 0,-1 0 0,1 0 0,-1 0 0,1 0 0,-1 0 0,0 5 0,-5 1 0,4 5 0,-8 0 0,3 0 0,0 1 0,-4-1 0,9 0 0,-9 1 0,10 6 0,-4-5 0,5 10 0,0-3 0,1 5 0,0 1 0,0-1 0,-1 0 0,7 1 0,-5-1 0,4 1 0,-5-1 0,0 0 0,-1 1 0,1-1 0,-6-6 0,4 5 0,-9-5 0,3 0 0,-5 5 0,0-11 0,0 11 0,0-11 0,0 11 0,0-11 0,0 5 0,0-7 0,0 1 0,-5-1 0,-2 7 0,-5-5 0,0 4 0,6-5 0,-5-1 0,10 1 0,-9-1 0,9 1 0,-10-6 0,10 4 0,-9-3 0,8 4 0,-3 1 0,5-1 0,-5 1 0,4-1 0,-5 0 0,6 1 0,0-1 0,0 7 0,0-5 0,0 11 0,0-11 0,0 11 0,0-12 0,0 12 0,0-11 0,0 11 0,0-11 0,0 5 0,0-7 0,0 1 0,0-1 0,0 1 0,0-1 0,5 1 0,2-1 0,4 1 0,1-1 0,-1 1 0,1-1 0,-1 1 0,1-1 0,0 7 0,0 1 0,0 0 0,1 5 0,-1-5 0,0 1 0,1 3 0,-7-10 0,5 11 0,-9-11 0,9 5 0,-10-7 0,4 7 0,0-5 0,-4 5 0,4-7 0,1 7 0,-4-5 0,3 11 0,-5-11 0,6 10 0,-5-10 0,5 11 0,-6-11 0,0 5 0,0 0 0,0-5 0,0 4 0,0-5 0,0-1 0,0 1 0,5-1 0,-4 1 0,9-1 0,-8 1 0,8-1 0,-9 1 0,9-1 0,-3 1 0,4-1 0,1 7 0,0-5 0,6 10 0,-5-3 0,5-1 0,-6-2 0,6-5 0,-5 0 0,5 6 0,-6-5 0,0 5 0,-1-6 0,-4-1 0,3 1 0,-9-1 0,4 0 0,0 1 0,-3-1 0,3 1 0,-5-1 0,0 1 0,0 6 0,0-5 0,0 11 0,0-11 0,0 4 0,0 1 0,0-5 0,0 4 0,0-5 0,0-1 0,0 1 0,0-6 0,0-1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25T11:27:33.145"/>
    </inkml:context>
    <inkml:brush xml:id="br0">
      <inkml:brushProperty name="width" value="0.35" units="cm"/>
      <inkml:brushProperty name="height" value="0.35" units="cm"/>
      <inkml:brushProperty name="color" value="#AB008B"/>
    </inkml:brush>
  </inkml:definitions>
  <inkml:trace contextRef="#ctx0" brushRef="#br0">1038 10199 24575,'-44'0'0,"5"-5"0,5-6 0,-5-6 0,16-4 0,-32-17 0,30 14 0,-17-12 0,-3-1 0,-6 0 0,13-5 0,-2-3 0,-27-15 0,22-9 0,-17-1-609,-3-3 609,19 11 0,-15-14 0,19 7 0,6 1 0,-12-16 0,25 8 0,-9-7 0,16-1 0,3 9 0,6-7 0,7 7 0,0 0 0,0-7-1,0 14 1,6-5 0,13 8 0,8 6 0,12 1 0,0 0 0,-1 5 0,7-5 0,1 6 0,1 0 0,3 0 0,16-20-483,-9 15 483,-20 17 0,-1 0 0,18-22 0,11-10 0,-16 16 0,21-14 0,-21 15 0,21-11 0,-14 5 0,9 13 0,-5 3 0,5 12 0,0 1 587,0 12-587,0-5 1,0 11-1,0-5 0,0 11 0,0-3 0,-6 4 0,2-1 0,26-7-116,-23 4 1,2 1 115,26-5 0,4 1 0,-40 6 0,2 0 0,1 1 0,-1-1 0,-4 0 0,0 1 0,2-1 0,1 0 0,7 0 0,0 0 0,-7 1 0,-1-1 0,1 0 0,-1 1 0,43-1 0,-29-4 0,23 11-255,-9-6 255,-8 7 0,-3 0 0,-8 0 0,0 0 0,0 0 0,-8 0 720,-1 0-720,-8 6 271,7 1-271,3 0 0,25-2 0,-6-5 0,1 0 0,-7 0 0,-5 0 0,10 0 0,-1 0 0,-1 0 0,19-5 0,-20-3 0,13 1 0,-31-4 0,1 10 0,-6-5 0,6 6 0,-15 0 0,5 0 0,12 0 0,1 0 0,7 0 0,-3-6 0,-5-1 0,7-12 0,0 5 0,-7-10 0,-3 10 0,-7-3 0,-6 0 0,-3 4 0,1-9 0,9-3 0,1 0 0,6-6 0,-6 0 0,23-4 0,8-7-296,-33 20 1,0 0 295,31-20 0,1 0 0,-10 2-492,-13 8 0,4 1 262,-11 6 1,2 1 229,15-13 0,-2 1 0,9-1 0,-24 7 0,-3 2 0,-7 6 0,16-15 0,-30 29 548,-10-5-548,-3 12 983,-4-3-480,-4 16-503,-1-5 0,0 9 0,-3-7 0,3 0 0,-4 0 0,39-29 0,1-7 0,30-21 0,-2-6-529,-4-3 529,-2 0 0,6 1 0,-20 5 0,8 11 0,-17-4 0,5 6 0,-14-3 0,-1 5 0,0-5 529,-5 1-529,5-3 0,-5-4 0,0-1 0,6-2 0,4-15 0,7-4 0,0-15 0,1 1-478,-16 35 1,-1-1 477,-5 2 0,-1-2 0,8-5 0,-2 0-463,-1-33 463,-7 36 0,1 1 0,3-28 0,2-15 0,-4 17 0,-5 3 0,-1 8 0,-1 7 0,1 2 0,-1 8 932,0 0-932,0-16 486,1 11-486,0-18 0,-1 13 0,1-7 0,7-9 0,-6 15 0,5-6 0,-7 17 0,-1 12 0,0 9 0,-6 12 0,-1 7 0,-4-12 0,0-9 0,0-6 0,0-11 0,0 11 0,0-19 0,-5 3 0,3-14 0,-4-28 0,6 12-211,0 30 1,0-1 210,0-32 0,0-10 0,0 42 0,0-2-481,0-4 1,0-1 480,0-6 0,0 2 0,0 12 0,0 2 0,0-7 0,0 1-385,0-32 385,0-9 0,0 11 0,0 11 0,0 17 0,-5 1 393,-2 8-393,-9 6 961,2-4-961,-2 4 413,4-6-413,-1-16 0,6 12 0,0-20 0,7 6 0,0-1 0,0-15 0,0 15 0,0-20 0,0 27 0,0-3 0,0 24 0,0 5 0,0 1 0,0 0 0,0 0 0,0-7 0,0 5 0,0-11 0,0 11 0,0 1 0,0 8 0,0 6 0,0 4 0,0 2 0,-3 9 0,-11 1 0,3 4 0,-7 9 0,8 2 0,-1 15 0,-12 10 0,-5 21 0,-13 13 0,-9 17-983,8-17 983,8-17 0,-1 0 0,-25 25 0,31-32 0,1 0 0,-4-3 0,1-1-377,-11 20 377,9-14 0,-1 0 0,-16 12 0,-7 22 0,12-28 0,4 6 0,-6 0 0,16-16 0,1-3 0,9-14 0,4-6 964,7-7-964,2-5 396,3 0-396,-9 5 0,-1 1 0,-12 12 0,-1-4 0,-8 12 0,1-6 0,6 0 0,7-7 0,3-3 0,8-9 0,1 4 0,11-40 0,9 14 0,7-37 0,4 22 0,2-6 0,-1 0 0,6-2 0,-5 7 0,4 1 0,-12 7 0,13-15 0,-2-3 0,20-22 0,-12 15 0,10-19 0,-13 19 0,8-19 0,0 11 0,0-5 0,-6 7 0,-4 14 0,-7-2 0,-6 22 0,-1-7 0,6 1 0,4-6 0,20-22 0,-7 11 0,14-19 0,-14 21 0,5-5 0,-8 13 0,-6-3 0,-8 15 0,-1-2 0,-10 15 0,4-4 0,-4 8 0,-1-7 0,10 2 0,4-9 0,4 3 0,5-9 0,-5 9 0,0-4 0,-1 5 0,-6 6 0,-4 0 0,-2 5 0,-5 0 0,-1 0 0,1 0 0,0 0 0,0 0 0,0 0 0,0 4 0,5 6 0,1 5 0,6 11 0,0 2 0,1 5 0,0 0 0,0 0 0,1 6 0,-1-4 0,1 5 0,-1-7 0,-1-6 0,1 5 0,-1-11 0,0 5 0,-1-6 0,0 1 0,0-1 0,0 0 0,0 0 0,6 1 0,-4-1 0,4 1 0,-6-1 0,0 0 0,0-4 0,0 3 0,0-8 0,-4 8 0,-2-8 0,0 3 0,-3-4 0,8 0 0,-9-1 0,4 5 0,0-3 0,-3 3 0,8 1 0,-9-5 0,4 4 0,-5-5 0,1 0 0,-1 0 0,-1 0 0,1-4 0,-4 2 0,6-2 0,-6 0 0,7-2 0,-3 5 0,-1-2 0,2 17 0,-4-15 0,-1 7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4C8621-CC8B-F94C-A013-23D5539CF1F9}" type="datetimeFigureOut">
              <a:rPr lang="en-US" smtClean="0"/>
              <a:t>6/22/20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7D667-CF67-F846-A207-FDE455D954F9}" type="slidenum">
              <a:rPr lang="en-US" smtClean="0"/>
              <a:t>‹#›</a:t>
            </a:fld>
            <a:endParaRPr lang="en-US"/>
          </a:p>
        </p:txBody>
      </p:sp>
    </p:spTree>
    <p:extLst>
      <p:ext uri="{BB962C8B-B14F-4D97-AF65-F5344CB8AC3E}">
        <p14:creationId xmlns:p14="http://schemas.microsoft.com/office/powerpoint/2010/main" val="1800614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2</a:t>
            </a:fld>
            <a:endParaRPr lang="en-US"/>
          </a:p>
        </p:txBody>
      </p:sp>
    </p:spTree>
    <p:extLst>
      <p:ext uri="{BB962C8B-B14F-4D97-AF65-F5344CB8AC3E}">
        <p14:creationId xmlns:p14="http://schemas.microsoft.com/office/powerpoint/2010/main" val="3078081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Conflict Resolution</a:t>
            </a:r>
          </a:p>
        </p:txBody>
      </p:sp>
      <p:sp>
        <p:nvSpPr>
          <p:cNvPr id="4" name="Slide Number Placeholder 3"/>
          <p:cNvSpPr>
            <a:spLocks noGrp="1"/>
          </p:cNvSpPr>
          <p:nvPr>
            <p:ph type="sldNum" sz="quarter" idx="5"/>
          </p:nvPr>
        </p:nvSpPr>
        <p:spPr/>
        <p:txBody>
          <a:bodyPr/>
          <a:lstStyle/>
          <a:p>
            <a:fld id="{2D57D667-CF67-F846-A207-FDE455D954F9}" type="slidenum">
              <a:rPr lang="en-US" smtClean="0"/>
              <a:t>31</a:t>
            </a:fld>
            <a:endParaRPr lang="en-US"/>
          </a:p>
        </p:txBody>
      </p:sp>
    </p:spTree>
    <p:extLst>
      <p:ext uri="{BB962C8B-B14F-4D97-AF65-F5344CB8AC3E}">
        <p14:creationId xmlns:p14="http://schemas.microsoft.com/office/powerpoint/2010/main" val="1988464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Conflict Resolution</a:t>
            </a:r>
          </a:p>
        </p:txBody>
      </p:sp>
      <p:sp>
        <p:nvSpPr>
          <p:cNvPr id="4" name="Slide Number Placeholder 3"/>
          <p:cNvSpPr>
            <a:spLocks noGrp="1"/>
          </p:cNvSpPr>
          <p:nvPr>
            <p:ph type="sldNum" sz="quarter" idx="5"/>
          </p:nvPr>
        </p:nvSpPr>
        <p:spPr/>
        <p:txBody>
          <a:bodyPr/>
          <a:lstStyle/>
          <a:p>
            <a:fld id="{2D57D667-CF67-F846-A207-FDE455D954F9}" type="slidenum">
              <a:rPr lang="en-US" smtClean="0"/>
              <a:t>32</a:t>
            </a:fld>
            <a:endParaRPr lang="en-US"/>
          </a:p>
        </p:txBody>
      </p:sp>
    </p:spTree>
    <p:extLst>
      <p:ext uri="{BB962C8B-B14F-4D97-AF65-F5344CB8AC3E}">
        <p14:creationId xmlns:p14="http://schemas.microsoft.com/office/powerpoint/2010/main" val="4023635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Responsible Decision Making</a:t>
            </a:r>
          </a:p>
          <a:p>
            <a:pPr marL="628650" lvl="1" indent="-171450">
              <a:buFont typeface="Arial" panose="020B0604020202020204" pitchFamily="34" charset="0"/>
              <a:buChar char="•"/>
            </a:pPr>
            <a:r>
              <a:rPr lang="en-US" dirty="0"/>
              <a:t>Problem Solving</a:t>
            </a:r>
          </a:p>
          <a:p>
            <a:pPr marL="628650" lvl="1" indent="-171450">
              <a:buFont typeface="Arial" panose="020B0604020202020204" pitchFamily="34" charset="0"/>
              <a:buChar cha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“Part of being responsible means being a good listener, respecting others’ wishes, and making good choices to stay out of trouble.”</a:t>
            </a:r>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35</a:t>
            </a:fld>
            <a:endParaRPr lang="en-US"/>
          </a:p>
        </p:txBody>
      </p:sp>
    </p:spTree>
    <p:extLst>
      <p:ext uri="{BB962C8B-B14F-4D97-AF65-F5344CB8AC3E}">
        <p14:creationId xmlns:p14="http://schemas.microsoft.com/office/powerpoint/2010/main" val="4284145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Responsible Decision Making</a:t>
            </a:r>
          </a:p>
          <a:p>
            <a:pPr marL="628650" lvl="1" indent="-171450">
              <a:buFont typeface="Arial" panose="020B0604020202020204" pitchFamily="34" charset="0"/>
              <a:buChar char="•"/>
            </a:pPr>
            <a:r>
              <a:rPr lang="en-US" dirty="0"/>
              <a:t>Problem Solving</a:t>
            </a:r>
          </a:p>
          <a:p>
            <a:pPr marL="628650" lvl="1" indent="-171450">
              <a:buFont typeface="Arial" panose="020B0604020202020204" pitchFamily="34" charset="0"/>
              <a:buChar cha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“Part of being responsible means being a good listener, respecting others’ wishes, and making good choices to stay out of trouble.”</a:t>
            </a:r>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36</a:t>
            </a:fld>
            <a:endParaRPr lang="en-US"/>
          </a:p>
        </p:txBody>
      </p:sp>
    </p:spTree>
    <p:extLst>
      <p:ext uri="{BB962C8B-B14F-4D97-AF65-F5344CB8AC3E}">
        <p14:creationId xmlns:p14="http://schemas.microsoft.com/office/powerpoint/2010/main" val="680075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Self Concept</a:t>
            </a:r>
          </a:p>
        </p:txBody>
      </p:sp>
      <p:sp>
        <p:nvSpPr>
          <p:cNvPr id="4" name="Slide Number Placeholder 3"/>
          <p:cNvSpPr>
            <a:spLocks noGrp="1"/>
          </p:cNvSpPr>
          <p:nvPr>
            <p:ph type="sldNum" sz="quarter" idx="5"/>
          </p:nvPr>
        </p:nvSpPr>
        <p:spPr/>
        <p:txBody>
          <a:bodyPr/>
          <a:lstStyle/>
          <a:p>
            <a:fld id="{2D57D667-CF67-F846-A207-FDE455D954F9}" type="slidenum">
              <a:rPr lang="en-US" smtClean="0"/>
              <a:t>3</a:t>
            </a:fld>
            <a:endParaRPr lang="en-US"/>
          </a:p>
        </p:txBody>
      </p:sp>
    </p:spTree>
    <p:extLst>
      <p:ext uri="{BB962C8B-B14F-4D97-AF65-F5344CB8AC3E}">
        <p14:creationId xmlns:p14="http://schemas.microsoft.com/office/powerpoint/2010/main" val="249243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Self Concept</a:t>
            </a:r>
          </a:p>
        </p:txBody>
      </p:sp>
      <p:sp>
        <p:nvSpPr>
          <p:cNvPr id="4" name="Slide Number Placeholder 3"/>
          <p:cNvSpPr>
            <a:spLocks noGrp="1"/>
          </p:cNvSpPr>
          <p:nvPr>
            <p:ph type="sldNum" sz="quarter" idx="5"/>
          </p:nvPr>
        </p:nvSpPr>
        <p:spPr/>
        <p:txBody>
          <a:bodyPr/>
          <a:lstStyle/>
          <a:p>
            <a:fld id="{2D57D667-CF67-F846-A207-FDE455D954F9}" type="slidenum">
              <a:rPr lang="en-US" smtClean="0"/>
              <a:t>6</a:t>
            </a:fld>
            <a:endParaRPr lang="en-US"/>
          </a:p>
        </p:txBody>
      </p:sp>
    </p:spTree>
    <p:extLst>
      <p:ext uri="{BB962C8B-B14F-4D97-AF65-F5344CB8AC3E}">
        <p14:creationId xmlns:p14="http://schemas.microsoft.com/office/powerpoint/2010/main" val="372234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10</a:t>
            </a:fld>
            <a:endParaRPr lang="en-US"/>
          </a:p>
        </p:txBody>
      </p:sp>
    </p:spTree>
    <p:extLst>
      <p:ext uri="{BB962C8B-B14F-4D97-AF65-F5344CB8AC3E}">
        <p14:creationId xmlns:p14="http://schemas.microsoft.com/office/powerpoint/2010/main" val="230153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11</a:t>
            </a:fld>
            <a:endParaRPr lang="en-US"/>
          </a:p>
        </p:txBody>
      </p:sp>
    </p:spTree>
    <p:extLst>
      <p:ext uri="{BB962C8B-B14F-4D97-AF65-F5344CB8AC3E}">
        <p14:creationId xmlns:p14="http://schemas.microsoft.com/office/powerpoint/2010/main" val="73939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Stress Management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12</a:t>
            </a:fld>
            <a:endParaRPr lang="en-US"/>
          </a:p>
        </p:txBody>
      </p:sp>
    </p:spTree>
    <p:extLst>
      <p:ext uri="{BB962C8B-B14F-4D97-AF65-F5344CB8AC3E}">
        <p14:creationId xmlns:p14="http://schemas.microsoft.com/office/powerpoint/2010/main" val="2383867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Stress Management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13</a:t>
            </a:fld>
            <a:endParaRPr lang="en-US"/>
          </a:p>
        </p:txBody>
      </p:sp>
    </p:spTree>
    <p:extLst>
      <p:ext uri="{BB962C8B-B14F-4D97-AF65-F5344CB8AC3E}">
        <p14:creationId xmlns:p14="http://schemas.microsoft.com/office/powerpoint/2010/main" val="2568568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Social Engagement </a:t>
            </a:r>
          </a:p>
        </p:txBody>
      </p:sp>
      <p:sp>
        <p:nvSpPr>
          <p:cNvPr id="4" name="Slide Number Placeholder 3"/>
          <p:cNvSpPr>
            <a:spLocks noGrp="1"/>
          </p:cNvSpPr>
          <p:nvPr>
            <p:ph type="sldNum" sz="quarter" idx="5"/>
          </p:nvPr>
        </p:nvSpPr>
        <p:spPr/>
        <p:txBody>
          <a:bodyPr/>
          <a:lstStyle/>
          <a:p>
            <a:fld id="{2D57D667-CF67-F846-A207-FDE455D954F9}" type="slidenum">
              <a:rPr lang="en-US" smtClean="0"/>
              <a:t>19</a:t>
            </a:fld>
            <a:endParaRPr lang="en-US"/>
          </a:p>
        </p:txBody>
      </p:sp>
    </p:spTree>
    <p:extLst>
      <p:ext uri="{BB962C8B-B14F-4D97-AF65-F5344CB8AC3E}">
        <p14:creationId xmlns:p14="http://schemas.microsoft.com/office/powerpoint/2010/main" val="885064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Social Engagement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27</a:t>
            </a:fld>
            <a:endParaRPr lang="en-US"/>
          </a:p>
        </p:txBody>
      </p:sp>
    </p:spTree>
    <p:extLst>
      <p:ext uri="{BB962C8B-B14F-4D97-AF65-F5344CB8AC3E}">
        <p14:creationId xmlns:p14="http://schemas.microsoft.com/office/powerpoint/2010/main" val="2478514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2727718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618062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111972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905092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55909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DF7A494-4053-6B40-8016-278F98302A64}" type="datetimeFigureOut">
              <a:rPr lang="en-US" smtClean="0"/>
              <a:t>6/22/20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865960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DF7A494-4053-6B40-8016-278F98302A64}" type="datetimeFigureOut">
              <a:rPr lang="en-US" smtClean="0"/>
              <a:t>6/22/20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83013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DF7A494-4053-6B40-8016-278F98302A64}" type="datetimeFigureOut">
              <a:rPr lang="en-US" smtClean="0"/>
              <a:t>6/22/20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232993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F7A494-4053-6B40-8016-278F98302A64}" type="datetimeFigureOut">
              <a:rPr lang="en-US" smtClean="0"/>
              <a:t>6/22/20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581113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DF7A494-4053-6B40-8016-278F98302A64}" type="datetimeFigureOut">
              <a:rPr lang="en-US" smtClean="0"/>
              <a:t>6/22/20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201952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DF7A494-4053-6B40-8016-278F98302A64}" type="datetimeFigureOut">
              <a:rPr lang="en-US" smtClean="0"/>
              <a:t>6/22/20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010476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9DF7A494-4053-6B40-8016-278F98302A64}" type="datetimeFigureOut">
              <a:rPr lang="en-US" smtClean="0"/>
              <a:t>6/22/20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862518B-43A1-7545-A584-3AC483BC9D91}" type="slidenum">
              <a:rPr lang="en-US" smtClean="0"/>
              <a:t>‹#›</a:t>
            </a:fld>
            <a:endParaRPr lang="en-US"/>
          </a:p>
        </p:txBody>
      </p:sp>
    </p:spTree>
    <p:extLst>
      <p:ext uri="{BB962C8B-B14F-4D97-AF65-F5344CB8AC3E}">
        <p14:creationId xmlns:p14="http://schemas.microsoft.com/office/powerpoint/2010/main" val="21524894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hyperlink" Target="http://arcticrainbow.blogspot.com/2010/09/ten.html" TargetMode="External"/><Relationship Id="rId13" Type="http://schemas.openxmlformats.org/officeDocument/2006/relationships/hyperlink" Target="http://www.craftyjc.com/2010/09/best-friends-free-digi.html" TargetMode="External"/><Relationship Id="rId3" Type="http://schemas.openxmlformats.org/officeDocument/2006/relationships/hyperlink" Target="http://math.stackexchange.com/questions/1956800/2d-function-for-a-party-balloon" TargetMode="External"/><Relationship Id="rId7" Type="http://schemas.microsoft.com/office/2007/relationships/hdphoto" Target="../media/hdphoto1.wdp"/><Relationship Id="rId12" Type="http://schemas.openxmlformats.org/officeDocument/2006/relationships/image" Target="../media/image6.jpg"/><Relationship Id="rId17" Type="http://schemas.openxmlformats.org/officeDocument/2006/relationships/hyperlink" Target="https://en.wikipedia.org/wiki/File:Soccerball_mark.svg" TargetMode="External"/><Relationship Id="rId2" Type="http://schemas.openxmlformats.org/officeDocument/2006/relationships/image" Target="../media/image3.png"/><Relationship Id="rId16"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hyperlink" Target="https://www.publicdomainpictures.net/view-image.php?image=37257&amp;picture=footprints-outline-clipart" TargetMode="External"/><Relationship Id="rId5" Type="http://schemas.openxmlformats.org/officeDocument/2006/relationships/image" Target="../media/image30.png"/><Relationship Id="rId15" Type="http://schemas.openxmlformats.org/officeDocument/2006/relationships/hyperlink" Target="http://owsblog.blogspot.com/2012_10_01_archive.html" TargetMode="External"/><Relationship Id="rId10" Type="http://schemas.microsoft.com/office/2007/relationships/hdphoto" Target="../media/hdphoto2.wdp"/><Relationship Id="rId4" Type="http://schemas.openxmlformats.org/officeDocument/2006/relationships/customXml" Target="../ink/ink1.xml"/><Relationship Id="rId9" Type="http://schemas.openxmlformats.org/officeDocument/2006/relationships/image" Target="../media/image5.png"/><Relationship Id="rId14" Type="http://schemas.openxmlformats.org/officeDocument/2006/relationships/image" Target="../media/image7.gif"/></Relationships>
</file>

<file path=ppt/slides/_rels/slide16.xml.rels><?xml version="1.0" encoding="UTF-8" standalone="yes"?>
<Relationships xmlns="http://schemas.openxmlformats.org/package/2006/relationships"><Relationship Id="rId3" Type="http://schemas.openxmlformats.org/officeDocument/2006/relationships/hyperlink" Target="https://pixabay.com/en/backpack-rucksack-plain-white-306756/"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ixabay.com/en/girl-soccer-player-shooting-happy-309374/" TargetMode="External"/><Relationship Id="rId7" Type="http://schemas.openxmlformats.org/officeDocument/2006/relationships/hyperlink" Target="http://commons.uncyclomedia.org/wiki/Image:Sandwich_one_jean-victor_01.svg" TargetMode="Externa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wedonteatanythingwithaface.blogspot.com/2013_01_01_archive.html" TargetMode="External"/><Relationship Id="rId4" Type="http://schemas.openxmlformats.org/officeDocument/2006/relationships/image" Target="../media/image11.jpg"/></Relationships>
</file>

<file path=ppt/slides/_rels/slide21.xml.rels><?xml version="1.0" encoding="UTF-8" standalone="yes"?>
<Relationships xmlns="http://schemas.openxmlformats.org/package/2006/relationships"><Relationship Id="rId3" Type="http://schemas.openxmlformats.org/officeDocument/2006/relationships/hyperlink" Target="https://musicameruelo.wordpress.com/category/temas-de-musica/el-sonido-contaminacion-acustica-el-oido/page/3/" TargetMode="External"/><Relationship Id="rId2" Type="http://schemas.openxmlformats.org/officeDocument/2006/relationships/image" Target="../media/image13.gif"/><Relationship Id="rId1" Type="http://schemas.openxmlformats.org/officeDocument/2006/relationships/slideLayout" Target="../slideLayouts/slideLayout2.xml"/><Relationship Id="rId5" Type="http://schemas.openxmlformats.org/officeDocument/2006/relationships/hyperlink" Target="https://pixabay.com/en/girl-happy-smile-smiling-child-312518/" TargetMode="Externa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hyperlink" Target="http://www.pngall.com/friend-png/download/26321"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9.jpg"/><Relationship Id="rId13" Type="http://schemas.openxmlformats.org/officeDocument/2006/relationships/hyperlink" Target="https://openclipart.org/detail/19803/checkmarkoncircle" TargetMode="External"/><Relationship Id="rId3" Type="http://schemas.openxmlformats.org/officeDocument/2006/relationships/image" Target="../media/image16.png"/><Relationship Id="rId7" Type="http://schemas.openxmlformats.org/officeDocument/2006/relationships/hyperlink" Target="https://svgsilh.com/fr/image/28741.html" TargetMode="External"/><Relationship Id="rId12"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svg"/><Relationship Id="rId11" Type="http://schemas.openxmlformats.org/officeDocument/2006/relationships/hyperlink" Target="https://pixabay.com/en/mindmap-overview-1469592/" TargetMode="External"/><Relationship Id="rId5" Type="http://schemas.openxmlformats.org/officeDocument/2006/relationships/image" Target="../media/image17.png"/><Relationship Id="rId15" Type="http://schemas.openxmlformats.org/officeDocument/2006/relationships/image" Target="../media/image22.png"/><Relationship Id="rId10" Type="http://schemas.openxmlformats.org/officeDocument/2006/relationships/image" Target="../media/image20.png"/><Relationship Id="rId4" Type="http://schemas.openxmlformats.org/officeDocument/2006/relationships/hyperlink" Target="http://www.publicdomainfiles.com/show_file.php?id=13488698412570" TargetMode="External"/><Relationship Id="rId9" Type="http://schemas.openxmlformats.org/officeDocument/2006/relationships/hyperlink" Target="https://www.publicdomainpictures.net/en/view-image.php?image=155227&amp;picture=light-bulb" TargetMode="External"/><Relationship Id="rId14" Type="http://schemas.openxmlformats.org/officeDocument/2006/relationships/customXml" Target="../ink/ink2.xml"/></Relationships>
</file>

<file path=ppt/slides/_rels/slide36.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6.png"/><Relationship Id="rId7" Type="http://schemas.openxmlformats.org/officeDocument/2006/relationships/hyperlink" Target="https://svgsilh.com/fr/image/28741.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svg"/><Relationship Id="rId11" Type="http://schemas.openxmlformats.org/officeDocument/2006/relationships/hyperlink" Target="https://pixabay.com/en/mindmap-overview-1469592/" TargetMode="External"/><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hyperlink" Target="http://www.publicdomainfiles.com/show_file.php?id=13488698412570" TargetMode="External"/><Relationship Id="rId9" Type="http://schemas.openxmlformats.org/officeDocument/2006/relationships/hyperlink" Target="https://www.publicdomainpictures.net/en/view-image.php?image=155227&amp;picture=light-bulb"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8EBD6-7D2D-4446-AF3B-8D142A8362E9}"/>
              </a:ext>
            </a:extLst>
          </p:cNvPr>
          <p:cNvSpPr>
            <a:spLocks noGrp="1"/>
          </p:cNvSpPr>
          <p:nvPr>
            <p:ph type="ctrTitle"/>
          </p:nvPr>
        </p:nvSpPr>
        <p:spPr>
          <a:xfrm>
            <a:off x="514350" y="1496484"/>
            <a:ext cx="5829300" cy="2963221"/>
          </a:xfrm>
        </p:spPr>
        <p:txBody>
          <a:bodyPr anchor="ctr"/>
          <a:lstStyle/>
          <a:p>
            <a:r>
              <a:rPr lang="en-US" dirty="0"/>
              <a:t>My Social Emotional Learning Workbook</a:t>
            </a:r>
          </a:p>
        </p:txBody>
      </p:sp>
      <p:sp>
        <p:nvSpPr>
          <p:cNvPr id="3" name="Subtitle 2">
            <a:extLst>
              <a:ext uri="{FF2B5EF4-FFF2-40B4-BE49-F238E27FC236}">
                <a16:creationId xmlns:a16="http://schemas.microsoft.com/office/drawing/2014/main" id="{46F3CA94-0196-9C4F-A15D-7EC8CC9847C9}"/>
              </a:ext>
            </a:extLst>
          </p:cNvPr>
          <p:cNvSpPr>
            <a:spLocks noGrp="1"/>
          </p:cNvSpPr>
          <p:nvPr>
            <p:ph type="subTitle" idx="1"/>
          </p:nvPr>
        </p:nvSpPr>
        <p:spPr>
          <a:xfrm>
            <a:off x="857250" y="4299285"/>
            <a:ext cx="5143500" cy="850231"/>
          </a:xfrm>
        </p:spPr>
        <p:txBody>
          <a:bodyPr/>
          <a:lstStyle/>
          <a:p>
            <a:r>
              <a:rPr lang="en-US" dirty="0"/>
              <a:t>Suitable for ages 12+</a:t>
            </a:r>
          </a:p>
        </p:txBody>
      </p:sp>
      <p:sp>
        <p:nvSpPr>
          <p:cNvPr id="4" name="TextBox 3">
            <a:extLst>
              <a:ext uri="{FF2B5EF4-FFF2-40B4-BE49-F238E27FC236}">
                <a16:creationId xmlns:a16="http://schemas.microsoft.com/office/drawing/2014/main" id="{B96B823E-70E9-9343-AF6E-68E50419DF90}"/>
              </a:ext>
            </a:extLst>
          </p:cNvPr>
          <p:cNvSpPr txBox="1"/>
          <p:nvPr/>
        </p:nvSpPr>
        <p:spPr>
          <a:xfrm>
            <a:off x="981576" y="5543014"/>
            <a:ext cx="5143500" cy="3600986"/>
          </a:xfrm>
          <a:prstGeom prst="rect">
            <a:avLst/>
          </a:prstGeom>
          <a:noFill/>
        </p:spPr>
        <p:txBody>
          <a:bodyPr wrap="square" rtlCol="0">
            <a:spAutoFit/>
          </a:bodyPr>
          <a:lstStyle/>
          <a:p>
            <a:r>
              <a:rPr lang="en-US" dirty="0"/>
              <a:t>My name is: </a:t>
            </a:r>
            <a:r>
              <a:rPr lang="en-US" baseline="-25000" dirty="0"/>
              <a:t>………………………………………………………………………………………</a:t>
            </a:r>
          </a:p>
          <a:p>
            <a:endParaRPr lang="en-US" baseline="-25000" dirty="0"/>
          </a:p>
          <a:p>
            <a:endParaRPr lang="en-US" dirty="0"/>
          </a:p>
          <a:p>
            <a:endParaRPr lang="en-US" dirty="0"/>
          </a:p>
          <a:p>
            <a:r>
              <a:rPr lang="en-US" dirty="0"/>
              <a:t>I am </a:t>
            </a:r>
            <a:r>
              <a:rPr lang="en-US" baseline="-25000" dirty="0"/>
              <a:t>…………………….. </a:t>
            </a:r>
            <a:r>
              <a:rPr lang="en-US" dirty="0"/>
              <a:t> years old. </a:t>
            </a:r>
          </a:p>
          <a:p>
            <a:endParaRPr lang="en-US" dirty="0"/>
          </a:p>
          <a:p>
            <a:endParaRPr lang="en-US" dirty="0"/>
          </a:p>
          <a:p>
            <a:r>
              <a:rPr lang="en-US" dirty="0"/>
              <a:t>I live in </a:t>
            </a:r>
            <a:r>
              <a:rPr lang="en-US" baseline="-25000" dirty="0"/>
              <a:t>………………………………………………………………………………………………….</a:t>
            </a:r>
            <a:endParaRPr lang="en-US" dirty="0"/>
          </a:p>
          <a:p>
            <a:endParaRPr lang="en-US" dirty="0"/>
          </a:p>
          <a:p>
            <a:endParaRPr lang="en-US" dirty="0"/>
          </a:p>
          <a:p>
            <a:endParaRPr lang="en-US" dirty="0"/>
          </a:p>
          <a:p>
            <a:endParaRPr lang="en-US" dirty="0"/>
          </a:p>
          <a:p>
            <a:endParaRPr lang="en-US" dirty="0"/>
          </a:p>
        </p:txBody>
      </p:sp>
      <p:pic>
        <p:nvPicPr>
          <p:cNvPr id="6" name="Picture 5" descr="A close up of a logo&#10;&#10;Description automatically generated">
            <a:extLst>
              <a:ext uri="{FF2B5EF4-FFF2-40B4-BE49-F238E27FC236}">
                <a16:creationId xmlns:a16="http://schemas.microsoft.com/office/drawing/2014/main" id="{DBF51576-65D6-F745-AB75-5C6F4DEFBA03}"/>
              </a:ext>
            </a:extLst>
          </p:cNvPr>
          <p:cNvPicPr>
            <a:picLocks noChangeAspect="1"/>
          </p:cNvPicPr>
          <p:nvPr/>
        </p:nvPicPr>
        <p:blipFill>
          <a:blip r:embed="rId2"/>
          <a:stretch>
            <a:fillRect/>
          </a:stretch>
        </p:blipFill>
        <p:spPr>
          <a:xfrm>
            <a:off x="284813" y="413175"/>
            <a:ext cx="2334718" cy="602671"/>
          </a:xfrm>
          <a:prstGeom prst="rect">
            <a:avLst/>
          </a:prstGeom>
        </p:spPr>
      </p:pic>
    </p:spTree>
    <p:extLst>
      <p:ext uri="{BB962C8B-B14F-4D97-AF65-F5344CB8AC3E}">
        <p14:creationId xmlns:p14="http://schemas.microsoft.com/office/powerpoint/2010/main" val="665268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552AD-8019-3745-9543-4548A701266D}"/>
              </a:ext>
            </a:extLst>
          </p:cNvPr>
          <p:cNvSpPr>
            <a:spLocks noGrp="1"/>
          </p:cNvSpPr>
          <p:nvPr>
            <p:ph type="title"/>
          </p:nvPr>
        </p:nvSpPr>
        <p:spPr>
          <a:xfrm>
            <a:off x="471488" y="245071"/>
            <a:ext cx="5915025" cy="584775"/>
          </a:xfrm>
        </p:spPr>
        <p:txBody>
          <a:bodyPr>
            <a:noAutofit/>
          </a:bodyPr>
          <a:lstStyle/>
          <a:p>
            <a:pPr algn="ctr"/>
            <a:r>
              <a:rPr lang="en-US" sz="2400" b="1" dirty="0">
                <a:latin typeface="Comic Sans MS" panose="030F0902030302020204" pitchFamily="66" charset="0"/>
              </a:rPr>
              <a:t>Good Things and Bad Things</a:t>
            </a:r>
          </a:p>
        </p:txBody>
      </p:sp>
      <p:sp>
        <p:nvSpPr>
          <p:cNvPr id="3" name="Content Placeholder 2">
            <a:extLst>
              <a:ext uri="{FF2B5EF4-FFF2-40B4-BE49-F238E27FC236}">
                <a16:creationId xmlns:a16="http://schemas.microsoft.com/office/drawing/2014/main" id="{7FDA30A8-E497-8D42-A3B3-C2C5AACA5AC4}"/>
              </a:ext>
            </a:extLst>
          </p:cNvPr>
          <p:cNvSpPr>
            <a:spLocks noGrp="1"/>
          </p:cNvSpPr>
          <p:nvPr>
            <p:ph sz="half" idx="1"/>
          </p:nvPr>
        </p:nvSpPr>
        <p:spPr>
          <a:xfrm>
            <a:off x="471488" y="1604211"/>
            <a:ext cx="2914650" cy="6631740"/>
          </a:xfrm>
          <a:ln w="38100">
            <a:solidFill>
              <a:srgbClr val="FF0000"/>
            </a:solidFill>
          </a:ln>
        </p:spPr>
        <p:txBody>
          <a:bodyPr/>
          <a:lstStyle/>
          <a:p>
            <a:pPr marL="0" indent="0" algn="ctr">
              <a:buNone/>
            </a:pPr>
            <a:r>
              <a:rPr lang="en-US" b="1" u="sng" dirty="0">
                <a:latin typeface="Comic Sans MS" panose="030F0902030302020204" pitchFamily="66" charset="0"/>
              </a:rPr>
              <a:t>Good Things</a:t>
            </a:r>
          </a:p>
          <a:p>
            <a:pPr marL="0" indent="0">
              <a:buNone/>
            </a:pPr>
            <a:endParaRPr lang="en-US" sz="1800" dirty="0">
              <a:latin typeface="Comic Sans MS" panose="030F0902030302020204" pitchFamily="66" charset="0"/>
            </a:endParaRPr>
          </a:p>
          <a:p>
            <a:pPr marL="0" indent="0">
              <a:buNone/>
            </a:pPr>
            <a:r>
              <a:rPr lang="en-US" sz="1800" dirty="0">
                <a:latin typeface="Ink Free" panose="020F0502020204030204" pitchFamily="34" charset="0"/>
                <a:cs typeface="Ink Free" panose="020F0502020204030204" pitchFamily="34" charset="0"/>
              </a:rPr>
              <a:t>Spending more time with my family</a:t>
            </a:r>
          </a:p>
        </p:txBody>
      </p:sp>
      <p:sp>
        <p:nvSpPr>
          <p:cNvPr id="4" name="Content Placeholder 3">
            <a:extLst>
              <a:ext uri="{FF2B5EF4-FFF2-40B4-BE49-F238E27FC236}">
                <a16:creationId xmlns:a16="http://schemas.microsoft.com/office/drawing/2014/main" id="{0567747B-EAD8-A44E-A7AB-1E28DEB88079}"/>
              </a:ext>
            </a:extLst>
          </p:cNvPr>
          <p:cNvSpPr>
            <a:spLocks noGrp="1"/>
          </p:cNvSpPr>
          <p:nvPr>
            <p:ph sz="half" idx="2"/>
          </p:nvPr>
        </p:nvSpPr>
        <p:spPr>
          <a:xfrm>
            <a:off x="3471863" y="1604211"/>
            <a:ext cx="2914650" cy="6631740"/>
          </a:xfrm>
          <a:ln w="38100">
            <a:solidFill>
              <a:srgbClr val="FF0000"/>
            </a:solidFill>
          </a:ln>
        </p:spPr>
        <p:txBody>
          <a:bodyPr/>
          <a:lstStyle/>
          <a:p>
            <a:pPr marL="0" indent="0" algn="ctr">
              <a:buNone/>
            </a:pPr>
            <a:r>
              <a:rPr lang="en-US" b="1" u="sng" dirty="0">
                <a:latin typeface="Comic Sans MS" panose="030F0902030302020204" pitchFamily="66" charset="0"/>
              </a:rPr>
              <a:t>Bad Things</a:t>
            </a:r>
          </a:p>
          <a:p>
            <a:pPr marL="0" indent="0">
              <a:buNone/>
            </a:pPr>
            <a:endParaRPr lang="en-US" sz="1800" dirty="0">
              <a:latin typeface="Comic Sans MS" panose="030F0902030302020204" pitchFamily="66" charset="0"/>
            </a:endParaRPr>
          </a:p>
          <a:p>
            <a:pPr marL="0" indent="0">
              <a:buNone/>
            </a:pPr>
            <a:r>
              <a:rPr lang="en-US" sz="1800" dirty="0">
                <a:latin typeface="Ink Free" panose="020F0502020204030204" pitchFamily="34" charset="0"/>
              </a:rPr>
              <a:t>My school is closed</a:t>
            </a:r>
          </a:p>
        </p:txBody>
      </p:sp>
      <p:sp>
        <p:nvSpPr>
          <p:cNvPr id="5" name="TextBox 4">
            <a:extLst>
              <a:ext uri="{FF2B5EF4-FFF2-40B4-BE49-F238E27FC236}">
                <a16:creationId xmlns:a16="http://schemas.microsoft.com/office/drawing/2014/main" id="{686D024E-BA80-6C4D-8817-5CAD287B0F39}"/>
              </a:ext>
            </a:extLst>
          </p:cNvPr>
          <p:cNvSpPr txBox="1"/>
          <p:nvPr/>
        </p:nvSpPr>
        <p:spPr>
          <a:xfrm>
            <a:off x="471487" y="823495"/>
            <a:ext cx="5915024" cy="584775"/>
          </a:xfrm>
          <a:prstGeom prst="rect">
            <a:avLst/>
          </a:prstGeom>
          <a:noFill/>
        </p:spPr>
        <p:txBody>
          <a:bodyPr wrap="square" rtlCol="0">
            <a:spAutoFit/>
          </a:bodyPr>
          <a:lstStyle/>
          <a:p>
            <a:pPr algn="just"/>
            <a:r>
              <a:rPr lang="en-US" sz="1600" dirty="0"/>
              <a:t>Write down some of the good things and some of the bad things that you and your family have experienced because of Covid-19. </a:t>
            </a:r>
          </a:p>
        </p:txBody>
      </p:sp>
    </p:spTree>
    <p:extLst>
      <p:ext uri="{BB962C8B-B14F-4D97-AF65-F5344CB8AC3E}">
        <p14:creationId xmlns:p14="http://schemas.microsoft.com/office/powerpoint/2010/main" val="1649145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552AD-8019-3745-9543-4548A701266D}"/>
              </a:ext>
            </a:extLst>
          </p:cNvPr>
          <p:cNvSpPr>
            <a:spLocks noGrp="1"/>
          </p:cNvSpPr>
          <p:nvPr>
            <p:ph type="title"/>
          </p:nvPr>
        </p:nvSpPr>
        <p:spPr>
          <a:xfrm>
            <a:off x="471488" y="486836"/>
            <a:ext cx="5915025" cy="715431"/>
          </a:xfrm>
        </p:spPr>
        <p:txBody>
          <a:bodyPr>
            <a:noAutofit/>
          </a:bodyPr>
          <a:lstStyle/>
          <a:p>
            <a:pPr algn="ctr"/>
            <a:r>
              <a:rPr lang="en-US" sz="2400" b="1" dirty="0">
                <a:latin typeface="Comic Sans MS" panose="030F0902030302020204" pitchFamily="66" charset="0"/>
              </a:rPr>
              <a:t>What I’m Looking Forward To</a:t>
            </a:r>
          </a:p>
        </p:txBody>
      </p:sp>
      <p:sp>
        <p:nvSpPr>
          <p:cNvPr id="10" name="Content Placeholder 9">
            <a:extLst>
              <a:ext uri="{FF2B5EF4-FFF2-40B4-BE49-F238E27FC236}">
                <a16:creationId xmlns:a16="http://schemas.microsoft.com/office/drawing/2014/main" id="{73C685A2-7D32-DB45-82AF-A9EB192269BD}"/>
              </a:ext>
            </a:extLst>
          </p:cNvPr>
          <p:cNvSpPr>
            <a:spLocks noGrp="1"/>
          </p:cNvSpPr>
          <p:nvPr>
            <p:ph idx="1"/>
          </p:nvPr>
        </p:nvSpPr>
        <p:spPr>
          <a:xfrm>
            <a:off x="471488" y="1693333"/>
            <a:ext cx="5915025" cy="6542618"/>
          </a:xfrm>
          <a:ln w="38100"/>
        </p:spPr>
        <p:style>
          <a:lnRef idx="2">
            <a:schemeClr val="accent2"/>
          </a:lnRef>
          <a:fillRef idx="1">
            <a:schemeClr val="lt1"/>
          </a:fillRef>
          <a:effectRef idx="0">
            <a:schemeClr val="accent2"/>
          </a:effectRef>
          <a:fontRef idx="minor">
            <a:schemeClr val="dk1"/>
          </a:fontRef>
        </p:style>
        <p:txBody>
          <a:bodyPr/>
          <a:lstStyle/>
          <a:p>
            <a:pPr marL="0" indent="0">
              <a:buNone/>
            </a:pPr>
            <a:endParaRPr lang="en-US" dirty="0">
              <a:latin typeface="Ink Free" panose="03080402000500000000" pitchFamily="66" charset="0"/>
            </a:endParaRPr>
          </a:p>
          <a:p>
            <a:pPr marL="0" indent="0">
              <a:buNone/>
            </a:pPr>
            <a:r>
              <a:rPr lang="en-US" dirty="0">
                <a:latin typeface="Ink Free" panose="03080402000500000000" pitchFamily="66" charset="0"/>
              </a:rPr>
              <a:t>	See my friends		Go back to school</a:t>
            </a:r>
          </a:p>
          <a:p>
            <a:pPr marL="342900" lvl="1" indent="0">
              <a:buNone/>
            </a:pPr>
            <a:endParaRPr lang="en-US" dirty="0">
              <a:latin typeface="Ink Free" panose="03080402000500000000" pitchFamily="66" charset="0"/>
            </a:endParaRPr>
          </a:p>
        </p:txBody>
      </p:sp>
      <p:sp>
        <p:nvSpPr>
          <p:cNvPr id="5" name="TextBox 4">
            <a:extLst>
              <a:ext uri="{FF2B5EF4-FFF2-40B4-BE49-F238E27FC236}">
                <a16:creationId xmlns:a16="http://schemas.microsoft.com/office/drawing/2014/main" id="{686D024E-BA80-6C4D-8817-5CAD287B0F39}"/>
              </a:ext>
            </a:extLst>
          </p:cNvPr>
          <p:cNvSpPr txBox="1"/>
          <p:nvPr/>
        </p:nvSpPr>
        <p:spPr>
          <a:xfrm>
            <a:off x="471487" y="1202267"/>
            <a:ext cx="5915024" cy="338554"/>
          </a:xfrm>
          <a:prstGeom prst="rect">
            <a:avLst/>
          </a:prstGeom>
          <a:noFill/>
        </p:spPr>
        <p:txBody>
          <a:bodyPr wrap="square" rtlCol="0">
            <a:spAutoFit/>
          </a:bodyPr>
          <a:lstStyle/>
          <a:p>
            <a:pPr algn="just"/>
            <a:r>
              <a:rPr lang="en-US" sz="1600" dirty="0"/>
              <a:t>Write down some of the things you are going to do after Covid-19. </a:t>
            </a:r>
          </a:p>
        </p:txBody>
      </p:sp>
    </p:spTree>
    <p:extLst>
      <p:ext uri="{BB962C8B-B14F-4D97-AF65-F5344CB8AC3E}">
        <p14:creationId xmlns:p14="http://schemas.microsoft.com/office/powerpoint/2010/main" val="3003683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1A5D4-14B9-7C42-9934-48152FFE235D}"/>
              </a:ext>
            </a:extLst>
          </p:cNvPr>
          <p:cNvSpPr>
            <a:spLocks noGrp="1"/>
          </p:cNvSpPr>
          <p:nvPr>
            <p:ph type="title"/>
          </p:nvPr>
        </p:nvSpPr>
        <p:spPr>
          <a:xfrm>
            <a:off x="471488" y="486836"/>
            <a:ext cx="5915025" cy="813327"/>
          </a:xfrm>
        </p:spPr>
        <p:txBody>
          <a:bodyPr/>
          <a:lstStyle/>
          <a:p>
            <a:pPr algn="ctr"/>
            <a:r>
              <a:rPr lang="en-US" dirty="0"/>
              <a:t>Square Breathing </a:t>
            </a:r>
          </a:p>
        </p:txBody>
      </p:sp>
      <p:sp>
        <p:nvSpPr>
          <p:cNvPr id="30" name="Rectangle 29">
            <a:extLst>
              <a:ext uri="{FF2B5EF4-FFF2-40B4-BE49-F238E27FC236}">
                <a16:creationId xmlns:a16="http://schemas.microsoft.com/office/drawing/2014/main" id="{C94A69EA-EC5F-C24F-B97B-934B85286A78}"/>
              </a:ext>
            </a:extLst>
          </p:cNvPr>
          <p:cNvSpPr/>
          <p:nvPr/>
        </p:nvSpPr>
        <p:spPr>
          <a:xfrm>
            <a:off x="1269801" y="1884889"/>
            <a:ext cx="4318397" cy="4315886"/>
          </a:xfrm>
          <a:prstGeom prst="rect">
            <a:avLst/>
          </a:prstGeom>
          <a:noFill/>
          <a:ln w="762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Bent Arrow 35">
            <a:extLst>
              <a:ext uri="{FF2B5EF4-FFF2-40B4-BE49-F238E27FC236}">
                <a16:creationId xmlns:a16="http://schemas.microsoft.com/office/drawing/2014/main" id="{81E88FAC-26E7-1F4F-B670-56561776A94F}"/>
              </a:ext>
            </a:extLst>
          </p:cNvPr>
          <p:cNvSpPr/>
          <p:nvPr/>
        </p:nvSpPr>
        <p:spPr>
          <a:xfrm>
            <a:off x="840463" y="1325126"/>
            <a:ext cx="785812" cy="9429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Bent Arrow 36">
            <a:extLst>
              <a:ext uri="{FF2B5EF4-FFF2-40B4-BE49-F238E27FC236}">
                <a16:creationId xmlns:a16="http://schemas.microsoft.com/office/drawing/2014/main" id="{6DD9B344-527A-5A47-AEC6-AD1DA139FD56}"/>
              </a:ext>
            </a:extLst>
          </p:cNvPr>
          <p:cNvSpPr/>
          <p:nvPr/>
        </p:nvSpPr>
        <p:spPr>
          <a:xfrm rot="5400000">
            <a:off x="5351243" y="1304991"/>
            <a:ext cx="944870" cy="9851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Bent Arrow 37">
            <a:extLst>
              <a:ext uri="{FF2B5EF4-FFF2-40B4-BE49-F238E27FC236}">
                <a16:creationId xmlns:a16="http://schemas.microsoft.com/office/drawing/2014/main" id="{3D441FB7-6924-A64D-942D-CC09FE26FEC2}"/>
              </a:ext>
            </a:extLst>
          </p:cNvPr>
          <p:cNvSpPr/>
          <p:nvPr/>
        </p:nvSpPr>
        <p:spPr>
          <a:xfrm rot="10800000">
            <a:off x="5272033" y="5909775"/>
            <a:ext cx="944870" cy="9851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TextBox 38">
            <a:extLst>
              <a:ext uri="{FF2B5EF4-FFF2-40B4-BE49-F238E27FC236}">
                <a16:creationId xmlns:a16="http://schemas.microsoft.com/office/drawing/2014/main" id="{3A3D272E-9715-5D41-A40B-8F9B545AB9BD}"/>
              </a:ext>
            </a:extLst>
          </p:cNvPr>
          <p:cNvSpPr txBox="1"/>
          <p:nvPr/>
        </p:nvSpPr>
        <p:spPr>
          <a:xfrm>
            <a:off x="2228850" y="1402318"/>
            <a:ext cx="2671764" cy="369332"/>
          </a:xfrm>
          <a:prstGeom prst="rect">
            <a:avLst/>
          </a:prstGeom>
          <a:noFill/>
        </p:spPr>
        <p:txBody>
          <a:bodyPr wrap="square" rtlCol="0">
            <a:spAutoFit/>
          </a:bodyPr>
          <a:lstStyle/>
          <a:p>
            <a:r>
              <a:rPr lang="en-US" dirty="0"/>
              <a:t>Hold for 4 seconds</a:t>
            </a:r>
          </a:p>
        </p:txBody>
      </p:sp>
      <p:sp>
        <p:nvSpPr>
          <p:cNvPr id="40" name="TextBox 39">
            <a:extLst>
              <a:ext uri="{FF2B5EF4-FFF2-40B4-BE49-F238E27FC236}">
                <a16:creationId xmlns:a16="http://schemas.microsoft.com/office/drawing/2014/main" id="{1D69CFC3-5A9F-FA41-B459-A3D1C7BA32F3}"/>
              </a:ext>
            </a:extLst>
          </p:cNvPr>
          <p:cNvSpPr txBox="1"/>
          <p:nvPr/>
        </p:nvSpPr>
        <p:spPr>
          <a:xfrm>
            <a:off x="2093117" y="6488545"/>
            <a:ext cx="2671764" cy="369332"/>
          </a:xfrm>
          <a:prstGeom prst="rect">
            <a:avLst/>
          </a:prstGeom>
          <a:noFill/>
        </p:spPr>
        <p:txBody>
          <a:bodyPr wrap="square" rtlCol="0">
            <a:spAutoFit/>
          </a:bodyPr>
          <a:lstStyle/>
          <a:p>
            <a:r>
              <a:rPr lang="en-US" dirty="0"/>
              <a:t>Hold for 4 seconds</a:t>
            </a:r>
          </a:p>
        </p:txBody>
      </p:sp>
      <p:sp>
        <p:nvSpPr>
          <p:cNvPr id="42" name="TextBox 41">
            <a:extLst>
              <a:ext uri="{FF2B5EF4-FFF2-40B4-BE49-F238E27FC236}">
                <a16:creationId xmlns:a16="http://schemas.microsoft.com/office/drawing/2014/main" id="{FC3E337B-628D-7E49-8AF0-BAB123856060}"/>
              </a:ext>
            </a:extLst>
          </p:cNvPr>
          <p:cNvSpPr txBox="1"/>
          <p:nvPr/>
        </p:nvSpPr>
        <p:spPr>
          <a:xfrm rot="16200000">
            <a:off x="-378619" y="3858166"/>
            <a:ext cx="2671764" cy="369332"/>
          </a:xfrm>
          <a:prstGeom prst="rect">
            <a:avLst/>
          </a:prstGeom>
          <a:noFill/>
        </p:spPr>
        <p:txBody>
          <a:bodyPr wrap="square" rtlCol="0">
            <a:spAutoFit/>
          </a:bodyPr>
          <a:lstStyle/>
          <a:p>
            <a:r>
              <a:rPr lang="en-US" dirty="0"/>
              <a:t>Breathe in for 4 seconds</a:t>
            </a:r>
          </a:p>
        </p:txBody>
      </p:sp>
      <p:sp>
        <p:nvSpPr>
          <p:cNvPr id="43" name="TextBox 42">
            <a:extLst>
              <a:ext uri="{FF2B5EF4-FFF2-40B4-BE49-F238E27FC236}">
                <a16:creationId xmlns:a16="http://schemas.microsoft.com/office/drawing/2014/main" id="{085FF173-0DEC-7B41-A8C8-037D6D6611BA}"/>
              </a:ext>
            </a:extLst>
          </p:cNvPr>
          <p:cNvSpPr txBox="1"/>
          <p:nvPr/>
        </p:nvSpPr>
        <p:spPr>
          <a:xfrm rot="5400000">
            <a:off x="4749522" y="3858166"/>
            <a:ext cx="2671764" cy="369332"/>
          </a:xfrm>
          <a:prstGeom prst="rect">
            <a:avLst/>
          </a:prstGeom>
          <a:noFill/>
        </p:spPr>
        <p:txBody>
          <a:bodyPr wrap="square" rtlCol="0">
            <a:spAutoFit/>
          </a:bodyPr>
          <a:lstStyle/>
          <a:p>
            <a:r>
              <a:rPr lang="en-US" dirty="0"/>
              <a:t>Breathe out for 4 seconds</a:t>
            </a:r>
          </a:p>
        </p:txBody>
      </p:sp>
      <p:sp>
        <p:nvSpPr>
          <p:cNvPr id="44" name="5-point Star 43">
            <a:extLst>
              <a:ext uri="{FF2B5EF4-FFF2-40B4-BE49-F238E27FC236}">
                <a16:creationId xmlns:a16="http://schemas.microsoft.com/office/drawing/2014/main" id="{FC97EF5A-F2B8-6944-BBE5-F6A5884BF57F}"/>
              </a:ext>
            </a:extLst>
          </p:cNvPr>
          <p:cNvSpPr/>
          <p:nvPr/>
        </p:nvSpPr>
        <p:spPr>
          <a:xfrm>
            <a:off x="541750" y="5647128"/>
            <a:ext cx="1283733" cy="11556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Start Here</a:t>
            </a:r>
          </a:p>
        </p:txBody>
      </p:sp>
    </p:spTree>
    <p:extLst>
      <p:ext uri="{BB962C8B-B14F-4D97-AF65-F5344CB8AC3E}">
        <p14:creationId xmlns:p14="http://schemas.microsoft.com/office/powerpoint/2010/main" val="4147159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C43B-6ACF-AF4D-B94D-54FB207F4EDB}"/>
              </a:ext>
            </a:extLst>
          </p:cNvPr>
          <p:cNvSpPr>
            <a:spLocks noGrp="1"/>
          </p:cNvSpPr>
          <p:nvPr>
            <p:ph type="title"/>
          </p:nvPr>
        </p:nvSpPr>
        <p:spPr>
          <a:xfrm>
            <a:off x="471488" y="486836"/>
            <a:ext cx="5915025" cy="647697"/>
          </a:xfrm>
        </p:spPr>
        <p:txBody>
          <a:bodyPr/>
          <a:lstStyle/>
          <a:p>
            <a:pPr algn="ctr"/>
            <a:r>
              <a:rPr lang="en-US" dirty="0">
                <a:latin typeface="Comic Sans MS" panose="030F0902030302020204" pitchFamily="66" charset="0"/>
              </a:rPr>
              <a:t>Thought Clouds</a:t>
            </a:r>
          </a:p>
        </p:txBody>
      </p:sp>
      <p:sp>
        <p:nvSpPr>
          <p:cNvPr id="4" name="TextBox 3">
            <a:extLst>
              <a:ext uri="{FF2B5EF4-FFF2-40B4-BE49-F238E27FC236}">
                <a16:creationId xmlns:a16="http://schemas.microsoft.com/office/drawing/2014/main" id="{D3B8EF6D-BFEB-4A43-93AC-C3BE1D39F508}"/>
              </a:ext>
            </a:extLst>
          </p:cNvPr>
          <p:cNvSpPr txBox="1"/>
          <p:nvPr/>
        </p:nvSpPr>
        <p:spPr>
          <a:xfrm>
            <a:off x="471488" y="1045686"/>
            <a:ext cx="5915024" cy="830997"/>
          </a:xfrm>
          <a:prstGeom prst="rect">
            <a:avLst/>
          </a:prstGeom>
          <a:noFill/>
        </p:spPr>
        <p:txBody>
          <a:bodyPr wrap="square" rtlCol="0">
            <a:spAutoFit/>
          </a:bodyPr>
          <a:lstStyle/>
          <a:p>
            <a:pPr algn="just"/>
            <a:r>
              <a:rPr lang="en-US" sz="1600" dirty="0"/>
              <a:t>Sit quietly and focus on your breathing. When you notice you are having a thought, draw it on a cloud and let it drift away. Come back to focusing on your breathing. </a:t>
            </a:r>
          </a:p>
        </p:txBody>
      </p:sp>
      <p:sp>
        <p:nvSpPr>
          <p:cNvPr id="5" name="Cloud Callout 4">
            <a:extLst>
              <a:ext uri="{FF2B5EF4-FFF2-40B4-BE49-F238E27FC236}">
                <a16:creationId xmlns:a16="http://schemas.microsoft.com/office/drawing/2014/main" id="{37229CCF-2064-CB45-AA21-32412E8D76F0}"/>
              </a:ext>
            </a:extLst>
          </p:cNvPr>
          <p:cNvSpPr/>
          <p:nvPr/>
        </p:nvSpPr>
        <p:spPr>
          <a:xfrm rot="2060521">
            <a:off x="3512809" y="1754499"/>
            <a:ext cx="3081546" cy="2375475"/>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loud Callout 7">
            <a:extLst>
              <a:ext uri="{FF2B5EF4-FFF2-40B4-BE49-F238E27FC236}">
                <a16:creationId xmlns:a16="http://schemas.microsoft.com/office/drawing/2014/main" id="{82EC009D-D6B2-624C-A2C7-0D00079922F7}"/>
              </a:ext>
            </a:extLst>
          </p:cNvPr>
          <p:cNvSpPr/>
          <p:nvPr/>
        </p:nvSpPr>
        <p:spPr>
          <a:xfrm>
            <a:off x="105835" y="1992547"/>
            <a:ext cx="2980267" cy="24694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loud Callout 8">
            <a:extLst>
              <a:ext uri="{FF2B5EF4-FFF2-40B4-BE49-F238E27FC236}">
                <a16:creationId xmlns:a16="http://schemas.microsoft.com/office/drawing/2014/main" id="{2F02D9C6-5F8E-8949-89B6-DEE277135F4B}"/>
              </a:ext>
            </a:extLst>
          </p:cNvPr>
          <p:cNvSpPr/>
          <p:nvPr/>
        </p:nvSpPr>
        <p:spPr>
          <a:xfrm rot="21121525">
            <a:off x="2246886" y="4162930"/>
            <a:ext cx="2806696" cy="24694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Callout 9">
            <a:extLst>
              <a:ext uri="{FF2B5EF4-FFF2-40B4-BE49-F238E27FC236}">
                <a16:creationId xmlns:a16="http://schemas.microsoft.com/office/drawing/2014/main" id="{0E8A19BB-1C2F-1C4E-86D1-E29A5B2AD6F9}"/>
              </a:ext>
            </a:extLst>
          </p:cNvPr>
          <p:cNvSpPr/>
          <p:nvPr/>
        </p:nvSpPr>
        <p:spPr>
          <a:xfrm>
            <a:off x="3712631" y="6495357"/>
            <a:ext cx="2980266" cy="2161807"/>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Callout 10">
            <a:extLst>
              <a:ext uri="{FF2B5EF4-FFF2-40B4-BE49-F238E27FC236}">
                <a16:creationId xmlns:a16="http://schemas.microsoft.com/office/drawing/2014/main" id="{74CB63BF-48EB-2D45-9EB0-7D1A50FD71E7}"/>
              </a:ext>
            </a:extLst>
          </p:cNvPr>
          <p:cNvSpPr/>
          <p:nvPr/>
        </p:nvSpPr>
        <p:spPr>
          <a:xfrm>
            <a:off x="105835" y="6350001"/>
            <a:ext cx="2806697" cy="2307164"/>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2095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A62774-29A8-464B-BBDF-9FCD9171B82C}"/>
              </a:ext>
            </a:extLst>
          </p:cNvPr>
          <p:cNvSpPr>
            <a:spLocks noGrp="1"/>
          </p:cNvSpPr>
          <p:nvPr>
            <p:ph type="title"/>
          </p:nvPr>
        </p:nvSpPr>
        <p:spPr>
          <a:xfrm>
            <a:off x="472381" y="486836"/>
            <a:ext cx="5915025" cy="620069"/>
          </a:xfrm>
        </p:spPr>
        <p:txBody>
          <a:bodyPr/>
          <a:lstStyle/>
          <a:p>
            <a:pPr algn="ctr"/>
            <a:r>
              <a:rPr lang="en-US" dirty="0"/>
              <a:t>Looking Outside and Inside</a:t>
            </a:r>
          </a:p>
        </p:txBody>
      </p:sp>
      <p:sp>
        <p:nvSpPr>
          <p:cNvPr id="5" name="Text Placeholder 4">
            <a:extLst>
              <a:ext uri="{FF2B5EF4-FFF2-40B4-BE49-F238E27FC236}">
                <a16:creationId xmlns:a16="http://schemas.microsoft.com/office/drawing/2014/main" id="{EDEDFB0A-785E-7C4C-9C7A-ED2D03A66D91}"/>
              </a:ext>
            </a:extLst>
          </p:cNvPr>
          <p:cNvSpPr>
            <a:spLocks noGrp="1"/>
          </p:cNvSpPr>
          <p:nvPr>
            <p:ph type="body" idx="1"/>
          </p:nvPr>
        </p:nvSpPr>
        <p:spPr>
          <a:xfrm>
            <a:off x="484883" y="2502002"/>
            <a:ext cx="2258317" cy="4949526"/>
          </a:xfrm>
        </p:spPr>
        <p:txBody>
          <a:bodyPr anchor="t">
            <a:normAutofit/>
          </a:bodyPr>
          <a:lstStyle/>
          <a:p>
            <a:pPr>
              <a:lnSpc>
                <a:spcPct val="100000"/>
              </a:lnSpc>
              <a:spcAft>
                <a:spcPts val="1200"/>
              </a:spcAft>
            </a:pPr>
            <a:r>
              <a:rPr lang="en-IE" sz="1600" b="0" dirty="0"/>
              <a:t>With your eyes open, use your five senses to pay attention. </a:t>
            </a:r>
          </a:p>
          <a:p>
            <a:pPr>
              <a:lnSpc>
                <a:spcPct val="100000"/>
              </a:lnSpc>
              <a:spcAft>
                <a:spcPts val="1200"/>
              </a:spcAft>
            </a:pPr>
            <a:r>
              <a:rPr lang="en-IE" sz="1600" b="0" dirty="0"/>
              <a:t>What do you notice? </a:t>
            </a:r>
            <a:endParaRPr lang="en-US" sz="2400" b="0" baseline="-25000" dirty="0"/>
          </a:p>
        </p:txBody>
      </p:sp>
      <p:sp>
        <p:nvSpPr>
          <p:cNvPr id="7" name="Text Placeholder 6">
            <a:extLst>
              <a:ext uri="{FF2B5EF4-FFF2-40B4-BE49-F238E27FC236}">
                <a16:creationId xmlns:a16="http://schemas.microsoft.com/office/drawing/2014/main" id="{C0D42F4C-79BF-084A-9FD3-9AAB8880FBDB}"/>
              </a:ext>
            </a:extLst>
          </p:cNvPr>
          <p:cNvSpPr>
            <a:spLocks noGrp="1"/>
          </p:cNvSpPr>
          <p:nvPr>
            <p:ph type="body" sz="quarter" idx="3"/>
          </p:nvPr>
        </p:nvSpPr>
        <p:spPr>
          <a:xfrm>
            <a:off x="4129089" y="2502001"/>
            <a:ext cx="2258317" cy="3898800"/>
          </a:xfrm>
        </p:spPr>
        <p:txBody>
          <a:bodyPr anchor="t">
            <a:normAutofit/>
          </a:bodyPr>
          <a:lstStyle/>
          <a:p>
            <a:pPr algn="r">
              <a:lnSpc>
                <a:spcPct val="100000"/>
              </a:lnSpc>
            </a:pPr>
            <a:r>
              <a:rPr lang="en-US" sz="1600" b="0" dirty="0"/>
              <a:t>Close your eyes and turn your attention inside.</a:t>
            </a:r>
          </a:p>
          <a:p>
            <a:pPr algn="r">
              <a:lnSpc>
                <a:spcPct val="100000"/>
              </a:lnSpc>
            </a:pPr>
            <a:endParaRPr lang="en-US" sz="1600" b="0" dirty="0"/>
          </a:p>
          <a:p>
            <a:pPr algn="r">
              <a:lnSpc>
                <a:spcPct val="100000"/>
              </a:lnSpc>
            </a:pPr>
            <a:r>
              <a:rPr lang="en-US" sz="1600" b="0" dirty="0"/>
              <a:t> What do you notice?</a:t>
            </a:r>
          </a:p>
          <a:p>
            <a:pPr algn="r">
              <a:lnSpc>
                <a:spcPct val="100000"/>
              </a:lnSpc>
            </a:pPr>
            <a:endParaRPr lang="en-US" sz="1600" b="0" dirty="0"/>
          </a:p>
        </p:txBody>
      </p:sp>
      <p:sp>
        <p:nvSpPr>
          <p:cNvPr id="9" name="TextBox 8">
            <a:extLst>
              <a:ext uri="{FF2B5EF4-FFF2-40B4-BE49-F238E27FC236}">
                <a16:creationId xmlns:a16="http://schemas.microsoft.com/office/drawing/2014/main" id="{2E2FDF68-5EE1-C54A-97CC-DCF370F8C0A3}"/>
              </a:ext>
            </a:extLst>
          </p:cNvPr>
          <p:cNvSpPr txBox="1"/>
          <p:nvPr/>
        </p:nvSpPr>
        <p:spPr>
          <a:xfrm>
            <a:off x="479476" y="1000204"/>
            <a:ext cx="5906143" cy="923330"/>
          </a:xfrm>
          <a:prstGeom prst="rect">
            <a:avLst/>
          </a:prstGeom>
          <a:noFill/>
        </p:spPr>
        <p:txBody>
          <a:bodyPr wrap="square" rtlCol="0">
            <a:spAutoFit/>
          </a:bodyPr>
          <a:lstStyle/>
          <a:p>
            <a:pPr algn="just"/>
            <a:r>
              <a:rPr lang="en-US" dirty="0"/>
              <a:t>Mindfulness means being aware of what is going on on the outside and the inside.</a:t>
            </a:r>
          </a:p>
          <a:p>
            <a:pPr algn="just"/>
            <a:endParaRPr lang="en-US" dirty="0"/>
          </a:p>
        </p:txBody>
      </p:sp>
      <p:sp>
        <p:nvSpPr>
          <p:cNvPr id="11" name="TextBox 10">
            <a:extLst>
              <a:ext uri="{FF2B5EF4-FFF2-40B4-BE49-F238E27FC236}">
                <a16:creationId xmlns:a16="http://schemas.microsoft.com/office/drawing/2014/main" id="{4F9AEB4F-F713-E849-978E-50FCD03F6CB9}"/>
              </a:ext>
            </a:extLst>
          </p:cNvPr>
          <p:cNvSpPr txBox="1"/>
          <p:nvPr/>
        </p:nvSpPr>
        <p:spPr>
          <a:xfrm>
            <a:off x="479476" y="1692473"/>
            <a:ext cx="5422318" cy="646331"/>
          </a:xfrm>
          <a:prstGeom prst="rect">
            <a:avLst/>
          </a:prstGeom>
          <a:noFill/>
        </p:spPr>
        <p:txBody>
          <a:bodyPr wrap="none" rtlCol="0">
            <a:spAutoFit/>
          </a:bodyPr>
          <a:lstStyle/>
          <a:p>
            <a:r>
              <a:rPr lang="en-US" i="1" dirty="0"/>
              <a:t>Take a moment to observe what is going on around you:</a:t>
            </a:r>
          </a:p>
          <a:p>
            <a:endParaRPr lang="en-US" dirty="0"/>
          </a:p>
        </p:txBody>
      </p:sp>
      <p:pic>
        <p:nvPicPr>
          <p:cNvPr id="8" name="Picture 7" descr="A drawing of a face&#10;&#10;Description automatically generated">
            <a:extLst>
              <a:ext uri="{FF2B5EF4-FFF2-40B4-BE49-F238E27FC236}">
                <a16:creationId xmlns:a16="http://schemas.microsoft.com/office/drawing/2014/main" id="{10BF1803-A3A8-9740-A72F-32A98BB4BAE3}"/>
              </a:ext>
            </a:extLst>
          </p:cNvPr>
          <p:cNvPicPr/>
          <p:nvPr/>
        </p:nvPicPr>
        <p:blipFill>
          <a:blip r:embed="rId2"/>
          <a:stretch>
            <a:fillRect/>
          </a:stretch>
        </p:blipFill>
        <p:spPr>
          <a:xfrm>
            <a:off x="144780" y="4046856"/>
            <a:ext cx="6568440" cy="4380863"/>
          </a:xfrm>
          <a:prstGeom prst="rect">
            <a:avLst/>
          </a:prstGeom>
        </p:spPr>
      </p:pic>
    </p:spTree>
    <p:extLst>
      <p:ext uri="{BB962C8B-B14F-4D97-AF65-F5344CB8AC3E}">
        <p14:creationId xmlns:p14="http://schemas.microsoft.com/office/powerpoint/2010/main" val="5981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89DC3-18B4-F843-A8F4-E81510EFDC4E}"/>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Coping Skills Backpack</a:t>
            </a:r>
          </a:p>
        </p:txBody>
      </p:sp>
      <p:sp>
        <p:nvSpPr>
          <p:cNvPr id="7" name="Content Placeholder 6">
            <a:extLst>
              <a:ext uri="{FF2B5EF4-FFF2-40B4-BE49-F238E27FC236}">
                <a16:creationId xmlns:a16="http://schemas.microsoft.com/office/drawing/2014/main" id="{702C761E-ACFE-CC45-B3EF-5532CCA7F900}"/>
              </a:ext>
            </a:extLst>
          </p:cNvPr>
          <p:cNvSpPr>
            <a:spLocks noGrp="1"/>
          </p:cNvSpPr>
          <p:nvPr>
            <p:ph idx="1"/>
          </p:nvPr>
        </p:nvSpPr>
        <p:spPr>
          <a:xfrm>
            <a:off x="471487" y="1171073"/>
            <a:ext cx="5915025" cy="882316"/>
          </a:xfrm>
        </p:spPr>
        <p:txBody>
          <a:bodyPr>
            <a:normAutofit/>
          </a:bodyPr>
          <a:lstStyle/>
          <a:p>
            <a:pPr marL="0" indent="0">
              <a:buNone/>
            </a:pPr>
            <a:r>
              <a:rPr lang="en-US" sz="1800" dirty="0"/>
              <a:t>Here are some examples of coping skills that you might find helpful when you are angry or upset. Can you think of any more? Draw or write them beside the examples here.</a:t>
            </a:r>
          </a:p>
        </p:txBody>
      </p:sp>
      <p:sp>
        <p:nvSpPr>
          <p:cNvPr id="13" name="Rectangle 12">
            <a:extLst>
              <a:ext uri="{FF2B5EF4-FFF2-40B4-BE49-F238E27FC236}">
                <a16:creationId xmlns:a16="http://schemas.microsoft.com/office/drawing/2014/main" id="{FFEA189A-B016-4A45-BD31-E8F11EEB3C33}"/>
              </a:ext>
            </a:extLst>
          </p:cNvPr>
          <p:cNvSpPr/>
          <p:nvPr/>
        </p:nvSpPr>
        <p:spPr>
          <a:xfrm>
            <a:off x="334879" y="7234263"/>
            <a:ext cx="3429000" cy="1477328"/>
          </a:xfrm>
          <a:prstGeom prst="rect">
            <a:avLst/>
          </a:prstGeom>
          <a:ln w="38100">
            <a:solidFill>
              <a:schemeClr val="accent1">
                <a:lumMod val="75000"/>
              </a:schemeClr>
            </a:solidFill>
            <a:prstDash val="lgDashDotDot"/>
          </a:ln>
        </p:spPr>
        <p:txBody>
          <a:bodyPr>
            <a:spAutoFit/>
          </a:bodyPr>
          <a:lstStyle/>
          <a:p>
            <a:pPr algn="ctr"/>
            <a:r>
              <a:rPr lang="en-US" dirty="0"/>
              <a:t>Draw your </a:t>
            </a:r>
            <a:r>
              <a:rPr lang="en-US" dirty="0" err="1"/>
              <a:t>favourite</a:t>
            </a:r>
            <a:r>
              <a:rPr lang="en-US" dirty="0"/>
              <a:t> coping skills into the backpack on the next page. When you are feeling bad, you can reach into your backpack and use a coping skill! </a:t>
            </a:r>
          </a:p>
        </p:txBody>
      </p:sp>
      <p:pic>
        <p:nvPicPr>
          <p:cNvPr id="19" name="Picture 18" descr="A picture containing lamp&#10;&#10;Description automatically generated">
            <a:extLst>
              <a:ext uri="{FF2B5EF4-FFF2-40B4-BE49-F238E27FC236}">
                <a16:creationId xmlns:a16="http://schemas.microsoft.com/office/drawing/2014/main" id="{66303257-80A5-DF45-A29D-FB1F0C374E22}"/>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34584" y="2592500"/>
            <a:ext cx="1701801" cy="1992898"/>
          </a:xfrm>
          <a:prstGeom prst="rect">
            <a:avLst/>
          </a:prstGeom>
        </p:spPr>
      </p:pic>
      <p:sp>
        <p:nvSpPr>
          <p:cNvPr id="21" name="TextBox 20">
            <a:extLst>
              <a:ext uri="{FF2B5EF4-FFF2-40B4-BE49-F238E27FC236}">
                <a16:creationId xmlns:a16="http://schemas.microsoft.com/office/drawing/2014/main" id="{45FED3DE-84B4-5944-B21F-4EC3D339E1C8}"/>
              </a:ext>
            </a:extLst>
          </p:cNvPr>
          <p:cNvSpPr txBox="1"/>
          <p:nvPr/>
        </p:nvSpPr>
        <p:spPr>
          <a:xfrm>
            <a:off x="781632" y="3101660"/>
            <a:ext cx="1267747" cy="646331"/>
          </a:xfrm>
          <a:prstGeom prst="rect">
            <a:avLst/>
          </a:prstGeom>
          <a:noFill/>
        </p:spPr>
        <p:txBody>
          <a:bodyPr wrap="square" rtlCol="0">
            <a:spAutoFit/>
          </a:bodyPr>
          <a:lstStyle/>
          <a:p>
            <a:r>
              <a:rPr lang="en-US" dirty="0"/>
              <a:t>Balloon breathing</a:t>
            </a:r>
          </a:p>
        </p:txBody>
      </p:sp>
      <mc:AlternateContent xmlns:mc="http://schemas.openxmlformats.org/markup-compatibility/2006" xmlns:p14="http://schemas.microsoft.com/office/powerpoint/2010/main" xmlns:aink="http://schemas.microsoft.com/office/drawing/2016/ink">
        <mc:Choice Requires="p14 aink">
          <p:contentPart p14:bwMode="auto" r:id="rId4">
            <p14:nvContentPartPr>
              <p14:cNvPr id="22" name="Ink 21">
                <a:extLst>
                  <a:ext uri="{FF2B5EF4-FFF2-40B4-BE49-F238E27FC236}">
                    <a16:creationId xmlns:a16="http://schemas.microsoft.com/office/drawing/2014/main" id="{A59D99BC-6B27-C24B-82B0-3CC9036AE7B6}"/>
                  </a:ext>
                </a:extLst>
              </p14:cNvPr>
              <p14:cNvContentPartPr/>
              <p14:nvPr/>
            </p14:nvContentPartPr>
            <p14:xfrm>
              <a:off x="1173221" y="4577280"/>
              <a:ext cx="345960" cy="861840"/>
            </p14:xfrm>
          </p:contentPart>
        </mc:Choice>
        <mc:Fallback xmlns="">
          <p:pic>
            <p:nvPicPr>
              <p:cNvPr id="22" name="Ink 21">
                <a:extLst>
                  <a:ext uri="{FF2B5EF4-FFF2-40B4-BE49-F238E27FC236}">
                    <a16:creationId xmlns:a16="http://schemas.microsoft.com/office/drawing/2014/main" id="{A59D99BC-6B27-C24B-82B0-3CC9036AE7B6}"/>
                  </a:ext>
                </a:extLst>
              </p:cNvPr>
              <p:cNvPicPr/>
              <p:nvPr/>
            </p:nvPicPr>
            <p:blipFill>
              <a:blip r:embed="rId5"/>
              <a:stretch>
                <a:fillRect/>
              </a:stretch>
            </p:blipFill>
            <p:spPr>
              <a:xfrm>
                <a:off x="1168901" y="4550280"/>
                <a:ext cx="354600" cy="915480"/>
              </a:xfrm>
              <a:prstGeom prst="rect">
                <a:avLst/>
              </a:prstGeom>
            </p:spPr>
          </p:pic>
        </mc:Fallback>
      </mc:AlternateContent>
      <p:sp>
        <p:nvSpPr>
          <p:cNvPr id="23" name="TextBox 22">
            <a:extLst>
              <a:ext uri="{FF2B5EF4-FFF2-40B4-BE49-F238E27FC236}">
                <a16:creationId xmlns:a16="http://schemas.microsoft.com/office/drawing/2014/main" id="{F0AD70B5-799F-7445-AF8A-AACC6F96C9D8}"/>
              </a:ext>
            </a:extLst>
          </p:cNvPr>
          <p:cNvSpPr txBox="1"/>
          <p:nvPr/>
        </p:nvSpPr>
        <p:spPr>
          <a:xfrm>
            <a:off x="2096141" y="4619643"/>
            <a:ext cx="1171073" cy="923330"/>
          </a:xfrm>
          <a:prstGeom prst="rect">
            <a:avLst/>
          </a:prstGeom>
          <a:noFill/>
        </p:spPr>
        <p:txBody>
          <a:bodyPr wrap="square" rtlCol="0">
            <a:spAutoFit/>
          </a:bodyPr>
          <a:lstStyle/>
          <a:p>
            <a:r>
              <a:rPr lang="en-US" dirty="0"/>
              <a:t>Do do something fun</a:t>
            </a:r>
          </a:p>
        </p:txBody>
      </p:sp>
      <p:sp>
        <p:nvSpPr>
          <p:cNvPr id="26" name="TextBox 25">
            <a:extLst>
              <a:ext uri="{FF2B5EF4-FFF2-40B4-BE49-F238E27FC236}">
                <a16:creationId xmlns:a16="http://schemas.microsoft.com/office/drawing/2014/main" id="{821D4B59-383B-6E4D-BD05-FF5A3ADF9479}"/>
              </a:ext>
            </a:extLst>
          </p:cNvPr>
          <p:cNvSpPr txBox="1"/>
          <p:nvPr/>
        </p:nvSpPr>
        <p:spPr>
          <a:xfrm>
            <a:off x="1457133" y="6587932"/>
            <a:ext cx="1184491" cy="369332"/>
          </a:xfrm>
          <a:prstGeom prst="rect">
            <a:avLst/>
          </a:prstGeom>
          <a:noFill/>
        </p:spPr>
        <p:txBody>
          <a:bodyPr wrap="none" rtlCol="0">
            <a:spAutoFit/>
          </a:bodyPr>
          <a:lstStyle/>
          <a:p>
            <a:r>
              <a:rPr lang="en-US" dirty="0"/>
              <a:t>Walk away</a:t>
            </a:r>
          </a:p>
        </p:txBody>
      </p:sp>
      <p:sp>
        <p:nvSpPr>
          <p:cNvPr id="27" name="TextBox 26">
            <a:extLst>
              <a:ext uri="{FF2B5EF4-FFF2-40B4-BE49-F238E27FC236}">
                <a16:creationId xmlns:a16="http://schemas.microsoft.com/office/drawing/2014/main" id="{3F476F06-DE70-444D-8C71-5B177FDB3D4D}"/>
              </a:ext>
            </a:extLst>
          </p:cNvPr>
          <p:cNvSpPr txBox="1"/>
          <p:nvPr/>
        </p:nvSpPr>
        <p:spPr>
          <a:xfrm>
            <a:off x="4572174" y="8362098"/>
            <a:ext cx="1979516" cy="369332"/>
          </a:xfrm>
          <a:prstGeom prst="rect">
            <a:avLst/>
          </a:prstGeom>
          <a:noFill/>
        </p:spPr>
        <p:txBody>
          <a:bodyPr wrap="none" rtlCol="0">
            <a:spAutoFit/>
          </a:bodyPr>
          <a:lstStyle/>
          <a:p>
            <a:r>
              <a:rPr lang="en-US" dirty="0"/>
              <a:t>Talk to your friends</a:t>
            </a:r>
          </a:p>
        </p:txBody>
      </p:sp>
      <p:sp>
        <p:nvSpPr>
          <p:cNvPr id="29" name="TextBox 28">
            <a:extLst>
              <a:ext uri="{FF2B5EF4-FFF2-40B4-BE49-F238E27FC236}">
                <a16:creationId xmlns:a16="http://schemas.microsoft.com/office/drawing/2014/main" id="{65A81E85-4A18-9649-961F-54F22F0E4FA5}"/>
              </a:ext>
            </a:extLst>
          </p:cNvPr>
          <p:cNvSpPr txBox="1"/>
          <p:nvPr/>
        </p:nvSpPr>
        <p:spPr>
          <a:xfrm>
            <a:off x="4536344" y="5119011"/>
            <a:ext cx="1967077" cy="369332"/>
          </a:xfrm>
          <a:prstGeom prst="rect">
            <a:avLst/>
          </a:prstGeom>
          <a:noFill/>
        </p:spPr>
        <p:txBody>
          <a:bodyPr wrap="none" rtlCol="0">
            <a:spAutoFit/>
          </a:bodyPr>
          <a:lstStyle/>
          <a:p>
            <a:r>
              <a:rPr lang="en-US" dirty="0"/>
              <a:t>Take a deep breath</a:t>
            </a:r>
          </a:p>
        </p:txBody>
      </p:sp>
      <p:sp>
        <p:nvSpPr>
          <p:cNvPr id="30" name="TextBox 29">
            <a:extLst>
              <a:ext uri="{FF2B5EF4-FFF2-40B4-BE49-F238E27FC236}">
                <a16:creationId xmlns:a16="http://schemas.microsoft.com/office/drawing/2014/main" id="{613F1BD7-0428-C64A-A283-01DAD07F60F6}"/>
              </a:ext>
            </a:extLst>
          </p:cNvPr>
          <p:cNvSpPr txBox="1"/>
          <p:nvPr/>
        </p:nvSpPr>
        <p:spPr>
          <a:xfrm>
            <a:off x="5071458" y="3286326"/>
            <a:ext cx="1284775" cy="369332"/>
          </a:xfrm>
          <a:prstGeom prst="rect">
            <a:avLst/>
          </a:prstGeom>
          <a:noFill/>
        </p:spPr>
        <p:txBody>
          <a:bodyPr wrap="none" rtlCol="0">
            <a:spAutoFit/>
          </a:bodyPr>
          <a:lstStyle/>
          <a:p>
            <a:r>
              <a:rPr lang="en-US" dirty="0"/>
              <a:t>Count to 10</a:t>
            </a:r>
          </a:p>
        </p:txBody>
      </p:sp>
      <p:pic>
        <p:nvPicPr>
          <p:cNvPr id="39" name="Picture 38" descr="A picture containing drawing, white, man&#10;&#10;Description automatically generated">
            <a:extLst>
              <a:ext uri="{FF2B5EF4-FFF2-40B4-BE49-F238E27FC236}">
                <a16:creationId xmlns:a16="http://schemas.microsoft.com/office/drawing/2014/main" id="{E371ED02-8F04-384E-8AF5-A282E9804A15}"/>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4667" r="90000">
                        <a14:foregroundMark x1="4667" y1="33333" x2="26667" y2="17000"/>
                        <a14:foregroundMark x1="26667" y1="17000" x2="36667" y2="45333"/>
                        <a14:foregroundMark x1="36667" y1="45333" x2="37667" y2="75333"/>
                        <a14:foregroundMark x1="37667" y1="75333" x2="36667" y2="43333"/>
                        <a14:foregroundMark x1="36667" y1="43333" x2="39333" y2="74667"/>
                        <a14:foregroundMark x1="39333" y1="74667" x2="15667" y2="87000"/>
                        <a14:foregroundMark x1="15667" y1="87000" x2="16333" y2="53000"/>
                        <a14:foregroundMark x1="16333" y1="53000" x2="21667" y2="83667"/>
                        <a14:foregroundMark x1="21667" y1="83667" x2="16333" y2="75667"/>
                        <a14:foregroundMark x1="48333" y1="24333" x2="44333" y2="54333"/>
                        <a14:foregroundMark x1="44333" y1="54333" x2="57667" y2="80667"/>
                        <a14:foregroundMark x1="57667" y1="80667" x2="83667" y2="82333"/>
                        <a14:foregroundMark x1="83667" y1="82333" x2="89667" y2="53000"/>
                        <a14:foregroundMark x1="89667" y1="53000" x2="84333" y2="23000"/>
                        <a14:foregroundMark x1="84333" y1="23000" x2="59333" y2="24667"/>
                        <a14:foregroundMark x1="59333" y1="24667" x2="84667" y2="25000"/>
                        <a14:foregroundMark x1="84667" y1="25000" x2="59333" y2="18000"/>
                        <a14:foregroundMark x1="59333" y1="18000" x2="45000" y2="38333"/>
                        <a14:foregroundMark x1="64333" y1="41333" x2="68667" y2="40333"/>
                        <a14:foregroundMark x1="57000" y1="44333" x2="68667" y2="40333"/>
                        <a14:foregroundMark x1="70333" y1="82667" x2="89000" y2="62000"/>
                        <a14:foregroundMark x1="89000" y1="62000" x2="87000" y2="30333"/>
                        <a14:foregroundMark x1="87000" y1="30333" x2="83000" y2="56667"/>
                        <a14:foregroundMark x1="7333" y1="30333" x2="17333" y2="18000"/>
                        <a14:foregroundMark x1="12333" y1="41333" x2="20667" y2="72667"/>
                      </a14:backgroundRemoval>
                    </a14:imgEffect>
                  </a14:imgLayer>
                </a14:imgProps>
              </a:ext>
              <a:ext uri="{837473B0-CC2E-450A-ABE3-18F120FF3D39}">
                <a1611:picAttrSrcUrl xmlns:a1611="http://schemas.microsoft.com/office/drawing/2016/11/main" r:id="rId8"/>
              </a:ext>
            </a:extLst>
          </a:blip>
          <a:stretch>
            <a:fillRect/>
          </a:stretch>
        </p:blipFill>
        <p:spPr>
          <a:xfrm>
            <a:off x="4691335" y="1973792"/>
            <a:ext cx="1905000" cy="1587919"/>
          </a:xfrm>
          <a:prstGeom prst="rect">
            <a:avLst/>
          </a:prstGeom>
        </p:spPr>
      </p:pic>
      <p:pic>
        <p:nvPicPr>
          <p:cNvPr id="37" name="Picture 36" descr="A close up of a logo&#10;&#10;Description automatically generated">
            <a:extLst>
              <a:ext uri="{FF2B5EF4-FFF2-40B4-BE49-F238E27FC236}">
                <a16:creationId xmlns:a16="http://schemas.microsoft.com/office/drawing/2014/main" id="{19B1157C-EDFB-F244-9696-837EFC681C64}"/>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9788" b="89886" l="5854" r="89919">
                        <a14:foregroundMark x1="20976" y1="43230" x2="20976" y2="43230"/>
                        <a14:foregroundMark x1="18049" y1="36378" x2="18049" y2="36378"/>
                        <a14:foregroundMark x1="16260" y1="36378" x2="22764" y2="40294"/>
                        <a14:foregroundMark x1="3902" y1="56607" x2="22439" y2="34747"/>
                        <a14:foregroundMark x1="22439" y1="34747" x2="36748" y2="63948"/>
                        <a14:foregroundMark x1="36748" y1="63948" x2="29593" y2="34747"/>
                        <a14:foregroundMark x1="29593" y1="34747" x2="9268" y2="56281"/>
                        <a14:foregroundMark x1="9268" y1="56281" x2="24553" y2="81729"/>
                        <a14:foregroundMark x1="24553" y1="81729" x2="8618" y2="57586"/>
                        <a14:foregroundMark x1="8618" y1="57586" x2="21626" y2="83034"/>
                        <a14:foregroundMark x1="21626" y1="83034" x2="9593" y2="57096"/>
                        <a14:foregroundMark x1="9593" y1="57096" x2="28780" y2="35400"/>
                        <a14:foregroundMark x1="28780" y1="35400" x2="29431" y2="37357"/>
                        <a14:foregroundMark x1="24715" y1="37357" x2="35122" y2="43230"/>
                        <a14:foregroundMark x1="5854" y1="60522" x2="11545" y2="54812"/>
                        <a14:foregroundMark x1="8618" y1="58564" x2="25041" y2="33931"/>
                        <a14:foregroundMark x1="25041" y1="33931" x2="35935" y2="61664"/>
                        <a14:foregroundMark x1="35935" y1="61664" x2="19350" y2="86623"/>
                        <a14:foregroundMark x1="19350" y1="86623" x2="46341" y2="84666"/>
                        <a14:foregroundMark x1="37886" y1="75041" x2="37886" y2="75041"/>
                        <a14:foregroundMark x1="37886" y1="75041" x2="37886" y2="75041"/>
                        <a14:foregroundMark x1="30407" y1="69168" x2="45366" y2="77814"/>
                        <a14:foregroundMark x1="27480" y1="35400" x2="39837" y2="46982"/>
                        <a14:foregroundMark x1="29431" y1="77814" x2="31220" y2="77814"/>
                        <a14:foregroundMark x1="44553" y1="26754" x2="71870" y2="18760"/>
                        <a14:foregroundMark x1="71870" y1="18760" x2="87154" y2="43230"/>
                        <a14:foregroundMark x1="87154" y1="43230" x2="59024" y2="44372"/>
                        <a14:foregroundMark x1="59024" y1="44372" x2="68943" y2="46003"/>
                        <a14:foregroundMark x1="56748" y1="16150" x2="65203" y2="16150"/>
                        <a14:foregroundMark x1="54797" y1="16150" x2="73659" y2="21044"/>
                        <a14:foregroundMark x1="64228" y1="12235" x2="63415" y2="17129"/>
                        <a14:foregroundMark x1="40650" y1="38336" x2="40650" y2="38336"/>
                        <a14:foregroundMark x1="74634" y1="19086" x2="83089" y2="14192"/>
                        <a14:foregroundMark x1="65203" y1="12235" x2="65203" y2="11419"/>
                        <a14:foregroundMark x1="69919" y1="14192" x2="73659" y2="16150"/>
                        <a14:foregroundMark x1="50081" y1="20065" x2="50081" y2="20065"/>
                        <a14:foregroundMark x1="50081" y1="19086" x2="52033" y2="23817"/>
                        <a14:foregroundMark x1="53984" y1="35400" x2="74959" y2="54812"/>
                        <a14:foregroundMark x1="74959" y1="54812" x2="89756" y2="46982"/>
                        <a14:foregroundMark x1="48293" y1="33605" x2="59512" y2="16150"/>
                      </a14:backgroundRemoval>
                    </a14:imgEffect>
                  </a14:imgLayer>
                </a14:imgProps>
              </a:ext>
              <a:ext uri="{837473B0-CC2E-450A-ABE3-18F120FF3D39}">
                <a1611:picAttrSrcUrl xmlns:a1611="http://schemas.microsoft.com/office/drawing/2016/11/main" r:id="rId11"/>
              </a:ext>
            </a:extLst>
          </a:blip>
          <a:stretch>
            <a:fillRect/>
          </a:stretch>
        </p:blipFill>
        <p:spPr>
          <a:xfrm>
            <a:off x="296284" y="5459807"/>
            <a:ext cx="1701802" cy="1663642"/>
          </a:xfrm>
          <a:prstGeom prst="rect">
            <a:avLst/>
          </a:prstGeom>
        </p:spPr>
      </p:pic>
      <p:pic>
        <p:nvPicPr>
          <p:cNvPr id="42" name="Picture 41" descr="A close up of text on a white background&#10;&#10;Description automatically generated">
            <a:extLst>
              <a:ext uri="{FF2B5EF4-FFF2-40B4-BE49-F238E27FC236}">
                <a16:creationId xmlns:a16="http://schemas.microsoft.com/office/drawing/2014/main" id="{301D3C4B-F6C8-D246-A418-05CFDF325EDE}"/>
              </a:ext>
            </a:extLst>
          </p:cNvPr>
          <p:cNvPicPr>
            <a:picLocks noChangeAspect="1"/>
          </p:cNvPicPr>
          <p:nvPr/>
        </p:nvPicPr>
        <p:blipFill>
          <a:blip r:embed="rId12">
            <a:extLst>
              <a:ext uri="{837473B0-CC2E-450A-ABE3-18F120FF3D39}">
                <a1611:picAttrSrcUrl xmlns:a1611="http://schemas.microsoft.com/office/drawing/2016/11/main" r:id="rId13"/>
              </a:ext>
            </a:extLst>
          </a:blip>
          <a:stretch>
            <a:fillRect/>
          </a:stretch>
        </p:blipFill>
        <p:spPr>
          <a:xfrm>
            <a:off x="4451036" y="6580664"/>
            <a:ext cx="2137695" cy="1758557"/>
          </a:xfrm>
          <a:prstGeom prst="rect">
            <a:avLst/>
          </a:prstGeom>
        </p:spPr>
      </p:pic>
      <p:pic>
        <p:nvPicPr>
          <p:cNvPr id="45" name="Picture 44" descr="A close up of a logo&#10;&#10;Description automatically generated">
            <a:extLst>
              <a:ext uri="{FF2B5EF4-FFF2-40B4-BE49-F238E27FC236}">
                <a16:creationId xmlns:a16="http://schemas.microsoft.com/office/drawing/2014/main" id="{2AFB252A-2F4A-054B-8D94-79F92BB018BD}"/>
              </a:ext>
            </a:extLst>
          </p:cNvPr>
          <p:cNvPicPr>
            <a:picLocks noChangeAspect="1"/>
          </p:cNvPicPr>
          <p:nvPr/>
        </p:nvPicPr>
        <p:blipFill>
          <a:blip r:embed="rId14">
            <a:extLst>
              <a:ext uri="{837473B0-CC2E-450A-ABE3-18F120FF3D39}">
                <a1611:picAttrSrcUrl xmlns:a1611="http://schemas.microsoft.com/office/drawing/2016/11/main" r:id="rId15"/>
              </a:ext>
            </a:extLst>
          </a:blip>
          <a:stretch>
            <a:fillRect/>
          </a:stretch>
        </p:blipFill>
        <p:spPr>
          <a:xfrm>
            <a:off x="4579243" y="3861711"/>
            <a:ext cx="1905000" cy="1257300"/>
          </a:xfrm>
          <a:prstGeom prst="rect">
            <a:avLst/>
          </a:prstGeom>
        </p:spPr>
      </p:pic>
      <p:pic>
        <p:nvPicPr>
          <p:cNvPr id="48" name="Picture 47" descr="A close up of a logo&#10;&#10;Description automatically generated">
            <a:extLst>
              <a:ext uri="{FF2B5EF4-FFF2-40B4-BE49-F238E27FC236}">
                <a16:creationId xmlns:a16="http://schemas.microsoft.com/office/drawing/2014/main" id="{60CF4A06-5750-BF4C-BB6E-A97C31C3A147}"/>
              </a:ext>
            </a:extLst>
          </p:cNvPr>
          <p:cNvPicPr>
            <a:picLocks noChangeAspect="1"/>
          </p:cNvPicPr>
          <p:nvPr/>
        </p:nvPicPr>
        <p:blipFill>
          <a:blip r:embed="rId16">
            <a:extLst>
              <a:ext uri="{837473B0-CC2E-450A-ABE3-18F120FF3D39}">
                <a1611:picAttrSrcUrl xmlns:a1611="http://schemas.microsoft.com/office/drawing/2016/11/main" r:id="rId17"/>
              </a:ext>
            </a:extLst>
          </a:blip>
          <a:stretch>
            <a:fillRect/>
          </a:stretch>
        </p:blipFill>
        <p:spPr>
          <a:xfrm>
            <a:off x="2627119" y="3470992"/>
            <a:ext cx="1701801" cy="1528564"/>
          </a:xfrm>
          <a:prstGeom prst="rect">
            <a:avLst/>
          </a:prstGeom>
        </p:spPr>
      </p:pic>
    </p:spTree>
    <p:extLst>
      <p:ext uri="{BB962C8B-B14F-4D97-AF65-F5344CB8AC3E}">
        <p14:creationId xmlns:p14="http://schemas.microsoft.com/office/powerpoint/2010/main" val="2737446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necklace&#10;&#10;Description automatically generated">
            <a:extLst>
              <a:ext uri="{FF2B5EF4-FFF2-40B4-BE49-F238E27FC236}">
                <a16:creationId xmlns:a16="http://schemas.microsoft.com/office/drawing/2014/main" id="{06AC24B7-8027-F544-8A55-B41C1F2ABB7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524001" y="1764632"/>
            <a:ext cx="5005136" cy="7167646"/>
          </a:xfrm>
          <a:prstGeom prst="rect">
            <a:avLst/>
          </a:prstGeom>
        </p:spPr>
      </p:pic>
      <p:sp>
        <p:nvSpPr>
          <p:cNvPr id="5" name="TextBox 4">
            <a:extLst>
              <a:ext uri="{FF2B5EF4-FFF2-40B4-BE49-F238E27FC236}">
                <a16:creationId xmlns:a16="http://schemas.microsoft.com/office/drawing/2014/main" id="{68BED473-01D5-8740-8FCE-53ED5B0B6165}"/>
              </a:ext>
            </a:extLst>
          </p:cNvPr>
          <p:cNvSpPr txBox="1"/>
          <p:nvPr/>
        </p:nvSpPr>
        <p:spPr>
          <a:xfrm>
            <a:off x="328863" y="589895"/>
            <a:ext cx="5662863" cy="954107"/>
          </a:xfrm>
          <a:prstGeom prst="rect">
            <a:avLst/>
          </a:prstGeom>
          <a:noFill/>
        </p:spPr>
        <p:txBody>
          <a:bodyPr wrap="square" rtlCol="0">
            <a:spAutoFit/>
          </a:bodyPr>
          <a:lstStyle/>
          <a:p>
            <a:pPr algn="just"/>
            <a:r>
              <a:rPr lang="en-US" sz="2800" dirty="0"/>
              <a:t>This is your Coping Skills Backpack! Imagine it is always on your back!</a:t>
            </a:r>
          </a:p>
        </p:txBody>
      </p:sp>
      <p:sp>
        <p:nvSpPr>
          <p:cNvPr id="8" name="TextBox 7">
            <a:extLst>
              <a:ext uri="{FF2B5EF4-FFF2-40B4-BE49-F238E27FC236}">
                <a16:creationId xmlns:a16="http://schemas.microsoft.com/office/drawing/2014/main" id="{8F023E67-C319-894C-9ADE-281C05DE47F0}"/>
              </a:ext>
            </a:extLst>
          </p:cNvPr>
          <p:cNvSpPr txBox="1"/>
          <p:nvPr/>
        </p:nvSpPr>
        <p:spPr>
          <a:xfrm>
            <a:off x="385011" y="2277979"/>
            <a:ext cx="1138990" cy="2308324"/>
          </a:xfrm>
          <a:prstGeom prst="rect">
            <a:avLst/>
          </a:prstGeom>
          <a:noFill/>
          <a:ln w="38100" cmpd="sng">
            <a:solidFill>
              <a:schemeClr val="accent1">
                <a:lumMod val="75000"/>
              </a:schemeClr>
            </a:solidFill>
            <a:prstDash val="dashDot"/>
          </a:ln>
        </p:spPr>
        <p:txBody>
          <a:bodyPr wrap="square" rtlCol="0">
            <a:spAutoFit/>
          </a:bodyPr>
          <a:lstStyle/>
          <a:p>
            <a:r>
              <a:rPr lang="en-US" dirty="0"/>
              <a:t>Draw or write your </a:t>
            </a:r>
            <a:r>
              <a:rPr lang="en-US" dirty="0" err="1"/>
              <a:t>favourite</a:t>
            </a:r>
            <a:r>
              <a:rPr lang="en-US" dirty="0"/>
              <a:t> coping skills in the backpack</a:t>
            </a:r>
          </a:p>
        </p:txBody>
      </p:sp>
    </p:spTree>
    <p:extLst>
      <p:ext uri="{BB962C8B-B14F-4D97-AF65-F5344CB8AC3E}">
        <p14:creationId xmlns:p14="http://schemas.microsoft.com/office/powerpoint/2010/main" val="1250091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BA8EC-D630-F245-B03A-0380091627EA}"/>
              </a:ext>
            </a:extLst>
          </p:cNvPr>
          <p:cNvSpPr>
            <a:spLocks noGrp="1"/>
          </p:cNvSpPr>
          <p:nvPr>
            <p:ph type="title"/>
          </p:nvPr>
        </p:nvSpPr>
        <p:spPr>
          <a:xfrm>
            <a:off x="472381" y="486837"/>
            <a:ext cx="5915025" cy="516463"/>
          </a:xfrm>
        </p:spPr>
        <p:txBody>
          <a:bodyPr>
            <a:normAutofit/>
          </a:bodyPr>
          <a:lstStyle/>
          <a:p>
            <a:pPr algn="ctr"/>
            <a:r>
              <a:rPr lang="en-US" sz="2800" dirty="0"/>
              <a:t>How do people see me? (Part I)</a:t>
            </a:r>
          </a:p>
        </p:txBody>
      </p:sp>
      <p:sp>
        <p:nvSpPr>
          <p:cNvPr id="7" name="TextBox 6">
            <a:extLst>
              <a:ext uri="{FF2B5EF4-FFF2-40B4-BE49-F238E27FC236}">
                <a16:creationId xmlns:a16="http://schemas.microsoft.com/office/drawing/2014/main" id="{80A608EB-A440-E849-9CBB-04F5E9E457CE}"/>
              </a:ext>
            </a:extLst>
          </p:cNvPr>
          <p:cNvSpPr txBox="1"/>
          <p:nvPr/>
        </p:nvSpPr>
        <p:spPr>
          <a:xfrm>
            <a:off x="493513" y="1003300"/>
            <a:ext cx="5892106" cy="369332"/>
          </a:xfrm>
          <a:prstGeom prst="rect">
            <a:avLst/>
          </a:prstGeom>
          <a:noFill/>
        </p:spPr>
        <p:txBody>
          <a:bodyPr wrap="square" rtlCol="0">
            <a:spAutoFit/>
          </a:bodyPr>
          <a:lstStyle/>
          <a:p>
            <a:pPr algn="just"/>
            <a:r>
              <a:rPr lang="en-US" dirty="0"/>
              <a:t>Circle the statements </a:t>
            </a:r>
            <a:r>
              <a:rPr lang="en-US" u="sng" dirty="0"/>
              <a:t>you think of yourself</a:t>
            </a:r>
          </a:p>
        </p:txBody>
      </p:sp>
      <p:sp>
        <p:nvSpPr>
          <p:cNvPr id="8" name="TextBox 7">
            <a:extLst>
              <a:ext uri="{FF2B5EF4-FFF2-40B4-BE49-F238E27FC236}">
                <a16:creationId xmlns:a16="http://schemas.microsoft.com/office/drawing/2014/main" id="{6C414149-D1B0-4941-B2EE-4E35DB10D06F}"/>
              </a:ext>
            </a:extLst>
          </p:cNvPr>
          <p:cNvSpPr txBox="1"/>
          <p:nvPr/>
        </p:nvSpPr>
        <p:spPr>
          <a:xfrm>
            <a:off x="546101" y="1676400"/>
            <a:ext cx="1308100" cy="369332"/>
          </a:xfrm>
          <a:prstGeom prst="rect">
            <a:avLst/>
          </a:prstGeom>
          <a:noFill/>
        </p:spPr>
        <p:txBody>
          <a:bodyPr wrap="square" rtlCol="0">
            <a:spAutoFit/>
          </a:bodyPr>
          <a:lstStyle/>
          <a:p>
            <a:r>
              <a:rPr lang="en-US" dirty="0">
                <a:solidFill>
                  <a:srgbClr val="FF0000"/>
                </a:solidFill>
              </a:rPr>
              <a:t>I am kind</a:t>
            </a:r>
          </a:p>
        </p:txBody>
      </p:sp>
      <p:sp>
        <p:nvSpPr>
          <p:cNvPr id="9" name="TextBox 8">
            <a:extLst>
              <a:ext uri="{FF2B5EF4-FFF2-40B4-BE49-F238E27FC236}">
                <a16:creationId xmlns:a16="http://schemas.microsoft.com/office/drawing/2014/main" id="{B944846F-D8C5-AE40-A6B3-F7F140AF7137}"/>
              </a:ext>
            </a:extLst>
          </p:cNvPr>
          <p:cNvSpPr txBox="1"/>
          <p:nvPr/>
        </p:nvSpPr>
        <p:spPr>
          <a:xfrm>
            <a:off x="3033143" y="2347436"/>
            <a:ext cx="1205586" cy="369332"/>
          </a:xfrm>
          <a:prstGeom prst="rect">
            <a:avLst/>
          </a:prstGeom>
          <a:noFill/>
        </p:spPr>
        <p:txBody>
          <a:bodyPr wrap="none" rtlCol="0">
            <a:spAutoFit/>
          </a:bodyPr>
          <a:lstStyle/>
          <a:p>
            <a:r>
              <a:rPr lang="en-US" dirty="0">
                <a:solidFill>
                  <a:srgbClr val="FF0000"/>
                </a:solidFill>
              </a:rPr>
              <a:t>I am clever</a:t>
            </a:r>
          </a:p>
        </p:txBody>
      </p:sp>
      <p:sp>
        <p:nvSpPr>
          <p:cNvPr id="10" name="TextBox 9">
            <a:extLst>
              <a:ext uri="{FF2B5EF4-FFF2-40B4-BE49-F238E27FC236}">
                <a16:creationId xmlns:a16="http://schemas.microsoft.com/office/drawing/2014/main" id="{A75D0489-E2AF-9348-86C2-A9AC19636D3B}"/>
              </a:ext>
            </a:extLst>
          </p:cNvPr>
          <p:cNvSpPr txBox="1"/>
          <p:nvPr/>
        </p:nvSpPr>
        <p:spPr>
          <a:xfrm>
            <a:off x="5168265" y="3332202"/>
            <a:ext cx="1179041" cy="369332"/>
          </a:xfrm>
          <a:prstGeom prst="rect">
            <a:avLst/>
          </a:prstGeom>
          <a:noFill/>
        </p:spPr>
        <p:txBody>
          <a:bodyPr wrap="none" rtlCol="0">
            <a:spAutoFit/>
          </a:bodyPr>
          <a:lstStyle/>
          <a:p>
            <a:r>
              <a:rPr lang="en-US" dirty="0">
                <a:solidFill>
                  <a:srgbClr val="FFC000"/>
                </a:solidFill>
              </a:rPr>
              <a:t>I am funny</a:t>
            </a:r>
          </a:p>
        </p:txBody>
      </p:sp>
      <p:sp>
        <p:nvSpPr>
          <p:cNvPr id="11" name="TextBox 10">
            <a:extLst>
              <a:ext uri="{FF2B5EF4-FFF2-40B4-BE49-F238E27FC236}">
                <a16:creationId xmlns:a16="http://schemas.microsoft.com/office/drawing/2014/main" id="{8381A476-D073-BA4D-9470-DBE60A4EB98B}"/>
              </a:ext>
            </a:extLst>
          </p:cNvPr>
          <p:cNvSpPr txBox="1"/>
          <p:nvPr/>
        </p:nvSpPr>
        <p:spPr>
          <a:xfrm>
            <a:off x="4277501" y="2843688"/>
            <a:ext cx="1248612" cy="369332"/>
          </a:xfrm>
          <a:prstGeom prst="rect">
            <a:avLst/>
          </a:prstGeom>
          <a:noFill/>
        </p:spPr>
        <p:txBody>
          <a:bodyPr wrap="none" rtlCol="0">
            <a:spAutoFit/>
          </a:bodyPr>
          <a:lstStyle/>
          <a:p>
            <a:r>
              <a:rPr lang="en-US" dirty="0">
                <a:solidFill>
                  <a:srgbClr val="7030A0"/>
                </a:solidFill>
              </a:rPr>
              <a:t>I work hard</a:t>
            </a:r>
          </a:p>
        </p:txBody>
      </p:sp>
      <p:sp>
        <p:nvSpPr>
          <p:cNvPr id="12" name="TextBox 11">
            <a:extLst>
              <a:ext uri="{FF2B5EF4-FFF2-40B4-BE49-F238E27FC236}">
                <a16:creationId xmlns:a16="http://schemas.microsoft.com/office/drawing/2014/main" id="{7EB25190-4C3A-B24B-BEF5-539D511C5167}"/>
              </a:ext>
            </a:extLst>
          </p:cNvPr>
          <p:cNvSpPr txBox="1"/>
          <p:nvPr/>
        </p:nvSpPr>
        <p:spPr>
          <a:xfrm>
            <a:off x="1854201" y="2805153"/>
            <a:ext cx="1298432" cy="369332"/>
          </a:xfrm>
          <a:prstGeom prst="rect">
            <a:avLst/>
          </a:prstGeom>
          <a:noFill/>
        </p:spPr>
        <p:txBody>
          <a:bodyPr wrap="none" rtlCol="0">
            <a:spAutoFit/>
          </a:bodyPr>
          <a:lstStyle/>
          <a:p>
            <a:r>
              <a:rPr lang="en-US" dirty="0">
                <a:solidFill>
                  <a:srgbClr val="FFC000"/>
                </a:solidFill>
              </a:rPr>
              <a:t>I am helpful</a:t>
            </a:r>
          </a:p>
        </p:txBody>
      </p:sp>
      <p:sp>
        <p:nvSpPr>
          <p:cNvPr id="13" name="TextBox 12">
            <a:extLst>
              <a:ext uri="{FF2B5EF4-FFF2-40B4-BE49-F238E27FC236}">
                <a16:creationId xmlns:a16="http://schemas.microsoft.com/office/drawing/2014/main" id="{09F58DA4-74DB-054A-8476-72D90615BF2F}"/>
              </a:ext>
            </a:extLst>
          </p:cNvPr>
          <p:cNvSpPr txBox="1"/>
          <p:nvPr/>
        </p:nvSpPr>
        <p:spPr>
          <a:xfrm>
            <a:off x="736600" y="3403600"/>
            <a:ext cx="1035540" cy="369332"/>
          </a:xfrm>
          <a:prstGeom prst="rect">
            <a:avLst/>
          </a:prstGeom>
          <a:noFill/>
        </p:spPr>
        <p:txBody>
          <a:bodyPr wrap="none" rtlCol="0">
            <a:spAutoFit/>
          </a:bodyPr>
          <a:lstStyle/>
          <a:p>
            <a:r>
              <a:rPr lang="en-US" dirty="0">
                <a:solidFill>
                  <a:srgbClr val="E117D1"/>
                </a:solidFill>
              </a:rPr>
              <a:t>I am cool</a:t>
            </a:r>
          </a:p>
        </p:txBody>
      </p:sp>
      <p:sp>
        <p:nvSpPr>
          <p:cNvPr id="14" name="TextBox 13">
            <a:extLst>
              <a:ext uri="{FF2B5EF4-FFF2-40B4-BE49-F238E27FC236}">
                <a16:creationId xmlns:a16="http://schemas.microsoft.com/office/drawing/2014/main" id="{00F29F2E-E054-CB45-BA4F-7BB8F712926C}"/>
              </a:ext>
            </a:extLst>
          </p:cNvPr>
          <p:cNvSpPr txBox="1"/>
          <p:nvPr/>
        </p:nvSpPr>
        <p:spPr>
          <a:xfrm>
            <a:off x="5141835" y="1562616"/>
            <a:ext cx="1170064" cy="369332"/>
          </a:xfrm>
          <a:prstGeom prst="rect">
            <a:avLst/>
          </a:prstGeom>
          <a:noFill/>
        </p:spPr>
        <p:txBody>
          <a:bodyPr wrap="none" rtlCol="0">
            <a:spAutoFit/>
          </a:bodyPr>
          <a:lstStyle/>
          <a:p>
            <a:r>
              <a:rPr lang="en-US" dirty="0">
                <a:solidFill>
                  <a:srgbClr val="00B050"/>
                </a:solidFill>
              </a:rPr>
              <a:t>I am angry</a:t>
            </a:r>
          </a:p>
        </p:txBody>
      </p:sp>
      <p:sp>
        <p:nvSpPr>
          <p:cNvPr id="15" name="TextBox 14">
            <a:extLst>
              <a:ext uri="{FF2B5EF4-FFF2-40B4-BE49-F238E27FC236}">
                <a16:creationId xmlns:a16="http://schemas.microsoft.com/office/drawing/2014/main" id="{4C116078-C134-A244-A035-4EDBB3409B6B}"/>
              </a:ext>
            </a:extLst>
          </p:cNvPr>
          <p:cNvSpPr txBox="1"/>
          <p:nvPr/>
        </p:nvSpPr>
        <p:spPr>
          <a:xfrm>
            <a:off x="3476665" y="1588612"/>
            <a:ext cx="965329" cy="369332"/>
          </a:xfrm>
          <a:prstGeom prst="rect">
            <a:avLst/>
          </a:prstGeom>
          <a:noFill/>
        </p:spPr>
        <p:txBody>
          <a:bodyPr wrap="none" rtlCol="0">
            <a:spAutoFit/>
          </a:bodyPr>
          <a:lstStyle/>
          <a:p>
            <a:r>
              <a:rPr lang="en-US" dirty="0">
                <a:solidFill>
                  <a:srgbClr val="7030A0"/>
                </a:solidFill>
              </a:rPr>
              <a:t>I am sad</a:t>
            </a:r>
          </a:p>
        </p:txBody>
      </p:sp>
      <p:sp>
        <p:nvSpPr>
          <p:cNvPr id="16" name="TextBox 15">
            <a:extLst>
              <a:ext uri="{FF2B5EF4-FFF2-40B4-BE49-F238E27FC236}">
                <a16:creationId xmlns:a16="http://schemas.microsoft.com/office/drawing/2014/main" id="{CF8BFEBB-1623-5F48-B088-2BA7786A3BD3}"/>
              </a:ext>
            </a:extLst>
          </p:cNvPr>
          <p:cNvSpPr txBox="1"/>
          <p:nvPr/>
        </p:nvSpPr>
        <p:spPr>
          <a:xfrm>
            <a:off x="4152900" y="3937000"/>
            <a:ext cx="2527300" cy="369332"/>
          </a:xfrm>
          <a:prstGeom prst="rect">
            <a:avLst/>
          </a:prstGeom>
          <a:noFill/>
        </p:spPr>
        <p:txBody>
          <a:bodyPr wrap="square" rtlCol="0">
            <a:spAutoFit/>
          </a:bodyPr>
          <a:lstStyle/>
          <a:p>
            <a:r>
              <a:rPr lang="en-US" dirty="0">
                <a:solidFill>
                  <a:srgbClr val="00B050"/>
                </a:solidFill>
              </a:rPr>
              <a:t>I don’t show my feelings</a:t>
            </a:r>
          </a:p>
        </p:txBody>
      </p:sp>
      <p:sp>
        <p:nvSpPr>
          <p:cNvPr id="17" name="TextBox 16">
            <a:extLst>
              <a:ext uri="{FF2B5EF4-FFF2-40B4-BE49-F238E27FC236}">
                <a16:creationId xmlns:a16="http://schemas.microsoft.com/office/drawing/2014/main" id="{15E66DC3-A365-BB43-ADD6-933998A088AF}"/>
              </a:ext>
            </a:extLst>
          </p:cNvPr>
          <p:cNvSpPr txBox="1"/>
          <p:nvPr/>
        </p:nvSpPr>
        <p:spPr>
          <a:xfrm>
            <a:off x="3959329" y="5066784"/>
            <a:ext cx="2511906" cy="369332"/>
          </a:xfrm>
          <a:prstGeom prst="rect">
            <a:avLst/>
          </a:prstGeom>
          <a:noFill/>
        </p:spPr>
        <p:txBody>
          <a:bodyPr wrap="none" rtlCol="0">
            <a:spAutoFit/>
          </a:bodyPr>
          <a:lstStyle/>
          <a:p>
            <a:r>
              <a:rPr lang="en-US" dirty="0">
                <a:solidFill>
                  <a:srgbClr val="FF0000"/>
                </a:solidFill>
              </a:rPr>
              <a:t>I know what I want to do</a:t>
            </a:r>
          </a:p>
        </p:txBody>
      </p:sp>
      <p:sp>
        <p:nvSpPr>
          <p:cNvPr id="18" name="TextBox 17">
            <a:extLst>
              <a:ext uri="{FF2B5EF4-FFF2-40B4-BE49-F238E27FC236}">
                <a16:creationId xmlns:a16="http://schemas.microsoft.com/office/drawing/2014/main" id="{4C06EBC8-3CB8-4847-BB03-AF18BD00CBA3}"/>
              </a:ext>
            </a:extLst>
          </p:cNvPr>
          <p:cNvSpPr txBox="1"/>
          <p:nvPr/>
        </p:nvSpPr>
        <p:spPr>
          <a:xfrm>
            <a:off x="1837849" y="4025900"/>
            <a:ext cx="1314784" cy="369332"/>
          </a:xfrm>
          <a:prstGeom prst="rect">
            <a:avLst/>
          </a:prstGeom>
          <a:noFill/>
        </p:spPr>
        <p:txBody>
          <a:bodyPr wrap="none" rtlCol="0">
            <a:spAutoFit/>
          </a:bodyPr>
          <a:lstStyle/>
          <a:p>
            <a:r>
              <a:rPr lang="en-US" dirty="0">
                <a:solidFill>
                  <a:srgbClr val="00B050"/>
                </a:solidFill>
              </a:rPr>
              <a:t>I am serious</a:t>
            </a:r>
          </a:p>
        </p:txBody>
      </p:sp>
      <p:sp>
        <p:nvSpPr>
          <p:cNvPr id="19" name="TextBox 18">
            <a:extLst>
              <a:ext uri="{FF2B5EF4-FFF2-40B4-BE49-F238E27FC236}">
                <a16:creationId xmlns:a16="http://schemas.microsoft.com/office/drawing/2014/main" id="{EBB1D021-58EF-6746-B211-58B8D9705F06}"/>
              </a:ext>
            </a:extLst>
          </p:cNvPr>
          <p:cNvSpPr txBox="1"/>
          <p:nvPr/>
        </p:nvSpPr>
        <p:spPr>
          <a:xfrm>
            <a:off x="1772140" y="1943100"/>
            <a:ext cx="1644425" cy="369332"/>
          </a:xfrm>
          <a:prstGeom prst="rect">
            <a:avLst/>
          </a:prstGeom>
          <a:noFill/>
        </p:spPr>
        <p:txBody>
          <a:bodyPr wrap="none" rtlCol="0">
            <a:spAutoFit/>
          </a:bodyPr>
          <a:lstStyle/>
          <a:p>
            <a:r>
              <a:rPr lang="en-US" dirty="0">
                <a:solidFill>
                  <a:srgbClr val="0070C0"/>
                </a:solidFill>
              </a:rPr>
              <a:t>I can be trusted</a:t>
            </a:r>
          </a:p>
        </p:txBody>
      </p:sp>
      <p:sp>
        <p:nvSpPr>
          <p:cNvPr id="20" name="TextBox 19">
            <a:extLst>
              <a:ext uri="{FF2B5EF4-FFF2-40B4-BE49-F238E27FC236}">
                <a16:creationId xmlns:a16="http://schemas.microsoft.com/office/drawing/2014/main" id="{F6A11332-9BDC-4747-80CF-571C750F4330}"/>
              </a:ext>
            </a:extLst>
          </p:cNvPr>
          <p:cNvSpPr txBox="1"/>
          <p:nvPr/>
        </p:nvSpPr>
        <p:spPr>
          <a:xfrm>
            <a:off x="2211331" y="3377684"/>
            <a:ext cx="2410468" cy="369332"/>
          </a:xfrm>
          <a:prstGeom prst="rect">
            <a:avLst/>
          </a:prstGeom>
          <a:noFill/>
        </p:spPr>
        <p:txBody>
          <a:bodyPr wrap="none" rtlCol="0">
            <a:spAutoFit/>
          </a:bodyPr>
          <a:lstStyle/>
          <a:p>
            <a:r>
              <a:rPr lang="en-US" dirty="0">
                <a:solidFill>
                  <a:srgbClr val="FF0000"/>
                </a:solidFill>
              </a:rPr>
              <a:t>I get others into trouble</a:t>
            </a:r>
          </a:p>
        </p:txBody>
      </p:sp>
      <p:sp>
        <p:nvSpPr>
          <p:cNvPr id="21" name="TextBox 20">
            <a:extLst>
              <a:ext uri="{FF2B5EF4-FFF2-40B4-BE49-F238E27FC236}">
                <a16:creationId xmlns:a16="http://schemas.microsoft.com/office/drawing/2014/main" id="{AE07C314-CE30-DA41-819C-27028FEBF916}"/>
              </a:ext>
            </a:extLst>
          </p:cNvPr>
          <p:cNvSpPr txBox="1"/>
          <p:nvPr/>
        </p:nvSpPr>
        <p:spPr>
          <a:xfrm>
            <a:off x="570010" y="2591316"/>
            <a:ext cx="1260281" cy="369332"/>
          </a:xfrm>
          <a:prstGeom prst="rect">
            <a:avLst/>
          </a:prstGeom>
          <a:noFill/>
        </p:spPr>
        <p:txBody>
          <a:bodyPr wrap="none" rtlCol="0">
            <a:spAutoFit/>
          </a:bodyPr>
          <a:lstStyle/>
          <a:p>
            <a:r>
              <a:rPr lang="en-US" dirty="0">
                <a:solidFill>
                  <a:srgbClr val="00B050"/>
                </a:solidFill>
              </a:rPr>
              <a:t>I am a bully</a:t>
            </a:r>
          </a:p>
        </p:txBody>
      </p:sp>
      <p:sp>
        <p:nvSpPr>
          <p:cNvPr id="22" name="TextBox 21">
            <a:extLst>
              <a:ext uri="{FF2B5EF4-FFF2-40B4-BE49-F238E27FC236}">
                <a16:creationId xmlns:a16="http://schemas.microsoft.com/office/drawing/2014/main" id="{D162FE1E-0C73-8E4A-A67E-48EECCECF4E1}"/>
              </a:ext>
            </a:extLst>
          </p:cNvPr>
          <p:cNvSpPr txBox="1"/>
          <p:nvPr/>
        </p:nvSpPr>
        <p:spPr>
          <a:xfrm>
            <a:off x="2436263" y="6295588"/>
            <a:ext cx="1895071" cy="369332"/>
          </a:xfrm>
          <a:prstGeom prst="rect">
            <a:avLst/>
          </a:prstGeom>
          <a:noFill/>
        </p:spPr>
        <p:txBody>
          <a:bodyPr wrap="none" rtlCol="0">
            <a:spAutoFit/>
          </a:bodyPr>
          <a:lstStyle/>
          <a:p>
            <a:r>
              <a:rPr lang="en-US" dirty="0">
                <a:solidFill>
                  <a:srgbClr val="0070C0"/>
                </a:solidFill>
              </a:rPr>
              <a:t>I am a good friend</a:t>
            </a:r>
          </a:p>
        </p:txBody>
      </p:sp>
      <p:sp>
        <p:nvSpPr>
          <p:cNvPr id="23" name="TextBox 22">
            <a:extLst>
              <a:ext uri="{FF2B5EF4-FFF2-40B4-BE49-F238E27FC236}">
                <a16:creationId xmlns:a16="http://schemas.microsoft.com/office/drawing/2014/main" id="{C0874E45-082D-F246-96D9-C5582DA406A3}"/>
              </a:ext>
            </a:extLst>
          </p:cNvPr>
          <p:cNvSpPr txBox="1"/>
          <p:nvPr/>
        </p:nvSpPr>
        <p:spPr>
          <a:xfrm>
            <a:off x="2398252" y="4533384"/>
            <a:ext cx="1754648" cy="369332"/>
          </a:xfrm>
          <a:prstGeom prst="rect">
            <a:avLst/>
          </a:prstGeom>
          <a:noFill/>
        </p:spPr>
        <p:txBody>
          <a:bodyPr wrap="none" rtlCol="0">
            <a:spAutoFit/>
          </a:bodyPr>
          <a:lstStyle/>
          <a:p>
            <a:r>
              <a:rPr lang="en-US" dirty="0">
                <a:solidFill>
                  <a:srgbClr val="7030A0"/>
                </a:solidFill>
              </a:rPr>
              <a:t>I follow the rules</a:t>
            </a:r>
          </a:p>
        </p:txBody>
      </p:sp>
      <p:sp>
        <p:nvSpPr>
          <p:cNvPr id="24" name="TextBox 23">
            <a:extLst>
              <a:ext uri="{FF2B5EF4-FFF2-40B4-BE49-F238E27FC236}">
                <a16:creationId xmlns:a16="http://schemas.microsoft.com/office/drawing/2014/main" id="{CD275B03-7605-C345-ABB0-CAF4D582A4C2}"/>
              </a:ext>
            </a:extLst>
          </p:cNvPr>
          <p:cNvSpPr txBox="1"/>
          <p:nvPr/>
        </p:nvSpPr>
        <p:spPr>
          <a:xfrm>
            <a:off x="95346" y="5319236"/>
            <a:ext cx="3180230" cy="369332"/>
          </a:xfrm>
          <a:prstGeom prst="rect">
            <a:avLst/>
          </a:prstGeom>
          <a:noFill/>
        </p:spPr>
        <p:txBody>
          <a:bodyPr wrap="none" rtlCol="0">
            <a:spAutoFit/>
          </a:bodyPr>
          <a:lstStyle/>
          <a:p>
            <a:r>
              <a:rPr lang="en-US" dirty="0">
                <a:solidFill>
                  <a:srgbClr val="E117D1"/>
                </a:solidFill>
              </a:rPr>
              <a:t>I don’t care about my education</a:t>
            </a:r>
          </a:p>
        </p:txBody>
      </p:sp>
      <p:sp>
        <p:nvSpPr>
          <p:cNvPr id="25" name="TextBox 24">
            <a:extLst>
              <a:ext uri="{FF2B5EF4-FFF2-40B4-BE49-F238E27FC236}">
                <a16:creationId xmlns:a16="http://schemas.microsoft.com/office/drawing/2014/main" id="{2A8A5BFD-9187-A142-8184-DC917BB51FA6}"/>
              </a:ext>
            </a:extLst>
          </p:cNvPr>
          <p:cNvSpPr txBox="1"/>
          <p:nvPr/>
        </p:nvSpPr>
        <p:spPr>
          <a:xfrm>
            <a:off x="393700" y="6680200"/>
            <a:ext cx="1987532" cy="369332"/>
          </a:xfrm>
          <a:prstGeom prst="rect">
            <a:avLst/>
          </a:prstGeom>
          <a:noFill/>
        </p:spPr>
        <p:txBody>
          <a:bodyPr wrap="none" rtlCol="0">
            <a:spAutoFit/>
          </a:bodyPr>
          <a:lstStyle/>
          <a:p>
            <a:r>
              <a:rPr lang="en-US" dirty="0">
                <a:solidFill>
                  <a:srgbClr val="7030A0"/>
                </a:solidFill>
              </a:rPr>
              <a:t>I am good at sports</a:t>
            </a:r>
          </a:p>
        </p:txBody>
      </p:sp>
      <p:sp>
        <p:nvSpPr>
          <p:cNvPr id="26" name="TextBox 25">
            <a:extLst>
              <a:ext uri="{FF2B5EF4-FFF2-40B4-BE49-F238E27FC236}">
                <a16:creationId xmlns:a16="http://schemas.microsoft.com/office/drawing/2014/main" id="{5F0EC8A7-E2F4-2745-BDF8-2F4AB1210F7F}"/>
              </a:ext>
            </a:extLst>
          </p:cNvPr>
          <p:cNvSpPr txBox="1"/>
          <p:nvPr/>
        </p:nvSpPr>
        <p:spPr>
          <a:xfrm>
            <a:off x="368300" y="4533900"/>
            <a:ext cx="1288173" cy="369332"/>
          </a:xfrm>
          <a:prstGeom prst="rect">
            <a:avLst/>
          </a:prstGeom>
          <a:noFill/>
        </p:spPr>
        <p:txBody>
          <a:bodyPr wrap="none" rtlCol="0">
            <a:spAutoFit/>
          </a:bodyPr>
          <a:lstStyle/>
          <a:p>
            <a:r>
              <a:rPr lang="en-US" dirty="0">
                <a:solidFill>
                  <a:srgbClr val="0070C0"/>
                </a:solidFill>
              </a:rPr>
              <a:t>I am honest</a:t>
            </a:r>
          </a:p>
        </p:txBody>
      </p:sp>
      <p:sp>
        <p:nvSpPr>
          <p:cNvPr id="27" name="TextBox 26">
            <a:extLst>
              <a:ext uri="{FF2B5EF4-FFF2-40B4-BE49-F238E27FC236}">
                <a16:creationId xmlns:a16="http://schemas.microsoft.com/office/drawing/2014/main" id="{64FE00D4-9253-8E44-ADCE-71EAF0D33C3C}"/>
              </a:ext>
            </a:extLst>
          </p:cNvPr>
          <p:cNvSpPr txBox="1"/>
          <p:nvPr/>
        </p:nvSpPr>
        <p:spPr>
          <a:xfrm>
            <a:off x="4851400" y="2286000"/>
            <a:ext cx="1164486" cy="369332"/>
          </a:xfrm>
          <a:prstGeom prst="rect">
            <a:avLst/>
          </a:prstGeom>
          <a:noFill/>
        </p:spPr>
        <p:txBody>
          <a:bodyPr wrap="none" rtlCol="0">
            <a:spAutoFit/>
          </a:bodyPr>
          <a:lstStyle/>
          <a:p>
            <a:r>
              <a:rPr lang="en-US" dirty="0">
                <a:solidFill>
                  <a:srgbClr val="0070C0"/>
                </a:solidFill>
              </a:rPr>
              <a:t>I am brave</a:t>
            </a:r>
          </a:p>
        </p:txBody>
      </p:sp>
      <p:sp>
        <p:nvSpPr>
          <p:cNvPr id="28" name="TextBox 27">
            <a:extLst>
              <a:ext uri="{FF2B5EF4-FFF2-40B4-BE49-F238E27FC236}">
                <a16:creationId xmlns:a16="http://schemas.microsoft.com/office/drawing/2014/main" id="{E30AF8C4-ADA0-7B49-BE70-DA412E2BAF8E}"/>
              </a:ext>
            </a:extLst>
          </p:cNvPr>
          <p:cNvSpPr txBox="1"/>
          <p:nvPr/>
        </p:nvSpPr>
        <p:spPr>
          <a:xfrm>
            <a:off x="368300" y="6134100"/>
            <a:ext cx="1086836" cy="369332"/>
          </a:xfrm>
          <a:prstGeom prst="rect">
            <a:avLst/>
          </a:prstGeom>
          <a:noFill/>
        </p:spPr>
        <p:txBody>
          <a:bodyPr wrap="none" rtlCol="0">
            <a:spAutoFit/>
          </a:bodyPr>
          <a:lstStyle/>
          <a:p>
            <a:r>
              <a:rPr lang="en-US" dirty="0">
                <a:solidFill>
                  <a:srgbClr val="00B050"/>
                </a:solidFill>
              </a:rPr>
              <a:t>I am calm</a:t>
            </a:r>
          </a:p>
        </p:txBody>
      </p:sp>
      <p:sp>
        <p:nvSpPr>
          <p:cNvPr id="29" name="TextBox 28">
            <a:extLst>
              <a:ext uri="{FF2B5EF4-FFF2-40B4-BE49-F238E27FC236}">
                <a16:creationId xmlns:a16="http://schemas.microsoft.com/office/drawing/2014/main" id="{2C896530-2928-414A-92FD-C4A0B4DC3662}"/>
              </a:ext>
            </a:extLst>
          </p:cNvPr>
          <p:cNvSpPr txBox="1"/>
          <p:nvPr/>
        </p:nvSpPr>
        <p:spPr>
          <a:xfrm>
            <a:off x="4660900" y="4584700"/>
            <a:ext cx="952825" cy="369332"/>
          </a:xfrm>
          <a:prstGeom prst="rect">
            <a:avLst/>
          </a:prstGeom>
          <a:noFill/>
        </p:spPr>
        <p:txBody>
          <a:bodyPr wrap="none" rtlCol="0">
            <a:spAutoFit/>
          </a:bodyPr>
          <a:lstStyle/>
          <a:p>
            <a:r>
              <a:rPr lang="en-US" dirty="0">
                <a:solidFill>
                  <a:srgbClr val="0070C0"/>
                </a:solidFill>
              </a:rPr>
              <a:t>I am fair</a:t>
            </a:r>
          </a:p>
        </p:txBody>
      </p:sp>
      <p:sp>
        <p:nvSpPr>
          <p:cNvPr id="30" name="TextBox 29">
            <a:extLst>
              <a:ext uri="{FF2B5EF4-FFF2-40B4-BE49-F238E27FC236}">
                <a16:creationId xmlns:a16="http://schemas.microsoft.com/office/drawing/2014/main" id="{ECB56B11-1073-6D4B-8162-4E98A5DF84B2}"/>
              </a:ext>
            </a:extLst>
          </p:cNvPr>
          <p:cNvSpPr txBox="1"/>
          <p:nvPr/>
        </p:nvSpPr>
        <p:spPr>
          <a:xfrm>
            <a:off x="3467100" y="6845300"/>
            <a:ext cx="2320187" cy="369332"/>
          </a:xfrm>
          <a:prstGeom prst="rect">
            <a:avLst/>
          </a:prstGeom>
          <a:noFill/>
        </p:spPr>
        <p:txBody>
          <a:bodyPr wrap="none" rtlCol="0">
            <a:spAutoFit/>
          </a:bodyPr>
          <a:lstStyle/>
          <a:p>
            <a:r>
              <a:rPr lang="en-US" dirty="0">
                <a:solidFill>
                  <a:srgbClr val="00B050"/>
                </a:solidFill>
              </a:rPr>
              <a:t>I am nice to everybody</a:t>
            </a:r>
          </a:p>
        </p:txBody>
      </p:sp>
      <p:sp>
        <p:nvSpPr>
          <p:cNvPr id="31" name="TextBox 30">
            <a:extLst>
              <a:ext uri="{FF2B5EF4-FFF2-40B4-BE49-F238E27FC236}">
                <a16:creationId xmlns:a16="http://schemas.microsoft.com/office/drawing/2014/main" id="{F53F8105-E4FA-CD41-B893-A58678330EEB}"/>
              </a:ext>
            </a:extLst>
          </p:cNvPr>
          <p:cNvSpPr txBox="1"/>
          <p:nvPr/>
        </p:nvSpPr>
        <p:spPr>
          <a:xfrm>
            <a:off x="3746500" y="5676900"/>
            <a:ext cx="1184940" cy="369332"/>
          </a:xfrm>
          <a:prstGeom prst="rect">
            <a:avLst/>
          </a:prstGeom>
          <a:noFill/>
        </p:spPr>
        <p:txBody>
          <a:bodyPr wrap="none" rtlCol="0">
            <a:spAutoFit/>
          </a:bodyPr>
          <a:lstStyle/>
          <a:p>
            <a:r>
              <a:rPr lang="en-US" dirty="0">
                <a:solidFill>
                  <a:srgbClr val="7030A0"/>
                </a:solidFill>
              </a:rPr>
              <a:t>I am smart</a:t>
            </a:r>
          </a:p>
        </p:txBody>
      </p:sp>
      <p:sp>
        <p:nvSpPr>
          <p:cNvPr id="32" name="TextBox 31">
            <a:extLst>
              <a:ext uri="{FF2B5EF4-FFF2-40B4-BE49-F238E27FC236}">
                <a16:creationId xmlns:a16="http://schemas.microsoft.com/office/drawing/2014/main" id="{7CF4EC54-FCBC-3744-95FD-265662D52D94}"/>
              </a:ext>
            </a:extLst>
          </p:cNvPr>
          <p:cNvSpPr txBox="1"/>
          <p:nvPr/>
        </p:nvSpPr>
        <p:spPr>
          <a:xfrm>
            <a:off x="5041900" y="6350000"/>
            <a:ext cx="1236364" cy="369332"/>
          </a:xfrm>
          <a:prstGeom prst="rect">
            <a:avLst/>
          </a:prstGeom>
          <a:noFill/>
        </p:spPr>
        <p:txBody>
          <a:bodyPr wrap="none" rtlCol="0">
            <a:spAutoFit/>
          </a:bodyPr>
          <a:lstStyle/>
          <a:p>
            <a:r>
              <a:rPr lang="en-US" dirty="0">
                <a:solidFill>
                  <a:srgbClr val="FFC000"/>
                </a:solidFill>
              </a:rPr>
              <a:t>I am strong</a:t>
            </a:r>
          </a:p>
        </p:txBody>
      </p:sp>
      <p:sp>
        <p:nvSpPr>
          <p:cNvPr id="33" name="TextBox 32">
            <a:extLst>
              <a:ext uri="{FF2B5EF4-FFF2-40B4-BE49-F238E27FC236}">
                <a16:creationId xmlns:a16="http://schemas.microsoft.com/office/drawing/2014/main" id="{440CE5DA-A6B2-874E-B2DF-EB601752E1D5}"/>
              </a:ext>
            </a:extLst>
          </p:cNvPr>
          <p:cNvSpPr txBox="1"/>
          <p:nvPr/>
        </p:nvSpPr>
        <p:spPr>
          <a:xfrm>
            <a:off x="911718" y="8662432"/>
            <a:ext cx="1257395" cy="369332"/>
          </a:xfrm>
          <a:prstGeom prst="rect">
            <a:avLst/>
          </a:prstGeom>
          <a:noFill/>
        </p:spPr>
        <p:txBody>
          <a:bodyPr wrap="none" rtlCol="0">
            <a:spAutoFit/>
          </a:bodyPr>
          <a:lstStyle/>
          <a:p>
            <a:r>
              <a:rPr lang="en-US" dirty="0">
                <a:solidFill>
                  <a:srgbClr val="0070C0"/>
                </a:solidFill>
              </a:rPr>
              <a:t>I like to talk</a:t>
            </a:r>
          </a:p>
        </p:txBody>
      </p:sp>
      <p:sp>
        <p:nvSpPr>
          <p:cNvPr id="34" name="TextBox 33">
            <a:extLst>
              <a:ext uri="{FF2B5EF4-FFF2-40B4-BE49-F238E27FC236}">
                <a16:creationId xmlns:a16="http://schemas.microsoft.com/office/drawing/2014/main" id="{79E7039D-43CA-E64B-9994-D62DD75730B6}"/>
              </a:ext>
            </a:extLst>
          </p:cNvPr>
          <p:cNvSpPr txBox="1"/>
          <p:nvPr/>
        </p:nvSpPr>
        <p:spPr>
          <a:xfrm>
            <a:off x="965200" y="7721600"/>
            <a:ext cx="1130822" cy="369332"/>
          </a:xfrm>
          <a:prstGeom prst="rect">
            <a:avLst/>
          </a:prstGeom>
          <a:noFill/>
        </p:spPr>
        <p:txBody>
          <a:bodyPr wrap="none" rtlCol="0">
            <a:spAutoFit/>
          </a:bodyPr>
          <a:lstStyle/>
          <a:p>
            <a:r>
              <a:rPr lang="en-US" dirty="0">
                <a:solidFill>
                  <a:srgbClr val="00B050"/>
                </a:solidFill>
              </a:rPr>
              <a:t>I am quiet</a:t>
            </a:r>
          </a:p>
        </p:txBody>
      </p:sp>
      <p:sp>
        <p:nvSpPr>
          <p:cNvPr id="35" name="TextBox 34">
            <a:extLst>
              <a:ext uri="{FF2B5EF4-FFF2-40B4-BE49-F238E27FC236}">
                <a16:creationId xmlns:a16="http://schemas.microsoft.com/office/drawing/2014/main" id="{1686DA7A-F135-7942-A1B0-E49149551402}"/>
              </a:ext>
            </a:extLst>
          </p:cNvPr>
          <p:cNvSpPr txBox="1"/>
          <p:nvPr/>
        </p:nvSpPr>
        <p:spPr>
          <a:xfrm>
            <a:off x="368300" y="7302500"/>
            <a:ext cx="954620" cy="369332"/>
          </a:xfrm>
          <a:prstGeom prst="rect">
            <a:avLst/>
          </a:prstGeom>
          <a:noFill/>
        </p:spPr>
        <p:txBody>
          <a:bodyPr wrap="none" rtlCol="0">
            <a:spAutoFit/>
          </a:bodyPr>
          <a:lstStyle/>
          <a:p>
            <a:r>
              <a:rPr lang="en-US" dirty="0">
                <a:solidFill>
                  <a:srgbClr val="0070C0"/>
                </a:solidFill>
              </a:rPr>
              <a:t>I am shy</a:t>
            </a:r>
          </a:p>
        </p:txBody>
      </p:sp>
      <p:sp>
        <p:nvSpPr>
          <p:cNvPr id="36" name="TextBox 35">
            <a:extLst>
              <a:ext uri="{FF2B5EF4-FFF2-40B4-BE49-F238E27FC236}">
                <a16:creationId xmlns:a16="http://schemas.microsoft.com/office/drawing/2014/main" id="{E1D2B076-B621-BB46-9958-4282046CAF15}"/>
              </a:ext>
            </a:extLst>
          </p:cNvPr>
          <p:cNvSpPr txBox="1"/>
          <p:nvPr/>
        </p:nvSpPr>
        <p:spPr>
          <a:xfrm>
            <a:off x="2507254" y="7671832"/>
            <a:ext cx="1398140" cy="369332"/>
          </a:xfrm>
          <a:prstGeom prst="rect">
            <a:avLst/>
          </a:prstGeom>
          <a:noFill/>
        </p:spPr>
        <p:txBody>
          <a:bodyPr wrap="none" rtlCol="0">
            <a:spAutoFit/>
          </a:bodyPr>
          <a:lstStyle/>
          <a:p>
            <a:r>
              <a:rPr lang="en-US" dirty="0">
                <a:solidFill>
                  <a:srgbClr val="0070C0"/>
                </a:solidFill>
              </a:rPr>
              <a:t>I am nervous</a:t>
            </a:r>
          </a:p>
        </p:txBody>
      </p:sp>
      <p:sp>
        <p:nvSpPr>
          <p:cNvPr id="37" name="TextBox 36">
            <a:extLst>
              <a:ext uri="{FF2B5EF4-FFF2-40B4-BE49-F238E27FC236}">
                <a16:creationId xmlns:a16="http://schemas.microsoft.com/office/drawing/2014/main" id="{71949D2D-DAB5-8F46-BC79-C5A5CD767E40}"/>
              </a:ext>
            </a:extLst>
          </p:cNvPr>
          <p:cNvSpPr txBox="1"/>
          <p:nvPr/>
        </p:nvSpPr>
        <p:spPr>
          <a:xfrm>
            <a:off x="4931440" y="8596868"/>
            <a:ext cx="1213474" cy="369332"/>
          </a:xfrm>
          <a:prstGeom prst="rect">
            <a:avLst/>
          </a:prstGeom>
          <a:noFill/>
        </p:spPr>
        <p:txBody>
          <a:bodyPr wrap="none" rtlCol="0">
            <a:spAutoFit/>
          </a:bodyPr>
          <a:lstStyle/>
          <a:p>
            <a:r>
              <a:rPr lang="en-US" dirty="0">
                <a:solidFill>
                  <a:srgbClr val="00B050"/>
                </a:solidFill>
              </a:rPr>
              <a:t>I am caring</a:t>
            </a:r>
          </a:p>
        </p:txBody>
      </p:sp>
      <p:sp>
        <p:nvSpPr>
          <p:cNvPr id="38" name="TextBox 37">
            <a:extLst>
              <a:ext uri="{FF2B5EF4-FFF2-40B4-BE49-F238E27FC236}">
                <a16:creationId xmlns:a16="http://schemas.microsoft.com/office/drawing/2014/main" id="{3DA91C15-C011-8947-B25C-99D50B367917}"/>
              </a:ext>
            </a:extLst>
          </p:cNvPr>
          <p:cNvSpPr txBox="1"/>
          <p:nvPr/>
        </p:nvSpPr>
        <p:spPr>
          <a:xfrm>
            <a:off x="4737100" y="7645400"/>
            <a:ext cx="1318374" cy="369332"/>
          </a:xfrm>
          <a:prstGeom prst="rect">
            <a:avLst/>
          </a:prstGeom>
          <a:noFill/>
        </p:spPr>
        <p:txBody>
          <a:bodyPr wrap="none" rtlCol="0">
            <a:spAutoFit/>
          </a:bodyPr>
          <a:lstStyle/>
          <a:p>
            <a:r>
              <a:rPr lang="en-US" dirty="0">
                <a:solidFill>
                  <a:srgbClr val="E117D1"/>
                </a:solidFill>
              </a:rPr>
              <a:t>I am lovable</a:t>
            </a:r>
          </a:p>
        </p:txBody>
      </p:sp>
      <p:sp>
        <p:nvSpPr>
          <p:cNvPr id="39" name="TextBox 38">
            <a:extLst>
              <a:ext uri="{FF2B5EF4-FFF2-40B4-BE49-F238E27FC236}">
                <a16:creationId xmlns:a16="http://schemas.microsoft.com/office/drawing/2014/main" id="{23534190-5E1A-7D4D-BF3E-89CA8188BC70}"/>
              </a:ext>
            </a:extLst>
          </p:cNvPr>
          <p:cNvSpPr txBox="1"/>
          <p:nvPr/>
        </p:nvSpPr>
        <p:spPr>
          <a:xfrm>
            <a:off x="2019300" y="7213600"/>
            <a:ext cx="1180772" cy="369332"/>
          </a:xfrm>
          <a:prstGeom prst="rect">
            <a:avLst/>
          </a:prstGeom>
          <a:noFill/>
        </p:spPr>
        <p:txBody>
          <a:bodyPr wrap="none" rtlCol="0">
            <a:spAutoFit/>
          </a:bodyPr>
          <a:lstStyle/>
          <a:p>
            <a:r>
              <a:rPr lang="en-US" dirty="0">
                <a:solidFill>
                  <a:srgbClr val="FF0000"/>
                </a:solidFill>
              </a:rPr>
              <a:t>I am warm</a:t>
            </a:r>
          </a:p>
        </p:txBody>
      </p:sp>
      <p:sp>
        <p:nvSpPr>
          <p:cNvPr id="40" name="TextBox 39">
            <a:extLst>
              <a:ext uri="{FF2B5EF4-FFF2-40B4-BE49-F238E27FC236}">
                <a16:creationId xmlns:a16="http://schemas.microsoft.com/office/drawing/2014/main" id="{6559091B-0D57-304E-B74B-B325D71FC0FC}"/>
              </a:ext>
            </a:extLst>
          </p:cNvPr>
          <p:cNvSpPr txBox="1"/>
          <p:nvPr/>
        </p:nvSpPr>
        <p:spPr>
          <a:xfrm>
            <a:off x="2601084" y="8662432"/>
            <a:ext cx="1689117" cy="369332"/>
          </a:xfrm>
          <a:prstGeom prst="rect">
            <a:avLst/>
          </a:prstGeom>
          <a:noFill/>
        </p:spPr>
        <p:txBody>
          <a:bodyPr wrap="none" rtlCol="0">
            <a:spAutoFit/>
          </a:bodyPr>
          <a:lstStyle/>
          <a:p>
            <a:r>
              <a:rPr lang="en-US" dirty="0">
                <a:solidFill>
                  <a:srgbClr val="E117D1"/>
                </a:solidFill>
              </a:rPr>
              <a:t>I love to explore</a:t>
            </a:r>
          </a:p>
        </p:txBody>
      </p:sp>
      <p:sp>
        <p:nvSpPr>
          <p:cNvPr id="41" name="TextBox 40">
            <a:extLst>
              <a:ext uri="{FF2B5EF4-FFF2-40B4-BE49-F238E27FC236}">
                <a16:creationId xmlns:a16="http://schemas.microsoft.com/office/drawing/2014/main" id="{02A955EC-35D0-F34F-8C32-5819D7146080}"/>
              </a:ext>
            </a:extLst>
          </p:cNvPr>
          <p:cNvSpPr txBox="1"/>
          <p:nvPr/>
        </p:nvSpPr>
        <p:spPr>
          <a:xfrm>
            <a:off x="3746500" y="8173124"/>
            <a:ext cx="1287532" cy="369332"/>
          </a:xfrm>
          <a:prstGeom prst="rect">
            <a:avLst/>
          </a:prstGeom>
          <a:noFill/>
        </p:spPr>
        <p:txBody>
          <a:bodyPr wrap="none" rtlCol="0">
            <a:spAutoFit/>
          </a:bodyPr>
          <a:lstStyle/>
          <a:p>
            <a:r>
              <a:rPr lang="en-US" dirty="0">
                <a:solidFill>
                  <a:srgbClr val="FFC000"/>
                </a:solidFill>
              </a:rPr>
              <a:t>I am unkind</a:t>
            </a:r>
          </a:p>
        </p:txBody>
      </p:sp>
      <p:sp>
        <p:nvSpPr>
          <p:cNvPr id="42" name="TextBox 41">
            <a:extLst>
              <a:ext uri="{FF2B5EF4-FFF2-40B4-BE49-F238E27FC236}">
                <a16:creationId xmlns:a16="http://schemas.microsoft.com/office/drawing/2014/main" id="{3C368E2C-D191-9C47-9B20-7D0124EF2004}"/>
              </a:ext>
            </a:extLst>
          </p:cNvPr>
          <p:cNvSpPr txBox="1"/>
          <p:nvPr/>
        </p:nvSpPr>
        <p:spPr>
          <a:xfrm>
            <a:off x="279400" y="8216900"/>
            <a:ext cx="1082348" cy="369332"/>
          </a:xfrm>
          <a:prstGeom prst="rect">
            <a:avLst/>
          </a:prstGeom>
          <a:noFill/>
        </p:spPr>
        <p:txBody>
          <a:bodyPr wrap="none" rtlCol="0">
            <a:spAutoFit/>
          </a:bodyPr>
          <a:lstStyle/>
          <a:p>
            <a:r>
              <a:rPr lang="en-US" dirty="0">
                <a:solidFill>
                  <a:srgbClr val="FF0000"/>
                </a:solidFill>
              </a:rPr>
              <a:t>I am rude</a:t>
            </a:r>
          </a:p>
        </p:txBody>
      </p:sp>
    </p:spTree>
    <p:extLst>
      <p:ext uri="{BB962C8B-B14F-4D97-AF65-F5344CB8AC3E}">
        <p14:creationId xmlns:p14="http://schemas.microsoft.com/office/powerpoint/2010/main" val="3827379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BA8EC-D630-F245-B03A-0380091627EA}"/>
              </a:ext>
            </a:extLst>
          </p:cNvPr>
          <p:cNvSpPr>
            <a:spLocks noGrp="1"/>
          </p:cNvSpPr>
          <p:nvPr>
            <p:ph type="title"/>
          </p:nvPr>
        </p:nvSpPr>
        <p:spPr>
          <a:xfrm>
            <a:off x="472381" y="486837"/>
            <a:ext cx="5915025" cy="516463"/>
          </a:xfrm>
        </p:spPr>
        <p:txBody>
          <a:bodyPr>
            <a:normAutofit/>
          </a:bodyPr>
          <a:lstStyle/>
          <a:p>
            <a:pPr algn="ctr"/>
            <a:r>
              <a:rPr lang="en-US" sz="2800" dirty="0"/>
              <a:t>How do people see me? (Part II)</a:t>
            </a:r>
          </a:p>
        </p:txBody>
      </p:sp>
      <p:sp>
        <p:nvSpPr>
          <p:cNvPr id="3" name="TextBox 2">
            <a:extLst>
              <a:ext uri="{FF2B5EF4-FFF2-40B4-BE49-F238E27FC236}">
                <a16:creationId xmlns:a16="http://schemas.microsoft.com/office/drawing/2014/main" id="{92B8BA3A-AA55-9A48-84E2-68CC99050A1A}"/>
              </a:ext>
            </a:extLst>
          </p:cNvPr>
          <p:cNvSpPr txBox="1"/>
          <p:nvPr/>
        </p:nvSpPr>
        <p:spPr>
          <a:xfrm>
            <a:off x="658613" y="1003300"/>
            <a:ext cx="5727006" cy="553998"/>
          </a:xfrm>
          <a:prstGeom prst="rect">
            <a:avLst/>
          </a:prstGeom>
          <a:noFill/>
        </p:spPr>
        <p:txBody>
          <a:bodyPr wrap="square" rtlCol="0">
            <a:spAutoFit/>
          </a:bodyPr>
          <a:lstStyle/>
          <a:p>
            <a:pPr algn="just"/>
            <a:r>
              <a:rPr lang="en-US" sz="1500" dirty="0"/>
              <a:t>Now think about how your friends and family would say about you, You can use the ideas from the last page and think up some of your own </a:t>
            </a:r>
          </a:p>
        </p:txBody>
      </p:sp>
      <p:sp>
        <p:nvSpPr>
          <p:cNvPr id="4" name="Oval Callout 3">
            <a:extLst>
              <a:ext uri="{FF2B5EF4-FFF2-40B4-BE49-F238E27FC236}">
                <a16:creationId xmlns:a16="http://schemas.microsoft.com/office/drawing/2014/main" id="{03CE1CA1-C7D3-0F43-9910-5531F32EEFF5}"/>
              </a:ext>
            </a:extLst>
          </p:cNvPr>
          <p:cNvSpPr/>
          <p:nvPr/>
        </p:nvSpPr>
        <p:spPr>
          <a:xfrm>
            <a:off x="4368800" y="7287397"/>
            <a:ext cx="2489200" cy="1638012"/>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Oval Callout 4">
            <a:extLst>
              <a:ext uri="{FF2B5EF4-FFF2-40B4-BE49-F238E27FC236}">
                <a16:creationId xmlns:a16="http://schemas.microsoft.com/office/drawing/2014/main" id="{C403163C-F18A-5A43-9019-F2497032C5E4}"/>
              </a:ext>
            </a:extLst>
          </p:cNvPr>
          <p:cNvSpPr/>
          <p:nvPr/>
        </p:nvSpPr>
        <p:spPr>
          <a:xfrm>
            <a:off x="2161481" y="4572000"/>
            <a:ext cx="2359719" cy="1540648"/>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Oval Callout 5">
            <a:extLst>
              <a:ext uri="{FF2B5EF4-FFF2-40B4-BE49-F238E27FC236}">
                <a16:creationId xmlns:a16="http://schemas.microsoft.com/office/drawing/2014/main" id="{02BD7CED-0D39-3F48-9F93-C08252593C8F}"/>
              </a:ext>
            </a:extLst>
          </p:cNvPr>
          <p:cNvSpPr/>
          <p:nvPr/>
        </p:nvSpPr>
        <p:spPr>
          <a:xfrm>
            <a:off x="4467920" y="1610073"/>
            <a:ext cx="2171700" cy="1431151"/>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Oval Callout 6">
            <a:extLst>
              <a:ext uri="{FF2B5EF4-FFF2-40B4-BE49-F238E27FC236}">
                <a16:creationId xmlns:a16="http://schemas.microsoft.com/office/drawing/2014/main" id="{7BA43FC1-1E41-8C42-BE28-682BE1FF37D5}"/>
              </a:ext>
            </a:extLst>
          </p:cNvPr>
          <p:cNvSpPr/>
          <p:nvPr/>
        </p:nvSpPr>
        <p:spPr>
          <a:xfrm rot="643934">
            <a:off x="92322" y="7405223"/>
            <a:ext cx="2733985" cy="1540649"/>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Oval Callout 7">
            <a:extLst>
              <a:ext uri="{FF2B5EF4-FFF2-40B4-BE49-F238E27FC236}">
                <a16:creationId xmlns:a16="http://schemas.microsoft.com/office/drawing/2014/main" id="{3779FB3B-D358-AE41-8102-4420A369FCA8}"/>
              </a:ext>
            </a:extLst>
          </p:cNvPr>
          <p:cNvSpPr/>
          <p:nvPr/>
        </p:nvSpPr>
        <p:spPr>
          <a:xfrm>
            <a:off x="152398" y="1681259"/>
            <a:ext cx="2793447" cy="1675916"/>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Oval Callout 8">
            <a:extLst>
              <a:ext uri="{FF2B5EF4-FFF2-40B4-BE49-F238E27FC236}">
                <a16:creationId xmlns:a16="http://schemas.microsoft.com/office/drawing/2014/main" id="{A276FE4B-5224-AD4C-BE34-FF9E8D365E7F}"/>
              </a:ext>
            </a:extLst>
          </p:cNvPr>
          <p:cNvSpPr/>
          <p:nvPr/>
        </p:nvSpPr>
        <p:spPr>
          <a:xfrm flipH="1">
            <a:off x="152400" y="3911173"/>
            <a:ext cx="2246113" cy="1431151"/>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Oval Callout 9">
            <a:extLst>
              <a:ext uri="{FF2B5EF4-FFF2-40B4-BE49-F238E27FC236}">
                <a16:creationId xmlns:a16="http://schemas.microsoft.com/office/drawing/2014/main" id="{4AE6F1B1-9C8E-434C-A829-8E36B89D5783}"/>
              </a:ext>
            </a:extLst>
          </p:cNvPr>
          <p:cNvSpPr/>
          <p:nvPr/>
        </p:nvSpPr>
        <p:spPr>
          <a:xfrm>
            <a:off x="152399" y="5588001"/>
            <a:ext cx="2246114" cy="1431151"/>
          </a:xfrm>
          <a:prstGeom prst="wedgeEllipseCallou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1" name="Oval Callout 10">
            <a:extLst>
              <a:ext uri="{FF2B5EF4-FFF2-40B4-BE49-F238E27FC236}">
                <a16:creationId xmlns:a16="http://schemas.microsoft.com/office/drawing/2014/main" id="{6B921A88-70C7-7142-B3BD-CDC400C9369E}"/>
              </a:ext>
            </a:extLst>
          </p:cNvPr>
          <p:cNvSpPr/>
          <p:nvPr/>
        </p:nvSpPr>
        <p:spPr>
          <a:xfrm flipH="1">
            <a:off x="2161480" y="6352829"/>
            <a:ext cx="2454075" cy="1431151"/>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Oval Callout 11">
            <a:extLst>
              <a:ext uri="{FF2B5EF4-FFF2-40B4-BE49-F238E27FC236}">
                <a16:creationId xmlns:a16="http://schemas.microsoft.com/office/drawing/2014/main" id="{CA55B558-5E99-8E4C-8377-63B02F023890}"/>
              </a:ext>
            </a:extLst>
          </p:cNvPr>
          <p:cNvSpPr/>
          <p:nvPr/>
        </p:nvSpPr>
        <p:spPr>
          <a:xfrm flipH="1">
            <a:off x="4530922" y="3896127"/>
            <a:ext cx="2246113" cy="1431151"/>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Oval Callout 12">
            <a:extLst>
              <a:ext uri="{FF2B5EF4-FFF2-40B4-BE49-F238E27FC236}">
                <a16:creationId xmlns:a16="http://schemas.microsoft.com/office/drawing/2014/main" id="{661CE782-A083-7D48-9F8E-3326BEF5DD09}"/>
              </a:ext>
            </a:extLst>
          </p:cNvPr>
          <p:cNvSpPr/>
          <p:nvPr/>
        </p:nvSpPr>
        <p:spPr>
          <a:xfrm flipH="1">
            <a:off x="4530923" y="5535386"/>
            <a:ext cx="2246113" cy="1431151"/>
          </a:xfrm>
          <a:prstGeom prst="wedgeEllipseCallou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4" name="Oval Callout 13">
            <a:extLst>
              <a:ext uri="{FF2B5EF4-FFF2-40B4-BE49-F238E27FC236}">
                <a16:creationId xmlns:a16="http://schemas.microsoft.com/office/drawing/2014/main" id="{D89AB2C7-9DDF-FC44-A1FE-C802D075F8D1}"/>
              </a:ext>
            </a:extLst>
          </p:cNvPr>
          <p:cNvSpPr/>
          <p:nvPr/>
        </p:nvSpPr>
        <p:spPr>
          <a:xfrm>
            <a:off x="2273300" y="2870577"/>
            <a:ext cx="2764375" cy="1431151"/>
          </a:xfrm>
          <a:prstGeom prst="wedgeEllipseCallou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54182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2790C-4346-8C4F-813D-9E0F7BE010D3}"/>
              </a:ext>
            </a:extLst>
          </p:cNvPr>
          <p:cNvSpPr>
            <a:spLocks noGrp="1"/>
          </p:cNvSpPr>
          <p:nvPr>
            <p:ph type="title"/>
          </p:nvPr>
        </p:nvSpPr>
        <p:spPr>
          <a:xfrm>
            <a:off x="471488" y="486837"/>
            <a:ext cx="5915025" cy="748406"/>
          </a:xfrm>
        </p:spPr>
        <p:txBody>
          <a:bodyPr/>
          <a:lstStyle/>
          <a:p>
            <a:pPr algn="ctr"/>
            <a:r>
              <a:rPr lang="en-US" dirty="0"/>
              <a:t>I’m Practicing Empathy</a:t>
            </a:r>
          </a:p>
        </p:txBody>
      </p:sp>
      <p:sp>
        <p:nvSpPr>
          <p:cNvPr id="3" name="Content Placeholder 2">
            <a:extLst>
              <a:ext uri="{FF2B5EF4-FFF2-40B4-BE49-F238E27FC236}">
                <a16:creationId xmlns:a16="http://schemas.microsoft.com/office/drawing/2014/main" id="{E14834F2-6078-7142-9769-6D27DBEE5BC4}"/>
              </a:ext>
            </a:extLst>
          </p:cNvPr>
          <p:cNvSpPr>
            <a:spLocks noGrp="1"/>
          </p:cNvSpPr>
          <p:nvPr>
            <p:ph idx="1"/>
          </p:nvPr>
        </p:nvSpPr>
        <p:spPr>
          <a:xfrm>
            <a:off x="471487" y="1235243"/>
            <a:ext cx="5915025" cy="748406"/>
          </a:xfrm>
        </p:spPr>
        <p:txBody>
          <a:bodyPr/>
          <a:lstStyle/>
          <a:p>
            <a:pPr marL="0" indent="0">
              <a:buNone/>
            </a:pPr>
            <a:r>
              <a:rPr lang="en-US" dirty="0"/>
              <a:t>Empathy is when you are able to understand and care about how someone else is feeling</a:t>
            </a:r>
          </a:p>
        </p:txBody>
      </p:sp>
      <p:sp>
        <p:nvSpPr>
          <p:cNvPr id="6" name="TextBox 5">
            <a:extLst>
              <a:ext uri="{FF2B5EF4-FFF2-40B4-BE49-F238E27FC236}">
                <a16:creationId xmlns:a16="http://schemas.microsoft.com/office/drawing/2014/main" id="{27BFA5A2-B2B1-D941-9E38-F142C5991436}"/>
              </a:ext>
            </a:extLst>
          </p:cNvPr>
          <p:cNvSpPr txBox="1"/>
          <p:nvPr/>
        </p:nvSpPr>
        <p:spPr>
          <a:xfrm>
            <a:off x="471487" y="2171343"/>
            <a:ext cx="5610224" cy="3216265"/>
          </a:xfrm>
          <a:prstGeom prst="rect">
            <a:avLst/>
          </a:prstGeom>
          <a:noFill/>
        </p:spPr>
        <p:txBody>
          <a:bodyPr wrap="square" rtlCol="0">
            <a:spAutoFit/>
          </a:bodyPr>
          <a:lstStyle/>
          <a:p>
            <a:pPr algn="ctr"/>
            <a:r>
              <a:rPr lang="en-US" u="sng" dirty="0"/>
              <a:t>“I” Message</a:t>
            </a:r>
          </a:p>
          <a:p>
            <a:pPr>
              <a:spcAft>
                <a:spcPts val="600"/>
              </a:spcAft>
            </a:pPr>
            <a:endParaRPr lang="en-US" dirty="0"/>
          </a:p>
          <a:p>
            <a:pPr>
              <a:spcAft>
                <a:spcPts val="600"/>
              </a:spcAft>
            </a:pPr>
            <a:r>
              <a:rPr lang="en-US" dirty="0"/>
              <a:t>I feel</a:t>
            </a:r>
            <a:r>
              <a:rPr lang="en-US" baseline="-25000" dirty="0"/>
              <a:t> ………………………………………………………………………………………………………………</a:t>
            </a:r>
          </a:p>
          <a:p>
            <a:pPr>
              <a:spcAft>
                <a:spcPts val="600"/>
              </a:spcAft>
            </a:pPr>
            <a:endParaRPr lang="en-US" baseline="-25000" dirty="0"/>
          </a:p>
          <a:p>
            <a:pPr>
              <a:spcAft>
                <a:spcPts val="600"/>
              </a:spcAft>
            </a:pPr>
            <a:r>
              <a:rPr lang="en-US" dirty="0"/>
              <a:t>when you </a:t>
            </a:r>
            <a:r>
              <a:rPr lang="en-US" baseline="-25000" dirty="0"/>
              <a:t>……………………………………………………….……………………………..……………….……</a:t>
            </a:r>
          </a:p>
          <a:p>
            <a:pPr>
              <a:spcAft>
                <a:spcPts val="600"/>
              </a:spcAft>
            </a:pPr>
            <a:endParaRPr lang="en-US" baseline="-25000" dirty="0"/>
          </a:p>
          <a:p>
            <a:pPr>
              <a:spcAft>
                <a:spcPts val="600"/>
              </a:spcAft>
            </a:pPr>
            <a:r>
              <a:rPr lang="en-US" dirty="0"/>
              <a:t>because </a:t>
            </a:r>
            <a:r>
              <a:rPr lang="en-US" baseline="-25000" dirty="0"/>
              <a:t>………………………………………………………………………………………………….…………….</a:t>
            </a:r>
            <a:endParaRPr lang="en-US" dirty="0"/>
          </a:p>
          <a:p>
            <a:pPr>
              <a:spcAft>
                <a:spcPts val="600"/>
              </a:spcAft>
            </a:pPr>
            <a:r>
              <a:rPr lang="en-US" dirty="0"/>
              <a:t>		        Can you please stop?</a:t>
            </a:r>
          </a:p>
          <a:p>
            <a:pPr algn="ctr"/>
            <a:endParaRPr lang="en-US" u="sng" dirty="0"/>
          </a:p>
          <a:p>
            <a:pPr>
              <a:spcAft>
                <a:spcPts val="600"/>
              </a:spcAft>
            </a:pPr>
            <a:r>
              <a:rPr lang="en-US" dirty="0"/>
              <a:t> </a:t>
            </a:r>
          </a:p>
        </p:txBody>
      </p:sp>
      <p:sp>
        <p:nvSpPr>
          <p:cNvPr id="8" name="Oval Callout 7">
            <a:extLst>
              <a:ext uri="{FF2B5EF4-FFF2-40B4-BE49-F238E27FC236}">
                <a16:creationId xmlns:a16="http://schemas.microsoft.com/office/drawing/2014/main" id="{87171B5E-2316-4D4C-B1E0-53F7226996CB}"/>
              </a:ext>
            </a:extLst>
          </p:cNvPr>
          <p:cNvSpPr/>
          <p:nvPr/>
        </p:nvSpPr>
        <p:spPr>
          <a:xfrm>
            <a:off x="166687" y="2074328"/>
            <a:ext cx="5915024" cy="2994978"/>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B1AF8C5-FC79-914D-AE66-234E2E500454}"/>
              </a:ext>
            </a:extLst>
          </p:cNvPr>
          <p:cNvSpPr txBox="1"/>
          <p:nvPr/>
        </p:nvSpPr>
        <p:spPr>
          <a:xfrm>
            <a:off x="978568" y="5521603"/>
            <a:ext cx="5662863" cy="3031599"/>
          </a:xfrm>
          <a:prstGeom prst="rect">
            <a:avLst/>
          </a:prstGeom>
          <a:noFill/>
        </p:spPr>
        <p:txBody>
          <a:bodyPr wrap="square" rtlCol="0">
            <a:spAutoFit/>
          </a:bodyPr>
          <a:lstStyle/>
          <a:p>
            <a:pPr algn="ctr"/>
            <a:r>
              <a:rPr lang="en-US" u="sng" dirty="0"/>
              <a:t>Empathic Response</a:t>
            </a:r>
          </a:p>
          <a:p>
            <a:endParaRPr lang="en-US" dirty="0"/>
          </a:p>
          <a:p>
            <a:pPr>
              <a:spcAft>
                <a:spcPts val="600"/>
              </a:spcAft>
            </a:pPr>
            <a:r>
              <a:rPr lang="en-US" dirty="0"/>
              <a:t>You sound </a:t>
            </a:r>
            <a:r>
              <a:rPr lang="en-US" baseline="-25000" dirty="0"/>
              <a:t> …………………………………………………………………………………………….………</a:t>
            </a:r>
          </a:p>
          <a:p>
            <a:pPr>
              <a:spcAft>
                <a:spcPts val="600"/>
              </a:spcAft>
            </a:pPr>
            <a:endParaRPr lang="en-US" baseline="-25000" dirty="0"/>
          </a:p>
          <a:p>
            <a:pPr>
              <a:spcAft>
                <a:spcPts val="600"/>
              </a:spcAft>
            </a:pPr>
            <a:r>
              <a:rPr lang="en-US" dirty="0"/>
              <a:t>because I </a:t>
            </a:r>
            <a:r>
              <a:rPr lang="en-US" baseline="-25000" dirty="0"/>
              <a:t>………………………………………………………………………………………..…………………..……</a:t>
            </a:r>
          </a:p>
          <a:p>
            <a:pPr>
              <a:spcAft>
                <a:spcPts val="600"/>
              </a:spcAft>
            </a:pPr>
            <a:endParaRPr lang="en-US" baseline="-25000" dirty="0"/>
          </a:p>
          <a:p>
            <a:pPr>
              <a:spcAft>
                <a:spcPts val="600"/>
              </a:spcAft>
            </a:pPr>
            <a:r>
              <a:rPr lang="en-US" dirty="0"/>
              <a:t>Next time I will </a:t>
            </a:r>
            <a:r>
              <a:rPr lang="en-US" baseline="-25000" dirty="0"/>
              <a:t>……………………………………………………………….…………………………..</a:t>
            </a:r>
          </a:p>
          <a:p>
            <a:pPr>
              <a:spcAft>
                <a:spcPts val="600"/>
              </a:spcAft>
            </a:pPr>
            <a:endParaRPr lang="en-US" baseline="-25000" dirty="0"/>
          </a:p>
          <a:p>
            <a:pPr>
              <a:spcAft>
                <a:spcPts val="600"/>
              </a:spcAft>
            </a:pPr>
            <a:r>
              <a:rPr lang="en-US" baseline="-25000" dirty="0"/>
              <a:t>	       ……………………………………………………………………………………………</a:t>
            </a:r>
          </a:p>
          <a:p>
            <a:r>
              <a:rPr lang="en-US" dirty="0"/>
              <a:t>						     I’m sorry</a:t>
            </a:r>
          </a:p>
        </p:txBody>
      </p:sp>
      <p:sp>
        <p:nvSpPr>
          <p:cNvPr id="10" name="Oval Callout 9">
            <a:extLst>
              <a:ext uri="{FF2B5EF4-FFF2-40B4-BE49-F238E27FC236}">
                <a16:creationId xmlns:a16="http://schemas.microsoft.com/office/drawing/2014/main" id="{2AA5930A-536E-5A4E-95FE-65EC40B0F7F3}"/>
              </a:ext>
            </a:extLst>
          </p:cNvPr>
          <p:cNvSpPr/>
          <p:nvPr/>
        </p:nvSpPr>
        <p:spPr>
          <a:xfrm flipH="1">
            <a:off x="471486" y="5357974"/>
            <a:ext cx="6169943" cy="3299189"/>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6740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DFB4-9C6A-A942-9D21-4E49EADBA052}"/>
              </a:ext>
            </a:extLst>
          </p:cNvPr>
          <p:cNvSpPr>
            <a:spLocks noGrp="1"/>
          </p:cNvSpPr>
          <p:nvPr>
            <p:ph type="title"/>
          </p:nvPr>
        </p:nvSpPr>
        <p:spPr>
          <a:xfrm>
            <a:off x="471488" y="486837"/>
            <a:ext cx="5915025" cy="1101332"/>
          </a:xfrm>
        </p:spPr>
        <p:txBody>
          <a:bodyPr/>
          <a:lstStyle/>
          <a:p>
            <a:pPr algn="ctr"/>
            <a:r>
              <a:rPr lang="en-US" dirty="0"/>
              <a:t>Contents</a:t>
            </a:r>
          </a:p>
        </p:txBody>
      </p:sp>
      <p:graphicFrame>
        <p:nvGraphicFramePr>
          <p:cNvPr id="4" name="Content Placeholder 3">
            <a:extLst>
              <a:ext uri="{FF2B5EF4-FFF2-40B4-BE49-F238E27FC236}">
                <a16:creationId xmlns:a16="http://schemas.microsoft.com/office/drawing/2014/main" id="{8621BE78-A35A-BE48-9F42-67D1A3E8D405}"/>
              </a:ext>
            </a:extLst>
          </p:cNvPr>
          <p:cNvGraphicFramePr>
            <a:graphicFrameLocks noGrp="1"/>
          </p:cNvGraphicFramePr>
          <p:nvPr>
            <p:ph idx="1"/>
            <p:extLst>
              <p:ext uri="{D42A27DB-BD31-4B8C-83A1-F6EECF244321}">
                <p14:modId xmlns:p14="http://schemas.microsoft.com/office/powerpoint/2010/main" val="3763278042"/>
              </p:ext>
            </p:extLst>
          </p:nvPr>
        </p:nvGraphicFramePr>
        <p:xfrm>
          <a:off x="471488" y="1379620"/>
          <a:ext cx="5915025" cy="7300772"/>
        </p:xfrm>
        <a:graphic>
          <a:graphicData uri="http://schemas.openxmlformats.org/drawingml/2006/table">
            <a:tbl>
              <a:tblPr firstRow="1" bandRow="1">
                <a:tableStyleId>{912C8C85-51F0-491E-9774-3900AFEF0FD7}</a:tableStyleId>
              </a:tblPr>
              <a:tblGrid>
                <a:gridCol w="1179512">
                  <a:extLst>
                    <a:ext uri="{9D8B030D-6E8A-4147-A177-3AD203B41FA5}">
                      <a16:colId xmlns:a16="http://schemas.microsoft.com/office/drawing/2014/main" val="302405535"/>
                    </a:ext>
                  </a:extLst>
                </a:gridCol>
                <a:gridCol w="1485900">
                  <a:extLst>
                    <a:ext uri="{9D8B030D-6E8A-4147-A177-3AD203B41FA5}">
                      <a16:colId xmlns:a16="http://schemas.microsoft.com/office/drawing/2014/main" val="541766457"/>
                    </a:ext>
                  </a:extLst>
                </a:gridCol>
                <a:gridCol w="3249613">
                  <a:extLst>
                    <a:ext uri="{9D8B030D-6E8A-4147-A177-3AD203B41FA5}">
                      <a16:colId xmlns:a16="http://schemas.microsoft.com/office/drawing/2014/main" val="1275117214"/>
                    </a:ext>
                  </a:extLst>
                </a:gridCol>
              </a:tblGrid>
              <a:tr h="275240">
                <a:tc>
                  <a:txBody>
                    <a:bodyPr/>
                    <a:lstStyle/>
                    <a:p>
                      <a:r>
                        <a:rPr lang="en-US" dirty="0"/>
                        <a:t>Competency</a:t>
                      </a:r>
                    </a:p>
                  </a:txBody>
                  <a:tcP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solidFill>
                      <a:srgbClr val="FF0000"/>
                    </a:solidFill>
                  </a:tcPr>
                </a:tc>
                <a:tc>
                  <a:txBody>
                    <a:bodyPr/>
                    <a:lstStyle/>
                    <a:p>
                      <a:r>
                        <a:rPr lang="en-US" dirty="0"/>
                        <a:t>Related Skill</a:t>
                      </a:r>
                    </a:p>
                  </a:txBody>
                  <a:tcPr>
                    <a:lnT w="12700" cap="flat" cmpd="sng" algn="ctr">
                      <a:solidFill>
                        <a:srgbClr val="FF0000"/>
                      </a:solidFill>
                      <a:prstDash val="solid"/>
                      <a:round/>
                      <a:headEnd type="none" w="med" len="med"/>
                      <a:tailEnd type="none" w="med" len="med"/>
                    </a:lnT>
                    <a:solidFill>
                      <a:srgbClr val="FF0000"/>
                    </a:solidFill>
                  </a:tcPr>
                </a:tc>
                <a:tc>
                  <a:txBody>
                    <a:bodyPr/>
                    <a:lstStyle/>
                    <a:p>
                      <a:r>
                        <a:rPr lang="en-US" dirty="0"/>
                        <a:t>Activity</a:t>
                      </a:r>
                    </a:p>
                  </a:txBody>
                  <a:tcP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solidFill>
                      <a:srgbClr val="FF0000"/>
                    </a:solidFill>
                  </a:tcPr>
                </a:tc>
                <a:extLst>
                  <a:ext uri="{0D108BD9-81ED-4DB2-BD59-A6C34878D82A}">
                    <a16:rowId xmlns:a16="http://schemas.microsoft.com/office/drawing/2014/main" val="372841497"/>
                  </a:ext>
                </a:extLst>
              </a:tr>
              <a:tr h="275240">
                <a:tc rowSpan="4">
                  <a:txBody>
                    <a:bodyPr/>
                    <a:lstStyle/>
                    <a:p>
                      <a:r>
                        <a:rPr lang="en-US" dirty="0"/>
                        <a:t>Self Awareness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rowSpan="2">
                  <a:txBody>
                    <a:bodyPr/>
                    <a:lstStyle/>
                    <a:p>
                      <a:r>
                        <a:rPr lang="en-US" dirty="0"/>
                        <a:t>Self Concept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a:txBody>
                    <a:bodyPr/>
                    <a:lstStyle/>
                    <a:p>
                      <a:r>
                        <a:rPr lang="en-US" dirty="0"/>
                        <a:t>All About Me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17976251"/>
                  </a:ext>
                </a:extLst>
              </a:tr>
              <a:tr h="275240">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I like me!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899471324"/>
                  </a:ext>
                </a:extLst>
              </a:tr>
              <a:tr h="275240">
                <a:tc vMerge="1">
                  <a:txBody>
                    <a:bodyPr/>
                    <a:lstStyle/>
                    <a:p>
                      <a:endParaRPr lang="en-US" dirty="0"/>
                    </a:p>
                  </a:txBody>
                  <a:tcPr/>
                </a:tc>
                <a:tc rowSpan="2">
                  <a:txBody>
                    <a:bodyPr/>
                    <a:lstStyle/>
                    <a:p>
                      <a:r>
                        <a:rPr lang="en-US" dirty="0"/>
                        <a:t>Emotion Knowledge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Emotion Recognition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15793562"/>
                  </a:ext>
                </a:extLst>
              </a:tr>
              <a:tr h="278005">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A Time I Felt…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623713378"/>
                  </a:ext>
                </a:extLst>
              </a:tr>
              <a:tr h="275240">
                <a:tc rowSpan="7">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Self Management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Emotion Regulation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What Makes Me Feel Better</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3327610"/>
                  </a:ext>
                </a:extLst>
              </a:tr>
              <a:tr h="275240">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Good Things and Bad Things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02023626"/>
                  </a:ext>
                </a:extLst>
              </a:tr>
              <a:tr h="275240">
                <a:tc vMerge="1">
                  <a:txBody>
                    <a:bodyPr/>
                    <a:lstStyle/>
                    <a:p>
                      <a:endParaRPr lang="en-US"/>
                    </a:p>
                  </a:txBody>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What I’m Looking Forward To</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581533834"/>
                  </a:ext>
                </a:extLst>
              </a:tr>
              <a:tr h="275240">
                <a:tc vMerge="1">
                  <a:txBody>
                    <a:bodyPr/>
                    <a:lstStyle/>
                    <a:p>
                      <a:endParaRPr lang="en-US" dirty="0"/>
                    </a:p>
                  </a:txBody>
                  <a:tcPr/>
                </a:tc>
                <a:tc rowSpan="4">
                  <a:txBody>
                    <a:bodyPr/>
                    <a:lstStyle/>
                    <a:p>
                      <a:r>
                        <a:rPr lang="en-US" dirty="0"/>
                        <a:t>Stress Management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Square Breathing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409425191"/>
                  </a:ext>
                </a:extLst>
              </a:tr>
              <a:tr h="275240">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Thought Clouds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098605671"/>
                  </a:ext>
                </a:extLst>
              </a:tr>
              <a:tr h="275240">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Looking Outside and Inside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200245823"/>
                  </a:ext>
                </a:extLst>
              </a:tr>
              <a:tr h="275240">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Coping skills backpack</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93370979"/>
                  </a:ext>
                </a:extLst>
              </a:tr>
              <a:tr h="275240">
                <a:tc rowSpan="4">
                  <a:txBody>
                    <a:bodyPr/>
                    <a:lstStyle/>
                    <a:p>
                      <a:r>
                        <a:rPr lang="en-US" dirty="0"/>
                        <a:t>Social Awareness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4">
                  <a:txBody>
                    <a:bodyPr/>
                    <a:lstStyle/>
                    <a:p>
                      <a:r>
                        <a:rPr lang="en-US" dirty="0"/>
                        <a:t>Empathy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How do people see me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4085849076"/>
                  </a:ext>
                </a:extLst>
              </a:tr>
              <a:tr h="275240">
                <a:tc vMerge="1">
                  <a:txBody>
                    <a:bodyPr/>
                    <a:lstStyle/>
                    <a:p>
                      <a:endParaRPr lang="en-US" dirty="0"/>
                    </a:p>
                  </a:txBody>
                  <a:tcPr>
                    <a:lnT w="12700" cap="flat" cmpd="sng" algn="ctr">
                      <a:solidFill>
                        <a:srgbClr val="FF0000"/>
                      </a:solidFill>
                      <a:prstDash val="solid"/>
                      <a:round/>
                      <a:headEnd type="none" w="med" len="med"/>
                      <a:tailEnd type="none" w="med" len="med"/>
                    </a:lnT>
                  </a:tcPr>
                </a:tc>
                <a:tc vMerge="1">
                  <a:txBody>
                    <a:bodyPr/>
                    <a:lstStyle/>
                    <a:p>
                      <a:endParaRPr lang="en-US" dirty="0"/>
                    </a:p>
                  </a:txBody>
                  <a:tcP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I’m practicing empathy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745319198"/>
                  </a:ext>
                </a:extLst>
              </a:tr>
              <a:tr h="275240">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Other people’s feelings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355495913"/>
                  </a:ext>
                </a:extLst>
              </a:tr>
              <a:tr h="275240">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How do you feel when you are unkind?</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829066256"/>
                  </a:ext>
                </a:extLst>
              </a:tr>
              <a:tr h="275240">
                <a:tc rowSpan="4">
                  <a:txBody>
                    <a:bodyPr/>
                    <a:lstStyle/>
                    <a:p>
                      <a:r>
                        <a:rPr lang="en-US" dirty="0"/>
                        <a:t>Relationship Skills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Social Engagement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Is this a good relationship?</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085528811"/>
                  </a:ext>
                </a:extLst>
              </a:tr>
              <a:tr h="275240">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highlight>
                            <a:srgbClr val="FFFF00"/>
                          </a:highlight>
                        </a:rPr>
                        <a:t>Sara’s</a:t>
                      </a:r>
                      <a:r>
                        <a:rPr lang="en-US" dirty="0"/>
                        <a:t> big problem</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597955526"/>
                  </a:ext>
                </a:extLst>
              </a:tr>
              <a:tr h="275240">
                <a:tc vMerge="1">
                  <a:txBody>
                    <a:bodyPr/>
                    <a:lstStyle/>
                    <a:p>
                      <a:endParaRPr lang="en-US" dirty="0"/>
                    </a:p>
                  </a:txBody>
                  <a:tcPr/>
                </a:tc>
                <a:tc rowSpan="2">
                  <a:txBody>
                    <a:bodyPr/>
                    <a:lstStyle/>
                    <a:p>
                      <a:r>
                        <a:rPr lang="en-US" dirty="0"/>
                        <a:t>Conflict Resolution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Solving problems with friends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877919004"/>
                  </a:ext>
                </a:extLst>
              </a:tr>
              <a:tr h="275240">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Conflict resolution steps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38849829"/>
                  </a:ext>
                </a:extLst>
              </a:tr>
              <a:tr h="324256">
                <a:tc rowSpan="2">
                  <a:txBody>
                    <a:bodyPr/>
                    <a:lstStyle/>
                    <a:p>
                      <a:r>
                        <a:rPr lang="en-US" dirty="0"/>
                        <a:t>Responsible Decision Making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Problem Solving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Good choices and bad choices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55665589"/>
                  </a:ext>
                </a:extLst>
              </a:tr>
              <a:tr h="324256">
                <a:tc vMerge="1">
                  <a:txBody>
                    <a:bodyPr/>
                    <a:lstStyle/>
                    <a:p>
                      <a:endParaRPr lang="en-US"/>
                    </a:p>
                  </a:txBody>
                  <a:tcPr/>
                </a:tc>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Steps to solve a problem</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592534557"/>
                  </a:ext>
                </a:extLst>
              </a:tr>
              <a:tr h="324256">
                <a:tc>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475342112"/>
                  </a:ext>
                </a:extLst>
              </a:tr>
              <a:tr h="324256">
                <a:tc>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64229313"/>
                  </a:ext>
                </a:extLst>
              </a:tr>
            </a:tbl>
          </a:graphicData>
        </a:graphic>
      </p:graphicFrame>
    </p:spTree>
    <p:extLst>
      <p:ext uri="{BB962C8B-B14F-4D97-AF65-F5344CB8AC3E}">
        <p14:creationId xmlns:p14="http://schemas.microsoft.com/office/powerpoint/2010/main" val="2255712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F7F32-4BB7-B147-A75B-699BC882932A}"/>
              </a:ext>
            </a:extLst>
          </p:cNvPr>
          <p:cNvSpPr>
            <a:spLocks noGrp="1"/>
          </p:cNvSpPr>
          <p:nvPr>
            <p:ph type="title"/>
          </p:nvPr>
        </p:nvSpPr>
        <p:spPr>
          <a:xfrm>
            <a:off x="471488" y="269351"/>
            <a:ext cx="5915025" cy="315269"/>
          </a:xfrm>
        </p:spPr>
        <p:txBody>
          <a:bodyPr>
            <a:normAutofit fontScale="90000"/>
          </a:bodyPr>
          <a:lstStyle/>
          <a:p>
            <a:pPr algn="ctr"/>
            <a:r>
              <a:rPr lang="en-US" sz="2800" dirty="0">
                <a:latin typeface="Comic Sans MS" panose="030F0902030302020204" pitchFamily="66" charset="0"/>
              </a:rPr>
              <a:t>Other Peoples Feelings</a:t>
            </a:r>
          </a:p>
        </p:txBody>
      </p:sp>
      <p:sp>
        <p:nvSpPr>
          <p:cNvPr id="4" name="Rounded Rectangle 3">
            <a:extLst>
              <a:ext uri="{FF2B5EF4-FFF2-40B4-BE49-F238E27FC236}">
                <a16:creationId xmlns:a16="http://schemas.microsoft.com/office/drawing/2014/main" id="{1A23965D-D645-EE45-BC13-4E08640F9E42}"/>
              </a:ext>
            </a:extLst>
          </p:cNvPr>
          <p:cNvSpPr/>
          <p:nvPr/>
        </p:nvSpPr>
        <p:spPr>
          <a:xfrm>
            <a:off x="226345" y="944411"/>
            <a:ext cx="6160168" cy="3642938"/>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sz="1400" dirty="0"/>
              <a:t>I shared my lunch with </a:t>
            </a:r>
            <a:r>
              <a:rPr lang="en-US" sz="1400" dirty="0">
                <a:highlight>
                  <a:srgbClr val="FFFF00"/>
                </a:highlight>
              </a:rPr>
              <a:t>David</a:t>
            </a:r>
            <a:r>
              <a:rPr lang="en-US" sz="1400" dirty="0"/>
              <a:t> because he was hungry.</a:t>
            </a:r>
          </a:p>
        </p:txBody>
      </p:sp>
      <p:sp>
        <p:nvSpPr>
          <p:cNvPr id="7" name="Rounded Rectangle 6">
            <a:extLst>
              <a:ext uri="{FF2B5EF4-FFF2-40B4-BE49-F238E27FC236}">
                <a16:creationId xmlns:a16="http://schemas.microsoft.com/office/drawing/2014/main" id="{A35EF614-0237-204F-AC8D-B9966E5CB273}"/>
              </a:ext>
            </a:extLst>
          </p:cNvPr>
          <p:cNvSpPr/>
          <p:nvPr/>
        </p:nvSpPr>
        <p:spPr>
          <a:xfrm>
            <a:off x="226345" y="4838622"/>
            <a:ext cx="6264941" cy="3941304"/>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sz="1400" dirty="0"/>
              <a:t>I didn’t wait my turn when playing with </a:t>
            </a:r>
            <a:r>
              <a:rPr lang="en-US" sz="1400" dirty="0">
                <a:highlight>
                  <a:srgbClr val="FFFF00"/>
                </a:highlight>
              </a:rPr>
              <a:t>Sara</a:t>
            </a:r>
            <a:r>
              <a:rPr lang="en-US" sz="1400" dirty="0"/>
              <a:t>. She was taking ages, so I just went  ahead of her!</a:t>
            </a:r>
          </a:p>
        </p:txBody>
      </p:sp>
      <p:sp>
        <p:nvSpPr>
          <p:cNvPr id="10" name="TextBox 9">
            <a:extLst>
              <a:ext uri="{FF2B5EF4-FFF2-40B4-BE49-F238E27FC236}">
                <a16:creationId xmlns:a16="http://schemas.microsoft.com/office/drawing/2014/main" id="{1685E735-7146-5F4F-AE77-341EEB2A1D17}"/>
              </a:ext>
            </a:extLst>
          </p:cNvPr>
          <p:cNvSpPr txBox="1"/>
          <p:nvPr/>
        </p:nvSpPr>
        <p:spPr>
          <a:xfrm>
            <a:off x="400358" y="595238"/>
            <a:ext cx="5585375" cy="338554"/>
          </a:xfrm>
          <a:prstGeom prst="rect">
            <a:avLst/>
          </a:prstGeom>
          <a:noFill/>
        </p:spPr>
        <p:txBody>
          <a:bodyPr wrap="none" rtlCol="0">
            <a:spAutoFit/>
          </a:bodyPr>
          <a:lstStyle/>
          <a:p>
            <a:r>
              <a:rPr lang="en-US" sz="1600" dirty="0"/>
              <a:t>Read the descriptions in the boxes and fill in the thought bubbles</a:t>
            </a:r>
          </a:p>
        </p:txBody>
      </p:sp>
      <p:sp>
        <p:nvSpPr>
          <p:cNvPr id="11" name="Cloud Callout 10">
            <a:extLst>
              <a:ext uri="{FF2B5EF4-FFF2-40B4-BE49-F238E27FC236}">
                <a16:creationId xmlns:a16="http://schemas.microsoft.com/office/drawing/2014/main" id="{BAD0BCB1-CB68-514B-B730-C77D940833A9}"/>
              </a:ext>
            </a:extLst>
          </p:cNvPr>
          <p:cNvSpPr/>
          <p:nvPr/>
        </p:nvSpPr>
        <p:spPr>
          <a:xfrm flipH="1">
            <a:off x="1251284" y="5486400"/>
            <a:ext cx="5152143" cy="2919663"/>
          </a:xfrm>
          <a:prstGeom prst="cloudCallout">
            <a:avLst>
              <a:gd name="adj1" fmla="val -29872"/>
              <a:gd name="adj2" fmla="val 57018"/>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 name="TextBox 11">
            <a:extLst>
              <a:ext uri="{FF2B5EF4-FFF2-40B4-BE49-F238E27FC236}">
                <a16:creationId xmlns:a16="http://schemas.microsoft.com/office/drawing/2014/main" id="{D632C004-F6E5-1E40-9D4B-AF72DCBDEA78}"/>
              </a:ext>
            </a:extLst>
          </p:cNvPr>
          <p:cNvSpPr txBox="1"/>
          <p:nvPr/>
        </p:nvSpPr>
        <p:spPr>
          <a:xfrm>
            <a:off x="2614864" y="8406063"/>
            <a:ext cx="2289666" cy="307777"/>
          </a:xfrm>
          <a:prstGeom prst="rect">
            <a:avLst/>
          </a:prstGeom>
          <a:noFill/>
        </p:spPr>
        <p:txBody>
          <a:bodyPr wrap="none" rtlCol="0">
            <a:spAutoFit/>
          </a:bodyPr>
          <a:lstStyle/>
          <a:p>
            <a:r>
              <a:rPr lang="en-US" sz="1400" dirty="0"/>
              <a:t>How do you think </a:t>
            </a:r>
            <a:r>
              <a:rPr lang="en-US" sz="1400" dirty="0">
                <a:highlight>
                  <a:srgbClr val="FFFF00"/>
                </a:highlight>
              </a:rPr>
              <a:t>Sara</a:t>
            </a:r>
            <a:r>
              <a:rPr lang="en-US" sz="1400" dirty="0"/>
              <a:t> feels?</a:t>
            </a:r>
          </a:p>
        </p:txBody>
      </p:sp>
      <p:sp>
        <p:nvSpPr>
          <p:cNvPr id="15" name="Cloud Callout 14">
            <a:extLst>
              <a:ext uri="{FF2B5EF4-FFF2-40B4-BE49-F238E27FC236}">
                <a16:creationId xmlns:a16="http://schemas.microsoft.com/office/drawing/2014/main" id="{14C5EA62-8961-5A4A-A862-FAA265353747}"/>
              </a:ext>
            </a:extLst>
          </p:cNvPr>
          <p:cNvSpPr/>
          <p:nvPr/>
        </p:nvSpPr>
        <p:spPr>
          <a:xfrm>
            <a:off x="471488" y="1371454"/>
            <a:ext cx="5111166" cy="3040125"/>
          </a:xfrm>
          <a:prstGeom prst="cloudCallout">
            <a:avLst>
              <a:gd name="adj1" fmla="val -43054"/>
              <a:gd name="adj2" fmla="val 50810"/>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47249804-C040-924E-AA2B-3AC2CCC310AC}"/>
              </a:ext>
            </a:extLst>
          </p:cNvPr>
          <p:cNvSpPr txBox="1"/>
          <p:nvPr/>
        </p:nvSpPr>
        <p:spPr>
          <a:xfrm>
            <a:off x="1373659" y="4301352"/>
            <a:ext cx="2388154" cy="307777"/>
          </a:xfrm>
          <a:prstGeom prst="rect">
            <a:avLst/>
          </a:prstGeom>
          <a:noFill/>
        </p:spPr>
        <p:txBody>
          <a:bodyPr wrap="none" rtlCol="0">
            <a:spAutoFit/>
          </a:bodyPr>
          <a:lstStyle/>
          <a:p>
            <a:r>
              <a:rPr lang="en-US" sz="1400" dirty="0"/>
              <a:t>How do you think </a:t>
            </a:r>
            <a:r>
              <a:rPr lang="en-US" sz="1400" dirty="0">
                <a:highlight>
                  <a:srgbClr val="FFFF00"/>
                </a:highlight>
              </a:rPr>
              <a:t>David</a:t>
            </a:r>
            <a:r>
              <a:rPr lang="en-US" sz="1400" dirty="0"/>
              <a:t> feels?</a:t>
            </a:r>
          </a:p>
        </p:txBody>
      </p:sp>
      <p:pic>
        <p:nvPicPr>
          <p:cNvPr id="18" name="Picture 17" descr="A close up of a logo&#10;&#10;Description automatically generated">
            <a:extLst>
              <a:ext uri="{FF2B5EF4-FFF2-40B4-BE49-F238E27FC236}">
                <a16:creationId xmlns:a16="http://schemas.microsoft.com/office/drawing/2014/main" id="{23611E49-4B28-E849-8F0D-94D672F4FC35}"/>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25390" y="6559015"/>
            <a:ext cx="1581150" cy="2032000"/>
          </a:xfrm>
          <a:prstGeom prst="rect">
            <a:avLst/>
          </a:prstGeom>
        </p:spPr>
      </p:pic>
      <p:pic>
        <p:nvPicPr>
          <p:cNvPr id="23" name="Picture 22" descr="A picture containing drawing&#10;&#10;Description automatically generated">
            <a:extLst>
              <a:ext uri="{FF2B5EF4-FFF2-40B4-BE49-F238E27FC236}">
                <a16:creationId xmlns:a16="http://schemas.microsoft.com/office/drawing/2014/main" id="{F66AC3CF-EB5B-2B4F-899C-E4B50D15A8BA}"/>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4626258" y="3124241"/>
            <a:ext cx="1681747" cy="113900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A4CE15D7-A3A1-2A45-B657-CA2BE2DAAF73}"/>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3827355" y="3590934"/>
            <a:ext cx="2092728" cy="1141488"/>
          </a:xfrm>
          <a:prstGeom prst="rect">
            <a:avLst/>
          </a:prstGeom>
        </p:spPr>
      </p:pic>
    </p:spTree>
    <p:extLst>
      <p:ext uri="{BB962C8B-B14F-4D97-AF65-F5344CB8AC3E}">
        <p14:creationId xmlns:p14="http://schemas.microsoft.com/office/powerpoint/2010/main" val="3490629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F7F32-4BB7-B147-A75B-699BC882932A}"/>
              </a:ext>
            </a:extLst>
          </p:cNvPr>
          <p:cNvSpPr>
            <a:spLocks noGrp="1"/>
          </p:cNvSpPr>
          <p:nvPr>
            <p:ph type="title"/>
          </p:nvPr>
        </p:nvSpPr>
        <p:spPr>
          <a:xfrm>
            <a:off x="471487" y="279969"/>
            <a:ext cx="5915025" cy="315269"/>
          </a:xfrm>
        </p:spPr>
        <p:txBody>
          <a:bodyPr>
            <a:normAutofit fontScale="90000"/>
          </a:bodyPr>
          <a:lstStyle/>
          <a:p>
            <a:pPr algn="ctr"/>
            <a:r>
              <a:rPr lang="en-US" sz="2800" dirty="0">
                <a:latin typeface="Comic Sans MS" panose="030F0902030302020204" pitchFamily="66" charset="0"/>
              </a:rPr>
              <a:t>Other Peoples Feelings</a:t>
            </a:r>
          </a:p>
        </p:txBody>
      </p:sp>
      <p:sp>
        <p:nvSpPr>
          <p:cNvPr id="5" name="Rounded Rectangle 4">
            <a:extLst>
              <a:ext uri="{FF2B5EF4-FFF2-40B4-BE49-F238E27FC236}">
                <a16:creationId xmlns:a16="http://schemas.microsoft.com/office/drawing/2014/main" id="{043E80E2-2027-B84B-A33F-A7944FE3CA69}"/>
              </a:ext>
            </a:extLst>
          </p:cNvPr>
          <p:cNvSpPr/>
          <p:nvPr/>
        </p:nvSpPr>
        <p:spPr>
          <a:xfrm>
            <a:off x="226345" y="969787"/>
            <a:ext cx="6264941" cy="3874929"/>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sz="1400" dirty="0">
                <a:highlight>
                  <a:srgbClr val="FFFF00"/>
                </a:highlight>
              </a:rPr>
              <a:t>Ann</a:t>
            </a:r>
            <a:r>
              <a:rPr lang="en-US" sz="1400" dirty="0"/>
              <a:t> was singing and she sounded so bad! I tried to put my hand over her mouth and then I blocked my ears.</a:t>
            </a:r>
          </a:p>
        </p:txBody>
      </p:sp>
      <p:sp>
        <p:nvSpPr>
          <p:cNvPr id="6" name="Rounded Rectangle 5">
            <a:extLst>
              <a:ext uri="{FF2B5EF4-FFF2-40B4-BE49-F238E27FC236}">
                <a16:creationId xmlns:a16="http://schemas.microsoft.com/office/drawing/2014/main" id="{4365099B-E09A-0643-8C36-0AA20D4B967D}"/>
              </a:ext>
            </a:extLst>
          </p:cNvPr>
          <p:cNvSpPr/>
          <p:nvPr/>
        </p:nvSpPr>
        <p:spPr>
          <a:xfrm>
            <a:off x="226344" y="5136987"/>
            <a:ext cx="6264941" cy="3673642"/>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sz="1400" dirty="0"/>
              <a:t>I helped my little brother with his homework because he was finding it hard.</a:t>
            </a:r>
          </a:p>
        </p:txBody>
      </p:sp>
      <p:sp>
        <p:nvSpPr>
          <p:cNvPr id="8" name="TextBox 7">
            <a:extLst>
              <a:ext uri="{FF2B5EF4-FFF2-40B4-BE49-F238E27FC236}">
                <a16:creationId xmlns:a16="http://schemas.microsoft.com/office/drawing/2014/main" id="{F939A310-C5A6-F54C-A444-E0A46F3083C3}"/>
              </a:ext>
            </a:extLst>
          </p:cNvPr>
          <p:cNvSpPr txBox="1"/>
          <p:nvPr/>
        </p:nvSpPr>
        <p:spPr>
          <a:xfrm>
            <a:off x="400358" y="595238"/>
            <a:ext cx="5585375" cy="338554"/>
          </a:xfrm>
          <a:prstGeom prst="rect">
            <a:avLst/>
          </a:prstGeom>
          <a:noFill/>
        </p:spPr>
        <p:txBody>
          <a:bodyPr wrap="none" rtlCol="0">
            <a:spAutoFit/>
          </a:bodyPr>
          <a:lstStyle/>
          <a:p>
            <a:r>
              <a:rPr lang="en-US" sz="1600" dirty="0"/>
              <a:t>Read the descriptions in the boxes and fill in the thought bubbles</a:t>
            </a:r>
          </a:p>
        </p:txBody>
      </p:sp>
      <p:sp>
        <p:nvSpPr>
          <p:cNvPr id="13" name="Cloud Callout 12">
            <a:extLst>
              <a:ext uri="{FF2B5EF4-FFF2-40B4-BE49-F238E27FC236}">
                <a16:creationId xmlns:a16="http://schemas.microsoft.com/office/drawing/2014/main" id="{F93A2286-DCA6-E641-834D-F0B4991319B9}"/>
              </a:ext>
            </a:extLst>
          </p:cNvPr>
          <p:cNvSpPr/>
          <p:nvPr/>
        </p:nvSpPr>
        <p:spPr>
          <a:xfrm flipH="1">
            <a:off x="1461516" y="1732547"/>
            <a:ext cx="5029768" cy="2722114"/>
          </a:xfrm>
          <a:prstGeom prst="cloudCallout">
            <a:avLst>
              <a:gd name="adj1" fmla="val -29872"/>
              <a:gd name="adj2" fmla="val 57018"/>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5" name="TextBox 14">
            <a:extLst>
              <a:ext uri="{FF2B5EF4-FFF2-40B4-BE49-F238E27FC236}">
                <a16:creationId xmlns:a16="http://schemas.microsoft.com/office/drawing/2014/main" id="{6A60955E-0CDB-204A-97AE-BBEDFC04106B}"/>
              </a:ext>
            </a:extLst>
          </p:cNvPr>
          <p:cNvSpPr txBox="1"/>
          <p:nvPr/>
        </p:nvSpPr>
        <p:spPr>
          <a:xfrm>
            <a:off x="3015916" y="4454661"/>
            <a:ext cx="1636602" cy="307777"/>
          </a:xfrm>
          <a:prstGeom prst="rect">
            <a:avLst/>
          </a:prstGeom>
          <a:noFill/>
        </p:spPr>
        <p:txBody>
          <a:bodyPr wrap="none" rtlCol="0">
            <a:spAutoFit/>
          </a:bodyPr>
          <a:lstStyle/>
          <a:p>
            <a:r>
              <a:rPr lang="en-US" sz="1400" dirty="0"/>
              <a:t>How does </a:t>
            </a:r>
            <a:r>
              <a:rPr lang="en-US" sz="1400" dirty="0">
                <a:highlight>
                  <a:srgbClr val="FFFF00"/>
                </a:highlight>
              </a:rPr>
              <a:t>Ann</a:t>
            </a:r>
            <a:r>
              <a:rPr lang="en-US" sz="1400" dirty="0"/>
              <a:t> feel?</a:t>
            </a:r>
          </a:p>
        </p:txBody>
      </p:sp>
      <p:sp>
        <p:nvSpPr>
          <p:cNvPr id="17" name="Cloud Callout 16">
            <a:extLst>
              <a:ext uri="{FF2B5EF4-FFF2-40B4-BE49-F238E27FC236}">
                <a16:creationId xmlns:a16="http://schemas.microsoft.com/office/drawing/2014/main" id="{76703FF6-00D9-CA48-999E-3A0C9ABBF45A}"/>
              </a:ext>
            </a:extLst>
          </p:cNvPr>
          <p:cNvSpPr/>
          <p:nvPr/>
        </p:nvSpPr>
        <p:spPr>
          <a:xfrm>
            <a:off x="1275346" y="5607476"/>
            <a:ext cx="5111166" cy="3040125"/>
          </a:xfrm>
          <a:prstGeom prst="cloudCallout">
            <a:avLst>
              <a:gd name="adj1" fmla="val -43054"/>
              <a:gd name="adj2" fmla="val 50810"/>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18" name="TextBox 17">
            <a:extLst>
              <a:ext uri="{FF2B5EF4-FFF2-40B4-BE49-F238E27FC236}">
                <a16:creationId xmlns:a16="http://schemas.microsoft.com/office/drawing/2014/main" id="{51AFAC12-F956-2A47-998E-EB04BCEC2BD2}"/>
              </a:ext>
            </a:extLst>
          </p:cNvPr>
          <p:cNvSpPr txBox="1"/>
          <p:nvPr/>
        </p:nvSpPr>
        <p:spPr>
          <a:xfrm>
            <a:off x="3015916" y="8430478"/>
            <a:ext cx="2160976" cy="307777"/>
          </a:xfrm>
          <a:prstGeom prst="rect">
            <a:avLst/>
          </a:prstGeom>
          <a:noFill/>
        </p:spPr>
        <p:txBody>
          <a:bodyPr wrap="none" rtlCol="0">
            <a:spAutoFit/>
          </a:bodyPr>
          <a:lstStyle/>
          <a:p>
            <a:r>
              <a:rPr lang="en-US" sz="1400" dirty="0"/>
              <a:t>How does my brother feel?</a:t>
            </a:r>
          </a:p>
        </p:txBody>
      </p:sp>
      <p:pic>
        <p:nvPicPr>
          <p:cNvPr id="20" name="Picture 19" descr="A picture containing drawing&#10;&#10;Description automatically generated">
            <a:extLst>
              <a:ext uri="{FF2B5EF4-FFF2-40B4-BE49-F238E27FC236}">
                <a16:creationId xmlns:a16="http://schemas.microsoft.com/office/drawing/2014/main" id="{AD9FF4F6-AE01-4745-BDF9-4329D0838DA5}"/>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09612" y="6545247"/>
            <a:ext cx="2005932" cy="2318784"/>
          </a:xfrm>
          <a:prstGeom prst="rect">
            <a:avLst/>
          </a:prstGeom>
        </p:spPr>
      </p:pic>
      <p:pic>
        <p:nvPicPr>
          <p:cNvPr id="23" name="Picture 22" descr="A picture containing shirt&#10;&#10;Description automatically generated">
            <a:extLst>
              <a:ext uri="{FF2B5EF4-FFF2-40B4-BE49-F238E27FC236}">
                <a16:creationId xmlns:a16="http://schemas.microsoft.com/office/drawing/2014/main" id="{435A4C4C-AA1D-794C-A158-5C4F32ECD628}"/>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226344" y="1500438"/>
            <a:ext cx="2362278" cy="3296201"/>
          </a:xfrm>
          <a:prstGeom prst="rect">
            <a:avLst/>
          </a:prstGeom>
        </p:spPr>
      </p:pic>
    </p:spTree>
    <p:extLst>
      <p:ext uri="{BB962C8B-B14F-4D97-AF65-F5344CB8AC3E}">
        <p14:creationId xmlns:p14="http://schemas.microsoft.com/office/powerpoint/2010/main" val="4041973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FD188-B77B-854B-AC1E-00E8E96A611C}"/>
              </a:ext>
            </a:extLst>
          </p:cNvPr>
          <p:cNvSpPr>
            <a:spLocks noGrp="1"/>
          </p:cNvSpPr>
          <p:nvPr>
            <p:ph type="title"/>
          </p:nvPr>
        </p:nvSpPr>
        <p:spPr>
          <a:xfrm>
            <a:off x="471488" y="486836"/>
            <a:ext cx="5915025" cy="421213"/>
          </a:xfrm>
        </p:spPr>
        <p:txBody>
          <a:bodyPr>
            <a:normAutofit/>
          </a:bodyPr>
          <a:lstStyle/>
          <a:p>
            <a:pPr algn="ctr"/>
            <a:r>
              <a:rPr lang="en-US" sz="2000" dirty="0">
                <a:latin typeface="Comic Sans MS" panose="030F0902030302020204" pitchFamily="66" charset="0"/>
              </a:rPr>
              <a:t>How Do You Feel When You Are Unkind?</a:t>
            </a:r>
          </a:p>
        </p:txBody>
      </p:sp>
      <p:sp>
        <p:nvSpPr>
          <p:cNvPr id="3" name="Content Placeholder 2">
            <a:extLst>
              <a:ext uri="{FF2B5EF4-FFF2-40B4-BE49-F238E27FC236}">
                <a16:creationId xmlns:a16="http://schemas.microsoft.com/office/drawing/2014/main" id="{3869A3A2-461F-F642-B862-7E899F4E5BB9}"/>
              </a:ext>
            </a:extLst>
          </p:cNvPr>
          <p:cNvSpPr>
            <a:spLocks noGrp="1"/>
          </p:cNvSpPr>
          <p:nvPr>
            <p:ph idx="1"/>
          </p:nvPr>
        </p:nvSpPr>
        <p:spPr>
          <a:xfrm>
            <a:off x="471488" y="1251284"/>
            <a:ext cx="5915025" cy="1572128"/>
          </a:xfrm>
        </p:spPr>
        <p:txBody>
          <a:bodyPr>
            <a:normAutofit/>
          </a:bodyPr>
          <a:lstStyle/>
          <a:p>
            <a:pPr marL="0" indent="0" algn="just">
              <a:buNone/>
            </a:pPr>
            <a:r>
              <a:rPr lang="en-US" sz="1800" dirty="0"/>
              <a:t>Sometimes we can be unkind to other people. We can:</a:t>
            </a:r>
          </a:p>
          <a:p>
            <a:pPr lvl="1" algn="just"/>
            <a:r>
              <a:rPr lang="en-US" dirty="0"/>
              <a:t>Hurt them by pushing or hitting them</a:t>
            </a:r>
          </a:p>
          <a:p>
            <a:pPr lvl="1" algn="just"/>
            <a:r>
              <a:rPr lang="en-US" dirty="0"/>
              <a:t>Call them mean names</a:t>
            </a:r>
          </a:p>
          <a:p>
            <a:pPr lvl="1" algn="just"/>
            <a:r>
              <a:rPr lang="en-US" dirty="0"/>
              <a:t>Refuse to play with them or share with them</a:t>
            </a:r>
          </a:p>
          <a:p>
            <a:pPr lvl="1" algn="just"/>
            <a:r>
              <a:rPr lang="en-US" dirty="0"/>
              <a:t>Take things from them</a:t>
            </a:r>
          </a:p>
        </p:txBody>
      </p:sp>
      <p:sp>
        <p:nvSpPr>
          <p:cNvPr id="7" name="Content Placeholder 2">
            <a:extLst>
              <a:ext uri="{FF2B5EF4-FFF2-40B4-BE49-F238E27FC236}">
                <a16:creationId xmlns:a16="http://schemas.microsoft.com/office/drawing/2014/main" id="{77167B6C-EA15-5942-AEB6-2AE991DF4272}"/>
              </a:ext>
            </a:extLst>
          </p:cNvPr>
          <p:cNvSpPr txBox="1">
            <a:spLocks/>
          </p:cNvSpPr>
          <p:nvPr/>
        </p:nvSpPr>
        <p:spPr>
          <a:xfrm>
            <a:off x="471487" y="7798911"/>
            <a:ext cx="5915025" cy="858253"/>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buFont typeface="Arial" panose="020B0604020202020204" pitchFamily="34" charset="0"/>
              <a:buNone/>
            </a:pPr>
            <a:r>
              <a:rPr lang="en-US" sz="1800" dirty="0"/>
              <a:t>Can you think of a time you were unkind to someone? </a:t>
            </a:r>
          </a:p>
          <a:p>
            <a:pPr marL="0" indent="0" algn="just">
              <a:buFont typeface="Arial" panose="020B0604020202020204" pitchFamily="34" charset="0"/>
              <a:buNone/>
            </a:pPr>
            <a:r>
              <a:rPr lang="en-US" sz="1800" dirty="0"/>
              <a:t>Draw a picture of what happened in the box above then answer the questions on the next page.</a:t>
            </a:r>
            <a:endParaRPr lang="en-US" dirty="0"/>
          </a:p>
        </p:txBody>
      </p:sp>
      <p:sp>
        <p:nvSpPr>
          <p:cNvPr id="8" name="Rounded Rectangle 7">
            <a:extLst>
              <a:ext uri="{FF2B5EF4-FFF2-40B4-BE49-F238E27FC236}">
                <a16:creationId xmlns:a16="http://schemas.microsoft.com/office/drawing/2014/main" id="{D7901A6D-6B1B-BB40-BD31-2AF72163FF73}"/>
              </a:ext>
            </a:extLst>
          </p:cNvPr>
          <p:cNvSpPr/>
          <p:nvPr/>
        </p:nvSpPr>
        <p:spPr>
          <a:xfrm>
            <a:off x="471488" y="2823412"/>
            <a:ext cx="5915025" cy="4748462"/>
          </a:xfrm>
          <a:prstGeom prst="roundRect">
            <a:avLst/>
          </a:prstGeom>
          <a:ln w="57150">
            <a:solidFill>
              <a:srgbClr val="E117D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434451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093D08-F8FF-1246-9EF6-56723853FBEF}"/>
              </a:ext>
            </a:extLst>
          </p:cNvPr>
          <p:cNvSpPr>
            <a:spLocks noGrp="1"/>
          </p:cNvSpPr>
          <p:nvPr>
            <p:ph idx="1"/>
          </p:nvPr>
        </p:nvSpPr>
        <p:spPr>
          <a:xfrm>
            <a:off x="471488" y="1475873"/>
            <a:ext cx="5915025" cy="7459580"/>
          </a:xfrm>
        </p:spPr>
        <p:txBody>
          <a:bodyPr>
            <a:normAutofit lnSpcReduction="10000"/>
          </a:bodyPr>
          <a:lstStyle/>
          <a:p>
            <a:pPr marL="457200" indent="-457200">
              <a:buFont typeface="+mj-lt"/>
              <a:buAutoNum type="arabicPeriod"/>
            </a:pPr>
            <a:r>
              <a:rPr lang="en-US" dirty="0"/>
              <a:t>What did you do that was unkind?</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dirty="0"/>
          </a:p>
          <a:p>
            <a:pPr marL="457200" indent="-457200">
              <a:buFont typeface="+mj-lt"/>
              <a:buAutoNum type="arabicPeriod" startAt="2"/>
            </a:pPr>
            <a:r>
              <a:rPr lang="en-US" dirty="0"/>
              <a:t>Why were you unkind?</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endParaRPr lang="en-US" sz="1800" dirty="0"/>
          </a:p>
          <a:p>
            <a:pPr marL="0" indent="0">
              <a:buNone/>
            </a:pPr>
            <a:endParaRPr lang="en-US" dirty="0"/>
          </a:p>
        </p:txBody>
      </p:sp>
      <p:sp>
        <p:nvSpPr>
          <p:cNvPr id="4" name="Title 1">
            <a:extLst>
              <a:ext uri="{FF2B5EF4-FFF2-40B4-BE49-F238E27FC236}">
                <a16:creationId xmlns:a16="http://schemas.microsoft.com/office/drawing/2014/main" id="{4C48DB41-9C0B-2948-8B7E-76AC282D6FBE}"/>
              </a:ext>
            </a:extLst>
          </p:cNvPr>
          <p:cNvSpPr>
            <a:spLocks noGrp="1"/>
          </p:cNvSpPr>
          <p:nvPr>
            <p:ph type="title"/>
          </p:nvPr>
        </p:nvSpPr>
        <p:spPr>
          <a:xfrm>
            <a:off x="471488" y="486836"/>
            <a:ext cx="5915025" cy="421213"/>
          </a:xfrm>
        </p:spPr>
        <p:txBody>
          <a:bodyPr>
            <a:normAutofit/>
          </a:bodyPr>
          <a:lstStyle/>
          <a:p>
            <a:pPr algn="ctr"/>
            <a:r>
              <a:rPr lang="en-US" sz="2000" dirty="0">
                <a:latin typeface="Comic Sans MS" panose="030F0902030302020204" pitchFamily="66" charset="0"/>
              </a:rPr>
              <a:t>How Do You Feel When You Are Unkind?</a:t>
            </a:r>
          </a:p>
        </p:txBody>
      </p:sp>
      <p:sp>
        <p:nvSpPr>
          <p:cNvPr id="5" name="TextBox 4">
            <a:extLst>
              <a:ext uri="{FF2B5EF4-FFF2-40B4-BE49-F238E27FC236}">
                <a16:creationId xmlns:a16="http://schemas.microsoft.com/office/drawing/2014/main" id="{06AE20FA-8A23-1A4E-AD75-6618801599EF}"/>
              </a:ext>
            </a:extLst>
          </p:cNvPr>
          <p:cNvSpPr txBox="1"/>
          <p:nvPr/>
        </p:nvSpPr>
        <p:spPr>
          <a:xfrm>
            <a:off x="471488" y="908049"/>
            <a:ext cx="5566652" cy="338554"/>
          </a:xfrm>
          <a:prstGeom prst="rect">
            <a:avLst/>
          </a:prstGeom>
          <a:noFill/>
        </p:spPr>
        <p:txBody>
          <a:bodyPr wrap="none" rtlCol="0">
            <a:spAutoFit/>
          </a:bodyPr>
          <a:lstStyle/>
          <a:p>
            <a:r>
              <a:rPr lang="en-US" sz="1600" i="1" dirty="0"/>
              <a:t>Answer the questions below. You can draw or write your answers</a:t>
            </a:r>
          </a:p>
        </p:txBody>
      </p:sp>
    </p:spTree>
    <p:extLst>
      <p:ext uri="{BB962C8B-B14F-4D97-AF65-F5344CB8AC3E}">
        <p14:creationId xmlns:p14="http://schemas.microsoft.com/office/powerpoint/2010/main" val="2683018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1640F3-B589-614D-8446-D67AE7F84B4C}"/>
              </a:ext>
            </a:extLst>
          </p:cNvPr>
          <p:cNvSpPr>
            <a:spLocks noGrp="1"/>
          </p:cNvSpPr>
          <p:nvPr>
            <p:ph idx="1"/>
          </p:nvPr>
        </p:nvSpPr>
        <p:spPr>
          <a:xfrm>
            <a:off x="471488" y="1329262"/>
            <a:ext cx="5915025" cy="7542022"/>
          </a:xfrm>
        </p:spPr>
        <p:txBody>
          <a:bodyPr/>
          <a:lstStyle/>
          <a:p>
            <a:pPr marL="457200" indent="-457200">
              <a:buFont typeface="+mj-lt"/>
              <a:buAutoNum type="arabicPeriod" startAt="3"/>
            </a:pPr>
            <a:r>
              <a:rPr lang="en-US" dirty="0"/>
              <a:t>What did you feel like when you were unkind?</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457200" indent="-457200">
              <a:buFont typeface="+mj-lt"/>
              <a:buAutoNum type="arabicPeriod" startAt="4"/>
            </a:pPr>
            <a:r>
              <a:rPr lang="en-US" dirty="0"/>
              <a:t>How do you think the person you were unkind to felt?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endParaRPr lang="en-US" sz="1800" dirty="0"/>
          </a:p>
        </p:txBody>
      </p:sp>
      <p:sp>
        <p:nvSpPr>
          <p:cNvPr id="4" name="Title 1">
            <a:extLst>
              <a:ext uri="{FF2B5EF4-FFF2-40B4-BE49-F238E27FC236}">
                <a16:creationId xmlns:a16="http://schemas.microsoft.com/office/drawing/2014/main" id="{3F20D197-7F06-D546-8AA4-DA1528BBCDB3}"/>
              </a:ext>
            </a:extLst>
          </p:cNvPr>
          <p:cNvSpPr>
            <a:spLocks noGrp="1"/>
          </p:cNvSpPr>
          <p:nvPr>
            <p:ph type="title"/>
          </p:nvPr>
        </p:nvSpPr>
        <p:spPr>
          <a:xfrm>
            <a:off x="471488" y="486836"/>
            <a:ext cx="5915025" cy="421213"/>
          </a:xfrm>
        </p:spPr>
        <p:txBody>
          <a:bodyPr>
            <a:normAutofit/>
          </a:bodyPr>
          <a:lstStyle/>
          <a:p>
            <a:pPr algn="ctr"/>
            <a:r>
              <a:rPr lang="en-US" sz="2000" dirty="0">
                <a:latin typeface="Comic Sans MS" panose="030F0902030302020204" pitchFamily="66" charset="0"/>
              </a:rPr>
              <a:t>How Do You Feel When You Are Unkind?</a:t>
            </a:r>
          </a:p>
        </p:txBody>
      </p:sp>
      <p:sp>
        <p:nvSpPr>
          <p:cNvPr id="5" name="TextBox 4">
            <a:extLst>
              <a:ext uri="{FF2B5EF4-FFF2-40B4-BE49-F238E27FC236}">
                <a16:creationId xmlns:a16="http://schemas.microsoft.com/office/drawing/2014/main" id="{782CCA98-A135-BE45-A1A9-B008FCFF0037}"/>
              </a:ext>
            </a:extLst>
          </p:cNvPr>
          <p:cNvSpPr txBox="1"/>
          <p:nvPr/>
        </p:nvSpPr>
        <p:spPr>
          <a:xfrm>
            <a:off x="471488" y="908049"/>
            <a:ext cx="5566652" cy="338554"/>
          </a:xfrm>
          <a:prstGeom prst="rect">
            <a:avLst/>
          </a:prstGeom>
          <a:noFill/>
        </p:spPr>
        <p:txBody>
          <a:bodyPr wrap="none" rtlCol="0">
            <a:spAutoFit/>
          </a:bodyPr>
          <a:lstStyle/>
          <a:p>
            <a:r>
              <a:rPr lang="en-US" sz="1600" i="1" dirty="0"/>
              <a:t>Answer the questions below. You can draw or write your answers</a:t>
            </a:r>
          </a:p>
        </p:txBody>
      </p:sp>
    </p:spTree>
    <p:extLst>
      <p:ext uri="{BB962C8B-B14F-4D97-AF65-F5344CB8AC3E}">
        <p14:creationId xmlns:p14="http://schemas.microsoft.com/office/powerpoint/2010/main" val="931801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1FC745-7459-9141-B25E-1A0F98157DEF}"/>
              </a:ext>
            </a:extLst>
          </p:cNvPr>
          <p:cNvSpPr>
            <a:spLocks noGrp="1"/>
          </p:cNvSpPr>
          <p:nvPr>
            <p:ph idx="1"/>
          </p:nvPr>
        </p:nvSpPr>
        <p:spPr>
          <a:xfrm>
            <a:off x="471488" y="1475873"/>
            <a:ext cx="5915025" cy="7507706"/>
          </a:xfrm>
        </p:spPr>
        <p:txBody>
          <a:bodyPr/>
          <a:lstStyle/>
          <a:p>
            <a:pPr marL="457200" indent="-457200">
              <a:buFont typeface="+mj-lt"/>
              <a:buAutoNum type="arabicPeriod" startAt="5"/>
            </a:pPr>
            <a:r>
              <a:rPr lang="en-US" dirty="0"/>
              <a:t>Has anyone ever been unkind to you?</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457200" indent="-457200">
              <a:buFont typeface="+mj-lt"/>
              <a:buAutoNum type="arabicPeriod" startAt="6"/>
            </a:pPr>
            <a:r>
              <a:rPr lang="en-US" dirty="0"/>
              <a:t>What happened?</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0" indent="0">
              <a:buNone/>
            </a:pPr>
            <a:endParaRPr lang="en-US" sz="1800" dirty="0"/>
          </a:p>
        </p:txBody>
      </p:sp>
      <p:sp>
        <p:nvSpPr>
          <p:cNvPr id="4" name="Title 1">
            <a:extLst>
              <a:ext uri="{FF2B5EF4-FFF2-40B4-BE49-F238E27FC236}">
                <a16:creationId xmlns:a16="http://schemas.microsoft.com/office/drawing/2014/main" id="{201611E8-CFDB-5A40-A6EB-A1AC8EC6A878}"/>
              </a:ext>
            </a:extLst>
          </p:cNvPr>
          <p:cNvSpPr>
            <a:spLocks noGrp="1"/>
          </p:cNvSpPr>
          <p:nvPr>
            <p:ph type="title"/>
          </p:nvPr>
        </p:nvSpPr>
        <p:spPr>
          <a:xfrm>
            <a:off x="471488" y="486836"/>
            <a:ext cx="5915025" cy="421213"/>
          </a:xfrm>
        </p:spPr>
        <p:txBody>
          <a:bodyPr>
            <a:normAutofit/>
          </a:bodyPr>
          <a:lstStyle/>
          <a:p>
            <a:pPr algn="ctr"/>
            <a:r>
              <a:rPr lang="en-US" sz="2000" dirty="0">
                <a:latin typeface="Comic Sans MS" panose="030F0902030302020204" pitchFamily="66" charset="0"/>
              </a:rPr>
              <a:t>How Do You Feel When You Are Unkind?</a:t>
            </a:r>
          </a:p>
        </p:txBody>
      </p:sp>
      <p:sp>
        <p:nvSpPr>
          <p:cNvPr id="5" name="TextBox 4">
            <a:extLst>
              <a:ext uri="{FF2B5EF4-FFF2-40B4-BE49-F238E27FC236}">
                <a16:creationId xmlns:a16="http://schemas.microsoft.com/office/drawing/2014/main" id="{698FF4D7-8B02-9240-BB54-8D7D75BA1A91}"/>
              </a:ext>
            </a:extLst>
          </p:cNvPr>
          <p:cNvSpPr txBox="1"/>
          <p:nvPr/>
        </p:nvSpPr>
        <p:spPr>
          <a:xfrm>
            <a:off x="471488" y="908049"/>
            <a:ext cx="5566652" cy="338554"/>
          </a:xfrm>
          <a:prstGeom prst="rect">
            <a:avLst/>
          </a:prstGeom>
          <a:noFill/>
        </p:spPr>
        <p:txBody>
          <a:bodyPr wrap="none" rtlCol="0">
            <a:spAutoFit/>
          </a:bodyPr>
          <a:lstStyle/>
          <a:p>
            <a:r>
              <a:rPr lang="en-US" sz="1600" i="1" dirty="0"/>
              <a:t>Answer the questions below. You can draw or write your answers</a:t>
            </a:r>
          </a:p>
        </p:txBody>
      </p:sp>
    </p:spTree>
    <p:extLst>
      <p:ext uri="{BB962C8B-B14F-4D97-AF65-F5344CB8AC3E}">
        <p14:creationId xmlns:p14="http://schemas.microsoft.com/office/powerpoint/2010/main" val="2253499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003DBF-C598-7F4F-BB36-2BBCDC9B5410}"/>
              </a:ext>
            </a:extLst>
          </p:cNvPr>
          <p:cNvSpPr>
            <a:spLocks noGrp="1"/>
          </p:cNvSpPr>
          <p:nvPr>
            <p:ph idx="1"/>
          </p:nvPr>
        </p:nvSpPr>
        <p:spPr>
          <a:xfrm>
            <a:off x="471487" y="1329262"/>
            <a:ext cx="5915025" cy="7668126"/>
          </a:xfrm>
        </p:spPr>
        <p:txBody>
          <a:bodyPr>
            <a:normAutofit lnSpcReduction="10000"/>
          </a:bodyPr>
          <a:lstStyle/>
          <a:p>
            <a:pPr marL="457200" indent="-457200">
              <a:buFont typeface="+mj-lt"/>
              <a:buAutoNum type="arabicPeriod" startAt="7"/>
            </a:pPr>
            <a:r>
              <a:rPr lang="en-US" dirty="0"/>
              <a:t>How did that make you feel?</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0" indent="0">
              <a:buNone/>
            </a:pPr>
            <a:endParaRPr lang="en-US" sz="1800" dirty="0"/>
          </a:p>
          <a:p>
            <a:pPr marL="457200" indent="-457200">
              <a:buFont typeface="+mj-lt"/>
              <a:buAutoNum type="arabicPeriod" startAt="8"/>
            </a:pPr>
            <a:r>
              <a:rPr lang="en-US" dirty="0"/>
              <a:t>What could you do to stop being unkind?</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0" indent="0">
              <a:buNone/>
            </a:pPr>
            <a:endParaRPr lang="en-US" sz="1800" dirty="0"/>
          </a:p>
        </p:txBody>
      </p:sp>
      <p:sp>
        <p:nvSpPr>
          <p:cNvPr id="4" name="Title 1">
            <a:extLst>
              <a:ext uri="{FF2B5EF4-FFF2-40B4-BE49-F238E27FC236}">
                <a16:creationId xmlns:a16="http://schemas.microsoft.com/office/drawing/2014/main" id="{34475EE8-1B9D-B044-B9AC-9B766348CDE5}"/>
              </a:ext>
            </a:extLst>
          </p:cNvPr>
          <p:cNvSpPr>
            <a:spLocks noGrp="1"/>
          </p:cNvSpPr>
          <p:nvPr>
            <p:ph type="title"/>
          </p:nvPr>
        </p:nvSpPr>
        <p:spPr>
          <a:xfrm>
            <a:off x="471488" y="486836"/>
            <a:ext cx="5915025" cy="421213"/>
          </a:xfrm>
        </p:spPr>
        <p:txBody>
          <a:bodyPr>
            <a:normAutofit/>
          </a:bodyPr>
          <a:lstStyle/>
          <a:p>
            <a:pPr algn="ctr"/>
            <a:r>
              <a:rPr lang="en-US" sz="2000" dirty="0">
                <a:latin typeface="Comic Sans MS" panose="030F0902030302020204" pitchFamily="66" charset="0"/>
              </a:rPr>
              <a:t>How Do You Feel When You Are Unkind?</a:t>
            </a:r>
          </a:p>
        </p:txBody>
      </p:sp>
      <p:sp>
        <p:nvSpPr>
          <p:cNvPr id="5" name="TextBox 4">
            <a:extLst>
              <a:ext uri="{FF2B5EF4-FFF2-40B4-BE49-F238E27FC236}">
                <a16:creationId xmlns:a16="http://schemas.microsoft.com/office/drawing/2014/main" id="{41F11199-A393-B540-AA57-5F4B34CCC42A}"/>
              </a:ext>
            </a:extLst>
          </p:cNvPr>
          <p:cNvSpPr txBox="1"/>
          <p:nvPr/>
        </p:nvSpPr>
        <p:spPr>
          <a:xfrm>
            <a:off x="471488" y="908049"/>
            <a:ext cx="5566652" cy="338554"/>
          </a:xfrm>
          <a:prstGeom prst="rect">
            <a:avLst/>
          </a:prstGeom>
          <a:noFill/>
        </p:spPr>
        <p:txBody>
          <a:bodyPr wrap="none" rtlCol="0">
            <a:spAutoFit/>
          </a:bodyPr>
          <a:lstStyle/>
          <a:p>
            <a:r>
              <a:rPr lang="en-US" sz="1600" i="1" dirty="0"/>
              <a:t>Answer the questions below. You can draw or write your answers</a:t>
            </a:r>
          </a:p>
        </p:txBody>
      </p:sp>
    </p:spTree>
    <p:extLst>
      <p:ext uri="{BB962C8B-B14F-4D97-AF65-F5344CB8AC3E}">
        <p14:creationId xmlns:p14="http://schemas.microsoft.com/office/powerpoint/2010/main" val="3788480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CB1D2-8C22-734D-8531-3E086812D78A}"/>
              </a:ext>
            </a:extLst>
          </p:cNvPr>
          <p:cNvSpPr>
            <a:spLocks noGrp="1"/>
          </p:cNvSpPr>
          <p:nvPr>
            <p:ph type="title"/>
          </p:nvPr>
        </p:nvSpPr>
        <p:spPr>
          <a:xfrm>
            <a:off x="471488" y="486837"/>
            <a:ext cx="5915025" cy="567264"/>
          </a:xfrm>
        </p:spPr>
        <p:txBody>
          <a:bodyPr>
            <a:normAutofit/>
          </a:bodyPr>
          <a:lstStyle/>
          <a:p>
            <a:pPr algn="ctr"/>
            <a:r>
              <a:rPr lang="en-US" sz="2800" dirty="0">
                <a:latin typeface="Comic Sans MS" panose="030F0902030302020204" pitchFamily="66" charset="0"/>
              </a:rPr>
              <a:t>Is this a good relationship?</a:t>
            </a:r>
          </a:p>
        </p:txBody>
      </p:sp>
      <p:sp>
        <p:nvSpPr>
          <p:cNvPr id="4" name="TextBox 3">
            <a:extLst>
              <a:ext uri="{FF2B5EF4-FFF2-40B4-BE49-F238E27FC236}">
                <a16:creationId xmlns:a16="http://schemas.microsoft.com/office/drawing/2014/main" id="{BAF8CD16-4F0A-A34D-B598-2D1D38EAB4DA}"/>
              </a:ext>
            </a:extLst>
          </p:cNvPr>
          <p:cNvSpPr txBox="1"/>
          <p:nvPr/>
        </p:nvSpPr>
        <p:spPr>
          <a:xfrm>
            <a:off x="685800" y="1054100"/>
            <a:ext cx="5549900" cy="584775"/>
          </a:xfrm>
          <a:prstGeom prst="rect">
            <a:avLst/>
          </a:prstGeom>
          <a:noFill/>
        </p:spPr>
        <p:txBody>
          <a:bodyPr wrap="square" rtlCol="0">
            <a:spAutoFit/>
          </a:bodyPr>
          <a:lstStyle/>
          <a:p>
            <a:r>
              <a:rPr lang="en-US" sz="1600" dirty="0"/>
              <a:t>Read the statements below. </a:t>
            </a:r>
            <a:r>
              <a:rPr lang="en-US" sz="1600" dirty="0" err="1"/>
              <a:t>Colour</a:t>
            </a:r>
            <a:r>
              <a:rPr lang="en-US" sz="1600" dirty="0"/>
              <a:t> in all the speech bubbles that show a positive relationship.</a:t>
            </a:r>
          </a:p>
        </p:txBody>
      </p:sp>
      <p:pic>
        <p:nvPicPr>
          <p:cNvPr id="6" name="Picture 5" descr="A picture containing toy, clock&#10;&#10;Description automatically generated">
            <a:extLst>
              <a:ext uri="{FF2B5EF4-FFF2-40B4-BE49-F238E27FC236}">
                <a16:creationId xmlns:a16="http://schemas.microsoft.com/office/drawing/2014/main" id="{15D87A29-0CA9-2648-835A-72B0DAC4A703}"/>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866900" y="6051616"/>
            <a:ext cx="3375655" cy="3092384"/>
          </a:xfrm>
          <a:prstGeom prst="rect">
            <a:avLst/>
          </a:prstGeom>
        </p:spPr>
      </p:pic>
      <p:sp>
        <p:nvSpPr>
          <p:cNvPr id="8" name="Rounded Rectangular Callout 7">
            <a:extLst>
              <a:ext uri="{FF2B5EF4-FFF2-40B4-BE49-F238E27FC236}">
                <a16:creationId xmlns:a16="http://schemas.microsoft.com/office/drawing/2014/main" id="{583B021F-FE90-E248-B5DC-960FE9230DE3}"/>
              </a:ext>
            </a:extLst>
          </p:cNvPr>
          <p:cNvSpPr/>
          <p:nvPr/>
        </p:nvSpPr>
        <p:spPr>
          <a:xfrm flipH="1">
            <a:off x="177798" y="1975625"/>
            <a:ext cx="1689102" cy="843337"/>
          </a:xfrm>
          <a:prstGeom prst="wedgeRoundRectCallout">
            <a:avLst>
              <a:gd name="adj1" fmla="val -35871"/>
              <a:gd name="adj2" fmla="val 102114"/>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listen to the other person</a:t>
            </a:r>
          </a:p>
        </p:txBody>
      </p:sp>
      <p:sp>
        <p:nvSpPr>
          <p:cNvPr id="9" name="Rounded Rectangular Callout 8">
            <a:extLst>
              <a:ext uri="{FF2B5EF4-FFF2-40B4-BE49-F238E27FC236}">
                <a16:creationId xmlns:a16="http://schemas.microsoft.com/office/drawing/2014/main" id="{D0C43B2C-8EA2-3642-A876-0DD694734299}"/>
              </a:ext>
            </a:extLst>
          </p:cNvPr>
          <p:cNvSpPr/>
          <p:nvPr/>
        </p:nvSpPr>
        <p:spPr>
          <a:xfrm flipH="1">
            <a:off x="177798" y="6175814"/>
            <a:ext cx="1866900" cy="726924"/>
          </a:xfrm>
          <a:prstGeom prst="wedgeRoundRectCallout">
            <a:avLst>
              <a:gd name="adj1" fmla="val -41241"/>
              <a:gd name="adj2" fmla="val 8460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bully the other person</a:t>
            </a:r>
          </a:p>
        </p:txBody>
      </p:sp>
      <p:sp>
        <p:nvSpPr>
          <p:cNvPr id="10" name="Rounded Rectangular Callout 9">
            <a:extLst>
              <a:ext uri="{FF2B5EF4-FFF2-40B4-BE49-F238E27FC236}">
                <a16:creationId xmlns:a16="http://schemas.microsoft.com/office/drawing/2014/main" id="{0880E888-C053-9744-92AA-1294CBE20FE4}"/>
              </a:ext>
            </a:extLst>
          </p:cNvPr>
          <p:cNvSpPr/>
          <p:nvPr/>
        </p:nvSpPr>
        <p:spPr>
          <a:xfrm>
            <a:off x="2233612" y="1720261"/>
            <a:ext cx="1779590" cy="789914"/>
          </a:xfrm>
          <a:prstGeom prst="wedgeRoundRectCallout">
            <a:avLst>
              <a:gd name="adj1" fmla="val -20833"/>
              <a:gd name="adj2" fmla="val 91048"/>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hurt the other person</a:t>
            </a:r>
          </a:p>
        </p:txBody>
      </p:sp>
      <p:sp>
        <p:nvSpPr>
          <p:cNvPr id="11" name="Rounded Rectangular Callout 10">
            <a:extLst>
              <a:ext uri="{FF2B5EF4-FFF2-40B4-BE49-F238E27FC236}">
                <a16:creationId xmlns:a16="http://schemas.microsoft.com/office/drawing/2014/main" id="{DDB505D3-C969-7A49-9A61-6CCB46B0F717}"/>
              </a:ext>
            </a:extLst>
          </p:cNvPr>
          <p:cNvSpPr/>
          <p:nvPr/>
        </p:nvSpPr>
        <p:spPr>
          <a:xfrm>
            <a:off x="3300413" y="2696316"/>
            <a:ext cx="1779589" cy="778523"/>
          </a:xfrm>
          <a:prstGeom prst="wedgeRoundRectCallout">
            <a:avLst>
              <a:gd name="adj1" fmla="val -35865"/>
              <a:gd name="adj2" fmla="val 115944"/>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say kind things to the other person</a:t>
            </a:r>
          </a:p>
        </p:txBody>
      </p:sp>
      <p:sp>
        <p:nvSpPr>
          <p:cNvPr id="12" name="Rounded Rectangular Callout 11">
            <a:extLst>
              <a:ext uri="{FF2B5EF4-FFF2-40B4-BE49-F238E27FC236}">
                <a16:creationId xmlns:a16="http://schemas.microsoft.com/office/drawing/2014/main" id="{D63DB69B-B139-3E43-A68F-8EAB8409889E}"/>
              </a:ext>
            </a:extLst>
          </p:cNvPr>
          <p:cNvSpPr/>
          <p:nvPr/>
        </p:nvSpPr>
        <p:spPr>
          <a:xfrm>
            <a:off x="4660902" y="5531367"/>
            <a:ext cx="2019300" cy="719227"/>
          </a:xfrm>
          <a:prstGeom prst="wedgeRoundRectCallout">
            <a:avLst>
              <a:gd name="adj1" fmla="val -29009"/>
              <a:gd name="adj2" fmla="val 76314"/>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200" dirty="0"/>
          </a:p>
          <a:p>
            <a:pPr algn="ctr"/>
            <a:r>
              <a:rPr lang="en-US" sz="1200" dirty="0"/>
              <a:t>I laugh at the other person</a:t>
            </a:r>
          </a:p>
          <a:p>
            <a:pPr algn="ctr"/>
            <a:endParaRPr lang="en-US" dirty="0"/>
          </a:p>
        </p:txBody>
      </p:sp>
      <p:sp>
        <p:nvSpPr>
          <p:cNvPr id="13" name="Rounded Rectangular Callout 12">
            <a:extLst>
              <a:ext uri="{FF2B5EF4-FFF2-40B4-BE49-F238E27FC236}">
                <a16:creationId xmlns:a16="http://schemas.microsoft.com/office/drawing/2014/main" id="{98EE89FD-B936-EE4D-A86F-E8DB2F298ECE}"/>
              </a:ext>
            </a:extLst>
          </p:cNvPr>
          <p:cNvSpPr/>
          <p:nvPr/>
        </p:nvSpPr>
        <p:spPr>
          <a:xfrm flipH="1">
            <a:off x="317497" y="3390034"/>
            <a:ext cx="1916115" cy="843337"/>
          </a:xfrm>
          <a:prstGeom prst="wedgeRoundRectCallout">
            <a:avLst>
              <a:gd name="adj1" fmla="val -37843"/>
              <a:gd name="adj2" fmla="val 87364"/>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take the others person’s things</a:t>
            </a:r>
          </a:p>
        </p:txBody>
      </p:sp>
      <p:sp>
        <p:nvSpPr>
          <p:cNvPr id="14" name="Rounded Rectangular Callout 13">
            <a:extLst>
              <a:ext uri="{FF2B5EF4-FFF2-40B4-BE49-F238E27FC236}">
                <a16:creationId xmlns:a16="http://schemas.microsoft.com/office/drawing/2014/main" id="{1D5F02EE-95B8-1743-9A62-EBED73B009D4}"/>
              </a:ext>
            </a:extLst>
          </p:cNvPr>
          <p:cNvSpPr/>
          <p:nvPr/>
        </p:nvSpPr>
        <p:spPr>
          <a:xfrm>
            <a:off x="4926014" y="1485556"/>
            <a:ext cx="1779590" cy="1074843"/>
          </a:xfrm>
          <a:prstGeom prst="wedgeRoundRectCallout">
            <a:avLst>
              <a:gd name="adj1" fmla="val -45811"/>
              <a:gd name="adj2" fmla="val 165431"/>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help the other person</a:t>
            </a:r>
          </a:p>
        </p:txBody>
      </p:sp>
      <p:sp>
        <p:nvSpPr>
          <p:cNvPr id="15" name="Rounded Rectangular Callout 14">
            <a:extLst>
              <a:ext uri="{FF2B5EF4-FFF2-40B4-BE49-F238E27FC236}">
                <a16:creationId xmlns:a16="http://schemas.microsoft.com/office/drawing/2014/main" id="{D9D4C1A3-73C6-6243-BD9E-575E1BAF26E9}"/>
              </a:ext>
            </a:extLst>
          </p:cNvPr>
          <p:cNvSpPr/>
          <p:nvPr/>
        </p:nvSpPr>
        <p:spPr>
          <a:xfrm flipH="1">
            <a:off x="2394743" y="4150331"/>
            <a:ext cx="1916115" cy="843337"/>
          </a:xfrm>
          <a:prstGeom prst="wedgeRoundRectCallout">
            <a:avLst>
              <a:gd name="adj1" fmla="val 21809"/>
              <a:gd name="adj2" fmla="val 99411"/>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care about the other person</a:t>
            </a:r>
          </a:p>
        </p:txBody>
      </p:sp>
      <p:sp>
        <p:nvSpPr>
          <p:cNvPr id="16" name="Rounded Rectangular Callout 15">
            <a:extLst>
              <a:ext uri="{FF2B5EF4-FFF2-40B4-BE49-F238E27FC236}">
                <a16:creationId xmlns:a16="http://schemas.microsoft.com/office/drawing/2014/main" id="{1D2B259C-2FAC-3842-939A-585227488B7E}"/>
              </a:ext>
            </a:extLst>
          </p:cNvPr>
          <p:cNvSpPr/>
          <p:nvPr/>
        </p:nvSpPr>
        <p:spPr>
          <a:xfrm>
            <a:off x="4660902" y="3908380"/>
            <a:ext cx="2019300" cy="940527"/>
          </a:xfrm>
          <a:prstGeom prst="wedgeRoundRectCallout">
            <a:avLst>
              <a:gd name="adj1" fmla="val -59198"/>
              <a:gd name="adj2" fmla="val 104268"/>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want the other person to be happy</a:t>
            </a:r>
          </a:p>
        </p:txBody>
      </p:sp>
      <p:sp>
        <p:nvSpPr>
          <p:cNvPr id="17" name="Rounded Rectangular Callout 16">
            <a:extLst>
              <a:ext uri="{FF2B5EF4-FFF2-40B4-BE49-F238E27FC236}">
                <a16:creationId xmlns:a16="http://schemas.microsoft.com/office/drawing/2014/main" id="{1CC22B9F-036E-3641-9CF4-206117A428F9}"/>
              </a:ext>
            </a:extLst>
          </p:cNvPr>
          <p:cNvSpPr/>
          <p:nvPr/>
        </p:nvSpPr>
        <p:spPr>
          <a:xfrm flipH="1">
            <a:off x="247648" y="4804443"/>
            <a:ext cx="1866900" cy="726924"/>
          </a:xfrm>
          <a:prstGeom prst="wedgeRoundRectCallout">
            <a:avLst>
              <a:gd name="adj1" fmla="val -41241"/>
              <a:gd name="adj2" fmla="val 8460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200" dirty="0"/>
              <a:t>I get the other person in trouble</a:t>
            </a:r>
          </a:p>
        </p:txBody>
      </p:sp>
    </p:spTree>
    <p:extLst>
      <p:ext uri="{BB962C8B-B14F-4D97-AF65-F5344CB8AC3E}">
        <p14:creationId xmlns:p14="http://schemas.microsoft.com/office/powerpoint/2010/main" val="42740598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EBCB3D-6323-CE4E-90A3-734E1444BA43}"/>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Sara’s Big Problem</a:t>
            </a:r>
          </a:p>
        </p:txBody>
      </p:sp>
      <p:sp>
        <p:nvSpPr>
          <p:cNvPr id="5" name="Content Placeholder 4">
            <a:extLst>
              <a:ext uri="{FF2B5EF4-FFF2-40B4-BE49-F238E27FC236}">
                <a16:creationId xmlns:a16="http://schemas.microsoft.com/office/drawing/2014/main" id="{5349BED5-803A-AC46-9A63-43354773D05E}"/>
              </a:ext>
            </a:extLst>
          </p:cNvPr>
          <p:cNvSpPr>
            <a:spLocks noGrp="1"/>
          </p:cNvSpPr>
          <p:nvPr>
            <p:ph idx="1"/>
          </p:nvPr>
        </p:nvSpPr>
        <p:spPr>
          <a:xfrm>
            <a:off x="471488" y="908048"/>
            <a:ext cx="5915025" cy="8235952"/>
          </a:xfrm>
        </p:spPr>
        <p:txBody>
          <a:bodyPr>
            <a:normAutofit/>
          </a:bodyPr>
          <a:lstStyle/>
          <a:p>
            <a:pPr marL="0" indent="0" algn="just">
              <a:buNone/>
            </a:pPr>
            <a:r>
              <a:rPr lang="en-US" sz="1800" i="1" dirty="0"/>
              <a:t>Read the story below and answer the questions on the next page.</a:t>
            </a:r>
          </a:p>
          <a:p>
            <a:pPr marL="0" indent="0" algn="just">
              <a:buNone/>
            </a:pPr>
            <a:endParaRPr lang="en-US" sz="1800" dirty="0"/>
          </a:p>
          <a:p>
            <a:pPr marL="0" indent="0" algn="just">
              <a:buNone/>
            </a:pPr>
            <a:r>
              <a:rPr lang="en-US" sz="1800" dirty="0">
                <a:highlight>
                  <a:srgbClr val="FFFF00"/>
                </a:highlight>
              </a:rPr>
              <a:t>Sara</a:t>
            </a:r>
            <a:r>
              <a:rPr lang="en-US" sz="1800" dirty="0"/>
              <a:t> is twelve years old. She has started secondary school. She walks to and from school each day. </a:t>
            </a:r>
          </a:p>
          <a:p>
            <a:pPr marL="0" indent="0" algn="just">
              <a:buNone/>
            </a:pPr>
            <a:r>
              <a:rPr lang="en-US" sz="1800" dirty="0"/>
              <a:t>Last week, an older girl called </a:t>
            </a:r>
            <a:r>
              <a:rPr lang="en-US" sz="1800" dirty="0">
                <a:highlight>
                  <a:srgbClr val="FFFF00"/>
                </a:highlight>
              </a:rPr>
              <a:t>Ann</a:t>
            </a:r>
            <a:r>
              <a:rPr lang="en-US" sz="1800" dirty="0"/>
              <a:t> from the same school began to walk with </a:t>
            </a:r>
            <a:r>
              <a:rPr lang="en-US" sz="1800" dirty="0">
                <a:highlight>
                  <a:srgbClr val="FFFF00"/>
                </a:highlight>
              </a:rPr>
              <a:t>Sara</a:t>
            </a:r>
            <a:r>
              <a:rPr lang="en-US" sz="1800" dirty="0"/>
              <a:t>. Ann tells </a:t>
            </a:r>
            <a:r>
              <a:rPr lang="en-US" sz="1800" dirty="0">
                <a:highlight>
                  <a:srgbClr val="FFFF00"/>
                </a:highlight>
              </a:rPr>
              <a:t>Sara</a:t>
            </a:r>
            <a:r>
              <a:rPr lang="en-US" sz="1800" dirty="0"/>
              <a:t> she must wait for her in the morning so they can walk together. </a:t>
            </a:r>
            <a:r>
              <a:rPr lang="en-US" sz="1800" dirty="0">
                <a:highlight>
                  <a:srgbClr val="FFFF00"/>
                </a:highlight>
              </a:rPr>
              <a:t>Sara</a:t>
            </a:r>
            <a:r>
              <a:rPr lang="en-US" sz="1800" dirty="0"/>
              <a:t> does not really like </a:t>
            </a:r>
            <a:r>
              <a:rPr lang="en-US" sz="1800" dirty="0">
                <a:highlight>
                  <a:srgbClr val="FFFF00"/>
                </a:highlight>
              </a:rPr>
              <a:t>Ann</a:t>
            </a:r>
            <a:r>
              <a:rPr lang="en-US" sz="1800" dirty="0"/>
              <a:t>, but </a:t>
            </a:r>
            <a:r>
              <a:rPr lang="en-US" sz="1800" dirty="0">
                <a:highlight>
                  <a:srgbClr val="FFFF00"/>
                </a:highlight>
              </a:rPr>
              <a:t>Sara</a:t>
            </a:r>
            <a:r>
              <a:rPr lang="en-US" sz="1800" dirty="0"/>
              <a:t> is a kind person who tries to be friends with everyone. She is also a little scared of </a:t>
            </a:r>
            <a:r>
              <a:rPr lang="en-US" sz="1800" dirty="0">
                <a:highlight>
                  <a:srgbClr val="FFFF00"/>
                </a:highlight>
              </a:rPr>
              <a:t>Ann</a:t>
            </a:r>
            <a:r>
              <a:rPr lang="en-US" sz="1800" dirty="0"/>
              <a:t> because </a:t>
            </a:r>
            <a:r>
              <a:rPr lang="en-US" sz="1800" dirty="0">
                <a:highlight>
                  <a:srgbClr val="FFFF00"/>
                </a:highlight>
              </a:rPr>
              <a:t>Ann</a:t>
            </a:r>
            <a:r>
              <a:rPr lang="en-US" sz="1800" dirty="0"/>
              <a:t> is older than </a:t>
            </a:r>
            <a:r>
              <a:rPr lang="en-US" sz="1800" dirty="0">
                <a:highlight>
                  <a:srgbClr val="FFFF00"/>
                </a:highlight>
              </a:rPr>
              <a:t>Sara</a:t>
            </a:r>
            <a:r>
              <a:rPr lang="en-US" sz="1800" dirty="0"/>
              <a:t>.</a:t>
            </a:r>
            <a:endParaRPr lang="en-US" sz="1800" dirty="0">
              <a:highlight>
                <a:srgbClr val="FFFF00"/>
              </a:highlight>
            </a:endParaRPr>
          </a:p>
          <a:p>
            <a:pPr marL="0" indent="0" algn="just">
              <a:buNone/>
            </a:pPr>
            <a:r>
              <a:rPr lang="en-US" sz="1800" dirty="0">
                <a:highlight>
                  <a:srgbClr val="FFFF00"/>
                </a:highlight>
              </a:rPr>
              <a:t>Ann</a:t>
            </a:r>
            <a:r>
              <a:rPr lang="en-US" sz="1800" dirty="0"/>
              <a:t> also makes </a:t>
            </a:r>
            <a:r>
              <a:rPr lang="en-US" sz="1800" dirty="0">
                <a:highlight>
                  <a:srgbClr val="FFFF00"/>
                </a:highlight>
              </a:rPr>
              <a:t>Sara </a:t>
            </a:r>
            <a:r>
              <a:rPr lang="en-US" sz="1800" dirty="0"/>
              <a:t>carry her school bag and give her money to buy sweets. </a:t>
            </a:r>
            <a:r>
              <a:rPr lang="en-US" sz="1800" dirty="0">
                <a:highlight>
                  <a:srgbClr val="FFFF00"/>
                </a:highlight>
              </a:rPr>
              <a:t>Sara’s</a:t>
            </a:r>
            <a:r>
              <a:rPr lang="en-US" sz="1800" dirty="0"/>
              <a:t> father gives her a little bit of money to buy lunch everyday. When she has to give it to </a:t>
            </a:r>
            <a:r>
              <a:rPr lang="en-US" sz="1800" dirty="0">
                <a:highlight>
                  <a:srgbClr val="FFFF00"/>
                </a:highlight>
              </a:rPr>
              <a:t>Ann</a:t>
            </a:r>
            <a:r>
              <a:rPr lang="en-US" sz="1800" dirty="0"/>
              <a:t>, she is not able to buy lunch for the day. </a:t>
            </a:r>
          </a:p>
          <a:p>
            <a:pPr marL="0" indent="0" algn="just">
              <a:buNone/>
            </a:pPr>
            <a:r>
              <a:rPr lang="en-US" sz="1800" dirty="0">
                <a:highlight>
                  <a:srgbClr val="FFFF00"/>
                </a:highlight>
              </a:rPr>
              <a:t>Ann</a:t>
            </a:r>
            <a:r>
              <a:rPr lang="en-US" sz="1800" dirty="0"/>
              <a:t> is always late, in the morning, but </a:t>
            </a:r>
            <a:r>
              <a:rPr lang="en-US" sz="1800" dirty="0">
                <a:highlight>
                  <a:srgbClr val="FFFF00"/>
                </a:highlight>
              </a:rPr>
              <a:t>Sara</a:t>
            </a:r>
            <a:r>
              <a:rPr lang="en-US" sz="1800" dirty="0"/>
              <a:t> has to wait for her. This means they are often late for school. One day, they were called to the headmaster’s office because they were late. In the office, </a:t>
            </a:r>
            <a:r>
              <a:rPr lang="en-US" sz="1800" dirty="0">
                <a:highlight>
                  <a:srgbClr val="FFFF00"/>
                </a:highlight>
              </a:rPr>
              <a:t>Ann</a:t>
            </a:r>
            <a:r>
              <a:rPr lang="en-US" sz="1800" dirty="0"/>
              <a:t> said it was all </a:t>
            </a:r>
            <a:r>
              <a:rPr lang="en-US" sz="1800" dirty="0">
                <a:highlight>
                  <a:srgbClr val="FFFF00"/>
                </a:highlight>
              </a:rPr>
              <a:t>Sara’s</a:t>
            </a:r>
            <a:r>
              <a:rPr lang="en-US" sz="1800" dirty="0"/>
              <a:t> fault that they were late. The headmaster called </a:t>
            </a:r>
            <a:r>
              <a:rPr lang="en-US" sz="1800" dirty="0">
                <a:highlight>
                  <a:srgbClr val="FFFF00"/>
                </a:highlight>
              </a:rPr>
              <a:t>Sara’s</a:t>
            </a:r>
            <a:r>
              <a:rPr lang="en-US" sz="1800" dirty="0"/>
              <a:t> mother and father. </a:t>
            </a:r>
            <a:r>
              <a:rPr lang="en-US" sz="1800" dirty="0">
                <a:highlight>
                  <a:srgbClr val="FFFF00"/>
                </a:highlight>
              </a:rPr>
              <a:t>Sara</a:t>
            </a:r>
            <a:r>
              <a:rPr lang="en-US" sz="1800" dirty="0"/>
              <a:t> got in lots of trouble with her parents. </a:t>
            </a:r>
          </a:p>
          <a:p>
            <a:pPr marL="0" indent="0" algn="just">
              <a:buNone/>
            </a:pPr>
            <a:r>
              <a:rPr lang="en-US" sz="1800" dirty="0"/>
              <a:t>Today, when </a:t>
            </a:r>
            <a:r>
              <a:rPr lang="en-US" sz="1800" dirty="0">
                <a:highlight>
                  <a:srgbClr val="FFFF00"/>
                </a:highlight>
              </a:rPr>
              <a:t>Ann</a:t>
            </a:r>
            <a:r>
              <a:rPr lang="en-US" sz="1800" dirty="0"/>
              <a:t> and </a:t>
            </a:r>
            <a:r>
              <a:rPr lang="en-US" sz="1800" dirty="0">
                <a:highlight>
                  <a:srgbClr val="FFFF00"/>
                </a:highlight>
              </a:rPr>
              <a:t>Sara</a:t>
            </a:r>
            <a:r>
              <a:rPr lang="en-US" sz="1800" dirty="0"/>
              <a:t> meet to walk to school, </a:t>
            </a:r>
            <a:r>
              <a:rPr lang="en-US" sz="1800" dirty="0">
                <a:highlight>
                  <a:srgbClr val="FFFF00"/>
                </a:highlight>
              </a:rPr>
              <a:t>Ann</a:t>
            </a:r>
            <a:r>
              <a:rPr lang="en-US" sz="1800" dirty="0"/>
              <a:t> tells </a:t>
            </a:r>
            <a:r>
              <a:rPr lang="en-US" sz="1800" dirty="0">
                <a:highlight>
                  <a:srgbClr val="FFFF00"/>
                </a:highlight>
              </a:rPr>
              <a:t>Sara</a:t>
            </a:r>
            <a:r>
              <a:rPr lang="en-US" sz="1800" dirty="0"/>
              <a:t> that they are going to skip school and go to the market instead. </a:t>
            </a:r>
            <a:r>
              <a:rPr lang="en-US" sz="1800" dirty="0">
                <a:highlight>
                  <a:srgbClr val="FFFF00"/>
                </a:highlight>
              </a:rPr>
              <a:t>Sara</a:t>
            </a:r>
            <a:r>
              <a:rPr lang="en-US" sz="1800" dirty="0"/>
              <a:t> does not want to skip school. She is afraid that she will get into even more trouble. </a:t>
            </a:r>
            <a:r>
              <a:rPr lang="en-US" sz="1800" dirty="0">
                <a:highlight>
                  <a:srgbClr val="FFFF00"/>
                </a:highlight>
              </a:rPr>
              <a:t>Ann</a:t>
            </a:r>
            <a:r>
              <a:rPr lang="en-US" sz="1800" dirty="0"/>
              <a:t> says that she will tell all the other children in the school to stop playing with </a:t>
            </a:r>
            <a:r>
              <a:rPr lang="en-US" sz="1800" dirty="0">
                <a:highlight>
                  <a:srgbClr val="FFFF00"/>
                </a:highlight>
              </a:rPr>
              <a:t>Sara</a:t>
            </a:r>
            <a:r>
              <a:rPr lang="en-US" sz="1800" dirty="0"/>
              <a:t> if she does not go with her.</a:t>
            </a:r>
          </a:p>
          <a:p>
            <a:pPr marL="0" indent="0" algn="just">
              <a:buNone/>
            </a:pPr>
            <a:endParaRPr lang="en-US" sz="1800" dirty="0"/>
          </a:p>
          <a:p>
            <a:pPr marL="0" indent="0" algn="just">
              <a:buNone/>
            </a:pPr>
            <a:r>
              <a:rPr lang="en-US" sz="1800" i="1" dirty="0"/>
              <a:t>Answer the questions on the next page!</a:t>
            </a:r>
          </a:p>
        </p:txBody>
      </p:sp>
    </p:spTree>
    <p:extLst>
      <p:ext uri="{BB962C8B-B14F-4D97-AF65-F5344CB8AC3E}">
        <p14:creationId xmlns:p14="http://schemas.microsoft.com/office/powerpoint/2010/main" val="3474500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AB2120-3E63-0B41-A668-802F18494D96}"/>
              </a:ext>
            </a:extLst>
          </p:cNvPr>
          <p:cNvSpPr>
            <a:spLocks noGrp="1"/>
          </p:cNvSpPr>
          <p:nvPr>
            <p:ph idx="1"/>
          </p:nvPr>
        </p:nvSpPr>
        <p:spPr>
          <a:xfrm>
            <a:off x="471488" y="1026694"/>
            <a:ext cx="5915025" cy="7630469"/>
          </a:xfrm>
        </p:spPr>
        <p:txBody>
          <a:bodyPr>
            <a:normAutofit/>
          </a:bodyPr>
          <a:lstStyle/>
          <a:p>
            <a:pPr marL="0" indent="0">
              <a:buNone/>
            </a:pPr>
            <a:r>
              <a:rPr lang="en-US" sz="1800" dirty="0"/>
              <a:t>Answer the following questions.</a:t>
            </a:r>
          </a:p>
          <a:p>
            <a:pPr marL="0" indent="0">
              <a:buNone/>
            </a:pPr>
            <a:endParaRPr lang="en-US" sz="1800" dirty="0"/>
          </a:p>
          <a:p>
            <a:pPr marL="342900" indent="-342900">
              <a:buAutoNum type="arabicPeriod"/>
            </a:pPr>
            <a:r>
              <a:rPr lang="en-US" sz="1800" dirty="0"/>
              <a:t>What should Sara do?</a:t>
            </a:r>
            <a:r>
              <a:rPr lang="en-US" sz="1800" baseline="-25000" dirty="0"/>
              <a:t> …………………………………………………………………………………</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342900" indent="-342900">
              <a:buFont typeface="+mj-lt"/>
              <a:buAutoNum type="arabicPeriod" startAt="2"/>
            </a:pPr>
            <a:r>
              <a:rPr lang="en-US" sz="1800" dirty="0"/>
              <a:t>What do you think will happen if she does this? </a:t>
            </a:r>
          </a:p>
          <a:p>
            <a:pPr marL="342900" indent="-342900">
              <a:buFont typeface="+mj-lt"/>
              <a:buAutoNum type="arabicPeriod" startAt="2"/>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p:txBody>
      </p:sp>
      <p:sp>
        <p:nvSpPr>
          <p:cNvPr id="4" name="Title 3">
            <a:extLst>
              <a:ext uri="{FF2B5EF4-FFF2-40B4-BE49-F238E27FC236}">
                <a16:creationId xmlns:a16="http://schemas.microsoft.com/office/drawing/2014/main" id="{F2A16DB5-FEEB-CA40-A8A0-CDD5AB490944}"/>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Sara’s Big Problem</a:t>
            </a:r>
          </a:p>
        </p:txBody>
      </p:sp>
    </p:spTree>
    <p:extLst>
      <p:ext uri="{BB962C8B-B14F-4D97-AF65-F5344CB8AC3E}">
        <p14:creationId xmlns:p14="http://schemas.microsoft.com/office/powerpoint/2010/main" val="2036704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DE8A07-38C0-5B41-97CA-9CDB8B98A024}"/>
              </a:ext>
            </a:extLst>
          </p:cNvPr>
          <p:cNvSpPr>
            <a:spLocks noGrp="1"/>
          </p:cNvSpPr>
          <p:nvPr>
            <p:ph type="title"/>
          </p:nvPr>
        </p:nvSpPr>
        <p:spPr>
          <a:xfrm>
            <a:off x="471488" y="486837"/>
            <a:ext cx="5915025" cy="443606"/>
          </a:xfrm>
        </p:spPr>
        <p:txBody>
          <a:bodyPr>
            <a:normAutofit fontScale="90000"/>
          </a:bodyPr>
          <a:lstStyle/>
          <a:p>
            <a:pPr algn="ctr"/>
            <a:r>
              <a:rPr lang="en-US" sz="2800" dirty="0">
                <a:latin typeface="Comic Sans MS" panose="030F0902030302020204" pitchFamily="66" charset="0"/>
              </a:rPr>
              <a:t>All About Me!</a:t>
            </a:r>
          </a:p>
        </p:txBody>
      </p:sp>
      <p:sp>
        <p:nvSpPr>
          <p:cNvPr id="3" name="Content Placeholder 2">
            <a:extLst>
              <a:ext uri="{FF2B5EF4-FFF2-40B4-BE49-F238E27FC236}">
                <a16:creationId xmlns:a16="http://schemas.microsoft.com/office/drawing/2014/main" id="{6323649D-F3BA-1E45-9B86-ABAFF7BAB192}"/>
              </a:ext>
            </a:extLst>
          </p:cNvPr>
          <p:cNvSpPr>
            <a:spLocks noGrp="1"/>
          </p:cNvSpPr>
          <p:nvPr>
            <p:ph idx="1"/>
          </p:nvPr>
        </p:nvSpPr>
        <p:spPr>
          <a:xfrm>
            <a:off x="471488" y="930442"/>
            <a:ext cx="5915025" cy="615475"/>
          </a:xfrm>
        </p:spPr>
        <p:txBody>
          <a:bodyPr>
            <a:normAutofit fontScale="92500" lnSpcReduction="20000"/>
          </a:bodyPr>
          <a:lstStyle/>
          <a:p>
            <a:pPr marL="0" indent="0" algn="just">
              <a:buNone/>
            </a:pPr>
            <a:r>
              <a:rPr lang="en-US" sz="1600" dirty="0"/>
              <a:t>On the next page, write a short story about your life so far. Use the sentence starters on this page to help you. You can add extra pages and make the story as long or as short as you want.</a:t>
            </a:r>
          </a:p>
        </p:txBody>
      </p:sp>
      <p:sp>
        <p:nvSpPr>
          <p:cNvPr id="2" name="TextBox 1">
            <a:extLst>
              <a:ext uri="{FF2B5EF4-FFF2-40B4-BE49-F238E27FC236}">
                <a16:creationId xmlns:a16="http://schemas.microsoft.com/office/drawing/2014/main" id="{BD9E1BC6-D140-714D-A61B-A33F5AF12656}"/>
              </a:ext>
            </a:extLst>
          </p:cNvPr>
          <p:cNvSpPr txBox="1"/>
          <p:nvPr/>
        </p:nvSpPr>
        <p:spPr>
          <a:xfrm>
            <a:off x="513347" y="2021306"/>
            <a:ext cx="2915653" cy="3754874"/>
          </a:xfrm>
          <a:prstGeom prst="rect">
            <a:avLst/>
          </a:prstGeom>
          <a:noFill/>
        </p:spPr>
        <p:txBody>
          <a:bodyPr wrap="square" rtlCol="0">
            <a:spAutoFit/>
          </a:bodyPr>
          <a:lstStyle/>
          <a:p>
            <a:pPr marL="285750" indent="-285750">
              <a:buFont typeface="Wingdings" pitchFamily="2" charset="2"/>
              <a:buChar char="q"/>
            </a:pPr>
            <a:r>
              <a:rPr lang="en-US" sz="1400" dirty="0"/>
              <a:t>When were you born </a:t>
            </a:r>
          </a:p>
          <a:p>
            <a:pPr marL="285750" indent="-285750">
              <a:buFont typeface="Wingdings" pitchFamily="2" charset="2"/>
              <a:buChar char="q"/>
            </a:pPr>
            <a:endParaRPr lang="en-US" sz="1400" dirty="0"/>
          </a:p>
          <a:p>
            <a:pPr marL="285750" indent="-285750">
              <a:buFont typeface="Wingdings" pitchFamily="2" charset="2"/>
              <a:buChar char="q"/>
            </a:pPr>
            <a:r>
              <a:rPr lang="en-US" sz="1400" dirty="0"/>
              <a:t>Where were you born</a:t>
            </a:r>
          </a:p>
          <a:p>
            <a:pPr marL="285750" indent="-285750">
              <a:buFont typeface="Wingdings" pitchFamily="2" charset="2"/>
              <a:buChar char="q"/>
            </a:pPr>
            <a:endParaRPr lang="en-US" sz="1400" dirty="0"/>
          </a:p>
          <a:p>
            <a:pPr marL="285750" indent="-285750">
              <a:buFont typeface="Wingdings" pitchFamily="2" charset="2"/>
              <a:buChar char="q"/>
            </a:pPr>
            <a:r>
              <a:rPr lang="en-US" sz="1400" dirty="0"/>
              <a:t>Who are the people living in your home</a:t>
            </a:r>
          </a:p>
          <a:p>
            <a:pPr marL="285750" indent="-285750">
              <a:buFont typeface="Wingdings" pitchFamily="2" charset="2"/>
              <a:buChar char="q"/>
            </a:pPr>
            <a:endParaRPr lang="en-US" sz="1400" dirty="0"/>
          </a:p>
          <a:p>
            <a:pPr marL="285750" indent="-285750">
              <a:buFont typeface="Wingdings" pitchFamily="2" charset="2"/>
              <a:buChar char="q"/>
            </a:pPr>
            <a:r>
              <a:rPr lang="en-US" sz="1400" dirty="0"/>
              <a:t>What are your </a:t>
            </a:r>
            <a:r>
              <a:rPr lang="en-US" sz="1400" dirty="0" err="1"/>
              <a:t>favourite</a:t>
            </a:r>
            <a:r>
              <a:rPr lang="en-US" sz="1400" dirty="0"/>
              <a:t> things to do</a:t>
            </a:r>
          </a:p>
          <a:p>
            <a:pPr marL="285750" indent="-285750">
              <a:buFont typeface="Wingdings" pitchFamily="2" charset="2"/>
              <a:buChar char="q"/>
            </a:pPr>
            <a:endParaRPr lang="en-US" sz="1400" dirty="0"/>
          </a:p>
          <a:p>
            <a:pPr marL="285750" indent="-285750">
              <a:buFont typeface="Wingdings" pitchFamily="2" charset="2"/>
              <a:buChar char="q"/>
            </a:pPr>
            <a:r>
              <a:rPr lang="en-US" sz="1400" dirty="0"/>
              <a:t>What are you most proud of</a:t>
            </a:r>
          </a:p>
          <a:p>
            <a:pPr marL="285750" indent="-285750">
              <a:buFont typeface="Wingdings" pitchFamily="2" charset="2"/>
              <a:buChar char="q"/>
            </a:pPr>
            <a:endParaRPr lang="en-US" sz="1400" dirty="0"/>
          </a:p>
          <a:p>
            <a:pPr marL="285750" indent="-285750">
              <a:buFont typeface="Wingdings" pitchFamily="2" charset="2"/>
              <a:buChar char="q"/>
            </a:pPr>
            <a:r>
              <a:rPr lang="en-US" sz="1400" dirty="0"/>
              <a:t>What are your dreams for the future</a:t>
            </a:r>
          </a:p>
          <a:p>
            <a:pPr marL="285750" indent="-285750">
              <a:buFont typeface="Wingdings" pitchFamily="2" charset="2"/>
              <a:buChar char="q"/>
            </a:pPr>
            <a:endParaRPr lang="en-US" sz="1400" dirty="0"/>
          </a:p>
          <a:p>
            <a:pPr marL="285750" indent="-285750">
              <a:buFont typeface="Wingdings" pitchFamily="2" charset="2"/>
              <a:buChar char="q"/>
            </a:pPr>
            <a:r>
              <a:rPr lang="en-US" sz="1400" dirty="0"/>
              <a:t>Anything else that you want to write about!</a:t>
            </a:r>
          </a:p>
        </p:txBody>
      </p:sp>
      <p:sp>
        <p:nvSpPr>
          <p:cNvPr id="5" name="TextBox 4">
            <a:extLst>
              <a:ext uri="{FF2B5EF4-FFF2-40B4-BE49-F238E27FC236}">
                <a16:creationId xmlns:a16="http://schemas.microsoft.com/office/drawing/2014/main" id="{34056D8A-EFDB-E745-8C8D-4219CC427AC4}"/>
              </a:ext>
            </a:extLst>
          </p:cNvPr>
          <p:cNvSpPr txBox="1"/>
          <p:nvPr/>
        </p:nvSpPr>
        <p:spPr>
          <a:xfrm>
            <a:off x="641684" y="6176210"/>
            <a:ext cx="5873166" cy="2431435"/>
          </a:xfrm>
          <a:prstGeom prst="rect">
            <a:avLst/>
          </a:prstGeom>
          <a:noFill/>
        </p:spPr>
        <p:txBody>
          <a:bodyPr wrap="square" rtlCol="0">
            <a:spAutoFit/>
          </a:bodyPr>
          <a:lstStyle/>
          <a:p>
            <a:r>
              <a:rPr lang="en-US" sz="3800" baseline="-25000" dirty="0"/>
              <a:t>……………………………………………………………………………………………………………………………………………………………………………………………………………………………………………………………………………………………………………………………………………</a:t>
            </a:r>
          </a:p>
          <a:p>
            <a:r>
              <a:rPr lang="en-US" sz="3800" baseline="-25000" dirty="0"/>
              <a:t>…………………………………………………………………</a:t>
            </a:r>
          </a:p>
        </p:txBody>
      </p:sp>
      <p:sp>
        <p:nvSpPr>
          <p:cNvPr id="9" name="Rectangle 8">
            <a:extLst>
              <a:ext uri="{FF2B5EF4-FFF2-40B4-BE49-F238E27FC236}">
                <a16:creationId xmlns:a16="http://schemas.microsoft.com/office/drawing/2014/main" id="{0132584D-AB46-6241-9798-45CF8866D15B}"/>
              </a:ext>
            </a:extLst>
          </p:cNvPr>
          <p:cNvSpPr/>
          <p:nvPr/>
        </p:nvSpPr>
        <p:spPr>
          <a:xfrm>
            <a:off x="3429000" y="1700463"/>
            <a:ext cx="2957513" cy="415490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gn="ctr"/>
            <a:r>
              <a:rPr lang="en-US" u="sng" dirty="0"/>
              <a:t>Self Portrait</a:t>
            </a:r>
          </a:p>
        </p:txBody>
      </p:sp>
    </p:spTree>
    <p:extLst>
      <p:ext uri="{BB962C8B-B14F-4D97-AF65-F5344CB8AC3E}">
        <p14:creationId xmlns:p14="http://schemas.microsoft.com/office/powerpoint/2010/main" val="1350206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9FE3F0-5F06-6742-B178-10B3000835EA}"/>
              </a:ext>
            </a:extLst>
          </p:cNvPr>
          <p:cNvSpPr>
            <a:spLocks noGrp="1"/>
          </p:cNvSpPr>
          <p:nvPr>
            <p:ph idx="1"/>
          </p:nvPr>
        </p:nvSpPr>
        <p:spPr>
          <a:xfrm>
            <a:off x="471488" y="1074820"/>
            <a:ext cx="5915025" cy="7780421"/>
          </a:xfrm>
        </p:spPr>
        <p:txBody>
          <a:bodyPr>
            <a:normAutofit lnSpcReduction="10000"/>
          </a:bodyPr>
          <a:lstStyle/>
          <a:p>
            <a:pPr marL="457200" indent="-457200">
              <a:buFont typeface="+mj-lt"/>
              <a:buAutoNum type="arabicPeriod" startAt="3"/>
            </a:pPr>
            <a:r>
              <a:rPr lang="en-US" sz="1800" dirty="0"/>
              <a:t>Why do you think </a:t>
            </a:r>
            <a:r>
              <a:rPr lang="en-US" sz="1800" dirty="0">
                <a:highlight>
                  <a:srgbClr val="FFFF00"/>
                </a:highlight>
              </a:rPr>
              <a:t>Ann</a:t>
            </a:r>
            <a:r>
              <a:rPr lang="en-US" sz="1800" dirty="0"/>
              <a:t> is acting like this? </a:t>
            </a:r>
          </a:p>
          <a:p>
            <a:pPr marL="0" indent="0">
              <a:buNone/>
            </a:pPr>
            <a:endParaRPr lang="en-US" sz="2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457200" indent="-457200">
              <a:buFont typeface="+mj-lt"/>
              <a:buAutoNum type="arabicPeriod" startAt="3"/>
            </a:pPr>
            <a:endParaRPr lang="en-US" sz="1800" dirty="0"/>
          </a:p>
          <a:p>
            <a:pPr marL="457200" indent="-457200">
              <a:buFont typeface="+mj-lt"/>
              <a:buAutoNum type="arabicPeriod" startAt="4"/>
            </a:pPr>
            <a:r>
              <a:rPr lang="en-US" sz="1800" dirty="0"/>
              <a:t>What do you think </a:t>
            </a:r>
            <a:r>
              <a:rPr lang="en-US" sz="1800" dirty="0">
                <a:highlight>
                  <a:srgbClr val="FFFF00"/>
                </a:highlight>
              </a:rPr>
              <a:t>Ann</a:t>
            </a:r>
            <a:r>
              <a:rPr lang="en-US" sz="1800" dirty="0"/>
              <a:t> feels like when she bullies </a:t>
            </a:r>
            <a:r>
              <a:rPr lang="en-US" sz="1800" dirty="0">
                <a:highlight>
                  <a:srgbClr val="FFFF00"/>
                </a:highlight>
              </a:rPr>
              <a:t>Sara</a:t>
            </a:r>
            <a:r>
              <a:rPr lang="en-US" sz="1800" dirty="0"/>
              <a:t>?</a:t>
            </a:r>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0" indent="0">
              <a:buNone/>
            </a:pPr>
            <a:endParaRPr lang="en-US" sz="1800" baseline="-25000" dirty="0"/>
          </a:p>
          <a:p>
            <a:pPr marL="0" indent="0">
              <a:buNone/>
            </a:pPr>
            <a:r>
              <a:rPr lang="en-US" sz="1800" baseline="-25000" dirty="0"/>
              <a:t>………………………………………………………………………….……………………………………………………………………</a:t>
            </a:r>
          </a:p>
          <a:p>
            <a:pPr marL="0" indent="0">
              <a:buNone/>
            </a:pPr>
            <a:endParaRPr lang="en-US" sz="1800" baseline="-25000" dirty="0"/>
          </a:p>
          <a:p>
            <a:pPr marL="0" indent="0">
              <a:buNone/>
            </a:pPr>
            <a:r>
              <a:rPr lang="en-US" sz="1800" baseline="-25000" dirty="0"/>
              <a:t>………………………………………………………………………………………………………………………………………………</a:t>
            </a:r>
            <a:endParaRPr lang="en-US" sz="1800" dirty="0"/>
          </a:p>
          <a:p>
            <a:pPr marL="0" indent="0">
              <a:buNone/>
            </a:pPr>
            <a:endParaRPr lang="en-US" sz="1800" baseline="-25000" dirty="0"/>
          </a:p>
          <a:p>
            <a:pPr marL="0" indent="0">
              <a:buNone/>
            </a:pPr>
            <a:endParaRPr lang="en-US" sz="1800" baseline="-25000" dirty="0"/>
          </a:p>
          <a:p>
            <a:pPr marL="0" indent="0">
              <a:buNone/>
            </a:pPr>
            <a:endParaRPr lang="en-US" sz="1800" dirty="0"/>
          </a:p>
        </p:txBody>
      </p:sp>
      <p:sp>
        <p:nvSpPr>
          <p:cNvPr id="4" name="Title 3">
            <a:extLst>
              <a:ext uri="{FF2B5EF4-FFF2-40B4-BE49-F238E27FC236}">
                <a16:creationId xmlns:a16="http://schemas.microsoft.com/office/drawing/2014/main" id="{64982094-DF9E-A542-BC0B-BA7A64B41E72}"/>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Sara’s Big Problem</a:t>
            </a:r>
          </a:p>
        </p:txBody>
      </p:sp>
    </p:spTree>
    <p:extLst>
      <p:ext uri="{BB962C8B-B14F-4D97-AF65-F5344CB8AC3E}">
        <p14:creationId xmlns:p14="http://schemas.microsoft.com/office/powerpoint/2010/main" val="2380402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3A6FE-C9E4-724E-90BA-553D97E57BD5}"/>
              </a:ext>
            </a:extLst>
          </p:cNvPr>
          <p:cNvSpPr>
            <a:spLocks noGrp="1"/>
          </p:cNvSpPr>
          <p:nvPr>
            <p:ph type="title"/>
          </p:nvPr>
        </p:nvSpPr>
        <p:spPr>
          <a:xfrm>
            <a:off x="471488" y="486837"/>
            <a:ext cx="5915025" cy="235058"/>
          </a:xfrm>
        </p:spPr>
        <p:txBody>
          <a:bodyPr>
            <a:noAutofit/>
          </a:bodyPr>
          <a:lstStyle/>
          <a:p>
            <a:pPr algn="ctr"/>
            <a:r>
              <a:rPr lang="en-US" sz="2800" u="sng" dirty="0"/>
              <a:t>Solving Problems with Friends</a:t>
            </a:r>
          </a:p>
        </p:txBody>
      </p:sp>
      <p:sp>
        <p:nvSpPr>
          <p:cNvPr id="3" name="Content Placeholder 2">
            <a:extLst>
              <a:ext uri="{FF2B5EF4-FFF2-40B4-BE49-F238E27FC236}">
                <a16:creationId xmlns:a16="http://schemas.microsoft.com/office/drawing/2014/main" id="{47CF1752-7EF0-6545-9B12-82FB2E916031}"/>
              </a:ext>
            </a:extLst>
          </p:cNvPr>
          <p:cNvSpPr>
            <a:spLocks noGrp="1"/>
          </p:cNvSpPr>
          <p:nvPr>
            <p:ph idx="1"/>
          </p:nvPr>
        </p:nvSpPr>
        <p:spPr>
          <a:xfrm>
            <a:off x="471488" y="1540043"/>
            <a:ext cx="5915025" cy="1796715"/>
          </a:xfrm>
        </p:spPr>
        <p:txBody>
          <a:bodyPr/>
          <a:lstStyle/>
          <a:p>
            <a:pPr marL="0" indent="0">
              <a:buNone/>
            </a:pPr>
            <a:r>
              <a:rPr lang="en-US" dirty="0"/>
              <a:t>I felt  </a:t>
            </a:r>
            <a:r>
              <a:rPr lang="en-US" baseline="-25000" dirty="0"/>
              <a:t>……………………………………………….. </a:t>
            </a:r>
            <a:r>
              <a:rPr lang="en-US" dirty="0"/>
              <a:t>because </a:t>
            </a:r>
            <a:r>
              <a:rPr lang="en-US" baseline="-25000" dirty="0"/>
              <a:t>. …………………………………….</a:t>
            </a:r>
          </a:p>
          <a:p>
            <a:pPr marL="0" indent="0">
              <a:buNone/>
            </a:pPr>
            <a:endParaRPr lang="en-US" baseline="-25000" dirty="0"/>
          </a:p>
          <a:p>
            <a:pPr marL="0" indent="0">
              <a:buNone/>
            </a:pPr>
            <a:r>
              <a:rPr lang="en-US" baseline="-25000" dirty="0"/>
              <a:t>…………………………………………………………………………………………………………………………</a:t>
            </a:r>
          </a:p>
          <a:p>
            <a:pPr marL="0" indent="0">
              <a:buNone/>
            </a:pPr>
            <a:endParaRPr lang="en-US" baseline="-25000" dirty="0"/>
          </a:p>
          <a:p>
            <a:pPr marL="0" indent="0">
              <a:buNone/>
            </a:pPr>
            <a:r>
              <a:rPr lang="en-US" baseline="-25000" dirty="0"/>
              <a:t>…………………………………………………………………………………………………………………………</a:t>
            </a:r>
            <a:endParaRPr lang="en-US" dirty="0"/>
          </a:p>
        </p:txBody>
      </p:sp>
      <p:sp>
        <p:nvSpPr>
          <p:cNvPr id="5" name="TextBox 4">
            <a:extLst>
              <a:ext uri="{FF2B5EF4-FFF2-40B4-BE49-F238E27FC236}">
                <a16:creationId xmlns:a16="http://schemas.microsoft.com/office/drawing/2014/main" id="{22E82322-2A86-AD4C-8227-593188074602}"/>
              </a:ext>
            </a:extLst>
          </p:cNvPr>
          <p:cNvSpPr txBox="1"/>
          <p:nvPr/>
        </p:nvSpPr>
        <p:spPr>
          <a:xfrm>
            <a:off x="513347" y="3336758"/>
            <a:ext cx="5727032" cy="738664"/>
          </a:xfrm>
          <a:prstGeom prst="rect">
            <a:avLst/>
          </a:prstGeom>
          <a:ln w="57150" cmpd="dbl">
            <a:prstDash val="sysDash"/>
            <a:extLst>
              <a:ext uri="{C807C97D-BFC1-408E-A445-0C87EB9F89A2}">
                <ask:lineSketchStyleProps xmlns:ask="http://schemas.microsoft.com/office/drawing/2018/sketchyshapes" sd="1219033472">
                  <a:custGeom>
                    <a:avLst/>
                    <a:gdLst>
                      <a:gd name="connsiteX0" fmla="*/ 0 w 5727032"/>
                      <a:gd name="connsiteY0" fmla="*/ 0 h 923330"/>
                      <a:gd name="connsiteX1" fmla="*/ 400892 w 5727032"/>
                      <a:gd name="connsiteY1" fmla="*/ 0 h 923330"/>
                      <a:gd name="connsiteX2" fmla="*/ 1088136 w 5727032"/>
                      <a:gd name="connsiteY2" fmla="*/ 0 h 923330"/>
                      <a:gd name="connsiteX3" fmla="*/ 1718110 w 5727032"/>
                      <a:gd name="connsiteY3" fmla="*/ 0 h 923330"/>
                      <a:gd name="connsiteX4" fmla="*/ 2119002 w 5727032"/>
                      <a:gd name="connsiteY4" fmla="*/ 0 h 923330"/>
                      <a:gd name="connsiteX5" fmla="*/ 2634435 w 5727032"/>
                      <a:gd name="connsiteY5" fmla="*/ 0 h 923330"/>
                      <a:gd name="connsiteX6" fmla="*/ 3321679 w 5727032"/>
                      <a:gd name="connsiteY6" fmla="*/ 0 h 923330"/>
                      <a:gd name="connsiteX7" fmla="*/ 3894382 w 5727032"/>
                      <a:gd name="connsiteY7" fmla="*/ 0 h 923330"/>
                      <a:gd name="connsiteX8" fmla="*/ 4524355 w 5727032"/>
                      <a:gd name="connsiteY8" fmla="*/ 0 h 923330"/>
                      <a:gd name="connsiteX9" fmla="*/ 5039788 w 5727032"/>
                      <a:gd name="connsiteY9" fmla="*/ 0 h 923330"/>
                      <a:gd name="connsiteX10" fmla="*/ 5727032 w 5727032"/>
                      <a:gd name="connsiteY10" fmla="*/ 0 h 923330"/>
                      <a:gd name="connsiteX11" fmla="*/ 5727032 w 5727032"/>
                      <a:gd name="connsiteY11" fmla="*/ 480132 h 923330"/>
                      <a:gd name="connsiteX12" fmla="*/ 5727032 w 5727032"/>
                      <a:gd name="connsiteY12" fmla="*/ 923330 h 923330"/>
                      <a:gd name="connsiteX13" fmla="*/ 5326140 w 5727032"/>
                      <a:gd name="connsiteY13" fmla="*/ 923330 h 923330"/>
                      <a:gd name="connsiteX14" fmla="*/ 4925248 w 5727032"/>
                      <a:gd name="connsiteY14" fmla="*/ 923330 h 923330"/>
                      <a:gd name="connsiteX15" fmla="*/ 4295274 w 5727032"/>
                      <a:gd name="connsiteY15" fmla="*/ 923330 h 923330"/>
                      <a:gd name="connsiteX16" fmla="*/ 3894382 w 5727032"/>
                      <a:gd name="connsiteY16" fmla="*/ 923330 h 923330"/>
                      <a:gd name="connsiteX17" fmla="*/ 3321679 w 5727032"/>
                      <a:gd name="connsiteY17" fmla="*/ 923330 h 923330"/>
                      <a:gd name="connsiteX18" fmla="*/ 2863516 w 5727032"/>
                      <a:gd name="connsiteY18" fmla="*/ 923330 h 923330"/>
                      <a:gd name="connsiteX19" fmla="*/ 2290813 w 5727032"/>
                      <a:gd name="connsiteY19" fmla="*/ 923330 h 923330"/>
                      <a:gd name="connsiteX20" fmla="*/ 1718110 w 5727032"/>
                      <a:gd name="connsiteY20" fmla="*/ 923330 h 923330"/>
                      <a:gd name="connsiteX21" fmla="*/ 1145406 w 5727032"/>
                      <a:gd name="connsiteY21" fmla="*/ 923330 h 923330"/>
                      <a:gd name="connsiteX22" fmla="*/ 572703 w 5727032"/>
                      <a:gd name="connsiteY22" fmla="*/ 923330 h 923330"/>
                      <a:gd name="connsiteX23" fmla="*/ 0 w 5727032"/>
                      <a:gd name="connsiteY23" fmla="*/ 923330 h 923330"/>
                      <a:gd name="connsiteX24" fmla="*/ 0 w 5727032"/>
                      <a:gd name="connsiteY24" fmla="*/ 452432 h 923330"/>
                      <a:gd name="connsiteX25" fmla="*/ 0 w 5727032"/>
                      <a:gd name="connsiteY25"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27032" h="923330" fill="none" extrusionOk="0">
                        <a:moveTo>
                          <a:pt x="0" y="0"/>
                        </a:moveTo>
                        <a:cubicBezTo>
                          <a:pt x="160397" y="-13101"/>
                          <a:pt x="239973" y="4908"/>
                          <a:pt x="400892" y="0"/>
                        </a:cubicBezTo>
                        <a:cubicBezTo>
                          <a:pt x="561811" y="-4908"/>
                          <a:pt x="918878" y="24248"/>
                          <a:pt x="1088136" y="0"/>
                        </a:cubicBezTo>
                        <a:cubicBezTo>
                          <a:pt x="1257394" y="-24248"/>
                          <a:pt x="1412093" y="71098"/>
                          <a:pt x="1718110" y="0"/>
                        </a:cubicBezTo>
                        <a:cubicBezTo>
                          <a:pt x="2024127" y="-71098"/>
                          <a:pt x="1951824" y="28650"/>
                          <a:pt x="2119002" y="0"/>
                        </a:cubicBezTo>
                        <a:cubicBezTo>
                          <a:pt x="2286180" y="-28650"/>
                          <a:pt x="2459578" y="53050"/>
                          <a:pt x="2634435" y="0"/>
                        </a:cubicBezTo>
                        <a:cubicBezTo>
                          <a:pt x="2809292" y="-53050"/>
                          <a:pt x="3148482" y="17037"/>
                          <a:pt x="3321679" y="0"/>
                        </a:cubicBezTo>
                        <a:cubicBezTo>
                          <a:pt x="3494876" y="-17037"/>
                          <a:pt x="3714720" y="59137"/>
                          <a:pt x="3894382" y="0"/>
                        </a:cubicBezTo>
                        <a:cubicBezTo>
                          <a:pt x="4074044" y="-59137"/>
                          <a:pt x="4272905" y="30550"/>
                          <a:pt x="4524355" y="0"/>
                        </a:cubicBezTo>
                        <a:cubicBezTo>
                          <a:pt x="4775805" y="-30550"/>
                          <a:pt x="4793214" y="34322"/>
                          <a:pt x="5039788" y="0"/>
                        </a:cubicBezTo>
                        <a:cubicBezTo>
                          <a:pt x="5286362" y="-34322"/>
                          <a:pt x="5395122" y="15477"/>
                          <a:pt x="5727032" y="0"/>
                        </a:cubicBezTo>
                        <a:cubicBezTo>
                          <a:pt x="5778891" y="166644"/>
                          <a:pt x="5683709" y="295014"/>
                          <a:pt x="5727032" y="480132"/>
                        </a:cubicBezTo>
                        <a:cubicBezTo>
                          <a:pt x="5770355" y="665250"/>
                          <a:pt x="5706973" y="757292"/>
                          <a:pt x="5727032" y="923330"/>
                        </a:cubicBezTo>
                        <a:cubicBezTo>
                          <a:pt x="5554829" y="958921"/>
                          <a:pt x="5521445" y="892818"/>
                          <a:pt x="5326140" y="923330"/>
                        </a:cubicBezTo>
                        <a:cubicBezTo>
                          <a:pt x="5130835" y="953842"/>
                          <a:pt x="5111658" y="895460"/>
                          <a:pt x="4925248" y="923330"/>
                        </a:cubicBezTo>
                        <a:cubicBezTo>
                          <a:pt x="4738838" y="951200"/>
                          <a:pt x="4443957" y="847815"/>
                          <a:pt x="4295274" y="923330"/>
                        </a:cubicBezTo>
                        <a:cubicBezTo>
                          <a:pt x="4146591" y="998845"/>
                          <a:pt x="4011469" y="910310"/>
                          <a:pt x="3894382" y="923330"/>
                        </a:cubicBezTo>
                        <a:cubicBezTo>
                          <a:pt x="3777295" y="936350"/>
                          <a:pt x="3588587" y="891288"/>
                          <a:pt x="3321679" y="923330"/>
                        </a:cubicBezTo>
                        <a:cubicBezTo>
                          <a:pt x="3054771" y="955372"/>
                          <a:pt x="3054379" y="888997"/>
                          <a:pt x="2863516" y="923330"/>
                        </a:cubicBezTo>
                        <a:cubicBezTo>
                          <a:pt x="2672653" y="957663"/>
                          <a:pt x="2501161" y="900581"/>
                          <a:pt x="2290813" y="923330"/>
                        </a:cubicBezTo>
                        <a:cubicBezTo>
                          <a:pt x="2080465" y="946079"/>
                          <a:pt x="1964033" y="886412"/>
                          <a:pt x="1718110" y="923330"/>
                        </a:cubicBezTo>
                        <a:cubicBezTo>
                          <a:pt x="1472187" y="960248"/>
                          <a:pt x="1428929" y="862591"/>
                          <a:pt x="1145406" y="923330"/>
                        </a:cubicBezTo>
                        <a:cubicBezTo>
                          <a:pt x="861883" y="984069"/>
                          <a:pt x="832898" y="875945"/>
                          <a:pt x="572703" y="923330"/>
                        </a:cubicBezTo>
                        <a:cubicBezTo>
                          <a:pt x="312508" y="970715"/>
                          <a:pt x="200462" y="888122"/>
                          <a:pt x="0" y="923330"/>
                        </a:cubicBezTo>
                        <a:cubicBezTo>
                          <a:pt x="-3499" y="732560"/>
                          <a:pt x="50052" y="618149"/>
                          <a:pt x="0" y="452432"/>
                        </a:cubicBezTo>
                        <a:cubicBezTo>
                          <a:pt x="-50052" y="286715"/>
                          <a:pt x="44482" y="133400"/>
                          <a:pt x="0" y="0"/>
                        </a:cubicBezTo>
                        <a:close/>
                      </a:path>
                      <a:path w="5727032" h="923330" stroke="0" extrusionOk="0">
                        <a:moveTo>
                          <a:pt x="0" y="0"/>
                        </a:moveTo>
                        <a:cubicBezTo>
                          <a:pt x="135000" y="-11177"/>
                          <a:pt x="391360" y="2548"/>
                          <a:pt x="515433" y="0"/>
                        </a:cubicBezTo>
                        <a:cubicBezTo>
                          <a:pt x="639506" y="-2548"/>
                          <a:pt x="750902" y="14977"/>
                          <a:pt x="916325" y="0"/>
                        </a:cubicBezTo>
                        <a:cubicBezTo>
                          <a:pt x="1081748" y="-14977"/>
                          <a:pt x="1338086" y="30041"/>
                          <a:pt x="1603569" y="0"/>
                        </a:cubicBezTo>
                        <a:cubicBezTo>
                          <a:pt x="1869052" y="-30041"/>
                          <a:pt x="1951011" y="51276"/>
                          <a:pt x="2119002" y="0"/>
                        </a:cubicBezTo>
                        <a:cubicBezTo>
                          <a:pt x="2286993" y="-51276"/>
                          <a:pt x="2417144" y="46063"/>
                          <a:pt x="2634435" y="0"/>
                        </a:cubicBezTo>
                        <a:cubicBezTo>
                          <a:pt x="2851726" y="-46063"/>
                          <a:pt x="3072841" y="60690"/>
                          <a:pt x="3321679" y="0"/>
                        </a:cubicBezTo>
                        <a:cubicBezTo>
                          <a:pt x="3570517" y="-60690"/>
                          <a:pt x="3600846" y="42643"/>
                          <a:pt x="3779841" y="0"/>
                        </a:cubicBezTo>
                        <a:cubicBezTo>
                          <a:pt x="3958836" y="-42643"/>
                          <a:pt x="4222305" y="2116"/>
                          <a:pt x="4467085" y="0"/>
                        </a:cubicBezTo>
                        <a:cubicBezTo>
                          <a:pt x="4711865" y="-2116"/>
                          <a:pt x="4964856" y="27391"/>
                          <a:pt x="5154329" y="0"/>
                        </a:cubicBezTo>
                        <a:cubicBezTo>
                          <a:pt x="5343802" y="-27391"/>
                          <a:pt x="5545171" y="5265"/>
                          <a:pt x="5727032" y="0"/>
                        </a:cubicBezTo>
                        <a:cubicBezTo>
                          <a:pt x="5757584" y="219931"/>
                          <a:pt x="5685327" y="331858"/>
                          <a:pt x="5727032" y="480132"/>
                        </a:cubicBezTo>
                        <a:cubicBezTo>
                          <a:pt x="5768737" y="628406"/>
                          <a:pt x="5686280" y="738099"/>
                          <a:pt x="5727032" y="923330"/>
                        </a:cubicBezTo>
                        <a:cubicBezTo>
                          <a:pt x="5628609" y="950969"/>
                          <a:pt x="5491530" y="882568"/>
                          <a:pt x="5326140" y="923330"/>
                        </a:cubicBezTo>
                        <a:cubicBezTo>
                          <a:pt x="5160750" y="964092"/>
                          <a:pt x="4859282" y="898247"/>
                          <a:pt x="4638896" y="923330"/>
                        </a:cubicBezTo>
                        <a:cubicBezTo>
                          <a:pt x="4418510" y="948413"/>
                          <a:pt x="4385984" y="911119"/>
                          <a:pt x="4180733" y="923330"/>
                        </a:cubicBezTo>
                        <a:cubicBezTo>
                          <a:pt x="3975482" y="935541"/>
                          <a:pt x="3846033" y="890354"/>
                          <a:pt x="3608030" y="923330"/>
                        </a:cubicBezTo>
                        <a:cubicBezTo>
                          <a:pt x="3370027" y="956306"/>
                          <a:pt x="3164458" y="912363"/>
                          <a:pt x="2920786" y="923330"/>
                        </a:cubicBezTo>
                        <a:cubicBezTo>
                          <a:pt x="2677114" y="934297"/>
                          <a:pt x="2558134" y="894219"/>
                          <a:pt x="2348083" y="923330"/>
                        </a:cubicBezTo>
                        <a:cubicBezTo>
                          <a:pt x="2138032" y="952441"/>
                          <a:pt x="2085487" y="895934"/>
                          <a:pt x="1947191" y="923330"/>
                        </a:cubicBezTo>
                        <a:cubicBezTo>
                          <a:pt x="1808895" y="950726"/>
                          <a:pt x="1602600" y="873451"/>
                          <a:pt x="1489028" y="923330"/>
                        </a:cubicBezTo>
                        <a:cubicBezTo>
                          <a:pt x="1375456" y="973209"/>
                          <a:pt x="1060522" y="894575"/>
                          <a:pt x="801784" y="923330"/>
                        </a:cubicBezTo>
                        <a:cubicBezTo>
                          <a:pt x="543046" y="952085"/>
                          <a:pt x="306960" y="835320"/>
                          <a:pt x="0" y="923330"/>
                        </a:cubicBezTo>
                        <a:cubicBezTo>
                          <a:pt x="-8480" y="822428"/>
                          <a:pt x="14958" y="629064"/>
                          <a:pt x="0" y="480132"/>
                        </a:cubicBezTo>
                        <a:cubicBezTo>
                          <a:pt x="-14958" y="331200"/>
                          <a:pt x="33197" y="194430"/>
                          <a:pt x="0" y="0"/>
                        </a:cubicBezTo>
                        <a:close/>
                      </a:path>
                    </a:pathLst>
                  </a:custGeom>
                  <ask:type>
                    <ask:lineSketchNone/>
                  </ask:type>
                </ask:lineSketchStyleProps>
              </a:ext>
            </a:extLst>
          </a:ln>
        </p:spPr>
        <p:style>
          <a:lnRef idx="2">
            <a:schemeClr val="accent4"/>
          </a:lnRef>
          <a:fillRef idx="1">
            <a:schemeClr val="lt1"/>
          </a:fillRef>
          <a:effectRef idx="0">
            <a:schemeClr val="accent4"/>
          </a:effectRef>
          <a:fontRef idx="minor">
            <a:schemeClr val="dk1"/>
          </a:fontRef>
        </p:style>
        <p:txBody>
          <a:bodyPr wrap="square" numCol="3" rtlCol="0">
            <a:spAutoFit/>
          </a:bodyPr>
          <a:lstStyle/>
          <a:p>
            <a:pPr algn="just"/>
            <a:r>
              <a:rPr lang="en-US" sz="1400" dirty="0"/>
              <a:t>Happy</a:t>
            </a:r>
          </a:p>
          <a:p>
            <a:pPr algn="just"/>
            <a:r>
              <a:rPr lang="en-US" sz="1400" dirty="0"/>
              <a:t>Sad</a:t>
            </a:r>
          </a:p>
          <a:p>
            <a:pPr algn="just"/>
            <a:r>
              <a:rPr lang="en-US" sz="1400" dirty="0"/>
              <a:t>Angry</a:t>
            </a:r>
          </a:p>
          <a:p>
            <a:pPr algn="just"/>
            <a:r>
              <a:rPr lang="en-US" sz="1400" dirty="0"/>
              <a:t>Scared	</a:t>
            </a:r>
          </a:p>
          <a:p>
            <a:pPr algn="just"/>
            <a:r>
              <a:rPr lang="en-US" sz="1400" dirty="0"/>
              <a:t>Silly</a:t>
            </a:r>
          </a:p>
          <a:p>
            <a:pPr algn="just"/>
            <a:r>
              <a:rPr lang="en-US" sz="1400" dirty="0"/>
              <a:t>Mad	</a:t>
            </a:r>
          </a:p>
          <a:p>
            <a:pPr algn="just"/>
            <a:r>
              <a:rPr lang="en-US" sz="1400" dirty="0"/>
              <a:t>Excited</a:t>
            </a:r>
          </a:p>
          <a:p>
            <a:pPr algn="just"/>
            <a:r>
              <a:rPr lang="en-US" sz="1400" dirty="0"/>
              <a:t>Worried</a:t>
            </a:r>
          </a:p>
          <a:p>
            <a:pPr algn="just"/>
            <a:r>
              <a:rPr lang="en-US" sz="1400" dirty="0"/>
              <a:t>Calm</a:t>
            </a:r>
          </a:p>
        </p:txBody>
      </p:sp>
      <p:sp>
        <p:nvSpPr>
          <p:cNvPr id="7" name="TextBox 6">
            <a:extLst>
              <a:ext uri="{FF2B5EF4-FFF2-40B4-BE49-F238E27FC236}">
                <a16:creationId xmlns:a16="http://schemas.microsoft.com/office/drawing/2014/main" id="{9613E601-4220-6844-AD85-5D12534F44CF}"/>
              </a:ext>
            </a:extLst>
          </p:cNvPr>
          <p:cNvSpPr txBox="1"/>
          <p:nvPr/>
        </p:nvSpPr>
        <p:spPr>
          <a:xfrm>
            <a:off x="513347" y="4240920"/>
            <a:ext cx="5727032" cy="830997"/>
          </a:xfrm>
          <a:prstGeom prst="rect">
            <a:avLst/>
          </a:prstGeom>
          <a:ln w="28575">
            <a:solidFill>
              <a:srgbClr val="0070C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00" dirty="0"/>
              <a:t>This is how it made the other person feel:</a:t>
            </a:r>
          </a:p>
          <a:p>
            <a:r>
              <a:rPr lang="en-US" sz="2800" baseline="-25000" dirty="0"/>
              <a:t>………………………………………………………………………………………</a:t>
            </a:r>
            <a:endParaRPr lang="en-US" sz="2800" dirty="0"/>
          </a:p>
        </p:txBody>
      </p:sp>
      <p:sp>
        <p:nvSpPr>
          <p:cNvPr id="8" name="TextBox 7">
            <a:extLst>
              <a:ext uri="{FF2B5EF4-FFF2-40B4-BE49-F238E27FC236}">
                <a16:creationId xmlns:a16="http://schemas.microsoft.com/office/drawing/2014/main" id="{30C71BC6-172C-D24A-9269-D80C9FB3976D}"/>
              </a:ext>
            </a:extLst>
          </p:cNvPr>
          <p:cNvSpPr txBox="1"/>
          <p:nvPr/>
        </p:nvSpPr>
        <p:spPr>
          <a:xfrm>
            <a:off x="545432" y="772197"/>
            <a:ext cx="5841081" cy="492443"/>
          </a:xfrm>
          <a:prstGeom prst="rect">
            <a:avLst/>
          </a:prstGeom>
          <a:noFill/>
        </p:spPr>
        <p:txBody>
          <a:bodyPr wrap="square" rtlCol="0">
            <a:spAutoFit/>
          </a:bodyPr>
          <a:lstStyle/>
          <a:p>
            <a:r>
              <a:rPr lang="en-US" sz="1300" dirty="0"/>
              <a:t>Think of a time you had a problem with one of your friends or someone from your family. Fill out the boxes below to learn how to fix problems like this in the future.</a:t>
            </a:r>
          </a:p>
        </p:txBody>
      </p:sp>
      <p:sp>
        <p:nvSpPr>
          <p:cNvPr id="9" name="TextBox 8">
            <a:extLst>
              <a:ext uri="{FF2B5EF4-FFF2-40B4-BE49-F238E27FC236}">
                <a16:creationId xmlns:a16="http://schemas.microsoft.com/office/drawing/2014/main" id="{D0B63097-BCCE-1A40-A3BC-8D42DF6ACD4B}"/>
              </a:ext>
            </a:extLst>
          </p:cNvPr>
          <p:cNvSpPr txBox="1"/>
          <p:nvPr/>
        </p:nvSpPr>
        <p:spPr>
          <a:xfrm>
            <a:off x="545432" y="5133473"/>
            <a:ext cx="5598695" cy="338554"/>
          </a:xfrm>
          <a:prstGeom prst="rect">
            <a:avLst/>
          </a:prstGeom>
          <a:noFill/>
        </p:spPr>
        <p:txBody>
          <a:bodyPr wrap="square" rtlCol="0">
            <a:spAutoFit/>
          </a:bodyPr>
          <a:lstStyle/>
          <a:p>
            <a:r>
              <a:rPr lang="en-US" sz="1600" dirty="0"/>
              <a:t>These are some things I could do when I have a problem like this:</a:t>
            </a:r>
          </a:p>
        </p:txBody>
      </p:sp>
      <p:sp>
        <p:nvSpPr>
          <p:cNvPr id="10" name="TextBox 9">
            <a:extLst>
              <a:ext uri="{FF2B5EF4-FFF2-40B4-BE49-F238E27FC236}">
                <a16:creationId xmlns:a16="http://schemas.microsoft.com/office/drawing/2014/main" id="{9CE917A9-5FBB-A649-91D0-7F18DB7C8664}"/>
              </a:ext>
            </a:extLst>
          </p:cNvPr>
          <p:cNvSpPr txBox="1"/>
          <p:nvPr/>
        </p:nvSpPr>
        <p:spPr>
          <a:xfrm>
            <a:off x="629652" y="5533583"/>
            <a:ext cx="5598695" cy="3416320"/>
          </a:xfrm>
          <a:prstGeom prst="rect">
            <a:avLst/>
          </a:prstGeom>
          <a:noFill/>
          <a:ln w="57150">
            <a:solidFill>
              <a:srgbClr val="00B050"/>
            </a:solidFill>
            <a:prstDash val="dashDot"/>
          </a:ln>
        </p:spPr>
        <p:txBody>
          <a:bodyPr wrap="square" numCol="2" rtlCol="0">
            <a:spAutoFit/>
          </a:bodyPr>
          <a:lstStyle/>
          <a:p>
            <a:pPr marL="342900" indent="-342900">
              <a:buFont typeface="Wingdings" pitchFamily="2" charset="2"/>
              <a:buChar char="q"/>
            </a:pPr>
            <a:r>
              <a:rPr lang="en-US" dirty="0"/>
              <a:t>Take deep breaths</a:t>
            </a:r>
          </a:p>
          <a:p>
            <a:pPr marL="342900" indent="-342900">
              <a:buFont typeface="Wingdings" pitchFamily="2" charset="2"/>
              <a:buChar char="q"/>
            </a:pPr>
            <a:endParaRPr lang="en-US" dirty="0"/>
          </a:p>
          <a:p>
            <a:pPr marL="342900" indent="-342900">
              <a:buFont typeface="Wingdings" pitchFamily="2" charset="2"/>
              <a:buChar char="q"/>
            </a:pPr>
            <a:r>
              <a:rPr lang="en-US" dirty="0"/>
              <a:t>Ask an adult for help</a:t>
            </a:r>
          </a:p>
          <a:p>
            <a:pPr marL="342900" indent="-342900">
              <a:buFont typeface="Wingdings" pitchFamily="2" charset="2"/>
              <a:buChar char="q"/>
            </a:pPr>
            <a:endParaRPr lang="en-US" dirty="0"/>
          </a:p>
          <a:p>
            <a:pPr marL="342900" indent="-342900">
              <a:buFont typeface="Wingdings" pitchFamily="2" charset="2"/>
              <a:buChar char="q"/>
            </a:pPr>
            <a:r>
              <a:rPr lang="en-US" dirty="0"/>
              <a:t>Name your feelings</a:t>
            </a:r>
          </a:p>
          <a:p>
            <a:pPr marL="342900" indent="-342900">
              <a:buFont typeface="Wingdings" pitchFamily="2" charset="2"/>
              <a:buChar char="q"/>
            </a:pPr>
            <a:endParaRPr lang="en-US" dirty="0"/>
          </a:p>
          <a:p>
            <a:pPr marL="342900" indent="-342900">
              <a:buFont typeface="Wingdings" pitchFamily="2" charset="2"/>
              <a:buChar char="q"/>
            </a:pPr>
            <a:r>
              <a:rPr lang="en-US" dirty="0"/>
              <a:t>Share</a:t>
            </a:r>
          </a:p>
          <a:p>
            <a:endParaRPr lang="en-US" dirty="0"/>
          </a:p>
          <a:p>
            <a:pPr marL="342900" indent="-342900">
              <a:buFont typeface="Wingdings" pitchFamily="2" charset="2"/>
              <a:buChar char="q"/>
            </a:pPr>
            <a:r>
              <a:rPr lang="en-US" dirty="0"/>
              <a:t>Take turns</a:t>
            </a:r>
          </a:p>
          <a:p>
            <a:pPr marL="342900" indent="-342900">
              <a:buFont typeface="Wingdings" pitchFamily="2" charset="2"/>
              <a:buChar char="q"/>
            </a:pPr>
            <a:endParaRPr lang="en-US" dirty="0"/>
          </a:p>
          <a:p>
            <a:pPr marL="342900" indent="-342900">
              <a:buFont typeface="Wingdings" pitchFamily="2" charset="2"/>
              <a:buChar char="q"/>
            </a:pPr>
            <a:r>
              <a:rPr lang="en-US" dirty="0"/>
              <a:t>Put yourself in the other persons place</a:t>
            </a:r>
          </a:p>
          <a:p>
            <a:pPr marL="342900" indent="-342900">
              <a:buFont typeface="Wingdings" pitchFamily="2" charset="2"/>
              <a:buChar char="q"/>
            </a:pPr>
            <a:r>
              <a:rPr lang="en-US" dirty="0"/>
              <a:t>Ask about the other persons feelings</a:t>
            </a:r>
          </a:p>
          <a:p>
            <a:pPr marL="342900" indent="-342900">
              <a:buFont typeface="Wingdings" pitchFamily="2" charset="2"/>
              <a:buChar char="q"/>
            </a:pPr>
            <a:endParaRPr lang="en-US" dirty="0"/>
          </a:p>
          <a:p>
            <a:pPr marL="342900" indent="-342900">
              <a:buFont typeface="Wingdings" pitchFamily="2" charset="2"/>
              <a:buChar char="q"/>
            </a:pPr>
            <a:r>
              <a:rPr lang="en-US" dirty="0"/>
              <a:t>Listen carefully</a:t>
            </a:r>
          </a:p>
          <a:p>
            <a:pPr marL="342900" indent="-342900">
              <a:buFont typeface="Wingdings" pitchFamily="2" charset="2"/>
              <a:buChar char="q"/>
            </a:pPr>
            <a:endParaRPr lang="en-US" dirty="0"/>
          </a:p>
          <a:p>
            <a:pPr marL="342900" indent="-342900">
              <a:buFont typeface="Wingdings" pitchFamily="2" charset="2"/>
              <a:buChar char="q"/>
            </a:pPr>
            <a:r>
              <a:rPr lang="en-US" dirty="0"/>
              <a:t>Ask if there is a way to make both people happy</a:t>
            </a:r>
          </a:p>
          <a:p>
            <a:pPr marL="342900" indent="-342900">
              <a:buFont typeface="Wingdings" pitchFamily="2" charset="2"/>
              <a:buChar char="q"/>
            </a:pPr>
            <a:endParaRPr lang="en-US" dirty="0"/>
          </a:p>
          <a:p>
            <a:pPr marL="342900" indent="-342900">
              <a:buFont typeface="Wingdings" pitchFamily="2" charset="2"/>
              <a:buChar char="q"/>
            </a:pPr>
            <a:r>
              <a:rPr lang="en-US" dirty="0"/>
              <a:t>Speak kindly</a:t>
            </a:r>
          </a:p>
          <a:p>
            <a:pPr marL="342900" indent="-342900">
              <a:buFont typeface="Wingdings" pitchFamily="2" charset="2"/>
              <a:buChar char="q"/>
            </a:pPr>
            <a:endParaRPr lang="en-US" dirty="0"/>
          </a:p>
          <a:p>
            <a:pPr marL="342900" indent="-342900">
              <a:buFont typeface="Wingdings" pitchFamily="2" charset="2"/>
              <a:buChar char="q"/>
            </a:pPr>
            <a:r>
              <a:rPr lang="en-US" dirty="0"/>
              <a:t>Stay calm</a:t>
            </a:r>
          </a:p>
          <a:p>
            <a:endParaRPr lang="en-US" dirty="0"/>
          </a:p>
        </p:txBody>
      </p:sp>
    </p:spTree>
    <p:extLst>
      <p:ext uri="{BB962C8B-B14F-4D97-AF65-F5344CB8AC3E}">
        <p14:creationId xmlns:p14="http://schemas.microsoft.com/office/powerpoint/2010/main" val="41412941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31FE7-4BE7-C643-A7D9-1CB8E6DAF9AE}"/>
              </a:ext>
            </a:extLst>
          </p:cNvPr>
          <p:cNvSpPr>
            <a:spLocks noGrp="1"/>
          </p:cNvSpPr>
          <p:nvPr>
            <p:ph type="title"/>
          </p:nvPr>
        </p:nvSpPr>
        <p:spPr>
          <a:xfrm>
            <a:off x="471488" y="199724"/>
            <a:ext cx="5915025" cy="780490"/>
          </a:xfrm>
        </p:spPr>
        <p:txBody>
          <a:bodyPr/>
          <a:lstStyle/>
          <a:p>
            <a:pPr algn="ctr"/>
            <a:r>
              <a:rPr lang="en-US" dirty="0"/>
              <a:t>Conflict Resolution Steps</a:t>
            </a:r>
          </a:p>
        </p:txBody>
      </p:sp>
      <p:sp>
        <p:nvSpPr>
          <p:cNvPr id="4" name="Rounded Rectangle 3">
            <a:extLst>
              <a:ext uri="{FF2B5EF4-FFF2-40B4-BE49-F238E27FC236}">
                <a16:creationId xmlns:a16="http://schemas.microsoft.com/office/drawing/2014/main" id="{25E60D4B-EDC1-F64F-8364-A7B3561865A2}"/>
              </a:ext>
            </a:extLst>
          </p:cNvPr>
          <p:cNvSpPr/>
          <p:nvPr/>
        </p:nvSpPr>
        <p:spPr>
          <a:xfrm>
            <a:off x="1074821" y="1245015"/>
            <a:ext cx="4555958" cy="1219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C8BC63-C7EB-2A4C-AE13-315B347C574F}"/>
              </a:ext>
            </a:extLst>
          </p:cNvPr>
          <p:cNvSpPr/>
          <p:nvPr/>
        </p:nvSpPr>
        <p:spPr>
          <a:xfrm>
            <a:off x="471488" y="2695074"/>
            <a:ext cx="2592554" cy="1876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F18990E-14E8-0A47-8BDB-11D76A26153A}"/>
              </a:ext>
            </a:extLst>
          </p:cNvPr>
          <p:cNvSpPr/>
          <p:nvPr/>
        </p:nvSpPr>
        <p:spPr>
          <a:xfrm>
            <a:off x="3542838" y="2695073"/>
            <a:ext cx="2606176" cy="18769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2B7C3E1-92AC-6D4B-AFBC-D1FB954FAE21}"/>
              </a:ext>
            </a:extLst>
          </p:cNvPr>
          <p:cNvSpPr/>
          <p:nvPr/>
        </p:nvSpPr>
        <p:spPr>
          <a:xfrm>
            <a:off x="471487" y="4920919"/>
            <a:ext cx="2592553" cy="20253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EE5F578-0B22-0C44-9E09-7A38E2BCEFFB}"/>
              </a:ext>
            </a:extLst>
          </p:cNvPr>
          <p:cNvSpPr/>
          <p:nvPr/>
        </p:nvSpPr>
        <p:spPr>
          <a:xfrm>
            <a:off x="3542838" y="4920916"/>
            <a:ext cx="2606176" cy="20253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D7AD3AA1-6E7E-124C-B71A-F2DE0CF241C7}"/>
              </a:ext>
            </a:extLst>
          </p:cNvPr>
          <p:cNvSpPr/>
          <p:nvPr/>
        </p:nvSpPr>
        <p:spPr>
          <a:xfrm>
            <a:off x="1074821" y="7295147"/>
            <a:ext cx="4555958" cy="1576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8F1309A-D987-1947-90B9-D4283E70C33B}"/>
              </a:ext>
            </a:extLst>
          </p:cNvPr>
          <p:cNvSpPr txBox="1"/>
          <p:nvPr/>
        </p:nvSpPr>
        <p:spPr>
          <a:xfrm rot="10800000" flipV="1">
            <a:off x="352926" y="763417"/>
            <a:ext cx="6033586" cy="369332"/>
          </a:xfrm>
          <a:prstGeom prst="rect">
            <a:avLst/>
          </a:prstGeom>
          <a:noFill/>
        </p:spPr>
        <p:txBody>
          <a:bodyPr wrap="square" rtlCol="0">
            <a:spAutoFit/>
          </a:bodyPr>
          <a:lstStyle/>
          <a:p>
            <a:r>
              <a:rPr lang="en-US" i="1" dirty="0"/>
              <a:t>Use this worksheet to help resolve a conflict</a:t>
            </a:r>
          </a:p>
        </p:txBody>
      </p:sp>
      <p:sp>
        <p:nvSpPr>
          <p:cNvPr id="12" name="TextBox 11">
            <a:extLst>
              <a:ext uri="{FF2B5EF4-FFF2-40B4-BE49-F238E27FC236}">
                <a16:creationId xmlns:a16="http://schemas.microsoft.com/office/drawing/2014/main" id="{BD2C0E4A-00B7-FA46-BB90-4504B87750BD}"/>
              </a:ext>
            </a:extLst>
          </p:cNvPr>
          <p:cNvSpPr txBox="1"/>
          <p:nvPr/>
        </p:nvSpPr>
        <p:spPr>
          <a:xfrm>
            <a:off x="1276517" y="1267327"/>
            <a:ext cx="1763881" cy="307777"/>
          </a:xfrm>
          <a:prstGeom prst="rect">
            <a:avLst/>
          </a:prstGeom>
          <a:noFill/>
        </p:spPr>
        <p:txBody>
          <a:bodyPr wrap="none" rtlCol="0">
            <a:spAutoFit/>
          </a:bodyPr>
          <a:lstStyle/>
          <a:p>
            <a:r>
              <a:rPr lang="en-US" sz="1400" dirty="0"/>
              <a:t>What is the problem?</a:t>
            </a:r>
          </a:p>
        </p:txBody>
      </p:sp>
      <p:sp>
        <p:nvSpPr>
          <p:cNvPr id="13" name="TextBox 12">
            <a:extLst>
              <a:ext uri="{FF2B5EF4-FFF2-40B4-BE49-F238E27FC236}">
                <a16:creationId xmlns:a16="http://schemas.microsoft.com/office/drawing/2014/main" id="{4229282E-C575-B046-86E7-CEB64EC196AF}"/>
              </a:ext>
            </a:extLst>
          </p:cNvPr>
          <p:cNvSpPr txBox="1"/>
          <p:nvPr/>
        </p:nvSpPr>
        <p:spPr>
          <a:xfrm>
            <a:off x="1276517" y="7295144"/>
            <a:ext cx="2254271" cy="307777"/>
          </a:xfrm>
          <a:prstGeom prst="rect">
            <a:avLst/>
          </a:prstGeom>
          <a:noFill/>
        </p:spPr>
        <p:txBody>
          <a:bodyPr wrap="none" rtlCol="0">
            <a:spAutoFit/>
          </a:bodyPr>
          <a:lstStyle/>
          <a:p>
            <a:r>
              <a:rPr lang="en-US" sz="1400" dirty="0"/>
              <a:t>How can we both be happy?</a:t>
            </a:r>
          </a:p>
        </p:txBody>
      </p:sp>
      <p:sp>
        <p:nvSpPr>
          <p:cNvPr id="14" name="TextBox 13">
            <a:extLst>
              <a:ext uri="{FF2B5EF4-FFF2-40B4-BE49-F238E27FC236}">
                <a16:creationId xmlns:a16="http://schemas.microsoft.com/office/drawing/2014/main" id="{71B52E99-257A-4A4B-90F8-E6C33182054F}"/>
              </a:ext>
            </a:extLst>
          </p:cNvPr>
          <p:cNvSpPr txBox="1"/>
          <p:nvPr/>
        </p:nvSpPr>
        <p:spPr>
          <a:xfrm>
            <a:off x="471488" y="2711851"/>
            <a:ext cx="805029" cy="307777"/>
          </a:xfrm>
          <a:prstGeom prst="rect">
            <a:avLst/>
          </a:prstGeom>
          <a:noFill/>
        </p:spPr>
        <p:txBody>
          <a:bodyPr wrap="none" rtlCol="0">
            <a:spAutoFit/>
          </a:bodyPr>
          <a:lstStyle/>
          <a:p>
            <a:r>
              <a:rPr lang="en-US" sz="1400" dirty="0"/>
              <a:t>My side:</a:t>
            </a:r>
          </a:p>
        </p:txBody>
      </p:sp>
      <p:sp>
        <p:nvSpPr>
          <p:cNvPr id="15" name="TextBox 14">
            <a:extLst>
              <a:ext uri="{FF2B5EF4-FFF2-40B4-BE49-F238E27FC236}">
                <a16:creationId xmlns:a16="http://schemas.microsoft.com/office/drawing/2014/main" id="{4BDAD3A1-0EF4-5F47-9FE0-87E4C6D0D963}"/>
              </a:ext>
            </a:extLst>
          </p:cNvPr>
          <p:cNvSpPr txBox="1"/>
          <p:nvPr/>
        </p:nvSpPr>
        <p:spPr>
          <a:xfrm>
            <a:off x="3580341" y="2770879"/>
            <a:ext cx="2472408" cy="307777"/>
          </a:xfrm>
          <a:prstGeom prst="rect">
            <a:avLst/>
          </a:prstGeom>
          <a:noFill/>
        </p:spPr>
        <p:txBody>
          <a:bodyPr wrap="none" rtlCol="0">
            <a:spAutoFit/>
          </a:bodyPr>
          <a:lstStyle/>
          <a:p>
            <a:r>
              <a:rPr lang="en-US" sz="1400" baseline="-25000" dirty="0"/>
              <a:t>…………………………………………………..……</a:t>
            </a:r>
            <a:r>
              <a:rPr lang="en-US" sz="1400" dirty="0"/>
              <a:t>’s</a:t>
            </a:r>
            <a:r>
              <a:rPr lang="en-US" sz="1400" baseline="-25000" dirty="0"/>
              <a:t> </a:t>
            </a:r>
            <a:r>
              <a:rPr lang="en-US" sz="1400" dirty="0"/>
              <a:t>side:</a:t>
            </a:r>
          </a:p>
        </p:txBody>
      </p:sp>
      <p:sp>
        <p:nvSpPr>
          <p:cNvPr id="16" name="TextBox 15">
            <a:extLst>
              <a:ext uri="{FF2B5EF4-FFF2-40B4-BE49-F238E27FC236}">
                <a16:creationId xmlns:a16="http://schemas.microsoft.com/office/drawing/2014/main" id="{041EF7C8-5E98-5D4C-9CE5-756F283414CA}"/>
              </a:ext>
            </a:extLst>
          </p:cNvPr>
          <p:cNvSpPr txBox="1"/>
          <p:nvPr/>
        </p:nvSpPr>
        <p:spPr>
          <a:xfrm>
            <a:off x="471487" y="4920912"/>
            <a:ext cx="1700463" cy="307777"/>
          </a:xfrm>
          <a:prstGeom prst="rect">
            <a:avLst/>
          </a:prstGeom>
          <a:noFill/>
        </p:spPr>
        <p:txBody>
          <a:bodyPr wrap="square" rtlCol="0">
            <a:spAutoFit/>
          </a:bodyPr>
          <a:lstStyle/>
          <a:p>
            <a:r>
              <a:rPr lang="en-US" sz="1400" dirty="0"/>
              <a:t>What am I feeling?</a:t>
            </a:r>
          </a:p>
        </p:txBody>
      </p:sp>
      <p:sp>
        <p:nvSpPr>
          <p:cNvPr id="17" name="TextBox 16">
            <a:extLst>
              <a:ext uri="{FF2B5EF4-FFF2-40B4-BE49-F238E27FC236}">
                <a16:creationId xmlns:a16="http://schemas.microsoft.com/office/drawing/2014/main" id="{8CA974D3-9D9E-8A4A-B8EA-26E6BEE712EC}"/>
              </a:ext>
            </a:extLst>
          </p:cNvPr>
          <p:cNvSpPr txBox="1"/>
          <p:nvPr/>
        </p:nvSpPr>
        <p:spPr>
          <a:xfrm>
            <a:off x="3501583" y="5021515"/>
            <a:ext cx="2643929" cy="307777"/>
          </a:xfrm>
          <a:prstGeom prst="rect">
            <a:avLst/>
          </a:prstGeom>
          <a:noFill/>
        </p:spPr>
        <p:txBody>
          <a:bodyPr wrap="none" rtlCol="0">
            <a:spAutoFit/>
          </a:bodyPr>
          <a:lstStyle/>
          <a:p>
            <a:r>
              <a:rPr lang="en-US" sz="1400" dirty="0"/>
              <a:t>What is </a:t>
            </a:r>
            <a:r>
              <a:rPr lang="en-US" sz="1400" baseline="-25000" dirty="0"/>
              <a:t>………………………………………</a:t>
            </a:r>
            <a:r>
              <a:rPr lang="en-US" sz="1400" dirty="0"/>
              <a:t> feeling?</a:t>
            </a:r>
          </a:p>
        </p:txBody>
      </p:sp>
      <p:sp>
        <p:nvSpPr>
          <p:cNvPr id="20" name="Curved Down Arrow 19">
            <a:extLst>
              <a:ext uri="{FF2B5EF4-FFF2-40B4-BE49-F238E27FC236}">
                <a16:creationId xmlns:a16="http://schemas.microsoft.com/office/drawing/2014/main" id="{EF686A67-22B5-DF49-9368-30C289938BAB}"/>
              </a:ext>
            </a:extLst>
          </p:cNvPr>
          <p:cNvSpPr/>
          <p:nvPr/>
        </p:nvSpPr>
        <p:spPr>
          <a:xfrm rot="3464669">
            <a:off x="5799883" y="1729541"/>
            <a:ext cx="1216152" cy="59350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urved Down Arrow 20">
            <a:extLst>
              <a:ext uri="{FF2B5EF4-FFF2-40B4-BE49-F238E27FC236}">
                <a16:creationId xmlns:a16="http://schemas.microsoft.com/office/drawing/2014/main" id="{9CFFEDEA-F7AD-D644-B1A1-A72189586FA6}"/>
              </a:ext>
            </a:extLst>
          </p:cNvPr>
          <p:cNvSpPr/>
          <p:nvPr/>
        </p:nvSpPr>
        <p:spPr>
          <a:xfrm rot="6746068" flipV="1">
            <a:off x="-162682" y="1822958"/>
            <a:ext cx="1216152" cy="55856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urved Down Arrow 21">
            <a:extLst>
              <a:ext uri="{FF2B5EF4-FFF2-40B4-BE49-F238E27FC236}">
                <a16:creationId xmlns:a16="http://schemas.microsoft.com/office/drawing/2014/main" id="{2AC7A558-65A8-6F4F-875B-02AAD1AEF02E}"/>
              </a:ext>
            </a:extLst>
          </p:cNvPr>
          <p:cNvSpPr/>
          <p:nvPr/>
        </p:nvSpPr>
        <p:spPr>
          <a:xfrm rot="6990873">
            <a:off x="5615849" y="7589842"/>
            <a:ext cx="1216152" cy="59350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Curved Down Arrow 22">
            <a:extLst>
              <a:ext uri="{FF2B5EF4-FFF2-40B4-BE49-F238E27FC236}">
                <a16:creationId xmlns:a16="http://schemas.microsoft.com/office/drawing/2014/main" id="{59A39BF7-AA1D-7949-A23B-1A49C0896B2E}"/>
              </a:ext>
            </a:extLst>
          </p:cNvPr>
          <p:cNvSpPr/>
          <p:nvPr/>
        </p:nvSpPr>
        <p:spPr>
          <a:xfrm rot="3439586" flipV="1">
            <a:off x="-96256" y="7666189"/>
            <a:ext cx="1216152" cy="60392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0715321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4E76F-6641-7349-88F5-DE65696DDA7F}"/>
              </a:ext>
            </a:extLst>
          </p:cNvPr>
          <p:cNvSpPr>
            <a:spLocks noGrp="1"/>
          </p:cNvSpPr>
          <p:nvPr>
            <p:ph type="title"/>
          </p:nvPr>
        </p:nvSpPr>
        <p:spPr>
          <a:xfrm>
            <a:off x="471488" y="486837"/>
            <a:ext cx="5915025" cy="535232"/>
          </a:xfrm>
        </p:spPr>
        <p:txBody>
          <a:bodyPr>
            <a:normAutofit fontScale="90000"/>
          </a:bodyPr>
          <a:lstStyle/>
          <a:p>
            <a:pPr algn="ctr"/>
            <a:r>
              <a:rPr lang="en-US" dirty="0">
                <a:latin typeface="Comic Sans MS" panose="030F0902030302020204" pitchFamily="66" charset="0"/>
              </a:rPr>
              <a:t>Good and Bad Choices</a:t>
            </a:r>
          </a:p>
        </p:txBody>
      </p:sp>
      <p:sp>
        <p:nvSpPr>
          <p:cNvPr id="5" name="Rounded Rectangle 4">
            <a:extLst>
              <a:ext uri="{FF2B5EF4-FFF2-40B4-BE49-F238E27FC236}">
                <a16:creationId xmlns:a16="http://schemas.microsoft.com/office/drawing/2014/main" id="{6B2D844A-291C-834E-9840-FDE7446029B3}"/>
              </a:ext>
            </a:extLst>
          </p:cNvPr>
          <p:cNvSpPr/>
          <p:nvPr/>
        </p:nvSpPr>
        <p:spPr>
          <a:xfrm>
            <a:off x="471488" y="1727811"/>
            <a:ext cx="5915025" cy="6957681"/>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6" name="TextBox 5">
            <a:extLst>
              <a:ext uri="{FF2B5EF4-FFF2-40B4-BE49-F238E27FC236}">
                <a16:creationId xmlns:a16="http://schemas.microsoft.com/office/drawing/2014/main" id="{05CCFEB2-8552-3A48-973A-A2E009EFF2E0}"/>
              </a:ext>
            </a:extLst>
          </p:cNvPr>
          <p:cNvSpPr txBox="1"/>
          <p:nvPr/>
        </p:nvSpPr>
        <p:spPr>
          <a:xfrm>
            <a:off x="471488" y="1081480"/>
            <a:ext cx="5915025" cy="646331"/>
          </a:xfrm>
          <a:prstGeom prst="rect">
            <a:avLst/>
          </a:prstGeom>
          <a:noFill/>
        </p:spPr>
        <p:txBody>
          <a:bodyPr wrap="square" rtlCol="0">
            <a:spAutoFit/>
          </a:bodyPr>
          <a:lstStyle/>
          <a:p>
            <a:pPr algn="just"/>
            <a:r>
              <a:rPr lang="en-US" dirty="0"/>
              <a:t>Sort the good choices and the bad choices. Fill in the boxes on the next page. </a:t>
            </a:r>
          </a:p>
        </p:txBody>
      </p:sp>
      <p:sp>
        <p:nvSpPr>
          <p:cNvPr id="7" name="TextBox 6">
            <a:extLst>
              <a:ext uri="{FF2B5EF4-FFF2-40B4-BE49-F238E27FC236}">
                <a16:creationId xmlns:a16="http://schemas.microsoft.com/office/drawing/2014/main" id="{19EB9F64-2BF9-6443-A6C8-823516FFFA2D}"/>
              </a:ext>
            </a:extLst>
          </p:cNvPr>
          <p:cNvSpPr txBox="1"/>
          <p:nvPr/>
        </p:nvSpPr>
        <p:spPr>
          <a:xfrm rot="212145">
            <a:off x="1133738" y="7877853"/>
            <a:ext cx="1991699" cy="369332"/>
          </a:xfrm>
          <a:prstGeom prst="rect">
            <a:avLst/>
          </a:prstGeom>
          <a:noFill/>
        </p:spPr>
        <p:txBody>
          <a:bodyPr wrap="none" rtlCol="0">
            <a:spAutoFit/>
          </a:bodyPr>
          <a:lstStyle/>
          <a:p>
            <a:r>
              <a:rPr lang="en-US" dirty="0">
                <a:solidFill>
                  <a:schemeClr val="bg2">
                    <a:lumMod val="50000"/>
                  </a:schemeClr>
                </a:solidFill>
              </a:rPr>
              <a:t>Do your homework</a:t>
            </a:r>
          </a:p>
        </p:txBody>
      </p:sp>
      <p:sp>
        <p:nvSpPr>
          <p:cNvPr id="8" name="TextBox 7">
            <a:extLst>
              <a:ext uri="{FF2B5EF4-FFF2-40B4-BE49-F238E27FC236}">
                <a16:creationId xmlns:a16="http://schemas.microsoft.com/office/drawing/2014/main" id="{84422860-4299-4740-AADA-66358D362A16}"/>
              </a:ext>
            </a:extLst>
          </p:cNvPr>
          <p:cNvSpPr txBox="1"/>
          <p:nvPr/>
        </p:nvSpPr>
        <p:spPr>
          <a:xfrm>
            <a:off x="3606941" y="2028572"/>
            <a:ext cx="2018501" cy="369332"/>
          </a:xfrm>
          <a:prstGeom prst="rect">
            <a:avLst/>
          </a:prstGeom>
          <a:noFill/>
        </p:spPr>
        <p:txBody>
          <a:bodyPr wrap="none" rtlCol="0">
            <a:spAutoFit/>
          </a:bodyPr>
          <a:lstStyle/>
          <a:p>
            <a:r>
              <a:rPr lang="en-US" dirty="0">
                <a:solidFill>
                  <a:schemeClr val="bg2">
                    <a:lumMod val="50000"/>
                  </a:schemeClr>
                </a:solidFill>
              </a:rPr>
              <a:t>Help tidy the house</a:t>
            </a:r>
          </a:p>
        </p:txBody>
      </p:sp>
      <p:sp>
        <p:nvSpPr>
          <p:cNvPr id="9" name="TextBox 8">
            <a:extLst>
              <a:ext uri="{FF2B5EF4-FFF2-40B4-BE49-F238E27FC236}">
                <a16:creationId xmlns:a16="http://schemas.microsoft.com/office/drawing/2014/main" id="{54CE9CA2-55AD-4D4A-BF3F-D3B7D6E20D03}"/>
              </a:ext>
            </a:extLst>
          </p:cNvPr>
          <p:cNvSpPr txBox="1"/>
          <p:nvPr/>
        </p:nvSpPr>
        <p:spPr>
          <a:xfrm rot="667663">
            <a:off x="1083053" y="4922269"/>
            <a:ext cx="3017877" cy="369332"/>
          </a:xfrm>
          <a:prstGeom prst="rect">
            <a:avLst/>
          </a:prstGeom>
          <a:noFill/>
        </p:spPr>
        <p:txBody>
          <a:bodyPr wrap="none" rtlCol="0">
            <a:spAutoFit/>
          </a:bodyPr>
          <a:lstStyle/>
          <a:p>
            <a:r>
              <a:rPr lang="en-US" dirty="0">
                <a:solidFill>
                  <a:schemeClr val="bg2">
                    <a:lumMod val="50000"/>
                  </a:schemeClr>
                </a:solidFill>
              </a:rPr>
              <a:t>Play nicely with other children</a:t>
            </a:r>
          </a:p>
        </p:txBody>
      </p:sp>
      <p:sp>
        <p:nvSpPr>
          <p:cNvPr id="10" name="TextBox 9">
            <a:extLst>
              <a:ext uri="{FF2B5EF4-FFF2-40B4-BE49-F238E27FC236}">
                <a16:creationId xmlns:a16="http://schemas.microsoft.com/office/drawing/2014/main" id="{C4A2B77E-0E22-784F-8A62-44DAAC41E15F}"/>
              </a:ext>
            </a:extLst>
          </p:cNvPr>
          <p:cNvSpPr txBox="1"/>
          <p:nvPr/>
        </p:nvSpPr>
        <p:spPr>
          <a:xfrm rot="20894056">
            <a:off x="830179" y="3208112"/>
            <a:ext cx="2598821" cy="646331"/>
          </a:xfrm>
          <a:prstGeom prst="rect">
            <a:avLst/>
          </a:prstGeom>
          <a:noFill/>
        </p:spPr>
        <p:txBody>
          <a:bodyPr wrap="square" rtlCol="0">
            <a:spAutoFit/>
          </a:bodyPr>
          <a:lstStyle/>
          <a:p>
            <a:r>
              <a:rPr lang="en-US" dirty="0">
                <a:solidFill>
                  <a:schemeClr val="bg2">
                    <a:lumMod val="50000"/>
                  </a:schemeClr>
                </a:solidFill>
              </a:rPr>
              <a:t>Stand up for someone who is being bullied</a:t>
            </a:r>
          </a:p>
        </p:txBody>
      </p:sp>
      <p:sp>
        <p:nvSpPr>
          <p:cNvPr id="11" name="TextBox 10">
            <a:extLst>
              <a:ext uri="{FF2B5EF4-FFF2-40B4-BE49-F238E27FC236}">
                <a16:creationId xmlns:a16="http://schemas.microsoft.com/office/drawing/2014/main" id="{EF3318C6-1E20-8C48-BB70-219808161DFD}"/>
              </a:ext>
            </a:extLst>
          </p:cNvPr>
          <p:cNvSpPr txBox="1"/>
          <p:nvPr/>
        </p:nvSpPr>
        <p:spPr>
          <a:xfrm>
            <a:off x="2129589" y="4140148"/>
            <a:ext cx="1760418" cy="369332"/>
          </a:xfrm>
          <a:prstGeom prst="rect">
            <a:avLst/>
          </a:prstGeom>
          <a:noFill/>
        </p:spPr>
        <p:txBody>
          <a:bodyPr wrap="none" rtlCol="0">
            <a:spAutoFit/>
          </a:bodyPr>
          <a:lstStyle/>
          <a:p>
            <a:r>
              <a:rPr lang="en-US" dirty="0">
                <a:solidFill>
                  <a:schemeClr val="bg2">
                    <a:lumMod val="50000"/>
                  </a:schemeClr>
                </a:solidFill>
              </a:rPr>
              <a:t>Hit another child</a:t>
            </a:r>
          </a:p>
        </p:txBody>
      </p:sp>
      <p:sp>
        <p:nvSpPr>
          <p:cNvPr id="12" name="TextBox 11">
            <a:extLst>
              <a:ext uri="{FF2B5EF4-FFF2-40B4-BE49-F238E27FC236}">
                <a16:creationId xmlns:a16="http://schemas.microsoft.com/office/drawing/2014/main" id="{9A6B4600-2EBA-DC43-AA0E-B6EB906DFE0F}"/>
              </a:ext>
            </a:extLst>
          </p:cNvPr>
          <p:cNvSpPr txBox="1"/>
          <p:nvPr/>
        </p:nvSpPr>
        <p:spPr>
          <a:xfrm>
            <a:off x="2591992" y="2648876"/>
            <a:ext cx="2005998" cy="369332"/>
          </a:xfrm>
          <a:prstGeom prst="rect">
            <a:avLst/>
          </a:prstGeom>
          <a:noFill/>
        </p:spPr>
        <p:txBody>
          <a:bodyPr wrap="none" rtlCol="0">
            <a:spAutoFit/>
          </a:bodyPr>
          <a:lstStyle/>
          <a:p>
            <a:r>
              <a:rPr lang="en-US" dirty="0">
                <a:solidFill>
                  <a:schemeClr val="bg2">
                    <a:lumMod val="50000"/>
                  </a:schemeClr>
                </a:solidFill>
              </a:rPr>
              <a:t>Pull someone’s hair</a:t>
            </a:r>
          </a:p>
        </p:txBody>
      </p:sp>
      <p:sp>
        <p:nvSpPr>
          <p:cNvPr id="13" name="TextBox 12">
            <a:extLst>
              <a:ext uri="{FF2B5EF4-FFF2-40B4-BE49-F238E27FC236}">
                <a16:creationId xmlns:a16="http://schemas.microsoft.com/office/drawing/2014/main" id="{1EFC185E-A992-AD40-AF48-A415F0FC4CEA}"/>
              </a:ext>
            </a:extLst>
          </p:cNvPr>
          <p:cNvSpPr txBox="1"/>
          <p:nvPr/>
        </p:nvSpPr>
        <p:spPr>
          <a:xfrm>
            <a:off x="676226" y="2069033"/>
            <a:ext cx="2237600" cy="369332"/>
          </a:xfrm>
          <a:prstGeom prst="rect">
            <a:avLst/>
          </a:prstGeom>
          <a:noFill/>
        </p:spPr>
        <p:txBody>
          <a:bodyPr wrap="none" rtlCol="0">
            <a:spAutoFit/>
          </a:bodyPr>
          <a:lstStyle/>
          <a:p>
            <a:r>
              <a:rPr lang="en-US" dirty="0">
                <a:solidFill>
                  <a:schemeClr val="bg2">
                    <a:lumMod val="50000"/>
                  </a:schemeClr>
                </a:solidFill>
              </a:rPr>
              <a:t>Shout to get your way</a:t>
            </a:r>
          </a:p>
        </p:txBody>
      </p:sp>
      <p:sp>
        <p:nvSpPr>
          <p:cNvPr id="14" name="TextBox 13">
            <a:extLst>
              <a:ext uri="{FF2B5EF4-FFF2-40B4-BE49-F238E27FC236}">
                <a16:creationId xmlns:a16="http://schemas.microsoft.com/office/drawing/2014/main" id="{FB70B312-92E7-AF41-B6E3-55899D8EF38B}"/>
              </a:ext>
            </a:extLst>
          </p:cNvPr>
          <p:cNvSpPr txBox="1"/>
          <p:nvPr/>
        </p:nvSpPr>
        <p:spPr>
          <a:xfrm rot="755004">
            <a:off x="3787691" y="3264361"/>
            <a:ext cx="2005998" cy="646331"/>
          </a:xfrm>
          <a:prstGeom prst="rect">
            <a:avLst/>
          </a:prstGeom>
          <a:noFill/>
        </p:spPr>
        <p:txBody>
          <a:bodyPr wrap="square" rtlCol="0">
            <a:spAutoFit/>
          </a:bodyPr>
          <a:lstStyle/>
          <a:p>
            <a:r>
              <a:rPr lang="en-US" dirty="0">
                <a:solidFill>
                  <a:schemeClr val="bg2">
                    <a:lumMod val="50000"/>
                  </a:schemeClr>
                </a:solidFill>
              </a:rPr>
              <a:t>Help someone with their homework </a:t>
            </a:r>
          </a:p>
        </p:txBody>
      </p:sp>
      <p:sp>
        <p:nvSpPr>
          <p:cNvPr id="15" name="TextBox 14">
            <a:extLst>
              <a:ext uri="{FF2B5EF4-FFF2-40B4-BE49-F238E27FC236}">
                <a16:creationId xmlns:a16="http://schemas.microsoft.com/office/drawing/2014/main" id="{C79322E8-7AFA-284B-84D6-EE6854C4D9BE}"/>
              </a:ext>
            </a:extLst>
          </p:cNvPr>
          <p:cNvSpPr txBox="1"/>
          <p:nvPr/>
        </p:nvSpPr>
        <p:spPr>
          <a:xfrm>
            <a:off x="3836999" y="4686165"/>
            <a:ext cx="1907382" cy="369332"/>
          </a:xfrm>
          <a:prstGeom prst="rect">
            <a:avLst/>
          </a:prstGeom>
          <a:noFill/>
        </p:spPr>
        <p:txBody>
          <a:bodyPr wrap="none" rtlCol="0">
            <a:spAutoFit/>
          </a:bodyPr>
          <a:lstStyle/>
          <a:p>
            <a:r>
              <a:rPr lang="en-US" dirty="0">
                <a:solidFill>
                  <a:schemeClr val="bg2">
                    <a:lumMod val="50000"/>
                  </a:schemeClr>
                </a:solidFill>
              </a:rPr>
              <a:t>Laugh at someone</a:t>
            </a:r>
          </a:p>
        </p:txBody>
      </p:sp>
      <p:sp>
        <p:nvSpPr>
          <p:cNvPr id="16" name="TextBox 15">
            <a:extLst>
              <a:ext uri="{FF2B5EF4-FFF2-40B4-BE49-F238E27FC236}">
                <a16:creationId xmlns:a16="http://schemas.microsoft.com/office/drawing/2014/main" id="{CF6C3652-4607-B643-A9EF-A0647D9A6B87}"/>
              </a:ext>
            </a:extLst>
          </p:cNvPr>
          <p:cNvSpPr txBox="1"/>
          <p:nvPr/>
        </p:nvSpPr>
        <p:spPr>
          <a:xfrm>
            <a:off x="3089492" y="6174217"/>
            <a:ext cx="2037417" cy="369332"/>
          </a:xfrm>
          <a:prstGeom prst="rect">
            <a:avLst/>
          </a:prstGeom>
          <a:noFill/>
        </p:spPr>
        <p:txBody>
          <a:bodyPr wrap="none" rtlCol="0">
            <a:spAutoFit/>
          </a:bodyPr>
          <a:lstStyle/>
          <a:p>
            <a:r>
              <a:rPr lang="en-US" dirty="0">
                <a:solidFill>
                  <a:schemeClr val="bg2">
                    <a:lumMod val="50000"/>
                  </a:schemeClr>
                </a:solidFill>
              </a:rPr>
              <a:t>Scream at someone</a:t>
            </a:r>
          </a:p>
        </p:txBody>
      </p:sp>
      <p:sp>
        <p:nvSpPr>
          <p:cNvPr id="17" name="TextBox 16">
            <a:extLst>
              <a:ext uri="{FF2B5EF4-FFF2-40B4-BE49-F238E27FC236}">
                <a16:creationId xmlns:a16="http://schemas.microsoft.com/office/drawing/2014/main" id="{101E88A3-59A4-4B4A-8AB0-F6B0BAFCC2AC}"/>
              </a:ext>
            </a:extLst>
          </p:cNvPr>
          <p:cNvSpPr txBox="1"/>
          <p:nvPr/>
        </p:nvSpPr>
        <p:spPr>
          <a:xfrm>
            <a:off x="3890007" y="7416189"/>
            <a:ext cx="2053390" cy="646331"/>
          </a:xfrm>
          <a:prstGeom prst="rect">
            <a:avLst/>
          </a:prstGeom>
          <a:noFill/>
        </p:spPr>
        <p:txBody>
          <a:bodyPr wrap="square" rtlCol="0">
            <a:spAutoFit/>
          </a:bodyPr>
          <a:lstStyle/>
          <a:p>
            <a:r>
              <a:rPr lang="en-US" dirty="0">
                <a:solidFill>
                  <a:schemeClr val="bg2">
                    <a:lumMod val="50000"/>
                  </a:schemeClr>
                </a:solidFill>
              </a:rPr>
              <a:t>Comfort someone who is crying</a:t>
            </a:r>
          </a:p>
        </p:txBody>
      </p:sp>
      <p:sp>
        <p:nvSpPr>
          <p:cNvPr id="18" name="TextBox 17">
            <a:extLst>
              <a:ext uri="{FF2B5EF4-FFF2-40B4-BE49-F238E27FC236}">
                <a16:creationId xmlns:a16="http://schemas.microsoft.com/office/drawing/2014/main" id="{6E4FBE62-3B5D-5B4F-9392-208D9CDEBD61}"/>
              </a:ext>
            </a:extLst>
          </p:cNvPr>
          <p:cNvSpPr txBox="1"/>
          <p:nvPr/>
        </p:nvSpPr>
        <p:spPr>
          <a:xfrm>
            <a:off x="791583" y="5631420"/>
            <a:ext cx="1523999" cy="646331"/>
          </a:xfrm>
          <a:prstGeom prst="rect">
            <a:avLst/>
          </a:prstGeom>
          <a:noFill/>
        </p:spPr>
        <p:txBody>
          <a:bodyPr wrap="square" rtlCol="0">
            <a:spAutoFit/>
          </a:bodyPr>
          <a:lstStyle/>
          <a:p>
            <a:r>
              <a:rPr lang="en-US" dirty="0">
                <a:solidFill>
                  <a:schemeClr val="bg2">
                    <a:lumMod val="50000"/>
                  </a:schemeClr>
                </a:solidFill>
              </a:rPr>
              <a:t>Take someone else’s turn</a:t>
            </a:r>
          </a:p>
        </p:txBody>
      </p:sp>
      <p:sp>
        <p:nvSpPr>
          <p:cNvPr id="19" name="TextBox 18">
            <a:extLst>
              <a:ext uri="{FF2B5EF4-FFF2-40B4-BE49-F238E27FC236}">
                <a16:creationId xmlns:a16="http://schemas.microsoft.com/office/drawing/2014/main" id="{947816E6-85E3-D948-9356-BDA8675D42AA}"/>
              </a:ext>
            </a:extLst>
          </p:cNvPr>
          <p:cNvSpPr txBox="1"/>
          <p:nvPr/>
        </p:nvSpPr>
        <p:spPr>
          <a:xfrm>
            <a:off x="1974943" y="7092160"/>
            <a:ext cx="1492653" cy="369332"/>
          </a:xfrm>
          <a:prstGeom prst="rect">
            <a:avLst/>
          </a:prstGeom>
          <a:noFill/>
        </p:spPr>
        <p:txBody>
          <a:bodyPr wrap="none" rtlCol="0">
            <a:spAutoFit/>
          </a:bodyPr>
          <a:lstStyle/>
          <a:p>
            <a:r>
              <a:rPr lang="en-US" dirty="0">
                <a:solidFill>
                  <a:schemeClr val="bg2">
                    <a:lumMod val="50000"/>
                  </a:schemeClr>
                </a:solidFill>
              </a:rPr>
              <a:t>Share my toys</a:t>
            </a:r>
          </a:p>
        </p:txBody>
      </p:sp>
      <p:sp>
        <p:nvSpPr>
          <p:cNvPr id="20" name="TextBox 19">
            <a:extLst>
              <a:ext uri="{FF2B5EF4-FFF2-40B4-BE49-F238E27FC236}">
                <a16:creationId xmlns:a16="http://schemas.microsoft.com/office/drawing/2014/main" id="{5A410C66-78E6-D140-882D-3D041EC4A45C}"/>
              </a:ext>
            </a:extLst>
          </p:cNvPr>
          <p:cNvSpPr txBox="1"/>
          <p:nvPr/>
        </p:nvSpPr>
        <p:spPr>
          <a:xfrm rot="667251">
            <a:off x="697963" y="2534879"/>
            <a:ext cx="1711238" cy="369332"/>
          </a:xfrm>
          <a:prstGeom prst="rect">
            <a:avLst/>
          </a:prstGeom>
          <a:noFill/>
        </p:spPr>
        <p:txBody>
          <a:bodyPr wrap="none" rtlCol="0">
            <a:spAutoFit/>
          </a:bodyPr>
          <a:lstStyle/>
          <a:p>
            <a:r>
              <a:rPr lang="en-US" dirty="0">
                <a:solidFill>
                  <a:schemeClr val="bg2">
                    <a:lumMod val="50000"/>
                  </a:schemeClr>
                </a:solidFill>
              </a:rPr>
              <a:t>Say mean things</a:t>
            </a:r>
          </a:p>
        </p:txBody>
      </p:sp>
      <p:sp>
        <p:nvSpPr>
          <p:cNvPr id="21" name="TextBox 20">
            <a:extLst>
              <a:ext uri="{FF2B5EF4-FFF2-40B4-BE49-F238E27FC236}">
                <a16:creationId xmlns:a16="http://schemas.microsoft.com/office/drawing/2014/main" id="{04B01137-F4CA-8D45-BDE9-546AA47CC2F0}"/>
              </a:ext>
            </a:extLst>
          </p:cNvPr>
          <p:cNvSpPr txBox="1"/>
          <p:nvPr/>
        </p:nvSpPr>
        <p:spPr>
          <a:xfrm>
            <a:off x="4076919" y="5581026"/>
            <a:ext cx="2085123" cy="369332"/>
          </a:xfrm>
          <a:prstGeom prst="rect">
            <a:avLst/>
          </a:prstGeom>
          <a:noFill/>
        </p:spPr>
        <p:txBody>
          <a:bodyPr wrap="none" rtlCol="0">
            <a:spAutoFit/>
          </a:bodyPr>
          <a:lstStyle/>
          <a:p>
            <a:r>
              <a:rPr lang="en-US" dirty="0">
                <a:solidFill>
                  <a:schemeClr val="bg2">
                    <a:lumMod val="50000"/>
                  </a:schemeClr>
                </a:solidFill>
              </a:rPr>
              <a:t>Listen to my parents</a:t>
            </a:r>
          </a:p>
        </p:txBody>
      </p:sp>
      <p:sp>
        <p:nvSpPr>
          <p:cNvPr id="22" name="TextBox 21">
            <a:extLst>
              <a:ext uri="{FF2B5EF4-FFF2-40B4-BE49-F238E27FC236}">
                <a16:creationId xmlns:a16="http://schemas.microsoft.com/office/drawing/2014/main" id="{5CE4248F-756B-914A-BDD6-045994D3EB50}"/>
              </a:ext>
            </a:extLst>
          </p:cNvPr>
          <p:cNvSpPr txBox="1"/>
          <p:nvPr/>
        </p:nvSpPr>
        <p:spPr>
          <a:xfrm>
            <a:off x="869696" y="6584329"/>
            <a:ext cx="2089355" cy="369332"/>
          </a:xfrm>
          <a:prstGeom prst="rect">
            <a:avLst/>
          </a:prstGeom>
          <a:noFill/>
        </p:spPr>
        <p:txBody>
          <a:bodyPr wrap="none" rtlCol="0">
            <a:spAutoFit/>
          </a:bodyPr>
          <a:lstStyle/>
          <a:p>
            <a:r>
              <a:rPr lang="en-US" dirty="0">
                <a:solidFill>
                  <a:schemeClr val="bg2">
                    <a:lumMod val="50000"/>
                  </a:schemeClr>
                </a:solidFill>
              </a:rPr>
              <a:t>Listen to my teacher</a:t>
            </a:r>
          </a:p>
        </p:txBody>
      </p:sp>
      <p:sp>
        <p:nvSpPr>
          <p:cNvPr id="23" name="TextBox 22">
            <a:extLst>
              <a:ext uri="{FF2B5EF4-FFF2-40B4-BE49-F238E27FC236}">
                <a16:creationId xmlns:a16="http://schemas.microsoft.com/office/drawing/2014/main" id="{26332573-9C2E-FE40-B201-09F0ECE7F6E4}"/>
              </a:ext>
            </a:extLst>
          </p:cNvPr>
          <p:cNvSpPr txBox="1"/>
          <p:nvPr/>
        </p:nvSpPr>
        <p:spPr>
          <a:xfrm>
            <a:off x="5022898" y="2969143"/>
            <a:ext cx="1170513" cy="369332"/>
          </a:xfrm>
          <a:prstGeom prst="rect">
            <a:avLst/>
          </a:prstGeom>
          <a:noFill/>
        </p:spPr>
        <p:txBody>
          <a:bodyPr wrap="none" rtlCol="0">
            <a:spAutoFit/>
          </a:bodyPr>
          <a:lstStyle/>
          <a:p>
            <a:r>
              <a:rPr lang="en-US" dirty="0">
                <a:solidFill>
                  <a:schemeClr val="bg2">
                    <a:lumMod val="50000"/>
                  </a:schemeClr>
                </a:solidFill>
              </a:rPr>
              <a:t>Work hard</a:t>
            </a:r>
          </a:p>
        </p:txBody>
      </p:sp>
      <p:sp>
        <p:nvSpPr>
          <p:cNvPr id="24" name="TextBox 23">
            <a:extLst>
              <a:ext uri="{FF2B5EF4-FFF2-40B4-BE49-F238E27FC236}">
                <a16:creationId xmlns:a16="http://schemas.microsoft.com/office/drawing/2014/main" id="{A56436BE-E474-3348-87F9-C001FF5D5C31}"/>
              </a:ext>
            </a:extLst>
          </p:cNvPr>
          <p:cNvSpPr txBox="1"/>
          <p:nvPr/>
        </p:nvSpPr>
        <p:spPr>
          <a:xfrm>
            <a:off x="4616191" y="6691471"/>
            <a:ext cx="1860534" cy="646331"/>
          </a:xfrm>
          <a:prstGeom prst="rect">
            <a:avLst/>
          </a:prstGeom>
          <a:noFill/>
        </p:spPr>
        <p:txBody>
          <a:bodyPr wrap="square" rtlCol="0">
            <a:spAutoFit/>
          </a:bodyPr>
          <a:lstStyle/>
          <a:p>
            <a:r>
              <a:rPr lang="en-US" dirty="0">
                <a:solidFill>
                  <a:schemeClr val="bg2">
                    <a:lumMod val="50000"/>
                  </a:schemeClr>
                </a:solidFill>
              </a:rPr>
              <a:t>Help people in my community</a:t>
            </a:r>
          </a:p>
        </p:txBody>
      </p:sp>
    </p:spTree>
    <p:extLst>
      <p:ext uri="{BB962C8B-B14F-4D97-AF65-F5344CB8AC3E}">
        <p14:creationId xmlns:p14="http://schemas.microsoft.com/office/powerpoint/2010/main" val="1441098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4E76F-6641-7349-88F5-DE65696DDA7F}"/>
              </a:ext>
            </a:extLst>
          </p:cNvPr>
          <p:cNvSpPr>
            <a:spLocks noGrp="1"/>
          </p:cNvSpPr>
          <p:nvPr>
            <p:ph type="title"/>
          </p:nvPr>
        </p:nvSpPr>
        <p:spPr>
          <a:xfrm>
            <a:off x="471486" y="389931"/>
            <a:ext cx="5915025" cy="409961"/>
          </a:xfrm>
        </p:spPr>
        <p:txBody>
          <a:bodyPr>
            <a:normAutofit fontScale="90000"/>
          </a:bodyPr>
          <a:lstStyle/>
          <a:p>
            <a:pPr algn="ctr"/>
            <a:r>
              <a:rPr lang="en-US" dirty="0">
                <a:latin typeface="Comic Sans MS" panose="030F0902030302020204" pitchFamily="66" charset="0"/>
              </a:rPr>
              <a:t>Good and Bad Choices</a:t>
            </a:r>
          </a:p>
        </p:txBody>
      </p:sp>
      <p:sp>
        <p:nvSpPr>
          <p:cNvPr id="4" name="Rounded Rectangle 3">
            <a:extLst>
              <a:ext uri="{FF2B5EF4-FFF2-40B4-BE49-F238E27FC236}">
                <a16:creationId xmlns:a16="http://schemas.microsoft.com/office/drawing/2014/main" id="{1E4E2881-4449-5446-AB84-8EB52BF252CE}"/>
              </a:ext>
            </a:extLst>
          </p:cNvPr>
          <p:cNvSpPr/>
          <p:nvPr/>
        </p:nvSpPr>
        <p:spPr>
          <a:xfrm>
            <a:off x="296529" y="1155033"/>
            <a:ext cx="6264941" cy="370572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endParaRPr lang="en-US" spc="300" dirty="0">
              <a:latin typeface="Marker Felt Thin" panose="02000400000000000000" pitchFamily="2" charset="77"/>
            </a:endParaRPr>
          </a:p>
          <a:p>
            <a:pPr algn="ctr"/>
            <a:endParaRPr lang="en-US" spc="300" dirty="0">
              <a:latin typeface="Marker Felt Thin" panose="02000400000000000000" pitchFamily="2" charset="77"/>
            </a:endParaRPr>
          </a:p>
          <a:p>
            <a:pPr algn="ctr"/>
            <a:endParaRPr lang="en-US" spc="300" dirty="0">
              <a:latin typeface="Marker Felt Thin" panose="02000400000000000000" pitchFamily="2" charset="77"/>
            </a:endParaRPr>
          </a:p>
          <a:p>
            <a:pPr algn="ctr"/>
            <a:endParaRPr lang="en-US" spc="300" dirty="0">
              <a:latin typeface="Marker Felt Thin" panose="02000400000000000000" pitchFamily="2" charset="77"/>
            </a:endParaRPr>
          </a:p>
          <a:p>
            <a:pPr algn="ctr"/>
            <a:r>
              <a:rPr lang="en-US" spc="300" dirty="0">
                <a:latin typeface="Lucida Console" panose="020B0609040504020204" pitchFamily="49" charset="0"/>
              </a:rPr>
              <a:t>GOOD</a:t>
            </a:r>
          </a:p>
        </p:txBody>
      </p:sp>
      <p:sp>
        <p:nvSpPr>
          <p:cNvPr id="5" name="Rounded Rectangle 4">
            <a:extLst>
              <a:ext uri="{FF2B5EF4-FFF2-40B4-BE49-F238E27FC236}">
                <a16:creationId xmlns:a16="http://schemas.microsoft.com/office/drawing/2014/main" id="{0C5E45F7-6CAA-A348-A1C9-F117C4A59239}"/>
              </a:ext>
            </a:extLst>
          </p:cNvPr>
          <p:cNvSpPr/>
          <p:nvPr/>
        </p:nvSpPr>
        <p:spPr>
          <a:xfrm>
            <a:off x="296529" y="5118993"/>
            <a:ext cx="6264941" cy="3635076"/>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endParaRPr lang="en-US" spc="300" dirty="0">
              <a:latin typeface="Marker Felt Thin" panose="02000400000000000000" pitchFamily="2" charset="77"/>
            </a:endParaRPr>
          </a:p>
          <a:p>
            <a:pPr algn="ctr"/>
            <a:endParaRPr lang="en-US" spc="300" dirty="0">
              <a:latin typeface="Marker Felt Thin" panose="02000400000000000000" pitchFamily="2" charset="77"/>
            </a:endParaRPr>
          </a:p>
          <a:p>
            <a:pPr algn="ctr"/>
            <a:endParaRPr lang="en-US" spc="300" dirty="0">
              <a:latin typeface="Marker Felt Thin" panose="02000400000000000000" pitchFamily="2" charset="77"/>
            </a:endParaRPr>
          </a:p>
          <a:p>
            <a:pPr algn="ctr"/>
            <a:endParaRPr lang="en-US" spc="300" dirty="0">
              <a:latin typeface="Marker Felt Thin" panose="02000400000000000000" pitchFamily="2" charset="77"/>
            </a:endParaRPr>
          </a:p>
          <a:p>
            <a:pPr algn="ctr"/>
            <a:r>
              <a:rPr lang="en-US" spc="300" dirty="0">
                <a:latin typeface="Lucida Console" panose="020B0609040504020204" pitchFamily="49" charset="0"/>
              </a:rPr>
              <a:t>BAD</a:t>
            </a:r>
          </a:p>
        </p:txBody>
      </p:sp>
      <p:sp>
        <p:nvSpPr>
          <p:cNvPr id="6" name="TextBox 5">
            <a:extLst>
              <a:ext uri="{FF2B5EF4-FFF2-40B4-BE49-F238E27FC236}">
                <a16:creationId xmlns:a16="http://schemas.microsoft.com/office/drawing/2014/main" id="{AC877296-9BA3-7045-9761-0E69318E0292}"/>
              </a:ext>
            </a:extLst>
          </p:cNvPr>
          <p:cNvSpPr txBox="1"/>
          <p:nvPr/>
        </p:nvSpPr>
        <p:spPr>
          <a:xfrm>
            <a:off x="448728" y="768354"/>
            <a:ext cx="5915026" cy="338554"/>
          </a:xfrm>
          <a:prstGeom prst="rect">
            <a:avLst/>
          </a:prstGeom>
          <a:noFill/>
        </p:spPr>
        <p:txBody>
          <a:bodyPr wrap="square" rtlCol="0">
            <a:spAutoFit/>
          </a:bodyPr>
          <a:lstStyle/>
          <a:p>
            <a:r>
              <a:rPr lang="en-US" sz="1600" dirty="0"/>
              <a:t>        Sort the choices from the last page into good and bad choices</a:t>
            </a:r>
          </a:p>
        </p:txBody>
      </p:sp>
    </p:spTree>
    <p:extLst>
      <p:ext uri="{BB962C8B-B14F-4D97-AF65-F5344CB8AC3E}">
        <p14:creationId xmlns:p14="http://schemas.microsoft.com/office/powerpoint/2010/main" val="41815371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C4CE7-B8F1-8247-8756-B6A9F185A4CF}"/>
              </a:ext>
            </a:extLst>
          </p:cNvPr>
          <p:cNvSpPr>
            <a:spLocks noGrp="1"/>
          </p:cNvSpPr>
          <p:nvPr>
            <p:ph type="title"/>
          </p:nvPr>
        </p:nvSpPr>
        <p:spPr>
          <a:xfrm>
            <a:off x="471488" y="486836"/>
            <a:ext cx="5915025" cy="421213"/>
          </a:xfrm>
        </p:spPr>
        <p:txBody>
          <a:bodyPr>
            <a:normAutofit fontScale="90000"/>
          </a:bodyPr>
          <a:lstStyle/>
          <a:p>
            <a:pPr algn="ctr"/>
            <a:r>
              <a:rPr lang="en-US" dirty="0"/>
              <a:t>Steps to Solve a Problem</a:t>
            </a:r>
          </a:p>
        </p:txBody>
      </p:sp>
      <p:sp>
        <p:nvSpPr>
          <p:cNvPr id="4" name="TextBox 3">
            <a:extLst>
              <a:ext uri="{FF2B5EF4-FFF2-40B4-BE49-F238E27FC236}">
                <a16:creationId xmlns:a16="http://schemas.microsoft.com/office/drawing/2014/main" id="{22EF7F81-3559-FE41-BC14-BFBF44E22661}"/>
              </a:ext>
            </a:extLst>
          </p:cNvPr>
          <p:cNvSpPr txBox="1"/>
          <p:nvPr/>
        </p:nvSpPr>
        <p:spPr>
          <a:xfrm>
            <a:off x="1266966" y="1564498"/>
            <a:ext cx="2819400" cy="647700"/>
          </a:xfrm>
          <a:prstGeom prst="rect">
            <a:avLst/>
          </a:prstGeom>
          <a:noFill/>
        </p:spPr>
        <p:txBody>
          <a:bodyPr wrap="square" rtlCol="0">
            <a:spAutoFit/>
          </a:bodyPr>
          <a:lstStyle/>
          <a:p>
            <a:pPr algn="just"/>
            <a:r>
              <a:rPr lang="en-US" dirty="0"/>
              <a:t>Step 1: Stop and think about what the problem is</a:t>
            </a:r>
          </a:p>
        </p:txBody>
      </p:sp>
      <p:sp>
        <p:nvSpPr>
          <p:cNvPr id="5" name="TextBox 4">
            <a:extLst>
              <a:ext uri="{FF2B5EF4-FFF2-40B4-BE49-F238E27FC236}">
                <a16:creationId xmlns:a16="http://schemas.microsoft.com/office/drawing/2014/main" id="{C0099751-A076-EA4E-9B71-4FCE3B15B211}"/>
              </a:ext>
            </a:extLst>
          </p:cNvPr>
          <p:cNvSpPr txBox="1"/>
          <p:nvPr/>
        </p:nvSpPr>
        <p:spPr>
          <a:xfrm>
            <a:off x="3241675" y="3155900"/>
            <a:ext cx="2355970" cy="923330"/>
          </a:xfrm>
          <a:prstGeom prst="rect">
            <a:avLst/>
          </a:prstGeom>
          <a:noFill/>
        </p:spPr>
        <p:txBody>
          <a:bodyPr wrap="square" rtlCol="0">
            <a:spAutoFit/>
          </a:bodyPr>
          <a:lstStyle/>
          <a:p>
            <a:r>
              <a:rPr lang="en-US" dirty="0"/>
              <a:t>Step 2: Think of different ideas to solve the problem</a:t>
            </a:r>
          </a:p>
        </p:txBody>
      </p:sp>
      <p:sp>
        <p:nvSpPr>
          <p:cNvPr id="6" name="TextBox 5">
            <a:extLst>
              <a:ext uri="{FF2B5EF4-FFF2-40B4-BE49-F238E27FC236}">
                <a16:creationId xmlns:a16="http://schemas.microsoft.com/office/drawing/2014/main" id="{149F80D1-BD3A-A747-8357-495BFEA3CFEE}"/>
              </a:ext>
            </a:extLst>
          </p:cNvPr>
          <p:cNvSpPr txBox="1"/>
          <p:nvPr/>
        </p:nvSpPr>
        <p:spPr>
          <a:xfrm>
            <a:off x="228601" y="5064770"/>
            <a:ext cx="3587749" cy="923330"/>
          </a:xfrm>
          <a:prstGeom prst="rect">
            <a:avLst/>
          </a:prstGeom>
          <a:noFill/>
        </p:spPr>
        <p:txBody>
          <a:bodyPr wrap="square" rtlCol="0">
            <a:spAutoFit/>
          </a:bodyPr>
          <a:lstStyle/>
          <a:p>
            <a:pPr algn="just"/>
            <a:r>
              <a:rPr lang="en-US" dirty="0"/>
              <a:t>Step 3: For each of the different ideas, think about what would happen if you tried it</a:t>
            </a:r>
          </a:p>
        </p:txBody>
      </p:sp>
      <p:sp>
        <p:nvSpPr>
          <p:cNvPr id="7" name="TextBox 6">
            <a:extLst>
              <a:ext uri="{FF2B5EF4-FFF2-40B4-BE49-F238E27FC236}">
                <a16:creationId xmlns:a16="http://schemas.microsoft.com/office/drawing/2014/main" id="{69A2AD78-8991-DA40-A6E9-B5F169656258}"/>
              </a:ext>
            </a:extLst>
          </p:cNvPr>
          <p:cNvSpPr txBox="1"/>
          <p:nvPr/>
        </p:nvSpPr>
        <p:spPr>
          <a:xfrm>
            <a:off x="3429000" y="6765541"/>
            <a:ext cx="3428374" cy="369332"/>
          </a:xfrm>
          <a:prstGeom prst="rect">
            <a:avLst/>
          </a:prstGeom>
          <a:noFill/>
        </p:spPr>
        <p:txBody>
          <a:bodyPr wrap="none" rtlCol="0">
            <a:spAutoFit/>
          </a:bodyPr>
          <a:lstStyle/>
          <a:p>
            <a:pPr algn="just"/>
            <a:r>
              <a:rPr lang="en-US" dirty="0"/>
              <a:t>Step 4: Pick the idea you like best! </a:t>
            </a:r>
          </a:p>
        </p:txBody>
      </p:sp>
      <p:sp>
        <p:nvSpPr>
          <p:cNvPr id="8" name="TextBox 7">
            <a:extLst>
              <a:ext uri="{FF2B5EF4-FFF2-40B4-BE49-F238E27FC236}">
                <a16:creationId xmlns:a16="http://schemas.microsoft.com/office/drawing/2014/main" id="{6BAE21E0-3FFA-7C4B-9BF7-AAE3B6A20718}"/>
              </a:ext>
            </a:extLst>
          </p:cNvPr>
          <p:cNvSpPr txBox="1"/>
          <p:nvPr/>
        </p:nvSpPr>
        <p:spPr>
          <a:xfrm>
            <a:off x="1558133" y="7589804"/>
            <a:ext cx="2959099" cy="1200329"/>
          </a:xfrm>
          <a:prstGeom prst="rect">
            <a:avLst/>
          </a:prstGeom>
          <a:noFill/>
        </p:spPr>
        <p:txBody>
          <a:bodyPr wrap="square" rtlCol="0">
            <a:spAutoFit/>
          </a:bodyPr>
          <a:lstStyle/>
          <a:p>
            <a:pPr algn="just"/>
            <a:r>
              <a:rPr lang="en-US" dirty="0"/>
              <a:t>Step 5: Try it out! If it works, great! If it doesn’t work, go back to step 2 and try something else!</a:t>
            </a:r>
          </a:p>
        </p:txBody>
      </p:sp>
      <p:pic>
        <p:nvPicPr>
          <p:cNvPr id="10" name="Picture 9" descr="A red stop sign sitting on the ground&#10;&#10;Description automatically generated">
            <a:extLst>
              <a:ext uri="{FF2B5EF4-FFF2-40B4-BE49-F238E27FC236}">
                <a16:creationId xmlns:a16="http://schemas.microsoft.com/office/drawing/2014/main" id="{64C4656F-D85F-1045-9F07-4449954A6A7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98451" y="831849"/>
            <a:ext cx="968515" cy="2059801"/>
          </a:xfrm>
          <a:prstGeom prst="rect">
            <a:avLst/>
          </a:prstGeom>
        </p:spPr>
      </p:pic>
      <p:pic>
        <p:nvPicPr>
          <p:cNvPr id="12" name="Graphic 11">
            <a:extLst>
              <a:ext uri="{FF2B5EF4-FFF2-40B4-BE49-F238E27FC236}">
                <a16:creationId xmlns:a16="http://schemas.microsoft.com/office/drawing/2014/main" id="{E73C025F-E158-9141-947C-956B2D8AB1D6}"/>
              </a:ext>
            </a:extLst>
          </p:cNvPr>
          <p:cNvPicPr>
            <a:picLocks noChangeAspect="1"/>
          </p:cNvPicPr>
          <p:nvPr/>
        </p:nvPicPr>
        <p:blipFill>
          <a:blip r:embed="rId5">
            <a:extLst>
              <a:ext uri="{96DAC541-7B7A-43D3-8B79-37D633B846F1}">
                <asvg:svgBlip xmlns:asvg="http://schemas.microsoft.com/office/drawing/2016/SVG/main" r:embed="rId6"/>
              </a:ext>
              <a:ext uri="{837473B0-CC2E-450A-ABE3-18F120FF3D39}">
                <a1611:picAttrSrcUrl xmlns:a1611="http://schemas.microsoft.com/office/drawing/2016/11/main" r:id="rId7"/>
              </a:ext>
            </a:extLst>
          </a:blip>
          <a:stretch>
            <a:fillRect/>
          </a:stretch>
        </p:blipFill>
        <p:spPr>
          <a:xfrm>
            <a:off x="5355432" y="1960317"/>
            <a:ext cx="1388268" cy="1862666"/>
          </a:xfrm>
          <a:prstGeom prst="rect">
            <a:avLst/>
          </a:prstGeom>
        </p:spPr>
      </p:pic>
      <p:pic>
        <p:nvPicPr>
          <p:cNvPr id="17" name="Picture 16" descr="A close up of a logo&#10;&#10;Description automatically generated">
            <a:extLst>
              <a:ext uri="{FF2B5EF4-FFF2-40B4-BE49-F238E27FC236}">
                <a16:creationId xmlns:a16="http://schemas.microsoft.com/office/drawing/2014/main" id="{EFFE1C5E-8CB6-8A42-A02C-3F815623EC62}"/>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4086366" y="4164534"/>
            <a:ext cx="2084247" cy="2414580"/>
          </a:xfrm>
          <a:prstGeom prst="rect">
            <a:avLst/>
          </a:prstGeom>
        </p:spPr>
      </p:pic>
      <p:pic>
        <p:nvPicPr>
          <p:cNvPr id="25" name="Picture 24" descr="A picture containing wheel, drawing&#10;&#10;Description automatically generated">
            <a:extLst>
              <a:ext uri="{FF2B5EF4-FFF2-40B4-BE49-F238E27FC236}">
                <a16:creationId xmlns:a16="http://schemas.microsoft.com/office/drawing/2014/main" id="{2A4D59B1-BF8A-3C43-9799-C3FCC1AE5A09}"/>
              </a:ext>
            </a:extLst>
          </p:cNvPr>
          <p:cNvPicPr>
            <a:picLocks noChangeAspect="1"/>
          </p:cNvPicPr>
          <p:nvPr/>
        </p:nvPicPr>
        <p:blipFill>
          <a:blip r:embed="rId10">
            <a:extLst>
              <a:ext uri="{837473B0-CC2E-450A-ABE3-18F120FF3D39}">
                <a1611:picAttrSrcUrl xmlns:a1611="http://schemas.microsoft.com/office/drawing/2016/11/main" r:id="rId11"/>
              </a:ext>
            </a:extLst>
          </a:blip>
          <a:stretch>
            <a:fillRect/>
          </a:stretch>
        </p:blipFill>
        <p:spPr>
          <a:xfrm>
            <a:off x="228601" y="2596310"/>
            <a:ext cx="3219440" cy="2414580"/>
          </a:xfrm>
          <a:prstGeom prst="rect">
            <a:avLst/>
          </a:prstGeom>
        </p:spPr>
      </p:pic>
      <p:pic>
        <p:nvPicPr>
          <p:cNvPr id="35" name="Picture 34" descr="A close up of a logo&#10;&#10;Description automatically generated">
            <a:extLst>
              <a:ext uri="{FF2B5EF4-FFF2-40B4-BE49-F238E27FC236}">
                <a16:creationId xmlns:a16="http://schemas.microsoft.com/office/drawing/2014/main" id="{48076AFD-241D-BF47-A5A7-ECD5C214F557}"/>
              </a:ext>
            </a:extLst>
          </p:cNvPr>
          <p:cNvPicPr>
            <a:picLocks noChangeAspect="1"/>
          </p:cNvPicPr>
          <p:nvPr/>
        </p:nvPicPr>
        <p:blipFill>
          <a:blip r:embed="rId12">
            <a:extLst>
              <a:ext uri="{837473B0-CC2E-450A-ABE3-18F120FF3D39}">
                <a1611:picAttrSrcUrl xmlns:a1611="http://schemas.microsoft.com/office/drawing/2016/11/main" r:id="rId13"/>
              </a:ext>
            </a:extLst>
          </a:blip>
          <a:stretch>
            <a:fillRect/>
          </a:stretch>
        </p:blipFill>
        <p:spPr>
          <a:xfrm>
            <a:off x="4501357" y="7311855"/>
            <a:ext cx="1708150" cy="1708150"/>
          </a:xfrm>
          <a:prstGeom prst="rect">
            <a:avLst/>
          </a:prstGeom>
        </p:spPr>
      </p:pic>
      <mc:AlternateContent xmlns:mc="http://schemas.openxmlformats.org/markup-compatibility/2006" xmlns:p14="http://schemas.microsoft.com/office/powerpoint/2010/main">
        <mc:Choice Requires="p14">
          <p:contentPart p14:bwMode="auto" r:id="rId14">
            <p14:nvContentPartPr>
              <p14:cNvPr id="37" name="Ink 36">
                <a:extLst>
                  <a:ext uri="{FF2B5EF4-FFF2-40B4-BE49-F238E27FC236}">
                    <a16:creationId xmlns:a16="http://schemas.microsoft.com/office/drawing/2014/main" id="{1C5FAFDC-A1B3-154F-B8AB-893027EC0351}"/>
                  </a:ext>
                </a:extLst>
              </p14:cNvPr>
              <p14:cNvContentPartPr/>
              <p14:nvPr/>
            </p14:nvContentPartPr>
            <p14:xfrm>
              <a:off x="838440" y="4217260"/>
              <a:ext cx="3422880" cy="3671640"/>
            </p14:xfrm>
          </p:contentPart>
        </mc:Choice>
        <mc:Fallback xmlns="">
          <p:pic>
            <p:nvPicPr>
              <p:cNvPr id="37" name="Ink 36">
                <a:extLst>
                  <a:ext uri="{FF2B5EF4-FFF2-40B4-BE49-F238E27FC236}">
                    <a16:creationId xmlns:a16="http://schemas.microsoft.com/office/drawing/2014/main" id="{1C5FAFDC-A1B3-154F-B8AB-893027EC0351}"/>
                  </a:ext>
                </a:extLst>
              </p:cNvPr>
              <p:cNvPicPr/>
              <p:nvPr/>
            </p:nvPicPr>
            <p:blipFill>
              <a:blip r:embed="rId15"/>
              <a:stretch>
                <a:fillRect/>
              </a:stretch>
            </p:blipFill>
            <p:spPr>
              <a:xfrm>
                <a:off x="775440" y="4154620"/>
                <a:ext cx="3548520" cy="3797280"/>
              </a:xfrm>
              <a:prstGeom prst="rect">
                <a:avLst/>
              </a:prstGeom>
            </p:spPr>
          </p:pic>
        </mc:Fallback>
      </mc:AlternateContent>
    </p:spTree>
    <p:extLst>
      <p:ext uri="{BB962C8B-B14F-4D97-AF65-F5344CB8AC3E}">
        <p14:creationId xmlns:p14="http://schemas.microsoft.com/office/powerpoint/2010/main" val="9564514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C4CE7-B8F1-8247-8756-B6A9F185A4CF}"/>
              </a:ext>
            </a:extLst>
          </p:cNvPr>
          <p:cNvSpPr>
            <a:spLocks noGrp="1"/>
          </p:cNvSpPr>
          <p:nvPr>
            <p:ph type="title"/>
          </p:nvPr>
        </p:nvSpPr>
        <p:spPr>
          <a:xfrm>
            <a:off x="471488" y="486836"/>
            <a:ext cx="5915025" cy="421213"/>
          </a:xfrm>
        </p:spPr>
        <p:txBody>
          <a:bodyPr>
            <a:normAutofit fontScale="90000"/>
          </a:bodyPr>
          <a:lstStyle/>
          <a:p>
            <a:pPr algn="ctr"/>
            <a:r>
              <a:rPr lang="en-US" dirty="0"/>
              <a:t>Steps to Solve a Problem</a:t>
            </a:r>
          </a:p>
        </p:txBody>
      </p:sp>
      <p:sp>
        <p:nvSpPr>
          <p:cNvPr id="4" name="TextBox 3">
            <a:extLst>
              <a:ext uri="{FF2B5EF4-FFF2-40B4-BE49-F238E27FC236}">
                <a16:creationId xmlns:a16="http://schemas.microsoft.com/office/drawing/2014/main" id="{22EF7F81-3559-FE41-BC14-BFBF44E22661}"/>
              </a:ext>
            </a:extLst>
          </p:cNvPr>
          <p:cNvSpPr txBox="1"/>
          <p:nvPr/>
        </p:nvSpPr>
        <p:spPr>
          <a:xfrm>
            <a:off x="1266966" y="1034815"/>
            <a:ext cx="4088466" cy="1702582"/>
          </a:xfrm>
          <a:prstGeom prst="rect">
            <a:avLst/>
          </a:prstGeom>
          <a:noFill/>
        </p:spPr>
        <p:txBody>
          <a:bodyPr wrap="square" rtlCol="0">
            <a:spAutoFit/>
          </a:bodyPr>
          <a:lstStyle/>
          <a:p>
            <a:pPr algn="just">
              <a:lnSpc>
                <a:spcPct val="200000"/>
              </a:lnSpc>
            </a:pPr>
            <a:r>
              <a:rPr lang="en-US" dirty="0"/>
              <a:t>The problem is: </a:t>
            </a:r>
            <a:r>
              <a:rPr lang="en-US" baseline="-25000" dirty="0"/>
              <a:t>……………………….………………………………….</a:t>
            </a:r>
            <a:r>
              <a:rPr lang="en-US" dirty="0"/>
              <a:t> </a:t>
            </a:r>
            <a:r>
              <a:rPr lang="en-US" baseline="-25000" dirty="0"/>
              <a:t>…………………………………………………………………………………………………………………………………………………………………………………………………………………..……..…………………………………………………………………………..</a:t>
            </a:r>
          </a:p>
        </p:txBody>
      </p:sp>
      <p:sp>
        <p:nvSpPr>
          <p:cNvPr id="5" name="TextBox 4">
            <a:extLst>
              <a:ext uri="{FF2B5EF4-FFF2-40B4-BE49-F238E27FC236}">
                <a16:creationId xmlns:a16="http://schemas.microsoft.com/office/drawing/2014/main" id="{C0099751-A076-EA4E-9B71-4FCE3B15B211}"/>
              </a:ext>
            </a:extLst>
          </p:cNvPr>
          <p:cNvSpPr txBox="1"/>
          <p:nvPr/>
        </p:nvSpPr>
        <p:spPr>
          <a:xfrm>
            <a:off x="2638364" y="2914378"/>
            <a:ext cx="4062192" cy="203132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My ideas are:</a:t>
            </a:r>
          </a:p>
          <a:p>
            <a:endParaRPr lang="en-US" dirty="0"/>
          </a:p>
          <a:p>
            <a:endParaRPr lang="en-US" dirty="0"/>
          </a:p>
          <a:p>
            <a:endParaRPr lang="en-US" dirty="0"/>
          </a:p>
          <a:p>
            <a:endParaRPr lang="en-US" dirty="0"/>
          </a:p>
          <a:p>
            <a:endParaRPr lang="en-US" dirty="0"/>
          </a:p>
          <a:p>
            <a:endParaRPr lang="en-US" dirty="0"/>
          </a:p>
        </p:txBody>
      </p:sp>
      <p:sp>
        <p:nvSpPr>
          <p:cNvPr id="6" name="TextBox 5">
            <a:extLst>
              <a:ext uri="{FF2B5EF4-FFF2-40B4-BE49-F238E27FC236}">
                <a16:creationId xmlns:a16="http://schemas.microsoft.com/office/drawing/2014/main" id="{149F80D1-BD3A-A747-8357-495BFEA3CFEE}"/>
              </a:ext>
            </a:extLst>
          </p:cNvPr>
          <p:cNvSpPr txBox="1"/>
          <p:nvPr/>
        </p:nvSpPr>
        <p:spPr>
          <a:xfrm>
            <a:off x="228601" y="5064770"/>
            <a:ext cx="4825999"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dirty="0"/>
              <a:t>What might happen:</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p:txBody>
      </p:sp>
      <p:pic>
        <p:nvPicPr>
          <p:cNvPr id="10" name="Picture 9" descr="A red stop sign sitting on the ground&#10;&#10;Description automatically generated">
            <a:extLst>
              <a:ext uri="{FF2B5EF4-FFF2-40B4-BE49-F238E27FC236}">
                <a16:creationId xmlns:a16="http://schemas.microsoft.com/office/drawing/2014/main" id="{64C4656F-D85F-1045-9F07-4449954A6A7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98451" y="831849"/>
            <a:ext cx="968515" cy="2059801"/>
          </a:xfrm>
          <a:prstGeom prst="rect">
            <a:avLst/>
          </a:prstGeom>
        </p:spPr>
      </p:pic>
      <p:pic>
        <p:nvPicPr>
          <p:cNvPr id="12" name="Graphic 11">
            <a:extLst>
              <a:ext uri="{FF2B5EF4-FFF2-40B4-BE49-F238E27FC236}">
                <a16:creationId xmlns:a16="http://schemas.microsoft.com/office/drawing/2014/main" id="{E73C025F-E158-9141-947C-956B2D8AB1D6}"/>
              </a:ext>
            </a:extLst>
          </p:cNvPr>
          <p:cNvPicPr>
            <a:picLocks noChangeAspect="1"/>
          </p:cNvPicPr>
          <p:nvPr/>
        </p:nvPicPr>
        <p:blipFill>
          <a:blip r:embed="rId5">
            <a:extLst>
              <a:ext uri="{96DAC541-7B7A-43D3-8B79-37D633B846F1}">
                <asvg:svgBlip xmlns:asvg="http://schemas.microsoft.com/office/drawing/2016/SVG/main" r:embed="rId6"/>
              </a:ext>
              <a:ext uri="{837473B0-CC2E-450A-ABE3-18F120FF3D39}">
                <a1611:picAttrSrcUrl xmlns:a1611="http://schemas.microsoft.com/office/drawing/2016/11/main" r:id="rId7"/>
              </a:ext>
            </a:extLst>
          </a:blip>
          <a:stretch>
            <a:fillRect/>
          </a:stretch>
        </p:blipFill>
        <p:spPr>
          <a:xfrm>
            <a:off x="5469732" y="1041600"/>
            <a:ext cx="1388268" cy="1862666"/>
          </a:xfrm>
          <a:prstGeom prst="rect">
            <a:avLst/>
          </a:prstGeom>
        </p:spPr>
      </p:pic>
      <p:pic>
        <p:nvPicPr>
          <p:cNvPr id="17" name="Picture 16" descr="A close up of a logo&#10;&#10;Description automatically generated">
            <a:extLst>
              <a:ext uri="{FF2B5EF4-FFF2-40B4-BE49-F238E27FC236}">
                <a16:creationId xmlns:a16="http://schemas.microsoft.com/office/drawing/2014/main" id="{EFFE1C5E-8CB6-8A42-A02C-3F815623EC62}"/>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5272938" y="5479820"/>
            <a:ext cx="1470762" cy="1703863"/>
          </a:xfrm>
          <a:prstGeom prst="rect">
            <a:avLst/>
          </a:prstGeom>
        </p:spPr>
      </p:pic>
      <p:pic>
        <p:nvPicPr>
          <p:cNvPr id="25" name="Picture 24" descr="A picture containing wheel, drawing&#10;&#10;Description automatically generated">
            <a:extLst>
              <a:ext uri="{FF2B5EF4-FFF2-40B4-BE49-F238E27FC236}">
                <a16:creationId xmlns:a16="http://schemas.microsoft.com/office/drawing/2014/main" id="{2A4D59B1-BF8A-3C43-9799-C3FCC1AE5A09}"/>
              </a:ext>
            </a:extLst>
          </p:cNvPr>
          <p:cNvPicPr>
            <a:picLocks noChangeAspect="1"/>
          </p:cNvPicPr>
          <p:nvPr/>
        </p:nvPicPr>
        <p:blipFill>
          <a:blip r:embed="rId10">
            <a:extLst>
              <a:ext uri="{837473B0-CC2E-450A-ABE3-18F120FF3D39}">
                <a1611:picAttrSrcUrl xmlns:a1611="http://schemas.microsoft.com/office/drawing/2016/11/main" r:id="rId11"/>
              </a:ext>
            </a:extLst>
          </a:blip>
          <a:stretch>
            <a:fillRect/>
          </a:stretch>
        </p:blipFill>
        <p:spPr>
          <a:xfrm>
            <a:off x="157444" y="3288994"/>
            <a:ext cx="2483554" cy="1862666"/>
          </a:xfrm>
          <a:prstGeom prst="rect">
            <a:avLst/>
          </a:prstGeom>
        </p:spPr>
      </p:pic>
      <p:sp>
        <p:nvSpPr>
          <p:cNvPr id="3" name="TextBox 2">
            <a:extLst>
              <a:ext uri="{FF2B5EF4-FFF2-40B4-BE49-F238E27FC236}">
                <a16:creationId xmlns:a16="http://schemas.microsoft.com/office/drawing/2014/main" id="{7252591D-44F0-8841-8B22-8A70449079D6}"/>
              </a:ext>
            </a:extLst>
          </p:cNvPr>
          <p:cNvSpPr txBox="1"/>
          <p:nvPr/>
        </p:nvSpPr>
        <p:spPr>
          <a:xfrm>
            <a:off x="298451" y="7283684"/>
            <a:ext cx="6203949" cy="175432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a:t>The best idea to try is:</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8234694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B818C-0108-CD49-83E5-E2836CEC345F}"/>
              </a:ext>
            </a:extLst>
          </p:cNvPr>
          <p:cNvSpPr>
            <a:spLocks noGrp="1"/>
          </p:cNvSpPr>
          <p:nvPr>
            <p:ph type="title"/>
          </p:nvPr>
        </p:nvSpPr>
        <p:spPr/>
        <p:txBody>
          <a:bodyPr/>
          <a:lstStyle/>
          <a:p>
            <a:pPr algn="ctr"/>
            <a:r>
              <a:rPr lang="en-US" dirty="0"/>
              <a:t>Guidance for Parents and Caregivers</a:t>
            </a:r>
          </a:p>
        </p:txBody>
      </p:sp>
      <p:sp>
        <p:nvSpPr>
          <p:cNvPr id="4" name="Content Placeholder 3">
            <a:extLst>
              <a:ext uri="{FF2B5EF4-FFF2-40B4-BE49-F238E27FC236}">
                <a16:creationId xmlns:a16="http://schemas.microsoft.com/office/drawing/2014/main" id="{DEBD8EF6-D976-F04D-A5E5-9F4B767C4F4A}"/>
              </a:ext>
            </a:extLst>
          </p:cNvPr>
          <p:cNvSpPr>
            <a:spLocks noGrp="1"/>
          </p:cNvSpPr>
          <p:nvPr>
            <p:ph sz="half" idx="1"/>
          </p:nvPr>
        </p:nvSpPr>
        <p:spPr/>
        <p:txBody>
          <a:bodyPr/>
          <a:lstStyle/>
          <a:p>
            <a:endParaRPr lang="en-US"/>
          </a:p>
        </p:txBody>
      </p:sp>
      <p:sp>
        <p:nvSpPr>
          <p:cNvPr id="5" name="Content Placeholder 4">
            <a:extLst>
              <a:ext uri="{FF2B5EF4-FFF2-40B4-BE49-F238E27FC236}">
                <a16:creationId xmlns:a16="http://schemas.microsoft.com/office/drawing/2014/main" id="{83809EC0-1CB5-F340-96E2-02BFCEA1E7B3}"/>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25437134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shirt, drawing&#10;&#10;Description automatically generated">
            <a:extLst>
              <a:ext uri="{FF2B5EF4-FFF2-40B4-BE49-F238E27FC236}">
                <a16:creationId xmlns:a16="http://schemas.microsoft.com/office/drawing/2014/main" id="{D128B6BE-4988-CF4D-AABE-98D94275667A}"/>
              </a:ext>
            </a:extLst>
          </p:cNvPr>
          <p:cNvPicPr>
            <a:picLocks noChangeAspect="1"/>
          </p:cNvPicPr>
          <p:nvPr/>
        </p:nvPicPr>
        <p:blipFill>
          <a:blip r:embed="rId2"/>
          <a:stretch>
            <a:fillRect/>
          </a:stretch>
        </p:blipFill>
        <p:spPr>
          <a:xfrm>
            <a:off x="2173574" y="5506029"/>
            <a:ext cx="2510852" cy="2595277"/>
          </a:xfrm>
          <a:prstGeom prst="rect">
            <a:avLst/>
          </a:prstGeom>
        </p:spPr>
      </p:pic>
    </p:spTree>
    <p:extLst>
      <p:ext uri="{BB962C8B-B14F-4D97-AF65-F5344CB8AC3E}">
        <p14:creationId xmlns:p14="http://schemas.microsoft.com/office/powerpoint/2010/main" val="3145929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BC78D9B-EAB6-174D-9E86-098DD1A98C09}"/>
              </a:ext>
            </a:extLst>
          </p:cNvPr>
          <p:cNvSpPr txBox="1"/>
          <p:nvPr/>
        </p:nvSpPr>
        <p:spPr>
          <a:xfrm>
            <a:off x="492417" y="497304"/>
            <a:ext cx="5873166" cy="8279190"/>
          </a:xfrm>
          <a:prstGeom prst="rect">
            <a:avLst/>
          </a:prstGeom>
          <a:noFill/>
        </p:spPr>
        <p:txBody>
          <a:bodyPr wrap="square" rtlCol="0">
            <a:spAutoFit/>
          </a:bodyPr>
          <a:lstStyle/>
          <a:p>
            <a:endParaRPr lang="en-US" sz="3800" baseline="-25000" dirty="0"/>
          </a:p>
          <a:p>
            <a:r>
              <a:rPr lang="en-US" sz="3800" baseline="-25000" dirty="0"/>
              <a:t>…………………………………………………………………</a:t>
            </a:r>
          </a:p>
          <a:p>
            <a:r>
              <a:rPr lang="en-US" sz="3800" baseline="-25000" dirty="0"/>
              <a:t>…………………………………………………………………………………………………………………………………………………………………………………………………………………………………………………………………………</a:t>
            </a:r>
          </a:p>
          <a:p>
            <a:r>
              <a:rPr lang="en-US" sz="3800" baseline="-25000" dirty="0"/>
              <a:t>…………………………………………………………………</a:t>
            </a:r>
          </a:p>
          <a:p>
            <a:r>
              <a:rPr lang="en-US" sz="3800" baseline="-25000" dirty="0"/>
              <a:t>……………………………………………………………………………………………………………………………………………………………………………………………………………………………………………………………………………………………………………………………………………</a:t>
            </a:r>
          </a:p>
          <a:p>
            <a:r>
              <a:rPr lang="en-US" sz="3800" baseline="-25000" dirty="0"/>
              <a:t>…………………………………………………………………</a:t>
            </a:r>
          </a:p>
          <a:p>
            <a:r>
              <a:rPr lang="en-US" sz="3800" baseline="-25000" dirty="0"/>
              <a:t>……………………………………………………………………………………………………………………………………………………………………………………………………………………………………………………………………………………………………………………………………………</a:t>
            </a:r>
          </a:p>
          <a:p>
            <a:r>
              <a:rPr lang="en-US" sz="3800" baseline="-25000" dirty="0"/>
              <a:t>…………………………………………………………………</a:t>
            </a:r>
          </a:p>
          <a:p>
            <a:endParaRPr lang="en-US" sz="3800" baseline="-25000" dirty="0"/>
          </a:p>
          <a:p>
            <a:endParaRPr lang="en-US" sz="3800" baseline="-25000" dirty="0"/>
          </a:p>
        </p:txBody>
      </p:sp>
    </p:spTree>
    <p:extLst>
      <p:ext uri="{BB962C8B-B14F-4D97-AF65-F5344CB8AC3E}">
        <p14:creationId xmlns:p14="http://schemas.microsoft.com/office/powerpoint/2010/main" val="2937325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F71285-BD6C-6F40-8278-9CD51CE2BDF3}"/>
              </a:ext>
            </a:extLst>
          </p:cNvPr>
          <p:cNvSpPr>
            <a:spLocks noGrp="1"/>
          </p:cNvSpPr>
          <p:nvPr>
            <p:ph type="title"/>
          </p:nvPr>
        </p:nvSpPr>
        <p:spPr>
          <a:xfrm>
            <a:off x="472381" y="278289"/>
            <a:ext cx="5915025" cy="523817"/>
          </a:xfrm>
        </p:spPr>
        <p:txBody>
          <a:bodyPr>
            <a:normAutofit fontScale="90000"/>
          </a:bodyPr>
          <a:lstStyle/>
          <a:p>
            <a:pPr algn="ctr"/>
            <a:r>
              <a:rPr lang="en-US" dirty="0">
                <a:latin typeface="Comic Sans MS" panose="030F0902030302020204" pitchFamily="66" charset="0"/>
              </a:rPr>
              <a:t>I Like Me!</a:t>
            </a:r>
          </a:p>
        </p:txBody>
      </p:sp>
      <p:graphicFrame>
        <p:nvGraphicFramePr>
          <p:cNvPr id="10" name="Table 9">
            <a:extLst>
              <a:ext uri="{FF2B5EF4-FFF2-40B4-BE49-F238E27FC236}">
                <a16:creationId xmlns:a16="http://schemas.microsoft.com/office/drawing/2014/main" id="{3383D994-5A4E-794A-9DAF-C93C9F5E9C81}"/>
              </a:ext>
            </a:extLst>
          </p:cNvPr>
          <p:cNvGraphicFramePr>
            <a:graphicFrameLocks noGrp="1"/>
          </p:cNvGraphicFramePr>
          <p:nvPr>
            <p:extLst>
              <p:ext uri="{D42A27DB-BD31-4B8C-83A1-F6EECF244321}">
                <p14:modId xmlns:p14="http://schemas.microsoft.com/office/powerpoint/2010/main" val="2373105394"/>
              </p:ext>
            </p:extLst>
          </p:nvPr>
        </p:nvGraphicFramePr>
        <p:xfrm>
          <a:off x="472381" y="1684420"/>
          <a:ext cx="5767998" cy="7319290"/>
        </p:xfrm>
        <a:graphic>
          <a:graphicData uri="http://schemas.openxmlformats.org/drawingml/2006/table">
            <a:tbl>
              <a:tblPr firstRow="1" bandRow="1">
                <a:tableStyleId>{0E3FDE45-AF77-4B5C-9715-49D594BDF05E}</a:tableStyleId>
              </a:tblPr>
              <a:tblGrid>
                <a:gridCol w="2883999">
                  <a:extLst>
                    <a:ext uri="{9D8B030D-6E8A-4147-A177-3AD203B41FA5}">
                      <a16:colId xmlns:a16="http://schemas.microsoft.com/office/drawing/2014/main" val="3333398393"/>
                    </a:ext>
                  </a:extLst>
                </a:gridCol>
                <a:gridCol w="2883999">
                  <a:extLst>
                    <a:ext uri="{9D8B030D-6E8A-4147-A177-3AD203B41FA5}">
                      <a16:colId xmlns:a16="http://schemas.microsoft.com/office/drawing/2014/main" val="1552559513"/>
                    </a:ext>
                  </a:extLst>
                </a:gridCol>
              </a:tblGrid>
              <a:tr h="92296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2200" b="0" dirty="0">
                          <a:solidFill>
                            <a:schemeClr val="bg2">
                              <a:lumMod val="50000"/>
                            </a:schemeClr>
                          </a:solidFill>
                        </a:rPr>
                        <a:t>List 10 things you like about yourself</a:t>
                      </a:r>
                    </a:p>
                    <a:p>
                      <a:endParaRPr lang="en-US" dirty="0"/>
                    </a:p>
                  </a:txBody>
                  <a:tcPr>
                    <a:lnR w="6350" cap="flat" cmpd="sng" algn="ctr">
                      <a:solidFill>
                        <a:srgbClr val="00B0F0"/>
                      </a:solidFill>
                      <a:prstDash val="solid"/>
                      <a:round/>
                      <a:headEnd type="none" w="med" len="med"/>
                      <a:tailEnd type="none" w="med" len="med"/>
                    </a:ln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2200" b="0" dirty="0">
                          <a:solidFill>
                            <a:schemeClr val="bg2">
                              <a:lumMod val="50000"/>
                            </a:schemeClr>
                          </a:solidFill>
                        </a:rPr>
                        <a:t>List 10 things you are good at</a:t>
                      </a:r>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2729927921"/>
                  </a:ext>
                </a:extLst>
              </a:tr>
              <a:tr h="635155">
                <a:tc>
                  <a:txBody>
                    <a:bodyPr/>
                    <a:lstStyle/>
                    <a:p>
                      <a:pPr marL="342900" indent="-342900">
                        <a:buFont typeface="+mj-lt"/>
                        <a:buAutoNum type="arabicPeriod"/>
                      </a:pPr>
                      <a:endParaRPr lang="en-US" dirty="0"/>
                    </a:p>
                  </a:txBody>
                  <a:tcPr>
                    <a:lnR w="6350" cap="flat" cmpd="sng" algn="ctr">
                      <a:solidFill>
                        <a:srgbClr val="00B0F0"/>
                      </a:solidFill>
                      <a:prstDash val="solid"/>
                      <a:round/>
                      <a:headEnd type="none" w="med" len="med"/>
                      <a:tailEnd type="none" w="med" len="med"/>
                    </a:lnR>
                  </a:tcPr>
                </a:tc>
                <a:tc>
                  <a:txBody>
                    <a:bodyPr/>
                    <a:lstStyle/>
                    <a:p>
                      <a:endParaRPr lang="en-US"/>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450550463"/>
                  </a:ext>
                </a:extLst>
              </a:tr>
              <a:tr h="635155">
                <a:tc>
                  <a:txBody>
                    <a:bodyPr/>
                    <a:lstStyle/>
                    <a:p>
                      <a:endParaRPr lang="en-US" dirty="0"/>
                    </a:p>
                    <a:p>
                      <a:pPr marL="342900" indent="-342900">
                        <a:buFont typeface="+mj-lt"/>
                        <a:buAutoNum type="arabicPeriod"/>
                      </a:pPr>
                      <a:endParaRPr lang="en-US" dirty="0"/>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2478265607"/>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2867463861"/>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2503467161"/>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820473533"/>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511687982"/>
                  </a:ext>
                </a:extLst>
              </a:tr>
              <a:tr h="635155">
                <a:tc>
                  <a:txBody>
                    <a:bodyPr/>
                    <a:lstStyle/>
                    <a:p>
                      <a:endParaRPr lang="en-US"/>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1342972166"/>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1739897315"/>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1792923587"/>
                  </a:ext>
                </a:extLst>
              </a:tr>
              <a:tr h="635155">
                <a:tc>
                  <a:txBody>
                    <a:bodyPr/>
                    <a:lstStyle/>
                    <a:p>
                      <a:endParaRPr lang="en-US" dirty="0"/>
                    </a:p>
                  </a:txBody>
                  <a:tcPr>
                    <a:lnR w="6350" cap="flat" cmpd="sng" algn="ctr">
                      <a:solidFill>
                        <a:srgbClr val="00B0F0"/>
                      </a:solidFill>
                      <a:prstDash val="solid"/>
                      <a:round/>
                      <a:headEnd type="none" w="med" len="med"/>
                      <a:tailEnd type="none" w="med" len="med"/>
                    </a:lnR>
                  </a:tcPr>
                </a:tc>
                <a:tc>
                  <a:txBody>
                    <a:bodyPr/>
                    <a:lstStyle/>
                    <a:p>
                      <a:endParaRPr lang="en-US" dirty="0"/>
                    </a:p>
                  </a:txBody>
                  <a:tcPr>
                    <a:lnL w="6350" cap="flat" cmpd="sng" algn="ctr">
                      <a:solidFill>
                        <a:srgbClr val="00B0F0"/>
                      </a:solidFill>
                      <a:prstDash val="solid"/>
                      <a:round/>
                      <a:headEnd type="none" w="med" len="med"/>
                      <a:tailEnd type="none" w="med" len="med"/>
                    </a:lnL>
                  </a:tcPr>
                </a:tc>
                <a:extLst>
                  <a:ext uri="{0D108BD9-81ED-4DB2-BD59-A6C34878D82A}">
                    <a16:rowId xmlns:a16="http://schemas.microsoft.com/office/drawing/2014/main" val="3143102053"/>
                  </a:ext>
                </a:extLst>
              </a:tr>
            </a:tbl>
          </a:graphicData>
        </a:graphic>
      </p:graphicFrame>
      <p:sp>
        <p:nvSpPr>
          <p:cNvPr id="11" name="TextBox 10">
            <a:extLst>
              <a:ext uri="{FF2B5EF4-FFF2-40B4-BE49-F238E27FC236}">
                <a16:creationId xmlns:a16="http://schemas.microsoft.com/office/drawing/2014/main" id="{08DADEF8-88C5-9B41-9EB9-B263E7BA31D2}"/>
              </a:ext>
            </a:extLst>
          </p:cNvPr>
          <p:cNvSpPr txBox="1"/>
          <p:nvPr/>
        </p:nvSpPr>
        <p:spPr>
          <a:xfrm>
            <a:off x="278982" y="841119"/>
            <a:ext cx="6300035" cy="738664"/>
          </a:xfrm>
          <a:prstGeom prst="rect">
            <a:avLst/>
          </a:prstGeom>
          <a:noFill/>
        </p:spPr>
        <p:txBody>
          <a:bodyPr wrap="square" rtlCol="0">
            <a:spAutoFit/>
          </a:bodyPr>
          <a:lstStyle/>
          <a:p>
            <a:pPr algn="just"/>
            <a:r>
              <a:rPr lang="en-US" sz="1400" dirty="0"/>
              <a:t>Be honest and think hard. There will always be 10 things you like about yourself and 10 things you are good at! If you can’t think of enough, interview the people in your household to see what they have to say!</a:t>
            </a:r>
          </a:p>
        </p:txBody>
      </p:sp>
    </p:spTree>
    <p:extLst>
      <p:ext uri="{BB962C8B-B14F-4D97-AF65-F5344CB8AC3E}">
        <p14:creationId xmlns:p14="http://schemas.microsoft.com/office/powerpoint/2010/main" val="2781988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E8BA5-E1D0-144D-8CE5-92FB7A09A8D2}"/>
              </a:ext>
            </a:extLst>
          </p:cNvPr>
          <p:cNvSpPr>
            <a:spLocks noGrp="1"/>
          </p:cNvSpPr>
          <p:nvPr>
            <p:ph type="title"/>
          </p:nvPr>
        </p:nvSpPr>
        <p:spPr>
          <a:xfrm>
            <a:off x="472381" y="486836"/>
            <a:ext cx="5915025" cy="664631"/>
          </a:xfrm>
        </p:spPr>
        <p:txBody>
          <a:bodyPr/>
          <a:lstStyle/>
          <a:p>
            <a:pPr algn="ctr"/>
            <a:r>
              <a:rPr lang="en-US" dirty="0"/>
              <a:t>Emotion Recognition </a:t>
            </a:r>
          </a:p>
        </p:txBody>
      </p:sp>
      <p:sp>
        <p:nvSpPr>
          <p:cNvPr id="10" name="Text Placeholder 9">
            <a:extLst>
              <a:ext uri="{FF2B5EF4-FFF2-40B4-BE49-F238E27FC236}">
                <a16:creationId xmlns:a16="http://schemas.microsoft.com/office/drawing/2014/main" id="{04AC7C76-AADB-8F49-8810-883B795C6689}"/>
              </a:ext>
            </a:extLst>
          </p:cNvPr>
          <p:cNvSpPr>
            <a:spLocks noGrp="1"/>
          </p:cNvSpPr>
          <p:nvPr>
            <p:ph type="body" idx="1"/>
          </p:nvPr>
        </p:nvSpPr>
        <p:spPr>
          <a:xfrm>
            <a:off x="472381" y="1151467"/>
            <a:ext cx="2901255" cy="2188633"/>
          </a:xfrm>
          <a:ln w="38100">
            <a:solidFill>
              <a:srgbClr val="00B0F0"/>
            </a:solidFill>
          </a:ln>
        </p:spPr>
        <p:style>
          <a:lnRef idx="2">
            <a:schemeClr val="accent2"/>
          </a:lnRef>
          <a:fillRef idx="1">
            <a:schemeClr val="lt1"/>
          </a:fillRef>
          <a:effectRef idx="0">
            <a:schemeClr val="accent2"/>
          </a:effectRef>
          <a:fontRef idx="minor">
            <a:schemeClr val="dk1"/>
          </a:fontRef>
        </p:style>
        <p:txBody>
          <a:bodyPr anchor="ctr"/>
          <a:lstStyle/>
          <a:p>
            <a:pPr algn="ctr"/>
            <a:r>
              <a:rPr lang="en-US" sz="1600" dirty="0">
                <a:latin typeface="Comic Sans MS" panose="030F0902030302020204" pitchFamily="66" charset="0"/>
              </a:rPr>
              <a:t>Happy</a:t>
            </a:r>
          </a:p>
        </p:txBody>
      </p:sp>
      <p:sp>
        <p:nvSpPr>
          <p:cNvPr id="11" name="Content Placeholder 10">
            <a:extLst>
              <a:ext uri="{FF2B5EF4-FFF2-40B4-BE49-F238E27FC236}">
                <a16:creationId xmlns:a16="http://schemas.microsoft.com/office/drawing/2014/main" id="{0DEED242-2653-5F45-B665-6F0226B8B80E}"/>
              </a:ext>
            </a:extLst>
          </p:cNvPr>
          <p:cNvSpPr>
            <a:spLocks noGrp="1"/>
          </p:cNvSpPr>
          <p:nvPr>
            <p:ph sz="half" idx="2"/>
          </p:nvPr>
        </p:nvSpPr>
        <p:spPr>
          <a:xfrm>
            <a:off x="472381" y="3615268"/>
            <a:ext cx="2901255" cy="2328332"/>
          </a:xfrm>
          <a:ln w="38100">
            <a:solidFill>
              <a:srgbClr val="00B0F0"/>
            </a:solidFill>
          </a:ln>
        </p:spPr>
        <p:txBody>
          <a:bodyPr anchor="ctr">
            <a:normAutofit/>
          </a:bodyPr>
          <a:lstStyle/>
          <a:p>
            <a:pPr marL="0" indent="0" algn="ctr">
              <a:buNone/>
            </a:pPr>
            <a:r>
              <a:rPr lang="en-US" sz="1600" b="1" dirty="0">
                <a:latin typeface="Comic Sans MS" panose="030F0902030302020204" pitchFamily="66" charset="0"/>
              </a:rPr>
              <a:t>Angry</a:t>
            </a:r>
            <a:endParaRPr lang="en-US" sz="1600" b="1" dirty="0"/>
          </a:p>
        </p:txBody>
      </p:sp>
      <p:sp>
        <p:nvSpPr>
          <p:cNvPr id="12" name="Text Placeholder 11">
            <a:extLst>
              <a:ext uri="{FF2B5EF4-FFF2-40B4-BE49-F238E27FC236}">
                <a16:creationId xmlns:a16="http://schemas.microsoft.com/office/drawing/2014/main" id="{784A512C-E034-AC40-AC18-005A34AC9B5F}"/>
              </a:ext>
            </a:extLst>
          </p:cNvPr>
          <p:cNvSpPr>
            <a:spLocks noGrp="1"/>
          </p:cNvSpPr>
          <p:nvPr>
            <p:ph type="body" sz="quarter" idx="3"/>
          </p:nvPr>
        </p:nvSpPr>
        <p:spPr>
          <a:xfrm>
            <a:off x="3471863" y="1151467"/>
            <a:ext cx="2915543" cy="2188633"/>
          </a:xfrm>
          <a:ln w="38100">
            <a:solidFill>
              <a:srgbClr val="00B0F0"/>
            </a:solidFill>
          </a:ln>
        </p:spPr>
        <p:txBody>
          <a:bodyPr anchor="ctr"/>
          <a:lstStyle/>
          <a:p>
            <a:pPr algn="ctr"/>
            <a:r>
              <a:rPr lang="en-US" sz="1600" dirty="0">
                <a:latin typeface="Comic Sans MS" panose="030F0902030302020204" pitchFamily="66" charset="0"/>
              </a:rPr>
              <a:t>Sad</a:t>
            </a:r>
            <a:endParaRPr lang="en-US" dirty="0">
              <a:latin typeface="Comic Sans MS" panose="030F0902030302020204" pitchFamily="66" charset="0"/>
            </a:endParaRPr>
          </a:p>
        </p:txBody>
      </p:sp>
      <p:sp>
        <p:nvSpPr>
          <p:cNvPr id="14" name="Content Placeholder 13">
            <a:extLst>
              <a:ext uri="{FF2B5EF4-FFF2-40B4-BE49-F238E27FC236}">
                <a16:creationId xmlns:a16="http://schemas.microsoft.com/office/drawing/2014/main" id="{199E648F-3452-C745-AB70-2DFCC20BDE66}"/>
              </a:ext>
            </a:extLst>
          </p:cNvPr>
          <p:cNvSpPr>
            <a:spLocks noGrp="1"/>
          </p:cNvSpPr>
          <p:nvPr>
            <p:ph sz="quarter" idx="4"/>
          </p:nvPr>
        </p:nvSpPr>
        <p:spPr>
          <a:xfrm>
            <a:off x="3471863" y="3615268"/>
            <a:ext cx="2915543" cy="2328332"/>
          </a:xfrm>
          <a:ln w="38100">
            <a:solidFill>
              <a:srgbClr val="00B0F0"/>
            </a:solidFill>
          </a:ln>
        </p:spPr>
        <p:txBody>
          <a:bodyPr anchor="ctr">
            <a:normAutofit/>
          </a:bodyPr>
          <a:lstStyle/>
          <a:p>
            <a:pPr marL="0" indent="0" algn="ctr">
              <a:buNone/>
            </a:pPr>
            <a:r>
              <a:rPr lang="en-US" sz="1600" b="1" dirty="0">
                <a:latin typeface="Comic Sans MS" panose="030F0902030302020204" pitchFamily="66" charset="0"/>
              </a:rPr>
              <a:t>Scared</a:t>
            </a:r>
          </a:p>
        </p:txBody>
      </p:sp>
      <p:sp>
        <p:nvSpPr>
          <p:cNvPr id="15" name="TextBox 14">
            <a:extLst>
              <a:ext uri="{FF2B5EF4-FFF2-40B4-BE49-F238E27FC236}">
                <a16:creationId xmlns:a16="http://schemas.microsoft.com/office/drawing/2014/main" id="{66301949-2C03-1F4F-A4DD-326A3149DBA5}"/>
              </a:ext>
            </a:extLst>
          </p:cNvPr>
          <p:cNvSpPr txBox="1"/>
          <p:nvPr/>
        </p:nvSpPr>
        <p:spPr>
          <a:xfrm>
            <a:off x="472381" y="6111046"/>
            <a:ext cx="2901255" cy="2523768"/>
          </a:xfrm>
          <a:prstGeom prst="rect">
            <a:avLst/>
          </a:prstGeom>
          <a:ln w="38100">
            <a:solidFill>
              <a:srgbClr val="00B0F0"/>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en-US" sz="1600" b="1" dirty="0">
              <a:latin typeface="Comic Sans MS" panose="030F0902030302020204" pitchFamily="66" charset="0"/>
            </a:endParaRPr>
          </a:p>
          <a:p>
            <a:endParaRPr lang="en-US" dirty="0"/>
          </a:p>
          <a:p>
            <a:endParaRPr lang="en-US" dirty="0"/>
          </a:p>
          <a:p>
            <a:endParaRPr lang="en-US" dirty="0"/>
          </a:p>
          <a:p>
            <a:pPr algn="ctr"/>
            <a:r>
              <a:rPr lang="en-US" sz="1600" b="1" dirty="0">
                <a:latin typeface="Comic Sans MS" panose="030F0902030302020204" pitchFamily="66" charset="0"/>
              </a:rPr>
              <a:t>Surprised</a:t>
            </a:r>
            <a:endParaRPr lang="en-US" sz="1600" dirty="0"/>
          </a:p>
          <a:p>
            <a:endParaRPr lang="en-US" dirty="0"/>
          </a:p>
          <a:p>
            <a:endParaRPr lang="en-US" dirty="0"/>
          </a:p>
          <a:p>
            <a:endParaRPr lang="en-US" dirty="0"/>
          </a:p>
          <a:p>
            <a:endParaRPr lang="en-US" dirty="0"/>
          </a:p>
        </p:txBody>
      </p:sp>
      <p:sp>
        <p:nvSpPr>
          <p:cNvPr id="16" name="TextBox 15">
            <a:extLst>
              <a:ext uri="{FF2B5EF4-FFF2-40B4-BE49-F238E27FC236}">
                <a16:creationId xmlns:a16="http://schemas.microsoft.com/office/drawing/2014/main" id="{B92D214E-F9FA-D34E-BD7E-6CBB28D1D1CA}"/>
              </a:ext>
            </a:extLst>
          </p:cNvPr>
          <p:cNvSpPr txBox="1"/>
          <p:nvPr/>
        </p:nvSpPr>
        <p:spPr>
          <a:xfrm>
            <a:off x="3471863" y="6218768"/>
            <a:ext cx="2901255" cy="1754326"/>
          </a:xfrm>
          <a:prstGeom prst="rect">
            <a:avLst/>
          </a:prstGeom>
          <a:ln w="38100">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Fill the boxes with synonyms for each emotion.</a:t>
            </a:r>
          </a:p>
          <a:p>
            <a:endParaRPr lang="en-US" dirty="0"/>
          </a:p>
          <a:p>
            <a:r>
              <a:rPr lang="en-US" dirty="0"/>
              <a:t>Remember a synonym is another word that means the same thing!</a:t>
            </a:r>
          </a:p>
        </p:txBody>
      </p:sp>
      <p:sp>
        <p:nvSpPr>
          <p:cNvPr id="17" name="TextBox 16">
            <a:extLst>
              <a:ext uri="{FF2B5EF4-FFF2-40B4-BE49-F238E27FC236}">
                <a16:creationId xmlns:a16="http://schemas.microsoft.com/office/drawing/2014/main" id="{197897E7-25F6-044D-86ED-EFC086D360F0}"/>
              </a:ext>
            </a:extLst>
          </p:cNvPr>
          <p:cNvSpPr txBox="1"/>
          <p:nvPr/>
        </p:nvSpPr>
        <p:spPr>
          <a:xfrm rot="1652948">
            <a:off x="5359400" y="3786976"/>
            <a:ext cx="825500" cy="338554"/>
          </a:xfrm>
          <a:prstGeom prst="rect">
            <a:avLst/>
          </a:prstGeom>
          <a:noFill/>
        </p:spPr>
        <p:txBody>
          <a:bodyPr wrap="square" rtlCol="0">
            <a:spAutoFit/>
          </a:bodyPr>
          <a:lstStyle/>
          <a:p>
            <a:r>
              <a:rPr lang="en-US" sz="1600" dirty="0">
                <a:latin typeface="Ink Free" panose="03080402000500000000" pitchFamily="66" charset="0"/>
              </a:rPr>
              <a:t>Afraid</a:t>
            </a:r>
          </a:p>
        </p:txBody>
      </p:sp>
    </p:spTree>
    <p:extLst>
      <p:ext uri="{BB962C8B-B14F-4D97-AF65-F5344CB8AC3E}">
        <p14:creationId xmlns:p14="http://schemas.microsoft.com/office/powerpoint/2010/main" val="1284024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A67A-8697-1142-8177-8CF105BD0965}"/>
              </a:ext>
            </a:extLst>
          </p:cNvPr>
          <p:cNvSpPr>
            <a:spLocks noGrp="1"/>
          </p:cNvSpPr>
          <p:nvPr>
            <p:ph type="title"/>
          </p:nvPr>
        </p:nvSpPr>
        <p:spPr>
          <a:xfrm>
            <a:off x="471488" y="486837"/>
            <a:ext cx="5915025" cy="620068"/>
          </a:xfrm>
        </p:spPr>
        <p:txBody>
          <a:bodyPr>
            <a:normAutofit/>
          </a:bodyPr>
          <a:lstStyle/>
          <a:p>
            <a:pPr algn="ctr"/>
            <a:r>
              <a:rPr lang="en-US" sz="2800" dirty="0">
                <a:latin typeface="Comic Sans MS" panose="030F0902030302020204" pitchFamily="66" charset="0"/>
              </a:rPr>
              <a:t>A Time I Felt…</a:t>
            </a:r>
          </a:p>
        </p:txBody>
      </p:sp>
      <p:sp>
        <p:nvSpPr>
          <p:cNvPr id="4" name="TextBox 3">
            <a:extLst>
              <a:ext uri="{FF2B5EF4-FFF2-40B4-BE49-F238E27FC236}">
                <a16:creationId xmlns:a16="http://schemas.microsoft.com/office/drawing/2014/main" id="{8FF859C1-DDDA-F14E-8227-AEA938117432}"/>
              </a:ext>
            </a:extLst>
          </p:cNvPr>
          <p:cNvSpPr txBox="1"/>
          <p:nvPr/>
        </p:nvSpPr>
        <p:spPr>
          <a:xfrm>
            <a:off x="523122" y="1128885"/>
            <a:ext cx="5889208" cy="338554"/>
          </a:xfrm>
          <a:prstGeom prst="rect">
            <a:avLst/>
          </a:prstGeom>
          <a:noFill/>
        </p:spPr>
        <p:txBody>
          <a:bodyPr wrap="square" rtlCol="0">
            <a:spAutoFit/>
          </a:bodyPr>
          <a:lstStyle/>
          <a:p>
            <a:pPr algn="just"/>
            <a:r>
              <a:rPr lang="en-US" sz="1600" dirty="0"/>
              <a:t>Write or draw about the last time you felt the emotions in the boxes</a:t>
            </a:r>
          </a:p>
        </p:txBody>
      </p:sp>
      <p:sp>
        <p:nvSpPr>
          <p:cNvPr id="5" name="Rounded Rectangle 4">
            <a:extLst>
              <a:ext uri="{FF2B5EF4-FFF2-40B4-BE49-F238E27FC236}">
                <a16:creationId xmlns:a16="http://schemas.microsoft.com/office/drawing/2014/main" id="{47A3164C-2F5D-194C-84B5-9528BE9C1959}"/>
              </a:ext>
            </a:extLst>
          </p:cNvPr>
          <p:cNvSpPr/>
          <p:nvPr/>
        </p:nvSpPr>
        <p:spPr>
          <a:xfrm>
            <a:off x="226345" y="1860883"/>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Happy</a:t>
            </a:r>
          </a:p>
        </p:txBody>
      </p:sp>
      <p:sp>
        <p:nvSpPr>
          <p:cNvPr id="6" name="Rounded Rectangle 5">
            <a:extLst>
              <a:ext uri="{FF2B5EF4-FFF2-40B4-BE49-F238E27FC236}">
                <a16:creationId xmlns:a16="http://schemas.microsoft.com/office/drawing/2014/main" id="{D8B0E45C-A769-A04F-8ED2-D9247319456A}"/>
              </a:ext>
            </a:extLst>
          </p:cNvPr>
          <p:cNvSpPr/>
          <p:nvPr/>
        </p:nvSpPr>
        <p:spPr>
          <a:xfrm>
            <a:off x="3569371" y="1852862"/>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Sad</a:t>
            </a:r>
          </a:p>
        </p:txBody>
      </p:sp>
      <p:sp>
        <p:nvSpPr>
          <p:cNvPr id="7" name="Rounded Rectangle 6">
            <a:extLst>
              <a:ext uri="{FF2B5EF4-FFF2-40B4-BE49-F238E27FC236}">
                <a16:creationId xmlns:a16="http://schemas.microsoft.com/office/drawing/2014/main" id="{BD4ED274-54B4-664B-9D97-63F4680DF6CA}"/>
              </a:ext>
            </a:extLst>
          </p:cNvPr>
          <p:cNvSpPr/>
          <p:nvPr/>
        </p:nvSpPr>
        <p:spPr>
          <a:xfrm>
            <a:off x="226344" y="5391527"/>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Angry</a:t>
            </a:r>
          </a:p>
        </p:txBody>
      </p:sp>
      <p:sp>
        <p:nvSpPr>
          <p:cNvPr id="8" name="Rounded Rectangle 7">
            <a:extLst>
              <a:ext uri="{FF2B5EF4-FFF2-40B4-BE49-F238E27FC236}">
                <a16:creationId xmlns:a16="http://schemas.microsoft.com/office/drawing/2014/main" id="{F83D3EE8-8B38-2449-8DB0-B90EA2486C59}"/>
              </a:ext>
            </a:extLst>
          </p:cNvPr>
          <p:cNvSpPr/>
          <p:nvPr/>
        </p:nvSpPr>
        <p:spPr>
          <a:xfrm>
            <a:off x="3569369" y="5391528"/>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Scared</a:t>
            </a:r>
          </a:p>
        </p:txBody>
      </p:sp>
    </p:spTree>
    <p:extLst>
      <p:ext uri="{BB962C8B-B14F-4D97-AF65-F5344CB8AC3E}">
        <p14:creationId xmlns:p14="http://schemas.microsoft.com/office/powerpoint/2010/main" val="1336637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A67A-8697-1142-8177-8CF105BD0965}"/>
              </a:ext>
            </a:extLst>
          </p:cNvPr>
          <p:cNvSpPr>
            <a:spLocks noGrp="1"/>
          </p:cNvSpPr>
          <p:nvPr>
            <p:ph type="title"/>
          </p:nvPr>
        </p:nvSpPr>
        <p:spPr>
          <a:xfrm>
            <a:off x="471488" y="486837"/>
            <a:ext cx="5915025" cy="620068"/>
          </a:xfrm>
        </p:spPr>
        <p:txBody>
          <a:bodyPr>
            <a:normAutofit/>
          </a:bodyPr>
          <a:lstStyle/>
          <a:p>
            <a:pPr algn="ctr"/>
            <a:r>
              <a:rPr lang="en-US" sz="2800" dirty="0">
                <a:latin typeface="Comic Sans MS" panose="030F0902030302020204" pitchFamily="66" charset="0"/>
              </a:rPr>
              <a:t>A Time I Felt…</a:t>
            </a:r>
          </a:p>
        </p:txBody>
      </p:sp>
      <p:sp>
        <p:nvSpPr>
          <p:cNvPr id="4" name="TextBox 3">
            <a:extLst>
              <a:ext uri="{FF2B5EF4-FFF2-40B4-BE49-F238E27FC236}">
                <a16:creationId xmlns:a16="http://schemas.microsoft.com/office/drawing/2014/main" id="{8FF859C1-DDDA-F14E-8227-AEA938117432}"/>
              </a:ext>
            </a:extLst>
          </p:cNvPr>
          <p:cNvSpPr txBox="1"/>
          <p:nvPr/>
        </p:nvSpPr>
        <p:spPr>
          <a:xfrm>
            <a:off x="523122" y="1128885"/>
            <a:ext cx="5889208" cy="338554"/>
          </a:xfrm>
          <a:prstGeom prst="rect">
            <a:avLst/>
          </a:prstGeom>
          <a:noFill/>
        </p:spPr>
        <p:txBody>
          <a:bodyPr wrap="square" rtlCol="0">
            <a:spAutoFit/>
          </a:bodyPr>
          <a:lstStyle/>
          <a:p>
            <a:pPr algn="just"/>
            <a:r>
              <a:rPr lang="en-US" sz="1600" dirty="0"/>
              <a:t>Write or draw about the last time you felt the emotions in the boxes</a:t>
            </a:r>
          </a:p>
        </p:txBody>
      </p:sp>
      <p:sp>
        <p:nvSpPr>
          <p:cNvPr id="5" name="Rounded Rectangle 4">
            <a:extLst>
              <a:ext uri="{FF2B5EF4-FFF2-40B4-BE49-F238E27FC236}">
                <a16:creationId xmlns:a16="http://schemas.microsoft.com/office/drawing/2014/main" id="{47A3164C-2F5D-194C-84B5-9528BE9C1959}"/>
              </a:ext>
            </a:extLst>
          </p:cNvPr>
          <p:cNvSpPr/>
          <p:nvPr/>
        </p:nvSpPr>
        <p:spPr>
          <a:xfrm>
            <a:off x="226345" y="1860883"/>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Excited</a:t>
            </a:r>
          </a:p>
        </p:txBody>
      </p:sp>
      <p:sp>
        <p:nvSpPr>
          <p:cNvPr id="6" name="Rounded Rectangle 5">
            <a:extLst>
              <a:ext uri="{FF2B5EF4-FFF2-40B4-BE49-F238E27FC236}">
                <a16:creationId xmlns:a16="http://schemas.microsoft.com/office/drawing/2014/main" id="{D8B0E45C-A769-A04F-8ED2-D9247319456A}"/>
              </a:ext>
            </a:extLst>
          </p:cNvPr>
          <p:cNvSpPr/>
          <p:nvPr/>
        </p:nvSpPr>
        <p:spPr>
          <a:xfrm>
            <a:off x="3569371" y="1852862"/>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Proud</a:t>
            </a:r>
          </a:p>
        </p:txBody>
      </p:sp>
      <p:sp>
        <p:nvSpPr>
          <p:cNvPr id="7" name="Rounded Rectangle 6">
            <a:extLst>
              <a:ext uri="{FF2B5EF4-FFF2-40B4-BE49-F238E27FC236}">
                <a16:creationId xmlns:a16="http://schemas.microsoft.com/office/drawing/2014/main" id="{BD4ED274-54B4-664B-9D97-63F4680DF6CA}"/>
              </a:ext>
            </a:extLst>
          </p:cNvPr>
          <p:cNvSpPr/>
          <p:nvPr/>
        </p:nvSpPr>
        <p:spPr>
          <a:xfrm>
            <a:off x="226344" y="5391527"/>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Embarrassed</a:t>
            </a:r>
          </a:p>
        </p:txBody>
      </p:sp>
      <p:sp>
        <p:nvSpPr>
          <p:cNvPr id="8" name="Rounded Rectangle 7">
            <a:extLst>
              <a:ext uri="{FF2B5EF4-FFF2-40B4-BE49-F238E27FC236}">
                <a16:creationId xmlns:a16="http://schemas.microsoft.com/office/drawing/2014/main" id="{F83D3EE8-8B38-2449-8DB0-B90EA2486C59}"/>
              </a:ext>
            </a:extLst>
          </p:cNvPr>
          <p:cNvSpPr/>
          <p:nvPr/>
        </p:nvSpPr>
        <p:spPr>
          <a:xfrm>
            <a:off x="3569369" y="5391528"/>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Lonely</a:t>
            </a:r>
          </a:p>
        </p:txBody>
      </p:sp>
    </p:spTree>
    <p:extLst>
      <p:ext uri="{BB962C8B-B14F-4D97-AF65-F5344CB8AC3E}">
        <p14:creationId xmlns:p14="http://schemas.microsoft.com/office/powerpoint/2010/main" val="3086580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0ECBD-0854-5A47-8169-471F2D46A999}"/>
              </a:ext>
            </a:extLst>
          </p:cNvPr>
          <p:cNvSpPr>
            <a:spLocks noGrp="1"/>
          </p:cNvSpPr>
          <p:nvPr>
            <p:ph type="title"/>
          </p:nvPr>
        </p:nvSpPr>
        <p:spPr>
          <a:xfrm>
            <a:off x="470593" y="311152"/>
            <a:ext cx="5915025" cy="579964"/>
          </a:xfrm>
        </p:spPr>
        <p:txBody>
          <a:bodyPr>
            <a:normAutofit/>
          </a:bodyPr>
          <a:lstStyle/>
          <a:p>
            <a:pPr algn="ctr"/>
            <a:r>
              <a:rPr lang="en-US" sz="2800" dirty="0"/>
              <a:t>What Makes Me Feel Better</a:t>
            </a:r>
          </a:p>
        </p:txBody>
      </p:sp>
      <p:sp>
        <p:nvSpPr>
          <p:cNvPr id="4" name="Text Placeholder 3">
            <a:extLst>
              <a:ext uri="{FF2B5EF4-FFF2-40B4-BE49-F238E27FC236}">
                <a16:creationId xmlns:a16="http://schemas.microsoft.com/office/drawing/2014/main" id="{00BAF3BA-4404-8242-8811-F2F2CD880E90}"/>
              </a:ext>
            </a:extLst>
          </p:cNvPr>
          <p:cNvSpPr>
            <a:spLocks noGrp="1"/>
          </p:cNvSpPr>
          <p:nvPr>
            <p:ph type="body" idx="1"/>
          </p:nvPr>
        </p:nvSpPr>
        <p:spPr>
          <a:xfrm>
            <a:off x="472381" y="1507067"/>
            <a:ext cx="2901255" cy="3064933"/>
          </a:xfrm>
        </p:spPr>
        <p:style>
          <a:lnRef idx="2">
            <a:schemeClr val="accent2"/>
          </a:lnRef>
          <a:fillRef idx="1">
            <a:schemeClr val="lt1"/>
          </a:fillRef>
          <a:effectRef idx="0">
            <a:schemeClr val="accent2"/>
          </a:effectRef>
          <a:fontRef idx="minor">
            <a:schemeClr val="dk1"/>
          </a:fontRef>
        </p:style>
        <p:txBody>
          <a:bodyPr anchor="t"/>
          <a:lstStyle/>
          <a:p>
            <a:r>
              <a:rPr lang="en-IE" sz="1300" b="0" dirty="0"/>
              <a:t>Here are some things I can do to make myself feel better when I am upset: </a:t>
            </a:r>
          </a:p>
          <a:p>
            <a:endParaRPr lang="en-US" dirty="0"/>
          </a:p>
        </p:txBody>
      </p:sp>
      <p:sp>
        <p:nvSpPr>
          <p:cNvPr id="5" name="Content Placeholder 4">
            <a:extLst>
              <a:ext uri="{FF2B5EF4-FFF2-40B4-BE49-F238E27FC236}">
                <a16:creationId xmlns:a16="http://schemas.microsoft.com/office/drawing/2014/main" id="{C7E8581C-A147-8241-9F30-CADD81196FE0}"/>
              </a:ext>
            </a:extLst>
          </p:cNvPr>
          <p:cNvSpPr>
            <a:spLocks noGrp="1"/>
          </p:cNvSpPr>
          <p:nvPr>
            <p:ph sz="half" idx="2"/>
          </p:nvPr>
        </p:nvSpPr>
        <p:spPr>
          <a:xfrm>
            <a:off x="472381" y="5012266"/>
            <a:ext cx="2901255" cy="3240617"/>
          </a:xfrm>
        </p:spPr>
        <p:style>
          <a:lnRef idx="2">
            <a:schemeClr val="accent2"/>
          </a:lnRef>
          <a:fillRef idx="1">
            <a:schemeClr val="lt1"/>
          </a:fillRef>
          <a:effectRef idx="0">
            <a:schemeClr val="accent2"/>
          </a:effectRef>
          <a:fontRef idx="minor">
            <a:schemeClr val="dk1"/>
          </a:fontRef>
        </p:style>
        <p:txBody>
          <a:bodyPr/>
          <a:lstStyle/>
          <a:p>
            <a:pPr marL="0" indent="0">
              <a:buNone/>
            </a:pPr>
            <a:r>
              <a:rPr lang="en-IE" sz="1300" dirty="0"/>
              <a:t>Here are some things I am really good at:</a:t>
            </a:r>
            <a:endParaRPr lang="en-US" sz="1300" dirty="0"/>
          </a:p>
          <a:p>
            <a:endParaRPr lang="en-US" dirty="0"/>
          </a:p>
        </p:txBody>
      </p:sp>
      <p:sp>
        <p:nvSpPr>
          <p:cNvPr id="6" name="Text Placeholder 5">
            <a:extLst>
              <a:ext uri="{FF2B5EF4-FFF2-40B4-BE49-F238E27FC236}">
                <a16:creationId xmlns:a16="http://schemas.microsoft.com/office/drawing/2014/main" id="{2561707D-CE44-A146-9433-0D53ECB8AC01}"/>
              </a:ext>
            </a:extLst>
          </p:cNvPr>
          <p:cNvSpPr>
            <a:spLocks noGrp="1"/>
          </p:cNvSpPr>
          <p:nvPr>
            <p:ph type="body" sz="quarter" idx="3"/>
          </p:nvPr>
        </p:nvSpPr>
        <p:spPr>
          <a:xfrm>
            <a:off x="3471863" y="1507067"/>
            <a:ext cx="2915543" cy="3064933"/>
          </a:xfrm>
        </p:spPr>
        <p:style>
          <a:lnRef idx="2">
            <a:schemeClr val="accent2"/>
          </a:lnRef>
          <a:fillRef idx="1">
            <a:schemeClr val="lt1"/>
          </a:fillRef>
          <a:effectRef idx="0">
            <a:schemeClr val="accent2"/>
          </a:effectRef>
          <a:fontRef idx="minor">
            <a:schemeClr val="dk1"/>
          </a:fontRef>
        </p:style>
        <p:txBody>
          <a:bodyPr anchor="t"/>
          <a:lstStyle/>
          <a:p>
            <a:r>
              <a:rPr lang="en-IE" sz="1300" b="0" dirty="0"/>
              <a:t>Here are some reasons why people like me or things that are special about me:</a:t>
            </a:r>
            <a:endParaRPr lang="en-US" sz="1300" b="0" dirty="0"/>
          </a:p>
        </p:txBody>
      </p:sp>
      <p:sp>
        <p:nvSpPr>
          <p:cNvPr id="7" name="Content Placeholder 6">
            <a:extLst>
              <a:ext uri="{FF2B5EF4-FFF2-40B4-BE49-F238E27FC236}">
                <a16:creationId xmlns:a16="http://schemas.microsoft.com/office/drawing/2014/main" id="{F23560BB-4A01-674E-9458-47C59FBFFF00}"/>
              </a:ext>
            </a:extLst>
          </p:cNvPr>
          <p:cNvSpPr>
            <a:spLocks noGrp="1"/>
          </p:cNvSpPr>
          <p:nvPr>
            <p:ph sz="quarter" idx="4"/>
          </p:nvPr>
        </p:nvSpPr>
        <p:spPr>
          <a:xfrm>
            <a:off x="3471863" y="5012266"/>
            <a:ext cx="2915543" cy="3240618"/>
          </a:xfrm>
        </p:spPr>
        <p:style>
          <a:lnRef idx="2">
            <a:schemeClr val="accent2"/>
          </a:lnRef>
          <a:fillRef idx="1">
            <a:schemeClr val="lt1"/>
          </a:fillRef>
          <a:effectRef idx="0">
            <a:schemeClr val="accent2"/>
          </a:effectRef>
          <a:fontRef idx="minor">
            <a:schemeClr val="dk1"/>
          </a:fontRef>
        </p:style>
        <p:txBody>
          <a:bodyPr/>
          <a:lstStyle/>
          <a:p>
            <a:pPr marL="0" indent="0">
              <a:buNone/>
            </a:pPr>
            <a:r>
              <a:rPr lang="en-IE" sz="1300" dirty="0"/>
              <a:t>Here are some things I want to learn to do better: </a:t>
            </a:r>
          </a:p>
          <a:p>
            <a:endParaRPr lang="en-US" dirty="0"/>
          </a:p>
        </p:txBody>
      </p:sp>
      <p:sp>
        <p:nvSpPr>
          <p:cNvPr id="8" name="TextBox 7">
            <a:extLst>
              <a:ext uri="{FF2B5EF4-FFF2-40B4-BE49-F238E27FC236}">
                <a16:creationId xmlns:a16="http://schemas.microsoft.com/office/drawing/2014/main" id="{D63B8BF4-591F-354D-8EDC-AF3EEB519FE6}"/>
              </a:ext>
            </a:extLst>
          </p:cNvPr>
          <p:cNvSpPr txBox="1"/>
          <p:nvPr/>
        </p:nvSpPr>
        <p:spPr>
          <a:xfrm>
            <a:off x="470593" y="806476"/>
            <a:ext cx="5915025" cy="369332"/>
          </a:xfrm>
          <a:prstGeom prst="rect">
            <a:avLst/>
          </a:prstGeom>
          <a:noFill/>
        </p:spPr>
        <p:txBody>
          <a:bodyPr wrap="square" rtlCol="0">
            <a:spAutoFit/>
          </a:bodyPr>
          <a:lstStyle/>
          <a:p>
            <a:pPr algn="ctr"/>
            <a:r>
              <a:rPr lang="en-US" dirty="0"/>
              <a:t>Fill the boxes with things that make you feel better! </a:t>
            </a:r>
          </a:p>
        </p:txBody>
      </p:sp>
    </p:spTree>
    <p:extLst>
      <p:ext uri="{BB962C8B-B14F-4D97-AF65-F5344CB8AC3E}">
        <p14:creationId xmlns:p14="http://schemas.microsoft.com/office/powerpoint/2010/main" val="209321770"/>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4736</TotalTime>
  <Words>2413</Words>
  <Application>Microsoft Macintosh PowerPoint</Application>
  <PresentationFormat>Letter Paper (8.5x11 in)</PresentationFormat>
  <Paragraphs>580</Paragraphs>
  <Slides>38</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Calibri</vt:lpstr>
      <vt:lpstr>Calibri Light</vt:lpstr>
      <vt:lpstr>Comic Sans MS</vt:lpstr>
      <vt:lpstr>Ink Free</vt:lpstr>
      <vt:lpstr>Lucida Console</vt:lpstr>
      <vt:lpstr>Marker Felt Thin</vt:lpstr>
      <vt:lpstr>Wingdings</vt:lpstr>
      <vt:lpstr>Office Theme</vt:lpstr>
      <vt:lpstr>My Social Emotional Learning Workbook</vt:lpstr>
      <vt:lpstr>Contents</vt:lpstr>
      <vt:lpstr>All About Me!</vt:lpstr>
      <vt:lpstr>PowerPoint Presentation</vt:lpstr>
      <vt:lpstr>I Like Me!</vt:lpstr>
      <vt:lpstr>Emotion Recognition </vt:lpstr>
      <vt:lpstr>A Time I Felt…</vt:lpstr>
      <vt:lpstr>A Time I Felt…</vt:lpstr>
      <vt:lpstr>What Makes Me Feel Better</vt:lpstr>
      <vt:lpstr>Good Things and Bad Things</vt:lpstr>
      <vt:lpstr>What I’m Looking Forward To</vt:lpstr>
      <vt:lpstr>Square Breathing </vt:lpstr>
      <vt:lpstr>Thought Clouds</vt:lpstr>
      <vt:lpstr>Looking Outside and Inside</vt:lpstr>
      <vt:lpstr>Coping Skills Backpack</vt:lpstr>
      <vt:lpstr>PowerPoint Presentation</vt:lpstr>
      <vt:lpstr>How do people see me? (Part I)</vt:lpstr>
      <vt:lpstr>How do people see me? (Part II)</vt:lpstr>
      <vt:lpstr>I’m Practicing Empathy</vt:lpstr>
      <vt:lpstr>Other Peoples Feelings</vt:lpstr>
      <vt:lpstr>Other Peoples Feelings</vt:lpstr>
      <vt:lpstr>How Do You Feel When You Are Unkind?</vt:lpstr>
      <vt:lpstr>How Do You Feel When You Are Unkind?</vt:lpstr>
      <vt:lpstr>How Do You Feel When You Are Unkind?</vt:lpstr>
      <vt:lpstr>How Do You Feel When You Are Unkind?</vt:lpstr>
      <vt:lpstr>How Do You Feel When You Are Unkind?</vt:lpstr>
      <vt:lpstr>Is this a good relationship?</vt:lpstr>
      <vt:lpstr>Sara’s Big Problem</vt:lpstr>
      <vt:lpstr>Sara’s Big Problem</vt:lpstr>
      <vt:lpstr>Sara’s Big Problem</vt:lpstr>
      <vt:lpstr>Solving Problems with Friends</vt:lpstr>
      <vt:lpstr>Conflict Resolution Steps</vt:lpstr>
      <vt:lpstr>Good and Bad Choices</vt:lpstr>
      <vt:lpstr>Good and Bad Choices</vt:lpstr>
      <vt:lpstr>Steps to Solve a Problem</vt:lpstr>
      <vt:lpstr>Steps to Solve a Problem</vt:lpstr>
      <vt:lpstr>Guidance for Parents and Caregivers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Carroll</dc:creator>
  <cp:lastModifiedBy>Heather Carroll</cp:lastModifiedBy>
  <cp:revision>581</cp:revision>
  <dcterms:created xsi:type="dcterms:W3CDTF">2020-05-09T15:31:40Z</dcterms:created>
  <dcterms:modified xsi:type="dcterms:W3CDTF">2020-06-22T20:03:12Z</dcterms:modified>
</cp:coreProperties>
</file>