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sldIdLst>
    <p:sldId id="288" r:id="rId5"/>
    <p:sldId id="289" r:id="rId6"/>
    <p:sldId id="290" r:id="rId7"/>
    <p:sldId id="303" r:id="rId8"/>
    <p:sldId id="305" r:id="rId9"/>
    <p:sldId id="291" r:id="rId10"/>
    <p:sldId id="298" r:id="rId11"/>
    <p:sldId id="296" r:id="rId12"/>
    <p:sldId id="306" r:id="rId13"/>
    <p:sldId id="301" r:id="rId14"/>
    <p:sldId id="300" r:id="rId15"/>
    <p:sldId id="292" r:id="rId16"/>
    <p:sldId id="293" r:id="rId17"/>
    <p:sldId id="294" r:id="rId18"/>
    <p:sldId id="297" r:id="rId19"/>
    <p:sldId id="299" r:id="rId20"/>
    <p:sldId id="304" r:id="rId21"/>
    <p:sldId id="307" r:id="rId22"/>
    <p:sldId id="30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Brig Gen Ilyas Iftekhar Rasul" initials="BGIIR" lastIdx="15" clrIdx="0">
    <p:extLst>
      <p:ext uri="{19B8F6BF-5375-455C-9EA6-DF929625EA0E}">
        <p15:presenceInfo xmlns:p15="http://schemas.microsoft.com/office/powerpoint/2012/main" userId="S::ilyasrasul@friendship.ngo::2a77489e-05d7-45c3-a3c4-4f6a9fe3a826" providerId="AD"/>
      </p:ext>
    </p:extLst>
  </p:cmAuthor>
  <p:cmAuthor id="3" name="Md. Ruhul Kuddus Ripon" initials="MRKR" lastIdx="5" clrIdx="1">
    <p:extLst>
      <p:ext uri="{19B8F6BF-5375-455C-9EA6-DF929625EA0E}">
        <p15:presenceInfo xmlns:p15="http://schemas.microsoft.com/office/powerpoint/2012/main" userId="S::ripon@friendship.ngo::aab726b1-51f1-45a0-9433-7ae586d1cb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C9"/>
    <a:srgbClr val="2B3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13113215920473E-2"/>
          <c:y val="0.17970443638301525"/>
          <c:w val="0.91487352124462706"/>
          <c:h val="0.56583336731078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 Learners</c:v>
                </c:pt>
                <c:pt idx="1">
                  <c:v>Total Learners reached</c:v>
                </c:pt>
                <c:pt idx="2">
                  <c:v>Girl Learners reached</c:v>
                </c:pt>
                <c:pt idx="3">
                  <c:v>Boys Learners reached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8420</c:v>
                </c:pt>
                <c:pt idx="1">
                  <c:v>4041</c:v>
                </c:pt>
                <c:pt idx="2">
                  <c:v>1899</c:v>
                </c:pt>
                <c:pt idx="3">
                  <c:v>2142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4C-4180-A9A1-774E14C46D0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36245544"/>
        <c:axId val="536241280"/>
      </c:barChart>
      <c:catAx>
        <c:axId val="536245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241280"/>
        <c:crosses val="autoZero"/>
        <c:auto val="1"/>
        <c:lblAlgn val="ctr"/>
        <c:lblOffset val="100"/>
        <c:noMultiLvlLbl val="0"/>
      </c:catAx>
      <c:valAx>
        <c:axId val="536241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245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ACE2E0-A0A1-410C-9768-A59C52296D2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1B1620-9C6D-40B8-A495-2B31D79D58EE}">
      <dgm:prSet custT="1"/>
      <dgm:spPr/>
      <dgm:t>
        <a:bodyPr/>
        <a:lstStyle/>
        <a:p>
          <a:pPr rtl="0"/>
          <a:r>
            <a:rPr lang="en-US" sz="1600" b="1" dirty="0"/>
            <a:t>Total Caregivers: 2,938</a:t>
          </a:r>
          <a:endParaRPr lang="en-US" sz="1600" dirty="0"/>
        </a:p>
      </dgm:t>
    </dgm:pt>
    <dgm:pt modelId="{14DD9133-D326-444F-BDB8-C71AF7763E33}" type="parTrans" cxnId="{2138CC04-384C-436F-BE5C-8B18B440B795}">
      <dgm:prSet/>
      <dgm:spPr/>
      <dgm:t>
        <a:bodyPr/>
        <a:lstStyle/>
        <a:p>
          <a:endParaRPr lang="en-US" sz="3600"/>
        </a:p>
      </dgm:t>
    </dgm:pt>
    <dgm:pt modelId="{B638A902-4F0A-4CDE-A5EC-93648A958631}" type="sibTrans" cxnId="{2138CC04-384C-436F-BE5C-8B18B440B795}">
      <dgm:prSet/>
      <dgm:spPr/>
      <dgm:t>
        <a:bodyPr/>
        <a:lstStyle/>
        <a:p>
          <a:endParaRPr lang="en-US" sz="3600"/>
        </a:p>
      </dgm:t>
    </dgm:pt>
    <dgm:pt modelId="{7C794AB6-A369-45BF-987E-88376F168AC3}">
      <dgm:prSet custT="1"/>
      <dgm:spPr/>
      <dgm:t>
        <a:bodyPr/>
        <a:lstStyle/>
        <a:p>
          <a:pPr rtl="0"/>
          <a:r>
            <a:rPr lang="en-US" sz="1600" b="1" dirty="0"/>
            <a:t>Total Learners: 8,420</a:t>
          </a:r>
          <a:endParaRPr lang="en-US" sz="1600" dirty="0"/>
        </a:p>
      </dgm:t>
    </dgm:pt>
    <dgm:pt modelId="{A458DF56-DBE5-4621-ABD0-27DDF3CFBB15}" type="parTrans" cxnId="{BBC2EA27-AE22-4CAB-A67D-806D1F2FFAC2}">
      <dgm:prSet/>
      <dgm:spPr/>
      <dgm:t>
        <a:bodyPr/>
        <a:lstStyle/>
        <a:p>
          <a:endParaRPr lang="en-US" sz="3600"/>
        </a:p>
      </dgm:t>
    </dgm:pt>
    <dgm:pt modelId="{D0B69A92-21BD-4B77-B402-85A7ED0FE799}" type="sibTrans" cxnId="{BBC2EA27-AE22-4CAB-A67D-806D1F2FFAC2}">
      <dgm:prSet/>
      <dgm:spPr/>
      <dgm:t>
        <a:bodyPr/>
        <a:lstStyle/>
        <a:p>
          <a:endParaRPr lang="en-US" sz="3600"/>
        </a:p>
      </dgm:t>
    </dgm:pt>
    <dgm:pt modelId="{E298AAA7-F727-46B2-9C79-8F34BBB08FEB}">
      <dgm:prSet custT="1"/>
      <dgm:spPr/>
      <dgm:t>
        <a:bodyPr/>
        <a:lstStyle/>
        <a:p>
          <a:pPr rtl="0"/>
          <a:r>
            <a:rPr lang="en-US" sz="1600" b="1" dirty="0"/>
            <a:t>Total learners reached in every month: 8,420</a:t>
          </a:r>
          <a:endParaRPr lang="en-US" sz="1600" dirty="0"/>
        </a:p>
      </dgm:t>
    </dgm:pt>
    <dgm:pt modelId="{E85D0633-257F-4E66-854F-CE27C61AF3E4}" type="parTrans" cxnId="{6C868D05-FF28-4E0C-87E8-0FAD7726DB74}">
      <dgm:prSet/>
      <dgm:spPr/>
      <dgm:t>
        <a:bodyPr/>
        <a:lstStyle/>
        <a:p>
          <a:endParaRPr lang="en-US" sz="3600"/>
        </a:p>
      </dgm:t>
    </dgm:pt>
    <dgm:pt modelId="{96F36F63-053D-408D-91EF-6DB1CFB69558}" type="sibTrans" cxnId="{6C868D05-FF28-4E0C-87E8-0FAD7726DB74}">
      <dgm:prSet/>
      <dgm:spPr/>
      <dgm:t>
        <a:bodyPr/>
        <a:lstStyle/>
        <a:p>
          <a:endParaRPr lang="en-US" sz="3600"/>
        </a:p>
      </dgm:t>
    </dgm:pt>
    <dgm:pt modelId="{1192B84B-D153-4FDA-A47D-03A1651C130F}">
      <dgm:prSet custT="1"/>
      <dgm:spPr/>
      <dgm:t>
        <a:bodyPr/>
        <a:lstStyle/>
        <a:p>
          <a:pPr rtl="0"/>
          <a:r>
            <a:rPr lang="en-US" sz="1600" b="1" dirty="0"/>
            <a:t>Weekly/2times/learner through phone calls and physical visit.</a:t>
          </a:r>
          <a:endParaRPr lang="en-US" sz="1600" dirty="0"/>
        </a:p>
      </dgm:t>
    </dgm:pt>
    <dgm:pt modelId="{18C86BED-036B-4C30-AC83-3D40C3D4558D}" type="parTrans" cxnId="{E091F947-BA78-402C-96D7-3BE609215980}">
      <dgm:prSet/>
      <dgm:spPr/>
      <dgm:t>
        <a:bodyPr/>
        <a:lstStyle/>
        <a:p>
          <a:endParaRPr lang="en-US" sz="3600"/>
        </a:p>
      </dgm:t>
    </dgm:pt>
    <dgm:pt modelId="{F376B074-6145-4546-B189-113772E10088}" type="sibTrans" cxnId="{E091F947-BA78-402C-96D7-3BE609215980}">
      <dgm:prSet/>
      <dgm:spPr/>
      <dgm:t>
        <a:bodyPr/>
        <a:lstStyle/>
        <a:p>
          <a:endParaRPr lang="en-US" sz="3600"/>
        </a:p>
      </dgm:t>
    </dgm:pt>
    <dgm:pt modelId="{412313AC-4366-47EF-9F66-0351CCA25892}">
      <dgm:prSet custT="1"/>
      <dgm:spPr/>
      <dgm:t>
        <a:bodyPr/>
        <a:lstStyle/>
        <a:p>
          <a:pPr rtl="0"/>
          <a:r>
            <a:rPr lang="en-US" sz="1600" b="1" dirty="0"/>
            <a:t>Total times reached through phone calls is 82,609</a:t>
          </a:r>
          <a:endParaRPr lang="en-US" sz="1600" dirty="0"/>
        </a:p>
      </dgm:t>
    </dgm:pt>
    <dgm:pt modelId="{ABFEB747-BA3F-4DF8-90CF-104E223B9CCB}" type="parTrans" cxnId="{1225FADC-AE13-4030-A49C-518BA62D4C83}">
      <dgm:prSet/>
      <dgm:spPr/>
      <dgm:t>
        <a:bodyPr/>
        <a:lstStyle/>
        <a:p>
          <a:endParaRPr lang="en-US" sz="3600"/>
        </a:p>
      </dgm:t>
    </dgm:pt>
    <dgm:pt modelId="{8524EF45-9169-4684-AA49-9D4701E35856}" type="sibTrans" cxnId="{1225FADC-AE13-4030-A49C-518BA62D4C83}">
      <dgm:prSet/>
      <dgm:spPr/>
      <dgm:t>
        <a:bodyPr/>
        <a:lstStyle/>
        <a:p>
          <a:endParaRPr lang="en-US" sz="3600"/>
        </a:p>
      </dgm:t>
    </dgm:pt>
    <dgm:pt modelId="{776D77B1-677E-48FD-B11D-943F4A802748}">
      <dgm:prSet custT="1"/>
      <dgm:spPr/>
      <dgm:t>
        <a:bodyPr/>
        <a:lstStyle/>
        <a:p>
          <a:pPr rtl="0"/>
          <a:r>
            <a:rPr lang="en-US" sz="1600" b="1" dirty="0"/>
            <a:t>Total times reached by physical visits is 2,29,557</a:t>
          </a:r>
          <a:endParaRPr lang="en-US" sz="1600" dirty="0"/>
        </a:p>
      </dgm:t>
    </dgm:pt>
    <dgm:pt modelId="{979ECC54-C5B6-4F0A-8879-B680F2B5EEF6}" type="parTrans" cxnId="{886C0D8A-A74C-4154-83DE-B974637B0799}">
      <dgm:prSet/>
      <dgm:spPr/>
      <dgm:t>
        <a:bodyPr/>
        <a:lstStyle/>
        <a:p>
          <a:endParaRPr lang="en-US" sz="3600"/>
        </a:p>
      </dgm:t>
    </dgm:pt>
    <dgm:pt modelId="{55445748-EFE5-4F56-A0DB-EF7B5BA1B483}" type="sibTrans" cxnId="{886C0D8A-A74C-4154-83DE-B974637B0799}">
      <dgm:prSet/>
      <dgm:spPr/>
      <dgm:t>
        <a:bodyPr/>
        <a:lstStyle/>
        <a:p>
          <a:endParaRPr lang="en-US" sz="3600"/>
        </a:p>
      </dgm:t>
    </dgm:pt>
    <dgm:pt modelId="{724F25C7-58C9-4BC6-87B7-6F7A82E659E5}">
      <dgm:prSet custT="1"/>
      <dgm:spPr/>
      <dgm:t>
        <a:bodyPr/>
        <a:lstStyle/>
        <a:p>
          <a:pPr rtl="0"/>
          <a:r>
            <a:rPr lang="en-US" sz="1600" b="1" dirty="0"/>
            <a:t>Phone bills were extra-paid to NTs &amp; BLIs for communication.</a:t>
          </a:r>
          <a:endParaRPr lang="en-US" sz="1600" dirty="0"/>
        </a:p>
      </dgm:t>
    </dgm:pt>
    <dgm:pt modelId="{14E1A630-736A-4A15-A196-2B505D074D35}" type="parTrans" cxnId="{F7C50855-D8F3-415B-9E2D-DC35BFEB197D}">
      <dgm:prSet/>
      <dgm:spPr/>
      <dgm:t>
        <a:bodyPr/>
        <a:lstStyle/>
        <a:p>
          <a:endParaRPr lang="en-US" sz="3600"/>
        </a:p>
      </dgm:t>
    </dgm:pt>
    <dgm:pt modelId="{8A1C1159-FF54-45BD-A53E-0683E9E7EB1A}" type="sibTrans" cxnId="{F7C50855-D8F3-415B-9E2D-DC35BFEB197D}">
      <dgm:prSet/>
      <dgm:spPr/>
      <dgm:t>
        <a:bodyPr/>
        <a:lstStyle/>
        <a:p>
          <a:endParaRPr lang="en-US" sz="3600"/>
        </a:p>
      </dgm:t>
    </dgm:pt>
    <dgm:pt modelId="{759E6224-F2DE-40E5-B213-F631160B34EF}" type="pres">
      <dgm:prSet presAssocID="{84ACE2E0-A0A1-410C-9768-A59C52296D21}" presName="compositeShape" presStyleCnt="0">
        <dgm:presLayoutVars>
          <dgm:dir/>
          <dgm:resizeHandles/>
        </dgm:presLayoutVars>
      </dgm:prSet>
      <dgm:spPr/>
    </dgm:pt>
    <dgm:pt modelId="{89618CFD-E705-45F0-9B31-A6CF10B0808B}" type="pres">
      <dgm:prSet presAssocID="{84ACE2E0-A0A1-410C-9768-A59C52296D21}" presName="pyramid" presStyleLbl="node1" presStyleIdx="0" presStyleCnt="1" custLinFactNeighborX="-398"/>
      <dgm:spPr/>
    </dgm:pt>
    <dgm:pt modelId="{F19C3379-0A47-4A3D-9610-CE761347DFB7}" type="pres">
      <dgm:prSet presAssocID="{84ACE2E0-A0A1-410C-9768-A59C52296D21}" presName="theList" presStyleCnt="0"/>
      <dgm:spPr/>
    </dgm:pt>
    <dgm:pt modelId="{9895D3EB-2D66-4F8A-844A-D9C079958F8F}" type="pres">
      <dgm:prSet presAssocID="{3C1B1620-9C6D-40B8-A495-2B31D79D58EE}" presName="aNode" presStyleLbl="fgAcc1" presStyleIdx="0" presStyleCnt="7" custScaleY="668853" custLinFactY="293419" custLinFactNeighborX="4964" custLinFactNeighborY="300000">
        <dgm:presLayoutVars>
          <dgm:bulletEnabled val="1"/>
        </dgm:presLayoutVars>
      </dgm:prSet>
      <dgm:spPr/>
    </dgm:pt>
    <dgm:pt modelId="{211361BC-95B6-4299-A116-1479DACC7714}" type="pres">
      <dgm:prSet presAssocID="{3C1B1620-9C6D-40B8-A495-2B31D79D58EE}" presName="aSpace" presStyleCnt="0"/>
      <dgm:spPr/>
    </dgm:pt>
    <dgm:pt modelId="{479E85AB-23BA-4C0F-A6DF-C3DEEDE7679F}" type="pres">
      <dgm:prSet presAssocID="{7C794AB6-A369-45BF-987E-88376F168AC3}" presName="aNode" presStyleLbl="fgAcc1" presStyleIdx="1" presStyleCnt="7" custScaleY="675971" custLinFactX="-4945" custLinFactY="-293282" custLinFactNeighborX="-100000" custLinFactNeighborY="-300000">
        <dgm:presLayoutVars>
          <dgm:bulletEnabled val="1"/>
        </dgm:presLayoutVars>
      </dgm:prSet>
      <dgm:spPr/>
    </dgm:pt>
    <dgm:pt modelId="{E5788D9E-85C5-408D-BA2E-DB813AAA294F}" type="pres">
      <dgm:prSet presAssocID="{7C794AB6-A369-45BF-987E-88376F168AC3}" presName="aSpace" presStyleCnt="0"/>
      <dgm:spPr/>
    </dgm:pt>
    <dgm:pt modelId="{2381A143-88E6-4153-B864-2A9F9F610EB0}" type="pres">
      <dgm:prSet presAssocID="{E298AAA7-F727-46B2-9C79-8F34BBB08FEB}" presName="aNode" presStyleLbl="fgAcc1" presStyleIdx="2" presStyleCnt="7" custScaleX="135099" custScaleY="1196450" custLinFactY="398302" custLinFactNeighborX="-96299" custLinFactNeighborY="400000">
        <dgm:presLayoutVars>
          <dgm:bulletEnabled val="1"/>
        </dgm:presLayoutVars>
      </dgm:prSet>
      <dgm:spPr/>
    </dgm:pt>
    <dgm:pt modelId="{BA48C5AD-E36A-4871-8EAB-2CFC606DF563}" type="pres">
      <dgm:prSet presAssocID="{E298AAA7-F727-46B2-9C79-8F34BBB08FEB}" presName="aSpace" presStyleCnt="0"/>
      <dgm:spPr/>
    </dgm:pt>
    <dgm:pt modelId="{CDF9457C-A4CE-4830-A183-BC53ADE8688F}" type="pres">
      <dgm:prSet presAssocID="{1192B84B-D153-4FDA-A47D-03A1651C130F}" presName="aNode" presStyleLbl="fgAcc1" presStyleIdx="3" presStyleCnt="7" custScaleX="144587" custScaleY="1167498" custLinFactY="-657209" custLinFactNeighborX="33861" custLinFactNeighborY="-700000">
        <dgm:presLayoutVars>
          <dgm:bulletEnabled val="1"/>
        </dgm:presLayoutVars>
      </dgm:prSet>
      <dgm:spPr/>
    </dgm:pt>
    <dgm:pt modelId="{DA716680-9F5E-4161-9333-588D0C87D370}" type="pres">
      <dgm:prSet presAssocID="{1192B84B-D153-4FDA-A47D-03A1651C130F}" presName="aSpace" presStyleCnt="0"/>
      <dgm:spPr/>
    </dgm:pt>
    <dgm:pt modelId="{C45FC241-BDAD-48DA-B4EB-3BD201244795}" type="pres">
      <dgm:prSet presAssocID="{412313AC-4366-47EF-9F66-0351CCA25892}" presName="aNode" presStyleLbl="fgAcc1" presStyleIdx="4" presStyleCnt="7" custScaleX="134236" custScaleY="1063215" custLinFactY="156802" custLinFactNeighborX="-96731" custLinFactNeighborY="200000">
        <dgm:presLayoutVars>
          <dgm:bulletEnabled val="1"/>
        </dgm:presLayoutVars>
      </dgm:prSet>
      <dgm:spPr/>
    </dgm:pt>
    <dgm:pt modelId="{30413033-6D02-4355-8405-D9375D304313}" type="pres">
      <dgm:prSet presAssocID="{412313AC-4366-47EF-9F66-0351CCA25892}" presName="aSpace" presStyleCnt="0"/>
      <dgm:spPr/>
    </dgm:pt>
    <dgm:pt modelId="{65D31CF2-1A68-4CEB-A80B-AA8A63A36574}" type="pres">
      <dgm:prSet presAssocID="{776D77B1-677E-48FD-B11D-943F4A802748}" presName="aNode" presStyleLbl="fgAcc1" presStyleIdx="5" presStyleCnt="7" custScaleX="139806" custScaleY="1100260" custLinFactY="-800000" custLinFactNeighborX="25000" custLinFactNeighborY="-867001">
        <dgm:presLayoutVars>
          <dgm:bulletEnabled val="1"/>
        </dgm:presLayoutVars>
      </dgm:prSet>
      <dgm:spPr/>
    </dgm:pt>
    <dgm:pt modelId="{681F9D13-0CB9-416B-8909-9ECB1815BA7B}" type="pres">
      <dgm:prSet presAssocID="{776D77B1-677E-48FD-B11D-943F4A802748}" presName="aSpace" presStyleCnt="0"/>
      <dgm:spPr/>
    </dgm:pt>
    <dgm:pt modelId="{240A3715-AD04-4CEE-A3CE-4171F7AF52FE}" type="pres">
      <dgm:prSet presAssocID="{724F25C7-58C9-4BC6-87B7-6F7A82E659E5}" presName="aNode" presStyleLbl="fgAcc1" presStyleIdx="6" presStyleCnt="7" custScaleX="114999" custScaleY="1562010" custLinFactY="88621" custLinFactNeighborX="-49500" custLinFactNeighborY="100000">
        <dgm:presLayoutVars>
          <dgm:bulletEnabled val="1"/>
        </dgm:presLayoutVars>
      </dgm:prSet>
      <dgm:spPr/>
    </dgm:pt>
    <dgm:pt modelId="{5236AF64-9910-4B1C-A415-56CDB0AF124E}" type="pres">
      <dgm:prSet presAssocID="{724F25C7-58C9-4BC6-87B7-6F7A82E659E5}" presName="aSpace" presStyleCnt="0"/>
      <dgm:spPr/>
    </dgm:pt>
  </dgm:ptLst>
  <dgm:cxnLst>
    <dgm:cxn modelId="{2CBEB300-24FE-4071-AEEB-E4D652851DC6}" type="presOf" srcId="{84ACE2E0-A0A1-410C-9768-A59C52296D21}" destId="{759E6224-F2DE-40E5-B213-F631160B34EF}" srcOrd="0" destOrd="0" presId="urn:microsoft.com/office/officeart/2005/8/layout/pyramid2"/>
    <dgm:cxn modelId="{2138CC04-384C-436F-BE5C-8B18B440B795}" srcId="{84ACE2E0-A0A1-410C-9768-A59C52296D21}" destId="{3C1B1620-9C6D-40B8-A495-2B31D79D58EE}" srcOrd="0" destOrd="0" parTransId="{14DD9133-D326-444F-BDB8-C71AF7763E33}" sibTransId="{B638A902-4F0A-4CDE-A5EC-93648A958631}"/>
    <dgm:cxn modelId="{6C868D05-FF28-4E0C-87E8-0FAD7726DB74}" srcId="{84ACE2E0-A0A1-410C-9768-A59C52296D21}" destId="{E298AAA7-F727-46B2-9C79-8F34BBB08FEB}" srcOrd="2" destOrd="0" parTransId="{E85D0633-257F-4E66-854F-CE27C61AF3E4}" sibTransId="{96F36F63-053D-408D-91EF-6DB1CFB69558}"/>
    <dgm:cxn modelId="{BBC2EA27-AE22-4CAB-A67D-806D1F2FFAC2}" srcId="{84ACE2E0-A0A1-410C-9768-A59C52296D21}" destId="{7C794AB6-A369-45BF-987E-88376F168AC3}" srcOrd="1" destOrd="0" parTransId="{A458DF56-DBE5-4621-ABD0-27DDF3CFBB15}" sibTransId="{D0B69A92-21BD-4B77-B402-85A7ED0FE799}"/>
    <dgm:cxn modelId="{E091F947-BA78-402C-96D7-3BE609215980}" srcId="{84ACE2E0-A0A1-410C-9768-A59C52296D21}" destId="{1192B84B-D153-4FDA-A47D-03A1651C130F}" srcOrd="3" destOrd="0" parTransId="{18C86BED-036B-4C30-AC83-3D40C3D4558D}" sibTransId="{F376B074-6145-4546-B189-113772E10088}"/>
    <dgm:cxn modelId="{897AF06E-77CA-4CD4-85CD-3A912A4DBE9C}" type="presOf" srcId="{1192B84B-D153-4FDA-A47D-03A1651C130F}" destId="{CDF9457C-A4CE-4830-A183-BC53ADE8688F}" srcOrd="0" destOrd="0" presId="urn:microsoft.com/office/officeart/2005/8/layout/pyramid2"/>
    <dgm:cxn modelId="{F7C50855-D8F3-415B-9E2D-DC35BFEB197D}" srcId="{84ACE2E0-A0A1-410C-9768-A59C52296D21}" destId="{724F25C7-58C9-4BC6-87B7-6F7A82E659E5}" srcOrd="6" destOrd="0" parTransId="{14E1A630-736A-4A15-A196-2B505D074D35}" sibTransId="{8A1C1159-FF54-45BD-A53E-0683E9E7EB1A}"/>
    <dgm:cxn modelId="{B0E2E180-5B72-417C-BBD4-33F8F37594CF}" type="presOf" srcId="{E298AAA7-F727-46B2-9C79-8F34BBB08FEB}" destId="{2381A143-88E6-4153-B864-2A9F9F610EB0}" srcOrd="0" destOrd="0" presId="urn:microsoft.com/office/officeart/2005/8/layout/pyramid2"/>
    <dgm:cxn modelId="{886C0D8A-A74C-4154-83DE-B974637B0799}" srcId="{84ACE2E0-A0A1-410C-9768-A59C52296D21}" destId="{776D77B1-677E-48FD-B11D-943F4A802748}" srcOrd="5" destOrd="0" parTransId="{979ECC54-C5B6-4F0A-8879-B680F2B5EEF6}" sibTransId="{55445748-EFE5-4F56-A0DB-EF7B5BA1B483}"/>
    <dgm:cxn modelId="{174D788B-F003-40B6-801F-C4CED52E5723}" type="presOf" srcId="{776D77B1-677E-48FD-B11D-943F4A802748}" destId="{65D31CF2-1A68-4CEB-A80B-AA8A63A36574}" srcOrd="0" destOrd="0" presId="urn:microsoft.com/office/officeart/2005/8/layout/pyramid2"/>
    <dgm:cxn modelId="{11F107C8-B8FA-40DC-9BA8-248DB78BC935}" type="presOf" srcId="{412313AC-4366-47EF-9F66-0351CCA25892}" destId="{C45FC241-BDAD-48DA-B4EB-3BD201244795}" srcOrd="0" destOrd="0" presId="urn:microsoft.com/office/officeart/2005/8/layout/pyramid2"/>
    <dgm:cxn modelId="{F3A940CB-09B0-46B7-9BEF-A31E7868CAAB}" type="presOf" srcId="{724F25C7-58C9-4BC6-87B7-6F7A82E659E5}" destId="{240A3715-AD04-4CEE-A3CE-4171F7AF52FE}" srcOrd="0" destOrd="0" presId="urn:microsoft.com/office/officeart/2005/8/layout/pyramid2"/>
    <dgm:cxn modelId="{CFAB09CF-006F-40F1-8C36-92FB1672BF95}" type="presOf" srcId="{7C794AB6-A369-45BF-987E-88376F168AC3}" destId="{479E85AB-23BA-4C0F-A6DF-C3DEEDE7679F}" srcOrd="0" destOrd="0" presId="urn:microsoft.com/office/officeart/2005/8/layout/pyramid2"/>
    <dgm:cxn modelId="{F88EF6D7-0B27-43F0-B7FB-110F55F8503C}" type="presOf" srcId="{3C1B1620-9C6D-40B8-A495-2B31D79D58EE}" destId="{9895D3EB-2D66-4F8A-844A-D9C079958F8F}" srcOrd="0" destOrd="0" presId="urn:microsoft.com/office/officeart/2005/8/layout/pyramid2"/>
    <dgm:cxn modelId="{1225FADC-AE13-4030-A49C-518BA62D4C83}" srcId="{84ACE2E0-A0A1-410C-9768-A59C52296D21}" destId="{412313AC-4366-47EF-9F66-0351CCA25892}" srcOrd="4" destOrd="0" parTransId="{ABFEB747-BA3F-4DF8-90CF-104E223B9CCB}" sibTransId="{8524EF45-9169-4684-AA49-9D4701E35856}"/>
    <dgm:cxn modelId="{35EF1716-4209-4B55-B09F-4D555AC2C71D}" type="presParOf" srcId="{759E6224-F2DE-40E5-B213-F631160B34EF}" destId="{89618CFD-E705-45F0-9B31-A6CF10B0808B}" srcOrd="0" destOrd="0" presId="urn:microsoft.com/office/officeart/2005/8/layout/pyramid2"/>
    <dgm:cxn modelId="{7F0764E1-3AB8-403A-B2EB-849D8BD10585}" type="presParOf" srcId="{759E6224-F2DE-40E5-B213-F631160B34EF}" destId="{F19C3379-0A47-4A3D-9610-CE761347DFB7}" srcOrd="1" destOrd="0" presId="urn:microsoft.com/office/officeart/2005/8/layout/pyramid2"/>
    <dgm:cxn modelId="{35D7CEDF-2392-4BFA-901B-085EAA3242D9}" type="presParOf" srcId="{F19C3379-0A47-4A3D-9610-CE761347DFB7}" destId="{9895D3EB-2D66-4F8A-844A-D9C079958F8F}" srcOrd="0" destOrd="0" presId="urn:microsoft.com/office/officeart/2005/8/layout/pyramid2"/>
    <dgm:cxn modelId="{7F0BBF30-C218-4A30-8DE7-C160B17242E9}" type="presParOf" srcId="{F19C3379-0A47-4A3D-9610-CE761347DFB7}" destId="{211361BC-95B6-4299-A116-1479DACC7714}" srcOrd="1" destOrd="0" presId="urn:microsoft.com/office/officeart/2005/8/layout/pyramid2"/>
    <dgm:cxn modelId="{4CE9FCC7-E71D-417C-BBA9-22B43A0F03EB}" type="presParOf" srcId="{F19C3379-0A47-4A3D-9610-CE761347DFB7}" destId="{479E85AB-23BA-4C0F-A6DF-C3DEEDE7679F}" srcOrd="2" destOrd="0" presId="urn:microsoft.com/office/officeart/2005/8/layout/pyramid2"/>
    <dgm:cxn modelId="{F6799E3D-C79E-4CB2-9B00-B1FF88A762ED}" type="presParOf" srcId="{F19C3379-0A47-4A3D-9610-CE761347DFB7}" destId="{E5788D9E-85C5-408D-BA2E-DB813AAA294F}" srcOrd="3" destOrd="0" presId="urn:microsoft.com/office/officeart/2005/8/layout/pyramid2"/>
    <dgm:cxn modelId="{0D0E36E7-BF7F-437D-80C7-B0C8317F567F}" type="presParOf" srcId="{F19C3379-0A47-4A3D-9610-CE761347DFB7}" destId="{2381A143-88E6-4153-B864-2A9F9F610EB0}" srcOrd="4" destOrd="0" presId="urn:microsoft.com/office/officeart/2005/8/layout/pyramid2"/>
    <dgm:cxn modelId="{A01467C1-DD09-4CA2-B20D-0687272722F4}" type="presParOf" srcId="{F19C3379-0A47-4A3D-9610-CE761347DFB7}" destId="{BA48C5AD-E36A-4871-8EAB-2CFC606DF563}" srcOrd="5" destOrd="0" presId="urn:microsoft.com/office/officeart/2005/8/layout/pyramid2"/>
    <dgm:cxn modelId="{2226FE64-F0E4-4ACE-B7C9-78607FF49ED0}" type="presParOf" srcId="{F19C3379-0A47-4A3D-9610-CE761347DFB7}" destId="{CDF9457C-A4CE-4830-A183-BC53ADE8688F}" srcOrd="6" destOrd="0" presId="urn:microsoft.com/office/officeart/2005/8/layout/pyramid2"/>
    <dgm:cxn modelId="{A17F2D59-2532-411D-8611-7052440C9223}" type="presParOf" srcId="{F19C3379-0A47-4A3D-9610-CE761347DFB7}" destId="{DA716680-9F5E-4161-9333-588D0C87D370}" srcOrd="7" destOrd="0" presId="urn:microsoft.com/office/officeart/2005/8/layout/pyramid2"/>
    <dgm:cxn modelId="{53B33DD3-FE2B-4EA9-A296-33FFADDA44FA}" type="presParOf" srcId="{F19C3379-0A47-4A3D-9610-CE761347DFB7}" destId="{C45FC241-BDAD-48DA-B4EB-3BD201244795}" srcOrd="8" destOrd="0" presId="urn:microsoft.com/office/officeart/2005/8/layout/pyramid2"/>
    <dgm:cxn modelId="{1DC8DA80-F7FF-4DDE-8EF0-BE66289A3152}" type="presParOf" srcId="{F19C3379-0A47-4A3D-9610-CE761347DFB7}" destId="{30413033-6D02-4355-8405-D9375D304313}" srcOrd="9" destOrd="0" presId="urn:microsoft.com/office/officeart/2005/8/layout/pyramid2"/>
    <dgm:cxn modelId="{C4D6EA18-FF35-4858-BB45-470FF3806E2A}" type="presParOf" srcId="{F19C3379-0A47-4A3D-9610-CE761347DFB7}" destId="{65D31CF2-1A68-4CEB-A80B-AA8A63A36574}" srcOrd="10" destOrd="0" presId="urn:microsoft.com/office/officeart/2005/8/layout/pyramid2"/>
    <dgm:cxn modelId="{7516D4D7-A010-4E14-83C4-7BD60B0EB4E5}" type="presParOf" srcId="{F19C3379-0A47-4A3D-9610-CE761347DFB7}" destId="{681F9D13-0CB9-416B-8909-9ECB1815BA7B}" srcOrd="11" destOrd="0" presId="urn:microsoft.com/office/officeart/2005/8/layout/pyramid2"/>
    <dgm:cxn modelId="{96F5C486-3F53-4F80-86AA-1B0224C0C943}" type="presParOf" srcId="{F19C3379-0A47-4A3D-9610-CE761347DFB7}" destId="{240A3715-AD04-4CEE-A3CE-4171F7AF52FE}" srcOrd="12" destOrd="0" presId="urn:microsoft.com/office/officeart/2005/8/layout/pyramid2"/>
    <dgm:cxn modelId="{405A0F5B-27F5-4550-9D2C-94EA6F2403D9}" type="presParOf" srcId="{F19C3379-0A47-4A3D-9610-CE761347DFB7}" destId="{5236AF64-9910-4B1C-A415-56CDB0AF124E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F49625-28F9-42D5-9328-FDAB585D92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8B8679-2AF2-4A59-9E29-B03085153620}">
      <dgm:prSet custT="1"/>
      <dgm:spPr/>
      <dgm:t>
        <a:bodyPr/>
        <a:lstStyle/>
        <a:p>
          <a:pPr algn="just" rtl="0"/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Objective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: To continue learning of Rohingya children during the COVID-19. </a:t>
          </a:r>
        </a:p>
        <a:p>
          <a:pPr algn="just" rtl="0"/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It’s the 1</a:t>
          </a:r>
          <a:r>
            <a:rPr lang="en-US" sz="2000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st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step to run and still the biggest solution against the pandemic.   </a:t>
          </a:r>
        </a:p>
      </dgm:t>
    </dgm:pt>
    <dgm:pt modelId="{0A4C8A42-A2F8-4601-AB56-6BC93FD7B47F}" type="parTrans" cxnId="{D81E5AD0-320A-493A-B47B-ED59F4CC5702}">
      <dgm:prSet/>
      <dgm:spPr/>
      <dgm:t>
        <a:bodyPr/>
        <a:lstStyle/>
        <a:p>
          <a:endParaRPr lang="en-US"/>
        </a:p>
      </dgm:t>
    </dgm:pt>
    <dgm:pt modelId="{20E54269-DE67-44EE-B5B9-29AEE4DAD9E9}" type="sibTrans" cxnId="{D81E5AD0-320A-493A-B47B-ED59F4CC5702}">
      <dgm:prSet/>
      <dgm:spPr/>
      <dgm:t>
        <a:bodyPr/>
        <a:lstStyle/>
        <a:p>
          <a:endParaRPr lang="en-US"/>
        </a:p>
      </dgm:t>
    </dgm:pt>
    <dgm:pt modelId="{1494291A-FF78-436D-9B40-9ECF6D5554EF}" type="pres">
      <dgm:prSet presAssocID="{E3F49625-28F9-42D5-9328-FDAB585D92B0}" presName="linear" presStyleCnt="0">
        <dgm:presLayoutVars>
          <dgm:animLvl val="lvl"/>
          <dgm:resizeHandles val="exact"/>
        </dgm:presLayoutVars>
      </dgm:prSet>
      <dgm:spPr/>
    </dgm:pt>
    <dgm:pt modelId="{FBF429C8-E365-45CC-8E20-27CB9E5F82A9}" type="pres">
      <dgm:prSet presAssocID="{7E8B8679-2AF2-4A59-9E29-B03085153620}" presName="parentText" presStyleLbl="node1" presStyleIdx="0" presStyleCnt="1" custLinFactNeighborY="6304">
        <dgm:presLayoutVars>
          <dgm:chMax val="0"/>
          <dgm:bulletEnabled val="1"/>
        </dgm:presLayoutVars>
      </dgm:prSet>
      <dgm:spPr/>
    </dgm:pt>
  </dgm:ptLst>
  <dgm:cxnLst>
    <dgm:cxn modelId="{E05C262C-22E2-45E5-844D-FEE16B0348BE}" type="presOf" srcId="{E3F49625-28F9-42D5-9328-FDAB585D92B0}" destId="{1494291A-FF78-436D-9B40-9ECF6D5554EF}" srcOrd="0" destOrd="0" presId="urn:microsoft.com/office/officeart/2005/8/layout/vList2"/>
    <dgm:cxn modelId="{1173B55F-ED3B-4F06-B7A5-F3397C466975}" type="presOf" srcId="{7E8B8679-2AF2-4A59-9E29-B03085153620}" destId="{FBF429C8-E365-45CC-8E20-27CB9E5F82A9}" srcOrd="0" destOrd="0" presId="urn:microsoft.com/office/officeart/2005/8/layout/vList2"/>
    <dgm:cxn modelId="{D81E5AD0-320A-493A-B47B-ED59F4CC5702}" srcId="{E3F49625-28F9-42D5-9328-FDAB585D92B0}" destId="{7E8B8679-2AF2-4A59-9E29-B03085153620}" srcOrd="0" destOrd="0" parTransId="{0A4C8A42-A2F8-4601-AB56-6BC93FD7B47F}" sibTransId="{20E54269-DE67-44EE-B5B9-29AEE4DAD9E9}"/>
    <dgm:cxn modelId="{997E8092-182E-4ED2-BAD9-4F3EBDF19065}" type="presParOf" srcId="{1494291A-FF78-436D-9B40-9ECF6D5554EF}" destId="{FBF429C8-E365-45CC-8E20-27CB9E5F82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618CFD-E705-45F0-9B31-A6CF10B0808B}">
      <dsp:nvSpPr>
        <dsp:cNvPr id="0" name=""/>
        <dsp:cNvSpPr/>
      </dsp:nvSpPr>
      <dsp:spPr>
        <a:xfrm>
          <a:off x="833425" y="0"/>
          <a:ext cx="3530908" cy="35309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95D3EB-2D66-4F8A-844A-D9C079958F8F}">
      <dsp:nvSpPr>
        <dsp:cNvPr id="0" name=""/>
        <dsp:cNvSpPr/>
      </dsp:nvSpPr>
      <dsp:spPr>
        <a:xfrm>
          <a:off x="2726861" y="477786"/>
          <a:ext cx="2295090" cy="251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Total Caregivers: 2,938</a:t>
          </a:r>
          <a:endParaRPr lang="en-US" sz="1600" kern="1200" dirty="0"/>
        </a:p>
      </dsp:txBody>
      <dsp:txXfrm>
        <a:off x="2739119" y="490044"/>
        <a:ext cx="2270574" cy="226583"/>
      </dsp:txXfrm>
    </dsp:sp>
    <dsp:sp modelId="{479E85AB-23BA-4C0F-A6DF-C3DEEDE7679F}">
      <dsp:nvSpPr>
        <dsp:cNvPr id="0" name=""/>
        <dsp:cNvSpPr/>
      </dsp:nvSpPr>
      <dsp:spPr>
        <a:xfrm>
          <a:off x="204350" y="485164"/>
          <a:ext cx="2295090" cy="2537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Total Learners: 8,420</a:t>
          </a:r>
          <a:endParaRPr lang="en-US" sz="1600" kern="1200" dirty="0"/>
        </a:p>
      </dsp:txBody>
      <dsp:txXfrm>
        <a:off x="216738" y="497552"/>
        <a:ext cx="2270314" cy="228995"/>
      </dsp:txXfrm>
    </dsp:sp>
    <dsp:sp modelId="{2381A143-88E6-4153-B864-2A9F9F610EB0}">
      <dsp:nvSpPr>
        <dsp:cNvPr id="0" name=""/>
        <dsp:cNvSpPr/>
      </dsp:nvSpPr>
      <dsp:spPr>
        <a:xfrm>
          <a:off x="7" y="1036110"/>
          <a:ext cx="3100643" cy="44916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Total learners reached in every month: 8,420</a:t>
          </a:r>
          <a:endParaRPr lang="en-US" sz="1600" kern="1200" dirty="0"/>
        </a:p>
      </dsp:txBody>
      <dsp:txXfrm>
        <a:off x="21934" y="1058037"/>
        <a:ext cx="3056789" cy="405314"/>
      </dsp:txXfrm>
    </dsp:sp>
    <dsp:sp modelId="{CDF9457C-A4CE-4830-A183-BC53ADE8688F}">
      <dsp:nvSpPr>
        <dsp:cNvPr id="0" name=""/>
        <dsp:cNvSpPr/>
      </dsp:nvSpPr>
      <dsp:spPr>
        <a:xfrm>
          <a:off x="2878417" y="1042094"/>
          <a:ext cx="3318402" cy="4382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Weekly/2times/learner through phone calls and physical visit.</a:t>
          </a:r>
          <a:endParaRPr lang="en-US" sz="1600" kern="1200" dirty="0"/>
        </a:p>
      </dsp:txBody>
      <dsp:txXfrm>
        <a:off x="2899813" y="1063490"/>
        <a:ext cx="3275610" cy="395507"/>
      </dsp:txXfrm>
    </dsp:sp>
    <dsp:sp modelId="{C45FC241-BDAD-48DA-B4EB-3BD201244795}">
      <dsp:nvSpPr>
        <dsp:cNvPr id="0" name=""/>
        <dsp:cNvSpPr/>
      </dsp:nvSpPr>
      <dsp:spPr>
        <a:xfrm>
          <a:off x="0" y="1832914"/>
          <a:ext cx="3080837" cy="3991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Total times reached through phone calls is 82,609</a:t>
          </a:r>
          <a:endParaRPr lang="en-US" sz="1600" kern="1200" dirty="0"/>
        </a:p>
      </dsp:txBody>
      <dsp:txXfrm>
        <a:off x="19485" y="1852399"/>
        <a:ext cx="3041867" cy="360179"/>
      </dsp:txXfrm>
    </dsp:sp>
    <dsp:sp modelId="{65D31CF2-1A68-4CEB-A80B-AA8A63A36574}">
      <dsp:nvSpPr>
        <dsp:cNvPr id="0" name=""/>
        <dsp:cNvSpPr/>
      </dsp:nvSpPr>
      <dsp:spPr>
        <a:xfrm>
          <a:off x="2729913" y="1827485"/>
          <a:ext cx="3208673" cy="4130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Total times reached by physical visits is 2,29,557</a:t>
          </a:r>
          <a:endParaRPr lang="en-US" sz="1600" kern="1200" dirty="0"/>
        </a:p>
      </dsp:txBody>
      <dsp:txXfrm>
        <a:off x="2750077" y="1847649"/>
        <a:ext cx="3168345" cy="372728"/>
      </dsp:txXfrm>
    </dsp:sp>
    <dsp:sp modelId="{240A3715-AD04-4CEE-A3CE-4171F7AF52FE}">
      <dsp:nvSpPr>
        <dsp:cNvPr id="0" name=""/>
        <dsp:cNvSpPr/>
      </dsp:nvSpPr>
      <dsp:spPr>
        <a:xfrm>
          <a:off x="1304742" y="2624217"/>
          <a:ext cx="2639330" cy="58640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Phone bills were extra-paid to NTs &amp; BLIs for communication.</a:t>
          </a:r>
          <a:endParaRPr lang="en-US" sz="1600" kern="1200" dirty="0"/>
        </a:p>
      </dsp:txBody>
      <dsp:txXfrm>
        <a:off x="1333368" y="2652843"/>
        <a:ext cx="2582078" cy="529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429C8-E365-45CC-8E20-27CB9E5F82A9}">
      <dsp:nvSpPr>
        <dsp:cNvPr id="0" name=""/>
        <dsp:cNvSpPr/>
      </dsp:nvSpPr>
      <dsp:spPr>
        <a:xfrm>
          <a:off x="0" y="532849"/>
          <a:ext cx="2925552" cy="2661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Objective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To continue learning of Rohingya children during the COVID-19. </a:t>
          </a:r>
        </a:p>
        <a:p>
          <a:pPr marL="0" lvl="0" indent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It’s the 1</a:t>
          </a:r>
          <a:r>
            <a:rPr lang="en-US" sz="2000" kern="1200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st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step to run and still the biggest solution against the pandemic.   </a:t>
          </a:r>
        </a:p>
      </dsp:txBody>
      <dsp:txXfrm>
        <a:off x="129936" y="662785"/>
        <a:ext cx="2665680" cy="2401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A709C-6799-492F-ACA9-AFC782F16A4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3C623-DDEE-4317-969F-F08DE9A5B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1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19352" y="2339570"/>
            <a:ext cx="5429250" cy="916392"/>
          </a:xfrm>
          <a:prstGeom prst="rect">
            <a:avLst/>
          </a:prstGeom>
        </p:spPr>
        <p:txBody>
          <a:bodyPr anchor="t"/>
          <a:lstStyle>
            <a:lvl1pPr algn="r">
              <a:defRPr sz="2800" b="1">
                <a:solidFill>
                  <a:srgbClr val="2B3083"/>
                </a:solidFill>
                <a:latin typeface="Untitled Sans" panose="020B050303020206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19352" y="3364027"/>
            <a:ext cx="5429250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rgbClr val="0084C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648200" y="518063"/>
            <a:ext cx="4076700" cy="815437"/>
            <a:chOff x="4648200" y="518063"/>
            <a:chExt cx="4076700" cy="815437"/>
          </a:xfrm>
        </p:grpSpPr>
        <p:sp>
          <p:nvSpPr>
            <p:cNvPr id="5" name="Rectangle 4"/>
            <p:cNvSpPr/>
            <p:nvPr userDrawn="1"/>
          </p:nvSpPr>
          <p:spPr>
            <a:xfrm>
              <a:off x="4648200" y="520700"/>
              <a:ext cx="4076700" cy="812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6147" y="518063"/>
              <a:ext cx="3248753" cy="8154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2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1037"/>
            <a:ext cx="6154535" cy="965199"/>
          </a:xfrm>
          <a:prstGeom prst="rect">
            <a:avLst/>
          </a:prstGeom>
        </p:spPr>
        <p:txBody>
          <a:bodyPr anchor="t"/>
          <a:lstStyle>
            <a:lvl1pPr>
              <a:defRPr sz="2800" b="1">
                <a:solidFill>
                  <a:srgbClr val="2B3083"/>
                </a:solidFill>
                <a:latin typeface="Untitled Sans" panose="020B050303020206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FontTx/>
              <a:buBlip>
                <a:blip r:embed="rId2"/>
              </a:buBlip>
              <a:defRPr sz="2400">
                <a:latin typeface="Untitled Sans" panose="020B0503030202060203" pitchFamily="34" charset="0"/>
              </a:defRPr>
            </a:lvl1pPr>
            <a:lvl2pPr marL="685800" indent="-228600">
              <a:buFontTx/>
              <a:buBlip>
                <a:blip r:embed="rId2"/>
              </a:buBlip>
              <a:defRPr sz="2000">
                <a:latin typeface="Untitled Sans" panose="020B0503030202060203" pitchFamily="34" charset="0"/>
              </a:defRPr>
            </a:lvl2pPr>
            <a:lvl3pPr marL="1143000" indent="-228600">
              <a:buFontTx/>
              <a:buBlip>
                <a:blip r:embed="rId2"/>
              </a:buBlip>
              <a:defRPr sz="1800">
                <a:latin typeface="Untitled Sans" panose="020B0503030202060203" pitchFamily="34" charset="0"/>
              </a:defRPr>
            </a:lvl3pPr>
            <a:lvl4pPr marL="1600200" indent="-228600">
              <a:buFontTx/>
              <a:buBlip>
                <a:blip r:embed="rId2"/>
              </a:buBlip>
              <a:defRPr sz="1600">
                <a:latin typeface="Untitled Sans" panose="020B0503030202060203" pitchFamily="34" charset="0"/>
              </a:defRPr>
            </a:lvl4pPr>
            <a:lvl5pPr marL="2057400" indent="-228600">
              <a:buFontTx/>
              <a:buBlip>
                <a:blip r:embed="rId2"/>
              </a:buBlip>
              <a:defRPr sz="1600">
                <a:latin typeface="Untitled Sans" panose="020B050303020206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FD239D60-C00D-4BD8-91E1-AF863CD90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27910C9C-54F8-4E3F-A475-79623FA87ABB}" type="datetime1">
              <a:rPr lang="en-GB" smtClean="0"/>
              <a:t>26/06/2021</a:t>
            </a:fld>
            <a:endParaRPr lang="en-GB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71A9E7FF-ACF8-4DCE-8FE7-339CEA692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6921500" y="508000"/>
            <a:ext cx="1981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65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30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C647B12-C813-467C-A748-7B7DECFE55EC}"/>
              </a:ext>
            </a:extLst>
          </p:cNvPr>
          <p:cNvSpPr txBox="1">
            <a:spLocks/>
          </p:cNvSpPr>
          <p:nvPr userDrawn="1"/>
        </p:nvSpPr>
        <p:spPr>
          <a:xfrm>
            <a:off x="1066800" y="2821837"/>
            <a:ext cx="6255488" cy="1362075"/>
          </a:xfrm>
          <a:prstGeom prst="rect">
            <a:avLst/>
          </a:prstGeom>
        </p:spPr>
        <p:txBody>
          <a:bodyPr vert="horz" wrap="square" lIns="45720" tIns="0" rIns="45720" bIns="0" anchor="t" anchorCtr="0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2800" b="1" kern="1200" cap="none" baseline="0">
                <a:ln w="500">
                  <a:noFill/>
                </a:ln>
                <a:solidFill>
                  <a:srgbClr val="000F9F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500">
                  <a:noFill/>
                </a:ln>
                <a:solidFill>
                  <a:srgbClr val="2B3083"/>
                </a:solidFill>
                <a:effectLst/>
                <a:uLnTx/>
                <a:uFillTx/>
                <a:latin typeface="Untitled Sans" panose="020B0503030202060203" pitchFamily="34" charset="0"/>
                <a:ea typeface="Cambria" panose="02040503050406030204" pitchFamily="18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D00378C-2EC1-4622-A600-FFD66B80469A}"/>
              </a:ext>
            </a:extLst>
          </p:cNvPr>
          <p:cNvSpPr txBox="1">
            <a:spLocks/>
          </p:cNvSpPr>
          <p:nvPr userDrawn="1"/>
        </p:nvSpPr>
        <p:spPr>
          <a:xfrm>
            <a:off x="1066800" y="1905000"/>
            <a:ext cx="6255488" cy="743507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000" kern="1200" baseline="0">
                <a:solidFill>
                  <a:srgbClr val="0082C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84C9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819900" y="571500"/>
            <a:ext cx="209550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09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88EFF85-0DF8-4724-B8E8-F7C36707BDB0}"/>
              </a:ext>
            </a:extLst>
          </p:cNvPr>
          <p:cNvSpPr txBox="1">
            <a:spLocks/>
          </p:cNvSpPr>
          <p:nvPr userDrawn="1"/>
        </p:nvSpPr>
        <p:spPr>
          <a:xfrm>
            <a:off x="628650" y="607146"/>
            <a:ext cx="6080760" cy="889145"/>
          </a:xfrm>
          <a:prstGeom prst="rect">
            <a:avLst/>
          </a:prstGeom>
        </p:spPr>
        <p:txBody>
          <a:bodyPr vert="horz" wrap="square" lIns="45720" tIns="0" rIns="45720" bIns="0" anchor="t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400" b="1" kern="1200" cap="none" baseline="0">
                <a:ln w="500">
                  <a:noFill/>
                </a:ln>
                <a:solidFill>
                  <a:srgbClr val="000F9F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500">
                  <a:noFill/>
                </a:ln>
                <a:solidFill>
                  <a:srgbClr val="000F9F"/>
                </a:solidFill>
                <a:effectLst/>
                <a:uLnTx/>
                <a:uFillTx/>
                <a:latin typeface="Untitled Sans" panose="020B0503030202060203" pitchFamily="34" charset="0"/>
                <a:ea typeface="Cambria" panose="02040503050406030204" pitchFamily="18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A39E61-EEDD-46FA-809C-A0930C4679FC}"/>
              </a:ext>
            </a:extLst>
          </p:cNvPr>
          <p:cNvSpPr txBox="1">
            <a:spLocks/>
          </p:cNvSpPr>
          <p:nvPr userDrawn="1"/>
        </p:nvSpPr>
        <p:spPr>
          <a:xfrm>
            <a:off x="628650" y="1600200"/>
            <a:ext cx="3962400" cy="4525963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521208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758952" marR="0" lvl="2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00584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tint val="8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280160" marR="0" lvl="4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7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43011E-E687-437D-8BDE-0CEFB18DC8DD}"/>
              </a:ext>
            </a:extLst>
          </p:cNvPr>
          <p:cNvSpPr txBox="1">
            <a:spLocks/>
          </p:cNvSpPr>
          <p:nvPr userDrawn="1"/>
        </p:nvSpPr>
        <p:spPr>
          <a:xfrm>
            <a:off x="4800600" y="1600200"/>
            <a:ext cx="3962400" cy="4525963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521208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758952" marR="0" lvl="2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00584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tint val="8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280160" marR="0" lvl="4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7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2CA356A-DA8B-488E-B775-BC3985A55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C04CFFC-8AD0-4817-A3CC-E8D4929C14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F534C8F3-BAFC-4A8A-86FF-1E991ED96DCA}" type="datetime1">
              <a:rPr lang="en-GB" smtClean="0"/>
              <a:t>26/06/2021</a:t>
            </a:fld>
            <a:endParaRPr lang="en-GB"/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E6526B2B-4A45-4145-BE93-AD57974E1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709410" y="503237"/>
            <a:ext cx="2108200" cy="434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3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88EFF85-0DF8-4724-B8E8-F7C36707BDB0}"/>
              </a:ext>
            </a:extLst>
          </p:cNvPr>
          <p:cNvSpPr txBox="1">
            <a:spLocks/>
          </p:cNvSpPr>
          <p:nvPr userDrawn="1"/>
        </p:nvSpPr>
        <p:spPr>
          <a:xfrm>
            <a:off x="628650" y="607146"/>
            <a:ext cx="6080760" cy="889145"/>
          </a:xfrm>
          <a:prstGeom prst="rect">
            <a:avLst/>
          </a:prstGeom>
        </p:spPr>
        <p:txBody>
          <a:bodyPr vert="horz" wrap="square" lIns="45720" tIns="0" rIns="45720" bIns="0" anchor="t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400" b="1" kern="1200" cap="none" baseline="0">
                <a:ln w="500">
                  <a:noFill/>
                </a:ln>
                <a:solidFill>
                  <a:srgbClr val="000F9F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500">
                  <a:noFill/>
                </a:ln>
                <a:solidFill>
                  <a:srgbClr val="000F9F"/>
                </a:solidFill>
                <a:effectLst/>
                <a:uLnTx/>
                <a:uFillTx/>
                <a:latin typeface="Untitled Sans" panose="020B0503030202060203" pitchFamily="34" charset="0"/>
                <a:ea typeface="Cambria" panose="02040503050406030204" pitchFamily="18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A39E61-EEDD-46FA-809C-A0930C4679FC}"/>
              </a:ext>
            </a:extLst>
          </p:cNvPr>
          <p:cNvSpPr txBox="1">
            <a:spLocks/>
          </p:cNvSpPr>
          <p:nvPr userDrawn="1"/>
        </p:nvSpPr>
        <p:spPr>
          <a:xfrm>
            <a:off x="628650" y="1600200"/>
            <a:ext cx="3962400" cy="4087957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521208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758952" marR="0" lvl="2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00584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tint val="8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280160" marR="0" lvl="4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7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43011E-E687-437D-8BDE-0CEFB18DC8DD}"/>
              </a:ext>
            </a:extLst>
          </p:cNvPr>
          <p:cNvSpPr txBox="1">
            <a:spLocks/>
          </p:cNvSpPr>
          <p:nvPr userDrawn="1"/>
        </p:nvSpPr>
        <p:spPr>
          <a:xfrm>
            <a:off x="4800600" y="1600200"/>
            <a:ext cx="3962400" cy="4087957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521208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758952" marR="0" lvl="2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6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00584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4A0CE"/>
              </a:buClr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tint val="85000"/>
                  </a:sysClr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280160" marR="0" lvl="4" indent="-228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4A0CE"/>
              </a:buClr>
              <a:buSzPct val="70000"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titled Sans" panose="020B0503030202060203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2CA356A-DA8B-488E-B775-BC3985A55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2673D40-73A3-4087-B5DD-44DFE9FF0FF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8650" y="5793654"/>
            <a:ext cx="3962400" cy="457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63E8A37-C3C2-442B-86E2-BBB20E5CABB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800600" y="5793654"/>
            <a:ext cx="3962400" cy="457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B484A561-88C8-4F03-BA29-45587BC8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5F37A22-4CF2-4ED1-8451-4DD6B4D42B6E}" type="datetime1">
              <a:rPr lang="en-GB" smtClean="0"/>
              <a:t>26/06/2021</a:t>
            </a:fld>
            <a:endParaRPr lang="en-GB"/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8994F5F-F237-4380-9700-CBE5D331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709410" y="508000"/>
            <a:ext cx="2180590" cy="5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33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56B137DD-FE5D-434C-BFCD-5193D8A98E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8650" y="1288472"/>
            <a:ext cx="7886700" cy="4746567"/>
          </a:xfrm>
          <a:prstGeom prst="rect">
            <a:avLst/>
          </a:prstGeom>
          <a:noFill/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5837A0-02D8-4FAA-9864-C7D5B2C0CEDA}"/>
              </a:ext>
            </a:extLst>
          </p:cNvPr>
          <p:cNvSpPr txBox="1">
            <a:spLocks/>
          </p:cNvSpPr>
          <p:nvPr userDrawn="1"/>
        </p:nvSpPr>
        <p:spPr>
          <a:xfrm>
            <a:off x="628650" y="607147"/>
            <a:ext cx="6080760" cy="681326"/>
          </a:xfrm>
          <a:prstGeom prst="rect">
            <a:avLst/>
          </a:prstGeom>
        </p:spPr>
        <p:txBody>
          <a:bodyPr vert="horz" wrap="square" lIns="45720" tIns="0" rIns="45720" bIns="0" anchor="t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400" b="1" kern="1200" cap="none" baseline="0">
                <a:ln w="500">
                  <a:noFill/>
                </a:ln>
                <a:solidFill>
                  <a:srgbClr val="000F9F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 w="5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ntitled Sans" panose="020B0503030202060203" pitchFamily="34" charset="0"/>
                <a:ea typeface="Cambria" panose="02040503050406030204" pitchFamily="18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95BF034A-8E90-492E-82AC-E177C2E09F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5780DFDB-371E-400F-AA36-0071D40C4BE6}" type="datetime1">
              <a:rPr lang="en-GB" smtClean="0"/>
              <a:t>26/06/2021</a:t>
            </a:fld>
            <a:endParaRPr lang="en-GB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F1F59B-E01A-42A4-B7FF-75243E554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91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50E0B-5CCC-43C1-BFEF-FD70A4D15A28}" type="datetime1">
              <a:rPr lang="en-GB" smtClean="0"/>
              <a:t>26/06/2021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5A8496-04DF-4CE1-A379-98EE3956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  <a:prstGeom prst="rect">
            <a:avLst/>
          </a:prstGeom>
        </p:spPr>
        <p:txBody>
          <a:bodyPr vert="horz" anchor="b"/>
          <a:lstStyle>
            <a:lvl1pPr algn="l">
              <a:buNone/>
              <a:defRPr sz="2400" b="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cs typeface="Arial" panose="020B0604020202020204" pitchFamily="34" charset="0"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544008A-BC6D-42B6-9936-0DB72404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  <a:prstGeom prst="rect">
            <a:avLst/>
          </a:prstGeo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Untitled Sans" panose="020B0503030202060203" pitchFamily="34" charset="0"/>
                <a:cs typeface="Arial" panose="020B0604020202020204" pitchFamily="34" charset="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dirty="0"/>
              <a:t>Click to edit Master text styles</a:t>
            </a:r>
          </a:p>
        </p:txBody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59E5612D-11CB-41EB-8A52-633755A1EC01}"/>
              </a:ext>
            </a:extLst>
          </p:cNvPr>
          <p:cNvSpPr txBox="1">
            <a:spLocks/>
          </p:cNvSpPr>
          <p:nvPr userDrawn="1"/>
        </p:nvSpPr>
        <p:spPr>
          <a:xfrm>
            <a:off x="952500" y="1079500"/>
            <a:ext cx="4206240" cy="420624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908800" y="546100"/>
            <a:ext cx="1909298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89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73F5A-863E-4291-A953-F0B64762E672}" type="datetime1">
              <a:rPr lang="en-GB" smtClean="0"/>
              <a:t>26/06/2021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F4B85040-F502-4429-9EDD-FD710B3883A6}"/>
              </a:ext>
            </a:extLst>
          </p:cNvPr>
          <p:cNvSpPr txBox="1">
            <a:spLocks/>
          </p:cNvSpPr>
          <p:nvPr userDrawn="1"/>
        </p:nvSpPr>
        <p:spPr>
          <a:xfrm>
            <a:off x="952500" y="2362200"/>
            <a:ext cx="3840480" cy="288036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724C87E4-8C5D-44F2-B70D-B0D0280D9D52}"/>
              </a:ext>
            </a:extLst>
          </p:cNvPr>
          <p:cNvSpPr txBox="1">
            <a:spLocks/>
          </p:cNvSpPr>
          <p:nvPr userDrawn="1"/>
        </p:nvSpPr>
        <p:spPr>
          <a:xfrm>
            <a:off x="4953000" y="2362200"/>
            <a:ext cx="3840480" cy="288036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FB0AC00-8140-4E10-B694-A0DA02AA7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248409"/>
            <a:ext cx="3840480" cy="10287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>
              <a:buNone/>
              <a:defRPr sz="2000" b="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cs typeface="Arial" panose="020B0604020202020204" pitchFamily="34" charset="0"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973B5A3-95EE-4676-9F25-388DD0D39A6A}"/>
              </a:ext>
            </a:extLst>
          </p:cNvPr>
          <p:cNvSpPr txBox="1">
            <a:spLocks/>
          </p:cNvSpPr>
          <p:nvPr userDrawn="1"/>
        </p:nvSpPr>
        <p:spPr>
          <a:xfrm>
            <a:off x="4953000" y="1248409"/>
            <a:ext cx="3840480" cy="1028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769100" y="469900"/>
            <a:ext cx="228600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7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591C-6E74-4CC1-88D2-C82C44716D4C}" type="datetime1">
              <a:rPr lang="en-GB" smtClean="0"/>
              <a:t>26/06/2021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4DEBC-2415-4443-919A-B0DFB178B0C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E75DC39E-A2A1-414D-9E15-8D5012EFE1A3}"/>
              </a:ext>
            </a:extLst>
          </p:cNvPr>
          <p:cNvSpPr txBox="1">
            <a:spLocks/>
          </p:cNvSpPr>
          <p:nvPr userDrawn="1"/>
        </p:nvSpPr>
        <p:spPr>
          <a:xfrm>
            <a:off x="628650" y="1295400"/>
            <a:ext cx="3086100" cy="199644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8B9D77D4-36A7-4182-BE37-192B235E7702}"/>
              </a:ext>
            </a:extLst>
          </p:cNvPr>
          <p:cNvSpPr txBox="1">
            <a:spLocks/>
          </p:cNvSpPr>
          <p:nvPr userDrawn="1"/>
        </p:nvSpPr>
        <p:spPr>
          <a:xfrm>
            <a:off x="3978332" y="1295400"/>
            <a:ext cx="3086100" cy="199644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DE531FCC-CC62-4C59-A5AB-25683B6964AD}"/>
              </a:ext>
            </a:extLst>
          </p:cNvPr>
          <p:cNvSpPr txBox="1">
            <a:spLocks/>
          </p:cNvSpPr>
          <p:nvPr userDrawn="1"/>
        </p:nvSpPr>
        <p:spPr>
          <a:xfrm>
            <a:off x="628650" y="4011876"/>
            <a:ext cx="3086100" cy="199644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5ECD3EF0-1939-4723-85F8-0556CC0D3E4D}"/>
              </a:ext>
            </a:extLst>
          </p:cNvPr>
          <p:cNvSpPr txBox="1">
            <a:spLocks/>
          </p:cNvSpPr>
          <p:nvPr userDrawn="1"/>
        </p:nvSpPr>
        <p:spPr>
          <a:xfrm>
            <a:off x="3978332" y="4011876"/>
            <a:ext cx="3086100" cy="1996440"/>
          </a:xfrm>
          <a:prstGeom prst="rect">
            <a:avLst/>
          </a:prstGeom>
          <a:solidFill>
            <a:srgbClr val="ACCBF9">
              <a:shade val="50000"/>
            </a:srgbClr>
          </a:solidFill>
          <a:ln w="50800">
            <a:noFill/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3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085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icon to add picture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DF4B7E0-B803-41EB-A9FA-3A233E227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73330"/>
            <a:ext cx="3086100" cy="62206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>
              <a:buNone/>
              <a:defRPr sz="1800" b="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cs typeface="Arial" panose="020B0604020202020204" pitchFamily="34" charset="0"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F93B961-DD7F-472B-9772-31D31E20594D}"/>
              </a:ext>
            </a:extLst>
          </p:cNvPr>
          <p:cNvSpPr txBox="1">
            <a:spLocks/>
          </p:cNvSpPr>
          <p:nvPr userDrawn="1"/>
        </p:nvSpPr>
        <p:spPr>
          <a:xfrm>
            <a:off x="3978332" y="673330"/>
            <a:ext cx="3086100" cy="622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B76232D-34C8-4AD5-8DFC-5712D8E3C67A}"/>
              </a:ext>
            </a:extLst>
          </p:cNvPr>
          <p:cNvSpPr txBox="1">
            <a:spLocks/>
          </p:cNvSpPr>
          <p:nvPr userDrawn="1"/>
        </p:nvSpPr>
        <p:spPr>
          <a:xfrm>
            <a:off x="628650" y="3389807"/>
            <a:ext cx="3086100" cy="622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283DD9-8996-48E0-8061-6F992C388B36}"/>
              </a:ext>
            </a:extLst>
          </p:cNvPr>
          <p:cNvSpPr txBox="1">
            <a:spLocks/>
          </p:cNvSpPr>
          <p:nvPr userDrawn="1"/>
        </p:nvSpPr>
        <p:spPr>
          <a:xfrm>
            <a:off x="3978332" y="3389807"/>
            <a:ext cx="3086100" cy="622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baseline="0">
                <a:ln w="500">
                  <a:noFill/>
                </a:ln>
                <a:solidFill>
                  <a:schemeClr val="tx1"/>
                </a:solidFill>
                <a:effectLst/>
                <a:latin typeface="Untitled Sans" panose="020B0503030202060203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756400" y="482600"/>
            <a:ext cx="21209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3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95BEB-1B3C-4694-AD1A-29B493EFE0DC}" type="datetime1">
              <a:rPr lang="en-GB" smtClean="0"/>
              <a:t>26/06/2021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4DEBC-2415-4443-919A-B0DFB178B0C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781800" y="596900"/>
            <a:ext cx="214630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555276"/>
            <a:ext cx="1936750" cy="4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5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  <p:sldLayoutId id="2147483666" r:id="rId6"/>
    <p:sldLayoutId id="2147483667" r:id="rId7"/>
    <p:sldLayoutId id="2147483671" r:id="rId8"/>
    <p:sldLayoutId id="2147483668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7.pn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9829-9D0C-4F45-A3B6-869C189D02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0378" y="4944578"/>
            <a:ext cx="6215390" cy="1439649"/>
          </a:xfrm>
        </p:spPr>
        <p:txBody>
          <a:bodyPr/>
          <a:lstStyle/>
          <a:p>
            <a:pPr lvl="0" algn="just" fontAlgn="base">
              <a:lnSpc>
                <a:spcPct val="100000"/>
              </a:lnSpc>
              <a:spcAft>
                <a:spcPct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Education for Rohingya Children during COVID-19: How FRIENDSHIP is responding?</a:t>
            </a:r>
            <a:endParaRPr lang="en-GB" altLang="en-US" sz="2400" dirty="0">
              <a:solidFill>
                <a:srgbClr val="00B0F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78" y="1285154"/>
            <a:ext cx="6215390" cy="365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28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55921"/>
            <a:ext cx="4126962" cy="2441162"/>
          </a:xfrm>
          <a:prstGeom prst="beve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n-US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Tree Plantation Month- June, 2021</a:t>
            </a:r>
          </a:p>
          <a:p>
            <a:pPr algn="just"/>
            <a:r>
              <a:rPr lang="en-US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Total nos. of trees planned to: 10,00</a:t>
            </a:r>
          </a:p>
          <a:p>
            <a:pPr algn="just"/>
            <a:r>
              <a:rPr lang="en-US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Total nos. of trees planted: 30</a:t>
            </a:r>
          </a:p>
          <a:p>
            <a:pPr algn="just"/>
            <a:r>
              <a:rPr lang="en-US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Total camps covered: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21" y="5262350"/>
            <a:ext cx="4170218" cy="30777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Inaugurating Tree Plantation Month- 2021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815C2E-5302-4FED-B871-DA8E8AA6CD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3" b="22503"/>
          <a:stretch/>
        </p:blipFill>
        <p:spPr>
          <a:xfrm>
            <a:off x="4126962" y="1879324"/>
            <a:ext cx="4574649" cy="309935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780A3B-1DBC-4ED6-B32E-FF5D75754B3A}"/>
              </a:ext>
            </a:extLst>
          </p:cNvPr>
          <p:cNvSpPr txBox="1">
            <a:spLocks/>
          </p:cNvSpPr>
          <p:nvPr/>
        </p:nvSpPr>
        <p:spPr>
          <a:xfrm>
            <a:off x="442388" y="1041969"/>
            <a:ext cx="8259223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Tree Plantation Activity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7038ADA9-D043-4EBA-A9F1-7D407B3B1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- 09</a:t>
            </a:r>
          </a:p>
        </p:txBody>
      </p:sp>
    </p:spTree>
    <p:extLst>
      <p:ext uri="{BB962C8B-B14F-4D97-AF65-F5344CB8AC3E}">
        <p14:creationId xmlns:p14="http://schemas.microsoft.com/office/powerpoint/2010/main" val="2893971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204830"/>
              </p:ext>
            </p:extLst>
          </p:nvPr>
        </p:nvGraphicFramePr>
        <p:xfrm>
          <a:off x="586409" y="1777566"/>
          <a:ext cx="8259223" cy="1844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2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4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1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Total LCs Assessed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LCs Identified to be repaired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LCs in good condition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Repaired LCs by Sep, 2020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Repaired Training Center by Sep, 2020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0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83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83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0DD4C6A-7213-4049-94C7-9D3D481B4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828" y="3892746"/>
            <a:ext cx="4378895" cy="2237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Before Repair">
            <a:extLst>
              <a:ext uri="{FF2B5EF4-FFF2-40B4-BE49-F238E27FC236}">
                <a16:creationId xmlns:a16="http://schemas.microsoft.com/office/drawing/2014/main" id="{2E19D237-9A4A-4C27-B951-E27A252D79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00" y="3892746"/>
            <a:ext cx="4196374" cy="22371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519789-1D09-4BEE-A349-DA618A1CC688}"/>
              </a:ext>
            </a:extLst>
          </p:cNvPr>
          <p:cNvSpPr txBox="1"/>
          <p:nvPr/>
        </p:nvSpPr>
        <p:spPr>
          <a:xfrm>
            <a:off x="1930400" y="6265333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Before Repair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0AD25F-7474-448D-A2B3-B71D0DC2391E}"/>
              </a:ext>
            </a:extLst>
          </p:cNvPr>
          <p:cNvSpPr txBox="1"/>
          <p:nvPr/>
        </p:nvSpPr>
        <p:spPr>
          <a:xfrm>
            <a:off x="6186925" y="6265333"/>
            <a:ext cx="2370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After Repair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B4059E9-2214-4320-9A8F-D3AFA096651A}"/>
              </a:ext>
            </a:extLst>
          </p:cNvPr>
          <p:cNvSpPr txBox="1">
            <a:spLocks/>
          </p:cNvSpPr>
          <p:nvPr/>
        </p:nvSpPr>
        <p:spPr>
          <a:xfrm>
            <a:off x="442388" y="1114041"/>
            <a:ext cx="8259223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Repair &amp; Maintenance work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7FF552D-ACE2-40F7-9AD6-183BEEA9F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26.06.2021 															Page - 10</a:t>
            </a:r>
          </a:p>
        </p:txBody>
      </p:sp>
    </p:spTree>
    <p:extLst>
      <p:ext uri="{BB962C8B-B14F-4D97-AF65-F5344CB8AC3E}">
        <p14:creationId xmlns:p14="http://schemas.microsoft.com/office/powerpoint/2010/main" val="109788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697959" y="1000656"/>
            <a:ext cx="5458264" cy="1138447"/>
          </a:xfrm>
          <a:prstGeom prst="bevel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 Sector’s initiatives: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Caregiver Led Education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947187" y="2537384"/>
          <a:ext cx="6267158" cy="3530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 1"/>
          <p:cNvGraphicFramePr/>
          <p:nvPr/>
        </p:nvGraphicFramePr>
        <p:xfrm>
          <a:off x="21105" y="2324811"/>
          <a:ext cx="2925553" cy="3391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C85E0AE-3E85-4847-99F9-C06BA3F8C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- 11</a:t>
            </a:r>
          </a:p>
        </p:txBody>
      </p:sp>
    </p:spTree>
    <p:extLst>
      <p:ext uri="{BB962C8B-B14F-4D97-AF65-F5344CB8AC3E}">
        <p14:creationId xmlns:p14="http://schemas.microsoft.com/office/powerpoint/2010/main" val="2502170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41080" y="2245862"/>
            <a:ext cx="4197978" cy="2643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" y="2827823"/>
            <a:ext cx="4518138" cy="2643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1252104" y="970379"/>
            <a:ext cx="6154535" cy="669046"/>
          </a:xfrm>
          <a:prstGeom prst="bevel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Caregiver Led Education 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(Continued…)</a:t>
            </a:r>
            <a:endParaRPr lang="en-US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5" y="331614"/>
            <a:ext cx="1638032" cy="51643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5D83FCE-C2D9-4C18-A376-22230D14180A}"/>
              </a:ext>
            </a:extLst>
          </p:cNvPr>
          <p:cNvSpPr/>
          <p:nvPr/>
        </p:nvSpPr>
        <p:spPr>
          <a:xfrm>
            <a:off x="192365" y="2470817"/>
            <a:ext cx="4349301" cy="278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Caregiver supports learners, block-B, camp-7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405D24-1278-44E7-9D6C-B8DD6533F638}"/>
              </a:ext>
            </a:extLst>
          </p:cNvPr>
          <p:cNvSpPr/>
          <p:nvPr/>
        </p:nvSpPr>
        <p:spPr>
          <a:xfrm>
            <a:off x="4841080" y="5193325"/>
            <a:ext cx="4349301" cy="278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Caregiver supports learners, block-D7, camp-15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13E60828-D918-4EA7-B1E2-C70BAADD0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- 12</a:t>
            </a:r>
          </a:p>
        </p:txBody>
      </p:sp>
    </p:spTree>
    <p:extLst>
      <p:ext uri="{BB962C8B-B14F-4D97-AF65-F5344CB8AC3E}">
        <p14:creationId xmlns:p14="http://schemas.microsoft.com/office/powerpoint/2010/main" val="2632210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6050" y="774845"/>
            <a:ext cx="3250276" cy="623454"/>
          </a:xfrm>
          <a:prstGeom prst="roundRect">
            <a:avLst/>
          </a:prstGeo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Distance Education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F4121E-92B3-455D-AD9A-7532F7A794ED}"/>
              </a:ext>
            </a:extLst>
          </p:cNvPr>
          <p:cNvSpPr txBox="1"/>
          <p:nvPr/>
        </p:nvSpPr>
        <p:spPr>
          <a:xfrm>
            <a:off x="212032" y="1217593"/>
            <a:ext cx="87939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Initiated EdTech Solutions with Distance Education Program (DEP) through Radio Program, Mobile Apps &amp; Interactive Radio Instruction (IRI) Sessions supported by UNICEF &amp; Save the Children. </a:t>
            </a:r>
          </a:p>
        </p:txBody>
      </p:sp>
      <p:pic>
        <p:nvPicPr>
          <p:cNvPr id="8" name="Content Placeholder 9">
            <a:extLst>
              <a:ext uri="{FF2B5EF4-FFF2-40B4-BE49-F238E27FC236}">
                <a16:creationId xmlns:a16="http://schemas.microsoft.com/office/drawing/2014/main" id="{0C997927-868C-4EBA-9DD1-34BBB6ABE61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2" y="2504657"/>
            <a:ext cx="3451057" cy="2546059"/>
          </a:xfrm>
          <a:prstGeom prst="rect">
            <a:avLst/>
          </a:prstGeom>
        </p:spPr>
      </p:pic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A9FC2E65-D362-419A-91DA-F078293CA4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2983681"/>
              </p:ext>
            </p:extLst>
          </p:nvPr>
        </p:nvGraphicFramePr>
        <p:xfrm>
          <a:off x="3716410" y="2504657"/>
          <a:ext cx="5289584" cy="2546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C65AA017-0C02-47A2-A184-1446958AD70F}"/>
              </a:ext>
            </a:extLst>
          </p:cNvPr>
          <p:cNvSpPr txBox="1">
            <a:spLocks/>
          </p:cNvSpPr>
          <p:nvPr/>
        </p:nvSpPr>
        <p:spPr>
          <a:xfrm>
            <a:off x="98250" y="4656627"/>
            <a:ext cx="3474109" cy="655657"/>
          </a:xfrm>
          <a:prstGeom prst="rect">
            <a:avLst/>
          </a:prstGeom>
        </p:spPr>
        <p:txBody>
          <a:bodyPr anchor="t"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IRI orientation with learners</a:t>
            </a: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4D15E0-4708-4CC6-81A8-DE60B4DF9928}"/>
              </a:ext>
            </a:extLst>
          </p:cNvPr>
          <p:cNvSpPr txBox="1">
            <a:spLocks/>
          </p:cNvSpPr>
          <p:nvPr/>
        </p:nvSpPr>
        <p:spPr>
          <a:xfrm>
            <a:off x="4493928" y="4643375"/>
            <a:ext cx="3474109" cy="655657"/>
          </a:xfrm>
          <a:prstGeom prst="rect">
            <a:avLst/>
          </a:prstGeom>
        </p:spPr>
        <p:txBody>
          <a:bodyPr anchor="t"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Learners reaching out through DEP</a:t>
            </a: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9ADF82-A1E8-43F2-9656-AED6E6E2FBFB}"/>
              </a:ext>
            </a:extLst>
          </p:cNvPr>
          <p:cNvSpPr txBox="1"/>
          <p:nvPr/>
        </p:nvSpPr>
        <p:spPr>
          <a:xfrm>
            <a:off x="191762" y="5533732"/>
            <a:ext cx="87939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Through Radio </a:t>
            </a:r>
            <a:r>
              <a:rPr lang="en-US" sz="1800" spc="50" dirty="0" err="1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Naaf</a:t>
            </a:r>
            <a:r>
              <a:rPr lang="en-US" sz="1800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 and Bangladesh </a:t>
            </a:r>
            <a:r>
              <a:rPr lang="en-US" sz="1800" spc="50" dirty="0" err="1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Betar</a:t>
            </a:r>
            <a:r>
              <a:rPr lang="en-US" sz="1800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, total 72 Interactive Radio Instruction (IRI) sessions on English, </a:t>
            </a:r>
            <a:r>
              <a:rPr lang="en-US" sz="1800" spc="50" dirty="0" err="1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Maths</a:t>
            </a:r>
            <a:r>
              <a:rPr lang="en-US" sz="1800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Nirmala UI" panose="020B0502040204020203" pitchFamily="34" charset="0"/>
                <a:cs typeface="Times New Roman" panose="02020603050405020304" pitchFamily="18" charset="0"/>
              </a:rPr>
              <a:t> and Social &amp; Emotional Learning (SEL) and Life Skills already aired.</a:t>
            </a: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DDFA081-E6FC-48EE-A7A6-7397E5889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- 13</a:t>
            </a:r>
          </a:p>
        </p:txBody>
      </p:sp>
    </p:spTree>
    <p:extLst>
      <p:ext uri="{BB962C8B-B14F-4D97-AF65-F5344CB8AC3E}">
        <p14:creationId xmlns:p14="http://schemas.microsoft.com/office/powerpoint/2010/main" val="3578526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85DDBB3-E86B-4E3F-92B1-6C5080FE8F9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282">
                  <a:extLst>
                    <a:ext uri="{9D8B030D-6E8A-4147-A177-3AD203B41FA5}">
                      <a16:colId xmlns:a16="http://schemas.microsoft.com/office/drawing/2014/main" val="1878047203"/>
                    </a:ext>
                  </a:extLst>
                </a:gridCol>
                <a:gridCol w="1533379">
                  <a:extLst>
                    <a:ext uri="{9D8B030D-6E8A-4147-A177-3AD203B41FA5}">
                      <a16:colId xmlns:a16="http://schemas.microsoft.com/office/drawing/2014/main" val="198805735"/>
                    </a:ext>
                  </a:extLst>
                </a:gridCol>
                <a:gridCol w="2424039">
                  <a:extLst>
                    <a:ext uri="{9D8B030D-6E8A-4147-A177-3AD203B41FA5}">
                      <a16:colId xmlns:a16="http://schemas.microsoft.com/office/drawing/2014/main" val="1025974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Types of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Nos. of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Nos. of participants covered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127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Monthly Parents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014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Monthly LCMC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09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Quarterly RLM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9607213"/>
                  </a:ext>
                </a:extLst>
              </a:tr>
            </a:tbl>
          </a:graphicData>
        </a:graphic>
      </p:graphicFrame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FEF5C19E-D049-4797-9E43-D3720FCA8F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625" t="2" r="-311"/>
          <a:stretch/>
        </p:blipFill>
        <p:spPr>
          <a:xfrm>
            <a:off x="628650" y="3905187"/>
            <a:ext cx="3319896" cy="2132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D68610A-558B-45EF-8D19-7141ACD54B2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3173" t="16980" r="8634"/>
          <a:stretch>
            <a:fillRect/>
          </a:stretch>
        </p:blipFill>
        <p:spPr>
          <a:xfrm>
            <a:off x="5064368" y="3927661"/>
            <a:ext cx="3450981" cy="211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EFE5AE7-D88C-44F9-B50D-828341B87F4B}"/>
              </a:ext>
            </a:extLst>
          </p:cNvPr>
          <p:cNvSpPr txBox="1">
            <a:spLocks/>
          </p:cNvSpPr>
          <p:nvPr/>
        </p:nvSpPr>
        <p:spPr>
          <a:xfrm>
            <a:off x="5064368" y="6084070"/>
            <a:ext cx="3450981" cy="342441"/>
          </a:xfrm>
          <a:prstGeom prst="rect">
            <a:avLst/>
          </a:prstGeom>
        </p:spPr>
        <p:txBody>
          <a:bodyPr anchor="t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LCMC meeting on Sep’  2020 at</a:t>
            </a:r>
            <a:r>
              <a:rPr kumimoji="0" lang="en-US" sz="1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 Camp</a:t>
            </a:r>
            <a:r>
              <a:rPr lang="en-US" sz="1400" dirty="0"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kumimoji="0" lang="en-US" sz="1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15</a:t>
            </a:r>
            <a:br>
              <a:rPr kumimoji="0" 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</a:br>
            <a:endParaRPr kumimoji="0" 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198768-1B0C-44DD-BA74-18EEAB81C081}"/>
              </a:ext>
            </a:extLst>
          </p:cNvPr>
          <p:cNvSpPr txBox="1">
            <a:spLocks/>
          </p:cNvSpPr>
          <p:nvPr/>
        </p:nvSpPr>
        <p:spPr>
          <a:xfrm>
            <a:off x="628650" y="6216510"/>
            <a:ext cx="3211830" cy="210002"/>
          </a:xfrm>
          <a:prstGeom prst="rect">
            <a:avLst/>
          </a:prstGeom>
        </p:spPr>
        <p:txBody>
          <a:bodyPr anchor="t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Religious Leader</a:t>
            </a:r>
            <a:r>
              <a:rPr kumimoji="0" lang="en-US" sz="1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itchFamily="18" charset="0"/>
              </a:rPr>
              <a:t>meeting</a:t>
            </a:r>
            <a:r>
              <a:rPr lang="en-US" sz="1400" dirty="0"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,</a:t>
            </a: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 Sep’  2020 at</a:t>
            </a:r>
            <a:r>
              <a:rPr kumimoji="0" lang="en-US" sz="1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 Camp 15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</a:br>
            <a:endParaRPr kumimoji="0" 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560C42E-8AAE-4DF3-9681-54C096745AA5}"/>
              </a:ext>
            </a:extLst>
          </p:cNvPr>
          <p:cNvSpPr txBox="1">
            <a:spLocks/>
          </p:cNvSpPr>
          <p:nvPr/>
        </p:nvSpPr>
        <p:spPr>
          <a:xfrm>
            <a:off x="442388" y="1032333"/>
            <a:ext cx="8259223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Community Engagement</a:t>
            </a:r>
            <a:endParaRPr lang="en-US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0FDB4B-8D26-483E-8A96-7CDCFC0CC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- 14</a:t>
            </a:r>
          </a:p>
        </p:txBody>
      </p:sp>
    </p:spTree>
    <p:extLst>
      <p:ext uri="{BB962C8B-B14F-4D97-AF65-F5344CB8AC3E}">
        <p14:creationId xmlns:p14="http://schemas.microsoft.com/office/powerpoint/2010/main" val="2687535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69013" y="1843628"/>
          <a:ext cx="8062369" cy="4581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7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2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29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16341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Online Platforms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Training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6341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External Online Training/workshop received by Core Staffs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PSEA, DRR,</a:t>
                      </a:r>
                      <a:r>
                        <a:rPr lang="en-US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ECD, TG, Classroom </a:t>
                      </a:r>
                      <a:r>
                        <a:rPr lang="en-US" sz="18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mgnt</a:t>
                      </a:r>
                      <a:r>
                        <a:rPr lang="en-US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COVID-19, FACE, SWB Computer skills, Soft skills, English spoken, Leadership and managerial.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AgoraUnicef, OpenWHO,</a:t>
                      </a:r>
                      <a:r>
                        <a:rPr lang="en-US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Coursera, Muktopaath, BBC janala, Robi 10 min. school etc.</a:t>
                      </a:r>
                    </a:p>
                    <a:p>
                      <a:r>
                        <a:rPr lang="en-US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PC, STS, TOs and </a:t>
                      </a:r>
                      <a:r>
                        <a:rPr lang="en-US" sz="18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POs.</a:t>
                      </a:r>
                      <a:endParaRPr lang="en-US" sz="18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6341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External Online Training/workshop received by NTs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6341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Internal Online Training/workshop received by Core Staffs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6341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Internal Online Training/workshop received by NTs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28EA205-FE13-4686-A408-6FA8524CBB1D}"/>
              </a:ext>
            </a:extLst>
          </p:cNvPr>
          <p:cNvSpPr txBox="1">
            <a:spLocks/>
          </p:cNvSpPr>
          <p:nvPr/>
        </p:nvSpPr>
        <p:spPr>
          <a:xfrm>
            <a:off x="372159" y="1147072"/>
            <a:ext cx="8259223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&amp; Development: Online Based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6E7ACD-9D17-4092-87F7-960C2C2D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- 15</a:t>
            </a:r>
          </a:p>
        </p:txBody>
      </p:sp>
    </p:spTree>
    <p:extLst>
      <p:ext uri="{BB962C8B-B14F-4D97-AF65-F5344CB8AC3E}">
        <p14:creationId xmlns:p14="http://schemas.microsoft.com/office/powerpoint/2010/main" val="1826197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780A3B-1DBC-4ED6-B32E-FF5D75754B3A}"/>
              </a:ext>
            </a:extLst>
          </p:cNvPr>
          <p:cNvSpPr txBox="1">
            <a:spLocks/>
          </p:cNvSpPr>
          <p:nvPr/>
        </p:nvSpPr>
        <p:spPr>
          <a:xfrm>
            <a:off x="442388" y="1002213"/>
            <a:ext cx="8259223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 challenges faced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0" name="Picture 2" descr="development, challenges, apply, support, technical icon">
            <a:extLst>
              <a:ext uri="{FF2B5EF4-FFF2-40B4-BE49-F238E27FC236}">
                <a16:creationId xmlns:a16="http://schemas.microsoft.com/office/drawing/2014/main" id="{DF2CD331-E249-4202-A891-1BDFF6164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2" y="1446613"/>
            <a:ext cx="6291486" cy="526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80BAA2-AB6E-4EA0-834D-1466F8E233F1}"/>
              </a:ext>
            </a:extLst>
          </p:cNvPr>
          <p:cNvSpPr txBox="1"/>
          <p:nvPr/>
        </p:nvSpPr>
        <p:spPr>
          <a:xfrm>
            <a:off x="178510" y="1514158"/>
            <a:ext cx="867892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to reach many of learners &amp; parents as they don’t belong the mobile phone.</a:t>
            </a:r>
          </a:p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physical learning activities are stopped due to COVID-19, it affects new enrollment vis-à-vis learners’ education. </a:t>
            </a:r>
          </a:p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wave is too weak to broadcast at camp area so that IRI session can’t impact fully. </a:t>
            </a:r>
          </a:p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Caregivers aren’t educated enough, so in some cases it can’t work properly. </a:t>
            </a:r>
          </a:p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couldn’t assess their class wise/subject wise learning outcomes.</a:t>
            </a:r>
          </a:p>
          <a:p>
            <a:pPr marL="457200" indent="-457200" algn="just"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learners couldn’t be enrolled and to wait till the resume of Educational activities.  </a:t>
            </a:r>
          </a:p>
          <a:p>
            <a:pPr marL="457200" indent="-457200" algn="just">
              <a:buAutoNum type="arabicPeriod"/>
            </a:pPr>
            <a:r>
              <a:rPr lang="en-GB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acute scarcity of Rohingya Community (RC) female teachers &amp; qualified Host Community (HC) female teachers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E052E60-4A2B-4858-A2F3-925B1916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552302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- 16</a:t>
            </a:r>
          </a:p>
        </p:txBody>
      </p:sp>
    </p:spTree>
    <p:extLst>
      <p:ext uri="{BB962C8B-B14F-4D97-AF65-F5344CB8AC3E}">
        <p14:creationId xmlns:p14="http://schemas.microsoft.com/office/powerpoint/2010/main" val="1569992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780A3B-1DBC-4ED6-B32E-FF5D75754B3A}"/>
              </a:ext>
            </a:extLst>
          </p:cNvPr>
          <p:cNvSpPr txBox="1">
            <a:spLocks/>
          </p:cNvSpPr>
          <p:nvPr/>
        </p:nvSpPr>
        <p:spPr>
          <a:xfrm>
            <a:off x="442388" y="1002213"/>
            <a:ext cx="8555837" cy="4974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LC re-opening 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E052E60-4A2B-4858-A2F3-925B1916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552302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- 17</a:t>
            </a:r>
          </a:p>
        </p:txBody>
      </p:sp>
      <p:pic>
        <p:nvPicPr>
          <p:cNvPr id="1026" name="Picture 2" descr="Fleetroot - Covid19 Back to School - What Experts Have to Say?">
            <a:extLst>
              <a:ext uri="{FF2B5EF4-FFF2-40B4-BE49-F238E27FC236}">
                <a16:creationId xmlns:a16="http://schemas.microsoft.com/office/drawing/2014/main" id="{88F03DD8-6527-4D3D-AEB8-5F2806D2B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56" y="2849218"/>
            <a:ext cx="2451203" cy="16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2A072C-094D-48E9-A85F-A5DB5008CC78}"/>
              </a:ext>
            </a:extLst>
          </p:cNvPr>
          <p:cNvSpPr txBox="1"/>
          <p:nvPr/>
        </p:nvSpPr>
        <p:spPr>
          <a:xfrm>
            <a:off x="2617700" y="1853990"/>
            <a:ext cx="634779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Every LC has hand wash places with protective stuffs.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There would be minimum required gap between two children.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Every usable material would be disinfected every day and after every session.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regular checking and monitoring services for children would be conducted. 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well-constructed referral medical system will be active in case of someone get effected.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Emergency contact person.</a:t>
            </a:r>
          </a:p>
          <a:p>
            <a:pPr algn="just" fontAlgn="ctr"/>
            <a:r>
              <a:rPr lang="en-US" sz="20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Keep the centers neat, clean and tidy</a:t>
            </a:r>
            <a:endParaRPr lang="en-US" sz="2000" b="0" i="0" u="none" strike="noStrike" dirty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ctr"/>
            <a:endParaRPr lang="en-US" sz="2000" b="0" i="0" u="none" strike="noStrike" dirty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ctr"/>
            <a:endParaRPr lang="en-US" sz="2000" b="0" i="0" u="none" strike="noStrike" dirty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ctr"/>
            <a:endParaRPr lang="en-US" sz="2000" b="0" i="0" u="none" strike="noStrike" dirty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474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31488"/>
            <a:ext cx="1638032" cy="516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859182-E48C-45E7-8291-444DED559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542" y="2151001"/>
            <a:ext cx="5297213" cy="35094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D12DF3-9B5D-498F-B402-FF7E4CFE7BEC}"/>
              </a:ext>
            </a:extLst>
          </p:cNvPr>
          <p:cNvSpPr txBox="1"/>
          <p:nvPr/>
        </p:nvSpPr>
        <p:spPr>
          <a:xfrm>
            <a:off x="2486891" y="1247993"/>
            <a:ext cx="4170218" cy="46166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671188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146" y="1450905"/>
            <a:ext cx="8206014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Friendship is a Social Purpose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(SPO) registered as an NGO in Bangladesh. It works on 4 major goals i.e. saving lives, Climate Action, poverty alleviation and empowerment. </a:t>
            </a:r>
          </a:p>
        </p:txBody>
      </p:sp>
      <p:pic>
        <p:nvPicPr>
          <p:cNvPr id="1027" name="Picture 3" descr="C:\Users\USER\Desktop\ship-in-bangladesh3-car-w652x3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910" y="2464785"/>
            <a:ext cx="5056532" cy="2198099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80333"/>
            <a:ext cx="1638032" cy="516437"/>
          </a:xfrm>
          <a:prstGeom prst="rect">
            <a:avLst/>
          </a:prstGeom>
        </p:spPr>
      </p:pic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B5F0678-514E-4D71-B565-90447730E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1A4275-ABA2-4493-8EC9-B19BD03AC7AE}"/>
              </a:ext>
            </a:extLst>
          </p:cNvPr>
          <p:cNvSpPr txBox="1"/>
          <p:nvPr/>
        </p:nvSpPr>
        <p:spPr>
          <a:xfrm>
            <a:off x="5824331" y="2767280"/>
            <a:ext cx="30877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started its journey in 2002 with a floating ship which was popularly known as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Lifebouy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Hospital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F7DD02-21A2-43FF-95C2-D62F2D1C0AFC}"/>
              </a:ext>
            </a:extLst>
          </p:cNvPr>
          <p:cNvSpPr/>
          <p:nvPr/>
        </p:nvSpPr>
        <p:spPr>
          <a:xfrm>
            <a:off x="845550" y="4768674"/>
            <a:ext cx="4349301" cy="278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Emirates Friendship Floating Hospital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C547D6B-C5C4-47E9-8B95-EDB098F978E6}"/>
              </a:ext>
            </a:extLst>
          </p:cNvPr>
          <p:cNvSpPr txBox="1">
            <a:spLocks/>
          </p:cNvSpPr>
          <p:nvPr/>
        </p:nvSpPr>
        <p:spPr>
          <a:xfrm>
            <a:off x="694911" y="1040999"/>
            <a:ext cx="8011768" cy="351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E2218-7D69-4574-93AC-2948194E9808}"/>
              </a:ext>
            </a:extLst>
          </p:cNvPr>
          <p:cNvSpPr txBox="1"/>
          <p:nvPr/>
        </p:nvSpPr>
        <p:spPr>
          <a:xfrm>
            <a:off x="694910" y="5171593"/>
            <a:ext cx="81132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goals are achieved through 6 service sectors i.e. Health, Education, Sustainable Economic Development, Climate Action, Inclusive Citizenship and Cultural Preservation.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2543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839" y="1067503"/>
            <a:ext cx="6454321" cy="351403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 EDUCATION PROGRAMME</a:t>
            </a:r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ADE549F8-6FFC-412E-94BC-D829B8E05C8F}"/>
              </a:ext>
            </a:extLst>
          </p:cNvPr>
          <p:cNvSpPr/>
          <p:nvPr/>
        </p:nvSpPr>
        <p:spPr>
          <a:xfrm>
            <a:off x="1739543" y="1490907"/>
            <a:ext cx="1414474" cy="106947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Education since 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FE4A84F0-DC98-45D9-A0CE-E0491A195D61}"/>
              </a:ext>
            </a:extLst>
          </p:cNvPr>
          <p:cNvSpPr/>
          <p:nvPr/>
        </p:nvSpPr>
        <p:spPr>
          <a:xfrm>
            <a:off x="1682968" y="2599895"/>
            <a:ext cx="1471049" cy="1301305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 Secondary Education since 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4B34F62-394E-48FB-9690-66B860E57D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962" b="-638"/>
          <a:stretch/>
        </p:blipFill>
        <p:spPr>
          <a:xfrm>
            <a:off x="113534" y="2615335"/>
            <a:ext cx="1619543" cy="1197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6" y="457817"/>
            <a:ext cx="1638032" cy="5164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1B59C6-D751-43E0-99D8-328504236F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56"/>
          <a:stretch/>
        </p:blipFill>
        <p:spPr>
          <a:xfrm>
            <a:off x="95045" y="1498419"/>
            <a:ext cx="1638032" cy="98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Flowchart: Alternate Process 24">
            <a:extLst>
              <a:ext uri="{FF2B5EF4-FFF2-40B4-BE49-F238E27FC236}">
                <a16:creationId xmlns:a16="http://schemas.microsoft.com/office/drawing/2014/main" id="{A4841CB0-D968-4B60-B5CA-DD21DB48BF54}"/>
              </a:ext>
            </a:extLst>
          </p:cNvPr>
          <p:cNvSpPr/>
          <p:nvPr/>
        </p:nvSpPr>
        <p:spPr>
          <a:xfrm>
            <a:off x="1637514" y="3938682"/>
            <a:ext cx="1516503" cy="1055935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Adult Education since 2006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31C0196-AF30-433F-AD6C-7983F16AD9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64"/>
          <a:stretch/>
        </p:blipFill>
        <p:spPr>
          <a:xfrm>
            <a:off x="113534" y="5130436"/>
            <a:ext cx="1523979" cy="1281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Flowchart: Alternate Process 27">
            <a:extLst>
              <a:ext uri="{FF2B5EF4-FFF2-40B4-BE49-F238E27FC236}">
                <a16:creationId xmlns:a16="http://schemas.microsoft.com/office/drawing/2014/main" id="{9242554E-FD77-470C-B315-9C25254A9FDE}"/>
              </a:ext>
            </a:extLst>
          </p:cNvPr>
          <p:cNvSpPr/>
          <p:nvPr/>
        </p:nvSpPr>
        <p:spPr>
          <a:xfrm>
            <a:off x="1624262" y="5054542"/>
            <a:ext cx="1529755" cy="1478782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Empowering Girls through Education since 2019 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023BFB9-E3FE-4C77-BE3B-675557F5212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317" y="5273825"/>
            <a:ext cx="1920523" cy="1234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Flowchart: Alternate Process 17">
            <a:extLst>
              <a:ext uri="{FF2B5EF4-FFF2-40B4-BE49-F238E27FC236}">
                <a16:creationId xmlns:a16="http://schemas.microsoft.com/office/drawing/2014/main" id="{6D64D406-8AD5-4E54-BFBE-8B384D424508}"/>
              </a:ext>
            </a:extLst>
          </p:cNvPr>
          <p:cNvSpPr/>
          <p:nvPr/>
        </p:nvSpPr>
        <p:spPr>
          <a:xfrm>
            <a:off x="4110234" y="5246174"/>
            <a:ext cx="1920523" cy="1234091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 for Rohingya Children since 2018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A1C0D2-1B34-46E6-B2A4-DE81E24ACCD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136" y="3891330"/>
            <a:ext cx="1530377" cy="114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B2AEFE63-3EC4-4B23-9E7A-D0613C8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- 02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AD3236-B90A-4777-96EA-2B63765D07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827" y="1428624"/>
            <a:ext cx="3087756" cy="3809648"/>
          </a:xfrm>
          <a:prstGeom prst="rect">
            <a:avLst/>
          </a:prstGeom>
        </p:spPr>
      </p:pic>
      <p:pic>
        <p:nvPicPr>
          <p:cNvPr id="30" name="Picture 2" descr="School map pointer icon marker GPS location flag symbol. This is school map pointer icon marker GPS location flag symbol stock illustration">
            <a:extLst>
              <a:ext uri="{FF2B5EF4-FFF2-40B4-BE49-F238E27FC236}">
                <a16:creationId xmlns:a16="http://schemas.microsoft.com/office/drawing/2014/main" id="{0D229853-41E4-488C-958A-F2E12B74B8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5" t="10323" r="24061" b="18787"/>
          <a:stretch/>
        </p:blipFill>
        <p:spPr bwMode="auto">
          <a:xfrm>
            <a:off x="6599583" y="2707096"/>
            <a:ext cx="671390" cy="112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E95588C-AFEF-47C0-886D-F8F9D9748667}"/>
              </a:ext>
            </a:extLst>
          </p:cNvPr>
          <p:cNvSpPr txBox="1"/>
          <p:nvPr/>
        </p:nvSpPr>
        <p:spPr>
          <a:xfrm>
            <a:off x="7265159" y="2142689"/>
            <a:ext cx="178379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Districts covered: </a:t>
            </a:r>
          </a:p>
          <a:p>
            <a:pPr algn="just"/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Gaibandha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Kurigram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Jamalpur and Cox’s Bazar</a:t>
            </a:r>
          </a:p>
        </p:txBody>
      </p:sp>
    </p:spTree>
    <p:extLst>
      <p:ext uri="{BB962C8B-B14F-4D97-AF65-F5344CB8AC3E}">
        <p14:creationId xmlns:p14="http://schemas.microsoft.com/office/powerpoint/2010/main" val="248406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839" y="1067503"/>
            <a:ext cx="6454321" cy="351403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EiE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FRIENDSHIP’s Response at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CxB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6" y="457817"/>
            <a:ext cx="1638032" cy="516437"/>
          </a:xfrm>
          <a:prstGeom prst="rect">
            <a:avLst/>
          </a:prstGeom>
        </p:spPr>
      </p:pic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B2AEFE63-3EC4-4B23-9E7A-D0613C8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92875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- 03</a:t>
            </a:r>
          </a:p>
        </p:txBody>
      </p:sp>
      <p:sp>
        <p:nvSpPr>
          <p:cNvPr id="19" name="Flowchart: Alternate Process 18">
            <a:extLst>
              <a:ext uri="{FF2B5EF4-FFF2-40B4-BE49-F238E27FC236}">
                <a16:creationId xmlns:a16="http://schemas.microsoft.com/office/drawing/2014/main" id="{9E88DD86-70E7-4A24-AE74-1BCACC5EE408}"/>
              </a:ext>
            </a:extLst>
          </p:cNvPr>
          <p:cNvSpPr/>
          <p:nvPr/>
        </p:nvSpPr>
        <p:spPr>
          <a:xfrm>
            <a:off x="3296387" y="1659848"/>
            <a:ext cx="4459537" cy="3538231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 Areas: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 overview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project overview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inclusion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 Sector’s initiatives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Community engagement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 based training-development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 challenges faced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LC re-opening preparation   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B601B06-C47E-470D-B776-9AA63C3B8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7" y="2199476"/>
            <a:ext cx="2064013" cy="206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787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839" y="1067503"/>
            <a:ext cx="6454321" cy="351403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 overview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6" y="457817"/>
            <a:ext cx="1638032" cy="516437"/>
          </a:xfrm>
          <a:prstGeom prst="rect">
            <a:avLst/>
          </a:prstGeom>
        </p:spPr>
      </p:pic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B2AEFE63-3EC4-4B23-9E7A-D0613C862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92875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CFBBF3-EF96-4C6E-9D3A-B80AEEDEC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5" y="2488597"/>
            <a:ext cx="3625541" cy="256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08C0B6B-F9F3-4A78-9BD2-DE256CC8F588}"/>
              </a:ext>
            </a:extLst>
          </p:cNvPr>
          <p:cNvSpPr/>
          <p:nvPr/>
        </p:nvSpPr>
        <p:spPr>
          <a:xfrm>
            <a:off x="53115" y="5421824"/>
            <a:ext cx="3531039" cy="4723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glimpse of the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Rohingya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camp in Cox’s Bazar, Bangladesh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00A80B-F8DF-42D7-9F98-A1B0A2184AE9}"/>
              </a:ext>
            </a:extLst>
          </p:cNvPr>
          <p:cNvSpPr txBox="1"/>
          <p:nvPr/>
        </p:nvSpPr>
        <p:spPr>
          <a:xfrm>
            <a:off x="3896139" y="1750809"/>
            <a:ext cx="4991646" cy="1479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35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2017, over 898,000 Rohingya people fled across the border into Cox’s Bazar in Bangladesh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joined an estimated 212,000 refugees already living in the area.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9BECF9-9C12-4485-8DFA-90FC9EE87E5D}"/>
              </a:ext>
            </a:extLst>
          </p:cNvPr>
          <p:cNvSpPr txBox="1"/>
          <p:nvPr/>
        </p:nvSpPr>
        <p:spPr>
          <a:xfrm>
            <a:off x="3896139" y="3613575"/>
            <a:ext cx="4991646" cy="771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35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34 camps in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Ukhia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Teknaf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Cox’s Bazar, Bangladesh.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074E3-AE55-4113-8E0F-4679411E04AD}"/>
              </a:ext>
            </a:extLst>
          </p:cNvPr>
          <p:cNvSpPr txBox="1"/>
          <p:nvPr/>
        </p:nvSpPr>
        <p:spPr>
          <a:xfrm>
            <a:off x="3896139" y="4984139"/>
            <a:ext cx="4991646" cy="417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35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 half of the population are children.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688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31203"/>
            <a:ext cx="4349300" cy="35382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Rectangle 2"/>
          <p:cNvSpPr/>
          <p:nvPr/>
        </p:nvSpPr>
        <p:spPr>
          <a:xfrm>
            <a:off x="222698" y="5960946"/>
            <a:ext cx="4349301" cy="278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 Double Storied Learning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FA6EB7-FA24-4667-9635-E58100534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98" y="427233"/>
            <a:ext cx="1638032" cy="51643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049B7BC8-5E5F-456F-AC3A-9ADAB0A30339}"/>
              </a:ext>
            </a:extLst>
          </p:cNvPr>
          <p:cNvSpPr txBox="1">
            <a:spLocks/>
          </p:cNvSpPr>
          <p:nvPr/>
        </p:nvSpPr>
        <p:spPr>
          <a:xfrm>
            <a:off x="0" y="988566"/>
            <a:ext cx="9143999" cy="11052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Overview</a:t>
            </a:r>
          </a:p>
          <a:p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 Learning &amp; Informal Basic Education &amp; Myanmar Curriculum Project (MCP)- Rohingya Camps. </a:t>
            </a:r>
          </a:p>
        </p:txBody>
      </p:sp>
      <p:sp>
        <p:nvSpPr>
          <p:cNvPr id="15" name="Flowchart: Alternate Process 14">
            <a:extLst>
              <a:ext uri="{FF2B5EF4-FFF2-40B4-BE49-F238E27FC236}">
                <a16:creationId xmlns:a16="http://schemas.microsoft.com/office/drawing/2014/main" id="{839FBF89-DAB8-47FF-8D7D-9E2D927FC863}"/>
              </a:ext>
            </a:extLst>
          </p:cNvPr>
          <p:cNvSpPr/>
          <p:nvPr/>
        </p:nvSpPr>
        <p:spPr>
          <a:xfrm>
            <a:off x="4571999" y="2272037"/>
            <a:ext cx="4445391" cy="648421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Learning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Centres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(LCs): 396.</a:t>
            </a:r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32F54304-D3C2-47D7-BFFB-36B343963146}"/>
              </a:ext>
            </a:extLst>
          </p:cNvPr>
          <p:cNvSpPr/>
          <p:nvPr/>
        </p:nvSpPr>
        <p:spPr>
          <a:xfrm>
            <a:off x="4557854" y="2981740"/>
            <a:ext cx="4459537" cy="3177974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 Receivers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(appr.)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Learners: 30,000.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community people: 65,000.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 Providers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(appr.)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Rohingya Community (RC) Teachers: 404.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Host Community (HC) Teachers: 396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Nos. of staffs: 70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A9495567-052E-4A3D-B560-E4059ABCF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92875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- 05</a:t>
            </a:r>
          </a:p>
        </p:txBody>
      </p:sp>
    </p:spTree>
    <p:extLst>
      <p:ext uri="{BB962C8B-B14F-4D97-AF65-F5344CB8AC3E}">
        <p14:creationId xmlns:p14="http://schemas.microsoft.com/office/powerpoint/2010/main" val="1167969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5EF4158-C6EB-4AC5-A91C-20484E6E7E2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47113" y="1638832"/>
          <a:ext cx="786823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2745">
                  <a:extLst>
                    <a:ext uri="{9D8B030D-6E8A-4147-A177-3AD203B41FA5}">
                      <a16:colId xmlns:a16="http://schemas.microsoft.com/office/drawing/2014/main" val="1033687834"/>
                    </a:ext>
                  </a:extLst>
                </a:gridCol>
                <a:gridCol w="2622745">
                  <a:extLst>
                    <a:ext uri="{9D8B030D-6E8A-4147-A177-3AD203B41FA5}">
                      <a16:colId xmlns:a16="http://schemas.microsoft.com/office/drawing/2014/main" val="3730952855"/>
                    </a:ext>
                  </a:extLst>
                </a:gridCol>
                <a:gridCol w="2622745">
                  <a:extLst>
                    <a:ext uri="{9D8B030D-6E8A-4147-A177-3AD203B41FA5}">
                      <a16:colId xmlns:a16="http://schemas.microsoft.com/office/drawing/2014/main" val="4046850836"/>
                    </a:ext>
                  </a:extLst>
                </a:gridCol>
              </a:tblGrid>
              <a:tr h="364472"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Remarks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194907"/>
                  </a:ext>
                </a:extLst>
              </a:tr>
              <a:tr h="637826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times of Learners reached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312,166 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Nos. of learners: 8,420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502830"/>
                  </a:ext>
                </a:extLst>
              </a:tr>
              <a:tr h="637826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times of Community people reached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406,860 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Nos. of beneficiaries: 16,840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15420"/>
                  </a:ext>
                </a:extLst>
              </a:tr>
              <a:tr h="364472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Grand 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719,026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25,260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59905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45037"/>
            <a:ext cx="1638032" cy="5164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2E01F25-282A-42A2-A71A-EDD69D5E5042}"/>
              </a:ext>
            </a:extLst>
          </p:cNvPr>
          <p:cNvSpPr txBox="1">
            <a:spLocks/>
          </p:cNvSpPr>
          <p:nvPr/>
        </p:nvSpPr>
        <p:spPr>
          <a:xfrm>
            <a:off x="442388" y="1057016"/>
            <a:ext cx="8259223" cy="438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Our inclusion-distance monitoring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820FA1-6B6D-4405-A752-9BA23618B089}"/>
              </a:ext>
            </a:extLst>
          </p:cNvPr>
          <p:cNvSpPr txBox="1">
            <a:spLocks/>
          </p:cNvSpPr>
          <p:nvPr/>
        </p:nvSpPr>
        <p:spPr>
          <a:xfrm>
            <a:off x="4453244" y="4621283"/>
            <a:ext cx="2839872" cy="875156"/>
          </a:xfrm>
          <a:prstGeom prst="rect">
            <a:avLst/>
          </a:prstGeom>
        </p:spPr>
        <p:txBody>
          <a:bodyPr anchor="t"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Learner reached out for education follow up</a:t>
            </a: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F7387C-3FCE-47FC-ABD3-3D2F4D771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78" y="4203787"/>
            <a:ext cx="2945566" cy="2209175"/>
          </a:xfrm>
          <a:prstGeom prst="rect">
            <a:avLst/>
          </a:prstGeom>
        </p:spPr>
      </p:pic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A3A3F49-B6DC-46AE-9FCF-49401B384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- 06</a:t>
            </a:r>
          </a:p>
        </p:txBody>
      </p:sp>
    </p:spTree>
    <p:extLst>
      <p:ext uri="{BB962C8B-B14F-4D97-AF65-F5344CB8AC3E}">
        <p14:creationId xmlns:p14="http://schemas.microsoft.com/office/powerpoint/2010/main" val="2167040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9154" y="1022709"/>
            <a:ext cx="8552100" cy="7785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Humanitarian Education Accelerator (HEA) Pilot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Project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(Oct’20 -  Dec’20)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AC4977-9038-4635-8CCB-1EC6410B1892}"/>
              </a:ext>
            </a:extLst>
          </p:cNvPr>
          <p:cNvSpPr txBox="1"/>
          <p:nvPr/>
        </p:nvSpPr>
        <p:spPr>
          <a:xfrm>
            <a:off x="324084" y="1801289"/>
            <a:ext cx="52607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 w="0"/>
                <a:solidFill>
                  <a:srgbClr val="2B3083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Objective</a:t>
            </a: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Psychosocial Support for the Primary school level children.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4679F5-A86B-4430-984E-8BAD428AC887}"/>
              </a:ext>
            </a:extLst>
          </p:cNvPr>
          <p:cNvSpPr txBox="1"/>
          <p:nvPr/>
        </p:nvSpPr>
        <p:spPr>
          <a:xfrm>
            <a:off x="5491192" y="1812752"/>
            <a:ext cx="3757549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Partners 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/>
                <a:uLnTx/>
                <a:uFillTx/>
                <a:latin typeface="Calibri "/>
                <a:ea typeface="+mn-ea"/>
                <a:cs typeface="+mn-cs"/>
              </a:rPr>
              <a:t>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Friendship , Global Dignity, Amal Alliance,  UNHCR, Ustad Mobile</a:t>
            </a:r>
          </a:p>
        </p:txBody>
      </p:sp>
      <p:pic>
        <p:nvPicPr>
          <p:cNvPr id="18" name="Picture 2" descr="School map pointer icon marker GPS location flag symbol. This is school map pointer icon marker GPS location flag symbol stock illustration">
            <a:extLst>
              <a:ext uri="{FF2B5EF4-FFF2-40B4-BE49-F238E27FC236}">
                <a16:creationId xmlns:a16="http://schemas.microsoft.com/office/drawing/2014/main" id="{A9E9E7BE-EF8A-4D8B-863E-BC53837B5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5" t="10323" r="24061" b="18787"/>
          <a:stretch/>
        </p:blipFill>
        <p:spPr bwMode="auto">
          <a:xfrm>
            <a:off x="5889897" y="3183860"/>
            <a:ext cx="627228" cy="7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FD65D0A-A1A9-4D6D-9EF3-1704AD7CFFF1}"/>
              </a:ext>
            </a:extLst>
          </p:cNvPr>
          <p:cNvGrpSpPr/>
          <p:nvPr/>
        </p:nvGrpSpPr>
        <p:grpSpPr>
          <a:xfrm>
            <a:off x="5463056" y="3308797"/>
            <a:ext cx="3067042" cy="2286257"/>
            <a:chOff x="5536798" y="4322720"/>
            <a:chExt cx="3680944" cy="22862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E1200EE-42EB-417F-AB23-540B3F9A8AB4}"/>
                </a:ext>
              </a:extLst>
            </p:cNvPr>
            <p:cNvSpPr txBox="1"/>
            <p:nvPr/>
          </p:nvSpPr>
          <p:spPr>
            <a:xfrm>
              <a:off x="5536798" y="4977761"/>
              <a:ext cx="3680944" cy="16312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Teaching Learning Process: </a:t>
              </a:r>
            </a:p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ICT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based e-contents using Tablets , physical exercise and group work.  </a:t>
              </a:r>
            </a:p>
          </p:txBody>
        </p:sp>
        <p:pic>
          <p:nvPicPr>
            <p:cNvPr id="3078" name="Picture 6" descr="Training Elearning Education Tablet Online Electronics Vector SVG Icon - PNG  Repo Free PNG Icons">
              <a:extLst>
                <a:ext uri="{FF2B5EF4-FFF2-40B4-BE49-F238E27FC236}">
                  <a16:creationId xmlns:a16="http://schemas.microsoft.com/office/drawing/2014/main" id="{A1A3ACD6-9790-4835-82F2-00CE87B55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9424" y="4322720"/>
              <a:ext cx="613902" cy="613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4" y="2776616"/>
            <a:ext cx="4634631" cy="34759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FC8E00-E5E5-4895-A82B-28B43CCDD8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01" y="147681"/>
            <a:ext cx="1638032" cy="516437"/>
          </a:xfrm>
          <a:prstGeom prst="rect">
            <a:avLst/>
          </a:prstGeom>
        </p:spPr>
      </p:pic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C12CB19-A391-44ED-947E-932F7FA5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26.06.2021 															Page - 07</a:t>
            </a:r>
          </a:p>
        </p:txBody>
      </p:sp>
    </p:spTree>
    <p:extLst>
      <p:ext uri="{BB962C8B-B14F-4D97-AF65-F5344CB8AC3E}">
        <p14:creationId xmlns:p14="http://schemas.microsoft.com/office/powerpoint/2010/main" val="3026823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0" y="445037"/>
            <a:ext cx="1638032" cy="5164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2E01F25-282A-42A2-A71A-EDD69D5E5042}"/>
              </a:ext>
            </a:extLst>
          </p:cNvPr>
          <p:cNvSpPr txBox="1">
            <a:spLocks/>
          </p:cNvSpPr>
          <p:nvPr/>
        </p:nvSpPr>
        <p:spPr>
          <a:xfrm>
            <a:off x="442388" y="1057016"/>
            <a:ext cx="8259223" cy="438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t">
            <a:scene3d>
              <a:camera prst="perspective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B3083"/>
                </a:solidFill>
                <a:latin typeface="Untitled Sans" panose="020B0503030202060203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Our inclusion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C6C935-5DA6-4ED4-AA7B-A0C7665B3389}"/>
              </a:ext>
            </a:extLst>
          </p:cNvPr>
          <p:cNvSpPr txBox="1">
            <a:spLocks/>
          </p:cNvSpPr>
          <p:nvPr/>
        </p:nvSpPr>
        <p:spPr>
          <a:xfrm>
            <a:off x="4479139" y="3848484"/>
            <a:ext cx="4381499" cy="378699"/>
          </a:xfrm>
          <a:prstGeom prst="rect">
            <a:avLst/>
          </a:prstGeom>
        </p:spPr>
        <p:txBody>
          <a:bodyPr anchor="t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itchFamily="18" charset="0"/>
                <a:cs typeface="Times New Roman" panose="02020603050405020304" pitchFamily="18" charset="0"/>
              </a:rPr>
              <a:t>1 Learner uses a face mask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967B9E1-8EC5-4F9F-B4D3-0764A3EA8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3" y="1591997"/>
            <a:ext cx="3366053" cy="22428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A7E767-A6CD-4CE3-BA21-7801FEBF99B8}"/>
              </a:ext>
            </a:extLst>
          </p:cNvPr>
          <p:cNvSpPr txBox="1"/>
          <p:nvPr/>
        </p:nvSpPr>
        <p:spPr>
          <a:xfrm>
            <a:off x="178510" y="2916847"/>
            <a:ext cx="4572000" cy="1125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35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Distributed masks among learners, parents, LC Management Committee Members &amp; others. 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AF6AA9-1FA0-47B3-990F-88EC930D1173}"/>
              </a:ext>
            </a:extLst>
          </p:cNvPr>
          <p:cNvSpPr txBox="1"/>
          <p:nvPr/>
        </p:nvSpPr>
        <p:spPr>
          <a:xfrm>
            <a:off x="178510" y="1677052"/>
            <a:ext cx="4572000" cy="1058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nhanced health-hygiene practice among learners &amp; parents and took a preventive measure from COVID-19.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28EA272-4507-4D79-B7B1-F803EA505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026" y="4611758"/>
            <a:ext cx="4412974" cy="1842062"/>
          </a:xfrm>
        </p:spPr>
        <p:txBody>
          <a:bodyPr>
            <a:normAutofit fontScale="92500" lnSpcReduction="1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Code of Ethics (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CoE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Activity conducted over phone. 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Plan: in 2021,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we’ve a plan to re-incorporate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CoE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for 250 LCs/around 20,000 learners from other IPs.  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25CE186-47B2-49B6-B1CB-F65D3C43D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3" y="4221234"/>
            <a:ext cx="3333232" cy="2331970"/>
          </a:xfrm>
          <a:prstGeom prst="rect">
            <a:avLst/>
          </a:prstGeom>
        </p:spPr>
      </p:pic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0D4F5821-9E2A-4934-B9C5-48D303906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336" y="6472790"/>
            <a:ext cx="8206014" cy="365125"/>
          </a:xfrm>
        </p:spPr>
        <p:txBody>
          <a:bodyPr/>
          <a:lstStyle/>
          <a:p>
            <a:pPr algn="l"/>
            <a:r>
              <a:rPr lang="en-GB" dirty="0"/>
              <a:t>26.06.2021 															Page - 08</a:t>
            </a:r>
          </a:p>
        </p:txBody>
      </p:sp>
    </p:spTree>
    <p:extLst>
      <p:ext uri="{BB962C8B-B14F-4D97-AF65-F5344CB8AC3E}">
        <p14:creationId xmlns:p14="http://schemas.microsoft.com/office/powerpoint/2010/main" val="3728153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726CEF53FDBB4C8BE1F2EDA6921F55" ma:contentTypeVersion="15" ma:contentTypeDescription="Create a new document." ma:contentTypeScope="" ma:versionID="afa091fd35d84ca7e9d390b73c9f59b1">
  <xsd:schema xmlns:xsd="http://www.w3.org/2001/XMLSchema" xmlns:xs="http://www.w3.org/2001/XMLSchema" xmlns:p="http://schemas.microsoft.com/office/2006/metadata/properties" xmlns:ns1="http://schemas.microsoft.com/sharepoint/v3" xmlns:ns3="a192c6d6-c967-480f-bfb5-7a017e49be81" xmlns:ns4="6c2edc20-a086-4470-9f14-29d1f059b7db" targetNamespace="http://schemas.microsoft.com/office/2006/metadata/properties" ma:root="true" ma:fieldsID="9001edc66b319328380c4edf8edbe0a4" ns1:_="" ns3:_="" ns4:_="">
    <xsd:import namespace="http://schemas.microsoft.com/sharepoint/v3"/>
    <xsd:import namespace="a192c6d6-c967-480f-bfb5-7a017e49be81"/>
    <xsd:import namespace="6c2edc20-a086-4470-9f14-29d1f059b7d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1:_ip_UnifiedCompliancePolicyProperties" minOccurs="0"/>
                <xsd:element ref="ns1:_ip_UnifiedCompliancePolicyUIAc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92c6d6-c967-480f-bfb5-7a017e49be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2edc20-a086-4470-9f14-29d1f059b7d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5D203CA-D2DA-4D56-AE03-08017A9E6B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7EF45F-A882-40AC-8CF7-4EF976ED84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192c6d6-c967-480f-bfb5-7a017e49be81"/>
    <ds:schemaRef ds:uri="6c2edc20-a086-4470-9f14-29d1f059b7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C30B68B-E9CF-4542-B56D-11319196E9A6}">
  <ds:schemaRefs>
    <ds:schemaRef ds:uri="http://www.w3.org/XML/1998/namespace"/>
    <ds:schemaRef ds:uri="6c2edc20-a086-4470-9f14-29d1f059b7db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192c6d6-c967-480f-bfb5-7a017e49be81"/>
    <ds:schemaRef ds:uri="http://purl.org/dc/dcmitype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2226</TotalTime>
  <Words>1438</Words>
  <Application>Microsoft Office PowerPoint</Application>
  <PresentationFormat>On-screen Show (4:3)</PresentationFormat>
  <Paragraphs>184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</vt:lpstr>
      <vt:lpstr>Times New Roman</vt:lpstr>
      <vt:lpstr>Untitled Sans</vt:lpstr>
      <vt:lpstr>Wingdings 2</vt:lpstr>
      <vt:lpstr>Office Theme</vt:lpstr>
      <vt:lpstr>Education for Rohingya Children during COVID-19: How FRIENDSHIP is responding?</vt:lpstr>
      <vt:lpstr>PowerPoint Presentation</vt:lpstr>
      <vt:lpstr>FRIENDSHIP EDUCATION PROGRAMME</vt:lpstr>
      <vt:lpstr>EiE: FRIENDSHIP’s Response at CxB</vt:lpstr>
      <vt:lpstr>Camp overview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Caregiver Led Education (Continued…) </vt:lpstr>
      <vt:lpstr>Distance Education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</dc:creator>
  <cp:lastModifiedBy>Md. Ruhul Kuddus Ripon</cp:lastModifiedBy>
  <cp:revision>393</cp:revision>
  <dcterms:created xsi:type="dcterms:W3CDTF">2020-03-25T17:02:50Z</dcterms:created>
  <dcterms:modified xsi:type="dcterms:W3CDTF">2021-06-26T04:28:19Z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0x01010010726CEF53FDBB4C8BE1F2EDA6921F55</vt:lpwstr>
  </property>
</Properties>
</file>