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69" r:id="rId2"/>
    <p:sldId id="383" r:id="rId3"/>
    <p:sldId id="380" r:id="rId4"/>
    <p:sldId id="365" r:id="rId5"/>
    <p:sldId id="459" r:id="rId6"/>
    <p:sldId id="460" r:id="rId7"/>
    <p:sldId id="361" r:id="rId8"/>
    <p:sldId id="386" r:id="rId9"/>
    <p:sldId id="466" r:id="rId10"/>
    <p:sldId id="256" r:id="rId11"/>
    <p:sldId id="260" r:id="rId12"/>
    <p:sldId id="458" r:id="rId13"/>
    <p:sldId id="454" r:id="rId14"/>
    <p:sldId id="457" r:id="rId15"/>
    <p:sldId id="377" r:id="rId16"/>
    <p:sldId id="387" r:id="rId17"/>
    <p:sldId id="388" r:id="rId18"/>
    <p:sldId id="455" r:id="rId19"/>
    <p:sldId id="379" r:id="rId20"/>
  </p:sldIdLst>
  <p:sldSz cx="12192000" cy="6858000"/>
  <p:notesSz cx="6742113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azzem Hossain" initials="MH" lastIdx="2" clrIdx="0">
    <p:extLst>
      <p:ext uri="{19B8F6BF-5375-455C-9EA6-DF929625EA0E}">
        <p15:presenceInfo xmlns:p15="http://schemas.microsoft.com/office/powerpoint/2012/main" userId="S-1-5-21-3865478486-661959106-1056532835-1134" providerId="AD"/>
      </p:ext>
    </p:extLst>
  </p:cmAuthor>
  <p:cmAuthor id="2" name="Mahbub Iran" initials="PO-SS" lastIdx="1" clrIdx="1"/>
  <p:cmAuthor id="3" name="Windows User" initials="WU" lastIdx="2" clrIdx="2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660066"/>
    <a:srgbClr val="0000FF"/>
    <a:srgbClr val="CCFFFF"/>
    <a:srgbClr val="3333CC"/>
    <a:srgbClr val="B17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0688" autoAdjust="0"/>
  </p:normalViewPr>
  <p:slideViewPr>
    <p:cSldViewPr snapToGrid="0">
      <p:cViewPr varScale="1">
        <p:scale>
          <a:sx n="65" d="100"/>
          <a:sy n="65" d="100"/>
        </p:scale>
        <p:origin x="918" y="72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193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A94EF0-404A-4DD0-9476-95E51226B946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DC9F11B-0BFE-4C8F-8A52-0FD9CC582BF7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Total Number of CBLF: 126 </a:t>
          </a:r>
        </a:p>
      </dgm:t>
    </dgm:pt>
    <dgm:pt modelId="{08961A42-8D78-4CC9-8A7F-EEA74F126ECC}" type="parTrans" cxnId="{8AB82048-69EC-4023-9441-FC7B2292D9B8}">
      <dgm:prSet/>
      <dgm:spPr/>
      <dgm:t>
        <a:bodyPr/>
        <a:lstStyle/>
        <a:p>
          <a:endParaRPr lang="en-US"/>
        </a:p>
      </dgm:t>
    </dgm:pt>
    <dgm:pt modelId="{4B702F1E-3533-4310-9F84-453860B6A493}" type="sibTrans" cxnId="{8AB82048-69EC-4023-9441-FC7B2292D9B8}">
      <dgm:prSet/>
      <dgm:spPr/>
      <dgm:t>
        <a:bodyPr/>
        <a:lstStyle/>
        <a:p>
          <a:endParaRPr lang="en-US"/>
        </a:p>
      </dgm:t>
    </dgm:pt>
    <dgm:pt modelId="{9DAA3BD4-CC15-4B80-BE49-C734A5A896F0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Number of Learner: 2750 (Girl- 2338,   Boys-412)</a:t>
          </a:r>
        </a:p>
      </dgm:t>
    </dgm:pt>
    <dgm:pt modelId="{B9215230-0A92-481C-BEC8-4FDDD99852AD}" type="parTrans" cxnId="{E2914AA8-3557-4353-BBEF-7F6327AD7F2C}">
      <dgm:prSet/>
      <dgm:spPr/>
      <dgm:t>
        <a:bodyPr/>
        <a:lstStyle/>
        <a:p>
          <a:endParaRPr lang="en-US"/>
        </a:p>
      </dgm:t>
    </dgm:pt>
    <dgm:pt modelId="{34FF88C0-47C1-4362-AD13-EEF51374116E}" type="sibTrans" cxnId="{E2914AA8-3557-4353-BBEF-7F6327AD7F2C}">
      <dgm:prSet/>
      <dgm:spPr/>
      <dgm:t>
        <a:bodyPr/>
        <a:lstStyle/>
        <a:p>
          <a:endParaRPr lang="en-US"/>
        </a:p>
      </dgm:t>
    </dgm:pt>
    <dgm:pt modelId="{6CEA0042-C20B-4151-B4EA-57B67207E983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Capacity Development during Pandemic :</a:t>
          </a:r>
        </a:p>
        <a:p>
          <a:r>
            <a:rPr lang="en-US" dirty="0">
              <a:latin typeface="Gill Sans MT" panose="020B0502020104020203" pitchFamily="34" charset="0"/>
            </a:rPr>
            <a:t> Host Teacher – 65; Rohingya Teacher- 128 </a:t>
          </a:r>
        </a:p>
      </dgm:t>
    </dgm:pt>
    <dgm:pt modelId="{43DBB172-404F-41CF-BD8E-942EFE2E6116}" type="parTrans" cxnId="{AD6D9493-2632-4E79-B912-AA6DB06BF0C1}">
      <dgm:prSet/>
      <dgm:spPr/>
      <dgm:t>
        <a:bodyPr/>
        <a:lstStyle/>
        <a:p>
          <a:endParaRPr lang="en-US"/>
        </a:p>
      </dgm:t>
    </dgm:pt>
    <dgm:pt modelId="{4117ECD1-3CB6-4987-9E9A-B7C6E27C0662}" type="sibTrans" cxnId="{AD6D9493-2632-4E79-B912-AA6DB06BF0C1}">
      <dgm:prSet/>
      <dgm:spPr/>
      <dgm:t>
        <a:bodyPr/>
        <a:lstStyle/>
        <a:p>
          <a:endParaRPr lang="en-US"/>
        </a:p>
      </dgm:t>
    </dgm:pt>
    <dgm:pt modelId="{25CA33FB-BE09-4BFC-837F-D5CA0C4076A4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Material Distribution: 2750 (</a:t>
          </a:r>
          <a:r>
            <a:rPr lang="en-US" dirty="0" err="1">
              <a:latin typeface="Gill Sans MT" panose="020B0502020104020203" pitchFamily="34" charset="0"/>
            </a:rPr>
            <a:t>EiE</a:t>
          </a:r>
          <a:r>
            <a:rPr lang="en-US" dirty="0">
              <a:latin typeface="Gill Sans MT" panose="020B0502020104020203" pitchFamily="34" charset="0"/>
            </a:rPr>
            <a:t>, Hygiene Kit, Dignity Kit)</a:t>
          </a:r>
        </a:p>
      </dgm:t>
    </dgm:pt>
    <dgm:pt modelId="{A7E5AC14-584D-43C1-BF68-456329AD09E0}" type="parTrans" cxnId="{BEC07ADA-F48B-4100-B170-41F331B389FE}">
      <dgm:prSet/>
      <dgm:spPr/>
      <dgm:t>
        <a:bodyPr/>
        <a:lstStyle/>
        <a:p>
          <a:endParaRPr lang="en-US"/>
        </a:p>
      </dgm:t>
    </dgm:pt>
    <dgm:pt modelId="{36FC8E41-0480-4AA5-99DF-EB55CE6A3F8B}" type="sibTrans" cxnId="{BEC07ADA-F48B-4100-B170-41F331B389FE}">
      <dgm:prSet/>
      <dgm:spPr/>
      <dgm:t>
        <a:bodyPr/>
        <a:lstStyle/>
        <a:p>
          <a:endParaRPr lang="en-US"/>
        </a:p>
      </dgm:t>
    </dgm:pt>
    <dgm:pt modelId="{8BDD8A81-F61D-425E-A940-7107E661F523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</a:rPr>
            <a:t>Coverage: Total 9 camps</a:t>
          </a:r>
        </a:p>
        <a:p>
          <a:r>
            <a:rPr lang="en-US" dirty="0">
              <a:latin typeface="Gill Sans MT" panose="020B0502020104020203" pitchFamily="34" charset="0"/>
            </a:rPr>
            <a:t>(camp no- 9 7, 9, 13,14, 15, 21, 22 &amp; 26)</a:t>
          </a:r>
        </a:p>
      </dgm:t>
    </dgm:pt>
    <dgm:pt modelId="{273DF11F-3C48-42DD-A080-1A0D65570152}" type="parTrans" cxnId="{0697D346-329A-4378-A68B-FDB57FDB6B3B}">
      <dgm:prSet/>
      <dgm:spPr/>
      <dgm:t>
        <a:bodyPr/>
        <a:lstStyle/>
        <a:p>
          <a:endParaRPr lang="en-US"/>
        </a:p>
      </dgm:t>
    </dgm:pt>
    <dgm:pt modelId="{12FFB470-9774-4CD6-9CA2-A1B5E0FFAFB2}" type="sibTrans" cxnId="{0697D346-329A-4378-A68B-FDB57FDB6B3B}">
      <dgm:prSet/>
      <dgm:spPr/>
      <dgm:t>
        <a:bodyPr/>
        <a:lstStyle/>
        <a:p>
          <a:endParaRPr lang="en-US"/>
        </a:p>
      </dgm:t>
    </dgm:pt>
    <dgm:pt modelId="{2E12FD41-5231-4358-B154-354E00526849}" type="pres">
      <dgm:prSet presAssocID="{15A94EF0-404A-4DD0-9476-95E51226B946}" presName="vert0" presStyleCnt="0">
        <dgm:presLayoutVars>
          <dgm:dir/>
          <dgm:animOne val="branch"/>
          <dgm:animLvl val="lvl"/>
        </dgm:presLayoutVars>
      </dgm:prSet>
      <dgm:spPr/>
    </dgm:pt>
    <dgm:pt modelId="{6B382D51-90DD-4A42-BB82-140A42907AD5}" type="pres">
      <dgm:prSet presAssocID="{FDC9F11B-0BFE-4C8F-8A52-0FD9CC582BF7}" presName="thickLine" presStyleLbl="alignNode1" presStyleIdx="0" presStyleCnt="5"/>
      <dgm:spPr/>
    </dgm:pt>
    <dgm:pt modelId="{C60AB059-0321-4EA8-8E29-1F133E0320AA}" type="pres">
      <dgm:prSet presAssocID="{FDC9F11B-0BFE-4C8F-8A52-0FD9CC582BF7}" presName="horz1" presStyleCnt="0"/>
      <dgm:spPr/>
    </dgm:pt>
    <dgm:pt modelId="{30E747EF-B718-4DB9-866A-6A72B76D12AD}" type="pres">
      <dgm:prSet presAssocID="{FDC9F11B-0BFE-4C8F-8A52-0FD9CC582BF7}" presName="tx1" presStyleLbl="revTx" presStyleIdx="0" presStyleCnt="5"/>
      <dgm:spPr/>
    </dgm:pt>
    <dgm:pt modelId="{F518278A-3AF5-4C7E-BC6B-D08B2DA619E8}" type="pres">
      <dgm:prSet presAssocID="{FDC9F11B-0BFE-4C8F-8A52-0FD9CC582BF7}" presName="vert1" presStyleCnt="0"/>
      <dgm:spPr/>
    </dgm:pt>
    <dgm:pt modelId="{A3644420-E87F-4AD4-8E67-D62D5FDF3DA5}" type="pres">
      <dgm:prSet presAssocID="{9DAA3BD4-CC15-4B80-BE49-C734A5A896F0}" presName="thickLine" presStyleLbl="alignNode1" presStyleIdx="1" presStyleCnt="5"/>
      <dgm:spPr/>
    </dgm:pt>
    <dgm:pt modelId="{1F4576C3-9A17-4D8C-B245-5F44EA0214AA}" type="pres">
      <dgm:prSet presAssocID="{9DAA3BD4-CC15-4B80-BE49-C734A5A896F0}" presName="horz1" presStyleCnt="0"/>
      <dgm:spPr/>
    </dgm:pt>
    <dgm:pt modelId="{6E733F94-6B37-45CD-A490-5A20F4AD2A07}" type="pres">
      <dgm:prSet presAssocID="{9DAA3BD4-CC15-4B80-BE49-C734A5A896F0}" presName="tx1" presStyleLbl="revTx" presStyleIdx="1" presStyleCnt="5"/>
      <dgm:spPr/>
    </dgm:pt>
    <dgm:pt modelId="{DC00F651-3788-4962-AAF5-3FD1D00D9948}" type="pres">
      <dgm:prSet presAssocID="{9DAA3BD4-CC15-4B80-BE49-C734A5A896F0}" presName="vert1" presStyleCnt="0"/>
      <dgm:spPr/>
    </dgm:pt>
    <dgm:pt modelId="{7377C295-C430-4658-A504-A5CD03D44446}" type="pres">
      <dgm:prSet presAssocID="{6CEA0042-C20B-4151-B4EA-57B67207E983}" presName="thickLine" presStyleLbl="alignNode1" presStyleIdx="2" presStyleCnt="5"/>
      <dgm:spPr/>
    </dgm:pt>
    <dgm:pt modelId="{727F4814-FF0B-4A87-B3ED-1FF8D3285D97}" type="pres">
      <dgm:prSet presAssocID="{6CEA0042-C20B-4151-B4EA-57B67207E983}" presName="horz1" presStyleCnt="0"/>
      <dgm:spPr/>
    </dgm:pt>
    <dgm:pt modelId="{74864D28-2227-4DA1-AE8E-2EACEE357BBC}" type="pres">
      <dgm:prSet presAssocID="{6CEA0042-C20B-4151-B4EA-57B67207E983}" presName="tx1" presStyleLbl="revTx" presStyleIdx="2" presStyleCnt="5"/>
      <dgm:spPr/>
    </dgm:pt>
    <dgm:pt modelId="{8937C67D-511C-481C-8DEE-549C1F2AFEB4}" type="pres">
      <dgm:prSet presAssocID="{6CEA0042-C20B-4151-B4EA-57B67207E983}" presName="vert1" presStyleCnt="0"/>
      <dgm:spPr/>
    </dgm:pt>
    <dgm:pt modelId="{BCAF04DF-4F9E-4A17-8B81-971B789DA36C}" type="pres">
      <dgm:prSet presAssocID="{25CA33FB-BE09-4BFC-837F-D5CA0C4076A4}" presName="thickLine" presStyleLbl="alignNode1" presStyleIdx="3" presStyleCnt="5"/>
      <dgm:spPr/>
    </dgm:pt>
    <dgm:pt modelId="{855725F0-EA48-4FB4-80EF-EF693819943E}" type="pres">
      <dgm:prSet presAssocID="{25CA33FB-BE09-4BFC-837F-D5CA0C4076A4}" presName="horz1" presStyleCnt="0"/>
      <dgm:spPr/>
    </dgm:pt>
    <dgm:pt modelId="{FEDB12F0-8810-46EF-A614-55753A36A29D}" type="pres">
      <dgm:prSet presAssocID="{25CA33FB-BE09-4BFC-837F-D5CA0C4076A4}" presName="tx1" presStyleLbl="revTx" presStyleIdx="3" presStyleCnt="5"/>
      <dgm:spPr/>
    </dgm:pt>
    <dgm:pt modelId="{BDF9FBF3-DDF8-4E88-BF59-E53A030E73F1}" type="pres">
      <dgm:prSet presAssocID="{25CA33FB-BE09-4BFC-837F-D5CA0C4076A4}" presName="vert1" presStyleCnt="0"/>
      <dgm:spPr/>
    </dgm:pt>
    <dgm:pt modelId="{CFFCCFF7-A54B-4E92-81C3-A2C8921261E9}" type="pres">
      <dgm:prSet presAssocID="{8BDD8A81-F61D-425E-A940-7107E661F523}" presName="thickLine" presStyleLbl="alignNode1" presStyleIdx="4" presStyleCnt="5"/>
      <dgm:spPr/>
    </dgm:pt>
    <dgm:pt modelId="{40B6F8BC-A9C2-4A18-AF4D-AA63BA8B0A5E}" type="pres">
      <dgm:prSet presAssocID="{8BDD8A81-F61D-425E-A940-7107E661F523}" presName="horz1" presStyleCnt="0"/>
      <dgm:spPr/>
    </dgm:pt>
    <dgm:pt modelId="{FDE9962A-EB0C-4285-B3F9-838E0944344C}" type="pres">
      <dgm:prSet presAssocID="{8BDD8A81-F61D-425E-A940-7107E661F523}" presName="tx1" presStyleLbl="revTx" presStyleIdx="4" presStyleCnt="5"/>
      <dgm:spPr/>
    </dgm:pt>
    <dgm:pt modelId="{887D37DA-0D48-4BEE-908F-B4B368DC31E8}" type="pres">
      <dgm:prSet presAssocID="{8BDD8A81-F61D-425E-A940-7107E661F523}" presName="vert1" presStyleCnt="0"/>
      <dgm:spPr/>
    </dgm:pt>
  </dgm:ptLst>
  <dgm:cxnLst>
    <dgm:cxn modelId="{C9F88D11-1902-4913-9A79-96F461545776}" type="presOf" srcId="{8BDD8A81-F61D-425E-A940-7107E661F523}" destId="{FDE9962A-EB0C-4285-B3F9-838E0944344C}" srcOrd="0" destOrd="0" presId="urn:microsoft.com/office/officeart/2008/layout/LinedList"/>
    <dgm:cxn modelId="{0697D346-329A-4378-A68B-FDB57FDB6B3B}" srcId="{15A94EF0-404A-4DD0-9476-95E51226B946}" destId="{8BDD8A81-F61D-425E-A940-7107E661F523}" srcOrd="4" destOrd="0" parTransId="{273DF11F-3C48-42DD-A080-1A0D65570152}" sibTransId="{12FFB470-9774-4CD6-9CA2-A1B5E0FFAFB2}"/>
    <dgm:cxn modelId="{8AB82048-69EC-4023-9441-FC7B2292D9B8}" srcId="{15A94EF0-404A-4DD0-9476-95E51226B946}" destId="{FDC9F11B-0BFE-4C8F-8A52-0FD9CC582BF7}" srcOrd="0" destOrd="0" parTransId="{08961A42-8D78-4CC9-8A7F-EEA74F126ECC}" sibTransId="{4B702F1E-3533-4310-9F84-453860B6A493}"/>
    <dgm:cxn modelId="{7CED814F-2DC6-4CC8-AE0A-862DA7922A05}" type="presOf" srcId="{6CEA0042-C20B-4151-B4EA-57B67207E983}" destId="{74864D28-2227-4DA1-AE8E-2EACEE357BBC}" srcOrd="0" destOrd="0" presId="urn:microsoft.com/office/officeart/2008/layout/LinedList"/>
    <dgm:cxn modelId="{BB9F6D88-2F2F-4E9D-BC77-1D27D287D734}" type="presOf" srcId="{9DAA3BD4-CC15-4B80-BE49-C734A5A896F0}" destId="{6E733F94-6B37-45CD-A490-5A20F4AD2A07}" srcOrd="0" destOrd="0" presId="urn:microsoft.com/office/officeart/2008/layout/LinedList"/>
    <dgm:cxn modelId="{AD6D9493-2632-4E79-B912-AA6DB06BF0C1}" srcId="{15A94EF0-404A-4DD0-9476-95E51226B946}" destId="{6CEA0042-C20B-4151-B4EA-57B67207E983}" srcOrd="2" destOrd="0" parTransId="{43DBB172-404F-41CF-BD8E-942EFE2E6116}" sibTransId="{4117ECD1-3CB6-4987-9E9A-B7C6E27C0662}"/>
    <dgm:cxn modelId="{E2914AA8-3557-4353-BBEF-7F6327AD7F2C}" srcId="{15A94EF0-404A-4DD0-9476-95E51226B946}" destId="{9DAA3BD4-CC15-4B80-BE49-C734A5A896F0}" srcOrd="1" destOrd="0" parTransId="{B9215230-0A92-481C-BEC8-4FDDD99852AD}" sibTransId="{34FF88C0-47C1-4362-AD13-EEF51374116E}"/>
    <dgm:cxn modelId="{165F3EA9-7B47-415C-A5EC-31D1C461D8C9}" type="presOf" srcId="{15A94EF0-404A-4DD0-9476-95E51226B946}" destId="{2E12FD41-5231-4358-B154-354E00526849}" srcOrd="0" destOrd="0" presId="urn:microsoft.com/office/officeart/2008/layout/LinedList"/>
    <dgm:cxn modelId="{BEC07ADA-F48B-4100-B170-41F331B389FE}" srcId="{15A94EF0-404A-4DD0-9476-95E51226B946}" destId="{25CA33FB-BE09-4BFC-837F-D5CA0C4076A4}" srcOrd="3" destOrd="0" parTransId="{A7E5AC14-584D-43C1-BF68-456329AD09E0}" sibTransId="{36FC8E41-0480-4AA5-99DF-EB55CE6A3F8B}"/>
    <dgm:cxn modelId="{1000FBDD-2C3F-4952-8BF1-DF1BC999489C}" type="presOf" srcId="{FDC9F11B-0BFE-4C8F-8A52-0FD9CC582BF7}" destId="{30E747EF-B718-4DB9-866A-6A72B76D12AD}" srcOrd="0" destOrd="0" presId="urn:microsoft.com/office/officeart/2008/layout/LinedList"/>
    <dgm:cxn modelId="{5E3433FD-5E68-4AC2-9666-FA2D122EE1AC}" type="presOf" srcId="{25CA33FB-BE09-4BFC-837F-D5CA0C4076A4}" destId="{FEDB12F0-8810-46EF-A614-55753A36A29D}" srcOrd="0" destOrd="0" presId="urn:microsoft.com/office/officeart/2008/layout/LinedList"/>
    <dgm:cxn modelId="{92BE8F43-8EEA-4860-9B36-BBA6FC21B004}" type="presParOf" srcId="{2E12FD41-5231-4358-B154-354E00526849}" destId="{6B382D51-90DD-4A42-BB82-140A42907AD5}" srcOrd="0" destOrd="0" presId="urn:microsoft.com/office/officeart/2008/layout/LinedList"/>
    <dgm:cxn modelId="{DDB54A5F-C23B-4D91-B283-2C5B562CC508}" type="presParOf" srcId="{2E12FD41-5231-4358-B154-354E00526849}" destId="{C60AB059-0321-4EA8-8E29-1F133E0320AA}" srcOrd="1" destOrd="0" presId="urn:microsoft.com/office/officeart/2008/layout/LinedList"/>
    <dgm:cxn modelId="{0620FB43-E16A-4A86-A0A2-CC945654B7B3}" type="presParOf" srcId="{C60AB059-0321-4EA8-8E29-1F133E0320AA}" destId="{30E747EF-B718-4DB9-866A-6A72B76D12AD}" srcOrd="0" destOrd="0" presId="urn:microsoft.com/office/officeart/2008/layout/LinedList"/>
    <dgm:cxn modelId="{3FD28714-40BE-4910-BEB5-6E19C5AB7A76}" type="presParOf" srcId="{C60AB059-0321-4EA8-8E29-1F133E0320AA}" destId="{F518278A-3AF5-4C7E-BC6B-D08B2DA619E8}" srcOrd="1" destOrd="0" presId="urn:microsoft.com/office/officeart/2008/layout/LinedList"/>
    <dgm:cxn modelId="{CBD77B02-7CA8-4A2D-8184-9DC56311D645}" type="presParOf" srcId="{2E12FD41-5231-4358-B154-354E00526849}" destId="{A3644420-E87F-4AD4-8E67-D62D5FDF3DA5}" srcOrd="2" destOrd="0" presId="urn:microsoft.com/office/officeart/2008/layout/LinedList"/>
    <dgm:cxn modelId="{C5B4EAF6-EEEC-4117-85B8-99EF713F7549}" type="presParOf" srcId="{2E12FD41-5231-4358-B154-354E00526849}" destId="{1F4576C3-9A17-4D8C-B245-5F44EA0214AA}" srcOrd="3" destOrd="0" presId="urn:microsoft.com/office/officeart/2008/layout/LinedList"/>
    <dgm:cxn modelId="{ADC7B074-38DB-4784-B302-9A6F8C964FDE}" type="presParOf" srcId="{1F4576C3-9A17-4D8C-B245-5F44EA0214AA}" destId="{6E733F94-6B37-45CD-A490-5A20F4AD2A07}" srcOrd="0" destOrd="0" presId="urn:microsoft.com/office/officeart/2008/layout/LinedList"/>
    <dgm:cxn modelId="{B844D9DD-4067-4091-88BB-8BFB921D4472}" type="presParOf" srcId="{1F4576C3-9A17-4D8C-B245-5F44EA0214AA}" destId="{DC00F651-3788-4962-AAF5-3FD1D00D9948}" srcOrd="1" destOrd="0" presId="urn:microsoft.com/office/officeart/2008/layout/LinedList"/>
    <dgm:cxn modelId="{B18F7621-76DF-4BFE-8F57-8CD98DBEBC90}" type="presParOf" srcId="{2E12FD41-5231-4358-B154-354E00526849}" destId="{7377C295-C430-4658-A504-A5CD03D44446}" srcOrd="4" destOrd="0" presId="urn:microsoft.com/office/officeart/2008/layout/LinedList"/>
    <dgm:cxn modelId="{DD33CC9C-1F88-43F6-BAD7-ACDDF07FCAFB}" type="presParOf" srcId="{2E12FD41-5231-4358-B154-354E00526849}" destId="{727F4814-FF0B-4A87-B3ED-1FF8D3285D97}" srcOrd="5" destOrd="0" presId="urn:microsoft.com/office/officeart/2008/layout/LinedList"/>
    <dgm:cxn modelId="{0B4CF84F-DDF1-4C15-8C82-ADE744BF0EAB}" type="presParOf" srcId="{727F4814-FF0B-4A87-B3ED-1FF8D3285D97}" destId="{74864D28-2227-4DA1-AE8E-2EACEE357BBC}" srcOrd="0" destOrd="0" presId="urn:microsoft.com/office/officeart/2008/layout/LinedList"/>
    <dgm:cxn modelId="{7C78DE77-BBC8-4356-B8DB-03320166D02C}" type="presParOf" srcId="{727F4814-FF0B-4A87-B3ED-1FF8D3285D97}" destId="{8937C67D-511C-481C-8DEE-549C1F2AFEB4}" srcOrd="1" destOrd="0" presId="urn:microsoft.com/office/officeart/2008/layout/LinedList"/>
    <dgm:cxn modelId="{23363837-CF20-4E88-A1AC-003E1D91B1A3}" type="presParOf" srcId="{2E12FD41-5231-4358-B154-354E00526849}" destId="{BCAF04DF-4F9E-4A17-8B81-971B789DA36C}" srcOrd="6" destOrd="0" presId="urn:microsoft.com/office/officeart/2008/layout/LinedList"/>
    <dgm:cxn modelId="{26174927-6AAD-48C3-9F20-F34A158890E0}" type="presParOf" srcId="{2E12FD41-5231-4358-B154-354E00526849}" destId="{855725F0-EA48-4FB4-80EF-EF693819943E}" srcOrd="7" destOrd="0" presId="urn:microsoft.com/office/officeart/2008/layout/LinedList"/>
    <dgm:cxn modelId="{57A5E8C2-7172-4DFD-A3B9-181CBBB67EDB}" type="presParOf" srcId="{855725F0-EA48-4FB4-80EF-EF693819943E}" destId="{FEDB12F0-8810-46EF-A614-55753A36A29D}" srcOrd="0" destOrd="0" presId="urn:microsoft.com/office/officeart/2008/layout/LinedList"/>
    <dgm:cxn modelId="{07CBC41A-43C5-4111-BFC6-5B3759635767}" type="presParOf" srcId="{855725F0-EA48-4FB4-80EF-EF693819943E}" destId="{BDF9FBF3-DDF8-4E88-BF59-E53A030E73F1}" srcOrd="1" destOrd="0" presId="urn:microsoft.com/office/officeart/2008/layout/LinedList"/>
    <dgm:cxn modelId="{7DBE40BA-9A26-4CE2-B616-DA49221C32AB}" type="presParOf" srcId="{2E12FD41-5231-4358-B154-354E00526849}" destId="{CFFCCFF7-A54B-4E92-81C3-A2C8921261E9}" srcOrd="8" destOrd="0" presId="urn:microsoft.com/office/officeart/2008/layout/LinedList"/>
    <dgm:cxn modelId="{1FF757FF-7BF4-4DA4-B5E0-152753581F14}" type="presParOf" srcId="{2E12FD41-5231-4358-B154-354E00526849}" destId="{40B6F8BC-A9C2-4A18-AF4D-AA63BA8B0A5E}" srcOrd="9" destOrd="0" presId="urn:microsoft.com/office/officeart/2008/layout/LinedList"/>
    <dgm:cxn modelId="{A96D75C0-7328-4EA4-9DA5-00B268817B69}" type="presParOf" srcId="{40B6F8BC-A9C2-4A18-AF4D-AA63BA8B0A5E}" destId="{FDE9962A-EB0C-4285-B3F9-838E0944344C}" srcOrd="0" destOrd="0" presId="urn:microsoft.com/office/officeart/2008/layout/LinedList"/>
    <dgm:cxn modelId="{48698DBE-7761-43E5-8FF9-BCADE9BB9AE3}" type="presParOf" srcId="{40B6F8BC-A9C2-4A18-AF4D-AA63BA8B0A5E}" destId="{887D37DA-0D48-4BEE-908F-B4B368DC31E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602227-3C3E-46C4-8752-9DCB6626FA2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5F50D7-D9F7-40A0-8138-D2EEB61778F6}">
      <dgm:prSet phldrT="[Text]" custT="1"/>
      <dgm:spPr/>
      <dgm:t>
        <a:bodyPr/>
        <a:lstStyle/>
        <a:p>
          <a:r>
            <a:rPr lang="en-US" sz="2900" b="1" baseline="-25000"/>
            <a:t>Pre-Covid</a:t>
          </a:r>
          <a:endParaRPr lang="en-US" sz="2900" b="1" baseline="-25000" dirty="0"/>
        </a:p>
      </dgm:t>
    </dgm:pt>
    <dgm:pt modelId="{50C91D35-3810-4069-BB0C-FAE038DD2547}" type="parTrans" cxnId="{4DDDF6A4-7D90-4979-AF87-63C32E798503}">
      <dgm:prSet/>
      <dgm:spPr/>
      <dgm:t>
        <a:bodyPr/>
        <a:lstStyle/>
        <a:p>
          <a:endParaRPr lang="en-US"/>
        </a:p>
      </dgm:t>
    </dgm:pt>
    <dgm:pt modelId="{731AFBE8-9587-4FED-8B7B-0225B484E5FD}" type="sibTrans" cxnId="{4DDDF6A4-7D90-4979-AF87-63C32E798503}">
      <dgm:prSet/>
      <dgm:spPr/>
      <dgm:t>
        <a:bodyPr/>
        <a:lstStyle/>
        <a:p>
          <a:endParaRPr lang="en-US" baseline="-25000"/>
        </a:p>
      </dgm:t>
    </dgm:pt>
    <dgm:pt modelId="{4DF10EED-7021-4D39-AC4D-F3585D326119}">
      <dgm:prSet phldrT="[Text]" custT="1"/>
      <dgm:spPr/>
      <dgm:t>
        <a:bodyPr/>
        <a:lstStyle/>
        <a:p>
          <a:r>
            <a:rPr lang="en-US" sz="2000" baseline="-25000" dirty="0">
              <a:latin typeface="Gill Sans MT" panose="020B0502020104020203" pitchFamily="34" charset="0"/>
            </a:rPr>
            <a:t>Teachers’ Competency Framework (TCF)</a:t>
          </a:r>
        </a:p>
      </dgm:t>
    </dgm:pt>
    <dgm:pt modelId="{580A83E3-0077-4500-BBB0-76C2D3C74773}" type="parTrans" cxnId="{C20DAA25-A436-4430-A5A3-1EFD5E2A1044}">
      <dgm:prSet/>
      <dgm:spPr/>
      <dgm:t>
        <a:bodyPr/>
        <a:lstStyle/>
        <a:p>
          <a:endParaRPr lang="en-US"/>
        </a:p>
      </dgm:t>
    </dgm:pt>
    <dgm:pt modelId="{D52A0049-BD82-4832-ABB9-BD7351E86A0D}" type="sibTrans" cxnId="{C20DAA25-A436-4430-A5A3-1EFD5E2A1044}">
      <dgm:prSet/>
      <dgm:spPr/>
      <dgm:t>
        <a:bodyPr/>
        <a:lstStyle/>
        <a:p>
          <a:endParaRPr lang="en-US"/>
        </a:p>
      </dgm:t>
    </dgm:pt>
    <dgm:pt modelId="{FA69E4B8-323B-468E-A71C-DF89A5ADE805}">
      <dgm:prSet phldrT="[Text]" custT="1"/>
      <dgm:spPr/>
      <dgm:t>
        <a:bodyPr/>
        <a:lstStyle/>
        <a:p>
          <a:r>
            <a:rPr lang="en-US" sz="2900" b="1" baseline="-25000"/>
            <a:t> After First Wave of Covid</a:t>
          </a:r>
          <a:endParaRPr lang="en-US" sz="2900" b="1" baseline="-25000" dirty="0"/>
        </a:p>
      </dgm:t>
    </dgm:pt>
    <dgm:pt modelId="{DB25B898-4233-4363-8E52-AD9A5377055E}" type="parTrans" cxnId="{69489C98-DA30-4276-9179-05625C382D9F}">
      <dgm:prSet/>
      <dgm:spPr/>
      <dgm:t>
        <a:bodyPr/>
        <a:lstStyle/>
        <a:p>
          <a:endParaRPr lang="en-US"/>
        </a:p>
      </dgm:t>
    </dgm:pt>
    <dgm:pt modelId="{C1ED5DF4-E4CB-4029-92FC-293EC219C97E}" type="sibTrans" cxnId="{69489C98-DA30-4276-9179-05625C382D9F}">
      <dgm:prSet/>
      <dgm:spPr/>
      <dgm:t>
        <a:bodyPr/>
        <a:lstStyle/>
        <a:p>
          <a:endParaRPr lang="en-US" baseline="-25000"/>
        </a:p>
      </dgm:t>
    </dgm:pt>
    <dgm:pt modelId="{3526D688-CD1A-4307-AF43-34CB4B6552D4}">
      <dgm:prSet phldrT="[Text]" custT="1"/>
      <dgm:spPr/>
      <dgm:t>
        <a:bodyPr/>
        <a:lstStyle/>
        <a:p>
          <a:r>
            <a:rPr lang="en-US" sz="2000" baseline="-25000">
              <a:latin typeface="Gill Sans MT" panose="020B0502020104020203" pitchFamily="34" charset="0"/>
            </a:rPr>
            <a:t>SEL online Training in E-Learning Passport and 10 reflection sessions with 172 MTs.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AD78263D-AA8D-4256-8DA4-FE4FE0ABCEA0}" type="parTrans" cxnId="{09A58649-965D-4611-A0D2-48FA067EE681}">
      <dgm:prSet/>
      <dgm:spPr/>
      <dgm:t>
        <a:bodyPr/>
        <a:lstStyle/>
        <a:p>
          <a:endParaRPr lang="en-US"/>
        </a:p>
      </dgm:t>
    </dgm:pt>
    <dgm:pt modelId="{F15622C2-8568-4F70-BCA5-32C033863BD5}" type="sibTrans" cxnId="{09A58649-965D-4611-A0D2-48FA067EE681}">
      <dgm:prSet/>
      <dgm:spPr/>
      <dgm:t>
        <a:bodyPr/>
        <a:lstStyle/>
        <a:p>
          <a:endParaRPr lang="en-US"/>
        </a:p>
      </dgm:t>
    </dgm:pt>
    <dgm:pt modelId="{C212D2C3-431F-4196-ABF0-D0AEC5580842}">
      <dgm:prSet phldrT="[Text]" custT="1"/>
      <dgm:spPr/>
      <dgm:t>
        <a:bodyPr/>
        <a:lstStyle/>
        <a:p>
          <a:r>
            <a:rPr lang="en-US" sz="2900" b="1" baseline="-25000"/>
            <a:t>During Second Wave of Covid</a:t>
          </a:r>
          <a:endParaRPr lang="en-US" sz="2900" b="1" baseline="-25000" dirty="0"/>
        </a:p>
      </dgm:t>
    </dgm:pt>
    <dgm:pt modelId="{75ABB07F-1817-413B-AE76-9C212130AA90}" type="parTrans" cxnId="{FEE81AB1-AFDE-43EE-A0EC-A440A70BD9C2}">
      <dgm:prSet/>
      <dgm:spPr/>
      <dgm:t>
        <a:bodyPr/>
        <a:lstStyle/>
        <a:p>
          <a:endParaRPr lang="en-US"/>
        </a:p>
      </dgm:t>
    </dgm:pt>
    <dgm:pt modelId="{FCDCAD22-369A-4277-8122-8B54D225BE44}" type="sibTrans" cxnId="{FEE81AB1-AFDE-43EE-A0EC-A440A70BD9C2}">
      <dgm:prSet/>
      <dgm:spPr/>
      <dgm:t>
        <a:bodyPr/>
        <a:lstStyle/>
        <a:p>
          <a:endParaRPr lang="en-US"/>
        </a:p>
      </dgm:t>
    </dgm:pt>
    <dgm:pt modelId="{BE2B8CB8-3341-484B-B92C-F0AFCDB95244}">
      <dgm:prSet phldrT="[Text]" custT="1"/>
      <dgm:spPr/>
      <dgm:t>
        <a:bodyPr/>
        <a:lstStyle/>
        <a:p>
          <a:endParaRPr lang="en-US" sz="1800" b="0" baseline="-25000" dirty="0">
            <a:latin typeface="+mn-lt"/>
          </a:endParaRPr>
        </a:p>
      </dgm:t>
    </dgm:pt>
    <dgm:pt modelId="{BEE62AAF-BF7F-49D7-BC0A-9FABC5555A16}" type="parTrans" cxnId="{2C6603A6-CD87-4808-A4AF-D75FDB5CC679}">
      <dgm:prSet/>
      <dgm:spPr/>
      <dgm:t>
        <a:bodyPr/>
        <a:lstStyle/>
        <a:p>
          <a:endParaRPr lang="en-US"/>
        </a:p>
      </dgm:t>
    </dgm:pt>
    <dgm:pt modelId="{1F0F1AC4-F7FD-4A2C-9C9A-2965D53C6699}" type="sibTrans" cxnId="{2C6603A6-CD87-4808-A4AF-D75FDB5CC679}">
      <dgm:prSet/>
      <dgm:spPr/>
      <dgm:t>
        <a:bodyPr/>
        <a:lstStyle/>
        <a:p>
          <a:endParaRPr lang="en-US"/>
        </a:p>
      </dgm:t>
    </dgm:pt>
    <dgm:pt modelId="{5513AB24-24FA-4E22-89EA-84273BA80257}">
      <dgm:prSet phldrT="[Text]" custT="1"/>
      <dgm:spPr/>
      <dgm:t>
        <a:bodyPr/>
        <a:lstStyle/>
        <a:p>
          <a:r>
            <a:rPr lang="en-US" sz="2000" baseline="-25000">
              <a:latin typeface="Gill Sans MT" panose="020B0502020104020203" pitchFamily="34" charset="0"/>
            </a:rPr>
            <a:t>Developed ToT Module on Foundation, SEL, Life skill, Math, Science, English &amp; Burmese</a:t>
          </a:r>
          <a:r>
            <a:rPr lang="en-US" sz="2000" baseline="-25000"/>
            <a:t>.</a:t>
          </a:r>
          <a:endParaRPr lang="en-US" sz="2000" baseline="-25000" dirty="0"/>
        </a:p>
      </dgm:t>
    </dgm:pt>
    <dgm:pt modelId="{DDD1B957-7274-4070-8F15-27A15EB27757}" type="parTrans" cxnId="{BA80D882-E812-4DE3-9215-C2BD6D9C228C}">
      <dgm:prSet/>
      <dgm:spPr/>
      <dgm:t>
        <a:bodyPr/>
        <a:lstStyle/>
        <a:p>
          <a:endParaRPr lang="en-US"/>
        </a:p>
      </dgm:t>
    </dgm:pt>
    <dgm:pt modelId="{DDB1685D-568E-4425-8B1B-1D62C604E493}" type="sibTrans" cxnId="{BA80D882-E812-4DE3-9215-C2BD6D9C228C}">
      <dgm:prSet/>
      <dgm:spPr/>
      <dgm:t>
        <a:bodyPr/>
        <a:lstStyle/>
        <a:p>
          <a:endParaRPr lang="en-US"/>
        </a:p>
      </dgm:t>
    </dgm:pt>
    <dgm:pt modelId="{B9B25ED7-E767-4D41-BB01-9611A6527DD3}">
      <dgm:prSet phldrT="[Text]" custT="1"/>
      <dgm:spPr/>
      <dgm:t>
        <a:bodyPr/>
        <a:lstStyle/>
        <a:p>
          <a:endParaRPr lang="en-US" sz="2000" baseline="-25000" dirty="0"/>
        </a:p>
      </dgm:t>
    </dgm:pt>
    <dgm:pt modelId="{0E631E84-88F8-4356-85FD-8D0F32DA148A}" type="parTrans" cxnId="{661EAD2C-E17E-4C8B-8871-9B4416E40448}">
      <dgm:prSet/>
      <dgm:spPr/>
      <dgm:t>
        <a:bodyPr/>
        <a:lstStyle/>
        <a:p>
          <a:endParaRPr lang="en-US"/>
        </a:p>
      </dgm:t>
    </dgm:pt>
    <dgm:pt modelId="{5C2B1493-BA6A-4C14-A8C9-47C2401EABCC}" type="sibTrans" cxnId="{661EAD2C-E17E-4C8B-8871-9B4416E40448}">
      <dgm:prSet/>
      <dgm:spPr/>
      <dgm:t>
        <a:bodyPr/>
        <a:lstStyle/>
        <a:p>
          <a:endParaRPr lang="en-US"/>
        </a:p>
      </dgm:t>
    </dgm:pt>
    <dgm:pt modelId="{EFEDA341-13CE-41C4-8390-B4DF3757E35F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Online Foundation Training in E-Learning Passport and 12 </a:t>
          </a:r>
          <a:r>
            <a:rPr lang="en-US" sz="2000" baseline="-25000">
              <a:latin typeface="Gill Sans MT" panose="020B0502020104020203" pitchFamily="34" charset="0"/>
            </a:rPr>
            <a:t>reflection sessions with 172 MTs.</a:t>
          </a:r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13565DE8-6D8F-45D2-BDB6-D0D83F5F966B}" type="parTrans" cxnId="{D6FCE9BB-794A-4039-BFCC-F89DA05DF030}">
      <dgm:prSet/>
      <dgm:spPr/>
      <dgm:t>
        <a:bodyPr/>
        <a:lstStyle/>
        <a:p>
          <a:endParaRPr lang="en-US"/>
        </a:p>
      </dgm:t>
    </dgm:pt>
    <dgm:pt modelId="{B08C74F0-DF70-41E4-86A2-2D852A42F542}" type="sibTrans" cxnId="{D6FCE9BB-794A-4039-BFCC-F89DA05DF030}">
      <dgm:prSet/>
      <dgm:spPr/>
      <dgm:t>
        <a:bodyPr/>
        <a:lstStyle/>
        <a:p>
          <a:endParaRPr lang="en-US"/>
        </a:p>
      </dgm:t>
    </dgm:pt>
    <dgm:pt modelId="{663C0565-DD8D-4E3B-A685-8B1B9700660D}">
      <dgm:prSet phldrT="[Text]" custT="1"/>
      <dgm:spPr/>
      <dgm:t>
        <a:bodyPr/>
        <a:lstStyle/>
        <a:p>
          <a:r>
            <a:rPr lang="en-US" sz="2000" baseline="-25000">
              <a:latin typeface="Gill Sans MT" panose="020B0502020104020203" pitchFamily="34" charset="0"/>
            </a:rPr>
            <a:t> </a:t>
          </a:r>
          <a:r>
            <a:rPr lang="en-US" sz="2000" b="0" baseline="-25000">
              <a:latin typeface="Gill Sans MT" panose="020B0502020104020203" pitchFamily="34" charset="0"/>
            </a:rPr>
            <a:t>Conducted 40 in-person ToT sessions in 40 batches for 172 Master Trainers from 34 organizations across the sector. 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E2361756-70C6-49D2-A49F-DDAF3DBE64C9}" type="parTrans" cxnId="{DF7A916C-49B3-4CDF-A97D-C0F75134319B}">
      <dgm:prSet/>
      <dgm:spPr/>
      <dgm:t>
        <a:bodyPr/>
        <a:lstStyle/>
        <a:p>
          <a:endParaRPr lang="en-US"/>
        </a:p>
      </dgm:t>
    </dgm:pt>
    <dgm:pt modelId="{266BFA68-7FDB-48E9-84EC-8C1758ACF2A5}" type="sibTrans" cxnId="{DF7A916C-49B3-4CDF-A97D-C0F75134319B}">
      <dgm:prSet/>
      <dgm:spPr/>
      <dgm:t>
        <a:bodyPr/>
        <a:lstStyle/>
        <a:p>
          <a:endParaRPr lang="en-US"/>
        </a:p>
      </dgm:t>
    </dgm:pt>
    <dgm:pt modelId="{1DD83344-D6EC-4904-A2DC-49D2D4167B5C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Arranged Milestone Workshop with the Key stakeholders of Cox’s Bazar Education Sector.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485858C2-122C-4E6A-9F1C-461080F6BD6F}" type="parTrans" cxnId="{55347EF2-E16E-4439-B9E4-94FFF6359A93}">
      <dgm:prSet/>
      <dgm:spPr/>
      <dgm:t>
        <a:bodyPr/>
        <a:lstStyle/>
        <a:p>
          <a:endParaRPr lang="en-US"/>
        </a:p>
      </dgm:t>
    </dgm:pt>
    <dgm:pt modelId="{B4726BD8-2B0B-471D-B834-EA59B7066B5E}" type="sibTrans" cxnId="{55347EF2-E16E-4439-B9E4-94FFF6359A93}">
      <dgm:prSet/>
      <dgm:spPr/>
      <dgm:t>
        <a:bodyPr/>
        <a:lstStyle/>
        <a:p>
          <a:endParaRPr lang="en-US"/>
        </a:p>
      </dgm:t>
    </dgm:pt>
    <dgm:pt modelId="{A1D9A9B2-58AD-4406-A8E1-71BA8DCC621B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Developed and familiarized QB Tools by arranging QB Workshop. 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74BCB976-A495-4DAC-9380-E3797BD24C7B}" type="parTrans" cxnId="{91E27BF5-CEEC-4C89-8A14-1FE714A46D65}">
      <dgm:prSet/>
      <dgm:spPr/>
      <dgm:t>
        <a:bodyPr/>
        <a:lstStyle/>
        <a:p>
          <a:endParaRPr lang="en-US"/>
        </a:p>
      </dgm:t>
    </dgm:pt>
    <dgm:pt modelId="{4B9DFCC2-3048-4EB0-868E-E279B7FFA5D6}" type="sibTrans" cxnId="{91E27BF5-CEEC-4C89-8A14-1FE714A46D65}">
      <dgm:prSet/>
      <dgm:spPr/>
      <dgm:t>
        <a:bodyPr/>
        <a:lstStyle/>
        <a:p>
          <a:endParaRPr lang="en-US"/>
        </a:p>
      </dgm:t>
    </dgm:pt>
    <dgm:pt modelId="{44246D2E-2408-46AC-8637-1E07A5AF4AD4}">
      <dgm:prSet phldrT="[Text]" custT="1"/>
      <dgm:spPr/>
      <dgm:t>
        <a:bodyPr/>
        <a:lstStyle/>
        <a:p>
          <a:r>
            <a:rPr lang="en-US" sz="2000" baseline="-25000">
              <a:latin typeface="Gill Sans MT" panose="020B0502020104020203" pitchFamily="34" charset="0"/>
            </a:rPr>
            <a:t>10 in-person session on TPD MIS Orientation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D421CD61-CF70-408C-AA9E-CAACEF823EEC}" type="parTrans" cxnId="{989DE94E-D3E9-4836-A018-D9EB65252381}">
      <dgm:prSet/>
      <dgm:spPr/>
      <dgm:t>
        <a:bodyPr/>
        <a:lstStyle/>
        <a:p>
          <a:endParaRPr lang="en-US"/>
        </a:p>
      </dgm:t>
    </dgm:pt>
    <dgm:pt modelId="{FC75CF7F-DAF3-45F4-BE53-BF3433753F2A}" type="sibTrans" cxnId="{989DE94E-D3E9-4836-A018-D9EB65252381}">
      <dgm:prSet/>
      <dgm:spPr/>
      <dgm:t>
        <a:bodyPr/>
        <a:lstStyle/>
        <a:p>
          <a:endParaRPr lang="en-US"/>
        </a:p>
      </dgm:t>
    </dgm:pt>
    <dgm:pt modelId="{60B81748-7500-4CF6-AD6C-BB5C34E495DC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Started Cascading Resource Teachers Training for 900 + RTs and 8778 Teachers across the sector. </a:t>
          </a:r>
          <a:endParaRPr lang="en-US" sz="2000" baseline="-25000" dirty="0">
            <a:latin typeface="Gill Sans MT" panose="020B0502020104020203" pitchFamily="34" charset="0"/>
          </a:endParaRPr>
        </a:p>
      </dgm:t>
    </dgm:pt>
    <dgm:pt modelId="{5CFD2C4B-7618-4E95-83C0-78F2F49C0792}" type="parTrans" cxnId="{C5F0485A-5FBE-43DF-A95A-DE4BC168720F}">
      <dgm:prSet/>
      <dgm:spPr/>
      <dgm:t>
        <a:bodyPr/>
        <a:lstStyle/>
        <a:p>
          <a:endParaRPr lang="en-US"/>
        </a:p>
      </dgm:t>
    </dgm:pt>
    <dgm:pt modelId="{D173E403-382E-4228-AE31-32A0B98BC15A}" type="sibTrans" cxnId="{C5F0485A-5FBE-43DF-A95A-DE4BC168720F}">
      <dgm:prSet/>
      <dgm:spPr/>
      <dgm:t>
        <a:bodyPr/>
        <a:lstStyle/>
        <a:p>
          <a:endParaRPr lang="en-US"/>
        </a:p>
      </dgm:t>
    </dgm:pt>
    <dgm:pt modelId="{19FCA9DD-D934-4E57-A23A-D28459CCB35A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Endorsement of QB Tools for Sector Partners by TWIG &amp; Education Sector.</a:t>
          </a:r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C6DD5D79-987E-4FD2-B87F-4B6FFC3F51B6}" type="parTrans" cxnId="{F4033B65-8C0E-48EC-B327-4136384BB82A}">
      <dgm:prSet/>
      <dgm:spPr/>
      <dgm:t>
        <a:bodyPr/>
        <a:lstStyle/>
        <a:p>
          <a:endParaRPr lang="en-US"/>
        </a:p>
      </dgm:t>
    </dgm:pt>
    <dgm:pt modelId="{2226000A-3E72-4226-8357-EAD8A25A5375}" type="sibTrans" cxnId="{F4033B65-8C0E-48EC-B327-4136384BB82A}">
      <dgm:prSet/>
      <dgm:spPr/>
      <dgm:t>
        <a:bodyPr/>
        <a:lstStyle/>
        <a:p>
          <a:endParaRPr lang="en-US"/>
        </a:p>
      </dgm:t>
    </dgm:pt>
    <dgm:pt modelId="{55E98926-91AF-491E-9B68-6B42C6195AB2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Creation of 12 WhatsApp group with 172 MTs and developing WhatsApp User Guideline.</a:t>
          </a:r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03706744-6B44-4BC6-B28E-877BFF698E61}" type="parTrans" cxnId="{441AB977-814E-4619-8170-8D1BCACCB632}">
      <dgm:prSet/>
      <dgm:spPr/>
      <dgm:t>
        <a:bodyPr/>
        <a:lstStyle/>
        <a:p>
          <a:endParaRPr lang="en-US"/>
        </a:p>
      </dgm:t>
    </dgm:pt>
    <dgm:pt modelId="{F139652E-F97D-4580-91EB-4E5F074589E8}" type="sibTrans" cxnId="{441AB977-814E-4619-8170-8D1BCACCB632}">
      <dgm:prSet/>
      <dgm:spPr/>
      <dgm:t>
        <a:bodyPr/>
        <a:lstStyle/>
        <a:p>
          <a:endParaRPr lang="en-US"/>
        </a:p>
      </dgm:t>
    </dgm:pt>
    <dgm:pt modelId="{D6354356-FEBF-4D77-8ED1-855D9E00B7EC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Development of Teachers’ Learning Circle (TLC) Guidelines.</a:t>
          </a:r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4E0A28FB-4B32-4AD2-A628-66233CE892B0}" type="parTrans" cxnId="{AAB2FBAA-9ADB-42AB-B985-F81B8A21DCC6}">
      <dgm:prSet/>
      <dgm:spPr/>
      <dgm:t>
        <a:bodyPr/>
        <a:lstStyle/>
        <a:p>
          <a:endParaRPr lang="en-US"/>
        </a:p>
      </dgm:t>
    </dgm:pt>
    <dgm:pt modelId="{96E4C7CB-157B-4E75-B5C6-16433B15DC08}" type="sibTrans" cxnId="{AAB2FBAA-9ADB-42AB-B985-F81B8A21DCC6}">
      <dgm:prSet/>
      <dgm:spPr/>
      <dgm:t>
        <a:bodyPr/>
        <a:lstStyle/>
        <a:p>
          <a:endParaRPr lang="en-US"/>
        </a:p>
      </dgm:t>
    </dgm:pt>
    <dgm:pt modelId="{FB38D8EA-1737-4E34-9EE3-5D1E67320F6D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PD Amendment (2</a:t>
          </a:r>
          <a:r>
            <a:rPr lang="en-US" sz="2000" b="0" baseline="30000" dirty="0">
              <a:latin typeface="Gill Sans MT" panose="020B0502020104020203" pitchFamily="34" charset="0"/>
            </a:rPr>
            <a:t>nd</a:t>
          </a:r>
          <a:r>
            <a:rPr lang="en-US" sz="2000" b="0" baseline="-25000" dirty="0">
              <a:latin typeface="Gill Sans MT" panose="020B0502020104020203" pitchFamily="34" charset="0"/>
            </a:rPr>
            <a:t> Phase) is in-progress.</a:t>
          </a:r>
        </a:p>
      </dgm:t>
    </dgm:pt>
    <dgm:pt modelId="{C67EAB06-3AB8-4681-BC22-C2051E4BD5CF}" type="parTrans" cxnId="{12BA3072-74B7-4240-A54B-EE9C26CE2F0E}">
      <dgm:prSet/>
      <dgm:spPr/>
      <dgm:t>
        <a:bodyPr/>
        <a:lstStyle/>
        <a:p>
          <a:endParaRPr lang="en-US"/>
        </a:p>
      </dgm:t>
    </dgm:pt>
    <dgm:pt modelId="{B36BD62D-09D9-47F6-A0D5-DD7539FD60C4}" type="sibTrans" cxnId="{12BA3072-74B7-4240-A54B-EE9C26CE2F0E}">
      <dgm:prSet/>
      <dgm:spPr/>
      <dgm:t>
        <a:bodyPr/>
        <a:lstStyle/>
        <a:p>
          <a:endParaRPr lang="en-US"/>
        </a:p>
      </dgm:t>
    </dgm:pt>
    <dgm:pt modelId="{5232D87D-EBE0-49F9-9A48-6E3F60E7F3D2}">
      <dgm:prSet phldrT="[Text]" custT="1"/>
      <dgm:spPr/>
      <dgm:t>
        <a:bodyPr/>
        <a:lstStyle/>
        <a:p>
          <a:r>
            <a:rPr lang="en-US" sz="2000" baseline="-25000" dirty="0">
              <a:latin typeface="Gill Sans MT" panose="020B0502020104020203" pitchFamily="34" charset="0"/>
            </a:rPr>
            <a:t>Developed Teachers’ Journal Book for 900 resource teachers.</a:t>
          </a:r>
        </a:p>
      </dgm:t>
    </dgm:pt>
    <dgm:pt modelId="{FED07B8A-4748-419C-9A8B-D4C6DFBB79EF}" type="parTrans" cxnId="{C5A0FFE0-9CB7-430E-A734-AA0903320D23}">
      <dgm:prSet/>
      <dgm:spPr/>
      <dgm:t>
        <a:bodyPr/>
        <a:lstStyle/>
        <a:p>
          <a:endParaRPr lang="en-US"/>
        </a:p>
      </dgm:t>
    </dgm:pt>
    <dgm:pt modelId="{6ADE5363-1C79-474D-8CA4-C74E0B68DBF2}" type="sibTrans" cxnId="{C5A0FFE0-9CB7-430E-A734-AA0903320D23}">
      <dgm:prSet/>
      <dgm:spPr/>
      <dgm:t>
        <a:bodyPr/>
        <a:lstStyle/>
        <a:p>
          <a:endParaRPr lang="en-US"/>
        </a:p>
      </dgm:t>
    </dgm:pt>
    <dgm:pt modelId="{71DF2B30-753F-43E7-8361-067E4360724C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Review and customize features of TPD-MIS platform,</a:t>
          </a:r>
        </a:p>
      </dgm:t>
    </dgm:pt>
    <dgm:pt modelId="{6B5EBFAB-A0BB-4A70-948E-86E4095B7B4C}" type="parTrans" cxnId="{63B7105B-DBC6-480D-8745-8493F4F43F1F}">
      <dgm:prSet/>
      <dgm:spPr/>
      <dgm:t>
        <a:bodyPr/>
        <a:lstStyle/>
        <a:p>
          <a:endParaRPr lang="en-US"/>
        </a:p>
      </dgm:t>
    </dgm:pt>
    <dgm:pt modelId="{16652E74-6EEE-4576-9FB3-00F296D4DC69}" type="sibTrans" cxnId="{63B7105B-DBC6-480D-8745-8493F4F43F1F}">
      <dgm:prSet/>
      <dgm:spPr/>
      <dgm:t>
        <a:bodyPr/>
        <a:lstStyle/>
        <a:p>
          <a:endParaRPr lang="en-US"/>
        </a:p>
      </dgm:t>
    </dgm:pt>
    <dgm:pt modelId="{4C89EAA9-6FFE-4710-A0C7-14AA133EC16F}">
      <dgm:prSet phldrT="[Text]" custT="1"/>
      <dgm:spPr/>
      <dgm:t>
        <a:bodyPr/>
        <a:lstStyle/>
        <a:p>
          <a:r>
            <a:rPr lang="en-US" sz="2000" b="0" baseline="-25000">
              <a:latin typeface="Gill Sans MT" panose="020B0502020104020203" pitchFamily="34" charset="0"/>
            </a:rPr>
            <a:t>Development and uploading of Life Skill Online ToT.</a:t>
          </a:r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2D505441-CB0D-4BEF-A4E0-56B42ED870C8}" type="parTrans" cxnId="{BE9F9DC3-A5DB-4068-B543-DC0D3E2AF8A2}">
      <dgm:prSet/>
      <dgm:spPr/>
      <dgm:t>
        <a:bodyPr/>
        <a:lstStyle/>
        <a:p>
          <a:endParaRPr lang="en-US"/>
        </a:p>
      </dgm:t>
    </dgm:pt>
    <dgm:pt modelId="{6B17ADA6-2B11-461B-99C1-D0924AFC541C}" type="sibTrans" cxnId="{BE9F9DC3-A5DB-4068-B543-DC0D3E2AF8A2}">
      <dgm:prSet/>
      <dgm:spPr/>
      <dgm:t>
        <a:bodyPr/>
        <a:lstStyle/>
        <a:p>
          <a:endParaRPr lang="en-US"/>
        </a:p>
      </dgm:t>
    </dgm:pt>
    <dgm:pt modelId="{E8248EA1-C8A6-4DAF-8FB1-81A67649C584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Finalization of 713 RT List ( M – 364 &amp; F- 349) (National Teacher – 369 &amp; BLI – 344)</a:t>
          </a:r>
        </a:p>
      </dgm:t>
    </dgm:pt>
    <dgm:pt modelId="{6415EA5A-1433-4128-AE9F-0552D0301106}" type="parTrans" cxnId="{8590F3DD-EE84-485E-96B9-C5B864BBCF7F}">
      <dgm:prSet/>
      <dgm:spPr/>
      <dgm:t>
        <a:bodyPr/>
        <a:lstStyle/>
        <a:p>
          <a:endParaRPr lang="en-US"/>
        </a:p>
      </dgm:t>
    </dgm:pt>
    <dgm:pt modelId="{A8787D35-187A-401C-A5FC-C54F6B509A0F}" type="sibTrans" cxnId="{8590F3DD-EE84-485E-96B9-C5B864BBCF7F}">
      <dgm:prSet/>
      <dgm:spPr/>
      <dgm:t>
        <a:bodyPr/>
        <a:lstStyle/>
        <a:p>
          <a:endParaRPr lang="en-US"/>
        </a:p>
      </dgm:t>
    </dgm:pt>
    <dgm:pt modelId="{CA028654-CAE6-4B52-9857-E44CD13B3B0F}">
      <dgm:prSet phldrT="[Text]" custT="1"/>
      <dgm:spPr/>
      <dgm:t>
        <a:bodyPr/>
        <a:lstStyle/>
        <a:p>
          <a:endParaRPr lang="en-US" sz="2000" b="0" baseline="-25000" dirty="0">
            <a:latin typeface="Gill Sans MT" panose="020B0502020104020203" pitchFamily="34" charset="0"/>
          </a:endParaRPr>
        </a:p>
      </dgm:t>
    </dgm:pt>
    <dgm:pt modelId="{43E8CE89-1428-485E-9B40-200C7809C334}" type="parTrans" cxnId="{F89C0508-F3B8-4145-BB70-AB898893225C}">
      <dgm:prSet/>
      <dgm:spPr/>
      <dgm:t>
        <a:bodyPr/>
        <a:lstStyle/>
        <a:p>
          <a:endParaRPr lang="en-US"/>
        </a:p>
      </dgm:t>
    </dgm:pt>
    <dgm:pt modelId="{E48BBE23-A596-406C-8D06-EDAFB3A862A0}" type="sibTrans" cxnId="{F89C0508-F3B8-4145-BB70-AB898893225C}">
      <dgm:prSet/>
      <dgm:spPr/>
      <dgm:t>
        <a:bodyPr/>
        <a:lstStyle/>
        <a:p>
          <a:endParaRPr lang="en-US"/>
        </a:p>
      </dgm:t>
    </dgm:pt>
    <dgm:pt modelId="{4347F857-67D5-4567-B19D-C4FD7E53454B}">
      <dgm:prSet phldrT="[Text]" custT="1"/>
      <dgm:spPr/>
      <dgm:t>
        <a:bodyPr/>
        <a:lstStyle/>
        <a:p>
          <a:r>
            <a:rPr lang="en-US" sz="2000" b="0" baseline="-25000" dirty="0">
              <a:latin typeface="Gill Sans MT" panose="020B0502020104020203" pitchFamily="34" charset="0"/>
            </a:rPr>
            <a:t>Subject based training module review (Math, Science, English) </a:t>
          </a:r>
        </a:p>
      </dgm:t>
    </dgm:pt>
    <dgm:pt modelId="{BB678935-72CF-42BB-BD18-9CA740D8A532}" type="parTrans" cxnId="{C91EC940-788B-4983-A1FF-0D762D4A2429}">
      <dgm:prSet/>
      <dgm:spPr/>
      <dgm:t>
        <a:bodyPr/>
        <a:lstStyle/>
        <a:p>
          <a:endParaRPr lang="en-US"/>
        </a:p>
      </dgm:t>
    </dgm:pt>
    <dgm:pt modelId="{12BE052E-2E85-4BCB-BF05-B915F14B876C}" type="sibTrans" cxnId="{C91EC940-788B-4983-A1FF-0D762D4A2429}">
      <dgm:prSet/>
      <dgm:spPr/>
      <dgm:t>
        <a:bodyPr/>
        <a:lstStyle/>
        <a:p>
          <a:endParaRPr lang="en-US"/>
        </a:p>
      </dgm:t>
    </dgm:pt>
    <dgm:pt modelId="{FBD5B277-1586-4D2B-B2D0-AD5EAE61BC07}">
      <dgm:prSet phldrT="[Text]" custT="1"/>
      <dgm:spPr/>
      <dgm:t>
        <a:bodyPr/>
        <a:lstStyle/>
        <a:p>
          <a:r>
            <a:rPr lang="en-US" sz="2000" baseline="-25000" dirty="0">
              <a:latin typeface="Gill Sans MT" panose="020B0502020104020203" pitchFamily="34" charset="0"/>
            </a:rPr>
            <a:t>Hiring consultant for RT module development</a:t>
          </a:r>
        </a:p>
      </dgm:t>
    </dgm:pt>
    <dgm:pt modelId="{0B27FA58-BAEB-4AFE-8F2E-3FB02EFDEC1E}" type="parTrans" cxnId="{869CC24C-0BD8-49F7-9172-71A447F03473}">
      <dgm:prSet/>
      <dgm:spPr/>
      <dgm:t>
        <a:bodyPr/>
        <a:lstStyle/>
        <a:p>
          <a:endParaRPr lang="en-US"/>
        </a:p>
      </dgm:t>
    </dgm:pt>
    <dgm:pt modelId="{D010A038-A8AF-4420-96D7-DCE9EB100223}" type="sibTrans" cxnId="{869CC24C-0BD8-49F7-9172-71A447F03473}">
      <dgm:prSet/>
      <dgm:spPr/>
      <dgm:t>
        <a:bodyPr/>
        <a:lstStyle/>
        <a:p>
          <a:endParaRPr lang="en-US"/>
        </a:p>
      </dgm:t>
    </dgm:pt>
    <dgm:pt modelId="{BE72C74C-B588-42E4-9228-AC6268AED6B9}" type="pres">
      <dgm:prSet presAssocID="{DD602227-3C3E-46C4-8752-9DCB6626FA20}" presName="Name0" presStyleCnt="0">
        <dgm:presLayoutVars>
          <dgm:dir/>
          <dgm:animLvl val="lvl"/>
          <dgm:resizeHandles val="exact"/>
        </dgm:presLayoutVars>
      </dgm:prSet>
      <dgm:spPr/>
    </dgm:pt>
    <dgm:pt modelId="{9813B10F-9960-42EF-8C72-2E1B06718A8D}" type="pres">
      <dgm:prSet presAssocID="{8B5F50D7-D9F7-40A0-8138-D2EEB61778F6}" presName="composite" presStyleCnt="0"/>
      <dgm:spPr/>
    </dgm:pt>
    <dgm:pt modelId="{CB7864DF-57BD-4997-85DB-308540DA4CD8}" type="pres">
      <dgm:prSet presAssocID="{8B5F50D7-D9F7-40A0-8138-D2EEB61778F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AA15771-F883-4784-B13E-D3474498C2B4}" type="pres">
      <dgm:prSet presAssocID="{8B5F50D7-D9F7-40A0-8138-D2EEB61778F6}" presName="desTx" presStyleLbl="alignAccFollowNode1" presStyleIdx="0" presStyleCnt="3">
        <dgm:presLayoutVars>
          <dgm:bulletEnabled val="1"/>
        </dgm:presLayoutVars>
      </dgm:prSet>
      <dgm:spPr/>
    </dgm:pt>
    <dgm:pt modelId="{AF5E6515-C4A1-4D63-8AA9-511562A3EA74}" type="pres">
      <dgm:prSet presAssocID="{731AFBE8-9587-4FED-8B7B-0225B484E5FD}" presName="space" presStyleCnt="0"/>
      <dgm:spPr/>
    </dgm:pt>
    <dgm:pt modelId="{2CB1DC94-99FB-421D-AB93-971BB53CBDED}" type="pres">
      <dgm:prSet presAssocID="{FA69E4B8-323B-468E-A71C-DF89A5ADE805}" presName="composite" presStyleCnt="0"/>
      <dgm:spPr/>
    </dgm:pt>
    <dgm:pt modelId="{3948A20B-401E-4AD7-8DE2-498A03B10F18}" type="pres">
      <dgm:prSet presAssocID="{FA69E4B8-323B-468E-A71C-DF89A5ADE80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F18C6A24-AF77-439A-AE17-D83DA85B9077}" type="pres">
      <dgm:prSet presAssocID="{FA69E4B8-323B-468E-A71C-DF89A5ADE805}" presName="desTx" presStyleLbl="alignAccFollowNode1" presStyleIdx="1" presStyleCnt="3" custScaleX="121118">
        <dgm:presLayoutVars>
          <dgm:bulletEnabled val="1"/>
        </dgm:presLayoutVars>
      </dgm:prSet>
      <dgm:spPr/>
    </dgm:pt>
    <dgm:pt modelId="{2B675C1F-5179-4596-90E0-43D45D333F7B}" type="pres">
      <dgm:prSet presAssocID="{C1ED5DF4-E4CB-4029-92FC-293EC219C97E}" presName="space" presStyleCnt="0"/>
      <dgm:spPr/>
    </dgm:pt>
    <dgm:pt modelId="{AF91D135-C798-4F8D-99AE-CD8DD712F370}" type="pres">
      <dgm:prSet presAssocID="{C212D2C3-431F-4196-ABF0-D0AEC5580842}" presName="composite" presStyleCnt="0"/>
      <dgm:spPr/>
    </dgm:pt>
    <dgm:pt modelId="{D8F48C21-43ED-420E-BE20-776CDCF2617B}" type="pres">
      <dgm:prSet presAssocID="{C212D2C3-431F-4196-ABF0-D0AEC558084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98EDD1F-6924-4CA8-AFFB-5B711B0D9D14}" type="pres">
      <dgm:prSet presAssocID="{C212D2C3-431F-4196-ABF0-D0AEC5580842}" presName="desTx" presStyleLbl="alignAccFollowNode1" presStyleIdx="2" presStyleCnt="3" custScaleX="140224">
        <dgm:presLayoutVars>
          <dgm:bulletEnabled val="1"/>
        </dgm:presLayoutVars>
      </dgm:prSet>
      <dgm:spPr/>
    </dgm:pt>
  </dgm:ptLst>
  <dgm:cxnLst>
    <dgm:cxn modelId="{B3197904-8287-4D12-B003-4FF110BD8178}" type="presOf" srcId="{71DF2B30-753F-43E7-8361-067E4360724C}" destId="{E98EDD1F-6924-4CA8-AFFB-5B711B0D9D14}" srcOrd="0" destOrd="6" presId="urn:microsoft.com/office/officeart/2005/8/layout/hList1"/>
    <dgm:cxn modelId="{10141505-5BBE-4715-AA37-7ECE3C5FCF9C}" type="presOf" srcId="{D6354356-FEBF-4D77-8ED1-855D9E00B7EC}" destId="{E98EDD1F-6924-4CA8-AFFB-5B711B0D9D14}" srcOrd="0" destOrd="4" presId="urn:microsoft.com/office/officeart/2005/8/layout/hList1"/>
    <dgm:cxn modelId="{F89C0508-F3B8-4145-BB70-AB898893225C}" srcId="{C212D2C3-431F-4196-ABF0-D0AEC5580842}" destId="{CA028654-CAE6-4B52-9857-E44CD13B3B0F}" srcOrd="10" destOrd="0" parTransId="{43E8CE89-1428-485E-9B40-200C7809C334}" sibTransId="{E48BBE23-A596-406C-8D06-EDAFB3A862A0}"/>
    <dgm:cxn modelId="{E8BB5413-A7C8-4177-B81F-55EE90278CED}" type="presOf" srcId="{663C0565-DD8D-4E3B-A685-8B1B9700660D}" destId="{F18C6A24-AF77-439A-AE17-D83DA85B9077}" srcOrd="0" destOrd="1" presId="urn:microsoft.com/office/officeart/2005/8/layout/hList1"/>
    <dgm:cxn modelId="{A4908724-9CCF-48BC-8EBA-77BA18DF2C6E}" type="presOf" srcId="{B9B25ED7-E767-4D41-BB01-9611A6527DD3}" destId="{F18C6A24-AF77-439A-AE17-D83DA85B9077}" srcOrd="0" destOrd="8" presId="urn:microsoft.com/office/officeart/2005/8/layout/hList1"/>
    <dgm:cxn modelId="{C20DAA25-A436-4430-A5A3-1EFD5E2A1044}" srcId="{8B5F50D7-D9F7-40A0-8138-D2EEB61778F6}" destId="{4DF10EED-7021-4D39-AC4D-F3585D326119}" srcOrd="0" destOrd="0" parTransId="{580A83E3-0077-4500-BBB0-76C2D3C74773}" sibTransId="{D52A0049-BD82-4832-ABB9-BD7351E86A0D}"/>
    <dgm:cxn modelId="{54741D27-A2EC-45CB-B6A9-9E977ECADFBF}" type="presOf" srcId="{4C89EAA9-6FFE-4710-A0C7-14AA133EC16F}" destId="{E98EDD1F-6924-4CA8-AFFB-5B711B0D9D14}" srcOrd="0" destOrd="7" presId="urn:microsoft.com/office/officeart/2005/8/layout/hList1"/>
    <dgm:cxn modelId="{83C55327-2EC8-40EE-B5A2-5331E7BF2BB4}" type="presOf" srcId="{4347F857-67D5-4567-B19D-C4FD7E53454B}" destId="{E98EDD1F-6924-4CA8-AFFB-5B711B0D9D14}" srcOrd="0" destOrd="9" presId="urn:microsoft.com/office/officeart/2005/8/layout/hList1"/>
    <dgm:cxn modelId="{E565DE27-A545-4F05-87F2-2437F0C56720}" type="presOf" srcId="{5513AB24-24FA-4E22-89EA-84273BA80257}" destId="{7AA15771-F883-4784-B13E-D3474498C2B4}" srcOrd="0" destOrd="1" presId="urn:microsoft.com/office/officeart/2005/8/layout/hList1"/>
    <dgm:cxn modelId="{661EAD2C-E17E-4C8B-8871-9B4416E40448}" srcId="{FA69E4B8-323B-468E-A71C-DF89A5ADE805}" destId="{B9B25ED7-E767-4D41-BB01-9611A6527DD3}" srcOrd="8" destOrd="0" parTransId="{0E631E84-88F8-4356-85FD-8D0F32DA148A}" sibTransId="{5C2B1493-BA6A-4C14-A8C9-47C2401EABCC}"/>
    <dgm:cxn modelId="{6AE35E3B-7E66-4A60-A620-2CF75721CB58}" type="presOf" srcId="{60B81748-7500-4CF6-AD6C-BB5C34E495DC}" destId="{F18C6A24-AF77-439A-AE17-D83DA85B9077}" srcOrd="0" destOrd="5" presId="urn:microsoft.com/office/officeart/2005/8/layout/hList1"/>
    <dgm:cxn modelId="{CAB1273E-D32F-4961-A089-4E0BEAA5AEFA}" type="presOf" srcId="{19FCA9DD-D934-4E57-A23A-D28459CCB35A}" destId="{E98EDD1F-6924-4CA8-AFFB-5B711B0D9D14}" srcOrd="0" destOrd="2" presId="urn:microsoft.com/office/officeart/2005/8/layout/hList1"/>
    <dgm:cxn modelId="{C91EC940-788B-4983-A1FF-0D762D4A2429}" srcId="{C212D2C3-431F-4196-ABF0-D0AEC5580842}" destId="{4347F857-67D5-4567-B19D-C4FD7E53454B}" srcOrd="9" destOrd="0" parTransId="{BB678935-72CF-42BB-BD18-9CA740D8A532}" sibTransId="{12BE052E-2E85-4BCB-BF05-B915F14B876C}"/>
    <dgm:cxn modelId="{63B7105B-DBC6-480D-8745-8493F4F43F1F}" srcId="{C212D2C3-431F-4196-ABF0-D0AEC5580842}" destId="{71DF2B30-753F-43E7-8361-067E4360724C}" srcOrd="6" destOrd="0" parTransId="{6B5EBFAB-A0BB-4A70-948E-86E4095B7B4C}" sibTransId="{16652E74-6EEE-4576-9FB3-00F296D4DC69}"/>
    <dgm:cxn modelId="{5EE40060-7390-4C31-B9E5-1974C39AED95}" type="presOf" srcId="{FA69E4B8-323B-468E-A71C-DF89A5ADE805}" destId="{3948A20B-401E-4AD7-8DE2-498A03B10F18}" srcOrd="0" destOrd="0" presId="urn:microsoft.com/office/officeart/2005/8/layout/hList1"/>
    <dgm:cxn modelId="{0A872264-1A27-419A-A364-BF0BA51BDAB4}" type="presOf" srcId="{5232D87D-EBE0-49F9-9A48-6E3F60E7F3D2}" destId="{F18C6A24-AF77-439A-AE17-D83DA85B9077}" srcOrd="0" destOrd="6" presId="urn:microsoft.com/office/officeart/2005/8/layout/hList1"/>
    <dgm:cxn modelId="{5B326344-3DB2-4315-932D-0118E0208E84}" type="presOf" srcId="{BE2B8CB8-3341-484B-B92C-F0AFCDB95244}" destId="{E98EDD1F-6924-4CA8-AFFB-5B711B0D9D14}" srcOrd="0" destOrd="0" presId="urn:microsoft.com/office/officeart/2005/8/layout/hList1"/>
    <dgm:cxn modelId="{F4033B65-8C0E-48EC-B327-4136384BB82A}" srcId="{C212D2C3-431F-4196-ABF0-D0AEC5580842}" destId="{19FCA9DD-D934-4E57-A23A-D28459CCB35A}" srcOrd="2" destOrd="0" parTransId="{C6DD5D79-987E-4FD2-B87F-4B6FFC3F51B6}" sibTransId="{2226000A-3E72-4226-8357-EAD8A25A5375}"/>
    <dgm:cxn modelId="{2293A945-4300-4EAD-9EE9-E6ED0285AD7F}" type="presOf" srcId="{44246D2E-2408-46AC-8637-1E07A5AF4AD4}" destId="{F18C6A24-AF77-439A-AE17-D83DA85B9077}" srcOrd="0" destOrd="4" presId="urn:microsoft.com/office/officeart/2005/8/layout/hList1"/>
    <dgm:cxn modelId="{09A58649-965D-4611-A0D2-48FA067EE681}" srcId="{FA69E4B8-323B-468E-A71C-DF89A5ADE805}" destId="{3526D688-CD1A-4307-AF43-34CB4B6552D4}" srcOrd="0" destOrd="0" parTransId="{AD78263D-AA8D-4256-8DA4-FE4FE0ABCEA0}" sibTransId="{F15622C2-8568-4F70-BCA5-32C033863BD5}"/>
    <dgm:cxn modelId="{8915714C-A38C-4D57-AD90-93DE96EF8CA5}" type="presOf" srcId="{E8248EA1-C8A6-4DAF-8FB1-81A67649C584}" destId="{E98EDD1F-6924-4CA8-AFFB-5B711B0D9D14}" srcOrd="0" destOrd="8" presId="urn:microsoft.com/office/officeart/2005/8/layout/hList1"/>
    <dgm:cxn modelId="{DF7A916C-49B3-4CDF-A97D-C0F75134319B}" srcId="{FA69E4B8-323B-468E-A71C-DF89A5ADE805}" destId="{663C0565-DD8D-4E3B-A685-8B1B9700660D}" srcOrd="1" destOrd="0" parTransId="{E2361756-70C6-49D2-A49F-DDAF3DBE64C9}" sibTransId="{266BFA68-7FDB-48E9-84EC-8C1758ACF2A5}"/>
    <dgm:cxn modelId="{869CC24C-0BD8-49F7-9172-71A447F03473}" srcId="{FA69E4B8-323B-468E-A71C-DF89A5ADE805}" destId="{FBD5B277-1586-4D2B-B2D0-AD5EAE61BC07}" srcOrd="7" destOrd="0" parTransId="{0B27FA58-BAEB-4AFE-8F2E-3FB02EFDEC1E}" sibTransId="{D010A038-A8AF-4420-96D7-DCE9EB100223}"/>
    <dgm:cxn modelId="{0467756D-108E-41FB-86B6-033038ACCC0C}" type="presOf" srcId="{DD602227-3C3E-46C4-8752-9DCB6626FA20}" destId="{BE72C74C-B588-42E4-9228-AC6268AED6B9}" srcOrd="0" destOrd="0" presId="urn:microsoft.com/office/officeart/2005/8/layout/hList1"/>
    <dgm:cxn modelId="{989DE94E-D3E9-4836-A018-D9EB65252381}" srcId="{FA69E4B8-323B-468E-A71C-DF89A5ADE805}" destId="{44246D2E-2408-46AC-8637-1E07A5AF4AD4}" srcOrd="4" destOrd="0" parTransId="{D421CD61-CF70-408C-AA9E-CAACEF823EEC}" sibTransId="{FC75CF7F-DAF3-45F4-BE53-BF3433753F2A}"/>
    <dgm:cxn modelId="{12BA3072-74B7-4240-A54B-EE9C26CE2F0E}" srcId="{C212D2C3-431F-4196-ABF0-D0AEC5580842}" destId="{FB38D8EA-1737-4E34-9EE3-5D1E67320F6D}" srcOrd="5" destOrd="0" parTransId="{C67EAB06-3AB8-4681-BC22-C2051E4BD5CF}" sibTransId="{B36BD62D-09D9-47F6-A0D5-DD7539FD60C4}"/>
    <dgm:cxn modelId="{04CC8774-6753-448C-8353-C20DE91BF732}" type="presOf" srcId="{FB38D8EA-1737-4E34-9EE3-5D1E67320F6D}" destId="{E98EDD1F-6924-4CA8-AFFB-5B711B0D9D14}" srcOrd="0" destOrd="5" presId="urn:microsoft.com/office/officeart/2005/8/layout/hList1"/>
    <dgm:cxn modelId="{441AB977-814E-4619-8170-8D1BCACCB632}" srcId="{C212D2C3-431F-4196-ABF0-D0AEC5580842}" destId="{55E98926-91AF-491E-9B68-6B42C6195AB2}" srcOrd="3" destOrd="0" parTransId="{03706744-6B44-4BC6-B28E-877BFF698E61}" sibTransId="{F139652E-F97D-4580-91EB-4E5F074589E8}"/>
    <dgm:cxn modelId="{C5F0485A-5FBE-43DF-A95A-DE4BC168720F}" srcId="{FA69E4B8-323B-468E-A71C-DF89A5ADE805}" destId="{60B81748-7500-4CF6-AD6C-BB5C34E495DC}" srcOrd="5" destOrd="0" parTransId="{5CFD2C4B-7618-4E95-83C0-78F2F49C0792}" sibTransId="{D173E403-382E-4228-AE31-32A0B98BC15A}"/>
    <dgm:cxn modelId="{BA80D882-E812-4DE3-9215-C2BD6D9C228C}" srcId="{8B5F50D7-D9F7-40A0-8138-D2EEB61778F6}" destId="{5513AB24-24FA-4E22-89EA-84273BA80257}" srcOrd="1" destOrd="0" parTransId="{DDD1B957-7274-4070-8F15-27A15EB27757}" sibTransId="{DDB1685D-568E-4425-8B1B-1D62C604E493}"/>
    <dgm:cxn modelId="{247D6891-832A-42AE-A636-BCB4BDFEA5AF}" type="presOf" srcId="{FBD5B277-1586-4D2B-B2D0-AD5EAE61BC07}" destId="{F18C6A24-AF77-439A-AE17-D83DA85B9077}" srcOrd="0" destOrd="7" presId="urn:microsoft.com/office/officeart/2005/8/layout/hList1"/>
    <dgm:cxn modelId="{C0D18B91-0093-4D1E-8DA8-745FBB247460}" type="presOf" srcId="{8B5F50D7-D9F7-40A0-8138-D2EEB61778F6}" destId="{CB7864DF-57BD-4997-85DB-308540DA4CD8}" srcOrd="0" destOrd="0" presId="urn:microsoft.com/office/officeart/2005/8/layout/hList1"/>
    <dgm:cxn modelId="{69489C98-DA30-4276-9179-05625C382D9F}" srcId="{DD602227-3C3E-46C4-8752-9DCB6626FA20}" destId="{FA69E4B8-323B-468E-A71C-DF89A5ADE805}" srcOrd="1" destOrd="0" parTransId="{DB25B898-4233-4363-8E52-AD9A5377055E}" sibTransId="{C1ED5DF4-E4CB-4029-92FC-293EC219C97E}"/>
    <dgm:cxn modelId="{30ED05A0-2786-43B3-A4E7-82FF8DE1FF59}" type="presOf" srcId="{4DF10EED-7021-4D39-AC4D-F3585D326119}" destId="{7AA15771-F883-4784-B13E-D3474498C2B4}" srcOrd="0" destOrd="0" presId="urn:microsoft.com/office/officeart/2005/8/layout/hList1"/>
    <dgm:cxn modelId="{4DDDF6A4-7D90-4979-AF87-63C32E798503}" srcId="{DD602227-3C3E-46C4-8752-9DCB6626FA20}" destId="{8B5F50D7-D9F7-40A0-8138-D2EEB61778F6}" srcOrd="0" destOrd="0" parTransId="{50C91D35-3810-4069-BB0C-FAE038DD2547}" sibTransId="{731AFBE8-9587-4FED-8B7B-0225B484E5FD}"/>
    <dgm:cxn modelId="{2C6603A6-CD87-4808-A4AF-D75FDB5CC679}" srcId="{C212D2C3-431F-4196-ABF0-D0AEC5580842}" destId="{BE2B8CB8-3341-484B-B92C-F0AFCDB95244}" srcOrd="0" destOrd="0" parTransId="{BEE62AAF-BF7F-49D7-BC0A-9FABC5555A16}" sibTransId="{1F0F1AC4-F7FD-4A2C-9C9A-2965D53C6699}"/>
    <dgm:cxn modelId="{03DFE3A8-43CD-4BB0-9763-A2AD9A6B618D}" type="presOf" srcId="{C212D2C3-431F-4196-ABF0-D0AEC5580842}" destId="{D8F48C21-43ED-420E-BE20-776CDCF2617B}" srcOrd="0" destOrd="0" presId="urn:microsoft.com/office/officeart/2005/8/layout/hList1"/>
    <dgm:cxn modelId="{AAB2FBAA-9ADB-42AB-B985-F81B8A21DCC6}" srcId="{C212D2C3-431F-4196-ABF0-D0AEC5580842}" destId="{D6354356-FEBF-4D77-8ED1-855D9E00B7EC}" srcOrd="4" destOrd="0" parTransId="{4E0A28FB-4B32-4AD2-A628-66233CE892B0}" sibTransId="{96E4C7CB-157B-4E75-B5C6-16433B15DC08}"/>
    <dgm:cxn modelId="{6F7892AF-1BCD-47E9-9444-A5691A411EAC}" type="presOf" srcId="{55E98926-91AF-491E-9B68-6B42C6195AB2}" destId="{E98EDD1F-6924-4CA8-AFFB-5B711B0D9D14}" srcOrd="0" destOrd="3" presId="urn:microsoft.com/office/officeart/2005/8/layout/hList1"/>
    <dgm:cxn modelId="{CF3D24B0-D438-40FB-B763-04AAE330B8D5}" type="presOf" srcId="{3526D688-CD1A-4307-AF43-34CB4B6552D4}" destId="{F18C6A24-AF77-439A-AE17-D83DA85B9077}" srcOrd="0" destOrd="0" presId="urn:microsoft.com/office/officeart/2005/8/layout/hList1"/>
    <dgm:cxn modelId="{1AE6A3B0-3169-4857-834B-3767E48DE2F7}" type="presOf" srcId="{A1D9A9B2-58AD-4406-A8E1-71BA8DCC621B}" destId="{F18C6A24-AF77-439A-AE17-D83DA85B9077}" srcOrd="0" destOrd="3" presId="urn:microsoft.com/office/officeart/2005/8/layout/hList1"/>
    <dgm:cxn modelId="{FEE81AB1-AFDE-43EE-A0EC-A440A70BD9C2}" srcId="{DD602227-3C3E-46C4-8752-9DCB6626FA20}" destId="{C212D2C3-431F-4196-ABF0-D0AEC5580842}" srcOrd="2" destOrd="0" parTransId="{75ABB07F-1817-413B-AE76-9C212130AA90}" sibTransId="{FCDCAD22-369A-4277-8122-8B54D225BE44}"/>
    <dgm:cxn modelId="{D6FCE9BB-794A-4039-BFCC-F89DA05DF030}" srcId="{C212D2C3-431F-4196-ABF0-D0AEC5580842}" destId="{EFEDA341-13CE-41C4-8390-B4DF3757E35F}" srcOrd="1" destOrd="0" parTransId="{13565DE8-6D8F-45D2-BDB6-D0D83F5F966B}" sibTransId="{B08C74F0-DF70-41E4-86A2-2D852A42F542}"/>
    <dgm:cxn modelId="{AA88A5BF-3E7E-4FA1-A43D-BC219C012174}" type="presOf" srcId="{EFEDA341-13CE-41C4-8390-B4DF3757E35F}" destId="{E98EDD1F-6924-4CA8-AFFB-5B711B0D9D14}" srcOrd="0" destOrd="1" presId="urn:microsoft.com/office/officeart/2005/8/layout/hList1"/>
    <dgm:cxn modelId="{BE9F9DC3-A5DB-4068-B543-DC0D3E2AF8A2}" srcId="{C212D2C3-431F-4196-ABF0-D0AEC5580842}" destId="{4C89EAA9-6FFE-4710-A0C7-14AA133EC16F}" srcOrd="7" destOrd="0" parTransId="{2D505441-CB0D-4BEF-A4E0-56B42ED870C8}" sibTransId="{6B17ADA6-2B11-461B-99C1-D0924AFC541C}"/>
    <dgm:cxn modelId="{8590F3DD-EE84-485E-96B9-C5B864BBCF7F}" srcId="{C212D2C3-431F-4196-ABF0-D0AEC5580842}" destId="{E8248EA1-C8A6-4DAF-8FB1-81A67649C584}" srcOrd="8" destOrd="0" parTransId="{6415EA5A-1433-4128-AE9F-0552D0301106}" sibTransId="{A8787D35-187A-401C-A5FC-C54F6B509A0F}"/>
    <dgm:cxn modelId="{C5A0FFE0-9CB7-430E-A734-AA0903320D23}" srcId="{FA69E4B8-323B-468E-A71C-DF89A5ADE805}" destId="{5232D87D-EBE0-49F9-9A48-6E3F60E7F3D2}" srcOrd="6" destOrd="0" parTransId="{FED07B8A-4748-419C-9A8B-D4C6DFBB79EF}" sibTransId="{6ADE5363-1C79-474D-8CA4-C74E0B68DBF2}"/>
    <dgm:cxn modelId="{30124DE6-6BF8-4F3C-A27E-8A27D35DE125}" type="presOf" srcId="{CA028654-CAE6-4B52-9857-E44CD13B3B0F}" destId="{E98EDD1F-6924-4CA8-AFFB-5B711B0D9D14}" srcOrd="0" destOrd="10" presId="urn:microsoft.com/office/officeart/2005/8/layout/hList1"/>
    <dgm:cxn modelId="{55347EF2-E16E-4439-B9E4-94FFF6359A93}" srcId="{FA69E4B8-323B-468E-A71C-DF89A5ADE805}" destId="{1DD83344-D6EC-4904-A2DC-49D2D4167B5C}" srcOrd="2" destOrd="0" parTransId="{485858C2-122C-4E6A-9F1C-461080F6BD6F}" sibTransId="{B4726BD8-2B0B-471D-B834-EA59B7066B5E}"/>
    <dgm:cxn modelId="{91E27BF5-CEEC-4C89-8A14-1FE714A46D65}" srcId="{FA69E4B8-323B-468E-A71C-DF89A5ADE805}" destId="{A1D9A9B2-58AD-4406-A8E1-71BA8DCC621B}" srcOrd="3" destOrd="0" parTransId="{74BCB976-A495-4DAC-9380-E3797BD24C7B}" sibTransId="{4B9DFCC2-3048-4EB0-868E-E279B7FFA5D6}"/>
    <dgm:cxn modelId="{15EC56F7-46B1-4FD3-98FF-F36F464925AB}" type="presOf" srcId="{1DD83344-D6EC-4904-A2DC-49D2D4167B5C}" destId="{F18C6A24-AF77-439A-AE17-D83DA85B9077}" srcOrd="0" destOrd="2" presId="urn:microsoft.com/office/officeart/2005/8/layout/hList1"/>
    <dgm:cxn modelId="{56248310-7475-4AEB-8397-59991710C5F5}" type="presParOf" srcId="{BE72C74C-B588-42E4-9228-AC6268AED6B9}" destId="{9813B10F-9960-42EF-8C72-2E1B06718A8D}" srcOrd="0" destOrd="0" presId="urn:microsoft.com/office/officeart/2005/8/layout/hList1"/>
    <dgm:cxn modelId="{6A01C01B-9D77-4E20-A296-82CD64B4E16C}" type="presParOf" srcId="{9813B10F-9960-42EF-8C72-2E1B06718A8D}" destId="{CB7864DF-57BD-4997-85DB-308540DA4CD8}" srcOrd="0" destOrd="0" presId="urn:microsoft.com/office/officeart/2005/8/layout/hList1"/>
    <dgm:cxn modelId="{53DE9E71-B54F-4D06-A3A9-1433E26A12C6}" type="presParOf" srcId="{9813B10F-9960-42EF-8C72-2E1B06718A8D}" destId="{7AA15771-F883-4784-B13E-D3474498C2B4}" srcOrd="1" destOrd="0" presId="urn:microsoft.com/office/officeart/2005/8/layout/hList1"/>
    <dgm:cxn modelId="{5820BC4D-2C01-4D63-B76A-9E09FB215ED4}" type="presParOf" srcId="{BE72C74C-B588-42E4-9228-AC6268AED6B9}" destId="{AF5E6515-C4A1-4D63-8AA9-511562A3EA74}" srcOrd="1" destOrd="0" presId="urn:microsoft.com/office/officeart/2005/8/layout/hList1"/>
    <dgm:cxn modelId="{9CAD7CC1-AF9E-4534-87EC-A173B40FA77C}" type="presParOf" srcId="{BE72C74C-B588-42E4-9228-AC6268AED6B9}" destId="{2CB1DC94-99FB-421D-AB93-971BB53CBDED}" srcOrd="2" destOrd="0" presId="urn:microsoft.com/office/officeart/2005/8/layout/hList1"/>
    <dgm:cxn modelId="{F87C77DF-DA83-4CD4-B6BC-E3350027E220}" type="presParOf" srcId="{2CB1DC94-99FB-421D-AB93-971BB53CBDED}" destId="{3948A20B-401E-4AD7-8DE2-498A03B10F18}" srcOrd="0" destOrd="0" presId="urn:microsoft.com/office/officeart/2005/8/layout/hList1"/>
    <dgm:cxn modelId="{37A4080C-8B6E-462F-A777-F7CED5C3B024}" type="presParOf" srcId="{2CB1DC94-99FB-421D-AB93-971BB53CBDED}" destId="{F18C6A24-AF77-439A-AE17-D83DA85B9077}" srcOrd="1" destOrd="0" presId="urn:microsoft.com/office/officeart/2005/8/layout/hList1"/>
    <dgm:cxn modelId="{8E51B80C-7539-4399-97EC-8BD7CF09F1CA}" type="presParOf" srcId="{BE72C74C-B588-42E4-9228-AC6268AED6B9}" destId="{2B675C1F-5179-4596-90E0-43D45D333F7B}" srcOrd="3" destOrd="0" presId="urn:microsoft.com/office/officeart/2005/8/layout/hList1"/>
    <dgm:cxn modelId="{766510F9-E4D1-4D4E-9079-795C44C92E6B}" type="presParOf" srcId="{BE72C74C-B588-42E4-9228-AC6268AED6B9}" destId="{AF91D135-C798-4F8D-99AE-CD8DD712F370}" srcOrd="4" destOrd="0" presId="urn:microsoft.com/office/officeart/2005/8/layout/hList1"/>
    <dgm:cxn modelId="{28568BBC-69CE-493D-AF99-06ADB18C6F09}" type="presParOf" srcId="{AF91D135-C798-4F8D-99AE-CD8DD712F370}" destId="{D8F48C21-43ED-420E-BE20-776CDCF2617B}" srcOrd="0" destOrd="0" presId="urn:microsoft.com/office/officeart/2005/8/layout/hList1"/>
    <dgm:cxn modelId="{64F61C00-5B04-46CA-8B10-57E205299B7C}" type="presParOf" srcId="{AF91D135-C798-4F8D-99AE-CD8DD712F370}" destId="{E98EDD1F-6924-4CA8-AFFB-5B711B0D9D1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382D51-90DD-4A42-BB82-140A42907AD5}">
      <dsp:nvSpPr>
        <dsp:cNvPr id="0" name=""/>
        <dsp:cNvSpPr/>
      </dsp:nvSpPr>
      <dsp:spPr>
        <a:xfrm>
          <a:off x="0" y="495"/>
          <a:ext cx="532923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747EF-B718-4DB9-866A-6A72B76D12AD}">
      <dsp:nvSpPr>
        <dsp:cNvPr id="0" name=""/>
        <dsp:cNvSpPr/>
      </dsp:nvSpPr>
      <dsp:spPr>
        <a:xfrm>
          <a:off x="0" y="495"/>
          <a:ext cx="5329236" cy="811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Total Number of CBLF: 126 </a:t>
          </a:r>
        </a:p>
      </dsp:txBody>
      <dsp:txXfrm>
        <a:off x="0" y="495"/>
        <a:ext cx="5329236" cy="811331"/>
      </dsp:txXfrm>
    </dsp:sp>
    <dsp:sp modelId="{A3644420-E87F-4AD4-8E67-D62D5FDF3DA5}">
      <dsp:nvSpPr>
        <dsp:cNvPr id="0" name=""/>
        <dsp:cNvSpPr/>
      </dsp:nvSpPr>
      <dsp:spPr>
        <a:xfrm>
          <a:off x="0" y="811827"/>
          <a:ext cx="5329236" cy="0"/>
        </a:xfrm>
        <a:prstGeom prst="line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33F94-6B37-45CD-A490-5A20F4AD2A07}">
      <dsp:nvSpPr>
        <dsp:cNvPr id="0" name=""/>
        <dsp:cNvSpPr/>
      </dsp:nvSpPr>
      <dsp:spPr>
        <a:xfrm>
          <a:off x="0" y="811827"/>
          <a:ext cx="5329236" cy="811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Number of Learner: 2750 (Girl- 2338,   Boys-412)</a:t>
          </a:r>
        </a:p>
      </dsp:txBody>
      <dsp:txXfrm>
        <a:off x="0" y="811827"/>
        <a:ext cx="5329236" cy="811331"/>
      </dsp:txXfrm>
    </dsp:sp>
    <dsp:sp modelId="{7377C295-C430-4658-A504-A5CD03D44446}">
      <dsp:nvSpPr>
        <dsp:cNvPr id="0" name=""/>
        <dsp:cNvSpPr/>
      </dsp:nvSpPr>
      <dsp:spPr>
        <a:xfrm>
          <a:off x="0" y="1623159"/>
          <a:ext cx="5329236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864D28-2227-4DA1-AE8E-2EACEE357BBC}">
      <dsp:nvSpPr>
        <dsp:cNvPr id="0" name=""/>
        <dsp:cNvSpPr/>
      </dsp:nvSpPr>
      <dsp:spPr>
        <a:xfrm>
          <a:off x="0" y="1623159"/>
          <a:ext cx="5329236" cy="811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Capacity Development during Pandemic :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 Host Teacher – 65; Rohingya Teacher- 128 </a:t>
          </a:r>
        </a:p>
      </dsp:txBody>
      <dsp:txXfrm>
        <a:off x="0" y="1623159"/>
        <a:ext cx="5329236" cy="811331"/>
      </dsp:txXfrm>
    </dsp:sp>
    <dsp:sp modelId="{BCAF04DF-4F9E-4A17-8B81-971B789DA36C}">
      <dsp:nvSpPr>
        <dsp:cNvPr id="0" name=""/>
        <dsp:cNvSpPr/>
      </dsp:nvSpPr>
      <dsp:spPr>
        <a:xfrm>
          <a:off x="0" y="2434490"/>
          <a:ext cx="5329236" cy="0"/>
        </a:xfrm>
        <a:prstGeom prst="line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B12F0-8810-46EF-A614-55753A36A29D}">
      <dsp:nvSpPr>
        <dsp:cNvPr id="0" name=""/>
        <dsp:cNvSpPr/>
      </dsp:nvSpPr>
      <dsp:spPr>
        <a:xfrm>
          <a:off x="0" y="2434490"/>
          <a:ext cx="5329236" cy="811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Material Distribution: 2750 (</a:t>
          </a:r>
          <a:r>
            <a:rPr lang="en-US" sz="2000" kern="1200" dirty="0" err="1">
              <a:latin typeface="Gill Sans MT" panose="020B0502020104020203" pitchFamily="34" charset="0"/>
            </a:rPr>
            <a:t>EiE</a:t>
          </a:r>
          <a:r>
            <a:rPr lang="en-US" sz="2000" kern="1200" dirty="0">
              <a:latin typeface="Gill Sans MT" panose="020B0502020104020203" pitchFamily="34" charset="0"/>
            </a:rPr>
            <a:t>, Hygiene Kit, Dignity Kit)</a:t>
          </a:r>
        </a:p>
      </dsp:txBody>
      <dsp:txXfrm>
        <a:off x="0" y="2434490"/>
        <a:ext cx="5329236" cy="811331"/>
      </dsp:txXfrm>
    </dsp:sp>
    <dsp:sp modelId="{CFFCCFF7-A54B-4E92-81C3-A2C8921261E9}">
      <dsp:nvSpPr>
        <dsp:cNvPr id="0" name=""/>
        <dsp:cNvSpPr/>
      </dsp:nvSpPr>
      <dsp:spPr>
        <a:xfrm>
          <a:off x="0" y="3245822"/>
          <a:ext cx="5329236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9962A-EB0C-4285-B3F9-838E0944344C}">
      <dsp:nvSpPr>
        <dsp:cNvPr id="0" name=""/>
        <dsp:cNvSpPr/>
      </dsp:nvSpPr>
      <dsp:spPr>
        <a:xfrm>
          <a:off x="0" y="3245822"/>
          <a:ext cx="5329236" cy="811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Coverage: Total 9 camps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ill Sans MT" panose="020B0502020104020203" pitchFamily="34" charset="0"/>
            </a:rPr>
            <a:t>(camp no- 9 7, 9, 13,14, 15, 21, 22 &amp; 26)</a:t>
          </a:r>
        </a:p>
      </dsp:txBody>
      <dsp:txXfrm>
        <a:off x="0" y="3245822"/>
        <a:ext cx="5329236" cy="8113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864DF-57BD-4997-85DB-308540DA4CD8}">
      <dsp:nvSpPr>
        <dsp:cNvPr id="0" name=""/>
        <dsp:cNvSpPr/>
      </dsp:nvSpPr>
      <dsp:spPr>
        <a:xfrm>
          <a:off x="7329" y="0"/>
          <a:ext cx="2831610" cy="104777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baseline="-25000"/>
            <a:t>Pre-Covid</a:t>
          </a:r>
          <a:endParaRPr lang="en-US" sz="2900" b="1" kern="1200" baseline="-25000" dirty="0"/>
        </a:p>
      </dsp:txBody>
      <dsp:txXfrm>
        <a:off x="7329" y="0"/>
        <a:ext cx="2831610" cy="1047772"/>
      </dsp:txXfrm>
    </dsp:sp>
    <dsp:sp modelId="{7AA15771-F883-4784-B13E-D3474498C2B4}">
      <dsp:nvSpPr>
        <dsp:cNvPr id="0" name=""/>
        <dsp:cNvSpPr/>
      </dsp:nvSpPr>
      <dsp:spPr>
        <a:xfrm>
          <a:off x="7329" y="1047772"/>
          <a:ext cx="2831610" cy="529403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 dirty="0">
              <a:latin typeface="Gill Sans MT" panose="020B0502020104020203" pitchFamily="34" charset="0"/>
            </a:rPr>
            <a:t>Teachers’ Competency Framework (TCF)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>
              <a:latin typeface="Gill Sans MT" panose="020B0502020104020203" pitchFamily="34" charset="0"/>
            </a:rPr>
            <a:t>Developed ToT Module on Foundation, SEL, Life skill, Math, Science, English &amp; Burmese</a:t>
          </a:r>
          <a:r>
            <a:rPr lang="en-US" sz="2000" kern="1200" baseline="-25000"/>
            <a:t>.</a:t>
          </a:r>
          <a:endParaRPr lang="en-US" sz="2000" kern="1200" baseline="-25000" dirty="0"/>
        </a:p>
      </dsp:txBody>
      <dsp:txXfrm>
        <a:off x="7329" y="1047772"/>
        <a:ext cx="2831610" cy="5294033"/>
      </dsp:txXfrm>
    </dsp:sp>
    <dsp:sp modelId="{3948A20B-401E-4AD7-8DE2-498A03B10F18}">
      <dsp:nvSpPr>
        <dsp:cNvPr id="0" name=""/>
        <dsp:cNvSpPr/>
      </dsp:nvSpPr>
      <dsp:spPr>
        <a:xfrm>
          <a:off x="3534647" y="-443885"/>
          <a:ext cx="2834378" cy="1047772"/>
        </a:xfrm>
        <a:prstGeom prst="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baseline="-25000"/>
            <a:t> After First Wave of Covid</a:t>
          </a:r>
          <a:endParaRPr lang="en-US" sz="2900" b="1" kern="1200" baseline="-25000" dirty="0"/>
        </a:p>
      </dsp:txBody>
      <dsp:txXfrm>
        <a:off x="3534647" y="-443885"/>
        <a:ext cx="2834378" cy="1047772"/>
      </dsp:txXfrm>
    </dsp:sp>
    <dsp:sp modelId="{F18C6A24-AF77-439A-AE17-D83DA85B9077}">
      <dsp:nvSpPr>
        <dsp:cNvPr id="0" name=""/>
        <dsp:cNvSpPr/>
      </dsp:nvSpPr>
      <dsp:spPr>
        <a:xfrm>
          <a:off x="3235365" y="603886"/>
          <a:ext cx="3432942" cy="6181805"/>
        </a:xfrm>
        <a:prstGeom prst="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>
              <a:latin typeface="Gill Sans MT" panose="020B0502020104020203" pitchFamily="34" charset="0"/>
            </a:rPr>
            <a:t>SEL online Training in E-Learning Passport and 10 reflection sessions with 172 MTs.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>
              <a:latin typeface="Gill Sans MT" panose="020B0502020104020203" pitchFamily="34" charset="0"/>
            </a:rPr>
            <a:t> </a:t>
          </a:r>
          <a:r>
            <a:rPr lang="en-US" sz="2000" b="0" kern="1200" baseline="-25000">
              <a:latin typeface="Gill Sans MT" panose="020B0502020104020203" pitchFamily="34" charset="0"/>
            </a:rPr>
            <a:t>Conducted 40 in-person ToT sessions in 40 batches for 172 Master Trainers from 34 organizations across the sector. 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Arranged Milestone Workshop with the Key stakeholders of Cox’s Bazar Education Sector.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Developed and familiarized QB Tools by arranging QB Workshop. 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>
              <a:latin typeface="Gill Sans MT" panose="020B0502020104020203" pitchFamily="34" charset="0"/>
            </a:rPr>
            <a:t>10 in-person session on TPD MIS Orientation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Started Cascading Resource Teachers Training for 900 + RTs and 8778 Teachers across the sector. </a:t>
          </a:r>
          <a:endParaRPr lang="en-US" sz="200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 dirty="0">
              <a:latin typeface="Gill Sans MT" panose="020B0502020104020203" pitchFamily="34" charset="0"/>
            </a:rPr>
            <a:t>Developed Teachers’ Journal Book for 900 resource teachers.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baseline="-25000" dirty="0">
              <a:latin typeface="Gill Sans MT" panose="020B0502020104020203" pitchFamily="34" charset="0"/>
            </a:rPr>
            <a:t>Hiring consultant for RT module development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 baseline="-25000" dirty="0"/>
        </a:p>
      </dsp:txBody>
      <dsp:txXfrm>
        <a:off x="3235365" y="603886"/>
        <a:ext cx="3432942" cy="6181805"/>
      </dsp:txXfrm>
    </dsp:sp>
    <dsp:sp modelId="{D8F48C21-43ED-420E-BE20-776CDCF2617B}">
      <dsp:nvSpPr>
        <dsp:cNvPr id="0" name=""/>
        <dsp:cNvSpPr/>
      </dsp:nvSpPr>
      <dsp:spPr>
        <a:xfrm>
          <a:off x="7634783" y="-443885"/>
          <a:ext cx="2834378" cy="1047772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baseline="-25000"/>
            <a:t>During Second Wave of Covid</a:t>
          </a:r>
          <a:endParaRPr lang="en-US" sz="2900" b="1" kern="1200" baseline="-25000" dirty="0"/>
        </a:p>
      </dsp:txBody>
      <dsp:txXfrm>
        <a:off x="7634783" y="-443885"/>
        <a:ext cx="2834378" cy="1047772"/>
      </dsp:txXfrm>
    </dsp:sp>
    <dsp:sp modelId="{E98EDD1F-6924-4CA8-AFFB-5B711B0D9D14}">
      <dsp:nvSpPr>
        <dsp:cNvPr id="0" name=""/>
        <dsp:cNvSpPr/>
      </dsp:nvSpPr>
      <dsp:spPr>
        <a:xfrm>
          <a:off x="7064733" y="603886"/>
          <a:ext cx="3974478" cy="6181805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b="0" kern="1200" baseline="-25000" dirty="0"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Online Foundation Training in E-Learning Passport and 12 </a:t>
          </a:r>
          <a:r>
            <a:rPr lang="en-US" sz="2000" kern="1200" baseline="-25000">
              <a:latin typeface="Gill Sans MT" panose="020B0502020104020203" pitchFamily="34" charset="0"/>
            </a:rPr>
            <a:t>reflection sessions with 172 MTs.</a:t>
          </a:r>
          <a:endParaRPr lang="en-US" sz="2000" b="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Endorsement of QB Tools for Sector Partners by TWIG &amp; Education Sector.</a:t>
          </a:r>
          <a:endParaRPr lang="en-US" sz="2000" b="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Creation of 12 WhatsApp group with 172 MTs and developing WhatsApp User Guideline.</a:t>
          </a:r>
          <a:endParaRPr lang="en-US" sz="2000" b="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Development of Teachers’ Learning Circle (TLC) Guidelines.</a:t>
          </a:r>
          <a:endParaRPr lang="en-US" sz="2000" b="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PD Amendment (2</a:t>
          </a:r>
          <a:r>
            <a:rPr lang="en-US" sz="2000" b="0" kern="1200" baseline="30000" dirty="0">
              <a:latin typeface="Gill Sans MT" panose="020B0502020104020203" pitchFamily="34" charset="0"/>
            </a:rPr>
            <a:t>nd</a:t>
          </a:r>
          <a:r>
            <a:rPr lang="en-US" sz="2000" b="0" kern="1200" baseline="-25000" dirty="0">
              <a:latin typeface="Gill Sans MT" panose="020B0502020104020203" pitchFamily="34" charset="0"/>
            </a:rPr>
            <a:t> Phase) is in-progress.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Review and customize features of TPD-MIS platform,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>
              <a:latin typeface="Gill Sans MT" panose="020B0502020104020203" pitchFamily="34" charset="0"/>
            </a:rPr>
            <a:t>Development and uploading of Life Skill Online ToT.</a:t>
          </a:r>
          <a:endParaRPr lang="en-US" sz="2000" b="0" kern="1200" baseline="-25000" dirty="0"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Finalization of 713 RT List ( M – 364 &amp; F- 349) (National Teacher – 369 &amp; BLI – 344)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baseline="-25000" dirty="0">
              <a:latin typeface="Gill Sans MT" panose="020B0502020104020203" pitchFamily="34" charset="0"/>
            </a:rPr>
            <a:t>Subject based training module review (Math, Science, English)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b="0" kern="1200" baseline="-25000" dirty="0">
            <a:latin typeface="Gill Sans MT" panose="020B0502020104020203" pitchFamily="34" charset="0"/>
          </a:endParaRPr>
        </a:p>
      </dsp:txBody>
      <dsp:txXfrm>
        <a:off x="7064733" y="603886"/>
        <a:ext cx="3974478" cy="6181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21582" cy="495348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8972" y="4"/>
            <a:ext cx="2921582" cy="495348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r">
              <a:defRPr sz="1200"/>
            </a:lvl1pPr>
          </a:lstStyle>
          <a:p>
            <a:fld id="{80B35BC2-EFC9-422E-ACDE-AF756C599308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8972" y="9377317"/>
            <a:ext cx="2921582" cy="495347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r">
              <a:defRPr sz="1200"/>
            </a:lvl1pPr>
          </a:lstStyle>
          <a:p>
            <a:fld id="{5D882143-7533-4A92-B43E-9EBD526461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20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21582" cy="495348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2" y="4"/>
            <a:ext cx="2921582" cy="495348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r">
              <a:defRPr sz="1200"/>
            </a:lvl1pPr>
          </a:lstStyle>
          <a:p>
            <a:fld id="{61CADB77-92E1-492E-90B8-0D550BBA2498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1235075"/>
            <a:ext cx="59197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7" tIns="45708" rIns="91417" bIns="457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751221"/>
            <a:ext cx="5393690" cy="3887361"/>
          </a:xfrm>
          <a:prstGeom prst="rect">
            <a:avLst/>
          </a:prstGeom>
        </p:spPr>
        <p:txBody>
          <a:bodyPr vert="horz" lIns="91417" tIns="45708" rIns="91417" bIns="457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2" y="9377317"/>
            <a:ext cx="2921582" cy="495347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r">
              <a:defRPr sz="1200"/>
            </a:lvl1pPr>
          </a:lstStyle>
          <a:p>
            <a:fld id="{57B6ED70-AD4B-4C20-94BC-2076DE585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69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6ED70-AD4B-4C20-94BC-2076DE5859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05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9939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25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6ED70-AD4B-4C20-94BC-2076DE5859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74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912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742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321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6ED70-AD4B-4C20-94BC-2076DE5859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85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Remote PFA: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Action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Assessing needs of the caller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Signs and symptoms of stresses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Planning considerations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Strategy to facilitate of the calls and follow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Calming techniques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Instruction for isolated or quarantined persons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Referral strategy, 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Ethical considerations during providing of remote PFA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/>
              <a:t>SEL: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 of Social and Emotional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SEL is important in teaching and learning activities 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SEL can be used to enhance the learning of our children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Understanding the roles of the MTS in conceptualization of </a:t>
            </a:r>
            <a:r>
              <a:rPr lang="en-A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and Emotional Learning</a:t>
            </a: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SEL general skills and how these general skills are important in the classroom.</a:t>
            </a:r>
          </a:p>
          <a:p>
            <a:pPr marL="0" marR="0" lvl="0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Self-care: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/>
              <a:t>Recognizing self-wellbeing status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/>
              <a:t>Concept of self-care and its importance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/>
              <a:t>Understanding resilience and different layers of resilience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/>
              <a:t>Understanding stress and burn-out symptoms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/>
              <a:t>Managing self-care during quarantine period</a:t>
            </a:r>
          </a:p>
          <a:p>
            <a:pPr marL="0" marR="0" lvl="0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Stress Management: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 of stress and stressors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 of stressors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Causes and symptoms of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Grounding techniques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698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050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6ED70-AD4B-4C20-94BC-2076DE5859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21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9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1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69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/>
          <p:cNvSpPr/>
          <p:nvPr userDrawn="1"/>
        </p:nvSpPr>
        <p:spPr>
          <a:xfrm>
            <a:off x="208413" y="149795"/>
            <a:ext cx="11766495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378" y="303655"/>
            <a:ext cx="2690231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3531" y="866778"/>
            <a:ext cx="10767484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1875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01086" y="2213630"/>
            <a:ext cx="11772900" cy="44942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9631536" y="344653"/>
            <a:ext cx="2108425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13 April 2016</a:t>
            </a:r>
          </a:p>
        </p:txBody>
      </p:sp>
    </p:spTree>
    <p:extLst>
      <p:ext uri="{BB962C8B-B14F-4D97-AF65-F5344CB8AC3E}">
        <p14:creationId xmlns:p14="http://schemas.microsoft.com/office/powerpoint/2010/main" val="3910970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7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4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13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16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036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0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6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40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220F9-20DF-4BEB-AA0A-012F35E1EC62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EDD6C-1030-4779-9D81-B836B1751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5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fif"/><Relationship Id="rId2" Type="http://schemas.openxmlformats.org/officeDocument/2006/relationships/image" Target="../media/image35.jf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95019" y="374015"/>
            <a:ext cx="752664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bg1"/>
                </a:solidFill>
                <a:highlight>
                  <a:srgbClr val="FF0000"/>
                </a:highlight>
                <a:latin typeface="Gill Sans MT" panose="020B0502020104020203" pitchFamily="34" charset="0"/>
              </a:rPr>
              <a:t>Education in Emergencies-EiE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40184" y="5042877"/>
            <a:ext cx="1951816" cy="1118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97" y="5739053"/>
            <a:ext cx="1805190" cy="11189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8" b="9078"/>
          <a:stretch/>
        </p:blipFill>
        <p:spPr>
          <a:xfrm>
            <a:off x="6096000" y="1371600"/>
            <a:ext cx="6153044" cy="44363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5691" y="589936"/>
            <a:ext cx="292429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latin typeface="Gill Sans MT" panose="020B0502020104020203" pitchFamily="34" charset="0"/>
            </a:endParaRPr>
          </a:p>
          <a:p>
            <a:pPr algn="ctr"/>
            <a:r>
              <a:rPr lang="en-US" sz="3200" b="1" dirty="0">
                <a:latin typeface="Gill Sans MT" panose="020B0502020104020203" pitchFamily="34" charset="0"/>
              </a:rPr>
              <a:t>June 2021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0378A5-2958-4128-A0E9-2398727461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3" b="13203"/>
          <a:stretch/>
        </p:blipFill>
        <p:spPr>
          <a:xfrm>
            <a:off x="65724" y="2347446"/>
            <a:ext cx="6153044" cy="413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7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2D953E05-C826-400A-8FF3-BFA34F3760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14" r="2" b="2"/>
          <a:stretch/>
        </p:blipFill>
        <p:spPr>
          <a:xfrm>
            <a:off x="20" y="10"/>
            <a:ext cx="6204384" cy="5114534"/>
          </a:xfrm>
          <a:custGeom>
            <a:avLst/>
            <a:gdLst/>
            <a:ahLst/>
            <a:cxnLst/>
            <a:rect l="l" t="t" r="r" b="b"/>
            <a:pathLst>
              <a:path w="6204404" h="5114544">
                <a:moveTo>
                  <a:pt x="5659431" y="0"/>
                </a:moveTo>
                <a:lnTo>
                  <a:pt x="6157098" y="0"/>
                </a:lnTo>
                <a:lnTo>
                  <a:pt x="6181355" y="190991"/>
                </a:lnTo>
                <a:cubicBezTo>
                  <a:pt x="6196596" y="341154"/>
                  <a:pt x="6204404" y="493515"/>
                  <a:pt x="6204404" y="647700"/>
                </a:cubicBezTo>
                <a:cubicBezTo>
                  <a:pt x="6204404" y="3114670"/>
                  <a:pt x="4205578" y="5114544"/>
                  <a:pt x="1739900" y="5114544"/>
                </a:cubicBezTo>
                <a:cubicBezTo>
                  <a:pt x="1123481" y="5114544"/>
                  <a:pt x="536240" y="4989552"/>
                  <a:pt x="2114" y="4763518"/>
                </a:cubicBezTo>
                <a:lnTo>
                  <a:pt x="0" y="4762561"/>
                </a:lnTo>
                <a:lnTo>
                  <a:pt x="0" y="4226363"/>
                </a:lnTo>
                <a:lnTo>
                  <a:pt x="15791" y="4234455"/>
                </a:lnTo>
                <a:cubicBezTo>
                  <a:pt x="537360" y="4485921"/>
                  <a:pt x="1122182" y="4626842"/>
                  <a:pt x="1739899" y="4626842"/>
                </a:cubicBezTo>
                <a:cubicBezTo>
                  <a:pt x="3936226" y="4626842"/>
                  <a:pt x="5716700" y="2845319"/>
                  <a:pt x="5716700" y="647700"/>
                </a:cubicBezTo>
                <a:cubicBezTo>
                  <a:pt x="5716700" y="510349"/>
                  <a:pt x="5709745" y="374623"/>
                  <a:pt x="5696169" y="240856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B67BBD-C82F-4ECC-B46E-A2AD94246C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14" y="327026"/>
            <a:ext cx="4164011" cy="261143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600" b="1">
                <a:effectLst/>
              </a:rPr>
              <a:t>Community Based Learning Facilities (CBLF)</a:t>
            </a:r>
            <a:endParaRPr lang="en-US" sz="3600" b="1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D00837E5-6739-462C-ABF7-81454BCA7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" y="128686"/>
            <a:ext cx="1398637" cy="283659"/>
          </a:xfrm>
          <a:prstGeom prst="rect">
            <a:avLst/>
          </a:prstGeom>
        </p:spPr>
      </p:pic>
      <p:graphicFrame>
        <p:nvGraphicFramePr>
          <p:cNvPr id="31" name="TextBox 12">
            <a:extLst>
              <a:ext uri="{FF2B5EF4-FFF2-40B4-BE49-F238E27FC236}">
                <a16:creationId xmlns:a16="http://schemas.microsoft.com/office/drawing/2014/main" id="{F752F8E7-5699-48B6-8C83-EB96FE51C0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919168"/>
              </p:ext>
            </p:extLst>
          </p:nvPr>
        </p:nvGraphicFramePr>
        <p:xfrm>
          <a:off x="6381750" y="2119313"/>
          <a:ext cx="5329236" cy="4057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04446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A1E6F6E-2894-4651-8939-AE304A09ECA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t="9305" b="6450"/>
          <a:stretch/>
        </p:blipFill>
        <p:spPr>
          <a:xfrm>
            <a:off x="-6" y="-3"/>
            <a:ext cx="12192000" cy="6855958"/>
          </a:xfrm>
          <a:prstGeom prst="rect">
            <a:avLst/>
          </a:prstGeom>
        </p:spPr>
      </p:pic>
      <p:sp>
        <p:nvSpPr>
          <p:cNvPr id="6" name="Subtitle 5">
            <a:extLst>
              <a:ext uri="{FF2B5EF4-FFF2-40B4-BE49-F238E27FC236}">
                <a16:creationId xmlns:a16="http://schemas.microsoft.com/office/drawing/2014/main" id="{6385BFD6-7B19-4729-B8B1-0549F1766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6636" y="3374558"/>
            <a:ext cx="5609219" cy="1199709"/>
          </a:xfrm>
        </p:spPr>
        <p:txBody>
          <a:bodyPr anchor="b">
            <a:normAutofit/>
          </a:bodyPr>
          <a:lstStyle/>
          <a:p>
            <a:pPr algn="l"/>
            <a:r>
              <a:rPr lang="en-US" sz="2800" dirty="0">
                <a:latin typeface="Gill Sans MT" panose="020B0502020104020203" pitchFamily="34" charset="0"/>
              </a:rPr>
              <a:t>Total Number of Small Groups formed :  630</a:t>
            </a:r>
          </a:p>
        </p:txBody>
      </p:sp>
      <p:pic>
        <p:nvPicPr>
          <p:cNvPr id="15" name="Picture 14" descr="A group of people sitting in a classroom&#10;&#10;Description automatically generated with low confidence">
            <a:extLst>
              <a:ext uri="{FF2B5EF4-FFF2-40B4-BE49-F238E27FC236}">
                <a16:creationId xmlns:a16="http://schemas.microsoft.com/office/drawing/2014/main" id="{79464245-F46B-4838-B06F-9CD883FC1B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6" r="25483" b="2"/>
          <a:stretch/>
        </p:blipFill>
        <p:spPr>
          <a:xfrm>
            <a:off x="81252" y="-108471"/>
            <a:ext cx="3933440" cy="5861304"/>
          </a:xfrm>
          <a:custGeom>
            <a:avLst/>
            <a:gdLst/>
            <a:ahLst/>
            <a:cxnLst/>
            <a:rect l="l" t="t" r="r" b="b"/>
            <a:pathLst>
              <a:path w="3933440" h="5861304">
                <a:moveTo>
                  <a:pt x="1002788" y="0"/>
                </a:moveTo>
                <a:cubicBezTo>
                  <a:pt x="2621342" y="0"/>
                  <a:pt x="3933440" y="1312098"/>
                  <a:pt x="3933440" y="2930652"/>
                </a:cubicBezTo>
                <a:cubicBezTo>
                  <a:pt x="3933440" y="4549206"/>
                  <a:pt x="2621342" y="5861304"/>
                  <a:pt x="1002788" y="5861304"/>
                </a:cubicBezTo>
                <a:cubicBezTo>
                  <a:pt x="699309" y="5861304"/>
                  <a:pt x="406604" y="5815176"/>
                  <a:pt x="131302" y="5729548"/>
                </a:cubicBezTo>
                <a:lnTo>
                  <a:pt x="0" y="5681491"/>
                </a:lnTo>
                <a:lnTo>
                  <a:pt x="0" y="179814"/>
                </a:lnTo>
                <a:lnTo>
                  <a:pt x="131302" y="131756"/>
                </a:lnTo>
                <a:cubicBezTo>
                  <a:pt x="406604" y="46129"/>
                  <a:pt x="699309" y="0"/>
                  <a:pt x="1002788" y="0"/>
                </a:cubicBezTo>
                <a:close/>
              </a:path>
            </a:pathLst>
          </a:custGeom>
        </p:spPr>
      </p:pic>
      <p:pic>
        <p:nvPicPr>
          <p:cNvPr id="11" name="Picture 10" descr="A picture containing indoor, group&#10;&#10;Description automatically generated">
            <a:extLst>
              <a:ext uri="{FF2B5EF4-FFF2-40B4-BE49-F238E27FC236}">
                <a16:creationId xmlns:a16="http://schemas.microsoft.com/office/drawing/2014/main" id="{77E6F715-8C0B-40B9-8858-8649C70154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3" r="11833" b="2"/>
          <a:stretch/>
        </p:blipFill>
        <p:spPr>
          <a:xfrm>
            <a:off x="4518135" y="10"/>
            <a:ext cx="3236976" cy="2995146"/>
          </a:xfrm>
          <a:custGeom>
            <a:avLst/>
            <a:gdLst/>
            <a:ahLst/>
            <a:cxnLst/>
            <a:rect l="l" t="t" r="r" b="b"/>
            <a:pathLst>
              <a:path w="3236976" h="2995156">
                <a:moveTo>
                  <a:pt x="770517" y="0"/>
                </a:moveTo>
                <a:lnTo>
                  <a:pt x="2466460" y="0"/>
                </a:lnTo>
                <a:lnTo>
                  <a:pt x="2523400" y="34592"/>
                </a:lnTo>
                <a:cubicBezTo>
                  <a:pt x="2953921" y="325446"/>
                  <a:pt x="3236976" y="818002"/>
                  <a:pt x="3236976" y="1376668"/>
                </a:cubicBezTo>
                <a:cubicBezTo>
                  <a:pt x="3236976" y="2270534"/>
                  <a:pt x="2512354" y="2995156"/>
                  <a:pt x="1618488" y="2995156"/>
                </a:cubicBezTo>
                <a:cubicBezTo>
                  <a:pt x="724622" y="2995156"/>
                  <a:pt x="0" y="2270534"/>
                  <a:pt x="0" y="1376668"/>
                </a:cubicBezTo>
                <a:cubicBezTo>
                  <a:pt x="0" y="818002"/>
                  <a:pt x="283056" y="325446"/>
                  <a:pt x="713576" y="34592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767EFF-C9C0-4836-B72D-0FA9DD7413C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8" r="27664" b="-2"/>
          <a:stretch/>
        </p:blipFill>
        <p:spPr>
          <a:xfrm>
            <a:off x="8967592" y="2042"/>
            <a:ext cx="3224421" cy="4020664"/>
          </a:xfrm>
          <a:custGeom>
            <a:avLst/>
            <a:gdLst/>
            <a:ahLst/>
            <a:cxnLst/>
            <a:rect l="l" t="t" r="r" b="b"/>
            <a:pathLst>
              <a:path w="3224421" h="4020664">
                <a:moveTo>
                  <a:pt x="449733" y="0"/>
                </a:moveTo>
                <a:lnTo>
                  <a:pt x="3224421" y="0"/>
                </a:lnTo>
                <a:lnTo>
                  <a:pt x="3224421" y="3933205"/>
                </a:lnTo>
                <a:lnTo>
                  <a:pt x="3087301" y="3968462"/>
                </a:lnTo>
                <a:cubicBezTo>
                  <a:pt x="2920035" y="4002689"/>
                  <a:pt x="2746849" y="4020664"/>
                  <a:pt x="2569464" y="4020664"/>
                </a:cubicBezTo>
                <a:cubicBezTo>
                  <a:pt x="1150388" y="4020664"/>
                  <a:pt x="0" y="2870276"/>
                  <a:pt x="0" y="1451200"/>
                </a:cubicBezTo>
                <a:cubicBezTo>
                  <a:pt x="0" y="919047"/>
                  <a:pt x="161773" y="424677"/>
                  <a:pt x="438824" y="14588"/>
                </a:cubicBezTo>
                <a:close/>
              </a:path>
            </a:pathLst>
          </a:custGeom>
        </p:spPr>
      </p:pic>
      <p:pic>
        <p:nvPicPr>
          <p:cNvPr id="36" name="G- Group">
            <a:hlinkClick r:id="" action="ppaction://media"/>
            <a:extLst>
              <a:ext uri="{FF2B5EF4-FFF2-40B4-BE49-F238E27FC236}">
                <a16:creationId xmlns:a16="http://schemas.microsoft.com/office/drawing/2014/main" id="{7EA33676-D971-4D8D-81A1-3E44D56FCE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30572" y="51432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9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536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Mental Health and Psychosocial Support (MHPSS)</a:t>
            </a:r>
          </a:p>
        </p:txBody>
      </p:sp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332016" y="5812834"/>
            <a:ext cx="3011047" cy="76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286" y="2487479"/>
            <a:ext cx="3558524" cy="35585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744" y="1035928"/>
            <a:ext cx="2577859" cy="120258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32015" y="1035928"/>
            <a:ext cx="31861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Training conducted on-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Psychological First Aid (PFA)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Social and Emotional Learning (SEL)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Self-care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Stress Management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2016" y="3605022"/>
            <a:ext cx="30492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Trained-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Partner staff: 34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Teacher: 411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Peer facilitator: 150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182089-AA13-4787-A194-B930426EE4FB}"/>
              </a:ext>
            </a:extLst>
          </p:cNvPr>
          <p:cNvSpPr/>
          <p:nvPr/>
        </p:nvSpPr>
        <p:spPr>
          <a:xfrm>
            <a:off x="7598138" y="1035928"/>
            <a:ext cx="426184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172 Master Trainers from Sector Partners are trained on-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Life Skill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Social and Emotional Learning (SEL)</a:t>
            </a:r>
          </a:p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PFA Training focusing on Fire incident at Camp-09 was conducted with the JCF partner staffs.</a:t>
            </a:r>
          </a:p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During COVID-19 phase-2 lockdown wellbeing sessions are conducted with partner staffs on-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Understanding COVID-19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PFA</a:t>
            </a:r>
          </a:p>
          <a:p>
            <a:pPr marL="342900" marR="0" lvl="0" indent="-342900" algn="l" defTabSz="3413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Self-care</a:t>
            </a:r>
          </a:p>
        </p:txBody>
      </p:sp>
    </p:spTree>
    <p:extLst>
      <p:ext uri="{BB962C8B-B14F-4D97-AF65-F5344CB8AC3E}">
        <p14:creationId xmlns:p14="http://schemas.microsoft.com/office/powerpoint/2010/main" val="373679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17" descr="A group of people sitting in a room with red chairs and tables&#10;&#10;Description automatically generated with low confidence">
            <a:extLst>
              <a:ext uri="{FF2B5EF4-FFF2-40B4-BE49-F238E27FC236}">
                <a16:creationId xmlns:a16="http://schemas.microsoft.com/office/drawing/2014/main" id="{82650350-9393-4A35-A6E8-54DD163C6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1" r="-1" b="-1"/>
          <a:stretch/>
        </p:blipFill>
        <p:spPr>
          <a:xfrm>
            <a:off x="773741" y="1398367"/>
            <a:ext cx="6784975" cy="43926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D912A5-49EC-4309-9E1C-7BBA0429E4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0" b="1"/>
          <a:stretch/>
        </p:blipFill>
        <p:spPr>
          <a:xfrm>
            <a:off x="7631741" y="1398367"/>
            <a:ext cx="3827463" cy="2155825"/>
          </a:xfrm>
          <a:prstGeom prst="rect">
            <a:avLst/>
          </a:prstGeom>
        </p:spPr>
      </p:pic>
      <p:pic>
        <p:nvPicPr>
          <p:cNvPr id="6" name="Content Placeholder 4" descr="A picture containing text, person, indoor, child&#10;&#10;Description automatically generated">
            <a:extLst>
              <a:ext uri="{FF2B5EF4-FFF2-40B4-BE49-F238E27FC236}">
                <a16:creationId xmlns:a16="http://schemas.microsoft.com/office/drawing/2014/main" id="{B7E12B06-BBEE-4AF3-901A-2349C86F05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97" r="1" b="1"/>
          <a:stretch/>
        </p:blipFill>
        <p:spPr>
          <a:xfrm>
            <a:off x="7631741" y="3627217"/>
            <a:ext cx="3827463" cy="21637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4628DA-5DA7-4946-94B1-ED94DE51E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7" y="418156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Gill Sans MT" panose="020B0502020104020203" pitchFamily="34" charset="0"/>
              </a:rPr>
              <a:t>Teachers’ Professional Development (TPD)</a:t>
            </a:r>
            <a:endParaRPr lang="en-US" sz="4000" b="1" kern="1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98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FD8B78-E00A-4BDC-99A4-E4D39D62F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04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7030A0"/>
                </a:solidFill>
              </a:rPr>
              <a:t> 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7E20E2D-DEC4-4C55-AFBF-09B8F392C58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450829"/>
          <a:ext cx="11046542" cy="6341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9483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9416561" y="6164310"/>
            <a:ext cx="2691980" cy="7227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6255" y="1"/>
            <a:ext cx="6421614" cy="1063256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bn-BD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Distance Education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56B1EE-0D1F-4B37-9E39-6879100D5ABA}"/>
              </a:ext>
            </a:extLst>
          </p:cNvPr>
          <p:cNvSpPr txBox="1">
            <a:spLocks/>
          </p:cNvSpPr>
          <p:nvPr/>
        </p:nvSpPr>
        <p:spPr>
          <a:xfrm>
            <a:off x="3370227" y="1082824"/>
            <a:ext cx="2941673" cy="129266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93000 households across 34 camps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9C22FD-53D9-4708-A473-79A40E1579CE}"/>
              </a:ext>
            </a:extLst>
          </p:cNvPr>
          <p:cNvSpPr txBox="1">
            <a:spLocks/>
          </p:cNvSpPr>
          <p:nvPr/>
        </p:nvSpPr>
        <p:spPr>
          <a:xfrm>
            <a:off x="6395359" y="3236685"/>
            <a:ext cx="5796641" cy="2971610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72 Interactive Radio Instruction (IRI) sessions in Math, English &amp; Social Emotional Learning (SEL)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Airing &amp; re-airing of 72 sessions through community Radios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Complementary messages for parents and caregivers through IRI sessions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96768F-5F26-4FDE-8207-C4C5CE10DC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8" y="2525485"/>
            <a:ext cx="6170452" cy="36828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1448" y="1082824"/>
            <a:ext cx="3145320" cy="129266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n-ea"/>
                <a:cs typeface="+mn-cs"/>
              </a:rPr>
              <a:t>75419 Children  aged 4-14 from Level 1 &amp; 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59" y="0"/>
            <a:ext cx="5796641" cy="306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7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9416561" y="6167180"/>
            <a:ext cx="2691980" cy="7227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6255" y="1"/>
            <a:ext cx="2680556" cy="1866899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bn-BD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Distance Education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F7EDBC6-42D4-4134-A5BA-07E1E31BC759}"/>
              </a:ext>
            </a:extLst>
          </p:cNvPr>
          <p:cNvSpPr txBox="1">
            <a:spLocks/>
          </p:cNvSpPr>
          <p:nvPr/>
        </p:nvSpPr>
        <p:spPr>
          <a:xfrm>
            <a:off x="41696" y="1998769"/>
            <a:ext cx="2544653" cy="154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2000 host teachers &amp; 172 Master Trainers (MT)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3DEADBB-FA53-4EF5-BDD2-60DFFE9E2778}"/>
              </a:ext>
            </a:extLst>
          </p:cNvPr>
          <p:cNvSpPr txBox="1">
            <a:spLocks/>
          </p:cNvSpPr>
          <p:nvPr/>
        </p:nvSpPr>
        <p:spPr>
          <a:xfrm>
            <a:off x="6894287" y="2995700"/>
            <a:ext cx="5021942" cy="31714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12 field level orientation sessions with partners staff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2 workshops with Remote Supervisors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Monthly mobile internet package for teachers &amp; MT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Zoom business license for 10 sector partners</a:t>
            </a:r>
          </a:p>
        </p:txBody>
      </p:sp>
      <p:pic>
        <p:nvPicPr>
          <p:cNvPr id="11" name="Picture 10" descr="C:\Akter Tahmina\Teachers_Skill_Development_Camp-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285" y="0"/>
            <a:ext cx="5021943" cy="2859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0" y="0"/>
            <a:ext cx="3965213" cy="419462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3DEADBB-FA53-4EF5-BDD2-60DFFE9E2778}"/>
              </a:ext>
            </a:extLst>
          </p:cNvPr>
          <p:cNvSpPr txBox="1">
            <a:spLocks/>
          </p:cNvSpPr>
          <p:nvPr/>
        </p:nvSpPr>
        <p:spPr>
          <a:xfrm>
            <a:off x="54396" y="4223658"/>
            <a:ext cx="6647579" cy="2481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175 E-learning courses in Math, English, SEL and Remote Pedagogy in ECW LMS App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Interactive features in LMS i.e. quiz, live classes etc. in web and 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app version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Digital MIS and remote supervisory system</a:t>
            </a:r>
          </a:p>
        </p:txBody>
      </p:sp>
    </p:spTree>
    <p:extLst>
      <p:ext uri="{BB962C8B-B14F-4D97-AF65-F5344CB8AC3E}">
        <p14:creationId xmlns:p14="http://schemas.microsoft.com/office/powerpoint/2010/main" val="108328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9416561" y="6164310"/>
            <a:ext cx="2691980" cy="7227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6255" y="1"/>
            <a:ext cx="6421614" cy="1063256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bn-BD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Distance Education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9C22FD-53D9-4708-A473-79A40E1579CE}"/>
              </a:ext>
            </a:extLst>
          </p:cNvPr>
          <p:cNvSpPr txBox="1">
            <a:spLocks/>
          </p:cNvSpPr>
          <p:nvPr/>
        </p:nvSpPr>
        <p:spPr>
          <a:xfrm>
            <a:off x="6531429" y="3483429"/>
            <a:ext cx="5515844" cy="2680882"/>
          </a:xfrm>
          <a:prstGeom prst="rect">
            <a:avLst/>
          </a:prstGeom>
          <a:solidFill>
            <a:srgbClr val="660066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7 Online orientation sessions have been conducted with partners focal, teachers and MT on LMS quizzes and live classes considering COVID second wave.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9C22FD-53D9-4708-A473-79A40E1579CE}"/>
              </a:ext>
            </a:extLst>
          </p:cNvPr>
          <p:cNvSpPr txBox="1">
            <a:spLocks/>
          </p:cNvSpPr>
          <p:nvPr/>
        </p:nvSpPr>
        <p:spPr>
          <a:xfrm>
            <a:off x="181620" y="1182914"/>
            <a:ext cx="6213739" cy="4987906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Re-airing of 50 IRI sessions has been started considering new COVID second wave and lockdown.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Total 102,265 students (female- 49,248; male-53,017) have listened to IRI sessions according to Education Sector 5W report which is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35%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 higher than projected beneficiary target. 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Effective  assessment on IRI session was conducted across 12 camps, which Aggregated Average  rates  are  A= 86 % and  B= 14%.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29" y="0"/>
            <a:ext cx="5515844" cy="326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7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82233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School Reopening plan</a:t>
            </a:r>
            <a:br>
              <a:rPr lang="bn-B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</a:b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  <p:pic>
        <p:nvPicPr>
          <p:cNvPr id="9" name="Picture 8" descr="Image result for save the children logo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98100" y="6336059"/>
            <a:ext cx="2623835" cy="5219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D805B5C-EAFA-4390-8039-539A9AC8A994}"/>
              </a:ext>
            </a:extLst>
          </p:cNvPr>
          <p:cNvSpPr txBox="1">
            <a:spLocks/>
          </p:cNvSpPr>
          <p:nvPr/>
        </p:nvSpPr>
        <p:spPr>
          <a:xfrm>
            <a:off x="611372" y="1871331"/>
            <a:ext cx="10969255" cy="41998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Our LCs are well maintained during COVID19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School reopening action plan prepared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LC reopening assessment completed with learners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All Teaching TL materials has procured and distributed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Community awareness done through parenting session and CEC meeting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Teachers are trained on MHPSS and pedagogy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09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124EFA-3B04-4281-AEE9-37E2420DA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09" y="1122030"/>
            <a:ext cx="5729760" cy="3532894"/>
          </a:xfrm>
          <a:prstGeom prst="rect">
            <a:avLst/>
          </a:prstGeom>
          <a:effectLst>
            <a:glow rad="1905000">
              <a:schemeClr val="accent1">
                <a:alpha val="0"/>
              </a:schemeClr>
            </a:glow>
            <a:softEdge rad="63500"/>
          </a:effec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E6743A80-2257-4501-9631-9ABAD5A06006}"/>
              </a:ext>
            </a:extLst>
          </p:cNvPr>
          <p:cNvSpPr/>
          <p:nvPr/>
        </p:nvSpPr>
        <p:spPr>
          <a:xfrm>
            <a:off x="4338085" y="4970428"/>
            <a:ext cx="4187455" cy="1210279"/>
          </a:xfrm>
          <a:prstGeom prst="wedgeRectCallout">
            <a:avLst/>
          </a:prstGeom>
          <a:solidFill>
            <a:srgbClr val="FF0000">
              <a:alpha val="5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Gill Sans MT" panose="020B0502020104020203" pitchFamily="34" charset="0"/>
              </a:rPr>
              <a:t>Thank You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37D5E7C-D095-42EE-96B4-93BE15913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22030"/>
            <a:ext cx="6003851" cy="3532893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6551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8064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Roles in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EiE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  <p:pic>
        <p:nvPicPr>
          <p:cNvPr id="9" name="Picture 8" descr="Image result for save the children logo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192907" y="6093503"/>
            <a:ext cx="3011047" cy="76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2907" y="499239"/>
            <a:ext cx="11241932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SC has four major role in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EiE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Implementation through PNGOs, e.g. JCF,  YPSA (LC-100, CBLF-126, GFS- 09, GPS- 05)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Technical role for Cox’s Bazar Education Sector through Teachers Professional Development (TPD)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75000"/>
                  </a:srgbClr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Distance Education modality for Sector considering COVID-19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75000"/>
                </a:srgbClr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Sector Co-lead for Education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75000"/>
                </a:srgbClr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485" y="-53163"/>
            <a:ext cx="12192000" cy="951209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</a:rPr>
              <a:t>Beneficiaries </a:t>
            </a:r>
          </a:p>
        </p:txBody>
      </p:sp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332016" y="5812834"/>
            <a:ext cx="3011047" cy="76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187609" y="5746334"/>
            <a:ext cx="2183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Girls-</a:t>
            </a:r>
            <a:r>
              <a:rPr kumimoji="0" lang="bn-BD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Gill Sans MT" panose="020B0502020104020203" pitchFamily="34" charset="0"/>
              </a:rPr>
              <a:t>9019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Adult-45597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24116" y="5700616"/>
            <a:ext cx="229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Boys-</a:t>
            </a:r>
            <a:r>
              <a:rPr kumimoji="0" lang="bn-BD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Gill Sans MT" panose="020B0502020104020203" pitchFamily="34" charset="0"/>
              </a:rPr>
              <a:t>6981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Adult- 40707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362" y="3149850"/>
            <a:ext cx="4087985" cy="251050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982650" y="1287802"/>
            <a:ext cx="477741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500" dirty="0">
                <a:latin typeface="Gill Sans MT" panose="020B0502020104020203" pitchFamily="34" charset="0"/>
              </a:rPr>
              <a:t>102304</a:t>
            </a:r>
            <a:endParaRPr kumimoji="0" lang="en-US" sz="1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ill Sans MT" panose="020B0502020104020203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87F008A-0F18-4F2B-A08C-15ACADC40D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020" y="1767663"/>
            <a:ext cx="5562867" cy="370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8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332016" y="5812834"/>
            <a:ext cx="3011047" cy="76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/>
          <a:stretch/>
        </p:blipFill>
        <p:spPr>
          <a:xfrm>
            <a:off x="8821" y="-776178"/>
            <a:ext cx="12182273" cy="71946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51940" y="652438"/>
            <a:ext cx="11688120" cy="1010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en-US" sz="4800" b="1" dirty="0">
              <a:latin typeface="Gil Sans M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027622"/>
            <a:ext cx="12183179" cy="38408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17</a:t>
            </a:r>
            <a:r>
              <a:rPr lang="bn-BD" sz="17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March 2020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service has been declared as non-essential service inside camp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RRRC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Hard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Lockdown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period (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March 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2020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September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2020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Soft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lockdown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period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October 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2020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December 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2020) 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Sessions started in small-scale home-based learning along with</a:t>
            </a:r>
            <a:r>
              <a:rPr lang="bn-BD" sz="1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caregiver-led education ( 1</a:t>
            </a:r>
            <a:r>
              <a:rPr lang="en-US" sz="1700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week of April 2020)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Continuation of regular activities( Face to face CEC Meeting, Parenting session, Teachers training maintaining social distance) from 1</a:t>
            </a:r>
            <a:r>
              <a:rPr lang="en-US" sz="1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January 2021 to 2</a:t>
            </a:r>
            <a:r>
              <a:rPr lang="en-US" sz="1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week of April 2021</a:t>
            </a:r>
          </a:p>
          <a:p>
            <a:pPr marL="285750" lvl="0" indent="-285750"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en-US" sz="1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Continuation of caregiver-led education by one-to-one communication.</a:t>
            </a:r>
            <a:r>
              <a:rPr lang="en-US" sz="1700" dirty="0">
                <a:solidFill>
                  <a:prstClr val="black"/>
                </a:solidFill>
              </a:rPr>
              <a:t> They are going to children’s shed and supporting each child individually for 20-30 minutes, this way each facilitator can support 10-12 children per day.</a:t>
            </a:r>
            <a:endParaRPr lang="en-US" sz="1700" dirty="0">
              <a:solidFill>
                <a:prstClr val="white">
                  <a:lumMod val="50000"/>
                </a:prstClr>
              </a:solidFill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23</a:t>
            </a:r>
            <a:r>
              <a:rPr lang="en-US" sz="1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rd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April 2021 all kind of </a:t>
            </a:r>
            <a:r>
              <a:rPr lang="en-US" sz="1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face to face intervention stopped due to surge of Covid inside camps 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Online based training for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partner staffs and teachers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(SEL, MHPSS, PFA, Remote Pedagogy)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sz="17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EiE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kit,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Hygiene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kit and dignity kit</a:t>
            </a:r>
            <a:r>
              <a:rPr lang="bn-BD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7" y="0"/>
            <a:ext cx="2467659" cy="1158950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Gil Sans MT"/>
              </a:rPr>
              <a:t>COVID-19 Outbreak 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89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332016" y="5812834"/>
            <a:ext cx="3011047" cy="76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/>
          <a:stretch/>
        </p:blipFill>
        <p:spPr>
          <a:xfrm>
            <a:off x="8821" y="-776178"/>
            <a:ext cx="12182273" cy="71946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51940" y="652438"/>
            <a:ext cx="11688120" cy="1010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 Sans M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027622"/>
            <a:ext cx="12183179" cy="365760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lvl="0" indent="-342900" defTabSz="4572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222221"/>
                </a:solidFill>
                <a:latin typeface="Trade Gothic LT Com"/>
                <a:ea typeface="Calibri" panose="020F0502020204030204" pitchFamily="34" charset="0"/>
              </a:rPr>
              <a:t>Completed 5-day long TOT on Basic teachers training for partner staff</a:t>
            </a:r>
          </a:p>
          <a:p>
            <a:pPr marL="342900" lvl="0" indent="-342900" defTabSz="4572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222221"/>
                </a:solidFill>
                <a:latin typeface="Trade Gothic LT Com"/>
                <a:ea typeface="Calibri" panose="020F0502020204030204" pitchFamily="34" charset="0"/>
              </a:rPr>
              <a:t>Completed 3-day long TOT on Subject based teachers Training for partner staff</a:t>
            </a:r>
          </a:p>
          <a:p>
            <a:pPr marL="342900" lvl="0" indent="-342900" defTabSz="4572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222221"/>
                </a:solidFill>
                <a:latin typeface="Trade Gothic LT Com"/>
                <a:ea typeface="Calibri" panose="020F0502020204030204" pitchFamily="34" charset="0"/>
              </a:rPr>
              <a:t>Completed 3-day long PFA training for 266 teachers</a:t>
            </a:r>
          </a:p>
          <a:p>
            <a:pPr marL="342900" lvl="0" indent="-342900" defTabSz="4572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222221"/>
                </a:solidFill>
                <a:latin typeface="Trade Gothic LT Com"/>
                <a:ea typeface="Calibri" panose="020F0502020204030204" pitchFamily="34" charset="0"/>
              </a:rPr>
              <a:t>Completed 6 day long Basic teachers training for 266 teachers</a:t>
            </a:r>
          </a:p>
          <a:p>
            <a:pPr marL="342900" lvl="0" indent="-342900" defTabSz="45720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222221"/>
                </a:solidFill>
                <a:latin typeface="Trade Gothic LT Com"/>
                <a:ea typeface="Calibri" panose="020F0502020204030204" pitchFamily="34" charset="0"/>
              </a:rPr>
              <a:t>Completed 4 day long Subject Based teachers training for 266 teachers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7" y="0"/>
            <a:ext cx="2467659" cy="1158950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Gil Sans MT"/>
              </a:rPr>
              <a:t>COVID-19 Outbreak 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08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146087" y="6097297"/>
            <a:ext cx="2960688" cy="64293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Content Placeholder 13" descr="A group of children in a room&#10;&#10;Description automatically generated with low confidence">
            <a:extLst>
              <a:ext uri="{FF2B5EF4-FFF2-40B4-BE49-F238E27FC236}">
                <a16:creationId xmlns:a16="http://schemas.microsoft.com/office/drawing/2014/main" id="{B5A921EE-3226-4A34-8B5D-615AAE631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594" y="3001481"/>
            <a:ext cx="4320760" cy="2959805"/>
          </a:xfr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0D71B77B-03E8-4F35-A244-0F84ECFD4124}"/>
              </a:ext>
            </a:extLst>
          </p:cNvPr>
          <p:cNvSpPr txBox="1">
            <a:spLocks/>
          </p:cNvSpPr>
          <p:nvPr/>
        </p:nvSpPr>
        <p:spPr>
          <a:xfrm>
            <a:off x="3048" y="-74428"/>
            <a:ext cx="12188951" cy="1519905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Continuation of Education through Alternative modality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(Learning Centre Based) 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29" name="Picture 28" descr="A picture containing text, child, indoor, family&#10;&#10;Description automatically generated">
            <a:extLst>
              <a:ext uri="{FF2B5EF4-FFF2-40B4-BE49-F238E27FC236}">
                <a16:creationId xmlns:a16="http://schemas.microsoft.com/office/drawing/2014/main" id="{3CFB9072-2D82-4B07-BDC4-9A5D942495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081" y="1780999"/>
            <a:ext cx="4656919" cy="31969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F7381A-3A14-440F-89FB-C6295CBA0CA2}"/>
              </a:ext>
            </a:extLst>
          </p:cNvPr>
          <p:cNvSpPr txBox="1"/>
          <p:nvPr/>
        </p:nvSpPr>
        <p:spPr>
          <a:xfrm>
            <a:off x="485729" y="1581488"/>
            <a:ext cx="465691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Total 10555 Children (Girls: 4365, Boys: 6190)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engaged in learning activity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C08A6F-657C-4E54-9ECA-9524E8942C89}"/>
              </a:ext>
            </a:extLst>
          </p:cNvPr>
          <p:cNvSpPr txBox="1"/>
          <p:nvPr/>
        </p:nvSpPr>
        <p:spPr>
          <a:xfrm>
            <a:off x="7503613" y="5128950"/>
            <a:ext cx="254413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Established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746 learning points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B91BEC-A3B1-4EF5-B0BD-C50A3D9970B6}"/>
              </a:ext>
            </a:extLst>
          </p:cNvPr>
          <p:cNvSpPr txBox="1"/>
          <p:nvPr/>
        </p:nvSpPr>
        <p:spPr>
          <a:xfrm>
            <a:off x="146087" y="3303770"/>
            <a:ext cx="24441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100 Learning Centre</a:t>
            </a:r>
          </a:p>
        </p:txBody>
      </p:sp>
    </p:spTree>
    <p:extLst>
      <p:ext uri="{BB962C8B-B14F-4D97-AF65-F5344CB8AC3E}">
        <p14:creationId xmlns:p14="http://schemas.microsoft.com/office/powerpoint/2010/main" val="25279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7">
            <a:extLst>
              <a:ext uri="{FF2B5EF4-FFF2-40B4-BE49-F238E27FC236}">
                <a16:creationId xmlns:a16="http://schemas.microsoft.com/office/drawing/2014/main" id="{3B47FC9C-2ED3-4100-A4EF-E8CDFEE10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Image result for save the children log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146087" y="6097297"/>
            <a:ext cx="2960688" cy="64293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0D71B77B-03E8-4F35-A244-0F84ECFD4124}"/>
              </a:ext>
            </a:extLst>
          </p:cNvPr>
          <p:cNvSpPr txBox="1">
            <a:spLocks/>
          </p:cNvSpPr>
          <p:nvPr/>
        </p:nvSpPr>
        <p:spPr>
          <a:xfrm>
            <a:off x="3048" y="-74428"/>
            <a:ext cx="12188951" cy="1519905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Continuation of Education through Alternative modality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(Learning Centre Based)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1ECEDA-56D0-4C67-A514-CE6978557710}"/>
              </a:ext>
            </a:extLst>
          </p:cNvPr>
          <p:cNvSpPr txBox="1"/>
          <p:nvPr/>
        </p:nvSpPr>
        <p:spPr>
          <a:xfrm>
            <a:off x="4520264" y="1653289"/>
            <a:ext cx="566572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Distributed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EiE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kit 10555, Hygiene kit 10555, Dignity kit 1320 and facilitators kit 266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 descr="A picture containing colorful, dressed&#10;&#10;Description automatically generated">
            <a:extLst>
              <a:ext uri="{FF2B5EF4-FFF2-40B4-BE49-F238E27FC236}">
                <a16:creationId xmlns:a16="http://schemas.microsoft.com/office/drawing/2014/main" id="{F2B54CE9-853A-438A-9FF9-A92561F725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2170" y="1714184"/>
            <a:ext cx="3894962" cy="38612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48885C-6F41-4149-96A9-947C9C0B7E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8826" y="3266278"/>
            <a:ext cx="4390952" cy="29273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280F9ED-B904-47EA-AA1B-FB1E46C591FE}"/>
              </a:ext>
            </a:extLst>
          </p:cNvPr>
          <p:cNvSpPr txBox="1"/>
          <p:nvPr/>
        </p:nvSpPr>
        <p:spPr>
          <a:xfrm>
            <a:off x="4790852" y="4070978"/>
            <a:ext cx="274156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Capacity Development (Partners’ Staff &amp; Teacher`s)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30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24C67B-632D-4052-9C45-45AE3D7552FE}"/>
              </a:ext>
            </a:extLst>
          </p:cNvPr>
          <p:cNvSpPr/>
          <p:nvPr/>
        </p:nvSpPr>
        <p:spPr>
          <a:xfrm>
            <a:off x="5029200" y="1920723"/>
            <a:ext cx="2970302" cy="44082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150 PEER group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F34782-90B7-4E1C-987A-151E0C758570}"/>
              </a:ext>
            </a:extLst>
          </p:cNvPr>
          <p:cNvSpPr/>
          <p:nvPr/>
        </p:nvSpPr>
        <p:spPr>
          <a:xfrm>
            <a:off x="3914734" y="5781124"/>
            <a:ext cx="3803023" cy="88165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Gill Sans MT" panose="020B0502020104020203" pitchFamily="34" charset="0"/>
              </a:rPr>
              <a:t>450 adolescents are under this Peer group</a:t>
            </a:r>
          </a:p>
        </p:txBody>
      </p:sp>
      <p:pic>
        <p:nvPicPr>
          <p:cNvPr id="7" name="Picture 6" descr="Image result for save the children logo">
            <a:extLst>
              <a:ext uri="{FF2B5EF4-FFF2-40B4-BE49-F238E27FC236}">
                <a16:creationId xmlns:a16="http://schemas.microsoft.com/office/drawing/2014/main" id="{55FE88A7-8B53-4D3B-8758-F4600F3E0C0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9"/>
          <a:stretch/>
        </p:blipFill>
        <p:spPr bwMode="auto">
          <a:xfrm>
            <a:off x="103156" y="5920814"/>
            <a:ext cx="2980564" cy="6585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E5527CF-368D-46FE-A73A-5DEF928CCC4E}"/>
              </a:ext>
            </a:extLst>
          </p:cNvPr>
          <p:cNvSpPr/>
          <p:nvPr/>
        </p:nvSpPr>
        <p:spPr>
          <a:xfrm>
            <a:off x="0" y="961295"/>
            <a:ext cx="12192000" cy="6585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Gill Sans MT" panose="020B0502020104020203" pitchFamily="34" charset="0"/>
              </a:rPr>
              <a:t>PEER Education Program (PEP)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7440F2-9F05-4828-9470-18C3BAFBAC7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880" y="1783759"/>
            <a:ext cx="3129248" cy="283536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4BFC279-FD66-41D5-9228-E7E34EEA1489}"/>
              </a:ext>
            </a:extLst>
          </p:cNvPr>
          <p:cNvSpPr txBox="1">
            <a:spLocks/>
          </p:cNvSpPr>
          <p:nvPr/>
        </p:nvSpPr>
        <p:spPr>
          <a:xfrm>
            <a:off x="3049" y="49085"/>
            <a:ext cx="12188951" cy="777418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Continuation of Education through Alternative modality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itchFamily="34" charset="0"/>
                <a:ea typeface="+mj-ea"/>
                <a:cs typeface="+mj-cs"/>
              </a:rPr>
              <a:t>(Learning Centre Based)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E3E93A-F6F1-4C1A-8564-C99EF97303E9}"/>
              </a:ext>
            </a:extLst>
          </p:cNvPr>
          <p:cNvGrpSpPr/>
          <p:nvPr/>
        </p:nvGrpSpPr>
        <p:grpSpPr>
          <a:xfrm>
            <a:off x="412872" y="1783759"/>
            <a:ext cx="4778560" cy="4324601"/>
            <a:chOff x="567485" y="922468"/>
            <a:chExt cx="5762976" cy="588594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E2C54A5-70EC-4BCC-B676-5D5C1534E375}"/>
                </a:ext>
              </a:extLst>
            </p:cNvPr>
            <p:cNvGrpSpPr/>
            <p:nvPr/>
          </p:nvGrpSpPr>
          <p:grpSpPr>
            <a:xfrm>
              <a:off x="567485" y="922468"/>
              <a:ext cx="5762976" cy="5885948"/>
              <a:chOff x="567485" y="922468"/>
              <a:chExt cx="5762976" cy="5885948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910718E-2DBA-4321-B01F-438296E72FA1}"/>
                  </a:ext>
                </a:extLst>
              </p:cNvPr>
              <p:cNvSpPr/>
              <p:nvPr/>
            </p:nvSpPr>
            <p:spPr>
              <a:xfrm>
                <a:off x="567485" y="922468"/>
                <a:ext cx="5762976" cy="5762976"/>
              </a:xfrm>
              <a:prstGeom prst="ellipse">
                <a:avLst/>
              </a:prstGeom>
              <a:solidFill>
                <a:srgbClr val="FF96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422995E-CD5A-4F95-8888-BBF3F563B714}"/>
                  </a:ext>
                </a:extLst>
              </p:cNvPr>
              <p:cNvSpPr txBox="1"/>
              <p:nvPr/>
            </p:nvSpPr>
            <p:spPr>
              <a:xfrm>
                <a:off x="850067" y="1610606"/>
                <a:ext cx="5197810" cy="519781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0903718"/>
                  </a:avLst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Project Coordinator (1 national coordinator from partners)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163FEC5-84DE-4E49-A235-A00A61EB40FE}"/>
                </a:ext>
              </a:extLst>
            </p:cNvPr>
            <p:cNvGrpSpPr/>
            <p:nvPr/>
          </p:nvGrpSpPr>
          <p:grpSpPr>
            <a:xfrm>
              <a:off x="1015717" y="1818932"/>
              <a:ext cx="4866513" cy="4866513"/>
              <a:chOff x="1015717" y="1818932"/>
              <a:chExt cx="4866513" cy="4866513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E185665-9466-4179-A5D9-252C4F246004}"/>
                  </a:ext>
                </a:extLst>
              </p:cNvPr>
              <p:cNvSpPr/>
              <p:nvPr/>
            </p:nvSpPr>
            <p:spPr>
              <a:xfrm>
                <a:off x="1015717" y="1818932"/>
                <a:ext cx="4866513" cy="4866513"/>
              </a:xfrm>
              <a:prstGeom prst="ellipse">
                <a:avLst/>
              </a:prstGeom>
              <a:solidFill>
                <a:srgbClr val="1DA5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4B575DE-DCDA-4B8E-8A2F-C95D9624E754}"/>
                  </a:ext>
                </a:extLst>
              </p:cNvPr>
              <p:cNvSpPr txBox="1"/>
              <p:nvPr/>
            </p:nvSpPr>
            <p:spPr>
              <a:xfrm>
                <a:off x="1190583" y="2249199"/>
                <a:ext cx="4516780" cy="443624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0903718"/>
                  </a:avLst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Technical Officer (1 national Technical Officer)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101ED0-FB82-4D1B-9B47-D31BAAFBBE4D}"/>
                </a:ext>
              </a:extLst>
            </p:cNvPr>
            <p:cNvGrpSpPr/>
            <p:nvPr/>
          </p:nvGrpSpPr>
          <p:grpSpPr>
            <a:xfrm>
              <a:off x="1399915" y="2587329"/>
              <a:ext cx="4098116" cy="4098116"/>
              <a:chOff x="1399915" y="2587329"/>
              <a:chExt cx="4098116" cy="4098116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551E26F-FD91-4590-8D8F-7895C208207A}"/>
                  </a:ext>
                </a:extLst>
              </p:cNvPr>
              <p:cNvSpPr/>
              <p:nvPr/>
            </p:nvSpPr>
            <p:spPr>
              <a:xfrm>
                <a:off x="1399915" y="2587329"/>
                <a:ext cx="4098116" cy="4098116"/>
              </a:xfrm>
              <a:prstGeom prst="ellipse">
                <a:avLst/>
              </a:prstGeom>
              <a:solidFill>
                <a:srgbClr val="9C43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4605D1B-7CE0-498A-889C-993AAC7F746E}"/>
                  </a:ext>
                </a:extLst>
              </p:cNvPr>
              <p:cNvSpPr txBox="1"/>
              <p:nvPr/>
            </p:nvSpPr>
            <p:spPr>
              <a:xfrm>
                <a:off x="1599726" y="2986950"/>
                <a:ext cx="3698495" cy="3698495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0903718"/>
                  </a:avLst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Program Organizer (10 national Program organizers)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0D13DC2-873D-4288-8061-9D6D568E9712}"/>
                </a:ext>
              </a:extLst>
            </p:cNvPr>
            <p:cNvGrpSpPr/>
            <p:nvPr/>
          </p:nvGrpSpPr>
          <p:grpSpPr>
            <a:xfrm>
              <a:off x="1720080" y="3227659"/>
              <a:ext cx="3457786" cy="3457786"/>
              <a:chOff x="1720080" y="3227659"/>
              <a:chExt cx="3457786" cy="3457786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677E99C1-97FD-42FD-872F-0A127EFF662B}"/>
                  </a:ext>
                </a:extLst>
              </p:cNvPr>
              <p:cNvSpPr/>
              <p:nvPr/>
            </p:nvSpPr>
            <p:spPr>
              <a:xfrm>
                <a:off x="1720080" y="3227659"/>
                <a:ext cx="3457786" cy="3457786"/>
              </a:xfrm>
              <a:prstGeom prst="ellipse">
                <a:avLst/>
              </a:prstGeom>
              <a:solidFill>
                <a:srgbClr val="4D42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C5AB68D-1F5A-4A60-8A02-5FF31E30872A}"/>
                  </a:ext>
                </a:extLst>
              </p:cNvPr>
              <p:cNvSpPr txBox="1"/>
              <p:nvPr/>
            </p:nvSpPr>
            <p:spPr>
              <a:xfrm>
                <a:off x="1968451" y="3724400"/>
                <a:ext cx="2961045" cy="2961045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0903718"/>
                  </a:avLst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Community Supervisor (10 national and 10 refugee CS)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D743DE2-95D0-4229-B501-12BB5CB6C785}"/>
                </a:ext>
              </a:extLst>
            </p:cNvPr>
            <p:cNvGrpSpPr/>
            <p:nvPr/>
          </p:nvGrpSpPr>
          <p:grpSpPr>
            <a:xfrm>
              <a:off x="2104279" y="3996056"/>
              <a:ext cx="2689389" cy="2689389"/>
              <a:chOff x="2104279" y="3996056"/>
              <a:chExt cx="2689389" cy="2689389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44E8838-3C3D-4320-B626-8632D7506A35}"/>
                  </a:ext>
                </a:extLst>
              </p:cNvPr>
              <p:cNvSpPr/>
              <p:nvPr/>
            </p:nvSpPr>
            <p:spPr>
              <a:xfrm>
                <a:off x="2104279" y="3996056"/>
                <a:ext cx="2689389" cy="2689389"/>
              </a:xfrm>
              <a:prstGeom prst="ellipse">
                <a:avLst/>
              </a:prstGeom>
              <a:solidFill>
                <a:srgbClr val="4A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561B84B-7E05-4CDE-9AAF-6CA97EB22C53}"/>
                  </a:ext>
                </a:extLst>
              </p:cNvPr>
              <p:cNvSpPr txBox="1"/>
              <p:nvPr/>
            </p:nvSpPr>
            <p:spPr>
              <a:xfrm>
                <a:off x="2374365" y="4536229"/>
                <a:ext cx="2149216" cy="214921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0903718"/>
                  </a:avLst>
                </a:prstTxWarp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Peer Facilitator (per peer group:1)</a:t>
                </a:r>
              </a:p>
            </p:txBody>
          </p:sp>
        </p:grp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9124A43-0C69-4730-9AF0-F7063519DFDB}"/>
                </a:ext>
              </a:extLst>
            </p:cNvPr>
            <p:cNvSpPr/>
            <p:nvPr/>
          </p:nvSpPr>
          <p:spPr>
            <a:xfrm>
              <a:off x="2488477" y="4764453"/>
              <a:ext cx="2166450" cy="1920991"/>
            </a:xfrm>
            <a:prstGeom prst="ellipse">
              <a:avLst/>
            </a:prstGeom>
            <a:solidFill>
              <a:srgbClr val="E64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Peer Learners (3 peer learners per center)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9AFD0255-840F-489D-B857-99E482915A1F}"/>
              </a:ext>
            </a:extLst>
          </p:cNvPr>
          <p:cNvSpPr/>
          <p:nvPr/>
        </p:nvSpPr>
        <p:spPr>
          <a:xfrm>
            <a:off x="5138084" y="4606593"/>
            <a:ext cx="5650723" cy="84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32" dirty="0"/>
              <a:t>Peer Education Program (PEP) was launched with 50 Peer Education groups for 150 adolescent girls where each group consists of 3 adolescent girls and 1 Peer Facilitator</a:t>
            </a:r>
          </a:p>
        </p:txBody>
      </p:sp>
    </p:spTree>
    <p:extLst>
      <p:ext uri="{BB962C8B-B14F-4D97-AF65-F5344CB8AC3E}">
        <p14:creationId xmlns:p14="http://schemas.microsoft.com/office/powerpoint/2010/main" val="44585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EC389-4FF8-41C2-BEC6-4C16567BF916}"/>
              </a:ext>
            </a:extLst>
          </p:cNvPr>
          <p:cNvSpPr txBox="1"/>
          <p:nvPr/>
        </p:nvSpPr>
        <p:spPr>
          <a:xfrm>
            <a:off x="4776788" y="642938"/>
            <a:ext cx="6780213" cy="2189163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Completed/On-going Activities:</a:t>
            </a:r>
            <a:endParaRPr lang="en-US" dirty="0"/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Successfully completing 1</a:t>
            </a:r>
            <a:r>
              <a:rPr lang="en-US" baseline="30000" dirty="0"/>
              <a:t>st</a:t>
            </a:r>
            <a:r>
              <a:rPr lang="en-US" dirty="0"/>
              <a:t> and  2</a:t>
            </a:r>
            <a:r>
              <a:rPr lang="en-US" baseline="30000" dirty="0"/>
              <a:t>nd</a:t>
            </a:r>
            <a:r>
              <a:rPr lang="en-US" dirty="0"/>
              <a:t> cohort and starting the 3</a:t>
            </a:r>
            <a:r>
              <a:rPr lang="en-US" baseline="30000" dirty="0"/>
              <a:t>rd</a:t>
            </a:r>
            <a:r>
              <a:rPr lang="en-US" dirty="0"/>
              <a:t> cohort during the 2</a:t>
            </a:r>
            <a:r>
              <a:rPr lang="en-US" baseline="30000" dirty="0"/>
              <a:t>nd</a:t>
            </a:r>
            <a:r>
              <a:rPr lang="en-US" dirty="0"/>
              <a:t> wave of COVID19 with 600 learners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Continuing teachers’ training, CEC-meetings and parenting sessions in small groups with prior approvals of </a:t>
            </a:r>
            <a:r>
              <a:rPr lang="en-US" dirty="0" err="1"/>
              <a:t>CiCs</a:t>
            </a:r>
            <a:endParaRPr lang="en-US" dirty="0"/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Distributing hygiene/dignity kits complemented with COVID-19 awareness messaging </a:t>
            </a:r>
            <a:endParaRPr lang="en-US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DB9665-E9B9-48D1-8D41-5A7C0351CB29}"/>
              </a:ext>
            </a:extLst>
          </p:cNvPr>
          <p:cNvSpPr txBox="1"/>
          <p:nvPr/>
        </p:nvSpPr>
        <p:spPr>
          <a:xfrm>
            <a:off x="4776788" y="2900363"/>
            <a:ext cx="6780213" cy="3309938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dirty="0">
                <a:solidFill>
                  <a:srgbClr val="7030A0"/>
                </a:solidFill>
              </a:rPr>
              <a:t>Reflections: </a:t>
            </a:r>
            <a:endParaRPr lang="en-US" dirty="0">
              <a:solidFill>
                <a:srgbClr val="7030A0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</a:rPr>
              <a:t>Increasing the interest of parents to advocate the program for the smooth continuation of the peer learning session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</a:rPr>
              <a:t>99% peers are improving their knowledge on learning, development, and well-being (Source: End line survey)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</a:rPr>
              <a:t>Involvement of SEL, Life Skills and MHPSS has impacted the behavior of 98% children positively.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</a:rPr>
              <a:t>The positive impact of the program has successfully kept up the same learners in every cohort.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</a:rPr>
              <a:t>Some of graduate learners got opportunity as a facilitators/teachers for other agencies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Project Details-PEP</a:t>
            </a:r>
          </a:p>
        </p:txBody>
      </p:sp>
    </p:spTree>
    <p:extLst>
      <p:ext uri="{BB962C8B-B14F-4D97-AF65-F5344CB8AC3E}">
        <p14:creationId xmlns:p14="http://schemas.microsoft.com/office/powerpoint/2010/main" val="1300998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7579</TotalTime>
  <Words>1486</Words>
  <Application>Microsoft Office PowerPoint</Application>
  <PresentationFormat>Widescreen</PresentationFormat>
  <Paragraphs>191</Paragraphs>
  <Slides>19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Gil Sans MT</vt:lpstr>
      <vt:lpstr>Gill Sans MT</vt:lpstr>
      <vt:lpstr>Trade Gothic LT Com</vt:lpstr>
      <vt:lpstr>Trade Gothic LT Com Cn</vt:lpstr>
      <vt:lpstr>Office Theme</vt:lpstr>
      <vt:lpstr>PowerPoint Presentation</vt:lpstr>
      <vt:lpstr>Roles in EiE</vt:lpstr>
      <vt:lpstr>Beneficiaries </vt:lpstr>
      <vt:lpstr>COVID-19 Outbreak </vt:lpstr>
      <vt:lpstr>COVID-19 Outbreak </vt:lpstr>
      <vt:lpstr>PowerPoint Presentation</vt:lpstr>
      <vt:lpstr>PowerPoint Presentation</vt:lpstr>
      <vt:lpstr>PowerPoint Presentation</vt:lpstr>
      <vt:lpstr>Project Details-PEP</vt:lpstr>
      <vt:lpstr>Community Based Learning Facilities (CBLF)</vt:lpstr>
      <vt:lpstr>PowerPoint Presentation</vt:lpstr>
      <vt:lpstr>Mental Health and Psychosocial Support (MHPSS)</vt:lpstr>
      <vt:lpstr>Teachers’ Professional Development (TPD)</vt:lpstr>
      <vt:lpstr>   </vt:lpstr>
      <vt:lpstr>Distance Education</vt:lpstr>
      <vt:lpstr>Distance Education</vt:lpstr>
      <vt:lpstr>Distance Education</vt:lpstr>
      <vt:lpstr>School Reopening plan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Sponsorship Funded Shishuder Jonno</dc:title>
  <dc:creator>Windows User</dc:creator>
  <cp:lastModifiedBy>Saurav, Kaysar</cp:lastModifiedBy>
  <cp:revision>1279</cp:revision>
  <cp:lastPrinted>2019-05-25T10:11:35Z</cp:lastPrinted>
  <dcterms:created xsi:type="dcterms:W3CDTF">2018-03-11T04:06:21Z</dcterms:created>
  <dcterms:modified xsi:type="dcterms:W3CDTF">2021-06-26T04:12:08Z</dcterms:modified>
</cp:coreProperties>
</file>