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88" r:id="rId2"/>
    <p:sldMasterId id="2147484279" r:id="rId3"/>
  </p:sldMasterIdLst>
  <p:notesMasterIdLst>
    <p:notesMasterId r:id="rId15"/>
  </p:notesMasterIdLst>
  <p:handoutMasterIdLst>
    <p:handoutMasterId r:id="rId16"/>
  </p:handoutMasterIdLst>
  <p:sldIdLst>
    <p:sldId id="974" r:id="rId4"/>
    <p:sldId id="1043" r:id="rId5"/>
    <p:sldId id="1070" r:id="rId6"/>
    <p:sldId id="1050" r:id="rId7"/>
    <p:sldId id="1086" r:id="rId8"/>
    <p:sldId id="1087" r:id="rId9"/>
    <p:sldId id="1059" r:id="rId10"/>
    <p:sldId id="1067" r:id="rId11"/>
    <p:sldId id="1071" r:id="rId12"/>
    <p:sldId id="1089" r:id="rId13"/>
    <p:sldId id="1088" r:id="rId14"/>
  </p:sldIdLst>
  <p:sldSz cx="9144000" cy="6858000" type="screen4x3"/>
  <p:notesSz cx="6797675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E4F8"/>
    <a:srgbClr val="A7E4FF"/>
    <a:srgbClr val="D9F5FF"/>
    <a:srgbClr val="B3EBFF"/>
    <a:srgbClr val="D2E5EE"/>
    <a:srgbClr val="3B9BE8"/>
    <a:srgbClr val="1E8CD0"/>
    <a:srgbClr val="060606"/>
    <a:srgbClr val="3366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611" autoAdjust="0"/>
    <p:restoredTop sz="79137" autoAdjust="0"/>
  </p:normalViewPr>
  <p:slideViewPr>
    <p:cSldViewPr snapToObjects="1">
      <p:cViewPr varScale="1">
        <p:scale>
          <a:sx n="74" d="100"/>
          <a:sy n="74" d="100"/>
        </p:scale>
        <p:origin x="6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684" cy="495994"/>
          </a:xfrm>
          <a:prstGeom prst="rect">
            <a:avLst/>
          </a:prstGeom>
        </p:spPr>
        <p:txBody>
          <a:bodyPr vert="horz" lIns="91526" tIns="45762" rIns="91526" bIns="45762" rtlCol="0"/>
          <a:lstStyle>
            <a:lvl1pPr algn="l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453" y="0"/>
            <a:ext cx="2946684" cy="495994"/>
          </a:xfrm>
          <a:prstGeom prst="rect">
            <a:avLst/>
          </a:prstGeom>
        </p:spPr>
        <p:txBody>
          <a:bodyPr vert="horz" lIns="91526" tIns="45762" rIns="91526" bIns="45762" rtlCol="0"/>
          <a:lstStyle>
            <a:lvl1pPr algn="r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C323FC7-46FE-4354-93D4-0F2966EE7EDD}" type="datetimeFigureOut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952"/>
            <a:ext cx="2946684" cy="495994"/>
          </a:xfrm>
          <a:prstGeom prst="rect">
            <a:avLst/>
          </a:prstGeom>
        </p:spPr>
        <p:txBody>
          <a:bodyPr vert="horz" lIns="91526" tIns="45762" rIns="91526" bIns="45762" rtlCol="0" anchor="b"/>
          <a:lstStyle>
            <a:lvl1pPr algn="l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453" y="9428952"/>
            <a:ext cx="2946684" cy="495994"/>
          </a:xfrm>
          <a:prstGeom prst="rect">
            <a:avLst/>
          </a:prstGeom>
        </p:spPr>
        <p:txBody>
          <a:bodyPr vert="horz" lIns="91526" tIns="45762" rIns="91526" bIns="45762" rtlCol="0" anchor="b"/>
          <a:lstStyle>
            <a:lvl1pPr algn="r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81DCE45-8C57-4B3A-8F6D-793B17FB2E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818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684" cy="495994"/>
          </a:xfrm>
          <a:prstGeom prst="rect">
            <a:avLst/>
          </a:prstGeom>
        </p:spPr>
        <p:txBody>
          <a:bodyPr vert="horz" wrap="square" lIns="91526" tIns="45762" rIns="91526" bIns="4576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453" y="0"/>
            <a:ext cx="2946684" cy="495994"/>
          </a:xfrm>
          <a:prstGeom prst="rect">
            <a:avLst/>
          </a:prstGeom>
        </p:spPr>
        <p:txBody>
          <a:bodyPr vert="horz" wrap="square" lIns="91526" tIns="45762" rIns="91526" bIns="4576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C2F40EF-4771-4F5E-8452-CE0D94696865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526" tIns="45762" rIns="91526" bIns="45762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230" y="4714480"/>
            <a:ext cx="5441216" cy="4467325"/>
          </a:xfrm>
          <a:prstGeom prst="rect">
            <a:avLst/>
          </a:prstGeom>
        </p:spPr>
        <p:txBody>
          <a:bodyPr vert="horz" wrap="square" lIns="91526" tIns="45762" rIns="91526" bIns="45762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952"/>
            <a:ext cx="2946684" cy="495994"/>
          </a:xfrm>
          <a:prstGeom prst="rect">
            <a:avLst/>
          </a:prstGeom>
        </p:spPr>
        <p:txBody>
          <a:bodyPr vert="horz" wrap="square" lIns="91526" tIns="45762" rIns="91526" bIns="4576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453" y="9428952"/>
            <a:ext cx="2946684" cy="495994"/>
          </a:xfrm>
          <a:prstGeom prst="rect">
            <a:avLst/>
          </a:prstGeom>
        </p:spPr>
        <p:txBody>
          <a:bodyPr vert="horz" wrap="square" lIns="91526" tIns="45762" rIns="91526" bIns="4576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0C1EBBF2-76A5-403E-B731-E953393D57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672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ＭＳ Ｐゴシック" pitchFamily="-106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57958" indent="-291522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66089" indent="-233218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32524" indent="-233218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98959" indent="-233218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65395" indent="-233218" defTabSz="4664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3031830" indent="-233218" defTabSz="4664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98266" indent="-233218" defTabSz="4664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964701" indent="-233218" defTabSz="46643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fld id="{D93FFD0E-879C-4B64-833B-249E950573A5}" type="slidenum">
              <a:rPr lang="en-GB" smtClean="0">
                <a:latin typeface="Calibri" pitchFamily="34" charset="0"/>
              </a:rPr>
              <a:pPr eaLnBrk="1" hangingPunct="1"/>
              <a:t>1</a:t>
            </a:fld>
            <a:endParaRPr lang="en-GB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72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4B8439F8-107F-40FB-AE4C-FE08A445B913}" type="slidenum">
              <a:rPr lang="en-GB" smtClean="0">
                <a:latin typeface="Calibri" pitchFamily="34" charset="0"/>
              </a:rPr>
              <a:pPr eaLnBrk="1" hangingPunct="1"/>
              <a:t>4</a:t>
            </a:fld>
            <a:endParaRPr lang="en-GB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361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272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44066-4D32-41DC-BD1A-AC988EB190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747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143000" y="5559425"/>
            <a:ext cx="6858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n-GB" sz="3000" smtClean="0">
                <a:solidFill>
                  <a:srgbClr val="32A8F2"/>
                </a:solidFill>
                <a:latin typeface="Century Gothic" pitchFamily="34" charset="0"/>
                <a:cs typeface="+mn-cs"/>
              </a:rPr>
              <a:t>www.unrwa.org</a:t>
            </a:r>
          </a:p>
          <a:p>
            <a:pPr algn="ctr" eaLnBrk="1" hangingPunct="1">
              <a:defRPr/>
            </a:pPr>
            <a:endParaRPr lang="en-GB" sz="1800" smtClean="0">
              <a:solidFill>
                <a:srgbClr val="32A8F2"/>
              </a:solidFill>
              <a:latin typeface="Century Gothic" pitchFamily="34" charset="0"/>
              <a:cs typeface="+mn-cs"/>
            </a:endParaRPr>
          </a:p>
        </p:txBody>
      </p:sp>
      <p:pic>
        <p:nvPicPr>
          <p:cNvPr id="4" name="Picture 7" descr="2011 LOGOS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609600"/>
            <a:ext cx="25908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0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Calibri" pitchFamily="1" charset="0"/>
                <a:ea typeface="+mn-ea"/>
              </a:defRPr>
            </a:lvl1pPr>
          </a:lstStyle>
          <a:p>
            <a:pPr>
              <a:defRPr/>
            </a:pPr>
            <a:fld id="{4AB4A1DC-9C98-4F72-8B3B-F77208496D70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405B5-6FF2-42CE-83D1-B62B8F6A83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3D7CA-AECE-4DE0-9864-CEBF03DAAEB2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E7478-89CD-4C1F-9AAA-4808B6FCDA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22860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274638"/>
            <a:ext cx="6705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A9731-7199-4236-B24D-ADDBCB965CF7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A81FA-0986-447D-8C70-3939F23D63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65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EF94E-E559-4652-AA77-0D266F65FEBE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6C1A1-E274-4C53-A3CD-7525D47B05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143000" y="5559425"/>
            <a:ext cx="6858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n-GB" sz="3000" smtClean="0">
                <a:solidFill>
                  <a:srgbClr val="32A8F2"/>
                </a:solidFill>
                <a:latin typeface="Century Gothic" pitchFamily="34" charset="0"/>
                <a:cs typeface="+mn-cs"/>
              </a:rPr>
              <a:t>www.unrwa.org</a:t>
            </a:r>
          </a:p>
          <a:p>
            <a:pPr algn="ctr" eaLnBrk="1" hangingPunct="1">
              <a:defRPr/>
            </a:pPr>
            <a:endParaRPr lang="en-GB" sz="1800" smtClean="0">
              <a:solidFill>
                <a:srgbClr val="32A8F2"/>
              </a:solidFill>
              <a:latin typeface="Century Gothic" pitchFamily="34" charset="0"/>
              <a:cs typeface="+mn-cs"/>
            </a:endParaRPr>
          </a:p>
        </p:txBody>
      </p:sp>
      <p:pic>
        <p:nvPicPr>
          <p:cNvPr id="4" name="Picture 7" descr="2011 LOGOS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609600"/>
            <a:ext cx="25908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2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rgbClr val="FFFFFF"/>
                </a:solidFill>
                <a:latin typeface="Calibri" pitchFamily="1" charset="0"/>
                <a:ea typeface="+mn-ea"/>
              </a:defRPr>
            </a:lvl1pPr>
          </a:lstStyle>
          <a:p>
            <a:pPr>
              <a:defRPr/>
            </a:pPr>
            <a:fld id="{D7C83EF5-ED79-4D18-A5A0-FBC4C5CA8B41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D2D4B-2FFD-4DDC-B9E4-ED81372F841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9039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055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0083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7595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018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171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96BA8-03D5-4F65-A906-F801AC67C28E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F86F1-28C5-40DE-8BD1-8CA7FB5A28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909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0078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1547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9428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98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26022-2930-44B2-B25B-7C4F0C5C8AB0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6519E-5A04-4030-B640-C3B3FD0D9D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1E301-B849-4BA6-B36D-4AA30BC59175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5AB04-B0FA-408F-8FF3-981D1CFDC5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C56F3-8BC2-4A5F-9D88-1F646414DB31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A401A-7E14-41A8-BBC7-C3F737BBE45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0AE5-D6DF-4EBD-9423-1051D54D9AC0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0C2F0-6C2B-458A-9EC8-1E092526ED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09D53-2846-42BD-9C45-1A0B2896BF51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1E4AF-04CB-4F67-BFF1-FE4DD3492B3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B75A6-D501-488B-9117-837B4DB8A6B2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D9203-D7E8-479F-BB05-D4167FFE6E9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20FC6-9DD5-4622-A259-31D1418E1571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C9A50-9DBB-4E45-BFE9-7A5AC1E2296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216000"/>
            <a:ext cx="9144000" cy="540000"/>
          </a:xfrm>
          <a:prstGeom prst="rect">
            <a:avLst/>
          </a:prstGeom>
          <a:solidFill>
            <a:srgbClr val="3B9BE8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Calibri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2305982-330B-4B2F-BF51-1373E8D5CD42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B9BE8"/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1DA68443-955A-4073-A7B0-27C0F188C4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7" r:id="rId1"/>
    <p:sldLayoutId id="2147484266" r:id="rId2"/>
    <p:sldLayoutId id="2147484267" r:id="rId3"/>
    <p:sldLayoutId id="2147484268" r:id="rId4"/>
    <p:sldLayoutId id="2147484269" r:id="rId5"/>
    <p:sldLayoutId id="2147484270" r:id="rId6"/>
    <p:sldLayoutId id="2147484271" r:id="rId7"/>
    <p:sldLayoutId id="2147484272" r:id="rId8"/>
    <p:sldLayoutId id="2147484273" r:id="rId9"/>
    <p:sldLayoutId id="2147484274" r:id="rId10"/>
    <p:sldLayoutId id="2147484275" r:id="rId11"/>
    <p:sldLayoutId id="2147484276" r:id="rId12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ＭＳ Ｐゴシック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pitchFamily="34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3B9BE8"/>
          </a:solidFill>
          <a:latin typeface="+mn-lt"/>
          <a:ea typeface="ＭＳ Ｐゴシック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3B9BE8"/>
          </a:solidFill>
          <a:latin typeface="+mn-lt"/>
          <a:ea typeface="ＭＳ Ｐゴシック" pitchFamily="34" charset="-128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Calibri" pitchFamily="34" charset="0"/>
          <a:ea typeface="ＭＳ Ｐゴシック" pitchFamily="34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Calibri" pitchFamily="34" charset="0"/>
          <a:ea typeface="ＭＳ Ｐゴシック" pitchFamily="34" charset="-128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ＭＳ Ｐゴシック" pitchFamily="34" charset="-128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274638"/>
            <a:ext cx="9144000" cy="636587"/>
          </a:xfrm>
          <a:prstGeom prst="rect">
            <a:avLst/>
          </a:prstGeom>
          <a:solidFill>
            <a:srgbClr val="3B9BE8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Calibri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1F0FB49-67F3-4AE3-A493-5D89CA25F709}" type="datetime1">
              <a:rPr lang="en-US"/>
              <a:pPr>
                <a:defRPr/>
              </a:pPr>
              <a:t>3/18/2020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Calibri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B9BE8"/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3033457-658C-4F48-B2D7-DAF503D9C3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8" r:id="rId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-128"/>
        </a:defRPr>
      </a:lvl5pPr>
      <a:lvl6pPr marL="457200"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charset="-128"/>
        </a:defRPr>
      </a:lvl6pPr>
      <a:lvl7pPr marL="914400"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charset="-128"/>
        </a:defRPr>
      </a:lvl7pPr>
      <a:lvl8pPr marL="1371600"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charset="-128"/>
        </a:defRPr>
      </a:lvl8pPr>
      <a:lvl9pPr marL="1828800" algn="ctr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entury Gothic" pitchFamily="34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3B9BE8"/>
          </a:solidFill>
          <a:latin typeface="Arial" charset="0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3B9BE8"/>
          </a:solidFill>
          <a:latin typeface="Arial" charset="0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Calibri" pitchFamily="34" charset="0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Calibri" pitchFamily="34" charset="0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+mn-ea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+mn-ea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+mn-ea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+mn-ea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Calibri" pitchFamily="34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3320A0A-8E46-4DDA-970C-48F228680BF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3/18/2020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C3306BAA-48E6-4D0A-8538-85B587666EC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548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0" r:id="rId1"/>
    <p:sldLayoutId id="2147484281" r:id="rId2"/>
    <p:sldLayoutId id="2147484282" r:id="rId3"/>
    <p:sldLayoutId id="2147484283" r:id="rId4"/>
    <p:sldLayoutId id="2147484284" r:id="rId5"/>
    <p:sldLayoutId id="2147484285" r:id="rId6"/>
    <p:sldLayoutId id="2147484286" r:id="rId7"/>
    <p:sldLayoutId id="2147484287" r:id="rId8"/>
    <p:sldLayoutId id="2147484288" r:id="rId9"/>
    <p:sldLayoutId id="2147484289" r:id="rId10"/>
    <p:sldLayoutId id="214748429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unrwa.org/sites/default/files/content/resources/recreational_activities_resource_guide.pd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nispal.un.org/DPA/DPR/unispal.nsf/0/48e2ea199ae1317e85257d8f005759a6?OpenDocument&amp;Click=852560D3006F9C53.37acdaa24c74643a85257582006d7a35/$Body/0.9D8A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omisingpractices.online/s/7_PromisingPractices_UNRWA_WEB-8jjx.PDF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sh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3800" y="5410200"/>
            <a:ext cx="1855788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542283" y="2057400"/>
            <a:ext cx="81162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endParaRPr lang="en-GB" sz="3600" b="1" smtClean="0">
              <a:solidFill>
                <a:srgbClr val="00AEEF"/>
              </a:solidFill>
              <a:latin typeface="Century Gothic" pitchFamily="34" charset="0"/>
            </a:endParaRPr>
          </a:p>
          <a:p>
            <a:pPr algn="ctr" eaLnBrk="1" hangingPunct="1"/>
            <a:endParaRPr lang="en-GB" sz="3600" b="1" dirty="0">
              <a:solidFill>
                <a:srgbClr val="00AEEF"/>
              </a:solidFill>
              <a:latin typeface="Century Gothic" pitchFamily="34" charset="0"/>
            </a:endParaRPr>
          </a:p>
        </p:txBody>
      </p:sp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867619" y="5449634"/>
            <a:ext cx="6858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endParaRPr lang="en-GB" sz="3000" dirty="0">
              <a:solidFill>
                <a:srgbClr val="32A8F2"/>
              </a:solidFill>
              <a:latin typeface="Century Gothic" pitchFamily="34" charset="0"/>
            </a:endParaRPr>
          </a:p>
          <a:p>
            <a:pPr algn="ctr" eaLnBrk="1" hangingPunct="1"/>
            <a:endParaRPr lang="en-GB" dirty="0">
              <a:solidFill>
                <a:srgbClr val="32A8F2"/>
              </a:solidFill>
              <a:latin typeface="Century Gothic" pitchFamily="34" charset="0"/>
            </a:endParaRPr>
          </a:p>
        </p:txBody>
      </p:sp>
      <p:pic>
        <p:nvPicPr>
          <p:cNvPr id="8" name="Picture 7" descr="http://undaybrussels.org/wp-content/uploads/2015/09/unrwa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8575" y="228600"/>
            <a:ext cx="1751013" cy="16732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95088" y="2209800"/>
            <a:ext cx="86106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AEEF"/>
                </a:solidFill>
                <a:latin typeface="Century Gothic" pitchFamily="34" charset="0"/>
              </a:rPr>
              <a:t>Education for Palestine Refugees </a:t>
            </a:r>
          </a:p>
          <a:p>
            <a:pPr algn="ctr"/>
            <a:endParaRPr lang="en-US" sz="2800" b="1" dirty="0" smtClean="0">
              <a:solidFill>
                <a:srgbClr val="00AEEF"/>
              </a:solidFill>
              <a:latin typeface="Century Gothic" pitchFamily="34" charset="0"/>
            </a:endParaRPr>
          </a:p>
          <a:p>
            <a:pPr algn="ctr"/>
            <a:r>
              <a:rPr lang="en-US" sz="2800" b="1" dirty="0" smtClean="0">
                <a:solidFill>
                  <a:srgbClr val="00AEEF"/>
                </a:solidFill>
                <a:latin typeface="Century Gothic" pitchFamily="34" charset="0"/>
              </a:rPr>
              <a:t>The UNESCO/UNRWA Education </a:t>
            </a:r>
            <a:r>
              <a:rPr lang="en-US" sz="2800" b="1" dirty="0" err="1" smtClean="0">
                <a:solidFill>
                  <a:srgbClr val="00AEEF"/>
                </a:solidFill>
                <a:latin typeface="Century Gothic" pitchFamily="34" charset="0"/>
              </a:rPr>
              <a:t>Programme</a:t>
            </a:r>
            <a:endParaRPr lang="en-US" sz="2800" b="1" dirty="0" smtClean="0">
              <a:solidFill>
                <a:srgbClr val="00AEEF"/>
              </a:solidFill>
              <a:latin typeface="Century Gothic" pitchFamily="34" charset="0"/>
            </a:endParaRPr>
          </a:p>
          <a:p>
            <a:pPr algn="ctr">
              <a:spcAft>
                <a:spcPts val="2400"/>
              </a:spcAft>
            </a:pPr>
            <a:endParaRPr lang="en-US" sz="2400" b="1" dirty="0" smtClean="0">
              <a:solidFill>
                <a:srgbClr val="00AEEF"/>
              </a:solidFill>
              <a:latin typeface="Century Gothic" pitchFamily="34" charset="0"/>
            </a:endParaRPr>
          </a:p>
          <a:p>
            <a:pPr algn="ctr" eaLnBrk="1" hangingPunct="1"/>
            <a:r>
              <a:rPr lang="en-GB" sz="2000" b="1" dirty="0" smtClean="0">
                <a:solidFill>
                  <a:srgbClr val="00AEEF"/>
                </a:solidFill>
                <a:latin typeface="Century Gothic" pitchFamily="34" charset="0"/>
              </a:rPr>
              <a:t>Dr Caroline Pontefract and Ms Frosse </a:t>
            </a:r>
            <a:r>
              <a:rPr lang="en-GB" sz="2000" b="1" dirty="0" err="1" smtClean="0">
                <a:solidFill>
                  <a:srgbClr val="00AEEF"/>
                </a:solidFill>
                <a:latin typeface="Century Gothic" pitchFamily="34" charset="0"/>
              </a:rPr>
              <a:t>Dabit</a:t>
            </a:r>
            <a:endParaRPr lang="en-GB" sz="2000" b="1" dirty="0" smtClean="0">
              <a:solidFill>
                <a:srgbClr val="00AEEF"/>
              </a:solidFill>
              <a:latin typeface="Century Gothic" pitchFamily="34" charset="0"/>
            </a:endParaRPr>
          </a:p>
          <a:p>
            <a:pPr algn="ctr" eaLnBrk="1" hangingPunct="1"/>
            <a:r>
              <a:rPr lang="en-GB" sz="2000" b="1" dirty="0" smtClean="0">
                <a:solidFill>
                  <a:srgbClr val="00AEEF"/>
                </a:solidFill>
                <a:latin typeface="Century Gothic" pitchFamily="34" charset="0"/>
              </a:rPr>
              <a:t>UNRWA</a:t>
            </a:r>
          </a:p>
          <a:p>
            <a:pPr algn="ctr" eaLnBrk="1" hangingPunct="1"/>
            <a:endParaRPr lang="en-GB" sz="2000" b="1" dirty="0" smtClean="0">
              <a:solidFill>
                <a:srgbClr val="00AEEF"/>
              </a:solidFill>
              <a:latin typeface="Century Gothic" pitchFamily="34" charset="0"/>
            </a:endParaRPr>
          </a:p>
          <a:p>
            <a:pPr algn="ctr" eaLnBrk="1" hangingPunct="1"/>
            <a:r>
              <a:rPr lang="en-GB" sz="2000" b="1" dirty="0" smtClean="0">
                <a:solidFill>
                  <a:srgbClr val="00AEEF"/>
                </a:solidFill>
                <a:latin typeface="Century Gothic" pitchFamily="34" charset="0"/>
              </a:rPr>
              <a:t>INEE Webinar </a:t>
            </a:r>
          </a:p>
          <a:p>
            <a:pPr algn="ctr"/>
            <a:r>
              <a:rPr lang="en-GB" sz="2000" b="1" dirty="0">
                <a:solidFill>
                  <a:srgbClr val="00AEEF"/>
                </a:solidFill>
                <a:latin typeface="Century Gothic" pitchFamily="34" charset="0"/>
              </a:rPr>
              <a:t>Arab States 2019 GEM Report on migration, displacement and education</a:t>
            </a:r>
          </a:p>
          <a:p>
            <a:pPr algn="ctr" eaLnBrk="1" hangingPunct="1"/>
            <a:r>
              <a:rPr lang="en-US" sz="2000" b="1" smtClean="0">
                <a:solidFill>
                  <a:srgbClr val="00AEEF"/>
                </a:solidFill>
                <a:latin typeface="Century Gothic" pitchFamily="34" charset="0"/>
              </a:rPr>
              <a:t>18 </a:t>
            </a:r>
            <a:r>
              <a:rPr lang="en-US" sz="2000" b="1" dirty="0">
                <a:solidFill>
                  <a:srgbClr val="00AEEF"/>
                </a:solidFill>
                <a:latin typeface="Century Gothic" pitchFamily="34" charset="0"/>
              </a:rPr>
              <a:t>March 2020</a:t>
            </a:r>
          </a:p>
        </p:txBody>
      </p:sp>
    </p:spTree>
    <p:extLst>
      <p:ext uri="{BB962C8B-B14F-4D97-AF65-F5344CB8AC3E}">
        <p14:creationId xmlns:p14="http://schemas.microsoft.com/office/powerpoint/2010/main" val="1209893967"/>
      </p:ext>
    </p:extLst>
  </p:cSld>
  <p:clrMapOvr>
    <a:masterClrMapping/>
  </p:clrMapOvr>
  <p:transition advTm="1275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1" y="1219200"/>
            <a:ext cx="4035188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Strengthening the </a:t>
            </a:r>
            <a:r>
              <a:rPr lang="en-US" b="1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policy system </a:t>
            </a:r>
            <a:r>
              <a:rPr lang="en-US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for PSS before, during and after emergencies (MHPSS Agency-wide Framework, Education Conceptual Framework for PSS in UNRWA schools)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Capacity development </a:t>
            </a:r>
            <a:r>
              <a:rPr lang="en-US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 on PSS for all education staff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Additional </a:t>
            </a:r>
            <a:r>
              <a:rPr lang="en-US" b="1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School Counsellors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“Safe” spaces</a:t>
            </a:r>
            <a:r>
              <a:rPr lang="en-US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 to learn &amp; play</a:t>
            </a:r>
            <a:endParaRPr lang="en-US" b="1" dirty="0" smtClean="0">
              <a:solidFill>
                <a:srgbClr val="00AEEF"/>
              </a:solidFill>
              <a:latin typeface="Century Gothic" panose="020B0502020202020204" pitchFamily="34" charset="0"/>
              <a:ea typeface="ＭＳ Ｐゴシック" charset="-128"/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Recreational activities  </a:t>
            </a:r>
            <a:r>
              <a:rPr lang="en-US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- Recreational Guide,  </a:t>
            </a:r>
            <a:r>
              <a:rPr lang="en-US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capacity building, recreational kits, recreational </a:t>
            </a:r>
            <a:r>
              <a:rPr lang="en-US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spaces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Trauma </a:t>
            </a:r>
            <a:r>
              <a:rPr lang="en-US" b="1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support </a:t>
            </a:r>
            <a:r>
              <a:rPr lang="en-US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– external expertise</a:t>
            </a:r>
            <a:endParaRPr lang="en-US" sz="1600" dirty="0">
              <a:solidFill>
                <a:srgbClr val="00AEEF"/>
              </a:solidFill>
              <a:latin typeface="Century Gothic" panose="020B0502020202020204" pitchFamily="34" charset="0"/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DB840-9273-4816-940A-879BD27C86BD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7" b="8102"/>
          <a:stretch/>
        </p:blipFill>
        <p:spPr bwMode="auto">
          <a:xfrm>
            <a:off x="5388022" y="1219200"/>
            <a:ext cx="3738381" cy="2548351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0" y="374809"/>
            <a:ext cx="9144000" cy="691991"/>
          </a:xfrm>
          <a:solidFill>
            <a:srgbClr val="00AEEF"/>
          </a:solidFill>
        </p:spPr>
        <p:txBody>
          <a:bodyPr/>
          <a:lstStyle/>
          <a:p>
            <a:r>
              <a:rPr lang="en-US" altLang="en-US" sz="2500" dirty="0" smtClean="0">
                <a:latin typeface="Century Gothic" pitchFamily="34" charset="0"/>
              </a:rPr>
              <a:t>Responding to </a:t>
            </a:r>
            <a:r>
              <a:rPr lang="en-US" sz="2400" dirty="0">
                <a:latin typeface="Century Gothic" pitchFamily="34" charset="0"/>
              </a:rPr>
              <a:t>protracted </a:t>
            </a:r>
            <a:r>
              <a:rPr lang="en-US" sz="2400" dirty="0" smtClean="0">
                <a:latin typeface="Century Gothic" pitchFamily="34" charset="0"/>
              </a:rPr>
              <a:t>conflict</a:t>
            </a:r>
            <a:r>
              <a:rPr lang="en-US" altLang="en-US" sz="2500" dirty="0" smtClean="0">
                <a:latin typeface="Century Gothic" pitchFamily="34" charset="0"/>
              </a:rPr>
              <a:t>: psychosocial </a:t>
            </a:r>
            <a:r>
              <a:rPr lang="en-US" altLang="en-US" sz="2500" b="1" dirty="0" smtClean="0">
                <a:latin typeface="Century Gothic" pitchFamily="34" charset="0"/>
              </a:rPr>
              <a:t>wellbeing</a:t>
            </a:r>
            <a:endParaRPr lang="en-US" altLang="en-US" sz="25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34536" t="10933" r="32356" b="5465"/>
          <a:stretch/>
        </p:blipFill>
        <p:spPr bwMode="auto">
          <a:xfrm>
            <a:off x="4038600" y="3482617"/>
            <a:ext cx="2280313" cy="3238858"/>
          </a:xfrm>
          <a:prstGeom prst="rect">
            <a:avLst/>
          </a:prstGeom>
          <a:ln>
            <a:solidFill>
              <a:srgbClr val="00B0F0">
                <a:alpha val="99000"/>
              </a:srgb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583908" y="4291723"/>
            <a:ext cx="2542496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600" b="1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</a:rPr>
              <a:t>UNRWA Recreational Guide: </a:t>
            </a:r>
            <a:r>
              <a:rPr lang="en-US" sz="1600" b="1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hlinkClick r:id="rId4"/>
              </a:rPr>
              <a:t>https</a:t>
            </a:r>
            <a:r>
              <a:rPr lang="en-US" sz="1600" b="1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hlinkClick r:id="rId4"/>
              </a:rPr>
              <a:t>://</a:t>
            </a:r>
            <a:r>
              <a:rPr lang="en-US" sz="1600" b="1" dirty="0" smtClean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hlinkClick r:id="rId4"/>
              </a:rPr>
              <a:t>www.unrwa.org/sites/default/files/content/resources/recreational_activities_resource_guide.pdf</a:t>
            </a:r>
            <a:endParaRPr lang="en-US" sz="1600" b="1" dirty="0" smtClean="0">
              <a:solidFill>
                <a:srgbClr val="00AEEF"/>
              </a:solidFill>
              <a:latin typeface="Century Gothic" panose="020B0502020202020204" pitchFamily="34" charset="0"/>
              <a:ea typeface="ＭＳ Ｐゴシック" charset="-128"/>
            </a:endParaRPr>
          </a:p>
          <a:p>
            <a:pPr>
              <a:spcAft>
                <a:spcPts val="600"/>
              </a:spcAft>
              <a:defRPr/>
            </a:pPr>
            <a:endParaRPr lang="en-US" sz="1600" dirty="0">
              <a:solidFill>
                <a:srgbClr val="00AEEF"/>
              </a:solidFill>
              <a:latin typeface="Century Gothic" panose="020B0502020202020204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565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ope.tif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4800"/>
            <a:ext cx="8305800" cy="62484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DB840-9273-4816-940A-879BD27C86B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29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6000"/>
            <a:ext cx="9144000" cy="698400"/>
          </a:xfrm>
          <a:solidFill>
            <a:srgbClr val="00B0F0"/>
          </a:solidFill>
        </p:spPr>
        <p:txBody>
          <a:bodyPr/>
          <a:lstStyle/>
          <a:p>
            <a:r>
              <a:rPr lang="en-US" dirty="0" smtClean="0"/>
              <a:t>UNRWA education </a:t>
            </a:r>
            <a:r>
              <a:rPr lang="en-US" dirty="0" err="1" smtClean="0"/>
              <a:t>programme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61161" y="6492875"/>
            <a:ext cx="2133600" cy="365125"/>
          </a:xfrm>
        </p:spPr>
        <p:txBody>
          <a:bodyPr/>
          <a:lstStyle/>
          <a:p>
            <a:fld id="{A07DB840-9273-4816-940A-879BD27C86BD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1168340"/>
            <a:ext cx="86137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AEEF"/>
                </a:solidFill>
                <a:latin typeface="+mn-lt"/>
              </a:rPr>
              <a:t>For </a:t>
            </a:r>
            <a:r>
              <a:rPr lang="en-US" dirty="0" smtClean="0">
                <a:solidFill>
                  <a:srgbClr val="00AEEF"/>
                </a:solidFill>
                <a:latin typeface="+mn-lt"/>
              </a:rPr>
              <a:t>70 </a:t>
            </a:r>
            <a:r>
              <a:rPr lang="en-US" dirty="0">
                <a:solidFill>
                  <a:srgbClr val="00AEEF"/>
                </a:solidFill>
                <a:latin typeface="+mn-lt"/>
              </a:rPr>
              <a:t>years UNRWA has worked </a:t>
            </a:r>
            <a:r>
              <a:rPr lang="en-US" dirty="0" smtClean="0">
                <a:solidFill>
                  <a:srgbClr val="00AEEF"/>
                </a:solidFill>
                <a:latin typeface="+mn-lt"/>
              </a:rPr>
              <a:t>to </a:t>
            </a:r>
            <a:r>
              <a:rPr lang="en-US" dirty="0">
                <a:solidFill>
                  <a:srgbClr val="00AEEF"/>
                </a:solidFill>
                <a:latin typeface="+mn-lt"/>
              </a:rPr>
              <a:t>ensure that Palestine refugee children have access to </a:t>
            </a:r>
            <a:r>
              <a:rPr lang="en-US" dirty="0" smtClean="0">
                <a:solidFill>
                  <a:srgbClr val="00AEEF"/>
                </a:solidFill>
                <a:latin typeface="+mn-lt"/>
              </a:rPr>
              <a:t>quality, inclusive and equitable </a:t>
            </a:r>
            <a:r>
              <a:rPr lang="en-US" dirty="0">
                <a:solidFill>
                  <a:srgbClr val="00AEEF"/>
                </a:solidFill>
                <a:latin typeface="+mn-lt"/>
              </a:rPr>
              <a:t>education </a:t>
            </a:r>
            <a:endParaRPr lang="en-US" dirty="0" smtClean="0">
              <a:solidFill>
                <a:srgbClr val="00AEEF"/>
              </a:solidFill>
              <a:latin typeface="+mn-lt"/>
            </a:endParaRPr>
          </a:p>
          <a:p>
            <a:pPr marL="800100" lvl="1" indent="-34290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AEEF"/>
                </a:solidFill>
                <a:latin typeface="+mn-lt"/>
              </a:rPr>
              <a:t>UNRWA education </a:t>
            </a:r>
            <a:r>
              <a:rPr lang="en-US" dirty="0" err="1" smtClean="0">
                <a:solidFill>
                  <a:srgbClr val="00AEEF"/>
                </a:solidFill>
                <a:latin typeface="+mn-lt"/>
              </a:rPr>
              <a:t>programme</a:t>
            </a:r>
            <a:r>
              <a:rPr lang="en-US" dirty="0" smtClean="0">
                <a:solidFill>
                  <a:srgbClr val="00AEEF"/>
                </a:solidFill>
                <a:latin typeface="+mn-lt"/>
              </a:rPr>
              <a:t> was </a:t>
            </a:r>
            <a:r>
              <a:rPr lang="en-US" b="1" dirty="0" smtClean="0">
                <a:solidFill>
                  <a:srgbClr val="00AEEF"/>
                </a:solidFill>
                <a:latin typeface="+mn-lt"/>
              </a:rPr>
              <a:t>born of conflict </a:t>
            </a:r>
            <a:r>
              <a:rPr lang="en-GB" dirty="0" smtClean="0">
                <a:solidFill>
                  <a:srgbClr val="00AEEF"/>
                </a:solidFill>
                <a:latin typeface="+mn-lt"/>
              </a:rPr>
              <a:t>and has faced conflict throughout its operations</a:t>
            </a:r>
            <a:endParaRPr lang="en-GB" dirty="0" smtClean="0">
              <a:solidFill>
                <a:srgbClr val="00B0F0"/>
              </a:solidFill>
              <a:latin typeface="+mn-lt"/>
            </a:endParaRPr>
          </a:p>
          <a:p>
            <a:pPr marL="800100" lvl="1" indent="-342900" algn="just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00AEEF"/>
                </a:solidFill>
                <a:latin typeface="+mn-lt"/>
              </a:rPr>
              <a:t>H</a:t>
            </a:r>
            <a:r>
              <a:rPr lang="en-US" b="1" dirty="0" smtClean="0">
                <a:solidFill>
                  <a:srgbClr val="00AEEF"/>
                </a:solidFill>
                <a:latin typeface="+mn-lt"/>
              </a:rPr>
              <a:t>igh </a:t>
            </a:r>
            <a:r>
              <a:rPr lang="en-US" b="1" dirty="0">
                <a:solidFill>
                  <a:srgbClr val="00AEEF"/>
                </a:solidFill>
                <a:latin typeface="+mn-lt"/>
              </a:rPr>
              <a:t>demand for education </a:t>
            </a:r>
            <a:r>
              <a:rPr lang="en-US" dirty="0">
                <a:solidFill>
                  <a:srgbClr val="00AEEF"/>
                </a:solidFill>
                <a:latin typeface="+mn-lt"/>
              </a:rPr>
              <a:t>from </a:t>
            </a:r>
            <a:r>
              <a:rPr lang="en-US" dirty="0" smtClean="0">
                <a:solidFill>
                  <a:srgbClr val="00AEEF"/>
                </a:solidFill>
                <a:latin typeface="+mn-lt"/>
              </a:rPr>
              <a:t>the Palestine </a:t>
            </a:r>
            <a:r>
              <a:rPr lang="en-US" dirty="0">
                <a:solidFill>
                  <a:srgbClr val="00AEEF"/>
                </a:solidFill>
                <a:latin typeface="+mn-lt"/>
              </a:rPr>
              <a:t>refugee </a:t>
            </a:r>
            <a:r>
              <a:rPr lang="en-US" dirty="0" smtClean="0">
                <a:solidFill>
                  <a:srgbClr val="00AEEF"/>
                </a:solidFill>
                <a:latin typeface="+mn-lt"/>
              </a:rPr>
              <a:t>community from the beginning of </a:t>
            </a:r>
            <a:r>
              <a:rPr lang="en-US" dirty="0" err="1" smtClean="0">
                <a:solidFill>
                  <a:srgbClr val="00AEEF"/>
                </a:solidFill>
                <a:latin typeface="+mn-lt"/>
              </a:rPr>
              <a:t>displacemen</a:t>
            </a:r>
            <a:endParaRPr lang="en-US" dirty="0" smtClean="0">
              <a:solidFill>
                <a:srgbClr val="00AEEF"/>
              </a:solidFill>
              <a:latin typeface="+mn-lt"/>
            </a:endParaRPr>
          </a:p>
          <a:p>
            <a:pPr marL="800100" lvl="1" indent="-342900" algn="just">
              <a:buFont typeface="Wingdings" panose="05000000000000000000" pitchFamily="2" charset="2"/>
              <a:buChar char="Ø"/>
            </a:pPr>
            <a:endParaRPr lang="en-US" dirty="0" smtClean="0">
              <a:solidFill>
                <a:srgbClr val="00AEEF"/>
              </a:solidFill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219" y="3794186"/>
            <a:ext cx="3854185" cy="2739212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1" t="15645" r="17186" b="17230"/>
          <a:stretch/>
        </p:blipFill>
        <p:spPr bwMode="auto">
          <a:xfrm>
            <a:off x="762000" y="3788674"/>
            <a:ext cx="3832090" cy="279927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96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16000"/>
            <a:ext cx="9144000" cy="698400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en-US" altLang="en-US" b="1" dirty="0"/>
              <a:t>UNRWA </a:t>
            </a:r>
            <a:r>
              <a:rPr lang="en-US" altLang="en-US" b="1" dirty="0" smtClean="0"/>
              <a:t>education</a:t>
            </a:r>
            <a:r>
              <a:rPr lang="en-US" altLang="en-US" b="1" dirty="0"/>
              <a:t>: </a:t>
            </a:r>
            <a:r>
              <a:rPr lang="en-US" altLang="en-US" b="1" dirty="0" smtClean="0"/>
              <a:t>today</a:t>
            </a:r>
            <a:endParaRPr lang="en-US" b="1" dirty="0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990600" y="914400"/>
            <a:ext cx="441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endParaRPr lang="en-GB" sz="360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61505"/>
            <a:ext cx="2133600" cy="365125"/>
          </a:xfrm>
        </p:spPr>
        <p:txBody>
          <a:bodyPr/>
          <a:lstStyle/>
          <a:p>
            <a:fld id="{A07DB840-9273-4816-940A-879BD27C86B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04800" y="-152400"/>
            <a:ext cx="8534400" cy="61838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/>
          </a:p>
          <a:p>
            <a:pPr algn="l"/>
            <a:endParaRPr lang="en-US" dirty="0">
              <a:solidFill>
                <a:srgbClr val="00B0F0"/>
              </a:solidFill>
            </a:endParaRPr>
          </a:p>
          <a:p>
            <a:pPr algn="just"/>
            <a:r>
              <a:rPr lang="en-US" sz="2400" b="1" dirty="0" smtClean="0">
                <a:solidFill>
                  <a:srgbClr val="00B0F0"/>
                </a:solidFill>
              </a:rPr>
              <a:t>533,342</a:t>
            </a:r>
            <a:r>
              <a:rPr lang="en-US" sz="2400" dirty="0" smtClean="0">
                <a:solidFill>
                  <a:srgbClr val="00B0F0"/>
                </a:solidFill>
              </a:rPr>
              <a:t> Palestine </a:t>
            </a:r>
            <a:r>
              <a:rPr lang="en-US" sz="2400" dirty="0">
                <a:solidFill>
                  <a:srgbClr val="00B0F0"/>
                </a:solidFill>
              </a:rPr>
              <a:t>refugee children and </a:t>
            </a:r>
            <a:r>
              <a:rPr lang="en-US" sz="2400" b="1" dirty="0">
                <a:solidFill>
                  <a:srgbClr val="00B0F0"/>
                </a:solidFill>
              </a:rPr>
              <a:t>22,000</a:t>
            </a:r>
            <a:r>
              <a:rPr lang="en-US" sz="2400" dirty="0">
                <a:solidFill>
                  <a:srgbClr val="00B0F0"/>
                </a:solidFill>
              </a:rPr>
              <a:t> education staff</a:t>
            </a:r>
          </a:p>
          <a:p>
            <a:pPr algn="just"/>
            <a:r>
              <a:rPr lang="en-US" sz="2400" b="1" dirty="0" smtClean="0">
                <a:solidFill>
                  <a:srgbClr val="00B0F0"/>
                </a:solidFill>
              </a:rPr>
              <a:t>709</a:t>
            </a:r>
            <a:r>
              <a:rPr lang="en-US" sz="2400" dirty="0" smtClean="0">
                <a:solidFill>
                  <a:srgbClr val="00B0F0"/>
                </a:solidFill>
              </a:rPr>
              <a:t> schools </a:t>
            </a:r>
            <a:endParaRPr lang="en-US" sz="2400" dirty="0">
              <a:solidFill>
                <a:srgbClr val="00B0F0"/>
              </a:solidFill>
            </a:endParaRPr>
          </a:p>
          <a:p>
            <a:pPr algn="just"/>
            <a:r>
              <a:rPr lang="en-US" sz="2400" b="1" dirty="0">
                <a:solidFill>
                  <a:srgbClr val="00B0F0"/>
                </a:solidFill>
              </a:rPr>
              <a:t>8</a:t>
            </a:r>
            <a:r>
              <a:rPr lang="en-US" sz="2400" dirty="0">
                <a:solidFill>
                  <a:srgbClr val="00B0F0"/>
                </a:solidFill>
              </a:rPr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Vocational </a:t>
            </a:r>
            <a:r>
              <a:rPr lang="en-US" sz="2400" dirty="0">
                <a:solidFill>
                  <a:srgbClr val="00B0F0"/>
                </a:solidFill>
              </a:rPr>
              <a:t>T</a:t>
            </a:r>
            <a:r>
              <a:rPr lang="en-US" sz="2400" dirty="0" smtClean="0">
                <a:solidFill>
                  <a:srgbClr val="00B0F0"/>
                </a:solidFill>
              </a:rPr>
              <a:t>raining </a:t>
            </a:r>
            <a:r>
              <a:rPr lang="en-US" sz="2400" dirty="0" err="1" smtClean="0">
                <a:solidFill>
                  <a:srgbClr val="00B0F0"/>
                </a:solidFill>
              </a:rPr>
              <a:t>Centres</a:t>
            </a:r>
            <a:r>
              <a:rPr lang="en-US" sz="2400" dirty="0" smtClean="0">
                <a:solidFill>
                  <a:srgbClr val="00B0F0"/>
                </a:solidFill>
              </a:rPr>
              <a:t> for youth </a:t>
            </a:r>
            <a:endParaRPr lang="en-US" sz="2400" dirty="0">
              <a:solidFill>
                <a:srgbClr val="00B0F0"/>
              </a:solidFill>
            </a:endParaRPr>
          </a:p>
          <a:p>
            <a:pPr algn="just"/>
            <a:r>
              <a:rPr lang="en-US" sz="2400" b="1" dirty="0">
                <a:solidFill>
                  <a:srgbClr val="00B0F0"/>
                </a:solidFill>
              </a:rPr>
              <a:t>2</a:t>
            </a:r>
            <a:r>
              <a:rPr lang="en-US" sz="2400" dirty="0">
                <a:solidFill>
                  <a:srgbClr val="00B0F0"/>
                </a:solidFill>
              </a:rPr>
              <a:t> educational science </a:t>
            </a:r>
            <a:r>
              <a:rPr lang="en-US" sz="2400" dirty="0" smtClean="0">
                <a:solidFill>
                  <a:srgbClr val="00B0F0"/>
                </a:solidFill>
              </a:rPr>
              <a:t>faculties (teacher training institutes) </a:t>
            </a:r>
            <a:endParaRPr lang="en-US" sz="1800" i="1" dirty="0">
              <a:solidFill>
                <a:srgbClr val="00B0F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64"/>
          <a:stretch/>
        </p:blipFill>
        <p:spPr bwMode="auto">
          <a:xfrm>
            <a:off x="228600" y="3838518"/>
            <a:ext cx="4648200" cy="2578612"/>
          </a:xfrm>
          <a:prstGeom prst="rect">
            <a:avLst/>
          </a:prstGeom>
          <a:ln>
            <a:solidFill>
              <a:srgbClr val="00B0F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03341" y="3838518"/>
            <a:ext cx="3886200" cy="25464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97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3313386"/>
            <a:ext cx="2418414" cy="340359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7848600" y="990600"/>
            <a:ext cx="1295400" cy="5867400"/>
          </a:xfrm>
          <a:prstGeom prst="rect">
            <a:avLst/>
          </a:prstGeom>
          <a:solidFill>
            <a:schemeClr val="bg1">
              <a:alpha val="8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09600" y="3689350"/>
            <a:ext cx="42672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Century Gothic" pitchFamily="34" charset="0"/>
            </a:endParaRPr>
          </a:p>
          <a:p>
            <a:pPr marL="0" indent="0">
              <a:buFontTx/>
              <a:buNone/>
            </a:pPr>
            <a:endParaRPr lang="en-US" sz="2400" dirty="0">
              <a:latin typeface="Century Gothic" pitchFamily="34" charset="0"/>
            </a:endParaRPr>
          </a:p>
        </p:txBody>
      </p:sp>
      <p:pic>
        <p:nvPicPr>
          <p:cNvPr id="512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028523"/>
            <a:ext cx="2294959" cy="3111121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40800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en-US" sz="2500" dirty="0"/>
              <a:t>UNRWA</a:t>
            </a:r>
            <a:r>
              <a:rPr lang="en-US" sz="2500" b="1" dirty="0"/>
              <a:t> education quality: </a:t>
            </a:r>
            <a:r>
              <a:rPr lang="en-US" sz="2500" b="1" dirty="0" smtClean="0"/>
              <a:t>a holistic systemic approach</a:t>
            </a:r>
            <a:endParaRPr lang="en-GB" sz="2500" b="1" dirty="0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78221" y="6522453"/>
            <a:ext cx="2133600" cy="365125"/>
          </a:xfrm>
        </p:spPr>
        <p:txBody>
          <a:bodyPr/>
          <a:lstStyle/>
          <a:p>
            <a:fld id="{A07DB840-9273-4816-940A-879BD27C86B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219200"/>
            <a:ext cx="4114800" cy="44396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57175" indent="-257175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B0F0"/>
                </a:solidFill>
                <a:latin typeface="Century Gothic"/>
              </a:rPr>
              <a:t>To provide quality education for Palestine refugees to achieve their full potential. </a:t>
            </a:r>
          </a:p>
          <a:p>
            <a:pPr marL="257175" indent="-257175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B0F0"/>
                </a:solidFill>
                <a:latin typeface="Century Gothic"/>
              </a:rPr>
              <a:t>School aged children complete quality, equitable and inclusive education.</a:t>
            </a:r>
          </a:p>
          <a:p>
            <a:pPr marL="257175" indent="-257175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B0F0"/>
                </a:solidFill>
                <a:latin typeface="Century Gothic"/>
              </a:rPr>
              <a:t>Policies, strategies and professional development </a:t>
            </a:r>
            <a:r>
              <a:rPr lang="en-US" sz="2000" dirty="0" err="1">
                <a:solidFill>
                  <a:srgbClr val="00B0F0"/>
                </a:solidFill>
                <a:latin typeface="Century Gothic"/>
              </a:rPr>
              <a:t>programmes</a:t>
            </a:r>
            <a:r>
              <a:rPr lang="en-US" sz="2000" dirty="0">
                <a:solidFill>
                  <a:srgbClr val="00B0F0"/>
                </a:solidFill>
                <a:latin typeface="Century Gothic"/>
              </a:rPr>
              <a:t> for educators</a:t>
            </a:r>
          </a:p>
          <a:p>
            <a:pPr marL="257175" indent="-257175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B0F0"/>
                </a:solidFill>
                <a:latin typeface="Century Gothic"/>
              </a:rPr>
              <a:t>Progress made on Reform measured through the Common Monitoring Framework (CMF).</a:t>
            </a:r>
          </a:p>
        </p:txBody>
      </p:sp>
    </p:spTree>
    <p:extLst>
      <p:ext uri="{BB962C8B-B14F-4D97-AF65-F5344CB8AC3E}">
        <p14:creationId xmlns:p14="http://schemas.microsoft.com/office/powerpoint/2010/main" val="304817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1" y="3900487"/>
            <a:ext cx="3869531" cy="21002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0" y="3729037"/>
            <a:ext cx="3028950" cy="227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172" name="Picture 6" descr="palestine-18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9"/>
          <a:stretch>
            <a:fillRect/>
          </a:stretch>
        </p:blipFill>
        <p:spPr bwMode="auto">
          <a:xfrm>
            <a:off x="5461399" y="1633904"/>
            <a:ext cx="2413397" cy="1771650"/>
          </a:xfrm>
          <a:prstGeom prst="rect">
            <a:avLst/>
          </a:prstGeom>
          <a:noFill/>
          <a:ln>
            <a:noFill/>
          </a:ln>
          <a:effectLst>
            <a:outerShdw blurRad="63500" dist="107763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2" descr="C:\Users\mazzap\AppData\Local\Microsoft\Windows\Temporary Internet Files\Content.Outlook\BJWG422W\Iconic Yarmouk Image (2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65124"/>
            <a:ext cx="2658666" cy="2208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 descr="ma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352" y="1771650"/>
            <a:ext cx="1803797" cy="2857500"/>
          </a:xfrm>
          <a:prstGeom prst="rect">
            <a:avLst/>
          </a:prstGeom>
          <a:noFill/>
          <a:ln>
            <a:noFill/>
          </a:ln>
          <a:effectLst>
            <a:outerShdw blurRad="63500" dist="107763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274638"/>
            <a:ext cx="9144000" cy="6408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ＭＳ Ｐゴシック" pitchFamily="34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pitchFamily="34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charset="-128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ＭＳ Ｐゴシック" pitchFamily="34" charset="-128"/>
                <a:cs typeface="+mj-cs"/>
              </a:rPr>
              <a:t>UNRWA: education in protracted conflict</a:t>
            </a:r>
            <a:endParaRPr kumimoji="0" lang="en-GB" sz="25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ＭＳ Ｐゴシック" pitchFamily="34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0145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3820" y="1332180"/>
            <a:ext cx="4138180" cy="52972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b="1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UNRWA MTS: Quality equitable and inclusive education </a:t>
            </a:r>
          </a:p>
          <a:p>
            <a:pPr>
              <a:buFont typeface="Wingdings" pitchFamily="2" charset="2"/>
              <a:buChar char="ü"/>
            </a:pPr>
            <a:r>
              <a:rPr lang="en-US" sz="1400" b="1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Building on the system</a:t>
            </a:r>
          </a:p>
          <a:p>
            <a:pPr marL="401241" lvl="1" indent="-192881"/>
            <a:r>
              <a:rPr lang="en-US" sz="1400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Nearly seven decades of education provision </a:t>
            </a:r>
          </a:p>
          <a:p>
            <a:pPr marL="401241" lvl="1" indent="-192881"/>
            <a:r>
              <a:rPr lang="en-US" sz="1400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Focus on quality education through systemic education reform</a:t>
            </a:r>
          </a:p>
          <a:p>
            <a:pPr marL="208360" lvl="1" indent="0">
              <a:buNone/>
            </a:pPr>
            <a:endParaRPr lang="en-US" sz="1400" dirty="0">
              <a:solidFill>
                <a:srgbClr val="00AEEF"/>
              </a:solidFill>
              <a:latin typeface="Century Gothic" panose="020B0502020202020204" pitchFamily="34" charset="0"/>
              <a:ea typeface="ＭＳ Ｐゴシック" charset="-128"/>
              <a:cs typeface="Arial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400" b="1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Doing more of some things</a:t>
            </a:r>
          </a:p>
          <a:p>
            <a:pPr marL="397669" lvl="1" indent="-192881"/>
            <a:r>
              <a:rPr lang="en-US" sz="1400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Psychosocial support from counsellors and teachers</a:t>
            </a:r>
          </a:p>
          <a:p>
            <a:pPr marL="397669" lvl="1" indent="-192881"/>
            <a:r>
              <a:rPr lang="nl-BE" sz="1400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Recreational activities</a:t>
            </a:r>
          </a:p>
          <a:p>
            <a:pPr marL="397669" lvl="1" indent="-192881"/>
            <a:r>
              <a:rPr lang="nl-BE" sz="1400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Student and parent engagement</a:t>
            </a:r>
          </a:p>
          <a:p>
            <a:pPr marL="0" indent="0">
              <a:buNone/>
            </a:pPr>
            <a:endParaRPr lang="en-US" sz="1400" dirty="0">
              <a:solidFill>
                <a:srgbClr val="00AEEF"/>
              </a:solidFill>
              <a:latin typeface="Century Gothic" panose="020B0502020202020204" pitchFamily="34" charset="0"/>
              <a:ea typeface="ＭＳ Ｐゴシック" charset="-128"/>
              <a:cs typeface="Arial" charset="0"/>
            </a:endParaRPr>
          </a:p>
          <a:p>
            <a:pPr>
              <a:buFont typeface="Wingdings" pitchFamily="2" charset="2"/>
              <a:buChar char="ü"/>
            </a:pPr>
            <a:r>
              <a:rPr lang="nl-BE" sz="1400" b="1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Doing things differently</a:t>
            </a:r>
          </a:p>
          <a:p>
            <a:pPr marL="397669" lvl="1" indent="-192881"/>
            <a:r>
              <a:rPr lang="nl-BE" sz="1400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Self-learning programme</a:t>
            </a:r>
          </a:p>
          <a:p>
            <a:pPr marL="397669" lvl="1" indent="-192881"/>
            <a:r>
              <a:rPr lang="nl-BE" sz="1400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Safe learning spaces</a:t>
            </a:r>
          </a:p>
          <a:p>
            <a:pPr>
              <a:buFont typeface="Wingdings" pitchFamily="2" charset="2"/>
              <a:buChar char="ü"/>
            </a:pPr>
            <a:endParaRPr lang="nl-BE" sz="1400" dirty="0">
              <a:solidFill>
                <a:srgbClr val="00AEEF"/>
              </a:solidFill>
              <a:latin typeface="Century Gothic" panose="020B0502020202020204" pitchFamily="34" charset="0"/>
              <a:ea typeface="ＭＳ Ｐゴシック" charset="-128"/>
              <a:cs typeface="Arial" charset="0"/>
            </a:endParaRPr>
          </a:p>
          <a:p>
            <a:pPr>
              <a:buFont typeface="Wingdings" pitchFamily="2" charset="2"/>
              <a:buChar char="ü"/>
            </a:pPr>
            <a:r>
              <a:rPr lang="nl-BE" sz="1400" b="1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Doing things that had not been the focus before</a:t>
            </a:r>
            <a:endParaRPr lang="en-US" sz="1400" b="1" dirty="0">
              <a:solidFill>
                <a:srgbClr val="00AEEF"/>
              </a:solidFill>
              <a:latin typeface="Century Gothic" panose="020B0502020202020204" pitchFamily="34" charset="0"/>
              <a:ea typeface="ＭＳ Ｐゴシック" charset="-128"/>
              <a:cs typeface="Arial" charset="0"/>
            </a:endParaRPr>
          </a:p>
          <a:p>
            <a:pPr marL="397669" lvl="1" indent="-192881"/>
            <a:r>
              <a:rPr lang="en-US" sz="1400" dirty="0">
                <a:solidFill>
                  <a:srgbClr val="00AEEF"/>
                </a:solidFill>
                <a:latin typeface="Century Gothic" panose="020B0502020202020204" pitchFamily="34" charset="0"/>
                <a:ea typeface="ＭＳ Ｐゴシック" charset="-128"/>
                <a:cs typeface="Arial" charset="0"/>
              </a:rPr>
              <a:t>Security training and risk assessments</a:t>
            </a:r>
          </a:p>
        </p:txBody>
      </p:sp>
      <p:pic>
        <p:nvPicPr>
          <p:cNvPr id="5" name="Espace réservé du contenu 10" descr="girls newspapers.bmp"/>
          <p:cNvPicPr>
            <a:picLocks noChangeAspect="1"/>
          </p:cNvPicPr>
          <p:nvPr/>
        </p:nvPicPr>
        <p:blipFill>
          <a:blip r:embed="rId3" cstate="print">
            <a:extLst/>
          </a:blip>
          <a:srcRect t="8688" b="8688"/>
          <a:stretch>
            <a:fillRect/>
          </a:stretch>
        </p:blipFill>
        <p:spPr bwMode="auto">
          <a:xfrm>
            <a:off x="4896036" y="1914525"/>
            <a:ext cx="3011174" cy="165603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  <a:ex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036" y="3800476"/>
            <a:ext cx="3011174" cy="1791566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0" y="274638"/>
            <a:ext cx="9144000" cy="6408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ＭＳ Ｐゴシック" pitchFamily="34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pitchFamily="34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entury Gothic" pitchFamily="34" charset="0"/>
                <a:ea typeface="ＭＳ Ｐゴシック" charset="-128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ＭＳ Ｐゴシック" pitchFamily="34" charset="-128"/>
                <a:cs typeface="+mj-cs"/>
              </a:rPr>
              <a:t>UNRWA: education in protracted conflict</a:t>
            </a:r>
            <a:endParaRPr kumimoji="0" lang="en-GB" sz="25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ＭＳ Ｐゴシック" pitchFamily="34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7511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273050"/>
            <a:ext cx="9144000" cy="793750"/>
          </a:xfrm>
          <a:solidFill>
            <a:srgbClr val="00AEEF"/>
          </a:solidFill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en-US" kern="1200" dirty="0" smtClean="0"/>
              <a:t>Responding to protracted conflict: e</a:t>
            </a:r>
            <a:r>
              <a:rPr lang="en-US" b="1" kern="1200" dirty="0" smtClean="0"/>
              <a:t>vidence and measurement of impact</a:t>
            </a:r>
            <a:endParaRPr lang="en-US" b="1" kern="1200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47663" y="1181100"/>
            <a:ext cx="5591163" cy="3962400"/>
          </a:xfrm>
        </p:spPr>
        <p:txBody>
          <a:bodyPr/>
          <a:lstStyle/>
          <a:p>
            <a:pPr algn="just">
              <a:spcBef>
                <a:spcPct val="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Measure the impact of the education </a:t>
            </a:r>
            <a:r>
              <a:rPr lang="en-US" sz="1800" b="1" dirty="0" err="1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programme</a:t>
            </a:r>
            <a:r>
              <a:rPr lang="en-US" sz="1800" b="1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  overall</a:t>
            </a:r>
            <a:r>
              <a:rPr lang="en-US" sz="1800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 – outcome level indicators – survival, dropout, achievement, alignment of teaching and learning practices with Reform</a:t>
            </a:r>
            <a:endParaRPr lang="en-US" sz="1800" b="1" dirty="0" smtClean="0">
              <a:solidFill>
                <a:srgbClr val="00AEEF"/>
              </a:solidFill>
              <a:latin typeface="Century Gothic" charset="0"/>
              <a:ea typeface="MS PGothic" charset="0"/>
            </a:endParaRPr>
          </a:p>
          <a:p>
            <a:pPr algn="just">
              <a:spcBef>
                <a:spcPct val="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Measure the impact of the EiE approach within education and beyond</a:t>
            </a:r>
            <a:r>
              <a:rPr lang="en-US" sz="1800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 – bank of </a:t>
            </a:r>
            <a:r>
              <a:rPr lang="en-US" sz="1800" dirty="0" err="1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EiE</a:t>
            </a:r>
            <a:r>
              <a:rPr lang="en-US" sz="1800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 indicators</a:t>
            </a:r>
            <a:endParaRPr lang="en-US" sz="1800" b="1" dirty="0">
              <a:solidFill>
                <a:srgbClr val="00AEEF"/>
              </a:solidFill>
              <a:latin typeface="Century Gothic" charset="0"/>
              <a:ea typeface="MS PGothic" charset="0"/>
            </a:endParaRPr>
          </a:p>
          <a:p>
            <a:pPr algn="just">
              <a:spcBef>
                <a:spcPct val="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Look at studies (feeding into education </a:t>
            </a:r>
            <a:r>
              <a:rPr lang="en-US" sz="1800" b="1" dirty="0" err="1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programme</a:t>
            </a:r>
            <a:r>
              <a:rPr lang="en-US" sz="1800" b="1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 indicators):</a:t>
            </a:r>
          </a:p>
          <a:p>
            <a:pPr lvl="1" algn="just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Perceptional Survey</a:t>
            </a:r>
          </a:p>
          <a:p>
            <a:pPr lvl="1" algn="just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Classroom Observation Study</a:t>
            </a:r>
          </a:p>
          <a:p>
            <a:pPr lvl="1" algn="just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Dropout Study</a:t>
            </a:r>
          </a:p>
          <a:p>
            <a:pPr lvl="1" algn="just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AEEF"/>
                </a:solidFill>
                <a:latin typeface="Century Gothic" charset="0"/>
                <a:ea typeface="MS PGothic" charset="0"/>
              </a:rPr>
              <a:t>Monitoring Learning Achievement</a:t>
            </a:r>
            <a:endParaRPr lang="en-US" sz="2000" dirty="0" smtClean="0">
              <a:solidFill>
                <a:srgbClr val="00AEEF"/>
              </a:solidFill>
              <a:latin typeface="Century Gothic" charset="0"/>
              <a:ea typeface="MS PGothic" charset="0"/>
            </a:endParaRPr>
          </a:p>
          <a:p>
            <a:pPr algn="just">
              <a:spcBef>
                <a:spcPct val="0"/>
              </a:spcBef>
              <a:spcAft>
                <a:spcPts val="1800"/>
              </a:spcAft>
            </a:pPr>
            <a:endParaRPr lang="en-US" sz="2000" b="1" dirty="0" smtClean="0">
              <a:solidFill>
                <a:srgbClr val="00AEEF"/>
              </a:solidFill>
              <a:latin typeface="Century Gothic" charset="0"/>
              <a:ea typeface="MS PGothic" charset="0"/>
            </a:endParaRPr>
          </a:p>
          <a:p>
            <a:pPr marL="0" indent="0" algn="just">
              <a:spcBef>
                <a:spcPct val="0"/>
              </a:spcBef>
              <a:spcAft>
                <a:spcPts val="1800"/>
              </a:spcAft>
              <a:buNone/>
            </a:pPr>
            <a:endParaRPr lang="en-US" sz="2000" b="1" dirty="0" smtClean="0">
              <a:solidFill>
                <a:srgbClr val="00AEEF"/>
              </a:solidFill>
              <a:latin typeface="Century Gothic" charset="0"/>
              <a:ea typeface="MS PGothic" charset="0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07DB840-9273-4816-940A-879BD27C86B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4" t="8169" r="22169" b="13108"/>
          <a:stretch/>
        </p:blipFill>
        <p:spPr bwMode="auto">
          <a:xfrm>
            <a:off x="5998551" y="2148016"/>
            <a:ext cx="3174281" cy="30099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2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16000"/>
            <a:ext cx="9144000" cy="698400"/>
          </a:xfrm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en-US" sz="2500" dirty="0" smtClean="0"/>
              <a:t>What is the impact of it all?</a:t>
            </a:r>
            <a:endParaRPr lang="en-US" sz="2500" b="1" dirty="0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990600" y="914400"/>
            <a:ext cx="441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endParaRPr lang="en-GB" sz="360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35003" y="6492875"/>
            <a:ext cx="2133600" cy="365125"/>
          </a:xfrm>
        </p:spPr>
        <p:txBody>
          <a:bodyPr/>
          <a:lstStyle/>
          <a:p>
            <a:fld id="{A07DB840-9273-4816-940A-879BD27C86B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3" t="17351" r="38218" b="15298"/>
          <a:stretch/>
        </p:blipFill>
        <p:spPr bwMode="auto">
          <a:xfrm>
            <a:off x="6425014" y="1219200"/>
            <a:ext cx="2663380" cy="395670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9014" y="2153225"/>
            <a:ext cx="60960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b="1" dirty="0">
                <a:solidFill>
                  <a:srgbClr val="00B0F0"/>
                </a:solidFill>
                <a:latin typeface="+mn-lt"/>
              </a:rPr>
              <a:t>“UNRWA schools continually and consistently outperform public schools by a margin equivalent to more than one additional year of learning</a:t>
            </a:r>
            <a:r>
              <a:rPr lang="en-US" b="1" dirty="0" smtClean="0">
                <a:solidFill>
                  <a:srgbClr val="00B0F0"/>
                </a:solidFill>
                <a:latin typeface="+mn-lt"/>
              </a:rPr>
              <a:t>”</a:t>
            </a:r>
          </a:p>
          <a:p>
            <a:pPr algn="just">
              <a:spcAft>
                <a:spcPts val="0"/>
              </a:spcAft>
            </a:pPr>
            <a:endParaRPr lang="en-US" b="1" dirty="0" smtClean="0">
              <a:solidFill>
                <a:srgbClr val="00B0F0"/>
              </a:solidFill>
              <a:latin typeface="+mn-lt"/>
            </a:endParaRPr>
          </a:p>
          <a:p>
            <a:pPr algn="just">
              <a:spcAft>
                <a:spcPts val="600"/>
              </a:spcAft>
            </a:pPr>
            <a:endParaRPr lang="en-US" sz="2400" b="1" dirty="0" smtClean="0">
              <a:solidFill>
                <a:srgbClr val="00B0F0"/>
              </a:solidFill>
              <a:latin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507" y="6015821"/>
            <a:ext cx="77582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smtClean="0">
                <a:solidFill>
                  <a:srgbClr val="00B0F0"/>
                </a:solidFill>
                <a:latin typeface="+mn-lt"/>
              </a:rPr>
              <a:t>Full report: </a:t>
            </a:r>
            <a:r>
              <a:rPr lang="en-GB" sz="1200" b="1" dirty="0" smtClean="0">
                <a:latin typeface="+mn-lt"/>
                <a:hlinkClick r:id="rId3"/>
              </a:rPr>
              <a:t>https</a:t>
            </a:r>
            <a:r>
              <a:rPr lang="en-GB" sz="1200" b="1" dirty="0">
                <a:latin typeface="+mn-lt"/>
                <a:hlinkClick r:id="rId3"/>
              </a:rPr>
              <a:t>://unispal.un.org/DPA/DPR/unispal.nsf/0/48e2ea199ae1317e85257d8f005759a6?OpenDocument&amp;Click=852560D3006F9C53.37acdaa24c74643a85257582006d7a35/$</a:t>
            </a:r>
            <a:r>
              <a:rPr lang="en-GB" sz="1200" b="1" dirty="0" smtClean="0">
                <a:latin typeface="+mn-lt"/>
                <a:hlinkClick r:id="rId3"/>
              </a:rPr>
              <a:t>Body/0.9D8A</a:t>
            </a:r>
            <a:endParaRPr lang="en-GB" sz="1200" b="1" dirty="0" smtClean="0">
              <a:latin typeface="+mn-lt"/>
            </a:endParaRPr>
          </a:p>
          <a:p>
            <a:endParaRPr lang="ar-JO" dirty="0"/>
          </a:p>
        </p:txBody>
      </p:sp>
      <p:sp>
        <p:nvSpPr>
          <p:cNvPr id="6" name="Rectangle 5"/>
          <p:cNvSpPr/>
          <p:nvPr/>
        </p:nvSpPr>
        <p:spPr>
          <a:xfrm>
            <a:off x="284066" y="1255459"/>
            <a:ext cx="60405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b="1" dirty="0">
                <a:solidFill>
                  <a:srgbClr val="00B0F0"/>
                </a:solidFill>
                <a:latin typeface="+mn-lt"/>
              </a:rPr>
              <a:t>2014 World Bank report – Learning in the Face of Adversity</a:t>
            </a:r>
            <a:endParaRPr lang="en-GB" sz="2000" b="1" dirty="0">
              <a:solidFill>
                <a:srgbClr val="00B0F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084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680"/>
            <a:ext cx="9144000" cy="890919"/>
          </a:xfrm>
          <a:solidFill>
            <a:srgbClr val="00B0F0"/>
          </a:solidFill>
        </p:spPr>
        <p:txBody>
          <a:bodyPr/>
          <a:lstStyle/>
          <a:p>
            <a:r>
              <a:rPr lang="en-US" dirty="0" smtClean="0"/>
              <a:t>Recognition of UNRWA EiE approach: Promising Practices in Refugee Education</a:t>
            </a:r>
            <a:endParaRPr lang="ar-J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37" t="16594" r="38637" b="22761"/>
          <a:stretch/>
        </p:blipFill>
        <p:spPr bwMode="auto">
          <a:xfrm>
            <a:off x="457200" y="2013307"/>
            <a:ext cx="2292824" cy="324042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95600" y="2003071"/>
            <a:ext cx="58674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GB" sz="1600" dirty="0" smtClean="0">
                <a:solidFill>
                  <a:srgbClr val="00B0F0"/>
                </a:solidFill>
                <a:latin typeface="+mn-lt"/>
              </a:rPr>
              <a:t>The </a:t>
            </a:r>
            <a:r>
              <a:rPr lang="en-GB" sz="1600" dirty="0">
                <a:solidFill>
                  <a:srgbClr val="00B0F0"/>
                </a:solidFill>
                <a:latin typeface="+mn-lt"/>
              </a:rPr>
              <a:t>Promising Practices in Refugee </a:t>
            </a:r>
            <a:r>
              <a:rPr lang="en-GB" sz="1600" dirty="0" smtClean="0">
                <a:solidFill>
                  <a:srgbClr val="00B0F0"/>
                </a:solidFill>
                <a:latin typeface="+mn-lt"/>
              </a:rPr>
              <a:t>Education (PPIRE) initiative </a:t>
            </a:r>
            <a:r>
              <a:rPr lang="en-GB" sz="1600" dirty="0">
                <a:solidFill>
                  <a:srgbClr val="00B0F0"/>
                </a:solidFill>
                <a:latin typeface="+mn-lt"/>
              </a:rPr>
              <a:t>(Save the Children, Pearson, UNHCR) </a:t>
            </a:r>
            <a:r>
              <a:rPr lang="en-GB" sz="1600" dirty="0" smtClean="0">
                <a:solidFill>
                  <a:srgbClr val="00B0F0"/>
                </a:solidFill>
                <a:latin typeface="+mn-lt"/>
              </a:rPr>
              <a:t>sets </a:t>
            </a:r>
            <a:r>
              <a:rPr lang="en-GB" sz="1600" dirty="0">
                <a:solidFill>
                  <a:srgbClr val="00B0F0"/>
                </a:solidFill>
                <a:latin typeface="+mn-lt"/>
              </a:rPr>
              <a:t>out to identify, document and promote innovative ways to effectively provide quality education to refugee children and young people</a:t>
            </a:r>
            <a:r>
              <a:rPr lang="en-GB" sz="1600" dirty="0" smtClean="0">
                <a:solidFill>
                  <a:srgbClr val="00B0F0"/>
                </a:solidFill>
                <a:latin typeface="+mn-lt"/>
              </a:rPr>
              <a:t>. </a:t>
            </a:r>
          </a:p>
          <a:p>
            <a:pPr algn="just"/>
            <a:r>
              <a:rPr lang="en-GB" sz="1600" b="1" dirty="0" smtClean="0">
                <a:solidFill>
                  <a:srgbClr val="00B0F0"/>
                </a:solidFill>
                <a:latin typeface="+mn-lt"/>
              </a:rPr>
              <a:t>Recommendations: </a:t>
            </a:r>
            <a:endParaRPr lang="en-GB" sz="1600" b="1" dirty="0">
              <a:solidFill>
                <a:srgbClr val="00B0F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GB" sz="1600" dirty="0">
                <a:solidFill>
                  <a:srgbClr val="00B0F0"/>
                </a:solidFill>
                <a:latin typeface="+mn-lt"/>
              </a:rPr>
              <a:t>Approaching the immediate crisis with a </a:t>
            </a:r>
            <a:r>
              <a:rPr lang="en-GB" sz="1600" dirty="0" smtClean="0">
                <a:solidFill>
                  <a:srgbClr val="00B0F0"/>
                </a:solidFill>
                <a:latin typeface="+mn-lt"/>
              </a:rPr>
              <a:t>long-term perspective – national systems, multi-year funding, partnerships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GB" sz="1600" dirty="0" smtClean="0">
                <a:solidFill>
                  <a:srgbClr val="00B0F0"/>
                </a:solidFill>
                <a:latin typeface="+mn-lt"/>
              </a:rPr>
              <a:t>Understanding </a:t>
            </a:r>
            <a:r>
              <a:rPr lang="en-GB" sz="1600" dirty="0">
                <a:solidFill>
                  <a:srgbClr val="00B0F0"/>
                </a:solidFill>
                <a:latin typeface="+mn-lt"/>
              </a:rPr>
              <a:t>different contexts and meeting distinct </a:t>
            </a:r>
            <a:r>
              <a:rPr lang="en-GB" sz="1600" dirty="0" smtClean="0">
                <a:solidFill>
                  <a:srgbClr val="00B0F0"/>
                </a:solidFill>
                <a:latin typeface="+mn-lt"/>
              </a:rPr>
              <a:t>needs- user-centred design, diverse pathways, creative use of space/infrastructure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GB" sz="1600" dirty="0">
                <a:solidFill>
                  <a:srgbClr val="00B0F0"/>
                </a:solidFill>
                <a:latin typeface="+mn-lt"/>
              </a:rPr>
              <a:t>Improving outcomes for </a:t>
            </a:r>
            <a:r>
              <a:rPr lang="en-GB" sz="1600" dirty="0" smtClean="0">
                <a:solidFill>
                  <a:srgbClr val="00B0F0"/>
                </a:solidFill>
                <a:latin typeface="+mn-lt"/>
              </a:rPr>
              <a:t>all – teachers, learning and wellbeing, technology, evidence</a:t>
            </a:r>
            <a:endParaRPr lang="en-GB" sz="1600" dirty="0">
              <a:solidFill>
                <a:srgbClr val="00B0F0"/>
              </a:solidFill>
              <a:latin typeface="+mn-lt"/>
            </a:endParaRPr>
          </a:p>
          <a:p>
            <a:endParaRPr lang="en-GB" sz="1600" dirty="0">
              <a:latin typeface="+mn-lt"/>
            </a:endParaRPr>
          </a:p>
          <a:p>
            <a:pPr algn="just"/>
            <a:endParaRPr lang="ar-JO" dirty="0">
              <a:solidFill>
                <a:srgbClr val="00B0F0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9904" y="5715000"/>
            <a:ext cx="83330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 smtClean="0">
                <a:solidFill>
                  <a:srgbClr val="00B0F0"/>
                </a:solidFill>
                <a:latin typeface="+mn-lt"/>
              </a:rPr>
              <a:t>UNRWA </a:t>
            </a:r>
            <a:r>
              <a:rPr lang="en-GB" sz="1600" b="1" dirty="0">
                <a:solidFill>
                  <a:srgbClr val="00B0F0"/>
                </a:solidFill>
                <a:latin typeface="+mn-lt"/>
              </a:rPr>
              <a:t>case study: </a:t>
            </a:r>
            <a:r>
              <a:rPr lang="en-GB" sz="1600" dirty="0">
                <a:solidFill>
                  <a:srgbClr val="00B0F0"/>
                </a:solidFill>
                <a:latin typeface="+mn-lt"/>
                <a:hlinkClick r:id="rId3"/>
              </a:rPr>
              <a:t>https://www.promisingpractices.online/s/7_PromisingPractices_UNRWA_WEB-8jjx.PDF</a:t>
            </a:r>
            <a:endParaRPr lang="en-GB" sz="1600" dirty="0">
              <a:solidFill>
                <a:srgbClr val="00B0F0"/>
              </a:solidFill>
              <a:latin typeface="+mn-lt"/>
            </a:endParaRPr>
          </a:p>
          <a:p>
            <a:endParaRPr lang="en-GB" dirty="0">
              <a:solidFill>
                <a:srgbClr val="00B0F0"/>
              </a:solidFill>
            </a:endParaRPr>
          </a:p>
          <a:p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404070"/>
            <a:ext cx="2133600" cy="365125"/>
          </a:xfrm>
        </p:spPr>
        <p:txBody>
          <a:bodyPr/>
          <a:lstStyle/>
          <a:p>
            <a:fld id="{A07DB840-9273-4816-940A-879BD27C86B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80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FFFFFF"/>
      </a:accent3>
      <a:accent4>
        <a:srgbClr val="000000"/>
      </a:accent4>
      <a:accent5>
        <a:srgbClr val="E3D9B8"/>
      </a:accent5>
      <a:accent6>
        <a:srgbClr val="8D9F77"/>
      </a:accent6>
      <a:hlink>
        <a:srgbClr val="410082"/>
      </a:hlink>
      <a:folHlink>
        <a:srgbClr val="932968"/>
      </a:folHlink>
    </a:clrScheme>
    <a:fontScheme name="1_Office Theme">
      <a:majorFont>
        <a:latin typeface="Century Gothic"/>
        <a:ea typeface="ＭＳ Ｐゴシック"/>
        <a:cs typeface=""/>
      </a:majorFont>
      <a:minorFont>
        <a:latin typeface="Century Gothic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9CB084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8D9F77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Office Theme">
  <a:themeElements>
    <a:clrScheme name="Office Theme 1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FFFFFF"/>
      </a:accent3>
      <a:accent4>
        <a:srgbClr val="000000"/>
      </a:accent4>
      <a:accent5>
        <a:srgbClr val="E3D9B8"/>
      </a:accent5>
      <a:accent6>
        <a:srgbClr val="8D9F77"/>
      </a:accent6>
      <a:hlink>
        <a:srgbClr val="410082"/>
      </a:hlink>
      <a:folHlink>
        <a:srgbClr val="932968"/>
      </a:folHlink>
    </a:clrScheme>
    <a:fontScheme name="4_Office Them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9CB084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8D9F77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UNRWA Template_white June 2012</Template>
  <TotalTime>42728</TotalTime>
  <Words>563</Words>
  <Application>Microsoft Office PowerPoint</Application>
  <PresentationFormat>On-screen Show (4:3)</PresentationFormat>
  <Paragraphs>83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MS PGothic</vt:lpstr>
      <vt:lpstr>MS PGothic</vt:lpstr>
      <vt:lpstr>Arial</vt:lpstr>
      <vt:lpstr>Calibri</vt:lpstr>
      <vt:lpstr>Calibri Light</vt:lpstr>
      <vt:lpstr>Century Gothic</vt:lpstr>
      <vt:lpstr>Wingdings</vt:lpstr>
      <vt:lpstr>1_Office Theme</vt:lpstr>
      <vt:lpstr>4_Office Theme</vt:lpstr>
      <vt:lpstr>Office Theme</vt:lpstr>
      <vt:lpstr>PowerPoint Presentation</vt:lpstr>
      <vt:lpstr>UNRWA education programme </vt:lpstr>
      <vt:lpstr>UNRWA education: today</vt:lpstr>
      <vt:lpstr>UNRWA education quality: a holistic systemic approach</vt:lpstr>
      <vt:lpstr>PowerPoint Presentation</vt:lpstr>
      <vt:lpstr>PowerPoint Presentation</vt:lpstr>
      <vt:lpstr>Responding to protracted conflict: evidence and measurement of impact</vt:lpstr>
      <vt:lpstr>What is the impact of it all?</vt:lpstr>
      <vt:lpstr>Recognition of UNRWA EiE approach: Promising Practices in Refugee Education</vt:lpstr>
      <vt:lpstr>Responding to protracted conflict: psychosocial wellbeing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PEACE STARTS HERE</dc:title>
  <dc:creator>Isabel de la Cruz</dc:creator>
  <cp:lastModifiedBy>DABIT, Frosse</cp:lastModifiedBy>
  <cp:revision>754</cp:revision>
  <cp:lastPrinted>2018-05-22T10:39:33Z</cp:lastPrinted>
  <dcterms:created xsi:type="dcterms:W3CDTF">2012-05-14T18:01:09Z</dcterms:created>
  <dcterms:modified xsi:type="dcterms:W3CDTF">2020-03-18T08:34:03Z</dcterms:modified>
</cp:coreProperties>
</file>