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59" r:id="rId5"/>
    <p:sldId id="314" r:id="rId6"/>
    <p:sldId id="313" r:id="rId7"/>
    <p:sldId id="260" r:id="rId8"/>
    <p:sldId id="323" r:id="rId9"/>
    <p:sldId id="318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E2A1C0-F5F4-4CAB-BD53-E6CF6AC0819B}" v="42" dt="2020-03-18T11:50:39.2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89" autoAdjust="0"/>
    <p:restoredTop sz="94660"/>
  </p:normalViewPr>
  <p:slideViewPr>
    <p:cSldViewPr snapToGrid="0">
      <p:cViewPr varScale="1">
        <p:scale>
          <a:sx n="59" d="100"/>
          <a:sy n="59" d="100"/>
        </p:scale>
        <p:origin x="5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804D6-DBE1-4F84-AB61-C1FF94DFD8E8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FR"/>
        </a:p>
      </dgm:t>
    </dgm:pt>
    <dgm:pt modelId="{BE521172-6D6B-46C9-AF3A-A2448A167FEA}">
      <dgm:prSet custT="1"/>
      <dgm:spPr/>
      <dgm:t>
        <a:bodyPr/>
        <a:lstStyle/>
        <a:p>
          <a:r>
            <a:rPr lang="en-US" sz="1600" dirty="0"/>
            <a:t>Promote equitable and sustainable </a:t>
          </a:r>
          <a:r>
            <a:rPr lang="en-US" sz="1600" b="1" dirty="0"/>
            <a:t>inclusion in national education systems </a:t>
          </a:r>
          <a:r>
            <a:rPr lang="en-US" sz="1600" dirty="0"/>
            <a:t>for refugees, asylum seekers, returnees, stateless and internally displaced persons</a:t>
          </a:r>
          <a:endParaRPr lang="en-KI" sz="1600" dirty="0"/>
        </a:p>
      </dgm:t>
    </dgm:pt>
    <dgm:pt modelId="{D78F19CB-E560-4372-A972-C9651623FC47}" type="parTrans" cxnId="{9E5705B8-FEAF-4802-B696-C5D54008329A}">
      <dgm:prSet/>
      <dgm:spPr/>
      <dgm:t>
        <a:bodyPr/>
        <a:lstStyle/>
        <a:p>
          <a:endParaRPr lang="en-KI"/>
        </a:p>
      </dgm:t>
    </dgm:pt>
    <dgm:pt modelId="{B96FBF6A-5B70-442C-BFCE-1A5FA1845179}" type="sibTrans" cxnId="{9E5705B8-FEAF-4802-B696-C5D54008329A}">
      <dgm:prSet/>
      <dgm:spPr/>
      <dgm:t>
        <a:bodyPr/>
        <a:lstStyle/>
        <a:p>
          <a:endParaRPr lang="en-KI"/>
        </a:p>
      </dgm:t>
    </dgm:pt>
    <dgm:pt modelId="{68A19D3F-DE15-45DF-8B06-E10D7776462D}">
      <dgm:prSet custT="1"/>
      <dgm:spPr/>
      <dgm:t>
        <a:bodyPr/>
        <a:lstStyle/>
        <a:p>
          <a:r>
            <a:rPr lang="en-US" sz="1800" dirty="0"/>
            <a:t>Foster </a:t>
          </a:r>
          <a:r>
            <a:rPr lang="en-US" sz="1800" b="1" dirty="0"/>
            <a:t>safe, enabling environments </a:t>
          </a:r>
          <a:r>
            <a:rPr lang="en-US" sz="1800" dirty="0"/>
            <a:t>that support learning for all students, regardless of legal status, gender or disability</a:t>
          </a:r>
          <a:endParaRPr lang="en-KI" sz="1800" dirty="0"/>
        </a:p>
      </dgm:t>
    </dgm:pt>
    <dgm:pt modelId="{52F0019E-0F00-4DBC-9D1A-E1D1CAD3EEE8}" type="parTrans" cxnId="{4397E3C4-BDEB-4D27-8DC5-85EF9E72222E}">
      <dgm:prSet/>
      <dgm:spPr/>
      <dgm:t>
        <a:bodyPr/>
        <a:lstStyle/>
        <a:p>
          <a:endParaRPr lang="en-KI"/>
        </a:p>
      </dgm:t>
    </dgm:pt>
    <dgm:pt modelId="{903F6A3A-2142-4E16-AC0D-D5D03EF1E057}" type="sibTrans" cxnId="{4397E3C4-BDEB-4D27-8DC5-85EF9E72222E}">
      <dgm:prSet/>
      <dgm:spPr/>
      <dgm:t>
        <a:bodyPr/>
        <a:lstStyle/>
        <a:p>
          <a:endParaRPr lang="en-KI"/>
        </a:p>
      </dgm:t>
    </dgm:pt>
    <dgm:pt modelId="{49EE2EA4-3520-45F3-8EB0-8F7D21350C17}">
      <dgm:prSet custT="1"/>
      <dgm:spPr/>
      <dgm:t>
        <a:bodyPr/>
        <a:lstStyle/>
        <a:p>
          <a:r>
            <a:rPr lang="en-US" sz="1800" dirty="0"/>
            <a:t>Enable learners to use their education </a:t>
          </a:r>
          <a:r>
            <a:rPr lang="en-US" sz="1800" b="1" dirty="0"/>
            <a:t>toward sustainable futures</a:t>
          </a:r>
          <a:endParaRPr lang="en-KI" sz="1800" dirty="0"/>
        </a:p>
      </dgm:t>
    </dgm:pt>
    <dgm:pt modelId="{BF635C2C-1CC2-45CD-841C-52B3EABDDCA7}" type="parTrans" cxnId="{1410C57C-FFCA-4A98-B3D0-BCE02E016C58}">
      <dgm:prSet/>
      <dgm:spPr/>
      <dgm:t>
        <a:bodyPr/>
        <a:lstStyle/>
        <a:p>
          <a:endParaRPr lang="en-KI"/>
        </a:p>
      </dgm:t>
    </dgm:pt>
    <dgm:pt modelId="{360104ED-4D7B-40A3-8A49-C5DF130AD354}" type="sibTrans" cxnId="{1410C57C-FFCA-4A98-B3D0-BCE02E016C58}">
      <dgm:prSet/>
      <dgm:spPr/>
      <dgm:t>
        <a:bodyPr/>
        <a:lstStyle/>
        <a:p>
          <a:endParaRPr lang="en-KI"/>
        </a:p>
      </dgm:t>
    </dgm:pt>
    <dgm:pt modelId="{CD957914-F0A5-4954-AB67-9E744C8339B2}" type="pres">
      <dgm:prSet presAssocID="{85E804D6-DBE1-4F84-AB61-C1FF94DFD8E8}" presName="CompostProcess" presStyleCnt="0">
        <dgm:presLayoutVars>
          <dgm:dir/>
          <dgm:resizeHandles val="exact"/>
        </dgm:presLayoutVars>
      </dgm:prSet>
      <dgm:spPr/>
    </dgm:pt>
    <dgm:pt modelId="{E311D78F-1D3F-4D8F-9C81-4DD612ED4EBD}" type="pres">
      <dgm:prSet presAssocID="{85E804D6-DBE1-4F84-AB61-C1FF94DFD8E8}" presName="arrow" presStyleLbl="bgShp" presStyleIdx="0" presStyleCnt="1" custScaleX="117647" custLinFactNeighborX="-413" custLinFactNeighborY="-22765"/>
      <dgm:spPr>
        <a:solidFill>
          <a:schemeClr val="accent4">
            <a:lumMod val="20000"/>
            <a:lumOff val="80000"/>
          </a:schemeClr>
        </a:solidFill>
      </dgm:spPr>
    </dgm:pt>
    <dgm:pt modelId="{9011D8AD-23D6-4513-BBB5-DC77577C514B}" type="pres">
      <dgm:prSet presAssocID="{85E804D6-DBE1-4F84-AB61-C1FF94DFD8E8}" presName="linearProcess" presStyleCnt="0"/>
      <dgm:spPr/>
    </dgm:pt>
    <dgm:pt modelId="{1BCF32C4-C752-4E3F-9B3E-BE7F60278373}" type="pres">
      <dgm:prSet presAssocID="{BE521172-6D6B-46C9-AF3A-A2448A167FEA}" presName="textNode" presStyleLbl="node1" presStyleIdx="0" presStyleCnt="3" custScaleX="73472" custLinFactX="-16112" custLinFactNeighborX="-100000" custLinFactNeighborY="-7414">
        <dgm:presLayoutVars>
          <dgm:bulletEnabled val="1"/>
        </dgm:presLayoutVars>
      </dgm:prSet>
      <dgm:spPr/>
    </dgm:pt>
    <dgm:pt modelId="{8CD19D31-E5A3-4A0F-9B2F-E0064FF69EB5}" type="pres">
      <dgm:prSet presAssocID="{B96FBF6A-5B70-442C-BFCE-1A5FA1845179}" presName="sibTrans" presStyleCnt="0"/>
      <dgm:spPr/>
    </dgm:pt>
    <dgm:pt modelId="{40EB51BB-6F3E-4E4A-8844-CBC3A729356A}" type="pres">
      <dgm:prSet presAssocID="{68A19D3F-DE15-45DF-8B06-E10D7776462D}" presName="textNode" presStyleLbl="node1" presStyleIdx="1" presStyleCnt="3" custScaleX="71862" custLinFactX="-26917" custLinFactNeighborX="-100000" custLinFactNeighborY="-7414">
        <dgm:presLayoutVars>
          <dgm:bulletEnabled val="1"/>
        </dgm:presLayoutVars>
      </dgm:prSet>
      <dgm:spPr/>
    </dgm:pt>
    <dgm:pt modelId="{0DDFE7E6-B4FF-4E96-AB80-F3C1BBE20716}" type="pres">
      <dgm:prSet presAssocID="{903F6A3A-2142-4E16-AC0D-D5D03EF1E057}" presName="sibTrans" presStyleCnt="0"/>
      <dgm:spPr/>
    </dgm:pt>
    <dgm:pt modelId="{92D8DFF9-5DEC-4DA0-8183-69FC2D1A5A29}" type="pres">
      <dgm:prSet presAssocID="{49EE2EA4-3520-45F3-8EB0-8F7D21350C17}" presName="textNode" presStyleLbl="node1" presStyleIdx="2" presStyleCnt="3" custScaleX="64734" custScaleY="97219" custLinFactX="-35274" custLinFactNeighborX="-100000" custLinFactNeighborY="-2687">
        <dgm:presLayoutVars>
          <dgm:bulletEnabled val="1"/>
        </dgm:presLayoutVars>
      </dgm:prSet>
      <dgm:spPr/>
    </dgm:pt>
  </dgm:ptLst>
  <dgm:cxnLst>
    <dgm:cxn modelId="{F30B6621-7964-4F93-B1AD-C000B38C3962}" type="presOf" srcId="{68A19D3F-DE15-45DF-8B06-E10D7776462D}" destId="{40EB51BB-6F3E-4E4A-8844-CBC3A729356A}" srcOrd="0" destOrd="0" presId="urn:microsoft.com/office/officeart/2005/8/layout/hProcess9"/>
    <dgm:cxn modelId="{C5D3A068-A93F-4C20-868C-C2652CB4303B}" type="presOf" srcId="{85E804D6-DBE1-4F84-AB61-C1FF94DFD8E8}" destId="{CD957914-F0A5-4954-AB67-9E744C8339B2}" srcOrd="0" destOrd="0" presId="urn:microsoft.com/office/officeart/2005/8/layout/hProcess9"/>
    <dgm:cxn modelId="{1410C57C-FFCA-4A98-B3D0-BCE02E016C58}" srcId="{85E804D6-DBE1-4F84-AB61-C1FF94DFD8E8}" destId="{49EE2EA4-3520-45F3-8EB0-8F7D21350C17}" srcOrd="2" destOrd="0" parTransId="{BF635C2C-1CC2-45CD-841C-52B3EABDDCA7}" sibTransId="{360104ED-4D7B-40A3-8A49-C5DF130AD354}"/>
    <dgm:cxn modelId="{AFEF2D82-DB55-47E3-928F-D40E34FB0B65}" type="presOf" srcId="{BE521172-6D6B-46C9-AF3A-A2448A167FEA}" destId="{1BCF32C4-C752-4E3F-9B3E-BE7F60278373}" srcOrd="0" destOrd="0" presId="urn:microsoft.com/office/officeart/2005/8/layout/hProcess9"/>
    <dgm:cxn modelId="{7F62DA99-81DB-4895-B23A-7C1BFB6DAD39}" type="presOf" srcId="{49EE2EA4-3520-45F3-8EB0-8F7D21350C17}" destId="{92D8DFF9-5DEC-4DA0-8183-69FC2D1A5A29}" srcOrd="0" destOrd="0" presId="urn:microsoft.com/office/officeart/2005/8/layout/hProcess9"/>
    <dgm:cxn modelId="{9E5705B8-FEAF-4802-B696-C5D54008329A}" srcId="{85E804D6-DBE1-4F84-AB61-C1FF94DFD8E8}" destId="{BE521172-6D6B-46C9-AF3A-A2448A167FEA}" srcOrd="0" destOrd="0" parTransId="{D78F19CB-E560-4372-A972-C9651623FC47}" sibTransId="{B96FBF6A-5B70-442C-BFCE-1A5FA1845179}"/>
    <dgm:cxn modelId="{4397E3C4-BDEB-4D27-8DC5-85EF9E72222E}" srcId="{85E804D6-DBE1-4F84-AB61-C1FF94DFD8E8}" destId="{68A19D3F-DE15-45DF-8B06-E10D7776462D}" srcOrd="1" destOrd="0" parTransId="{52F0019E-0F00-4DBC-9D1A-E1D1CAD3EEE8}" sibTransId="{903F6A3A-2142-4E16-AC0D-D5D03EF1E057}"/>
    <dgm:cxn modelId="{D3BB7AB7-881E-413F-9030-D2153BA25858}" type="presParOf" srcId="{CD957914-F0A5-4954-AB67-9E744C8339B2}" destId="{E311D78F-1D3F-4D8F-9C81-4DD612ED4EBD}" srcOrd="0" destOrd="0" presId="urn:microsoft.com/office/officeart/2005/8/layout/hProcess9"/>
    <dgm:cxn modelId="{4AECF1A2-14D5-4418-B0F9-08DA0EFFAA52}" type="presParOf" srcId="{CD957914-F0A5-4954-AB67-9E744C8339B2}" destId="{9011D8AD-23D6-4513-BBB5-DC77577C514B}" srcOrd="1" destOrd="0" presId="urn:microsoft.com/office/officeart/2005/8/layout/hProcess9"/>
    <dgm:cxn modelId="{40EDBB1E-7364-47E3-9F43-3CD4F0CA4A7A}" type="presParOf" srcId="{9011D8AD-23D6-4513-BBB5-DC77577C514B}" destId="{1BCF32C4-C752-4E3F-9B3E-BE7F60278373}" srcOrd="0" destOrd="0" presId="urn:microsoft.com/office/officeart/2005/8/layout/hProcess9"/>
    <dgm:cxn modelId="{44548CE0-C656-4446-A5DD-F729BB831667}" type="presParOf" srcId="{9011D8AD-23D6-4513-BBB5-DC77577C514B}" destId="{8CD19D31-E5A3-4A0F-9B2F-E0064FF69EB5}" srcOrd="1" destOrd="0" presId="urn:microsoft.com/office/officeart/2005/8/layout/hProcess9"/>
    <dgm:cxn modelId="{220E9801-07B5-407D-A69F-47EF8FB8DBC6}" type="presParOf" srcId="{9011D8AD-23D6-4513-BBB5-DC77577C514B}" destId="{40EB51BB-6F3E-4E4A-8844-CBC3A729356A}" srcOrd="2" destOrd="0" presId="urn:microsoft.com/office/officeart/2005/8/layout/hProcess9"/>
    <dgm:cxn modelId="{DBB7215F-9766-4146-B116-EF4AF410F80A}" type="presParOf" srcId="{9011D8AD-23D6-4513-BBB5-DC77577C514B}" destId="{0DDFE7E6-B4FF-4E96-AB80-F3C1BBE20716}" srcOrd="3" destOrd="0" presId="urn:microsoft.com/office/officeart/2005/8/layout/hProcess9"/>
    <dgm:cxn modelId="{D1A41E00-9A41-48D0-9793-4C573CA45DF9}" type="presParOf" srcId="{9011D8AD-23D6-4513-BBB5-DC77577C514B}" destId="{92D8DFF9-5DEC-4DA0-8183-69FC2D1A5A29}" srcOrd="4" destOrd="0" presId="urn:microsoft.com/office/officeart/2005/8/layout/hProcess9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1D78F-1D3F-4D8F-9C81-4DD612ED4EBD}">
      <dsp:nvSpPr>
        <dsp:cNvPr id="0" name=""/>
        <dsp:cNvSpPr/>
      </dsp:nvSpPr>
      <dsp:spPr>
        <a:xfrm>
          <a:off x="0" y="0"/>
          <a:ext cx="11648688" cy="4876800"/>
        </a:xfrm>
        <a:prstGeom prst="rightArrow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CF32C4-C752-4E3F-9B3E-BE7F60278373}">
      <dsp:nvSpPr>
        <dsp:cNvPr id="0" name=""/>
        <dsp:cNvSpPr/>
      </dsp:nvSpPr>
      <dsp:spPr>
        <a:xfrm>
          <a:off x="117201" y="1318413"/>
          <a:ext cx="2754776" cy="1950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Promote equitable and sustainable </a:t>
          </a:r>
          <a:r>
            <a:rPr lang="en-US" sz="1600" b="1" kern="1200" dirty="0"/>
            <a:t>inclusion in national education systems </a:t>
          </a:r>
          <a:r>
            <a:rPr lang="en-US" sz="1600" kern="1200" dirty="0"/>
            <a:t>for refugees, asylum seekers, returnees, stateless and internally displaced persons</a:t>
          </a:r>
          <a:endParaRPr lang="en-KI" sz="1600" kern="1200" dirty="0"/>
        </a:p>
      </dsp:txBody>
      <dsp:txXfrm>
        <a:off x="212427" y="1413639"/>
        <a:ext cx="2564324" cy="1760268"/>
      </dsp:txXfrm>
    </dsp:sp>
    <dsp:sp modelId="{40EB51BB-6F3E-4E4A-8844-CBC3A729356A}">
      <dsp:nvSpPr>
        <dsp:cNvPr id="0" name=""/>
        <dsp:cNvSpPr/>
      </dsp:nvSpPr>
      <dsp:spPr>
        <a:xfrm>
          <a:off x="3049287" y="1318413"/>
          <a:ext cx="2694410" cy="1950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Foster </a:t>
          </a:r>
          <a:r>
            <a:rPr lang="en-US" sz="1800" b="1" kern="1200" dirty="0"/>
            <a:t>safe, enabling environments </a:t>
          </a:r>
          <a:r>
            <a:rPr lang="en-US" sz="1800" kern="1200" dirty="0"/>
            <a:t>that support learning for all students, regardless of legal status, gender or disability</a:t>
          </a:r>
          <a:endParaRPr lang="en-KI" sz="1800" kern="1200" dirty="0"/>
        </a:p>
      </dsp:txBody>
      <dsp:txXfrm>
        <a:off x="3144513" y="1413639"/>
        <a:ext cx="2503958" cy="1760268"/>
      </dsp:txXfrm>
    </dsp:sp>
    <dsp:sp modelId="{92D8DFF9-5DEC-4DA0-8183-69FC2D1A5A29}">
      <dsp:nvSpPr>
        <dsp:cNvPr id="0" name=""/>
        <dsp:cNvSpPr/>
      </dsp:nvSpPr>
      <dsp:spPr>
        <a:xfrm>
          <a:off x="6012793" y="1437748"/>
          <a:ext cx="2427151" cy="189647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Enable learners to use their education </a:t>
          </a:r>
          <a:r>
            <a:rPr lang="en-US" sz="1800" b="1" kern="1200" dirty="0"/>
            <a:t>toward sustainable futures</a:t>
          </a:r>
          <a:endParaRPr lang="en-KI" sz="1800" kern="1200" dirty="0"/>
        </a:p>
      </dsp:txBody>
      <dsp:txXfrm>
        <a:off x="6105371" y="1530326"/>
        <a:ext cx="2241995" cy="17113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9A865-F500-4DDC-AE82-89A5475DCF03}" type="datetimeFigureOut">
              <a:rPr lang="en-KI" smtClean="0"/>
              <a:t>18/03/2020</a:t>
            </a:fld>
            <a:endParaRPr lang="en-K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202CA-905D-435C-998B-D269B107CB29}" type="slidenum">
              <a:rPr lang="en-KI" smtClean="0"/>
              <a:t>‹#›</a:t>
            </a:fld>
            <a:endParaRPr lang="en-KI"/>
          </a:p>
        </p:txBody>
      </p:sp>
    </p:spTree>
    <p:extLst>
      <p:ext uri="{BB962C8B-B14F-4D97-AF65-F5344CB8AC3E}">
        <p14:creationId xmlns:p14="http://schemas.microsoft.com/office/powerpoint/2010/main" val="32943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Central to the 2030 Agenda is allowing marginalized populations to contribute to, and benefit from, inclusion.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It notes that some countries and populations are more vulnerable; at the same time, the Agenda is applicable to all countries, allowing UNHCR to leverage the SDGs in diverse contexts.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LNOB commits to confronting poverty, inequality and discrimination and reducing vulnerabilities. These are often a result of persons not being able to exercise rights, including, rights in the Convention.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Implementing the Agenda poses challenges in contexts where (</a:t>
            </a:r>
            <a:r>
              <a:rPr lang="en-US" sz="1200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1200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 life-saving is paramount, and (ii) governments may not have the policies, institutional arrangements or resources to address the full range of SDGs systematically. 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/>
              <a:t>Even in insecure circumstances where SDGs are compromised by conflict, climate change or disasters, UN is expected to contribute to stability and growth for all those affected.</a:t>
            </a:r>
            <a:endParaRPr lang="en-GB" sz="1200" dirty="0"/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GB" sz="1200" dirty="0"/>
              <a:t>T</a:t>
            </a:r>
            <a:r>
              <a:rPr lang="en-US" sz="1200" dirty="0"/>
              <a:t>he Agenda makes reference to refugees, IDPs and migrants but not Stateless persons who are also at risk of being left behind.  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/>
              <a:t>Factors that explain the marginalized circumstances of </a:t>
            </a:r>
            <a:r>
              <a:rPr lang="en-US" sz="1200" dirty="0" err="1"/>
              <a:t>PoCs</a:t>
            </a:r>
            <a:r>
              <a:rPr lang="en-US" sz="1200" dirty="0"/>
              <a:t> include: Geography, Governance, Status, and Vulnerability.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/>
              <a:t>As POCs are not homogeneous, the LNOB principle facilitates UNHCR’s engagement towards an approach that looks at diverse risks, needs and capacities of POCs.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r>
              <a:rPr lang="en-US" sz="1200" dirty="0"/>
              <a:t>UNHCR is committed to fully engage in LNOB processes.</a:t>
            </a:r>
          </a:p>
          <a:p>
            <a:pPr marL="342900" indent="-342900" algn="l">
              <a:buClrTx/>
              <a:buFont typeface="Arial" panose="020B0604020202020204" pitchFamily="34" charset="0"/>
              <a:buChar char="•"/>
              <a:defRPr/>
            </a:pPr>
            <a:endParaRPr lang="en-GB" sz="1200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4D174-192B-4DCF-9E1E-E2B27A74066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25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360052"/>
            <a:ext cx="11746751" cy="3036056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9" name="Picture 8" descr="bluestrip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450"/>
            <a:ext cx="12192000" cy="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22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4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186" y="273049"/>
            <a:ext cx="4240551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7164931" cy="5555884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5186" y="1732801"/>
            <a:ext cx="4240551" cy="4096135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srgbClr val="FAEB00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48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01382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4116260"/>
            <a:ext cx="12192000" cy="1897568"/>
          </a:xfrm>
          <a:gradFill flip="none" rotWithShape="1">
            <a:gsLst>
              <a:gs pos="21000">
                <a:schemeClr val="accent2">
                  <a:alpha val="75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867">
                <a:solidFill>
                  <a:schemeClr val="tx2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8705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860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9827" y="274639"/>
            <a:ext cx="2743200" cy="55640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8712" y="274639"/>
            <a:ext cx="8697915" cy="55640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2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89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013449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667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306" y="651983"/>
            <a:ext cx="11746751" cy="2744124"/>
          </a:xfrm>
        </p:spPr>
        <p:txBody>
          <a:bodyPr tIns="0" bIns="0" anchor="b" anchorCtr="0">
            <a:noAutofit/>
          </a:bodyPr>
          <a:lstStyle>
            <a:lvl1pPr algn="ctr">
              <a:defRPr sz="5867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306" y="3545574"/>
            <a:ext cx="11746751" cy="1927860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3200">
                <a:solidFill>
                  <a:schemeClr val="accent3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54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3" y="2840483"/>
            <a:ext cx="11594559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3" y="1233253"/>
            <a:ext cx="11594559" cy="1500187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667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32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8712" y="1732801"/>
            <a:ext cx="571568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2801"/>
            <a:ext cx="5753528" cy="411626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27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31278" y="9732"/>
            <a:ext cx="6060721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667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5628733" cy="129113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628733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794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2" y="1732800"/>
            <a:ext cx="5482744" cy="4038411"/>
          </a:xfrm>
        </p:spPr>
        <p:txBody>
          <a:bodyPr/>
          <a:lstStyle>
            <a:lvl1pPr>
              <a:buClr>
                <a:schemeClr val="accent3"/>
              </a:buClr>
              <a:defRPr sz="32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2667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24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2133">
                <a:solidFill>
                  <a:schemeClr val="tx2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8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9732"/>
            <a:ext cx="12191999" cy="6004984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667" baseline="0"/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" y="-1"/>
            <a:ext cx="5839313" cy="601471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11" y="272465"/>
            <a:ext cx="6942572" cy="129113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713" y="1732800"/>
            <a:ext cx="5541137" cy="403841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42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3/18/2020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9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129113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8712" y="1732139"/>
            <a:ext cx="11672416" cy="4028680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8712" y="6473119"/>
            <a:ext cx="869693" cy="20788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609585"/>
            <a:fld id="{68C2560D-EC28-3B41-86E8-18F1CE0113B4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 defTabSz="609585"/>
              <a:t>3/18/2020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8712" y="6125647"/>
            <a:ext cx="5628733" cy="30359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3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609585"/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406" y="6473119"/>
            <a:ext cx="606917" cy="207888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609585"/>
            <a:fld id="{2066355A-084C-D24E-9AD2-7E4FC41EA627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defTabSz="609585"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33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5" descr="RF2132335_UNHCR Rohingya 23 Oct 2017 041.jpg">
            <a:extLst>
              <a:ext uri="{FF2B5EF4-FFF2-40B4-BE49-F238E27FC236}">
                <a16:creationId xmlns:a16="http://schemas.microsoft.com/office/drawing/2014/main" id="{5CAFFE22-A67C-4A51-AF9A-6BDCA2581F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5" r="16317" b="2"/>
          <a:stretch/>
        </p:blipFill>
        <p:spPr>
          <a:xfrm>
            <a:off x="3486150" y="765068"/>
            <a:ext cx="2497494" cy="17551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>
            <a:normAutofit/>
          </a:bodyPr>
          <a:lstStyle/>
          <a:p>
            <a:r>
              <a:rPr lang="en-GB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4698614"/>
            <a:ext cx="12218657" cy="1721235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2200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sz="8600" b="1" dirty="0"/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8600" b="1" dirty="0">
                <a:solidFill>
                  <a:schemeClr val="tx2">
                    <a:lumMod val="95000"/>
                  </a:schemeClr>
                </a:solidFill>
              </a:rPr>
              <a:t>REFUGEE EDUCATION: CALL TO  </a:t>
            </a:r>
            <a:r>
              <a:rPr lang="en-US" sz="8600" b="1" dirty="0"/>
              <a:t>ACTION</a:t>
            </a:r>
          </a:p>
          <a:p>
            <a:pPr marL="0" indent="0">
              <a:lnSpc>
                <a:spcPct val="90000"/>
              </a:lnSpc>
              <a:buNone/>
            </a:pPr>
            <a:endParaRPr lang="en-US" sz="8600" b="1" dirty="0"/>
          </a:p>
          <a:p>
            <a:pPr marL="0" indent="0">
              <a:lnSpc>
                <a:spcPct val="90000"/>
              </a:lnSpc>
              <a:buNone/>
            </a:pPr>
            <a:endParaRPr lang="en-US" sz="2200" b="1" dirty="0"/>
          </a:p>
          <a:p>
            <a:pPr marL="0" indent="0">
              <a:lnSpc>
                <a:spcPct val="90000"/>
              </a:lnSpc>
              <a:buNone/>
            </a:pPr>
            <a:endParaRPr lang="en-US" sz="3600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sz="5600" b="1" dirty="0"/>
              <a:t>                                                        Irina Isomova					</a:t>
            </a:r>
          </a:p>
          <a:p>
            <a:pPr marL="0" indent="0" algn="l">
              <a:lnSpc>
                <a:spcPct val="90000"/>
              </a:lnSpc>
              <a:buNone/>
            </a:pPr>
            <a:r>
              <a:rPr lang="en-US" sz="5600" b="1" dirty="0"/>
              <a:t>                                             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5600" b="1" dirty="0"/>
              <a:t>Senior  Regional Education Officer, UNHCR  Regional Bureau MENA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5600" b="1" dirty="0"/>
              <a:t>					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4125E5-ADA5-455A-A045-49A292AE17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645" y="773201"/>
            <a:ext cx="2485439" cy="1741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144849-4A9C-4484-8231-56BDFEABC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6150" y="2544066"/>
            <a:ext cx="2497496" cy="19528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76FD7E-3E0E-4925-958D-21FBB13BC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3645" y="2529333"/>
            <a:ext cx="2497495" cy="195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3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18E4F-AA71-4916-875E-C621E754F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MENA: regional context</a:t>
            </a:r>
            <a:endParaRPr lang="en-KI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66BE018-7D09-4071-8556-34655FBC42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005" y="1750560"/>
            <a:ext cx="3928938" cy="12911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C27EB5-EA13-4389-9F73-C5E50D219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958" y="1563600"/>
            <a:ext cx="6597546" cy="43694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BB3889-8BA1-4045-837C-ED04294E15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18" y="3135702"/>
            <a:ext cx="5217813" cy="2556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F9FCDF-48A0-45A2-BB5C-A8C47508FB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8171" y="3135703"/>
            <a:ext cx="841829" cy="191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5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00E3FD-0B1D-4799-BE1C-97DC002A29F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8002386" y="2847821"/>
            <a:ext cx="4135185" cy="30188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51A056-F6EB-425D-B124-3AD09CF78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MENA: refugee education overview</a:t>
            </a:r>
            <a:endParaRPr lang="en-KI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23B1D23-B2F7-40A8-AABB-1499A1201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7249" y="1863430"/>
            <a:ext cx="11035176" cy="4116260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Priority: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Access to national education systems </a:t>
            </a:r>
          </a:p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Enrolment: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1.2 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mln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(65%) Syrian children (age 5-17) enrolled in formal and regulated non-formal education</a:t>
            </a:r>
          </a:p>
          <a:p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800,000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Syrian children are out of school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Access to 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tertiary education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: 1-7 %</a:t>
            </a:r>
          </a:p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Barriers: </a:t>
            </a:r>
            <a:r>
              <a:rPr lang="en-US" sz="2800" dirty="0"/>
              <a:t>protection and socio-economic</a:t>
            </a:r>
          </a:p>
          <a:p>
            <a:pPr marL="0" indent="0">
              <a:buNone/>
            </a:pPr>
            <a:r>
              <a:rPr lang="en-US" sz="2800" dirty="0"/>
              <a:t>    challenges -&gt; negative coping mechanisms</a:t>
            </a:r>
            <a:endParaRPr lang="en-KI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03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dsf&#10;">
            <a:extLst>
              <a:ext uri="{FF2B5EF4-FFF2-40B4-BE49-F238E27FC236}">
                <a16:creationId xmlns:a16="http://schemas.microsoft.com/office/drawing/2014/main" id="{1E32B6D7-416D-4212-B1C5-402D75E41D1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3000"/>
          </a:blip>
          <a:stretch>
            <a:fillRect/>
          </a:stretch>
        </p:blipFill>
        <p:spPr>
          <a:xfrm>
            <a:off x="0" y="633574"/>
            <a:ext cx="11648694" cy="4733997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43305" y="228755"/>
            <a:ext cx="10752579" cy="169801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Aft>
                <a:spcPts val="267"/>
              </a:spcAft>
            </a:pPr>
            <a:br>
              <a:rPr lang="en-US" sz="2800" dirty="0">
                <a:solidFill>
                  <a:schemeClr val="accent2"/>
                </a:solidFill>
              </a:rPr>
            </a:br>
            <a:endParaRPr lang="en-US" sz="2800" dirty="0">
              <a:solidFill>
                <a:schemeClr val="accent2"/>
              </a:solidFill>
            </a:endParaRPr>
          </a:p>
          <a:p>
            <a:pPr algn="l">
              <a:lnSpc>
                <a:spcPct val="100000"/>
              </a:lnSpc>
              <a:spcAft>
                <a:spcPts val="267"/>
              </a:spcAft>
            </a:pPr>
            <a:endParaRPr lang="en-US" sz="2800" dirty="0">
              <a:solidFill>
                <a:schemeClr val="accent2"/>
              </a:solidFill>
            </a:endParaRPr>
          </a:p>
          <a:p>
            <a:pPr algn="l">
              <a:lnSpc>
                <a:spcPct val="100000"/>
              </a:lnSpc>
              <a:spcAft>
                <a:spcPts val="267"/>
              </a:spcAft>
            </a:pPr>
            <a:endParaRPr lang="en-US" sz="2800" dirty="0">
              <a:solidFill>
                <a:schemeClr val="accent2"/>
              </a:solidFill>
            </a:endParaRPr>
          </a:p>
          <a:p>
            <a:pPr algn="l">
              <a:lnSpc>
                <a:spcPct val="100000"/>
              </a:lnSpc>
              <a:spcAft>
                <a:spcPts val="267"/>
              </a:spcAft>
            </a:pPr>
            <a:endParaRPr lang="en-US" dirty="0"/>
          </a:p>
          <a:p>
            <a:pPr algn="l">
              <a:lnSpc>
                <a:spcPct val="100000"/>
              </a:lnSpc>
              <a:spcAft>
                <a:spcPts val="267"/>
              </a:spcAft>
            </a:pPr>
            <a:endParaRPr lang="en-US" dirty="0"/>
          </a:p>
          <a:p>
            <a:pPr algn="l">
              <a:lnSpc>
                <a:spcPct val="100000"/>
              </a:lnSpc>
              <a:spcAft>
                <a:spcPts val="267"/>
              </a:spcAft>
            </a:pPr>
            <a:r>
              <a:rPr lang="en-US" dirty="0"/>
              <a:t>Refugee Education 2030: strategic objectives and approaches</a:t>
            </a:r>
          </a:p>
          <a:p>
            <a:pPr algn="l">
              <a:lnSpc>
                <a:spcPct val="100000"/>
              </a:lnSpc>
              <a:spcAft>
                <a:spcPts val="267"/>
              </a:spcAft>
            </a:pP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2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77205677"/>
              </p:ext>
            </p:extLst>
          </p:nvPr>
        </p:nvGraphicFramePr>
        <p:xfrm>
          <a:off x="453683" y="957943"/>
          <a:ext cx="11648694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Arrow: Chevron 3">
            <a:extLst>
              <a:ext uri="{FF2B5EF4-FFF2-40B4-BE49-F238E27FC236}">
                <a16:creationId xmlns:a16="http://schemas.microsoft.com/office/drawing/2014/main" id="{994CA9C2-206A-4DEF-A8AE-BECA7350190C}"/>
              </a:ext>
            </a:extLst>
          </p:cNvPr>
          <p:cNvSpPr/>
          <p:nvPr/>
        </p:nvSpPr>
        <p:spPr>
          <a:xfrm>
            <a:off x="479094" y="4717670"/>
            <a:ext cx="2416506" cy="889825"/>
          </a:xfrm>
          <a:prstGeom prst="chevron">
            <a:avLst/>
          </a:prstGeom>
          <a:gradFill>
            <a:gsLst>
              <a:gs pos="100000">
                <a:schemeClr val="accent1">
                  <a:lumMod val="20000"/>
                  <a:lumOff val="80000"/>
                </a:schemeClr>
              </a:gs>
              <a:gs pos="58100">
                <a:srgbClr val="52A0EF"/>
              </a:gs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  <a:endParaRPr lang="en-KI" dirty="0">
              <a:solidFill>
                <a:schemeClr val="tx1"/>
              </a:solidFill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6DE14F04-CA70-4BDF-966B-CCED42D5BAAE}"/>
              </a:ext>
            </a:extLst>
          </p:cNvPr>
          <p:cNvSpPr/>
          <p:nvPr/>
        </p:nvSpPr>
        <p:spPr>
          <a:xfrm>
            <a:off x="2788137" y="4717670"/>
            <a:ext cx="2494158" cy="889825"/>
          </a:xfrm>
          <a:prstGeom prst="chevron">
            <a:avLst/>
          </a:prstGeom>
          <a:gradFill>
            <a:gsLst>
              <a:gs pos="75907">
                <a:schemeClr val="accent1">
                  <a:lumMod val="20000"/>
                  <a:lumOff val="80000"/>
                </a:schemeClr>
              </a:gs>
              <a:gs pos="58100">
                <a:srgbClr val="52A0EF"/>
              </a:gs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collaborative learning</a:t>
            </a:r>
            <a:endParaRPr lang="en-KI" dirty="0">
              <a:solidFill>
                <a:schemeClr val="tx1"/>
              </a:solidFill>
            </a:endParaRP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1406F588-9169-4AC1-A487-6500C7CB98E6}"/>
              </a:ext>
            </a:extLst>
          </p:cNvPr>
          <p:cNvSpPr/>
          <p:nvPr/>
        </p:nvSpPr>
        <p:spPr>
          <a:xfrm>
            <a:off x="7448757" y="4805951"/>
            <a:ext cx="2174213" cy="801544"/>
          </a:xfrm>
          <a:prstGeom prst="chevron">
            <a:avLst/>
          </a:prstGeom>
          <a:gradFill>
            <a:gsLst>
              <a:gs pos="75907">
                <a:schemeClr val="accent1">
                  <a:lumMod val="20000"/>
                  <a:lumOff val="80000"/>
                </a:schemeClr>
              </a:gs>
              <a:gs pos="58100">
                <a:srgbClr val="52A0EF"/>
              </a:gs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en-KI" dirty="0">
              <a:solidFill>
                <a:schemeClr val="tx1"/>
              </a:solidFill>
            </a:endParaRP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814A0368-DC13-46BF-99D3-1F793647D638}"/>
              </a:ext>
            </a:extLst>
          </p:cNvPr>
          <p:cNvSpPr/>
          <p:nvPr/>
        </p:nvSpPr>
        <p:spPr>
          <a:xfrm>
            <a:off x="5097179" y="4805951"/>
            <a:ext cx="2494159" cy="801544"/>
          </a:xfrm>
          <a:prstGeom prst="chevron">
            <a:avLst/>
          </a:prstGeom>
          <a:gradFill>
            <a:gsLst>
              <a:gs pos="75907">
                <a:schemeClr val="accent1">
                  <a:lumMod val="20000"/>
                  <a:lumOff val="80000"/>
                </a:schemeClr>
              </a:gs>
              <a:gs pos="58100">
                <a:srgbClr val="52A0EF"/>
              </a:gs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Evidence &amp; growth</a:t>
            </a:r>
            <a:endParaRPr lang="en-K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2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7119C-06E9-400A-B28C-3DFD0D248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883235"/>
          </a:xfrm>
        </p:spPr>
        <p:txBody>
          <a:bodyPr>
            <a:normAutofit/>
          </a:bodyPr>
          <a:lstStyle/>
          <a:p>
            <a:r>
              <a:rPr lang="en-US" sz="4400" dirty="0"/>
              <a:t>Key areas of engagement and partnership  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41910A-9D14-498F-B8CE-8A4793FD2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712" y="1504950"/>
            <a:ext cx="11672416" cy="4293969"/>
          </a:xfrm>
        </p:spPr>
        <p:txBody>
          <a:bodyPr>
            <a:normAutofit/>
          </a:bodyPr>
          <a:lstStyle/>
          <a:p>
            <a:pPr lvl="0"/>
            <a:endParaRPr lang="en-GB" sz="2000" b="1" dirty="0"/>
          </a:p>
          <a:p>
            <a:pPr lvl="0"/>
            <a:r>
              <a:rPr lang="en-GB" sz="2000" b="1" dirty="0">
                <a:solidFill>
                  <a:schemeClr val="bg2">
                    <a:lumMod val="75000"/>
                  </a:schemeClr>
                </a:solidFill>
              </a:rPr>
              <a:t>Policy frameworks </a:t>
            </a:r>
            <a:r>
              <a:rPr lang="en-GB" sz="2000" dirty="0"/>
              <a:t>that support refugees’ access to national school systems and promote a “one refugee policy” ;</a:t>
            </a:r>
          </a:p>
          <a:p>
            <a:pPr lvl="0"/>
            <a:endParaRPr lang="en-GB" sz="2000" dirty="0"/>
          </a:p>
          <a:p>
            <a:pPr lvl="0"/>
            <a:r>
              <a:rPr lang="en-GB" sz="2000" b="1" dirty="0">
                <a:solidFill>
                  <a:schemeClr val="bg2">
                    <a:lumMod val="75000"/>
                  </a:schemeClr>
                </a:solidFill>
              </a:rPr>
              <a:t>Administrative procedures </a:t>
            </a:r>
            <a:r>
              <a:rPr lang="en-GB" sz="2000" dirty="0"/>
              <a:t>to ensure that administrative barriers to school access are removed;</a:t>
            </a:r>
          </a:p>
          <a:p>
            <a:pPr lvl="0"/>
            <a:endParaRPr lang="en-GB" sz="2000" dirty="0"/>
          </a:p>
          <a:p>
            <a:r>
              <a:rPr lang="en-GB" sz="2000" b="1" dirty="0">
                <a:solidFill>
                  <a:schemeClr val="bg2">
                    <a:lumMod val="75000"/>
                  </a:schemeClr>
                </a:solidFill>
              </a:rPr>
              <a:t>Systems strengthening </a:t>
            </a:r>
            <a:r>
              <a:rPr lang="en-GB" sz="2000" dirty="0"/>
              <a:t>(teacher training on working with refugees, including integration of PSS into classroom practices and working with children to promote social cohesion between host and refugee communities);</a:t>
            </a:r>
          </a:p>
          <a:p>
            <a:r>
              <a:rPr lang="en-GB" sz="2000" b="1" dirty="0">
                <a:solidFill>
                  <a:schemeClr val="bg2">
                    <a:lumMod val="75000"/>
                  </a:schemeClr>
                </a:solidFill>
              </a:rPr>
              <a:t>Ownership of Refugee Response Strategies </a:t>
            </a:r>
            <a:r>
              <a:rPr lang="en-GB" sz="2000" dirty="0"/>
              <a:t>by hosting governments;</a:t>
            </a:r>
          </a:p>
          <a:p>
            <a:endParaRPr lang="en-GB" sz="2000" dirty="0"/>
          </a:p>
          <a:p>
            <a:r>
              <a:rPr lang="en-GB" sz="2000" b="1" dirty="0">
                <a:solidFill>
                  <a:schemeClr val="bg2">
                    <a:lumMod val="75000"/>
                  </a:schemeClr>
                </a:solidFill>
              </a:rPr>
              <a:t>Strategic partnerships</a:t>
            </a:r>
          </a:p>
          <a:p>
            <a:endParaRPr lang="en-KI" sz="2000" dirty="0"/>
          </a:p>
          <a:p>
            <a:pPr lvl="0"/>
            <a:endParaRPr lang="en-KI" sz="2400" dirty="0"/>
          </a:p>
        </p:txBody>
      </p:sp>
    </p:spTree>
    <p:extLst>
      <p:ext uri="{BB962C8B-B14F-4D97-AF65-F5344CB8AC3E}">
        <p14:creationId xmlns:p14="http://schemas.microsoft.com/office/powerpoint/2010/main" val="1151499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693CC-560A-475C-BA53-30EA9DCDB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712" y="272465"/>
            <a:ext cx="11672416" cy="518127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highlight>
                  <a:srgbClr val="FFFF00"/>
                </a:highlight>
              </a:rPr>
              <a:t>Addressing the barriers (Tertiary education):</a:t>
            </a: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r>
              <a:rPr lang="en-US" sz="3200" dirty="0">
                <a:highlight>
                  <a:srgbClr val="FFFF00"/>
                </a:highlight>
              </a:rPr>
              <a:t> </a:t>
            </a: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br>
              <a:rPr lang="en-US" sz="3200" dirty="0">
                <a:highlight>
                  <a:srgbClr val="FFFF00"/>
                </a:highlight>
              </a:rPr>
            </a:br>
            <a:r>
              <a:rPr lang="en-US" sz="3200" dirty="0">
                <a:highlight>
                  <a:srgbClr val="FFFF00"/>
                </a:highlight>
              </a:rPr>
              <a:t> </a:t>
            </a:r>
            <a:endParaRPr lang="en-KI" sz="3200" dirty="0">
              <a:highlight>
                <a:srgbClr val="FFFF00"/>
              </a:highlight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9A66D109-9197-45FF-8471-AC456EC706BA}"/>
              </a:ext>
            </a:extLst>
          </p:cNvPr>
          <p:cNvSpPr/>
          <p:nvPr/>
        </p:nvSpPr>
        <p:spPr>
          <a:xfrm>
            <a:off x="781742" y="818263"/>
            <a:ext cx="4545427" cy="1159861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EXPANSION OF ACCESS</a:t>
            </a:r>
            <a:endParaRPr lang="en-KI" sz="1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211A9EC7-A82A-4F4A-B40D-742D1A62E4BD}"/>
              </a:ext>
            </a:extLst>
          </p:cNvPr>
          <p:cNvSpPr/>
          <p:nvPr/>
        </p:nvSpPr>
        <p:spPr>
          <a:xfrm>
            <a:off x="871421" y="3543536"/>
            <a:ext cx="4525042" cy="1052547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EDUCATION COMPLETION CERTIFICATES</a:t>
            </a:r>
            <a:endParaRPr lang="en-KI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9B49E609-DC74-42C7-89FD-8A2856A86371}"/>
              </a:ext>
            </a:extLst>
          </p:cNvPr>
          <p:cNvSpPr/>
          <p:nvPr/>
        </p:nvSpPr>
        <p:spPr>
          <a:xfrm>
            <a:off x="781741" y="2261918"/>
            <a:ext cx="4545427" cy="1052547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RESPONSIVE ADMISSION PROCEDURES</a:t>
            </a:r>
            <a:endParaRPr lang="en-KI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F34F1349-6A8D-48C1-8CA4-576AF1D618A3}"/>
              </a:ext>
            </a:extLst>
          </p:cNvPr>
          <p:cNvSpPr/>
          <p:nvPr/>
        </p:nvSpPr>
        <p:spPr>
          <a:xfrm>
            <a:off x="849775" y="4825154"/>
            <a:ext cx="4409357" cy="1166293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UNESCO’S GLOBAL QUALIFICATION PASSPORT</a:t>
            </a:r>
            <a:endParaRPr lang="en-KI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019D69D9-9CD8-442C-8BCD-C7C380BD71D8}"/>
              </a:ext>
            </a:extLst>
          </p:cNvPr>
          <p:cNvSpPr/>
          <p:nvPr/>
        </p:nvSpPr>
        <p:spPr>
          <a:xfrm>
            <a:off x="5989172" y="906846"/>
            <a:ext cx="4479409" cy="1071278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ACCURATE INFORMATION ON SCHOLARSHIPS</a:t>
            </a:r>
            <a:endParaRPr lang="en-KI" dirty="0"/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9E6737C2-F08D-4E3B-A438-46199A31E19F}"/>
              </a:ext>
            </a:extLst>
          </p:cNvPr>
          <p:cNvSpPr/>
          <p:nvPr/>
        </p:nvSpPr>
        <p:spPr>
          <a:xfrm>
            <a:off x="6144101" y="2168619"/>
            <a:ext cx="4324480" cy="1015478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OUTREACH</a:t>
            </a:r>
            <a:endParaRPr lang="en-KI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0CA88F13-5CEB-452C-B063-1D93CD2D594A}"/>
              </a:ext>
            </a:extLst>
          </p:cNvPr>
          <p:cNvSpPr/>
          <p:nvPr/>
        </p:nvSpPr>
        <p:spPr>
          <a:xfrm>
            <a:off x="5989172" y="3429000"/>
            <a:ext cx="4624399" cy="1052547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PARTNERSHIP AND ADVOCACY WITH ACADEMIC INSTITUTIONS</a:t>
            </a:r>
            <a:endParaRPr lang="en-KI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5F1472C4-6FC4-4D4F-9DF6-42DACB5D2174}"/>
              </a:ext>
            </a:extLst>
          </p:cNvPr>
          <p:cNvSpPr/>
          <p:nvPr/>
        </p:nvSpPr>
        <p:spPr>
          <a:xfrm>
            <a:off x="6051161" y="4726450"/>
            <a:ext cx="4500419" cy="1166293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GUIDANCE/ GOOD PRACTICES</a:t>
            </a:r>
            <a:endParaRPr lang="en-KI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200045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2016">
      <a:dk1>
        <a:sysClr val="windowText" lastClr="000000"/>
      </a:dk1>
      <a:lt1>
        <a:sysClr val="window" lastClr="FFFFFF"/>
      </a:lt1>
      <a:dk2>
        <a:srgbClr val="FFFFFF"/>
      </a:dk2>
      <a:lt2>
        <a:srgbClr val="0072BC"/>
      </a:lt2>
      <a:accent1>
        <a:srgbClr val="0072BC"/>
      </a:accent1>
      <a:accent2>
        <a:srgbClr val="000000"/>
      </a:accent2>
      <a:accent3>
        <a:srgbClr val="FAEB00"/>
      </a:accent3>
      <a:accent4>
        <a:srgbClr val="17375F"/>
      </a:accent4>
      <a:accent5>
        <a:srgbClr val="08B499"/>
      </a:accent5>
      <a:accent6>
        <a:srgbClr val="EF4960"/>
      </a:accent6>
      <a:hlink>
        <a:srgbClr val="0072BC"/>
      </a:hlink>
      <a:folHlink>
        <a:srgbClr val="0072BC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F241520_UNHCR2016-Template.potx" id="{5840FABE-AAEB-4A8F-83F1-7137D82985A1}" vid="{91F31E85-35AA-48B7-9D48-DE684B2108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B7D25836F67646A98C66F1CDD61673" ma:contentTypeVersion="13" ma:contentTypeDescription="Create a new document." ma:contentTypeScope="" ma:versionID="8a808e41db2dce36ba0078be83527aa4">
  <xsd:schema xmlns:xsd="http://www.w3.org/2001/XMLSchema" xmlns:xs="http://www.w3.org/2001/XMLSchema" xmlns:p="http://schemas.microsoft.com/office/2006/metadata/properties" xmlns:ns3="6df68d03-0d94-44b1-a9a2-765e7690f201" xmlns:ns4="1d8ebf77-cd33-4f18-bb2b-d077fe339d9a" targetNamespace="http://schemas.microsoft.com/office/2006/metadata/properties" ma:root="true" ma:fieldsID="9f3f0545faf439a6460bd0cfdce560d6" ns3:_="" ns4:_="">
    <xsd:import namespace="6df68d03-0d94-44b1-a9a2-765e7690f201"/>
    <xsd:import namespace="1d8ebf77-cd33-4f18-bb2b-d077fe339d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f68d03-0d94-44b1-a9a2-765e7690f2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8ebf77-cd33-4f18-bb2b-d077fe339d9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E6BB3B-B485-4EE8-B91E-882E17759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f68d03-0d94-44b1-a9a2-765e7690f201"/>
    <ds:schemaRef ds:uri="1d8ebf77-cd33-4f18-bb2b-d077fe339d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DDE03F-F56D-4F0C-B8A1-7C41C655E5F8}">
  <ds:schemaRefs>
    <ds:schemaRef ds:uri="6df68d03-0d94-44b1-a9a2-765e7690f20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d8ebf77-cd33-4f18-bb2b-d077fe339d9a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A3E452F-AB04-426C-B7D1-B04622A14F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485</Words>
  <Application>Microsoft Office PowerPoint</Application>
  <PresentationFormat>Widescreen</PresentationFormat>
  <Paragraphs>61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</vt:lpstr>
      <vt:lpstr>UNHCR2016</vt:lpstr>
      <vt:lpstr> </vt:lpstr>
      <vt:lpstr>MENA: regional context</vt:lpstr>
      <vt:lpstr>MENA: refugee education overview</vt:lpstr>
      <vt:lpstr>PowerPoint Presentation</vt:lpstr>
      <vt:lpstr>Key areas of engagement and partnership  :</vt:lpstr>
      <vt:lpstr>Addressing the barriers (Tertiary education):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Irina Isomova</dc:creator>
  <cp:lastModifiedBy>Irina Isomova</cp:lastModifiedBy>
  <cp:revision>4</cp:revision>
  <dcterms:created xsi:type="dcterms:W3CDTF">2020-03-18T00:39:26Z</dcterms:created>
  <dcterms:modified xsi:type="dcterms:W3CDTF">2020-03-18T11:52:20Z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0x010100C6B7D25836F67646A98C66F1CDD61673</vt:lpwstr>
  </property>
</Properties>
</file>