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16"/>
  </p:notesMasterIdLst>
  <p:sldIdLst>
    <p:sldId id="256" r:id="rId2"/>
    <p:sldId id="310" r:id="rId3"/>
    <p:sldId id="313" r:id="rId4"/>
    <p:sldId id="314" r:id="rId5"/>
    <p:sldId id="292" r:id="rId6"/>
    <p:sldId id="298" r:id="rId7"/>
    <p:sldId id="309" r:id="rId8"/>
    <p:sldId id="284" r:id="rId9"/>
    <p:sldId id="315" r:id="rId10"/>
    <p:sldId id="264" r:id="rId11"/>
    <p:sldId id="268" r:id="rId12"/>
    <p:sldId id="270" r:id="rId13"/>
    <p:sldId id="271" r:id="rId14"/>
    <p:sldId id="278" r:id="rId1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os Antoninis" initials="MA" lastIdx="20" clrIdx="0">
    <p:extLst>
      <p:ext uri="{19B8F6BF-5375-455C-9EA6-DF929625EA0E}">
        <p15:presenceInfo xmlns:p15="http://schemas.microsoft.com/office/powerpoint/2012/main" userId="0e45105f9c40a3b0" providerId="Windows Live"/>
      </p:ext>
    </p:extLst>
  </p:cmAuthor>
  <p:cmAuthor id="2" name="Redman, Katharine" initials="RK" lastIdx="79" clrIdx="1">
    <p:extLst>
      <p:ext uri="{19B8F6BF-5375-455C-9EA6-DF929625EA0E}">
        <p15:presenceInfo xmlns:p15="http://schemas.microsoft.com/office/powerpoint/2012/main" userId="S-1-5-21-1606980848-1958367476-725345543-60195" providerId="AD"/>
      </p:ext>
    </p:extLst>
  </p:cmAuthor>
  <p:cmAuthor id="3" name="* compte Pour toutes conferences" initials="*cPtc" lastIdx="4" clrIdx="2">
    <p:extLst>
      <p:ext uri="{19B8F6BF-5375-455C-9EA6-DF929625EA0E}">
        <p15:presenceInfo xmlns:p15="http://schemas.microsoft.com/office/powerpoint/2012/main" userId="S-1-5-21-1606980848-1958367476-725345543-6917" providerId="AD"/>
      </p:ext>
    </p:extLst>
  </p:cmAuthor>
  <p:cmAuthor id="4" name="kate redman" initials="" lastIdx="8" clrIdx="3"/>
  <p:cmAuthor id="5" name="Haneen Shair" initials="HS" lastIdx="11" clrIdx="4">
    <p:extLst>
      <p:ext uri="{19B8F6BF-5375-455C-9EA6-DF929625EA0E}">
        <p15:presenceInfo xmlns:p15="http://schemas.microsoft.com/office/powerpoint/2012/main" userId="S::haneen.shair@mcsaatchi.com::0a5e2bac-ee1e-4bdd-96d0-990dc92b84a6" providerId="AD"/>
      </p:ext>
    </p:extLst>
  </p:cmAuthor>
  <p:cmAuthor id="6" name="Kate Linkins" initials="KL" lastIdx="11" clrIdx="5">
    <p:extLst>
      <p:ext uri="{19B8F6BF-5375-455C-9EA6-DF929625EA0E}">
        <p15:presenceInfo xmlns:p15="http://schemas.microsoft.com/office/powerpoint/2012/main" userId="7ac8ffea2017280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B6C3"/>
    <a:srgbClr val="47327D"/>
    <a:srgbClr val="5AB0D6"/>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580" autoAdjust="0"/>
    <p:restoredTop sz="73333" autoAdjust="0"/>
  </p:normalViewPr>
  <p:slideViewPr>
    <p:cSldViewPr snapToGrid="0">
      <p:cViewPr varScale="1">
        <p:scale>
          <a:sx n="97" d="100"/>
          <a:sy n="97" d="100"/>
        </p:scale>
        <p:origin x="336" y="84"/>
      </p:cViewPr>
      <p:guideLst>
        <p:guide orient="horz" pos="2160"/>
        <p:guide pos="3840"/>
      </p:guideLst>
    </p:cSldViewPr>
  </p:slideViewPr>
  <p:outlineViewPr>
    <p:cViewPr>
      <p:scale>
        <a:sx n="33" d="100"/>
        <a:sy n="33" d="100"/>
      </p:scale>
      <p:origin x="0" y="0"/>
    </p:cViewPr>
  </p:outlineViewPr>
  <p:notesTextViewPr>
    <p:cViewPr>
      <p:scale>
        <a:sx n="3" d="2"/>
        <a:sy n="3" d="2"/>
      </p:scale>
      <p:origin x="0" y="-756"/>
    </p:cViewPr>
  </p:notesTextViewPr>
  <p:sorterViewPr>
    <p:cViewPr>
      <p:scale>
        <a:sx n="66" d="100"/>
        <a:sy n="66" d="100"/>
      </p:scale>
      <p:origin x="0" y="0"/>
    </p:cViewPr>
  </p:sorterViewPr>
  <p:notesViewPr>
    <p:cSldViewPr snapToGrid="0">
      <p:cViewPr varScale="1">
        <p:scale>
          <a:sx n="101" d="100"/>
          <a:sy n="101" d="100"/>
        </p:scale>
        <p:origin x="355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A8B67D1-F4C7-4656-B97A-2F15CF5EF780}" type="datetimeFigureOut">
              <a:rPr lang="en-US" smtClean="0"/>
              <a:t>3/10/2020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AE7F691-5F8E-42AA-B33B-4A9E8FE178AB}" type="slidenum">
              <a:rPr lang="en-US" smtClean="0"/>
              <a:t>‹N°›</a:t>
            </a:fld>
            <a:endParaRPr lang="en-US"/>
          </a:p>
        </p:txBody>
      </p:sp>
    </p:spTree>
    <p:extLst>
      <p:ext uri="{BB962C8B-B14F-4D97-AF65-F5344CB8AC3E}">
        <p14:creationId xmlns:p14="http://schemas.microsoft.com/office/powerpoint/2010/main" val="2510642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 am delighted provide you with</a:t>
            </a:r>
            <a:r>
              <a:rPr lang="en-GB" sz="1200" kern="1200" baseline="0" dirty="0" smtClean="0">
                <a:solidFill>
                  <a:schemeClr val="tx1"/>
                </a:solidFill>
                <a:effectLst/>
                <a:latin typeface="+mn-lt"/>
                <a:ea typeface="+mn-ea"/>
                <a:cs typeface="+mn-cs"/>
              </a:rPr>
              <a:t> a brief introduction to the </a:t>
            </a:r>
            <a:r>
              <a:rPr lang="en-GB" sz="1200" kern="1200" dirty="0" smtClean="0">
                <a:solidFill>
                  <a:schemeClr val="tx1"/>
                </a:solidFill>
                <a:effectLst/>
                <a:latin typeface="+mn-lt"/>
                <a:ea typeface="+mn-ea"/>
                <a:cs typeface="+mn-cs"/>
              </a:rPr>
              <a:t>first </a:t>
            </a:r>
            <a:r>
              <a:rPr lang="en-GB" sz="1200" kern="1200" dirty="0">
                <a:solidFill>
                  <a:schemeClr val="tx1"/>
                </a:solidFill>
                <a:effectLst/>
                <a:latin typeface="+mn-lt"/>
                <a:ea typeface="+mn-ea"/>
                <a:cs typeface="+mn-cs"/>
              </a:rPr>
              <a:t>regional edition of the Arab States 2019 Global Education Monitoring </a:t>
            </a:r>
            <a:r>
              <a:rPr lang="en-GB" sz="1200" kern="1200" dirty="0" smtClean="0">
                <a:solidFill>
                  <a:schemeClr val="tx1"/>
                </a:solidFill>
                <a:effectLst/>
                <a:latin typeface="+mn-lt"/>
                <a:ea typeface="+mn-ea"/>
                <a:cs typeface="+mn-cs"/>
              </a:rPr>
              <a:t>Report which forms the backdrop for today’s webinar.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Drawing </a:t>
            </a:r>
            <a:r>
              <a:rPr lang="en-GB" sz="1200" kern="1200" dirty="0">
                <a:solidFill>
                  <a:schemeClr val="tx1"/>
                </a:solidFill>
                <a:effectLst/>
                <a:latin typeface="+mn-lt"/>
                <a:ea typeface="+mn-ea"/>
                <a:cs typeface="+mn-cs"/>
              </a:rPr>
              <a:t>on the global analysis provided by 2019 GEM Report and informed by new research, the Report offers new insights into migration, displacement and education issues in the region.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Before sharing some of the key findings and recommendations featured in this Regional Report, I first want to thank our </a:t>
            </a:r>
            <a:r>
              <a:rPr lang="en-GB" sz="1200" kern="1200" dirty="0" smtClean="0">
                <a:solidFill>
                  <a:schemeClr val="tx1"/>
                </a:solidFill>
                <a:effectLst/>
                <a:latin typeface="+mn-lt"/>
                <a:ea typeface="+mn-ea"/>
                <a:cs typeface="+mn-cs"/>
              </a:rPr>
              <a:t>hosts INEE, </a:t>
            </a:r>
            <a:r>
              <a:rPr lang="en-GB" sz="1200" kern="1200" dirty="0">
                <a:solidFill>
                  <a:schemeClr val="tx1"/>
                </a:solidFill>
                <a:effectLst/>
                <a:latin typeface="+mn-lt"/>
                <a:ea typeface="+mn-ea"/>
                <a:cs typeface="+mn-cs"/>
              </a:rPr>
              <a:t>our moderator and our panellists for joining us today. We are extremely grateful for your willingness to share your experiences in addressing the education needs of people on the move.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a:t>
            </a:fld>
            <a:endParaRPr lang="en-US"/>
          </a:p>
        </p:txBody>
      </p:sp>
    </p:spTree>
    <p:extLst>
      <p:ext uri="{BB962C8B-B14F-4D97-AF65-F5344CB8AC3E}">
        <p14:creationId xmlns:p14="http://schemas.microsoft.com/office/powerpoint/2010/main" val="1282731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[2] </a:t>
            </a:r>
            <a:r>
              <a:rPr lang="en-GB" sz="1200" kern="1200" dirty="0">
                <a:solidFill>
                  <a:schemeClr val="tx1"/>
                </a:solidFill>
                <a:effectLst/>
                <a:latin typeface="+mn-lt"/>
                <a:ea typeface="+mn-ea"/>
                <a:cs typeface="+mn-cs"/>
              </a:rPr>
              <a:t>Migrant and refugee children need to be included in the national education systems.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Immigrants should: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not be segregated: they should not be </a:t>
            </a:r>
            <a:r>
              <a:rPr lang="en-US" sz="1200" kern="1200" dirty="0" smtClean="0">
                <a:solidFill>
                  <a:schemeClr val="tx1"/>
                </a:solidFill>
                <a:effectLst/>
                <a:latin typeface="+mn-lt"/>
                <a:ea typeface="+mn-ea"/>
                <a:cs typeface="+mn-cs"/>
              </a:rPr>
              <a:t>concentrated in specific schools. Bahrain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provides open access to public</a:t>
            </a:r>
            <a:r>
              <a:rPr lang="en-US" sz="1200" kern="1200" baseline="0" dirty="0" smtClean="0">
                <a:solidFill>
                  <a:schemeClr val="tx1"/>
                </a:solidFill>
                <a:effectLst/>
                <a:latin typeface="+mn-lt"/>
                <a:ea typeface="+mn-ea"/>
                <a:cs typeface="+mn-cs"/>
              </a:rPr>
              <a:t> schools for migrants. Where this is not possible, g</a:t>
            </a:r>
            <a:r>
              <a:rPr lang="en-GB" sz="1200" kern="1200" dirty="0" err="1" smtClean="0">
                <a:solidFill>
                  <a:schemeClr val="tx1"/>
                </a:solidFill>
                <a:effectLst/>
                <a:latin typeface="+mn-lt"/>
                <a:ea typeface="+mn-ea"/>
                <a:cs typeface="+mn-cs"/>
              </a:rPr>
              <a:t>ulf</a:t>
            </a:r>
            <a:r>
              <a:rPr lang="en-GB" sz="1200" kern="1200" dirty="0" smtClean="0">
                <a:solidFill>
                  <a:schemeClr val="tx1"/>
                </a:solidFill>
                <a:effectLst/>
                <a:latin typeface="+mn-lt"/>
                <a:ea typeface="+mn-ea"/>
                <a:cs typeface="+mn-cs"/>
              </a:rPr>
              <a:t> countries should monitor and enforce regulations on non-state providers of a parallel education system catering for immigrant students, ensuring equal quality standards are provided for all.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Refugees should also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spend minimal time in schools that do not follow the national curriculum, in different classrooms from natives, as in Lebanon, or in courses not progressing towards recognized certificates, as such time compromises education trajectories.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Turkey </a:t>
            </a:r>
            <a:r>
              <a:rPr lang="en-GB" sz="1200" kern="1200" dirty="0">
                <a:solidFill>
                  <a:schemeClr val="tx1"/>
                </a:solidFill>
                <a:effectLst/>
                <a:latin typeface="+mn-lt"/>
                <a:ea typeface="+mn-ea"/>
                <a:cs typeface="+mn-cs"/>
              </a:rPr>
              <a:t>has committed to include all Syrian children in public schools by </a:t>
            </a:r>
            <a:r>
              <a:rPr lang="en-GB" sz="1200" kern="1200" dirty="0" smtClean="0">
                <a:solidFill>
                  <a:schemeClr val="tx1"/>
                </a:solidFill>
                <a:effectLst/>
                <a:latin typeface="+mn-lt"/>
                <a:ea typeface="+mn-ea"/>
                <a:cs typeface="+mn-cs"/>
              </a:rPr>
              <a:t>2020,</a:t>
            </a:r>
            <a:r>
              <a:rPr lang="en-GB" sz="1200" kern="1200" baseline="0" dirty="0" smtClean="0">
                <a:solidFill>
                  <a:schemeClr val="tx1"/>
                </a:solidFill>
                <a:effectLst/>
                <a:latin typeface="+mn-lt"/>
                <a:ea typeface="+mn-ea"/>
                <a:cs typeface="+mn-cs"/>
              </a:rPr>
              <a:t> for instance. </a:t>
            </a:r>
            <a:endParaRPr lang="en-GB" sz="1200" kern="1200" dirty="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10</a:t>
            </a:fld>
            <a:endParaRPr lang="en-US"/>
          </a:p>
        </p:txBody>
      </p:sp>
    </p:spTree>
    <p:extLst>
      <p:ext uri="{BB962C8B-B14F-4D97-AF65-F5344CB8AC3E}">
        <p14:creationId xmlns:p14="http://schemas.microsoft.com/office/powerpoint/2010/main" val="1621180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400" kern="1200" dirty="0" smtClean="0">
                <a:solidFill>
                  <a:schemeClr val="tx1"/>
                </a:solidFill>
                <a:effectLst/>
                <a:latin typeface="+mn-lt"/>
                <a:ea typeface="+mn-ea"/>
                <a:cs typeface="+mn-cs"/>
              </a:rPr>
              <a:t>[3] Including migrants and refugees in national education systems is only the beginning. A plan is needed to respond to their needs. </a:t>
            </a:r>
          </a:p>
          <a:p>
            <a:endParaRPr lang="en-US" sz="14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This includes plan resettlements, investing in better data, providing social protection </a:t>
            </a:r>
            <a:r>
              <a:rPr lang="en-US" sz="1400" kern="1200" dirty="0" err="1" smtClean="0">
                <a:solidFill>
                  <a:schemeClr val="tx1"/>
                </a:solidFill>
                <a:effectLst/>
                <a:latin typeface="+mn-lt"/>
                <a:ea typeface="+mn-ea"/>
                <a:cs typeface="+mn-cs"/>
              </a:rPr>
              <a:t>programmes</a:t>
            </a:r>
            <a:r>
              <a:rPr lang="en-US" sz="1400" kern="1200" dirty="0" smtClean="0">
                <a:solidFill>
                  <a:schemeClr val="tx1"/>
                </a:solidFill>
                <a:effectLst/>
                <a:latin typeface="+mn-lt"/>
                <a:ea typeface="+mn-ea"/>
                <a:cs typeface="+mn-cs"/>
              </a:rPr>
              <a:t> and </a:t>
            </a:r>
            <a:r>
              <a:rPr lang="en-US" sz="1400" kern="1200" dirty="0" err="1" smtClean="0">
                <a:solidFill>
                  <a:schemeClr val="tx1"/>
                </a:solidFill>
                <a:effectLst/>
                <a:latin typeface="+mn-lt"/>
                <a:ea typeface="+mn-ea"/>
                <a:cs typeface="+mn-cs"/>
              </a:rPr>
              <a:t>enruring</a:t>
            </a:r>
            <a:r>
              <a:rPr lang="en-US" sz="1400" kern="1200" dirty="0" smtClean="0">
                <a:solidFill>
                  <a:schemeClr val="tx1"/>
                </a:solidFill>
                <a:effectLst/>
                <a:latin typeface="+mn-lt"/>
                <a:ea typeface="+mn-ea"/>
                <a:cs typeface="+mn-cs"/>
              </a:rPr>
              <a:t> that migrant and refugee history is properly reflected in curricula. </a:t>
            </a:r>
          </a:p>
          <a:p>
            <a:endParaRPr kumimoji="0" lang="en-US" sz="1400" b="0" i="0" u="none" strike="noStrike" kern="1200" cap="none" spc="0" normalizeH="0" baseline="0" noProof="0" dirty="0">
              <a:ln>
                <a:noFill/>
              </a:ln>
              <a:solidFill>
                <a:schemeClr val="tx1"/>
              </a:solidFill>
              <a:effectLst/>
              <a:uLnTx/>
              <a:uFillTx/>
              <a:latin typeface="+mn-lt"/>
              <a:ea typeface="+mn-ea"/>
              <a:cs typeface="+mn-cs"/>
              <a:sym typeface="Wingdings 3" panose="05040102010807070707" pitchFamily="18" charset="2"/>
            </a:endParaRPr>
          </a:p>
          <a:p>
            <a:r>
              <a:rPr kumimoji="0" lang="en-US"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rPr>
              <a:t>Construction companies in Casablanca, </a:t>
            </a:r>
            <a:r>
              <a:rPr kumimoji="0" lang="en-US" sz="1400" b="1"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rPr>
              <a:t>Morocco</a:t>
            </a:r>
            <a:r>
              <a:rPr kumimoji="0" lang="en-US"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rPr>
              <a:t>, do not only clear slums, but also identify new areas for schools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20" normalizeH="0" baseline="0" noProof="0" dirty="0" smtClean="0">
                <a:ln>
                  <a:noFill/>
                </a:ln>
                <a:solidFill>
                  <a:schemeClr val="tx1"/>
                </a:solidFill>
                <a:effectLst/>
                <a:uLnTx/>
                <a:uFillTx/>
                <a:latin typeface="+mn-lt"/>
                <a:ea typeface="+mn-ea"/>
                <a:cs typeface="+mn-cs"/>
              </a:rPr>
              <a:t>Tunisia </a:t>
            </a:r>
            <a:r>
              <a:rPr kumimoji="0" lang="en-GB" sz="1400" b="0" i="0" u="none" strike="noStrike" kern="1200" cap="none" spc="20" normalizeH="0" baseline="0" noProof="0" dirty="0" smtClean="0">
                <a:ln>
                  <a:noFill/>
                </a:ln>
                <a:solidFill>
                  <a:schemeClr val="tx1"/>
                </a:solidFill>
                <a:effectLst/>
                <a:uLnTx/>
                <a:uFillTx/>
                <a:latin typeface="+mn-lt"/>
                <a:ea typeface="+mn-ea"/>
                <a:cs typeface="+mn-cs"/>
              </a:rPr>
              <a:t>has a pilot project to track female child domestic workers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20" normalizeH="0" baseline="0" noProof="0" dirty="0" smtClean="0">
                <a:ln>
                  <a:noFill/>
                </a:ln>
                <a:solidFill>
                  <a:schemeClr val="tx1"/>
                </a:solidFill>
                <a:effectLst/>
                <a:uLnTx/>
                <a:uFillTx/>
                <a:latin typeface="+mn-lt"/>
                <a:ea typeface="+mn-ea"/>
                <a:cs typeface="+mn-cs"/>
              </a:rPr>
              <a:t>A cash transfer in </a:t>
            </a:r>
            <a:r>
              <a:rPr kumimoji="0" lang="en-GB" sz="1400" b="1" i="0" u="none" strike="noStrike" kern="1200" cap="none" spc="20" normalizeH="0" baseline="0" noProof="0" dirty="0" smtClean="0">
                <a:ln>
                  <a:noFill/>
                </a:ln>
                <a:solidFill>
                  <a:schemeClr val="tx1"/>
                </a:solidFill>
                <a:effectLst/>
                <a:uLnTx/>
                <a:uFillTx/>
                <a:latin typeface="+mn-lt"/>
                <a:ea typeface="+mn-ea"/>
                <a:cs typeface="+mn-cs"/>
              </a:rPr>
              <a:t>Lebanon</a:t>
            </a:r>
            <a:r>
              <a:rPr kumimoji="0" lang="en-GB" sz="1400" b="0" i="0" u="none" strike="noStrike" kern="1200" cap="none" spc="20" normalizeH="0" baseline="0" noProof="0" dirty="0" smtClean="0">
                <a:ln>
                  <a:noFill/>
                </a:ln>
                <a:solidFill>
                  <a:schemeClr val="tx1"/>
                </a:solidFill>
                <a:effectLst/>
                <a:uLnTx/>
                <a:uFillTx/>
                <a:latin typeface="+mn-lt"/>
                <a:ea typeface="+mn-ea"/>
                <a:cs typeface="+mn-cs"/>
              </a:rPr>
              <a:t> increased refugee school attendance by 20%</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rPr>
              <a:t>In 2013, </a:t>
            </a:r>
            <a:r>
              <a:rPr kumimoji="0" lang="en-US" sz="1400" b="1"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rPr>
              <a:t>UNRWA</a:t>
            </a:r>
            <a:r>
              <a:rPr kumimoji="0" lang="en-US"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rPr>
              <a:t> introduced a framework to review host-country </a:t>
            </a:r>
            <a:r>
              <a:rPr kumimoji="0" lang="en-US"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rPr>
              <a:t>curricula (Maybe Caroline and Frosse can say more </a:t>
            </a:r>
            <a:r>
              <a:rPr kumimoji="0" lang="en-US" sz="1400" b="0" i="0" u="none" strike="noStrike" kern="1200" cap="none" spc="20" normalizeH="0" baseline="0" noProof="0" smtClean="0">
                <a:ln>
                  <a:noFill/>
                </a:ln>
                <a:solidFill>
                  <a:schemeClr val="tx1"/>
                </a:solidFill>
                <a:effectLst/>
                <a:uLnTx/>
                <a:uFillTx/>
                <a:latin typeface="+mn-lt"/>
                <a:ea typeface="+mn-ea"/>
                <a:cs typeface="+mn-cs"/>
                <a:sym typeface="Wingdings 3" panose="05040102010807070707" pitchFamily="18" charset="2"/>
              </a:rPr>
              <a:t>about this later)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20" normalizeH="0" baseline="0" noProof="0" dirty="0" smtClean="0">
              <a:ln>
                <a:noFill/>
              </a:ln>
              <a:solidFill>
                <a:schemeClr val="tx1"/>
              </a:solidFill>
              <a:effectLst/>
              <a:uLnTx/>
              <a:uFillTx/>
              <a:latin typeface="+mn-lt"/>
              <a:ea typeface="+mn-ea"/>
              <a:cs typeface="+mn-cs"/>
              <a:sym typeface="Wingdings 3" panose="05040102010807070707" pitchFamily="18" charset="2"/>
            </a:endParaRPr>
          </a:p>
          <a:p>
            <a:r>
              <a:rPr lang="en-US" sz="1400" kern="1200" dirty="0" smtClean="0">
                <a:solidFill>
                  <a:schemeClr val="tx1"/>
                </a:solidFill>
                <a:effectLst/>
                <a:latin typeface="+mn-lt"/>
                <a:ea typeface="+mn-ea"/>
                <a:cs typeface="+mn-cs"/>
              </a:rPr>
              <a:t>Countries need to </a:t>
            </a:r>
            <a:r>
              <a:rPr lang="en-GB" sz="1400" kern="1200" dirty="0" smtClean="0">
                <a:solidFill>
                  <a:schemeClr val="tx1"/>
                </a:solidFill>
                <a:effectLst/>
                <a:latin typeface="+mn-lt"/>
                <a:ea typeface="+mn-ea"/>
                <a:cs typeface="+mn-cs"/>
              </a:rPr>
              <a:t>provide accelerated education programmes where education trajectories have been interrupted. The provision of such programmes in countries with large numbers of displaced populations, such as </a:t>
            </a:r>
            <a:r>
              <a:rPr lang="en-GB" sz="1400" b="1" kern="1200" dirty="0" smtClean="0">
                <a:solidFill>
                  <a:schemeClr val="tx1"/>
                </a:solidFill>
                <a:effectLst/>
                <a:latin typeface="+mn-lt"/>
                <a:ea typeface="+mn-ea"/>
                <a:cs typeface="+mn-cs"/>
              </a:rPr>
              <a:t>Iraq</a:t>
            </a:r>
            <a:r>
              <a:rPr lang="en-GB" sz="1400" kern="1200" dirty="0" smtClean="0">
                <a:solidFill>
                  <a:schemeClr val="tx1"/>
                </a:solidFill>
                <a:effectLst/>
                <a:latin typeface="+mn-lt"/>
                <a:ea typeface="+mn-ea"/>
                <a:cs typeface="+mn-cs"/>
              </a:rPr>
              <a:t>, has been limited. </a:t>
            </a:r>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11</a:t>
            </a:fld>
            <a:endParaRPr lang="en-US"/>
          </a:p>
        </p:txBody>
      </p:sp>
    </p:spTree>
    <p:extLst>
      <p:ext uri="{BB962C8B-B14F-4D97-AF65-F5344CB8AC3E}">
        <p14:creationId xmlns:p14="http://schemas.microsoft.com/office/powerpoint/2010/main" val="1770511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key to these challenges is supporting teachers to take on this complex responsibility. </a:t>
            </a:r>
          </a:p>
          <a:p>
            <a:r>
              <a:rPr lang="en-US" sz="1200" kern="1200" dirty="0">
                <a:solidFill>
                  <a:schemeClr val="tx1"/>
                </a:solidFill>
                <a:effectLst/>
                <a:latin typeface="+mn-lt"/>
                <a:ea typeface="+mn-ea"/>
                <a:cs typeface="+mn-cs"/>
              </a:rPr>
              <a:t>Almost three quarters of teachers in Syria had no training on providing psychosocial support.</a:t>
            </a:r>
          </a:p>
          <a:p>
            <a:r>
              <a:rPr lang="en-US" sz="1200" kern="1200" dirty="0" smtClean="0">
                <a:solidFill>
                  <a:schemeClr val="tx1"/>
                </a:solidFill>
                <a:effectLst/>
                <a:latin typeface="+mn-lt"/>
                <a:ea typeface="+mn-ea"/>
                <a:cs typeface="+mn-cs"/>
              </a:rPr>
              <a:t>It </a:t>
            </a:r>
            <a:r>
              <a:rPr lang="en-US" sz="1200" kern="1200" dirty="0">
                <a:solidFill>
                  <a:schemeClr val="tx1"/>
                </a:solidFill>
                <a:effectLst/>
                <a:latin typeface="+mn-lt"/>
                <a:ea typeface="+mn-ea"/>
                <a:cs typeface="+mn-cs"/>
              </a:rPr>
              <a:t>is necessary to </a:t>
            </a:r>
            <a:r>
              <a:rPr lang="en-GB" sz="1200" kern="1200" dirty="0">
                <a:solidFill>
                  <a:schemeClr val="tx1"/>
                </a:solidFill>
                <a:effectLst/>
                <a:latin typeface="+mn-lt"/>
                <a:ea typeface="+mn-ea"/>
                <a:cs typeface="+mn-cs"/>
              </a:rPr>
              <a:t>train teachers</a:t>
            </a:r>
            <a:r>
              <a:rPr lang="en-US" sz="1200" kern="1200" dirty="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…to </a:t>
            </a:r>
            <a:r>
              <a:rPr lang="en-GB" sz="1200" kern="1200" dirty="0">
                <a:solidFill>
                  <a:schemeClr val="tx1"/>
                </a:solidFill>
                <a:effectLst/>
                <a:latin typeface="+mn-lt"/>
                <a:ea typeface="+mn-ea"/>
                <a:cs typeface="+mn-cs"/>
              </a:rPr>
              <a:t>deal with diversity</a:t>
            </a:r>
            <a:endParaRPr lang="en-US" sz="1200" kern="1200" dirty="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…to </a:t>
            </a:r>
            <a:r>
              <a:rPr lang="en-GB" sz="1200" kern="1200" dirty="0">
                <a:solidFill>
                  <a:schemeClr val="tx1"/>
                </a:solidFill>
                <a:effectLst/>
                <a:latin typeface="+mn-lt"/>
                <a:ea typeface="+mn-ea"/>
                <a:cs typeface="+mn-cs"/>
              </a:rPr>
              <a:t>confront stereotypes and discrimination</a:t>
            </a:r>
            <a:endParaRPr lang="en-US"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 </a:t>
            </a:r>
            <a:r>
              <a:rPr lang="en-US" sz="1200" kern="1200" dirty="0">
                <a:solidFill>
                  <a:schemeClr val="tx1"/>
                </a:solidFill>
                <a:effectLst/>
                <a:latin typeface="+mn-lt"/>
                <a:ea typeface="+mn-ea"/>
                <a:cs typeface="+mn-cs"/>
              </a:rPr>
              <a:t>r</a:t>
            </a:r>
            <a:r>
              <a:rPr lang="en-GB" sz="1200" kern="1200" dirty="0" err="1">
                <a:solidFill>
                  <a:schemeClr val="tx1"/>
                </a:solidFill>
                <a:effectLst/>
                <a:latin typeface="+mn-lt"/>
                <a:ea typeface="+mn-ea"/>
                <a:cs typeface="+mn-cs"/>
              </a:rPr>
              <a:t>ecognize</a:t>
            </a:r>
            <a:r>
              <a:rPr lang="en-GB" sz="1200" kern="1200" dirty="0">
                <a:solidFill>
                  <a:schemeClr val="tx1"/>
                </a:solidFill>
                <a:effectLst/>
                <a:latin typeface="+mn-lt"/>
                <a:ea typeface="+mn-ea"/>
                <a:cs typeface="+mn-cs"/>
              </a:rPr>
              <a:t> stress and trauma and refer those in need to specialists</a:t>
            </a:r>
            <a:endParaRPr lang="en-US" sz="1200" kern="1200" dirty="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a:t>
            </a:r>
            <a:r>
              <a:rPr lang="en-GB" sz="1200" kern="1200" dirty="0">
                <a:solidFill>
                  <a:schemeClr val="tx1"/>
                </a:solidFill>
                <a:effectLst/>
                <a:latin typeface="+mn-lt"/>
                <a:ea typeface="+mn-ea"/>
                <a:cs typeface="+mn-cs"/>
              </a:rPr>
              <a:t>is necessary to recognise the hardship under which some teachers are expected to work. </a:t>
            </a:r>
            <a:r>
              <a:rPr lang="en-US" sz="1200" kern="1200" dirty="0">
                <a:solidFill>
                  <a:schemeClr val="tx1"/>
                </a:solidFill>
                <a:effectLst/>
                <a:latin typeface="+mn-lt"/>
                <a:ea typeface="+mn-ea"/>
                <a:cs typeface="+mn-cs"/>
              </a:rPr>
              <a:t>In Iraq, fragmented support to internally displaced teachers led to pay disparities and tensions. The Education Cluster brought all partners together to coordinate incentives.</a:t>
            </a:r>
          </a:p>
          <a:p>
            <a:r>
              <a:rPr lang="en-US" sz="1200" kern="1200" dirty="0">
                <a:solidFill>
                  <a:schemeClr val="tx1"/>
                </a:solidFill>
                <a:effectLst/>
                <a:latin typeface="+mn-lt"/>
                <a:ea typeface="+mn-ea"/>
                <a:cs typeface="+mn-cs"/>
              </a:rPr>
              <a:t>Many teachers</a:t>
            </a:r>
            <a:r>
              <a:rPr lang="en-US" sz="1200" kern="1200" baseline="0" dirty="0">
                <a:solidFill>
                  <a:schemeClr val="tx1"/>
                </a:solidFill>
                <a:effectLst/>
                <a:latin typeface="+mn-lt"/>
                <a:ea typeface="+mn-ea"/>
                <a:cs typeface="+mn-cs"/>
              </a:rPr>
              <a:t> in IDP settings are often not even paid. </a:t>
            </a:r>
            <a:r>
              <a:rPr lang="en-GB" sz="1200" kern="1200" dirty="0">
                <a:solidFill>
                  <a:schemeClr val="tx1"/>
                </a:solidFill>
                <a:effectLst/>
                <a:latin typeface="+mn-lt"/>
                <a:ea typeface="+mn-ea"/>
                <a:cs typeface="+mn-cs"/>
              </a:rPr>
              <a:t>In Yemen, in Houthi-controlled </a:t>
            </a:r>
            <a:r>
              <a:rPr lang="en-GB" sz="1200" kern="1200" dirty="0" err="1">
                <a:solidFill>
                  <a:schemeClr val="tx1"/>
                </a:solidFill>
                <a:effectLst/>
                <a:latin typeface="+mn-lt"/>
                <a:ea typeface="+mn-ea"/>
                <a:cs typeface="+mn-cs"/>
              </a:rPr>
              <a:t>governates</a:t>
            </a:r>
            <a:r>
              <a:rPr lang="en-GB" sz="1200" kern="1200" dirty="0">
                <a:solidFill>
                  <a:schemeClr val="tx1"/>
                </a:solidFill>
                <a:effectLst/>
                <a:latin typeface="+mn-lt"/>
                <a:ea typeface="+mn-ea"/>
                <a:cs typeface="+mn-cs"/>
              </a:rPr>
              <a:t>, teachers have not received their salaries since 2016.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12</a:t>
            </a:fld>
            <a:endParaRPr lang="en-US"/>
          </a:p>
        </p:txBody>
      </p:sp>
    </p:spTree>
    <p:extLst>
      <p:ext uri="{BB962C8B-B14F-4D97-AF65-F5344CB8AC3E}">
        <p14:creationId xmlns:p14="http://schemas.microsoft.com/office/powerpoint/2010/main" val="1270350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Finally</a:t>
            </a:r>
            <a:r>
              <a:rPr lang="en-US" sz="1200" kern="1200" baseline="0" dirty="0" smtClean="0">
                <a:solidFill>
                  <a:schemeClr val="tx1"/>
                </a:solidFill>
                <a:effectLst/>
                <a:latin typeface="+mn-lt"/>
                <a:ea typeface="+mn-ea"/>
                <a:cs typeface="+mn-cs"/>
              </a:rPr>
              <a:t> f</a:t>
            </a:r>
            <a:r>
              <a:rPr lang="en-US" sz="1200" kern="1200" dirty="0" smtClean="0">
                <a:solidFill>
                  <a:schemeClr val="tx1"/>
                </a:solidFill>
                <a:effectLst/>
                <a:latin typeface="+mn-lt"/>
                <a:ea typeface="+mn-ea"/>
                <a:cs typeface="+mn-cs"/>
              </a:rPr>
              <a:t>inancing </a:t>
            </a:r>
            <a:r>
              <a:rPr lang="en-US" sz="1200" kern="1200" dirty="0">
                <a:solidFill>
                  <a:schemeClr val="tx1"/>
                </a:solidFill>
                <a:effectLst/>
                <a:latin typeface="+mn-lt"/>
                <a:ea typeface="+mn-ea"/>
                <a:cs typeface="+mn-cs"/>
              </a:rPr>
              <a:t>education for migrants and refugees has its cost implications. </a:t>
            </a:r>
          </a:p>
          <a:p>
            <a:r>
              <a:rPr lang="en-US" sz="1200" kern="1200" dirty="0">
                <a:solidFill>
                  <a:schemeClr val="tx1"/>
                </a:solidFill>
                <a:effectLst/>
                <a:latin typeface="+mn-lt"/>
                <a:ea typeface="+mn-ea"/>
                <a:cs typeface="+mn-cs"/>
              </a:rPr>
              <a:t>In the case of immigrants, the medium- to long-term fiscal impact is small. After taking into account what services they use and what taxes they pay, the cost does not exceed -/+1% of GDP. But more could be done to target funds where they are needed most.</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case of refugees, there is a substantial lack of funding,</a:t>
            </a:r>
            <a:r>
              <a:rPr lang="en-US" sz="1200" kern="1200" baseline="0" dirty="0">
                <a:solidFill>
                  <a:schemeClr val="tx1"/>
                </a:solidFill>
                <a:effectLst/>
                <a:latin typeface="+mn-lt"/>
                <a:ea typeface="+mn-ea"/>
                <a:cs typeface="+mn-cs"/>
              </a:rPr>
              <a:t> which is also on the decline. </a:t>
            </a:r>
            <a:r>
              <a:rPr lang="en-US" i="1" spc="20" dirty="0">
                <a:solidFill>
                  <a:srgbClr val="C00000"/>
                </a:solidFill>
              </a:rPr>
              <a:t>Despite three pledging conferences for Syria, </a:t>
            </a:r>
            <a:r>
              <a:rPr lang="en-US" b="1" i="1" spc="20" dirty="0">
                <a:solidFill>
                  <a:srgbClr val="C00000"/>
                </a:solidFill>
              </a:rPr>
              <a:t>Jordan</a:t>
            </a:r>
            <a:r>
              <a:rPr lang="en-US" i="1" spc="20" dirty="0">
                <a:solidFill>
                  <a:srgbClr val="C00000"/>
                </a:solidFill>
              </a:rPr>
              <a:t> received $208 million instead of $250. </a:t>
            </a:r>
            <a:r>
              <a:rPr lang="en-US" b="1" i="1" spc="20" dirty="0">
                <a:solidFill>
                  <a:srgbClr val="C00000"/>
                </a:solidFill>
              </a:rPr>
              <a:t>Lebanon</a:t>
            </a:r>
            <a:r>
              <a:rPr lang="en-US" i="1" spc="20" dirty="0">
                <a:solidFill>
                  <a:srgbClr val="C00000"/>
                </a:solidFill>
              </a:rPr>
              <a:t> received $223 million instead of $350 million. </a:t>
            </a:r>
            <a:endParaRPr lang="en-GB" i="1" spc="20" dirty="0">
              <a:solidFill>
                <a:srgbClr val="C00000"/>
              </a:solidFill>
            </a:endParaRP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t>
            </a:r>
            <a:r>
              <a:rPr lang="en-US" sz="1200" kern="1200" dirty="0">
                <a:solidFill>
                  <a:schemeClr val="tx1"/>
                </a:solidFill>
                <a:effectLst/>
                <a:latin typeface="+mn-lt"/>
                <a:ea typeface="+mn-ea"/>
                <a:cs typeface="+mn-cs"/>
              </a:rPr>
              <a:t>the case of refugees, globally, the GEM report has estimated that $800 million was spent on their education in 2016, roughly equally split between immediate-response humanitarian aid and long-term-response development aid. </a:t>
            </a:r>
          </a:p>
          <a:p>
            <a:endParaRPr lang="en-US"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Planning </a:t>
            </a:r>
            <a:r>
              <a:rPr lang="en-US" sz="1200" kern="1200" dirty="0">
                <a:solidFill>
                  <a:schemeClr val="tx1"/>
                </a:solidFill>
                <a:effectLst/>
                <a:latin typeface="+mn-lt"/>
                <a:ea typeface="+mn-ea"/>
                <a:cs typeface="+mn-cs"/>
              </a:rPr>
              <a:t>for both needs to be done jointly with the government in charge, as Lebanon with its crisis response plan. </a:t>
            </a:r>
            <a:r>
              <a:rPr lang="en-US" sz="1200" kern="1200" dirty="0" smtClean="0">
                <a:solidFill>
                  <a:schemeClr val="tx1"/>
                </a:solidFill>
                <a:effectLst/>
                <a:latin typeface="+mn-lt"/>
                <a:ea typeface="+mn-ea"/>
                <a:cs typeface="+mn-cs"/>
              </a:rPr>
              <a:t>And </a:t>
            </a:r>
            <a:r>
              <a:rPr lang="en-US" sz="1200" kern="1200" dirty="0">
                <a:solidFill>
                  <a:schemeClr val="tx1"/>
                </a:solidFill>
                <a:effectLst/>
                <a:latin typeface="+mn-lt"/>
                <a:ea typeface="+mn-ea"/>
                <a:cs typeface="+mn-cs"/>
              </a:rPr>
              <a:t>multi-sector planning should include education.</a:t>
            </a:r>
          </a:p>
          <a:p>
            <a:r>
              <a:rPr lang="en-US" sz="1200" kern="1200" dirty="0">
                <a:solidFill>
                  <a:schemeClr val="tx1"/>
                </a:solidFill>
                <a:effectLst/>
                <a:latin typeface="+mn-lt"/>
                <a:ea typeface="+mn-ea"/>
                <a:cs typeface="+mn-cs"/>
              </a:rPr>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0AE7F691-5F8E-42AA-B33B-4A9E8FE178AB}" type="slidenum">
              <a:rPr lang="en-US" smtClean="0"/>
              <a:t>13</a:t>
            </a:fld>
            <a:endParaRPr lang="en-US"/>
          </a:p>
        </p:txBody>
      </p:sp>
    </p:spTree>
    <p:extLst>
      <p:ext uri="{BB962C8B-B14F-4D97-AF65-F5344CB8AC3E}">
        <p14:creationId xmlns:p14="http://schemas.microsoft.com/office/powerpoint/2010/main" val="3166784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Please do share the messages of this report. At the link on this slide, you will find report materials in multiple languages and formats. </a:t>
            </a:r>
          </a:p>
          <a:p>
            <a:r>
              <a:rPr lang="en-US" sz="1200" kern="1200" dirty="0" smtClean="0">
                <a:solidFill>
                  <a:schemeClr val="tx1"/>
                </a:solidFill>
                <a:effectLst/>
                <a:latin typeface="+mn-lt"/>
                <a:ea typeface="+mn-ea"/>
                <a:cs typeface="+mn-cs"/>
              </a:rPr>
              <a:t>Thank </a:t>
            </a:r>
            <a:r>
              <a:rPr lang="en-US" sz="1200" kern="1200" dirty="0">
                <a:solidFill>
                  <a:schemeClr val="tx1"/>
                </a:solidFill>
                <a:effectLst/>
                <a:latin typeface="+mn-lt"/>
                <a:ea typeface="+mn-ea"/>
                <a:cs typeface="+mn-cs"/>
              </a:rPr>
              <a:t>you for listening. </a:t>
            </a:r>
          </a:p>
        </p:txBody>
      </p:sp>
      <p:sp>
        <p:nvSpPr>
          <p:cNvPr id="4" name="Slide Number Placeholder 3"/>
          <p:cNvSpPr>
            <a:spLocks noGrp="1"/>
          </p:cNvSpPr>
          <p:nvPr>
            <p:ph type="sldNum" sz="quarter" idx="5"/>
          </p:nvPr>
        </p:nvSpPr>
        <p:spPr/>
        <p:txBody>
          <a:bodyPr/>
          <a:lstStyle/>
          <a:p>
            <a:fld id="{0AE7F691-5F8E-42AA-B33B-4A9E8FE178AB}" type="slidenum">
              <a:rPr lang="en-US" smtClean="0"/>
              <a:t>14</a:t>
            </a:fld>
            <a:endParaRPr lang="en-US"/>
          </a:p>
        </p:txBody>
      </p:sp>
    </p:spTree>
    <p:extLst>
      <p:ext uri="{BB962C8B-B14F-4D97-AF65-F5344CB8AC3E}">
        <p14:creationId xmlns:p14="http://schemas.microsoft.com/office/powerpoint/2010/main" val="1752862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 a result of the Syrian and Yemeni wars and with the Mediterranean having become a high-risk migration route, the Arab States are now the region most affected by migration and displacement. </a:t>
            </a:r>
            <a:r>
              <a:rPr lang="en-GB" sz="1200" kern="1200" dirty="0" smtClean="0">
                <a:solidFill>
                  <a:schemeClr val="tx1"/>
                </a:solidFill>
                <a:effectLst/>
                <a:latin typeface="+mn-lt"/>
                <a:ea typeface="+mn-ea"/>
                <a:cs typeface="+mn-cs"/>
              </a:rPr>
              <a:t>As you can see in the graphs </a:t>
            </a:r>
            <a:r>
              <a:rPr lang="en-GB" sz="1200" kern="1200" dirty="0" smtClean="0">
                <a:solidFill>
                  <a:schemeClr val="tx1"/>
                </a:solidFill>
                <a:effectLst/>
                <a:latin typeface="+mn-lt"/>
                <a:ea typeface="+mn-ea"/>
                <a:cs typeface="+mn-cs"/>
              </a:rPr>
              <a:t>Lebanon the country </a:t>
            </a:r>
            <a:r>
              <a:rPr lang="en-GB" sz="1200" kern="1200" dirty="0" smtClean="0">
                <a:solidFill>
                  <a:schemeClr val="tx1"/>
                </a:solidFill>
                <a:effectLst/>
                <a:latin typeface="+mn-lt"/>
                <a:ea typeface="+mn-ea"/>
                <a:cs typeface="+mn-cs"/>
              </a:rPr>
              <a:t>most affected by emigration and </a:t>
            </a:r>
            <a:r>
              <a:rPr lang="en-GB" sz="1200" kern="1200" dirty="0" smtClean="0">
                <a:solidFill>
                  <a:schemeClr val="tx1"/>
                </a:solidFill>
                <a:effectLst/>
                <a:latin typeface="+mn-lt"/>
                <a:ea typeface="+mn-ea"/>
                <a:cs typeface="+mn-cs"/>
              </a:rPr>
              <a:t>UAE the country most affected</a:t>
            </a:r>
            <a:r>
              <a:rPr lang="en-GB" sz="1200"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by immigration in the region.</a:t>
            </a:r>
            <a:endParaRPr lang="en-GB" sz="1200" kern="1200" baseline="0" dirty="0">
              <a:solidFill>
                <a:schemeClr val="tx1"/>
              </a:solidFill>
              <a:effectLst/>
              <a:latin typeface="+mn-lt"/>
              <a:ea typeface="+mn-ea"/>
              <a:cs typeface="+mn-cs"/>
            </a:endParaRPr>
          </a:p>
          <a:p>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2</a:t>
            </a:fld>
            <a:endParaRPr lang="en-US"/>
          </a:p>
        </p:txBody>
      </p:sp>
    </p:spTree>
    <p:extLst>
      <p:ext uri="{BB962C8B-B14F-4D97-AF65-F5344CB8AC3E}">
        <p14:creationId xmlns:p14="http://schemas.microsoft.com/office/powerpoint/2010/main" val="3244994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a:t>
            </a:r>
            <a:r>
              <a:rPr lang="en-GB" sz="1200" kern="1200" baseline="0" dirty="0" smtClean="0">
                <a:solidFill>
                  <a:schemeClr val="tx1"/>
                </a:solidFill>
                <a:effectLst/>
                <a:latin typeface="+mn-lt"/>
                <a:ea typeface="+mn-ea"/>
                <a:cs typeface="+mn-cs"/>
              </a:rPr>
              <a:t>e Arab States </a:t>
            </a:r>
            <a:r>
              <a:rPr lang="en-GB" sz="1200" kern="1200" dirty="0" smtClean="0">
                <a:solidFill>
                  <a:schemeClr val="tx1"/>
                </a:solidFill>
                <a:effectLst/>
                <a:latin typeface="+mn-lt"/>
                <a:ea typeface="+mn-ea"/>
                <a:cs typeface="+mn-cs"/>
              </a:rPr>
              <a:t>account for </a:t>
            </a:r>
            <a:r>
              <a:rPr lang="en-GB" sz="1200" b="1" kern="1200" dirty="0" smtClean="0">
                <a:solidFill>
                  <a:schemeClr val="tx1"/>
                </a:solidFill>
                <a:effectLst/>
                <a:latin typeface="+mn-lt"/>
                <a:ea typeface="+mn-ea"/>
                <a:cs typeface="+mn-cs"/>
              </a:rPr>
              <a:t>5%</a:t>
            </a:r>
            <a:r>
              <a:rPr lang="en-GB" sz="1200" kern="1200" dirty="0" smtClean="0">
                <a:solidFill>
                  <a:schemeClr val="tx1"/>
                </a:solidFill>
                <a:effectLst/>
                <a:latin typeface="+mn-lt"/>
                <a:ea typeface="+mn-ea"/>
                <a:cs typeface="+mn-cs"/>
              </a:rPr>
              <a:t> of the global population </a:t>
            </a:r>
            <a:r>
              <a:rPr lang="en-GB" sz="1200" kern="1200" dirty="0" smtClean="0">
                <a:solidFill>
                  <a:schemeClr val="tx1"/>
                </a:solidFill>
                <a:effectLst/>
                <a:latin typeface="+mn-lt"/>
                <a:ea typeface="+mn-ea"/>
                <a:cs typeface="+mn-cs"/>
              </a:rPr>
              <a:t>but </a:t>
            </a:r>
            <a:r>
              <a:rPr lang="en-GB" sz="1200" b="1" kern="1200" dirty="0" smtClean="0">
                <a:solidFill>
                  <a:schemeClr val="tx1"/>
                </a:solidFill>
                <a:effectLst/>
                <a:latin typeface="+mn-lt"/>
                <a:ea typeface="+mn-ea"/>
                <a:cs typeface="+mn-cs"/>
              </a:rPr>
              <a:t>32%</a:t>
            </a:r>
            <a:r>
              <a:rPr lang="en-GB" sz="1200" kern="1200" dirty="0" smtClean="0">
                <a:solidFill>
                  <a:schemeClr val="tx1"/>
                </a:solidFill>
                <a:effectLst/>
                <a:latin typeface="+mn-lt"/>
                <a:ea typeface="+mn-ea"/>
                <a:cs typeface="+mn-cs"/>
              </a:rPr>
              <a:t> of the global population </a:t>
            </a:r>
            <a:r>
              <a:rPr lang="en-GB" sz="1200" u="sng" kern="1200" dirty="0" smtClean="0">
                <a:solidFill>
                  <a:schemeClr val="tx1"/>
                </a:solidFill>
                <a:effectLst/>
                <a:latin typeface="+mn-lt"/>
                <a:ea typeface="+mn-ea"/>
                <a:cs typeface="+mn-cs"/>
              </a:rPr>
              <a:t>of refugees  </a:t>
            </a:r>
            <a:r>
              <a:rPr lang="en-GB" sz="1200" u="sng"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and </a:t>
            </a:r>
            <a:r>
              <a:rPr lang="en-GB" sz="1200" b="1" kern="1200" dirty="0" smtClean="0">
                <a:solidFill>
                  <a:schemeClr val="tx1"/>
                </a:solidFill>
                <a:effectLst/>
                <a:latin typeface="+mn-lt"/>
                <a:ea typeface="+mn-ea"/>
                <a:cs typeface="+mn-cs"/>
              </a:rPr>
              <a:t>38%</a:t>
            </a:r>
            <a:r>
              <a:rPr lang="en-GB" sz="1200" kern="1200" dirty="0" smtClean="0">
                <a:solidFill>
                  <a:schemeClr val="tx1"/>
                </a:solidFill>
                <a:effectLst/>
                <a:latin typeface="+mn-lt"/>
                <a:ea typeface="+mn-ea"/>
                <a:cs typeface="+mn-cs"/>
              </a:rPr>
              <a:t> of the global population of </a:t>
            </a:r>
            <a:r>
              <a:rPr lang="en-GB" sz="1200" u="sng" kern="1200" dirty="0" smtClean="0">
                <a:solidFill>
                  <a:schemeClr val="tx1"/>
                </a:solidFill>
                <a:effectLst/>
                <a:latin typeface="+mn-lt"/>
                <a:ea typeface="+mn-ea"/>
                <a:cs typeface="+mn-cs"/>
              </a:rPr>
              <a:t>people internally displaced by conflict. </a:t>
            </a:r>
          </a:p>
          <a:p>
            <a:endParaRPr lang="en-GB" sz="1200" u="sng"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pace of urbanization and </a:t>
            </a:r>
            <a:r>
              <a:rPr lang="en-GB" sz="1200" u="sng" kern="1200" dirty="0" smtClean="0">
                <a:solidFill>
                  <a:schemeClr val="tx1"/>
                </a:solidFill>
                <a:effectLst/>
                <a:latin typeface="+mn-lt"/>
                <a:ea typeface="+mn-ea"/>
                <a:cs typeface="+mn-cs"/>
              </a:rPr>
              <a:t>internal migration </a:t>
            </a:r>
            <a:r>
              <a:rPr lang="en-GB" sz="1200" kern="1200" dirty="0" smtClean="0">
                <a:solidFill>
                  <a:schemeClr val="tx1"/>
                </a:solidFill>
                <a:effectLst/>
                <a:latin typeface="+mn-lt"/>
                <a:ea typeface="+mn-ea"/>
                <a:cs typeface="+mn-cs"/>
              </a:rPr>
              <a:t>intensity are lower in the Arab States than they are in other regions. However, the growth of mega cities like </a:t>
            </a:r>
            <a:r>
              <a:rPr lang="en-GB" sz="1200" b="1" kern="1200" dirty="0" smtClean="0">
                <a:solidFill>
                  <a:schemeClr val="tx1"/>
                </a:solidFill>
                <a:effectLst/>
                <a:latin typeface="+mn-lt"/>
                <a:ea typeface="+mn-ea"/>
                <a:cs typeface="+mn-cs"/>
              </a:rPr>
              <a:t>Baghdad</a:t>
            </a:r>
            <a:r>
              <a:rPr lang="en-GB" sz="1200" kern="1200" dirty="0" smtClean="0">
                <a:solidFill>
                  <a:schemeClr val="tx1"/>
                </a:solidFill>
                <a:effectLst/>
                <a:latin typeface="+mn-lt"/>
                <a:ea typeface="+mn-ea"/>
                <a:cs typeface="+mn-cs"/>
              </a:rPr>
              <a:t> and </a:t>
            </a:r>
            <a:r>
              <a:rPr lang="en-GB" sz="1200" b="1" kern="1200" dirty="0" smtClean="0">
                <a:solidFill>
                  <a:schemeClr val="tx1"/>
                </a:solidFill>
                <a:effectLst/>
                <a:latin typeface="+mn-lt"/>
                <a:ea typeface="+mn-ea"/>
                <a:cs typeface="+mn-cs"/>
              </a:rPr>
              <a:t>Cairo</a:t>
            </a:r>
            <a:r>
              <a:rPr lang="en-GB" sz="1200" kern="1200" dirty="0" smtClean="0">
                <a:solidFill>
                  <a:schemeClr val="tx1"/>
                </a:solidFill>
                <a:effectLst/>
                <a:latin typeface="+mn-lt"/>
                <a:ea typeface="+mn-ea"/>
                <a:cs typeface="+mn-cs"/>
              </a:rPr>
              <a:t> has been characterized by internal migration. </a:t>
            </a:r>
            <a:endParaRPr lang="en-GB"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The Maghreb</a:t>
            </a:r>
            <a:r>
              <a:rPr lang="en-GB" sz="1200" kern="1200" dirty="0" smtClean="0">
                <a:solidFill>
                  <a:schemeClr val="tx1"/>
                </a:solidFill>
                <a:effectLst/>
                <a:latin typeface="+mn-lt"/>
                <a:ea typeface="+mn-ea"/>
                <a:cs typeface="+mn-cs"/>
              </a:rPr>
              <a:t> has witnessed large-scale </a:t>
            </a:r>
            <a:r>
              <a:rPr lang="en-GB" sz="1200" u="sng" kern="1200" dirty="0" err="1" smtClean="0">
                <a:solidFill>
                  <a:schemeClr val="tx1"/>
                </a:solidFill>
                <a:effectLst/>
                <a:latin typeface="+mn-lt"/>
                <a:ea typeface="+mn-ea"/>
                <a:cs typeface="+mn-cs"/>
              </a:rPr>
              <a:t>emmigration</a:t>
            </a:r>
            <a:r>
              <a:rPr lang="en-GB" sz="1200" kern="1200" dirty="0" smtClean="0">
                <a:solidFill>
                  <a:schemeClr val="tx1"/>
                </a:solidFill>
                <a:effectLst/>
                <a:latin typeface="+mn-lt"/>
                <a:ea typeface="+mn-ea"/>
                <a:cs typeface="+mn-cs"/>
              </a:rPr>
              <a:t> to western Europe, and countries like </a:t>
            </a:r>
            <a:r>
              <a:rPr lang="en-GB" sz="1200" b="1" kern="1200" dirty="0" smtClean="0">
                <a:solidFill>
                  <a:schemeClr val="tx1"/>
                </a:solidFill>
                <a:effectLst/>
                <a:latin typeface="+mn-lt"/>
                <a:ea typeface="+mn-ea"/>
                <a:cs typeface="+mn-cs"/>
              </a:rPr>
              <a:t>Qatar</a:t>
            </a:r>
            <a:r>
              <a:rPr lang="en-GB" sz="1200" kern="1200" dirty="0" smtClean="0">
                <a:solidFill>
                  <a:schemeClr val="tx1"/>
                </a:solidFill>
                <a:effectLst/>
                <a:latin typeface="+mn-lt"/>
                <a:ea typeface="+mn-ea"/>
                <a:cs typeface="+mn-cs"/>
              </a:rPr>
              <a:t> experience the highest immigration rates in the world.  </a:t>
            </a:r>
          </a:p>
          <a:p>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But this is not a report on migration and displacement per se. It is a report how these movements interact with education. It is about how teachers and education planners respond. It is about the need that migrants and refugees have for education to thrive in their new homes, to feel they belong.</a:t>
            </a:r>
          </a:p>
          <a:p>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3</a:t>
            </a:fld>
            <a:endParaRPr lang="en-US"/>
          </a:p>
        </p:txBody>
      </p:sp>
    </p:spTree>
    <p:extLst>
      <p:ext uri="{BB962C8B-B14F-4D97-AF65-F5344CB8AC3E}">
        <p14:creationId xmlns:p14="http://schemas.microsoft.com/office/powerpoint/2010/main" val="3553874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Although migration offers opportunities, humanitarian crises have slowed down the pace of education development in the region relative to other regions, undermining the prospects of this and future generations.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For instance, </a:t>
            </a:r>
            <a:r>
              <a:rPr lang="en-GB" sz="1200" b="0" u="none" kern="1200" dirty="0" smtClean="0">
                <a:solidFill>
                  <a:schemeClr val="tx1"/>
                </a:solidFill>
                <a:effectLst/>
                <a:latin typeface="+mn-lt"/>
                <a:ea typeface="+mn-ea"/>
                <a:cs typeface="+mn-cs"/>
              </a:rPr>
              <a:t>the </a:t>
            </a:r>
            <a:r>
              <a:rPr lang="en-GB" sz="1200" b="0" u="sng" kern="1200" dirty="0" smtClean="0">
                <a:solidFill>
                  <a:schemeClr val="tx1"/>
                </a:solidFill>
                <a:effectLst/>
                <a:latin typeface="+mn-lt"/>
                <a:ea typeface="+mn-ea"/>
                <a:cs typeface="+mn-cs"/>
              </a:rPr>
              <a:t>gap in the adjusted primary enrolment rate </a:t>
            </a:r>
            <a:r>
              <a:rPr lang="en-GB" sz="1200" kern="1200" dirty="0" smtClean="0">
                <a:solidFill>
                  <a:schemeClr val="tx1"/>
                </a:solidFill>
                <a:effectLst/>
                <a:latin typeface="+mn-lt"/>
                <a:ea typeface="+mn-ea"/>
                <a:cs typeface="+mn-cs"/>
              </a:rPr>
              <a:t>between </a:t>
            </a:r>
            <a:r>
              <a:rPr lang="en-GB" sz="1200" b="0" kern="1200" dirty="0" smtClean="0">
                <a:solidFill>
                  <a:schemeClr val="tx1"/>
                </a:solidFill>
                <a:effectLst/>
                <a:latin typeface="+mn-lt"/>
                <a:ea typeface="+mn-ea"/>
                <a:cs typeface="+mn-cs"/>
              </a:rPr>
              <a:t>the Arab States and sub-Saharan Africa has been more than halved in the past 20 years. </a:t>
            </a:r>
            <a:r>
              <a:rPr lang="en-GB" sz="1200" b="0" kern="1200" dirty="0" smtClean="0">
                <a:solidFill>
                  <a:schemeClr val="tx1"/>
                </a:solidFill>
                <a:effectLst/>
                <a:latin typeface="+mn-lt"/>
                <a:ea typeface="+mn-ea"/>
                <a:cs typeface="+mn-cs"/>
              </a:rPr>
              <a:t>Over </a:t>
            </a:r>
            <a:r>
              <a:rPr lang="en-GB" sz="1200" b="0" kern="1200" dirty="0" smtClean="0">
                <a:solidFill>
                  <a:schemeClr val="tx1"/>
                </a:solidFill>
                <a:effectLst/>
                <a:latin typeface="+mn-lt"/>
                <a:ea typeface="+mn-ea"/>
                <a:cs typeface="+mn-cs"/>
              </a:rPr>
              <a:t>the same period,  Central and Southern Asia caught up with and surpassed </a:t>
            </a:r>
            <a:r>
              <a:rPr lang="en-GB" sz="1200" kern="1200" dirty="0" smtClean="0">
                <a:solidFill>
                  <a:schemeClr val="tx1"/>
                </a:solidFill>
                <a:effectLst/>
                <a:latin typeface="+mn-lt"/>
                <a:ea typeface="+mn-ea"/>
                <a:cs typeface="+mn-cs"/>
              </a:rPr>
              <a:t>the Arab States in </a:t>
            </a:r>
            <a:r>
              <a:rPr lang="en-GB" sz="1200" u="none" kern="1200" dirty="0" smtClean="0">
                <a:solidFill>
                  <a:schemeClr val="tx1"/>
                </a:solidFill>
                <a:effectLst/>
                <a:latin typeface="+mn-lt"/>
                <a:ea typeface="+mn-ea"/>
                <a:cs typeface="+mn-cs"/>
              </a:rPr>
              <a:t>the </a:t>
            </a:r>
            <a:r>
              <a:rPr lang="en-GB" sz="1200" u="sng" kern="1200" dirty="0" smtClean="0">
                <a:solidFill>
                  <a:schemeClr val="tx1"/>
                </a:solidFill>
                <a:effectLst/>
                <a:latin typeface="+mn-lt"/>
                <a:ea typeface="+mn-ea"/>
                <a:cs typeface="+mn-cs"/>
              </a:rPr>
              <a:t>lower secondary total net enrolment rate</a:t>
            </a:r>
            <a:r>
              <a:rPr lang="en-GB" sz="1200" kern="1200" dirty="0" smtClean="0">
                <a:solidFill>
                  <a:schemeClr val="tx1"/>
                </a:solidFill>
                <a:effectLst/>
                <a:latin typeface="+mn-lt"/>
                <a:ea typeface="+mn-ea"/>
                <a:cs typeface="+mn-cs"/>
              </a:rPr>
              <a: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a:t>
            </a:r>
            <a:r>
              <a:rPr lang="en-GB" sz="1200" u="sng" kern="1200" dirty="0" smtClean="0">
                <a:solidFill>
                  <a:schemeClr val="tx1"/>
                </a:solidFill>
                <a:effectLst/>
                <a:latin typeface="+mn-lt"/>
                <a:ea typeface="+mn-ea"/>
                <a:cs typeface="+mn-cs"/>
              </a:rPr>
              <a:t>upper secondary total net enrolment rate </a:t>
            </a:r>
            <a:r>
              <a:rPr lang="en-GB" sz="1200" kern="1200" dirty="0" smtClean="0">
                <a:solidFill>
                  <a:schemeClr val="tx1"/>
                </a:solidFill>
                <a:effectLst/>
                <a:latin typeface="+mn-lt"/>
                <a:ea typeface="+mn-ea"/>
                <a:cs typeface="+mn-cs"/>
              </a:rPr>
              <a:t>in the Arab States exceeded the global average by 2.5 percentage points in 2005 </a:t>
            </a:r>
            <a:r>
              <a:rPr lang="en-GB" sz="1200" b="0" u="none" kern="1200" dirty="0" smtClean="0">
                <a:solidFill>
                  <a:schemeClr val="tx1"/>
                </a:solidFill>
                <a:effectLst/>
                <a:latin typeface="+mn-lt"/>
                <a:ea typeface="+mn-ea"/>
                <a:cs typeface="+mn-cs"/>
              </a:rPr>
              <a:t>but fell short of it by 2.5 percentage points in 2017.  </a:t>
            </a:r>
          </a:p>
          <a:p>
            <a:endParaRPr lang="en-US" sz="1200" b="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4</a:t>
            </a:fld>
            <a:endParaRPr lang="en-US"/>
          </a:p>
        </p:txBody>
      </p:sp>
    </p:spTree>
    <p:extLst>
      <p:ext uri="{BB962C8B-B14F-4D97-AF65-F5344CB8AC3E}">
        <p14:creationId xmlns:p14="http://schemas.microsoft.com/office/powerpoint/2010/main" val="1082382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Migration and displacement can have both negative and positive effects on education systems. Let us start with the challenges.</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While </a:t>
            </a:r>
            <a:r>
              <a:rPr lang="en-US" sz="1200" b="1" kern="1200" dirty="0">
                <a:solidFill>
                  <a:schemeClr val="tx1"/>
                </a:solidFill>
                <a:effectLst/>
                <a:latin typeface="+mn-lt"/>
                <a:ea typeface="+mn-ea"/>
                <a:cs typeface="+mn-cs"/>
              </a:rPr>
              <a:t>Internal migration</a:t>
            </a:r>
            <a:r>
              <a:rPr lang="en-US" sz="1200" kern="1200" dirty="0">
                <a:solidFill>
                  <a:schemeClr val="tx1"/>
                </a:solidFill>
                <a:effectLst/>
                <a:latin typeface="+mn-lt"/>
                <a:ea typeface="+mn-ea"/>
                <a:cs typeface="+mn-cs"/>
              </a:rPr>
              <a:t> rates are lower in the Arab States that in other regions, internal migrants include children who are particularly disadvantaged and either receive education of insufficient quality or are out of school. </a:t>
            </a:r>
            <a:r>
              <a:rPr lang="en-GB" sz="1200" kern="1200" dirty="0">
                <a:solidFill>
                  <a:schemeClr val="tx1"/>
                </a:solidFill>
                <a:effectLst/>
                <a:latin typeface="+mn-lt"/>
                <a:ea typeface="+mn-ea"/>
                <a:cs typeface="+mn-cs"/>
              </a:rPr>
              <a:t>In </a:t>
            </a:r>
            <a:r>
              <a:rPr lang="en-GB" sz="1200" b="1" kern="1200" dirty="0">
                <a:solidFill>
                  <a:schemeClr val="tx1"/>
                </a:solidFill>
                <a:effectLst/>
                <a:latin typeface="+mn-lt"/>
                <a:ea typeface="+mn-ea"/>
                <a:cs typeface="+mn-cs"/>
              </a:rPr>
              <a:t>Iraq</a:t>
            </a:r>
            <a:r>
              <a:rPr lang="en-GB" sz="1200" kern="1200" dirty="0">
                <a:solidFill>
                  <a:schemeClr val="tx1"/>
                </a:solidFill>
                <a:effectLst/>
                <a:latin typeface="+mn-lt"/>
                <a:ea typeface="+mn-ea"/>
                <a:cs typeface="+mn-cs"/>
              </a:rPr>
              <a:t>, 13% of the population lives in 3,700 slums where there are almost 2,200 uncompleted schools. In Sadr City, the largest slum in Baghdad, 9% of inhabitants cited education as a top-priority need. In a quarter of slums of Cairo, </a:t>
            </a:r>
            <a:r>
              <a:rPr lang="en-GB" sz="1200" b="1" kern="1200" dirty="0">
                <a:solidFill>
                  <a:schemeClr val="tx1"/>
                </a:solidFill>
                <a:effectLst/>
                <a:latin typeface="+mn-lt"/>
                <a:ea typeface="+mn-ea"/>
                <a:cs typeface="+mn-cs"/>
              </a:rPr>
              <a:t>Egypt</a:t>
            </a:r>
            <a:r>
              <a:rPr lang="en-GB" sz="1200" kern="1200" dirty="0">
                <a:solidFill>
                  <a:schemeClr val="tx1"/>
                </a:solidFill>
                <a:effectLst/>
                <a:latin typeface="+mn-lt"/>
                <a:ea typeface="+mn-ea"/>
                <a:cs typeface="+mn-cs"/>
              </a:rPr>
              <a:t>, general secondary schools were situated far outside the neighbourhood.</a:t>
            </a:r>
          </a:p>
          <a:p>
            <a:endParaRPr lang="en-US" sz="1200" kern="1200" dirty="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International </a:t>
            </a:r>
            <a:r>
              <a:rPr lang="en-US" sz="1200" b="1" kern="1200" dirty="0">
                <a:solidFill>
                  <a:schemeClr val="tx1"/>
                </a:solidFill>
                <a:effectLst/>
                <a:latin typeface="+mn-lt"/>
                <a:ea typeface="+mn-ea"/>
                <a:cs typeface="+mn-cs"/>
              </a:rPr>
              <a:t>migrants’ </a:t>
            </a:r>
            <a:r>
              <a:rPr lang="en-US" sz="1200" b="0" kern="1200" dirty="0">
                <a:solidFill>
                  <a:schemeClr val="tx1"/>
                </a:solidFill>
                <a:effectLst/>
                <a:latin typeface="+mn-lt"/>
                <a:ea typeface="+mn-ea"/>
                <a:cs typeface="+mn-cs"/>
              </a:rPr>
              <a:t>choices are often limited to a private education system, where access and quality depend on their ability to pay. </a:t>
            </a:r>
            <a:r>
              <a:rPr lang="en-GB" sz="1200" kern="1200" dirty="0">
                <a:solidFill>
                  <a:schemeClr val="tx1"/>
                </a:solidFill>
                <a:effectLst/>
                <a:latin typeface="+mn-lt"/>
                <a:ea typeface="+mn-ea"/>
                <a:cs typeface="+mn-cs"/>
              </a:rPr>
              <a:t>Gulf Cooperation Council countries have the highest immigration rates in the world. </a:t>
            </a:r>
            <a:r>
              <a:rPr lang="en-US" sz="1200" b="0" kern="1200" dirty="0">
                <a:solidFill>
                  <a:schemeClr val="tx1"/>
                </a:solidFill>
                <a:effectLst/>
                <a:latin typeface="+mn-lt"/>
                <a:ea typeface="+mn-ea"/>
                <a:cs typeface="+mn-cs"/>
              </a:rPr>
              <a:t>Immigrants make up 73% of private school students in </a:t>
            </a:r>
            <a:r>
              <a:rPr lang="en-US" sz="1200" b="1" kern="1200" dirty="0">
                <a:solidFill>
                  <a:schemeClr val="tx1"/>
                </a:solidFill>
                <a:effectLst/>
                <a:latin typeface="+mn-lt"/>
                <a:ea typeface="+mn-ea"/>
                <a:cs typeface="+mn-cs"/>
              </a:rPr>
              <a:t>Kuwait</a:t>
            </a:r>
            <a:r>
              <a:rPr lang="en-US" sz="1200" b="0" kern="1200" dirty="0">
                <a:solidFill>
                  <a:schemeClr val="tx1"/>
                </a:solidFill>
                <a:effectLst/>
                <a:latin typeface="+mn-lt"/>
                <a:ea typeface="+mn-ea"/>
                <a:cs typeface="+mn-cs"/>
              </a:rPr>
              <a:t> and 81% in </a:t>
            </a:r>
            <a:r>
              <a:rPr lang="en-US" sz="1200" b="1" kern="1200" dirty="0">
                <a:solidFill>
                  <a:schemeClr val="tx1"/>
                </a:solidFill>
                <a:effectLst/>
                <a:latin typeface="+mn-lt"/>
                <a:ea typeface="+mn-ea"/>
                <a:cs typeface="+mn-cs"/>
              </a:rPr>
              <a:t>Qatar</a:t>
            </a:r>
            <a:r>
              <a:rPr lang="en-US" sz="1200" b="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Displacement</a:t>
            </a:r>
            <a:r>
              <a:rPr lang="en-US" sz="1200" kern="1200" dirty="0" smtClean="0">
                <a:solidFill>
                  <a:schemeClr val="tx1"/>
                </a:solidFill>
                <a:effectLst/>
                <a:latin typeface="+mn-lt"/>
                <a:ea typeface="+mn-ea"/>
                <a:cs typeface="+mn-cs"/>
              </a:rPr>
              <a:t> </a:t>
            </a:r>
            <a:r>
              <a:rPr lang="en-US" sz="1200" kern="1200" dirty="0">
                <a:solidFill>
                  <a:schemeClr val="tx1"/>
                </a:solidFill>
                <a:effectLst/>
                <a:latin typeface="+mn-lt"/>
                <a:ea typeface="+mn-ea"/>
                <a:cs typeface="+mn-cs"/>
              </a:rPr>
              <a:t>particularly affects </a:t>
            </a:r>
            <a:r>
              <a:rPr lang="en-US" sz="1200" u="none" kern="1200" dirty="0">
                <a:solidFill>
                  <a:schemeClr val="tx1"/>
                </a:solidFill>
                <a:effectLst/>
                <a:latin typeface="+mn-lt"/>
                <a:ea typeface="+mn-ea"/>
                <a:cs typeface="+mn-cs"/>
              </a:rPr>
              <a:t>low income countries. </a:t>
            </a:r>
            <a:r>
              <a:rPr lang="en-US" sz="1200" kern="1200" dirty="0">
                <a:solidFill>
                  <a:schemeClr val="tx1"/>
                </a:solidFill>
                <a:effectLst/>
                <a:latin typeface="+mn-lt"/>
                <a:ea typeface="+mn-ea"/>
                <a:cs typeface="+mn-cs"/>
              </a:rPr>
              <a:t>Refugees more than migrants are of school age: half of them are under 18. They often arrive in parts of their host countries that already have poor education. </a:t>
            </a:r>
            <a:r>
              <a:rPr lang="en-GB" sz="1200" b="1" kern="1200" dirty="0">
                <a:solidFill>
                  <a:schemeClr val="tx1"/>
                </a:solidFill>
                <a:effectLst/>
                <a:latin typeface="+mn-lt"/>
                <a:ea typeface="+mn-ea"/>
                <a:cs typeface="+mn-cs"/>
              </a:rPr>
              <a:t>Jordan</a:t>
            </a:r>
            <a:r>
              <a:rPr lang="en-GB" sz="1200" kern="1200" dirty="0">
                <a:solidFill>
                  <a:schemeClr val="tx1"/>
                </a:solidFill>
                <a:effectLst/>
                <a:latin typeface="+mn-lt"/>
                <a:ea typeface="+mn-ea"/>
                <a:cs typeface="+mn-cs"/>
              </a:rPr>
              <a:t> and </a:t>
            </a:r>
            <a:r>
              <a:rPr lang="en-GB" sz="1200" b="1" kern="1200" dirty="0">
                <a:solidFill>
                  <a:schemeClr val="tx1"/>
                </a:solidFill>
                <a:effectLst/>
                <a:latin typeface="+mn-lt"/>
                <a:ea typeface="+mn-ea"/>
                <a:cs typeface="+mn-cs"/>
              </a:rPr>
              <a:t>Lebanon</a:t>
            </a:r>
            <a:r>
              <a:rPr lang="en-GB" sz="1200" kern="1200" dirty="0">
                <a:solidFill>
                  <a:schemeClr val="tx1"/>
                </a:solidFill>
                <a:effectLst/>
                <a:latin typeface="+mn-lt"/>
                <a:ea typeface="+mn-ea"/>
                <a:cs typeface="+mn-cs"/>
              </a:rPr>
              <a:t> adopted double-shift systems. Natives attend in the morning and most Syrian refugees in the afternoon. </a:t>
            </a:r>
            <a:r>
              <a:rPr lang="en-GB" sz="1200" kern="1200" dirty="0" smtClean="0">
                <a:solidFill>
                  <a:schemeClr val="tx1"/>
                </a:solidFill>
                <a:effectLst/>
                <a:latin typeface="+mn-lt"/>
                <a:ea typeface="+mn-ea"/>
                <a:cs typeface="+mn-cs"/>
              </a:rPr>
              <a:t>While this is </a:t>
            </a:r>
            <a:r>
              <a:rPr lang="en-GB" sz="1200" kern="1200" dirty="0">
                <a:solidFill>
                  <a:schemeClr val="tx1"/>
                </a:solidFill>
                <a:effectLst/>
                <a:latin typeface="+mn-lt"/>
                <a:ea typeface="+mn-ea"/>
                <a:cs typeface="+mn-cs"/>
              </a:rPr>
              <a:t>the only realistic solution in the short- to medium-term, it is not recommended in the long-term</a:t>
            </a:r>
            <a:r>
              <a:rPr lang="en-GB" sz="1200" b="1"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5</a:t>
            </a:fld>
            <a:endParaRPr lang="en-US"/>
          </a:p>
        </p:txBody>
      </p:sp>
    </p:spTree>
    <p:extLst>
      <p:ext uri="{BB962C8B-B14F-4D97-AF65-F5344CB8AC3E}">
        <p14:creationId xmlns:p14="http://schemas.microsoft.com/office/powerpoint/2010/main" val="1414088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But migration and displacement also represent an opportunity. </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Internal migration can bring benefits. </a:t>
            </a:r>
            <a:r>
              <a:rPr lang="en-US" sz="1200" kern="1200" dirty="0" smtClean="0">
                <a:solidFill>
                  <a:schemeClr val="tx1"/>
                </a:solidFill>
                <a:effectLst/>
                <a:latin typeface="+mn-lt"/>
                <a:ea typeface="+mn-ea"/>
                <a:cs typeface="+mn-cs"/>
              </a:rPr>
              <a:t>Children who move from rural to urban areas often acquire more education than those who did not move. </a:t>
            </a:r>
            <a:r>
              <a:rPr lang="en-GB" sz="1200" kern="1200" dirty="0" smtClean="0">
                <a:solidFill>
                  <a:schemeClr val="tx1"/>
                </a:solidFill>
                <a:effectLst/>
                <a:latin typeface="+mn-lt"/>
                <a:ea typeface="+mn-ea"/>
                <a:cs typeface="+mn-cs"/>
              </a:rPr>
              <a:t>In </a:t>
            </a:r>
            <a:r>
              <a:rPr lang="en-GB" sz="1200" b="1" kern="1200" dirty="0" smtClean="0">
                <a:solidFill>
                  <a:schemeClr val="tx1"/>
                </a:solidFill>
                <a:effectLst/>
                <a:latin typeface="+mn-lt"/>
                <a:ea typeface="+mn-ea"/>
                <a:cs typeface="+mn-cs"/>
              </a:rPr>
              <a:t>Egypt</a:t>
            </a:r>
            <a:r>
              <a:rPr lang="en-GB" sz="1200" kern="1200" dirty="0" smtClean="0">
                <a:solidFill>
                  <a:schemeClr val="tx1"/>
                </a:solidFill>
                <a:effectLst/>
                <a:latin typeface="+mn-lt"/>
                <a:ea typeface="+mn-ea"/>
                <a:cs typeface="+mn-cs"/>
              </a:rPr>
              <a:t>, children of internal migrants have slightly lower dropout rates in primary and lower secondary education and are more likely to persist into secondary and post-secondary education.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Remittances </a:t>
            </a:r>
            <a:r>
              <a:rPr lang="en-GB" sz="1200" kern="1200" dirty="0">
                <a:solidFill>
                  <a:schemeClr val="tx1"/>
                </a:solidFill>
                <a:effectLst/>
                <a:latin typeface="+mn-lt"/>
                <a:ea typeface="+mn-ea"/>
                <a:cs typeface="+mn-cs"/>
              </a:rPr>
              <a:t>have a positive impact on household education expenditure. The countries receiving the most remittances are </a:t>
            </a:r>
            <a:r>
              <a:rPr lang="en-GB" sz="1200" b="1" kern="1200" dirty="0">
                <a:solidFill>
                  <a:schemeClr val="tx1"/>
                </a:solidFill>
                <a:effectLst/>
                <a:latin typeface="+mn-lt"/>
                <a:ea typeface="+mn-ea"/>
                <a:cs typeface="+mn-cs"/>
              </a:rPr>
              <a:t>Egypt</a:t>
            </a:r>
            <a:r>
              <a:rPr lang="en-GB" sz="1200" kern="1200" dirty="0">
                <a:solidFill>
                  <a:schemeClr val="tx1"/>
                </a:solidFill>
                <a:effectLst/>
                <a:latin typeface="+mn-lt"/>
                <a:ea typeface="+mn-ea"/>
                <a:cs typeface="+mn-cs"/>
              </a:rPr>
              <a:t> (US$20 billion), in absolute terms, and </a:t>
            </a:r>
            <a:r>
              <a:rPr lang="en-GB" sz="1200" b="1" kern="1200" dirty="0">
                <a:solidFill>
                  <a:schemeClr val="tx1"/>
                </a:solidFill>
                <a:effectLst/>
                <a:latin typeface="+mn-lt"/>
                <a:ea typeface="+mn-ea"/>
                <a:cs typeface="+mn-cs"/>
              </a:rPr>
              <a:t>Palestine</a:t>
            </a:r>
            <a:r>
              <a:rPr lang="en-GB" sz="1200" kern="1200" dirty="0">
                <a:solidFill>
                  <a:schemeClr val="tx1"/>
                </a:solidFill>
                <a:effectLst/>
                <a:latin typeface="+mn-lt"/>
                <a:ea typeface="+mn-ea"/>
                <a:cs typeface="+mn-cs"/>
              </a:rPr>
              <a:t> (13% of GDP), in relative terms.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Multiple factors need to be considered before concrete conclusions can be drawn about the education trajectories of students with immigrant backgrounds going from the Arab States to other countries. Our research found that socio-economic factors largely explain the education gap between natives and students of North African origin in France. It also showed that immigrant parents and their children hold higher aspirations for education than natives.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Refugees </a:t>
            </a:r>
            <a:r>
              <a:rPr lang="en-US" sz="1200" kern="1200" dirty="0">
                <a:solidFill>
                  <a:schemeClr val="tx1"/>
                </a:solidFill>
                <a:effectLst/>
                <a:latin typeface="+mn-lt"/>
                <a:ea typeface="+mn-ea"/>
                <a:cs typeface="+mn-cs"/>
              </a:rPr>
              <a:t>may be leaving their homes but also leave insecurity behind: there were 12,700 attacks on schools between 2013 and 2017 in conflict-affected countries,</a:t>
            </a:r>
            <a:r>
              <a:rPr lang="en-US" sz="1200" kern="1200" baseline="0" dirty="0">
                <a:solidFill>
                  <a:schemeClr val="tx1"/>
                </a:solidFill>
                <a:effectLst/>
                <a:latin typeface="+mn-lt"/>
                <a:ea typeface="+mn-ea"/>
                <a:cs typeface="+mn-cs"/>
              </a:rPr>
              <a:t> including in many countries in the region.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6</a:t>
            </a:fld>
            <a:endParaRPr lang="en-US"/>
          </a:p>
        </p:txBody>
      </p:sp>
    </p:spTree>
    <p:extLst>
      <p:ext uri="{BB962C8B-B14F-4D97-AF65-F5344CB8AC3E}">
        <p14:creationId xmlns:p14="http://schemas.microsoft.com/office/powerpoint/2010/main" val="540065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dirty="0" smtClean="0"/>
              <a:t>The Syrian crisis has had an</a:t>
            </a:r>
            <a:r>
              <a:rPr lang="en-GB" baseline="0" dirty="0" smtClean="0"/>
              <a:t> obvious impact on the region. </a:t>
            </a:r>
          </a:p>
          <a:p>
            <a:endParaRPr lang="en-GB" baseline="0" dirty="0" smtClean="0"/>
          </a:p>
          <a:p>
            <a:r>
              <a:rPr lang="en-GB" baseline="0" dirty="0" smtClean="0"/>
              <a:t>The five top hosting countries in the region are showing an overwhelmingly positive response to the arrival of millions of school-aged children as this graph shows. </a:t>
            </a:r>
          </a:p>
          <a:p>
            <a:endParaRPr lang="en-GB" baseline="0" dirty="0" smtClean="0"/>
          </a:p>
          <a:p>
            <a:r>
              <a:rPr lang="en-GB" baseline="0" dirty="0" smtClean="0"/>
              <a:t>In total, over 2.1 million Syrian school aged children are in these top five countries, </a:t>
            </a:r>
            <a:r>
              <a:rPr lang="en-GB" baseline="0" dirty="0" smtClean="0"/>
              <a:t>of </a:t>
            </a:r>
            <a:r>
              <a:rPr lang="en-GB" baseline="0" dirty="0" smtClean="0"/>
              <a:t>which over 60% are enrolled in school, whether formal or non-formal. </a:t>
            </a:r>
          </a:p>
          <a:p>
            <a:endParaRPr lang="en-GB" baseline="0" dirty="0" smtClean="0"/>
          </a:p>
          <a:p>
            <a:r>
              <a:rPr lang="en-GB" baseline="0" dirty="0" smtClean="0"/>
              <a:t>Challenges remain. </a:t>
            </a:r>
            <a:r>
              <a:rPr lang="en-GB" baseline="0" dirty="0" smtClean="0">
                <a:solidFill>
                  <a:srgbClr val="FFFF00"/>
                </a:solidFill>
              </a:rPr>
              <a:t>To complement the video we have seen earlier: </a:t>
            </a:r>
            <a:r>
              <a:rPr lang="en-GB" baseline="0" dirty="0" smtClean="0"/>
              <a:t>39% of Syrian children are still out of school in these countries </a:t>
            </a:r>
            <a:endParaRPr lang="en-GB" baseline="0" dirty="0" smtClean="0"/>
          </a:p>
          <a:p>
            <a:endParaRPr lang="en-GB" sz="1200" baseline="0" dirty="0" smtClean="0"/>
          </a:p>
          <a:p>
            <a:r>
              <a:rPr lang="en-US" sz="1200" dirty="0" smtClean="0"/>
              <a:t>The </a:t>
            </a:r>
            <a:r>
              <a:rPr lang="en-US" sz="1200" dirty="0" smtClean="0"/>
              <a:t>extent of inclusion is affected by geography, history, resources and capacity.</a:t>
            </a:r>
          </a:p>
          <a:p>
            <a:endParaRPr lang="en-US" sz="1200" b="1" i="1" spc="20" dirty="0" smtClean="0">
              <a:solidFill>
                <a:schemeClr val="bg2">
                  <a:lumMod val="50000"/>
                </a:schemeClr>
              </a:solidFill>
            </a:endParaRPr>
          </a:p>
          <a:p>
            <a:r>
              <a:rPr lang="en-US" sz="1200" i="1" spc="20" dirty="0" smtClean="0"/>
              <a:t>Gradual</a:t>
            </a:r>
            <a:r>
              <a:rPr lang="en-US" sz="1200" spc="20" dirty="0" smtClean="0"/>
              <a:t>:</a:t>
            </a:r>
            <a:r>
              <a:rPr lang="en-US" sz="1200" spc="20" dirty="0" smtClean="0">
                <a:solidFill>
                  <a:srgbClr val="32B6C3"/>
                </a:solidFill>
              </a:rPr>
              <a:t> </a:t>
            </a:r>
            <a:r>
              <a:rPr lang="en-US" sz="1200" b="1" spc="20" dirty="0" smtClean="0">
                <a:solidFill>
                  <a:srgbClr val="C00000"/>
                </a:solidFill>
              </a:rPr>
              <a:t>Turkey</a:t>
            </a:r>
            <a:r>
              <a:rPr lang="en-US" sz="1200" b="1" spc="20" dirty="0" smtClean="0">
                <a:solidFill>
                  <a:srgbClr val="32B6C3"/>
                </a:solidFill>
              </a:rPr>
              <a:t> </a:t>
            </a:r>
            <a:r>
              <a:rPr lang="en-US" sz="1200" spc="20" dirty="0" smtClean="0"/>
              <a:t>phases out separate provision by 2020</a:t>
            </a:r>
          </a:p>
          <a:p>
            <a:endParaRPr lang="en-US" sz="1200" i="1" spc="20" dirty="0" smtClean="0">
              <a:solidFill>
                <a:schemeClr val="bg2">
                  <a:lumMod val="50000"/>
                </a:schemeClr>
              </a:solidFill>
            </a:endParaRPr>
          </a:p>
          <a:p>
            <a:r>
              <a:rPr lang="en-US" sz="1200" i="1" spc="20" dirty="0" smtClean="0"/>
              <a:t>Partial</a:t>
            </a:r>
            <a:r>
              <a:rPr lang="en-US" sz="1200" spc="20" dirty="0" smtClean="0"/>
              <a:t>: In </a:t>
            </a:r>
            <a:r>
              <a:rPr lang="en-US" sz="1200" b="1" spc="20" dirty="0" smtClean="0">
                <a:solidFill>
                  <a:srgbClr val="C00000"/>
                </a:solidFill>
              </a:rPr>
              <a:t>Lebanon </a:t>
            </a:r>
            <a:r>
              <a:rPr lang="en-US" sz="1200" spc="20" dirty="0" smtClean="0"/>
              <a:t>and </a:t>
            </a:r>
            <a:r>
              <a:rPr lang="en-US" sz="1200" b="1" spc="20" dirty="0" smtClean="0">
                <a:solidFill>
                  <a:srgbClr val="C00000"/>
                </a:solidFill>
              </a:rPr>
              <a:t>Jordan</a:t>
            </a:r>
            <a:r>
              <a:rPr lang="en-US" sz="1200" spc="20" dirty="0" smtClean="0"/>
              <a:t>, refugee students attend public education, but do not sit side-by-side with other children</a:t>
            </a:r>
          </a:p>
          <a:p>
            <a:endParaRPr lang="fr-FR" dirty="0"/>
          </a:p>
        </p:txBody>
      </p:sp>
      <p:sp>
        <p:nvSpPr>
          <p:cNvPr id="4" name="Slide Number Placeholder 3"/>
          <p:cNvSpPr>
            <a:spLocks noGrp="1"/>
          </p:cNvSpPr>
          <p:nvPr>
            <p:ph type="sldNum" sz="quarter" idx="10"/>
          </p:nvPr>
        </p:nvSpPr>
        <p:spPr/>
        <p:txBody>
          <a:bodyPr/>
          <a:lstStyle/>
          <a:p>
            <a:fld id="{0AE7F691-5F8E-42AA-B33B-4A9E8FE178AB}" type="slidenum">
              <a:rPr lang="en-US" smtClean="0"/>
              <a:t>7</a:t>
            </a:fld>
            <a:endParaRPr lang="en-US"/>
          </a:p>
        </p:txBody>
      </p:sp>
    </p:spTree>
    <p:extLst>
      <p:ext uri="{BB962C8B-B14F-4D97-AF65-F5344CB8AC3E}">
        <p14:creationId xmlns:p14="http://schemas.microsoft.com/office/powerpoint/2010/main" val="3348015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Migration and displacement closely interact with education. This happens through intricate two-way relationships that affect those who move, those </a:t>
            </a:r>
            <a:r>
              <a:rPr lang="en-GB" sz="1200" kern="1200" dirty="0" smtClean="0">
                <a:solidFill>
                  <a:schemeClr val="tx1"/>
                </a:solidFill>
                <a:effectLst/>
                <a:latin typeface="+mn-lt"/>
                <a:ea typeface="+mn-ea"/>
                <a:cs typeface="+mn-cs"/>
              </a:rPr>
              <a:t>who stay </a:t>
            </a:r>
            <a:r>
              <a:rPr lang="en-GB" sz="1200" kern="1200" dirty="0">
                <a:solidFill>
                  <a:schemeClr val="tx1"/>
                </a:solidFill>
                <a:effectLst/>
                <a:latin typeface="+mn-lt"/>
                <a:ea typeface="+mn-ea"/>
                <a:cs typeface="+mn-cs"/>
              </a:rPr>
              <a:t>behind. The importance of these relationships is why education-related commitments have made their way into the two global compacts on migrants and refugees adopted by states a little </a:t>
            </a:r>
            <a:r>
              <a:rPr lang="en-GB" sz="1200" kern="1200" dirty="0" smtClean="0">
                <a:solidFill>
                  <a:schemeClr val="tx1"/>
                </a:solidFill>
                <a:effectLst/>
                <a:latin typeface="+mn-lt"/>
                <a:ea typeface="+mn-ea"/>
                <a:cs typeface="+mn-cs"/>
              </a:rPr>
              <a:t>over </a:t>
            </a:r>
            <a:r>
              <a:rPr lang="en-GB" sz="1200" kern="1200" dirty="0">
                <a:solidFill>
                  <a:schemeClr val="tx1"/>
                </a:solidFill>
                <a:effectLst/>
                <a:latin typeface="+mn-lt"/>
                <a:ea typeface="+mn-ea"/>
                <a:cs typeface="+mn-cs"/>
              </a:rPr>
              <a:t>a year ago. </a:t>
            </a:r>
            <a:endParaRPr lang="en-US"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But how should these commitments be achieved? What are priority actions? The report makes five recommendations.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t>8</a:t>
            </a:fld>
            <a:endParaRPr lang="en-US"/>
          </a:p>
        </p:txBody>
      </p:sp>
    </p:spTree>
    <p:extLst>
      <p:ext uri="{BB962C8B-B14F-4D97-AF65-F5344CB8AC3E}">
        <p14:creationId xmlns:p14="http://schemas.microsoft.com/office/powerpoint/2010/main" val="951906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[1] Governments need to protect the right to education of all people on the move. </a:t>
            </a:r>
          </a:p>
          <a:p>
            <a:r>
              <a:rPr lang="en-US" sz="1200" kern="1200" dirty="0" smtClean="0">
                <a:solidFill>
                  <a:schemeClr val="tx1"/>
                </a:solidFill>
                <a:effectLst/>
                <a:latin typeface="+mn-lt"/>
                <a:ea typeface="+mn-ea"/>
                <a:cs typeface="+mn-cs"/>
              </a:rPr>
              <a:t>Just two years after the New York Declaration, where countries committed to provide education to refugees within 3 months, </a:t>
            </a:r>
            <a:r>
              <a:rPr lang="en-US" sz="1200" b="1" kern="1200" dirty="0" smtClean="0">
                <a:solidFill>
                  <a:schemeClr val="tx1"/>
                </a:solidFill>
                <a:effectLst/>
                <a:latin typeface="+mn-lt"/>
                <a:ea typeface="+mn-ea"/>
                <a:cs typeface="+mn-cs"/>
              </a:rPr>
              <a:t>1.5 billion school days</a:t>
            </a:r>
            <a:r>
              <a:rPr lang="en-US" sz="1200" kern="1200" dirty="0" smtClean="0">
                <a:solidFill>
                  <a:schemeClr val="tx1"/>
                </a:solidFill>
                <a:effectLst/>
                <a:latin typeface="+mn-lt"/>
                <a:ea typeface="+mn-ea"/>
                <a:cs typeface="+mn-cs"/>
              </a:rPr>
              <a:t> of refugees have been lost. </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Countries need to </a:t>
            </a:r>
            <a:r>
              <a:rPr lang="en-GB" sz="1200" kern="1200" dirty="0" smtClean="0">
                <a:solidFill>
                  <a:schemeClr val="tx1"/>
                </a:solidFill>
                <a:effectLst/>
                <a:latin typeface="+mn-lt"/>
                <a:ea typeface="+mn-ea"/>
                <a:cs typeface="+mn-cs"/>
              </a:rPr>
              <a:t>protect migrants’ and refugees’ right to education, regardless of ID documents or residence status. </a:t>
            </a:r>
            <a:r>
              <a:rPr lang="en-GB" sz="1200" i="1" kern="1200" dirty="0" smtClean="0">
                <a:solidFill>
                  <a:schemeClr val="tx1"/>
                </a:solidFill>
                <a:effectLst/>
                <a:latin typeface="+mn-lt"/>
                <a:ea typeface="+mn-ea"/>
                <a:cs typeface="+mn-cs"/>
              </a:rPr>
              <a:t>Expecting refugees to travel with school certificates is unrealistic.</a:t>
            </a:r>
            <a:r>
              <a:rPr lang="en-GB" sz="1200" i="1" kern="1200" baseline="0" dirty="0" smtClean="0">
                <a:solidFill>
                  <a:schemeClr val="tx1"/>
                </a:solidFill>
                <a:effectLst/>
                <a:latin typeface="+mn-lt"/>
                <a:ea typeface="+mn-ea"/>
                <a:cs typeface="+mn-cs"/>
              </a:rPr>
              <a:t> Policy makers m</a:t>
            </a:r>
            <a:r>
              <a:rPr lang="en-GB" sz="1200" i="1" kern="1200" dirty="0" smtClean="0">
                <a:solidFill>
                  <a:schemeClr val="tx1"/>
                </a:solidFill>
                <a:effectLst/>
                <a:latin typeface="+mn-lt"/>
                <a:ea typeface="+mn-ea"/>
                <a:cs typeface="+mn-cs"/>
              </a:rPr>
              <a:t>ust ensure their policies fairly reflect migrants’ and refugees’ needs.</a:t>
            </a:r>
          </a:p>
          <a:p>
            <a:endParaRPr lang="en-US" sz="1200" b="1" i="0" spc="20" dirty="0" smtClean="0">
              <a:solidFill>
                <a:srgbClr val="C00000"/>
              </a:solidFill>
            </a:endParaRPr>
          </a:p>
          <a:p>
            <a:r>
              <a:rPr lang="en-US" sz="1200" b="1" i="0" spc="20" dirty="0" smtClean="0">
                <a:solidFill>
                  <a:srgbClr val="C00000"/>
                </a:solidFill>
              </a:rPr>
              <a:t>Jordan</a:t>
            </a:r>
            <a:r>
              <a:rPr lang="en-US" sz="1200" i="0" spc="20" dirty="0" smtClean="0">
                <a:solidFill>
                  <a:schemeClr val="bg2">
                    <a:lumMod val="50000"/>
                  </a:schemeClr>
                </a:solidFill>
              </a:rPr>
              <a:t> </a:t>
            </a:r>
            <a:r>
              <a:rPr lang="en-US" sz="1200" i="0" spc="20" dirty="0" smtClean="0"/>
              <a:t>let all primary school children </a:t>
            </a:r>
            <a:r>
              <a:rPr lang="en-US" sz="1200" i="0" spc="20" dirty="0" err="1" smtClean="0"/>
              <a:t>enrol</a:t>
            </a:r>
            <a:r>
              <a:rPr lang="en-US" sz="1200" i="0" spc="20" dirty="0" smtClean="0"/>
              <a:t> without certification</a:t>
            </a:r>
          </a:p>
          <a:p>
            <a:endParaRPr lang="en-US" sz="1200" i="0" spc="20" dirty="0" smtClean="0">
              <a:solidFill>
                <a:schemeClr val="bg2">
                  <a:lumMod val="50000"/>
                </a:schemeClr>
              </a:solidFill>
            </a:endParaRPr>
          </a:p>
          <a:p>
            <a:r>
              <a:rPr lang="en-GB" sz="1200" i="0" spc="20" dirty="0" smtClean="0"/>
              <a:t>Only government-affiliated schools in </a:t>
            </a:r>
            <a:r>
              <a:rPr lang="en-GB" sz="1200" b="1" i="0" spc="20" dirty="0" smtClean="0">
                <a:solidFill>
                  <a:srgbClr val="C00000"/>
                </a:solidFill>
              </a:rPr>
              <a:t>Syria</a:t>
            </a:r>
            <a:r>
              <a:rPr lang="en-GB" sz="1200" b="1" i="0" spc="20" dirty="0" smtClean="0">
                <a:solidFill>
                  <a:schemeClr val="bg2">
                    <a:lumMod val="50000"/>
                  </a:schemeClr>
                </a:solidFill>
              </a:rPr>
              <a:t> </a:t>
            </a:r>
            <a:r>
              <a:rPr lang="en-GB" sz="1200" i="0" spc="20" dirty="0" smtClean="0"/>
              <a:t>provide widely recognized certification</a:t>
            </a:r>
            <a:endParaRPr lang="en-US" sz="1200" i="0" spc="20" dirty="0" smtClean="0"/>
          </a:p>
          <a:p>
            <a:endParaRPr lang="en-US" sz="1200" i="0" spc="20" dirty="0" smtClean="0">
              <a:solidFill>
                <a:schemeClr val="bg2">
                  <a:lumMod val="50000"/>
                </a:schemeClr>
              </a:solidFill>
            </a:endParaRPr>
          </a:p>
          <a:p>
            <a:r>
              <a:rPr lang="en-US" sz="1200" i="0" spc="20" dirty="0" smtClean="0"/>
              <a:t>In the Kurdistan region of</a:t>
            </a:r>
            <a:r>
              <a:rPr lang="en-US" sz="1200" i="0" spc="20" dirty="0" smtClean="0">
                <a:solidFill>
                  <a:srgbClr val="32B6C3"/>
                </a:solidFill>
              </a:rPr>
              <a:t> </a:t>
            </a:r>
            <a:r>
              <a:rPr lang="en-US" sz="1200" b="1" i="0" spc="20" dirty="0" smtClean="0">
                <a:solidFill>
                  <a:srgbClr val="C00000"/>
                </a:solidFill>
              </a:rPr>
              <a:t>Iraq</a:t>
            </a:r>
            <a:r>
              <a:rPr lang="en-US" sz="1200" i="0" spc="20" dirty="0" smtClean="0"/>
              <a:t>, internally displaced students need original certificates to enroll in university </a:t>
            </a:r>
          </a:p>
          <a:p>
            <a:endParaRPr lang="en-US" sz="1200" i="0" spc="20" dirty="0" smtClean="0"/>
          </a:p>
          <a:p>
            <a:r>
              <a:rPr lang="en-GB" sz="1200" b="1" i="0" spc="20" dirty="0" smtClean="0">
                <a:solidFill>
                  <a:srgbClr val="C00000"/>
                </a:solidFill>
              </a:rPr>
              <a:t>Bahrain </a:t>
            </a:r>
            <a:r>
              <a:rPr lang="en-GB" sz="1200" i="0" spc="20" dirty="0" smtClean="0"/>
              <a:t>provides free access to non-nationals in public schools </a:t>
            </a:r>
          </a:p>
          <a:p>
            <a:endParaRPr lang="en-GB" sz="1200" i="1" spc="20" dirty="0" smtClean="0"/>
          </a:p>
          <a:p>
            <a:r>
              <a:rPr lang="en-GB" sz="1200" i="1" spc="20" dirty="0" smtClean="0"/>
              <a:t>Stateless students can only attend fee-paying private schools in </a:t>
            </a:r>
            <a:r>
              <a:rPr lang="en-GB" sz="1200" b="1" i="1" spc="20" dirty="0" smtClean="0">
                <a:solidFill>
                  <a:srgbClr val="C00000"/>
                </a:solidFill>
              </a:rPr>
              <a:t>Kuwait</a:t>
            </a:r>
            <a:endParaRPr lang="en-US" sz="1200" i="1" spc="20" dirty="0" smtClean="0">
              <a:solidFill>
                <a:srgbClr val="C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9</a:t>
            </a:fld>
            <a:endParaRPr lang="en-US"/>
          </a:p>
        </p:txBody>
      </p:sp>
    </p:spTree>
    <p:extLst>
      <p:ext uri="{BB962C8B-B14F-4D97-AF65-F5344CB8AC3E}">
        <p14:creationId xmlns:p14="http://schemas.microsoft.com/office/powerpoint/2010/main" val="1166915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827292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89112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509991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60E5251-2588-0649-91BD-EC43F8109AE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41" y="0"/>
            <a:ext cx="12187259" cy="1131431"/>
          </a:xfrm>
          <a:prstGeom prst="rect">
            <a:avLst/>
          </a:prstGeom>
        </p:spPr>
      </p:pic>
    </p:spTree>
    <p:extLst>
      <p:ext uri="{BB962C8B-B14F-4D97-AF65-F5344CB8AC3E}">
        <p14:creationId xmlns:p14="http://schemas.microsoft.com/office/powerpoint/2010/main" val="1475940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efault">
    <p:spTree>
      <p:nvGrpSpPr>
        <p:cNvPr id="1" name=""/>
        <p:cNvGrpSpPr/>
        <p:nvPr/>
      </p:nvGrpSpPr>
      <p:grpSpPr>
        <a:xfrm>
          <a:off x="0" y="0"/>
          <a:ext cx="0" cy="0"/>
          <a:chOff x="0" y="0"/>
          <a:chExt cx="0" cy="0"/>
        </a:xfrm>
      </p:grpSpPr>
      <p:sp>
        <p:nvSpPr>
          <p:cNvPr id="2" name="Rectangle 1"/>
          <p:cNvSpPr/>
          <p:nvPr userDrawn="1"/>
        </p:nvSpPr>
        <p:spPr>
          <a:xfrm>
            <a:off x="0" y="477520"/>
            <a:ext cx="12192000" cy="45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Oval 3"/>
          <p:cNvSpPr/>
          <p:nvPr userDrawn="1"/>
        </p:nvSpPr>
        <p:spPr>
          <a:xfrm>
            <a:off x="10342880" y="60960"/>
            <a:ext cx="1330960" cy="12801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latin typeface="Vita Std Bld" pitchFamily="50" charset="0"/>
              <a:ea typeface="Vita Std Bld" pitchFamily="50"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45437" y="477520"/>
            <a:ext cx="925845" cy="378650"/>
          </a:xfrm>
          <a:prstGeom prst="rect">
            <a:avLst/>
          </a:prstGeom>
        </p:spPr>
      </p:pic>
      <p:sp>
        <p:nvSpPr>
          <p:cNvPr id="8" name="TextBox 7"/>
          <p:cNvSpPr txBox="1"/>
          <p:nvPr userDrawn="1"/>
        </p:nvSpPr>
        <p:spPr>
          <a:xfrm>
            <a:off x="5046236" y="547151"/>
            <a:ext cx="5296643" cy="307777"/>
          </a:xfrm>
          <a:prstGeom prst="rect">
            <a:avLst/>
          </a:prstGeom>
          <a:noFill/>
        </p:spPr>
        <p:txBody>
          <a:bodyPr wrap="none" rtlCol="0">
            <a:spAutoFit/>
          </a:bodyPr>
          <a:lstStyle/>
          <a:p>
            <a:r>
              <a:rPr lang="fr-FR" sz="1400" spc="300" dirty="0">
                <a:latin typeface="Vita Std Lt" pitchFamily="50" charset="0"/>
                <a:ea typeface="Vita Std Lt" pitchFamily="50" charset="0"/>
              </a:rPr>
              <a:t>GLOBAL EDUCATION MONITORING REPORT</a:t>
            </a:r>
          </a:p>
        </p:txBody>
      </p:sp>
    </p:spTree>
    <p:extLst>
      <p:ext uri="{BB962C8B-B14F-4D97-AF65-F5344CB8AC3E}">
        <p14:creationId xmlns:p14="http://schemas.microsoft.com/office/powerpoint/2010/main" val="24224597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Defaul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3FD58D9-2FAC-5B46-B217-E6EF2696F10B}"/>
              </a:ext>
            </a:extLst>
          </p:cNvPr>
          <p:cNvSpPr/>
          <p:nvPr userDrawn="1"/>
        </p:nvSpPr>
        <p:spPr>
          <a:xfrm>
            <a:off x="0" y="924559"/>
            <a:ext cx="12192000" cy="65024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p:cNvSpPr/>
          <p:nvPr userDrawn="1"/>
        </p:nvSpPr>
        <p:spPr>
          <a:xfrm>
            <a:off x="0" y="477520"/>
            <a:ext cx="12192000" cy="45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Oval 3"/>
          <p:cNvSpPr/>
          <p:nvPr userDrawn="1"/>
        </p:nvSpPr>
        <p:spPr>
          <a:xfrm>
            <a:off x="10342880" y="60960"/>
            <a:ext cx="1330960" cy="12801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latin typeface="Vita Std Bld" pitchFamily="50" charset="0"/>
              <a:ea typeface="Vita Std Bld" pitchFamily="50"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45437" y="477520"/>
            <a:ext cx="925845" cy="378650"/>
          </a:xfrm>
          <a:prstGeom prst="rect">
            <a:avLst/>
          </a:prstGeom>
        </p:spPr>
      </p:pic>
      <p:sp>
        <p:nvSpPr>
          <p:cNvPr id="8" name="TextBox 7"/>
          <p:cNvSpPr txBox="1"/>
          <p:nvPr userDrawn="1"/>
        </p:nvSpPr>
        <p:spPr>
          <a:xfrm>
            <a:off x="5046236" y="547151"/>
            <a:ext cx="5296643" cy="307777"/>
          </a:xfrm>
          <a:prstGeom prst="rect">
            <a:avLst/>
          </a:prstGeom>
          <a:noFill/>
        </p:spPr>
        <p:txBody>
          <a:bodyPr wrap="none" rtlCol="0">
            <a:spAutoFit/>
          </a:bodyPr>
          <a:lstStyle/>
          <a:p>
            <a:r>
              <a:rPr lang="fr-FR" sz="1400" spc="300" dirty="0">
                <a:latin typeface="Vita Std Lt" pitchFamily="50" charset="0"/>
                <a:ea typeface="Vita Std Lt" pitchFamily="50" charset="0"/>
              </a:rPr>
              <a:t>GLOBAL EDUCATION MONITORING REPORT</a:t>
            </a:r>
          </a:p>
        </p:txBody>
      </p:sp>
      <p:sp>
        <p:nvSpPr>
          <p:cNvPr id="3" name="Rectangle 2"/>
          <p:cNvSpPr/>
          <p:nvPr userDrawn="1"/>
        </p:nvSpPr>
        <p:spPr>
          <a:xfrm>
            <a:off x="335280" y="924559"/>
            <a:ext cx="721360" cy="650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716730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Defaul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3FD58D9-2FAC-5B46-B217-E6EF2696F10B}"/>
              </a:ext>
            </a:extLst>
          </p:cNvPr>
          <p:cNvSpPr/>
          <p:nvPr userDrawn="1"/>
        </p:nvSpPr>
        <p:spPr>
          <a:xfrm>
            <a:off x="0" y="924559"/>
            <a:ext cx="12192000" cy="65024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p:cNvSpPr/>
          <p:nvPr userDrawn="1"/>
        </p:nvSpPr>
        <p:spPr>
          <a:xfrm>
            <a:off x="0" y="477520"/>
            <a:ext cx="12192000" cy="45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Oval 3"/>
          <p:cNvSpPr/>
          <p:nvPr userDrawn="1"/>
        </p:nvSpPr>
        <p:spPr>
          <a:xfrm>
            <a:off x="10342880" y="60960"/>
            <a:ext cx="1330960" cy="12801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latin typeface="Vita Std Bld" pitchFamily="50" charset="0"/>
              <a:ea typeface="Vita Std Bld" pitchFamily="50"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45437" y="477520"/>
            <a:ext cx="925845" cy="378650"/>
          </a:xfrm>
          <a:prstGeom prst="rect">
            <a:avLst/>
          </a:prstGeom>
        </p:spPr>
      </p:pic>
      <p:sp>
        <p:nvSpPr>
          <p:cNvPr id="8" name="TextBox 7"/>
          <p:cNvSpPr txBox="1"/>
          <p:nvPr userDrawn="1"/>
        </p:nvSpPr>
        <p:spPr>
          <a:xfrm>
            <a:off x="5046236" y="547151"/>
            <a:ext cx="5296643" cy="307777"/>
          </a:xfrm>
          <a:prstGeom prst="rect">
            <a:avLst/>
          </a:prstGeom>
          <a:noFill/>
        </p:spPr>
        <p:txBody>
          <a:bodyPr wrap="none" rtlCol="0">
            <a:spAutoFit/>
          </a:bodyPr>
          <a:lstStyle/>
          <a:p>
            <a:r>
              <a:rPr lang="fr-FR" sz="1400" spc="300" dirty="0">
                <a:latin typeface="Vita Std Lt" pitchFamily="50" charset="0"/>
                <a:ea typeface="Vita Std Lt" pitchFamily="50" charset="0"/>
              </a:rPr>
              <a:t>GLOBAL EDUCATION MONITORING REPORT</a:t>
            </a:r>
          </a:p>
        </p:txBody>
      </p:sp>
      <p:sp>
        <p:nvSpPr>
          <p:cNvPr id="3" name="Rectangle 2"/>
          <p:cNvSpPr/>
          <p:nvPr userDrawn="1"/>
        </p:nvSpPr>
        <p:spPr>
          <a:xfrm>
            <a:off x="335280" y="924559"/>
            <a:ext cx="721360" cy="650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0" y="0"/>
            <a:ext cx="12191530" cy="6858264"/>
          </a:xfrm>
          <a:prstGeom prst="rect">
            <a:avLst/>
          </a:prstGeom>
        </p:spPr>
      </p:pic>
    </p:spTree>
    <p:extLst>
      <p:ext uri="{BB962C8B-B14F-4D97-AF65-F5344CB8AC3E}">
        <p14:creationId xmlns:p14="http://schemas.microsoft.com/office/powerpoint/2010/main" val="11457752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Default">
    <p:spTree>
      <p:nvGrpSpPr>
        <p:cNvPr id="1" name=""/>
        <p:cNvGrpSpPr/>
        <p:nvPr/>
      </p:nvGrpSpPr>
      <p:grpSpPr>
        <a:xfrm>
          <a:off x="0" y="0"/>
          <a:ext cx="0" cy="0"/>
          <a:chOff x="0" y="0"/>
          <a:chExt cx="0" cy="0"/>
        </a:xfrm>
      </p:grpSpPr>
      <p:sp>
        <p:nvSpPr>
          <p:cNvPr id="2" name="Rectangle 1"/>
          <p:cNvSpPr/>
          <p:nvPr userDrawn="1"/>
        </p:nvSpPr>
        <p:spPr>
          <a:xfrm>
            <a:off x="0" y="477520"/>
            <a:ext cx="12192000" cy="45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Oval 3"/>
          <p:cNvSpPr/>
          <p:nvPr userDrawn="1"/>
        </p:nvSpPr>
        <p:spPr>
          <a:xfrm>
            <a:off x="10342880" y="60960"/>
            <a:ext cx="1330960" cy="12801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latin typeface="Vita Std Bld" pitchFamily="50" charset="0"/>
              <a:ea typeface="Vita Std Bld" pitchFamily="50"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45437" y="477520"/>
            <a:ext cx="925845" cy="378650"/>
          </a:xfrm>
          <a:prstGeom prst="rect">
            <a:avLst/>
          </a:prstGeom>
        </p:spPr>
      </p:pic>
      <p:sp>
        <p:nvSpPr>
          <p:cNvPr id="8" name="TextBox 7"/>
          <p:cNvSpPr txBox="1"/>
          <p:nvPr userDrawn="1"/>
        </p:nvSpPr>
        <p:spPr>
          <a:xfrm>
            <a:off x="5046236" y="547151"/>
            <a:ext cx="5296643" cy="307777"/>
          </a:xfrm>
          <a:prstGeom prst="rect">
            <a:avLst/>
          </a:prstGeom>
          <a:noFill/>
        </p:spPr>
        <p:txBody>
          <a:bodyPr wrap="none" rtlCol="0">
            <a:spAutoFit/>
          </a:bodyPr>
          <a:lstStyle/>
          <a:p>
            <a:r>
              <a:rPr lang="fr-FR" sz="1400" spc="300" dirty="0">
                <a:latin typeface="Vita Std Lt" pitchFamily="50" charset="0"/>
                <a:ea typeface="Vita Std Lt" pitchFamily="50" charset="0"/>
              </a:rPr>
              <a:t>GLOBAL EDUCATION MONITORING REPORT</a:t>
            </a:r>
          </a:p>
        </p:txBody>
      </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0" y="0"/>
            <a:ext cx="12191530" cy="6858264"/>
          </a:xfrm>
          <a:prstGeom prst="rect">
            <a:avLst/>
          </a:prstGeom>
        </p:spPr>
      </p:pic>
    </p:spTree>
    <p:extLst>
      <p:ext uri="{BB962C8B-B14F-4D97-AF65-F5344CB8AC3E}">
        <p14:creationId xmlns:p14="http://schemas.microsoft.com/office/powerpoint/2010/main" val="1549271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tep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FD58D9-2FAC-5B46-B217-E6EF2696F10B}"/>
              </a:ext>
            </a:extLst>
          </p:cNvPr>
          <p:cNvSpPr/>
          <p:nvPr userDrawn="1"/>
        </p:nvSpPr>
        <p:spPr>
          <a:xfrm>
            <a:off x="0" y="646773"/>
            <a:ext cx="12192000" cy="8309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 name="Picture 2">
            <a:extLst>
              <a:ext uri="{FF2B5EF4-FFF2-40B4-BE49-F238E27FC236}">
                <a16:creationId xmlns:a16="http://schemas.microsoft.com/office/drawing/2014/main" id="{A692B202-3671-F84F-AB88-EF0FC5B6E2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87259" cy="1131431"/>
          </a:xfrm>
          <a:prstGeom prst="rect">
            <a:avLst/>
          </a:prstGeom>
        </p:spPr>
      </p:pic>
      <p:sp>
        <p:nvSpPr>
          <p:cNvPr id="5" name="TextBox 4">
            <a:extLst>
              <a:ext uri="{FF2B5EF4-FFF2-40B4-BE49-F238E27FC236}">
                <a16:creationId xmlns:a16="http://schemas.microsoft.com/office/drawing/2014/main" id="{D252611B-2F5D-6043-9A22-92A120BC087B}"/>
              </a:ext>
            </a:extLst>
          </p:cNvPr>
          <p:cNvSpPr txBox="1"/>
          <p:nvPr userDrawn="1"/>
        </p:nvSpPr>
        <p:spPr>
          <a:xfrm>
            <a:off x="357965" y="660109"/>
            <a:ext cx="1018144" cy="830997"/>
          </a:xfrm>
          <a:prstGeom prst="rect">
            <a:avLst/>
          </a:prstGeom>
          <a:solidFill>
            <a:schemeClr val="bg1"/>
          </a:solidFill>
        </p:spPr>
        <p:txBody>
          <a:bodyPr wrap="square" rtlCol="0">
            <a:spAutoFit/>
          </a:bodyPr>
          <a:lstStyle/>
          <a:p>
            <a:pPr algn="ctr"/>
            <a:endParaRPr lang="en-US" sz="4800" b="1" dirty="0">
              <a:solidFill>
                <a:schemeClr val="tx2"/>
              </a:solidFill>
            </a:endParaRPr>
          </a:p>
        </p:txBody>
      </p:sp>
    </p:spTree>
    <p:extLst>
      <p:ext uri="{BB962C8B-B14F-4D97-AF65-F5344CB8AC3E}">
        <p14:creationId xmlns:p14="http://schemas.microsoft.com/office/powerpoint/2010/main" val="21846347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42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901716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436084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2660961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117785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3078501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379996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298807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4254886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‹N°›</a:t>
            </a:fld>
            <a:endParaRPr lang="en-US" dirty="0"/>
          </a:p>
        </p:txBody>
      </p:sp>
    </p:spTree>
    <p:extLst>
      <p:ext uri="{BB962C8B-B14F-4D97-AF65-F5344CB8AC3E}">
        <p14:creationId xmlns:p14="http://schemas.microsoft.com/office/powerpoint/2010/main" val="90730941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80" r:id="rId13"/>
    <p:sldLayoutId id="2147483682" r:id="rId14"/>
    <p:sldLayoutId id="2147483683" r:id="rId15"/>
    <p:sldLayoutId id="2147483681" r:id="rId16"/>
    <p:sldLayoutId id="2147483679" r:id="rId17"/>
    <p:sldLayoutId id="2147483662"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hyperlink" Target="mailto:gemreport@unesco.or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10756"/>
          <a:stretch/>
        </p:blipFill>
        <p:spPr>
          <a:xfrm>
            <a:off x="0" y="-145340"/>
            <a:ext cx="12192000" cy="700334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4" y="3901088"/>
            <a:ext cx="12202154" cy="1757694"/>
          </a:xfrm>
          <a:prstGeom prst="rect">
            <a:avLst/>
          </a:prstGeom>
        </p:spPr>
      </p:pic>
      <p:sp>
        <p:nvSpPr>
          <p:cNvPr id="11" name="Rectangle 10">
            <a:extLst>
              <a:ext uri="{FF2B5EF4-FFF2-40B4-BE49-F238E27FC236}">
                <a16:creationId xmlns:a16="http://schemas.microsoft.com/office/drawing/2014/main" id="{E7C04D95-04AB-024A-AC6D-B015D23B6DFE}"/>
              </a:ext>
            </a:extLst>
          </p:cNvPr>
          <p:cNvSpPr/>
          <p:nvPr/>
        </p:nvSpPr>
        <p:spPr>
          <a:xfrm>
            <a:off x="-10154" y="3478053"/>
            <a:ext cx="12202153" cy="4230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EA1E59B4-16DA-5044-8E17-EB397DC01F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44490" y="2864070"/>
            <a:ext cx="1651000" cy="1651000"/>
          </a:xfrm>
          <a:prstGeom prst="rect">
            <a:avLst/>
          </a:prstGeom>
        </p:spPr>
      </p:pic>
      <p:sp>
        <p:nvSpPr>
          <p:cNvPr id="2" name="TextBox 1">
            <a:extLst>
              <a:ext uri="{FF2B5EF4-FFF2-40B4-BE49-F238E27FC236}">
                <a16:creationId xmlns:a16="http://schemas.microsoft.com/office/drawing/2014/main" id="{06F1D623-857A-BC40-B9AC-6ECF64DA36FF}"/>
              </a:ext>
            </a:extLst>
          </p:cNvPr>
          <p:cNvSpPr txBox="1"/>
          <p:nvPr/>
        </p:nvSpPr>
        <p:spPr>
          <a:xfrm>
            <a:off x="556048" y="3523399"/>
            <a:ext cx="6190644" cy="338554"/>
          </a:xfrm>
          <a:prstGeom prst="rect">
            <a:avLst/>
          </a:prstGeom>
          <a:noFill/>
        </p:spPr>
        <p:txBody>
          <a:bodyPr wrap="square" rtlCol="0">
            <a:spAutoFit/>
          </a:bodyPr>
          <a:lstStyle/>
          <a:p>
            <a:r>
              <a:rPr lang="en-US" sz="1600" spc="100" dirty="0"/>
              <a:t>ARAB STATES</a:t>
            </a:r>
          </a:p>
        </p:txBody>
      </p:sp>
      <p:sp>
        <p:nvSpPr>
          <p:cNvPr id="13" name="TextBox 12">
            <a:extLst>
              <a:ext uri="{FF2B5EF4-FFF2-40B4-BE49-F238E27FC236}">
                <a16:creationId xmlns:a16="http://schemas.microsoft.com/office/drawing/2014/main" id="{3618B746-AB0A-F241-A868-A9803694568E}"/>
              </a:ext>
            </a:extLst>
          </p:cNvPr>
          <p:cNvSpPr txBox="1"/>
          <p:nvPr/>
        </p:nvSpPr>
        <p:spPr>
          <a:xfrm>
            <a:off x="507280" y="4248365"/>
            <a:ext cx="9052560" cy="647550"/>
          </a:xfrm>
          <a:prstGeom prst="rect">
            <a:avLst/>
          </a:prstGeom>
          <a:noFill/>
        </p:spPr>
        <p:txBody>
          <a:bodyPr wrap="square" rtlCol="0">
            <a:spAutoFit/>
          </a:bodyPr>
          <a:lstStyle/>
          <a:p>
            <a:pPr>
              <a:lnSpc>
                <a:spcPct val="80000"/>
              </a:lnSpc>
            </a:pPr>
            <a:r>
              <a:rPr lang="en-US" sz="4400" spc="-80" dirty="0">
                <a:solidFill>
                  <a:schemeClr val="bg1"/>
                </a:solidFill>
              </a:rPr>
              <a:t>Migration, displacement and education</a:t>
            </a:r>
          </a:p>
        </p:txBody>
      </p:sp>
      <p:sp>
        <p:nvSpPr>
          <p:cNvPr id="14" name="TextBox 13">
            <a:extLst>
              <a:ext uri="{FF2B5EF4-FFF2-40B4-BE49-F238E27FC236}">
                <a16:creationId xmlns:a16="http://schemas.microsoft.com/office/drawing/2014/main" id="{00D80597-C1D8-E749-8A6D-01C89D274E1C}"/>
              </a:ext>
            </a:extLst>
          </p:cNvPr>
          <p:cNvSpPr txBox="1"/>
          <p:nvPr/>
        </p:nvSpPr>
        <p:spPr>
          <a:xfrm>
            <a:off x="556048" y="4979545"/>
            <a:ext cx="6263796" cy="461665"/>
          </a:xfrm>
          <a:prstGeom prst="rect">
            <a:avLst/>
          </a:prstGeom>
          <a:noFill/>
        </p:spPr>
        <p:txBody>
          <a:bodyPr wrap="square" rtlCol="0">
            <a:spAutoFit/>
          </a:bodyPr>
          <a:lstStyle/>
          <a:p>
            <a:r>
              <a:rPr lang="en-US" sz="2400" spc="120" dirty="0"/>
              <a:t>BUILDING BRIDGES, NOT WALLS</a:t>
            </a:r>
          </a:p>
        </p:txBody>
      </p:sp>
      <p:sp>
        <p:nvSpPr>
          <p:cNvPr id="5" name="Rectangle 4"/>
          <p:cNvSpPr/>
          <p:nvPr/>
        </p:nvSpPr>
        <p:spPr>
          <a:xfrm>
            <a:off x="-10154" y="5658782"/>
            <a:ext cx="12202154" cy="12187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Picture 11">
            <a:extLst>
              <a:ext uri="{FF2B5EF4-FFF2-40B4-BE49-F238E27FC236}">
                <a16:creationId xmlns:a16="http://schemas.microsoft.com/office/drawing/2014/main" id="{0F3D742F-6EEE-C44C-BAD5-2A0B098C56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92393" y="5743543"/>
            <a:ext cx="1782899" cy="1029696"/>
          </a:xfrm>
          <a:prstGeom prst="rect">
            <a:avLst/>
          </a:prstGeom>
        </p:spPr>
      </p:pic>
      <p:sp>
        <p:nvSpPr>
          <p:cNvPr id="24" name="Rectangle 23">
            <a:extLst>
              <a:ext uri="{FF2B5EF4-FFF2-40B4-BE49-F238E27FC236}">
                <a16:creationId xmlns:a16="http://schemas.microsoft.com/office/drawing/2014/main" id="{4F4CDD8B-7BC8-D34E-ACDB-BE8B186DE34D}"/>
              </a:ext>
            </a:extLst>
          </p:cNvPr>
          <p:cNvSpPr/>
          <p:nvPr/>
        </p:nvSpPr>
        <p:spPr>
          <a:xfrm>
            <a:off x="556048" y="6010179"/>
            <a:ext cx="4362849" cy="624227"/>
          </a:xfrm>
          <a:prstGeom prst="rect">
            <a:avLst/>
          </a:prstGeom>
        </p:spPr>
        <p:txBody>
          <a:bodyPr wrap="square">
            <a:noAutofit/>
          </a:bodyPr>
          <a:lstStyle/>
          <a:p>
            <a:r>
              <a:rPr lang="en-US" sz="2000" dirty="0">
                <a:solidFill>
                  <a:srgbClr val="C00000"/>
                </a:solidFill>
                <a:latin typeface="Calibri" panose="020F0502020204030204" pitchFamily="34" charset="0"/>
                <a:cs typeface="Calibri" panose="020F0502020204030204" pitchFamily="34" charset="0"/>
              </a:rPr>
              <a:t>ar.unesco.org/gem-report/ </a:t>
            </a:r>
            <a:br>
              <a:rPr lang="en-US" sz="2000" dirty="0">
                <a:solidFill>
                  <a:srgbClr val="C00000"/>
                </a:solidFill>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hlinkClick r:id="rId7">
                  <a:extLst>
                    <a:ext uri="{A12FA001-AC4F-418D-AE19-62706E023703}">
                      <ahyp:hlinkClr xmlns="" xmlns:ahyp="http://schemas.microsoft.com/office/drawing/2018/hyperlinkcolor" val="tx"/>
                    </a:ext>
                  </a:extLst>
                </a:hlinkClick>
              </a:rPr>
              <a:t>gemreport@unesco.org</a:t>
            </a:r>
            <a:r>
              <a:rPr lang="en-US" sz="2000" dirty="0">
                <a:solidFill>
                  <a:srgbClr val="C00000"/>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7528512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3F23E7D5-D588-4C4F-B1FE-D0BB70E7D7F8}"/>
              </a:ext>
            </a:extLst>
          </p:cNvPr>
          <p:cNvSpPr txBox="1">
            <a:spLocks/>
          </p:cNvSpPr>
          <p:nvPr/>
        </p:nvSpPr>
        <p:spPr>
          <a:xfrm>
            <a:off x="1179010" y="977060"/>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bg1"/>
                </a:solidFill>
              </a:rPr>
              <a:t>Include them in national systems</a:t>
            </a:r>
          </a:p>
        </p:txBody>
      </p:sp>
      <p:sp>
        <p:nvSpPr>
          <p:cNvPr id="15" name="TextBox 14">
            <a:extLst>
              <a:ext uri="{FF2B5EF4-FFF2-40B4-BE49-F238E27FC236}">
                <a16:creationId xmlns:a16="http://schemas.microsoft.com/office/drawing/2014/main" id="{FF909ECB-C418-B841-8681-49F64AEE86CA}"/>
              </a:ext>
            </a:extLst>
          </p:cNvPr>
          <p:cNvSpPr txBox="1"/>
          <p:nvPr/>
        </p:nvSpPr>
        <p:spPr>
          <a:xfrm>
            <a:off x="326318" y="869963"/>
            <a:ext cx="757981" cy="830997"/>
          </a:xfrm>
          <a:prstGeom prst="rect">
            <a:avLst/>
          </a:prstGeom>
          <a:noFill/>
        </p:spPr>
        <p:txBody>
          <a:bodyPr wrap="square" rtlCol="0">
            <a:spAutoFit/>
          </a:bodyPr>
          <a:lstStyle/>
          <a:p>
            <a:pPr algn="ctr"/>
            <a:r>
              <a:rPr lang="en-US" sz="4800" b="1" dirty="0">
                <a:solidFill>
                  <a:srgbClr val="C00000"/>
                </a:solidFill>
              </a:rPr>
              <a:t>2</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r="29330"/>
          <a:stretch/>
        </p:blipFill>
        <p:spPr>
          <a:xfrm>
            <a:off x="6583677" y="2011680"/>
            <a:ext cx="4569973" cy="4350715"/>
          </a:xfrm>
          <a:prstGeom prst="rect">
            <a:avLst/>
          </a:prstGeom>
        </p:spPr>
      </p:pic>
      <p:sp>
        <p:nvSpPr>
          <p:cNvPr id="12" name="Content Placeholder 3">
            <a:extLst>
              <a:ext uri="{FF2B5EF4-FFF2-40B4-BE49-F238E27FC236}">
                <a16:creationId xmlns:a16="http://schemas.microsoft.com/office/drawing/2014/main" id="{DDA47136-D91F-B74B-B692-40617F0D6893}"/>
              </a:ext>
            </a:extLst>
          </p:cNvPr>
          <p:cNvSpPr txBox="1">
            <a:spLocks/>
          </p:cNvSpPr>
          <p:nvPr/>
        </p:nvSpPr>
        <p:spPr>
          <a:xfrm>
            <a:off x="640079" y="2011680"/>
            <a:ext cx="3749040" cy="296548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200"/>
              </a:spcAft>
              <a:buClr>
                <a:schemeClr val="tx2"/>
              </a:buClr>
              <a:buSzPct val="125000"/>
              <a:buNone/>
            </a:pPr>
            <a:r>
              <a:rPr lang="en-US" sz="2000" b="1" dirty="0"/>
              <a:t>Immigrants should: </a:t>
            </a:r>
          </a:p>
          <a:p>
            <a:pPr>
              <a:lnSpc>
                <a:spcPct val="100000"/>
              </a:lnSpc>
              <a:spcBef>
                <a:spcPts val="0"/>
              </a:spcBef>
              <a:spcAft>
                <a:spcPts val="600"/>
              </a:spcAft>
              <a:buClr>
                <a:srgbClr val="C00000"/>
              </a:buClr>
              <a:buSzPct val="125000"/>
              <a:buFont typeface="Wingdings" pitchFamily="2" charset="2"/>
              <a:buChar char="§"/>
            </a:pPr>
            <a:r>
              <a:rPr lang="en-US" sz="2000" dirty="0"/>
              <a:t>Be separated as little as possible from their native peers</a:t>
            </a:r>
          </a:p>
          <a:p>
            <a:pPr marL="0" indent="0">
              <a:lnSpc>
                <a:spcPct val="100000"/>
              </a:lnSpc>
              <a:spcBef>
                <a:spcPts val="0"/>
              </a:spcBef>
              <a:spcAft>
                <a:spcPts val="600"/>
              </a:spcAft>
              <a:buClr>
                <a:srgbClr val="C00000"/>
              </a:buClr>
              <a:buSzPct val="125000"/>
              <a:buNone/>
            </a:pPr>
            <a:endParaRPr lang="en-US" sz="2000" dirty="0"/>
          </a:p>
          <a:p>
            <a:pPr marL="0" indent="0">
              <a:lnSpc>
                <a:spcPct val="100000"/>
              </a:lnSpc>
              <a:spcBef>
                <a:spcPts val="0"/>
              </a:spcBef>
              <a:spcAft>
                <a:spcPts val="1200"/>
              </a:spcAft>
              <a:buClr>
                <a:schemeClr val="tx2"/>
              </a:buClr>
              <a:buSzPct val="125000"/>
              <a:buNone/>
            </a:pPr>
            <a:r>
              <a:rPr lang="en-US" sz="2000" b="1" dirty="0"/>
              <a:t>Refugees should: </a:t>
            </a:r>
          </a:p>
          <a:p>
            <a:pPr>
              <a:lnSpc>
                <a:spcPct val="100000"/>
              </a:lnSpc>
              <a:spcBef>
                <a:spcPts val="0"/>
              </a:spcBef>
              <a:spcAft>
                <a:spcPts val="2400"/>
              </a:spcAft>
              <a:buClr>
                <a:srgbClr val="C00000"/>
              </a:buClr>
              <a:buSzPct val="125000"/>
              <a:buFont typeface="Wingdings" pitchFamily="2" charset="2"/>
              <a:buChar char="§"/>
            </a:pPr>
            <a:r>
              <a:rPr lang="en-US" sz="2000"/>
              <a:t>Spend </a:t>
            </a:r>
            <a:r>
              <a:rPr lang="en-US" sz="2000" dirty="0"/>
              <a:t>minimal time in schools not following national curricula</a:t>
            </a:r>
          </a:p>
        </p:txBody>
      </p:sp>
    </p:spTree>
    <p:extLst>
      <p:ext uri="{BB962C8B-B14F-4D97-AF65-F5344CB8AC3E}">
        <p14:creationId xmlns:p14="http://schemas.microsoft.com/office/powerpoint/2010/main" val="37233399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640079" y="2011680"/>
            <a:ext cx="4389120" cy="4297680"/>
          </a:xfrm>
          <a:prstGeom prst="rect">
            <a:avLst/>
          </a:prstGeom>
        </p:spPr>
        <p:txBody>
          <a:bodyPr>
            <a:noAutofit/>
          </a:bodyPr>
          <a:lstStyle/>
          <a:p>
            <a:pPr>
              <a:lnSpc>
                <a:spcPct val="100000"/>
              </a:lnSpc>
              <a:spcBef>
                <a:spcPts val="0"/>
              </a:spcBef>
              <a:spcAft>
                <a:spcPts val="1200"/>
              </a:spcAft>
              <a:buClr>
                <a:srgbClr val="C00000"/>
              </a:buClr>
              <a:buSzPct val="125000"/>
              <a:buFont typeface="Wingdings" pitchFamily="2" charset="2"/>
              <a:buChar char="§"/>
            </a:pPr>
            <a:r>
              <a:rPr lang="en-US" sz="2000" dirty="0">
                <a:sym typeface="Wingdings 3" panose="05040102010807070707" pitchFamily="18" charset="2"/>
              </a:rPr>
              <a:t>Plan resettlements</a:t>
            </a:r>
          </a:p>
          <a:p>
            <a:pPr marL="0" indent="0">
              <a:lnSpc>
                <a:spcPct val="100000"/>
              </a:lnSpc>
              <a:spcBef>
                <a:spcPts val="0"/>
              </a:spcBef>
              <a:spcAft>
                <a:spcPts val="1200"/>
              </a:spcAft>
              <a:buClr>
                <a:srgbClr val="C00000"/>
              </a:buClr>
              <a:buSzPct val="125000"/>
              <a:buNone/>
            </a:pPr>
            <a:endParaRPr lang="en-US" sz="2000" dirty="0"/>
          </a:p>
          <a:p>
            <a:pPr>
              <a:lnSpc>
                <a:spcPct val="100000"/>
              </a:lnSpc>
              <a:spcBef>
                <a:spcPts val="0"/>
              </a:spcBef>
              <a:spcAft>
                <a:spcPts val="1200"/>
              </a:spcAft>
              <a:buClr>
                <a:srgbClr val="C00000"/>
              </a:buClr>
              <a:buSzPct val="125000"/>
              <a:buFont typeface="Wingdings" pitchFamily="2" charset="2"/>
              <a:buChar char="§"/>
            </a:pPr>
            <a:r>
              <a:rPr lang="en-US" sz="2000" dirty="0"/>
              <a:t>Invest in better data</a:t>
            </a:r>
          </a:p>
          <a:p>
            <a:pPr marL="0" indent="0">
              <a:lnSpc>
                <a:spcPct val="100000"/>
              </a:lnSpc>
              <a:spcBef>
                <a:spcPts val="0"/>
              </a:spcBef>
              <a:spcAft>
                <a:spcPts val="1200"/>
              </a:spcAft>
              <a:buClr>
                <a:srgbClr val="C00000"/>
              </a:buClr>
              <a:buSzPct val="125000"/>
              <a:buNone/>
            </a:pPr>
            <a:endParaRPr lang="en-US" sz="2000" dirty="0"/>
          </a:p>
          <a:p>
            <a:pPr>
              <a:lnSpc>
                <a:spcPct val="100000"/>
              </a:lnSpc>
              <a:spcBef>
                <a:spcPts val="0"/>
              </a:spcBef>
              <a:spcAft>
                <a:spcPts val="1200"/>
              </a:spcAft>
              <a:buClr>
                <a:srgbClr val="C00000"/>
              </a:buClr>
              <a:buSzPct val="125000"/>
              <a:buFont typeface="Wingdings" pitchFamily="2" charset="2"/>
              <a:buChar char="§"/>
            </a:pPr>
            <a:r>
              <a:rPr lang="en-US" sz="2000" dirty="0"/>
              <a:t>Provide social protection </a:t>
            </a:r>
            <a:r>
              <a:rPr lang="en-US" sz="2000" dirty="0" err="1"/>
              <a:t>programmes</a:t>
            </a:r>
            <a:endParaRPr lang="en-US" sz="2000" dirty="0"/>
          </a:p>
          <a:p>
            <a:pPr>
              <a:lnSpc>
                <a:spcPct val="100000"/>
              </a:lnSpc>
              <a:spcBef>
                <a:spcPts val="0"/>
              </a:spcBef>
              <a:spcAft>
                <a:spcPts val="1200"/>
              </a:spcAft>
              <a:buClr>
                <a:srgbClr val="C00000"/>
              </a:buClr>
              <a:buSzPct val="125000"/>
              <a:buFont typeface="Wingdings" pitchFamily="2" charset="2"/>
              <a:buChar char="§"/>
            </a:pPr>
            <a:endParaRPr lang="en-US" sz="2000" dirty="0"/>
          </a:p>
          <a:p>
            <a:pPr>
              <a:lnSpc>
                <a:spcPct val="100000"/>
              </a:lnSpc>
              <a:spcBef>
                <a:spcPts val="0"/>
              </a:spcBef>
              <a:spcAft>
                <a:spcPts val="1200"/>
              </a:spcAft>
              <a:buClr>
                <a:srgbClr val="C00000"/>
              </a:buClr>
              <a:buSzPct val="125000"/>
              <a:buFont typeface="Wingdings" pitchFamily="2" charset="2"/>
              <a:buChar char="§"/>
            </a:pPr>
            <a:r>
              <a:rPr lang="en-US" sz="2000" dirty="0"/>
              <a:t>Ensure migrant and refugee history is properly reflected in curricula</a:t>
            </a:r>
          </a:p>
        </p:txBody>
      </p:sp>
      <p:sp>
        <p:nvSpPr>
          <p:cNvPr id="9" name="Title 3">
            <a:extLst>
              <a:ext uri="{FF2B5EF4-FFF2-40B4-BE49-F238E27FC236}">
                <a16:creationId xmlns:a16="http://schemas.microsoft.com/office/drawing/2014/main" id="{F6EF4E56-6891-7F41-B445-ED6BF2903578}"/>
              </a:ext>
            </a:extLst>
          </p:cNvPr>
          <p:cNvSpPr txBox="1">
            <a:spLocks/>
          </p:cNvSpPr>
          <p:nvPr/>
        </p:nvSpPr>
        <p:spPr>
          <a:xfrm>
            <a:off x="1182881" y="959102"/>
            <a:ext cx="6996322" cy="6549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bg1"/>
                </a:solidFill>
              </a:rPr>
              <a:t>Respond to their needs</a:t>
            </a:r>
          </a:p>
        </p:txBody>
      </p:sp>
      <p:sp>
        <p:nvSpPr>
          <p:cNvPr id="11" name="TextBox 10">
            <a:extLst>
              <a:ext uri="{FF2B5EF4-FFF2-40B4-BE49-F238E27FC236}">
                <a16:creationId xmlns:a16="http://schemas.microsoft.com/office/drawing/2014/main" id="{2A429162-D94F-B946-AA6B-87F6C58EBBEA}"/>
              </a:ext>
            </a:extLst>
          </p:cNvPr>
          <p:cNvSpPr txBox="1"/>
          <p:nvPr/>
        </p:nvSpPr>
        <p:spPr>
          <a:xfrm>
            <a:off x="294273" y="871056"/>
            <a:ext cx="769435" cy="830997"/>
          </a:xfrm>
          <a:prstGeom prst="rect">
            <a:avLst/>
          </a:prstGeom>
          <a:noFill/>
        </p:spPr>
        <p:txBody>
          <a:bodyPr wrap="square" rtlCol="0">
            <a:spAutoFit/>
          </a:bodyPr>
          <a:lstStyle/>
          <a:p>
            <a:pPr algn="ctr"/>
            <a:r>
              <a:rPr lang="en-US" sz="4800" b="1" dirty="0">
                <a:solidFill>
                  <a:srgbClr val="C00000"/>
                </a:solidFill>
              </a:rPr>
              <a:t>3</a:t>
            </a:r>
          </a:p>
        </p:txBody>
      </p:sp>
      <p:sp>
        <p:nvSpPr>
          <p:cNvPr id="10" name="Rectangle 9">
            <a:extLst>
              <a:ext uri="{FF2B5EF4-FFF2-40B4-BE49-F238E27FC236}">
                <a16:creationId xmlns:a16="http://schemas.microsoft.com/office/drawing/2014/main" id="{6FB50B38-CDCC-524A-89CD-5846E3B39C39}"/>
              </a:ext>
            </a:extLst>
          </p:cNvPr>
          <p:cNvSpPr/>
          <p:nvPr/>
        </p:nvSpPr>
        <p:spPr>
          <a:xfrm>
            <a:off x="5486400" y="2011680"/>
            <a:ext cx="6203743" cy="4114800"/>
          </a:xfrm>
          <a:prstGeom prst="rect">
            <a:avLst/>
          </a:prstGeom>
        </p:spPr>
        <p:txBody>
          <a:bodyPr>
            <a:noAutofit/>
          </a:bodyPr>
          <a:lstStyle/>
          <a:p>
            <a:r>
              <a:rPr lang="en-US" sz="2000" i="1" spc="20" dirty="0">
                <a:sym typeface="Wingdings 3" panose="05040102010807070707" pitchFamily="18" charset="2"/>
              </a:rPr>
              <a:t>Construction companies in Casablanca, </a:t>
            </a:r>
            <a:r>
              <a:rPr lang="en-US" sz="2000" b="1" i="1" spc="20" dirty="0">
                <a:solidFill>
                  <a:srgbClr val="C00000"/>
                </a:solidFill>
                <a:sym typeface="Wingdings 3" panose="05040102010807070707" pitchFamily="18" charset="2"/>
              </a:rPr>
              <a:t>Morocco</a:t>
            </a:r>
            <a:r>
              <a:rPr lang="en-US" sz="2000" i="1" spc="20" dirty="0">
                <a:sym typeface="Wingdings 3" panose="05040102010807070707" pitchFamily="18" charset="2"/>
              </a:rPr>
              <a:t>,</a:t>
            </a:r>
            <a:r>
              <a:rPr lang="en-US" sz="2000" i="1" spc="20" dirty="0">
                <a:solidFill>
                  <a:srgbClr val="C00000"/>
                </a:solidFill>
                <a:sym typeface="Wingdings 3" panose="05040102010807070707" pitchFamily="18" charset="2"/>
              </a:rPr>
              <a:t> </a:t>
            </a:r>
            <a:r>
              <a:rPr lang="en-US" sz="2000" i="1" spc="20" dirty="0">
                <a:sym typeface="Wingdings 3" panose="05040102010807070707" pitchFamily="18" charset="2"/>
              </a:rPr>
              <a:t>do not only clear slums, but also identify new areas for schools</a:t>
            </a:r>
          </a:p>
          <a:p>
            <a:endParaRPr lang="en-US" sz="2000" i="1" spc="20" dirty="0">
              <a:sym typeface="Wingdings 3" panose="05040102010807070707" pitchFamily="18" charset="2"/>
            </a:endParaRPr>
          </a:p>
          <a:p>
            <a:r>
              <a:rPr lang="en-GB" sz="2000" b="1" i="1" spc="20" dirty="0">
                <a:solidFill>
                  <a:srgbClr val="C00000"/>
                </a:solidFill>
              </a:rPr>
              <a:t>Tunisia </a:t>
            </a:r>
            <a:r>
              <a:rPr lang="en-GB" sz="2000" i="1" spc="20" dirty="0"/>
              <a:t>has a pilot project to track female child domestic workers</a:t>
            </a:r>
          </a:p>
          <a:p>
            <a:endParaRPr lang="en-GB" sz="2000" i="1" spc="20" dirty="0">
              <a:sym typeface="Wingdings 3" panose="05040102010807070707" pitchFamily="18" charset="2"/>
            </a:endParaRPr>
          </a:p>
          <a:p>
            <a:r>
              <a:rPr lang="en-GB" sz="2000" i="1" spc="20" dirty="0"/>
              <a:t>A cash transfer in </a:t>
            </a:r>
            <a:r>
              <a:rPr lang="en-GB" sz="2000" b="1" i="1" spc="20" dirty="0">
                <a:solidFill>
                  <a:srgbClr val="C00000"/>
                </a:solidFill>
              </a:rPr>
              <a:t>Lebanon</a:t>
            </a:r>
            <a:r>
              <a:rPr lang="en-GB" sz="2000" i="1" spc="20" dirty="0">
                <a:solidFill>
                  <a:schemeClr val="bg2">
                    <a:lumMod val="50000"/>
                  </a:schemeClr>
                </a:solidFill>
              </a:rPr>
              <a:t> </a:t>
            </a:r>
            <a:r>
              <a:rPr lang="en-GB" sz="2000" i="1" spc="20" dirty="0"/>
              <a:t>increased refugee school attendance by 20%</a:t>
            </a:r>
          </a:p>
          <a:p>
            <a:endParaRPr lang="en-GB" sz="2000" i="1" spc="20" dirty="0">
              <a:sym typeface="Wingdings 3" panose="05040102010807070707" pitchFamily="18" charset="2"/>
            </a:endParaRPr>
          </a:p>
          <a:p>
            <a:r>
              <a:rPr lang="en-US" sz="2000" i="1" spc="20" dirty="0">
                <a:sym typeface="Wingdings 3" panose="05040102010807070707" pitchFamily="18" charset="2"/>
              </a:rPr>
              <a:t>In 2013, </a:t>
            </a:r>
            <a:r>
              <a:rPr lang="en-US" sz="2000" b="1" i="1" spc="20" dirty="0">
                <a:solidFill>
                  <a:srgbClr val="C00000"/>
                </a:solidFill>
                <a:sym typeface="Wingdings 3" panose="05040102010807070707" pitchFamily="18" charset="2"/>
              </a:rPr>
              <a:t>UNRWA</a:t>
            </a:r>
            <a:r>
              <a:rPr lang="en-US" sz="2000" i="1" spc="20" dirty="0">
                <a:solidFill>
                  <a:schemeClr val="bg2">
                    <a:lumMod val="50000"/>
                  </a:schemeClr>
                </a:solidFill>
                <a:sym typeface="Wingdings 3" panose="05040102010807070707" pitchFamily="18" charset="2"/>
              </a:rPr>
              <a:t> </a:t>
            </a:r>
            <a:r>
              <a:rPr lang="en-US" sz="2000" i="1" spc="20" dirty="0">
                <a:sym typeface="Wingdings 3" panose="05040102010807070707" pitchFamily="18" charset="2"/>
              </a:rPr>
              <a:t>introduced a framework to review host-country curricula</a:t>
            </a:r>
          </a:p>
        </p:txBody>
      </p:sp>
    </p:spTree>
    <p:extLst>
      <p:ext uri="{BB962C8B-B14F-4D97-AF65-F5344CB8AC3E}">
        <p14:creationId xmlns:p14="http://schemas.microsoft.com/office/powerpoint/2010/main" val="918538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640080" y="2011680"/>
            <a:ext cx="3305175" cy="3840480"/>
          </a:xfrm>
          <a:prstGeom prst="rect">
            <a:avLst/>
          </a:prstGeom>
        </p:spPr>
        <p:txBody>
          <a:bodyPr>
            <a:noAutofit/>
          </a:bodyPr>
          <a:lstStyle/>
          <a:p>
            <a:pPr marL="0" indent="0">
              <a:lnSpc>
                <a:spcPct val="95000"/>
              </a:lnSpc>
              <a:spcBef>
                <a:spcPts val="0"/>
              </a:spcBef>
              <a:spcAft>
                <a:spcPts val="1600"/>
              </a:spcAft>
              <a:buClr>
                <a:schemeClr val="tx2"/>
              </a:buClr>
              <a:buSzPct val="125000"/>
              <a:buNone/>
            </a:pPr>
            <a:r>
              <a:rPr lang="en-US" sz="2000" dirty="0"/>
              <a:t>Train teachers to: </a:t>
            </a:r>
          </a:p>
          <a:p>
            <a:pPr>
              <a:lnSpc>
                <a:spcPct val="95000"/>
              </a:lnSpc>
              <a:spcBef>
                <a:spcPts val="0"/>
              </a:spcBef>
              <a:spcAft>
                <a:spcPts val="1600"/>
              </a:spcAft>
              <a:buClr>
                <a:srgbClr val="C00000"/>
              </a:buClr>
              <a:buSzPct val="125000"/>
              <a:buFont typeface="Wingdings" pitchFamily="2" charset="2"/>
              <a:buChar char="§"/>
            </a:pPr>
            <a:r>
              <a:rPr lang="en-US" sz="2000" dirty="0"/>
              <a:t>deal with diversity</a:t>
            </a:r>
          </a:p>
          <a:p>
            <a:pPr>
              <a:lnSpc>
                <a:spcPct val="95000"/>
              </a:lnSpc>
              <a:spcBef>
                <a:spcPts val="0"/>
              </a:spcBef>
              <a:spcAft>
                <a:spcPts val="1600"/>
              </a:spcAft>
              <a:buClr>
                <a:srgbClr val="C00000"/>
              </a:buClr>
              <a:buSzPct val="125000"/>
              <a:buFont typeface="Wingdings" pitchFamily="2" charset="2"/>
              <a:buChar char="§"/>
            </a:pPr>
            <a:r>
              <a:rPr lang="en-US" sz="2000" dirty="0"/>
              <a:t>confront stereotypes and discrimination</a:t>
            </a:r>
          </a:p>
          <a:p>
            <a:pPr>
              <a:lnSpc>
                <a:spcPct val="95000"/>
              </a:lnSpc>
              <a:spcBef>
                <a:spcPts val="0"/>
              </a:spcBef>
              <a:spcAft>
                <a:spcPts val="1600"/>
              </a:spcAft>
              <a:buClr>
                <a:srgbClr val="C00000"/>
              </a:buClr>
              <a:buSzPct val="125000"/>
              <a:buFont typeface="Wingdings" pitchFamily="2" charset="2"/>
              <a:buChar char="§"/>
            </a:pPr>
            <a:r>
              <a:rPr lang="en-GB" sz="2000" dirty="0"/>
              <a:t>recognize stress and trauma and refer those in need</a:t>
            </a:r>
          </a:p>
          <a:p>
            <a:pPr marL="0" indent="0">
              <a:lnSpc>
                <a:spcPct val="95000"/>
              </a:lnSpc>
              <a:spcBef>
                <a:spcPts val="0"/>
              </a:spcBef>
              <a:spcAft>
                <a:spcPts val="1600"/>
              </a:spcAft>
              <a:buClr>
                <a:srgbClr val="C00000"/>
              </a:buClr>
              <a:buSzPct val="125000"/>
              <a:buNone/>
            </a:pPr>
            <a:endParaRPr lang="en-GB" sz="2000" dirty="0"/>
          </a:p>
          <a:p>
            <a:pPr marL="0" indent="0">
              <a:lnSpc>
                <a:spcPct val="95000"/>
              </a:lnSpc>
              <a:spcBef>
                <a:spcPts val="0"/>
              </a:spcBef>
              <a:spcAft>
                <a:spcPts val="1600"/>
              </a:spcAft>
              <a:buClr>
                <a:srgbClr val="C00000"/>
              </a:buClr>
              <a:buSzPct val="125000"/>
              <a:buNone/>
            </a:pPr>
            <a:r>
              <a:rPr lang="en-GB" sz="2000" dirty="0"/>
              <a:t>Offer relief to teachers from extreme hardship</a:t>
            </a:r>
            <a:endParaRPr lang="en-US" sz="2000" dirty="0"/>
          </a:p>
        </p:txBody>
      </p:sp>
      <p:sp>
        <p:nvSpPr>
          <p:cNvPr id="8" name="Title 3">
            <a:extLst>
              <a:ext uri="{FF2B5EF4-FFF2-40B4-BE49-F238E27FC236}">
                <a16:creationId xmlns:a16="http://schemas.microsoft.com/office/drawing/2014/main" id="{FCF8D016-71E9-0C40-9641-182CC0AA9426}"/>
              </a:ext>
            </a:extLst>
          </p:cNvPr>
          <p:cNvSpPr txBox="1">
            <a:spLocks/>
          </p:cNvSpPr>
          <p:nvPr/>
        </p:nvSpPr>
        <p:spPr>
          <a:xfrm>
            <a:off x="1184336" y="974382"/>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bg1"/>
                </a:solidFill>
              </a:rPr>
              <a:t>Prepare their teachers</a:t>
            </a:r>
          </a:p>
        </p:txBody>
      </p:sp>
      <p:sp>
        <p:nvSpPr>
          <p:cNvPr id="10" name="TextBox 9">
            <a:extLst>
              <a:ext uri="{FF2B5EF4-FFF2-40B4-BE49-F238E27FC236}">
                <a16:creationId xmlns:a16="http://schemas.microsoft.com/office/drawing/2014/main" id="{C163751E-68B8-1C4C-A82C-48F42987F0C1}"/>
              </a:ext>
            </a:extLst>
          </p:cNvPr>
          <p:cNvSpPr txBox="1"/>
          <p:nvPr/>
        </p:nvSpPr>
        <p:spPr>
          <a:xfrm>
            <a:off x="307490" y="867285"/>
            <a:ext cx="736465" cy="830997"/>
          </a:xfrm>
          <a:prstGeom prst="rect">
            <a:avLst/>
          </a:prstGeom>
          <a:noFill/>
        </p:spPr>
        <p:txBody>
          <a:bodyPr wrap="square" rtlCol="0">
            <a:spAutoFit/>
          </a:bodyPr>
          <a:lstStyle/>
          <a:p>
            <a:pPr algn="ctr"/>
            <a:r>
              <a:rPr lang="en-US" sz="4800" b="1" dirty="0">
                <a:solidFill>
                  <a:srgbClr val="C00000"/>
                </a:solidFill>
              </a:rPr>
              <a:t>4</a:t>
            </a:r>
          </a:p>
        </p:txBody>
      </p:sp>
      <p:sp>
        <p:nvSpPr>
          <p:cNvPr id="25" name="Rectangle 24">
            <a:extLst>
              <a:ext uri="{FF2B5EF4-FFF2-40B4-BE49-F238E27FC236}">
                <a16:creationId xmlns:a16="http://schemas.microsoft.com/office/drawing/2014/main" id="{08616685-D5D2-8F4B-AC86-1FA0DE63644E}"/>
              </a:ext>
            </a:extLst>
          </p:cNvPr>
          <p:cNvSpPr/>
          <p:nvPr/>
        </p:nvSpPr>
        <p:spPr>
          <a:xfrm>
            <a:off x="5462016" y="5444521"/>
            <a:ext cx="6295331" cy="739883"/>
          </a:xfrm>
          <a:prstGeom prst="rect">
            <a:avLst/>
          </a:prstGeom>
        </p:spPr>
        <p:txBody>
          <a:bodyPr wrap="square">
            <a:spAutoFit/>
          </a:bodyPr>
          <a:lstStyle/>
          <a:p>
            <a:pPr algn="ctr">
              <a:lnSpc>
                <a:spcPct val="80000"/>
              </a:lnSpc>
            </a:pPr>
            <a:r>
              <a:rPr lang="en-US" sz="2800" b="1" dirty="0">
                <a:solidFill>
                  <a:srgbClr val="C00000"/>
                </a:solidFill>
              </a:rPr>
              <a:t>73</a:t>
            </a:r>
            <a:r>
              <a:rPr lang="en-US" b="1" dirty="0">
                <a:solidFill>
                  <a:srgbClr val="C00000"/>
                </a:solidFill>
              </a:rPr>
              <a:t>%</a:t>
            </a:r>
            <a:r>
              <a:rPr lang="en-US" sz="1600" b="1" dirty="0">
                <a:solidFill>
                  <a:srgbClr val="C00000"/>
                </a:solidFill>
              </a:rPr>
              <a:t> </a:t>
            </a:r>
            <a:r>
              <a:rPr lang="en-US" sz="2000" b="1" dirty="0">
                <a:solidFill>
                  <a:srgbClr val="32B6C3"/>
                </a:solidFill>
              </a:rPr>
              <a:t>of Syrian teachers had no training on how to provide</a:t>
            </a:r>
          </a:p>
          <a:p>
            <a:pPr algn="ctr">
              <a:lnSpc>
                <a:spcPct val="80000"/>
              </a:lnSpc>
            </a:pPr>
            <a:r>
              <a:rPr lang="en-US" sz="2400" b="1" dirty="0">
                <a:solidFill>
                  <a:srgbClr val="C00000"/>
                </a:solidFill>
              </a:rPr>
              <a:t>psychosocial support</a:t>
            </a:r>
          </a:p>
        </p:txBody>
      </p:sp>
      <p:pic>
        <p:nvPicPr>
          <p:cNvPr id="27" name="Picture 26">
            <a:extLst>
              <a:ext uri="{FF2B5EF4-FFF2-40B4-BE49-F238E27FC236}">
                <a16:creationId xmlns:a16="http://schemas.microsoft.com/office/drawing/2014/main" id="{B1A9363E-9D7D-CA47-A48F-D7A58A62CC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5241" y="2011677"/>
            <a:ext cx="4528245" cy="3208203"/>
          </a:xfrm>
          <a:prstGeom prst="rect">
            <a:avLst/>
          </a:prstGeom>
        </p:spPr>
      </p:pic>
      <p:pic>
        <p:nvPicPr>
          <p:cNvPr id="29" name="Picture 28">
            <a:extLst>
              <a:ext uri="{FF2B5EF4-FFF2-40B4-BE49-F238E27FC236}">
                <a16:creationId xmlns:a16="http://schemas.microsoft.com/office/drawing/2014/main" id="{B331F27A-F04E-EE44-B329-4C00F83AB1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87508" y="2783738"/>
            <a:ext cx="896737" cy="1074971"/>
          </a:xfrm>
          <a:prstGeom prst="rect">
            <a:avLst/>
          </a:prstGeom>
        </p:spPr>
      </p:pic>
    </p:spTree>
    <p:extLst>
      <p:ext uri="{BB962C8B-B14F-4D97-AF65-F5344CB8AC3E}">
        <p14:creationId xmlns:p14="http://schemas.microsoft.com/office/powerpoint/2010/main" val="2764830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BE5B3848-A882-7A47-9AB2-EC4140BD15D0}"/>
              </a:ext>
            </a:extLst>
          </p:cNvPr>
          <p:cNvGrpSpPr/>
          <p:nvPr/>
        </p:nvGrpSpPr>
        <p:grpSpPr>
          <a:xfrm>
            <a:off x="8020399" y="1825646"/>
            <a:ext cx="3359479" cy="3653101"/>
            <a:chOff x="4945237" y="2109625"/>
            <a:chExt cx="2654429" cy="3157560"/>
          </a:xfrm>
        </p:grpSpPr>
        <p:sp>
          <p:nvSpPr>
            <p:cNvPr id="32" name="Rectangle 31">
              <a:extLst>
                <a:ext uri="{FF2B5EF4-FFF2-40B4-BE49-F238E27FC236}">
                  <a16:creationId xmlns:a16="http://schemas.microsoft.com/office/drawing/2014/main" id="{955282D5-B324-E541-A91B-69CA0C06CEFA}"/>
                </a:ext>
              </a:extLst>
            </p:cNvPr>
            <p:cNvSpPr/>
            <p:nvPr/>
          </p:nvSpPr>
          <p:spPr>
            <a:xfrm>
              <a:off x="4945237" y="2109626"/>
              <a:ext cx="2654429" cy="3157559"/>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33" name="Straight Connector 32">
              <a:extLst>
                <a:ext uri="{FF2B5EF4-FFF2-40B4-BE49-F238E27FC236}">
                  <a16:creationId xmlns:a16="http://schemas.microsoft.com/office/drawing/2014/main" id="{6E409DC5-3372-0641-8A77-66F3DEC15AF2}"/>
                </a:ext>
              </a:extLst>
            </p:cNvPr>
            <p:cNvCxnSpPr>
              <a:cxnSpLocks/>
            </p:cNvCxnSpPr>
            <p:nvPr/>
          </p:nvCxnSpPr>
          <p:spPr>
            <a:xfrm flipV="1">
              <a:off x="4945237" y="2109625"/>
              <a:ext cx="2654429" cy="1"/>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 name="Content Placeholder 3"/>
          <p:cNvSpPr>
            <a:spLocks noGrp="1"/>
          </p:cNvSpPr>
          <p:nvPr>
            <p:ph sz="half" idx="4294967295"/>
          </p:nvPr>
        </p:nvSpPr>
        <p:spPr>
          <a:xfrm>
            <a:off x="640079" y="2011680"/>
            <a:ext cx="6400800" cy="3222625"/>
          </a:xfrm>
          <a:prstGeom prst="rect">
            <a:avLst/>
          </a:prstGeom>
        </p:spPr>
        <p:txBody>
          <a:bodyPr>
            <a:noAutofit/>
          </a:bodyPr>
          <a:lstStyle/>
          <a:p>
            <a:pPr>
              <a:lnSpc>
                <a:spcPct val="95000"/>
              </a:lnSpc>
              <a:spcBef>
                <a:spcPts val="0"/>
              </a:spcBef>
              <a:spcAft>
                <a:spcPts val="1800"/>
              </a:spcAft>
              <a:buClr>
                <a:srgbClr val="C00000"/>
              </a:buClr>
              <a:buSzPct val="125000"/>
              <a:buFont typeface="Wingdings" pitchFamily="2" charset="2"/>
              <a:buChar char="§"/>
            </a:pPr>
            <a:r>
              <a:rPr lang="en-US" sz="2000" dirty="0"/>
              <a:t>Humanitarian and development actors must co-ordinate to provide predictable, multi-year funding</a:t>
            </a:r>
          </a:p>
          <a:p>
            <a:pPr marL="0" indent="0">
              <a:lnSpc>
                <a:spcPct val="95000"/>
              </a:lnSpc>
              <a:spcBef>
                <a:spcPts val="0"/>
              </a:spcBef>
              <a:spcAft>
                <a:spcPts val="1800"/>
              </a:spcAft>
              <a:buClr>
                <a:srgbClr val="C00000"/>
              </a:buClr>
              <a:buSzPct val="125000"/>
              <a:buNone/>
            </a:pPr>
            <a:endParaRPr lang="en-GB" sz="2000" dirty="0"/>
          </a:p>
          <a:p>
            <a:pPr>
              <a:lnSpc>
                <a:spcPct val="95000"/>
              </a:lnSpc>
              <a:spcBef>
                <a:spcPts val="0"/>
              </a:spcBef>
              <a:spcAft>
                <a:spcPts val="1800"/>
              </a:spcAft>
              <a:buClr>
                <a:srgbClr val="C00000"/>
              </a:buClr>
              <a:buSzPct val="125000"/>
              <a:buFont typeface="Wingdings" pitchFamily="2" charset="2"/>
              <a:buChar char="§"/>
            </a:pPr>
            <a:r>
              <a:rPr lang="en-GB" sz="2000" dirty="0"/>
              <a:t>Multisector humanitarian plans should include education</a:t>
            </a:r>
            <a:endParaRPr lang="en-US" sz="2000" dirty="0"/>
          </a:p>
        </p:txBody>
      </p:sp>
      <p:sp>
        <p:nvSpPr>
          <p:cNvPr id="9" name="Rectangle 8">
            <a:extLst>
              <a:ext uri="{FF2B5EF4-FFF2-40B4-BE49-F238E27FC236}">
                <a16:creationId xmlns:a16="http://schemas.microsoft.com/office/drawing/2014/main" id="{8AB13124-8EA2-49E0-AFD6-56B4D17166D4}"/>
              </a:ext>
            </a:extLst>
          </p:cNvPr>
          <p:cNvSpPr/>
          <p:nvPr/>
        </p:nvSpPr>
        <p:spPr>
          <a:xfrm>
            <a:off x="8020399" y="1977587"/>
            <a:ext cx="3359479" cy="560153"/>
          </a:xfrm>
          <a:prstGeom prst="rect">
            <a:avLst/>
          </a:prstGeom>
        </p:spPr>
        <p:txBody>
          <a:bodyPr wrap="square">
            <a:spAutoFit/>
          </a:bodyPr>
          <a:lstStyle/>
          <a:p>
            <a:pPr algn="ctr">
              <a:lnSpc>
                <a:spcPct val="95000"/>
              </a:lnSpc>
            </a:pPr>
            <a:r>
              <a:rPr lang="en-GB" sz="1600" b="1" dirty="0">
                <a:solidFill>
                  <a:schemeClr val="tx1">
                    <a:lumMod val="75000"/>
                    <a:lumOff val="25000"/>
                  </a:schemeClr>
                </a:solidFill>
                <a:sym typeface="Wingdings 3" panose="05040102010807070707" pitchFamily="18" charset="2"/>
              </a:rPr>
              <a:t>Only a third of the funding gap for refugee education has been filled</a:t>
            </a:r>
            <a:endParaRPr lang="en-US" sz="1600" b="1" dirty="0">
              <a:solidFill>
                <a:schemeClr val="tx1">
                  <a:lumMod val="75000"/>
                  <a:lumOff val="25000"/>
                </a:schemeClr>
              </a:solidFill>
            </a:endParaRPr>
          </a:p>
        </p:txBody>
      </p:sp>
      <p:sp>
        <p:nvSpPr>
          <p:cNvPr id="10" name="Title 3">
            <a:extLst>
              <a:ext uri="{FF2B5EF4-FFF2-40B4-BE49-F238E27FC236}">
                <a16:creationId xmlns:a16="http://schemas.microsoft.com/office/drawing/2014/main" id="{4B942D72-7088-FC4C-BAC8-25804ECAC13B}"/>
              </a:ext>
            </a:extLst>
          </p:cNvPr>
          <p:cNvSpPr txBox="1">
            <a:spLocks/>
          </p:cNvSpPr>
          <p:nvPr/>
        </p:nvSpPr>
        <p:spPr>
          <a:xfrm>
            <a:off x="1176854" y="984143"/>
            <a:ext cx="7498566"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b="1" spc="-80" dirty="0">
                <a:solidFill>
                  <a:schemeClr val="bg1"/>
                </a:solidFill>
              </a:rPr>
              <a:t>Reform humanitarian/development aid</a:t>
            </a:r>
          </a:p>
        </p:txBody>
      </p:sp>
      <p:sp>
        <p:nvSpPr>
          <p:cNvPr id="11" name="TextBox 10">
            <a:extLst>
              <a:ext uri="{FF2B5EF4-FFF2-40B4-BE49-F238E27FC236}">
                <a16:creationId xmlns:a16="http://schemas.microsoft.com/office/drawing/2014/main" id="{B868B8AB-C5D3-A34A-B668-CEA038A79551}"/>
              </a:ext>
            </a:extLst>
          </p:cNvPr>
          <p:cNvSpPr txBox="1"/>
          <p:nvPr/>
        </p:nvSpPr>
        <p:spPr>
          <a:xfrm>
            <a:off x="324299" y="858360"/>
            <a:ext cx="725595" cy="830997"/>
          </a:xfrm>
          <a:prstGeom prst="rect">
            <a:avLst/>
          </a:prstGeom>
          <a:noFill/>
        </p:spPr>
        <p:txBody>
          <a:bodyPr wrap="square" rtlCol="0">
            <a:spAutoFit/>
          </a:bodyPr>
          <a:lstStyle/>
          <a:p>
            <a:pPr algn="ctr"/>
            <a:r>
              <a:rPr lang="en-US" sz="4800" b="1" dirty="0">
                <a:solidFill>
                  <a:srgbClr val="C00000"/>
                </a:solidFill>
              </a:rPr>
              <a:t>5</a:t>
            </a:r>
          </a:p>
        </p:txBody>
      </p:sp>
      <p:cxnSp>
        <p:nvCxnSpPr>
          <p:cNvPr id="12" name="Straight Connector 11">
            <a:extLst>
              <a:ext uri="{FF2B5EF4-FFF2-40B4-BE49-F238E27FC236}">
                <a16:creationId xmlns:a16="http://schemas.microsoft.com/office/drawing/2014/main" id="{23E8750F-979F-684D-B608-4E76E352CA12}"/>
              </a:ext>
            </a:extLst>
          </p:cNvPr>
          <p:cNvCxnSpPr>
            <a:cxnSpLocks/>
          </p:cNvCxnSpPr>
          <p:nvPr/>
        </p:nvCxnSpPr>
        <p:spPr>
          <a:xfrm>
            <a:off x="640080" y="5809102"/>
            <a:ext cx="109728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83EF1AE4-6DDB-4B47-ACA0-A28CBF8231EC}"/>
              </a:ext>
            </a:extLst>
          </p:cNvPr>
          <p:cNvGrpSpPr/>
          <p:nvPr/>
        </p:nvGrpSpPr>
        <p:grpSpPr>
          <a:xfrm>
            <a:off x="748284" y="5924939"/>
            <a:ext cx="10748772" cy="707886"/>
            <a:chOff x="1390761" y="5811899"/>
            <a:chExt cx="6549516" cy="707886"/>
          </a:xfrm>
        </p:grpSpPr>
        <p:sp>
          <p:nvSpPr>
            <p:cNvPr id="7" name="Rectangle 6">
              <a:extLst>
                <a:ext uri="{FF2B5EF4-FFF2-40B4-BE49-F238E27FC236}">
                  <a16:creationId xmlns:a16="http://schemas.microsoft.com/office/drawing/2014/main" id="{C8F001E9-89E0-414B-94B2-48F8D3A11646}"/>
                </a:ext>
              </a:extLst>
            </p:cNvPr>
            <p:cNvSpPr/>
            <p:nvPr/>
          </p:nvSpPr>
          <p:spPr>
            <a:xfrm>
              <a:off x="1596585" y="5811899"/>
              <a:ext cx="6343692" cy="707886"/>
            </a:xfrm>
            <a:prstGeom prst="rect">
              <a:avLst/>
            </a:prstGeom>
          </p:spPr>
          <p:txBody>
            <a:bodyPr wrap="square">
              <a:spAutoFit/>
            </a:bodyPr>
            <a:lstStyle/>
            <a:p>
              <a:r>
                <a:rPr lang="en-US" sz="2000" b="1" i="1" spc="20" dirty="0">
                  <a:solidFill>
                    <a:srgbClr val="C00000"/>
                  </a:solidFill>
                  <a:latin typeface="+mj-lt"/>
                </a:rPr>
                <a:t>Lebanon brought together national and international partners to prepare its crisis response plan</a:t>
              </a:r>
              <a:endParaRPr lang="en-GB" sz="2000" b="1" i="1" spc="20" dirty="0">
                <a:solidFill>
                  <a:srgbClr val="C00000"/>
                </a:solidFill>
                <a:latin typeface="+mj-lt"/>
              </a:endParaRPr>
            </a:p>
          </p:txBody>
        </p:sp>
        <p:pic>
          <p:nvPicPr>
            <p:cNvPr id="16" name="Picture 15">
              <a:extLst>
                <a:ext uri="{FF2B5EF4-FFF2-40B4-BE49-F238E27FC236}">
                  <a16:creationId xmlns:a16="http://schemas.microsoft.com/office/drawing/2014/main" id="{1C7B1CCF-40DC-D74C-9BD0-5A43DB791F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0761" y="5891337"/>
              <a:ext cx="184201" cy="147361"/>
            </a:xfrm>
            <a:prstGeom prst="rect">
              <a:avLst/>
            </a:prstGeom>
          </p:spPr>
        </p:pic>
        <p:pic>
          <p:nvPicPr>
            <p:cNvPr id="17" name="Picture 16">
              <a:extLst>
                <a:ext uri="{FF2B5EF4-FFF2-40B4-BE49-F238E27FC236}">
                  <a16:creationId xmlns:a16="http://schemas.microsoft.com/office/drawing/2014/main" id="{71FE04B4-5877-B340-8CE3-5160C5FF4D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01952" y="6038698"/>
              <a:ext cx="184201" cy="147361"/>
            </a:xfrm>
            <a:prstGeom prst="rect">
              <a:avLst/>
            </a:prstGeom>
          </p:spPr>
        </p:pic>
      </p:grpSp>
      <p:pic>
        <p:nvPicPr>
          <p:cNvPr id="3" name="Picture 2">
            <a:extLst>
              <a:ext uri="{FF2B5EF4-FFF2-40B4-BE49-F238E27FC236}">
                <a16:creationId xmlns:a16="http://schemas.microsoft.com/office/drawing/2014/main" id="{2435A3C4-89F4-8D49-B6B6-ACB972E0CA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39970" y="2714301"/>
            <a:ext cx="1917700" cy="2540000"/>
          </a:xfrm>
          <a:prstGeom prst="rect">
            <a:avLst/>
          </a:prstGeom>
        </p:spPr>
      </p:pic>
      <p:pic>
        <p:nvPicPr>
          <p:cNvPr id="6" name="Picture 5">
            <a:extLst>
              <a:ext uri="{FF2B5EF4-FFF2-40B4-BE49-F238E27FC236}">
                <a16:creationId xmlns:a16="http://schemas.microsoft.com/office/drawing/2014/main" id="{F1D4C38C-36D9-3444-9B28-BF2B613F457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64461" y="2808833"/>
            <a:ext cx="558800" cy="2235200"/>
          </a:xfrm>
          <a:prstGeom prst="rect">
            <a:avLst/>
          </a:prstGeom>
        </p:spPr>
      </p:pic>
      <p:pic>
        <p:nvPicPr>
          <p:cNvPr id="18" name="Picture 17">
            <a:extLst>
              <a:ext uri="{FF2B5EF4-FFF2-40B4-BE49-F238E27FC236}">
                <a16:creationId xmlns:a16="http://schemas.microsoft.com/office/drawing/2014/main" id="{E61CF97F-D280-A54D-9C78-5D1FC6A2712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64461" y="4282033"/>
            <a:ext cx="1181100" cy="762000"/>
          </a:xfrm>
          <a:prstGeom prst="rect">
            <a:avLst/>
          </a:prstGeom>
        </p:spPr>
      </p:pic>
    </p:spTree>
    <p:extLst>
      <p:ext uri="{BB962C8B-B14F-4D97-AF65-F5344CB8AC3E}">
        <p14:creationId xmlns:p14="http://schemas.microsoft.com/office/powerpoint/2010/main" val="31875002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4250495" y="2058716"/>
            <a:ext cx="3973512" cy="1262063"/>
          </a:xfrm>
          <a:prstGeom prst="rect">
            <a:avLst/>
          </a:prstGeom>
        </p:spPr>
        <p:txBody>
          <a:bodyPr anchor="t" anchorCtr="0">
            <a:normAutofit/>
          </a:bodyPr>
          <a:lstStyle/>
          <a:p>
            <a:pPr marL="0" indent="0" algn="ctr">
              <a:lnSpc>
                <a:spcPct val="110000"/>
              </a:lnSpc>
              <a:spcBef>
                <a:spcPts val="0"/>
              </a:spcBef>
              <a:buNone/>
            </a:pPr>
            <a:r>
              <a:rPr lang="en-US" sz="2400" spc="-70" dirty="0"/>
              <a:t>Join in the discussion :</a:t>
            </a:r>
          </a:p>
        </p:txBody>
      </p:sp>
      <p:sp>
        <p:nvSpPr>
          <p:cNvPr id="2" name="Rectangle 1">
            <a:extLst>
              <a:ext uri="{FF2B5EF4-FFF2-40B4-BE49-F238E27FC236}">
                <a16:creationId xmlns:a16="http://schemas.microsoft.com/office/drawing/2014/main" id="{1A896056-3957-D04B-AE3D-1D17F831DC3C}"/>
              </a:ext>
            </a:extLst>
          </p:cNvPr>
          <p:cNvSpPr/>
          <p:nvPr/>
        </p:nvSpPr>
        <p:spPr>
          <a:xfrm>
            <a:off x="730410" y="3779542"/>
            <a:ext cx="2257542" cy="369332"/>
          </a:xfrm>
          <a:prstGeom prst="rect">
            <a:avLst/>
          </a:prstGeom>
        </p:spPr>
        <p:txBody>
          <a:bodyPr wrap="none">
            <a:spAutoFit/>
          </a:bodyPr>
          <a:lstStyle/>
          <a:p>
            <a:pPr algn="ctr"/>
            <a:r>
              <a:rPr lang="en-US" b="1" dirty="0"/>
              <a:t>Download the report:</a:t>
            </a:r>
          </a:p>
        </p:txBody>
      </p:sp>
      <p:pic>
        <p:nvPicPr>
          <p:cNvPr id="9" name="Picture 8">
            <a:extLst>
              <a:ext uri="{FF2B5EF4-FFF2-40B4-BE49-F238E27FC236}">
                <a16:creationId xmlns:a16="http://schemas.microsoft.com/office/drawing/2014/main" id="{EC0A18A9-ED44-6B4E-B788-107E2E1642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3220" y="4909778"/>
            <a:ext cx="2374900" cy="1371600"/>
          </a:xfrm>
          <a:prstGeom prst="rect">
            <a:avLst/>
          </a:prstGeom>
        </p:spPr>
      </p:pic>
      <p:sp>
        <p:nvSpPr>
          <p:cNvPr id="4" name="TextBox 3">
            <a:extLst>
              <a:ext uri="{FF2B5EF4-FFF2-40B4-BE49-F238E27FC236}">
                <a16:creationId xmlns:a16="http://schemas.microsoft.com/office/drawing/2014/main" id="{B8E1539F-C472-434F-91DD-CA488AFE8923}"/>
              </a:ext>
            </a:extLst>
          </p:cNvPr>
          <p:cNvSpPr txBox="1"/>
          <p:nvPr/>
        </p:nvSpPr>
        <p:spPr>
          <a:xfrm>
            <a:off x="3878925" y="2582750"/>
            <a:ext cx="4581144" cy="584775"/>
          </a:xfrm>
          <a:prstGeom prst="rect">
            <a:avLst/>
          </a:prstGeom>
          <a:solidFill>
            <a:schemeClr val="tx1"/>
          </a:solidFill>
        </p:spPr>
        <p:txBody>
          <a:bodyPr wrap="square" rtlCol="0" anchor="ctr" anchorCtr="0">
            <a:spAutoFit/>
          </a:bodyPr>
          <a:lstStyle/>
          <a:p>
            <a:pPr algn="ctr"/>
            <a:r>
              <a:rPr lang="en-US" sz="3200" dirty="0">
                <a:solidFill>
                  <a:schemeClr val="bg1"/>
                </a:solidFill>
              </a:rPr>
              <a:t>#</a:t>
            </a:r>
            <a:r>
              <a:rPr lang="en-US" sz="3200" dirty="0" err="1">
                <a:solidFill>
                  <a:schemeClr val="bg1"/>
                </a:solidFill>
              </a:rPr>
              <a:t>EducationOnTheMove</a:t>
            </a:r>
            <a:endParaRPr lang="en-US" sz="3200" dirty="0">
              <a:solidFill>
                <a:schemeClr val="bg1"/>
              </a:solidFill>
            </a:endParaRPr>
          </a:p>
        </p:txBody>
      </p:sp>
      <p:sp>
        <p:nvSpPr>
          <p:cNvPr id="10" name="TextBox 9">
            <a:extLst>
              <a:ext uri="{FF2B5EF4-FFF2-40B4-BE49-F238E27FC236}">
                <a16:creationId xmlns:a16="http://schemas.microsoft.com/office/drawing/2014/main" id="{432C16DF-CEE9-7443-8CC7-0ACD0990FA70}"/>
              </a:ext>
            </a:extLst>
          </p:cNvPr>
          <p:cNvSpPr txBox="1"/>
          <p:nvPr/>
        </p:nvSpPr>
        <p:spPr>
          <a:xfrm>
            <a:off x="829781" y="4219275"/>
            <a:ext cx="4316342" cy="2062103"/>
          </a:xfrm>
          <a:prstGeom prst="rect">
            <a:avLst/>
          </a:prstGeom>
          <a:solidFill>
            <a:schemeClr val="bg1">
              <a:lumMod val="85000"/>
            </a:schemeClr>
          </a:solidFill>
        </p:spPr>
        <p:txBody>
          <a:bodyPr wrap="square" rtlCol="0" anchor="ctr" anchorCtr="0">
            <a:spAutoFit/>
          </a:bodyPr>
          <a:lstStyle/>
          <a:p>
            <a:pPr algn="ctr"/>
            <a:r>
              <a:rPr lang="en-US" sz="3200" dirty="0"/>
              <a:t>English</a:t>
            </a:r>
            <a:endParaRPr lang="en-US" sz="3200" dirty="0">
              <a:solidFill>
                <a:schemeClr val="tx2"/>
              </a:solidFill>
            </a:endParaRPr>
          </a:p>
          <a:p>
            <a:pPr algn="ctr"/>
            <a:r>
              <a:rPr lang="en-US" sz="3200" dirty="0">
                <a:solidFill>
                  <a:srgbClr val="C00000"/>
                </a:solidFill>
              </a:rPr>
              <a:t>bit.ly/arabstates2019</a:t>
            </a:r>
          </a:p>
          <a:p>
            <a:pPr algn="ctr"/>
            <a:r>
              <a:rPr lang="en-US" sz="3200" dirty="0"/>
              <a:t>Arabic</a:t>
            </a:r>
            <a:endParaRPr lang="en-US" sz="3200" dirty="0">
              <a:solidFill>
                <a:schemeClr val="tx2"/>
              </a:solidFill>
            </a:endParaRPr>
          </a:p>
          <a:p>
            <a:pPr algn="ctr"/>
            <a:r>
              <a:rPr lang="en-US" sz="3200" dirty="0">
                <a:solidFill>
                  <a:srgbClr val="C00000"/>
                </a:solidFill>
              </a:rPr>
              <a:t>bit.ly/arabstates2019ar</a:t>
            </a:r>
          </a:p>
        </p:txBody>
      </p:sp>
    </p:spTree>
    <p:extLst>
      <p:ext uri="{BB962C8B-B14F-4D97-AF65-F5344CB8AC3E}">
        <p14:creationId xmlns:p14="http://schemas.microsoft.com/office/powerpoint/2010/main" val="1037683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500"/>
                            </p:stCondLst>
                            <p:childTnLst>
                              <p:par>
                                <p:cTn id="16" presetID="10" presetClass="entr" presetSubtype="0" fill="hold" grpId="0" nodeType="afterEffect">
                                  <p:stCondLst>
                                    <p:cond delay="50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95359A-01D1-3944-9585-5F671EB7211E}"/>
              </a:ext>
            </a:extLst>
          </p:cNvPr>
          <p:cNvSpPr txBox="1"/>
          <p:nvPr/>
        </p:nvSpPr>
        <p:spPr>
          <a:xfrm>
            <a:off x="2214742" y="1108832"/>
            <a:ext cx="7655148" cy="523220"/>
          </a:xfrm>
          <a:prstGeom prst="rect">
            <a:avLst/>
          </a:prstGeom>
          <a:noFill/>
        </p:spPr>
        <p:txBody>
          <a:bodyPr wrap="square" rtlCol="0">
            <a:spAutoFit/>
          </a:bodyPr>
          <a:lstStyle/>
          <a:p>
            <a:pPr algn="ctr"/>
            <a:r>
              <a:rPr lang="en-US" sz="2800" b="1" spc="-10" dirty="0"/>
              <a:t>The Arab States are a region </a:t>
            </a:r>
            <a:r>
              <a:rPr lang="en-US" sz="2800" b="1" spc="-10" dirty="0">
                <a:solidFill>
                  <a:srgbClr val="C00000"/>
                </a:solidFill>
              </a:rPr>
              <a:t>shaped</a:t>
            </a:r>
            <a:r>
              <a:rPr lang="en-US" sz="2800" b="1" spc="-10" dirty="0"/>
              <a:t> by migration…</a:t>
            </a:r>
            <a:endParaRPr lang="en-US" sz="2800" spc="-10" dirty="0"/>
          </a:p>
        </p:txBody>
      </p:sp>
      <p:sp>
        <p:nvSpPr>
          <p:cNvPr id="7" name="TextBox 6">
            <a:extLst>
              <a:ext uri="{FF2B5EF4-FFF2-40B4-BE49-F238E27FC236}">
                <a16:creationId xmlns:a16="http://schemas.microsoft.com/office/drawing/2014/main" id="{843A0A0D-7FC2-DF46-AEE5-B0F470B27B7B}"/>
              </a:ext>
            </a:extLst>
          </p:cNvPr>
          <p:cNvSpPr txBox="1"/>
          <p:nvPr/>
        </p:nvSpPr>
        <p:spPr>
          <a:xfrm>
            <a:off x="3176842" y="6369163"/>
            <a:ext cx="5943600" cy="400110"/>
          </a:xfrm>
          <a:prstGeom prst="rect">
            <a:avLst/>
          </a:prstGeom>
          <a:noFill/>
        </p:spPr>
        <p:txBody>
          <a:bodyPr wrap="square" rtlCol="0">
            <a:spAutoFit/>
          </a:bodyPr>
          <a:lstStyle/>
          <a:p>
            <a:pPr algn="ctr"/>
            <a:r>
              <a:rPr lang="en-US" sz="2000" dirty="0"/>
              <a:t>Emigration 					Immigration</a:t>
            </a:r>
            <a:endParaRPr lang="en-US" sz="2000" b="1" dirty="0">
              <a:solidFill>
                <a:srgbClr val="990000"/>
              </a:solidFill>
            </a:endParaRPr>
          </a:p>
        </p:txBody>
      </p:sp>
      <p:pic>
        <p:nvPicPr>
          <p:cNvPr id="5" name="Picture 4">
            <a:extLst>
              <a:ext uri="{FF2B5EF4-FFF2-40B4-BE49-F238E27FC236}">
                <a16:creationId xmlns:a16="http://schemas.microsoft.com/office/drawing/2014/main" id="{3979EA0B-4931-4D1D-98B8-A20F882249EE}"/>
              </a:ext>
            </a:extLst>
          </p:cNvPr>
          <p:cNvPicPr>
            <a:picLocks noChangeAspect="1"/>
          </p:cNvPicPr>
          <p:nvPr/>
        </p:nvPicPr>
        <p:blipFill>
          <a:blip r:embed="rId3"/>
          <a:stretch>
            <a:fillRect/>
          </a:stretch>
        </p:blipFill>
        <p:spPr>
          <a:xfrm>
            <a:off x="2573585" y="1661116"/>
            <a:ext cx="3108960" cy="4678985"/>
          </a:xfrm>
          <a:prstGeom prst="rect">
            <a:avLst/>
          </a:prstGeom>
        </p:spPr>
      </p:pic>
      <p:pic>
        <p:nvPicPr>
          <p:cNvPr id="6" name="Picture 5">
            <a:extLst>
              <a:ext uri="{FF2B5EF4-FFF2-40B4-BE49-F238E27FC236}">
                <a16:creationId xmlns:a16="http://schemas.microsoft.com/office/drawing/2014/main" id="{0C46F9A8-A2B7-47DA-8A14-D508007BCE0D}"/>
              </a:ext>
            </a:extLst>
          </p:cNvPr>
          <p:cNvPicPr>
            <a:picLocks noChangeAspect="1"/>
          </p:cNvPicPr>
          <p:nvPr/>
        </p:nvPicPr>
        <p:blipFill>
          <a:blip r:embed="rId4"/>
          <a:stretch>
            <a:fillRect/>
          </a:stretch>
        </p:blipFill>
        <p:spPr>
          <a:xfrm>
            <a:off x="6148642" y="1664209"/>
            <a:ext cx="3108960" cy="4678985"/>
          </a:xfrm>
          <a:prstGeom prst="rect">
            <a:avLst/>
          </a:prstGeom>
        </p:spPr>
      </p:pic>
    </p:spTree>
    <p:extLst>
      <p:ext uri="{BB962C8B-B14F-4D97-AF65-F5344CB8AC3E}">
        <p14:creationId xmlns:p14="http://schemas.microsoft.com/office/powerpoint/2010/main" val="5486341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95359A-01D1-3944-9585-5F671EB7211E}"/>
              </a:ext>
            </a:extLst>
          </p:cNvPr>
          <p:cNvSpPr txBox="1"/>
          <p:nvPr/>
        </p:nvSpPr>
        <p:spPr>
          <a:xfrm>
            <a:off x="2214742" y="1108832"/>
            <a:ext cx="7655148" cy="523220"/>
          </a:xfrm>
          <a:prstGeom prst="rect">
            <a:avLst/>
          </a:prstGeom>
          <a:noFill/>
        </p:spPr>
        <p:txBody>
          <a:bodyPr wrap="square" rtlCol="0">
            <a:spAutoFit/>
          </a:bodyPr>
          <a:lstStyle/>
          <a:p>
            <a:pPr algn="ctr"/>
            <a:r>
              <a:rPr lang="en-US" sz="2800" b="1" spc="-10" dirty="0"/>
              <a:t>…and the region </a:t>
            </a:r>
            <a:r>
              <a:rPr lang="en-US" sz="2800" b="1" spc="-10" dirty="0">
                <a:solidFill>
                  <a:srgbClr val="C00000"/>
                </a:solidFill>
              </a:rPr>
              <a:t>most</a:t>
            </a:r>
            <a:r>
              <a:rPr lang="en-US" sz="2800" b="1" spc="-10" dirty="0"/>
              <a:t> </a:t>
            </a:r>
            <a:r>
              <a:rPr lang="en-US" sz="2800" b="1" spc="-10" dirty="0">
                <a:solidFill>
                  <a:srgbClr val="C00000"/>
                </a:solidFill>
              </a:rPr>
              <a:t>affected</a:t>
            </a:r>
            <a:r>
              <a:rPr lang="en-US" sz="2800" b="1" spc="-10" dirty="0"/>
              <a:t> by displacement</a:t>
            </a:r>
            <a:endParaRPr lang="en-US" sz="2800" spc="-10" dirty="0"/>
          </a:p>
        </p:txBody>
      </p:sp>
      <p:pic>
        <p:nvPicPr>
          <p:cNvPr id="3" name="Picture 2">
            <a:extLst>
              <a:ext uri="{FF2B5EF4-FFF2-40B4-BE49-F238E27FC236}">
                <a16:creationId xmlns:a16="http://schemas.microsoft.com/office/drawing/2014/main" id="{458341AE-3C9D-4AE5-9498-981FF3D07D76}"/>
              </a:ext>
            </a:extLst>
          </p:cNvPr>
          <p:cNvPicPr>
            <a:picLocks noChangeAspect="1"/>
          </p:cNvPicPr>
          <p:nvPr/>
        </p:nvPicPr>
        <p:blipFill>
          <a:blip r:embed="rId3"/>
          <a:stretch>
            <a:fillRect/>
          </a:stretch>
        </p:blipFill>
        <p:spPr>
          <a:xfrm>
            <a:off x="2529840" y="2057400"/>
            <a:ext cx="6858000" cy="4114800"/>
          </a:xfrm>
          <a:prstGeom prst="rect">
            <a:avLst/>
          </a:prstGeom>
        </p:spPr>
      </p:pic>
    </p:spTree>
    <p:extLst>
      <p:ext uri="{BB962C8B-B14F-4D97-AF65-F5344CB8AC3E}">
        <p14:creationId xmlns:p14="http://schemas.microsoft.com/office/powerpoint/2010/main" val="2271871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95359A-01D1-3944-9585-5F671EB7211E}"/>
              </a:ext>
            </a:extLst>
          </p:cNvPr>
          <p:cNvSpPr txBox="1"/>
          <p:nvPr/>
        </p:nvSpPr>
        <p:spPr>
          <a:xfrm>
            <a:off x="365760" y="1097280"/>
            <a:ext cx="9144000" cy="954107"/>
          </a:xfrm>
          <a:prstGeom prst="rect">
            <a:avLst/>
          </a:prstGeom>
          <a:noFill/>
        </p:spPr>
        <p:txBody>
          <a:bodyPr wrap="square" rtlCol="0">
            <a:spAutoFit/>
          </a:bodyPr>
          <a:lstStyle/>
          <a:p>
            <a:r>
              <a:rPr lang="en-US" sz="2800" b="1" spc="-10" dirty="0"/>
              <a:t>Education expansion has </a:t>
            </a:r>
            <a:r>
              <a:rPr lang="en-US" sz="2800" b="1" spc="-10" dirty="0">
                <a:solidFill>
                  <a:srgbClr val="C00000"/>
                </a:solidFill>
              </a:rPr>
              <a:t>slowed down </a:t>
            </a:r>
          </a:p>
          <a:p>
            <a:r>
              <a:rPr lang="en-US" sz="2800" spc="-10" dirty="0"/>
              <a:t>over the past two decades as a result</a:t>
            </a:r>
          </a:p>
        </p:txBody>
      </p:sp>
      <p:pic>
        <p:nvPicPr>
          <p:cNvPr id="7" name="Picture 6">
            <a:extLst>
              <a:ext uri="{FF2B5EF4-FFF2-40B4-BE49-F238E27FC236}">
                <a16:creationId xmlns:a16="http://schemas.microsoft.com/office/drawing/2014/main" id="{F998C194-2671-4361-8030-6D025246D94C}"/>
              </a:ext>
            </a:extLst>
          </p:cNvPr>
          <p:cNvPicPr>
            <a:picLocks noChangeAspect="1"/>
          </p:cNvPicPr>
          <p:nvPr/>
        </p:nvPicPr>
        <p:blipFill>
          <a:blip r:embed="rId3"/>
          <a:stretch>
            <a:fillRect/>
          </a:stretch>
        </p:blipFill>
        <p:spPr>
          <a:xfrm>
            <a:off x="7589520" y="2011680"/>
            <a:ext cx="3769614" cy="4689348"/>
          </a:xfrm>
          <a:prstGeom prst="rect">
            <a:avLst/>
          </a:prstGeom>
        </p:spPr>
      </p:pic>
      <p:sp>
        <p:nvSpPr>
          <p:cNvPr id="10" name="Rectangle 9">
            <a:extLst>
              <a:ext uri="{FF2B5EF4-FFF2-40B4-BE49-F238E27FC236}">
                <a16:creationId xmlns:a16="http://schemas.microsoft.com/office/drawing/2014/main" id="{727B7DF8-D3E0-4DBA-9316-819A8A0DA8C8}"/>
              </a:ext>
            </a:extLst>
          </p:cNvPr>
          <p:cNvSpPr/>
          <p:nvPr/>
        </p:nvSpPr>
        <p:spPr>
          <a:xfrm>
            <a:off x="365760" y="2413338"/>
            <a:ext cx="6583680" cy="2862322"/>
          </a:xfrm>
          <a:prstGeom prst="rect">
            <a:avLst/>
          </a:prstGeom>
        </p:spPr>
        <p:txBody>
          <a:bodyPr>
            <a:spAutoFit/>
          </a:bodyPr>
          <a:lstStyle/>
          <a:p>
            <a:endParaRPr lang="en-US" sz="2000" spc="-20" dirty="0"/>
          </a:p>
          <a:p>
            <a:r>
              <a:rPr lang="en-US" sz="2000" spc="-20" dirty="0"/>
              <a:t>The gap in the enrolment rate </a:t>
            </a:r>
            <a:r>
              <a:rPr lang="en-GB" sz="2000" spc="-20" dirty="0"/>
              <a:t>in </a:t>
            </a:r>
            <a:r>
              <a:rPr lang="en-GB" sz="2000" u="sng" dirty="0"/>
              <a:t>primary education</a:t>
            </a:r>
            <a:r>
              <a:rPr lang="en-GB" sz="2000" b="1" dirty="0"/>
              <a:t> </a:t>
            </a:r>
            <a:r>
              <a:rPr lang="en-GB" sz="2000" spc="-20" dirty="0"/>
              <a:t>between the </a:t>
            </a:r>
            <a:r>
              <a:rPr lang="en-GB" sz="2000" b="1" spc="-20" dirty="0">
                <a:solidFill>
                  <a:srgbClr val="C00000"/>
                </a:solidFill>
              </a:rPr>
              <a:t>Arab States</a:t>
            </a:r>
            <a:r>
              <a:rPr lang="en-GB" sz="2000" spc="-20" dirty="0"/>
              <a:t> and </a:t>
            </a:r>
            <a:r>
              <a:rPr lang="en-GB" sz="2000" b="1" spc="-20" dirty="0"/>
              <a:t>sub-Saharan Africa </a:t>
            </a:r>
            <a:r>
              <a:rPr lang="en-GB" sz="2000" spc="-20" dirty="0"/>
              <a:t>has more than halved </a:t>
            </a:r>
          </a:p>
          <a:p>
            <a:endParaRPr lang="en-GB" sz="2000" spc="-20" dirty="0"/>
          </a:p>
          <a:p>
            <a:endParaRPr lang="en-GB" sz="2000" spc="-20" dirty="0"/>
          </a:p>
          <a:p>
            <a:r>
              <a:rPr lang="en-GB" sz="2000" b="1" dirty="0">
                <a:latin typeface="Calibri" panose="020F0502020204030204" pitchFamily="34" charset="0"/>
                <a:ea typeface="Calibri" panose="020F0502020204030204" pitchFamily="34" charset="0"/>
                <a:cs typeface="Arial" panose="020B0604020202020204" pitchFamily="34" charset="0"/>
              </a:rPr>
              <a:t>Central and </a:t>
            </a:r>
            <a:r>
              <a:rPr lang="en-GB" sz="2000" b="1" spc="-20" dirty="0"/>
              <a:t>Southern Asia </a:t>
            </a:r>
            <a:r>
              <a:rPr lang="en-GB" sz="2000" spc="-20" dirty="0"/>
              <a:t>has overtaken the </a:t>
            </a:r>
            <a:r>
              <a:rPr lang="en-GB" sz="2000" b="1" spc="-20" dirty="0">
                <a:solidFill>
                  <a:srgbClr val="C00000"/>
                </a:solidFill>
              </a:rPr>
              <a:t>Arab </a:t>
            </a:r>
            <a:r>
              <a:rPr lang="en-GB" sz="2000" b="1" dirty="0">
                <a:solidFill>
                  <a:srgbClr val="C00000"/>
                </a:solidFill>
                <a:latin typeface="Calibri" panose="020F0502020204030204" pitchFamily="34" charset="0"/>
                <a:ea typeface="Calibri" panose="020F0502020204030204" pitchFamily="34" charset="0"/>
                <a:cs typeface="Arial" panose="020B0604020202020204" pitchFamily="34" charset="0"/>
              </a:rPr>
              <a:t>States </a:t>
            </a:r>
            <a:r>
              <a:rPr lang="en-GB" sz="2000" dirty="0">
                <a:latin typeface="Calibri" panose="020F0502020204030204" pitchFamily="34" charset="0"/>
                <a:ea typeface="Calibri" panose="020F0502020204030204" pitchFamily="34" charset="0"/>
                <a:cs typeface="Arial" panose="020B0604020202020204" pitchFamily="34" charset="0"/>
              </a:rPr>
              <a:t>in the enrolment rate in </a:t>
            </a:r>
            <a:r>
              <a:rPr lang="en-GB" sz="2000" u="sng" dirty="0"/>
              <a:t>lower secondary education</a:t>
            </a:r>
            <a:endParaRPr lang="en-GB" sz="2000" u="sng" dirty="0">
              <a:latin typeface="Calibri" panose="020F0502020204030204" pitchFamily="34" charset="0"/>
              <a:ea typeface="Calibri" panose="020F0502020204030204" pitchFamily="34" charset="0"/>
              <a:cs typeface="Arial" panose="020B0604020202020204" pitchFamily="34" charset="0"/>
            </a:endParaRPr>
          </a:p>
          <a:p>
            <a:endParaRPr lang="en-GB" sz="2000" spc="-20" dirty="0"/>
          </a:p>
          <a:p>
            <a:endParaRPr lang="en-GB" sz="2000" spc="-20" dirty="0"/>
          </a:p>
        </p:txBody>
      </p:sp>
    </p:spTree>
    <p:extLst>
      <p:ext uri="{BB962C8B-B14F-4D97-AF65-F5344CB8AC3E}">
        <p14:creationId xmlns:p14="http://schemas.microsoft.com/office/powerpoint/2010/main" val="3284918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B5C2E0F-515C-9D4A-BEE6-EFF7A2B306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1542" y="2097214"/>
            <a:ext cx="4391511" cy="3241783"/>
          </a:xfrm>
          <a:prstGeom prst="rect">
            <a:avLst/>
          </a:prstGeom>
        </p:spPr>
      </p:pic>
      <p:sp>
        <p:nvSpPr>
          <p:cNvPr id="13" name="TextBox 12">
            <a:extLst>
              <a:ext uri="{FF2B5EF4-FFF2-40B4-BE49-F238E27FC236}">
                <a16:creationId xmlns:a16="http://schemas.microsoft.com/office/drawing/2014/main" id="{F702B343-3E1B-6947-BAC7-73D65A054EBC}"/>
              </a:ext>
            </a:extLst>
          </p:cNvPr>
          <p:cNvSpPr txBox="1"/>
          <p:nvPr/>
        </p:nvSpPr>
        <p:spPr>
          <a:xfrm>
            <a:off x="365760" y="5394960"/>
            <a:ext cx="6400800" cy="707886"/>
          </a:xfrm>
          <a:prstGeom prst="rect">
            <a:avLst/>
          </a:prstGeom>
          <a:noFill/>
        </p:spPr>
        <p:txBody>
          <a:bodyPr wrap="square" rtlCol="0">
            <a:spAutoFit/>
          </a:bodyPr>
          <a:lstStyle/>
          <a:p>
            <a:r>
              <a:rPr lang="en-US" sz="2000" b="1" dirty="0">
                <a:solidFill>
                  <a:srgbClr val="C00000"/>
                </a:solidFill>
              </a:rPr>
              <a:t>Displacement</a:t>
            </a:r>
            <a:r>
              <a:rPr lang="en-US" sz="2000" b="1" dirty="0"/>
              <a:t> </a:t>
            </a:r>
            <a:r>
              <a:rPr lang="en-US" sz="2000" dirty="0"/>
              <a:t>leads to </a:t>
            </a:r>
            <a:r>
              <a:rPr lang="en-US" sz="2000" b="1" spc="50" dirty="0">
                <a:solidFill>
                  <a:srgbClr val="32B6C3"/>
                </a:solidFill>
                <a:sym typeface="Wingdings 3" panose="05040102010807070707" pitchFamily="18" charset="2"/>
              </a:rPr>
              <a:t>humanitarian crises</a:t>
            </a:r>
            <a:endParaRPr lang="en-US" sz="2000" dirty="0">
              <a:solidFill>
                <a:srgbClr val="32B6C3"/>
              </a:solidFill>
              <a:sym typeface="Wingdings 3" panose="05040102010807070707" pitchFamily="18" charset="2"/>
            </a:endParaRPr>
          </a:p>
          <a:p>
            <a:pPr marL="285750" indent="-285750">
              <a:buClr>
                <a:schemeClr val="tx2"/>
              </a:buClr>
              <a:buSzPct val="125000"/>
              <a:buFont typeface="Wingdings" pitchFamily="2" charset="2"/>
              <a:buChar char="§"/>
            </a:pPr>
            <a:r>
              <a:rPr lang="en-US" sz="2000" dirty="0"/>
              <a:t>Half of </a:t>
            </a:r>
            <a:r>
              <a:rPr lang="en-US" sz="2000" b="1" dirty="0"/>
              <a:t>Syrian </a:t>
            </a:r>
            <a:r>
              <a:rPr lang="en-US" sz="2000" dirty="0"/>
              <a:t>IDPs are children</a:t>
            </a:r>
          </a:p>
        </p:txBody>
      </p:sp>
      <p:sp>
        <p:nvSpPr>
          <p:cNvPr id="35" name="Content Placeholder 2">
            <a:extLst>
              <a:ext uri="{FF2B5EF4-FFF2-40B4-BE49-F238E27FC236}">
                <a16:creationId xmlns:a16="http://schemas.microsoft.com/office/drawing/2014/main" id="{4639C720-6E6F-2E41-B020-89023D54346B}"/>
              </a:ext>
            </a:extLst>
          </p:cNvPr>
          <p:cNvSpPr txBox="1">
            <a:spLocks/>
          </p:cNvSpPr>
          <p:nvPr/>
        </p:nvSpPr>
        <p:spPr>
          <a:xfrm>
            <a:off x="365760" y="2468880"/>
            <a:ext cx="6400800" cy="123572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dirty="0">
                <a:solidFill>
                  <a:srgbClr val="C00000"/>
                </a:solidFill>
              </a:rPr>
              <a:t>Internal migration </a:t>
            </a:r>
            <a:r>
              <a:rPr lang="en-US" sz="2000" dirty="0"/>
              <a:t>leads to </a:t>
            </a:r>
            <a:r>
              <a:rPr lang="en-US" sz="2000" b="1" spc="50" dirty="0">
                <a:solidFill>
                  <a:srgbClr val="32B6C3"/>
                </a:solidFill>
              </a:rPr>
              <a:t>inequality</a:t>
            </a:r>
          </a:p>
          <a:p>
            <a:pPr marL="285750" indent="-285750">
              <a:lnSpc>
                <a:spcPct val="100000"/>
              </a:lnSpc>
              <a:spcBef>
                <a:spcPts val="0"/>
              </a:spcBef>
              <a:buClr>
                <a:schemeClr val="tx2"/>
              </a:buClr>
              <a:buSzPct val="125000"/>
              <a:buFont typeface="Wingdings" pitchFamily="2" charset="2"/>
              <a:buChar char="§"/>
            </a:pPr>
            <a:r>
              <a:rPr lang="en-US" sz="2000" dirty="0"/>
              <a:t>13% of people in </a:t>
            </a:r>
            <a:r>
              <a:rPr lang="en-US" sz="2000" b="1" dirty="0"/>
              <a:t>Iraq </a:t>
            </a:r>
            <a:r>
              <a:rPr lang="en-US" sz="2000" dirty="0"/>
              <a:t>live in slums with 2,200 uncompleted schools</a:t>
            </a:r>
          </a:p>
        </p:txBody>
      </p:sp>
      <p:pic>
        <p:nvPicPr>
          <p:cNvPr id="3" name="Picture 2">
            <a:extLst>
              <a:ext uri="{FF2B5EF4-FFF2-40B4-BE49-F238E27FC236}">
                <a16:creationId xmlns:a16="http://schemas.microsoft.com/office/drawing/2014/main" id="{5609AD36-A937-FF49-8350-223D97D33C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05412" y="3964556"/>
            <a:ext cx="4486588" cy="2931396"/>
          </a:xfrm>
          <a:prstGeom prst="rect">
            <a:avLst/>
          </a:prstGeom>
        </p:spPr>
      </p:pic>
      <p:pic>
        <p:nvPicPr>
          <p:cNvPr id="10" name="Picture 9">
            <a:extLst>
              <a:ext uri="{FF2B5EF4-FFF2-40B4-BE49-F238E27FC236}">
                <a16:creationId xmlns:a16="http://schemas.microsoft.com/office/drawing/2014/main" id="{01EC6953-F1C8-4149-8012-754361EF80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76231" y="644033"/>
            <a:ext cx="3210041" cy="2547470"/>
          </a:xfrm>
          <a:prstGeom prst="rect">
            <a:avLst/>
          </a:prstGeom>
        </p:spPr>
      </p:pic>
      <p:sp>
        <p:nvSpPr>
          <p:cNvPr id="16" name="TextBox 15">
            <a:extLst>
              <a:ext uri="{FF2B5EF4-FFF2-40B4-BE49-F238E27FC236}">
                <a16:creationId xmlns:a16="http://schemas.microsoft.com/office/drawing/2014/main" id="{96F6AA75-D487-4949-8F40-413D8ED79606}"/>
              </a:ext>
            </a:extLst>
          </p:cNvPr>
          <p:cNvSpPr txBox="1"/>
          <p:nvPr/>
        </p:nvSpPr>
        <p:spPr>
          <a:xfrm>
            <a:off x="365760" y="1097280"/>
            <a:ext cx="7223760" cy="584775"/>
          </a:xfrm>
          <a:prstGeom prst="rect">
            <a:avLst/>
          </a:prstGeom>
          <a:noFill/>
        </p:spPr>
        <p:txBody>
          <a:bodyPr wrap="square" rtlCol="0">
            <a:spAutoFit/>
          </a:bodyPr>
          <a:lstStyle/>
          <a:p>
            <a:r>
              <a:rPr lang="en-US" sz="3200" b="1" dirty="0">
                <a:solidFill>
                  <a:srgbClr val="C00000"/>
                </a:solidFill>
              </a:rPr>
              <a:t>Migration and displacement → </a:t>
            </a:r>
            <a:r>
              <a:rPr lang="en-US" sz="3200" b="1" dirty="0"/>
              <a:t>Education</a:t>
            </a:r>
            <a:endParaRPr lang="en-US" sz="3200" b="1" dirty="0">
              <a:solidFill>
                <a:schemeClr val="tx2"/>
              </a:solidFill>
            </a:endParaRPr>
          </a:p>
        </p:txBody>
      </p:sp>
      <p:sp>
        <p:nvSpPr>
          <p:cNvPr id="17" name="TextBox 16">
            <a:extLst>
              <a:ext uri="{FF2B5EF4-FFF2-40B4-BE49-F238E27FC236}">
                <a16:creationId xmlns:a16="http://schemas.microsoft.com/office/drawing/2014/main" id="{CF945264-2271-456B-9AE0-ACA169152F02}"/>
              </a:ext>
            </a:extLst>
          </p:cNvPr>
          <p:cNvSpPr txBox="1"/>
          <p:nvPr/>
        </p:nvSpPr>
        <p:spPr>
          <a:xfrm>
            <a:off x="365760" y="1645920"/>
            <a:ext cx="2743200" cy="584775"/>
          </a:xfrm>
          <a:prstGeom prst="rect">
            <a:avLst/>
          </a:prstGeom>
          <a:noFill/>
        </p:spPr>
        <p:txBody>
          <a:bodyPr wrap="square" rtlCol="0">
            <a:noAutofit/>
          </a:bodyPr>
          <a:lstStyle/>
          <a:p>
            <a:r>
              <a:rPr lang="en-US" sz="3200" b="1" dirty="0"/>
              <a:t>Challenges</a:t>
            </a:r>
          </a:p>
        </p:txBody>
      </p:sp>
      <p:sp>
        <p:nvSpPr>
          <p:cNvPr id="18" name="TextBox 17">
            <a:extLst>
              <a:ext uri="{FF2B5EF4-FFF2-40B4-BE49-F238E27FC236}">
                <a16:creationId xmlns:a16="http://schemas.microsoft.com/office/drawing/2014/main" id="{8E26D151-8FE4-4079-B0D5-943AAD7DA9DE}"/>
              </a:ext>
            </a:extLst>
          </p:cNvPr>
          <p:cNvSpPr txBox="1"/>
          <p:nvPr/>
        </p:nvSpPr>
        <p:spPr>
          <a:xfrm>
            <a:off x="365760" y="4023360"/>
            <a:ext cx="6858000" cy="707886"/>
          </a:xfrm>
          <a:prstGeom prst="rect">
            <a:avLst/>
          </a:prstGeom>
          <a:noFill/>
        </p:spPr>
        <p:txBody>
          <a:bodyPr wrap="square" rtlCol="0">
            <a:spAutoFit/>
          </a:bodyPr>
          <a:lstStyle/>
          <a:p>
            <a:r>
              <a:rPr lang="en-US" sz="2000" b="1" dirty="0">
                <a:solidFill>
                  <a:srgbClr val="C00000"/>
                </a:solidFill>
              </a:rPr>
              <a:t>International migration </a:t>
            </a:r>
            <a:r>
              <a:rPr lang="en-US" sz="2000" dirty="0"/>
              <a:t>leads to </a:t>
            </a:r>
            <a:r>
              <a:rPr lang="en-US" sz="2000" b="1" spc="50" dirty="0">
                <a:solidFill>
                  <a:srgbClr val="32B6C3"/>
                </a:solidFill>
                <a:sym typeface="Wingdings 3" panose="05040102010807070707" pitchFamily="18" charset="2"/>
              </a:rPr>
              <a:t>segregation</a:t>
            </a:r>
          </a:p>
          <a:p>
            <a:pPr marL="285750" indent="-285750">
              <a:buClr>
                <a:schemeClr val="tx2"/>
              </a:buClr>
              <a:buSzPct val="125000"/>
              <a:buFont typeface="Wingdings" pitchFamily="2" charset="2"/>
              <a:buChar char="§"/>
            </a:pPr>
            <a:r>
              <a:rPr lang="en-US" sz="2000" dirty="0">
                <a:sym typeface="Wingdings 3" panose="05040102010807070707" pitchFamily="18" charset="2"/>
              </a:rPr>
              <a:t>Immigrants make up 73% of private school students in </a:t>
            </a:r>
            <a:r>
              <a:rPr lang="en-US" sz="2000" b="1" dirty="0">
                <a:sym typeface="Wingdings 3" panose="05040102010807070707" pitchFamily="18" charset="2"/>
              </a:rPr>
              <a:t>Kuwait</a:t>
            </a:r>
          </a:p>
        </p:txBody>
      </p:sp>
    </p:spTree>
    <p:extLst>
      <p:ext uri="{BB962C8B-B14F-4D97-AF65-F5344CB8AC3E}">
        <p14:creationId xmlns:p14="http://schemas.microsoft.com/office/powerpoint/2010/main" val="995780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Content Placeholder 2">
            <a:extLst>
              <a:ext uri="{FF2B5EF4-FFF2-40B4-BE49-F238E27FC236}">
                <a16:creationId xmlns:a16="http://schemas.microsoft.com/office/drawing/2014/main" id="{4639C720-6E6F-2E41-B020-89023D54346B}"/>
              </a:ext>
            </a:extLst>
          </p:cNvPr>
          <p:cNvSpPr txBox="1">
            <a:spLocks/>
          </p:cNvSpPr>
          <p:nvPr/>
        </p:nvSpPr>
        <p:spPr>
          <a:xfrm>
            <a:off x="365759" y="2468879"/>
            <a:ext cx="6400800" cy="118872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600"/>
              </a:spcAft>
              <a:buNone/>
            </a:pPr>
            <a:r>
              <a:rPr lang="en-US" sz="2000" b="1" dirty="0">
                <a:solidFill>
                  <a:srgbClr val="C00000"/>
                </a:solidFill>
              </a:rPr>
              <a:t>Internal migration </a:t>
            </a:r>
            <a:r>
              <a:rPr lang="en-US" sz="2000" dirty="0"/>
              <a:t>leads to </a:t>
            </a:r>
            <a:r>
              <a:rPr lang="en-US" sz="2000" b="1" spc="50" dirty="0">
                <a:solidFill>
                  <a:srgbClr val="32B6C3"/>
                </a:solidFill>
              </a:rPr>
              <a:t>advancement</a:t>
            </a:r>
            <a:endParaRPr lang="en-US" sz="2000" dirty="0"/>
          </a:p>
          <a:p>
            <a:pPr marL="285750" indent="-285750">
              <a:lnSpc>
                <a:spcPct val="100000"/>
              </a:lnSpc>
              <a:spcBef>
                <a:spcPts val="0"/>
              </a:spcBef>
              <a:buClr>
                <a:schemeClr val="tx2"/>
              </a:buClr>
              <a:buSzPct val="125000"/>
              <a:buFont typeface="Wingdings" pitchFamily="2" charset="2"/>
              <a:buChar char="§"/>
            </a:pPr>
            <a:r>
              <a:rPr lang="en-US" sz="2000" dirty="0"/>
              <a:t>Migrants in </a:t>
            </a:r>
            <a:r>
              <a:rPr lang="en-US" sz="2000" b="1" dirty="0"/>
              <a:t>Egypt</a:t>
            </a:r>
            <a:r>
              <a:rPr lang="en-US" sz="2000" dirty="0"/>
              <a:t> are more likely to continue to secondary and post-secondary education</a:t>
            </a:r>
          </a:p>
        </p:txBody>
      </p:sp>
      <p:sp>
        <p:nvSpPr>
          <p:cNvPr id="12" name="TextBox 11">
            <a:extLst>
              <a:ext uri="{FF2B5EF4-FFF2-40B4-BE49-F238E27FC236}">
                <a16:creationId xmlns:a16="http://schemas.microsoft.com/office/drawing/2014/main" id="{D53E0F65-45F4-4141-9228-B3C929B89C02}"/>
              </a:ext>
            </a:extLst>
          </p:cNvPr>
          <p:cNvSpPr txBox="1"/>
          <p:nvPr/>
        </p:nvSpPr>
        <p:spPr>
          <a:xfrm>
            <a:off x="365760" y="4023360"/>
            <a:ext cx="6400800" cy="1015663"/>
          </a:xfrm>
          <a:prstGeom prst="rect">
            <a:avLst/>
          </a:prstGeom>
          <a:noFill/>
        </p:spPr>
        <p:txBody>
          <a:bodyPr wrap="square" rtlCol="0">
            <a:spAutoFit/>
          </a:bodyPr>
          <a:lstStyle/>
          <a:p>
            <a:r>
              <a:rPr lang="en-US" sz="2000" b="1" dirty="0">
                <a:solidFill>
                  <a:srgbClr val="C00000"/>
                </a:solidFill>
              </a:rPr>
              <a:t>International migration</a:t>
            </a:r>
            <a:r>
              <a:rPr lang="en-US" sz="2000" dirty="0">
                <a:solidFill>
                  <a:srgbClr val="C00000"/>
                </a:solidFill>
              </a:rPr>
              <a:t> </a:t>
            </a:r>
            <a:r>
              <a:rPr lang="en-US" sz="2000" dirty="0"/>
              <a:t>leads to </a:t>
            </a:r>
            <a:r>
              <a:rPr lang="en-US" sz="2000" b="1" dirty="0">
                <a:solidFill>
                  <a:srgbClr val="32B6C3"/>
                </a:solidFill>
                <a:sym typeface="Wingdings 3" panose="05040102010807070707" pitchFamily="18" charset="2"/>
              </a:rPr>
              <a:t>aspirations</a:t>
            </a:r>
          </a:p>
          <a:p>
            <a:pPr marL="285750" indent="-285750">
              <a:buClr>
                <a:schemeClr val="tx2"/>
              </a:buClr>
              <a:buSzPct val="125000"/>
              <a:buFont typeface="Wingdings" pitchFamily="2" charset="2"/>
              <a:buChar char="§"/>
            </a:pPr>
            <a:r>
              <a:rPr lang="en-US" sz="2000" dirty="0">
                <a:sym typeface="Wingdings 3" panose="05040102010807070707" pitchFamily="18" charset="2"/>
              </a:rPr>
              <a:t>In France, more parents of </a:t>
            </a:r>
            <a:r>
              <a:rPr lang="en-US" sz="2000" b="1" dirty="0">
                <a:sym typeface="Wingdings 3" panose="05040102010807070707" pitchFamily="18" charset="2"/>
              </a:rPr>
              <a:t>Maghreb </a:t>
            </a:r>
            <a:r>
              <a:rPr lang="en-US" sz="2000" dirty="0">
                <a:sym typeface="Wingdings 3" panose="05040102010807070707" pitchFamily="18" charset="2"/>
              </a:rPr>
              <a:t>origin than native parents wish their children to attend higher education</a:t>
            </a:r>
          </a:p>
        </p:txBody>
      </p:sp>
      <p:pic>
        <p:nvPicPr>
          <p:cNvPr id="4" name="Picture 3">
            <a:extLst>
              <a:ext uri="{FF2B5EF4-FFF2-40B4-BE49-F238E27FC236}">
                <a16:creationId xmlns:a16="http://schemas.microsoft.com/office/drawing/2014/main" id="{0A2C2C8E-3098-2A43-A2DD-7E33A8E43D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7301" y="3092531"/>
            <a:ext cx="2263181" cy="2294042"/>
          </a:xfrm>
          <a:prstGeom prst="rect">
            <a:avLst/>
          </a:prstGeom>
        </p:spPr>
      </p:pic>
      <p:pic>
        <p:nvPicPr>
          <p:cNvPr id="6" name="Picture 5">
            <a:extLst>
              <a:ext uri="{FF2B5EF4-FFF2-40B4-BE49-F238E27FC236}">
                <a16:creationId xmlns:a16="http://schemas.microsoft.com/office/drawing/2014/main" id="{D4199C5A-E2AD-0E49-927C-114468A207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8430">
            <a:off x="6749491" y="1816791"/>
            <a:ext cx="2604976" cy="2499369"/>
          </a:xfrm>
          <a:prstGeom prst="rect">
            <a:avLst/>
          </a:prstGeom>
        </p:spPr>
      </p:pic>
      <p:pic>
        <p:nvPicPr>
          <p:cNvPr id="9" name="Picture 8">
            <a:extLst>
              <a:ext uri="{FF2B5EF4-FFF2-40B4-BE49-F238E27FC236}">
                <a16:creationId xmlns:a16="http://schemas.microsoft.com/office/drawing/2014/main" id="{46293712-0B12-374F-9DE5-1B0EDFC380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332158">
            <a:off x="9647655" y="2254127"/>
            <a:ext cx="1912663" cy="1795322"/>
          </a:xfrm>
          <a:prstGeom prst="rect">
            <a:avLst/>
          </a:prstGeom>
        </p:spPr>
      </p:pic>
      <p:pic>
        <p:nvPicPr>
          <p:cNvPr id="11" name="Picture 10">
            <a:extLst>
              <a:ext uri="{FF2B5EF4-FFF2-40B4-BE49-F238E27FC236}">
                <a16:creationId xmlns:a16="http://schemas.microsoft.com/office/drawing/2014/main" id="{A218C200-4E0D-DA44-9D75-8FF125EB97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36945" y="4720148"/>
            <a:ext cx="3121278" cy="1478500"/>
          </a:xfrm>
          <a:prstGeom prst="rect">
            <a:avLst/>
          </a:prstGeom>
        </p:spPr>
      </p:pic>
      <p:sp>
        <p:nvSpPr>
          <p:cNvPr id="23" name="TextBox 22">
            <a:extLst>
              <a:ext uri="{FF2B5EF4-FFF2-40B4-BE49-F238E27FC236}">
                <a16:creationId xmlns:a16="http://schemas.microsoft.com/office/drawing/2014/main" id="{F702B343-3E1B-6947-BAC7-73D65A054EBC}"/>
              </a:ext>
            </a:extLst>
          </p:cNvPr>
          <p:cNvSpPr txBox="1"/>
          <p:nvPr/>
        </p:nvSpPr>
        <p:spPr>
          <a:xfrm>
            <a:off x="365760" y="5394960"/>
            <a:ext cx="6377714" cy="1015663"/>
          </a:xfrm>
          <a:prstGeom prst="rect">
            <a:avLst/>
          </a:prstGeom>
          <a:noFill/>
        </p:spPr>
        <p:txBody>
          <a:bodyPr wrap="square" rtlCol="0">
            <a:spAutoFit/>
          </a:bodyPr>
          <a:lstStyle/>
          <a:p>
            <a:pPr>
              <a:buClr>
                <a:schemeClr val="tx2"/>
              </a:buClr>
              <a:buSzPct val="125000"/>
            </a:pPr>
            <a:r>
              <a:rPr lang="en-US" sz="2000" b="1" dirty="0">
                <a:solidFill>
                  <a:srgbClr val="C00000"/>
                </a:solidFill>
              </a:rPr>
              <a:t>Displacement</a:t>
            </a:r>
            <a:r>
              <a:rPr lang="en-US" sz="2000" b="1" dirty="0"/>
              <a:t> </a:t>
            </a:r>
            <a:r>
              <a:rPr lang="en-US" sz="2000" dirty="0"/>
              <a:t>leads to </a:t>
            </a:r>
            <a:r>
              <a:rPr lang="en-US" sz="2000" b="1" spc="50" dirty="0">
                <a:solidFill>
                  <a:srgbClr val="32B6C3"/>
                </a:solidFill>
              </a:rPr>
              <a:t>refuge</a:t>
            </a:r>
            <a:endParaRPr lang="en-US" sz="2000" dirty="0"/>
          </a:p>
          <a:p>
            <a:pPr marL="285750" indent="-285750">
              <a:buClr>
                <a:schemeClr val="tx2"/>
              </a:buClr>
              <a:buSzPct val="125000"/>
              <a:buFont typeface="Wingdings" pitchFamily="2" charset="2"/>
              <a:buChar char="§"/>
            </a:pPr>
            <a:r>
              <a:rPr lang="en-US" sz="2000" dirty="0"/>
              <a:t>There were 12,700 attacks on schools in 2013-17, including in </a:t>
            </a:r>
            <a:r>
              <a:rPr lang="en-US" sz="2000" b="1" dirty="0"/>
              <a:t>Sudan</a:t>
            </a:r>
            <a:r>
              <a:rPr lang="en-US" sz="2000" dirty="0"/>
              <a:t>, </a:t>
            </a:r>
            <a:r>
              <a:rPr lang="en-US" sz="2000" b="1" dirty="0"/>
              <a:t>Iraq </a:t>
            </a:r>
            <a:r>
              <a:rPr lang="en-US" sz="2000" dirty="0"/>
              <a:t>and </a:t>
            </a:r>
            <a:r>
              <a:rPr lang="en-US" sz="2000" b="1" dirty="0"/>
              <a:t>Syria</a:t>
            </a:r>
          </a:p>
        </p:txBody>
      </p:sp>
      <p:sp>
        <p:nvSpPr>
          <p:cNvPr id="17" name="TextBox 16">
            <a:extLst>
              <a:ext uri="{FF2B5EF4-FFF2-40B4-BE49-F238E27FC236}">
                <a16:creationId xmlns:a16="http://schemas.microsoft.com/office/drawing/2014/main" id="{E4716722-1A16-4AF8-B408-6182C6C45F79}"/>
              </a:ext>
            </a:extLst>
          </p:cNvPr>
          <p:cNvSpPr txBox="1"/>
          <p:nvPr/>
        </p:nvSpPr>
        <p:spPr>
          <a:xfrm>
            <a:off x="365760" y="1097280"/>
            <a:ext cx="7223760" cy="584775"/>
          </a:xfrm>
          <a:prstGeom prst="rect">
            <a:avLst/>
          </a:prstGeom>
          <a:noFill/>
        </p:spPr>
        <p:txBody>
          <a:bodyPr wrap="square" rtlCol="0">
            <a:spAutoFit/>
          </a:bodyPr>
          <a:lstStyle/>
          <a:p>
            <a:r>
              <a:rPr lang="en-US" sz="3200" b="1" dirty="0">
                <a:solidFill>
                  <a:srgbClr val="C00000"/>
                </a:solidFill>
              </a:rPr>
              <a:t>Migration and displacement → </a:t>
            </a:r>
            <a:r>
              <a:rPr lang="en-US" sz="3200" b="1" dirty="0"/>
              <a:t>Education</a:t>
            </a:r>
            <a:endParaRPr lang="en-US" sz="3200" b="1" dirty="0">
              <a:solidFill>
                <a:schemeClr val="tx2"/>
              </a:solidFill>
            </a:endParaRPr>
          </a:p>
        </p:txBody>
      </p:sp>
      <p:sp>
        <p:nvSpPr>
          <p:cNvPr id="18" name="TextBox 17">
            <a:extLst>
              <a:ext uri="{FF2B5EF4-FFF2-40B4-BE49-F238E27FC236}">
                <a16:creationId xmlns:a16="http://schemas.microsoft.com/office/drawing/2014/main" id="{7EC7FB8C-785D-4D23-A4C7-5E75D94282ED}"/>
              </a:ext>
            </a:extLst>
          </p:cNvPr>
          <p:cNvSpPr txBox="1"/>
          <p:nvPr/>
        </p:nvSpPr>
        <p:spPr>
          <a:xfrm>
            <a:off x="365760" y="1645920"/>
            <a:ext cx="2743200" cy="584775"/>
          </a:xfrm>
          <a:prstGeom prst="rect">
            <a:avLst/>
          </a:prstGeom>
          <a:noFill/>
        </p:spPr>
        <p:txBody>
          <a:bodyPr wrap="square" rtlCol="0">
            <a:noAutofit/>
          </a:bodyPr>
          <a:lstStyle/>
          <a:p>
            <a:r>
              <a:rPr lang="en-US" sz="3200" b="1" dirty="0"/>
              <a:t>Opportunities</a:t>
            </a:r>
          </a:p>
        </p:txBody>
      </p:sp>
    </p:spTree>
    <p:extLst>
      <p:ext uri="{BB962C8B-B14F-4D97-AF65-F5344CB8AC3E}">
        <p14:creationId xmlns:p14="http://schemas.microsoft.com/office/powerpoint/2010/main" val="3784539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68662" y="2295564"/>
            <a:ext cx="843384" cy="403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extBox 15">
            <a:extLst>
              <a:ext uri="{FF2B5EF4-FFF2-40B4-BE49-F238E27FC236}">
                <a16:creationId xmlns:a16="http://schemas.microsoft.com/office/drawing/2014/main" id="{CE1E1401-1B6E-4BDA-80B0-6F4AFCAA3E1B}"/>
              </a:ext>
            </a:extLst>
          </p:cNvPr>
          <p:cNvSpPr txBox="1"/>
          <p:nvPr/>
        </p:nvSpPr>
        <p:spPr>
          <a:xfrm>
            <a:off x="365760" y="1097280"/>
            <a:ext cx="6028008" cy="601570"/>
          </a:xfrm>
          <a:prstGeom prst="rect">
            <a:avLst/>
          </a:prstGeom>
          <a:noFill/>
        </p:spPr>
        <p:txBody>
          <a:bodyPr wrap="square" rtlCol="0">
            <a:noAutofit/>
          </a:bodyPr>
          <a:lstStyle/>
          <a:p>
            <a:r>
              <a:rPr lang="en-US" sz="3200" b="1" dirty="0"/>
              <a:t>Syrian crisis</a:t>
            </a:r>
            <a:r>
              <a:rPr lang="en-US" sz="3200" b="1" dirty="0">
                <a:solidFill>
                  <a:srgbClr val="32B6C3"/>
                </a:solidFill>
              </a:rPr>
              <a:t/>
            </a:r>
            <a:br>
              <a:rPr lang="en-US" sz="3200" b="1" dirty="0">
                <a:solidFill>
                  <a:srgbClr val="32B6C3"/>
                </a:solidFill>
              </a:rPr>
            </a:br>
            <a:r>
              <a:rPr lang="en-US" sz="3200" b="1" dirty="0">
                <a:solidFill>
                  <a:srgbClr val="C00000"/>
                </a:solidFill>
              </a:rPr>
              <a:t>Children out of school (%)</a:t>
            </a:r>
            <a:endParaRPr lang="en-US" sz="3200" b="1" dirty="0">
              <a:solidFill>
                <a:srgbClr val="32B6C3"/>
              </a:solidFill>
            </a:endParaRPr>
          </a:p>
        </p:txBody>
      </p:sp>
      <p:pic>
        <p:nvPicPr>
          <p:cNvPr id="22" name="Picture 21">
            <a:extLst>
              <a:ext uri="{FF2B5EF4-FFF2-40B4-BE49-F238E27FC236}">
                <a16:creationId xmlns:a16="http://schemas.microsoft.com/office/drawing/2014/main" id="{988ED256-8596-3446-8A1F-4C6FBECCD8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0835" y="5502015"/>
            <a:ext cx="1409700" cy="508000"/>
          </a:xfrm>
          <a:prstGeom prst="rect">
            <a:avLst/>
          </a:prstGeom>
        </p:spPr>
      </p:pic>
      <p:pic>
        <p:nvPicPr>
          <p:cNvPr id="4" name="Picture 3">
            <a:extLst>
              <a:ext uri="{FF2B5EF4-FFF2-40B4-BE49-F238E27FC236}">
                <a16:creationId xmlns:a16="http://schemas.microsoft.com/office/drawing/2014/main" id="{52C6CC52-BD24-3D41-AEF7-7BCADEE4AA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276" y="2476500"/>
            <a:ext cx="5089071" cy="3847834"/>
          </a:xfrm>
          <a:prstGeom prst="rect">
            <a:avLst/>
          </a:prstGeom>
        </p:spPr>
      </p:pic>
      <p:pic>
        <p:nvPicPr>
          <p:cNvPr id="7" name="Picture 6">
            <a:extLst>
              <a:ext uri="{FF2B5EF4-FFF2-40B4-BE49-F238E27FC236}">
                <a16:creationId xmlns:a16="http://schemas.microsoft.com/office/drawing/2014/main" id="{FBFFEA59-DFF8-164D-B2E2-59A257C8E7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63412" y="2991142"/>
            <a:ext cx="3279728" cy="2970319"/>
          </a:xfrm>
          <a:prstGeom prst="rect">
            <a:avLst/>
          </a:prstGeom>
        </p:spPr>
      </p:pic>
      <p:pic>
        <p:nvPicPr>
          <p:cNvPr id="10" name="Picture 9">
            <a:extLst>
              <a:ext uri="{FF2B5EF4-FFF2-40B4-BE49-F238E27FC236}">
                <a16:creationId xmlns:a16="http://schemas.microsoft.com/office/drawing/2014/main" id="{FAE9846E-BA67-DE43-BF9A-CC0F51E8B39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3414" y="2899004"/>
            <a:ext cx="3279727" cy="1629550"/>
          </a:xfrm>
          <a:prstGeom prst="rect">
            <a:avLst/>
          </a:prstGeom>
        </p:spPr>
      </p:pic>
      <p:pic>
        <p:nvPicPr>
          <p:cNvPr id="13" name="Picture 12">
            <a:extLst>
              <a:ext uri="{FF2B5EF4-FFF2-40B4-BE49-F238E27FC236}">
                <a16:creationId xmlns:a16="http://schemas.microsoft.com/office/drawing/2014/main" id="{64BFA1EF-AFBF-C940-9EAE-DAC68055449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63412" y="2645686"/>
            <a:ext cx="3279728" cy="1547041"/>
          </a:xfrm>
          <a:prstGeom prst="rect">
            <a:avLst/>
          </a:prstGeom>
        </p:spPr>
      </p:pic>
      <p:sp>
        <p:nvSpPr>
          <p:cNvPr id="19" name="Rectangle 18">
            <a:extLst>
              <a:ext uri="{FF2B5EF4-FFF2-40B4-BE49-F238E27FC236}">
                <a16:creationId xmlns:a16="http://schemas.microsoft.com/office/drawing/2014/main" id="{E4BBEC48-AC24-9A4A-932C-30B50A4F30C0}"/>
              </a:ext>
            </a:extLst>
          </p:cNvPr>
          <p:cNvSpPr/>
          <p:nvPr/>
        </p:nvSpPr>
        <p:spPr>
          <a:xfrm>
            <a:off x="7031573" y="1929123"/>
            <a:ext cx="4572000" cy="3170099"/>
          </a:xfrm>
          <a:prstGeom prst="rect">
            <a:avLst/>
          </a:prstGeom>
        </p:spPr>
        <p:txBody>
          <a:bodyPr wrap="square">
            <a:spAutoFit/>
          </a:bodyPr>
          <a:lstStyle/>
          <a:p>
            <a:r>
              <a:rPr lang="en-US" sz="2000" dirty="0"/>
              <a:t>Geography, history, resources and capacity affect extent of inclusion</a:t>
            </a:r>
          </a:p>
          <a:p>
            <a:endParaRPr lang="en-US" sz="2000" b="1" i="1" spc="20" dirty="0">
              <a:solidFill>
                <a:schemeClr val="bg2">
                  <a:lumMod val="50000"/>
                </a:schemeClr>
              </a:solidFill>
            </a:endParaRPr>
          </a:p>
          <a:p>
            <a:r>
              <a:rPr lang="en-US" sz="2000" i="1" spc="20" dirty="0"/>
              <a:t>Gradual</a:t>
            </a:r>
            <a:r>
              <a:rPr lang="en-US" sz="2000" spc="20" dirty="0"/>
              <a:t>:</a:t>
            </a:r>
            <a:r>
              <a:rPr lang="en-US" sz="2000" spc="20" dirty="0">
                <a:solidFill>
                  <a:srgbClr val="32B6C3"/>
                </a:solidFill>
              </a:rPr>
              <a:t> </a:t>
            </a:r>
            <a:r>
              <a:rPr lang="en-US" sz="2000" b="1" spc="20" dirty="0">
                <a:solidFill>
                  <a:srgbClr val="C00000"/>
                </a:solidFill>
              </a:rPr>
              <a:t>Turkey</a:t>
            </a:r>
            <a:r>
              <a:rPr lang="en-US" sz="2000" b="1" spc="20" dirty="0">
                <a:solidFill>
                  <a:srgbClr val="32B6C3"/>
                </a:solidFill>
              </a:rPr>
              <a:t> </a:t>
            </a:r>
            <a:r>
              <a:rPr lang="en-US" sz="2000" spc="20" dirty="0"/>
              <a:t>phases out separate provision by 2020</a:t>
            </a:r>
          </a:p>
          <a:p>
            <a:endParaRPr lang="en-US" sz="2000" i="1" spc="20" dirty="0">
              <a:solidFill>
                <a:schemeClr val="bg2">
                  <a:lumMod val="50000"/>
                </a:schemeClr>
              </a:solidFill>
            </a:endParaRPr>
          </a:p>
          <a:p>
            <a:r>
              <a:rPr lang="en-US" sz="2000" i="1" spc="20" dirty="0"/>
              <a:t>Partial</a:t>
            </a:r>
            <a:r>
              <a:rPr lang="en-US" sz="2000" spc="20" dirty="0"/>
              <a:t>: In </a:t>
            </a:r>
            <a:r>
              <a:rPr lang="en-US" sz="2000" b="1" spc="20" dirty="0">
                <a:solidFill>
                  <a:srgbClr val="C00000"/>
                </a:solidFill>
              </a:rPr>
              <a:t>Lebanon </a:t>
            </a:r>
            <a:r>
              <a:rPr lang="en-US" sz="2000" spc="20" dirty="0"/>
              <a:t>and </a:t>
            </a:r>
            <a:r>
              <a:rPr lang="en-US" sz="2000" b="1" spc="20" dirty="0">
                <a:solidFill>
                  <a:srgbClr val="C00000"/>
                </a:solidFill>
              </a:rPr>
              <a:t>Jordan</a:t>
            </a:r>
            <a:r>
              <a:rPr lang="en-US" sz="2000" spc="20" dirty="0"/>
              <a:t>, refugee students attend public education, but do not sit side-by-side with other children</a:t>
            </a:r>
          </a:p>
        </p:txBody>
      </p:sp>
    </p:spTree>
    <p:extLst>
      <p:ext uri="{BB962C8B-B14F-4D97-AF65-F5344CB8AC3E}">
        <p14:creationId xmlns:p14="http://schemas.microsoft.com/office/powerpoint/2010/main" val="382189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3000"/>
                            </p:stCondLst>
                            <p:childTnLst>
                              <p:par>
                                <p:cTn id="13" presetID="10" presetClass="entr" presetSubtype="0" fill="hold" nodeType="afterEffect">
                                  <p:stCondLst>
                                    <p:cond delay="5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childTnLst>
                          </p:cTn>
                        </p:par>
                        <p:par>
                          <p:cTn id="16" fill="hold">
                            <p:stCondLst>
                              <p:cond delay="4500"/>
                            </p:stCondLst>
                            <p:childTnLst>
                              <p:par>
                                <p:cTn id="17" presetID="10" presetClass="entr" presetSubtype="0" fill="hold" nodeType="after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childTnLst>
                                </p:cTn>
                              </p:par>
                            </p:childTnLst>
                          </p:cTn>
                        </p:par>
                        <p:par>
                          <p:cTn id="20" fill="hold">
                            <p:stCondLst>
                              <p:cond delay="6000"/>
                            </p:stCondLst>
                            <p:childTnLst>
                              <p:par>
                                <p:cTn id="21" presetID="22" presetClass="entr" presetSubtype="8" fill="hold" grpId="0" nodeType="afterEffect">
                                  <p:stCondLst>
                                    <p:cond delay="500"/>
                                  </p:stCondLst>
                                  <p:childTnLst>
                                    <p:set>
                                      <p:cBhvr>
                                        <p:cTn id="22" dur="1" fill="hold">
                                          <p:stCondLst>
                                            <p:cond delay="0"/>
                                          </p:stCondLst>
                                        </p:cTn>
                                        <p:tgtEl>
                                          <p:spTgt spid="19">
                                            <p:txEl>
                                              <p:pRg st="0" end="0"/>
                                            </p:txEl>
                                          </p:spTgt>
                                        </p:tgtEl>
                                        <p:attrNameLst>
                                          <p:attrName>style.visibility</p:attrName>
                                        </p:attrNameLst>
                                      </p:cBhvr>
                                      <p:to>
                                        <p:strVal val="visible"/>
                                      </p:to>
                                    </p:set>
                                    <p:animEffect transition="in" filter="wipe(left)">
                                      <p:cBhvr>
                                        <p:cTn id="23" dur="500"/>
                                        <p:tgtEl>
                                          <p:spTgt spid="19">
                                            <p:txEl>
                                              <p:pRg st="0" end="0"/>
                                            </p:txEl>
                                          </p:spTgt>
                                        </p:tgtEl>
                                      </p:cBhvr>
                                    </p:animEffect>
                                  </p:childTnLst>
                                </p:cTn>
                              </p:par>
                            </p:childTnLst>
                          </p:cTn>
                        </p:par>
                        <p:par>
                          <p:cTn id="24" fill="hold">
                            <p:stCondLst>
                              <p:cond delay="7000"/>
                            </p:stCondLst>
                            <p:childTnLst>
                              <p:par>
                                <p:cTn id="25" presetID="22" presetClass="entr" presetSubtype="8" fill="hold" grpId="0" nodeType="afterEffect">
                                  <p:stCondLst>
                                    <p:cond delay="500"/>
                                  </p:stCondLst>
                                  <p:childTnLst>
                                    <p:set>
                                      <p:cBhvr>
                                        <p:cTn id="26" dur="1" fill="hold">
                                          <p:stCondLst>
                                            <p:cond delay="0"/>
                                          </p:stCondLst>
                                        </p:cTn>
                                        <p:tgtEl>
                                          <p:spTgt spid="19">
                                            <p:txEl>
                                              <p:pRg st="2" end="2"/>
                                            </p:txEl>
                                          </p:spTgt>
                                        </p:tgtEl>
                                        <p:attrNameLst>
                                          <p:attrName>style.visibility</p:attrName>
                                        </p:attrNameLst>
                                      </p:cBhvr>
                                      <p:to>
                                        <p:strVal val="visible"/>
                                      </p:to>
                                    </p:set>
                                    <p:animEffect transition="in" filter="wipe(left)">
                                      <p:cBhvr>
                                        <p:cTn id="27" dur="500"/>
                                        <p:tgtEl>
                                          <p:spTgt spid="19">
                                            <p:txEl>
                                              <p:pRg st="2" end="2"/>
                                            </p:txEl>
                                          </p:spTgt>
                                        </p:tgtEl>
                                      </p:cBhvr>
                                    </p:animEffect>
                                  </p:childTnLst>
                                </p:cTn>
                              </p:par>
                            </p:childTnLst>
                          </p:cTn>
                        </p:par>
                        <p:par>
                          <p:cTn id="28" fill="hold">
                            <p:stCondLst>
                              <p:cond delay="8000"/>
                            </p:stCondLst>
                            <p:childTnLst>
                              <p:par>
                                <p:cTn id="29" presetID="22" presetClass="entr" presetSubtype="8" fill="hold" grpId="0" nodeType="afterEffect">
                                  <p:stCondLst>
                                    <p:cond delay="500"/>
                                  </p:stCondLst>
                                  <p:childTnLst>
                                    <p:set>
                                      <p:cBhvr>
                                        <p:cTn id="30" dur="1" fill="hold">
                                          <p:stCondLst>
                                            <p:cond delay="0"/>
                                          </p:stCondLst>
                                        </p:cTn>
                                        <p:tgtEl>
                                          <p:spTgt spid="19">
                                            <p:txEl>
                                              <p:pRg st="4" end="4"/>
                                            </p:txEl>
                                          </p:spTgt>
                                        </p:tgtEl>
                                        <p:attrNameLst>
                                          <p:attrName>style.visibility</p:attrName>
                                        </p:attrNameLst>
                                      </p:cBhvr>
                                      <p:to>
                                        <p:strVal val="visible"/>
                                      </p:to>
                                    </p:set>
                                    <p:animEffect transition="in" filter="wipe(left)">
                                      <p:cBhvr>
                                        <p:cTn id="31" dur="500"/>
                                        <p:tgtEl>
                                          <p:spTgt spid="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0917" r="20088" b="7660"/>
          <a:stretch/>
        </p:blipFill>
        <p:spPr>
          <a:xfrm>
            <a:off x="0" y="914399"/>
            <a:ext cx="4246678" cy="5943601"/>
          </a:xfrm>
          <a:prstGeom prst="rect">
            <a:avLst/>
          </a:prstGeom>
        </p:spPr>
      </p:pic>
      <p:sp>
        <p:nvSpPr>
          <p:cNvPr id="7" name="AutoShape 4" descr="United Nations Global Compact"/>
          <p:cNvSpPr>
            <a:spLocks noChangeAspect="1" noChangeArrowheads="1"/>
          </p:cNvSpPr>
          <p:nvPr/>
        </p:nvSpPr>
        <p:spPr bwMode="auto">
          <a:xfrm>
            <a:off x="-3946525" y="-2968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Content Placeholder 2">
            <a:extLst>
              <a:ext uri="{FF2B5EF4-FFF2-40B4-BE49-F238E27FC236}">
                <a16:creationId xmlns:a16="http://schemas.microsoft.com/office/drawing/2014/main" id="{F914114D-A277-D449-9F1F-DD5C894CB775}"/>
              </a:ext>
            </a:extLst>
          </p:cNvPr>
          <p:cNvSpPr txBox="1">
            <a:spLocks/>
          </p:cNvSpPr>
          <p:nvPr/>
        </p:nvSpPr>
        <p:spPr>
          <a:xfrm>
            <a:off x="4937760" y="2125200"/>
            <a:ext cx="6553200" cy="23248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t>It is </a:t>
            </a:r>
            <a:r>
              <a:rPr lang="en-US" sz="2400" dirty="0" smtClean="0"/>
              <a:t>now over one </a:t>
            </a:r>
            <a:r>
              <a:rPr lang="en-US" sz="2400" dirty="0"/>
              <a:t>year since the adoption of the </a:t>
            </a:r>
            <a:br>
              <a:rPr lang="en-US" sz="2400" dirty="0"/>
            </a:br>
            <a:r>
              <a:rPr lang="en-US" sz="2400" b="1" dirty="0">
                <a:solidFill>
                  <a:srgbClr val="C00000"/>
                </a:solidFill>
              </a:rPr>
              <a:t>Global Compacts on refugees and migrants</a:t>
            </a:r>
            <a:r>
              <a:rPr lang="en-US" sz="2400" dirty="0"/>
              <a:t>,</a:t>
            </a:r>
            <a:br>
              <a:rPr lang="en-US" sz="2400" dirty="0"/>
            </a:br>
            <a:r>
              <a:rPr lang="en-US" sz="2400" dirty="0"/>
              <a:t> with many education commitments</a:t>
            </a:r>
            <a:r>
              <a:rPr lang="en-US" sz="2400" b="1" dirty="0"/>
              <a:t> </a:t>
            </a:r>
          </a:p>
          <a:p>
            <a:pPr marL="0" indent="0" algn="ctr">
              <a:buNone/>
            </a:pPr>
            <a:endParaRPr lang="en-US" sz="2400" b="1" dirty="0"/>
          </a:p>
          <a:p>
            <a:pPr marL="0" indent="0" algn="ctr">
              <a:buNone/>
            </a:pPr>
            <a:endParaRPr lang="en-US" sz="2400" b="1" dirty="0"/>
          </a:p>
          <a:p>
            <a:pPr marL="0" indent="0" algn="ctr">
              <a:buNone/>
            </a:pPr>
            <a:endParaRPr lang="en-US" sz="2400" b="1" dirty="0"/>
          </a:p>
          <a:p>
            <a:pPr marL="0" indent="0" algn="ctr">
              <a:buNone/>
            </a:pPr>
            <a:r>
              <a:rPr lang="en-US" sz="2400" dirty="0"/>
              <a:t>But how should countries fulfil these commitments?</a:t>
            </a:r>
          </a:p>
        </p:txBody>
      </p:sp>
      <p:sp>
        <p:nvSpPr>
          <p:cNvPr id="2" name="AutoShape 2" descr="United Nations Global Compact"/>
          <p:cNvSpPr>
            <a:spLocks noChangeAspect="1" noChangeArrowheads="1"/>
          </p:cNvSpPr>
          <p:nvPr/>
        </p:nvSpPr>
        <p:spPr bwMode="auto">
          <a:xfrm>
            <a:off x="1679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8042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58349" y="894416"/>
            <a:ext cx="5162550" cy="723900"/>
          </a:xfrm>
          <a:prstGeom prst="rect">
            <a:avLst/>
          </a:prstGeom>
        </p:spPr>
        <p:txBody>
          <a:bodyPr>
            <a:normAutofit/>
          </a:bodyPr>
          <a:lstStyle/>
          <a:p>
            <a:r>
              <a:rPr lang="en-US" sz="3400" b="1" dirty="0">
                <a:solidFill>
                  <a:schemeClr val="bg1"/>
                </a:solidFill>
              </a:rPr>
              <a:t>Protect their rights </a:t>
            </a:r>
          </a:p>
        </p:txBody>
      </p:sp>
      <p:sp>
        <p:nvSpPr>
          <p:cNvPr id="6" name="Content Placeholder 5"/>
          <p:cNvSpPr>
            <a:spLocks noGrp="1"/>
          </p:cNvSpPr>
          <p:nvPr>
            <p:ph sz="half" idx="4294967295"/>
          </p:nvPr>
        </p:nvSpPr>
        <p:spPr>
          <a:xfrm>
            <a:off x="640079" y="2011680"/>
            <a:ext cx="4480560" cy="2927350"/>
          </a:xfrm>
          <a:prstGeom prst="rect">
            <a:avLst/>
          </a:prstGeom>
        </p:spPr>
        <p:txBody>
          <a:bodyPr>
            <a:noAutofit/>
          </a:bodyPr>
          <a:lstStyle/>
          <a:p>
            <a:pPr>
              <a:lnSpc>
                <a:spcPct val="100000"/>
              </a:lnSpc>
              <a:spcBef>
                <a:spcPts val="0"/>
              </a:spcBef>
              <a:spcAft>
                <a:spcPts val="1200"/>
              </a:spcAft>
              <a:buClr>
                <a:srgbClr val="C00000"/>
              </a:buClr>
              <a:buSzPct val="125000"/>
              <a:buFont typeface="Wingdings" pitchFamily="2" charset="2"/>
              <a:buChar char="§"/>
            </a:pPr>
            <a:r>
              <a:rPr lang="en-US" sz="2000" dirty="0"/>
              <a:t>Don’t let ID documents or residence status block enrolment</a:t>
            </a:r>
          </a:p>
          <a:p>
            <a:pPr>
              <a:lnSpc>
                <a:spcPct val="100000"/>
              </a:lnSpc>
              <a:spcBef>
                <a:spcPts val="0"/>
              </a:spcBef>
              <a:spcAft>
                <a:spcPts val="1200"/>
              </a:spcAft>
              <a:buClr>
                <a:srgbClr val="C00000"/>
              </a:buClr>
              <a:buSzPct val="125000"/>
              <a:buFont typeface="Wingdings" pitchFamily="2" charset="2"/>
              <a:buChar char="§"/>
            </a:pPr>
            <a:endParaRPr lang="en-GB" sz="2000" dirty="0"/>
          </a:p>
        </p:txBody>
      </p:sp>
      <p:sp>
        <p:nvSpPr>
          <p:cNvPr id="3" name="TextBox 2">
            <a:extLst>
              <a:ext uri="{FF2B5EF4-FFF2-40B4-BE49-F238E27FC236}">
                <a16:creationId xmlns:a16="http://schemas.microsoft.com/office/drawing/2014/main" id="{53FE12A9-C0CE-6B47-AED6-ABE4DF47826C}"/>
              </a:ext>
            </a:extLst>
          </p:cNvPr>
          <p:cNvSpPr txBox="1"/>
          <p:nvPr/>
        </p:nvSpPr>
        <p:spPr>
          <a:xfrm>
            <a:off x="327343" y="840868"/>
            <a:ext cx="736465" cy="830997"/>
          </a:xfrm>
          <a:prstGeom prst="rect">
            <a:avLst/>
          </a:prstGeom>
          <a:noFill/>
        </p:spPr>
        <p:txBody>
          <a:bodyPr wrap="square" rtlCol="0">
            <a:spAutoFit/>
          </a:bodyPr>
          <a:lstStyle/>
          <a:p>
            <a:pPr algn="ctr"/>
            <a:r>
              <a:rPr lang="en-US" sz="4800" b="1" dirty="0">
                <a:solidFill>
                  <a:srgbClr val="C00000"/>
                </a:solidFill>
              </a:rPr>
              <a:t>1</a:t>
            </a:r>
          </a:p>
        </p:txBody>
      </p:sp>
      <p:sp>
        <p:nvSpPr>
          <p:cNvPr id="7" name="Rectangle 6">
            <a:extLst>
              <a:ext uri="{FF2B5EF4-FFF2-40B4-BE49-F238E27FC236}">
                <a16:creationId xmlns:a16="http://schemas.microsoft.com/office/drawing/2014/main" id="{6C2F33A5-B012-F347-9D37-11BD892DDCBC}"/>
              </a:ext>
            </a:extLst>
          </p:cNvPr>
          <p:cNvSpPr/>
          <p:nvPr/>
        </p:nvSpPr>
        <p:spPr>
          <a:xfrm>
            <a:off x="5486400" y="2011680"/>
            <a:ext cx="6400800" cy="2862322"/>
          </a:xfrm>
          <a:prstGeom prst="rect">
            <a:avLst/>
          </a:prstGeom>
        </p:spPr>
        <p:txBody>
          <a:bodyPr wrap="square">
            <a:spAutoFit/>
          </a:bodyPr>
          <a:lstStyle/>
          <a:p>
            <a:r>
              <a:rPr lang="en-US" sz="2000" b="1" i="1" spc="20" dirty="0">
                <a:solidFill>
                  <a:srgbClr val="C00000"/>
                </a:solidFill>
              </a:rPr>
              <a:t>Jordan</a:t>
            </a:r>
            <a:r>
              <a:rPr lang="en-US" sz="2000" i="1" spc="20" dirty="0">
                <a:solidFill>
                  <a:schemeClr val="bg2">
                    <a:lumMod val="50000"/>
                  </a:schemeClr>
                </a:solidFill>
              </a:rPr>
              <a:t> </a:t>
            </a:r>
            <a:r>
              <a:rPr lang="en-US" sz="2000" i="1" spc="20" dirty="0"/>
              <a:t>let all primary school children </a:t>
            </a:r>
            <a:r>
              <a:rPr lang="en-US" sz="2000" i="1" spc="20" dirty="0" err="1"/>
              <a:t>enrol</a:t>
            </a:r>
            <a:r>
              <a:rPr lang="en-US" sz="2000" i="1" spc="20" dirty="0"/>
              <a:t> without certification</a:t>
            </a:r>
          </a:p>
          <a:p>
            <a:endParaRPr lang="en-US" sz="2000" i="1" spc="20" dirty="0">
              <a:solidFill>
                <a:schemeClr val="bg2">
                  <a:lumMod val="50000"/>
                </a:schemeClr>
              </a:solidFill>
            </a:endParaRPr>
          </a:p>
          <a:p>
            <a:r>
              <a:rPr lang="en-GB" sz="2000" i="1" spc="20" dirty="0"/>
              <a:t>Only government-affiliated schools in </a:t>
            </a:r>
            <a:r>
              <a:rPr lang="en-GB" sz="2000" b="1" i="1" spc="20" dirty="0">
                <a:solidFill>
                  <a:srgbClr val="C00000"/>
                </a:solidFill>
              </a:rPr>
              <a:t>Syria</a:t>
            </a:r>
            <a:r>
              <a:rPr lang="en-GB" sz="2000" b="1" i="1" spc="20" dirty="0">
                <a:solidFill>
                  <a:schemeClr val="bg2">
                    <a:lumMod val="50000"/>
                  </a:schemeClr>
                </a:solidFill>
              </a:rPr>
              <a:t> </a:t>
            </a:r>
            <a:r>
              <a:rPr lang="en-GB" sz="2000" i="1" spc="20" dirty="0"/>
              <a:t>provide widely recognized certification</a:t>
            </a:r>
            <a:endParaRPr lang="en-US" sz="2000" i="1" spc="20" dirty="0"/>
          </a:p>
          <a:p>
            <a:endParaRPr lang="en-US" sz="2000" i="1" spc="20" dirty="0">
              <a:solidFill>
                <a:schemeClr val="bg2">
                  <a:lumMod val="50000"/>
                </a:schemeClr>
              </a:solidFill>
            </a:endParaRPr>
          </a:p>
          <a:p>
            <a:r>
              <a:rPr lang="en-US" sz="2000" i="1" spc="20" dirty="0"/>
              <a:t>In the Kurdistan region of</a:t>
            </a:r>
            <a:r>
              <a:rPr lang="en-US" sz="2000" i="1" spc="20" dirty="0">
                <a:solidFill>
                  <a:srgbClr val="32B6C3"/>
                </a:solidFill>
              </a:rPr>
              <a:t> </a:t>
            </a:r>
            <a:r>
              <a:rPr lang="en-US" sz="2000" b="1" i="1" spc="20" dirty="0">
                <a:solidFill>
                  <a:srgbClr val="C00000"/>
                </a:solidFill>
              </a:rPr>
              <a:t>Iraq</a:t>
            </a:r>
            <a:r>
              <a:rPr lang="en-US" sz="2000" i="1" spc="20" dirty="0"/>
              <a:t>, internally displaced students need original certificates to enroll in university </a:t>
            </a:r>
          </a:p>
          <a:p>
            <a:endParaRPr lang="en-US" sz="2000" i="1" spc="20" dirty="0"/>
          </a:p>
        </p:txBody>
      </p:sp>
    </p:spTree>
    <p:extLst>
      <p:ext uri="{BB962C8B-B14F-4D97-AF65-F5344CB8AC3E}">
        <p14:creationId xmlns:p14="http://schemas.microsoft.com/office/powerpoint/2010/main" val="3028600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8075</TotalTime>
  <Words>2492</Words>
  <Application>Microsoft Office PowerPoint</Application>
  <PresentationFormat>Grand écran</PresentationFormat>
  <Paragraphs>217</Paragraphs>
  <Slides>14</Slides>
  <Notes>14</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14</vt:i4>
      </vt:variant>
    </vt:vector>
  </HeadingPairs>
  <TitlesOfParts>
    <vt:vector size="22" baseType="lpstr">
      <vt:lpstr>Arial</vt:lpstr>
      <vt:lpstr>Calibri</vt:lpstr>
      <vt:lpstr>Calibri Light</vt:lpstr>
      <vt:lpstr>Vita Std Bld</vt:lpstr>
      <vt:lpstr>Vita Std Lt</vt:lpstr>
      <vt:lpstr>Wingdings</vt:lpstr>
      <vt:lpstr>Wingdings 3</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Protect their rights </vt:lpstr>
      <vt:lpstr>Présentation PowerPoint</vt:lpstr>
      <vt:lpstr>Présentation PowerPoint</vt:lpstr>
      <vt:lpstr>Présentation PowerPoint</vt:lpstr>
      <vt:lpstr>Présentation PowerPoint</vt:lpstr>
      <vt:lpstr>Présentation PowerPoint</vt:lpstr>
    </vt:vector>
  </TitlesOfParts>
  <Company>UNESCO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Education Monitoring Report 2019</dc:title>
  <dc:creator>O'Hagan, Clare</dc:creator>
  <cp:lastModifiedBy>Eck, Matthias</cp:lastModifiedBy>
  <cp:revision>1019</cp:revision>
  <cp:lastPrinted>2019-11-28T11:27:32Z</cp:lastPrinted>
  <dcterms:created xsi:type="dcterms:W3CDTF">2018-08-16T13:25:03Z</dcterms:created>
  <dcterms:modified xsi:type="dcterms:W3CDTF">2020-03-10T15:59:32Z</dcterms:modified>
</cp:coreProperties>
</file>