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5715000" type="screen16x1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6115022-55DE-470B-B128-AFB537656E4D}">
  <a:tblStyle styleId="{F6115022-55DE-470B-B128-AFB537656E4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911" autoAdjust="0"/>
  </p:normalViewPr>
  <p:slideViewPr>
    <p:cSldViewPr snapToGrid="0">
      <p:cViewPr varScale="1">
        <p:scale>
          <a:sx n="83" d="100"/>
          <a:sy n="83" d="100"/>
        </p:scale>
        <p:origin x="1368"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400" b="0" i="0" u="none" strike="noStrike" cap="none">
                <a:latin typeface="Arial"/>
                <a:ea typeface="Arial"/>
                <a:cs typeface="Arial"/>
                <a:sym typeface="Arial"/>
              </a:defRPr>
            </a:lvl1pPr>
            <a:lvl2pPr marL="914400" marR="0" lvl="1" indent="-228600" algn="l" rtl="0">
              <a:spcBef>
                <a:spcPts val="0"/>
              </a:spcBef>
              <a:spcAft>
                <a:spcPts val="0"/>
              </a:spcAft>
              <a:buSzPts val="1400"/>
              <a:buNone/>
              <a:defRPr sz="1400" b="0" i="0" u="none" strike="noStrike" cap="none">
                <a:latin typeface="Arial"/>
                <a:ea typeface="Arial"/>
                <a:cs typeface="Arial"/>
                <a:sym typeface="Arial"/>
              </a:defRPr>
            </a:lvl2pPr>
            <a:lvl3pPr marL="1371600" marR="0" lvl="2" indent="-228600" algn="l" rtl="0">
              <a:spcBef>
                <a:spcPts val="0"/>
              </a:spcBef>
              <a:spcAft>
                <a:spcPts val="0"/>
              </a:spcAft>
              <a:buSzPts val="1400"/>
              <a:buNone/>
              <a:defRPr sz="1400" b="0" i="0" u="none" strike="noStrike" cap="none">
                <a:latin typeface="Arial"/>
                <a:ea typeface="Arial"/>
                <a:cs typeface="Arial"/>
                <a:sym typeface="Arial"/>
              </a:defRPr>
            </a:lvl3pPr>
            <a:lvl4pPr marL="1828800" marR="0" lvl="3" indent="-228600" algn="l" rtl="0">
              <a:spcBef>
                <a:spcPts val="0"/>
              </a:spcBef>
              <a:spcAft>
                <a:spcPts val="0"/>
              </a:spcAft>
              <a:buSzPts val="1400"/>
              <a:buNone/>
              <a:defRPr sz="1400" b="0" i="0" u="none" strike="noStrike" cap="none">
                <a:latin typeface="Arial"/>
                <a:ea typeface="Arial"/>
                <a:cs typeface="Arial"/>
                <a:sym typeface="Arial"/>
              </a:defRPr>
            </a:lvl4pPr>
            <a:lvl5pPr marL="2286000" marR="0" lvl="4" indent="-228600" algn="l" rtl="0">
              <a:spcBef>
                <a:spcPts val="0"/>
              </a:spcBef>
              <a:spcAft>
                <a:spcPts val="0"/>
              </a:spcAft>
              <a:buSzPts val="1400"/>
              <a:buNone/>
              <a:defRPr sz="1400" b="0" i="0" u="none" strike="noStrike" cap="none">
                <a:latin typeface="Arial"/>
                <a:ea typeface="Arial"/>
                <a:cs typeface="Arial"/>
                <a:sym typeface="Arial"/>
              </a:defRPr>
            </a:lvl5pPr>
            <a:lvl6pPr marL="2743200" marR="0" lvl="5" indent="-228600" algn="l" rtl="0">
              <a:spcBef>
                <a:spcPts val="0"/>
              </a:spcBef>
              <a:spcAft>
                <a:spcPts val="0"/>
              </a:spcAft>
              <a:buSzPts val="1400"/>
              <a:buNone/>
              <a:defRPr sz="1400" b="0" i="0" u="none" strike="noStrike" cap="none">
                <a:latin typeface="Arial"/>
                <a:ea typeface="Arial"/>
                <a:cs typeface="Arial"/>
                <a:sym typeface="Arial"/>
              </a:defRPr>
            </a:lvl6pPr>
            <a:lvl7pPr marL="3200400" marR="0" lvl="6" indent="-228600" algn="l" rtl="0">
              <a:spcBef>
                <a:spcPts val="0"/>
              </a:spcBef>
              <a:spcAft>
                <a:spcPts val="0"/>
              </a:spcAft>
              <a:buSzPts val="1400"/>
              <a:buNone/>
              <a:defRPr sz="1400" b="0" i="0" u="none" strike="noStrike" cap="none">
                <a:latin typeface="Arial"/>
                <a:ea typeface="Arial"/>
                <a:cs typeface="Arial"/>
                <a:sym typeface="Arial"/>
              </a:defRPr>
            </a:lvl7pPr>
            <a:lvl8pPr marL="3657600" marR="0" lvl="7" indent="-228600" algn="l" rtl="0">
              <a:spcBef>
                <a:spcPts val="0"/>
              </a:spcBef>
              <a:spcAft>
                <a:spcPts val="0"/>
              </a:spcAft>
              <a:buSzPts val="1400"/>
              <a:buNone/>
              <a:defRPr sz="1400" b="0" i="0" u="none" strike="noStrike" cap="none">
                <a:latin typeface="Arial"/>
                <a:ea typeface="Arial"/>
                <a:cs typeface="Arial"/>
                <a:sym typeface="Arial"/>
              </a:defRPr>
            </a:lvl8pPr>
            <a:lvl9pPr marL="4114800" marR="0" lvl="8" indent="-228600" algn="l" rtl="0">
              <a:spcBef>
                <a:spcPts val="0"/>
              </a:spcBef>
              <a:spcAft>
                <a:spcPts val="0"/>
              </a:spcAft>
              <a:buSzPts val="1400"/>
              <a:buNone/>
              <a:defRPr sz="1400" b="0" i="0" u="none" strike="noStrike" cap="none">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mailto:learning@inee.org"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mailto:minimum.standards@inee.org"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youtube.com/watch?v=ol28XG2Cl7Y"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p:cNvGrpSpPr/>
        <p:nvPr/>
      </p:nvGrpSpPr>
      <p:grpSpPr>
        <a:xfrm>
          <a:off x="0" y="0"/>
          <a:ext cx="0" cy="0"/>
          <a:chOff x="0" y="0"/>
          <a:chExt cx="0" cy="0"/>
        </a:xfrm>
      </p:grpSpPr>
      <p:sp>
        <p:nvSpPr>
          <p:cNvPr id="28" name="Google Shape;28;gc84d4570e8_0_17: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 name="Google Shape;29;gc84d4570e8_0_17: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Before using this slideshow:</a:t>
            </a:r>
            <a:r>
              <a:rPr lang="en-US" dirty="0"/>
              <a:t> </a:t>
            </a:r>
            <a:endParaRPr dirty="0"/>
          </a:p>
          <a:p>
            <a:pPr marL="457200" lvl="0" indent="-317500" algn="l" rtl="0">
              <a:spcBef>
                <a:spcPts val="0"/>
              </a:spcBef>
              <a:spcAft>
                <a:spcPts val="0"/>
              </a:spcAft>
              <a:buSzPts val="1400"/>
              <a:buChar char="●"/>
            </a:pPr>
            <a:r>
              <a:rPr lang="en-US" dirty="0"/>
              <a:t>Read the accompanying organizer guidelines</a:t>
            </a:r>
            <a:endParaRPr dirty="0"/>
          </a:p>
          <a:p>
            <a:pPr marL="457200" lvl="0" indent="-317500" algn="l" rtl="0">
              <a:spcBef>
                <a:spcPts val="0"/>
              </a:spcBef>
              <a:spcAft>
                <a:spcPts val="0"/>
              </a:spcAft>
              <a:buSzPts val="1400"/>
              <a:buChar char="●"/>
            </a:pPr>
            <a:r>
              <a:rPr lang="en-US" dirty="0"/>
              <a:t>Delete slides you do not need</a:t>
            </a:r>
            <a:endParaRPr dirty="0"/>
          </a:p>
          <a:p>
            <a:pPr marL="457200" lvl="0" indent="-317500" algn="l" rtl="0">
              <a:spcBef>
                <a:spcPts val="0"/>
              </a:spcBef>
              <a:spcAft>
                <a:spcPts val="0"/>
              </a:spcAft>
              <a:buSzPts val="1400"/>
              <a:buChar char="●"/>
            </a:pPr>
            <a:r>
              <a:rPr lang="en-US" dirty="0"/>
              <a:t>Adapt speaker notes. All content in this slide deck can be edited to fit your needs.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b="1" dirty="0"/>
              <a:t>This slide: </a:t>
            </a:r>
            <a:endParaRPr b="1" dirty="0"/>
          </a:p>
          <a:p>
            <a:pPr marL="457200" lvl="0" indent="-317500" algn="l" rtl="0">
              <a:spcBef>
                <a:spcPts val="0"/>
              </a:spcBef>
              <a:spcAft>
                <a:spcPts val="0"/>
              </a:spcAft>
              <a:buSzPts val="1400"/>
              <a:buChar char="●"/>
            </a:pPr>
            <a:r>
              <a:rPr lang="en-US" dirty="0"/>
              <a:t>Add any relevant event information such as a date, location, etc. </a:t>
            </a:r>
            <a:endParaRPr dirty="0"/>
          </a:p>
          <a:p>
            <a:pPr marL="457200" lvl="0" indent="-317500" algn="l" rtl="0">
              <a:spcBef>
                <a:spcPts val="0"/>
              </a:spcBef>
              <a:spcAft>
                <a:spcPts val="0"/>
              </a:spcAft>
              <a:buSzPts val="1400"/>
              <a:buChar char="●"/>
            </a:pPr>
            <a:r>
              <a:rPr lang="en-US" dirty="0"/>
              <a:t>Add your organization’s name and logo, if applicable</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2b941070603_0_34:notes"/>
          <p:cNvSpPr>
            <a:spLocks noGrp="1" noRot="1" noChangeAspect="1"/>
          </p:cNvSpPr>
          <p:nvPr>
            <p:ph type="sldImg" idx="2"/>
          </p:nvPr>
        </p:nvSpPr>
        <p:spPr>
          <a:xfrm>
            <a:off x="6861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2b941070603_0_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b="1" dirty="0"/>
              <a:t>Speaker Notes: </a:t>
            </a:r>
            <a:r>
              <a:rPr lang="en-US" dirty="0"/>
              <a:t>The INEE Minimum Standards are periodically updated to incorporate new learning and evolving needs. The INEE MS were developed in 2004, and INEE updated the handbook in 2010 and again in 2024. These updates built on INEE’s diverse membership consisting of representatives from the education, humanitarian, and development sectors. </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f1eb219c5f_1_0: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f1eb219c5f_1_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a:t>Speaker notes:</a:t>
            </a:r>
            <a:r>
              <a:rPr lang="en-US"/>
              <a:t> The 2024 update involved more than 1,600 individuals in 35 countries, participating in a variety of online and in-person activities over more than eight months. These activities included:</a:t>
            </a:r>
            <a:endParaRPr/>
          </a:p>
          <a:p>
            <a:pPr marL="457200" lvl="0" indent="-317500" algn="l" rtl="0">
              <a:spcBef>
                <a:spcPts val="0"/>
              </a:spcBef>
              <a:spcAft>
                <a:spcPts val="0"/>
              </a:spcAft>
              <a:buSzPts val="1400"/>
              <a:buChar char="●"/>
            </a:pPr>
            <a:r>
              <a:rPr lang="en-US"/>
              <a:t>Stakeholder-led consultations, both online and in person, in 17 crisis-affected countries</a:t>
            </a:r>
            <a:endParaRPr/>
          </a:p>
          <a:p>
            <a:pPr marL="457200" lvl="0" indent="-317500" algn="l" rtl="0">
              <a:spcBef>
                <a:spcPts val="0"/>
              </a:spcBef>
              <a:spcAft>
                <a:spcPts val="0"/>
              </a:spcAft>
              <a:buSzPts val="1400"/>
              <a:buChar char="●"/>
            </a:pPr>
            <a:r>
              <a:rPr lang="en-US"/>
              <a:t>A multilingual survey of all INEE members</a:t>
            </a:r>
            <a:endParaRPr/>
          </a:p>
          <a:p>
            <a:pPr marL="457200" lvl="0" indent="-317500" algn="l" rtl="0">
              <a:spcBef>
                <a:spcPts val="0"/>
              </a:spcBef>
              <a:spcAft>
                <a:spcPts val="0"/>
              </a:spcAft>
              <a:buSzPts val="1400"/>
              <a:buChar char="●"/>
            </a:pPr>
            <a:r>
              <a:rPr lang="en-US"/>
              <a:t>and draft feedback from 22 reading groups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c30773c0c7_0_22: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c30773c0c7_0_2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Speaker notes: </a:t>
            </a:r>
            <a:r>
              <a:rPr lang="en-US" dirty="0"/>
              <a:t>The inclusive process was based on the principles of broad consultation, community participation, cultural and linguistic diversity, and racial equity. </a:t>
            </a:r>
            <a:br>
              <a:rPr lang="en-US" dirty="0"/>
            </a:br>
            <a:br>
              <a:rPr lang="en-US" dirty="0"/>
            </a:br>
            <a:r>
              <a:rPr lang="en-US" dirty="0"/>
              <a:t>Teams of technical experts with a diversity of nationalities, backgrounds, ethnicities, and genders, and who are working in vastly different contexts, implemented a range of activities during the update process. INEE received inputs in more than 14 languages.</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26954d253dd_0_14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300" b="1" dirty="0"/>
              <a:t>User note: </a:t>
            </a:r>
            <a:r>
              <a:rPr lang="en-US" sz="1300" dirty="0"/>
              <a:t>Optional discussion slide. Use the provocations we provided or use your own to discuss the challenges and developments your audience has experienced in their own </a:t>
            </a:r>
            <a:r>
              <a:rPr lang="en-US" sz="1300" dirty="0" err="1"/>
              <a:t>EiE</a:t>
            </a:r>
            <a:r>
              <a:rPr lang="en-US" sz="1300" dirty="0"/>
              <a:t> work. </a:t>
            </a:r>
            <a:br>
              <a:rPr lang="en-US" sz="1300" dirty="0"/>
            </a:br>
            <a:br>
              <a:rPr lang="en-US" sz="1300" dirty="0"/>
            </a:br>
            <a:r>
              <a:rPr lang="en-US" sz="1300" dirty="0"/>
              <a:t>These questions can be discussed in a plenary session or among a group of panelists. You may wish to adjust the number of questions based on the amount of time you have for discussion. </a:t>
            </a:r>
            <a:endParaRPr sz="1400" dirty="0"/>
          </a:p>
        </p:txBody>
      </p:sp>
      <p:sp>
        <p:nvSpPr>
          <p:cNvPr id="136" name="Google Shape;136;g26954d253dd_0_145: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2b742bf2897_0_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400"/>
              <a:buNone/>
            </a:pPr>
            <a:r>
              <a:rPr lang="en-US" b="1"/>
              <a:t>User note:</a:t>
            </a:r>
            <a:r>
              <a:rPr lang="en-US"/>
              <a:t> If you played the video in Slide 4, you may want to use this and the following slide (15) as an opportunity for discussion. </a:t>
            </a:r>
            <a:endParaRPr/>
          </a:p>
          <a:p>
            <a:pPr marL="0" lvl="0" indent="0" algn="l" rtl="0">
              <a:spcBef>
                <a:spcPts val="0"/>
              </a:spcBef>
              <a:spcAft>
                <a:spcPts val="0"/>
              </a:spcAft>
              <a:buSzPts val="1400"/>
              <a:buNone/>
            </a:pPr>
            <a:endParaRPr/>
          </a:p>
          <a:p>
            <a:pPr marL="0" lvl="0" indent="0" algn="l" rtl="0">
              <a:spcBef>
                <a:spcPts val="0"/>
              </a:spcBef>
              <a:spcAft>
                <a:spcPts val="0"/>
              </a:spcAft>
              <a:buSzPts val="1400"/>
              <a:buNone/>
            </a:pPr>
            <a:r>
              <a:rPr lang="en-US"/>
              <a:t>Speaker notes: Since 2004, the INEE Minimum Standards have provided a framework for quality education in emergencies. At the same time, the humanitarian and development landscapes have changed significantly since the INEE MS were updated in 2010. </a:t>
            </a:r>
            <a:endParaRPr/>
          </a:p>
          <a:p>
            <a:pPr marL="0" lvl="0" indent="0" algn="l" rtl="0">
              <a:spcBef>
                <a:spcPts val="0"/>
              </a:spcBef>
              <a:spcAft>
                <a:spcPts val="0"/>
              </a:spcAft>
              <a:buSzPts val="1400"/>
              <a:buNone/>
            </a:pPr>
            <a:endParaRPr/>
          </a:p>
          <a:p>
            <a:pPr marL="0" lvl="0" indent="0" algn="l" rtl="0">
              <a:spcBef>
                <a:spcPts val="0"/>
              </a:spcBef>
              <a:spcAft>
                <a:spcPts val="0"/>
              </a:spcAft>
              <a:buSzPts val="1400"/>
              <a:buNone/>
            </a:pPr>
            <a:r>
              <a:rPr lang="en-US"/>
              <a:t>Notable developments in EiE include: </a:t>
            </a:r>
            <a:endParaRPr/>
          </a:p>
          <a:p>
            <a:pPr marL="457200" lvl="0" indent="-317500" algn="l" rtl="0">
              <a:spcBef>
                <a:spcPts val="0"/>
              </a:spcBef>
              <a:spcAft>
                <a:spcPts val="0"/>
              </a:spcAft>
              <a:buSzPts val="1400"/>
              <a:buChar char="●"/>
            </a:pPr>
            <a:r>
              <a:rPr lang="en-US"/>
              <a:t>New global initiatives such as the Sustainable Development Goals, The Global Compact on Refugees, and the launch of Education Cannot Wait, the global fund for EiE</a:t>
            </a:r>
            <a:endParaRPr/>
          </a:p>
          <a:p>
            <a:pPr marL="457200" lvl="0" indent="-317500" algn="l" rtl="0">
              <a:spcBef>
                <a:spcPts val="0"/>
              </a:spcBef>
              <a:spcAft>
                <a:spcPts val="0"/>
              </a:spcAft>
              <a:buSzPts val="1400"/>
              <a:buChar char="●"/>
            </a:pPr>
            <a:r>
              <a:rPr lang="en-US"/>
              <a:t>New environmental and humanitarian challenges including the escalating impacts of climate change, an increase in the number, complexity, and length of humanitarian crises, and the COVID-19 pandemic</a:t>
            </a:r>
            <a:endParaRPr/>
          </a:p>
          <a:p>
            <a:pPr marL="457200" lvl="0" indent="-317500" algn="l" rtl="0">
              <a:spcBef>
                <a:spcPts val="0"/>
              </a:spcBef>
              <a:spcAft>
                <a:spcPts val="0"/>
              </a:spcAft>
              <a:buSzPts val="1400"/>
              <a:buChar char="●"/>
            </a:pPr>
            <a:r>
              <a:rPr lang="en-US"/>
              <a:t>And emerging trends in humanitarian action including stronger inter-sectoral collaboration and commitments to create more equitable and locally led humanitarian action</a:t>
            </a:r>
            <a:br>
              <a:rPr lang="en-US"/>
            </a:br>
            <a:endParaRPr/>
          </a:p>
        </p:txBody>
      </p:sp>
      <p:sp>
        <p:nvSpPr>
          <p:cNvPr id="145" name="Google Shape;145;g2b742bf2897_0_13: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2b792704ea4_0_454:notes"/>
          <p:cNvSpPr>
            <a:spLocks noGrp="1" noRot="1" noChangeAspect="1"/>
          </p:cNvSpPr>
          <p:nvPr>
            <p:ph type="sldImg" idx="2"/>
          </p:nvPr>
        </p:nvSpPr>
        <p:spPr>
          <a:xfrm>
            <a:off x="6861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2b792704ea4_0_4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b="1"/>
              <a:t>User note:</a:t>
            </a:r>
            <a:r>
              <a:rPr lang="en-US"/>
              <a:t> Slides 19-27 (What’s new in the INEE MS, 2024 Edition) should be the core content of your presentation/workshop. </a:t>
            </a:r>
            <a:br>
              <a:rPr lang="en-US"/>
            </a:br>
            <a:br>
              <a:rPr lang="en-US"/>
            </a:br>
            <a:r>
              <a:rPr lang="en-US"/>
              <a:t>Speaker notes:  Now we'll take a look at key updates to the 2024 edition of the handbook. The 2024 update aims to ensure that the INEE MS remain relevant, accessible, and adaptable in order to support EiE stakeholders across the globe. The INEE MS, 2024 Edition reflects the realities and perspectives within a changing humanitarian-development landscape.</a:t>
            </a:r>
            <a:endParaRPr/>
          </a:p>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2b742bf2897_0_1095:notes"/>
          <p:cNvSpPr>
            <a:spLocks noGrp="1" noRot="1" noChangeAspect="1"/>
          </p:cNvSpPr>
          <p:nvPr>
            <p:ph type="sldImg" idx="2"/>
          </p:nvPr>
        </p:nvSpPr>
        <p:spPr>
          <a:xfrm>
            <a:off x="6861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2b742bf2897_0_109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Speaker notes: </a:t>
            </a:r>
            <a:r>
              <a:rPr lang="en-US" dirty="0"/>
              <a:t>The structure of the domains and standards in this updated edition is mostly the same as in the 2010 edition. Some key changes to the format and structure include: </a:t>
            </a:r>
            <a:endParaRPr dirty="0"/>
          </a:p>
          <a:p>
            <a:pPr marL="457200" lvl="0" indent="-317500" algn="l" rtl="0">
              <a:spcBef>
                <a:spcPts val="0"/>
              </a:spcBef>
              <a:spcAft>
                <a:spcPts val="0"/>
              </a:spcAft>
              <a:buSzPts val="1400"/>
              <a:buChar char="●"/>
            </a:pPr>
            <a:r>
              <a:rPr lang="en-US" dirty="0"/>
              <a:t>a greater focus on accessibility which includes using simple language that is easier to understand and translate and formatting that is more user-friendly</a:t>
            </a:r>
            <a:endParaRPr dirty="0"/>
          </a:p>
          <a:p>
            <a:pPr marL="457200" lvl="0" indent="-317500" algn="l" rtl="0">
              <a:spcBef>
                <a:spcPts val="0"/>
              </a:spcBef>
              <a:spcAft>
                <a:spcPts val="0"/>
              </a:spcAft>
              <a:buSzPts val="1400"/>
              <a:buChar char="●"/>
            </a:pPr>
            <a:r>
              <a:rPr lang="en-US" dirty="0"/>
              <a:t>a new color scheme that aligns with the INEE MS Indicator Framework</a:t>
            </a:r>
            <a:endParaRPr dirty="0"/>
          </a:p>
          <a:p>
            <a:pPr marL="457200" lvl="0" indent="-317500" algn="l" rtl="0">
              <a:spcBef>
                <a:spcPts val="0"/>
              </a:spcBef>
              <a:spcAft>
                <a:spcPts val="0"/>
              </a:spcAft>
              <a:buSzPts val="1400"/>
              <a:buChar char="●"/>
            </a:pPr>
            <a:r>
              <a:rPr lang="en-US" dirty="0"/>
              <a:t>new icons for key actions, guidance notes, and see </a:t>
            </a:r>
            <a:r>
              <a:rPr lang="en-US" dirty="0" err="1"/>
              <a:t>also’s</a:t>
            </a:r>
            <a:endParaRPr dirty="0"/>
          </a:p>
          <a:p>
            <a:pPr marL="457200" lvl="0" indent="-317500" algn="l" rtl="0">
              <a:spcBef>
                <a:spcPts val="0"/>
              </a:spcBef>
              <a:spcAft>
                <a:spcPts val="0"/>
              </a:spcAft>
              <a:buSzPts val="1400"/>
              <a:buChar char="●"/>
            </a:pPr>
            <a:r>
              <a:rPr lang="en-US" dirty="0"/>
              <a:t>A “References and Further Reading” list at the end of each </a:t>
            </a:r>
            <a:r>
              <a:rPr lang="en-US" dirty="0" err="1"/>
              <a:t>Standardsthat</a:t>
            </a:r>
            <a:r>
              <a:rPr lang="en-US" dirty="0"/>
              <a:t> provides links to relevant guidance </a:t>
            </a:r>
            <a:endParaRPr dirty="0"/>
          </a:p>
          <a:p>
            <a:pPr marL="457200" lvl="0" indent="-317500" algn="l" rtl="0">
              <a:spcBef>
                <a:spcPts val="0"/>
              </a:spcBef>
              <a:spcAft>
                <a:spcPts val="0"/>
              </a:spcAft>
              <a:buSzPts val="1400"/>
              <a:buChar char="●"/>
            </a:pPr>
            <a:r>
              <a:rPr lang="en-US" dirty="0"/>
              <a:t>A foreword signed by INEE’s founding UN agencies and permanent Steering Group members, UNICEF, UNHCR, and UNESCO</a:t>
            </a:r>
            <a:endParaRPr sz="1200" dirty="0">
              <a:latin typeface="Muli"/>
              <a:ea typeface="Muli"/>
              <a:cs typeface="Muli"/>
              <a:sym typeface="Mul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1f1d12792f4_0_5: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1f1d12792f4_0_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a:t>Speaker notes:</a:t>
            </a:r>
            <a:r>
              <a:rPr lang="en-US"/>
              <a:t> Guidance on 8 cross-cutting issues has been integrated and strengthened throughout the INEE MS. These cross-cutting issues are Protection, Gender, Disability, Mental Health and Psychosocial Support, Disaster Risk Reduction and Resilience, Conflict Sensitive Education, Climate Crisis, and Centering Equity in EiE. A new section in the Introduction provides definitions and an overview of key concepts for each of them. They are called “cross-cutting issues” because they must be considered for all levels and types of education programming and through all stages of crises, from preparedness to response, and through to recovery.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c30773c0c7_0_432: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2c30773c0c7_0_43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200" b="1" dirty="0"/>
              <a:t>Speaker notes: </a:t>
            </a:r>
            <a:r>
              <a:rPr lang="en-US" sz="1200" dirty="0"/>
              <a:t>The Introduction introduces users to core concepts such as right to education during emergencies and how to navigate and use the handbook. Some updates to the Introduction include: </a:t>
            </a:r>
            <a:endParaRPr sz="1200" dirty="0"/>
          </a:p>
          <a:p>
            <a:pPr marL="457200" lvl="0" indent="-304800" algn="l" rtl="0">
              <a:spcBef>
                <a:spcPts val="0"/>
              </a:spcBef>
              <a:spcAft>
                <a:spcPts val="0"/>
              </a:spcAft>
              <a:buSzPts val="1200"/>
              <a:buChar char="●"/>
            </a:pPr>
            <a:r>
              <a:rPr lang="en-US" sz="1200" dirty="0"/>
              <a:t>An updated definition of quality education that more strongly reflects the characteristics of quality education in crisis contexts </a:t>
            </a:r>
            <a:endParaRPr sz="1200" dirty="0"/>
          </a:p>
          <a:p>
            <a:pPr marL="457200" lvl="0" indent="-304800" algn="l" rtl="0">
              <a:spcBef>
                <a:spcPts val="0"/>
              </a:spcBef>
              <a:spcAft>
                <a:spcPts val="0"/>
              </a:spcAft>
              <a:buSzPts val="1200"/>
              <a:buChar char="●"/>
            </a:pPr>
            <a:r>
              <a:rPr lang="en-US" sz="1200" dirty="0"/>
              <a:t>Expanded discussions on the INEE MS as they relate to contextualization, the humanitarian-development-peacebuilding nexus, and </a:t>
            </a:r>
            <a:r>
              <a:rPr lang="en-US" sz="1200" dirty="0" err="1"/>
              <a:t>EiE</a:t>
            </a:r>
            <a:r>
              <a:rPr lang="en-US" sz="1200" dirty="0"/>
              <a:t> sector coordination </a:t>
            </a:r>
            <a:endParaRPr sz="1200" dirty="0"/>
          </a:p>
          <a:p>
            <a:pPr marL="457200" lvl="0" indent="-304800" algn="l" rtl="0">
              <a:spcBef>
                <a:spcPts val="0"/>
              </a:spcBef>
              <a:spcAft>
                <a:spcPts val="0"/>
              </a:spcAft>
              <a:buSzPts val="1200"/>
              <a:buChar char="●"/>
            </a:pPr>
            <a:r>
              <a:rPr lang="en-US" sz="1200" dirty="0"/>
              <a:t>A note on the concept of capacity sharing </a:t>
            </a:r>
            <a:endParaRPr sz="1200" dirty="0"/>
          </a:p>
          <a:p>
            <a:pPr marL="457200" lvl="0" indent="-304800" algn="l" rtl="0">
              <a:spcBef>
                <a:spcPts val="0"/>
              </a:spcBef>
              <a:spcAft>
                <a:spcPts val="0"/>
              </a:spcAft>
              <a:buSzPts val="1200"/>
              <a:buChar char="●"/>
            </a:pPr>
            <a:r>
              <a:rPr lang="en-US" sz="1200" dirty="0"/>
              <a:t>And a critical reflection on the update process that reflects on the opportunities and limitations of the 2024 update process from an equity perspective</a:t>
            </a:r>
            <a:endParaRPr sz="1200" dirty="0"/>
          </a:p>
          <a:p>
            <a:pPr marL="0" lvl="0" indent="0" algn="l" rtl="0">
              <a:spcBef>
                <a:spcPts val="0"/>
              </a:spcBef>
              <a:spcAft>
                <a:spcPts val="0"/>
              </a:spcAft>
              <a:buNone/>
            </a:pPr>
            <a:endParaRPr sz="1200" dirty="0">
              <a:latin typeface="Muli"/>
              <a:ea typeface="Muli"/>
              <a:cs typeface="Muli"/>
              <a:sym typeface="Muli"/>
            </a:endParaRPr>
          </a:p>
          <a:p>
            <a:pPr marL="0" lvl="0" indent="0" algn="l" rtl="0">
              <a:spcBef>
                <a:spcPts val="360"/>
              </a:spcBef>
              <a:spcAft>
                <a:spcPts val="0"/>
              </a:spcAft>
              <a:buNone/>
            </a:pPr>
            <a:r>
              <a:rPr lang="en-US" sz="1200" b="1" u="sng" dirty="0">
                <a:solidFill>
                  <a:srgbClr val="153744"/>
                </a:solidFill>
                <a:highlight>
                  <a:schemeClr val="lt1"/>
                </a:highlight>
              </a:rPr>
              <a:t>User Note</a:t>
            </a:r>
            <a:r>
              <a:rPr lang="en-US" sz="1200" b="1" dirty="0">
                <a:solidFill>
                  <a:srgbClr val="153744"/>
                </a:solidFill>
                <a:highlight>
                  <a:schemeClr val="lt1"/>
                </a:highlight>
              </a:rPr>
              <a:t>: There is no need to provide a more detailed explanation as written below. In case there are questions, the following information can be helpful to reference:</a:t>
            </a:r>
            <a:endParaRPr sz="1200" b="1" dirty="0">
              <a:solidFill>
                <a:srgbClr val="153744"/>
              </a:solidFill>
              <a:highlight>
                <a:schemeClr val="lt1"/>
              </a:highlight>
            </a:endParaRPr>
          </a:p>
          <a:p>
            <a:pPr marL="0" lvl="0" indent="0" algn="l" rtl="0">
              <a:spcBef>
                <a:spcPts val="360"/>
              </a:spcBef>
              <a:spcAft>
                <a:spcPts val="0"/>
              </a:spcAft>
              <a:buNone/>
            </a:pPr>
            <a:endParaRPr sz="1200" b="1" dirty="0">
              <a:solidFill>
                <a:srgbClr val="153744"/>
              </a:solidFill>
              <a:highlight>
                <a:schemeClr val="lt1"/>
              </a:highlight>
            </a:endParaRPr>
          </a:p>
          <a:p>
            <a:pPr marL="0" lvl="0" indent="0" algn="l" rtl="0">
              <a:spcBef>
                <a:spcPts val="360"/>
              </a:spcBef>
              <a:spcAft>
                <a:spcPts val="0"/>
              </a:spcAft>
              <a:buNone/>
            </a:pPr>
            <a:r>
              <a:rPr lang="en-US" sz="1200" b="1" dirty="0">
                <a:solidFill>
                  <a:srgbClr val="153744"/>
                </a:solidFill>
              </a:rPr>
              <a:t>*Capacity Sharing: </a:t>
            </a:r>
            <a:r>
              <a:rPr lang="en-US" sz="1200" dirty="0">
                <a:solidFill>
                  <a:srgbClr val="153744"/>
                </a:solidFill>
              </a:rPr>
              <a:t>Use of the term “capacity” varies, and different actors in the humanitarian sector use it in different ways. Capacity sharing and related terms, such as “capacity exchange,” “capacity strengthening,” “capacity building,” and “capacity development,” may be used interchangeably. The term capacity sharing in the INEE MS seeks to put forward an approach that promotes locally led humanitarian action. Key characteristics of capacity sharing include:</a:t>
            </a:r>
            <a:endParaRPr sz="1200" dirty="0">
              <a:solidFill>
                <a:srgbClr val="153744"/>
              </a:solidFill>
            </a:endParaRPr>
          </a:p>
          <a:p>
            <a:pPr marL="457200" lvl="0" indent="-304800" algn="l" rtl="0">
              <a:spcBef>
                <a:spcPts val="360"/>
              </a:spcBef>
              <a:spcAft>
                <a:spcPts val="0"/>
              </a:spcAft>
              <a:buClr>
                <a:srgbClr val="153744"/>
              </a:buClr>
              <a:buSzPts val="1200"/>
              <a:buChar char="●"/>
            </a:pPr>
            <a:r>
              <a:rPr lang="en-US" sz="1200" dirty="0">
                <a:solidFill>
                  <a:srgbClr val="153744"/>
                </a:solidFill>
              </a:rPr>
              <a:t>Challenging ways of working that are based on the assumption that local capacity is lacking or needs to be built up</a:t>
            </a:r>
            <a:endParaRPr sz="1200" dirty="0">
              <a:solidFill>
                <a:srgbClr val="153744"/>
              </a:solidFill>
            </a:endParaRPr>
          </a:p>
          <a:p>
            <a:pPr marL="457200" lvl="0" indent="-304800" algn="l" rtl="0">
              <a:spcBef>
                <a:spcPts val="0"/>
              </a:spcBef>
              <a:spcAft>
                <a:spcPts val="0"/>
              </a:spcAft>
              <a:buClr>
                <a:srgbClr val="153744"/>
              </a:buClr>
              <a:buSzPts val="1200"/>
              <a:buChar char="●"/>
            </a:pPr>
            <a:r>
              <a:rPr lang="en-US" sz="1200" dirty="0">
                <a:solidFill>
                  <a:srgbClr val="153744"/>
                </a:solidFill>
              </a:rPr>
              <a:t>Putting the diverse strengths and knowledge of local actors and the people affected at the center of humanitarian response </a:t>
            </a:r>
            <a:endParaRPr sz="1200" dirty="0">
              <a:solidFill>
                <a:srgbClr val="153744"/>
              </a:solidFill>
            </a:endParaRPr>
          </a:p>
          <a:p>
            <a:pPr marL="457200" lvl="0" indent="-304800" algn="l" rtl="0">
              <a:spcBef>
                <a:spcPts val="0"/>
              </a:spcBef>
              <a:spcAft>
                <a:spcPts val="0"/>
              </a:spcAft>
              <a:buClr>
                <a:srgbClr val="153744"/>
              </a:buClr>
              <a:buSzPts val="1200"/>
              <a:buChar char="●"/>
            </a:pPr>
            <a:r>
              <a:rPr lang="en-US" sz="1200" dirty="0">
                <a:solidFill>
                  <a:srgbClr val="153744"/>
                </a:solidFill>
              </a:rPr>
              <a:t>Reflecting the principles of respect, mutual learning, and equitable partnerships </a:t>
            </a:r>
            <a:endParaRPr sz="1200" dirty="0">
              <a:solidFill>
                <a:srgbClr val="153744"/>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b941070603_0_839: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2b941070603_0_83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Speakers Notes:</a:t>
            </a:r>
            <a:r>
              <a:rPr lang="en-US" dirty="0"/>
              <a:t> The seven standards (1-7) in Domain 1: Foundational Standards for a Quality Response form the basis for ways of working across all other domains. Domain 1 has been renamed “Foundational Standards for a Quality Response” to highlight that these are “process” standards, which cover key elements that should be present in all levels and types of education programming.</a:t>
            </a:r>
            <a:endParaRPr dirty="0"/>
          </a:p>
          <a:p>
            <a:pPr marL="0" lvl="0" indent="0" algn="l" rtl="0">
              <a:spcBef>
                <a:spcPts val="0"/>
              </a:spcBef>
              <a:spcAft>
                <a:spcPts val="0"/>
              </a:spcAft>
              <a:buNone/>
            </a:pPr>
            <a:br>
              <a:rPr lang="en-US" dirty="0"/>
            </a:br>
            <a:r>
              <a:rPr lang="en-US" dirty="0"/>
              <a:t>Domain 1 includes increased emphasis or new guidance on: </a:t>
            </a:r>
            <a:endParaRPr dirty="0"/>
          </a:p>
          <a:p>
            <a:pPr marL="457200" lvl="0" indent="-317500" algn="l" rtl="0">
              <a:spcBef>
                <a:spcPts val="0"/>
              </a:spcBef>
              <a:spcAft>
                <a:spcPts val="0"/>
              </a:spcAft>
              <a:buSzPts val="1400"/>
              <a:buChar char="●"/>
            </a:pPr>
            <a:r>
              <a:rPr lang="en-US" dirty="0"/>
              <a:t>Engaging indigenous communities and respecting indigenous knowledge systems </a:t>
            </a:r>
            <a:endParaRPr dirty="0"/>
          </a:p>
          <a:p>
            <a:pPr marL="457200" lvl="0" indent="-317500" algn="l" rtl="0">
              <a:spcBef>
                <a:spcPts val="0"/>
              </a:spcBef>
              <a:spcAft>
                <a:spcPts val="0"/>
              </a:spcAft>
              <a:buSzPts val="1400"/>
              <a:buChar char="●"/>
            </a:pPr>
            <a:r>
              <a:rPr lang="en-US" dirty="0"/>
              <a:t>Participation of national and local actors in coordination mechanisms</a:t>
            </a:r>
            <a:endParaRPr dirty="0"/>
          </a:p>
          <a:p>
            <a:pPr marL="457200" lvl="0" indent="-317500" algn="l" rtl="0">
              <a:spcBef>
                <a:spcPts val="0"/>
              </a:spcBef>
              <a:spcAft>
                <a:spcPts val="0"/>
              </a:spcAft>
              <a:buSzPts val="1400"/>
              <a:buChar char="●"/>
            </a:pPr>
            <a:r>
              <a:rPr lang="en-US" dirty="0"/>
              <a:t>Joined-up Coordination and Humanitarian-Development Coherence</a:t>
            </a:r>
            <a:endParaRPr dirty="0"/>
          </a:p>
          <a:p>
            <a:pPr marL="457200" lvl="0" indent="-317500" algn="l" rtl="0">
              <a:spcBef>
                <a:spcPts val="0"/>
              </a:spcBef>
              <a:spcAft>
                <a:spcPts val="0"/>
              </a:spcAft>
              <a:buSzPts val="1400"/>
              <a:buChar char="●"/>
            </a:pPr>
            <a:r>
              <a:rPr lang="en-US" dirty="0"/>
              <a:t>Cash and voucher assistance (CVA) </a:t>
            </a:r>
            <a:endParaRPr dirty="0"/>
          </a:p>
          <a:p>
            <a:pPr marL="457200" lvl="0" indent="-317500" algn="l" rtl="0">
              <a:spcBef>
                <a:spcPts val="0"/>
              </a:spcBef>
              <a:spcAft>
                <a:spcPts val="0"/>
              </a:spcAft>
              <a:buSzPts val="1400"/>
              <a:buChar char="●"/>
            </a:pPr>
            <a:r>
              <a:rPr lang="en-US" dirty="0"/>
              <a:t>Data responsibility, including data privacy and protection </a:t>
            </a:r>
            <a:endParaRPr dirty="0"/>
          </a:p>
          <a:p>
            <a:pPr marL="457200" lvl="0" indent="-317500" algn="l" rtl="0">
              <a:spcBef>
                <a:spcPts val="0"/>
              </a:spcBef>
              <a:spcAft>
                <a:spcPts val="0"/>
              </a:spcAft>
              <a:buSzPts val="1400"/>
              <a:buChar char="●"/>
            </a:pPr>
            <a:r>
              <a:rPr lang="en-US" dirty="0"/>
              <a:t>Rapid response planning</a:t>
            </a:r>
            <a:endParaRPr dirty="0"/>
          </a:p>
          <a:p>
            <a:pPr marL="457200" lvl="0" indent="-317500" algn="l" rtl="0">
              <a:spcBef>
                <a:spcPts val="0"/>
              </a:spcBef>
              <a:spcAft>
                <a:spcPts val="0"/>
              </a:spcAft>
              <a:buSzPts val="1400"/>
              <a:buChar char="●"/>
            </a:pPr>
            <a:r>
              <a:rPr lang="en-US" dirty="0"/>
              <a:t>Capacity sharing between international, national, and local actors</a:t>
            </a:r>
            <a:endParaRPr dirty="0"/>
          </a:p>
          <a:p>
            <a:pPr marL="457200" lvl="0" indent="-317500" algn="l" rtl="0">
              <a:spcBef>
                <a:spcPts val="0"/>
              </a:spcBef>
              <a:spcAft>
                <a:spcPts val="0"/>
              </a:spcAft>
              <a:buSzPts val="1400"/>
              <a:buChar char="●"/>
            </a:pPr>
            <a:r>
              <a:rPr lang="en-US" dirty="0"/>
              <a:t>Building education system resilience</a:t>
            </a:r>
            <a:endParaRPr dirty="0"/>
          </a:p>
          <a:p>
            <a:pPr marL="457200" lvl="0" indent="-317500" algn="l" rtl="0">
              <a:spcBef>
                <a:spcPts val="0"/>
              </a:spcBef>
              <a:spcAft>
                <a:spcPts val="0"/>
              </a:spcAft>
              <a:buSzPts val="1400"/>
              <a:buChar char="●"/>
            </a:pPr>
            <a:r>
              <a:rPr lang="en-US" dirty="0"/>
              <a:t>Crisis-sensitive education management information systems (EMIS)</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g2b792704ea4_0_373:notes"/>
          <p:cNvSpPr>
            <a:spLocks noGrp="1" noRot="1" noChangeAspect="1"/>
          </p:cNvSpPr>
          <p:nvPr>
            <p:ph type="sldImg" idx="2"/>
          </p:nvPr>
        </p:nvSpPr>
        <p:spPr>
          <a:xfrm>
            <a:off x="6861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 name="Google Shape;37;g2b792704ea4_0_37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2b941070603_0_929: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2b941070603_0_92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Speaker notes: </a:t>
            </a:r>
            <a:r>
              <a:rPr lang="en-US" dirty="0"/>
              <a:t>The three standards (8-10) in Domain 2: Access and Learning Environment focus on access to safe and relevant learning opportunities. </a:t>
            </a:r>
            <a:br>
              <a:rPr lang="en-US" dirty="0"/>
            </a:br>
            <a:br>
              <a:rPr lang="en-US" dirty="0"/>
            </a:br>
            <a:r>
              <a:rPr lang="en-US" dirty="0"/>
              <a:t>Standard 8 in this domain has been renamed “Equal and Equitable Access.” This is to illustrate the importance of not only ensuring that all learners have access to education during a crisis, but also striving for equity by identifying disparities in opportunities, outcomes, and representation for different groups and addressing those disparities through targeted actions. </a:t>
            </a:r>
            <a:br>
              <a:rPr lang="en-US" dirty="0"/>
            </a:br>
            <a:br>
              <a:rPr lang="en-US" dirty="0"/>
            </a:br>
            <a:r>
              <a:rPr lang="en-US" dirty="0"/>
              <a:t>Domain 2 includes increased emphasis or new guidance on: </a:t>
            </a:r>
            <a:endParaRPr dirty="0"/>
          </a:p>
          <a:p>
            <a:pPr marL="457200" lvl="0" indent="-317500" algn="l" rtl="0">
              <a:spcBef>
                <a:spcPts val="0"/>
              </a:spcBef>
              <a:spcAft>
                <a:spcPts val="0"/>
              </a:spcAft>
              <a:buSzPts val="1400"/>
              <a:buChar char="●"/>
            </a:pPr>
            <a:r>
              <a:rPr lang="en-US" dirty="0"/>
              <a:t>Child Protection-</a:t>
            </a:r>
            <a:r>
              <a:rPr lang="en-US" dirty="0" err="1"/>
              <a:t>EiE</a:t>
            </a:r>
            <a:r>
              <a:rPr lang="en-US" dirty="0"/>
              <a:t> collaboration and linkages to the Minimum Standards for Child Protection</a:t>
            </a:r>
            <a:endParaRPr dirty="0"/>
          </a:p>
          <a:p>
            <a:pPr marL="457200" lvl="0" indent="-317500" algn="l" rtl="0">
              <a:spcBef>
                <a:spcPts val="0"/>
              </a:spcBef>
              <a:spcAft>
                <a:spcPts val="0"/>
              </a:spcAft>
              <a:buSzPts val="1400"/>
              <a:buChar char="●"/>
            </a:pPr>
            <a:r>
              <a:rPr lang="en-US" dirty="0"/>
              <a:t>Distance education</a:t>
            </a:r>
            <a:endParaRPr dirty="0"/>
          </a:p>
          <a:p>
            <a:pPr marL="457200" lvl="0" indent="-317500" algn="l" rtl="0">
              <a:spcBef>
                <a:spcPts val="0"/>
              </a:spcBef>
              <a:spcAft>
                <a:spcPts val="0"/>
              </a:spcAft>
              <a:buSzPts val="1400"/>
              <a:buChar char="●"/>
            </a:pPr>
            <a:r>
              <a:rPr lang="en-US" dirty="0"/>
              <a:t>The specific needs and challenges of learners at different levels of education (e.g. ECD, primary, secondary, and tertiary)</a:t>
            </a:r>
            <a:endParaRPr dirty="0"/>
          </a:p>
          <a:p>
            <a:pPr marL="457200" lvl="0" indent="-317500" algn="l" rtl="0">
              <a:spcBef>
                <a:spcPts val="0"/>
              </a:spcBef>
              <a:spcAft>
                <a:spcPts val="0"/>
              </a:spcAft>
              <a:buSzPts val="1400"/>
              <a:buChar char="●"/>
            </a:pPr>
            <a:r>
              <a:rPr lang="en-US" dirty="0"/>
              <a:t>Flexible education and multiple education pathways, including formal and non-formal education opportunities </a:t>
            </a:r>
            <a:endParaRPr dirty="0"/>
          </a:p>
          <a:p>
            <a:pPr marL="457200" lvl="0" indent="-317500" algn="l" rtl="0">
              <a:spcBef>
                <a:spcPts val="0"/>
              </a:spcBef>
              <a:spcAft>
                <a:spcPts val="0"/>
              </a:spcAft>
              <a:buSzPts val="1400"/>
              <a:buChar char="●"/>
            </a:pPr>
            <a:r>
              <a:rPr lang="en-US" dirty="0"/>
              <a:t>Recognized and certified non-formal education that provides a pathway to continued learning</a:t>
            </a:r>
            <a:endParaRPr dirty="0"/>
          </a:p>
          <a:p>
            <a:pPr marL="457200" lvl="0" indent="-317500" algn="l" rtl="0">
              <a:spcBef>
                <a:spcPts val="0"/>
              </a:spcBef>
              <a:spcAft>
                <a:spcPts val="0"/>
              </a:spcAft>
              <a:buSzPts val="1400"/>
              <a:buChar char="●"/>
            </a:pPr>
            <a:r>
              <a:rPr lang="en-US" dirty="0"/>
              <a:t>Mitigating the effects of the climate crisis and disaster risks on education infrastructure, including through respecting and drawing from local and indigenous knowledge systems</a:t>
            </a:r>
            <a:endParaRPr dirty="0"/>
          </a:p>
          <a:p>
            <a:pPr marL="457200" lvl="0" indent="-317500" algn="l" rtl="0">
              <a:spcBef>
                <a:spcPts val="0"/>
              </a:spcBef>
              <a:spcAft>
                <a:spcPts val="0"/>
              </a:spcAft>
              <a:buSzPts val="1400"/>
              <a:buChar char="●"/>
            </a:pPr>
            <a:r>
              <a:rPr lang="en-US" dirty="0"/>
              <a:t>School safety and the GADRRRES Comprehensive School Safety Framework</a:t>
            </a: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2b941070603_0_939: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2b941070603_0_93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Speaker notes: </a:t>
            </a:r>
            <a:r>
              <a:rPr lang="en-US" dirty="0"/>
              <a:t>The four standards (11-14) in Domain 3: Teaching and Learning focus on critical elements of teaching and learning, on curricula, on the assessment of learning outcomes, and teacher training, professional development, and support.</a:t>
            </a:r>
            <a:endParaRPr dirty="0"/>
          </a:p>
          <a:p>
            <a:pPr marL="0" lvl="0" indent="0" algn="l" rtl="0">
              <a:spcBef>
                <a:spcPts val="0"/>
              </a:spcBef>
              <a:spcAft>
                <a:spcPts val="0"/>
              </a:spcAft>
              <a:buNone/>
            </a:pPr>
            <a:br>
              <a:rPr lang="en-US" dirty="0"/>
            </a:br>
            <a:r>
              <a:rPr lang="en-US" dirty="0"/>
              <a:t>Standard 13 in Domain 3 has been renamed “Assessment of Holistic Learning Outcomes” to emphasize the importance of assessments that encompass academic learning, mental health and psychosocial support, and social and emotional learning.</a:t>
            </a:r>
            <a:br>
              <a:rPr lang="en-US" dirty="0"/>
            </a:br>
            <a:br>
              <a:rPr lang="en-US" dirty="0"/>
            </a:br>
            <a:r>
              <a:rPr lang="en-US" dirty="0"/>
              <a:t>Domain 3 also includes increased emphasis or new guidance on: </a:t>
            </a:r>
            <a:endParaRPr dirty="0"/>
          </a:p>
          <a:p>
            <a:pPr marL="457200" lvl="0" indent="-317500" algn="l" rtl="0">
              <a:spcBef>
                <a:spcPts val="0"/>
              </a:spcBef>
              <a:spcAft>
                <a:spcPts val="0"/>
              </a:spcAft>
              <a:buSzPts val="1400"/>
              <a:buChar char="●"/>
            </a:pPr>
            <a:r>
              <a:rPr lang="en-US" dirty="0"/>
              <a:t>Digitalization and distance education and its implications for teaching and learning </a:t>
            </a:r>
            <a:endParaRPr dirty="0"/>
          </a:p>
          <a:p>
            <a:pPr marL="457200" lvl="0" indent="-317500" algn="l" rtl="0">
              <a:spcBef>
                <a:spcPts val="0"/>
              </a:spcBef>
              <a:spcAft>
                <a:spcPts val="0"/>
              </a:spcAft>
              <a:buSzPts val="1400"/>
              <a:buChar char="●"/>
            </a:pPr>
            <a:r>
              <a:rPr lang="en-US" dirty="0"/>
              <a:t>Inclusion of refugees into national education systems</a:t>
            </a:r>
            <a:endParaRPr dirty="0"/>
          </a:p>
          <a:p>
            <a:pPr marL="457200" lvl="0" indent="-317500" algn="l" rtl="0">
              <a:spcBef>
                <a:spcPts val="0"/>
              </a:spcBef>
              <a:spcAft>
                <a:spcPts val="0"/>
              </a:spcAft>
              <a:buSzPts val="1400"/>
              <a:buChar char="●"/>
            </a:pPr>
            <a:r>
              <a:rPr lang="en-US" dirty="0"/>
              <a:t>Language of instruction and mother tongue</a:t>
            </a:r>
            <a:endParaRPr dirty="0"/>
          </a:p>
          <a:p>
            <a:pPr marL="457200" lvl="0" indent="-317500" algn="l" rtl="0">
              <a:spcBef>
                <a:spcPts val="0"/>
              </a:spcBef>
              <a:spcAft>
                <a:spcPts val="0"/>
              </a:spcAft>
              <a:buSzPts val="1400"/>
              <a:buChar char="●"/>
            </a:pPr>
            <a:r>
              <a:rPr lang="en-US" dirty="0"/>
              <a:t>Respecting and drawing from local and indigenous knowledge systems when developing curricula and teaching and learning materials and approaches </a:t>
            </a: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2b941070603_0_950: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2b941070603_0_95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Speaker notes:</a:t>
            </a:r>
            <a:r>
              <a:rPr lang="en-US" dirty="0"/>
              <a:t> The three standards (15-17) in Domain 4: Teachers and Other Education Personnel focus on administration and on managing human resources in education, particularly teachers. This includes recruitment and selection, conditions of work, and professional support and training.</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Domain 4 includes increased emphasis or new guidance on: </a:t>
            </a:r>
            <a:endParaRPr dirty="0"/>
          </a:p>
          <a:p>
            <a:pPr marL="457200" lvl="0" indent="-317500" algn="l" rtl="0">
              <a:spcBef>
                <a:spcPts val="0"/>
              </a:spcBef>
              <a:spcAft>
                <a:spcPts val="0"/>
              </a:spcAft>
              <a:buSzPts val="1400"/>
              <a:buChar char="●"/>
            </a:pPr>
            <a:r>
              <a:rPr lang="en-US" dirty="0"/>
              <a:t>Teacher qualifications and aptitudes in crisis contexts</a:t>
            </a:r>
            <a:endParaRPr dirty="0"/>
          </a:p>
          <a:p>
            <a:pPr marL="457200" lvl="0" indent="-317500" algn="l" rtl="0">
              <a:spcBef>
                <a:spcPts val="0"/>
              </a:spcBef>
              <a:spcAft>
                <a:spcPts val="0"/>
              </a:spcAft>
              <a:buSzPts val="1400"/>
              <a:buChar char="●"/>
            </a:pPr>
            <a:r>
              <a:rPr lang="en-US" dirty="0"/>
              <a:t>UNESCO/ILO global recommendations on the status of the teaching profession</a:t>
            </a:r>
            <a:endParaRPr dirty="0"/>
          </a:p>
          <a:p>
            <a:pPr marL="457200" lvl="0" indent="-317500" algn="l" rtl="0">
              <a:spcBef>
                <a:spcPts val="0"/>
              </a:spcBef>
              <a:spcAft>
                <a:spcPts val="0"/>
              </a:spcAft>
              <a:buSzPts val="1400"/>
              <a:buChar char="●"/>
            </a:pPr>
            <a:r>
              <a:rPr lang="en-US" dirty="0"/>
              <a:t>Teacher management issues including employment contracts, compensation, and professional support mechanisms </a:t>
            </a:r>
            <a:endParaRPr dirty="0"/>
          </a:p>
          <a:p>
            <a:pPr marL="457200" lvl="0" indent="-317500" algn="l" rtl="0">
              <a:spcBef>
                <a:spcPts val="0"/>
              </a:spcBef>
              <a:spcAft>
                <a:spcPts val="0"/>
              </a:spcAft>
              <a:buSzPts val="1400"/>
              <a:buChar char="●"/>
            </a:pPr>
            <a:r>
              <a:rPr lang="en-US" dirty="0"/>
              <a:t>Teacher wellbeing and mental health and psychosocial support for teachers and other education personnel </a:t>
            </a: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2b941070603_0_958: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2b941070603_0_95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Speaker notes: </a:t>
            </a:r>
            <a:r>
              <a:rPr lang="en-US" dirty="0"/>
              <a:t>The two standards (18-19) in Domain 5: Education Policy focus on formulating, planning, and implementing national education policies.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Education policy provides a foundation for education planning, including in emergencies, and expresses the goals of an education system which are set out in laws, regulations, budgets, and programs. For this reason, there is a greater focus on reinforcing Domain 5 as the underpinning of the other four domains. Education policy should establish and reflect the principles, practices, and services that will most effectively support the provision of inclusive and equitable quality education for all learners, even during crises.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Domain 5 includes increased emphasis or new guidance on:</a:t>
            </a:r>
            <a:endParaRPr dirty="0"/>
          </a:p>
          <a:p>
            <a:pPr marL="457200" lvl="0" indent="-317500" algn="l" rtl="0">
              <a:spcBef>
                <a:spcPts val="0"/>
              </a:spcBef>
              <a:spcAft>
                <a:spcPts val="0"/>
              </a:spcAft>
              <a:buSzPts val="1400"/>
              <a:buChar char="●"/>
            </a:pPr>
            <a:r>
              <a:rPr lang="en-US" dirty="0"/>
              <a:t>National education sector plans and emergency plans, including contingency and preparedness plans </a:t>
            </a:r>
            <a:endParaRPr dirty="0"/>
          </a:p>
          <a:p>
            <a:pPr marL="457200" lvl="0" indent="-317500" algn="l" rtl="0">
              <a:spcBef>
                <a:spcPts val="0"/>
              </a:spcBef>
              <a:spcAft>
                <a:spcPts val="0"/>
              </a:spcAft>
              <a:buSzPts val="1400"/>
              <a:buChar char="●"/>
            </a:pPr>
            <a:r>
              <a:rPr lang="en-US" dirty="0"/>
              <a:t>Reflecting the humanitarian-development-peacebuilding nexus in policy-making</a:t>
            </a:r>
            <a:endParaRPr dirty="0"/>
          </a:p>
          <a:p>
            <a:pPr marL="457200" lvl="0" indent="-317500" algn="l" rtl="0">
              <a:spcBef>
                <a:spcPts val="0"/>
              </a:spcBef>
              <a:spcAft>
                <a:spcPts val="0"/>
              </a:spcAft>
              <a:buSzPts val="1400"/>
              <a:buChar char="●"/>
            </a:pPr>
            <a:r>
              <a:rPr lang="en-US" dirty="0"/>
              <a:t>The role of </a:t>
            </a:r>
            <a:r>
              <a:rPr lang="en-US" dirty="0" err="1"/>
              <a:t>EiE</a:t>
            </a:r>
            <a:r>
              <a:rPr lang="en-US" dirty="0"/>
              <a:t> advocacy </a:t>
            </a:r>
            <a:endParaRPr dirty="0"/>
          </a:p>
          <a:p>
            <a:pPr marL="457200" lvl="0" indent="-317500" algn="l" rtl="0">
              <a:spcBef>
                <a:spcPts val="0"/>
              </a:spcBef>
              <a:spcAft>
                <a:spcPts val="0"/>
              </a:spcAft>
              <a:buSzPts val="1400"/>
              <a:buChar char="●"/>
            </a:pPr>
            <a:r>
              <a:rPr lang="en-US" dirty="0"/>
              <a:t>Aligning policy with international tools, conventions, frameworks and policies, including the Global Compact for Refugees and the Safe Schools Declaration</a:t>
            </a:r>
            <a:endParaRPr dirty="0"/>
          </a:p>
          <a:p>
            <a:pPr marL="457200" lvl="0" indent="-317500" algn="l" rtl="0">
              <a:spcBef>
                <a:spcPts val="0"/>
              </a:spcBef>
              <a:spcAft>
                <a:spcPts val="0"/>
              </a:spcAft>
              <a:buSzPts val="1400"/>
              <a:buChar char="●"/>
            </a:pPr>
            <a:r>
              <a:rPr lang="en-US" dirty="0"/>
              <a:t>Regulating private sector engagement in </a:t>
            </a:r>
            <a:r>
              <a:rPr lang="en-US" dirty="0" err="1"/>
              <a:t>EiE</a:t>
            </a: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26bc4df8531_0_3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b="1" dirty="0"/>
              <a:t>User note: </a:t>
            </a:r>
            <a:r>
              <a:rPr lang="en-US" dirty="0"/>
              <a:t>Optional discussion slide depending on the format of your presentation/workshop. You may wish to adjust the number of questions based on the amount of time you have for discussion. </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SzPts val="1100"/>
              <a:buNone/>
            </a:pPr>
            <a:r>
              <a:rPr lang="en-US" dirty="0"/>
              <a:t>SUGGESTION 1: Have a wrap up-final discussion based on the questions above</a:t>
            </a:r>
            <a:endParaRPr dirty="0"/>
          </a:p>
          <a:p>
            <a:pPr marL="0" lvl="0" indent="0" algn="l" rtl="0">
              <a:spcBef>
                <a:spcPts val="0"/>
              </a:spcBef>
              <a:spcAft>
                <a:spcPts val="0"/>
              </a:spcAft>
              <a:buSzPts val="1100"/>
              <a:buNone/>
            </a:pPr>
            <a:endParaRPr dirty="0"/>
          </a:p>
          <a:p>
            <a:pPr marL="0" lvl="0" indent="0" algn="l" rtl="0">
              <a:spcBef>
                <a:spcPts val="0"/>
              </a:spcBef>
              <a:spcAft>
                <a:spcPts val="0"/>
              </a:spcAft>
              <a:buSzPts val="1100"/>
              <a:buNone/>
            </a:pPr>
            <a:r>
              <a:rPr lang="en-US" dirty="0"/>
              <a:t>SUGGESTION 2:  Facilitated discussion based on these guiding questions</a:t>
            </a:r>
            <a:endParaRPr dirty="0"/>
          </a:p>
          <a:p>
            <a:pPr marL="0" lvl="0" indent="0" algn="l" rtl="0">
              <a:spcBef>
                <a:spcPts val="0"/>
              </a:spcBef>
              <a:spcAft>
                <a:spcPts val="0"/>
              </a:spcAft>
              <a:buSzPts val="1100"/>
              <a:buNone/>
            </a:pPr>
            <a:endParaRPr dirty="0"/>
          </a:p>
          <a:p>
            <a:pPr marL="0" lvl="0" indent="0" algn="l" rtl="0">
              <a:spcBef>
                <a:spcPts val="0"/>
              </a:spcBef>
              <a:spcAft>
                <a:spcPts val="0"/>
              </a:spcAft>
              <a:buNone/>
            </a:pPr>
            <a:r>
              <a:rPr lang="en-US" dirty="0"/>
              <a:t>Additional sample provocations: </a:t>
            </a:r>
            <a:endParaRPr dirty="0"/>
          </a:p>
          <a:p>
            <a:pPr marL="457200" lvl="0" indent="-317500" algn="l" rtl="0">
              <a:spcBef>
                <a:spcPts val="0"/>
              </a:spcBef>
              <a:spcAft>
                <a:spcPts val="0"/>
              </a:spcAft>
              <a:buSzPts val="1400"/>
              <a:buChar char="●"/>
            </a:pPr>
            <a:r>
              <a:rPr lang="en-US" dirty="0"/>
              <a:t>What are your initial impressions of the updated INEE Minimum Standards, 2024 Edition? </a:t>
            </a:r>
            <a:endParaRPr dirty="0"/>
          </a:p>
          <a:p>
            <a:pPr marL="457200" lvl="0" indent="-317500" algn="l" rtl="0">
              <a:spcBef>
                <a:spcPts val="0"/>
              </a:spcBef>
              <a:spcAft>
                <a:spcPts val="0"/>
              </a:spcAft>
              <a:buSzPts val="1400"/>
              <a:buChar char="●"/>
            </a:pPr>
            <a:r>
              <a:rPr lang="en-US" dirty="0"/>
              <a:t>How is your organization going disseminate and take up the INEE MS, 2024 Edition within our staff/members?</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US" dirty="0"/>
              <a:t>*Reminder: Contextualization is the process of interpreting or adapting the INEE MS to a context; the process of debating, determining, and agreeing on the meaning of global guidance in a local situation; “translating” the meaning and guidance of the INEE MS for the context of a country (or region) in order to make their content appropriate and meaningful.</a:t>
            </a:r>
            <a:endParaRPr dirty="0"/>
          </a:p>
        </p:txBody>
      </p:sp>
      <p:sp>
        <p:nvSpPr>
          <p:cNvPr id="249" name="Google Shape;249;g26bc4df8531_0_37: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2c30773c0c7_0_459: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2c30773c0c7_0_45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Speaker Notes: </a:t>
            </a:r>
            <a:r>
              <a:rPr lang="en-US" dirty="0"/>
              <a:t>There are several ways to access the INEE MS: hard copies and in digital form on the INEE website where the INEE MS content, translations, Indicator Framework, and supporting resources are directly linked.</a:t>
            </a: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2c7274ae0bb_0_53: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2c7274ae0bb_0_5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b="1"/>
              <a:t>Speaker notes: </a:t>
            </a:r>
            <a:r>
              <a:rPr lang="en-US"/>
              <a:t>Now that the INEE MS, 2024 Edition is launched, INEE will begin promoting the dissemination and uptake of the updated version. The roll-out will involve several key activities — Launches, Translations, and Capacity Sharing.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r>
              <a:rPr lang="en-US"/>
              <a:t>INEE has already begun work to translate the INEE MS, 2024 Edition into Arabic, French, Portuguese, and Spanish - INEE’s other 4 working languages. </a:t>
            </a:r>
            <a:br>
              <a:rPr lang="en-US"/>
            </a:br>
            <a:br>
              <a:rPr lang="en-US"/>
            </a:br>
            <a:r>
              <a:rPr lang="en-US"/>
              <a:t>The INEE MS rollout will also include capacity sharing activities to foster knowledge exchange and mutual learning among EiE stakeholders on the implementation of the updated standards. This includes updated and open-source INEE MS orientation and INEE MS training packs. In-person or virtual orientations and trainings facilitated by INEE can be organized upon request by reaching out to </a:t>
            </a:r>
            <a:r>
              <a:rPr lang="en-US" u="sng">
                <a:solidFill>
                  <a:schemeClr val="hlink"/>
                </a:solidFill>
                <a:hlinkClick r:id="rId3"/>
              </a:rPr>
              <a:t>learning@inee.org</a:t>
            </a:r>
            <a:r>
              <a:rPr lang="en-US"/>
              <a:t>.</a:t>
            </a:r>
            <a:endParaRPr sz="1200" b="1">
              <a:solidFill>
                <a:schemeClr val="dk1"/>
              </a:solidFill>
              <a:latin typeface="Muli"/>
              <a:ea typeface="Muli"/>
              <a:cs typeface="Muli"/>
              <a:sym typeface="Mul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26954d253dd_0_191: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26954d253dd_0_19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Speaker notes:</a:t>
            </a:r>
            <a:r>
              <a:rPr lang="en-US" dirty="0"/>
              <a:t> We’d love to keep this conversation going! One way is to join the INEE Community of practice, which has a dedicated channel for members to share, engage, and discuss around the INEE Minimum Standards, 2024 Edition.</a:t>
            </a:r>
            <a:br>
              <a:rPr lang="en-US" dirty="0"/>
            </a:br>
            <a:br>
              <a:rPr lang="en-US" dirty="0"/>
            </a:br>
            <a:r>
              <a:rPr lang="en-US" dirty="0"/>
              <a:t>This is your INEE Minimum Standards! The INEE Secretariat is available to support you to use and apply the INEE MS in your work. Reach out to </a:t>
            </a:r>
            <a:r>
              <a:rPr lang="en-US" u="sng" dirty="0">
                <a:solidFill>
                  <a:schemeClr val="hlink"/>
                </a:solidFill>
                <a:hlinkClick r:id="rId3"/>
              </a:rPr>
              <a:t>minimum.standards@inee.org</a:t>
            </a:r>
            <a:r>
              <a:rPr lang="en-US" dirty="0"/>
              <a:t> or visit the INEE website. </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g26c4b658242_0_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User note: </a:t>
            </a:r>
            <a:r>
              <a:rPr lang="en-US" dirty="0"/>
              <a:t>This is an optional slide. You may wish to delete this slide depending on the nature of your event (presentation, workshop, etc.) </a:t>
            </a:r>
            <a:endParaRPr dirty="0"/>
          </a:p>
          <a:p>
            <a:pPr marL="0" lvl="0" indent="0" algn="l" rtl="0">
              <a:spcBef>
                <a:spcPts val="0"/>
              </a:spcBef>
              <a:spcAft>
                <a:spcPts val="0"/>
              </a:spcAft>
              <a:buNone/>
            </a:pPr>
            <a:endParaRPr sz="1200" dirty="0">
              <a:solidFill>
                <a:schemeClr val="dk1"/>
              </a:solidFill>
              <a:latin typeface="Muli"/>
              <a:ea typeface="Muli"/>
              <a:cs typeface="Muli"/>
              <a:sym typeface="Muli"/>
            </a:endParaRPr>
          </a:p>
        </p:txBody>
      </p:sp>
      <p:sp>
        <p:nvSpPr>
          <p:cNvPr id="42" name="Google Shape;42;g26c4b658242_0_3: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g2c73068d4cb_0_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b="1" dirty="0"/>
              <a:t>Speaker notes: </a:t>
            </a:r>
            <a:r>
              <a:rPr lang="en-US" dirty="0"/>
              <a:t>The Inter-agency Network for Education in Emergencies (INEE) is an open, global network of members working together within a humanitarian and development framework to ensure that all individuals have the right to a quality, safe, relevant, and equitable education. </a:t>
            </a:r>
            <a:r>
              <a:rPr lang="en-US" dirty="0">
                <a:solidFill>
                  <a:schemeClr val="dk1"/>
                </a:solidFill>
              </a:rPr>
              <a:t>INEE exists for an because of its members. INEE is made up of more than 22,000 individual members affiliated with more than 4,000 organizations and institutions in 190 countries. INEE members are NGO and UN personnel, ministry of education and other government staff, local and regional CSO representatives, students, teachers, youth, donors, and researchers who work in education in emergencies.</a:t>
            </a:r>
            <a:endParaRPr b="1" dirty="0"/>
          </a:p>
          <a:p>
            <a:pPr marL="0" lvl="0" indent="0" algn="l" rtl="0">
              <a:spcBef>
                <a:spcPts val="0"/>
              </a:spcBef>
              <a:spcAft>
                <a:spcPts val="0"/>
              </a:spcAft>
              <a:buClr>
                <a:schemeClr val="dk1"/>
              </a:buClr>
              <a:buSzPts val="1100"/>
              <a:buFont typeface="Arial"/>
              <a:buNone/>
            </a:pPr>
            <a:endParaRPr b="1" dirty="0"/>
          </a:p>
          <a:p>
            <a:pPr marL="0" lvl="0" indent="0" algn="l" rtl="0">
              <a:spcBef>
                <a:spcPts val="0"/>
              </a:spcBef>
              <a:spcAft>
                <a:spcPts val="0"/>
              </a:spcAft>
              <a:buClr>
                <a:schemeClr val="dk1"/>
              </a:buClr>
              <a:buSzPts val="1100"/>
              <a:buFont typeface="Arial"/>
              <a:buNone/>
            </a:pPr>
            <a:r>
              <a:rPr lang="en-US" b="1" dirty="0"/>
              <a:t>User Note:</a:t>
            </a:r>
            <a:r>
              <a:rPr lang="en-US" dirty="0"/>
              <a:t> There is no need to provide a more detailed explanation as written below. In case there are questions, the following information can be helpful to reference:</a:t>
            </a:r>
            <a:endParaRPr dirty="0"/>
          </a:p>
          <a:p>
            <a:pPr marL="0" lvl="0" indent="0" algn="l" rtl="0">
              <a:spcBef>
                <a:spcPts val="0"/>
              </a:spcBef>
              <a:spcAft>
                <a:spcPts val="0"/>
              </a:spcAft>
              <a:buNone/>
            </a:pPr>
            <a:br>
              <a:rPr lang="en-US" dirty="0"/>
            </a:br>
            <a:r>
              <a:rPr lang="en-US" dirty="0"/>
              <a:t>INEE was launched in the year 2000 at the World Education Forum in Dakar, in order to build upon and consolidate existing </a:t>
            </a:r>
            <a:r>
              <a:rPr lang="en-US" dirty="0" err="1"/>
              <a:t>EiE</a:t>
            </a:r>
            <a:r>
              <a:rPr lang="en-US" dirty="0"/>
              <a:t> networks and efforts. Its work is founded on the fundamental right to education and is bolstered by a number of international legal conventions.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u="sng" dirty="0"/>
              <a:t>Funding and Administration</a:t>
            </a:r>
            <a:endParaRPr u="sng" dirty="0"/>
          </a:p>
          <a:p>
            <a:pPr marL="0" lvl="0" indent="0" algn="l" rtl="0">
              <a:spcBef>
                <a:spcPts val="0"/>
              </a:spcBef>
              <a:spcAft>
                <a:spcPts val="0"/>
              </a:spcAft>
              <a:buNone/>
            </a:pPr>
            <a:r>
              <a:rPr lang="en-US" dirty="0"/>
              <a:t>As a global inter-agency network, INEE is not an incorporated organization and it does not have a legal identity. This status allows INEE to maintain neutrality and maximum flexibility for adapting to a changing field of work and to stakeholder priorities. </a:t>
            </a:r>
            <a:endParaRPr dirty="0">
              <a:highlight>
                <a:srgbClr val="FFFF00"/>
              </a:highlight>
            </a:endParaRPr>
          </a:p>
        </p:txBody>
      </p:sp>
      <p:sp>
        <p:nvSpPr>
          <p:cNvPr id="48" name="Google Shape;48;g2c73068d4cb_0_9: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b792704ea4_0_30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dirty="0"/>
              <a:t>Full Education in Emergencies (</a:t>
            </a:r>
            <a:r>
              <a:rPr lang="en-US" dirty="0" err="1"/>
              <a:t>EiE</a:t>
            </a:r>
            <a:r>
              <a:rPr lang="en-US" dirty="0"/>
              <a:t>) definition: Education in emergencies (</a:t>
            </a:r>
            <a:r>
              <a:rPr lang="en-US" dirty="0" err="1"/>
              <a:t>EiE</a:t>
            </a:r>
            <a:r>
              <a:rPr lang="en-US" dirty="0"/>
              <a:t>) refers to the provision of equitable, inclusive, and quality learning opportunities for people of all ages in situations of crisis, from preparedness to response, and through to recovery. It includes early childhood development, primary, secondary, non-formal, technical, vocational, higher, and adult education. It can be delivered through different modalities, including in-person teaching and learning and the various approaches to distance education (i.e., high-tech, low-tech, no-tech). It also can occur in a variety of contexts (e.g., offline, online, or hybrid). In an emergency situation and through to recovery, quality education provides physical, psychosocial, and cognitive protection that can save and sustain lives. Common emergencies in which </a:t>
            </a:r>
            <a:r>
              <a:rPr lang="en-US" dirty="0" err="1"/>
              <a:t>EiE</a:t>
            </a:r>
            <a:r>
              <a:rPr lang="en-US" dirty="0"/>
              <a:t> is essential include conflicts, protracted crises, situations of violence, forced displacement, disasters related to natural hazards, and public health crises. </a:t>
            </a:r>
            <a:r>
              <a:rPr lang="en-US" dirty="0" err="1"/>
              <a:t>EiE</a:t>
            </a:r>
            <a:r>
              <a:rPr lang="en-US" dirty="0"/>
              <a:t> is a wider concept than “emergency education response,” which is an essential part of </a:t>
            </a:r>
            <a:r>
              <a:rPr lang="en-US" dirty="0" err="1"/>
              <a:t>EiE</a:t>
            </a:r>
            <a:r>
              <a:rPr lang="en-US" dirty="0"/>
              <a:t>. (source: INEE Minimum Standards, 2024 Edition, page 10). </a:t>
            </a:r>
            <a:endParaRPr sz="1200" dirty="0">
              <a:solidFill>
                <a:schemeClr val="dk1"/>
              </a:solidFill>
            </a:endParaRPr>
          </a:p>
        </p:txBody>
      </p:sp>
      <p:sp>
        <p:nvSpPr>
          <p:cNvPr id="56" name="Google Shape;56;g2b792704ea4_0_301: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f53e74eee5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dirty="0"/>
              <a:t>User Note</a:t>
            </a:r>
            <a:r>
              <a:rPr lang="en-US" dirty="0"/>
              <a:t>: </a:t>
            </a:r>
            <a:r>
              <a:rPr lang="en-US" b="1" dirty="0"/>
              <a:t>Optional Slide</a:t>
            </a:r>
            <a:r>
              <a:rPr lang="en-US" dirty="0"/>
              <a:t> - Use this slide to add information on the specific challenges, opportunities, or priorities related to education in emergencies your context. </a:t>
            </a:r>
            <a:endParaRPr dirty="0"/>
          </a:p>
          <a:p>
            <a:pPr marL="0" lvl="0" indent="0" algn="l" rtl="0">
              <a:spcBef>
                <a:spcPts val="0"/>
              </a:spcBef>
              <a:spcAft>
                <a:spcPts val="0"/>
              </a:spcAft>
              <a:buNone/>
            </a:pPr>
            <a:endParaRPr dirty="0"/>
          </a:p>
        </p:txBody>
      </p:sp>
      <p:sp>
        <p:nvSpPr>
          <p:cNvPr id="63" name="Google Shape;63;g1f53e74eee5_0_0: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2b742bf2897_0_454: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2b742bf2897_0_4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b="1" dirty="0"/>
              <a:t>User note:</a:t>
            </a:r>
            <a:r>
              <a:rPr lang="en-US" dirty="0"/>
              <a:t> Depending on your needs and internet connectivity, there are different options for presenting the following content: </a:t>
            </a:r>
            <a:endParaRPr dirty="0"/>
          </a:p>
          <a:p>
            <a:pPr marL="457200" lvl="0" indent="-317500" algn="l" rtl="0">
              <a:spcBef>
                <a:spcPts val="0"/>
              </a:spcBef>
              <a:spcAft>
                <a:spcPts val="0"/>
              </a:spcAft>
              <a:buSzPts val="1400"/>
              <a:buChar char="●"/>
            </a:pPr>
            <a:r>
              <a:rPr lang="en-US" dirty="0"/>
              <a:t>Option 1: Present this 5 minute video (Slide 4) which covers the following topics: </a:t>
            </a:r>
            <a:endParaRPr dirty="0"/>
          </a:p>
          <a:p>
            <a:pPr marL="914400" lvl="1" indent="-317500" algn="l" rtl="0">
              <a:spcBef>
                <a:spcPts val="0"/>
              </a:spcBef>
              <a:spcAft>
                <a:spcPts val="0"/>
              </a:spcAft>
              <a:buSzPts val="1400"/>
              <a:buChar char="○"/>
            </a:pPr>
            <a:r>
              <a:rPr lang="en-US" dirty="0"/>
              <a:t>What is INEE?;</a:t>
            </a:r>
            <a:endParaRPr dirty="0"/>
          </a:p>
          <a:p>
            <a:pPr marL="914400" lvl="1" indent="-317500" algn="l" rtl="0">
              <a:spcBef>
                <a:spcPts val="0"/>
              </a:spcBef>
              <a:spcAft>
                <a:spcPts val="0"/>
              </a:spcAft>
              <a:buSzPts val="1400"/>
              <a:buChar char="○"/>
            </a:pPr>
            <a:r>
              <a:rPr lang="en-US" dirty="0"/>
              <a:t>What are the INEE Minimum Standards for Education?; </a:t>
            </a:r>
            <a:endParaRPr dirty="0"/>
          </a:p>
          <a:p>
            <a:pPr marL="914400" lvl="1" indent="-317500" algn="l" rtl="0">
              <a:spcBef>
                <a:spcPts val="0"/>
              </a:spcBef>
              <a:spcAft>
                <a:spcPts val="0"/>
              </a:spcAft>
              <a:buSzPts val="1400"/>
              <a:buChar char="○"/>
            </a:pPr>
            <a:r>
              <a:rPr lang="en-US" dirty="0"/>
              <a:t>and an overview of the INEE Minimum Standards 2024 update process. </a:t>
            </a:r>
            <a:endParaRPr dirty="0"/>
          </a:p>
          <a:p>
            <a:pPr marL="457200" lvl="0" indent="0" algn="l" rtl="0">
              <a:spcBef>
                <a:spcPts val="0"/>
              </a:spcBef>
              <a:spcAft>
                <a:spcPts val="0"/>
              </a:spcAft>
              <a:buNone/>
            </a:pPr>
            <a:r>
              <a:rPr lang="en-US" dirty="0"/>
              <a:t>This video is available with subtitles in French, Arabic, Spanish, Portuguese, and English. (</a:t>
            </a:r>
            <a:r>
              <a:rPr lang="en-US" u="sng" dirty="0">
                <a:solidFill>
                  <a:schemeClr val="hlink"/>
                </a:solidFill>
                <a:hlinkClick r:id="rId3"/>
              </a:rPr>
              <a:t>Link</a:t>
            </a:r>
            <a:r>
              <a:rPr lang="en-US" dirty="0"/>
              <a:t> to video: https://www.youtube.com/watch?v=ol28XG2Cl7Y)</a:t>
            </a:r>
            <a:endParaRPr dirty="0"/>
          </a:p>
          <a:p>
            <a:pPr marL="457200" lvl="0" indent="-317500" algn="l" rtl="0">
              <a:spcBef>
                <a:spcPts val="0"/>
              </a:spcBef>
              <a:spcAft>
                <a:spcPts val="0"/>
              </a:spcAft>
              <a:buSzPts val="1400"/>
              <a:buChar char="●"/>
            </a:pPr>
            <a:r>
              <a:rPr lang="en-US" dirty="0"/>
              <a:t>Option 2: Present slides 4-16 which cover the same content from the video.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Technology tip: If you are sharing your screen on Zoom, make sure you click the box that says “share computer sound” in the bottom left corner. This will allow your audience to hear the video’s sound. </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2b742bf2897_0_102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a:t>User Note</a:t>
            </a:r>
            <a:r>
              <a:rPr lang="en-US"/>
              <a:t>: There is no need to provide a more detailed explanation as written below. In case there are questions, the following information can be helpful to reference:</a:t>
            </a:r>
            <a:br>
              <a:rPr lang="en-US"/>
            </a:br>
            <a:endParaRPr/>
          </a:p>
          <a:p>
            <a:pPr marL="0" lvl="0" indent="0" algn="l" rtl="0">
              <a:spcBef>
                <a:spcPts val="0"/>
              </a:spcBef>
              <a:spcAft>
                <a:spcPts val="0"/>
              </a:spcAft>
              <a:buNone/>
            </a:pPr>
            <a:r>
              <a:rPr lang="en-US"/>
              <a:t>The INEE MS are based on human rights, specifically the right to education. They are based on the UN Universal Declaration of Human Rights, the Convention on the Rights of the Child, Sphere Humanitarian Charter, the Protection Principles, and the Core Humanitarian Standard on Quality and Accountability.</a:t>
            </a:r>
            <a:endParaRPr/>
          </a:p>
          <a:p>
            <a:pPr marL="0" lvl="0" indent="0" algn="l" rtl="0">
              <a:spcBef>
                <a:spcPts val="0"/>
              </a:spcBef>
              <a:spcAft>
                <a:spcPts val="0"/>
              </a:spcAft>
              <a:buNone/>
            </a:pPr>
            <a:endParaRPr/>
          </a:p>
          <a:p>
            <a:pPr marL="0" lvl="0" indent="0" algn="l" rtl="0">
              <a:spcBef>
                <a:spcPts val="0"/>
              </a:spcBef>
              <a:spcAft>
                <a:spcPts val="0"/>
              </a:spcAft>
              <a:buNone/>
            </a:pPr>
            <a:r>
              <a:rPr lang="en-US"/>
              <a:t>The creation of the INEE MS was actually prioritized by early members of the network who felt there was a need for a global tool that would articulate a common framework for quality education.</a:t>
            </a:r>
            <a:endParaRPr/>
          </a:p>
        </p:txBody>
      </p:sp>
      <p:sp>
        <p:nvSpPr>
          <p:cNvPr id="75" name="Google Shape;75;g2b742bf2897_0_1023:notes"/>
          <p:cNvSpPr>
            <a:spLocks noGrp="1" noRot="1" noChangeAspect="1"/>
          </p:cNvSpPr>
          <p:nvPr>
            <p:ph type="sldImg" idx="2"/>
          </p:nvPr>
        </p:nvSpPr>
        <p:spPr>
          <a:xfrm>
            <a:off x="6858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c30773c0c7_0_8:notes"/>
          <p:cNvSpPr>
            <a:spLocks noGrp="1" noRot="1" noChangeAspect="1"/>
          </p:cNvSpPr>
          <p:nvPr>
            <p:ph type="sldImg" idx="2"/>
          </p:nvPr>
        </p:nvSpPr>
        <p:spPr>
          <a:xfrm>
            <a:off x="686100" y="685800"/>
            <a:ext cx="54864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2c30773c0c7_0_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s://www.inee.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age" type="tx">
  <p:cSld name="TITLE_AND_BODY">
    <p:spTree>
      <p:nvGrpSpPr>
        <p:cNvPr id="1" name="Shape 7"/>
        <p:cNvGrpSpPr/>
        <p:nvPr/>
      </p:nvGrpSpPr>
      <p:grpSpPr>
        <a:xfrm>
          <a:off x="0" y="0"/>
          <a:ext cx="0" cy="0"/>
          <a:chOff x="0" y="0"/>
          <a:chExt cx="0" cy="0"/>
        </a:xfrm>
      </p:grpSpPr>
      <p:sp>
        <p:nvSpPr>
          <p:cNvPr id="8" name="Google Shape;8;p2"/>
          <p:cNvSpPr/>
          <p:nvPr/>
        </p:nvSpPr>
        <p:spPr>
          <a:xfrm>
            <a:off x="0" y="4357249"/>
            <a:ext cx="9144000" cy="13578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 name="Google Shape;9;p2"/>
          <p:cNvSpPr txBox="1">
            <a:spLocks noGrp="1"/>
          </p:cNvSpPr>
          <p:nvPr>
            <p:ph type="title"/>
          </p:nvPr>
        </p:nvSpPr>
        <p:spPr>
          <a:xfrm>
            <a:off x="459000" y="1094625"/>
            <a:ext cx="8226000" cy="1697400"/>
          </a:xfrm>
          <a:prstGeom prst="rect">
            <a:avLst/>
          </a:prstGeom>
          <a:noFill/>
          <a:ln>
            <a:noFill/>
          </a:ln>
        </p:spPr>
        <p:txBody>
          <a:bodyPr spcFirstLastPara="1" wrap="square" lIns="91425" tIns="91425" rIns="91425" bIns="91425" anchor="t" anchorCtr="0">
            <a:normAutofit/>
          </a:bodyPr>
          <a:lstStyle>
            <a:lvl1pPr lvl="0" algn="ctr">
              <a:spcBef>
                <a:spcPts val="0"/>
              </a:spcBef>
              <a:spcAft>
                <a:spcPts val="0"/>
              </a:spcAft>
              <a:buClr>
                <a:srgbClr val="FFFFFF"/>
              </a:buClr>
              <a:buSzPts val="4800"/>
              <a:buNone/>
              <a:defRPr sz="48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2"/>
          <p:cNvSpPr txBox="1">
            <a:spLocks noGrp="1"/>
          </p:cNvSpPr>
          <p:nvPr>
            <p:ph type="subTitle" idx="1"/>
          </p:nvPr>
        </p:nvSpPr>
        <p:spPr>
          <a:xfrm>
            <a:off x="850050" y="3102200"/>
            <a:ext cx="7572000" cy="945000"/>
          </a:xfrm>
          <a:prstGeom prst="rect">
            <a:avLst/>
          </a:prstGeom>
          <a:noFill/>
          <a:ln>
            <a:noFill/>
          </a:ln>
        </p:spPr>
        <p:txBody>
          <a:bodyPr spcFirstLastPara="1" wrap="square" lIns="91425" tIns="91425" rIns="91425" bIns="91425" anchor="t" anchorCtr="0">
            <a:normAutofit/>
          </a:bodyPr>
          <a:lstStyle>
            <a:lvl1pPr lvl="0" algn="ctr">
              <a:spcBef>
                <a:spcPts val="0"/>
              </a:spcBef>
              <a:spcAft>
                <a:spcPts val="0"/>
              </a:spcAft>
              <a:buClr>
                <a:srgbClr val="FFFFFF"/>
              </a:buClr>
              <a:buSzPts val="2500"/>
              <a:buNone/>
              <a:defRPr sz="25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Page">
  <p:cSld name="TITLE_AND_BODY 2">
    <p:bg>
      <p:bgPr>
        <a:noFill/>
        <a:effectLst/>
      </p:bgPr>
    </p:bg>
    <p:spTree>
      <p:nvGrpSpPr>
        <p:cNvPr id="1" name="Shape 11"/>
        <p:cNvGrpSpPr/>
        <p:nvPr/>
      </p:nvGrpSpPr>
      <p:grpSpPr>
        <a:xfrm>
          <a:off x="0" y="0"/>
          <a:ext cx="0" cy="0"/>
          <a:chOff x="0" y="0"/>
          <a:chExt cx="0" cy="0"/>
        </a:xfrm>
      </p:grpSpPr>
      <p:pic>
        <p:nvPicPr>
          <p:cNvPr id="12" name="Google Shape;12;p3"/>
          <p:cNvPicPr preferRelativeResize="0"/>
          <p:nvPr/>
        </p:nvPicPr>
        <p:blipFill>
          <a:blip r:embed="rId2">
            <a:alphaModFix/>
          </a:blip>
          <a:stretch>
            <a:fillRect/>
          </a:stretch>
        </p:blipFill>
        <p:spPr>
          <a:xfrm>
            <a:off x="7351169" y="5179325"/>
            <a:ext cx="1601730" cy="368475"/>
          </a:xfrm>
          <a:prstGeom prst="rect">
            <a:avLst/>
          </a:prstGeom>
          <a:noFill/>
          <a:ln>
            <a:noFill/>
          </a:ln>
        </p:spPr>
      </p:pic>
      <p:sp>
        <p:nvSpPr>
          <p:cNvPr id="13" name="Google Shape;13;p3"/>
          <p:cNvSpPr txBox="1"/>
          <p:nvPr/>
        </p:nvSpPr>
        <p:spPr>
          <a:xfrm>
            <a:off x="235400" y="823900"/>
            <a:ext cx="8657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Muli"/>
              <a:ea typeface="Muli"/>
              <a:cs typeface="Muli"/>
              <a:sym typeface="Muli"/>
            </a:endParaRPr>
          </a:p>
        </p:txBody>
      </p:sp>
      <p:sp>
        <p:nvSpPr>
          <p:cNvPr id="14" name="Google Shape;14;p3"/>
          <p:cNvSpPr txBox="1">
            <a:spLocks noGrp="1"/>
          </p:cNvSpPr>
          <p:nvPr>
            <p:ph type="title"/>
          </p:nvPr>
        </p:nvSpPr>
        <p:spPr>
          <a:xfrm>
            <a:off x="163400" y="92600"/>
            <a:ext cx="8801400" cy="588600"/>
          </a:xfrm>
          <a:prstGeom prst="rect">
            <a:avLst/>
          </a:prstGeom>
          <a:noFill/>
          <a:ln>
            <a:noFill/>
          </a:ln>
        </p:spPr>
        <p:txBody>
          <a:bodyPr spcFirstLastPara="1" wrap="square" lIns="91425" tIns="91425" rIns="91425" bIns="91425" anchor="t" anchorCtr="0">
            <a:normAutofit/>
          </a:bodyPr>
          <a:lstStyle>
            <a:lvl1pPr lvl="0" algn="ctr">
              <a:spcBef>
                <a:spcPts val="0"/>
              </a:spcBef>
              <a:spcAft>
                <a:spcPts val="0"/>
              </a:spcAft>
              <a:buClr>
                <a:srgbClr val="153744"/>
              </a:buClr>
              <a:buSzPts val="3000"/>
              <a:buNone/>
              <a:defRPr sz="3000" b="1">
                <a:solidFill>
                  <a:srgbClr val="153744"/>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3"/>
          <p:cNvSpPr txBox="1">
            <a:spLocks noGrp="1"/>
          </p:cNvSpPr>
          <p:nvPr>
            <p:ph type="body" idx="1"/>
          </p:nvPr>
        </p:nvSpPr>
        <p:spPr>
          <a:xfrm>
            <a:off x="143850" y="876225"/>
            <a:ext cx="8866800" cy="3870900"/>
          </a:xfrm>
          <a:prstGeom prst="rect">
            <a:avLst/>
          </a:prstGeom>
          <a:noFill/>
          <a:ln>
            <a:noFill/>
          </a:ln>
        </p:spPr>
        <p:txBody>
          <a:bodyPr spcFirstLastPara="1" wrap="square" lIns="91425" tIns="91425" rIns="91425" bIns="91425" anchor="t" anchorCtr="0">
            <a:normAutofit/>
          </a:bodyPr>
          <a:lstStyle>
            <a:lvl1pPr marL="457200" lvl="0" indent="-355600">
              <a:spcBef>
                <a:spcPts val="0"/>
              </a:spcBef>
              <a:spcAft>
                <a:spcPts val="0"/>
              </a:spcAft>
              <a:buSzPts val="2000"/>
              <a:buChar char="●"/>
              <a:defRPr sz="2000"/>
            </a:lvl1pPr>
            <a:lvl2pPr marL="914400" lvl="1" indent="-342900">
              <a:spcBef>
                <a:spcPts val="0"/>
              </a:spcBef>
              <a:spcAft>
                <a:spcPts val="0"/>
              </a:spcAft>
              <a:buSzPts val="1800"/>
              <a:buChar char="○"/>
              <a:defRPr sz="1800"/>
            </a:lvl2pPr>
            <a:lvl3pPr marL="1371600" lvl="2" indent="-330200">
              <a:spcBef>
                <a:spcPts val="0"/>
              </a:spcBef>
              <a:spcAft>
                <a:spcPts val="0"/>
              </a:spcAft>
              <a:buSzPts val="1600"/>
              <a:buChar char="■"/>
              <a:defRPr sz="1600"/>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Font typeface="Muli"/>
              <a:buChar char="■"/>
              <a:defRPr>
                <a:latin typeface="Muli"/>
                <a:ea typeface="Muli"/>
                <a:cs typeface="Muli"/>
                <a:sym typeface="Mul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p:cSld name="TITLE_AND_BODY 2_1">
    <p:bg>
      <p:bgPr>
        <a:noFill/>
        <a:effectLst/>
      </p:bgPr>
    </p:bg>
    <p:spTree>
      <p:nvGrpSpPr>
        <p:cNvPr id="1" name="Shape 16"/>
        <p:cNvGrpSpPr/>
        <p:nvPr/>
      </p:nvGrpSpPr>
      <p:grpSpPr>
        <a:xfrm>
          <a:off x="0" y="0"/>
          <a:ext cx="0" cy="0"/>
          <a:chOff x="0" y="0"/>
          <a:chExt cx="0" cy="0"/>
        </a:xfrm>
      </p:grpSpPr>
      <p:pic>
        <p:nvPicPr>
          <p:cNvPr id="17" name="Google Shape;17;p4"/>
          <p:cNvPicPr preferRelativeResize="0"/>
          <p:nvPr/>
        </p:nvPicPr>
        <p:blipFill>
          <a:blip r:embed="rId2">
            <a:alphaModFix/>
          </a:blip>
          <a:stretch>
            <a:fillRect/>
          </a:stretch>
        </p:blipFill>
        <p:spPr>
          <a:xfrm>
            <a:off x="7351169" y="5179325"/>
            <a:ext cx="1601730" cy="368475"/>
          </a:xfrm>
          <a:prstGeom prst="rect">
            <a:avLst/>
          </a:prstGeom>
          <a:noFill/>
          <a:ln>
            <a:noFill/>
          </a:ln>
        </p:spPr>
      </p:pic>
      <p:sp>
        <p:nvSpPr>
          <p:cNvPr id="18" name="Google Shape;18;p4"/>
          <p:cNvSpPr txBox="1"/>
          <p:nvPr/>
        </p:nvSpPr>
        <p:spPr>
          <a:xfrm>
            <a:off x="235400" y="823900"/>
            <a:ext cx="8657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Muli"/>
              <a:ea typeface="Muli"/>
              <a:cs typeface="Muli"/>
              <a:sym typeface="Muli"/>
            </a:endParaRPr>
          </a:p>
        </p:txBody>
      </p:sp>
      <p:sp>
        <p:nvSpPr>
          <p:cNvPr id="19" name="Google Shape;19;p4"/>
          <p:cNvSpPr txBox="1">
            <a:spLocks noGrp="1"/>
          </p:cNvSpPr>
          <p:nvPr>
            <p:ph type="title"/>
          </p:nvPr>
        </p:nvSpPr>
        <p:spPr>
          <a:xfrm>
            <a:off x="163400" y="2074750"/>
            <a:ext cx="8801400" cy="588600"/>
          </a:xfrm>
          <a:prstGeom prst="rect">
            <a:avLst/>
          </a:prstGeom>
          <a:noFill/>
          <a:ln>
            <a:noFill/>
          </a:ln>
        </p:spPr>
        <p:txBody>
          <a:bodyPr spcFirstLastPara="1" wrap="square" lIns="91425" tIns="91425" rIns="91425" bIns="91425" anchor="t" anchorCtr="0">
            <a:normAutofit/>
          </a:bodyPr>
          <a:lstStyle>
            <a:lvl1pPr lvl="0" algn="ctr" rtl="0">
              <a:spcBef>
                <a:spcPts val="0"/>
              </a:spcBef>
              <a:spcAft>
                <a:spcPts val="0"/>
              </a:spcAft>
              <a:buClr>
                <a:srgbClr val="24427B"/>
              </a:buClr>
              <a:buSzPts val="3000"/>
              <a:buNone/>
              <a:defRPr sz="3000" b="1">
                <a:solidFill>
                  <a:srgbClr val="24427B"/>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1">
  <p:cSld name="TITLE_AND_BODY 2_1_1">
    <p:bg>
      <p:bgPr>
        <a:solidFill>
          <a:srgbClr val="153744"/>
        </a:solidFill>
        <a:effectLst/>
      </p:bgPr>
    </p:bg>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163400" y="2074750"/>
            <a:ext cx="8801400" cy="1029600"/>
          </a:xfrm>
          <a:prstGeom prst="rect">
            <a:avLst/>
          </a:prstGeom>
          <a:noFill/>
          <a:ln>
            <a:noFill/>
          </a:ln>
        </p:spPr>
        <p:txBody>
          <a:bodyPr spcFirstLastPara="1" wrap="square" lIns="91425" tIns="91425" rIns="91425" bIns="91425" anchor="t" anchorCtr="0">
            <a:normAutofit/>
          </a:bodyPr>
          <a:lstStyle>
            <a:lvl1pPr lvl="0" algn="ctr" rtl="0">
              <a:spcBef>
                <a:spcPts val="0"/>
              </a:spcBef>
              <a:spcAft>
                <a:spcPts val="0"/>
              </a:spcAft>
              <a:buClr>
                <a:schemeClr val="lt1"/>
              </a:buClr>
              <a:buSzPts val="4000"/>
              <a:buNone/>
              <a:defRPr sz="4000" b="1">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nd Slide" type="title">
  <p:cSld name="TITLE">
    <p:spTree>
      <p:nvGrpSpPr>
        <p:cNvPr id="1" name="Shape 22"/>
        <p:cNvGrpSpPr/>
        <p:nvPr/>
      </p:nvGrpSpPr>
      <p:grpSpPr>
        <a:xfrm>
          <a:off x="0" y="0"/>
          <a:ext cx="0" cy="0"/>
          <a:chOff x="0" y="0"/>
          <a:chExt cx="0" cy="0"/>
        </a:xfrm>
      </p:grpSpPr>
      <p:pic>
        <p:nvPicPr>
          <p:cNvPr id="23" name="Google Shape;23;p6"/>
          <p:cNvPicPr preferRelativeResize="0"/>
          <p:nvPr/>
        </p:nvPicPr>
        <p:blipFill rotWithShape="1">
          <a:blip r:embed="rId2">
            <a:alphaModFix/>
          </a:blip>
          <a:srcRect/>
          <a:stretch/>
        </p:blipFill>
        <p:spPr>
          <a:xfrm>
            <a:off x="1662820" y="1736942"/>
            <a:ext cx="5818363" cy="1338498"/>
          </a:xfrm>
          <a:prstGeom prst="rect">
            <a:avLst/>
          </a:prstGeom>
          <a:noFill/>
          <a:ln>
            <a:noFill/>
          </a:ln>
        </p:spPr>
      </p:pic>
      <p:sp>
        <p:nvSpPr>
          <p:cNvPr id="24" name="Google Shape;24;p6"/>
          <p:cNvSpPr/>
          <p:nvPr/>
        </p:nvSpPr>
        <p:spPr>
          <a:xfrm>
            <a:off x="1104200" y="3482625"/>
            <a:ext cx="7013100" cy="1338600"/>
          </a:xfrm>
          <a:prstGeom prst="rect">
            <a:avLst/>
          </a:prstGeom>
          <a:noFill/>
          <a:ln>
            <a:noFill/>
          </a:ln>
        </p:spPr>
        <p:txBody>
          <a:bodyPr spcFirstLastPara="1" wrap="square" lIns="45700" tIns="45700" rIns="45700" bIns="45700" anchor="t" anchorCtr="0">
            <a:noAutofit/>
          </a:bodyPr>
          <a:lstStyle/>
          <a:p>
            <a:pPr marL="0" marR="0" lvl="0" indent="0" algn="ctr" rtl="0">
              <a:lnSpc>
                <a:spcPct val="100000"/>
              </a:lnSpc>
              <a:spcBef>
                <a:spcPts val="0"/>
              </a:spcBef>
              <a:spcAft>
                <a:spcPts val="0"/>
              </a:spcAft>
              <a:buClr>
                <a:srgbClr val="FFFFFF"/>
              </a:buClr>
              <a:buSzPts val="3400"/>
              <a:buFont typeface="Arial"/>
              <a:buNone/>
            </a:pPr>
            <a:r>
              <a:rPr lang="en-US" sz="2400" b="1">
                <a:solidFill>
                  <a:schemeClr val="lt1"/>
                </a:solidFill>
                <a:uFill>
                  <a:noFill/>
                </a:uFill>
                <a:hlinkClick r:id="rId3">
                  <a:extLst>
                    <a:ext uri="{A12FA001-AC4F-418D-AE19-62706E023703}">
                      <ahyp:hlinkClr xmlns:ahyp="http://schemas.microsoft.com/office/drawing/2018/hyperlinkcolor" val="tx"/>
                    </a:ext>
                  </a:extLst>
                </a:hlinkClick>
              </a:rPr>
              <a:t>www.inee.org</a:t>
            </a:r>
            <a:endParaRPr sz="2400">
              <a:solidFill>
                <a:schemeClr val="lt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1">
  <p:cSld name="TITLE_1">
    <p:bg>
      <p:bgPr>
        <a:noFill/>
        <a:effectLst/>
      </p:bgPr>
    </p:bg>
    <p:spTree>
      <p:nvGrpSpPr>
        <p:cNvPr id="1" name="Shape 25"/>
        <p:cNvGrpSpPr/>
        <p:nvPr/>
      </p:nvGrpSpPr>
      <p:grpSpPr>
        <a:xfrm>
          <a:off x="0" y="0"/>
          <a:ext cx="0" cy="0"/>
          <a:chOff x="0" y="0"/>
          <a:chExt cx="0" cy="0"/>
        </a:xfrm>
      </p:grpSpPr>
      <p:sp>
        <p:nvSpPr>
          <p:cNvPr id="26" name="Google Shape;26;p7"/>
          <p:cNvSpPr txBox="1">
            <a:spLocks noGrp="1"/>
          </p:cNvSpPr>
          <p:nvPr>
            <p:ph type="sldNum" idx="12"/>
          </p:nvPr>
        </p:nvSpPr>
        <p:spPr>
          <a:xfrm>
            <a:off x="8684347" y="5267313"/>
            <a:ext cx="336900" cy="265200"/>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1pPr>
            <a:lvl2pPr marL="0" marR="0" lvl="1"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2pPr>
            <a:lvl3pPr marL="0" marR="0" lvl="2"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3pPr>
            <a:lvl4pPr marL="0" marR="0" lvl="3"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4pPr>
            <a:lvl5pPr marL="0" marR="0" lvl="4"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5pPr>
            <a:lvl6pPr marL="0" marR="0" lvl="5"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6pPr>
            <a:lvl7pPr marL="0" marR="0" lvl="6"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7pPr>
            <a:lvl8pPr marL="0" marR="0" lvl="7"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8pPr>
            <a:lvl9pPr marL="0" marR="0" lvl="8"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6364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8684347" y="5267313"/>
            <a:ext cx="336900" cy="265200"/>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1pPr>
            <a:lvl2pPr marL="0" marR="0" lvl="1"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2pPr>
            <a:lvl3pPr marL="0" marR="0" lvl="2"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3pPr>
            <a:lvl4pPr marL="0" marR="0" lvl="3"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4pPr>
            <a:lvl5pPr marL="0" marR="0" lvl="4"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5pPr>
            <a:lvl6pPr marL="0" marR="0" lvl="5"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6pPr>
            <a:lvl7pPr marL="0" marR="0" lvl="6"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7pPr>
            <a:lvl8pPr marL="0" marR="0" lvl="7"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8pPr>
            <a:lvl9pPr marL="0" marR="0" lvl="8" indent="0" algn="r" rtl="0">
              <a:lnSpc>
                <a:spcPct val="100000"/>
              </a:lnSpc>
              <a:spcBef>
                <a:spcPts val="0"/>
              </a:spcBef>
              <a:spcAft>
                <a:spcPts val="0"/>
              </a:spcAft>
              <a:buClr>
                <a:srgbClr val="585858"/>
              </a:buClr>
              <a:buSzPts val="1000"/>
              <a:buFont typeface="Arial"/>
              <a:buNone/>
              <a:defRPr sz="1000" b="0" i="0" u="none" strike="noStrike" cap="none">
                <a:solidFill>
                  <a:srgbClr val="58585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a:solidFill>
                <a:srgbClr val="000000"/>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7.jp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inee.org/resources/inee-ms-indicator-framework" TargetMode="External"/><Relationship Id="rId7"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alliancecpha.org/en/CPMS_home"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hyperlink" Target="https://gadrrres.net/comprehensive-school-safety-framework/"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mailto:minimum.standards@inee.org"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hyperlink" Target="https://inee.org/minimum-standards"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ee.org/about-ine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ol28XG2Cl7Y?feature=oembed" TargetMode="Externa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hyperlink" Target="https://inee.org/minimum-standards"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302850" y="1230850"/>
            <a:ext cx="8538300" cy="169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US" sz="3620" dirty="0"/>
              <a:t>Launch Event: </a:t>
            </a:r>
            <a:br>
              <a:rPr lang="en-US" sz="3620" dirty="0"/>
            </a:br>
            <a:r>
              <a:rPr lang="en-US" sz="3620" dirty="0"/>
              <a:t>INEE Minimum Standards, 2024 Edition</a:t>
            </a:r>
            <a:endParaRPr sz="3420" dirty="0"/>
          </a:p>
        </p:txBody>
      </p:sp>
      <p:sp>
        <p:nvSpPr>
          <p:cNvPr id="32" name="Google Shape;32;p8"/>
          <p:cNvSpPr txBox="1">
            <a:spLocks noGrp="1"/>
          </p:cNvSpPr>
          <p:nvPr>
            <p:ph type="subTitle" idx="1"/>
          </p:nvPr>
        </p:nvSpPr>
        <p:spPr>
          <a:xfrm>
            <a:off x="850050" y="3102200"/>
            <a:ext cx="7572000" cy="945000"/>
          </a:xfrm>
          <a:prstGeom prst="rect">
            <a:avLst/>
          </a:prstGeom>
        </p:spPr>
        <p:txBody>
          <a:bodyPr spcFirstLastPara="1" wrap="square" lIns="91425" tIns="91425" rIns="91425" bIns="91425" anchor="t" anchorCtr="0">
            <a:normAutofit fontScale="32500" lnSpcReduction="20000"/>
          </a:bodyPr>
          <a:lstStyle/>
          <a:p>
            <a:pPr marL="0" lvl="0" indent="0" algn="ctr" rtl="0">
              <a:spcBef>
                <a:spcPts val="0"/>
              </a:spcBef>
              <a:spcAft>
                <a:spcPts val="0"/>
              </a:spcAft>
              <a:buClr>
                <a:schemeClr val="dk1"/>
              </a:buClr>
              <a:buSzPts val="358"/>
              <a:buFont typeface="Arial"/>
              <a:buNone/>
            </a:pPr>
            <a:r>
              <a:rPr lang="en-US" sz="7200" dirty="0"/>
              <a:t>Location</a:t>
            </a:r>
            <a:endParaRPr sz="7200" dirty="0"/>
          </a:p>
          <a:p>
            <a:pPr marL="0" lvl="0" indent="0" algn="ctr" rtl="0">
              <a:spcBef>
                <a:spcPts val="0"/>
              </a:spcBef>
              <a:spcAft>
                <a:spcPts val="0"/>
              </a:spcAft>
              <a:buClr>
                <a:schemeClr val="dk1"/>
              </a:buClr>
              <a:buSzPts val="358"/>
              <a:buFont typeface="Arial"/>
              <a:buNone/>
            </a:pPr>
            <a:r>
              <a:rPr lang="en-US" sz="7200" dirty="0"/>
              <a:t>Date</a:t>
            </a:r>
            <a:br>
              <a:rPr lang="en-US" dirty="0"/>
            </a:br>
            <a:endParaRPr dirty="0"/>
          </a:p>
        </p:txBody>
      </p:sp>
      <p:sp>
        <p:nvSpPr>
          <p:cNvPr id="33" name="Google Shape;33;p8"/>
          <p:cNvSpPr txBox="1"/>
          <p:nvPr/>
        </p:nvSpPr>
        <p:spPr>
          <a:xfrm>
            <a:off x="5396850" y="4719675"/>
            <a:ext cx="2732700" cy="568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t>Your Organization Name and Logo</a:t>
            </a:r>
            <a:endParaRPr/>
          </a:p>
        </p:txBody>
      </p:sp>
      <p:pic>
        <p:nvPicPr>
          <p:cNvPr id="34" name="Google Shape;34;p8"/>
          <p:cNvPicPr preferRelativeResize="0"/>
          <p:nvPr/>
        </p:nvPicPr>
        <p:blipFill>
          <a:blip r:embed="rId3">
            <a:alphaModFix/>
          </a:blip>
          <a:stretch>
            <a:fillRect/>
          </a:stretch>
        </p:blipFill>
        <p:spPr>
          <a:xfrm>
            <a:off x="236450" y="4673161"/>
            <a:ext cx="4568075" cy="6615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7"/>
          <p:cNvSpPr txBox="1"/>
          <p:nvPr/>
        </p:nvSpPr>
        <p:spPr>
          <a:xfrm>
            <a:off x="725350" y="3612778"/>
            <a:ext cx="7505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p>
        </p:txBody>
      </p:sp>
      <p:pic>
        <p:nvPicPr>
          <p:cNvPr id="91" name="Google Shape;91;p17"/>
          <p:cNvPicPr preferRelativeResize="0"/>
          <p:nvPr/>
        </p:nvPicPr>
        <p:blipFill>
          <a:blip r:embed="rId3">
            <a:alphaModFix/>
          </a:blip>
          <a:stretch>
            <a:fillRect/>
          </a:stretch>
        </p:blipFill>
        <p:spPr>
          <a:xfrm>
            <a:off x="3116588" y="525552"/>
            <a:ext cx="2564250" cy="3628235"/>
          </a:xfrm>
          <a:prstGeom prst="rect">
            <a:avLst/>
          </a:prstGeom>
          <a:noFill/>
          <a:ln>
            <a:noFill/>
          </a:ln>
        </p:spPr>
      </p:pic>
      <p:pic>
        <p:nvPicPr>
          <p:cNvPr id="92" name="Google Shape;92;p17"/>
          <p:cNvPicPr preferRelativeResize="0"/>
          <p:nvPr/>
        </p:nvPicPr>
        <p:blipFill rotWithShape="1">
          <a:blip r:embed="rId4">
            <a:alphaModFix/>
          </a:blip>
          <a:srcRect l="7982" t="6583" r="7898" b="4693"/>
          <a:stretch/>
        </p:blipFill>
        <p:spPr>
          <a:xfrm>
            <a:off x="434900" y="526300"/>
            <a:ext cx="2417851" cy="3626751"/>
          </a:xfrm>
          <a:prstGeom prst="rect">
            <a:avLst/>
          </a:prstGeom>
          <a:noFill/>
          <a:ln>
            <a:noFill/>
          </a:ln>
        </p:spPr>
      </p:pic>
      <p:grpSp>
        <p:nvGrpSpPr>
          <p:cNvPr id="93" name="Google Shape;93;p17"/>
          <p:cNvGrpSpPr/>
          <p:nvPr/>
        </p:nvGrpSpPr>
        <p:grpSpPr>
          <a:xfrm>
            <a:off x="383600" y="4333325"/>
            <a:ext cx="8511107" cy="669225"/>
            <a:chOff x="0" y="2857388"/>
            <a:chExt cx="9202191" cy="669225"/>
          </a:xfrm>
        </p:grpSpPr>
        <p:sp>
          <p:nvSpPr>
            <p:cNvPr id="94" name="Google Shape;94;p17"/>
            <p:cNvSpPr/>
            <p:nvPr/>
          </p:nvSpPr>
          <p:spPr>
            <a:xfrm>
              <a:off x="2813034" y="2857388"/>
              <a:ext cx="3436800" cy="669000"/>
            </a:xfrm>
            <a:prstGeom prst="chevron">
              <a:avLst>
                <a:gd name="adj" fmla="val 50000"/>
              </a:avLst>
            </a:prstGeom>
            <a:solidFill>
              <a:srgbClr val="CD233A"/>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700" b="1" dirty="0">
                  <a:solidFill>
                    <a:srgbClr val="FFFFFF"/>
                  </a:solidFill>
                </a:rPr>
                <a:t>2010</a:t>
              </a:r>
              <a:endParaRPr sz="1700" b="1" dirty="0">
                <a:solidFill>
                  <a:srgbClr val="FFFFFF"/>
                </a:solidFill>
              </a:endParaRPr>
            </a:p>
          </p:txBody>
        </p:sp>
        <p:sp>
          <p:nvSpPr>
            <p:cNvPr id="95" name="Google Shape;95;p17"/>
            <p:cNvSpPr/>
            <p:nvPr/>
          </p:nvSpPr>
          <p:spPr>
            <a:xfrm>
              <a:off x="0" y="2857613"/>
              <a:ext cx="3160500" cy="669000"/>
            </a:xfrm>
            <a:prstGeom prst="homePlat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700" b="1" dirty="0">
                  <a:solidFill>
                    <a:srgbClr val="FFFFFF"/>
                  </a:solidFill>
                </a:rPr>
                <a:t>2004</a:t>
              </a:r>
              <a:endParaRPr sz="1700" b="1" dirty="0">
                <a:solidFill>
                  <a:srgbClr val="FFFFFF"/>
                </a:solidFill>
              </a:endParaRPr>
            </a:p>
          </p:txBody>
        </p:sp>
        <p:sp>
          <p:nvSpPr>
            <p:cNvPr id="96" name="Google Shape;96;p17"/>
            <p:cNvSpPr/>
            <p:nvPr/>
          </p:nvSpPr>
          <p:spPr>
            <a:xfrm>
              <a:off x="5896491" y="2857393"/>
              <a:ext cx="3305700" cy="669000"/>
            </a:xfrm>
            <a:prstGeom prst="chevron">
              <a:avLst>
                <a:gd name="adj" fmla="val 50000"/>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1700" b="1" dirty="0">
                  <a:solidFill>
                    <a:srgbClr val="FFFFFF"/>
                  </a:solidFill>
                </a:rPr>
                <a:t>2024</a:t>
              </a:r>
              <a:endParaRPr sz="1700" b="1" dirty="0">
                <a:solidFill>
                  <a:srgbClr val="FFFFFF"/>
                </a:solidFill>
              </a:endParaRPr>
            </a:p>
          </p:txBody>
        </p:sp>
      </p:grpSp>
      <p:pic>
        <p:nvPicPr>
          <p:cNvPr id="97" name="Google Shape;97;p17"/>
          <p:cNvPicPr preferRelativeResize="0"/>
          <p:nvPr/>
        </p:nvPicPr>
        <p:blipFill>
          <a:blip r:embed="rId5">
            <a:alphaModFix/>
          </a:blip>
          <a:stretch>
            <a:fillRect/>
          </a:stretch>
        </p:blipFill>
        <p:spPr>
          <a:xfrm>
            <a:off x="5944675" y="527125"/>
            <a:ext cx="2564249" cy="36250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1"/>
        <p:cNvGrpSpPr/>
        <p:nvPr/>
      </p:nvGrpSpPr>
      <p:grpSpPr>
        <a:xfrm>
          <a:off x="0" y="0"/>
          <a:ext cx="0" cy="0"/>
          <a:chOff x="0" y="0"/>
          <a:chExt cx="0" cy="0"/>
        </a:xfrm>
      </p:grpSpPr>
      <p:sp>
        <p:nvSpPr>
          <p:cNvPr id="102" name="Google Shape;102;p18"/>
          <p:cNvSpPr txBox="1">
            <a:spLocks noGrp="1"/>
          </p:cNvSpPr>
          <p:nvPr>
            <p:ph type="title"/>
          </p:nvPr>
        </p:nvSpPr>
        <p:spPr>
          <a:xfrm>
            <a:off x="0" y="0"/>
            <a:ext cx="9144000" cy="588600"/>
          </a:xfrm>
          <a:prstGeom prst="rect">
            <a:avLst/>
          </a:prstGeom>
          <a:solidFill>
            <a:schemeClr val="accent3"/>
          </a:solidFill>
          <a:ln>
            <a:noFill/>
          </a:ln>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990"/>
              <a:buFont typeface="Arial"/>
              <a:buNone/>
            </a:pPr>
            <a:r>
              <a:rPr lang="en-US" sz="2700" b="1">
                <a:solidFill>
                  <a:schemeClr val="lt1"/>
                </a:solidFill>
              </a:rPr>
              <a:t>INEE MS 2024 Update</a:t>
            </a:r>
            <a:endParaRPr sz="2700" b="1">
              <a:solidFill>
                <a:schemeClr val="lt1"/>
              </a:solidFill>
            </a:endParaRPr>
          </a:p>
        </p:txBody>
      </p:sp>
      <p:graphicFrame>
        <p:nvGraphicFramePr>
          <p:cNvPr id="103" name="Google Shape;103;p18"/>
          <p:cNvGraphicFramePr/>
          <p:nvPr/>
        </p:nvGraphicFramePr>
        <p:xfrm>
          <a:off x="546500" y="4665125"/>
          <a:ext cx="8051000" cy="914400"/>
        </p:xfrm>
        <a:graphic>
          <a:graphicData uri="http://schemas.openxmlformats.org/drawingml/2006/table">
            <a:tbl>
              <a:tblPr>
                <a:noFill/>
                <a:tableStyleId>{F6115022-55DE-470B-B128-AFB537656E4D}</a:tableStyleId>
              </a:tblPr>
              <a:tblGrid>
                <a:gridCol w="4025500">
                  <a:extLst>
                    <a:ext uri="{9D8B030D-6E8A-4147-A177-3AD203B41FA5}">
                      <a16:colId xmlns:a16="http://schemas.microsoft.com/office/drawing/2014/main" val="20000"/>
                    </a:ext>
                  </a:extLst>
                </a:gridCol>
                <a:gridCol w="4025500">
                  <a:extLst>
                    <a:ext uri="{9D8B030D-6E8A-4147-A177-3AD203B41FA5}">
                      <a16:colId xmlns:a16="http://schemas.microsoft.com/office/drawing/2014/main" val="20001"/>
                    </a:ext>
                  </a:extLst>
                </a:gridCol>
              </a:tblGrid>
              <a:tr h="304800">
                <a:tc>
                  <a:txBody>
                    <a:bodyPr/>
                    <a:lstStyle/>
                    <a:p>
                      <a:pPr marL="457200" lvl="0" indent="-317500" algn="l" rtl="0">
                        <a:spcBef>
                          <a:spcPts val="0"/>
                        </a:spcBef>
                        <a:spcAft>
                          <a:spcPts val="0"/>
                        </a:spcAft>
                        <a:buClr>
                          <a:schemeClr val="lt1"/>
                        </a:buClr>
                        <a:buSzPts val="1400"/>
                        <a:buChar char="●"/>
                      </a:pPr>
                      <a:r>
                        <a:rPr lang="en-US" b="1">
                          <a:solidFill>
                            <a:schemeClr val="lt1"/>
                          </a:solidFill>
                        </a:rPr>
                        <a:t>1,600+ individuals</a:t>
                      </a:r>
                      <a:endParaRPr b="1">
                        <a:solidFill>
                          <a:schemeClr val="lt1"/>
                        </a:solidFill>
                      </a:endParaRPr>
                    </a:p>
                  </a:txBody>
                  <a:tcPr marL="45700" marR="45700" marT="45700" marB="45700">
                    <a:lnL w="38100" cap="flat" cmpd="sng">
                      <a:solidFill>
                        <a:schemeClr val="dk1">
                          <a:alpha val="0"/>
                        </a:schemeClr>
                      </a:solidFill>
                      <a:prstDash val="solid"/>
                      <a:round/>
                      <a:headEnd type="none" w="sm" len="sm"/>
                      <a:tailEnd type="none" w="sm" len="sm"/>
                    </a:lnL>
                    <a:lnR w="38100" cap="flat" cmpd="sng">
                      <a:solidFill>
                        <a:schemeClr val="dk1">
                          <a:alpha val="0"/>
                        </a:schemeClr>
                      </a:solidFill>
                      <a:prstDash val="solid"/>
                      <a:round/>
                      <a:headEnd type="none" w="sm" len="sm"/>
                      <a:tailEnd type="none" w="sm" len="sm"/>
                    </a:lnR>
                    <a:lnT w="38100" cap="flat" cmpd="sng">
                      <a:solidFill>
                        <a:schemeClr val="dk1">
                          <a:alpha val="0"/>
                        </a:schemeClr>
                      </a:solidFill>
                      <a:prstDash val="solid"/>
                      <a:round/>
                      <a:headEnd type="none" w="sm" len="sm"/>
                      <a:tailEnd type="none" w="sm" len="sm"/>
                    </a:lnT>
                    <a:lnB w="38100" cap="flat" cmpd="sng">
                      <a:solidFill>
                        <a:schemeClr val="dk1">
                          <a:alpha val="0"/>
                        </a:schemeClr>
                      </a:solidFill>
                      <a:prstDash val="solid"/>
                      <a:round/>
                      <a:headEnd type="none" w="sm" len="sm"/>
                      <a:tailEnd type="none" w="sm" len="sm"/>
                    </a:lnB>
                    <a:solidFill>
                      <a:schemeClr val="accent3"/>
                    </a:solidFill>
                  </a:tcPr>
                </a:tc>
                <a:tc>
                  <a:txBody>
                    <a:bodyPr/>
                    <a:lstStyle/>
                    <a:p>
                      <a:pPr marL="457200" lvl="0" indent="-317500" algn="l" rtl="0">
                        <a:spcBef>
                          <a:spcPts val="0"/>
                        </a:spcBef>
                        <a:spcAft>
                          <a:spcPts val="0"/>
                        </a:spcAft>
                        <a:buClr>
                          <a:schemeClr val="lt1"/>
                        </a:buClr>
                        <a:buSzPts val="1400"/>
                        <a:buChar char="●"/>
                      </a:pPr>
                      <a:r>
                        <a:rPr lang="en-US" b="1">
                          <a:solidFill>
                            <a:schemeClr val="lt1"/>
                          </a:solidFill>
                        </a:rPr>
                        <a:t>Multilingual survey of all INEE members</a:t>
                      </a:r>
                      <a:endParaRPr b="1">
                        <a:solidFill>
                          <a:schemeClr val="lt1"/>
                        </a:solidFill>
                      </a:endParaRPr>
                    </a:p>
                  </a:txBody>
                  <a:tcPr marL="45700" marR="45700" marT="45700" marB="45700">
                    <a:lnL w="38100" cap="flat" cmpd="sng">
                      <a:solidFill>
                        <a:schemeClr val="dk1">
                          <a:alpha val="0"/>
                        </a:schemeClr>
                      </a:solidFill>
                      <a:prstDash val="solid"/>
                      <a:round/>
                      <a:headEnd type="none" w="sm" len="sm"/>
                      <a:tailEnd type="none" w="sm" len="sm"/>
                    </a:lnL>
                    <a:lnR w="38100" cap="flat" cmpd="sng">
                      <a:solidFill>
                        <a:schemeClr val="dk1">
                          <a:alpha val="0"/>
                        </a:schemeClr>
                      </a:solidFill>
                      <a:prstDash val="solid"/>
                      <a:round/>
                      <a:headEnd type="none" w="sm" len="sm"/>
                      <a:tailEnd type="none" w="sm" len="sm"/>
                    </a:lnR>
                    <a:lnT w="38100" cap="flat" cmpd="sng">
                      <a:solidFill>
                        <a:schemeClr val="dk1">
                          <a:alpha val="0"/>
                        </a:schemeClr>
                      </a:solidFill>
                      <a:prstDash val="solid"/>
                      <a:round/>
                      <a:headEnd type="none" w="sm" len="sm"/>
                      <a:tailEnd type="none" w="sm" len="sm"/>
                    </a:lnT>
                    <a:lnB w="38100" cap="flat" cmpd="sng">
                      <a:solidFill>
                        <a:schemeClr val="dk1">
                          <a:alpha val="0"/>
                        </a:schemeClr>
                      </a:solidFill>
                      <a:prstDash val="solid"/>
                      <a:round/>
                      <a:headEnd type="none" w="sm" len="sm"/>
                      <a:tailEnd type="none" w="sm" len="sm"/>
                    </a:lnB>
                    <a:solidFill>
                      <a:schemeClr val="accent3"/>
                    </a:solidFill>
                  </a:tcPr>
                </a:tc>
                <a:extLst>
                  <a:ext uri="{0D108BD9-81ED-4DB2-BD59-A6C34878D82A}">
                    <a16:rowId xmlns:a16="http://schemas.microsoft.com/office/drawing/2014/main" val="10000"/>
                  </a:ext>
                </a:extLst>
              </a:tr>
              <a:tr h="304800">
                <a:tc>
                  <a:txBody>
                    <a:bodyPr/>
                    <a:lstStyle/>
                    <a:p>
                      <a:pPr marL="457200" lvl="0" indent="-317500" algn="l" rtl="0">
                        <a:spcBef>
                          <a:spcPts val="0"/>
                        </a:spcBef>
                        <a:spcAft>
                          <a:spcPts val="0"/>
                        </a:spcAft>
                        <a:buClr>
                          <a:schemeClr val="lt1"/>
                        </a:buClr>
                        <a:buSzPts val="1400"/>
                        <a:buChar char="●"/>
                      </a:pPr>
                      <a:r>
                        <a:rPr lang="en-US" b="1">
                          <a:solidFill>
                            <a:schemeClr val="lt1"/>
                          </a:solidFill>
                        </a:rPr>
                        <a:t>In-person consultations in 17 countries</a:t>
                      </a:r>
                      <a:endParaRPr b="1">
                        <a:solidFill>
                          <a:schemeClr val="lt1"/>
                        </a:solidFill>
                      </a:endParaRPr>
                    </a:p>
                  </a:txBody>
                  <a:tcPr marL="45700" marR="45700" marT="45700" marB="45700">
                    <a:lnL w="38100" cap="flat" cmpd="sng">
                      <a:solidFill>
                        <a:schemeClr val="dk1">
                          <a:alpha val="0"/>
                        </a:schemeClr>
                      </a:solidFill>
                      <a:prstDash val="solid"/>
                      <a:round/>
                      <a:headEnd type="none" w="sm" len="sm"/>
                      <a:tailEnd type="none" w="sm" len="sm"/>
                    </a:lnL>
                    <a:lnR w="38100" cap="flat" cmpd="sng">
                      <a:solidFill>
                        <a:schemeClr val="dk1">
                          <a:alpha val="0"/>
                        </a:schemeClr>
                      </a:solidFill>
                      <a:prstDash val="solid"/>
                      <a:round/>
                      <a:headEnd type="none" w="sm" len="sm"/>
                      <a:tailEnd type="none" w="sm" len="sm"/>
                    </a:lnR>
                    <a:lnT w="38100" cap="flat" cmpd="sng">
                      <a:solidFill>
                        <a:schemeClr val="dk1">
                          <a:alpha val="0"/>
                        </a:schemeClr>
                      </a:solidFill>
                      <a:prstDash val="solid"/>
                      <a:round/>
                      <a:headEnd type="none" w="sm" len="sm"/>
                      <a:tailEnd type="none" w="sm" len="sm"/>
                    </a:lnT>
                    <a:lnB w="38100" cap="flat" cmpd="sng">
                      <a:solidFill>
                        <a:schemeClr val="dk1">
                          <a:alpha val="0"/>
                        </a:schemeClr>
                      </a:solidFill>
                      <a:prstDash val="solid"/>
                      <a:round/>
                      <a:headEnd type="none" w="sm" len="sm"/>
                      <a:tailEnd type="none" w="sm" len="sm"/>
                    </a:lnB>
                    <a:solidFill>
                      <a:schemeClr val="accent3"/>
                    </a:solidFill>
                  </a:tcPr>
                </a:tc>
                <a:tc>
                  <a:txBody>
                    <a:bodyPr/>
                    <a:lstStyle/>
                    <a:p>
                      <a:pPr marL="457200" lvl="0" indent="-317500" algn="l" rtl="0">
                        <a:spcBef>
                          <a:spcPts val="0"/>
                        </a:spcBef>
                        <a:spcAft>
                          <a:spcPts val="0"/>
                        </a:spcAft>
                        <a:buClr>
                          <a:schemeClr val="lt1"/>
                        </a:buClr>
                        <a:buSzPts val="1400"/>
                        <a:buChar char="●"/>
                      </a:pPr>
                      <a:r>
                        <a:rPr lang="en-US" b="1">
                          <a:solidFill>
                            <a:schemeClr val="lt1"/>
                          </a:solidFill>
                        </a:rPr>
                        <a:t>Draft feedback from 22 “reading groups”</a:t>
                      </a:r>
                      <a:endParaRPr b="1">
                        <a:solidFill>
                          <a:schemeClr val="lt1"/>
                        </a:solidFill>
                      </a:endParaRPr>
                    </a:p>
                  </a:txBody>
                  <a:tcPr marL="45700" marR="45700" marT="45700" marB="45700">
                    <a:lnL w="38100" cap="flat" cmpd="sng">
                      <a:solidFill>
                        <a:schemeClr val="dk1">
                          <a:alpha val="0"/>
                        </a:schemeClr>
                      </a:solidFill>
                      <a:prstDash val="solid"/>
                      <a:round/>
                      <a:headEnd type="none" w="sm" len="sm"/>
                      <a:tailEnd type="none" w="sm" len="sm"/>
                    </a:lnL>
                    <a:lnR w="38100" cap="flat" cmpd="sng">
                      <a:solidFill>
                        <a:schemeClr val="dk1">
                          <a:alpha val="0"/>
                        </a:schemeClr>
                      </a:solidFill>
                      <a:prstDash val="solid"/>
                      <a:round/>
                      <a:headEnd type="none" w="sm" len="sm"/>
                      <a:tailEnd type="none" w="sm" len="sm"/>
                    </a:lnR>
                    <a:lnT w="38100" cap="flat" cmpd="sng">
                      <a:solidFill>
                        <a:schemeClr val="dk1">
                          <a:alpha val="0"/>
                        </a:schemeClr>
                      </a:solidFill>
                      <a:prstDash val="solid"/>
                      <a:round/>
                      <a:headEnd type="none" w="sm" len="sm"/>
                      <a:tailEnd type="none" w="sm" len="sm"/>
                    </a:lnT>
                    <a:lnB w="38100" cap="flat" cmpd="sng">
                      <a:solidFill>
                        <a:schemeClr val="dk1">
                          <a:alpha val="0"/>
                        </a:schemeClr>
                      </a:solidFill>
                      <a:prstDash val="solid"/>
                      <a:round/>
                      <a:headEnd type="none" w="sm" len="sm"/>
                      <a:tailEnd type="none" w="sm" len="sm"/>
                    </a:lnB>
                    <a:solidFill>
                      <a:schemeClr val="accent3"/>
                    </a:solidFill>
                  </a:tcPr>
                </a:tc>
                <a:extLst>
                  <a:ext uri="{0D108BD9-81ED-4DB2-BD59-A6C34878D82A}">
                    <a16:rowId xmlns:a16="http://schemas.microsoft.com/office/drawing/2014/main" val="10001"/>
                  </a:ext>
                </a:extLst>
              </a:tr>
              <a:tr h="304800">
                <a:tc>
                  <a:txBody>
                    <a:bodyPr/>
                    <a:lstStyle/>
                    <a:p>
                      <a:pPr marL="457200" lvl="0" indent="-317500" algn="l" rtl="0">
                        <a:spcBef>
                          <a:spcPts val="0"/>
                        </a:spcBef>
                        <a:spcAft>
                          <a:spcPts val="0"/>
                        </a:spcAft>
                        <a:buClr>
                          <a:schemeClr val="lt1"/>
                        </a:buClr>
                        <a:buSzPts val="1400"/>
                        <a:buChar char="●"/>
                      </a:pPr>
                      <a:r>
                        <a:rPr lang="en-US" b="1">
                          <a:solidFill>
                            <a:schemeClr val="lt1"/>
                          </a:solidFill>
                        </a:rPr>
                        <a:t>6 workshops in all INEE languages</a:t>
                      </a:r>
                      <a:endParaRPr b="1">
                        <a:solidFill>
                          <a:schemeClr val="lt1"/>
                        </a:solidFill>
                      </a:endParaRPr>
                    </a:p>
                  </a:txBody>
                  <a:tcPr marL="45700" marR="45700" marT="45700" marB="45700">
                    <a:lnL w="38100" cap="flat" cmpd="sng">
                      <a:solidFill>
                        <a:schemeClr val="dk1">
                          <a:alpha val="0"/>
                        </a:schemeClr>
                      </a:solidFill>
                      <a:prstDash val="solid"/>
                      <a:round/>
                      <a:headEnd type="none" w="sm" len="sm"/>
                      <a:tailEnd type="none" w="sm" len="sm"/>
                    </a:lnL>
                    <a:lnR w="38100" cap="flat" cmpd="sng">
                      <a:solidFill>
                        <a:schemeClr val="dk1">
                          <a:alpha val="0"/>
                        </a:schemeClr>
                      </a:solidFill>
                      <a:prstDash val="solid"/>
                      <a:round/>
                      <a:headEnd type="none" w="sm" len="sm"/>
                      <a:tailEnd type="none" w="sm" len="sm"/>
                    </a:lnR>
                    <a:lnT w="38100" cap="flat" cmpd="sng">
                      <a:solidFill>
                        <a:schemeClr val="dk1">
                          <a:alpha val="0"/>
                        </a:schemeClr>
                      </a:solidFill>
                      <a:prstDash val="solid"/>
                      <a:round/>
                      <a:headEnd type="none" w="sm" len="sm"/>
                      <a:tailEnd type="none" w="sm" len="sm"/>
                    </a:lnT>
                    <a:lnB w="38100" cap="flat" cmpd="sng">
                      <a:solidFill>
                        <a:schemeClr val="dk1">
                          <a:alpha val="0"/>
                        </a:schemeClr>
                      </a:solidFill>
                      <a:prstDash val="solid"/>
                      <a:round/>
                      <a:headEnd type="none" w="sm" len="sm"/>
                      <a:tailEnd type="none" w="sm" len="sm"/>
                    </a:lnB>
                    <a:solidFill>
                      <a:schemeClr val="accent3"/>
                    </a:solidFill>
                  </a:tcPr>
                </a:tc>
                <a:tc>
                  <a:txBody>
                    <a:bodyPr/>
                    <a:lstStyle/>
                    <a:p>
                      <a:pPr marL="0" lvl="0" indent="0" algn="l" rtl="0">
                        <a:spcBef>
                          <a:spcPts val="0"/>
                        </a:spcBef>
                        <a:spcAft>
                          <a:spcPts val="0"/>
                        </a:spcAft>
                        <a:buNone/>
                      </a:pPr>
                      <a:endParaRPr b="1">
                        <a:solidFill>
                          <a:schemeClr val="lt1"/>
                        </a:solidFill>
                      </a:endParaRPr>
                    </a:p>
                  </a:txBody>
                  <a:tcPr marL="45700" marR="45700" marT="45700" marB="45700">
                    <a:lnL w="38100" cap="flat" cmpd="sng">
                      <a:solidFill>
                        <a:schemeClr val="dk1">
                          <a:alpha val="0"/>
                        </a:schemeClr>
                      </a:solidFill>
                      <a:prstDash val="solid"/>
                      <a:round/>
                      <a:headEnd type="none" w="sm" len="sm"/>
                      <a:tailEnd type="none" w="sm" len="sm"/>
                    </a:lnL>
                    <a:lnR w="38100" cap="flat" cmpd="sng">
                      <a:solidFill>
                        <a:schemeClr val="dk1">
                          <a:alpha val="0"/>
                        </a:schemeClr>
                      </a:solidFill>
                      <a:prstDash val="solid"/>
                      <a:round/>
                      <a:headEnd type="none" w="sm" len="sm"/>
                      <a:tailEnd type="none" w="sm" len="sm"/>
                    </a:lnR>
                    <a:lnT w="38100" cap="flat" cmpd="sng">
                      <a:solidFill>
                        <a:schemeClr val="dk1">
                          <a:alpha val="0"/>
                        </a:schemeClr>
                      </a:solidFill>
                      <a:prstDash val="solid"/>
                      <a:round/>
                      <a:headEnd type="none" w="sm" len="sm"/>
                      <a:tailEnd type="none" w="sm" len="sm"/>
                    </a:lnT>
                    <a:lnB w="38100" cap="flat" cmpd="sng">
                      <a:solidFill>
                        <a:schemeClr val="dk1">
                          <a:alpha val="0"/>
                        </a:schemeClr>
                      </a:solidFill>
                      <a:prstDash val="solid"/>
                      <a:round/>
                      <a:headEnd type="none" w="sm" len="sm"/>
                      <a:tailEnd type="none" w="sm" len="sm"/>
                    </a:lnB>
                    <a:solidFill>
                      <a:schemeClr val="accent3"/>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grpSp>
        <p:nvGrpSpPr>
          <p:cNvPr id="108" name="Google Shape;108;p19"/>
          <p:cNvGrpSpPr/>
          <p:nvPr/>
        </p:nvGrpSpPr>
        <p:grpSpPr>
          <a:xfrm>
            <a:off x="743760" y="1080653"/>
            <a:ext cx="1728000" cy="1712542"/>
            <a:chOff x="498422" y="1310865"/>
            <a:chExt cx="1728000" cy="1712542"/>
          </a:xfrm>
        </p:grpSpPr>
        <p:sp>
          <p:nvSpPr>
            <p:cNvPr id="109" name="Google Shape;109;p19"/>
            <p:cNvSpPr txBox="1"/>
            <p:nvPr/>
          </p:nvSpPr>
          <p:spPr>
            <a:xfrm>
              <a:off x="498422" y="2777107"/>
              <a:ext cx="1728000" cy="2463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00" b="1" i="0" u="none" strike="noStrike" cap="none">
                  <a:solidFill>
                    <a:schemeClr val="dk1"/>
                  </a:solidFill>
                </a:rPr>
                <a:t>HUMAN RIGHTS</a:t>
              </a:r>
              <a:endParaRPr sz="1600">
                <a:solidFill>
                  <a:schemeClr val="dk1"/>
                </a:solidFill>
              </a:endParaRPr>
            </a:p>
          </p:txBody>
        </p:sp>
        <p:grpSp>
          <p:nvGrpSpPr>
            <p:cNvPr id="110" name="Google Shape;110;p19"/>
            <p:cNvGrpSpPr/>
            <p:nvPr/>
          </p:nvGrpSpPr>
          <p:grpSpPr>
            <a:xfrm>
              <a:off x="690468" y="1310865"/>
              <a:ext cx="1344000" cy="1344000"/>
              <a:chOff x="690468" y="1310865"/>
              <a:chExt cx="1344000" cy="1344000"/>
            </a:xfrm>
          </p:grpSpPr>
          <p:sp>
            <p:nvSpPr>
              <p:cNvPr id="111" name="Google Shape;111;p19"/>
              <p:cNvSpPr/>
              <p:nvPr/>
            </p:nvSpPr>
            <p:spPr>
              <a:xfrm>
                <a:off x="690468" y="1310865"/>
                <a:ext cx="1344000" cy="1344000"/>
              </a:xfrm>
              <a:prstGeom prst="ellipse">
                <a:avLst/>
              </a:prstGeom>
              <a:solidFill>
                <a:srgbClr val="F2792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200" b="0" i="0" u="none" strike="noStrike" cap="none">
                  <a:solidFill>
                    <a:srgbClr val="FFFFFF"/>
                  </a:solidFill>
                  <a:latin typeface="Arial"/>
                  <a:ea typeface="Arial"/>
                  <a:cs typeface="Arial"/>
                  <a:sym typeface="Arial"/>
                </a:endParaRPr>
              </a:p>
            </p:txBody>
          </p:sp>
          <p:pic>
            <p:nvPicPr>
              <p:cNvPr id="112" name="Google Shape;112;p19" descr="Weights Uneven with solid fill"/>
              <p:cNvPicPr preferRelativeResize="0"/>
              <p:nvPr/>
            </p:nvPicPr>
            <p:blipFill rotWithShape="1">
              <a:blip r:embed="rId3">
                <a:alphaModFix/>
              </a:blip>
              <a:srcRect/>
              <a:stretch/>
            </p:blipFill>
            <p:spPr>
              <a:xfrm>
                <a:off x="885089" y="1475619"/>
                <a:ext cx="954666" cy="954664"/>
              </a:xfrm>
              <a:prstGeom prst="rect">
                <a:avLst/>
              </a:prstGeom>
              <a:noFill/>
              <a:ln>
                <a:noFill/>
              </a:ln>
              <a:effectLst>
                <a:outerShdw blurRad="50800" dist="38100" dir="2700000" algn="tl" rotWithShape="0">
                  <a:srgbClr val="000000">
                    <a:alpha val="40000"/>
                  </a:srgbClr>
                </a:outerShdw>
              </a:effectLst>
            </p:spPr>
          </p:pic>
        </p:grpSp>
      </p:grpSp>
      <p:grpSp>
        <p:nvGrpSpPr>
          <p:cNvPr id="113" name="Google Shape;113;p19"/>
          <p:cNvGrpSpPr/>
          <p:nvPr/>
        </p:nvGrpSpPr>
        <p:grpSpPr>
          <a:xfrm>
            <a:off x="3708000" y="1064366"/>
            <a:ext cx="1728000" cy="1985729"/>
            <a:chOff x="3188485" y="1283978"/>
            <a:chExt cx="1728000" cy="1985729"/>
          </a:xfrm>
        </p:grpSpPr>
        <p:grpSp>
          <p:nvGrpSpPr>
            <p:cNvPr id="114" name="Google Shape;114;p19"/>
            <p:cNvGrpSpPr/>
            <p:nvPr/>
          </p:nvGrpSpPr>
          <p:grpSpPr>
            <a:xfrm>
              <a:off x="3380532" y="1283978"/>
              <a:ext cx="1344000" cy="1344000"/>
              <a:chOff x="3380532" y="1283978"/>
              <a:chExt cx="1344000" cy="1344000"/>
            </a:xfrm>
          </p:grpSpPr>
          <p:sp>
            <p:nvSpPr>
              <p:cNvPr id="115" name="Google Shape;115;p19"/>
              <p:cNvSpPr/>
              <p:nvPr/>
            </p:nvSpPr>
            <p:spPr>
              <a:xfrm>
                <a:off x="3380532" y="1283978"/>
                <a:ext cx="1344000" cy="1344000"/>
              </a:xfrm>
              <a:prstGeom prst="ellipse">
                <a:avLst/>
              </a:prstGeom>
              <a:solidFill>
                <a:srgbClr val="CC23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200" b="0" i="0" u="none" strike="noStrike" cap="none">
                  <a:solidFill>
                    <a:srgbClr val="FFFFFF"/>
                  </a:solidFill>
                  <a:latin typeface="Arial"/>
                  <a:ea typeface="Arial"/>
                  <a:cs typeface="Arial"/>
                  <a:sym typeface="Arial"/>
                </a:endParaRPr>
              </a:p>
            </p:txBody>
          </p:sp>
          <p:pic>
            <p:nvPicPr>
              <p:cNvPr id="116" name="Google Shape;116;p19" descr="Earth globe: Africa and Europe with solid fill"/>
              <p:cNvPicPr preferRelativeResize="0"/>
              <p:nvPr/>
            </p:nvPicPr>
            <p:blipFill rotWithShape="1">
              <a:blip r:embed="rId4">
                <a:alphaModFix/>
              </a:blip>
              <a:srcRect/>
              <a:stretch/>
            </p:blipFill>
            <p:spPr>
              <a:xfrm>
                <a:off x="3479157" y="1379625"/>
                <a:ext cx="1146656" cy="1146654"/>
              </a:xfrm>
              <a:prstGeom prst="rect">
                <a:avLst/>
              </a:prstGeom>
              <a:noFill/>
              <a:ln>
                <a:noFill/>
              </a:ln>
              <a:effectLst>
                <a:outerShdw blurRad="50800" dist="38100" dir="2700000" algn="tl" rotWithShape="0">
                  <a:srgbClr val="000000">
                    <a:alpha val="40000"/>
                  </a:srgbClr>
                </a:outerShdw>
              </a:effectLst>
            </p:spPr>
          </p:pic>
        </p:grpSp>
        <p:sp>
          <p:nvSpPr>
            <p:cNvPr id="117" name="Google Shape;117;p19"/>
            <p:cNvSpPr txBox="1"/>
            <p:nvPr/>
          </p:nvSpPr>
          <p:spPr>
            <a:xfrm>
              <a:off x="3188485" y="2777107"/>
              <a:ext cx="1728000" cy="4926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00" b="1" i="0" u="none" strike="noStrike" cap="none">
                  <a:solidFill>
                    <a:schemeClr val="dk1"/>
                  </a:solidFill>
                </a:rPr>
                <a:t>CULTURAL DIVERSITY</a:t>
              </a:r>
              <a:endParaRPr sz="1600">
                <a:solidFill>
                  <a:schemeClr val="dk1"/>
                </a:solidFill>
              </a:endParaRPr>
            </a:p>
          </p:txBody>
        </p:sp>
      </p:grpSp>
      <p:grpSp>
        <p:nvGrpSpPr>
          <p:cNvPr id="118" name="Google Shape;118;p19"/>
          <p:cNvGrpSpPr/>
          <p:nvPr/>
        </p:nvGrpSpPr>
        <p:grpSpPr>
          <a:xfrm>
            <a:off x="743760" y="3236781"/>
            <a:ext cx="1728000" cy="2040073"/>
            <a:chOff x="498422" y="3811281"/>
            <a:chExt cx="1728000" cy="2040073"/>
          </a:xfrm>
        </p:grpSpPr>
        <p:grpSp>
          <p:nvGrpSpPr>
            <p:cNvPr id="119" name="Google Shape;119;p19"/>
            <p:cNvGrpSpPr/>
            <p:nvPr/>
          </p:nvGrpSpPr>
          <p:grpSpPr>
            <a:xfrm>
              <a:off x="690469" y="3811281"/>
              <a:ext cx="1344000" cy="1344000"/>
              <a:chOff x="690469" y="3811281"/>
              <a:chExt cx="1344000" cy="1344000"/>
            </a:xfrm>
          </p:grpSpPr>
          <p:sp>
            <p:nvSpPr>
              <p:cNvPr id="120" name="Google Shape;120;p19"/>
              <p:cNvSpPr/>
              <p:nvPr/>
            </p:nvSpPr>
            <p:spPr>
              <a:xfrm>
                <a:off x="690469" y="3811281"/>
                <a:ext cx="1344000" cy="1344000"/>
              </a:xfrm>
              <a:prstGeom prst="ellipse">
                <a:avLst/>
              </a:prstGeom>
              <a:solidFill>
                <a:srgbClr val="00409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200" b="0" i="0" u="none" strike="noStrike" cap="none">
                  <a:solidFill>
                    <a:srgbClr val="FFFFFF"/>
                  </a:solidFill>
                  <a:latin typeface="Arial"/>
                  <a:ea typeface="Arial"/>
                  <a:cs typeface="Arial"/>
                  <a:sym typeface="Arial"/>
                </a:endParaRPr>
              </a:p>
            </p:txBody>
          </p:sp>
          <p:pic>
            <p:nvPicPr>
              <p:cNvPr id="121" name="Google Shape;121;p19" descr="Group of men with solid fill"/>
              <p:cNvPicPr preferRelativeResize="0"/>
              <p:nvPr/>
            </p:nvPicPr>
            <p:blipFill rotWithShape="1">
              <a:blip r:embed="rId5">
                <a:alphaModFix/>
              </a:blip>
              <a:srcRect/>
              <a:stretch/>
            </p:blipFill>
            <p:spPr>
              <a:xfrm>
                <a:off x="882616" y="3992650"/>
                <a:ext cx="959612" cy="959610"/>
              </a:xfrm>
              <a:prstGeom prst="rect">
                <a:avLst/>
              </a:prstGeom>
              <a:noFill/>
              <a:ln>
                <a:noFill/>
              </a:ln>
              <a:effectLst>
                <a:outerShdw blurRad="50800" dist="38100" dir="2700000" algn="tl" rotWithShape="0">
                  <a:srgbClr val="000000">
                    <a:alpha val="40000"/>
                  </a:srgbClr>
                </a:outerShdw>
              </a:effectLst>
            </p:spPr>
          </p:pic>
        </p:grpSp>
        <p:sp>
          <p:nvSpPr>
            <p:cNvPr id="122" name="Google Shape;122;p19"/>
            <p:cNvSpPr txBox="1"/>
            <p:nvPr/>
          </p:nvSpPr>
          <p:spPr>
            <a:xfrm>
              <a:off x="498422" y="5358754"/>
              <a:ext cx="1728000" cy="4926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00" b="1" i="0" u="none" strike="noStrike" cap="none">
                  <a:solidFill>
                    <a:schemeClr val="dk1"/>
                  </a:solidFill>
                </a:rPr>
                <a:t>COMMUNITY PARTICIPATION</a:t>
              </a:r>
              <a:endParaRPr sz="1600">
                <a:solidFill>
                  <a:schemeClr val="dk1"/>
                </a:solidFill>
              </a:endParaRPr>
            </a:p>
          </p:txBody>
        </p:sp>
      </p:grpSp>
      <p:grpSp>
        <p:nvGrpSpPr>
          <p:cNvPr id="123" name="Google Shape;123;p19"/>
          <p:cNvGrpSpPr/>
          <p:nvPr/>
        </p:nvGrpSpPr>
        <p:grpSpPr>
          <a:xfrm>
            <a:off x="3707998" y="3236781"/>
            <a:ext cx="1728000" cy="2040073"/>
            <a:chOff x="3188485" y="3811281"/>
            <a:chExt cx="1728000" cy="2040073"/>
          </a:xfrm>
        </p:grpSpPr>
        <p:grpSp>
          <p:nvGrpSpPr>
            <p:cNvPr id="124" name="Google Shape;124;p19"/>
            <p:cNvGrpSpPr/>
            <p:nvPr/>
          </p:nvGrpSpPr>
          <p:grpSpPr>
            <a:xfrm>
              <a:off x="3380532" y="3811281"/>
              <a:ext cx="1344000" cy="1344000"/>
              <a:chOff x="3380532" y="3811281"/>
              <a:chExt cx="1344000" cy="1344000"/>
            </a:xfrm>
          </p:grpSpPr>
          <p:sp>
            <p:nvSpPr>
              <p:cNvPr id="125" name="Google Shape;125;p19"/>
              <p:cNvSpPr/>
              <p:nvPr/>
            </p:nvSpPr>
            <p:spPr>
              <a:xfrm>
                <a:off x="3380532" y="3811281"/>
                <a:ext cx="1344000" cy="1344000"/>
              </a:xfrm>
              <a:prstGeom prst="ellipse">
                <a:avLst/>
              </a:prstGeom>
              <a:solidFill>
                <a:srgbClr val="46526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200" b="0" i="0" u="none" strike="noStrike" cap="none">
                  <a:solidFill>
                    <a:srgbClr val="FFFFFF"/>
                  </a:solidFill>
                  <a:latin typeface="Arial"/>
                  <a:ea typeface="Arial"/>
                  <a:cs typeface="Arial"/>
                  <a:sym typeface="Arial"/>
                </a:endParaRPr>
              </a:p>
            </p:txBody>
          </p:sp>
          <p:pic>
            <p:nvPicPr>
              <p:cNvPr id="126" name="Google Shape;126;p19" descr="Group of people with solid fill"/>
              <p:cNvPicPr preferRelativeResize="0"/>
              <p:nvPr/>
            </p:nvPicPr>
            <p:blipFill rotWithShape="1">
              <a:blip r:embed="rId6">
                <a:alphaModFix/>
              </a:blip>
              <a:srcRect l="6543" r="6552"/>
              <a:stretch/>
            </p:blipFill>
            <p:spPr>
              <a:xfrm>
                <a:off x="3615481" y="3945789"/>
                <a:ext cx="874008" cy="1005698"/>
              </a:xfrm>
              <a:prstGeom prst="rect">
                <a:avLst/>
              </a:prstGeom>
              <a:noFill/>
              <a:ln>
                <a:noFill/>
              </a:ln>
              <a:effectLst>
                <a:outerShdw blurRad="50800" dist="38100" dir="2700000" algn="tl" rotWithShape="0">
                  <a:srgbClr val="000000">
                    <a:alpha val="40000"/>
                  </a:srgbClr>
                </a:outerShdw>
              </a:effectLst>
            </p:spPr>
          </p:pic>
        </p:grpSp>
        <p:sp>
          <p:nvSpPr>
            <p:cNvPr id="127" name="Google Shape;127;p19"/>
            <p:cNvSpPr txBox="1"/>
            <p:nvPr/>
          </p:nvSpPr>
          <p:spPr>
            <a:xfrm>
              <a:off x="3188485" y="5358754"/>
              <a:ext cx="1728000" cy="4926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00" b="1" i="0" u="none" strike="noStrike" cap="none">
                  <a:solidFill>
                    <a:schemeClr val="dk1"/>
                  </a:solidFill>
                </a:rPr>
                <a:t>BROAD CONSULTATION</a:t>
              </a:r>
              <a:endParaRPr sz="1600">
                <a:solidFill>
                  <a:schemeClr val="dk1"/>
                </a:solidFill>
              </a:endParaRPr>
            </a:p>
          </p:txBody>
        </p:sp>
      </p:grpSp>
      <p:grpSp>
        <p:nvGrpSpPr>
          <p:cNvPr id="128" name="Google Shape;128;p19"/>
          <p:cNvGrpSpPr/>
          <p:nvPr/>
        </p:nvGrpSpPr>
        <p:grpSpPr>
          <a:xfrm>
            <a:off x="6672241" y="1064365"/>
            <a:ext cx="1728000" cy="1745100"/>
            <a:chOff x="5909953" y="1283978"/>
            <a:chExt cx="1728000" cy="1745100"/>
          </a:xfrm>
        </p:grpSpPr>
        <p:grpSp>
          <p:nvGrpSpPr>
            <p:cNvPr id="129" name="Google Shape;129;p19"/>
            <p:cNvGrpSpPr/>
            <p:nvPr/>
          </p:nvGrpSpPr>
          <p:grpSpPr>
            <a:xfrm>
              <a:off x="6102001" y="1283978"/>
              <a:ext cx="1344000" cy="1344000"/>
              <a:chOff x="6102001" y="1283978"/>
              <a:chExt cx="1344000" cy="1344000"/>
            </a:xfrm>
          </p:grpSpPr>
          <p:sp>
            <p:nvSpPr>
              <p:cNvPr id="130" name="Google Shape;130;p19"/>
              <p:cNvSpPr/>
              <p:nvPr/>
            </p:nvSpPr>
            <p:spPr>
              <a:xfrm>
                <a:off x="6102001" y="1283978"/>
                <a:ext cx="1344000" cy="1344000"/>
              </a:xfrm>
              <a:prstGeom prst="ellipse">
                <a:avLst/>
              </a:prstGeom>
              <a:solidFill>
                <a:srgbClr val="90349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200" b="0" i="0" u="none" strike="noStrike" cap="none">
                  <a:solidFill>
                    <a:srgbClr val="FFFFFF"/>
                  </a:solidFill>
                  <a:latin typeface="Arial"/>
                  <a:ea typeface="Arial"/>
                  <a:cs typeface="Arial"/>
                  <a:sym typeface="Arial"/>
                </a:endParaRPr>
              </a:p>
            </p:txBody>
          </p:sp>
          <p:pic>
            <p:nvPicPr>
              <p:cNvPr id="131" name="Google Shape;131;p19"/>
              <p:cNvPicPr preferRelativeResize="0"/>
              <p:nvPr/>
            </p:nvPicPr>
            <p:blipFill rotWithShape="1">
              <a:blip r:embed="rId7">
                <a:alphaModFix/>
              </a:blip>
              <a:srcRect l="17413" t="11861" r="17413" b="11861"/>
              <a:stretch/>
            </p:blipFill>
            <p:spPr>
              <a:xfrm>
                <a:off x="6363707" y="1472788"/>
                <a:ext cx="820492" cy="960328"/>
              </a:xfrm>
              <a:prstGeom prst="rect">
                <a:avLst/>
              </a:prstGeom>
              <a:noFill/>
              <a:ln>
                <a:noFill/>
              </a:ln>
              <a:effectLst>
                <a:outerShdw blurRad="50800" dist="38100" dir="2700000" algn="tl" rotWithShape="0">
                  <a:srgbClr val="000000">
                    <a:alpha val="40000"/>
                  </a:srgbClr>
                </a:outerShdw>
              </a:effectLst>
            </p:spPr>
          </p:pic>
        </p:grpSp>
        <p:sp>
          <p:nvSpPr>
            <p:cNvPr id="132" name="Google Shape;132;p19"/>
            <p:cNvSpPr txBox="1"/>
            <p:nvPr/>
          </p:nvSpPr>
          <p:spPr>
            <a:xfrm>
              <a:off x="5909953" y="2782778"/>
              <a:ext cx="1728000" cy="2463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1600" b="1" i="0" u="none" strike="noStrike" cap="none">
                  <a:solidFill>
                    <a:schemeClr val="dk1"/>
                  </a:solidFill>
                </a:rPr>
                <a:t>RACIAL EQUITY</a:t>
              </a:r>
              <a:endParaRPr sz="1600">
                <a:solidFill>
                  <a:schemeClr val="dk1"/>
                </a:solidFill>
              </a:endParaRPr>
            </a:p>
          </p:txBody>
        </p:sp>
      </p:grpSp>
      <p:sp>
        <p:nvSpPr>
          <p:cNvPr id="133" name="Google Shape;133;p19"/>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a:solidFill>
                  <a:schemeClr val="lt1"/>
                </a:solidFill>
              </a:rPr>
              <a:t>INEE MS 2024 Update </a:t>
            </a:r>
            <a:endParaRPr>
              <a:solidFill>
                <a:schemeClr val="lt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7"/>
        <p:cNvGrpSpPr/>
        <p:nvPr/>
      </p:nvGrpSpPr>
      <p:grpSpPr>
        <a:xfrm>
          <a:off x="0" y="0"/>
          <a:ext cx="0" cy="0"/>
          <a:chOff x="0" y="0"/>
          <a:chExt cx="0" cy="0"/>
        </a:xfrm>
      </p:grpSpPr>
      <p:grpSp>
        <p:nvGrpSpPr>
          <p:cNvPr id="138" name="Google Shape;138;p20"/>
          <p:cNvGrpSpPr/>
          <p:nvPr/>
        </p:nvGrpSpPr>
        <p:grpSpPr>
          <a:xfrm>
            <a:off x="5067300" y="1073775"/>
            <a:ext cx="3998722" cy="3777300"/>
            <a:chOff x="0" y="1016625"/>
            <a:chExt cx="4077000" cy="3777300"/>
          </a:xfrm>
        </p:grpSpPr>
        <p:sp>
          <p:nvSpPr>
            <p:cNvPr id="139" name="Google Shape;139;p20"/>
            <p:cNvSpPr/>
            <p:nvPr/>
          </p:nvSpPr>
          <p:spPr>
            <a:xfrm>
              <a:off x="76950" y="1016625"/>
              <a:ext cx="3927900" cy="3777300"/>
            </a:xfrm>
            <a:prstGeom prst="flowChartAlternateProcess">
              <a:avLst/>
            </a:prstGeom>
            <a:solidFill>
              <a:srgbClr val="FFFFFF">
                <a:alpha val="8987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0" name="Google Shape;140;p20"/>
            <p:cNvSpPr txBox="1"/>
            <p:nvPr/>
          </p:nvSpPr>
          <p:spPr>
            <a:xfrm>
              <a:off x="214034" y="1202625"/>
              <a:ext cx="3790800" cy="654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200"/>
                <a:buFont typeface="Arial"/>
                <a:buNone/>
              </a:pPr>
              <a:r>
                <a:rPr lang="en-US" sz="1800" b="1">
                  <a:solidFill>
                    <a:schemeClr val="dk1"/>
                  </a:solidFill>
                </a:rPr>
                <a:t>Discussion: Developments, Learning, and Challenges in EiE</a:t>
              </a:r>
              <a:r>
                <a:rPr lang="en-US" sz="1800" b="1">
                  <a:solidFill>
                    <a:srgbClr val="CC233A"/>
                  </a:solidFill>
                </a:rPr>
                <a:t> </a:t>
              </a:r>
              <a:r>
                <a:rPr lang="en-US" sz="2400" b="1">
                  <a:solidFill>
                    <a:schemeClr val="lt1"/>
                  </a:solidFill>
                </a:rPr>
                <a:t> </a:t>
              </a:r>
              <a:endParaRPr sz="2400" b="1" i="0" u="none" strike="noStrike" cap="none">
                <a:solidFill>
                  <a:schemeClr val="lt1"/>
                </a:solidFill>
              </a:endParaRPr>
            </a:p>
          </p:txBody>
        </p:sp>
        <p:sp>
          <p:nvSpPr>
            <p:cNvPr id="141" name="Google Shape;141;p20"/>
            <p:cNvSpPr txBox="1"/>
            <p:nvPr/>
          </p:nvSpPr>
          <p:spPr>
            <a:xfrm>
              <a:off x="0" y="1965475"/>
              <a:ext cx="4077000" cy="26958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Char char="●"/>
              </a:pPr>
              <a:r>
                <a:rPr lang="en-US" b="1" dirty="0">
                  <a:solidFill>
                    <a:schemeClr val="dk1"/>
                  </a:solidFill>
                </a:rPr>
                <a:t>What developments, learning, and challenges have you witnessed in crisis contexts over the last few years? How have these shown up your in your work?</a:t>
              </a:r>
              <a:br>
                <a:rPr lang="en-US" b="1" dirty="0">
                  <a:solidFill>
                    <a:schemeClr val="dk1"/>
                  </a:solidFill>
                </a:rPr>
              </a:br>
              <a:endParaRPr b="1" dirty="0">
                <a:solidFill>
                  <a:schemeClr val="dk1"/>
                </a:solidFill>
              </a:endParaRPr>
            </a:p>
            <a:p>
              <a:pPr marL="457200" lvl="0" indent="-317500" algn="l" rtl="0">
                <a:spcBef>
                  <a:spcPts val="0"/>
                </a:spcBef>
                <a:spcAft>
                  <a:spcPts val="0"/>
                </a:spcAft>
                <a:buClr>
                  <a:schemeClr val="dk1"/>
                </a:buClr>
                <a:buSzPts val="1400"/>
                <a:buChar char="●"/>
              </a:pPr>
              <a:r>
                <a:rPr lang="en-US" b="1" dirty="0">
                  <a:solidFill>
                    <a:schemeClr val="dk1"/>
                  </a:solidFill>
                </a:rPr>
                <a:t>How do the developments presented above compare with your own observations and recent experiences?</a:t>
              </a:r>
              <a:br>
                <a:rPr lang="en-US" b="1" dirty="0">
                  <a:solidFill>
                    <a:schemeClr val="dk1"/>
                  </a:solidFill>
                </a:rPr>
              </a:br>
              <a:endParaRPr b="1" dirty="0">
                <a:solidFill>
                  <a:schemeClr val="dk1"/>
                </a:solidFill>
              </a:endParaRPr>
            </a:p>
            <a:p>
              <a:pPr marL="457200" lvl="0" indent="-317500" algn="l" rtl="0">
                <a:spcBef>
                  <a:spcPts val="0"/>
                </a:spcBef>
                <a:spcAft>
                  <a:spcPts val="0"/>
                </a:spcAft>
                <a:buClr>
                  <a:schemeClr val="dk1"/>
                </a:buClr>
                <a:buSzPts val="1400"/>
                <a:buChar char="●"/>
              </a:pPr>
              <a:r>
                <a:rPr lang="en-US" b="1" dirty="0">
                  <a:solidFill>
                    <a:schemeClr val="dk1"/>
                  </a:solidFill>
                </a:rPr>
                <a:t>What factors may drive the next revision of the INEE MS?</a:t>
              </a:r>
              <a:endParaRPr sz="900" b="1" dirty="0">
                <a:solidFill>
                  <a:schemeClr val="dk1"/>
                </a:solidFill>
              </a:endParaRPr>
            </a:p>
          </p:txBody>
        </p:sp>
      </p:grpSp>
      <p:sp>
        <p:nvSpPr>
          <p:cNvPr id="142" name="Google Shape;142;p20"/>
          <p:cNvSpPr txBox="1"/>
          <p:nvPr/>
        </p:nvSpPr>
        <p:spPr>
          <a:xfrm>
            <a:off x="8117250" y="5473150"/>
            <a:ext cx="1160100" cy="31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600" dirty="0">
                <a:solidFill>
                  <a:schemeClr val="lt1"/>
                </a:solidFill>
              </a:rPr>
              <a:t>Credit: GPE/Arlene </a:t>
            </a:r>
            <a:r>
              <a:rPr lang="en-US" sz="600" dirty="0" err="1">
                <a:solidFill>
                  <a:schemeClr val="lt1"/>
                </a:solidFill>
              </a:rPr>
              <a:t>Bax</a:t>
            </a:r>
            <a:endParaRPr sz="600" dirty="0">
              <a:solidFill>
                <a:schemeClr val="lt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6"/>
        <p:cNvGrpSpPr/>
        <p:nvPr/>
      </p:nvGrpSpPr>
      <p:grpSpPr>
        <a:xfrm>
          <a:off x="0" y="0"/>
          <a:ext cx="0" cy="0"/>
          <a:chOff x="0" y="0"/>
          <a:chExt cx="0" cy="0"/>
        </a:xfrm>
      </p:grpSpPr>
      <p:grpSp>
        <p:nvGrpSpPr>
          <p:cNvPr id="147" name="Google Shape;147;p21"/>
          <p:cNvGrpSpPr/>
          <p:nvPr/>
        </p:nvGrpSpPr>
        <p:grpSpPr>
          <a:xfrm>
            <a:off x="294220" y="3652215"/>
            <a:ext cx="8740742" cy="1343346"/>
            <a:chOff x="1593000" y="2322568"/>
            <a:chExt cx="6078825" cy="646492"/>
          </a:xfrm>
        </p:grpSpPr>
        <p:sp>
          <p:nvSpPr>
            <p:cNvPr id="148" name="Google Shape;148;p21"/>
            <p:cNvSpPr/>
            <p:nvPr/>
          </p:nvSpPr>
          <p:spPr>
            <a:xfrm>
              <a:off x="3728375" y="2322568"/>
              <a:ext cx="3822600" cy="6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49" name="Google Shape;149;p21"/>
            <p:cNvSpPr/>
            <p:nvPr/>
          </p:nvSpPr>
          <p:spPr>
            <a:xfrm flipH="1">
              <a:off x="2283025" y="2322575"/>
              <a:ext cx="1844400" cy="642600"/>
            </a:xfrm>
            <a:prstGeom prst="rect">
              <a:avLst/>
            </a:prstGeom>
            <a:solidFill>
              <a:srgbClr val="3052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50" name="Google Shape;150;p21"/>
            <p:cNvSpPr/>
            <p:nvPr/>
          </p:nvSpPr>
          <p:spPr>
            <a:xfrm rot="-5400000">
              <a:off x="3501574" y="1934671"/>
              <a:ext cx="643356" cy="1419149"/>
            </a:xfrm>
            <a:prstGeom prst="flowChartOffpageConnector">
              <a:avLst/>
            </a:prstGeom>
            <a:solidFill>
              <a:srgbClr val="3052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51" name="Google Shape;151;p21"/>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800" b="1">
                  <a:solidFill>
                    <a:srgbClr val="FFFFFF"/>
                  </a:solidFill>
                </a:rPr>
                <a:t>Emerging Trends in Humanitarian Action</a:t>
              </a:r>
              <a:endParaRPr sz="1800" b="1">
                <a:solidFill>
                  <a:srgbClr val="FFFFFF"/>
                </a:solidFill>
              </a:endParaRPr>
            </a:p>
          </p:txBody>
        </p:sp>
        <p:sp>
          <p:nvSpPr>
            <p:cNvPr id="152" name="Google Shape;152;p21"/>
            <p:cNvSpPr/>
            <p:nvPr/>
          </p:nvSpPr>
          <p:spPr>
            <a:xfrm>
              <a:off x="1593000" y="2322568"/>
              <a:ext cx="690000" cy="642300"/>
            </a:xfrm>
            <a:prstGeom prst="rect">
              <a:avLst/>
            </a:prstGeom>
            <a:solidFill>
              <a:srgbClr val="0D5CDF"/>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53" name="Google Shape;153;p21"/>
            <p:cNvSpPr/>
            <p:nvPr/>
          </p:nvSpPr>
          <p:spPr>
            <a:xfrm>
              <a:off x="1593000" y="2322575"/>
              <a:ext cx="690000" cy="6426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3000">
                <a:solidFill>
                  <a:srgbClr val="FFFFFF"/>
                </a:solidFill>
                <a:latin typeface="Roboto Thin"/>
                <a:ea typeface="Roboto Thin"/>
                <a:cs typeface="Roboto Thin"/>
                <a:sym typeface="Roboto Thin"/>
              </a:endParaRPr>
            </a:p>
          </p:txBody>
        </p:sp>
        <p:sp>
          <p:nvSpPr>
            <p:cNvPr id="154" name="Google Shape;154;p21"/>
            <p:cNvSpPr/>
            <p:nvPr/>
          </p:nvSpPr>
          <p:spPr>
            <a:xfrm>
              <a:off x="4454625" y="2326760"/>
              <a:ext cx="3217200" cy="642300"/>
            </a:xfrm>
            <a:prstGeom prst="rect">
              <a:avLst/>
            </a:prstGeom>
            <a:noFill/>
            <a:ln>
              <a:noFill/>
            </a:ln>
          </p:spPr>
          <p:txBody>
            <a:bodyPr spcFirstLastPara="1" wrap="square" lIns="91425" tIns="91425" rIns="91425" bIns="91425" anchor="ctr" anchorCtr="0">
              <a:noAutofit/>
            </a:bodyPr>
            <a:lstStyle/>
            <a:p>
              <a:pPr marL="457200" lvl="0" indent="-323850" algn="l" rtl="0">
                <a:spcBef>
                  <a:spcPts val="0"/>
                </a:spcBef>
                <a:spcAft>
                  <a:spcPts val="0"/>
                </a:spcAft>
                <a:buClr>
                  <a:schemeClr val="lt1"/>
                </a:buClr>
                <a:buSzPts val="1500"/>
                <a:buChar char="●"/>
              </a:pPr>
              <a:r>
                <a:rPr lang="en-US" sz="1500">
                  <a:solidFill>
                    <a:schemeClr val="lt1"/>
                  </a:solidFill>
                </a:rPr>
                <a:t>Strengthened coordination between education, protection, and other sectors</a:t>
              </a:r>
              <a:endParaRPr sz="1500">
                <a:solidFill>
                  <a:schemeClr val="lt1"/>
                </a:solidFill>
              </a:endParaRPr>
            </a:p>
            <a:p>
              <a:pPr marL="457200" lvl="0" indent="-323850" algn="l" rtl="0">
                <a:spcBef>
                  <a:spcPts val="0"/>
                </a:spcBef>
                <a:spcAft>
                  <a:spcPts val="0"/>
                </a:spcAft>
                <a:buClr>
                  <a:schemeClr val="lt1"/>
                </a:buClr>
                <a:buSzPts val="1500"/>
                <a:buChar char="●"/>
              </a:pPr>
              <a:r>
                <a:rPr lang="en-US" sz="1500">
                  <a:solidFill>
                    <a:schemeClr val="lt1"/>
                  </a:solidFill>
                </a:rPr>
                <a:t>Emphasis on locally led humanitarian action and decolonization</a:t>
              </a:r>
              <a:endParaRPr sz="1500">
                <a:solidFill>
                  <a:schemeClr val="lt1"/>
                </a:solidFill>
              </a:endParaRPr>
            </a:p>
            <a:p>
              <a:pPr marL="457200" lvl="0" indent="-323850" algn="l" rtl="0">
                <a:spcBef>
                  <a:spcPts val="0"/>
                </a:spcBef>
                <a:spcAft>
                  <a:spcPts val="0"/>
                </a:spcAft>
                <a:buClr>
                  <a:schemeClr val="lt1"/>
                </a:buClr>
                <a:buSzPts val="1500"/>
                <a:buChar char="●"/>
              </a:pPr>
              <a:r>
                <a:rPr lang="en-US" sz="1500">
                  <a:solidFill>
                    <a:schemeClr val="lt1"/>
                  </a:solidFill>
                </a:rPr>
                <a:t>Working across the humanitarian- development-peacebuilding nexus</a:t>
              </a:r>
              <a:endParaRPr sz="1500">
                <a:solidFill>
                  <a:schemeClr val="lt1"/>
                </a:solidFill>
              </a:endParaRPr>
            </a:p>
          </p:txBody>
        </p:sp>
      </p:grpSp>
      <p:grpSp>
        <p:nvGrpSpPr>
          <p:cNvPr id="155" name="Google Shape;155;p21"/>
          <p:cNvGrpSpPr/>
          <p:nvPr/>
        </p:nvGrpSpPr>
        <p:grpSpPr>
          <a:xfrm>
            <a:off x="294211" y="2241775"/>
            <a:ext cx="8566972" cy="1386231"/>
            <a:chOff x="1593000" y="2298937"/>
            <a:chExt cx="5957975" cy="667131"/>
          </a:xfrm>
        </p:grpSpPr>
        <p:sp>
          <p:nvSpPr>
            <p:cNvPr id="156" name="Google Shape;156;p21"/>
            <p:cNvSpPr/>
            <p:nvPr/>
          </p:nvSpPr>
          <p:spPr>
            <a:xfrm>
              <a:off x="3728375" y="2322568"/>
              <a:ext cx="3822600" cy="6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57" name="Google Shape;157;p21"/>
            <p:cNvSpPr/>
            <p:nvPr/>
          </p:nvSpPr>
          <p:spPr>
            <a:xfrm flipH="1">
              <a:off x="2283025" y="2322575"/>
              <a:ext cx="1844400" cy="642600"/>
            </a:xfrm>
            <a:prstGeom prst="rect">
              <a:avLst/>
            </a:prstGeom>
            <a:solidFill>
              <a:srgbClr val="3052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58" name="Google Shape;158;p21"/>
            <p:cNvSpPr/>
            <p:nvPr/>
          </p:nvSpPr>
          <p:spPr>
            <a:xfrm rot="-5400000">
              <a:off x="3501574" y="1934671"/>
              <a:ext cx="643356" cy="1419149"/>
            </a:xfrm>
            <a:prstGeom prst="flowChartOffpageConnector">
              <a:avLst/>
            </a:prstGeom>
            <a:solidFill>
              <a:srgbClr val="3052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59" name="Google Shape;159;p21"/>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800" b="1">
                  <a:solidFill>
                    <a:srgbClr val="FFFFFF"/>
                  </a:solidFill>
                </a:rPr>
                <a:t>New Environmental and Humanitarian Challenges</a:t>
              </a:r>
              <a:endParaRPr sz="1800" b="1">
                <a:solidFill>
                  <a:srgbClr val="FFFFFF"/>
                </a:solidFill>
              </a:endParaRPr>
            </a:p>
          </p:txBody>
        </p:sp>
        <p:sp>
          <p:nvSpPr>
            <p:cNvPr id="160" name="Google Shape;160;p21"/>
            <p:cNvSpPr/>
            <p:nvPr/>
          </p:nvSpPr>
          <p:spPr>
            <a:xfrm>
              <a:off x="1593000" y="2322568"/>
              <a:ext cx="690000" cy="642300"/>
            </a:xfrm>
            <a:prstGeom prst="rect">
              <a:avLst/>
            </a:prstGeom>
            <a:solidFill>
              <a:srgbClr val="0D5CDF"/>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61" name="Google Shape;161;p21"/>
            <p:cNvSpPr/>
            <p:nvPr/>
          </p:nvSpPr>
          <p:spPr>
            <a:xfrm>
              <a:off x="1593000" y="2322575"/>
              <a:ext cx="690000" cy="6426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3000">
                <a:solidFill>
                  <a:srgbClr val="FFFFFF"/>
                </a:solidFill>
                <a:latin typeface="Roboto Thin"/>
                <a:ea typeface="Roboto Thin"/>
                <a:cs typeface="Roboto Thin"/>
                <a:sym typeface="Roboto Thin"/>
              </a:endParaRPr>
            </a:p>
          </p:txBody>
        </p:sp>
        <p:sp>
          <p:nvSpPr>
            <p:cNvPr id="162" name="Google Shape;162;p21"/>
            <p:cNvSpPr/>
            <p:nvPr/>
          </p:nvSpPr>
          <p:spPr>
            <a:xfrm>
              <a:off x="4454614" y="2298937"/>
              <a:ext cx="3055500" cy="646500"/>
            </a:xfrm>
            <a:prstGeom prst="rect">
              <a:avLst/>
            </a:prstGeom>
            <a:noFill/>
            <a:ln>
              <a:noFill/>
            </a:ln>
          </p:spPr>
          <p:txBody>
            <a:bodyPr spcFirstLastPara="1" wrap="square" lIns="91425" tIns="91425" rIns="91425" bIns="91425" anchor="ctr" anchorCtr="0">
              <a:noAutofit/>
            </a:bodyPr>
            <a:lstStyle/>
            <a:p>
              <a:pPr marL="457200" lvl="0" indent="-330200" algn="l" rtl="0">
                <a:spcBef>
                  <a:spcPts val="0"/>
                </a:spcBef>
                <a:spcAft>
                  <a:spcPts val="0"/>
                </a:spcAft>
                <a:buClr>
                  <a:schemeClr val="lt1"/>
                </a:buClr>
                <a:buSzPts val="1600"/>
                <a:buChar char="●"/>
              </a:pPr>
              <a:r>
                <a:rPr lang="en-US" sz="1600">
                  <a:solidFill>
                    <a:schemeClr val="lt1"/>
                  </a:solidFill>
                </a:rPr>
                <a:t>Escalating impacts of climate change</a:t>
              </a:r>
              <a:endParaRPr sz="1600">
                <a:solidFill>
                  <a:schemeClr val="lt1"/>
                </a:solidFill>
              </a:endParaRPr>
            </a:p>
            <a:p>
              <a:pPr marL="457200" lvl="0" indent="-330200" algn="l" rtl="0">
                <a:spcBef>
                  <a:spcPts val="0"/>
                </a:spcBef>
                <a:spcAft>
                  <a:spcPts val="0"/>
                </a:spcAft>
                <a:buClr>
                  <a:schemeClr val="lt1"/>
                </a:buClr>
                <a:buSzPts val="1600"/>
                <a:buChar char="●"/>
              </a:pPr>
              <a:r>
                <a:rPr lang="en-US" sz="1600">
                  <a:solidFill>
                    <a:schemeClr val="lt1"/>
                  </a:solidFill>
                </a:rPr>
                <a:t>Increase in the number, complexity, and length of humanitarian crises</a:t>
              </a:r>
              <a:endParaRPr sz="1600">
                <a:solidFill>
                  <a:schemeClr val="lt1"/>
                </a:solidFill>
              </a:endParaRPr>
            </a:p>
            <a:p>
              <a:pPr marL="457200" lvl="0" indent="-330200" algn="l" rtl="0">
                <a:spcBef>
                  <a:spcPts val="0"/>
                </a:spcBef>
                <a:spcAft>
                  <a:spcPts val="0"/>
                </a:spcAft>
                <a:buClr>
                  <a:schemeClr val="lt1"/>
                </a:buClr>
                <a:buSzPts val="1600"/>
                <a:buChar char="●"/>
              </a:pPr>
              <a:r>
                <a:rPr lang="en-US" sz="1600">
                  <a:solidFill>
                    <a:schemeClr val="lt1"/>
                  </a:solidFill>
                </a:rPr>
                <a:t>COVID-19 pandemic </a:t>
              </a:r>
              <a:endParaRPr sz="1600">
                <a:solidFill>
                  <a:schemeClr val="lt1"/>
                </a:solidFill>
              </a:endParaRPr>
            </a:p>
          </p:txBody>
        </p:sp>
      </p:grpSp>
      <p:grpSp>
        <p:nvGrpSpPr>
          <p:cNvPr id="163" name="Google Shape;163;p21"/>
          <p:cNvGrpSpPr/>
          <p:nvPr/>
        </p:nvGrpSpPr>
        <p:grpSpPr>
          <a:xfrm>
            <a:off x="294211" y="929575"/>
            <a:ext cx="8566972" cy="1337138"/>
            <a:chOff x="1593000" y="2322563"/>
            <a:chExt cx="5957975" cy="643504"/>
          </a:xfrm>
        </p:grpSpPr>
        <p:sp>
          <p:nvSpPr>
            <p:cNvPr id="164" name="Google Shape;164;p21"/>
            <p:cNvSpPr/>
            <p:nvPr/>
          </p:nvSpPr>
          <p:spPr>
            <a:xfrm>
              <a:off x="3728375" y="2322568"/>
              <a:ext cx="3822600" cy="6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65" name="Google Shape;165;p21"/>
            <p:cNvSpPr/>
            <p:nvPr/>
          </p:nvSpPr>
          <p:spPr>
            <a:xfrm flipH="1">
              <a:off x="2283025" y="2322575"/>
              <a:ext cx="1844400" cy="642600"/>
            </a:xfrm>
            <a:prstGeom prst="rect">
              <a:avLst/>
            </a:prstGeom>
            <a:solidFill>
              <a:srgbClr val="3052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66" name="Google Shape;166;p21"/>
            <p:cNvSpPr/>
            <p:nvPr/>
          </p:nvSpPr>
          <p:spPr>
            <a:xfrm rot="-5400000">
              <a:off x="3501574" y="1934671"/>
              <a:ext cx="643356" cy="1419149"/>
            </a:xfrm>
            <a:prstGeom prst="flowChartOffpageConnector">
              <a:avLst/>
            </a:prstGeom>
            <a:solidFill>
              <a:srgbClr val="30528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67" name="Google Shape;167;p21"/>
            <p:cNvSpPr/>
            <p:nvPr/>
          </p:nvSpPr>
          <p:spPr>
            <a:xfrm>
              <a:off x="2342625" y="2399951"/>
              <a:ext cx="1940700" cy="4959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800" b="1">
                  <a:solidFill>
                    <a:srgbClr val="FFFFFF"/>
                  </a:solidFill>
                </a:rPr>
                <a:t>New Global Initiatives</a:t>
              </a:r>
              <a:endParaRPr sz="1800" b="1">
                <a:solidFill>
                  <a:srgbClr val="FFFFFF"/>
                </a:solidFill>
              </a:endParaRPr>
            </a:p>
          </p:txBody>
        </p:sp>
        <p:sp>
          <p:nvSpPr>
            <p:cNvPr id="168" name="Google Shape;168;p21"/>
            <p:cNvSpPr/>
            <p:nvPr/>
          </p:nvSpPr>
          <p:spPr>
            <a:xfrm>
              <a:off x="1593000" y="2322568"/>
              <a:ext cx="690000" cy="642300"/>
            </a:xfrm>
            <a:prstGeom prst="rect">
              <a:avLst/>
            </a:prstGeom>
            <a:solidFill>
              <a:srgbClr val="0D5CDF"/>
            </a:solidFill>
            <a:ln>
              <a:noFill/>
            </a:ln>
            <a:effectLst>
              <a:outerShdw blurRad="71438" dist="28575" dir="27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169" name="Google Shape;169;p21"/>
            <p:cNvSpPr/>
            <p:nvPr/>
          </p:nvSpPr>
          <p:spPr>
            <a:xfrm>
              <a:off x="1593000" y="2322575"/>
              <a:ext cx="690000" cy="642600"/>
            </a:xfrm>
            <a:prstGeom prst="rect">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3000">
                <a:solidFill>
                  <a:srgbClr val="FFFFFF"/>
                </a:solidFill>
                <a:latin typeface="Roboto Thin"/>
                <a:ea typeface="Roboto Thin"/>
                <a:cs typeface="Roboto Thin"/>
                <a:sym typeface="Roboto Thin"/>
              </a:endParaRPr>
            </a:p>
          </p:txBody>
        </p:sp>
        <p:sp>
          <p:nvSpPr>
            <p:cNvPr id="170" name="Google Shape;170;p21"/>
            <p:cNvSpPr/>
            <p:nvPr/>
          </p:nvSpPr>
          <p:spPr>
            <a:xfrm>
              <a:off x="4454614" y="2322563"/>
              <a:ext cx="3081900" cy="642300"/>
            </a:xfrm>
            <a:prstGeom prst="rect">
              <a:avLst/>
            </a:prstGeom>
            <a:noFill/>
            <a:ln>
              <a:noFill/>
            </a:ln>
          </p:spPr>
          <p:txBody>
            <a:bodyPr spcFirstLastPara="1" wrap="square" lIns="91425" tIns="91425" rIns="91425" bIns="91425" anchor="ctr" anchorCtr="0">
              <a:noAutofit/>
            </a:bodyPr>
            <a:lstStyle/>
            <a:p>
              <a:pPr marL="457200" lvl="0" indent="-330200" algn="l" rtl="0">
                <a:spcBef>
                  <a:spcPts val="0"/>
                </a:spcBef>
                <a:spcAft>
                  <a:spcPts val="0"/>
                </a:spcAft>
                <a:buClr>
                  <a:schemeClr val="lt1"/>
                </a:buClr>
                <a:buSzPts val="1600"/>
                <a:buChar char="●"/>
              </a:pPr>
              <a:r>
                <a:rPr lang="en-US" sz="1600">
                  <a:solidFill>
                    <a:schemeClr val="lt1"/>
                  </a:solidFill>
                </a:rPr>
                <a:t>Sustainable Development Goals</a:t>
              </a:r>
              <a:endParaRPr sz="1600">
                <a:solidFill>
                  <a:schemeClr val="lt1"/>
                </a:solidFill>
              </a:endParaRPr>
            </a:p>
            <a:p>
              <a:pPr marL="457200" lvl="0" indent="-330200" algn="l" rtl="0">
                <a:spcBef>
                  <a:spcPts val="0"/>
                </a:spcBef>
                <a:spcAft>
                  <a:spcPts val="0"/>
                </a:spcAft>
                <a:buClr>
                  <a:schemeClr val="lt1"/>
                </a:buClr>
                <a:buSzPts val="1600"/>
                <a:buChar char="●"/>
              </a:pPr>
              <a:r>
                <a:rPr lang="en-US" sz="1600">
                  <a:solidFill>
                    <a:schemeClr val="lt1"/>
                  </a:solidFill>
                </a:rPr>
                <a:t>The Global Compact on Refugees</a:t>
              </a:r>
              <a:endParaRPr sz="1600">
                <a:solidFill>
                  <a:schemeClr val="lt1"/>
                </a:solidFill>
              </a:endParaRPr>
            </a:p>
            <a:p>
              <a:pPr marL="457200" lvl="0" indent="-330200" algn="l" rtl="0">
                <a:spcBef>
                  <a:spcPts val="0"/>
                </a:spcBef>
                <a:spcAft>
                  <a:spcPts val="0"/>
                </a:spcAft>
                <a:buClr>
                  <a:schemeClr val="lt1"/>
                </a:buClr>
                <a:buSzPts val="1600"/>
                <a:buChar char="●"/>
              </a:pPr>
              <a:r>
                <a:rPr lang="en-US" sz="1600">
                  <a:solidFill>
                    <a:schemeClr val="lt1"/>
                  </a:solidFill>
                </a:rPr>
                <a:t>The global fund for EiE: Education Cannot Wait</a:t>
              </a:r>
              <a:endParaRPr sz="1300">
                <a:solidFill>
                  <a:srgbClr val="0C57D3"/>
                </a:solidFill>
              </a:endParaRPr>
            </a:p>
          </p:txBody>
        </p:sp>
      </p:grpSp>
      <p:pic>
        <p:nvPicPr>
          <p:cNvPr id="171" name="Google Shape;171;p21"/>
          <p:cNvPicPr preferRelativeResize="0"/>
          <p:nvPr/>
        </p:nvPicPr>
        <p:blipFill>
          <a:blip r:embed="rId3">
            <a:alphaModFix/>
          </a:blip>
          <a:stretch>
            <a:fillRect/>
          </a:stretch>
        </p:blipFill>
        <p:spPr>
          <a:xfrm>
            <a:off x="436981" y="2607906"/>
            <a:ext cx="688829" cy="653980"/>
          </a:xfrm>
          <a:prstGeom prst="rect">
            <a:avLst/>
          </a:prstGeom>
          <a:noFill/>
          <a:ln>
            <a:noFill/>
          </a:ln>
        </p:spPr>
      </p:pic>
      <p:sp>
        <p:nvSpPr>
          <p:cNvPr id="172" name="Google Shape;172;p21"/>
          <p:cNvSpPr txBox="1">
            <a:spLocks noGrp="1"/>
          </p:cNvSpPr>
          <p:nvPr>
            <p:ph type="title"/>
          </p:nvPr>
        </p:nvSpPr>
        <p:spPr>
          <a:xfrm>
            <a:off x="163400" y="92600"/>
            <a:ext cx="8801400" cy="5886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a:t>Notable Developments in EiE Since 2010 </a:t>
            </a:r>
            <a:endParaRPr/>
          </a:p>
        </p:txBody>
      </p:sp>
      <p:pic>
        <p:nvPicPr>
          <p:cNvPr id="173" name="Google Shape;173;p21"/>
          <p:cNvPicPr preferRelativeResize="0"/>
          <p:nvPr/>
        </p:nvPicPr>
        <p:blipFill>
          <a:blip r:embed="rId4">
            <a:alphaModFix/>
          </a:blip>
          <a:stretch>
            <a:fillRect/>
          </a:stretch>
        </p:blipFill>
        <p:spPr>
          <a:xfrm>
            <a:off x="396925" y="3898225"/>
            <a:ext cx="728875" cy="728875"/>
          </a:xfrm>
          <a:prstGeom prst="rect">
            <a:avLst/>
          </a:prstGeom>
          <a:noFill/>
          <a:ln>
            <a:noFill/>
          </a:ln>
        </p:spPr>
      </p:pic>
      <p:pic>
        <p:nvPicPr>
          <p:cNvPr id="174" name="Google Shape;174;p21"/>
          <p:cNvPicPr preferRelativeResize="0"/>
          <p:nvPr/>
        </p:nvPicPr>
        <p:blipFill>
          <a:blip r:embed="rId5">
            <a:alphaModFix/>
          </a:blip>
          <a:stretch>
            <a:fillRect/>
          </a:stretch>
        </p:blipFill>
        <p:spPr>
          <a:xfrm>
            <a:off x="454400" y="1317563"/>
            <a:ext cx="653975" cy="6539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2"/>
          <p:cNvSpPr txBox="1"/>
          <p:nvPr/>
        </p:nvSpPr>
        <p:spPr>
          <a:xfrm>
            <a:off x="725350" y="3612778"/>
            <a:ext cx="75054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p>
        </p:txBody>
      </p:sp>
      <p:sp>
        <p:nvSpPr>
          <p:cNvPr id="180" name="Google Shape;180;p22"/>
          <p:cNvSpPr txBox="1">
            <a:spLocks noGrp="1"/>
          </p:cNvSpPr>
          <p:nvPr>
            <p:ph type="title"/>
          </p:nvPr>
        </p:nvSpPr>
        <p:spPr>
          <a:xfrm>
            <a:off x="163400" y="2074750"/>
            <a:ext cx="8801400" cy="102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US" sz="4000"/>
              <a:t>What’s New in the INEE Minimum Standards, 2024 Edition</a:t>
            </a:r>
            <a:endParaRPr sz="4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3"/>
          <p:cNvSpPr/>
          <p:nvPr/>
        </p:nvSpPr>
        <p:spPr>
          <a:xfrm>
            <a:off x="2527300" y="674300"/>
            <a:ext cx="6559800" cy="4437900"/>
          </a:xfrm>
          <a:prstGeom prst="roundRect">
            <a:avLst>
              <a:gd name="adj" fmla="val 16667"/>
            </a:avLst>
          </a:prstGeom>
          <a:solidFill>
            <a:schemeClr val="lt1"/>
          </a:solidFill>
          <a:ln w="19050" cap="flat" cmpd="sng">
            <a:solidFill>
              <a:srgbClr val="F2782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Muli"/>
              <a:ea typeface="Muli"/>
              <a:cs typeface="Muli"/>
              <a:sym typeface="Muli"/>
            </a:endParaRPr>
          </a:p>
        </p:txBody>
      </p:sp>
      <p:sp>
        <p:nvSpPr>
          <p:cNvPr id="186" name="Google Shape;186;p23"/>
          <p:cNvSpPr txBox="1">
            <a:spLocks noGrp="1"/>
          </p:cNvSpPr>
          <p:nvPr>
            <p:ph type="title"/>
          </p:nvPr>
        </p:nvSpPr>
        <p:spPr>
          <a:xfrm>
            <a:off x="0" y="0"/>
            <a:ext cx="9144000" cy="609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a:solidFill>
                  <a:schemeClr val="lt1"/>
                </a:solidFill>
              </a:rPr>
              <a:t>Format and Structure</a:t>
            </a:r>
            <a:endParaRPr>
              <a:solidFill>
                <a:schemeClr val="lt1"/>
              </a:solidFill>
            </a:endParaRPr>
          </a:p>
        </p:txBody>
      </p:sp>
      <p:sp>
        <p:nvSpPr>
          <p:cNvPr id="187" name="Google Shape;187;p23"/>
          <p:cNvSpPr txBox="1"/>
          <p:nvPr/>
        </p:nvSpPr>
        <p:spPr>
          <a:xfrm>
            <a:off x="2907075" y="792775"/>
            <a:ext cx="6237000" cy="42666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Font typeface="Muli"/>
              <a:buChar char="●"/>
            </a:pPr>
            <a:r>
              <a:rPr lang="en-US" dirty="0">
                <a:solidFill>
                  <a:schemeClr val="dk1"/>
                </a:solidFill>
              </a:rPr>
              <a:t>Overall structure largely </a:t>
            </a:r>
            <a:r>
              <a:rPr lang="en-US" b="1" dirty="0">
                <a:solidFill>
                  <a:schemeClr val="dk1"/>
                </a:solidFill>
              </a:rPr>
              <a:t>unchanged</a:t>
            </a:r>
            <a:r>
              <a:rPr lang="en-US" b="1" dirty="0">
                <a:solidFill>
                  <a:srgbClr val="24427B"/>
                </a:solidFill>
              </a:rPr>
              <a:t> </a:t>
            </a:r>
            <a:endParaRPr b="1" dirty="0">
              <a:solidFill>
                <a:srgbClr val="24427B"/>
              </a:solidFill>
            </a:endParaRPr>
          </a:p>
          <a:p>
            <a:pPr marL="0" lvl="0" indent="0" algn="l" rtl="0">
              <a:spcBef>
                <a:spcPts val="0"/>
              </a:spcBef>
              <a:spcAft>
                <a:spcPts val="0"/>
              </a:spcAft>
              <a:buNone/>
            </a:pPr>
            <a:endParaRPr b="1" dirty="0">
              <a:solidFill>
                <a:schemeClr val="dk1"/>
              </a:solidFill>
            </a:endParaRPr>
          </a:p>
          <a:p>
            <a:pPr marL="457200" lvl="0" indent="-317500" algn="l" rtl="0">
              <a:spcBef>
                <a:spcPts val="0"/>
              </a:spcBef>
              <a:spcAft>
                <a:spcPts val="0"/>
              </a:spcAft>
              <a:buClr>
                <a:srgbClr val="24427B"/>
              </a:buClr>
              <a:buSzPts val="1400"/>
              <a:buChar char="●"/>
            </a:pPr>
            <a:r>
              <a:rPr lang="en-US" b="1" dirty="0">
                <a:solidFill>
                  <a:schemeClr val="dk1"/>
                </a:solidFill>
              </a:rPr>
              <a:t>Increased accessibility and user-friendliness</a:t>
            </a:r>
            <a:r>
              <a:rPr lang="en-US" b="1" dirty="0">
                <a:solidFill>
                  <a:srgbClr val="24427B"/>
                </a:solidFill>
              </a:rPr>
              <a:t>:</a:t>
            </a:r>
            <a:endParaRPr b="1" dirty="0">
              <a:solidFill>
                <a:srgbClr val="24427B"/>
              </a:solidFill>
            </a:endParaRPr>
          </a:p>
          <a:p>
            <a:pPr marL="914400" lvl="1" indent="-317500" algn="l" rtl="0">
              <a:spcBef>
                <a:spcPts val="0"/>
              </a:spcBef>
              <a:spcAft>
                <a:spcPts val="0"/>
              </a:spcAft>
              <a:buClr>
                <a:schemeClr val="dk1"/>
              </a:buClr>
              <a:buSzPts val="1400"/>
              <a:buChar char="○"/>
            </a:pPr>
            <a:r>
              <a:rPr lang="en-US" dirty="0">
                <a:solidFill>
                  <a:schemeClr val="dk1"/>
                </a:solidFill>
              </a:rPr>
              <a:t>Key Actions and Guidance Notes are aligned one-to-one </a:t>
            </a:r>
            <a:endParaRPr dirty="0">
              <a:solidFill>
                <a:schemeClr val="dk1"/>
              </a:solidFill>
            </a:endParaRPr>
          </a:p>
          <a:p>
            <a:pPr marL="914400" lvl="1" indent="-317500" algn="l" rtl="0">
              <a:spcBef>
                <a:spcPts val="0"/>
              </a:spcBef>
              <a:spcAft>
                <a:spcPts val="0"/>
              </a:spcAft>
              <a:buClr>
                <a:schemeClr val="dk1"/>
              </a:buClr>
              <a:buSzPts val="1400"/>
              <a:buChar char="○"/>
            </a:pPr>
            <a:r>
              <a:rPr lang="en-US" dirty="0">
                <a:solidFill>
                  <a:schemeClr val="dk1"/>
                </a:solidFill>
              </a:rPr>
              <a:t>Standards are numbered 1-19 instead of within each of the five domains</a:t>
            </a:r>
            <a:endParaRPr dirty="0">
              <a:solidFill>
                <a:schemeClr val="dk1"/>
              </a:solidFill>
            </a:endParaRPr>
          </a:p>
          <a:p>
            <a:pPr marL="914400" lvl="1" indent="-317500" algn="l" rtl="0">
              <a:spcBef>
                <a:spcPts val="0"/>
              </a:spcBef>
              <a:spcAft>
                <a:spcPts val="0"/>
              </a:spcAft>
              <a:buClr>
                <a:schemeClr val="dk1"/>
              </a:buClr>
              <a:buSzPts val="1400"/>
              <a:buChar char="○"/>
            </a:pPr>
            <a:r>
              <a:rPr lang="en-US" dirty="0">
                <a:solidFill>
                  <a:schemeClr val="dk1"/>
                </a:solidFill>
              </a:rPr>
              <a:t>Emphasis on using plain language that is easier to understand and translate </a:t>
            </a:r>
            <a:br>
              <a:rPr lang="en-US" dirty="0">
                <a:solidFill>
                  <a:schemeClr val="dk1"/>
                </a:solidFill>
              </a:rPr>
            </a:br>
            <a:endParaRPr dirty="0">
              <a:solidFill>
                <a:schemeClr val="dk1"/>
              </a:solidFill>
            </a:endParaRPr>
          </a:p>
          <a:p>
            <a:pPr marL="457200" lvl="0" indent="-317500" algn="l" rtl="0">
              <a:lnSpc>
                <a:spcPct val="115000"/>
              </a:lnSpc>
              <a:spcBef>
                <a:spcPts val="0"/>
              </a:spcBef>
              <a:spcAft>
                <a:spcPts val="0"/>
              </a:spcAft>
              <a:buClr>
                <a:schemeClr val="dk1"/>
              </a:buClr>
              <a:buSzPts val="1400"/>
              <a:buChar char="●"/>
            </a:pPr>
            <a:r>
              <a:rPr lang="en-US" dirty="0">
                <a:solidFill>
                  <a:schemeClr val="dk1"/>
                </a:solidFill>
              </a:rPr>
              <a:t>Color scheme of the domains and standards aligns with the </a:t>
            </a:r>
            <a:r>
              <a:rPr lang="en-US" u="sng" dirty="0">
                <a:solidFill>
                  <a:srgbClr val="1155CC"/>
                </a:solidFill>
                <a:hlinkClick r:id="rId3">
                  <a:extLst>
                    <a:ext uri="{A12FA001-AC4F-418D-AE19-62706E023703}">
                      <ahyp:hlinkClr xmlns:ahyp="http://schemas.microsoft.com/office/drawing/2018/hyperlinkcolor" val="tx"/>
                    </a:ext>
                  </a:extLst>
                </a:hlinkClick>
              </a:rPr>
              <a:t>INEE MS Indicator Framework</a:t>
            </a:r>
            <a:r>
              <a:rPr lang="en-US" dirty="0">
                <a:solidFill>
                  <a:schemeClr val="dk1"/>
                </a:solidFill>
              </a:rPr>
              <a:t> </a:t>
            </a:r>
            <a:endParaRPr dirty="0">
              <a:solidFill>
                <a:schemeClr val="dk1"/>
              </a:solidFill>
            </a:endParaRPr>
          </a:p>
          <a:p>
            <a:pPr marL="457200" lvl="0" indent="0" algn="l" rtl="0">
              <a:spcBef>
                <a:spcPts val="0"/>
              </a:spcBef>
              <a:spcAft>
                <a:spcPts val="0"/>
              </a:spcAft>
              <a:buNone/>
            </a:pPr>
            <a:endParaRPr dirty="0">
              <a:solidFill>
                <a:schemeClr val="dk1"/>
              </a:solidFill>
            </a:endParaRPr>
          </a:p>
          <a:p>
            <a:pPr marL="457200" lvl="0" indent="-317500" algn="l" rtl="0">
              <a:spcBef>
                <a:spcPts val="0"/>
              </a:spcBef>
              <a:spcAft>
                <a:spcPts val="0"/>
              </a:spcAft>
              <a:buClr>
                <a:schemeClr val="dk1"/>
              </a:buClr>
              <a:buSzPts val="1400"/>
              <a:buChar char="●"/>
            </a:pPr>
            <a:r>
              <a:rPr lang="en-US" dirty="0">
                <a:solidFill>
                  <a:schemeClr val="dk1"/>
                </a:solidFill>
              </a:rPr>
              <a:t>New icons</a:t>
            </a:r>
            <a:br>
              <a:rPr lang="en-US" dirty="0">
                <a:solidFill>
                  <a:schemeClr val="dk1"/>
                </a:solidFill>
              </a:rPr>
            </a:br>
            <a:endParaRPr dirty="0">
              <a:solidFill>
                <a:schemeClr val="dk1"/>
              </a:solidFill>
            </a:endParaRPr>
          </a:p>
          <a:p>
            <a:pPr marL="457200" lvl="0" indent="-317500" algn="l" rtl="0">
              <a:spcBef>
                <a:spcPts val="0"/>
              </a:spcBef>
              <a:spcAft>
                <a:spcPts val="0"/>
              </a:spcAft>
              <a:buClr>
                <a:schemeClr val="dk1"/>
              </a:buClr>
              <a:buSzPts val="1400"/>
              <a:buChar char="●"/>
            </a:pPr>
            <a:r>
              <a:rPr lang="en-US" dirty="0">
                <a:solidFill>
                  <a:schemeClr val="dk1"/>
                </a:solidFill>
              </a:rPr>
              <a:t>A “References and Further Reading” list at the end of each Standards that provides links to relevant guidance </a:t>
            </a:r>
            <a:br>
              <a:rPr lang="en-US" dirty="0">
                <a:solidFill>
                  <a:schemeClr val="dk1"/>
                </a:solidFill>
              </a:rPr>
            </a:br>
            <a:endParaRPr dirty="0">
              <a:solidFill>
                <a:schemeClr val="dk1"/>
              </a:solidFill>
            </a:endParaRPr>
          </a:p>
          <a:p>
            <a:pPr marL="457200" lvl="0" indent="-317500" algn="l" rtl="0">
              <a:spcBef>
                <a:spcPts val="0"/>
              </a:spcBef>
              <a:spcAft>
                <a:spcPts val="0"/>
              </a:spcAft>
              <a:buClr>
                <a:schemeClr val="dk1"/>
              </a:buClr>
              <a:buSzPts val="1400"/>
              <a:buChar char="●"/>
            </a:pPr>
            <a:r>
              <a:rPr lang="en-US" dirty="0">
                <a:solidFill>
                  <a:schemeClr val="dk1"/>
                </a:solidFill>
              </a:rPr>
              <a:t>A foreword signed by INEE’s founding UN agencies and permanent Steering Group members, UNICEF, UNHCR, and UNESCO</a:t>
            </a:r>
            <a:br>
              <a:rPr lang="en-US" dirty="0">
                <a:solidFill>
                  <a:schemeClr val="dk1"/>
                </a:solidFill>
              </a:rPr>
            </a:br>
            <a:endParaRPr dirty="0">
              <a:solidFill>
                <a:schemeClr val="dk1"/>
              </a:solidFill>
            </a:endParaRPr>
          </a:p>
          <a:p>
            <a:pPr marL="0" lvl="0" indent="0" algn="l" rtl="0">
              <a:spcBef>
                <a:spcPts val="0"/>
              </a:spcBef>
              <a:spcAft>
                <a:spcPts val="0"/>
              </a:spcAft>
              <a:buNone/>
            </a:pPr>
            <a:endParaRPr dirty="0">
              <a:solidFill>
                <a:schemeClr val="dk1"/>
              </a:solidFill>
              <a:latin typeface="Muli"/>
              <a:ea typeface="Muli"/>
              <a:cs typeface="Muli"/>
              <a:sym typeface="Muli"/>
            </a:endParaRPr>
          </a:p>
          <a:p>
            <a:pPr marL="0" lvl="0" indent="0" algn="l" rtl="0">
              <a:spcBef>
                <a:spcPts val="0"/>
              </a:spcBef>
              <a:spcAft>
                <a:spcPts val="0"/>
              </a:spcAft>
              <a:buNone/>
            </a:pPr>
            <a:endParaRPr dirty="0">
              <a:solidFill>
                <a:schemeClr val="dk1"/>
              </a:solidFill>
              <a:latin typeface="Muli"/>
              <a:ea typeface="Muli"/>
              <a:cs typeface="Muli"/>
              <a:sym typeface="Muli"/>
            </a:endParaRPr>
          </a:p>
        </p:txBody>
      </p:sp>
      <p:pic>
        <p:nvPicPr>
          <p:cNvPr id="188" name="Google Shape;188;p23"/>
          <p:cNvPicPr preferRelativeResize="0"/>
          <p:nvPr/>
        </p:nvPicPr>
        <p:blipFill rotWithShape="1">
          <a:blip r:embed="rId4">
            <a:alphaModFix/>
          </a:blip>
          <a:srcRect l="9354"/>
          <a:stretch/>
        </p:blipFill>
        <p:spPr>
          <a:xfrm>
            <a:off x="4395025" y="3326650"/>
            <a:ext cx="533400" cy="542925"/>
          </a:xfrm>
          <a:prstGeom prst="rect">
            <a:avLst/>
          </a:prstGeom>
          <a:noFill/>
          <a:ln>
            <a:noFill/>
          </a:ln>
        </p:spPr>
      </p:pic>
      <p:pic>
        <p:nvPicPr>
          <p:cNvPr id="189" name="Google Shape;189;p23"/>
          <p:cNvPicPr preferRelativeResize="0"/>
          <p:nvPr/>
        </p:nvPicPr>
        <p:blipFill rotWithShape="1">
          <a:blip r:embed="rId5">
            <a:alphaModFix/>
          </a:blip>
          <a:srcRect/>
          <a:stretch/>
        </p:blipFill>
        <p:spPr>
          <a:xfrm>
            <a:off x="5758863" y="3345700"/>
            <a:ext cx="533400" cy="504825"/>
          </a:xfrm>
          <a:prstGeom prst="rect">
            <a:avLst/>
          </a:prstGeom>
          <a:noFill/>
          <a:ln>
            <a:noFill/>
          </a:ln>
        </p:spPr>
      </p:pic>
      <p:pic>
        <p:nvPicPr>
          <p:cNvPr id="190" name="Google Shape;190;p23"/>
          <p:cNvPicPr preferRelativeResize="0"/>
          <p:nvPr/>
        </p:nvPicPr>
        <p:blipFill>
          <a:blip r:embed="rId6">
            <a:alphaModFix/>
          </a:blip>
          <a:stretch>
            <a:fillRect/>
          </a:stretch>
        </p:blipFill>
        <p:spPr>
          <a:xfrm>
            <a:off x="7455175" y="3384675"/>
            <a:ext cx="533400" cy="466725"/>
          </a:xfrm>
          <a:prstGeom prst="rect">
            <a:avLst/>
          </a:prstGeom>
          <a:noFill/>
          <a:ln>
            <a:noFill/>
          </a:ln>
        </p:spPr>
      </p:pic>
      <p:sp>
        <p:nvSpPr>
          <p:cNvPr id="191" name="Google Shape;191;p23"/>
          <p:cNvSpPr txBox="1"/>
          <p:nvPr/>
        </p:nvSpPr>
        <p:spPr>
          <a:xfrm>
            <a:off x="4839575" y="3445388"/>
            <a:ext cx="1003800" cy="34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b="1" dirty="0"/>
              <a:t>key action</a:t>
            </a:r>
            <a:endParaRPr sz="1200" b="1" dirty="0"/>
          </a:p>
        </p:txBody>
      </p:sp>
      <p:sp>
        <p:nvSpPr>
          <p:cNvPr id="192" name="Google Shape;192;p23"/>
          <p:cNvSpPr txBox="1"/>
          <p:nvPr/>
        </p:nvSpPr>
        <p:spPr>
          <a:xfrm>
            <a:off x="6292275" y="3445388"/>
            <a:ext cx="1247400" cy="381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200" b="1" dirty="0"/>
              <a:t>guidance note</a:t>
            </a:r>
            <a:endParaRPr sz="1200" b="1" dirty="0"/>
          </a:p>
        </p:txBody>
      </p:sp>
      <p:sp>
        <p:nvSpPr>
          <p:cNvPr id="193" name="Google Shape;193;p23"/>
          <p:cNvSpPr txBox="1"/>
          <p:nvPr/>
        </p:nvSpPr>
        <p:spPr>
          <a:xfrm>
            <a:off x="7928725" y="3445400"/>
            <a:ext cx="1003800" cy="34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300" b="1" dirty="0"/>
              <a:t>see also</a:t>
            </a:r>
            <a:endParaRPr sz="1300" b="1" dirty="0"/>
          </a:p>
        </p:txBody>
      </p:sp>
      <p:pic>
        <p:nvPicPr>
          <p:cNvPr id="194" name="Google Shape;194;p23"/>
          <p:cNvPicPr preferRelativeResize="0"/>
          <p:nvPr/>
        </p:nvPicPr>
        <p:blipFill>
          <a:blip r:embed="rId7">
            <a:alphaModFix/>
          </a:blip>
          <a:stretch>
            <a:fillRect/>
          </a:stretch>
        </p:blipFill>
        <p:spPr>
          <a:xfrm>
            <a:off x="0" y="1377663"/>
            <a:ext cx="3031173" cy="3031173"/>
          </a:xfrm>
          <a:prstGeom prst="rect">
            <a:avLst/>
          </a:prstGeom>
          <a:noFill/>
          <a:ln>
            <a:noFill/>
          </a:ln>
          <a:effectLst>
            <a:outerShdw blurRad="57150" dist="19050" dir="5400000" algn="bl" rotWithShape="0">
              <a:srgbClr val="000000">
                <a:alpha val="32000"/>
              </a:srgbClr>
            </a:outerShdw>
          </a:effectLst>
        </p:spPr>
      </p:pic>
      <p:sp>
        <p:nvSpPr>
          <p:cNvPr id="195" name="Google Shape;195;p23"/>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a:solidFill>
                  <a:schemeClr val="lt1"/>
                </a:solidFill>
              </a:rPr>
              <a:t>Format and Structure</a:t>
            </a:r>
            <a:endParaRPr>
              <a:solidFill>
                <a:schemeClr val="l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24"/>
          <p:cNvPicPr preferRelativeResize="0"/>
          <p:nvPr/>
        </p:nvPicPr>
        <p:blipFill rotWithShape="1">
          <a:blip r:embed="rId3">
            <a:alphaModFix/>
          </a:blip>
          <a:srcRect l="2934" t="13815" r="3018"/>
          <a:stretch/>
        </p:blipFill>
        <p:spPr>
          <a:xfrm>
            <a:off x="4155350" y="629175"/>
            <a:ext cx="4914550" cy="3184214"/>
          </a:xfrm>
          <a:prstGeom prst="rect">
            <a:avLst/>
          </a:prstGeom>
          <a:noFill/>
          <a:ln>
            <a:noFill/>
          </a:ln>
        </p:spPr>
      </p:pic>
      <p:sp>
        <p:nvSpPr>
          <p:cNvPr id="201" name="Google Shape;201;p24"/>
          <p:cNvSpPr txBox="1"/>
          <p:nvPr/>
        </p:nvSpPr>
        <p:spPr>
          <a:xfrm>
            <a:off x="37050" y="4107314"/>
            <a:ext cx="9069900" cy="905400"/>
          </a:xfrm>
          <a:prstGeom prst="rect">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450" b="1" dirty="0"/>
              <a:t>Cross-Cutting Issues:</a:t>
            </a:r>
            <a:r>
              <a:rPr lang="en-US" sz="1450" dirty="0"/>
              <a:t> Protection - Gender - Disability - Mental Health and Psychosocial Support - Disaster Risk Reduction and Resilience - Conflict Sensitive Education - Climate Crisis - Centering Equity in </a:t>
            </a:r>
            <a:r>
              <a:rPr lang="en-US" sz="1450" dirty="0" err="1"/>
              <a:t>EiE</a:t>
            </a:r>
            <a:r>
              <a:rPr lang="en-US" sz="1450" dirty="0"/>
              <a:t> </a:t>
            </a:r>
            <a:endParaRPr sz="1450" dirty="0"/>
          </a:p>
        </p:txBody>
      </p:sp>
      <p:pic>
        <p:nvPicPr>
          <p:cNvPr id="202" name="Google Shape;202;p24" descr="Arrow: Slight curve"/>
          <p:cNvPicPr preferRelativeResize="0"/>
          <p:nvPr/>
        </p:nvPicPr>
        <p:blipFill rotWithShape="1">
          <a:blip r:embed="rId4">
            <a:alphaModFix/>
          </a:blip>
          <a:srcRect t="18357" b="17387"/>
          <a:stretch/>
        </p:blipFill>
        <p:spPr>
          <a:xfrm rot="7979292">
            <a:off x="3269790" y="3219689"/>
            <a:ext cx="973471" cy="797348"/>
          </a:xfrm>
          <a:prstGeom prst="rect">
            <a:avLst/>
          </a:prstGeom>
          <a:noFill/>
          <a:ln>
            <a:noFill/>
          </a:ln>
          <a:effectLst>
            <a:outerShdw blurRad="139700" dist="38100" dir="2700000" algn="tl" rotWithShape="0">
              <a:srgbClr val="000000">
                <a:alpha val="40780"/>
              </a:srgbClr>
            </a:outerShdw>
          </a:effectLst>
        </p:spPr>
      </p:pic>
      <p:sp>
        <p:nvSpPr>
          <p:cNvPr id="203" name="Google Shape;203;p24"/>
          <p:cNvSpPr txBox="1">
            <a:spLocks noGrp="1"/>
          </p:cNvSpPr>
          <p:nvPr>
            <p:ph type="body" idx="1"/>
          </p:nvPr>
        </p:nvSpPr>
        <p:spPr>
          <a:xfrm>
            <a:off x="143850" y="876225"/>
            <a:ext cx="3675300" cy="2847900"/>
          </a:xfrm>
          <a:prstGeom prst="rect">
            <a:avLst/>
          </a:prstGeom>
        </p:spPr>
        <p:txBody>
          <a:bodyPr spcFirstLastPara="1" wrap="square" lIns="91425" tIns="91425" rIns="91425" bIns="91425" anchor="t" anchorCtr="0">
            <a:normAutofit/>
          </a:bodyPr>
          <a:lstStyle/>
          <a:p>
            <a:pPr marL="0" lvl="0" indent="0" algn="l" rtl="0">
              <a:lnSpc>
                <a:spcPct val="90000"/>
              </a:lnSpc>
              <a:spcBef>
                <a:spcPts val="0"/>
              </a:spcBef>
              <a:spcAft>
                <a:spcPts val="0"/>
              </a:spcAft>
              <a:buNone/>
            </a:pPr>
            <a:r>
              <a:rPr lang="en-US" sz="1800" dirty="0"/>
              <a:t>Guidance related to each of these cross-cutting issues has been integrated and strengthened throughout the INEE MS. They must be considered for all levels and types of education programming and through all stages of crises, from preparedness to response, and through to recovery. </a:t>
            </a:r>
            <a:endParaRPr sz="1800" dirty="0"/>
          </a:p>
        </p:txBody>
      </p:sp>
      <p:sp>
        <p:nvSpPr>
          <p:cNvPr id="204" name="Google Shape;204;p24"/>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dirty="0">
                <a:solidFill>
                  <a:schemeClr val="lt1"/>
                </a:solidFill>
              </a:rPr>
              <a:t>Cross-cutting Issues</a:t>
            </a:r>
            <a:endParaRPr dirty="0">
              <a:solidFill>
                <a:schemeClr val="l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5"/>
          <p:cNvSpPr txBox="1">
            <a:spLocks noGrp="1"/>
          </p:cNvSpPr>
          <p:nvPr>
            <p:ph type="body" idx="1"/>
          </p:nvPr>
        </p:nvSpPr>
        <p:spPr>
          <a:xfrm>
            <a:off x="3615900" y="771925"/>
            <a:ext cx="5394900" cy="4252500"/>
          </a:xfrm>
          <a:prstGeom prst="rect">
            <a:avLst/>
          </a:prstGeom>
        </p:spPr>
        <p:txBody>
          <a:bodyPr spcFirstLastPara="1" wrap="square" lIns="91425" tIns="91425" rIns="91425" bIns="91425" anchor="t" anchorCtr="0">
            <a:noAutofit/>
          </a:bodyPr>
          <a:lstStyle/>
          <a:p>
            <a:pPr marL="457200" lvl="0" indent="-336550" algn="l" rtl="0">
              <a:spcBef>
                <a:spcPts val="0"/>
              </a:spcBef>
              <a:spcAft>
                <a:spcPts val="0"/>
              </a:spcAft>
              <a:buSzPts val="1700"/>
              <a:buChar char="●"/>
            </a:pPr>
            <a:r>
              <a:rPr lang="en-US" sz="1700" b="1"/>
              <a:t>An updated definition </a:t>
            </a:r>
            <a:r>
              <a:rPr lang="en-US" sz="1700"/>
              <a:t>for quality education that more strongly reflects the characteristics of quality education in crisis contexts: (1) Rights-based; (2) Contextualized and relevant; (3) Holistic development of learners; (4) Teaching and learning; (5) Enabling resources; (6) Learning outcomes; (7) Learning continuity</a:t>
            </a:r>
            <a:br>
              <a:rPr lang="en-US" sz="1700"/>
            </a:br>
            <a:endParaRPr sz="1700"/>
          </a:p>
          <a:p>
            <a:pPr marL="457200" lvl="0" indent="-336550" algn="l" rtl="0">
              <a:spcBef>
                <a:spcPts val="0"/>
              </a:spcBef>
              <a:spcAft>
                <a:spcPts val="0"/>
              </a:spcAft>
              <a:buSzPts val="1700"/>
              <a:buChar char="●"/>
            </a:pPr>
            <a:r>
              <a:rPr lang="en-US" sz="1700"/>
              <a:t>Expanded discussions on the INEE MS as they relate to contextualization, the humanitarian-development-peacebuilding nexus, and EiE sector coordination </a:t>
            </a:r>
            <a:br>
              <a:rPr lang="en-US" sz="1700"/>
            </a:br>
            <a:endParaRPr sz="1700"/>
          </a:p>
          <a:p>
            <a:pPr marL="457200" lvl="0" indent="-336550" algn="l" rtl="0">
              <a:spcBef>
                <a:spcPts val="0"/>
              </a:spcBef>
              <a:spcAft>
                <a:spcPts val="0"/>
              </a:spcAft>
              <a:buSzPts val="1700"/>
              <a:buChar char="●"/>
            </a:pPr>
            <a:r>
              <a:rPr lang="en-US" sz="1700"/>
              <a:t>A note on the concept of capacity sharing</a:t>
            </a:r>
            <a:br>
              <a:rPr lang="en-US" sz="1700"/>
            </a:br>
            <a:endParaRPr sz="1700"/>
          </a:p>
          <a:p>
            <a:pPr marL="457200" lvl="0" indent="-336550" algn="l" rtl="0">
              <a:spcBef>
                <a:spcPts val="0"/>
              </a:spcBef>
              <a:spcAft>
                <a:spcPts val="0"/>
              </a:spcAft>
              <a:buSzPts val="1700"/>
              <a:buChar char="●"/>
            </a:pPr>
            <a:r>
              <a:rPr lang="en-US" sz="1700"/>
              <a:t>A critical reflection on the update process</a:t>
            </a:r>
            <a:endParaRPr sz="1700"/>
          </a:p>
        </p:txBody>
      </p:sp>
      <p:sp>
        <p:nvSpPr>
          <p:cNvPr id="210" name="Google Shape;210;p25"/>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a:solidFill>
                  <a:schemeClr val="lt1"/>
                </a:solidFill>
              </a:rPr>
              <a:t>Introduction to the INEE MS</a:t>
            </a:r>
            <a:endParaRPr>
              <a:solidFill>
                <a:schemeClr val="lt1"/>
              </a:solidFill>
            </a:endParaRPr>
          </a:p>
        </p:txBody>
      </p:sp>
      <p:pic>
        <p:nvPicPr>
          <p:cNvPr id="211" name="Google Shape;211;p25"/>
          <p:cNvPicPr preferRelativeResize="0"/>
          <p:nvPr/>
        </p:nvPicPr>
        <p:blipFill>
          <a:blip r:embed="rId3">
            <a:alphaModFix/>
          </a:blip>
          <a:stretch>
            <a:fillRect/>
          </a:stretch>
        </p:blipFill>
        <p:spPr>
          <a:xfrm>
            <a:off x="152400" y="833575"/>
            <a:ext cx="3275751" cy="463094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6"/>
          <p:cNvSpPr txBox="1">
            <a:spLocks noGrp="1"/>
          </p:cNvSpPr>
          <p:nvPr>
            <p:ph type="title"/>
          </p:nvPr>
        </p:nvSpPr>
        <p:spPr>
          <a:xfrm>
            <a:off x="0" y="0"/>
            <a:ext cx="9144000" cy="609300"/>
          </a:xfrm>
          <a:prstGeom prst="rect">
            <a:avLst/>
          </a:prstGeom>
          <a:solidFill>
            <a:schemeClr val="accent2"/>
          </a:solidFill>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US" sz="2400">
                <a:solidFill>
                  <a:schemeClr val="lt1"/>
                </a:solidFill>
              </a:rPr>
              <a:t>Domain 1: Foundational Standards for a Quality Response </a:t>
            </a:r>
            <a:endParaRPr sz="2400">
              <a:solidFill>
                <a:schemeClr val="lt1"/>
              </a:solidFill>
            </a:endParaRPr>
          </a:p>
        </p:txBody>
      </p:sp>
      <p:sp>
        <p:nvSpPr>
          <p:cNvPr id="217" name="Google Shape;217;p26"/>
          <p:cNvSpPr txBox="1">
            <a:spLocks noGrp="1"/>
          </p:cNvSpPr>
          <p:nvPr>
            <p:ph type="body" idx="1"/>
          </p:nvPr>
        </p:nvSpPr>
        <p:spPr>
          <a:xfrm>
            <a:off x="3168975" y="753825"/>
            <a:ext cx="5904600" cy="4284000"/>
          </a:xfrm>
          <a:prstGeom prst="rect">
            <a:avLst/>
          </a:prstGeom>
        </p:spPr>
        <p:txBody>
          <a:bodyPr spcFirstLastPara="1" wrap="square" lIns="91425" tIns="91425" rIns="91425" bIns="91425" anchor="t" anchorCtr="0">
            <a:noAutofit/>
          </a:bodyPr>
          <a:lstStyle/>
          <a:p>
            <a:pPr marL="457200" lvl="0" indent="-323850" algn="l" rtl="0">
              <a:spcBef>
                <a:spcPts val="0"/>
              </a:spcBef>
              <a:spcAft>
                <a:spcPts val="0"/>
              </a:spcAft>
              <a:buSzPts val="1500"/>
              <a:buChar char="●"/>
            </a:pPr>
            <a:r>
              <a:rPr lang="en-US" sz="1500" b="1"/>
              <a:t>Renamed Foundational Standards for a Quality Response </a:t>
            </a:r>
            <a:endParaRPr sz="1500" b="1"/>
          </a:p>
          <a:p>
            <a:pPr marL="457200" lvl="0" indent="-323850" algn="l" rtl="0">
              <a:spcBef>
                <a:spcPts val="600"/>
              </a:spcBef>
              <a:spcAft>
                <a:spcPts val="0"/>
              </a:spcAft>
              <a:buSzPts val="1500"/>
              <a:buChar char="●"/>
            </a:pPr>
            <a:r>
              <a:rPr lang="en-US" sz="1500" b="1"/>
              <a:t>Increased emphasis or new guidance on: </a:t>
            </a:r>
            <a:endParaRPr sz="1500" b="1"/>
          </a:p>
          <a:p>
            <a:pPr marL="914400" lvl="1" indent="-323850" algn="l" rtl="0">
              <a:spcBef>
                <a:spcPts val="600"/>
              </a:spcBef>
              <a:spcAft>
                <a:spcPts val="0"/>
              </a:spcAft>
              <a:buSzPts val="1500"/>
              <a:buChar char="○"/>
            </a:pPr>
            <a:r>
              <a:rPr lang="en-US" sz="1500"/>
              <a:t>Engaging indigenous communities and respecting indigenous knowledge systems </a:t>
            </a:r>
            <a:endParaRPr sz="1500"/>
          </a:p>
          <a:p>
            <a:pPr marL="914400" lvl="1" indent="-323850" algn="l" rtl="0">
              <a:spcBef>
                <a:spcPts val="600"/>
              </a:spcBef>
              <a:spcAft>
                <a:spcPts val="0"/>
              </a:spcAft>
              <a:buSzPts val="1500"/>
              <a:buChar char="○"/>
            </a:pPr>
            <a:r>
              <a:rPr lang="en-US" sz="1500"/>
              <a:t>Participation of national and local actors in coordination mechanisms</a:t>
            </a:r>
            <a:endParaRPr sz="1500"/>
          </a:p>
          <a:p>
            <a:pPr marL="914400" lvl="1" indent="-323850" algn="l" rtl="0">
              <a:spcBef>
                <a:spcPts val="600"/>
              </a:spcBef>
              <a:spcAft>
                <a:spcPts val="0"/>
              </a:spcAft>
              <a:buSzPts val="1500"/>
              <a:buChar char="○"/>
            </a:pPr>
            <a:r>
              <a:rPr lang="en-US" sz="1500"/>
              <a:t>Joined-up Coordination and Humanitarian-Development Coherence</a:t>
            </a:r>
            <a:br>
              <a:rPr lang="en-US" sz="1500"/>
            </a:br>
            <a:r>
              <a:rPr lang="en-US" sz="1500"/>
              <a:t>Cash and voucher assistance (CVA) </a:t>
            </a:r>
            <a:endParaRPr sz="1500"/>
          </a:p>
          <a:p>
            <a:pPr marL="914400" lvl="1" indent="-323850" algn="l" rtl="0">
              <a:spcBef>
                <a:spcPts val="600"/>
              </a:spcBef>
              <a:spcAft>
                <a:spcPts val="0"/>
              </a:spcAft>
              <a:buSzPts val="1500"/>
              <a:buChar char="○"/>
            </a:pPr>
            <a:r>
              <a:rPr lang="en-US" sz="1500"/>
              <a:t>Data responsibility, including data privacy and protection </a:t>
            </a:r>
            <a:endParaRPr sz="1500"/>
          </a:p>
          <a:p>
            <a:pPr marL="914400" lvl="1" indent="-323850" algn="l" rtl="0">
              <a:spcBef>
                <a:spcPts val="600"/>
              </a:spcBef>
              <a:spcAft>
                <a:spcPts val="0"/>
              </a:spcAft>
              <a:buSzPts val="1500"/>
              <a:buChar char="○"/>
            </a:pPr>
            <a:r>
              <a:rPr lang="en-US" sz="1500"/>
              <a:t>Rapid response planning</a:t>
            </a:r>
            <a:endParaRPr sz="1500"/>
          </a:p>
          <a:p>
            <a:pPr marL="914400" lvl="1" indent="-323850" algn="l" rtl="0">
              <a:spcBef>
                <a:spcPts val="600"/>
              </a:spcBef>
              <a:spcAft>
                <a:spcPts val="0"/>
              </a:spcAft>
              <a:buSzPts val="1500"/>
              <a:buChar char="○"/>
            </a:pPr>
            <a:r>
              <a:rPr lang="en-US" sz="1500"/>
              <a:t>Capacity sharing between international, national, and local actors</a:t>
            </a:r>
            <a:br>
              <a:rPr lang="en-US" sz="1500"/>
            </a:br>
            <a:r>
              <a:rPr lang="en-US" sz="1500"/>
              <a:t>Building education system resilience</a:t>
            </a:r>
            <a:endParaRPr sz="1500"/>
          </a:p>
          <a:p>
            <a:pPr marL="914400" lvl="1" indent="-323850" algn="l" rtl="0">
              <a:spcBef>
                <a:spcPts val="600"/>
              </a:spcBef>
              <a:spcAft>
                <a:spcPts val="600"/>
              </a:spcAft>
              <a:buSzPts val="1500"/>
              <a:buChar char="○"/>
            </a:pPr>
            <a:r>
              <a:rPr lang="en-US" sz="1500"/>
              <a:t>Crisis-sensitive education management information systems (EMIS)</a:t>
            </a:r>
            <a:endParaRPr sz="1500"/>
          </a:p>
        </p:txBody>
      </p:sp>
      <p:pic>
        <p:nvPicPr>
          <p:cNvPr id="218" name="Google Shape;218;p26"/>
          <p:cNvPicPr preferRelativeResize="0"/>
          <p:nvPr/>
        </p:nvPicPr>
        <p:blipFill rotWithShape="1">
          <a:blip r:embed="rId3">
            <a:alphaModFix/>
          </a:blip>
          <a:srcRect l="6271" t="7057" r="3752" b="7814"/>
          <a:stretch/>
        </p:blipFill>
        <p:spPr>
          <a:xfrm>
            <a:off x="34975" y="825975"/>
            <a:ext cx="3303150" cy="443512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Google Shape;39;p9"/>
          <p:cNvSpPr txBox="1">
            <a:spLocks noGrp="1"/>
          </p:cNvSpPr>
          <p:nvPr>
            <p:ph type="title"/>
          </p:nvPr>
        </p:nvSpPr>
        <p:spPr>
          <a:xfrm>
            <a:off x="163400" y="2074750"/>
            <a:ext cx="8801400" cy="102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US" sz="4000" dirty="0"/>
              <a:t>Education in Emergencies, INEE, and the INEE Minimum Standards</a:t>
            </a:r>
            <a:endParaRPr sz="4000" dirty="0"/>
          </a:p>
          <a:p>
            <a:pPr marL="0" lvl="0" indent="0" algn="ctr" rtl="0">
              <a:spcBef>
                <a:spcPts val="0"/>
              </a:spcBef>
              <a:spcAft>
                <a:spcPts val="0"/>
              </a:spcAft>
              <a:buSzPts val="990"/>
              <a:buNone/>
            </a:pPr>
            <a:endParaRPr sz="27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7"/>
          <p:cNvSpPr txBox="1">
            <a:spLocks noGrp="1"/>
          </p:cNvSpPr>
          <p:nvPr>
            <p:ph type="title"/>
          </p:nvPr>
        </p:nvSpPr>
        <p:spPr>
          <a:xfrm>
            <a:off x="0" y="0"/>
            <a:ext cx="9144000" cy="582300"/>
          </a:xfrm>
          <a:prstGeom prst="rect">
            <a:avLst/>
          </a:prstGeom>
          <a:solidFill>
            <a:schemeClr val="accent1"/>
          </a:solidFill>
        </p:spPr>
        <p:txBody>
          <a:bodyPr spcFirstLastPara="1" wrap="square" lIns="91425" tIns="91425" rIns="91425" bIns="91425" anchor="t" anchorCtr="0">
            <a:normAutofit/>
          </a:bodyPr>
          <a:lstStyle/>
          <a:p>
            <a:pPr marL="0" lvl="0" indent="0" algn="ctr" rtl="0">
              <a:spcBef>
                <a:spcPts val="0"/>
              </a:spcBef>
              <a:spcAft>
                <a:spcPts val="0"/>
              </a:spcAft>
              <a:buSzPts val="990"/>
              <a:buNone/>
            </a:pPr>
            <a:r>
              <a:rPr lang="en-US" sz="2500">
                <a:solidFill>
                  <a:schemeClr val="lt1"/>
                </a:solidFill>
              </a:rPr>
              <a:t>Domain 2: Access and Learning Environment</a:t>
            </a:r>
            <a:endParaRPr sz="2500">
              <a:solidFill>
                <a:schemeClr val="lt1"/>
              </a:solidFill>
            </a:endParaRPr>
          </a:p>
        </p:txBody>
      </p:sp>
      <p:sp>
        <p:nvSpPr>
          <p:cNvPr id="224" name="Google Shape;224;p27"/>
          <p:cNvSpPr txBox="1">
            <a:spLocks noGrp="1"/>
          </p:cNvSpPr>
          <p:nvPr>
            <p:ph type="body" idx="1"/>
          </p:nvPr>
        </p:nvSpPr>
        <p:spPr>
          <a:xfrm>
            <a:off x="3196075" y="732450"/>
            <a:ext cx="5877300" cy="4305300"/>
          </a:xfrm>
          <a:prstGeom prst="rect">
            <a:avLst/>
          </a:prstGeom>
        </p:spPr>
        <p:txBody>
          <a:bodyPr spcFirstLastPara="1" wrap="square" lIns="91425" tIns="91425" rIns="91425" bIns="91425" anchor="t" anchorCtr="0">
            <a:noAutofit/>
          </a:bodyPr>
          <a:lstStyle/>
          <a:p>
            <a:pPr marL="457200" lvl="0" indent="-320675" algn="l" rtl="0">
              <a:spcBef>
                <a:spcPts val="0"/>
              </a:spcBef>
              <a:spcAft>
                <a:spcPts val="0"/>
              </a:spcAft>
              <a:buClr>
                <a:schemeClr val="dk1"/>
              </a:buClr>
              <a:buSzPts val="1450"/>
              <a:buChar char="●"/>
            </a:pPr>
            <a:r>
              <a:rPr lang="en-US" sz="1450" b="1" dirty="0">
                <a:solidFill>
                  <a:schemeClr val="dk1"/>
                </a:solidFill>
              </a:rPr>
              <a:t>Standard 8 renamed “Equal and Equitable Access”</a:t>
            </a:r>
            <a:endParaRPr sz="1450" dirty="0">
              <a:solidFill>
                <a:schemeClr val="dk1"/>
              </a:solidFill>
            </a:endParaRPr>
          </a:p>
          <a:p>
            <a:pPr marL="457200" lvl="0" indent="-320675" algn="l" rtl="0">
              <a:spcBef>
                <a:spcPts val="600"/>
              </a:spcBef>
              <a:spcAft>
                <a:spcPts val="0"/>
              </a:spcAft>
              <a:buClr>
                <a:schemeClr val="dk1"/>
              </a:buClr>
              <a:buSzPts val="1450"/>
              <a:buChar char="●"/>
            </a:pPr>
            <a:r>
              <a:rPr lang="en-US" sz="1450" b="1" dirty="0">
                <a:solidFill>
                  <a:schemeClr val="dk1"/>
                </a:solidFill>
              </a:rPr>
              <a:t>Increased emphasis or new guidance on:</a:t>
            </a:r>
            <a:endParaRPr sz="1450" dirty="0">
              <a:solidFill>
                <a:schemeClr val="dk1"/>
              </a:solidFill>
            </a:endParaRPr>
          </a:p>
          <a:p>
            <a:pPr marL="914400" lvl="1" indent="-320675" algn="l" rtl="0">
              <a:lnSpc>
                <a:spcPct val="100000"/>
              </a:lnSpc>
              <a:spcBef>
                <a:spcPts val="600"/>
              </a:spcBef>
              <a:spcAft>
                <a:spcPts val="0"/>
              </a:spcAft>
              <a:buSzPts val="1450"/>
              <a:buChar char="○"/>
            </a:pPr>
            <a:r>
              <a:rPr lang="en-US" sz="1450" dirty="0">
                <a:solidFill>
                  <a:schemeClr val="dk1"/>
                </a:solidFill>
              </a:rPr>
              <a:t>Child Protection-</a:t>
            </a:r>
            <a:r>
              <a:rPr lang="en-US" sz="1450" dirty="0" err="1">
                <a:solidFill>
                  <a:schemeClr val="dk1"/>
                </a:solidFill>
              </a:rPr>
              <a:t>EiE</a:t>
            </a:r>
            <a:r>
              <a:rPr lang="en-US" sz="1450" dirty="0">
                <a:solidFill>
                  <a:schemeClr val="dk1"/>
                </a:solidFill>
              </a:rPr>
              <a:t> collaboration and linkages to the </a:t>
            </a:r>
            <a:r>
              <a:rPr lang="en-US" sz="1450" i="1" u="sng" dirty="0">
                <a:solidFill>
                  <a:srgbClr val="1155CC"/>
                </a:solidFill>
                <a:hlinkClick r:id="rId3">
                  <a:extLst>
                    <a:ext uri="{A12FA001-AC4F-418D-AE19-62706E023703}">
                      <ahyp:hlinkClr xmlns:ahyp="http://schemas.microsoft.com/office/drawing/2018/hyperlinkcolor" val="tx"/>
                    </a:ext>
                  </a:extLst>
                </a:hlinkClick>
              </a:rPr>
              <a:t>Minimum Standards for Child Protection</a:t>
            </a:r>
            <a:endParaRPr sz="1450" i="1" dirty="0">
              <a:solidFill>
                <a:schemeClr val="dk1"/>
              </a:solidFill>
            </a:endParaRPr>
          </a:p>
          <a:p>
            <a:pPr marL="914400" lvl="1" indent="-320675" algn="l" rtl="0">
              <a:lnSpc>
                <a:spcPct val="100000"/>
              </a:lnSpc>
              <a:spcBef>
                <a:spcPts val="600"/>
              </a:spcBef>
              <a:spcAft>
                <a:spcPts val="0"/>
              </a:spcAft>
              <a:buClr>
                <a:schemeClr val="dk1"/>
              </a:buClr>
              <a:buSzPts val="1450"/>
              <a:buChar char="○"/>
            </a:pPr>
            <a:r>
              <a:rPr lang="en-US" sz="1450" dirty="0">
                <a:solidFill>
                  <a:schemeClr val="dk1"/>
                </a:solidFill>
              </a:rPr>
              <a:t>Distance education</a:t>
            </a:r>
            <a:endParaRPr sz="1450" dirty="0">
              <a:solidFill>
                <a:schemeClr val="dk1"/>
              </a:solidFill>
            </a:endParaRPr>
          </a:p>
          <a:p>
            <a:pPr marL="914400" lvl="1" indent="-320675" algn="l" rtl="0">
              <a:lnSpc>
                <a:spcPct val="100000"/>
              </a:lnSpc>
              <a:spcBef>
                <a:spcPts val="600"/>
              </a:spcBef>
              <a:spcAft>
                <a:spcPts val="0"/>
              </a:spcAft>
              <a:buClr>
                <a:schemeClr val="dk1"/>
              </a:buClr>
              <a:buSzPts val="1450"/>
              <a:buChar char="○"/>
            </a:pPr>
            <a:r>
              <a:rPr lang="en-US" sz="1450" dirty="0">
                <a:solidFill>
                  <a:schemeClr val="dk1"/>
                </a:solidFill>
              </a:rPr>
              <a:t>The specific needs and challenges of learners at different levels of education (e.g. ECD, primary, secondary, and tertiary)</a:t>
            </a:r>
            <a:endParaRPr sz="1450" dirty="0">
              <a:solidFill>
                <a:schemeClr val="dk1"/>
              </a:solidFill>
            </a:endParaRPr>
          </a:p>
          <a:p>
            <a:pPr marL="914400" lvl="1" indent="-320675" algn="l" rtl="0">
              <a:lnSpc>
                <a:spcPct val="100000"/>
              </a:lnSpc>
              <a:spcBef>
                <a:spcPts val="600"/>
              </a:spcBef>
              <a:spcAft>
                <a:spcPts val="0"/>
              </a:spcAft>
              <a:buClr>
                <a:schemeClr val="dk1"/>
              </a:buClr>
              <a:buSzPts val="1450"/>
              <a:buChar char="○"/>
            </a:pPr>
            <a:r>
              <a:rPr lang="en-US" sz="1450" dirty="0">
                <a:solidFill>
                  <a:schemeClr val="dk1"/>
                </a:solidFill>
              </a:rPr>
              <a:t>Flexible education and multiple education pathways, including formal and non-formal education opportunities </a:t>
            </a:r>
            <a:endParaRPr sz="1450" dirty="0">
              <a:solidFill>
                <a:schemeClr val="dk1"/>
              </a:solidFill>
            </a:endParaRPr>
          </a:p>
          <a:p>
            <a:pPr marL="914400" lvl="1" indent="-320675" algn="l" rtl="0">
              <a:lnSpc>
                <a:spcPct val="100000"/>
              </a:lnSpc>
              <a:spcBef>
                <a:spcPts val="600"/>
              </a:spcBef>
              <a:spcAft>
                <a:spcPts val="0"/>
              </a:spcAft>
              <a:buClr>
                <a:schemeClr val="dk1"/>
              </a:buClr>
              <a:buSzPts val="1450"/>
              <a:buChar char="○"/>
            </a:pPr>
            <a:r>
              <a:rPr lang="en-US" sz="1450" dirty="0">
                <a:solidFill>
                  <a:schemeClr val="dk1"/>
                </a:solidFill>
              </a:rPr>
              <a:t>Recognized and certified non-formal education that provides a pathway to continued learning</a:t>
            </a:r>
            <a:br>
              <a:rPr lang="en-US" sz="1450" dirty="0">
                <a:solidFill>
                  <a:schemeClr val="dk1"/>
                </a:solidFill>
              </a:rPr>
            </a:br>
            <a:r>
              <a:rPr lang="en-US" sz="1450" dirty="0">
                <a:solidFill>
                  <a:schemeClr val="dk1"/>
                </a:solidFill>
              </a:rPr>
              <a:t>Mitigating the effects of the climate crisis and disaster risks on education infrastructure, including through respecting and drawing from local and indigenous knowledge systems</a:t>
            </a:r>
            <a:endParaRPr sz="1450" dirty="0">
              <a:solidFill>
                <a:schemeClr val="dk1"/>
              </a:solidFill>
            </a:endParaRPr>
          </a:p>
          <a:p>
            <a:pPr marL="914400" lvl="1" indent="-320675" algn="l" rtl="0">
              <a:lnSpc>
                <a:spcPct val="100000"/>
              </a:lnSpc>
              <a:spcBef>
                <a:spcPts val="600"/>
              </a:spcBef>
              <a:spcAft>
                <a:spcPts val="600"/>
              </a:spcAft>
              <a:buSzPts val="1450"/>
              <a:buChar char="○"/>
            </a:pPr>
            <a:r>
              <a:rPr lang="en-US" sz="1450" dirty="0">
                <a:solidFill>
                  <a:schemeClr val="dk1"/>
                </a:solidFill>
              </a:rPr>
              <a:t>School safety and the GADRRRES </a:t>
            </a:r>
            <a:r>
              <a:rPr lang="en-US" sz="1450" i="1" u="sng" dirty="0">
                <a:solidFill>
                  <a:srgbClr val="1155CC"/>
                </a:solidFill>
                <a:hlinkClick r:id="rId4">
                  <a:extLst>
                    <a:ext uri="{A12FA001-AC4F-418D-AE19-62706E023703}">
                      <ahyp:hlinkClr xmlns:ahyp="http://schemas.microsoft.com/office/drawing/2018/hyperlinkcolor" val="tx"/>
                    </a:ext>
                  </a:extLst>
                </a:hlinkClick>
              </a:rPr>
              <a:t>Comprehensive School Safety Framework</a:t>
            </a:r>
            <a:endParaRPr sz="1450" dirty="0"/>
          </a:p>
        </p:txBody>
      </p:sp>
      <p:pic>
        <p:nvPicPr>
          <p:cNvPr id="225" name="Google Shape;225;p27"/>
          <p:cNvPicPr preferRelativeResize="0"/>
          <p:nvPr/>
        </p:nvPicPr>
        <p:blipFill rotWithShape="1">
          <a:blip r:embed="rId5">
            <a:alphaModFix/>
          </a:blip>
          <a:srcRect l="4098" t="6797" r="4627" b="8233"/>
          <a:stretch/>
        </p:blipFill>
        <p:spPr>
          <a:xfrm>
            <a:off x="0" y="842338"/>
            <a:ext cx="3390426" cy="447943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28"/>
          <p:cNvSpPr txBox="1">
            <a:spLocks noGrp="1"/>
          </p:cNvSpPr>
          <p:nvPr>
            <p:ph type="title"/>
          </p:nvPr>
        </p:nvSpPr>
        <p:spPr>
          <a:xfrm>
            <a:off x="0" y="0"/>
            <a:ext cx="9144000" cy="623100"/>
          </a:xfrm>
          <a:prstGeom prst="rect">
            <a:avLst/>
          </a:prstGeom>
          <a:solidFill>
            <a:schemeClr val="accent5"/>
          </a:solidFill>
        </p:spPr>
        <p:txBody>
          <a:bodyPr spcFirstLastPara="1" wrap="square" lIns="91425" tIns="91425" rIns="91425" bIns="91425" anchor="t" anchorCtr="0">
            <a:normAutofit/>
          </a:bodyPr>
          <a:lstStyle/>
          <a:p>
            <a:pPr marL="0" lvl="0" indent="0" algn="ctr" rtl="0">
              <a:spcBef>
                <a:spcPts val="0"/>
              </a:spcBef>
              <a:spcAft>
                <a:spcPts val="0"/>
              </a:spcAft>
              <a:buSzPts val="990"/>
              <a:buNone/>
            </a:pPr>
            <a:r>
              <a:rPr lang="en-US" sz="2500" dirty="0">
                <a:solidFill>
                  <a:schemeClr val="lt1"/>
                </a:solidFill>
              </a:rPr>
              <a:t>Domain 3: Teaching and Learning </a:t>
            </a:r>
            <a:endParaRPr sz="2500" dirty="0">
              <a:solidFill>
                <a:schemeClr val="lt1"/>
              </a:solidFill>
            </a:endParaRPr>
          </a:p>
        </p:txBody>
      </p:sp>
      <p:sp>
        <p:nvSpPr>
          <p:cNvPr id="231" name="Google Shape;231;p28"/>
          <p:cNvSpPr txBox="1">
            <a:spLocks noGrp="1"/>
          </p:cNvSpPr>
          <p:nvPr>
            <p:ph type="body" idx="1"/>
          </p:nvPr>
        </p:nvSpPr>
        <p:spPr>
          <a:xfrm>
            <a:off x="3480450" y="876225"/>
            <a:ext cx="5530200" cy="3870900"/>
          </a:xfrm>
          <a:prstGeom prst="rect">
            <a:avLst/>
          </a:prstGeom>
        </p:spPr>
        <p:txBody>
          <a:bodyPr spcFirstLastPara="1" wrap="square" lIns="91425" tIns="91425" rIns="91425" bIns="91425" anchor="t" anchorCtr="0">
            <a:noAutofit/>
          </a:bodyPr>
          <a:lstStyle/>
          <a:p>
            <a:pPr marL="457200" lvl="0" indent="-330200" algn="l" rtl="0">
              <a:lnSpc>
                <a:spcPct val="100000"/>
              </a:lnSpc>
              <a:spcBef>
                <a:spcPts val="0"/>
              </a:spcBef>
              <a:spcAft>
                <a:spcPts val="0"/>
              </a:spcAft>
              <a:buClr>
                <a:schemeClr val="dk1"/>
              </a:buClr>
              <a:buSzPts val="1600"/>
              <a:buChar char="●"/>
            </a:pPr>
            <a:r>
              <a:rPr lang="en-US" sz="1600" b="1" dirty="0">
                <a:solidFill>
                  <a:schemeClr val="dk1"/>
                </a:solidFill>
              </a:rPr>
              <a:t>Standards in Domain 3 have been reordered</a:t>
            </a:r>
            <a:endParaRPr sz="1600" b="1" dirty="0">
              <a:solidFill>
                <a:schemeClr val="dk1"/>
              </a:solidFill>
            </a:endParaRPr>
          </a:p>
          <a:p>
            <a:pPr marL="457200" lvl="0" indent="-330200" algn="l" rtl="0">
              <a:lnSpc>
                <a:spcPct val="100000"/>
              </a:lnSpc>
              <a:spcBef>
                <a:spcPts val="600"/>
              </a:spcBef>
              <a:spcAft>
                <a:spcPts val="0"/>
              </a:spcAft>
              <a:buClr>
                <a:schemeClr val="dk1"/>
              </a:buClr>
              <a:buSzPts val="1600"/>
              <a:buFont typeface="Muli"/>
              <a:buChar char="●"/>
            </a:pPr>
            <a:r>
              <a:rPr lang="en-US" sz="1600" b="1" dirty="0">
                <a:solidFill>
                  <a:schemeClr val="dk1"/>
                </a:solidFill>
              </a:rPr>
              <a:t>Standard 13 has been renamed “Assessment of Holistic Learning Outcomes”</a:t>
            </a:r>
            <a:endParaRPr sz="1600" dirty="0">
              <a:solidFill>
                <a:schemeClr val="dk1"/>
              </a:solidFill>
            </a:endParaRPr>
          </a:p>
          <a:p>
            <a:pPr marL="457200" lvl="0" indent="-330200" algn="l" rtl="0">
              <a:lnSpc>
                <a:spcPct val="100000"/>
              </a:lnSpc>
              <a:spcBef>
                <a:spcPts val="600"/>
              </a:spcBef>
              <a:spcAft>
                <a:spcPts val="0"/>
              </a:spcAft>
              <a:buClr>
                <a:schemeClr val="dk1"/>
              </a:buClr>
              <a:buSzPts val="1600"/>
              <a:buChar char="●"/>
            </a:pPr>
            <a:r>
              <a:rPr lang="en-US" sz="1600" b="1" dirty="0">
                <a:solidFill>
                  <a:schemeClr val="dk1"/>
                </a:solidFill>
              </a:rPr>
              <a:t>Increased emphasis or new guidance on:</a:t>
            </a:r>
            <a:endParaRPr sz="1600" dirty="0">
              <a:solidFill>
                <a:schemeClr val="dk1"/>
              </a:solidFill>
            </a:endParaRPr>
          </a:p>
          <a:p>
            <a:pPr marL="914400" lvl="1" indent="-330200" algn="l" rtl="0">
              <a:lnSpc>
                <a:spcPct val="100000"/>
              </a:lnSpc>
              <a:spcBef>
                <a:spcPts val="600"/>
              </a:spcBef>
              <a:spcAft>
                <a:spcPts val="0"/>
              </a:spcAft>
              <a:buClr>
                <a:schemeClr val="dk1"/>
              </a:buClr>
              <a:buSzPts val="1600"/>
              <a:buChar char="○"/>
            </a:pPr>
            <a:r>
              <a:rPr lang="en-US" sz="1600" dirty="0">
                <a:solidFill>
                  <a:schemeClr val="dk1"/>
                </a:solidFill>
              </a:rPr>
              <a:t>Digitalization and distance education and its implications for teaching and learning </a:t>
            </a:r>
            <a:endParaRPr sz="1600" dirty="0">
              <a:solidFill>
                <a:schemeClr val="dk1"/>
              </a:solidFill>
            </a:endParaRPr>
          </a:p>
          <a:p>
            <a:pPr marL="914400" lvl="1" indent="-330200" algn="l" rtl="0">
              <a:lnSpc>
                <a:spcPct val="100000"/>
              </a:lnSpc>
              <a:spcBef>
                <a:spcPts val="600"/>
              </a:spcBef>
              <a:spcAft>
                <a:spcPts val="0"/>
              </a:spcAft>
              <a:buClr>
                <a:schemeClr val="dk1"/>
              </a:buClr>
              <a:buSzPts val="1600"/>
              <a:buChar char="○"/>
            </a:pPr>
            <a:r>
              <a:rPr lang="en-US" sz="1600" dirty="0">
                <a:solidFill>
                  <a:schemeClr val="dk1"/>
                </a:solidFill>
              </a:rPr>
              <a:t>Inclusion of refugees into national education systems</a:t>
            </a:r>
            <a:br>
              <a:rPr lang="en-US" sz="1600" dirty="0">
                <a:solidFill>
                  <a:schemeClr val="dk1"/>
                </a:solidFill>
              </a:rPr>
            </a:br>
            <a:r>
              <a:rPr lang="en-US" sz="1600" dirty="0">
                <a:solidFill>
                  <a:schemeClr val="dk1"/>
                </a:solidFill>
              </a:rPr>
              <a:t>Language of instruction and mother tongue</a:t>
            </a:r>
            <a:endParaRPr sz="1600" dirty="0">
              <a:solidFill>
                <a:schemeClr val="dk1"/>
              </a:solidFill>
            </a:endParaRPr>
          </a:p>
          <a:p>
            <a:pPr marL="914400" lvl="1" indent="-330200" algn="l" rtl="0">
              <a:lnSpc>
                <a:spcPct val="100000"/>
              </a:lnSpc>
              <a:spcBef>
                <a:spcPts val="600"/>
              </a:spcBef>
              <a:spcAft>
                <a:spcPts val="600"/>
              </a:spcAft>
              <a:buClr>
                <a:schemeClr val="dk1"/>
              </a:buClr>
              <a:buSzPts val="1600"/>
              <a:buChar char="○"/>
            </a:pPr>
            <a:r>
              <a:rPr lang="en-US" sz="1600" dirty="0">
                <a:solidFill>
                  <a:schemeClr val="dk1"/>
                </a:solidFill>
              </a:rPr>
              <a:t>Respecting and drawing from local and indigenous knowledge systems when developing curricula and teaching and learning materials and approaches </a:t>
            </a:r>
            <a:endParaRPr sz="1600" dirty="0">
              <a:solidFill>
                <a:schemeClr val="dk1"/>
              </a:solidFill>
            </a:endParaRPr>
          </a:p>
        </p:txBody>
      </p:sp>
      <p:pic>
        <p:nvPicPr>
          <p:cNvPr id="232" name="Google Shape;232;p28"/>
          <p:cNvPicPr preferRelativeResize="0"/>
          <p:nvPr/>
        </p:nvPicPr>
        <p:blipFill rotWithShape="1">
          <a:blip r:embed="rId3">
            <a:alphaModFix/>
          </a:blip>
          <a:srcRect l="6754" t="7998" r="2707" b="8241"/>
          <a:stretch/>
        </p:blipFill>
        <p:spPr>
          <a:xfrm>
            <a:off x="97600" y="917550"/>
            <a:ext cx="3467724" cy="45534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9"/>
          <p:cNvSpPr txBox="1">
            <a:spLocks noGrp="1"/>
          </p:cNvSpPr>
          <p:nvPr>
            <p:ph type="title"/>
          </p:nvPr>
        </p:nvSpPr>
        <p:spPr>
          <a:xfrm>
            <a:off x="0" y="0"/>
            <a:ext cx="9144000" cy="595800"/>
          </a:xfrm>
          <a:prstGeom prst="rect">
            <a:avLst/>
          </a:prstGeom>
          <a:solidFill>
            <a:schemeClr val="accent3"/>
          </a:solidFill>
        </p:spPr>
        <p:txBody>
          <a:bodyPr spcFirstLastPara="1" wrap="square" lIns="91425" tIns="91425" rIns="91425" bIns="91425" anchor="t" anchorCtr="0">
            <a:normAutofit/>
          </a:bodyPr>
          <a:lstStyle/>
          <a:p>
            <a:pPr marL="0" lvl="0" indent="0" algn="ctr" rtl="0">
              <a:spcBef>
                <a:spcPts val="0"/>
              </a:spcBef>
              <a:spcAft>
                <a:spcPts val="0"/>
              </a:spcAft>
              <a:buSzPts val="990"/>
              <a:buNone/>
            </a:pPr>
            <a:r>
              <a:rPr lang="en-US" sz="2400" dirty="0">
                <a:solidFill>
                  <a:schemeClr val="lt1"/>
                </a:solidFill>
              </a:rPr>
              <a:t>Domain 4: Teachers and Other Education Personnel  </a:t>
            </a:r>
            <a:endParaRPr sz="2400" dirty="0">
              <a:solidFill>
                <a:schemeClr val="lt1"/>
              </a:solidFill>
            </a:endParaRPr>
          </a:p>
        </p:txBody>
      </p:sp>
      <p:sp>
        <p:nvSpPr>
          <p:cNvPr id="238" name="Google Shape;238;p29"/>
          <p:cNvSpPr txBox="1">
            <a:spLocks noGrp="1"/>
          </p:cNvSpPr>
          <p:nvPr>
            <p:ph type="body" idx="1"/>
          </p:nvPr>
        </p:nvSpPr>
        <p:spPr>
          <a:xfrm>
            <a:off x="3751325" y="876225"/>
            <a:ext cx="5259300" cy="38709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Clr>
                <a:schemeClr val="dk1"/>
              </a:buClr>
              <a:buSzPts val="1600"/>
              <a:buChar char="●"/>
            </a:pPr>
            <a:r>
              <a:rPr lang="en-US" sz="1600" b="1" dirty="0">
                <a:solidFill>
                  <a:schemeClr val="dk1"/>
                </a:solidFill>
              </a:rPr>
              <a:t>Increased emphasis or new guidance on:</a:t>
            </a:r>
            <a:endParaRPr sz="1600" dirty="0">
              <a:solidFill>
                <a:schemeClr val="dk1"/>
              </a:solidFill>
            </a:endParaRPr>
          </a:p>
          <a:p>
            <a:pPr marL="914400" lvl="1" indent="-330200" algn="l" rtl="0">
              <a:spcBef>
                <a:spcPts val="600"/>
              </a:spcBef>
              <a:spcAft>
                <a:spcPts val="0"/>
              </a:spcAft>
              <a:buClr>
                <a:schemeClr val="dk1"/>
              </a:buClr>
              <a:buSzPts val="1600"/>
              <a:buChar char="○"/>
            </a:pPr>
            <a:r>
              <a:rPr lang="en-US" sz="1600" dirty="0">
                <a:solidFill>
                  <a:schemeClr val="dk1"/>
                </a:solidFill>
              </a:rPr>
              <a:t>Teacher qualifications and aptitudes in crisis contexts</a:t>
            </a:r>
            <a:endParaRPr sz="1600" dirty="0">
              <a:solidFill>
                <a:schemeClr val="dk1"/>
              </a:solidFill>
            </a:endParaRPr>
          </a:p>
          <a:p>
            <a:pPr marL="914400" lvl="1" indent="-330200" algn="l" rtl="0">
              <a:spcBef>
                <a:spcPts val="600"/>
              </a:spcBef>
              <a:spcAft>
                <a:spcPts val="0"/>
              </a:spcAft>
              <a:buClr>
                <a:schemeClr val="dk1"/>
              </a:buClr>
              <a:buSzPts val="1600"/>
              <a:buChar char="○"/>
            </a:pPr>
            <a:r>
              <a:rPr lang="en-US" sz="1600" dirty="0">
                <a:solidFill>
                  <a:schemeClr val="dk1"/>
                </a:solidFill>
              </a:rPr>
              <a:t>UNESCO/ILO global recommendations on the status of the teaching profession</a:t>
            </a:r>
            <a:endParaRPr sz="1600" dirty="0">
              <a:solidFill>
                <a:schemeClr val="dk1"/>
              </a:solidFill>
            </a:endParaRPr>
          </a:p>
          <a:p>
            <a:pPr marL="914400" lvl="1" indent="-330200" algn="l" rtl="0">
              <a:spcBef>
                <a:spcPts val="600"/>
              </a:spcBef>
              <a:spcAft>
                <a:spcPts val="0"/>
              </a:spcAft>
              <a:buClr>
                <a:schemeClr val="dk1"/>
              </a:buClr>
              <a:buSzPts val="1600"/>
              <a:buChar char="○"/>
            </a:pPr>
            <a:r>
              <a:rPr lang="en-US" sz="1600" dirty="0">
                <a:solidFill>
                  <a:schemeClr val="dk1"/>
                </a:solidFill>
              </a:rPr>
              <a:t>Teacher management issues including employment contracts, compensation, and professional support mechanisms </a:t>
            </a:r>
            <a:endParaRPr sz="1600" dirty="0">
              <a:solidFill>
                <a:schemeClr val="dk1"/>
              </a:solidFill>
            </a:endParaRPr>
          </a:p>
          <a:p>
            <a:pPr marL="914400" lvl="1" indent="-330200" algn="l" rtl="0">
              <a:spcBef>
                <a:spcPts val="600"/>
              </a:spcBef>
              <a:spcAft>
                <a:spcPts val="0"/>
              </a:spcAft>
              <a:buClr>
                <a:schemeClr val="dk1"/>
              </a:buClr>
              <a:buSzPts val="1600"/>
              <a:buChar char="○"/>
            </a:pPr>
            <a:r>
              <a:rPr lang="en-US" sz="1600" dirty="0">
                <a:solidFill>
                  <a:schemeClr val="dk1"/>
                </a:solidFill>
              </a:rPr>
              <a:t>Teacher wellbeing and mental health and psychosocial support for teachers and other education personnel </a:t>
            </a:r>
            <a:endParaRPr sz="1600" dirty="0">
              <a:solidFill>
                <a:schemeClr val="dk1"/>
              </a:solidFill>
            </a:endParaRPr>
          </a:p>
          <a:p>
            <a:pPr marL="914400" lvl="0" indent="0" algn="l" rtl="0">
              <a:spcBef>
                <a:spcPts val="600"/>
              </a:spcBef>
              <a:spcAft>
                <a:spcPts val="0"/>
              </a:spcAft>
              <a:buNone/>
            </a:pPr>
            <a:endParaRPr sz="1200" dirty="0">
              <a:solidFill>
                <a:schemeClr val="dk1"/>
              </a:solidFill>
              <a:latin typeface="Muli"/>
              <a:ea typeface="Muli"/>
              <a:cs typeface="Muli"/>
              <a:sym typeface="Muli"/>
            </a:endParaRPr>
          </a:p>
        </p:txBody>
      </p:sp>
      <p:pic>
        <p:nvPicPr>
          <p:cNvPr id="239" name="Google Shape;239;p29"/>
          <p:cNvPicPr preferRelativeResize="0"/>
          <p:nvPr/>
        </p:nvPicPr>
        <p:blipFill rotWithShape="1">
          <a:blip r:embed="rId3">
            <a:alphaModFix/>
          </a:blip>
          <a:srcRect l="7353" t="8243" r="3511" b="7722"/>
          <a:stretch/>
        </p:blipFill>
        <p:spPr>
          <a:xfrm>
            <a:off x="122350" y="734050"/>
            <a:ext cx="3513276" cy="470132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0"/>
          <p:cNvSpPr txBox="1">
            <a:spLocks noGrp="1"/>
          </p:cNvSpPr>
          <p:nvPr>
            <p:ph type="title"/>
          </p:nvPr>
        </p:nvSpPr>
        <p:spPr>
          <a:xfrm>
            <a:off x="0" y="0"/>
            <a:ext cx="9144000" cy="568800"/>
          </a:xfrm>
          <a:prstGeom prst="rect">
            <a:avLst/>
          </a:prstGeom>
          <a:solidFill>
            <a:schemeClr val="accent4"/>
          </a:solidFill>
        </p:spPr>
        <p:txBody>
          <a:bodyPr spcFirstLastPara="1" wrap="square" lIns="91425" tIns="91425" rIns="91425" bIns="91425" anchor="t" anchorCtr="0">
            <a:normAutofit/>
          </a:bodyPr>
          <a:lstStyle/>
          <a:p>
            <a:pPr marL="0" lvl="0" indent="0" algn="ctr" rtl="0">
              <a:spcBef>
                <a:spcPts val="0"/>
              </a:spcBef>
              <a:spcAft>
                <a:spcPts val="0"/>
              </a:spcAft>
              <a:buSzPts val="990"/>
              <a:buNone/>
            </a:pPr>
            <a:r>
              <a:rPr lang="en-US" sz="2500" dirty="0">
                <a:solidFill>
                  <a:schemeClr val="lt1"/>
                </a:solidFill>
              </a:rPr>
              <a:t>Domain 5: Education Policy </a:t>
            </a:r>
            <a:endParaRPr sz="2500" dirty="0">
              <a:solidFill>
                <a:schemeClr val="lt1"/>
              </a:solidFill>
            </a:endParaRPr>
          </a:p>
        </p:txBody>
      </p:sp>
      <p:sp>
        <p:nvSpPr>
          <p:cNvPr id="245" name="Google Shape;245;p30"/>
          <p:cNvSpPr txBox="1">
            <a:spLocks noGrp="1"/>
          </p:cNvSpPr>
          <p:nvPr>
            <p:ph type="body" idx="1"/>
          </p:nvPr>
        </p:nvSpPr>
        <p:spPr>
          <a:xfrm>
            <a:off x="3372125" y="785475"/>
            <a:ext cx="5638500" cy="4252500"/>
          </a:xfrm>
          <a:prstGeom prst="rect">
            <a:avLst/>
          </a:prstGeom>
        </p:spPr>
        <p:txBody>
          <a:bodyPr spcFirstLastPara="1" wrap="square" lIns="91425" tIns="91425" rIns="91425" bIns="91425" anchor="t" anchorCtr="0">
            <a:noAutofit/>
          </a:bodyPr>
          <a:lstStyle/>
          <a:p>
            <a:pPr marL="457200" lvl="0" indent="-320675" algn="l" rtl="0">
              <a:spcBef>
                <a:spcPts val="0"/>
              </a:spcBef>
              <a:spcAft>
                <a:spcPts val="0"/>
              </a:spcAft>
              <a:buClr>
                <a:schemeClr val="dk1"/>
              </a:buClr>
              <a:buSzPts val="1450"/>
              <a:buFont typeface="Muli"/>
              <a:buChar char="●"/>
            </a:pPr>
            <a:r>
              <a:rPr lang="en-US" sz="1450" b="1" dirty="0">
                <a:solidFill>
                  <a:schemeClr val="dk1"/>
                </a:solidFill>
              </a:rPr>
              <a:t>Education policy provides a foundation</a:t>
            </a:r>
            <a:r>
              <a:rPr lang="en-US" sz="1450" dirty="0">
                <a:solidFill>
                  <a:srgbClr val="913592"/>
                </a:solidFill>
              </a:rPr>
              <a:t> </a:t>
            </a:r>
            <a:r>
              <a:rPr lang="en-US" sz="1450" dirty="0">
                <a:solidFill>
                  <a:schemeClr val="dk1"/>
                </a:solidFill>
              </a:rPr>
              <a:t>for education planning, including in emergencies, and expresses the goals of an education system which are set out in laws, regulations, budgets, and programs. For this reason, there is a greater focus on reinforcing Domain 5 as the underpinning of the other four domains. </a:t>
            </a:r>
            <a:endParaRPr sz="1450" b="1" dirty="0">
              <a:solidFill>
                <a:srgbClr val="913592"/>
              </a:solidFill>
            </a:endParaRPr>
          </a:p>
          <a:p>
            <a:pPr marL="457200" lvl="0" indent="-320675" algn="l" rtl="0">
              <a:spcBef>
                <a:spcPts val="600"/>
              </a:spcBef>
              <a:spcAft>
                <a:spcPts val="0"/>
              </a:spcAft>
              <a:buClr>
                <a:schemeClr val="dk1"/>
              </a:buClr>
              <a:buSzPts val="1450"/>
              <a:buChar char="●"/>
            </a:pPr>
            <a:r>
              <a:rPr lang="en-US" sz="1450" b="1" dirty="0">
                <a:solidFill>
                  <a:schemeClr val="dk1"/>
                </a:solidFill>
              </a:rPr>
              <a:t>Increased emphasis or new guidance on:</a:t>
            </a:r>
            <a:endParaRPr sz="1450" dirty="0">
              <a:solidFill>
                <a:schemeClr val="dk1"/>
              </a:solidFill>
            </a:endParaRPr>
          </a:p>
          <a:p>
            <a:pPr marL="914400" lvl="1" indent="-320675" algn="l" rtl="0">
              <a:spcBef>
                <a:spcPts val="600"/>
              </a:spcBef>
              <a:spcAft>
                <a:spcPts val="0"/>
              </a:spcAft>
              <a:buClr>
                <a:schemeClr val="dk1"/>
              </a:buClr>
              <a:buSzPts val="1450"/>
              <a:buChar char="○"/>
            </a:pPr>
            <a:r>
              <a:rPr lang="en-US" sz="1450" dirty="0">
                <a:solidFill>
                  <a:schemeClr val="dk1"/>
                </a:solidFill>
              </a:rPr>
              <a:t>National education sector plans and emergency plans, including contingency and preparedness plans </a:t>
            </a:r>
            <a:endParaRPr sz="1450" dirty="0">
              <a:solidFill>
                <a:schemeClr val="dk1"/>
              </a:solidFill>
            </a:endParaRPr>
          </a:p>
          <a:p>
            <a:pPr marL="914400" lvl="1" indent="-320675" algn="l" rtl="0">
              <a:spcBef>
                <a:spcPts val="600"/>
              </a:spcBef>
              <a:spcAft>
                <a:spcPts val="0"/>
              </a:spcAft>
              <a:buClr>
                <a:schemeClr val="dk1"/>
              </a:buClr>
              <a:buSzPts val="1450"/>
              <a:buChar char="○"/>
            </a:pPr>
            <a:r>
              <a:rPr lang="en-US" sz="1450" dirty="0">
                <a:solidFill>
                  <a:schemeClr val="dk1"/>
                </a:solidFill>
              </a:rPr>
              <a:t>Reflecting the humanitarian-development-peacebuilding nexus in policy-making</a:t>
            </a:r>
            <a:endParaRPr sz="1450" dirty="0">
              <a:solidFill>
                <a:schemeClr val="dk1"/>
              </a:solidFill>
            </a:endParaRPr>
          </a:p>
          <a:p>
            <a:pPr marL="914400" lvl="1" indent="-320675" algn="l" rtl="0">
              <a:spcBef>
                <a:spcPts val="600"/>
              </a:spcBef>
              <a:spcAft>
                <a:spcPts val="0"/>
              </a:spcAft>
              <a:buClr>
                <a:schemeClr val="dk1"/>
              </a:buClr>
              <a:buSzPts val="1450"/>
              <a:buChar char="○"/>
            </a:pPr>
            <a:r>
              <a:rPr lang="en-US" sz="1450" dirty="0">
                <a:solidFill>
                  <a:schemeClr val="dk1"/>
                </a:solidFill>
              </a:rPr>
              <a:t>The role of </a:t>
            </a:r>
            <a:r>
              <a:rPr lang="en-US" sz="1450" dirty="0" err="1">
                <a:solidFill>
                  <a:schemeClr val="dk1"/>
                </a:solidFill>
              </a:rPr>
              <a:t>EiE</a:t>
            </a:r>
            <a:r>
              <a:rPr lang="en-US" sz="1450" dirty="0">
                <a:solidFill>
                  <a:schemeClr val="dk1"/>
                </a:solidFill>
              </a:rPr>
              <a:t> advocacy </a:t>
            </a:r>
            <a:endParaRPr sz="1450" dirty="0">
              <a:solidFill>
                <a:schemeClr val="dk1"/>
              </a:solidFill>
            </a:endParaRPr>
          </a:p>
          <a:p>
            <a:pPr marL="914400" lvl="1" indent="-320675" algn="l" rtl="0">
              <a:spcBef>
                <a:spcPts val="600"/>
              </a:spcBef>
              <a:spcAft>
                <a:spcPts val="0"/>
              </a:spcAft>
              <a:buClr>
                <a:schemeClr val="dk1"/>
              </a:buClr>
              <a:buSzPts val="1450"/>
              <a:buChar char="○"/>
            </a:pPr>
            <a:r>
              <a:rPr lang="en-US" sz="1450" dirty="0">
                <a:solidFill>
                  <a:schemeClr val="dk1"/>
                </a:solidFill>
              </a:rPr>
              <a:t>Aligning policy with international tools, conventions, frameworks and policies, including the Global Compact for Refugees and the Safe Schools Declaration</a:t>
            </a:r>
            <a:endParaRPr sz="1450" dirty="0">
              <a:solidFill>
                <a:schemeClr val="dk1"/>
              </a:solidFill>
            </a:endParaRPr>
          </a:p>
          <a:p>
            <a:pPr marL="914400" lvl="1" indent="-320675" algn="l" rtl="0">
              <a:spcBef>
                <a:spcPts val="600"/>
              </a:spcBef>
              <a:spcAft>
                <a:spcPts val="600"/>
              </a:spcAft>
              <a:buClr>
                <a:schemeClr val="dk1"/>
              </a:buClr>
              <a:buSzPts val="1450"/>
              <a:buChar char="○"/>
            </a:pPr>
            <a:r>
              <a:rPr lang="en-US" sz="1450" dirty="0">
                <a:solidFill>
                  <a:schemeClr val="dk1"/>
                </a:solidFill>
              </a:rPr>
              <a:t>Regulating private sector engagement in </a:t>
            </a:r>
            <a:r>
              <a:rPr lang="en-US" sz="1450" dirty="0" err="1">
                <a:solidFill>
                  <a:schemeClr val="dk1"/>
                </a:solidFill>
              </a:rPr>
              <a:t>EiE</a:t>
            </a:r>
            <a:r>
              <a:rPr lang="en-US" sz="1450" dirty="0">
                <a:solidFill>
                  <a:schemeClr val="dk1"/>
                </a:solidFill>
              </a:rPr>
              <a:t> </a:t>
            </a:r>
            <a:endParaRPr sz="1450" dirty="0">
              <a:solidFill>
                <a:schemeClr val="dk1"/>
              </a:solidFill>
            </a:endParaRPr>
          </a:p>
        </p:txBody>
      </p:sp>
      <p:pic>
        <p:nvPicPr>
          <p:cNvPr id="246" name="Google Shape;246;p30"/>
          <p:cNvPicPr preferRelativeResize="0"/>
          <p:nvPr/>
        </p:nvPicPr>
        <p:blipFill rotWithShape="1">
          <a:blip r:embed="rId3">
            <a:alphaModFix/>
          </a:blip>
          <a:srcRect l="6999" t="7520" r="3834" b="8169"/>
          <a:stretch/>
        </p:blipFill>
        <p:spPr>
          <a:xfrm>
            <a:off x="69925" y="855375"/>
            <a:ext cx="3425502" cy="459652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50"/>
        <p:cNvGrpSpPr/>
        <p:nvPr/>
      </p:nvGrpSpPr>
      <p:grpSpPr>
        <a:xfrm>
          <a:off x="0" y="0"/>
          <a:ext cx="0" cy="0"/>
          <a:chOff x="0" y="0"/>
          <a:chExt cx="0" cy="0"/>
        </a:xfrm>
      </p:grpSpPr>
      <p:grpSp>
        <p:nvGrpSpPr>
          <p:cNvPr id="251" name="Google Shape;251;p31"/>
          <p:cNvGrpSpPr/>
          <p:nvPr/>
        </p:nvGrpSpPr>
        <p:grpSpPr>
          <a:xfrm>
            <a:off x="220425" y="753050"/>
            <a:ext cx="4007700" cy="3660000"/>
            <a:chOff x="93850" y="1174600"/>
            <a:chExt cx="4007700" cy="3660000"/>
          </a:xfrm>
        </p:grpSpPr>
        <p:sp>
          <p:nvSpPr>
            <p:cNvPr id="252" name="Google Shape;252;p31"/>
            <p:cNvSpPr/>
            <p:nvPr/>
          </p:nvSpPr>
          <p:spPr>
            <a:xfrm>
              <a:off x="93850" y="1174600"/>
              <a:ext cx="4007700" cy="3660000"/>
            </a:xfrm>
            <a:prstGeom prst="flowChartAlternateProcess">
              <a:avLst/>
            </a:prstGeom>
            <a:solidFill>
              <a:srgbClr val="FFFFFF">
                <a:alpha val="89870"/>
              </a:srgb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53" name="Google Shape;253;p31"/>
            <p:cNvSpPr txBox="1"/>
            <p:nvPr/>
          </p:nvSpPr>
          <p:spPr>
            <a:xfrm>
              <a:off x="133750" y="1459550"/>
              <a:ext cx="3927900" cy="654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3200"/>
                <a:buFont typeface="Arial"/>
                <a:buNone/>
              </a:pPr>
              <a:r>
                <a:rPr lang="en-US" sz="1800" b="1" dirty="0">
                  <a:solidFill>
                    <a:schemeClr val="dk1"/>
                  </a:solidFill>
                </a:rPr>
                <a:t>Discussion: Applying the INEE MS, 2024 Edition</a:t>
              </a:r>
              <a:r>
                <a:rPr lang="en-US" sz="2400" b="1" dirty="0">
                  <a:solidFill>
                    <a:schemeClr val="dk1"/>
                  </a:solidFill>
                </a:rPr>
                <a:t> </a:t>
              </a:r>
              <a:endParaRPr sz="2400" b="1" i="0" u="none" strike="noStrike" cap="none" dirty="0">
                <a:solidFill>
                  <a:schemeClr val="dk1"/>
                </a:solidFill>
              </a:endParaRPr>
            </a:p>
          </p:txBody>
        </p:sp>
        <p:sp>
          <p:nvSpPr>
            <p:cNvPr id="254" name="Google Shape;254;p31"/>
            <p:cNvSpPr txBox="1"/>
            <p:nvPr/>
          </p:nvSpPr>
          <p:spPr>
            <a:xfrm>
              <a:off x="93850" y="2161275"/>
              <a:ext cx="3927900" cy="25722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Char char="●"/>
              </a:pPr>
              <a:r>
                <a:rPr lang="en-US" b="1">
                  <a:solidFill>
                    <a:schemeClr val="dk1"/>
                  </a:solidFill>
                </a:rPr>
                <a:t>Which updates are most relevant to your work and the contexts in which you operate?</a:t>
              </a:r>
              <a:br>
                <a:rPr lang="en-US" b="1">
                  <a:solidFill>
                    <a:schemeClr val="dk1"/>
                  </a:solidFill>
                </a:rPr>
              </a:br>
              <a:endParaRPr b="1">
                <a:solidFill>
                  <a:schemeClr val="dk1"/>
                </a:solidFill>
              </a:endParaRPr>
            </a:p>
            <a:p>
              <a:pPr marL="457200" lvl="0" indent="-317500" algn="l" rtl="0">
                <a:spcBef>
                  <a:spcPts val="0"/>
                </a:spcBef>
                <a:spcAft>
                  <a:spcPts val="0"/>
                </a:spcAft>
                <a:buClr>
                  <a:schemeClr val="dk1"/>
                </a:buClr>
                <a:buSzPts val="1400"/>
                <a:buChar char="●"/>
              </a:pPr>
              <a:r>
                <a:rPr lang="en-US" b="1">
                  <a:solidFill>
                    <a:schemeClr val="dk1"/>
                  </a:solidFill>
                </a:rPr>
                <a:t>How can you use INEE MS, 2024 Edition to support your work?</a:t>
              </a:r>
              <a:endParaRPr b="1">
                <a:solidFill>
                  <a:schemeClr val="dk1"/>
                </a:solidFill>
              </a:endParaRPr>
            </a:p>
            <a:p>
              <a:pPr marL="457200" lvl="0" indent="0" algn="l" rtl="0">
                <a:spcBef>
                  <a:spcPts val="0"/>
                </a:spcBef>
                <a:spcAft>
                  <a:spcPts val="0"/>
                </a:spcAft>
                <a:buNone/>
              </a:pPr>
              <a:endParaRPr b="1">
                <a:solidFill>
                  <a:schemeClr val="dk1"/>
                </a:solidFill>
              </a:endParaRPr>
            </a:p>
            <a:p>
              <a:pPr marL="457200" lvl="0" indent="-317500" algn="l" rtl="0">
                <a:spcBef>
                  <a:spcPts val="0"/>
                </a:spcBef>
                <a:spcAft>
                  <a:spcPts val="0"/>
                </a:spcAft>
                <a:buClr>
                  <a:schemeClr val="dk1"/>
                </a:buClr>
                <a:buSzPts val="1400"/>
                <a:buFont typeface="Muli"/>
                <a:buChar char="●"/>
              </a:pPr>
              <a:r>
                <a:rPr lang="en-US" b="1">
                  <a:solidFill>
                    <a:schemeClr val="dk1"/>
                  </a:solidFill>
                </a:rPr>
                <a:t>In what ways do the INEE MS need to be contextualized to the country, context, or culture in which you operate?</a:t>
              </a:r>
              <a:br>
                <a:rPr lang="en-US">
                  <a:solidFill>
                    <a:schemeClr val="dk1"/>
                  </a:solidFill>
                  <a:latin typeface="Muli"/>
                  <a:ea typeface="Muli"/>
                  <a:cs typeface="Muli"/>
                  <a:sym typeface="Muli"/>
                </a:rPr>
              </a:br>
              <a:endParaRPr>
                <a:solidFill>
                  <a:schemeClr val="dk1"/>
                </a:solidFill>
                <a:latin typeface="Muli"/>
                <a:ea typeface="Muli"/>
                <a:cs typeface="Muli"/>
                <a:sym typeface="Muli"/>
              </a:endParaRPr>
            </a:p>
            <a:p>
              <a:pPr marL="0" lvl="0" indent="0" algn="l" rtl="0">
                <a:spcBef>
                  <a:spcPts val="0"/>
                </a:spcBef>
                <a:spcAft>
                  <a:spcPts val="0"/>
                </a:spcAft>
                <a:buClr>
                  <a:schemeClr val="dk1"/>
                </a:buClr>
                <a:buSzPts val="1100"/>
                <a:buFont typeface="Arial"/>
                <a:buNone/>
              </a:pPr>
              <a:endParaRPr>
                <a:solidFill>
                  <a:schemeClr val="dk1"/>
                </a:solidFill>
                <a:latin typeface="Muli"/>
                <a:ea typeface="Muli"/>
                <a:cs typeface="Muli"/>
                <a:sym typeface="Muli"/>
              </a:endParaRPr>
            </a:p>
            <a:p>
              <a:pPr marL="0" lvl="0" indent="0" algn="l" rtl="0">
                <a:spcBef>
                  <a:spcPts val="0"/>
                </a:spcBef>
                <a:spcAft>
                  <a:spcPts val="0"/>
                </a:spcAft>
                <a:buNone/>
              </a:pPr>
              <a:endParaRPr>
                <a:solidFill>
                  <a:schemeClr val="dk1"/>
                </a:solidFill>
                <a:latin typeface="Muli"/>
                <a:ea typeface="Muli"/>
                <a:cs typeface="Muli"/>
                <a:sym typeface="Muli"/>
              </a:endParaRPr>
            </a:p>
            <a:p>
              <a:pPr marL="0" lvl="0" indent="0" algn="l" rtl="0">
                <a:spcBef>
                  <a:spcPts val="0"/>
                </a:spcBef>
                <a:spcAft>
                  <a:spcPts val="0"/>
                </a:spcAft>
                <a:buNone/>
              </a:pPr>
              <a:endParaRPr>
                <a:solidFill>
                  <a:schemeClr val="dk1"/>
                </a:solidFill>
                <a:latin typeface="Muli"/>
                <a:ea typeface="Muli"/>
                <a:cs typeface="Muli"/>
                <a:sym typeface="Muli"/>
              </a:endParaRPr>
            </a:p>
          </p:txBody>
        </p:sp>
      </p:grpSp>
      <p:sp>
        <p:nvSpPr>
          <p:cNvPr id="255" name="Google Shape;255;p31"/>
          <p:cNvSpPr txBox="1"/>
          <p:nvPr/>
        </p:nvSpPr>
        <p:spPr>
          <a:xfrm>
            <a:off x="7867650" y="5434125"/>
            <a:ext cx="1143000" cy="23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600" dirty="0">
                <a:solidFill>
                  <a:schemeClr val="lt1"/>
                </a:solidFill>
              </a:rPr>
              <a:t>Credit: GPE/</a:t>
            </a:r>
            <a:r>
              <a:rPr lang="en-US" sz="600" dirty="0" err="1">
                <a:solidFill>
                  <a:schemeClr val="lt1"/>
                </a:solidFill>
              </a:rPr>
              <a:t>Rodrig</a:t>
            </a:r>
            <a:r>
              <a:rPr lang="en-US" sz="600" dirty="0">
                <a:solidFill>
                  <a:schemeClr val="lt1"/>
                </a:solidFill>
              </a:rPr>
              <a:t> </a:t>
            </a:r>
            <a:r>
              <a:rPr lang="en-US" sz="600" dirty="0" err="1">
                <a:solidFill>
                  <a:schemeClr val="lt1"/>
                </a:solidFill>
              </a:rPr>
              <a:t>Mbock</a:t>
            </a:r>
            <a:endParaRPr sz="600" dirty="0">
              <a:solidFill>
                <a:schemeClr val="lt1"/>
              </a:solidFill>
            </a:endParaRPr>
          </a:p>
          <a:p>
            <a:pPr marL="0" lvl="0" indent="0" algn="l" rtl="0">
              <a:spcBef>
                <a:spcPts val="0"/>
              </a:spcBef>
              <a:spcAft>
                <a:spcPts val="0"/>
              </a:spcAft>
              <a:buNone/>
            </a:pPr>
            <a:endParaRPr dirty="0">
              <a:solidFill>
                <a:schemeClr val="dk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2"/>
          <p:cNvSpPr txBox="1">
            <a:spLocks noGrp="1"/>
          </p:cNvSpPr>
          <p:nvPr>
            <p:ph type="body" idx="1"/>
          </p:nvPr>
        </p:nvSpPr>
        <p:spPr>
          <a:xfrm>
            <a:off x="116739" y="1597439"/>
            <a:ext cx="5623234" cy="2959191"/>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750" b="1" dirty="0">
                <a:solidFill>
                  <a:schemeClr val="dk1"/>
                </a:solidFill>
              </a:rPr>
              <a:t>Numerous ways to access the INEE MS:</a:t>
            </a:r>
            <a:endParaRPr sz="1750" b="1" dirty="0">
              <a:solidFill>
                <a:schemeClr val="dk1"/>
              </a:solidFill>
            </a:endParaRPr>
          </a:p>
          <a:p>
            <a:pPr marL="457200" lvl="0" indent="-327025" algn="l" rtl="0">
              <a:lnSpc>
                <a:spcPct val="115000"/>
              </a:lnSpc>
              <a:spcBef>
                <a:spcPts val="0"/>
              </a:spcBef>
              <a:spcAft>
                <a:spcPts val="0"/>
              </a:spcAft>
              <a:buClr>
                <a:schemeClr val="dk1"/>
              </a:buClr>
              <a:buSzPts val="1550"/>
              <a:buFont typeface="Muli"/>
              <a:buChar char="●"/>
            </a:pPr>
            <a:r>
              <a:rPr lang="en-US" sz="1750" b="1" dirty="0">
                <a:solidFill>
                  <a:schemeClr val="dk1"/>
                </a:solidFill>
              </a:rPr>
              <a:t>Hard copies</a:t>
            </a:r>
            <a:r>
              <a:rPr lang="en-US" sz="1750" dirty="0">
                <a:solidFill>
                  <a:schemeClr val="dk1"/>
                </a:solidFill>
              </a:rPr>
              <a:t> - Contact </a:t>
            </a:r>
            <a:r>
              <a:rPr lang="en-US" sz="1750" u="sng" dirty="0">
                <a:solidFill>
                  <a:schemeClr val="hlink"/>
                </a:solidFill>
                <a:hlinkClick r:id="rId3"/>
              </a:rPr>
              <a:t>minimum.standards@inee.org</a:t>
            </a:r>
            <a:r>
              <a:rPr lang="en-US" sz="1750" dirty="0">
                <a:solidFill>
                  <a:schemeClr val="dk1"/>
                </a:solidFill>
              </a:rPr>
              <a:t> </a:t>
            </a:r>
            <a:endParaRPr sz="1750" dirty="0">
              <a:solidFill>
                <a:schemeClr val="dk1"/>
              </a:solidFill>
            </a:endParaRPr>
          </a:p>
          <a:p>
            <a:pPr marL="457200" lvl="0" indent="-327025" algn="l" rtl="0">
              <a:lnSpc>
                <a:spcPct val="115000"/>
              </a:lnSpc>
              <a:spcBef>
                <a:spcPts val="0"/>
              </a:spcBef>
              <a:spcAft>
                <a:spcPts val="0"/>
              </a:spcAft>
              <a:buClr>
                <a:schemeClr val="dk1"/>
              </a:buClr>
              <a:buSzPts val="1550"/>
              <a:buChar char="●"/>
            </a:pPr>
            <a:r>
              <a:rPr lang="en-US" sz="1750" b="1" dirty="0">
                <a:solidFill>
                  <a:schemeClr val="dk1"/>
                </a:solidFill>
              </a:rPr>
              <a:t>PDF</a:t>
            </a:r>
            <a:r>
              <a:rPr lang="en-US" sz="1750" dirty="0">
                <a:solidFill>
                  <a:schemeClr val="dk1"/>
                </a:solidFill>
              </a:rPr>
              <a:t>: download it here</a:t>
            </a:r>
            <a:endParaRPr sz="1750" dirty="0">
              <a:solidFill>
                <a:schemeClr val="dk1"/>
              </a:solidFill>
            </a:endParaRPr>
          </a:p>
          <a:p>
            <a:pPr marL="457200" lvl="0" indent="-327025" algn="l" rtl="0">
              <a:lnSpc>
                <a:spcPct val="115000"/>
              </a:lnSpc>
              <a:spcBef>
                <a:spcPts val="0"/>
              </a:spcBef>
              <a:spcAft>
                <a:spcPts val="0"/>
              </a:spcAft>
              <a:buSzPts val="1550"/>
              <a:buFont typeface="Muli"/>
              <a:buChar char="●"/>
            </a:pPr>
            <a:r>
              <a:rPr lang="en-US" sz="1750" b="1" dirty="0">
                <a:solidFill>
                  <a:schemeClr val="dk1"/>
                </a:solidFill>
              </a:rPr>
              <a:t>Digital form</a:t>
            </a:r>
            <a:r>
              <a:rPr lang="en-US" sz="1750" dirty="0">
                <a:solidFill>
                  <a:schemeClr val="dk1"/>
                </a:solidFill>
              </a:rPr>
              <a:t> on the INEE website, where the INEE MS content, translations, Indicator Framework, and supporting resources are directly linked. Visit </a:t>
            </a:r>
            <a:r>
              <a:rPr lang="en-US" sz="1750" u="sng" dirty="0">
                <a:solidFill>
                  <a:srgbClr val="1155CC"/>
                </a:solidFill>
                <a:hlinkClick r:id="rId4">
                  <a:extLst>
                    <a:ext uri="{A12FA001-AC4F-418D-AE19-62706E023703}">
                      <ahyp:hlinkClr xmlns:ahyp="http://schemas.microsoft.com/office/drawing/2018/hyperlinkcolor" val="tx"/>
                    </a:ext>
                  </a:extLst>
                </a:hlinkClick>
              </a:rPr>
              <a:t>inee.org/minimum-standards</a:t>
            </a:r>
            <a:r>
              <a:rPr lang="en-US" sz="1750" dirty="0">
                <a:solidFill>
                  <a:schemeClr val="dk1"/>
                </a:solidFill>
              </a:rPr>
              <a:t>.</a:t>
            </a:r>
            <a:endParaRPr sz="1750" dirty="0">
              <a:solidFill>
                <a:schemeClr val="dk1"/>
              </a:solidFill>
            </a:endParaRPr>
          </a:p>
        </p:txBody>
      </p:sp>
      <p:sp>
        <p:nvSpPr>
          <p:cNvPr id="261" name="Google Shape;261;p32"/>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dirty="0">
                <a:solidFill>
                  <a:schemeClr val="lt1"/>
                </a:solidFill>
              </a:rPr>
              <a:t>Accessing the INEE MS, 2024 Edition</a:t>
            </a:r>
            <a:endParaRPr dirty="0">
              <a:solidFill>
                <a:schemeClr val="lt1"/>
              </a:solidFill>
            </a:endParaRPr>
          </a:p>
        </p:txBody>
      </p:sp>
      <p:pic>
        <p:nvPicPr>
          <p:cNvPr id="3" name="Picture 2" descr="A computer with a screen on&#10;&#10;Description automatically generated">
            <a:extLst>
              <a:ext uri="{FF2B5EF4-FFF2-40B4-BE49-F238E27FC236}">
                <a16:creationId xmlns:a16="http://schemas.microsoft.com/office/drawing/2014/main" id="{BE218EB9-3250-856D-F242-A56C91E96396}"/>
              </a:ext>
            </a:extLst>
          </p:cNvPr>
          <p:cNvPicPr>
            <a:picLocks noChangeAspect="1"/>
          </p:cNvPicPr>
          <p:nvPr/>
        </p:nvPicPr>
        <p:blipFill rotWithShape="1">
          <a:blip r:embed="rId5"/>
          <a:srcRect l="33949" t="27787" r="34286" b="25735"/>
          <a:stretch/>
        </p:blipFill>
        <p:spPr>
          <a:xfrm>
            <a:off x="5632587" y="1597439"/>
            <a:ext cx="3511413" cy="289003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grpSp>
        <p:nvGrpSpPr>
          <p:cNvPr id="267" name="Google Shape;267;p33"/>
          <p:cNvGrpSpPr/>
          <p:nvPr/>
        </p:nvGrpSpPr>
        <p:grpSpPr>
          <a:xfrm>
            <a:off x="203155" y="1936572"/>
            <a:ext cx="2730596" cy="2803135"/>
            <a:chOff x="1118234" y="283725"/>
            <a:chExt cx="2090809" cy="3624900"/>
          </a:xfrm>
        </p:grpSpPr>
        <p:sp>
          <p:nvSpPr>
            <p:cNvPr id="268" name="Google Shape;268;p33"/>
            <p:cNvSpPr/>
            <p:nvPr/>
          </p:nvSpPr>
          <p:spPr>
            <a:xfrm>
              <a:off x="1178643" y="283725"/>
              <a:ext cx="2030400" cy="36249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33"/>
            <p:cNvSpPr/>
            <p:nvPr/>
          </p:nvSpPr>
          <p:spPr>
            <a:xfrm>
              <a:off x="1118234" y="341749"/>
              <a:ext cx="2048100" cy="3363600"/>
            </a:xfrm>
            <a:prstGeom prst="rect">
              <a:avLst/>
            </a:prstGeom>
            <a:solidFill>
              <a:srgbClr val="FFFFFF"/>
            </a:solidFill>
            <a:ln w="19050"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3"/>
            <p:cNvSpPr/>
            <p:nvPr/>
          </p:nvSpPr>
          <p:spPr>
            <a:xfrm>
              <a:off x="1178606" y="1334517"/>
              <a:ext cx="1902000" cy="1996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700">
                  <a:solidFill>
                    <a:srgbClr val="333333"/>
                  </a:solidFill>
                </a:rPr>
                <a:t>In-person, online, and hybrid events at global and regional fora</a:t>
              </a:r>
              <a:endParaRPr>
                <a:solidFill>
                  <a:srgbClr val="1D7E75"/>
                </a:solidFill>
              </a:endParaRPr>
            </a:p>
          </p:txBody>
        </p:sp>
        <p:sp>
          <p:nvSpPr>
            <p:cNvPr id="271" name="Google Shape;271;p33"/>
            <p:cNvSpPr/>
            <p:nvPr/>
          </p:nvSpPr>
          <p:spPr>
            <a:xfrm>
              <a:off x="1233860" y="470593"/>
              <a:ext cx="1902000" cy="67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200" b="1">
                  <a:solidFill>
                    <a:schemeClr val="accent3"/>
                  </a:solidFill>
                </a:rPr>
                <a:t>LAUNCHES</a:t>
              </a:r>
              <a:endParaRPr sz="2200" b="1">
                <a:solidFill>
                  <a:schemeClr val="accent3"/>
                </a:solidFill>
              </a:endParaRPr>
            </a:p>
          </p:txBody>
        </p:sp>
      </p:grpSp>
      <p:grpSp>
        <p:nvGrpSpPr>
          <p:cNvPr id="272" name="Google Shape;272;p33"/>
          <p:cNvGrpSpPr/>
          <p:nvPr/>
        </p:nvGrpSpPr>
        <p:grpSpPr>
          <a:xfrm>
            <a:off x="3207333" y="1936751"/>
            <a:ext cx="2730596" cy="2803135"/>
            <a:chOff x="1118234" y="283725"/>
            <a:chExt cx="2090809" cy="3624900"/>
          </a:xfrm>
        </p:grpSpPr>
        <p:sp>
          <p:nvSpPr>
            <p:cNvPr id="273" name="Google Shape;273;p33"/>
            <p:cNvSpPr/>
            <p:nvPr/>
          </p:nvSpPr>
          <p:spPr>
            <a:xfrm>
              <a:off x="1178643" y="283725"/>
              <a:ext cx="2030400" cy="3624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33"/>
            <p:cNvSpPr/>
            <p:nvPr/>
          </p:nvSpPr>
          <p:spPr>
            <a:xfrm>
              <a:off x="1118234" y="341749"/>
              <a:ext cx="2048100" cy="3363600"/>
            </a:xfrm>
            <a:prstGeom prst="rect">
              <a:avLst/>
            </a:prstGeom>
            <a:solidFill>
              <a:srgbClr val="FFFFFF"/>
            </a:solidFill>
            <a:ln w="19050"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3"/>
            <p:cNvSpPr/>
            <p:nvPr/>
          </p:nvSpPr>
          <p:spPr>
            <a:xfrm>
              <a:off x="1212619" y="1316796"/>
              <a:ext cx="1840200" cy="1979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a:solidFill>
                    <a:schemeClr val="dk1"/>
                  </a:solidFill>
                </a:rPr>
                <a:t>Translation into into Arabic, French, Portuguese, and Spanish </a:t>
              </a:r>
              <a:endParaRPr sz="1600">
                <a:solidFill>
                  <a:schemeClr val="dk1"/>
                </a:solidFill>
              </a:endParaRPr>
            </a:p>
            <a:p>
              <a:pPr marL="0" lvl="0" indent="0" algn="l" rtl="0">
                <a:spcBef>
                  <a:spcPts val="0"/>
                </a:spcBef>
                <a:spcAft>
                  <a:spcPts val="0"/>
                </a:spcAft>
                <a:buNone/>
              </a:pPr>
              <a:endParaRPr sz="1200">
                <a:solidFill>
                  <a:srgbClr val="1D7E75"/>
                </a:solidFill>
              </a:endParaRPr>
            </a:p>
            <a:p>
              <a:pPr marL="0" lvl="0" indent="0" algn="l" rtl="0">
                <a:spcBef>
                  <a:spcPts val="0"/>
                </a:spcBef>
                <a:spcAft>
                  <a:spcPts val="0"/>
                </a:spcAft>
                <a:buNone/>
              </a:pPr>
              <a:endParaRPr sz="1200">
                <a:solidFill>
                  <a:srgbClr val="1D7E75"/>
                </a:solidFill>
              </a:endParaRPr>
            </a:p>
          </p:txBody>
        </p:sp>
        <p:sp>
          <p:nvSpPr>
            <p:cNvPr id="276" name="Google Shape;276;p33"/>
            <p:cNvSpPr/>
            <p:nvPr/>
          </p:nvSpPr>
          <p:spPr>
            <a:xfrm>
              <a:off x="1233860" y="470593"/>
              <a:ext cx="1902000" cy="67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200" b="1">
                  <a:solidFill>
                    <a:schemeClr val="accent4"/>
                  </a:solidFill>
                </a:rPr>
                <a:t>TRANSLATION</a:t>
              </a:r>
              <a:endParaRPr sz="2400" b="1">
                <a:solidFill>
                  <a:schemeClr val="accent4"/>
                </a:solidFill>
              </a:endParaRPr>
            </a:p>
          </p:txBody>
        </p:sp>
      </p:grpSp>
      <p:grpSp>
        <p:nvGrpSpPr>
          <p:cNvPr id="277" name="Google Shape;277;p33"/>
          <p:cNvGrpSpPr/>
          <p:nvPr/>
        </p:nvGrpSpPr>
        <p:grpSpPr>
          <a:xfrm>
            <a:off x="6211500" y="1936721"/>
            <a:ext cx="2730648" cy="2803135"/>
            <a:chOff x="1118195" y="283725"/>
            <a:chExt cx="2090848" cy="3624900"/>
          </a:xfrm>
        </p:grpSpPr>
        <p:sp>
          <p:nvSpPr>
            <p:cNvPr id="278" name="Google Shape;278;p33"/>
            <p:cNvSpPr/>
            <p:nvPr/>
          </p:nvSpPr>
          <p:spPr>
            <a:xfrm>
              <a:off x="1178643" y="283725"/>
              <a:ext cx="2030400" cy="36249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33"/>
            <p:cNvSpPr/>
            <p:nvPr/>
          </p:nvSpPr>
          <p:spPr>
            <a:xfrm>
              <a:off x="1118234" y="341749"/>
              <a:ext cx="2048100" cy="3363600"/>
            </a:xfrm>
            <a:prstGeom prst="rect">
              <a:avLst/>
            </a:prstGeom>
            <a:solidFill>
              <a:srgbClr val="FFFFFF"/>
            </a:solidFill>
            <a:ln w="1905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3"/>
            <p:cNvSpPr/>
            <p:nvPr/>
          </p:nvSpPr>
          <p:spPr>
            <a:xfrm>
              <a:off x="1118195" y="1354918"/>
              <a:ext cx="2090700" cy="2450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a:solidFill>
                    <a:schemeClr val="dk1"/>
                  </a:solidFill>
                </a:rPr>
                <a:t>Capacity sharing to foster knowledge exchange and mutual learning among EiE stakeholders on implementing the updated standards.</a:t>
              </a:r>
              <a:endParaRPr sz="1600">
                <a:solidFill>
                  <a:schemeClr val="dk1"/>
                </a:solidFill>
              </a:endParaRPr>
            </a:p>
            <a:p>
              <a:pPr marL="0" lvl="0" indent="0" algn="l" rtl="0">
                <a:spcBef>
                  <a:spcPts val="0"/>
                </a:spcBef>
                <a:spcAft>
                  <a:spcPts val="0"/>
                </a:spcAft>
                <a:buNone/>
              </a:pPr>
              <a:endParaRPr sz="1200">
                <a:solidFill>
                  <a:srgbClr val="1D7E75"/>
                </a:solidFill>
              </a:endParaRPr>
            </a:p>
            <a:p>
              <a:pPr marL="0" lvl="0" indent="0" algn="l" rtl="0">
                <a:spcBef>
                  <a:spcPts val="0"/>
                </a:spcBef>
                <a:spcAft>
                  <a:spcPts val="0"/>
                </a:spcAft>
                <a:buNone/>
              </a:pPr>
              <a:endParaRPr sz="1200">
                <a:solidFill>
                  <a:srgbClr val="1D7E75"/>
                </a:solidFill>
              </a:endParaRPr>
            </a:p>
          </p:txBody>
        </p:sp>
        <p:sp>
          <p:nvSpPr>
            <p:cNvPr id="281" name="Google Shape;281;p33"/>
            <p:cNvSpPr/>
            <p:nvPr/>
          </p:nvSpPr>
          <p:spPr>
            <a:xfrm>
              <a:off x="1136055" y="341728"/>
              <a:ext cx="2030400" cy="67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200" b="1">
                  <a:solidFill>
                    <a:schemeClr val="accent1"/>
                  </a:solidFill>
                </a:rPr>
                <a:t>CAPACITY SHARING</a:t>
              </a:r>
              <a:endParaRPr sz="2200" b="1">
                <a:solidFill>
                  <a:schemeClr val="accent1"/>
                </a:solidFill>
              </a:endParaRPr>
            </a:p>
          </p:txBody>
        </p:sp>
      </p:grpSp>
      <p:sp>
        <p:nvSpPr>
          <p:cNvPr id="282" name="Google Shape;282;p33"/>
          <p:cNvSpPr txBox="1"/>
          <p:nvPr/>
        </p:nvSpPr>
        <p:spPr>
          <a:xfrm>
            <a:off x="203150" y="985350"/>
            <a:ext cx="8829900" cy="734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000" b="1"/>
              <a:t>Dissemination and uptake</a:t>
            </a:r>
            <a:r>
              <a:rPr lang="en-US" sz="2000"/>
              <a:t> of the 2024 edition</a:t>
            </a:r>
            <a:endParaRPr sz="2000"/>
          </a:p>
        </p:txBody>
      </p:sp>
      <p:sp>
        <p:nvSpPr>
          <p:cNvPr id="283" name="Google Shape;283;p33"/>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a:solidFill>
                  <a:schemeClr val="lt1"/>
                </a:solidFill>
              </a:rPr>
              <a:t>What’s Next?</a:t>
            </a:r>
            <a:endParaRPr>
              <a:solidFill>
                <a:schemeClr val="l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153744"/>
        </a:solidFill>
        <a:effectLst/>
      </p:bgPr>
    </p:bg>
    <p:spTree>
      <p:nvGrpSpPr>
        <p:cNvPr id="1" name="Shape 287"/>
        <p:cNvGrpSpPr/>
        <p:nvPr/>
      </p:nvGrpSpPr>
      <p:grpSpPr>
        <a:xfrm>
          <a:off x="0" y="0"/>
          <a:ext cx="0" cy="0"/>
          <a:chOff x="0" y="0"/>
          <a:chExt cx="0" cy="0"/>
        </a:xfrm>
      </p:grpSpPr>
      <p:sp>
        <p:nvSpPr>
          <p:cNvPr id="288" name="Google Shape;288;p34"/>
          <p:cNvSpPr txBox="1">
            <a:spLocks noGrp="1"/>
          </p:cNvSpPr>
          <p:nvPr>
            <p:ph type="title"/>
          </p:nvPr>
        </p:nvSpPr>
        <p:spPr>
          <a:xfrm>
            <a:off x="128550" y="125775"/>
            <a:ext cx="8886900" cy="5886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dirty="0">
                <a:solidFill>
                  <a:schemeClr val="lt1"/>
                </a:solidFill>
              </a:rPr>
              <a:t>How to Stay in Touch</a:t>
            </a:r>
            <a:endParaRPr dirty="0">
              <a:solidFill>
                <a:schemeClr val="lt1"/>
              </a:solidFill>
            </a:endParaRPr>
          </a:p>
        </p:txBody>
      </p:sp>
      <p:sp>
        <p:nvSpPr>
          <p:cNvPr id="289" name="Google Shape;289;p34"/>
          <p:cNvSpPr txBox="1"/>
          <p:nvPr/>
        </p:nvSpPr>
        <p:spPr>
          <a:xfrm>
            <a:off x="1539425" y="1833875"/>
            <a:ext cx="1717200" cy="1051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800" dirty="0">
                <a:solidFill>
                  <a:schemeClr val="lt1"/>
                </a:solidFill>
              </a:rPr>
              <a:t>Your Name </a:t>
            </a:r>
            <a:endParaRPr sz="1800" dirty="0">
              <a:solidFill>
                <a:schemeClr val="lt1"/>
              </a:solidFill>
            </a:endParaRPr>
          </a:p>
          <a:p>
            <a:pPr marL="0" lvl="0" indent="0" algn="ctr" rtl="0">
              <a:spcBef>
                <a:spcPts val="0"/>
              </a:spcBef>
              <a:spcAft>
                <a:spcPts val="0"/>
              </a:spcAft>
              <a:buNone/>
            </a:pPr>
            <a:r>
              <a:rPr lang="en-US" dirty="0">
                <a:solidFill>
                  <a:schemeClr val="lt1"/>
                </a:solidFill>
              </a:rPr>
              <a:t>Your role </a:t>
            </a:r>
            <a:endParaRPr dirty="0">
              <a:solidFill>
                <a:schemeClr val="lt1"/>
              </a:solidFill>
            </a:endParaRPr>
          </a:p>
          <a:p>
            <a:pPr marL="0" lvl="0" indent="0" algn="ctr" rtl="0">
              <a:spcBef>
                <a:spcPts val="0"/>
              </a:spcBef>
              <a:spcAft>
                <a:spcPts val="0"/>
              </a:spcAft>
              <a:buNone/>
            </a:pPr>
            <a:endParaRPr dirty="0"/>
          </a:p>
          <a:p>
            <a:pPr marL="0" lvl="0" indent="0" algn="ctr" rtl="0">
              <a:spcBef>
                <a:spcPts val="0"/>
              </a:spcBef>
              <a:spcAft>
                <a:spcPts val="0"/>
              </a:spcAft>
              <a:buNone/>
            </a:pPr>
            <a:r>
              <a:rPr lang="en-US" dirty="0">
                <a:solidFill>
                  <a:schemeClr val="lt1"/>
                </a:solidFill>
              </a:rPr>
              <a:t>Your email address</a:t>
            </a:r>
            <a:endParaRPr dirty="0">
              <a:solidFill>
                <a:schemeClr val="lt1"/>
              </a:solidFill>
            </a:endParaRPr>
          </a:p>
        </p:txBody>
      </p:sp>
      <p:sp>
        <p:nvSpPr>
          <p:cNvPr id="290" name="Google Shape;290;p34"/>
          <p:cNvSpPr txBox="1"/>
          <p:nvPr/>
        </p:nvSpPr>
        <p:spPr>
          <a:xfrm>
            <a:off x="5077750" y="1719125"/>
            <a:ext cx="3327600" cy="128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800" dirty="0">
                <a:solidFill>
                  <a:schemeClr val="lt1"/>
                </a:solidFill>
              </a:rPr>
              <a:t>Inter-agency Network for Education in Emergencies (INEE)</a:t>
            </a:r>
            <a:endParaRPr dirty="0">
              <a:solidFill>
                <a:schemeClr val="lt1"/>
              </a:solidFill>
            </a:endParaRPr>
          </a:p>
          <a:p>
            <a:pPr marL="0" lvl="0" indent="0" algn="ctr" rtl="0">
              <a:spcBef>
                <a:spcPts val="0"/>
              </a:spcBef>
              <a:spcAft>
                <a:spcPts val="0"/>
              </a:spcAft>
              <a:buNone/>
            </a:pPr>
            <a:endParaRPr dirty="0"/>
          </a:p>
          <a:p>
            <a:pPr marL="0" lvl="0" indent="0" algn="ctr" rtl="0">
              <a:spcBef>
                <a:spcPts val="0"/>
              </a:spcBef>
              <a:spcAft>
                <a:spcPts val="0"/>
              </a:spcAft>
              <a:buNone/>
            </a:pPr>
            <a:r>
              <a:rPr lang="en-US" dirty="0">
                <a:solidFill>
                  <a:schemeClr val="lt1"/>
                </a:solidFill>
              </a:rPr>
              <a:t>minimum.standards@inee.org</a:t>
            </a:r>
            <a:endParaRPr dirty="0">
              <a:solidFill>
                <a:schemeClr val="lt1"/>
              </a:solidFill>
            </a:endParaRPr>
          </a:p>
        </p:txBody>
      </p:sp>
      <p:sp>
        <p:nvSpPr>
          <p:cNvPr id="291" name="Google Shape;291;p34"/>
          <p:cNvSpPr txBox="1"/>
          <p:nvPr/>
        </p:nvSpPr>
        <p:spPr>
          <a:xfrm>
            <a:off x="2557350" y="3685950"/>
            <a:ext cx="4029300" cy="74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solidFill>
                  <a:schemeClr val="lt1"/>
                </a:solidFill>
              </a:rPr>
              <a:t>Join the INEE Community of Practice!</a:t>
            </a:r>
            <a:endParaRPr sz="1600" dirty="0">
              <a:solidFill>
                <a:schemeClr val="lt1"/>
              </a:solidFill>
            </a:endParaRPr>
          </a:p>
          <a:p>
            <a:pPr marL="0" lvl="0" indent="0" algn="ctr" rtl="0">
              <a:spcBef>
                <a:spcPts val="0"/>
              </a:spcBef>
              <a:spcAft>
                <a:spcPts val="0"/>
              </a:spcAft>
              <a:buNone/>
            </a:pPr>
            <a:r>
              <a:rPr lang="en-US" sz="1600" dirty="0">
                <a:solidFill>
                  <a:schemeClr val="lt1"/>
                </a:solidFill>
              </a:rPr>
              <a:t>inee.org/community-of-practice </a:t>
            </a:r>
            <a:endParaRPr sz="1200" dirty="0">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143850" y="876225"/>
            <a:ext cx="8866800" cy="38709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US" dirty="0"/>
              <a:t>After this session, we hope you will be able to recall:</a:t>
            </a:r>
            <a:endParaRPr dirty="0"/>
          </a:p>
          <a:p>
            <a:pPr marL="457200" lvl="0" indent="-355600" algn="l" rtl="0">
              <a:spcBef>
                <a:spcPts val="1000"/>
              </a:spcBef>
              <a:spcAft>
                <a:spcPts val="0"/>
              </a:spcAft>
              <a:buSzPts val="2000"/>
              <a:buChar char="●"/>
            </a:pPr>
            <a:r>
              <a:rPr lang="en-US" dirty="0"/>
              <a:t>the key </a:t>
            </a:r>
            <a:r>
              <a:rPr lang="en-US" b="1" dirty="0"/>
              <a:t>developments, learning, and challenges</a:t>
            </a:r>
            <a:r>
              <a:rPr lang="en-US" dirty="0"/>
              <a:t> in the </a:t>
            </a:r>
            <a:r>
              <a:rPr lang="en-US" dirty="0" err="1"/>
              <a:t>EiE</a:t>
            </a:r>
            <a:r>
              <a:rPr lang="en-US" dirty="0"/>
              <a:t> sector that drove the INEE Minimum Standards (INEE MS) 2024 update</a:t>
            </a:r>
            <a:endParaRPr dirty="0"/>
          </a:p>
          <a:p>
            <a:pPr marL="457200" lvl="0" indent="-355600" algn="l" rtl="0">
              <a:spcBef>
                <a:spcPts val="1000"/>
              </a:spcBef>
              <a:spcAft>
                <a:spcPts val="0"/>
              </a:spcAft>
              <a:buSzPts val="2000"/>
              <a:buChar char="●"/>
            </a:pPr>
            <a:r>
              <a:rPr lang="en-US" dirty="0"/>
              <a:t>the key </a:t>
            </a:r>
            <a:r>
              <a:rPr lang="en-US" b="1" dirty="0"/>
              <a:t>changes</a:t>
            </a:r>
            <a:r>
              <a:rPr lang="en-US" dirty="0"/>
              <a:t> between the 2010 and 2024 editions of the handbook</a:t>
            </a:r>
            <a:endParaRPr dirty="0"/>
          </a:p>
          <a:p>
            <a:pPr marL="0" lvl="0" indent="0" algn="l" rtl="0">
              <a:spcBef>
                <a:spcPts val="1000"/>
              </a:spcBef>
              <a:spcAft>
                <a:spcPts val="0"/>
              </a:spcAft>
              <a:buNone/>
            </a:pPr>
            <a:endParaRPr dirty="0"/>
          </a:p>
          <a:p>
            <a:pPr marL="0" lvl="0" indent="0" algn="l" rtl="0">
              <a:spcBef>
                <a:spcPts val="1000"/>
              </a:spcBef>
              <a:spcAft>
                <a:spcPts val="0"/>
              </a:spcAft>
              <a:buNone/>
            </a:pPr>
            <a:r>
              <a:rPr lang="en-US" dirty="0"/>
              <a:t>and you will have an opportunity to </a:t>
            </a:r>
            <a:r>
              <a:rPr lang="en-US" b="1" dirty="0"/>
              <a:t>reflect on</a:t>
            </a:r>
            <a:r>
              <a:rPr lang="en-US" dirty="0"/>
              <a:t>: </a:t>
            </a:r>
            <a:endParaRPr dirty="0"/>
          </a:p>
          <a:p>
            <a:pPr marL="457200" lvl="0" indent="-355600" algn="l" rtl="0">
              <a:spcBef>
                <a:spcPts val="1000"/>
              </a:spcBef>
              <a:spcAft>
                <a:spcPts val="0"/>
              </a:spcAft>
              <a:buSzPts val="2000"/>
              <a:buChar char="●"/>
            </a:pPr>
            <a:r>
              <a:rPr lang="en-US" dirty="0"/>
              <a:t>how new developments, perspectives, and learning reflected in the updated handbook compare to </a:t>
            </a:r>
            <a:r>
              <a:rPr lang="en-US" b="1" dirty="0"/>
              <a:t>your own experiences</a:t>
            </a:r>
            <a:r>
              <a:rPr lang="en-US" dirty="0"/>
              <a:t> in the contexts where you work</a:t>
            </a:r>
            <a:endParaRPr dirty="0"/>
          </a:p>
          <a:p>
            <a:pPr marL="457200" lvl="0" indent="-355600" algn="l" rtl="0">
              <a:spcBef>
                <a:spcPts val="1000"/>
              </a:spcBef>
              <a:spcAft>
                <a:spcPts val="1000"/>
              </a:spcAft>
              <a:buSzPts val="2000"/>
              <a:buChar char="●"/>
            </a:pPr>
            <a:r>
              <a:rPr lang="en-US" dirty="0"/>
              <a:t>how you might begin to </a:t>
            </a:r>
            <a:r>
              <a:rPr lang="en-US" b="1" dirty="0"/>
              <a:t>use</a:t>
            </a:r>
            <a:r>
              <a:rPr lang="en-US" dirty="0"/>
              <a:t> the INEE MS in your work</a:t>
            </a:r>
            <a:endParaRPr dirty="0"/>
          </a:p>
        </p:txBody>
      </p:sp>
      <p:sp>
        <p:nvSpPr>
          <p:cNvPr id="45" name="Google Shape;45;p10"/>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a:solidFill>
                  <a:schemeClr val="lt1"/>
                </a:solidFill>
              </a:rPr>
              <a:t>Session Objectives</a:t>
            </a:r>
            <a:endParaRPr>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9"/>
        <p:cNvGrpSpPr/>
        <p:nvPr/>
      </p:nvGrpSpPr>
      <p:grpSpPr>
        <a:xfrm>
          <a:off x="0" y="0"/>
          <a:ext cx="0" cy="0"/>
          <a:chOff x="0" y="0"/>
          <a:chExt cx="0" cy="0"/>
        </a:xfrm>
      </p:grpSpPr>
      <p:sp>
        <p:nvSpPr>
          <p:cNvPr id="50" name="Google Shape;50;p11"/>
          <p:cNvSpPr txBox="1"/>
          <p:nvPr/>
        </p:nvSpPr>
        <p:spPr>
          <a:xfrm>
            <a:off x="603700" y="5136625"/>
            <a:ext cx="53124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1600" dirty="0">
                <a:solidFill>
                  <a:schemeClr val="dk1"/>
                </a:solidFill>
              </a:rPr>
              <a:t>*For more information on INEE, visit </a:t>
            </a:r>
            <a:r>
              <a:rPr lang="en-US" sz="1600" i="1" u="sng" dirty="0">
                <a:solidFill>
                  <a:schemeClr val="hlink"/>
                </a:solidFill>
                <a:hlinkClick r:id="rId3"/>
              </a:rPr>
              <a:t>inee.org/about-</a:t>
            </a:r>
            <a:r>
              <a:rPr lang="en-US" sz="1600" i="1" u="sng" dirty="0" err="1">
                <a:solidFill>
                  <a:schemeClr val="hlink"/>
                </a:solidFill>
                <a:hlinkClick r:id="rId3"/>
              </a:rPr>
              <a:t>inee</a:t>
            </a:r>
            <a:endParaRPr sz="1600" dirty="0"/>
          </a:p>
        </p:txBody>
      </p:sp>
      <p:sp>
        <p:nvSpPr>
          <p:cNvPr id="51" name="Google Shape;51;p11"/>
          <p:cNvSpPr txBox="1">
            <a:spLocks noGrp="1"/>
          </p:cNvSpPr>
          <p:nvPr>
            <p:ph type="body" idx="1"/>
          </p:nvPr>
        </p:nvSpPr>
        <p:spPr>
          <a:xfrm>
            <a:off x="143850" y="999450"/>
            <a:ext cx="4317300" cy="39396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US" sz="1900"/>
              <a:t>The </a:t>
            </a:r>
            <a:r>
              <a:rPr lang="en-US" sz="1900" b="1"/>
              <a:t>Inter-agency Network for Education in Emergencies (INEE)</a:t>
            </a:r>
            <a:r>
              <a:rPr lang="en-US" sz="1900"/>
              <a:t> is an open, global network of members working together within a humanitarian and development framework to ensure that all individuals have the right to a quality, safe, relevant, and equitable education.</a:t>
            </a:r>
            <a:endParaRPr sz="1900"/>
          </a:p>
          <a:p>
            <a:pPr marL="0" lvl="0" indent="0" algn="l" rtl="0">
              <a:lnSpc>
                <a:spcPct val="90000"/>
              </a:lnSpc>
              <a:spcBef>
                <a:spcPts val="0"/>
              </a:spcBef>
              <a:spcAft>
                <a:spcPts val="0"/>
              </a:spcAft>
              <a:buNone/>
            </a:pPr>
            <a:endParaRPr sz="1900"/>
          </a:p>
          <a:p>
            <a:pPr marL="0" lvl="0" indent="0" algn="l" rtl="0">
              <a:lnSpc>
                <a:spcPct val="90000"/>
              </a:lnSpc>
              <a:spcBef>
                <a:spcPts val="0"/>
              </a:spcBef>
              <a:spcAft>
                <a:spcPts val="0"/>
              </a:spcAft>
              <a:buNone/>
            </a:pPr>
            <a:r>
              <a:rPr lang="en-US" sz="1900"/>
              <a:t>INEE exists for and because of its members.</a:t>
            </a:r>
            <a:endParaRPr sz="1900"/>
          </a:p>
          <a:p>
            <a:pPr marL="457200" lvl="0" indent="-349250" algn="l" rtl="0">
              <a:lnSpc>
                <a:spcPct val="85000"/>
              </a:lnSpc>
              <a:spcBef>
                <a:spcPts val="1000"/>
              </a:spcBef>
              <a:spcAft>
                <a:spcPts val="0"/>
              </a:spcAft>
              <a:buClr>
                <a:schemeClr val="dk1"/>
              </a:buClr>
              <a:buSzPts val="1900"/>
              <a:buChar char="●"/>
            </a:pPr>
            <a:r>
              <a:rPr lang="en-US" sz="1900" b="1">
                <a:solidFill>
                  <a:schemeClr val="dk1"/>
                </a:solidFill>
              </a:rPr>
              <a:t>22,000+ individual members</a:t>
            </a:r>
            <a:endParaRPr sz="1900" b="1">
              <a:solidFill>
                <a:schemeClr val="dk1"/>
              </a:solidFill>
            </a:endParaRPr>
          </a:p>
          <a:p>
            <a:pPr marL="457200" lvl="0" indent="-349250" algn="l" rtl="0">
              <a:lnSpc>
                <a:spcPct val="85000"/>
              </a:lnSpc>
              <a:spcBef>
                <a:spcPts val="0"/>
              </a:spcBef>
              <a:spcAft>
                <a:spcPts val="0"/>
              </a:spcAft>
              <a:buClr>
                <a:schemeClr val="dk1"/>
              </a:buClr>
              <a:buSzPts val="1900"/>
              <a:buChar char="●"/>
            </a:pPr>
            <a:r>
              <a:rPr lang="en-US" sz="1900" b="1">
                <a:solidFill>
                  <a:schemeClr val="dk1"/>
                </a:solidFill>
              </a:rPr>
              <a:t>4,000+ organizations</a:t>
            </a:r>
            <a:endParaRPr sz="1900" b="1">
              <a:solidFill>
                <a:schemeClr val="dk1"/>
              </a:solidFill>
            </a:endParaRPr>
          </a:p>
          <a:p>
            <a:pPr marL="457200" lvl="0" indent="-349250" algn="l" rtl="0">
              <a:lnSpc>
                <a:spcPct val="85000"/>
              </a:lnSpc>
              <a:spcBef>
                <a:spcPts val="0"/>
              </a:spcBef>
              <a:spcAft>
                <a:spcPts val="0"/>
              </a:spcAft>
              <a:buClr>
                <a:schemeClr val="dk1"/>
              </a:buClr>
              <a:buSzPts val="1900"/>
              <a:buFont typeface="Muli"/>
              <a:buChar char="●"/>
            </a:pPr>
            <a:r>
              <a:rPr lang="en-US" sz="1900">
                <a:solidFill>
                  <a:schemeClr val="dk1"/>
                </a:solidFill>
              </a:rPr>
              <a:t>in </a:t>
            </a:r>
            <a:r>
              <a:rPr lang="en-US" sz="1900" b="1">
                <a:solidFill>
                  <a:schemeClr val="dk1"/>
                </a:solidFill>
              </a:rPr>
              <a:t>190 countries </a:t>
            </a:r>
            <a:endParaRPr sz="1900"/>
          </a:p>
        </p:txBody>
      </p:sp>
      <p:sp>
        <p:nvSpPr>
          <p:cNvPr id="52" name="Google Shape;52;p11"/>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a:solidFill>
                  <a:schemeClr val="lt1"/>
                </a:solidFill>
              </a:rPr>
              <a:t>INEE: A global network with a single purpose</a:t>
            </a:r>
            <a:endParaRPr>
              <a:solidFill>
                <a:schemeClr val="lt1"/>
              </a:solidFill>
            </a:endParaRPr>
          </a:p>
        </p:txBody>
      </p:sp>
      <p:pic>
        <p:nvPicPr>
          <p:cNvPr id="53" name="Google Shape;53;p11"/>
          <p:cNvPicPr preferRelativeResize="0"/>
          <p:nvPr/>
        </p:nvPicPr>
        <p:blipFill>
          <a:blip r:embed="rId4">
            <a:alphaModFix/>
          </a:blip>
          <a:stretch>
            <a:fillRect/>
          </a:stretch>
        </p:blipFill>
        <p:spPr>
          <a:xfrm>
            <a:off x="4401450" y="1616914"/>
            <a:ext cx="4742651" cy="27046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7"/>
        <p:cNvGrpSpPr/>
        <p:nvPr/>
      </p:nvGrpSpPr>
      <p:grpSpPr>
        <a:xfrm>
          <a:off x="0" y="0"/>
          <a:ext cx="0" cy="0"/>
          <a:chOff x="0" y="0"/>
          <a:chExt cx="0" cy="0"/>
        </a:xfrm>
      </p:grpSpPr>
      <p:pic>
        <p:nvPicPr>
          <p:cNvPr id="58" name="Google Shape;58;p12"/>
          <p:cNvPicPr preferRelativeResize="0"/>
          <p:nvPr/>
        </p:nvPicPr>
        <p:blipFill>
          <a:blip r:embed="rId3">
            <a:alphaModFix/>
          </a:blip>
          <a:stretch>
            <a:fillRect/>
          </a:stretch>
        </p:blipFill>
        <p:spPr>
          <a:xfrm>
            <a:off x="4860675" y="1456300"/>
            <a:ext cx="4224748" cy="2593024"/>
          </a:xfrm>
          <a:prstGeom prst="rect">
            <a:avLst/>
          </a:prstGeom>
          <a:noFill/>
          <a:ln>
            <a:noFill/>
          </a:ln>
        </p:spPr>
      </p:pic>
      <p:sp>
        <p:nvSpPr>
          <p:cNvPr id="59" name="Google Shape;59;p12"/>
          <p:cNvSpPr txBox="1">
            <a:spLocks noGrp="1"/>
          </p:cNvSpPr>
          <p:nvPr>
            <p:ph type="body" idx="1"/>
          </p:nvPr>
        </p:nvSpPr>
        <p:spPr>
          <a:xfrm>
            <a:off x="143850" y="876225"/>
            <a:ext cx="4828800" cy="441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solidFill>
                  <a:schemeClr val="dk1"/>
                </a:solidFill>
              </a:rPr>
              <a:t>Education in emergencies (</a:t>
            </a:r>
            <a:r>
              <a:rPr lang="en-US" b="1" dirty="0" err="1">
                <a:solidFill>
                  <a:schemeClr val="dk1"/>
                </a:solidFill>
              </a:rPr>
              <a:t>EiE</a:t>
            </a:r>
            <a:r>
              <a:rPr lang="en-US" b="1" dirty="0">
                <a:solidFill>
                  <a:schemeClr val="dk1"/>
                </a:solidFill>
              </a:rPr>
              <a:t>)</a:t>
            </a:r>
            <a:r>
              <a:rPr lang="en-US" dirty="0">
                <a:solidFill>
                  <a:schemeClr val="dk1"/>
                </a:solidFill>
              </a:rPr>
              <a:t> refers to the provision of equitable, inclusive, and quality learning opportunities for people of all ages in situations of crisis, including early childhood development, primary, secondary, non-formal, technical, vocational, higher, and adult education.</a:t>
            </a:r>
            <a:endParaRPr sz="1000" dirty="0">
              <a:solidFill>
                <a:schemeClr val="dk1"/>
              </a:solidFill>
            </a:endParaRPr>
          </a:p>
          <a:p>
            <a:pPr marL="0" lvl="0" indent="0" algn="l" rtl="0">
              <a:spcBef>
                <a:spcPts val="0"/>
              </a:spcBef>
              <a:spcAft>
                <a:spcPts val="0"/>
              </a:spcAft>
              <a:buNone/>
            </a:pPr>
            <a:endParaRPr dirty="0">
              <a:solidFill>
                <a:schemeClr val="dk1"/>
              </a:solidFill>
            </a:endParaRPr>
          </a:p>
          <a:p>
            <a:pPr marL="0" lvl="0" indent="0" algn="l" rtl="0">
              <a:spcBef>
                <a:spcPts val="0"/>
              </a:spcBef>
              <a:spcAft>
                <a:spcPts val="0"/>
              </a:spcAft>
              <a:buNone/>
            </a:pPr>
            <a:r>
              <a:rPr lang="en-US" dirty="0">
                <a:solidFill>
                  <a:schemeClr val="dk1"/>
                </a:solidFill>
              </a:rPr>
              <a:t>Education is critical in times of emergencies as it provides </a:t>
            </a:r>
            <a:r>
              <a:rPr lang="en-US" b="1" dirty="0">
                <a:solidFill>
                  <a:schemeClr val="dk1"/>
                </a:solidFill>
              </a:rPr>
              <a:t>physical, psychosocial, and cognitive</a:t>
            </a:r>
            <a:r>
              <a:rPr lang="en-US" dirty="0">
                <a:solidFill>
                  <a:schemeClr val="dk1"/>
                </a:solidFill>
              </a:rPr>
              <a:t> protection that can sustain and save lives.</a:t>
            </a:r>
            <a:endParaRPr dirty="0">
              <a:solidFill>
                <a:schemeClr val="dk1"/>
              </a:solidFill>
            </a:endParaRPr>
          </a:p>
        </p:txBody>
      </p:sp>
      <p:sp>
        <p:nvSpPr>
          <p:cNvPr id="60" name="Google Shape;60;p12"/>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dirty="0">
                <a:solidFill>
                  <a:schemeClr val="lt1"/>
                </a:solidFill>
              </a:rPr>
              <a:t>Education in Emergencies</a:t>
            </a:r>
            <a:endParaRPr dirty="0">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4"/>
        <p:cNvGrpSpPr/>
        <p:nvPr/>
      </p:nvGrpSpPr>
      <p:grpSpPr>
        <a:xfrm>
          <a:off x="0" y="0"/>
          <a:ext cx="0" cy="0"/>
          <a:chOff x="0" y="0"/>
          <a:chExt cx="0" cy="0"/>
        </a:xfrm>
      </p:grpSpPr>
      <p:sp>
        <p:nvSpPr>
          <p:cNvPr id="65" name="Google Shape;65;p13"/>
          <p:cNvSpPr txBox="1">
            <a:spLocks noGrp="1"/>
          </p:cNvSpPr>
          <p:nvPr>
            <p:ph type="body" idx="1"/>
          </p:nvPr>
        </p:nvSpPr>
        <p:spPr>
          <a:xfrm>
            <a:off x="143850" y="876225"/>
            <a:ext cx="7509000" cy="3870900"/>
          </a:xfrm>
          <a:prstGeom prst="rect">
            <a:avLst/>
          </a:prstGeom>
          <a:noFill/>
          <a:ln>
            <a:noFill/>
          </a:ln>
        </p:spPr>
        <p:txBody>
          <a:bodyPr spcFirstLastPara="1" wrap="square" lIns="91400" tIns="91400" rIns="91400" bIns="91400" anchor="t" anchorCtr="0">
            <a:normAutofit/>
          </a:bodyPr>
          <a:lstStyle/>
          <a:p>
            <a:pPr marL="457200" lvl="0" indent="-342900" algn="l" rtl="0">
              <a:spcBef>
                <a:spcPts val="0"/>
              </a:spcBef>
              <a:spcAft>
                <a:spcPts val="0"/>
              </a:spcAft>
              <a:buClr>
                <a:schemeClr val="dk1"/>
              </a:buClr>
              <a:buSzPts val="1800"/>
              <a:buChar char="●"/>
            </a:pPr>
            <a:r>
              <a:rPr lang="en-US" sz="1800" dirty="0">
                <a:solidFill>
                  <a:schemeClr val="dk1"/>
                </a:solidFill>
              </a:rPr>
              <a:t>Add information on the specific challenges, opportunities, or priorities related to education in emergencies your context </a:t>
            </a:r>
            <a:endParaRPr sz="1800" dirty="0">
              <a:solidFill>
                <a:schemeClr val="dk1"/>
              </a:solidFill>
            </a:endParaRPr>
          </a:p>
        </p:txBody>
      </p:sp>
      <p:sp>
        <p:nvSpPr>
          <p:cNvPr id="66" name="Google Shape;66;p13"/>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dirty="0">
                <a:solidFill>
                  <a:schemeClr val="lt1"/>
                </a:solidFill>
              </a:rPr>
              <a:t>Education in Emergencies in Your Context</a:t>
            </a:r>
            <a:endParaRPr dirty="0">
              <a:solidFill>
                <a:schemeClr val="lt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70"/>
        <p:cNvGrpSpPr/>
        <p:nvPr/>
      </p:nvGrpSpPr>
      <p:grpSpPr>
        <a:xfrm>
          <a:off x="0" y="0"/>
          <a:ext cx="0" cy="0"/>
          <a:chOff x="0" y="0"/>
          <a:chExt cx="0" cy="0"/>
        </a:xfrm>
      </p:grpSpPr>
      <p:sp>
        <p:nvSpPr>
          <p:cNvPr id="71" name="Google Shape;71;p14"/>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a:solidFill>
                  <a:schemeClr val="lt1"/>
                </a:solidFill>
              </a:rPr>
              <a:t>The INEE Minimum Standards &amp; the 2024 Update</a:t>
            </a:r>
            <a:endParaRPr>
              <a:solidFill>
                <a:schemeClr val="lt1"/>
              </a:solidFill>
            </a:endParaRPr>
          </a:p>
        </p:txBody>
      </p:sp>
      <p:pic>
        <p:nvPicPr>
          <p:cNvPr id="2" name="Online Media 1" title="INEE Minimum Standards for Education: Update 2024">
            <a:hlinkClick r:id="" action="ppaction://media"/>
            <a:extLst>
              <a:ext uri="{FF2B5EF4-FFF2-40B4-BE49-F238E27FC236}">
                <a16:creationId xmlns:a16="http://schemas.microsoft.com/office/drawing/2014/main" id="{8780DD4F-A413-0E91-48DC-7197B96B256B}"/>
              </a:ext>
            </a:extLst>
          </p:cNvPr>
          <p:cNvPicPr>
            <a:picLocks noRot="1" noChangeAspect="1"/>
          </p:cNvPicPr>
          <p:nvPr>
            <a:videoFile r:link="rId1"/>
          </p:nvPr>
        </p:nvPicPr>
        <p:blipFill>
          <a:blip r:embed="rId4"/>
          <a:stretch>
            <a:fillRect/>
          </a:stretch>
        </p:blipFill>
        <p:spPr>
          <a:xfrm>
            <a:off x="1131348" y="913770"/>
            <a:ext cx="6881304" cy="388745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6"/>
        <p:cNvGrpSpPr/>
        <p:nvPr/>
      </p:nvGrpSpPr>
      <p:grpSpPr>
        <a:xfrm>
          <a:off x="0" y="0"/>
          <a:ext cx="0" cy="0"/>
          <a:chOff x="0" y="0"/>
          <a:chExt cx="0" cy="0"/>
        </a:xfrm>
      </p:grpSpPr>
      <p:sp>
        <p:nvSpPr>
          <p:cNvPr id="77" name="Google Shape;77;p15"/>
          <p:cNvSpPr txBox="1">
            <a:spLocks noGrp="1"/>
          </p:cNvSpPr>
          <p:nvPr>
            <p:ph type="body" idx="1"/>
          </p:nvPr>
        </p:nvSpPr>
        <p:spPr>
          <a:xfrm>
            <a:off x="143850" y="876225"/>
            <a:ext cx="5921400" cy="3870900"/>
          </a:xfrm>
          <a:prstGeom prst="rect">
            <a:avLst/>
          </a:prstGeom>
          <a:noFill/>
          <a:ln>
            <a:noFill/>
          </a:ln>
        </p:spPr>
        <p:txBody>
          <a:bodyPr spcFirstLastPara="1" wrap="square" lIns="91400" tIns="91400" rIns="91400" bIns="91400" anchor="t" anchorCtr="0">
            <a:normAutofit fontScale="85000" lnSpcReduction="20000"/>
          </a:bodyPr>
          <a:lstStyle/>
          <a:p>
            <a:pPr marL="0" lvl="0" indent="0" algn="l" rtl="0">
              <a:spcBef>
                <a:spcPts val="0"/>
              </a:spcBef>
              <a:spcAft>
                <a:spcPts val="0"/>
              </a:spcAft>
              <a:buNone/>
            </a:pPr>
            <a:r>
              <a:rPr lang="en-US" sz="1800" dirty="0">
                <a:solidFill>
                  <a:schemeClr val="dk1"/>
                </a:solidFill>
              </a:rPr>
              <a:t>The INEE MS are a </a:t>
            </a:r>
            <a:r>
              <a:rPr lang="en-US" sz="1800" b="1" dirty="0">
                <a:solidFill>
                  <a:schemeClr val="dk1"/>
                </a:solidFill>
              </a:rPr>
              <a:t>rights-based framework</a:t>
            </a:r>
            <a:r>
              <a:rPr lang="en-US" sz="1800" dirty="0">
                <a:solidFill>
                  <a:schemeClr val="dk1"/>
                </a:solidFill>
              </a:rPr>
              <a:t> to: </a:t>
            </a:r>
            <a:endParaRPr sz="1800" dirty="0">
              <a:solidFill>
                <a:schemeClr val="dk1"/>
              </a:solidFill>
            </a:endParaRPr>
          </a:p>
          <a:p>
            <a:pPr marL="457200" lvl="0" indent="-340201" algn="l" rtl="0">
              <a:spcBef>
                <a:spcPts val="1000"/>
              </a:spcBef>
              <a:spcAft>
                <a:spcPts val="0"/>
              </a:spcAft>
              <a:buClr>
                <a:schemeClr val="dk1"/>
              </a:buClr>
              <a:buSzPct val="100000"/>
              <a:buChar char="●"/>
            </a:pPr>
            <a:r>
              <a:rPr lang="en-US" sz="1900" dirty="0">
                <a:solidFill>
                  <a:schemeClr val="dk1"/>
                </a:solidFill>
              </a:rPr>
              <a:t>Improve the quality of education preparedness, response, and recovery </a:t>
            </a:r>
            <a:endParaRPr sz="1900" dirty="0">
              <a:solidFill>
                <a:schemeClr val="dk1"/>
              </a:solidFill>
            </a:endParaRPr>
          </a:p>
          <a:p>
            <a:pPr marL="457200" lvl="0" indent="-340201" algn="l" rtl="0">
              <a:spcBef>
                <a:spcPts val="1000"/>
              </a:spcBef>
              <a:spcAft>
                <a:spcPts val="0"/>
              </a:spcAft>
              <a:buClr>
                <a:schemeClr val="dk1"/>
              </a:buClr>
              <a:buSzPct val="100000"/>
              <a:buChar char="●"/>
            </a:pPr>
            <a:r>
              <a:rPr lang="en-US" sz="1900" dirty="0">
                <a:solidFill>
                  <a:schemeClr val="dk1"/>
                </a:solidFill>
              </a:rPr>
              <a:t>Increase access to safe and relevant learning opportunities</a:t>
            </a:r>
            <a:endParaRPr sz="1900" dirty="0">
              <a:solidFill>
                <a:schemeClr val="dk1"/>
              </a:solidFill>
            </a:endParaRPr>
          </a:p>
          <a:p>
            <a:pPr marL="457200" lvl="0" indent="-340201" algn="l" rtl="0">
              <a:spcBef>
                <a:spcPts val="1000"/>
              </a:spcBef>
              <a:spcAft>
                <a:spcPts val="0"/>
              </a:spcAft>
              <a:buClr>
                <a:schemeClr val="dk1"/>
              </a:buClr>
              <a:buSzPct val="100000"/>
              <a:buChar char="●"/>
            </a:pPr>
            <a:r>
              <a:rPr lang="en-US" sz="1900" dirty="0">
                <a:solidFill>
                  <a:schemeClr val="dk1"/>
                </a:solidFill>
              </a:rPr>
              <a:t>Ensure that the actors who provide these services are held accountable</a:t>
            </a:r>
            <a:endParaRPr sz="1900" dirty="0">
              <a:solidFill>
                <a:schemeClr val="dk1"/>
              </a:solidFill>
            </a:endParaRPr>
          </a:p>
          <a:p>
            <a:pPr marL="457200" lvl="0" indent="-340201" algn="l" rtl="0">
              <a:spcBef>
                <a:spcPts val="1000"/>
              </a:spcBef>
              <a:spcAft>
                <a:spcPts val="0"/>
              </a:spcAft>
              <a:buClr>
                <a:schemeClr val="dk1"/>
              </a:buClr>
              <a:buSzPct val="100000"/>
              <a:buChar char="●"/>
            </a:pPr>
            <a:r>
              <a:rPr lang="en-US" sz="1900" dirty="0">
                <a:solidFill>
                  <a:schemeClr val="dk1"/>
                </a:solidFill>
              </a:rPr>
              <a:t>Provide a quality, coordinated humanitarian response in the education sector</a:t>
            </a:r>
            <a:endParaRPr sz="1900" dirty="0">
              <a:solidFill>
                <a:schemeClr val="dk1"/>
              </a:solidFill>
            </a:endParaRPr>
          </a:p>
          <a:p>
            <a:pPr marL="457200" lvl="0" indent="-340201" algn="l" rtl="0">
              <a:spcBef>
                <a:spcPts val="1000"/>
              </a:spcBef>
              <a:spcAft>
                <a:spcPts val="0"/>
              </a:spcAft>
              <a:buClr>
                <a:schemeClr val="dk1"/>
              </a:buClr>
              <a:buSzPct val="100000"/>
              <a:buChar char="●"/>
            </a:pPr>
            <a:r>
              <a:rPr lang="en-US" sz="1900" dirty="0">
                <a:solidFill>
                  <a:schemeClr val="dk1"/>
                </a:solidFill>
              </a:rPr>
              <a:t>Help stakeholders protect the education rights and needs of people affected by crisis</a:t>
            </a:r>
            <a:endParaRPr sz="1900" dirty="0"/>
          </a:p>
          <a:p>
            <a:pPr marL="0" lvl="0" indent="0" algn="l" rtl="0">
              <a:spcBef>
                <a:spcPts val="1000"/>
              </a:spcBef>
              <a:spcAft>
                <a:spcPts val="1000"/>
              </a:spcAft>
              <a:buNone/>
            </a:pPr>
            <a:r>
              <a:rPr lang="en-US" sz="1900" dirty="0"/>
              <a:t>They were first developed in 2004, with contributions by more than 2,250 stakeholders from 52 countries</a:t>
            </a:r>
            <a:endParaRPr sz="1900" dirty="0">
              <a:solidFill>
                <a:schemeClr val="dk1"/>
              </a:solidFill>
              <a:latin typeface="Muli"/>
              <a:ea typeface="Muli"/>
              <a:cs typeface="Muli"/>
              <a:sym typeface="Muli"/>
            </a:endParaRPr>
          </a:p>
        </p:txBody>
      </p:sp>
      <p:sp>
        <p:nvSpPr>
          <p:cNvPr id="78" name="Google Shape;78;p15"/>
          <p:cNvSpPr txBox="1"/>
          <p:nvPr/>
        </p:nvSpPr>
        <p:spPr>
          <a:xfrm>
            <a:off x="587850" y="4942150"/>
            <a:ext cx="5921400" cy="446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US" sz="1700">
                <a:solidFill>
                  <a:schemeClr val="dk1"/>
                </a:solidFill>
              </a:rPr>
              <a:t>*</a:t>
            </a:r>
            <a:r>
              <a:rPr lang="en-US" sz="1600">
                <a:solidFill>
                  <a:schemeClr val="dk1"/>
                </a:solidFill>
              </a:rPr>
              <a:t>To access the INEE MS, visit</a:t>
            </a:r>
            <a:r>
              <a:rPr lang="en-US" sz="1700">
                <a:solidFill>
                  <a:schemeClr val="dk1"/>
                </a:solidFill>
              </a:rPr>
              <a:t> </a:t>
            </a:r>
            <a:r>
              <a:rPr lang="en-US" sz="1600" i="1" u="sng">
                <a:solidFill>
                  <a:schemeClr val="hlink"/>
                </a:solidFill>
                <a:hlinkClick r:id="rId3"/>
              </a:rPr>
              <a:t>inee.org/minimum-standards</a:t>
            </a:r>
            <a:endParaRPr sz="1600"/>
          </a:p>
        </p:txBody>
      </p:sp>
      <p:sp>
        <p:nvSpPr>
          <p:cNvPr id="79" name="Google Shape;79;p15"/>
          <p:cNvSpPr txBox="1">
            <a:spLocks noGrp="1"/>
          </p:cNvSpPr>
          <p:nvPr>
            <p:ph type="title"/>
          </p:nvPr>
        </p:nvSpPr>
        <p:spPr>
          <a:xfrm>
            <a:off x="0" y="0"/>
            <a:ext cx="9144000" cy="582300"/>
          </a:xfrm>
          <a:prstGeom prst="rect">
            <a:avLst/>
          </a:prstGeom>
          <a:solidFill>
            <a:schemeClr val="accent6"/>
          </a:solidFill>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a:solidFill>
                  <a:schemeClr val="lt1"/>
                </a:solidFill>
              </a:rPr>
              <a:t>INEE Minimum Standards</a:t>
            </a:r>
            <a:endParaRPr>
              <a:solidFill>
                <a:schemeClr val="lt1"/>
              </a:solidFill>
            </a:endParaRPr>
          </a:p>
        </p:txBody>
      </p:sp>
      <p:pic>
        <p:nvPicPr>
          <p:cNvPr id="80" name="Google Shape;80;p15"/>
          <p:cNvPicPr preferRelativeResize="0"/>
          <p:nvPr/>
        </p:nvPicPr>
        <p:blipFill>
          <a:blip r:embed="rId4">
            <a:alphaModFix/>
          </a:blip>
          <a:stretch>
            <a:fillRect/>
          </a:stretch>
        </p:blipFill>
        <p:spPr>
          <a:xfrm>
            <a:off x="6257200" y="926313"/>
            <a:ext cx="2667249" cy="37707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6"/>
          <p:cNvSpPr txBox="1">
            <a:spLocks noGrp="1"/>
          </p:cNvSpPr>
          <p:nvPr>
            <p:ph type="title"/>
          </p:nvPr>
        </p:nvSpPr>
        <p:spPr>
          <a:xfrm>
            <a:off x="163400" y="2074750"/>
            <a:ext cx="8801400" cy="1029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000"/>
              <a:t>The INEE Minimum Standards: 2024 Update</a:t>
            </a:r>
            <a:endParaRPr sz="4000"/>
          </a:p>
        </p:txBody>
      </p:sp>
    </p:spTree>
  </p:cSld>
  <p:clrMapOvr>
    <a:masterClrMapping/>
  </p:clrMapOvr>
</p:sld>
</file>

<file path=ppt/theme/theme1.xml><?xml version="1.0" encoding="utf-8"?>
<a:theme xmlns:a="http://schemas.openxmlformats.org/drawingml/2006/main"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36433"/>
      </a:accent5>
      <a:accent6>
        <a:srgbClr val="153744"/>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4717</Words>
  <Application>Microsoft Office PowerPoint</Application>
  <PresentationFormat>On-screen Show (16:10)</PresentationFormat>
  <Paragraphs>290</Paragraphs>
  <Slides>27</Slides>
  <Notes>27</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Muli</vt:lpstr>
      <vt:lpstr>Roboto Thin</vt:lpstr>
      <vt:lpstr>INEE Presentation Template</vt:lpstr>
      <vt:lpstr>Launch Event:  INEE Minimum Standards, 2024 Edition</vt:lpstr>
      <vt:lpstr>Education in Emergencies, INEE, and the INEE Minimum Standards </vt:lpstr>
      <vt:lpstr>Session Objectives</vt:lpstr>
      <vt:lpstr>INEE: A global network with a single purpose</vt:lpstr>
      <vt:lpstr>Education in Emergencies</vt:lpstr>
      <vt:lpstr>Education in Emergencies in Your Context</vt:lpstr>
      <vt:lpstr>The INEE Minimum Standards &amp; the 2024 Update</vt:lpstr>
      <vt:lpstr>INEE Minimum Standards</vt:lpstr>
      <vt:lpstr>The INEE Minimum Standards: 2024 Update</vt:lpstr>
      <vt:lpstr>PowerPoint Presentation</vt:lpstr>
      <vt:lpstr>INEE MS 2024 Update</vt:lpstr>
      <vt:lpstr>INEE MS 2024 Update </vt:lpstr>
      <vt:lpstr>PowerPoint Presentation</vt:lpstr>
      <vt:lpstr>Notable Developments in EiE Since 2010 </vt:lpstr>
      <vt:lpstr>What’s New in the INEE Minimum Standards, 2024 Edition</vt:lpstr>
      <vt:lpstr>Format and Structure</vt:lpstr>
      <vt:lpstr>Cross-cutting Issues</vt:lpstr>
      <vt:lpstr>Introduction to the INEE MS</vt:lpstr>
      <vt:lpstr>Domain 1: Foundational Standards for a Quality Response </vt:lpstr>
      <vt:lpstr>Domain 2: Access and Learning Environment</vt:lpstr>
      <vt:lpstr>Domain 3: Teaching and Learning </vt:lpstr>
      <vt:lpstr>Domain 4: Teachers and Other Education Personnel  </vt:lpstr>
      <vt:lpstr>Domain 5: Education Policy </vt:lpstr>
      <vt:lpstr>PowerPoint Presentation</vt:lpstr>
      <vt:lpstr>Accessing the INEE MS, 2024 Edition</vt:lpstr>
      <vt:lpstr>What’s Next?</vt:lpstr>
      <vt:lpstr>How to Stay in Touch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Launch Event:  INEE Minimum Standards, 2024 Edition</dc:title>
  <cp:lastModifiedBy>Andrew Armstrong</cp:lastModifiedBy>
  <cp:revision>3</cp:revision>
  <dcterms:modified xsi:type="dcterms:W3CDTF">2024-05-21T20:14:58Z</dcterms:modified>
</cp:coreProperties>
</file>