
<file path=[Content_Types].xml><?xml version="1.0" encoding="utf-8"?>
<Types xmlns="http://schemas.openxmlformats.org/package/2006/content-types">
  <Default Extension="xml" ContentType="application/xml"/>
  <Default Extension="wav" ContentType="audio/wav"/>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3" r:id="rId4"/>
    <p:sldId id="307" r:id="rId5"/>
    <p:sldId id="282" r:id="rId6"/>
    <p:sldId id="290" r:id="rId7"/>
    <p:sldId id="292" r:id="rId8"/>
    <p:sldId id="295" r:id="rId9"/>
    <p:sldId id="296" r:id="rId10"/>
    <p:sldId id="298" r:id="rId11"/>
    <p:sldId id="299" r:id="rId12"/>
    <p:sldId id="305" r:id="rId13"/>
    <p:sldId id="301" r:id="rId14"/>
    <p:sldId id="303" r:id="rId15"/>
    <p:sldId id="304" r:id="rId16"/>
    <p:sldId id="302" r:id="rId17"/>
    <p:sldId id="306" r:id="rId18"/>
    <p:sldId id="261"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3B3"/>
    <a:srgbClr val="0000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737"/>
  </p:normalViewPr>
  <p:slideViewPr>
    <p:cSldViewPr>
      <p:cViewPr varScale="1">
        <p:scale>
          <a:sx n="89" d="100"/>
          <a:sy n="89" d="100"/>
        </p:scale>
        <p:origin x="70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1"/>
    </mc:Choice>
    <mc:Fallback>
      <c:style val="41"/>
    </mc:Fallback>
  </mc:AlternateContent>
  <c:chart>
    <c:autoTitleDeleted val="0"/>
    <c:plotArea>
      <c:layout/>
      <c:scatterChart>
        <c:scatterStyle val="lineMarker"/>
        <c:varyColors val="0"/>
        <c:ser>
          <c:idx val="0"/>
          <c:order val="0"/>
          <c:spPr>
            <a:ln w="47625">
              <a:noFill/>
            </a:ln>
          </c:spPr>
          <c:dLbls>
            <c:dLbl>
              <c:idx val="0"/>
              <c:layout>
                <c:manualLayout>
                  <c:x val="0.0"/>
                  <c:y val="-0.0171327817566902"/>
                </c:manualLayout>
              </c:layout>
              <c:showLegendKey val="0"/>
              <c:showVal val="0"/>
              <c:showCatName val="1"/>
              <c:showSerName val="0"/>
              <c:showPercent val="0"/>
              <c:showBubbleSize val="0"/>
              <c:extLst>
                <c:ext xmlns:c15="http://schemas.microsoft.com/office/drawing/2012/chart" uri="{CE6537A1-D6FC-4f65-9D91-7224C49458BB}"/>
              </c:extLst>
            </c:dLbl>
            <c:dLbl>
              <c:idx val="2"/>
              <c:layout>
                <c:manualLayout>
                  <c:x val="0.0"/>
                  <c:y val="-0.0128495863175177"/>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0.0"/>
                  <c:y val="0.0171327817566902"/>
                </c:manualLayout>
              </c:layout>
              <c:showLegendKey val="0"/>
              <c:showVal val="0"/>
              <c:showCatName val="1"/>
              <c:showSerName val="0"/>
              <c:showPercent val="0"/>
              <c:showBubbleSize val="0"/>
              <c:extLst>
                <c:ext xmlns:c15="http://schemas.microsoft.com/office/drawing/2012/chart" uri="{CE6537A1-D6FC-4f65-9D91-7224C49458BB}"/>
              </c:extLst>
            </c:dLbl>
            <c:dLbl>
              <c:idx val="4"/>
              <c:layout>
                <c:manualLayout>
                  <c:x val="0.00440917107583776"/>
                  <c:y val="0.0171327817566902"/>
                </c:manualLayout>
              </c:layout>
              <c:showLegendKey val="0"/>
              <c:showVal val="0"/>
              <c:showCatName val="1"/>
              <c:showSerName val="0"/>
              <c:showPercent val="0"/>
              <c:showBubbleSize val="0"/>
              <c:extLst>
                <c:ext xmlns:c15="http://schemas.microsoft.com/office/drawing/2012/chart" uri="{CE6537A1-D6FC-4f65-9D91-7224C49458BB}"/>
              </c:extLst>
            </c:dLbl>
            <c:dLbl>
              <c:idx val="5"/>
              <c:layout>
                <c:manualLayout>
                  <c:x val="-0.0523394645113805"/>
                  <c:y val="-0.0548252388808921"/>
                </c:manualLayout>
              </c:layout>
              <c:showLegendKey val="0"/>
              <c:showVal val="0"/>
              <c:showCatName val="1"/>
              <c:showSerName val="0"/>
              <c:showPercent val="0"/>
              <c:showBubbleSize val="0"/>
              <c:extLst>
                <c:ext xmlns:c15="http://schemas.microsoft.com/office/drawing/2012/chart" uri="{CE6537A1-D6FC-4f65-9D91-7224C49458BB}"/>
              </c:extLst>
            </c:dLbl>
            <c:dLbl>
              <c:idx val="6"/>
              <c:layout>
                <c:manualLayout>
                  <c:x val="-0.0806100217864929"/>
                  <c:y val="0.0507936507936508"/>
                </c:manualLayout>
              </c:layout>
              <c:showLegendKey val="0"/>
              <c:showVal val="0"/>
              <c:showCatName val="1"/>
              <c:showSerName val="0"/>
              <c:showPercent val="0"/>
              <c:showBubbleSize val="0"/>
              <c:extLst>
                <c:ext xmlns:c15="http://schemas.microsoft.com/office/drawing/2012/chart" uri="{CE6537A1-D6FC-4f65-9D91-7224C49458BB}"/>
              </c:extLst>
            </c:dLbl>
            <c:dLbl>
              <c:idx val="7"/>
              <c:layout>
                <c:manualLayout>
                  <c:x val="-0.0718954248366017"/>
                  <c:y val="-0.055026455026455"/>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C00000"/>
                    </a:solidFill>
                  </a:defRPr>
                </a:pPr>
                <a:endParaRPr lang="fr-FR"/>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Feuil5!$D$12:$D$19</c:f>
              <c:strCache>
                <c:ptCount val="8"/>
                <c:pt idx="0">
                  <c:v>EP NGOUMA</c:v>
                </c:pt>
                <c:pt idx="1">
                  <c:v>EP AFADE 1</c:v>
                </c:pt>
                <c:pt idx="2">
                  <c:v>EP MEDINA</c:v>
                </c:pt>
                <c:pt idx="3">
                  <c:v>EP BODO</c:v>
                </c:pt>
                <c:pt idx="4">
                  <c:v>EP MBLAME</c:v>
                </c:pt>
                <c:pt idx="5">
                  <c:v>EP CHAHAK</c:v>
                </c:pt>
                <c:pt idx="6">
                  <c:v>EP BARGARAM</c:v>
                </c:pt>
                <c:pt idx="7">
                  <c:v>EP KAFORAM</c:v>
                </c:pt>
              </c:strCache>
            </c:strRef>
          </c:xVal>
          <c:yVal>
            <c:numRef>
              <c:f>Feuil5!$E$12:$E$19</c:f>
              <c:numCache>
                <c:formatCode>General</c:formatCode>
                <c:ptCount val="8"/>
                <c:pt idx="0">
                  <c:v>2015.0</c:v>
                </c:pt>
                <c:pt idx="1">
                  <c:v>2014.0</c:v>
                </c:pt>
                <c:pt idx="2">
                  <c:v>2015.0</c:v>
                </c:pt>
                <c:pt idx="3">
                  <c:v>2022.0</c:v>
                </c:pt>
                <c:pt idx="4">
                  <c:v>2021.0</c:v>
                </c:pt>
                <c:pt idx="5">
                  <c:v>2014.0</c:v>
                </c:pt>
                <c:pt idx="6">
                  <c:v>2014.0</c:v>
                </c:pt>
                <c:pt idx="7">
                  <c:v>2014.0</c:v>
                </c:pt>
              </c:numCache>
            </c:numRef>
          </c:yVal>
          <c:smooth val="0"/>
        </c:ser>
        <c:dLbls>
          <c:showLegendKey val="0"/>
          <c:showVal val="0"/>
          <c:showCatName val="0"/>
          <c:showSerName val="0"/>
          <c:showPercent val="0"/>
          <c:showBubbleSize val="0"/>
        </c:dLbls>
        <c:axId val="400167728"/>
        <c:axId val="472802688"/>
      </c:scatterChart>
      <c:valAx>
        <c:axId val="400167728"/>
        <c:scaling>
          <c:orientation val="minMax"/>
        </c:scaling>
        <c:delete val="0"/>
        <c:axPos val="b"/>
        <c:title>
          <c:tx>
            <c:rich>
              <a:bodyPr/>
              <a:lstStyle/>
              <a:p>
                <a:pPr>
                  <a:defRPr/>
                </a:pPr>
                <a:r>
                  <a:rPr lang="en-US" sz="1200" dirty="0"/>
                  <a:t>APERÇU CHRONOLOGIQUE DES ATTAQUES DANS LE LOGONE ET CHARI </a:t>
                </a:r>
              </a:p>
            </c:rich>
          </c:tx>
          <c:overlay val="0"/>
        </c:title>
        <c:majorTickMark val="out"/>
        <c:minorTickMark val="none"/>
        <c:tickLblPos val="nextTo"/>
        <c:crossAx val="472802688"/>
        <c:crosses val="autoZero"/>
        <c:crossBetween val="midCat"/>
      </c:valAx>
      <c:valAx>
        <c:axId val="472802688"/>
        <c:scaling>
          <c:orientation val="minMax"/>
        </c:scaling>
        <c:delete val="0"/>
        <c:axPos val="l"/>
        <c:majorGridlines/>
        <c:numFmt formatCode="General" sourceLinked="1"/>
        <c:majorTickMark val="out"/>
        <c:minorTickMark val="none"/>
        <c:tickLblPos val="nextTo"/>
        <c:crossAx val="400167728"/>
        <c:crosses val="autoZero"/>
        <c:crossBetween val="midCat"/>
      </c:valAx>
      <c:spPr>
        <a:solidFill>
          <a:schemeClr val="accent3">
            <a:lumMod val="65000"/>
          </a:schemeClr>
        </a:solidFill>
        <a:ln w="76200"/>
      </c:spPr>
    </c:plotArea>
    <c:plotVisOnly val="1"/>
    <c:dispBlanksAs val="gap"/>
    <c:showDLblsOverMax val="0"/>
  </c:chart>
  <c:spPr>
    <a:solidFill>
      <a:schemeClr val="accent1">
        <a:lumMod val="25000"/>
      </a:schemeClr>
    </a:solidFill>
    <a:ln w="57150">
      <a:solidFill>
        <a:schemeClr val="tx2">
          <a:lumMod val="60000"/>
          <a:lumOff val="40000"/>
        </a:schemeClr>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70FA3-5245-4377-B0F4-FFBB0CECD1A8}" type="doc">
      <dgm:prSet loTypeId="urn:microsoft.com/office/officeart/2005/8/layout/arrow2" loCatId="process" qsTypeId="urn:microsoft.com/office/officeart/2005/8/quickstyle/simple1" qsCatId="simple" csTypeId="urn:microsoft.com/office/officeart/2005/8/colors/accent1_2" csCatId="accent1" phldr="1"/>
      <dgm:spPr/>
    </dgm:pt>
    <dgm:pt modelId="{423E302B-F5E5-4D93-AE4B-A58E12C9DAAB}">
      <dgm:prSet phldrT="[Texte]"/>
      <dgm:spPr/>
      <dgm:t>
        <a:bodyPr/>
        <a:lstStyle/>
        <a:p>
          <a:endParaRPr lang="fr-CM" dirty="0" smtClean="0">
            <a:solidFill>
              <a:schemeClr val="tx2">
                <a:lumMod val="85000"/>
                <a:lumOff val="15000"/>
              </a:schemeClr>
            </a:solidFill>
          </a:endParaRPr>
        </a:p>
        <a:p>
          <a:r>
            <a:rPr lang="fr-CM" dirty="0" smtClean="0">
              <a:solidFill>
                <a:schemeClr val="tx2">
                  <a:lumMod val="85000"/>
                  <a:lumOff val="15000"/>
                </a:schemeClr>
              </a:solidFill>
            </a:rPr>
            <a:t>Attaques  idéologiques</a:t>
          </a:r>
          <a:endParaRPr lang="fr-FR" dirty="0">
            <a:solidFill>
              <a:schemeClr val="tx2">
                <a:lumMod val="85000"/>
                <a:lumOff val="15000"/>
              </a:schemeClr>
            </a:solidFill>
          </a:endParaRPr>
        </a:p>
      </dgm:t>
    </dgm:pt>
    <dgm:pt modelId="{7D3BDEE8-5FE1-4B1F-B4B6-700F77701C06}" type="parTrans" cxnId="{B8D41ACF-41A0-4396-9701-80042F81797F}">
      <dgm:prSet/>
      <dgm:spPr/>
      <dgm:t>
        <a:bodyPr/>
        <a:lstStyle/>
        <a:p>
          <a:endParaRPr lang="fr-FR"/>
        </a:p>
      </dgm:t>
    </dgm:pt>
    <dgm:pt modelId="{EBD6CAE9-2ACF-4F89-8F1C-0EBEEBE5AC85}" type="sibTrans" cxnId="{B8D41ACF-41A0-4396-9701-80042F81797F}">
      <dgm:prSet/>
      <dgm:spPr/>
      <dgm:t>
        <a:bodyPr/>
        <a:lstStyle/>
        <a:p>
          <a:endParaRPr lang="fr-FR"/>
        </a:p>
      </dgm:t>
    </dgm:pt>
    <dgm:pt modelId="{7C7AD5CE-A7EA-4852-BE1E-4B7E92DDF877}">
      <dgm:prSet phldrT="[Texte]"/>
      <dgm:spPr/>
      <dgm:t>
        <a:bodyPr/>
        <a:lstStyle/>
        <a:p>
          <a:endParaRPr lang="fr-CM" dirty="0" smtClean="0">
            <a:solidFill>
              <a:schemeClr val="accent1">
                <a:lumMod val="25000"/>
              </a:schemeClr>
            </a:solidFill>
          </a:endParaRPr>
        </a:p>
        <a:p>
          <a:r>
            <a:rPr lang="fr-CM" dirty="0" smtClean="0">
              <a:solidFill>
                <a:schemeClr val="accent1">
                  <a:lumMod val="25000"/>
                </a:schemeClr>
              </a:solidFill>
            </a:rPr>
            <a:t>Attaques physiques</a:t>
          </a:r>
          <a:endParaRPr lang="fr-FR" dirty="0">
            <a:solidFill>
              <a:schemeClr val="accent1">
                <a:lumMod val="25000"/>
              </a:schemeClr>
            </a:solidFill>
          </a:endParaRPr>
        </a:p>
      </dgm:t>
    </dgm:pt>
    <dgm:pt modelId="{1894686F-BB13-432C-91A6-1A7505DC7096}" type="parTrans" cxnId="{43AC6877-D645-4143-B5F2-6C05817709CD}">
      <dgm:prSet/>
      <dgm:spPr/>
      <dgm:t>
        <a:bodyPr/>
        <a:lstStyle/>
        <a:p>
          <a:endParaRPr lang="fr-FR"/>
        </a:p>
      </dgm:t>
    </dgm:pt>
    <dgm:pt modelId="{0DFEEE90-32DA-4F03-BA77-98C72319C18B}" type="sibTrans" cxnId="{43AC6877-D645-4143-B5F2-6C05817709CD}">
      <dgm:prSet/>
      <dgm:spPr/>
      <dgm:t>
        <a:bodyPr/>
        <a:lstStyle/>
        <a:p>
          <a:endParaRPr lang="fr-FR"/>
        </a:p>
      </dgm:t>
    </dgm:pt>
    <dgm:pt modelId="{C4114968-79B3-4C4F-8C6C-56248F39085C}">
      <dgm:prSet phldrT="[Texte]"/>
      <dgm:spPr/>
      <dgm:t>
        <a:bodyPr/>
        <a:lstStyle/>
        <a:p>
          <a:endParaRPr lang="fr-CM" dirty="0" smtClean="0">
            <a:solidFill>
              <a:schemeClr val="accent1">
                <a:lumMod val="25000"/>
              </a:schemeClr>
            </a:solidFill>
          </a:endParaRPr>
        </a:p>
        <a:p>
          <a:r>
            <a:rPr lang="fr-CM" dirty="0" smtClean="0">
              <a:solidFill>
                <a:schemeClr val="accent1">
                  <a:lumMod val="25000"/>
                </a:schemeClr>
              </a:solidFill>
            </a:rPr>
            <a:t>Attaques psycho-mystiques</a:t>
          </a:r>
          <a:endParaRPr lang="fr-FR" dirty="0">
            <a:solidFill>
              <a:schemeClr val="accent1">
                <a:lumMod val="25000"/>
              </a:schemeClr>
            </a:solidFill>
          </a:endParaRPr>
        </a:p>
      </dgm:t>
    </dgm:pt>
    <dgm:pt modelId="{14C2EBEE-A229-495A-8C8B-27BEBCE2DB2E}" type="parTrans" cxnId="{9E7EA5DF-EFB3-4999-BBB2-8FB0304EA0A9}">
      <dgm:prSet/>
      <dgm:spPr/>
      <dgm:t>
        <a:bodyPr/>
        <a:lstStyle/>
        <a:p>
          <a:endParaRPr lang="fr-FR"/>
        </a:p>
      </dgm:t>
    </dgm:pt>
    <dgm:pt modelId="{97B12863-E40B-454B-9F12-8B0FEF0B0179}" type="sibTrans" cxnId="{9E7EA5DF-EFB3-4999-BBB2-8FB0304EA0A9}">
      <dgm:prSet/>
      <dgm:spPr/>
      <dgm:t>
        <a:bodyPr/>
        <a:lstStyle/>
        <a:p>
          <a:endParaRPr lang="fr-FR"/>
        </a:p>
      </dgm:t>
    </dgm:pt>
    <dgm:pt modelId="{633CE43A-1B0E-4020-BCDC-181DA9DCF836}" type="pres">
      <dgm:prSet presAssocID="{A6770FA3-5245-4377-B0F4-FFBB0CECD1A8}" presName="arrowDiagram" presStyleCnt="0">
        <dgm:presLayoutVars>
          <dgm:chMax val="5"/>
          <dgm:dir/>
          <dgm:resizeHandles val="exact"/>
        </dgm:presLayoutVars>
      </dgm:prSet>
      <dgm:spPr/>
    </dgm:pt>
    <dgm:pt modelId="{841FC0E2-DBB0-4366-9622-B1C9C1AE7F6D}" type="pres">
      <dgm:prSet presAssocID="{A6770FA3-5245-4377-B0F4-FFBB0CECD1A8}" presName="arrow" presStyleLbl="bgShp" presStyleIdx="0" presStyleCnt="1" custLinFactNeighborX="-1380" custLinFactNeighborY="-2598"/>
      <dgm:spPr>
        <a:solidFill>
          <a:schemeClr val="accent1">
            <a:lumMod val="25000"/>
            <a:alpha val="56000"/>
          </a:schemeClr>
        </a:solidFill>
      </dgm:spPr>
    </dgm:pt>
    <dgm:pt modelId="{0CA5D038-BF38-4333-B04F-D0FBC9741428}" type="pres">
      <dgm:prSet presAssocID="{A6770FA3-5245-4377-B0F4-FFBB0CECD1A8}" presName="arrowDiagram3" presStyleCnt="0"/>
      <dgm:spPr/>
    </dgm:pt>
    <dgm:pt modelId="{5831B1BA-97FD-4EE5-BE4C-B1B3387C2489}" type="pres">
      <dgm:prSet presAssocID="{423E302B-F5E5-4D93-AE4B-A58E12C9DAAB}" presName="bullet3a" presStyleLbl="node1" presStyleIdx="0" presStyleCnt="3"/>
      <dgm:spPr/>
    </dgm:pt>
    <dgm:pt modelId="{CC748F38-A62B-4E64-909B-1DB6B0F1E397}" type="pres">
      <dgm:prSet presAssocID="{423E302B-F5E5-4D93-AE4B-A58E12C9DAAB}" presName="textBox3a" presStyleLbl="revTx" presStyleIdx="0" presStyleCnt="3">
        <dgm:presLayoutVars>
          <dgm:bulletEnabled val="1"/>
        </dgm:presLayoutVars>
      </dgm:prSet>
      <dgm:spPr/>
      <dgm:t>
        <a:bodyPr/>
        <a:lstStyle/>
        <a:p>
          <a:endParaRPr lang="fr-FR"/>
        </a:p>
      </dgm:t>
    </dgm:pt>
    <dgm:pt modelId="{C2041C21-2B36-4971-A15E-938CA0E836CD}" type="pres">
      <dgm:prSet presAssocID="{7C7AD5CE-A7EA-4852-BE1E-4B7E92DDF877}" presName="bullet3b" presStyleLbl="node1" presStyleIdx="1" presStyleCnt="3"/>
      <dgm:spPr/>
    </dgm:pt>
    <dgm:pt modelId="{1A1D7B25-36F7-4DBC-8D83-BF052072A29E}" type="pres">
      <dgm:prSet presAssocID="{7C7AD5CE-A7EA-4852-BE1E-4B7E92DDF877}" presName="textBox3b" presStyleLbl="revTx" presStyleIdx="1" presStyleCnt="3" custLinFactNeighborX="8333" custLinFactNeighborY="-364">
        <dgm:presLayoutVars>
          <dgm:bulletEnabled val="1"/>
        </dgm:presLayoutVars>
      </dgm:prSet>
      <dgm:spPr/>
      <dgm:t>
        <a:bodyPr/>
        <a:lstStyle/>
        <a:p>
          <a:endParaRPr lang="fr-FR"/>
        </a:p>
      </dgm:t>
    </dgm:pt>
    <dgm:pt modelId="{FC4F2255-3A71-41AB-9490-860622E78F17}" type="pres">
      <dgm:prSet presAssocID="{C4114968-79B3-4C4F-8C6C-56248F39085C}" presName="bullet3c" presStyleLbl="node1" presStyleIdx="2" presStyleCnt="3"/>
      <dgm:spPr/>
    </dgm:pt>
    <dgm:pt modelId="{AD88B539-8C22-4DBA-B62E-2DCEF84DB736}" type="pres">
      <dgm:prSet presAssocID="{C4114968-79B3-4C4F-8C6C-56248F39085C}" presName="textBox3c" presStyleLbl="revTx" presStyleIdx="2" presStyleCnt="3">
        <dgm:presLayoutVars>
          <dgm:bulletEnabled val="1"/>
        </dgm:presLayoutVars>
      </dgm:prSet>
      <dgm:spPr/>
      <dgm:t>
        <a:bodyPr/>
        <a:lstStyle/>
        <a:p>
          <a:endParaRPr lang="fr-FR"/>
        </a:p>
      </dgm:t>
    </dgm:pt>
  </dgm:ptLst>
  <dgm:cxnLst>
    <dgm:cxn modelId="{B8D41ACF-41A0-4396-9701-80042F81797F}" srcId="{A6770FA3-5245-4377-B0F4-FFBB0CECD1A8}" destId="{423E302B-F5E5-4D93-AE4B-A58E12C9DAAB}" srcOrd="0" destOrd="0" parTransId="{7D3BDEE8-5FE1-4B1F-B4B6-700F77701C06}" sibTransId="{EBD6CAE9-2ACF-4F89-8F1C-0EBEEBE5AC85}"/>
    <dgm:cxn modelId="{BC9C17F4-A0FC-45F1-B30A-E50486E34FF3}" type="presOf" srcId="{7C7AD5CE-A7EA-4852-BE1E-4B7E92DDF877}" destId="{1A1D7B25-36F7-4DBC-8D83-BF052072A29E}" srcOrd="0" destOrd="0" presId="urn:microsoft.com/office/officeart/2005/8/layout/arrow2"/>
    <dgm:cxn modelId="{8ABE14DD-F6D7-446E-AF02-C2DEC588C68A}" type="presOf" srcId="{A6770FA3-5245-4377-B0F4-FFBB0CECD1A8}" destId="{633CE43A-1B0E-4020-BCDC-181DA9DCF836}" srcOrd="0" destOrd="0" presId="urn:microsoft.com/office/officeart/2005/8/layout/arrow2"/>
    <dgm:cxn modelId="{9D9FEFA1-FD9D-4E0C-82A2-A21C34F16304}" type="presOf" srcId="{C4114968-79B3-4C4F-8C6C-56248F39085C}" destId="{AD88B539-8C22-4DBA-B62E-2DCEF84DB736}" srcOrd="0" destOrd="0" presId="urn:microsoft.com/office/officeart/2005/8/layout/arrow2"/>
    <dgm:cxn modelId="{43AC6877-D645-4143-B5F2-6C05817709CD}" srcId="{A6770FA3-5245-4377-B0F4-FFBB0CECD1A8}" destId="{7C7AD5CE-A7EA-4852-BE1E-4B7E92DDF877}" srcOrd="1" destOrd="0" parTransId="{1894686F-BB13-432C-91A6-1A7505DC7096}" sibTransId="{0DFEEE90-32DA-4F03-BA77-98C72319C18B}"/>
    <dgm:cxn modelId="{33A1028B-AD25-4010-B277-BB7C7510C8AD}" type="presOf" srcId="{423E302B-F5E5-4D93-AE4B-A58E12C9DAAB}" destId="{CC748F38-A62B-4E64-909B-1DB6B0F1E397}" srcOrd="0" destOrd="0" presId="urn:microsoft.com/office/officeart/2005/8/layout/arrow2"/>
    <dgm:cxn modelId="{9E7EA5DF-EFB3-4999-BBB2-8FB0304EA0A9}" srcId="{A6770FA3-5245-4377-B0F4-FFBB0CECD1A8}" destId="{C4114968-79B3-4C4F-8C6C-56248F39085C}" srcOrd="2" destOrd="0" parTransId="{14C2EBEE-A229-495A-8C8B-27BEBCE2DB2E}" sibTransId="{97B12863-E40B-454B-9F12-8B0FEF0B0179}"/>
    <dgm:cxn modelId="{D3B167CA-D27B-4DE3-B7BF-17DBDA2629D1}" type="presParOf" srcId="{633CE43A-1B0E-4020-BCDC-181DA9DCF836}" destId="{841FC0E2-DBB0-4366-9622-B1C9C1AE7F6D}" srcOrd="0" destOrd="0" presId="urn:microsoft.com/office/officeart/2005/8/layout/arrow2"/>
    <dgm:cxn modelId="{24E7A451-56CA-4F04-A0AD-179E5932F973}" type="presParOf" srcId="{633CE43A-1B0E-4020-BCDC-181DA9DCF836}" destId="{0CA5D038-BF38-4333-B04F-D0FBC9741428}" srcOrd="1" destOrd="0" presId="urn:microsoft.com/office/officeart/2005/8/layout/arrow2"/>
    <dgm:cxn modelId="{A76D825B-0B94-4FF1-B697-EB5EE0FAFB50}" type="presParOf" srcId="{0CA5D038-BF38-4333-B04F-D0FBC9741428}" destId="{5831B1BA-97FD-4EE5-BE4C-B1B3387C2489}" srcOrd="0" destOrd="0" presId="urn:microsoft.com/office/officeart/2005/8/layout/arrow2"/>
    <dgm:cxn modelId="{901E694C-DC81-4FCB-AF3C-F78015F995C6}" type="presParOf" srcId="{0CA5D038-BF38-4333-B04F-D0FBC9741428}" destId="{CC748F38-A62B-4E64-909B-1DB6B0F1E397}" srcOrd="1" destOrd="0" presId="urn:microsoft.com/office/officeart/2005/8/layout/arrow2"/>
    <dgm:cxn modelId="{F7453602-F9F0-4216-B1EB-9BAEFE71A856}" type="presParOf" srcId="{0CA5D038-BF38-4333-B04F-D0FBC9741428}" destId="{C2041C21-2B36-4971-A15E-938CA0E836CD}" srcOrd="2" destOrd="0" presId="urn:microsoft.com/office/officeart/2005/8/layout/arrow2"/>
    <dgm:cxn modelId="{0849F513-14C2-45D0-B62F-588B6DB19042}" type="presParOf" srcId="{0CA5D038-BF38-4333-B04F-D0FBC9741428}" destId="{1A1D7B25-36F7-4DBC-8D83-BF052072A29E}" srcOrd="3" destOrd="0" presId="urn:microsoft.com/office/officeart/2005/8/layout/arrow2"/>
    <dgm:cxn modelId="{B3E4FD01-F901-4C80-A50E-D2299B59343B}" type="presParOf" srcId="{0CA5D038-BF38-4333-B04F-D0FBC9741428}" destId="{FC4F2255-3A71-41AB-9490-860622E78F17}" srcOrd="4" destOrd="0" presId="urn:microsoft.com/office/officeart/2005/8/layout/arrow2"/>
    <dgm:cxn modelId="{EFE19CD8-3E23-4115-86A2-D737998952C9}" type="presParOf" srcId="{0CA5D038-BF38-4333-B04F-D0FBC9741428}" destId="{AD88B539-8C22-4DBA-B62E-2DCEF84DB73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FC0E2-DBB0-4366-9622-B1C9C1AE7F6D}">
      <dsp:nvSpPr>
        <dsp:cNvPr id="0" name=""/>
        <dsp:cNvSpPr/>
      </dsp:nvSpPr>
      <dsp:spPr>
        <a:xfrm>
          <a:off x="0" y="0"/>
          <a:ext cx="6905652" cy="4316032"/>
        </a:xfrm>
        <a:prstGeom prst="swooshArrow">
          <a:avLst>
            <a:gd name="adj1" fmla="val 25000"/>
            <a:gd name="adj2" fmla="val 25000"/>
          </a:avLst>
        </a:prstGeom>
        <a:solidFill>
          <a:schemeClr val="accent1">
            <a:lumMod val="25000"/>
            <a:alpha val="56000"/>
          </a:schemeClr>
        </a:solidFill>
        <a:ln>
          <a:noFill/>
        </a:ln>
        <a:effectLst/>
      </dsp:spPr>
      <dsp:style>
        <a:lnRef idx="0">
          <a:scrgbClr r="0" g="0" b="0"/>
        </a:lnRef>
        <a:fillRef idx="1">
          <a:scrgbClr r="0" g="0" b="0"/>
        </a:fillRef>
        <a:effectRef idx="0">
          <a:scrgbClr r="0" g="0" b="0"/>
        </a:effectRef>
        <a:fontRef idx="minor"/>
      </dsp:style>
    </dsp:sp>
    <dsp:sp modelId="{5831B1BA-97FD-4EE5-BE4C-B1B3387C2489}">
      <dsp:nvSpPr>
        <dsp:cNvPr id="0" name=""/>
        <dsp:cNvSpPr/>
      </dsp:nvSpPr>
      <dsp:spPr>
        <a:xfrm>
          <a:off x="877017" y="3051355"/>
          <a:ext cx="179546" cy="1795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48F38-A62B-4E64-909B-1DB6B0F1E397}">
      <dsp:nvSpPr>
        <dsp:cNvPr id="0" name=""/>
        <dsp:cNvSpPr/>
      </dsp:nvSpPr>
      <dsp:spPr>
        <a:xfrm>
          <a:off x="966791" y="3141128"/>
          <a:ext cx="1609016" cy="124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38" tIns="0" rIns="0" bIns="0" numCol="1" spcCol="1270" anchor="t" anchorCtr="0">
          <a:noAutofit/>
        </a:bodyPr>
        <a:lstStyle/>
        <a:p>
          <a:pPr lvl="0" algn="l" defTabSz="933450">
            <a:lnSpc>
              <a:spcPct val="90000"/>
            </a:lnSpc>
            <a:spcBef>
              <a:spcPct val="0"/>
            </a:spcBef>
            <a:spcAft>
              <a:spcPct val="35000"/>
            </a:spcAft>
          </a:pPr>
          <a:endParaRPr lang="fr-CM" sz="2100" kern="1200" dirty="0" smtClean="0">
            <a:solidFill>
              <a:schemeClr val="tx2">
                <a:lumMod val="85000"/>
                <a:lumOff val="15000"/>
              </a:schemeClr>
            </a:solidFill>
          </a:endParaRPr>
        </a:p>
        <a:p>
          <a:pPr lvl="0" algn="l" defTabSz="933450">
            <a:lnSpc>
              <a:spcPct val="90000"/>
            </a:lnSpc>
            <a:spcBef>
              <a:spcPct val="0"/>
            </a:spcBef>
            <a:spcAft>
              <a:spcPct val="35000"/>
            </a:spcAft>
          </a:pPr>
          <a:r>
            <a:rPr lang="fr-CM" sz="2100" kern="1200" dirty="0" smtClean="0">
              <a:solidFill>
                <a:schemeClr val="tx2">
                  <a:lumMod val="85000"/>
                  <a:lumOff val="15000"/>
                </a:schemeClr>
              </a:solidFill>
            </a:rPr>
            <a:t>Attaques  idéologiques</a:t>
          </a:r>
          <a:endParaRPr lang="fr-FR" sz="2100" kern="1200" dirty="0">
            <a:solidFill>
              <a:schemeClr val="tx2">
                <a:lumMod val="85000"/>
                <a:lumOff val="15000"/>
              </a:schemeClr>
            </a:solidFill>
          </a:endParaRPr>
        </a:p>
      </dsp:txBody>
      <dsp:txXfrm>
        <a:off x="966791" y="3141128"/>
        <a:ext cx="1609016" cy="1247333"/>
      </dsp:txXfrm>
    </dsp:sp>
    <dsp:sp modelId="{C2041C21-2B36-4971-A15E-938CA0E836CD}">
      <dsp:nvSpPr>
        <dsp:cNvPr id="0" name=""/>
        <dsp:cNvSpPr/>
      </dsp:nvSpPr>
      <dsp:spPr>
        <a:xfrm>
          <a:off x="2461864" y="1878257"/>
          <a:ext cx="324565" cy="3245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D7B25-36F7-4DBC-8D83-BF052072A29E}">
      <dsp:nvSpPr>
        <dsp:cNvPr id="0" name=""/>
        <dsp:cNvSpPr/>
      </dsp:nvSpPr>
      <dsp:spPr>
        <a:xfrm>
          <a:off x="2762255" y="2031994"/>
          <a:ext cx="1657356" cy="234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981" tIns="0" rIns="0" bIns="0" numCol="1" spcCol="1270" anchor="t" anchorCtr="0">
          <a:noAutofit/>
        </a:bodyPr>
        <a:lstStyle/>
        <a:p>
          <a:pPr lvl="0" algn="l" defTabSz="933450">
            <a:lnSpc>
              <a:spcPct val="90000"/>
            </a:lnSpc>
            <a:spcBef>
              <a:spcPct val="0"/>
            </a:spcBef>
            <a:spcAft>
              <a:spcPct val="35000"/>
            </a:spcAft>
          </a:pPr>
          <a:endParaRPr lang="fr-CM" sz="2100" kern="1200" dirty="0" smtClean="0">
            <a:solidFill>
              <a:schemeClr val="accent1">
                <a:lumMod val="25000"/>
              </a:schemeClr>
            </a:solidFill>
          </a:endParaRPr>
        </a:p>
        <a:p>
          <a:pPr lvl="0" algn="l" defTabSz="933450">
            <a:lnSpc>
              <a:spcPct val="90000"/>
            </a:lnSpc>
            <a:spcBef>
              <a:spcPct val="0"/>
            </a:spcBef>
            <a:spcAft>
              <a:spcPct val="35000"/>
            </a:spcAft>
          </a:pPr>
          <a:r>
            <a:rPr lang="fr-CM" sz="2100" kern="1200" dirty="0" smtClean="0">
              <a:solidFill>
                <a:schemeClr val="accent1">
                  <a:lumMod val="25000"/>
                </a:schemeClr>
              </a:solidFill>
            </a:rPr>
            <a:t>Attaques physiques</a:t>
          </a:r>
          <a:endParaRPr lang="fr-FR" sz="2100" kern="1200" dirty="0">
            <a:solidFill>
              <a:schemeClr val="accent1">
                <a:lumMod val="25000"/>
              </a:schemeClr>
            </a:solidFill>
          </a:endParaRPr>
        </a:p>
      </dsp:txBody>
      <dsp:txXfrm>
        <a:off x="2762255" y="2031994"/>
        <a:ext cx="1657356" cy="2347921"/>
      </dsp:txXfrm>
    </dsp:sp>
    <dsp:sp modelId="{FC4F2255-3A71-41AB-9490-860622E78F17}">
      <dsp:nvSpPr>
        <dsp:cNvPr id="0" name=""/>
        <dsp:cNvSpPr/>
      </dsp:nvSpPr>
      <dsp:spPr>
        <a:xfrm>
          <a:off x="4367824" y="1164385"/>
          <a:ext cx="448867" cy="4488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8B539-8C22-4DBA-B62E-2DCEF84DB736}">
      <dsp:nvSpPr>
        <dsp:cNvPr id="0" name=""/>
        <dsp:cNvSpPr/>
      </dsp:nvSpPr>
      <dsp:spPr>
        <a:xfrm>
          <a:off x="4592258" y="1388819"/>
          <a:ext cx="1657356" cy="299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846" tIns="0" rIns="0" bIns="0" numCol="1" spcCol="1270" anchor="t" anchorCtr="0">
          <a:noAutofit/>
        </a:bodyPr>
        <a:lstStyle/>
        <a:p>
          <a:pPr lvl="0" algn="l" defTabSz="933450">
            <a:lnSpc>
              <a:spcPct val="90000"/>
            </a:lnSpc>
            <a:spcBef>
              <a:spcPct val="0"/>
            </a:spcBef>
            <a:spcAft>
              <a:spcPct val="35000"/>
            </a:spcAft>
          </a:pPr>
          <a:endParaRPr lang="fr-CM" sz="2100" kern="1200" dirty="0" smtClean="0">
            <a:solidFill>
              <a:schemeClr val="accent1">
                <a:lumMod val="25000"/>
              </a:schemeClr>
            </a:solidFill>
          </a:endParaRPr>
        </a:p>
        <a:p>
          <a:pPr lvl="0" algn="l" defTabSz="933450">
            <a:lnSpc>
              <a:spcPct val="90000"/>
            </a:lnSpc>
            <a:spcBef>
              <a:spcPct val="0"/>
            </a:spcBef>
            <a:spcAft>
              <a:spcPct val="35000"/>
            </a:spcAft>
          </a:pPr>
          <a:r>
            <a:rPr lang="fr-CM" sz="2100" kern="1200" dirty="0" smtClean="0">
              <a:solidFill>
                <a:schemeClr val="accent1">
                  <a:lumMod val="25000"/>
                </a:schemeClr>
              </a:solidFill>
            </a:rPr>
            <a:t>Attaques psycho-mystiques</a:t>
          </a:r>
          <a:endParaRPr lang="fr-FR" sz="2100" kern="1200" dirty="0">
            <a:solidFill>
              <a:schemeClr val="accent1">
                <a:lumMod val="25000"/>
              </a:schemeClr>
            </a:solidFill>
          </a:endParaRPr>
        </a:p>
      </dsp:txBody>
      <dsp:txXfrm>
        <a:off x="4592258" y="1388819"/>
        <a:ext cx="1657356" cy="299964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A01CA2-0332-40B8-981E-5F579C0447F1}"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C9700A-EB0C-4A02-80D8-1EBAD59852A2}"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8BCF992-4C49-46B6-9914-44CE0C16EE0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A5BA52F-F0B8-4A63-8C58-D9E68DA00753}"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5B47E44-E667-4559-A614-A03AF9405D1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EC1AA7D-849F-49BF-ACC3-B1D1ED34CAC5}"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A6724A7-CE64-42E1-922D-CEB4D42229EB}"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ACBC6CB-6160-4EA6-8C24-82D1E7274B1E}"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EEF109D-A420-42BF-99C9-472C4AA6A27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5A6662-C1A1-45E5-ADCA-BA10E67798AB}"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1ADEE77-C944-41B0-8E3A-7B98CA388ED8}"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262692-9C34-41B9-BD36-7C333B084EFF}"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Image 3" descr="Carte de l'Extrême-Nord dept touchés.png"/>
          <p:cNvPicPr>
            <a:picLocks noChangeAspect="1"/>
          </p:cNvPicPr>
          <p:nvPr/>
        </p:nvPicPr>
        <p:blipFill>
          <a:blip r:embed="rId4" cstate="print"/>
          <a:stretch>
            <a:fillRect/>
          </a:stretch>
        </p:blipFill>
        <p:spPr>
          <a:xfrm>
            <a:off x="3643306" y="0"/>
            <a:ext cx="1895740" cy="1838582"/>
          </a:xfrm>
          <a:prstGeom prst="rect">
            <a:avLst/>
          </a:prstGeom>
        </p:spPr>
      </p:pic>
      <p:sp>
        <p:nvSpPr>
          <p:cNvPr id="14341" name="Rectangle 5"/>
          <p:cNvSpPr>
            <a:spLocks noGrp="1" noChangeArrowheads="1"/>
          </p:cNvSpPr>
          <p:nvPr>
            <p:ph type="ctrTitle"/>
          </p:nvPr>
        </p:nvSpPr>
        <p:spPr>
          <a:xfrm>
            <a:off x="357158" y="4929198"/>
            <a:ext cx="8429625" cy="1571636"/>
          </a:xfrm>
          <a:prstGeom prst="roundRect">
            <a:avLst/>
          </a:prstGeom>
          <a:solidFill>
            <a:schemeClr val="bg1"/>
          </a:solidFill>
        </p:spPr>
        <p:txBody>
          <a:bodyPr/>
          <a:lstStyle/>
          <a:p>
            <a:pPr eaLnBrk="1" hangingPunct="1">
              <a:defRPr/>
            </a:pPr>
            <a:r>
              <a:rPr lang="fr-CM" sz="2000" b="1" dirty="0" smtClean="0">
                <a:solidFill>
                  <a:schemeClr val="accent1">
                    <a:lumMod val="25000"/>
                  </a:schemeClr>
                </a:solidFill>
                <a:latin typeface="+mj-lt"/>
                <a:ea typeface="+mj-ea"/>
                <a:cs typeface="+mj-cs"/>
              </a:rPr>
              <a:t>Expérience du Cameroun: </a:t>
            </a:r>
            <a:r>
              <a:rPr lang="fr-FR" sz="2000" b="1" dirty="0" smtClean="0">
                <a:solidFill>
                  <a:schemeClr val="accent1">
                    <a:lumMod val="25000"/>
                  </a:schemeClr>
                </a:solidFill>
              </a:rPr>
              <a:t>Risques, exposition et conséquences des attaques contre l’éducation dans la région de l’Extrême-Nord </a:t>
            </a:r>
            <a:r>
              <a:rPr lang="fr-FR" sz="2000" b="1" dirty="0" smtClean="0">
                <a:solidFill>
                  <a:schemeClr val="accent1">
                    <a:lumMod val="25000"/>
                  </a:schemeClr>
                </a:solidFill>
                <a:latin typeface="+mj-lt"/>
                <a:ea typeface="+mj-ea"/>
                <a:cs typeface="+mj-cs"/>
              </a:rPr>
              <a:t/>
            </a:r>
            <a:br>
              <a:rPr lang="fr-FR" sz="2000" b="1" dirty="0" smtClean="0">
                <a:solidFill>
                  <a:schemeClr val="accent1">
                    <a:lumMod val="25000"/>
                  </a:schemeClr>
                </a:solidFill>
                <a:latin typeface="+mj-lt"/>
                <a:ea typeface="+mj-ea"/>
                <a:cs typeface="+mj-cs"/>
              </a:rPr>
            </a:br>
            <a:r>
              <a:rPr lang="fr-FR" sz="2400" b="1" dirty="0" smtClean="0">
                <a:solidFill>
                  <a:schemeClr val="accent1">
                    <a:lumMod val="25000"/>
                  </a:schemeClr>
                </a:solidFill>
              </a:rPr>
              <a:t/>
            </a:r>
            <a:br>
              <a:rPr lang="fr-FR" sz="2400" b="1" dirty="0" smtClean="0">
                <a:solidFill>
                  <a:schemeClr val="accent1">
                    <a:lumMod val="25000"/>
                  </a:schemeClr>
                </a:solidFill>
              </a:rPr>
            </a:br>
            <a:r>
              <a:rPr lang="fr-FR" sz="1600" b="1" dirty="0" smtClean="0">
                <a:solidFill>
                  <a:schemeClr val="accent1">
                    <a:lumMod val="25000"/>
                  </a:schemeClr>
                </a:solidFill>
              </a:rPr>
              <a:t>Bana Barka, Point Focal INEE au Cameroun</a:t>
            </a:r>
            <a:endParaRPr lang="es-ES" sz="1800" b="1" dirty="0" smtClean="0">
              <a:solidFill>
                <a:schemeClr val="accent1">
                  <a:lumMod val="25000"/>
                </a:schemeClr>
              </a:solidFill>
            </a:endParaRPr>
          </a:p>
        </p:txBody>
      </p:sp>
      <p:pic>
        <p:nvPicPr>
          <p:cNvPr id="3" name="Image 2" descr="boko-haram-ragazze-rapite-950x450.jpg"/>
          <p:cNvPicPr>
            <a:picLocks noChangeAspect="1"/>
          </p:cNvPicPr>
          <p:nvPr/>
        </p:nvPicPr>
        <p:blipFill>
          <a:blip r:embed="rId5" cstate="print"/>
          <a:stretch>
            <a:fillRect/>
          </a:stretch>
        </p:blipFill>
        <p:spPr>
          <a:xfrm>
            <a:off x="1357290" y="928670"/>
            <a:ext cx="6536000" cy="3096000"/>
          </a:xfrm>
          <a:prstGeom prst="ellipse">
            <a:avLst/>
          </a:prstGeom>
          <a:ln>
            <a:noFill/>
          </a:ln>
          <a:effectLst>
            <a:softEdge rad="112500"/>
          </a:effectLst>
        </p:spPr>
      </p:pic>
    </p:spTree>
  </p:cSld>
  <p:clrMapOvr>
    <a:masterClrMapping/>
  </p:clrMapOvr>
  <p:transition>
    <p:dissolve/>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3600" b="1" dirty="0" err="1" smtClean="0">
                <a:solidFill>
                  <a:schemeClr val="bg1"/>
                </a:solidFill>
                <a:latin typeface="Franklin Gothic Book" pitchFamily="34" charset="0"/>
                <a:cs typeface="Andalus" pitchFamily="18" charset="-78"/>
              </a:rPr>
              <a:t>Ecoles</a:t>
            </a:r>
            <a:r>
              <a:rPr lang="es-ES" sz="3600" b="1" dirty="0" smtClean="0">
                <a:solidFill>
                  <a:schemeClr val="bg1"/>
                </a:solidFill>
                <a:latin typeface="Franklin Gothic Book" pitchFamily="34" charset="0"/>
                <a:cs typeface="Andalus" pitchFamily="18" charset="-78"/>
              </a:rPr>
              <a:t> </a:t>
            </a:r>
            <a:r>
              <a:rPr lang="es-ES" sz="3600" b="1" dirty="0" err="1" smtClean="0">
                <a:solidFill>
                  <a:schemeClr val="bg1"/>
                </a:solidFill>
                <a:latin typeface="Franklin Gothic Book" pitchFamily="34" charset="0"/>
                <a:cs typeface="Andalus" pitchFamily="18" charset="-78"/>
              </a:rPr>
              <a:t>fermées</a:t>
            </a:r>
            <a:endParaRPr lang="es-ES" sz="36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20" name="ZoneTexte 19"/>
          <p:cNvSpPr txBox="1"/>
          <p:nvPr/>
        </p:nvSpPr>
        <p:spPr>
          <a:xfrm>
            <a:off x="3286116" y="5572141"/>
            <a:ext cx="5429288" cy="754053"/>
          </a:xfrm>
          <a:prstGeom prst="rect">
            <a:avLst/>
          </a:prstGeom>
          <a:noFill/>
        </p:spPr>
        <p:txBody>
          <a:bodyPr wrap="square" rtlCol="0">
            <a:spAutoFit/>
          </a:bodyPr>
          <a:lstStyle/>
          <a:p>
            <a:pPr marL="1698625" indent="-1698625"/>
            <a:r>
              <a:rPr lang="fr-CM" sz="1100" b="1" dirty="0" smtClean="0"/>
              <a:t>Source</a:t>
            </a:r>
            <a:r>
              <a:rPr lang="fr-CM" sz="1100" dirty="0" smtClean="0"/>
              <a:t>: </a:t>
            </a:r>
            <a:r>
              <a:rPr lang="fr-CM" sz="1100" b="1" dirty="0" smtClean="0">
                <a:solidFill>
                  <a:srgbClr val="0070C0"/>
                </a:solidFill>
              </a:rPr>
              <a:t>Plan International</a:t>
            </a:r>
            <a:r>
              <a:rPr lang="fr-CM" sz="1100" dirty="0" smtClean="0"/>
              <a:t>, </a:t>
            </a:r>
            <a:r>
              <a:rPr lang="fr-FR" sz="1100" i="1" dirty="0" smtClean="0"/>
              <a:t>Analyse </a:t>
            </a:r>
            <a:r>
              <a:rPr lang="fr-FR" sz="1100" i="1" dirty="0"/>
              <a:t>c</a:t>
            </a:r>
            <a:r>
              <a:rPr lang="fr-FR" sz="1100" i="1" dirty="0" smtClean="0"/>
              <a:t>artographique </a:t>
            </a:r>
            <a:r>
              <a:rPr lang="fr-FR" sz="1100" i="1" dirty="0"/>
              <a:t>des écoles fermées, attaquées et occupées dans la Région  de </a:t>
            </a:r>
            <a:r>
              <a:rPr lang="fr-FR" sz="1100" i="1" dirty="0" smtClean="0"/>
              <a:t>l’Extrême-Nord</a:t>
            </a:r>
            <a:r>
              <a:rPr lang="fr-FR" sz="1100" dirty="0" smtClean="0"/>
              <a:t>, 2022</a:t>
            </a:r>
            <a:r>
              <a:rPr lang="fr-FR" sz="1400" dirty="0" smtClean="0"/>
              <a:t>.</a:t>
            </a:r>
            <a:endParaRPr lang="fr-FR" sz="1400" dirty="0"/>
          </a:p>
          <a:p>
            <a:endParaRPr lang="fr-FR" dirty="0"/>
          </a:p>
        </p:txBody>
      </p:sp>
      <p:pic>
        <p:nvPicPr>
          <p:cNvPr id="9" name="Image 8" descr="Porte gg.png"/>
          <p:cNvPicPr>
            <a:picLocks noChangeAspect="1"/>
          </p:cNvPicPr>
          <p:nvPr/>
        </p:nvPicPr>
        <p:blipFill>
          <a:blip r:embed="rId3" cstate="print"/>
          <a:stretch>
            <a:fillRect/>
          </a:stretch>
        </p:blipFill>
        <p:spPr>
          <a:xfrm>
            <a:off x="214282" y="1357298"/>
            <a:ext cx="1728000" cy="2880000"/>
          </a:xfrm>
          <a:prstGeom prst="rect">
            <a:avLst/>
          </a:prstGeom>
        </p:spPr>
      </p:pic>
      <p:sp>
        <p:nvSpPr>
          <p:cNvPr id="67585" name="Rectangle 1"/>
          <p:cNvSpPr>
            <a:spLocks noChangeArrowheads="1"/>
          </p:cNvSpPr>
          <p:nvPr/>
        </p:nvSpPr>
        <p:spPr bwMode="auto">
          <a:xfrm>
            <a:off x="1785918" y="1620672"/>
            <a:ext cx="350046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Les</a:t>
            </a:r>
            <a:r>
              <a:rPr kumimoji="0" lang="fr-FR" sz="1200" b="1" i="0" u="none" strike="noStrike" cap="none" normalizeH="0" dirty="0" smtClean="0">
                <a:ln>
                  <a:noFill/>
                </a:ln>
                <a:solidFill>
                  <a:schemeClr val="tx1"/>
                </a:solidFill>
                <a:effectLst/>
                <a:latin typeface="+mj-lt"/>
                <a:ea typeface="Calibri" pitchFamily="34" charset="0"/>
                <a:cs typeface="Times New Roman" pitchFamily="18" charset="0"/>
              </a:rPr>
              <a:t> </a:t>
            </a:r>
            <a:r>
              <a:rPr kumimoji="0" lang="fr-FR" sz="1200" b="1" i="0" u="none" strike="noStrike" cap="none" normalizeH="0" dirty="0" smtClean="0">
                <a:ln>
                  <a:noFill/>
                </a:ln>
                <a:solidFill>
                  <a:srgbClr val="C00000"/>
                </a:solidFill>
                <a:effectLst/>
                <a:latin typeface="+mj-lt"/>
                <a:ea typeface="Calibri" pitchFamily="34" charset="0"/>
                <a:cs typeface="Times New Roman" pitchFamily="18" charset="0"/>
              </a:rPr>
              <a:t>incursions</a:t>
            </a: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 de Boko Haram </a:t>
            </a:r>
          </a:p>
          <a:p>
            <a:pPr eaLnBrk="0" hangingPunct="0">
              <a:lnSpc>
                <a:spcPct val="150000"/>
              </a:lnSpc>
              <a:buFontTx/>
              <a:buChar char="•"/>
            </a:pPr>
            <a:r>
              <a:rPr lang="fr-FR" sz="1200" b="1" dirty="0" smtClean="0">
                <a:solidFill>
                  <a:srgbClr val="C00000"/>
                </a:solidFill>
                <a:ea typeface="Calibri" pitchFamily="34" charset="0"/>
                <a:cs typeface="Times New Roman" pitchFamily="18" charset="0"/>
              </a:rPr>
              <a:t>L’insécurité croissante d</a:t>
            </a:r>
            <a:r>
              <a:rPr lang="fr-FR" sz="1200" b="1" dirty="0" smtClean="0">
                <a:ea typeface="Calibri" pitchFamily="34" charset="0"/>
                <a:cs typeface="Times New Roman" pitchFamily="18" charset="0"/>
              </a:rPr>
              <a:t>ans les villages environnants ou frontaliers du Nigeria</a:t>
            </a:r>
          </a:p>
          <a:p>
            <a:pPr eaLnBrk="0" hangingPunct="0">
              <a:lnSpc>
                <a:spcPct val="150000"/>
              </a:lnSpc>
              <a:buFontTx/>
              <a:buChar char="•"/>
            </a:pPr>
            <a:r>
              <a:rPr lang="fr-CM" sz="1200" b="1" dirty="0" smtClean="0">
                <a:solidFill>
                  <a:srgbClr val="C00000"/>
                </a:solidFill>
                <a:ea typeface="Calibri" pitchFamily="34" charset="0"/>
                <a:cs typeface="Times New Roman" pitchFamily="18" charset="0"/>
              </a:rPr>
              <a:t>L’enlèvement des enseignants</a:t>
            </a:r>
            <a:endParaRPr kumimoji="0" lang="fr-FR" sz="800" b="1" i="0" u="none" strike="noStrike" cap="none" normalizeH="0" baseline="0" dirty="0" smtClean="0">
              <a:ln>
                <a:noFill/>
              </a:ln>
              <a:solidFill>
                <a:srgbClr val="C00000"/>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1200" b="1" i="0" u="none" strike="noStrike" cap="none" normalizeH="0" baseline="0" dirty="0" smtClean="0">
                <a:ln>
                  <a:noFill/>
                </a:ln>
                <a:solidFill>
                  <a:srgbClr val="C00000"/>
                </a:solidFill>
                <a:effectLst/>
                <a:latin typeface="+mj-lt"/>
                <a:ea typeface="Calibri" pitchFamily="34" charset="0"/>
                <a:cs typeface="Times New Roman" pitchFamily="18" charset="0"/>
              </a:rPr>
              <a:t>L’occupation militaire </a:t>
            </a: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des sites de l’école </a:t>
            </a:r>
            <a:endParaRPr kumimoji="0" lang="fr-FR" sz="8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Les </a:t>
            </a:r>
            <a:r>
              <a:rPr lang="fr-FR" sz="1200" b="1" dirty="0">
                <a:solidFill>
                  <a:srgbClr val="C00000"/>
                </a:solidFill>
                <a:latin typeface="+mj-lt"/>
                <a:ea typeface="Calibri" pitchFamily="34" charset="0"/>
                <a:cs typeface="Times New Roman" pitchFamily="18" charset="0"/>
              </a:rPr>
              <a:t>c</a:t>
            </a:r>
            <a:r>
              <a:rPr kumimoji="0" lang="fr-FR" sz="1200" b="1" i="0" u="none" strike="noStrike" cap="none" normalizeH="0" baseline="0" dirty="0" smtClean="0">
                <a:ln>
                  <a:noFill/>
                </a:ln>
                <a:solidFill>
                  <a:srgbClr val="C00000"/>
                </a:solidFill>
                <a:effectLst/>
                <a:latin typeface="+mj-lt"/>
                <a:ea typeface="Calibri" pitchFamily="34" charset="0"/>
                <a:cs typeface="Times New Roman" pitchFamily="18" charset="0"/>
              </a:rPr>
              <a:t>onflits intercommunautaires </a:t>
            </a:r>
            <a:endParaRPr kumimoji="0" lang="fr-FR" sz="800" b="1" i="0" u="none" strike="noStrike" cap="none" normalizeH="0" baseline="0" dirty="0" smtClean="0">
              <a:ln>
                <a:noFill/>
              </a:ln>
              <a:solidFill>
                <a:srgbClr val="C00000"/>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Les</a:t>
            </a:r>
            <a:r>
              <a:rPr kumimoji="0" lang="fr-FR" sz="1200" b="1" i="0" u="none" strike="noStrike" cap="none" normalizeH="0" baseline="0" dirty="0" smtClean="0">
                <a:ln>
                  <a:noFill/>
                </a:ln>
                <a:solidFill>
                  <a:srgbClr val="FF0000"/>
                </a:solidFill>
                <a:effectLst/>
                <a:latin typeface="+mj-lt"/>
                <a:ea typeface="Calibri" pitchFamily="34" charset="0"/>
                <a:cs typeface="Times New Roman" pitchFamily="18" charset="0"/>
              </a:rPr>
              <a:t> Inondations</a:t>
            </a:r>
            <a:endParaRPr kumimoji="0" lang="fr-FR" sz="1800" b="1" i="0" u="none" strike="noStrike" cap="none" normalizeH="0" baseline="0" dirty="0" smtClean="0">
              <a:ln>
                <a:noFill/>
              </a:ln>
              <a:solidFill>
                <a:srgbClr val="FF0000"/>
              </a:solidFill>
              <a:effectLst/>
              <a:latin typeface="+mj-lt"/>
            </a:endParaRPr>
          </a:p>
        </p:txBody>
      </p:sp>
      <p:sp>
        <p:nvSpPr>
          <p:cNvPr id="12" name="ZoneTexte 11"/>
          <p:cNvSpPr txBox="1"/>
          <p:nvPr/>
        </p:nvSpPr>
        <p:spPr>
          <a:xfrm>
            <a:off x="1785918" y="1357298"/>
            <a:ext cx="3168000" cy="360000"/>
          </a:xfrm>
          <a:prstGeom prst="rect">
            <a:avLst/>
          </a:prstGeom>
          <a:noFill/>
        </p:spPr>
        <p:txBody>
          <a:bodyPr wrap="square" rtlCol="0">
            <a:spAutoFit/>
          </a:bodyPr>
          <a:lstStyle/>
          <a:p>
            <a:r>
              <a:rPr lang="fr-CM" sz="1400" b="1" dirty="0" smtClean="0">
                <a:solidFill>
                  <a:schemeClr val="accent1">
                    <a:lumMod val="25000"/>
                  </a:schemeClr>
                </a:solidFill>
              </a:rPr>
              <a:t>Pourquoi les écoles ferment-elles?</a:t>
            </a:r>
          </a:p>
          <a:p>
            <a:endParaRPr lang="fr-CM" sz="1400" b="1" dirty="0" smtClean="0">
              <a:solidFill>
                <a:schemeClr val="accent1">
                  <a:lumMod val="25000"/>
                </a:schemeClr>
              </a:solidFill>
            </a:endParaRPr>
          </a:p>
          <a:p>
            <a:endParaRPr lang="fr-CM" sz="1400" b="1" dirty="0">
              <a:solidFill>
                <a:schemeClr val="accent1">
                  <a:lumMod val="25000"/>
                </a:schemeClr>
              </a:solidFill>
            </a:endParaRPr>
          </a:p>
        </p:txBody>
      </p:sp>
      <p:pic>
        <p:nvPicPr>
          <p:cNvPr id="13" name="Image 12" descr="Voilà ce qui va arriver aux TALIBANS le jour de la MAK-CHEU finale_ _joy__joy__joy__joy__joy__joy_ ( SD ).png"/>
          <p:cNvPicPr>
            <a:picLocks noChangeAspect="1"/>
          </p:cNvPicPr>
          <p:nvPr/>
        </p:nvPicPr>
        <p:blipFill>
          <a:blip r:embed="rId4" cstate="print"/>
          <a:stretch>
            <a:fillRect/>
          </a:stretch>
        </p:blipFill>
        <p:spPr>
          <a:xfrm>
            <a:off x="1285852" y="2857496"/>
            <a:ext cx="324000" cy="324000"/>
          </a:xfrm>
          <a:prstGeom prst="roundRect">
            <a:avLst/>
          </a:prstGeom>
          <a:solidFill>
            <a:schemeClr val="bg1"/>
          </a:solidFill>
        </p:spPr>
      </p:pic>
      <p:pic>
        <p:nvPicPr>
          <p:cNvPr id="15" name="Image 14" descr="Voilà ce qui va arriver aux TALIBANS le jour de la MAK-CHEU finale_ _joy__joy__joy__joy__joy__joy_ ( SD ).png"/>
          <p:cNvPicPr>
            <a:picLocks noChangeAspect="1"/>
          </p:cNvPicPr>
          <p:nvPr/>
        </p:nvPicPr>
        <p:blipFill>
          <a:blip r:embed="rId4" cstate="print"/>
          <a:stretch>
            <a:fillRect/>
          </a:stretch>
        </p:blipFill>
        <p:spPr>
          <a:xfrm>
            <a:off x="7786710" y="500042"/>
            <a:ext cx="468000" cy="468000"/>
          </a:xfrm>
          <a:prstGeom prst="roundRect">
            <a:avLst/>
          </a:prstGeom>
          <a:solidFill>
            <a:schemeClr val="bg1"/>
          </a:solidFill>
          <a:ln>
            <a:solidFill>
              <a:schemeClr val="accent5">
                <a:lumMod val="10000"/>
              </a:schemeClr>
            </a:solidFill>
          </a:ln>
        </p:spPr>
      </p:pic>
      <p:graphicFrame>
        <p:nvGraphicFramePr>
          <p:cNvPr id="21" name="Tableau 20"/>
          <p:cNvGraphicFramePr>
            <a:graphicFrameLocks noGrp="1"/>
          </p:cNvGraphicFramePr>
          <p:nvPr/>
        </p:nvGraphicFramePr>
        <p:xfrm>
          <a:off x="5357818" y="2143116"/>
          <a:ext cx="3429057" cy="1630211"/>
        </p:xfrm>
        <a:graphic>
          <a:graphicData uri="http://schemas.openxmlformats.org/drawingml/2006/table">
            <a:tbl>
              <a:tblPr firstRow="1" bandRow="1">
                <a:tableStyleId>{B301B821-A1FF-4177-AEE7-76D212191A09}</a:tableStyleId>
              </a:tblPr>
              <a:tblGrid>
                <a:gridCol w="1143019"/>
                <a:gridCol w="1143019"/>
                <a:gridCol w="1143019"/>
              </a:tblGrid>
              <a:tr h="428628">
                <a:tc>
                  <a:txBody>
                    <a:bodyPr/>
                    <a:lstStyle/>
                    <a:p>
                      <a:pPr algn="ctr"/>
                      <a:r>
                        <a:rPr lang="fr-CM" sz="1100" dirty="0" smtClean="0"/>
                        <a:t>Mayo Sava</a:t>
                      </a:r>
                      <a:endParaRPr lang="fr-FR" sz="1100" dirty="0"/>
                    </a:p>
                  </a:txBody>
                  <a:tcPr>
                    <a:solidFill>
                      <a:schemeClr val="accent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M" sz="1100" dirty="0" smtClean="0"/>
                        <a:t>Logone et Chari</a:t>
                      </a:r>
                      <a:endParaRPr lang="fr-FR" sz="1100" dirty="0" smtClean="0"/>
                    </a:p>
                    <a:p>
                      <a:pPr algn="ctr"/>
                      <a:endParaRPr lang="fr-FR" sz="1100" dirty="0"/>
                    </a:p>
                  </a:txBody>
                  <a:tcPr>
                    <a:solidFill>
                      <a:schemeClr val="accent1">
                        <a:lumMod val="25000"/>
                      </a:schemeClr>
                    </a:solidFill>
                  </a:tcPr>
                </a:tc>
                <a:tc>
                  <a:txBody>
                    <a:bodyPr/>
                    <a:lstStyle/>
                    <a:p>
                      <a:pPr algn="ctr"/>
                      <a:r>
                        <a:rPr lang="fr-CM" sz="1100" dirty="0" smtClean="0"/>
                        <a:t>Mayo Tsanaga</a:t>
                      </a:r>
                      <a:endParaRPr lang="fr-FR" sz="1100" dirty="0"/>
                    </a:p>
                  </a:txBody>
                  <a:tcPr>
                    <a:solidFill>
                      <a:schemeClr val="accent1">
                        <a:lumMod val="25000"/>
                      </a:schemeClr>
                    </a:solidFill>
                  </a:tcPr>
                </a:tc>
              </a:tr>
              <a:tr h="1035851">
                <a:tc>
                  <a:txBody>
                    <a:bodyPr/>
                    <a:lstStyle/>
                    <a:p>
                      <a:pPr algn="ctr"/>
                      <a:endParaRPr lang="fr-CM" sz="16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bg1"/>
                          </a:solidFill>
                          <a:latin typeface="+mn-lt"/>
                          <a:ea typeface="+mn-ea"/>
                          <a:cs typeface="+mn-cs"/>
                        </a:rPr>
                        <a:t>53,6 % </a:t>
                      </a:r>
                      <a:endParaRPr lang="fr-FR" sz="1600" dirty="0" smtClean="0">
                        <a:solidFill>
                          <a:schemeClr val="bg1"/>
                        </a:solidFill>
                      </a:endParaRPr>
                    </a:p>
                    <a:p>
                      <a:pPr algn="ctr"/>
                      <a:endParaRPr lang="fr-FR" sz="1600" dirty="0">
                        <a:solidFill>
                          <a:schemeClr val="bg1"/>
                        </a:solidFill>
                      </a:endParaRPr>
                    </a:p>
                  </a:txBody>
                  <a:tcPr>
                    <a:solidFill>
                      <a:schemeClr val="accent1">
                        <a:lumMod val="25000"/>
                      </a:schemeClr>
                    </a:solidFill>
                  </a:tcPr>
                </a:tc>
                <a:tc>
                  <a:txBody>
                    <a:bodyPr/>
                    <a:lstStyle/>
                    <a:p>
                      <a:pPr algn="ctr"/>
                      <a:endParaRPr lang="fr-CM" sz="1600" dirty="0" smtClean="0">
                        <a:solidFill>
                          <a:schemeClr val="bg1"/>
                        </a:solidFill>
                      </a:endParaRPr>
                    </a:p>
                    <a:p>
                      <a:pPr algn="ctr"/>
                      <a:r>
                        <a:rPr lang="fr-CM" sz="1600" dirty="0" smtClean="0">
                          <a:solidFill>
                            <a:schemeClr val="bg1"/>
                          </a:solidFill>
                        </a:rPr>
                        <a:t>44,68%</a:t>
                      </a:r>
                      <a:endParaRPr lang="fr-FR" sz="1600" kern="1200" dirty="0" smtClean="0">
                        <a:solidFill>
                          <a:schemeClr val="bg1"/>
                        </a:solidFill>
                        <a:latin typeface="+mn-lt"/>
                        <a:ea typeface="+mn-ea"/>
                        <a:cs typeface="+mn-cs"/>
                      </a:endParaRPr>
                    </a:p>
                  </a:txBody>
                  <a:tcPr>
                    <a:solidFill>
                      <a:schemeClr val="accent1">
                        <a:lumMod val="25000"/>
                      </a:schemeClr>
                    </a:solidFill>
                  </a:tcPr>
                </a:tc>
                <a:tc>
                  <a:txBody>
                    <a:bodyPr/>
                    <a:lstStyle/>
                    <a:p>
                      <a:pPr algn="ctr"/>
                      <a:endParaRPr lang="fr-CM" sz="1600" dirty="0" smtClean="0">
                        <a:solidFill>
                          <a:schemeClr val="bg1"/>
                        </a:solidFill>
                      </a:endParaRPr>
                    </a:p>
                    <a:p>
                      <a:pPr algn="ctr"/>
                      <a:r>
                        <a:rPr lang="fr-CM" sz="1600" dirty="0" smtClean="0">
                          <a:solidFill>
                            <a:schemeClr val="bg1"/>
                          </a:solidFill>
                        </a:rPr>
                        <a:t>38%</a:t>
                      </a:r>
                      <a:endParaRPr lang="fr-FR" sz="1600" dirty="0">
                        <a:solidFill>
                          <a:schemeClr val="bg1"/>
                        </a:solidFill>
                      </a:endParaRPr>
                    </a:p>
                  </a:txBody>
                  <a:tcPr>
                    <a:solidFill>
                      <a:schemeClr val="accent1">
                        <a:lumMod val="25000"/>
                      </a:schemeClr>
                    </a:solidFill>
                  </a:tcPr>
                </a:tc>
              </a:tr>
            </a:tbl>
          </a:graphicData>
        </a:graphic>
      </p:graphicFrame>
      <p:sp>
        <p:nvSpPr>
          <p:cNvPr id="22" name="ZoneTexte 21"/>
          <p:cNvSpPr txBox="1"/>
          <p:nvPr/>
        </p:nvSpPr>
        <p:spPr>
          <a:xfrm>
            <a:off x="5357818" y="1357298"/>
            <a:ext cx="3420000" cy="612000"/>
          </a:xfrm>
          <a:prstGeom prst="rect">
            <a:avLst/>
          </a:prstGeom>
          <a:noFill/>
        </p:spPr>
        <p:txBody>
          <a:bodyPr wrap="square" rtlCol="0">
            <a:spAutoFit/>
          </a:bodyPr>
          <a:lstStyle/>
          <a:p>
            <a:pPr algn="ctr"/>
            <a:r>
              <a:rPr lang="fr-CM" sz="1400" b="1" dirty="0" smtClean="0">
                <a:solidFill>
                  <a:schemeClr val="accent1">
                    <a:lumMod val="25000"/>
                  </a:schemeClr>
                </a:solidFill>
              </a:rPr>
              <a:t>Fermetures pour raisons de sécurité sur un échantillon de 47 écoles</a:t>
            </a:r>
          </a:p>
          <a:p>
            <a:endParaRPr lang="fr-CM" sz="1400" b="1" dirty="0" smtClean="0">
              <a:solidFill>
                <a:schemeClr val="accent1">
                  <a:lumMod val="25000"/>
                </a:schemeClr>
              </a:solidFill>
            </a:endParaRPr>
          </a:p>
          <a:p>
            <a:endParaRPr lang="fr-CM" sz="1400" b="1" dirty="0">
              <a:solidFill>
                <a:schemeClr val="accent1">
                  <a:lumMod val="25000"/>
                </a:schemeClr>
              </a:solidFill>
            </a:endParaRPr>
          </a:p>
        </p:txBody>
      </p:sp>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357166"/>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2800" b="1" dirty="0" err="1" smtClean="0">
                <a:solidFill>
                  <a:schemeClr val="bg1"/>
                </a:solidFill>
                <a:latin typeface="Franklin Gothic Book" pitchFamily="34" charset="0"/>
                <a:cs typeface="Andalus" pitchFamily="18" charset="-78"/>
              </a:rPr>
              <a:t>Ecoles</a:t>
            </a:r>
            <a:r>
              <a:rPr lang="es-ES" sz="2800" b="1" dirty="0" smtClean="0">
                <a:solidFill>
                  <a:schemeClr val="bg1"/>
                </a:solidFill>
                <a:latin typeface="Franklin Gothic Book" pitchFamily="34" charset="0"/>
                <a:cs typeface="Andalus" pitchFamily="18" charset="-78"/>
              </a:rPr>
              <a:t> </a:t>
            </a:r>
            <a:r>
              <a:rPr lang="es-ES" sz="2800" b="1" dirty="0" err="1" smtClean="0">
                <a:solidFill>
                  <a:schemeClr val="bg1"/>
                </a:solidFill>
                <a:latin typeface="Franklin Gothic Book" pitchFamily="34" charset="0"/>
                <a:cs typeface="Andalus" pitchFamily="18" charset="-78"/>
              </a:rPr>
              <a:t>occupées</a:t>
            </a:r>
            <a:r>
              <a:rPr lang="es-ES" sz="2800" b="1" dirty="0" smtClean="0">
                <a:solidFill>
                  <a:schemeClr val="bg1"/>
                </a:solidFill>
                <a:latin typeface="Franklin Gothic Book" pitchFamily="34" charset="0"/>
                <a:cs typeface="Andalus" pitchFamily="18" charset="-78"/>
              </a:rPr>
              <a:t> (de 2015 à 2022)</a:t>
            </a: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20" name="ZoneTexte 19"/>
          <p:cNvSpPr txBox="1"/>
          <p:nvPr/>
        </p:nvSpPr>
        <p:spPr>
          <a:xfrm>
            <a:off x="3286116" y="5786454"/>
            <a:ext cx="5429288" cy="754053"/>
          </a:xfrm>
          <a:prstGeom prst="rect">
            <a:avLst/>
          </a:prstGeom>
          <a:noFill/>
        </p:spPr>
        <p:txBody>
          <a:bodyPr wrap="square" rtlCol="0">
            <a:spAutoFit/>
          </a:bodyPr>
          <a:lstStyle/>
          <a:p>
            <a:pPr marL="1698625" indent="-1698625"/>
            <a:r>
              <a:rPr lang="fr-CM" sz="1100" b="1" dirty="0" smtClean="0"/>
              <a:t>Source</a:t>
            </a:r>
            <a:r>
              <a:rPr lang="fr-CM" sz="1100" dirty="0" smtClean="0"/>
              <a:t>: </a:t>
            </a:r>
            <a:r>
              <a:rPr lang="fr-CM" sz="1100" b="1" dirty="0" smtClean="0">
                <a:solidFill>
                  <a:srgbClr val="0070C0"/>
                </a:solidFill>
              </a:rPr>
              <a:t>Plan International</a:t>
            </a:r>
            <a:r>
              <a:rPr lang="fr-CM" sz="1100" dirty="0" smtClean="0"/>
              <a:t>, </a:t>
            </a:r>
            <a:r>
              <a:rPr lang="fr-FR" sz="1100" i="1" dirty="0" smtClean="0"/>
              <a:t>Analyse </a:t>
            </a:r>
            <a:r>
              <a:rPr lang="fr-FR" sz="1100" i="1" dirty="0"/>
              <a:t>c</a:t>
            </a:r>
            <a:r>
              <a:rPr lang="fr-FR" sz="1100" i="1" dirty="0" smtClean="0"/>
              <a:t>artographique </a:t>
            </a:r>
            <a:r>
              <a:rPr lang="fr-FR" sz="1100" i="1" dirty="0"/>
              <a:t>des écoles fermées, attaquées et occupées dans la </a:t>
            </a:r>
            <a:r>
              <a:rPr lang="fr-FR" sz="1100" i="1" dirty="0" smtClean="0"/>
              <a:t>Région </a:t>
            </a:r>
            <a:r>
              <a:rPr lang="fr-FR" sz="1100" i="1" dirty="0"/>
              <a:t>de </a:t>
            </a:r>
            <a:r>
              <a:rPr lang="fr-FR" sz="1100" i="1" dirty="0" smtClean="0"/>
              <a:t>l’Extrême-Nord</a:t>
            </a:r>
            <a:r>
              <a:rPr lang="fr-FR" sz="1100" dirty="0" smtClean="0"/>
              <a:t>, 2022</a:t>
            </a:r>
            <a:r>
              <a:rPr lang="fr-FR" sz="1400" dirty="0" smtClean="0"/>
              <a:t>.</a:t>
            </a:r>
            <a:endParaRPr lang="fr-FR" sz="1400" dirty="0"/>
          </a:p>
          <a:p>
            <a:endParaRPr lang="fr-FR" dirty="0"/>
          </a:p>
        </p:txBody>
      </p:sp>
      <p:pic>
        <p:nvPicPr>
          <p:cNvPr id="9" name="Image 8" descr="Porte gg.png"/>
          <p:cNvPicPr>
            <a:picLocks noChangeAspect="1"/>
          </p:cNvPicPr>
          <p:nvPr/>
        </p:nvPicPr>
        <p:blipFill>
          <a:blip r:embed="rId3" cstate="print"/>
          <a:stretch>
            <a:fillRect/>
          </a:stretch>
        </p:blipFill>
        <p:spPr>
          <a:xfrm>
            <a:off x="214282" y="2071678"/>
            <a:ext cx="1657350" cy="2762250"/>
          </a:xfrm>
          <a:prstGeom prst="rect">
            <a:avLst/>
          </a:prstGeom>
        </p:spPr>
      </p:pic>
      <p:pic>
        <p:nvPicPr>
          <p:cNvPr id="7" name="Image 6" descr="Rond.bmp.png"/>
          <p:cNvPicPr>
            <a:picLocks noChangeAspect="1"/>
          </p:cNvPicPr>
          <p:nvPr/>
        </p:nvPicPr>
        <p:blipFill>
          <a:blip r:embed="rId4" cstate="print"/>
          <a:stretch>
            <a:fillRect/>
          </a:stretch>
        </p:blipFill>
        <p:spPr>
          <a:xfrm rot="13222181">
            <a:off x="757068" y="3657340"/>
            <a:ext cx="710028" cy="613521"/>
          </a:xfrm>
          <a:prstGeom prst="rect">
            <a:avLst/>
          </a:prstGeom>
        </p:spPr>
      </p:pic>
      <p:pic>
        <p:nvPicPr>
          <p:cNvPr id="8" name="Image 7" descr="Petite fille arborant un drapeau à côté d'un militaire.jpg"/>
          <p:cNvPicPr>
            <a:picLocks noChangeAspect="1"/>
          </p:cNvPicPr>
          <p:nvPr/>
        </p:nvPicPr>
        <p:blipFill>
          <a:blip r:embed="rId5" cstate="print"/>
          <a:stretch>
            <a:fillRect/>
          </a:stretch>
        </p:blipFill>
        <p:spPr>
          <a:xfrm>
            <a:off x="1928794" y="1928802"/>
            <a:ext cx="1728000" cy="2714644"/>
          </a:xfrm>
          <a:prstGeom prst="rect">
            <a:avLst/>
          </a:prstGeom>
        </p:spPr>
      </p:pic>
      <p:graphicFrame>
        <p:nvGraphicFramePr>
          <p:cNvPr id="10" name="Tableau 9"/>
          <p:cNvGraphicFramePr>
            <a:graphicFrameLocks noGrp="1"/>
          </p:cNvGraphicFramePr>
          <p:nvPr/>
        </p:nvGraphicFramePr>
        <p:xfrm>
          <a:off x="3929059" y="2143116"/>
          <a:ext cx="4429157" cy="2500330"/>
        </p:xfrm>
        <a:graphic>
          <a:graphicData uri="http://schemas.openxmlformats.org/drawingml/2006/table">
            <a:tbl>
              <a:tblPr/>
              <a:tblGrid>
                <a:gridCol w="1335778"/>
                <a:gridCol w="1335778"/>
                <a:gridCol w="1757601"/>
              </a:tblGrid>
              <a:tr h="485228">
                <a:tc>
                  <a:txBody>
                    <a:bodyPr/>
                    <a:lstStyle/>
                    <a:p>
                      <a:pPr algn="ctr">
                        <a:spcAft>
                          <a:spcPts val="0"/>
                        </a:spcAft>
                      </a:pPr>
                      <a:r>
                        <a:rPr lang="fr-FR" sz="1200" dirty="0">
                          <a:solidFill>
                            <a:srgbClr val="FFFFFF"/>
                          </a:solidFill>
                          <a:latin typeface="Times New Roman"/>
                          <a:ea typeface="Calibri"/>
                          <a:cs typeface="Times New Roman"/>
                        </a:rPr>
                        <a:t>Départements </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schemeClr>
                    </a:solidFill>
                  </a:tcPr>
                </a:tc>
                <a:tc>
                  <a:txBody>
                    <a:bodyPr/>
                    <a:lstStyle/>
                    <a:p>
                      <a:pPr algn="ctr">
                        <a:spcAft>
                          <a:spcPts val="0"/>
                        </a:spcAft>
                      </a:pPr>
                      <a:r>
                        <a:rPr lang="fr-FR" sz="1200" dirty="0">
                          <a:solidFill>
                            <a:srgbClr val="FFFFFF"/>
                          </a:solidFill>
                          <a:latin typeface="Times New Roman"/>
                          <a:ea typeface="Calibri"/>
                          <a:cs typeface="Times New Roman"/>
                        </a:rPr>
                        <a:t>Arrondissements concernés </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schemeClr>
                    </a:solidFill>
                  </a:tcPr>
                </a:tc>
                <a:tc>
                  <a:txBody>
                    <a:bodyPr/>
                    <a:lstStyle/>
                    <a:p>
                      <a:pPr algn="ctr">
                        <a:spcAft>
                          <a:spcPts val="0"/>
                        </a:spcAft>
                      </a:pPr>
                      <a:r>
                        <a:rPr lang="fr-FR" sz="1200" dirty="0">
                          <a:solidFill>
                            <a:srgbClr val="FFFFFF"/>
                          </a:solidFill>
                          <a:latin typeface="Times New Roman"/>
                          <a:ea typeface="Calibri"/>
                          <a:cs typeface="Times New Roman"/>
                        </a:rPr>
                        <a:t>Nombre d’écoles occupées</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schemeClr>
                    </a:solidFill>
                  </a:tcPr>
                </a:tc>
              </a:tr>
              <a:tr h="568390">
                <a:tc>
                  <a:txBody>
                    <a:bodyPr/>
                    <a:lstStyle/>
                    <a:p>
                      <a:pPr>
                        <a:lnSpc>
                          <a:spcPct val="200000"/>
                        </a:lnSpc>
                        <a:spcAft>
                          <a:spcPts val="0"/>
                        </a:spcAft>
                      </a:pPr>
                      <a:r>
                        <a:rPr lang="fr-FR" sz="1200" b="1" dirty="0" smtClean="0">
                          <a:solidFill>
                            <a:schemeClr val="accent1">
                              <a:lumMod val="10000"/>
                            </a:schemeClr>
                          </a:solidFill>
                          <a:latin typeface="Times New Roman"/>
                          <a:ea typeface="Calibri"/>
                          <a:cs typeface="Times New Roman"/>
                        </a:rPr>
                        <a:t>Logone et Chari</a:t>
                      </a:r>
                      <a:endParaRPr lang="fr-FR" sz="16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dirty="0" smtClean="0">
                          <a:solidFill>
                            <a:schemeClr val="accent1">
                              <a:lumMod val="10000"/>
                            </a:schemeClr>
                          </a:solidFill>
                          <a:latin typeface="Times New Roman"/>
                          <a:ea typeface="Calibri"/>
                          <a:cs typeface="Times New Roman"/>
                        </a:rPr>
                        <a:t>3</a:t>
                      </a:r>
                      <a:endParaRPr lang="fr-FR" sz="18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dirty="0">
                          <a:solidFill>
                            <a:schemeClr val="accent1">
                              <a:lumMod val="10000"/>
                            </a:schemeClr>
                          </a:solidFill>
                          <a:latin typeface="Times New Roman"/>
                          <a:ea typeface="Calibri"/>
                          <a:cs typeface="Times New Roman"/>
                        </a:rPr>
                        <a:t>4</a:t>
                      </a:r>
                      <a:endParaRPr lang="fr-FR" sz="18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0248">
                <a:tc>
                  <a:txBody>
                    <a:bodyPr/>
                    <a:lstStyle/>
                    <a:p>
                      <a:pPr>
                        <a:lnSpc>
                          <a:spcPct val="200000"/>
                        </a:lnSpc>
                        <a:spcAft>
                          <a:spcPts val="0"/>
                        </a:spcAft>
                      </a:pPr>
                      <a:r>
                        <a:rPr lang="fr-FR" sz="1200" b="1" dirty="0" smtClean="0">
                          <a:solidFill>
                            <a:schemeClr val="accent1">
                              <a:lumMod val="10000"/>
                            </a:schemeClr>
                          </a:solidFill>
                          <a:latin typeface="Times New Roman"/>
                          <a:ea typeface="Calibri"/>
                          <a:cs typeface="Times New Roman"/>
                        </a:rPr>
                        <a:t>Mayo Sava</a:t>
                      </a:r>
                      <a:endParaRPr lang="fr-FR" sz="16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dirty="0">
                          <a:solidFill>
                            <a:schemeClr val="accent1">
                              <a:lumMod val="10000"/>
                            </a:schemeClr>
                          </a:solidFill>
                          <a:latin typeface="Times New Roman"/>
                          <a:ea typeface="Calibri"/>
                          <a:cs typeface="Times New Roman"/>
                        </a:rPr>
                        <a:t>2</a:t>
                      </a:r>
                      <a:endParaRPr lang="fr-FR" sz="18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dirty="0">
                          <a:solidFill>
                            <a:schemeClr val="accent1">
                              <a:lumMod val="10000"/>
                            </a:schemeClr>
                          </a:solidFill>
                          <a:latin typeface="Times New Roman"/>
                          <a:ea typeface="Calibri"/>
                          <a:cs typeface="Times New Roman"/>
                        </a:rPr>
                        <a:t>6</a:t>
                      </a:r>
                      <a:endParaRPr lang="fr-FR" sz="18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6216">
                <a:tc>
                  <a:txBody>
                    <a:bodyPr/>
                    <a:lstStyle/>
                    <a:p>
                      <a:pPr>
                        <a:lnSpc>
                          <a:spcPct val="200000"/>
                        </a:lnSpc>
                        <a:spcAft>
                          <a:spcPts val="0"/>
                        </a:spcAft>
                      </a:pPr>
                      <a:r>
                        <a:rPr lang="fr-FR" sz="1200" b="1" dirty="0" smtClean="0">
                          <a:solidFill>
                            <a:schemeClr val="accent1">
                              <a:lumMod val="10000"/>
                            </a:schemeClr>
                          </a:solidFill>
                          <a:latin typeface="Times New Roman"/>
                          <a:ea typeface="Calibri"/>
                          <a:cs typeface="Times New Roman"/>
                        </a:rPr>
                        <a:t>Mayo Tsanaga</a:t>
                      </a:r>
                      <a:endParaRPr lang="fr-FR" sz="16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a:solidFill>
                            <a:schemeClr val="accent1">
                              <a:lumMod val="10000"/>
                            </a:schemeClr>
                          </a:solidFill>
                          <a:latin typeface="Times New Roman"/>
                          <a:ea typeface="Calibri"/>
                          <a:cs typeface="Times New Roman"/>
                        </a:rPr>
                        <a:t>1</a:t>
                      </a:r>
                      <a:endParaRPr lang="fr-FR" sz="180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dirty="0">
                          <a:solidFill>
                            <a:schemeClr val="accent1">
                              <a:lumMod val="10000"/>
                            </a:schemeClr>
                          </a:solidFill>
                          <a:latin typeface="Times New Roman"/>
                          <a:ea typeface="Calibri"/>
                          <a:cs typeface="Times New Roman"/>
                        </a:rPr>
                        <a:t>1</a:t>
                      </a:r>
                      <a:endParaRPr lang="fr-FR" sz="18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0248">
                <a:tc>
                  <a:txBody>
                    <a:bodyPr/>
                    <a:lstStyle/>
                    <a:p>
                      <a:pPr>
                        <a:lnSpc>
                          <a:spcPct val="200000"/>
                        </a:lnSpc>
                        <a:spcAft>
                          <a:spcPts val="0"/>
                        </a:spcAft>
                      </a:pPr>
                      <a:r>
                        <a:rPr lang="fr-FR" sz="1200" b="1" dirty="0" smtClean="0">
                          <a:solidFill>
                            <a:schemeClr val="accent1">
                              <a:lumMod val="10000"/>
                            </a:schemeClr>
                          </a:solidFill>
                          <a:latin typeface="Times New Roman"/>
                          <a:ea typeface="Calibri"/>
                          <a:cs typeface="Times New Roman"/>
                        </a:rPr>
                        <a:t>TOTAL </a:t>
                      </a:r>
                      <a:endParaRPr lang="fr-FR" sz="16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dirty="0">
                          <a:solidFill>
                            <a:schemeClr val="accent1">
                              <a:lumMod val="10000"/>
                            </a:schemeClr>
                          </a:solidFill>
                          <a:latin typeface="Times New Roman"/>
                          <a:ea typeface="Calibri"/>
                          <a:cs typeface="Times New Roman"/>
                        </a:rPr>
                        <a:t>6</a:t>
                      </a:r>
                      <a:endParaRPr lang="fr-FR" sz="18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b="1" dirty="0">
                          <a:solidFill>
                            <a:schemeClr val="accent1">
                              <a:lumMod val="10000"/>
                            </a:schemeClr>
                          </a:solidFill>
                          <a:latin typeface="Times New Roman"/>
                          <a:ea typeface="Calibri"/>
                          <a:cs typeface="Times New Roman"/>
                        </a:rPr>
                        <a:t>11</a:t>
                      </a:r>
                      <a:endParaRPr lang="fr-FR" sz="1800" dirty="0">
                        <a:solidFill>
                          <a:schemeClr val="accent1">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6561" name="Rectangle 1"/>
          <p:cNvSpPr>
            <a:spLocks noChangeArrowheads="1"/>
          </p:cNvSpPr>
          <p:nvPr/>
        </p:nvSpPr>
        <p:spPr bwMode="auto">
          <a:xfrm>
            <a:off x="3214678" y="1345757"/>
            <a:ext cx="535785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tableau suivant pr</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sente une synth</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 des </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coles occup</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dans la r</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gion</a:t>
            </a:r>
            <a:endParaRPr kumimoji="0" lang="fr-FR" b="0" i="0" u="none" strike="noStrike" cap="none" normalizeH="0" baseline="0" dirty="0" smtClean="0">
              <a:ln>
                <a:noFill/>
              </a:ln>
              <a:solidFill>
                <a:schemeClr val="tx1"/>
              </a:solidFill>
              <a:effectLst/>
              <a:latin typeface="Arial" pitchFamily="34" charset="0"/>
            </a:endParaRPr>
          </a:p>
        </p:txBody>
      </p:sp>
      <p:sp>
        <p:nvSpPr>
          <p:cNvPr id="11" name="ZoneTexte 10"/>
          <p:cNvSpPr txBox="1"/>
          <p:nvPr/>
        </p:nvSpPr>
        <p:spPr>
          <a:xfrm>
            <a:off x="428596" y="4786322"/>
            <a:ext cx="7929618" cy="830997"/>
          </a:xfrm>
          <a:prstGeom prst="rect">
            <a:avLst/>
          </a:prstGeom>
          <a:noFill/>
        </p:spPr>
        <p:txBody>
          <a:bodyPr wrap="square" rtlCol="0">
            <a:spAutoFit/>
          </a:bodyPr>
          <a:lstStyle/>
          <a:p>
            <a:pPr algn="ctr"/>
            <a:r>
              <a:rPr lang="fr-CM" dirty="0" smtClean="0"/>
              <a:t>État de la situation en 2023: </a:t>
            </a:r>
            <a:r>
              <a:rPr lang="fr-CM" dirty="0" smtClean="0">
                <a:solidFill>
                  <a:srgbClr val="FF0000"/>
                </a:solidFill>
              </a:rPr>
              <a:t>17 écoles occupées</a:t>
            </a:r>
          </a:p>
          <a:p>
            <a:pPr algn="ctr"/>
            <a:endParaRPr lang="fr-CM" dirty="0" smtClean="0">
              <a:solidFill>
                <a:srgbClr val="FF0000"/>
              </a:solidFill>
            </a:endParaRPr>
          </a:p>
          <a:p>
            <a:pPr algn="ctr"/>
            <a:r>
              <a:rPr lang="fr-CM" sz="1200" b="1" dirty="0" smtClean="0">
                <a:solidFill>
                  <a:schemeClr val="accent1">
                    <a:lumMod val="25000"/>
                  </a:schemeClr>
                </a:solidFill>
              </a:rPr>
              <a:t>Les effectifs des écoles occupées sont délocalisées et gonflent ceux des écoles environnantes</a:t>
            </a:r>
            <a:endParaRPr lang="fr-FR" sz="1200" b="1" dirty="0">
              <a:solidFill>
                <a:schemeClr val="accent1">
                  <a:lumMod val="25000"/>
                </a:schemeClr>
              </a:solidFill>
            </a:endParaRPr>
          </a:p>
        </p:txBody>
      </p:sp>
      <p:pic>
        <p:nvPicPr>
          <p:cNvPr id="14" name="Image 13" descr="Barre 1.png"/>
          <p:cNvPicPr>
            <a:picLocks noChangeAspect="1"/>
          </p:cNvPicPr>
          <p:nvPr/>
        </p:nvPicPr>
        <p:blipFill>
          <a:blip r:embed="rId6" cstate="print"/>
          <a:stretch>
            <a:fillRect/>
          </a:stretch>
        </p:blipFill>
        <p:spPr>
          <a:xfrm>
            <a:off x="3929058" y="1643050"/>
            <a:ext cx="4429156" cy="324000"/>
          </a:xfrm>
          <a:prstGeom prst="rect">
            <a:avLst/>
          </a:prstGeom>
        </p:spPr>
      </p:pic>
      <p:pic>
        <p:nvPicPr>
          <p:cNvPr id="15" name="Image 14" descr="Barre 1.png"/>
          <p:cNvPicPr>
            <a:picLocks noChangeAspect="1"/>
          </p:cNvPicPr>
          <p:nvPr/>
        </p:nvPicPr>
        <p:blipFill>
          <a:blip r:embed="rId6" cstate="print"/>
          <a:stretch>
            <a:fillRect/>
          </a:stretch>
        </p:blipFill>
        <p:spPr>
          <a:xfrm>
            <a:off x="357158" y="1857364"/>
            <a:ext cx="1357322" cy="324000"/>
          </a:xfrm>
          <a:prstGeom prst="rect">
            <a:avLst/>
          </a:prstGeom>
        </p:spPr>
      </p:pic>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357166"/>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eaLnBrk="1" hangingPunct="1">
              <a:defRPr/>
            </a:pPr>
            <a:r>
              <a:rPr lang="es-ES" sz="2000" b="1" dirty="0" smtClean="0">
                <a:solidFill>
                  <a:schemeClr val="bg1"/>
                </a:solidFill>
                <a:latin typeface="Franklin Gothic Book" pitchFamily="34" charset="0"/>
                <a:cs typeface="Andalus" pitchFamily="18" charset="-78"/>
              </a:rPr>
              <a:t>Un </a:t>
            </a:r>
            <a:r>
              <a:rPr lang="es-ES" sz="2000" b="1" dirty="0" err="1" smtClean="0">
                <a:solidFill>
                  <a:schemeClr val="bg1"/>
                </a:solidFill>
                <a:latin typeface="Franklin Gothic Book" pitchFamily="34" charset="0"/>
                <a:cs typeface="Andalus" pitchFamily="18" charset="-78"/>
              </a:rPr>
              <a:t>militaire-instituteur</a:t>
            </a:r>
            <a:r>
              <a:rPr lang="es-ES" sz="2000" b="1" dirty="0" smtClean="0">
                <a:solidFill>
                  <a:schemeClr val="bg1"/>
                </a:solidFill>
                <a:latin typeface="Franklin Gothic Book" pitchFamily="34" charset="0"/>
                <a:cs typeface="Andalus" pitchFamily="18" charset="-78"/>
              </a:rPr>
              <a:t>  </a:t>
            </a:r>
            <a:r>
              <a:rPr lang="es-ES" sz="2000" b="1" dirty="0" err="1" smtClean="0">
                <a:solidFill>
                  <a:schemeClr val="bg1"/>
                </a:solidFill>
                <a:latin typeface="Franklin Gothic Book" pitchFamily="34" charset="0"/>
                <a:cs typeface="Andalus" pitchFamily="18" charset="-78"/>
              </a:rPr>
              <a:t>dans</a:t>
            </a:r>
            <a:r>
              <a:rPr lang="es-ES" sz="2000" b="1" dirty="0" smtClean="0">
                <a:solidFill>
                  <a:schemeClr val="bg1"/>
                </a:solidFill>
                <a:latin typeface="Franklin Gothic Book" pitchFamily="34" charset="0"/>
                <a:cs typeface="Andalus" pitchFamily="18" charset="-78"/>
              </a:rPr>
              <a:t> une </a:t>
            </a:r>
            <a:r>
              <a:rPr lang="es-ES" sz="2000" b="1" dirty="0" err="1" smtClean="0">
                <a:solidFill>
                  <a:schemeClr val="bg1"/>
                </a:solidFill>
                <a:latin typeface="Franklin Gothic Book" pitchFamily="34" charset="0"/>
                <a:cs typeface="Andalus" pitchFamily="18" charset="-78"/>
              </a:rPr>
              <a:t>école</a:t>
            </a:r>
            <a:r>
              <a:rPr lang="es-ES" sz="2000" b="1" dirty="0" smtClean="0">
                <a:solidFill>
                  <a:schemeClr val="bg1"/>
                </a:solidFill>
                <a:latin typeface="Franklin Gothic Book" pitchFamily="34" charset="0"/>
                <a:cs typeface="Andalus" pitchFamily="18" charset="-78"/>
              </a:rPr>
              <a:t>  </a:t>
            </a:r>
            <a:r>
              <a:rPr lang="es-ES" sz="2000" b="1" dirty="0" err="1" smtClean="0">
                <a:solidFill>
                  <a:schemeClr val="bg1"/>
                </a:solidFill>
                <a:latin typeface="Franklin Gothic Book" pitchFamily="34" charset="0"/>
                <a:cs typeface="Andalus" pitchFamily="18" charset="-78"/>
              </a:rPr>
              <a:t>désertée</a:t>
            </a:r>
            <a:r>
              <a:rPr lang="es-ES" sz="2000" b="1" dirty="0" smtClean="0">
                <a:solidFill>
                  <a:schemeClr val="bg1"/>
                </a:solidFill>
                <a:latin typeface="Franklin Gothic Book" pitchFamily="34" charset="0"/>
                <a:cs typeface="Andalus" pitchFamily="18" charset="-78"/>
              </a:rPr>
              <a:t> </a:t>
            </a:r>
            <a:br>
              <a:rPr lang="es-ES" sz="2000" b="1" dirty="0" smtClean="0">
                <a:solidFill>
                  <a:schemeClr val="bg1"/>
                </a:solidFill>
                <a:latin typeface="Franklin Gothic Book" pitchFamily="34" charset="0"/>
                <a:cs typeface="Andalus" pitchFamily="18" charset="-78"/>
              </a:rPr>
            </a:br>
            <a:r>
              <a:rPr lang="es-ES" sz="2000" b="1" dirty="0" err="1" smtClean="0">
                <a:solidFill>
                  <a:schemeClr val="bg1"/>
                </a:solidFill>
                <a:latin typeface="Franklin Gothic Book" pitchFamily="34" charset="0"/>
                <a:cs typeface="Andalus" pitchFamily="18" charset="-78"/>
              </a:rPr>
              <a:t>puis</a:t>
            </a:r>
            <a:r>
              <a:rPr lang="es-ES" sz="2000" b="1" dirty="0" smtClean="0">
                <a:solidFill>
                  <a:schemeClr val="bg1"/>
                </a:solidFill>
                <a:latin typeface="Franklin Gothic Book" pitchFamily="34" charset="0"/>
                <a:cs typeface="Andalus" pitchFamily="18" charset="-78"/>
              </a:rPr>
              <a:t> </a:t>
            </a:r>
            <a:r>
              <a:rPr lang="es-ES" sz="2000" b="1" dirty="0" err="1" smtClean="0">
                <a:solidFill>
                  <a:schemeClr val="bg1"/>
                </a:solidFill>
                <a:latin typeface="Franklin Gothic Book" pitchFamily="34" charset="0"/>
                <a:cs typeface="Andalus" pitchFamily="18" charset="-78"/>
              </a:rPr>
              <a:t>réouverte</a:t>
            </a:r>
            <a:r>
              <a:rPr lang="es-ES" sz="2000" b="1" dirty="0" smtClean="0">
                <a:solidFill>
                  <a:schemeClr val="bg1"/>
                </a:solidFill>
                <a:latin typeface="Franklin Gothic Book" pitchFamily="34" charset="0"/>
                <a:cs typeface="Andalus" pitchFamily="18" charset="-78"/>
              </a:rPr>
              <a:t> par </a:t>
            </a:r>
            <a:r>
              <a:rPr lang="es-ES" sz="2000" b="1" dirty="0" err="1" smtClean="0">
                <a:solidFill>
                  <a:schemeClr val="bg1"/>
                </a:solidFill>
                <a:latin typeface="Franklin Gothic Book" pitchFamily="34" charset="0"/>
                <a:cs typeface="Andalus" pitchFamily="18" charset="-78"/>
              </a:rPr>
              <a:t>l’armée</a:t>
            </a:r>
            <a:endParaRPr lang="es-ES" sz="36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pic>
        <p:nvPicPr>
          <p:cNvPr id="5" name="Image 4" descr="Ecole publique de Madina (Fotokol) réouvert par l'armée 1.jpg"/>
          <p:cNvPicPr>
            <a:picLocks noChangeAspect="1"/>
          </p:cNvPicPr>
          <p:nvPr/>
        </p:nvPicPr>
        <p:blipFill>
          <a:blip r:embed="rId3" cstate="print"/>
          <a:stretch>
            <a:fillRect/>
          </a:stretch>
        </p:blipFill>
        <p:spPr>
          <a:xfrm>
            <a:off x="2714612" y="1357298"/>
            <a:ext cx="3861000" cy="5148000"/>
          </a:xfrm>
          <a:prstGeom prst="rect">
            <a:avLst/>
          </a:prstGeom>
          <a:ln>
            <a:noFill/>
          </a:ln>
          <a:effectLst>
            <a:softEdge rad="112500"/>
          </a:effectLst>
        </p:spPr>
      </p:pic>
      <p:pic>
        <p:nvPicPr>
          <p:cNvPr id="7" name="Image 6" descr="SecurityAndMaintenance_Alert.png"/>
          <p:cNvPicPr>
            <a:picLocks noChangeAspect="1"/>
          </p:cNvPicPr>
          <p:nvPr/>
        </p:nvPicPr>
        <p:blipFill>
          <a:blip r:embed="rId4" cstate="print"/>
          <a:stretch>
            <a:fillRect/>
          </a:stretch>
        </p:blipFill>
        <p:spPr>
          <a:xfrm>
            <a:off x="7500958" y="357166"/>
            <a:ext cx="900000" cy="900000"/>
          </a:xfrm>
          <a:prstGeom prst="rect">
            <a:avLst/>
          </a:prstGeom>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3600" b="1" dirty="0" smtClean="0">
                <a:solidFill>
                  <a:schemeClr val="bg1"/>
                </a:solidFill>
                <a:latin typeface="Franklin Gothic Book" pitchFamily="34" charset="0"/>
                <a:cs typeface="Andalus" pitchFamily="18" charset="-78"/>
              </a:rPr>
              <a:t>Les </a:t>
            </a:r>
            <a:r>
              <a:rPr lang="es-ES" sz="3600" b="1" dirty="0" err="1" smtClean="0">
                <a:solidFill>
                  <a:schemeClr val="bg1"/>
                </a:solidFill>
                <a:latin typeface="Franklin Gothic Book" pitchFamily="34" charset="0"/>
                <a:cs typeface="Andalus" pitchFamily="18" charset="-78"/>
              </a:rPr>
              <a:t>attaques</a:t>
            </a:r>
            <a:r>
              <a:rPr lang="es-ES" sz="3600" b="1" dirty="0" smtClean="0">
                <a:solidFill>
                  <a:schemeClr val="bg1"/>
                </a:solidFill>
                <a:latin typeface="Franklin Gothic Book" pitchFamily="34" charset="0"/>
                <a:cs typeface="Andalus" pitchFamily="18" charset="-78"/>
              </a:rPr>
              <a:t> </a:t>
            </a:r>
            <a:r>
              <a:rPr lang="es-ES" sz="3600" b="1" dirty="0" err="1" smtClean="0">
                <a:solidFill>
                  <a:schemeClr val="bg1"/>
                </a:solidFill>
                <a:latin typeface="Franklin Gothic Book" pitchFamily="34" charset="0"/>
                <a:cs typeface="Andalus" pitchFamily="18" charset="-78"/>
              </a:rPr>
              <a:t>psycho-mystiques</a:t>
            </a:r>
            <a:endParaRPr lang="es-ES" sz="36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20" name="ZoneTexte 19"/>
          <p:cNvSpPr txBox="1"/>
          <p:nvPr/>
        </p:nvSpPr>
        <p:spPr>
          <a:xfrm>
            <a:off x="1142976" y="1285860"/>
            <a:ext cx="7500990" cy="923330"/>
          </a:xfrm>
          <a:prstGeom prst="rect">
            <a:avLst/>
          </a:prstGeom>
          <a:noFill/>
        </p:spPr>
        <p:txBody>
          <a:bodyPr wrap="square" rtlCol="0">
            <a:spAutoFit/>
          </a:bodyPr>
          <a:lstStyle/>
          <a:p>
            <a:pPr lvl="0" algn="ctr" eaLnBrk="0" hangingPunct="0"/>
            <a:r>
              <a:rPr lang="fr-CM" sz="1200" b="1" dirty="0">
                <a:solidFill>
                  <a:schemeClr val="accent1">
                    <a:lumMod val="25000"/>
                  </a:schemeClr>
                </a:solidFill>
                <a:cs typeface="Times New Roman" pitchFamily="18" charset="0"/>
              </a:rPr>
              <a:t>Les établissements secondaires </a:t>
            </a:r>
            <a:r>
              <a:rPr lang="fr-CM" sz="1200" b="1" dirty="0" smtClean="0">
                <a:solidFill>
                  <a:schemeClr val="accent1">
                    <a:lumMod val="25000"/>
                  </a:schemeClr>
                </a:solidFill>
                <a:cs typeface="Times New Roman" pitchFamily="18" charset="0"/>
              </a:rPr>
              <a:t>de </a:t>
            </a:r>
            <a:r>
              <a:rPr lang="fr-CM" sz="1200" b="1" dirty="0">
                <a:solidFill>
                  <a:schemeClr val="accent1">
                    <a:lumMod val="25000"/>
                  </a:schemeClr>
                </a:solidFill>
                <a:cs typeface="Times New Roman" pitchFamily="18" charset="0"/>
              </a:rPr>
              <a:t>la région de manière sporadiques sont le théâtre de phénomènes de psychose, que l’on désigne couramment par le mot de « transes ». </a:t>
            </a:r>
          </a:p>
          <a:p>
            <a:pPr lvl="0" algn="ctr" eaLnBrk="0" hangingPunct="0"/>
            <a:endParaRPr lang="fr-CM" sz="1400" b="1" dirty="0">
              <a:solidFill>
                <a:schemeClr val="accent1">
                  <a:lumMod val="25000"/>
                </a:schemeClr>
              </a:solidFill>
              <a:cs typeface="Times New Roman" pitchFamily="18" charset="0"/>
            </a:endParaRPr>
          </a:p>
          <a:p>
            <a:endParaRPr lang="fr-FR" sz="1600" b="1" dirty="0">
              <a:solidFill>
                <a:srgbClr val="C00000"/>
              </a:solidFill>
            </a:endParaRPr>
          </a:p>
        </p:txBody>
      </p:sp>
      <p:sp>
        <p:nvSpPr>
          <p:cNvPr id="12" name="ZoneTexte 11"/>
          <p:cNvSpPr txBox="1"/>
          <p:nvPr/>
        </p:nvSpPr>
        <p:spPr>
          <a:xfrm>
            <a:off x="1000100" y="4786322"/>
            <a:ext cx="7500990" cy="1200329"/>
          </a:xfrm>
          <a:prstGeom prst="rect">
            <a:avLst/>
          </a:prstGeom>
          <a:noFill/>
        </p:spPr>
        <p:txBody>
          <a:bodyPr wrap="square" rtlCol="0">
            <a:spAutoFit/>
          </a:bodyPr>
          <a:lstStyle/>
          <a:p>
            <a:pPr lvl="0" algn="ctr" eaLnBrk="0" hangingPunct="0"/>
            <a:r>
              <a:rPr lang="fr-CM" sz="1400" b="1" dirty="0" smtClean="0">
                <a:solidFill>
                  <a:srgbClr val="C00000"/>
                </a:solidFill>
                <a:cs typeface="Times New Roman" pitchFamily="18" charset="0"/>
              </a:rPr>
              <a:t>Ces transes sont vécues par les élèves victimes et leurs parents comme des attaques mystiques</a:t>
            </a:r>
            <a:r>
              <a:rPr lang="fr-CM" sz="1400" b="1" dirty="0" smtClean="0">
                <a:solidFill>
                  <a:schemeClr val="accent1">
                    <a:lumMod val="25000"/>
                  </a:schemeClr>
                </a:solidFill>
                <a:cs typeface="Times New Roman" pitchFamily="18" charset="0"/>
              </a:rPr>
              <a:t>, lancées de manière occulte par des adeptes de sectes qui voient dans les établissements les meilleurs lieux de concentration de la gent féminine jeune. Dans leur optique, on peut qualifier de VBG ces atteintes contre leur santé mentale</a:t>
            </a:r>
            <a:endParaRPr lang="fr-FR" sz="1400" b="1" dirty="0"/>
          </a:p>
          <a:p>
            <a:endParaRPr lang="fr-FR" sz="1600" b="1" dirty="0">
              <a:solidFill>
                <a:srgbClr val="C00000"/>
              </a:solidFill>
            </a:endParaRPr>
          </a:p>
        </p:txBody>
      </p:sp>
      <p:sp>
        <p:nvSpPr>
          <p:cNvPr id="14" name="Rectangle 13"/>
          <p:cNvSpPr/>
          <p:nvPr/>
        </p:nvSpPr>
        <p:spPr>
          <a:xfrm>
            <a:off x="1357290" y="1857364"/>
            <a:ext cx="6858048" cy="2862322"/>
          </a:xfrm>
          <a:prstGeom prst="rect">
            <a:avLst/>
          </a:prstGeom>
        </p:spPr>
        <p:txBody>
          <a:bodyPr wrap="square">
            <a:spAutoFit/>
          </a:bodyPr>
          <a:lstStyle/>
          <a:p>
            <a:pPr lvl="0" eaLnBrk="0" hangingPunct="0"/>
            <a:r>
              <a:rPr lang="fr-CM" sz="1200" b="1" dirty="0" smtClean="0">
                <a:solidFill>
                  <a:schemeClr val="accent1">
                    <a:lumMod val="25000"/>
                  </a:schemeClr>
                </a:solidFill>
                <a:cs typeface="Times New Roman" pitchFamily="18" charset="0"/>
              </a:rPr>
              <a:t>Diversement appréciées selon que l’on adopte un point de vue rationaliste ou ésotérique, elles conduisent à des </a:t>
            </a:r>
            <a:r>
              <a:rPr lang="fr-CM" sz="1200" b="1" dirty="0" smtClean="0">
                <a:solidFill>
                  <a:srgbClr val="C00000"/>
                </a:solidFill>
                <a:cs typeface="Times New Roman" pitchFamily="18" charset="0"/>
              </a:rPr>
              <a:t>perturbations graves dans les établissements</a:t>
            </a:r>
            <a:r>
              <a:rPr lang="fr-CM" sz="1200" b="1" dirty="0" smtClean="0">
                <a:solidFill>
                  <a:schemeClr val="accent1">
                    <a:lumMod val="25000"/>
                  </a:schemeClr>
                </a:solidFill>
                <a:cs typeface="Times New Roman" pitchFamily="18" charset="0"/>
              </a:rPr>
              <a:t>:</a:t>
            </a:r>
          </a:p>
          <a:p>
            <a:pPr lvl="0" eaLnBrk="0" hangingPunct="0"/>
            <a:endParaRPr lang="fr-CM" sz="1200" b="1" dirty="0" smtClean="0">
              <a:solidFill>
                <a:schemeClr val="accent1">
                  <a:lumMod val="25000"/>
                </a:schemeClr>
              </a:solidFill>
              <a:cs typeface="Times New Roman" pitchFamily="18" charset="0"/>
            </a:endParaRP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 Malaises répétés, évanouissements, délires, chutes; </a:t>
            </a: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 Hospitalisations;</a:t>
            </a: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 Climat de suspicion au sein de la communauté éducative;</a:t>
            </a: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 Arrêts intempestifs des cours;</a:t>
            </a: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 Exclusions temporaires des filles victimes;</a:t>
            </a: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 Propos de stigmatisation à l’encontre du personnel enseignant;</a:t>
            </a: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 Émeutes;</a:t>
            </a:r>
          </a:p>
          <a:p>
            <a:pPr lvl="0" eaLnBrk="0" hangingPunct="0">
              <a:lnSpc>
                <a:spcPct val="150000"/>
              </a:lnSpc>
              <a:buFont typeface="Wingdings" pitchFamily="2" charset="2"/>
              <a:buChar char="q"/>
            </a:pPr>
            <a:r>
              <a:rPr lang="fr-CM" sz="1200" b="1" dirty="0" smtClean="0">
                <a:solidFill>
                  <a:schemeClr val="accent1">
                    <a:lumMod val="25000"/>
                  </a:schemeClr>
                </a:solidFill>
                <a:cs typeface="Times New Roman" pitchFamily="18" charset="0"/>
              </a:rPr>
              <a:t>Incendies et destructions d’infrastructures scolaires par les élèves.</a:t>
            </a:r>
          </a:p>
        </p:txBody>
      </p:sp>
      <p:pic>
        <p:nvPicPr>
          <p:cNvPr id="15" name="Image 14" descr="image_downloader_1680163089643.jpg"/>
          <p:cNvPicPr>
            <a:picLocks noChangeAspect="1"/>
          </p:cNvPicPr>
          <p:nvPr/>
        </p:nvPicPr>
        <p:blipFill>
          <a:blip r:embed="rId3" cstate="print">
            <a:duotone>
              <a:prstClr val="black"/>
              <a:schemeClr val="accent1">
                <a:tint val="45000"/>
                <a:satMod val="400000"/>
              </a:schemeClr>
            </a:duotone>
          </a:blip>
          <a:stretch>
            <a:fillRect/>
          </a:stretch>
        </p:blipFill>
        <p:spPr>
          <a:xfrm>
            <a:off x="7572396" y="214290"/>
            <a:ext cx="1008000" cy="1008000"/>
          </a:xfrm>
          <a:prstGeom prst="ellipse">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357166"/>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2800" b="1" dirty="0" err="1" smtClean="0">
                <a:solidFill>
                  <a:schemeClr val="bg1"/>
                </a:solidFill>
                <a:latin typeface="Franklin Gothic Book" pitchFamily="34" charset="0"/>
                <a:cs typeface="Andalus" pitchFamily="18" charset="-78"/>
              </a:rPr>
              <a:t>Conséquences</a:t>
            </a:r>
            <a:r>
              <a:rPr lang="es-ES" sz="2800" b="1" dirty="0" smtClean="0">
                <a:solidFill>
                  <a:schemeClr val="bg1"/>
                </a:solidFill>
                <a:latin typeface="Franklin Gothic Book" pitchFamily="34" charset="0"/>
                <a:cs typeface="Andalus" pitchFamily="18" charset="-78"/>
              </a:rPr>
              <a:t> (</a:t>
            </a:r>
            <a:r>
              <a:rPr lang="es-ES" sz="2800" b="1" dirty="0" err="1" smtClean="0">
                <a:solidFill>
                  <a:srgbClr val="C00000"/>
                </a:solidFill>
                <a:latin typeface="Franklin Gothic Book" pitchFamily="34" charset="0"/>
                <a:cs typeface="Andalus" pitchFamily="18" charset="-78"/>
              </a:rPr>
              <a:t>négatives</a:t>
            </a:r>
            <a:r>
              <a:rPr lang="es-ES" sz="2800" b="1" dirty="0" smtClean="0">
                <a:solidFill>
                  <a:schemeClr val="bg1"/>
                </a:solidFill>
                <a:latin typeface="Franklin Gothic Book" pitchFamily="34" charset="0"/>
                <a:cs typeface="Andalus" pitchFamily="18" charset="-78"/>
              </a:rPr>
              <a:t>) des </a:t>
            </a:r>
            <a:r>
              <a:rPr lang="es-ES" sz="2800" b="1" dirty="0" err="1" smtClean="0">
                <a:solidFill>
                  <a:schemeClr val="bg1"/>
                </a:solidFill>
                <a:latin typeface="Franklin Gothic Book" pitchFamily="34" charset="0"/>
                <a:cs typeface="Andalus" pitchFamily="18" charset="-78"/>
              </a:rPr>
              <a:t>attaques</a:t>
            </a:r>
            <a:r>
              <a:rPr lang="es-ES" sz="2800" b="1" dirty="0" smtClean="0">
                <a:solidFill>
                  <a:schemeClr val="bg1"/>
                </a:solidFill>
                <a:latin typeface="Franklin Gothic Book" pitchFamily="34" charset="0"/>
                <a:cs typeface="Andalus" pitchFamily="18" charset="-78"/>
              </a:rPr>
              <a:t> </a:t>
            </a: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6" name="Éclair 5"/>
          <p:cNvSpPr/>
          <p:nvPr/>
        </p:nvSpPr>
        <p:spPr>
          <a:xfrm>
            <a:off x="7500958" y="357166"/>
            <a:ext cx="857256" cy="928694"/>
          </a:xfrm>
          <a:prstGeom prst="lightningBol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357290" y="1357298"/>
            <a:ext cx="6858048" cy="646331"/>
          </a:xfrm>
          <a:prstGeom prst="rect">
            <a:avLst/>
          </a:prstGeom>
        </p:spPr>
        <p:txBody>
          <a:bodyPr wrap="square">
            <a:spAutoFit/>
          </a:bodyPr>
          <a:lstStyle/>
          <a:p>
            <a:pPr algn="ctr"/>
            <a:r>
              <a:rPr lang="fr-CM" sz="1200" b="1" dirty="0" smtClean="0"/>
              <a:t>Les attaques et risques d’attaques constituent ainsi  une source de perturbations sérieuses et récurrentes dans certaines localités de l’Extrême-Nord. Leurs conséquences négatives sont nombreuses:</a:t>
            </a:r>
            <a:endParaRPr lang="fr-FR" sz="1200" b="1" dirty="0"/>
          </a:p>
        </p:txBody>
      </p:sp>
      <p:pic>
        <p:nvPicPr>
          <p:cNvPr id="10" name="Image 9" descr="nextResult.png"/>
          <p:cNvPicPr>
            <a:picLocks noChangeAspect="1"/>
          </p:cNvPicPr>
          <p:nvPr/>
        </p:nvPicPr>
        <p:blipFill>
          <a:blip r:embed="rId3" cstate="print">
            <a:duotone>
              <a:prstClr val="black"/>
              <a:schemeClr val="accent1">
                <a:tint val="45000"/>
                <a:satMod val="400000"/>
              </a:schemeClr>
            </a:duotone>
          </a:blip>
          <a:stretch>
            <a:fillRect/>
          </a:stretch>
        </p:blipFill>
        <p:spPr>
          <a:xfrm>
            <a:off x="1142976" y="2000240"/>
            <a:ext cx="406349" cy="1219048"/>
          </a:xfrm>
          <a:prstGeom prst="rect">
            <a:avLst/>
          </a:prstGeom>
          <a:ln>
            <a:solidFill>
              <a:schemeClr val="accent1">
                <a:lumMod val="25000"/>
              </a:schemeClr>
            </a:solidFill>
          </a:ln>
        </p:spPr>
      </p:pic>
      <p:pic>
        <p:nvPicPr>
          <p:cNvPr id="11" name="Image 10" descr="nextResult.png"/>
          <p:cNvPicPr>
            <a:picLocks noChangeAspect="1"/>
          </p:cNvPicPr>
          <p:nvPr/>
        </p:nvPicPr>
        <p:blipFill>
          <a:blip r:embed="rId3" cstate="print">
            <a:duotone>
              <a:prstClr val="black"/>
              <a:schemeClr val="accent1">
                <a:tint val="45000"/>
                <a:satMod val="400000"/>
              </a:schemeClr>
            </a:duotone>
          </a:blip>
          <a:stretch>
            <a:fillRect/>
          </a:stretch>
        </p:blipFill>
        <p:spPr>
          <a:xfrm>
            <a:off x="1142976" y="4000504"/>
            <a:ext cx="406349" cy="1219048"/>
          </a:xfrm>
          <a:prstGeom prst="rect">
            <a:avLst/>
          </a:prstGeom>
          <a:ln>
            <a:solidFill>
              <a:schemeClr val="accent1">
                <a:lumMod val="25000"/>
              </a:schemeClr>
            </a:solidFill>
          </a:ln>
        </p:spPr>
      </p:pic>
      <p:sp>
        <p:nvSpPr>
          <p:cNvPr id="13" name="ZoneTexte 12"/>
          <p:cNvSpPr txBox="1"/>
          <p:nvPr/>
        </p:nvSpPr>
        <p:spPr>
          <a:xfrm>
            <a:off x="1643042" y="2214554"/>
            <a:ext cx="1928826" cy="954107"/>
          </a:xfrm>
          <a:prstGeom prst="rect">
            <a:avLst/>
          </a:prstGeom>
          <a:noFill/>
        </p:spPr>
        <p:txBody>
          <a:bodyPr wrap="square" rtlCol="0">
            <a:spAutoFit/>
          </a:bodyPr>
          <a:lstStyle/>
          <a:p>
            <a:pPr algn="ctr"/>
            <a:r>
              <a:rPr lang="fr-CM" sz="1400" b="1" dirty="0" smtClean="0">
                <a:solidFill>
                  <a:schemeClr val="accent1">
                    <a:lumMod val="25000"/>
                  </a:schemeClr>
                </a:solidFill>
              </a:rPr>
              <a:t>Interruptions de cours prolongées et pertes d’apprentissage</a:t>
            </a:r>
            <a:endParaRPr lang="fr-FR" sz="1400" b="1" dirty="0">
              <a:solidFill>
                <a:schemeClr val="accent1">
                  <a:lumMod val="25000"/>
                </a:schemeClr>
              </a:solidFill>
            </a:endParaRPr>
          </a:p>
        </p:txBody>
      </p:sp>
      <p:sp>
        <p:nvSpPr>
          <p:cNvPr id="14" name="ZoneTexte 13"/>
          <p:cNvSpPr txBox="1"/>
          <p:nvPr/>
        </p:nvSpPr>
        <p:spPr>
          <a:xfrm>
            <a:off x="1643042" y="4000504"/>
            <a:ext cx="1928826" cy="1169551"/>
          </a:xfrm>
          <a:prstGeom prst="rect">
            <a:avLst/>
          </a:prstGeom>
          <a:noFill/>
        </p:spPr>
        <p:txBody>
          <a:bodyPr wrap="square" rtlCol="0">
            <a:spAutoFit/>
          </a:bodyPr>
          <a:lstStyle/>
          <a:p>
            <a:pPr algn="ctr"/>
            <a:r>
              <a:rPr lang="fr-CM" sz="1400" b="1" dirty="0" smtClean="0">
                <a:solidFill>
                  <a:schemeClr val="accent1">
                    <a:lumMod val="25000"/>
                  </a:schemeClr>
                </a:solidFill>
              </a:rPr>
              <a:t>Fermetures d’écoles, délocalisations et surpopulation des écoles hôtes</a:t>
            </a:r>
            <a:endParaRPr lang="fr-FR" sz="1400" b="1" dirty="0">
              <a:solidFill>
                <a:schemeClr val="accent1">
                  <a:lumMod val="25000"/>
                </a:schemeClr>
              </a:solidFill>
            </a:endParaRPr>
          </a:p>
        </p:txBody>
      </p:sp>
      <p:pic>
        <p:nvPicPr>
          <p:cNvPr id="12" name="Image 11" descr="nextResult.png"/>
          <p:cNvPicPr>
            <a:picLocks noChangeAspect="1"/>
          </p:cNvPicPr>
          <p:nvPr/>
        </p:nvPicPr>
        <p:blipFill>
          <a:blip r:embed="rId3" cstate="print">
            <a:duotone>
              <a:prstClr val="black"/>
              <a:schemeClr val="accent1">
                <a:tint val="45000"/>
                <a:satMod val="400000"/>
              </a:schemeClr>
            </a:duotone>
          </a:blip>
          <a:stretch>
            <a:fillRect/>
          </a:stretch>
        </p:blipFill>
        <p:spPr>
          <a:xfrm>
            <a:off x="3929058" y="2143116"/>
            <a:ext cx="406349" cy="1219048"/>
          </a:xfrm>
          <a:prstGeom prst="rect">
            <a:avLst/>
          </a:prstGeom>
          <a:ln>
            <a:solidFill>
              <a:schemeClr val="accent1">
                <a:lumMod val="25000"/>
              </a:schemeClr>
            </a:solidFill>
          </a:ln>
        </p:spPr>
      </p:pic>
      <p:sp>
        <p:nvSpPr>
          <p:cNvPr id="15" name="ZoneTexte 14"/>
          <p:cNvSpPr txBox="1"/>
          <p:nvPr/>
        </p:nvSpPr>
        <p:spPr>
          <a:xfrm>
            <a:off x="4429124" y="2428868"/>
            <a:ext cx="1928826" cy="738664"/>
          </a:xfrm>
          <a:prstGeom prst="rect">
            <a:avLst/>
          </a:prstGeom>
          <a:noFill/>
        </p:spPr>
        <p:txBody>
          <a:bodyPr wrap="square" rtlCol="0">
            <a:spAutoFit/>
          </a:bodyPr>
          <a:lstStyle/>
          <a:p>
            <a:pPr algn="ctr"/>
            <a:r>
              <a:rPr lang="fr-CM" sz="1400" b="1" dirty="0" smtClean="0">
                <a:solidFill>
                  <a:schemeClr val="accent1">
                    <a:lumMod val="25000"/>
                  </a:schemeClr>
                </a:solidFill>
              </a:rPr>
              <a:t>Déscolarisations massives et faibles enrôlements</a:t>
            </a:r>
            <a:endParaRPr lang="fr-FR" sz="1400" b="1" dirty="0">
              <a:solidFill>
                <a:schemeClr val="accent1">
                  <a:lumMod val="25000"/>
                </a:schemeClr>
              </a:solidFill>
            </a:endParaRPr>
          </a:p>
        </p:txBody>
      </p:sp>
      <p:pic>
        <p:nvPicPr>
          <p:cNvPr id="16" name="Image 15" descr="nextResult.png"/>
          <p:cNvPicPr>
            <a:picLocks noChangeAspect="1"/>
          </p:cNvPicPr>
          <p:nvPr/>
        </p:nvPicPr>
        <p:blipFill>
          <a:blip r:embed="rId3" cstate="print">
            <a:duotone>
              <a:prstClr val="black"/>
              <a:schemeClr val="accent1">
                <a:tint val="45000"/>
                <a:satMod val="400000"/>
              </a:schemeClr>
            </a:duotone>
          </a:blip>
          <a:stretch>
            <a:fillRect/>
          </a:stretch>
        </p:blipFill>
        <p:spPr>
          <a:xfrm>
            <a:off x="3857620" y="4071942"/>
            <a:ext cx="406349" cy="1219048"/>
          </a:xfrm>
          <a:prstGeom prst="rect">
            <a:avLst/>
          </a:prstGeom>
          <a:ln>
            <a:solidFill>
              <a:schemeClr val="accent1">
                <a:lumMod val="25000"/>
              </a:schemeClr>
            </a:solidFill>
          </a:ln>
        </p:spPr>
      </p:pic>
      <p:sp>
        <p:nvSpPr>
          <p:cNvPr id="17" name="ZoneTexte 16"/>
          <p:cNvSpPr txBox="1"/>
          <p:nvPr/>
        </p:nvSpPr>
        <p:spPr>
          <a:xfrm>
            <a:off x="4429124" y="4214818"/>
            <a:ext cx="2000264" cy="954107"/>
          </a:xfrm>
          <a:prstGeom prst="rect">
            <a:avLst/>
          </a:prstGeom>
          <a:noFill/>
        </p:spPr>
        <p:txBody>
          <a:bodyPr wrap="square" rtlCol="0">
            <a:spAutoFit/>
          </a:bodyPr>
          <a:lstStyle/>
          <a:p>
            <a:pPr algn="ctr"/>
            <a:r>
              <a:rPr lang="fr-CM" sz="1400" b="1" dirty="0" smtClean="0">
                <a:solidFill>
                  <a:schemeClr val="accent1">
                    <a:lumMod val="25000"/>
                  </a:schemeClr>
                </a:solidFill>
              </a:rPr>
              <a:t>Occupation des sites éducatifs par l’armée ou des groupes armés</a:t>
            </a:r>
            <a:endParaRPr lang="fr-FR" sz="1400" b="1" dirty="0">
              <a:solidFill>
                <a:schemeClr val="accent1">
                  <a:lumMod val="25000"/>
                </a:schemeClr>
              </a:solidFill>
            </a:endParaRPr>
          </a:p>
        </p:txBody>
      </p:sp>
      <p:pic>
        <p:nvPicPr>
          <p:cNvPr id="18" name="Image 17" descr="nextResult.png"/>
          <p:cNvPicPr>
            <a:picLocks noChangeAspect="1"/>
          </p:cNvPicPr>
          <p:nvPr/>
        </p:nvPicPr>
        <p:blipFill>
          <a:blip r:embed="rId3" cstate="print">
            <a:duotone>
              <a:prstClr val="black"/>
              <a:schemeClr val="accent1">
                <a:tint val="45000"/>
                <a:satMod val="400000"/>
              </a:schemeClr>
            </a:duotone>
          </a:blip>
          <a:stretch>
            <a:fillRect/>
          </a:stretch>
        </p:blipFill>
        <p:spPr>
          <a:xfrm>
            <a:off x="6572264" y="2214554"/>
            <a:ext cx="406349" cy="1219048"/>
          </a:xfrm>
          <a:prstGeom prst="rect">
            <a:avLst/>
          </a:prstGeom>
          <a:ln>
            <a:solidFill>
              <a:schemeClr val="accent1">
                <a:lumMod val="25000"/>
              </a:schemeClr>
            </a:solidFill>
          </a:ln>
        </p:spPr>
      </p:pic>
      <p:pic>
        <p:nvPicPr>
          <p:cNvPr id="19" name="Image 18" descr="nextResult.png"/>
          <p:cNvPicPr>
            <a:picLocks noChangeAspect="1"/>
          </p:cNvPicPr>
          <p:nvPr/>
        </p:nvPicPr>
        <p:blipFill>
          <a:blip r:embed="rId3" cstate="print">
            <a:duotone>
              <a:prstClr val="black"/>
              <a:schemeClr val="accent1">
                <a:tint val="45000"/>
                <a:satMod val="400000"/>
              </a:schemeClr>
            </a:duotone>
          </a:blip>
          <a:stretch>
            <a:fillRect/>
          </a:stretch>
        </p:blipFill>
        <p:spPr>
          <a:xfrm>
            <a:off x="6572264" y="4071942"/>
            <a:ext cx="406349" cy="1219048"/>
          </a:xfrm>
          <a:prstGeom prst="rect">
            <a:avLst/>
          </a:prstGeom>
          <a:ln>
            <a:solidFill>
              <a:schemeClr val="accent1">
                <a:lumMod val="25000"/>
              </a:schemeClr>
            </a:solidFill>
          </a:ln>
        </p:spPr>
      </p:pic>
      <p:sp>
        <p:nvSpPr>
          <p:cNvPr id="21" name="ZoneTexte 20"/>
          <p:cNvSpPr txBox="1"/>
          <p:nvPr/>
        </p:nvSpPr>
        <p:spPr>
          <a:xfrm>
            <a:off x="7072330" y="3786190"/>
            <a:ext cx="1928826" cy="1600438"/>
          </a:xfrm>
          <a:prstGeom prst="rect">
            <a:avLst/>
          </a:prstGeom>
          <a:noFill/>
        </p:spPr>
        <p:txBody>
          <a:bodyPr wrap="square" rtlCol="0">
            <a:spAutoFit/>
          </a:bodyPr>
          <a:lstStyle/>
          <a:p>
            <a:pPr algn="ctr"/>
            <a:r>
              <a:rPr lang="fr-CM" sz="1400" b="1" dirty="0" smtClean="0">
                <a:solidFill>
                  <a:schemeClr val="accent1">
                    <a:lumMod val="25000"/>
                  </a:schemeClr>
                </a:solidFill>
              </a:rPr>
              <a:t>Sentiment d’insécurité élevé, troubles parapsychologiques chez les élèves et démotivation des enseignants</a:t>
            </a:r>
            <a:endParaRPr lang="fr-FR" sz="1400" b="1" dirty="0">
              <a:solidFill>
                <a:schemeClr val="accent1">
                  <a:lumMod val="25000"/>
                </a:schemeClr>
              </a:solidFill>
            </a:endParaRPr>
          </a:p>
        </p:txBody>
      </p:sp>
      <p:sp>
        <p:nvSpPr>
          <p:cNvPr id="22" name="ZoneTexte 21"/>
          <p:cNvSpPr txBox="1"/>
          <p:nvPr/>
        </p:nvSpPr>
        <p:spPr>
          <a:xfrm>
            <a:off x="7072330" y="2285992"/>
            <a:ext cx="1928826" cy="1169551"/>
          </a:xfrm>
          <a:prstGeom prst="rect">
            <a:avLst/>
          </a:prstGeom>
          <a:noFill/>
        </p:spPr>
        <p:txBody>
          <a:bodyPr wrap="square" rtlCol="0">
            <a:spAutoFit/>
          </a:bodyPr>
          <a:lstStyle/>
          <a:p>
            <a:pPr algn="ctr"/>
            <a:r>
              <a:rPr lang="fr-CM" sz="1400" b="1" dirty="0" smtClean="0">
                <a:solidFill>
                  <a:schemeClr val="accent1">
                    <a:lumMod val="25000"/>
                  </a:schemeClr>
                </a:solidFill>
              </a:rPr>
              <a:t>Destruction des édifices et détérioration des équipements laissés sans surveillance</a:t>
            </a:r>
            <a:endParaRPr lang="fr-FR" sz="1400" b="1" dirty="0">
              <a:solidFill>
                <a:schemeClr val="accent1">
                  <a:lumMod val="25000"/>
                </a:schemeClr>
              </a:solidFill>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357166"/>
            <a:ext cx="7429552" cy="1000132"/>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2400" b="1" dirty="0" err="1" smtClean="0">
                <a:solidFill>
                  <a:schemeClr val="bg1"/>
                </a:solidFill>
                <a:latin typeface="Franklin Gothic Book" pitchFamily="34" charset="0"/>
                <a:cs typeface="Andalus" pitchFamily="18" charset="-78"/>
              </a:rPr>
              <a:t>Exemple</a:t>
            </a:r>
            <a:r>
              <a:rPr lang="es-ES" sz="2400" b="1" dirty="0" smtClean="0">
                <a:solidFill>
                  <a:schemeClr val="bg1"/>
                </a:solidFill>
                <a:latin typeface="Franklin Gothic Book" pitchFamily="34" charset="0"/>
                <a:cs typeface="Andalus" pitchFamily="18" charset="-78"/>
              </a:rPr>
              <a:t> de </a:t>
            </a:r>
            <a:r>
              <a:rPr lang="es-ES" sz="2400" b="1" dirty="0" err="1" smtClean="0">
                <a:solidFill>
                  <a:schemeClr val="bg1"/>
                </a:solidFill>
                <a:latin typeface="Franklin Gothic Book" pitchFamily="34" charset="0"/>
                <a:cs typeface="Andalus" pitchFamily="18" charset="-78"/>
              </a:rPr>
              <a:t>repercussions</a:t>
            </a:r>
            <a:r>
              <a:rPr lang="es-ES" sz="2400" b="1" dirty="0" smtClean="0">
                <a:solidFill>
                  <a:schemeClr val="bg1"/>
                </a:solidFill>
                <a:latin typeface="Franklin Gothic Book" pitchFamily="34" charset="0"/>
                <a:cs typeface="Andalus" pitchFamily="18" charset="-78"/>
              </a:rPr>
              <a:t> </a:t>
            </a:r>
            <a:r>
              <a:rPr lang="es-ES" sz="2400" b="1" dirty="0" err="1" smtClean="0">
                <a:solidFill>
                  <a:schemeClr val="bg1"/>
                </a:solidFill>
                <a:latin typeface="Franklin Gothic Book" pitchFamily="34" charset="0"/>
                <a:cs typeface="Andalus" pitchFamily="18" charset="-78"/>
              </a:rPr>
              <a:t>dans</a:t>
            </a:r>
            <a:r>
              <a:rPr lang="es-ES" sz="2400" b="1" dirty="0" smtClean="0">
                <a:solidFill>
                  <a:schemeClr val="bg1"/>
                </a:solidFill>
                <a:latin typeface="Franklin Gothic Book" pitchFamily="34" charset="0"/>
                <a:cs typeface="Andalus" pitchFamily="18" charset="-78"/>
              </a:rPr>
              <a:t> </a:t>
            </a:r>
            <a:r>
              <a:rPr lang="es-ES" sz="2400" b="1" dirty="0" err="1" smtClean="0">
                <a:solidFill>
                  <a:schemeClr val="bg1"/>
                </a:solidFill>
                <a:latin typeface="Franklin Gothic Book" pitchFamily="34" charset="0"/>
                <a:cs typeface="Andalus" pitchFamily="18" charset="-78"/>
              </a:rPr>
              <a:t>localités</a:t>
            </a:r>
            <a:r>
              <a:rPr lang="es-ES" sz="2400" b="1" dirty="0" smtClean="0">
                <a:solidFill>
                  <a:schemeClr val="bg1"/>
                </a:solidFill>
                <a:latin typeface="Franklin Gothic Book" pitchFamily="34" charset="0"/>
                <a:cs typeface="Andalus" pitchFamily="18" charset="-78"/>
              </a:rPr>
              <a:t> </a:t>
            </a:r>
            <a:r>
              <a:rPr lang="es-ES" sz="2400" b="1" dirty="0" err="1" smtClean="0">
                <a:solidFill>
                  <a:schemeClr val="bg1"/>
                </a:solidFill>
                <a:latin typeface="Franklin Gothic Book" pitchFamily="34" charset="0"/>
                <a:cs typeface="Andalus" pitchFamily="18" charset="-78"/>
              </a:rPr>
              <a:t>hôtes</a:t>
            </a:r>
            <a:r>
              <a:rPr lang="es-ES" sz="2400" b="1" dirty="0" smtClean="0">
                <a:solidFill>
                  <a:schemeClr val="bg1"/>
                </a:solidFill>
                <a:latin typeface="Franklin Gothic Book" pitchFamily="34" charset="0"/>
                <a:cs typeface="Andalus" pitchFamily="18" charset="-78"/>
              </a:rPr>
              <a:t> </a:t>
            </a: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pic>
        <p:nvPicPr>
          <p:cNvPr id="5" name="Image 4" descr="Groupe-deleves-deplaces-a-cause-dattaques-de-Boko-Haram.jpg"/>
          <p:cNvPicPr>
            <a:picLocks noChangeAspect="1"/>
          </p:cNvPicPr>
          <p:nvPr/>
        </p:nvPicPr>
        <p:blipFill>
          <a:blip r:embed="rId3" cstate="print"/>
          <a:stretch>
            <a:fillRect/>
          </a:stretch>
        </p:blipFill>
        <p:spPr>
          <a:xfrm>
            <a:off x="1643042" y="1571612"/>
            <a:ext cx="6049512" cy="4032000"/>
          </a:xfrm>
          <a:prstGeom prst="rect">
            <a:avLst/>
          </a:prstGeom>
        </p:spPr>
      </p:pic>
      <p:sp>
        <p:nvSpPr>
          <p:cNvPr id="7" name="ZoneTexte 6"/>
          <p:cNvSpPr txBox="1"/>
          <p:nvPr/>
        </p:nvSpPr>
        <p:spPr>
          <a:xfrm>
            <a:off x="714348" y="5786454"/>
            <a:ext cx="8001056" cy="923330"/>
          </a:xfrm>
          <a:prstGeom prst="rect">
            <a:avLst/>
          </a:prstGeom>
          <a:noFill/>
        </p:spPr>
        <p:txBody>
          <a:bodyPr wrap="square" rtlCol="0">
            <a:spAutoFit/>
          </a:bodyPr>
          <a:lstStyle/>
          <a:p>
            <a:pPr algn="ctr"/>
            <a:r>
              <a:rPr lang="fr-FR" b="1" dirty="0" smtClean="0">
                <a:solidFill>
                  <a:schemeClr val="accent1">
                    <a:lumMod val="25000"/>
                  </a:schemeClr>
                </a:solidFill>
              </a:rPr>
              <a:t>En 2021, l’Extrême-Nord comptait 38</a:t>
            </a:r>
            <a:r>
              <a:rPr lang="fr-FR" b="1" dirty="0">
                <a:solidFill>
                  <a:schemeClr val="accent1">
                    <a:lumMod val="25000"/>
                  </a:schemeClr>
                </a:solidFill>
              </a:rPr>
              <a:t> 460 </a:t>
            </a:r>
            <a:r>
              <a:rPr lang="fr-FR" b="1" dirty="0" smtClean="0">
                <a:solidFill>
                  <a:schemeClr val="accent1">
                    <a:lumMod val="25000"/>
                  </a:schemeClr>
                </a:solidFill>
              </a:rPr>
              <a:t>élèves IDP dans ses écoles primaires, soit </a:t>
            </a:r>
            <a:r>
              <a:rPr lang="fr-FR" b="1" dirty="0" smtClean="0">
                <a:solidFill>
                  <a:srgbClr val="C00000"/>
                </a:solidFill>
              </a:rPr>
              <a:t>26,78</a:t>
            </a:r>
            <a:r>
              <a:rPr lang="fr-FR" b="1" dirty="0">
                <a:solidFill>
                  <a:srgbClr val="C00000"/>
                </a:solidFill>
              </a:rPr>
              <a:t>% </a:t>
            </a:r>
            <a:r>
              <a:rPr lang="fr-FR" b="1" dirty="0" smtClean="0">
                <a:solidFill>
                  <a:srgbClr val="C00000"/>
                </a:solidFill>
              </a:rPr>
              <a:t>des élèves déplacés du pays</a:t>
            </a:r>
            <a:endParaRPr lang="fr-FR" dirty="0">
              <a:solidFill>
                <a:srgbClr val="C00000"/>
              </a:solidFill>
            </a:endParaRPr>
          </a:p>
          <a:p>
            <a:endParaRPr lang="fr-FR" dirty="0"/>
          </a:p>
        </p:txBody>
      </p:sp>
      <p:pic>
        <p:nvPicPr>
          <p:cNvPr id="8" name="Image 7" descr="idp fuite.png"/>
          <p:cNvPicPr>
            <a:picLocks noChangeAspect="1"/>
          </p:cNvPicPr>
          <p:nvPr/>
        </p:nvPicPr>
        <p:blipFill>
          <a:blip r:embed="rId4" cstate="print"/>
          <a:stretch>
            <a:fillRect/>
          </a:stretch>
        </p:blipFill>
        <p:spPr>
          <a:xfrm>
            <a:off x="7643834" y="500042"/>
            <a:ext cx="923255" cy="75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357166"/>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2800" b="1" dirty="0" err="1" smtClean="0">
                <a:solidFill>
                  <a:schemeClr val="bg1"/>
                </a:solidFill>
                <a:latin typeface="Franklin Gothic Book" pitchFamily="34" charset="0"/>
                <a:cs typeface="Andalus" pitchFamily="18" charset="-78"/>
              </a:rPr>
              <a:t>Conséquences</a:t>
            </a:r>
            <a:r>
              <a:rPr lang="es-ES" sz="2800" b="1" dirty="0" smtClean="0">
                <a:solidFill>
                  <a:schemeClr val="bg1"/>
                </a:solidFill>
                <a:latin typeface="Franklin Gothic Book" pitchFamily="34" charset="0"/>
                <a:cs typeface="Andalus" pitchFamily="18" charset="-78"/>
              </a:rPr>
              <a:t> (</a:t>
            </a:r>
            <a:r>
              <a:rPr lang="es-ES" sz="2800" b="1" dirty="0" smtClean="0">
                <a:solidFill>
                  <a:srgbClr val="FFFF00"/>
                </a:solidFill>
                <a:latin typeface="Franklin Gothic Book" pitchFamily="34" charset="0"/>
                <a:cs typeface="Andalus" pitchFamily="18" charset="-78"/>
              </a:rPr>
              <a:t>positives</a:t>
            </a:r>
            <a:r>
              <a:rPr lang="es-ES" sz="2800" b="1" dirty="0" smtClean="0">
                <a:solidFill>
                  <a:schemeClr val="bg1"/>
                </a:solidFill>
                <a:latin typeface="Franklin Gothic Book" pitchFamily="34" charset="0"/>
                <a:cs typeface="Andalus" pitchFamily="18" charset="-78"/>
              </a:rPr>
              <a:t>) des </a:t>
            </a:r>
            <a:r>
              <a:rPr lang="es-ES" sz="2800" b="1" dirty="0" err="1" smtClean="0">
                <a:solidFill>
                  <a:schemeClr val="bg1"/>
                </a:solidFill>
                <a:latin typeface="Franklin Gothic Book" pitchFamily="34" charset="0"/>
                <a:cs typeface="Andalus" pitchFamily="18" charset="-78"/>
              </a:rPr>
              <a:t>attaques</a:t>
            </a:r>
            <a:r>
              <a:rPr lang="es-ES" sz="2800" b="1" dirty="0" smtClean="0">
                <a:solidFill>
                  <a:schemeClr val="bg1"/>
                </a:solidFill>
                <a:latin typeface="Franklin Gothic Book" pitchFamily="34" charset="0"/>
                <a:cs typeface="Andalus" pitchFamily="18" charset="-78"/>
              </a:rPr>
              <a:t> </a:t>
            </a: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6" name="Éclair 5"/>
          <p:cNvSpPr/>
          <p:nvPr/>
        </p:nvSpPr>
        <p:spPr>
          <a:xfrm>
            <a:off x="7500958" y="357166"/>
            <a:ext cx="857256" cy="928694"/>
          </a:xfrm>
          <a:prstGeom prst="lightningBol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000100" y="1714488"/>
            <a:ext cx="1928826" cy="830997"/>
          </a:xfrm>
          <a:prstGeom prst="rect">
            <a:avLst/>
          </a:prstGeom>
          <a:noFill/>
        </p:spPr>
        <p:txBody>
          <a:bodyPr wrap="square" rtlCol="0">
            <a:spAutoFit/>
          </a:bodyPr>
          <a:lstStyle/>
          <a:p>
            <a:pPr algn="ctr"/>
            <a:r>
              <a:rPr lang="fr-CM" sz="1200" b="1" dirty="0" smtClean="0">
                <a:solidFill>
                  <a:schemeClr val="accent1">
                    <a:lumMod val="25000"/>
                  </a:schemeClr>
                </a:solidFill>
              </a:rPr>
              <a:t>Création d’un comité départemental </a:t>
            </a:r>
            <a:r>
              <a:rPr lang="fr-CM" sz="1200" b="1" dirty="0" err="1" smtClean="0">
                <a:solidFill>
                  <a:schemeClr val="accent1">
                    <a:lumMod val="25000"/>
                  </a:schemeClr>
                </a:solidFill>
              </a:rPr>
              <a:t>Safe</a:t>
            </a:r>
            <a:r>
              <a:rPr lang="fr-CM" sz="1200" b="1" dirty="0" smtClean="0">
                <a:solidFill>
                  <a:schemeClr val="accent1">
                    <a:lumMod val="25000"/>
                  </a:schemeClr>
                </a:solidFill>
              </a:rPr>
              <a:t> </a:t>
            </a:r>
            <a:r>
              <a:rPr lang="fr-CM" sz="1200" b="1" dirty="0" err="1" smtClean="0">
                <a:solidFill>
                  <a:schemeClr val="accent1">
                    <a:lumMod val="25000"/>
                  </a:schemeClr>
                </a:solidFill>
              </a:rPr>
              <a:t>School</a:t>
            </a:r>
            <a:r>
              <a:rPr lang="fr-CM" sz="1200" b="1" dirty="0" smtClean="0">
                <a:solidFill>
                  <a:schemeClr val="accent1">
                    <a:lumMod val="25000"/>
                  </a:schemeClr>
                </a:solidFill>
              </a:rPr>
              <a:t> dans le Mayo Tsanaga</a:t>
            </a:r>
            <a:endParaRPr lang="fr-FR" sz="1200" b="1" dirty="0">
              <a:solidFill>
                <a:schemeClr val="accent1">
                  <a:lumMod val="25000"/>
                </a:schemeClr>
              </a:solidFill>
            </a:endParaRPr>
          </a:p>
        </p:txBody>
      </p:sp>
      <p:sp>
        <p:nvSpPr>
          <p:cNvPr id="7" name="ZoneTexte 6"/>
          <p:cNvSpPr txBox="1"/>
          <p:nvPr/>
        </p:nvSpPr>
        <p:spPr>
          <a:xfrm>
            <a:off x="3571868" y="1428736"/>
            <a:ext cx="1928826" cy="1015663"/>
          </a:xfrm>
          <a:prstGeom prst="rect">
            <a:avLst/>
          </a:prstGeom>
          <a:noFill/>
        </p:spPr>
        <p:txBody>
          <a:bodyPr wrap="square" rtlCol="0">
            <a:spAutoFit/>
          </a:bodyPr>
          <a:lstStyle/>
          <a:p>
            <a:pPr algn="ctr"/>
            <a:r>
              <a:rPr lang="fr-CM" sz="1200" b="1" dirty="0" smtClean="0">
                <a:solidFill>
                  <a:schemeClr val="accent1">
                    <a:lumMod val="25000"/>
                  </a:schemeClr>
                </a:solidFill>
              </a:rPr>
              <a:t>Intérêt accru pour les questions de sécurisation des sites scolaires et universitaires</a:t>
            </a:r>
            <a:endParaRPr lang="fr-FR" sz="1200" b="1" dirty="0">
              <a:solidFill>
                <a:schemeClr val="accent1">
                  <a:lumMod val="25000"/>
                </a:schemeClr>
              </a:solidFill>
            </a:endParaRPr>
          </a:p>
        </p:txBody>
      </p:sp>
      <p:sp>
        <p:nvSpPr>
          <p:cNvPr id="8" name="ZoneTexte 7"/>
          <p:cNvSpPr txBox="1"/>
          <p:nvPr/>
        </p:nvSpPr>
        <p:spPr>
          <a:xfrm>
            <a:off x="6072198" y="1714488"/>
            <a:ext cx="2143140" cy="646331"/>
          </a:xfrm>
          <a:prstGeom prst="rect">
            <a:avLst/>
          </a:prstGeom>
          <a:noFill/>
        </p:spPr>
        <p:txBody>
          <a:bodyPr wrap="square" rtlCol="0">
            <a:spAutoFit/>
          </a:bodyPr>
          <a:lstStyle/>
          <a:p>
            <a:pPr algn="ctr"/>
            <a:r>
              <a:rPr lang="fr-CM" sz="1200" b="1" dirty="0" smtClean="0">
                <a:solidFill>
                  <a:schemeClr val="accent1">
                    <a:lumMod val="25000"/>
                  </a:schemeClr>
                </a:solidFill>
              </a:rPr>
              <a:t>Implication des comités de vigilance dans la surveillance des écoles</a:t>
            </a:r>
            <a:endParaRPr lang="fr-FR" sz="1200" b="1" dirty="0">
              <a:solidFill>
                <a:schemeClr val="accent1">
                  <a:lumMod val="25000"/>
                </a:schemeClr>
              </a:solidFill>
            </a:endParaRPr>
          </a:p>
        </p:txBody>
      </p:sp>
      <p:sp>
        <p:nvSpPr>
          <p:cNvPr id="9" name="ZoneTexte 8"/>
          <p:cNvSpPr txBox="1"/>
          <p:nvPr/>
        </p:nvSpPr>
        <p:spPr>
          <a:xfrm>
            <a:off x="571472" y="2714620"/>
            <a:ext cx="2214578" cy="1015663"/>
          </a:xfrm>
          <a:prstGeom prst="rect">
            <a:avLst/>
          </a:prstGeom>
          <a:noFill/>
        </p:spPr>
        <p:txBody>
          <a:bodyPr wrap="square" rtlCol="0">
            <a:spAutoFit/>
          </a:bodyPr>
          <a:lstStyle/>
          <a:p>
            <a:pPr algn="ctr"/>
            <a:r>
              <a:rPr lang="fr-CM" sz="1200" b="1" dirty="0" smtClean="0">
                <a:solidFill>
                  <a:schemeClr val="accent1">
                    <a:lumMod val="25000"/>
                  </a:schemeClr>
                </a:solidFill>
              </a:rPr>
              <a:t>Vulgarisation de la SSD, des Normes minimales de l’INEE  (D2, N2) et de l’éducation sensible au conflit à l’Extrême-Nord</a:t>
            </a:r>
            <a:endParaRPr lang="fr-FR" sz="1200" b="1" dirty="0">
              <a:solidFill>
                <a:schemeClr val="accent1">
                  <a:lumMod val="25000"/>
                </a:schemeClr>
              </a:solidFill>
            </a:endParaRPr>
          </a:p>
        </p:txBody>
      </p:sp>
      <p:sp>
        <p:nvSpPr>
          <p:cNvPr id="10" name="ZoneTexte 9"/>
          <p:cNvSpPr txBox="1"/>
          <p:nvPr/>
        </p:nvSpPr>
        <p:spPr>
          <a:xfrm>
            <a:off x="2214546" y="5143512"/>
            <a:ext cx="1928826" cy="830997"/>
          </a:xfrm>
          <a:prstGeom prst="rect">
            <a:avLst/>
          </a:prstGeom>
          <a:noFill/>
        </p:spPr>
        <p:txBody>
          <a:bodyPr wrap="square" rtlCol="0">
            <a:spAutoFit/>
          </a:bodyPr>
          <a:lstStyle/>
          <a:p>
            <a:pPr algn="ctr"/>
            <a:r>
              <a:rPr lang="fr-CM" sz="1200" b="1" dirty="0" smtClean="0">
                <a:solidFill>
                  <a:schemeClr val="accent1">
                    <a:lumMod val="25000"/>
                  </a:schemeClr>
                </a:solidFill>
              </a:rPr>
              <a:t>Production d’une cartographie des écoles attaquées, fermées et occupées</a:t>
            </a:r>
            <a:endParaRPr lang="fr-FR" sz="1200" b="1" dirty="0">
              <a:solidFill>
                <a:schemeClr val="accent1">
                  <a:lumMod val="25000"/>
                </a:schemeClr>
              </a:solidFill>
            </a:endParaRPr>
          </a:p>
        </p:txBody>
      </p:sp>
      <p:sp>
        <p:nvSpPr>
          <p:cNvPr id="11" name="ZoneTexte 10"/>
          <p:cNvSpPr txBox="1"/>
          <p:nvPr/>
        </p:nvSpPr>
        <p:spPr>
          <a:xfrm>
            <a:off x="1285852" y="4000504"/>
            <a:ext cx="2143140" cy="830997"/>
          </a:xfrm>
          <a:prstGeom prst="rect">
            <a:avLst/>
          </a:prstGeom>
          <a:noFill/>
        </p:spPr>
        <p:txBody>
          <a:bodyPr wrap="square" rtlCol="0">
            <a:spAutoFit/>
          </a:bodyPr>
          <a:lstStyle/>
          <a:p>
            <a:pPr algn="ctr"/>
            <a:r>
              <a:rPr lang="fr-CM" sz="1200" b="1" dirty="0" smtClean="0">
                <a:solidFill>
                  <a:schemeClr val="accent1">
                    <a:lumMod val="25000"/>
                  </a:schemeClr>
                </a:solidFill>
              </a:rPr>
              <a:t>Élaboration et mise à jour du plan d’action du Comité </a:t>
            </a:r>
            <a:r>
              <a:rPr lang="fr-CM" sz="1200" b="1" dirty="0" err="1" smtClean="0">
                <a:solidFill>
                  <a:schemeClr val="accent1">
                    <a:lumMod val="25000"/>
                  </a:schemeClr>
                </a:solidFill>
              </a:rPr>
              <a:t>Safe</a:t>
            </a:r>
            <a:r>
              <a:rPr lang="fr-CM" sz="1200" b="1" dirty="0" smtClean="0">
                <a:solidFill>
                  <a:schemeClr val="accent1">
                    <a:lumMod val="25000"/>
                  </a:schemeClr>
                </a:solidFill>
              </a:rPr>
              <a:t> </a:t>
            </a:r>
            <a:r>
              <a:rPr lang="fr-CM" sz="1200" b="1" dirty="0" err="1" smtClean="0">
                <a:solidFill>
                  <a:schemeClr val="accent1">
                    <a:lumMod val="25000"/>
                  </a:schemeClr>
                </a:solidFill>
              </a:rPr>
              <a:t>School</a:t>
            </a:r>
            <a:r>
              <a:rPr lang="fr-CM" sz="1200" b="1" dirty="0" smtClean="0">
                <a:solidFill>
                  <a:schemeClr val="accent1">
                    <a:lumMod val="25000"/>
                  </a:schemeClr>
                </a:solidFill>
              </a:rPr>
              <a:t> du Mayo </a:t>
            </a:r>
            <a:r>
              <a:rPr lang="fr-CM" sz="1200" b="1" dirty="0">
                <a:solidFill>
                  <a:schemeClr val="accent1">
                    <a:lumMod val="25000"/>
                  </a:schemeClr>
                </a:solidFill>
              </a:rPr>
              <a:t>T</a:t>
            </a:r>
            <a:r>
              <a:rPr lang="fr-CM" sz="1200" b="1" dirty="0" smtClean="0">
                <a:solidFill>
                  <a:schemeClr val="accent1">
                    <a:lumMod val="25000"/>
                  </a:schemeClr>
                </a:solidFill>
              </a:rPr>
              <a:t>sanaga</a:t>
            </a:r>
            <a:endParaRPr lang="fr-FR" sz="1200" b="1" dirty="0">
              <a:solidFill>
                <a:schemeClr val="accent1">
                  <a:lumMod val="25000"/>
                </a:schemeClr>
              </a:solidFill>
            </a:endParaRPr>
          </a:p>
        </p:txBody>
      </p:sp>
      <p:sp>
        <p:nvSpPr>
          <p:cNvPr id="12" name="ZoneTexte 11"/>
          <p:cNvSpPr txBox="1"/>
          <p:nvPr/>
        </p:nvSpPr>
        <p:spPr>
          <a:xfrm>
            <a:off x="6357950" y="3857628"/>
            <a:ext cx="1928826" cy="1015663"/>
          </a:xfrm>
          <a:prstGeom prst="rect">
            <a:avLst/>
          </a:prstGeom>
          <a:noFill/>
        </p:spPr>
        <p:txBody>
          <a:bodyPr wrap="square" rtlCol="0">
            <a:spAutoFit/>
          </a:bodyPr>
          <a:lstStyle/>
          <a:p>
            <a:pPr algn="ctr"/>
            <a:r>
              <a:rPr lang="fr-CM" sz="1200" b="1" dirty="0" smtClean="0">
                <a:solidFill>
                  <a:schemeClr val="accent1">
                    <a:lumMod val="25000"/>
                  </a:schemeClr>
                </a:solidFill>
              </a:rPr>
              <a:t>Sensibilisation des maîtres à la discipline positive et à la prise en compte des élèves affectés par la crise</a:t>
            </a:r>
            <a:endParaRPr lang="fr-FR" sz="1200" b="1" dirty="0">
              <a:solidFill>
                <a:schemeClr val="accent1">
                  <a:lumMod val="25000"/>
                </a:schemeClr>
              </a:solidFill>
            </a:endParaRPr>
          </a:p>
        </p:txBody>
      </p:sp>
      <p:pic>
        <p:nvPicPr>
          <p:cNvPr id="13" name="Image 12" descr="school-zone-sign-on-a-white-background-vector-27166761.jpg"/>
          <p:cNvPicPr>
            <a:picLocks noChangeAspect="1"/>
          </p:cNvPicPr>
          <p:nvPr/>
        </p:nvPicPr>
        <p:blipFill>
          <a:blip r:embed="rId3" cstate="print"/>
          <a:stretch>
            <a:fillRect/>
          </a:stretch>
        </p:blipFill>
        <p:spPr>
          <a:xfrm>
            <a:off x="3643306" y="2428868"/>
            <a:ext cx="1969611" cy="1944000"/>
          </a:xfrm>
          <a:prstGeom prst="rect">
            <a:avLst/>
          </a:prstGeom>
        </p:spPr>
      </p:pic>
      <p:sp>
        <p:nvSpPr>
          <p:cNvPr id="14" name="ZoneTexte 13"/>
          <p:cNvSpPr txBox="1"/>
          <p:nvPr/>
        </p:nvSpPr>
        <p:spPr>
          <a:xfrm>
            <a:off x="6286512" y="2786058"/>
            <a:ext cx="1928826" cy="830997"/>
          </a:xfrm>
          <a:prstGeom prst="rect">
            <a:avLst/>
          </a:prstGeom>
          <a:noFill/>
        </p:spPr>
        <p:txBody>
          <a:bodyPr wrap="square" rtlCol="0">
            <a:spAutoFit/>
          </a:bodyPr>
          <a:lstStyle/>
          <a:p>
            <a:pPr algn="ctr"/>
            <a:r>
              <a:rPr lang="fr-CM" sz="1200" b="1" dirty="0" smtClean="0">
                <a:solidFill>
                  <a:schemeClr val="accent1">
                    <a:lumMod val="25000"/>
                  </a:schemeClr>
                </a:solidFill>
              </a:rPr>
              <a:t>Sensibilisation de l’armée pour l’abandon de l’uniforme par les soldats-instituteurs</a:t>
            </a:r>
            <a:endParaRPr lang="fr-FR" sz="1200" b="1" dirty="0">
              <a:solidFill>
                <a:schemeClr val="accent1">
                  <a:lumMod val="25000"/>
                </a:schemeClr>
              </a:solidFill>
            </a:endParaRPr>
          </a:p>
        </p:txBody>
      </p:sp>
      <p:sp>
        <p:nvSpPr>
          <p:cNvPr id="15" name="ZoneTexte 14"/>
          <p:cNvSpPr txBox="1"/>
          <p:nvPr/>
        </p:nvSpPr>
        <p:spPr>
          <a:xfrm>
            <a:off x="5000628" y="5000636"/>
            <a:ext cx="2357454" cy="1200329"/>
          </a:xfrm>
          <a:prstGeom prst="rect">
            <a:avLst/>
          </a:prstGeom>
          <a:noFill/>
        </p:spPr>
        <p:txBody>
          <a:bodyPr wrap="square" rtlCol="0">
            <a:spAutoFit/>
          </a:bodyPr>
          <a:lstStyle/>
          <a:p>
            <a:pPr algn="ctr"/>
            <a:r>
              <a:rPr lang="fr-CM" sz="1200" b="1" dirty="0" smtClean="0">
                <a:solidFill>
                  <a:schemeClr val="accent1">
                    <a:lumMod val="25000"/>
                  </a:schemeClr>
                </a:solidFill>
              </a:rPr>
              <a:t>Implémentation de projets avec pour objectifs spécifiques de créer des environnements d’apprentissage sûrs (HPP de Irish </a:t>
            </a:r>
            <a:r>
              <a:rPr lang="fr-CM" sz="1200" b="1" dirty="0" err="1" smtClean="0">
                <a:solidFill>
                  <a:schemeClr val="accent1">
                    <a:lumMod val="25000"/>
                  </a:schemeClr>
                </a:solidFill>
              </a:rPr>
              <a:t>Aid</a:t>
            </a:r>
            <a:r>
              <a:rPr lang="fr-CM" sz="1200" b="1" dirty="0" smtClean="0">
                <a:solidFill>
                  <a:schemeClr val="accent1">
                    <a:lumMod val="25000"/>
                  </a:schemeClr>
                </a:solidFill>
              </a:rPr>
              <a:t>)</a:t>
            </a:r>
            <a:endParaRPr lang="fr-FR" sz="1200" b="1" dirty="0">
              <a:solidFill>
                <a:schemeClr val="accent1">
                  <a:lumMod val="25000"/>
                </a:schemeClr>
              </a:solidFill>
            </a:endParaRPr>
          </a:p>
        </p:txBody>
      </p:sp>
      <p:pic>
        <p:nvPicPr>
          <p:cNvPr id="16" name="Image 15" descr="safe 2.png"/>
          <p:cNvPicPr>
            <a:picLocks noChangeAspect="1"/>
          </p:cNvPicPr>
          <p:nvPr/>
        </p:nvPicPr>
        <p:blipFill>
          <a:blip r:embed="rId4" cstate="print"/>
          <a:stretch>
            <a:fillRect/>
          </a:stretch>
        </p:blipFill>
        <p:spPr>
          <a:xfrm>
            <a:off x="4000496" y="4286256"/>
            <a:ext cx="1178731" cy="864000"/>
          </a:xfrm>
          <a:prstGeom prst="rect">
            <a:avLst/>
          </a:prstGeom>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357166"/>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eaLnBrk="1" hangingPunct="1">
              <a:defRPr/>
            </a:pPr>
            <a:r>
              <a:rPr lang="es-ES" sz="2800" b="1" dirty="0" err="1" smtClean="0">
                <a:solidFill>
                  <a:schemeClr val="bg1"/>
                </a:solidFill>
                <a:latin typeface="Franklin Gothic Book" pitchFamily="34" charset="0"/>
                <a:cs typeface="Andalus" pitchFamily="18" charset="-78"/>
              </a:rPr>
              <a:t>Quelques</a:t>
            </a:r>
            <a:r>
              <a:rPr lang="es-ES" sz="2800" b="1" dirty="0" smtClean="0">
                <a:solidFill>
                  <a:schemeClr val="bg1"/>
                </a:solidFill>
                <a:latin typeface="Franklin Gothic Book" pitchFamily="34" charset="0"/>
                <a:cs typeface="Andalus" pitchFamily="18" charset="-78"/>
              </a:rPr>
              <a:t> </a:t>
            </a:r>
            <a:r>
              <a:rPr lang="es-ES" sz="2800" b="1" dirty="0" err="1" smtClean="0">
                <a:solidFill>
                  <a:schemeClr val="bg1"/>
                </a:solidFill>
                <a:latin typeface="Franklin Gothic Book" pitchFamily="34" charset="0"/>
                <a:cs typeface="Andalus" pitchFamily="18" charset="-78"/>
              </a:rPr>
              <a:t>engagements</a:t>
            </a:r>
            <a:r>
              <a:rPr lang="es-ES" sz="2800" b="1" dirty="0" smtClean="0">
                <a:solidFill>
                  <a:schemeClr val="bg1"/>
                </a:solidFill>
                <a:latin typeface="Franklin Gothic Book" pitchFamily="34" charset="0"/>
                <a:cs typeface="Andalus" pitchFamily="18" charset="-78"/>
              </a:rPr>
              <a:t> et normes </a:t>
            </a:r>
            <a:r>
              <a:rPr lang="es-ES" sz="2800" b="1" dirty="0" err="1" smtClean="0">
                <a:solidFill>
                  <a:schemeClr val="bg1"/>
                </a:solidFill>
                <a:latin typeface="Franklin Gothic Book" pitchFamily="34" charset="0"/>
                <a:cs typeface="Andalus" pitchFamily="18" charset="-78"/>
              </a:rPr>
              <a:t>applicables</a:t>
            </a:r>
            <a:r>
              <a:rPr lang="es-ES" sz="2800" b="1" dirty="0" smtClean="0">
                <a:solidFill>
                  <a:schemeClr val="bg1"/>
                </a:solidFill>
                <a:latin typeface="Franklin Gothic Book" pitchFamily="34" charset="0"/>
                <a:cs typeface="Andalus" pitchFamily="18" charset="-78"/>
              </a:rPr>
              <a:t> </a:t>
            </a:r>
            <a:r>
              <a:rPr lang="es-ES" sz="2800" b="1" dirty="0" err="1" smtClean="0">
                <a:solidFill>
                  <a:schemeClr val="bg1"/>
                </a:solidFill>
                <a:latin typeface="Franklin Gothic Book" pitchFamily="34" charset="0"/>
                <a:cs typeface="Andalus" pitchFamily="18" charset="-78"/>
              </a:rPr>
              <a:t>aux</a:t>
            </a:r>
            <a:r>
              <a:rPr lang="es-ES" sz="2800" b="1" dirty="0" smtClean="0">
                <a:solidFill>
                  <a:schemeClr val="bg1"/>
                </a:solidFill>
                <a:latin typeface="Franklin Gothic Book" pitchFamily="34" charset="0"/>
                <a:cs typeface="Andalus" pitchFamily="18" charset="-78"/>
              </a:rPr>
              <a:t> </a:t>
            </a:r>
            <a:r>
              <a:rPr lang="es-ES" sz="2800" b="1" dirty="0" err="1" smtClean="0">
                <a:solidFill>
                  <a:schemeClr val="bg1"/>
                </a:solidFill>
                <a:latin typeface="Franklin Gothic Book" pitchFamily="34" charset="0"/>
                <a:cs typeface="Andalus" pitchFamily="18" charset="-78"/>
              </a:rPr>
              <a:t>attaques</a:t>
            </a:r>
            <a:r>
              <a:rPr lang="es-ES" sz="2800" b="1" dirty="0" smtClean="0">
                <a:solidFill>
                  <a:schemeClr val="bg1"/>
                </a:solidFill>
                <a:latin typeface="Franklin Gothic Book" pitchFamily="34" charset="0"/>
                <a:cs typeface="Andalus" pitchFamily="18" charset="-78"/>
              </a:rPr>
              <a:t> de </a:t>
            </a:r>
            <a:r>
              <a:rPr lang="es-ES" sz="2800" b="1" dirty="0" err="1" smtClean="0">
                <a:solidFill>
                  <a:schemeClr val="bg1"/>
                </a:solidFill>
                <a:latin typeface="Franklin Gothic Book" pitchFamily="34" charset="0"/>
                <a:cs typeface="Andalus" pitchFamily="18" charset="-78"/>
              </a:rPr>
              <a:t>l’éducation</a:t>
            </a:r>
            <a:endParaRPr lang="es-ES" sz="28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oneTexte 7"/>
          <p:cNvSpPr txBox="1"/>
          <p:nvPr/>
        </p:nvSpPr>
        <p:spPr>
          <a:xfrm>
            <a:off x="2285984" y="3571876"/>
            <a:ext cx="3214710" cy="3024000"/>
          </a:xfrm>
          <a:prstGeom prst="rect">
            <a:avLst/>
          </a:prstGeom>
          <a:noFill/>
        </p:spPr>
        <p:txBody>
          <a:bodyPr wrap="square" rtlCol="0">
            <a:spAutoFit/>
          </a:bodyPr>
          <a:lstStyle/>
          <a:p>
            <a:r>
              <a:rPr lang="fr-FR" sz="1400" b="1" dirty="0" smtClean="0">
                <a:solidFill>
                  <a:srgbClr val="004A8D"/>
                </a:solidFill>
                <a:latin typeface="HelveticaNeueLTPro-Bd"/>
              </a:rPr>
              <a:t>Domaine 2, Norme 2: Protection et bien-être </a:t>
            </a:r>
          </a:p>
          <a:p>
            <a:r>
              <a:rPr lang="fr-FR" sz="1300" b="1" dirty="0" smtClean="0">
                <a:solidFill>
                  <a:srgbClr val="004A8D"/>
                </a:solidFill>
                <a:latin typeface="HelveticaNeueLTPro-Bd"/>
              </a:rPr>
              <a:t>«  </a:t>
            </a:r>
            <a:r>
              <a:rPr lang="fr-FR" sz="1300" dirty="0" smtClean="0">
                <a:solidFill>
                  <a:srgbClr val="004A8D"/>
                </a:solidFill>
                <a:latin typeface="HelveticaNeueLTPro-Lt"/>
              </a:rPr>
              <a:t>Les environnements d’apprentissage, sûrs et sans danger, contribuent à la protection et au bien-être psychosocial des apprenants, des enseignants et autres personnels de l’éducation »</a:t>
            </a:r>
          </a:p>
          <a:p>
            <a:endParaRPr lang="fr-FR" sz="500" dirty="0" smtClean="0">
              <a:solidFill>
                <a:srgbClr val="004A8D"/>
              </a:solidFill>
              <a:latin typeface="HelveticaNeueLTPro-Lt"/>
            </a:endParaRPr>
          </a:p>
          <a:p>
            <a:r>
              <a:rPr lang="fr-CM" sz="1400" b="1" dirty="0" smtClean="0">
                <a:solidFill>
                  <a:srgbClr val="004A8D"/>
                </a:solidFill>
                <a:latin typeface="HelveticaNeueLTPro-Lt"/>
              </a:rPr>
              <a:t>Domaine 5, Norme 1: </a:t>
            </a:r>
            <a:r>
              <a:rPr lang="fr-FR" sz="1400" dirty="0" err="1" smtClean="0">
                <a:solidFill>
                  <a:srgbClr val="004A8D"/>
                </a:solidFill>
                <a:latin typeface="HelveticaNeueLTPro-Lt"/>
              </a:rPr>
              <a:t>Sigsgaard</a:t>
            </a:r>
            <a:r>
              <a:rPr lang="fr-FR" sz="1400" dirty="0" smtClean="0"/>
              <a:t/>
            </a:r>
            <a:br>
              <a:rPr lang="fr-FR" sz="1400" dirty="0" smtClean="0"/>
            </a:br>
            <a:endParaRPr lang="fr-CM" sz="1400" b="1" dirty="0" smtClean="0">
              <a:solidFill>
                <a:srgbClr val="004A8D"/>
              </a:solidFill>
              <a:latin typeface="HelveticaNeueLTPro-Lt"/>
            </a:endParaRPr>
          </a:p>
          <a:p>
            <a:r>
              <a:rPr lang="fr-FR" sz="1300" dirty="0" smtClean="0">
                <a:solidFill>
                  <a:srgbClr val="004A8D"/>
                </a:solidFill>
                <a:latin typeface="HelveticaNeueLTPro-Lt"/>
              </a:rPr>
              <a:t>« Des mesures sont prises en matière de préparation aux situations</a:t>
            </a:r>
            <a:br>
              <a:rPr lang="fr-FR" sz="1300" dirty="0" smtClean="0">
                <a:solidFill>
                  <a:srgbClr val="004A8D"/>
                </a:solidFill>
                <a:latin typeface="HelveticaNeueLTPro-Lt"/>
              </a:rPr>
            </a:br>
            <a:r>
              <a:rPr lang="fr-FR" sz="1300" dirty="0" smtClean="0">
                <a:solidFill>
                  <a:srgbClr val="004A8D"/>
                </a:solidFill>
                <a:latin typeface="HelveticaNeueLTPro-Lt"/>
              </a:rPr>
              <a:t>d’urgence dues à un </a:t>
            </a:r>
            <a:r>
              <a:rPr lang="fr-FR" sz="1300" dirty="0" err="1" smtClean="0">
                <a:solidFill>
                  <a:srgbClr val="004A8D"/>
                </a:solidFill>
                <a:latin typeface="HelveticaNeueLTPro-Lt"/>
              </a:rPr>
              <a:t>conﬂit</a:t>
            </a:r>
            <a:r>
              <a:rPr lang="fr-FR" sz="1300" dirty="0" smtClean="0">
                <a:solidFill>
                  <a:srgbClr val="004A8D"/>
                </a:solidFill>
                <a:latin typeface="HelveticaNeueLTPro-Lt"/>
              </a:rPr>
              <a:t>, y compris la protection de l’enseignement</a:t>
            </a:r>
            <a:br>
              <a:rPr lang="fr-FR" sz="1300" dirty="0" smtClean="0">
                <a:solidFill>
                  <a:srgbClr val="004A8D"/>
                </a:solidFill>
                <a:latin typeface="HelveticaNeueLTPro-Lt"/>
              </a:rPr>
            </a:br>
            <a:r>
              <a:rPr lang="fr-FR" sz="1300" dirty="0" smtClean="0">
                <a:solidFill>
                  <a:srgbClr val="004A8D"/>
                </a:solidFill>
                <a:latin typeface="HelveticaNeueLTPro-Lt"/>
              </a:rPr>
              <a:t>contre les attaques »</a:t>
            </a:r>
            <a:r>
              <a:rPr lang="fr-FR" sz="1300" dirty="0" smtClean="0">
                <a:solidFill>
                  <a:srgbClr val="004A8D"/>
                </a:solidFill>
                <a:latin typeface="HelveticaNeueLTPro-Bd"/>
              </a:rPr>
              <a:t>.</a:t>
            </a:r>
            <a:r>
              <a:rPr lang="fr-FR" sz="1300" dirty="0" smtClean="0"/>
              <a:t/>
            </a:r>
            <a:br>
              <a:rPr lang="fr-FR" sz="1300" dirty="0" smtClean="0"/>
            </a:br>
            <a:r>
              <a:rPr lang="fr-FR" sz="1400" dirty="0" smtClean="0"/>
              <a:t/>
            </a:r>
            <a:br>
              <a:rPr lang="fr-FR" sz="1400" dirty="0" smtClean="0"/>
            </a:br>
            <a:endParaRPr lang="fr-FR" sz="1400" dirty="0" smtClean="0"/>
          </a:p>
          <a:p>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428596" y="3643314"/>
            <a:ext cx="1762125" cy="23193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14282" y="1643050"/>
            <a:ext cx="1804551" cy="1620000"/>
          </a:xfrm>
          <a:prstGeom prst="rect">
            <a:avLst/>
          </a:prstGeom>
          <a:noFill/>
          <a:ln w="9525">
            <a:noFill/>
            <a:miter lim="800000"/>
            <a:headEnd/>
            <a:tailEnd/>
          </a:ln>
          <a:effectLst/>
        </p:spPr>
      </p:pic>
      <p:sp>
        <p:nvSpPr>
          <p:cNvPr id="12" name="ZoneTexte 11"/>
          <p:cNvSpPr txBox="1"/>
          <p:nvPr/>
        </p:nvSpPr>
        <p:spPr>
          <a:xfrm>
            <a:off x="2214546" y="1357298"/>
            <a:ext cx="3214710" cy="2246769"/>
          </a:xfrm>
          <a:prstGeom prst="rect">
            <a:avLst/>
          </a:prstGeom>
          <a:noFill/>
        </p:spPr>
        <p:txBody>
          <a:bodyPr wrap="square" rtlCol="0">
            <a:spAutoFit/>
          </a:bodyPr>
          <a:lstStyle/>
          <a:p>
            <a:pPr>
              <a:buFont typeface="Arial" pitchFamily="34" charset="0"/>
              <a:buChar char="•"/>
            </a:pPr>
            <a:r>
              <a:rPr lang="fr-FR" sz="1400" dirty="0" smtClean="0">
                <a:solidFill>
                  <a:srgbClr val="004A8D"/>
                </a:solidFill>
                <a:latin typeface="HelveticaNeueLTPro-Bd"/>
              </a:rPr>
              <a:t> Résolution 64/290 de l’Assemblée générale des Nations Unies sur le droit à l’éducation dans les situations d’urgence, 2010</a:t>
            </a:r>
          </a:p>
          <a:p>
            <a:r>
              <a:rPr lang="fr-FR" sz="1400" dirty="0" smtClean="0">
                <a:solidFill>
                  <a:srgbClr val="004A8D"/>
                </a:solidFill>
                <a:latin typeface="HelveticaNeueLTPro-Bd"/>
              </a:rPr>
              <a:t/>
            </a:r>
            <a:br>
              <a:rPr lang="fr-FR" sz="1400" dirty="0" smtClean="0">
                <a:solidFill>
                  <a:srgbClr val="004A8D"/>
                </a:solidFill>
                <a:latin typeface="HelveticaNeueLTPro-Bd"/>
              </a:rPr>
            </a:br>
            <a:r>
              <a:rPr lang="fr-FR" sz="1400" dirty="0" smtClean="0">
                <a:solidFill>
                  <a:srgbClr val="004A8D"/>
                </a:solidFill>
                <a:latin typeface="HelveticaNeueLTPro-Bd"/>
              </a:rPr>
              <a:t>• Résolution 1998 du Conseil de sécurité des Nations Unies sur la surveillance des</a:t>
            </a:r>
            <a:br>
              <a:rPr lang="fr-FR" sz="1400" dirty="0" smtClean="0">
                <a:solidFill>
                  <a:srgbClr val="004A8D"/>
                </a:solidFill>
                <a:latin typeface="HelveticaNeueLTPro-Bd"/>
              </a:rPr>
            </a:br>
            <a:r>
              <a:rPr lang="fr-FR" sz="1400" dirty="0" smtClean="0">
                <a:solidFill>
                  <a:srgbClr val="004A8D"/>
                </a:solidFill>
                <a:latin typeface="HelveticaNeueLTPro-Bd"/>
              </a:rPr>
              <a:t>attaques contre les écoles, 2011 </a:t>
            </a:r>
            <a:r>
              <a:rPr lang="fr-FR" sz="1400" b="1" dirty="0" smtClean="0">
                <a:solidFill>
                  <a:srgbClr val="004A8D"/>
                </a:solidFill>
                <a:latin typeface="HelveticaNeueLTPro-Bd"/>
              </a:rPr>
              <a:t/>
            </a:r>
            <a:br>
              <a:rPr lang="fr-FR" sz="1400" b="1" dirty="0" smtClean="0">
                <a:solidFill>
                  <a:srgbClr val="004A8D"/>
                </a:solidFill>
                <a:latin typeface="HelveticaNeueLTPro-Bd"/>
              </a:rPr>
            </a:br>
            <a:endParaRPr lang="fr-FR" sz="1400" b="1" dirty="0" smtClean="0">
              <a:solidFill>
                <a:srgbClr val="004A8D"/>
              </a:solidFill>
              <a:latin typeface="HelveticaNeueLTPro-Bd"/>
            </a:endParaRPr>
          </a:p>
        </p:txBody>
      </p:sp>
      <p:pic>
        <p:nvPicPr>
          <p:cNvPr id="1028" name="Picture 4"/>
          <p:cNvPicPr>
            <a:picLocks noChangeAspect="1" noChangeArrowheads="1"/>
          </p:cNvPicPr>
          <p:nvPr/>
        </p:nvPicPr>
        <p:blipFill>
          <a:blip r:embed="rId5" cstate="print"/>
          <a:srcRect/>
          <a:stretch>
            <a:fillRect/>
          </a:stretch>
        </p:blipFill>
        <p:spPr bwMode="auto">
          <a:xfrm>
            <a:off x="5429256" y="2714620"/>
            <a:ext cx="1311437" cy="1512000"/>
          </a:xfrm>
          <a:prstGeom prst="rect">
            <a:avLst/>
          </a:prstGeom>
          <a:noFill/>
          <a:ln w="9525">
            <a:noFill/>
            <a:miter lim="800000"/>
            <a:headEnd/>
            <a:tailEnd/>
          </a:ln>
          <a:effectLst/>
        </p:spPr>
      </p:pic>
      <p:sp>
        <p:nvSpPr>
          <p:cNvPr id="14" name="ZoneTexte 13"/>
          <p:cNvSpPr txBox="1"/>
          <p:nvPr/>
        </p:nvSpPr>
        <p:spPr>
          <a:xfrm>
            <a:off x="6715140" y="1357298"/>
            <a:ext cx="2214578" cy="5040000"/>
          </a:xfrm>
          <a:prstGeom prst="rect">
            <a:avLst/>
          </a:prstGeom>
          <a:noFill/>
        </p:spPr>
        <p:txBody>
          <a:bodyPr wrap="square" rtlCol="0">
            <a:spAutoFit/>
          </a:bodyPr>
          <a:lstStyle/>
          <a:p>
            <a:pPr>
              <a:buFont typeface="Arial" pitchFamily="34" charset="0"/>
              <a:buChar char="•"/>
            </a:pPr>
            <a:r>
              <a:rPr lang="fr-FR" sz="1400" dirty="0" smtClean="0">
                <a:solidFill>
                  <a:srgbClr val="004A8D"/>
                </a:solidFill>
                <a:latin typeface="HelveticaNeueLTPro-Bd"/>
              </a:rPr>
              <a:t> </a:t>
            </a:r>
            <a:r>
              <a:rPr lang="fr-FR" sz="1400" b="1" dirty="0" smtClean="0">
                <a:solidFill>
                  <a:srgbClr val="004A8D"/>
                </a:solidFill>
                <a:latin typeface="HelveticaNeueLTPro-Bd"/>
              </a:rPr>
              <a:t>Loi d’Orientation de l’</a:t>
            </a:r>
            <a:r>
              <a:rPr lang="fr-FR" sz="1400" b="1" dirty="0" err="1" smtClean="0">
                <a:solidFill>
                  <a:srgbClr val="004A8D"/>
                </a:solidFill>
                <a:latin typeface="HelveticaNeueLTPro-Bd"/>
              </a:rPr>
              <a:t>Education</a:t>
            </a:r>
            <a:r>
              <a:rPr lang="fr-FR" sz="1400" b="1" dirty="0" smtClean="0">
                <a:solidFill>
                  <a:srgbClr val="004A8D"/>
                </a:solidFill>
                <a:latin typeface="HelveticaNeueLTPro-Bd"/>
              </a:rPr>
              <a:t> (1998) </a:t>
            </a:r>
            <a:r>
              <a:rPr lang="fr-FR" sz="1400" dirty="0" smtClean="0">
                <a:solidFill>
                  <a:srgbClr val="004A8D"/>
                </a:solidFill>
                <a:latin typeface="HelveticaNeueLTPro-Bd"/>
              </a:rPr>
              <a:t>ARTICLE 27.­(1) L’enceinte d’un établissement d’enseignement est inviolable. </a:t>
            </a:r>
          </a:p>
          <a:p>
            <a:pPr>
              <a:buFont typeface="Arial" pitchFamily="34" charset="0"/>
              <a:buChar char="•"/>
            </a:pPr>
            <a:endParaRPr lang="fr-FR" sz="1400" dirty="0" smtClean="0">
              <a:solidFill>
                <a:srgbClr val="004A8D"/>
              </a:solidFill>
              <a:latin typeface="HelveticaNeueLTPro-Bd"/>
            </a:endParaRPr>
          </a:p>
          <a:p>
            <a:pPr>
              <a:buFont typeface="Arial" pitchFamily="34" charset="0"/>
              <a:buChar char="•"/>
            </a:pPr>
            <a:r>
              <a:rPr lang="fr-FR" sz="1400" dirty="0" smtClean="0">
                <a:solidFill>
                  <a:srgbClr val="004A8D"/>
                </a:solidFill>
                <a:latin typeface="HelveticaNeueLTPro-Bd"/>
              </a:rPr>
              <a:t>ARTICLE 37, </a:t>
            </a:r>
            <a:r>
              <a:rPr lang="fr-FR" sz="1400" dirty="0" err="1" smtClean="0">
                <a:solidFill>
                  <a:srgbClr val="004A8D"/>
                </a:solidFill>
                <a:latin typeface="HelveticaNeueLTPro-Bd"/>
              </a:rPr>
              <a:t>alinea</a:t>
            </a:r>
            <a:r>
              <a:rPr lang="fr-FR" sz="1400" dirty="0" smtClean="0">
                <a:solidFill>
                  <a:srgbClr val="004A8D"/>
                </a:solidFill>
                <a:latin typeface="HelveticaNeueLTPro-Bd"/>
              </a:rPr>
              <a:t> 2: </a:t>
            </a:r>
            <a:r>
              <a:rPr lang="fr-FR" sz="1400" dirty="0" smtClean="0"/>
              <a:t> </a:t>
            </a:r>
            <a:r>
              <a:rPr lang="fr-FR" sz="1400" dirty="0" smtClean="0">
                <a:solidFill>
                  <a:srgbClr val="004A8D"/>
                </a:solidFill>
                <a:latin typeface="HelveticaNeueLTPro-Bd"/>
              </a:rPr>
              <a:t>L’</a:t>
            </a:r>
            <a:r>
              <a:rPr lang="fr-FR" sz="1400" dirty="0" err="1" smtClean="0">
                <a:solidFill>
                  <a:srgbClr val="004A8D"/>
                </a:solidFill>
                <a:latin typeface="HelveticaNeueLTPro-Bd"/>
              </a:rPr>
              <a:t>Etat</a:t>
            </a:r>
            <a:r>
              <a:rPr lang="fr-FR" sz="1400" dirty="0" smtClean="0">
                <a:solidFill>
                  <a:srgbClr val="004A8D"/>
                </a:solidFill>
                <a:latin typeface="HelveticaNeueLTPro-Bd"/>
              </a:rPr>
              <a:t> assure la protection de l’enseignant et garantit sa dignité dans l’exercice de ses fonctions. </a:t>
            </a:r>
          </a:p>
          <a:p>
            <a:pPr>
              <a:buFont typeface="Arial" pitchFamily="34" charset="0"/>
              <a:buChar char="•"/>
            </a:pPr>
            <a:endParaRPr lang="fr-FR" sz="400" dirty="0" smtClean="0">
              <a:solidFill>
                <a:srgbClr val="004A8D"/>
              </a:solidFill>
              <a:latin typeface="HelveticaNeueLTPro-Bd"/>
            </a:endParaRPr>
          </a:p>
          <a:p>
            <a:pPr>
              <a:buFont typeface="Arial" pitchFamily="34" charset="0"/>
              <a:buChar char="•"/>
            </a:pPr>
            <a:r>
              <a:rPr lang="fr-FR" sz="1400" b="1" dirty="0" smtClean="0">
                <a:solidFill>
                  <a:srgbClr val="004A8D"/>
                </a:solidFill>
                <a:latin typeface="HelveticaNeueLTPro-Bd"/>
              </a:rPr>
              <a:t>Loi № 2001/005 du 16 avril 2001 portant orientation de l'enseignement supérieur </a:t>
            </a:r>
          </a:p>
          <a:p>
            <a:r>
              <a:rPr lang="fr-FR" sz="1400" dirty="0" smtClean="0">
                <a:solidFill>
                  <a:srgbClr val="004A8D"/>
                </a:solidFill>
                <a:latin typeface="HelveticaNeueLTPro-Bd"/>
              </a:rPr>
              <a:t/>
            </a:r>
            <a:br>
              <a:rPr lang="fr-FR" sz="1400" dirty="0" smtClean="0">
                <a:solidFill>
                  <a:srgbClr val="004A8D"/>
                </a:solidFill>
                <a:latin typeface="HelveticaNeueLTPro-Bd"/>
              </a:rPr>
            </a:br>
            <a:r>
              <a:rPr lang="fr-FR" sz="1400" dirty="0" smtClean="0">
                <a:solidFill>
                  <a:srgbClr val="004A8D"/>
                </a:solidFill>
                <a:latin typeface="HelveticaNeueLTPro-Bd"/>
              </a:rPr>
              <a:t>Article 9.- Le campus d'une Institution est inviolable […]</a:t>
            </a:r>
          </a:p>
          <a:p>
            <a:r>
              <a:rPr lang="fr-FR" sz="1400" b="1" dirty="0" smtClean="0">
                <a:solidFill>
                  <a:srgbClr val="004A8D"/>
                </a:solidFill>
                <a:latin typeface="HelveticaNeueLTPro-Bd"/>
              </a:rPr>
              <a:t/>
            </a:r>
            <a:br>
              <a:rPr lang="fr-FR" sz="1400" b="1" dirty="0" smtClean="0">
                <a:solidFill>
                  <a:srgbClr val="004A8D"/>
                </a:solidFill>
                <a:latin typeface="HelveticaNeueLTPro-Bd"/>
              </a:rPr>
            </a:br>
            <a:endParaRPr lang="fr-FR" sz="1400" b="1" dirty="0" smtClean="0">
              <a:solidFill>
                <a:srgbClr val="004A8D"/>
              </a:solidFill>
              <a:latin typeface="HelveticaNeueLTPro-Bd"/>
            </a:endParaRP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Image 3" descr="Porte gg.png"/>
          <p:cNvPicPr>
            <a:picLocks noChangeAspect="1"/>
          </p:cNvPicPr>
          <p:nvPr/>
        </p:nvPicPr>
        <p:blipFill>
          <a:blip r:embed="rId4" cstate="print"/>
          <a:stretch>
            <a:fillRect/>
          </a:stretch>
        </p:blipFill>
        <p:spPr>
          <a:xfrm>
            <a:off x="3500430" y="857232"/>
            <a:ext cx="3000396" cy="3714776"/>
          </a:xfrm>
          <a:prstGeom prst="rect">
            <a:avLst/>
          </a:prstGeom>
        </p:spPr>
      </p:pic>
      <p:sp>
        <p:nvSpPr>
          <p:cNvPr id="5" name="ZoneTexte 4"/>
          <p:cNvSpPr txBox="1"/>
          <p:nvPr/>
        </p:nvSpPr>
        <p:spPr>
          <a:xfrm>
            <a:off x="1643042" y="4643446"/>
            <a:ext cx="6286544" cy="523220"/>
          </a:xfrm>
          <a:prstGeom prst="rect">
            <a:avLst/>
          </a:prstGeom>
          <a:solidFill>
            <a:schemeClr val="bg1"/>
          </a:solidFill>
        </p:spPr>
        <p:txBody>
          <a:bodyPr wrap="square" rtlCol="0">
            <a:spAutoFit/>
          </a:bodyPr>
          <a:lstStyle/>
          <a:p>
            <a:pPr algn="ctr"/>
            <a:r>
              <a:rPr lang="fr-CM" sz="2800" b="1" dirty="0" smtClean="0">
                <a:solidFill>
                  <a:schemeClr val="accent5">
                    <a:lumMod val="25000"/>
                  </a:schemeClr>
                </a:solidFill>
              </a:rPr>
              <a:t>Merci de votre attention!</a:t>
            </a:r>
            <a:endParaRPr lang="fr-FR" sz="1400" b="1" dirty="0">
              <a:solidFill>
                <a:schemeClr val="accent5">
                  <a:lumMod val="25000"/>
                </a:schemeClr>
              </a:solidFill>
            </a:endParaRPr>
          </a:p>
        </p:txBody>
      </p:sp>
      <p:sp>
        <p:nvSpPr>
          <p:cNvPr id="6" name="Rectangle 5"/>
          <p:cNvSpPr/>
          <p:nvPr/>
        </p:nvSpPr>
        <p:spPr>
          <a:xfrm>
            <a:off x="4071934" y="3071810"/>
            <a:ext cx="1857388" cy="830997"/>
          </a:xfrm>
          <a:prstGeom prst="rect">
            <a:avLst/>
          </a:prstGeom>
        </p:spPr>
        <p:txBody>
          <a:bodyPr wrap="square">
            <a:spAutoFit/>
          </a:bodyPr>
          <a:lstStyle/>
          <a:p>
            <a:pPr algn="ctr"/>
            <a:r>
              <a:rPr lang="en-US" sz="1200" b="1" i="1" dirty="0" smtClean="0">
                <a:solidFill>
                  <a:schemeClr val="accent1">
                    <a:lumMod val="25000"/>
                  </a:schemeClr>
                </a:solidFill>
                <a:latin typeface="Franklin Gothic Book" pitchFamily="34" charset="0"/>
              </a:rPr>
              <a:t>‘’ Promoting </a:t>
            </a:r>
            <a:r>
              <a:rPr lang="en-US" sz="1200" b="1" i="1" dirty="0">
                <a:solidFill>
                  <a:schemeClr val="accent1">
                    <a:lumMod val="25000"/>
                  </a:schemeClr>
                </a:solidFill>
                <a:latin typeface="Franklin Gothic Book" pitchFamily="34" charset="0"/>
              </a:rPr>
              <a:t>and supporting safe, protective and non-violent learning environments </a:t>
            </a:r>
            <a:r>
              <a:rPr lang="en-US" sz="1200" b="1" i="1" dirty="0" smtClean="0">
                <a:solidFill>
                  <a:schemeClr val="accent1">
                    <a:lumMod val="25000"/>
                  </a:schemeClr>
                </a:solidFill>
                <a:latin typeface="Franklin Gothic Book" pitchFamily="34" charset="0"/>
              </a:rPr>
              <a:t>‘’</a:t>
            </a:r>
            <a:endParaRPr lang="fr-FR" sz="1200" b="1" i="1" dirty="0">
              <a:solidFill>
                <a:schemeClr val="accent1">
                  <a:lumMod val="25000"/>
                </a:schemeClr>
              </a:solidFill>
              <a:latin typeface="Franklin Gothic Book" pitchFamily="34" charset="0"/>
            </a:endParaRPr>
          </a:p>
        </p:txBody>
      </p:sp>
    </p:spTree>
  </p:cSld>
  <p:clrMapOvr>
    <a:masterClrMapping/>
  </p:clrMapOvr>
  <p:transition>
    <p:dissolve/>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l" eaLnBrk="1" hangingPunct="1">
              <a:defRPr/>
            </a:pPr>
            <a:r>
              <a:rPr lang="es-ES" sz="2800" b="1" dirty="0" err="1" smtClean="0">
                <a:solidFill>
                  <a:schemeClr val="bg1"/>
                </a:solidFill>
                <a:latin typeface="Franklin Gothic Book" pitchFamily="34" charset="0"/>
                <a:cs typeface="Andalus" pitchFamily="18" charset="-78"/>
              </a:rPr>
              <a:t>Quelques</a:t>
            </a:r>
            <a:r>
              <a:rPr lang="es-ES" sz="2800" b="1" dirty="0" smtClean="0">
                <a:solidFill>
                  <a:schemeClr val="bg1"/>
                </a:solidFill>
                <a:latin typeface="Franklin Gothic Book" pitchFamily="34" charset="0"/>
                <a:cs typeface="Andalus" pitchFamily="18" charset="-78"/>
              </a:rPr>
              <a:t> </a:t>
            </a:r>
            <a:r>
              <a:rPr lang="es-ES" sz="2800" b="1" dirty="0" err="1" smtClean="0">
                <a:solidFill>
                  <a:schemeClr val="bg1"/>
                </a:solidFill>
                <a:latin typeface="Franklin Gothic Book" pitchFamily="34" charset="0"/>
                <a:cs typeface="Andalus" pitchFamily="18" charset="-78"/>
              </a:rPr>
              <a:t>données</a:t>
            </a:r>
            <a:r>
              <a:rPr lang="es-ES" sz="2800" b="1" dirty="0" smtClean="0">
                <a:solidFill>
                  <a:schemeClr val="bg1"/>
                </a:solidFill>
                <a:latin typeface="Franklin Gothic Book" pitchFamily="34" charset="0"/>
                <a:cs typeface="Andalus" pitchFamily="18" charset="-78"/>
              </a:rPr>
              <a:t> sur </a:t>
            </a:r>
            <a:r>
              <a:rPr lang="es-ES" sz="2800" b="1" dirty="0" err="1" smtClean="0">
                <a:solidFill>
                  <a:schemeClr val="bg1"/>
                </a:solidFill>
                <a:latin typeface="Franklin Gothic Book" pitchFamily="34" charset="0"/>
                <a:cs typeface="Andalus" pitchFamily="18" charset="-78"/>
              </a:rPr>
              <a:t>l’éducation</a:t>
            </a:r>
            <a:r>
              <a:rPr lang="es-ES" sz="2800" b="1" dirty="0" smtClean="0">
                <a:solidFill>
                  <a:schemeClr val="bg1"/>
                </a:solidFill>
                <a:latin typeface="Franklin Gothic Book" pitchFamily="34" charset="0"/>
                <a:cs typeface="Andalus" pitchFamily="18" charset="-78"/>
              </a:rPr>
              <a:t> </a:t>
            </a:r>
            <a:br>
              <a:rPr lang="es-ES" sz="2800" b="1" dirty="0" smtClean="0">
                <a:solidFill>
                  <a:schemeClr val="bg1"/>
                </a:solidFill>
                <a:latin typeface="Franklin Gothic Book" pitchFamily="34" charset="0"/>
                <a:cs typeface="Andalus" pitchFamily="18" charset="-78"/>
              </a:rPr>
            </a:br>
            <a:r>
              <a:rPr lang="es-ES" sz="2800" b="1" dirty="0" smtClean="0">
                <a:solidFill>
                  <a:schemeClr val="bg1"/>
                </a:solidFill>
                <a:latin typeface="Franklin Gothic Book" pitchFamily="34" charset="0"/>
                <a:cs typeface="Andalus" pitchFamily="18" charset="-78"/>
              </a:rPr>
              <a:t>à </a:t>
            </a:r>
            <a:r>
              <a:rPr lang="es-ES" sz="2800" b="1" dirty="0" err="1" smtClean="0">
                <a:solidFill>
                  <a:schemeClr val="bg1"/>
                </a:solidFill>
                <a:latin typeface="Franklin Gothic Book" pitchFamily="34" charset="0"/>
                <a:cs typeface="Andalus" pitchFamily="18" charset="-78"/>
              </a:rPr>
              <a:t>l’Extrême</a:t>
            </a:r>
            <a:r>
              <a:rPr lang="es-ES" sz="2800" b="1" dirty="0" smtClean="0">
                <a:solidFill>
                  <a:schemeClr val="bg1"/>
                </a:solidFill>
                <a:latin typeface="Franklin Gothic Book" pitchFamily="34" charset="0"/>
                <a:cs typeface="Andalus" pitchFamily="18" charset="-78"/>
              </a:rPr>
              <a:t>-Nord</a:t>
            </a: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pic>
        <p:nvPicPr>
          <p:cNvPr id="7" name="Espace réservé du contenu 6" descr="EN Extrême-NORD.png"/>
          <p:cNvPicPr>
            <a:picLocks noGrp="1" noChangeAspect="1"/>
          </p:cNvPicPr>
          <p:nvPr>
            <p:ph idx="1"/>
          </p:nvPr>
        </p:nvPicPr>
        <p:blipFill>
          <a:blip r:embed="rId3" cstate="print">
            <a:lum/>
          </a:blip>
          <a:stretch>
            <a:fillRect/>
          </a:stretch>
        </p:blipFill>
        <p:spPr>
          <a:xfrm>
            <a:off x="6786578" y="357166"/>
            <a:ext cx="1499801" cy="720000"/>
          </a:xfrm>
        </p:spPr>
      </p:pic>
      <p:pic>
        <p:nvPicPr>
          <p:cNvPr id="8" name="Image 7" descr="ecole.jpg"/>
          <p:cNvPicPr>
            <a:picLocks noChangeAspect="1"/>
          </p:cNvPicPr>
          <p:nvPr/>
        </p:nvPicPr>
        <p:blipFill>
          <a:blip r:embed="rId4" cstate="print">
            <a:duotone>
              <a:prstClr val="black"/>
              <a:srgbClr val="D9C3A5">
                <a:tint val="50000"/>
                <a:satMod val="180000"/>
              </a:srgbClr>
            </a:duotone>
          </a:blip>
          <a:stretch>
            <a:fillRect/>
          </a:stretch>
        </p:blipFill>
        <p:spPr>
          <a:xfrm>
            <a:off x="428596" y="1714488"/>
            <a:ext cx="1130300" cy="1130300"/>
          </a:xfrm>
          <a:prstGeom prst="rect">
            <a:avLst/>
          </a:prstGeom>
          <a:ln w="3175">
            <a:solidFill>
              <a:schemeClr val="accent5">
                <a:lumMod val="50000"/>
              </a:schemeClr>
            </a:solidFill>
          </a:ln>
        </p:spPr>
      </p:pic>
      <p:graphicFrame>
        <p:nvGraphicFramePr>
          <p:cNvPr id="9" name="Tableau 8"/>
          <p:cNvGraphicFramePr>
            <a:graphicFrameLocks noGrp="1"/>
          </p:cNvGraphicFramePr>
          <p:nvPr/>
        </p:nvGraphicFramePr>
        <p:xfrm>
          <a:off x="1785918" y="2071678"/>
          <a:ext cx="6643736" cy="741680"/>
        </p:xfrm>
        <a:graphic>
          <a:graphicData uri="http://schemas.openxmlformats.org/drawingml/2006/table">
            <a:tbl>
              <a:tblPr firstRow="1" bandRow="1">
                <a:tableStyleId>{5C22544A-7EE6-4342-B048-85BDC9FD1C3A}</a:tableStyleId>
              </a:tblPr>
              <a:tblGrid>
                <a:gridCol w="1660934"/>
                <a:gridCol w="1660934"/>
                <a:gridCol w="1660934"/>
                <a:gridCol w="1660934"/>
              </a:tblGrid>
              <a:tr h="370840">
                <a:tc>
                  <a:txBody>
                    <a:bodyPr/>
                    <a:lstStyle/>
                    <a:p>
                      <a:pPr algn="ctr"/>
                      <a:r>
                        <a:rPr lang="fr-CM" sz="1600" dirty="0" smtClean="0">
                          <a:solidFill>
                            <a:schemeClr val="accent1">
                              <a:lumMod val="25000"/>
                            </a:schemeClr>
                          </a:solidFill>
                        </a:rPr>
                        <a:t>Préscolaire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Primaire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Secondaire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Supérieur</a:t>
                      </a:r>
                      <a:endParaRPr lang="fr-FR" sz="1600" dirty="0">
                        <a:solidFill>
                          <a:schemeClr val="accent1">
                            <a:lumMod val="25000"/>
                          </a:schemeClr>
                        </a:solidFill>
                      </a:endParaRPr>
                    </a:p>
                  </a:txBody>
                  <a:tcPr/>
                </a:tc>
              </a:tr>
              <a:tr h="370840">
                <a:tc>
                  <a:txBody>
                    <a:bodyPr/>
                    <a:lstStyle/>
                    <a:p>
                      <a:pPr algn="ctr"/>
                      <a:r>
                        <a:rPr lang="fr-CM" sz="1800" b="1" kern="1200" dirty="0" smtClean="0">
                          <a:solidFill>
                            <a:srgbClr val="C00000"/>
                          </a:solidFill>
                          <a:latin typeface="+mn-lt"/>
                          <a:ea typeface="+mn-ea"/>
                          <a:cs typeface="+mn-cs"/>
                        </a:rPr>
                        <a:t>24 650</a:t>
                      </a:r>
                      <a:endParaRPr lang="fr-FR" b="1" dirty="0">
                        <a:solidFill>
                          <a:srgbClr val="C00000"/>
                        </a:solidFill>
                      </a:endParaRPr>
                    </a:p>
                  </a:txBody>
                  <a:tcPr/>
                </a:tc>
                <a:tc>
                  <a:txBody>
                    <a:bodyPr/>
                    <a:lstStyle/>
                    <a:p>
                      <a:pPr algn="ctr"/>
                      <a:r>
                        <a:rPr lang="fr-CM" sz="1800" b="1" kern="1200" dirty="0" smtClean="0">
                          <a:solidFill>
                            <a:srgbClr val="C00000"/>
                          </a:solidFill>
                          <a:latin typeface="+mn-lt"/>
                          <a:ea typeface="+mn-ea"/>
                          <a:cs typeface="+mn-cs"/>
                        </a:rPr>
                        <a:t>1 037 627</a:t>
                      </a:r>
                      <a:endParaRPr lang="fr-FR" b="1" dirty="0">
                        <a:solidFill>
                          <a:srgbClr val="C00000"/>
                        </a:solidFill>
                      </a:endParaRPr>
                    </a:p>
                  </a:txBody>
                  <a:tcPr/>
                </a:tc>
                <a:tc>
                  <a:txBody>
                    <a:bodyPr/>
                    <a:lstStyle/>
                    <a:p>
                      <a:pPr algn="ctr"/>
                      <a:r>
                        <a:rPr lang="fr-FR" sz="1800" b="1" i="0" dirty="0">
                          <a:solidFill>
                            <a:srgbClr val="C00000"/>
                          </a:solidFill>
                          <a:latin typeface="+mj-lt"/>
                        </a:rPr>
                        <a:t>215 495 </a:t>
                      </a:r>
                      <a:endParaRPr lang="fr-FR" sz="1800" b="1" dirty="0">
                        <a:solidFill>
                          <a:srgbClr val="C00000"/>
                        </a:solidFill>
                        <a:latin typeface="+mj-lt"/>
                      </a:endParaRPr>
                    </a:p>
                  </a:txBody>
                  <a:tcPr anchor="ctr"/>
                </a:tc>
                <a:tc>
                  <a:txBody>
                    <a:bodyPr/>
                    <a:lstStyle/>
                    <a:p>
                      <a:pPr algn="ctr"/>
                      <a:r>
                        <a:rPr lang="fr-CM" b="1" dirty="0" smtClean="0">
                          <a:solidFill>
                            <a:srgbClr val="C00000"/>
                          </a:solidFill>
                        </a:rPr>
                        <a:t>+ 15</a:t>
                      </a:r>
                      <a:r>
                        <a:rPr lang="fr-CM" b="1" baseline="0" dirty="0" smtClean="0">
                          <a:solidFill>
                            <a:srgbClr val="C00000"/>
                          </a:solidFill>
                        </a:rPr>
                        <a:t> 000</a:t>
                      </a:r>
                      <a:endParaRPr lang="fr-FR" b="1" dirty="0">
                        <a:solidFill>
                          <a:srgbClr val="C00000"/>
                        </a:solidFill>
                      </a:endParaRPr>
                    </a:p>
                  </a:txBody>
                  <a:tcPr/>
                </a:tc>
              </a:tr>
            </a:tbl>
          </a:graphicData>
        </a:graphic>
      </p:graphicFrame>
      <p:sp>
        <p:nvSpPr>
          <p:cNvPr id="10" name="ZoneTexte 9"/>
          <p:cNvSpPr txBox="1"/>
          <p:nvPr/>
        </p:nvSpPr>
        <p:spPr>
          <a:xfrm>
            <a:off x="1785918" y="1643050"/>
            <a:ext cx="6572296" cy="369332"/>
          </a:xfrm>
          <a:prstGeom prst="rect">
            <a:avLst/>
          </a:prstGeom>
          <a:noFill/>
        </p:spPr>
        <p:txBody>
          <a:bodyPr wrap="square" rtlCol="0">
            <a:spAutoFit/>
          </a:bodyPr>
          <a:lstStyle/>
          <a:p>
            <a:r>
              <a:rPr lang="fr-CM" b="1" dirty="0" smtClean="0">
                <a:solidFill>
                  <a:schemeClr val="accent1">
                    <a:lumMod val="25000"/>
                  </a:schemeClr>
                </a:solidFill>
              </a:rPr>
              <a:t>                                        Effectifs</a:t>
            </a:r>
            <a:endParaRPr lang="fr-FR" b="1" dirty="0">
              <a:solidFill>
                <a:schemeClr val="accent1">
                  <a:lumMod val="25000"/>
                </a:schemeClr>
              </a:solidFill>
            </a:endParaRPr>
          </a:p>
        </p:txBody>
      </p:sp>
      <p:pic>
        <p:nvPicPr>
          <p:cNvPr id="11" name="Image 10" descr="ecoles.png"/>
          <p:cNvPicPr>
            <a:picLocks noChangeAspect="1"/>
          </p:cNvPicPr>
          <p:nvPr/>
        </p:nvPicPr>
        <p:blipFill>
          <a:blip r:embed="rId5" cstate="print">
            <a:duotone>
              <a:prstClr val="black"/>
              <a:srgbClr val="D9C3A5">
                <a:tint val="50000"/>
                <a:satMod val="180000"/>
              </a:srgbClr>
            </a:duotone>
          </a:blip>
          <a:stretch>
            <a:fillRect/>
          </a:stretch>
        </p:blipFill>
        <p:spPr>
          <a:xfrm>
            <a:off x="285720" y="4857760"/>
            <a:ext cx="1360792" cy="972000"/>
          </a:xfrm>
          <a:prstGeom prst="rect">
            <a:avLst/>
          </a:prstGeom>
          <a:ln w="3175">
            <a:solidFill>
              <a:schemeClr val="accent5">
                <a:lumMod val="50000"/>
              </a:schemeClr>
            </a:solidFill>
          </a:ln>
        </p:spPr>
      </p:pic>
      <p:graphicFrame>
        <p:nvGraphicFramePr>
          <p:cNvPr id="12" name="Tableau 11"/>
          <p:cNvGraphicFramePr>
            <a:graphicFrameLocks noGrp="1"/>
          </p:cNvGraphicFramePr>
          <p:nvPr/>
        </p:nvGraphicFramePr>
        <p:xfrm>
          <a:off x="1714480" y="4857760"/>
          <a:ext cx="6572296" cy="928694"/>
        </p:xfrm>
        <a:graphic>
          <a:graphicData uri="http://schemas.openxmlformats.org/drawingml/2006/table">
            <a:tbl>
              <a:tblPr firstRow="1" bandRow="1">
                <a:tableStyleId>{5C22544A-7EE6-4342-B048-85BDC9FD1C3A}</a:tableStyleId>
              </a:tblPr>
              <a:tblGrid>
                <a:gridCol w="1643074"/>
                <a:gridCol w="1643074"/>
                <a:gridCol w="1643074"/>
                <a:gridCol w="1643074"/>
              </a:tblGrid>
              <a:tr h="370840">
                <a:tc>
                  <a:txBody>
                    <a:bodyPr/>
                    <a:lstStyle/>
                    <a:p>
                      <a:pPr algn="ctr"/>
                      <a:r>
                        <a:rPr lang="fr-CM" sz="1600" dirty="0" smtClean="0">
                          <a:solidFill>
                            <a:schemeClr val="accent1">
                              <a:lumMod val="25000"/>
                            </a:schemeClr>
                          </a:solidFill>
                        </a:rPr>
                        <a:t>Préscolaire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Primaire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Secondaire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Supérieur</a:t>
                      </a:r>
                      <a:endParaRPr lang="fr-FR" sz="1600" dirty="0">
                        <a:solidFill>
                          <a:schemeClr val="accent1">
                            <a:lumMod val="25000"/>
                          </a:schemeClr>
                        </a:solidFill>
                      </a:endParaRPr>
                    </a:p>
                  </a:txBody>
                  <a:tcPr/>
                </a:tc>
              </a:tr>
              <a:tr h="557854">
                <a:tc>
                  <a:txBody>
                    <a:bodyPr/>
                    <a:lstStyle/>
                    <a:p>
                      <a:pPr algn="ctr"/>
                      <a:r>
                        <a:rPr lang="fr-CM" sz="1800" b="1" kern="1200" dirty="0" smtClean="0">
                          <a:solidFill>
                            <a:srgbClr val="C00000"/>
                          </a:solidFill>
                          <a:latin typeface="+mn-lt"/>
                          <a:ea typeface="+mn-ea"/>
                          <a:cs typeface="+mn-cs"/>
                        </a:rPr>
                        <a:t>344</a:t>
                      </a:r>
                      <a:endParaRPr lang="fr-FR" b="1" dirty="0">
                        <a:solidFill>
                          <a:srgbClr val="C00000"/>
                        </a:solidFill>
                      </a:endParaRPr>
                    </a:p>
                  </a:txBody>
                  <a:tcPr/>
                </a:tc>
                <a:tc>
                  <a:txBody>
                    <a:bodyPr/>
                    <a:lstStyle/>
                    <a:p>
                      <a:pPr algn="ctr"/>
                      <a:r>
                        <a:rPr lang="fr-CM" sz="1800" b="1" kern="1200" dirty="0" smtClean="0">
                          <a:solidFill>
                            <a:srgbClr val="C00000"/>
                          </a:solidFill>
                          <a:latin typeface="+mn-lt"/>
                          <a:ea typeface="+mn-ea"/>
                          <a:cs typeface="+mn-cs"/>
                        </a:rPr>
                        <a:t>2 662</a:t>
                      </a:r>
                      <a:endParaRPr lang="fr-FR" b="1" dirty="0">
                        <a:solidFill>
                          <a:srgbClr val="C00000"/>
                        </a:solidFill>
                      </a:endParaRPr>
                    </a:p>
                  </a:txBody>
                  <a:tcPr/>
                </a:tc>
                <a:tc>
                  <a:txBody>
                    <a:bodyPr/>
                    <a:lstStyle/>
                    <a:p>
                      <a:pPr algn="ctr"/>
                      <a:r>
                        <a:rPr lang="fr-CM" b="1" dirty="0" smtClean="0">
                          <a:solidFill>
                            <a:srgbClr val="C00000"/>
                          </a:solidFill>
                        </a:rPr>
                        <a:t>386</a:t>
                      </a:r>
                      <a:endParaRPr lang="fr-FR" b="1" dirty="0">
                        <a:solidFill>
                          <a:srgbClr val="C00000"/>
                        </a:solidFill>
                      </a:endParaRPr>
                    </a:p>
                  </a:txBody>
                  <a:tcPr/>
                </a:tc>
                <a:tc>
                  <a:txBody>
                    <a:bodyPr/>
                    <a:lstStyle/>
                    <a:p>
                      <a:pPr algn="ctr"/>
                      <a:r>
                        <a:rPr lang="fr-CM" b="1" dirty="0" smtClean="0">
                          <a:solidFill>
                            <a:srgbClr val="C00000"/>
                          </a:solidFill>
                        </a:rPr>
                        <a:t>1</a:t>
                      </a:r>
                      <a:endParaRPr lang="fr-FR" b="1" dirty="0">
                        <a:solidFill>
                          <a:srgbClr val="C00000"/>
                        </a:solidFill>
                      </a:endParaRPr>
                    </a:p>
                  </a:txBody>
                  <a:tcPr/>
                </a:tc>
              </a:tr>
            </a:tbl>
          </a:graphicData>
        </a:graphic>
      </p:graphicFrame>
      <p:sp>
        <p:nvSpPr>
          <p:cNvPr id="13" name="ZoneTexte 12"/>
          <p:cNvSpPr txBox="1"/>
          <p:nvPr/>
        </p:nvSpPr>
        <p:spPr>
          <a:xfrm>
            <a:off x="1714480" y="4429132"/>
            <a:ext cx="6572296" cy="369332"/>
          </a:xfrm>
          <a:prstGeom prst="rect">
            <a:avLst/>
          </a:prstGeom>
          <a:noFill/>
        </p:spPr>
        <p:txBody>
          <a:bodyPr wrap="square" rtlCol="0">
            <a:spAutoFit/>
          </a:bodyPr>
          <a:lstStyle/>
          <a:p>
            <a:r>
              <a:rPr lang="fr-CM" b="1" dirty="0" smtClean="0">
                <a:solidFill>
                  <a:schemeClr val="accent1">
                    <a:lumMod val="25000"/>
                  </a:schemeClr>
                </a:solidFill>
              </a:rPr>
              <a:t>                            Nombre d’établissements</a:t>
            </a:r>
            <a:endParaRPr lang="fr-FR" b="1" dirty="0">
              <a:solidFill>
                <a:schemeClr val="accent1">
                  <a:lumMod val="25000"/>
                </a:schemeClr>
              </a:solidFill>
            </a:endParaRPr>
          </a:p>
        </p:txBody>
      </p:sp>
      <p:graphicFrame>
        <p:nvGraphicFramePr>
          <p:cNvPr id="14" name="Tableau 13"/>
          <p:cNvGraphicFramePr>
            <a:graphicFrameLocks noGrp="1"/>
          </p:cNvGraphicFramePr>
          <p:nvPr/>
        </p:nvGraphicFramePr>
        <p:xfrm>
          <a:off x="1857356" y="3357562"/>
          <a:ext cx="6643736" cy="741680"/>
        </p:xfrm>
        <a:graphic>
          <a:graphicData uri="http://schemas.openxmlformats.org/drawingml/2006/table">
            <a:tbl>
              <a:tblPr firstRow="1" bandRow="1">
                <a:tableStyleId>{5C22544A-7EE6-4342-B048-85BDC9FD1C3A}</a:tableStyleId>
              </a:tblPr>
              <a:tblGrid>
                <a:gridCol w="1660934"/>
                <a:gridCol w="1660934"/>
                <a:gridCol w="1660934"/>
                <a:gridCol w="1660934"/>
              </a:tblGrid>
              <a:tr h="370840">
                <a:tc>
                  <a:txBody>
                    <a:bodyPr/>
                    <a:lstStyle/>
                    <a:p>
                      <a:pPr algn="ctr"/>
                      <a:r>
                        <a:rPr lang="fr-CM" sz="1600" dirty="0" smtClean="0">
                          <a:solidFill>
                            <a:schemeClr val="accent1">
                              <a:lumMod val="25000"/>
                            </a:schemeClr>
                          </a:solidFill>
                        </a:rPr>
                        <a:t>Préscolaire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Primaire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Secondaire</a:t>
                      </a:r>
                      <a:endParaRPr lang="fr-FR" sz="1600" dirty="0">
                        <a:solidFill>
                          <a:schemeClr val="accent1">
                            <a:lumMod val="25000"/>
                          </a:schemeClr>
                        </a:solidFill>
                      </a:endParaRPr>
                    </a:p>
                  </a:txBody>
                  <a:tcPr/>
                </a:tc>
                <a:tc>
                  <a:txBody>
                    <a:bodyPr/>
                    <a:lstStyle/>
                    <a:p>
                      <a:pPr algn="ctr"/>
                      <a:r>
                        <a:rPr lang="fr-CM" sz="1600" dirty="0" smtClean="0">
                          <a:solidFill>
                            <a:schemeClr val="accent1">
                              <a:lumMod val="25000"/>
                            </a:schemeClr>
                          </a:solidFill>
                        </a:rPr>
                        <a:t>Supérieur</a:t>
                      </a:r>
                      <a:endParaRPr lang="fr-FR" sz="1600" dirty="0">
                        <a:solidFill>
                          <a:schemeClr val="accent1">
                            <a:lumMod val="25000"/>
                          </a:schemeClr>
                        </a:solidFill>
                      </a:endParaRPr>
                    </a:p>
                  </a:txBody>
                  <a:tcPr/>
                </a:tc>
              </a:tr>
              <a:tr h="370840">
                <a:tc>
                  <a:txBody>
                    <a:bodyPr/>
                    <a:lstStyle/>
                    <a:p>
                      <a:pPr algn="ctr"/>
                      <a:r>
                        <a:rPr lang="fr-CM" sz="1800" b="1" kern="1200" dirty="0" smtClean="0">
                          <a:solidFill>
                            <a:srgbClr val="C00000"/>
                          </a:solidFill>
                          <a:latin typeface="+mn-lt"/>
                          <a:ea typeface="+mn-ea"/>
                          <a:cs typeface="+mn-cs"/>
                        </a:rPr>
                        <a:t>931</a:t>
                      </a:r>
                      <a:endParaRPr lang="fr-FR" b="1" dirty="0">
                        <a:solidFill>
                          <a:srgbClr val="C00000"/>
                        </a:solidFill>
                      </a:endParaRPr>
                    </a:p>
                  </a:txBody>
                  <a:tcPr/>
                </a:tc>
                <a:tc>
                  <a:txBody>
                    <a:bodyPr/>
                    <a:lstStyle/>
                    <a:p>
                      <a:pPr algn="ctr"/>
                      <a:r>
                        <a:rPr lang="fr-CM" sz="1800" b="1" kern="1200" dirty="0" smtClean="0">
                          <a:solidFill>
                            <a:srgbClr val="C00000"/>
                          </a:solidFill>
                          <a:latin typeface="+mn-lt"/>
                          <a:ea typeface="+mn-ea"/>
                          <a:cs typeface="+mn-cs"/>
                        </a:rPr>
                        <a:t>12604</a:t>
                      </a:r>
                      <a:endParaRPr lang="fr-FR" b="1" dirty="0">
                        <a:solidFill>
                          <a:srgbClr val="C00000"/>
                        </a:solidFill>
                      </a:endParaRPr>
                    </a:p>
                  </a:txBody>
                  <a:tcPr/>
                </a:tc>
                <a:tc>
                  <a:txBody>
                    <a:bodyPr/>
                    <a:lstStyle/>
                    <a:p>
                      <a:pPr algn="ctr"/>
                      <a:r>
                        <a:rPr lang="fr-FR" sz="1800" b="1" i="0" dirty="0" smtClean="0">
                          <a:solidFill>
                            <a:srgbClr val="C00000"/>
                          </a:solidFill>
                          <a:latin typeface="+mj-lt"/>
                        </a:rPr>
                        <a:t>7450</a:t>
                      </a:r>
                      <a:endParaRPr lang="fr-FR" sz="1800" b="1" dirty="0">
                        <a:solidFill>
                          <a:srgbClr val="C00000"/>
                        </a:solidFill>
                        <a:latin typeface="+mj-lt"/>
                      </a:endParaRPr>
                    </a:p>
                  </a:txBody>
                  <a:tcPr anchor="ctr"/>
                </a:tc>
                <a:tc>
                  <a:txBody>
                    <a:bodyPr/>
                    <a:lstStyle/>
                    <a:p>
                      <a:pPr algn="ctr"/>
                      <a:r>
                        <a:rPr lang="fr-CM" b="1" dirty="0" smtClean="0">
                          <a:solidFill>
                            <a:srgbClr val="C00000"/>
                          </a:solidFill>
                        </a:rPr>
                        <a:t>+ 500</a:t>
                      </a:r>
                      <a:endParaRPr lang="fr-FR" b="1" dirty="0">
                        <a:solidFill>
                          <a:srgbClr val="C00000"/>
                        </a:solidFill>
                      </a:endParaRPr>
                    </a:p>
                  </a:txBody>
                  <a:tcPr/>
                </a:tc>
              </a:tr>
            </a:tbl>
          </a:graphicData>
        </a:graphic>
      </p:graphicFrame>
      <p:sp>
        <p:nvSpPr>
          <p:cNvPr id="15" name="ZoneTexte 14"/>
          <p:cNvSpPr txBox="1"/>
          <p:nvPr/>
        </p:nvSpPr>
        <p:spPr>
          <a:xfrm>
            <a:off x="1857356" y="2928934"/>
            <a:ext cx="6572296" cy="369332"/>
          </a:xfrm>
          <a:prstGeom prst="rect">
            <a:avLst/>
          </a:prstGeom>
          <a:noFill/>
        </p:spPr>
        <p:txBody>
          <a:bodyPr wrap="square" rtlCol="0">
            <a:spAutoFit/>
          </a:bodyPr>
          <a:lstStyle/>
          <a:p>
            <a:r>
              <a:rPr lang="fr-CM" b="1" dirty="0" smtClean="0">
                <a:solidFill>
                  <a:schemeClr val="accent1">
                    <a:lumMod val="25000"/>
                  </a:schemeClr>
                </a:solidFill>
              </a:rPr>
              <a:t>                                 Personnel enseignant</a:t>
            </a:r>
            <a:endParaRPr lang="fr-FR" b="1" dirty="0">
              <a:solidFill>
                <a:schemeClr val="accent1">
                  <a:lumMod val="25000"/>
                </a:schemeClr>
              </a:solidFill>
            </a:endParaRPr>
          </a:p>
        </p:txBody>
      </p:sp>
      <p:pic>
        <p:nvPicPr>
          <p:cNvPr id="31746" name="Picture 2" descr="C:\Users\DELL\Pictures\EDU PICS\Maitre Teacher.jpg"/>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357158" y="3286124"/>
            <a:ext cx="1106729" cy="1152000"/>
          </a:xfrm>
          <a:prstGeom prst="rect">
            <a:avLst/>
          </a:prstGeom>
          <a:noFill/>
          <a:ln w="3175">
            <a:solidFill>
              <a:schemeClr val="accent5">
                <a:lumMod val="50000"/>
              </a:schemeClr>
            </a:solidFill>
          </a:ln>
        </p:spPr>
      </p:pic>
      <p:sp>
        <p:nvSpPr>
          <p:cNvPr id="16" name="Interdiction 15"/>
          <p:cNvSpPr/>
          <p:nvPr/>
        </p:nvSpPr>
        <p:spPr>
          <a:xfrm>
            <a:off x="3571868" y="5857892"/>
            <a:ext cx="428628" cy="428628"/>
          </a:xfrm>
          <a:prstGeom prst="noSmoking">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2357422" y="5929330"/>
            <a:ext cx="785818" cy="307777"/>
          </a:xfrm>
          <a:prstGeom prst="rect">
            <a:avLst/>
          </a:prstGeom>
          <a:noFill/>
        </p:spPr>
        <p:txBody>
          <a:bodyPr wrap="square" rtlCol="0">
            <a:spAutoFit/>
          </a:bodyPr>
          <a:lstStyle/>
          <a:p>
            <a:pPr algn="ctr"/>
            <a:r>
              <a:rPr lang="fr-CM" sz="1400" dirty="0" smtClean="0"/>
              <a:t>22,96%</a:t>
            </a:r>
            <a:endParaRPr lang="fr-FR" sz="1400" dirty="0"/>
          </a:p>
        </p:txBody>
      </p:sp>
      <p:sp>
        <p:nvSpPr>
          <p:cNvPr id="18" name="Interdiction 17"/>
          <p:cNvSpPr/>
          <p:nvPr/>
        </p:nvSpPr>
        <p:spPr>
          <a:xfrm>
            <a:off x="1785918" y="5857892"/>
            <a:ext cx="428628" cy="428628"/>
          </a:xfrm>
          <a:prstGeom prst="noSmoking">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4000496" y="5857892"/>
            <a:ext cx="714380" cy="307777"/>
          </a:xfrm>
          <a:prstGeom prst="rect">
            <a:avLst/>
          </a:prstGeom>
          <a:noFill/>
        </p:spPr>
        <p:txBody>
          <a:bodyPr wrap="square" rtlCol="0">
            <a:spAutoFit/>
          </a:bodyPr>
          <a:lstStyle/>
          <a:p>
            <a:pPr algn="ctr"/>
            <a:r>
              <a:rPr lang="fr-CM" sz="1400" dirty="0" smtClean="0"/>
              <a:t>7,43%</a:t>
            </a:r>
            <a:endParaRPr lang="fr-FR" sz="1400" dirty="0"/>
          </a:p>
        </p:txBody>
      </p:sp>
      <p:sp>
        <p:nvSpPr>
          <p:cNvPr id="21" name="Rectangle 20"/>
          <p:cNvSpPr/>
          <p:nvPr/>
        </p:nvSpPr>
        <p:spPr>
          <a:xfrm>
            <a:off x="7286644" y="5929330"/>
            <a:ext cx="285752"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7031684" y="5795158"/>
            <a:ext cx="772551" cy="451263"/>
          </a:xfrm>
          <a:custGeom>
            <a:avLst/>
            <a:gdLst>
              <a:gd name="connsiteX0" fmla="*/ 81635 w 772551"/>
              <a:gd name="connsiteY0" fmla="*/ 130629 h 451263"/>
              <a:gd name="connsiteX1" fmla="*/ 81635 w 772551"/>
              <a:gd name="connsiteY1" fmla="*/ 130629 h 451263"/>
              <a:gd name="connsiteX2" fmla="*/ 164763 w 772551"/>
              <a:gd name="connsiteY2" fmla="*/ 11876 h 451263"/>
              <a:gd name="connsiteX3" fmla="*/ 200389 w 772551"/>
              <a:gd name="connsiteY3" fmla="*/ 0 h 451263"/>
              <a:gd name="connsiteX4" fmla="*/ 402269 w 772551"/>
              <a:gd name="connsiteY4" fmla="*/ 11876 h 451263"/>
              <a:gd name="connsiteX5" fmla="*/ 521022 w 772551"/>
              <a:gd name="connsiteY5" fmla="*/ 47502 h 451263"/>
              <a:gd name="connsiteX6" fmla="*/ 568524 w 772551"/>
              <a:gd name="connsiteY6" fmla="*/ 59377 h 451263"/>
              <a:gd name="connsiteX7" fmla="*/ 639776 w 772551"/>
              <a:gd name="connsiteY7" fmla="*/ 83128 h 451263"/>
              <a:gd name="connsiteX8" fmla="*/ 675402 w 772551"/>
              <a:gd name="connsiteY8" fmla="*/ 118754 h 451263"/>
              <a:gd name="connsiteX9" fmla="*/ 711028 w 772551"/>
              <a:gd name="connsiteY9" fmla="*/ 142504 h 451263"/>
              <a:gd name="connsiteX10" fmla="*/ 722903 w 772551"/>
              <a:gd name="connsiteY10" fmla="*/ 178130 h 451263"/>
              <a:gd name="connsiteX11" fmla="*/ 758529 w 772551"/>
              <a:gd name="connsiteY11" fmla="*/ 213756 h 451263"/>
              <a:gd name="connsiteX12" fmla="*/ 770404 w 772551"/>
              <a:gd name="connsiteY12" fmla="*/ 296884 h 451263"/>
              <a:gd name="connsiteX13" fmla="*/ 711028 w 772551"/>
              <a:gd name="connsiteY13" fmla="*/ 403761 h 451263"/>
              <a:gd name="connsiteX14" fmla="*/ 651651 w 772551"/>
              <a:gd name="connsiteY14" fmla="*/ 415637 h 451263"/>
              <a:gd name="connsiteX15" fmla="*/ 580399 w 772551"/>
              <a:gd name="connsiteY15" fmla="*/ 439387 h 451263"/>
              <a:gd name="connsiteX16" fmla="*/ 544773 w 772551"/>
              <a:gd name="connsiteY16" fmla="*/ 451263 h 451263"/>
              <a:gd name="connsiteX17" fmla="*/ 390394 w 772551"/>
              <a:gd name="connsiteY17" fmla="*/ 439387 h 451263"/>
              <a:gd name="connsiteX18" fmla="*/ 212264 w 772551"/>
              <a:gd name="connsiteY18" fmla="*/ 415637 h 451263"/>
              <a:gd name="connsiteX19" fmla="*/ 141012 w 772551"/>
              <a:gd name="connsiteY19" fmla="*/ 380011 h 451263"/>
              <a:gd name="connsiteX20" fmla="*/ 105386 w 772551"/>
              <a:gd name="connsiteY20" fmla="*/ 368136 h 451263"/>
              <a:gd name="connsiteX21" fmla="*/ 46010 w 772551"/>
              <a:gd name="connsiteY21" fmla="*/ 296884 h 451263"/>
              <a:gd name="connsiteX22" fmla="*/ 10384 w 772551"/>
              <a:gd name="connsiteY22" fmla="*/ 213756 h 451263"/>
              <a:gd name="connsiteX23" fmla="*/ 22259 w 772551"/>
              <a:gd name="connsiteY23" fmla="*/ 166255 h 451263"/>
              <a:gd name="connsiteX24" fmla="*/ 81635 w 772551"/>
              <a:gd name="connsiteY24" fmla="*/ 130629 h 45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51" h="451263">
                <a:moveTo>
                  <a:pt x="81635" y="130629"/>
                </a:moveTo>
                <a:lnTo>
                  <a:pt x="81635" y="130629"/>
                </a:lnTo>
                <a:cubicBezTo>
                  <a:pt x="117582" y="58737"/>
                  <a:pt x="106909" y="40803"/>
                  <a:pt x="164763" y="11876"/>
                </a:cubicBezTo>
                <a:cubicBezTo>
                  <a:pt x="175959" y="6278"/>
                  <a:pt x="188514" y="3959"/>
                  <a:pt x="200389" y="0"/>
                </a:cubicBezTo>
                <a:cubicBezTo>
                  <a:pt x="267682" y="3959"/>
                  <a:pt x="335163" y="5485"/>
                  <a:pt x="402269" y="11876"/>
                </a:cubicBezTo>
                <a:cubicBezTo>
                  <a:pt x="432726" y="14777"/>
                  <a:pt x="497687" y="41669"/>
                  <a:pt x="521022" y="47502"/>
                </a:cubicBezTo>
                <a:cubicBezTo>
                  <a:pt x="536856" y="51460"/>
                  <a:pt x="552891" y="54687"/>
                  <a:pt x="568524" y="59377"/>
                </a:cubicBezTo>
                <a:cubicBezTo>
                  <a:pt x="592504" y="66571"/>
                  <a:pt x="639776" y="83128"/>
                  <a:pt x="639776" y="83128"/>
                </a:cubicBezTo>
                <a:cubicBezTo>
                  <a:pt x="651651" y="95003"/>
                  <a:pt x="662500" y="108003"/>
                  <a:pt x="675402" y="118754"/>
                </a:cubicBezTo>
                <a:cubicBezTo>
                  <a:pt x="686366" y="127891"/>
                  <a:pt x="702112" y="131359"/>
                  <a:pt x="711028" y="142504"/>
                </a:cubicBezTo>
                <a:cubicBezTo>
                  <a:pt x="718848" y="152279"/>
                  <a:pt x="715959" y="167715"/>
                  <a:pt x="722903" y="178130"/>
                </a:cubicBezTo>
                <a:cubicBezTo>
                  <a:pt x="732219" y="192104"/>
                  <a:pt x="746654" y="201881"/>
                  <a:pt x="758529" y="213756"/>
                </a:cubicBezTo>
                <a:cubicBezTo>
                  <a:pt x="762487" y="241465"/>
                  <a:pt x="772551" y="268976"/>
                  <a:pt x="770404" y="296884"/>
                </a:cubicBezTo>
                <a:cubicBezTo>
                  <a:pt x="767772" y="331107"/>
                  <a:pt x="746629" y="385961"/>
                  <a:pt x="711028" y="403761"/>
                </a:cubicBezTo>
                <a:cubicBezTo>
                  <a:pt x="692975" y="412788"/>
                  <a:pt x="671124" y="410326"/>
                  <a:pt x="651651" y="415637"/>
                </a:cubicBezTo>
                <a:cubicBezTo>
                  <a:pt x="627498" y="422224"/>
                  <a:pt x="604150" y="431470"/>
                  <a:pt x="580399" y="439387"/>
                </a:cubicBezTo>
                <a:lnTo>
                  <a:pt x="544773" y="451263"/>
                </a:lnTo>
                <a:lnTo>
                  <a:pt x="390394" y="439387"/>
                </a:lnTo>
                <a:cubicBezTo>
                  <a:pt x="344347" y="435001"/>
                  <a:pt x="259688" y="422412"/>
                  <a:pt x="212264" y="415637"/>
                </a:cubicBezTo>
                <a:cubicBezTo>
                  <a:pt x="122710" y="385784"/>
                  <a:pt x="233103" y="426055"/>
                  <a:pt x="141012" y="380011"/>
                </a:cubicBezTo>
                <a:cubicBezTo>
                  <a:pt x="129816" y="374413"/>
                  <a:pt x="117261" y="372094"/>
                  <a:pt x="105386" y="368136"/>
                </a:cubicBezTo>
                <a:cubicBezTo>
                  <a:pt x="83985" y="346735"/>
                  <a:pt x="58410" y="325819"/>
                  <a:pt x="46010" y="296884"/>
                </a:cubicBezTo>
                <a:cubicBezTo>
                  <a:pt x="0" y="189526"/>
                  <a:pt x="70009" y="303196"/>
                  <a:pt x="10384" y="213756"/>
                </a:cubicBezTo>
                <a:cubicBezTo>
                  <a:pt x="14342" y="197922"/>
                  <a:pt x="15830" y="181256"/>
                  <a:pt x="22259" y="166255"/>
                </a:cubicBezTo>
                <a:cubicBezTo>
                  <a:pt x="33494" y="140041"/>
                  <a:pt x="71739" y="136567"/>
                  <a:pt x="81635" y="13062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785918" y="6429396"/>
            <a:ext cx="6072230" cy="276999"/>
          </a:xfrm>
          <a:prstGeom prst="rect">
            <a:avLst/>
          </a:prstGeom>
          <a:noFill/>
        </p:spPr>
        <p:txBody>
          <a:bodyPr wrap="square" rtlCol="0">
            <a:spAutoFit/>
          </a:bodyPr>
          <a:lstStyle/>
          <a:p>
            <a:pPr algn="ctr"/>
            <a:r>
              <a:rPr lang="fr-CM" sz="1200" dirty="0" smtClean="0"/>
              <a:t>Sources: Données Annuaires MINEDUB et MINESEC</a:t>
            </a:r>
            <a:endParaRPr lang="fr-FR" sz="12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eaLnBrk="1" hangingPunct="1">
              <a:defRPr/>
            </a:pPr>
            <a:r>
              <a:rPr lang="es-UY" sz="2000" b="1" dirty="0" err="1" smtClean="0">
                <a:solidFill>
                  <a:schemeClr val="bg1"/>
                </a:solidFill>
                <a:latin typeface="Franklin Gothic Book" pitchFamily="34" charset="0"/>
                <a:cs typeface="Andalus" pitchFamily="18" charset="-78"/>
              </a:rPr>
              <a:t>Contexte</a:t>
            </a:r>
            <a:r>
              <a:rPr lang="es-UY" sz="2000" b="1" dirty="0" smtClean="0">
                <a:solidFill>
                  <a:schemeClr val="bg1"/>
                </a:solidFill>
                <a:latin typeface="Franklin Gothic Book" pitchFamily="34" charset="0"/>
                <a:cs typeface="Andalus" pitchFamily="18" charset="-78"/>
              </a:rPr>
              <a:t> </a:t>
            </a:r>
            <a:r>
              <a:rPr lang="es-UY" sz="2000" b="1" dirty="0" err="1" smtClean="0">
                <a:solidFill>
                  <a:schemeClr val="bg1"/>
                </a:solidFill>
                <a:latin typeface="Franklin Gothic Book" pitchFamily="34" charset="0"/>
                <a:cs typeface="Andalus" pitchFamily="18" charset="-78"/>
              </a:rPr>
              <a:t>sécuritaire</a:t>
            </a:r>
            <a:r>
              <a:rPr lang="es-UY" sz="2000" b="1" dirty="0" smtClean="0">
                <a:solidFill>
                  <a:schemeClr val="bg1"/>
                </a:solidFill>
                <a:latin typeface="Franklin Gothic Book" pitchFamily="34" charset="0"/>
                <a:cs typeface="Andalus" pitchFamily="18" charset="-78"/>
              </a:rPr>
              <a:t> du Cameroun </a:t>
            </a:r>
            <a:r>
              <a:rPr lang="es-UY" sz="2000" b="1" dirty="0" err="1" smtClean="0">
                <a:solidFill>
                  <a:schemeClr val="bg1"/>
                </a:solidFill>
                <a:latin typeface="Franklin Gothic Book" pitchFamily="34" charset="0"/>
                <a:cs typeface="Andalus" pitchFamily="18" charset="-78"/>
              </a:rPr>
              <a:t>selon</a:t>
            </a:r>
            <a:r>
              <a:rPr lang="es-UY" sz="2000" b="1" dirty="0" smtClean="0">
                <a:solidFill>
                  <a:schemeClr val="bg1"/>
                </a:solidFill>
                <a:latin typeface="Franklin Gothic Book" pitchFamily="34" charset="0"/>
                <a:cs typeface="Andalus" pitchFamily="18" charset="-78"/>
              </a:rPr>
              <a:t> le GCPEA</a:t>
            </a:r>
            <a:endParaRPr lang="es-ES" sz="20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pic>
        <p:nvPicPr>
          <p:cNvPr id="11" name="Image 10" descr="Carte de l'Extrême-Nord dept touchés.png"/>
          <p:cNvPicPr>
            <a:picLocks noChangeAspect="1"/>
          </p:cNvPicPr>
          <p:nvPr/>
        </p:nvPicPr>
        <p:blipFill>
          <a:blip r:embed="rId3" cstate="print"/>
          <a:stretch>
            <a:fillRect/>
          </a:stretch>
        </p:blipFill>
        <p:spPr>
          <a:xfrm>
            <a:off x="7715272" y="357166"/>
            <a:ext cx="853746" cy="8280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357158" y="1500174"/>
            <a:ext cx="8501122" cy="4643470"/>
          </a:xfrm>
          <a:prstGeom prst="rect">
            <a:avLst/>
          </a:prstGeom>
          <a:noFill/>
          <a:ln w="9525">
            <a:noFill/>
            <a:miter lim="800000"/>
            <a:headEnd/>
            <a:tailEnd/>
          </a:ln>
          <a:effectLst/>
        </p:spPr>
      </p:pic>
      <p:sp>
        <p:nvSpPr>
          <p:cNvPr id="13" name="ZoneTexte 12"/>
          <p:cNvSpPr txBox="1"/>
          <p:nvPr/>
        </p:nvSpPr>
        <p:spPr>
          <a:xfrm>
            <a:off x="857224" y="6286520"/>
            <a:ext cx="7786742" cy="369332"/>
          </a:xfrm>
          <a:prstGeom prst="rect">
            <a:avLst/>
          </a:prstGeom>
          <a:noFill/>
        </p:spPr>
        <p:txBody>
          <a:bodyPr wrap="square" rtlCol="0">
            <a:spAutoFit/>
          </a:bodyPr>
          <a:lstStyle/>
          <a:p>
            <a:pPr algn="ctr"/>
            <a:r>
              <a:rPr lang="fr-CM" dirty="0" smtClean="0"/>
              <a:t>Source: GCPEA, </a:t>
            </a:r>
            <a:r>
              <a:rPr lang="fr-CM" b="1" i="1" dirty="0" err="1" smtClean="0"/>
              <a:t>Education</a:t>
            </a:r>
            <a:r>
              <a:rPr lang="fr-CM" b="1" i="1" dirty="0" smtClean="0"/>
              <a:t> Under </a:t>
            </a:r>
            <a:r>
              <a:rPr lang="fr-CM" b="1" i="1" dirty="0" err="1" smtClean="0"/>
              <a:t>Attack</a:t>
            </a:r>
            <a:r>
              <a:rPr lang="fr-CM" dirty="0" smtClean="0"/>
              <a:t> 2022,pp/26-27 </a:t>
            </a:r>
            <a:endParaRPr lang="fr-FR" dirty="0"/>
          </a:p>
        </p:txBody>
      </p:sp>
      <p:sp>
        <p:nvSpPr>
          <p:cNvPr id="14" name="Rectangle à coins arrondis 13"/>
          <p:cNvSpPr/>
          <p:nvPr/>
        </p:nvSpPr>
        <p:spPr>
          <a:xfrm>
            <a:off x="2214546" y="3786190"/>
            <a:ext cx="1714512" cy="85725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M" sz="1400" dirty="0" err="1" smtClean="0"/>
              <a:t>Heavily</a:t>
            </a:r>
            <a:r>
              <a:rPr lang="fr-CM" sz="1400" dirty="0" smtClean="0"/>
              <a:t> </a:t>
            </a:r>
            <a:r>
              <a:rPr lang="fr-CM" sz="1400" dirty="0" err="1" smtClean="0"/>
              <a:t>affected</a:t>
            </a:r>
            <a:r>
              <a:rPr lang="fr-CM" sz="1400" dirty="0" smtClean="0"/>
              <a:t>, entre 200 et 399</a:t>
            </a:r>
            <a:endParaRPr lang="fr-FR" sz="14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eaLnBrk="1" hangingPunct="1">
              <a:defRPr/>
            </a:pPr>
            <a:r>
              <a:rPr lang="es-UY" sz="2400" b="1" dirty="0" err="1" smtClean="0">
                <a:solidFill>
                  <a:schemeClr val="bg1"/>
                </a:solidFill>
                <a:latin typeface="Franklin Gothic Book" pitchFamily="34" charset="0"/>
                <a:cs typeface="Andalus" pitchFamily="18" charset="-78"/>
              </a:rPr>
              <a:t>Contexte</a:t>
            </a:r>
            <a:r>
              <a:rPr lang="es-UY" sz="2400" b="1" dirty="0" smtClean="0">
                <a:solidFill>
                  <a:schemeClr val="bg1"/>
                </a:solidFill>
                <a:latin typeface="Franklin Gothic Book" pitchFamily="34" charset="0"/>
                <a:cs typeface="Andalus" pitchFamily="18" charset="-78"/>
              </a:rPr>
              <a:t> </a:t>
            </a:r>
            <a:r>
              <a:rPr lang="es-UY" sz="2400" b="1" dirty="0" err="1" smtClean="0">
                <a:solidFill>
                  <a:schemeClr val="bg1"/>
                </a:solidFill>
                <a:latin typeface="Franklin Gothic Book" pitchFamily="34" charset="0"/>
                <a:cs typeface="Andalus" pitchFamily="18" charset="-78"/>
              </a:rPr>
              <a:t>sécuritaire</a:t>
            </a:r>
            <a:r>
              <a:rPr lang="es-UY" sz="2400" b="1" dirty="0" smtClean="0">
                <a:solidFill>
                  <a:schemeClr val="bg1"/>
                </a:solidFill>
                <a:latin typeface="Franklin Gothic Book" pitchFamily="34" charset="0"/>
                <a:cs typeface="Andalus" pitchFamily="18" charset="-78"/>
              </a:rPr>
              <a:t> </a:t>
            </a:r>
            <a:r>
              <a:rPr lang="es-UY" sz="2400" b="1" dirty="0" err="1" smtClean="0">
                <a:solidFill>
                  <a:schemeClr val="bg1"/>
                </a:solidFill>
                <a:latin typeface="Franklin Gothic Book" pitchFamily="34" charset="0"/>
                <a:cs typeface="Andalus" pitchFamily="18" charset="-78"/>
              </a:rPr>
              <a:t>dans</a:t>
            </a:r>
            <a:r>
              <a:rPr lang="es-UY" sz="2400" b="1" dirty="0" smtClean="0">
                <a:solidFill>
                  <a:schemeClr val="bg1"/>
                </a:solidFill>
                <a:latin typeface="Franklin Gothic Book" pitchFamily="34" charset="0"/>
                <a:cs typeface="Andalus" pitchFamily="18" charset="-78"/>
              </a:rPr>
              <a:t> la </a:t>
            </a:r>
            <a:r>
              <a:rPr lang="es-UY" sz="2400" b="1" dirty="0" err="1" smtClean="0">
                <a:solidFill>
                  <a:schemeClr val="bg1"/>
                </a:solidFill>
                <a:latin typeface="Franklin Gothic Book" pitchFamily="34" charset="0"/>
                <a:cs typeface="Andalus" pitchFamily="18" charset="-78"/>
              </a:rPr>
              <a:t>région</a:t>
            </a:r>
            <a:r>
              <a:rPr lang="es-UY" sz="2400" b="1" dirty="0" smtClean="0">
                <a:solidFill>
                  <a:schemeClr val="bg1"/>
                </a:solidFill>
                <a:latin typeface="Franklin Gothic Book" pitchFamily="34" charset="0"/>
                <a:cs typeface="Andalus" pitchFamily="18" charset="-78"/>
              </a:rPr>
              <a:t> de </a:t>
            </a:r>
            <a:r>
              <a:rPr lang="es-UY" sz="2400" b="1" dirty="0" err="1" smtClean="0">
                <a:solidFill>
                  <a:schemeClr val="bg1"/>
                </a:solidFill>
                <a:latin typeface="Franklin Gothic Book" pitchFamily="34" charset="0"/>
                <a:cs typeface="Andalus" pitchFamily="18" charset="-78"/>
              </a:rPr>
              <a:t>l’Extrême</a:t>
            </a:r>
            <a:r>
              <a:rPr lang="es-UY" sz="2400" b="1" dirty="0" smtClean="0">
                <a:solidFill>
                  <a:schemeClr val="bg1"/>
                </a:solidFill>
                <a:latin typeface="Franklin Gothic Book" pitchFamily="34" charset="0"/>
                <a:cs typeface="Andalus" pitchFamily="18" charset="-78"/>
              </a:rPr>
              <a:t>-Nord</a:t>
            </a:r>
            <a:endParaRPr lang="es-ES" sz="2400" b="1" dirty="0" smtClean="0">
              <a:solidFill>
                <a:schemeClr val="bg1"/>
              </a:solidFill>
              <a:latin typeface="Franklin Gothic Book" pitchFamily="34" charset="0"/>
              <a:cs typeface="Andalus" pitchFamily="18" charset="-78"/>
            </a:endParaRPr>
          </a:p>
        </p:txBody>
      </p:sp>
      <p:sp>
        <p:nvSpPr>
          <p:cNvPr id="3075" name="Rectangle 3"/>
          <p:cNvSpPr>
            <a:spLocks noGrp="1" noChangeArrowheads="1"/>
          </p:cNvSpPr>
          <p:nvPr>
            <p:ph type="body" idx="1"/>
          </p:nvPr>
        </p:nvSpPr>
        <p:spPr>
          <a:xfrm>
            <a:off x="1285851" y="1600200"/>
            <a:ext cx="7607323" cy="4997450"/>
          </a:xfrm>
          <a:solidFill>
            <a:schemeClr val="bg1"/>
          </a:solidFill>
        </p:spPr>
        <p:txBody>
          <a:bodyPr/>
          <a:lstStyle/>
          <a:p>
            <a:pPr eaLnBrk="1" hangingPunct="1">
              <a:buClr>
                <a:schemeClr val="accent5">
                  <a:lumMod val="10000"/>
                </a:schemeClr>
              </a:buClr>
              <a:buFont typeface="Wingdings" pitchFamily="2" charset="2"/>
              <a:buChar char="q"/>
            </a:pPr>
            <a:r>
              <a:rPr lang="fr-FR" sz="2000" dirty="0" smtClean="0">
                <a:latin typeface="Garamond" pitchFamily="18" charset="0"/>
                <a:cs typeface="Arabic Typesetting" pitchFamily="66" charset="-78"/>
              </a:rPr>
              <a:t>Persistance du </a:t>
            </a:r>
            <a:r>
              <a:rPr lang="fr-FR" sz="2000" b="1" dirty="0" smtClean="0">
                <a:solidFill>
                  <a:schemeClr val="accent5">
                    <a:lumMod val="25000"/>
                  </a:schemeClr>
                </a:solidFill>
                <a:latin typeface="Garamond" pitchFamily="18" charset="0"/>
                <a:cs typeface="Arabic Typesetting" pitchFamily="66" charset="-78"/>
              </a:rPr>
              <a:t>phénomène des coupeurs de route</a:t>
            </a:r>
            <a:r>
              <a:rPr lang="fr-FR" sz="2000" dirty="0" smtClean="0">
                <a:latin typeface="Garamond" pitchFamily="18" charset="0"/>
                <a:cs typeface="Arabic Typesetting" pitchFamily="66" charset="-78"/>
              </a:rPr>
              <a:t>, qui s’attaquent aux voyageurs;</a:t>
            </a:r>
          </a:p>
          <a:p>
            <a:pPr eaLnBrk="1" hangingPunct="1">
              <a:buFontTx/>
              <a:buNone/>
            </a:pPr>
            <a:endParaRPr lang="fr-FR" sz="2000" dirty="0" smtClean="0">
              <a:latin typeface="Garamond" pitchFamily="18" charset="0"/>
              <a:cs typeface="Arabic Typesetting" pitchFamily="66" charset="-78"/>
            </a:endParaRPr>
          </a:p>
          <a:p>
            <a:pPr eaLnBrk="1" hangingPunct="1">
              <a:buFont typeface="Wingdings" pitchFamily="2" charset="2"/>
              <a:buChar char="q"/>
            </a:pPr>
            <a:r>
              <a:rPr lang="fr-FR" sz="2000" dirty="0" smtClean="0">
                <a:latin typeface="Garamond" pitchFamily="18" charset="0"/>
                <a:cs typeface="Arabic Typesetting" pitchFamily="66" charset="-78"/>
              </a:rPr>
              <a:t>La présence de </a:t>
            </a:r>
            <a:r>
              <a:rPr lang="fr-FR" sz="2000" b="1" dirty="0" smtClean="0">
                <a:solidFill>
                  <a:schemeClr val="accent5">
                    <a:lumMod val="25000"/>
                  </a:schemeClr>
                </a:solidFill>
                <a:latin typeface="Garamond" pitchFamily="18" charset="0"/>
                <a:cs typeface="Arabic Typesetting" pitchFamily="66" charset="-78"/>
              </a:rPr>
              <a:t>bandes armées appartenant à la secte terroriste Boko Haram depuis 2013</a:t>
            </a:r>
            <a:r>
              <a:rPr lang="fr-FR" sz="2000" dirty="0" smtClean="0">
                <a:latin typeface="Garamond" pitchFamily="18" charset="0"/>
                <a:cs typeface="Arabic Typesetting" pitchFamily="66" charset="-78"/>
              </a:rPr>
              <a:t>, dans les départements du Logone et Chari, du Mayo Sava et du Mayo Tsanaga principalement;</a:t>
            </a:r>
          </a:p>
          <a:p>
            <a:pPr eaLnBrk="1" hangingPunct="1">
              <a:buFontTx/>
              <a:buNone/>
            </a:pPr>
            <a:endParaRPr lang="fr-FR" sz="2000" dirty="0" smtClean="0">
              <a:latin typeface="Garamond" pitchFamily="18" charset="0"/>
              <a:cs typeface="Arabic Typesetting" pitchFamily="66" charset="-78"/>
            </a:endParaRPr>
          </a:p>
          <a:p>
            <a:pPr eaLnBrk="1" hangingPunct="1">
              <a:buFont typeface="Wingdings" pitchFamily="2" charset="2"/>
              <a:buChar char="q"/>
            </a:pPr>
            <a:r>
              <a:rPr lang="fr-CM" sz="2000" dirty="0" smtClean="0">
                <a:latin typeface="Garamond" pitchFamily="18" charset="0"/>
                <a:cs typeface="Arabic Typesetting" pitchFamily="66" charset="-78"/>
              </a:rPr>
              <a:t>Résurgence des conflits ethniques, qui ont provoqué en 2021 et 2022 </a:t>
            </a:r>
            <a:r>
              <a:rPr lang="fr-CM" sz="2000" b="1" dirty="0" smtClean="0">
                <a:solidFill>
                  <a:schemeClr val="accent5">
                    <a:lumMod val="25000"/>
                  </a:schemeClr>
                </a:solidFill>
                <a:latin typeface="Garamond" pitchFamily="18" charset="0"/>
                <a:cs typeface="Arabic Typesetting" pitchFamily="66" charset="-78"/>
              </a:rPr>
              <a:t>des affrontements meurtriers et des exodes massifs de populations dans le Logone et Chari;</a:t>
            </a:r>
          </a:p>
          <a:p>
            <a:pPr eaLnBrk="1" hangingPunct="1">
              <a:buNone/>
            </a:pPr>
            <a:endParaRPr lang="fr-FR" sz="2000" dirty="0" smtClean="0">
              <a:latin typeface="Garamond" pitchFamily="18" charset="0"/>
              <a:cs typeface="Arabic Typesetting" pitchFamily="66" charset="-78"/>
            </a:endParaRPr>
          </a:p>
          <a:p>
            <a:pPr eaLnBrk="1" hangingPunct="1">
              <a:buFont typeface="Wingdings" pitchFamily="2" charset="2"/>
              <a:buChar char="q"/>
            </a:pPr>
            <a:r>
              <a:rPr lang="fr-FR" sz="2000" dirty="0" smtClean="0">
                <a:latin typeface="Garamond" pitchFamily="18" charset="0"/>
                <a:cs typeface="Arabic Typesetting" pitchFamily="66" charset="-78"/>
              </a:rPr>
              <a:t>Regain du </a:t>
            </a:r>
            <a:r>
              <a:rPr lang="fr-FR" sz="2000" b="1" dirty="0" smtClean="0">
                <a:solidFill>
                  <a:schemeClr val="accent5">
                    <a:lumMod val="25000"/>
                  </a:schemeClr>
                </a:solidFill>
                <a:latin typeface="Garamond" pitchFamily="18" charset="0"/>
                <a:cs typeface="Arabic Typesetting" pitchFamily="66" charset="-78"/>
              </a:rPr>
              <a:t>phénomène d’enlèvement des petits enfants pour des pratiques mystiques</a:t>
            </a:r>
            <a:r>
              <a:rPr lang="fr-FR" sz="2000" dirty="0" smtClean="0">
                <a:latin typeface="Garamond" pitchFamily="18" charset="0"/>
                <a:cs typeface="Arabic Typesetting" pitchFamily="66" charset="-78"/>
              </a:rPr>
              <a:t> </a:t>
            </a:r>
            <a:r>
              <a:rPr lang="fr-FR" sz="2000" b="1" dirty="0" smtClean="0">
                <a:solidFill>
                  <a:schemeClr val="accent5">
                    <a:lumMod val="25000"/>
                  </a:schemeClr>
                </a:solidFill>
                <a:latin typeface="Garamond" pitchFamily="18" charset="0"/>
                <a:cs typeface="Arabic Typesetting" pitchFamily="66" charset="-78"/>
              </a:rPr>
              <a:t>et le commerce d’organes/ossements</a:t>
            </a:r>
          </a:p>
          <a:p>
            <a:pPr eaLnBrk="1" hangingPunct="1">
              <a:buFont typeface="Wingdings" pitchFamily="2" charset="2"/>
              <a:buChar char="q"/>
            </a:pPr>
            <a:endParaRPr lang="fr-FR" sz="2000" dirty="0" smtClean="0">
              <a:latin typeface="Garamond" pitchFamily="18" charset="0"/>
              <a:cs typeface="Arabic Typesetting" pitchFamily="66"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pic>
        <p:nvPicPr>
          <p:cNvPr id="7" name="Image 6" descr="SecurityAndMaintenance_Alert.png"/>
          <p:cNvPicPr>
            <a:picLocks noChangeAspect="1"/>
          </p:cNvPicPr>
          <p:nvPr/>
        </p:nvPicPr>
        <p:blipFill>
          <a:blip r:embed="rId3" cstate="print"/>
          <a:stretch>
            <a:fillRect/>
          </a:stretch>
        </p:blipFill>
        <p:spPr>
          <a:xfrm>
            <a:off x="1000100" y="1571612"/>
            <a:ext cx="360000" cy="360000"/>
          </a:xfrm>
          <a:prstGeom prst="rect">
            <a:avLst/>
          </a:prstGeom>
        </p:spPr>
      </p:pic>
      <p:pic>
        <p:nvPicPr>
          <p:cNvPr id="8" name="Image 7" descr="SecurityAndMaintenance_Alert.png"/>
          <p:cNvPicPr>
            <a:picLocks noChangeAspect="1"/>
          </p:cNvPicPr>
          <p:nvPr/>
        </p:nvPicPr>
        <p:blipFill>
          <a:blip r:embed="rId3" cstate="print"/>
          <a:stretch>
            <a:fillRect/>
          </a:stretch>
        </p:blipFill>
        <p:spPr>
          <a:xfrm>
            <a:off x="1000100" y="2643182"/>
            <a:ext cx="360000" cy="360000"/>
          </a:xfrm>
          <a:prstGeom prst="rect">
            <a:avLst/>
          </a:prstGeom>
        </p:spPr>
      </p:pic>
      <p:pic>
        <p:nvPicPr>
          <p:cNvPr id="9" name="Image 8" descr="SecurityAndMaintenance_Alert.png"/>
          <p:cNvPicPr>
            <a:picLocks noChangeAspect="1"/>
          </p:cNvPicPr>
          <p:nvPr/>
        </p:nvPicPr>
        <p:blipFill>
          <a:blip r:embed="rId3" cstate="print"/>
          <a:stretch>
            <a:fillRect/>
          </a:stretch>
        </p:blipFill>
        <p:spPr>
          <a:xfrm>
            <a:off x="1000100" y="3929066"/>
            <a:ext cx="360000" cy="360000"/>
          </a:xfrm>
          <a:prstGeom prst="rect">
            <a:avLst/>
          </a:prstGeom>
        </p:spPr>
      </p:pic>
      <p:pic>
        <p:nvPicPr>
          <p:cNvPr id="10" name="Image 9" descr="SecurityAndMaintenance_Alert.png"/>
          <p:cNvPicPr>
            <a:picLocks noChangeAspect="1"/>
          </p:cNvPicPr>
          <p:nvPr/>
        </p:nvPicPr>
        <p:blipFill>
          <a:blip r:embed="rId3" cstate="print"/>
          <a:stretch>
            <a:fillRect/>
          </a:stretch>
        </p:blipFill>
        <p:spPr>
          <a:xfrm>
            <a:off x="1000100" y="5286388"/>
            <a:ext cx="360000" cy="36000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l" eaLnBrk="1" hangingPunct="1">
              <a:defRPr/>
            </a:pPr>
            <a:r>
              <a:rPr lang="es-ES" sz="3200" b="1" dirty="0" smtClean="0">
                <a:solidFill>
                  <a:schemeClr val="bg1"/>
                </a:solidFill>
                <a:latin typeface="Franklin Gothic Book" pitchFamily="34" charset="0"/>
                <a:cs typeface="Andalus" pitchFamily="18" charset="-78"/>
              </a:rPr>
              <a:t>Environnement </a:t>
            </a:r>
            <a:r>
              <a:rPr lang="es-ES" sz="3200" b="1" dirty="0" err="1" smtClean="0">
                <a:solidFill>
                  <a:schemeClr val="bg1"/>
                </a:solidFill>
                <a:latin typeface="Franklin Gothic Book" pitchFamily="34" charset="0"/>
                <a:cs typeface="Andalus" pitchFamily="18" charset="-78"/>
              </a:rPr>
              <a:t>géo-culturel</a:t>
            </a:r>
            <a:endParaRPr lang="es-ES" sz="32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pic>
        <p:nvPicPr>
          <p:cNvPr id="6" name="Image 5" descr="bannière barrière.png"/>
          <p:cNvPicPr>
            <a:picLocks noChangeAspect="1"/>
          </p:cNvPicPr>
          <p:nvPr/>
        </p:nvPicPr>
        <p:blipFill>
          <a:blip r:embed="rId3" cstate="print">
            <a:duotone>
              <a:prstClr val="black"/>
              <a:schemeClr val="accent1">
                <a:tint val="45000"/>
                <a:satMod val="400000"/>
              </a:schemeClr>
            </a:duotone>
          </a:blip>
          <a:stretch>
            <a:fillRect/>
          </a:stretch>
        </p:blipFill>
        <p:spPr>
          <a:xfrm>
            <a:off x="6858016" y="357166"/>
            <a:ext cx="1344000" cy="720000"/>
          </a:xfrm>
          <a:prstGeom prst="flowChartAlternateProcess">
            <a:avLst/>
          </a:prstGeom>
          <a:ln>
            <a:solidFill>
              <a:schemeClr val="accent5">
                <a:lumMod val="25000"/>
              </a:schemeClr>
            </a:solidFill>
          </a:ln>
        </p:spPr>
      </p:pic>
      <p:sp>
        <p:nvSpPr>
          <p:cNvPr id="8" name="Arc plein 7"/>
          <p:cNvSpPr/>
          <p:nvPr/>
        </p:nvSpPr>
        <p:spPr>
          <a:xfrm>
            <a:off x="3000364" y="2714620"/>
            <a:ext cx="1714512" cy="1643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 name="ZoneTexte 9"/>
          <p:cNvSpPr txBox="1"/>
          <p:nvPr/>
        </p:nvSpPr>
        <p:spPr>
          <a:xfrm>
            <a:off x="3071802" y="3429000"/>
            <a:ext cx="1643074" cy="369332"/>
          </a:xfrm>
          <a:prstGeom prst="rect">
            <a:avLst/>
          </a:prstGeom>
          <a:noFill/>
        </p:spPr>
        <p:txBody>
          <a:bodyPr wrap="square" rtlCol="0">
            <a:spAutoFit/>
          </a:bodyPr>
          <a:lstStyle/>
          <a:p>
            <a:pPr algn="ctr"/>
            <a:r>
              <a:rPr lang="fr-CM" b="1" dirty="0" smtClean="0">
                <a:solidFill>
                  <a:srgbClr val="C00000"/>
                </a:solidFill>
              </a:rPr>
              <a:t>22,96%</a:t>
            </a:r>
            <a:endParaRPr lang="fr-FR" b="1" dirty="0">
              <a:solidFill>
                <a:srgbClr val="C00000"/>
              </a:solidFill>
            </a:endParaRPr>
          </a:p>
        </p:txBody>
      </p:sp>
      <p:sp>
        <p:nvSpPr>
          <p:cNvPr id="11" name="ZoneTexte 10"/>
          <p:cNvSpPr txBox="1"/>
          <p:nvPr/>
        </p:nvSpPr>
        <p:spPr>
          <a:xfrm>
            <a:off x="2857488" y="2285992"/>
            <a:ext cx="2071702" cy="307777"/>
          </a:xfrm>
          <a:prstGeom prst="rect">
            <a:avLst/>
          </a:prstGeom>
          <a:noFill/>
        </p:spPr>
        <p:txBody>
          <a:bodyPr wrap="square" rtlCol="0">
            <a:spAutoFit/>
          </a:bodyPr>
          <a:lstStyle/>
          <a:p>
            <a:pPr algn="ctr"/>
            <a:r>
              <a:rPr lang="fr-CM" sz="1400" b="1" dirty="0" smtClean="0">
                <a:solidFill>
                  <a:schemeClr val="accent1">
                    <a:lumMod val="50000"/>
                  </a:schemeClr>
                </a:solidFill>
              </a:rPr>
              <a:t>Écoles maternelles</a:t>
            </a:r>
            <a:endParaRPr lang="fr-FR" sz="1400" b="1" dirty="0">
              <a:solidFill>
                <a:schemeClr val="accent1">
                  <a:lumMod val="50000"/>
                </a:schemeClr>
              </a:solidFill>
            </a:endParaRPr>
          </a:p>
        </p:txBody>
      </p:sp>
      <p:sp>
        <p:nvSpPr>
          <p:cNvPr id="12" name="Arc plein 11"/>
          <p:cNvSpPr/>
          <p:nvPr/>
        </p:nvSpPr>
        <p:spPr>
          <a:xfrm>
            <a:off x="5286380" y="2428868"/>
            <a:ext cx="1714512" cy="1643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 name="ZoneTexte 12"/>
          <p:cNvSpPr txBox="1"/>
          <p:nvPr/>
        </p:nvSpPr>
        <p:spPr>
          <a:xfrm>
            <a:off x="5357818" y="3071810"/>
            <a:ext cx="1643074" cy="369332"/>
          </a:xfrm>
          <a:prstGeom prst="rect">
            <a:avLst/>
          </a:prstGeom>
          <a:noFill/>
        </p:spPr>
        <p:txBody>
          <a:bodyPr wrap="square" rtlCol="0">
            <a:spAutoFit/>
          </a:bodyPr>
          <a:lstStyle/>
          <a:p>
            <a:pPr algn="ctr"/>
            <a:r>
              <a:rPr lang="fr-CM" b="1" dirty="0" smtClean="0">
                <a:solidFill>
                  <a:srgbClr val="C00000"/>
                </a:solidFill>
              </a:rPr>
              <a:t>7,43%</a:t>
            </a:r>
            <a:endParaRPr lang="fr-FR" b="1" dirty="0">
              <a:solidFill>
                <a:srgbClr val="C00000"/>
              </a:solidFill>
            </a:endParaRPr>
          </a:p>
        </p:txBody>
      </p:sp>
      <p:sp>
        <p:nvSpPr>
          <p:cNvPr id="15" name="ZoneTexte 14"/>
          <p:cNvSpPr txBox="1"/>
          <p:nvPr/>
        </p:nvSpPr>
        <p:spPr>
          <a:xfrm>
            <a:off x="5286380" y="2071678"/>
            <a:ext cx="1643074" cy="307777"/>
          </a:xfrm>
          <a:prstGeom prst="rect">
            <a:avLst/>
          </a:prstGeom>
          <a:noFill/>
        </p:spPr>
        <p:txBody>
          <a:bodyPr wrap="square" rtlCol="0">
            <a:spAutoFit/>
          </a:bodyPr>
          <a:lstStyle/>
          <a:p>
            <a:pPr algn="ctr"/>
            <a:r>
              <a:rPr lang="fr-CM" sz="1400" b="1" dirty="0" smtClean="0">
                <a:solidFill>
                  <a:schemeClr val="accent1">
                    <a:lumMod val="50000"/>
                  </a:schemeClr>
                </a:solidFill>
              </a:rPr>
              <a:t>Écoles primaires</a:t>
            </a:r>
            <a:endParaRPr lang="fr-FR" sz="1400" b="1" dirty="0">
              <a:solidFill>
                <a:schemeClr val="accent1">
                  <a:lumMod val="50000"/>
                </a:schemeClr>
              </a:solidFill>
            </a:endParaRPr>
          </a:p>
        </p:txBody>
      </p:sp>
      <p:sp>
        <p:nvSpPr>
          <p:cNvPr id="16" name="Arc plein 15"/>
          <p:cNvSpPr/>
          <p:nvPr/>
        </p:nvSpPr>
        <p:spPr>
          <a:xfrm>
            <a:off x="3000364" y="4429132"/>
            <a:ext cx="1714512" cy="1643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7" name="ZoneTexte 16"/>
          <p:cNvSpPr txBox="1"/>
          <p:nvPr/>
        </p:nvSpPr>
        <p:spPr>
          <a:xfrm>
            <a:off x="3071802" y="5143512"/>
            <a:ext cx="1643074" cy="369332"/>
          </a:xfrm>
          <a:prstGeom prst="rect">
            <a:avLst/>
          </a:prstGeom>
          <a:noFill/>
        </p:spPr>
        <p:txBody>
          <a:bodyPr wrap="square" rtlCol="0">
            <a:spAutoFit/>
          </a:bodyPr>
          <a:lstStyle/>
          <a:p>
            <a:pPr algn="ctr"/>
            <a:r>
              <a:rPr lang="fr-CM" b="1" dirty="0" smtClean="0">
                <a:solidFill>
                  <a:srgbClr val="C00000"/>
                </a:solidFill>
              </a:rPr>
              <a:t>6,99%</a:t>
            </a:r>
            <a:endParaRPr lang="fr-FR" b="1" dirty="0">
              <a:solidFill>
                <a:srgbClr val="C00000"/>
              </a:solidFill>
            </a:endParaRPr>
          </a:p>
        </p:txBody>
      </p:sp>
      <p:sp>
        <p:nvSpPr>
          <p:cNvPr id="18" name="ZoneTexte 17"/>
          <p:cNvSpPr txBox="1"/>
          <p:nvPr/>
        </p:nvSpPr>
        <p:spPr>
          <a:xfrm>
            <a:off x="2928926" y="4000504"/>
            <a:ext cx="1857388" cy="307777"/>
          </a:xfrm>
          <a:prstGeom prst="rect">
            <a:avLst/>
          </a:prstGeom>
          <a:noFill/>
        </p:spPr>
        <p:txBody>
          <a:bodyPr wrap="square" rtlCol="0">
            <a:spAutoFit/>
          </a:bodyPr>
          <a:lstStyle/>
          <a:p>
            <a:pPr algn="ctr"/>
            <a:r>
              <a:rPr lang="fr-CM" sz="1400" b="1" dirty="0" smtClean="0">
                <a:solidFill>
                  <a:schemeClr val="accent1">
                    <a:lumMod val="50000"/>
                  </a:schemeClr>
                </a:solidFill>
              </a:rPr>
              <a:t>Lycées et collèges</a:t>
            </a:r>
            <a:endParaRPr lang="fr-FR" sz="1400" b="1" dirty="0">
              <a:solidFill>
                <a:schemeClr val="accent1">
                  <a:lumMod val="50000"/>
                </a:schemeClr>
              </a:solidFill>
            </a:endParaRPr>
          </a:p>
        </p:txBody>
      </p:sp>
      <p:sp>
        <p:nvSpPr>
          <p:cNvPr id="19" name="Arc plein 18"/>
          <p:cNvSpPr/>
          <p:nvPr/>
        </p:nvSpPr>
        <p:spPr>
          <a:xfrm>
            <a:off x="5429256" y="3857628"/>
            <a:ext cx="1714512" cy="164307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0" name="ZoneTexte 19"/>
          <p:cNvSpPr txBox="1"/>
          <p:nvPr/>
        </p:nvSpPr>
        <p:spPr>
          <a:xfrm>
            <a:off x="5286380" y="3500438"/>
            <a:ext cx="1857388" cy="307777"/>
          </a:xfrm>
          <a:prstGeom prst="rect">
            <a:avLst/>
          </a:prstGeom>
          <a:noFill/>
        </p:spPr>
        <p:txBody>
          <a:bodyPr wrap="square" rtlCol="0">
            <a:spAutoFit/>
          </a:bodyPr>
          <a:lstStyle/>
          <a:p>
            <a:pPr algn="ctr"/>
            <a:r>
              <a:rPr lang="fr-CM" sz="1400" b="1" dirty="0" smtClean="0">
                <a:solidFill>
                  <a:schemeClr val="accent1">
                    <a:lumMod val="50000"/>
                  </a:schemeClr>
                </a:solidFill>
              </a:rPr>
              <a:t>Université</a:t>
            </a:r>
            <a:endParaRPr lang="fr-FR" sz="1400" b="1" dirty="0">
              <a:solidFill>
                <a:schemeClr val="accent1">
                  <a:lumMod val="50000"/>
                </a:schemeClr>
              </a:solidFill>
            </a:endParaRPr>
          </a:p>
        </p:txBody>
      </p:sp>
      <p:sp>
        <p:nvSpPr>
          <p:cNvPr id="21" name="ZoneTexte 20"/>
          <p:cNvSpPr txBox="1"/>
          <p:nvPr/>
        </p:nvSpPr>
        <p:spPr>
          <a:xfrm>
            <a:off x="5429256" y="4786322"/>
            <a:ext cx="1785950" cy="646331"/>
          </a:xfrm>
          <a:prstGeom prst="rect">
            <a:avLst/>
          </a:prstGeom>
          <a:solidFill>
            <a:schemeClr val="accent1">
              <a:lumMod val="25000"/>
            </a:schemeClr>
          </a:solidFill>
        </p:spPr>
        <p:txBody>
          <a:bodyPr wrap="square" rtlCol="0">
            <a:spAutoFit/>
          </a:bodyPr>
          <a:lstStyle/>
          <a:p>
            <a:pPr algn="ctr"/>
            <a:r>
              <a:rPr lang="fr-CM" sz="1200" b="1" dirty="0" smtClean="0">
                <a:solidFill>
                  <a:schemeClr val="bg1"/>
                </a:solidFill>
              </a:rPr>
              <a:t>Une tranchée défensive autour du campus de l’ENS</a:t>
            </a:r>
            <a:endParaRPr lang="fr-FR" sz="1200" b="1" dirty="0">
              <a:solidFill>
                <a:schemeClr val="bg1"/>
              </a:solidFill>
            </a:endParaRPr>
          </a:p>
        </p:txBody>
      </p:sp>
      <p:sp>
        <p:nvSpPr>
          <p:cNvPr id="23" name="Rectangle avec flèche vers le haut 22"/>
          <p:cNvSpPr/>
          <p:nvPr/>
        </p:nvSpPr>
        <p:spPr>
          <a:xfrm>
            <a:off x="285720" y="1857364"/>
            <a:ext cx="2428892" cy="385765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fr-FR" sz="1100" b="0" i="0" u="none" strike="noStrike" cap="none" normalizeH="0" baseline="0" dirty="0" smtClean="0">
                <a:ln>
                  <a:noFill/>
                </a:ln>
                <a:solidFill>
                  <a:schemeClr val="tx1"/>
                </a:solidFill>
                <a:effectLst/>
                <a:ea typeface="Calibri" pitchFamily="34" charset="0"/>
                <a:cs typeface="Times New Roman" pitchFamily="18" charset="0"/>
              </a:rPr>
              <a:t>Au sein de la population</a:t>
            </a:r>
            <a:r>
              <a:rPr kumimoji="0" lang="fr-FR" sz="12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1200" b="1" i="0" u="none" strike="noStrike" cap="none" normalizeH="0" baseline="0" dirty="0" smtClean="0">
                <a:ln>
                  <a:noFill/>
                </a:ln>
                <a:solidFill>
                  <a:srgbClr val="FF0000"/>
                </a:solidFill>
                <a:effectLst/>
                <a:ea typeface="Calibri" pitchFamily="34" charset="0"/>
                <a:cs typeface="Times New Roman" pitchFamily="18" charset="0"/>
              </a:rPr>
              <a:t>une fraction est r</a:t>
            </a:r>
            <a:r>
              <a:rPr lang="fr-FR" sz="1200" b="1" dirty="0">
                <a:solidFill>
                  <a:srgbClr val="FF0000"/>
                </a:solidFill>
                <a:ea typeface="Calibri" pitchFamily="34" charset="0"/>
                <a:cs typeface="Times New Roman" pitchFamily="18" charset="0"/>
              </a:rPr>
              <a:t>é</a:t>
            </a:r>
            <a:r>
              <a:rPr kumimoji="0" lang="fr-FR" sz="1200" b="1" i="0" u="none" strike="noStrike" cap="none" normalizeH="0" baseline="0" dirty="0" smtClean="0">
                <a:ln>
                  <a:noFill/>
                </a:ln>
                <a:solidFill>
                  <a:srgbClr val="FF0000"/>
                </a:solidFill>
                <a:effectLst/>
                <a:ea typeface="Calibri" pitchFamily="34" charset="0"/>
                <a:cs typeface="Times New Roman" pitchFamily="18" charset="0"/>
              </a:rPr>
              <a:t>tive, voire parfois hostile </a:t>
            </a:r>
            <a:r>
              <a:rPr lang="fr-FR" sz="1200" b="1" dirty="0">
                <a:solidFill>
                  <a:srgbClr val="FF0000"/>
                </a:solidFill>
                <a:ea typeface="Calibri" pitchFamily="34" charset="0"/>
                <a:cs typeface="Times New Roman" pitchFamily="18" charset="0"/>
              </a:rPr>
              <a:t>à</a:t>
            </a:r>
            <a:r>
              <a:rPr kumimoji="0" lang="fr-FR" sz="1200" b="1" i="0" u="none" strike="noStrike" cap="none" normalizeH="0" baseline="0" dirty="0" smtClean="0">
                <a:ln>
                  <a:noFill/>
                </a:ln>
                <a:solidFill>
                  <a:srgbClr val="FF0000"/>
                </a:solidFill>
                <a:effectLst/>
                <a:ea typeface="Calibri" pitchFamily="34" charset="0"/>
                <a:cs typeface="Times New Roman" pitchFamily="18" charset="0"/>
              </a:rPr>
              <a:t> la scolarisation </a:t>
            </a:r>
            <a:r>
              <a:rPr lang="fr-FR" sz="1100" dirty="0">
                <a:solidFill>
                  <a:schemeClr val="tx1"/>
                </a:solidFill>
                <a:ea typeface="Calibri" pitchFamily="34" charset="0"/>
                <a:cs typeface="Times New Roman" pitchFamily="18" charset="0"/>
              </a:rPr>
              <a:t>à</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 l</a:t>
            </a:r>
            <a:r>
              <a:rPr lang="fr-FR" sz="1100" dirty="0">
                <a:solidFill>
                  <a:schemeClr val="tx1"/>
                </a:solidFill>
                <a:ea typeface="Calibri" pitchFamily="34" charset="0"/>
                <a:cs typeface="Times New Roman" pitchFamily="18" charset="0"/>
              </a:rPr>
              <a:t>’</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occidentale et agit en sourdine contre les institutions scolaires, par la r</a:t>
            </a:r>
            <a:r>
              <a:rPr lang="fr-FR" sz="1100" dirty="0">
                <a:solidFill>
                  <a:schemeClr val="tx1"/>
                </a:solidFill>
                <a:ea typeface="Calibri" pitchFamily="34" charset="0"/>
                <a:cs typeface="Times New Roman" pitchFamily="18" charset="0"/>
              </a:rPr>
              <a:t>é</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tention des enfants, la </a:t>
            </a:r>
            <a:r>
              <a:rPr kumimoji="0" lang="fr-FR" sz="1100" b="1" i="0" u="none" strike="noStrike" cap="none" normalizeH="0" baseline="0" dirty="0" smtClean="0">
                <a:ln>
                  <a:noFill/>
                </a:ln>
                <a:solidFill>
                  <a:srgbClr val="FF0000"/>
                </a:solidFill>
                <a:effectLst/>
                <a:ea typeface="Calibri" pitchFamily="34" charset="0"/>
                <a:cs typeface="Times New Roman" pitchFamily="18" charset="0"/>
              </a:rPr>
              <a:t>diffusion de discours dissuasifs aupr</a:t>
            </a:r>
            <a:r>
              <a:rPr lang="fr-FR" sz="1100" b="1" dirty="0">
                <a:solidFill>
                  <a:srgbClr val="FF0000"/>
                </a:solidFill>
                <a:ea typeface="Calibri" pitchFamily="34" charset="0"/>
                <a:cs typeface="Times New Roman" pitchFamily="18" charset="0"/>
              </a:rPr>
              <a:t>è</a:t>
            </a:r>
            <a:r>
              <a:rPr kumimoji="0" lang="fr-FR" sz="1100" b="1" i="0" u="none" strike="noStrike" cap="none" normalizeH="0" baseline="0" dirty="0" smtClean="0">
                <a:ln>
                  <a:noFill/>
                </a:ln>
                <a:solidFill>
                  <a:srgbClr val="FF0000"/>
                </a:solidFill>
                <a:effectLst/>
                <a:ea typeface="Calibri" pitchFamily="34" charset="0"/>
                <a:cs typeface="Times New Roman" pitchFamily="18" charset="0"/>
              </a:rPr>
              <a:t>s des enfants et des parents</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 et la stigmatisation en g</a:t>
            </a:r>
            <a:r>
              <a:rPr lang="fr-FR" sz="1100" dirty="0">
                <a:solidFill>
                  <a:schemeClr val="tx1"/>
                </a:solidFill>
                <a:ea typeface="Calibri" pitchFamily="34" charset="0"/>
                <a:cs typeface="Times New Roman" pitchFamily="18" charset="0"/>
              </a:rPr>
              <a:t>é</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n</a:t>
            </a:r>
            <a:r>
              <a:rPr lang="fr-FR" sz="1100" dirty="0">
                <a:solidFill>
                  <a:schemeClr val="tx1"/>
                </a:solidFill>
                <a:ea typeface="Calibri" pitchFamily="34" charset="0"/>
                <a:cs typeface="Times New Roman" pitchFamily="18" charset="0"/>
              </a:rPr>
              <a:t>é</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ral des </a:t>
            </a:r>
            <a:r>
              <a:rPr lang="fr-FR" sz="1100" dirty="0" smtClean="0">
                <a:solidFill>
                  <a:schemeClr val="tx1"/>
                </a:solidFill>
                <a:ea typeface="Calibri" pitchFamily="34" charset="0"/>
                <a:cs typeface="Times New Roman" pitchFamily="18" charset="0"/>
              </a:rPr>
              <a:t>é</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l</a:t>
            </a:r>
            <a:r>
              <a:rPr lang="fr-FR" sz="1100" dirty="0" smtClean="0">
                <a:solidFill>
                  <a:schemeClr val="tx1"/>
                </a:solidFill>
                <a:ea typeface="Calibri" pitchFamily="34" charset="0"/>
                <a:cs typeface="Times New Roman" pitchFamily="18" charset="0"/>
              </a:rPr>
              <a:t>è</a:t>
            </a:r>
            <a:r>
              <a:rPr kumimoji="0" lang="fr-FR" sz="1100" b="0" i="0" u="none" strike="noStrike" cap="none" normalizeH="0" baseline="0" dirty="0" smtClean="0">
                <a:ln>
                  <a:noFill/>
                </a:ln>
                <a:solidFill>
                  <a:schemeClr val="tx1"/>
                </a:solidFill>
                <a:effectLst/>
                <a:ea typeface="Calibri" pitchFamily="34" charset="0"/>
                <a:cs typeface="Times New Roman" pitchFamily="18" charset="0"/>
              </a:rPr>
              <a:t>ves</a:t>
            </a:r>
            <a:r>
              <a:rPr lang="fr-FR" sz="1100" dirty="0" smtClean="0">
                <a:solidFill>
                  <a:schemeClr val="tx1"/>
                </a:solidFill>
              </a:rPr>
              <a:t>. Boko Haram et le chômage sont venus exacerber cet état d’esprit</a:t>
            </a:r>
            <a:endParaRPr kumimoji="0" lang="fr-FR" sz="1100" b="0" i="0" u="none" strike="noStrike" cap="none" normalizeH="0" baseline="0" dirty="0" smtClean="0">
              <a:ln>
                <a:noFill/>
              </a:ln>
              <a:solidFill>
                <a:schemeClr val="tx1"/>
              </a:solidFill>
              <a:effectLst/>
            </a:endParaRPr>
          </a:p>
          <a:p>
            <a:pPr algn="ctr"/>
            <a:endParaRPr lang="fr-FR" sz="1400" dirty="0"/>
          </a:p>
        </p:txBody>
      </p:sp>
      <p:sp>
        <p:nvSpPr>
          <p:cNvPr id="24" name="ZoneTexte 23"/>
          <p:cNvSpPr txBox="1"/>
          <p:nvPr/>
        </p:nvSpPr>
        <p:spPr>
          <a:xfrm>
            <a:off x="2857488" y="1357298"/>
            <a:ext cx="5500726" cy="369332"/>
          </a:xfrm>
          <a:prstGeom prst="rect">
            <a:avLst/>
          </a:prstGeom>
          <a:noFill/>
        </p:spPr>
        <p:txBody>
          <a:bodyPr wrap="square" rtlCol="0">
            <a:spAutoFit/>
          </a:bodyPr>
          <a:lstStyle/>
          <a:p>
            <a:r>
              <a:rPr lang="fr-CM" b="1" dirty="0" smtClean="0">
                <a:solidFill>
                  <a:schemeClr val="accent5">
                    <a:lumMod val="25000"/>
                  </a:schemeClr>
                </a:solidFill>
              </a:rPr>
              <a:t>     Statistiques sur les clôtures d’établissements</a:t>
            </a:r>
            <a:endParaRPr lang="fr-FR" b="1" dirty="0">
              <a:solidFill>
                <a:schemeClr val="accent5">
                  <a:lumMod val="25000"/>
                </a:schemeClr>
              </a:solidFill>
            </a:endParaRPr>
          </a:p>
        </p:txBody>
      </p:sp>
      <p:sp>
        <p:nvSpPr>
          <p:cNvPr id="25" name="ZoneTexte 24"/>
          <p:cNvSpPr txBox="1"/>
          <p:nvPr/>
        </p:nvSpPr>
        <p:spPr>
          <a:xfrm>
            <a:off x="142844" y="1357298"/>
            <a:ext cx="2428892" cy="523220"/>
          </a:xfrm>
          <a:prstGeom prst="rect">
            <a:avLst/>
          </a:prstGeom>
          <a:noFill/>
        </p:spPr>
        <p:txBody>
          <a:bodyPr wrap="square" rtlCol="0">
            <a:spAutoFit/>
          </a:bodyPr>
          <a:lstStyle/>
          <a:p>
            <a:pPr algn="ctr"/>
            <a:r>
              <a:rPr lang="fr-CM" sz="1400" b="1" dirty="0" smtClean="0">
                <a:solidFill>
                  <a:schemeClr val="accent5">
                    <a:lumMod val="25000"/>
                  </a:schemeClr>
                </a:solidFill>
              </a:rPr>
              <a:t>     Réticences et résistances culturelles</a:t>
            </a:r>
            <a:endParaRPr lang="fr-FR" sz="1400" b="1" dirty="0">
              <a:solidFill>
                <a:schemeClr val="accent5">
                  <a:lumMod val="25000"/>
                </a:schemeClr>
              </a:solidFill>
            </a:endParaRPr>
          </a:p>
        </p:txBody>
      </p:sp>
      <p:sp>
        <p:nvSpPr>
          <p:cNvPr id="26" name="Forme libre 25"/>
          <p:cNvSpPr/>
          <p:nvPr/>
        </p:nvSpPr>
        <p:spPr>
          <a:xfrm>
            <a:off x="5312228" y="4704608"/>
            <a:ext cx="2034639" cy="983673"/>
          </a:xfrm>
          <a:custGeom>
            <a:avLst/>
            <a:gdLst>
              <a:gd name="connsiteX0" fmla="*/ 423554 w 2034639"/>
              <a:gd name="connsiteY0" fmla="*/ 81148 h 983673"/>
              <a:gd name="connsiteX1" fmla="*/ 7917 w 2034639"/>
              <a:gd name="connsiteY1" fmla="*/ 330530 h 983673"/>
              <a:gd name="connsiteX2" fmla="*/ 376053 w 2034639"/>
              <a:gd name="connsiteY2" fmla="*/ 698665 h 983673"/>
              <a:gd name="connsiteX3" fmla="*/ 209798 w 2034639"/>
              <a:gd name="connsiteY3" fmla="*/ 698665 h 983673"/>
              <a:gd name="connsiteX4" fmla="*/ 1302328 w 2034639"/>
              <a:gd name="connsiteY4" fmla="*/ 983673 h 983673"/>
              <a:gd name="connsiteX5" fmla="*/ 1397330 w 2034639"/>
              <a:gd name="connsiteY5" fmla="*/ 698665 h 983673"/>
              <a:gd name="connsiteX6" fmla="*/ 1967346 w 2034639"/>
              <a:gd name="connsiteY6" fmla="*/ 876795 h 983673"/>
              <a:gd name="connsiteX7" fmla="*/ 1801091 w 2034639"/>
              <a:gd name="connsiteY7" fmla="*/ 389906 h 983673"/>
              <a:gd name="connsiteX8" fmla="*/ 1587336 w 2034639"/>
              <a:gd name="connsiteY8" fmla="*/ 57397 h 983673"/>
              <a:gd name="connsiteX9" fmla="*/ 1444832 w 2034639"/>
              <a:gd name="connsiteY9" fmla="*/ 45522 h 983673"/>
              <a:gd name="connsiteX10" fmla="*/ 1444832 w 2034639"/>
              <a:gd name="connsiteY10" fmla="*/ 81148 h 98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39" h="983673">
                <a:moveTo>
                  <a:pt x="423554" y="81148"/>
                </a:moveTo>
                <a:cubicBezTo>
                  <a:pt x="219694" y="154379"/>
                  <a:pt x="15834" y="227611"/>
                  <a:pt x="7917" y="330530"/>
                </a:cubicBezTo>
                <a:cubicBezTo>
                  <a:pt x="0" y="433449"/>
                  <a:pt x="342406" y="637309"/>
                  <a:pt x="376053" y="698665"/>
                </a:cubicBezTo>
                <a:cubicBezTo>
                  <a:pt x="409700" y="760021"/>
                  <a:pt x="55419" y="651164"/>
                  <a:pt x="209798" y="698665"/>
                </a:cubicBezTo>
                <a:cubicBezTo>
                  <a:pt x="364177" y="746166"/>
                  <a:pt x="1104406" y="983673"/>
                  <a:pt x="1302328" y="983673"/>
                </a:cubicBezTo>
                <a:cubicBezTo>
                  <a:pt x="1500250" y="983673"/>
                  <a:pt x="1286494" y="716478"/>
                  <a:pt x="1397330" y="698665"/>
                </a:cubicBezTo>
                <a:cubicBezTo>
                  <a:pt x="1508166" y="680852"/>
                  <a:pt x="1900053" y="928255"/>
                  <a:pt x="1967346" y="876795"/>
                </a:cubicBezTo>
                <a:cubicBezTo>
                  <a:pt x="2034639" y="825335"/>
                  <a:pt x="1864426" y="526472"/>
                  <a:pt x="1801091" y="389906"/>
                </a:cubicBezTo>
                <a:cubicBezTo>
                  <a:pt x="1737756" y="253340"/>
                  <a:pt x="1646713" y="114794"/>
                  <a:pt x="1587336" y="57397"/>
                </a:cubicBezTo>
                <a:cubicBezTo>
                  <a:pt x="1527960" y="0"/>
                  <a:pt x="1468583" y="41564"/>
                  <a:pt x="1444832" y="45522"/>
                </a:cubicBezTo>
                <a:cubicBezTo>
                  <a:pt x="1421081" y="49480"/>
                  <a:pt x="1432956" y="65314"/>
                  <a:pt x="1444832" y="8114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p:cNvSpPr txBox="1"/>
          <p:nvPr/>
        </p:nvSpPr>
        <p:spPr>
          <a:xfrm>
            <a:off x="428596" y="5929330"/>
            <a:ext cx="8215370" cy="369332"/>
          </a:xfrm>
          <a:prstGeom prst="rect">
            <a:avLst/>
          </a:prstGeom>
          <a:noFill/>
        </p:spPr>
        <p:txBody>
          <a:bodyPr wrap="square" rtlCol="0">
            <a:spAutoFit/>
          </a:bodyPr>
          <a:lstStyle/>
          <a:p>
            <a:r>
              <a:rPr lang="fr-FR" b="1" i="1" dirty="0" smtClean="0">
                <a:solidFill>
                  <a:schemeClr val="accent1">
                    <a:lumMod val="25000"/>
                  </a:schemeClr>
                </a:solidFill>
                <a:latin typeface="Tw Cen MT" pitchFamily="34" charset="0"/>
                <a:ea typeface="Calibri" pitchFamily="34" charset="0"/>
                <a:cs typeface="Times New Roman" pitchFamily="18" charset="0"/>
              </a:rPr>
              <a:t>    Des e</a:t>
            </a:r>
            <a:r>
              <a:rPr kumimoji="0" lang="fr-FR" b="1" i="1" u="none" strike="noStrike" cap="none" normalizeH="0" baseline="0" dirty="0" smtClean="0">
                <a:ln>
                  <a:noFill/>
                </a:ln>
                <a:solidFill>
                  <a:schemeClr val="accent1">
                    <a:lumMod val="25000"/>
                  </a:schemeClr>
                </a:solidFill>
                <a:effectLst/>
                <a:latin typeface="Tw Cen MT" pitchFamily="34" charset="0"/>
                <a:ea typeface="Calibri" pitchFamily="34" charset="0"/>
                <a:cs typeface="Times New Roman" pitchFamily="18" charset="0"/>
              </a:rPr>
              <a:t>spaces ouverts et expos</a:t>
            </a:r>
            <a:r>
              <a:rPr kumimoji="0" lang="fr-FR" b="1" i="1" u="none" strike="noStrike" cap="none" normalizeH="0" baseline="0" dirty="0" smtClean="0">
                <a:ln>
                  <a:noFill/>
                </a:ln>
                <a:solidFill>
                  <a:schemeClr val="accent1">
                    <a:lumMod val="25000"/>
                  </a:schemeClr>
                </a:solidFill>
                <a:effectLst/>
                <a:latin typeface="Calibri"/>
                <a:ea typeface="Calibri" pitchFamily="34" charset="0"/>
                <a:cs typeface="Times New Roman" pitchFamily="18" charset="0"/>
              </a:rPr>
              <a:t>é</a:t>
            </a:r>
            <a:r>
              <a:rPr kumimoji="0" lang="fr-FR" b="1" i="1" u="none" strike="noStrike" cap="none" normalizeH="0" baseline="0" dirty="0" smtClean="0">
                <a:ln>
                  <a:noFill/>
                </a:ln>
                <a:solidFill>
                  <a:schemeClr val="accent1">
                    <a:lumMod val="25000"/>
                  </a:schemeClr>
                </a:solidFill>
                <a:effectLst/>
                <a:latin typeface="Tw Cen MT" pitchFamily="34" charset="0"/>
                <a:ea typeface="Calibri" pitchFamily="34" charset="0"/>
                <a:cs typeface="Times New Roman" pitchFamily="18" charset="0"/>
              </a:rPr>
              <a:t>s </a:t>
            </a:r>
            <a:r>
              <a:rPr kumimoji="0" lang="fr-FR" b="1" i="1" u="none" strike="noStrike" cap="none" normalizeH="0" baseline="0" dirty="0" smtClean="0">
                <a:ln>
                  <a:noFill/>
                </a:ln>
                <a:solidFill>
                  <a:schemeClr val="accent1">
                    <a:lumMod val="25000"/>
                  </a:schemeClr>
                </a:solidFill>
                <a:effectLst/>
                <a:latin typeface="Calibri"/>
                <a:ea typeface="Calibri" pitchFamily="34" charset="0"/>
                <a:cs typeface="Times New Roman" pitchFamily="18" charset="0"/>
              </a:rPr>
              <a:t>à</a:t>
            </a:r>
            <a:r>
              <a:rPr kumimoji="0" lang="fr-FR" b="1" i="1" u="none" strike="noStrike" cap="none" normalizeH="0" baseline="0" dirty="0" smtClean="0">
                <a:ln>
                  <a:noFill/>
                </a:ln>
                <a:solidFill>
                  <a:schemeClr val="accent1">
                    <a:lumMod val="25000"/>
                  </a:schemeClr>
                </a:solidFill>
                <a:effectLst/>
                <a:latin typeface="Tw Cen MT" pitchFamily="34" charset="0"/>
                <a:ea typeface="Calibri" pitchFamily="34" charset="0"/>
                <a:cs typeface="Times New Roman" pitchFamily="18" charset="0"/>
              </a:rPr>
              <a:t> tous types de circulations, d</a:t>
            </a:r>
            <a:r>
              <a:rPr kumimoji="0" lang="fr-FR" b="1" i="1" u="none" strike="noStrike" cap="none" normalizeH="0" baseline="0" dirty="0" smtClean="0">
                <a:ln>
                  <a:noFill/>
                </a:ln>
                <a:solidFill>
                  <a:schemeClr val="accent1">
                    <a:lumMod val="25000"/>
                  </a:schemeClr>
                </a:solidFill>
                <a:effectLst/>
                <a:latin typeface="Calibri"/>
                <a:ea typeface="Calibri" pitchFamily="34" charset="0"/>
                <a:cs typeface="Times New Roman" pitchFamily="18" charset="0"/>
              </a:rPr>
              <a:t>’</a:t>
            </a:r>
            <a:r>
              <a:rPr kumimoji="0" lang="fr-FR" b="1" i="1" u="none" strike="noStrike" cap="none" normalizeH="0" baseline="0" dirty="0" smtClean="0">
                <a:ln>
                  <a:noFill/>
                </a:ln>
                <a:solidFill>
                  <a:schemeClr val="accent1">
                    <a:lumMod val="25000"/>
                  </a:schemeClr>
                </a:solidFill>
                <a:effectLst/>
                <a:latin typeface="Tw Cen MT" pitchFamily="34" charset="0"/>
                <a:ea typeface="Calibri" pitchFamily="34" charset="0"/>
                <a:cs typeface="Times New Roman" pitchFamily="18" charset="0"/>
              </a:rPr>
              <a:t>intrusions ou d</a:t>
            </a:r>
            <a:r>
              <a:rPr kumimoji="0" lang="fr-FR" b="1" i="1" u="none" strike="noStrike" cap="none" normalizeH="0" baseline="0" dirty="0" smtClean="0">
                <a:ln>
                  <a:noFill/>
                </a:ln>
                <a:solidFill>
                  <a:schemeClr val="accent1">
                    <a:lumMod val="25000"/>
                  </a:schemeClr>
                </a:solidFill>
                <a:effectLst/>
                <a:latin typeface="Calibri"/>
                <a:ea typeface="Calibri" pitchFamily="34" charset="0"/>
                <a:cs typeface="Times New Roman" pitchFamily="18" charset="0"/>
              </a:rPr>
              <a:t>‘</a:t>
            </a:r>
            <a:r>
              <a:rPr kumimoji="0" lang="fr-FR" b="1" i="1" u="none" strike="noStrike" cap="none" normalizeH="0" baseline="0" dirty="0" smtClean="0">
                <a:ln>
                  <a:noFill/>
                </a:ln>
                <a:solidFill>
                  <a:schemeClr val="accent1">
                    <a:lumMod val="25000"/>
                  </a:schemeClr>
                </a:solidFill>
                <a:effectLst/>
                <a:latin typeface="Tw Cen MT" pitchFamily="34" charset="0"/>
                <a:ea typeface="Calibri" pitchFamily="34" charset="0"/>
                <a:cs typeface="Times New Roman" pitchFamily="18" charset="0"/>
              </a:rPr>
              <a:t>incursions…</a:t>
            </a:r>
            <a:endParaRPr lang="fr-FR" b="1" i="1" dirty="0">
              <a:solidFill>
                <a:schemeClr val="accent1">
                  <a:lumMod val="25000"/>
                </a:schemeClr>
              </a:solidFill>
            </a:endParaRPr>
          </a:p>
        </p:txBody>
      </p:sp>
      <p:pic>
        <p:nvPicPr>
          <p:cNvPr id="29" name="Image 28" descr="protection_icon.png"/>
          <p:cNvPicPr>
            <a:picLocks noChangeAspect="1"/>
          </p:cNvPicPr>
          <p:nvPr/>
        </p:nvPicPr>
        <p:blipFill>
          <a:blip r:embed="rId4" cstate="print"/>
          <a:stretch>
            <a:fillRect/>
          </a:stretch>
        </p:blipFill>
        <p:spPr>
          <a:xfrm>
            <a:off x="6072199" y="4286256"/>
            <a:ext cx="344841" cy="468000"/>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eaLnBrk="1" hangingPunct="1">
              <a:defRPr/>
            </a:pPr>
            <a:r>
              <a:rPr lang="es-ES" sz="3200" b="1" dirty="0" smtClean="0">
                <a:solidFill>
                  <a:schemeClr val="bg1"/>
                </a:solidFill>
                <a:latin typeface="Franklin Gothic Book" pitchFamily="34" charset="0"/>
                <a:cs typeface="Andalus" pitchFamily="18" charset="-78"/>
              </a:rPr>
              <a:t>3 </a:t>
            </a:r>
            <a:r>
              <a:rPr lang="es-ES" sz="3200" b="1" dirty="0" err="1" smtClean="0">
                <a:solidFill>
                  <a:schemeClr val="bg1"/>
                </a:solidFill>
                <a:latin typeface="Franklin Gothic Book" pitchFamily="34" charset="0"/>
                <a:cs typeface="Andalus" pitchFamily="18" charset="-78"/>
              </a:rPr>
              <a:t>Types</a:t>
            </a:r>
            <a:r>
              <a:rPr lang="es-ES" sz="3200" b="1" dirty="0" smtClean="0">
                <a:solidFill>
                  <a:schemeClr val="bg1"/>
                </a:solidFill>
                <a:latin typeface="Franklin Gothic Book" pitchFamily="34" charset="0"/>
                <a:cs typeface="Andalus" pitchFamily="18" charset="-78"/>
              </a:rPr>
              <a:t> </a:t>
            </a:r>
            <a:r>
              <a:rPr lang="es-ES" sz="3200" b="1" dirty="0" err="1" smtClean="0">
                <a:solidFill>
                  <a:schemeClr val="bg1"/>
                </a:solidFill>
                <a:latin typeface="Franklin Gothic Book" pitchFamily="34" charset="0"/>
                <a:cs typeface="Andalus" pitchFamily="18" charset="-78"/>
              </a:rPr>
              <a:t>d’attaques</a:t>
            </a:r>
            <a:r>
              <a:rPr lang="es-ES" sz="3200" b="1" dirty="0" smtClean="0">
                <a:solidFill>
                  <a:schemeClr val="bg1"/>
                </a:solidFill>
                <a:latin typeface="Franklin Gothic Book" pitchFamily="34" charset="0"/>
                <a:cs typeface="Andalus" pitchFamily="18" charset="-78"/>
              </a:rPr>
              <a:t> </a:t>
            </a:r>
            <a:r>
              <a:rPr lang="es-ES" sz="3200" b="1" dirty="0" err="1" smtClean="0">
                <a:solidFill>
                  <a:schemeClr val="bg1"/>
                </a:solidFill>
                <a:latin typeface="Franklin Gothic Book" pitchFamily="34" charset="0"/>
                <a:cs typeface="Andalus" pitchFamily="18" charset="-78"/>
              </a:rPr>
              <a:t>contre</a:t>
            </a:r>
            <a:r>
              <a:rPr lang="es-ES" sz="3200" b="1" dirty="0" smtClean="0">
                <a:solidFill>
                  <a:schemeClr val="bg1"/>
                </a:solidFill>
                <a:latin typeface="Franklin Gothic Book" pitchFamily="34" charset="0"/>
                <a:cs typeface="Andalus" pitchFamily="18" charset="-78"/>
              </a:rPr>
              <a:t> </a:t>
            </a:r>
            <a:r>
              <a:rPr lang="es-ES" sz="3200" b="1" dirty="0" err="1" smtClean="0">
                <a:solidFill>
                  <a:schemeClr val="bg1"/>
                </a:solidFill>
                <a:latin typeface="Franklin Gothic Book" pitchFamily="34" charset="0"/>
                <a:cs typeface="Andalus" pitchFamily="18" charset="-78"/>
              </a:rPr>
              <a:t>l’éducation</a:t>
            </a:r>
            <a:endParaRPr lang="es-ES" sz="32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graphicFrame>
        <p:nvGraphicFramePr>
          <p:cNvPr id="5" name="Diagramme 4"/>
          <p:cNvGraphicFramePr/>
          <p:nvPr/>
        </p:nvGraphicFramePr>
        <p:xfrm>
          <a:off x="1524000" y="1397000"/>
          <a:ext cx="6905652" cy="446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Carte de l'Extrême-Nord dept touchés.png"/>
          <p:cNvPicPr>
            <a:picLocks noChangeAspect="1"/>
          </p:cNvPicPr>
          <p:nvPr/>
        </p:nvPicPr>
        <p:blipFill>
          <a:blip r:embed="rId8" cstate="print"/>
          <a:stretch>
            <a:fillRect/>
          </a:stretch>
        </p:blipFill>
        <p:spPr>
          <a:xfrm>
            <a:off x="1142976" y="1500174"/>
            <a:ext cx="1895740" cy="1838582"/>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3600" b="1" dirty="0" smtClean="0">
                <a:solidFill>
                  <a:schemeClr val="bg1"/>
                </a:solidFill>
                <a:latin typeface="Franklin Gothic Book" pitchFamily="34" charset="0"/>
                <a:cs typeface="Andalus" pitchFamily="18" charset="-78"/>
              </a:rPr>
              <a:t>Les </a:t>
            </a:r>
            <a:r>
              <a:rPr lang="es-ES" sz="3600" b="1" dirty="0" err="1" smtClean="0">
                <a:solidFill>
                  <a:schemeClr val="bg1"/>
                </a:solidFill>
                <a:latin typeface="Franklin Gothic Book" pitchFamily="34" charset="0"/>
                <a:cs typeface="Andalus" pitchFamily="18" charset="-78"/>
              </a:rPr>
              <a:t>attaques</a:t>
            </a:r>
            <a:r>
              <a:rPr lang="es-ES" sz="3600" b="1" dirty="0" smtClean="0">
                <a:solidFill>
                  <a:schemeClr val="bg1"/>
                </a:solidFill>
                <a:latin typeface="Franklin Gothic Book" pitchFamily="34" charset="0"/>
                <a:cs typeface="Andalus" pitchFamily="18" charset="-78"/>
              </a:rPr>
              <a:t> </a:t>
            </a:r>
            <a:r>
              <a:rPr lang="es-ES" sz="3600" b="1" dirty="0" err="1" smtClean="0">
                <a:solidFill>
                  <a:schemeClr val="bg1"/>
                </a:solidFill>
                <a:latin typeface="Franklin Gothic Book" pitchFamily="34" charset="0"/>
                <a:cs typeface="Andalus" pitchFamily="18" charset="-78"/>
              </a:rPr>
              <a:t>idéologiques</a:t>
            </a:r>
            <a:endParaRPr lang="es-ES" sz="36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5" name="ZoneTexte 4"/>
          <p:cNvSpPr txBox="1"/>
          <p:nvPr/>
        </p:nvSpPr>
        <p:spPr>
          <a:xfrm>
            <a:off x="785786" y="2714620"/>
            <a:ext cx="2071702" cy="523220"/>
          </a:xfrm>
          <a:prstGeom prst="rect">
            <a:avLst/>
          </a:prstGeom>
          <a:solidFill>
            <a:schemeClr val="accent1">
              <a:lumMod val="25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CM" sz="1400" i="1" dirty="0" smtClean="0"/>
              <a:t>L’école c’est pour les païens et les chrétiens</a:t>
            </a:r>
            <a:endParaRPr lang="fr-FR" sz="1400" i="1" dirty="0"/>
          </a:p>
        </p:txBody>
      </p:sp>
      <p:sp>
        <p:nvSpPr>
          <p:cNvPr id="6" name="ZoneTexte 5"/>
          <p:cNvSpPr txBox="1"/>
          <p:nvPr/>
        </p:nvSpPr>
        <p:spPr>
          <a:xfrm>
            <a:off x="714348" y="5072074"/>
            <a:ext cx="2214578" cy="738664"/>
          </a:xfrm>
          <a:prstGeom prst="rect">
            <a:avLst/>
          </a:prstGeom>
          <a:solidFill>
            <a:schemeClr val="accent1">
              <a:lumMod val="25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CM" sz="1400" i="1" dirty="0" smtClean="0"/>
              <a:t>Les Blancs ont installé leur école pour nous détourner de la religion</a:t>
            </a:r>
            <a:endParaRPr lang="fr-FR" sz="1400" i="1" dirty="0"/>
          </a:p>
        </p:txBody>
      </p:sp>
      <p:pic>
        <p:nvPicPr>
          <p:cNvPr id="7" name="Image 6" descr="justonwall.png"/>
          <p:cNvPicPr>
            <a:picLocks noChangeAspect="1"/>
          </p:cNvPicPr>
          <p:nvPr/>
        </p:nvPicPr>
        <p:blipFill>
          <a:blip r:embed="rId3" cstate="print">
            <a:duotone>
              <a:prstClr val="black"/>
              <a:schemeClr val="accent1">
                <a:tint val="45000"/>
                <a:satMod val="400000"/>
              </a:schemeClr>
            </a:duotone>
          </a:blip>
          <a:stretch>
            <a:fillRect/>
          </a:stretch>
        </p:blipFill>
        <p:spPr>
          <a:xfrm>
            <a:off x="500034" y="1500174"/>
            <a:ext cx="1219200" cy="1219200"/>
          </a:xfrm>
          <a:prstGeom prst="rect">
            <a:avLst/>
          </a:prstGeom>
        </p:spPr>
      </p:pic>
      <p:pic>
        <p:nvPicPr>
          <p:cNvPr id="8" name="Image 7" descr="justonwall.png"/>
          <p:cNvPicPr>
            <a:picLocks noChangeAspect="1"/>
          </p:cNvPicPr>
          <p:nvPr/>
        </p:nvPicPr>
        <p:blipFill>
          <a:blip r:embed="rId3" cstate="print">
            <a:duotone>
              <a:prstClr val="black"/>
              <a:schemeClr val="accent1">
                <a:tint val="45000"/>
                <a:satMod val="400000"/>
              </a:schemeClr>
            </a:duotone>
          </a:blip>
          <a:stretch>
            <a:fillRect/>
          </a:stretch>
        </p:blipFill>
        <p:spPr>
          <a:xfrm>
            <a:off x="428596" y="3857628"/>
            <a:ext cx="1219200" cy="1219200"/>
          </a:xfrm>
          <a:prstGeom prst="rect">
            <a:avLst/>
          </a:prstGeom>
        </p:spPr>
      </p:pic>
      <p:pic>
        <p:nvPicPr>
          <p:cNvPr id="9" name="Image 8" descr="justonwall.png"/>
          <p:cNvPicPr>
            <a:picLocks noChangeAspect="1"/>
          </p:cNvPicPr>
          <p:nvPr/>
        </p:nvPicPr>
        <p:blipFill>
          <a:blip r:embed="rId3" cstate="print">
            <a:duotone>
              <a:prstClr val="black"/>
              <a:schemeClr val="accent1">
                <a:tint val="45000"/>
                <a:satMod val="400000"/>
              </a:schemeClr>
            </a:duotone>
          </a:blip>
          <a:stretch>
            <a:fillRect/>
          </a:stretch>
        </p:blipFill>
        <p:spPr>
          <a:xfrm>
            <a:off x="5643570" y="1428736"/>
            <a:ext cx="1219200" cy="1219200"/>
          </a:xfrm>
          <a:prstGeom prst="rect">
            <a:avLst/>
          </a:prstGeom>
        </p:spPr>
      </p:pic>
      <p:sp>
        <p:nvSpPr>
          <p:cNvPr id="10" name="ZoneTexte 9"/>
          <p:cNvSpPr txBox="1"/>
          <p:nvPr/>
        </p:nvSpPr>
        <p:spPr>
          <a:xfrm>
            <a:off x="5929322" y="2643182"/>
            <a:ext cx="2071702" cy="523220"/>
          </a:xfrm>
          <a:prstGeom prst="rect">
            <a:avLst/>
          </a:prstGeom>
          <a:solidFill>
            <a:schemeClr val="accent1">
              <a:lumMod val="25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CM" sz="1400" dirty="0" smtClean="0"/>
              <a:t>L’école des Blancs pervertit les filles</a:t>
            </a:r>
            <a:endParaRPr lang="fr-FR" sz="1400" dirty="0" smtClean="0"/>
          </a:p>
        </p:txBody>
      </p:sp>
      <p:sp>
        <p:nvSpPr>
          <p:cNvPr id="11" name="ZoneTexte 10"/>
          <p:cNvSpPr txBox="1"/>
          <p:nvPr/>
        </p:nvSpPr>
        <p:spPr>
          <a:xfrm>
            <a:off x="6000760" y="5143512"/>
            <a:ext cx="2214578" cy="523220"/>
          </a:xfrm>
          <a:prstGeom prst="rect">
            <a:avLst/>
          </a:prstGeom>
          <a:solidFill>
            <a:schemeClr val="accent1">
              <a:lumMod val="25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CM" sz="1400" i="1" dirty="0" smtClean="0"/>
              <a:t>L’école occidentale est </a:t>
            </a:r>
            <a:r>
              <a:rPr lang="fr-CM" sz="1400" i="1" dirty="0" err="1" smtClean="0"/>
              <a:t>haram</a:t>
            </a:r>
            <a:r>
              <a:rPr lang="fr-CM" sz="1400" i="1" dirty="0" smtClean="0"/>
              <a:t> (interdite)</a:t>
            </a:r>
            <a:endParaRPr lang="fr-FR" sz="1400" i="1" dirty="0" smtClean="0"/>
          </a:p>
        </p:txBody>
      </p:sp>
      <p:pic>
        <p:nvPicPr>
          <p:cNvPr id="12" name="Image 11" descr="justonwall.png"/>
          <p:cNvPicPr>
            <a:picLocks noChangeAspect="1"/>
          </p:cNvPicPr>
          <p:nvPr/>
        </p:nvPicPr>
        <p:blipFill>
          <a:blip r:embed="rId3" cstate="print">
            <a:duotone>
              <a:prstClr val="black"/>
              <a:schemeClr val="accent1">
                <a:tint val="45000"/>
                <a:satMod val="400000"/>
              </a:schemeClr>
            </a:duotone>
          </a:blip>
          <a:stretch>
            <a:fillRect/>
          </a:stretch>
        </p:blipFill>
        <p:spPr>
          <a:xfrm>
            <a:off x="5857884" y="3857628"/>
            <a:ext cx="1219200" cy="1219200"/>
          </a:xfrm>
          <a:prstGeom prst="rect">
            <a:avLst/>
          </a:prstGeom>
        </p:spPr>
      </p:pic>
      <p:sp>
        <p:nvSpPr>
          <p:cNvPr id="13" name="Pensées 12"/>
          <p:cNvSpPr/>
          <p:nvPr/>
        </p:nvSpPr>
        <p:spPr>
          <a:xfrm>
            <a:off x="7143768" y="357166"/>
            <a:ext cx="928694" cy="714380"/>
          </a:xfrm>
          <a:prstGeom prst="cloud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3">
                  <a:lumMod val="50000"/>
                </a:schemeClr>
              </a:solidFill>
            </a:endParaRPr>
          </a:p>
        </p:txBody>
      </p:sp>
      <p:sp>
        <p:nvSpPr>
          <p:cNvPr id="14" name="Rectangle à coins arrondis 13"/>
          <p:cNvSpPr/>
          <p:nvPr/>
        </p:nvSpPr>
        <p:spPr>
          <a:xfrm>
            <a:off x="3643306" y="2500306"/>
            <a:ext cx="1500198" cy="17859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M" sz="1400" dirty="0" smtClean="0">
                <a:ln w="3175">
                  <a:solidFill>
                    <a:schemeClr val="tx1"/>
                  </a:solidFill>
                </a:ln>
                <a:solidFill>
                  <a:srgbClr val="C00000"/>
                </a:solidFill>
              </a:rPr>
              <a:t>« Jure-moi que n’inscriras jamais mes petits-fils à l’école »</a:t>
            </a:r>
            <a:endParaRPr lang="fr-FR" sz="1400" dirty="0">
              <a:ln w="3175">
                <a:solidFill>
                  <a:schemeClr val="tx1"/>
                </a:solidFill>
              </a:ln>
              <a:solidFill>
                <a:srgbClr val="C00000"/>
              </a:solidFill>
            </a:endParaRPr>
          </a:p>
        </p:txBody>
      </p:sp>
      <p:sp>
        <p:nvSpPr>
          <p:cNvPr id="15" name="ZoneTexte 14"/>
          <p:cNvSpPr txBox="1"/>
          <p:nvPr/>
        </p:nvSpPr>
        <p:spPr>
          <a:xfrm>
            <a:off x="642910" y="6143644"/>
            <a:ext cx="7786742" cy="338554"/>
          </a:xfrm>
          <a:prstGeom prst="rect">
            <a:avLst/>
          </a:prstGeom>
          <a:noFill/>
        </p:spPr>
        <p:txBody>
          <a:bodyPr wrap="square" rtlCol="0">
            <a:spAutoFit/>
          </a:bodyPr>
          <a:lstStyle/>
          <a:p>
            <a:pPr algn="ctr"/>
            <a:r>
              <a:rPr lang="fr-CM" sz="1600" dirty="0" smtClean="0">
                <a:ln>
                  <a:solidFill>
                    <a:schemeClr val="accent1">
                      <a:lumMod val="25000"/>
                    </a:schemeClr>
                  </a:solidFill>
                </a:ln>
              </a:rPr>
              <a:t>Dissuasion par des croyances, des serments, des condamnations morales</a:t>
            </a:r>
            <a:endParaRPr lang="fr-FR" sz="1600" dirty="0">
              <a:ln>
                <a:solidFill>
                  <a:schemeClr val="accent1">
                    <a:lumMod val="25000"/>
                  </a:schemeClr>
                </a:solidFill>
              </a:ln>
            </a:endParaRPr>
          </a:p>
        </p:txBody>
      </p:sp>
      <p:pic>
        <p:nvPicPr>
          <p:cNvPr id="16" name="Image 15" descr="image_downloader_1684838064025.png"/>
          <p:cNvPicPr>
            <a:picLocks noChangeAspect="1"/>
          </p:cNvPicPr>
          <p:nvPr/>
        </p:nvPicPr>
        <p:blipFill>
          <a:blip r:embed="rId4" cstate="print">
            <a:duotone>
              <a:prstClr val="black"/>
              <a:schemeClr val="accent1">
                <a:tint val="45000"/>
                <a:satMod val="400000"/>
              </a:schemeClr>
            </a:duotone>
          </a:blip>
          <a:stretch>
            <a:fillRect/>
          </a:stretch>
        </p:blipFill>
        <p:spPr>
          <a:xfrm>
            <a:off x="7072330" y="357166"/>
            <a:ext cx="1186248" cy="785818"/>
          </a:xfrm>
          <a:prstGeom prst="rect">
            <a:avLst/>
          </a:prstGeom>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3600" b="1" dirty="0" smtClean="0">
                <a:solidFill>
                  <a:schemeClr val="bg1"/>
                </a:solidFill>
                <a:latin typeface="Franklin Gothic Book" pitchFamily="34" charset="0"/>
                <a:cs typeface="Andalus" pitchFamily="18" charset="-78"/>
              </a:rPr>
              <a:t>Les </a:t>
            </a:r>
            <a:r>
              <a:rPr lang="es-ES" sz="3600" b="1" dirty="0" err="1" smtClean="0">
                <a:solidFill>
                  <a:schemeClr val="bg1"/>
                </a:solidFill>
                <a:latin typeface="Franklin Gothic Book" pitchFamily="34" charset="0"/>
                <a:cs typeface="Andalus" pitchFamily="18" charset="-78"/>
              </a:rPr>
              <a:t>attaques</a:t>
            </a:r>
            <a:r>
              <a:rPr lang="es-ES" sz="3600" b="1" dirty="0" smtClean="0">
                <a:solidFill>
                  <a:schemeClr val="bg1"/>
                </a:solidFill>
                <a:latin typeface="Franklin Gothic Book" pitchFamily="34" charset="0"/>
                <a:cs typeface="Andalus" pitchFamily="18" charset="-78"/>
              </a:rPr>
              <a:t> </a:t>
            </a:r>
            <a:r>
              <a:rPr lang="es-ES" sz="3600" b="1" dirty="0" err="1" smtClean="0">
                <a:solidFill>
                  <a:schemeClr val="bg1"/>
                </a:solidFill>
                <a:latin typeface="Franklin Gothic Book" pitchFamily="34" charset="0"/>
                <a:cs typeface="Andalus" pitchFamily="18" charset="-78"/>
              </a:rPr>
              <a:t>physiques</a:t>
            </a:r>
            <a:endParaRPr lang="es-ES" sz="36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61441" name="Rectangle 1"/>
          <p:cNvSpPr>
            <a:spLocks noChangeArrowheads="1"/>
          </p:cNvSpPr>
          <p:nvPr/>
        </p:nvSpPr>
        <p:spPr bwMode="auto">
          <a:xfrm>
            <a:off x="1142976" y="1193527"/>
            <a:ext cx="750099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accent1">
                    <a:lumMod val="25000"/>
                  </a:schemeClr>
                </a:solidFill>
                <a:effectLst/>
                <a:latin typeface="+mn-lt"/>
                <a:ea typeface="Calibri" pitchFamily="34" charset="0"/>
                <a:cs typeface="Times New Roman" pitchFamily="18" charset="0"/>
              </a:rPr>
              <a:t>Ces actions sont des opérations de destruction des infrastructures scolaires ou de pillage des équipements par des bandes de Boko Haram, lorsqu’elles font une incursion dans un village, avec dans certains cas des</a:t>
            </a:r>
            <a:r>
              <a:rPr kumimoji="0" lang="fr-FR" sz="1200" b="1" i="0" u="none" strike="noStrike" cap="none" normalizeH="0" dirty="0" smtClean="0">
                <a:ln>
                  <a:noFill/>
                </a:ln>
                <a:solidFill>
                  <a:schemeClr val="accent1">
                    <a:lumMod val="25000"/>
                  </a:schemeClr>
                </a:solidFill>
                <a:effectLst/>
                <a:latin typeface="+mn-lt"/>
                <a:ea typeface="Calibri" pitchFamily="34" charset="0"/>
                <a:cs typeface="Times New Roman" pitchFamily="18" charset="0"/>
              </a:rPr>
              <a:t> enlèvements d’enfants en âge scolaire</a:t>
            </a:r>
            <a:r>
              <a:rPr kumimoji="0" lang="fr-FR" sz="1200" b="1"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fr-FR" sz="12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aphicFrame>
        <p:nvGraphicFramePr>
          <p:cNvPr id="18" name="Graphique 17"/>
          <p:cNvGraphicFramePr/>
          <p:nvPr/>
        </p:nvGraphicFramePr>
        <p:xfrm>
          <a:off x="1357290" y="1928802"/>
          <a:ext cx="7143800" cy="3552841"/>
        </p:xfrm>
        <a:graphic>
          <a:graphicData uri="http://schemas.openxmlformats.org/drawingml/2006/chart">
            <c:chart xmlns:c="http://schemas.openxmlformats.org/drawingml/2006/chart" xmlns:r="http://schemas.openxmlformats.org/officeDocument/2006/relationships" r:id="rId3"/>
          </a:graphicData>
        </a:graphic>
      </p:graphicFrame>
      <p:sp>
        <p:nvSpPr>
          <p:cNvPr id="19" name="Éclair 18"/>
          <p:cNvSpPr/>
          <p:nvPr/>
        </p:nvSpPr>
        <p:spPr>
          <a:xfrm>
            <a:off x="642910" y="5643578"/>
            <a:ext cx="1143008" cy="1000132"/>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785918" y="5715016"/>
            <a:ext cx="1285884" cy="1077218"/>
          </a:xfrm>
          <a:prstGeom prst="rect">
            <a:avLst/>
          </a:prstGeom>
          <a:noFill/>
        </p:spPr>
        <p:txBody>
          <a:bodyPr wrap="square" rtlCol="0">
            <a:spAutoFit/>
          </a:bodyPr>
          <a:lstStyle/>
          <a:p>
            <a:r>
              <a:rPr lang="fr-CM" sz="1600" dirty="0" smtClean="0"/>
              <a:t>Logone et Chari: </a:t>
            </a:r>
          </a:p>
          <a:p>
            <a:r>
              <a:rPr lang="fr-CM" sz="1600" b="1" dirty="0" smtClean="0">
                <a:solidFill>
                  <a:srgbClr val="C00000"/>
                </a:solidFill>
              </a:rPr>
              <a:t>08 attaques</a:t>
            </a:r>
            <a:endParaRPr lang="fr-FR" sz="1600" b="1" dirty="0">
              <a:solidFill>
                <a:srgbClr val="C00000"/>
              </a:solidFill>
            </a:endParaRPr>
          </a:p>
        </p:txBody>
      </p:sp>
      <p:sp>
        <p:nvSpPr>
          <p:cNvPr id="21" name="Éclair 20"/>
          <p:cNvSpPr/>
          <p:nvPr/>
        </p:nvSpPr>
        <p:spPr>
          <a:xfrm>
            <a:off x="3929058" y="5572140"/>
            <a:ext cx="1143008" cy="1000132"/>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5072066" y="5643578"/>
            <a:ext cx="1143008" cy="1077218"/>
          </a:xfrm>
          <a:prstGeom prst="rect">
            <a:avLst/>
          </a:prstGeom>
          <a:noFill/>
        </p:spPr>
        <p:txBody>
          <a:bodyPr wrap="square" rtlCol="0">
            <a:spAutoFit/>
          </a:bodyPr>
          <a:lstStyle/>
          <a:p>
            <a:r>
              <a:rPr lang="fr-CM" sz="1600" dirty="0" smtClean="0"/>
              <a:t>Mayo Sava: </a:t>
            </a:r>
          </a:p>
          <a:p>
            <a:r>
              <a:rPr lang="fr-CM" sz="1600" b="1" dirty="0" smtClean="0">
                <a:solidFill>
                  <a:srgbClr val="C00000"/>
                </a:solidFill>
              </a:rPr>
              <a:t>04 attaques</a:t>
            </a:r>
            <a:endParaRPr lang="fr-FR" sz="1600" b="1" dirty="0">
              <a:solidFill>
                <a:srgbClr val="C00000"/>
              </a:solidFill>
            </a:endParaRPr>
          </a:p>
        </p:txBody>
      </p:sp>
      <p:sp>
        <p:nvSpPr>
          <p:cNvPr id="23" name="Éclair 22"/>
          <p:cNvSpPr/>
          <p:nvPr/>
        </p:nvSpPr>
        <p:spPr>
          <a:xfrm>
            <a:off x="6357950" y="5572140"/>
            <a:ext cx="1143008" cy="1000132"/>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7572396" y="5572140"/>
            <a:ext cx="1143008" cy="1077218"/>
          </a:xfrm>
          <a:prstGeom prst="rect">
            <a:avLst/>
          </a:prstGeom>
          <a:noFill/>
        </p:spPr>
        <p:txBody>
          <a:bodyPr wrap="square" rtlCol="0">
            <a:spAutoFit/>
          </a:bodyPr>
          <a:lstStyle/>
          <a:p>
            <a:r>
              <a:rPr lang="fr-CM" sz="1600" dirty="0" smtClean="0"/>
              <a:t>Mayo Tsanaga: </a:t>
            </a:r>
          </a:p>
          <a:p>
            <a:r>
              <a:rPr lang="fr-CM" sz="1600" b="1" dirty="0" smtClean="0">
                <a:solidFill>
                  <a:srgbClr val="C00000"/>
                </a:solidFill>
              </a:rPr>
              <a:t>07 attaques</a:t>
            </a:r>
            <a:endParaRPr lang="fr-FR" sz="1600" b="1" dirty="0">
              <a:solidFill>
                <a:srgbClr val="C00000"/>
              </a:solidFill>
            </a:endParaRPr>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85852" y="285728"/>
            <a:ext cx="7286676" cy="928694"/>
          </a:xfrm>
          <a:prstGeom prst="foldedCorner">
            <a:avLst/>
          </a:prstGeom>
          <a:solidFill>
            <a:schemeClr val="accent1">
              <a:lumMod val="50000"/>
            </a:schemeClr>
          </a:solidFill>
          <a:ln>
            <a:solidFill>
              <a:schemeClr val="accent1">
                <a:lumMod val="25000"/>
                <a:alpha val="90000"/>
              </a:schemeClr>
            </a:solidFill>
          </a:ln>
        </p:spPr>
        <p:txBody>
          <a:bodyPr/>
          <a:lstStyle/>
          <a:p>
            <a:pPr algn="just" eaLnBrk="1" hangingPunct="1">
              <a:defRPr/>
            </a:pPr>
            <a:r>
              <a:rPr lang="es-ES" sz="3600" b="1" dirty="0" err="1" smtClean="0">
                <a:solidFill>
                  <a:schemeClr val="bg1"/>
                </a:solidFill>
                <a:latin typeface="Franklin Gothic Book" pitchFamily="34" charset="0"/>
                <a:cs typeface="Andalus" pitchFamily="18" charset="-78"/>
              </a:rPr>
              <a:t>Ecoles</a:t>
            </a:r>
            <a:r>
              <a:rPr lang="es-ES" sz="3600" b="1" dirty="0" smtClean="0">
                <a:solidFill>
                  <a:schemeClr val="bg1"/>
                </a:solidFill>
                <a:latin typeface="Franklin Gothic Book" pitchFamily="34" charset="0"/>
                <a:cs typeface="Andalus" pitchFamily="18" charset="-78"/>
              </a:rPr>
              <a:t> </a:t>
            </a:r>
            <a:r>
              <a:rPr lang="es-ES" sz="3600" b="1" dirty="0" err="1" smtClean="0">
                <a:solidFill>
                  <a:schemeClr val="bg1"/>
                </a:solidFill>
                <a:latin typeface="Franklin Gothic Book" pitchFamily="34" charset="0"/>
                <a:cs typeface="Andalus" pitchFamily="18" charset="-78"/>
              </a:rPr>
              <a:t>attaquées</a:t>
            </a:r>
            <a:endParaRPr lang="es-ES" sz="3600" b="1" dirty="0" smtClean="0">
              <a:solidFill>
                <a:schemeClr val="bg1"/>
              </a:solidFill>
              <a:latin typeface="Franklin Gothic Book" pitchFamily="34" charset="0"/>
              <a:cs typeface="Andalus" pitchFamily="18" charset="-78"/>
            </a:endParaRPr>
          </a:p>
        </p:txBody>
      </p:sp>
      <p:pic>
        <p:nvPicPr>
          <p:cNvPr id="4" name="Image 3" descr="Rond.bmp.png"/>
          <p:cNvPicPr>
            <a:picLocks noChangeAspect="1"/>
          </p:cNvPicPr>
          <p:nvPr/>
        </p:nvPicPr>
        <p:blipFill>
          <a:blip r:embed="rId2" cstate="print"/>
          <a:stretch>
            <a:fillRect/>
          </a:stretch>
        </p:blipFill>
        <p:spPr>
          <a:xfrm>
            <a:off x="214293" y="285728"/>
            <a:ext cx="1083234" cy="936000"/>
          </a:xfrm>
          <a:prstGeom prst="rect">
            <a:avLst/>
          </a:prstGeom>
        </p:spPr>
      </p:pic>
      <p:sp>
        <p:nvSpPr>
          <p:cNvPr id="14" name="Flèche droite 13"/>
          <p:cNvSpPr/>
          <p:nvPr/>
        </p:nvSpPr>
        <p:spPr>
          <a:xfrm>
            <a:off x="1071538" y="1571612"/>
            <a:ext cx="1928826" cy="114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M" sz="1400" b="1" dirty="0" smtClean="0">
                <a:solidFill>
                  <a:srgbClr val="C00000"/>
                </a:solidFill>
              </a:rPr>
              <a:t>19 attaques </a:t>
            </a:r>
          </a:p>
          <a:p>
            <a:pPr algn="ctr"/>
            <a:r>
              <a:rPr lang="fr-CM" sz="1400" b="1" dirty="0" smtClean="0">
                <a:solidFill>
                  <a:srgbClr val="C00000"/>
                </a:solidFill>
              </a:rPr>
              <a:t>de 2015 à 2022</a:t>
            </a:r>
            <a:endParaRPr lang="fr-FR" sz="1400" b="1" dirty="0">
              <a:solidFill>
                <a:srgbClr val="C00000"/>
              </a:solidFill>
            </a:endParaRPr>
          </a:p>
        </p:txBody>
      </p:sp>
      <p:sp>
        <p:nvSpPr>
          <p:cNvPr id="16" name="Flèche droite 15"/>
          <p:cNvSpPr/>
          <p:nvPr/>
        </p:nvSpPr>
        <p:spPr>
          <a:xfrm>
            <a:off x="1071538" y="3071810"/>
            <a:ext cx="1928826"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M" sz="1400" b="1" dirty="0" smtClean="0">
                <a:solidFill>
                  <a:srgbClr val="C00000"/>
                </a:solidFill>
              </a:rPr>
              <a:t>5 arrondissements</a:t>
            </a:r>
            <a:endParaRPr lang="fr-FR" sz="1400" b="1" dirty="0">
              <a:solidFill>
                <a:srgbClr val="C00000"/>
              </a:solidFill>
            </a:endParaRPr>
          </a:p>
        </p:txBody>
      </p:sp>
      <p:sp>
        <p:nvSpPr>
          <p:cNvPr id="18" name="Flèche droite 17"/>
          <p:cNvSpPr/>
          <p:nvPr/>
        </p:nvSpPr>
        <p:spPr>
          <a:xfrm>
            <a:off x="1000100" y="4643446"/>
            <a:ext cx="2000264"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M" sz="1400" b="1" dirty="0" smtClean="0">
                <a:solidFill>
                  <a:srgbClr val="C00000"/>
                </a:solidFill>
              </a:rPr>
              <a:t>3 départements</a:t>
            </a:r>
            <a:endParaRPr lang="fr-FR" sz="1400" b="1" dirty="0">
              <a:solidFill>
                <a:srgbClr val="C00000"/>
              </a:solidFill>
            </a:endParaRPr>
          </a:p>
        </p:txBody>
      </p:sp>
      <p:graphicFrame>
        <p:nvGraphicFramePr>
          <p:cNvPr id="19" name="Tableau 18"/>
          <p:cNvGraphicFramePr>
            <a:graphicFrameLocks noGrp="1"/>
          </p:cNvGraphicFramePr>
          <p:nvPr/>
        </p:nvGraphicFramePr>
        <p:xfrm>
          <a:off x="3214678" y="1571612"/>
          <a:ext cx="5170832" cy="3853450"/>
        </p:xfrm>
        <a:graphic>
          <a:graphicData uri="http://schemas.openxmlformats.org/drawingml/2006/table">
            <a:tbl>
              <a:tblPr/>
              <a:tblGrid>
                <a:gridCol w="1573998"/>
                <a:gridCol w="1212084"/>
                <a:gridCol w="1268340"/>
                <a:gridCol w="1116410"/>
              </a:tblGrid>
              <a:tr h="928694">
                <a:tc>
                  <a:txBody>
                    <a:bodyPr/>
                    <a:lstStyle/>
                    <a:p>
                      <a:pPr algn="ctr">
                        <a:spcAft>
                          <a:spcPts val="0"/>
                        </a:spcAft>
                      </a:pPr>
                      <a:r>
                        <a:rPr lang="fr-FR" sz="1000" b="1" dirty="0" smtClean="0">
                          <a:solidFill>
                            <a:srgbClr val="FFFFFF"/>
                          </a:solidFill>
                          <a:latin typeface="Calibri"/>
                          <a:ea typeface="Calibri"/>
                          <a:cs typeface="Times New Roman"/>
                        </a:rPr>
                        <a:t>DÉPARTEMENTS</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spcAft>
                          <a:spcPts val="0"/>
                        </a:spcAft>
                      </a:pPr>
                      <a:r>
                        <a:rPr lang="fr-FR" sz="1000" b="1" dirty="0" smtClean="0">
                          <a:solidFill>
                            <a:srgbClr val="FFFFFF"/>
                          </a:solidFill>
                          <a:latin typeface="Calibri"/>
                          <a:ea typeface="Calibri"/>
                          <a:cs typeface="Times New Roman"/>
                        </a:rPr>
                        <a:t>ARRONDISSEMENTS</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spcAft>
                          <a:spcPts val="0"/>
                        </a:spcAft>
                      </a:pPr>
                      <a:r>
                        <a:rPr lang="fr-FR" sz="1000" b="1" dirty="0" smtClean="0">
                          <a:solidFill>
                            <a:srgbClr val="FFFFFF"/>
                          </a:solidFill>
                          <a:latin typeface="Calibri"/>
                          <a:ea typeface="Calibri"/>
                          <a:cs typeface="Times New Roman"/>
                        </a:rPr>
                        <a:t>ECOLES ATTAQUÉES </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spcAft>
                          <a:spcPts val="0"/>
                        </a:spcAft>
                      </a:pPr>
                      <a:r>
                        <a:rPr lang="fr-FR" sz="1000" b="1" dirty="0" smtClean="0">
                          <a:solidFill>
                            <a:srgbClr val="FFFFFF"/>
                          </a:solidFill>
                          <a:latin typeface="Calibri"/>
                          <a:ea typeface="Calibri"/>
                          <a:cs typeface="Times New Roman"/>
                        </a:rPr>
                        <a:t>INTERVALLES D’ANNÉES</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r>
              <a:tr h="731189">
                <a:tc>
                  <a:txBody>
                    <a:bodyPr/>
                    <a:lstStyle/>
                    <a:p>
                      <a:pPr algn="ctr">
                        <a:spcAft>
                          <a:spcPts val="0"/>
                        </a:spcAft>
                      </a:pPr>
                      <a:r>
                        <a:rPr lang="fr-FR" sz="1200" b="1" dirty="0" smtClean="0">
                          <a:latin typeface="Calibri"/>
                          <a:ea typeface="Calibri"/>
                          <a:cs typeface="Times New Roman"/>
                        </a:rPr>
                        <a:t>LOGONE ET CHARI</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2</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8</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a:latin typeface="Calibri"/>
                          <a:ea typeface="Calibri"/>
                          <a:cs typeface="Times New Roman"/>
                        </a:rPr>
                        <a:t>2014-2022</a:t>
                      </a:r>
                      <a:endParaRPr lang="fr-FR"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731189">
                <a:tc>
                  <a:txBody>
                    <a:bodyPr/>
                    <a:lstStyle/>
                    <a:p>
                      <a:pPr algn="ctr">
                        <a:spcAft>
                          <a:spcPts val="0"/>
                        </a:spcAft>
                      </a:pPr>
                      <a:r>
                        <a:rPr lang="fr-FR" sz="1200" b="1" dirty="0" smtClean="0">
                          <a:latin typeface="Calibri"/>
                          <a:ea typeface="Calibri"/>
                          <a:cs typeface="Times New Roman"/>
                        </a:rPr>
                        <a:t>MAYO SAVA</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2</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4</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2014-2015</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731189">
                <a:tc>
                  <a:txBody>
                    <a:bodyPr/>
                    <a:lstStyle/>
                    <a:p>
                      <a:pPr algn="ctr">
                        <a:spcAft>
                          <a:spcPts val="0"/>
                        </a:spcAft>
                      </a:pPr>
                      <a:r>
                        <a:rPr lang="fr-FR" sz="1200" b="1" dirty="0" smtClean="0">
                          <a:latin typeface="Calibri"/>
                          <a:ea typeface="Calibri"/>
                          <a:cs typeface="Times New Roman"/>
                        </a:rPr>
                        <a:t>MAYO TSANAGA</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a:latin typeface="Calibri"/>
                          <a:ea typeface="Calibri"/>
                          <a:cs typeface="Times New Roman"/>
                        </a:rPr>
                        <a:t>1</a:t>
                      </a:r>
                      <a:endParaRPr lang="fr-FR"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7</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2015-2021</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731189">
                <a:tc>
                  <a:txBody>
                    <a:bodyPr/>
                    <a:lstStyle/>
                    <a:p>
                      <a:pPr algn="ctr">
                        <a:spcAft>
                          <a:spcPts val="0"/>
                        </a:spcAft>
                      </a:pPr>
                      <a:r>
                        <a:rPr lang="fr-FR" sz="1200" b="1" dirty="0" smtClean="0">
                          <a:latin typeface="Calibri"/>
                          <a:ea typeface="Calibri"/>
                          <a:cs typeface="Times New Roman"/>
                        </a:rPr>
                        <a:t>TOTAL</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a:latin typeface="Calibri"/>
                          <a:ea typeface="Calibri"/>
                          <a:cs typeface="Times New Roman"/>
                        </a:rPr>
                        <a:t>5</a:t>
                      </a:r>
                      <a:endParaRPr lang="fr-FR"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a:latin typeface="Calibri"/>
                          <a:ea typeface="Calibri"/>
                          <a:cs typeface="Times New Roman"/>
                        </a:rPr>
                        <a:t>19</a:t>
                      </a:r>
                      <a:endParaRPr lang="fr-FR"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fr-FR" sz="1200" b="1" dirty="0">
                          <a:latin typeface="Calibri"/>
                          <a:ea typeface="Calibri"/>
                          <a:cs typeface="Times New Roman"/>
                        </a:rPr>
                        <a:t>­-</a:t>
                      </a:r>
                      <a:endParaRPr lang="fr-F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
        <p:nvSpPr>
          <p:cNvPr id="20" name="ZoneTexte 19"/>
          <p:cNvSpPr txBox="1"/>
          <p:nvPr/>
        </p:nvSpPr>
        <p:spPr>
          <a:xfrm>
            <a:off x="3286116" y="5572141"/>
            <a:ext cx="5429288" cy="754053"/>
          </a:xfrm>
          <a:prstGeom prst="rect">
            <a:avLst/>
          </a:prstGeom>
          <a:noFill/>
        </p:spPr>
        <p:txBody>
          <a:bodyPr wrap="square" rtlCol="0">
            <a:spAutoFit/>
          </a:bodyPr>
          <a:lstStyle/>
          <a:p>
            <a:pPr marL="1698625" indent="-1698625"/>
            <a:r>
              <a:rPr lang="fr-CM" sz="1100" b="1" dirty="0" smtClean="0"/>
              <a:t>Source</a:t>
            </a:r>
            <a:r>
              <a:rPr lang="fr-CM" sz="1100" dirty="0" smtClean="0"/>
              <a:t>: </a:t>
            </a:r>
            <a:r>
              <a:rPr lang="fr-CM" sz="1100" b="1" dirty="0" smtClean="0">
                <a:solidFill>
                  <a:srgbClr val="0070C0"/>
                </a:solidFill>
              </a:rPr>
              <a:t>Plan International</a:t>
            </a:r>
            <a:r>
              <a:rPr lang="fr-CM" sz="1100" dirty="0" smtClean="0"/>
              <a:t>, </a:t>
            </a:r>
            <a:r>
              <a:rPr lang="fr-FR" sz="1100" i="1" dirty="0" smtClean="0"/>
              <a:t>Analyse </a:t>
            </a:r>
            <a:r>
              <a:rPr lang="fr-FR" sz="1100" i="1" dirty="0"/>
              <a:t>c</a:t>
            </a:r>
            <a:r>
              <a:rPr lang="fr-FR" sz="1100" i="1" dirty="0" smtClean="0"/>
              <a:t>artographique </a:t>
            </a:r>
            <a:r>
              <a:rPr lang="fr-FR" sz="1100" i="1" dirty="0"/>
              <a:t>des écoles fermées, attaquées et occupées dans la Région  de </a:t>
            </a:r>
            <a:r>
              <a:rPr lang="fr-FR" sz="1100" i="1" dirty="0" smtClean="0"/>
              <a:t>l’Extrême-Nord</a:t>
            </a:r>
            <a:r>
              <a:rPr lang="fr-FR" sz="1100" dirty="0" smtClean="0"/>
              <a:t>, 2022</a:t>
            </a:r>
            <a:r>
              <a:rPr lang="fr-FR" sz="1400" dirty="0" smtClean="0"/>
              <a:t>.</a:t>
            </a:r>
            <a:endParaRPr lang="fr-FR" sz="1400" dirty="0"/>
          </a:p>
          <a:p>
            <a:endParaRPr lang="fr-FR" dirty="0"/>
          </a:p>
        </p:txBody>
      </p:sp>
      <p:pic>
        <p:nvPicPr>
          <p:cNvPr id="21" name="Image 20" descr="warning.png"/>
          <p:cNvPicPr>
            <a:picLocks noChangeAspect="1"/>
          </p:cNvPicPr>
          <p:nvPr/>
        </p:nvPicPr>
        <p:blipFill>
          <a:blip r:embed="rId3" cstate="print"/>
          <a:stretch>
            <a:fillRect/>
          </a:stretch>
        </p:blipFill>
        <p:spPr>
          <a:xfrm>
            <a:off x="7572396" y="500042"/>
            <a:ext cx="576000" cy="576000"/>
          </a:xfrm>
          <a:prstGeom prst="rect">
            <a:avLst/>
          </a:prstGeom>
        </p:spPr>
      </p:pic>
    </p:spTree>
  </p:cSld>
  <p:clrMapOvr>
    <a:masterClrMapping/>
  </p:clrMapOvr>
  <p:transition>
    <p:split dir="in"/>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2281</TotalTime>
  <Words>1178</Words>
  <Application>Microsoft Macintosh PowerPoint</Application>
  <PresentationFormat>Présentation à l'écran (4:3)</PresentationFormat>
  <Paragraphs>197</Paragraphs>
  <Slides>18</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18</vt:i4>
      </vt:variant>
    </vt:vector>
  </HeadingPairs>
  <TitlesOfParts>
    <vt:vector size="30" baseType="lpstr">
      <vt:lpstr>Andalus</vt:lpstr>
      <vt:lpstr>Arabic Typesetting</vt:lpstr>
      <vt:lpstr>Arial</vt:lpstr>
      <vt:lpstr>Calibri</vt:lpstr>
      <vt:lpstr>Franklin Gothic Book</vt:lpstr>
      <vt:lpstr>Garamond</vt:lpstr>
      <vt:lpstr>HelveticaNeueLTPro-Bd</vt:lpstr>
      <vt:lpstr>HelveticaNeueLTPro-Lt</vt:lpstr>
      <vt:lpstr>Times New Roman</vt:lpstr>
      <vt:lpstr>Tw Cen MT</vt:lpstr>
      <vt:lpstr>Wingdings</vt:lpstr>
      <vt:lpstr>Diseño predeterminado</vt:lpstr>
      <vt:lpstr>Expérience du Cameroun: Risques, exposition et conséquences des attaques contre l’éducation dans la région de l’Extrême-Nord   Bana Barka, Point Focal INEE au Cameroun</vt:lpstr>
      <vt:lpstr>Quelques données sur l’éducation  à l’Extrême-Nord</vt:lpstr>
      <vt:lpstr>Contexte sécuritaire du Cameroun selon le GCPEA</vt:lpstr>
      <vt:lpstr>Contexte sécuritaire dans la région de l’Extrême-Nord</vt:lpstr>
      <vt:lpstr>Environnement géo-culturel</vt:lpstr>
      <vt:lpstr>3 Types d’attaques contre l’éducation</vt:lpstr>
      <vt:lpstr>Les attaques idéologiques</vt:lpstr>
      <vt:lpstr>Les attaques physiques</vt:lpstr>
      <vt:lpstr>Ecoles attaquées</vt:lpstr>
      <vt:lpstr>Ecoles fermées</vt:lpstr>
      <vt:lpstr>Ecoles occupées (de 2015 à 2022)</vt:lpstr>
      <vt:lpstr>Un militaire-instituteur  dans une école  désertée  puis réouverte par l’armée</vt:lpstr>
      <vt:lpstr>Les attaques psycho-mystiques</vt:lpstr>
      <vt:lpstr>Conséquences (négatives) des attaques </vt:lpstr>
      <vt:lpstr>Exemple de repercussions dans localités hôtes </vt:lpstr>
      <vt:lpstr>Conséquences (positives) des attaques </vt:lpstr>
      <vt:lpstr>Quelques engagements et normes applicables aux attaques de l’éducation</vt:lpstr>
      <vt:lpstr>Présentation PowerPoint</vt:lpstr>
    </vt:vector>
  </TitlesOfParts>
  <Company>Siracusa</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Risques, exposition et conséquences des attaques contre l’éducation dans la région de l’Extrême-Nord</dc:title>
  <dc:subject>Présenté à Douala le 17 août 2023 à l'Atelier SSD organisé par l'UNICEF et les MoE du Cameroun</dc:subject>
  <dc:creator>Dr Bana Barka</dc:creator>
  <cp:keywords>Attaques;Safe Schools Declaration;Extrême-Nord;Point Focal INEE;Bana Barka;Atelier Feuille de route pour le SSD</cp:keywords>
  <dc:description>Définition de « attaques » : toute action, physique ou psychologique, dont l’objectif est d’empêcher ou de limiter le fonctionnement normal des établissements scolaires, et qui peut viser les infrastructures, les équipements, les élèves, les enseignants ou les parents d’élèves</dc:description>
  <cp:lastModifiedBy>Emeline Marchois</cp:lastModifiedBy>
  <cp:revision>171</cp:revision>
  <dcterms:created xsi:type="dcterms:W3CDTF">2008-10-16T00:38:52Z</dcterms:created>
  <dcterms:modified xsi:type="dcterms:W3CDTF">2023-09-20T12:22:03Z</dcterms:modified>
  <cp:category>Communication</cp:category>
</cp:coreProperties>
</file>