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7.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notesSlides/notesSlide8.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notesSlides/notesSlide9.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notesSlides/notesSlide10.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notesSlides/notesSlide11.xml" ContentType="application/vnd.openxmlformats-officedocument.presentationml.notesSlide+xml"/>
  <Override PartName="/ppt/charts/chart28.xml" ContentType="application/vnd.openxmlformats-officedocument.drawingml.chart+xml"/>
  <Override PartName="/ppt/notesSlides/notesSlide12.xml" ContentType="application/vnd.openxmlformats-officedocument.presentationml.notesSlide+xml"/>
  <Override PartName="/ppt/charts/chart29.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chart36.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37.xml" ContentType="application/vnd.openxmlformats-officedocument.drawingml.chart+xml"/>
  <Override PartName="/ppt/charts/chart38.xml" ContentType="application/vnd.openxmlformats-officedocument.drawingml.chart+xml"/>
  <Override PartName="/ppt/charts/chart39.xml" ContentType="application/vnd.openxmlformats-officedocument.drawingml.chart+xml"/>
  <Override PartName="/ppt/charts/chart40.xml" ContentType="application/vnd.openxmlformats-officedocument.drawingml.chart+xml"/>
  <Override PartName="/ppt/charts/chart4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42.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43.xml" ContentType="application/vnd.openxmlformats-officedocument.drawingml.chart+xml"/>
  <Override PartName="/ppt/notesSlides/notesSlide21.xml" ContentType="application/vnd.openxmlformats-officedocument.presentationml.notesSlide+xml"/>
  <Override PartName="/ppt/charts/chart44.xml" ContentType="application/vnd.openxmlformats-officedocument.drawingml.chart+xml"/>
  <Override PartName="/ppt/notesSlides/notesSlide22.xml" ContentType="application/vnd.openxmlformats-officedocument.presentationml.notesSlide+xml"/>
  <Override PartName="/ppt/charts/chart45.xml" ContentType="application/vnd.openxmlformats-officedocument.drawingml.chart+xml"/>
  <Override PartName="/ppt/charts/chart46.xml" ContentType="application/vnd.openxmlformats-officedocument.drawingml.chart+xml"/>
  <Override PartName="/ppt/charts/chart47.xml" ContentType="application/vnd.openxmlformats-officedocument.drawingml.chart+xml"/>
  <Override PartName="/ppt/charts/chart48.xml" ContentType="application/vnd.openxmlformats-officedocument.drawingml.chart+xml"/>
  <Override PartName="/ppt/charts/chart49.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handoutMasterIdLst>
    <p:handoutMasterId r:id="rId27"/>
  </p:handoutMasterIdLst>
  <p:sldIdLst>
    <p:sldId id="284" r:id="rId2"/>
    <p:sldId id="285" r:id="rId3"/>
    <p:sldId id="296" r:id="rId4"/>
    <p:sldId id="287" r:id="rId5"/>
    <p:sldId id="269" r:id="rId6"/>
    <p:sldId id="323" r:id="rId7"/>
    <p:sldId id="356" r:id="rId8"/>
    <p:sldId id="357" r:id="rId9"/>
    <p:sldId id="280" r:id="rId10"/>
    <p:sldId id="281" r:id="rId11"/>
    <p:sldId id="289" r:id="rId12"/>
    <p:sldId id="299" r:id="rId13"/>
    <p:sldId id="300" r:id="rId14"/>
    <p:sldId id="294" r:id="rId15"/>
    <p:sldId id="302" r:id="rId16"/>
    <p:sldId id="293" r:id="rId17"/>
    <p:sldId id="306" r:id="rId18"/>
    <p:sldId id="350" r:id="rId19"/>
    <p:sldId id="291" r:id="rId20"/>
    <p:sldId id="292" r:id="rId21"/>
    <p:sldId id="315" r:id="rId22"/>
    <p:sldId id="295" r:id="rId23"/>
    <p:sldId id="351" r:id="rId24"/>
    <p:sldId id="358"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 initials="d" lastIdx="18" clrIdx="0"/>
  <p:cmAuthor id="1" name=" " initials="MSOffice" lastIdx="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CC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67" autoAdjust="0"/>
    <p:restoredTop sz="69948" autoAdjust="0"/>
  </p:normalViewPr>
  <p:slideViewPr>
    <p:cSldViewPr>
      <p:cViewPr>
        <p:scale>
          <a:sx n="60" d="100"/>
          <a:sy n="60" d="100"/>
        </p:scale>
        <p:origin x="2424" y="328"/>
      </p:cViewPr>
      <p:guideLst>
        <p:guide orient="horz" pos="2160"/>
        <p:guide pos="2880"/>
      </p:guideLst>
    </p:cSldViewPr>
  </p:slideViewPr>
  <p:outlineViewPr>
    <p:cViewPr>
      <p:scale>
        <a:sx n="33" d="100"/>
        <a:sy n="33" d="100"/>
      </p:scale>
      <p:origin x="48" y="1873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commentAuthors" Target="commentAuthors.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an\Desktop\DMStats\MonthOrder.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Documents%20and%20Settings\jalexander\My%20Documents\INEE\Data%20files\Question%2047_NEW.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Documents%20and%20Settings\jalexander\My%20Documents\INEE\Data%20files\Question%2047_NEW.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Documents%20and%20Settings\jalexander\My%20Documents\INEE\Data%20files\Question%2047_NEW.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Documents%20and%20Settings\jalexander\Local%20Settings\Temp\Question%2047_Breakdown%20by%2016.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dan\Desktop\DMStats\MonthOrder.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18.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C:\Users\dan\Desktop\DMStats\MonthOrder.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25.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27.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Book20" TargetMode="External"/></Relationships>
</file>

<file path=ppt/charts/_rels/chart29.xml.rels><?xml version="1.0" encoding="UTF-8" standalone="yes"?>
<Relationships xmlns="http://schemas.openxmlformats.org/package/2006/relationships"><Relationship Id="rId1" Type="http://schemas.openxmlformats.org/officeDocument/2006/relationships/oleObject" Target="file:////C:\Documents%20and%20Settings\jalexander\Local%20Settings\Temp\Question%201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Chart%20in%20Microsoft%20Office%20PowerPoint" TargetMode="External"/></Relationships>
</file>

<file path=ppt/charts/_rels/chart30.xml.rels><?xml version="1.0" encoding="UTF-8" standalone="yes"?>
<Relationships xmlns="http://schemas.openxmlformats.org/package/2006/relationships"><Relationship Id="rId1" Type="http://schemas.openxmlformats.org/officeDocument/2006/relationships/oleObject" Target="file:////C:\Users\dan\Desktop\DMStats\MonthOrder.xlsx" TargetMode="External"/></Relationships>
</file>

<file path=ppt/charts/_rels/chart31.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32.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37.xml.rels><?xml version="1.0" encoding="UTF-8" standalone="yes"?>
<Relationships xmlns="http://schemas.openxmlformats.org/package/2006/relationships"><Relationship Id="rId1" Type="http://schemas.openxmlformats.org/officeDocument/2006/relationships/oleObject" Target="file:////C:\Users\dan\Desktop\DMStats\MonthOrder.xlsx" TargetMode="External"/></Relationships>
</file>

<file path=ppt/charts/_rels/chart38.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4.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42.xml.rels><?xml version="1.0" encoding="UTF-8" standalone="yes"?>
<Relationships xmlns="http://schemas.openxmlformats.org/package/2006/relationships"><Relationship Id="rId1" Type="http://schemas.openxmlformats.org/officeDocument/2006/relationships/oleObject" Target="Book22" TargetMode="External"/></Relationships>
</file>

<file path=ppt/charts/_rels/chart43.xml.rels><?xml version="1.0" encoding="UTF-8" standalone="yes"?>
<Relationships xmlns="http://schemas.openxmlformats.org/package/2006/relationships"><Relationship Id="rId1" Type="http://schemas.openxmlformats.org/officeDocument/2006/relationships/oleObject" Target="file:////C:\Documents%20and%20Settings\jalexander\My%20Documents\INEE\Data%20files\Question%2042.xlsx" TargetMode="External"/></Relationships>
</file>

<file path=ppt/charts/_rels/chart44.xml.rels><?xml version="1.0" encoding="UTF-8" standalone="yes"?>
<Relationships xmlns="http://schemas.openxmlformats.org/package/2006/relationships"><Relationship Id="rId1" Type="http://schemas.openxmlformats.org/officeDocument/2006/relationships/oleObject" Target="file:////C:\Documents%20and%20Settings\jalexander\Local%20Settings\Temp\Question%2045.xlsx" TargetMode="External"/></Relationships>
</file>

<file path=ppt/charts/_rels/chart45.xml.rels><?xml version="1.0" encoding="UTF-8" standalone="yes"?>
<Relationships xmlns="http://schemas.openxmlformats.org/package/2006/relationships"><Relationship Id="rId1" Type="http://schemas.openxmlformats.org/officeDocument/2006/relationships/oleObject" Target="file:////C:\Users\dan\Desktop\DMStats\MonthOrder.xlsx" TargetMode="External"/></Relationships>
</file>

<file path=ppt/charts/_rels/chart46.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47.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48.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5.xml.rels><?xml version="1.0" encoding="UTF-8" standalone="yes"?>
<Relationships xmlns="http://schemas.openxmlformats.org/package/2006/relationships"><Relationship Id="rId1" Type="http://schemas.openxmlformats.org/officeDocument/2006/relationships/oleObject" Target="file:////C:\Users\dan\Desktop\DMStats\MonthOrder.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dan\Desktop\INEE\All_trimmed_analysis%20JA%20fixed.xlsx" TargetMode="Externa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dLbls>
          <c:showLegendKey val="0"/>
          <c:showVal val="0"/>
          <c:showCatName val="0"/>
          <c:showSerName val="0"/>
          <c:showPercent val="0"/>
          <c:showBubbleSize val="0"/>
        </c:dLbls>
        <c:gapWidth val="150"/>
        <c:axId val="-435177856"/>
        <c:axId val="-393212048"/>
      </c:barChart>
      <c:catAx>
        <c:axId val="-435177856"/>
        <c:scaling>
          <c:orientation val="minMax"/>
        </c:scaling>
        <c:delete val="0"/>
        <c:axPos val="b"/>
        <c:majorTickMark val="out"/>
        <c:minorTickMark val="none"/>
        <c:tickLblPos val="nextTo"/>
        <c:crossAx val="-393212048"/>
        <c:crosses val="autoZero"/>
        <c:auto val="1"/>
        <c:lblAlgn val="ctr"/>
        <c:lblOffset val="100"/>
        <c:noMultiLvlLbl val="0"/>
      </c:catAx>
      <c:valAx>
        <c:axId val="-393212048"/>
        <c:scaling>
          <c:orientation val="minMax"/>
        </c:scaling>
        <c:delete val="0"/>
        <c:axPos val="l"/>
        <c:majorGridlines/>
        <c:numFmt formatCode="General" sourceLinked="1"/>
        <c:majorTickMark val="out"/>
        <c:minorTickMark val="none"/>
        <c:tickLblPos val="nextTo"/>
        <c:crossAx val="-435177856"/>
        <c:crosses val="autoZero"/>
        <c:crossBetween val="between"/>
      </c:valAx>
    </c:plotArea>
    <c:plotVisOnly val="1"/>
    <c:dispBlanksAs val="gap"/>
    <c:showDLblsOverMax val="0"/>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v>Yes</c:v>
          </c:tx>
          <c:spPr>
            <a:solidFill>
              <a:schemeClr val="accent5">
                <a:lumMod val="75000"/>
              </a:schemeClr>
            </a:solidFill>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Sheet1!$B$20:$B$25</c:f>
              <c:strCache>
                <c:ptCount val="5"/>
                <c:pt idx="0">
                  <c:v>Ed Cluster Member </c:v>
                </c:pt>
                <c:pt idx="1">
                  <c:v>Ed Cluster Coordinator or Info Mgr</c:v>
                </c:pt>
                <c:pt idx="2">
                  <c:v>Member of the Global Ed Cluster </c:v>
                </c:pt>
                <c:pt idx="3">
                  <c:v>Not affiliated with the Ed Cluster or any other Cluster</c:v>
                </c:pt>
                <c:pt idx="4">
                  <c:v>Member of another Cluster</c:v>
                </c:pt>
              </c:strCache>
            </c:strRef>
          </c:cat>
          <c:val>
            <c:numRef>
              <c:f>Sheet1!$F$20:$F$25</c:f>
              <c:numCache>
                <c:formatCode>0%</c:formatCode>
                <c:ptCount val="5"/>
                <c:pt idx="0">
                  <c:v>0.558659217877098</c:v>
                </c:pt>
                <c:pt idx="1">
                  <c:v>0.744680851063834</c:v>
                </c:pt>
                <c:pt idx="2">
                  <c:v>0.640000000000003</c:v>
                </c:pt>
                <c:pt idx="3">
                  <c:v>0.42741935483871</c:v>
                </c:pt>
                <c:pt idx="4">
                  <c:v>0.485714285714288</c:v>
                </c:pt>
              </c:numCache>
            </c:numRef>
          </c:val>
        </c:ser>
        <c:ser>
          <c:idx val="1"/>
          <c:order val="1"/>
          <c:tx>
            <c:v>No</c:v>
          </c:tx>
          <c:spPr>
            <a:solidFill>
              <a:schemeClr val="accent1">
                <a:lumMod val="50000"/>
              </a:schemeClr>
            </a:solidFill>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Sheet1!$B$20:$B$25</c:f>
              <c:strCache>
                <c:ptCount val="5"/>
                <c:pt idx="0">
                  <c:v>Ed Cluster Member </c:v>
                </c:pt>
                <c:pt idx="1">
                  <c:v>Ed Cluster Coordinator or Info Mgr</c:v>
                </c:pt>
                <c:pt idx="2">
                  <c:v>Member of the Global Ed Cluster </c:v>
                </c:pt>
                <c:pt idx="3">
                  <c:v>Not affiliated with the Ed Cluster or any other Cluster</c:v>
                </c:pt>
                <c:pt idx="4">
                  <c:v>Member of another Cluster</c:v>
                </c:pt>
              </c:strCache>
            </c:strRef>
          </c:cat>
          <c:val>
            <c:numRef>
              <c:f>Sheet1!$G$20:$G$25</c:f>
              <c:numCache>
                <c:formatCode>0%</c:formatCode>
                <c:ptCount val="5"/>
                <c:pt idx="0">
                  <c:v>0.441340782122906</c:v>
                </c:pt>
                <c:pt idx="1">
                  <c:v>0.25531914893617</c:v>
                </c:pt>
                <c:pt idx="2">
                  <c:v>0.36</c:v>
                </c:pt>
                <c:pt idx="3">
                  <c:v>0.57258064516129</c:v>
                </c:pt>
                <c:pt idx="4">
                  <c:v>0.514285714285714</c:v>
                </c:pt>
              </c:numCache>
            </c:numRef>
          </c:val>
        </c:ser>
        <c:dLbls>
          <c:showLegendKey val="0"/>
          <c:showVal val="1"/>
          <c:showCatName val="0"/>
          <c:showSerName val="0"/>
          <c:showPercent val="0"/>
          <c:showBubbleSize val="0"/>
        </c:dLbls>
        <c:gapWidth val="95"/>
        <c:overlap val="100"/>
        <c:axId val="-393068384"/>
        <c:axId val="-435326960"/>
      </c:barChart>
      <c:catAx>
        <c:axId val="-393068384"/>
        <c:scaling>
          <c:orientation val="minMax"/>
        </c:scaling>
        <c:delete val="0"/>
        <c:axPos val="b"/>
        <c:numFmt formatCode="General" sourceLinked="0"/>
        <c:majorTickMark val="none"/>
        <c:minorTickMark val="none"/>
        <c:tickLblPos val="nextTo"/>
        <c:txPr>
          <a:bodyPr rot="0"/>
          <a:lstStyle/>
          <a:p>
            <a:pPr>
              <a:defRPr sz="1200" b="1"/>
            </a:pPr>
            <a:endParaRPr lang="en-US"/>
          </a:p>
        </c:txPr>
        <c:crossAx val="-435326960"/>
        <c:crosses val="autoZero"/>
        <c:auto val="1"/>
        <c:lblAlgn val="ctr"/>
        <c:lblOffset val="100"/>
        <c:noMultiLvlLbl val="0"/>
      </c:catAx>
      <c:valAx>
        <c:axId val="-435326960"/>
        <c:scaling>
          <c:orientation val="minMax"/>
          <c:max val="1.0"/>
        </c:scaling>
        <c:delete val="1"/>
        <c:axPos val="l"/>
        <c:numFmt formatCode="0%" sourceLinked="1"/>
        <c:majorTickMark val="out"/>
        <c:minorTickMark val="none"/>
        <c:tickLblPos val="none"/>
        <c:crossAx val="-393068384"/>
        <c:crosses val="autoZero"/>
        <c:crossBetween val="between"/>
      </c:valAx>
    </c:plotArea>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v>Yes</c:v>
          </c:tx>
          <c:spPr>
            <a:solidFill>
              <a:schemeClr val="accent5">
                <a:lumMod val="75000"/>
              </a:schemeClr>
            </a:solidFill>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Sheet1!$B$9:$B$17</c:f>
              <c:strCache>
                <c:ptCount val="5"/>
                <c:pt idx="0">
                  <c:v>National NGO</c:v>
                </c:pt>
                <c:pt idx="1">
                  <c:v>Government/MoE</c:v>
                </c:pt>
                <c:pt idx="2">
                  <c:v>International NGO</c:v>
                </c:pt>
                <c:pt idx="3">
                  <c:v>UN Agency</c:v>
                </c:pt>
                <c:pt idx="4">
                  <c:v>Academic Institution </c:v>
                </c:pt>
              </c:strCache>
            </c:strRef>
          </c:cat>
          <c:val>
            <c:numRef>
              <c:f>Sheet1!$F$9:$F$17</c:f>
              <c:numCache>
                <c:formatCode>0%</c:formatCode>
                <c:ptCount val="5"/>
                <c:pt idx="0">
                  <c:v>0.472727272727273</c:v>
                </c:pt>
                <c:pt idx="1">
                  <c:v>0.585365853658539</c:v>
                </c:pt>
                <c:pt idx="2">
                  <c:v>0.547945205479455</c:v>
                </c:pt>
                <c:pt idx="3">
                  <c:v>0.619565217391307</c:v>
                </c:pt>
                <c:pt idx="4">
                  <c:v>0.541666666666667</c:v>
                </c:pt>
              </c:numCache>
            </c:numRef>
          </c:val>
        </c:ser>
        <c:ser>
          <c:idx val="1"/>
          <c:order val="1"/>
          <c:tx>
            <c:v>No</c:v>
          </c:tx>
          <c:spPr>
            <a:solidFill>
              <a:schemeClr val="accent1">
                <a:lumMod val="50000"/>
              </a:schemeClr>
            </a:solidFill>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Sheet1!$B$9:$B$17</c:f>
              <c:strCache>
                <c:ptCount val="5"/>
                <c:pt idx="0">
                  <c:v>National NGO</c:v>
                </c:pt>
                <c:pt idx="1">
                  <c:v>Government/MoE</c:v>
                </c:pt>
                <c:pt idx="2">
                  <c:v>International NGO</c:v>
                </c:pt>
                <c:pt idx="3">
                  <c:v>UN Agency</c:v>
                </c:pt>
                <c:pt idx="4">
                  <c:v>Academic Institution </c:v>
                </c:pt>
              </c:strCache>
            </c:strRef>
          </c:cat>
          <c:val>
            <c:numRef>
              <c:f>Sheet1!$G$9:$G$17</c:f>
              <c:numCache>
                <c:formatCode>0%</c:formatCode>
                <c:ptCount val="5"/>
                <c:pt idx="0">
                  <c:v>0.527272727272727</c:v>
                </c:pt>
                <c:pt idx="1">
                  <c:v>0.414634146341463</c:v>
                </c:pt>
                <c:pt idx="2">
                  <c:v>0.452054794520548</c:v>
                </c:pt>
                <c:pt idx="3">
                  <c:v>0.380434782608697</c:v>
                </c:pt>
                <c:pt idx="4">
                  <c:v>0.458333333333333</c:v>
                </c:pt>
              </c:numCache>
            </c:numRef>
          </c:val>
        </c:ser>
        <c:dLbls>
          <c:showLegendKey val="0"/>
          <c:showVal val="1"/>
          <c:showCatName val="0"/>
          <c:showSerName val="0"/>
          <c:showPercent val="0"/>
          <c:showBubbleSize val="0"/>
        </c:dLbls>
        <c:gapWidth val="95"/>
        <c:overlap val="100"/>
        <c:axId val="-361007184"/>
        <c:axId val="-360997632"/>
      </c:barChart>
      <c:catAx>
        <c:axId val="-361007184"/>
        <c:scaling>
          <c:orientation val="minMax"/>
        </c:scaling>
        <c:delete val="0"/>
        <c:axPos val="b"/>
        <c:numFmt formatCode="General" sourceLinked="0"/>
        <c:majorTickMark val="none"/>
        <c:minorTickMark val="none"/>
        <c:tickLblPos val="nextTo"/>
        <c:txPr>
          <a:bodyPr/>
          <a:lstStyle/>
          <a:p>
            <a:pPr>
              <a:defRPr sz="1200" b="1"/>
            </a:pPr>
            <a:endParaRPr lang="en-US"/>
          </a:p>
        </c:txPr>
        <c:crossAx val="-360997632"/>
        <c:crosses val="autoZero"/>
        <c:auto val="1"/>
        <c:lblAlgn val="ctr"/>
        <c:lblOffset val="100"/>
        <c:noMultiLvlLbl val="0"/>
      </c:catAx>
      <c:valAx>
        <c:axId val="-360997632"/>
        <c:scaling>
          <c:orientation val="minMax"/>
          <c:max val="1.0"/>
        </c:scaling>
        <c:delete val="1"/>
        <c:axPos val="l"/>
        <c:numFmt formatCode="0%" sourceLinked="1"/>
        <c:majorTickMark val="out"/>
        <c:minorTickMark val="none"/>
        <c:tickLblPos val="none"/>
        <c:crossAx val="-361007184"/>
        <c:crosses val="autoZero"/>
        <c:crossBetween val="between"/>
      </c:valAx>
    </c:plotArea>
    <c:legend>
      <c:legendPos val="t"/>
      <c:layout>
        <c:manualLayout>
          <c:xMode val="edge"/>
          <c:yMode val="edge"/>
          <c:x val="0.390435728761753"/>
          <c:y val="0.00141408008727055"/>
          <c:w val="0.23825625436061"/>
          <c:h val="0.107462374743142"/>
        </c:manualLayout>
      </c:layout>
      <c:overlay val="0"/>
      <c:txPr>
        <a:bodyPr/>
        <a:lstStyle/>
        <a:p>
          <a:pPr>
            <a:defRPr sz="1600"/>
          </a:pPr>
          <a:endParaRPr lang="en-US"/>
        </a:p>
      </c:txPr>
    </c:legend>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v>Yes</c:v>
          </c:tx>
          <c:spPr>
            <a:solidFill>
              <a:schemeClr val="accent5">
                <a:lumMod val="60000"/>
                <a:lumOff val="40000"/>
              </a:schemeClr>
            </a:solidFill>
          </c:spPr>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(Sheet1!$B$28:$B$29,Sheet1!$B$31:$B$32,Sheet1!$B$33,Sheet1!$B$36:$B$37,Sheet1!$B$39:$B$40)</c:f>
              <c:strCache>
                <c:ptCount val="9"/>
                <c:pt idx="0">
                  <c:v>N. America</c:v>
                </c:pt>
                <c:pt idx="1">
                  <c:v>S/C America</c:v>
                </c:pt>
                <c:pt idx="2">
                  <c:v>E Africa</c:v>
                </c:pt>
                <c:pt idx="3">
                  <c:v>W Africa</c:v>
                </c:pt>
                <c:pt idx="4">
                  <c:v>C Africa</c:v>
                </c:pt>
                <c:pt idx="5">
                  <c:v>Europe</c:v>
                </c:pt>
                <c:pt idx="6">
                  <c:v>Middle East</c:v>
                </c:pt>
                <c:pt idx="7">
                  <c:v>Asia</c:v>
                </c:pt>
                <c:pt idx="8">
                  <c:v>Central Asia</c:v>
                </c:pt>
              </c:strCache>
            </c:strRef>
          </c:cat>
          <c:val>
            <c:numRef>
              <c:f>(Sheet1!$F$28:$F$29,Sheet1!$F$31:$F$32,Sheet1!$F$33,Sheet1!$F$36:$F$37,Sheet1!$F$39:$F$40)</c:f>
              <c:numCache>
                <c:formatCode>0%</c:formatCode>
                <c:ptCount val="9"/>
                <c:pt idx="0">
                  <c:v>0.568181818181821</c:v>
                </c:pt>
                <c:pt idx="1">
                  <c:v>0.5</c:v>
                </c:pt>
                <c:pt idx="2">
                  <c:v>0.471428571428573</c:v>
                </c:pt>
                <c:pt idx="3">
                  <c:v>0.555555555555556</c:v>
                </c:pt>
                <c:pt idx="4">
                  <c:v>0.586206896551724</c:v>
                </c:pt>
                <c:pt idx="5">
                  <c:v>0.571428571428575</c:v>
                </c:pt>
                <c:pt idx="6">
                  <c:v>0.655172413793108</c:v>
                </c:pt>
                <c:pt idx="7">
                  <c:v>0.403846153846154</c:v>
                </c:pt>
                <c:pt idx="8">
                  <c:v>0.568965517241382</c:v>
                </c:pt>
              </c:numCache>
            </c:numRef>
          </c:val>
        </c:ser>
        <c:ser>
          <c:idx val="1"/>
          <c:order val="1"/>
          <c:tx>
            <c:v>No</c:v>
          </c:tx>
          <c:spPr>
            <a:solidFill>
              <a:schemeClr val="accent5">
                <a:lumMod val="50000"/>
              </a:schemeClr>
            </a:solidFill>
          </c:spPr>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(Sheet1!$B$28:$B$29,Sheet1!$B$31:$B$32,Sheet1!$B$33,Sheet1!$B$36:$B$37,Sheet1!$B$39:$B$40)</c:f>
              <c:strCache>
                <c:ptCount val="9"/>
                <c:pt idx="0">
                  <c:v>N. America</c:v>
                </c:pt>
                <c:pt idx="1">
                  <c:v>S/C America</c:v>
                </c:pt>
                <c:pt idx="2">
                  <c:v>E Africa</c:v>
                </c:pt>
                <c:pt idx="3">
                  <c:v>W Africa</c:v>
                </c:pt>
                <c:pt idx="4">
                  <c:v>C Africa</c:v>
                </c:pt>
                <c:pt idx="5">
                  <c:v>Europe</c:v>
                </c:pt>
                <c:pt idx="6">
                  <c:v>Middle East</c:v>
                </c:pt>
                <c:pt idx="7">
                  <c:v>Asia</c:v>
                </c:pt>
                <c:pt idx="8">
                  <c:v>Central Asia</c:v>
                </c:pt>
              </c:strCache>
            </c:strRef>
          </c:cat>
          <c:val>
            <c:numRef>
              <c:f>(Sheet1!$G$28:$G$29,Sheet1!$G$31:$G$32,Sheet1!$G$33,Sheet1!$G$36:$G$37,Sheet1!$G$39:$G$40)</c:f>
              <c:numCache>
                <c:formatCode>0%</c:formatCode>
                <c:ptCount val="9"/>
                <c:pt idx="0">
                  <c:v>0.431818181818184</c:v>
                </c:pt>
                <c:pt idx="1">
                  <c:v>0.5</c:v>
                </c:pt>
                <c:pt idx="2">
                  <c:v>0.528571428571429</c:v>
                </c:pt>
                <c:pt idx="3">
                  <c:v>0.444444444444444</c:v>
                </c:pt>
                <c:pt idx="4">
                  <c:v>0.413793103448276</c:v>
                </c:pt>
                <c:pt idx="5">
                  <c:v>0.428571428571429</c:v>
                </c:pt>
                <c:pt idx="6">
                  <c:v>0.344827586206898</c:v>
                </c:pt>
                <c:pt idx="7">
                  <c:v>0.596153846153846</c:v>
                </c:pt>
                <c:pt idx="8">
                  <c:v>0.431034482758621</c:v>
                </c:pt>
              </c:numCache>
            </c:numRef>
          </c:val>
        </c:ser>
        <c:dLbls>
          <c:showLegendKey val="0"/>
          <c:showVal val="1"/>
          <c:showCatName val="0"/>
          <c:showSerName val="0"/>
          <c:showPercent val="0"/>
          <c:showBubbleSize val="0"/>
        </c:dLbls>
        <c:gapWidth val="95"/>
        <c:overlap val="100"/>
        <c:axId val="-368796816"/>
        <c:axId val="-368814928"/>
      </c:barChart>
      <c:catAx>
        <c:axId val="-368796816"/>
        <c:scaling>
          <c:orientation val="minMax"/>
        </c:scaling>
        <c:delete val="0"/>
        <c:axPos val="b"/>
        <c:numFmt formatCode="General" sourceLinked="0"/>
        <c:majorTickMark val="none"/>
        <c:minorTickMark val="none"/>
        <c:tickLblPos val="nextTo"/>
        <c:txPr>
          <a:bodyPr/>
          <a:lstStyle/>
          <a:p>
            <a:pPr>
              <a:defRPr sz="1400" b="1"/>
            </a:pPr>
            <a:endParaRPr lang="en-US"/>
          </a:p>
        </c:txPr>
        <c:crossAx val="-368814928"/>
        <c:crosses val="autoZero"/>
        <c:auto val="1"/>
        <c:lblAlgn val="ctr"/>
        <c:lblOffset val="100"/>
        <c:noMultiLvlLbl val="0"/>
      </c:catAx>
      <c:valAx>
        <c:axId val="-368814928"/>
        <c:scaling>
          <c:orientation val="minMax"/>
          <c:max val="1.0"/>
        </c:scaling>
        <c:delete val="1"/>
        <c:axPos val="l"/>
        <c:numFmt formatCode="0%" sourceLinked="1"/>
        <c:majorTickMark val="out"/>
        <c:minorTickMark val="none"/>
        <c:tickLblPos val="none"/>
        <c:crossAx val="-368796816"/>
        <c:crosses val="autoZero"/>
        <c:crossBetween val="between"/>
      </c:valAx>
    </c:plotArea>
    <c:legend>
      <c:legendPos val="t"/>
      <c:layout>
        <c:manualLayout>
          <c:xMode val="edge"/>
          <c:yMode val="edge"/>
          <c:x val="0.388566100290095"/>
          <c:y val="0.0714285714285714"/>
          <c:w val="0.190454452891665"/>
          <c:h val="0.0763089788195081"/>
        </c:manualLayout>
      </c:layout>
      <c:overlay val="0"/>
      <c:txPr>
        <a:bodyPr/>
        <a:lstStyle/>
        <a:p>
          <a:pPr>
            <a:defRPr sz="1600" b="1"/>
          </a:pPr>
          <a:endParaRPr lang="en-US"/>
        </a:p>
      </c:txPr>
    </c:legend>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Sheet1!$C$13</c:f>
              <c:strCache>
                <c:ptCount val="1"/>
                <c:pt idx="0">
                  <c:v>Trained</c:v>
                </c:pt>
              </c:strCache>
            </c:strRef>
          </c:tx>
          <c:spPr>
            <a:solidFill>
              <a:schemeClr val="accent3">
                <a:lumMod val="40000"/>
                <a:lumOff val="60000"/>
              </a:schemeClr>
            </a:solidFill>
          </c:spPr>
          <c:invertIfNegative val="0"/>
          <c:cat>
            <c:strRef>
              <c:f>Sheet1!$B$14:$B$17</c:f>
              <c:strCache>
                <c:ptCount val="4"/>
                <c:pt idx="0">
                  <c:v>Regularly</c:v>
                </c:pt>
                <c:pt idx="1">
                  <c:v>Sometimes</c:v>
                </c:pt>
                <c:pt idx="2">
                  <c:v>Rarely</c:v>
                </c:pt>
                <c:pt idx="3">
                  <c:v>Never</c:v>
                </c:pt>
              </c:strCache>
            </c:strRef>
          </c:cat>
          <c:val>
            <c:numRef>
              <c:f>Sheet1!$C$14:$C$17</c:f>
              <c:numCache>
                <c:formatCode>0%</c:formatCode>
                <c:ptCount val="4"/>
                <c:pt idx="0">
                  <c:v>0.669064748201439</c:v>
                </c:pt>
                <c:pt idx="1">
                  <c:v>0.529100529100529</c:v>
                </c:pt>
                <c:pt idx="2">
                  <c:v>0.385714285714288</c:v>
                </c:pt>
                <c:pt idx="3">
                  <c:v>0.320000000000001</c:v>
                </c:pt>
              </c:numCache>
            </c:numRef>
          </c:val>
        </c:ser>
        <c:ser>
          <c:idx val="1"/>
          <c:order val="1"/>
          <c:tx>
            <c:strRef>
              <c:f>Sheet1!$D$13</c:f>
              <c:strCache>
                <c:ptCount val="1"/>
                <c:pt idx="0">
                  <c:v>Not Trained</c:v>
                </c:pt>
              </c:strCache>
            </c:strRef>
          </c:tx>
          <c:spPr>
            <a:solidFill>
              <a:schemeClr val="accent5">
                <a:lumMod val="75000"/>
              </a:schemeClr>
            </a:solidFill>
          </c:spPr>
          <c:invertIfNegative val="0"/>
          <c:cat>
            <c:strRef>
              <c:f>Sheet1!$B$14:$B$17</c:f>
              <c:strCache>
                <c:ptCount val="4"/>
                <c:pt idx="0">
                  <c:v>Regularly</c:v>
                </c:pt>
                <c:pt idx="1">
                  <c:v>Sometimes</c:v>
                </c:pt>
                <c:pt idx="2">
                  <c:v>Rarely</c:v>
                </c:pt>
                <c:pt idx="3">
                  <c:v>Never</c:v>
                </c:pt>
              </c:strCache>
            </c:strRef>
          </c:cat>
          <c:val>
            <c:numRef>
              <c:f>Sheet1!$D$14:$D$17</c:f>
              <c:numCache>
                <c:formatCode>0%</c:formatCode>
                <c:ptCount val="4"/>
                <c:pt idx="0">
                  <c:v>0.330935251798561</c:v>
                </c:pt>
                <c:pt idx="1">
                  <c:v>0.470899470899473</c:v>
                </c:pt>
                <c:pt idx="2">
                  <c:v>0.614285714285717</c:v>
                </c:pt>
                <c:pt idx="3">
                  <c:v>0.68</c:v>
                </c:pt>
              </c:numCache>
            </c:numRef>
          </c:val>
        </c:ser>
        <c:dLbls>
          <c:showLegendKey val="0"/>
          <c:showVal val="0"/>
          <c:showCatName val="0"/>
          <c:showSerName val="0"/>
          <c:showPercent val="0"/>
          <c:showBubbleSize val="0"/>
        </c:dLbls>
        <c:gapWidth val="150"/>
        <c:axId val="-368847312"/>
        <c:axId val="-368843264"/>
      </c:barChart>
      <c:catAx>
        <c:axId val="-368847312"/>
        <c:scaling>
          <c:orientation val="minMax"/>
        </c:scaling>
        <c:delete val="0"/>
        <c:axPos val="b"/>
        <c:numFmt formatCode="General" sourceLinked="0"/>
        <c:majorTickMark val="out"/>
        <c:minorTickMark val="none"/>
        <c:tickLblPos val="nextTo"/>
        <c:txPr>
          <a:bodyPr/>
          <a:lstStyle/>
          <a:p>
            <a:pPr>
              <a:defRPr sz="1400" b="1"/>
            </a:pPr>
            <a:endParaRPr lang="en-US"/>
          </a:p>
        </c:txPr>
        <c:crossAx val="-368843264"/>
        <c:crosses val="autoZero"/>
        <c:auto val="1"/>
        <c:lblAlgn val="ctr"/>
        <c:lblOffset val="100"/>
        <c:noMultiLvlLbl val="0"/>
      </c:catAx>
      <c:valAx>
        <c:axId val="-368843264"/>
        <c:scaling>
          <c:orientation val="minMax"/>
        </c:scaling>
        <c:delete val="0"/>
        <c:axPos val="l"/>
        <c:majorGridlines/>
        <c:numFmt formatCode="0%" sourceLinked="1"/>
        <c:majorTickMark val="out"/>
        <c:minorTickMark val="none"/>
        <c:tickLblPos val="nextTo"/>
        <c:crossAx val="-368847312"/>
        <c:crosses val="autoZero"/>
        <c:crossBetween val="between"/>
      </c:valAx>
    </c:plotArea>
    <c:legend>
      <c:legendPos val="r"/>
      <c:layout>
        <c:manualLayout>
          <c:xMode val="edge"/>
          <c:yMode val="edge"/>
          <c:x val="0.827799237359482"/>
          <c:y val="0.496311971420239"/>
          <c:w val="0.166729064527312"/>
          <c:h val="0.239577500729076"/>
        </c:manualLayout>
      </c:layout>
      <c:overlay val="0"/>
      <c:txPr>
        <a:bodyPr/>
        <a:lstStyle/>
        <a:p>
          <a:pPr>
            <a:defRPr sz="1400" b="1"/>
          </a:pPr>
          <a:endParaRPr lang="en-US"/>
        </a:p>
      </c:txPr>
    </c:legend>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dLbls>
          <c:showLegendKey val="0"/>
          <c:showVal val="0"/>
          <c:showCatName val="0"/>
          <c:showSerName val="0"/>
          <c:showPercent val="0"/>
          <c:showBubbleSize val="0"/>
        </c:dLbls>
        <c:gapWidth val="150"/>
        <c:axId val="-368906560"/>
        <c:axId val="-368902432"/>
      </c:barChart>
      <c:catAx>
        <c:axId val="-368906560"/>
        <c:scaling>
          <c:orientation val="minMax"/>
        </c:scaling>
        <c:delete val="0"/>
        <c:axPos val="b"/>
        <c:majorTickMark val="out"/>
        <c:minorTickMark val="none"/>
        <c:tickLblPos val="nextTo"/>
        <c:crossAx val="-368902432"/>
        <c:crosses val="autoZero"/>
        <c:auto val="1"/>
        <c:lblAlgn val="ctr"/>
        <c:lblOffset val="100"/>
        <c:noMultiLvlLbl val="0"/>
      </c:catAx>
      <c:valAx>
        <c:axId val="-368902432"/>
        <c:scaling>
          <c:orientation val="minMax"/>
        </c:scaling>
        <c:delete val="0"/>
        <c:axPos val="l"/>
        <c:majorGridlines/>
        <c:numFmt formatCode="General" sourceLinked="1"/>
        <c:majorTickMark val="out"/>
        <c:minorTickMark val="none"/>
        <c:tickLblPos val="nextTo"/>
        <c:crossAx val="-368906560"/>
        <c:crosses val="autoZero"/>
        <c:crossBetween val="between"/>
      </c:valAx>
    </c:plotArea>
    <c:plotVisOnly val="1"/>
    <c:dispBlanksAs val="gap"/>
    <c:showDLblsOverMax val="0"/>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9886045494313"/>
          <c:y val="0.412412146398367"/>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155271216098"/>
          <c:y val="0.39852325750948"/>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overlay val="0"/>
      <c:txPr>
        <a:bodyPr/>
        <a:lstStyle/>
        <a:p>
          <a:pPr rtl="0">
            <a:defRPr sz="1200"/>
          </a:pPr>
          <a:endParaRPr lang="en-US"/>
        </a:p>
      </c:txPr>
    </c:legend>
    <c:plotVisOnly val="1"/>
    <c:dispBlanksAs val="zero"/>
    <c:showDLblsOverMax val="0"/>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overlay val="0"/>
      <c:txPr>
        <a:bodyPr/>
        <a:lstStyle/>
        <a:p>
          <a:pPr rtl="0">
            <a:defRPr sz="1200"/>
          </a:pPr>
          <a:endParaRPr lang="en-US"/>
        </a:p>
      </c:txPr>
    </c:legend>
    <c:plotVisOnly val="1"/>
    <c:dispBlanksAs val="zero"/>
    <c:showDLblsOverMax val="0"/>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overlay val="0"/>
      <c:txPr>
        <a:bodyPr/>
        <a:lstStyle/>
        <a:p>
          <a:pPr rtl="0">
            <a:defRPr sz="2000"/>
          </a:pPr>
          <a:endParaRPr lang="en-US"/>
        </a:p>
      </c:txPr>
    </c:legend>
    <c:plotVisOnly val="1"/>
    <c:dispBlanksAs val="zero"/>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9886045494313"/>
          <c:y val="0.412412146398367"/>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404699412573"/>
          <c:y val="0.0"/>
          <c:w val="0.601190601174855"/>
          <c:h val="1.0"/>
        </c:manualLayout>
      </c:layout>
      <c:pieChart>
        <c:varyColors val="1"/>
        <c:ser>
          <c:idx val="0"/>
          <c:order val="0"/>
          <c:dPt>
            <c:idx val="0"/>
            <c:bubble3D val="0"/>
            <c:spPr>
              <a:solidFill>
                <a:schemeClr val="tx2">
                  <a:lumMod val="75000"/>
                </a:schemeClr>
              </a:solidFill>
            </c:spPr>
          </c:dPt>
          <c:dPt>
            <c:idx val="1"/>
            <c:bubble3D val="0"/>
            <c:spPr>
              <a:solidFill>
                <a:schemeClr val="accent5">
                  <a:lumMod val="75000"/>
                </a:schemeClr>
              </a:solidFill>
            </c:spPr>
          </c:dPt>
          <c:dPt>
            <c:idx val="2"/>
            <c:bubble3D val="0"/>
            <c:spPr>
              <a:solidFill>
                <a:schemeClr val="bg1">
                  <a:lumMod val="65000"/>
                </a:schemeClr>
              </a:solidFill>
            </c:spPr>
          </c:dPt>
          <c:dPt>
            <c:idx val="4"/>
            <c:bubble3D val="0"/>
            <c:spPr>
              <a:solidFill>
                <a:schemeClr val="accent2">
                  <a:lumMod val="75000"/>
                </a:schemeClr>
              </a:solidFill>
            </c:spPr>
          </c:dPt>
          <c:dLbls>
            <c:dLbl>
              <c:idx val="0"/>
              <c:layout>
                <c:manualLayout>
                  <c:x val="-0.147047869016373"/>
                  <c:y val="0.108779944173645"/>
                </c:manualLayout>
              </c:layout>
              <c:tx>
                <c:rich>
                  <a:bodyPr/>
                  <a:lstStyle/>
                  <a:p>
                    <a:r>
                      <a:rPr lang="en-US" dirty="0"/>
                      <a:t>Conflict 
32%</a:t>
                    </a:r>
                  </a:p>
                </c:rich>
              </c:tx>
              <c:showLegendKey val="0"/>
              <c:showVal val="0"/>
              <c:showCatName val="1"/>
              <c:showSerName val="0"/>
              <c:showPercent val="1"/>
              <c:showBubbleSize val="0"/>
              <c:extLst>
                <c:ext xmlns:c15="http://schemas.microsoft.com/office/drawing/2012/chart" uri="{CE6537A1-D6FC-4f65-9D91-7224C49458BB}"/>
              </c:extLst>
            </c:dLbl>
            <c:dLbl>
              <c:idx val="1"/>
              <c:layout>
                <c:manualLayout>
                  <c:x val="-0.127706474190727"/>
                  <c:y val="-0.173783068783069"/>
                </c:manualLayout>
              </c:layout>
              <c:tx>
                <c:rich>
                  <a:bodyPr/>
                  <a:lstStyle/>
                  <a:p>
                    <a:r>
                      <a:rPr lang="en-US" dirty="0"/>
                      <a:t>Natural Disaster </a:t>
                    </a:r>
                    <a:r>
                      <a:rPr lang="en-US" dirty="0" smtClean="0"/>
                      <a:t>24%</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0.200459192600926"/>
                  <c:y val="-0.204868974711495"/>
                </c:manualLayout>
              </c:layout>
              <c:tx>
                <c:rich>
                  <a:bodyPr/>
                  <a:lstStyle/>
                  <a:p>
                    <a:r>
                      <a:rPr lang="en-US" dirty="0"/>
                      <a:t>Both </a:t>
                    </a:r>
                    <a:r>
                      <a:rPr lang="en-US" dirty="0" smtClean="0"/>
                      <a:t> Conflict</a:t>
                    </a:r>
                    <a:r>
                      <a:rPr lang="en-US" baseline="0" dirty="0" smtClean="0"/>
                      <a:t> &amp; Disaster</a:t>
                    </a:r>
                    <a:r>
                      <a:rPr lang="en-US" dirty="0"/>
                      <a:t>
19%</a:t>
                    </a:r>
                  </a:p>
                </c:rich>
              </c:tx>
              <c:showLegendKey val="0"/>
              <c:showVal val="0"/>
              <c:showCatName val="1"/>
              <c:showSerName val="0"/>
              <c:showPercent val="1"/>
              <c:showBubbleSize val="0"/>
              <c:extLst>
                <c:ext xmlns:c15="http://schemas.microsoft.com/office/drawing/2012/chart" uri="{CE6537A1-D6FC-4f65-9D91-7224C49458BB}"/>
              </c:extLst>
            </c:dLbl>
            <c:dLbl>
              <c:idx val="3"/>
              <c:layout>
                <c:manualLayout>
                  <c:x val="0.183915198100239"/>
                  <c:y val="0.111155897179519"/>
                </c:manualLayout>
              </c:layout>
              <c:tx>
                <c:rich>
                  <a:bodyPr/>
                  <a:lstStyle/>
                  <a:p>
                    <a:r>
                      <a:rPr lang="en-US" dirty="0"/>
                      <a:t>Neither  </a:t>
                    </a:r>
                    <a:r>
                      <a:rPr lang="en-US" dirty="0" smtClean="0"/>
                      <a:t>13</a:t>
                    </a:r>
                    <a:r>
                      <a:rPr lang="en-US" dirty="0"/>
                      <a:t>%</a:t>
                    </a:r>
                  </a:p>
                </c:rich>
              </c:tx>
              <c:showLegendKey val="0"/>
              <c:showVal val="0"/>
              <c:showCatName val="1"/>
              <c:showSerName val="0"/>
              <c:showPercent val="1"/>
              <c:showBubbleSize val="0"/>
              <c:extLst>
                <c:ext xmlns:c15="http://schemas.microsoft.com/office/drawing/2012/chart" uri="{CE6537A1-D6FC-4f65-9D91-7224C49458BB}"/>
              </c:extLst>
            </c:dLbl>
            <c:dLbl>
              <c:idx val="4"/>
              <c:layout>
                <c:manualLayout>
                  <c:x val="0.0775681164854393"/>
                  <c:y val="0.125661375661376"/>
                </c:manualLayout>
              </c:layout>
              <c:tx>
                <c:rich>
                  <a:bodyPr/>
                  <a:lstStyle/>
                  <a:p>
                    <a:r>
                      <a:rPr lang="en-US" dirty="0"/>
                      <a:t>Other 
12%</a:t>
                    </a:r>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sz="1600" b="1">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ALL!$AU$721:$AU$725</c:f>
              <c:strCache>
                <c:ptCount val="5"/>
                <c:pt idx="0">
                  <c:v>Conflict (32.0%)</c:v>
                </c:pt>
                <c:pt idx="1">
                  <c:v>Natural Disaster (23.5%)</c:v>
                </c:pt>
                <c:pt idx="2">
                  <c:v>Both (19.5%)</c:v>
                </c:pt>
                <c:pt idx="3">
                  <c:v>Neither  (13.1%)</c:v>
                </c:pt>
                <c:pt idx="4">
                  <c:v>Other (12.0%)</c:v>
                </c:pt>
              </c:strCache>
            </c:strRef>
          </c:cat>
          <c:val>
            <c:numRef>
              <c:f>ALL!$AU$707:$AU$711</c:f>
              <c:numCache>
                <c:formatCode>General</c:formatCode>
                <c:ptCount val="5"/>
                <c:pt idx="0">
                  <c:v>205.0</c:v>
                </c:pt>
                <c:pt idx="1">
                  <c:v>151.0</c:v>
                </c:pt>
                <c:pt idx="2">
                  <c:v>125.0</c:v>
                </c:pt>
                <c:pt idx="3">
                  <c:v>84.0</c:v>
                </c:pt>
                <c:pt idx="4">
                  <c:v>77.0</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dLbls>
          <c:showLegendKey val="0"/>
          <c:showVal val="0"/>
          <c:showCatName val="0"/>
          <c:showSerName val="0"/>
          <c:showPercent val="0"/>
          <c:showBubbleSize val="0"/>
        </c:dLbls>
        <c:gapWidth val="150"/>
        <c:axId val="-343819104"/>
        <c:axId val="-343814976"/>
      </c:barChart>
      <c:catAx>
        <c:axId val="-343819104"/>
        <c:scaling>
          <c:orientation val="minMax"/>
        </c:scaling>
        <c:delete val="0"/>
        <c:axPos val="b"/>
        <c:majorTickMark val="out"/>
        <c:minorTickMark val="none"/>
        <c:tickLblPos val="nextTo"/>
        <c:crossAx val="-343814976"/>
        <c:crosses val="autoZero"/>
        <c:auto val="1"/>
        <c:lblAlgn val="ctr"/>
        <c:lblOffset val="100"/>
        <c:noMultiLvlLbl val="0"/>
      </c:catAx>
      <c:valAx>
        <c:axId val="-343814976"/>
        <c:scaling>
          <c:orientation val="minMax"/>
        </c:scaling>
        <c:delete val="0"/>
        <c:axPos val="l"/>
        <c:majorGridlines/>
        <c:numFmt formatCode="General" sourceLinked="1"/>
        <c:majorTickMark val="out"/>
        <c:minorTickMark val="none"/>
        <c:tickLblPos val="nextTo"/>
        <c:crossAx val="-343819104"/>
        <c:crosses val="autoZero"/>
        <c:crossBetween val="between"/>
      </c:valAx>
    </c:plotArea>
    <c:plotVisOnly val="1"/>
    <c:dispBlanksAs val="gap"/>
    <c:showDLblsOverMax val="0"/>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9886045494313"/>
          <c:y val="0.412412146398367"/>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155271216098"/>
          <c:y val="0.39852325750948"/>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overlay val="0"/>
      <c:txPr>
        <a:bodyPr/>
        <a:lstStyle/>
        <a:p>
          <a:pPr rtl="0">
            <a:defRPr sz="1200"/>
          </a:pPr>
          <a:endParaRPr lang="en-US"/>
        </a:p>
      </c:txPr>
    </c:legend>
    <c:plotVisOnly val="1"/>
    <c:dispBlanksAs val="zero"/>
    <c:showDLblsOverMax val="0"/>
  </c:chart>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overlay val="0"/>
      <c:txPr>
        <a:bodyPr/>
        <a:lstStyle/>
        <a:p>
          <a:pPr rtl="0">
            <a:defRPr sz="1200"/>
          </a:pPr>
          <a:endParaRPr lang="en-US"/>
        </a:p>
      </c:txPr>
    </c:legend>
    <c:plotVisOnly val="1"/>
    <c:dispBlanksAs val="zero"/>
    <c:showDLblsOverMax val="0"/>
  </c:chart>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overlay val="0"/>
      <c:txPr>
        <a:bodyPr/>
        <a:lstStyle/>
        <a:p>
          <a:pPr rtl="0">
            <a:defRPr sz="2000"/>
          </a:pPr>
          <a:endParaRPr lang="en-US"/>
        </a:p>
      </c:txPr>
    </c:legend>
    <c:plotVisOnly val="1"/>
    <c:dispBlanksAs val="zero"/>
    <c:showDLblsOverMax val="0"/>
  </c:chart>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defRPr/>
            </a:pPr>
            <a:r>
              <a:rPr lang="en-US" sz="1400"/>
              <a:t>Number of Responses</a:t>
            </a:r>
          </a:p>
        </c:rich>
      </c:tx>
      <c:layout>
        <c:manualLayout>
          <c:xMode val="edge"/>
          <c:yMode val="edge"/>
          <c:x val="0.389038313808335"/>
          <c:y val="0.191196742530471"/>
        </c:manualLayout>
      </c:layout>
      <c:overlay val="0"/>
    </c:title>
    <c:autoTitleDeleted val="0"/>
    <c:plotArea>
      <c:layout/>
      <c:barChart>
        <c:barDir val="col"/>
        <c:grouping val="clustered"/>
        <c:varyColors val="0"/>
        <c:ser>
          <c:idx val="0"/>
          <c:order val="0"/>
          <c:spPr>
            <a:solidFill>
              <a:schemeClr val="tx2">
                <a:lumMod val="75000"/>
              </a:schemeClr>
            </a:solidFill>
          </c:spPr>
          <c:invertIfNegative val="0"/>
          <c:dLbls>
            <c:spPr>
              <a:noFill/>
              <a:ln>
                <a:noFill/>
              </a:ln>
              <a:effectLst/>
            </c:spPr>
            <c:txPr>
              <a:bodyPr/>
              <a:lstStyle/>
              <a:p>
                <a:pPr>
                  <a:defRPr sz="14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Preparedness</c:v>
                </c:pt>
                <c:pt idx="1">
                  <c:v>Acute Response</c:v>
                </c:pt>
                <c:pt idx="2">
                  <c:v>Chronic/Protracted Emergency</c:v>
                </c:pt>
                <c:pt idx="3">
                  <c:v>Early Recovery</c:v>
                </c:pt>
                <c:pt idx="4">
                  <c:v>Development Phase</c:v>
                </c:pt>
              </c:strCache>
            </c:strRef>
          </c:cat>
          <c:val>
            <c:numRef>
              <c:f>Sheet1!$B$2:$B$6</c:f>
              <c:numCache>
                <c:formatCode>General</c:formatCode>
                <c:ptCount val="5"/>
                <c:pt idx="0">
                  <c:v>245.0</c:v>
                </c:pt>
                <c:pt idx="1">
                  <c:v>152.0</c:v>
                </c:pt>
                <c:pt idx="2">
                  <c:v>167.0</c:v>
                </c:pt>
                <c:pt idx="3">
                  <c:v>208.0</c:v>
                </c:pt>
                <c:pt idx="4">
                  <c:v>192.0</c:v>
                </c:pt>
              </c:numCache>
            </c:numRef>
          </c:val>
        </c:ser>
        <c:dLbls>
          <c:showLegendKey val="0"/>
          <c:showVal val="1"/>
          <c:showCatName val="0"/>
          <c:showSerName val="0"/>
          <c:showPercent val="0"/>
          <c:showBubbleSize val="0"/>
        </c:dLbls>
        <c:gapWidth val="89"/>
        <c:axId val="-369059776"/>
        <c:axId val="-369050304"/>
      </c:barChart>
      <c:catAx>
        <c:axId val="-369059776"/>
        <c:scaling>
          <c:orientation val="minMax"/>
        </c:scaling>
        <c:delete val="0"/>
        <c:axPos val="b"/>
        <c:numFmt formatCode="General" sourceLinked="0"/>
        <c:majorTickMark val="none"/>
        <c:minorTickMark val="none"/>
        <c:tickLblPos val="nextTo"/>
        <c:spPr>
          <a:ln w="9525"/>
        </c:spPr>
        <c:txPr>
          <a:bodyPr/>
          <a:lstStyle/>
          <a:p>
            <a:pPr>
              <a:defRPr sz="1200"/>
            </a:pPr>
            <a:endParaRPr lang="en-US"/>
          </a:p>
        </c:txPr>
        <c:crossAx val="-369050304"/>
        <c:crosses val="autoZero"/>
        <c:auto val="1"/>
        <c:lblAlgn val="ctr"/>
        <c:lblOffset val="100"/>
        <c:noMultiLvlLbl val="0"/>
      </c:catAx>
      <c:valAx>
        <c:axId val="-369050304"/>
        <c:scaling>
          <c:orientation val="minMax"/>
        </c:scaling>
        <c:delete val="1"/>
        <c:axPos val="l"/>
        <c:numFmt formatCode="General" sourceLinked="1"/>
        <c:majorTickMark val="none"/>
        <c:minorTickMark val="none"/>
        <c:tickLblPos val="none"/>
        <c:crossAx val="-369059776"/>
        <c:crosses val="autoZero"/>
        <c:crossBetween val="between"/>
      </c:valAx>
    </c:plotArea>
    <c:plotVisOnly val="1"/>
    <c:dispBlanksAs val="gap"/>
    <c:showDLblsOverMax val="0"/>
  </c:chart>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v>Regularly</c:v>
          </c:tx>
          <c:spPr>
            <a:solidFill>
              <a:schemeClr val="tx2">
                <a:lumMod val="50000"/>
              </a:schemeClr>
            </a:solidFill>
          </c:spPr>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(Sheet1!$A$4:$A$7,Sheet1!$A$10)</c:f>
              <c:strCache>
                <c:ptCount val="5"/>
                <c:pt idx="0">
                  <c:v>National NGO</c:v>
                </c:pt>
                <c:pt idx="1">
                  <c:v>Government/MoE</c:v>
                </c:pt>
                <c:pt idx="2">
                  <c:v>International NGO</c:v>
                </c:pt>
                <c:pt idx="3">
                  <c:v>UN Agency</c:v>
                </c:pt>
                <c:pt idx="4">
                  <c:v>Academic Institution </c:v>
                </c:pt>
              </c:strCache>
            </c:strRef>
          </c:cat>
          <c:val>
            <c:numRef>
              <c:f>(Sheet1!$C$15:$C$18,Sheet1!$C$21)</c:f>
              <c:numCache>
                <c:formatCode>0%</c:formatCode>
                <c:ptCount val="5"/>
                <c:pt idx="0">
                  <c:v>0.373493975903616</c:v>
                </c:pt>
                <c:pt idx="1">
                  <c:v>0.267605633802817</c:v>
                </c:pt>
                <c:pt idx="2">
                  <c:v>0.314720812182743</c:v>
                </c:pt>
                <c:pt idx="3">
                  <c:v>0.338461538461538</c:v>
                </c:pt>
                <c:pt idx="4">
                  <c:v>0.230769230769232</c:v>
                </c:pt>
              </c:numCache>
            </c:numRef>
          </c:val>
        </c:ser>
        <c:ser>
          <c:idx val="1"/>
          <c:order val="1"/>
          <c:tx>
            <c:v>Sometimes</c:v>
          </c:tx>
          <c:spPr>
            <a:solidFill>
              <a:schemeClr val="accent5">
                <a:lumMod val="50000"/>
              </a:schemeClr>
            </a:solidFill>
          </c:spPr>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(Sheet1!$A$4:$A$7,Sheet1!$A$10)</c:f>
              <c:strCache>
                <c:ptCount val="5"/>
                <c:pt idx="0">
                  <c:v>National NGO</c:v>
                </c:pt>
                <c:pt idx="1">
                  <c:v>Government/MoE</c:v>
                </c:pt>
                <c:pt idx="2">
                  <c:v>International NGO</c:v>
                </c:pt>
                <c:pt idx="3">
                  <c:v>UN Agency</c:v>
                </c:pt>
                <c:pt idx="4">
                  <c:v>Academic Institution </c:v>
                </c:pt>
              </c:strCache>
            </c:strRef>
          </c:cat>
          <c:val>
            <c:numRef>
              <c:f>(Sheet1!$D$15:$D$18,Sheet1!$D$21)</c:f>
              <c:numCache>
                <c:formatCode>0%</c:formatCode>
                <c:ptCount val="5"/>
                <c:pt idx="0">
                  <c:v>0.289156626506024</c:v>
                </c:pt>
                <c:pt idx="1">
                  <c:v>0.450704225352113</c:v>
                </c:pt>
                <c:pt idx="2">
                  <c:v>0.487309644670052</c:v>
                </c:pt>
                <c:pt idx="3">
                  <c:v>0.4</c:v>
                </c:pt>
                <c:pt idx="4">
                  <c:v>0.292307692307694</c:v>
                </c:pt>
              </c:numCache>
            </c:numRef>
          </c:val>
        </c:ser>
        <c:ser>
          <c:idx val="2"/>
          <c:order val="2"/>
          <c:tx>
            <c:v>Rarely</c:v>
          </c:tx>
          <c:spPr>
            <a:solidFill>
              <a:schemeClr val="bg1">
                <a:lumMod val="65000"/>
              </a:schemeClr>
            </a:solidFill>
          </c:spPr>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(Sheet1!$A$4:$A$7,Sheet1!$A$10)</c:f>
              <c:strCache>
                <c:ptCount val="5"/>
                <c:pt idx="0">
                  <c:v>National NGO</c:v>
                </c:pt>
                <c:pt idx="1">
                  <c:v>Government/MoE</c:v>
                </c:pt>
                <c:pt idx="2">
                  <c:v>International NGO</c:v>
                </c:pt>
                <c:pt idx="3">
                  <c:v>UN Agency</c:v>
                </c:pt>
                <c:pt idx="4">
                  <c:v>Academic Institution </c:v>
                </c:pt>
              </c:strCache>
            </c:strRef>
          </c:cat>
          <c:val>
            <c:numRef>
              <c:f>(Sheet1!$E$15:$E$18,Sheet1!$E$21)</c:f>
              <c:numCache>
                <c:formatCode>0%</c:formatCode>
                <c:ptCount val="5"/>
                <c:pt idx="0">
                  <c:v>0.192771084337349</c:v>
                </c:pt>
                <c:pt idx="1">
                  <c:v>0.140845070422535</c:v>
                </c:pt>
                <c:pt idx="2">
                  <c:v>0.142131979695431</c:v>
                </c:pt>
                <c:pt idx="3">
                  <c:v>0.176923076923077</c:v>
                </c:pt>
                <c:pt idx="4">
                  <c:v>0.184615384615385</c:v>
                </c:pt>
              </c:numCache>
            </c:numRef>
          </c:val>
        </c:ser>
        <c:ser>
          <c:idx val="3"/>
          <c:order val="3"/>
          <c:tx>
            <c:v>Never</c:v>
          </c:tx>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(Sheet1!$A$4:$A$7,Sheet1!$A$10)</c:f>
              <c:strCache>
                <c:ptCount val="5"/>
                <c:pt idx="0">
                  <c:v>National NGO</c:v>
                </c:pt>
                <c:pt idx="1">
                  <c:v>Government/MoE</c:v>
                </c:pt>
                <c:pt idx="2">
                  <c:v>International NGO</c:v>
                </c:pt>
                <c:pt idx="3">
                  <c:v>UN Agency</c:v>
                </c:pt>
                <c:pt idx="4">
                  <c:v>Academic Institution </c:v>
                </c:pt>
              </c:strCache>
            </c:strRef>
          </c:cat>
          <c:val>
            <c:numRef>
              <c:f>(Sheet1!$F$15:$F$18,Sheet1!$F$21)</c:f>
              <c:numCache>
                <c:formatCode>0%</c:formatCode>
                <c:ptCount val="5"/>
                <c:pt idx="0">
                  <c:v>0.144578313253012</c:v>
                </c:pt>
                <c:pt idx="1">
                  <c:v>0.140845070422535</c:v>
                </c:pt>
                <c:pt idx="2">
                  <c:v>0.0558375634517769</c:v>
                </c:pt>
                <c:pt idx="3">
                  <c:v>0.0846153846153846</c:v>
                </c:pt>
                <c:pt idx="4">
                  <c:v>0.292307692307694</c:v>
                </c:pt>
              </c:numCache>
            </c:numRef>
          </c:val>
        </c:ser>
        <c:dLbls>
          <c:showLegendKey val="0"/>
          <c:showVal val="1"/>
          <c:showCatName val="0"/>
          <c:showSerName val="0"/>
          <c:showPercent val="0"/>
          <c:showBubbleSize val="0"/>
        </c:dLbls>
        <c:gapWidth val="95"/>
        <c:overlap val="100"/>
        <c:axId val="-396616272"/>
        <c:axId val="-396624848"/>
      </c:barChart>
      <c:catAx>
        <c:axId val="-396616272"/>
        <c:scaling>
          <c:orientation val="minMax"/>
        </c:scaling>
        <c:delete val="0"/>
        <c:axPos val="b"/>
        <c:numFmt formatCode="General" sourceLinked="0"/>
        <c:majorTickMark val="none"/>
        <c:minorTickMark val="none"/>
        <c:tickLblPos val="nextTo"/>
        <c:txPr>
          <a:bodyPr rot="0"/>
          <a:lstStyle/>
          <a:p>
            <a:pPr>
              <a:defRPr sz="1200" b="1">
                <a:latin typeface="+mj-lt"/>
              </a:defRPr>
            </a:pPr>
            <a:endParaRPr lang="en-US"/>
          </a:p>
        </c:txPr>
        <c:crossAx val="-396624848"/>
        <c:crosses val="autoZero"/>
        <c:auto val="1"/>
        <c:lblAlgn val="ctr"/>
        <c:lblOffset val="100"/>
        <c:noMultiLvlLbl val="0"/>
      </c:catAx>
      <c:valAx>
        <c:axId val="-396624848"/>
        <c:scaling>
          <c:orientation val="minMax"/>
          <c:max val="1.0"/>
        </c:scaling>
        <c:delete val="1"/>
        <c:axPos val="l"/>
        <c:numFmt formatCode="0%" sourceLinked="1"/>
        <c:majorTickMark val="out"/>
        <c:minorTickMark val="none"/>
        <c:tickLblPos val="none"/>
        <c:crossAx val="-396616272"/>
        <c:crosses val="autoZero"/>
        <c:crossBetween val="between"/>
      </c:valAx>
    </c:plotArea>
    <c:legend>
      <c:legendPos val="t"/>
      <c:layout>
        <c:manualLayout>
          <c:xMode val="edge"/>
          <c:yMode val="edge"/>
          <c:x val="0.187138943569554"/>
          <c:y val="0.0136499764452521"/>
          <c:w val="0.58524793775778"/>
          <c:h val="0.0639294367050273"/>
        </c:manualLayout>
      </c:layout>
      <c:overlay val="0"/>
      <c:txPr>
        <a:bodyPr/>
        <a:lstStyle/>
        <a:p>
          <a:pPr>
            <a:defRPr sz="1400"/>
          </a:pPr>
          <a:endParaRPr lang="en-US"/>
        </a:p>
      </c:txPr>
    </c:legend>
    <c:plotVisOnly val="1"/>
    <c:dispBlanksAs val="gap"/>
    <c:showDLblsOverMax val="0"/>
  </c:chart>
  <c:txPr>
    <a:bodyPr/>
    <a:lstStyle/>
    <a:p>
      <a:pPr>
        <a:defRPr sz="900"/>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Sheet1!$C$7</c:f>
              <c:strCache>
                <c:ptCount val="1"/>
                <c:pt idx="0">
                  <c:v>Very Useful</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Sheet1!$B$8:$B$14</c:f>
              <c:strCache>
                <c:ptCount val="5"/>
                <c:pt idx="0">
                  <c:v>National NGO</c:v>
                </c:pt>
                <c:pt idx="1">
                  <c:v>Government/MoE</c:v>
                </c:pt>
                <c:pt idx="2">
                  <c:v>International NGO</c:v>
                </c:pt>
                <c:pt idx="3">
                  <c:v>UN Agency</c:v>
                </c:pt>
                <c:pt idx="4">
                  <c:v>Academic Institution </c:v>
                </c:pt>
              </c:strCache>
            </c:strRef>
          </c:cat>
          <c:val>
            <c:numRef>
              <c:f>Sheet1!$C$8:$C$14</c:f>
            </c:numRef>
          </c:val>
        </c:ser>
        <c:ser>
          <c:idx val="1"/>
          <c:order val="1"/>
          <c:tx>
            <c:strRef>
              <c:f>Sheet1!$D$7</c:f>
              <c:strCache>
                <c:ptCount val="1"/>
                <c:pt idx="0">
                  <c:v>Useful</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Sheet1!$B$8:$B$14</c:f>
              <c:strCache>
                <c:ptCount val="5"/>
                <c:pt idx="0">
                  <c:v>National NGO</c:v>
                </c:pt>
                <c:pt idx="1">
                  <c:v>Government/MoE</c:v>
                </c:pt>
                <c:pt idx="2">
                  <c:v>International NGO</c:v>
                </c:pt>
                <c:pt idx="3">
                  <c:v>UN Agency</c:v>
                </c:pt>
                <c:pt idx="4">
                  <c:v>Academic Institution </c:v>
                </c:pt>
              </c:strCache>
            </c:strRef>
          </c:cat>
          <c:val>
            <c:numRef>
              <c:f>Sheet1!$D$8:$D$14</c:f>
            </c:numRef>
          </c:val>
        </c:ser>
        <c:ser>
          <c:idx val="2"/>
          <c:order val="2"/>
          <c:tx>
            <c:strRef>
              <c:f>Sheet1!$E$7</c:f>
              <c:strCache>
                <c:ptCount val="1"/>
                <c:pt idx="0">
                  <c:v>Not Useful</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Sheet1!$B$8:$B$14</c:f>
              <c:strCache>
                <c:ptCount val="5"/>
                <c:pt idx="0">
                  <c:v>National NGO</c:v>
                </c:pt>
                <c:pt idx="1">
                  <c:v>Government/MoE</c:v>
                </c:pt>
                <c:pt idx="2">
                  <c:v>International NGO</c:v>
                </c:pt>
                <c:pt idx="3">
                  <c:v>UN Agency</c:v>
                </c:pt>
                <c:pt idx="4">
                  <c:v>Academic Institution </c:v>
                </c:pt>
              </c:strCache>
            </c:strRef>
          </c:cat>
          <c:val>
            <c:numRef>
              <c:f>Sheet1!$E$8:$E$14</c:f>
            </c:numRef>
          </c:val>
        </c:ser>
        <c:ser>
          <c:idx val="3"/>
          <c:order val="3"/>
          <c:tx>
            <c:strRef>
              <c:f>Sheet1!$F$7</c:f>
              <c:strCache>
                <c:ptCount val="1"/>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Sheet1!$B$8:$B$14</c:f>
              <c:strCache>
                <c:ptCount val="5"/>
                <c:pt idx="0">
                  <c:v>National NGO</c:v>
                </c:pt>
                <c:pt idx="1">
                  <c:v>Government/MoE</c:v>
                </c:pt>
                <c:pt idx="2">
                  <c:v>International NGO</c:v>
                </c:pt>
                <c:pt idx="3">
                  <c:v>UN Agency</c:v>
                </c:pt>
                <c:pt idx="4">
                  <c:v>Academic Institution </c:v>
                </c:pt>
              </c:strCache>
            </c:strRef>
          </c:cat>
          <c:val>
            <c:numRef>
              <c:f>Sheet1!$F$8:$F$14</c:f>
            </c:numRef>
          </c:val>
        </c:ser>
        <c:ser>
          <c:idx val="4"/>
          <c:order val="4"/>
          <c:tx>
            <c:strRef>
              <c:f>Sheet1!$G$7</c:f>
              <c:strCache>
                <c:ptCount val="1"/>
                <c:pt idx="0">
                  <c:v>Very Useful</c:v>
                </c:pt>
              </c:strCache>
            </c:strRef>
          </c:tx>
          <c:spPr>
            <a:solidFill>
              <a:schemeClr val="tx2">
                <a:lumMod val="50000"/>
              </a:schemeClr>
            </a:solidFill>
          </c:spPr>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Sheet1!$B$8:$B$14</c:f>
              <c:strCache>
                <c:ptCount val="5"/>
                <c:pt idx="0">
                  <c:v>National NGO</c:v>
                </c:pt>
                <c:pt idx="1">
                  <c:v>Government/MoE</c:v>
                </c:pt>
                <c:pt idx="2">
                  <c:v>International NGO</c:v>
                </c:pt>
                <c:pt idx="3">
                  <c:v>UN Agency</c:v>
                </c:pt>
                <c:pt idx="4">
                  <c:v>Academic Institution </c:v>
                </c:pt>
              </c:strCache>
            </c:strRef>
          </c:cat>
          <c:val>
            <c:numRef>
              <c:f>Sheet1!$G$8:$G$14</c:f>
              <c:numCache>
                <c:formatCode>0.0%</c:formatCode>
                <c:ptCount val="5"/>
                <c:pt idx="0">
                  <c:v>0.47887323943662</c:v>
                </c:pt>
                <c:pt idx="1">
                  <c:v>0.409836065573772</c:v>
                </c:pt>
                <c:pt idx="2">
                  <c:v>0.327868852459018</c:v>
                </c:pt>
                <c:pt idx="3">
                  <c:v>0.393162393162395</c:v>
                </c:pt>
                <c:pt idx="4">
                  <c:v>0.488888888888892</c:v>
                </c:pt>
              </c:numCache>
            </c:numRef>
          </c:val>
        </c:ser>
        <c:ser>
          <c:idx val="5"/>
          <c:order val="5"/>
          <c:tx>
            <c:strRef>
              <c:f>Sheet1!$H$7</c:f>
              <c:strCache>
                <c:ptCount val="1"/>
                <c:pt idx="0">
                  <c:v>Useful</c:v>
                </c:pt>
              </c:strCache>
            </c:strRef>
          </c:tx>
          <c:spPr>
            <a:solidFill>
              <a:schemeClr val="accent5">
                <a:lumMod val="75000"/>
              </a:schemeClr>
            </a:solidFill>
          </c:spPr>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Sheet1!$B$8:$B$14</c:f>
              <c:strCache>
                <c:ptCount val="5"/>
                <c:pt idx="0">
                  <c:v>National NGO</c:v>
                </c:pt>
                <c:pt idx="1">
                  <c:v>Government/MoE</c:v>
                </c:pt>
                <c:pt idx="2">
                  <c:v>International NGO</c:v>
                </c:pt>
                <c:pt idx="3">
                  <c:v>UN Agency</c:v>
                </c:pt>
                <c:pt idx="4">
                  <c:v>Academic Institution </c:v>
                </c:pt>
              </c:strCache>
            </c:strRef>
          </c:cat>
          <c:val>
            <c:numRef>
              <c:f>Sheet1!$H$8:$H$14</c:f>
              <c:numCache>
                <c:formatCode>0.0%</c:formatCode>
                <c:ptCount val="5"/>
                <c:pt idx="0">
                  <c:v>0.47887323943662</c:v>
                </c:pt>
                <c:pt idx="1">
                  <c:v>0.540983606557378</c:v>
                </c:pt>
                <c:pt idx="2">
                  <c:v>0.622950819672134</c:v>
                </c:pt>
                <c:pt idx="3">
                  <c:v>0.564102564102562</c:v>
                </c:pt>
                <c:pt idx="4">
                  <c:v>0.444444444444444</c:v>
                </c:pt>
              </c:numCache>
            </c:numRef>
          </c:val>
        </c:ser>
        <c:ser>
          <c:idx val="6"/>
          <c:order val="6"/>
          <c:tx>
            <c:strRef>
              <c:f>Sheet1!$I$7</c:f>
              <c:strCache>
                <c:ptCount val="1"/>
                <c:pt idx="0">
                  <c:v>Not Useful</c:v>
                </c:pt>
              </c:strCache>
            </c:strRef>
          </c:tx>
          <c:spPr>
            <a:solidFill>
              <a:schemeClr val="bg1">
                <a:lumMod val="65000"/>
              </a:schemeClr>
            </a:solidFill>
          </c:spPr>
          <c:invertIfNegative val="0"/>
          <c:dLbls>
            <c:spPr>
              <a:noFill/>
              <a:ln>
                <a:noFill/>
              </a:ln>
              <a:effectLst/>
            </c:spPr>
            <c:txPr>
              <a:bodyPr/>
              <a:lstStyle/>
              <a:p>
                <a:pPr>
                  <a:defRPr sz="11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Sheet1!$B$8:$B$14</c:f>
              <c:strCache>
                <c:ptCount val="5"/>
                <c:pt idx="0">
                  <c:v>National NGO</c:v>
                </c:pt>
                <c:pt idx="1">
                  <c:v>Government/MoE</c:v>
                </c:pt>
                <c:pt idx="2">
                  <c:v>International NGO</c:v>
                </c:pt>
                <c:pt idx="3">
                  <c:v>UN Agency</c:v>
                </c:pt>
                <c:pt idx="4">
                  <c:v>Academic Institution </c:v>
                </c:pt>
              </c:strCache>
            </c:strRef>
          </c:cat>
          <c:val>
            <c:numRef>
              <c:f>Sheet1!$I$8:$I$14</c:f>
              <c:numCache>
                <c:formatCode>0.0%</c:formatCode>
                <c:ptCount val="5"/>
                <c:pt idx="0">
                  <c:v>0.0422535211267606</c:v>
                </c:pt>
                <c:pt idx="1">
                  <c:v>0.0491803278688525</c:v>
                </c:pt>
                <c:pt idx="2">
                  <c:v>0.0491803278688525</c:v>
                </c:pt>
                <c:pt idx="3">
                  <c:v>0.0427350427350427</c:v>
                </c:pt>
                <c:pt idx="4">
                  <c:v>0.0666666666666667</c:v>
                </c:pt>
              </c:numCache>
            </c:numRef>
          </c:val>
        </c:ser>
        <c:dLbls>
          <c:showLegendKey val="0"/>
          <c:showVal val="1"/>
          <c:showCatName val="0"/>
          <c:showSerName val="0"/>
          <c:showPercent val="0"/>
          <c:showBubbleSize val="0"/>
        </c:dLbls>
        <c:gapWidth val="95"/>
        <c:overlap val="100"/>
        <c:axId val="-396744176"/>
        <c:axId val="-396740688"/>
      </c:barChart>
      <c:catAx>
        <c:axId val="-396744176"/>
        <c:scaling>
          <c:orientation val="minMax"/>
        </c:scaling>
        <c:delete val="0"/>
        <c:axPos val="b"/>
        <c:numFmt formatCode="General" sourceLinked="0"/>
        <c:majorTickMark val="none"/>
        <c:minorTickMark val="none"/>
        <c:tickLblPos val="nextTo"/>
        <c:txPr>
          <a:bodyPr anchor="ctr" anchorCtr="0"/>
          <a:lstStyle/>
          <a:p>
            <a:pPr>
              <a:defRPr sz="1200" b="1"/>
            </a:pPr>
            <a:endParaRPr lang="en-US"/>
          </a:p>
        </c:txPr>
        <c:crossAx val="-396740688"/>
        <c:crosses val="autoZero"/>
        <c:auto val="1"/>
        <c:lblAlgn val="ctr"/>
        <c:lblOffset val="100"/>
        <c:noMultiLvlLbl val="0"/>
      </c:catAx>
      <c:valAx>
        <c:axId val="-396740688"/>
        <c:scaling>
          <c:orientation val="minMax"/>
          <c:max val="1.0"/>
        </c:scaling>
        <c:delete val="1"/>
        <c:axPos val="l"/>
        <c:numFmt formatCode="0%" sourceLinked="0"/>
        <c:majorTickMark val="out"/>
        <c:minorTickMark val="none"/>
        <c:tickLblPos val="none"/>
        <c:crossAx val="-396744176"/>
        <c:crosses val="autoZero"/>
        <c:crossBetween val="between"/>
      </c:valAx>
    </c:plotArea>
    <c:legend>
      <c:legendPos val="t"/>
      <c:overlay val="0"/>
      <c:txPr>
        <a:bodyPr/>
        <a:lstStyle/>
        <a:p>
          <a:pPr>
            <a:defRPr sz="14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769216287973"/>
          <c:y val="0.023524701817336"/>
          <c:w val="0.661706418125491"/>
          <c:h val="0.980882504382041"/>
        </c:manualLayout>
      </c:layout>
      <c:pieChart>
        <c:varyColors val="1"/>
        <c:ser>
          <c:idx val="0"/>
          <c:order val="0"/>
          <c:dPt>
            <c:idx val="0"/>
            <c:bubble3D val="0"/>
            <c:spPr>
              <a:solidFill>
                <a:schemeClr val="accent3">
                  <a:lumMod val="75000"/>
                </a:schemeClr>
              </a:solidFill>
            </c:spPr>
          </c:dPt>
          <c:dPt>
            <c:idx val="1"/>
            <c:bubble3D val="0"/>
            <c:spPr>
              <a:solidFill>
                <a:schemeClr val="accent3">
                  <a:lumMod val="60000"/>
                  <a:lumOff val="40000"/>
                </a:schemeClr>
              </a:solidFill>
            </c:spPr>
          </c:dPt>
          <c:dPt>
            <c:idx val="2"/>
            <c:bubble3D val="0"/>
            <c:spPr>
              <a:solidFill>
                <a:schemeClr val="accent3">
                  <a:lumMod val="40000"/>
                  <a:lumOff val="60000"/>
                </a:schemeClr>
              </a:solidFill>
            </c:spPr>
          </c:dPt>
          <c:dPt>
            <c:idx val="3"/>
            <c:bubble3D val="0"/>
            <c:spPr>
              <a:solidFill>
                <a:schemeClr val="tx2">
                  <a:lumMod val="50000"/>
                </a:schemeClr>
              </a:solidFill>
            </c:spPr>
          </c:dPt>
          <c:dPt>
            <c:idx val="4"/>
            <c:bubble3D val="0"/>
            <c:spPr>
              <a:solidFill>
                <a:schemeClr val="tx2">
                  <a:lumMod val="75000"/>
                </a:schemeClr>
              </a:solidFill>
            </c:spPr>
          </c:dPt>
          <c:dPt>
            <c:idx val="5"/>
            <c:bubble3D val="0"/>
            <c:spPr>
              <a:solidFill>
                <a:schemeClr val="tx2">
                  <a:lumMod val="60000"/>
                  <a:lumOff val="40000"/>
                </a:schemeClr>
              </a:solidFill>
            </c:spPr>
          </c:dPt>
          <c:dPt>
            <c:idx val="6"/>
            <c:bubble3D val="0"/>
            <c:spPr>
              <a:solidFill>
                <a:schemeClr val="tx2">
                  <a:lumMod val="40000"/>
                  <a:lumOff val="60000"/>
                </a:schemeClr>
              </a:solidFill>
            </c:spPr>
          </c:dPt>
          <c:dPt>
            <c:idx val="7"/>
            <c:bubble3D val="0"/>
            <c:spPr>
              <a:solidFill>
                <a:schemeClr val="tx2">
                  <a:lumMod val="20000"/>
                  <a:lumOff val="80000"/>
                </a:schemeClr>
              </a:solidFill>
            </c:spPr>
          </c:dPt>
          <c:dPt>
            <c:idx val="8"/>
            <c:bubble3D val="0"/>
            <c:spPr>
              <a:solidFill>
                <a:schemeClr val="accent2">
                  <a:lumMod val="75000"/>
                </a:schemeClr>
              </a:solidFill>
            </c:spPr>
          </c:dPt>
          <c:dPt>
            <c:idx val="9"/>
            <c:bubble3D val="0"/>
            <c:spPr>
              <a:solidFill>
                <a:schemeClr val="accent4">
                  <a:lumMod val="75000"/>
                </a:schemeClr>
              </a:solidFill>
            </c:spPr>
          </c:dPt>
          <c:dPt>
            <c:idx val="10"/>
            <c:bubble3D val="0"/>
            <c:spPr>
              <a:solidFill>
                <a:schemeClr val="accent4">
                  <a:lumMod val="60000"/>
                  <a:lumOff val="40000"/>
                </a:schemeClr>
              </a:solidFill>
            </c:spPr>
          </c:dPt>
          <c:dPt>
            <c:idx val="11"/>
            <c:bubble3D val="0"/>
            <c:spPr>
              <a:solidFill>
                <a:schemeClr val="accent4">
                  <a:lumMod val="40000"/>
                  <a:lumOff val="60000"/>
                </a:schemeClr>
              </a:solidFill>
            </c:spPr>
          </c:dPt>
          <c:dPt>
            <c:idx val="12"/>
            <c:bubble3D val="0"/>
            <c:spPr>
              <a:solidFill>
                <a:schemeClr val="accent6">
                  <a:lumMod val="75000"/>
                </a:schemeClr>
              </a:solidFill>
            </c:spPr>
          </c:dPt>
          <c:dLbls>
            <c:dLbl>
              <c:idx val="0"/>
              <c:layout>
                <c:manualLayout>
                  <c:x val="-0.0954433026380177"/>
                  <c:y val="0.129411764705882"/>
                </c:manualLayout>
              </c:layout>
              <c:tx>
                <c:rich>
                  <a:bodyPr/>
                  <a:lstStyle/>
                  <a:p>
                    <a:r>
                      <a:rPr lang="en-US" dirty="0" smtClean="0"/>
                      <a:t>North </a:t>
                    </a:r>
                  </a:p>
                  <a:p>
                    <a:r>
                      <a:rPr lang="en-US" dirty="0" smtClean="0"/>
                      <a:t>America</a:t>
                    </a:r>
                    <a:r>
                      <a:rPr lang="en-US" dirty="0"/>
                      <a:t>
10%</a:t>
                    </a:r>
                  </a:p>
                </c:rich>
              </c:tx>
              <c:showLegendKey val="0"/>
              <c:showVal val="0"/>
              <c:showCatName val="1"/>
              <c:showSerName val="0"/>
              <c:showPercent val="1"/>
              <c:showBubbleSize val="0"/>
              <c:extLst>
                <c:ext xmlns:c15="http://schemas.microsoft.com/office/drawing/2012/chart" uri="{CE6537A1-D6FC-4f65-9D91-7224C49458BB}"/>
              </c:extLst>
            </c:dLbl>
            <c:dLbl>
              <c:idx val="1"/>
              <c:layout>
                <c:manualLayout>
                  <c:x val="-0.0788730592997909"/>
                  <c:y val="0.122592558283156"/>
                </c:manualLayout>
              </c:layout>
              <c:tx>
                <c:rich>
                  <a:bodyPr/>
                  <a:lstStyle/>
                  <a:p>
                    <a:endParaRPr lang="en-US" dirty="0" smtClean="0"/>
                  </a:p>
                  <a:p>
                    <a:r>
                      <a:rPr lang="en-US" dirty="0" smtClean="0"/>
                      <a:t>S/ Cent </a:t>
                    </a:r>
                  </a:p>
                  <a:p>
                    <a:r>
                      <a:rPr lang="en-US" dirty="0" smtClean="0"/>
                      <a:t>America</a:t>
                    </a:r>
                    <a:r>
                      <a:rPr lang="en-US" dirty="0"/>
                      <a:t>
5%</a:t>
                    </a:r>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0.0891543218114687"/>
                  <c:y val="0.079661262930369"/>
                </c:manualLayout>
              </c:layout>
              <c:tx>
                <c:rich>
                  <a:bodyPr/>
                  <a:lstStyle/>
                  <a:p>
                    <a:r>
                      <a:rPr lang="en-US" dirty="0" smtClean="0"/>
                      <a:t> Lat</a:t>
                    </a:r>
                    <a:r>
                      <a:rPr lang="en-US" baseline="0" dirty="0" smtClean="0"/>
                      <a:t> </a:t>
                    </a:r>
                    <a:r>
                      <a:rPr lang="en-US" dirty="0" smtClean="0"/>
                      <a:t>Am</a:t>
                    </a:r>
                    <a:r>
                      <a:rPr lang="en-US" dirty="0"/>
                      <a:t>
3%</a:t>
                    </a:r>
                  </a:p>
                </c:rich>
              </c:tx>
              <c:showLegendKey val="0"/>
              <c:showVal val="0"/>
              <c:showCatName val="1"/>
              <c:showSerName val="0"/>
              <c:showPercent val="1"/>
              <c:showBubbleSize val="0"/>
              <c:extLst>
                <c:ext xmlns:c15="http://schemas.microsoft.com/office/drawing/2012/chart" uri="{CE6537A1-D6FC-4f65-9D91-7224C49458BB}"/>
              </c:extLst>
            </c:dLbl>
            <c:dLbl>
              <c:idx val="3"/>
              <c:layout>
                <c:manualLayout>
                  <c:x val="-0.122518684105165"/>
                  <c:y val="0.0781093098656785"/>
                </c:manualLayout>
              </c:layout>
              <c:showLegendKey val="0"/>
              <c:showVal val="0"/>
              <c:showCatName val="1"/>
              <c:showSerName val="0"/>
              <c:showPercent val="1"/>
              <c:showBubbleSize val="0"/>
              <c:extLst>
                <c:ext xmlns:c15="http://schemas.microsoft.com/office/drawing/2012/chart" uri="{CE6537A1-D6FC-4f65-9D91-7224C49458BB}"/>
              </c:extLst>
            </c:dLbl>
            <c:dLbl>
              <c:idx val="4"/>
              <c:layout>
                <c:manualLayout>
                  <c:x val="-0.110384025995087"/>
                  <c:y val="-0.139330266995564"/>
                </c:manualLayout>
              </c:layout>
              <c:showLegendKey val="0"/>
              <c:showVal val="0"/>
              <c:showCatName val="1"/>
              <c:showSerName val="0"/>
              <c:showPercent val="1"/>
              <c:showBubbleSize val="0"/>
              <c:extLst>
                <c:ext xmlns:c15="http://schemas.microsoft.com/office/drawing/2012/chart" uri="{CE6537A1-D6FC-4f65-9D91-7224C49458BB}"/>
              </c:extLst>
            </c:dLbl>
            <c:dLbl>
              <c:idx val="5"/>
              <c:layout>
                <c:manualLayout>
                  <c:x val="-0.0565474442813292"/>
                  <c:y val="-0.117333178940868"/>
                </c:manualLayout>
              </c:layout>
              <c:tx>
                <c:rich>
                  <a:bodyPr/>
                  <a:lstStyle/>
                  <a:p>
                    <a:r>
                      <a:rPr lang="en-US" dirty="0" smtClean="0"/>
                      <a:t>Central </a:t>
                    </a:r>
                  </a:p>
                  <a:p>
                    <a:r>
                      <a:rPr lang="en-US" dirty="0" smtClean="0"/>
                      <a:t>Africa</a:t>
                    </a:r>
                    <a:r>
                      <a:rPr lang="en-US" dirty="0"/>
                      <a:t>
6%</a:t>
                    </a:r>
                  </a:p>
                </c:rich>
              </c:tx>
              <c:showLegendKey val="0"/>
              <c:showVal val="0"/>
              <c:showCatName val="1"/>
              <c:showSerName val="0"/>
              <c:showPercent val="1"/>
              <c:showBubbleSize val="0"/>
              <c:extLst>
                <c:ext xmlns:c15="http://schemas.microsoft.com/office/drawing/2012/chart" uri="{CE6537A1-D6FC-4f65-9D91-7224C49458BB}"/>
              </c:extLst>
            </c:dLbl>
            <c:dLbl>
              <c:idx val="6"/>
              <c:layout>
                <c:manualLayout>
                  <c:x val="-0.0264246163421881"/>
                  <c:y val="-0.035960635473311"/>
                </c:manualLayout>
              </c:layout>
              <c:tx>
                <c:rich>
                  <a:bodyPr/>
                  <a:lstStyle/>
                  <a:p>
                    <a:r>
                      <a:rPr lang="en-US" dirty="0"/>
                      <a:t>North </a:t>
                    </a:r>
                    <a:endParaRPr lang="en-US" dirty="0" smtClean="0"/>
                  </a:p>
                  <a:p>
                    <a:r>
                      <a:rPr lang="en-US" dirty="0" smtClean="0"/>
                      <a:t>Africa</a:t>
                    </a:r>
                    <a:r>
                      <a:rPr lang="en-US" dirty="0"/>
                      <a:t>
1%</a:t>
                    </a:r>
                  </a:p>
                </c:rich>
              </c:tx>
              <c:showLegendKey val="0"/>
              <c:showVal val="0"/>
              <c:showCatName val="1"/>
              <c:showSerName val="0"/>
              <c:showPercent val="1"/>
              <c:showBubbleSize val="0"/>
              <c:extLst>
                <c:ext xmlns:c15="http://schemas.microsoft.com/office/drawing/2012/chart" uri="{CE6537A1-D6FC-4f65-9D91-7224C49458BB}"/>
              </c:extLst>
            </c:dLbl>
            <c:dLbl>
              <c:idx val="7"/>
              <c:layout>
                <c:manualLayout>
                  <c:x val="0.00909355175327581"/>
                  <c:y val="-0.210068428295265"/>
                </c:manualLayout>
              </c:layout>
              <c:tx>
                <c:rich>
                  <a:bodyPr/>
                  <a:lstStyle/>
                  <a:p>
                    <a:r>
                      <a:rPr lang="en-US" dirty="0" smtClean="0"/>
                      <a:t>Southern </a:t>
                    </a:r>
                  </a:p>
                  <a:p>
                    <a:r>
                      <a:rPr lang="en-US" dirty="0" smtClean="0"/>
                      <a:t>Africa</a:t>
                    </a:r>
                    <a:r>
                      <a:rPr lang="en-US" dirty="0"/>
                      <a:t>
2%</a:t>
                    </a:r>
                  </a:p>
                </c:rich>
              </c:tx>
              <c:showLegendKey val="0"/>
              <c:showVal val="0"/>
              <c:showCatName val="1"/>
              <c:showSerName val="0"/>
              <c:showPercent val="1"/>
              <c:showBubbleSize val="0"/>
              <c:extLst>
                <c:ext xmlns:c15="http://schemas.microsoft.com/office/drawing/2012/chart" uri="{CE6537A1-D6FC-4f65-9D91-7224C49458BB}"/>
              </c:extLst>
            </c:dLbl>
            <c:dLbl>
              <c:idx val="8"/>
              <c:layout>
                <c:manualLayout>
                  <c:x val="0.0776232261221585"/>
                  <c:y val="-0.151646904431064"/>
                </c:manualLayout>
              </c:layout>
              <c:showLegendKey val="0"/>
              <c:showVal val="0"/>
              <c:showCatName val="1"/>
              <c:showSerName val="0"/>
              <c:showPercent val="1"/>
              <c:showBubbleSize val="0"/>
              <c:extLst>
                <c:ext xmlns:c15="http://schemas.microsoft.com/office/drawing/2012/chart" uri="{CE6537A1-D6FC-4f65-9D91-7224C49458BB}"/>
              </c:extLst>
            </c:dLbl>
            <c:dLbl>
              <c:idx val="9"/>
              <c:layout>
                <c:manualLayout>
                  <c:x val="0.169041231204561"/>
                  <c:y val="-0.108255073067018"/>
                </c:manualLayout>
              </c:layout>
              <c:showLegendKey val="0"/>
              <c:showVal val="0"/>
              <c:showCatName val="1"/>
              <c:showSerName val="0"/>
              <c:showPercent val="1"/>
              <c:showBubbleSize val="0"/>
              <c:extLst>
                <c:ext xmlns:c15="http://schemas.microsoft.com/office/drawing/2012/chart" uri="{CE6537A1-D6FC-4f65-9D91-7224C49458BB}"/>
              </c:extLst>
            </c:dLbl>
            <c:dLbl>
              <c:idx val="10"/>
              <c:layout>
                <c:manualLayout>
                  <c:x val="0.142483298179738"/>
                  <c:y val="0.081647380214201"/>
                </c:manualLayout>
              </c:layout>
              <c:showLegendKey val="0"/>
              <c:showVal val="0"/>
              <c:showCatName val="1"/>
              <c:showSerName val="0"/>
              <c:showPercent val="1"/>
              <c:showBubbleSize val="0"/>
              <c:extLst>
                <c:ext xmlns:c15="http://schemas.microsoft.com/office/drawing/2012/chart" uri="{CE6537A1-D6FC-4f65-9D91-7224C49458BB}"/>
              </c:extLst>
            </c:dLbl>
            <c:dLbl>
              <c:idx val="11"/>
              <c:layout>
                <c:manualLayout>
                  <c:x val="0.0765680190399929"/>
                  <c:y val="0.181862745098039"/>
                </c:manualLayout>
              </c:layout>
              <c:showLegendKey val="0"/>
              <c:showVal val="0"/>
              <c:showCatName val="1"/>
              <c:showSerName val="0"/>
              <c:showPercent val="1"/>
              <c:showBubbleSize val="0"/>
              <c:extLst>
                <c:ext xmlns:c15="http://schemas.microsoft.com/office/drawing/2012/chart" uri="{CE6537A1-D6FC-4f65-9D91-7224C49458BB}"/>
              </c:extLst>
            </c:dLbl>
            <c:dLbl>
              <c:idx val="12"/>
              <c:layout>
                <c:manualLayout>
                  <c:x val="0.001392744339161"/>
                  <c:y val="0.0598039215686277"/>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sz="1400" b="1">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'[Chart in Microsoft Office PowerPoint]ALL'!$Q$707:$Q$719</c:f>
              <c:strCache>
                <c:ptCount val="13"/>
                <c:pt idx="0">
                  <c:v>North America</c:v>
                </c:pt>
                <c:pt idx="1">
                  <c:v>South/Central America</c:v>
                </c:pt>
                <c:pt idx="2">
                  <c:v>Latin America</c:v>
                </c:pt>
                <c:pt idx="3">
                  <c:v>East Africa</c:v>
                </c:pt>
                <c:pt idx="4">
                  <c:v>West Africa</c:v>
                </c:pt>
                <c:pt idx="5">
                  <c:v>Central Africa</c:v>
                </c:pt>
                <c:pt idx="6">
                  <c:v>North Africa</c:v>
                </c:pt>
                <c:pt idx="7">
                  <c:v>Southern Africa</c:v>
                </c:pt>
                <c:pt idx="8">
                  <c:v>Europe</c:v>
                </c:pt>
                <c:pt idx="9">
                  <c:v>Middle East</c:v>
                </c:pt>
                <c:pt idx="10">
                  <c:v>Asia</c:v>
                </c:pt>
                <c:pt idx="11">
                  <c:v>Central Asia</c:v>
                </c:pt>
                <c:pt idx="12">
                  <c:v>Australia</c:v>
                </c:pt>
              </c:strCache>
            </c:strRef>
          </c:cat>
          <c:val>
            <c:numRef>
              <c:f>'[Chart in Microsoft Office PowerPoint]ALL'!$Q$720:$Q$732</c:f>
              <c:numCache>
                <c:formatCode>General</c:formatCode>
                <c:ptCount val="13"/>
                <c:pt idx="0">
                  <c:v>68.0</c:v>
                </c:pt>
                <c:pt idx="1">
                  <c:v>38.0</c:v>
                </c:pt>
                <c:pt idx="2">
                  <c:v>17.0</c:v>
                </c:pt>
                <c:pt idx="3">
                  <c:v>100.0</c:v>
                </c:pt>
                <c:pt idx="4">
                  <c:v>71.0</c:v>
                </c:pt>
                <c:pt idx="5">
                  <c:v>40.0</c:v>
                </c:pt>
                <c:pt idx="6">
                  <c:v>8.0</c:v>
                </c:pt>
                <c:pt idx="7">
                  <c:v>17.0</c:v>
                </c:pt>
                <c:pt idx="8">
                  <c:v>76.0</c:v>
                </c:pt>
                <c:pt idx="9">
                  <c:v>95.0</c:v>
                </c:pt>
                <c:pt idx="10">
                  <c:v>78.0</c:v>
                </c:pt>
                <c:pt idx="11">
                  <c:v>87.0</c:v>
                </c:pt>
                <c:pt idx="12">
                  <c:v>6.0</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dLbls>
          <c:showLegendKey val="0"/>
          <c:showVal val="0"/>
          <c:showCatName val="0"/>
          <c:showSerName val="0"/>
          <c:showPercent val="0"/>
          <c:showBubbleSize val="0"/>
        </c:dLbls>
        <c:gapWidth val="150"/>
        <c:axId val="-364665488"/>
        <c:axId val="-364661360"/>
      </c:barChart>
      <c:catAx>
        <c:axId val="-364665488"/>
        <c:scaling>
          <c:orientation val="minMax"/>
        </c:scaling>
        <c:delete val="0"/>
        <c:axPos val="b"/>
        <c:majorTickMark val="out"/>
        <c:minorTickMark val="none"/>
        <c:tickLblPos val="nextTo"/>
        <c:crossAx val="-364661360"/>
        <c:crosses val="autoZero"/>
        <c:auto val="1"/>
        <c:lblAlgn val="ctr"/>
        <c:lblOffset val="100"/>
        <c:noMultiLvlLbl val="0"/>
      </c:catAx>
      <c:valAx>
        <c:axId val="-364661360"/>
        <c:scaling>
          <c:orientation val="minMax"/>
        </c:scaling>
        <c:delete val="0"/>
        <c:axPos val="l"/>
        <c:majorGridlines/>
        <c:numFmt formatCode="General" sourceLinked="1"/>
        <c:majorTickMark val="out"/>
        <c:minorTickMark val="none"/>
        <c:tickLblPos val="nextTo"/>
        <c:crossAx val="-364665488"/>
        <c:crosses val="autoZero"/>
        <c:crossBetween val="between"/>
      </c:valAx>
    </c:plotArea>
    <c:plotVisOnly val="1"/>
    <c:dispBlanksAs val="gap"/>
    <c:showDLblsOverMax val="0"/>
  </c:chart>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9886045494313"/>
          <c:y val="0.412412146398367"/>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155271216098"/>
          <c:y val="0.39852325750948"/>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plotVisOnly val="1"/>
    <c:dispBlanksAs val="zero"/>
    <c:showDLblsOverMax val="0"/>
  </c:chart>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dPt>
            <c:idx val="1"/>
            <c:bubble3D val="0"/>
            <c:spPr>
              <a:solidFill>
                <a:schemeClr val="accent4">
                  <a:lumMod val="75000"/>
                </a:schemeClr>
              </a:solidFill>
            </c:spPr>
          </c:dPt>
          <c:dPt>
            <c:idx val="3"/>
            <c:bubble3D val="0"/>
            <c:spPr>
              <a:solidFill>
                <a:schemeClr val="accent2">
                  <a:lumMod val="75000"/>
                </a:schemeClr>
              </a:solidFill>
            </c:spPr>
          </c:dPt>
          <c:dLbls>
            <c:dLbl>
              <c:idx val="1"/>
              <c:layout>
                <c:manualLayout>
                  <c:x val="0.00790081697534289"/>
                  <c:y val="-0.211057193432217"/>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val>
            <c:numRef>
              <c:f>Sheet1!$B$4:$B$7</c:f>
              <c:numCache>
                <c:formatCode>0.0%</c:formatCode>
                <c:ptCount val="4"/>
                <c:pt idx="0">
                  <c:v>0.308483290488432</c:v>
                </c:pt>
                <c:pt idx="1">
                  <c:v>0.413881748071979</c:v>
                </c:pt>
                <c:pt idx="2">
                  <c:v>0.113110539845758</c:v>
                </c:pt>
                <c:pt idx="3">
                  <c:v>0.16452442159383</c:v>
                </c:pt>
              </c:numCache>
            </c:numRef>
          </c:val>
        </c:ser>
        <c:dLbls>
          <c:showLegendKey val="0"/>
          <c:showVal val="0"/>
          <c:showCatName val="0"/>
          <c:showSerName val="0"/>
          <c:showPercent val="0"/>
          <c:showBubbleSize val="0"/>
          <c:showLeaderLines val="1"/>
        </c:dLbls>
        <c:firstSliceAng val="0"/>
      </c:pieChart>
    </c:plotArea>
    <c:plotVisOnly val="1"/>
    <c:dispBlanksAs val="zero"/>
    <c:showDLblsOverMax val="0"/>
  </c:chart>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47584541062802"/>
          <c:y val="0.160984848484848"/>
          <c:w val="0.504830917874397"/>
          <c:h val="0.791666666666666"/>
        </c:manualLayout>
      </c:layout>
      <c:pieChart>
        <c:varyColors val="1"/>
        <c:ser>
          <c:idx val="0"/>
          <c:order val="0"/>
          <c:dPt>
            <c:idx val="1"/>
            <c:bubble3D val="0"/>
            <c:spPr>
              <a:solidFill>
                <a:schemeClr val="accent4">
                  <a:lumMod val="75000"/>
                </a:schemeClr>
              </a:solidFill>
            </c:spPr>
          </c:dPt>
          <c:dPt>
            <c:idx val="3"/>
            <c:bubble3D val="0"/>
            <c:spPr>
              <a:solidFill>
                <a:schemeClr val="accent2">
                  <a:lumMod val="75000"/>
                </a:schemeClr>
              </a:solidFill>
            </c:spPr>
          </c:dPt>
          <c:dLbls>
            <c:dLbl>
              <c:idx val="1"/>
              <c:layout>
                <c:manualLayout>
                  <c:x val="0.115042983757465"/>
                  <c:y val="-0.147957229778096"/>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val>
            <c:numRef>
              <c:f>Sheet1!$C$4:$C$7</c:f>
              <c:numCache>
                <c:formatCode>0.0%</c:formatCode>
                <c:ptCount val="4"/>
                <c:pt idx="0">
                  <c:v>0.413705583756345</c:v>
                </c:pt>
                <c:pt idx="1">
                  <c:v>0.436548223350257</c:v>
                </c:pt>
                <c:pt idx="2">
                  <c:v>0.0736040609137056</c:v>
                </c:pt>
                <c:pt idx="3">
                  <c:v>0.0761421319796954</c:v>
                </c:pt>
              </c:numCache>
            </c:numRef>
          </c:val>
        </c:ser>
        <c:dLbls>
          <c:showLegendKey val="0"/>
          <c:showVal val="0"/>
          <c:showCatName val="0"/>
          <c:showSerName val="0"/>
          <c:showPercent val="0"/>
          <c:showBubbleSize val="0"/>
          <c:showLeaderLines val="1"/>
        </c:dLbls>
        <c:firstSliceAng val="0"/>
      </c:pieChart>
    </c:plotArea>
    <c:plotVisOnly val="1"/>
    <c:dispBlanksAs val="zero"/>
    <c:showDLblsOverMax val="0"/>
  </c:chart>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1"/>
            <c:bubble3D val="0"/>
            <c:spPr>
              <a:solidFill>
                <a:schemeClr val="accent4">
                  <a:lumMod val="75000"/>
                </a:schemeClr>
              </a:solidFill>
            </c:spPr>
          </c:dPt>
          <c:dPt>
            <c:idx val="3"/>
            <c:bubble3D val="0"/>
            <c:spPr>
              <a:solidFill>
                <a:schemeClr val="accent2">
                  <a:lumMod val="75000"/>
                </a:schemeClr>
              </a:solidFill>
            </c:spPr>
          </c:dPt>
          <c:dLbls>
            <c:dLbl>
              <c:idx val="0"/>
              <c:layout>
                <c:manualLayout>
                  <c:x val="-0.130556733292954"/>
                  <c:y val="0.013130619310884"/>
                </c:manualLayout>
              </c:layout>
              <c:showLegendKey val="0"/>
              <c:showVal val="0"/>
              <c:showCatName val="0"/>
              <c:showSerName val="0"/>
              <c:showPercent val="1"/>
              <c:showBubbleSize val="0"/>
              <c:extLst>
                <c:ext xmlns:c15="http://schemas.microsoft.com/office/drawing/2012/chart" uri="{CE6537A1-D6FC-4f65-9D91-7224C49458BB}"/>
              </c:extLst>
            </c:dLbl>
            <c:dLbl>
              <c:idx val="1"/>
              <c:layout>
                <c:manualLayout>
                  <c:x val="0.110127448011306"/>
                  <c:y val="-0.118722287373653"/>
                </c:manualLayout>
              </c:layout>
              <c:showLegendKey val="0"/>
              <c:showVal val="0"/>
              <c:showCatName val="0"/>
              <c:showSerName val="0"/>
              <c:showPercent val="1"/>
              <c:showBubbleSize val="0"/>
              <c:extLst>
                <c:ext xmlns:c15="http://schemas.microsoft.com/office/drawing/2012/chart" uri="{CE6537A1-D6FC-4f65-9D91-7224C49458BB}"/>
              </c:extLst>
            </c:dLbl>
            <c:spPr>
              <a:noFill/>
              <a:ln>
                <a:noFill/>
              </a:ln>
              <a:effectLst/>
            </c:spPr>
            <c:txPr>
              <a:bodyPr/>
              <a:lstStyle/>
              <a:p>
                <a:pPr>
                  <a:defRPr sz="1400" b="1">
                    <a:solidFill>
                      <a:schemeClr val="bg1"/>
                    </a:solidFill>
                  </a:defRPr>
                </a:pPr>
                <a:endParaRPr lang="en-US"/>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Sheet1!$A$4:$A$7</c:f>
              <c:strCache>
                <c:ptCount val="4"/>
                <c:pt idx="0">
                  <c:v>Agree</c:v>
                </c:pt>
                <c:pt idx="1">
                  <c:v>Somewhat agree</c:v>
                </c:pt>
                <c:pt idx="2">
                  <c:v>Somewhat disagree</c:v>
                </c:pt>
                <c:pt idx="3">
                  <c:v>Disagree</c:v>
                </c:pt>
              </c:strCache>
            </c:strRef>
          </c:cat>
          <c:val>
            <c:numRef>
              <c:f>Sheet1!$D$4:$D$7</c:f>
              <c:numCache>
                <c:formatCode>0.0%</c:formatCode>
                <c:ptCount val="4"/>
                <c:pt idx="0">
                  <c:v>0.48</c:v>
                </c:pt>
                <c:pt idx="1">
                  <c:v>0.36</c:v>
                </c:pt>
                <c:pt idx="2">
                  <c:v>0.065</c:v>
                </c:pt>
                <c:pt idx="3">
                  <c:v>0.095</c:v>
                </c:pt>
              </c:numCache>
            </c:numRef>
          </c:val>
        </c:ser>
        <c:dLbls>
          <c:showLegendKey val="0"/>
          <c:showVal val="0"/>
          <c:showCatName val="0"/>
          <c:showSerName val="0"/>
          <c:showPercent val="1"/>
          <c:showBubbleSize val="0"/>
          <c:showLeaderLines val="1"/>
        </c:dLbls>
        <c:firstSliceAng val="0"/>
      </c:pieChart>
    </c:plotArea>
    <c:legend>
      <c:legendPos val="t"/>
      <c:layout>
        <c:manualLayout>
          <c:xMode val="edge"/>
          <c:yMode val="edge"/>
          <c:x val="0.000854700854700851"/>
          <c:y val="0.0212765957446808"/>
          <c:w val="0.999145299145299"/>
          <c:h val="0.192676048472664"/>
        </c:manualLayout>
      </c:layout>
      <c:overlay val="0"/>
      <c:txPr>
        <a:bodyPr/>
        <a:lstStyle/>
        <a:p>
          <a:pPr>
            <a:defRPr sz="1800" b="0"/>
          </a:pPr>
          <a:endParaRPr lang="en-US"/>
        </a:p>
      </c:txPr>
    </c:legend>
    <c:plotVisOnly val="1"/>
    <c:dispBlanksAs val="zero"/>
    <c:showDLblsOverMax val="0"/>
  </c:chart>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dLbls>
          <c:showLegendKey val="0"/>
          <c:showVal val="0"/>
          <c:showCatName val="0"/>
          <c:showSerName val="0"/>
          <c:showPercent val="0"/>
          <c:showBubbleSize val="0"/>
        </c:dLbls>
        <c:gapWidth val="150"/>
        <c:axId val="-392964336"/>
        <c:axId val="-360803280"/>
      </c:barChart>
      <c:catAx>
        <c:axId val="-392964336"/>
        <c:scaling>
          <c:orientation val="minMax"/>
        </c:scaling>
        <c:delete val="0"/>
        <c:axPos val="b"/>
        <c:majorTickMark val="out"/>
        <c:minorTickMark val="none"/>
        <c:tickLblPos val="nextTo"/>
        <c:crossAx val="-360803280"/>
        <c:crosses val="autoZero"/>
        <c:auto val="1"/>
        <c:lblAlgn val="ctr"/>
        <c:lblOffset val="100"/>
        <c:noMultiLvlLbl val="0"/>
      </c:catAx>
      <c:valAx>
        <c:axId val="-360803280"/>
        <c:scaling>
          <c:orientation val="minMax"/>
        </c:scaling>
        <c:delete val="0"/>
        <c:axPos val="l"/>
        <c:majorGridlines/>
        <c:numFmt formatCode="General" sourceLinked="1"/>
        <c:majorTickMark val="out"/>
        <c:minorTickMark val="none"/>
        <c:tickLblPos val="nextTo"/>
        <c:crossAx val="-392964336"/>
        <c:crosses val="autoZero"/>
        <c:crossBetween val="between"/>
      </c:valAx>
    </c:plotArea>
    <c:plotVisOnly val="1"/>
    <c:dispBlanksAs val="gap"/>
    <c:showDLblsOverMax val="0"/>
  </c:chart>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9886045494313"/>
          <c:y val="0.412412146398367"/>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plotVisOnly val="1"/>
    <c:dispBlanksAs val="zero"/>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75688976378"/>
          <c:y val="0.0"/>
          <c:w val="0.657986220472441"/>
          <c:h val="0.999472739958138"/>
        </c:manualLayout>
      </c:layout>
      <c:pieChart>
        <c:varyColors val="1"/>
        <c:ser>
          <c:idx val="0"/>
          <c:order val="0"/>
          <c:dPt>
            <c:idx val="0"/>
            <c:bubble3D val="0"/>
            <c:spPr>
              <a:solidFill>
                <a:schemeClr val="accent1">
                  <a:lumMod val="60000"/>
                  <a:lumOff val="40000"/>
                </a:schemeClr>
              </a:solidFill>
            </c:spPr>
          </c:dPt>
          <c:dPt>
            <c:idx val="4"/>
            <c:bubble3D val="0"/>
            <c:spPr>
              <a:solidFill>
                <a:schemeClr val="tx2">
                  <a:lumMod val="75000"/>
                </a:schemeClr>
              </a:solidFill>
            </c:spPr>
          </c:dPt>
          <c:dPt>
            <c:idx val="6"/>
            <c:bubble3D val="0"/>
            <c:spPr>
              <a:solidFill>
                <a:schemeClr val="accent5">
                  <a:lumMod val="75000"/>
                </a:schemeClr>
              </a:solidFill>
            </c:spPr>
          </c:dPt>
          <c:dPt>
            <c:idx val="8"/>
            <c:bubble3D val="0"/>
            <c:spPr>
              <a:solidFill>
                <a:schemeClr val="bg2">
                  <a:lumMod val="50000"/>
                </a:schemeClr>
              </a:solidFill>
            </c:spPr>
          </c:dPt>
          <c:dLbls>
            <c:dLbl>
              <c:idx val="1"/>
              <c:layout>
                <c:manualLayout>
                  <c:x val="-0.176112377400194"/>
                  <c:y val="0.126159043949294"/>
                </c:manualLayout>
              </c:layout>
              <c:tx>
                <c:rich>
                  <a:bodyPr/>
                  <a:lstStyle/>
                  <a:p>
                    <a:r>
                      <a:rPr lang="en-US" dirty="0" smtClean="0"/>
                      <a:t>Gov/MoE</a:t>
                    </a:r>
                    <a:r>
                      <a:rPr lang="en-US" dirty="0"/>
                      <a:t>
11%</a:t>
                    </a:r>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0.19586917562724"/>
                  <c:y val="-0.233628510988365"/>
                </c:manualLayout>
              </c:layout>
              <c:showLegendKey val="0"/>
              <c:showVal val="0"/>
              <c:showCatName val="1"/>
              <c:showSerName val="0"/>
              <c:showPercent val="1"/>
              <c:showBubbleSize val="0"/>
              <c:extLst>
                <c:ext xmlns:c15="http://schemas.microsoft.com/office/drawing/2012/chart" uri="{CE6537A1-D6FC-4f65-9D91-7224C49458BB}"/>
              </c:extLst>
            </c:dLbl>
            <c:dLbl>
              <c:idx val="3"/>
              <c:layout>
                <c:manualLayout>
                  <c:x val="0.136190452755906"/>
                  <c:y val="-0.159966776304861"/>
                </c:manualLayout>
              </c:layout>
              <c:showLegendKey val="0"/>
              <c:showVal val="0"/>
              <c:showCatName val="1"/>
              <c:showSerName val="0"/>
              <c:showPercent val="1"/>
              <c:showBubbleSize val="0"/>
              <c:extLst>
                <c:ext xmlns:c15="http://schemas.microsoft.com/office/drawing/2012/chart" uri="{CE6537A1-D6FC-4f65-9D91-7224C49458BB}"/>
              </c:extLst>
            </c:dLbl>
            <c:dLbl>
              <c:idx val="4"/>
              <c:layout>
                <c:manualLayout>
                  <c:x val="0.141004046369204"/>
                  <c:y val="-0.000191202365527094"/>
                </c:manualLayout>
              </c:layout>
              <c:tx>
                <c:rich>
                  <a:bodyPr/>
                  <a:lstStyle/>
                  <a:p>
                    <a:r>
                      <a:rPr lang="en-US" sz="1400" dirty="0" smtClean="0"/>
                      <a:t>D</a:t>
                    </a:r>
                    <a:r>
                      <a:rPr lang="en-US" dirty="0" smtClean="0"/>
                      <a:t>onor 2% </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5"/>
              <c:layout>
                <c:manualLayout>
                  <c:x val="0.130751657687526"/>
                  <c:y val="0.0111288881443012"/>
                </c:manualLayout>
              </c:layout>
              <c:tx>
                <c:rich>
                  <a:bodyPr/>
                  <a:lstStyle/>
                  <a:p>
                    <a:r>
                      <a:rPr lang="en-US" sz="1400" dirty="0" smtClean="0"/>
                      <a:t>F</a:t>
                    </a:r>
                    <a:r>
                      <a:rPr lang="en-US" dirty="0" smtClean="0"/>
                      <a:t>ound2%</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6"/>
              <c:layout>
                <c:manualLayout>
                  <c:x val="0.173472682690979"/>
                  <c:y val="0.161419236657919"/>
                </c:manualLayout>
              </c:layout>
              <c:showLegendKey val="0"/>
              <c:showVal val="0"/>
              <c:showCatName val="1"/>
              <c:showSerName val="0"/>
              <c:showPercent val="1"/>
              <c:showBubbleSize val="0"/>
              <c:extLst>
                <c:ext xmlns:c15="http://schemas.microsoft.com/office/drawing/2012/chart" uri="{CE6537A1-D6FC-4f65-9D91-7224C49458BB}"/>
              </c:extLst>
            </c:dLbl>
            <c:dLbl>
              <c:idx val="7"/>
              <c:layout>
                <c:manualLayout>
                  <c:x val="0.0645275590551181"/>
                  <c:y val="0.0878636845926174"/>
                </c:manualLayout>
              </c:layout>
              <c:showLegendKey val="0"/>
              <c:showVal val="0"/>
              <c:showCatName val="1"/>
              <c:showSerName val="0"/>
              <c:showPercent val="1"/>
              <c:showBubbleSize val="0"/>
              <c:extLst>
                <c:ext xmlns:c15="http://schemas.microsoft.com/office/drawing/2012/chart" uri="{CE6537A1-D6FC-4f65-9D91-7224C49458BB}"/>
              </c:extLst>
            </c:dLbl>
            <c:dLbl>
              <c:idx val="8"/>
              <c:layout>
                <c:manualLayout>
                  <c:x val="0.0545503522585993"/>
                  <c:y val="0.0386376312335958"/>
                </c:manualLayout>
              </c:layout>
              <c:tx>
                <c:rich>
                  <a:bodyPr/>
                  <a:lstStyle/>
                  <a:p>
                    <a:r>
                      <a:rPr lang="en-US" dirty="0"/>
                      <a:t>No org </a:t>
                    </a:r>
                    <a:endParaRPr lang="en-US" dirty="0" smtClean="0"/>
                  </a:p>
                  <a:p>
                    <a:r>
                      <a:rPr lang="en-US" dirty="0" smtClean="0"/>
                      <a:t>affil</a:t>
                    </a:r>
                    <a:r>
                      <a:rPr lang="en-US" dirty="0"/>
                      <a:t>
7%</a:t>
                    </a:r>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sz="1400" b="1">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ALL!$L$720:$L$728</c:f>
              <c:strCache>
                <c:ptCount val="9"/>
                <c:pt idx="0">
                  <c:v>National NGO</c:v>
                </c:pt>
                <c:pt idx="1">
                  <c:v>Government/MoE</c:v>
                </c:pt>
                <c:pt idx="2">
                  <c:v>International NGO</c:v>
                </c:pt>
                <c:pt idx="3">
                  <c:v>UN Agency</c:v>
                </c:pt>
                <c:pt idx="4">
                  <c:v>Donor </c:v>
                </c:pt>
                <c:pt idx="5">
                  <c:v>Foundation</c:v>
                </c:pt>
                <c:pt idx="6">
                  <c:v>Academic Institution </c:v>
                </c:pt>
                <c:pt idx="7">
                  <c:v>Other</c:v>
                </c:pt>
                <c:pt idx="8">
                  <c:v>No org affiliation</c:v>
                </c:pt>
              </c:strCache>
            </c:strRef>
          </c:cat>
          <c:val>
            <c:numRef>
              <c:f>ALL!$M$709:$M$717</c:f>
              <c:numCache>
                <c:formatCode>General</c:formatCode>
                <c:ptCount val="9"/>
                <c:pt idx="0">
                  <c:v>90.0</c:v>
                </c:pt>
                <c:pt idx="1">
                  <c:v>77.0</c:v>
                </c:pt>
                <c:pt idx="2">
                  <c:v>209.0</c:v>
                </c:pt>
                <c:pt idx="3">
                  <c:v>141.0</c:v>
                </c:pt>
                <c:pt idx="4">
                  <c:v>15.0</c:v>
                </c:pt>
                <c:pt idx="5">
                  <c:v>11.0</c:v>
                </c:pt>
                <c:pt idx="6">
                  <c:v>84.0</c:v>
                </c:pt>
                <c:pt idx="7">
                  <c:v>25.0</c:v>
                </c:pt>
                <c:pt idx="8">
                  <c:v>49.0</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lumMod val="75000"/>
                </a:schemeClr>
              </a:solidFill>
            </c:spPr>
          </c:dPt>
          <c:dPt>
            <c:idx val="1"/>
            <c:bubble3D val="0"/>
            <c:spPr>
              <a:solidFill>
                <a:schemeClr val="accent4">
                  <a:lumMod val="75000"/>
                </a:schemeClr>
              </a:solidFill>
            </c:spPr>
          </c:dPt>
          <c:dPt>
            <c:idx val="3"/>
            <c:bubble3D val="0"/>
            <c:spPr>
              <a:solidFill>
                <a:schemeClr val="accent2">
                  <a:lumMod val="75000"/>
                </a:schemeClr>
              </a:solidFill>
            </c:spPr>
          </c:dPt>
          <c:dLbls>
            <c:dLbl>
              <c:idx val="0"/>
              <c:layout>
                <c:manualLayout>
                  <c:x val="-0.140207245133963"/>
                  <c:y val="0.00574613881853234"/>
                </c:manualLayout>
              </c:layout>
              <c:tx>
                <c:rich>
                  <a:bodyPr/>
                  <a:lstStyle/>
                  <a:p>
                    <a:r>
                      <a:rPr lang="en-US" dirty="0" smtClean="0"/>
                      <a:t>Agree</a:t>
                    </a:r>
                    <a:r>
                      <a:rPr lang="en-US" dirty="0"/>
                      <a:t>
54%</a:t>
                    </a:r>
                  </a:p>
                </c:rich>
              </c:tx>
              <c:showLegendKey val="0"/>
              <c:showVal val="0"/>
              <c:showCatName val="1"/>
              <c:showSerName val="0"/>
              <c:showPercent val="1"/>
              <c:showBubbleSize val="0"/>
              <c:extLst>
                <c:ext xmlns:c15="http://schemas.microsoft.com/office/drawing/2012/chart" uri="{CE6537A1-D6FC-4f65-9D91-7224C49458BB}"/>
              </c:extLst>
            </c:dLbl>
            <c:dLbl>
              <c:idx val="1"/>
              <c:tx>
                <c:rich>
                  <a:bodyPr/>
                  <a:lstStyle/>
                  <a:p>
                    <a:r>
                      <a:rPr lang="en-US" dirty="0" smtClean="0"/>
                      <a:t>Somewhat </a:t>
                    </a:r>
                  </a:p>
                  <a:p>
                    <a:r>
                      <a:rPr lang="en-US" dirty="0" smtClean="0"/>
                      <a:t>agree 37</a:t>
                    </a:r>
                    <a:r>
                      <a:rPr lang="en-US" dirty="0"/>
                      <a:t>%</a:t>
                    </a:r>
                  </a:p>
                </c:rich>
              </c:tx>
              <c:showLegendKey val="0"/>
              <c:showVal val="0"/>
              <c:showCatName val="1"/>
              <c:showSerName val="0"/>
              <c:showPercent val="1"/>
              <c:showBubbleSize val="0"/>
              <c:extLst>
                <c:ext xmlns:c15="http://schemas.microsoft.com/office/drawing/2012/chart" uri="{CE6537A1-D6FC-4f65-9D91-7224C49458BB}"/>
              </c:extLst>
            </c:dLbl>
            <c:dLbl>
              <c:idx val="2"/>
              <c:layout>
                <c:manualLayout>
                  <c:x val="0.0782586211377043"/>
                  <c:y val="0.222777460399025"/>
                </c:manualLayout>
              </c:layout>
              <c:tx>
                <c:rich>
                  <a:bodyPr/>
                  <a:lstStyle/>
                  <a:p>
                    <a:r>
                      <a:rPr lang="en-US" dirty="0" smtClean="0"/>
                      <a:t>Somewhat </a:t>
                    </a:r>
                  </a:p>
                  <a:p>
                    <a:r>
                      <a:rPr lang="en-US" dirty="0" smtClean="0"/>
                      <a:t>disagree</a:t>
                    </a:r>
                    <a:r>
                      <a:rPr lang="en-US" dirty="0"/>
                      <a:t>
6%</a:t>
                    </a:r>
                  </a:p>
                </c:rich>
              </c:tx>
              <c:showLegendKey val="0"/>
              <c:showVal val="0"/>
              <c:showCatName val="1"/>
              <c:showSerName val="0"/>
              <c:showPercent val="1"/>
              <c:showBubbleSize val="0"/>
              <c:extLst>
                <c:ext xmlns:c15="http://schemas.microsoft.com/office/drawing/2012/chart" uri="{CE6537A1-D6FC-4f65-9D91-7224C49458BB}"/>
              </c:extLst>
            </c:dLbl>
            <c:dLbl>
              <c:idx val="3"/>
              <c:layout>
                <c:manualLayout>
                  <c:x val="0.0226030529078603"/>
                  <c:y val="0.132783022086554"/>
                </c:manualLayout>
              </c:layout>
              <c:tx>
                <c:rich>
                  <a:bodyPr/>
                  <a:lstStyle/>
                  <a:p>
                    <a:r>
                      <a:rPr lang="en-US" dirty="0" smtClean="0"/>
                      <a:t>Disagree</a:t>
                    </a:r>
                    <a:r>
                      <a:rPr lang="en-US" dirty="0"/>
                      <a:t>
3%</a:t>
                    </a:r>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sz="1400" b="1">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val>
            <c:numRef>
              <c:f>Sheet1!$B$4:$B$7</c:f>
              <c:numCache>
                <c:formatCode>0.0%</c:formatCode>
                <c:ptCount val="4"/>
                <c:pt idx="0">
                  <c:v>0.537712895377129</c:v>
                </c:pt>
                <c:pt idx="1">
                  <c:v>0.37469586374696</c:v>
                </c:pt>
                <c:pt idx="2">
                  <c:v>0.0559610705596107</c:v>
                </c:pt>
                <c:pt idx="3">
                  <c:v>0.0316301703163019</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lumMod val="75000"/>
                </a:schemeClr>
              </a:solidFill>
            </c:spPr>
          </c:dPt>
          <c:dPt>
            <c:idx val="1"/>
            <c:bubble3D val="0"/>
            <c:spPr>
              <a:solidFill>
                <a:schemeClr val="accent4">
                  <a:lumMod val="75000"/>
                </a:schemeClr>
              </a:solidFill>
            </c:spPr>
          </c:dPt>
          <c:dPt>
            <c:idx val="3"/>
            <c:bubble3D val="0"/>
            <c:spPr>
              <a:solidFill>
                <a:schemeClr val="accent2">
                  <a:lumMod val="75000"/>
                </a:schemeClr>
              </a:solidFill>
            </c:spPr>
          </c:dPt>
          <c:dLbls>
            <c:dLbl>
              <c:idx val="0"/>
              <c:layout>
                <c:manualLayout>
                  <c:x val="-0.171194398397569"/>
                  <c:y val="0.00750763736500153"/>
                </c:manualLayout>
              </c:layout>
              <c:showLegendKey val="0"/>
              <c:showVal val="0"/>
              <c:showCatName val="1"/>
              <c:showSerName val="0"/>
              <c:showPercent val="1"/>
              <c:showBubbleSize val="0"/>
              <c:extLst>
                <c:ext xmlns:c15="http://schemas.microsoft.com/office/drawing/2012/chart" uri="{CE6537A1-D6FC-4f65-9D91-7224C49458BB}"/>
              </c:extLst>
            </c:dLbl>
            <c:dLbl>
              <c:idx val="1"/>
              <c:layout>
                <c:manualLayout>
                  <c:x val="0.178926301975412"/>
                  <c:y val="-0.148691321371714"/>
                </c:manualLayout>
              </c:layout>
              <c:showLegendKey val="0"/>
              <c:showVal val="0"/>
              <c:showCatName val="1"/>
              <c:showSerName val="0"/>
              <c:showPercent val="1"/>
              <c:showBubbleSize val="0"/>
              <c:extLst>
                <c:ext xmlns:c15="http://schemas.microsoft.com/office/drawing/2012/chart" uri="{CE6537A1-D6FC-4f65-9D91-7224C49458BB}"/>
              </c:extLst>
            </c:dLbl>
            <c:dLbl>
              <c:idx val="2"/>
              <c:layout>
                <c:manualLayout>
                  <c:x val="0.17616297140489"/>
                  <c:y val="0.194762273568264"/>
                </c:manualLayout>
              </c:layout>
              <c:showLegendKey val="0"/>
              <c:showVal val="0"/>
              <c:showCatName val="1"/>
              <c:showSerName val="0"/>
              <c:showPercent val="1"/>
              <c:showBubbleSize val="0"/>
              <c:extLst>
                <c:ext xmlns:c15="http://schemas.microsoft.com/office/drawing/2012/chart" uri="{CE6537A1-D6FC-4f65-9D91-7224C49458BB}"/>
              </c:extLst>
            </c:dLbl>
            <c:dLbl>
              <c:idx val="3"/>
              <c:layout>
                <c:manualLayout>
                  <c:x val="0.0514277660714945"/>
                  <c:y val="0.133333333333333"/>
                </c:manualLayout>
              </c:layou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sz="1400" b="1">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Sheet1!$A$4:$A$7</c:f>
              <c:strCache>
                <c:ptCount val="4"/>
                <c:pt idx="0">
                  <c:v>Agree</c:v>
                </c:pt>
                <c:pt idx="1">
                  <c:v>Somewhat agree</c:v>
                </c:pt>
                <c:pt idx="2">
                  <c:v>Somewhat disagree</c:v>
                </c:pt>
                <c:pt idx="3">
                  <c:v>Disagree</c:v>
                </c:pt>
              </c:strCache>
            </c:strRef>
          </c:cat>
          <c:val>
            <c:numRef>
              <c:f>Sheet1!$C$4:$C$7</c:f>
              <c:numCache>
                <c:formatCode>0.0%</c:formatCode>
                <c:ptCount val="4"/>
                <c:pt idx="0">
                  <c:v>0.48</c:v>
                </c:pt>
                <c:pt idx="1">
                  <c:v>0.320000000000001</c:v>
                </c:pt>
                <c:pt idx="2">
                  <c:v>0.14</c:v>
                </c:pt>
                <c:pt idx="3">
                  <c:v>0.06</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v>Primary framework</c:v>
          </c:tx>
          <c:spPr>
            <a:solidFill>
              <a:schemeClr val="tx2">
                <a:lumMod val="50000"/>
              </a:schemeClr>
            </a:solidFill>
          </c:spPr>
          <c:invertIfNegative val="0"/>
          <c:dLbls>
            <c:spPr>
              <a:noFill/>
              <a:ln>
                <a:noFill/>
              </a:ln>
              <a:effectLst/>
            </c:spPr>
            <c:txPr>
              <a:bodyPr/>
              <a:lstStyle/>
              <a:p>
                <a:pPr>
                  <a:defRPr sz="12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Sheet1!$D$17:$L$17</c:f>
              <c:strCache>
                <c:ptCount val="9"/>
                <c:pt idx="0">
                  <c:v>Assessment and setting priorities</c:v>
                </c:pt>
                <c:pt idx="1">
                  <c:v>Negotiate/resolve program challenges</c:v>
                </c:pt>
                <c:pt idx="2">
                  <c:v>Program design</c:v>
                </c:pt>
                <c:pt idx="3">
                  <c:v>Implementation guidance</c:v>
                </c:pt>
                <c:pt idx="4">
                  <c:v>Monitoring framework</c:v>
                </c:pt>
                <c:pt idx="5">
                  <c:v>Conducting evaluations</c:v>
                </c:pt>
                <c:pt idx="6">
                  <c:v>Training and capacity development</c:v>
                </c:pt>
                <c:pt idx="7">
                  <c:v>Ideas on engaging children and youth</c:v>
                </c:pt>
                <c:pt idx="8">
                  <c:v>Ideas on engaging communities, PTAs</c:v>
                </c:pt>
              </c:strCache>
            </c:strRef>
          </c:cat>
          <c:val>
            <c:numRef>
              <c:f>Sheet1!$D$25:$L$25</c:f>
              <c:numCache>
                <c:formatCode>0.0%</c:formatCode>
                <c:ptCount val="9"/>
                <c:pt idx="0">
                  <c:v>0.217032967032968</c:v>
                </c:pt>
                <c:pt idx="1">
                  <c:v>0.155555555555556</c:v>
                </c:pt>
                <c:pt idx="2">
                  <c:v>0.267955801104973</c:v>
                </c:pt>
                <c:pt idx="3">
                  <c:v>0.255255255255255</c:v>
                </c:pt>
                <c:pt idx="4">
                  <c:v>0.238670694864048</c:v>
                </c:pt>
                <c:pt idx="5">
                  <c:v>0.244648318042814</c:v>
                </c:pt>
                <c:pt idx="6">
                  <c:v>0.367567567567569</c:v>
                </c:pt>
                <c:pt idx="7">
                  <c:v>0.209302325581396</c:v>
                </c:pt>
                <c:pt idx="8">
                  <c:v>0.25</c:v>
                </c:pt>
              </c:numCache>
            </c:numRef>
          </c:val>
        </c:ser>
        <c:ser>
          <c:idx val="1"/>
          <c:order val="1"/>
          <c:tx>
            <c:v>Reference</c:v>
          </c:tx>
          <c:spPr>
            <a:solidFill>
              <a:schemeClr val="accent5">
                <a:lumMod val="75000"/>
              </a:schemeClr>
            </a:solidFill>
          </c:spPr>
          <c:invertIfNegative val="0"/>
          <c:dLbls>
            <c:spPr>
              <a:noFill/>
              <a:ln>
                <a:noFill/>
              </a:ln>
              <a:effectLst/>
            </c:spPr>
            <c:txPr>
              <a:bodyPr/>
              <a:lstStyle/>
              <a:p>
                <a:pPr>
                  <a:defRPr sz="12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Sheet1!$D$17:$L$17</c:f>
              <c:strCache>
                <c:ptCount val="9"/>
                <c:pt idx="0">
                  <c:v>Assessment and setting priorities</c:v>
                </c:pt>
                <c:pt idx="1">
                  <c:v>Negotiate/resolve program challenges</c:v>
                </c:pt>
                <c:pt idx="2">
                  <c:v>Program design</c:v>
                </c:pt>
                <c:pt idx="3">
                  <c:v>Implementation guidance</c:v>
                </c:pt>
                <c:pt idx="4">
                  <c:v>Monitoring framework</c:v>
                </c:pt>
                <c:pt idx="5">
                  <c:v>Conducting evaluations</c:v>
                </c:pt>
                <c:pt idx="6">
                  <c:v>Training and capacity development</c:v>
                </c:pt>
                <c:pt idx="7">
                  <c:v>Ideas on engaging children and youth</c:v>
                </c:pt>
                <c:pt idx="8">
                  <c:v>Ideas on engaging communities, PTAs</c:v>
                </c:pt>
              </c:strCache>
            </c:strRef>
          </c:cat>
          <c:val>
            <c:numRef>
              <c:f>Sheet1!$D$26:$L$26</c:f>
              <c:numCache>
                <c:formatCode>0.0%</c:formatCode>
                <c:ptCount val="9"/>
                <c:pt idx="0">
                  <c:v>0.631868131868132</c:v>
                </c:pt>
                <c:pt idx="1">
                  <c:v>0.53968253968254</c:v>
                </c:pt>
                <c:pt idx="2">
                  <c:v>0.604972375690608</c:v>
                </c:pt>
                <c:pt idx="3">
                  <c:v>0.573573573573577</c:v>
                </c:pt>
                <c:pt idx="4">
                  <c:v>0.543806646525682</c:v>
                </c:pt>
                <c:pt idx="5">
                  <c:v>0.532110091743119</c:v>
                </c:pt>
                <c:pt idx="6">
                  <c:v>0.508108108108108</c:v>
                </c:pt>
                <c:pt idx="7">
                  <c:v>0.53488372093023</c:v>
                </c:pt>
                <c:pt idx="8">
                  <c:v>0.566860465116279</c:v>
                </c:pt>
              </c:numCache>
            </c:numRef>
          </c:val>
        </c:ser>
        <c:ser>
          <c:idx val="2"/>
          <c:order val="2"/>
          <c:tx>
            <c:v>Not used</c:v>
          </c:tx>
          <c:spPr>
            <a:solidFill>
              <a:schemeClr val="bg1">
                <a:lumMod val="50000"/>
              </a:schemeClr>
            </a:solidFill>
          </c:spPr>
          <c:invertIfNegative val="0"/>
          <c:dLbls>
            <c:spPr>
              <a:noFill/>
              <a:ln>
                <a:noFill/>
              </a:ln>
              <a:effectLst/>
            </c:spPr>
            <c:txPr>
              <a:bodyPr/>
              <a:lstStyle/>
              <a:p>
                <a:pPr>
                  <a:defRPr sz="12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Sheet1!$D$17:$L$17</c:f>
              <c:strCache>
                <c:ptCount val="9"/>
                <c:pt idx="0">
                  <c:v>Assessment and setting priorities</c:v>
                </c:pt>
                <c:pt idx="1">
                  <c:v>Negotiate/resolve program challenges</c:v>
                </c:pt>
                <c:pt idx="2">
                  <c:v>Program design</c:v>
                </c:pt>
                <c:pt idx="3">
                  <c:v>Implementation guidance</c:v>
                </c:pt>
                <c:pt idx="4">
                  <c:v>Monitoring framework</c:v>
                </c:pt>
                <c:pt idx="5">
                  <c:v>Conducting evaluations</c:v>
                </c:pt>
                <c:pt idx="6">
                  <c:v>Training and capacity development</c:v>
                </c:pt>
                <c:pt idx="7">
                  <c:v>Ideas on engaging children and youth</c:v>
                </c:pt>
                <c:pt idx="8">
                  <c:v>Ideas on engaging communities, PTAs</c:v>
                </c:pt>
              </c:strCache>
            </c:strRef>
          </c:cat>
          <c:val>
            <c:numRef>
              <c:f>Sheet1!$D$27:$L$27</c:f>
              <c:numCache>
                <c:formatCode>0.0%</c:formatCode>
                <c:ptCount val="9"/>
                <c:pt idx="0">
                  <c:v>0.151098901098902</c:v>
                </c:pt>
                <c:pt idx="1">
                  <c:v>0.304761904761905</c:v>
                </c:pt>
                <c:pt idx="2">
                  <c:v>0.127071823204419</c:v>
                </c:pt>
                <c:pt idx="3">
                  <c:v>0.171171171171171</c:v>
                </c:pt>
                <c:pt idx="4">
                  <c:v>0.217522658610272</c:v>
                </c:pt>
                <c:pt idx="5">
                  <c:v>0.223241590214067</c:v>
                </c:pt>
                <c:pt idx="6">
                  <c:v>0.124324324324324</c:v>
                </c:pt>
                <c:pt idx="7">
                  <c:v>0.255813953488372</c:v>
                </c:pt>
                <c:pt idx="8">
                  <c:v>0.183139534883721</c:v>
                </c:pt>
              </c:numCache>
            </c:numRef>
          </c:val>
        </c:ser>
        <c:dLbls>
          <c:showLegendKey val="0"/>
          <c:showVal val="0"/>
          <c:showCatName val="0"/>
          <c:showSerName val="0"/>
          <c:showPercent val="0"/>
          <c:showBubbleSize val="0"/>
        </c:dLbls>
        <c:gapWidth val="150"/>
        <c:overlap val="100"/>
        <c:axId val="-392909936"/>
        <c:axId val="-392906416"/>
      </c:barChart>
      <c:catAx>
        <c:axId val="-392909936"/>
        <c:scaling>
          <c:orientation val="minMax"/>
        </c:scaling>
        <c:delete val="0"/>
        <c:axPos val="l"/>
        <c:numFmt formatCode="General" sourceLinked="0"/>
        <c:majorTickMark val="out"/>
        <c:minorTickMark val="none"/>
        <c:tickLblPos val="nextTo"/>
        <c:txPr>
          <a:bodyPr/>
          <a:lstStyle/>
          <a:p>
            <a:pPr>
              <a:defRPr sz="1400" b="1"/>
            </a:pPr>
            <a:endParaRPr lang="en-US"/>
          </a:p>
        </c:txPr>
        <c:crossAx val="-392906416"/>
        <c:crosses val="autoZero"/>
        <c:auto val="1"/>
        <c:lblAlgn val="ctr"/>
        <c:lblOffset val="100"/>
        <c:noMultiLvlLbl val="0"/>
      </c:catAx>
      <c:valAx>
        <c:axId val="-392906416"/>
        <c:scaling>
          <c:orientation val="minMax"/>
        </c:scaling>
        <c:delete val="1"/>
        <c:axPos val="b"/>
        <c:numFmt formatCode="0.0%" sourceLinked="1"/>
        <c:majorTickMark val="out"/>
        <c:minorTickMark val="none"/>
        <c:tickLblPos val="none"/>
        <c:crossAx val="-392909936"/>
        <c:crosses val="autoZero"/>
        <c:crossBetween val="between"/>
      </c:valAx>
    </c:plotArea>
    <c:legend>
      <c:legendPos val="b"/>
      <c:layout>
        <c:manualLayout>
          <c:xMode val="edge"/>
          <c:yMode val="edge"/>
          <c:x val="0.2077895888014"/>
          <c:y val="0.895849046829673"/>
          <c:w val="0.582035377445951"/>
          <c:h val="0.0653402471032584"/>
        </c:manualLayout>
      </c:layout>
      <c:overlay val="0"/>
      <c:txPr>
        <a:bodyPr/>
        <a:lstStyle/>
        <a:p>
          <a:pPr>
            <a:defRPr sz="1800"/>
          </a:pPr>
          <a:endParaRPr lang="en-US"/>
        </a:p>
      </c:txPr>
    </c:legend>
    <c:plotVisOnly val="1"/>
    <c:dispBlanksAs val="gap"/>
    <c:showDLblsOverMax val="0"/>
  </c:chart>
  <c:txPr>
    <a:bodyPr/>
    <a:lstStyle/>
    <a:p>
      <a:pPr>
        <a:defRPr b="1"/>
      </a:pPr>
      <a:endParaRPr lang="en-US"/>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0229166666666667"/>
          <c:y val="0.0321214730971129"/>
          <c:w val="0.977083333333333"/>
          <c:h val="0.86268782808399"/>
        </c:manualLayout>
      </c:layout>
      <c:barChart>
        <c:barDir val="col"/>
        <c:grouping val="stacked"/>
        <c:varyColors val="0"/>
        <c:ser>
          <c:idx val="0"/>
          <c:order val="0"/>
          <c:tx>
            <c:v>Yes</c:v>
          </c:tx>
          <c:spPr>
            <a:solidFill>
              <a:schemeClr val="accent1">
                <a:lumMod val="50000"/>
              </a:schemeClr>
            </a:solidFill>
          </c:spPr>
          <c:invertIfNegative val="0"/>
          <c:dLbls>
            <c:spPr>
              <a:noFill/>
              <a:ln>
                <a:noFill/>
              </a:ln>
              <a:effectLst/>
            </c:spPr>
            <c:txPr>
              <a:bodyPr/>
              <a:lstStyle/>
              <a:p>
                <a:pPr>
                  <a:defRPr sz="1400">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Sheet1!$B$8:$B$12</c:f>
              <c:strCache>
                <c:ptCount val="5"/>
                <c:pt idx="0">
                  <c:v>National NGO</c:v>
                </c:pt>
                <c:pt idx="1">
                  <c:v>Government/MoE</c:v>
                </c:pt>
                <c:pt idx="2">
                  <c:v>International NGO</c:v>
                </c:pt>
                <c:pt idx="3">
                  <c:v>UN Agency</c:v>
                </c:pt>
                <c:pt idx="4">
                  <c:v>Academic Institution </c:v>
                </c:pt>
              </c:strCache>
            </c:strRef>
          </c:cat>
          <c:val>
            <c:numRef>
              <c:f>Sheet1!$F$8:$F$12</c:f>
              <c:numCache>
                <c:formatCode>0%</c:formatCode>
                <c:ptCount val="5"/>
                <c:pt idx="0">
                  <c:v>0.733333333333334</c:v>
                </c:pt>
                <c:pt idx="1">
                  <c:v>0.678571428571431</c:v>
                </c:pt>
                <c:pt idx="2">
                  <c:v>0.944</c:v>
                </c:pt>
                <c:pt idx="3">
                  <c:v>0.922077922077921</c:v>
                </c:pt>
                <c:pt idx="4">
                  <c:v>0.666666666666667</c:v>
                </c:pt>
              </c:numCache>
            </c:numRef>
          </c:val>
        </c:ser>
        <c:ser>
          <c:idx val="1"/>
          <c:order val="1"/>
          <c:tx>
            <c:v>No</c:v>
          </c:tx>
          <c:spPr>
            <a:solidFill>
              <a:schemeClr val="accent5">
                <a:lumMod val="75000"/>
              </a:schemeClr>
            </a:solidFill>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Sheet1!$B$8:$B$12</c:f>
              <c:strCache>
                <c:ptCount val="5"/>
                <c:pt idx="0">
                  <c:v>National NGO</c:v>
                </c:pt>
                <c:pt idx="1">
                  <c:v>Government/MoE</c:v>
                </c:pt>
                <c:pt idx="2">
                  <c:v>International NGO</c:v>
                </c:pt>
                <c:pt idx="3">
                  <c:v>UN Agency</c:v>
                </c:pt>
                <c:pt idx="4">
                  <c:v>Academic Institution </c:v>
                </c:pt>
              </c:strCache>
            </c:strRef>
          </c:cat>
          <c:val>
            <c:numRef>
              <c:f>Sheet1!$G$8:$G$12</c:f>
              <c:numCache>
                <c:formatCode>0%</c:formatCode>
                <c:ptCount val="5"/>
                <c:pt idx="0">
                  <c:v>0.266666666666667</c:v>
                </c:pt>
                <c:pt idx="1">
                  <c:v>0.321428571428573</c:v>
                </c:pt>
                <c:pt idx="2">
                  <c:v>0.056</c:v>
                </c:pt>
                <c:pt idx="3">
                  <c:v>0.0779220779220779</c:v>
                </c:pt>
                <c:pt idx="4">
                  <c:v>0.333333333333333</c:v>
                </c:pt>
              </c:numCache>
            </c:numRef>
          </c:val>
        </c:ser>
        <c:dLbls>
          <c:showLegendKey val="0"/>
          <c:showVal val="1"/>
          <c:showCatName val="0"/>
          <c:showSerName val="0"/>
          <c:showPercent val="0"/>
          <c:showBubbleSize val="0"/>
        </c:dLbls>
        <c:gapWidth val="95"/>
        <c:overlap val="100"/>
        <c:axId val="-389050960"/>
        <c:axId val="-389047632"/>
      </c:barChart>
      <c:catAx>
        <c:axId val="-389050960"/>
        <c:scaling>
          <c:orientation val="minMax"/>
        </c:scaling>
        <c:delete val="0"/>
        <c:axPos val="b"/>
        <c:numFmt formatCode="General" sourceLinked="0"/>
        <c:majorTickMark val="none"/>
        <c:minorTickMark val="none"/>
        <c:tickLblPos val="nextTo"/>
        <c:txPr>
          <a:bodyPr/>
          <a:lstStyle/>
          <a:p>
            <a:pPr>
              <a:defRPr sz="1200" b="0">
                <a:latin typeface="Garamond" pitchFamily="18" charset="0"/>
              </a:defRPr>
            </a:pPr>
            <a:endParaRPr lang="en-US"/>
          </a:p>
        </c:txPr>
        <c:crossAx val="-389047632"/>
        <c:crosses val="autoZero"/>
        <c:auto val="1"/>
        <c:lblAlgn val="ctr"/>
        <c:lblOffset val="100"/>
        <c:noMultiLvlLbl val="0"/>
      </c:catAx>
      <c:valAx>
        <c:axId val="-389047632"/>
        <c:scaling>
          <c:orientation val="minMax"/>
        </c:scaling>
        <c:delete val="1"/>
        <c:axPos val="l"/>
        <c:numFmt formatCode="0%" sourceLinked="1"/>
        <c:majorTickMark val="none"/>
        <c:minorTickMark val="none"/>
        <c:tickLblPos val="none"/>
        <c:crossAx val="-389050960"/>
        <c:crosses val="autoZero"/>
        <c:crossBetween val="between"/>
      </c:valAx>
      <c:spPr>
        <a:noFill/>
        <a:ln w="25400">
          <a:noFill/>
        </a:ln>
      </c:spPr>
    </c:plotArea>
    <c:legend>
      <c:legendPos val="t"/>
      <c:layout>
        <c:manualLayout>
          <c:xMode val="edge"/>
          <c:yMode val="edge"/>
          <c:x val="0.410680282152232"/>
          <c:y val="0.0696409060811956"/>
          <c:w val="0.186972604986877"/>
          <c:h val="0.0735136533189788"/>
        </c:manualLayout>
      </c:layout>
      <c:overlay val="0"/>
      <c:txPr>
        <a:bodyPr/>
        <a:lstStyle/>
        <a:p>
          <a:pPr>
            <a:defRPr sz="1600"/>
          </a:pPr>
          <a:endParaRPr lang="en-US"/>
        </a:p>
      </c:txPr>
    </c:legend>
    <c:plotVisOnly val="1"/>
    <c:dispBlanksAs val="gap"/>
    <c:showDLblsOverMax val="0"/>
  </c:chart>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
          <c:y val="0.0295698924731183"/>
          <c:w val="1.0"/>
          <c:h val="0.80980780628228"/>
        </c:manualLayout>
      </c:layout>
      <c:barChart>
        <c:barDir val="col"/>
        <c:grouping val="stack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Sheet1!$B$9:$B$15</c:f>
              <c:strCache>
                <c:ptCount val="5"/>
                <c:pt idx="0">
                  <c:v>National NGO</c:v>
                </c:pt>
                <c:pt idx="1">
                  <c:v>Government/MoE</c:v>
                </c:pt>
                <c:pt idx="2">
                  <c:v>International NGO</c:v>
                </c:pt>
                <c:pt idx="3">
                  <c:v>UN Agency</c:v>
                </c:pt>
                <c:pt idx="4">
                  <c:v>Academic Institution </c:v>
                </c:pt>
              </c:strCache>
            </c:strRef>
          </c:cat>
          <c:val>
            <c:numRef>
              <c:f>Sheet1!$C$9:$C$15</c:f>
            </c:numRef>
          </c:val>
        </c:ser>
        <c:ser>
          <c:idx val="1"/>
          <c:order val="1"/>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Sheet1!$B$9:$B$15</c:f>
              <c:strCache>
                <c:ptCount val="5"/>
                <c:pt idx="0">
                  <c:v>National NGO</c:v>
                </c:pt>
                <c:pt idx="1">
                  <c:v>Government/MoE</c:v>
                </c:pt>
                <c:pt idx="2">
                  <c:v>International NGO</c:v>
                </c:pt>
                <c:pt idx="3">
                  <c:v>UN Agency</c:v>
                </c:pt>
                <c:pt idx="4">
                  <c:v>Academic Institution </c:v>
                </c:pt>
              </c:strCache>
            </c:strRef>
          </c:cat>
          <c:val>
            <c:numRef>
              <c:f>Sheet1!$D$9:$D$15</c:f>
            </c:numRef>
          </c:val>
        </c:ser>
        <c:ser>
          <c:idx val="2"/>
          <c:order val="2"/>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Sheet1!$B$9:$B$15</c:f>
              <c:strCache>
                <c:ptCount val="5"/>
                <c:pt idx="0">
                  <c:v>National NGO</c:v>
                </c:pt>
                <c:pt idx="1">
                  <c:v>Government/MoE</c:v>
                </c:pt>
                <c:pt idx="2">
                  <c:v>International NGO</c:v>
                </c:pt>
                <c:pt idx="3">
                  <c:v>UN Agency</c:v>
                </c:pt>
                <c:pt idx="4">
                  <c:v>Academic Institution </c:v>
                </c:pt>
              </c:strCache>
            </c:strRef>
          </c:cat>
          <c:val>
            <c:numRef>
              <c:f>Sheet1!$E$9:$E$15</c:f>
            </c:numRef>
          </c:val>
        </c:ser>
        <c:ser>
          <c:idx val="3"/>
          <c:order val="3"/>
          <c:tx>
            <c:v>Yes</c:v>
          </c:tx>
          <c:spPr>
            <a:solidFill>
              <a:schemeClr val="accent1">
                <a:lumMod val="50000"/>
              </a:schemeClr>
            </a:solidFill>
          </c:spPr>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Sheet1!$B$9:$B$15</c:f>
              <c:strCache>
                <c:ptCount val="5"/>
                <c:pt idx="0">
                  <c:v>National NGO</c:v>
                </c:pt>
                <c:pt idx="1">
                  <c:v>Government/MoE</c:v>
                </c:pt>
                <c:pt idx="2">
                  <c:v>International NGO</c:v>
                </c:pt>
                <c:pt idx="3">
                  <c:v>UN Agency</c:v>
                </c:pt>
                <c:pt idx="4">
                  <c:v>Academic Institution </c:v>
                </c:pt>
              </c:strCache>
            </c:strRef>
          </c:cat>
          <c:val>
            <c:numRef>
              <c:f>Sheet1!$F$9:$F$15</c:f>
              <c:numCache>
                <c:formatCode>0%</c:formatCode>
                <c:ptCount val="5"/>
                <c:pt idx="0">
                  <c:v>0.450980392156864</c:v>
                </c:pt>
                <c:pt idx="1">
                  <c:v>0.416666666666668</c:v>
                </c:pt>
                <c:pt idx="2">
                  <c:v>0.446808510638298</c:v>
                </c:pt>
                <c:pt idx="3">
                  <c:v>0.560975609756098</c:v>
                </c:pt>
                <c:pt idx="4">
                  <c:v>0.177777777777778</c:v>
                </c:pt>
              </c:numCache>
            </c:numRef>
          </c:val>
        </c:ser>
        <c:ser>
          <c:idx val="4"/>
          <c:order val="4"/>
          <c:tx>
            <c:v>No</c:v>
          </c:tx>
          <c:invertIfNegative val="0"/>
          <c:dLbls>
            <c:spPr>
              <a:noFill/>
              <a:ln>
                <a:noFill/>
              </a:ln>
              <a:effectLst/>
            </c:spPr>
            <c:txPr>
              <a:bodyPr/>
              <a:lstStyle/>
              <a:p>
                <a:pPr>
                  <a:defRPr sz="14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Sheet1!$B$9:$B$15</c:f>
              <c:strCache>
                <c:ptCount val="5"/>
                <c:pt idx="0">
                  <c:v>National NGO</c:v>
                </c:pt>
                <c:pt idx="1">
                  <c:v>Government/MoE</c:v>
                </c:pt>
                <c:pt idx="2">
                  <c:v>International NGO</c:v>
                </c:pt>
                <c:pt idx="3">
                  <c:v>UN Agency</c:v>
                </c:pt>
                <c:pt idx="4">
                  <c:v>Academic Institution </c:v>
                </c:pt>
              </c:strCache>
            </c:strRef>
          </c:cat>
          <c:val>
            <c:numRef>
              <c:f>Sheet1!$G$9:$G$15</c:f>
              <c:numCache>
                <c:formatCode>0%</c:formatCode>
                <c:ptCount val="5"/>
                <c:pt idx="0">
                  <c:v>0.549019607843138</c:v>
                </c:pt>
                <c:pt idx="1">
                  <c:v>0.583333333333333</c:v>
                </c:pt>
                <c:pt idx="2">
                  <c:v>0.553191489361702</c:v>
                </c:pt>
                <c:pt idx="3">
                  <c:v>0.439024390243904</c:v>
                </c:pt>
                <c:pt idx="4">
                  <c:v>0.822222222222222</c:v>
                </c:pt>
              </c:numCache>
            </c:numRef>
          </c:val>
        </c:ser>
        <c:dLbls>
          <c:showLegendKey val="0"/>
          <c:showVal val="1"/>
          <c:showCatName val="0"/>
          <c:showSerName val="0"/>
          <c:showPercent val="0"/>
          <c:showBubbleSize val="0"/>
        </c:dLbls>
        <c:gapWidth val="75"/>
        <c:overlap val="100"/>
        <c:axId val="-389106032"/>
        <c:axId val="-389121712"/>
      </c:barChart>
      <c:catAx>
        <c:axId val="-389106032"/>
        <c:scaling>
          <c:orientation val="minMax"/>
        </c:scaling>
        <c:delete val="0"/>
        <c:axPos val="b"/>
        <c:numFmt formatCode="General" sourceLinked="0"/>
        <c:majorTickMark val="none"/>
        <c:minorTickMark val="none"/>
        <c:tickLblPos val="nextTo"/>
        <c:txPr>
          <a:bodyPr/>
          <a:lstStyle/>
          <a:p>
            <a:pPr>
              <a:defRPr sz="1200" b="1">
                <a:latin typeface="Garamond" pitchFamily="18" charset="0"/>
              </a:defRPr>
            </a:pPr>
            <a:endParaRPr lang="en-US"/>
          </a:p>
        </c:txPr>
        <c:crossAx val="-389121712"/>
        <c:crosses val="autoZero"/>
        <c:auto val="1"/>
        <c:lblAlgn val="ctr"/>
        <c:lblOffset val="100"/>
        <c:noMultiLvlLbl val="0"/>
      </c:catAx>
      <c:valAx>
        <c:axId val="-389121712"/>
        <c:scaling>
          <c:orientation val="minMax"/>
          <c:max val="1.0"/>
        </c:scaling>
        <c:delete val="1"/>
        <c:axPos val="l"/>
        <c:numFmt formatCode="0%" sourceLinked="1"/>
        <c:majorTickMark val="none"/>
        <c:minorTickMark val="none"/>
        <c:tickLblPos val="none"/>
        <c:crossAx val="-389106032"/>
        <c:crosses val="autoZero"/>
        <c:crossBetween val="between"/>
      </c:valAx>
    </c:plotArea>
    <c:legend>
      <c:legendPos val="b"/>
      <c:layout>
        <c:manualLayout>
          <c:xMode val="edge"/>
          <c:yMode val="edge"/>
          <c:x val="0.356227439162698"/>
          <c:y val="0.951506604707198"/>
          <c:w val="0.260795988464405"/>
          <c:h val="0.0484933952928015"/>
        </c:manualLayout>
      </c:layout>
      <c:overlay val="0"/>
      <c:txPr>
        <a:bodyPr/>
        <a:lstStyle/>
        <a:p>
          <a:pPr>
            <a:defRPr sz="1600"/>
          </a:pPr>
          <a:endParaRPr lang="en-US"/>
        </a:p>
      </c:txPr>
    </c:legend>
    <c:plotVisOnly val="1"/>
    <c:dispBlanksAs val="gap"/>
    <c:showDLblsOverMax val="0"/>
  </c:chart>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dLbls>
          <c:showLegendKey val="0"/>
          <c:showVal val="0"/>
          <c:showCatName val="0"/>
          <c:showSerName val="0"/>
          <c:showPercent val="0"/>
          <c:showBubbleSize val="0"/>
        </c:dLbls>
        <c:gapWidth val="150"/>
        <c:axId val="-389193984"/>
        <c:axId val="-389412032"/>
      </c:barChart>
      <c:catAx>
        <c:axId val="-389193984"/>
        <c:scaling>
          <c:orientation val="minMax"/>
        </c:scaling>
        <c:delete val="0"/>
        <c:axPos val="b"/>
        <c:majorTickMark val="out"/>
        <c:minorTickMark val="none"/>
        <c:tickLblPos val="nextTo"/>
        <c:crossAx val="-389412032"/>
        <c:crosses val="autoZero"/>
        <c:auto val="1"/>
        <c:lblAlgn val="ctr"/>
        <c:lblOffset val="100"/>
        <c:noMultiLvlLbl val="0"/>
      </c:catAx>
      <c:valAx>
        <c:axId val="-389412032"/>
        <c:scaling>
          <c:orientation val="minMax"/>
        </c:scaling>
        <c:delete val="0"/>
        <c:axPos val="l"/>
        <c:majorGridlines/>
        <c:numFmt formatCode="General" sourceLinked="1"/>
        <c:majorTickMark val="out"/>
        <c:minorTickMark val="none"/>
        <c:tickLblPos val="nextTo"/>
        <c:crossAx val="-389193984"/>
        <c:crosses val="autoZero"/>
        <c:crossBetween val="between"/>
      </c:valAx>
    </c:plotArea>
    <c:plotVisOnly val="1"/>
    <c:dispBlanksAs val="gap"/>
    <c:showDLblsOverMax val="0"/>
  </c:chart>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9886045494313"/>
          <c:y val="0.412412146398367"/>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155271216098"/>
          <c:y val="0.39852325750948"/>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lumMod val="50000"/>
                </a:schemeClr>
              </a:solidFill>
            </c:spPr>
          </c:dPt>
          <c:dPt>
            <c:idx val="1"/>
            <c:bubble3D val="0"/>
            <c:spPr>
              <a:solidFill>
                <a:schemeClr val="accent5">
                  <a:lumMod val="75000"/>
                </a:schemeClr>
              </a:solidFill>
            </c:spPr>
          </c:dPt>
          <c:dPt>
            <c:idx val="2"/>
            <c:bubble3D val="0"/>
            <c:spPr>
              <a:solidFill>
                <a:schemeClr val="accent4">
                  <a:lumMod val="75000"/>
                </a:schemeClr>
              </a:solidFill>
            </c:spPr>
          </c:dPt>
          <c:dPt>
            <c:idx val="3"/>
            <c:bubble3D val="0"/>
            <c:spPr>
              <a:solidFill>
                <a:schemeClr val="accent2">
                  <a:lumMod val="75000"/>
                </a:schemeClr>
              </a:solidFill>
            </c:spPr>
          </c:dPt>
          <c:dLbls>
            <c:spPr>
              <a:noFill/>
              <a:ln>
                <a:noFill/>
              </a:ln>
              <a:effectLst/>
            </c:spPr>
            <c:txPr>
              <a:bodyPr/>
              <a:lstStyle/>
              <a:p>
                <a:pPr>
                  <a:defRPr sz="1600" b="1">
                    <a:solidFill>
                      <a:schemeClr val="bg1"/>
                    </a:solidFill>
                  </a:defRPr>
                </a:pPr>
                <a:endParaRPr lang="en-US"/>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Sheet1!$A$4:$A$7</c:f>
              <c:strCache>
                <c:ptCount val="4"/>
                <c:pt idx="0">
                  <c:v>Agree</c:v>
                </c:pt>
                <c:pt idx="1">
                  <c:v>Somewhat agree</c:v>
                </c:pt>
                <c:pt idx="2">
                  <c:v>Somewhat disagree</c:v>
                </c:pt>
                <c:pt idx="3">
                  <c:v>Disagree</c:v>
                </c:pt>
              </c:strCache>
            </c:strRef>
          </c:cat>
          <c:val>
            <c:numRef>
              <c:f>Sheet1!$B$4:$B$7</c:f>
              <c:numCache>
                <c:formatCode>0.0%</c:formatCode>
                <c:ptCount val="4"/>
                <c:pt idx="0">
                  <c:v>0.545931758530187</c:v>
                </c:pt>
                <c:pt idx="1">
                  <c:v>0.364829396325462</c:v>
                </c:pt>
                <c:pt idx="2">
                  <c:v>0.0551181102362205</c:v>
                </c:pt>
                <c:pt idx="3">
                  <c:v>0.0341207349081364</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633862696850394"/>
          <c:y val="0.260917051316861"/>
          <c:w val="0.223396325459318"/>
          <c:h val="0.549568060457959"/>
        </c:manualLayout>
      </c:layout>
      <c:overlay val="0"/>
      <c:txPr>
        <a:bodyPr/>
        <a:lstStyle/>
        <a:p>
          <a:pPr>
            <a:defRPr sz="1600" b="0"/>
          </a:pPr>
          <a:endParaRPr lang="en-US"/>
        </a:p>
      </c:txPr>
    </c:legend>
    <c:plotVisOnly val="1"/>
    <c:dispBlanksAs val="zero"/>
    <c:showDLblsOverMax val="0"/>
  </c:chart>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6267749762847"/>
          <c:y val="0.133635771141099"/>
          <c:w val="0.445723108989517"/>
          <c:h val="0.793518810148732"/>
        </c:manualLayout>
      </c:layout>
      <c:pieChart>
        <c:varyColors val="1"/>
        <c:ser>
          <c:idx val="0"/>
          <c:order val="0"/>
          <c:dPt>
            <c:idx val="0"/>
            <c:bubble3D val="0"/>
            <c:spPr>
              <a:solidFill>
                <a:schemeClr val="tx2">
                  <a:lumMod val="50000"/>
                </a:schemeClr>
              </a:solidFill>
            </c:spPr>
          </c:dPt>
          <c:dPt>
            <c:idx val="1"/>
            <c:bubble3D val="0"/>
            <c:spPr>
              <a:solidFill>
                <a:schemeClr val="accent5">
                  <a:lumMod val="75000"/>
                </a:schemeClr>
              </a:solidFill>
            </c:spPr>
          </c:dPt>
          <c:dPt>
            <c:idx val="2"/>
            <c:bubble3D val="0"/>
            <c:spPr>
              <a:solidFill>
                <a:schemeClr val="accent4">
                  <a:lumMod val="75000"/>
                </a:schemeClr>
              </a:solidFill>
            </c:spPr>
          </c:dPt>
          <c:dPt>
            <c:idx val="3"/>
            <c:bubble3D val="0"/>
            <c:spPr>
              <a:solidFill>
                <a:schemeClr val="accent2">
                  <a:lumMod val="75000"/>
                </a:schemeClr>
              </a:solidFill>
            </c:spPr>
          </c:dPt>
          <c:dLbls>
            <c:spPr>
              <a:noFill/>
              <a:ln>
                <a:noFill/>
              </a:ln>
              <a:effectLst/>
            </c:spPr>
            <c:txPr>
              <a:bodyPr/>
              <a:lstStyle/>
              <a:p>
                <a:pPr>
                  <a:defRPr sz="1600" b="1">
                    <a:solidFill>
                      <a:schemeClr val="bg1"/>
                    </a:solidFill>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Sheet1!$A$4:$A$7</c:f>
              <c:strCache>
                <c:ptCount val="4"/>
                <c:pt idx="0">
                  <c:v>Agree</c:v>
                </c:pt>
                <c:pt idx="1">
                  <c:v>Somewhat agree</c:v>
                </c:pt>
                <c:pt idx="2">
                  <c:v>Somewhat disagree</c:v>
                </c:pt>
                <c:pt idx="3">
                  <c:v>Disagree</c:v>
                </c:pt>
              </c:strCache>
            </c:strRef>
          </c:cat>
          <c:val>
            <c:numRef>
              <c:f>Sheet1!$C$4:$C$7</c:f>
              <c:numCache>
                <c:formatCode>0.0%</c:formatCode>
                <c:ptCount val="4"/>
                <c:pt idx="0">
                  <c:v>0.377464788732396</c:v>
                </c:pt>
                <c:pt idx="1">
                  <c:v>0.394366197183102</c:v>
                </c:pt>
                <c:pt idx="2">
                  <c:v>0.118309859154929</c:v>
                </c:pt>
                <c:pt idx="3">
                  <c:v>0.109859154929577</c:v>
                </c:pt>
              </c:numCache>
            </c:numRef>
          </c:val>
        </c:ser>
        <c:dLbls>
          <c:showLegendKey val="0"/>
          <c:showVal val="0"/>
          <c:showCatName val="0"/>
          <c:showSerName val="0"/>
          <c:showPercent val="0"/>
          <c:showBubbleSize val="0"/>
          <c:showLeaderLines val="1"/>
        </c:dLbls>
        <c:firstSliceAng val="0"/>
      </c:pieChart>
    </c:plotArea>
    <c:plotVisOnly val="1"/>
    <c:dispBlanksAs val="zero"/>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dLbls>
          <c:showLegendKey val="0"/>
          <c:showVal val="0"/>
          <c:showCatName val="0"/>
          <c:showSerName val="0"/>
          <c:showPercent val="0"/>
          <c:showBubbleSize val="0"/>
        </c:dLbls>
        <c:gapWidth val="150"/>
        <c:axId val="-365096528"/>
        <c:axId val="-365092400"/>
      </c:barChart>
      <c:catAx>
        <c:axId val="-365096528"/>
        <c:scaling>
          <c:orientation val="minMax"/>
        </c:scaling>
        <c:delete val="0"/>
        <c:axPos val="b"/>
        <c:majorTickMark val="out"/>
        <c:minorTickMark val="none"/>
        <c:tickLblPos val="nextTo"/>
        <c:crossAx val="-365092400"/>
        <c:crosses val="autoZero"/>
        <c:auto val="1"/>
        <c:lblAlgn val="ctr"/>
        <c:lblOffset val="100"/>
        <c:noMultiLvlLbl val="0"/>
      </c:catAx>
      <c:valAx>
        <c:axId val="-365092400"/>
        <c:scaling>
          <c:orientation val="minMax"/>
        </c:scaling>
        <c:delete val="0"/>
        <c:axPos val="l"/>
        <c:majorGridlines/>
        <c:numFmt formatCode="General" sourceLinked="1"/>
        <c:majorTickMark val="out"/>
        <c:minorTickMark val="none"/>
        <c:tickLblPos val="nextTo"/>
        <c:crossAx val="-365096528"/>
        <c:crosses val="autoZero"/>
        <c:crossBetween val="between"/>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789886045494313"/>
          <c:y val="0.412412146398367"/>
          <c:w val="0.112891732283465"/>
          <c:h val="0.212212744240304"/>
        </c:manualLayout>
      </c:layout>
      <c:overlay val="0"/>
      <c:txPr>
        <a:bodyPr/>
        <a:lstStyle/>
        <a:p>
          <a:pPr rtl="0">
            <a:defRPr sz="1400"/>
          </a:pPr>
          <a:endParaRPr lang="en-US"/>
        </a:p>
      </c:txPr>
    </c:legend>
    <c:plotVisOnly val="1"/>
    <c:dispBlanksAs val="zero"/>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pieChart>
        <c:varyColors val="1"/>
        <c:ser>
          <c:idx val="0"/>
          <c:order val="0"/>
          <c:dPt>
            <c:idx val="0"/>
            <c:bubble3D val="0"/>
            <c:spPr>
              <a:solidFill>
                <a:schemeClr val="tx2">
                  <a:lumMod val="50000"/>
                </a:schemeClr>
              </a:solidFill>
            </c:spPr>
          </c:dPt>
          <c:dPt>
            <c:idx val="1"/>
            <c:bubble3D val="0"/>
            <c:spPr>
              <a:solidFill>
                <a:schemeClr val="accent5">
                  <a:lumMod val="75000"/>
                </a:schemeClr>
              </a:solidFill>
            </c:spPr>
          </c:dPt>
          <c:dPt>
            <c:idx val="2"/>
            <c:bubble3D val="0"/>
            <c:spPr>
              <a:solidFill>
                <a:schemeClr val="bg1">
                  <a:lumMod val="65000"/>
                </a:schemeClr>
              </a:solidFill>
            </c:spPr>
          </c:dPt>
          <c:dLbls>
            <c:dLbl>
              <c:idx val="0"/>
              <c:tx>
                <c:rich>
                  <a:bodyPr/>
                  <a:lstStyle/>
                  <a:p>
                    <a:r>
                      <a:rPr lang="en-US" b="1" dirty="0"/>
                      <a:t>G</a:t>
                    </a:r>
                    <a:r>
                      <a:rPr lang="en-US" dirty="0"/>
                      <a:t>ood </a:t>
                    </a:r>
                    <a:r>
                      <a:rPr lang="en-US" dirty="0" smtClean="0"/>
                      <a:t>48%</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1"/>
              <c:tx>
                <c:rich>
                  <a:bodyPr/>
                  <a:lstStyle/>
                  <a:p>
                    <a:r>
                      <a:rPr lang="en-US" b="1" dirty="0" smtClean="0"/>
                      <a:t>B</a:t>
                    </a:r>
                    <a:r>
                      <a:rPr lang="en-US" dirty="0" smtClean="0"/>
                      <a:t>asic</a:t>
                    </a:r>
                  </a:p>
                  <a:p>
                    <a:r>
                      <a:rPr lang="en-US" dirty="0" smtClean="0"/>
                      <a:t> 36%</a:t>
                    </a:r>
                    <a:endParaRPr lang="en-US" dirty="0"/>
                  </a:p>
                </c:rich>
              </c:tx>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b="1" dirty="0"/>
                      <a:t>L</a:t>
                    </a:r>
                    <a:r>
                      <a:rPr lang="en-US" dirty="0"/>
                      <a:t>imited </a:t>
                    </a:r>
                    <a:r>
                      <a:rPr lang="en-US" dirty="0" smtClean="0"/>
                      <a:t>16%</a:t>
                    </a:r>
                    <a:endParaRPr lang="en-US" dirty="0"/>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b="1"/>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ALL!$AH$722:$AH$724</c:f>
              <c:strCache>
                <c:ptCount val="3"/>
                <c:pt idx="0">
                  <c:v>Good Knowledge (47.9%)</c:v>
                </c:pt>
                <c:pt idx="1">
                  <c:v>Basic Knowledge (36.4%)</c:v>
                </c:pt>
                <c:pt idx="2">
                  <c:v>Limited Knowledge (15.7%)</c:v>
                </c:pt>
              </c:strCache>
            </c:strRef>
          </c:cat>
          <c:val>
            <c:numRef>
              <c:f>ALL!$AB$719:$AB$721</c:f>
              <c:numCache>
                <c:formatCode>0.0%</c:formatCode>
                <c:ptCount val="3"/>
                <c:pt idx="0">
                  <c:v>0.478571428571429</c:v>
                </c:pt>
                <c:pt idx="1">
                  <c:v>0.364285714285714</c:v>
                </c:pt>
                <c:pt idx="2">
                  <c:v>0.157142857142857</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4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tx2">
                  <a:lumMod val="50000"/>
                </a:schemeClr>
              </a:solidFill>
            </c:spPr>
          </c:dPt>
          <c:dPt>
            <c:idx val="1"/>
            <c:bubble3D val="0"/>
            <c:spPr>
              <a:solidFill>
                <a:schemeClr val="accent5">
                  <a:lumMod val="75000"/>
                </a:schemeClr>
              </a:solidFill>
            </c:spPr>
          </c:dPt>
          <c:dPt>
            <c:idx val="2"/>
            <c:bubble3D val="0"/>
            <c:spPr>
              <a:solidFill>
                <a:schemeClr val="bg1">
                  <a:lumMod val="65000"/>
                </a:schemeClr>
              </a:solidFill>
            </c:spPr>
          </c:dPt>
          <c:dLbls>
            <c:dLbl>
              <c:idx val="0"/>
              <c:tx>
                <c:rich>
                  <a:bodyPr/>
                  <a:lstStyle/>
                  <a:p>
                    <a:r>
                      <a:rPr lang="en-US" b="1" dirty="0" smtClean="0"/>
                      <a:t>G</a:t>
                    </a:r>
                    <a:r>
                      <a:rPr lang="en-US" dirty="0" smtClean="0"/>
                      <a:t>ood</a:t>
                    </a:r>
                    <a:r>
                      <a:rPr lang="en-US" dirty="0"/>
                      <a:t>
32%</a:t>
                    </a:r>
                  </a:p>
                </c:rich>
              </c:tx>
              <c:showLegendKey val="0"/>
              <c:showVal val="0"/>
              <c:showCatName val="1"/>
              <c:showSerName val="0"/>
              <c:showPercent val="1"/>
              <c:showBubbleSize val="0"/>
              <c:extLst>
                <c:ext xmlns:c15="http://schemas.microsoft.com/office/drawing/2012/chart" uri="{CE6537A1-D6FC-4f65-9D91-7224C49458BB}"/>
              </c:extLst>
            </c:dLbl>
            <c:dLbl>
              <c:idx val="1"/>
              <c:tx>
                <c:rich>
                  <a:bodyPr/>
                  <a:lstStyle/>
                  <a:p>
                    <a:r>
                      <a:rPr lang="en-US" b="1" dirty="0" smtClean="0"/>
                      <a:t>B</a:t>
                    </a:r>
                    <a:r>
                      <a:rPr lang="en-US" dirty="0" smtClean="0"/>
                      <a:t>asic</a:t>
                    </a:r>
                    <a:r>
                      <a:rPr lang="en-US" dirty="0"/>
                      <a:t>
54%</a:t>
                    </a:r>
                  </a:p>
                </c:rich>
              </c:tx>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b="1" dirty="0" smtClean="0"/>
                      <a:t>L</a:t>
                    </a:r>
                    <a:r>
                      <a:rPr lang="en-US" dirty="0" smtClean="0"/>
                      <a:t>imited</a:t>
                    </a:r>
                    <a:r>
                      <a:rPr lang="en-US" baseline="0" dirty="0" smtClean="0"/>
                      <a:t> </a:t>
                    </a:r>
                    <a:r>
                      <a:rPr lang="en-US" dirty="0" smtClean="0"/>
                      <a:t>14</a:t>
                    </a:r>
                    <a:r>
                      <a:rPr lang="en-US" dirty="0"/>
                      <a:t>%</a:t>
                    </a:r>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sz="1400" b="1">
                    <a:solidFill>
                      <a:schemeClr val="bg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val>
            <c:numRef>
              <c:f>ALL!$AC$729:$AC$731</c:f>
              <c:numCache>
                <c:formatCode>0.0%</c:formatCode>
                <c:ptCount val="3"/>
                <c:pt idx="0">
                  <c:v>0.321678321678323</c:v>
                </c:pt>
                <c:pt idx="1">
                  <c:v>0.538461538461538</c:v>
                </c:pt>
                <c:pt idx="2">
                  <c:v>0.139860139860141</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0.10394672256877"/>
          <c:y val="0.0462905228062708"/>
          <c:w val="0.89605327743123"/>
          <c:h val="0.846586507767609"/>
        </c:manualLayout>
      </c:layout>
      <c:barChart>
        <c:barDir val="col"/>
        <c:grouping val="clustered"/>
        <c:varyColors val="0"/>
        <c:ser>
          <c:idx val="0"/>
          <c:order val="0"/>
          <c:tx>
            <c:v>Good</c:v>
          </c:tx>
          <c:spPr>
            <a:solidFill>
              <a:schemeClr val="tx2">
                <a:lumMod val="50000"/>
              </a:schemeClr>
            </a:solidFill>
          </c:spPr>
          <c:invertIfNegative val="0"/>
          <c:cat>
            <c:strRef>
              <c:f>ALL!$V$726:$V$730</c:f>
              <c:strCache>
                <c:ptCount val="5"/>
                <c:pt idx="0">
                  <c:v>National NGO</c:v>
                </c:pt>
                <c:pt idx="1">
                  <c:v>Government/MoE</c:v>
                </c:pt>
                <c:pt idx="2">
                  <c:v>International 
NGO</c:v>
                </c:pt>
                <c:pt idx="3">
                  <c:v>UN Agency</c:v>
                </c:pt>
                <c:pt idx="4">
                  <c:v>Academic Institution </c:v>
                </c:pt>
              </c:strCache>
            </c:strRef>
          </c:cat>
          <c:val>
            <c:numRef>
              <c:f>(ALL!$Z$714:$AC$714,ALL!$AF$714)</c:f>
              <c:numCache>
                <c:formatCode>0%</c:formatCode>
                <c:ptCount val="5"/>
                <c:pt idx="0">
                  <c:v>0.366666666666668</c:v>
                </c:pt>
                <c:pt idx="1">
                  <c:v>0.539473684210526</c:v>
                </c:pt>
                <c:pt idx="2">
                  <c:v>0.425837320574163</c:v>
                </c:pt>
                <c:pt idx="3">
                  <c:v>0.507246376811594</c:v>
                </c:pt>
                <c:pt idx="4">
                  <c:v>0.444444444444444</c:v>
                </c:pt>
              </c:numCache>
            </c:numRef>
          </c:val>
        </c:ser>
        <c:ser>
          <c:idx val="1"/>
          <c:order val="1"/>
          <c:tx>
            <c:v>Basic</c:v>
          </c:tx>
          <c:spPr>
            <a:solidFill>
              <a:schemeClr val="accent5">
                <a:lumMod val="75000"/>
              </a:schemeClr>
            </a:solidFill>
          </c:spPr>
          <c:invertIfNegative val="0"/>
          <c:cat>
            <c:strRef>
              <c:f>ALL!$V$726:$V$730</c:f>
              <c:strCache>
                <c:ptCount val="5"/>
                <c:pt idx="0">
                  <c:v>National NGO</c:v>
                </c:pt>
                <c:pt idx="1">
                  <c:v>Government/MoE</c:v>
                </c:pt>
                <c:pt idx="2">
                  <c:v>International 
NGO</c:v>
                </c:pt>
                <c:pt idx="3">
                  <c:v>UN Agency</c:v>
                </c:pt>
                <c:pt idx="4">
                  <c:v>Academic Institution </c:v>
                </c:pt>
              </c:strCache>
            </c:strRef>
          </c:cat>
          <c:val>
            <c:numRef>
              <c:f>(ALL!$Z$715:$AC$715,ALL!$AF$715)</c:f>
              <c:numCache>
                <c:formatCode>0%</c:formatCode>
                <c:ptCount val="5"/>
                <c:pt idx="0">
                  <c:v>0.422222222222223</c:v>
                </c:pt>
                <c:pt idx="1">
                  <c:v>0.355263157894737</c:v>
                </c:pt>
                <c:pt idx="2">
                  <c:v>0.444976076555024</c:v>
                </c:pt>
                <c:pt idx="3">
                  <c:v>0.362318840579712</c:v>
                </c:pt>
                <c:pt idx="4">
                  <c:v>0.370370370370373</c:v>
                </c:pt>
              </c:numCache>
            </c:numRef>
          </c:val>
        </c:ser>
        <c:ser>
          <c:idx val="2"/>
          <c:order val="2"/>
          <c:tx>
            <c:v>Limited</c:v>
          </c:tx>
          <c:spPr>
            <a:solidFill>
              <a:schemeClr val="bg1">
                <a:lumMod val="65000"/>
              </a:schemeClr>
            </a:solidFill>
          </c:spPr>
          <c:invertIfNegative val="0"/>
          <c:cat>
            <c:strRef>
              <c:f>ALL!$V$726:$V$730</c:f>
              <c:strCache>
                <c:ptCount val="5"/>
                <c:pt idx="0">
                  <c:v>National NGO</c:v>
                </c:pt>
                <c:pt idx="1">
                  <c:v>Government/MoE</c:v>
                </c:pt>
                <c:pt idx="2">
                  <c:v>International 
NGO</c:v>
                </c:pt>
                <c:pt idx="3">
                  <c:v>UN Agency</c:v>
                </c:pt>
                <c:pt idx="4">
                  <c:v>Academic Institution </c:v>
                </c:pt>
              </c:strCache>
            </c:strRef>
          </c:cat>
          <c:val>
            <c:numRef>
              <c:f>(ALL!$Z$716:$AC$716,ALL!$AF$716)</c:f>
              <c:numCache>
                <c:formatCode>0%</c:formatCode>
                <c:ptCount val="5"/>
                <c:pt idx="0">
                  <c:v>0.211111111111111</c:v>
                </c:pt>
                <c:pt idx="1">
                  <c:v>0.105263157894737</c:v>
                </c:pt>
                <c:pt idx="2">
                  <c:v>0.129186602870813</c:v>
                </c:pt>
                <c:pt idx="3">
                  <c:v>0.130434782608696</c:v>
                </c:pt>
                <c:pt idx="4">
                  <c:v>0.185185185185186</c:v>
                </c:pt>
              </c:numCache>
            </c:numRef>
          </c:val>
        </c:ser>
        <c:dLbls>
          <c:showLegendKey val="0"/>
          <c:showVal val="0"/>
          <c:showCatName val="0"/>
          <c:showSerName val="0"/>
          <c:showPercent val="0"/>
          <c:showBubbleSize val="0"/>
        </c:dLbls>
        <c:gapWidth val="150"/>
        <c:axId val="-365024208"/>
        <c:axId val="-392797024"/>
      </c:barChart>
      <c:catAx>
        <c:axId val="-365024208"/>
        <c:scaling>
          <c:orientation val="minMax"/>
        </c:scaling>
        <c:delete val="0"/>
        <c:axPos val="b"/>
        <c:numFmt formatCode="General" sourceLinked="0"/>
        <c:majorTickMark val="out"/>
        <c:minorTickMark val="none"/>
        <c:tickLblPos val="nextTo"/>
        <c:txPr>
          <a:bodyPr rot="0" vert="horz"/>
          <a:lstStyle/>
          <a:p>
            <a:pPr>
              <a:defRPr sz="1200" b="0"/>
            </a:pPr>
            <a:endParaRPr lang="en-US"/>
          </a:p>
        </c:txPr>
        <c:crossAx val="-392797024"/>
        <c:crosses val="autoZero"/>
        <c:auto val="1"/>
        <c:lblAlgn val="ctr"/>
        <c:lblOffset val="100"/>
        <c:noMultiLvlLbl val="0"/>
      </c:catAx>
      <c:valAx>
        <c:axId val="-392797024"/>
        <c:scaling>
          <c:orientation val="minMax"/>
        </c:scaling>
        <c:delete val="0"/>
        <c:axPos val="l"/>
        <c:title>
          <c:tx>
            <c:rich>
              <a:bodyPr rot="-5400000" vert="horz"/>
              <a:lstStyle/>
              <a:p>
                <a:pPr>
                  <a:defRPr/>
                </a:pPr>
                <a:r>
                  <a:rPr lang="en-US" dirty="0" smtClean="0"/>
                  <a:t>%</a:t>
                </a:r>
                <a:r>
                  <a:rPr lang="en-US" baseline="0" dirty="0" smtClean="0"/>
                  <a:t> Respondents</a:t>
                </a:r>
                <a:endParaRPr lang="en-US" dirty="0"/>
              </a:p>
            </c:rich>
          </c:tx>
          <c:overlay val="0"/>
        </c:title>
        <c:numFmt formatCode="0%" sourceLinked="1"/>
        <c:majorTickMark val="out"/>
        <c:minorTickMark val="none"/>
        <c:tickLblPos val="nextTo"/>
        <c:crossAx val="-365024208"/>
        <c:crosses val="autoZero"/>
        <c:crossBetween val="between"/>
      </c:valAx>
    </c:plotArea>
    <c:legend>
      <c:legendPos val="t"/>
      <c:layout>
        <c:manualLayout>
          <c:xMode val="edge"/>
          <c:yMode val="edge"/>
          <c:x val="0.324604424446944"/>
          <c:y val="0.0597014925373137"/>
          <c:w val="0.385423015304907"/>
          <c:h val="0.0570123790496341"/>
        </c:manualLayout>
      </c:layout>
      <c:overlay val="0"/>
      <c:txPr>
        <a:bodyPr/>
        <a:lstStyle/>
        <a:p>
          <a:pPr>
            <a:defRPr sz="1400"/>
          </a:pPr>
          <a:endParaRPr lang="en-US"/>
        </a:p>
      </c:txPr>
    </c:legend>
    <c:plotVisOnly val="1"/>
    <c:dispBlanksAs val="gap"/>
    <c:showDLblsOverMax val="0"/>
  </c:chart>
  <c:txPr>
    <a:bodyPr/>
    <a:lstStyle/>
    <a:p>
      <a:pPr>
        <a:defRPr sz="12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00DEDB-E7FB-4982-A221-36B40BD85E97}" type="datetimeFigureOut">
              <a:rPr lang="en-US" smtClean="0"/>
              <a:pPr/>
              <a:t>8/15/18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5C4711-523D-4C64-AB7C-B83256085451}" type="slidenum">
              <a:rPr lang="en-US" smtClean="0"/>
              <a:pPr/>
              <a:t>‹#›</a:t>
            </a:fld>
            <a:endParaRPr lang="en-US" dirty="0"/>
          </a:p>
        </p:txBody>
      </p:sp>
    </p:spTree>
    <p:extLst>
      <p:ext uri="{BB962C8B-B14F-4D97-AF65-F5344CB8AC3E}">
        <p14:creationId xmlns:p14="http://schemas.microsoft.com/office/powerpoint/2010/main" val="32698086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B2B64C-DBC6-41CA-815E-456745FE49A2}" type="datetimeFigureOut">
              <a:rPr lang="en-US" smtClean="0"/>
              <a:pPr/>
              <a:t>8/15/18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EE1DF3-55C7-4315-B81B-4B69AACA8388}" type="slidenum">
              <a:rPr lang="en-US" smtClean="0"/>
              <a:pPr/>
              <a:t>‹#›</a:t>
            </a:fld>
            <a:endParaRPr lang="en-US" dirty="0"/>
          </a:p>
        </p:txBody>
      </p:sp>
    </p:spTree>
    <p:extLst>
      <p:ext uri="{BB962C8B-B14F-4D97-AF65-F5344CB8AC3E}">
        <p14:creationId xmlns:p14="http://schemas.microsoft.com/office/powerpoint/2010/main" val="3081559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Today I</a:t>
            </a:r>
            <a:r>
              <a:rPr lang="en-US" baseline="0" dirty="0" smtClean="0"/>
              <a:t> would like to share with you the key findings of INEE’s 2012 Assessment of the INEE Minimum Standards</a:t>
            </a: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1</a:t>
            </a:fld>
            <a:endParaRPr lang="en-US" dirty="0"/>
          </a:p>
        </p:txBody>
      </p:sp>
    </p:spTree>
    <p:extLst>
      <p:ext uri="{BB962C8B-B14F-4D97-AF65-F5344CB8AC3E}">
        <p14:creationId xmlns:p14="http://schemas.microsoft.com/office/powerpoint/2010/main" val="3119524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Within the continuum of preparedness through recovery and development, the data shows that the Standards</a:t>
            </a:r>
            <a:r>
              <a:rPr lang="en-US" baseline="0" dirty="0" smtClean="0"/>
              <a:t> are not used as often in the acute response phase, likely due to time constraints at the height of an emergency</a:t>
            </a:r>
          </a:p>
          <a:p>
            <a:pPr marL="171450" indent="-171450">
              <a:buFont typeface="Arial" pitchFamily="34" charset="0"/>
              <a:buChar char="•"/>
            </a:pPr>
            <a:r>
              <a:rPr lang="en-US" baseline="0" dirty="0" smtClean="0"/>
              <a:t>INEE MS seem to be used the most in the preparedness stage of response, but the sometimes blurred categories of Early Recovery, Development, and Chronic/Protracted Emergency combine to outweigh the usage of the Standards in the Preparedness Phase.</a:t>
            </a:r>
          </a:p>
          <a:p>
            <a:pPr marL="171450" indent="-171450">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9BEE1DF3-55C7-4315-B81B-4B69AACA8388}" type="slidenum">
              <a:rPr lang="en-US" smtClean="0"/>
              <a:pPr/>
              <a:t>10</a:t>
            </a:fld>
            <a:endParaRPr lang="en-US" dirty="0"/>
          </a:p>
        </p:txBody>
      </p:sp>
    </p:spTree>
    <p:extLst>
      <p:ext uri="{BB962C8B-B14F-4D97-AF65-F5344CB8AC3E}">
        <p14:creationId xmlns:p14="http://schemas.microsoft.com/office/powerpoint/2010/main" val="448192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Looking at frequency of use of the Standards by respondent groups, we found that overall usage was generally high, with 29% regularly using the MS and 42% sometimes using them.</a:t>
            </a:r>
            <a:endParaRPr lang="en-US" dirty="0" smtClean="0"/>
          </a:p>
          <a:p>
            <a:pPr marL="171450" indent="-171450">
              <a:buFont typeface="Arial" pitchFamily="34" charset="0"/>
              <a:buChar char="•"/>
            </a:pPr>
            <a:r>
              <a:rPr lang="en-US" baseline="0" dirty="0" smtClean="0"/>
              <a:t>National NGOs and International NGOs use the Standards the most frequently when planning or implementing work projects and programs, while Academic Institutions use them the least</a:t>
            </a:r>
          </a:p>
          <a:p>
            <a:pPr marL="171450" indent="-171450">
              <a:buFont typeface="Arial" pitchFamily="34" charset="0"/>
              <a:buChar char="•"/>
            </a:pPr>
            <a:r>
              <a:rPr lang="en-US" baseline="0" dirty="0" smtClean="0"/>
              <a:t>Academic institutions use them less frequently, but overall, usage of the standards is very high. </a:t>
            </a:r>
          </a:p>
        </p:txBody>
      </p:sp>
      <p:sp>
        <p:nvSpPr>
          <p:cNvPr id="4" name="Slide Number Placeholder 3"/>
          <p:cNvSpPr>
            <a:spLocks noGrp="1"/>
          </p:cNvSpPr>
          <p:nvPr>
            <p:ph type="sldNum" sz="quarter" idx="10"/>
          </p:nvPr>
        </p:nvSpPr>
        <p:spPr/>
        <p:txBody>
          <a:bodyPr/>
          <a:lstStyle/>
          <a:p>
            <a:fld id="{9BEE1DF3-55C7-4315-B81B-4B69AACA8388}" type="slidenum">
              <a:rPr lang="en-US" smtClean="0"/>
              <a:pPr/>
              <a:t>11</a:t>
            </a:fld>
            <a:endParaRPr lang="en-US" dirty="0"/>
          </a:p>
        </p:txBody>
      </p:sp>
    </p:spTree>
    <p:extLst>
      <p:ext uri="{BB962C8B-B14F-4D97-AF65-F5344CB8AC3E}">
        <p14:creationId xmlns:p14="http://schemas.microsoft.com/office/powerpoint/2010/main" val="4248263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We wanted to see how useful the MS were to users, and we tend to see similar high levels of utility across different</a:t>
            </a:r>
            <a:r>
              <a:rPr lang="en-US" baseline="0" dirty="0" smtClean="0"/>
              <a:t> agencies.</a:t>
            </a:r>
          </a:p>
          <a:p>
            <a:pPr marL="171450" indent="-171450">
              <a:buFont typeface="Arial" pitchFamily="34" charset="0"/>
              <a:buChar char="•"/>
            </a:pPr>
            <a:r>
              <a:rPr lang="en-US" baseline="0" dirty="0" smtClean="0"/>
              <a:t>Overall, 38% found the Standards very useful, 57% found them useful, and only 5% did not find them useful. </a:t>
            </a:r>
          </a:p>
          <a:p>
            <a:pPr marL="171450" indent="-171450">
              <a:buFont typeface="Arial" pitchFamily="34" charset="0"/>
              <a:buChar char="•"/>
            </a:pPr>
            <a:r>
              <a:rPr lang="en-US" baseline="0" dirty="0" smtClean="0"/>
              <a:t>Interestingly, international NGOs scored highest in frequency of use but found them less useful overall, relative to other groups.</a:t>
            </a:r>
            <a:endParaRPr lang="en-US" dirty="0" smtClean="0"/>
          </a:p>
          <a:p>
            <a:pPr marL="171450" indent="-171450">
              <a:buFont typeface="Arial" pitchFamily="34" charset="0"/>
              <a:buChar char="•"/>
            </a:pPr>
            <a:r>
              <a:rPr lang="en-US" dirty="0" smtClean="0"/>
              <a:t>National NGOs</a:t>
            </a:r>
            <a:r>
              <a:rPr lang="en-US" baseline="0" dirty="0" smtClean="0"/>
              <a:t> and Academic Institutions ranked the INEE MS ‘Very Useful’ significantly more than the overall response, although academics used them less frequently in their work – this could be because national NGOs are exposed to fewer guidance materials than academics.</a:t>
            </a: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12</a:t>
            </a:fld>
            <a:endParaRPr lang="en-US" dirty="0"/>
          </a:p>
        </p:txBody>
      </p:sp>
    </p:spTree>
    <p:extLst>
      <p:ext uri="{BB962C8B-B14F-4D97-AF65-F5344CB8AC3E}">
        <p14:creationId xmlns:p14="http://schemas.microsoft.com/office/powerpoint/2010/main" val="807995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When</a:t>
            </a:r>
            <a:r>
              <a:rPr lang="en-US" baseline="0" dirty="0" smtClean="0"/>
              <a:t> selecting from a predetermined list of 17 potential uses of the INEE MS:</a:t>
            </a:r>
          </a:p>
          <a:p>
            <a:pPr marL="171450" indent="-171450">
              <a:buFont typeface="Arial" pitchFamily="34" charset="0"/>
              <a:buChar char="•"/>
            </a:pPr>
            <a:r>
              <a:rPr lang="en-US" baseline="0" dirty="0" smtClean="0"/>
              <a:t>Advocacy for Education in Emergencies and recognition of education as a key humanitarian response was the leading response choice, followed by disaster/emergency preparedness planning, mostly reported by UN, International NGO, and Education Cluster members.</a:t>
            </a:r>
          </a:p>
          <a:p>
            <a:pPr marL="171450" indent="-171450">
              <a:buFont typeface="Arial" pitchFamily="34" charset="0"/>
              <a:buChar char="•"/>
            </a:pPr>
            <a:r>
              <a:rPr lang="en-US" baseline="0" dirty="0" smtClean="0"/>
              <a:t>M&amp;E and capacity development scored highly, as well as proposal development and project design.</a:t>
            </a:r>
          </a:p>
          <a:p>
            <a:pPr marL="171450" indent="-171450">
              <a:buFont typeface="Arial" pitchFamily="34" charset="0"/>
              <a:buChar char="•"/>
            </a:pPr>
            <a:r>
              <a:rPr lang="en-US" baseline="0" dirty="0" smtClean="0"/>
              <a:t>Academics largely contributed to the high response rate for Research and Teaching and Learning about Education in Emergencies</a:t>
            </a:r>
          </a:p>
          <a:p>
            <a:pPr marL="171450" indent="-171450">
              <a:buFont typeface="Arial" pitchFamily="34" charset="0"/>
              <a:buChar char="•"/>
            </a:pPr>
            <a:r>
              <a:rPr lang="en-US" baseline="0" dirty="0" smtClean="0"/>
              <a:t>Finally, many members of UN agencies and International NGOs reported high usage in the areas of coordination and support to government.</a:t>
            </a:r>
            <a:endParaRPr lang="en-US" sz="1200" b="0" i="0" u="none" strike="noStrike" kern="1200" dirty="0" smtClean="0">
              <a:solidFill>
                <a:schemeClr val="tx1"/>
              </a:solidFill>
              <a:latin typeface="+mn-lt"/>
              <a:ea typeface="+mn-ea"/>
              <a:cs typeface="+mn-cs"/>
            </a:endParaRPr>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13</a:t>
            </a:fld>
            <a:endParaRPr lang="en-US" dirty="0"/>
          </a:p>
        </p:txBody>
      </p:sp>
    </p:spTree>
    <p:extLst>
      <p:ext uri="{BB962C8B-B14F-4D97-AF65-F5344CB8AC3E}">
        <p14:creationId xmlns:p14="http://schemas.microsoft.com/office/powerpoint/2010/main" val="4179901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a:t>
            </a:r>
            <a:r>
              <a:rPr lang="en-US" baseline="0" dirty="0" smtClean="0"/>
              <a:t>dvocacy is one of the most significant ways the INEE MS are used, and was the top recorded type of use in the survey data. </a:t>
            </a:r>
            <a:endParaRPr lang="en-US" dirty="0" smtClean="0"/>
          </a:p>
          <a:p>
            <a:pPr marL="171450" indent="-171450">
              <a:buFont typeface="Arial" pitchFamily="34" charset="0"/>
              <a:buChar char="•"/>
            </a:pPr>
            <a:r>
              <a:rPr lang="en-US" baseline="0" dirty="0" smtClean="0"/>
              <a:t>Most respondents agreed or somewhat agreed that the INEE MS were used to advocate with governments and donor agencies to prioritize and fund Education in Emergencies.</a:t>
            </a:r>
          </a:p>
          <a:p>
            <a:pPr marL="171450" indent="-171450">
              <a:buFont typeface="Arial" pitchFamily="34" charset="0"/>
              <a:buChar char="•"/>
            </a:pPr>
            <a:r>
              <a:rPr lang="en-US" baseline="0" dirty="0" smtClean="0"/>
              <a:t>Though agreement was not as strong, most respondents agreed or somewhat agreed that the INEE MS contributed to policy decisions in their countries. </a:t>
            </a:r>
          </a:p>
          <a:p>
            <a:pPr marL="171450" indent="-171450">
              <a:buFont typeface="Arial" pitchFamily="34" charset="0"/>
              <a:buChar char="•"/>
            </a:pPr>
            <a:r>
              <a:rPr lang="en-US" baseline="0" dirty="0" smtClean="0"/>
              <a:t>Fewer respondents agreed that the INEE MS informed public messages by key opinion leaders. </a:t>
            </a: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14</a:t>
            </a:fld>
            <a:endParaRPr lang="en-US" dirty="0"/>
          </a:p>
        </p:txBody>
      </p:sp>
    </p:spTree>
    <p:extLst>
      <p:ext uri="{BB962C8B-B14F-4D97-AF65-F5344CB8AC3E}">
        <p14:creationId xmlns:p14="http://schemas.microsoft.com/office/powerpoint/2010/main" val="3826190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As</a:t>
            </a:r>
            <a:r>
              <a:rPr lang="en-US" baseline="0" dirty="0" smtClean="0"/>
              <a:t> you can see by these examples, the INEE MS have been incorporated into advocacy efforts in a variety of ways around the world, used in National Response Plans, policies, resolutions, and a number of campaigns.</a:t>
            </a:r>
          </a:p>
          <a:p>
            <a:pPr marL="171450" indent="-171450">
              <a:buFont typeface="Arial" pitchFamily="34" charset="0"/>
              <a:buChar char="•"/>
            </a:pPr>
            <a:r>
              <a:rPr lang="en-US" baseline="0" dirty="0" smtClean="0"/>
              <a:t>For example, INEE MS were used as part of the National Response Plan for Education in Emergencies in Lebanon, advocacy for funding in South Sudan, and were used as a road map for Back to School funding in Cote d’Ivoire</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You can find a full list of advocacy uses in the 2012 INEE Minimum Standards Assessment Report</a:t>
            </a:r>
            <a:r>
              <a:rPr lang="en-US" baseline="0" dirty="0" smtClean="0"/>
              <a:t> itself.</a:t>
            </a:r>
            <a:endParaRPr lang="en-US" dirty="0" smtClean="0"/>
          </a:p>
        </p:txBody>
      </p:sp>
      <p:sp>
        <p:nvSpPr>
          <p:cNvPr id="4" name="Slide Number Placeholder 3"/>
          <p:cNvSpPr>
            <a:spLocks noGrp="1"/>
          </p:cNvSpPr>
          <p:nvPr>
            <p:ph type="sldNum" sz="quarter" idx="10"/>
          </p:nvPr>
        </p:nvSpPr>
        <p:spPr/>
        <p:txBody>
          <a:bodyPr/>
          <a:lstStyle/>
          <a:p>
            <a:fld id="{9BEE1DF3-55C7-4315-B81B-4B69AACA8388}" type="slidenum">
              <a:rPr lang="en-US" smtClean="0"/>
              <a:pPr/>
              <a:t>15</a:t>
            </a:fld>
            <a:endParaRPr lang="en-US" dirty="0"/>
          </a:p>
        </p:txBody>
      </p:sp>
    </p:spTree>
    <p:extLst>
      <p:ext uri="{BB962C8B-B14F-4D97-AF65-F5344CB8AC3E}">
        <p14:creationId xmlns:p14="http://schemas.microsoft.com/office/powerpoint/2010/main" val="3558780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A large majority of respondents agree or somewhat agree that</a:t>
            </a:r>
            <a:r>
              <a:rPr lang="en-US" baseline="0" dirty="0" smtClean="0"/>
              <a:t> the INEE MS have been used as a guide for coordination of education stakeholders in humanitarian settings. </a:t>
            </a:r>
          </a:p>
          <a:p>
            <a:pPr marL="171450" indent="-171450">
              <a:buFont typeface="Arial" pitchFamily="34" charset="0"/>
              <a:buChar char="•"/>
            </a:pPr>
            <a:r>
              <a:rPr lang="en-US" baseline="0" dirty="0" smtClean="0"/>
              <a:t>While use for </a:t>
            </a:r>
            <a:r>
              <a:rPr lang="en-US" b="0" baseline="0" dirty="0" smtClean="0">
                <a:latin typeface="+mj-lt"/>
              </a:rPr>
              <a:t>coordination is relatively consistent between Agencies, looking more closely at Education Cluster affiliation shows that Coordinators and Members of Education Clusters found the INEE MS most useful for coordination.</a:t>
            </a:r>
          </a:p>
          <a:p>
            <a:pPr marL="171450" indent="-171450">
              <a:buFont typeface="Arial" pitchFamily="34" charset="0"/>
              <a:buChar char="•"/>
            </a:pPr>
            <a:r>
              <a:rPr lang="en-US" b="0" baseline="0" dirty="0" smtClean="0">
                <a:latin typeface="+mj-lt"/>
              </a:rPr>
              <a:t>In terms of </a:t>
            </a:r>
            <a:r>
              <a:rPr lang="en-US" b="0" i="0" baseline="0" dirty="0" smtClean="0">
                <a:latin typeface="+mj-lt"/>
              </a:rPr>
              <a:t>assigning and directing resources, a majority still agrees that the INEE MS are used for assigning and directing resources, though responses drop by roughly 10% in comparison to use as a guide for coordination.</a:t>
            </a:r>
          </a:p>
          <a:p>
            <a:pPr marL="171450" indent="-171450">
              <a:buFont typeface="Arial" pitchFamily="34" charset="0"/>
              <a:buChar char="•"/>
            </a:pPr>
            <a:r>
              <a:rPr lang="en-US" b="0" i="0" baseline="0" dirty="0" smtClean="0">
                <a:latin typeface="+mj-lt"/>
              </a:rPr>
              <a:t>One respondent in Afghanistan said that </a:t>
            </a:r>
            <a:r>
              <a:rPr lang="en-US" sz="1200" b="0" i="0" baseline="0" dirty="0" smtClean="0">
                <a:latin typeface="+mj-lt"/>
              </a:rPr>
              <a:t>“t</a:t>
            </a:r>
            <a:r>
              <a:rPr lang="en-US" sz="1200" b="0" i="0" dirty="0" smtClean="0">
                <a:latin typeface="+mj-lt"/>
              </a:rPr>
              <a:t>he INEE MS [were] the basis for mainstreaming interventions as well as coordination of response [with] protection issues.”</a:t>
            </a:r>
          </a:p>
          <a:p>
            <a:pPr marL="171450" indent="-171450">
              <a:buFont typeface="Arial" pitchFamily="34" charset="0"/>
              <a:buChar char="•"/>
            </a:pPr>
            <a:r>
              <a:rPr lang="en-US" sz="1200" b="0" i="0" dirty="0" smtClean="0">
                <a:latin typeface="+mj-lt"/>
              </a:rPr>
              <a:t>Another</a:t>
            </a:r>
            <a:r>
              <a:rPr lang="en-US" sz="1200" b="0" i="0" baseline="0" dirty="0" smtClean="0">
                <a:latin typeface="+mj-lt"/>
              </a:rPr>
              <a:t> respondent said that “th</a:t>
            </a:r>
            <a:r>
              <a:rPr lang="en-US" sz="1200" b="0" i="0" dirty="0" smtClean="0">
                <a:latin typeface="+mj-lt"/>
              </a:rPr>
              <a:t>e INEE MS Handbook is the</a:t>
            </a:r>
            <a:r>
              <a:rPr lang="en-US" sz="1200" b="0" i="0" baseline="0" dirty="0" smtClean="0">
                <a:latin typeface="+mj-lt"/>
              </a:rPr>
              <a:t> “</a:t>
            </a:r>
            <a:r>
              <a:rPr lang="en-US" sz="1200" b="0" i="0" dirty="0" smtClean="0">
                <a:latin typeface="+mj-lt"/>
              </a:rPr>
              <a:t>common denominator of education in emergencies - it is a fundamental document or resource that gives language and order to the practices we are all trying to uphold and promote …. Coordination in the education sector is fueled by the common knowledge, endorsement, use and promotion of the MS. This gives them weight and thus gives weight to collaborative and coordinated work.”</a:t>
            </a:r>
          </a:p>
        </p:txBody>
      </p:sp>
      <p:sp>
        <p:nvSpPr>
          <p:cNvPr id="4" name="Slide Number Placeholder 3"/>
          <p:cNvSpPr>
            <a:spLocks noGrp="1"/>
          </p:cNvSpPr>
          <p:nvPr>
            <p:ph type="sldNum" sz="quarter" idx="10"/>
          </p:nvPr>
        </p:nvSpPr>
        <p:spPr/>
        <p:txBody>
          <a:bodyPr/>
          <a:lstStyle/>
          <a:p>
            <a:fld id="{9BEE1DF3-55C7-4315-B81B-4B69AACA8388}" type="slidenum">
              <a:rPr lang="en-US" smtClean="0"/>
              <a:pPr/>
              <a:t>16</a:t>
            </a:fld>
            <a:endParaRPr lang="en-US" dirty="0"/>
          </a:p>
        </p:txBody>
      </p:sp>
    </p:spTree>
    <p:extLst>
      <p:ext uri="{BB962C8B-B14F-4D97-AF65-F5344CB8AC3E}">
        <p14:creationId xmlns:p14="http://schemas.microsoft.com/office/powerpoint/2010/main" val="3338955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t" latinLnBrk="0" hangingPunct="1">
              <a:lnSpc>
                <a:spcPct val="100000"/>
              </a:lnSpc>
              <a:spcBef>
                <a:spcPts val="0"/>
              </a:spcBef>
              <a:spcAft>
                <a:spcPts val="0"/>
              </a:spcAft>
              <a:buClrTx/>
              <a:buSzTx/>
              <a:buFont typeface="Arial" pitchFamily="34" charset="0"/>
              <a:buChar char="•"/>
              <a:tabLst/>
              <a:defRPr/>
            </a:pPr>
            <a:r>
              <a:rPr lang="en-US" dirty="0" smtClean="0"/>
              <a:t>This</a:t>
            </a:r>
            <a:r>
              <a:rPr lang="en-US" baseline="0" dirty="0" smtClean="0"/>
              <a:t> section will look at how the INEE MS are used for Program Planning and Response in the field of education.</a:t>
            </a:r>
            <a:endParaRPr lang="en-US" sz="1200" b="0" i="0" u="none" strike="noStrike" kern="1200" dirty="0" smtClean="0">
              <a:solidFill>
                <a:schemeClr val="tx1"/>
              </a:solidFill>
              <a:latin typeface="+mn-lt"/>
              <a:ea typeface="+mn-ea"/>
              <a:cs typeface="+mn-cs"/>
            </a:endParaRPr>
          </a:p>
          <a:p>
            <a:pPr marL="171450" indent="-171450" rtl="0" eaLnBrk="1" fontAlgn="t" latinLnBrk="0" hangingPunct="1">
              <a:buFont typeface="Arial" pitchFamily="34" charset="0"/>
              <a:buChar char="•"/>
            </a:pPr>
            <a:r>
              <a:rPr lang="en-US" sz="1200" b="0" i="0" u="none" strike="noStrike" kern="1200" dirty="0" smtClean="0">
                <a:solidFill>
                  <a:schemeClr val="tx1"/>
                </a:solidFill>
                <a:latin typeface="+mn-lt"/>
                <a:ea typeface="+mn-ea"/>
                <a:cs typeface="+mn-cs"/>
              </a:rPr>
              <a:t>For programming, the INEE MS were used most</a:t>
            </a:r>
            <a:r>
              <a:rPr lang="en-US" sz="1200" b="0" i="0" u="none" strike="noStrike" kern="1200" baseline="0" dirty="0" smtClean="0">
                <a:solidFill>
                  <a:schemeClr val="tx1"/>
                </a:solidFill>
                <a:latin typeface="+mn-lt"/>
                <a:ea typeface="+mn-ea"/>
                <a:cs typeface="+mn-cs"/>
              </a:rPr>
              <a:t> frequently as a reference when developing a project implementation plan.</a:t>
            </a:r>
          </a:p>
          <a:p>
            <a:pPr marL="171450" indent="-171450" rtl="0" eaLnBrk="1" fontAlgn="t" latinLnBrk="0" hangingPunct="1">
              <a:buFont typeface="Arial" pitchFamily="34" charset="0"/>
              <a:buChar char="•"/>
            </a:pPr>
            <a:r>
              <a:rPr lang="en-US" sz="1200" b="0" i="0" u="none" strike="noStrike" kern="1200" baseline="0" dirty="0" smtClean="0">
                <a:solidFill>
                  <a:schemeClr val="tx1"/>
                </a:solidFill>
                <a:latin typeface="+mn-lt"/>
                <a:ea typeface="+mn-ea"/>
                <a:cs typeface="+mn-cs"/>
              </a:rPr>
              <a:t>Additional highly reported uses included incorporation of the INEE MS into project proposals and development of Monitoring and Evaluation frameworks.</a:t>
            </a:r>
          </a:p>
        </p:txBody>
      </p:sp>
      <p:sp>
        <p:nvSpPr>
          <p:cNvPr id="4" name="Slide Number Placeholder 3"/>
          <p:cNvSpPr>
            <a:spLocks noGrp="1"/>
          </p:cNvSpPr>
          <p:nvPr>
            <p:ph type="sldNum" sz="quarter" idx="10"/>
          </p:nvPr>
        </p:nvSpPr>
        <p:spPr/>
        <p:txBody>
          <a:bodyPr/>
          <a:lstStyle/>
          <a:p>
            <a:fld id="{9BEE1DF3-55C7-4315-B81B-4B69AACA8388}"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As a primary framework, the INEE MS were most used in training and capacity development, followed</a:t>
            </a:r>
            <a:r>
              <a:rPr lang="en-US" baseline="0" dirty="0" smtClean="0"/>
              <a:t> by </a:t>
            </a:r>
            <a:r>
              <a:rPr lang="en-US" dirty="0" smtClean="0"/>
              <a:t>program design,</a:t>
            </a:r>
            <a:r>
              <a:rPr lang="en-US" baseline="0" dirty="0" smtClean="0"/>
              <a:t> as an implementation guide, and for ideas on engaging communities and PTAs.</a:t>
            </a:r>
          </a:p>
          <a:p>
            <a:pPr marL="171450" indent="-171450">
              <a:buFont typeface="Arial" pitchFamily="34" charset="0"/>
              <a:buChar char="•"/>
            </a:pPr>
            <a:r>
              <a:rPr lang="en-US" baseline="0" dirty="0" smtClean="0"/>
              <a:t>As a reference tool, the INEE MS were used most for Assessment and setting priorities, followed by program design and guidance for implementation.</a:t>
            </a:r>
          </a:p>
          <a:p>
            <a:pPr marL="171450" indent="-171450">
              <a:buFont typeface="Arial" pitchFamily="34" charset="0"/>
              <a:buChar char="•"/>
            </a:pPr>
            <a:r>
              <a:rPr lang="en-US" baseline="0" dirty="0" smtClean="0"/>
              <a:t>The INEE MS seem to be used the least often in negotiating/resolving program challenges, as well as for ideas on engaging children and youth.</a:t>
            </a:r>
            <a:endParaRPr lang="en-US" dirty="0" smtClean="0"/>
          </a:p>
          <a:p>
            <a:pPr marL="171450" indent="-17145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9BEE1DF3-55C7-4315-B81B-4B69AACA8388}" type="slidenum">
              <a:rPr lang="en-US" smtClean="0"/>
              <a:pPr/>
              <a:t>18</a:t>
            </a:fld>
            <a:endParaRPr lang="en-US" dirty="0"/>
          </a:p>
        </p:txBody>
      </p:sp>
    </p:spTree>
    <p:extLst>
      <p:ext uri="{BB962C8B-B14F-4D97-AF65-F5344CB8AC3E}">
        <p14:creationId xmlns:p14="http://schemas.microsoft.com/office/powerpoint/2010/main" val="667359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In examining how the INEE MS are used in research, INEE implemented a desk-review. The desk review portion of the assessment produced an annotated bibliography of these citations which you can find on the INEE website. </a:t>
            </a:r>
            <a:endParaRPr lang="en-US" dirty="0" smtClean="0"/>
          </a:p>
          <a:p>
            <a:pPr marL="171450" indent="-171450">
              <a:buFont typeface="Arial" pitchFamily="34" charset="0"/>
              <a:buChar char="•"/>
            </a:pPr>
            <a:r>
              <a:rPr lang="en-US" dirty="0" smtClean="0"/>
              <a:t>In the survey data, the assessment found that </a:t>
            </a:r>
            <a:r>
              <a:rPr lang="en-US" baseline="0" dirty="0" smtClean="0"/>
              <a:t>INEE MS are less frequently reported to be used for research purposes. </a:t>
            </a:r>
          </a:p>
          <a:p>
            <a:pPr marL="171450" indent="-171450">
              <a:buFont typeface="Arial" pitchFamily="34" charset="0"/>
              <a:buChar char="•"/>
            </a:pPr>
            <a:r>
              <a:rPr lang="en-US" baseline="0" dirty="0" smtClean="0"/>
              <a:t>As expected, those who DO use the INEE MS for research, are most frequently academics—professors, students, researchers. </a:t>
            </a:r>
          </a:p>
          <a:p>
            <a:pPr marL="171450" indent="-171450">
              <a:buFont typeface="Arial" pitchFamily="34" charset="0"/>
              <a:buChar char="•"/>
            </a:pPr>
            <a:r>
              <a:rPr lang="en-US" baseline="0" dirty="0" smtClean="0"/>
              <a:t>The Standards were reportedly used mainly for thesis and dissertation writing, donor applications and proposals, progress and activity reports, evaluations, etc.</a:t>
            </a: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19</a:t>
            </a:fld>
            <a:endParaRPr lang="en-US" dirty="0"/>
          </a:p>
        </p:txBody>
      </p:sp>
    </p:spTree>
    <p:extLst>
      <p:ext uri="{BB962C8B-B14F-4D97-AF65-F5344CB8AC3E}">
        <p14:creationId xmlns:p14="http://schemas.microsoft.com/office/powerpoint/2010/main" val="663748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We will</a:t>
            </a:r>
            <a:r>
              <a:rPr lang="en-US" baseline="0" dirty="0" smtClean="0"/>
              <a:t> first go over the purpose of this assessment, then take a look at the methodology used, and look at a general profile of respondents.</a:t>
            </a:r>
          </a:p>
          <a:p>
            <a:pPr marL="171450" indent="-171450">
              <a:buFont typeface="Arial" pitchFamily="34" charset="0"/>
              <a:buChar char="•"/>
            </a:pPr>
            <a:r>
              <a:rPr lang="en-US" baseline="0" dirty="0" smtClean="0"/>
              <a:t>The majority of the presentation will focus on the key findings and observations of the assessment.</a:t>
            </a:r>
          </a:p>
          <a:p>
            <a:pPr marL="171450" indent="-171450">
              <a:buFont typeface="Arial" pitchFamily="34" charset="0"/>
              <a:buChar char="•"/>
            </a:pPr>
            <a:r>
              <a:rPr lang="en-US" baseline="0" dirty="0" smtClean="0"/>
              <a:t>At the end of the presentation, we will have about 10 minutes for a brief discussion, so please hold your questions until the end. </a:t>
            </a:r>
          </a:p>
        </p:txBody>
      </p:sp>
      <p:sp>
        <p:nvSpPr>
          <p:cNvPr id="4" name="Slide Number Placeholder 3"/>
          <p:cNvSpPr>
            <a:spLocks noGrp="1"/>
          </p:cNvSpPr>
          <p:nvPr>
            <p:ph type="sldNum" sz="quarter" idx="10"/>
          </p:nvPr>
        </p:nvSpPr>
        <p:spPr/>
        <p:txBody>
          <a:bodyPr/>
          <a:lstStyle/>
          <a:p>
            <a:fld id="{9BEE1DF3-55C7-4315-B81B-4B69AACA8388}" type="slidenum">
              <a:rPr lang="en-US" smtClean="0"/>
              <a:pPr/>
              <a:t>2</a:t>
            </a:fld>
            <a:endParaRPr lang="en-US" dirty="0"/>
          </a:p>
        </p:txBody>
      </p:sp>
    </p:spTree>
    <p:extLst>
      <p:ext uri="{BB962C8B-B14F-4D97-AF65-F5344CB8AC3E}">
        <p14:creationId xmlns:p14="http://schemas.microsoft.com/office/powerpoint/2010/main" val="17506171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This section looks at how the INEE MS we</a:t>
            </a:r>
            <a:r>
              <a:rPr lang="en-US" baseline="0" dirty="0" smtClean="0"/>
              <a:t>re used to bring about change in educational institutions and in the policies and procedures of the agencies and organizations.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The survey responses to this question have a number of potential biases and are presented with caution as to their accuracy, as many respondents may not be aware of the formal policies of their organization and thus may have interpreted the question differently (note also that the respondents were not asked their position in their organization as a part of this question):</a:t>
            </a:r>
            <a:endParaRPr lang="en-US" dirty="0" smtClean="0"/>
          </a:p>
          <a:p>
            <a:pPr marL="171450" indent="-171450">
              <a:buFont typeface="Arial" pitchFamily="34" charset="0"/>
              <a:buChar char="•"/>
            </a:pPr>
            <a:r>
              <a:rPr lang="en-US" dirty="0" smtClean="0"/>
              <a:t>We asked respondents if their organization had committed to using the INEE MS, and an overwhelming</a:t>
            </a:r>
            <a:r>
              <a:rPr lang="en-US" baseline="0" dirty="0" smtClean="0"/>
              <a:t> majority (85%) said yes, with international NGOs and UN Agencies reporting the highest levels of commitment. </a:t>
            </a:r>
            <a:endParaRPr lang="en-US" dirty="0" smtClean="0"/>
          </a:p>
          <a:p>
            <a:pPr marL="171450" indent="-171450">
              <a:buFont typeface="Arial" pitchFamily="34" charset="0"/>
              <a:buChar char="•"/>
            </a:pPr>
            <a:r>
              <a:rPr lang="en-US" dirty="0" smtClean="0"/>
              <a:t>Top</a:t>
            </a:r>
            <a:r>
              <a:rPr lang="en-US" baseline="0" dirty="0" smtClean="0"/>
              <a:t> reasons for not committing: </a:t>
            </a:r>
          </a:p>
          <a:p>
            <a:pPr marL="628650" lvl="1" indent="-171450">
              <a:buFont typeface="Arial" pitchFamily="34" charset="0"/>
              <a:buChar char="•"/>
            </a:pPr>
            <a:r>
              <a:rPr lang="en-US" baseline="0" dirty="0" smtClean="0"/>
              <a:t>Institution lacks funds to implement INEE MS.</a:t>
            </a:r>
          </a:p>
          <a:p>
            <a:pPr marL="628650" lvl="1" indent="-171450">
              <a:buFont typeface="Arial" pitchFamily="34" charset="0"/>
              <a:buChar char="•"/>
            </a:pPr>
            <a:r>
              <a:rPr lang="en-US" baseline="0" dirty="0" smtClean="0"/>
              <a:t>Institution has no capacity or trained staff to support the implementation of the INEE Minimum Standards.</a:t>
            </a:r>
          </a:p>
          <a:p>
            <a:pPr marL="628650" lvl="1" indent="-171450">
              <a:buFont typeface="Arial" pitchFamily="34" charset="0"/>
              <a:buChar char="•"/>
            </a:pPr>
            <a:r>
              <a:rPr lang="en-US" baseline="0" dirty="0" smtClean="0"/>
              <a:t>My organization/institution does not have an Education and/or Education in Emergencies Strategy/Policy.</a:t>
            </a:r>
            <a:endParaRPr lang="en-US" baseline="0"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20</a:t>
            </a:fld>
            <a:endParaRPr lang="en-US" dirty="0"/>
          </a:p>
        </p:txBody>
      </p:sp>
    </p:spTree>
    <p:extLst>
      <p:ext uri="{BB962C8B-B14F-4D97-AF65-F5344CB8AC3E}">
        <p14:creationId xmlns:p14="http://schemas.microsoft.com/office/powerpoint/2010/main" val="3392716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Although many have committed to using the</a:t>
            </a:r>
            <a:r>
              <a:rPr lang="en-US" baseline="0" dirty="0" smtClean="0"/>
              <a:t> Standards</a:t>
            </a:r>
            <a:r>
              <a:rPr lang="en-US" dirty="0" smtClean="0"/>
              <a:t>,</a:t>
            </a:r>
            <a:r>
              <a:rPr lang="en-US" baseline="0" dirty="0" smtClean="0"/>
              <a:t> fewer have formally adopted the INEE MS into the policies of the organization.</a:t>
            </a:r>
          </a:p>
          <a:p>
            <a:pPr marL="171450" indent="-171450">
              <a:buFont typeface="Arial" pitchFamily="34" charset="0"/>
              <a:buChar char="•"/>
            </a:pPr>
            <a:r>
              <a:rPr lang="en-US" baseline="0" dirty="0" smtClean="0"/>
              <a:t>Members in UN agencies report a higher rate of formal adoption than other organizations.</a:t>
            </a:r>
          </a:p>
          <a:p>
            <a:pPr marL="171450" indent="-171450">
              <a:buFont typeface="Arial" pitchFamily="34" charset="0"/>
              <a:buChar char="•"/>
            </a:pPr>
            <a:r>
              <a:rPr lang="en-US" baseline="0" dirty="0" smtClean="0"/>
              <a:t>This section does not apply as much to Academic Institutions, who tend to use the INEE MS more for research or instructional purposes. </a:t>
            </a: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21</a:t>
            </a:fld>
            <a:endParaRPr lang="en-US" dirty="0"/>
          </a:p>
        </p:txBody>
      </p:sp>
    </p:spTree>
    <p:extLst>
      <p:ext uri="{BB962C8B-B14F-4D97-AF65-F5344CB8AC3E}">
        <p14:creationId xmlns:p14="http://schemas.microsoft.com/office/powerpoint/2010/main" val="534699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baseline="0" dirty="0" smtClean="0"/>
              <a:t>55% agreed and 36% somewhat agreed that the INEE MS led to an increase in organizational capacity to prepare and respond to emergency education, which is consistent with the above finding that INEE MS are used in the preparedness stage.</a:t>
            </a:r>
          </a:p>
          <a:p>
            <a:pPr marL="171450" indent="-171450">
              <a:buFont typeface="Arial" pitchFamily="34" charset="0"/>
              <a:buChar char="•"/>
            </a:pPr>
            <a:r>
              <a:rPr lang="en-US" baseline="0" dirty="0" smtClean="0"/>
              <a:t>Additionally, nearly 38% agree and over 39% somewhat agreed that the INEE MS are used as a key component to professional and capacity development in their institution. </a:t>
            </a:r>
          </a:p>
        </p:txBody>
      </p:sp>
      <p:sp>
        <p:nvSpPr>
          <p:cNvPr id="4" name="Slide Number Placeholder 3"/>
          <p:cNvSpPr>
            <a:spLocks noGrp="1"/>
          </p:cNvSpPr>
          <p:nvPr>
            <p:ph type="sldNum" sz="quarter" idx="10"/>
          </p:nvPr>
        </p:nvSpPr>
        <p:spPr/>
        <p:txBody>
          <a:bodyPr/>
          <a:lstStyle/>
          <a:p>
            <a:fld id="{9BEE1DF3-55C7-4315-B81B-4B69AACA8388}" type="slidenum">
              <a:rPr lang="en-US" smtClean="0"/>
              <a:pPr/>
              <a:t>22</a:t>
            </a:fld>
            <a:endParaRPr lang="en-US" dirty="0"/>
          </a:p>
        </p:txBody>
      </p:sp>
    </p:spTree>
    <p:extLst>
      <p:ext uri="{BB962C8B-B14F-4D97-AF65-F5344CB8AC3E}">
        <p14:creationId xmlns:p14="http://schemas.microsoft.com/office/powerpoint/2010/main" val="3734726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Many respondents noted that online</a:t>
            </a:r>
            <a:r>
              <a:rPr lang="en-US" baseline="0" dirty="0" smtClean="0"/>
              <a:t> trainings and e-learning materials would be very useful. This could include advanced webinars for those with cursory knowledge of the Standards that would like to learn more. </a:t>
            </a:r>
          </a:p>
          <a:p>
            <a:pPr marL="171450" indent="-171450">
              <a:buFont typeface="Arial" pitchFamily="34" charset="0"/>
              <a:buChar char="•"/>
            </a:pPr>
            <a:r>
              <a:rPr lang="en-US" baseline="0" dirty="0" smtClean="0"/>
              <a:t>There was also demand for regional conferences and more “face-to-face” opportunities to encourage interaction among INEE members.</a:t>
            </a:r>
          </a:p>
          <a:p>
            <a:pPr marL="171450" indent="-171450">
              <a:buFont typeface="Arial" pitchFamily="34" charset="0"/>
              <a:buChar char="•"/>
            </a:pPr>
            <a:r>
              <a:rPr lang="en-US" baseline="0" dirty="0" smtClean="0"/>
              <a:t>Some respondents wished that the MS incorporated more case studies and noted the need to contextualize the Standards, and many wished to see this contextualization paired with quantitative indicators.</a:t>
            </a:r>
          </a:p>
        </p:txBody>
      </p:sp>
      <p:sp>
        <p:nvSpPr>
          <p:cNvPr id="4" name="Slide Number Placeholder 3"/>
          <p:cNvSpPr>
            <a:spLocks noGrp="1"/>
          </p:cNvSpPr>
          <p:nvPr>
            <p:ph type="sldNum" sz="quarter" idx="10"/>
          </p:nvPr>
        </p:nvSpPr>
        <p:spPr/>
        <p:txBody>
          <a:bodyPr/>
          <a:lstStyle/>
          <a:p>
            <a:fld id="{9BEE1DF3-55C7-4315-B81B-4B69AACA8388}" type="slidenum">
              <a:rPr lang="en-US" smtClean="0"/>
              <a:pPr/>
              <a:t>23</a:t>
            </a:fld>
            <a:endParaRPr lang="en-US" dirty="0"/>
          </a:p>
        </p:txBody>
      </p:sp>
    </p:spTree>
    <p:extLst>
      <p:ext uri="{BB962C8B-B14F-4D97-AF65-F5344CB8AC3E}">
        <p14:creationId xmlns:p14="http://schemas.microsoft.com/office/powerpoint/2010/main" val="34306454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Thank you! We now would like to take a few minutes to discuss the Assessment and how the data pertains to us and </a:t>
            </a:r>
            <a:r>
              <a:rPr lang="en-US" baseline="0" smtClean="0"/>
              <a:t>our organizations.</a:t>
            </a:r>
            <a:endParaRPr lang="en-US" baseline="0" dirty="0" smtClean="0"/>
          </a:p>
        </p:txBody>
      </p:sp>
      <p:sp>
        <p:nvSpPr>
          <p:cNvPr id="4" name="Slide Number Placeholder 3"/>
          <p:cNvSpPr>
            <a:spLocks noGrp="1"/>
          </p:cNvSpPr>
          <p:nvPr>
            <p:ph type="sldNum" sz="quarter" idx="10"/>
          </p:nvPr>
        </p:nvSpPr>
        <p:spPr/>
        <p:txBody>
          <a:bodyPr/>
          <a:lstStyle/>
          <a:p>
            <a:fld id="{9BEE1DF3-55C7-4315-B81B-4B69AACA8388}" type="slidenum">
              <a:rPr lang="en-US" smtClean="0"/>
              <a:pPr/>
              <a:t>24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a:t>
            </a:r>
            <a:r>
              <a:rPr lang="en-US" baseline="0" dirty="0" smtClean="0"/>
              <a:t> INEE Minimum Standards Assessment was carried out from September 2011 to January 2012 to understand who is aware of the INEE MS, how are they being used, and to what extent are they institutionalized?</a:t>
            </a: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3</a:t>
            </a:fld>
            <a:endParaRPr lang="en-US" dirty="0"/>
          </a:p>
        </p:txBody>
      </p:sp>
    </p:spTree>
    <p:extLst>
      <p:ext uri="{BB962C8B-B14F-4D97-AF65-F5344CB8AC3E}">
        <p14:creationId xmlns:p14="http://schemas.microsoft.com/office/powerpoint/2010/main" val="128149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Guided by a reference group, INEE crafted the assessment from three main elements: </a:t>
            </a:r>
          </a:p>
          <a:p>
            <a:pPr marL="228600" indent="-228600">
              <a:buAutoNum type="arabicParenR"/>
            </a:pPr>
            <a:r>
              <a:rPr lang="en-US" dirty="0" smtClean="0"/>
              <a:t>A comprehensive</a:t>
            </a:r>
            <a:r>
              <a:rPr lang="en-US" baseline="0" dirty="0" smtClean="0"/>
              <a:t> literature review to determine how the INEE MS have been used in studies, research and publications</a:t>
            </a:r>
          </a:p>
          <a:p>
            <a:pPr marL="228600" indent="-228600">
              <a:buAutoNum type="arabicParenR"/>
            </a:pPr>
            <a:r>
              <a:rPr lang="en-US" baseline="0" dirty="0" smtClean="0"/>
              <a:t>Interviews with 17 experienced INEE stakeholders and focus groups in three locations, incorporating the input of 25 experts in the field </a:t>
            </a:r>
          </a:p>
          <a:p>
            <a:pPr marL="228600" indent="-228600">
              <a:buAutoNum type="arabicParenR"/>
            </a:pPr>
            <a:r>
              <a:rPr lang="en-US" baseline="0" dirty="0" smtClean="0"/>
              <a:t>An online survey consisting of 55 questions, both open-ended and close-ended questions. The survey was translated into 6 languages and available online from November – December 2011, distributed using a snowball methodology of personal emails, INEE list-serves, and use of the INEE website. </a:t>
            </a: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4</a:t>
            </a:fld>
            <a:endParaRPr lang="en-US" dirty="0"/>
          </a:p>
        </p:txBody>
      </p:sp>
    </p:spTree>
    <p:extLst>
      <p:ext uri="{BB962C8B-B14F-4D97-AF65-F5344CB8AC3E}">
        <p14:creationId xmlns:p14="http://schemas.microsoft.com/office/powerpoint/2010/main" val="1550850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701 participants from 117</a:t>
            </a:r>
            <a:r>
              <a:rPr lang="en-US" baseline="0" dirty="0" smtClean="0"/>
              <a:t> countries and 6 continents participated in the survey, with Pakistan, USA, and the occupied Palestinian territories representing the highest volume of responses per country, followed by Cote d’Ivoire, Kenya, Sudan and DRC.</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solidFill>
                  <a:srgbClr val="FF0000"/>
                </a:solidFill>
              </a:rPr>
              <a:t>The survey attracted quite</a:t>
            </a:r>
            <a:r>
              <a:rPr lang="en-US" baseline="0" dirty="0" smtClean="0">
                <a:solidFill>
                  <a:srgbClr val="FF0000"/>
                </a:solidFill>
              </a:rPr>
              <a:t> an experienced audience, with o</a:t>
            </a:r>
            <a:r>
              <a:rPr lang="en-US" dirty="0" smtClean="0">
                <a:solidFill>
                  <a:srgbClr val="FF0000"/>
                </a:solidFill>
              </a:rPr>
              <a:t>ver</a:t>
            </a:r>
            <a:r>
              <a:rPr lang="en-US" baseline="0" dirty="0" smtClean="0">
                <a:solidFill>
                  <a:srgbClr val="FF0000"/>
                </a:solidFill>
              </a:rPr>
              <a:t> half of respondents (59%) possess more than 7 years of experience in education.</a:t>
            </a:r>
          </a:p>
          <a:p>
            <a:pPr marL="171450" indent="-171450">
              <a:buFont typeface="Arial" pitchFamily="34" charset="0"/>
              <a:buChar char="•"/>
            </a:pPr>
            <a:r>
              <a:rPr lang="en-US" baseline="0" dirty="0" smtClean="0"/>
              <a:t>People working in INGOs accounted for the largest respondents group, followed by UN Agencies, National NGOs and Academia.</a:t>
            </a:r>
          </a:p>
          <a:p>
            <a:pPr marL="171450" indent="-171450">
              <a:buFont typeface="Arial" pitchFamily="34" charset="0"/>
              <a:buChar char="•"/>
            </a:pPr>
            <a:r>
              <a:rPr lang="en-US" baseline="0" dirty="0" smtClean="0"/>
              <a:t>More than half of respondents were affiliated with the Education Cluster, working as Cluster Coordinators, Information Managers or Cluster members on the ground.</a:t>
            </a:r>
          </a:p>
          <a:p>
            <a:pPr marL="171450" indent="-171450">
              <a:buFont typeface="Arial" pitchFamily="34" charset="0"/>
              <a:buChar char="•"/>
            </a:pPr>
            <a:r>
              <a:rPr lang="en-US" baseline="0" dirty="0" smtClean="0"/>
              <a:t>Most respondents work at the national level, which suggests the usage of the INEE MS is not limited to HQ.</a:t>
            </a:r>
          </a:p>
        </p:txBody>
      </p:sp>
      <p:sp>
        <p:nvSpPr>
          <p:cNvPr id="4" name="Slide Number Placeholder 3"/>
          <p:cNvSpPr>
            <a:spLocks noGrp="1"/>
          </p:cNvSpPr>
          <p:nvPr>
            <p:ph type="sldNum" sz="quarter" idx="10"/>
          </p:nvPr>
        </p:nvSpPr>
        <p:spPr/>
        <p:txBody>
          <a:bodyPr/>
          <a:lstStyle/>
          <a:p>
            <a:fld id="{9BEE1DF3-55C7-4315-B81B-4B69AACA8388}" type="slidenum">
              <a:rPr lang="en-US" smtClean="0"/>
              <a:pPr/>
              <a:t>5</a:t>
            </a:fld>
            <a:endParaRPr lang="en-US" dirty="0"/>
          </a:p>
        </p:txBody>
      </p:sp>
    </p:spTree>
    <p:extLst>
      <p:ext uri="{BB962C8B-B14F-4D97-AF65-F5344CB8AC3E}">
        <p14:creationId xmlns:p14="http://schemas.microsoft.com/office/powerpoint/2010/main" val="3221981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baseline="0" dirty="0" smtClean="0"/>
              <a:t>As expected, awareness of INEE MS tends to increase with experience in the field of education – there is a significant jump in understanding of the INEE MS from respondents with less than 3 years experience to respondents with 4-6 years of experience, especially among those who said they had “Good” knowledge of the Standards.</a:t>
            </a:r>
          </a:p>
          <a:p>
            <a:pPr marL="171450" indent="-171450">
              <a:buFont typeface="Arial" pitchFamily="34" charset="0"/>
              <a:buChar char="•"/>
            </a:pPr>
            <a:r>
              <a:rPr lang="en-US" dirty="0" smtClean="0"/>
              <a:t>When breaking awareness down by agency, Governments</a:t>
            </a:r>
            <a:r>
              <a:rPr lang="en-US" baseline="0" dirty="0" smtClean="0"/>
              <a:t> and M</a:t>
            </a:r>
            <a:r>
              <a:rPr lang="en-US" dirty="0" smtClean="0"/>
              <a:t>inistries of Education</a:t>
            </a:r>
            <a:r>
              <a:rPr lang="en-US" baseline="0" dirty="0" smtClean="0"/>
              <a:t> self-reported as having the best knowledge of the standards, followed by UN Agencies and International NGOs.</a:t>
            </a:r>
          </a:p>
          <a:p>
            <a:pPr marL="171450" indent="-171450">
              <a:buFont typeface="Arial" pitchFamily="34" charset="0"/>
              <a:buChar char="•"/>
            </a:pPr>
            <a:r>
              <a:rPr lang="en-US" dirty="0" smtClean="0"/>
              <a:t>However,</a:t>
            </a:r>
            <a:r>
              <a:rPr lang="en-US" baseline="0" dirty="0" smtClean="0"/>
              <a:t> </a:t>
            </a:r>
            <a:r>
              <a:rPr lang="en-US" dirty="0" smtClean="0"/>
              <a:t>Awareness</a:t>
            </a:r>
            <a:r>
              <a:rPr lang="en-US" baseline="0" dirty="0" smtClean="0"/>
              <a:t> among direct reports, or subordinate staff, is significantly lower – this is where the lack of knowledge among practitioners in the field seems to emerge in the data collected in this assessment, with 70% of staff having either fair or poor knowledge of the INEE MS.</a:t>
            </a:r>
            <a:endParaRPr lang="en-US" dirty="0" smtClean="0"/>
          </a:p>
          <a:p>
            <a:pPr marL="171450" indent="-171450">
              <a:buFont typeface="Arial" pitchFamily="34" charset="0"/>
              <a:buChar char="•"/>
            </a:pPr>
            <a:r>
              <a:rPr lang="en-US" dirty="0" smtClean="0"/>
              <a:t>When asked about the biggest challenges to learning about the INEE</a:t>
            </a:r>
            <a:r>
              <a:rPr lang="en-US" baseline="0" dirty="0" smtClean="0"/>
              <a:t> MS, most respondents cited time constraints and inaccessible trainings.</a:t>
            </a:r>
          </a:p>
        </p:txBody>
      </p:sp>
      <p:sp>
        <p:nvSpPr>
          <p:cNvPr id="4" name="Slide Number Placeholder 3"/>
          <p:cNvSpPr>
            <a:spLocks noGrp="1"/>
          </p:cNvSpPr>
          <p:nvPr>
            <p:ph type="sldNum" sz="quarter" idx="10"/>
          </p:nvPr>
        </p:nvSpPr>
        <p:spPr/>
        <p:txBody>
          <a:bodyPr/>
          <a:lstStyle/>
          <a:p>
            <a:fld id="{9BEE1DF3-55C7-4315-B81B-4B69AACA8388}" type="slidenum">
              <a:rPr lang="en-US" smtClean="0"/>
              <a:pPr/>
              <a:t>6</a:t>
            </a:fld>
            <a:endParaRPr lang="en-US" dirty="0"/>
          </a:p>
        </p:txBody>
      </p:sp>
    </p:spTree>
    <p:extLst>
      <p:ext uri="{BB962C8B-B14F-4D97-AF65-F5344CB8AC3E}">
        <p14:creationId xmlns:p14="http://schemas.microsoft.com/office/powerpoint/2010/main" val="1725121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The</a:t>
            </a:r>
            <a:r>
              <a:rPr lang="en-US" baseline="0" dirty="0" smtClean="0"/>
              <a:t> assessment was interested in the extent to which respondents had been trained in the INEE MS</a:t>
            </a:r>
            <a:endParaRPr lang="en-US" dirty="0" smtClean="0"/>
          </a:p>
          <a:p>
            <a:pPr marL="171450" indent="-171450">
              <a:buFont typeface="Arial" pitchFamily="34" charset="0"/>
              <a:buChar char="•"/>
            </a:pPr>
            <a:r>
              <a:rPr lang="en-US" dirty="0" smtClean="0"/>
              <a:t>Overall,</a:t>
            </a:r>
            <a:r>
              <a:rPr lang="en-US" baseline="0" dirty="0" smtClean="0"/>
              <a:t> 53% of respondents said they had been trained, with </a:t>
            </a:r>
            <a:r>
              <a:rPr lang="en-US" dirty="0" smtClean="0"/>
              <a:t>UN Agency</a:t>
            </a:r>
            <a:r>
              <a:rPr lang="en-US" baseline="0" dirty="0" smtClean="0"/>
              <a:t> respondents reportedly the most trained, while National NGO respondents were trained the least.</a:t>
            </a:r>
          </a:p>
          <a:p>
            <a:pPr marL="171450" indent="-171450">
              <a:buFont typeface="Arial" pitchFamily="34" charset="0"/>
              <a:buChar char="•"/>
            </a:pPr>
            <a:r>
              <a:rPr lang="en-US" baseline="0" dirty="0" smtClean="0"/>
              <a:t>Amongst Cluster affiliation, Education Cluster Coordinators and Information Managers have had the most training while those without Cluster affiliation have had the least. </a:t>
            </a: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7</a:t>
            </a:fld>
            <a:endParaRPr lang="en-US" dirty="0"/>
          </a:p>
        </p:txBody>
      </p:sp>
    </p:spTree>
    <p:extLst>
      <p:ext uri="{BB962C8B-B14F-4D97-AF65-F5344CB8AC3E}">
        <p14:creationId xmlns:p14="http://schemas.microsoft.com/office/powerpoint/2010/main" val="2054775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Looking at levels</a:t>
            </a:r>
            <a:r>
              <a:rPr lang="en-US" baseline="0" dirty="0" smtClean="0"/>
              <a:t> of training across regions, the Middle East has the highest percentage of trainings while Asia has the lowest.</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As</a:t>
            </a:r>
            <a:r>
              <a:rPr lang="en-US" baseline="0" dirty="0" smtClean="0"/>
              <a:t> expected, t</a:t>
            </a:r>
            <a:r>
              <a:rPr lang="en-US" dirty="0" smtClean="0"/>
              <a:t>hose trained in the INEE MS tend to use them the most frequently</a:t>
            </a:r>
            <a:endParaRPr lang="en-US" baseline="0"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So now we will look at HOW the INEE MS are used…</a:t>
            </a:r>
            <a:endParaRPr lang="en-US" dirty="0" smtClean="0"/>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8</a:t>
            </a:fld>
            <a:endParaRPr lang="en-US" dirty="0"/>
          </a:p>
        </p:txBody>
      </p:sp>
    </p:spTree>
    <p:extLst>
      <p:ext uri="{BB962C8B-B14F-4D97-AF65-F5344CB8AC3E}">
        <p14:creationId xmlns:p14="http://schemas.microsoft.com/office/powerpoint/2010/main" val="3749164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The INEE MS are used</a:t>
            </a:r>
            <a:r>
              <a:rPr lang="en-US" baseline="0" dirty="0" smtClean="0"/>
              <a:t> more in exclusively Conflict settings than in Natural Disaster settings, 32% </a:t>
            </a:r>
            <a:r>
              <a:rPr lang="en-US" baseline="0" dirty="0" err="1" smtClean="0"/>
              <a:t>vs</a:t>
            </a:r>
            <a:r>
              <a:rPr lang="en-US" baseline="0" dirty="0" smtClean="0"/>
              <a:t> 24%. </a:t>
            </a:r>
          </a:p>
          <a:p>
            <a:pPr marL="171450" indent="-171450">
              <a:buFont typeface="Arial" pitchFamily="34" charset="0"/>
              <a:buChar char="•"/>
            </a:pPr>
            <a:r>
              <a:rPr lang="en-US" baseline="0" dirty="0" smtClean="0"/>
              <a:t>Though the results are not completely skewed to one context – the MS are used fairly evenly across a number of contexts.</a:t>
            </a:r>
          </a:p>
          <a:p>
            <a:pPr marL="171450" indent="-171450">
              <a:buFont typeface="Arial" pitchFamily="34" charset="0"/>
              <a:buChar char="•"/>
            </a:pPr>
            <a:r>
              <a:rPr lang="en-US" baseline="0" dirty="0" smtClean="0"/>
              <a:t>Other responses include prevention and mitigation, academic settings, and at the policy level in post-conflict situations.</a:t>
            </a:r>
            <a:endParaRPr lang="en-US" dirty="0"/>
          </a:p>
        </p:txBody>
      </p:sp>
      <p:sp>
        <p:nvSpPr>
          <p:cNvPr id="4" name="Slide Number Placeholder 3"/>
          <p:cNvSpPr>
            <a:spLocks noGrp="1"/>
          </p:cNvSpPr>
          <p:nvPr>
            <p:ph type="sldNum" sz="quarter" idx="10"/>
          </p:nvPr>
        </p:nvSpPr>
        <p:spPr/>
        <p:txBody>
          <a:bodyPr/>
          <a:lstStyle/>
          <a:p>
            <a:fld id="{9BEE1DF3-55C7-4315-B81B-4B69AACA8388}" type="slidenum">
              <a:rPr lang="en-US" smtClean="0"/>
              <a:pPr/>
              <a:t>9</a:t>
            </a:fld>
            <a:endParaRPr lang="en-US" dirty="0"/>
          </a:p>
        </p:txBody>
      </p:sp>
    </p:spTree>
    <p:extLst>
      <p:ext uri="{BB962C8B-B14F-4D97-AF65-F5344CB8AC3E}">
        <p14:creationId xmlns:p14="http://schemas.microsoft.com/office/powerpoint/2010/main" val="226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964558-3F9B-4921-9667-EDEEE1000342}" type="datetimeFigureOut">
              <a:rPr lang="en-US" smtClean="0"/>
              <a:pPr/>
              <a:t>8/15/18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F5F4BA-5B0C-4EDB-AB6E-84D92C8903A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87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964558-3F9B-4921-9667-EDEEE1000342}" type="datetimeFigureOut">
              <a:rPr lang="en-US" smtClean="0"/>
              <a:pPr/>
              <a:t>8/15/18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F5F4BA-5B0C-4EDB-AB6E-84D92C8903A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chart" Target="../charts/chart21.xml"/><Relationship Id="rId4" Type="http://schemas.openxmlformats.org/officeDocument/2006/relationships/chart" Target="../charts/chart22.xml"/><Relationship Id="rId5" Type="http://schemas.openxmlformats.org/officeDocument/2006/relationships/chart" Target="../charts/chart23.xml"/><Relationship Id="rId6" Type="http://schemas.openxmlformats.org/officeDocument/2006/relationships/chart" Target="../charts/chart24.xml"/><Relationship Id="rId7" Type="http://schemas.openxmlformats.org/officeDocument/2006/relationships/chart" Target="../charts/chart25.xml"/><Relationship Id="rId8" Type="http://schemas.openxmlformats.org/officeDocument/2006/relationships/chart" Target="../charts/chart26.xml"/><Relationship Id="rId9" Type="http://schemas.openxmlformats.org/officeDocument/2006/relationships/chart" Target="../charts/chart27.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chart" Target="../charts/chart2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chart" Target="../charts/char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chart" Target="../charts/chart30.xml"/><Relationship Id="rId4" Type="http://schemas.openxmlformats.org/officeDocument/2006/relationships/chart" Target="../charts/chart31.xml"/><Relationship Id="rId5" Type="http://schemas.openxmlformats.org/officeDocument/2006/relationships/chart" Target="../charts/chart32.xml"/><Relationship Id="rId6" Type="http://schemas.openxmlformats.org/officeDocument/2006/relationships/chart" Target="../charts/chart33.xml"/><Relationship Id="rId7" Type="http://schemas.openxmlformats.org/officeDocument/2006/relationships/chart" Target="../charts/chart34.xml"/><Relationship Id="rId8" Type="http://schemas.openxmlformats.org/officeDocument/2006/relationships/chart" Target="../charts/chart35.xml"/><Relationship Id="rId9" Type="http://schemas.openxmlformats.org/officeDocument/2006/relationships/chart" Target="../charts/chart36.xm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chart" Target="../charts/chart37.xml"/><Relationship Id="rId4" Type="http://schemas.openxmlformats.org/officeDocument/2006/relationships/chart" Target="../charts/chart38.xml"/><Relationship Id="rId5" Type="http://schemas.openxmlformats.org/officeDocument/2006/relationships/chart" Target="../charts/chart39.xml"/><Relationship Id="rId6" Type="http://schemas.openxmlformats.org/officeDocument/2006/relationships/chart" Target="../charts/chart40.xml"/><Relationship Id="rId7" Type="http://schemas.openxmlformats.org/officeDocument/2006/relationships/chart" Target="../charts/chart41.xm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chart" Target="../charts/chart4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chart" Target="../charts/chart4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chart" Target="../charts/chart44.xml"/></Relationships>
</file>

<file path=ppt/slides/_rels/slide22.xml.rels><?xml version="1.0" encoding="UTF-8" standalone="yes"?>
<Relationships xmlns="http://schemas.openxmlformats.org/package/2006/relationships"><Relationship Id="rId3" Type="http://schemas.openxmlformats.org/officeDocument/2006/relationships/chart" Target="../charts/chart45.xml"/><Relationship Id="rId4" Type="http://schemas.openxmlformats.org/officeDocument/2006/relationships/chart" Target="../charts/chart46.xml"/><Relationship Id="rId5" Type="http://schemas.openxmlformats.org/officeDocument/2006/relationships/chart" Target="../charts/chart47.xml"/><Relationship Id="rId6" Type="http://schemas.openxmlformats.org/officeDocument/2006/relationships/chart" Target="../charts/chart48.xml"/><Relationship Id="rId7" Type="http://schemas.openxmlformats.org/officeDocument/2006/relationships/chart" Target="../charts/chart49.xm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hyperlink" Target="http://www.ineesite.org/standards" TargetMode="External"/><Relationship Id="rId4" Type="http://schemas.openxmlformats.org/officeDocument/2006/relationships/hyperlink" Target="http://www.ineesite.org/toolkit" TargetMode="External"/><Relationship Id="rId5" Type="http://schemas.openxmlformats.org/officeDocument/2006/relationships/hyperlink" Target="mailto:minimumstandards@inee.org" TargetMode="External"/><Relationship Id="rId6" Type="http://schemas.openxmlformats.org/officeDocument/2006/relationships/hyperlink" Target="http://www.ineesite.org/join"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chart" Target="../charts/chart2.xml"/><Relationship Id="rId5" Type="http://schemas.openxmlformats.org/officeDocument/2006/relationships/chart" Target="../charts/chart3.xml"/><Relationship Id="rId6" Type="http://schemas.openxmlformats.org/officeDocument/2006/relationships/chart" Target="../charts/chart4.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4" Type="http://schemas.openxmlformats.org/officeDocument/2006/relationships/chart" Target="../charts/chart6.xml"/><Relationship Id="rId5" Type="http://schemas.openxmlformats.org/officeDocument/2006/relationships/chart" Target="../charts/chart7.xml"/><Relationship Id="rId6" Type="http://schemas.openxmlformats.org/officeDocument/2006/relationships/chart" Target="../charts/chart8.xml"/><Relationship Id="rId7" Type="http://schemas.openxmlformats.org/officeDocument/2006/relationships/chart" Target="../charts/chart9.xm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chart" Target="../charts/chart10.xml"/><Relationship Id="rId4" Type="http://schemas.openxmlformats.org/officeDocument/2006/relationships/chart" Target="../charts/chart11.xm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chart" Target="../charts/chart12.xml"/><Relationship Id="rId4" Type="http://schemas.openxmlformats.org/officeDocument/2006/relationships/chart" Target="../charts/chart13.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chart" Target="../charts/chart14.xml"/><Relationship Id="rId4" Type="http://schemas.openxmlformats.org/officeDocument/2006/relationships/chart" Target="../charts/chart15.xml"/><Relationship Id="rId5" Type="http://schemas.openxmlformats.org/officeDocument/2006/relationships/chart" Target="../charts/chart16.xml"/><Relationship Id="rId6" Type="http://schemas.openxmlformats.org/officeDocument/2006/relationships/chart" Target="../charts/chart17.xml"/><Relationship Id="rId7" Type="http://schemas.openxmlformats.org/officeDocument/2006/relationships/chart" Target="../charts/chart18.xml"/><Relationship Id="rId8" Type="http://schemas.openxmlformats.org/officeDocument/2006/relationships/chart" Target="../charts/chart19.xml"/><Relationship Id="rId9" Type="http://schemas.openxmlformats.org/officeDocument/2006/relationships/chart" Target="../charts/chart20.xm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95400"/>
            <a:ext cx="9144000" cy="3992563"/>
          </a:xfrm>
        </p:spPr>
        <p:txBody>
          <a:bodyPr>
            <a:normAutofit lnSpcReduction="10000"/>
          </a:bodyPr>
          <a:lstStyle/>
          <a:p>
            <a:pPr algn="ctr">
              <a:buNone/>
            </a:pPr>
            <a:endParaRPr lang="en-US" sz="4000" b="1" dirty="0">
              <a:solidFill>
                <a:schemeClr val="accent1">
                  <a:lumMod val="75000"/>
                </a:schemeClr>
              </a:solidFill>
              <a:latin typeface="Garamond" pitchFamily="18" charset="0"/>
            </a:endParaRPr>
          </a:p>
          <a:p>
            <a:pPr algn="ctr">
              <a:buNone/>
            </a:pPr>
            <a:endParaRPr lang="en-US" sz="4000" b="1" dirty="0" smtClean="0">
              <a:solidFill>
                <a:schemeClr val="accent1">
                  <a:lumMod val="75000"/>
                </a:schemeClr>
              </a:solidFill>
              <a:latin typeface="Garamond" pitchFamily="18" charset="0"/>
            </a:endParaRPr>
          </a:p>
          <a:p>
            <a:pPr algn="ctr">
              <a:buNone/>
            </a:pPr>
            <a:endParaRPr lang="en-US" sz="4000" b="1" dirty="0" smtClean="0">
              <a:solidFill>
                <a:schemeClr val="accent1">
                  <a:lumMod val="75000"/>
                </a:schemeClr>
              </a:solidFill>
              <a:latin typeface="Garamond" pitchFamily="18" charset="0"/>
            </a:endParaRPr>
          </a:p>
          <a:p>
            <a:pPr algn="ctr">
              <a:buNone/>
            </a:pPr>
            <a:r>
              <a:rPr lang="en-US" sz="4000" b="1" dirty="0" smtClean="0">
                <a:solidFill>
                  <a:schemeClr val="accent1">
                    <a:lumMod val="75000"/>
                  </a:schemeClr>
                </a:solidFill>
                <a:latin typeface="Garamond" pitchFamily="18" charset="0"/>
              </a:rPr>
              <a:t>INEE Minimum Standards Assessment</a:t>
            </a:r>
          </a:p>
          <a:p>
            <a:pPr algn="ctr">
              <a:buNone/>
            </a:pPr>
            <a:r>
              <a:rPr lang="en-US" dirty="0" smtClean="0">
                <a:solidFill>
                  <a:schemeClr val="accent1">
                    <a:lumMod val="75000"/>
                  </a:schemeClr>
                </a:solidFill>
                <a:latin typeface="Garamond" pitchFamily="18" charset="0"/>
              </a:rPr>
              <a:t>Final Report Presentation</a:t>
            </a:r>
          </a:p>
          <a:p>
            <a:pPr algn="ctr">
              <a:buNone/>
            </a:pPr>
            <a:r>
              <a:rPr lang="en-US" dirty="0" smtClean="0">
                <a:latin typeface="Garamond" pitchFamily="18" charset="0"/>
              </a:rPr>
              <a:t>Location, Date, 2012</a:t>
            </a:r>
            <a:endParaRPr lang="en-US" dirty="0">
              <a:latin typeface="Garamond" pitchFamily="18" charset="0"/>
            </a:endParaRPr>
          </a:p>
        </p:txBody>
      </p:sp>
      <p:pic>
        <p:nvPicPr>
          <p:cNvPr id="7" name="Picture 6" descr="2010_inee_new_logo_white_background"/>
          <p:cNvPicPr/>
          <p:nvPr/>
        </p:nvPicPr>
        <p:blipFill>
          <a:blip r:embed="rId3" cstate="print"/>
          <a:srcRect/>
          <a:stretch>
            <a:fillRect/>
          </a:stretch>
        </p:blipFill>
        <p:spPr bwMode="auto">
          <a:xfrm>
            <a:off x="609600" y="1066800"/>
            <a:ext cx="7924800" cy="147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610600" cy="685800"/>
          </a:xfrm>
        </p:spPr>
        <p:txBody>
          <a:bodyPr>
            <a:noAutofit/>
          </a:bodyPr>
          <a:lstStyle/>
          <a:p>
            <a:r>
              <a:rPr lang="en-US" sz="3200" b="1" dirty="0" smtClean="0">
                <a:solidFill>
                  <a:schemeClr val="tx2"/>
                </a:solidFill>
                <a:latin typeface="Garamond" pitchFamily="18" charset="0"/>
              </a:rPr>
              <a:t>Usage: “At what stage of response have INEE MS been most used?”</a:t>
            </a:r>
            <a:endParaRPr lang="en-US" sz="3200" b="1" dirty="0">
              <a:solidFill>
                <a:schemeClr val="tx2"/>
              </a:solidFill>
              <a:latin typeface="Garamond" pitchFamily="18" charset="0"/>
            </a:endParaRPr>
          </a:p>
        </p:txBody>
      </p:sp>
      <p:graphicFrame>
        <p:nvGraphicFramePr>
          <p:cNvPr id="9" name="Chart 8"/>
          <p:cNvGraphicFramePr>
            <a:graphicFrameLocks noChangeAspect="1"/>
          </p:cNvGraphicFramePr>
          <p:nvPr>
            <p:extLst>
              <p:ext uri="{D42A27DB-BD31-4B8C-83A1-F6EECF244321}">
                <p14:modId xmlns:p14="http://schemas.microsoft.com/office/powerpoint/2010/main" val="2407572935"/>
              </p:ext>
            </p:extLst>
          </p:nvPr>
        </p:nvGraphicFramePr>
        <p:xfrm>
          <a:off x="1295400" y="1828800"/>
          <a:ext cx="4114800" cy="24688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ext uri="{D42A27DB-BD31-4B8C-83A1-F6EECF244321}">
                <p14:modId xmlns:p14="http://schemas.microsoft.com/office/powerpoint/2010/main" val="2865000779"/>
              </p:ext>
            </p:extLst>
          </p:nvPr>
        </p:nvGraphicFramePr>
        <p:xfrm>
          <a:off x="2286000" y="205740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p:cNvGraphicFramePr>
            <a:graphicFrameLocks/>
          </p:cNvGraphicFramePr>
          <p:nvPr>
            <p:extLst>
              <p:ext uri="{D42A27DB-BD31-4B8C-83A1-F6EECF244321}">
                <p14:modId xmlns:p14="http://schemas.microsoft.com/office/powerpoint/2010/main" val="1757986227"/>
              </p:ext>
            </p:extLst>
          </p:nvPr>
        </p:nvGraphicFramePr>
        <p:xfrm>
          <a:off x="2286000" y="1981200"/>
          <a:ext cx="457200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1404023309"/>
              </p:ext>
            </p:extLst>
          </p:nvPr>
        </p:nvGraphicFramePr>
        <p:xfrm>
          <a:off x="990600" y="1371600"/>
          <a:ext cx="6858000" cy="41148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Chart 7"/>
          <p:cNvGraphicFramePr>
            <a:graphicFrameLocks/>
          </p:cNvGraphicFramePr>
          <p:nvPr>
            <p:extLst>
              <p:ext uri="{D42A27DB-BD31-4B8C-83A1-F6EECF244321}">
                <p14:modId xmlns:p14="http://schemas.microsoft.com/office/powerpoint/2010/main" val="550649807"/>
              </p:ext>
            </p:extLst>
          </p:nvPr>
        </p:nvGraphicFramePr>
        <p:xfrm>
          <a:off x="1371600" y="1524000"/>
          <a:ext cx="6858000" cy="41148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1" name="Chart 10"/>
          <p:cNvGraphicFramePr>
            <a:graphicFrameLocks/>
          </p:cNvGraphicFramePr>
          <p:nvPr>
            <p:extLst>
              <p:ext uri="{D42A27DB-BD31-4B8C-83A1-F6EECF244321}">
                <p14:modId xmlns:p14="http://schemas.microsoft.com/office/powerpoint/2010/main" val="1850991889"/>
              </p:ext>
            </p:extLst>
          </p:nvPr>
        </p:nvGraphicFramePr>
        <p:xfrm>
          <a:off x="990600" y="1447800"/>
          <a:ext cx="6858000" cy="41148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490766669"/>
              </p:ext>
            </p:extLst>
          </p:nvPr>
        </p:nvGraphicFramePr>
        <p:xfrm>
          <a:off x="6248400" y="1704589"/>
          <a:ext cx="2743200" cy="3806805"/>
        </p:xfrm>
        <a:graphic>
          <a:graphicData uri="http://schemas.openxmlformats.org/drawingml/2006/table">
            <a:tbl>
              <a:tblPr firstRow="1" bandRow="1">
                <a:tableStyleId>{5C22544A-7EE6-4342-B048-85BDC9FD1C3A}</a:tableStyleId>
              </a:tblPr>
              <a:tblGrid>
                <a:gridCol w="2743200"/>
              </a:tblGrid>
              <a:tr h="592069">
                <a:tc>
                  <a:txBody>
                    <a:bodyPr/>
                    <a:lstStyle/>
                    <a:p>
                      <a:pPr algn="ctr"/>
                      <a:endParaRPr lang="en-US" sz="1800" dirty="0" smtClean="0">
                        <a:latin typeface="Garamond" pitchFamily="18" charset="0"/>
                      </a:endParaRPr>
                    </a:p>
                    <a:p>
                      <a:pPr algn="ctr"/>
                      <a:r>
                        <a:rPr lang="en-US" sz="1800" dirty="0" smtClean="0">
                          <a:latin typeface="Garamond" pitchFamily="18" charset="0"/>
                        </a:rPr>
                        <a:t>Key Observations</a:t>
                      </a:r>
                      <a:endParaRPr lang="en-US" sz="1800" dirty="0">
                        <a:latin typeface="Garamond" pitchFamily="18" charset="0"/>
                      </a:endParaRPr>
                    </a:p>
                  </a:txBody>
                  <a:tcPr>
                    <a:solidFill>
                      <a:srgbClr val="0085B4"/>
                    </a:solidFill>
                  </a:tcPr>
                </a:tc>
              </a:tr>
              <a:tr h="3166725">
                <a:tc>
                  <a:txBody>
                    <a:bodyPr/>
                    <a:lstStyle/>
                    <a:p>
                      <a:pPr marL="228600" lvl="0" indent="-228600" algn="l" rtl="0" fontAlgn="base">
                        <a:spcBef>
                          <a:spcPct val="0"/>
                        </a:spcBef>
                        <a:spcAft>
                          <a:spcPct val="0"/>
                        </a:spcAft>
                        <a:buFont typeface="Wingdings 3" pitchFamily="18" charset="2"/>
                        <a:buChar char="}"/>
                      </a:pPr>
                      <a:endParaRPr lang="en-US" sz="1800" kern="1200" baseline="0" dirty="0" smtClean="0">
                        <a:solidFill>
                          <a:schemeClr val="bg1">
                            <a:lumMod val="50000"/>
                          </a:schemeClr>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kern="1200" baseline="0" dirty="0" smtClean="0">
                          <a:solidFill>
                            <a:schemeClr val="tx1"/>
                          </a:solidFill>
                          <a:latin typeface="Garamond" pitchFamily="18" charset="0"/>
                          <a:ea typeface="+mn-ea"/>
                          <a:cs typeface="Arial" charset="0"/>
                        </a:rPr>
                        <a:t>‘Choose all that apply’ question</a:t>
                      </a:r>
                    </a:p>
                    <a:p>
                      <a:pPr marL="228600" lvl="0" indent="-228600" algn="l" defTabSz="914400" rtl="0" eaLnBrk="1" fontAlgn="base" latinLnBrk="0" hangingPunct="1">
                        <a:spcBef>
                          <a:spcPct val="0"/>
                        </a:spcBef>
                        <a:spcAft>
                          <a:spcPct val="0"/>
                        </a:spcAft>
                        <a:buFont typeface="Wingdings" pitchFamily="2" charset="2"/>
                        <a:buChar char="§"/>
                      </a:pPr>
                      <a:endParaRPr lang="en-US" sz="1800" kern="1200" baseline="0" dirty="0" smtClean="0">
                        <a:solidFill>
                          <a:schemeClr val="tx1"/>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kern="1200" baseline="0" dirty="0" smtClean="0">
                          <a:solidFill>
                            <a:schemeClr val="tx1"/>
                          </a:solidFill>
                          <a:latin typeface="Garamond" pitchFamily="18" charset="0"/>
                          <a:ea typeface="+mn-ea"/>
                          <a:cs typeface="Arial" charset="0"/>
                        </a:rPr>
                        <a:t>Used most during Preparedness stage</a:t>
                      </a:r>
                    </a:p>
                    <a:p>
                      <a:pPr marL="228600" lvl="0" indent="-228600" algn="l" defTabSz="914400" rtl="0" eaLnBrk="1" fontAlgn="base" latinLnBrk="0" hangingPunct="1">
                        <a:spcBef>
                          <a:spcPct val="0"/>
                        </a:spcBef>
                        <a:spcAft>
                          <a:spcPct val="0"/>
                        </a:spcAft>
                        <a:buFont typeface="Wingdings" pitchFamily="2" charset="2"/>
                        <a:buNone/>
                      </a:pPr>
                      <a:endParaRPr lang="en-US" sz="1800" kern="1200" baseline="0" dirty="0" smtClean="0">
                        <a:solidFill>
                          <a:schemeClr val="tx1"/>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b="0" kern="1200" baseline="0" dirty="0" smtClean="0">
                          <a:solidFill>
                            <a:schemeClr val="tx1"/>
                          </a:solidFill>
                          <a:latin typeface="Garamond" pitchFamily="18" charset="0"/>
                          <a:ea typeface="+mn-ea"/>
                          <a:cs typeface="Arial" charset="0"/>
                        </a:rPr>
                        <a:t>Not used as often at Acute Response stage</a:t>
                      </a:r>
                      <a:endParaRPr lang="en-US" sz="1800" i="1" kern="1200" baseline="0" dirty="0" smtClean="0">
                        <a:solidFill>
                          <a:schemeClr val="bg1">
                            <a:lumMod val="50000"/>
                          </a:schemeClr>
                        </a:solidFill>
                        <a:latin typeface="Garamond" pitchFamily="18" charset="0"/>
                        <a:ea typeface="+mn-ea"/>
                        <a:cs typeface="Arial" charset="0"/>
                      </a:endParaRPr>
                    </a:p>
                  </a:txBody>
                  <a:tcPr/>
                </a:tc>
              </a:tr>
            </a:tbl>
          </a:graphicData>
        </a:graphic>
      </p:graphicFrame>
      <p:graphicFrame>
        <p:nvGraphicFramePr>
          <p:cNvPr id="15" name="Chart 14"/>
          <p:cNvGraphicFramePr/>
          <p:nvPr/>
        </p:nvGraphicFramePr>
        <p:xfrm>
          <a:off x="0" y="609600"/>
          <a:ext cx="6248400" cy="5791200"/>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3362927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44562"/>
          </a:xfrm>
          <a:ln>
            <a:noFill/>
          </a:ln>
        </p:spPr>
        <p:txBody>
          <a:bodyPr>
            <a:noAutofit/>
          </a:bodyPr>
          <a:lstStyle/>
          <a:p>
            <a:r>
              <a:rPr lang="en-US" sz="3200" b="1" dirty="0" smtClean="0">
                <a:solidFill>
                  <a:schemeClr val="tx2"/>
                </a:solidFill>
                <a:latin typeface="Garamond" pitchFamily="18" charset="0"/>
              </a:rPr>
              <a:t>Usage: “How often do you use INEE MS when planning/implementing work?”</a:t>
            </a:r>
            <a:br>
              <a:rPr lang="en-US" sz="3200" b="1" dirty="0" smtClean="0">
                <a:solidFill>
                  <a:schemeClr val="tx2"/>
                </a:solidFill>
                <a:latin typeface="Garamond" pitchFamily="18" charset="0"/>
              </a:rPr>
            </a:br>
            <a:r>
              <a:rPr lang="en-US" sz="2400" b="1" i="1" dirty="0" smtClean="0">
                <a:latin typeface="Garamond" pitchFamily="18" charset="0"/>
              </a:rPr>
              <a:t>Overall: Regularly – 29%, Sometimes – 42%, Never – 13% </a:t>
            </a:r>
            <a:endParaRPr lang="en-US" sz="2400" b="1" dirty="0">
              <a:latin typeface="Garamond" pitchFamily="18" charset="0"/>
            </a:endParaRPr>
          </a:p>
        </p:txBody>
      </p:sp>
      <p:graphicFrame>
        <p:nvGraphicFramePr>
          <p:cNvPr id="5" name="Chart 4"/>
          <p:cNvGraphicFramePr>
            <a:graphicFrameLocks/>
          </p:cNvGraphicFramePr>
          <p:nvPr>
            <p:extLst>
              <p:ext uri="{D42A27DB-BD31-4B8C-83A1-F6EECF244321}">
                <p14:modId xmlns:p14="http://schemas.microsoft.com/office/powerpoint/2010/main" val="428200058"/>
              </p:ext>
            </p:extLst>
          </p:nvPr>
        </p:nvGraphicFramePr>
        <p:xfrm>
          <a:off x="0" y="1371600"/>
          <a:ext cx="6400800" cy="5486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327575983"/>
              </p:ext>
            </p:extLst>
          </p:nvPr>
        </p:nvGraphicFramePr>
        <p:xfrm>
          <a:off x="6400800" y="1981200"/>
          <a:ext cx="2514600" cy="3749040"/>
        </p:xfrm>
        <a:graphic>
          <a:graphicData uri="http://schemas.openxmlformats.org/drawingml/2006/table">
            <a:tbl>
              <a:tblPr firstRow="1" bandRow="1">
                <a:tableStyleId>{5C22544A-7EE6-4342-B048-85BDC9FD1C3A}</a:tableStyleId>
              </a:tblPr>
              <a:tblGrid>
                <a:gridCol w="2514600"/>
              </a:tblGrid>
              <a:tr h="308466">
                <a:tc>
                  <a:txBody>
                    <a:bodyPr/>
                    <a:lstStyle/>
                    <a:p>
                      <a:pPr algn="ctr"/>
                      <a:endParaRPr lang="en-US" sz="1800" dirty="0" smtClean="0">
                        <a:latin typeface="Garamond" pitchFamily="18" charset="0"/>
                      </a:endParaRPr>
                    </a:p>
                    <a:p>
                      <a:pPr algn="ctr"/>
                      <a:r>
                        <a:rPr lang="en-US" sz="1800" dirty="0" smtClean="0">
                          <a:latin typeface="Garamond" pitchFamily="18" charset="0"/>
                        </a:rPr>
                        <a:t>Key Observations</a:t>
                      </a:r>
                      <a:endParaRPr lang="en-US" sz="1800" dirty="0">
                        <a:latin typeface="Garamond" pitchFamily="18" charset="0"/>
                      </a:endParaRPr>
                    </a:p>
                  </a:txBody>
                  <a:tcPr>
                    <a:solidFill>
                      <a:srgbClr val="0085B4"/>
                    </a:solidFill>
                  </a:tcPr>
                </a:tc>
              </a:tr>
              <a:tr h="1564857">
                <a:tc>
                  <a:txBody>
                    <a:bodyPr/>
                    <a:lstStyle/>
                    <a:p>
                      <a:pPr marL="228600" lvl="0" indent="-228600" algn="l" rtl="0" fontAlgn="base">
                        <a:spcBef>
                          <a:spcPct val="0"/>
                        </a:spcBef>
                        <a:spcAft>
                          <a:spcPct val="0"/>
                        </a:spcAft>
                        <a:buFont typeface="Wingdings 3" pitchFamily="18" charset="2"/>
                        <a:buChar char="}"/>
                      </a:pPr>
                      <a:endParaRPr lang="en-US" sz="1800" kern="1200" baseline="0" dirty="0" smtClean="0">
                        <a:solidFill>
                          <a:schemeClr val="bg1">
                            <a:lumMod val="50000"/>
                          </a:schemeClr>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kern="1200" baseline="0" dirty="0" smtClean="0">
                          <a:solidFill>
                            <a:schemeClr val="tx1"/>
                          </a:solidFill>
                          <a:latin typeface="Garamond" pitchFamily="18" charset="0"/>
                          <a:ea typeface="+mn-ea"/>
                          <a:cs typeface="Arial" charset="0"/>
                        </a:rPr>
                        <a:t>National NGOs  and International NGOs use them most frequently</a:t>
                      </a:r>
                    </a:p>
                    <a:p>
                      <a:pPr marL="228600" lvl="0" indent="-228600" algn="l" defTabSz="914400" rtl="0" eaLnBrk="1" fontAlgn="base" latinLnBrk="0" hangingPunct="1">
                        <a:spcBef>
                          <a:spcPct val="0"/>
                        </a:spcBef>
                        <a:spcAft>
                          <a:spcPct val="0"/>
                        </a:spcAft>
                        <a:buFont typeface="Wingdings" pitchFamily="2" charset="2"/>
                        <a:buNone/>
                      </a:pPr>
                      <a:endParaRPr lang="en-US" sz="1800" kern="1200" baseline="0" dirty="0" smtClean="0">
                        <a:solidFill>
                          <a:schemeClr val="tx1"/>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kern="1200" baseline="0" dirty="0" smtClean="0">
                          <a:solidFill>
                            <a:schemeClr val="tx1"/>
                          </a:solidFill>
                          <a:latin typeface="Garamond" pitchFamily="18" charset="0"/>
                          <a:ea typeface="+mn-ea"/>
                          <a:cs typeface="Arial" charset="0"/>
                        </a:rPr>
                        <a:t>Academic Institutions use less frequently</a:t>
                      </a:r>
                    </a:p>
                    <a:p>
                      <a:pPr marL="228600" lvl="0" indent="-228600" algn="l" defTabSz="914400" rtl="0" eaLnBrk="1" fontAlgn="base" latinLnBrk="0" hangingPunct="1">
                        <a:spcBef>
                          <a:spcPct val="0"/>
                        </a:spcBef>
                        <a:spcAft>
                          <a:spcPct val="0"/>
                        </a:spcAft>
                        <a:buFont typeface="Wingdings" pitchFamily="2" charset="2"/>
                        <a:buChar char="§"/>
                      </a:pPr>
                      <a:endParaRPr lang="en-US" sz="1800" kern="1200" baseline="0" dirty="0" smtClean="0">
                        <a:solidFill>
                          <a:schemeClr val="tx1"/>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kern="1200" baseline="0" dirty="0" smtClean="0">
                          <a:solidFill>
                            <a:schemeClr val="tx1"/>
                          </a:solidFill>
                          <a:latin typeface="Garamond" pitchFamily="18" charset="0"/>
                          <a:ea typeface="+mn-ea"/>
                          <a:cs typeface="Arial" charset="0"/>
                        </a:rPr>
                        <a:t>Overall, usage is high</a:t>
                      </a:r>
                    </a:p>
                    <a:p>
                      <a:pPr marL="228600" lvl="0" indent="-228600" algn="l" defTabSz="914400" rtl="0" eaLnBrk="1" fontAlgn="base" latinLnBrk="0" hangingPunct="1">
                        <a:spcBef>
                          <a:spcPct val="0"/>
                        </a:spcBef>
                        <a:spcAft>
                          <a:spcPct val="0"/>
                        </a:spcAft>
                        <a:buFont typeface="Wingdings" pitchFamily="2" charset="2"/>
                        <a:buNone/>
                      </a:pPr>
                      <a:endParaRPr lang="en-US" sz="1800" kern="1200" baseline="0" dirty="0" smtClean="0">
                        <a:solidFill>
                          <a:schemeClr val="tx1"/>
                        </a:solidFill>
                        <a:latin typeface="Garamond" pitchFamily="18" charset="0"/>
                        <a:ea typeface="+mn-ea"/>
                        <a:cs typeface="Arial" charset="0"/>
                      </a:endParaRPr>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686800" cy="1066800"/>
          </a:xfrm>
        </p:spPr>
        <p:txBody>
          <a:bodyPr>
            <a:normAutofit/>
          </a:bodyPr>
          <a:lstStyle/>
          <a:p>
            <a:r>
              <a:rPr lang="en-US" sz="3600" b="1" dirty="0" smtClean="0">
                <a:solidFill>
                  <a:schemeClr val="tx2"/>
                </a:solidFill>
                <a:latin typeface="Garamond" pitchFamily="18" charset="0"/>
              </a:rPr>
              <a:t>Usage: “How useful have they been?”</a:t>
            </a:r>
            <a:r>
              <a:rPr lang="en-US" sz="3000" b="1" dirty="0" smtClean="0">
                <a:solidFill>
                  <a:schemeClr val="tx2">
                    <a:lumMod val="60000"/>
                    <a:lumOff val="40000"/>
                  </a:schemeClr>
                </a:solidFill>
                <a:latin typeface="Garamond" pitchFamily="18" charset="0"/>
              </a:rPr>
              <a:t/>
            </a:r>
            <a:br>
              <a:rPr lang="en-US" sz="3000" b="1" dirty="0" smtClean="0">
                <a:solidFill>
                  <a:schemeClr val="tx2">
                    <a:lumMod val="60000"/>
                    <a:lumOff val="40000"/>
                  </a:schemeClr>
                </a:solidFill>
                <a:latin typeface="Garamond" pitchFamily="18" charset="0"/>
              </a:rPr>
            </a:br>
            <a:r>
              <a:rPr lang="en-US" sz="2400" b="1" i="1" dirty="0" smtClean="0">
                <a:latin typeface="Garamond" pitchFamily="18" charset="0"/>
              </a:rPr>
              <a:t>Overall: Very Useful – 38%, Useful – 57%, Not Useful – 5%</a:t>
            </a:r>
            <a:endParaRPr lang="en-US" sz="2400" b="1" i="1" dirty="0">
              <a:latin typeface="Garamond" pitchFamily="18" charset="0"/>
            </a:endParaRPr>
          </a:p>
        </p:txBody>
      </p:sp>
      <p:graphicFrame>
        <p:nvGraphicFramePr>
          <p:cNvPr id="4" name="Chart 3"/>
          <p:cNvGraphicFramePr/>
          <p:nvPr/>
        </p:nvGraphicFramePr>
        <p:xfrm>
          <a:off x="0" y="1219200"/>
          <a:ext cx="6248400" cy="5638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860162186"/>
              </p:ext>
            </p:extLst>
          </p:nvPr>
        </p:nvGraphicFramePr>
        <p:xfrm>
          <a:off x="6096000" y="1828800"/>
          <a:ext cx="2819400" cy="4139061"/>
        </p:xfrm>
        <a:graphic>
          <a:graphicData uri="http://schemas.openxmlformats.org/drawingml/2006/table">
            <a:tbl>
              <a:tblPr firstRow="1" bandRow="1">
                <a:tableStyleId>{5C22544A-7EE6-4342-B048-85BDC9FD1C3A}</a:tableStyleId>
              </a:tblPr>
              <a:tblGrid>
                <a:gridCol w="2819400"/>
              </a:tblGrid>
              <a:tr h="615819">
                <a:tc>
                  <a:txBody>
                    <a:bodyPr/>
                    <a:lstStyle/>
                    <a:p>
                      <a:pPr algn="ctr"/>
                      <a:endParaRPr lang="en-US" sz="1800" dirty="0" smtClean="0">
                        <a:latin typeface="Garamond" pitchFamily="18" charset="0"/>
                      </a:endParaRPr>
                    </a:p>
                    <a:p>
                      <a:pPr algn="ctr"/>
                      <a:r>
                        <a:rPr lang="en-US" sz="1800" dirty="0" smtClean="0">
                          <a:latin typeface="Garamond" pitchFamily="18" charset="0"/>
                        </a:rPr>
                        <a:t>Key Observations</a:t>
                      </a:r>
                      <a:endParaRPr lang="en-US" sz="1800" dirty="0">
                        <a:latin typeface="Garamond" pitchFamily="18" charset="0"/>
                      </a:endParaRPr>
                    </a:p>
                  </a:txBody>
                  <a:tcPr>
                    <a:solidFill>
                      <a:srgbClr val="0085B4"/>
                    </a:solidFill>
                  </a:tcPr>
                </a:tc>
              </a:tr>
              <a:tr h="3498981">
                <a:tc>
                  <a:txBody>
                    <a:bodyPr/>
                    <a:lstStyle/>
                    <a:p>
                      <a:pPr marL="228600" lvl="0" indent="-228600" algn="l" rtl="0" fontAlgn="base">
                        <a:spcBef>
                          <a:spcPct val="0"/>
                        </a:spcBef>
                        <a:spcAft>
                          <a:spcPct val="0"/>
                        </a:spcAft>
                        <a:buFont typeface="Wingdings 3" pitchFamily="18" charset="2"/>
                        <a:buChar char="}"/>
                      </a:pPr>
                      <a:endParaRPr lang="en-US" sz="1800" kern="1200" baseline="0" dirty="0" smtClean="0">
                        <a:solidFill>
                          <a:schemeClr val="bg1">
                            <a:lumMod val="50000"/>
                          </a:schemeClr>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kern="1200" baseline="0" dirty="0" smtClean="0">
                          <a:solidFill>
                            <a:schemeClr val="tx1">
                              <a:lumMod val="85000"/>
                              <a:lumOff val="15000"/>
                            </a:schemeClr>
                          </a:solidFill>
                          <a:latin typeface="Garamond" pitchFamily="18" charset="0"/>
                          <a:ea typeface="+mn-ea"/>
                          <a:cs typeface="Arial" charset="0"/>
                        </a:rPr>
                        <a:t>Similar profiles across agencies – High levels</a:t>
                      </a:r>
                    </a:p>
                    <a:p>
                      <a:pPr marL="228600" lvl="0" indent="-228600" algn="l" defTabSz="914400" rtl="0" eaLnBrk="1" fontAlgn="base" latinLnBrk="0" hangingPunct="1">
                        <a:spcBef>
                          <a:spcPct val="0"/>
                        </a:spcBef>
                        <a:spcAft>
                          <a:spcPct val="0"/>
                        </a:spcAft>
                        <a:buFont typeface="Wingdings" pitchFamily="2" charset="2"/>
                        <a:buNone/>
                      </a:pPr>
                      <a:endParaRPr lang="en-US" sz="1800" kern="1200" baseline="0" dirty="0" smtClean="0">
                        <a:solidFill>
                          <a:schemeClr val="tx1">
                            <a:lumMod val="85000"/>
                            <a:lumOff val="15000"/>
                          </a:schemeClr>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kern="1200" baseline="0" dirty="0" smtClean="0">
                          <a:solidFill>
                            <a:schemeClr val="tx1">
                              <a:lumMod val="85000"/>
                              <a:lumOff val="15000"/>
                            </a:schemeClr>
                          </a:solidFill>
                          <a:latin typeface="Garamond" pitchFamily="18" charset="0"/>
                          <a:ea typeface="+mn-ea"/>
                          <a:cs typeface="Arial" charset="0"/>
                        </a:rPr>
                        <a:t>For International NGOs, not as useful</a:t>
                      </a:r>
                    </a:p>
                    <a:p>
                      <a:pPr marL="228600" lvl="0" indent="-228600" algn="l" defTabSz="914400" rtl="0" eaLnBrk="1" fontAlgn="base" latinLnBrk="0" hangingPunct="1">
                        <a:spcBef>
                          <a:spcPct val="0"/>
                        </a:spcBef>
                        <a:spcAft>
                          <a:spcPct val="0"/>
                        </a:spcAft>
                        <a:buFont typeface="Wingdings" pitchFamily="2" charset="2"/>
                        <a:buChar char="§"/>
                      </a:pPr>
                      <a:endParaRPr lang="en-US" sz="1800" kern="1200" baseline="0" dirty="0" smtClean="0">
                        <a:solidFill>
                          <a:schemeClr val="tx1">
                            <a:lumMod val="85000"/>
                            <a:lumOff val="15000"/>
                          </a:schemeClr>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i="0" kern="1200" baseline="0" dirty="0" smtClean="0">
                          <a:solidFill>
                            <a:schemeClr val="tx1">
                              <a:lumMod val="85000"/>
                              <a:lumOff val="15000"/>
                            </a:schemeClr>
                          </a:solidFill>
                          <a:latin typeface="Garamond" pitchFamily="18" charset="0"/>
                          <a:ea typeface="+mn-ea"/>
                          <a:cs typeface="Arial" charset="0"/>
                        </a:rPr>
                        <a:t>National NGOs and Academic Institutions ranked them ‘Very Useful’ significantly higher than overall response</a:t>
                      </a:r>
                      <a:endParaRPr lang="en-US" sz="1800" i="1" kern="1200" baseline="0" dirty="0" smtClean="0">
                        <a:solidFill>
                          <a:schemeClr val="bg1">
                            <a:lumMod val="50000"/>
                          </a:schemeClr>
                        </a:solidFill>
                        <a:latin typeface="Garamond" pitchFamily="18" charset="0"/>
                        <a:ea typeface="+mn-ea"/>
                        <a:cs typeface="Arial" charset="0"/>
                      </a:endParaRPr>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85800"/>
          </a:xfrm>
        </p:spPr>
        <p:txBody>
          <a:bodyPr>
            <a:normAutofit fontScale="90000"/>
          </a:bodyPr>
          <a:lstStyle/>
          <a:p>
            <a:r>
              <a:rPr lang="en-US" sz="4000" b="1" dirty="0" smtClean="0">
                <a:solidFill>
                  <a:schemeClr val="tx2"/>
                </a:solidFill>
                <a:latin typeface="Garamond" pitchFamily="18" charset="0"/>
              </a:rPr>
              <a:t>Most frequent uses of the INEE MS</a:t>
            </a:r>
            <a:endParaRPr lang="en-US" sz="4000" b="1" dirty="0">
              <a:solidFill>
                <a:schemeClr val="tx2"/>
              </a:solidFill>
              <a:latin typeface="Garamond" pitchFamily="18" charset="0"/>
            </a:endParaRPr>
          </a:p>
        </p:txBody>
      </p:sp>
      <p:sp>
        <p:nvSpPr>
          <p:cNvPr id="5" name="TextBox 4"/>
          <p:cNvSpPr txBox="1"/>
          <p:nvPr/>
        </p:nvSpPr>
        <p:spPr>
          <a:xfrm>
            <a:off x="685800" y="1447800"/>
            <a:ext cx="8001000" cy="5478423"/>
          </a:xfrm>
          <a:prstGeom prst="rect">
            <a:avLst/>
          </a:prstGeom>
          <a:noFill/>
        </p:spPr>
        <p:txBody>
          <a:bodyPr wrap="square" rtlCol="0">
            <a:spAutoFit/>
          </a:bodyPr>
          <a:lstStyle/>
          <a:p>
            <a:pPr>
              <a:buFont typeface="Arial"/>
              <a:buChar char="•"/>
            </a:pPr>
            <a:r>
              <a:rPr lang="en-US" sz="2800" dirty="0" smtClean="0"/>
              <a:t> Advocacy for </a:t>
            </a:r>
            <a:r>
              <a:rPr lang="en-US" sz="2800" dirty="0" err="1" smtClean="0"/>
              <a:t>EiE</a:t>
            </a:r>
            <a:r>
              <a:rPr lang="en-US" sz="2800" dirty="0" smtClean="0"/>
              <a:t> and recognition of education as a key hum. Response (264)</a:t>
            </a:r>
          </a:p>
          <a:p>
            <a:pPr>
              <a:buFont typeface="Arial"/>
              <a:buChar char="•"/>
            </a:pPr>
            <a:r>
              <a:rPr lang="en-US" sz="2800" dirty="0" smtClean="0"/>
              <a:t> Disaster/emergency preparedness planning (112)</a:t>
            </a:r>
          </a:p>
          <a:p>
            <a:pPr>
              <a:buFont typeface="Arial"/>
              <a:buChar char="•"/>
            </a:pPr>
            <a:r>
              <a:rPr lang="en-US" sz="2800" dirty="0" smtClean="0"/>
              <a:t> Monitoring and Evaluation (102)</a:t>
            </a:r>
          </a:p>
          <a:p>
            <a:pPr>
              <a:buFont typeface="Arial"/>
              <a:buChar char="•"/>
            </a:pPr>
            <a:r>
              <a:rPr lang="en-US" sz="2800" dirty="0" smtClean="0"/>
              <a:t> Training and Capacity Development purposes (102)</a:t>
            </a:r>
          </a:p>
          <a:p>
            <a:pPr>
              <a:buFont typeface="Arial"/>
              <a:buChar char="•"/>
            </a:pPr>
            <a:r>
              <a:rPr lang="en-US" sz="2800" dirty="0" smtClean="0"/>
              <a:t> Proposal Development (95)</a:t>
            </a:r>
          </a:p>
          <a:p>
            <a:pPr>
              <a:buFont typeface="Arial"/>
              <a:buChar char="•"/>
            </a:pPr>
            <a:r>
              <a:rPr lang="en-US" sz="2800" dirty="0" smtClean="0"/>
              <a:t> Project Design (93)</a:t>
            </a:r>
          </a:p>
          <a:p>
            <a:pPr>
              <a:buFont typeface="Arial"/>
              <a:buChar char="•"/>
            </a:pPr>
            <a:r>
              <a:rPr lang="en-US" sz="2800" dirty="0" smtClean="0"/>
              <a:t> Teaching and Learning about </a:t>
            </a:r>
            <a:r>
              <a:rPr lang="en-US" sz="2800" dirty="0" err="1" smtClean="0"/>
              <a:t>EiE</a:t>
            </a:r>
            <a:r>
              <a:rPr lang="en-US" sz="2800" dirty="0" smtClean="0"/>
              <a:t> (90)</a:t>
            </a:r>
          </a:p>
          <a:p>
            <a:pPr>
              <a:buFont typeface="Arial"/>
              <a:buChar char="•"/>
            </a:pPr>
            <a:r>
              <a:rPr lang="en-US" sz="2800" dirty="0" smtClean="0"/>
              <a:t> Coordination of Education Activities (81)</a:t>
            </a:r>
          </a:p>
          <a:p>
            <a:pPr>
              <a:buFont typeface="Arial"/>
              <a:buChar char="•"/>
            </a:pPr>
            <a:r>
              <a:rPr lang="en-US" sz="2800" dirty="0" smtClean="0"/>
              <a:t> Research (72)</a:t>
            </a:r>
          </a:p>
          <a:p>
            <a:endParaRPr lang="en-US" sz="2800" dirty="0" smtClean="0"/>
          </a:p>
          <a:p>
            <a:r>
              <a:rPr lang="en-US" sz="2400" dirty="0" smtClean="0"/>
              <a:t>Top 9 most frequent uses from 17 possible answer choices.</a:t>
            </a:r>
          </a:p>
          <a:p>
            <a:pPr>
              <a:buFont typeface="Arial"/>
              <a:buChar char="•"/>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a:graphicFrameLocks noChangeAspect="1"/>
          </p:cNvGraphicFramePr>
          <p:nvPr>
            <p:extLst>
              <p:ext uri="{D42A27DB-BD31-4B8C-83A1-F6EECF244321}">
                <p14:modId xmlns:p14="http://schemas.microsoft.com/office/powerpoint/2010/main" val="1577145765"/>
              </p:ext>
            </p:extLst>
          </p:nvPr>
        </p:nvGraphicFramePr>
        <p:xfrm>
          <a:off x="1295400" y="1828800"/>
          <a:ext cx="4114800" cy="24688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ext uri="{D42A27DB-BD31-4B8C-83A1-F6EECF244321}">
                <p14:modId xmlns:p14="http://schemas.microsoft.com/office/powerpoint/2010/main" val="3159635028"/>
              </p:ext>
            </p:extLst>
          </p:nvPr>
        </p:nvGraphicFramePr>
        <p:xfrm>
          <a:off x="2286000" y="205740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p:cNvGraphicFramePr>
            <a:graphicFrameLocks/>
          </p:cNvGraphicFramePr>
          <p:nvPr>
            <p:extLst>
              <p:ext uri="{D42A27DB-BD31-4B8C-83A1-F6EECF244321}">
                <p14:modId xmlns:p14="http://schemas.microsoft.com/office/powerpoint/2010/main" val="1028851076"/>
              </p:ext>
            </p:extLst>
          </p:nvPr>
        </p:nvGraphicFramePr>
        <p:xfrm>
          <a:off x="2286000" y="1981200"/>
          <a:ext cx="457200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0" name="Chart 29"/>
          <p:cNvGraphicFramePr>
            <a:graphicFrameLocks noChangeAspect="1"/>
          </p:cNvGraphicFramePr>
          <p:nvPr>
            <p:extLst>
              <p:ext uri="{D42A27DB-BD31-4B8C-83A1-F6EECF244321}">
                <p14:modId xmlns:p14="http://schemas.microsoft.com/office/powerpoint/2010/main" val="3980367875"/>
              </p:ext>
            </p:extLst>
          </p:nvPr>
        </p:nvGraphicFramePr>
        <p:xfrm>
          <a:off x="834736" y="4361383"/>
          <a:ext cx="3840480" cy="2304288"/>
        </p:xfrm>
        <a:graphic>
          <a:graphicData uri="http://schemas.openxmlformats.org/drawingml/2006/chart">
            <c:chart xmlns:c="http://schemas.openxmlformats.org/drawingml/2006/chart" xmlns:r="http://schemas.openxmlformats.org/officeDocument/2006/relationships" r:id="rId6"/>
          </a:graphicData>
        </a:graphic>
      </p:graphicFrame>
      <p:sp>
        <p:nvSpPr>
          <p:cNvPr id="4" name="TextBox 3"/>
          <p:cNvSpPr txBox="1"/>
          <p:nvPr/>
        </p:nvSpPr>
        <p:spPr>
          <a:xfrm>
            <a:off x="5867400" y="3048000"/>
            <a:ext cx="3276600" cy="1261884"/>
          </a:xfrm>
          <a:prstGeom prst="rect">
            <a:avLst/>
          </a:prstGeom>
          <a:noFill/>
        </p:spPr>
        <p:txBody>
          <a:bodyPr wrap="square" rtlCol="0">
            <a:spAutoFit/>
          </a:bodyPr>
          <a:lstStyle/>
          <a:p>
            <a:pPr algn="ctr"/>
            <a:r>
              <a:rPr lang="en-US" sz="2000" b="1" dirty="0" smtClean="0">
                <a:latin typeface="Corbel" pitchFamily="34" charset="0"/>
              </a:rPr>
              <a:t>Public messages </a:t>
            </a:r>
            <a:r>
              <a:rPr lang="en-US" b="1" dirty="0" smtClean="0">
                <a:latin typeface="Corbel" pitchFamily="34" charset="0"/>
              </a:rPr>
              <a:t>by key opinion leaders have been </a:t>
            </a:r>
            <a:r>
              <a:rPr lang="en-US" sz="2000" b="1" dirty="0" smtClean="0">
                <a:latin typeface="Corbel" pitchFamily="34" charset="0"/>
              </a:rPr>
              <a:t>informed</a:t>
            </a:r>
            <a:r>
              <a:rPr lang="en-US" b="1" dirty="0" smtClean="0">
                <a:latin typeface="Corbel" pitchFamily="34" charset="0"/>
              </a:rPr>
              <a:t> by the INEE MS</a:t>
            </a:r>
          </a:p>
          <a:p>
            <a:endParaRPr lang="en-US" b="1" dirty="0">
              <a:latin typeface="Corbel" pitchFamily="34" charset="0"/>
            </a:endParaRPr>
          </a:p>
        </p:txBody>
      </p:sp>
      <p:sp>
        <p:nvSpPr>
          <p:cNvPr id="32" name="TextBox 31"/>
          <p:cNvSpPr txBox="1"/>
          <p:nvPr/>
        </p:nvSpPr>
        <p:spPr>
          <a:xfrm>
            <a:off x="228600" y="3352800"/>
            <a:ext cx="3352800" cy="707886"/>
          </a:xfrm>
          <a:prstGeom prst="rect">
            <a:avLst/>
          </a:prstGeom>
          <a:noFill/>
        </p:spPr>
        <p:txBody>
          <a:bodyPr wrap="square" rtlCol="0">
            <a:spAutoFit/>
          </a:bodyPr>
          <a:lstStyle/>
          <a:p>
            <a:pPr algn="ctr"/>
            <a:r>
              <a:rPr lang="en-US" b="1" dirty="0" smtClean="0">
                <a:latin typeface="Corbel" pitchFamily="34" charset="0"/>
              </a:rPr>
              <a:t>The INEE MS have </a:t>
            </a:r>
            <a:r>
              <a:rPr lang="en-US" sz="2000" b="1" dirty="0" smtClean="0">
                <a:latin typeface="Corbel" pitchFamily="34" charset="0"/>
              </a:rPr>
              <a:t>contributed to policy decisions</a:t>
            </a:r>
            <a:endParaRPr lang="en-US" b="1" dirty="0">
              <a:latin typeface="Corbel" pitchFamily="34" charset="0"/>
            </a:endParaRPr>
          </a:p>
        </p:txBody>
      </p:sp>
      <p:sp>
        <p:nvSpPr>
          <p:cNvPr id="33" name="TextBox 32"/>
          <p:cNvSpPr txBox="1"/>
          <p:nvPr/>
        </p:nvSpPr>
        <p:spPr>
          <a:xfrm>
            <a:off x="0" y="1447800"/>
            <a:ext cx="3429000" cy="1261884"/>
          </a:xfrm>
          <a:prstGeom prst="rect">
            <a:avLst/>
          </a:prstGeom>
          <a:noFill/>
        </p:spPr>
        <p:txBody>
          <a:bodyPr wrap="square" rtlCol="0">
            <a:spAutoFit/>
          </a:bodyPr>
          <a:lstStyle/>
          <a:p>
            <a:pPr algn="ctr"/>
            <a:r>
              <a:rPr lang="en-US" b="1" dirty="0" smtClean="0">
                <a:latin typeface="Corbel" pitchFamily="34" charset="0"/>
              </a:rPr>
              <a:t>Used the INEE MS to advocate with governments and donor agencies to </a:t>
            </a:r>
            <a:r>
              <a:rPr lang="en-US" sz="2000" b="1" dirty="0" smtClean="0">
                <a:latin typeface="Corbel" pitchFamily="34" charset="0"/>
              </a:rPr>
              <a:t>prioritize and fund Education in Emergencies.</a:t>
            </a:r>
            <a:endParaRPr lang="en-US" sz="2000" b="1" dirty="0">
              <a:latin typeface="Corbel" pitchFamily="34" charset="0"/>
            </a:endParaRPr>
          </a:p>
        </p:txBody>
      </p:sp>
      <p:graphicFrame>
        <p:nvGraphicFramePr>
          <p:cNvPr id="36" name="Chart 35"/>
          <p:cNvGraphicFramePr>
            <a:graphicFrameLocks/>
          </p:cNvGraphicFramePr>
          <p:nvPr>
            <p:extLst>
              <p:ext uri="{D42A27DB-BD31-4B8C-83A1-F6EECF244321}">
                <p14:modId xmlns:p14="http://schemas.microsoft.com/office/powerpoint/2010/main" val="2191709282"/>
              </p:ext>
            </p:extLst>
          </p:nvPr>
        </p:nvGraphicFramePr>
        <p:xfrm>
          <a:off x="4648200" y="3810000"/>
          <a:ext cx="5410200" cy="32766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7" name="Chart 36"/>
          <p:cNvGraphicFramePr>
            <a:graphicFrameLocks/>
          </p:cNvGraphicFramePr>
          <p:nvPr>
            <p:extLst>
              <p:ext uri="{D42A27DB-BD31-4B8C-83A1-F6EECF244321}">
                <p14:modId xmlns:p14="http://schemas.microsoft.com/office/powerpoint/2010/main" val="2796608332"/>
              </p:ext>
            </p:extLst>
          </p:nvPr>
        </p:nvGraphicFramePr>
        <p:xfrm>
          <a:off x="-838200" y="3505200"/>
          <a:ext cx="5257800" cy="33528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8" name="Chart 37"/>
          <p:cNvGraphicFramePr>
            <a:graphicFrameLocks/>
          </p:cNvGraphicFramePr>
          <p:nvPr>
            <p:extLst>
              <p:ext uri="{D42A27DB-BD31-4B8C-83A1-F6EECF244321}">
                <p14:modId xmlns:p14="http://schemas.microsoft.com/office/powerpoint/2010/main" val="3433657906"/>
              </p:ext>
            </p:extLst>
          </p:nvPr>
        </p:nvGraphicFramePr>
        <p:xfrm>
          <a:off x="1524000" y="381000"/>
          <a:ext cx="6400800" cy="3962400"/>
        </p:xfrm>
        <a:graphic>
          <a:graphicData uri="http://schemas.openxmlformats.org/drawingml/2006/chart">
            <c:chart xmlns:c="http://schemas.openxmlformats.org/drawingml/2006/chart" xmlns:r="http://schemas.openxmlformats.org/officeDocument/2006/relationships" r:id="rId9"/>
          </a:graphicData>
        </a:graphic>
      </p:graphicFrame>
      <p:sp>
        <p:nvSpPr>
          <p:cNvPr id="12" name="Title 1"/>
          <p:cNvSpPr>
            <a:spLocks noGrp="1"/>
          </p:cNvSpPr>
          <p:nvPr>
            <p:ph type="title"/>
          </p:nvPr>
        </p:nvSpPr>
        <p:spPr>
          <a:xfrm>
            <a:off x="0" y="0"/>
            <a:ext cx="9144000" cy="838200"/>
          </a:xfrm>
        </p:spPr>
        <p:txBody>
          <a:bodyPr>
            <a:normAutofit/>
          </a:bodyPr>
          <a:lstStyle/>
          <a:p>
            <a:r>
              <a:rPr lang="en-US" sz="4000" b="1" dirty="0" smtClean="0">
                <a:solidFill>
                  <a:schemeClr val="tx2"/>
                </a:solidFill>
                <a:latin typeface="Garamond" pitchFamily="18" charset="0"/>
              </a:rPr>
              <a:t>Advocacy</a:t>
            </a:r>
            <a:endParaRPr lang="en-US" sz="4000" b="1" dirty="0">
              <a:solidFill>
                <a:schemeClr val="tx2"/>
              </a:solidFill>
              <a:latin typeface="Garamond" pitchFamily="18" charset="0"/>
            </a:endParaRPr>
          </a:p>
        </p:txBody>
      </p:sp>
    </p:spTree>
    <p:extLst>
      <p:ext uri="{BB962C8B-B14F-4D97-AF65-F5344CB8AC3E}">
        <p14:creationId xmlns:p14="http://schemas.microsoft.com/office/powerpoint/2010/main" val="33151576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838200"/>
          </a:xfrm>
        </p:spPr>
        <p:txBody>
          <a:bodyPr>
            <a:normAutofit/>
          </a:bodyPr>
          <a:lstStyle/>
          <a:p>
            <a:r>
              <a:rPr lang="en-US" sz="3400" b="1" dirty="0" smtClean="0">
                <a:solidFill>
                  <a:schemeClr val="tx2"/>
                </a:solidFill>
                <a:latin typeface="Garamond" pitchFamily="18" charset="0"/>
              </a:rPr>
              <a:t>INEE MS incorporated into advocacy message</a:t>
            </a:r>
            <a:endParaRPr lang="en-US" sz="3400" b="1" dirty="0">
              <a:solidFill>
                <a:schemeClr val="tx2"/>
              </a:solidFill>
              <a:latin typeface="Garamond"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036116351"/>
              </p:ext>
            </p:extLst>
          </p:nvPr>
        </p:nvGraphicFramePr>
        <p:xfrm>
          <a:off x="228600" y="1295400"/>
          <a:ext cx="8686800" cy="4876798"/>
        </p:xfrm>
        <a:graphic>
          <a:graphicData uri="http://schemas.openxmlformats.org/drawingml/2006/table">
            <a:tbl>
              <a:tblPr firstRow="1" bandRow="1">
                <a:tableStyleId>{5C22544A-7EE6-4342-B048-85BDC9FD1C3A}</a:tableStyleId>
              </a:tblPr>
              <a:tblGrid>
                <a:gridCol w="1783896"/>
                <a:gridCol w="6902904"/>
              </a:tblGrid>
              <a:tr h="396141">
                <a:tc>
                  <a:txBody>
                    <a:bodyPr/>
                    <a:lstStyle/>
                    <a:p>
                      <a:r>
                        <a:rPr lang="en-US" dirty="0" smtClean="0"/>
                        <a:t>Country</a:t>
                      </a:r>
                      <a:endParaRPr lang="en-US" dirty="0"/>
                    </a:p>
                  </a:txBody>
                  <a:tcPr/>
                </a:tc>
                <a:tc>
                  <a:txBody>
                    <a:bodyPr/>
                    <a:lstStyle/>
                    <a:p>
                      <a:r>
                        <a:rPr lang="en-US" dirty="0" smtClean="0"/>
                        <a:t>Description</a:t>
                      </a:r>
                      <a:endParaRPr lang="en-US" dirty="0"/>
                    </a:p>
                  </a:txBody>
                  <a:tcPr/>
                </a:tc>
              </a:tr>
              <a:tr h="759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latin typeface="Garamond" pitchFamily="18" charset="0"/>
                          <a:ea typeface="+mn-ea"/>
                          <a:cs typeface="+mn-cs"/>
                        </a:rPr>
                        <a:t>Afghanistan</a:t>
                      </a:r>
                    </a:p>
                  </a:txBody>
                  <a:tcPr/>
                </a:tc>
                <a:tc>
                  <a:txBody>
                    <a:bodyPr/>
                    <a:lstStyle/>
                    <a:p>
                      <a:pPr marL="0" marR="0" lvl="1"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2000" kern="1200" dirty="0" smtClean="0">
                          <a:solidFill>
                            <a:schemeClr val="dk1"/>
                          </a:solidFill>
                          <a:latin typeface="Garamond" pitchFamily="18" charset="0"/>
                          <a:ea typeface="+mn-ea"/>
                          <a:cs typeface="+mn-cs"/>
                        </a:rPr>
                        <a:t>Joint 2010-2013 UNICEF/MoE cooperation for Annual Workplans</a:t>
                      </a:r>
                    </a:p>
                  </a:txBody>
                  <a:tcPr/>
                </a:tc>
              </a:tr>
              <a:tr h="759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latin typeface="Garamond" pitchFamily="18" charset="0"/>
                          <a:ea typeface="+mn-ea"/>
                          <a:cs typeface="+mn-cs"/>
                        </a:rPr>
                        <a:t>Swaziland</a:t>
                      </a: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latin typeface="Garamond" pitchFamily="18" charset="0"/>
                          <a:ea typeface="+mn-ea"/>
                          <a:cs typeface="+mn-cs"/>
                        </a:rPr>
                        <a:t>Disaster Risk Reduction National Action Plan - 2008 to 2015</a:t>
                      </a:r>
                    </a:p>
                  </a:txBody>
                  <a:tcPr/>
                </a:tc>
              </a:tr>
              <a:tr h="4784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b="1" kern="1200" dirty="0" smtClean="0">
                          <a:solidFill>
                            <a:schemeClr val="dk1"/>
                          </a:solidFill>
                          <a:latin typeface="Garamond" pitchFamily="18" charset="0"/>
                          <a:ea typeface="+mn-ea"/>
                          <a:cs typeface="+mn-cs"/>
                        </a:rPr>
                        <a:t>DRC</a:t>
                      </a:r>
                      <a:endParaRPr lang="en-US" sz="2000" b="1" kern="1200" dirty="0" smtClean="0">
                        <a:solidFill>
                          <a:schemeClr val="dk1"/>
                        </a:solidFill>
                        <a:latin typeface="Garamond" pitchFamily="18"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kern="1200" dirty="0" smtClean="0">
                          <a:solidFill>
                            <a:schemeClr val="dk1"/>
                          </a:solidFill>
                          <a:latin typeface="Garamond" pitchFamily="18" charset="0"/>
                          <a:ea typeface="+mn-ea"/>
                          <a:cs typeface="+mn-cs"/>
                        </a:rPr>
                        <a:t>Gender</a:t>
                      </a:r>
                      <a:r>
                        <a:rPr lang="fr-FR" sz="2000" kern="1200" baseline="0" dirty="0" smtClean="0">
                          <a:solidFill>
                            <a:schemeClr val="dk1"/>
                          </a:solidFill>
                          <a:latin typeface="Garamond" pitchFamily="18" charset="0"/>
                          <a:ea typeface="+mn-ea"/>
                          <a:cs typeface="+mn-cs"/>
                        </a:rPr>
                        <a:t>-sensitive teacher recruitment</a:t>
                      </a:r>
                      <a:endParaRPr lang="en-US" sz="2000" kern="1200" dirty="0" smtClean="0">
                        <a:solidFill>
                          <a:schemeClr val="dk1"/>
                        </a:solidFill>
                        <a:latin typeface="Garamond" pitchFamily="18" charset="0"/>
                        <a:ea typeface="+mn-ea"/>
                        <a:cs typeface="+mn-cs"/>
                      </a:endParaRPr>
                    </a:p>
                  </a:txBody>
                  <a:tcPr/>
                </a:tc>
              </a:tr>
              <a:tr h="4867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latin typeface="Garamond" pitchFamily="18" charset="0"/>
                          <a:ea typeface="+mn-ea"/>
                          <a:cs typeface="+mn-cs"/>
                        </a:rPr>
                        <a:t>Haiti</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kern="1200" dirty="0" smtClean="0">
                          <a:solidFill>
                            <a:schemeClr val="dk1"/>
                          </a:solidFill>
                          <a:latin typeface="Garamond" pitchFamily="18" charset="0"/>
                          <a:ea typeface="+mn-ea"/>
                          <a:cs typeface="+mn-cs"/>
                        </a:rPr>
                        <a:t>Access</a:t>
                      </a:r>
                      <a:r>
                        <a:rPr lang="fr-FR" sz="2000" kern="1200" baseline="0" dirty="0" smtClean="0">
                          <a:solidFill>
                            <a:schemeClr val="dk1"/>
                          </a:solidFill>
                          <a:latin typeface="Garamond" pitchFamily="18" charset="0"/>
                          <a:ea typeface="+mn-ea"/>
                          <a:cs typeface="+mn-cs"/>
                        </a:rPr>
                        <a:t> </a:t>
                      </a:r>
                      <a:r>
                        <a:rPr lang="fr-FR" sz="2000" kern="1200" dirty="0" smtClean="0">
                          <a:solidFill>
                            <a:schemeClr val="dk1"/>
                          </a:solidFill>
                          <a:latin typeface="Garamond" pitchFamily="18" charset="0"/>
                          <a:ea typeface="+mn-ea"/>
                          <a:cs typeface="+mn-cs"/>
                        </a:rPr>
                        <a:t>to quality education for displaced</a:t>
                      </a:r>
                      <a:r>
                        <a:rPr lang="fr-FR" sz="2000" kern="1200" baseline="0" dirty="0" smtClean="0">
                          <a:solidFill>
                            <a:schemeClr val="dk1"/>
                          </a:solidFill>
                          <a:latin typeface="Garamond" pitchFamily="18" charset="0"/>
                          <a:ea typeface="+mn-ea"/>
                          <a:cs typeface="+mn-cs"/>
                        </a:rPr>
                        <a:t> </a:t>
                      </a:r>
                      <a:r>
                        <a:rPr lang="fr-FR" sz="2000" kern="1200" dirty="0" smtClean="0">
                          <a:solidFill>
                            <a:schemeClr val="dk1"/>
                          </a:solidFill>
                          <a:latin typeface="Garamond" pitchFamily="18" charset="0"/>
                          <a:ea typeface="+mn-ea"/>
                          <a:cs typeface="+mn-cs"/>
                        </a:rPr>
                        <a:t>children</a:t>
                      </a:r>
                      <a:endParaRPr lang="en-US" sz="2000" kern="1200" dirty="0" smtClean="0">
                        <a:solidFill>
                          <a:schemeClr val="dk1"/>
                        </a:solidFill>
                        <a:latin typeface="Garamond" pitchFamily="18" charset="0"/>
                        <a:ea typeface="+mn-ea"/>
                        <a:cs typeface="+mn-cs"/>
                      </a:endParaRPr>
                    </a:p>
                  </a:txBody>
                  <a:tcPr/>
                </a:tc>
              </a:tr>
              <a:tr h="759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latin typeface="Garamond" pitchFamily="18" charset="0"/>
                          <a:ea typeface="+mn-ea"/>
                          <a:cs typeface="+mn-cs"/>
                        </a:rPr>
                        <a:t>Burkina Faso</a:t>
                      </a: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latin typeface="Garamond" pitchFamily="18" charset="0"/>
                          <a:ea typeface="+mn-ea"/>
                          <a:cs typeface="+mn-cs"/>
                        </a:rPr>
                        <a:t>Flash appeal to mobilize funds for Education sector after floods</a:t>
                      </a:r>
                    </a:p>
                  </a:txBody>
                  <a:tcPr/>
                </a:tc>
              </a:tr>
              <a:tr h="7592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000" b="1" kern="1200" dirty="0" smtClean="0">
                          <a:solidFill>
                            <a:schemeClr val="dk1"/>
                          </a:solidFill>
                          <a:latin typeface="Garamond" pitchFamily="18" charset="0"/>
                          <a:ea typeface="+mn-ea"/>
                          <a:cs typeface="+mn-cs"/>
                        </a:rPr>
                        <a:t>Cote d’Ivoire</a:t>
                      </a:r>
                      <a:endParaRPr lang="en-US" sz="2000" b="1" kern="1200" dirty="0" smtClean="0">
                        <a:solidFill>
                          <a:schemeClr val="dk1"/>
                        </a:solidFill>
                        <a:latin typeface="Garamond" pitchFamily="18" charset="0"/>
                        <a:ea typeface="+mn-ea"/>
                        <a:cs typeface="+mn-cs"/>
                      </a:endParaRPr>
                    </a:p>
                  </a:txBody>
                  <a:tcPr/>
                </a:tc>
                <a:tc>
                  <a:txBody>
                    <a:bodyPr/>
                    <a:lstStyle/>
                    <a:p>
                      <a:pPr>
                        <a:buFont typeface="Arial" pitchFamily="34" charset="0"/>
                        <a:buNone/>
                      </a:pPr>
                      <a:r>
                        <a:rPr lang="fr-FR" sz="2000" kern="1200" smtClean="0">
                          <a:solidFill>
                            <a:schemeClr val="dk1"/>
                          </a:solidFill>
                          <a:latin typeface="Garamond" pitchFamily="18" charset="0"/>
                          <a:ea typeface="+mn-ea"/>
                          <a:cs typeface="+mn-cs"/>
                        </a:rPr>
                        <a:t>Re-opening of schools/temporary </a:t>
                      </a:r>
                      <a:r>
                        <a:rPr lang="fr-FR" sz="2000" kern="1200" dirty="0" smtClean="0">
                          <a:solidFill>
                            <a:schemeClr val="dk1"/>
                          </a:solidFill>
                          <a:latin typeface="Garamond" pitchFamily="18" charset="0"/>
                          <a:ea typeface="+mn-ea"/>
                          <a:cs typeface="+mn-cs"/>
                        </a:rPr>
                        <a:t>learning spaces</a:t>
                      </a:r>
                      <a:endParaRPr lang="en-US" sz="2000" kern="1200" dirty="0" smtClean="0">
                        <a:solidFill>
                          <a:schemeClr val="dk1"/>
                        </a:solidFill>
                        <a:latin typeface="Garamond" pitchFamily="18" charset="0"/>
                        <a:ea typeface="+mn-ea"/>
                        <a:cs typeface="+mn-cs"/>
                      </a:endParaRPr>
                    </a:p>
                  </a:txBody>
                  <a:tcPr/>
                </a:tc>
              </a:tr>
              <a:tr h="4784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dk1"/>
                          </a:solidFill>
                          <a:latin typeface="Garamond" pitchFamily="18" charset="0"/>
                          <a:ea typeface="+mn-ea"/>
                          <a:cs typeface="+mn-cs"/>
                        </a:rPr>
                        <a:t>Liberia</a:t>
                      </a:r>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latin typeface="Garamond" pitchFamily="18" charset="0"/>
                          <a:ea typeface="+mn-ea"/>
                          <a:cs typeface="+mn-cs"/>
                        </a:rPr>
                        <a:t>Provision</a:t>
                      </a:r>
                      <a:r>
                        <a:rPr lang="en-US" sz="2000" kern="1200" baseline="0" dirty="0" smtClean="0">
                          <a:solidFill>
                            <a:schemeClr val="dk1"/>
                          </a:solidFill>
                          <a:latin typeface="Garamond" pitchFamily="18" charset="0"/>
                          <a:ea typeface="+mn-ea"/>
                          <a:cs typeface="+mn-cs"/>
                        </a:rPr>
                        <a:t> of</a:t>
                      </a:r>
                      <a:r>
                        <a:rPr lang="en-US" sz="2000" kern="1200" dirty="0" smtClean="0">
                          <a:solidFill>
                            <a:schemeClr val="dk1"/>
                          </a:solidFill>
                          <a:latin typeface="Garamond" pitchFamily="18" charset="0"/>
                          <a:ea typeface="+mn-ea"/>
                          <a:cs typeface="+mn-cs"/>
                        </a:rPr>
                        <a:t> school feeding for Ivorian refugees</a:t>
                      </a:r>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a:graphicFrameLocks noChangeAspect="1"/>
          </p:cNvGraphicFramePr>
          <p:nvPr>
            <p:extLst>
              <p:ext uri="{D42A27DB-BD31-4B8C-83A1-F6EECF244321}">
                <p14:modId xmlns:p14="http://schemas.microsoft.com/office/powerpoint/2010/main" val="3993487443"/>
              </p:ext>
            </p:extLst>
          </p:nvPr>
        </p:nvGraphicFramePr>
        <p:xfrm>
          <a:off x="1295400" y="1828800"/>
          <a:ext cx="4114800" cy="24688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ext uri="{D42A27DB-BD31-4B8C-83A1-F6EECF244321}">
                <p14:modId xmlns:p14="http://schemas.microsoft.com/office/powerpoint/2010/main" val="3159635028"/>
              </p:ext>
            </p:extLst>
          </p:nvPr>
        </p:nvGraphicFramePr>
        <p:xfrm>
          <a:off x="2286000" y="205740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 name="Chart 29"/>
          <p:cNvGraphicFramePr>
            <a:graphicFrameLocks noChangeAspect="1"/>
          </p:cNvGraphicFramePr>
          <p:nvPr>
            <p:extLst>
              <p:ext uri="{D42A27DB-BD31-4B8C-83A1-F6EECF244321}">
                <p14:modId xmlns:p14="http://schemas.microsoft.com/office/powerpoint/2010/main" val="3980367875"/>
              </p:ext>
            </p:extLst>
          </p:nvPr>
        </p:nvGraphicFramePr>
        <p:xfrm>
          <a:off x="834736" y="4361383"/>
          <a:ext cx="3840480" cy="2304288"/>
        </p:xfrm>
        <a:graphic>
          <a:graphicData uri="http://schemas.openxmlformats.org/drawingml/2006/chart">
            <c:chart xmlns:c="http://schemas.openxmlformats.org/drawingml/2006/chart" xmlns:r="http://schemas.openxmlformats.org/officeDocument/2006/relationships" r:id="rId5"/>
          </a:graphicData>
        </a:graphic>
      </p:graphicFrame>
      <p:sp>
        <p:nvSpPr>
          <p:cNvPr id="4" name="TextBox 3"/>
          <p:cNvSpPr txBox="1"/>
          <p:nvPr/>
        </p:nvSpPr>
        <p:spPr>
          <a:xfrm>
            <a:off x="381000" y="1600200"/>
            <a:ext cx="4191000" cy="923330"/>
          </a:xfrm>
          <a:prstGeom prst="rect">
            <a:avLst/>
          </a:prstGeom>
          <a:noFill/>
        </p:spPr>
        <p:txBody>
          <a:bodyPr wrap="square" rtlCol="0">
            <a:spAutoFit/>
          </a:bodyPr>
          <a:lstStyle/>
          <a:p>
            <a:pPr algn="ctr"/>
            <a:r>
              <a:rPr lang="en-US" b="1" dirty="0" smtClean="0">
                <a:latin typeface="Corbel" pitchFamily="34" charset="0"/>
              </a:rPr>
              <a:t>The INEE MS have been used as a </a:t>
            </a:r>
            <a:r>
              <a:rPr lang="en-US" b="1" u="sng" dirty="0" smtClean="0">
                <a:latin typeface="Corbel" pitchFamily="34" charset="0"/>
              </a:rPr>
              <a:t>guide for coordination of Education stakeholders</a:t>
            </a:r>
            <a:r>
              <a:rPr lang="en-US" b="1" dirty="0" smtClean="0">
                <a:latin typeface="Corbel" pitchFamily="34" charset="0"/>
              </a:rPr>
              <a:t> in a humanitarian setting.</a:t>
            </a:r>
          </a:p>
        </p:txBody>
      </p:sp>
      <p:graphicFrame>
        <p:nvGraphicFramePr>
          <p:cNvPr id="39" name="Chart 38"/>
          <p:cNvGraphicFramePr>
            <a:graphicFrameLocks/>
          </p:cNvGraphicFramePr>
          <p:nvPr>
            <p:extLst>
              <p:ext uri="{D42A27DB-BD31-4B8C-83A1-F6EECF244321}">
                <p14:modId xmlns:p14="http://schemas.microsoft.com/office/powerpoint/2010/main" val="3452350066"/>
              </p:ext>
            </p:extLst>
          </p:nvPr>
        </p:nvGraphicFramePr>
        <p:xfrm>
          <a:off x="-1371600" y="2286000"/>
          <a:ext cx="7696200" cy="4771726"/>
        </p:xfrm>
        <a:graphic>
          <a:graphicData uri="http://schemas.openxmlformats.org/drawingml/2006/chart">
            <c:chart xmlns:c="http://schemas.openxmlformats.org/drawingml/2006/chart" xmlns:r="http://schemas.openxmlformats.org/officeDocument/2006/relationships" r:id="rId6"/>
          </a:graphicData>
        </a:graphic>
      </p:graphicFrame>
      <p:sp>
        <p:nvSpPr>
          <p:cNvPr id="40" name="TextBox 39"/>
          <p:cNvSpPr txBox="1"/>
          <p:nvPr/>
        </p:nvSpPr>
        <p:spPr>
          <a:xfrm>
            <a:off x="4953000" y="1600200"/>
            <a:ext cx="3886200" cy="1200329"/>
          </a:xfrm>
          <a:prstGeom prst="rect">
            <a:avLst/>
          </a:prstGeom>
          <a:noFill/>
        </p:spPr>
        <p:txBody>
          <a:bodyPr wrap="square" rtlCol="0">
            <a:spAutoFit/>
          </a:bodyPr>
          <a:lstStyle/>
          <a:p>
            <a:pPr algn="ctr"/>
            <a:r>
              <a:rPr lang="en-US" b="1" dirty="0" smtClean="0">
                <a:latin typeface="Corbel" pitchFamily="34" charset="0"/>
              </a:rPr>
              <a:t>The INEE MS have been used as a </a:t>
            </a:r>
            <a:r>
              <a:rPr lang="en-US" b="1" u="sng" dirty="0" smtClean="0">
                <a:latin typeface="Corbel" pitchFamily="34" charset="0"/>
              </a:rPr>
              <a:t>reference for assigning /targeting/ directing resources</a:t>
            </a:r>
            <a:r>
              <a:rPr lang="en-US" b="1" dirty="0" smtClean="0">
                <a:latin typeface="Corbel" pitchFamily="34" charset="0"/>
              </a:rPr>
              <a:t>.</a:t>
            </a:r>
          </a:p>
          <a:p>
            <a:pPr algn="ctr"/>
            <a:endParaRPr lang="en-US" dirty="0">
              <a:latin typeface="Corbel" pitchFamily="34" charset="0"/>
            </a:endParaRPr>
          </a:p>
        </p:txBody>
      </p:sp>
      <p:graphicFrame>
        <p:nvGraphicFramePr>
          <p:cNvPr id="41" name="Chart 40"/>
          <p:cNvGraphicFramePr>
            <a:graphicFrameLocks/>
          </p:cNvGraphicFramePr>
          <p:nvPr>
            <p:extLst>
              <p:ext uri="{D42A27DB-BD31-4B8C-83A1-F6EECF244321}">
                <p14:modId xmlns:p14="http://schemas.microsoft.com/office/powerpoint/2010/main" val="2654687388"/>
              </p:ext>
            </p:extLst>
          </p:nvPr>
        </p:nvGraphicFramePr>
        <p:xfrm>
          <a:off x="3886200" y="2286000"/>
          <a:ext cx="6019800" cy="4800600"/>
        </p:xfrm>
        <a:graphic>
          <a:graphicData uri="http://schemas.openxmlformats.org/drawingml/2006/chart">
            <c:chart xmlns:c="http://schemas.openxmlformats.org/drawingml/2006/chart" xmlns:r="http://schemas.openxmlformats.org/officeDocument/2006/relationships" r:id="rId7"/>
          </a:graphicData>
        </a:graphic>
      </p:graphicFrame>
      <p:sp>
        <p:nvSpPr>
          <p:cNvPr id="10" name="Title 9"/>
          <p:cNvSpPr>
            <a:spLocks noGrp="1"/>
          </p:cNvSpPr>
          <p:nvPr>
            <p:ph type="title"/>
          </p:nvPr>
        </p:nvSpPr>
        <p:spPr/>
        <p:txBody>
          <a:bodyPr>
            <a:normAutofit/>
          </a:bodyPr>
          <a:lstStyle/>
          <a:p>
            <a:r>
              <a:rPr lang="en-US" sz="3600" b="1" dirty="0" smtClean="0">
                <a:solidFill>
                  <a:schemeClr val="tx2"/>
                </a:solidFill>
                <a:latin typeface="Garamond" pitchFamily="18" charset="0"/>
              </a:rPr>
              <a:t>INEE MS as a guide for Coordination</a:t>
            </a:r>
            <a:endParaRPr lang="en-US" sz="3600" dirty="0"/>
          </a:p>
        </p:txBody>
      </p:sp>
    </p:spTree>
    <p:extLst>
      <p:ext uri="{BB962C8B-B14F-4D97-AF65-F5344CB8AC3E}">
        <p14:creationId xmlns:p14="http://schemas.microsoft.com/office/powerpoint/2010/main" val="33151576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p:cNvGraphicFramePr>
            <a:graphicFrameLocks noGrp="1"/>
          </p:cNvGraphicFramePr>
          <p:nvPr>
            <p:ph idx="1"/>
            <p:extLst>
              <p:ext uri="{D42A27DB-BD31-4B8C-83A1-F6EECF244321}">
                <p14:modId xmlns:p14="http://schemas.microsoft.com/office/powerpoint/2010/main" val="3134566814"/>
              </p:ext>
            </p:extLst>
          </p:nvPr>
        </p:nvGraphicFramePr>
        <p:xfrm>
          <a:off x="152400" y="1219200"/>
          <a:ext cx="8839200" cy="5410200"/>
        </p:xfrm>
        <a:graphic>
          <a:graphicData uri="http://schemas.openxmlformats.org/drawingml/2006/table">
            <a:tbl>
              <a:tblPr firstRow="1" bandRow="1">
                <a:tableStyleId>{6E25E649-3F16-4E02-A733-19D2CDBF48F0}</a:tableStyleId>
              </a:tblPr>
              <a:tblGrid>
                <a:gridCol w="5715000"/>
                <a:gridCol w="3124200"/>
              </a:tblGrid>
              <a:tr h="630197">
                <a:tc>
                  <a:txBody>
                    <a:bodyPr/>
                    <a:lstStyle/>
                    <a:p>
                      <a:pPr algn="l" fontAlgn="t">
                        <a:spcBef>
                          <a:spcPts val="1200"/>
                        </a:spcBef>
                      </a:pPr>
                      <a:r>
                        <a:rPr lang="en-US" sz="2400" u="none" strike="noStrike" dirty="0" smtClean="0"/>
                        <a:t>Use of the Minimum</a:t>
                      </a:r>
                      <a:r>
                        <a:rPr lang="en-US" sz="2400" u="none" strike="noStrike" baseline="0" dirty="0" smtClean="0"/>
                        <a:t> Standards</a:t>
                      </a:r>
                      <a:endParaRPr lang="en-US" sz="2400" b="1" i="0" u="none" strike="noStrike" dirty="0">
                        <a:solidFill>
                          <a:srgbClr val="000000"/>
                        </a:solidFill>
                        <a:latin typeface="Calibri"/>
                      </a:endParaRPr>
                    </a:p>
                  </a:txBody>
                  <a:tcPr marL="9525" marR="9525" marT="9525" marB="0" anchor="ctr"/>
                </a:tc>
                <a:tc>
                  <a:txBody>
                    <a:bodyPr/>
                    <a:lstStyle/>
                    <a:p>
                      <a:pPr algn="ctr" fontAlgn="b"/>
                      <a:r>
                        <a:rPr lang="en-US" sz="1800" b="1" i="0" u="none" strike="noStrike" dirty="0" smtClean="0">
                          <a:solidFill>
                            <a:schemeClr val="bg1"/>
                          </a:solidFill>
                          <a:latin typeface="Calibri"/>
                        </a:rPr>
                        <a:t># times selected </a:t>
                      </a:r>
                    </a:p>
                    <a:p>
                      <a:pPr algn="ctr" fontAlgn="b"/>
                      <a:r>
                        <a:rPr lang="en-US" sz="1800" b="1" i="0" u="none" strike="noStrike" dirty="0" smtClean="0">
                          <a:solidFill>
                            <a:schemeClr val="bg1"/>
                          </a:solidFill>
                          <a:latin typeface="Calibri"/>
                        </a:rPr>
                        <a:t>(all choices in descending order)</a:t>
                      </a:r>
                      <a:endParaRPr lang="en-US" sz="1800" b="1" i="0" u="none" strike="noStrike" dirty="0">
                        <a:solidFill>
                          <a:schemeClr val="bg1"/>
                        </a:solidFill>
                        <a:latin typeface="Calibri"/>
                      </a:endParaRPr>
                    </a:p>
                  </a:txBody>
                  <a:tcPr marL="9525" marR="9525" marT="9525" marB="0"/>
                </a:tc>
              </a:tr>
              <a:tr h="719817">
                <a:tc>
                  <a:txBody>
                    <a:bodyPr/>
                    <a:lstStyle/>
                    <a:p>
                      <a:pPr marL="0" algn="l" defTabSz="914400" rtl="0" eaLnBrk="1" fontAlgn="t" latinLnBrk="0" hangingPunct="1">
                        <a:lnSpc>
                          <a:spcPct val="100000"/>
                        </a:lnSpc>
                      </a:pPr>
                      <a:r>
                        <a:rPr lang="en-US" sz="1800" u="none" strike="noStrike" kern="1200" dirty="0" smtClean="0">
                          <a:solidFill>
                            <a:schemeClr val="dk1"/>
                          </a:solidFill>
                          <a:latin typeface="+mn-lt"/>
                          <a:ea typeface="+mn-ea"/>
                          <a:cs typeface="+mn-cs"/>
                        </a:rPr>
                        <a:t>As </a:t>
                      </a:r>
                      <a:r>
                        <a:rPr lang="en-US" sz="1800" b="1" u="none" strike="noStrike" kern="1200" dirty="0" smtClean="0">
                          <a:solidFill>
                            <a:schemeClr val="dk1"/>
                          </a:solidFill>
                          <a:latin typeface="+mn-lt"/>
                          <a:ea typeface="+mn-ea"/>
                          <a:cs typeface="+mn-cs"/>
                        </a:rPr>
                        <a:t>reference </a:t>
                      </a:r>
                      <a:r>
                        <a:rPr lang="en-US" sz="1800" b="1" u="none" strike="noStrike" kern="1200" dirty="0">
                          <a:solidFill>
                            <a:schemeClr val="dk1"/>
                          </a:solidFill>
                          <a:latin typeface="+mn-lt"/>
                          <a:ea typeface="+mn-ea"/>
                          <a:cs typeface="+mn-cs"/>
                        </a:rPr>
                        <a:t>when developing project implementation plan</a:t>
                      </a:r>
                    </a:p>
                  </a:txBody>
                  <a:tcPr marL="9525" marR="9525" marT="9525" marB="0" anchor="ctr"/>
                </a:tc>
                <a:tc>
                  <a:txBody>
                    <a:bodyPr/>
                    <a:lstStyle/>
                    <a:p>
                      <a:pPr algn="ctr"/>
                      <a:r>
                        <a:rPr lang="en-US" sz="1800" b="1" dirty="0" smtClean="0">
                          <a:latin typeface="+mn-lt"/>
                        </a:rPr>
                        <a:t>209</a:t>
                      </a:r>
                      <a:endParaRPr lang="en-US" sz="1800" b="1" dirty="0">
                        <a:latin typeface="+mn-lt"/>
                      </a:endParaRPr>
                    </a:p>
                  </a:txBody>
                  <a:tcPr marL="9525" marR="9525" marT="9525" marB="0" anchor="ctr"/>
                </a:tc>
              </a:tr>
              <a:tr h="478567">
                <a:tc>
                  <a:txBody>
                    <a:bodyPr/>
                    <a:lstStyle/>
                    <a:p>
                      <a:pPr marL="0" algn="l" defTabSz="914400" rtl="0" eaLnBrk="1" fontAlgn="t" latinLnBrk="0" hangingPunct="1">
                        <a:lnSpc>
                          <a:spcPct val="100000"/>
                        </a:lnSpc>
                      </a:pPr>
                      <a:r>
                        <a:rPr lang="en-US" sz="1800" b="1" u="none" strike="noStrike" kern="1200" dirty="0" smtClean="0">
                          <a:solidFill>
                            <a:schemeClr val="dk1"/>
                          </a:solidFill>
                          <a:latin typeface="+mn-lt"/>
                          <a:ea typeface="+mn-ea"/>
                          <a:cs typeface="+mn-cs"/>
                        </a:rPr>
                        <a:t>Incorporated </a:t>
                      </a:r>
                      <a:r>
                        <a:rPr lang="en-US" sz="1800" b="1" u="none" strike="noStrike" kern="1200" dirty="0">
                          <a:solidFill>
                            <a:schemeClr val="dk1"/>
                          </a:solidFill>
                          <a:latin typeface="+mn-lt"/>
                          <a:ea typeface="+mn-ea"/>
                          <a:cs typeface="+mn-cs"/>
                        </a:rPr>
                        <a:t>into project proposal</a:t>
                      </a:r>
                    </a:p>
                  </a:txBody>
                  <a:tcPr marL="9525" marR="9525" marT="9525" marB="0" anchor="ctr"/>
                </a:tc>
                <a:tc>
                  <a:txBody>
                    <a:bodyPr/>
                    <a:lstStyle/>
                    <a:p>
                      <a:pPr algn="ctr" fontAlgn="b"/>
                      <a:r>
                        <a:rPr lang="en-US" sz="1800" b="1" i="0" u="none" strike="noStrike" dirty="0">
                          <a:solidFill>
                            <a:srgbClr val="000000"/>
                          </a:solidFill>
                          <a:latin typeface="+mn-lt"/>
                        </a:rPr>
                        <a:t>172</a:t>
                      </a:r>
                    </a:p>
                  </a:txBody>
                  <a:tcPr marL="9525" marR="9525" marT="9525" marB="0" anchor="ctr"/>
                </a:tc>
              </a:tr>
              <a:tr h="547641">
                <a:tc>
                  <a:txBody>
                    <a:bodyPr/>
                    <a:lstStyle/>
                    <a:p>
                      <a:pPr marL="0" algn="l" defTabSz="914400" rtl="0" eaLnBrk="1" fontAlgn="t" latinLnBrk="0" hangingPunct="1">
                        <a:lnSpc>
                          <a:spcPct val="100000"/>
                        </a:lnSpc>
                      </a:pPr>
                      <a:r>
                        <a:rPr lang="en-US" sz="1800" u="none" strike="noStrike" kern="1200" dirty="0">
                          <a:solidFill>
                            <a:schemeClr val="dk1"/>
                          </a:solidFill>
                          <a:latin typeface="+mn-lt"/>
                          <a:ea typeface="+mn-ea"/>
                          <a:cs typeface="+mn-cs"/>
                        </a:rPr>
                        <a:t>Developed a </a:t>
                      </a:r>
                      <a:r>
                        <a:rPr lang="en-US" sz="1800" b="1" u="none" strike="noStrike" kern="1200" dirty="0">
                          <a:solidFill>
                            <a:schemeClr val="dk1"/>
                          </a:solidFill>
                          <a:latin typeface="+mn-lt"/>
                          <a:ea typeface="+mn-ea"/>
                          <a:cs typeface="+mn-cs"/>
                        </a:rPr>
                        <a:t>M&amp;E framework </a:t>
                      </a:r>
                      <a:r>
                        <a:rPr lang="en-US" sz="1800" u="none" strike="noStrike" kern="1200" dirty="0">
                          <a:solidFill>
                            <a:schemeClr val="dk1"/>
                          </a:solidFill>
                          <a:latin typeface="+mn-lt"/>
                          <a:ea typeface="+mn-ea"/>
                          <a:cs typeface="+mn-cs"/>
                        </a:rPr>
                        <a:t>with guidance from INEE </a:t>
                      </a:r>
                      <a:r>
                        <a:rPr lang="en-US" sz="1800" u="none" strike="noStrike" kern="1200" dirty="0" smtClean="0">
                          <a:solidFill>
                            <a:schemeClr val="dk1"/>
                          </a:solidFill>
                          <a:latin typeface="+mn-lt"/>
                          <a:ea typeface="+mn-ea"/>
                          <a:cs typeface="+mn-cs"/>
                        </a:rPr>
                        <a:t>MS</a:t>
                      </a:r>
                      <a:endParaRPr lang="en-US" sz="1800" u="none" strike="noStrike" kern="1200" dirty="0">
                        <a:solidFill>
                          <a:schemeClr val="dk1"/>
                        </a:solidFill>
                        <a:latin typeface="+mn-lt"/>
                        <a:ea typeface="+mn-ea"/>
                        <a:cs typeface="+mn-cs"/>
                      </a:endParaRPr>
                    </a:p>
                  </a:txBody>
                  <a:tcPr marL="9525" marR="9525" marT="9525" marB="0" anchor="ctr"/>
                </a:tc>
                <a:tc>
                  <a:txBody>
                    <a:bodyPr/>
                    <a:lstStyle/>
                    <a:p>
                      <a:pPr algn="ctr" fontAlgn="b"/>
                      <a:r>
                        <a:rPr lang="en-US" sz="1800" b="1" i="0" u="none" strike="noStrike" dirty="0">
                          <a:solidFill>
                            <a:srgbClr val="000000"/>
                          </a:solidFill>
                          <a:latin typeface="+mn-lt"/>
                        </a:rPr>
                        <a:t>136</a:t>
                      </a:r>
                    </a:p>
                  </a:txBody>
                  <a:tcPr marL="9525" marR="9525" marT="9525" marB="0" anchor="ctr"/>
                </a:tc>
              </a:tr>
              <a:tr h="494572">
                <a:tc>
                  <a:txBody>
                    <a:bodyPr/>
                    <a:lstStyle/>
                    <a:p>
                      <a:pPr marL="0" algn="l" defTabSz="914400" rtl="0" eaLnBrk="1" fontAlgn="t" latinLnBrk="0" hangingPunct="1">
                        <a:lnSpc>
                          <a:spcPct val="100000"/>
                        </a:lnSpc>
                      </a:pPr>
                      <a:r>
                        <a:rPr lang="en-US" sz="1800" u="none" strike="noStrike" kern="1200" dirty="0">
                          <a:solidFill>
                            <a:schemeClr val="dk1"/>
                          </a:solidFill>
                          <a:latin typeface="+mn-lt"/>
                          <a:ea typeface="+mn-ea"/>
                          <a:cs typeface="+mn-cs"/>
                        </a:rPr>
                        <a:t>INEE </a:t>
                      </a:r>
                      <a:r>
                        <a:rPr lang="en-US" sz="1800" u="none" strike="noStrike" kern="1200" dirty="0" smtClean="0">
                          <a:solidFill>
                            <a:schemeClr val="dk1"/>
                          </a:solidFill>
                          <a:latin typeface="+mn-lt"/>
                          <a:ea typeface="+mn-ea"/>
                          <a:cs typeface="+mn-cs"/>
                        </a:rPr>
                        <a:t>MS incorporated </a:t>
                      </a:r>
                      <a:r>
                        <a:rPr lang="en-US" sz="1800" u="none" strike="noStrike" kern="1200" dirty="0">
                          <a:solidFill>
                            <a:schemeClr val="dk1"/>
                          </a:solidFill>
                          <a:latin typeface="+mn-lt"/>
                          <a:ea typeface="+mn-ea"/>
                          <a:cs typeface="+mn-cs"/>
                        </a:rPr>
                        <a:t>into </a:t>
                      </a:r>
                      <a:r>
                        <a:rPr lang="en-US" sz="1800" b="1" u="none" strike="noStrike" kern="1200" dirty="0">
                          <a:solidFill>
                            <a:schemeClr val="dk1"/>
                          </a:solidFill>
                          <a:latin typeface="+mn-lt"/>
                          <a:ea typeface="+mn-ea"/>
                          <a:cs typeface="+mn-cs"/>
                        </a:rPr>
                        <a:t>work with Ministry of Education</a:t>
                      </a:r>
                    </a:p>
                  </a:txBody>
                  <a:tcPr marL="9525" marR="9525" marT="9525" marB="0" anchor="ctr"/>
                </a:tc>
                <a:tc>
                  <a:txBody>
                    <a:bodyPr/>
                    <a:lstStyle/>
                    <a:p>
                      <a:pPr algn="ctr" fontAlgn="b"/>
                      <a:r>
                        <a:rPr lang="en-US" sz="1800" b="1" i="0" u="none" strike="noStrike" dirty="0">
                          <a:solidFill>
                            <a:srgbClr val="000000"/>
                          </a:solidFill>
                          <a:latin typeface="+mn-lt"/>
                        </a:rPr>
                        <a:t>99</a:t>
                      </a:r>
                    </a:p>
                  </a:txBody>
                  <a:tcPr marL="9525" marR="9525" marT="9525" marB="0" anchor="ctr"/>
                </a:tc>
              </a:tr>
              <a:tr h="641664">
                <a:tc>
                  <a:txBody>
                    <a:bodyPr/>
                    <a:lstStyle/>
                    <a:p>
                      <a:pPr marL="0" algn="l" defTabSz="914400" rtl="0" eaLnBrk="1" fontAlgn="t" latinLnBrk="0" hangingPunct="1">
                        <a:lnSpc>
                          <a:spcPct val="100000"/>
                        </a:lnSpc>
                      </a:pPr>
                      <a:r>
                        <a:rPr lang="en-US" sz="1800" u="none" strike="noStrike" kern="1200" dirty="0">
                          <a:solidFill>
                            <a:schemeClr val="dk1"/>
                          </a:solidFill>
                          <a:latin typeface="+mn-lt"/>
                          <a:ea typeface="+mn-ea"/>
                          <a:cs typeface="+mn-cs"/>
                        </a:rPr>
                        <a:t>Checked against the INEE </a:t>
                      </a:r>
                      <a:r>
                        <a:rPr lang="en-US" sz="1800" u="none" strike="noStrike" kern="1200" dirty="0" smtClean="0">
                          <a:solidFill>
                            <a:schemeClr val="dk1"/>
                          </a:solidFill>
                          <a:latin typeface="+mn-lt"/>
                          <a:ea typeface="+mn-ea"/>
                          <a:cs typeface="+mn-cs"/>
                        </a:rPr>
                        <a:t>MS before </a:t>
                      </a:r>
                      <a:r>
                        <a:rPr lang="en-US" sz="1800" u="none" strike="noStrike" kern="1200" dirty="0">
                          <a:solidFill>
                            <a:schemeClr val="dk1"/>
                          </a:solidFill>
                          <a:latin typeface="+mn-lt"/>
                          <a:ea typeface="+mn-ea"/>
                          <a:cs typeface="+mn-cs"/>
                        </a:rPr>
                        <a:t>finalizing </a:t>
                      </a:r>
                      <a:r>
                        <a:rPr lang="en-US" sz="1800" u="none" strike="noStrike" kern="1200" dirty="0" smtClean="0">
                          <a:solidFill>
                            <a:schemeClr val="dk1"/>
                          </a:solidFill>
                          <a:latin typeface="+mn-lt"/>
                          <a:ea typeface="+mn-ea"/>
                          <a:cs typeface="+mn-cs"/>
                        </a:rPr>
                        <a:t>project </a:t>
                      </a:r>
                      <a:r>
                        <a:rPr lang="en-US" sz="1800" u="none" strike="noStrike" kern="1200" dirty="0">
                          <a:solidFill>
                            <a:schemeClr val="dk1"/>
                          </a:solidFill>
                          <a:latin typeface="+mn-lt"/>
                          <a:ea typeface="+mn-ea"/>
                          <a:cs typeface="+mn-cs"/>
                        </a:rPr>
                        <a:t>design for </a:t>
                      </a:r>
                      <a:r>
                        <a:rPr lang="en-US" sz="1800" b="1" u="none" strike="noStrike" kern="1200" dirty="0" smtClean="0">
                          <a:solidFill>
                            <a:schemeClr val="dk1"/>
                          </a:solidFill>
                          <a:latin typeface="+mn-lt"/>
                          <a:ea typeface="+mn-ea"/>
                          <a:cs typeface="+mn-cs"/>
                        </a:rPr>
                        <a:t>additional </a:t>
                      </a:r>
                      <a:r>
                        <a:rPr lang="en-US" sz="1800" b="1" u="none" strike="noStrike" kern="1200" dirty="0">
                          <a:solidFill>
                            <a:schemeClr val="dk1"/>
                          </a:solidFill>
                          <a:latin typeface="+mn-lt"/>
                          <a:ea typeface="+mn-ea"/>
                          <a:cs typeface="+mn-cs"/>
                        </a:rPr>
                        <a:t>project ideas</a:t>
                      </a:r>
                    </a:p>
                  </a:txBody>
                  <a:tcPr marL="9525" marR="9525" marT="9525" marB="0" anchor="ctr"/>
                </a:tc>
                <a:tc>
                  <a:txBody>
                    <a:bodyPr/>
                    <a:lstStyle/>
                    <a:p>
                      <a:pPr algn="ctr" fontAlgn="b"/>
                      <a:r>
                        <a:rPr lang="en-US" sz="1800" b="1" i="0" u="none" strike="noStrike" dirty="0">
                          <a:solidFill>
                            <a:srgbClr val="000000"/>
                          </a:solidFill>
                          <a:latin typeface="+mn-lt"/>
                        </a:rPr>
                        <a:t>88</a:t>
                      </a:r>
                    </a:p>
                  </a:txBody>
                  <a:tcPr marL="9525" marR="9525" marT="9525" marB="0" anchor="ctr"/>
                </a:tc>
              </a:tr>
              <a:tr h="669585">
                <a:tc>
                  <a:txBody>
                    <a:bodyPr/>
                    <a:lstStyle/>
                    <a:p>
                      <a:pPr marL="0" algn="l" defTabSz="914400" rtl="0" eaLnBrk="1" fontAlgn="t" latinLnBrk="0" hangingPunct="1">
                        <a:lnSpc>
                          <a:spcPct val="100000"/>
                        </a:lnSpc>
                      </a:pPr>
                      <a:r>
                        <a:rPr lang="en-US" sz="1800" u="none" strike="noStrike" kern="1200" dirty="0">
                          <a:solidFill>
                            <a:schemeClr val="dk1"/>
                          </a:solidFill>
                          <a:latin typeface="+mn-lt"/>
                          <a:ea typeface="+mn-ea"/>
                          <a:cs typeface="+mn-cs"/>
                        </a:rPr>
                        <a:t>Incorporated in </a:t>
                      </a:r>
                      <a:r>
                        <a:rPr lang="en-US" sz="1800" b="1" u="none" strike="noStrike" kern="1200" dirty="0" smtClean="0">
                          <a:solidFill>
                            <a:schemeClr val="dk1"/>
                          </a:solidFill>
                          <a:latin typeface="+mn-lt"/>
                          <a:ea typeface="+mn-ea"/>
                          <a:cs typeface="+mn-cs"/>
                        </a:rPr>
                        <a:t>project </a:t>
                      </a:r>
                      <a:r>
                        <a:rPr lang="en-US" sz="1800" b="1" u="none" strike="noStrike" kern="1200" dirty="0">
                          <a:solidFill>
                            <a:schemeClr val="dk1"/>
                          </a:solidFill>
                          <a:latin typeface="+mn-lt"/>
                          <a:ea typeface="+mn-ea"/>
                          <a:cs typeface="+mn-cs"/>
                        </a:rPr>
                        <a:t>design linkages and components related to other </a:t>
                      </a:r>
                      <a:r>
                        <a:rPr lang="en-US" sz="1800" b="1" u="none" strike="noStrike" kern="1200" dirty="0" smtClean="0">
                          <a:solidFill>
                            <a:schemeClr val="dk1"/>
                          </a:solidFill>
                          <a:latin typeface="+mn-lt"/>
                          <a:ea typeface="+mn-ea"/>
                          <a:cs typeface="+mn-cs"/>
                        </a:rPr>
                        <a:t>sectors</a:t>
                      </a:r>
                      <a:r>
                        <a:rPr lang="en-US" sz="1800" u="none" strike="noStrike" kern="1200" dirty="0" smtClean="0">
                          <a:solidFill>
                            <a:schemeClr val="dk1"/>
                          </a:solidFill>
                          <a:latin typeface="+mn-lt"/>
                          <a:ea typeface="+mn-ea"/>
                          <a:cs typeface="+mn-cs"/>
                        </a:rPr>
                        <a:t> with </a:t>
                      </a:r>
                      <a:r>
                        <a:rPr lang="en-US" sz="1800" u="none" strike="noStrike" kern="1200" dirty="0">
                          <a:solidFill>
                            <a:schemeClr val="dk1"/>
                          </a:solidFill>
                          <a:latin typeface="+mn-lt"/>
                          <a:ea typeface="+mn-ea"/>
                          <a:cs typeface="+mn-cs"/>
                        </a:rPr>
                        <a:t>guidance from the INEE </a:t>
                      </a:r>
                      <a:r>
                        <a:rPr lang="en-US" sz="1800" u="none" strike="noStrike" kern="1200" dirty="0" smtClean="0">
                          <a:solidFill>
                            <a:schemeClr val="dk1"/>
                          </a:solidFill>
                          <a:latin typeface="+mn-lt"/>
                          <a:ea typeface="+mn-ea"/>
                          <a:cs typeface="+mn-cs"/>
                        </a:rPr>
                        <a:t>MS</a:t>
                      </a:r>
                      <a:endParaRPr lang="en-US" sz="1800" u="none" strike="noStrike" kern="1200" dirty="0">
                        <a:solidFill>
                          <a:schemeClr val="dk1"/>
                        </a:solidFill>
                        <a:latin typeface="+mn-lt"/>
                        <a:ea typeface="+mn-ea"/>
                        <a:cs typeface="+mn-cs"/>
                      </a:endParaRPr>
                    </a:p>
                  </a:txBody>
                  <a:tcPr marL="9525" marR="9525" marT="9525" marB="0" anchor="ctr"/>
                </a:tc>
                <a:tc>
                  <a:txBody>
                    <a:bodyPr/>
                    <a:lstStyle/>
                    <a:p>
                      <a:pPr algn="ctr" fontAlgn="b"/>
                      <a:r>
                        <a:rPr lang="en-US" sz="1800" b="1" i="0" u="none" strike="noStrike" dirty="0">
                          <a:solidFill>
                            <a:srgbClr val="000000"/>
                          </a:solidFill>
                          <a:latin typeface="+mn-lt"/>
                        </a:rPr>
                        <a:t>71</a:t>
                      </a:r>
                    </a:p>
                  </a:txBody>
                  <a:tcPr marL="9525" marR="9525" marT="9525" marB="0" anchor="ctr"/>
                </a:tc>
              </a:tr>
              <a:tr h="592793">
                <a:tc>
                  <a:txBody>
                    <a:bodyPr/>
                    <a:lstStyle/>
                    <a:p>
                      <a:pPr marL="0" algn="l" defTabSz="914400" rtl="0" eaLnBrk="1" fontAlgn="t" latinLnBrk="0" hangingPunct="1">
                        <a:lnSpc>
                          <a:spcPct val="100000"/>
                        </a:lnSpc>
                      </a:pPr>
                      <a:r>
                        <a:rPr lang="en-US" sz="1800" u="none" strike="noStrike" kern="1200" dirty="0">
                          <a:solidFill>
                            <a:schemeClr val="dk1"/>
                          </a:solidFill>
                          <a:latin typeface="+mn-lt"/>
                          <a:ea typeface="+mn-ea"/>
                          <a:cs typeface="+mn-cs"/>
                        </a:rPr>
                        <a:t>An </a:t>
                      </a:r>
                      <a:r>
                        <a:rPr lang="en-US" sz="1800" b="1" u="none" strike="noStrike" kern="1200" dirty="0">
                          <a:solidFill>
                            <a:schemeClr val="dk1"/>
                          </a:solidFill>
                          <a:latin typeface="+mn-lt"/>
                          <a:ea typeface="+mn-ea"/>
                          <a:cs typeface="+mn-cs"/>
                        </a:rPr>
                        <a:t>existing project has been redesigned </a:t>
                      </a:r>
                      <a:r>
                        <a:rPr lang="en-US" sz="1800" u="none" strike="noStrike" kern="1200" dirty="0">
                          <a:solidFill>
                            <a:schemeClr val="dk1"/>
                          </a:solidFill>
                          <a:latin typeface="+mn-lt"/>
                          <a:ea typeface="+mn-ea"/>
                          <a:cs typeface="+mn-cs"/>
                        </a:rPr>
                        <a:t>to </a:t>
                      </a:r>
                      <a:r>
                        <a:rPr lang="en-US" sz="1800" u="none" strike="noStrike" kern="1200" dirty="0" smtClean="0">
                          <a:solidFill>
                            <a:schemeClr val="dk1"/>
                          </a:solidFill>
                          <a:latin typeface="+mn-lt"/>
                          <a:ea typeface="+mn-ea"/>
                          <a:cs typeface="+mn-cs"/>
                        </a:rPr>
                        <a:t>incorporate</a:t>
                      </a:r>
                      <a:r>
                        <a:rPr lang="en-US" sz="1800" u="none" strike="noStrike" kern="1200" baseline="0" dirty="0" smtClean="0">
                          <a:solidFill>
                            <a:schemeClr val="dk1"/>
                          </a:solidFill>
                          <a:latin typeface="+mn-lt"/>
                          <a:ea typeface="+mn-ea"/>
                          <a:cs typeface="+mn-cs"/>
                        </a:rPr>
                        <a:t> MS</a:t>
                      </a:r>
                      <a:endParaRPr lang="en-US" sz="1800" u="none" strike="noStrike" kern="1200" dirty="0">
                        <a:solidFill>
                          <a:schemeClr val="dk1"/>
                        </a:solidFill>
                        <a:latin typeface="+mn-lt"/>
                        <a:ea typeface="+mn-ea"/>
                        <a:cs typeface="+mn-cs"/>
                      </a:endParaRPr>
                    </a:p>
                  </a:txBody>
                  <a:tcPr marL="9525" marR="9525" marT="9525" marB="0" anchor="ctr"/>
                </a:tc>
                <a:tc>
                  <a:txBody>
                    <a:bodyPr/>
                    <a:lstStyle/>
                    <a:p>
                      <a:pPr algn="ctr" fontAlgn="b"/>
                      <a:r>
                        <a:rPr lang="en-US" sz="1800" b="1" i="0" u="none" strike="noStrike" dirty="0">
                          <a:solidFill>
                            <a:srgbClr val="000000"/>
                          </a:solidFill>
                          <a:latin typeface="+mn-lt"/>
                        </a:rPr>
                        <a:t>42</a:t>
                      </a:r>
                    </a:p>
                  </a:txBody>
                  <a:tcPr marL="9525" marR="9525" marT="9525" marB="0" anchor="ctr"/>
                </a:tc>
              </a:tr>
              <a:tr h="635364">
                <a:tc>
                  <a:txBody>
                    <a:bodyPr/>
                    <a:lstStyle/>
                    <a:p>
                      <a:pPr marL="0" algn="l" defTabSz="914400" rtl="0" eaLnBrk="1" fontAlgn="t" latinLnBrk="0" hangingPunct="1">
                        <a:lnSpc>
                          <a:spcPct val="100000"/>
                        </a:lnSpc>
                      </a:pPr>
                      <a:r>
                        <a:rPr lang="en-US" sz="1800" u="none" strike="noStrike" kern="1200" dirty="0">
                          <a:solidFill>
                            <a:schemeClr val="dk1"/>
                          </a:solidFill>
                          <a:latin typeface="+mn-lt"/>
                          <a:ea typeface="+mn-ea"/>
                          <a:cs typeface="+mn-cs"/>
                        </a:rPr>
                        <a:t>Requested additional funding </a:t>
                      </a:r>
                      <a:r>
                        <a:rPr lang="en-US" sz="1800" u="none" strike="noStrike" kern="1200" dirty="0" smtClean="0">
                          <a:solidFill>
                            <a:schemeClr val="dk1"/>
                          </a:solidFill>
                          <a:latin typeface="+mn-lt"/>
                          <a:ea typeface="+mn-ea"/>
                          <a:cs typeface="+mn-cs"/>
                        </a:rPr>
                        <a:t>to </a:t>
                      </a:r>
                      <a:r>
                        <a:rPr lang="en-US" sz="1800" b="1" u="none" strike="noStrike" kern="1200" dirty="0">
                          <a:solidFill>
                            <a:schemeClr val="dk1"/>
                          </a:solidFill>
                          <a:latin typeface="+mn-lt"/>
                          <a:ea typeface="+mn-ea"/>
                          <a:cs typeface="+mn-cs"/>
                        </a:rPr>
                        <a:t>redesign projects to meet </a:t>
                      </a:r>
                      <a:r>
                        <a:rPr lang="en-US" sz="1800" b="1" u="none" strike="noStrike" kern="1200" dirty="0" smtClean="0">
                          <a:solidFill>
                            <a:schemeClr val="dk1"/>
                          </a:solidFill>
                          <a:latin typeface="+mn-lt"/>
                          <a:ea typeface="+mn-ea"/>
                          <a:cs typeface="+mn-cs"/>
                        </a:rPr>
                        <a:t>INEE MS</a:t>
                      </a:r>
                      <a:endParaRPr lang="en-US" sz="1800" b="1" u="none" strike="noStrike" kern="1200" dirty="0">
                        <a:solidFill>
                          <a:schemeClr val="dk1"/>
                        </a:solidFill>
                        <a:latin typeface="+mn-lt"/>
                        <a:ea typeface="+mn-ea"/>
                        <a:cs typeface="+mn-cs"/>
                      </a:endParaRPr>
                    </a:p>
                  </a:txBody>
                  <a:tcPr marL="9525" marR="9525" marT="9525" marB="0" anchor="ctr"/>
                </a:tc>
                <a:tc>
                  <a:txBody>
                    <a:bodyPr/>
                    <a:lstStyle/>
                    <a:p>
                      <a:pPr algn="ctr" fontAlgn="b"/>
                      <a:r>
                        <a:rPr lang="en-US" sz="1800" b="1" i="0" u="none" strike="noStrike" dirty="0">
                          <a:solidFill>
                            <a:srgbClr val="000000"/>
                          </a:solidFill>
                          <a:latin typeface="+mn-lt"/>
                        </a:rPr>
                        <a:t>30</a:t>
                      </a:r>
                    </a:p>
                  </a:txBody>
                  <a:tcPr marL="9525" marR="9525" marT="9525" marB="0" anchor="ctr"/>
                </a:tc>
              </a:tr>
            </a:tbl>
          </a:graphicData>
        </a:graphic>
      </p:graphicFrame>
      <p:sp>
        <p:nvSpPr>
          <p:cNvPr id="3" name="Title 1"/>
          <p:cNvSpPr>
            <a:spLocks noGrp="1"/>
          </p:cNvSpPr>
          <p:nvPr>
            <p:ph type="title"/>
          </p:nvPr>
        </p:nvSpPr>
        <p:spPr>
          <a:xfrm>
            <a:off x="457200" y="0"/>
            <a:ext cx="8229600" cy="1143000"/>
          </a:xfrm>
        </p:spPr>
        <p:txBody>
          <a:bodyPr>
            <a:normAutofit fontScale="90000"/>
          </a:bodyPr>
          <a:lstStyle/>
          <a:p>
            <a:r>
              <a:rPr lang="en-US" sz="4000" b="1" dirty="0" smtClean="0">
                <a:solidFill>
                  <a:schemeClr val="tx2"/>
                </a:solidFill>
                <a:latin typeface="Garamond" pitchFamily="18" charset="0"/>
              </a:rPr>
              <a:t>“How were the INEE MS used for Programming?"</a:t>
            </a:r>
            <a:endParaRPr lang="en-US" sz="4000" b="1" dirty="0">
              <a:solidFill>
                <a:schemeClr val="tx2"/>
              </a:solidFill>
              <a:latin typeface="Garamond"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28600"/>
            <a:ext cx="8229600" cy="914400"/>
          </a:xfrm>
        </p:spPr>
        <p:txBody>
          <a:bodyPr>
            <a:normAutofit fontScale="90000"/>
          </a:bodyPr>
          <a:lstStyle/>
          <a:p>
            <a:r>
              <a:rPr lang="en-US" sz="4000" b="1" dirty="0" smtClean="0">
                <a:solidFill>
                  <a:schemeClr val="tx2"/>
                </a:solidFill>
                <a:latin typeface="Garamond" pitchFamily="18" charset="0"/>
              </a:rPr>
              <a:t>“To what extent were the INEE MS used in the following areas?”</a:t>
            </a:r>
            <a:endParaRPr lang="en-US" sz="4000" b="1" dirty="0">
              <a:solidFill>
                <a:schemeClr val="tx2"/>
              </a:solidFill>
              <a:latin typeface="Garamond" pitchFamily="18" charset="0"/>
            </a:endParaRPr>
          </a:p>
        </p:txBody>
      </p:sp>
      <p:graphicFrame>
        <p:nvGraphicFramePr>
          <p:cNvPr id="7" name="Chart 6"/>
          <p:cNvGraphicFramePr>
            <a:graphicFrameLocks/>
          </p:cNvGraphicFramePr>
          <p:nvPr>
            <p:extLst>
              <p:ext uri="{D42A27DB-BD31-4B8C-83A1-F6EECF244321}">
                <p14:modId xmlns:p14="http://schemas.microsoft.com/office/powerpoint/2010/main" val="208372432"/>
              </p:ext>
            </p:extLst>
          </p:nvPr>
        </p:nvGraphicFramePr>
        <p:xfrm>
          <a:off x="0" y="1066800"/>
          <a:ext cx="9144000" cy="5791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887572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66700" y="1295400"/>
            <a:ext cx="4572000" cy="1138773"/>
          </a:xfrm>
          <a:prstGeom prst="rect">
            <a:avLst/>
          </a:prstGeom>
          <a:solidFill>
            <a:schemeClr val="bg1">
              <a:lumMod val="95000"/>
            </a:schemeClr>
          </a:solidFill>
          <a:ln>
            <a:solidFill>
              <a:schemeClr val="tx2">
                <a:lumMod val="50000"/>
              </a:schemeClr>
            </a:solidFill>
          </a:ln>
        </p:spPr>
        <p:txBody>
          <a:bodyPr wrap="square">
            <a:spAutoFit/>
          </a:bodyPr>
          <a:lstStyle/>
          <a:p>
            <a:pPr algn="ctr">
              <a:spcBef>
                <a:spcPct val="0"/>
              </a:spcBef>
              <a:defRPr sz="1800" b="1" i="0" u="none" strike="noStrike" kern="1200" baseline="0">
                <a:solidFill>
                  <a:prstClr val="black"/>
                </a:solidFill>
                <a:latin typeface="+mn-lt"/>
                <a:ea typeface="+mn-ea"/>
                <a:cs typeface="+mn-cs"/>
              </a:defRPr>
            </a:pPr>
            <a:r>
              <a:rPr lang="en-US" sz="2400" b="1" dirty="0" smtClean="0">
                <a:solidFill>
                  <a:schemeClr val="tx2"/>
                </a:solidFill>
                <a:latin typeface="Corbel" pitchFamily="34" charset="0"/>
              </a:rPr>
              <a:t>“Have you ever used the INEE MS for Research Purposes?”</a:t>
            </a:r>
          </a:p>
          <a:p>
            <a:pPr algn="ctr">
              <a:spcBef>
                <a:spcPct val="0"/>
              </a:spcBef>
              <a:defRPr sz="1800" b="1" i="0" u="none" strike="noStrike" kern="1200" baseline="0">
                <a:solidFill>
                  <a:prstClr val="black"/>
                </a:solidFill>
                <a:latin typeface="+mn-lt"/>
                <a:ea typeface="+mn-ea"/>
                <a:cs typeface="+mn-cs"/>
              </a:defRPr>
            </a:pPr>
            <a:r>
              <a:rPr lang="en-US" sz="2000" dirty="0" smtClean="0">
                <a:latin typeface="Corbel" pitchFamily="34" charset="0"/>
              </a:rPr>
              <a:t>Yes: 31% </a:t>
            </a:r>
            <a:r>
              <a:rPr lang="en-US" sz="2000" b="1" dirty="0" smtClean="0">
                <a:latin typeface="Corbel" pitchFamily="34" charset="0"/>
              </a:rPr>
              <a:t>No: 69%</a:t>
            </a:r>
          </a:p>
        </p:txBody>
      </p:sp>
      <p:sp>
        <p:nvSpPr>
          <p:cNvPr id="8" name="Rectangle 7"/>
          <p:cNvSpPr/>
          <p:nvPr/>
        </p:nvSpPr>
        <p:spPr>
          <a:xfrm>
            <a:off x="266700" y="2895600"/>
            <a:ext cx="4572000" cy="1508105"/>
          </a:xfrm>
          <a:prstGeom prst="rect">
            <a:avLst/>
          </a:prstGeom>
          <a:solidFill>
            <a:schemeClr val="bg1">
              <a:lumMod val="95000"/>
            </a:schemeClr>
          </a:solidFill>
          <a:ln>
            <a:solidFill>
              <a:schemeClr val="tx2">
                <a:lumMod val="50000"/>
              </a:schemeClr>
            </a:solidFill>
          </a:ln>
        </p:spPr>
        <p:txBody>
          <a:bodyPr wrap="square">
            <a:spAutoFit/>
          </a:bodyPr>
          <a:lstStyle/>
          <a:p>
            <a:pPr algn="ctr">
              <a:spcBef>
                <a:spcPct val="0"/>
              </a:spcBef>
              <a:defRPr lang="en-US" sz="2400" b="1" i="0" u="none" strike="noStrike" kern="1200" baseline="0" dirty="0">
                <a:solidFill>
                  <a:srgbClr val="00B0F0"/>
                </a:solidFill>
                <a:latin typeface="Corbel" pitchFamily="34" charset="0"/>
                <a:ea typeface="+mj-ea"/>
                <a:cs typeface="+mj-cs"/>
              </a:defRPr>
            </a:pPr>
            <a:r>
              <a:rPr lang="en-US" sz="2400" b="1" dirty="0" smtClean="0">
                <a:solidFill>
                  <a:schemeClr val="tx2"/>
                </a:solidFill>
                <a:latin typeface="Corbel" pitchFamily="34" charset="0"/>
              </a:rPr>
              <a:t>“Used as a conceptual and/or organizing framework for  report, paper, article”</a:t>
            </a:r>
          </a:p>
          <a:p>
            <a:pPr algn="ctr">
              <a:spcBef>
                <a:spcPct val="0"/>
              </a:spcBef>
              <a:defRPr sz="1800" b="1" i="0" u="none" strike="noStrike" kern="1200" baseline="0">
                <a:solidFill>
                  <a:prstClr val="black"/>
                </a:solidFill>
                <a:latin typeface="+mn-lt"/>
                <a:ea typeface="+mn-ea"/>
                <a:cs typeface="+mn-cs"/>
              </a:defRPr>
            </a:pPr>
            <a:r>
              <a:rPr lang="en-US" sz="2000" b="1" dirty="0" smtClean="0">
                <a:latin typeface="Corbel" pitchFamily="34" charset="0"/>
              </a:rPr>
              <a:t>Yes: 30% No: 70%</a:t>
            </a:r>
          </a:p>
        </p:txBody>
      </p:sp>
      <p:sp>
        <p:nvSpPr>
          <p:cNvPr id="9" name="Rectangle 8"/>
          <p:cNvSpPr/>
          <p:nvPr/>
        </p:nvSpPr>
        <p:spPr>
          <a:xfrm>
            <a:off x="228600" y="4953000"/>
            <a:ext cx="4648200" cy="769441"/>
          </a:xfrm>
          <a:prstGeom prst="rect">
            <a:avLst/>
          </a:prstGeom>
          <a:solidFill>
            <a:schemeClr val="bg1">
              <a:lumMod val="95000"/>
            </a:schemeClr>
          </a:solidFill>
          <a:ln>
            <a:solidFill>
              <a:schemeClr val="tx2">
                <a:lumMod val="50000"/>
              </a:schemeClr>
            </a:solidFill>
          </a:ln>
        </p:spPr>
        <p:txBody>
          <a:bodyPr wrap="square">
            <a:spAutoFit/>
          </a:bodyPr>
          <a:lstStyle/>
          <a:p>
            <a:pPr algn="ctr">
              <a:spcBef>
                <a:spcPct val="0"/>
              </a:spcBef>
              <a:defRPr lang="en-US" sz="2400" b="1" i="0" u="none" strike="noStrike" kern="1200" baseline="0" dirty="0">
                <a:solidFill>
                  <a:srgbClr val="00B0F0"/>
                </a:solidFill>
                <a:latin typeface="Corbel" pitchFamily="34" charset="0"/>
                <a:ea typeface="+mj-ea"/>
                <a:cs typeface="+mj-cs"/>
              </a:defRPr>
            </a:pPr>
            <a:r>
              <a:rPr lang="en-US" sz="2400" b="1" dirty="0" smtClean="0">
                <a:solidFill>
                  <a:schemeClr val="tx2"/>
                </a:solidFill>
                <a:latin typeface="Corbel" pitchFamily="34" charset="0"/>
              </a:rPr>
              <a:t>“Cited in report, paper, article”</a:t>
            </a:r>
          </a:p>
          <a:p>
            <a:pPr algn="ctr">
              <a:spcBef>
                <a:spcPct val="0"/>
              </a:spcBef>
              <a:defRPr sz="1800" b="1" i="0" u="none" strike="noStrike" kern="1200" baseline="0">
                <a:solidFill>
                  <a:prstClr val="black"/>
                </a:solidFill>
                <a:latin typeface="+mn-lt"/>
                <a:ea typeface="+mn-ea"/>
                <a:cs typeface="+mn-cs"/>
              </a:defRPr>
            </a:pPr>
            <a:r>
              <a:rPr lang="en-US" sz="2000" b="1" dirty="0" smtClean="0">
                <a:latin typeface="Corbel" pitchFamily="34" charset="0"/>
              </a:rPr>
              <a:t>Yes: 47% No: 53%</a:t>
            </a:r>
            <a:endParaRPr lang="en-US" b="1" dirty="0" smtClean="0">
              <a:latin typeface="Corbel"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088711963"/>
              </p:ext>
            </p:extLst>
          </p:nvPr>
        </p:nvGraphicFramePr>
        <p:xfrm>
          <a:off x="5334000" y="1352299"/>
          <a:ext cx="3429000" cy="4370142"/>
        </p:xfrm>
        <a:graphic>
          <a:graphicData uri="http://schemas.openxmlformats.org/drawingml/2006/table">
            <a:tbl>
              <a:tblPr firstRow="1" bandRow="1">
                <a:tableStyleId>{5C22544A-7EE6-4342-B048-85BDC9FD1C3A}</a:tableStyleId>
              </a:tblPr>
              <a:tblGrid>
                <a:gridCol w="3429000"/>
              </a:tblGrid>
              <a:tr h="567618">
                <a:tc>
                  <a:txBody>
                    <a:bodyPr/>
                    <a:lstStyle/>
                    <a:p>
                      <a:pPr algn="ctr"/>
                      <a:endParaRPr lang="en-US" sz="1800" dirty="0" smtClean="0">
                        <a:latin typeface="Garamond" pitchFamily="18" charset="0"/>
                      </a:endParaRPr>
                    </a:p>
                    <a:p>
                      <a:pPr algn="ctr"/>
                      <a:r>
                        <a:rPr lang="en-US" sz="1800" dirty="0" smtClean="0">
                          <a:latin typeface="Garamond" pitchFamily="18" charset="0"/>
                        </a:rPr>
                        <a:t>Key Observations</a:t>
                      </a:r>
                      <a:endParaRPr lang="en-US" sz="1800" dirty="0">
                        <a:latin typeface="Garamond" pitchFamily="18" charset="0"/>
                      </a:endParaRPr>
                    </a:p>
                  </a:txBody>
                  <a:tcPr>
                    <a:solidFill>
                      <a:srgbClr val="0085B4"/>
                    </a:solidFill>
                  </a:tcPr>
                </a:tc>
              </a:tr>
              <a:tr h="3730062">
                <a:tc>
                  <a:txBody>
                    <a:bodyPr/>
                    <a:lstStyle/>
                    <a:p>
                      <a:pPr marL="228600" marR="0" lvl="0" indent="-228600" algn="l" defTabSz="914400" rtl="0" eaLnBrk="1" fontAlgn="base" latinLnBrk="0" hangingPunct="1">
                        <a:lnSpc>
                          <a:spcPct val="100000"/>
                        </a:lnSpc>
                        <a:spcBef>
                          <a:spcPct val="0"/>
                        </a:spcBef>
                        <a:spcAft>
                          <a:spcPct val="0"/>
                        </a:spcAft>
                        <a:buClrTx/>
                        <a:buSzTx/>
                        <a:buFont typeface="Wingdings" pitchFamily="2" charset="2"/>
                        <a:buChar char="§"/>
                        <a:tabLst/>
                        <a:defRPr/>
                      </a:pPr>
                      <a:endParaRPr lang="en-US" sz="1800" i="0" kern="1200" baseline="0" dirty="0" smtClean="0">
                        <a:solidFill>
                          <a:schemeClr val="tx1"/>
                        </a:solidFill>
                        <a:latin typeface="Garamond" pitchFamily="18" charset="0"/>
                        <a:ea typeface="+mn-ea"/>
                        <a:cs typeface="Arial" charset="0"/>
                      </a:endParaRPr>
                    </a:p>
                    <a:p>
                      <a:pPr marL="228600" marR="0" lvl="0" indent="-228600" algn="l" defTabSz="914400" rtl="0" eaLnBrk="1" fontAlgn="base" latinLnBrk="0" hangingPunct="1">
                        <a:lnSpc>
                          <a:spcPct val="100000"/>
                        </a:lnSpc>
                        <a:spcBef>
                          <a:spcPct val="0"/>
                        </a:spcBef>
                        <a:spcAft>
                          <a:spcPct val="0"/>
                        </a:spcAft>
                        <a:buClrTx/>
                        <a:buSzTx/>
                        <a:buFont typeface="Wingdings" pitchFamily="2" charset="2"/>
                        <a:buChar char="§"/>
                        <a:tabLst/>
                        <a:defRPr/>
                      </a:pPr>
                      <a:r>
                        <a:rPr lang="en-US" sz="1800" i="0" kern="1200" baseline="0" dirty="0" smtClean="0">
                          <a:solidFill>
                            <a:schemeClr val="tx1"/>
                          </a:solidFill>
                          <a:latin typeface="Garamond" pitchFamily="18" charset="0"/>
                          <a:ea typeface="+mn-ea"/>
                          <a:cs typeface="Arial" charset="0"/>
                        </a:rPr>
                        <a:t>Less used for research purposes</a:t>
                      </a:r>
                    </a:p>
                    <a:p>
                      <a:pPr marL="228600" marR="0" lvl="0" indent="-228600" algn="l" defTabSz="914400" rtl="0" eaLnBrk="1" fontAlgn="base" latinLnBrk="0" hangingPunct="1">
                        <a:lnSpc>
                          <a:spcPct val="100000"/>
                        </a:lnSpc>
                        <a:spcBef>
                          <a:spcPct val="0"/>
                        </a:spcBef>
                        <a:spcAft>
                          <a:spcPct val="0"/>
                        </a:spcAft>
                        <a:buClrTx/>
                        <a:buSzTx/>
                        <a:buFont typeface="Wingdings" pitchFamily="2" charset="2"/>
                        <a:buChar char="§"/>
                        <a:tabLst/>
                        <a:defRPr/>
                      </a:pPr>
                      <a:endParaRPr lang="en-US" sz="1800" i="0" kern="1200" baseline="0" dirty="0" smtClean="0">
                        <a:solidFill>
                          <a:schemeClr val="tx1"/>
                        </a:solidFill>
                        <a:latin typeface="Garamond" pitchFamily="18" charset="0"/>
                        <a:ea typeface="+mn-ea"/>
                        <a:cs typeface="Arial" charset="0"/>
                      </a:endParaRPr>
                    </a:p>
                    <a:p>
                      <a:pPr marL="228600" marR="0" lvl="0" indent="-228600" algn="l" defTabSz="914400" rtl="0" eaLnBrk="1" fontAlgn="base" latinLnBrk="0" hangingPunct="1">
                        <a:lnSpc>
                          <a:spcPct val="100000"/>
                        </a:lnSpc>
                        <a:spcBef>
                          <a:spcPct val="0"/>
                        </a:spcBef>
                        <a:spcAft>
                          <a:spcPct val="0"/>
                        </a:spcAft>
                        <a:buClrTx/>
                        <a:buSzTx/>
                        <a:buFont typeface="Wingdings" pitchFamily="2" charset="2"/>
                        <a:buChar char="§"/>
                        <a:tabLst/>
                        <a:defRPr/>
                      </a:pPr>
                      <a:r>
                        <a:rPr lang="en-US" sz="1800" i="0" kern="1200" baseline="0" dirty="0" smtClean="0">
                          <a:solidFill>
                            <a:schemeClr val="tx1"/>
                          </a:solidFill>
                          <a:latin typeface="Garamond" pitchFamily="18" charset="0"/>
                          <a:ea typeface="+mn-ea"/>
                          <a:cs typeface="Arial" charset="0"/>
                        </a:rPr>
                        <a:t>Academics score highest</a:t>
                      </a:r>
                    </a:p>
                    <a:p>
                      <a:pPr marL="228600" marR="0" lvl="0" indent="-228600" algn="l" defTabSz="914400" rtl="0" eaLnBrk="1" fontAlgn="base" latinLnBrk="0" hangingPunct="1">
                        <a:lnSpc>
                          <a:spcPct val="100000"/>
                        </a:lnSpc>
                        <a:spcBef>
                          <a:spcPct val="0"/>
                        </a:spcBef>
                        <a:spcAft>
                          <a:spcPct val="0"/>
                        </a:spcAft>
                        <a:buClrTx/>
                        <a:buSzTx/>
                        <a:buFont typeface="Wingdings" pitchFamily="2" charset="2"/>
                        <a:buNone/>
                        <a:tabLst/>
                        <a:defRPr/>
                      </a:pPr>
                      <a:endParaRPr lang="en-US" sz="1800" i="0" kern="1200" baseline="0" dirty="0" smtClean="0">
                        <a:solidFill>
                          <a:schemeClr val="tx1"/>
                        </a:solidFill>
                        <a:latin typeface="Garamond" pitchFamily="18" charset="0"/>
                        <a:ea typeface="+mn-ea"/>
                        <a:cs typeface="Arial" charset="0"/>
                      </a:endParaRPr>
                    </a:p>
                    <a:p>
                      <a:pPr marL="228600" marR="0" lvl="0" indent="-228600" algn="l" defTabSz="914400" rtl="0" eaLnBrk="1" fontAlgn="base" latinLnBrk="0" hangingPunct="1">
                        <a:lnSpc>
                          <a:spcPct val="100000"/>
                        </a:lnSpc>
                        <a:spcBef>
                          <a:spcPct val="0"/>
                        </a:spcBef>
                        <a:spcAft>
                          <a:spcPct val="0"/>
                        </a:spcAft>
                        <a:buClrTx/>
                        <a:buSzTx/>
                        <a:buFont typeface="Wingdings" pitchFamily="2" charset="2"/>
                        <a:buChar char="§"/>
                        <a:tabLst/>
                        <a:defRPr/>
                      </a:pPr>
                      <a:r>
                        <a:rPr lang="en-US" sz="1800" i="0" kern="1200" baseline="0" dirty="0" smtClean="0">
                          <a:solidFill>
                            <a:schemeClr val="tx1"/>
                          </a:solidFill>
                          <a:latin typeface="Garamond" pitchFamily="18" charset="0"/>
                          <a:ea typeface="+mn-ea"/>
                          <a:cs typeface="Arial" charset="0"/>
                        </a:rPr>
                        <a:t>Used mainly for:</a:t>
                      </a:r>
                      <a:endParaRPr lang="en-US" sz="1800" kern="1200" baseline="0" dirty="0" smtClean="0">
                        <a:solidFill>
                          <a:schemeClr val="bg1">
                            <a:lumMod val="50000"/>
                          </a:schemeClr>
                        </a:solidFill>
                        <a:latin typeface="Garamond" pitchFamily="18" charset="0"/>
                        <a:ea typeface="+mn-ea"/>
                        <a:cs typeface="Arial" charset="0"/>
                      </a:endParaRPr>
                    </a:p>
                    <a:p>
                      <a:pPr lvl="1" algn="l">
                        <a:buFont typeface="Arial" pitchFamily="34" charset="0"/>
                        <a:buChar char="•"/>
                      </a:pPr>
                      <a:r>
                        <a:rPr lang="en-US" sz="1800" dirty="0" smtClean="0">
                          <a:latin typeface="Garamond" pitchFamily="18" charset="0"/>
                        </a:rPr>
                        <a:t>Theses/ Dissertation</a:t>
                      </a:r>
                    </a:p>
                    <a:p>
                      <a:pPr lvl="1" algn="l">
                        <a:buFont typeface="Arial" pitchFamily="34" charset="0"/>
                        <a:buChar char="•"/>
                      </a:pPr>
                      <a:r>
                        <a:rPr lang="en-US" sz="1800" dirty="0" smtClean="0">
                          <a:latin typeface="Garamond" pitchFamily="18" charset="0"/>
                        </a:rPr>
                        <a:t>Donor Application/ Proposal </a:t>
                      </a:r>
                    </a:p>
                    <a:p>
                      <a:pPr lvl="1" algn="l">
                        <a:buFont typeface="Arial" pitchFamily="34" charset="0"/>
                        <a:buChar char="•"/>
                      </a:pPr>
                      <a:r>
                        <a:rPr lang="en-US" sz="1800" dirty="0" smtClean="0">
                          <a:latin typeface="Garamond" pitchFamily="18" charset="0"/>
                        </a:rPr>
                        <a:t>Project/ Progress/ Activity Reports</a:t>
                      </a:r>
                    </a:p>
                    <a:p>
                      <a:pPr lvl="1" algn="l">
                        <a:buFont typeface="Arial" pitchFamily="34" charset="0"/>
                        <a:buChar char="•"/>
                      </a:pPr>
                      <a:r>
                        <a:rPr lang="en-US" sz="1800" dirty="0" smtClean="0">
                          <a:latin typeface="Garamond" pitchFamily="18" charset="0"/>
                        </a:rPr>
                        <a:t>Internal Reports/ Evaluations</a:t>
                      </a:r>
                    </a:p>
                    <a:p>
                      <a:pPr lvl="1" algn="l">
                        <a:buFont typeface="Arial" pitchFamily="34" charset="0"/>
                        <a:buChar char="•"/>
                      </a:pPr>
                      <a:r>
                        <a:rPr lang="en-US" sz="1800" dirty="0" smtClean="0">
                          <a:latin typeface="Garamond" pitchFamily="18" charset="0"/>
                        </a:rPr>
                        <a:t>TORs</a:t>
                      </a:r>
                    </a:p>
                    <a:p>
                      <a:pPr lvl="1" algn="l">
                        <a:buFont typeface="Arial" pitchFamily="34" charset="0"/>
                        <a:buChar char="•"/>
                      </a:pPr>
                      <a:r>
                        <a:rPr lang="en-US" sz="1800" dirty="0" smtClean="0">
                          <a:latin typeface="Garamond" pitchFamily="18" charset="0"/>
                        </a:rPr>
                        <a:t>Guidance Note on DRR</a:t>
                      </a:r>
                      <a:endParaRPr lang="en-US" sz="1800" i="0" kern="1200" baseline="0" dirty="0" smtClean="0">
                        <a:solidFill>
                          <a:schemeClr val="tx1"/>
                        </a:solidFill>
                        <a:latin typeface="Garamond" pitchFamily="18" charset="0"/>
                        <a:ea typeface="+mn-ea"/>
                        <a:cs typeface="Arial" charset="0"/>
                      </a:endParaRPr>
                    </a:p>
                  </a:txBody>
                  <a:tcPr/>
                </a:tc>
              </a:tr>
            </a:tbl>
          </a:graphicData>
        </a:graphic>
      </p:graphicFrame>
      <p:sp>
        <p:nvSpPr>
          <p:cNvPr id="2" name="Title 1"/>
          <p:cNvSpPr>
            <a:spLocks noGrp="1"/>
          </p:cNvSpPr>
          <p:nvPr>
            <p:ph type="title"/>
          </p:nvPr>
        </p:nvSpPr>
        <p:spPr/>
        <p:txBody>
          <a:bodyPr/>
          <a:lstStyle/>
          <a:p>
            <a:r>
              <a:rPr lang="en-US" b="1" dirty="0">
                <a:solidFill>
                  <a:schemeClr val="tx2"/>
                </a:solidFill>
                <a:latin typeface="Garamond" pitchFamily="18" charset="0"/>
                <a:cs typeface="Arial" pitchFamily="34" charset="0"/>
              </a:rPr>
              <a:t>Research</a:t>
            </a:r>
            <a:endParaRPr lang="en-US" b="1" dirty="0">
              <a:solidFill>
                <a:schemeClr val="tx2">
                  <a:lumMod val="60000"/>
                  <a:lumOff val="40000"/>
                </a:schemeClr>
              </a:solidFill>
              <a:latin typeface="Garamond"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981200"/>
            <a:ext cx="8229600" cy="3581400"/>
          </a:xfrm>
        </p:spPr>
        <p:txBody>
          <a:bodyPr>
            <a:normAutofit/>
          </a:bodyPr>
          <a:lstStyle/>
          <a:p>
            <a:r>
              <a:rPr lang="en-US" dirty="0" smtClean="0">
                <a:latin typeface="Garamond" pitchFamily="18" charset="0"/>
              </a:rPr>
              <a:t>Purpose of Assessment                                      &amp; Methodology</a:t>
            </a:r>
          </a:p>
          <a:p>
            <a:r>
              <a:rPr lang="en-US" dirty="0" smtClean="0">
                <a:latin typeface="Garamond" pitchFamily="18" charset="0"/>
              </a:rPr>
              <a:t>Respondent Profile</a:t>
            </a:r>
          </a:p>
          <a:p>
            <a:r>
              <a:rPr lang="en-US" dirty="0" smtClean="0">
                <a:latin typeface="Garamond" pitchFamily="18" charset="0"/>
              </a:rPr>
              <a:t>Findings &amp; Key Observations</a:t>
            </a:r>
          </a:p>
          <a:p>
            <a:r>
              <a:rPr lang="en-US" dirty="0" smtClean="0">
                <a:latin typeface="Garamond" pitchFamily="18" charset="0"/>
              </a:rPr>
              <a:t>Discussion</a:t>
            </a:r>
            <a:endParaRPr lang="en-US" dirty="0">
              <a:latin typeface="Garamond" pitchFamily="18" charset="0"/>
            </a:endParaRPr>
          </a:p>
        </p:txBody>
      </p:sp>
      <p:sp>
        <p:nvSpPr>
          <p:cNvPr id="4" name="Title 1"/>
          <p:cNvSpPr>
            <a:spLocks noGrp="1"/>
          </p:cNvSpPr>
          <p:nvPr>
            <p:ph type="title"/>
          </p:nvPr>
        </p:nvSpPr>
        <p:spPr>
          <a:xfrm>
            <a:off x="457200" y="274638"/>
            <a:ext cx="8229600" cy="1143000"/>
          </a:xfrm>
        </p:spPr>
        <p:txBody>
          <a:bodyPr>
            <a:normAutofit/>
          </a:bodyPr>
          <a:lstStyle/>
          <a:p>
            <a:r>
              <a:rPr lang="en-US" b="1" dirty="0" smtClean="0">
                <a:solidFill>
                  <a:schemeClr val="accent1">
                    <a:lumMod val="75000"/>
                  </a:schemeClr>
                </a:solidFill>
                <a:latin typeface="Garamond" pitchFamily="18" charset="0"/>
                <a:ea typeface="+mn-ea"/>
                <a:cs typeface="Arial" pitchFamily="34" charset="0"/>
              </a:rPr>
              <a:t>Presentation Overview</a:t>
            </a:r>
            <a:endParaRPr lang="en-US" b="1" dirty="0">
              <a:solidFill>
                <a:schemeClr val="accent1">
                  <a:lumMod val="75000"/>
                </a:schemeClr>
              </a:solidFill>
              <a:latin typeface="Garamond" pitchFamily="18" charset="0"/>
              <a:ea typeface="+mn-ea"/>
              <a:cs typeface="Arial" pitchFamily="34" charset="0"/>
            </a:endParaRPr>
          </a:p>
        </p:txBody>
      </p:sp>
      <p:pic>
        <p:nvPicPr>
          <p:cNvPr id="102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b="8569"/>
          <a:stretch>
            <a:fillRect/>
          </a:stretch>
        </p:blipFill>
        <p:spPr bwMode="auto">
          <a:xfrm>
            <a:off x="5554716" y="1523999"/>
            <a:ext cx="3103179" cy="43872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55383363"/>
              </p:ext>
            </p:extLst>
          </p:nvPr>
        </p:nvGraphicFramePr>
        <p:xfrm>
          <a:off x="5943600" y="1676400"/>
          <a:ext cx="3007055" cy="4572000"/>
        </p:xfrm>
        <a:graphic>
          <a:graphicData uri="http://schemas.openxmlformats.org/drawingml/2006/table">
            <a:tbl>
              <a:tblPr firstRow="1" bandRow="1">
                <a:tableStyleId>{5C22544A-7EE6-4342-B048-85BDC9FD1C3A}</a:tableStyleId>
              </a:tblPr>
              <a:tblGrid>
                <a:gridCol w="3007055"/>
              </a:tblGrid>
              <a:tr h="552450">
                <a:tc>
                  <a:txBody>
                    <a:bodyPr/>
                    <a:lstStyle/>
                    <a:p>
                      <a:pPr algn="ctr"/>
                      <a:endParaRPr lang="en-US" sz="1800" dirty="0" smtClean="0">
                        <a:latin typeface="Garamond" pitchFamily="18" charset="0"/>
                      </a:endParaRPr>
                    </a:p>
                    <a:p>
                      <a:pPr algn="ctr"/>
                      <a:r>
                        <a:rPr lang="en-US" sz="1800" dirty="0" smtClean="0">
                          <a:latin typeface="Garamond" pitchFamily="18" charset="0"/>
                        </a:rPr>
                        <a:t>Key Observations</a:t>
                      </a:r>
                      <a:endParaRPr lang="en-US" sz="1800" dirty="0">
                        <a:latin typeface="Garamond" pitchFamily="18" charset="0"/>
                      </a:endParaRPr>
                    </a:p>
                  </a:txBody>
                  <a:tcPr>
                    <a:solidFill>
                      <a:srgbClr val="0085B4"/>
                    </a:solidFill>
                  </a:tcPr>
                </a:tc>
              </a:tr>
              <a:tr h="3867150">
                <a:tc>
                  <a:txBody>
                    <a:bodyPr/>
                    <a:lstStyle/>
                    <a:p>
                      <a:pPr marL="228600" lvl="0" indent="-228600" algn="l" defTabSz="914400" rtl="0" eaLnBrk="1" fontAlgn="base" latinLnBrk="0" hangingPunct="1">
                        <a:spcBef>
                          <a:spcPct val="0"/>
                        </a:spcBef>
                        <a:spcAft>
                          <a:spcPct val="0"/>
                        </a:spcAft>
                        <a:buFont typeface="Wingdings" pitchFamily="2" charset="2"/>
                        <a:buNone/>
                      </a:pPr>
                      <a:endParaRPr lang="en-US" sz="1800" baseline="0" dirty="0" smtClean="0">
                        <a:latin typeface="Garamond" pitchFamily="18"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i="0" kern="1200" baseline="0" dirty="0" smtClean="0">
                          <a:solidFill>
                            <a:schemeClr val="tx1"/>
                          </a:solidFill>
                          <a:latin typeface="Garamond" pitchFamily="18" charset="0"/>
                          <a:ea typeface="+mn-ea"/>
                          <a:cs typeface="Arial" charset="0"/>
                        </a:rPr>
                        <a:t>Intl. NGOs and UN Agencies – higher levels of commitment</a:t>
                      </a:r>
                    </a:p>
                    <a:p>
                      <a:pPr marL="228600" lvl="0" indent="-228600" algn="l" defTabSz="914400" rtl="0" eaLnBrk="1" fontAlgn="base" latinLnBrk="0" hangingPunct="1">
                        <a:spcBef>
                          <a:spcPct val="0"/>
                        </a:spcBef>
                        <a:spcAft>
                          <a:spcPct val="0"/>
                        </a:spcAft>
                        <a:buFont typeface="Wingdings" pitchFamily="2" charset="2"/>
                        <a:buNone/>
                      </a:pPr>
                      <a:endParaRPr lang="en-US" sz="1800" i="0" kern="1200" baseline="0" dirty="0" smtClean="0">
                        <a:solidFill>
                          <a:schemeClr val="tx1"/>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i="0" kern="1200" baseline="0" dirty="0" smtClean="0">
                          <a:solidFill>
                            <a:schemeClr val="tx1"/>
                          </a:solidFill>
                          <a:latin typeface="Garamond" pitchFamily="18" charset="0"/>
                          <a:ea typeface="+mn-ea"/>
                          <a:cs typeface="Arial" charset="0"/>
                        </a:rPr>
                        <a:t>Most commonly cited reasons for not committing:</a:t>
                      </a:r>
                    </a:p>
                    <a:p>
                      <a:pPr marL="685800" lvl="1" indent="-228600" algn="l" defTabSz="914400" rtl="0" eaLnBrk="1" fontAlgn="base" latinLnBrk="0" hangingPunct="1">
                        <a:spcBef>
                          <a:spcPct val="0"/>
                        </a:spcBef>
                        <a:spcAft>
                          <a:spcPct val="0"/>
                        </a:spcAft>
                        <a:buFont typeface="Wingdings" pitchFamily="2" charset="2"/>
                        <a:buChar char="§"/>
                      </a:pPr>
                      <a:r>
                        <a:rPr lang="en-US" sz="1800" i="0" kern="1200" baseline="0" dirty="0" smtClean="0">
                          <a:solidFill>
                            <a:schemeClr val="tx1"/>
                          </a:solidFill>
                          <a:latin typeface="Garamond" pitchFamily="18" charset="0"/>
                          <a:ea typeface="+mn-ea"/>
                          <a:cs typeface="Arial" charset="0"/>
                        </a:rPr>
                        <a:t>Institution lacks funds </a:t>
                      </a:r>
                    </a:p>
                    <a:p>
                      <a:pPr marL="685800" lvl="1" indent="-228600" algn="l" defTabSz="914400" rtl="0" eaLnBrk="1" fontAlgn="base" latinLnBrk="0" hangingPunct="1">
                        <a:spcBef>
                          <a:spcPct val="0"/>
                        </a:spcBef>
                        <a:spcAft>
                          <a:spcPct val="0"/>
                        </a:spcAft>
                        <a:buFont typeface="Wingdings" pitchFamily="2" charset="2"/>
                        <a:buChar char="§"/>
                      </a:pPr>
                      <a:r>
                        <a:rPr lang="en-US" sz="1800" i="0" kern="1200" baseline="0" dirty="0" smtClean="0">
                          <a:solidFill>
                            <a:schemeClr val="tx1"/>
                          </a:solidFill>
                          <a:latin typeface="Garamond" pitchFamily="18" charset="0"/>
                          <a:ea typeface="+mn-ea"/>
                          <a:cs typeface="Arial" charset="0"/>
                        </a:rPr>
                        <a:t>No capacity or trained staff to support implementation</a:t>
                      </a:r>
                    </a:p>
                    <a:p>
                      <a:pPr marL="685800" lvl="1" indent="-228600" algn="l" defTabSz="914400" rtl="0" eaLnBrk="1" fontAlgn="base" latinLnBrk="0" hangingPunct="1">
                        <a:spcBef>
                          <a:spcPct val="0"/>
                        </a:spcBef>
                        <a:spcAft>
                          <a:spcPct val="0"/>
                        </a:spcAft>
                        <a:buFont typeface="Wingdings" pitchFamily="2" charset="2"/>
                        <a:buChar char="§"/>
                      </a:pPr>
                      <a:r>
                        <a:rPr lang="en-US" sz="1800" i="0" kern="1200" baseline="0" dirty="0" smtClean="0">
                          <a:solidFill>
                            <a:schemeClr val="tx1"/>
                          </a:solidFill>
                          <a:latin typeface="Garamond" pitchFamily="18" charset="0"/>
                          <a:ea typeface="+mn-ea"/>
                          <a:cs typeface="Arial" charset="0"/>
                        </a:rPr>
                        <a:t>No Education and/or EiE Strategy/Policy.</a:t>
                      </a:r>
                      <a:r>
                        <a:rPr lang="en-US" sz="1800" i="1" kern="1200" baseline="0" dirty="0" smtClean="0">
                          <a:solidFill>
                            <a:schemeClr val="tx1"/>
                          </a:solidFill>
                          <a:latin typeface="Garamond" pitchFamily="18" charset="0"/>
                          <a:ea typeface="+mn-ea"/>
                          <a:cs typeface="Arial" charset="0"/>
                        </a:rPr>
                        <a:t/>
                      </a:r>
                      <a:br>
                        <a:rPr lang="en-US" sz="1800" i="1" kern="1200" baseline="0" dirty="0" smtClean="0">
                          <a:solidFill>
                            <a:schemeClr val="tx1"/>
                          </a:solidFill>
                          <a:latin typeface="Garamond" pitchFamily="18" charset="0"/>
                          <a:ea typeface="+mn-ea"/>
                          <a:cs typeface="Arial" charset="0"/>
                        </a:rPr>
                      </a:br>
                      <a:endParaRPr lang="en-US" sz="1800" i="1" kern="1200" baseline="0" dirty="0" smtClean="0">
                        <a:solidFill>
                          <a:schemeClr val="tx1"/>
                        </a:solidFill>
                        <a:latin typeface="Garamond" pitchFamily="18" charset="0"/>
                        <a:ea typeface="+mn-ea"/>
                        <a:cs typeface="Arial" charset="0"/>
                      </a:endParaRPr>
                    </a:p>
                  </a:txBody>
                  <a:tcPr/>
                </a:tc>
              </a:tr>
            </a:tbl>
          </a:graphicData>
        </a:graphic>
      </p:graphicFrame>
      <p:sp>
        <p:nvSpPr>
          <p:cNvPr id="8" name="Title 1"/>
          <p:cNvSpPr>
            <a:spLocks noGrp="1"/>
          </p:cNvSpPr>
          <p:nvPr>
            <p:ph type="title"/>
          </p:nvPr>
        </p:nvSpPr>
        <p:spPr>
          <a:xfrm>
            <a:off x="228600" y="228600"/>
            <a:ext cx="8686800" cy="1066800"/>
          </a:xfrm>
        </p:spPr>
        <p:txBody>
          <a:bodyPr>
            <a:normAutofit fontScale="90000"/>
          </a:bodyPr>
          <a:lstStyle/>
          <a:p>
            <a:r>
              <a:rPr lang="en-US" sz="3600" b="1" dirty="0" smtClean="0">
                <a:solidFill>
                  <a:schemeClr val="tx2"/>
                </a:solidFill>
                <a:latin typeface="Garamond" pitchFamily="18" charset="0"/>
              </a:rPr>
              <a:t>“Has your organization committed to using the INEE MS?” </a:t>
            </a:r>
            <a:r>
              <a:rPr lang="en-US" sz="3000" dirty="0" smtClean="0">
                <a:solidFill>
                  <a:schemeClr val="tx2"/>
                </a:solidFill>
                <a:latin typeface="Garamond" pitchFamily="18" charset="0"/>
              </a:rPr>
              <a:t/>
            </a:r>
            <a:br>
              <a:rPr lang="en-US" sz="3000" dirty="0" smtClean="0">
                <a:solidFill>
                  <a:schemeClr val="tx2"/>
                </a:solidFill>
                <a:latin typeface="Garamond" pitchFamily="18" charset="0"/>
              </a:rPr>
            </a:br>
            <a:r>
              <a:rPr lang="en-US" sz="3100" b="1" i="1" dirty="0" smtClean="0">
                <a:latin typeface="Garamond" pitchFamily="18" charset="0"/>
              </a:rPr>
              <a:t>Overall: Yes: 85%  No: 15%</a:t>
            </a:r>
            <a:endParaRPr lang="en-US" sz="3100" b="1" i="1" dirty="0">
              <a:latin typeface="Garamond" pitchFamily="18" charset="0"/>
            </a:endParaRPr>
          </a:p>
        </p:txBody>
      </p:sp>
      <p:graphicFrame>
        <p:nvGraphicFramePr>
          <p:cNvPr id="5" name="Chart 4"/>
          <p:cNvGraphicFramePr/>
          <p:nvPr>
            <p:extLst>
              <p:ext uri="{D42A27DB-BD31-4B8C-83A1-F6EECF244321}">
                <p14:modId xmlns:p14="http://schemas.microsoft.com/office/powerpoint/2010/main" val="2227127644"/>
              </p:ext>
            </p:extLst>
          </p:nvPr>
        </p:nvGraphicFramePr>
        <p:xfrm>
          <a:off x="0" y="1524000"/>
          <a:ext cx="5867400" cy="4876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2035666808"/>
              </p:ext>
            </p:extLst>
          </p:nvPr>
        </p:nvGraphicFramePr>
        <p:xfrm>
          <a:off x="0" y="1828800"/>
          <a:ext cx="6172200" cy="4648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094278062"/>
              </p:ext>
            </p:extLst>
          </p:nvPr>
        </p:nvGraphicFramePr>
        <p:xfrm>
          <a:off x="6248400" y="2286000"/>
          <a:ext cx="2702255" cy="2746873"/>
        </p:xfrm>
        <a:graphic>
          <a:graphicData uri="http://schemas.openxmlformats.org/drawingml/2006/table">
            <a:tbl>
              <a:tblPr firstRow="1" bandRow="1">
                <a:tableStyleId>{5C22544A-7EE6-4342-B048-85BDC9FD1C3A}</a:tableStyleId>
              </a:tblPr>
              <a:tblGrid>
                <a:gridCol w="2702255"/>
              </a:tblGrid>
              <a:tr h="636407">
                <a:tc>
                  <a:txBody>
                    <a:bodyPr/>
                    <a:lstStyle/>
                    <a:p>
                      <a:pPr algn="ctr"/>
                      <a:endParaRPr lang="en-US" sz="1800" dirty="0" smtClean="0">
                        <a:latin typeface="Garamond" pitchFamily="18" charset="0"/>
                      </a:endParaRPr>
                    </a:p>
                    <a:p>
                      <a:pPr algn="ctr"/>
                      <a:r>
                        <a:rPr lang="en-US" sz="1800" dirty="0" smtClean="0">
                          <a:latin typeface="Garamond" pitchFamily="18" charset="0"/>
                        </a:rPr>
                        <a:t>Key Observations</a:t>
                      </a:r>
                      <a:endParaRPr lang="en-US" sz="1800" dirty="0">
                        <a:latin typeface="Garamond" pitchFamily="18" charset="0"/>
                      </a:endParaRPr>
                    </a:p>
                  </a:txBody>
                  <a:tcPr>
                    <a:solidFill>
                      <a:srgbClr val="0085B4"/>
                    </a:solidFill>
                  </a:tcPr>
                </a:tc>
              </a:tr>
              <a:tr h="2106793">
                <a:tc>
                  <a:txBody>
                    <a:bodyPr/>
                    <a:lstStyle/>
                    <a:p>
                      <a:pPr marL="228600" lvl="0" indent="-228600" algn="l" defTabSz="914400" rtl="0" eaLnBrk="1" fontAlgn="base" latinLnBrk="0" hangingPunct="1">
                        <a:spcBef>
                          <a:spcPct val="0"/>
                        </a:spcBef>
                        <a:spcAft>
                          <a:spcPct val="0"/>
                        </a:spcAft>
                        <a:buFont typeface="Wingdings" pitchFamily="2" charset="2"/>
                        <a:buNone/>
                      </a:pPr>
                      <a:endParaRPr lang="en-US" sz="1800" baseline="0" dirty="0" smtClean="0">
                        <a:latin typeface="Garamond" pitchFamily="18"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i="0" kern="1200" baseline="0" dirty="0" smtClean="0">
                          <a:solidFill>
                            <a:schemeClr val="tx1"/>
                          </a:solidFill>
                          <a:latin typeface="Garamond" pitchFamily="18" charset="0"/>
                          <a:ea typeface="+mn-ea"/>
                          <a:cs typeface="Arial" charset="0"/>
                        </a:rPr>
                        <a:t>Many have committed to using – less have formally adopted into org. policies</a:t>
                      </a:r>
                    </a:p>
                    <a:p>
                      <a:pPr marL="0" lvl="0" indent="0" algn="l" defTabSz="914400" rtl="0" eaLnBrk="1" fontAlgn="base" latinLnBrk="0" hangingPunct="1">
                        <a:spcBef>
                          <a:spcPct val="0"/>
                        </a:spcBef>
                        <a:spcAft>
                          <a:spcPct val="0"/>
                        </a:spcAft>
                        <a:buFont typeface="Wingdings" pitchFamily="2" charset="2"/>
                        <a:buNone/>
                      </a:pPr>
                      <a:endParaRPr lang="en-US" sz="1800" i="0" kern="1200" baseline="0" dirty="0" smtClean="0">
                        <a:solidFill>
                          <a:schemeClr val="tx1"/>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i="0" kern="1200" baseline="0" dirty="0" smtClean="0">
                          <a:solidFill>
                            <a:schemeClr val="tx1"/>
                          </a:solidFill>
                          <a:latin typeface="Garamond" pitchFamily="18" charset="0"/>
                          <a:ea typeface="+mn-ea"/>
                          <a:cs typeface="Arial" charset="0"/>
                        </a:rPr>
                        <a:t>UN higher than others</a:t>
                      </a:r>
                    </a:p>
                  </a:txBody>
                  <a:tcPr/>
                </a:tc>
              </a:tr>
            </a:tbl>
          </a:graphicData>
        </a:graphic>
      </p:graphicFrame>
      <p:sp>
        <p:nvSpPr>
          <p:cNvPr id="5" name="Title 1"/>
          <p:cNvSpPr>
            <a:spLocks noGrp="1"/>
          </p:cNvSpPr>
          <p:nvPr>
            <p:ph type="title"/>
          </p:nvPr>
        </p:nvSpPr>
        <p:spPr>
          <a:xfrm>
            <a:off x="0" y="457200"/>
            <a:ext cx="9144000" cy="1066800"/>
          </a:xfrm>
        </p:spPr>
        <p:txBody>
          <a:bodyPr>
            <a:normAutofit fontScale="90000"/>
          </a:bodyPr>
          <a:lstStyle/>
          <a:p>
            <a:r>
              <a:rPr lang="en-US" sz="3600" b="1" dirty="0" smtClean="0">
                <a:solidFill>
                  <a:schemeClr val="tx2"/>
                </a:solidFill>
                <a:latin typeface="Garamond" pitchFamily="18" charset="0"/>
              </a:rPr>
              <a:t>“Have the INEE MS been formally adopted into the policies/procedures of your organization?”</a:t>
            </a:r>
            <a:r>
              <a:rPr lang="en-US" sz="3000" dirty="0" smtClean="0">
                <a:solidFill>
                  <a:schemeClr val="tx2"/>
                </a:solidFill>
                <a:latin typeface="Corbel" pitchFamily="34" charset="0"/>
              </a:rPr>
              <a:t/>
            </a:r>
            <a:br>
              <a:rPr lang="en-US" sz="3000" dirty="0" smtClean="0">
                <a:solidFill>
                  <a:schemeClr val="tx2"/>
                </a:solidFill>
                <a:latin typeface="Corbel" pitchFamily="34" charset="0"/>
              </a:rPr>
            </a:br>
            <a:r>
              <a:rPr lang="en-US" sz="3100" b="1" i="1" dirty="0" smtClean="0">
                <a:latin typeface="Garamond" pitchFamily="18" charset="0"/>
              </a:rPr>
              <a:t>Overall: Yes: 42%  No: 58%</a:t>
            </a:r>
            <a:endParaRPr lang="en-US" sz="3100" b="1" i="1" dirty="0">
              <a:latin typeface="Garamond"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a:graphicFrameLocks noChangeAspect="1"/>
          </p:cNvGraphicFramePr>
          <p:nvPr>
            <p:extLst>
              <p:ext uri="{D42A27DB-BD31-4B8C-83A1-F6EECF244321}">
                <p14:modId xmlns:p14="http://schemas.microsoft.com/office/powerpoint/2010/main" val="1577145765"/>
              </p:ext>
            </p:extLst>
          </p:nvPr>
        </p:nvGraphicFramePr>
        <p:xfrm>
          <a:off x="1295400" y="1828800"/>
          <a:ext cx="4114800" cy="24688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ext uri="{D42A27DB-BD31-4B8C-83A1-F6EECF244321}">
                <p14:modId xmlns:p14="http://schemas.microsoft.com/office/powerpoint/2010/main" val="3159635028"/>
              </p:ext>
            </p:extLst>
          </p:nvPr>
        </p:nvGraphicFramePr>
        <p:xfrm>
          <a:off x="2286000" y="205740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p:cNvGraphicFramePr>
            <a:graphicFrameLocks/>
          </p:cNvGraphicFramePr>
          <p:nvPr>
            <p:extLst>
              <p:ext uri="{D42A27DB-BD31-4B8C-83A1-F6EECF244321}">
                <p14:modId xmlns:p14="http://schemas.microsoft.com/office/powerpoint/2010/main" val="3307716901"/>
              </p:ext>
            </p:extLst>
          </p:nvPr>
        </p:nvGraphicFramePr>
        <p:xfrm>
          <a:off x="2286000" y="1981200"/>
          <a:ext cx="457200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Chart 21"/>
          <p:cNvGraphicFramePr>
            <a:graphicFrameLocks noChangeAspect="1"/>
          </p:cNvGraphicFramePr>
          <p:nvPr>
            <p:extLst>
              <p:ext uri="{D42A27DB-BD31-4B8C-83A1-F6EECF244321}">
                <p14:modId xmlns:p14="http://schemas.microsoft.com/office/powerpoint/2010/main" val="1864826138"/>
              </p:ext>
            </p:extLst>
          </p:nvPr>
        </p:nvGraphicFramePr>
        <p:xfrm>
          <a:off x="-228600" y="2057400"/>
          <a:ext cx="6306207" cy="4572000"/>
        </p:xfrm>
        <a:graphic>
          <a:graphicData uri="http://schemas.openxmlformats.org/drawingml/2006/chart">
            <c:chart xmlns:c="http://schemas.openxmlformats.org/drawingml/2006/chart" xmlns:r="http://schemas.openxmlformats.org/officeDocument/2006/relationships" r:id="rId6"/>
          </a:graphicData>
        </a:graphic>
      </p:graphicFrame>
      <p:sp>
        <p:nvSpPr>
          <p:cNvPr id="4" name="TextBox 3"/>
          <p:cNvSpPr txBox="1"/>
          <p:nvPr/>
        </p:nvSpPr>
        <p:spPr>
          <a:xfrm>
            <a:off x="0" y="1371600"/>
            <a:ext cx="4495800" cy="1015663"/>
          </a:xfrm>
          <a:prstGeom prst="rect">
            <a:avLst/>
          </a:prstGeom>
          <a:noFill/>
        </p:spPr>
        <p:txBody>
          <a:bodyPr wrap="square" rtlCol="0">
            <a:spAutoFit/>
          </a:bodyPr>
          <a:lstStyle/>
          <a:p>
            <a:pPr algn="ctr"/>
            <a:r>
              <a:rPr lang="en-US" sz="2000" b="1" dirty="0" smtClean="0">
                <a:latin typeface="Corbel" pitchFamily="34" charset="0"/>
              </a:rPr>
              <a:t>Led to an increase in </a:t>
            </a:r>
            <a:r>
              <a:rPr lang="en-US" sz="2000" b="1" u="sng" dirty="0" smtClean="0">
                <a:latin typeface="Corbel" pitchFamily="34" charset="0"/>
              </a:rPr>
              <a:t>organizational capacity to prepare and respond </a:t>
            </a:r>
            <a:r>
              <a:rPr lang="en-US" sz="2000" b="1" dirty="0" smtClean="0">
                <a:latin typeface="Corbel" pitchFamily="34" charset="0"/>
              </a:rPr>
              <a:t>to emergency education.</a:t>
            </a:r>
            <a:endParaRPr lang="en-US" sz="2000" b="1" dirty="0">
              <a:latin typeface="Corbel" pitchFamily="34" charset="0"/>
            </a:endParaRPr>
          </a:p>
        </p:txBody>
      </p:sp>
      <p:graphicFrame>
        <p:nvGraphicFramePr>
          <p:cNvPr id="10" name="Content Placeholder 4"/>
          <p:cNvGraphicFramePr>
            <a:graphicFrameLocks noGrp="1" noChangeAspect="1"/>
          </p:cNvGraphicFramePr>
          <p:nvPr>
            <p:ph idx="1"/>
            <p:extLst>
              <p:ext uri="{D42A27DB-BD31-4B8C-83A1-F6EECF244321}">
                <p14:modId xmlns:p14="http://schemas.microsoft.com/office/powerpoint/2010/main" val="2017103467"/>
              </p:ext>
            </p:extLst>
          </p:nvPr>
        </p:nvGraphicFramePr>
        <p:xfrm>
          <a:off x="4267200" y="1676400"/>
          <a:ext cx="8050252" cy="5007768"/>
        </p:xfrm>
        <a:graphic>
          <a:graphicData uri="http://schemas.openxmlformats.org/drawingml/2006/chart">
            <c:chart xmlns:c="http://schemas.openxmlformats.org/drawingml/2006/chart" xmlns:r="http://schemas.openxmlformats.org/officeDocument/2006/relationships" r:id="rId7"/>
          </a:graphicData>
        </a:graphic>
      </p:graphicFrame>
      <p:sp>
        <p:nvSpPr>
          <p:cNvPr id="12" name="TextBox 31"/>
          <p:cNvSpPr txBox="1"/>
          <p:nvPr/>
        </p:nvSpPr>
        <p:spPr>
          <a:xfrm>
            <a:off x="4572000" y="1371600"/>
            <a:ext cx="4343400" cy="70788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2000" b="1" dirty="0" smtClean="0">
                <a:latin typeface="Corbel" pitchFamily="34" charset="0"/>
              </a:rPr>
              <a:t>Incorporated as a </a:t>
            </a:r>
            <a:r>
              <a:rPr lang="en-US" sz="2000" b="1" u="sng" dirty="0" smtClean="0">
                <a:latin typeface="Corbel" pitchFamily="34" charset="0"/>
              </a:rPr>
              <a:t>key component to professional/capacity development</a:t>
            </a:r>
          </a:p>
        </p:txBody>
      </p:sp>
      <p:sp>
        <p:nvSpPr>
          <p:cNvPr id="11" name="Title 1"/>
          <p:cNvSpPr>
            <a:spLocks noGrp="1"/>
          </p:cNvSpPr>
          <p:nvPr>
            <p:ph type="title"/>
          </p:nvPr>
        </p:nvSpPr>
        <p:spPr>
          <a:xfrm>
            <a:off x="228600" y="228600"/>
            <a:ext cx="8686800" cy="762000"/>
          </a:xfrm>
        </p:spPr>
        <p:txBody>
          <a:bodyPr>
            <a:normAutofit/>
          </a:bodyPr>
          <a:lstStyle/>
          <a:p>
            <a:r>
              <a:rPr lang="en-US" sz="3600" b="1" dirty="0" smtClean="0">
                <a:solidFill>
                  <a:schemeClr val="tx2"/>
                </a:solidFill>
                <a:latin typeface="Garamond" pitchFamily="18" charset="0"/>
              </a:rPr>
              <a:t>Institutional Change: Capacity Building</a:t>
            </a:r>
            <a:endParaRPr lang="en-US" sz="3100" b="1" i="1" dirty="0">
              <a:solidFill>
                <a:schemeClr val="tx1">
                  <a:lumMod val="50000"/>
                  <a:lumOff val="50000"/>
                </a:schemeClr>
              </a:solidFill>
              <a:latin typeface="Garamond" pitchFamily="18" charset="0"/>
            </a:endParaRPr>
          </a:p>
        </p:txBody>
      </p:sp>
    </p:spTree>
    <p:extLst>
      <p:ext uri="{BB962C8B-B14F-4D97-AF65-F5344CB8AC3E}">
        <p14:creationId xmlns:p14="http://schemas.microsoft.com/office/powerpoint/2010/main" val="33151576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tx2"/>
                </a:solidFill>
                <a:latin typeface="Garamond" pitchFamily="18" charset="0"/>
              </a:rPr>
              <a:t>Respondent Recommendations</a:t>
            </a:r>
            <a:endParaRPr lang="en-US" dirty="0"/>
          </a:p>
        </p:txBody>
      </p:sp>
      <p:sp>
        <p:nvSpPr>
          <p:cNvPr id="3" name="Content Placeholder 2"/>
          <p:cNvSpPr>
            <a:spLocks noGrp="1"/>
          </p:cNvSpPr>
          <p:nvPr>
            <p:ph idx="1"/>
          </p:nvPr>
        </p:nvSpPr>
        <p:spPr/>
        <p:txBody>
          <a:bodyPr/>
          <a:lstStyle/>
          <a:p>
            <a:endParaRPr lang="en-US" dirty="0" smtClean="0">
              <a:latin typeface="Garamond" pitchFamily="18" charset="0"/>
            </a:endParaRPr>
          </a:p>
          <a:p>
            <a:r>
              <a:rPr lang="en-US" dirty="0" smtClean="0">
                <a:latin typeface="Garamond" pitchFamily="18" charset="0"/>
              </a:rPr>
              <a:t>Online training tools</a:t>
            </a:r>
          </a:p>
          <a:p>
            <a:r>
              <a:rPr lang="en-US" dirty="0" smtClean="0">
                <a:latin typeface="Garamond" pitchFamily="18" charset="0"/>
              </a:rPr>
              <a:t>Included case studies</a:t>
            </a:r>
          </a:p>
          <a:p>
            <a:r>
              <a:rPr lang="en-US" dirty="0" smtClean="0">
                <a:latin typeface="Garamond" pitchFamily="18" charset="0"/>
              </a:rPr>
              <a:t>Contextualized Standards</a:t>
            </a:r>
          </a:p>
          <a:p>
            <a:r>
              <a:rPr lang="en-US" dirty="0">
                <a:latin typeface="Garamond" pitchFamily="18" charset="0"/>
              </a:rPr>
              <a:t>More specific and </a:t>
            </a:r>
            <a:r>
              <a:rPr lang="en-US" dirty="0" smtClean="0">
                <a:latin typeface="Garamond" pitchFamily="18" charset="0"/>
              </a:rPr>
              <a:t>quantitative</a:t>
            </a:r>
            <a:endParaRPr lang="en-US" dirty="0">
              <a:latin typeface="Garamond" pitchFamily="18" charset="0"/>
            </a:endParaRPr>
          </a:p>
        </p:txBody>
      </p:sp>
    </p:spTree>
    <p:extLst>
      <p:ext uri="{BB962C8B-B14F-4D97-AF65-F5344CB8AC3E}">
        <p14:creationId xmlns:p14="http://schemas.microsoft.com/office/powerpoint/2010/main" val="22798871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2"/>
                </a:solidFill>
                <a:latin typeface="Garamond" pitchFamily="18" charset="0"/>
              </a:rPr>
              <a:t>Discussion</a:t>
            </a:r>
            <a:endParaRPr lang="en-US" dirty="0"/>
          </a:p>
        </p:txBody>
      </p:sp>
      <p:sp>
        <p:nvSpPr>
          <p:cNvPr id="3" name="Content Placeholder 2"/>
          <p:cNvSpPr>
            <a:spLocks noGrp="1"/>
          </p:cNvSpPr>
          <p:nvPr>
            <p:ph idx="1"/>
          </p:nvPr>
        </p:nvSpPr>
        <p:spPr>
          <a:xfrm>
            <a:off x="457200" y="1219200"/>
            <a:ext cx="8229600" cy="4495800"/>
          </a:xfrm>
        </p:spPr>
        <p:txBody>
          <a:bodyPr>
            <a:normAutofit fontScale="92500" lnSpcReduction="20000"/>
          </a:bodyPr>
          <a:lstStyle/>
          <a:p>
            <a:pPr marL="514350" indent="-514350">
              <a:buAutoNum type="arabicParenR"/>
            </a:pPr>
            <a:r>
              <a:rPr lang="en-US" sz="2800" b="1" dirty="0" smtClean="0">
                <a:latin typeface="Garamond" pitchFamily="18" charset="0"/>
              </a:rPr>
              <a:t>What are the takeaways from this Assessment relative to you and your organization or agency?</a:t>
            </a:r>
          </a:p>
          <a:p>
            <a:pPr marL="514350" indent="-514350">
              <a:buAutoNum type="arabicParenR"/>
            </a:pPr>
            <a:r>
              <a:rPr lang="en-US" sz="2800" b="1" dirty="0" smtClean="0">
                <a:latin typeface="Garamond" pitchFamily="18" charset="0"/>
              </a:rPr>
              <a:t>What actions can you or your organization take to strengthen your education in emergency programs given the data presented in the Assessment? </a:t>
            </a:r>
          </a:p>
          <a:p>
            <a:pPr>
              <a:buNone/>
            </a:pPr>
            <a:endParaRPr lang="en-US" sz="2800" b="1" u="sng" dirty="0" smtClean="0">
              <a:latin typeface="Garamond" pitchFamily="18" charset="0"/>
            </a:endParaRPr>
          </a:p>
          <a:p>
            <a:pPr>
              <a:buNone/>
            </a:pPr>
            <a:r>
              <a:rPr lang="en-US" sz="2800" b="1" u="sng" dirty="0" smtClean="0">
                <a:latin typeface="Garamond" pitchFamily="18" charset="0"/>
              </a:rPr>
              <a:t>For more information:</a:t>
            </a:r>
          </a:p>
          <a:p>
            <a:pPr lvl="1">
              <a:buFont typeface="Arial" pitchFamily="34" charset="0"/>
              <a:buChar char="•"/>
            </a:pPr>
            <a:r>
              <a:rPr lang="en-US" sz="2400" dirty="0" smtClean="0">
                <a:latin typeface="Garamond" pitchFamily="18" charset="0"/>
                <a:hlinkClick r:id="rId3"/>
              </a:rPr>
              <a:t>www.ineesite.org/standards</a:t>
            </a:r>
            <a:r>
              <a:rPr lang="en-US" sz="2400" dirty="0" smtClean="0">
                <a:latin typeface="Garamond" pitchFamily="18" charset="0"/>
              </a:rPr>
              <a:t> </a:t>
            </a:r>
          </a:p>
          <a:p>
            <a:pPr lvl="1">
              <a:buFont typeface="Arial" pitchFamily="34" charset="0"/>
              <a:buChar char="•"/>
            </a:pPr>
            <a:r>
              <a:rPr lang="en-US" sz="2400" dirty="0" smtClean="0">
                <a:latin typeface="Garamond" pitchFamily="18" charset="0"/>
                <a:hlinkClick r:id="rId4"/>
              </a:rPr>
              <a:t>www.ineesite.org/toolkit</a:t>
            </a:r>
            <a:r>
              <a:rPr lang="en-US" sz="2400" dirty="0" smtClean="0">
                <a:latin typeface="Garamond" pitchFamily="18" charset="0"/>
              </a:rPr>
              <a:t> </a:t>
            </a:r>
          </a:p>
          <a:p>
            <a:pPr lvl="1">
              <a:buFont typeface="Arial" pitchFamily="34" charset="0"/>
              <a:buChar char="•"/>
            </a:pPr>
            <a:r>
              <a:rPr lang="en-US" sz="2400" dirty="0" smtClean="0">
                <a:latin typeface="Garamond" pitchFamily="18" charset="0"/>
              </a:rPr>
              <a:t>Please email your feedback, questions and comments to </a:t>
            </a:r>
            <a:r>
              <a:rPr lang="en-US" sz="2400" dirty="0" smtClean="0">
                <a:latin typeface="Garamond" pitchFamily="18" charset="0"/>
                <a:hlinkClick r:id="rId5"/>
              </a:rPr>
              <a:t>minimumstandards@inee.org</a:t>
            </a:r>
            <a:r>
              <a:rPr lang="en-US" sz="2400" dirty="0" smtClean="0">
                <a:latin typeface="Garamond" pitchFamily="18" charset="0"/>
              </a:rPr>
              <a:t> </a:t>
            </a:r>
          </a:p>
          <a:p>
            <a:pPr lvl="1">
              <a:buFont typeface="Arial" pitchFamily="34" charset="0"/>
              <a:buChar char="•"/>
            </a:pPr>
            <a:r>
              <a:rPr lang="en-US" sz="2400" dirty="0" smtClean="0">
                <a:latin typeface="Garamond" pitchFamily="18" charset="0"/>
              </a:rPr>
              <a:t>If you are currently not a member of INEE and would like to join, please visit </a:t>
            </a:r>
            <a:r>
              <a:rPr lang="en-US" sz="2400" dirty="0" smtClean="0">
                <a:latin typeface="Garamond" pitchFamily="18" charset="0"/>
                <a:hlinkClick r:id="rId6"/>
              </a:rPr>
              <a:t>www.ineesite.org/join</a:t>
            </a:r>
            <a:r>
              <a:rPr lang="en-US" sz="2400" dirty="0" smtClean="0">
                <a:latin typeface="Garamond" pitchFamily="18" charset="0"/>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en-US" i="1" dirty="0" smtClean="0">
                <a:latin typeface="Garamond" pitchFamily="18" charset="0"/>
              </a:rPr>
              <a:t>“It </a:t>
            </a:r>
            <a:r>
              <a:rPr lang="en-US" i="1" dirty="0">
                <a:latin typeface="Garamond" pitchFamily="18" charset="0"/>
              </a:rPr>
              <a:t>is critical to understand who is aware of the INEE Minimum Standards, how they are being used, how they are institutionalized in plans and policies</a:t>
            </a:r>
            <a:r>
              <a:rPr lang="en-US" dirty="0">
                <a:latin typeface="Garamond" pitchFamily="18" charset="0"/>
              </a:rPr>
              <a:t>.” </a:t>
            </a:r>
            <a:r>
              <a:rPr lang="en-US" dirty="0" smtClean="0">
                <a:latin typeface="Garamond" pitchFamily="18" charset="0"/>
              </a:rPr>
              <a:t>– Assessment TOR</a:t>
            </a:r>
            <a:br>
              <a:rPr lang="en-US" dirty="0" smtClean="0">
                <a:latin typeface="Garamond" pitchFamily="18" charset="0"/>
              </a:rPr>
            </a:br>
            <a:endParaRPr lang="en-US" dirty="0" smtClean="0">
              <a:latin typeface="Garamond" pitchFamily="18" charset="0"/>
            </a:endParaRPr>
          </a:p>
          <a:p>
            <a:r>
              <a:rPr lang="en-US" b="1" dirty="0" smtClean="0">
                <a:latin typeface="Garamond" pitchFamily="18" charset="0"/>
              </a:rPr>
              <a:t>Question</a:t>
            </a:r>
            <a:r>
              <a:rPr lang="en-US" dirty="0" smtClean="0">
                <a:latin typeface="Garamond" pitchFamily="18" charset="0"/>
              </a:rPr>
              <a:t>: What </a:t>
            </a:r>
            <a:r>
              <a:rPr lang="en-US" dirty="0">
                <a:latin typeface="Garamond" pitchFamily="18" charset="0"/>
              </a:rPr>
              <a:t>is the value added of the INEE Minimum Standards Handbook to date as a tool for: </a:t>
            </a:r>
          </a:p>
          <a:p>
            <a:pPr lvl="1"/>
            <a:r>
              <a:rPr lang="en-US" dirty="0">
                <a:latin typeface="Garamond" pitchFamily="18" charset="0"/>
              </a:rPr>
              <a:t>Advocacy </a:t>
            </a:r>
          </a:p>
          <a:p>
            <a:pPr lvl="1"/>
            <a:r>
              <a:rPr lang="en-US" dirty="0">
                <a:latin typeface="Garamond" pitchFamily="18" charset="0"/>
              </a:rPr>
              <a:t>Coordination</a:t>
            </a:r>
          </a:p>
          <a:p>
            <a:pPr lvl="1"/>
            <a:r>
              <a:rPr lang="en-US" dirty="0" smtClean="0">
                <a:latin typeface="Garamond" pitchFamily="18" charset="0"/>
              </a:rPr>
              <a:t>Program </a:t>
            </a:r>
            <a:r>
              <a:rPr lang="en-US" dirty="0">
                <a:latin typeface="Garamond" pitchFamily="18" charset="0"/>
              </a:rPr>
              <a:t>planning and response</a:t>
            </a:r>
          </a:p>
          <a:p>
            <a:pPr lvl="1"/>
            <a:r>
              <a:rPr lang="en-US" dirty="0">
                <a:latin typeface="Garamond" pitchFamily="18" charset="0"/>
              </a:rPr>
              <a:t>Research </a:t>
            </a:r>
          </a:p>
          <a:p>
            <a:pPr lvl="1"/>
            <a:r>
              <a:rPr lang="en-US" dirty="0">
                <a:latin typeface="Garamond" pitchFamily="18" charset="0"/>
              </a:rPr>
              <a:t>Institutional change </a:t>
            </a:r>
          </a:p>
        </p:txBody>
      </p:sp>
      <p:sp>
        <p:nvSpPr>
          <p:cNvPr id="4" name="Title 1"/>
          <p:cNvSpPr>
            <a:spLocks noGrp="1"/>
          </p:cNvSpPr>
          <p:nvPr>
            <p:ph type="title"/>
          </p:nvPr>
        </p:nvSpPr>
        <p:spPr/>
        <p:txBody>
          <a:bodyPr>
            <a:normAutofit/>
          </a:bodyPr>
          <a:lstStyle/>
          <a:p>
            <a:r>
              <a:rPr lang="en-US" b="1" dirty="0" smtClean="0">
                <a:solidFill>
                  <a:schemeClr val="accent1">
                    <a:lumMod val="75000"/>
                  </a:schemeClr>
                </a:solidFill>
                <a:latin typeface="Garamond" pitchFamily="18" charset="0"/>
                <a:ea typeface="+mn-ea"/>
                <a:cs typeface="Arial" pitchFamily="34" charset="0"/>
              </a:rPr>
              <a:t>Purpose of Assessment</a:t>
            </a:r>
            <a:endParaRPr lang="en-US" b="1" dirty="0">
              <a:solidFill>
                <a:schemeClr val="accent1">
                  <a:lumMod val="75000"/>
                </a:schemeClr>
              </a:solidFill>
              <a:latin typeface="Garamond" pitchFamily="18" charset="0"/>
              <a:ea typeface="+mn-ea"/>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600200"/>
            <a:ext cx="8686800" cy="4572000"/>
          </a:xfrm>
        </p:spPr>
        <p:txBody>
          <a:bodyPr>
            <a:normAutofit/>
          </a:bodyPr>
          <a:lstStyle/>
          <a:p>
            <a:r>
              <a:rPr lang="en-US" sz="3600" dirty="0" smtClean="0">
                <a:latin typeface="Garamond" pitchFamily="18" charset="0"/>
              </a:rPr>
              <a:t>Three Elements:</a:t>
            </a:r>
          </a:p>
          <a:p>
            <a:pPr marL="457200" lvl="1" indent="0">
              <a:buNone/>
            </a:pPr>
            <a:r>
              <a:rPr lang="en-US" sz="3200" dirty="0" smtClean="0">
                <a:latin typeface="Garamond" pitchFamily="18" charset="0"/>
              </a:rPr>
              <a:t>1) Literature Review</a:t>
            </a:r>
          </a:p>
          <a:p>
            <a:pPr marL="457200" lvl="1" indent="0">
              <a:buNone/>
            </a:pPr>
            <a:r>
              <a:rPr lang="en-US" sz="3200" dirty="0" smtClean="0">
                <a:latin typeface="Garamond" pitchFamily="18" charset="0"/>
              </a:rPr>
              <a:t>2) Interviews (17 stakeholders) and Focus Groups (3 total – NY, DC, Beirut)</a:t>
            </a:r>
          </a:p>
          <a:p>
            <a:pPr marL="457200" lvl="1" indent="0">
              <a:buNone/>
            </a:pPr>
            <a:r>
              <a:rPr lang="en-US" sz="3200" dirty="0" smtClean="0">
                <a:latin typeface="Garamond" pitchFamily="18" charset="0"/>
              </a:rPr>
              <a:t>3) Online Survey in English, French, Arabic, Spanish, Portuguese and Urdu</a:t>
            </a:r>
          </a:p>
          <a:p>
            <a:pPr marL="457200" lvl="1" indent="0">
              <a:buNone/>
            </a:pPr>
            <a:endParaRPr lang="en-US" sz="3200" dirty="0" smtClean="0">
              <a:latin typeface="Garamond" pitchFamily="18" charset="0"/>
            </a:endParaRPr>
          </a:p>
        </p:txBody>
      </p:sp>
      <p:sp>
        <p:nvSpPr>
          <p:cNvPr id="4" name="Title 1"/>
          <p:cNvSpPr>
            <a:spLocks noGrp="1"/>
          </p:cNvSpPr>
          <p:nvPr>
            <p:ph type="title"/>
          </p:nvPr>
        </p:nvSpPr>
        <p:spPr/>
        <p:txBody>
          <a:bodyPr>
            <a:normAutofit/>
          </a:bodyPr>
          <a:lstStyle/>
          <a:p>
            <a:r>
              <a:rPr lang="en-US" b="1" dirty="0" smtClean="0">
                <a:solidFill>
                  <a:schemeClr val="accent1">
                    <a:lumMod val="75000"/>
                  </a:schemeClr>
                </a:solidFill>
                <a:latin typeface="Garamond" pitchFamily="18" charset="0"/>
                <a:ea typeface="+mn-ea"/>
                <a:cs typeface="Arial" pitchFamily="34" charset="0"/>
              </a:rPr>
              <a:t>Methodology</a:t>
            </a:r>
            <a:endParaRPr lang="en-US" b="1" dirty="0">
              <a:solidFill>
                <a:schemeClr val="accent1">
                  <a:lumMod val="75000"/>
                </a:schemeClr>
              </a:solidFill>
              <a:latin typeface="Garamond" pitchFamily="18" charset="0"/>
              <a:ea typeface="+mn-ea"/>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229600" cy="685800"/>
          </a:xfrm>
        </p:spPr>
        <p:txBody>
          <a:bodyPr>
            <a:normAutofit/>
          </a:bodyPr>
          <a:lstStyle/>
          <a:p>
            <a:r>
              <a:rPr lang="en-US" sz="3600" b="1" dirty="0" smtClean="0">
                <a:solidFill>
                  <a:schemeClr val="accent1">
                    <a:lumMod val="75000"/>
                  </a:schemeClr>
                </a:solidFill>
                <a:latin typeface="Garamond" pitchFamily="18" charset="0"/>
              </a:rPr>
              <a:t>Respondents</a:t>
            </a:r>
            <a:endParaRPr lang="en-US" sz="3600" b="1" dirty="0">
              <a:solidFill>
                <a:schemeClr val="accent1">
                  <a:lumMod val="75000"/>
                </a:schemeClr>
              </a:solidFill>
              <a:latin typeface="Garamond" pitchFamily="18" charset="0"/>
            </a:endParaRPr>
          </a:p>
        </p:txBody>
      </p:sp>
      <p:graphicFrame>
        <p:nvGraphicFramePr>
          <p:cNvPr id="9" name="Chart 8"/>
          <p:cNvGraphicFramePr>
            <a:graphicFrameLocks noChangeAspect="1"/>
          </p:cNvGraphicFramePr>
          <p:nvPr>
            <p:extLst>
              <p:ext uri="{D42A27DB-BD31-4B8C-83A1-F6EECF244321}">
                <p14:modId xmlns:p14="http://schemas.microsoft.com/office/powerpoint/2010/main" val="2563053632"/>
              </p:ext>
            </p:extLst>
          </p:nvPr>
        </p:nvGraphicFramePr>
        <p:xfrm>
          <a:off x="1295400" y="1828800"/>
          <a:ext cx="4114800" cy="24688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ext uri="{D42A27DB-BD31-4B8C-83A1-F6EECF244321}">
                <p14:modId xmlns:p14="http://schemas.microsoft.com/office/powerpoint/2010/main" val="461482977"/>
              </p:ext>
            </p:extLst>
          </p:nvPr>
        </p:nvGraphicFramePr>
        <p:xfrm>
          <a:off x="2286000" y="205740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p:nvPr>
            <p:extLst>
              <p:ext uri="{D42A27DB-BD31-4B8C-83A1-F6EECF244321}">
                <p14:modId xmlns:p14="http://schemas.microsoft.com/office/powerpoint/2010/main" val="2505205193"/>
              </p:ext>
            </p:extLst>
          </p:nvPr>
        </p:nvGraphicFramePr>
        <p:xfrm>
          <a:off x="-1219200" y="457200"/>
          <a:ext cx="6248400" cy="505727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Chart 7"/>
          <p:cNvGraphicFramePr>
            <a:graphicFrameLocks/>
          </p:cNvGraphicFramePr>
          <p:nvPr>
            <p:extLst>
              <p:ext uri="{D42A27DB-BD31-4B8C-83A1-F6EECF244321}">
                <p14:modId xmlns:p14="http://schemas.microsoft.com/office/powerpoint/2010/main" val="1171373131"/>
              </p:ext>
            </p:extLst>
          </p:nvPr>
        </p:nvGraphicFramePr>
        <p:xfrm>
          <a:off x="4114800" y="990600"/>
          <a:ext cx="6324600" cy="4114800"/>
        </p:xfrm>
        <a:graphic>
          <a:graphicData uri="http://schemas.openxmlformats.org/drawingml/2006/chart">
            <c:chart xmlns:c="http://schemas.openxmlformats.org/drawingml/2006/chart" xmlns:r="http://schemas.openxmlformats.org/officeDocument/2006/relationships" r:id="rId6"/>
          </a:graphicData>
        </a:graphic>
      </p:graphicFrame>
      <p:sp>
        <p:nvSpPr>
          <p:cNvPr id="3" name="TextBox 2"/>
          <p:cNvSpPr txBox="1"/>
          <p:nvPr/>
        </p:nvSpPr>
        <p:spPr>
          <a:xfrm>
            <a:off x="381000" y="5334000"/>
            <a:ext cx="8382000" cy="1107996"/>
          </a:xfrm>
          <a:prstGeom prst="rect">
            <a:avLst/>
          </a:prstGeom>
          <a:noFill/>
        </p:spPr>
        <p:txBody>
          <a:bodyPr wrap="square" rtlCol="0">
            <a:spAutoFit/>
          </a:bodyPr>
          <a:lstStyle/>
          <a:p>
            <a:pPr marL="285750" indent="-285750">
              <a:buFont typeface="Arial" pitchFamily="34" charset="0"/>
              <a:buChar char="•"/>
            </a:pPr>
            <a:r>
              <a:rPr lang="en-US" sz="2200" dirty="0" smtClean="0">
                <a:latin typeface="Garamond" pitchFamily="18" charset="0"/>
              </a:rPr>
              <a:t>701 Respondents from 117 Countries</a:t>
            </a:r>
          </a:p>
          <a:p>
            <a:pPr marL="285750" indent="-285750">
              <a:buFont typeface="Arial" pitchFamily="34" charset="0"/>
              <a:buChar char="•"/>
            </a:pPr>
            <a:r>
              <a:rPr lang="en-US" sz="2200" dirty="0" smtClean="0">
                <a:latin typeface="Garamond" pitchFamily="18" charset="0"/>
              </a:rPr>
              <a:t>46% work at national, 22% at international and 14% at regional levels</a:t>
            </a:r>
          </a:p>
          <a:p>
            <a:pPr marL="285750" indent="-285750">
              <a:buFont typeface="Arial" pitchFamily="34" charset="0"/>
              <a:buChar char="•"/>
            </a:pPr>
            <a:r>
              <a:rPr lang="en-US" sz="2200" dirty="0" smtClean="0">
                <a:latin typeface="Garamond" pitchFamily="18" charset="0"/>
              </a:rPr>
              <a:t>52% affiliated with the Education Cluster</a:t>
            </a:r>
            <a:endParaRPr lang="en-US" sz="2200" dirty="0">
              <a:latin typeface="Garamond" pitchFamily="18" charset="0"/>
            </a:endParaRPr>
          </a:p>
        </p:txBody>
      </p:sp>
    </p:spTree>
    <p:extLst>
      <p:ext uri="{BB962C8B-B14F-4D97-AF65-F5344CB8AC3E}">
        <p14:creationId xmlns:p14="http://schemas.microsoft.com/office/powerpoint/2010/main" val="30540272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fontScale="90000"/>
          </a:bodyPr>
          <a:lstStyle/>
          <a:p>
            <a:r>
              <a:rPr lang="en-US" b="1" dirty="0" smtClean="0">
                <a:solidFill>
                  <a:schemeClr val="accent1">
                    <a:lumMod val="75000"/>
                  </a:schemeClr>
                </a:solidFill>
                <a:latin typeface="Garamond" pitchFamily="18" charset="0"/>
              </a:rPr>
              <a:t>Awareness of INEE MS</a:t>
            </a:r>
            <a:r>
              <a:rPr lang="en-US" sz="3600" dirty="0" smtClean="0">
                <a:solidFill>
                  <a:schemeClr val="accent1">
                    <a:lumMod val="75000"/>
                  </a:schemeClr>
                </a:solidFill>
                <a:latin typeface="Garamond" pitchFamily="18" charset="0"/>
              </a:rPr>
              <a:t/>
            </a:r>
            <a:br>
              <a:rPr lang="en-US" sz="3600" dirty="0" smtClean="0">
                <a:solidFill>
                  <a:schemeClr val="accent1">
                    <a:lumMod val="75000"/>
                  </a:schemeClr>
                </a:solidFill>
                <a:latin typeface="Garamond" pitchFamily="18" charset="0"/>
              </a:rPr>
            </a:br>
            <a:r>
              <a:rPr lang="en-US" sz="2900" b="1" i="1" dirty="0" smtClean="0">
                <a:latin typeface="Garamond" pitchFamily="18" charset="0"/>
              </a:rPr>
              <a:t>Overall: Good – 45%, Basic – 40%, Limited – 15%</a:t>
            </a:r>
            <a:endParaRPr lang="en-US" sz="2900" b="1" i="1" dirty="0">
              <a:latin typeface="Garamond" pitchFamily="18" charset="0"/>
            </a:endParaRPr>
          </a:p>
        </p:txBody>
      </p:sp>
      <p:graphicFrame>
        <p:nvGraphicFramePr>
          <p:cNvPr id="9" name="Chart 8"/>
          <p:cNvGraphicFramePr>
            <a:graphicFrameLocks noChangeAspect="1"/>
          </p:cNvGraphicFramePr>
          <p:nvPr>
            <p:extLst>
              <p:ext uri="{D42A27DB-BD31-4B8C-83A1-F6EECF244321}">
                <p14:modId xmlns:p14="http://schemas.microsoft.com/office/powerpoint/2010/main" val="2598302084"/>
              </p:ext>
            </p:extLst>
          </p:nvPr>
        </p:nvGraphicFramePr>
        <p:xfrm>
          <a:off x="1295400" y="1828800"/>
          <a:ext cx="4114800" cy="24688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ext uri="{D42A27DB-BD31-4B8C-83A1-F6EECF244321}">
                <p14:modId xmlns:p14="http://schemas.microsoft.com/office/powerpoint/2010/main" val="2022034836"/>
              </p:ext>
            </p:extLst>
          </p:nvPr>
        </p:nvGraphicFramePr>
        <p:xfrm>
          <a:off x="2286000" y="205740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Chart 14"/>
          <p:cNvGraphicFramePr>
            <a:graphicFrameLocks noChangeAspect="1"/>
          </p:cNvGraphicFramePr>
          <p:nvPr>
            <p:extLst>
              <p:ext uri="{D42A27DB-BD31-4B8C-83A1-F6EECF244321}">
                <p14:modId xmlns:p14="http://schemas.microsoft.com/office/powerpoint/2010/main" val="1476576189"/>
              </p:ext>
            </p:extLst>
          </p:nvPr>
        </p:nvGraphicFramePr>
        <p:xfrm>
          <a:off x="-1695263" y="3733800"/>
          <a:ext cx="6012560" cy="3276600"/>
        </p:xfrm>
        <a:graphic>
          <a:graphicData uri="http://schemas.openxmlformats.org/drawingml/2006/chart">
            <c:chart xmlns:c="http://schemas.openxmlformats.org/drawingml/2006/chart" xmlns:r="http://schemas.openxmlformats.org/officeDocument/2006/relationships" r:id="rId5"/>
          </a:graphicData>
        </a:graphic>
      </p:graphicFrame>
      <p:sp>
        <p:nvSpPr>
          <p:cNvPr id="17" name="TextBox 16"/>
          <p:cNvSpPr txBox="1"/>
          <p:nvPr/>
        </p:nvSpPr>
        <p:spPr>
          <a:xfrm>
            <a:off x="533400" y="1113362"/>
            <a:ext cx="1555234" cy="369332"/>
          </a:xfrm>
          <a:prstGeom prst="rect">
            <a:avLst/>
          </a:prstGeom>
          <a:noFill/>
        </p:spPr>
        <p:txBody>
          <a:bodyPr wrap="none" rtlCol="0">
            <a:spAutoFit/>
          </a:bodyPr>
          <a:lstStyle/>
          <a:p>
            <a:r>
              <a:rPr lang="en-US" b="1" u="sng" dirty="0" smtClean="0">
                <a:solidFill>
                  <a:schemeClr val="tx1">
                    <a:lumMod val="65000"/>
                    <a:lumOff val="35000"/>
                  </a:schemeClr>
                </a:solidFill>
                <a:latin typeface="Corbel" pitchFamily="34" charset="0"/>
              </a:rPr>
              <a:t>3 years or less</a:t>
            </a:r>
            <a:endParaRPr lang="en-US" b="1" u="sng" dirty="0">
              <a:solidFill>
                <a:schemeClr val="tx1">
                  <a:lumMod val="65000"/>
                  <a:lumOff val="35000"/>
                </a:schemeClr>
              </a:solidFill>
              <a:latin typeface="Corbel" pitchFamily="34" charset="0"/>
            </a:endParaRPr>
          </a:p>
        </p:txBody>
      </p:sp>
      <p:sp>
        <p:nvSpPr>
          <p:cNvPr id="20" name="TextBox 19"/>
          <p:cNvSpPr txBox="1"/>
          <p:nvPr/>
        </p:nvSpPr>
        <p:spPr>
          <a:xfrm>
            <a:off x="765034" y="3945900"/>
            <a:ext cx="1091966" cy="369332"/>
          </a:xfrm>
          <a:prstGeom prst="rect">
            <a:avLst/>
          </a:prstGeom>
          <a:noFill/>
        </p:spPr>
        <p:txBody>
          <a:bodyPr wrap="none" rtlCol="0">
            <a:spAutoFit/>
          </a:bodyPr>
          <a:lstStyle/>
          <a:p>
            <a:r>
              <a:rPr lang="en-US" b="1" u="sng" dirty="0" smtClean="0">
                <a:solidFill>
                  <a:schemeClr val="tx1">
                    <a:lumMod val="65000"/>
                    <a:lumOff val="35000"/>
                  </a:schemeClr>
                </a:solidFill>
                <a:latin typeface="Corbel" pitchFamily="34" charset="0"/>
              </a:rPr>
              <a:t>4-6 years</a:t>
            </a:r>
            <a:endParaRPr lang="en-US" b="1" u="sng" dirty="0">
              <a:solidFill>
                <a:schemeClr val="tx1">
                  <a:lumMod val="65000"/>
                  <a:lumOff val="35000"/>
                </a:schemeClr>
              </a:solidFill>
              <a:latin typeface="Corbel" pitchFamily="34" charset="0"/>
            </a:endParaRPr>
          </a:p>
        </p:txBody>
      </p:sp>
      <p:graphicFrame>
        <p:nvGraphicFramePr>
          <p:cNvPr id="22" name="Chart 21"/>
          <p:cNvGraphicFramePr>
            <a:graphicFrameLocks/>
          </p:cNvGraphicFramePr>
          <p:nvPr>
            <p:extLst>
              <p:ext uri="{D42A27DB-BD31-4B8C-83A1-F6EECF244321}">
                <p14:modId xmlns:p14="http://schemas.microsoft.com/office/powerpoint/2010/main" val="2712372344"/>
              </p:ext>
            </p:extLst>
          </p:nvPr>
        </p:nvGraphicFramePr>
        <p:xfrm>
          <a:off x="-1241683" y="1343432"/>
          <a:ext cx="5105400" cy="28194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8" name="Chart 17"/>
          <p:cNvGraphicFramePr>
            <a:graphicFrameLocks/>
          </p:cNvGraphicFramePr>
          <p:nvPr>
            <p:extLst>
              <p:ext uri="{D42A27DB-BD31-4B8C-83A1-F6EECF244321}">
                <p14:modId xmlns:p14="http://schemas.microsoft.com/office/powerpoint/2010/main" val="1572873308"/>
              </p:ext>
            </p:extLst>
          </p:nvPr>
        </p:nvGraphicFramePr>
        <p:xfrm>
          <a:off x="2590800" y="1219200"/>
          <a:ext cx="6324600" cy="563880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36591800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p:nvPr/>
        </p:nvGraphicFramePr>
        <p:xfrm>
          <a:off x="228600" y="3810000"/>
          <a:ext cx="6400800" cy="26289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nvGraphicFramePr>
        <p:xfrm>
          <a:off x="304800" y="1143000"/>
          <a:ext cx="6248400" cy="285273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24417452"/>
              </p:ext>
            </p:extLst>
          </p:nvPr>
        </p:nvGraphicFramePr>
        <p:xfrm>
          <a:off x="6629400" y="1828800"/>
          <a:ext cx="2362200" cy="3749040"/>
        </p:xfrm>
        <a:graphic>
          <a:graphicData uri="http://schemas.openxmlformats.org/drawingml/2006/table">
            <a:tbl>
              <a:tblPr firstRow="1" bandRow="1">
                <a:tableStyleId>{5C22544A-7EE6-4342-B048-85BDC9FD1C3A}</a:tableStyleId>
              </a:tblPr>
              <a:tblGrid>
                <a:gridCol w="2362200"/>
              </a:tblGrid>
              <a:tr h="609600">
                <a:tc>
                  <a:txBody>
                    <a:bodyPr/>
                    <a:lstStyle/>
                    <a:p>
                      <a:pPr algn="ctr"/>
                      <a:endParaRPr lang="en-US" sz="1800" dirty="0" smtClean="0">
                        <a:latin typeface="Garamond" pitchFamily="18" charset="0"/>
                      </a:endParaRPr>
                    </a:p>
                    <a:p>
                      <a:pPr algn="ctr"/>
                      <a:r>
                        <a:rPr lang="en-US" sz="1800" dirty="0" smtClean="0">
                          <a:latin typeface="Garamond" pitchFamily="18" charset="0"/>
                        </a:rPr>
                        <a:t>Key Observations</a:t>
                      </a:r>
                      <a:endParaRPr lang="en-US" sz="1800" dirty="0">
                        <a:latin typeface="Garamond" pitchFamily="18" charset="0"/>
                      </a:endParaRPr>
                    </a:p>
                  </a:txBody>
                  <a:tcPr>
                    <a:solidFill>
                      <a:srgbClr val="0085B4"/>
                    </a:solidFill>
                  </a:tcPr>
                </a:tc>
              </a:tr>
              <a:tr h="2405296">
                <a:tc>
                  <a:txBody>
                    <a:bodyPr/>
                    <a:lstStyle/>
                    <a:p>
                      <a:pPr marL="228600" lvl="0" indent="-228600" algn="l" defTabSz="914400" rtl="0" eaLnBrk="1" fontAlgn="base" latinLnBrk="0" hangingPunct="1">
                        <a:spcBef>
                          <a:spcPct val="0"/>
                        </a:spcBef>
                        <a:spcAft>
                          <a:spcPct val="0"/>
                        </a:spcAft>
                        <a:buFont typeface="Arial" pitchFamily="34" charset="0"/>
                        <a:buChar char="•"/>
                      </a:pPr>
                      <a:r>
                        <a:rPr lang="en-US" sz="1800" baseline="0" dirty="0" smtClean="0">
                          <a:latin typeface="Garamond" pitchFamily="18" charset="0"/>
                        </a:rPr>
                        <a:t>Little over half of the respondents trained </a:t>
                      </a:r>
                    </a:p>
                    <a:p>
                      <a:pPr marL="228600" lvl="0" indent="-228600" algn="l" defTabSz="914400" rtl="0" eaLnBrk="1" fontAlgn="base" latinLnBrk="0" hangingPunct="1">
                        <a:spcBef>
                          <a:spcPct val="0"/>
                        </a:spcBef>
                        <a:spcAft>
                          <a:spcPct val="0"/>
                        </a:spcAft>
                        <a:buFont typeface="Arial" pitchFamily="34" charset="0"/>
                        <a:buNone/>
                      </a:pPr>
                      <a:endParaRPr lang="en-US" sz="1800" baseline="0" dirty="0" smtClean="0">
                        <a:latin typeface="Garamond" pitchFamily="18" charset="0"/>
                      </a:endParaRPr>
                    </a:p>
                    <a:p>
                      <a:pPr marL="228600" lvl="0" indent="-228600" algn="l" defTabSz="914400" rtl="0" eaLnBrk="1" fontAlgn="base" latinLnBrk="0" hangingPunct="1">
                        <a:spcBef>
                          <a:spcPct val="0"/>
                        </a:spcBef>
                        <a:spcAft>
                          <a:spcPct val="0"/>
                        </a:spcAft>
                        <a:buFont typeface="Arial" pitchFamily="34" charset="0"/>
                        <a:buChar char="•"/>
                      </a:pPr>
                      <a:r>
                        <a:rPr lang="en-US" sz="1800" baseline="0" dirty="0" smtClean="0">
                          <a:latin typeface="Garamond" pitchFamily="18" charset="0"/>
                        </a:rPr>
                        <a:t>UN Agency most trained, National NGOs least</a:t>
                      </a:r>
                    </a:p>
                    <a:p>
                      <a:pPr marL="228600" lvl="0" indent="-228600" algn="l" defTabSz="914400" rtl="0" eaLnBrk="1" fontAlgn="base" latinLnBrk="0" hangingPunct="1">
                        <a:spcBef>
                          <a:spcPct val="0"/>
                        </a:spcBef>
                        <a:spcAft>
                          <a:spcPct val="0"/>
                        </a:spcAft>
                        <a:buFont typeface="Arial" pitchFamily="34" charset="0"/>
                        <a:buNone/>
                      </a:pPr>
                      <a:endParaRPr lang="en-US" sz="1800" baseline="0" dirty="0" smtClean="0">
                        <a:latin typeface="Garamond" pitchFamily="18" charset="0"/>
                      </a:endParaRPr>
                    </a:p>
                    <a:p>
                      <a:pPr marL="228600" lvl="0" indent="-228600" algn="l" defTabSz="914400" rtl="0" eaLnBrk="1" fontAlgn="base" latinLnBrk="0" hangingPunct="1">
                        <a:spcBef>
                          <a:spcPct val="0"/>
                        </a:spcBef>
                        <a:spcAft>
                          <a:spcPct val="0"/>
                        </a:spcAft>
                        <a:buFont typeface="Arial" pitchFamily="34" charset="0"/>
                        <a:buChar char="•"/>
                      </a:pPr>
                      <a:r>
                        <a:rPr lang="en-US" sz="1800" baseline="0" dirty="0" smtClean="0">
                          <a:latin typeface="Garamond" pitchFamily="18" charset="0"/>
                        </a:rPr>
                        <a:t>Education Cluster coordinators/Info Managers have had most training. </a:t>
                      </a:r>
                    </a:p>
                  </a:txBody>
                  <a:tcPr/>
                </a:tc>
              </a:tr>
            </a:tbl>
          </a:graphicData>
        </a:graphic>
      </p:graphicFrame>
      <p:sp>
        <p:nvSpPr>
          <p:cNvPr id="8" name="Title 1"/>
          <p:cNvSpPr>
            <a:spLocks noGrp="1"/>
          </p:cNvSpPr>
          <p:nvPr>
            <p:ph type="title"/>
          </p:nvPr>
        </p:nvSpPr>
        <p:spPr>
          <a:xfrm>
            <a:off x="0" y="0"/>
            <a:ext cx="9144000" cy="1066800"/>
          </a:xfrm>
        </p:spPr>
        <p:txBody>
          <a:bodyPr>
            <a:normAutofit fontScale="90000"/>
          </a:bodyPr>
          <a:lstStyle/>
          <a:p>
            <a:r>
              <a:rPr lang="en-US" sz="3600" b="1" dirty="0" smtClean="0">
                <a:solidFill>
                  <a:schemeClr val="tx2"/>
                </a:solidFill>
                <a:latin typeface="Garamond" pitchFamily="18" charset="0"/>
              </a:rPr>
              <a:t>“Have you participated in an INEE MS Training?”</a:t>
            </a:r>
            <a:r>
              <a:rPr lang="en-US" sz="3000" b="1" dirty="0" smtClean="0">
                <a:solidFill>
                  <a:schemeClr val="tx2"/>
                </a:solidFill>
                <a:latin typeface="Garamond" pitchFamily="18" charset="0"/>
              </a:rPr>
              <a:t/>
            </a:r>
            <a:br>
              <a:rPr lang="en-US" sz="3000" b="1" dirty="0" smtClean="0">
                <a:solidFill>
                  <a:schemeClr val="tx2"/>
                </a:solidFill>
                <a:latin typeface="Garamond" pitchFamily="18" charset="0"/>
              </a:rPr>
            </a:br>
            <a:r>
              <a:rPr lang="en-US" sz="3100" b="1" i="1" dirty="0" smtClean="0">
                <a:latin typeface="Garamond" pitchFamily="18" charset="0"/>
              </a:rPr>
              <a:t>Overall: Yes – 53% No – 47%</a:t>
            </a:r>
            <a:endParaRPr lang="en-US" sz="3100" b="1" i="1" dirty="0">
              <a:latin typeface="Garamond"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fontScale="90000"/>
          </a:bodyPr>
          <a:lstStyle/>
          <a:p>
            <a:r>
              <a:rPr lang="en-US" sz="4000" b="1" dirty="0" smtClean="0">
                <a:solidFill>
                  <a:schemeClr val="tx2"/>
                </a:solidFill>
                <a:latin typeface="Garamond" pitchFamily="18" charset="0"/>
              </a:rPr>
              <a:t>Training by Region &amp; Frequency of Use</a:t>
            </a:r>
            <a:endParaRPr lang="en-US" sz="4000" b="1" dirty="0">
              <a:solidFill>
                <a:schemeClr val="tx2"/>
              </a:solidFill>
              <a:latin typeface="Garamond" pitchFamily="18" charset="0"/>
            </a:endParaRPr>
          </a:p>
        </p:txBody>
      </p:sp>
      <p:graphicFrame>
        <p:nvGraphicFramePr>
          <p:cNvPr id="4" name="Chart 3"/>
          <p:cNvGraphicFramePr/>
          <p:nvPr>
            <p:extLst>
              <p:ext uri="{D42A27DB-BD31-4B8C-83A1-F6EECF244321}">
                <p14:modId xmlns:p14="http://schemas.microsoft.com/office/powerpoint/2010/main" val="2205959517"/>
              </p:ext>
            </p:extLst>
          </p:nvPr>
        </p:nvGraphicFramePr>
        <p:xfrm>
          <a:off x="609600" y="762000"/>
          <a:ext cx="8077200" cy="3124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ontent Placeholder 3"/>
          <p:cNvGraphicFramePr>
            <a:graphicFrameLocks noGrp="1"/>
          </p:cNvGraphicFramePr>
          <p:nvPr>
            <p:ph idx="1"/>
            <p:extLst>
              <p:ext uri="{D42A27DB-BD31-4B8C-83A1-F6EECF244321}">
                <p14:modId xmlns:p14="http://schemas.microsoft.com/office/powerpoint/2010/main" val="1556637206"/>
              </p:ext>
            </p:extLst>
          </p:nvPr>
        </p:nvGraphicFramePr>
        <p:xfrm>
          <a:off x="685800" y="3886200"/>
          <a:ext cx="8077200"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2590800" y="3657600"/>
            <a:ext cx="4243919" cy="400110"/>
          </a:xfrm>
          <a:prstGeom prst="rect">
            <a:avLst/>
          </a:prstGeom>
          <a:noFill/>
        </p:spPr>
        <p:txBody>
          <a:bodyPr wrap="none" rtlCol="0">
            <a:spAutoFit/>
          </a:bodyPr>
          <a:lstStyle/>
          <a:p>
            <a:pPr algn="ctr"/>
            <a:r>
              <a:rPr lang="en-US" sz="2000" b="1" dirty="0" smtClean="0">
                <a:solidFill>
                  <a:schemeClr val="tx2"/>
                </a:solidFill>
                <a:latin typeface="Garamond" pitchFamily="18" charset="0"/>
              </a:rPr>
              <a:t>How often do you use the INEE MS?</a:t>
            </a:r>
            <a:endParaRPr lang="en-US" sz="2000" b="1" dirty="0">
              <a:latin typeface="Garamond"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763000" cy="685800"/>
          </a:xfrm>
        </p:spPr>
        <p:txBody>
          <a:bodyPr>
            <a:normAutofit fontScale="90000"/>
          </a:bodyPr>
          <a:lstStyle/>
          <a:p>
            <a:r>
              <a:rPr lang="en-US" sz="3600" b="1" dirty="0" smtClean="0">
                <a:solidFill>
                  <a:schemeClr val="tx2"/>
                </a:solidFill>
                <a:latin typeface="Garamond" pitchFamily="18" charset="0"/>
              </a:rPr>
              <a:t>Usage: “In what context have INEE MS been most used?”</a:t>
            </a:r>
            <a:endParaRPr lang="en-US" sz="3600" b="1" dirty="0">
              <a:solidFill>
                <a:schemeClr val="tx2"/>
              </a:solidFill>
              <a:latin typeface="Garamond" pitchFamily="18" charset="0"/>
            </a:endParaRPr>
          </a:p>
        </p:txBody>
      </p:sp>
      <p:graphicFrame>
        <p:nvGraphicFramePr>
          <p:cNvPr id="9" name="Chart 8"/>
          <p:cNvGraphicFramePr>
            <a:graphicFrameLocks noChangeAspect="1"/>
          </p:cNvGraphicFramePr>
          <p:nvPr>
            <p:extLst>
              <p:ext uri="{D42A27DB-BD31-4B8C-83A1-F6EECF244321}">
                <p14:modId xmlns:p14="http://schemas.microsoft.com/office/powerpoint/2010/main" val="3482092052"/>
              </p:ext>
            </p:extLst>
          </p:nvPr>
        </p:nvGraphicFramePr>
        <p:xfrm>
          <a:off x="1295400" y="1828800"/>
          <a:ext cx="4114800" cy="24688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a:graphicFrameLocks/>
          </p:cNvGraphicFramePr>
          <p:nvPr>
            <p:extLst>
              <p:ext uri="{D42A27DB-BD31-4B8C-83A1-F6EECF244321}">
                <p14:modId xmlns:p14="http://schemas.microsoft.com/office/powerpoint/2010/main" val="4275366382"/>
              </p:ext>
            </p:extLst>
          </p:nvPr>
        </p:nvGraphicFramePr>
        <p:xfrm>
          <a:off x="2286000" y="205740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p:cNvGraphicFramePr>
            <a:graphicFrameLocks/>
          </p:cNvGraphicFramePr>
          <p:nvPr>
            <p:extLst>
              <p:ext uri="{D42A27DB-BD31-4B8C-83A1-F6EECF244321}">
                <p14:modId xmlns:p14="http://schemas.microsoft.com/office/powerpoint/2010/main" val="523414098"/>
              </p:ext>
            </p:extLst>
          </p:nvPr>
        </p:nvGraphicFramePr>
        <p:xfrm>
          <a:off x="2286000" y="1981200"/>
          <a:ext cx="457200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727007082"/>
              </p:ext>
            </p:extLst>
          </p:nvPr>
        </p:nvGraphicFramePr>
        <p:xfrm>
          <a:off x="990600" y="1371600"/>
          <a:ext cx="6858000" cy="41148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Chart 7"/>
          <p:cNvGraphicFramePr>
            <a:graphicFrameLocks/>
          </p:cNvGraphicFramePr>
          <p:nvPr>
            <p:extLst>
              <p:ext uri="{D42A27DB-BD31-4B8C-83A1-F6EECF244321}">
                <p14:modId xmlns:p14="http://schemas.microsoft.com/office/powerpoint/2010/main" val="593166340"/>
              </p:ext>
            </p:extLst>
          </p:nvPr>
        </p:nvGraphicFramePr>
        <p:xfrm>
          <a:off x="1371600" y="1524000"/>
          <a:ext cx="6858000" cy="41148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1" name="Chart 10"/>
          <p:cNvGraphicFramePr>
            <a:graphicFrameLocks/>
          </p:cNvGraphicFramePr>
          <p:nvPr>
            <p:extLst>
              <p:ext uri="{D42A27DB-BD31-4B8C-83A1-F6EECF244321}">
                <p14:modId xmlns:p14="http://schemas.microsoft.com/office/powerpoint/2010/main" val="245637596"/>
              </p:ext>
            </p:extLst>
          </p:nvPr>
        </p:nvGraphicFramePr>
        <p:xfrm>
          <a:off x="990600" y="1447800"/>
          <a:ext cx="6858000" cy="41148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 name="Chart 12"/>
          <p:cNvGraphicFramePr>
            <a:graphicFrameLocks noChangeAspect="1"/>
          </p:cNvGraphicFramePr>
          <p:nvPr>
            <p:extLst>
              <p:ext uri="{D42A27DB-BD31-4B8C-83A1-F6EECF244321}">
                <p14:modId xmlns:p14="http://schemas.microsoft.com/office/powerpoint/2010/main" val="2627376579"/>
              </p:ext>
            </p:extLst>
          </p:nvPr>
        </p:nvGraphicFramePr>
        <p:xfrm>
          <a:off x="-1447800" y="1295400"/>
          <a:ext cx="8509000" cy="510540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515360555"/>
              </p:ext>
            </p:extLst>
          </p:nvPr>
        </p:nvGraphicFramePr>
        <p:xfrm>
          <a:off x="5791200" y="1371600"/>
          <a:ext cx="3048000" cy="4870380"/>
        </p:xfrm>
        <a:graphic>
          <a:graphicData uri="http://schemas.openxmlformats.org/drawingml/2006/table">
            <a:tbl>
              <a:tblPr firstRow="1" bandRow="1">
                <a:tableStyleId>{5C22544A-7EE6-4342-B048-85BDC9FD1C3A}</a:tableStyleId>
              </a:tblPr>
              <a:tblGrid>
                <a:gridCol w="3048000"/>
              </a:tblGrid>
              <a:tr h="664140">
                <a:tc>
                  <a:txBody>
                    <a:bodyPr/>
                    <a:lstStyle/>
                    <a:p>
                      <a:pPr algn="ctr"/>
                      <a:endParaRPr lang="en-US" sz="1800" dirty="0" smtClean="0">
                        <a:latin typeface="Garamond" pitchFamily="18" charset="0"/>
                      </a:endParaRPr>
                    </a:p>
                    <a:p>
                      <a:pPr algn="ctr"/>
                      <a:r>
                        <a:rPr lang="en-US" sz="1800" dirty="0" smtClean="0">
                          <a:latin typeface="Garamond" pitchFamily="18" charset="0"/>
                        </a:rPr>
                        <a:t>Key Observations</a:t>
                      </a:r>
                      <a:endParaRPr lang="en-US" sz="1800" dirty="0">
                        <a:latin typeface="Garamond" pitchFamily="18" charset="0"/>
                      </a:endParaRPr>
                    </a:p>
                  </a:txBody>
                  <a:tcPr>
                    <a:solidFill>
                      <a:srgbClr val="0085B4"/>
                    </a:solidFill>
                  </a:tcPr>
                </a:tc>
              </a:tr>
              <a:tr h="3831660">
                <a:tc>
                  <a:txBody>
                    <a:bodyPr/>
                    <a:lstStyle/>
                    <a:p>
                      <a:pPr marL="228600" lvl="0" indent="-228600" algn="l" rtl="0" fontAlgn="base">
                        <a:spcBef>
                          <a:spcPct val="0"/>
                        </a:spcBef>
                        <a:spcAft>
                          <a:spcPct val="0"/>
                        </a:spcAft>
                        <a:buFont typeface="Wingdings 3" pitchFamily="18" charset="2"/>
                        <a:buChar char="}"/>
                      </a:pPr>
                      <a:endParaRPr lang="en-US" sz="1800" kern="1200" baseline="0" dirty="0" smtClean="0">
                        <a:solidFill>
                          <a:schemeClr val="bg1">
                            <a:lumMod val="50000"/>
                          </a:schemeClr>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kern="1200" baseline="0" dirty="0" smtClean="0">
                          <a:solidFill>
                            <a:schemeClr val="tx1">
                              <a:lumMod val="85000"/>
                              <a:lumOff val="15000"/>
                            </a:schemeClr>
                          </a:solidFill>
                          <a:latin typeface="Garamond" pitchFamily="18" charset="0"/>
                          <a:ea typeface="+mn-ea"/>
                          <a:cs typeface="Arial" charset="0"/>
                        </a:rPr>
                        <a:t>Used more in Conflict exclusively than in Natural Disaster</a:t>
                      </a:r>
                    </a:p>
                    <a:p>
                      <a:pPr marL="228600" lvl="0" indent="-228600" algn="l" defTabSz="914400" rtl="0" eaLnBrk="1" fontAlgn="base" latinLnBrk="0" hangingPunct="1">
                        <a:spcBef>
                          <a:spcPct val="0"/>
                        </a:spcBef>
                        <a:spcAft>
                          <a:spcPct val="0"/>
                        </a:spcAft>
                        <a:buFont typeface="Wingdings" pitchFamily="2" charset="2"/>
                        <a:buNone/>
                      </a:pPr>
                      <a:endParaRPr lang="en-US" sz="1800" kern="1200" baseline="0" dirty="0" smtClean="0">
                        <a:solidFill>
                          <a:srgbClr val="FF0000"/>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kern="1200" baseline="0" dirty="0" smtClean="0">
                          <a:solidFill>
                            <a:schemeClr val="tx1">
                              <a:lumMod val="85000"/>
                              <a:lumOff val="15000"/>
                            </a:schemeClr>
                          </a:solidFill>
                          <a:latin typeface="Garamond" pitchFamily="18" charset="0"/>
                          <a:ea typeface="+mn-ea"/>
                          <a:cs typeface="Arial" charset="0"/>
                        </a:rPr>
                        <a:t>Not completely skewed to one context </a:t>
                      </a:r>
                    </a:p>
                    <a:p>
                      <a:pPr marL="228600" lvl="0" indent="-228600" algn="l" defTabSz="914400" rtl="0" eaLnBrk="1" fontAlgn="base" latinLnBrk="0" hangingPunct="1">
                        <a:spcBef>
                          <a:spcPct val="0"/>
                        </a:spcBef>
                        <a:spcAft>
                          <a:spcPct val="0"/>
                        </a:spcAft>
                        <a:buFont typeface="Wingdings" pitchFamily="2" charset="2"/>
                        <a:buChar char="§"/>
                      </a:pPr>
                      <a:endParaRPr lang="en-US" sz="1800" kern="1200" baseline="0" dirty="0" smtClean="0">
                        <a:solidFill>
                          <a:schemeClr val="tx1">
                            <a:lumMod val="85000"/>
                            <a:lumOff val="15000"/>
                          </a:schemeClr>
                        </a:solidFill>
                        <a:latin typeface="Garamond" pitchFamily="18" charset="0"/>
                        <a:ea typeface="+mn-ea"/>
                        <a:cs typeface="Arial" charset="0"/>
                      </a:endParaRPr>
                    </a:p>
                    <a:p>
                      <a:pPr marL="228600" lvl="0" indent="-228600" algn="l" defTabSz="914400" rtl="0" eaLnBrk="1" fontAlgn="base" latinLnBrk="0" hangingPunct="1">
                        <a:spcBef>
                          <a:spcPct val="0"/>
                        </a:spcBef>
                        <a:spcAft>
                          <a:spcPct val="0"/>
                        </a:spcAft>
                        <a:buFont typeface="Wingdings" pitchFamily="2" charset="2"/>
                        <a:buChar char="§"/>
                      </a:pPr>
                      <a:r>
                        <a:rPr lang="en-US" sz="1800" b="0" kern="1200" baseline="0" dirty="0" smtClean="0">
                          <a:solidFill>
                            <a:schemeClr val="tx1"/>
                          </a:solidFill>
                          <a:latin typeface="Garamond" pitchFamily="18" charset="0"/>
                          <a:ea typeface="+mn-ea"/>
                          <a:cs typeface="Arial" charset="0"/>
                        </a:rPr>
                        <a:t>‘Other’ responses include:</a:t>
                      </a:r>
                    </a:p>
                    <a:p>
                      <a:pPr marL="685800" lvl="1" indent="-228600" algn="l" defTabSz="914400" rtl="0" eaLnBrk="1" fontAlgn="base" latinLnBrk="0" hangingPunct="1">
                        <a:spcBef>
                          <a:spcPct val="0"/>
                        </a:spcBef>
                        <a:spcAft>
                          <a:spcPct val="0"/>
                        </a:spcAft>
                        <a:buFont typeface="Wingdings" pitchFamily="2" charset="2"/>
                        <a:buChar char="§"/>
                      </a:pPr>
                      <a:r>
                        <a:rPr lang="en-US" sz="1800" b="0" kern="1200" baseline="0" dirty="0" smtClean="0">
                          <a:solidFill>
                            <a:schemeClr val="tx1"/>
                          </a:solidFill>
                          <a:latin typeface="Garamond" pitchFamily="18" charset="0"/>
                          <a:ea typeface="+mn-ea"/>
                          <a:cs typeface="Arial" charset="0"/>
                        </a:rPr>
                        <a:t>Prevention and Mitigation</a:t>
                      </a:r>
                    </a:p>
                    <a:p>
                      <a:pPr marL="685800" lvl="1" indent="-228600" algn="l" defTabSz="914400" rtl="0" eaLnBrk="1" fontAlgn="base" latinLnBrk="0" hangingPunct="1">
                        <a:spcBef>
                          <a:spcPct val="0"/>
                        </a:spcBef>
                        <a:spcAft>
                          <a:spcPct val="0"/>
                        </a:spcAft>
                        <a:buFont typeface="Wingdings" pitchFamily="2" charset="2"/>
                        <a:buChar char="§"/>
                      </a:pPr>
                      <a:r>
                        <a:rPr lang="en-US" sz="1800" b="0" kern="1200" baseline="0" dirty="0" smtClean="0">
                          <a:solidFill>
                            <a:schemeClr val="tx1"/>
                          </a:solidFill>
                          <a:latin typeface="Garamond" pitchFamily="18" charset="0"/>
                          <a:ea typeface="+mn-ea"/>
                          <a:cs typeface="Arial" charset="0"/>
                        </a:rPr>
                        <a:t>Academic settings</a:t>
                      </a:r>
                    </a:p>
                    <a:p>
                      <a:pPr marL="685800" lvl="1" indent="-228600" algn="l" defTabSz="914400" rtl="0" eaLnBrk="1" fontAlgn="base" latinLnBrk="0" hangingPunct="1">
                        <a:spcBef>
                          <a:spcPct val="0"/>
                        </a:spcBef>
                        <a:spcAft>
                          <a:spcPct val="0"/>
                        </a:spcAft>
                        <a:buFont typeface="Wingdings" pitchFamily="2" charset="2"/>
                        <a:buChar char="§"/>
                      </a:pPr>
                      <a:r>
                        <a:rPr lang="en-US" sz="1800" b="0" kern="1200" baseline="0" dirty="0" smtClean="0">
                          <a:solidFill>
                            <a:schemeClr val="tx1"/>
                          </a:solidFill>
                          <a:latin typeface="Garamond" pitchFamily="18" charset="0"/>
                          <a:ea typeface="+mn-ea"/>
                          <a:cs typeface="Arial" charset="0"/>
                        </a:rPr>
                        <a:t>Policy Level, Post-Conflict </a:t>
                      </a:r>
                      <a:r>
                        <a:rPr lang="en-US" sz="1800" i="1" kern="1200" baseline="0" dirty="0" smtClean="0">
                          <a:solidFill>
                            <a:schemeClr val="bg1">
                              <a:lumMod val="50000"/>
                            </a:schemeClr>
                          </a:solidFill>
                          <a:latin typeface="Garamond" pitchFamily="18" charset="0"/>
                          <a:ea typeface="+mn-ea"/>
                          <a:cs typeface="Arial" charset="0"/>
                        </a:rPr>
                        <a:t/>
                      </a:r>
                      <a:br>
                        <a:rPr lang="en-US" sz="1800" i="1" kern="1200" baseline="0" dirty="0" smtClean="0">
                          <a:solidFill>
                            <a:schemeClr val="bg1">
                              <a:lumMod val="50000"/>
                            </a:schemeClr>
                          </a:solidFill>
                          <a:latin typeface="Garamond" pitchFamily="18" charset="0"/>
                          <a:ea typeface="+mn-ea"/>
                          <a:cs typeface="Arial" charset="0"/>
                        </a:rPr>
                      </a:br>
                      <a:endParaRPr lang="en-US" sz="1800" i="1" kern="1200" baseline="0" dirty="0" smtClean="0">
                        <a:solidFill>
                          <a:schemeClr val="bg1">
                            <a:lumMod val="50000"/>
                          </a:schemeClr>
                        </a:solidFill>
                        <a:latin typeface="Garamond" pitchFamily="18" charset="0"/>
                        <a:ea typeface="+mn-ea"/>
                        <a:cs typeface="Arial" charset="0"/>
                      </a:endParaRPr>
                    </a:p>
                  </a:txBody>
                  <a:tcPr/>
                </a:tc>
              </a:tr>
            </a:tbl>
          </a:graphicData>
        </a:graphic>
      </p:graphicFrame>
    </p:spTree>
    <p:extLst>
      <p:ext uri="{BB962C8B-B14F-4D97-AF65-F5344CB8AC3E}">
        <p14:creationId xmlns:p14="http://schemas.microsoft.com/office/powerpoint/2010/main" val="29440644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8487</TotalTime>
  <Words>3321</Words>
  <Application>Microsoft Macintosh PowerPoint</Application>
  <PresentationFormat>On-screen Show (4:3)</PresentationFormat>
  <Paragraphs>334</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Corbel</vt:lpstr>
      <vt:lpstr>Garamond</vt:lpstr>
      <vt:lpstr>Wingdings</vt:lpstr>
      <vt:lpstr>Wingdings 3</vt:lpstr>
      <vt:lpstr>Office Theme</vt:lpstr>
      <vt:lpstr>PowerPoint Presentation</vt:lpstr>
      <vt:lpstr>Presentation Overview</vt:lpstr>
      <vt:lpstr>Purpose of Assessment</vt:lpstr>
      <vt:lpstr>Methodology</vt:lpstr>
      <vt:lpstr>Respondents</vt:lpstr>
      <vt:lpstr>Awareness of INEE MS Overall: Good – 45%, Basic – 40%, Limited – 15%</vt:lpstr>
      <vt:lpstr>“Have you participated in an INEE MS Training?” Overall: Yes – 53% No – 47%</vt:lpstr>
      <vt:lpstr>Training by Region &amp; Frequency of Use</vt:lpstr>
      <vt:lpstr>Usage: “In what context have INEE MS been most used?”</vt:lpstr>
      <vt:lpstr>Usage: “At what stage of response have INEE MS been most used?”</vt:lpstr>
      <vt:lpstr>Usage: “How often do you use INEE MS when planning/implementing work?” Overall: Regularly – 29%, Sometimes – 42%, Never – 13% </vt:lpstr>
      <vt:lpstr>Usage: “How useful have they been?” Overall: Very Useful – 38%, Useful – 57%, Not Useful – 5%</vt:lpstr>
      <vt:lpstr>Most frequent uses of the INEE MS</vt:lpstr>
      <vt:lpstr>Advocacy</vt:lpstr>
      <vt:lpstr>INEE MS incorporated into advocacy message</vt:lpstr>
      <vt:lpstr>INEE MS as a guide for Coordination</vt:lpstr>
      <vt:lpstr>“How were the INEE MS used for Programming?"</vt:lpstr>
      <vt:lpstr>“To what extent were the INEE MS used in the following areas?”</vt:lpstr>
      <vt:lpstr>Research</vt:lpstr>
      <vt:lpstr>“Has your organization committed to using the INEE MS?”  Overall: Yes: 85%  No: 15%</vt:lpstr>
      <vt:lpstr>“Have the INEE MS been formally adopted into the policies/procedures of your organization?” Overall: Yes: 42%  No: 58%</vt:lpstr>
      <vt:lpstr>Institutional Change: Capacity Building</vt:lpstr>
      <vt:lpstr>Respondent Recommendations</vt:lpstr>
      <vt:lpstr>Discussion</vt:lpstr>
    </vt:vector>
  </TitlesOfParts>
  <LinksUpToDate>false</LinksUpToDate>
  <SharedDoc>false</SharedDoc>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dc:creator>
  <cp:lastModifiedBy>Brittany Brown</cp:lastModifiedBy>
  <cp:revision>229</cp:revision>
  <dcterms:created xsi:type="dcterms:W3CDTF">2012-03-09T20:13:31Z</dcterms:created>
  <dcterms:modified xsi:type="dcterms:W3CDTF">2018-08-15T01:09:03Z</dcterms:modified>
</cp:coreProperties>
</file>