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 id="371" r:id="rId122"/>
    <p:sldId id="372" r:id="rId123"/>
    <p:sldId id="373" r:id="rId124"/>
    <p:sldId id="374" r:id="rId12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126" roundtripDataSignature="AMtx7mgV1Fb81SmIqYieG7qUIG+vRi9nP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EE5E63E-FC55-4DA5-B891-A24B05AE75AE}">
  <a:tblStyle styleId="{5EE5E63E-FC55-4DA5-B891-A24B05AE75AE}"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26" Type="http://customschemas.google.com/relationships/presentationmetadata" Target="metadata"/><Relationship Id="rId26" Type="http://schemas.openxmlformats.org/officeDocument/2006/relationships/slide" Target="slides/slide20.xml"/><Relationship Id="rId121" Type="http://schemas.openxmlformats.org/officeDocument/2006/relationships/slide" Target="slides/slide115.xml"/><Relationship Id="rId25" Type="http://schemas.openxmlformats.org/officeDocument/2006/relationships/slide" Target="slides/slide19.xml"/><Relationship Id="rId120" Type="http://schemas.openxmlformats.org/officeDocument/2006/relationships/slide" Target="slides/slide114.xml"/><Relationship Id="rId28" Type="http://schemas.openxmlformats.org/officeDocument/2006/relationships/slide" Target="slides/slide22.xml"/><Relationship Id="rId27" Type="http://schemas.openxmlformats.org/officeDocument/2006/relationships/slide" Target="slides/slide21.xml"/><Relationship Id="rId125" Type="http://schemas.openxmlformats.org/officeDocument/2006/relationships/slide" Target="slides/slide119.xml"/><Relationship Id="rId29" Type="http://schemas.openxmlformats.org/officeDocument/2006/relationships/slide" Target="slides/slide23.xml"/><Relationship Id="rId124" Type="http://schemas.openxmlformats.org/officeDocument/2006/relationships/slide" Target="slides/slide118.xml"/><Relationship Id="rId123" Type="http://schemas.openxmlformats.org/officeDocument/2006/relationships/slide" Target="slides/slide117.xml"/><Relationship Id="rId122" Type="http://schemas.openxmlformats.org/officeDocument/2006/relationships/slide" Target="slides/slide116.xml"/><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slide" Target="slides/slide113.xml"/><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slide" Target="slides/slide108.xml"/><Relationship Id="rId18" Type="http://schemas.openxmlformats.org/officeDocument/2006/relationships/slide" Target="slides/slide12.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 name="Shape 38"/>
        <p:cNvGrpSpPr/>
        <p:nvPr/>
      </p:nvGrpSpPr>
      <p:grpSpPr>
        <a:xfrm>
          <a:off x="0" y="0"/>
          <a:ext cx="0" cy="0"/>
          <a:chOff x="0" y="0"/>
          <a:chExt cx="0" cy="0"/>
        </a:xfrm>
      </p:grpSpPr>
      <p:sp>
        <p:nvSpPr>
          <p:cNvPr id="39" name="Google Shape;39;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 name="Google Shape;4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1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t>Añadir imágenes específicas de la región </a:t>
            </a:r>
            <a:endParaRPr sz="1200"/>
          </a:p>
        </p:txBody>
      </p:sp>
      <p:sp>
        <p:nvSpPr>
          <p:cNvPr id="99" name="Google Shape;99;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p10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25" name="Google Shape;825;p1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p10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32" name="Google Shape;832;p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9" name="Shape 839"/>
        <p:cNvGrpSpPr/>
        <p:nvPr/>
      </p:nvGrpSpPr>
      <p:grpSpPr>
        <a:xfrm>
          <a:off x="0" y="0"/>
          <a:ext cx="0" cy="0"/>
          <a:chOff x="0" y="0"/>
          <a:chExt cx="0" cy="0"/>
        </a:xfrm>
      </p:grpSpPr>
      <p:sp>
        <p:nvSpPr>
          <p:cNvPr id="840" name="Google Shape;840;p10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41" name="Google Shape;841;p1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8" name="Shape 848"/>
        <p:cNvGrpSpPr/>
        <p:nvPr/>
      </p:nvGrpSpPr>
      <p:grpSpPr>
        <a:xfrm>
          <a:off x="0" y="0"/>
          <a:ext cx="0" cy="0"/>
          <a:chOff x="0" y="0"/>
          <a:chExt cx="0" cy="0"/>
        </a:xfrm>
      </p:grpSpPr>
      <p:sp>
        <p:nvSpPr>
          <p:cNvPr id="849" name="Google Shape;849;p10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50" name="Google Shape;850;p1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p10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59" name="Google Shape;859;p1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p10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69" name="Google Shape;869;p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p10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76" name="Google Shape;876;p1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p11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85" name="Google Shape;885;p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1" name="Shape 891"/>
        <p:cNvGrpSpPr/>
        <p:nvPr/>
      </p:nvGrpSpPr>
      <p:grpSpPr>
        <a:xfrm>
          <a:off x="0" y="0"/>
          <a:ext cx="0" cy="0"/>
          <a:chOff x="0" y="0"/>
          <a:chExt cx="0" cy="0"/>
        </a:xfrm>
      </p:grpSpPr>
      <p:sp>
        <p:nvSpPr>
          <p:cNvPr id="892" name="Google Shape;892;p11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93" name="Google Shape;893;p1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p1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02" name="Google Shape;902;p1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1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t>Tal vez incluir también un texto de la UNESCO y la OIT sobre la declaración de 1966 sobre la situación de los docentes y la necesidad de un contrato social renovado</a:t>
            </a:r>
            <a:endParaRPr sz="1200"/>
          </a:p>
          <a:p>
            <a:pPr indent="-304800" lvl="0" marL="457200" rtl="0" algn="l">
              <a:lnSpc>
                <a:spcPct val="100000"/>
              </a:lnSpc>
              <a:spcBef>
                <a:spcPts val="0"/>
              </a:spcBef>
              <a:spcAft>
                <a:spcPts val="0"/>
              </a:spcAft>
              <a:buSzPts val="1200"/>
              <a:buChar char="-"/>
            </a:pPr>
            <a:r>
              <a:rPr lang="en" sz="1200"/>
              <a:t>Extraer el texto del Área de acción temática 3 sobre los docentes, enseñanza y profesión docente de la Cumbre sobre la Transformación de la Educación.</a:t>
            </a:r>
            <a:endParaRPr sz="1200"/>
          </a:p>
          <a:p>
            <a:pPr indent="0" lvl="0" marL="0" rtl="0" algn="l">
              <a:lnSpc>
                <a:spcPct val="100000"/>
              </a:lnSpc>
              <a:spcBef>
                <a:spcPts val="0"/>
              </a:spcBef>
              <a:spcAft>
                <a:spcPts val="0"/>
              </a:spcAft>
              <a:buClr>
                <a:schemeClr val="dk1"/>
              </a:buClr>
              <a:buSzPts val="1100"/>
              <a:buFont typeface="Arial"/>
              <a:buNone/>
            </a:pPr>
            <a:r>
              <a:t/>
            </a:r>
            <a:endParaRPr sz="1200"/>
          </a:p>
          <a:p>
            <a:pPr indent="0" lvl="0" marL="0" rtl="0" algn="l">
              <a:lnSpc>
                <a:spcPct val="100000"/>
              </a:lnSpc>
              <a:spcBef>
                <a:spcPts val="0"/>
              </a:spcBef>
              <a:spcAft>
                <a:spcPts val="0"/>
              </a:spcAft>
              <a:buClr>
                <a:schemeClr val="dk1"/>
              </a:buClr>
              <a:buSzPts val="1100"/>
              <a:buFont typeface="Arial"/>
              <a:buNone/>
            </a:pPr>
            <a:r>
              <a:rPr lang="en" sz="1200"/>
              <a:t>1 - Falk et al 2019 </a:t>
            </a:r>
            <a:endParaRPr sz="1200"/>
          </a:p>
          <a:p>
            <a:pPr indent="0" lvl="0" marL="0" rtl="0" algn="l">
              <a:lnSpc>
                <a:spcPct val="100000"/>
              </a:lnSpc>
              <a:spcBef>
                <a:spcPts val="0"/>
              </a:spcBef>
              <a:spcAft>
                <a:spcPts val="0"/>
              </a:spcAft>
              <a:buClr>
                <a:schemeClr val="dk1"/>
              </a:buClr>
              <a:buSzPts val="1100"/>
              <a:buFont typeface="Arial"/>
              <a:buNone/>
            </a:pPr>
            <a:r>
              <a:t/>
            </a:r>
            <a:endParaRPr sz="1200"/>
          </a:p>
          <a:p>
            <a:pPr indent="0" lvl="0" marL="0" rtl="0" algn="l">
              <a:lnSpc>
                <a:spcPct val="100000"/>
              </a:lnSpc>
              <a:spcBef>
                <a:spcPts val="0"/>
              </a:spcBef>
              <a:spcAft>
                <a:spcPts val="0"/>
              </a:spcAft>
              <a:buClr>
                <a:schemeClr val="dk1"/>
              </a:buClr>
              <a:buSzPts val="1100"/>
              <a:buFont typeface="Arial"/>
              <a:buNone/>
            </a:pPr>
            <a:r>
              <a:rPr lang="en" sz="1200"/>
              <a:t>2 - Mendenhall et al 2019</a:t>
            </a:r>
            <a:endParaRPr sz="1200"/>
          </a:p>
          <a:p>
            <a:pPr indent="0" lvl="0" marL="0" rtl="0" algn="l">
              <a:lnSpc>
                <a:spcPct val="100000"/>
              </a:lnSpc>
              <a:spcBef>
                <a:spcPts val="0"/>
              </a:spcBef>
              <a:spcAft>
                <a:spcPts val="0"/>
              </a:spcAft>
              <a:buClr>
                <a:schemeClr val="dk1"/>
              </a:buClr>
              <a:buSzPts val="1100"/>
              <a:buFont typeface="Arial"/>
              <a:buNone/>
            </a:pPr>
            <a:r>
              <a:t/>
            </a:r>
            <a:endParaRPr sz="1200"/>
          </a:p>
          <a:p>
            <a:pPr indent="0" lvl="0" marL="0" rtl="0" algn="l">
              <a:lnSpc>
                <a:spcPct val="100000"/>
              </a:lnSpc>
              <a:spcBef>
                <a:spcPts val="0"/>
              </a:spcBef>
              <a:spcAft>
                <a:spcPts val="0"/>
              </a:spcAft>
              <a:buClr>
                <a:schemeClr val="dk1"/>
              </a:buClr>
              <a:buSzPts val="1100"/>
              <a:buFont typeface="Arial"/>
              <a:buNone/>
            </a:pPr>
            <a:r>
              <a:rPr lang="en" sz="1200"/>
              <a:t>3 - INEE 2021</a:t>
            </a:r>
            <a:endParaRPr sz="1200"/>
          </a:p>
          <a:p>
            <a:pPr indent="0" lvl="0" marL="0" rtl="0" algn="l">
              <a:lnSpc>
                <a:spcPct val="100000"/>
              </a:lnSpc>
              <a:spcBef>
                <a:spcPts val="0"/>
              </a:spcBef>
              <a:spcAft>
                <a:spcPts val="0"/>
              </a:spcAft>
              <a:buClr>
                <a:schemeClr val="dk1"/>
              </a:buClr>
              <a:buSzPts val="1100"/>
              <a:buFont typeface="Arial"/>
              <a:buNone/>
            </a:pPr>
            <a:r>
              <a:t/>
            </a:r>
            <a:endParaRPr sz="1200"/>
          </a:p>
          <a:p>
            <a:pPr indent="0" lvl="0" marL="0" rtl="0" algn="l">
              <a:lnSpc>
                <a:spcPct val="100000"/>
              </a:lnSpc>
              <a:spcBef>
                <a:spcPts val="0"/>
              </a:spcBef>
              <a:spcAft>
                <a:spcPts val="0"/>
              </a:spcAft>
              <a:buClr>
                <a:schemeClr val="dk1"/>
              </a:buClr>
              <a:buSzPts val="1100"/>
              <a:buFont typeface="Arial"/>
              <a:buNone/>
            </a:pPr>
            <a:r>
              <a:rPr lang="en" sz="1200"/>
              <a:t>4 - INEE 2021</a:t>
            </a:r>
            <a:endParaRPr sz="1200"/>
          </a:p>
        </p:txBody>
      </p:sp>
      <p:sp>
        <p:nvSpPr>
          <p:cNvPr id="107" name="Google Shape;107;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p11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907" name="Google Shape;907;p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p11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917" name="Google Shape;917;p1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p11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924" name="Google Shape;924;p1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p11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933" name="Google Shape;933;p1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p11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942" name="Google Shape;942;p1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p11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951" name="Google Shape;951;p1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p11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961" name="Google Shape;961;p1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6" name="Shape 966"/>
        <p:cNvGrpSpPr/>
        <p:nvPr/>
      </p:nvGrpSpPr>
      <p:grpSpPr>
        <a:xfrm>
          <a:off x="0" y="0"/>
          <a:ext cx="0" cy="0"/>
          <a:chOff x="0" y="0"/>
          <a:chExt cx="0" cy="0"/>
        </a:xfrm>
      </p:grpSpPr>
      <p:sp>
        <p:nvSpPr>
          <p:cNvPr id="967" name="Google Shape;967;p12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968" name="Google Shape;968;p1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5" name="Shape 975"/>
        <p:cNvGrpSpPr/>
        <p:nvPr/>
      </p:nvGrpSpPr>
      <p:grpSpPr>
        <a:xfrm>
          <a:off x="0" y="0"/>
          <a:ext cx="0" cy="0"/>
          <a:chOff x="0" y="0"/>
          <a:chExt cx="0" cy="0"/>
        </a:xfrm>
      </p:grpSpPr>
      <p:sp>
        <p:nvSpPr>
          <p:cNvPr id="976" name="Google Shape;976;p12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977" name="Google Shape;977;p1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4" name="Shape 984"/>
        <p:cNvGrpSpPr/>
        <p:nvPr/>
      </p:nvGrpSpPr>
      <p:grpSpPr>
        <a:xfrm>
          <a:off x="0" y="0"/>
          <a:ext cx="0" cy="0"/>
          <a:chOff x="0" y="0"/>
          <a:chExt cx="0" cy="0"/>
        </a:xfrm>
      </p:grpSpPr>
      <p:sp>
        <p:nvSpPr>
          <p:cNvPr id="985" name="Google Shape;985;p12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986" name="Google Shape;986;p1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1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115" name="Google Shape;115;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1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123" name="Google Shape;123;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1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131" name="Google Shape;131;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1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139" name="Google Shape;139;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147" name="Google Shape;147;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a:p>
            <a:pPr indent="0" lvl="0" marL="0" rtl="0" algn="l">
              <a:lnSpc>
                <a:spcPct val="100000"/>
              </a:lnSpc>
              <a:spcBef>
                <a:spcPts val="0"/>
              </a:spcBef>
              <a:spcAft>
                <a:spcPts val="0"/>
              </a:spcAft>
              <a:buClr>
                <a:schemeClr val="dk1"/>
              </a:buClr>
              <a:buSzPts val="1100"/>
              <a:buFont typeface="Arial"/>
              <a:buNone/>
            </a:pPr>
            <a:r>
              <a:t/>
            </a:r>
            <a:endParaRPr sz="1200"/>
          </a:p>
        </p:txBody>
      </p:sp>
      <p:sp>
        <p:nvSpPr>
          <p:cNvPr id="154" name="Google Shape;154;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162" name="Google Shape;162;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2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169" name="Google Shape;169;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 name="Shape 43"/>
        <p:cNvGrpSpPr/>
        <p:nvPr/>
      </p:nvGrpSpPr>
      <p:grpSpPr>
        <a:xfrm>
          <a:off x="0" y="0"/>
          <a:ext cx="0" cy="0"/>
          <a:chOff x="0" y="0"/>
          <a:chExt cx="0" cy="0"/>
        </a:xfrm>
      </p:grpSpPr>
      <p:sp>
        <p:nvSpPr>
          <p:cNvPr id="44" name="Google Shape;44;p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t>Añadir imágenes específicas de la región </a:t>
            </a:r>
            <a:endParaRPr sz="1200"/>
          </a:p>
        </p:txBody>
      </p:sp>
      <p:sp>
        <p:nvSpPr>
          <p:cNvPr id="45" name="Google Shape;4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2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176" name="Google Shape;17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2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184" name="Google Shape;184;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2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t>Añadir imágenes específicas de la región </a:t>
            </a:r>
            <a:endParaRPr sz="1200"/>
          </a:p>
        </p:txBody>
      </p:sp>
      <p:sp>
        <p:nvSpPr>
          <p:cNvPr id="192" name="Google Shape;192;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9" name="Google Shape;199;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2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04" name="Google Shape;204;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2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12" name="Google Shape;212;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2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20" name="Google Shape;220;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24668d10004_0_3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28" name="Google Shape;228;g24668d10004_0_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2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36" name="Google Shape;236;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3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44" name="Google Shape;244;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t>Esta diapositiva se repite en las diapositivas 42 (final del día 1) y 44 (inicio del día 2)</a:t>
            </a:r>
            <a:endParaRPr sz="1200"/>
          </a:p>
        </p:txBody>
      </p:sp>
      <p:sp>
        <p:nvSpPr>
          <p:cNvPr id="52" name="Google Shape;52;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3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53" name="Google Shape;253;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3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61" name="Google Shape;261;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3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71" name="Google Shape;271;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3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78" name="Google Shape;278;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3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87" name="Google Shape;287;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3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295" name="Google Shape;295;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3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304" name="Google Shape;304;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24668d10004_0_5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313" name="Google Shape;313;g24668d10004_0_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3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320" name="Google Shape;320;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4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329" name="Google Shape;329;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59" name="Google Shape;59;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4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338" name="Google Shape;338;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4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7" name="Google Shape;347;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24668d10004_0_6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352" name="Google Shape;352;g24668d10004_0_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4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359" name="Google Shape;359;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4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367" name="Google Shape;367;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4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375" name="Google Shape;375;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4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383" name="Google Shape;383;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4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t>Añadir imágenes específicas de la región </a:t>
            </a:r>
            <a:endParaRPr sz="1200"/>
          </a:p>
        </p:txBody>
      </p:sp>
      <p:sp>
        <p:nvSpPr>
          <p:cNvPr id="390" name="Google Shape;390;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5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t>Añadir imágenes específicas de la región </a:t>
            </a:r>
            <a:endParaRPr sz="1200"/>
          </a:p>
        </p:txBody>
      </p:sp>
      <p:sp>
        <p:nvSpPr>
          <p:cNvPr id="396" name="Google Shape;396;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5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402" name="Google Shape;402;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6" name="Google Shape;66;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5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409" name="Google Shape;409;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5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6" name="Google Shape;416;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5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421" name="Google Shape;421;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5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429" name="Google Shape;429;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5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7" name="Google Shape;437;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5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442" name="Google Shape;442;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5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9" name="Google Shape;449;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6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454" name="Google Shape;454;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6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465" name="Google Shape;465;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p6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472" name="Google Shape;472;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2" name="Google Shape;7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6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481" name="Google Shape;481;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6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490" name="Google Shape;490;p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6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499" name="Google Shape;499;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p6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510" name="Google Shape;510;p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p6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517" name="Google Shape;517;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p6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526" name="Google Shape;526;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p6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534" name="Google Shape;534;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7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t>Tenga en cuenta que la sesión de la tarde se centra en los ámbitos específicos</a:t>
            </a:r>
            <a:endParaRPr sz="1200"/>
          </a:p>
        </p:txBody>
      </p:sp>
      <p:sp>
        <p:nvSpPr>
          <p:cNvPr id="543" name="Google Shape;543;p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p7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554" name="Google Shape;554;p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p7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563" name="Google Shape;563;p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9" name="Google Shape;79;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7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572" name="Google Shape;572;p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p7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581" name="Google Shape;581;p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p7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0" name="Google Shape;590;p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p7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595" name="Google Shape;595;p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7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06" name="Google Shape;606;p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p7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13" name="Google Shape;613;p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p7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22" name="Google Shape;622;p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p8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31" name="Google Shape;631;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p8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39" name="Google Shape;639;p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p8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49" name="Google Shape;649;p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p8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56" name="Google Shape;656;p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p8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65" name="Google Shape;665;p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p8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73" name="Google Shape;673;p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p8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82" name="Google Shape;682;p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0" name="Shape 690"/>
        <p:cNvGrpSpPr/>
        <p:nvPr/>
      </p:nvGrpSpPr>
      <p:grpSpPr>
        <a:xfrm>
          <a:off x="0" y="0"/>
          <a:ext cx="0" cy="0"/>
          <a:chOff x="0" y="0"/>
          <a:chExt cx="0" cy="0"/>
        </a:xfrm>
      </p:grpSpPr>
      <p:sp>
        <p:nvSpPr>
          <p:cNvPr id="691" name="Google Shape;691;p8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92" name="Google Shape;692;p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p8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699" name="Google Shape;699;p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p8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08" name="Google Shape;708;p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p9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16" name="Google Shape;716;p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p9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24" name="Google Shape;724;p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p9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34" name="Google Shape;734;p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t>Añadir imágenes específicas de la región </a:t>
            </a:r>
            <a:endParaRPr sz="1200"/>
          </a:p>
          <a:p>
            <a:pPr indent="0" lvl="0" marL="0" rtl="0" algn="l">
              <a:lnSpc>
                <a:spcPct val="100000"/>
              </a:lnSpc>
              <a:spcBef>
                <a:spcPts val="0"/>
              </a:spcBef>
              <a:spcAft>
                <a:spcPts val="0"/>
              </a:spcAft>
              <a:buClr>
                <a:schemeClr val="dk1"/>
              </a:buClr>
              <a:buSzPts val="1100"/>
              <a:buFont typeface="Arial"/>
              <a:buNone/>
            </a:pPr>
            <a:r>
              <a:t/>
            </a:r>
            <a:endParaRPr sz="1200"/>
          </a:p>
          <a:p>
            <a:pPr indent="0" lvl="0" marL="0" rtl="0" algn="l">
              <a:lnSpc>
                <a:spcPct val="100000"/>
              </a:lnSpc>
              <a:spcBef>
                <a:spcPts val="0"/>
              </a:spcBef>
              <a:spcAft>
                <a:spcPts val="0"/>
              </a:spcAft>
              <a:buClr>
                <a:schemeClr val="dk1"/>
              </a:buClr>
              <a:buSzPts val="1100"/>
              <a:buFont typeface="Arial"/>
              <a:buNone/>
            </a:pPr>
            <a:r>
              <a:rPr b="1" lang="en" sz="1200"/>
              <a:t>Sugerencias en el cuaderno de ejercicios:</a:t>
            </a:r>
            <a:r>
              <a:rPr lang="en" sz="1200"/>
              <a:t> ¿Qué papel han desempeñado los docentes en  la historia de</a:t>
            </a:r>
            <a:r>
              <a:rPr lang="en" sz="1200">
                <a:highlight>
                  <a:srgbClr val="FFFF00"/>
                </a:highlight>
              </a:rPr>
              <a:t>[CONTEXTO]</a:t>
            </a:r>
            <a:r>
              <a:rPr lang="en" sz="1200"/>
              <a:t>? ¿Qué historias simbolizan el estatus de los docentes en la cultura de (país / región)?</a:t>
            </a:r>
            <a:endParaRPr sz="1200"/>
          </a:p>
        </p:txBody>
      </p:sp>
      <p:sp>
        <p:nvSpPr>
          <p:cNvPr id="91" name="Google Shape;9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9" name="Shape 739"/>
        <p:cNvGrpSpPr/>
        <p:nvPr/>
      </p:nvGrpSpPr>
      <p:grpSpPr>
        <a:xfrm>
          <a:off x="0" y="0"/>
          <a:ext cx="0" cy="0"/>
          <a:chOff x="0" y="0"/>
          <a:chExt cx="0" cy="0"/>
        </a:xfrm>
      </p:grpSpPr>
      <p:sp>
        <p:nvSpPr>
          <p:cNvPr id="740" name="Google Shape;740;p9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41" name="Google Shape;741;p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p9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50" name="Google Shape;750;p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p9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59" name="Google Shape;759;p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6" name="Shape 766"/>
        <p:cNvGrpSpPr/>
        <p:nvPr/>
      </p:nvGrpSpPr>
      <p:grpSpPr>
        <a:xfrm>
          <a:off x="0" y="0"/>
          <a:ext cx="0" cy="0"/>
          <a:chOff x="0" y="0"/>
          <a:chExt cx="0" cy="0"/>
        </a:xfrm>
      </p:grpSpPr>
      <p:sp>
        <p:nvSpPr>
          <p:cNvPr id="767" name="Google Shape;767;p9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68" name="Google Shape;768;p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p9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73" name="Google Shape;773;p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p9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82" name="Google Shape;782;p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p9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89" name="Google Shape;789;p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p10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798" name="Google Shape;798;p1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 name="Shape 805"/>
        <p:cNvGrpSpPr/>
        <p:nvPr/>
      </p:nvGrpSpPr>
      <p:grpSpPr>
        <a:xfrm>
          <a:off x="0" y="0"/>
          <a:ext cx="0" cy="0"/>
          <a:chOff x="0" y="0"/>
          <a:chExt cx="0" cy="0"/>
        </a:xfrm>
      </p:grpSpPr>
      <p:sp>
        <p:nvSpPr>
          <p:cNvPr id="806" name="Google Shape;806;p10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07" name="Google Shape;807;p1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p10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16" name="Google Shape;816;p1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www.inee.org/es"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type="tx">
  <p:cSld name="TITLE_AND_BODY">
    <p:spTree>
      <p:nvGrpSpPr>
        <p:cNvPr id="7" name="Shape 7"/>
        <p:cNvGrpSpPr/>
        <p:nvPr/>
      </p:nvGrpSpPr>
      <p:grpSpPr>
        <a:xfrm>
          <a:off x="0" y="0"/>
          <a:ext cx="0" cy="0"/>
          <a:chOff x="0" y="0"/>
          <a:chExt cx="0" cy="0"/>
        </a:xfrm>
      </p:grpSpPr>
      <p:sp>
        <p:nvSpPr>
          <p:cNvPr id="8" name="Google Shape;8;g24668d10004_0_2"/>
          <p:cNvSpPr/>
          <p:nvPr/>
        </p:nvSpPr>
        <p:spPr>
          <a:xfrm>
            <a:off x="0" y="3921524"/>
            <a:ext cx="9144000" cy="1221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 name="Google Shape;9;g24668d10004_0_2"/>
          <p:cNvPicPr preferRelativeResize="0"/>
          <p:nvPr/>
        </p:nvPicPr>
        <p:blipFill rotWithShape="1">
          <a:blip r:embed="rId2">
            <a:alphaModFix/>
          </a:blip>
          <a:srcRect b="0" l="0" r="0" t="19"/>
          <a:stretch/>
        </p:blipFill>
        <p:spPr>
          <a:xfrm>
            <a:off x="1454175" y="4107300"/>
            <a:ext cx="6235776" cy="850500"/>
          </a:xfrm>
          <a:prstGeom prst="rect">
            <a:avLst/>
          </a:prstGeom>
          <a:noFill/>
          <a:ln>
            <a:noFill/>
          </a:ln>
        </p:spPr>
      </p:pic>
      <p:sp>
        <p:nvSpPr>
          <p:cNvPr id="10" name="Google Shape;10;g24668d10004_0_2"/>
          <p:cNvSpPr txBox="1"/>
          <p:nvPr>
            <p:ph type="title"/>
          </p:nvPr>
        </p:nvSpPr>
        <p:spPr>
          <a:xfrm>
            <a:off x="459000" y="635580"/>
            <a:ext cx="8226000" cy="1877400"/>
          </a:xfrm>
          <a:prstGeom prst="rect">
            <a:avLst/>
          </a:prstGeom>
          <a:noFill/>
          <a:ln>
            <a:noFill/>
          </a:ln>
        </p:spPr>
        <p:txBody>
          <a:bodyPr anchorCtr="0" anchor="t" bIns="91425" lIns="91425" spcFirstLastPara="1" rIns="91425" wrap="square" tIns="91425">
            <a:normAutofit/>
          </a:bodyPr>
          <a:lstStyle>
            <a:lvl1pPr lvl="0" marR="0" rtl="0" algn="ctr">
              <a:lnSpc>
                <a:spcPct val="100000"/>
              </a:lnSpc>
              <a:spcBef>
                <a:spcPts val="0"/>
              </a:spcBef>
              <a:spcAft>
                <a:spcPts val="0"/>
              </a:spcAft>
              <a:buClr>
                <a:srgbClr val="FFFFFF"/>
              </a:buClr>
              <a:buSzPts val="4800"/>
              <a:buFont typeface="Arial"/>
              <a:buNone/>
              <a:defRPr b="0" i="0" sz="4800" u="none" cap="none" strike="noStrike">
                <a:solidFill>
                  <a:srgbClr val="FFFFFF"/>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1" name="Google Shape;11;g24668d10004_0_2"/>
          <p:cNvSpPr txBox="1"/>
          <p:nvPr>
            <p:ph idx="1" type="subTitle"/>
          </p:nvPr>
        </p:nvSpPr>
        <p:spPr>
          <a:xfrm>
            <a:off x="850050" y="2791980"/>
            <a:ext cx="7572000" cy="850500"/>
          </a:xfrm>
          <a:prstGeom prst="rect">
            <a:avLst/>
          </a:prstGeom>
          <a:noFill/>
          <a:ln>
            <a:noFill/>
          </a:ln>
        </p:spPr>
        <p:txBody>
          <a:bodyPr anchorCtr="0" anchor="t" bIns="91425" lIns="91425" spcFirstLastPara="1" rIns="91425" wrap="square" tIns="91425">
            <a:normAutofit/>
          </a:bodyPr>
          <a:lstStyle>
            <a:lvl1pPr lvl="0" marR="0" rtl="0" algn="ctr">
              <a:lnSpc>
                <a:spcPct val="100000"/>
              </a:lnSpc>
              <a:spcBef>
                <a:spcPts val="0"/>
              </a:spcBef>
              <a:spcAft>
                <a:spcPts val="0"/>
              </a:spcAft>
              <a:buClr>
                <a:srgbClr val="FFFFFF"/>
              </a:buClr>
              <a:buSzPts val="2500"/>
              <a:buFont typeface="Arial"/>
              <a:buNone/>
              <a:defRPr b="0" i="0" sz="2500" u="none" cap="none" strike="noStrike">
                <a:solidFill>
                  <a:srgbClr val="FFFFFF"/>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p:cSld name="TITLE_AND_BODY 2">
    <p:bg>
      <p:bgPr>
        <a:noFill/>
      </p:bgPr>
    </p:bg>
    <p:spTree>
      <p:nvGrpSpPr>
        <p:cNvPr id="12" name="Shape 12"/>
        <p:cNvGrpSpPr/>
        <p:nvPr/>
      </p:nvGrpSpPr>
      <p:grpSpPr>
        <a:xfrm>
          <a:off x="0" y="0"/>
          <a:ext cx="0" cy="0"/>
          <a:chOff x="0" y="0"/>
          <a:chExt cx="0" cy="0"/>
        </a:xfrm>
      </p:grpSpPr>
      <p:pic>
        <p:nvPicPr>
          <p:cNvPr id="13" name="Google Shape;13;g24668d10004_0_7"/>
          <p:cNvPicPr preferRelativeResize="0"/>
          <p:nvPr/>
        </p:nvPicPr>
        <p:blipFill rotWithShape="1">
          <a:blip r:embed="rId2">
            <a:alphaModFix/>
          </a:blip>
          <a:srcRect b="0" l="0" r="0" t="0"/>
          <a:stretch/>
        </p:blipFill>
        <p:spPr>
          <a:xfrm>
            <a:off x="7351169" y="4661392"/>
            <a:ext cx="1441558" cy="331628"/>
          </a:xfrm>
          <a:prstGeom prst="rect">
            <a:avLst/>
          </a:prstGeom>
          <a:noFill/>
          <a:ln>
            <a:noFill/>
          </a:ln>
        </p:spPr>
      </p:pic>
      <p:cxnSp>
        <p:nvCxnSpPr>
          <p:cNvPr id="14" name="Google Shape;14;g24668d10004_0_7"/>
          <p:cNvCxnSpPr/>
          <p:nvPr/>
        </p:nvCxnSpPr>
        <p:spPr>
          <a:xfrm>
            <a:off x="-14925" y="4539173"/>
            <a:ext cx="9191700" cy="0"/>
          </a:xfrm>
          <a:prstGeom prst="straightConnector1">
            <a:avLst/>
          </a:prstGeom>
          <a:noFill/>
          <a:ln cap="flat" cmpd="sng" w="28575">
            <a:solidFill>
              <a:srgbClr val="163644"/>
            </a:solidFill>
            <a:prstDash val="solid"/>
            <a:round/>
            <a:headEnd len="sm" w="sm" type="none"/>
            <a:tailEnd len="sm" w="sm" type="none"/>
          </a:ln>
        </p:spPr>
      </p:cxnSp>
      <p:sp>
        <p:nvSpPr>
          <p:cNvPr id="15" name="Google Shape;15;g24668d10004_0_7"/>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 name="Google Shape;16;g24668d10004_0_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rmAutofit/>
          </a:bodyPr>
          <a:lstStyle>
            <a:lvl1pPr lvl="0" marR="0" rtl="0" algn="ctr">
              <a:lnSpc>
                <a:spcPct val="100000"/>
              </a:lnSpc>
              <a:spcBef>
                <a:spcPts val="0"/>
              </a:spcBef>
              <a:spcAft>
                <a:spcPts val="0"/>
              </a:spcAft>
              <a:buClr>
                <a:srgbClr val="24427B"/>
              </a:buClr>
              <a:buSzPts val="3000"/>
              <a:buFont typeface="Arial"/>
              <a:buNone/>
              <a:defRPr b="1" i="0" sz="3000" u="none" cap="none" strike="noStrike">
                <a:solidFill>
                  <a:srgbClr val="24427B"/>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7" name="Google Shape;17;g24668d10004_0_7"/>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rmAutofit/>
          </a:bodyPr>
          <a:lstStyle>
            <a:lvl1pPr indent="-355600" lvl="0" marL="457200" marR="0" rtl="0" algn="l">
              <a:lnSpc>
                <a:spcPct val="100000"/>
              </a:lnSpc>
              <a:spcBef>
                <a:spcPts val="0"/>
              </a:spcBef>
              <a:spcAft>
                <a:spcPts val="0"/>
              </a:spcAft>
              <a:buClr>
                <a:srgbClr val="000000"/>
              </a:buClr>
              <a:buSzPts val="2000"/>
              <a:buFont typeface="Arial"/>
              <a:buChar char="●"/>
              <a:defRPr b="0" i="0" sz="2000" u="none" cap="none" strike="noStrike">
                <a:solidFill>
                  <a:srgbClr val="000000"/>
                </a:solidFill>
                <a:latin typeface="Arial"/>
                <a:ea typeface="Arial"/>
                <a:cs typeface="Arial"/>
                <a:sym typeface="Arial"/>
              </a:defRPr>
            </a:lvl1pPr>
            <a:lvl2pPr indent="-342900" lvl="1" marL="914400" marR="0" rtl="0" algn="l">
              <a:lnSpc>
                <a:spcPct val="100000"/>
              </a:lnSpc>
              <a:spcBef>
                <a:spcPts val="0"/>
              </a:spcBef>
              <a:spcAft>
                <a:spcPts val="0"/>
              </a:spcAft>
              <a:buClr>
                <a:srgbClr val="000000"/>
              </a:buClr>
              <a:buSzPts val="1800"/>
              <a:buFont typeface="Arial"/>
              <a:buChar char="○"/>
              <a:defRPr b="0" i="0" sz="1800" u="none" cap="none" strike="noStrike">
                <a:solidFill>
                  <a:srgbClr val="000000"/>
                </a:solidFill>
                <a:latin typeface="Arial"/>
                <a:ea typeface="Arial"/>
                <a:cs typeface="Arial"/>
                <a:sym typeface="Arial"/>
              </a:defRPr>
            </a:lvl2pPr>
            <a:lvl3pPr indent="-330200" lvl="2" marL="1371600" marR="0" rtl="0" algn="l">
              <a:lnSpc>
                <a:spcPct val="100000"/>
              </a:lnSpc>
              <a:spcBef>
                <a:spcPts val="0"/>
              </a:spcBef>
              <a:spcAft>
                <a:spcPts val="0"/>
              </a:spcAft>
              <a:buClr>
                <a:srgbClr val="000000"/>
              </a:buClr>
              <a:buSzPts val="1600"/>
              <a:buFont typeface="Arial"/>
              <a:buChar char="■"/>
              <a:defRPr b="0" i="0" sz="16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1">
  <p:cSld name="TITLE_AND_BODY 2_2">
    <p:bg>
      <p:bgPr>
        <a:noFill/>
      </p:bgPr>
    </p:bg>
    <p:spTree>
      <p:nvGrpSpPr>
        <p:cNvPr id="18" name="Shape 18"/>
        <p:cNvGrpSpPr/>
        <p:nvPr/>
      </p:nvGrpSpPr>
      <p:grpSpPr>
        <a:xfrm>
          <a:off x="0" y="0"/>
          <a:ext cx="0" cy="0"/>
          <a:chOff x="0" y="0"/>
          <a:chExt cx="0" cy="0"/>
        </a:xfrm>
      </p:grpSpPr>
      <p:pic>
        <p:nvPicPr>
          <p:cNvPr id="19" name="Google Shape;19;g24668d10004_0_93"/>
          <p:cNvPicPr preferRelativeResize="0"/>
          <p:nvPr/>
        </p:nvPicPr>
        <p:blipFill rotWithShape="1">
          <a:blip r:embed="rId2">
            <a:alphaModFix/>
          </a:blip>
          <a:srcRect b="0" l="0" r="0" t="0"/>
          <a:stretch/>
        </p:blipFill>
        <p:spPr>
          <a:xfrm>
            <a:off x="7351169" y="4661392"/>
            <a:ext cx="1441558" cy="331628"/>
          </a:xfrm>
          <a:prstGeom prst="rect">
            <a:avLst/>
          </a:prstGeom>
          <a:noFill/>
          <a:ln>
            <a:noFill/>
          </a:ln>
        </p:spPr>
      </p:pic>
      <p:cxnSp>
        <p:nvCxnSpPr>
          <p:cNvPr id="20" name="Google Shape;20;g24668d10004_0_93"/>
          <p:cNvCxnSpPr/>
          <p:nvPr/>
        </p:nvCxnSpPr>
        <p:spPr>
          <a:xfrm>
            <a:off x="-14925" y="4539173"/>
            <a:ext cx="9191700" cy="0"/>
          </a:xfrm>
          <a:prstGeom prst="straightConnector1">
            <a:avLst/>
          </a:prstGeom>
          <a:noFill/>
          <a:ln cap="flat" cmpd="sng" w="28575">
            <a:solidFill>
              <a:srgbClr val="163644"/>
            </a:solidFill>
            <a:prstDash val="solid"/>
            <a:round/>
            <a:headEnd len="sm" w="sm" type="none"/>
            <a:tailEnd len="sm" w="sm" type="none"/>
          </a:ln>
        </p:spPr>
      </p:cxnSp>
      <p:sp>
        <p:nvSpPr>
          <p:cNvPr id="21" name="Google Shape;21;g24668d10004_0_93"/>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g24668d10004_0_9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rmAutofit/>
          </a:bodyPr>
          <a:lstStyle>
            <a:lvl1pPr lvl="0" marR="0" rtl="0" algn="ctr">
              <a:lnSpc>
                <a:spcPct val="100000"/>
              </a:lnSpc>
              <a:spcBef>
                <a:spcPts val="0"/>
              </a:spcBef>
              <a:spcAft>
                <a:spcPts val="0"/>
              </a:spcAft>
              <a:buClr>
                <a:srgbClr val="24427B"/>
              </a:buClr>
              <a:buSzPts val="2400"/>
              <a:buFont typeface="Arial"/>
              <a:buNone/>
              <a:defRPr b="1" i="0" sz="2400" u="none" cap="none" strike="noStrike">
                <a:solidFill>
                  <a:srgbClr val="24427B"/>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 name="Google Shape;23;g24668d10004_0_9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rmAutofit/>
          </a:bodyPr>
          <a:lstStyle>
            <a:lvl1pPr indent="-355600" lvl="0" marL="457200" marR="0" rtl="0" algn="l">
              <a:lnSpc>
                <a:spcPct val="100000"/>
              </a:lnSpc>
              <a:spcBef>
                <a:spcPts val="0"/>
              </a:spcBef>
              <a:spcAft>
                <a:spcPts val="0"/>
              </a:spcAft>
              <a:buClr>
                <a:srgbClr val="000000"/>
              </a:buClr>
              <a:buSzPts val="2000"/>
              <a:buFont typeface="Arial"/>
              <a:buChar char="●"/>
              <a:defRPr b="0" i="0" sz="2000" u="none" cap="none" strike="noStrike">
                <a:solidFill>
                  <a:srgbClr val="000000"/>
                </a:solidFill>
                <a:latin typeface="Arial"/>
                <a:ea typeface="Arial"/>
                <a:cs typeface="Arial"/>
                <a:sym typeface="Arial"/>
              </a:defRPr>
            </a:lvl1pPr>
            <a:lvl2pPr indent="-342900" lvl="1" marL="914400" marR="0" rtl="0" algn="l">
              <a:lnSpc>
                <a:spcPct val="100000"/>
              </a:lnSpc>
              <a:spcBef>
                <a:spcPts val="0"/>
              </a:spcBef>
              <a:spcAft>
                <a:spcPts val="0"/>
              </a:spcAft>
              <a:buClr>
                <a:srgbClr val="000000"/>
              </a:buClr>
              <a:buSzPts val="1800"/>
              <a:buFont typeface="Arial"/>
              <a:buChar char="○"/>
              <a:defRPr b="0" i="0" sz="1800" u="none" cap="none" strike="noStrike">
                <a:solidFill>
                  <a:srgbClr val="000000"/>
                </a:solidFill>
                <a:latin typeface="Arial"/>
                <a:ea typeface="Arial"/>
                <a:cs typeface="Arial"/>
                <a:sym typeface="Arial"/>
              </a:defRPr>
            </a:lvl2pPr>
            <a:lvl3pPr indent="-330200" lvl="2" marL="1371600" marR="0" rtl="0" algn="l">
              <a:lnSpc>
                <a:spcPct val="100000"/>
              </a:lnSpc>
              <a:spcBef>
                <a:spcPts val="0"/>
              </a:spcBef>
              <a:spcAft>
                <a:spcPts val="0"/>
              </a:spcAft>
              <a:buClr>
                <a:srgbClr val="000000"/>
              </a:buClr>
              <a:buSzPts val="1600"/>
              <a:buFont typeface="Arial"/>
              <a:buChar char="■"/>
              <a:defRPr b="0" i="0" sz="16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TITLE_AND_BODY 2_1">
    <p:bg>
      <p:bgPr>
        <a:noFill/>
      </p:bgPr>
    </p:bg>
    <p:spTree>
      <p:nvGrpSpPr>
        <p:cNvPr id="24" name="Shape 24"/>
        <p:cNvGrpSpPr/>
        <p:nvPr/>
      </p:nvGrpSpPr>
      <p:grpSpPr>
        <a:xfrm>
          <a:off x="0" y="0"/>
          <a:ext cx="0" cy="0"/>
          <a:chOff x="0" y="0"/>
          <a:chExt cx="0" cy="0"/>
        </a:xfrm>
      </p:grpSpPr>
      <p:pic>
        <p:nvPicPr>
          <p:cNvPr id="25" name="Google Shape;25;g24668d10004_0_13"/>
          <p:cNvPicPr preferRelativeResize="0"/>
          <p:nvPr/>
        </p:nvPicPr>
        <p:blipFill rotWithShape="1">
          <a:blip r:embed="rId2">
            <a:alphaModFix/>
          </a:blip>
          <a:srcRect b="0" l="0" r="0" t="0"/>
          <a:stretch/>
        </p:blipFill>
        <p:spPr>
          <a:xfrm>
            <a:off x="7351169" y="4661392"/>
            <a:ext cx="1441558" cy="331628"/>
          </a:xfrm>
          <a:prstGeom prst="rect">
            <a:avLst/>
          </a:prstGeom>
          <a:noFill/>
          <a:ln>
            <a:noFill/>
          </a:ln>
        </p:spPr>
      </p:pic>
      <p:cxnSp>
        <p:nvCxnSpPr>
          <p:cNvPr id="26" name="Google Shape;26;g24668d10004_0_13"/>
          <p:cNvCxnSpPr/>
          <p:nvPr/>
        </p:nvCxnSpPr>
        <p:spPr>
          <a:xfrm>
            <a:off x="-14925" y="4539173"/>
            <a:ext cx="9191700" cy="0"/>
          </a:xfrm>
          <a:prstGeom prst="straightConnector1">
            <a:avLst/>
          </a:prstGeom>
          <a:noFill/>
          <a:ln cap="flat" cmpd="sng" w="28575">
            <a:solidFill>
              <a:srgbClr val="163644"/>
            </a:solidFill>
            <a:prstDash val="solid"/>
            <a:round/>
            <a:headEnd len="sm" w="sm" type="none"/>
            <a:tailEnd len="sm" w="sm" type="none"/>
          </a:ln>
        </p:spPr>
      </p:cxnSp>
      <p:sp>
        <p:nvSpPr>
          <p:cNvPr id="27" name="Google Shape;27;g24668d10004_0_13"/>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g24668d10004_0_13"/>
          <p:cNvSpPr txBox="1"/>
          <p:nvPr>
            <p:ph type="title"/>
          </p:nvPr>
        </p:nvSpPr>
        <p:spPr>
          <a:xfrm>
            <a:off x="163400" y="1867275"/>
            <a:ext cx="8801400" cy="529800"/>
          </a:xfrm>
          <a:prstGeom prst="rect">
            <a:avLst/>
          </a:prstGeom>
          <a:noFill/>
          <a:ln>
            <a:noFill/>
          </a:ln>
        </p:spPr>
        <p:txBody>
          <a:bodyPr anchorCtr="0" anchor="t" bIns="91425" lIns="91425" spcFirstLastPara="1" rIns="91425" wrap="square" tIns="91425">
            <a:normAutofit/>
          </a:bodyPr>
          <a:lstStyle>
            <a:lvl1pPr lvl="0" marR="0" rtl="0" algn="ctr">
              <a:lnSpc>
                <a:spcPct val="100000"/>
              </a:lnSpc>
              <a:spcBef>
                <a:spcPts val="0"/>
              </a:spcBef>
              <a:spcAft>
                <a:spcPts val="0"/>
              </a:spcAft>
              <a:buClr>
                <a:srgbClr val="24427B"/>
              </a:buClr>
              <a:buSzPts val="3000"/>
              <a:buFont typeface="Arial"/>
              <a:buNone/>
              <a:defRPr b="1" i="0" sz="3000" u="none" cap="none" strike="noStrike">
                <a:solidFill>
                  <a:srgbClr val="24427B"/>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type="title">
  <p:cSld name="TITLE">
    <p:spTree>
      <p:nvGrpSpPr>
        <p:cNvPr id="29" name="Shape 29"/>
        <p:cNvGrpSpPr/>
        <p:nvPr/>
      </p:nvGrpSpPr>
      <p:grpSpPr>
        <a:xfrm>
          <a:off x="0" y="0"/>
          <a:ext cx="0" cy="0"/>
          <a:chOff x="0" y="0"/>
          <a:chExt cx="0" cy="0"/>
        </a:xfrm>
      </p:grpSpPr>
      <p:pic>
        <p:nvPicPr>
          <p:cNvPr id="30" name="Google Shape;30;g24668d10004_0_18"/>
          <p:cNvPicPr preferRelativeResize="0"/>
          <p:nvPr/>
        </p:nvPicPr>
        <p:blipFill rotWithShape="1">
          <a:blip r:embed="rId2">
            <a:alphaModFix/>
          </a:blip>
          <a:srcRect b="0" l="0" r="0" t="0"/>
          <a:stretch/>
        </p:blipFill>
        <p:spPr>
          <a:xfrm>
            <a:off x="1662820" y="1563248"/>
            <a:ext cx="5236528" cy="1204648"/>
          </a:xfrm>
          <a:prstGeom prst="rect">
            <a:avLst/>
          </a:prstGeom>
          <a:noFill/>
          <a:ln>
            <a:noFill/>
          </a:ln>
        </p:spPr>
      </p:pic>
      <p:sp>
        <p:nvSpPr>
          <p:cNvPr id="31" name="Google Shape;31;g24668d10004_0_18"/>
          <p:cNvSpPr/>
          <p:nvPr/>
        </p:nvSpPr>
        <p:spPr>
          <a:xfrm>
            <a:off x="1065450" y="3117113"/>
            <a:ext cx="7013100" cy="1204800"/>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400"/>
              <a:buFont typeface="Arial"/>
              <a:buNone/>
            </a:pPr>
            <a:r>
              <a:rPr b="1" lang="en" sz="2400" u="sng">
                <a:solidFill>
                  <a:schemeClr val="lt1"/>
                </a:solidFill>
                <a:hlinkClick r:id="rId3">
                  <a:extLst>
                    <a:ext uri="{A12FA001-AC4F-418D-AE19-62706E023703}">
                      <ahyp:hlinkClr val="tx"/>
                    </a:ext>
                  </a:extLst>
                </a:hlinkClick>
              </a:rPr>
              <a:t>http://www.inee.org/es</a:t>
            </a:r>
            <a:endParaRPr b="0" i="0" sz="24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1">
    <p:bg>
      <p:bgPr>
        <a:solidFill>
          <a:srgbClr val="000000"/>
        </a:solidFill>
      </p:bgPr>
    </p:bg>
    <p:spTree>
      <p:nvGrpSpPr>
        <p:cNvPr id="32" name="Shape 32"/>
        <p:cNvGrpSpPr/>
        <p:nvPr/>
      </p:nvGrpSpPr>
      <p:grpSpPr>
        <a:xfrm>
          <a:off x="0" y="0"/>
          <a:ext cx="0" cy="0"/>
          <a:chOff x="0" y="0"/>
          <a:chExt cx="0" cy="0"/>
        </a:xfrm>
      </p:grpSpPr>
      <p:sp>
        <p:nvSpPr>
          <p:cNvPr id="33" name="Google Shape;33;g24668d10004_0_21"/>
          <p:cNvSpPr txBox="1"/>
          <p:nvPr>
            <p:ph idx="12" type="sldNum"/>
          </p:nvPr>
        </p:nvSpPr>
        <p:spPr>
          <a:xfrm>
            <a:off x="8684347" y="4740581"/>
            <a:ext cx="336900" cy="238800"/>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TITLE_AND_BODY_1">
    <p:spTree>
      <p:nvGrpSpPr>
        <p:cNvPr id="34" name="Shape 34"/>
        <p:cNvGrpSpPr/>
        <p:nvPr/>
      </p:nvGrpSpPr>
      <p:grpSpPr>
        <a:xfrm>
          <a:off x="0" y="0"/>
          <a:ext cx="0" cy="0"/>
          <a:chOff x="0" y="0"/>
          <a:chExt cx="0" cy="0"/>
        </a:xfrm>
      </p:grpSpPr>
      <p:sp>
        <p:nvSpPr>
          <p:cNvPr id="35" name="Google Shape;35;g24668d10004_0_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9pPr>
          </a:lstStyle>
          <a:p/>
        </p:txBody>
      </p:sp>
      <p:sp>
        <p:nvSpPr>
          <p:cNvPr id="36" name="Google Shape;36;g24668d10004_0_2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1pPr>
            <a:lvl2pPr indent="-317500" lvl="1" marL="914400" marR="0" rtl="0" algn="l">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indent="-317500" lvl="2" marL="1371600" marR="0" rtl="0" algn="l">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115000"/>
              </a:lnSpc>
              <a:spcBef>
                <a:spcPts val="1600"/>
              </a:spcBef>
              <a:spcAft>
                <a:spcPts val="160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37" name="Google Shape;37;g24668d10004_0_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 name="Shape 5"/>
        <p:cNvGrpSpPr/>
        <p:nvPr/>
      </p:nvGrpSpPr>
      <p:grpSpPr>
        <a:xfrm>
          <a:off x="0" y="0"/>
          <a:ext cx="0" cy="0"/>
          <a:chOff x="0" y="0"/>
          <a:chExt cx="0" cy="0"/>
        </a:xfrm>
      </p:grpSpPr>
      <p:sp>
        <p:nvSpPr>
          <p:cNvPr id="6" name="Google Shape;6;g24668d10004_0_0"/>
          <p:cNvSpPr txBox="1"/>
          <p:nvPr>
            <p:ph idx="12" type="sldNum"/>
          </p:nvPr>
        </p:nvSpPr>
        <p:spPr>
          <a:xfrm>
            <a:off x="8684347" y="4740581"/>
            <a:ext cx="336900" cy="2388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 Id="rId3" Type="http://schemas.openxmlformats.org/officeDocument/2006/relationships/image" Target="../media/image9.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2.xml"/><Relationship Id="rId3" Type="http://schemas.openxmlformats.org/officeDocument/2006/relationships/image" Target="../media/image8.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3.xml"/><Relationship Id="rId3" Type="http://schemas.openxmlformats.org/officeDocument/2006/relationships/image" Target="../media/image13.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4.xml"/><Relationship Id="rId3" Type="http://schemas.openxmlformats.org/officeDocument/2006/relationships/image" Target="../media/image71.jp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6.xml"/><Relationship Id="rId3" Type="http://schemas.openxmlformats.org/officeDocument/2006/relationships/image" Target="../media/image9.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7.xml"/><Relationship Id="rId3" Type="http://schemas.openxmlformats.org/officeDocument/2006/relationships/image" Target="../media/image8.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8.xml"/><Relationship Id="rId3" Type="http://schemas.openxmlformats.org/officeDocument/2006/relationships/image" Target="../media/image13.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0.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0.xml"/><Relationship Id="rId3" Type="http://schemas.openxmlformats.org/officeDocument/2006/relationships/image" Target="../media/image68.jp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2.xml"/><Relationship Id="rId3" Type="http://schemas.openxmlformats.org/officeDocument/2006/relationships/image" Target="../media/image9.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3.xml"/><Relationship Id="rId3" Type="http://schemas.openxmlformats.org/officeDocument/2006/relationships/image" Target="../media/image8.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4.xml"/><Relationship Id="rId3" Type="http://schemas.openxmlformats.org/officeDocument/2006/relationships/image" Target="../media/image13.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5.xml"/><Relationship Id="rId3" Type="http://schemas.openxmlformats.org/officeDocument/2006/relationships/image" Target="../media/image68.jp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7.xml"/><Relationship Id="rId3" Type="http://schemas.openxmlformats.org/officeDocument/2006/relationships/image" Target="../media/image9.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8.xml"/><Relationship Id="rId3" Type="http://schemas.openxmlformats.org/officeDocument/2006/relationships/image" Target="../media/image8.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9.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6.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1.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1.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5.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6.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0.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39.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42.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1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42.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9.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1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42.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1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image" Target="../media/image43.jp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 Id="rId3" Type="http://schemas.openxmlformats.org/officeDocument/2006/relationships/image" Target="../media/image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 Id="rId3" Type="http://schemas.openxmlformats.org/officeDocument/2006/relationships/image" Target="../media/image8.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image" Target="../media/image13.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 Id="rId3" Type="http://schemas.openxmlformats.org/officeDocument/2006/relationships/image" Target="../media/image43.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 Id="rId3" Type="http://schemas.openxmlformats.org/officeDocument/2006/relationships/image" Target="../media/image9.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 Id="rId3" Type="http://schemas.openxmlformats.org/officeDocument/2006/relationships/image" Target="../media/image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 Id="rId3" Type="http://schemas.openxmlformats.org/officeDocument/2006/relationships/image" Target="../media/image13.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 Id="rId3" Type="http://schemas.openxmlformats.org/officeDocument/2006/relationships/image" Target="../media/image43.jp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 Id="rId3" Type="http://schemas.openxmlformats.org/officeDocument/2006/relationships/image" Target="../media/image9.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 Id="rId3" Type="http://schemas.openxmlformats.org/officeDocument/2006/relationships/image" Target="../media/image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 Id="rId3" Type="http://schemas.openxmlformats.org/officeDocument/2006/relationships/image" Target="../media/image1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 Id="rId3" Type="http://schemas.openxmlformats.org/officeDocument/2006/relationships/image" Target="../media/image43.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0.xml"/><Relationship Id="rId3" Type="http://schemas.openxmlformats.org/officeDocument/2006/relationships/image" Target="../media/image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 Id="rId3" Type="http://schemas.openxmlformats.org/officeDocument/2006/relationships/image" Target="../media/image8.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 Id="rId3" Type="http://schemas.openxmlformats.org/officeDocument/2006/relationships/image" Target="../media/image13.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 Id="rId3" Type="http://schemas.openxmlformats.org/officeDocument/2006/relationships/image" Target="../media/image71.jp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 Id="rId3" Type="http://schemas.openxmlformats.org/officeDocument/2006/relationships/image" Target="../media/image9.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 Id="rId3" Type="http://schemas.openxmlformats.org/officeDocument/2006/relationships/image" Target="../media/image8.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8.xml"/><Relationship Id="rId3" Type="http://schemas.openxmlformats.org/officeDocument/2006/relationships/image" Target="../media/image13.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9.xml"/><Relationship Id="rId3" Type="http://schemas.openxmlformats.org/officeDocument/2006/relationships/image" Target="../media/image7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41" name="Shape 41"/>
        <p:cNvGrpSpPr/>
        <p:nvPr/>
      </p:nvGrpSpPr>
      <p:grpSpPr>
        <a:xfrm>
          <a:off x="0" y="0"/>
          <a:ext cx="0" cy="0"/>
          <a:chOff x="0" y="0"/>
          <a:chExt cx="0" cy="0"/>
        </a:xfrm>
      </p:grpSpPr>
      <p:sp>
        <p:nvSpPr>
          <p:cNvPr id="42" name="Google Shape;42;p1"/>
          <p:cNvSpPr txBox="1"/>
          <p:nvPr>
            <p:ph type="title"/>
          </p:nvPr>
        </p:nvSpPr>
        <p:spPr>
          <a:xfrm>
            <a:off x="459000" y="0"/>
            <a:ext cx="8226000" cy="3805500"/>
          </a:xfrm>
          <a:prstGeom prst="rect">
            <a:avLst/>
          </a:prstGeom>
          <a:noFill/>
          <a:ln>
            <a:noFill/>
          </a:ln>
        </p:spPr>
        <p:txBody>
          <a:bodyPr anchorCtr="0" anchor="b" bIns="91400" lIns="91400" spcFirstLastPara="1" rIns="91400" wrap="square" tIns="91400">
            <a:noAutofit/>
          </a:bodyPr>
          <a:lstStyle/>
          <a:p>
            <a:pPr indent="0" lvl="0" marL="0" rtl="0" algn="ctr">
              <a:lnSpc>
                <a:spcPct val="100000"/>
              </a:lnSpc>
              <a:spcBef>
                <a:spcPts val="0"/>
              </a:spcBef>
              <a:spcAft>
                <a:spcPts val="0"/>
              </a:spcAft>
              <a:buClr>
                <a:srgbClr val="FFFFFF"/>
              </a:buClr>
              <a:buSzPts val="5500"/>
              <a:buFont typeface="Arial"/>
              <a:buNone/>
            </a:pPr>
            <a:r>
              <a:t/>
            </a:r>
            <a:endParaRPr b="1"/>
          </a:p>
          <a:p>
            <a:pPr indent="0" lvl="0" marL="0" rtl="0" algn="ctr">
              <a:lnSpc>
                <a:spcPct val="100000"/>
              </a:lnSpc>
              <a:spcBef>
                <a:spcPts val="0"/>
              </a:spcBef>
              <a:spcAft>
                <a:spcPts val="0"/>
              </a:spcAft>
              <a:buClr>
                <a:srgbClr val="FFFFFF"/>
              </a:buClr>
              <a:buSzPts val="5500"/>
              <a:buFont typeface="Arial"/>
              <a:buNone/>
            </a:pPr>
            <a:r>
              <a:t/>
            </a:r>
            <a:endParaRPr b="1"/>
          </a:p>
          <a:p>
            <a:pPr indent="0" lvl="0" marL="0" rtl="0" algn="ctr">
              <a:lnSpc>
                <a:spcPct val="100000"/>
              </a:lnSpc>
              <a:spcBef>
                <a:spcPts val="0"/>
              </a:spcBef>
              <a:spcAft>
                <a:spcPts val="0"/>
              </a:spcAft>
              <a:buClr>
                <a:srgbClr val="FFFFFF"/>
              </a:buClr>
              <a:buSzPts val="5500"/>
              <a:buFont typeface="Arial"/>
              <a:buNone/>
            </a:pPr>
            <a:r>
              <a:t/>
            </a:r>
            <a:endParaRPr b="1"/>
          </a:p>
          <a:p>
            <a:pPr indent="0" lvl="0" marL="0" rtl="0" algn="ctr">
              <a:lnSpc>
                <a:spcPct val="100000"/>
              </a:lnSpc>
              <a:spcBef>
                <a:spcPts val="0"/>
              </a:spcBef>
              <a:spcAft>
                <a:spcPts val="0"/>
              </a:spcAft>
              <a:buClr>
                <a:srgbClr val="FFFFFF"/>
              </a:buClr>
              <a:buSzPts val="5500"/>
              <a:buFont typeface="Arial"/>
              <a:buNone/>
            </a:pPr>
            <a:r>
              <a:rPr b="1" lang="en" sz="4600">
                <a:solidFill>
                  <a:srgbClr val="FFFFFF"/>
                </a:solidFill>
                <a:latin typeface="Arial"/>
                <a:ea typeface="Arial"/>
                <a:cs typeface="Arial"/>
                <a:sym typeface="Arial"/>
              </a:rPr>
              <a:t>BIENESTAR DOCENTE EN </a:t>
            </a:r>
            <a:r>
              <a:rPr b="1" lang="en" sz="4600"/>
              <a:t>SITUACIONES</a:t>
            </a:r>
            <a:r>
              <a:rPr b="1" lang="en" sz="4600">
                <a:solidFill>
                  <a:srgbClr val="FFFFFF"/>
                </a:solidFill>
                <a:latin typeface="Arial"/>
                <a:ea typeface="Arial"/>
                <a:cs typeface="Arial"/>
                <a:sym typeface="Arial"/>
              </a:rPr>
              <a:t> DE EMERGENCIA</a:t>
            </a:r>
            <a:endParaRPr b="1" sz="46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Taller regional de contextualización, política y práctica</a:t>
            </a:r>
            <a:endParaRPr i="1"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t/>
            </a:r>
            <a:endParaRPr i="1"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b="1" lang="en" sz="2000">
                <a:solidFill>
                  <a:srgbClr val="FFFFFF"/>
                </a:solidFill>
                <a:latin typeface="Arial"/>
                <a:ea typeface="Arial"/>
                <a:cs typeface="Arial"/>
                <a:sym typeface="Arial"/>
              </a:rPr>
              <a:t>Fecha:                                                  Ubicación: </a:t>
            </a:r>
            <a:endParaRPr b="1" sz="2000">
              <a:solidFill>
                <a:srgbClr val="FFFFFF"/>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0" name="Shape 100"/>
        <p:cNvGrpSpPr/>
        <p:nvPr/>
      </p:nvGrpSpPr>
      <p:grpSpPr>
        <a:xfrm>
          <a:off x="0" y="0"/>
          <a:ext cx="0" cy="0"/>
          <a:chOff x="0" y="0"/>
          <a:chExt cx="0" cy="0"/>
        </a:xfrm>
      </p:grpSpPr>
      <p:sp>
        <p:nvSpPr>
          <p:cNvPr id="101" name="Google Shape;101;p1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¿Qué significa bienestar para usted?</a:t>
            </a:r>
            <a:endParaRPr sz="1700">
              <a:latin typeface="Arial"/>
              <a:ea typeface="Arial"/>
              <a:cs typeface="Arial"/>
              <a:sym typeface="Arial"/>
            </a:endParaRPr>
          </a:p>
        </p:txBody>
      </p:sp>
      <p:sp>
        <p:nvSpPr>
          <p:cNvPr id="102" name="Google Shape;102;p11"/>
          <p:cNvSpPr txBox="1"/>
          <p:nvPr>
            <p:ph idx="1" type="body"/>
          </p:nvPr>
        </p:nvSpPr>
        <p:spPr>
          <a:xfrm>
            <a:off x="143850" y="722425"/>
            <a:ext cx="4344600" cy="3504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sz="1600">
                <a:solidFill>
                  <a:srgbClr val="000000"/>
                </a:solidFill>
                <a:latin typeface="Arial"/>
                <a:ea typeface="Arial"/>
                <a:cs typeface="Arial"/>
                <a:sym typeface="Arial"/>
              </a:rPr>
              <a:t>En</a:t>
            </a:r>
            <a:r>
              <a:rPr lang="en" sz="1600">
                <a:solidFill>
                  <a:srgbClr val="000000"/>
                </a:solidFill>
                <a:highlight>
                  <a:schemeClr val="lt1"/>
                </a:highlight>
                <a:latin typeface="Arial"/>
                <a:ea typeface="Arial"/>
                <a:cs typeface="Arial"/>
                <a:sym typeface="Arial"/>
              </a:rPr>
              <a:t> su cuaderno de trabajo, utilice el espacio proporcionado para ilustrar, hacer un diagrama o detallar en forma de lista su propia comprensión del bienestar (5-10 minutos).</a:t>
            </a:r>
            <a:endParaRPr sz="1600">
              <a:solidFill>
                <a:srgbClr val="000000"/>
              </a:solidFill>
              <a:highlight>
                <a:schemeClr val="lt1"/>
              </a:highlight>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highlight>
                <a:schemeClr val="lt1"/>
              </a:highlight>
              <a:latin typeface="Arial"/>
              <a:ea typeface="Arial"/>
              <a:cs typeface="Arial"/>
              <a:sym typeface="Arial"/>
            </a:endParaRPr>
          </a:p>
          <a:p>
            <a:pPr indent="0" lvl="0" marL="0" rtl="0" algn="l">
              <a:lnSpc>
                <a:spcPct val="100000"/>
              </a:lnSpc>
              <a:spcBef>
                <a:spcPts val="0"/>
              </a:spcBef>
              <a:spcAft>
                <a:spcPts val="0"/>
              </a:spcAft>
              <a:buSzPts val="1800"/>
              <a:buNone/>
            </a:pPr>
            <a:r>
              <a:rPr lang="en" sz="1600">
                <a:solidFill>
                  <a:srgbClr val="000000"/>
                </a:solidFill>
                <a:highlight>
                  <a:schemeClr val="lt1"/>
                </a:highlight>
                <a:latin typeface="Arial"/>
                <a:ea typeface="Arial"/>
                <a:cs typeface="Arial"/>
                <a:sym typeface="Arial"/>
              </a:rPr>
              <a:t>Desplácese a otra mesa de la sala, preséntese y comparta su ilustración, diagrama o lista con distintos miembros del taller.</a:t>
            </a:r>
            <a:endParaRPr sz="1600">
              <a:solidFill>
                <a:srgbClr val="000000"/>
              </a:solidFill>
              <a:highlight>
                <a:schemeClr val="lt1"/>
              </a:highlight>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highlight>
                <a:schemeClr val="lt1"/>
              </a:highlight>
              <a:latin typeface="Arial"/>
              <a:ea typeface="Arial"/>
              <a:cs typeface="Arial"/>
              <a:sym typeface="Arial"/>
            </a:endParaRPr>
          </a:p>
          <a:p>
            <a:pPr indent="0" lvl="0" marL="0" rtl="0" algn="l">
              <a:lnSpc>
                <a:spcPct val="100000"/>
              </a:lnSpc>
              <a:spcBef>
                <a:spcPts val="0"/>
              </a:spcBef>
              <a:spcAft>
                <a:spcPts val="0"/>
              </a:spcAft>
              <a:buSzPts val="1800"/>
              <a:buNone/>
            </a:pPr>
            <a:r>
              <a:rPr lang="en" sz="1600">
                <a:solidFill>
                  <a:srgbClr val="000000"/>
                </a:solidFill>
                <a:highlight>
                  <a:schemeClr val="lt1"/>
                </a:highlight>
                <a:latin typeface="Arial"/>
                <a:ea typeface="Arial"/>
                <a:cs typeface="Arial"/>
                <a:sym typeface="Arial"/>
              </a:rPr>
              <a:t>A continuación, seleccionaremos al azar a 3 o 4 participantes para que informen a todo el grupo sobre la definición de otro/a compañero/a.   </a:t>
            </a:r>
            <a:endParaRPr sz="1600">
              <a:solidFill>
                <a:srgbClr val="000000"/>
              </a:solidFill>
              <a:highlight>
                <a:schemeClr val="lt1"/>
              </a:highlight>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pic>
        <p:nvPicPr>
          <p:cNvPr id="103" name="Google Shape;103;p11"/>
          <p:cNvPicPr preferRelativeResize="0"/>
          <p:nvPr/>
        </p:nvPicPr>
        <p:blipFill rotWithShape="1">
          <a:blip r:embed="rId3">
            <a:alphaModFix/>
          </a:blip>
          <a:srcRect b="0" l="0" r="0" t="0"/>
          <a:stretch/>
        </p:blipFill>
        <p:spPr>
          <a:xfrm>
            <a:off x="4564000" y="882875"/>
            <a:ext cx="4344629" cy="3000200"/>
          </a:xfrm>
          <a:prstGeom prst="rect">
            <a:avLst/>
          </a:prstGeom>
          <a:noFill/>
          <a:ln>
            <a:noFill/>
          </a:ln>
        </p:spPr>
      </p:pic>
      <p:sp>
        <p:nvSpPr>
          <p:cNvPr id="104" name="Google Shape;104;p11"/>
          <p:cNvSpPr txBox="1"/>
          <p:nvPr/>
        </p:nvSpPr>
        <p:spPr>
          <a:xfrm>
            <a:off x="7557250" y="3544375"/>
            <a:ext cx="13881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ACNUR</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26" name="Shape 826"/>
        <p:cNvGrpSpPr/>
        <p:nvPr/>
      </p:nvGrpSpPr>
      <p:grpSpPr>
        <a:xfrm>
          <a:off x="0" y="0"/>
          <a:ext cx="0" cy="0"/>
          <a:chOff x="0" y="0"/>
          <a:chExt cx="0" cy="0"/>
        </a:xfrm>
      </p:grpSpPr>
      <p:sp>
        <p:nvSpPr>
          <p:cNvPr id="827" name="Google Shape;827;p10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4 - Docentes y personal educativo</a:t>
            </a:r>
            <a:endParaRPr sz="1700">
              <a:latin typeface="Arial"/>
              <a:ea typeface="Arial"/>
              <a:cs typeface="Arial"/>
              <a:sym typeface="Arial"/>
            </a:endParaRPr>
          </a:p>
        </p:txBody>
      </p:sp>
      <p:sp>
        <p:nvSpPr>
          <p:cNvPr id="828" name="Google Shape;828;p103"/>
          <p:cNvSpPr txBox="1"/>
          <p:nvPr/>
        </p:nvSpPr>
        <p:spPr>
          <a:xfrm>
            <a:off x="228425" y="104965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Condiciones de trabajo</a:t>
            </a:r>
            <a:endParaRPr b="0" i="0" sz="1400" u="none" cap="none" strike="noStrike">
              <a:solidFill>
                <a:srgbClr val="073763"/>
              </a:solidFill>
              <a:latin typeface="Arial"/>
              <a:ea typeface="Arial"/>
              <a:cs typeface="Arial"/>
              <a:sym typeface="Arial"/>
            </a:endParaRPr>
          </a:p>
        </p:txBody>
      </p:sp>
      <p:sp>
        <p:nvSpPr>
          <p:cNvPr id="829" name="Google Shape;829;p103"/>
          <p:cNvSpPr txBox="1"/>
          <p:nvPr/>
        </p:nvSpPr>
        <p:spPr>
          <a:xfrm>
            <a:off x="125" y="1449850"/>
            <a:ext cx="9144000" cy="284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a las condiciones de trabajo en las iniciativas para el bienestar de los docentes?</a:t>
            </a:r>
            <a:endParaRPr>
              <a:solidFill>
                <a:srgbClr val="CC4125"/>
              </a:solidFill>
            </a:endParaRPr>
          </a:p>
          <a:p>
            <a:pPr indent="0" lvl="0" marL="0" rtl="0" algn="l">
              <a:spcBef>
                <a:spcPts val="0"/>
              </a:spcBef>
              <a:spcAft>
                <a:spcPts val="0"/>
              </a:spcAft>
              <a:buNone/>
            </a:pPr>
            <a:r>
              <a:t/>
            </a:r>
            <a:endParaRPr>
              <a:solidFill>
                <a:srgbClr val="CC4125"/>
              </a:solidFil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docentes están mal pagados y a menudo tienen un segundo o tercer empleo para mantener a sus familias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bajos salarios se corresponden con el bajo estatus de los docentes, lo que infravalora a los docentes y su trabajo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docentes carecen de seguro médico, tiempo libre remunerado y permiso parental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contratos de los docentes no incluyen códigos de conducta o, si existen, rara vez se aborda la conciliación de la vida laboral y familiar</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El estigma, la discriminación y la seguridad laboral hacen que los docentes sean reacios a compartir sus problemas psicosociales y de salud mental</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sz="1300"/>
          </a:p>
          <a:p>
            <a:pPr indent="0" lvl="0" marL="0" rtl="0" algn="l">
              <a:spcBef>
                <a:spcPts val="0"/>
              </a:spcBef>
              <a:spcAft>
                <a:spcPts val="0"/>
              </a:spcAft>
              <a:buNone/>
            </a:pPr>
            <a:r>
              <a:rPr lang="en">
                <a:solidFill>
                  <a:srgbClr val="CC4125"/>
                </a:solidFill>
              </a:rPr>
              <a:t>¿Existen estas barreras en su contexto? ¿Cuáles podrían ser algunas barreras adicionales a las condiciones de trabajo en el bienestar de los docentes?</a:t>
            </a:r>
            <a:endParaRPr sz="1300"/>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33" name="Shape 833"/>
        <p:cNvGrpSpPr/>
        <p:nvPr/>
      </p:nvGrpSpPr>
      <p:grpSpPr>
        <a:xfrm>
          <a:off x="0" y="0"/>
          <a:ext cx="0" cy="0"/>
          <a:chOff x="0" y="0"/>
          <a:chExt cx="0" cy="0"/>
        </a:xfrm>
      </p:grpSpPr>
      <p:sp>
        <p:nvSpPr>
          <p:cNvPr id="834" name="Google Shape;834;p10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a:t>
            </a:r>
            <a:endParaRPr sz="1700">
              <a:latin typeface="Arial"/>
              <a:ea typeface="Arial"/>
              <a:cs typeface="Arial"/>
              <a:sym typeface="Arial"/>
            </a:endParaRPr>
          </a:p>
        </p:txBody>
      </p:sp>
      <p:sp>
        <p:nvSpPr>
          <p:cNvPr id="835" name="Google Shape;835;p10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836" name="Google Shape;836;p104"/>
          <p:cNvSpPr txBox="1"/>
          <p:nvPr/>
        </p:nvSpPr>
        <p:spPr>
          <a:xfrm>
            <a:off x="228425" y="108055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Condiciones de trabajo</a:t>
            </a:r>
            <a:endParaRPr b="0" i="0" sz="1400" u="none" cap="none" strike="noStrike">
              <a:solidFill>
                <a:srgbClr val="073763"/>
              </a:solidFill>
              <a:latin typeface="Arial"/>
              <a:ea typeface="Arial"/>
              <a:cs typeface="Arial"/>
              <a:sym typeface="Arial"/>
            </a:endParaRPr>
          </a:p>
        </p:txBody>
      </p:sp>
      <p:sp>
        <p:nvSpPr>
          <p:cNvPr id="837" name="Google Shape;837;p104"/>
          <p:cNvSpPr txBox="1"/>
          <p:nvPr/>
        </p:nvSpPr>
        <p:spPr>
          <a:xfrm>
            <a:off x="2857050" y="1326500"/>
            <a:ext cx="6153600" cy="27861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Cubrir los servicios de salud mental y apoyo psicosocial a nivel escolar, de la comunidad y nacional. Incluir atención especializada en salud mental.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Campaña para que los docentes reciban seguridad social, seguro médico y acceso a servicios nutricionales en los paquetes retributivos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Sensibilizar y reducir la estigmatización para fomentar el bienestar de los trabajadores y crear una cultura de promoción del apoyo a la salud mental en las escuelas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Ayudar a los proveedores de educación formal y no formal a redactar contratos y códigos de conducta no discriminatorios en los que se hable del estigma relacionado con la salud mental y apoyo psicosocial y se establezcan vías para que los docentes puedan informar sobre sus problemas personales de forma segura y confidencial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Formar a los docentes en primeros auxilios básicos para ellos y sus pares</a:t>
            </a:r>
            <a:endParaRPr b="0" i="0" sz="1300" u="none" cap="none" strike="noStrike">
              <a:solidFill>
                <a:srgbClr val="000000"/>
              </a:solidFill>
              <a:latin typeface="Arial"/>
              <a:ea typeface="Arial"/>
              <a:cs typeface="Arial"/>
              <a:sym typeface="Arial"/>
            </a:endParaRPr>
          </a:p>
        </p:txBody>
      </p:sp>
      <p:pic>
        <p:nvPicPr>
          <p:cNvPr id="838" name="Google Shape;838;p104"/>
          <p:cNvPicPr preferRelativeResize="0"/>
          <p:nvPr/>
        </p:nvPicPr>
        <p:blipFill rotWithShape="1">
          <a:blip r:embed="rId3">
            <a:alphaModFix/>
          </a:blip>
          <a:srcRect b="1755" l="0" r="0" t="1765"/>
          <a:stretch/>
        </p:blipFill>
        <p:spPr>
          <a:xfrm>
            <a:off x="228425" y="1570925"/>
            <a:ext cx="2481099" cy="2806650"/>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42" name="Shape 842"/>
        <p:cNvGrpSpPr/>
        <p:nvPr/>
      </p:nvGrpSpPr>
      <p:grpSpPr>
        <a:xfrm>
          <a:off x="0" y="0"/>
          <a:ext cx="0" cy="0"/>
          <a:chOff x="0" y="0"/>
          <a:chExt cx="0" cy="0"/>
        </a:xfrm>
      </p:grpSpPr>
      <p:sp>
        <p:nvSpPr>
          <p:cNvPr id="843" name="Google Shape;843;p10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a:t>
            </a:r>
            <a:endParaRPr sz="1700">
              <a:latin typeface="Arial"/>
              <a:ea typeface="Arial"/>
              <a:cs typeface="Arial"/>
              <a:sym typeface="Arial"/>
            </a:endParaRPr>
          </a:p>
        </p:txBody>
      </p:sp>
      <p:sp>
        <p:nvSpPr>
          <p:cNvPr id="844" name="Google Shape;844;p105"/>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845" name="Google Shape;845;p105"/>
          <p:cNvSpPr txBox="1"/>
          <p:nvPr/>
        </p:nvSpPr>
        <p:spPr>
          <a:xfrm>
            <a:off x="186100" y="11070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Condiciones de trabajo</a:t>
            </a:r>
            <a:endParaRPr b="0" i="0" sz="1400" u="none" cap="none" strike="noStrike">
              <a:solidFill>
                <a:srgbClr val="073763"/>
              </a:solidFill>
              <a:latin typeface="Arial"/>
              <a:ea typeface="Arial"/>
              <a:cs typeface="Arial"/>
              <a:sym typeface="Arial"/>
            </a:endParaRPr>
          </a:p>
        </p:txBody>
      </p:sp>
      <p:sp>
        <p:nvSpPr>
          <p:cNvPr id="846" name="Google Shape;846;p105"/>
          <p:cNvSpPr txBox="1"/>
          <p:nvPr/>
        </p:nvSpPr>
        <p:spPr>
          <a:xfrm>
            <a:off x="2857050" y="1417425"/>
            <a:ext cx="6153600" cy="29862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y aplicar normas de retribución para los docentes. Garantizar que las diferencias salariales son justas y se basan en las cualificaciones, responsabilidades y experiencia.</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Revisar las escalas salariales para adaptarlas al coste de la vida y garantizar que los docentes cobren un salario digno.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Hacer campaña para que el gobierno siempre pague a todos los docentes un salario justo, y de manera puntual</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Velar por que exista una política que garantice a los docentes el acceso a la seguridad social, al seguro médico y a los servicios de salud nutricional, física y mental.</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los responsables de los centros escolares, los funcionarios locales y nacionales y los docentes dispongan de sistemas para controlar, informar y abordar los índices de estrés y agotamiento.</a:t>
            </a:r>
            <a:endParaRPr b="0" i="0" sz="1400" u="none" cap="none" strike="noStrike">
              <a:solidFill>
                <a:srgbClr val="000000"/>
              </a:solidFill>
              <a:latin typeface="Arial"/>
              <a:ea typeface="Arial"/>
              <a:cs typeface="Arial"/>
              <a:sym typeface="Arial"/>
            </a:endParaRPr>
          </a:p>
        </p:txBody>
      </p:sp>
      <p:pic>
        <p:nvPicPr>
          <p:cNvPr id="847" name="Google Shape;847;p105"/>
          <p:cNvPicPr preferRelativeResize="0"/>
          <p:nvPr/>
        </p:nvPicPr>
        <p:blipFill rotWithShape="1">
          <a:blip r:embed="rId3">
            <a:alphaModFix/>
          </a:blip>
          <a:srcRect b="0" l="1616" r="1616" t="0"/>
          <a:stretch/>
        </p:blipFill>
        <p:spPr>
          <a:xfrm>
            <a:off x="186100" y="1507200"/>
            <a:ext cx="2312849" cy="2806650"/>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51" name="Shape 851"/>
        <p:cNvGrpSpPr/>
        <p:nvPr/>
      </p:nvGrpSpPr>
      <p:grpSpPr>
        <a:xfrm>
          <a:off x="0" y="0"/>
          <a:ext cx="0" cy="0"/>
          <a:chOff x="0" y="0"/>
          <a:chExt cx="0" cy="0"/>
        </a:xfrm>
      </p:grpSpPr>
      <p:sp>
        <p:nvSpPr>
          <p:cNvPr id="852" name="Google Shape;852;p10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a:t>
            </a:r>
            <a:endParaRPr sz="1700">
              <a:latin typeface="Arial"/>
              <a:ea typeface="Arial"/>
              <a:cs typeface="Arial"/>
              <a:sym typeface="Arial"/>
            </a:endParaRPr>
          </a:p>
        </p:txBody>
      </p:sp>
      <p:sp>
        <p:nvSpPr>
          <p:cNvPr id="853" name="Google Shape;853;p10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854" name="Google Shape;854;p106"/>
          <p:cNvSpPr txBox="1"/>
          <p:nvPr/>
        </p:nvSpPr>
        <p:spPr>
          <a:xfrm>
            <a:off x="186100"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Condiciones de trabajo</a:t>
            </a:r>
            <a:endParaRPr b="0" i="0" sz="1400" u="none" cap="none" strike="noStrike">
              <a:solidFill>
                <a:srgbClr val="073763"/>
              </a:solidFill>
              <a:latin typeface="Arial"/>
              <a:ea typeface="Arial"/>
              <a:cs typeface="Arial"/>
              <a:sym typeface="Arial"/>
            </a:endParaRPr>
          </a:p>
        </p:txBody>
      </p:sp>
      <p:sp>
        <p:nvSpPr>
          <p:cNvPr id="855" name="Google Shape;855;p106"/>
          <p:cNvSpPr txBox="1"/>
          <p:nvPr/>
        </p:nvSpPr>
        <p:spPr>
          <a:xfrm>
            <a:off x="2868100" y="1817450"/>
            <a:ext cx="6153600" cy="2339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Animar a los docentes a contribuir y ayudar a dar forma a los códigos de conducta.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todos los docentes participan en la determinación de las condiciones de sus contratos y los de sus pares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Dar a los docentes la oportunidad de promover su profesión y debatir los retos a los que se enfrentan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Respetar la Recomendación de la OIT y UNESCO (1966) relativa a la situación del personal docente, concebida para "servir de base a las legislaciones o prácticas nacionales relativas al personal docente e influir en el desarrollo de dichas legislaciones y prácticas"</a:t>
            </a:r>
            <a:endParaRPr b="0" i="0" sz="1400" u="none" cap="none" strike="noStrike">
              <a:solidFill>
                <a:srgbClr val="000000"/>
              </a:solidFill>
              <a:latin typeface="Arial"/>
              <a:ea typeface="Arial"/>
              <a:cs typeface="Arial"/>
              <a:sym typeface="Arial"/>
            </a:endParaRPr>
          </a:p>
        </p:txBody>
      </p:sp>
      <p:pic>
        <p:nvPicPr>
          <p:cNvPr id="856" name="Google Shape;856;p106"/>
          <p:cNvPicPr preferRelativeResize="0"/>
          <p:nvPr/>
        </p:nvPicPr>
        <p:blipFill rotWithShape="1">
          <a:blip r:embed="rId3">
            <a:alphaModFix/>
          </a:blip>
          <a:srcRect b="258" l="0" r="0" t="258"/>
          <a:stretch/>
        </p:blipFill>
        <p:spPr>
          <a:xfrm>
            <a:off x="315549" y="1583975"/>
            <a:ext cx="2404151" cy="2806650"/>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60" name="Shape 860"/>
        <p:cNvGrpSpPr/>
        <p:nvPr/>
      </p:nvGrpSpPr>
      <p:grpSpPr>
        <a:xfrm>
          <a:off x="0" y="0"/>
          <a:ext cx="0" cy="0"/>
          <a:chOff x="0" y="0"/>
          <a:chExt cx="0" cy="0"/>
        </a:xfrm>
      </p:grpSpPr>
      <p:sp>
        <p:nvSpPr>
          <p:cNvPr id="861" name="Google Shape;861;p10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4 - Docentes y personal educativo</a:t>
            </a:r>
            <a:endParaRPr sz="1700">
              <a:latin typeface="Arial"/>
              <a:ea typeface="Arial"/>
              <a:cs typeface="Arial"/>
              <a:sym typeface="Arial"/>
            </a:endParaRPr>
          </a:p>
        </p:txBody>
      </p:sp>
      <p:sp>
        <p:nvSpPr>
          <p:cNvPr id="862" name="Google Shape;862;p107"/>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863" name="Google Shape;863;p107"/>
          <p:cNvSpPr txBox="1"/>
          <p:nvPr/>
        </p:nvSpPr>
        <p:spPr>
          <a:xfrm>
            <a:off x="258950" y="900038"/>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Apoyo y supervisión</a:t>
            </a:r>
            <a:endParaRPr b="1" i="1" sz="1400" u="none" cap="none" strike="noStrike">
              <a:solidFill>
                <a:srgbClr val="073763"/>
              </a:solidFill>
              <a:latin typeface="Arial"/>
              <a:ea typeface="Arial"/>
              <a:cs typeface="Arial"/>
              <a:sym typeface="Arial"/>
            </a:endParaRPr>
          </a:p>
        </p:txBody>
      </p:sp>
      <p:sp>
        <p:nvSpPr>
          <p:cNvPr id="864" name="Google Shape;864;p107"/>
          <p:cNvSpPr txBox="1"/>
          <p:nvPr/>
        </p:nvSpPr>
        <p:spPr>
          <a:xfrm>
            <a:off x="211450" y="1541000"/>
            <a:ext cx="5262300" cy="29862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Los docentes necesitan sentirse apoyados formal e informalmente.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Pueden contar con el apoyo, la tutoría o la formación de otro docente, un entrenador, un supervisor o un líder escolar.</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El apoyo y la supervisión pueden incluir desarrollo profesional docente continuo, observaciones y sesiones de retroalimentación, así como evaluaciones periódicas del rendimiento.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Dependiendo de cómo se gestione el proceso, puede resultar positivo y constructivo, o estresante y perjudicial.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La supervisión y la evaluación no deben correr a cargo de inspectores externos que no conozcan a los docentes, los estudiantes o el contexto.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Las voces de los docentes deben dar forma al proceso.</a:t>
            </a:r>
            <a:endParaRPr b="0" i="0" sz="1300" u="none" cap="none" strike="noStrike">
              <a:solidFill>
                <a:srgbClr val="000000"/>
              </a:solidFill>
              <a:latin typeface="Arial"/>
              <a:ea typeface="Arial"/>
              <a:cs typeface="Arial"/>
              <a:sym typeface="Arial"/>
            </a:endParaRPr>
          </a:p>
        </p:txBody>
      </p:sp>
      <p:sp>
        <p:nvSpPr>
          <p:cNvPr id="865" name="Google Shape;865;p107"/>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pic>
        <p:nvPicPr>
          <p:cNvPr id="866" name="Google Shape;866;p107"/>
          <p:cNvPicPr preferRelativeResize="0"/>
          <p:nvPr/>
        </p:nvPicPr>
        <p:blipFill rotWithShape="1">
          <a:blip r:embed="rId3">
            <a:alphaModFix/>
          </a:blip>
          <a:srcRect b="0" l="0" r="0" t="0"/>
          <a:stretch/>
        </p:blipFill>
        <p:spPr>
          <a:xfrm>
            <a:off x="5771025" y="1511263"/>
            <a:ext cx="2981450" cy="2038575"/>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70" name="Shape 870"/>
        <p:cNvGrpSpPr/>
        <p:nvPr/>
      </p:nvGrpSpPr>
      <p:grpSpPr>
        <a:xfrm>
          <a:off x="0" y="0"/>
          <a:ext cx="0" cy="0"/>
          <a:chOff x="0" y="0"/>
          <a:chExt cx="0" cy="0"/>
        </a:xfrm>
      </p:grpSpPr>
      <p:sp>
        <p:nvSpPr>
          <p:cNvPr id="871" name="Google Shape;871;p10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4 - Docentes y personal educativo</a:t>
            </a:r>
            <a:endParaRPr sz="1700">
              <a:latin typeface="Arial"/>
              <a:ea typeface="Arial"/>
              <a:cs typeface="Arial"/>
              <a:sym typeface="Arial"/>
            </a:endParaRPr>
          </a:p>
        </p:txBody>
      </p:sp>
      <p:sp>
        <p:nvSpPr>
          <p:cNvPr id="872" name="Google Shape;872;p108"/>
          <p:cNvSpPr txBox="1"/>
          <p:nvPr/>
        </p:nvSpPr>
        <p:spPr>
          <a:xfrm>
            <a:off x="228425" y="118412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Apoyo y supervisión</a:t>
            </a:r>
            <a:endParaRPr b="0" i="0" sz="1400" u="none" cap="none" strike="noStrike">
              <a:solidFill>
                <a:srgbClr val="073763"/>
              </a:solidFill>
              <a:latin typeface="Arial"/>
              <a:ea typeface="Arial"/>
              <a:cs typeface="Arial"/>
              <a:sym typeface="Arial"/>
            </a:endParaRPr>
          </a:p>
        </p:txBody>
      </p:sp>
      <p:sp>
        <p:nvSpPr>
          <p:cNvPr id="873" name="Google Shape;873;p108"/>
          <p:cNvSpPr txBox="1"/>
          <p:nvPr/>
        </p:nvSpPr>
        <p:spPr>
          <a:xfrm>
            <a:off x="266250" y="1667425"/>
            <a:ext cx="86790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al apoyo y la supervisión en las iniciativas de bienestar docente?</a:t>
            </a:r>
            <a:endParaRPr>
              <a:solidFill>
                <a:srgbClr val="CC4125"/>
              </a:solidFill>
            </a:endParaRPr>
          </a:p>
          <a:p>
            <a:pPr indent="0" lvl="0" marL="0" rtl="0" algn="l">
              <a:spcBef>
                <a:spcPts val="0"/>
              </a:spcBef>
              <a:spcAft>
                <a:spcPts val="0"/>
              </a:spcAft>
              <a:buNone/>
            </a:pPr>
            <a:r>
              <a:t/>
            </a:r>
            <a:endParaRPr>
              <a:solidFill>
                <a:srgbClr val="CC4125"/>
              </a:solidFill>
            </a:endParaRPr>
          </a:p>
          <a:p>
            <a:pPr indent="0" lvl="0" marL="0" rtl="0" algn="l">
              <a:spcBef>
                <a:spcPts val="0"/>
              </a:spcBef>
              <a:spcAft>
                <a:spcPts val="0"/>
              </a:spcAft>
              <a:buNone/>
            </a:pPr>
            <a:r>
              <a:t/>
            </a:r>
            <a:endParaRPr>
              <a:solidFill>
                <a:srgbClr val="CC4125"/>
              </a:solidFil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No hay suficientes docentes cualificados, formadores de docentes y autoridades locales o nacionales para orientar, entrenar o supervisar a los docentes con eficacia.</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Los docentes se resisten a la tutoría porque han tenido experiencias perjudiciales en el pasado.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No existe un sistema de responsabilidad para los supervisores.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Las aulas están masificadas y los horarios de los docentes no permiten una supervisión eficaz.</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a:p>
          <a:p>
            <a:pPr indent="0" lvl="0" marL="0" marR="0" rtl="0" algn="l">
              <a:lnSpc>
                <a:spcPct val="100000"/>
              </a:lnSpc>
              <a:spcBef>
                <a:spcPts val="0"/>
              </a:spcBef>
              <a:spcAft>
                <a:spcPts val="0"/>
              </a:spcAft>
              <a:buNone/>
            </a:pPr>
            <a:r>
              <a:t/>
            </a:r>
            <a:endParaRPr/>
          </a:p>
          <a:p>
            <a:pPr indent="0" lvl="0" marL="0" rtl="0" algn="l">
              <a:spcBef>
                <a:spcPts val="0"/>
              </a:spcBef>
              <a:spcAft>
                <a:spcPts val="0"/>
              </a:spcAft>
              <a:buNone/>
            </a:pPr>
            <a:r>
              <a:rPr lang="en">
                <a:solidFill>
                  <a:srgbClr val="CC4125"/>
                </a:solidFill>
              </a:rPr>
              <a:t>¿Existen estas barreras en su contexto? ¿Cuáles podrían ser algunos obstáculos adicionales para el apoyo y la supervisión del bienestar de los docentes?</a:t>
            </a:r>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77" name="Shape 877"/>
        <p:cNvGrpSpPr/>
        <p:nvPr/>
      </p:nvGrpSpPr>
      <p:grpSpPr>
        <a:xfrm>
          <a:off x="0" y="0"/>
          <a:ext cx="0" cy="0"/>
          <a:chOff x="0" y="0"/>
          <a:chExt cx="0" cy="0"/>
        </a:xfrm>
      </p:grpSpPr>
      <p:sp>
        <p:nvSpPr>
          <p:cNvPr id="878" name="Google Shape;878;p10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a:t>
            </a:r>
            <a:endParaRPr sz="1700">
              <a:latin typeface="Arial"/>
              <a:ea typeface="Arial"/>
              <a:cs typeface="Arial"/>
              <a:sym typeface="Arial"/>
            </a:endParaRPr>
          </a:p>
        </p:txBody>
      </p:sp>
      <p:sp>
        <p:nvSpPr>
          <p:cNvPr id="879" name="Google Shape;879;p109"/>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880" name="Google Shape;880;p109"/>
          <p:cNvSpPr txBox="1"/>
          <p:nvPr/>
        </p:nvSpPr>
        <p:spPr>
          <a:xfrm>
            <a:off x="228425" y="11926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Apoyo y supervisión</a:t>
            </a:r>
            <a:endParaRPr b="0" i="0" sz="1400" u="none" cap="none" strike="noStrike">
              <a:solidFill>
                <a:srgbClr val="073763"/>
              </a:solidFill>
              <a:latin typeface="Arial"/>
              <a:ea typeface="Arial"/>
              <a:cs typeface="Arial"/>
              <a:sym typeface="Arial"/>
            </a:endParaRPr>
          </a:p>
        </p:txBody>
      </p:sp>
      <p:sp>
        <p:nvSpPr>
          <p:cNvPr id="881" name="Google Shape;881;p109"/>
          <p:cNvSpPr txBox="1"/>
          <p:nvPr/>
        </p:nvSpPr>
        <p:spPr>
          <a:xfrm>
            <a:off x="2801300" y="1647975"/>
            <a:ext cx="6153600" cy="2339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Reclutar y formar a personas para que presten apoyo psicosocial básico y no especializado, individual o en grupo.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Contratar y formar a especialistas que presten servicios especializados de salud mental y apoyo psicosocial en las escuelas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todas las personas que apoyan y supervisan a los docentes reciben formación en protección psicosocial como parte de una política de «no hacer daño».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Eliminar el estigma de la salud mental y el apoyo psicosocial de forma adecuada al contexto y la cultura para garantizar que los docentes se sientan seguros y cómodos pidiendo ayuda.</a:t>
            </a:r>
            <a:endParaRPr b="0" i="0" sz="1400" u="none" cap="none" strike="noStrike">
              <a:solidFill>
                <a:srgbClr val="000000"/>
              </a:solidFill>
              <a:latin typeface="Arial"/>
              <a:ea typeface="Arial"/>
              <a:cs typeface="Arial"/>
              <a:sym typeface="Arial"/>
            </a:endParaRPr>
          </a:p>
        </p:txBody>
      </p:sp>
      <p:pic>
        <p:nvPicPr>
          <p:cNvPr id="882" name="Google Shape;882;p109"/>
          <p:cNvPicPr preferRelativeResize="0"/>
          <p:nvPr/>
        </p:nvPicPr>
        <p:blipFill rotWithShape="1">
          <a:blip r:embed="rId3">
            <a:alphaModFix/>
          </a:blip>
          <a:srcRect b="1755" l="0" r="0" t="1765"/>
          <a:stretch/>
        </p:blipFill>
        <p:spPr>
          <a:xfrm>
            <a:off x="228425" y="1647975"/>
            <a:ext cx="2481099" cy="2806650"/>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86" name="Shape 886"/>
        <p:cNvGrpSpPr/>
        <p:nvPr/>
      </p:nvGrpSpPr>
      <p:grpSpPr>
        <a:xfrm>
          <a:off x="0" y="0"/>
          <a:ext cx="0" cy="0"/>
          <a:chOff x="0" y="0"/>
          <a:chExt cx="0" cy="0"/>
        </a:xfrm>
      </p:grpSpPr>
      <p:sp>
        <p:nvSpPr>
          <p:cNvPr id="887" name="Google Shape;887;p11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a:t>
            </a:r>
            <a:endParaRPr sz="1700">
              <a:latin typeface="Arial"/>
              <a:ea typeface="Arial"/>
              <a:cs typeface="Arial"/>
              <a:sym typeface="Arial"/>
            </a:endParaRPr>
          </a:p>
        </p:txBody>
      </p:sp>
      <p:sp>
        <p:nvSpPr>
          <p:cNvPr id="888" name="Google Shape;888;p110"/>
          <p:cNvSpPr txBox="1"/>
          <p:nvPr/>
        </p:nvSpPr>
        <p:spPr>
          <a:xfrm>
            <a:off x="239625" y="115185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Apoyo y supervisión</a:t>
            </a:r>
            <a:endParaRPr b="0" i="0" sz="1400" u="none" cap="none" strike="noStrike">
              <a:solidFill>
                <a:srgbClr val="073763"/>
              </a:solidFill>
              <a:latin typeface="Arial"/>
              <a:ea typeface="Arial"/>
              <a:cs typeface="Arial"/>
              <a:sym typeface="Arial"/>
            </a:endParaRPr>
          </a:p>
        </p:txBody>
      </p:sp>
      <p:sp>
        <p:nvSpPr>
          <p:cNvPr id="889" name="Google Shape;889;p110"/>
          <p:cNvSpPr txBox="1"/>
          <p:nvPr/>
        </p:nvSpPr>
        <p:spPr>
          <a:xfrm>
            <a:off x="2876750" y="1012275"/>
            <a:ext cx="6153600" cy="3632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Ofrecer formación continua y apoyo que no sea discriminatorio y se base en las necesidades y los puntos fuertes de los docentes, esté en consonancia con sus contratos y siga los códigos de conducta acordados.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Animar a los estudiantes a hacer comentarios constructivos a los docentes para que puedan construir juntos ambientes de aprendizaje más seguros y solidarios.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Establecer un sistema de responsabilidad nacional y local para ayudar a las autoridades, los directores de centros escolares y los docentes a buscar ayuda cuando los supervisores no cumplan con sus responsabilidades.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Incluir la ratio de docentes por estudiante en los sistemas de seguimiento escolar.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un inventario para hacer un seguimiento de los materiales y garantizar que todas las escuelas tienen una parte equitativa de los recursos de aprendizaje.</a:t>
            </a:r>
            <a:endParaRPr b="0" i="0" sz="1400" u="none" cap="none" strike="noStrike">
              <a:solidFill>
                <a:srgbClr val="000000"/>
              </a:solidFill>
              <a:latin typeface="Arial"/>
              <a:ea typeface="Arial"/>
              <a:cs typeface="Arial"/>
              <a:sym typeface="Arial"/>
            </a:endParaRPr>
          </a:p>
        </p:txBody>
      </p:sp>
      <p:pic>
        <p:nvPicPr>
          <p:cNvPr id="890" name="Google Shape;890;p110"/>
          <p:cNvPicPr preferRelativeResize="0"/>
          <p:nvPr/>
        </p:nvPicPr>
        <p:blipFill rotWithShape="1">
          <a:blip r:embed="rId3">
            <a:alphaModFix/>
          </a:blip>
          <a:srcRect b="0" l="1616" r="1616" t="0"/>
          <a:stretch/>
        </p:blipFill>
        <p:spPr>
          <a:xfrm>
            <a:off x="239625" y="1552050"/>
            <a:ext cx="2312849" cy="2806650"/>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4" name="Shape 894"/>
        <p:cNvGrpSpPr/>
        <p:nvPr/>
      </p:nvGrpSpPr>
      <p:grpSpPr>
        <a:xfrm>
          <a:off x="0" y="0"/>
          <a:ext cx="0" cy="0"/>
          <a:chOff x="0" y="0"/>
          <a:chExt cx="0" cy="0"/>
        </a:xfrm>
      </p:grpSpPr>
      <p:sp>
        <p:nvSpPr>
          <p:cNvPr id="895" name="Google Shape;895;p11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a:t>
            </a:r>
            <a:endParaRPr sz="1700">
              <a:latin typeface="Arial"/>
              <a:ea typeface="Arial"/>
              <a:cs typeface="Arial"/>
              <a:sym typeface="Arial"/>
            </a:endParaRPr>
          </a:p>
        </p:txBody>
      </p:sp>
      <p:sp>
        <p:nvSpPr>
          <p:cNvPr id="896" name="Google Shape;896;p11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897" name="Google Shape;897;p111"/>
          <p:cNvSpPr txBox="1"/>
          <p:nvPr/>
        </p:nvSpPr>
        <p:spPr>
          <a:xfrm>
            <a:off x="186100"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Apoyo y supervisión</a:t>
            </a:r>
            <a:endParaRPr b="0" i="0" sz="1400" u="none" cap="none" strike="noStrike">
              <a:solidFill>
                <a:srgbClr val="073763"/>
              </a:solidFill>
              <a:latin typeface="Arial"/>
              <a:ea typeface="Arial"/>
              <a:cs typeface="Arial"/>
              <a:sym typeface="Arial"/>
            </a:endParaRPr>
          </a:p>
        </p:txBody>
      </p:sp>
      <p:sp>
        <p:nvSpPr>
          <p:cNvPr id="898" name="Google Shape;898;p111"/>
          <p:cNvSpPr txBox="1"/>
          <p:nvPr/>
        </p:nvSpPr>
        <p:spPr>
          <a:xfrm>
            <a:off x="2878850" y="1571900"/>
            <a:ext cx="6153600" cy="27705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Preguntar a los docentes qué tipo de formación necesitan y qué enfoques de desarrollo profesional funcionan mejor para ellos.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Colaborar con los docentes para diseñar mecanismos de supervisión y apoyo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Utilizar la tutoría y el apoyo entre iguales para motivar a los docentes y demás personal educativo ayudándoles a identificar las áreas prioritarias de apoyo y mejora. Establecer juntos objetivos alcanzables.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las discusiones sobre la evaluación del rendimiento vayan en ambas direcciones. Pedir a los docentes que compartan sus opiniones, discutan los retos y acuerden cómo resolverlos en colaboración con los supervisores o mentores.</a:t>
            </a:r>
            <a:endParaRPr b="0" i="0" sz="1400" u="none" cap="none" strike="noStrike">
              <a:solidFill>
                <a:srgbClr val="000000"/>
              </a:solidFill>
              <a:latin typeface="Arial"/>
              <a:ea typeface="Arial"/>
              <a:cs typeface="Arial"/>
              <a:sym typeface="Arial"/>
            </a:endParaRPr>
          </a:p>
        </p:txBody>
      </p:sp>
      <p:pic>
        <p:nvPicPr>
          <p:cNvPr id="899" name="Google Shape;899;p111"/>
          <p:cNvPicPr preferRelativeResize="0"/>
          <p:nvPr/>
        </p:nvPicPr>
        <p:blipFill rotWithShape="1">
          <a:blip r:embed="rId3">
            <a:alphaModFix/>
          </a:blip>
          <a:srcRect b="258" l="0" r="0" t="258"/>
          <a:stretch/>
        </p:blipFill>
        <p:spPr>
          <a:xfrm>
            <a:off x="330274" y="1571900"/>
            <a:ext cx="2404151" cy="2806650"/>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903" name="Shape 903"/>
        <p:cNvGrpSpPr/>
        <p:nvPr/>
      </p:nvGrpSpPr>
      <p:grpSpPr>
        <a:xfrm>
          <a:off x="0" y="0"/>
          <a:ext cx="0" cy="0"/>
          <a:chOff x="0" y="0"/>
          <a:chExt cx="0" cy="0"/>
        </a:xfrm>
      </p:grpSpPr>
      <p:sp>
        <p:nvSpPr>
          <p:cNvPr id="904" name="Google Shape;904;p112"/>
          <p:cNvSpPr txBox="1"/>
          <p:nvPr>
            <p:ph type="title"/>
          </p:nvPr>
        </p:nvSpPr>
        <p:spPr>
          <a:xfrm>
            <a:off x="459000" y="504275"/>
            <a:ext cx="8226000" cy="3220500"/>
          </a:xfrm>
          <a:prstGeom prst="rect">
            <a:avLst/>
          </a:prstGeom>
          <a:noFill/>
          <a:ln>
            <a:noFill/>
          </a:ln>
        </p:spPr>
        <p:txBody>
          <a:bodyPr anchorCtr="0" anchor="b" bIns="91400" lIns="91400" spcFirstLastPara="1" rIns="91400" wrap="square" tIns="91400">
            <a:noAutofit/>
          </a:bodyPr>
          <a:lstStyle/>
          <a:p>
            <a:pPr indent="0" lvl="0" marL="0" rtl="0"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BIENESTAR DOCENTE EN </a:t>
            </a:r>
            <a:r>
              <a:rPr b="1" lang="en" sz="4800">
                <a:solidFill>
                  <a:schemeClr val="lt1"/>
                </a:solidFill>
                <a:latin typeface="Arial"/>
                <a:ea typeface="Arial"/>
                <a:cs typeface="Arial"/>
                <a:sym typeface="Arial"/>
              </a:rPr>
              <a:t>SITUACIONES DE EMERGENCIA</a:t>
            </a:r>
            <a:endParaRPr i="1"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Taller regional de contextualización, política y práctica</a:t>
            </a:r>
            <a:endParaRPr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t/>
            </a:r>
            <a:endParaRPr sz="2300">
              <a:solidFill>
                <a:srgbClr val="FFFFFF"/>
              </a:solidFill>
            </a:endParaRPr>
          </a:p>
          <a:p>
            <a:pPr indent="0" lvl="0" marL="0" rtl="0"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CUADERNO DE TRABAJO 4: Política educativa</a:t>
            </a:r>
            <a:endParaRPr b="1" sz="1600">
              <a:solidFill>
                <a:srgbClr val="FFFFFF"/>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8" name="Shape 108"/>
        <p:cNvGrpSpPr/>
        <p:nvPr/>
      </p:nvGrpSpPr>
      <p:grpSpPr>
        <a:xfrm>
          <a:off x="0" y="0"/>
          <a:ext cx="0" cy="0"/>
          <a:chOff x="0" y="0"/>
          <a:chExt cx="0" cy="0"/>
        </a:xfrm>
      </p:grpSpPr>
      <p:sp>
        <p:nvSpPr>
          <p:cNvPr id="109" name="Google Shape;109;p1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¿Por qué centrarse en el bienestar docente?</a:t>
            </a:r>
            <a:endParaRPr sz="1700">
              <a:latin typeface="Arial"/>
              <a:ea typeface="Arial"/>
              <a:cs typeface="Arial"/>
              <a:sym typeface="Arial"/>
            </a:endParaRPr>
          </a:p>
        </p:txBody>
      </p:sp>
      <p:sp>
        <p:nvSpPr>
          <p:cNvPr id="110" name="Google Shape;110;p12"/>
          <p:cNvSpPr txBox="1"/>
          <p:nvPr>
            <p:ph idx="1" type="body"/>
          </p:nvPr>
        </p:nvSpPr>
        <p:spPr>
          <a:xfrm>
            <a:off x="3412875" y="788600"/>
            <a:ext cx="55977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sz="1400">
                <a:solidFill>
                  <a:srgbClr val="000000"/>
                </a:solidFill>
                <a:latin typeface="Arial"/>
                <a:ea typeface="Arial"/>
                <a:cs typeface="Arial"/>
                <a:sym typeface="Arial"/>
              </a:rPr>
              <a:t>«La salud mental y el bienestar docente es un fuerte indicador de la salud mental y del bienestar de la niñez». (1)</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lang="en" sz="1400">
                <a:solidFill>
                  <a:srgbClr val="000000"/>
                </a:solidFill>
                <a:latin typeface="Arial"/>
                <a:ea typeface="Arial"/>
                <a:cs typeface="Arial"/>
                <a:sym typeface="Arial"/>
              </a:rPr>
              <a:t>«Los docentes contribuyen más al aprendizaje y al bienestar de la niñez que cualquier otro factor a nivel escolar». (2)</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lang="en" sz="1400">
                <a:solidFill>
                  <a:srgbClr val="000000"/>
                </a:solidFill>
                <a:latin typeface="Arial"/>
                <a:ea typeface="Arial"/>
                <a:cs typeface="Arial"/>
                <a:sym typeface="Arial"/>
              </a:rPr>
              <a:t>«El bienestar docente se conceptualiza a menudo como un medio para lograr el bienestar de los estudiantes, más que como un resultado valioso en sí mismo». (3)</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i="1" lang="en" sz="1400">
                <a:solidFill>
                  <a:srgbClr val="1C4587"/>
                </a:solidFill>
                <a:latin typeface="Arial"/>
                <a:ea typeface="Arial"/>
                <a:cs typeface="Arial"/>
                <a:sym typeface="Arial"/>
              </a:rPr>
              <a:t>«Empecé a tranquilizarme y mi ira fue desapareciendo poco a poco. Siento que hoy soy mejor docente y persona. Tengo los conocimientos y las herramientas para cambiar la forma en que estos niños, niñas y yo mismo/a vemos la vida. Los estudiantes con quienes trabajo continuamente me dan la motivación y el ánimo necesarios para afrontar mis propios problemas». </a:t>
            </a:r>
            <a:r>
              <a:rPr lang="en" sz="1400">
                <a:solidFill>
                  <a:schemeClr val="dk1"/>
                </a:solidFill>
                <a:latin typeface="Arial"/>
                <a:ea typeface="Arial"/>
                <a:cs typeface="Arial"/>
                <a:sym typeface="Arial"/>
              </a:rPr>
              <a:t>(4)</a:t>
            </a:r>
            <a:endParaRPr sz="1400">
              <a:solidFill>
                <a:schemeClr val="dk1"/>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2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pic>
        <p:nvPicPr>
          <p:cNvPr id="111" name="Google Shape;111;p12"/>
          <p:cNvPicPr preferRelativeResize="0"/>
          <p:nvPr/>
        </p:nvPicPr>
        <p:blipFill rotWithShape="1">
          <a:blip r:embed="rId3">
            <a:alphaModFix/>
          </a:blip>
          <a:srcRect b="0" l="0" r="0" t="0"/>
          <a:stretch/>
        </p:blipFill>
        <p:spPr>
          <a:xfrm>
            <a:off x="330950" y="1073373"/>
            <a:ext cx="2838302" cy="2607350"/>
          </a:xfrm>
          <a:prstGeom prst="rect">
            <a:avLst/>
          </a:prstGeom>
          <a:noFill/>
          <a:ln>
            <a:noFill/>
          </a:ln>
        </p:spPr>
      </p:pic>
      <p:sp>
        <p:nvSpPr>
          <p:cNvPr id="112" name="Google Shape;112;p12"/>
          <p:cNvSpPr txBox="1"/>
          <p:nvPr/>
        </p:nvSpPr>
        <p:spPr>
          <a:xfrm>
            <a:off x="2084300" y="3342025"/>
            <a:ext cx="11610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INEE</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08" name="Shape 908"/>
        <p:cNvGrpSpPr/>
        <p:nvPr/>
      </p:nvGrpSpPr>
      <p:grpSpPr>
        <a:xfrm>
          <a:off x="0" y="0"/>
          <a:ext cx="0" cy="0"/>
          <a:chOff x="0" y="0"/>
          <a:chExt cx="0" cy="0"/>
        </a:xfrm>
      </p:grpSpPr>
      <p:sp>
        <p:nvSpPr>
          <p:cNvPr id="909" name="Google Shape;909;p11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5 - Política educativa</a:t>
            </a:r>
            <a:endParaRPr sz="1700">
              <a:latin typeface="Arial"/>
              <a:ea typeface="Arial"/>
              <a:cs typeface="Arial"/>
              <a:sym typeface="Arial"/>
            </a:endParaRPr>
          </a:p>
        </p:txBody>
      </p:sp>
      <p:sp>
        <p:nvSpPr>
          <p:cNvPr id="910" name="Google Shape;910;p11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911" name="Google Shape;911;p113"/>
          <p:cNvSpPr txBox="1"/>
          <p:nvPr/>
        </p:nvSpPr>
        <p:spPr>
          <a:xfrm>
            <a:off x="143850" y="10729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Formulación de leyes y políticas</a:t>
            </a:r>
            <a:endParaRPr b="1" i="1" sz="1400" u="none" cap="none" strike="noStrike">
              <a:solidFill>
                <a:srgbClr val="073763"/>
              </a:solidFill>
              <a:latin typeface="Arial"/>
              <a:ea typeface="Arial"/>
              <a:cs typeface="Arial"/>
              <a:sym typeface="Arial"/>
            </a:endParaRPr>
          </a:p>
        </p:txBody>
      </p:sp>
      <p:sp>
        <p:nvSpPr>
          <p:cNvPr id="912" name="Google Shape;912;p113"/>
          <p:cNvSpPr txBox="1"/>
          <p:nvPr/>
        </p:nvSpPr>
        <p:spPr>
          <a:xfrm>
            <a:off x="80675" y="1473100"/>
            <a:ext cx="5701500" cy="29862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La formulación de leyes y políticas en los contextos de educación en situaciones de emergencia debería centrarse en apoyar sistemas educativos que otorguen una alta prioridad al bienestar docente.</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Esto significa ofrecer a las comunidades financiación y servicios de apoyo (como instalaciones sanitarias escolares).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Es importante centrarse en la remuneración y la indemnización, la seguridad de los docentes y el acceso a los servicios de salud mental en contextos de crisis.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La legislación y la política también deben incluir el desarrollo de marcos nacionales y subregionales que tengan en cuenta las necesidades de los docentes y promuevan la coordinación entre los países y dentro de ellos.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Una legislación y una política eficaces deben basarse en datos locales y reflejar las normas internacionales.</a:t>
            </a:r>
            <a:endParaRPr b="0" i="0" sz="1300" u="none" cap="none" strike="noStrike">
              <a:solidFill>
                <a:srgbClr val="000000"/>
              </a:solidFill>
              <a:latin typeface="Arial"/>
              <a:ea typeface="Arial"/>
              <a:cs typeface="Arial"/>
              <a:sym typeface="Arial"/>
            </a:endParaRPr>
          </a:p>
        </p:txBody>
      </p:sp>
      <p:sp>
        <p:nvSpPr>
          <p:cNvPr id="913" name="Google Shape;913;p113"/>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pic>
        <p:nvPicPr>
          <p:cNvPr id="914" name="Google Shape;914;p113"/>
          <p:cNvPicPr preferRelativeResize="0"/>
          <p:nvPr/>
        </p:nvPicPr>
        <p:blipFill rotWithShape="1">
          <a:blip r:embed="rId3">
            <a:alphaModFix/>
          </a:blip>
          <a:srcRect b="0" l="0" r="0" t="0"/>
          <a:stretch/>
        </p:blipFill>
        <p:spPr>
          <a:xfrm>
            <a:off x="5836025" y="1551700"/>
            <a:ext cx="3079875" cy="2574925"/>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18" name="Shape 918"/>
        <p:cNvGrpSpPr/>
        <p:nvPr/>
      </p:nvGrpSpPr>
      <p:grpSpPr>
        <a:xfrm>
          <a:off x="0" y="0"/>
          <a:ext cx="0" cy="0"/>
          <a:chOff x="0" y="0"/>
          <a:chExt cx="0" cy="0"/>
        </a:xfrm>
      </p:grpSpPr>
      <p:sp>
        <p:nvSpPr>
          <p:cNvPr id="919" name="Google Shape;919;p11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5 - Política educativa</a:t>
            </a:r>
            <a:endParaRPr sz="1700">
              <a:latin typeface="Arial"/>
              <a:ea typeface="Arial"/>
              <a:cs typeface="Arial"/>
              <a:sym typeface="Arial"/>
            </a:endParaRPr>
          </a:p>
        </p:txBody>
      </p:sp>
      <p:sp>
        <p:nvSpPr>
          <p:cNvPr id="920" name="Google Shape;920;p114"/>
          <p:cNvSpPr txBox="1"/>
          <p:nvPr/>
        </p:nvSpPr>
        <p:spPr>
          <a:xfrm>
            <a:off x="228425" y="105607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Formulación de leyes y políticas</a:t>
            </a:r>
            <a:endParaRPr b="0" i="0" sz="1400" u="none" cap="none" strike="noStrike">
              <a:solidFill>
                <a:srgbClr val="073763"/>
              </a:solidFill>
              <a:latin typeface="Arial"/>
              <a:ea typeface="Arial"/>
              <a:cs typeface="Arial"/>
              <a:sym typeface="Arial"/>
            </a:endParaRPr>
          </a:p>
        </p:txBody>
      </p:sp>
      <p:sp>
        <p:nvSpPr>
          <p:cNvPr id="921" name="Google Shape;921;p114"/>
          <p:cNvSpPr txBox="1"/>
          <p:nvPr/>
        </p:nvSpPr>
        <p:spPr>
          <a:xfrm>
            <a:off x="228425" y="1519525"/>
            <a:ext cx="8716800" cy="283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para la formulación de leyes y políticas en materia de bienestar docente?</a:t>
            </a:r>
            <a:endParaRPr>
              <a:solidFill>
                <a:srgbClr val="CC4125"/>
              </a:solidFill>
            </a:endParaRPr>
          </a:p>
          <a:p>
            <a:pPr indent="0" lvl="0" marL="457200" marR="0" rtl="0" algn="l">
              <a:lnSpc>
                <a:spcPct val="100000"/>
              </a:lnSpc>
              <a:spcBef>
                <a:spcPts val="0"/>
              </a:spcBef>
              <a:spcAft>
                <a:spcPts val="0"/>
              </a:spcAft>
              <a:buNone/>
            </a:pPr>
            <a:r>
              <a:t/>
            </a:r>
            <a:endParaRPr sz="1300"/>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No se tiene en cuenta a los docentes en la elaboración de leyes y políticas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Las políticas relativas a los docentes en contextos de crisis se centran en iniciativas a corto plazo y no tienen en cuenta el crecimiento profesional ni las trayectorias profesionales.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Las leyes y políticas no reflejan la importancia del bienestar de los docentes para el desarrollo de los estudiantes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Las evaluaciones de conflictos y derechos humanos y los análisis de preparación ante desastres no sirven de base para la elaboración de leyes o políticas.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Incoherencia en la adecuación de las políticas nacionales a las normas internacionales.</a:t>
            </a:r>
            <a:endParaRPr b="0" i="0" sz="13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None/>
            </a:pPr>
            <a:r>
              <a:t/>
            </a:r>
            <a:endParaRPr sz="1300"/>
          </a:p>
          <a:p>
            <a:pPr indent="0" lvl="0" marL="0" rtl="0" algn="l">
              <a:spcBef>
                <a:spcPts val="0"/>
              </a:spcBef>
              <a:spcAft>
                <a:spcPts val="0"/>
              </a:spcAft>
              <a:buNone/>
            </a:pPr>
            <a:r>
              <a:rPr lang="en">
                <a:solidFill>
                  <a:srgbClr val="CC4125"/>
                </a:solidFill>
              </a:rPr>
              <a:t>¿Existen estas barreras en su contexto? ¿Cuáles podrían ser algunos obstáculos adicionales para la formulación de leyes y políticas en materia de bienestar docente?</a:t>
            </a:r>
            <a:endParaRPr sz="1300"/>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25" name="Shape 925"/>
        <p:cNvGrpSpPr/>
        <p:nvPr/>
      </p:nvGrpSpPr>
      <p:grpSpPr>
        <a:xfrm>
          <a:off x="0" y="0"/>
          <a:ext cx="0" cy="0"/>
          <a:chOff x="0" y="0"/>
          <a:chExt cx="0" cy="0"/>
        </a:xfrm>
      </p:grpSpPr>
      <p:sp>
        <p:nvSpPr>
          <p:cNvPr id="926" name="Google Shape;926;p11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5</a:t>
            </a:r>
            <a:endParaRPr sz="1700">
              <a:latin typeface="Arial"/>
              <a:ea typeface="Arial"/>
              <a:cs typeface="Arial"/>
              <a:sym typeface="Arial"/>
            </a:endParaRPr>
          </a:p>
        </p:txBody>
      </p:sp>
      <p:sp>
        <p:nvSpPr>
          <p:cNvPr id="927" name="Google Shape;927;p115"/>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928" name="Google Shape;928;p115"/>
          <p:cNvSpPr txBox="1"/>
          <p:nvPr/>
        </p:nvSpPr>
        <p:spPr>
          <a:xfrm>
            <a:off x="228425" y="1080550"/>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Formulación de leyes </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y políticas</a:t>
            </a:r>
            <a:endParaRPr b="0" i="0" sz="1400" u="none" cap="none" strike="noStrike">
              <a:solidFill>
                <a:srgbClr val="073763"/>
              </a:solidFill>
              <a:latin typeface="Arial"/>
              <a:ea typeface="Arial"/>
              <a:cs typeface="Arial"/>
              <a:sym typeface="Arial"/>
            </a:endParaRPr>
          </a:p>
        </p:txBody>
      </p:sp>
      <p:sp>
        <p:nvSpPr>
          <p:cNvPr id="929" name="Google Shape;929;p115"/>
          <p:cNvSpPr txBox="1"/>
          <p:nvPr/>
        </p:nvSpPr>
        <p:spPr>
          <a:xfrm>
            <a:off x="2990400" y="911175"/>
            <a:ext cx="6153600" cy="35865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Crear y revisar las políticas educativas para promover los servicios del salud mental y apoyo psicosocial que necesitan los docentes y garantizar que existe una estrategia de comunicación para dar a conocer la disponibilidad de los servicios.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Recoger y analizar los datos relativos a los docentes en el marco del EMIS para comprender mejor las necesidades de los docentes en materia de salud mental y apoyo psicosocial. Garantizar que la elaboración de políticas se base en la investigación y los datos.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Crear o actualizar leyes y políticas que valoren los modelos de financiación flexibles a largo plazo para los servicios de salud mental y apoyo psicosocial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Crear y actualizar planes de salud mental y de crisis psicosociales para los centros escolares, con el fin de orientar a los responsables educativos, los docentes y el personal sobre cómo apoyar a los docentes con mayor riesgo de padecer problemas de salud mental o psicosociales. Disponer de planes de contingencia para cuando las opciones de referencia no estén disponibles.</a:t>
            </a:r>
            <a:endParaRPr b="0" i="0" sz="1300" u="none" cap="none" strike="noStrike">
              <a:solidFill>
                <a:srgbClr val="000000"/>
              </a:solidFill>
              <a:latin typeface="Arial"/>
              <a:ea typeface="Arial"/>
              <a:cs typeface="Arial"/>
              <a:sym typeface="Arial"/>
            </a:endParaRPr>
          </a:p>
        </p:txBody>
      </p:sp>
      <p:pic>
        <p:nvPicPr>
          <p:cNvPr id="930" name="Google Shape;930;p115"/>
          <p:cNvPicPr preferRelativeResize="0"/>
          <p:nvPr/>
        </p:nvPicPr>
        <p:blipFill rotWithShape="1">
          <a:blip r:embed="rId3">
            <a:alphaModFix/>
          </a:blip>
          <a:srcRect b="1755" l="0" r="0" t="1765"/>
          <a:stretch/>
        </p:blipFill>
        <p:spPr>
          <a:xfrm>
            <a:off x="228425" y="1641475"/>
            <a:ext cx="2481099" cy="2806650"/>
          </a:xfrm>
          <a:prstGeom prst="rect">
            <a:avLst/>
          </a:prstGeom>
          <a:noFill/>
          <a:ln>
            <a:noFill/>
          </a:ln>
        </p:spPr>
      </p:pic>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34" name="Shape 934"/>
        <p:cNvGrpSpPr/>
        <p:nvPr/>
      </p:nvGrpSpPr>
      <p:grpSpPr>
        <a:xfrm>
          <a:off x="0" y="0"/>
          <a:ext cx="0" cy="0"/>
          <a:chOff x="0" y="0"/>
          <a:chExt cx="0" cy="0"/>
        </a:xfrm>
      </p:grpSpPr>
      <p:sp>
        <p:nvSpPr>
          <p:cNvPr id="935" name="Google Shape;935;p11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5</a:t>
            </a:r>
            <a:endParaRPr sz="1700">
              <a:latin typeface="Arial"/>
              <a:ea typeface="Arial"/>
              <a:cs typeface="Arial"/>
              <a:sym typeface="Arial"/>
            </a:endParaRPr>
          </a:p>
        </p:txBody>
      </p:sp>
      <p:sp>
        <p:nvSpPr>
          <p:cNvPr id="936" name="Google Shape;936;p11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937" name="Google Shape;937;p116"/>
          <p:cNvSpPr txBox="1"/>
          <p:nvPr/>
        </p:nvSpPr>
        <p:spPr>
          <a:xfrm>
            <a:off x="186100" y="116302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Formulación de leyes y políticas</a:t>
            </a:r>
            <a:endParaRPr b="0" i="0" sz="1400" u="none" cap="none" strike="noStrike">
              <a:solidFill>
                <a:srgbClr val="073763"/>
              </a:solidFill>
              <a:latin typeface="Arial"/>
              <a:ea typeface="Arial"/>
              <a:cs typeface="Arial"/>
              <a:sym typeface="Arial"/>
            </a:endParaRPr>
          </a:p>
        </p:txBody>
      </p:sp>
      <p:sp>
        <p:nvSpPr>
          <p:cNvPr id="938" name="Google Shape;938;p116"/>
          <p:cNvSpPr txBox="1"/>
          <p:nvPr/>
        </p:nvSpPr>
        <p:spPr>
          <a:xfrm>
            <a:off x="2834125" y="1817450"/>
            <a:ext cx="6153600" cy="2339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Animar al gobierno a conectar ministerios -como educación, trabajo, hacienda- para desarrollar políticas de apoyo a la gestión docente que ofrezcan a los docentes acceso a la enseñanza y a sus beneficios.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Diseñar políticas de contratación exhaustivas y centradas en los docentes, políticas de desarrollo profesional docente, políticas de apoyo y supervisión, y paquetes retributivos.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Proporcionar a los docentes información actualizada sobre sus derechos y la política o legislación que afecta a su trabajo.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Animar a los docentes a afiliarse a sindicatos y grupos similares cuando sea posible y seguro.</a:t>
            </a:r>
            <a:endParaRPr b="0" i="0" sz="1400" u="none" cap="none" strike="noStrike">
              <a:solidFill>
                <a:srgbClr val="000000"/>
              </a:solidFill>
              <a:latin typeface="Arial"/>
              <a:ea typeface="Arial"/>
              <a:cs typeface="Arial"/>
              <a:sym typeface="Arial"/>
            </a:endParaRPr>
          </a:p>
        </p:txBody>
      </p:sp>
      <p:pic>
        <p:nvPicPr>
          <p:cNvPr id="939" name="Google Shape;939;p116"/>
          <p:cNvPicPr preferRelativeResize="0"/>
          <p:nvPr/>
        </p:nvPicPr>
        <p:blipFill rotWithShape="1">
          <a:blip r:embed="rId3">
            <a:alphaModFix/>
          </a:blip>
          <a:srcRect b="0" l="1616" r="1616" t="0"/>
          <a:stretch/>
        </p:blipFill>
        <p:spPr>
          <a:xfrm>
            <a:off x="186100" y="1583975"/>
            <a:ext cx="2312849" cy="2806650"/>
          </a:xfrm>
          <a:prstGeom prst="rect">
            <a:avLst/>
          </a:prstGeom>
          <a:noFill/>
          <a:ln>
            <a:noFill/>
          </a:ln>
        </p:spPr>
      </p:pic>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43" name="Shape 943"/>
        <p:cNvGrpSpPr/>
        <p:nvPr/>
      </p:nvGrpSpPr>
      <p:grpSpPr>
        <a:xfrm>
          <a:off x="0" y="0"/>
          <a:ext cx="0" cy="0"/>
          <a:chOff x="0" y="0"/>
          <a:chExt cx="0" cy="0"/>
        </a:xfrm>
      </p:grpSpPr>
      <p:sp>
        <p:nvSpPr>
          <p:cNvPr id="944" name="Google Shape;944;p11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5</a:t>
            </a:r>
            <a:endParaRPr sz="1700">
              <a:latin typeface="Arial"/>
              <a:ea typeface="Arial"/>
              <a:cs typeface="Arial"/>
              <a:sym typeface="Arial"/>
            </a:endParaRPr>
          </a:p>
        </p:txBody>
      </p:sp>
      <p:sp>
        <p:nvSpPr>
          <p:cNvPr id="945" name="Google Shape;945;p117"/>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946" name="Google Shape;946;p117"/>
          <p:cNvSpPr txBox="1"/>
          <p:nvPr/>
        </p:nvSpPr>
        <p:spPr>
          <a:xfrm>
            <a:off x="186100"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Formulación de leyes y políticas</a:t>
            </a:r>
            <a:endParaRPr b="0" i="0" sz="1400" u="none" cap="none" strike="noStrike">
              <a:solidFill>
                <a:srgbClr val="073763"/>
              </a:solidFill>
              <a:latin typeface="Arial"/>
              <a:ea typeface="Arial"/>
              <a:cs typeface="Arial"/>
              <a:sym typeface="Arial"/>
            </a:endParaRPr>
          </a:p>
        </p:txBody>
      </p:sp>
      <p:sp>
        <p:nvSpPr>
          <p:cNvPr id="947" name="Google Shape;947;p117"/>
          <p:cNvSpPr txBox="1"/>
          <p:nvPr/>
        </p:nvSpPr>
        <p:spPr>
          <a:xfrm>
            <a:off x="2859625" y="1693950"/>
            <a:ext cx="6153600" cy="2339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Colaborar con los docentes en la política y la planificación educativas. Ofrecerles oportunidades para contribuir al diseño de legislaciones y políticas, como en las evaluaciones conjuntas de las necesidades educativas y la planificación del sector educativo.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tiempo, sistemas y espacios para establecer redes regionales que impulsen o condicionen el cambio político.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Trabajar con los docentes en la elaboración de normas nacionales para los programas de formación del docente antes y durante su actividad</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Desarrollar sistemas para que los representantes de los docentes, los sindicatos y los propios docentes participen directamente en las reformas políticas mediante encuestas, consultas y debates</a:t>
            </a:r>
            <a:endParaRPr b="0" i="0" sz="1400" u="none" cap="none" strike="noStrike">
              <a:solidFill>
                <a:srgbClr val="000000"/>
              </a:solidFill>
              <a:latin typeface="Arial"/>
              <a:ea typeface="Arial"/>
              <a:cs typeface="Arial"/>
              <a:sym typeface="Arial"/>
            </a:endParaRPr>
          </a:p>
        </p:txBody>
      </p:sp>
      <p:pic>
        <p:nvPicPr>
          <p:cNvPr id="948" name="Google Shape;948;p117"/>
          <p:cNvPicPr preferRelativeResize="0"/>
          <p:nvPr/>
        </p:nvPicPr>
        <p:blipFill rotWithShape="1">
          <a:blip r:embed="rId3">
            <a:alphaModFix/>
          </a:blip>
          <a:srcRect b="258" l="0" r="0" t="258"/>
          <a:stretch/>
        </p:blipFill>
        <p:spPr>
          <a:xfrm>
            <a:off x="315549" y="1544825"/>
            <a:ext cx="2404151" cy="2806650"/>
          </a:xfrm>
          <a:prstGeom prst="rect">
            <a:avLst/>
          </a:prstGeom>
          <a:noFill/>
          <a:ln>
            <a:noFill/>
          </a:ln>
        </p:spPr>
      </p:pic>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52" name="Shape 952"/>
        <p:cNvGrpSpPr/>
        <p:nvPr/>
      </p:nvGrpSpPr>
      <p:grpSpPr>
        <a:xfrm>
          <a:off x="0" y="0"/>
          <a:ext cx="0" cy="0"/>
          <a:chOff x="0" y="0"/>
          <a:chExt cx="0" cy="0"/>
        </a:xfrm>
      </p:grpSpPr>
      <p:sp>
        <p:nvSpPr>
          <p:cNvPr id="953" name="Google Shape;953;p11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5 - Política educativa</a:t>
            </a:r>
            <a:endParaRPr sz="1700">
              <a:latin typeface="Arial"/>
              <a:ea typeface="Arial"/>
              <a:cs typeface="Arial"/>
              <a:sym typeface="Arial"/>
            </a:endParaRPr>
          </a:p>
        </p:txBody>
      </p:sp>
      <p:sp>
        <p:nvSpPr>
          <p:cNvPr id="954" name="Google Shape;954;p118"/>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955" name="Google Shape;955;p118"/>
          <p:cNvSpPr txBox="1"/>
          <p:nvPr/>
        </p:nvSpPr>
        <p:spPr>
          <a:xfrm>
            <a:off x="126575"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Planificación e implementación</a:t>
            </a:r>
            <a:endParaRPr b="1" i="1" sz="1400" u="none" cap="none" strike="noStrike">
              <a:solidFill>
                <a:srgbClr val="073763"/>
              </a:solidFill>
              <a:latin typeface="Arial"/>
              <a:ea typeface="Arial"/>
              <a:cs typeface="Arial"/>
              <a:sym typeface="Arial"/>
            </a:endParaRPr>
          </a:p>
        </p:txBody>
      </p:sp>
      <p:sp>
        <p:nvSpPr>
          <p:cNvPr id="956" name="Google Shape;956;p118"/>
          <p:cNvSpPr txBox="1"/>
          <p:nvPr/>
        </p:nvSpPr>
        <p:spPr>
          <a:xfrm>
            <a:off x="20350" y="1541000"/>
            <a:ext cx="5633700" cy="29862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La planificación e implementación en la educación en situaciones de emergencia conecta la legislación nacional con los marcos legales globales o regionales.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Las políticas efectivas para el bienestar docente surgen de los propios docentes y de las evidencias y datos sobre sus necesidades y retos.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Esto funciona si las partes interesadas a nivel local, nacional e internacional planifican y establecen conjuntamente consultas con los docentes.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Deberán desarrollar sistemas educativos inclusivos, justos y resistentes a largo plazo.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Las autoridades nacionales, los donantes y las organizaciones humanitarias pueden apoyar económicamente el bienestar docente mediante políticas y prácticas transparentes y responsables.</a:t>
            </a:r>
            <a:endParaRPr b="0" i="0" sz="1300" u="none" cap="none" strike="noStrike">
              <a:solidFill>
                <a:srgbClr val="000000"/>
              </a:solidFill>
              <a:latin typeface="Arial"/>
              <a:ea typeface="Arial"/>
              <a:cs typeface="Arial"/>
              <a:sym typeface="Arial"/>
            </a:endParaRPr>
          </a:p>
        </p:txBody>
      </p:sp>
      <p:sp>
        <p:nvSpPr>
          <p:cNvPr id="957" name="Google Shape;957;p118"/>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pic>
        <p:nvPicPr>
          <p:cNvPr id="958" name="Google Shape;958;p118"/>
          <p:cNvPicPr preferRelativeResize="0"/>
          <p:nvPr/>
        </p:nvPicPr>
        <p:blipFill rotWithShape="1">
          <a:blip r:embed="rId3">
            <a:alphaModFix/>
          </a:blip>
          <a:srcRect b="0" l="0" r="0" t="0"/>
          <a:stretch/>
        </p:blipFill>
        <p:spPr>
          <a:xfrm>
            <a:off x="5781625" y="1370999"/>
            <a:ext cx="3036326" cy="2538500"/>
          </a:xfrm>
          <a:prstGeom prst="rect">
            <a:avLst/>
          </a:prstGeom>
          <a:noFill/>
          <a:ln>
            <a:noFill/>
          </a:ln>
        </p:spPr>
      </p:pic>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62" name="Shape 962"/>
        <p:cNvGrpSpPr/>
        <p:nvPr/>
      </p:nvGrpSpPr>
      <p:grpSpPr>
        <a:xfrm>
          <a:off x="0" y="0"/>
          <a:ext cx="0" cy="0"/>
          <a:chOff x="0" y="0"/>
          <a:chExt cx="0" cy="0"/>
        </a:xfrm>
      </p:grpSpPr>
      <p:sp>
        <p:nvSpPr>
          <p:cNvPr id="963" name="Google Shape;963;p11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5 - Política educativa</a:t>
            </a:r>
            <a:endParaRPr sz="1700">
              <a:latin typeface="Arial"/>
              <a:ea typeface="Arial"/>
              <a:cs typeface="Arial"/>
              <a:sym typeface="Arial"/>
            </a:endParaRPr>
          </a:p>
        </p:txBody>
      </p:sp>
      <p:sp>
        <p:nvSpPr>
          <p:cNvPr id="964" name="Google Shape;964;p119"/>
          <p:cNvSpPr txBox="1"/>
          <p:nvPr/>
        </p:nvSpPr>
        <p:spPr>
          <a:xfrm>
            <a:off x="228425" y="118412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Norma 2: Planificación e implementación</a:t>
            </a:r>
            <a:endParaRPr b="0" i="0" sz="1400" u="none" cap="none" strike="noStrike">
              <a:solidFill>
                <a:srgbClr val="073763"/>
              </a:solidFill>
              <a:latin typeface="Arial"/>
              <a:ea typeface="Arial"/>
              <a:cs typeface="Arial"/>
              <a:sym typeface="Arial"/>
            </a:endParaRPr>
          </a:p>
        </p:txBody>
      </p:sp>
      <p:sp>
        <p:nvSpPr>
          <p:cNvPr id="965" name="Google Shape;965;p119"/>
          <p:cNvSpPr txBox="1"/>
          <p:nvPr/>
        </p:nvSpPr>
        <p:spPr>
          <a:xfrm>
            <a:off x="228425" y="1640550"/>
            <a:ext cx="8646600" cy="264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para la planificación e implementación de las iniciativas para el bienestar docente?</a:t>
            </a:r>
            <a:endParaRPr>
              <a:solidFill>
                <a:srgbClr val="CC4125"/>
              </a:solidFill>
            </a:endParaRPr>
          </a:p>
          <a:p>
            <a:pPr indent="0" lvl="0" marL="0" marR="0" rtl="0" algn="l">
              <a:lnSpc>
                <a:spcPct val="100000"/>
              </a:lnSpc>
              <a:spcBef>
                <a:spcPts val="0"/>
              </a:spcBef>
              <a:spcAft>
                <a:spcPts val="0"/>
              </a:spcAft>
              <a:buNone/>
            </a:pPr>
            <a:r>
              <a:t/>
            </a:r>
            <a:endParaRPr sz="1300"/>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Las partes interesadas locales e internacionales y otros sectores no se coordinan bien</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Las políticas internacionales de gestión docente estandarizada no están centradas en el bienestar</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recursos no se reparten equitativamente para aprovechar los esfuerzos realizados por los docentes para lograr el bienestar</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No existen suficientes evidencias sobre prácticas prometedoras para el bienestar docente.</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 politización y la corrupción impiden que las políticas de bienestar docente se sigan</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sz="1300"/>
          </a:p>
          <a:p>
            <a:pPr indent="0" lvl="0" marL="0" rtl="0" algn="l">
              <a:spcBef>
                <a:spcPts val="0"/>
              </a:spcBef>
              <a:spcAft>
                <a:spcPts val="0"/>
              </a:spcAft>
              <a:buNone/>
            </a:pPr>
            <a:r>
              <a:rPr lang="en">
                <a:solidFill>
                  <a:srgbClr val="CC4125"/>
                </a:solidFill>
              </a:rPr>
              <a:t>¿Existen estas barreras en su contexto? ¿Qué otros obstáculos existen en la planificación y ejecución del bienestar docente?</a:t>
            </a:r>
            <a:endParaRPr sz="1300"/>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69" name="Shape 969"/>
        <p:cNvGrpSpPr/>
        <p:nvPr/>
      </p:nvGrpSpPr>
      <p:grpSpPr>
        <a:xfrm>
          <a:off x="0" y="0"/>
          <a:ext cx="0" cy="0"/>
          <a:chOff x="0" y="0"/>
          <a:chExt cx="0" cy="0"/>
        </a:xfrm>
      </p:grpSpPr>
      <p:sp>
        <p:nvSpPr>
          <p:cNvPr id="970" name="Google Shape;970;p12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5</a:t>
            </a:r>
            <a:endParaRPr sz="1700">
              <a:latin typeface="Arial"/>
              <a:ea typeface="Arial"/>
              <a:cs typeface="Arial"/>
              <a:sym typeface="Arial"/>
            </a:endParaRPr>
          </a:p>
        </p:txBody>
      </p:sp>
      <p:sp>
        <p:nvSpPr>
          <p:cNvPr id="971" name="Google Shape;971;p120"/>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972" name="Google Shape;972;p120"/>
          <p:cNvSpPr txBox="1"/>
          <p:nvPr/>
        </p:nvSpPr>
        <p:spPr>
          <a:xfrm>
            <a:off x="228425" y="114777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Planificación e implementación</a:t>
            </a:r>
            <a:endParaRPr b="0" i="0" sz="1400" u="none" cap="none" strike="noStrike">
              <a:solidFill>
                <a:srgbClr val="073763"/>
              </a:solidFill>
              <a:latin typeface="Arial"/>
              <a:ea typeface="Arial"/>
              <a:cs typeface="Arial"/>
              <a:sym typeface="Arial"/>
            </a:endParaRPr>
          </a:p>
        </p:txBody>
      </p:sp>
      <p:sp>
        <p:nvSpPr>
          <p:cNvPr id="973" name="Google Shape;973;p120"/>
          <p:cNvSpPr txBox="1"/>
          <p:nvPr/>
        </p:nvSpPr>
        <p:spPr>
          <a:xfrm>
            <a:off x="2857050" y="1395325"/>
            <a:ext cx="6153600" cy="32016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I</a:t>
            </a:r>
            <a:r>
              <a:rPr b="0" i="0" lang="en" sz="1300" u="none" cap="none" strike="noStrike">
                <a:solidFill>
                  <a:srgbClr val="000000"/>
                </a:solidFill>
                <a:latin typeface="Arial"/>
                <a:ea typeface="Arial"/>
                <a:cs typeface="Arial"/>
                <a:sym typeface="Arial"/>
              </a:rPr>
              <a:t>mpulsar las políticas educativas mediante estrategias presupuestadas factibles que incluyan los servicios de salud mental y apoyo psicosocial y garantizar que se usan de forma segura</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Garantizar la existencia de procesos de revisión y actualización periódicas de los planes y programas educativos para apoyar la implementación de las políticas relacionadas con la salud mental y el apoyo psicosocial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Hacer cumplir las políticas relacionadas con la salud mental y apoyo psicosocial en otros sectores como el agua, saneamiento e higiene, en coordinación con otros actores humanitarios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Incluir indicadores de salud mental y bienestar psicosocial en los marcos globales para la educación en situaciones de emergencia y garantizar que los programas resultantes cuenten con marcos adecuados de seguimiento y evaluación</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Animar a las partes en conflicto a que firmen y respeten la Declaración de Escuelas Seguras</a:t>
            </a:r>
            <a:endParaRPr b="0" i="0" sz="1300" u="none" cap="none" strike="noStrike">
              <a:solidFill>
                <a:srgbClr val="000000"/>
              </a:solidFill>
              <a:latin typeface="Arial"/>
              <a:ea typeface="Arial"/>
              <a:cs typeface="Arial"/>
              <a:sym typeface="Arial"/>
            </a:endParaRPr>
          </a:p>
        </p:txBody>
      </p:sp>
      <p:pic>
        <p:nvPicPr>
          <p:cNvPr id="974" name="Google Shape;974;p120"/>
          <p:cNvPicPr preferRelativeResize="0"/>
          <p:nvPr/>
        </p:nvPicPr>
        <p:blipFill rotWithShape="1">
          <a:blip r:embed="rId3">
            <a:alphaModFix/>
          </a:blip>
          <a:srcRect b="1755" l="0" r="0" t="1765"/>
          <a:stretch/>
        </p:blipFill>
        <p:spPr>
          <a:xfrm>
            <a:off x="228425" y="1592800"/>
            <a:ext cx="2481099" cy="2806650"/>
          </a:xfrm>
          <a:prstGeom prst="rect">
            <a:avLst/>
          </a:prstGeom>
          <a:noFill/>
          <a:ln>
            <a:noFill/>
          </a:ln>
        </p:spPr>
      </p:pic>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78" name="Shape 978"/>
        <p:cNvGrpSpPr/>
        <p:nvPr/>
      </p:nvGrpSpPr>
      <p:grpSpPr>
        <a:xfrm>
          <a:off x="0" y="0"/>
          <a:ext cx="0" cy="0"/>
          <a:chOff x="0" y="0"/>
          <a:chExt cx="0" cy="0"/>
        </a:xfrm>
      </p:grpSpPr>
      <p:sp>
        <p:nvSpPr>
          <p:cNvPr id="979" name="Google Shape;979;p12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5</a:t>
            </a:r>
            <a:endParaRPr sz="1700">
              <a:latin typeface="Arial"/>
              <a:ea typeface="Arial"/>
              <a:cs typeface="Arial"/>
              <a:sym typeface="Arial"/>
            </a:endParaRPr>
          </a:p>
        </p:txBody>
      </p:sp>
      <p:sp>
        <p:nvSpPr>
          <p:cNvPr id="980" name="Google Shape;980;p12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981" name="Google Shape;981;p121"/>
          <p:cNvSpPr txBox="1"/>
          <p:nvPr/>
        </p:nvSpPr>
        <p:spPr>
          <a:xfrm>
            <a:off x="228425" y="115182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Planificación e implementación</a:t>
            </a:r>
            <a:endParaRPr b="0" i="0" sz="1400" u="none" cap="none" strike="noStrike">
              <a:solidFill>
                <a:srgbClr val="073763"/>
              </a:solidFill>
              <a:latin typeface="Arial"/>
              <a:ea typeface="Arial"/>
              <a:cs typeface="Arial"/>
              <a:sym typeface="Arial"/>
            </a:endParaRPr>
          </a:p>
        </p:txBody>
      </p:sp>
      <p:sp>
        <p:nvSpPr>
          <p:cNvPr id="982" name="Google Shape;982;p121"/>
          <p:cNvSpPr txBox="1"/>
          <p:nvPr/>
        </p:nvSpPr>
        <p:spPr>
          <a:xfrm>
            <a:off x="2834125" y="1565900"/>
            <a:ext cx="6153600" cy="27705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Establecer y fortalecer los marcos regionales para incluir a los docentes desplazados y refugiados. Establecer las medidas para la certificación, la equivalencia y la acreditación.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o reforzar el EMIS para recopilar y monitorear los datos de la salud mental y el apoyo psicosocial y utilizarlos en la planificación e implementación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Animar a todos a compartir investigaciones y conocimientos sobre políticas efectivas de bienestar docente, especialmente de contextos y lugares diferentes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Encontrar formas de reunir a las organizaciones humanitarias y de desarrollo para apoyar el bienestar docente con los líderes y las comunidades locales</a:t>
            </a:r>
            <a:endParaRPr b="0" i="0" sz="1400" u="none" cap="none" strike="noStrike">
              <a:solidFill>
                <a:srgbClr val="000000"/>
              </a:solidFill>
              <a:latin typeface="Arial"/>
              <a:ea typeface="Arial"/>
              <a:cs typeface="Arial"/>
              <a:sym typeface="Arial"/>
            </a:endParaRPr>
          </a:p>
        </p:txBody>
      </p:sp>
      <p:pic>
        <p:nvPicPr>
          <p:cNvPr id="983" name="Google Shape;983;p121"/>
          <p:cNvPicPr preferRelativeResize="0"/>
          <p:nvPr/>
        </p:nvPicPr>
        <p:blipFill rotWithShape="1">
          <a:blip r:embed="rId3">
            <a:alphaModFix/>
          </a:blip>
          <a:srcRect b="0" l="1616" r="1616" t="0"/>
          <a:stretch/>
        </p:blipFill>
        <p:spPr>
          <a:xfrm>
            <a:off x="228425" y="1552025"/>
            <a:ext cx="2312849" cy="2806650"/>
          </a:xfrm>
          <a:prstGeom prst="rect">
            <a:avLst/>
          </a:prstGeom>
          <a:noFill/>
          <a:ln>
            <a:noFill/>
          </a:ln>
        </p:spPr>
      </p:pic>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87" name="Shape 987"/>
        <p:cNvGrpSpPr/>
        <p:nvPr/>
      </p:nvGrpSpPr>
      <p:grpSpPr>
        <a:xfrm>
          <a:off x="0" y="0"/>
          <a:ext cx="0" cy="0"/>
          <a:chOff x="0" y="0"/>
          <a:chExt cx="0" cy="0"/>
        </a:xfrm>
      </p:grpSpPr>
      <p:sp>
        <p:nvSpPr>
          <p:cNvPr id="988" name="Google Shape;988;p12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5</a:t>
            </a:r>
            <a:endParaRPr sz="1700">
              <a:latin typeface="Arial"/>
              <a:ea typeface="Arial"/>
              <a:cs typeface="Arial"/>
              <a:sym typeface="Arial"/>
            </a:endParaRPr>
          </a:p>
        </p:txBody>
      </p:sp>
      <p:sp>
        <p:nvSpPr>
          <p:cNvPr id="989" name="Google Shape;989;p122"/>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990" name="Google Shape;990;p122"/>
          <p:cNvSpPr txBox="1"/>
          <p:nvPr/>
        </p:nvSpPr>
        <p:spPr>
          <a:xfrm>
            <a:off x="186100"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Planificación e implementación</a:t>
            </a:r>
            <a:endParaRPr b="0" i="0" sz="1400" u="none" cap="none" strike="noStrike">
              <a:solidFill>
                <a:srgbClr val="073763"/>
              </a:solidFill>
              <a:latin typeface="Arial"/>
              <a:ea typeface="Arial"/>
              <a:cs typeface="Arial"/>
              <a:sym typeface="Arial"/>
            </a:endParaRPr>
          </a:p>
        </p:txBody>
      </p:sp>
      <p:sp>
        <p:nvSpPr>
          <p:cNvPr id="991" name="Google Shape;991;p122"/>
          <p:cNvSpPr txBox="1"/>
          <p:nvPr/>
        </p:nvSpPr>
        <p:spPr>
          <a:xfrm>
            <a:off x="2835300" y="1772900"/>
            <a:ext cx="6153600" cy="2339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los marcos y normas internacionales ofrecen a los docentes capacidad de actuar, autonomía profesional, libertad de asociación y oportunidades de liderazgo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Desarrollar mecanismos para trabajar regularmente con los sindicatos docentes, los representantes de los docentes, sus proveedores educativos y los mismos docentes para actualizar las reformas políticas mediante encuestas, consultas y debates.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redes regionales de escuelas y docentes para impulsar o participar en el cambio de políticas, incluidas las cuestiones relacionadas con la responsabilidad y la transparencia.</a:t>
            </a:r>
            <a:endParaRPr b="0" i="0" sz="1400" u="none" cap="none" strike="noStrike">
              <a:solidFill>
                <a:srgbClr val="000000"/>
              </a:solidFill>
              <a:latin typeface="Arial"/>
              <a:ea typeface="Arial"/>
              <a:cs typeface="Arial"/>
              <a:sym typeface="Arial"/>
            </a:endParaRPr>
          </a:p>
        </p:txBody>
      </p:sp>
      <p:pic>
        <p:nvPicPr>
          <p:cNvPr id="992" name="Google Shape;992;p122"/>
          <p:cNvPicPr preferRelativeResize="0"/>
          <p:nvPr/>
        </p:nvPicPr>
        <p:blipFill rotWithShape="1">
          <a:blip r:embed="rId3">
            <a:alphaModFix/>
          </a:blip>
          <a:srcRect b="258" l="0" r="0" t="258"/>
          <a:stretch/>
        </p:blipFill>
        <p:spPr>
          <a:xfrm>
            <a:off x="352374" y="1500575"/>
            <a:ext cx="2404151" cy="2806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6" name="Shape 116"/>
        <p:cNvGrpSpPr/>
        <p:nvPr/>
      </p:nvGrpSpPr>
      <p:grpSpPr>
        <a:xfrm>
          <a:off x="0" y="0"/>
          <a:ext cx="0" cy="0"/>
          <a:chOff x="0" y="0"/>
          <a:chExt cx="0" cy="0"/>
        </a:xfrm>
      </p:grpSpPr>
      <p:sp>
        <p:nvSpPr>
          <p:cNvPr id="117" name="Google Shape;117;p1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Caja de herramientas para el bienestar docente</a:t>
            </a:r>
            <a:endParaRPr sz="1700">
              <a:latin typeface="Arial"/>
              <a:ea typeface="Arial"/>
              <a:cs typeface="Arial"/>
              <a:sym typeface="Arial"/>
            </a:endParaRPr>
          </a:p>
        </p:txBody>
      </p:sp>
      <p:sp>
        <p:nvSpPr>
          <p:cNvPr id="118" name="Google Shape;118;p1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pic>
        <p:nvPicPr>
          <p:cNvPr id="119" name="Google Shape;119;p13"/>
          <p:cNvPicPr preferRelativeResize="0"/>
          <p:nvPr/>
        </p:nvPicPr>
        <p:blipFill rotWithShape="1">
          <a:blip r:embed="rId3">
            <a:alphaModFix/>
          </a:blip>
          <a:srcRect b="661" l="0" r="0" t="651"/>
          <a:stretch/>
        </p:blipFill>
        <p:spPr>
          <a:xfrm>
            <a:off x="263901" y="1031138"/>
            <a:ext cx="2199800" cy="3081224"/>
          </a:xfrm>
          <a:prstGeom prst="rect">
            <a:avLst/>
          </a:prstGeom>
          <a:noFill/>
          <a:ln>
            <a:noFill/>
          </a:ln>
        </p:spPr>
      </p:pic>
      <p:sp>
        <p:nvSpPr>
          <p:cNvPr id="120" name="Google Shape;120;p13"/>
          <p:cNvSpPr txBox="1"/>
          <p:nvPr/>
        </p:nvSpPr>
        <p:spPr>
          <a:xfrm>
            <a:off x="2552700" y="583625"/>
            <a:ext cx="6591300" cy="4063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Resultados clave:</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1.</a:t>
            </a:r>
            <a:r>
              <a:rPr b="0" i="0" lang="en" sz="1400" u="none" cap="none" strike="noStrike">
                <a:solidFill>
                  <a:srgbClr val="000000"/>
                </a:solidFill>
                <a:latin typeface="Arial"/>
                <a:ea typeface="Arial"/>
                <a:cs typeface="Arial"/>
                <a:sym typeface="Arial"/>
              </a:rPr>
              <a:t> El bienestar docente se concibe a menudo como un medio para lograr el bienestar de los estudiantes, más que como un resultado valioso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en sí mismo.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2</a:t>
            </a:r>
            <a:r>
              <a:rPr b="0" i="0" lang="en" sz="1400" u="none" cap="none" strike="noStrike">
                <a:solidFill>
                  <a:srgbClr val="000000"/>
                </a:solidFill>
                <a:latin typeface="Arial"/>
                <a:ea typeface="Arial"/>
                <a:cs typeface="Arial"/>
                <a:sym typeface="Arial"/>
              </a:rPr>
              <a:t>. La crisis sanitaria mundial de COVID-19 ha puesto de manifiesto los retos laborales y sanitarios a los que se enfrentan los docentes que trabajan en situaciones de emergencia, lo que ha reactivado el plan para abordar el bienestar de los docentes en situaciones de emergencia. Sin embargo, los materiales que hemos recopilado son limitados en cuanto a su adecuación a las necesidades específicas de los docentes.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3.</a:t>
            </a:r>
            <a:r>
              <a:rPr b="0" i="0" lang="en" sz="1400" u="none" cap="none" strike="noStrike">
                <a:solidFill>
                  <a:srgbClr val="000000"/>
                </a:solidFill>
                <a:latin typeface="Arial"/>
                <a:ea typeface="Arial"/>
                <a:cs typeface="Arial"/>
                <a:sym typeface="Arial"/>
              </a:rPr>
              <a:t> A la luz de los problemas expuestos por la crisis del COVID-19, la contextualización de los materiales de bienestar docente a nivel nacional y local es clave, especialmente para reconocer cómo la naturaleza del bienestar está determinada culturalmente y que los distintos contextos de emergencia requieren enfoques distintos.</a:t>
            </a:r>
            <a:endParaRPr b="1"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4" name="Shape 124"/>
        <p:cNvGrpSpPr/>
        <p:nvPr/>
      </p:nvGrpSpPr>
      <p:grpSpPr>
        <a:xfrm>
          <a:off x="0" y="0"/>
          <a:ext cx="0" cy="0"/>
          <a:chOff x="0" y="0"/>
          <a:chExt cx="0" cy="0"/>
        </a:xfrm>
      </p:grpSpPr>
      <p:sp>
        <p:nvSpPr>
          <p:cNvPr id="125" name="Google Shape;125;p1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Caja de herramientas para el bienestar docente</a:t>
            </a:r>
            <a:endParaRPr sz="1700">
              <a:latin typeface="Arial"/>
              <a:ea typeface="Arial"/>
              <a:cs typeface="Arial"/>
              <a:sym typeface="Arial"/>
            </a:endParaRPr>
          </a:p>
        </p:txBody>
      </p:sp>
      <p:sp>
        <p:nvSpPr>
          <p:cNvPr id="126" name="Google Shape;126;p1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
        <p:nvSpPr>
          <p:cNvPr id="127" name="Google Shape;127;p14"/>
          <p:cNvSpPr txBox="1"/>
          <p:nvPr/>
        </p:nvSpPr>
        <p:spPr>
          <a:xfrm>
            <a:off x="2776350" y="949475"/>
            <a:ext cx="6130800" cy="3201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Resultados clave:</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4.</a:t>
            </a:r>
            <a:r>
              <a:rPr b="0" i="0" lang="en" sz="1400" u="none" cap="none" strike="noStrike">
                <a:solidFill>
                  <a:srgbClr val="000000"/>
                </a:solidFill>
                <a:latin typeface="Arial"/>
                <a:ea typeface="Arial"/>
                <a:cs typeface="Arial"/>
                <a:sym typeface="Arial"/>
              </a:rPr>
              <a:t> Todavía falta diversidad lingüística, ya que la mayoría de los materiales disponibles solo están en inglés. A pesar de que la mayoría de las situaciones de emergencia se producen en contextos de habla árabe, hay escasez de recursos orientados a la acción que los docentes de habla árabe puedan utilizar como apoyo.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5.</a:t>
            </a:r>
            <a:r>
              <a:rPr b="0" i="0" lang="en" sz="1400" u="none" cap="none" strike="noStrike">
                <a:solidFill>
                  <a:srgbClr val="000000"/>
                </a:solidFill>
                <a:latin typeface="Arial"/>
                <a:ea typeface="Arial"/>
                <a:cs typeface="Arial"/>
                <a:sym typeface="Arial"/>
              </a:rPr>
              <a:t> Los materiales disponibles a menudo no reconocen las características individuales de los docentes en términos de género, discapacidad, desplazamiento o estatus de persona refugiada, entre otros.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6.</a:t>
            </a:r>
            <a:r>
              <a:rPr b="0" i="0" lang="en" sz="1400" u="none" cap="none" strike="noStrike">
                <a:solidFill>
                  <a:srgbClr val="000000"/>
                </a:solidFill>
                <a:latin typeface="Arial"/>
                <a:ea typeface="Arial"/>
                <a:cs typeface="Arial"/>
                <a:sym typeface="Arial"/>
              </a:rPr>
              <a:t> A pesar de la importancia de aprovechar la voz y las experiencias de los docentes para crear materiales que respondan a sus necesidades, faltan materiales que sean creados en conjunto por los docentes.</a:t>
            </a:r>
            <a:endParaRPr b="1" i="0" sz="1400" u="none" cap="none" strike="noStrike">
              <a:solidFill>
                <a:srgbClr val="000000"/>
              </a:solidFill>
              <a:latin typeface="Arial"/>
              <a:ea typeface="Arial"/>
              <a:cs typeface="Arial"/>
              <a:sym typeface="Arial"/>
            </a:endParaRPr>
          </a:p>
        </p:txBody>
      </p:sp>
      <p:pic>
        <p:nvPicPr>
          <p:cNvPr id="128" name="Google Shape;128;p14"/>
          <p:cNvPicPr preferRelativeResize="0"/>
          <p:nvPr/>
        </p:nvPicPr>
        <p:blipFill rotWithShape="1">
          <a:blip r:embed="rId3">
            <a:alphaModFix/>
          </a:blip>
          <a:srcRect b="661" l="0" r="0" t="651"/>
          <a:stretch/>
        </p:blipFill>
        <p:spPr>
          <a:xfrm>
            <a:off x="330076" y="1031138"/>
            <a:ext cx="2199800" cy="30812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2" name="Shape 132"/>
        <p:cNvGrpSpPr/>
        <p:nvPr/>
      </p:nvGrpSpPr>
      <p:grpSpPr>
        <a:xfrm>
          <a:off x="0" y="0"/>
          <a:ext cx="0" cy="0"/>
          <a:chOff x="0" y="0"/>
          <a:chExt cx="0" cy="0"/>
        </a:xfrm>
      </p:grpSpPr>
      <p:sp>
        <p:nvSpPr>
          <p:cNvPr id="133" name="Google Shape;133;p1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Caja de herramientas para el bienestar docente</a:t>
            </a:r>
            <a:endParaRPr sz="1700">
              <a:latin typeface="Arial"/>
              <a:ea typeface="Arial"/>
              <a:cs typeface="Arial"/>
              <a:sym typeface="Arial"/>
            </a:endParaRPr>
          </a:p>
        </p:txBody>
      </p:sp>
      <p:sp>
        <p:nvSpPr>
          <p:cNvPr id="134" name="Google Shape;134;p15"/>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
        <p:nvSpPr>
          <p:cNvPr id="135" name="Google Shape;135;p15"/>
          <p:cNvSpPr txBox="1"/>
          <p:nvPr/>
        </p:nvSpPr>
        <p:spPr>
          <a:xfrm>
            <a:off x="2757450" y="933625"/>
            <a:ext cx="6130800" cy="3632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Resultados clave:</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7. </a:t>
            </a:r>
            <a:r>
              <a:rPr b="0" i="0" lang="en" sz="1400" u="none" cap="none" strike="noStrike">
                <a:solidFill>
                  <a:srgbClr val="000000"/>
                </a:solidFill>
                <a:latin typeface="Arial"/>
                <a:ea typeface="Arial"/>
                <a:cs typeface="Arial"/>
                <a:sym typeface="Arial"/>
              </a:rPr>
              <a:t>Los docentes que respondieron al cuestionario señalaron la seguridad financiera como el desafío más habitual al que se enfrentan. Aunque los documentos de política/defensa abogan por la remuneración de los docentes, rara vez abordan la necesidad de una remuneración más amplia, que incluya prestaciones de asistencia médica y por accidentes laborales, vacaciones anuales pagadas, baja por enfermedad y baja por maternidad/paternidad.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8.</a:t>
            </a:r>
            <a:r>
              <a:rPr b="0" i="0" lang="en" sz="1400" u="none" cap="none" strike="noStrike">
                <a:solidFill>
                  <a:srgbClr val="000000"/>
                </a:solidFill>
                <a:latin typeface="Arial"/>
                <a:ea typeface="Arial"/>
                <a:cs typeface="Arial"/>
                <a:sym typeface="Arial"/>
              </a:rPr>
              <a:t> Faltan materiales que asesoren a los docentes sobre cómo participar en el diálogo político para abordar los problemas salariales y de otro tipo, presionar por el cambio político o conocer sus derechos.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p:txBody>
      </p:sp>
      <p:pic>
        <p:nvPicPr>
          <p:cNvPr id="136" name="Google Shape;136;p15"/>
          <p:cNvPicPr preferRelativeResize="0"/>
          <p:nvPr/>
        </p:nvPicPr>
        <p:blipFill rotWithShape="1">
          <a:blip r:embed="rId3">
            <a:alphaModFix/>
          </a:blip>
          <a:srcRect b="661" l="0" r="0" t="651"/>
          <a:stretch/>
        </p:blipFill>
        <p:spPr>
          <a:xfrm>
            <a:off x="263901" y="1031138"/>
            <a:ext cx="2199800" cy="30812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0" name="Shape 140"/>
        <p:cNvGrpSpPr/>
        <p:nvPr/>
      </p:nvGrpSpPr>
      <p:grpSpPr>
        <a:xfrm>
          <a:off x="0" y="0"/>
          <a:ext cx="0" cy="0"/>
          <a:chOff x="0" y="0"/>
          <a:chExt cx="0" cy="0"/>
        </a:xfrm>
      </p:grpSpPr>
      <p:sp>
        <p:nvSpPr>
          <p:cNvPr id="141" name="Google Shape;141;p1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Caja de herramientas para el bienestar docente</a:t>
            </a:r>
            <a:endParaRPr sz="1700">
              <a:latin typeface="Arial"/>
              <a:ea typeface="Arial"/>
              <a:cs typeface="Arial"/>
              <a:sym typeface="Arial"/>
            </a:endParaRPr>
          </a:p>
        </p:txBody>
      </p:sp>
      <p:sp>
        <p:nvSpPr>
          <p:cNvPr id="142" name="Google Shape;142;p1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
        <p:nvSpPr>
          <p:cNvPr id="143" name="Google Shape;143;p16"/>
          <p:cNvSpPr txBox="1"/>
          <p:nvPr/>
        </p:nvSpPr>
        <p:spPr>
          <a:xfrm>
            <a:off x="2757450" y="933625"/>
            <a:ext cx="6130800" cy="3201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Resultados clave:</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9. </a:t>
            </a:r>
            <a:r>
              <a:rPr b="0" i="0" lang="en" sz="1400" u="none" cap="none" strike="noStrike">
                <a:solidFill>
                  <a:srgbClr val="000000"/>
                </a:solidFill>
                <a:latin typeface="Arial"/>
                <a:ea typeface="Arial"/>
                <a:cs typeface="Arial"/>
                <a:sym typeface="Arial"/>
              </a:rPr>
              <a:t>Muy pocos de los recursos disponibles emplean enfoques escolares integrales o aprovechan el papel que desempeñan los líderes escolares y los actores comunitarios en el fomento de una cultura del bienestar, del aprendizaje profesional y del apoyo y la colaboración entre iguales.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10. </a:t>
            </a:r>
            <a:r>
              <a:rPr b="0" i="0" lang="en" sz="1400" u="none" cap="none" strike="noStrike">
                <a:solidFill>
                  <a:srgbClr val="000000"/>
                </a:solidFill>
                <a:latin typeface="Arial"/>
                <a:ea typeface="Arial"/>
                <a:cs typeface="Arial"/>
                <a:sym typeface="Arial"/>
              </a:rPr>
              <a:t>Los docentes utilizan diversas estrategias individuales informales de afrontamiento que no fueron incorporadas en el mapeo. Entre estas se incluyen actividades recreativas, religiosas y sociales, así como también actividades de autoaprendizaje y de oportunidades de desarrollo profesional a través de internet que les ayudan a mejorar su autoeficacia.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¿En qué medida coinciden estas conclusiones con sus propias experiencias en </a:t>
            </a:r>
            <a:r>
              <a:rPr b="1" i="0" lang="en" sz="1400" u="none" cap="none" strike="noStrike">
                <a:solidFill>
                  <a:srgbClr val="000000"/>
                </a:solidFill>
                <a:highlight>
                  <a:srgbClr val="FFFF00"/>
                </a:highlight>
                <a:latin typeface="Arial"/>
                <a:ea typeface="Arial"/>
                <a:cs typeface="Arial"/>
                <a:sym typeface="Arial"/>
              </a:rPr>
              <a:t>[CONTEXTO</a:t>
            </a:r>
            <a:r>
              <a:rPr b="1" i="0" lang="en" sz="1400" u="none" cap="none" strike="noStrike">
                <a:solidFill>
                  <a:srgbClr val="000000"/>
                </a:solidFill>
                <a:latin typeface="Arial"/>
                <a:ea typeface="Arial"/>
                <a:cs typeface="Arial"/>
                <a:sym typeface="Arial"/>
              </a:rPr>
              <a:t>]</a:t>
            </a:r>
            <a:r>
              <a:rPr b="1" i="0" lang="en" sz="1400" u="none" cap="none" strike="noStrike">
                <a:solidFill>
                  <a:srgbClr val="000000"/>
                </a:solidFill>
                <a:highlight>
                  <a:schemeClr val="lt1"/>
                </a:highlight>
                <a:latin typeface="Arial"/>
                <a:ea typeface="Arial"/>
                <a:cs typeface="Arial"/>
                <a:sym typeface="Arial"/>
              </a:rPr>
              <a:t>?</a:t>
            </a:r>
            <a:endParaRPr b="1" i="0" sz="1400" u="none" cap="none" strike="noStrike">
              <a:solidFill>
                <a:srgbClr val="000000"/>
              </a:solidFill>
              <a:highlight>
                <a:schemeClr val="lt1"/>
              </a:highlight>
              <a:latin typeface="Arial"/>
              <a:ea typeface="Arial"/>
              <a:cs typeface="Arial"/>
              <a:sym typeface="Arial"/>
            </a:endParaRPr>
          </a:p>
        </p:txBody>
      </p:sp>
      <p:pic>
        <p:nvPicPr>
          <p:cNvPr id="144" name="Google Shape;144;p16"/>
          <p:cNvPicPr preferRelativeResize="0"/>
          <p:nvPr/>
        </p:nvPicPr>
        <p:blipFill rotWithShape="1">
          <a:blip r:embed="rId3">
            <a:alphaModFix/>
          </a:blip>
          <a:srcRect b="661" l="0" r="0" t="651"/>
          <a:stretch/>
        </p:blipFill>
        <p:spPr>
          <a:xfrm>
            <a:off x="263901" y="1031138"/>
            <a:ext cx="2199800" cy="30812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8" name="Shape 148"/>
        <p:cNvGrpSpPr/>
        <p:nvPr/>
      </p:nvGrpSpPr>
      <p:grpSpPr>
        <a:xfrm>
          <a:off x="0" y="0"/>
          <a:ext cx="0" cy="0"/>
          <a:chOff x="0" y="0"/>
          <a:chExt cx="0" cy="0"/>
        </a:xfrm>
      </p:grpSpPr>
      <p:sp>
        <p:nvSpPr>
          <p:cNvPr id="149" name="Google Shape;149;p1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Bienestar docente en situaciones de emergencia</a:t>
            </a:r>
            <a:endParaRPr sz="1700">
              <a:latin typeface="Arial"/>
              <a:ea typeface="Arial"/>
              <a:cs typeface="Arial"/>
              <a:sym typeface="Arial"/>
            </a:endParaRPr>
          </a:p>
        </p:txBody>
      </p:sp>
      <p:sp>
        <p:nvSpPr>
          <p:cNvPr id="150" name="Google Shape;150;p17"/>
          <p:cNvSpPr txBox="1"/>
          <p:nvPr/>
        </p:nvSpPr>
        <p:spPr>
          <a:xfrm>
            <a:off x="2881300" y="842725"/>
            <a:ext cx="6007800" cy="3417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Visión general</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Establece tres principios para el bienestar docente</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Promover el acceso de los docentes a la salud mental y al apoyo psicosocial</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Crear un entorno de trabajo propicio para los docentes</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Potenciar la voz, la agencia y el liderazgo de los docentes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317500" lvl="0" marL="457200" marR="0" rtl="0" algn="l">
              <a:lnSpc>
                <a:spcPct val="100000"/>
              </a:lnSpc>
              <a:spcBef>
                <a:spcPts val="0"/>
              </a:spcBef>
              <a:spcAft>
                <a:spcPts val="0"/>
              </a:spcAft>
              <a:buClr>
                <a:schemeClr val="dk1"/>
              </a:buClr>
              <a:buSzPts val="1400"/>
              <a:buFont typeface="Arial"/>
              <a:buChar char="●"/>
            </a:pPr>
            <a:r>
              <a:rPr b="0" i="0" lang="en" sz="1400" u="none" cap="none" strike="noStrike">
                <a:solidFill>
                  <a:schemeClr val="dk1"/>
                </a:solidFill>
                <a:latin typeface="Arial"/>
                <a:ea typeface="Arial"/>
                <a:cs typeface="Arial"/>
                <a:sym typeface="Arial"/>
              </a:rPr>
              <a:t>A través de los 5 ámbitos de las Normas Mínimas de la INEE</a:t>
            </a:r>
            <a:endParaRPr b="0" i="0" sz="1400" u="none" cap="none" strike="noStrike">
              <a:solidFill>
                <a:schemeClr val="dk1"/>
              </a:solidFill>
              <a:latin typeface="Arial"/>
              <a:ea typeface="Arial"/>
              <a:cs typeface="Arial"/>
              <a:sym typeface="Arial"/>
            </a:endParaRPr>
          </a:p>
          <a:p>
            <a:pPr indent="-292100" lvl="1" marL="914400" marR="0" rtl="0" algn="l">
              <a:lnSpc>
                <a:spcPct val="100000"/>
              </a:lnSpc>
              <a:spcBef>
                <a:spcPts val="0"/>
              </a:spcBef>
              <a:spcAft>
                <a:spcPts val="0"/>
              </a:spcAft>
              <a:buClr>
                <a:schemeClr val="dk1"/>
              </a:buClr>
              <a:buSzPts val="1000"/>
              <a:buFont typeface="Arial"/>
              <a:buChar char="○"/>
            </a:pPr>
            <a:r>
              <a:rPr b="0" i="0" lang="en" sz="1400" u="none" cap="none" strike="noStrike">
                <a:solidFill>
                  <a:schemeClr val="dk1"/>
                </a:solidFill>
                <a:latin typeface="Arial"/>
                <a:ea typeface="Arial"/>
                <a:cs typeface="Arial"/>
                <a:sym typeface="Arial"/>
              </a:rPr>
              <a:t>Normas fundamentales</a:t>
            </a:r>
            <a:endParaRPr b="0" i="0" sz="1400" u="none" cap="none" strike="noStrike">
              <a:solidFill>
                <a:schemeClr val="dk1"/>
              </a:solidFill>
              <a:latin typeface="Arial"/>
              <a:ea typeface="Arial"/>
              <a:cs typeface="Arial"/>
              <a:sym typeface="Arial"/>
            </a:endParaRPr>
          </a:p>
          <a:p>
            <a:pPr indent="-292100" lvl="1" marL="914400" marR="0" rtl="0" algn="l">
              <a:lnSpc>
                <a:spcPct val="100000"/>
              </a:lnSpc>
              <a:spcBef>
                <a:spcPts val="0"/>
              </a:spcBef>
              <a:spcAft>
                <a:spcPts val="0"/>
              </a:spcAft>
              <a:buClr>
                <a:schemeClr val="dk1"/>
              </a:buClr>
              <a:buSzPts val="1000"/>
              <a:buFont typeface="Arial"/>
              <a:buChar char="○"/>
            </a:pPr>
            <a:r>
              <a:rPr b="0" i="0" lang="en" sz="1400" u="none" cap="none" strike="noStrike">
                <a:solidFill>
                  <a:schemeClr val="dk1"/>
                </a:solidFill>
                <a:latin typeface="Arial"/>
                <a:ea typeface="Arial"/>
                <a:cs typeface="Arial"/>
                <a:sym typeface="Arial"/>
              </a:rPr>
              <a:t>Acceso y entorno de aprendizaje</a:t>
            </a:r>
            <a:endParaRPr b="0" i="0" sz="1400" u="none" cap="none" strike="noStrike">
              <a:solidFill>
                <a:schemeClr val="dk1"/>
              </a:solidFill>
              <a:latin typeface="Arial"/>
              <a:ea typeface="Arial"/>
              <a:cs typeface="Arial"/>
              <a:sym typeface="Arial"/>
            </a:endParaRPr>
          </a:p>
          <a:p>
            <a:pPr indent="-292100" lvl="1" marL="914400" marR="0" rtl="0" algn="l">
              <a:lnSpc>
                <a:spcPct val="100000"/>
              </a:lnSpc>
              <a:spcBef>
                <a:spcPts val="0"/>
              </a:spcBef>
              <a:spcAft>
                <a:spcPts val="0"/>
              </a:spcAft>
              <a:buClr>
                <a:schemeClr val="dk1"/>
              </a:buClr>
              <a:buSzPts val="1000"/>
              <a:buFont typeface="Arial"/>
              <a:buChar char="○"/>
            </a:pPr>
            <a:r>
              <a:rPr b="0" i="0" lang="en" sz="1400" u="none" cap="none" strike="noStrike">
                <a:solidFill>
                  <a:schemeClr val="dk1"/>
                </a:solidFill>
                <a:latin typeface="Arial"/>
                <a:ea typeface="Arial"/>
                <a:cs typeface="Arial"/>
                <a:sym typeface="Arial"/>
              </a:rPr>
              <a:t>Enseñanza y aprendizaje</a:t>
            </a:r>
            <a:endParaRPr b="0" i="0" sz="1400" u="none" cap="none" strike="noStrike">
              <a:solidFill>
                <a:schemeClr val="dk1"/>
              </a:solidFill>
              <a:latin typeface="Arial"/>
              <a:ea typeface="Arial"/>
              <a:cs typeface="Arial"/>
              <a:sym typeface="Arial"/>
            </a:endParaRPr>
          </a:p>
          <a:p>
            <a:pPr indent="-292100" lvl="1" marL="914400" marR="0" rtl="0" algn="l">
              <a:lnSpc>
                <a:spcPct val="100000"/>
              </a:lnSpc>
              <a:spcBef>
                <a:spcPts val="0"/>
              </a:spcBef>
              <a:spcAft>
                <a:spcPts val="0"/>
              </a:spcAft>
              <a:buClr>
                <a:schemeClr val="dk1"/>
              </a:buClr>
              <a:buSzPts val="1000"/>
              <a:buFont typeface="Arial"/>
              <a:buChar char="○"/>
            </a:pPr>
            <a:r>
              <a:rPr b="0" i="0" lang="en" sz="1400" u="none" cap="none" strike="noStrike">
                <a:solidFill>
                  <a:schemeClr val="dk1"/>
                </a:solidFill>
                <a:latin typeface="Arial"/>
                <a:ea typeface="Arial"/>
                <a:cs typeface="Arial"/>
                <a:sym typeface="Arial"/>
              </a:rPr>
              <a:t>Docentes y otro personal educativo</a:t>
            </a:r>
            <a:endParaRPr b="0" i="0" sz="1400" u="none" cap="none" strike="noStrike">
              <a:solidFill>
                <a:schemeClr val="dk1"/>
              </a:solidFill>
              <a:latin typeface="Arial"/>
              <a:ea typeface="Arial"/>
              <a:cs typeface="Arial"/>
              <a:sym typeface="Arial"/>
            </a:endParaRPr>
          </a:p>
          <a:p>
            <a:pPr indent="-292100" lvl="1" marL="914400" marR="0" rtl="0" algn="l">
              <a:lnSpc>
                <a:spcPct val="100000"/>
              </a:lnSpc>
              <a:spcBef>
                <a:spcPts val="0"/>
              </a:spcBef>
              <a:spcAft>
                <a:spcPts val="0"/>
              </a:spcAft>
              <a:buClr>
                <a:schemeClr val="dk1"/>
              </a:buClr>
              <a:buSzPts val="1000"/>
              <a:buFont typeface="Arial"/>
              <a:buChar char="○"/>
            </a:pPr>
            <a:r>
              <a:rPr b="0" i="0" lang="en" sz="1400" u="none" cap="none" strike="noStrike">
                <a:solidFill>
                  <a:schemeClr val="dk1"/>
                </a:solidFill>
                <a:latin typeface="Arial"/>
                <a:ea typeface="Arial"/>
                <a:cs typeface="Arial"/>
                <a:sym typeface="Arial"/>
              </a:rPr>
              <a:t>Política educativa</a:t>
            </a:r>
            <a:endParaRPr b="0" i="0" sz="1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highlight>
                <a:schemeClr val="lt1"/>
              </a:highlight>
              <a:latin typeface="Arial"/>
              <a:ea typeface="Arial"/>
              <a:cs typeface="Arial"/>
              <a:sym typeface="Arial"/>
            </a:endParaRPr>
          </a:p>
        </p:txBody>
      </p:sp>
      <p:pic>
        <p:nvPicPr>
          <p:cNvPr id="151" name="Google Shape;151;p17"/>
          <p:cNvPicPr preferRelativeResize="0"/>
          <p:nvPr/>
        </p:nvPicPr>
        <p:blipFill>
          <a:blip r:embed="rId3">
            <a:alphaModFix/>
          </a:blip>
          <a:stretch>
            <a:fillRect/>
          </a:stretch>
        </p:blipFill>
        <p:spPr>
          <a:xfrm>
            <a:off x="340375" y="1338250"/>
            <a:ext cx="2155725" cy="30620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5" name="Shape 155"/>
        <p:cNvGrpSpPr/>
        <p:nvPr/>
      </p:nvGrpSpPr>
      <p:grpSpPr>
        <a:xfrm>
          <a:off x="0" y="0"/>
          <a:ext cx="0" cy="0"/>
          <a:chOff x="0" y="0"/>
          <a:chExt cx="0" cy="0"/>
        </a:xfrm>
      </p:grpSpPr>
      <p:sp>
        <p:nvSpPr>
          <p:cNvPr id="156" name="Google Shape;156;p1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Bienestar docente en situaciones de emergencia</a:t>
            </a:r>
            <a:endParaRPr sz="1700">
              <a:latin typeface="Arial"/>
              <a:ea typeface="Arial"/>
              <a:cs typeface="Arial"/>
              <a:sym typeface="Arial"/>
            </a:endParaRPr>
          </a:p>
        </p:txBody>
      </p:sp>
      <p:sp>
        <p:nvSpPr>
          <p:cNvPr id="157" name="Google Shape;157;p18"/>
          <p:cNvSpPr txBox="1"/>
          <p:nvPr>
            <p:ph idx="1" type="body"/>
          </p:nvPr>
        </p:nvSpPr>
        <p:spPr>
          <a:xfrm>
            <a:off x="138600" y="8298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pic>
        <p:nvPicPr>
          <p:cNvPr id="158" name="Google Shape;158;p18"/>
          <p:cNvPicPr preferRelativeResize="0"/>
          <p:nvPr/>
        </p:nvPicPr>
        <p:blipFill rotWithShape="1">
          <a:blip r:embed="rId3">
            <a:alphaModFix/>
          </a:blip>
          <a:srcRect b="4825" l="0" r="0" t="4816"/>
          <a:stretch/>
        </p:blipFill>
        <p:spPr>
          <a:xfrm>
            <a:off x="605099" y="1134375"/>
            <a:ext cx="2563850" cy="3340876"/>
          </a:xfrm>
          <a:prstGeom prst="rect">
            <a:avLst/>
          </a:prstGeom>
          <a:noFill/>
          <a:ln>
            <a:noFill/>
          </a:ln>
        </p:spPr>
      </p:pic>
      <p:sp>
        <p:nvSpPr>
          <p:cNvPr id="159" name="Google Shape;159;p18"/>
          <p:cNvSpPr txBox="1"/>
          <p:nvPr/>
        </p:nvSpPr>
        <p:spPr>
          <a:xfrm>
            <a:off x="3759700" y="1006125"/>
            <a:ext cx="4947000" cy="2986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Analizamos cada norma mínima y principio a través de evidencias, acciones, herramientas y ejemplos: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1.</a:t>
            </a:r>
            <a:r>
              <a:rPr b="0" i="0" lang="en" sz="1400" u="none" cap="none" strike="noStrike">
                <a:solidFill>
                  <a:srgbClr val="000000"/>
                </a:solidFill>
                <a:latin typeface="Arial"/>
                <a:ea typeface="Arial"/>
                <a:cs typeface="Arial"/>
                <a:sym typeface="Arial"/>
              </a:rPr>
              <a:t> </a:t>
            </a:r>
            <a:r>
              <a:rPr b="1" i="0" lang="en" sz="1400" u="none" cap="none" strike="noStrike">
                <a:solidFill>
                  <a:srgbClr val="000000"/>
                </a:solidFill>
                <a:latin typeface="Arial"/>
                <a:ea typeface="Arial"/>
                <a:cs typeface="Arial"/>
                <a:sym typeface="Arial"/>
              </a:rPr>
              <a:t>Evidencia: </a:t>
            </a:r>
            <a:r>
              <a:rPr b="0" i="0" lang="en" sz="1400" u="none" cap="none" strike="noStrike">
                <a:solidFill>
                  <a:srgbClr val="000000"/>
                </a:solidFill>
                <a:latin typeface="Arial"/>
                <a:ea typeface="Arial"/>
                <a:cs typeface="Arial"/>
                <a:sym typeface="Arial"/>
              </a:rPr>
              <a:t>¿Por qué es importante esta Norma Mínima y por qué a veces es difícil cumplirla?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2.</a:t>
            </a:r>
            <a:r>
              <a:rPr b="0" i="0" lang="en" sz="1400" u="none" cap="none" strike="noStrike">
                <a:solidFill>
                  <a:srgbClr val="000000"/>
                </a:solidFill>
                <a:latin typeface="Arial"/>
                <a:ea typeface="Arial"/>
                <a:cs typeface="Arial"/>
                <a:sym typeface="Arial"/>
              </a:rPr>
              <a:t> </a:t>
            </a:r>
            <a:r>
              <a:rPr b="1" i="0" lang="en" sz="1400" u="none" cap="none" strike="noStrike">
                <a:solidFill>
                  <a:srgbClr val="000000"/>
                </a:solidFill>
                <a:latin typeface="Arial"/>
                <a:ea typeface="Arial"/>
                <a:cs typeface="Arial"/>
                <a:sym typeface="Arial"/>
              </a:rPr>
              <a:t>Acción:</a:t>
            </a:r>
            <a:r>
              <a:rPr b="0" i="0" lang="en" sz="1400" u="none" cap="none" strike="noStrike">
                <a:solidFill>
                  <a:srgbClr val="000000"/>
                </a:solidFill>
                <a:latin typeface="Arial"/>
                <a:ea typeface="Arial"/>
                <a:cs typeface="Arial"/>
                <a:sym typeface="Arial"/>
              </a:rPr>
              <a:t> ¿Qué funciona?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3.</a:t>
            </a:r>
            <a:r>
              <a:rPr b="0" i="0" lang="en" sz="1400" u="none" cap="none" strike="noStrike">
                <a:solidFill>
                  <a:srgbClr val="000000"/>
                </a:solidFill>
                <a:latin typeface="Arial"/>
                <a:ea typeface="Arial"/>
                <a:cs typeface="Arial"/>
                <a:sym typeface="Arial"/>
              </a:rPr>
              <a:t> </a:t>
            </a:r>
            <a:r>
              <a:rPr b="1" i="0" lang="en" sz="1400" u="none" cap="none" strike="noStrike">
                <a:solidFill>
                  <a:srgbClr val="000000"/>
                </a:solidFill>
                <a:latin typeface="Arial"/>
                <a:ea typeface="Arial"/>
                <a:cs typeface="Arial"/>
                <a:sym typeface="Arial"/>
              </a:rPr>
              <a:t>Herramientas:</a:t>
            </a:r>
            <a:r>
              <a:rPr b="0" i="0" lang="en" sz="1400" u="none" cap="none" strike="noStrike">
                <a:solidFill>
                  <a:srgbClr val="000000"/>
                </a:solidFill>
                <a:latin typeface="Arial"/>
                <a:ea typeface="Arial"/>
                <a:cs typeface="Arial"/>
                <a:sym typeface="Arial"/>
              </a:rPr>
              <a:t> Recursos, bases de datos y plataformas que le ayudarán a encontrar más ideas y herramientas.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4.</a:t>
            </a:r>
            <a:r>
              <a:rPr b="0" i="0" lang="en" sz="1400" u="none" cap="none" strike="noStrike">
                <a:solidFill>
                  <a:srgbClr val="000000"/>
                </a:solidFill>
                <a:latin typeface="Arial"/>
                <a:ea typeface="Arial"/>
                <a:cs typeface="Arial"/>
                <a:sym typeface="Arial"/>
              </a:rPr>
              <a:t> </a:t>
            </a:r>
            <a:r>
              <a:rPr b="1" i="0" lang="en" sz="1400" u="none" cap="none" strike="noStrike">
                <a:solidFill>
                  <a:srgbClr val="000000"/>
                </a:solidFill>
                <a:latin typeface="Arial"/>
                <a:ea typeface="Arial"/>
                <a:cs typeface="Arial"/>
                <a:sym typeface="Arial"/>
              </a:rPr>
              <a:t>Ejemplos:</a:t>
            </a:r>
            <a:r>
              <a:rPr b="0" i="0" lang="en" sz="1400" u="none" cap="none" strike="noStrike">
                <a:solidFill>
                  <a:srgbClr val="000000"/>
                </a:solidFill>
                <a:latin typeface="Arial"/>
                <a:ea typeface="Arial"/>
                <a:cs typeface="Arial"/>
                <a:sym typeface="Arial"/>
              </a:rPr>
              <a:t> Presentamos recursos y destacamos ejemplos a nivel mundial para cada norma.</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3" name="Shape 163"/>
        <p:cNvGrpSpPr/>
        <p:nvPr/>
      </p:nvGrpSpPr>
      <p:grpSpPr>
        <a:xfrm>
          <a:off x="0" y="0"/>
          <a:ext cx="0" cy="0"/>
          <a:chOff x="0" y="0"/>
          <a:chExt cx="0" cy="0"/>
        </a:xfrm>
      </p:grpSpPr>
      <p:sp>
        <p:nvSpPr>
          <p:cNvPr id="164" name="Google Shape;164;p1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Principios para el bienestar docente</a:t>
            </a:r>
            <a:endParaRPr sz="1700">
              <a:latin typeface="Arial"/>
              <a:ea typeface="Arial"/>
              <a:cs typeface="Arial"/>
              <a:sym typeface="Arial"/>
            </a:endParaRPr>
          </a:p>
        </p:txBody>
      </p:sp>
      <p:sp>
        <p:nvSpPr>
          <p:cNvPr id="165" name="Google Shape;165;p19"/>
          <p:cNvSpPr txBox="1"/>
          <p:nvPr>
            <p:ph idx="1" type="body"/>
          </p:nvPr>
        </p:nvSpPr>
        <p:spPr>
          <a:xfrm>
            <a:off x="138600" y="3413627"/>
            <a:ext cx="8866800" cy="7266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SzPts val="1800"/>
              <a:buNone/>
            </a:pPr>
            <a:r>
              <a:rPr b="1" lang="en" sz="1800">
                <a:solidFill>
                  <a:srgbClr val="073763"/>
                </a:solidFill>
                <a:latin typeface="Arial"/>
                <a:ea typeface="Arial"/>
                <a:cs typeface="Arial"/>
                <a:sym typeface="Arial"/>
              </a:rPr>
              <a:t>Actividad rompecabezas</a:t>
            </a:r>
            <a:endParaRPr b="1" sz="1800">
              <a:solidFill>
                <a:srgbClr val="073763"/>
              </a:solidFill>
              <a:latin typeface="Arial"/>
              <a:ea typeface="Arial"/>
              <a:cs typeface="Arial"/>
              <a:sym typeface="Arial"/>
            </a:endParaRPr>
          </a:p>
          <a:p>
            <a:pPr indent="0" lvl="0" marL="0" rtl="0" algn="ctr">
              <a:lnSpc>
                <a:spcPct val="115000"/>
              </a:lnSpc>
              <a:spcBef>
                <a:spcPts val="0"/>
              </a:spcBef>
              <a:spcAft>
                <a:spcPts val="0"/>
              </a:spcAft>
              <a:buSzPts val="1800"/>
              <a:buNone/>
            </a:pPr>
            <a:r>
              <a:rPr lang="en" sz="1400">
                <a:solidFill>
                  <a:schemeClr val="dk1"/>
                </a:solidFill>
                <a:latin typeface="Arial"/>
                <a:ea typeface="Arial"/>
                <a:cs typeface="Arial"/>
                <a:sym typeface="Arial"/>
              </a:rPr>
              <a:t>Cada tabla tiene cuatro declaraciones aleatorias relacionadas con cada uno de los principios. En el mural, verá cada uno de los iconos principales. Pegue su declaración debajo de los iconos que crea que sean más adecuados.</a:t>
            </a:r>
            <a:endParaRPr b="1"/>
          </a:p>
        </p:txBody>
      </p:sp>
      <p:pic>
        <p:nvPicPr>
          <p:cNvPr id="166" name="Google Shape;166;p19"/>
          <p:cNvPicPr preferRelativeResize="0"/>
          <p:nvPr/>
        </p:nvPicPr>
        <p:blipFill rotWithShape="1">
          <a:blip r:embed="rId3">
            <a:alphaModFix/>
          </a:blip>
          <a:srcRect b="0" l="2516" r="2516" t="0"/>
          <a:stretch/>
        </p:blipFill>
        <p:spPr>
          <a:xfrm>
            <a:off x="1077428" y="746963"/>
            <a:ext cx="6989133" cy="27113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0" name="Shape 170"/>
        <p:cNvGrpSpPr/>
        <p:nvPr/>
      </p:nvGrpSpPr>
      <p:grpSpPr>
        <a:xfrm>
          <a:off x="0" y="0"/>
          <a:ext cx="0" cy="0"/>
          <a:chOff x="0" y="0"/>
          <a:chExt cx="0" cy="0"/>
        </a:xfrm>
      </p:grpSpPr>
      <p:sp>
        <p:nvSpPr>
          <p:cNvPr id="171" name="Google Shape;171;p2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Principios para el bienestar docente</a:t>
            </a:r>
            <a:endParaRPr sz="1700">
              <a:latin typeface="Arial"/>
              <a:ea typeface="Arial"/>
              <a:cs typeface="Arial"/>
              <a:sym typeface="Arial"/>
            </a:endParaRPr>
          </a:p>
        </p:txBody>
      </p:sp>
      <p:sp>
        <p:nvSpPr>
          <p:cNvPr id="172" name="Google Shape;172;p20"/>
          <p:cNvSpPr txBox="1"/>
          <p:nvPr>
            <p:ph idx="1" type="body"/>
          </p:nvPr>
        </p:nvSpPr>
        <p:spPr>
          <a:xfrm>
            <a:off x="2360400" y="659275"/>
            <a:ext cx="6783600" cy="34839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La salud mental y el apoyo psicosocial (SMAPS) es cualquier tipo de apoyo local o externo que tenga como objetivo proteger o promover el bienestar psicosocial o prevenir trastornos mentales.</a:t>
            </a:r>
            <a:endParaRPr sz="14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La SMAPS incluye todo lo que fomenta y protege la salud mental y el bienestar psicosocial de los docentes, así como las prácticas docentes holísticas</a:t>
            </a:r>
            <a:endParaRPr sz="14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Los docentes con estados delicados de salud mental o con retos psicosociales necesitan servicios de SMAPS que se adapten a sus circunstancias y que les ayuden a comprender mejor sus necesidades actuales</a:t>
            </a:r>
            <a:endParaRPr sz="14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Cuando los docentes reciben apoyo y son más capaces de gestionar su salud mental y su bienestar tienen más probabilidades de crear entornos de aprendizaje positivos mediante la prevención y la autogestión de los factores que conducen al estrés y al agotamiento.</a:t>
            </a:r>
            <a:endParaRPr sz="1400">
              <a:solidFill>
                <a:schemeClr val="dk1"/>
              </a:solidFill>
              <a:latin typeface="Arial"/>
              <a:ea typeface="Arial"/>
              <a:cs typeface="Arial"/>
              <a:sym typeface="Arial"/>
            </a:endParaRPr>
          </a:p>
          <a:p>
            <a:pPr indent="0" lvl="0" marL="0" rtl="0" algn="l">
              <a:lnSpc>
                <a:spcPct val="115000"/>
              </a:lnSpc>
              <a:spcBef>
                <a:spcPts val="0"/>
              </a:spcBef>
              <a:spcAft>
                <a:spcPts val="1600"/>
              </a:spcAft>
              <a:buSzPts val="1800"/>
              <a:buNone/>
            </a:pPr>
            <a:r>
              <a:t/>
            </a:r>
            <a:endParaRPr b="1"/>
          </a:p>
        </p:txBody>
      </p:sp>
      <p:pic>
        <p:nvPicPr>
          <p:cNvPr id="173" name="Google Shape;173;p20"/>
          <p:cNvPicPr preferRelativeResize="0"/>
          <p:nvPr/>
        </p:nvPicPr>
        <p:blipFill rotWithShape="1">
          <a:blip r:embed="rId3">
            <a:alphaModFix/>
          </a:blip>
          <a:srcRect b="1755" l="0" r="0" t="1765"/>
          <a:stretch/>
        </p:blipFill>
        <p:spPr>
          <a:xfrm>
            <a:off x="36200" y="1076700"/>
            <a:ext cx="2481099" cy="28066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6" name="Shape 46"/>
        <p:cNvGrpSpPr/>
        <p:nvPr/>
      </p:nvGrpSpPr>
      <p:grpSpPr>
        <a:xfrm>
          <a:off x="0" y="0"/>
          <a:ext cx="0" cy="0"/>
          <a:chOff x="0" y="0"/>
          <a:chExt cx="0" cy="0"/>
        </a:xfrm>
      </p:grpSpPr>
      <p:sp>
        <p:nvSpPr>
          <p:cNvPr id="47" name="Google Shape;47;p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Resumen del taller</a:t>
            </a:r>
            <a:endParaRPr sz="1700">
              <a:latin typeface="Arial"/>
              <a:ea typeface="Arial"/>
              <a:cs typeface="Arial"/>
              <a:sym typeface="Arial"/>
            </a:endParaRPr>
          </a:p>
        </p:txBody>
      </p:sp>
      <p:sp>
        <p:nvSpPr>
          <p:cNvPr id="48" name="Google Shape;48;p2"/>
          <p:cNvSpPr txBox="1"/>
          <p:nvPr>
            <p:ph idx="1" type="body"/>
          </p:nvPr>
        </p:nvSpPr>
        <p:spPr>
          <a:xfrm>
            <a:off x="138600" y="77915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b="1" lang="en" sz="1600">
                <a:solidFill>
                  <a:srgbClr val="000000"/>
                </a:solidFill>
                <a:latin typeface="Arial"/>
                <a:ea typeface="Arial"/>
                <a:cs typeface="Arial"/>
                <a:sym typeface="Arial"/>
              </a:rPr>
              <a:t>¿Por qué centrarse en el bienestar docente</a:t>
            </a:r>
            <a:r>
              <a:rPr lang="en" sz="1600">
                <a:solidFill>
                  <a:srgbClr val="000000"/>
                </a:solidFill>
                <a:latin typeface="Arial"/>
                <a:ea typeface="Arial"/>
                <a:cs typeface="Arial"/>
                <a:sym typeface="Arial"/>
              </a:rPr>
              <a:t>?</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b="1" lang="en" sz="1600">
                <a:solidFill>
                  <a:srgbClr val="000000"/>
                </a:solidFill>
                <a:latin typeface="Arial"/>
                <a:ea typeface="Arial"/>
                <a:cs typeface="Arial"/>
                <a:sym typeface="Arial"/>
              </a:rPr>
              <a:t>¿Qué queremos conseguir conjuntamente?</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b="1" lang="en" sz="1600">
                <a:solidFill>
                  <a:srgbClr val="000000"/>
                </a:solidFill>
                <a:latin typeface="Arial"/>
                <a:ea typeface="Arial"/>
                <a:cs typeface="Arial"/>
                <a:sym typeface="Arial"/>
              </a:rPr>
              <a:t>¿Cómo lo conseguiremos?</a:t>
            </a:r>
            <a:r>
              <a:rPr lang="en" sz="1600">
                <a:solidFill>
                  <a:srgbClr val="000000"/>
                </a:solidFill>
                <a:latin typeface="Arial"/>
                <a:ea typeface="Arial"/>
                <a:cs typeface="Arial"/>
                <a:sym typeface="Arial"/>
              </a:rPr>
              <a:t>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pic>
        <p:nvPicPr>
          <p:cNvPr id="49" name="Google Shape;49;p2"/>
          <p:cNvPicPr preferRelativeResize="0"/>
          <p:nvPr/>
        </p:nvPicPr>
        <p:blipFill>
          <a:blip r:embed="rId3">
            <a:alphaModFix/>
          </a:blip>
          <a:stretch>
            <a:fillRect/>
          </a:stretch>
        </p:blipFill>
        <p:spPr>
          <a:xfrm>
            <a:off x="5894149" y="129475"/>
            <a:ext cx="2988725" cy="42452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7" name="Shape 177"/>
        <p:cNvGrpSpPr/>
        <p:nvPr/>
      </p:nvGrpSpPr>
      <p:grpSpPr>
        <a:xfrm>
          <a:off x="0" y="0"/>
          <a:ext cx="0" cy="0"/>
          <a:chOff x="0" y="0"/>
          <a:chExt cx="0" cy="0"/>
        </a:xfrm>
      </p:grpSpPr>
      <p:sp>
        <p:nvSpPr>
          <p:cNvPr id="178" name="Google Shape;178;p2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Principios para el bienestar docente</a:t>
            </a:r>
            <a:endParaRPr sz="1700">
              <a:latin typeface="Arial"/>
              <a:ea typeface="Arial"/>
              <a:cs typeface="Arial"/>
              <a:sym typeface="Arial"/>
            </a:endParaRPr>
          </a:p>
        </p:txBody>
      </p:sp>
      <p:sp>
        <p:nvSpPr>
          <p:cNvPr id="179" name="Google Shape;179;p2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pic>
        <p:nvPicPr>
          <p:cNvPr id="180" name="Google Shape;180;p21"/>
          <p:cNvPicPr preferRelativeResize="0"/>
          <p:nvPr/>
        </p:nvPicPr>
        <p:blipFill rotWithShape="1">
          <a:blip r:embed="rId3">
            <a:alphaModFix/>
          </a:blip>
          <a:srcRect b="0" l="1616" r="1616" t="0"/>
          <a:stretch/>
        </p:blipFill>
        <p:spPr>
          <a:xfrm>
            <a:off x="223550" y="1119450"/>
            <a:ext cx="2312849" cy="2806650"/>
          </a:xfrm>
          <a:prstGeom prst="rect">
            <a:avLst/>
          </a:prstGeom>
          <a:noFill/>
          <a:ln>
            <a:noFill/>
          </a:ln>
        </p:spPr>
      </p:pic>
      <p:sp>
        <p:nvSpPr>
          <p:cNvPr id="181" name="Google Shape;181;p21"/>
          <p:cNvSpPr txBox="1"/>
          <p:nvPr>
            <p:ph idx="1" type="body"/>
          </p:nvPr>
        </p:nvSpPr>
        <p:spPr>
          <a:xfrm>
            <a:off x="2536400" y="832450"/>
            <a:ext cx="6607500" cy="36333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Los docentes sienten autoeficacia y satisfacción laboral cuando son capaces de hacer bien su trabajo y con confianza</a:t>
            </a:r>
            <a:endParaRPr sz="14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Los factores más comunes que contribuyen al estrés de docentes, a su agotamiento y su baja satisfacción laboral son la escasa remuneración, los pocos recursos educativos y el comportamiento complicado de los estudiantes</a:t>
            </a:r>
            <a:endParaRPr sz="14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El desarrollo profesional docente de calidad y las redes sociales sólidas contribuyen de manera positiva al bienestar docente, al igual que las cualificaciones reconocidas, la certificación y la inclusión y representación adecuadas en la elaboración de políticas.</a:t>
            </a:r>
            <a:endParaRPr sz="14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También contribuyen al bienestar docente las rutas de transporte seguras hacia la escuela, los códigos de conducta claros y las vías de referencia en caso de violencia de género, el que las aulas estén bien ventiladas y con los recursos adecuados.</a:t>
            </a:r>
            <a:endParaRPr b="1" sz="19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5" name="Shape 185"/>
        <p:cNvGrpSpPr/>
        <p:nvPr/>
      </p:nvGrpSpPr>
      <p:grpSpPr>
        <a:xfrm>
          <a:off x="0" y="0"/>
          <a:ext cx="0" cy="0"/>
          <a:chOff x="0" y="0"/>
          <a:chExt cx="0" cy="0"/>
        </a:xfrm>
      </p:grpSpPr>
      <p:sp>
        <p:nvSpPr>
          <p:cNvPr id="186" name="Google Shape;186;p2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Principios para el bienestar docente</a:t>
            </a:r>
            <a:endParaRPr sz="1700">
              <a:latin typeface="Arial"/>
              <a:ea typeface="Arial"/>
              <a:cs typeface="Arial"/>
              <a:sym typeface="Arial"/>
            </a:endParaRPr>
          </a:p>
        </p:txBody>
      </p:sp>
      <p:sp>
        <p:nvSpPr>
          <p:cNvPr id="187" name="Google Shape;187;p22"/>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pic>
        <p:nvPicPr>
          <p:cNvPr id="188" name="Google Shape;188;p22"/>
          <p:cNvPicPr preferRelativeResize="0"/>
          <p:nvPr/>
        </p:nvPicPr>
        <p:blipFill rotWithShape="1">
          <a:blip r:embed="rId3">
            <a:alphaModFix/>
          </a:blip>
          <a:srcRect b="258" l="0" r="0" t="258"/>
          <a:stretch/>
        </p:blipFill>
        <p:spPr>
          <a:xfrm>
            <a:off x="306724" y="1079750"/>
            <a:ext cx="2404151" cy="2806650"/>
          </a:xfrm>
          <a:prstGeom prst="rect">
            <a:avLst/>
          </a:prstGeom>
          <a:noFill/>
          <a:ln>
            <a:noFill/>
          </a:ln>
        </p:spPr>
      </p:pic>
      <p:sp>
        <p:nvSpPr>
          <p:cNvPr id="189" name="Google Shape;189;p22"/>
          <p:cNvSpPr txBox="1"/>
          <p:nvPr>
            <p:ph idx="1" type="body"/>
          </p:nvPr>
        </p:nvSpPr>
        <p:spPr>
          <a:xfrm>
            <a:off x="2667200" y="832450"/>
            <a:ext cx="6205500" cy="7377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Fomentar la inclusión de los docentes en la toma de decisiones, basándose en sus funciones y en sus fortalezas como profesionales cualificados.</a:t>
            </a:r>
            <a:endParaRPr sz="14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La agencia de los docentes existe cuando éstos desarrollan las capacidades y la confianza necesarias para introducir cambios positivos en sus propias escuelas y aulas</a:t>
            </a:r>
            <a:endParaRPr sz="14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0" algn="l">
              <a:lnSpc>
                <a:spcPct val="100000"/>
              </a:lnSpc>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Cuando los docentes tienen autonomía profesional, tienen el poder de tomar decisiones curriculares o pedagógicas sobre su trabajo, lo que mejora su sentido del bienestar</a:t>
            </a:r>
            <a:endParaRPr sz="14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chemeClr val="dk1"/>
              </a:solidFill>
              <a:latin typeface="Arial"/>
              <a:ea typeface="Arial"/>
              <a:cs typeface="Arial"/>
              <a:sym typeface="Arial"/>
            </a:endParaRPr>
          </a:p>
          <a:p>
            <a:pPr indent="-323850" lvl="0" marL="457200" rtl="0" algn="l">
              <a:lnSpc>
                <a:spcPct val="100000"/>
              </a:lnSpc>
              <a:spcBef>
                <a:spcPts val="0"/>
              </a:spcBef>
              <a:spcAft>
                <a:spcPts val="0"/>
              </a:spcAft>
              <a:buClr>
                <a:schemeClr val="dk1"/>
              </a:buClr>
              <a:buSzPts val="1500"/>
              <a:buFont typeface="Arial"/>
              <a:buChar char="●"/>
            </a:pPr>
            <a:r>
              <a:rPr lang="en" sz="1400">
                <a:solidFill>
                  <a:schemeClr val="dk1"/>
                </a:solidFill>
                <a:latin typeface="Arial"/>
                <a:ea typeface="Arial"/>
                <a:cs typeface="Arial"/>
                <a:sym typeface="Arial"/>
              </a:rPr>
              <a:t>Las oportunidades de liderazgo formal e informal de los docentes como instructores o mentores, o como representantes docentes en los consejos de gobierno de la comunidad y la escuela, mejoran su sensación de estatus, su influencia y su bienestar.</a:t>
            </a:r>
            <a:r>
              <a:rPr lang="en" sz="1500">
                <a:solidFill>
                  <a:schemeClr val="dk1"/>
                </a:solidFill>
                <a:latin typeface="Arial"/>
                <a:ea typeface="Arial"/>
                <a:cs typeface="Arial"/>
                <a:sym typeface="Arial"/>
              </a:rPr>
              <a:t> </a:t>
            </a:r>
            <a:endParaRPr sz="1500">
              <a:solidFill>
                <a:schemeClr val="dk1"/>
              </a:solidFill>
              <a:latin typeface="Arial"/>
              <a:ea typeface="Arial"/>
              <a:cs typeface="Arial"/>
              <a:sym typeface="Arial"/>
            </a:endParaRPr>
          </a:p>
          <a:p>
            <a:pPr indent="0" lvl="0" marL="0" rtl="0" algn="l">
              <a:lnSpc>
                <a:spcPct val="115000"/>
              </a:lnSpc>
              <a:spcBef>
                <a:spcPts val="0"/>
              </a:spcBef>
              <a:spcAft>
                <a:spcPts val="1600"/>
              </a:spcAft>
              <a:buSzPts val="1800"/>
              <a:buNone/>
            </a:pPr>
            <a:r>
              <a:t/>
            </a:r>
            <a:endParaRPr b="1"/>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3" name="Shape 193"/>
        <p:cNvGrpSpPr/>
        <p:nvPr/>
      </p:nvGrpSpPr>
      <p:grpSpPr>
        <a:xfrm>
          <a:off x="0" y="0"/>
          <a:ext cx="0" cy="0"/>
          <a:chOff x="0" y="0"/>
          <a:chExt cx="0" cy="0"/>
        </a:xfrm>
      </p:grpSpPr>
      <p:sp>
        <p:nvSpPr>
          <p:cNvPr id="194" name="Google Shape;194;p2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300">
                <a:latin typeface="Arial"/>
                <a:ea typeface="Arial"/>
                <a:cs typeface="Arial"/>
                <a:sym typeface="Arial"/>
              </a:rPr>
              <a:t>Contextualizar el bienestar docente para </a:t>
            </a:r>
            <a:r>
              <a:rPr b="1" lang="en" sz="2300">
                <a:highlight>
                  <a:srgbClr val="FFFF00"/>
                </a:highlight>
                <a:latin typeface="Arial"/>
                <a:ea typeface="Arial"/>
                <a:cs typeface="Arial"/>
                <a:sym typeface="Arial"/>
              </a:rPr>
              <a:t>[CONTEXTO</a:t>
            </a:r>
            <a:r>
              <a:rPr b="1" lang="en" sz="2300">
                <a:latin typeface="Arial"/>
                <a:ea typeface="Arial"/>
                <a:cs typeface="Arial"/>
                <a:sym typeface="Arial"/>
              </a:rPr>
              <a:t>] </a:t>
            </a:r>
            <a:endParaRPr sz="1000">
              <a:latin typeface="Arial"/>
              <a:ea typeface="Arial"/>
              <a:cs typeface="Arial"/>
              <a:sym typeface="Arial"/>
            </a:endParaRPr>
          </a:p>
        </p:txBody>
      </p:sp>
      <p:sp>
        <p:nvSpPr>
          <p:cNvPr id="195" name="Google Shape;195;p23"/>
          <p:cNvSpPr txBox="1"/>
          <p:nvPr/>
        </p:nvSpPr>
        <p:spPr>
          <a:xfrm>
            <a:off x="4126875" y="1839675"/>
            <a:ext cx="37923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FF0000"/>
                </a:solidFill>
                <a:latin typeface="Arial"/>
                <a:ea typeface="Arial"/>
                <a:cs typeface="Arial"/>
                <a:sym typeface="Arial"/>
              </a:rPr>
              <a:t>AÑADA DETALLES SOBRE LOS ESFUERZOS LOCALES DE CONTEXTUALIZACIÓN DEL BIENESTAR DOCENTE, SI SE HAN REALIZADO.</a:t>
            </a:r>
            <a:endParaRPr b="0" i="0" sz="1400" u="none" cap="none" strike="noStrike">
              <a:solidFill>
                <a:srgbClr val="FF0000"/>
              </a:solidFill>
              <a:latin typeface="Arial"/>
              <a:ea typeface="Arial"/>
              <a:cs typeface="Arial"/>
              <a:sym typeface="Arial"/>
            </a:endParaRPr>
          </a:p>
        </p:txBody>
      </p:sp>
      <p:pic>
        <p:nvPicPr>
          <p:cNvPr id="196" name="Google Shape;196;p23"/>
          <p:cNvPicPr preferRelativeResize="0"/>
          <p:nvPr/>
        </p:nvPicPr>
        <p:blipFill>
          <a:blip r:embed="rId3">
            <a:alphaModFix/>
          </a:blip>
          <a:stretch>
            <a:fillRect/>
          </a:stretch>
        </p:blipFill>
        <p:spPr>
          <a:xfrm>
            <a:off x="466775" y="757850"/>
            <a:ext cx="2554025" cy="36278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200" name="Shape 200"/>
        <p:cNvGrpSpPr/>
        <p:nvPr/>
      </p:nvGrpSpPr>
      <p:grpSpPr>
        <a:xfrm>
          <a:off x="0" y="0"/>
          <a:ext cx="0" cy="0"/>
          <a:chOff x="0" y="0"/>
          <a:chExt cx="0" cy="0"/>
        </a:xfrm>
      </p:grpSpPr>
      <p:sp>
        <p:nvSpPr>
          <p:cNvPr id="201" name="Google Shape;201;p24"/>
          <p:cNvSpPr txBox="1"/>
          <p:nvPr>
            <p:ph type="title"/>
          </p:nvPr>
        </p:nvSpPr>
        <p:spPr>
          <a:xfrm>
            <a:off x="459000" y="635572"/>
            <a:ext cx="8226000" cy="3104100"/>
          </a:xfrm>
          <a:prstGeom prst="rect">
            <a:avLst/>
          </a:prstGeom>
          <a:noFill/>
          <a:ln>
            <a:noFill/>
          </a:ln>
        </p:spPr>
        <p:txBody>
          <a:bodyPr anchorCtr="0" anchor="b" bIns="91400" lIns="91400" spcFirstLastPara="1" rIns="91400" wrap="square" tIns="91400">
            <a:noAutofit/>
          </a:bodyPr>
          <a:lstStyle/>
          <a:p>
            <a:pPr indent="0" lvl="0" marL="0" rtl="0"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BIENESTAR DOCENTE EN </a:t>
            </a:r>
            <a:r>
              <a:rPr b="1" lang="en" sz="4800">
                <a:solidFill>
                  <a:schemeClr val="lt1"/>
                </a:solidFill>
                <a:latin typeface="Arial"/>
                <a:ea typeface="Arial"/>
                <a:cs typeface="Arial"/>
                <a:sym typeface="Arial"/>
              </a:rPr>
              <a:t>SITUACIONES DE EMERGENCIA</a:t>
            </a:r>
            <a:endParaRPr i="1"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Taller regional de contextualización, política y práctica</a:t>
            </a:r>
            <a:endParaRPr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Día 1</a:t>
            </a:r>
            <a:r>
              <a:rPr b="1" lang="en" sz="1600">
                <a:latin typeface="Arial"/>
                <a:ea typeface="Arial"/>
                <a:cs typeface="Arial"/>
                <a:sym typeface="Arial"/>
              </a:rPr>
              <a:t>, P</a:t>
            </a:r>
            <a:r>
              <a:rPr b="1" lang="en" sz="1600">
                <a:solidFill>
                  <a:srgbClr val="FFFFFF"/>
                </a:solidFill>
                <a:latin typeface="Arial"/>
                <a:ea typeface="Arial"/>
                <a:cs typeface="Arial"/>
                <a:sym typeface="Arial"/>
              </a:rPr>
              <a:t>arte 2: Crear un conocimiento común</a:t>
            </a:r>
            <a:endParaRPr b="1" sz="1600">
              <a:solidFill>
                <a:srgbClr val="FFFFFF"/>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5" name="Shape 205"/>
        <p:cNvGrpSpPr/>
        <p:nvPr/>
      </p:nvGrpSpPr>
      <p:grpSpPr>
        <a:xfrm>
          <a:off x="0" y="0"/>
          <a:ext cx="0" cy="0"/>
          <a:chOff x="0" y="0"/>
          <a:chExt cx="0" cy="0"/>
        </a:xfrm>
      </p:grpSpPr>
      <p:sp>
        <p:nvSpPr>
          <p:cNvPr id="206" name="Google Shape;206;p2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900">
                <a:latin typeface="Arial"/>
                <a:ea typeface="Arial"/>
                <a:cs typeface="Arial"/>
                <a:sym typeface="Arial"/>
              </a:rPr>
              <a:t>Bienestar docente en situaciones de emergencia</a:t>
            </a:r>
            <a:endParaRPr sz="1600">
              <a:latin typeface="Arial"/>
              <a:ea typeface="Arial"/>
              <a:cs typeface="Arial"/>
              <a:sym typeface="Arial"/>
            </a:endParaRPr>
          </a:p>
        </p:txBody>
      </p:sp>
      <p:pic>
        <p:nvPicPr>
          <p:cNvPr id="207" name="Google Shape;207;p25"/>
          <p:cNvPicPr preferRelativeResize="0"/>
          <p:nvPr/>
        </p:nvPicPr>
        <p:blipFill rotWithShape="1">
          <a:blip r:embed="rId3">
            <a:alphaModFix/>
          </a:blip>
          <a:srcRect b="1190" l="0" r="0" t="1200"/>
          <a:stretch/>
        </p:blipFill>
        <p:spPr>
          <a:xfrm>
            <a:off x="2339563" y="650388"/>
            <a:ext cx="4464852" cy="1620700"/>
          </a:xfrm>
          <a:prstGeom prst="rect">
            <a:avLst/>
          </a:prstGeom>
          <a:noFill/>
          <a:ln>
            <a:noFill/>
          </a:ln>
        </p:spPr>
      </p:pic>
      <p:graphicFrame>
        <p:nvGraphicFramePr>
          <p:cNvPr id="208" name="Google Shape;208;p25"/>
          <p:cNvGraphicFramePr/>
          <p:nvPr/>
        </p:nvGraphicFramePr>
        <p:xfrm>
          <a:off x="173963" y="2571750"/>
          <a:ext cx="3000000" cy="3000000"/>
        </p:xfrm>
        <a:graphic>
          <a:graphicData uri="http://schemas.openxmlformats.org/drawingml/2006/table">
            <a:tbl>
              <a:tblPr>
                <a:noFill/>
                <a:tableStyleId>{5EE5E63E-FC55-4DA5-B891-A24B05AE75AE}</a:tableStyleId>
              </a:tblPr>
              <a:tblGrid>
                <a:gridCol w="1406250"/>
                <a:gridCol w="441200"/>
                <a:gridCol w="1406250"/>
                <a:gridCol w="441200"/>
                <a:gridCol w="1359375"/>
                <a:gridCol w="488100"/>
                <a:gridCol w="1406250"/>
                <a:gridCol w="441200"/>
                <a:gridCol w="1406250"/>
              </a:tblGrid>
              <a:tr h="838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Padres/madres y personas cuidadoras</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EFEFEF"/>
                    </a:solidFill>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Docentes</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9D9D9"/>
                    </a:solidFill>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Líderes escolares</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B7B7B7"/>
                    </a:solidFill>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Responsables políticos</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999999"/>
                    </a:solidFill>
                  </a:tcP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Donantes</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666666"/>
                    </a:solidFill>
                  </a:tcPr>
                </a:tc>
              </a:tr>
            </a:tbl>
          </a:graphicData>
        </a:graphic>
      </p:graphicFrame>
      <p:sp>
        <p:nvSpPr>
          <p:cNvPr id="209" name="Google Shape;209;p25"/>
          <p:cNvSpPr txBox="1"/>
          <p:nvPr/>
        </p:nvSpPr>
        <p:spPr>
          <a:xfrm>
            <a:off x="1240650" y="3500600"/>
            <a:ext cx="66078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¿Cómo podemos comunicar de la mejor manera la importancia del bienestar docente a los distintos grupos de partes interesadas? </a:t>
            </a:r>
            <a:r>
              <a:rPr b="0" i="0" lang="en" sz="1400" u="none" cap="none" strike="noStrike">
                <a:solidFill>
                  <a:srgbClr val="000000"/>
                </a:solidFill>
                <a:latin typeface="Arial"/>
                <a:ea typeface="Arial"/>
                <a:cs typeface="Arial"/>
                <a:sym typeface="Arial"/>
              </a:rPr>
              <a:t>Elija dos principios a comunicar para el grupo que le ha tocado en su mesa. Utilice las páginas </a:t>
            </a:r>
            <a:r>
              <a:rPr b="0" i="0" lang="en" sz="1400" u="none" cap="none" strike="noStrike">
                <a:solidFill>
                  <a:srgbClr val="000000"/>
                </a:solidFill>
                <a:highlight>
                  <a:srgbClr val="FFFF00"/>
                </a:highlight>
                <a:latin typeface="Arial"/>
                <a:ea typeface="Arial"/>
                <a:cs typeface="Arial"/>
                <a:sym typeface="Arial"/>
              </a:rPr>
              <a:t>6 y 7 </a:t>
            </a:r>
            <a:r>
              <a:rPr b="0" i="0" lang="en" sz="1400" u="none" cap="none" strike="noStrike">
                <a:solidFill>
                  <a:srgbClr val="000000"/>
                </a:solidFill>
                <a:latin typeface="Arial"/>
                <a:ea typeface="Arial"/>
                <a:cs typeface="Arial"/>
                <a:sym typeface="Arial"/>
              </a:rPr>
              <a:t>de su cuaderno de trabajo para registrar su estrategia.</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3" name="Shape 213"/>
        <p:cNvGrpSpPr/>
        <p:nvPr/>
      </p:nvGrpSpPr>
      <p:grpSpPr>
        <a:xfrm>
          <a:off x="0" y="0"/>
          <a:ext cx="0" cy="0"/>
          <a:chOff x="0" y="0"/>
          <a:chExt cx="0" cy="0"/>
        </a:xfrm>
      </p:grpSpPr>
      <p:sp>
        <p:nvSpPr>
          <p:cNvPr id="214" name="Google Shape;214;p2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Normas Mínimas de la INEE</a:t>
            </a:r>
            <a:endParaRPr sz="1700">
              <a:latin typeface="Arial"/>
              <a:ea typeface="Arial"/>
              <a:cs typeface="Arial"/>
              <a:sym typeface="Arial"/>
            </a:endParaRPr>
          </a:p>
        </p:txBody>
      </p:sp>
      <p:sp>
        <p:nvSpPr>
          <p:cNvPr id="215" name="Google Shape;215;p2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pic>
        <p:nvPicPr>
          <p:cNvPr id="216" name="Google Shape;216;p26"/>
          <p:cNvPicPr preferRelativeResize="0"/>
          <p:nvPr/>
        </p:nvPicPr>
        <p:blipFill rotWithShape="1">
          <a:blip r:embed="rId3">
            <a:alphaModFix/>
          </a:blip>
          <a:srcRect b="377" l="0" r="0" t="367"/>
          <a:stretch/>
        </p:blipFill>
        <p:spPr>
          <a:xfrm>
            <a:off x="1488850" y="833763"/>
            <a:ext cx="2195875" cy="3393575"/>
          </a:xfrm>
          <a:prstGeom prst="rect">
            <a:avLst/>
          </a:prstGeom>
          <a:noFill/>
          <a:ln>
            <a:noFill/>
          </a:ln>
        </p:spPr>
      </p:pic>
      <p:pic>
        <p:nvPicPr>
          <p:cNvPr id="217" name="Google Shape;217;p26"/>
          <p:cNvPicPr preferRelativeResize="0"/>
          <p:nvPr/>
        </p:nvPicPr>
        <p:blipFill rotWithShape="1">
          <a:blip r:embed="rId4">
            <a:alphaModFix/>
          </a:blip>
          <a:srcRect b="1950" l="0" r="0" t="1950"/>
          <a:stretch/>
        </p:blipFill>
        <p:spPr>
          <a:xfrm>
            <a:off x="4457275" y="912425"/>
            <a:ext cx="3725624" cy="32362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1" name="Shape 221"/>
        <p:cNvGrpSpPr/>
        <p:nvPr/>
      </p:nvGrpSpPr>
      <p:grpSpPr>
        <a:xfrm>
          <a:off x="0" y="0"/>
          <a:ext cx="0" cy="0"/>
          <a:chOff x="0" y="0"/>
          <a:chExt cx="0" cy="0"/>
        </a:xfrm>
      </p:grpSpPr>
      <p:sp>
        <p:nvSpPr>
          <p:cNvPr id="222" name="Google Shape;222;p27"/>
          <p:cNvSpPr txBox="1"/>
          <p:nvPr>
            <p:ph type="title"/>
          </p:nvPr>
        </p:nvSpPr>
        <p:spPr>
          <a:xfrm>
            <a:off x="143850" y="129479"/>
            <a:ext cx="8801400" cy="755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1 - Normas fundamentales</a:t>
            </a:r>
            <a:endParaRPr sz="2400">
              <a:latin typeface="Arial"/>
              <a:ea typeface="Arial"/>
              <a:cs typeface="Arial"/>
              <a:sym typeface="Arial"/>
            </a:endParaRPr>
          </a:p>
        </p:txBody>
      </p:sp>
      <p:sp>
        <p:nvSpPr>
          <p:cNvPr id="223" name="Google Shape;223;p27"/>
          <p:cNvSpPr txBox="1"/>
          <p:nvPr/>
        </p:nvSpPr>
        <p:spPr>
          <a:xfrm>
            <a:off x="265275" y="1000275"/>
            <a:ext cx="5313300" cy="380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1" lang="en" sz="1300" u="none" cap="none" strike="noStrike">
                <a:solidFill>
                  <a:srgbClr val="073763"/>
                </a:solidFill>
                <a:latin typeface="Arial"/>
                <a:ea typeface="Arial"/>
                <a:cs typeface="Arial"/>
                <a:sym typeface="Arial"/>
              </a:rPr>
              <a:t>Normas 1 y 2: Participación de la comunidad</a:t>
            </a:r>
            <a:endParaRPr b="1" i="1" sz="13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La participación de la comunidad invita a la comunidad a utilizar sus fortalezas, habilidades, recursos y sus puntos de vista para brindar apoyo a los lugares de aprendizaje; los docentes ayudan al sistema educativo a alcanzar sus metas y objetivos. Para apoyar a los docentes, las comunidades pueden: </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chemeClr val="dk1"/>
                </a:solidFill>
                <a:latin typeface="Arial"/>
                <a:ea typeface="Arial"/>
                <a:cs typeface="Arial"/>
                <a:sym typeface="Arial"/>
              </a:rPr>
              <a:t>Crear comités de educación comunitaria </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chemeClr val="dk1"/>
                </a:solidFill>
                <a:latin typeface="Arial"/>
                <a:ea typeface="Arial"/>
                <a:cs typeface="Arial"/>
                <a:sym typeface="Arial"/>
              </a:rPr>
              <a:t>«Cambio de tareas»: asumir tareas no docentes para apoyar la defensa de los docentes y las tareas administrativas asociadas a las mismas</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chemeClr val="dk1"/>
                </a:solidFill>
                <a:latin typeface="Arial"/>
                <a:ea typeface="Arial"/>
                <a:cs typeface="Arial"/>
                <a:sym typeface="Arial"/>
              </a:rPr>
              <a:t>Apoyar iniciativas que fomenten de forma activa el bienestar docente</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chemeClr val="dk1"/>
                </a:solidFill>
                <a:latin typeface="Arial"/>
                <a:ea typeface="Arial"/>
                <a:cs typeface="Arial"/>
                <a:sym typeface="Arial"/>
              </a:rPr>
              <a:t>Crear conciencia colectiva acerca de la importancia de las consecuencias del bienestar docente para el aprendizaje y el bienestar de niños, niñas y adolescentes</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24" name="Google Shape;224;p27"/>
          <p:cNvPicPr preferRelativeResize="0"/>
          <p:nvPr/>
        </p:nvPicPr>
        <p:blipFill rotWithShape="1">
          <a:blip r:embed="rId3">
            <a:alphaModFix/>
          </a:blip>
          <a:srcRect b="0" l="0" r="0" t="0"/>
          <a:stretch/>
        </p:blipFill>
        <p:spPr>
          <a:xfrm>
            <a:off x="5672150" y="1297063"/>
            <a:ext cx="3359048" cy="2322474"/>
          </a:xfrm>
          <a:prstGeom prst="rect">
            <a:avLst/>
          </a:prstGeom>
          <a:noFill/>
          <a:ln>
            <a:noFill/>
          </a:ln>
        </p:spPr>
      </p:pic>
      <p:sp>
        <p:nvSpPr>
          <p:cNvPr id="225" name="Google Shape;225;p27"/>
          <p:cNvSpPr txBox="1"/>
          <p:nvPr/>
        </p:nvSpPr>
        <p:spPr>
          <a:xfrm>
            <a:off x="7842900" y="3280825"/>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9" name="Shape 229"/>
        <p:cNvGrpSpPr/>
        <p:nvPr/>
      </p:nvGrpSpPr>
      <p:grpSpPr>
        <a:xfrm>
          <a:off x="0" y="0"/>
          <a:ext cx="0" cy="0"/>
          <a:chOff x="0" y="0"/>
          <a:chExt cx="0" cy="0"/>
        </a:xfrm>
      </p:grpSpPr>
      <p:sp>
        <p:nvSpPr>
          <p:cNvPr id="230" name="Google Shape;230;g24668d10004_0_34"/>
          <p:cNvSpPr txBox="1"/>
          <p:nvPr>
            <p:ph type="title"/>
          </p:nvPr>
        </p:nvSpPr>
        <p:spPr>
          <a:xfrm>
            <a:off x="143850" y="129479"/>
            <a:ext cx="8801400" cy="767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1 - Normas fundamentales</a:t>
            </a:r>
            <a:endParaRPr sz="2400">
              <a:latin typeface="Arial"/>
              <a:ea typeface="Arial"/>
              <a:cs typeface="Arial"/>
              <a:sym typeface="Arial"/>
            </a:endParaRPr>
          </a:p>
        </p:txBody>
      </p:sp>
      <p:sp>
        <p:nvSpPr>
          <p:cNvPr id="231" name="Google Shape;231;g24668d10004_0_3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232" name="Google Shape;232;g24668d10004_0_34"/>
          <p:cNvSpPr txBox="1"/>
          <p:nvPr/>
        </p:nvSpPr>
        <p:spPr>
          <a:xfrm>
            <a:off x="237600" y="1123250"/>
            <a:ext cx="8624100" cy="3632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400"/>
              <a:buFont typeface="Arial"/>
              <a:buNone/>
            </a:pPr>
            <a:r>
              <a:rPr b="1" i="1" lang="en" sz="1400" u="none" cap="none" strike="noStrike">
                <a:solidFill>
                  <a:srgbClr val="073763"/>
                </a:solidFill>
                <a:latin typeface="Arial"/>
                <a:ea typeface="Arial"/>
                <a:cs typeface="Arial"/>
                <a:sym typeface="Arial"/>
              </a:rPr>
              <a:t>Normas 1 y 2: Participación de la comunidad</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rgbClr val="CC4125"/>
                </a:solidFill>
                <a:latin typeface="Arial"/>
                <a:ea typeface="Arial"/>
                <a:cs typeface="Arial"/>
                <a:sym typeface="Arial"/>
              </a:rPr>
              <a:t>¿Cuáles son los obstáculos a la participación de la comunidad en las iniciativas por el bienestar docente?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t/>
            </a:r>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Crear comités de educación comunitaria </a:t>
            </a:r>
            <a:endParaRPr b="0" i="0" sz="1400" u="none" cap="none" strike="noStrike">
              <a:solidFill>
                <a:schemeClr val="dk1"/>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«Cambio de tareas»: asumir tareas no docentes para apoyar la defensa de los docentes y las tareas administrativas asociadas a las mismas</a:t>
            </a:r>
            <a:endParaRPr b="0" i="0" sz="1400" u="none" cap="none" strike="noStrike">
              <a:solidFill>
                <a:schemeClr val="dk1"/>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Apoyar iniciativas que fomenten de forma activa el bienestar docente</a:t>
            </a:r>
            <a:endParaRPr b="0" i="0" sz="1400" u="none" cap="none" strike="noStrike">
              <a:solidFill>
                <a:schemeClr val="dk1"/>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Crear conciencia colectiva acerca de la importancia de las consecuencias del bienestar docente para el aprendizaje y el bienestar de niños, niñas y adolescentes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a:solidFill>
                <a:schemeClr val="dk1"/>
              </a:solidFill>
            </a:endParaRPr>
          </a:p>
          <a:p>
            <a:pPr indent="0" lvl="0" marL="0" marR="0" rtl="0" algn="l">
              <a:lnSpc>
                <a:spcPct val="100000"/>
              </a:lnSpc>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rgbClr val="CC4125"/>
                </a:solidFill>
              </a:rPr>
              <a:t>¿Existen estas barreras en su contexto? ¿Cuáles podrían ser algunas barreras adicionales a la participación de la comunidad en el bienestar docente?</a:t>
            </a:r>
            <a:endParaRPr>
              <a:solidFill>
                <a:schemeClr val="dk1"/>
              </a:solidFil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g24668d10004_0_34"/>
          <p:cNvSpPr txBox="1"/>
          <p:nvPr/>
        </p:nvSpPr>
        <p:spPr>
          <a:xfrm>
            <a:off x="7338750" y="3237925"/>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7" name="Shape 237"/>
        <p:cNvGrpSpPr/>
        <p:nvPr/>
      </p:nvGrpSpPr>
      <p:grpSpPr>
        <a:xfrm>
          <a:off x="0" y="0"/>
          <a:ext cx="0" cy="0"/>
          <a:chOff x="0" y="0"/>
          <a:chExt cx="0" cy="0"/>
        </a:xfrm>
      </p:grpSpPr>
      <p:sp>
        <p:nvSpPr>
          <p:cNvPr id="238" name="Google Shape;238;p29"/>
          <p:cNvSpPr txBox="1"/>
          <p:nvPr>
            <p:ph type="title"/>
          </p:nvPr>
        </p:nvSpPr>
        <p:spPr>
          <a:xfrm>
            <a:off x="143850" y="129477"/>
            <a:ext cx="8801400" cy="867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1 - Normas fundamentales</a:t>
            </a:r>
            <a:endParaRPr sz="2400">
              <a:latin typeface="Arial"/>
              <a:ea typeface="Arial"/>
              <a:cs typeface="Arial"/>
              <a:sym typeface="Arial"/>
            </a:endParaRPr>
          </a:p>
        </p:txBody>
      </p:sp>
      <p:sp>
        <p:nvSpPr>
          <p:cNvPr id="239" name="Google Shape;239;p29"/>
          <p:cNvSpPr txBox="1"/>
          <p:nvPr/>
        </p:nvSpPr>
        <p:spPr>
          <a:xfrm>
            <a:off x="228425" y="99737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Normas 1 y 2: Participación de la comunidad</a:t>
            </a:r>
            <a:endParaRPr b="1" i="1" sz="1400" u="none" cap="none" strike="noStrike">
              <a:solidFill>
                <a:srgbClr val="073763"/>
              </a:solidFill>
              <a:latin typeface="Arial"/>
              <a:ea typeface="Arial"/>
              <a:cs typeface="Arial"/>
              <a:sym typeface="Arial"/>
            </a:endParaRPr>
          </a:p>
        </p:txBody>
      </p:sp>
      <p:sp>
        <p:nvSpPr>
          <p:cNvPr id="240" name="Google Shape;240;p29"/>
          <p:cNvSpPr txBox="1"/>
          <p:nvPr/>
        </p:nvSpPr>
        <p:spPr>
          <a:xfrm>
            <a:off x="2566150" y="1277475"/>
            <a:ext cx="6480900" cy="31863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Liderar talleres educativos sobre salud mental y bienestar; enseñar acerca de la importancia de la salud mental y el apoyo psicosocial (SMAPS) para los docentes y trabajar para reducir el estigma en torno a la salud mental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Reforzar las iniciativas y estructuras lideradas por la comunidad (como grupos de apoyo y círculos de aprendizaje de docentes) que puedan mejorar la salud mental y el bienestar; centrarse específicamente en los miembros de poblaciones vulnerables, supervivientes de la violencia de género.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Enseñar y animar a las familias y a las comunidades a apoyar la salud mental y el bienestar de los docentes empleando enfoques básicos de atención psicosocial y programación de grupos.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Trabajar con sanadores tradicionales y personas líderes religiosas para promover el bienestar docente en eventos comunitarios tales como rituales, eventos culturales, en la oración y en actividades de apoyo asociadas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Hacer campañas para que los recursos de SMAPS tengan alta prioridad en la política  </a:t>
            </a:r>
            <a:endParaRPr b="0" i="0" sz="1300" u="none" cap="none" strike="noStrike">
              <a:solidFill>
                <a:srgbClr val="000000"/>
              </a:solidFill>
              <a:latin typeface="Arial"/>
              <a:ea typeface="Arial"/>
              <a:cs typeface="Arial"/>
              <a:sym typeface="Arial"/>
            </a:endParaRPr>
          </a:p>
        </p:txBody>
      </p:sp>
      <p:pic>
        <p:nvPicPr>
          <p:cNvPr id="241" name="Google Shape;241;p29"/>
          <p:cNvPicPr preferRelativeResize="0"/>
          <p:nvPr/>
        </p:nvPicPr>
        <p:blipFill rotWithShape="1">
          <a:blip r:embed="rId3">
            <a:alphaModFix/>
          </a:blip>
          <a:srcRect b="1755" l="0" r="0" t="1765"/>
          <a:stretch/>
        </p:blipFill>
        <p:spPr>
          <a:xfrm>
            <a:off x="143850" y="1592800"/>
            <a:ext cx="2481099" cy="28066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5" name="Shape 245"/>
        <p:cNvGrpSpPr/>
        <p:nvPr/>
      </p:nvGrpSpPr>
      <p:grpSpPr>
        <a:xfrm>
          <a:off x="0" y="0"/>
          <a:ext cx="0" cy="0"/>
          <a:chOff x="0" y="0"/>
          <a:chExt cx="0" cy="0"/>
        </a:xfrm>
      </p:grpSpPr>
      <p:sp>
        <p:nvSpPr>
          <p:cNvPr id="246" name="Google Shape;246;p3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1 - Normas fundamentales</a:t>
            </a:r>
            <a:endParaRPr sz="2400">
              <a:latin typeface="Arial"/>
              <a:ea typeface="Arial"/>
              <a:cs typeface="Arial"/>
              <a:sym typeface="Arial"/>
            </a:endParaRPr>
          </a:p>
        </p:txBody>
      </p:sp>
      <p:sp>
        <p:nvSpPr>
          <p:cNvPr id="247" name="Google Shape;247;p30"/>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248" name="Google Shape;248;p30"/>
          <p:cNvSpPr txBox="1"/>
          <p:nvPr/>
        </p:nvSpPr>
        <p:spPr>
          <a:xfrm>
            <a:off x="239625" y="1039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Normas 1 y 2: Participación de la comunidad</a:t>
            </a:r>
            <a:endParaRPr b="1" i="1" sz="1400" u="none" cap="none" strike="noStrike">
              <a:solidFill>
                <a:srgbClr val="073763"/>
              </a:solidFill>
              <a:latin typeface="Arial"/>
              <a:ea typeface="Arial"/>
              <a:cs typeface="Arial"/>
              <a:sym typeface="Arial"/>
            </a:endParaRPr>
          </a:p>
        </p:txBody>
      </p:sp>
      <p:sp>
        <p:nvSpPr>
          <p:cNvPr id="249" name="Google Shape;249;p30"/>
          <p:cNvSpPr txBox="1"/>
          <p:nvPr/>
        </p:nvSpPr>
        <p:spPr>
          <a:xfrm>
            <a:off x="2857050" y="1440000"/>
            <a:ext cx="6153600" cy="32016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Establecer o apoyar y reforzar los comités de educación comunitaria, los sindicatos de docentes y otras organizaciones que amplifiquen las voces de los docentes, mejoren la colaboración y generen confianza</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Solicitar a los miembros de la comunidad de confianza que colaboren como ayudantes de clase o coordinadores escolares para aligerar la carga de los docentes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Establecer o reforzar los sistemas de gestión de la educación para documentar, dar seguimiento y distribuir los recursos de la comunidad</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Apoyar y promover la creación de una relación positiva entre los distintos grupos de partes interesadas; establecer un código de conducta y un marco de competencias para escuelas y aulas seguras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el uso de las lenguas minoritarias o indígenas en la promoción y en las comunicaciones sobre el bienestar docente.</a:t>
            </a:r>
            <a:endParaRPr b="0" i="0" sz="1400" u="none" cap="none" strike="noStrike">
              <a:solidFill>
                <a:srgbClr val="000000"/>
              </a:solidFill>
              <a:latin typeface="Arial"/>
              <a:ea typeface="Arial"/>
              <a:cs typeface="Arial"/>
              <a:sym typeface="Arial"/>
            </a:endParaRPr>
          </a:p>
        </p:txBody>
      </p:sp>
      <p:pic>
        <p:nvPicPr>
          <p:cNvPr id="250" name="Google Shape;250;p30"/>
          <p:cNvPicPr preferRelativeResize="0"/>
          <p:nvPr/>
        </p:nvPicPr>
        <p:blipFill rotWithShape="1">
          <a:blip r:embed="rId3">
            <a:alphaModFix/>
          </a:blip>
          <a:srcRect b="0" l="1616" r="1616" t="0"/>
          <a:stretch/>
        </p:blipFill>
        <p:spPr>
          <a:xfrm>
            <a:off x="143850" y="1529625"/>
            <a:ext cx="2312849" cy="28066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 name="Shape 53"/>
        <p:cNvGrpSpPr/>
        <p:nvPr/>
      </p:nvGrpSpPr>
      <p:grpSpPr>
        <a:xfrm>
          <a:off x="0" y="0"/>
          <a:ext cx="0" cy="0"/>
          <a:chOff x="0" y="0"/>
          <a:chExt cx="0" cy="0"/>
        </a:xfrm>
      </p:grpSpPr>
      <p:sp>
        <p:nvSpPr>
          <p:cNvPr id="54" name="Google Shape;54;p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Resumen del taller</a:t>
            </a:r>
            <a:endParaRPr sz="1700">
              <a:latin typeface="Arial"/>
              <a:ea typeface="Arial"/>
              <a:cs typeface="Arial"/>
              <a:sym typeface="Arial"/>
            </a:endParaRPr>
          </a:p>
        </p:txBody>
      </p:sp>
      <p:sp>
        <p:nvSpPr>
          <p:cNvPr id="55" name="Google Shape;55;p3"/>
          <p:cNvSpPr txBox="1"/>
          <p:nvPr>
            <p:ph idx="1" type="body"/>
          </p:nvPr>
        </p:nvSpPr>
        <p:spPr>
          <a:xfrm>
            <a:off x="143850" y="788600"/>
            <a:ext cx="59679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00000"/>
                </a:solidFill>
                <a:latin typeface="Arial"/>
                <a:ea typeface="Arial"/>
                <a:cs typeface="Arial"/>
                <a:sym typeface="Arial"/>
              </a:rPr>
              <a:t>Objetivos específicos</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17500" lvl="0" marL="457200" rtl="0" algn="l">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Describir qué principios y ámbitos de la Nota de Orientación sobre Bienestar Docente se aplican a su propio trabajo</a:t>
            </a:r>
            <a:endParaRPr sz="1400">
              <a:solidFill>
                <a:schemeClr val="dk1"/>
              </a:solidFill>
              <a:latin typeface="Arial"/>
              <a:ea typeface="Arial"/>
              <a:cs typeface="Arial"/>
              <a:sym typeface="Arial"/>
            </a:endParaRPr>
          </a:p>
          <a:p>
            <a:pPr indent="0" lvl="0" marL="457200" rtl="0" algn="l">
              <a:lnSpc>
                <a:spcPct val="115000"/>
              </a:lnSpc>
              <a:spcBef>
                <a:spcPts val="0"/>
              </a:spcBef>
              <a:spcAft>
                <a:spcPts val="0"/>
              </a:spcAft>
              <a:buNone/>
            </a:pPr>
            <a:r>
              <a:t/>
            </a:r>
            <a:endParaRPr sz="1400">
              <a:solidFill>
                <a:schemeClr val="dk1"/>
              </a:solidFill>
            </a:endParaRPr>
          </a:p>
          <a:p>
            <a:pPr indent="-317500" lvl="0" marL="457200" rtl="0" algn="l">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Debatir cómo incorporará o reforzará el bienestar docente en el trabajo de su propia organización</a:t>
            </a:r>
            <a:endParaRPr sz="1400">
              <a:solidFill>
                <a:schemeClr val="dk1"/>
              </a:solidFill>
              <a:latin typeface="Arial"/>
              <a:ea typeface="Arial"/>
              <a:cs typeface="Arial"/>
              <a:sym typeface="Arial"/>
            </a:endParaRPr>
          </a:p>
          <a:p>
            <a:pPr indent="0" lvl="0" marL="457200" rtl="0" algn="l">
              <a:lnSpc>
                <a:spcPct val="115000"/>
              </a:lnSpc>
              <a:spcBef>
                <a:spcPts val="0"/>
              </a:spcBef>
              <a:spcAft>
                <a:spcPts val="0"/>
              </a:spcAft>
              <a:buNone/>
            </a:pPr>
            <a:r>
              <a:t/>
            </a:r>
            <a:endParaRPr sz="1400">
              <a:solidFill>
                <a:schemeClr val="dk1"/>
              </a:solidFill>
            </a:endParaRPr>
          </a:p>
          <a:p>
            <a:pPr indent="-317500" lvl="0" marL="457200" rtl="0" algn="l">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Contribuir a un "Plan de acción para el bienestar docente en [país o región]" específico, sujeto a plazos y orientado a la práctica.</a:t>
            </a:r>
            <a:endParaRPr sz="1400">
              <a:solidFill>
                <a:schemeClr val="dk1"/>
              </a:solidFill>
              <a:latin typeface="Arial"/>
              <a:ea typeface="Arial"/>
              <a:cs typeface="Arial"/>
              <a:sym typeface="Arial"/>
            </a:endParaRPr>
          </a:p>
          <a:p>
            <a:pPr indent="0" lvl="0" marL="457200" rtl="0" algn="l">
              <a:lnSpc>
                <a:spcPct val="115000"/>
              </a:lnSpc>
              <a:spcBef>
                <a:spcPts val="0"/>
              </a:spcBef>
              <a:spcAft>
                <a:spcPts val="0"/>
              </a:spcAft>
              <a:buNone/>
            </a:pPr>
            <a:r>
              <a:t/>
            </a:r>
            <a:endParaRPr sz="1400">
              <a:solidFill>
                <a:schemeClr val="dk1"/>
              </a:solidFill>
            </a:endParaRPr>
          </a:p>
          <a:p>
            <a:pPr indent="-317500" lvl="0" marL="457200" rtl="0" algn="l">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Definir tres acciones personales para promover/difundir la Nota de Orientación sobre Bienestar Docente en su propia organización</a:t>
            </a:r>
            <a:endParaRPr b="1" sz="19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
        <p:nvSpPr>
          <p:cNvPr id="56" name="Google Shape;56;p3"/>
          <p:cNvSpPr/>
          <p:nvPr/>
        </p:nvSpPr>
        <p:spPr>
          <a:xfrm>
            <a:off x="6259975" y="817050"/>
            <a:ext cx="2626200" cy="3155100"/>
          </a:xfrm>
          <a:prstGeom prst="rect">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1" lang="en" sz="1400" u="none" cap="none" strike="noStrike">
                <a:solidFill>
                  <a:schemeClr val="lt1"/>
                </a:solidFill>
                <a:latin typeface="Arial"/>
                <a:ea typeface="Arial"/>
                <a:cs typeface="Arial"/>
                <a:sym typeface="Arial"/>
              </a:rPr>
              <a:t>"La situación [COVID19] me obligó a trabajar cada vez más en casa y afectó a mis tareas domésticas como esposa y madre. Mis relaciones sociales se habían reducido al máximo y me provocaban estrés, ansiedad y cansancio mental y físico la mayor parte del tiempo."</a:t>
            </a:r>
            <a:endParaRPr b="0" i="1"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400" u="none" cap="none" strike="noStrike">
                <a:solidFill>
                  <a:schemeClr val="lt1"/>
                </a:solidFill>
                <a:latin typeface="Arial"/>
                <a:ea typeface="Arial"/>
                <a:cs typeface="Arial"/>
                <a:sym typeface="Arial"/>
              </a:rPr>
              <a:t>—Rokkya, docente, Palestina</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4" name="Shape 254"/>
        <p:cNvGrpSpPr/>
        <p:nvPr/>
      </p:nvGrpSpPr>
      <p:grpSpPr>
        <a:xfrm>
          <a:off x="0" y="0"/>
          <a:ext cx="0" cy="0"/>
          <a:chOff x="0" y="0"/>
          <a:chExt cx="0" cy="0"/>
        </a:xfrm>
      </p:grpSpPr>
      <p:sp>
        <p:nvSpPr>
          <p:cNvPr id="255" name="Google Shape;255;p3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1 - Normas fundamentales</a:t>
            </a:r>
            <a:endParaRPr sz="2400">
              <a:latin typeface="Arial"/>
              <a:ea typeface="Arial"/>
              <a:cs typeface="Arial"/>
              <a:sym typeface="Arial"/>
            </a:endParaRPr>
          </a:p>
        </p:txBody>
      </p:sp>
      <p:sp>
        <p:nvSpPr>
          <p:cNvPr id="256" name="Google Shape;256;p31"/>
          <p:cNvSpPr txBox="1"/>
          <p:nvPr/>
        </p:nvSpPr>
        <p:spPr>
          <a:xfrm>
            <a:off x="58225" y="848763"/>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Normas 1 y 2: Participación de </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la comunidad</a:t>
            </a:r>
            <a:endParaRPr b="1" i="1" sz="1400" u="none" cap="none" strike="noStrike">
              <a:solidFill>
                <a:srgbClr val="073763"/>
              </a:solidFill>
              <a:latin typeface="Arial"/>
              <a:ea typeface="Arial"/>
              <a:cs typeface="Arial"/>
              <a:sym typeface="Arial"/>
            </a:endParaRPr>
          </a:p>
        </p:txBody>
      </p:sp>
      <p:sp>
        <p:nvSpPr>
          <p:cNvPr id="257" name="Google Shape;257;p31"/>
          <p:cNvSpPr txBox="1"/>
          <p:nvPr/>
        </p:nvSpPr>
        <p:spPr>
          <a:xfrm>
            <a:off x="2734425" y="984600"/>
            <a:ext cx="6258000" cy="36171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Garantizar que todos los docentes tengan acceso libre y sin restricciones a los comités de gestión escolar y a las principales asociaciones de docentes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Facilitar espacios y sistemas para apoyar la creación de asociaciones entre docentes y familias en la comunidad</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Proporcionar espacio y tiempo para que los docentes reflexionen e informen sobre las necesidades de la escuela y de la comunidad a través de la investigación práctica, ya sea participativa o dirigida por los mismos docentes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Proporcionar a los docentes medios para crear y compartir recursos didácticos de aprendizaje acordes con sus habilidades e intereses; fomentar la representación de minorías infrarrepresentadas y evitar los estereotipos de género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Apoyar a los docentes para que accedan a recursos didácticos de enseñanza internacionales, para que los adapten y los compartan en su contexto local</a:t>
            </a:r>
            <a:endParaRPr b="0" i="0" sz="13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300" u="none" cap="none" strike="noStrike">
                <a:solidFill>
                  <a:srgbClr val="000000"/>
                </a:solidFill>
                <a:latin typeface="Arial"/>
                <a:ea typeface="Arial"/>
                <a:cs typeface="Arial"/>
                <a:sym typeface="Arial"/>
              </a:rPr>
              <a:t>Informar a los docentes sobre sus derechos y formarles para que se autoorganicen</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pic>
        <p:nvPicPr>
          <p:cNvPr id="258" name="Google Shape;258;p31"/>
          <p:cNvPicPr preferRelativeResize="0"/>
          <p:nvPr/>
        </p:nvPicPr>
        <p:blipFill rotWithShape="1">
          <a:blip r:embed="rId3">
            <a:alphaModFix/>
          </a:blip>
          <a:srcRect b="258" l="0" r="0" t="258"/>
          <a:stretch/>
        </p:blipFill>
        <p:spPr>
          <a:xfrm>
            <a:off x="330274" y="1438475"/>
            <a:ext cx="2404151" cy="28066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2" name="Shape 262"/>
        <p:cNvGrpSpPr/>
        <p:nvPr/>
      </p:nvGrpSpPr>
      <p:grpSpPr>
        <a:xfrm>
          <a:off x="0" y="0"/>
          <a:ext cx="0" cy="0"/>
          <a:chOff x="0" y="0"/>
          <a:chExt cx="0" cy="0"/>
        </a:xfrm>
      </p:grpSpPr>
      <p:sp>
        <p:nvSpPr>
          <p:cNvPr id="263" name="Google Shape;263;p3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1 - Normas fundamentales</a:t>
            </a:r>
            <a:endParaRPr sz="2400">
              <a:latin typeface="Arial"/>
              <a:ea typeface="Arial"/>
              <a:cs typeface="Arial"/>
              <a:sym typeface="Arial"/>
            </a:endParaRPr>
          </a:p>
        </p:txBody>
      </p:sp>
      <p:sp>
        <p:nvSpPr>
          <p:cNvPr id="264" name="Google Shape;264;p32"/>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265" name="Google Shape;265;p32"/>
          <p:cNvSpPr txBox="1"/>
          <p:nvPr/>
        </p:nvSpPr>
        <p:spPr>
          <a:xfrm>
            <a:off x="228425" y="1017638"/>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Coordinación</a:t>
            </a:r>
            <a:endParaRPr b="1" i="1" sz="1400" u="none" cap="none" strike="noStrike">
              <a:solidFill>
                <a:srgbClr val="073763"/>
              </a:solidFill>
              <a:latin typeface="Arial"/>
              <a:ea typeface="Arial"/>
              <a:cs typeface="Arial"/>
              <a:sym typeface="Arial"/>
            </a:endParaRPr>
          </a:p>
        </p:txBody>
      </p:sp>
      <p:sp>
        <p:nvSpPr>
          <p:cNvPr id="266" name="Google Shape;266;p32"/>
          <p:cNvSpPr txBox="1"/>
          <p:nvPr/>
        </p:nvSpPr>
        <p:spPr>
          <a:xfrm>
            <a:off x="296350" y="1602450"/>
            <a:ext cx="4410000" cy="233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Los mecanismos de coordinación para la educación están establecidos y apoyan a las partes interesadas del sector educativo para garantizar el acceso y la continuidad de una educación de calidad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A través de los clusters locales y globales de educación y de los grupos locales de educación, la coordinación consiste en reforzar las conexiones entre las actividades humanitarias y de desarrollo, centrándose en estrategias que apoyen el trabajo y el bienestar de los docentes. </a:t>
            </a:r>
            <a:endParaRPr b="0" i="0" sz="1400" u="none" cap="none" strike="noStrike">
              <a:solidFill>
                <a:srgbClr val="000000"/>
              </a:solidFill>
              <a:latin typeface="Arial"/>
              <a:ea typeface="Arial"/>
              <a:cs typeface="Arial"/>
              <a:sym typeface="Arial"/>
            </a:endParaRPr>
          </a:p>
        </p:txBody>
      </p:sp>
      <p:pic>
        <p:nvPicPr>
          <p:cNvPr id="267" name="Google Shape;267;p32"/>
          <p:cNvPicPr preferRelativeResize="0"/>
          <p:nvPr/>
        </p:nvPicPr>
        <p:blipFill rotWithShape="1">
          <a:blip r:embed="rId3">
            <a:alphaModFix/>
          </a:blip>
          <a:srcRect b="0" l="0" r="0" t="0"/>
          <a:stretch/>
        </p:blipFill>
        <p:spPr>
          <a:xfrm>
            <a:off x="5285725" y="1432575"/>
            <a:ext cx="3486377" cy="2410499"/>
          </a:xfrm>
          <a:prstGeom prst="rect">
            <a:avLst/>
          </a:prstGeom>
          <a:noFill/>
          <a:ln>
            <a:noFill/>
          </a:ln>
        </p:spPr>
      </p:pic>
      <p:sp>
        <p:nvSpPr>
          <p:cNvPr id="268" name="Google Shape;268;p32"/>
          <p:cNvSpPr txBox="1"/>
          <p:nvPr/>
        </p:nvSpPr>
        <p:spPr>
          <a:xfrm>
            <a:off x="7583800" y="3504363"/>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72" name="Shape 272"/>
        <p:cNvGrpSpPr/>
        <p:nvPr/>
      </p:nvGrpSpPr>
      <p:grpSpPr>
        <a:xfrm>
          <a:off x="0" y="0"/>
          <a:ext cx="0" cy="0"/>
          <a:chOff x="0" y="0"/>
          <a:chExt cx="0" cy="0"/>
        </a:xfrm>
      </p:grpSpPr>
      <p:sp>
        <p:nvSpPr>
          <p:cNvPr id="273" name="Google Shape;273;p3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1 - Normas fundamentales</a:t>
            </a:r>
            <a:endParaRPr sz="2400">
              <a:latin typeface="Arial"/>
              <a:ea typeface="Arial"/>
              <a:cs typeface="Arial"/>
              <a:sym typeface="Arial"/>
            </a:endParaRPr>
          </a:p>
        </p:txBody>
      </p:sp>
      <p:sp>
        <p:nvSpPr>
          <p:cNvPr id="274" name="Google Shape;274;p33"/>
          <p:cNvSpPr txBox="1"/>
          <p:nvPr/>
        </p:nvSpPr>
        <p:spPr>
          <a:xfrm>
            <a:off x="228425" y="103977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Coordinación</a:t>
            </a:r>
            <a:endParaRPr b="1" i="1" sz="1400" u="none" cap="none" strike="noStrike">
              <a:solidFill>
                <a:srgbClr val="073763"/>
              </a:solidFill>
              <a:latin typeface="Arial"/>
              <a:ea typeface="Arial"/>
              <a:cs typeface="Arial"/>
              <a:sym typeface="Arial"/>
            </a:endParaRPr>
          </a:p>
        </p:txBody>
      </p:sp>
      <p:sp>
        <p:nvSpPr>
          <p:cNvPr id="275" name="Google Shape;275;p33"/>
          <p:cNvSpPr txBox="1"/>
          <p:nvPr/>
        </p:nvSpPr>
        <p:spPr>
          <a:xfrm>
            <a:off x="228425" y="1439975"/>
            <a:ext cx="8801400" cy="281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para la coordinación de las iniciativas por el bienestar docente?</a:t>
            </a:r>
            <a:endParaRPr>
              <a:solidFill>
                <a:srgbClr val="CC4125"/>
              </a:solidFill>
            </a:endParaRPr>
          </a:p>
          <a:p>
            <a:pPr indent="0" lvl="0" marL="0" rtl="0" algn="l">
              <a:spcBef>
                <a:spcPts val="0"/>
              </a:spcBef>
              <a:spcAft>
                <a:spcPts val="0"/>
              </a:spcAft>
              <a:buNone/>
            </a:pPr>
            <a:r>
              <a:t/>
            </a:r>
            <a:endParaRPr>
              <a:solidFill>
                <a:srgbClr val="CC4125"/>
              </a:solidFil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 falta de acceso directo de los docentes a los grupos de coordinación, por lo que sus voces rara vez se incluyen o se escuchan.</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grupos de coordinación tienen prioridades contrapuestas en educación, que rara vez incluyen las necesidades de los docentes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Una falta de enfoques armonizados entre los distintos grupos de partes interesadas; la duplicación o repetición de esfuerzos.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proveedores de ayuda humanitaria y de desarrollo tienen intereses diferentes y presupuestos asignados también diferentes</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sz="1300"/>
          </a:p>
          <a:p>
            <a:pPr indent="0" lvl="0" marL="0" rtl="0" algn="l">
              <a:spcBef>
                <a:spcPts val="0"/>
              </a:spcBef>
              <a:spcAft>
                <a:spcPts val="0"/>
              </a:spcAft>
              <a:buNone/>
            </a:pPr>
            <a:r>
              <a:rPr lang="en" sz="1300">
                <a:solidFill>
                  <a:srgbClr val="CC4125"/>
                </a:solidFill>
              </a:rPr>
              <a:t>¿Existen estas barreras en su contexto? ¿Cuáles podrían ser algunas barreras adicionales para la coordinación en el bienestar docente?</a:t>
            </a:r>
            <a:endParaRPr sz="13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79" name="Shape 279"/>
        <p:cNvGrpSpPr/>
        <p:nvPr/>
      </p:nvGrpSpPr>
      <p:grpSpPr>
        <a:xfrm>
          <a:off x="0" y="0"/>
          <a:ext cx="0" cy="0"/>
          <a:chOff x="0" y="0"/>
          <a:chExt cx="0" cy="0"/>
        </a:xfrm>
      </p:grpSpPr>
      <p:sp>
        <p:nvSpPr>
          <p:cNvPr id="280" name="Google Shape;280;p3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a:t>
            </a:r>
            <a:endParaRPr sz="2400">
              <a:latin typeface="Arial"/>
              <a:ea typeface="Arial"/>
              <a:cs typeface="Arial"/>
              <a:sym typeface="Arial"/>
            </a:endParaRPr>
          </a:p>
        </p:txBody>
      </p:sp>
      <p:sp>
        <p:nvSpPr>
          <p:cNvPr id="281" name="Google Shape;281;p3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282" name="Google Shape;282;p34"/>
          <p:cNvSpPr txBox="1"/>
          <p:nvPr/>
        </p:nvSpPr>
        <p:spPr>
          <a:xfrm>
            <a:off x="228425" y="111417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Coordinación</a:t>
            </a:r>
            <a:endParaRPr b="1" i="1" sz="1400" u="none" cap="none" strike="noStrike">
              <a:solidFill>
                <a:srgbClr val="073763"/>
              </a:solidFill>
              <a:latin typeface="Arial"/>
              <a:ea typeface="Arial"/>
              <a:cs typeface="Arial"/>
              <a:sym typeface="Arial"/>
            </a:endParaRPr>
          </a:p>
        </p:txBody>
      </p:sp>
      <p:sp>
        <p:nvSpPr>
          <p:cNvPr id="283" name="Google Shape;283;p34"/>
          <p:cNvSpPr txBox="1"/>
          <p:nvPr/>
        </p:nvSpPr>
        <p:spPr>
          <a:xfrm>
            <a:off x="2857050" y="1722750"/>
            <a:ext cx="6153600" cy="19086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Animar a las personas que trabajan en el sector de la educación a formar parte de los grupos de trabajo técnicos de salud mental y apoyo psicosocial (SMAPS)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Desarrollar y actualizar las vías de referencia conjuntas para que los docentes conozcan y puedan tener acceso a los servicios de apoyo disponibles de SMAPS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Incluir a las personas líderes religiosas y a las sanadoras tradicionales en los cluster formales de coordinación o en los grupos de trabajo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los servicios de SMAPS estén disponibles a través de sistemas no educativos, donde quizá haya menos estigmatización.  </a:t>
            </a:r>
            <a:endParaRPr b="0" i="0" sz="1400" u="none" cap="none" strike="noStrike">
              <a:solidFill>
                <a:srgbClr val="000000"/>
              </a:solidFill>
              <a:latin typeface="Arial"/>
              <a:ea typeface="Arial"/>
              <a:cs typeface="Arial"/>
              <a:sym typeface="Arial"/>
            </a:endParaRPr>
          </a:p>
        </p:txBody>
      </p:sp>
      <p:pic>
        <p:nvPicPr>
          <p:cNvPr id="284" name="Google Shape;284;p34"/>
          <p:cNvPicPr preferRelativeResize="0"/>
          <p:nvPr/>
        </p:nvPicPr>
        <p:blipFill rotWithShape="1">
          <a:blip r:embed="rId3">
            <a:alphaModFix/>
          </a:blip>
          <a:srcRect b="1755" l="0" r="0" t="1765"/>
          <a:stretch/>
        </p:blipFill>
        <p:spPr>
          <a:xfrm>
            <a:off x="228425" y="1559700"/>
            <a:ext cx="2481099" cy="280665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88" name="Shape 288"/>
        <p:cNvGrpSpPr/>
        <p:nvPr/>
      </p:nvGrpSpPr>
      <p:grpSpPr>
        <a:xfrm>
          <a:off x="0" y="0"/>
          <a:ext cx="0" cy="0"/>
          <a:chOff x="0" y="0"/>
          <a:chExt cx="0" cy="0"/>
        </a:xfrm>
      </p:grpSpPr>
      <p:sp>
        <p:nvSpPr>
          <p:cNvPr id="289" name="Google Shape;289;p3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a:t>
            </a:r>
            <a:endParaRPr sz="2400">
              <a:latin typeface="Arial"/>
              <a:ea typeface="Arial"/>
              <a:cs typeface="Arial"/>
              <a:sym typeface="Arial"/>
            </a:endParaRPr>
          </a:p>
        </p:txBody>
      </p:sp>
      <p:sp>
        <p:nvSpPr>
          <p:cNvPr id="290" name="Google Shape;290;p35"/>
          <p:cNvSpPr txBox="1"/>
          <p:nvPr/>
        </p:nvSpPr>
        <p:spPr>
          <a:xfrm>
            <a:off x="186100" y="104422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Coordinación</a:t>
            </a:r>
            <a:endParaRPr b="1" i="1" sz="1400" u="none" cap="none" strike="noStrike">
              <a:solidFill>
                <a:srgbClr val="073763"/>
              </a:solidFill>
              <a:latin typeface="Arial"/>
              <a:ea typeface="Arial"/>
              <a:cs typeface="Arial"/>
              <a:sym typeface="Arial"/>
            </a:endParaRPr>
          </a:p>
        </p:txBody>
      </p:sp>
      <p:sp>
        <p:nvSpPr>
          <p:cNvPr id="291" name="Google Shape;291;p35"/>
          <p:cNvSpPr txBox="1"/>
          <p:nvPr/>
        </p:nvSpPr>
        <p:spPr>
          <a:xfrm>
            <a:off x="2791650" y="1444425"/>
            <a:ext cx="6153600" cy="2339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Brindar apoyo para que los docentes trabajen juntos a favor de mejores políticas docentes y de mejores salarios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Trabajar con los proveedores de educación docente, los cluster de educación locales, los ministerios del gobierno y las ONG para armonizar la formación docente, el desarrollo profesional y la certificación de los docentes.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Donde aún no existan, apoyar a los docentes para que creen agrupaciones escolares regionales y redes profesionales centradas en el bienestar docente</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sistemas para que los actores humanitarios y de desarrollo identifiquen las necesidades de los docentes y trabajen juntos para apoyarles. </a:t>
            </a:r>
            <a:endParaRPr b="0" i="0" sz="1400" u="none" cap="none" strike="noStrike">
              <a:solidFill>
                <a:srgbClr val="000000"/>
              </a:solidFill>
              <a:latin typeface="Arial"/>
              <a:ea typeface="Arial"/>
              <a:cs typeface="Arial"/>
              <a:sym typeface="Arial"/>
            </a:endParaRPr>
          </a:p>
        </p:txBody>
      </p:sp>
      <p:pic>
        <p:nvPicPr>
          <p:cNvPr id="292" name="Google Shape;292;p35"/>
          <p:cNvPicPr preferRelativeResize="0"/>
          <p:nvPr/>
        </p:nvPicPr>
        <p:blipFill rotWithShape="1">
          <a:blip r:embed="rId3">
            <a:alphaModFix/>
          </a:blip>
          <a:srcRect b="0" l="1616" r="1616" t="0"/>
          <a:stretch/>
        </p:blipFill>
        <p:spPr>
          <a:xfrm>
            <a:off x="186100" y="1545725"/>
            <a:ext cx="2312849" cy="28066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96" name="Shape 296"/>
        <p:cNvGrpSpPr/>
        <p:nvPr/>
      </p:nvGrpSpPr>
      <p:grpSpPr>
        <a:xfrm>
          <a:off x="0" y="0"/>
          <a:ext cx="0" cy="0"/>
          <a:chOff x="0" y="0"/>
          <a:chExt cx="0" cy="0"/>
        </a:xfrm>
      </p:grpSpPr>
      <p:sp>
        <p:nvSpPr>
          <p:cNvPr id="297" name="Google Shape;297;p3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a:t>
            </a:r>
            <a:endParaRPr sz="2400">
              <a:latin typeface="Arial"/>
              <a:ea typeface="Arial"/>
              <a:cs typeface="Arial"/>
              <a:sym typeface="Arial"/>
            </a:endParaRPr>
          </a:p>
        </p:txBody>
      </p:sp>
      <p:sp>
        <p:nvSpPr>
          <p:cNvPr id="298" name="Google Shape;298;p3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299" name="Google Shape;299;p36"/>
          <p:cNvSpPr txBox="1"/>
          <p:nvPr/>
        </p:nvSpPr>
        <p:spPr>
          <a:xfrm>
            <a:off x="228425" y="1038263"/>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Normas 3: Coordinación</a:t>
            </a:r>
            <a:endParaRPr b="1" i="1" sz="1400" u="none" cap="none" strike="noStrike">
              <a:solidFill>
                <a:srgbClr val="073763"/>
              </a:solidFill>
              <a:latin typeface="Arial"/>
              <a:ea typeface="Arial"/>
              <a:cs typeface="Arial"/>
              <a:sym typeface="Arial"/>
            </a:endParaRPr>
          </a:p>
        </p:txBody>
      </p:sp>
      <p:sp>
        <p:nvSpPr>
          <p:cNvPr id="300" name="Google Shape;300;p36"/>
          <p:cNvSpPr txBox="1"/>
          <p:nvPr/>
        </p:nvSpPr>
        <p:spPr>
          <a:xfrm>
            <a:off x="2857050" y="1576250"/>
            <a:ext cx="6153600" cy="16932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Asociarse con los docentes para trabajar en estrategias de coordinación entre los distintos grupos de partes interesadas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los docentes participen y tengan oportunidades de liderazgo dentro de los grupos de coordinación, las agrupaciones y los comités; garantizar que se incluya a los docentes más marginados y a quienes sea más difícil llegar</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En las estrategias de coordinación y los planes de respuesta, centrarse en la voz y en las necesidades de los docentes</a:t>
            </a:r>
            <a:endParaRPr b="0" i="0" sz="1400" u="none" cap="none" strike="noStrike">
              <a:solidFill>
                <a:srgbClr val="000000"/>
              </a:solidFill>
              <a:latin typeface="Arial"/>
              <a:ea typeface="Arial"/>
              <a:cs typeface="Arial"/>
              <a:sym typeface="Arial"/>
            </a:endParaRPr>
          </a:p>
        </p:txBody>
      </p:sp>
      <p:pic>
        <p:nvPicPr>
          <p:cNvPr id="301" name="Google Shape;301;p36"/>
          <p:cNvPicPr preferRelativeResize="0"/>
          <p:nvPr/>
        </p:nvPicPr>
        <p:blipFill rotWithShape="1">
          <a:blip r:embed="rId3">
            <a:alphaModFix/>
          </a:blip>
          <a:srcRect b="258" l="0" r="0" t="258"/>
          <a:stretch/>
        </p:blipFill>
        <p:spPr>
          <a:xfrm>
            <a:off x="330274" y="1438475"/>
            <a:ext cx="2404151" cy="28066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05" name="Shape 305"/>
        <p:cNvGrpSpPr/>
        <p:nvPr/>
      </p:nvGrpSpPr>
      <p:grpSpPr>
        <a:xfrm>
          <a:off x="0" y="0"/>
          <a:ext cx="0" cy="0"/>
          <a:chOff x="0" y="0"/>
          <a:chExt cx="0" cy="0"/>
        </a:xfrm>
      </p:grpSpPr>
      <p:sp>
        <p:nvSpPr>
          <p:cNvPr id="306" name="Google Shape;306;p3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1 - Normas fundamentales</a:t>
            </a:r>
            <a:endParaRPr sz="2400">
              <a:latin typeface="Arial"/>
              <a:ea typeface="Arial"/>
              <a:cs typeface="Arial"/>
              <a:sym typeface="Arial"/>
            </a:endParaRPr>
          </a:p>
        </p:txBody>
      </p:sp>
      <p:sp>
        <p:nvSpPr>
          <p:cNvPr id="307" name="Google Shape;307;p37"/>
          <p:cNvSpPr txBox="1"/>
          <p:nvPr/>
        </p:nvSpPr>
        <p:spPr>
          <a:xfrm>
            <a:off x="143850" y="1032275"/>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Normas 4 - 7: Análisis</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(Valoración, estrategias de respuesta, seguimiento, evaluación)</a:t>
            </a:r>
            <a:endParaRPr b="1" i="1" sz="1400" u="none" cap="none" strike="noStrike">
              <a:solidFill>
                <a:srgbClr val="073763"/>
              </a:solidFill>
              <a:latin typeface="Arial"/>
              <a:ea typeface="Arial"/>
              <a:cs typeface="Arial"/>
              <a:sym typeface="Arial"/>
            </a:endParaRPr>
          </a:p>
        </p:txBody>
      </p:sp>
      <p:sp>
        <p:nvSpPr>
          <p:cNvPr id="308" name="Google Shape;308;p37"/>
          <p:cNvSpPr txBox="1"/>
          <p:nvPr/>
        </p:nvSpPr>
        <p:spPr>
          <a:xfrm>
            <a:off x="304825" y="1791125"/>
            <a:ext cx="4749000" cy="21240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La valoración del bienestar docente puede centrarse en la situación, como el análisis de conflictos o la evaluación de riesgos.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Los datos pueden captar las percepciones locales, las capacidades, los recursos, las vulnerabilidades, las brechas y las oportunidades para promover y mantener el bienestar docente.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Los datos de seguimiento y evaluación deben proporcionar datos creíbles y transparentes para mejorar la transparencia y la rendición de cuentas entre docentes y sistemas. </a:t>
            </a:r>
            <a:endParaRPr b="0" i="0" sz="1400" u="none" cap="none" strike="noStrike">
              <a:solidFill>
                <a:srgbClr val="000000"/>
              </a:solidFill>
              <a:latin typeface="Arial"/>
              <a:ea typeface="Arial"/>
              <a:cs typeface="Arial"/>
              <a:sym typeface="Arial"/>
            </a:endParaRPr>
          </a:p>
        </p:txBody>
      </p:sp>
      <p:pic>
        <p:nvPicPr>
          <p:cNvPr id="309" name="Google Shape;309;p37"/>
          <p:cNvPicPr preferRelativeResize="0"/>
          <p:nvPr/>
        </p:nvPicPr>
        <p:blipFill rotWithShape="1">
          <a:blip r:embed="rId3">
            <a:alphaModFix/>
          </a:blip>
          <a:srcRect b="0" l="0" r="0" t="0"/>
          <a:stretch/>
        </p:blipFill>
        <p:spPr>
          <a:xfrm>
            <a:off x="5458875" y="1366500"/>
            <a:ext cx="3486377" cy="2410499"/>
          </a:xfrm>
          <a:prstGeom prst="rect">
            <a:avLst/>
          </a:prstGeom>
          <a:noFill/>
          <a:ln>
            <a:noFill/>
          </a:ln>
        </p:spPr>
      </p:pic>
      <p:sp>
        <p:nvSpPr>
          <p:cNvPr id="310" name="Google Shape;310;p37"/>
          <p:cNvSpPr txBox="1"/>
          <p:nvPr/>
        </p:nvSpPr>
        <p:spPr>
          <a:xfrm>
            <a:off x="7756950" y="343828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14" name="Shape 314"/>
        <p:cNvGrpSpPr/>
        <p:nvPr/>
      </p:nvGrpSpPr>
      <p:grpSpPr>
        <a:xfrm>
          <a:off x="0" y="0"/>
          <a:ext cx="0" cy="0"/>
          <a:chOff x="0" y="0"/>
          <a:chExt cx="0" cy="0"/>
        </a:xfrm>
      </p:grpSpPr>
      <p:sp>
        <p:nvSpPr>
          <p:cNvPr id="315" name="Google Shape;315;g24668d10004_0_5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1 - Normas fundamentales</a:t>
            </a:r>
            <a:endParaRPr sz="2400">
              <a:latin typeface="Arial"/>
              <a:ea typeface="Arial"/>
              <a:cs typeface="Arial"/>
              <a:sym typeface="Arial"/>
            </a:endParaRPr>
          </a:p>
        </p:txBody>
      </p:sp>
      <p:sp>
        <p:nvSpPr>
          <p:cNvPr id="316" name="Google Shape;316;g24668d10004_0_52"/>
          <p:cNvSpPr txBox="1"/>
          <p:nvPr/>
        </p:nvSpPr>
        <p:spPr>
          <a:xfrm>
            <a:off x="143850" y="103227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Normas 4 - 7: Análisis</a:t>
            </a:r>
            <a:endParaRPr b="1" i="1" sz="1400" u="none" cap="none" strike="noStrike">
              <a:solidFill>
                <a:srgbClr val="073763"/>
              </a:solidFill>
              <a:latin typeface="Arial"/>
              <a:ea typeface="Arial"/>
              <a:cs typeface="Arial"/>
              <a:sym typeface="Arial"/>
            </a:endParaRPr>
          </a:p>
        </p:txBody>
      </p:sp>
      <p:sp>
        <p:nvSpPr>
          <p:cNvPr id="317" name="Google Shape;317;g24668d10004_0_52"/>
          <p:cNvSpPr txBox="1"/>
          <p:nvPr/>
        </p:nvSpPr>
        <p:spPr>
          <a:xfrm>
            <a:off x="295375" y="1432475"/>
            <a:ext cx="8741100" cy="2986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para el análisis de la calidad en las iniciativas del bienestar docente?</a:t>
            </a:r>
            <a:endParaRPr>
              <a:solidFill>
                <a:srgbClr val="CC4125"/>
              </a:solidFill>
            </a:endParaRPr>
          </a:p>
          <a:p>
            <a:pPr indent="0" lvl="0" marL="0" marR="0" rtl="0" algn="l">
              <a:lnSpc>
                <a:spcPct val="100000"/>
              </a:lnSpc>
              <a:spcBef>
                <a:spcPts val="0"/>
              </a:spcBef>
              <a:spcAft>
                <a:spcPts val="0"/>
              </a:spcAft>
              <a:buNone/>
            </a:pPr>
            <a:r>
              <a:t/>
            </a:r>
            <a:endParaRPr/>
          </a:p>
          <a:p>
            <a:pPr indent="0" lvl="0" marL="0" marR="0" rtl="0" algn="l">
              <a:lnSpc>
                <a:spcPct val="100000"/>
              </a:lnSpc>
              <a:spcBef>
                <a:spcPts val="0"/>
              </a:spcBef>
              <a:spcAft>
                <a:spcPts val="0"/>
              </a:spcAft>
              <a:buNone/>
            </a:pPr>
            <a:r>
              <a:t/>
            </a:r>
            <a:endParaRPr/>
          </a:p>
          <a:p>
            <a:pPr indent="-317500" lvl="0" marL="457200" marR="0" rtl="0" algn="l">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La valoración del bienestar docente puede centrarse en la situación, como el análisis de conflictos o la evaluación de riesgos.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Los datos pueden captar las percepciones locales, las capacidades, los recursos, las vulnerabilidades, las brechas y las oportunidades para promover y mantener el bienestar docente.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Los datos de seguimiento y evaluación deben proporcionar datos creíbles y transparentes para mejorar la transparencia y la rendición de cuentas entre docentes y sistemas.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a:p>
          <a:p>
            <a:pPr indent="0" lvl="0" marL="0" marR="0" rtl="0" algn="l">
              <a:lnSpc>
                <a:spcPct val="100000"/>
              </a:lnSpc>
              <a:spcBef>
                <a:spcPts val="0"/>
              </a:spcBef>
              <a:spcAft>
                <a:spcPts val="0"/>
              </a:spcAft>
              <a:buNone/>
            </a:pPr>
            <a:r>
              <a:t/>
            </a:r>
            <a:endParaRPr/>
          </a:p>
          <a:p>
            <a:pPr indent="0" lvl="0" marL="0" rtl="0" algn="l">
              <a:spcBef>
                <a:spcPts val="0"/>
              </a:spcBef>
              <a:spcAft>
                <a:spcPts val="0"/>
              </a:spcAft>
              <a:buClr>
                <a:schemeClr val="dk1"/>
              </a:buClr>
              <a:buSzPts val="1400"/>
              <a:buFont typeface="Arial"/>
              <a:buNone/>
            </a:pPr>
            <a:r>
              <a:rPr lang="en">
                <a:solidFill>
                  <a:srgbClr val="CC4125"/>
                </a:solidFill>
              </a:rPr>
              <a:t>¿Existen estas barreras en su contexto? ¿Cuáles podrían ser algunas barreras adicionales para el análisis de la calidad en el bienestar docente?</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21" name="Shape 321"/>
        <p:cNvGrpSpPr/>
        <p:nvPr/>
      </p:nvGrpSpPr>
      <p:grpSpPr>
        <a:xfrm>
          <a:off x="0" y="0"/>
          <a:ext cx="0" cy="0"/>
          <a:chOff x="0" y="0"/>
          <a:chExt cx="0" cy="0"/>
        </a:xfrm>
      </p:grpSpPr>
      <p:sp>
        <p:nvSpPr>
          <p:cNvPr id="322" name="Google Shape;322;p3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a:t>
            </a:r>
            <a:endParaRPr sz="2400">
              <a:latin typeface="Arial"/>
              <a:ea typeface="Arial"/>
              <a:cs typeface="Arial"/>
              <a:sym typeface="Arial"/>
            </a:endParaRPr>
          </a:p>
        </p:txBody>
      </p:sp>
      <p:sp>
        <p:nvSpPr>
          <p:cNvPr id="323" name="Google Shape;323;p39"/>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324" name="Google Shape;324;p39"/>
          <p:cNvSpPr txBox="1"/>
          <p:nvPr/>
        </p:nvSpPr>
        <p:spPr>
          <a:xfrm>
            <a:off x="228425" y="111417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Normas 4 - 7: Análisis</a:t>
            </a:r>
            <a:endParaRPr b="1" i="1" sz="1400" u="none" cap="none" strike="noStrike">
              <a:solidFill>
                <a:srgbClr val="073763"/>
              </a:solidFill>
              <a:latin typeface="Arial"/>
              <a:ea typeface="Arial"/>
              <a:cs typeface="Arial"/>
              <a:sym typeface="Arial"/>
            </a:endParaRPr>
          </a:p>
        </p:txBody>
      </p:sp>
      <p:sp>
        <p:nvSpPr>
          <p:cNvPr id="325" name="Google Shape;325;p39"/>
          <p:cNvSpPr txBox="1"/>
          <p:nvPr/>
        </p:nvSpPr>
        <p:spPr>
          <a:xfrm>
            <a:off x="2857050" y="714200"/>
            <a:ext cx="6153600" cy="38019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Recopilar datos desglosados por género, ubicación y experiencia sobre las necesidades de SMAPS de los docentes y tener en cuenta la SMAPS a la hora de planificar, diseñar, utilizar y analizar las evaluaciones multisectoriales y multigrupo (como la protección y la salud, por ejemplo)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Garantizar que las herramientas de seguimiento y evaluación se adaptan al contexto sociocultural local; en la medida de lo posible, incorporar expresiones locales relacionadas con la capacidad y angustia.</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Recopilar y analizar información sobre lo siguiente: las necesidades de SMAPS y las estrategias de afrontamiento percibidas por los docentes; los factores de riesgo y de protección; quiénes son los grupos vulnerables; las definiciones locales del bienestar; las barreras para recibir apoyo o atención.</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Crear estrategias coordinadas de respuesta para la SMAP, para el sector de la educación, en colaboración con los actores de la salud y la protección.</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Elaborar indicadores de bienestar docente y herramientas de medición adaptados al entorno/contexto</a:t>
            </a:r>
            <a:endParaRPr b="0" i="0" sz="13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300" u="none" cap="none" strike="noStrike">
                <a:solidFill>
                  <a:srgbClr val="000000"/>
                </a:solidFill>
                <a:latin typeface="Arial"/>
                <a:ea typeface="Arial"/>
                <a:cs typeface="Arial"/>
                <a:sym typeface="Arial"/>
              </a:rPr>
              <a:t>Respetar la confidencialidad y el anonimato en todo momento </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pic>
        <p:nvPicPr>
          <p:cNvPr id="326" name="Google Shape;326;p39"/>
          <p:cNvPicPr preferRelativeResize="0"/>
          <p:nvPr/>
        </p:nvPicPr>
        <p:blipFill rotWithShape="1">
          <a:blip r:embed="rId3">
            <a:alphaModFix/>
          </a:blip>
          <a:srcRect b="1755" l="0" r="0" t="1765"/>
          <a:stretch/>
        </p:blipFill>
        <p:spPr>
          <a:xfrm>
            <a:off x="228425" y="1514375"/>
            <a:ext cx="2481099" cy="28066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30" name="Shape 330"/>
        <p:cNvGrpSpPr/>
        <p:nvPr/>
      </p:nvGrpSpPr>
      <p:grpSpPr>
        <a:xfrm>
          <a:off x="0" y="0"/>
          <a:ext cx="0" cy="0"/>
          <a:chOff x="0" y="0"/>
          <a:chExt cx="0" cy="0"/>
        </a:xfrm>
      </p:grpSpPr>
      <p:sp>
        <p:nvSpPr>
          <p:cNvPr id="331" name="Google Shape;331;p4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a:t>
            </a:r>
            <a:endParaRPr sz="2400">
              <a:latin typeface="Arial"/>
              <a:ea typeface="Arial"/>
              <a:cs typeface="Arial"/>
              <a:sym typeface="Arial"/>
            </a:endParaRPr>
          </a:p>
        </p:txBody>
      </p:sp>
      <p:sp>
        <p:nvSpPr>
          <p:cNvPr id="332" name="Google Shape;332;p40"/>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333" name="Google Shape;333;p40"/>
          <p:cNvSpPr txBox="1"/>
          <p:nvPr/>
        </p:nvSpPr>
        <p:spPr>
          <a:xfrm>
            <a:off x="186100" y="1038263"/>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Normas 4 - 7: Análisis</a:t>
            </a:r>
            <a:endParaRPr b="1" i="1" sz="1400" u="none" cap="none" strike="noStrike">
              <a:solidFill>
                <a:srgbClr val="073763"/>
              </a:solidFill>
              <a:latin typeface="Arial"/>
              <a:ea typeface="Arial"/>
              <a:cs typeface="Arial"/>
              <a:sym typeface="Arial"/>
            </a:endParaRPr>
          </a:p>
        </p:txBody>
      </p:sp>
      <p:sp>
        <p:nvSpPr>
          <p:cNvPr id="334" name="Google Shape;334;p40"/>
          <p:cNvSpPr txBox="1"/>
          <p:nvPr/>
        </p:nvSpPr>
        <p:spPr>
          <a:xfrm>
            <a:off x="2607150" y="788600"/>
            <a:ext cx="6338100" cy="3694200"/>
          </a:xfrm>
          <a:prstGeom prst="rect">
            <a:avLst/>
          </a:prstGeom>
          <a:noFill/>
          <a:ln>
            <a:noFill/>
          </a:ln>
        </p:spPr>
        <p:txBody>
          <a:bodyPr anchorCtr="0" anchor="t" bIns="91425" lIns="91425" spcFirstLastPara="1" rIns="91425" wrap="square" tIns="91425">
            <a:spAutoFit/>
          </a:bodyPr>
          <a:lstStyle/>
          <a:p>
            <a:pPr indent="-304800" lvl="0" marL="457200" marR="0" rtl="0" algn="l">
              <a:lnSpc>
                <a:spcPct val="100000"/>
              </a:lnSpc>
              <a:spcBef>
                <a:spcPts val="0"/>
              </a:spcBef>
              <a:spcAft>
                <a:spcPts val="0"/>
              </a:spcAft>
              <a:buClr>
                <a:srgbClr val="073763"/>
              </a:buClr>
              <a:buSzPts val="1200"/>
              <a:buFont typeface="Arial"/>
              <a:buChar char="●"/>
            </a:pPr>
            <a:r>
              <a:rPr b="0" i="0" lang="en" sz="1200" u="none" cap="none" strike="noStrike">
                <a:solidFill>
                  <a:srgbClr val="000000"/>
                </a:solidFill>
                <a:latin typeface="Arial"/>
                <a:ea typeface="Arial"/>
                <a:cs typeface="Arial"/>
                <a:sym typeface="Arial"/>
              </a:rPr>
              <a:t>Garantizar que los datos del Sistema de Información para la Gestión de la Educación (EMIS, por sus siglas en inglés) relativos a los docentes incluyan la ubicación, el salario, la formación y las cualificaciones, así como características importantes como el género, la ubicación, la condición de persona refugiada, el origen étnico y la discapacidad.</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73763"/>
              </a:buClr>
              <a:buSzPts val="1200"/>
              <a:buFont typeface="Arial"/>
              <a:buChar char="●"/>
            </a:pPr>
            <a:r>
              <a:rPr b="0" i="0" lang="en" sz="1200" u="none" cap="none" strike="noStrike">
                <a:solidFill>
                  <a:srgbClr val="000000"/>
                </a:solidFill>
                <a:latin typeface="Arial"/>
                <a:ea typeface="Arial"/>
                <a:cs typeface="Arial"/>
                <a:sym typeface="Arial"/>
              </a:rPr>
              <a:t>Utilizar datos cualitativos y cuantitativos para comprender las necesidades de los docentes en materia de contratación, colocación, remuneración y compensación, educación y formación durante las distintas fases de una emergencia</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73763"/>
              </a:buClr>
              <a:buSzPts val="1200"/>
              <a:buFont typeface="Arial"/>
              <a:buChar char="●"/>
            </a:pPr>
            <a:r>
              <a:rPr b="0" i="0" lang="en" sz="1200" u="none" cap="none" strike="noStrike">
                <a:solidFill>
                  <a:srgbClr val="000000"/>
                </a:solidFill>
                <a:latin typeface="Arial"/>
                <a:ea typeface="Arial"/>
                <a:cs typeface="Arial"/>
                <a:sym typeface="Arial"/>
              </a:rPr>
              <a:t>Conocer los riesgos para la seguridad en las escuelas y en las comunidades</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73763"/>
              </a:buClr>
              <a:buSzPts val="1200"/>
              <a:buFont typeface="Arial"/>
              <a:buChar char="●"/>
            </a:pPr>
            <a:r>
              <a:rPr b="0" i="0" lang="en" sz="1200" u="none" cap="none" strike="noStrike">
                <a:solidFill>
                  <a:srgbClr val="000000"/>
                </a:solidFill>
                <a:latin typeface="Arial"/>
                <a:ea typeface="Arial"/>
                <a:cs typeface="Arial"/>
                <a:sym typeface="Arial"/>
              </a:rPr>
              <a:t>Obtener datos sobre la forma en que los docentes se comprometen y responden a las diferentes formas de apoyo de la SMAPS y los resultados asociados</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73763"/>
              </a:buClr>
              <a:buSzPts val="1200"/>
              <a:buFont typeface="Arial"/>
              <a:buChar char="●"/>
            </a:pPr>
            <a:r>
              <a:rPr b="0" i="0" lang="en" sz="1200" u="none" cap="none" strike="noStrike">
                <a:solidFill>
                  <a:srgbClr val="000000"/>
                </a:solidFill>
                <a:latin typeface="Arial"/>
                <a:ea typeface="Arial"/>
                <a:cs typeface="Arial"/>
                <a:sym typeface="Arial"/>
              </a:rPr>
              <a:t>Incluir y supervisar las competencias/indicadores de respuesta de emergencia en los códigos de conducta de los docentes y en las herramientas de seguimiento</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73763"/>
              </a:buClr>
              <a:buSzPts val="1200"/>
              <a:buFont typeface="Arial"/>
              <a:buChar char="●"/>
            </a:pPr>
            <a:r>
              <a:rPr b="0" i="0" lang="en" sz="1200" u="none" cap="none" strike="noStrike">
                <a:solidFill>
                  <a:srgbClr val="000000"/>
                </a:solidFill>
                <a:latin typeface="Arial"/>
                <a:ea typeface="Arial"/>
                <a:cs typeface="Arial"/>
                <a:sym typeface="Arial"/>
              </a:rPr>
              <a:t>Formar a las autoridades locales y nacionales sobre cómo recopilar, analizar e interpretar los datos relativos al bienestar docente</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73763"/>
              </a:buClr>
              <a:buSzPts val="1200"/>
              <a:buFont typeface="Arial"/>
              <a:buChar char="●"/>
            </a:pPr>
            <a:r>
              <a:rPr b="0" i="0" lang="en" sz="1200" u="none" cap="none" strike="noStrike">
                <a:solidFill>
                  <a:srgbClr val="000000"/>
                </a:solidFill>
                <a:latin typeface="Arial"/>
                <a:ea typeface="Arial"/>
                <a:cs typeface="Arial"/>
                <a:sym typeface="Arial"/>
              </a:rPr>
              <a:t>Apoyar los sistemas de seguimiento informal del bienestar de los docentes, como los controles por parte de la dirección, los colegas y los autocontroles.</a:t>
            </a:r>
            <a:endParaRPr b="0" i="0" sz="1200" u="none" cap="none" strike="noStrike">
              <a:solidFill>
                <a:srgbClr val="000000"/>
              </a:solidFill>
              <a:latin typeface="Arial"/>
              <a:ea typeface="Arial"/>
              <a:cs typeface="Arial"/>
              <a:sym typeface="Arial"/>
            </a:endParaRPr>
          </a:p>
          <a:p>
            <a:pPr indent="-304800" lvl="0" marL="457200" marR="0" rtl="0" algn="l">
              <a:lnSpc>
                <a:spcPct val="100000"/>
              </a:lnSpc>
              <a:spcBef>
                <a:spcPts val="0"/>
              </a:spcBef>
              <a:spcAft>
                <a:spcPts val="0"/>
              </a:spcAft>
              <a:buClr>
                <a:srgbClr val="073763"/>
              </a:buClr>
              <a:buSzPts val="1200"/>
              <a:buFont typeface="Arial"/>
              <a:buChar char="●"/>
            </a:pPr>
            <a:r>
              <a:rPr b="0" i="0" lang="en" sz="1200" u="none" cap="none" strike="noStrike">
                <a:solidFill>
                  <a:srgbClr val="000000"/>
                </a:solidFill>
                <a:latin typeface="Arial"/>
                <a:ea typeface="Arial"/>
                <a:cs typeface="Arial"/>
                <a:sym typeface="Arial"/>
              </a:rPr>
              <a:t>Utilizar los datos de evaluación para crear sistemas de rendición de cuentas para la educación docente en relación con escuelas y ambientes de aprendizaje seguros.</a:t>
            </a:r>
            <a:endParaRPr b="0" i="0" sz="1200" u="none" cap="none" strike="noStrike">
              <a:solidFill>
                <a:srgbClr val="000000"/>
              </a:solidFill>
              <a:latin typeface="Arial"/>
              <a:ea typeface="Arial"/>
              <a:cs typeface="Arial"/>
              <a:sym typeface="Arial"/>
            </a:endParaRPr>
          </a:p>
        </p:txBody>
      </p:sp>
      <p:pic>
        <p:nvPicPr>
          <p:cNvPr id="335" name="Google Shape;335;p40"/>
          <p:cNvPicPr preferRelativeResize="0"/>
          <p:nvPr/>
        </p:nvPicPr>
        <p:blipFill rotWithShape="1">
          <a:blip r:embed="rId3">
            <a:alphaModFix/>
          </a:blip>
          <a:srcRect b="0" l="1616" r="1616" t="0"/>
          <a:stretch/>
        </p:blipFill>
        <p:spPr>
          <a:xfrm>
            <a:off x="186100" y="1514900"/>
            <a:ext cx="2312849" cy="2806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0" name="Shape 60"/>
        <p:cNvGrpSpPr/>
        <p:nvPr/>
      </p:nvGrpSpPr>
      <p:grpSpPr>
        <a:xfrm>
          <a:off x="0" y="0"/>
          <a:ext cx="0" cy="0"/>
          <a:chOff x="0" y="0"/>
          <a:chExt cx="0" cy="0"/>
        </a:xfrm>
      </p:grpSpPr>
      <p:sp>
        <p:nvSpPr>
          <p:cNvPr id="61" name="Google Shape;61;p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Resumen del taller</a:t>
            </a:r>
            <a:endParaRPr sz="1700">
              <a:latin typeface="Arial"/>
              <a:ea typeface="Arial"/>
              <a:cs typeface="Arial"/>
              <a:sym typeface="Arial"/>
            </a:endParaRPr>
          </a:p>
        </p:txBody>
      </p:sp>
      <p:sp>
        <p:nvSpPr>
          <p:cNvPr id="62" name="Google Shape;62;p4"/>
          <p:cNvSpPr txBox="1"/>
          <p:nvPr>
            <p:ph idx="1" type="body"/>
          </p:nvPr>
        </p:nvSpPr>
        <p:spPr>
          <a:xfrm>
            <a:off x="143850" y="788600"/>
            <a:ext cx="42774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Día 1 - Crear un conocimiento común</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¿Quiénes son los docentes?</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Definir el bienestar docente</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chemeClr val="dk1"/>
                </a:solidFill>
                <a:latin typeface="Arial"/>
                <a:ea typeface="Arial"/>
                <a:cs typeface="Arial"/>
                <a:sym typeface="Arial"/>
              </a:rPr>
              <a:t>Caja de herramientas sobre Bienestar Docente de la INEE</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Contextualizar el bienestar</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¿Por qué el bienestar docente?</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Los principios del bienestar docente</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Los ámbitos del bienestar docente</a:t>
            </a:r>
            <a:endParaRPr sz="1600"/>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
        <p:nvSpPr>
          <p:cNvPr id="63" name="Google Shape;63;p4"/>
          <p:cNvSpPr txBox="1"/>
          <p:nvPr>
            <p:ph idx="1" type="body"/>
          </p:nvPr>
        </p:nvSpPr>
        <p:spPr>
          <a:xfrm>
            <a:off x="4324050" y="822350"/>
            <a:ext cx="42774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Día 2 - Convertir el conocimiento en acción</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t>Conocer</a:t>
            </a:r>
            <a:r>
              <a:rPr lang="en" sz="1600">
                <a:solidFill>
                  <a:srgbClr val="000000"/>
                </a:solidFill>
                <a:latin typeface="Arial"/>
                <a:ea typeface="Arial"/>
                <a:cs typeface="Arial"/>
                <a:sym typeface="Arial"/>
              </a:rPr>
              <a:t> su ámbito</a:t>
            </a:r>
            <a:endParaRPr sz="1600">
              <a:solidFill>
                <a:srgbClr val="000000"/>
              </a:solidFill>
              <a:latin typeface="Arial"/>
              <a:ea typeface="Arial"/>
              <a:cs typeface="Arial"/>
              <a:sym typeface="Arial"/>
            </a:endParaRPr>
          </a:p>
          <a:p>
            <a:pPr indent="-330200" lvl="0" marL="457200" rtl="0" algn="l">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Priorizar el bienestar docente a través de la política y la práctica</a:t>
            </a:r>
            <a:endParaRPr sz="1600">
              <a:solidFill>
                <a:srgbClr val="000000"/>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900">
              <a:solidFill>
                <a:srgbClr val="000000"/>
              </a:solidFill>
              <a:latin typeface="Arial"/>
              <a:ea typeface="Arial"/>
              <a:cs typeface="Arial"/>
              <a:sym typeface="Arial"/>
            </a:endParaRPr>
          </a:p>
          <a:p>
            <a:pPr indent="-330200" lvl="0" marL="457200" rtl="0" algn="l">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Presentación de docentes: "Si yo estuviera a cargo"</a:t>
            </a:r>
            <a:endParaRPr sz="1600">
              <a:solidFill>
                <a:srgbClr val="000000"/>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900">
              <a:solidFill>
                <a:srgbClr val="000000"/>
              </a:solidFill>
              <a:latin typeface="Arial"/>
              <a:ea typeface="Arial"/>
              <a:cs typeface="Arial"/>
              <a:sym typeface="Arial"/>
            </a:endParaRPr>
          </a:p>
          <a:p>
            <a:pPr indent="-330200" lvl="0" marL="457200" rtl="0" algn="l">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Planes de acción por ámbitos: Conexión, colaboración y cohesión</a:t>
            </a:r>
            <a:endParaRPr sz="1600">
              <a:solidFill>
                <a:srgbClr val="000000"/>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0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El plan de acción del Bienestar Docente</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39" name="Shape 339"/>
        <p:cNvGrpSpPr/>
        <p:nvPr/>
      </p:nvGrpSpPr>
      <p:grpSpPr>
        <a:xfrm>
          <a:off x="0" y="0"/>
          <a:ext cx="0" cy="0"/>
          <a:chOff x="0" y="0"/>
          <a:chExt cx="0" cy="0"/>
        </a:xfrm>
      </p:grpSpPr>
      <p:sp>
        <p:nvSpPr>
          <p:cNvPr id="340" name="Google Shape;340;p4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1</a:t>
            </a:r>
            <a:endParaRPr sz="2400">
              <a:latin typeface="Arial"/>
              <a:ea typeface="Arial"/>
              <a:cs typeface="Arial"/>
              <a:sym typeface="Arial"/>
            </a:endParaRPr>
          </a:p>
        </p:txBody>
      </p:sp>
      <p:sp>
        <p:nvSpPr>
          <p:cNvPr id="341" name="Google Shape;341;p4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342" name="Google Shape;342;p41"/>
          <p:cNvSpPr txBox="1"/>
          <p:nvPr/>
        </p:nvSpPr>
        <p:spPr>
          <a:xfrm>
            <a:off x="239650" y="1038263"/>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Normas 4 - 7: Análisis</a:t>
            </a:r>
            <a:endParaRPr b="1" i="1" sz="1400" u="none" cap="none" strike="noStrike">
              <a:solidFill>
                <a:srgbClr val="073763"/>
              </a:solidFill>
              <a:latin typeface="Arial"/>
              <a:ea typeface="Arial"/>
              <a:cs typeface="Arial"/>
              <a:sym typeface="Arial"/>
            </a:endParaRPr>
          </a:p>
        </p:txBody>
      </p:sp>
      <p:sp>
        <p:nvSpPr>
          <p:cNvPr id="343" name="Google Shape;343;p41"/>
          <p:cNvSpPr txBox="1"/>
          <p:nvPr/>
        </p:nvSpPr>
        <p:spPr>
          <a:xfrm>
            <a:off x="2857050" y="659275"/>
            <a:ext cx="6153600" cy="39867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Priorizar al bienestar docente en las estrategias de respuesta de emergencia</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Pedir a los docentes que ayuden a diseñar y llevar a cabo estrategias de respuesta</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Crear un registro de oportunidades de liderazgo y toma de decisiones del docente, garantizando la existencia de salidas profesionales para quienes tengan capacidad de coordinación y liderazgo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Involucrar a los docentes en el intercambio de lecciones aprendidas y de prácticas prometedoras para ayudarles a desarrollar su agencia en situaciones de emergencia</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Pedir a los docentes que asesoren a las personas responsables políticas y tomadoras de decisiones sobre los modismos o conceptos locales o autóctonos relacionados con el bienestar docente, para que sirvan de base a las estrategias de recopilación de datos y áreas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Incluir a los docentes en el desarrollo e implementación de los procesos de seguimiento y evaluación</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Compartir los datos y otras conclusiones con los docentes, involucrar a los docentes en la interpretación de los datos y el desarrollo de las estrategias resultantes para el bienestar docente. </a:t>
            </a:r>
            <a:endParaRPr b="0" i="0" sz="1300" u="none" cap="none" strike="noStrike">
              <a:solidFill>
                <a:srgbClr val="000000"/>
              </a:solidFill>
              <a:latin typeface="Arial"/>
              <a:ea typeface="Arial"/>
              <a:cs typeface="Arial"/>
              <a:sym typeface="Arial"/>
            </a:endParaRPr>
          </a:p>
        </p:txBody>
      </p:sp>
      <p:pic>
        <p:nvPicPr>
          <p:cNvPr id="344" name="Google Shape;344;p41"/>
          <p:cNvPicPr preferRelativeResize="0"/>
          <p:nvPr/>
        </p:nvPicPr>
        <p:blipFill rotWithShape="1">
          <a:blip r:embed="rId3">
            <a:alphaModFix/>
          </a:blip>
          <a:srcRect b="258" l="0" r="0" t="258"/>
          <a:stretch/>
        </p:blipFill>
        <p:spPr>
          <a:xfrm>
            <a:off x="330274" y="1465850"/>
            <a:ext cx="2404151" cy="280665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348" name="Shape 348"/>
        <p:cNvGrpSpPr/>
        <p:nvPr/>
      </p:nvGrpSpPr>
      <p:grpSpPr>
        <a:xfrm>
          <a:off x="0" y="0"/>
          <a:ext cx="0" cy="0"/>
          <a:chOff x="0" y="0"/>
          <a:chExt cx="0" cy="0"/>
        </a:xfrm>
      </p:grpSpPr>
      <p:sp>
        <p:nvSpPr>
          <p:cNvPr id="349" name="Google Shape;349;p43"/>
          <p:cNvSpPr txBox="1"/>
          <p:nvPr>
            <p:ph type="title"/>
          </p:nvPr>
        </p:nvSpPr>
        <p:spPr>
          <a:xfrm>
            <a:off x="459000" y="414625"/>
            <a:ext cx="8226000" cy="3377400"/>
          </a:xfrm>
          <a:prstGeom prst="rect">
            <a:avLst/>
          </a:prstGeom>
          <a:noFill/>
          <a:ln>
            <a:noFill/>
          </a:ln>
        </p:spPr>
        <p:txBody>
          <a:bodyPr anchorCtr="0" anchor="b" bIns="91400" lIns="91400" spcFirstLastPara="1" rIns="91400" wrap="square" tIns="91400">
            <a:noAutofit/>
          </a:bodyPr>
          <a:lstStyle/>
          <a:p>
            <a:pPr indent="0" lvl="0" marL="0" rtl="0"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BIENESTAR DOCENTE EN </a:t>
            </a:r>
            <a:r>
              <a:rPr b="1" lang="en" sz="4800">
                <a:solidFill>
                  <a:schemeClr val="lt1"/>
                </a:solidFill>
                <a:latin typeface="Arial"/>
                <a:ea typeface="Arial"/>
                <a:cs typeface="Arial"/>
                <a:sym typeface="Arial"/>
              </a:rPr>
              <a:t>SITUACIONES DE EMERGENCIA</a:t>
            </a:r>
            <a:endParaRPr i="1"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Taller regional de contextualización, política y práctica</a:t>
            </a:r>
            <a:endParaRPr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Día 2 parte 1: Convertir el conocimiento en acción</a:t>
            </a:r>
            <a:endParaRPr b="1" sz="1600">
              <a:solidFill>
                <a:srgbClr val="FFFFFF"/>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53" name="Shape 353"/>
        <p:cNvGrpSpPr/>
        <p:nvPr/>
      </p:nvGrpSpPr>
      <p:grpSpPr>
        <a:xfrm>
          <a:off x="0" y="0"/>
          <a:ext cx="0" cy="0"/>
          <a:chOff x="0" y="0"/>
          <a:chExt cx="0" cy="0"/>
        </a:xfrm>
      </p:grpSpPr>
      <p:sp>
        <p:nvSpPr>
          <p:cNvPr id="354" name="Google Shape;354;g24668d10004_0_6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Resumen del taller</a:t>
            </a:r>
            <a:endParaRPr sz="1700">
              <a:latin typeface="Arial"/>
              <a:ea typeface="Arial"/>
              <a:cs typeface="Arial"/>
              <a:sym typeface="Arial"/>
            </a:endParaRPr>
          </a:p>
        </p:txBody>
      </p:sp>
      <p:sp>
        <p:nvSpPr>
          <p:cNvPr id="355" name="Google Shape;355;g24668d10004_0_64"/>
          <p:cNvSpPr txBox="1"/>
          <p:nvPr>
            <p:ph idx="1" type="body"/>
          </p:nvPr>
        </p:nvSpPr>
        <p:spPr>
          <a:xfrm>
            <a:off x="143850" y="788600"/>
            <a:ext cx="58401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00000"/>
                </a:solidFill>
                <a:latin typeface="Arial"/>
                <a:ea typeface="Arial"/>
                <a:cs typeface="Arial"/>
                <a:sym typeface="Arial"/>
              </a:rPr>
              <a:t>Objetivos específicos</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17500" lvl="0" marL="457200" rtl="0" algn="l">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Describ</a:t>
            </a:r>
            <a:r>
              <a:rPr lang="en" sz="1400">
                <a:solidFill>
                  <a:schemeClr val="dk1"/>
                </a:solidFill>
              </a:rPr>
              <a:t>ir </a:t>
            </a:r>
            <a:r>
              <a:rPr lang="en" sz="1400">
                <a:solidFill>
                  <a:schemeClr val="dk1"/>
                </a:solidFill>
                <a:latin typeface="Arial"/>
                <a:ea typeface="Arial"/>
                <a:cs typeface="Arial"/>
                <a:sym typeface="Arial"/>
              </a:rPr>
              <a:t>qué sección de la Nota de Orientación sobre Bienestar Docente aplica en su propio trabajo</a:t>
            </a:r>
            <a:endParaRPr sz="1400">
              <a:solidFill>
                <a:schemeClr val="dk1"/>
              </a:solidFill>
              <a:latin typeface="Arial"/>
              <a:ea typeface="Arial"/>
              <a:cs typeface="Arial"/>
              <a:sym typeface="Arial"/>
            </a:endParaRPr>
          </a:p>
          <a:p>
            <a:pPr indent="0" lvl="0" marL="457200" rtl="0" algn="l">
              <a:lnSpc>
                <a:spcPct val="115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0" algn="l">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Debat</a:t>
            </a:r>
            <a:r>
              <a:rPr lang="en" sz="1400">
                <a:solidFill>
                  <a:schemeClr val="dk1"/>
                </a:solidFill>
              </a:rPr>
              <a:t>ir</a:t>
            </a:r>
            <a:r>
              <a:rPr lang="en" sz="1400">
                <a:solidFill>
                  <a:schemeClr val="dk1"/>
                </a:solidFill>
                <a:latin typeface="Arial"/>
                <a:ea typeface="Arial"/>
                <a:cs typeface="Arial"/>
                <a:sym typeface="Arial"/>
              </a:rPr>
              <a:t> cómo se incorporará o reforzará el bienestar docente en el trabajo de su organización</a:t>
            </a:r>
            <a:endParaRPr sz="1400">
              <a:solidFill>
                <a:schemeClr val="dk1"/>
              </a:solidFill>
              <a:latin typeface="Arial"/>
              <a:ea typeface="Arial"/>
              <a:cs typeface="Arial"/>
              <a:sym typeface="Arial"/>
            </a:endParaRPr>
          </a:p>
          <a:p>
            <a:pPr indent="0" lvl="0" marL="457200" rtl="0" algn="l">
              <a:lnSpc>
                <a:spcPct val="115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0" algn="l">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Contribuir a un "Plan de acción para el bienestar de los docentes de (país o región)" específico, con plazos concretos y orientado a la práctica.</a:t>
            </a:r>
            <a:endParaRPr sz="1400">
              <a:solidFill>
                <a:schemeClr val="dk1"/>
              </a:solidFill>
              <a:latin typeface="Arial"/>
              <a:ea typeface="Arial"/>
              <a:cs typeface="Arial"/>
              <a:sym typeface="Arial"/>
            </a:endParaRPr>
          </a:p>
          <a:p>
            <a:pPr indent="0" lvl="0" marL="457200" rtl="0" algn="l">
              <a:lnSpc>
                <a:spcPct val="115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0" algn="l">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Definir tres acciones personales para promover/difundir la Nota de Orientación sobre Bienestar Docente en su propia organización</a:t>
            </a:r>
            <a:endParaRPr b="1" sz="19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
        <p:nvSpPr>
          <p:cNvPr id="356" name="Google Shape;356;g24668d10004_0_64"/>
          <p:cNvSpPr/>
          <p:nvPr/>
        </p:nvSpPr>
        <p:spPr>
          <a:xfrm>
            <a:off x="6259975" y="817050"/>
            <a:ext cx="2626200" cy="3155100"/>
          </a:xfrm>
          <a:prstGeom prst="rect">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1" lang="en" sz="1400" u="none" cap="none" strike="noStrike">
                <a:solidFill>
                  <a:schemeClr val="lt1"/>
                </a:solidFill>
                <a:latin typeface="Arial"/>
                <a:ea typeface="Arial"/>
                <a:cs typeface="Arial"/>
                <a:sym typeface="Arial"/>
              </a:rPr>
              <a:t>"La situación [COVID19] me obligó a trabajar cada vez más en casa y afectó a mis tareas domésticas como esposa y madre. Mis relaciones sociales se habían reducido al máximo y me provocaban estrés, ansiedad y cansancio mental y físico la mayor parte del tiempo."</a:t>
            </a:r>
            <a:endParaRPr b="0" i="1"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400" u="none" cap="none" strike="noStrike">
                <a:solidFill>
                  <a:schemeClr val="lt1"/>
                </a:solidFill>
                <a:latin typeface="Arial"/>
                <a:ea typeface="Arial"/>
                <a:cs typeface="Arial"/>
                <a:sym typeface="Arial"/>
              </a:rPr>
              <a:t>—Rokkya, docente, Palestina</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60" name="Shape 360"/>
        <p:cNvGrpSpPr/>
        <p:nvPr/>
      </p:nvGrpSpPr>
      <p:grpSpPr>
        <a:xfrm>
          <a:off x="0" y="0"/>
          <a:ext cx="0" cy="0"/>
          <a:chOff x="0" y="0"/>
          <a:chExt cx="0" cy="0"/>
        </a:xfrm>
      </p:grpSpPr>
      <p:sp>
        <p:nvSpPr>
          <p:cNvPr id="361" name="Google Shape;361;p4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Repaso del día 1</a:t>
            </a:r>
            <a:endParaRPr sz="1700">
              <a:latin typeface="Arial"/>
              <a:ea typeface="Arial"/>
              <a:cs typeface="Arial"/>
              <a:sym typeface="Arial"/>
            </a:endParaRPr>
          </a:p>
        </p:txBody>
      </p:sp>
      <p:sp>
        <p:nvSpPr>
          <p:cNvPr id="362" name="Google Shape;362;p45"/>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pic>
        <p:nvPicPr>
          <p:cNvPr id="363" name="Google Shape;363;p45"/>
          <p:cNvPicPr preferRelativeResize="0"/>
          <p:nvPr/>
        </p:nvPicPr>
        <p:blipFill rotWithShape="1">
          <a:blip r:embed="rId3">
            <a:alphaModFix/>
          </a:blip>
          <a:srcRect b="0" l="0" r="0" t="0"/>
          <a:stretch/>
        </p:blipFill>
        <p:spPr>
          <a:xfrm>
            <a:off x="4530667" y="933625"/>
            <a:ext cx="3995675" cy="3000499"/>
          </a:xfrm>
          <a:prstGeom prst="rect">
            <a:avLst/>
          </a:prstGeom>
          <a:noFill/>
          <a:ln>
            <a:noFill/>
          </a:ln>
        </p:spPr>
      </p:pic>
      <p:sp>
        <p:nvSpPr>
          <p:cNvPr id="364" name="Google Shape;364;p45"/>
          <p:cNvSpPr txBox="1"/>
          <p:nvPr>
            <p:ph idx="1" type="body"/>
          </p:nvPr>
        </p:nvSpPr>
        <p:spPr>
          <a:xfrm>
            <a:off x="186100" y="864275"/>
            <a:ext cx="4180200" cy="306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Día 1 - Crear un conocimiento común</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¿Quiénes son los docentes?</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Definir el bienestar docente</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chemeClr val="dk1"/>
                </a:solidFill>
                <a:latin typeface="Arial"/>
                <a:ea typeface="Arial"/>
                <a:cs typeface="Arial"/>
                <a:sym typeface="Arial"/>
              </a:rPr>
              <a:t>Caja de herramientas sobre Bienestar Docente de la INEE</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Contextualizar el bienestar</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¿Por qué el bienestar docente?</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Los principios del bienestar docente</a:t>
            </a:r>
            <a:endParaRPr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Los ámbitos del bienestar docente</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68" name="Shape 368"/>
        <p:cNvGrpSpPr/>
        <p:nvPr/>
      </p:nvGrpSpPr>
      <p:grpSpPr>
        <a:xfrm>
          <a:off x="0" y="0"/>
          <a:ext cx="0" cy="0"/>
          <a:chOff x="0" y="0"/>
          <a:chExt cx="0" cy="0"/>
        </a:xfrm>
      </p:grpSpPr>
      <p:sp>
        <p:nvSpPr>
          <p:cNvPr id="369" name="Google Shape;369;p4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Resumen del día 2</a:t>
            </a:r>
            <a:endParaRPr sz="1700">
              <a:latin typeface="Arial"/>
              <a:ea typeface="Arial"/>
              <a:cs typeface="Arial"/>
              <a:sym typeface="Arial"/>
            </a:endParaRPr>
          </a:p>
        </p:txBody>
      </p:sp>
      <p:sp>
        <p:nvSpPr>
          <p:cNvPr id="370" name="Google Shape;370;p46"/>
          <p:cNvSpPr txBox="1"/>
          <p:nvPr>
            <p:ph idx="1" type="body"/>
          </p:nvPr>
        </p:nvSpPr>
        <p:spPr>
          <a:xfrm>
            <a:off x="4459950" y="788600"/>
            <a:ext cx="45507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Día 2 - Convertir el conocimiento en acción</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t>Conocer</a:t>
            </a:r>
            <a:r>
              <a:rPr lang="en" sz="1600">
                <a:solidFill>
                  <a:srgbClr val="000000"/>
                </a:solidFill>
                <a:latin typeface="Arial"/>
                <a:ea typeface="Arial"/>
                <a:cs typeface="Arial"/>
                <a:sym typeface="Arial"/>
              </a:rPr>
              <a:t> su ámbito</a:t>
            </a:r>
            <a:endParaRPr sz="1600">
              <a:solidFill>
                <a:srgbClr val="000000"/>
              </a:solidFill>
              <a:latin typeface="Arial"/>
              <a:ea typeface="Arial"/>
              <a:cs typeface="Arial"/>
              <a:sym typeface="Arial"/>
            </a:endParaRPr>
          </a:p>
          <a:p>
            <a:pPr indent="-330200" lvl="0" marL="457200" rtl="0" algn="l">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Priorizar el bienestar docente a través de políticas y de la práctica</a:t>
            </a:r>
            <a:endParaRPr sz="1600">
              <a:solidFill>
                <a:srgbClr val="000000"/>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900">
              <a:solidFill>
                <a:srgbClr val="000000"/>
              </a:solidFill>
              <a:latin typeface="Arial"/>
              <a:ea typeface="Arial"/>
              <a:cs typeface="Arial"/>
              <a:sym typeface="Arial"/>
            </a:endParaRPr>
          </a:p>
          <a:p>
            <a:pPr indent="-330200" lvl="0" marL="457200" rtl="0" algn="l">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Presentación de docentes: "Si yo estuviera a cargo"</a:t>
            </a:r>
            <a:endParaRPr sz="1600">
              <a:solidFill>
                <a:srgbClr val="000000"/>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900">
              <a:solidFill>
                <a:srgbClr val="000000"/>
              </a:solidFill>
              <a:latin typeface="Arial"/>
              <a:ea typeface="Arial"/>
              <a:cs typeface="Arial"/>
              <a:sym typeface="Arial"/>
            </a:endParaRPr>
          </a:p>
          <a:p>
            <a:pPr indent="-330200" lvl="0" marL="457200" rtl="0" algn="l">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Planes de acción por ámbitos: Conexión, colaboración y cohesión</a:t>
            </a:r>
            <a:endParaRPr sz="1600">
              <a:solidFill>
                <a:srgbClr val="000000"/>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000">
              <a:solidFill>
                <a:srgbClr val="000000"/>
              </a:solidFill>
              <a:latin typeface="Arial"/>
              <a:ea typeface="Arial"/>
              <a:cs typeface="Arial"/>
              <a:sym typeface="Arial"/>
            </a:endParaRPr>
          </a:p>
          <a:p>
            <a:pPr indent="-330200" lvl="0" marL="457200" rtl="0" algn="l">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El plan de acción del Bienestar Docente</a:t>
            </a:r>
            <a:endParaRPr/>
          </a:p>
        </p:txBody>
      </p:sp>
      <p:pic>
        <p:nvPicPr>
          <p:cNvPr id="371" name="Google Shape;371;p46"/>
          <p:cNvPicPr preferRelativeResize="0"/>
          <p:nvPr/>
        </p:nvPicPr>
        <p:blipFill rotWithShape="1">
          <a:blip r:embed="rId3">
            <a:alphaModFix/>
          </a:blip>
          <a:srcRect b="0" l="0" r="0" t="0"/>
          <a:stretch/>
        </p:blipFill>
        <p:spPr>
          <a:xfrm>
            <a:off x="177850" y="1152600"/>
            <a:ext cx="4116400" cy="2745984"/>
          </a:xfrm>
          <a:prstGeom prst="rect">
            <a:avLst/>
          </a:prstGeom>
          <a:noFill/>
          <a:ln>
            <a:noFill/>
          </a:ln>
        </p:spPr>
      </p:pic>
      <p:sp>
        <p:nvSpPr>
          <p:cNvPr id="372" name="Google Shape;372;p46"/>
          <p:cNvSpPr txBox="1"/>
          <p:nvPr/>
        </p:nvSpPr>
        <p:spPr>
          <a:xfrm>
            <a:off x="3204650" y="3559875"/>
            <a:ext cx="10896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INEE</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76" name="Shape 376"/>
        <p:cNvGrpSpPr/>
        <p:nvPr/>
      </p:nvGrpSpPr>
      <p:grpSpPr>
        <a:xfrm>
          <a:off x="0" y="0"/>
          <a:ext cx="0" cy="0"/>
          <a:chOff x="0" y="0"/>
          <a:chExt cx="0" cy="0"/>
        </a:xfrm>
      </p:grpSpPr>
      <p:sp>
        <p:nvSpPr>
          <p:cNvPr id="377" name="Google Shape;377;p4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Calendario de talleres</a:t>
            </a:r>
            <a:endParaRPr sz="1700">
              <a:latin typeface="Arial"/>
              <a:ea typeface="Arial"/>
              <a:cs typeface="Arial"/>
              <a:sym typeface="Arial"/>
            </a:endParaRPr>
          </a:p>
        </p:txBody>
      </p:sp>
      <p:sp>
        <p:nvSpPr>
          <p:cNvPr id="378" name="Google Shape;378;p47"/>
          <p:cNvSpPr txBox="1"/>
          <p:nvPr>
            <p:ph idx="1" type="body"/>
          </p:nvPr>
        </p:nvSpPr>
        <p:spPr>
          <a:xfrm>
            <a:off x="143850" y="737475"/>
            <a:ext cx="4912200" cy="375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Día 2 - Convertir el conocimiento en acción</a:t>
            </a:r>
            <a:endParaRPr b="1" sz="1600">
              <a:solidFill>
                <a:srgbClr val="073763"/>
              </a:solidFill>
              <a:latin typeface="Arial"/>
              <a:ea typeface="Arial"/>
              <a:cs typeface="Arial"/>
              <a:sym typeface="Arial"/>
            </a:endParaRPr>
          </a:p>
          <a:p>
            <a:pPr indent="0" lvl="0" marL="0" rtl="0" algn="l">
              <a:lnSpc>
                <a:spcPct val="150000"/>
              </a:lnSpc>
              <a:spcBef>
                <a:spcPts val="0"/>
              </a:spcBef>
              <a:spcAft>
                <a:spcPts val="0"/>
              </a:spcAft>
              <a:buSzPts val="1800"/>
              <a:buNone/>
            </a:pPr>
            <a:r>
              <a:t/>
            </a:r>
            <a:endParaRPr sz="8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Reflexiones y repaso del día 1</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Profundización en los resultados de la contextualización en </a:t>
            </a:r>
            <a:r>
              <a:rPr lang="en" sz="1200">
                <a:solidFill>
                  <a:srgbClr val="000000"/>
                </a:solidFill>
                <a:highlight>
                  <a:srgbClr val="FFFF00"/>
                </a:highlight>
                <a:latin typeface="Arial"/>
                <a:ea typeface="Arial"/>
                <a:cs typeface="Arial"/>
                <a:sym typeface="Arial"/>
              </a:rPr>
              <a:t>[PAÍS]</a:t>
            </a:r>
            <a:endParaRPr sz="1200">
              <a:solidFill>
                <a:srgbClr val="000000"/>
              </a:solidFill>
              <a:highlight>
                <a:srgbClr val="FFFF00"/>
              </a:highlight>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Presentación sobre el bienestar docente por parte del Ministerio y los socios del cluster de educación</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chemeClr val="dk1"/>
                </a:solidFill>
                <a:latin typeface="Arial"/>
                <a:ea typeface="Arial"/>
                <a:cs typeface="Arial"/>
                <a:sym typeface="Arial"/>
              </a:rPr>
              <a:t>Enseñe su ámbito</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b="1" lang="en" sz="1200">
                <a:solidFill>
                  <a:srgbClr val="1C4587"/>
                </a:solidFill>
                <a:latin typeface="Arial"/>
                <a:ea typeface="Arial"/>
                <a:cs typeface="Arial"/>
                <a:sym typeface="Arial"/>
              </a:rPr>
              <a:t>Pausa - 11:00 - 11:20</a:t>
            </a:r>
            <a:endParaRPr b="1" sz="1200">
              <a:solidFill>
                <a:srgbClr val="1C4587"/>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Priorizar el bienestar de los docentes</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b="1" lang="en" sz="1200">
                <a:solidFill>
                  <a:srgbClr val="1C4587"/>
                </a:solidFill>
                <a:latin typeface="Arial"/>
                <a:ea typeface="Arial"/>
                <a:cs typeface="Arial"/>
                <a:sym typeface="Arial"/>
              </a:rPr>
              <a:t>Comida - 1:20 p. m. - 2:20 p. m </a:t>
            </a:r>
            <a:endParaRPr b="1" sz="1200">
              <a:solidFill>
                <a:srgbClr val="1C4587"/>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Creación de declaraciones de planes de acción para el bienestar docente en ámbitos específicos</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El plan de acción para el bienestar docente de [</a:t>
            </a:r>
            <a:r>
              <a:rPr lang="en" sz="1200">
                <a:solidFill>
                  <a:srgbClr val="000000"/>
                </a:solidFill>
                <a:highlight>
                  <a:srgbClr val="FFFF00"/>
                </a:highlight>
                <a:latin typeface="Arial"/>
                <a:ea typeface="Arial"/>
                <a:cs typeface="Arial"/>
                <a:sym typeface="Arial"/>
              </a:rPr>
              <a:t>CONTEXTO]</a:t>
            </a:r>
            <a:endParaRPr sz="1200">
              <a:solidFill>
                <a:srgbClr val="000000"/>
              </a:solidFill>
              <a:highlight>
                <a:srgbClr val="FFFF00"/>
              </a:highlight>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pic>
        <p:nvPicPr>
          <p:cNvPr id="379" name="Google Shape;379;p47"/>
          <p:cNvPicPr preferRelativeResize="0"/>
          <p:nvPr/>
        </p:nvPicPr>
        <p:blipFill rotWithShape="1">
          <a:blip r:embed="rId3">
            <a:alphaModFix/>
          </a:blip>
          <a:srcRect b="0" l="0" r="0" t="0"/>
          <a:stretch/>
        </p:blipFill>
        <p:spPr>
          <a:xfrm>
            <a:off x="5056100" y="1169175"/>
            <a:ext cx="3930950" cy="2622275"/>
          </a:xfrm>
          <a:prstGeom prst="rect">
            <a:avLst/>
          </a:prstGeom>
          <a:noFill/>
          <a:ln>
            <a:noFill/>
          </a:ln>
        </p:spPr>
      </p:pic>
      <p:sp>
        <p:nvSpPr>
          <p:cNvPr id="380" name="Google Shape;380;p47"/>
          <p:cNvSpPr txBox="1"/>
          <p:nvPr/>
        </p:nvSpPr>
        <p:spPr>
          <a:xfrm>
            <a:off x="7855650" y="3452750"/>
            <a:ext cx="10896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INEE</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84" name="Shape 384"/>
        <p:cNvGrpSpPr/>
        <p:nvPr/>
      </p:nvGrpSpPr>
      <p:grpSpPr>
        <a:xfrm>
          <a:off x="0" y="0"/>
          <a:ext cx="0" cy="0"/>
          <a:chOff x="0" y="0"/>
          <a:chExt cx="0" cy="0"/>
        </a:xfrm>
      </p:grpSpPr>
      <p:sp>
        <p:nvSpPr>
          <p:cNvPr id="385" name="Google Shape;385;p4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La filosofía del taller y su bienestar personal</a:t>
            </a:r>
            <a:endParaRPr sz="1700">
              <a:latin typeface="Arial"/>
              <a:ea typeface="Arial"/>
              <a:cs typeface="Arial"/>
              <a:sym typeface="Arial"/>
            </a:endParaRPr>
          </a:p>
        </p:txBody>
      </p:sp>
      <p:sp>
        <p:nvSpPr>
          <p:cNvPr id="386" name="Google Shape;386;p48"/>
          <p:cNvSpPr txBox="1"/>
          <p:nvPr>
            <p:ph idx="1" type="body"/>
          </p:nvPr>
        </p:nvSpPr>
        <p:spPr>
          <a:xfrm>
            <a:off x="143850" y="772825"/>
            <a:ext cx="4374300" cy="36540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Filosofía del taller</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 sz="1400">
                <a:solidFill>
                  <a:srgbClr val="000000"/>
                </a:solidFill>
                <a:latin typeface="Arial"/>
                <a:ea typeface="Arial"/>
                <a:cs typeface="Arial"/>
                <a:sym typeface="Arial"/>
              </a:rPr>
              <a:t>Queremos crear juntos un espacio culturalmente seguro y permitirle aportar su yo más auténtico para que pueda contribuir con confianza.</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lang="en" sz="1400">
                <a:solidFill>
                  <a:srgbClr val="000000"/>
                </a:solidFill>
                <a:latin typeface="Arial"/>
                <a:ea typeface="Arial"/>
                <a:cs typeface="Arial"/>
                <a:sym typeface="Arial"/>
              </a:rPr>
              <a:t>Queremos que se vaya con la sensación de que se le ha escuchado, de que se han tenido en cuenta sus experiencias y sus puntos de vista y de que pertenece a una comunidad de líderes educativos comprometidos/as y solidarios.</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lang="en" sz="1400">
                <a:solidFill>
                  <a:srgbClr val="000000"/>
                </a:solidFill>
                <a:latin typeface="Arial"/>
                <a:ea typeface="Arial"/>
                <a:cs typeface="Arial"/>
                <a:sym typeface="Arial"/>
              </a:rPr>
              <a:t>Si necesita ayuda adicional, póngase en contacto</a:t>
            </a:r>
            <a:r>
              <a:rPr lang="en" sz="1400"/>
              <a:t> </a:t>
            </a:r>
            <a:r>
              <a:rPr lang="en" sz="1400">
                <a:solidFill>
                  <a:srgbClr val="000000"/>
                </a:solidFill>
                <a:latin typeface="Arial"/>
                <a:ea typeface="Arial"/>
                <a:cs typeface="Arial"/>
                <a:sym typeface="Arial"/>
              </a:rPr>
              <a:t>con</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p>
          <a:p>
            <a:pPr indent="0" lvl="0" marL="0" rtl="0" algn="l">
              <a:lnSpc>
                <a:spcPct val="100000"/>
              </a:lnSpc>
              <a:spcBef>
                <a:spcPts val="0"/>
              </a:spcBef>
              <a:spcAft>
                <a:spcPts val="0"/>
              </a:spcAft>
              <a:buClr>
                <a:schemeClr val="dk1"/>
              </a:buClr>
              <a:buSzPts val="1100"/>
              <a:buFont typeface="Arial"/>
              <a:buNone/>
            </a:pPr>
            <a:r>
              <a:rPr i="1" lang="en" sz="900">
                <a:solidFill>
                  <a:srgbClr val="000000"/>
                </a:solidFill>
                <a:highlight>
                  <a:srgbClr val="FFFF00"/>
                </a:highlight>
                <a:latin typeface="Arial"/>
                <a:ea typeface="Arial"/>
                <a:cs typeface="Arial"/>
                <a:sym typeface="Arial"/>
              </a:rPr>
              <a:t>(Añadir persona de contacto local, con formación en apoyo psicosocial: nombre y número de teléfono) </a:t>
            </a:r>
            <a:endParaRPr/>
          </a:p>
        </p:txBody>
      </p:sp>
      <p:sp>
        <p:nvSpPr>
          <p:cNvPr id="387" name="Google Shape;387;p48"/>
          <p:cNvSpPr txBox="1"/>
          <p:nvPr>
            <p:ph idx="1" type="body"/>
          </p:nvPr>
        </p:nvSpPr>
        <p:spPr>
          <a:xfrm>
            <a:off x="4440100" y="772825"/>
            <a:ext cx="46233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Su bienestar personal</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lang="en" sz="1400">
                <a:solidFill>
                  <a:srgbClr val="000000"/>
                </a:solidFill>
                <a:latin typeface="Arial"/>
                <a:ea typeface="Arial"/>
                <a:cs typeface="Arial"/>
                <a:sym typeface="Arial"/>
              </a:rPr>
              <a:t>Queremos que disfrute de un espacio de aprendizaje profesional que favorezca su compromiso y bienestar.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lang="en" sz="1400">
                <a:solidFill>
                  <a:srgbClr val="000000"/>
                </a:solidFill>
                <a:latin typeface="Arial"/>
                <a:ea typeface="Arial"/>
                <a:cs typeface="Arial"/>
                <a:sym typeface="Arial"/>
              </a:rPr>
              <a:t>Queremos proporcionarle lo siguiente:</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317500" lvl="0" marL="457200" rtl="0" algn="l">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Tiempo suficiente para compartir historias, fortalezas y estrategias</a:t>
            </a:r>
            <a:endParaRPr sz="1400">
              <a:solidFill>
                <a:srgbClr val="000000"/>
              </a:solidFill>
              <a:latin typeface="Arial"/>
              <a:ea typeface="Arial"/>
              <a:cs typeface="Arial"/>
              <a:sym typeface="Arial"/>
            </a:endParaRPr>
          </a:p>
          <a:p>
            <a:pPr indent="-317500" lvl="0" marL="457200" rtl="0" algn="l">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Actividades de aprendizaje colaborativas e interactivas</a:t>
            </a:r>
            <a:endParaRPr sz="1400">
              <a:solidFill>
                <a:srgbClr val="000000"/>
              </a:solidFill>
              <a:latin typeface="Arial"/>
              <a:ea typeface="Arial"/>
              <a:cs typeface="Arial"/>
              <a:sym typeface="Arial"/>
            </a:endParaRPr>
          </a:p>
          <a:p>
            <a:pPr indent="-317500" lvl="0" marL="457200" rtl="0" algn="l">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Oportunidades para celebrarse y felicitarse mutuamente </a:t>
            </a:r>
            <a:endParaRPr sz="1400">
              <a:solidFill>
                <a:srgbClr val="000000"/>
              </a:solidFill>
              <a:latin typeface="Arial"/>
              <a:ea typeface="Arial"/>
              <a:cs typeface="Arial"/>
              <a:sym typeface="Arial"/>
            </a:endParaRPr>
          </a:p>
          <a:p>
            <a:pPr indent="-317500" lvl="0" marL="457200" rtl="0" algn="l">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Tiempo para hacer una pausa, reflexionar y estar presente</a:t>
            </a:r>
            <a:endParaRPr sz="1400">
              <a:solidFill>
                <a:srgbClr val="000000"/>
              </a:solidFill>
              <a:latin typeface="Arial"/>
              <a:ea typeface="Arial"/>
              <a:cs typeface="Arial"/>
              <a:sym typeface="Arial"/>
            </a:endParaRPr>
          </a:p>
          <a:p>
            <a:pPr indent="-317500" lvl="0" marL="457200" rtl="0" algn="l">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Tiempo para rezar si es necesario y cuando sea necesario</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91" name="Shape 391"/>
        <p:cNvGrpSpPr/>
        <p:nvPr/>
      </p:nvGrpSpPr>
      <p:grpSpPr>
        <a:xfrm>
          <a:off x="0" y="0"/>
          <a:ext cx="0" cy="0"/>
          <a:chOff x="0" y="0"/>
          <a:chExt cx="0" cy="0"/>
        </a:xfrm>
      </p:grpSpPr>
      <p:sp>
        <p:nvSpPr>
          <p:cNvPr id="392" name="Google Shape;392;p4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100">
                <a:latin typeface="Arial"/>
                <a:ea typeface="Arial"/>
                <a:cs typeface="Arial"/>
                <a:sym typeface="Arial"/>
              </a:rPr>
              <a:t>Contextualizar el bienestar docente</a:t>
            </a:r>
            <a:r>
              <a:rPr b="1" lang="en" sz="2100">
                <a:highlight>
                  <a:schemeClr val="lt1"/>
                </a:highlight>
                <a:latin typeface="Arial"/>
                <a:ea typeface="Arial"/>
                <a:cs typeface="Arial"/>
                <a:sym typeface="Arial"/>
              </a:rPr>
              <a:t> </a:t>
            </a:r>
            <a:r>
              <a:rPr b="1" lang="en" sz="2100">
                <a:highlight>
                  <a:srgbClr val="FFFF00"/>
                </a:highlight>
                <a:latin typeface="Arial"/>
                <a:ea typeface="Arial"/>
                <a:cs typeface="Arial"/>
                <a:sym typeface="Arial"/>
              </a:rPr>
              <a:t>[CONTEXTO]</a:t>
            </a:r>
            <a:r>
              <a:rPr b="1" lang="en" sz="2100">
                <a:latin typeface="Arial"/>
                <a:ea typeface="Arial"/>
                <a:cs typeface="Arial"/>
                <a:sym typeface="Arial"/>
              </a:rPr>
              <a:t> - Profundización</a:t>
            </a:r>
            <a:endParaRPr sz="2100">
              <a:latin typeface="Arial"/>
              <a:ea typeface="Arial"/>
              <a:cs typeface="Arial"/>
              <a:sym typeface="Arial"/>
            </a:endParaRPr>
          </a:p>
        </p:txBody>
      </p:sp>
      <p:sp>
        <p:nvSpPr>
          <p:cNvPr id="393" name="Google Shape;393;p49"/>
          <p:cNvSpPr txBox="1"/>
          <p:nvPr/>
        </p:nvSpPr>
        <p:spPr>
          <a:xfrm>
            <a:off x="3023275" y="1839675"/>
            <a:ext cx="37923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FF0000"/>
                </a:solidFill>
                <a:latin typeface="Arial"/>
                <a:ea typeface="Arial"/>
                <a:cs typeface="Arial"/>
                <a:sym typeface="Arial"/>
              </a:rPr>
              <a:t>AÑADA DETALLES SOBRE LOS ESFUERZOS LOCALES DE CONTEXTUALIZACIÓN DEL BIENESTAR DOCENTE, SI SE HAN REALIZADO.</a:t>
            </a:r>
            <a:endParaRPr b="0" i="0" sz="1400" u="none" cap="none" strike="noStrike">
              <a:solidFill>
                <a:srgbClr val="FF0000"/>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97" name="Shape 397"/>
        <p:cNvGrpSpPr/>
        <p:nvPr/>
      </p:nvGrpSpPr>
      <p:grpSpPr>
        <a:xfrm>
          <a:off x="0" y="0"/>
          <a:ext cx="0" cy="0"/>
          <a:chOff x="0" y="0"/>
          <a:chExt cx="0" cy="0"/>
        </a:xfrm>
      </p:grpSpPr>
      <p:sp>
        <p:nvSpPr>
          <p:cNvPr id="398" name="Google Shape;398;p5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Contextualizar el bienestar docente para </a:t>
            </a:r>
            <a:r>
              <a:rPr b="1" lang="en" sz="2400">
                <a:highlight>
                  <a:srgbClr val="FFFF00"/>
                </a:highlight>
                <a:latin typeface="Arial"/>
                <a:ea typeface="Arial"/>
                <a:cs typeface="Arial"/>
                <a:sym typeface="Arial"/>
              </a:rPr>
              <a:t>[CONTEXTO</a:t>
            </a:r>
            <a:r>
              <a:rPr b="1" lang="en" sz="2400">
                <a:latin typeface="Arial"/>
                <a:ea typeface="Arial"/>
                <a:cs typeface="Arial"/>
                <a:sym typeface="Arial"/>
              </a:rPr>
              <a:t>] </a:t>
            </a:r>
            <a:endParaRPr sz="2400">
              <a:latin typeface="Arial"/>
              <a:ea typeface="Arial"/>
              <a:cs typeface="Arial"/>
              <a:sym typeface="Arial"/>
            </a:endParaRPr>
          </a:p>
        </p:txBody>
      </p:sp>
      <p:sp>
        <p:nvSpPr>
          <p:cNvPr id="399" name="Google Shape;399;p51"/>
          <p:cNvSpPr txBox="1"/>
          <p:nvPr/>
        </p:nvSpPr>
        <p:spPr>
          <a:xfrm>
            <a:off x="3023275" y="1839675"/>
            <a:ext cx="37923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FF0000"/>
                </a:solidFill>
                <a:latin typeface="Arial"/>
                <a:ea typeface="Arial"/>
                <a:cs typeface="Arial"/>
                <a:sym typeface="Arial"/>
              </a:rPr>
              <a:t>AÑADA DETALLES SOBRE LOS ESFUERZOS LOCALES DE CONTEXTUALIZACIÓN DEL BIENESTAR DOCENTE, SI SE HAN REALIZADO.</a:t>
            </a:r>
            <a:endParaRPr b="0" i="0" sz="1400" u="none" cap="none" strike="noStrike">
              <a:solidFill>
                <a:srgbClr val="FF0000"/>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03" name="Shape 403"/>
        <p:cNvGrpSpPr/>
        <p:nvPr/>
      </p:nvGrpSpPr>
      <p:grpSpPr>
        <a:xfrm>
          <a:off x="0" y="0"/>
          <a:ext cx="0" cy="0"/>
          <a:chOff x="0" y="0"/>
          <a:chExt cx="0" cy="0"/>
        </a:xfrm>
      </p:grpSpPr>
      <p:sp>
        <p:nvSpPr>
          <p:cNvPr id="404" name="Google Shape;404;p5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Exposiciones del Ministerio de Educación y del cluster de educación </a:t>
            </a:r>
            <a:endParaRPr sz="2400">
              <a:latin typeface="Arial"/>
              <a:ea typeface="Arial"/>
              <a:cs typeface="Arial"/>
              <a:sym typeface="Arial"/>
            </a:endParaRPr>
          </a:p>
        </p:txBody>
      </p:sp>
      <p:sp>
        <p:nvSpPr>
          <p:cNvPr id="405" name="Google Shape;405;p52"/>
          <p:cNvSpPr txBox="1"/>
          <p:nvPr>
            <p:ph idx="1" type="body"/>
          </p:nvPr>
        </p:nvSpPr>
        <p:spPr>
          <a:xfrm>
            <a:off x="4421200" y="943025"/>
            <a:ext cx="41802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
        <p:nvSpPr>
          <p:cNvPr id="406" name="Google Shape;406;p52"/>
          <p:cNvSpPr txBox="1"/>
          <p:nvPr/>
        </p:nvSpPr>
        <p:spPr>
          <a:xfrm>
            <a:off x="2440000" y="2052725"/>
            <a:ext cx="4307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highlight>
                  <a:srgbClr val="FFFF00"/>
                </a:highlight>
                <a:latin typeface="Arial"/>
                <a:ea typeface="Arial"/>
                <a:cs typeface="Arial"/>
                <a:sym typeface="Arial"/>
              </a:rPr>
              <a:t>Añadir aquí información relevante de los ponentes.</a:t>
            </a:r>
            <a:endParaRPr b="0" i="0" sz="14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7" name="Shape 67"/>
        <p:cNvGrpSpPr/>
        <p:nvPr/>
      </p:nvGrpSpPr>
      <p:grpSpPr>
        <a:xfrm>
          <a:off x="0" y="0"/>
          <a:ext cx="0" cy="0"/>
          <a:chOff x="0" y="0"/>
          <a:chExt cx="0" cy="0"/>
        </a:xfrm>
      </p:grpSpPr>
      <p:sp>
        <p:nvSpPr>
          <p:cNvPr id="68" name="Google Shape;68;p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Calendario de talleres</a:t>
            </a:r>
            <a:endParaRPr sz="1700">
              <a:latin typeface="Arial"/>
              <a:ea typeface="Arial"/>
              <a:cs typeface="Arial"/>
              <a:sym typeface="Arial"/>
            </a:endParaRPr>
          </a:p>
        </p:txBody>
      </p:sp>
      <p:sp>
        <p:nvSpPr>
          <p:cNvPr id="69" name="Google Shape;69;p5"/>
          <p:cNvSpPr txBox="1"/>
          <p:nvPr>
            <p:ph idx="1" type="body"/>
          </p:nvPr>
        </p:nvSpPr>
        <p:spPr>
          <a:xfrm>
            <a:off x="143850" y="788600"/>
            <a:ext cx="4640400" cy="3483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Día 1 - Crear un conocimiento común</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5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Bienvenida</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Presentaciones</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¿Quiénes son los docentes? </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Definir el bienestar docente</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chemeClr val="dk1"/>
                </a:solidFill>
                <a:latin typeface="Arial"/>
                <a:ea typeface="Arial"/>
                <a:cs typeface="Arial"/>
                <a:sym typeface="Arial"/>
              </a:rPr>
              <a:t>Caja de herramientas sobre Bienestar Docente de la INEE</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Contextualizar el bienestar</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b="1" lang="en" sz="1200">
                <a:solidFill>
                  <a:srgbClr val="1C4587"/>
                </a:solidFill>
                <a:latin typeface="Arial"/>
                <a:ea typeface="Arial"/>
                <a:cs typeface="Arial"/>
                <a:sym typeface="Arial"/>
              </a:rPr>
              <a:t>Pausa - 11:00 - 11:20</a:t>
            </a:r>
            <a:endParaRPr b="1" sz="1200">
              <a:solidFill>
                <a:srgbClr val="1C4587"/>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¿Por qué el bienestar docente?</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b="1" lang="en" sz="1200">
                <a:solidFill>
                  <a:srgbClr val="1C4587"/>
                </a:solidFill>
                <a:latin typeface="Arial"/>
                <a:ea typeface="Arial"/>
                <a:cs typeface="Arial"/>
                <a:sym typeface="Arial"/>
              </a:rPr>
              <a:t>Comida - 1:20 p. m. - 2:20 p. m </a:t>
            </a:r>
            <a:endParaRPr b="1" sz="1200">
              <a:solidFill>
                <a:srgbClr val="1C4587"/>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Los principios del bienestar docente</a:t>
            </a:r>
            <a:endParaRPr sz="1200">
              <a:solidFill>
                <a:srgbClr val="000000"/>
              </a:solidFill>
              <a:latin typeface="Arial"/>
              <a:ea typeface="Arial"/>
              <a:cs typeface="Arial"/>
              <a:sym typeface="Arial"/>
            </a:endParaRPr>
          </a:p>
          <a:p>
            <a:pPr indent="-304800" lvl="0" marL="457200" rtl="0" algn="l">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Los ámbitos del bienestar docente</a:t>
            </a:r>
            <a:endParaRPr sz="12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10" name="Shape 410"/>
        <p:cNvGrpSpPr/>
        <p:nvPr/>
      </p:nvGrpSpPr>
      <p:grpSpPr>
        <a:xfrm>
          <a:off x="0" y="0"/>
          <a:ext cx="0" cy="0"/>
          <a:chOff x="0" y="0"/>
          <a:chExt cx="0" cy="0"/>
        </a:xfrm>
      </p:grpSpPr>
      <p:sp>
        <p:nvSpPr>
          <p:cNvPr id="411" name="Google Shape;411;p5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Enseñe su ámbito</a:t>
            </a:r>
            <a:endParaRPr sz="1700">
              <a:latin typeface="Arial"/>
              <a:ea typeface="Arial"/>
              <a:cs typeface="Arial"/>
              <a:sym typeface="Arial"/>
            </a:endParaRPr>
          </a:p>
        </p:txBody>
      </p:sp>
      <p:sp>
        <p:nvSpPr>
          <p:cNvPr id="412" name="Google Shape;412;p53"/>
          <p:cNvSpPr txBox="1"/>
          <p:nvPr>
            <p:ph idx="1" type="body"/>
          </p:nvPr>
        </p:nvSpPr>
        <p:spPr>
          <a:xfrm>
            <a:off x="66175" y="856100"/>
            <a:ext cx="4037400" cy="3521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Objetivo de la actividad</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73763"/>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«Aprender enseñando»</a:t>
            </a:r>
            <a:endParaRPr sz="1600">
              <a:solidFill>
                <a:srgbClr val="000000"/>
              </a:solidFill>
              <a:latin typeface="Arial"/>
              <a:ea typeface="Arial"/>
              <a:cs typeface="Arial"/>
              <a:sym typeface="Arial"/>
            </a:endParaRPr>
          </a:p>
          <a:p>
            <a:pPr indent="0" lvl="0" marL="457200" rtl="0" algn="l">
              <a:lnSpc>
                <a:spcPct val="115000"/>
              </a:lnSpc>
              <a:spcBef>
                <a:spcPts val="0"/>
              </a:spcBef>
              <a:spcAft>
                <a:spcPts val="0"/>
              </a:spcAft>
              <a:buSzPts val="1800"/>
              <a:buNone/>
            </a:pPr>
            <a:r>
              <a:t/>
            </a:r>
            <a:endParaRPr sz="16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Dado que cada grupo </a:t>
            </a:r>
            <a:r>
              <a:rPr lang="en" sz="1600"/>
              <a:t>sólo</a:t>
            </a:r>
            <a:r>
              <a:rPr lang="en" sz="1600">
                <a:solidFill>
                  <a:srgbClr val="000000"/>
                </a:solidFill>
                <a:latin typeface="Arial"/>
                <a:ea typeface="Arial"/>
                <a:cs typeface="Arial"/>
                <a:sym typeface="Arial"/>
              </a:rPr>
              <a:t> analizó un ámbito, queremos ver cómo se solapan los ámbitos y dónde hay sinergias.</a:t>
            </a:r>
            <a:endParaRPr sz="1600">
              <a:solidFill>
                <a:srgbClr val="000000"/>
              </a:solidFill>
              <a:latin typeface="Arial"/>
              <a:ea typeface="Arial"/>
              <a:cs typeface="Arial"/>
              <a:sym typeface="Arial"/>
            </a:endParaRPr>
          </a:p>
          <a:p>
            <a:pPr indent="0" lvl="0" marL="457200" rtl="0" algn="l">
              <a:lnSpc>
                <a:spcPct val="115000"/>
              </a:lnSpc>
              <a:spcBef>
                <a:spcPts val="0"/>
              </a:spcBef>
              <a:spcAft>
                <a:spcPts val="0"/>
              </a:spcAft>
              <a:buSzPts val="1800"/>
              <a:buNone/>
            </a:pPr>
            <a:r>
              <a:t/>
            </a:r>
            <a:endParaRPr sz="16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Esto nos preparará para el Plan de acción para el Bienestar docente que trataremos por la tarde.</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
        <p:nvSpPr>
          <p:cNvPr id="413" name="Google Shape;413;p53"/>
          <p:cNvSpPr txBox="1"/>
          <p:nvPr>
            <p:ph idx="1" type="body"/>
          </p:nvPr>
        </p:nvSpPr>
        <p:spPr>
          <a:xfrm>
            <a:off x="4288375" y="268575"/>
            <a:ext cx="47490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Instrucciones de la actividad</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500">
              <a:solidFill>
                <a:srgbClr val="073763"/>
              </a:solidFill>
              <a:latin typeface="Arial"/>
              <a:ea typeface="Arial"/>
              <a:cs typeface="Arial"/>
              <a:sym typeface="Arial"/>
            </a:endParaRPr>
          </a:p>
          <a:p>
            <a:pPr indent="-323850" lvl="0" marL="457200" rtl="0" algn="l">
              <a:lnSpc>
                <a:spcPct val="115000"/>
              </a:lnSpc>
              <a:spcBef>
                <a:spcPts val="0"/>
              </a:spcBef>
              <a:spcAft>
                <a:spcPts val="0"/>
              </a:spcAft>
              <a:buClr>
                <a:srgbClr val="1C4587"/>
              </a:buClr>
              <a:buSzPts val="1500"/>
              <a:buFont typeface="Arial"/>
              <a:buChar char="●"/>
            </a:pPr>
            <a:r>
              <a:rPr lang="en" sz="1500">
                <a:solidFill>
                  <a:schemeClr val="dk1"/>
                </a:solidFill>
                <a:latin typeface="Arial"/>
                <a:ea typeface="Arial"/>
                <a:cs typeface="Arial"/>
                <a:sym typeface="Arial"/>
              </a:rPr>
              <a:t>Vuelva a unir sus grupos de ámbito de ayer.</a:t>
            </a:r>
            <a:endParaRPr sz="1500">
              <a:solidFill>
                <a:schemeClr val="dk1"/>
              </a:solidFill>
              <a:latin typeface="Arial"/>
              <a:ea typeface="Arial"/>
              <a:cs typeface="Arial"/>
              <a:sym typeface="Arial"/>
            </a:endParaRPr>
          </a:p>
          <a:p>
            <a:pPr indent="0" lvl="0" marL="457200" rtl="0" algn="l">
              <a:lnSpc>
                <a:spcPct val="115000"/>
              </a:lnSpc>
              <a:spcBef>
                <a:spcPts val="0"/>
              </a:spcBef>
              <a:spcAft>
                <a:spcPts val="0"/>
              </a:spcAft>
              <a:buSzPts val="1800"/>
              <a:buNone/>
            </a:pPr>
            <a:r>
              <a:t/>
            </a:r>
            <a:endParaRPr sz="800">
              <a:solidFill>
                <a:schemeClr val="dk1"/>
              </a:solidFill>
              <a:latin typeface="Arial"/>
              <a:ea typeface="Arial"/>
              <a:cs typeface="Arial"/>
              <a:sym typeface="Arial"/>
            </a:endParaRPr>
          </a:p>
          <a:p>
            <a:pPr indent="-323850" lvl="0" marL="457200" rtl="0" algn="l">
              <a:lnSpc>
                <a:spcPct val="115000"/>
              </a:lnSpc>
              <a:spcBef>
                <a:spcPts val="0"/>
              </a:spcBef>
              <a:spcAft>
                <a:spcPts val="0"/>
              </a:spcAft>
              <a:buClr>
                <a:srgbClr val="1C4587"/>
              </a:buClr>
              <a:buSzPts val="1500"/>
              <a:buFont typeface="Arial"/>
              <a:buChar char="●"/>
            </a:pPr>
            <a:r>
              <a:rPr lang="en" sz="1500">
                <a:solidFill>
                  <a:schemeClr val="dk1"/>
                </a:solidFill>
                <a:latin typeface="Arial"/>
                <a:ea typeface="Arial"/>
                <a:cs typeface="Arial"/>
                <a:sym typeface="Arial"/>
              </a:rPr>
              <a:t>Redacten una declaración conjunta que transmita el porqué de la importancia de su ámbito.</a:t>
            </a:r>
            <a:endParaRPr sz="1500">
              <a:solidFill>
                <a:schemeClr val="dk1"/>
              </a:solidFill>
              <a:latin typeface="Arial"/>
              <a:ea typeface="Arial"/>
              <a:cs typeface="Arial"/>
              <a:sym typeface="Arial"/>
            </a:endParaRPr>
          </a:p>
          <a:p>
            <a:pPr indent="0" lvl="0" marL="457200" rtl="0" algn="l">
              <a:lnSpc>
                <a:spcPct val="115000"/>
              </a:lnSpc>
              <a:spcBef>
                <a:spcPts val="0"/>
              </a:spcBef>
              <a:spcAft>
                <a:spcPts val="0"/>
              </a:spcAft>
              <a:buSzPts val="1800"/>
              <a:buNone/>
            </a:pPr>
            <a:r>
              <a:t/>
            </a:r>
            <a:endParaRPr sz="700">
              <a:solidFill>
                <a:schemeClr val="dk1"/>
              </a:solidFill>
              <a:latin typeface="Arial"/>
              <a:ea typeface="Arial"/>
              <a:cs typeface="Arial"/>
              <a:sym typeface="Arial"/>
            </a:endParaRPr>
          </a:p>
          <a:p>
            <a:pPr indent="-323850" lvl="0" marL="457200" rtl="0" algn="l">
              <a:lnSpc>
                <a:spcPct val="115000"/>
              </a:lnSpc>
              <a:spcBef>
                <a:spcPts val="0"/>
              </a:spcBef>
              <a:spcAft>
                <a:spcPts val="0"/>
              </a:spcAft>
              <a:buClr>
                <a:srgbClr val="1C4587"/>
              </a:buClr>
              <a:buSzPts val="1500"/>
              <a:buFont typeface="Arial"/>
              <a:buChar char="●"/>
            </a:pPr>
            <a:r>
              <a:rPr lang="en" sz="1500">
                <a:solidFill>
                  <a:schemeClr val="dk1"/>
                </a:solidFill>
                <a:latin typeface="Arial"/>
                <a:ea typeface="Arial"/>
                <a:cs typeface="Arial"/>
                <a:sym typeface="Arial"/>
              </a:rPr>
              <a:t>Elijan las 2 o 3 recomendaciones por principio más relevantes según su trabajo y contexto para compartirlas.</a:t>
            </a:r>
            <a:endParaRPr sz="1500">
              <a:solidFill>
                <a:schemeClr val="dk1"/>
              </a:solidFill>
              <a:latin typeface="Arial"/>
              <a:ea typeface="Arial"/>
              <a:cs typeface="Arial"/>
              <a:sym typeface="Arial"/>
            </a:endParaRPr>
          </a:p>
          <a:p>
            <a:pPr indent="0" lvl="0" marL="457200" rtl="0" algn="l">
              <a:lnSpc>
                <a:spcPct val="115000"/>
              </a:lnSpc>
              <a:spcBef>
                <a:spcPts val="0"/>
              </a:spcBef>
              <a:spcAft>
                <a:spcPts val="0"/>
              </a:spcAft>
              <a:buSzPts val="1800"/>
              <a:buNone/>
            </a:pPr>
            <a:r>
              <a:t/>
            </a:r>
            <a:endParaRPr sz="800">
              <a:solidFill>
                <a:schemeClr val="dk1"/>
              </a:solidFill>
              <a:latin typeface="Arial"/>
              <a:ea typeface="Arial"/>
              <a:cs typeface="Arial"/>
              <a:sym typeface="Arial"/>
            </a:endParaRPr>
          </a:p>
          <a:p>
            <a:pPr indent="-323850" lvl="0" marL="457200" rtl="0" algn="l">
              <a:lnSpc>
                <a:spcPct val="115000"/>
              </a:lnSpc>
              <a:spcBef>
                <a:spcPts val="0"/>
              </a:spcBef>
              <a:spcAft>
                <a:spcPts val="0"/>
              </a:spcAft>
              <a:buClr>
                <a:srgbClr val="1C4587"/>
              </a:buClr>
              <a:buSzPts val="1500"/>
              <a:buFont typeface="Arial"/>
              <a:buChar char="●"/>
            </a:pPr>
            <a:r>
              <a:rPr lang="en" sz="1500">
                <a:solidFill>
                  <a:schemeClr val="dk1"/>
                </a:solidFill>
                <a:latin typeface="Arial"/>
                <a:ea typeface="Arial"/>
                <a:cs typeface="Arial"/>
                <a:sym typeface="Arial"/>
              </a:rPr>
              <a:t>Disponen de 30 minutos de planificación conjunta para preparar una exposición de 5 minutos.</a:t>
            </a:r>
            <a:endParaRPr sz="1500">
              <a:solidFill>
                <a:schemeClr val="dk1"/>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100">
              <a:solidFill>
                <a:schemeClr val="dk1"/>
              </a:solidFill>
              <a:latin typeface="Arial"/>
              <a:ea typeface="Arial"/>
              <a:cs typeface="Arial"/>
              <a:sym typeface="Arial"/>
            </a:endParaRPr>
          </a:p>
          <a:p>
            <a:pPr indent="-323850" lvl="0" marL="457200" rtl="0" algn="l">
              <a:lnSpc>
                <a:spcPct val="115000"/>
              </a:lnSpc>
              <a:spcBef>
                <a:spcPts val="0"/>
              </a:spcBef>
              <a:spcAft>
                <a:spcPts val="0"/>
              </a:spcAft>
              <a:buClr>
                <a:srgbClr val="1C4587"/>
              </a:buClr>
              <a:buSzPts val="1500"/>
              <a:buFont typeface="Arial"/>
              <a:buChar char="●"/>
            </a:pPr>
            <a:r>
              <a:rPr lang="en" sz="1500">
                <a:solidFill>
                  <a:schemeClr val="dk1"/>
                </a:solidFill>
                <a:latin typeface="Arial"/>
                <a:ea typeface="Arial"/>
                <a:cs typeface="Arial"/>
                <a:sym typeface="Arial"/>
              </a:rPr>
              <a:t>Utilicen la página en los cuadernos de trabajo.</a:t>
            </a:r>
            <a:endParaRPr sz="19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417" name="Shape 417"/>
        <p:cNvGrpSpPr/>
        <p:nvPr/>
      </p:nvGrpSpPr>
      <p:grpSpPr>
        <a:xfrm>
          <a:off x="0" y="0"/>
          <a:ext cx="0" cy="0"/>
          <a:chOff x="0" y="0"/>
          <a:chExt cx="0" cy="0"/>
        </a:xfrm>
      </p:grpSpPr>
      <p:sp>
        <p:nvSpPr>
          <p:cNvPr id="418" name="Google Shape;418;p54"/>
          <p:cNvSpPr txBox="1"/>
          <p:nvPr>
            <p:ph type="title"/>
          </p:nvPr>
        </p:nvSpPr>
        <p:spPr>
          <a:xfrm>
            <a:off x="459000" y="381000"/>
            <a:ext cx="8226000" cy="3451500"/>
          </a:xfrm>
          <a:prstGeom prst="rect">
            <a:avLst/>
          </a:prstGeom>
          <a:noFill/>
          <a:ln>
            <a:noFill/>
          </a:ln>
        </p:spPr>
        <p:txBody>
          <a:bodyPr anchorCtr="0" anchor="b" bIns="91400" lIns="91400" spcFirstLastPara="1" rIns="91400" wrap="square" tIns="91400">
            <a:noAutofit/>
          </a:bodyPr>
          <a:lstStyle/>
          <a:p>
            <a:pPr indent="0" lvl="0" marL="0" rtl="0"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BIENESTAR DOCENTE EN </a:t>
            </a:r>
            <a:r>
              <a:rPr b="1" lang="en" sz="4800">
                <a:solidFill>
                  <a:schemeClr val="lt1"/>
                </a:solidFill>
                <a:latin typeface="Arial"/>
                <a:ea typeface="Arial"/>
                <a:cs typeface="Arial"/>
                <a:sym typeface="Arial"/>
              </a:rPr>
              <a:t>SITUACIONES DE EMERGENCIA</a:t>
            </a:r>
            <a:endParaRPr i="1"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Taller regional de contextualización, política y práctica</a:t>
            </a:r>
            <a:endParaRPr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Día 2, parte 2: Convertir el conocimiento en acción</a:t>
            </a:r>
            <a:endParaRPr b="1" sz="1600">
              <a:solidFill>
                <a:srgbClr val="FFFFFF"/>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22" name="Shape 422"/>
        <p:cNvGrpSpPr/>
        <p:nvPr/>
      </p:nvGrpSpPr>
      <p:grpSpPr>
        <a:xfrm>
          <a:off x="0" y="0"/>
          <a:ext cx="0" cy="0"/>
          <a:chOff x="0" y="0"/>
          <a:chExt cx="0" cy="0"/>
        </a:xfrm>
      </p:grpSpPr>
      <p:sp>
        <p:nvSpPr>
          <p:cNvPr id="423" name="Google Shape;423;p5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500">
                <a:latin typeface="Arial"/>
                <a:ea typeface="Arial"/>
                <a:cs typeface="Arial"/>
                <a:sym typeface="Arial"/>
              </a:rPr>
              <a:t>Priorizar el bienestar de los docentes</a:t>
            </a:r>
            <a:r>
              <a:rPr b="1" lang="en">
                <a:latin typeface="Arial"/>
                <a:ea typeface="Arial"/>
                <a:cs typeface="Arial"/>
                <a:sym typeface="Arial"/>
              </a:rPr>
              <a:t> </a:t>
            </a:r>
            <a:endParaRPr sz="1700">
              <a:latin typeface="Arial"/>
              <a:ea typeface="Arial"/>
              <a:cs typeface="Arial"/>
              <a:sym typeface="Arial"/>
            </a:endParaRPr>
          </a:p>
        </p:txBody>
      </p:sp>
      <p:sp>
        <p:nvSpPr>
          <p:cNvPr id="424" name="Google Shape;424;p55"/>
          <p:cNvSpPr txBox="1"/>
          <p:nvPr>
            <p:ph idx="1" type="body"/>
          </p:nvPr>
        </p:nvSpPr>
        <p:spPr>
          <a:xfrm>
            <a:off x="143850" y="788600"/>
            <a:ext cx="4372200" cy="34839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sz="1600">
              <a:solidFill>
                <a:schemeClr val="dk1"/>
              </a:solidFill>
              <a:latin typeface="Arial"/>
              <a:ea typeface="Arial"/>
              <a:cs typeface="Arial"/>
              <a:sym typeface="Arial"/>
            </a:endParaRPr>
          </a:p>
          <a:p>
            <a:pPr indent="-285750" lvl="0" marL="285750" rtl="0" algn="l">
              <a:lnSpc>
                <a:spcPct val="100000"/>
              </a:lnSpc>
              <a:spcBef>
                <a:spcPts val="0"/>
              </a:spcBef>
              <a:spcAft>
                <a:spcPts val="0"/>
              </a:spcAft>
              <a:buClr>
                <a:schemeClr val="dk1"/>
              </a:buClr>
              <a:buSzPts val="1600"/>
              <a:buFont typeface="Arial"/>
              <a:buChar char="●"/>
            </a:pPr>
            <a:r>
              <a:rPr lang="en" sz="1600">
                <a:solidFill>
                  <a:schemeClr val="dk1"/>
                </a:solidFill>
                <a:latin typeface="Arial"/>
                <a:ea typeface="Arial"/>
                <a:cs typeface="Arial"/>
                <a:sym typeface="Arial"/>
              </a:rPr>
              <a:t>1) Consensúen tres barreras específicas de [CONTEXTO] para el bienestar docente.</a:t>
            </a:r>
            <a:endParaRPr sz="16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solidFill>
                <a:schemeClr val="dk1"/>
              </a:solidFill>
              <a:latin typeface="Arial"/>
              <a:ea typeface="Arial"/>
              <a:cs typeface="Arial"/>
              <a:sym typeface="Arial"/>
            </a:endParaRPr>
          </a:p>
          <a:p>
            <a:pPr indent="-285750" lvl="0" marL="285750" rtl="0" algn="l">
              <a:lnSpc>
                <a:spcPct val="100000"/>
              </a:lnSpc>
              <a:spcBef>
                <a:spcPts val="0"/>
              </a:spcBef>
              <a:spcAft>
                <a:spcPts val="0"/>
              </a:spcAft>
              <a:buClr>
                <a:schemeClr val="dk1"/>
              </a:buClr>
              <a:buSzPts val="1600"/>
              <a:buFont typeface="Arial"/>
              <a:buChar char="●"/>
            </a:pPr>
            <a:r>
              <a:rPr lang="en" sz="1600">
                <a:solidFill>
                  <a:schemeClr val="dk1"/>
                </a:solidFill>
                <a:latin typeface="Arial"/>
                <a:ea typeface="Arial"/>
                <a:cs typeface="Arial"/>
                <a:sym typeface="Arial"/>
              </a:rPr>
              <a:t>2) Por cada barrera, identifiquen la recomendación práctica o reglamentaria de su ámbito.</a:t>
            </a:r>
            <a:endParaRPr sz="16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solidFill>
                <a:schemeClr val="dk1"/>
              </a:solidFill>
              <a:latin typeface="Arial"/>
              <a:ea typeface="Arial"/>
              <a:cs typeface="Arial"/>
              <a:sym typeface="Arial"/>
            </a:endParaRPr>
          </a:p>
          <a:p>
            <a:pPr indent="-285750" lvl="0" marL="285750" rtl="0" algn="l">
              <a:lnSpc>
                <a:spcPct val="100000"/>
              </a:lnSpc>
              <a:spcBef>
                <a:spcPts val="0"/>
              </a:spcBef>
              <a:spcAft>
                <a:spcPts val="0"/>
              </a:spcAft>
              <a:buClr>
                <a:schemeClr val="dk1"/>
              </a:buClr>
              <a:buSzPts val="1600"/>
              <a:buFont typeface="Arial"/>
              <a:buChar char="●"/>
            </a:pPr>
            <a:r>
              <a:rPr lang="en" sz="1600">
                <a:solidFill>
                  <a:schemeClr val="dk1"/>
                </a:solidFill>
                <a:latin typeface="Arial"/>
                <a:ea typeface="Arial"/>
                <a:cs typeface="Arial"/>
                <a:sym typeface="Arial"/>
              </a:rPr>
              <a:t>3) Por cada recomendación reglamentaria o práctica, describan una intervención, acción o actividad específica. </a:t>
            </a:r>
            <a:endParaRPr sz="16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solidFill>
                <a:schemeClr val="dk1"/>
              </a:solidFill>
              <a:latin typeface="Arial"/>
              <a:ea typeface="Arial"/>
              <a:cs typeface="Arial"/>
              <a:sym typeface="Arial"/>
            </a:endParaRPr>
          </a:p>
          <a:p>
            <a:pPr indent="-285750" lvl="0" marL="285750" rtl="0" algn="l">
              <a:lnSpc>
                <a:spcPct val="100000"/>
              </a:lnSpc>
              <a:spcBef>
                <a:spcPts val="0"/>
              </a:spcBef>
              <a:spcAft>
                <a:spcPts val="0"/>
              </a:spcAft>
              <a:buClr>
                <a:schemeClr val="dk1"/>
              </a:buClr>
              <a:buSzPts val="1600"/>
              <a:buFont typeface="Arial"/>
              <a:buChar char="●"/>
            </a:pPr>
            <a:r>
              <a:rPr lang="en" sz="1600">
                <a:solidFill>
                  <a:schemeClr val="dk1"/>
                </a:solidFill>
                <a:latin typeface="Arial"/>
                <a:ea typeface="Arial"/>
                <a:cs typeface="Arial"/>
                <a:sym typeface="Arial"/>
              </a:rPr>
              <a:t>Informen a todo el grupo.</a:t>
            </a:r>
            <a:endParaRPr sz="1600">
              <a:latin typeface="Arial"/>
              <a:ea typeface="Arial"/>
              <a:cs typeface="Arial"/>
              <a:sym typeface="Arial"/>
            </a:endParaRPr>
          </a:p>
        </p:txBody>
      </p:sp>
      <p:sp>
        <p:nvSpPr>
          <p:cNvPr id="425" name="Google Shape;425;p55"/>
          <p:cNvSpPr txBox="1"/>
          <p:nvPr>
            <p:ph idx="1" type="body"/>
          </p:nvPr>
        </p:nvSpPr>
        <p:spPr>
          <a:xfrm>
            <a:off x="4421200" y="943025"/>
            <a:ext cx="41802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pic>
        <p:nvPicPr>
          <p:cNvPr id="426" name="Google Shape;426;p55"/>
          <p:cNvPicPr preferRelativeResize="0"/>
          <p:nvPr/>
        </p:nvPicPr>
        <p:blipFill rotWithShape="1">
          <a:blip r:embed="rId3">
            <a:alphaModFix/>
          </a:blip>
          <a:srcRect b="0" l="0" r="0" t="0"/>
          <a:stretch/>
        </p:blipFill>
        <p:spPr>
          <a:xfrm>
            <a:off x="4334700" y="925700"/>
            <a:ext cx="4601649" cy="32211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30" name="Shape 430"/>
        <p:cNvGrpSpPr/>
        <p:nvPr/>
      </p:nvGrpSpPr>
      <p:grpSpPr>
        <a:xfrm>
          <a:off x="0" y="0"/>
          <a:ext cx="0" cy="0"/>
          <a:chOff x="0" y="0"/>
          <a:chExt cx="0" cy="0"/>
        </a:xfrm>
      </p:grpSpPr>
      <p:sp>
        <p:nvSpPr>
          <p:cNvPr id="431" name="Google Shape;431;p5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500">
                <a:latin typeface="Arial"/>
                <a:ea typeface="Arial"/>
                <a:cs typeface="Arial"/>
                <a:sym typeface="Arial"/>
              </a:rPr>
              <a:t>Exposición para docentes - «Si yo estuviera a cargo»</a:t>
            </a:r>
            <a:r>
              <a:rPr b="1" lang="en">
                <a:latin typeface="Arial"/>
                <a:ea typeface="Arial"/>
                <a:cs typeface="Arial"/>
                <a:sym typeface="Arial"/>
              </a:rPr>
              <a:t> </a:t>
            </a:r>
            <a:endParaRPr sz="1700">
              <a:latin typeface="Arial"/>
              <a:ea typeface="Arial"/>
              <a:cs typeface="Arial"/>
              <a:sym typeface="Arial"/>
            </a:endParaRPr>
          </a:p>
        </p:txBody>
      </p:sp>
      <p:sp>
        <p:nvSpPr>
          <p:cNvPr id="432" name="Google Shape;432;p56"/>
          <p:cNvSpPr txBox="1"/>
          <p:nvPr>
            <p:ph idx="1" type="body"/>
          </p:nvPr>
        </p:nvSpPr>
        <p:spPr>
          <a:xfrm>
            <a:off x="143850" y="788603"/>
            <a:ext cx="8866800" cy="34839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i="1" sz="900">
              <a:solidFill>
                <a:srgbClr val="000000"/>
              </a:solidFill>
              <a:highlight>
                <a:srgbClr val="FFFF00"/>
              </a:highlight>
              <a:latin typeface="Arial"/>
              <a:ea typeface="Arial"/>
              <a:cs typeface="Arial"/>
              <a:sym typeface="Arial"/>
            </a:endParaRPr>
          </a:p>
          <a:p>
            <a:pPr indent="0" lvl="0" marL="0" rtl="0" algn="l">
              <a:lnSpc>
                <a:spcPct val="15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
        <p:nvSpPr>
          <p:cNvPr id="433" name="Google Shape;433;p56"/>
          <p:cNvSpPr txBox="1"/>
          <p:nvPr>
            <p:ph idx="1" type="body"/>
          </p:nvPr>
        </p:nvSpPr>
        <p:spPr>
          <a:xfrm>
            <a:off x="4421200" y="943025"/>
            <a:ext cx="41802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45720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
        <p:nvSpPr>
          <p:cNvPr id="434" name="Google Shape;434;p56"/>
          <p:cNvSpPr txBox="1"/>
          <p:nvPr/>
        </p:nvSpPr>
        <p:spPr>
          <a:xfrm>
            <a:off x="2440000" y="2052725"/>
            <a:ext cx="4307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highlight>
                  <a:srgbClr val="FFFF00"/>
                </a:highlight>
                <a:latin typeface="Arial"/>
                <a:ea typeface="Arial"/>
                <a:cs typeface="Arial"/>
                <a:sym typeface="Arial"/>
              </a:rPr>
              <a:t>Añadan aquí la información relevante del docente que exponga</a:t>
            </a:r>
            <a:endParaRPr b="0" i="0" sz="14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438" name="Shape 438"/>
        <p:cNvGrpSpPr/>
        <p:nvPr/>
      </p:nvGrpSpPr>
      <p:grpSpPr>
        <a:xfrm>
          <a:off x="0" y="0"/>
          <a:ext cx="0" cy="0"/>
          <a:chOff x="0" y="0"/>
          <a:chExt cx="0" cy="0"/>
        </a:xfrm>
      </p:grpSpPr>
      <p:sp>
        <p:nvSpPr>
          <p:cNvPr id="439" name="Google Shape;439;p57"/>
          <p:cNvSpPr txBox="1"/>
          <p:nvPr>
            <p:ph type="title"/>
          </p:nvPr>
        </p:nvSpPr>
        <p:spPr>
          <a:xfrm>
            <a:off x="459000" y="481850"/>
            <a:ext cx="8226000" cy="3350400"/>
          </a:xfrm>
          <a:prstGeom prst="rect">
            <a:avLst/>
          </a:prstGeom>
          <a:noFill/>
          <a:ln>
            <a:noFill/>
          </a:ln>
        </p:spPr>
        <p:txBody>
          <a:bodyPr anchorCtr="0" anchor="b" bIns="91400" lIns="91400" spcFirstLastPara="1" rIns="91400" wrap="square" tIns="91400">
            <a:noAutofit/>
          </a:bodyPr>
          <a:lstStyle/>
          <a:p>
            <a:pPr indent="0" lvl="0" marL="0" rtl="0"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BIENESTAR DOCENTE EN </a:t>
            </a:r>
            <a:r>
              <a:rPr b="1" lang="en" sz="4800">
                <a:solidFill>
                  <a:schemeClr val="lt1"/>
                </a:solidFill>
                <a:latin typeface="Arial"/>
                <a:ea typeface="Arial"/>
                <a:cs typeface="Arial"/>
                <a:sym typeface="Arial"/>
              </a:rPr>
              <a:t>SITUACIONES DE EMERGENCIA</a:t>
            </a:r>
            <a:endParaRPr i="1"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Taller regional de contextualización, política y práctica</a:t>
            </a:r>
            <a:endParaRPr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Día 2, parte 3: Convertir el conocimiento en acción</a:t>
            </a:r>
            <a:endParaRPr b="1" sz="1600">
              <a:solidFill>
                <a:srgbClr val="FFFFFF"/>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43" name="Shape 443"/>
        <p:cNvGrpSpPr/>
        <p:nvPr/>
      </p:nvGrpSpPr>
      <p:grpSpPr>
        <a:xfrm>
          <a:off x="0" y="0"/>
          <a:ext cx="0" cy="0"/>
          <a:chOff x="0" y="0"/>
          <a:chExt cx="0" cy="0"/>
        </a:xfrm>
      </p:grpSpPr>
      <p:sp>
        <p:nvSpPr>
          <p:cNvPr id="444" name="Google Shape;444;p5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El plan de acción para el bienestar docente</a:t>
            </a:r>
            <a:endParaRPr sz="1700">
              <a:latin typeface="Arial"/>
              <a:ea typeface="Arial"/>
              <a:cs typeface="Arial"/>
              <a:sym typeface="Arial"/>
            </a:endParaRPr>
          </a:p>
        </p:txBody>
      </p:sp>
      <p:sp>
        <p:nvSpPr>
          <p:cNvPr id="445" name="Google Shape;445;p58"/>
          <p:cNvSpPr txBox="1"/>
          <p:nvPr>
            <p:ph idx="1" type="body"/>
          </p:nvPr>
        </p:nvSpPr>
        <p:spPr>
          <a:xfrm>
            <a:off x="143850" y="788600"/>
            <a:ext cx="4277400" cy="34839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Objetivo de la actividad</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Las dos actividades anteriores proporcionaron las bases necesarias para esta actividad.</a:t>
            </a:r>
            <a:endParaRPr sz="1600">
              <a:solidFill>
                <a:srgbClr val="000000"/>
              </a:solidFill>
              <a:latin typeface="Arial"/>
              <a:ea typeface="Arial"/>
              <a:cs typeface="Arial"/>
              <a:sym typeface="Arial"/>
            </a:endParaRPr>
          </a:p>
          <a:p>
            <a:pPr indent="0" lvl="0" marL="457200" rtl="0" algn="l">
              <a:lnSpc>
                <a:spcPct val="115000"/>
              </a:lnSpc>
              <a:spcBef>
                <a:spcPts val="0"/>
              </a:spcBef>
              <a:spcAft>
                <a:spcPts val="0"/>
              </a:spcAft>
              <a:buSzPts val="1800"/>
              <a:buNone/>
            </a:pPr>
            <a:r>
              <a:t/>
            </a:r>
            <a:endParaRPr sz="10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Queremos desarrollar 4 planes de acción específicos que podamos combinar para formar un plan de acción de bienestar docente en</a:t>
            </a:r>
            <a:r>
              <a:rPr lang="en" sz="1600">
                <a:solidFill>
                  <a:srgbClr val="000000"/>
                </a:solidFill>
                <a:highlight>
                  <a:srgbClr val="FFFF00"/>
                </a:highlight>
                <a:latin typeface="Arial"/>
                <a:ea typeface="Arial"/>
                <a:cs typeface="Arial"/>
                <a:sym typeface="Arial"/>
              </a:rPr>
              <a:t>[CONTEXTO</a:t>
            </a:r>
            <a:r>
              <a:rPr lang="en" sz="1600">
                <a:solidFill>
                  <a:srgbClr val="000000"/>
                </a:solidFill>
                <a:latin typeface="Arial"/>
                <a:ea typeface="Arial"/>
                <a:cs typeface="Arial"/>
                <a:sym typeface="Arial"/>
              </a:rPr>
              <a:t>]. </a:t>
            </a:r>
            <a:endParaRPr sz="1600">
              <a:solidFill>
                <a:srgbClr val="000000"/>
              </a:solidFill>
              <a:latin typeface="Arial"/>
              <a:ea typeface="Arial"/>
              <a:cs typeface="Arial"/>
              <a:sym typeface="Arial"/>
            </a:endParaRPr>
          </a:p>
          <a:p>
            <a:pPr indent="0" lvl="0" marL="457200" rtl="0" algn="l">
              <a:lnSpc>
                <a:spcPct val="115000"/>
              </a:lnSpc>
              <a:spcBef>
                <a:spcPts val="0"/>
              </a:spcBef>
              <a:spcAft>
                <a:spcPts val="0"/>
              </a:spcAft>
              <a:buSzPts val="1800"/>
              <a:buNone/>
            </a:pPr>
            <a:r>
              <a:t/>
            </a:r>
            <a:endParaRPr sz="10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Este plan de acción servirá de base para un planteamiento coherente y coordinado entre las partes interesadas.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sp>
        <p:nvSpPr>
          <p:cNvPr id="446" name="Google Shape;446;p58"/>
          <p:cNvSpPr txBox="1"/>
          <p:nvPr>
            <p:ph idx="1" type="body"/>
          </p:nvPr>
        </p:nvSpPr>
        <p:spPr>
          <a:xfrm>
            <a:off x="4368200" y="659275"/>
            <a:ext cx="47202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Instrucciones de la actividad</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1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Reagrúpense en equipos por ámbito.</a:t>
            </a:r>
            <a:endParaRPr sz="1600">
              <a:solidFill>
                <a:schemeClr val="dk1"/>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Utilicen la plantilla del plan de acción de los cuadernos de trabajo para planificar las áreas prioritarias en las que se centrarán.</a:t>
            </a:r>
            <a:endParaRPr sz="1600">
              <a:solidFill>
                <a:schemeClr val="dk1"/>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Incluyan detalles sobre las políticas y la práctica de la actividad anterior. </a:t>
            </a:r>
            <a:endParaRPr sz="1600">
              <a:solidFill>
                <a:schemeClr val="dk1"/>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Identifiquen a los socios del plan de acción y a las partes intersectoriales interesadas</a:t>
            </a:r>
            <a:endParaRPr sz="1600">
              <a:solidFill>
                <a:schemeClr val="dk1"/>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Definan resultados específicos, medibles, alcanzables, pertinentes y sujetos a plazos.</a:t>
            </a:r>
            <a:endParaRPr sz="1600">
              <a:solidFill>
                <a:schemeClr val="dk1"/>
              </a:solidFill>
              <a:latin typeface="Arial"/>
              <a:ea typeface="Arial"/>
              <a:cs typeface="Arial"/>
              <a:sym typeface="Arial"/>
            </a:endParaRPr>
          </a:p>
          <a:p>
            <a:pPr indent="-330200" lvl="0" marL="457200" rtl="0" algn="l">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Utilicen las plantillas de planes de acción que se han facilitado.</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450" name="Shape 450"/>
        <p:cNvGrpSpPr/>
        <p:nvPr/>
      </p:nvGrpSpPr>
      <p:grpSpPr>
        <a:xfrm>
          <a:off x="0" y="0"/>
          <a:ext cx="0" cy="0"/>
          <a:chOff x="0" y="0"/>
          <a:chExt cx="0" cy="0"/>
        </a:xfrm>
      </p:grpSpPr>
      <p:sp>
        <p:nvSpPr>
          <p:cNvPr id="451" name="Google Shape;451;p59"/>
          <p:cNvSpPr txBox="1"/>
          <p:nvPr>
            <p:ph type="title"/>
          </p:nvPr>
        </p:nvSpPr>
        <p:spPr>
          <a:xfrm>
            <a:off x="459000" y="635575"/>
            <a:ext cx="8226000" cy="3143100"/>
          </a:xfrm>
          <a:prstGeom prst="rect">
            <a:avLst/>
          </a:prstGeom>
          <a:noFill/>
          <a:ln>
            <a:noFill/>
          </a:ln>
        </p:spPr>
        <p:txBody>
          <a:bodyPr anchorCtr="0" anchor="b" bIns="91400" lIns="91400" spcFirstLastPara="1" rIns="91400" wrap="square" tIns="91400">
            <a:noAutofit/>
          </a:bodyPr>
          <a:lstStyle/>
          <a:p>
            <a:pPr indent="0" lvl="0" marL="0" rtl="0"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BIENESTAR DOCENTE EN </a:t>
            </a:r>
            <a:r>
              <a:rPr b="1" lang="en" sz="4800">
                <a:solidFill>
                  <a:schemeClr val="lt1"/>
                </a:solidFill>
                <a:latin typeface="Arial"/>
                <a:ea typeface="Arial"/>
                <a:cs typeface="Arial"/>
                <a:sym typeface="Arial"/>
              </a:rPr>
              <a:t>SITUACIONES DE EMERGENCIA</a:t>
            </a:r>
            <a:endParaRPr i="1"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Taller regional de contextualización, política y práctica</a:t>
            </a:r>
            <a:endParaRPr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CUADERNO DE TRABAJO 1: Acceso y ambiente de aprendizaje</a:t>
            </a:r>
            <a:endParaRPr b="1" sz="1600">
              <a:solidFill>
                <a:srgbClr val="FFFFFF"/>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55" name="Shape 455"/>
        <p:cNvGrpSpPr/>
        <p:nvPr/>
      </p:nvGrpSpPr>
      <p:grpSpPr>
        <a:xfrm>
          <a:off x="0" y="0"/>
          <a:ext cx="0" cy="0"/>
          <a:chOff x="0" y="0"/>
          <a:chExt cx="0" cy="0"/>
        </a:xfrm>
      </p:grpSpPr>
      <p:sp>
        <p:nvSpPr>
          <p:cNvPr id="456" name="Google Shape;456;p6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2 - Acceso y ambiente de aprendizaje</a:t>
            </a:r>
            <a:endParaRPr sz="2400">
              <a:latin typeface="Arial"/>
              <a:ea typeface="Arial"/>
              <a:cs typeface="Arial"/>
              <a:sym typeface="Arial"/>
            </a:endParaRPr>
          </a:p>
        </p:txBody>
      </p:sp>
      <p:sp>
        <p:nvSpPr>
          <p:cNvPr id="457" name="Google Shape;457;p60"/>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458" name="Google Shape;458;p60"/>
          <p:cNvSpPr txBox="1"/>
          <p:nvPr/>
        </p:nvSpPr>
        <p:spPr>
          <a:xfrm>
            <a:off x="143850" y="106205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Igualdad de acceso</a:t>
            </a:r>
            <a:endParaRPr b="1" i="1" sz="1400" u="none" cap="none" strike="noStrike">
              <a:solidFill>
                <a:srgbClr val="073763"/>
              </a:solidFill>
              <a:latin typeface="Arial"/>
              <a:ea typeface="Arial"/>
              <a:cs typeface="Arial"/>
              <a:sym typeface="Arial"/>
            </a:endParaRPr>
          </a:p>
        </p:txBody>
      </p:sp>
      <p:sp>
        <p:nvSpPr>
          <p:cNvPr id="459" name="Google Shape;459;p60"/>
          <p:cNvSpPr txBox="1"/>
          <p:nvPr/>
        </p:nvSpPr>
        <p:spPr>
          <a:xfrm>
            <a:off x="166800" y="1462250"/>
            <a:ext cx="5020200" cy="29862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La igualdad de acceso significa que todos los docentes reciben una educación y una formación integradora y no discriminatoria mientras trabajan.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Los servicios de formación y educación deben ser flexibles y adaptarse a las necesidades y retos locales, incluidos los enfoques de la formación docente que tengan en cuenta el género y la cultura.</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Todos los docentes deberían poder participar en talleres o cursos en línea que favorezcan su bienestar psicosocial y mejoren sus competencias socio-emocionales.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Todos los docentes deben tener acceso a servicios de salud mental y física.</a:t>
            </a:r>
            <a:endParaRPr b="0" i="0" sz="1400" u="none" cap="none" strike="noStrike">
              <a:solidFill>
                <a:srgbClr val="000000"/>
              </a:solidFill>
              <a:latin typeface="Arial"/>
              <a:ea typeface="Arial"/>
              <a:cs typeface="Arial"/>
              <a:sym typeface="Arial"/>
            </a:endParaRPr>
          </a:p>
        </p:txBody>
      </p:sp>
      <p:sp>
        <p:nvSpPr>
          <p:cNvPr id="460" name="Google Shape;460;p60"/>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sp>
        <p:nvSpPr>
          <p:cNvPr id="461" name="Google Shape;461;p60"/>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Marcador de posición</a:t>
            </a:r>
            <a:endParaRPr b="0" i="0" sz="1000" u="none" cap="none" strike="noStrike">
              <a:solidFill>
                <a:schemeClr val="lt1"/>
              </a:solidFill>
              <a:latin typeface="Arial"/>
              <a:ea typeface="Arial"/>
              <a:cs typeface="Arial"/>
              <a:sym typeface="Arial"/>
            </a:endParaRPr>
          </a:p>
        </p:txBody>
      </p:sp>
      <p:pic>
        <p:nvPicPr>
          <p:cNvPr id="462" name="Google Shape;462;p60"/>
          <p:cNvPicPr preferRelativeResize="0"/>
          <p:nvPr/>
        </p:nvPicPr>
        <p:blipFill rotWithShape="1">
          <a:blip r:embed="rId3">
            <a:alphaModFix/>
          </a:blip>
          <a:srcRect b="0" l="0" r="0" t="0"/>
          <a:stretch/>
        </p:blipFill>
        <p:spPr>
          <a:xfrm>
            <a:off x="5382075" y="1406225"/>
            <a:ext cx="3508350" cy="2644401"/>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66" name="Shape 466"/>
        <p:cNvGrpSpPr/>
        <p:nvPr/>
      </p:nvGrpSpPr>
      <p:grpSpPr>
        <a:xfrm>
          <a:off x="0" y="0"/>
          <a:ext cx="0" cy="0"/>
          <a:chOff x="0" y="0"/>
          <a:chExt cx="0" cy="0"/>
        </a:xfrm>
      </p:grpSpPr>
      <p:sp>
        <p:nvSpPr>
          <p:cNvPr id="467" name="Google Shape;467;p6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2 - Acceso y ambiente de aprendizaje</a:t>
            </a:r>
            <a:endParaRPr sz="2400">
              <a:latin typeface="Arial"/>
              <a:ea typeface="Arial"/>
              <a:cs typeface="Arial"/>
              <a:sym typeface="Arial"/>
            </a:endParaRPr>
          </a:p>
          <a:p>
            <a:pPr indent="0" lvl="0" marL="0" rtl="0" algn="l">
              <a:lnSpc>
                <a:spcPct val="100000"/>
              </a:lnSpc>
              <a:spcBef>
                <a:spcPts val="0"/>
              </a:spcBef>
              <a:spcAft>
                <a:spcPts val="0"/>
              </a:spcAft>
              <a:buSzPts val="2800"/>
              <a:buNone/>
            </a:pPr>
            <a:r>
              <a:t/>
            </a:r>
            <a:endParaRPr b="1" sz="2400">
              <a:latin typeface="Arial"/>
              <a:ea typeface="Arial"/>
              <a:cs typeface="Arial"/>
              <a:sym typeface="Arial"/>
            </a:endParaRPr>
          </a:p>
        </p:txBody>
      </p:sp>
      <p:sp>
        <p:nvSpPr>
          <p:cNvPr id="468" name="Google Shape;468;p61"/>
          <p:cNvSpPr txBox="1"/>
          <p:nvPr/>
        </p:nvSpPr>
        <p:spPr>
          <a:xfrm>
            <a:off x="228425" y="1038450"/>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Igualdad de acceso</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469" name="Google Shape;469;p61"/>
          <p:cNvSpPr txBox="1"/>
          <p:nvPr/>
        </p:nvSpPr>
        <p:spPr>
          <a:xfrm>
            <a:off x="228425" y="1506075"/>
            <a:ext cx="8716800" cy="283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lang="en">
                <a:solidFill>
                  <a:srgbClr val="CC4125"/>
                </a:solidFill>
              </a:rPr>
              <a:t>¿Qué obstáculos a la igualdad de acceso existen en las iniciativas sobre el bienestar docente?</a:t>
            </a:r>
            <a:endParaRPr>
              <a:solidFill>
                <a:srgbClr val="CC4125"/>
              </a:solidFill>
            </a:endParaRPr>
          </a:p>
          <a:p>
            <a:pPr indent="0" lvl="0" marL="0" marR="0" rtl="0" algn="l">
              <a:lnSpc>
                <a:spcPct val="100000"/>
              </a:lnSpc>
              <a:spcBef>
                <a:spcPts val="0"/>
              </a:spcBef>
              <a:spcAft>
                <a:spcPts val="0"/>
              </a:spcAft>
              <a:buNone/>
            </a:pPr>
            <a:r>
              <a:t/>
            </a:r>
            <a:endParaRPr sz="1300"/>
          </a:p>
          <a:p>
            <a:pPr indent="0" lvl="0" marL="0" marR="0" rtl="0" algn="l">
              <a:lnSpc>
                <a:spcPct val="100000"/>
              </a:lnSpc>
              <a:spcBef>
                <a:spcPts val="0"/>
              </a:spcBef>
              <a:spcAft>
                <a:spcPts val="0"/>
              </a:spcAft>
              <a:buNone/>
            </a:pPr>
            <a:r>
              <a:t/>
            </a:r>
            <a:endParaRPr sz="1300"/>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Las políticas discriminatorias excluyen a los docentes que provienen de grupos minoritarios —tales como las personas refugiadas—, minorías étnicas o religiosas, minorías de género o docentes con discapacidad.</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docentes necesitan un certificado profesional o la ciudadanía para trabajar en las escuelas.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Las escuelas se utilizan como refugios o bases militares durante las emergencias.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Existen pocas o ninguna política de traslado o despliegue de docentes que favorezca a las familias.</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sz="1300"/>
          </a:p>
          <a:p>
            <a:pPr indent="0" lvl="0" marL="0" marR="0" rtl="0" algn="l">
              <a:lnSpc>
                <a:spcPct val="100000"/>
              </a:lnSpc>
              <a:spcBef>
                <a:spcPts val="0"/>
              </a:spcBef>
              <a:spcAft>
                <a:spcPts val="0"/>
              </a:spcAft>
              <a:buNone/>
            </a:pPr>
            <a:r>
              <a:t/>
            </a:r>
            <a:endParaRPr sz="1300"/>
          </a:p>
          <a:p>
            <a:pPr indent="0" lvl="0" marL="0" rtl="0" algn="l">
              <a:spcBef>
                <a:spcPts val="0"/>
              </a:spcBef>
              <a:spcAft>
                <a:spcPts val="0"/>
              </a:spcAft>
              <a:buClr>
                <a:schemeClr val="dk1"/>
              </a:buClr>
              <a:buSzPts val="1400"/>
              <a:buFont typeface="Arial"/>
              <a:buNone/>
            </a:pPr>
            <a:r>
              <a:rPr lang="en">
                <a:solidFill>
                  <a:srgbClr val="CC4125"/>
                </a:solidFill>
              </a:rPr>
              <a:t>¿Existen estas barreras en su contexto? ¿Qué barreras adicionales a la igualdad de acceso podrían existir en cuanto al bienestar docente?</a:t>
            </a:r>
            <a:endParaRPr>
              <a:solidFill>
                <a:srgbClr val="CC4125"/>
              </a:solidFill>
            </a:endParaRPr>
          </a:p>
          <a:p>
            <a:pPr indent="0" lvl="0" marL="0" marR="0" rtl="0" algn="l">
              <a:lnSpc>
                <a:spcPct val="100000"/>
              </a:lnSpc>
              <a:spcBef>
                <a:spcPts val="0"/>
              </a:spcBef>
              <a:spcAft>
                <a:spcPts val="0"/>
              </a:spcAft>
              <a:buNone/>
            </a:pPr>
            <a:r>
              <a:t/>
            </a:r>
            <a:endParaRPr sz="1300"/>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73" name="Shape 473"/>
        <p:cNvGrpSpPr/>
        <p:nvPr/>
      </p:nvGrpSpPr>
      <p:grpSpPr>
        <a:xfrm>
          <a:off x="0" y="0"/>
          <a:ext cx="0" cy="0"/>
          <a:chOff x="0" y="0"/>
          <a:chExt cx="0" cy="0"/>
        </a:xfrm>
      </p:grpSpPr>
      <p:sp>
        <p:nvSpPr>
          <p:cNvPr id="474" name="Google Shape;474;p6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2</a:t>
            </a:r>
            <a:endParaRPr sz="2400">
              <a:latin typeface="Arial"/>
              <a:ea typeface="Arial"/>
              <a:cs typeface="Arial"/>
              <a:sym typeface="Arial"/>
            </a:endParaRPr>
          </a:p>
        </p:txBody>
      </p:sp>
      <p:sp>
        <p:nvSpPr>
          <p:cNvPr id="475" name="Google Shape;475;p62"/>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476" name="Google Shape;476;p62"/>
          <p:cNvSpPr txBox="1"/>
          <p:nvPr/>
        </p:nvSpPr>
        <p:spPr>
          <a:xfrm>
            <a:off x="228425" y="1038263"/>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Igualdad de acceso</a:t>
            </a:r>
            <a:endParaRPr b="1" i="1" sz="1400" u="none" cap="none" strike="noStrike">
              <a:solidFill>
                <a:srgbClr val="073763"/>
              </a:solidFill>
              <a:latin typeface="Arial"/>
              <a:ea typeface="Arial"/>
              <a:cs typeface="Arial"/>
              <a:sym typeface="Arial"/>
            </a:endParaRPr>
          </a:p>
        </p:txBody>
      </p:sp>
      <p:sp>
        <p:nvSpPr>
          <p:cNvPr id="477" name="Google Shape;477;p62"/>
          <p:cNvSpPr txBox="1"/>
          <p:nvPr/>
        </p:nvSpPr>
        <p:spPr>
          <a:xfrm>
            <a:off x="2904925" y="991775"/>
            <a:ext cx="6153600" cy="3632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los docentes tengan igualdad de acceso a una programación sobre salud mental y apoyo psicosocial de calidad (que incluya opciones de transporte asequibles y seguras, guarderías, instalaciones accesibles y adaptaciones de comunicación para minorías étnicas y lingüísticas).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Mantener la seguridad de los docentes cuando participan en las actividades de salud mental y apoyo psicosocial. Mantener la confidencialidad de la información personal y abordar con cuidado las cuestiones de estigmatización y discriminación.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Pedir a los responsables de protección y seguridad que creen protocolos e infraestructuras de seguridad adecuados para proteger a los docentes, especialmente a aquellos con discapacidades u otras vulnerabilidades.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Establecer vías de referencia para que los docentes puedan acceder a los servicios de salud mental y apoyo psicosocial y garantizar que todos los docentes entiendan su funcionamiento.</a:t>
            </a:r>
            <a:endParaRPr b="0" i="0" sz="1400" u="none" cap="none" strike="noStrike">
              <a:solidFill>
                <a:srgbClr val="000000"/>
              </a:solidFill>
              <a:latin typeface="Arial"/>
              <a:ea typeface="Arial"/>
              <a:cs typeface="Arial"/>
              <a:sym typeface="Arial"/>
            </a:endParaRPr>
          </a:p>
        </p:txBody>
      </p:sp>
      <p:pic>
        <p:nvPicPr>
          <p:cNvPr id="478" name="Google Shape;478;p62"/>
          <p:cNvPicPr preferRelativeResize="0"/>
          <p:nvPr/>
        </p:nvPicPr>
        <p:blipFill rotWithShape="1">
          <a:blip r:embed="rId3">
            <a:alphaModFix/>
          </a:blip>
          <a:srcRect b="1755" l="0" r="0" t="1765"/>
          <a:stretch/>
        </p:blipFill>
        <p:spPr>
          <a:xfrm>
            <a:off x="228425" y="1438475"/>
            <a:ext cx="2481099" cy="2806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3" name="Shape 73"/>
        <p:cNvGrpSpPr/>
        <p:nvPr/>
      </p:nvGrpSpPr>
      <p:grpSpPr>
        <a:xfrm>
          <a:off x="0" y="0"/>
          <a:ext cx="0" cy="0"/>
          <a:chOff x="0" y="0"/>
          <a:chExt cx="0" cy="0"/>
        </a:xfrm>
      </p:grpSpPr>
      <p:sp>
        <p:nvSpPr>
          <p:cNvPr id="74" name="Google Shape;74;p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La filosofía del taller y su bienestar personal</a:t>
            </a:r>
            <a:endParaRPr sz="1700">
              <a:latin typeface="Arial"/>
              <a:ea typeface="Arial"/>
              <a:cs typeface="Arial"/>
              <a:sym typeface="Arial"/>
            </a:endParaRPr>
          </a:p>
        </p:txBody>
      </p:sp>
      <p:sp>
        <p:nvSpPr>
          <p:cNvPr id="75" name="Google Shape;75;p6"/>
          <p:cNvSpPr txBox="1"/>
          <p:nvPr>
            <p:ph idx="1" type="body"/>
          </p:nvPr>
        </p:nvSpPr>
        <p:spPr>
          <a:xfrm>
            <a:off x="143850" y="788600"/>
            <a:ext cx="3884100" cy="34839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Filosofía del taller</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 sz="1400">
                <a:solidFill>
                  <a:srgbClr val="000000"/>
                </a:solidFill>
                <a:latin typeface="Arial"/>
                <a:ea typeface="Arial"/>
                <a:cs typeface="Arial"/>
                <a:sym typeface="Arial"/>
              </a:rPr>
              <a:t>Queremos crear juntos un espacio culturalmente seguro y permitirle aportar su yo más auténtico para que pueda contribuir con confianza.</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lang="en" sz="1400">
                <a:solidFill>
                  <a:srgbClr val="000000"/>
                </a:solidFill>
                <a:latin typeface="Arial"/>
                <a:ea typeface="Arial"/>
                <a:cs typeface="Arial"/>
                <a:sym typeface="Arial"/>
              </a:rPr>
              <a:t>Queremos que se vaya con la sensación de que se le ha escuchado, de que se han tenido en cuenta sus experiencias y sus puntos de vista y de que pertenece a una comunidad de líderes educativos comprometidos/as y solidarios.</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i="1" sz="900">
              <a:solidFill>
                <a:srgbClr val="000000"/>
              </a:solidFill>
              <a:highlight>
                <a:srgbClr val="FFFF00"/>
              </a:highlight>
              <a:latin typeface="Arial"/>
              <a:ea typeface="Arial"/>
              <a:cs typeface="Arial"/>
              <a:sym typeface="Arial"/>
            </a:endParaRPr>
          </a:p>
          <a:p>
            <a:pPr indent="0" lvl="0" marL="0" rtl="0" algn="l">
              <a:lnSpc>
                <a:spcPct val="115000"/>
              </a:lnSpc>
              <a:spcBef>
                <a:spcPts val="0"/>
              </a:spcBef>
              <a:spcAft>
                <a:spcPts val="1600"/>
              </a:spcAft>
              <a:buSzPts val="1800"/>
              <a:buNone/>
            </a:pPr>
            <a:r>
              <a:t/>
            </a:r>
            <a:endParaRPr/>
          </a:p>
        </p:txBody>
      </p:sp>
      <p:sp>
        <p:nvSpPr>
          <p:cNvPr id="76" name="Google Shape;76;p6"/>
          <p:cNvSpPr txBox="1"/>
          <p:nvPr>
            <p:ph idx="1" type="body"/>
          </p:nvPr>
        </p:nvSpPr>
        <p:spPr>
          <a:xfrm>
            <a:off x="4027950" y="744475"/>
            <a:ext cx="4963800" cy="366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73763"/>
                </a:solidFill>
                <a:latin typeface="Arial"/>
                <a:ea typeface="Arial"/>
                <a:cs typeface="Arial"/>
                <a:sym typeface="Arial"/>
              </a:rPr>
              <a:t>Su bienestar personal</a:t>
            </a:r>
            <a:endParaRPr b="1" sz="1600">
              <a:solidFill>
                <a:srgbClr val="073763"/>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lang="en" sz="1400">
                <a:solidFill>
                  <a:srgbClr val="000000"/>
                </a:solidFill>
                <a:latin typeface="Arial"/>
                <a:ea typeface="Arial"/>
                <a:cs typeface="Arial"/>
                <a:sym typeface="Arial"/>
              </a:rPr>
              <a:t>Queremos que disfrute de un espacio de aprendizaje profesional que favorezca su compromiso y su bienestar.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lang="en" sz="1400">
                <a:solidFill>
                  <a:srgbClr val="000000"/>
                </a:solidFill>
                <a:latin typeface="Arial"/>
                <a:ea typeface="Arial"/>
                <a:cs typeface="Arial"/>
                <a:sym typeface="Arial"/>
              </a:rPr>
              <a:t>Queremos proporcionarle lo siguiente:</a:t>
            </a:r>
            <a:endParaRPr sz="1400"/>
          </a:p>
          <a:p>
            <a:pPr indent="0" lvl="0" marL="0" rtl="0" algn="l">
              <a:lnSpc>
                <a:spcPct val="100000"/>
              </a:lnSpc>
              <a:spcBef>
                <a:spcPts val="0"/>
              </a:spcBef>
              <a:spcAft>
                <a:spcPts val="0"/>
              </a:spcAft>
              <a:buSzPts val="1800"/>
              <a:buNone/>
            </a:pPr>
            <a:r>
              <a:t/>
            </a:r>
            <a:endParaRPr sz="1400"/>
          </a:p>
          <a:p>
            <a:pPr indent="-317500" lvl="0" marL="457200" rtl="0" algn="l">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Tiempo suficiente para compartir historias, fortalezas y estrategias</a:t>
            </a:r>
            <a:endParaRPr sz="1400">
              <a:solidFill>
                <a:srgbClr val="000000"/>
              </a:solidFill>
              <a:latin typeface="Arial"/>
              <a:ea typeface="Arial"/>
              <a:cs typeface="Arial"/>
              <a:sym typeface="Arial"/>
            </a:endParaRPr>
          </a:p>
          <a:p>
            <a:pPr indent="-317500" lvl="0" marL="457200" rtl="0" algn="l">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Actividades de aprendizaje colaborativas e interactivas</a:t>
            </a:r>
            <a:endParaRPr sz="1400">
              <a:solidFill>
                <a:srgbClr val="000000"/>
              </a:solidFill>
              <a:latin typeface="Arial"/>
              <a:ea typeface="Arial"/>
              <a:cs typeface="Arial"/>
              <a:sym typeface="Arial"/>
            </a:endParaRPr>
          </a:p>
          <a:p>
            <a:pPr indent="-317500" lvl="0" marL="457200" rtl="0" algn="l">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Oportunidades para celebrarse y felicitarse mutuamente </a:t>
            </a:r>
            <a:endParaRPr sz="1400">
              <a:solidFill>
                <a:srgbClr val="000000"/>
              </a:solidFill>
              <a:latin typeface="Arial"/>
              <a:ea typeface="Arial"/>
              <a:cs typeface="Arial"/>
              <a:sym typeface="Arial"/>
            </a:endParaRPr>
          </a:p>
          <a:p>
            <a:pPr indent="-317500" lvl="0" marL="457200" rtl="0" algn="l">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Tiempo para hacer una pausa, reflexionar y estar presente</a:t>
            </a:r>
            <a:endParaRPr sz="1400">
              <a:solidFill>
                <a:srgbClr val="000000"/>
              </a:solidFill>
              <a:latin typeface="Arial"/>
              <a:ea typeface="Arial"/>
              <a:cs typeface="Arial"/>
              <a:sym typeface="Arial"/>
            </a:endParaRPr>
          </a:p>
          <a:p>
            <a:pPr indent="-317500" lvl="0" marL="457200" rtl="0" algn="l">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Tiempo para rezar si es necesario y cuando sea necesario</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82" name="Shape 482"/>
        <p:cNvGrpSpPr/>
        <p:nvPr/>
      </p:nvGrpSpPr>
      <p:grpSpPr>
        <a:xfrm>
          <a:off x="0" y="0"/>
          <a:ext cx="0" cy="0"/>
          <a:chOff x="0" y="0"/>
          <a:chExt cx="0" cy="0"/>
        </a:xfrm>
      </p:grpSpPr>
      <p:sp>
        <p:nvSpPr>
          <p:cNvPr id="483" name="Google Shape;483;p6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2</a:t>
            </a:r>
            <a:endParaRPr sz="2400">
              <a:latin typeface="Arial"/>
              <a:ea typeface="Arial"/>
              <a:cs typeface="Arial"/>
              <a:sym typeface="Arial"/>
            </a:endParaRPr>
          </a:p>
        </p:txBody>
      </p:sp>
      <p:sp>
        <p:nvSpPr>
          <p:cNvPr id="484" name="Google Shape;484;p6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485" name="Google Shape;485;p63"/>
          <p:cNvSpPr txBox="1"/>
          <p:nvPr/>
        </p:nvSpPr>
        <p:spPr>
          <a:xfrm>
            <a:off x="186100" y="1026225"/>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Igualdad de acceso</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486" name="Google Shape;486;p63"/>
          <p:cNvSpPr txBox="1"/>
          <p:nvPr/>
        </p:nvSpPr>
        <p:spPr>
          <a:xfrm>
            <a:off x="2868075" y="1205525"/>
            <a:ext cx="6153600" cy="29862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Revisar las políticas de respuesta ante emergencias para que las escuelas no se utilicen como refugios o bases militares. Identificar y proponer al gobierno ubicaciones alternativas.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Eliminar, siempre que sea posible, las barreras físicas para acceder a las escuelas y proporcionar opciones de transporte seguras y fiables para los docentes.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Incluir apoyo a las familias, especialmente apoyo a la infancia, en las políticas de reubicación y despliegue de docentes (apoyo al docente para que inscriban a niños y niñas en nuevas escuelas guarderías y ofrezcan servicios de guardería, por ejemplo).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las políticas de contratación, educación y formación del docente sean integradoras y no discriminatorias.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procedimientos estandarizados para el reconocimiento de las certificaciones o cualificaciones previas de los docentes refugiados. </a:t>
            </a:r>
            <a:endParaRPr b="0" i="0" sz="1400" u="none" cap="none" strike="noStrike">
              <a:solidFill>
                <a:srgbClr val="000000"/>
              </a:solidFill>
              <a:latin typeface="Arial"/>
              <a:ea typeface="Arial"/>
              <a:cs typeface="Arial"/>
              <a:sym typeface="Arial"/>
            </a:endParaRPr>
          </a:p>
        </p:txBody>
      </p:sp>
      <p:pic>
        <p:nvPicPr>
          <p:cNvPr id="487" name="Google Shape;487;p63"/>
          <p:cNvPicPr preferRelativeResize="0"/>
          <p:nvPr/>
        </p:nvPicPr>
        <p:blipFill rotWithShape="1">
          <a:blip r:embed="rId3">
            <a:alphaModFix/>
          </a:blip>
          <a:srcRect b="0" l="1616" r="1616" t="0"/>
          <a:stretch/>
        </p:blipFill>
        <p:spPr>
          <a:xfrm>
            <a:off x="386625" y="1465850"/>
            <a:ext cx="2312849" cy="280665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91" name="Shape 491"/>
        <p:cNvGrpSpPr/>
        <p:nvPr/>
      </p:nvGrpSpPr>
      <p:grpSpPr>
        <a:xfrm>
          <a:off x="0" y="0"/>
          <a:ext cx="0" cy="0"/>
          <a:chOff x="0" y="0"/>
          <a:chExt cx="0" cy="0"/>
        </a:xfrm>
      </p:grpSpPr>
      <p:sp>
        <p:nvSpPr>
          <p:cNvPr id="492" name="Google Shape;492;p6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2</a:t>
            </a:r>
            <a:endParaRPr sz="2400">
              <a:latin typeface="Arial"/>
              <a:ea typeface="Arial"/>
              <a:cs typeface="Arial"/>
              <a:sym typeface="Arial"/>
            </a:endParaRPr>
          </a:p>
        </p:txBody>
      </p:sp>
      <p:sp>
        <p:nvSpPr>
          <p:cNvPr id="493" name="Google Shape;493;p6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494" name="Google Shape;494;p64"/>
          <p:cNvSpPr txBox="1"/>
          <p:nvPr/>
        </p:nvSpPr>
        <p:spPr>
          <a:xfrm>
            <a:off x="250825" y="1038263"/>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Igualdad de acceso</a:t>
            </a:r>
            <a:endParaRPr b="1" i="1" sz="1400" u="none" cap="none" strike="noStrike">
              <a:solidFill>
                <a:srgbClr val="073763"/>
              </a:solidFill>
              <a:latin typeface="Arial"/>
              <a:ea typeface="Arial"/>
              <a:cs typeface="Arial"/>
              <a:sym typeface="Arial"/>
            </a:endParaRPr>
          </a:p>
        </p:txBody>
      </p:sp>
      <p:sp>
        <p:nvSpPr>
          <p:cNvPr id="495" name="Google Shape;495;p64"/>
          <p:cNvSpPr txBox="1"/>
          <p:nvPr/>
        </p:nvSpPr>
        <p:spPr>
          <a:xfrm>
            <a:off x="2902050" y="1210225"/>
            <a:ext cx="6153600" cy="32016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Ayudar a los docentes a notificar problemas de acceso de forma segura y confidencial.</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Proporcionar a los docentes habilidades y oportunidades para que las escuelas sean lo más accesibles posible para todos los miembros de la comunidad.</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Fomentar la flexibilidad curricular y pedagógica para que los docentes den a todos los estudiantes una educación de calidad.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Dar a los docentes oportunidades justas de ascenso y reconocimiento formal e informal, especialmente a los docentes que suelen estar excluidos como, por ejemplo, las mujeres, las minorías étnicas, los docentes desplazados y con discapacidades.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Implicar habitualmente a los docentes, especialmente a mujeres y docentes con discapacidades, en el diseño y funcionamiento de las infraestructuras escolares.</a:t>
            </a:r>
            <a:endParaRPr b="0" i="0" sz="1400" u="none" cap="none" strike="noStrike">
              <a:solidFill>
                <a:srgbClr val="000000"/>
              </a:solidFill>
              <a:latin typeface="Arial"/>
              <a:ea typeface="Arial"/>
              <a:cs typeface="Arial"/>
              <a:sym typeface="Arial"/>
            </a:endParaRPr>
          </a:p>
        </p:txBody>
      </p:sp>
      <p:pic>
        <p:nvPicPr>
          <p:cNvPr id="496" name="Google Shape;496;p64"/>
          <p:cNvPicPr preferRelativeResize="0"/>
          <p:nvPr/>
        </p:nvPicPr>
        <p:blipFill rotWithShape="1">
          <a:blip r:embed="rId3">
            <a:alphaModFix/>
          </a:blip>
          <a:srcRect b="258" l="0" r="0" t="258"/>
          <a:stretch/>
        </p:blipFill>
        <p:spPr>
          <a:xfrm>
            <a:off x="341474" y="1460475"/>
            <a:ext cx="2404151" cy="280665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0" name="Shape 500"/>
        <p:cNvGrpSpPr/>
        <p:nvPr/>
      </p:nvGrpSpPr>
      <p:grpSpPr>
        <a:xfrm>
          <a:off x="0" y="0"/>
          <a:ext cx="0" cy="0"/>
          <a:chOff x="0" y="0"/>
          <a:chExt cx="0" cy="0"/>
        </a:xfrm>
      </p:grpSpPr>
      <p:sp>
        <p:nvSpPr>
          <p:cNvPr id="501" name="Google Shape;501;p6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2 - Acceso y ambiente de aprendizaje</a:t>
            </a:r>
            <a:endParaRPr sz="2400">
              <a:latin typeface="Arial"/>
              <a:ea typeface="Arial"/>
              <a:cs typeface="Arial"/>
              <a:sym typeface="Arial"/>
            </a:endParaRPr>
          </a:p>
        </p:txBody>
      </p:sp>
      <p:sp>
        <p:nvSpPr>
          <p:cNvPr id="502" name="Google Shape;502;p65"/>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503" name="Google Shape;503;p65"/>
          <p:cNvSpPr txBox="1"/>
          <p:nvPr/>
        </p:nvSpPr>
        <p:spPr>
          <a:xfrm>
            <a:off x="126575" y="1140800"/>
            <a:ext cx="3638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Protección y bienestar</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04" name="Google Shape;504;p65"/>
          <p:cNvSpPr txBox="1"/>
          <p:nvPr/>
        </p:nvSpPr>
        <p:spPr>
          <a:xfrm>
            <a:off x="226675" y="1381425"/>
            <a:ext cx="4405200" cy="29862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Los ambientes de aprendizaje que promueven el bienestar del docente deben contar con planes de gestión y reducción del riesgo de desastres.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Proporcionar servicios de apoyo psicosocial y mantener la seguridad en el acceso a las escuelas.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Los ambientes de aprendizaje deben seguir el marco de Dakar para que los docentes trabajen en un ambiente que «promueva el entendimiento mutuo, la paz, la tolerancia y que ayude a prevenir la violencia y los conflictos».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Discutir las necesidades de los docentes vulnerables como, por ejemplo, las víctimas de la violencia de género o las personas con discapacidad.</a:t>
            </a:r>
            <a:endParaRPr b="0" i="0" sz="1300" u="none" cap="none" strike="noStrike">
              <a:solidFill>
                <a:srgbClr val="000000"/>
              </a:solidFill>
              <a:latin typeface="Arial"/>
              <a:ea typeface="Arial"/>
              <a:cs typeface="Arial"/>
              <a:sym typeface="Arial"/>
            </a:endParaRPr>
          </a:p>
        </p:txBody>
      </p:sp>
      <p:sp>
        <p:nvSpPr>
          <p:cNvPr id="505" name="Google Shape;505;p65"/>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sp>
        <p:nvSpPr>
          <p:cNvPr id="506" name="Google Shape;506;p65"/>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Marcador de posición</a:t>
            </a:r>
            <a:endParaRPr b="0" i="0" sz="1000" u="none" cap="none" strike="noStrike">
              <a:solidFill>
                <a:schemeClr val="lt1"/>
              </a:solidFill>
              <a:latin typeface="Arial"/>
              <a:ea typeface="Arial"/>
              <a:cs typeface="Arial"/>
              <a:sym typeface="Arial"/>
            </a:endParaRPr>
          </a:p>
        </p:txBody>
      </p:sp>
      <p:pic>
        <p:nvPicPr>
          <p:cNvPr id="507" name="Google Shape;507;p65"/>
          <p:cNvPicPr preferRelativeResize="0"/>
          <p:nvPr/>
        </p:nvPicPr>
        <p:blipFill rotWithShape="1">
          <a:blip r:embed="rId3">
            <a:alphaModFix/>
          </a:blip>
          <a:srcRect b="0" l="0" r="0" t="0"/>
          <a:stretch/>
        </p:blipFill>
        <p:spPr>
          <a:xfrm>
            <a:off x="4843412" y="1334950"/>
            <a:ext cx="3870458" cy="2917350"/>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11" name="Shape 511"/>
        <p:cNvGrpSpPr/>
        <p:nvPr/>
      </p:nvGrpSpPr>
      <p:grpSpPr>
        <a:xfrm>
          <a:off x="0" y="0"/>
          <a:ext cx="0" cy="0"/>
          <a:chOff x="0" y="0"/>
          <a:chExt cx="0" cy="0"/>
        </a:xfrm>
      </p:grpSpPr>
      <p:sp>
        <p:nvSpPr>
          <p:cNvPr id="512" name="Google Shape;512;p6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2 - Acceso y ambiente de aprendizaje</a:t>
            </a:r>
            <a:endParaRPr sz="2400">
              <a:latin typeface="Arial"/>
              <a:ea typeface="Arial"/>
              <a:cs typeface="Arial"/>
              <a:sym typeface="Arial"/>
            </a:endParaRPr>
          </a:p>
          <a:p>
            <a:pPr indent="0" lvl="0" marL="0" rtl="0" algn="l">
              <a:lnSpc>
                <a:spcPct val="100000"/>
              </a:lnSpc>
              <a:spcBef>
                <a:spcPts val="0"/>
              </a:spcBef>
              <a:spcAft>
                <a:spcPts val="0"/>
              </a:spcAft>
              <a:buSzPts val="2800"/>
              <a:buNone/>
            </a:pPr>
            <a:r>
              <a:t/>
            </a:r>
            <a:endParaRPr b="1" sz="2400">
              <a:latin typeface="Arial"/>
              <a:ea typeface="Arial"/>
              <a:cs typeface="Arial"/>
              <a:sym typeface="Arial"/>
            </a:endParaRPr>
          </a:p>
        </p:txBody>
      </p:sp>
      <p:sp>
        <p:nvSpPr>
          <p:cNvPr id="513" name="Google Shape;513;p66"/>
          <p:cNvSpPr txBox="1"/>
          <p:nvPr/>
        </p:nvSpPr>
        <p:spPr>
          <a:xfrm>
            <a:off x="228425" y="1016050"/>
            <a:ext cx="53472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Protección y bienestar</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14" name="Google Shape;514;p66"/>
          <p:cNvSpPr txBox="1"/>
          <p:nvPr/>
        </p:nvSpPr>
        <p:spPr>
          <a:xfrm>
            <a:off x="143850" y="1398500"/>
            <a:ext cx="9000000" cy="3201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rgbClr val="073763"/>
              </a:buClr>
              <a:buSzPts val="1400"/>
              <a:buChar char="●"/>
            </a:pPr>
            <a:r>
              <a:rPr lang="en">
                <a:solidFill>
                  <a:srgbClr val="CC4125"/>
                </a:solidFill>
              </a:rPr>
              <a:t>¿Qué obstáculos existen en cuanto a la protección y el bienestar dentro de las iniciativas para el bienestar docente?</a:t>
            </a:r>
            <a:endParaRPr>
              <a:solidFill>
                <a:srgbClr val="CC4125"/>
              </a:solidFill>
            </a:endParaRPr>
          </a:p>
          <a:p>
            <a:pPr indent="0" lvl="0" marL="457200" marR="0" rtl="0" algn="l">
              <a:lnSpc>
                <a:spcPct val="100000"/>
              </a:lnSpc>
              <a:spcBef>
                <a:spcPts val="0"/>
              </a:spcBef>
              <a:spcAft>
                <a:spcPts val="0"/>
              </a:spcAft>
              <a:buNone/>
            </a:pPr>
            <a:r>
              <a:t/>
            </a:r>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La falta de coordinación entre los sectores de los servicios de protección y seguridad y las partes involucradas en conflictos impide conseguir resultados satisfactorios para la seguridad de los docentes.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Los sistemas de referencia y los servicios especializados en salud mental y bienestar no están disponibles, no son accesibles o no es factible establecerlos, lo que limita la capacidad de los docentes para encontrar apoyo adecuado en caso de problemas graves o malestar relacionado con el trabajo.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Los docentes dudan en denunciar la violencia porque no pueden hacerlo de forma ni segura ni confidencial.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a:p>
          <a:p>
            <a:pPr indent="0" lvl="0" marL="0" rtl="0" algn="l">
              <a:spcBef>
                <a:spcPts val="0"/>
              </a:spcBef>
              <a:spcAft>
                <a:spcPts val="0"/>
              </a:spcAft>
              <a:buClr>
                <a:schemeClr val="dk1"/>
              </a:buClr>
              <a:buSzPts val="1400"/>
              <a:buFont typeface="Arial"/>
              <a:buNone/>
            </a:pPr>
            <a:r>
              <a:rPr lang="en">
                <a:solidFill>
                  <a:srgbClr val="CC4125"/>
                </a:solidFill>
              </a:rPr>
              <a:t>¿Existen estas barreras en su contexto? ¿Cuáles podrían ser algunas barreras adicionales a la protección y el bienestar?</a:t>
            </a:r>
            <a:endParaRPr>
              <a:solidFill>
                <a:srgbClr val="CC4125"/>
              </a:solidFill>
            </a:endParaRPr>
          </a:p>
          <a:p>
            <a:pPr indent="0" lvl="0" marL="0" marR="0" rtl="0" algn="l">
              <a:lnSpc>
                <a:spcPct val="100000"/>
              </a:lnSpc>
              <a:spcBef>
                <a:spcPts val="0"/>
              </a:spcBef>
              <a:spcAft>
                <a:spcPts val="0"/>
              </a:spcAft>
              <a:buNone/>
            </a:pPr>
            <a:r>
              <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18" name="Shape 518"/>
        <p:cNvGrpSpPr/>
        <p:nvPr/>
      </p:nvGrpSpPr>
      <p:grpSpPr>
        <a:xfrm>
          <a:off x="0" y="0"/>
          <a:ext cx="0" cy="0"/>
          <a:chOff x="0" y="0"/>
          <a:chExt cx="0" cy="0"/>
        </a:xfrm>
      </p:grpSpPr>
      <p:sp>
        <p:nvSpPr>
          <p:cNvPr id="519" name="Google Shape;519;p6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2</a:t>
            </a:r>
            <a:endParaRPr sz="2400">
              <a:latin typeface="Arial"/>
              <a:ea typeface="Arial"/>
              <a:cs typeface="Arial"/>
              <a:sym typeface="Arial"/>
            </a:endParaRPr>
          </a:p>
        </p:txBody>
      </p:sp>
      <p:sp>
        <p:nvSpPr>
          <p:cNvPr id="520" name="Google Shape;520;p67"/>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521" name="Google Shape;521;p67"/>
          <p:cNvSpPr txBox="1"/>
          <p:nvPr/>
        </p:nvSpPr>
        <p:spPr>
          <a:xfrm>
            <a:off x="228425" y="1058125"/>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Protección y bienestar</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22" name="Google Shape;522;p67"/>
          <p:cNvSpPr txBox="1"/>
          <p:nvPr/>
        </p:nvSpPr>
        <p:spPr>
          <a:xfrm>
            <a:off x="3281075" y="788600"/>
            <a:ext cx="5795700" cy="3848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Proporcionar acceso a los servicios de salud mental y apoyo psicosocial en todos los niveles de la pirámide de intervención, incluidas las necesidades básicas y la seguridad, la familia y la comunidad, el apoyo centrado no especializado y el apoyo especializado.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Promover las necesidades de salud mental y bienestar de los docentes con el apoyo de los líderes comunitarios, los líderes religiosos y los sanadores tradicionales.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Facilitar que los docentes se ayuden mutuamente mediante mecanismos formales de apoyo entre iguales.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proyectos generales de apoyo individual o en grupo y supervisarlos para garantizar que se ejecutan correctamente, tienen los resultados previstos y son sostenibles.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los recursos y servicios de salud mental y apoyo psicosocial se adaptan a los matices culturales del contexto, son asequibles, inclusivos y tienen en cuenta las cuestiones de género. </a:t>
            </a:r>
            <a:endParaRPr b="0" i="0" sz="1400" u="none" cap="none" strike="noStrike">
              <a:solidFill>
                <a:srgbClr val="000000"/>
              </a:solidFill>
              <a:latin typeface="Arial"/>
              <a:ea typeface="Arial"/>
              <a:cs typeface="Arial"/>
              <a:sym typeface="Arial"/>
            </a:endParaRPr>
          </a:p>
        </p:txBody>
      </p:sp>
      <p:pic>
        <p:nvPicPr>
          <p:cNvPr id="523" name="Google Shape;523;p67"/>
          <p:cNvPicPr preferRelativeResize="0"/>
          <p:nvPr/>
        </p:nvPicPr>
        <p:blipFill rotWithShape="1">
          <a:blip r:embed="rId3">
            <a:alphaModFix/>
          </a:blip>
          <a:srcRect b="1755" l="0" r="0" t="1765"/>
          <a:stretch/>
        </p:blipFill>
        <p:spPr>
          <a:xfrm>
            <a:off x="228425" y="1497775"/>
            <a:ext cx="2481099" cy="2806650"/>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27" name="Shape 527"/>
        <p:cNvGrpSpPr/>
        <p:nvPr/>
      </p:nvGrpSpPr>
      <p:grpSpPr>
        <a:xfrm>
          <a:off x="0" y="0"/>
          <a:ext cx="0" cy="0"/>
          <a:chOff x="0" y="0"/>
          <a:chExt cx="0" cy="0"/>
        </a:xfrm>
      </p:grpSpPr>
      <p:sp>
        <p:nvSpPr>
          <p:cNvPr id="528" name="Google Shape;528;p6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2</a:t>
            </a:r>
            <a:endParaRPr sz="2400">
              <a:latin typeface="Arial"/>
              <a:ea typeface="Arial"/>
              <a:cs typeface="Arial"/>
              <a:sym typeface="Arial"/>
            </a:endParaRPr>
          </a:p>
        </p:txBody>
      </p:sp>
      <p:sp>
        <p:nvSpPr>
          <p:cNvPr id="529" name="Google Shape;529;p68"/>
          <p:cNvSpPr txBox="1"/>
          <p:nvPr/>
        </p:nvSpPr>
        <p:spPr>
          <a:xfrm>
            <a:off x="217225" y="1051000"/>
            <a:ext cx="53472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Protección y bienestar</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30" name="Google Shape;530;p68"/>
          <p:cNvSpPr txBox="1"/>
          <p:nvPr/>
        </p:nvSpPr>
        <p:spPr>
          <a:xfrm>
            <a:off x="3034350" y="578400"/>
            <a:ext cx="5966700" cy="39867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Si las escuelas están demasiado lejos para que los docentes y los estudiantes lleguen con seguridad, animarlos a reunirse en escuelas secundarias o satélites, o en lugares que estén más cerca de sus domicilios.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Reforzar los edificios o los muros perimetrales y utilizar guardias de seguridad cuando sea necesario.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Proporcionar a los docentes alojamiento in situ, especialmente a los docentes con discapacidades u otras vulnerabilidades.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Crear códigos de conducta que respeten el marco de Dakar, y asegurarse de que los líderes escolares y las autoridades locales lo incluyan en las actividades de formación y en las reuniones de equipo.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Crear un comité de bienestar mental de los docentes en la escuela y ayudar a los docentes a crear planes de bienestar mental para ellos mismos y para los demás.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Financiar o ayudar a los docentes a recaudar fondos para recursos en el aula, aperitivos y bebidas para mitigar el mal comportamiento de los estudiantes.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Incluir normas de protección y bienestar en las políticas y marcos jurídicos del sistema educativo.</a:t>
            </a:r>
            <a:endParaRPr b="0" i="0" sz="1300" u="none" cap="none" strike="noStrike">
              <a:solidFill>
                <a:srgbClr val="000000"/>
              </a:solidFill>
              <a:latin typeface="Arial"/>
              <a:ea typeface="Arial"/>
              <a:cs typeface="Arial"/>
              <a:sym typeface="Arial"/>
            </a:endParaRPr>
          </a:p>
        </p:txBody>
      </p:sp>
      <p:pic>
        <p:nvPicPr>
          <p:cNvPr id="531" name="Google Shape;531;p68"/>
          <p:cNvPicPr preferRelativeResize="0"/>
          <p:nvPr/>
        </p:nvPicPr>
        <p:blipFill rotWithShape="1">
          <a:blip r:embed="rId3">
            <a:alphaModFix/>
          </a:blip>
          <a:srcRect b="0" l="1616" r="1616" t="0"/>
          <a:stretch/>
        </p:blipFill>
        <p:spPr>
          <a:xfrm>
            <a:off x="387800" y="1460475"/>
            <a:ext cx="2312849" cy="2806650"/>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5" name="Shape 535"/>
        <p:cNvGrpSpPr/>
        <p:nvPr/>
      </p:nvGrpSpPr>
      <p:grpSpPr>
        <a:xfrm>
          <a:off x="0" y="0"/>
          <a:ext cx="0" cy="0"/>
          <a:chOff x="0" y="0"/>
          <a:chExt cx="0" cy="0"/>
        </a:xfrm>
      </p:grpSpPr>
      <p:sp>
        <p:nvSpPr>
          <p:cNvPr id="536" name="Google Shape;536;p6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latin typeface="Arial"/>
                <a:ea typeface="Arial"/>
                <a:cs typeface="Arial"/>
                <a:sym typeface="Arial"/>
              </a:rPr>
              <a:t>Estrategias para apoyar el bienestar docente: </a:t>
            </a:r>
            <a:endParaRPr b="1" sz="2400">
              <a:latin typeface="Arial"/>
              <a:ea typeface="Arial"/>
              <a:cs typeface="Arial"/>
              <a:sym typeface="Arial"/>
            </a:endParaRPr>
          </a:p>
          <a:p>
            <a:pPr indent="0" lvl="0" marL="0" rtl="0" algn="l">
              <a:lnSpc>
                <a:spcPct val="100000"/>
              </a:lnSpc>
              <a:spcBef>
                <a:spcPts val="0"/>
              </a:spcBef>
              <a:spcAft>
                <a:spcPts val="0"/>
              </a:spcAft>
              <a:buSzPts val="2800"/>
              <a:buNone/>
            </a:pPr>
            <a:r>
              <a:rPr b="1" lang="en" sz="2400">
                <a:latin typeface="Arial"/>
                <a:ea typeface="Arial"/>
                <a:cs typeface="Arial"/>
                <a:sym typeface="Arial"/>
              </a:rPr>
              <a:t>Ámbito 2</a:t>
            </a:r>
            <a:endParaRPr sz="2400">
              <a:latin typeface="Arial"/>
              <a:ea typeface="Arial"/>
              <a:cs typeface="Arial"/>
              <a:sym typeface="Arial"/>
            </a:endParaRPr>
          </a:p>
        </p:txBody>
      </p:sp>
      <p:sp>
        <p:nvSpPr>
          <p:cNvPr id="537" name="Google Shape;537;p69"/>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538" name="Google Shape;538;p69"/>
          <p:cNvSpPr txBox="1"/>
          <p:nvPr/>
        </p:nvSpPr>
        <p:spPr>
          <a:xfrm>
            <a:off x="228425" y="1038263"/>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Protección y bienestar</a:t>
            </a:r>
            <a:endParaRPr b="1" i="1" sz="1400" u="none" cap="none" strike="noStrike">
              <a:solidFill>
                <a:srgbClr val="073763"/>
              </a:solidFill>
              <a:latin typeface="Arial"/>
              <a:ea typeface="Arial"/>
              <a:cs typeface="Arial"/>
              <a:sym typeface="Arial"/>
            </a:endParaRPr>
          </a:p>
        </p:txBody>
      </p:sp>
      <p:sp>
        <p:nvSpPr>
          <p:cNvPr id="539" name="Google Shape;539;p69"/>
          <p:cNvSpPr txBox="1"/>
          <p:nvPr/>
        </p:nvSpPr>
        <p:spPr>
          <a:xfrm>
            <a:off x="3157950" y="1038275"/>
            <a:ext cx="5846700" cy="34170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Invitar a los docentes a realizar evaluaciones de riesgos para que conozcan sus propias necesidades y prioridades de protección. Implicar a los docentes en actividades de preparación y gestión de desastres en las que puedan liderar la elaboración de planes de preparación ante emergencias y decidir las medidas de seguridad adecuadas.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Preguntar a los docentes cómo reducir el estigma, qué servicios de apoyo necesitan y desean, y cómo crear vías de referencia accesibles, seguras y confidenciales.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Formar a los docentes en técnicas básicas de apoyo psicosocial (o primeros auxilios psicológicos)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Proporcionar y animar a los docentes a participar en el desarrollo profesional sobre su propia salud mental y bienestar; proporcionar recursos y herramientas que puedan utilizar de forma independiente o en grupos de apoyo entre iguales.</a:t>
            </a:r>
            <a:endParaRPr b="0" i="0" sz="1400" u="none" cap="none" strike="noStrike">
              <a:solidFill>
                <a:srgbClr val="000000"/>
              </a:solidFill>
              <a:latin typeface="Arial"/>
              <a:ea typeface="Arial"/>
              <a:cs typeface="Arial"/>
              <a:sym typeface="Arial"/>
            </a:endParaRPr>
          </a:p>
        </p:txBody>
      </p:sp>
      <p:pic>
        <p:nvPicPr>
          <p:cNvPr id="540" name="Google Shape;540;p69"/>
          <p:cNvPicPr preferRelativeResize="0"/>
          <p:nvPr/>
        </p:nvPicPr>
        <p:blipFill rotWithShape="1">
          <a:blip r:embed="rId3">
            <a:alphaModFix/>
          </a:blip>
          <a:srcRect b="258" l="0" r="0" t="258"/>
          <a:stretch/>
        </p:blipFill>
        <p:spPr>
          <a:xfrm>
            <a:off x="375099" y="1438475"/>
            <a:ext cx="2404151" cy="280665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44" name="Shape 544"/>
        <p:cNvGrpSpPr/>
        <p:nvPr/>
      </p:nvGrpSpPr>
      <p:grpSpPr>
        <a:xfrm>
          <a:off x="0" y="0"/>
          <a:ext cx="0" cy="0"/>
          <a:chOff x="0" y="0"/>
          <a:chExt cx="0" cy="0"/>
        </a:xfrm>
      </p:grpSpPr>
      <p:sp>
        <p:nvSpPr>
          <p:cNvPr id="545" name="Google Shape;545;p7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2 - Acceso y ambiente de aprendizaje</a:t>
            </a:r>
            <a:endParaRPr sz="1700">
              <a:latin typeface="Arial"/>
              <a:ea typeface="Arial"/>
              <a:cs typeface="Arial"/>
              <a:sym typeface="Arial"/>
            </a:endParaRPr>
          </a:p>
        </p:txBody>
      </p:sp>
      <p:sp>
        <p:nvSpPr>
          <p:cNvPr id="546" name="Google Shape;546;p70"/>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547" name="Google Shape;547;p70"/>
          <p:cNvSpPr txBox="1"/>
          <p:nvPr/>
        </p:nvSpPr>
        <p:spPr>
          <a:xfrm>
            <a:off x="143850" y="1069675"/>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Instalaciones y servicios</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48" name="Google Shape;548;p70"/>
          <p:cNvSpPr txBox="1"/>
          <p:nvPr/>
        </p:nvSpPr>
        <p:spPr>
          <a:xfrm>
            <a:off x="143850" y="1505975"/>
            <a:ext cx="4876800" cy="29862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Los ambientes seguros de enseñanza y aprendizaje son muy importantes para el bienestar docente.</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Las escuelas y otros espacios de aprendizaje deben ser accesibles, seguros e incluir las instalaciones y servicios que los docentes consideren necesarios.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Las escuelas y los espacios de aprendizaje deben respetar las diferencias de género, edad y discapacidad, y estar en zonas seguras para todos, docentes y estudiantes.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En situaciones de emergencia, los docentes se enfrentan a riesgos adicionales de seguridad y protección, como conflictos armados, violencia de género y riesgos medioambientales y sanitarios.</a:t>
            </a:r>
            <a:endParaRPr b="0" i="0" sz="1400" u="none" cap="none" strike="noStrike">
              <a:solidFill>
                <a:srgbClr val="000000"/>
              </a:solidFill>
              <a:latin typeface="Arial"/>
              <a:ea typeface="Arial"/>
              <a:cs typeface="Arial"/>
              <a:sym typeface="Arial"/>
            </a:endParaRPr>
          </a:p>
        </p:txBody>
      </p:sp>
      <p:sp>
        <p:nvSpPr>
          <p:cNvPr id="549" name="Google Shape;549;p70"/>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sp>
        <p:nvSpPr>
          <p:cNvPr id="550" name="Google Shape;550;p70"/>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Marcador de posición</a:t>
            </a:r>
            <a:endParaRPr b="0" i="0" sz="1000" u="none" cap="none" strike="noStrike">
              <a:solidFill>
                <a:schemeClr val="lt1"/>
              </a:solidFill>
              <a:latin typeface="Arial"/>
              <a:ea typeface="Arial"/>
              <a:cs typeface="Arial"/>
              <a:sym typeface="Arial"/>
            </a:endParaRPr>
          </a:p>
        </p:txBody>
      </p:sp>
      <p:pic>
        <p:nvPicPr>
          <p:cNvPr id="551" name="Google Shape;551;p70"/>
          <p:cNvPicPr preferRelativeResize="0"/>
          <p:nvPr/>
        </p:nvPicPr>
        <p:blipFill rotWithShape="1">
          <a:blip r:embed="rId3">
            <a:alphaModFix/>
          </a:blip>
          <a:srcRect b="0" l="0" r="0" t="0"/>
          <a:stretch/>
        </p:blipFill>
        <p:spPr>
          <a:xfrm>
            <a:off x="5116150" y="1334950"/>
            <a:ext cx="3597724" cy="2711775"/>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55" name="Shape 555"/>
        <p:cNvGrpSpPr/>
        <p:nvPr/>
      </p:nvGrpSpPr>
      <p:grpSpPr>
        <a:xfrm>
          <a:off x="0" y="0"/>
          <a:ext cx="0" cy="0"/>
          <a:chOff x="0" y="0"/>
          <a:chExt cx="0" cy="0"/>
        </a:xfrm>
      </p:grpSpPr>
      <p:sp>
        <p:nvSpPr>
          <p:cNvPr id="556" name="Google Shape;556;p7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2 - Acceso y ambiente de aprendizaje</a:t>
            </a:r>
            <a:endParaRPr sz="1700">
              <a:latin typeface="Arial"/>
              <a:ea typeface="Arial"/>
              <a:cs typeface="Arial"/>
              <a:sym typeface="Arial"/>
            </a:endParaRPr>
          </a:p>
          <a:p>
            <a:pPr indent="0" lvl="0" marL="0" rtl="0" algn="l">
              <a:lnSpc>
                <a:spcPct val="100000"/>
              </a:lnSpc>
              <a:spcBef>
                <a:spcPts val="0"/>
              </a:spcBef>
              <a:spcAft>
                <a:spcPts val="0"/>
              </a:spcAft>
              <a:buSzPts val="2800"/>
              <a:buNone/>
            </a:pPr>
            <a:r>
              <a:t/>
            </a:r>
            <a:endParaRPr b="1">
              <a:latin typeface="Arial"/>
              <a:ea typeface="Arial"/>
              <a:cs typeface="Arial"/>
              <a:sym typeface="Arial"/>
            </a:endParaRPr>
          </a:p>
        </p:txBody>
      </p:sp>
      <p:sp>
        <p:nvSpPr>
          <p:cNvPr id="557" name="Google Shape;557;p7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558" name="Google Shape;558;p71"/>
          <p:cNvSpPr txBox="1"/>
          <p:nvPr/>
        </p:nvSpPr>
        <p:spPr>
          <a:xfrm>
            <a:off x="228425" y="1058613"/>
            <a:ext cx="53472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Instalaciones y servicios</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59" name="Google Shape;559;p71"/>
          <p:cNvSpPr txBox="1"/>
          <p:nvPr/>
        </p:nvSpPr>
        <p:spPr>
          <a:xfrm>
            <a:off x="330300" y="1474275"/>
            <a:ext cx="3649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CC4125"/>
              </a:solidFill>
              <a:latin typeface="Arial"/>
              <a:ea typeface="Arial"/>
              <a:cs typeface="Arial"/>
              <a:sym typeface="Arial"/>
            </a:endParaRPr>
          </a:p>
        </p:txBody>
      </p:sp>
      <p:sp>
        <p:nvSpPr>
          <p:cNvPr id="560" name="Google Shape;560;p71"/>
          <p:cNvSpPr txBox="1"/>
          <p:nvPr/>
        </p:nvSpPr>
        <p:spPr>
          <a:xfrm>
            <a:off x="228425" y="1474275"/>
            <a:ext cx="8716800" cy="2801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a las instalaciones y servicios en las iniciativas por el bienestar docente?</a:t>
            </a:r>
            <a:endParaRPr>
              <a:solidFill>
                <a:srgbClr val="CC4125"/>
              </a:solidFill>
            </a:endParaRPr>
          </a:p>
          <a:p>
            <a:pPr indent="0" lvl="0" marL="0" marR="0" rtl="0" algn="l">
              <a:lnSpc>
                <a:spcPct val="100000"/>
              </a:lnSpc>
              <a:spcBef>
                <a:spcPts val="0"/>
              </a:spcBef>
              <a:spcAft>
                <a:spcPts val="0"/>
              </a:spcAft>
              <a:buNone/>
            </a:pPr>
            <a:r>
              <a:t/>
            </a:r>
            <a:endParaRPr sz="1300"/>
          </a:p>
          <a:p>
            <a:pPr indent="0" lvl="0" marL="0" marR="0" rtl="0" algn="l">
              <a:lnSpc>
                <a:spcPct val="100000"/>
              </a:lnSpc>
              <a:spcBef>
                <a:spcPts val="0"/>
              </a:spcBef>
              <a:spcAft>
                <a:spcPts val="0"/>
              </a:spcAft>
              <a:buNone/>
            </a:pPr>
            <a:r>
              <a:t/>
            </a:r>
            <a:endParaRPr sz="1300"/>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Existen pocos o ningún mecanismo o política de seguridad o gobernanza que proteja a los docentes, incluidos los planes de evaluación de conflictos y riesgos.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centros de enseñanza están mal construidos y son peligrosos.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No hay suficiente información sobre centros escolares seguros ni sobre cómo proteger a los docentes en momentos de crisis.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Las aulas están masificadas y no hay suficientes recursos educativos.</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sz="1300"/>
          </a:p>
          <a:p>
            <a:pPr indent="0" lvl="0" marL="0" marR="0" rtl="0" algn="l">
              <a:lnSpc>
                <a:spcPct val="100000"/>
              </a:lnSpc>
              <a:spcBef>
                <a:spcPts val="0"/>
              </a:spcBef>
              <a:spcAft>
                <a:spcPts val="0"/>
              </a:spcAft>
              <a:buNone/>
            </a:pPr>
            <a:r>
              <a:t/>
            </a:r>
            <a:endParaRPr sz="1300"/>
          </a:p>
          <a:p>
            <a:pPr indent="0" lvl="0" marL="0" rtl="0" algn="l">
              <a:spcBef>
                <a:spcPts val="0"/>
              </a:spcBef>
              <a:spcAft>
                <a:spcPts val="0"/>
              </a:spcAft>
              <a:buNone/>
            </a:pPr>
            <a:r>
              <a:rPr lang="en" sz="1300">
                <a:solidFill>
                  <a:srgbClr val="CC4125"/>
                </a:solidFill>
              </a:rPr>
              <a:t>¿Existen estas barreras en su contexto? ¿Cuáles podrían ser algunas barreras adicionales a las instalaciones y servicios para el bienestar de los docentes?</a:t>
            </a:r>
            <a:endParaRPr sz="1300"/>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64" name="Shape 564"/>
        <p:cNvGrpSpPr/>
        <p:nvPr/>
      </p:nvGrpSpPr>
      <p:grpSpPr>
        <a:xfrm>
          <a:off x="0" y="0"/>
          <a:ext cx="0" cy="0"/>
          <a:chOff x="0" y="0"/>
          <a:chExt cx="0" cy="0"/>
        </a:xfrm>
      </p:grpSpPr>
      <p:sp>
        <p:nvSpPr>
          <p:cNvPr id="565" name="Google Shape;565;p7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2</a:t>
            </a:r>
            <a:endParaRPr sz="1700">
              <a:latin typeface="Arial"/>
              <a:ea typeface="Arial"/>
              <a:cs typeface="Arial"/>
              <a:sym typeface="Arial"/>
            </a:endParaRPr>
          </a:p>
        </p:txBody>
      </p:sp>
      <p:sp>
        <p:nvSpPr>
          <p:cNvPr id="566" name="Google Shape;566;p72"/>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567" name="Google Shape;567;p72"/>
          <p:cNvSpPr txBox="1"/>
          <p:nvPr/>
        </p:nvSpPr>
        <p:spPr>
          <a:xfrm>
            <a:off x="228425" y="1192600"/>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Instalaciones y servicios</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68" name="Google Shape;568;p72"/>
          <p:cNvSpPr txBox="1"/>
          <p:nvPr/>
        </p:nvSpPr>
        <p:spPr>
          <a:xfrm>
            <a:off x="3267000" y="1887725"/>
            <a:ext cx="5729100" cy="19086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los docentes tengan acceso a recursos o instalaciones de protección, higiene, salud y nutrición.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Asegurarse de que todos los docentes puedan acceder a los profesionales de salud mental y apoyo psicosocial in situ o en las proximidades, y puedan confiar en procesos que protejan su confidencialidad.</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Establecer mecanismos de seguridad y gobernanza para crear ambientes de aprendizaje seguros y abogar por espacios que mejoren la salud mental y el bienestar de los docentes.  </a:t>
            </a:r>
            <a:endParaRPr b="0" i="0" sz="1400" u="none" cap="none" strike="noStrike">
              <a:solidFill>
                <a:srgbClr val="000000"/>
              </a:solidFill>
              <a:latin typeface="Arial"/>
              <a:ea typeface="Arial"/>
              <a:cs typeface="Arial"/>
              <a:sym typeface="Arial"/>
            </a:endParaRPr>
          </a:p>
        </p:txBody>
      </p:sp>
      <p:pic>
        <p:nvPicPr>
          <p:cNvPr id="569" name="Google Shape;569;p72"/>
          <p:cNvPicPr preferRelativeResize="0"/>
          <p:nvPr/>
        </p:nvPicPr>
        <p:blipFill rotWithShape="1">
          <a:blip r:embed="rId3">
            <a:alphaModFix/>
          </a:blip>
          <a:srcRect b="1755" l="0" r="0" t="1765"/>
          <a:stretch/>
        </p:blipFill>
        <p:spPr>
          <a:xfrm>
            <a:off x="584400" y="1640038"/>
            <a:ext cx="2125126" cy="2403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0" name="Shape 80"/>
        <p:cNvGrpSpPr/>
        <p:nvPr/>
      </p:nvGrpSpPr>
      <p:grpSpPr>
        <a:xfrm>
          <a:off x="0" y="0"/>
          <a:ext cx="0" cy="0"/>
          <a:chOff x="0" y="0"/>
          <a:chExt cx="0" cy="0"/>
        </a:xfrm>
      </p:grpSpPr>
      <p:sp>
        <p:nvSpPr>
          <p:cNvPr id="81" name="Google Shape;81;p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Conocerse mutuamente</a:t>
            </a:r>
            <a:endParaRPr sz="1700">
              <a:latin typeface="Arial"/>
              <a:ea typeface="Arial"/>
              <a:cs typeface="Arial"/>
              <a:sym typeface="Arial"/>
            </a:endParaRPr>
          </a:p>
        </p:txBody>
      </p:sp>
      <p:sp>
        <p:nvSpPr>
          <p:cNvPr id="82" name="Google Shape;82;p8"/>
          <p:cNvSpPr txBox="1"/>
          <p:nvPr>
            <p:ph idx="1" type="body"/>
          </p:nvPr>
        </p:nvSpPr>
        <p:spPr>
          <a:xfrm>
            <a:off x="143850" y="875825"/>
            <a:ext cx="4273500" cy="16662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2400">
                <a:solidFill>
                  <a:srgbClr val="073763"/>
                </a:solidFill>
                <a:latin typeface="Arial"/>
                <a:ea typeface="Arial"/>
                <a:cs typeface="Arial"/>
                <a:sym typeface="Arial"/>
              </a:rPr>
              <a:t>1: </a:t>
            </a:r>
            <a:r>
              <a:rPr lang="en" sz="2400">
                <a:solidFill>
                  <a:schemeClr val="dk1"/>
                </a:solidFill>
                <a:latin typeface="Arial"/>
                <a:ea typeface="Arial"/>
                <a:cs typeface="Arial"/>
                <a:sym typeface="Arial"/>
              </a:rPr>
              <a:t>Preséntese a cada uno de los miembros de su mesa</a:t>
            </a:r>
            <a:endParaRPr sz="2400">
              <a:solidFill>
                <a:schemeClr val="dk1"/>
              </a:solidFill>
              <a:latin typeface="Arial"/>
              <a:ea typeface="Arial"/>
              <a:cs typeface="Arial"/>
              <a:sym typeface="Arial"/>
            </a:endParaRPr>
          </a:p>
          <a:p>
            <a:pPr indent="0" lvl="0" marL="0" rtl="0" algn="l">
              <a:lnSpc>
                <a:spcPct val="100000"/>
              </a:lnSpc>
              <a:spcBef>
                <a:spcPts val="0"/>
              </a:spcBef>
              <a:spcAft>
                <a:spcPts val="0"/>
              </a:spcAft>
              <a:buSzPts val="1800"/>
              <a:buNone/>
            </a:pPr>
            <a:r>
              <a:rPr lang="en" sz="1400">
                <a:solidFill>
                  <a:schemeClr val="dk1"/>
                </a:solidFill>
                <a:latin typeface="Arial"/>
                <a:ea typeface="Arial"/>
                <a:cs typeface="Arial"/>
                <a:sym typeface="Arial"/>
              </a:rPr>
              <a:t>(5 minutos en total)</a:t>
            </a:r>
            <a:endParaRPr/>
          </a:p>
        </p:txBody>
      </p:sp>
      <p:sp>
        <p:nvSpPr>
          <p:cNvPr id="83" name="Google Shape;83;p8"/>
          <p:cNvSpPr txBox="1"/>
          <p:nvPr>
            <p:ph idx="1" type="body"/>
          </p:nvPr>
        </p:nvSpPr>
        <p:spPr>
          <a:xfrm>
            <a:off x="4572000" y="875825"/>
            <a:ext cx="4407000" cy="17535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2400">
                <a:solidFill>
                  <a:srgbClr val="073763"/>
                </a:solidFill>
                <a:latin typeface="Arial"/>
                <a:ea typeface="Arial"/>
                <a:cs typeface="Arial"/>
                <a:sym typeface="Arial"/>
              </a:rPr>
              <a:t>2: </a:t>
            </a:r>
            <a:r>
              <a:rPr lang="en" sz="2400">
                <a:solidFill>
                  <a:schemeClr val="dk1"/>
                </a:solidFill>
                <a:latin typeface="Arial"/>
                <a:ea typeface="Arial"/>
                <a:cs typeface="Arial"/>
                <a:sym typeface="Arial"/>
              </a:rPr>
              <a:t>Nombre a una persona para que presente brevemente a cada miembro de la mesa al resto del grupo</a:t>
            </a:r>
            <a:endParaRPr sz="3400">
              <a:solidFill>
                <a:schemeClr val="dk1"/>
              </a:solidFill>
              <a:latin typeface="Arial"/>
              <a:ea typeface="Arial"/>
              <a:cs typeface="Arial"/>
              <a:sym typeface="Arial"/>
            </a:endParaRPr>
          </a:p>
          <a:p>
            <a:pPr indent="0" lvl="0" marL="0" rtl="0" algn="l">
              <a:lnSpc>
                <a:spcPct val="100000"/>
              </a:lnSpc>
              <a:spcBef>
                <a:spcPts val="0"/>
              </a:spcBef>
              <a:spcAft>
                <a:spcPts val="0"/>
              </a:spcAft>
              <a:buSzPts val="1800"/>
              <a:buNone/>
            </a:pPr>
            <a:r>
              <a:rPr lang="en" sz="1400">
                <a:solidFill>
                  <a:schemeClr val="dk1"/>
                </a:solidFill>
                <a:latin typeface="Arial"/>
                <a:ea typeface="Arial"/>
                <a:cs typeface="Arial"/>
                <a:sym typeface="Arial"/>
              </a:rPr>
              <a:t>(10 minutos en total)</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0" algn="l">
              <a:lnSpc>
                <a:spcPct val="115000"/>
              </a:lnSpc>
              <a:spcBef>
                <a:spcPts val="0"/>
              </a:spcBef>
              <a:spcAft>
                <a:spcPts val="1600"/>
              </a:spcAft>
              <a:buSzPts val="1800"/>
              <a:buNone/>
            </a:pPr>
            <a:r>
              <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73" name="Shape 573"/>
        <p:cNvGrpSpPr/>
        <p:nvPr/>
      </p:nvGrpSpPr>
      <p:grpSpPr>
        <a:xfrm>
          <a:off x="0" y="0"/>
          <a:ext cx="0" cy="0"/>
          <a:chOff x="0" y="0"/>
          <a:chExt cx="0" cy="0"/>
        </a:xfrm>
      </p:grpSpPr>
      <p:sp>
        <p:nvSpPr>
          <p:cNvPr id="574" name="Google Shape;574;p7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2</a:t>
            </a:r>
            <a:endParaRPr sz="1700">
              <a:latin typeface="Arial"/>
              <a:ea typeface="Arial"/>
              <a:cs typeface="Arial"/>
              <a:sym typeface="Arial"/>
            </a:endParaRPr>
          </a:p>
        </p:txBody>
      </p:sp>
      <p:sp>
        <p:nvSpPr>
          <p:cNvPr id="575" name="Google Shape;575;p7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576" name="Google Shape;576;p73"/>
          <p:cNvSpPr txBox="1"/>
          <p:nvPr/>
        </p:nvSpPr>
        <p:spPr>
          <a:xfrm>
            <a:off x="186100" y="1207100"/>
            <a:ext cx="53472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Instalaciones y servicios</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77" name="Google Shape;577;p73"/>
          <p:cNvSpPr txBox="1"/>
          <p:nvPr/>
        </p:nvSpPr>
        <p:spPr>
          <a:xfrm>
            <a:off x="3072875" y="1005400"/>
            <a:ext cx="5937900" cy="33864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Establecer como política escolar la formación de los docentes en prácticas de protección y respuesta a emergencias.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Asignar al personal escolar funciones claras y formarlo para gestionar crisis y emergencias como ataques a escuelas, desastres por fenómenos naturales o medioambientales, o problemas de salud e higiene.</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Abordar los riesgos para la seguridad de los docentes de camino a la escuela y en la escuela; ayudar a los docentes a denunciar riesgos, abusos o daños de forma segura y confidencial.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Garantizar que las escuelas de las zonas rurales y de los contextos de acogida de refugiados dispongan de recursos equiparables a los de las escuelas de las zonas urbanas o de las comunidades de acogida.</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Garantizar que las escuelas dispongan de lavabos (instalaciones de agua, saneamiento e higiene) sólo para mujeres.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Ofrecer a los docentes guarderías en la escuela u ofrecer guarderías gratuitas en la comunidad.</a:t>
            </a:r>
            <a:endParaRPr b="0" i="0" sz="1300" u="none" cap="none" strike="noStrike">
              <a:solidFill>
                <a:srgbClr val="000000"/>
              </a:solidFill>
              <a:latin typeface="Arial"/>
              <a:ea typeface="Arial"/>
              <a:cs typeface="Arial"/>
              <a:sym typeface="Arial"/>
            </a:endParaRPr>
          </a:p>
        </p:txBody>
      </p:sp>
      <p:pic>
        <p:nvPicPr>
          <p:cNvPr id="578" name="Google Shape;578;p73"/>
          <p:cNvPicPr preferRelativeResize="0"/>
          <p:nvPr/>
        </p:nvPicPr>
        <p:blipFill rotWithShape="1">
          <a:blip r:embed="rId3">
            <a:alphaModFix/>
          </a:blip>
          <a:srcRect b="0" l="1616" r="1616" t="0"/>
          <a:stretch/>
        </p:blipFill>
        <p:spPr>
          <a:xfrm>
            <a:off x="421425" y="1615750"/>
            <a:ext cx="2312849" cy="280665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82" name="Shape 582"/>
        <p:cNvGrpSpPr/>
        <p:nvPr/>
      </p:nvGrpSpPr>
      <p:grpSpPr>
        <a:xfrm>
          <a:off x="0" y="0"/>
          <a:ext cx="0" cy="0"/>
          <a:chOff x="0" y="0"/>
          <a:chExt cx="0" cy="0"/>
        </a:xfrm>
      </p:grpSpPr>
      <p:sp>
        <p:nvSpPr>
          <p:cNvPr id="583" name="Google Shape;583;p7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2</a:t>
            </a:r>
            <a:endParaRPr sz="1700">
              <a:latin typeface="Arial"/>
              <a:ea typeface="Arial"/>
              <a:cs typeface="Arial"/>
              <a:sym typeface="Arial"/>
            </a:endParaRPr>
          </a:p>
        </p:txBody>
      </p:sp>
      <p:sp>
        <p:nvSpPr>
          <p:cNvPr id="584" name="Google Shape;584;p7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585" name="Google Shape;585;p74"/>
          <p:cNvSpPr txBox="1"/>
          <p:nvPr/>
        </p:nvSpPr>
        <p:spPr>
          <a:xfrm>
            <a:off x="228425" y="1115013"/>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Instalaciones y servicios</a:t>
            </a:r>
            <a:endParaRPr b="1" i="1" sz="1400" u="none" cap="none" strike="noStrike">
              <a:solidFill>
                <a:srgbClr val="073763"/>
              </a:solidFill>
              <a:latin typeface="Arial"/>
              <a:ea typeface="Arial"/>
              <a:cs typeface="Arial"/>
              <a:sym typeface="Arial"/>
            </a:endParaRPr>
          </a:p>
        </p:txBody>
      </p:sp>
      <p:sp>
        <p:nvSpPr>
          <p:cNvPr id="586" name="Google Shape;586;p74"/>
          <p:cNvSpPr txBox="1"/>
          <p:nvPr/>
        </p:nvSpPr>
        <p:spPr>
          <a:xfrm>
            <a:off x="3292450" y="1970950"/>
            <a:ext cx="5754600" cy="21240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Co-diseñar con los docentes escuelas seguras, incorporando sus ideas en la arquitectura y programación de las mismas.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se </a:t>
            </a:r>
            <a:r>
              <a:rPr lang="en"/>
              <a:t>dé prioridad</a:t>
            </a:r>
            <a:r>
              <a:rPr b="0" i="0" lang="en" sz="1400" u="none" cap="none" strike="noStrike">
                <a:solidFill>
                  <a:srgbClr val="000000"/>
                </a:solidFill>
                <a:latin typeface="Arial"/>
                <a:ea typeface="Arial"/>
                <a:cs typeface="Arial"/>
                <a:sym typeface="Arial"/>
              </a:rPr>
              <a:t> a las voces de los docentes procedentes de entornos históricamente marginados.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Encuestar a los docentes sobre la medida en que las instalaciones y servicios escolares satisfacen sus necesidades y expectativas.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Dar a los docentes la oportunidad de ser los puntos de enlace para la mejora de las instalaciones y los servicios escolares.</a:t>
            </a:r>
            <a:endParaRPr b="0" i="0" sz="1400" u="none" cap="none" strike="noStrike">
              <a:solidFill>
                <a:srgbClr val="000000"/>
              </a:solidFill>
              <a:latin typeface="Arial"/>
              <a:ea typeface="Arial"/>
              <a:cs typeface="Arial"/>
              <a:sym typeface="Arial"/>
            </a:endParaRPr>
          </a:p>
        </p:txBody>
      </p:sp>
      <p:pic>
        <p:nvPicPr>
          <p:cNvPr id="587" name="Google Shape;587;p74"/>
          <p:cNvPicPr preferRelativeResize="0"/>
          <p:nvPr/>
        </p:nvPicPr>
        <p:blipFill rotWithShape="1">
          <a:blip r:embed="rId3">
            <a:alphaModFix/>
          </a:blip>
          <a:srcRect b="258" l="0" r="0" t="258"/>
          <a:stretch/>
        </p:blipFill>
        <p:spPr>
          <a:xfrm>
            <a:off x="330274" y="1521925"/>
            <a:ext cx="2404151" cy="280665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91" name="Shape 591"/>
        <p:cNvGrpSpPr/>
        <p:nvPr/>
      </p:nvGrpSpPr>
      <p:grpSpPr>
        <a:xfrm>
          <a:off x="0" y="0"/>
          <a:ext cx="0" cy="0"/>
          <a:chOff x="0" y="0"/>
          <a:chExt cx="0" cy="0"/>
        </a:xfrm>
      </p:grpSpPr>
      <p:sp>
        <p:nvSpPr>
          <p:cNvPr id="592" name="Google Shape;592;p75"/>
          <p:cNvSpPr txBox="1"/>
          <p:nvPr>
            <p:ph type="title"/>
          </p:nvPr>
        </p:nvSpPr>
        <p:spPr>
          <a:xfrm>
            <a:off x="459000" y="537875"/>
            <a:ext cx="8226000" cy="3227400"/>
          </a:xfrm>
          <a:prstGeom prst="rect">
            <a:avLst/>
          </a:prstGeom>
          <a:noFill/>
          <a:ln>
            <a:noFill/>
          </a:ln>
        </p:spPr>
        <p:txBody>
          <a:bodyPr anchorCtr="0" anchor="b" bIns="91400" lIns="91400" spcFirstLastPara="1" rIns="91400" wrap="square" tIns="91400">
            <a:noAutofit/>
          </a:bodyPr>
          <a:lstStyle/>
          <a:p>
            <a:pPr indent="0" lvl="0" marL="0" rtl="0"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BIENESTAR DOCENTE EN </a:t>
            </a:r>
            <a:r>
              <a:rPr b="1" lang="en" sz="4800">
                <a:solidFill>
                  <a:schemeClr val="lt1"/>
                </a:solidFill>
                <a:latin typeface="Arial"/>
                <a:ea typeface="Arial"/>
                <a:cs typeface="Arial"/>
                <a:sym typeface="Arial"/>
              </a:rPr>
              <a:t>SITUACIONES DE EMERGENCIA</a:t>
            </a:r>
            <a:endParaRPr i="1"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Taller regional de contextualización, política y práctica</a:t>
            </a:r>
            <a:endParaRPr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b="1" lang="en" sz="1800">
                <a:solidFill>
                  <a:srgbClr val="FFFFFF"/>
                </a:solidFill>
                <a:latin typeface="Arial"/>
                <a:ea typeface="Arial"/>
                <a:cs typeface="Arial"/>
                <a:sym typeface="Arial"/>
              </a:rPr>
              <a:t>CUADERNO DE TRABAJO 2: Enseñanza y aprendizaje</a:t>
            </a:r>
            <a:endParaRPr b="1" sz="1800">
              <a:solidFill>
                <a:srgbClr val="FFFFFF"/>
              </a:solidFill>
              <a:latin typeface="Arial"/>
              <a:ea typeface="Arial"/>
              <a:cs typeface="Arial"/>
              <a:sym typeface="Arial"/>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96" name="Shape 596"/>
        <p:cNvGrpSpPr/>
        <p:nvPr/>
      </p:nvGrpSpPr>
      <p:grpSpPr>
        <a:xfrm>
          <a:off x="0" y="0"/>
          <a:ext cx="0" cy="0"/>
          <a:chOff x="0" y="0"/>
          <a:chExt cx="0" cy="0"/>
        </a:xfrm>
      </p:grpSpPr>
      <p:sp>
        <p:nvSpPr>
          <p:cNvPr id="597" name="Google Shape;597;p7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3 - Enseñanza y aprendizaje</a:t>
            </a:r>
            <a:endParaRPr sz="1700">
              <a:latin typeface="Arial"/>
              <a:ea typeface="Arial"/>
              <a:cs typeface="Arial"/>
              <a:sym typeface="Arial"/>
            </a:endParaRPr>
          </a:p>
        </p:txBody>
      </p:sp>
      <p:sp>
        <p:nvSpPr>
          <p:cNvPr id="598" name="Google Shape;598;p7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599" name="Google Shape;599;p76"/>
          <p:cNvSpPr txBox="1"/>
          <p:nvPr/>
        </p:nvSpPr>
        <p:spPr>
          <a:xfrm>
            <a:off x="126575"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Planes de estudios</a:t>
            </a:r>
            <a:endParaRPr b="1" i="1" sz="1400" u="none" cap="none" strike="noStrike">
              <a:solidFill>
                <a:srgbClr val="073763"/>
              </a:solidFill>
              <a:latin typeface="Arial"/>
              <a:ea typeface="Arial"/>
              <a:cs typeface="Arial"/>
              <a:sym typeface="Arial"/>
            </a:endParaRPr>
          </a:p>
        </p:txBody>
      </p:sp>
      <p:sp>
        <p:nvSpPr>
          <p:cNvPr id="600" name="Google Shape;600;p76"/>
          <p:cNvSpPr txBox="1"/>
          <p:nvPr/>
        </p:nvSpPr>
        <p:spPr>
          <a:xfrm>
            <a:off x="219950" y="1817450"/>
            <a:ext cx="4405200" cy="2339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El contenido y los objetivos de aprendizaje de un plan de estudios son la base de la planificación de las clases por parte de los docentes y guían sus decisiones cotidianas.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A los docentes les resulta difícil enseñar un plan de estudios anticuado que no satisface las necesidades de sus estudiantes.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Cuando no hay más material complementario ni recursos de enseñanza y aprendizaje, los docentes experimentan más estrés y agotamiento laboral. </a:t>
            </a:r>
            <a:endParaRPr b="0" i="0" sz="1400" u="none" cap="none" strike="noStrike">
              <a:solidFill>
                <a:srgbClr val="000000"/>
              </a:solidFill>
              <a:latin typeface="Arial"/>
              <a:ea typeface="Arial"/>
              <a:cs typeface="Arial"/>
              <a:sym typeface="Arial"/>
            </a:endParaRPr>
          </a:p>
        </p:txBody>
      </p:sp>
      <p:sp>
        <p:nvSpPr>
          <p:cNvPr id="601" name="Google Shape;601;p76"/>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sp>
        <p:nvSpPr>
          <p:cNvPr id="602" name="Google Shape;602;p76"/>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Marcador de posición</a:t>
            </a:r>
            <a:endParaRPr b="0" i="0" sz="1000" u="none" cap="none" strike="noStrike">
              <a:solidFill>
                <a:schemeClr val="lt1"/>
              </a:solidFill>
              <a:latin typeface="Arial"/>
              <a:ea typeface="Arial"/>
              <a:cs typeface="Arial"/>
              <a:sym typeface="Arial"/>
            </a:endParaRPr>
          </a:p>
        </p:txBody>
      </p:sp>
      <p:pic>
        <p:nvPicPr>
          <p:cNvPr id="603" name="Google Shape;603;p76"/>
          <p:cNvPicPr preferRelativeResize="0"/>
          <p:nvPr/>
        </p:nvPicPr>
        <p:blipFill rotWithShape="1">
          <a:blip r:embed="rId3">
            <a:alphaModFix/>
          </a:blip>
          <a:srcRect b="0" l="0" r="0" t="0"/>
          <a:stretch/>
        </p:blipFill>
        <p:spPr>
          <a:xfrm>
            <a:off x="4743676" y="1650175"/>
            <a:ext cx="4006376" cy="2674251"/>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07" name="Shape 607"/>
        <p:cNvGrpSpPr/>
        <p:nvPr/>
      </p:nvGrpSpPr>
      <p:grpSpPr>
        <a:xfrm>
          <a:off x="0" y="0"/>
          <a:ext cx="0" cy="0"/>
          <a:chOff x="0" y="0"/>
          <a:chExt cx="0" cy="0"/>
        </a:xfrm>
      </p:grpSpPr>
      <p:sp>
        <p:nvSpPr>
          <p:cNvPr id="608" name="Google Shape;608;p7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3 - Enseñanza y aprendizaje</a:t>
            </a:r>
            <a:endParaRPr sz="1700">
              <a:latin typeface="Arial"/>
              <a:ea typeface="Arial"/>
              <a:cs typeface="Arial"/>
              <a:sym typeface="Arial"/>
            </a:endParaRPr>
          </a:p>
        </p:txBody>
      </p:sp>
      <p:sp>
        <p:nvSpPr>
          <p:cNvPr id="609" name="Google Shape;609;p77"/>
          <p:cNvSpPr txBox="1"/>
          <p:nvPr/>
        </p:nvSpPr>
        <p:spPr>
          <a:xfrm>
            <a:off x="228425" y="1047775"/>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Planes de estudios</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610" name="Google Shape;610;p77"/>
          <p:cNvSpPr txBox="1"/>
          <p:nvPr/>
        </p:nvSpPr>
        <p:spPr>
          <a:xfrm>
            <a:off x="320625" y="1452275"/>
            <a:ext cx="8624700" cy="3032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a los planes de estudios en las iniciativas por el bienestar de los docentes?</a:t>
            </a:r>
            <a:endParaRPr>
              <a:solidFill>
                <a:srgbClr val="CC4125"/>
              </a:solidFill>
            </a:endParaRPr>
          </a:p>
          <a:p>
            <a:pPr indent="0" lvl="0" marL="457200" marR="0" rtl="0" algn="l">
              <a:lnSpc>
                <a:spcPct val="100000"/>
              </a:lnSpc>
              <a:spcBef>
                <a:spcPts val="0"/>
              </a:spcBef>
              <a:spcAft>
                <a:spcPts val="0"/>
              </a:spcAft>
              <a:buNone/>
            </a:pPr>
            <a:r>
              <a:t/>
            </a:r>
            <a:endParaRPr sz="1300"/>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Planes de estudios que no tratan las habilidades sociales y emocionales ni abordan la salud mental y el bienestar psicosocial.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planes de estudios no fomentan los conocimientos ni las aptitudes en materia de preparación o respuesta ante emergencias.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planes de estudios se centran en el nacionalismo o promueven estereotipos de género, étnicos o religiosos.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No se tiene en cuenta la diversidad lingüística y cultural.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 inspección o supervisión de los docentes les obliga a apresurarse con el material didáctico.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Un plan de estudios prescriptivo no da ninguna oportunidad para la innovación o la adaptación.</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sz="1300"/>
          </a:p>
          <a:p>
            <a:pPr indent="0" lvl="0" marL="0" rtl="0" algn="l">
              <a:spcBef>
                <a:spcPts val="0"/>
              </a:spcBef>
              <a:spcAft>
                <a:spcPts val="0"/>
              </a:spcAft>
              <a:buNone/>
            </a:pPr>
            <a:r>
              <a:rPr lang="en">
                <a:solidFill>
                  <a:srgbClr val="CC4125"/>
                </a:solidFill>
              </a:rPr>
              <a:t>¿Existen estas barreras en su contexto? ¿Cuáles podrían ser algunas barreras adicionales a los planes de estudio en materia de bienestar de los docentes?</a:t>
            </a:r>
            <a:endParaRPr sz="1300"/>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14" name="Shape 614"/>
        <p:cNvGrpSpPr/>
        <p:nvPr/>
      </p:nvGrpSpPr>
      <p:grpSpPr>
        <a:xfrm>
          <a:off x="0" y="0"/>
          <a:ext cx="0" cy="0"/>
          <a:chOff x="0" y="0"/>
          <a:chExt cx="0" cy="0"/>
        </a:xfrm>
      </p:grpSpPr>
      <p:sp>
        <p:nvSpPr>
          <p:cNvPr id="615" name="Google Shape;615;p7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616" name="Google Shape;616;p78"/>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617" name="Google Shape;617;p78"/>
          <p:cNvSpPr txBox="1"/>
          <p:nvPr/>
        </p:nvSpPr>
        <p:spPr>
          <a:xfrm>
            <a:off x="228425" y="92785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Planes de estudios</a:t>
            </a:r>
            <a:endParaRPr b="1" i="1" sz="1400" u="none" cap="none" strike="noStrike">
              <a:solidFill>
                <a:srgbClr val="073763"/>
              </a:solidFill>
              <a:latin typeface="Arial"/>
              <a:ea typeface="Arial"/>
              <a:cs typeface="Arial"/>
              <a:sym typeface="Arial"/>
            </a:endParaRPr>
          </a:p>
        </p:txBody>
      </p:sp>
      <p:sp>
        <p:nvSpPr>
          <p:cNvPr id="618" name="Google Shape;618;p78"/>
          <p:cNvSpPr txBox="1"/>
          <p:nvPr/>
        </p:nvSpPr>
        <p:spPr>
          <a:xfrm>
            <a:off x="2893550" y="1460475"/>
            <a:ext cx="6153600" cy="27705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Revisar los planes de estudio para garantizar que promueven explícitamente la salud mental y el bienestar psicosocial, incluido el desarrollo de habilidades sociales y emocionales.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los planes de estudio, los libros de texto y otros materiales didácticos complementarios promuevan la diversidad y la inclusión y no tengan prejuicios contra las mujeres y las niñas, los refugiados o desplazados, las minorías étnicas, las personas con discapacidad o los niños y niñas vinculados a fuerzas o grupos armados.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Asegurar que los libros de texto y otros recursos didácticos tratan el estigma y la discriminación en relación con la salud mental y el apoyo psicosocial.</a:t>
            </a:r>
            <a:endParaRPr b="0" i="0" sz="1400" u="none" cap="none" strike="noStrike">
              <a:solidFill>
                <a:srgbClr val="000000"/>
              </a:solidFill>
              <a:latin typeface="Arial"/>
              <a:ea typeface="Arial"/>
              <a:cs typeface="Arial"/>
              <a:sym typeface="Arial"/>
            </a:endParaRPr>
          </a:p>
        </p:txBody>
      </p:sp>
      <p:pic>
        <p:nvPicPr>
          <p:cNvPr id="619" name="Google Shape;619;p78"/>
          <p:cNvPicPr preferRelativeResize="0"/>
          <p:nvPr/>
        </p:nvPicPr>
        <p:blipFill rotWithShape="1">
          <a:blip r:embed="rId3">
            <a:alphaModFix/>
          </a:blip>
          <a:srcRect b="1755" l="0" r="0" t="1765"/>
          <a:stretch/>
        </p:blipFill>
        <p:spPr>
          <a:xfrm>
            <a:off x="228425" y="1460475"/>
            <a:ext cx="2481099" cy="280665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23" name="Shape 623"/>
        <p:cNvGrpSpPr/>
        <p:nvPr/>
      </p:nvGrpSpPr>
      <p:grpSpPr>
        <a:xfrm>
          <a:off x="0" y="0"/>
          <a:ext cx="0" cy="0"/>
          <a:chOff x="0" y="0"/>
          <a:chExt cx="0" cy="0"/>
        </a:xfrm>
      </p:grpSpPr>
      <p:sp>
        <p:nvSpPr>
          <p:cNvPr id="624" name="Google Shape;624;p7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625" name="Google Shape;625;p79"/>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626" name="Google Shape;626;p79"/>
          <p:cNvSpPr txBox="1"/>
          <p:nvPr/>
        </p:nvSpPr>
        <p:spPr>
          <a:xfrm>
            <a:off x="239625" y="1151850"/>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Planes de estudios</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627" name="Google Shape;627;p79"/>
          <p:cNvSpPr txBox="1"/>
          <p:nvPr/>
        </p:nvSpPr>
        <p:spPr>
          <a:xfrm>
            <a:off x="2911475" y="971775"/>
            <a:ext cx="6153600" cy="3632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Diseñar planes de estudios que abarquen la respuesta y la preparación ante emergencias, como planes de estudios sensibles a los conflictos y la concienciación sobre los peligros.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materiales complementarios, como libros de texto y guías didácticas, para ayudar a los docentes a adaptar y enseñar el plan de estudios.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la disponibilidad de recursos para que los docentes enseñen lo que se espera de ellos, incluida la tecnología y los libros de texto, y ampliando a los auxiliares docentes, docentes de educación especial, intérpretes de lengua de signos, etc.</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Solicitar el apoyo de organizaciones y líderes comunitarios para:</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Desarrollar materiales locales de enseñanza y aprendizaje.</a:t>
            </a:r>
            <a:endParaRPr b="0" i="0" sz="1400" u="none" cap="none" strike="noStrike">
              <a:solidFill>
                <a:srgbClr val="000000"/>
              </a:solidFill>
              <a:latin typeface="Arial"/>
              <a:ea typeface="Arial"/>
              <a:cs typeface="Arial"/>
              <a:sym typeface="Arial"/>
            </a:endParaRPr>
          </a:p>
          <a:p>
            <a:pPr indent="-317500" lvl="1" marL="9144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Utilizar espacios o recursos comunitarios para enriquecer la experiencia de enseñanza y aprendizaje.</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Proporcionar a los docentes el apoyo tecnológico y de desarrollo adecuado para enseñar a distancia si es necesario.</a:t>
            </a:r>
            <a:endParaRPr b="0" i="0" sz="1400" u="none" cap="none" strike="noStrike">
              <a:solidFill>
                <a:srgbClr val="000000"/>
              </a:solidFill>
              <a:latin typeface="Arial"/>
              <a:ea typeface="Arial"/>
              <a:cs typeface="Arial"/>
              <a:sym typeface="Arial"/>
            </a:endParaRPr>
          </a:p>
        </p:txBody>
      </p:sp>
      <p:pic>
        <p:nvPicPr>
          <p:cNvPr id="628" name="Google Shape;628;p79"/>
          <p:cNvPicPr preferRelativeResize="0"/>
          <p:nvPr/>
        </p:nvPicPr>
        <p:blipFill rotWithShape="1">
          <a:blip r:embed="rId3">
            <a:alphaModFix/>
          </a:blip>
          <a:srcRect b="0" l="1616" r="1616" t="0"/>
          <a:stretch/>
        </p:blipFill>
        <p:spPr>
          <a:xfrm>
            <a:off x="239625" y="1582125"/>
            <a:ext cx="2312849" cy="280665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2" name="Shape 632"/>
        <p:cNvGrpSpPr/>
        <p:nvPr/>
      </p:nvGrpSpPr>
      <p:grpSpPr>
        <a:xfrm>
          <a:off x="0" y="0"/>
          <a:ext cx="0" cy="0"/>
          <a:chOff x="0" y="0"/>
          <a:chExt cx="0" cy="0"/>
        </a:xfrm>
      </p:grpSpPr>
      <p:sp>
        <p:nvSpPr>
          <p:cNvPr id="633" name="Google Shape;633;p8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634" name="Google Shape;634;p80"/>
          <p:cNvSpPr txBox="1"/>
          <p:nvPr/>
        </p:nvSpPr>
        <p:spPr>
          <a:xfrm>
            <a:off x="228425" y="114062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Planes de estudios</a:t>
            </a:r>
            <a:endParaRPr b="1" i="1" sz="1400" u="none" cap="none" strike="noStrike">
              <a:solidFill>
                <a:srgbClr val="073763"/>
              </a:solidFill>
              <a:latin typeface="Arial"/>
              <a:ea typeface="Arial"/>
              <a:cs typeface="Arial"/>
              <a:sym typeface="Arial"/>
            </a:endParaRPr>
          </a:p>
        </p:txBody>
      </p:sp>
      <p:sp>
        <p:nvSpPr>
          <p:cNvPr id="635" name="Google Shape;635;p80"/>
          <p:cNvSpPr txBox="1"/>
          <p:nvPr/>
        </p:nvSpPr>
        <p:spPr>
          <a:xfrm>
            <a:off x="2859625" y="1761575"/>
            <a:ext cx="6153600" cy="19086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Diseñar y desarrollar planes de estudios con docentes y estudiantes. Incluir a docentes con experiencias e identidades diversas, y dar a todos los docentes la oportunidad de compartir sus opiniones y ayudarles a tomar decisiones.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Defender la autonomía de los planes de estudios. Permitir que los docentes se adapten y hagan ajustes razonables, especialmente para los estudiantes refugiados o desplazados y los estudiantes con discapacidades.</a:t>
            </a:r>
            <a:endParaRPr b="0" i="0" sz="1400" u="none" cap="none" strike="noStrike">
              <a:solidFill>
                <a:srgbClr val="000000"/>
              </a:solidFill>
              <a:latin typeface="Arial"/>
              <a:ea typeface="Arial"/>
              <a:cs typeface="Arial"/>
              <a:sym typeface="Arial"/>
            </a:endParaRPr>
          </a:p>
        </p:txBody>
      </p:sp>
      <p:pic>
        <p:nvPicPr>
          <p:cNvPr id="636" name="Google Shape;636;p80"/>
          <p:cNvPicPr preferRelativeResize="0"/>
          <p:nvPr/>
        </p:nvPicPr>
        <p:blipFill rotWithShape="1">
          <a:blip r:embed="rId3">
            <a:alphaModFix/>
          </a:blip>
          <a:srcRect b="258" l="0" r="0" t="258"/>
          <a:stretch/>
        </p:blipFill>
        <p:spPr>
          <a:xfrm>
            <a:off x="330274" y="1483700"/>
            <a:ext cx="2404151" cy="280665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40" name="Shape 640"/>
        <p:cNvGrpSpPr/>
        <p:nvPr/>
      </p:nvGrpSpPr>
      <p:grpSpPr>
        <a:xfrm>
          <a:off x="0" y="0"/>
          <a:ext cx="0" cy="0"/>
          <a:chOff x="0" y="0"/>
          <a:chExt cx="0" cy="0"/>
        </a:xfrm>
      </p:grpSpPr>
      <p:sp>
        <p:nvSpPr>
          <p:cNvPr id="641" name="Google Shape;641;p8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3 - Enseñanza y aprendizaje</a:t>
            </a:r>
            <a:endParaRPr sz="1700">
              <a:latin typeface="Arial"/>
              <a:ea typeface="Arial"/>
              <a:cs typeface="Arial"/>
              <a:sym typeface="Arial"/>
            </a:endParaRPr>
          </a:p>
        </p:txBody>
      </p:sp>
      <p:sp>
        <p:nvSpPr>
          <p:cNvPr id="642" name="Google Shape;642;p8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643" name="Google Shape;643;p81"/>
          <p:cNvSpPr txBox="1"/>
          <p:nvPr/>
        </p:nvSpPr>
        <p:spPr>
          <a:xfrm>
            <a:off x="126575"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Capacitación, desarrollo y apoyo profesional</a:t>
            </a:r>
            <a:endParaRPr b="1" i="1" sz="1400" u="none" cap="none" strike="noStrike">
              <a:solidFill>
                <a:srgbClr val="073763"/>
              </a:solidFill>
              <a:latin typeface="Arial"/>
              <a:ea typeface="Arial"/>
              <a:cs typeface="Arial"/>
              <a:sym typeface="Arial"/>
            </a:endParaRPr>
          </a:p>
        </p:txBody>
      </p:sp>
      <p:sp>
        <p:nvSpPr>
          <p:cNvPr id="644" name="Google Shape;644;p81"/>
          <p:cNvSpPr txBox="1"/>
          <p:nvPr/>
        </p:nvSpPr>
        <p:spPr>
          <a:xfrm>
            <a:off x="143850" y="1438700"/>
            <a:ext cx="4960200" cy="31863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Facilitar a los docentes un desarrollo profesional continuo, de alta calidad y basado en la escuela les proporciona las habilidades y los conocimientos que necesitan para hacer bien su trabajo y gestionar los retos que se les presentan en el lugar de trabajo.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Esto está directamente relacionado con aspectos del bienestar docente como la autoeficacia.</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Se puede ayudar a los docentes a desarrollar competencias socioemocionales y a mejorar sus habilidades para afrontar y gestionar el agotamiento y el estrés.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Obligar a los docentes a realizar un desarrollo profesional docente que no consideran pertinente para sus realidades y necesidades inmediatas puede agravar el estrés, la ansiedad y la insatisfacción.</a:t>
            </a:r>
            <a:endParaRPr b="0" i="0" sz="1300" u="none" cap="none" strike="noStrike">
              <a:solidFill>
                <a:srgbClr val="000000"/>
              </a:solidFill>
              <a:latin typeface="Arial"/>
              <a:ea typeface="Arial"/>
              <a:cs typeface="Arial"/>
              <a:sym typeface="Arial"/>
            </a:endParaRPr>
          </a:p>
        </p:txBody>
      </p:sp>
      <p:sp>
        <p:nvSpPr>
          <p:cNvPr id="645" name="Google Shape;645;p81"/>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pic>
        <p:nvPicPr>
          <p:cNvPr id="646" name="Google Shape;646;p81"/>
          <p:cNvPicPr preferRelativeResize="0"/>
          <p:nvPr/>
        </p:nvPicPr>
        <p:blipFill rotWithShape="1">
          <a:blip r:embed="rId3">
            <a:alphaModFix/>
          </a:blip>
          <a:srcRect b="0" l="0" r="0" t="0"/>
          <a:stretch/>
        </p:blipFill>
        <p:spPr>
          <a:xfrm>
            <a:off x="5181325" y="1650175"/>
            <a:ext cx="3568726" cy="2382125"/>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50" name="Shape 650"/>
        <p:cNvGrpSpPr/>
        <p:nvPr/>
      </p:nvGrpSpPr>
      <p:grpSpPr>
        <a:xfrm>
          <a:off x="0" y="0"/>
          <a:ext cx="0" cy="0"/>
          <a:chOff x="0" y="0"/>
          <a:chExt cx="0" cy="0"/>
        </a:xfrm>
      </p:grpSpPr>
      <p:sp>
        <p:nvSpPr>
          <p:cNvPr id="651" name="Google Shape;651;p8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3 - Enseñanza y aprendizaje</a:t>
            </a:r>
            <a:endParaRPr sz="1700">
              <a:latin typeface="Arial"/>
              <a:ea typeface="Arial"/>
              <a:cs typeface="Arial"/>
              <a:sym typeface="Arial"/>
            </a:endParaRPr>
          </a:p>
        </p:txBody>
      </p:sp>
      <p:sp>
        <p:nvSpPr>
          <p:cNvPr id="652" name="Google Shape;652;p82"/>
          <p:cNvSpPr txBox="1"/>
          <p:nvPr/>
        </p:nvSpPr>
        <p:spPr>
          <a:xfrm>
            <a:off x="228425" y="1067100"/>
            <a:ext cx="53472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Capacitación, desarrollo y apoyo profesional</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653" name="Google Shape;653;p82"/>
          <p:cNvSpPr txBox="1"/>
          <p:nvPr/>
        </p:nvSpPr>
        <p:spPr>
          <a:xfrm>
            <a:off x="253925" y="1452275"/>
            <a:ext cx="8691300" cy="3047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a la formación y el desarrollo profesional en las iniciativas de bienestar de los docentes?</a:t>
            </a:r>
            <a:endParaRPr>
              <a:solidFill>
                <a:srgbClr val="CC4125"/>
              </a:solidFill>
            </a:endParaRPr>
          </a:p>
          <a:p>
            <a:pPr indent="0" lvl="0" marL="457200" marR="0" rtl="0" algn="l">
              <a:lnSpc>
                <a:spcPct val="100000"/>
              </a:lnSpc>
              <a:spcBef>
                <a:spcPts val="0"/>
              </a:spcBef>
              <a:spcAft>
                <a:spcPts val="0"/>
              </a:spcAft>
              <a:buNone/>
            </a:pPr>
            <a:r>
              <a:t/>
            </a:r>
            <a:endParaRPr sz="1300"/>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No hay suficientes formadores de docentes cualificados, capacitadores, facilitadores, instalaciones u otros recursos para la formación docente.</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planes de estudios y las pedagogías que promueven los formadores de docentes están anticuados y no se ajustan a los planes de estudios nacionales.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El desarrollo profesional docente no es pertinente ni está bien organizado. Puede ser demasiado teórico y no estar conectado con las culturas o experiencias de los docentes.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No se incorporan prácticas de preparación y respuesta ante emergencias.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docentes refugiados no pueden acceder al desarrollo profesional docente nacional.</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sz="1300"/>
          </a:p>
          <a:p>
            <a:pPr indent="0" lvl="0" marL="0" rtl="0" algn="l">
              <a:spcBef>
                <a:spcPts val="0"/>
              </a:spcBef>
              <a:spcAft>
                <a:spcPts val="0"/>
              </a:spcAft>
              <a:buNone/>
            </a:pPr>
            <a:r>
              <a:rPr lang="en">
                <a:solidFill>
                  <a:srgbClr val="CC4125"/>
                </a:solidFill>
              </a:rPr>
              <a:t>¿Existen estas barreras en su contexto? ¿Cuáles podrían ser algunos obstáculos adicionales para la formación y el desarrollo profesional en el ámbito del bienestar de los docentes?</a:t>
            </a:r>
            <a:endParaRPr sz="13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87" name="Shape 87"/>
        <p:cNvGrpSpPr/>
        <p:nvPr/>
      </p:nvGrpSpPr>
      <p:grpSpPr>
        <a:xfrm>
          <a:off x="0" y="0"/>
          <a:ext cx="0" cy="0"/>
          <a:chOff x="0" y="0"/>
          <a:chExt cx="0" cy="0"/>
        </a:xfrm>
      </p:grpSpPr>
      <p:sp>
        <p:nvSpPr>
          <p:cNvPr id="88" name="Google Shape;88;p9"/>
          <p:cNvSpPr txBox="1"/>
          <p:nvPr>
            <p:ph type="title"/>
          </p:nvPr>
        </p:nvSpPr>
        <p:spPr>
          <a:xfrm>
            <a:off x="459000" y="228600"/>
            <a:ext cx="8226000" cy="3590400"/>
          </a:xfrm>
          <a:prstGeom prst="rect">
            <a:avLst/>
          </a:prstGeom>
          <a:noFill/>
          <a:ln>
            <a:noFill/>
          </a:ln>
        </p:spPr>
        <p:txBody>
          <a:bodyPr anchorCtr="0" anchor="b" bIns="91400" lIns="91400" spcFirstLastPara="1" rIns="91400" wrap="square" tIns="91400">
            <a:noAutofit/>
          </a:bodyPr>
          <a:lstStyle/>
          <a:p>
            <a:pPr indent="0" lvl="0" marL="0" rtl="0"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BIENESTAR DOCENTE EN </a:t>
            </a:r>
            <a:r>
              <a:rPr b="1" lang="en" sz="4800">
                <a:solidFill>
                  <a:schemeClr val="lt1"/>
                </a:solidFill>
                <a:latin typeface="Arial"/>
                <a:ea typeface="Arial"/>
                <a:cs typeface="Arial"/>
                <a:sym typeface="Arial"/>
              </a:rPr>
              <a:t>SITUACIONES DE EMERGENCIA</a:t>
            </a:r>
            <a:endParaRPr i="1"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Taller regional de contextualización, política y práctica</a:t>
            </a:r>
            <a:endParaRPr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Día 1, </a:t>
            </a:r>
            <a:r>
              <a:rPr b="1" lang="en" sz="1600">
                <a:latin typeface="Arial"/>
                <a:ea typeface="Arial"/>
                <a:cs typeface="Arial"/>
                <a:sym typeface="Arial"/>
              </a:rPr>
              <a:t>P</a:t>
            </a:r>
            <a:r>
              <a:rPr b="1" lang="en" sz="1600">
                <a:solidFill>
                  <a:srgbClr val="FFFFFF"/>
                </a:solidFill>
                <a:latin typeface="Arial"/>
                <a:ea typeface="Arial"/>
                <a:cs typeface="Arial"/>
                <a:sym typeface="Arial"/>
              </a:rPr>
              <a:t>arte 1: Crear un conocimiento común</a:t>
            </a:r>
            <a:endParaRPr b="1" sz="1600">
              <a:solidFill>
                <a:srgbClr val="FFFFFF"/>
              </a:solidFill>
              <a:latin typeface="Arial"/>
              <a:ea typeface="Arial"/>
              <a:cs typeface="Arial"/>
              <a:sym typeface="Arial"/>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57" name="Shape 657"/>
        <p:cNvGrpSpPr/>
        <p:nvPr/>
      </p:nvGrpSpPr>
      <p:grpSpPr>
        <a:xfrm>
          <a:off x="0" y="0"/>
          <a:ext cx="0" cy="0"/>
          <a:chOff x="0" y="0"/>
          <a:chExt cx="0" cy="0"/>
        </a:xfrm>
      </p:grpSpPr>
      <p:sp>
        <p:nvSpPr>
          <p:cNvPr id="658" name="Google Shape;658;p8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659" name="Google Shape;659;p8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660" name="Google Shape;660;p83"/>
          <p:cNvSpPr txBox="1"/>
          <p:nvPr/>
        </p:nvSpPr>
        <p:spPr>
          <a:xfrm>
            <a:off x="228425" y="98355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Capacitación, desarrollo y apoyo profesional</a:t>
            </a:r>
            <a:endParaRPr b="0" i="0" sz="1400" u="none" cap="none" strike="noStrike">
              <a:solidFill>
                <a:srgbClr val="073763"/>
              </a:solidFill>
              <a:latin typeface="Arial"/>
              <a:ea typeface="Arial"/>
              <a:cs typeface="Arial"/>
              <a:sym typeface="Arial"/>
            </a:endParaRPr>
          </a:p>
        </p:txBody>
      </p:sp>
      <p:sp>
        <p:nvSpPr>
          <p:cNvPr id="661" name="Google Shape;661;p83"/>
          <p:cNvSpPr txBox="1"/>
          <p:nvPr/>
        </p:nvSpPr>
        <p:spPr>
          <a:xfrm>
            <a:off x="2709525" y="1258800"/>
            <a:ext cx="6378300" cy="33864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Enseñar salud mental, aprendizaje psicosocial y socio-emocional durante la formación previa al servicio y la formación continua en desarrollo profesional docente.</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Ofrecer a los docentes formación permanente periódica sobre salud mental y bienestar psicosocial y habilidades sociales y emocionales, especialmente a los nuevos docentes en situaciones de emergencia y crisis.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Asegurar que el desarrollo profesional docente trate temas potencialmente difíciles y delicados, como la violencia sexual y de género y la discapacidad, y cómo ello influye en la salud mental y el bienestar de los docentes.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En el desarrollo profesional docente, proporcionar a los docentes información detallada sobre las vías de referencia a los servicios de apoyo psicosocial.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Debatir el estigma y la discriminación en relación con la salud mental y el bienestar.</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Garantizar estructuras para proteger la privacidad de los docentes.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Garantizar que los servicios de apoyo de salud mental y apoyo psicosocial estén disponibles durante el desarrollo profesional docente.</a:t>
            </a:r>
            <a:endParaRPr b="0" i="0" sz="1300" u="none" cap="none" strike="noStrike">
              <a:solidFill>
                <a:srgbClr val="000000"/>
              </a:solidFill>
              <a:latin typeface="Arial"/>
              <a:ea typeface="Arial"/>
              <a:cs typeface="Arial"/>
              <a:sym typeface="Arial"/>
            </a:endParaRPr>
          </a:p>
        </p:txBody>
      </p:sp>
      <p:pic>
        <p:nvPicPr>
          <p:cNvPr id="662" name="Google Shape;662;p83"/>
          <p:cNvPicPr preferRelativeResize="0"/>
          <p:nvPr/>
        </p:nvPicPr>
        <p:blipFill rotWithShape="1">
          <a:blip r:embed="rId3">
            <a:alphaModFix/>
          </a:blip>
          <a:srcRect b="1755" l="0" r="0" t="1765"/>
          <a:stretch/>
        </p:blipFill>
        <p:spPr>
          <a:xfrm>
            <a:off x="228425" y="1465850"/>
            <a:ext cx="2481099" cy="2806650"/>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66" name="Shape 666"/>
        <p:cNvGrpSpPr/>
        <p:nvPr/>
      </p:nvGrpSpPr>
      <p:grpSpPr>
        <a:xfrm>
          <a:off x="0" y="0"/>
          <a:ext cx="0" cy="0"/>
          <a:chOff x="0" y="0"/>
          <a:chExt cx="0" cy="0"/>
        </a:xfrm>
      </p:grpSpPr>
      <p:sp>
        <p:nvSpPr>
          <p:cNvPr id="667" name="Google Shape;667;p8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668" name="Google Shape;668;p84"/>
          <p:cNvSpPr txBox="1"/>
          <p:nvPr/>
        </p:nvSpPr>
        <p:spPr>
          <a:xfrm>
            <a:off x="270875" y="1038263"/>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Capacitación, </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desarrollo y apoyo profesional</a:t>
            </a:r>
            <a:endParaRPr b="0" i="0" sz="1400" u="none" cap="none" strike="noStrike">
              <a:solidFill>
                <a:srgbClr val="073763"/>
              </a:solidFill>
              <a:latin typeface="Arial"/>
              <a:ea typeface="Arial"/>
              <a:cs typeface="Arial"/>
              <a:sym typeface="Arial"/>
            </a:endParaRPr>
          </a:p>
        </p:txBody>
      </p:sp>
      <p:sp>
        <p:nvSpPr>
          <p:cNvPr id="669" name="Google Shape;669;p84"/>
          <p:cNvSpPr txBox="1"/>
          <p:nvPr/>
        </p:nvSpPr>
        <p:spPr>
          <a:xfrm>
            <a:off x="2872925" y="758500"/>
            <a:ext cx="6472200" cy="37866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Formar a docentes y formadores de docentes en temas de respuesta a emergencias como la prevención de conflictos, la reducción del riesgo de desastres y la concienciación sobre peligros.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Revisar los planes de estudios y las pedagogías del desarrollo profesional docente para que se centren lo menos posible en la teoría, conecten con lo que los docentes hacen en el aula y les ayuden a reflexionar sobre los nuevos conocimientos y a utilizarlos.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Proporcionar a los docentes una formación práctica que conecte el plan de estudios local, el idioma y las necesidades de los docentes, incluidos los enfoques pedagógicos que tengan en cuenta las cuestiones de género y los traumas, la educación sensible a los conflictos y el aprendizaje socio-emocional.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Apoyar a la dirección escolar para que sean formadores y no sólo gestores administrativos.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Crear comunidades de aprendizaje profesional o comunidades de prácticas para apoyar el desarrollo profesional entre iguales.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Garantizar que los docentes refugiados tengan acceso a las iniciativas nacionales de desarrollo profesional docente. </a:t>
            </a:r>
            <a:endParaRPr b="0" i="0" sz="1300" u="none" cap="none" strike="noStrike">
              <a:solidFill>
                <a:srgbClr val="000000"/>
              </a:solidFill>
              <a:latin typeface="Arial"/>
              <a:ea typeface="Arial"/>
              <a:cs typeface="Arial"/>
              <a:sym typeface="Arial"/>
            </a:endParaRPr>
          </a:p>
        </p:txBody>
      </p:sp>
      <p:pic>
        <p:nvPicPr>
          <p:cNvPr id="670" name="Google Shape;670;p84"/>
          <p:cNvPicPr preferRelativeResize="0"/>
          <p:nvPr/>
        </p:nvPicPr>
        <p:blipFill rotWithShape="1">
          <a:blip r:embed="rId3">
            <a:alphaModFix/>
          </a:blip>
          <a:srcRect b="0" l="1616" r="1616" t="0"/>
          <a:stretch/>
        </p:blipFill>
        <p:spPr>
          <a:xfrm>
            <a:off x="219675" y="1653875"/>
            <a:ext cx="2312849" cy="280665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74" name="Shape 674"/>
        <p:cNvGrpSpPr/>
        <p:nvPr/>
      </p:nvGrpSpPr>
      <p:grpSpPr>
        <a:xfrm>
          <a:off x="0" y="0"/>
          <a:ext cx="0" cy="0"/>
          <a:chOff x="0" y="0"/>
          <a:chExt cx="0" cy="0"/>
        </a:xfrm>
      </p:grpSpPr>
      <p:sp>
        <p:nvSpPr>
          <p:cNvPr id="675" name="Google Shape;675;p8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676" name="Google Shape;676;p85"/>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677" name="Google Shape;677;p85"/>
          <p:cNvSpPr txBox="1"/>
          <p:nvPr/>
        </p:nvSpPr>
        <p:spPr>
          <a:xfrm>
            <a:off x="186100"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Capacitación, desarrollo y apoyo profesional</a:t>
            </a:r>
            <a:endParaRPr b="1" i="1" sz="1400" u="none" cap="none" strike="noStrike">
              <a:solidFill>
                <a:srgbClr val="073763"/>
              </a:solidFill>
              <a:latin typeface="Arial"/>
              <a:ea typeface="Arial"/>
              <a:cs typeface="Arial"/>
              <a:sym typeface="Arial"/>
            </a:endParaRPr>
          </a:p>
        </p:txBody>
      </p:sp>
      <p:sp>
        <p:nvSpPr>
          <p:cNvPr id="678" name="Google Shape;678;p85"/>
          <p:cNvSpPr txBox="1"/>
          <p:nvPr/>
        </p:nvSpPr>
        <p:spPr>
          <a:xfrm>
            <a:off x="2869225" y="1788450"/>
            <a:ext cx="6153600" cy="2555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Animar a los docentes a codiseñar y crear planes de estudios y proyectos asociados de desarrollo profesional docente antes y durante el servicio.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Ayudar a los docentes a desarrollar un objetivo compartido trabajando en el aprendizaje de los estudiantes mediante procesos de apoyo entre iguales.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Dejar que los docentes dirijan el desarrollo profesional docente o sean docentes modelo para el aprendizaje entre iguales y la tutoría.</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Animar a los docentes a unirse a asociaciones profesionales, sindicatos y redes dentro y fuera de las escuelas que ofrezcan desarrollo profesional y redes de apoyo social.  </a:t>
            </a:r>
            <a:endParaRPr b="0" i="0" sz="1400" u="none" cap="none" strike="noStrike">
              <a:solidFill>
                <a:srgbClr val="000000"/>
              </a:solidFill>
              <a:latin typeface="Arial"/>
              <a:ea typeface="Arial"/>
              <a:cs typeface="Arial"/>
              <a:sym typeface="Arial"/>
            </a:endParaRPr>
          </a:p>
        </p:txBody>
      </p:sp>
      <p:pic>
        <p:nvPicPr>
          <p:cNvPr id="679" name="Google Shape;679;p85"/>
          <p:cNvPicPr preferRelativeResize="0"/>
          <p:nvPr/>
        </p:nvPicPr>
        <p:blipFill rotWithShape="1">
          <a:blip r:embed="rId3">
            <a:alphaModFix/>
          </a:blip>
          <a:srcRect b="258" l="0" r="0" t="258"/>
          <a:stretch/>
        </p:blipFill>
        <p:spPr>
          <a:xfrm>
            <a:off x="330274" y="1625850"/>
            <a:ext cx="2404151" cy="2806650"/>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83" name="Shape 683"/>
        <p:cNvGrpSpPr/>
        <p:nvPr/>
      </p:nvGrpSpPr>
      <p:grpSpPr>
        <a:xfrm>
          <a:off x="0" y="0"/>
          <a:ext cx="0" cy="0"/>
          <a:chOff x="0" y="0"/>
          <a:chExt cx="0" cy="0"/>
        </a:xfrm>
      </p:grpSpPr>
      <p:sp>
        <p:nvSpPr>
          <p:cNvPr id="684" name="Google Shape;684;p8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3 - Enseñanza y aprendizaje</a:t>
            </a:r>
            <a:endParaRPr sz="1700">
              <a:latin typeface="Arial"/>
              <a:ea typeface="Arial"/>
              <a:cs typeface="Arial"/>
              <a:sym typeface="Arial"/>
            </a:endParaRPr>
          </a:p>
        </p:txBody>
      </p:sp>
      <p:sp>
        <p:nvSpPr>
          <p:cNvPr id="685" name="Google Shape;685;p86"/>
          <p:cNvSpPr txBox="1"/>
          <p:nvPr/>
        </p:nvSpPr>
        <p:spPr>
          <a:xfrm>
            <a:off x="126575"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Procesos de enseñanza y aprendizaje</a:t>
            </a:r>
            <a:endParaRPr b="1" i="1" sz="1400" u="none" cap="none" strike="noStrike">
              <a:solidFill>
                <a:srgbClr val="073763"/>
              </a:solidFill>
              <a:latin typeface="Arial"/>
              <a:ea typeface="Arial"/>
              <a:cs typeface="Arial"/>
              <a:sym typeface="Arial"/>
            </a:endParaRPr>
          </a:p>
        </p:txBody>
      </p:sp>
      <p:sp>
        <p:nvSpPr>
          <p:cNvPr id="686" name="Google Shape;686;p86"/>
          <p:cNvSpPr txBox="1"/>
          <p:nvPr/>
        </p:nvSpPr>
        <p:spPr>
          <a:xfrm>
            <a:off x="211450" y="1888975"/>
            <a:ext cx="4405200" cy="2339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Los docentes de los centros de emergencia deben ofrecer a los estudiantes oportunidades de aprendizaje inclusivas y de calidad.</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Pero los docentes trabajan a menudo en entornos desfavorables, con muchos retos y limitados recursos de enseñanza y aprendizaje.</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El apoyo pedagógico y la supervisión de bajo nivel por parte de la dirección escolar o de los formadores de docentes son habituales y perjudican el bienestar de los docentes.</a:t>
            </a:r>
            <a:endParaRPr b="0" i="0" sz="1400" u="none" cap="none" strike="noStrike">
              <a:solidFill>
                <a:srgbClr val="000000"/>
              </a:solidFill>
              <a:latin typeface="Arial"/>
              <a:ea typeface="Arial"/>
              <a:cs typeface="Arial"/>
              <a:sym typeface="Arial"/>
            </a:endParaRPr>
          </a:p>
        </p:txBody>
      </p:sp>
      <p:sp>
        <p:nvSpPr>
          <p:cNvPr id="687" name="Google Shape;687;p86"/>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sp>
        <p:nvSpPr>
          <p:cNvPr id="688" name="Google Shape;688;p86"/>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Marcador de posición</a:t>
            </a:r>
            <a:endParaRPr b="0" i="0" sz="1000" u="none" cap="none" strike="noStrike">
              <a:solidFill>
                <a:schemeClr val="lt1"/>
              </a:solidFill>
              <a:latin typeface="Arial"/>
              <a:ea typeface="Arial"/>
              <a:cs typeface="Arial"/>
              <a:sym typeface="Arial"/>
            </a:endParaRPr>
          </a:p>
        </p:txBody>
      </p:sp>
      <p:pic>
        <p:nvPicPr>
          <p:cNvPr id="689" name="Google Shape;689;p86"/>
          <p:cNvPicPr preferRelativeResize="0"/>
          <p:nvPr/>
        </p:nvPicPr>
        <p:blipFill rotWithShape="1">
          <a:blip r:embed="rId3">
            <a:alphaModFix/>
          </a:blip>
          <a:srcRect b="0" l="0" r="0" t="0"/>
          <a:stretch/>
        </p:blipFill>
        <p:spPr>
          <a:xfrm>
            <a:off x="4743676" y="1650175"/>
            <a:ext cx="4006376" cy="2674251"/>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93" name="Shape 693"/>
        <p:cNvGrpSpPr/>
        <p:nvPr/>
      </p:nvGrpSpPr>
      <p:grpSpPr>
        <a:xfrm>
          <a:off x="0" y="0"/>
          <a:ext cx="0" cy="0"/>
          <a:chOff x="0" y="0"/>
          <a:chExt cx="0" cy="0"/>
        </a:xfrm>
      </p:grpSpPr>
      <p:sp>
        <p:nvSpPr>
          <p:cNvPr id="694" name="Google Shape;694;p8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3 - Enseñanza y aprendizaje</a:t>
            </a:r>
            <a:endParaRPr sz="1700">
              <a:latin typeface="Arial"/>
              <a:ea typeface="Arial"/>
              <a:cs typeface="Arial"/>
              <a:sym typeface="Arial"/>
            </a:endParaRPr>
          </a:p>
        </p:txBody>
      </p:sp>
      <p:sp>
        <p:nvSpPr>
          <p:cNvPr id="695" name="Google Shape;695;p87"/>
          <p:cNvSpPr txBox="1"/>
          <p:nvPr/>
        </p:nvSpPr>
        <p:spPr>
          <a:xfrm>
            <a:off x="228425" y="102725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Procesos de enseñanza y aprendizaje</a:t>
            </a:r>
            <a:endParaRPr b="0" i="0" sz="1400" u="none" cap="none" strike="noStrike">
              <a:solidFill>
                <a:srgbClr val="073763"/>
              </a:solidFill>
              <a:latin typeface="Arial"/>
              <a:ea typeface="Arial"/>
              <a:cs typeface="Arial"/>
              <a:sym typeface="Arial"/>
            </a:endParaRPr>
          </a:p>
        </p:txBody>
      </p:sp>
      <p:sp>
        <p:nvSpPr>
          <p:cNvPr id="696" name="Google Shape;696;p87"/>
          <p:cNvSpPr txBox="1"/>
          <p:nvPr/>
        </p:nvSpPr>
        <p:spPr>
          <a:xfrm>
            <a:off x="228425" y="1532975"/>
            <a:ext cx="8646600" cy="281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a la calidad de la enseñanza y los procesos de aprendizaje en las iniciativas de bienestar docente?</a:t>
            </a:r>
            <a:endParaRPr>
              <a:solidFill>
                <a:srgbClr val="CC4125"/>
              </a:solidFill>
            </a:endParaRPr>
          </a:p>
          <a:p>
            <a:pPr indent="0" lvl="0" marL="457200" marR="0" rtl="0" algn="l">
              <a:lnSpc>
                <a:spcPct val="100000"/>
              </a:lnSpc>
              <a:spcBef>
                <a:spcPts val="0"/>
              </a:spcBef>
              <a:spcAft>
                <a:spcPts val="0"/>
              </a:spcAft>
              <a:buNone/>
            </a:pPr>
            <a:r>
              <a:t/>
            </a:r>
            <a:endParaRPr sz="1300"/>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Las aulas están masificadas. Las aulas con estudiantes con diferentes niveles de capacidad y necesidades causan estrés y agotamiento cuando los docentes no tienen las habilidades necesarias para apoyarlos o gestionarlos.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 menudo, los docentes tienen que enseñar en su segunda o tercera lengua, sobre todo en las comunidades de acogida de refugiados. La lengua escolar suele estar relacionada con el pasado colonial o con las oportunidades actuales de desarrollo económico o movilidad social.</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horarios de los docentes ofrecen poco tiempo para el desarrollo profesional docente.</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sz="1300"/>
          </a:p>
          <a:p>
            <a:pPr indent="0" lvl="0" marL="0" rtl="0" algn="l">
              <a:spcBef>
                <a:spcPts val="0"/>
              </a:spcBef>
              <a:spcAft>
                <a:spcPts val="0"/>
              </a:spcAft>
              <a:buNone/>
            </a:pPr>
            <a:r>
              <a:rPr lang="en" sz="1300">
                <a:solidFill>
                  <a:srgbClr val="CC4125"/>
                </a:solidFill>
              </a:rPr>
              <a:t>¿Existen estas barreras en su contexto? ¿Cuáles podrían ser algunas barreras adicionales a los procesos de instrucción y aprendizaje de calidad en el bienestar docente?</a:t>
            </a:r>
            <a:endParaRPr sz="1300"/>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00" name="Shape 700"/>
        <p:cNvGrpSpPr/>
        <p:nvPr/>
      </p:nvGrpSpPr>
      <p:grpSpPr>
        <a:xfrm>
          <a:off x="0" y="0"/>
          <a:ext cx="0" cy="0"/>
          <a:chOff x="0" y="0"/>
          <a:chExt cx="0" cy="0"/>
        </a:xfrm>
      </p:grpSpPr>
      <p:sp>
        <p:nvSpPr>
          <p:cNvPr id="701" name="Google Shape;701;p8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702" name="Google Shape;702;p88"/>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703" name="Google Shape;703;p88"/>
          <p:cNvSpPr txBox="1"/>
          <p:nvPr/>
        </p:nvSpPr>
        <p:spPr>
          <a:xfrm>
            <a:off x="228425" y="1192600"/>
            <a:ext cx="5347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Procesos de enseñanza y aprendizaje</a:t>
            </a:r>
            <a:endParaRPr b="1" i="1" sz="1400" u="none" cap="none" strike="noStrike">
              <a:solidFill>
                <a:srgbClr val="07376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704" name="Google Shape;704;p88"/>
          <p:cNvSpPr txBox="1"/>
          <p:nvPr/>
        </p:nvSpPr>
        <p:spPr>
          <a:xfrm>
            <a:off x="2902025" y="2113200"/>
            <a:ext cx="6153600" cy="19086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redes entre iguales para que los docentes hablen con otros docentes sobre el estrés y la ansiedad relacionados con los complejos retos de la enseñanza.</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Dar a los docentes la oportunidad de organizar la enseñanza en espacios comunitarios para desarrollar y reforzar las relaciones positivas entre la comunidad y los docentes.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Proporcionar a los docentes conocimientos y habilidades socio-emocionales para hacer frente al estrés, la ansiedad y otros retos en el aula.</a:t>
            </a:r>
            <a:endParaRPr b="0" i="0" sz="1400" u="none" cap="none" strike="noStrike">
              <a:solidFill>
                <a:srgbClr val="000000"/>
              </a:solidFill>
              <a:latin typeface="Arial"/>
              <a:ea typeface="Arial"/>
              <a:cs typeface="Arial"/>
              <a:sym typeface="Arial"/>
            </a:endParaRPr>
          </a:p>
        </p:txBody>
      </p:sp>
      <p:pic>
        <p:nvPicPr>
          <p:cNvPr id="705" name="Google Shape;705;p88"/>
          <p:cNvPicPr preferRelativeResize="0"/>
          <p:nvPr/>
        </p:nvPicPr>
        <p:blipFill rotWithShape="1">
          <a:blip r:embed="rId3">
            <a:alphaModFix/>
          </a:blip>
          <a:srcRect b="1755" l="0" r="0" t="1765"/>
          <a:stretch/>
        </p:blipFill>
        <p:spPr>
          <a:xfrm>
            <a:off x="228425" y="1664175"/>
            <a:ext cx="2481099" cy="2806650"/>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09" name="Shape 709"/>
        <p:cNvGrpSpPr/>
        <p:nvPr/>
      </p:nvGrpSpPr>
      <p:grpSpPr>
        <a:xfrm>
          <a:off x="0" y="0"/>
          <a:ext cx="0" cy="0"/>
          <a:chOff x="0" y="0"/>
          <a:chExt cx="0" cy="0"/>
        </a:xfrm>
      </p:grpSpPr>
      <p:sp>
        <p:nvSpPr>
          <p:cNvPr id="710" name="Google Shape;710;p8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711" name="Google Shape;711;p89"/>
          <p:cNvSpPr txBox="1"/>
          <p:nvPr/>
        </p:nvSpPr>
        <p:spPr>
          <a:xfrm>
            <a:off x="186100" y="10846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Procesos de enseñanza y aprendizaje</a:t>
            </a:r>
            <a:endParaRPr b="0" i="0" sz="1400" u="none" cap="none" strike="noStrike">
              <a:solidFill>
                <a:srgbClr val="073763"/>
              </a:solidFill>
              <a:latin typeface="Arial"/>
              <a:ea typeface="Arial"/>
              <a:cs typeface="Arial"/>
              <a:sym typeface="Arial"/>
            </a:endParaRPr>
          </a:p>
        </p:txBody>
      </p:sp>
      <p:sp>
        <p:nvSpPr>
          <p:cNvPr id="712" name="Google Shape;712;p89"/>
          <p:cNvSpPr txBox="1"/>
          <p:nvPr/>
        </p:nvSpPr>
        <p:spPr>
          <a:xfrm>
            <a:off x="2791650" y="1305250"/>
            <a:ext cx="6153600" cy="29862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Ayudar a los docentes y responsables de los centros escolares a utilizar estrategias positivas de gestión de las aulas (incluidas las prácticas restaurativas) para construir relaciones positivas y crear aulas y escuelas acogedoras para la niñez (lo que también beneficia a los docentes).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Garantizar que el desarrollo profesional docente se realice en toda la escuela y de forma continua para mejorar la enseñanza y las capacidades de gestión de las relaciones.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Ayudar a los docentes a conectar y compartir entre sí prácticas pedagógicas eficaces.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Promover la observación y la tutoría entre iguales, la enseñanza conjunta y la planificación colaborativa de las clases.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Pedir a los padres/madres, tutores o líderes de la comunidad que ayuden con tareas no docentes (es decir, cambio de tareas) para aligerar su carga de trabajo y centrarse en la pedagogía y la enseñanza de calidad.</a:t>
            </a:r>
            <a:endParaRPr b="0" i="0" sz="1300" u="none" cap="none" strike="noStrike">
              <a:solidFill>
                <a:srgbClr val="000000"/>
              </a:solidFill>
              <a:latin typeface="Arial"/>
              <a:ea typeface="Arial"/>
              <a:cs typeface="Arial"/>
              <a:sym typeface="Arial"/>
            </a:endParaRPr>
          </a:p>
        </p:txBody>
      </p:sp>
      <p:pic>
        <p:nvPicPr>
          <p:cNvPr id="713" name="Google Shape;713;p89"/>
          <p:cNvPicPr preferRelativeResize="0"/>
          <p:nvPr/>
        </p:nvPicPr>
        <p:blipFill rotWithShape="1">
          <a:blip r:embed="rId3">
            <a:alphaModFix/>
          </a:blip>
          <a:srcRect b="0" l="1616" r="1616" t="0"/>
          <a:stretch/>
        </p:blipFill>
        <p:spPr>
          <a:xfrm>
            <a:off x="253350" y="1484800"/>
            <a:ext cx="2312849" cy="2806650"/>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7" name="Shape 717"/>
        <p:cNvGrpSpPr/>
        <p:nvPr/>
      </p:nvGrpSpPr>
      <p:grpSpPr>
        <a:xfrm>
          <a:off x="0" y="0"/>
          <a:ext cx="0" cy="0"/>
          <a:chOff x="0" y="0"/>
          <a:chExt cx="0" cy="0"/>
        </a:xfrm>
      </p:grpSpPr>
      <p:sp>
        <p:nvSpPr>
          <p:cNvPr id="718" name="Google Shape;718;p9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719" name="Google Shape;719;p90"/>
          <p:cNvSpPr txBox="1"/>
          <p:nvPr/>
        </p:nvSpPr>
        <p:spPr>
          <a:xfrm>
            <a:off x="197300" y="105017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3: Procesos de enseñanza y aprendizaje</a:t>
            </a:r>
            <a:endParaRPr b="0" i="0" sz="1400" u="none" cap="none" strike="noStrike">
              <a:solidFill>
                <a:srgbClr val="073763"/>
              </a:solidFill>
              <a:latin typeface="Arial"/>
              <a:ea typeface="Arial"/>
              <a:cs typeface="Arial"/>
              <a:sym typeface="Arial"/>
            </a:endParaRPr>
          </a:p>
        </p:txBody>
      </p:sp>
      <p:sp>
        <p:nvSpPr>
          <p:cNvPr id="720" name="Google Shape;720;p90"/>
          <p:cNvSpPr txBox="1"/>
          <p:nvPr/>
        </p:nvSpPr>
        <p:spPr>
          <a:xfrm>
            <a:off x="2734425" y="1450375"/>
            <a:ext cx="6295800" cy="27705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Preguntar a los docentes qué necesitan para enseñar mejor y codiseñar programas de desarrollo profesional docente que les permita desarrollar las capacidades que se requieren.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Ayudar a los docentes a desarrollar la capacidad de autocrítica profesional. Formarles en investigación-acción e innovación pedagógica para que se sientan capacitados e influyentes.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Garantizar que las políticas sitúen a los docentes como expertos en el aula y dueños de sus espacios de trabajo.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entornos en los que los docentes escuchen respetuosamente las opiniones, experiencias y recomendaciones de los demás.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Reconocer y recompensar a los docentes por su labor ejemplar y su liderazgo. Ofrecerles oportunidades de asumir funciones de liderazgo informal como mentores y entrenadores, dirigiendo o ayudando en reuniones, talleres y actos.</a:t>
            </a:r>
            <a:endParaRPr b="0" i="0" sz="1400" u="none" cap="none" strike="noStrike">
              <a:solidFill>
                <a:srgbClr val="000000"/>
              </a:solidFill>
              <a:latin typeface="Arial"/>
              <a:ea typeface="Arial"/>
              <a:cs typeface="Arial"/>
              <a:sym typeface="Arial"/>
            </a:endParaRPr>
          </a:p>
        </p:txBody>
      </p:sp>
      <p:pic>
        <p:nvPicPr>
          <p:cNvPr id="721" name="Google Shape;721;p90"/>
          <p:cNvPicPr preferRelativeResize="0"/>
          <p:nvPr/>
        </p:nvPicPr>
        <p:blipFill rotWithShape="1">
          <a:blip r:embed="rId3">
            <a:alphaModFix/>
          </a:blip>
          <a:srcRect b="258" l="0" r="0" t="258"/>
          <a:stretch/>
        </p:blipFill>
        <p:spPr>
          <a:xfrm>
            <a:off x="330274" y="1424875"/>
            <a:ext cx="2404151" cy="2806650"/>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25" name="Shape 725"/>
        <p:cNvGrpSpPr/>
        <p:nvPr/>
      </p:nvGrpSpPr>
      <p:grpSpPr>
        <a:xfrm>
          <a:off x="0" y="0"/>
          <a:ext cx="0" cy="0"/>
          <a:chOff x="0" y="0"/>
          <a:chExt cx="0" cy="0"/>
        </a:xfrm>
      </p:grpSpPr>
      <p:sp>
        <p:nvSpPr>
          <p:cNvPr id="726" name="Google Shape;726;p9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3 - Enseñanza y aprendizaje</a:t>
            </a:r>
            <a:endParaRPr sz="1700">
              <a:latin typeface="Arial"/>
              <a:ea typeface="Arial"/>
              <a:cs typeface="Arial"/>
              <a:sym typeface="Arial"/>
            </a:endParaRPr>
          </a:p>
        </p:txBody>
      </p:sp>
      <p:sp>
        <p:nvSpPr>
          <p:cNvPr id="727" name="Google Shape;727;p9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728" name="Google Shape;728;p91"/>
          <p:cNvSpPr txBox="1"/>
          <p:nvPr/>
        </p:nvSpPr>
        <p:spPr>
          <a:xfrm>
            <a:off x="143850" y="103995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4: Análisis y resultados del aprendizaje</a:t>
            </a:r>
            <a:endParaRPr b="1" i="1" sz="1400" u="none" cap="none" strike="noStrike">
              <a:solidFill>
                <a:srgbClr val="073763"/>
              </a:solidFill>
              <a:latin typeface="Arial"/>
              <a:ea typeface="Arial"/>
              <a:cs typeface="Arial"/>
              <a:sym typeface="Arial"/>
            </a:endParaRPr>
          </a:p>
        </p:txBody>
      </p:sp>
      <p:sp>
        <p:nvSpPr>
          <p:cNvPr id="729" name="Google Shape;729;p91"/>
          <p:cNvSpPr txBox="1"/>
          <p:nvPr/>
        </p:nvSpPr>
        <p:spPr>
          <a:xfrm>
            <a:off x="143850" y="1440150"/>
            <a:ext cx="4999500" cy="31863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La eficacia y el sentido de autoeficacia de docentes a menudo tienen que ver con la mejora del aprendizaje de los estudiantes.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Por lo tanto, necesitamos herramientas y enfoques de evaluación para medir hasta qué punto los docentes hacen bien su trabajo.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Cuando las evaluaciones de los estudiantes no se ajustan a los planes de estudios o no tienen en cuenta sus necesidades, puede parecer que los docentes están obteniendo malos resultados, lo que repercute en su sensación de eficacia y bienestar.</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En situaciones de emergencia, los docentes, que ya tienen que hacer frente a muchos retos, se ven sometidos a una presión aún mayor.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Aumenta la tensión y la insatisfacción laboral</a:t>
            </a:r>
            <a:endParaRPr b="0" i="0" sz="1300" u="none" cap="none" strike="noStrike">
              <a:solidFill>
                <a:srgbClr val="000000"/>
              </a:solidFill>
              <a:latin typeface="Arial"/>
              <a:ea typeface="Arial"/>
              <a:cs typeface="Arial"/>
              <a:sym typeface="Arial"/>
            </a:endParaRPr>
          </a:p>
        </p:txBody>
      </p:sp>
      <p:sp>
        <p:nvSpPr>
          <p:cNvPr id="730" name="Google Shape;730;p91"/>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pic>
        <p:nvPicPr>
          <p:cNvPr id="731" name="Google Shape;731;p91"/>
          <p:cNvPicPr preferRelativeResize="0"/>
          <p:nvPr/>
        </p:nvPicPr>
        <p:blipFill rotWithShape="1">
          <a:blip r:embed="rId3">
            <a:alphaModFix/>
          </a:blip>
          <a:srcRect b="0" l="0" r="0" t="0"/>
          <a:stretch/>
        </p:blipFill>
        <p:spPr>
          <a:xfrm>
            <a:off x="5311575" y="1493300"/>
            <a:ext cx="3584150" cy="2392425"/>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35" name="Shape 735"/>
        <p:cNvGrpSpPr/>
        <p:nvPr/>
      </p:nvGrpSpPr>
      <p:grpSpPr>
        <a:xfrm>
          <a:off x="0" y="0"/>
          <a:ext cx="0" cy="0"/>
          <a:chOff x="0" y="0"/>
          <a:chExt cx="0" cy="0"/>
        </a:xfrm>
      </p:grpSpPr>
      <p:sp>
        <p:nvSpPr>
          <p:cNvPr id="736" name="Google Shape;736;p9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3 - Enseñanza y aprendizaje</a:t>
            </a:r>
            <a:endParaRPr sz="1700">
              <a:latin typeface="Arial"/>
              <a:ea typeface="Arial"/>
              <a:cs typeface="Arial"/>
              <a:sym typeface="Arial"/>
            </a:endParaRPr>
          </a:p>
        </p:txBody>
      </p:sp>
      <p:sp>
        <p:nvSpPr>
          <p:cNvPr id="737" name="Google Shape;737;p92"/>
          <p:cNvSpPr txBox="1"/>
          <p:nvPr/>
        </p:nvSpPr>
        <p:spPr>
          <a:xfrm>
            <a:off x="228425" y="106152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4: Análisis y resultados del aprendizaje</a:t>
            </a:r>
            <a:endParaRPr b="0" i="0" sz="1400" u="none" cap="none" strike="noStrike">
              <a:solidFill>
                <a:srgbClr val="073763"/>
              </a:solidFill>
              <a:latin typeface="Arial"/>
              <a:ea typeface="Arial"/>
              <a:cs typeface="Arial"/>
              <a:sym typeface="Arial"/>
            </a:endParaRPr>
          </a:p>
        </p:txBody>
      </p:sp>
      <p:sp>
        <p:nvSpPr>
          <p:cNvPr id="738" name="Google Shape;738;p92"/>
          <p:cNvSpPr txBox="1"/>
          <p:nvPr/>
        </p:nvSpPr>
        <p:spPr>
          <a:xfrm>
            <a:off x="66175" y="1461725"/>
            <a:ext cx="8983800" cy="3047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a la evaluación de la calidad y los resultados del aprendizaje en las iniciativas de bienestar docente?</a:t>
            </a:r>
            <a:endParaRPr>
              <a:solidFill>
                <a:srgbClr val="CC4125"/>
              </a:solidFill>
            </a:endParaRPr>
          </a:p>
          <a:p>
            <a:pPr indent="0" lvl="0" marL="0" marR="0" rtl="0" algn="l">
              <a:lnSpc>
                <a:spcPct val="100000"/>
              </a:lnSpc>
              <a:spcBef>
                <a:spcPts val="0"/>
              </a:spcBef>
              <a:spcAft>
                <a:spcPts val="0"/>
              </a:spcAft>
              <a:buNone/>
            </a:pPr>
            <a:r>
              <a:t/>
            </a:r>
            <a:endParaRPr sz="1300"/>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Se presiona a los docentes para que "enseñen para el examen" y los estudiantes aprueben.</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métodos de evaluación no se ajustan a las diversas necesidades, capacidades o estilos de aprendizaje de los estudiantes, especialmente en el caso de las discapacidades, los estudiantes refugiados o las minorías lingüísticas.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Los docentes no tienen libertad para adaptar los exámenes. El modelo único somete a los docentes a una presión aún mayor.</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Se prefiere la evaluación sumativa a la formativa.</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El rendimiento de los docentes se evalúa con los resultados de los exámenes.</a:t>
            </a:r>
            <a:endParaRPr b="0" i="0" sz="13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None/>
            </a:pPr>
            <a:r>
              <a:t/>
            </a:r>
            <a:endParaRPr sz="1300"/>
          </a:p>
          <a:p>
            <a:pPr indent="0" lvl="0" marL="0" rtl="0" algn="l">
              <a:spcBef>
                <a:spcPts val="0"/>
              </a:spcBef>
              <a:spcAft>
                <a:spcPts val="0"/>
              </a:spcAft>
              <a:buNone/>
            </a:pPr>
            <a:r>
              <a:rPr lang="en">
                <a:solidFill>
                  <a:srgbClr val="CC4125"/>
                </a:solidFill>
              </a:rPr>
              <a:t>¿Existen estas barreras en su contexto? ¿Cuáles podrían ser algunos obstáculos adicionales para la evaluación y los resultados del aprendizaje en el bienestar docente?</a:t>
            </a:r>
            <a:endParaRPr sz="1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2" name="Shape 92"/>
        <p:cNvGrpSpPr/>
        <p:nvPr/>
      </p:nvGrpSpPr>
      <p:grpSpPr>
        <a:xfrm>
          <a:off x="0" y="0"/>
          <a:ext cx="0" cy="0"/>
          <a:chOff x="0" y="0"/>
          <a:chExt cx="0" cy="0"/>
        </a:xfrm>
      </p:grpSpPr>
      <p:sp>
        <p:nvSpPr>
          <p:cNvPr id="93" name="Google Shape;93;p1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¿Quiénes son los docentes?</a:t>
            </a:r>
            <a:endParaRPr sz="1700">
              <a:latin typeface="Arial"/>
              <a:ea typeface="Arial"/>
              <a:cs typeface="Arial"/>
              <a:sym typeface="Arial"/>
            </a:endParaRPr>
          </a:p>
        </p:txBody>
      </p:sp>
      <p:sp>
        <p:nvSpPr>
          <p:cNvPr id="94" name="Google Shape;94;p10"/>
          <p:cNvSpPr txBox="1"/>
          <p:nvPr>
            <p:ph idx="1" type="body"/>
          </p:nvPr>
        </p:nvSpPr>
        <p:spPr>
          <a:xfrm>
            <a:off x="143850" y="788600"/>
            <a:ext cx="4781700" cy="34839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1600">
                <a:solidFill>
                  <a:srgbClr val="000000"/>
                </a:solidFill>
                <a:latin typeface="Arial"/>
                <a:ea typeface="Arial"/>
                <a:cs typeface="Arial"/>
                <a:sym typeface="Arial"/>
              </a:rPr>
              <a:t>1: </a:t>
            </a:r>
            <a:r>
              <a:rPr lang="en" sz="1600">
                <a:solidFill>
                  <a:srgbClr val="000000"/>
                </a:solidFill>
                <a:latin typeface="Arial"/>
                <a:ea typeface="Arial"/>
                <a:cs typeface="Arial"/>
                <a:sym typeface="Arial"/>
              </a:rPr>
              <a:t>En su cuaderno de trabajo encontrará algunos puntos de partida que le ayudarán a reflexionar sobre los antecedentes, el perfil, la función y la situación de los docentes en</a:t>
            </a:r>
            <a:r>
              <a:rPr lang="en" sz="1600">
                <a:solidFill>
                  <a:srgbClr val="000000"/>
                </a:solidFill>
                <a:highlight>
                  <a:srgbClr val="FFFF00"/>
                </a:highlight>
                <a:latin typeface="Arial"/>
                <a:ea typeface="Arial"/>
                <a:cs typeface="Arial"/>
                <a:sym typeface="Arial"/>
              </a:rPr>
              <a:t>[CONTEXTO</a:t>
            </a:r>
            <a:r>
              <a:rPr lang="en" sz="1600">
                <a:solidFill>
                  <a:srgbClr val="000000"/>
                </a:solidFill>
                <a:latin typeface="Arial"/>
                <a:ea typeface="Arial"/>
                <a:cs typeface="Arial"/>
                <a:sym typeface="Arial"/>
              </a:rPr>
              <a:t>].</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b="1" lang="en" sz="1600">
                <a:solidFill>
                  <a:srgbClr val="000000"/>
                </a:solidFill>
                <a:latin typeface="Arial"/>
                <a:ea typeface="Arial"/>
                <a:cs typeface="Arial"/>
                <a:sym typeface="Arial"/>
              </a:rPr>
              <a:t>2: </a:t>
            </a:r>
            <a:r>
              <a:rPr lang="en" sz="1600">
                <a:solidFill>
                  <a:srgbClr val="000000"/>
                </a:solidFill>
                <a:latin typeface="Arial"/>
                <a:ea typeface="Arial"/>
                <a:cs typeface="Arial"/>
                <a:sym typeface="Arial"/>
              </a:rPr>
              <a:t>Responda a estos puntos en el primer recuadro y, a continuación, comparta sus respuestas con las demás personas de su mesa.</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b="1" lang="en" sz="1600">
                <a:solidFill>
                  <a:srgbClr val="000000"/>
                </a:solidFill>
                <a:latin typeface="Arial"/>
                <a:ea typeface="Arial"/>
                <a:cs typeface="Arial"/>
                <a:sym typeface="Arial"/>
              </a:rPr>
              <a:t>3: </a:t>
            </a:r>
            <a:r>
              <a:rPr lang="en" sz="1600">
                <a:solidFill>
                  <a:srgbClr val="000000"/>
                </a:solidFill>
                <a:latin typeface="Arial"/>
                <a:ea typeface="Arial"/>
                <a:cs typeface="Arial"/>
                <a:sym typeface="Arial"/>
              </a:rPr>
              <a:t>Añada en el segundo recuadro las reflexiones adicionales de sus colegas.</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rPr b="1" lang="en" sz="1600">
                <a:solidFill>
                  <a:srgbClr val="000000"/>
                </a:solidFill>
                <a:latin typeface="Arial"/>
                <a:ea typeface="Arial"/>
                <a:cs typeface="Arial"/>
                <a:sym typeface="Arial"/>
              </a:rPr>
              <a:t>4: </a:t>
            </a:r>
            <a:r>
              <a:rPr lang="en" sz="1600">
                <a:solidFill>
                  <a:srgbClr val="000000"/>
                </a:solidFill>
                <a:latin typeface="Arial"/>
                <a:ea typeface="Arial"/>
                <a:cs typeface="Arial"/>
                <a:sym typeface="Arial"/>
              </a:rPr>
              <a:t>Compártalo con el resto del grupo </a:t>
            </a:r>
            <a:endParaRPr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0" algn="l">
              <a:lnSpc>
                <a:spcPct val="115000"/>
              </a:lnSpc>
              <a:spcBef>
                <a:spcPts val="0"/>
              </a:spcBef>
              <a:spcAft>
                <a:spcPts val="1600"/>
              </a:spcAft>
              <a:buSzPts val="1800"/>
              <a:buNone/>
            </a:pPr>
            <a:r>
              <a:t/>
            </a:r>
            <a:endParaRPr/>
          </a:p>
        </p:txBody>
      </p:sp>
      <p:pic>
        <p:nvPicPr>
          <p:cNvPr id="95" name="Google Shape;95;p10"/>
          <p:cNvPicPr preferRelativeResize="0"/>
          <p:nvPr/>
        </p:nvPicPr>
        <p:blipFill rotWithShape="1">
          <a:blip r:embed="rId3">
            <a:alphaModFix/>
          </a:blip>
          <a:srcRect b="0" l="0" r="0" t="0"/>
          <a:stretch/>
        </p:blipFill>
        <p:spPr>
          <a:xfrm>
            <a:off x="5142450" y="659275"/>
            <a:ext cx="3769185" cy="3536724"/>
          </a:xfrm>
          <a:prstGeom prst="rect">
            <a:avLst/>
          </a:prstGeom>
          <a:noFill/>
          <a:ln>
            <a:noFill/>
          </a:ln>
        </p:spPr>
      </p:pic>
      <p:sp>
        <p:nvSpPr>
          <p:cNvPr id="96" name="Google Shape;96;p10"/>
          <p:cNvSpPr txBox="1"/>
          <p:nvPr/>
        </p:nvSpPr>
        <p:spPr>
          <a:xfrm>
            <a:off x="7683725" y="3857300"/>
            <a:ext cx="12279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ACNUR</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42" name="Shape 742"/>
        <p:cNvGrpSpPr/>
        <p:nvPr/>
      </p:nvGrpSpPr>
      <p:grpSpPr>
        <a:xfrm>
          <a:off x="0" y="0"/>
          <a:ext cx="0" cy="0"/>
          <a:chOff x="0" y="0"/>
          <a:chExt cx="0" cy="0"/>
        </a:xfrm>
      </p:grpSpPr>
      <p:sp>
        <p:nvSpPr>
          <p:cNvPr id="743" name="Google Shape;743;p9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744" name="Google Shape;744;p9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745" name="Google Shape;745;p93"/>
          <p:cNvSpPr txBox="1"/>
          <p:nvPr/>
        </p:nvSpPr>
        <p:spPr>
          <a:xfrm>
            <a:off x="228425" y="11926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4: Análisis y resultados del aprendizaje</a:t>
            </a:r>
            <a:endParaRPr b="0" i="0" sz="1400" u="none" cap="none" strike="noStrike">
              <a:solidFill>
                <a:srgbClr val="073763"/>
              </a:solidFill>
              <a:latin typeface="Arial"/>
              <a:ea typeface="Arial"/>
              <a:cs typeface="Arial"/>
              <a:sym typeface="Arial"/>
            </a:endParaRPr>
          </a:p>
        </p:txBody>
      </p:sp>
      <p:sp>
        <p:nvSpPr>
          <p:cNvPr id="746" name="Google Shape;746;p93"/>
          <p:cNvSpPr txBox="1"/>
          <p:nvPr/>
        </p:nvSpPr>
        <p:spPr>
          <a:xfrm>
            <a:off x="2842625" y="2239300"/>
            <a:ext cx="6153600" cy="1262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redes de apoyo social más sólidas para los docentes pidiendo a los padres/madres/apoderados u otros miembros de la comunidad que ayuden a organizar y corregir las evaluaciones.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Considerar la posibilidad de añadir competencias de salud mental, psicosociales y socio-emocionales a las evaluaciones. </a:t>
            </a:r>
            <a:endParaRPr b="0" i="0" sz="1400" u="none" cap="none" strike="noStrike">
              <a:solidFill>
                <a:srgbClr val="000000"/>
              </a:solidFill>
              <a:latin typeface="Arial"/>
              <a:ea typeface="Arial"/>
              <a:cs typeface="Arial"/>
              <a:sym typeface="Arial"/>
            </a:endParaRPr>
          </a:p>
        </p:txBody>
      </p:sp>
      <p:pic>
        <p:nvPicPr>
          <p:cNvPr id="747" name="Google Shape;747;p93"/>
          <p:cNvPicPr preferRelativeResize="0"/>
          <p:nvPr/>
        </p:nvPicPr>
        <p:blipFill rotWithShape="1">
          <a:blip r:embed="rId3">
            <a:alphaModFix/>
          </a:blip>
          <a:srcRect b="1755" l="0" r="0" t="1765"/>
          <a:stretch/>
        </p:blipFill>
        <p:spPr>
          <a:xfrm>
            <a:off x="228425" y="1596375"/>
            <a:ext cx="2481099" cy="2806650"/>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1" name="Shape 751"/>
        <p:cNvGrpSpPr/>
        <p:nvPr/>
      </p:nvGrpSpPr>
      <p:grpSpPr>
        <a:xfrm>
          <a:off x="0" y="0"/>
          <a:ext cx="0" cy="0"/>
          <a:chOff x="0" y="0"/>
          <a:chExt cx="0" cy="0"/>
        </a:xfrm>
      </p:grpSpPr>
      <p:sp>
        <p:nvSpPr>
          <p:cNvPr id="752" name="Google Shape;752;p9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753" name="Google Shape;753;p9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754" name="Google Shape;754;p94"/>
          <p:cNvSpPr txBox="1"/>
          <p:nvPr/>
        </p:nvSpPr>
        <p:spPr>
          <a:xfrm>
            <a:off x="186100" y="10846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4: Análisis y resultados del aprendizaje</a:t>
            </a:r>
            <a:endParaRPr b="0" i="0" sz="1400" u="none" cap="none" strike="noStrike">
              <a:solidFill>
                <a:srgbClr val="073763"/>
              </a:solidFill>
              <a:latin typeface="Arial"/>
              <a:ea typeface="Arial"/>
              <a:cs typeface="Arial"/>
              <a:sym typeface="Arial"/>
            </a:endParaRPr>
          </a:p>
        </p:txBody>
      </p:sp>
      <p:sp>
        <p:nvSpPr>
          <p:cNvPr id="755" name="Google Shape;755;p94"/>
          <p:cNvSpPr txBox="1"/>
          <p:nvPr/>
        </p:nvSpPr>
        <p:spPr>
          <a:xfrm>
            <a:off x="2857050" y="1543250"/>
            <a:ext cx="6153600" cy="29862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programas y políticas que se centren en el aprendizaje, el desarrollo y la pertenencia, en lugar de centrarse únicamente en los exámenes y las puntuaciones de las pruebas.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Revisar las herramientas y enfoques de evaluación para que se ajusten a los planes de estudio y reduzcan al mínimo la carga adicional para los docentes.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Ofrecer a los docentes formación práctica para desarrollar herramientas de evaluación formativa y sumativa (como la evaluación basada en el juego y las oportunidades de evaluación auténtica). Esto puede incluir enseñar a utilizar ajustes razonables o adaptar las herramientas a las necesidades de los estudiantes.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Ayudar a los docentes a documentar, analizar e interpretar los datos de evaluación de los estudiantes para apoyar sus prácticas docentes.</a:t>
            </a:r>
            <a:endParaRPr b="0" i="0" sz="1400" u="none" cap="none" strike="noStrike">
              <a:solidFill>
                <a:srgbClr val="000000"/>
              </a:solidFill>
              <a:latin typeface="Arial"/>
              <a:ea typeface="Arial"/>
              <a:cs typeface="Arial"/>
              <a:sym typeface="Arial"/>
            </a:endParaRPr>
          </a:p>
        </p:txBody>
      </p:sp>
      <p:pic>
        <p:nvPicPr>
          <p:cNvPr id="756" name="Google Shape;756;p94"/>
          <p:cNvPicPr preferRelativeResize="0"/>
          <p:nvPr/>
        </p:nvPicPr>
        <p:blipFill rotWithShape="1">
          <a:blip r:embed="rId3">
            <a:alphaModFix/>
          </a:blip>
          <a:srcRect b="0" l="1616" r="1616" t="0"/>
          <a:stretch/>
        </p:blipFill>
        <p:spPr>
          <a:xfrm>
            <a:off x="186100" y="1484800"/>
            <a:ext cx="2312849" cy="2806650"/>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60" name="Shape 760"/>
        <p:cNvGrpSpPr/>
        <p:nvPr/>
      </p:nvGrpSpPr>
      <p:grpSpPr>
        <a:xfrm>
          <a:off x="0" y="0"/>
          <a:ext cx="0" cy="0"/>
          <a:chOff x="0" y="0"/>
          <a:chExt cx="0" cy="0"/>
        </a:xfrm>
      </p:grpSpPr>
      <p:sp>
        <p:nvSpPr>
          <p:cNvPr id="761" name="Google Shape;761;p9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3</a:t>
            </a:r>
            <a:endParaRPr sz="1700">
              <a:latin typeface="Arial"/>
              <a:ea typeface="Arial"/>
              <a:cs typeface="Arial"/>
              <a:sym typeface="Arial"/>
            </a:endParaRPr>
          </a:p>
        </p:txBody>
      </p:sp>
      <p:sp>
        <p:nvSpPr>
          <p:cNvPr id="762" name="Google Shape;762;p95"/>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763" name="Google Shape;763;p95"/>
          <p:cNvSpPr txBox="1"/>
          <p:nvPr/>
        </p:nvSpPr>
        <p:spPr>
          <a:xfrm>
            <a:off x="186100"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4: Análisis y resultados del aprendizaje</a:t>
            </a:r>
            <a:endParaRPr b="0" i="0" sz="1400" u="none" cap="none" strike="noStrike">
              <a:solidFill>
                <a:srgbClr val="073763"/>
              </a:solidFill>
              <a:latin typeface="Arial"/>
              <a:ea typeface="Arial"/>
              <a:cs typeface="Arial"/>
              <a:sym typeface="Arial"/>
            </a:endParaRPr>
          </a:p>
        </p:txBody>
      </p:sp>
      <p:sp>
        <p:nvSpPr>
          <p:cNvPr id="764" name="Google Shape;764;p95"/>
          <p:cNvSpPr txBox="1"/>
          <p:nvPr/>
        </p:nvSpPr>
        <p:spPr>
          <a:xfrm>
            <a:off x="2869225" y="1817450"/>
            <a:ext cx="6153600" cy="23397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Animar a los docentes a lograr una mayor autonomía en la administración de las evaluaciones. Permitir que los docentes desarrollen herramientas de evaluación en el aula, hagan adaptaciones razonables y apoyen el desarrollo de habilidades para saber cómo hacer esto.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Solicitar evaluaciones o inspecciones de docentes que sean justas y no utilicen sólo los resultados de los exámenes para evaluar su rendimiento y eficacia</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Reconocer el buen trabajo de los docentes fijándose en la evaluación de los estudiantes, el crecimiento de éstos, la mejora de las relaciones entre estudiantes y docentes, y los avances en el aula y en el centro.</a:t>
            </a:r>
            <a:endParaRPr b="0" i="0" sz="1400" u="none" cap="none" strike="noStrike">
              <a:solidFill>
                <a:srgbClr val="000000"/>
              </a:solidFill>
              <a:latin typeface="Arial"/>
              <a:ea typeface="Arial"/>
              <a:cs typeface="Arial"/>
              <a:sym typeface="Arial"/>
            </a:endParaRPr>
          </a:p>
        </p:txBody>
      </p:sp>
      <p:pic>
        <p:nvPicPr>
          <p:cNvPr id="765" name="Google Shape;765;p95"/>
          <p:cNvPicPr preferRelativeResize="0"/>
          <p:nvPr/>
        </p:nvPicPr>
        <p:blipFill rotWithShape="1">
          <a:blip r:embed="rId3">
            <a:alphaModFix/>
          </a:blip>
          <a:srcRect b="258" l="0" r="0" t="258"/>
          <a:stretch/>
        </p:blipFill>
        <p:spPr>
          <a:xfrm>
            <a:off x="330274" y="1583975"/>
            <a:ext cx="2404151" cy="2806650"/>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769" name="Shape 769"/>
        <p:cNvGrpSpPr/>
        <p:nvPr/>
      </p:nvGrpSpPr>
      <p:grpSpPr>
        <a:xfrm>
          <a:off x="0" y="0"/>
          <a:ext cx="0" cy="0"/>
          <a:chOff x="0" y="0"/>
          <a:chExt cx="0" cy="0"/>
        </a:xfrm>
      </p:grpSpPr>
      <p:sp>
        <p:nvSpPr>
          <p:cNvPr id="770" name="Google Shape;770;p96"/>
          <p:cNvSpPr txBox="1"/>
          <p:nvPr>
            <p:ph type="title"/>
          </p:nvPr>
        </p:nvSpPr>
        <p:spPr>
          <a:xfrm>
            <a:off x="459000" y="369800"/>
            <a:ext cx="8226000" cy="3354900"/>
          </a:xfrm>
          <a:prstGeom prst="rect">
            <a:avLst/>
          </a:prstGeom>
          <a:noFill/>
          <a:ln>
            <a:noFill/>
          </a:ln>
        </p:spPr>
        <p:txBody>
          <a:bodyPr anchorCtr="0" anchor="b" bIns="91400" lIns="91400" spcFirstLastPara="1" rIns="91400" wrap="square" tIns="91400">
            <a:noAutofit/>
          </a:bodyPr>
          <a:lstStyle/>
          <a:p>
            <a:pPr indent="0" lvl="0" marL="0" rtl="0"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BIENESTAR DOCENTE EN </a:t>
            </a:r>
            <a:r>
              <a:rPr b="1" lang="en" sz="4800">
                <a:solidFill>
                  <a:schemeClr val="lt1"/>
                </a:solidFill>
                <a:latin typeface="Arial"/>
                <a:ea typeface="Arial"/>
                <a:cs typeface="Arial"/>
                <a:sym typeface="Arial"/>
              </a:rPr>
              <a:t>SITUACIONES DE EMERGENCIA</a:t>
            </a:r>
            <a:endParaRPr i="1"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Taller regional de contextualización, política y práctica</a:t>
            </a:r>
            <a:endParaRPr sz="2300">
              <a:solidFill>
                <a:srgbClr val="FFFFFF"/>
              </a:solidFill>
              <a:latin typeface="Arial"/>
              <a:ea typeface="Arial"/>
              <a:cs typeface="Arial"/>
              <a:sym typeface="Arial"/>
            </a:endParaRPr>
          </a:p>
          <a:p>
            <a:pPr indent="0" lvl="0" marL="0" rtl="0" algn="ctr">
              <a:lnSpc>
                <a:spcPct val="100000"/>
              </a:lnSpc>
              <a:spcBef>
                <a:spcPts val="1000"/>
              </a:spcBef>
              <a:spcAft>
                <a:spcPts val="0"/>
              </a:spcAft>
              <a:buClr>
                <a:srgbClr val="FFFFFF"/>
              </a:buClr>
              <a:buSzPts val="5500"/>
              <a:buFont typeface="Arial"/>
              <a:buNone/>
            </a:pPr>
            <a:r>
              <a:t/>
            </a:r>
            <a:endParaRPr sz="2300">
              <a:solidFill>
                <a:srgbClr val="FFFFFF"/>
              </a:solidFill>
            </a:endParaRPr>
          </a:p>
          <a:p>
            <a:pPr indent="0" lvl="0" marL="0" rtl="0"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CUADERNO DE TRABAJO 3: Docentes y personal educativo</a:t>
            </a:r>
            <a:endParaRPr b="1" sz="1600">
              <a:solidFill>
                <a:srgbClr val="FFFFFF"/>
              </a:solidFill>
              <a:latin typeface="Arial"/>
              <a:ea typeface="Arial"/>
              <a:cs typeface="Arial"/>
              <a:sym typeface="Arial"/>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74" name="Shape 774"/>
        <p:cNvGrpSpPr/>
        <p:nvPr/>
      </p:nvGrpSpPr>
      <p:grpSpPr>
        <a:xfrm>
          <a:off x="0" y="0"/>
          <a:ext cx="0" cy="0"/>
          <a:chOff x="0" y="0"/>
          <a:chExt cx="0" cy="0"/>
        </a:xfrm>
      </p:grpSpPr>
      <p:sp>
        <p:nvSpPr>
          <p:cNvPr id="775" name="Google Shape;775;p9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4 - Docentes y personal educativo</a:t>
            </a:r>
            <a:endParaRPr sz="1700">
              <a:latin typeface="Arial"/>
              <a:ea typeface="Arial"/>
              <a:cs typeface="Arial"/>
              <a:sym typeface="Arial"/>
            </a:endParaRPr>
          </a:p>
        </p:txBody>
      </p:sp>
      <p:sp>
        <p:nvSpPr>
          <p:cNvPr id="776" name="Google Shape;776;p97"/>
          <p:cNvSpPr txBox="1"/>
          <p:nvPr/>
        </p:nvSpPr>
        <p:spPr>
          <a:xfrm>
            <a:off x="126575"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Contratación y selección</a:t>
            </a:r>
            <a:endParaRPr b="1" i="1" sz="1400" u="none" cap="none" strike="noStrike">
              <a:solidFill>
                <a:srgbClr val="073763"/>
              </a:solidFill>
              <a:latin typeface="Arial"/>
              <a:ea typeface="Arial"/>
              <a:cs typeface="Arial"/>
              <a:sym typeface="Arial"/>
            </a:endParaRPr>
          </a:p>
        </p:txBody>
      </p:sp>
      <p:sp>
        <p:nvSpPr>
          <p:cNvPr id="777" name="Google Shape;777;p97"/>
          <p:cNvSpPr txBox="1"/>
          <p:nvPr/>
        </p:nvSpPr>
        <p:spPr>
          <a:xfrm>
            <a:off x="220900" y="1418075"/>
            <a:ext cx="4875900" cy="32016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Para evitar la discriminación de los docentes por su origen, las Normas Mínimas de la INEE recomiendan utilizar criterios equitativos y transparentes durante la contratación.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Los procesos de contratación equitativos promueven el bienestar docente porque tienen en cuenta sus necesidades (incluidas las de salud mental y psicosocial), su origen étnico, su sexo y su condición de refugiados o desplazados.  </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La claridad de los procesos de contratación permite tener proporciones manejables de docentes por estudiante, funciones, derechos y responsabilidades claras para los docentes y la oportunidad de desarrollar responsabilidad. </a:t>
            </a:r>
            <a:endParaRPr b="0" i="0" sz="1400" u="none" cap="none" strike="noStrike">
              <a:solidFill>
                <a:srgbClr val="000000"/>
              </a:solidFill>
              <a:latin typeface="Arial"/>
              <a:ea typeface="Arial"/>
              <a:cs typeface="Arial"/>
              <a:sym typeface="Arial"/>
            </a:endParaRPr>
          </a:p>
        </p:txBody>
      </p:sp>
      <p:sp>
        <p:nvSpPr>
          <p:cNvPr id="778" name="Google Shape;778;p97"/>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pic>
        <p:nvPicPr>
          <p:cNvPr id="779" name="Google Shape;779;p97"/>
          <p:cNvPicPr preferRelativeResize="0"/>
          <p:nvPr/>
        </p:nvPicPr>
        <p:blipFill rotWithShape="1">
          <a:blip r:embed="rId3">
            <a:alphaModFix/>
          </a:blip>
          <a:srcRect b="0" l="0" r="0" t="0"/>
          <a:stretch/>
        </p:blipFill>
        <p:spPr>
          <a:xfrm>
            <a:off x="5266775" y="1357675"/>
            <a:ext cx="3678476" cy="2515150"/>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83" name="Shape 783"/>
        <p:cNvGrpSpPr/>
        <p:nvPr/>
      </p:nvGrpSpPr>
      <p:grpSpPr>
        <a:xfrm>
          <a:off x="0" y="0"/>
          <a:ext cx="0" cy="0"/>
          <a:chOff x="0" y="0"/>
          <a:chExt cx="0" cy="0"/>
        </a:xfrm>
      </p:grpSpPr>
      <p:sp>
        <p:nvSpPr>
          <p:cNvPr id="784" name="Google Shape;784;p9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a:t>
            </a:r>
            <a:r>
              <a:rPr lang="en"/>
              <a:t>4</a:t>
            </a:r>
            <a:r>
              <a:rPr b="1" lang="en">
                <a:latin typeface="Arial"/>
                <a:ea typeface="Arial"/>
                <a:cs typeface="Arial"/>
                <a:sym typeface="Arial"/>
              </a:rPr>
              <a:t> - Docentes y personal educativo</a:t>
            </a:r>
            <a:endParaRPr sz="1700">
              <a:latin typeface="Arial"/>
              <a:ea typeface="Arial"/>
              <a:cs typeface="Arial"/>
              <a:sym typeface="Arial"/>
            </a:endParaRPr>
          </a:p>
        </p:txBody>
      </p:sp>
      <p:sp>
        <p:nvSpPr>
          <p:cNvPr id="785" name="Google Shape;785;p98"/>
          <p:cNvSpPr txBox="1"/>
          <p:nvPr/>
        </p:nvSpPr>
        <p:spPr>
          <a:xfrm>
            <a:off x="228425" y="118412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Contratación y selección</a:t>
            </a:r>
            <a:endParaRPr b="0" i="0" sz="1400" u="none" cap="none" strike="noStrike">
              <a:solidFill>
                <a:srgbClr val="073763"/>
              </a:solidFill>
              <a:latin typeface="Arial"/>
              <a:ea typeface="Arial"/>
              <a:cs typeface="Arial"/>
              <a:sym typeface="Arial"/>
            </a:endParaRPr>
          </a:p>
        </p:txBody>
      </p:sp>
      <p:sp>
        <p:nvSpPr>
          <p:cNvPr id="786" name="Google Shape;786;p98"/>
          <p:cNvSpPr txBox="1"/>
          <p:nvPr/>
        </p:nvSpPr>
        <p:spPr>
          <a:xfrm>
            <a:off x="228425" y="1667425"/>
            <a:ext cx="87168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CC4125"/>
                </a:solidFill>
              </a:rPr>
              <a:t>¿Cuáles son los obstáculos a la contratación y selección en las iniciativas de bienestar docente?</a:t>
            </a:r>
            <a:endParaRPr>
              <a:solidFill>
                <a:srgbClr val="CC4125"/>
              </a:solidFill>
            </a:endParaRPr>
          </a:p>
          <a:p>
            <a:pPr indent="0" lvl="0" marL="0" marR="0" rtl="0" algn="l">
              <a:lnSpc>
                <a:spcPct val="100000"/>
              </a:lnSpc>
              <a:spcBef>
                <a:spcPts val="0"/>
              </a:spcBef>
              <a:spcAft>
                <a:spcPts val="0"/>
              </a:spcAft>
              <a:buNone/>
            </a:pPr>
            <a:r>
              <a:t/>
            </a:r>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No existen políticas nacionales para la contratación de docentes, especialmente de refugiados o desplazados.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Los docentes carecen de información sobre cómo modificar sus condiciones de trabajo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Los anuncios discriminan por edad, origen étnico, sexo o nacionalidad.</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No se reconocen las cualificaciones de los docentes de otros contextos y no existen vías de transición.</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No hay datos desglosados sobre los docentes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a:p>
          <a:p>
            <a:pPr indent="0" lvl="0" marL="0" rtl="0" algn="l">
              <a:spcBef>
                <a:spcPts val="0"/>
              </a:spcBef>
              <a:spcAft>
                <a:spcPts val="0"/>
              </a:spcAft>
              <a:buNone/>
            </a:pPr>
            <a:r>
              <a:rPr lang="en">
                <a:solidFill>
                  <a:srgbClr val="CC4125"/>
                </a:solidFill>
              </a:rPr>
              <a:t>¿Existen estas barreras en su contexto? ¿Cuáles podrían ser algunos obstáculos adicionales a la contratación y selección en el ámbito del bienestar docente?</a:t>
            </a:r>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90" name="Shape 790"/>
        <p:cNvGrpSpPr/>
        <p:nvPr/>
      </p:nvGrpSpPr>
      <p:grpSpPr>
        <a:xfrm>
          <a:off x="0" y="0"/>
          <a:ext cx="0" cy="0"/>
          <a:chOff x="0" y="0"/>
          <a:chExt cx="0" cy="0"/>
        </a:xfrm>
      </p:grpSpPr>
      <p:sp>
        <p:nvSpPr>
          <p:cNvPr id="791" name="Google Shape;791;p9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a:t>
            </a:r>
            <a:endParaRPr sz="1700">
              <a:latin typeface="Arial"/>
              <a:ea typeface="Arial"/>
              <a:cs typeface="Arial"/>
              <a:sym typeface="Arial"/>
            </a:endParaRPr>
          </a:p>
        </p:txBody>
      </p:sp>
      <p:sp>
        <p:nvSpPr>
          <p:cNvPr id="792" name="Google Shape;792;p99"/>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793" name="Google Shape;793;p99"/>
          <p:cNvSpPr txBox="1"/>
          <p:nvPr/>
        </p:nvSpPr>
        <p:spPr>
          <a:xfrm>
            <a:off x="228425" y="11926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Contratación y selección</a:t>
            </a:r>
            <a:endParaRPr b="0" i="0" sz="1400" u="none" cap="none" strike="noStrike">
              <a:solidFill>
                <a:srgbClr val="073763"/>
              </a:solidFill>
              <a:latin typeface="Arial"/>
              <a:ea typeface="Arial"/>
              <a:cs typeface="Arial"/>
              <a:sym typeface="Arial"/>
            </a:endParaRPr>
          </a:p>
        </p:txBody>
      </p:sp>
      <p:sp>
        <p:nvSpPr>
          <p:cNvPr id="794" name="Google Shape;794;p99"/>
          <p:cNvSpPr txBox="1"/>
          <p:nvPr/>
        </p:nvSpPr>
        <p:spPr>
          <a:xfrm>
            <a:off x="2834125" y="1684125"/>
            <a:ext cx="6153600" cy="25860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Establecer procesos de contratación y selección que tengan en cuenta las circunstancias y respeten las necesidades de salud mental, psicosociales, sociales y emocionales de los docentes, garantizando que los procesos no sean discriminatorios y tengan en cuenta las crisis.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Informar a los docentes, durante los procesos de contratación y las entrevistas, sobre cómo las escuelas pueden apoyar el bienestar psicosocial y los servicios de salud mental y apoyo psicosocial que ofrecen</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Proporcionar a los docentes información jurídica para apoyar sus necesidades de salud mental y bienestar psicosocial. Explicar los derechos que les protegen de los abusos, la explotación y el abandono, y cómo pueden denunciar y encontrar ayuda en caso de vulneración de los derechos humanos, incluida la violencia de género y sexual.</a:t>
            </a:r>
            <a:endParaRPr b="0" i="0" sz="1300" u="none" cap="none" strike="noStrike">
              <a:solidFill>
                <a:srgbClr val="000000"/>
              </a:solidFill>
              <a:latin typeface="Arial"/>
              <a:ea typeface="Arial"/>
              <a:cs typeface="Arial"/>
              <a:sym typeface="Arial"/>
            </a:endParaRPr>
          </a:p>
        </p:txBody>
      </p:sp>
      <p:pic>
        <p:nvPicPr>
          <p:cNvPr id="795" name="Google Shape;795;p99"/>
          <p:cNvPicPr preferRelativeResize="0"/>
          <p:nvPr/>
        </p:nvPicPr>
        <p:blipFill rotWithShape="1">
          <a:blip r:embed="rId3">
            <a:alphaModFix/>
          </a:blip>
          <a:srcRect b="1755" l="0" r="0" t="1765"/>
          <a:stretch/>
        </p:blipFill>
        <p:spPr>
          <a:xfrm>
            <a:off x="228425" y="1647975"/>
            <a:ext cx="2481099" cy="2806650"/>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99" name="Shape 799"/>
        <p:cNvGrpSpPr/>
        <p:nvPr/>
      </p:nvGrpSpPr>
      <p:grpSpPr>
        <a:xfrm>
          <a:off x="0" y="0"/>
          <a:ext cx="0" cy="0"/>
          <a:chOff x="0" y="0"/>
          <a:chExt cx="0" cy="0"/>
        </a:xfrm>
      </p:grpSpPr>
      <p:sp>
        <p:nvSpPr>
          <p:cNvPr id="800" name="Google Shape;800;p10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a:t>
            </a:r>
            <a:endParaRPr sz="1700">
              <a:latin typeface="Arial"/>
              <a:ea typeface="Arial"/>
              <a:cs typeface="Arial"/>
              <a:sym typeface="Arial"/>
            </a:endParaRPr>
          </a:p>
        </p:txBody>
      </p:sp>
      <p:sp>
        <p:nvSpPr>
          <p:cNvPr id="801" name="Google Shape;801;p100"/>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802" name="Google Shape;802;p100"/>
          <p:cNvSpPr txBox="1"/>
          <p:nvPr/>
        </p:nvSpPr>
        <p:spPr>
          <a:xfrm>
            <a:off x="186100" y="111822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Contratación y selección</a:t>
            </a:r>
            <a:endParaRPr b="0" i="0" sz="1400" u="none" cap="none" strike="noStrike">
              <a:solidFill>
                <a:srgbClr val="073763"/>
              </a:solidFill>
              <a:latin typeface="Arial"/>
              <a:ea typeface="Arial"/>
              <a:cs typeface="Arial"/>
              <a:sym typeface="Arial"/>
            </a:endParaRPr>
          </a:p>
        </p:txBody>
      </p:sp>
      <p:sp>
        <p:nvSpPr>
          <p:cNvPr id="803" name="Google Shape;803;p100"/>
          <p:cNvSpPr txBox="1"/>
          <p:nvPr/>
        </p:nvSpPr>
        <p:spPr>
          <a:xfrm>
            <a:off x="2791650" y="1414400"/>
            <a:ext cx="6153600" cy="31863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Establecer procesos claros y diferenciados para la contratación de docentes en tiempos de crisis. Dar prioridad a la equidad en términos de género, etnia, empleo o situación de desplazamiento.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Recopilar y hacer un seguimiento de los datos desglosados sobre la situación laboral de los docentes (a tiempo completo, a tiempo parcial, contratados) en los sectores público y privado.</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Ayudar a los docentes sin titulación a obtenerla, especialmente a través de marcos regionales de apoyo a los refugiados y desplazados.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Reconocer las cualificaciones más allá de la certificación, como las redes sociales, las experiencias y las competencias culturales de los docentes.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Ayudar a los docentes de zonas remotas, rurales y afectadas por crisis garantizándoles prestaciones adicionales, como subsidios a la vivienda y el transporte.</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73763"/>
              </a:buClr>
              <a:buSzPts val="1300"/>
              <a:buFont typeface="Arial"/>
              <a:buChar char="●"/>
            </a:pPr>
            <a:r>
              <a:rPr b="0" i="0" lang="en" sz="1300" u="none" cap="none" strike="noStrike">
                <a:solidFill>
                  <a:srgbClr val="000000"/>
                </a:solidFill>
                <a:latin typeface="Arial"/>
                <a:ea typeface="Arial"/>
                <a:cs typeface="Arial"/>
                <a:sym typeface="Arial"/>
              </a:rPr>
              <a:t>Discutir expectativas y retos realistas con los docentes durante el proceso de contratación  </a:t>
            </a:r>
            <a:endParaRPr b="0" i="0" sz="1300" u="none" cap="none" strike="noStrike">
              <a:solidFill>
                <a:srgbClr val="000000"/>
              </a:solidFill>
              <a:latin typeface="Arial"/>
              <a:ea typeface="Arial"/>
              <a:cs typeface="Arial"/>
              <a:sym typeface="Arial"/>
            </a:endParaRPr>
          </a:p>
        </p:txBody>
      </p:sp>
      <p:pic>
        <p:nvPicPr>
          <p:cNvPr id="804" name="Google Shape;804;p100"/>
          <p:cNvPicPr preferRelativeResize="0"/>
          <p:nvPr/>
        </p:nvPicPr>
        <p:blipFill rotWithShape="1">
          <a:blip r:embed="rId3">
            <a:alphaModFix/>
          </a:blip>
          <a:srcRect b="0" l="1616" r="1616" t="0"/>
          <a:stretch/>
        </p:blipFill>
        <p:spPr>
          <a:xfrm>
            <a:off x="186100" y="1518425"/>
            <a:ext cx="2312849" cy="2806650"/>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08" name="Shape 808"/>
        <p:cNvGrpSpPr/>
        <p:nvPr/>
      </p:nvGrpSpPr>
      <p:grpSpPr>
        <a:xfrm>
          <a:off x="0" y="0"/>
          <a:ext cx="0" cy="0"/>
          <a:chOff x="0" y="0"/>
          <a:chExt cx="0" cy="0"/>
        </a:xfrm>
      </p:grpSpPr>
      <p:sp>
        <p:nvSpPr>
          <p:cNvPr id="809" name="Google Shape;809;p10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a:t>
            </a:r>
            <a:endParaRPr sz="1700">
              <a:latin typeface="Arial"/>
              <a:ea typeface="Arial"/>
              <a:cs typeface="Arial"/>
              <a:sym typeface="Arial"/>
            </a:endParaRPr>
          </a:p>
        </p:txBody>
      </p:sp>
      <p:sp>
        <p:nvSpPr>
          <p:cNvPr id="810" name="Google Shape;810;p10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400">
              <a:solidFill>
                <a:schemeClr val="dk1"/>
              </a:solidFill>
            </a:endParaRPr>
          </a:p>
          <a:p>
            <a:pPr indent="0" lvl="0" marL="0" rtl="0" algn="l">
              <a:lnSpc>
                <a:spcPct val="115000"/>
              </a:lnSpc>
              <a:spcBef>
                <a:spcPts val="1600"/>
              </a:spcBef>
              <a:spcAft>
                <a:spcPts val="1600"/>
              </a:spcAft>
              <a:buSzPts val="1800"/>
              <a:buNone/>
            </a:pPr>
            <a:r>
              <a:t/>
            </a:r>
            <a:endParaRPr b="1"/>
          </a:p>
        </p:txBody>
      </p:sp>
      <p:sp>
        <p:nvSpPr>
          <p:cNvPr id="811" name="Google Shape;811;p101"/>
          <p:cNvSpPr txBox="1"/>
          <p:nvPr/>
        </p:nvSpPr>
        <p:spPr>
          <a:xfrm>
            <a:off x="186100" y="1140800"/>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1: Contratación y selección</a:t>
            </a:r>
            <a:endParaRPr b="0" i="0" sz="1400" u="none" cap="none" strike="noStrike">
              <a:solidFill>
                <a:srgbClr val="073763"/>
              </a:solidFill>
              <a:latin typeface="Arial"/>
              <a:ea typeface="Arial"/>
              <a:cs typeface="Arial"/>
              <a:sym typeface="Arial"/>
            </a:endParaRPr>
          </a:p>
        </p:txBody>
      </p:sp>
      <p:sp>
        <p:nvSpPr>
          <p:cNvPr id="812" name="Google Shape;812;p101"/>
          <p:cNvSpPr txBox="1"/>
          <p:nvPr/>
        </p:nvSpPr>
        <p:spPr>
          <a:xfrm>
            <a:off x="2839775" y="1613650"/>
            <a:ext cx="6153600" cy="2555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Implicar a los docentes en los procesos de toma de decisiones que afecten a sus contratos y condiciones de trabajo.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criterios de contratación que sitúen a los docentes como profesionales autónomos y cualificados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Utilizar sistemas de evaluación profesional que reconozcan los puntos fuertes y el trabajo de los docentes (como la creación de relaciones con los estudiantes y la comunidad, la innovación y el liderazgo)</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Implicar a los docentes en la elaboración de los criterios de contratación y en la tutoría y formación de los nuevos docentes</a:t>
            </a:r>
            <a:endParaRPr b="0" i="0" sz="1400" u="none" cap="none" strike="noStrike">
              <a:solidFill>
                <a:srgbClr val="000000"/>
              </a:solidFill>
              <a:latin typeface="Arial"/>
              <a:ea typeface="Arial"/>
              <a:cs typeface="Arial"/>
              <a:sym typeface="Arial"/>
            </a:endParaRPr>
          </a:p>
          <a:p>
            <a:pPr indent="-317500" lvl="0" marL="457200" marR="0" rtl="0" algn="l">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Crear planes de progresión profesional para y con los docentes.</a:t>
            </a:r>
            <a:endParaRPr b="0" i="0" sz="1400" u="none" cap="none" strike="noStrike">
              <a:solidFill>
                <a:srgbClr val="000000"/>
              </a:solidFill>
              <a:latin typeface="Arial"/>
              <a:ea typeface="Arial"/>
              <a:cs typeface="Arial"/>
              <a:sym typeface="Arial"/>
            </a:endParaRPr>
          </a:p>
        </p:txBody>
      </p:sp>
      <p:pic>
        <p:nvPicPr>
          <p:cNvPr id="813" name="Google Shape;813;p101"/>
          <p:cNvPicPr preferRelativeResize="0"/>
          <p:nvPr/>
        </p:nvPicPr>
        <p:blipFill rotWithShape="1">
          <a:blip r:embed="rId3">
            <a:alphaModFix/>
          </a:blip>
          <a:srcRect b="258" l="0" r="0" t="258"/>
          <a:stretch/>
        </p:blipFill>
        <p:spPr>
          <a:xfrm>
            <a:off x="322899" y="1541000"/>
            <a:ext cx="2404151" cy="2806650"/>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17" name="Shape 817"/>
        <p:cNvGrpSpPr/>
        <p:nvPr/>
      </p:nvGrpSpPr>
      <p:grpSpPr>
        <a:xfrm>
          <a:off x="0" y="0"/>
          <a:ext cx="0" cy="0"/>
          <a:chOff x="0" y="0"/>
          <a:chExt cx="0" cy="0"/>
        </a:xfrm>
      </p:grpSpPr>
      <p:sp>
        <p:nvSpPr>
          <p:cNvPr id="818" name="Google Shape;818;p10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latin typeface="Arial"/>
                <a:ea typeface="Arial"/>
                <a:cs typeface="Arial"/>
                <a:sym typeface="Arial"/>
              </a:rPr>
              <a:t>Estrategias para apoyar el bienestar docente: </a:t>
            </a:r>
            <a:endParaRPr b="1">
              <a:latin typeface="Arial"/>
              <a:ea typeface="Arial"/>
              <a:cs typeface="Arial"/>
              <a:sym typeface="Arial"/>
            </a:endParaRPr>
          </a:p>
          <a:p>
            <a:pPr indent="0" lvl="0" marL="0" rtl="0" algn="l">
              <a:lnSpc>
                <a:spcPct val="100000"/>
              </a:lnSpc>
              <a:spcBef>
                <a:spcPts val="0"/>
              </a:spcBef>
              <a:spcAft>
                <a:spcPts val="0"/>
              </a:spcAft>
              <a:buSzPts val="2800"/>
              <a:buNone/>
            </a:pPr>
            <a:r>
              <a:rPr b="1" lang="en">
                <a:latin typeface="Arial"/>
                <a:ea typeface="Arial"/>
                <a:cs typeface="Arial"/>
                <a:sym typeface="Arial"/>
              </a:rPr>
              <a:t>Ámbito 4 - Docentes y personal educativo</a:t>
            </a:r>
            <a:endParaRPr sz="1700">
              <a:latin typeface="Arial"/>
              <a:ea typeface="Arial"/>
              <a:cs typeface="Arial"/>
              <a:sym typeface="Arial"/>
            </a:endParaRPr>
          </a:p>
        </p:txBody>
      </p:sp>
      <p:sp>
        <p:nvSpPr>
          <p:cNvPr id="819" name="Google Shape;819;p102"/>
          <p:cNvSpPr txBox="1"/>
          <p:nvPr/>
        </p:nvSpPr>
        <p:spPr>
          <a:xfrm>
            <a:off x="143850" y="1058325"/>
            <a:ext cx="5347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Norma 2: Condiciones de trabajo</a:t>
            </a:r>
            <a:endParaRPr b="1" i="1" sz="1400" u="none" cap="none" strike="noStrike">
              <a:solidFill>
                <a:srgbClr val="073763"/>
              </a:solidFill>
              <a:latin typeface="Arial"/>
              <a:ea typeface="Arial"/>
              <a:cs typeface="Arial"/>
              <a:sym typeface="Arial"/>
            </a:endParaRPr>
          </a:p>
        </p:txBody>
      </p:sp>
      <p:sp>
        <p:nvSpPr>
          <p:cNvPr id="820" name="Google Shape;820;p102"/>
          <p:cNvSpPr txBox="1"/>
          <p:nvPr/>
        </p:nvSpPr>
        <p:spPr>
          <a:xfrm>
            <a:off x="67275" y="1474100"/>
            <a:ext cx="5683500" cy="2986200"/>
          </a:xfrm>
          <a:prstGeom prst="rect">
            <a:avLst/>
          </a:prstGeom>
          <a:noFill/>
          <a:ln>
            <a:noFill/>
          </a:ln>
        </p:spPr>
        <p:txBody>
          <a:bodyPr anchorCtr="0" anchor="t" bIns="91425" lIns="91425" spcFirstLastPara="1" rIns="91425" wrap="square" tIns="91425">
            <a:spAutoFit/>
          </a:bodyPr>
          <a:lstStyle/>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Las condiciones de trabajo del Marco de Normas Mínimas abarcan todos los detalles de los puestos y contratos de los docentes, como:</a:t>
            </a:r>
            <a:endParaRPr b="0" i="0" sz="1300" u="none" cap="none" strike="noStrike">
              <a:solidFill>
                <a:srgbClr val="000000"/>
              </a:solidFill>
              <a:latin typeface="Arial"/>
              <a:ea typeface="Arial"/>
              <a:cs typeface="Arial"/>
              <a:sym typeface="Arial"/>
            </a:endParaRPr>
          </a:p>
          <a:p>
            <a:pPr indent="-311150" lvl="1" marL="9144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Tareas y responsabilidades</a:t>
            </a:r>
            <a:endParaRPr b="0" i="0" sz="1300" u="none" cap="none" strike="noStrike">
              <a:solidFill>
                <a:srgbClr val="000000"/>
              </a:solidFill>
              <a:latin typeface="Arial"/>
              <a:ea typeface="Arial"/>
              <a:cs typeface="Arial"/>
              <a:sym typeface="Arial"/>
            </a:endParaRPr>
          </a:p>
          <a:p>
            <a:pPr indent="-311150" lvl="1" marL="9144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Requisitos de asistencia</a:t>
            </a:r>
            <a:endParaRPr b="0" i="0" sz="1300" u="none" cap="none" strike="noStrike">
              <a:solidFill>
                <a:srgbClr val="000000"/>
              </a:solidFill>
              <a:latin typeface="Arial"/>
              <a:ea typeface="Arial"/>
              <a:cs typeface="Arial"/>
              <a:sym typeface="Arial"/>
            </a:endParaRPr>
          </a:p>
          <a:p>
            <a:pPr indent="-311150" lvl="1" marL="9144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Horas y días de trabajo</a:t>
            </a:r>
            <a:endParaRPr b="0" i="0" sz="1300" u="none" cap="none" strike="noStrike">
              <a:solidFill>
                <a:srgbClr val="000000"/>
              </a:solidFill>
              <a:latin typeface="Arial"/>
              <a:ea typeface="Arial"/>
              <a:cs typeface="Arial"/>
              <a:sym typeface="Arial"/>
            </a:endParaRPr>
          </a:p>
          <a:p>
            <a:pPr indent="-311150" lvl="1" marL="9144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Duración del contrato</a:t>
            </a:r>
            <a:endParaRPr b="0" i="0" sz="1300" u="none" cap="none" strike="noStrike">
              <a:solidFill>
                <a:srgbClr val="000000"/>
              </a:solidFill>
              <a:latin typeface="Arial"/>
              <a:ea typeface="Arial"/>
              <a:cs typeface="Arial"/>
              <a:sym typeface="Arial"/>
            </a:endParaRPr>
          </a:p>
          <a:p>
            <a:pPr indent="-311150" lvl="1" marL="9144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Retribución y prestaciones</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Estos factores definen la carga de trabajo de los docentes y lo que se espera de ellos. Las condiciones de trabajo definen la realidad diaria de los docentes y el estrés o la satisfacción que experimentan.</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Un salario justo y unas remuneraciones adecuadas son fundamentales para el bienestar docente.</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 sz="1300" u="none" cap="none" strike="noStrike">
                <a:solidFill>
                  <a:srgbClr val="000000"/>
                </a:solidFill>
                <a:latin typeface="Arial"/>
                <a:ea typeface="Arial"/>
                <a:cs typeface="Arial"/>
                <a:sym typeface="Arial"/>
              </a:rPr>
              <a:t>Rara vez se mencionan los servicios de salud mental y apoyo psicosocial.</a:t>
            </a:r>
            <a:endParaRPr b="0" i="0" sz="1300" u="none" cap="none" strike="noStrike">
              <a:solidFill>
                <a:srgbClr val="000000"/>
              </a:solidFill>
              <a:latin typeface="Arial"/>
              <a:ea typeface="Arial"/>
              <a:cs typeface="Arial"/>
              <a:sym typeface="Arial"/>
            </a:endParaRPr>
          </a:p>
        </p:txBody>
      </p:sp>
      <p:sp>
        <p:nvSpPr>
          <p:cNvPr id="821" name="Google Shape;821;p102"/>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Créditos:</a:t>
            </a:r>
            <a:r>
              <a:rPr b="0" i="0" lang="en" sz="1000" u="none" cap="none" strike="noStrike">
                <a:solidFill>
                  <a:schemeClr val="lt1"/>
                </a:solidFill>
                <a:latin typeface="Arial"/>
                <a:ea typeface="Arial"/>
                <a:cs typeface="Arial"/>
                <a:sym typeface="Arial"/>
              </a:rPr>
              <a:t> Oxfam</a:t>
            </a:r>
            <a:endParaRPr b="0" i="0" sz="1000" u="none" cap="none" strike="noStrike">
              <a:solidFill>
                <a:schemeClr val="lt1"/>
              </a:solidFill>
              <a:latin typeface="Arial"/>
              <a:ea typeface="Arial"/>
              <a:cs typeface="Arial"/>
              <a:sym typeface="Arial"/>
            </a:endParaRPr>
          </a:p>
        </p:txBody>
      </p:sp>
      <p:pic>
        <p:nvPicPr>
          <p:cNvPr id="822" name="Google Shape;822;p102"/>
          <p:cNvPicPr preferRelativeResize="0"/>
          <p:nvPr/>
        </p:nvPicPr>
        <p:blipFill rotWithShape="1">
          <a:blip r:embed="rId3">
            <a:alphaModFix/>
          </a:blip>
          <a:srcRect b="0" l="0" r="0" t="0"/>
          <a:stretch/>
        </p:blipFill>
        <p:spPr>
          <a:xfrm>
            <a:off x="5750900" y="1438488"/>
            <a:ext cx="3194350" cy="21841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INEE Presentation Template">
  <a:themeElements>
    <a:clrScheme name="Simple Light">
      <a:dk1>
        <a:srgbClr val="000000"/>
      </a:dk1>
      <a:lt1>
        <a:srgbClr val="FFFFFF"/>
      </a:lt1>
      <a:dk2>
        <a:srgbClr val="A7A7A7"/>
      </a:dk2>
      <a:lt2>
        <a:srgbClr val="535353"/>
      </a:lt2>
      <a:accent1>
        <a:srgbClr val="F27821"/>
      </a:accent1>
      <a:accent2>
        <a:srgbClr val="CD233A"/>
      </a:accent2>
      <a:accent3>
        <a:srgbClr val="913592"/>
      </a:accent3>
      <a:accent4>
        <a:srgbClr val="305284"/>
      </a:accent4>
      <a:accent5>
        <a:srgbClr val="0097A7"/>
      </a:accent5>
      <a:accent6>
        <a:srgbClr val="F68B1F"/>
      </a:accent6>
      <a:hlink>
        <a:srgbClr val="4848EB"/>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