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125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117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1.xml"/>
  <Override ContentType="application/vnd.openxmlformats-officedocument.presentationml.notesSlide+xml" PartName="/ppt/notesSlides/notesSlide109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07.xml"/>
  <Override ContentType="application/vnd.openxmlformats-officedocument.presentationml.notesSlide+xml" PartName="/ppt/notesSlides/notesSlide100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119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105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93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123.xml"/>
  <Override ContentType="application/vnd.openxmlformats-officedocument.presentationml.notesSlide+xml" PartName="/ppt/notesSlides/notesSlide11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112.xml"/>
  <Override ContentType="application/vnd.openxmlformats-officedocument.presentationml.notesSlide+xml" PartName="/ppt/notesSlides/notesSlide103.xml"/>
  <Override ContentType="application/vnd.openxmlformats-officedocument.presentationml.notesSlide+xml" PartName="/ppt/notesSlides/notesSlide97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120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114.xml"/>
  <Override ContentType="application/vnd.openxmlformats-officedocument.presentationml.notesSlide+xml" PartName="/ppt/notesSlides/notesSlide101.xml"/>
  <Override ContentType="application/vnd.openxmlformats-officedocument.presentationml.notesSlide+xml" PartName="/ppt/notesSlides/notesSlide95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9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116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24.xml"/>
  <Override ContentType="application/vnd.openxmlformats-officedocument.presentationml.notesSlide+xml" PartName="/ppt/notesSlides/notesSlide126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9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108.xml"/>
  <Override ContentType="application/vnd.openxmlformats-officedocument.presentationml.notesSlide+xml" PartName="/ppt/notesSlides/notesSlide90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06.xml"/>
  <Override ContentType="application/vnd.openxmlformats-officedocument.presentationml.notesSlide+xml" PartName="/ppt/notesSlides/notesSlide99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122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118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8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13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98.xml"/>
  <Override ContentType="application/vnd.openxmlformats-officedocument.presentationml.notesSlide+xml" PartName="/ppt/notesSlides/notesSlide104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21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96.xml"/>
  <Override ContentType="application/vnd.openxmlformats-officedocument.presentationml.notesSlide+xml" PartName="/ppt/notesSlides/notesSlide102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115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1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105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13.xml"/>
  <Override ContentType="application/vnd.openxmlformats-officedocument.presentationml.slide+xml" PartName="/ppt/slides/slide68.xml"/>
  <Override ContentType="application/vnd.openxmlformats-officedocument.presentationml.slide+xml" PartName="/ppt/slides/slide94.xml"/>
  <Override ContentType="application/vnd.openxmlformats-officedocument.presentationml.slide+xml" PartName="/ppt/slides/slide84.xml"/>
  <Override ContentType="application/vnd.openxmlformats-officedocument.presentationml.slide+xml" PartName="/ppt/slides/slide107.xml"/>
  <Override ContentType="application/vnd.openxmlformats-officedocument.presentationml.slide+xml" PartName="/ppt/slides/slide37.xml"/>
  <Override ContentType="application/vnd.openxmlformats-officedocument.presentationml.slide+xml" PartName="/ppt/slides/slide123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111.xml"/>
  <Override ContentType="application/vnd.openxmlformats-officedocument.presentationml.slide+xml" PartName="/ppt/slides/slide53.xml"/>
  <Override ContentType="application/vnd.openxmlformats-officedocument.presentationml.slide+xml" PartName="/ppt/slides/slide96.xml"/>
  <Override ContentType="application/vnd.openxmlformats-officedocument.presentationml.slide+xml" PartName="/ppt/slides/slide48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18.xml"/>
  <Override ContentType="application/vnd.openxmlformats-officedocument.presentationml.slide+xml" PartName="/ppt/slides/slide12.xml"/>
  <Override ContentType="application/vnd.openxmlformats-officedocument.presentationml.slide+xml" PartName="/ppt/slides/slide108.xml"/>
  <Override ContentType="application/vnd.openxmlformats-officedocument.presentationml.slide+xml" PartName="/ppt/slides/slide98.xml"/>
  <Override ContentType="application/vnd.openxmlformats-officedocument.presentationml.slide+xml" PartName="/ppt/slides/slide125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89.xml"/>
  <Override ContentType="application/vnd.openxmlformats-officedocument.presentationml.slide+xml" PartName="/ppt/slides/slide76.xml"/>
  <Override ContentType="application/vnd.openxmlformats-officedocument.presentationml.slide+xml" PartName="/ppt/slides/slide63.xml"/>
  <Override ContentType="application/vnd.openxmlformats-officedocument.presentationml.slide+xml" PartName="/ppt/slides/slide93.xml"/>
  <Override ContentType="application/vnd.openxmlformats-officedocument.presentationml.slide+xml" PartName="/ppt/slides/slide101.xml"/>
  <Override ContentType="application/vnd.openxmlformats-officedocument.presentationml.slide+xml" PartName="/ppt/slides/slide116.xml"/>
  <Override ContentType="application/vnd.openxmlformats-officedocument.presentationml.slide+xml" PartName="/ppt/slides/slide80.xml"/>
  <Override ContentType="application/vnd.openxmlformats-officedocument.presentationml.slide+xml" PartName="/ppt/slides/slide103.xml"/>
  <Override ContentType="application/vnd.openxmlformats-officedocument.presentationml.slide+xml" PartName="/ppt/slides/slide61.xml"/>
  <Override ContentType="application/vnd.openxmlformats-officedocument.presentationml.slide+xml" PartName="/ppt/slides/slide91.xml"/>
  <Override ContentType="application/vnd.openxmlformats-officedocument.presentationml.slide+xml" PartName="/ppt/slides/slide114.xml"/>
  <Override ContentType="application/vnd.openxmlformats-officedocument.presentationml.slide+xml" PartName="/ppt/slides/slide31.xml"/>
  <Override ContentType="application/vnd.openxmlformats-officedocument.presentationml.slide+xml" PartName="/ppt/slides/slide120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12.xml"/>
  <Override ContentType="application/vnd.openxmlformats-officedocument.presentationml.slide+xml" PartName="/ppt/slides/slide9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42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122.xml"/>
  <Override ContentType="application/vnd.openxmlformats-officedocument.presentationml.slide+xml" PartName="/ppt/slides/slide16.xml"/>
  <Override ContentType="application/vnd.openxmlformats-officedocument.presentationml.slide+xml" PartName="/ppt/slides/slide104.xml"/>
  <Override ContentType="application/vnd.openxmlformats-officedocument.presentationml.slide+xml" PartName="/ppt/slides/slide24.xml"/>
  <Override ContentType="application/vnd.openxmlformats-officedocument.presentationml.slide+xml" PartName="/ppt/slides/slide97.xml"/>
  <Override ContentType="application/vnd.openxmlformats-officedocument.presentationml.slide+xml" PartName="/ppt/slides/slide11.xml"/>
  <Override ContentType="application/vnd.openxmlformats-officedocument.presentationml.slide+xml" PartName="/ppt/slides/slide110.xml"/>
  <Override ContentType="application/vnd.openxmlformats-officedocument.presentationml.slide+xml" PartName="/ppt/slides/slide6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79.xml"/>
  <Override ContentType="application/vnd.openxmlformats-officedocument.presentationml.slide+xml" PartName="/ppt/slides/slide49.xml"/>
  <Override ContentType="application/vnd.openxmlformats-officedocument.presentationml.slide+xml" PartName="/ppt/slides/slide124.xml"/>
  <Override ContentType="application/vnd.openxmlformats-officedocument.presentationml.slide+xml" PartName="/ppt/slides/slide83.xml"/>
  <Override ContentType="application/vnd.openxmlformats-officedocument.presentationml.slide+xml" PartName="/ppt/slides/slide106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119.xml"/>
  <Override ContentType="application/vnd.openxmlformats-officedocument.presentationml.slide+xml" PartName="/ppt/slides/slide40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126.xml"/>
  <Override ContentType="application/vnd.openxmlformats-officedocument.presentationml.slide+xml" PartName="/ppt/slides/slide109.xml"/>
  <Override ContentType="application/vnd.openxmlformats-officedocument.presentationml.slide+xml" PartName="/ppt/slides/slide99.xml"/>
  <Override ContentType="application/vnd.openxmlformats-officedocument.presentationml.slide+xml" PartName="/ppt/slides/slide3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47.xml"/>
  <Override ContentType="application/vnd.openxmlformats-officedocument.presentationml.slide+xml" PartName="/ppt/slides/slide21.xml"/>
  <Override ContentType="application/vnd.openxmlformats-officedocument.presentationml.slide+xml" PartName="/ppt/slides/slide100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90.xml"/>
  <Override ContentType="application/vnd.openxmlformats-officedocument.presentationml.slide+xml" PartName="/ppt/slides/slide8.xml"/>
  <Override ContentType="application/vnd.openxmlformats-officedocument.presentationml.slide+xml" PartName="/ppt/slides/slide117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88.xml"/>
  <Override ContentType="application/vnd.openxmlformats-officedocument.presentationml.slide+xml" PartName="/ppt/slides/slide92.xml"/>
  <Override ContentType="application/vnd.openxmlformats-officedocument.presentationml.slide+xml" PartName="/ppt/slides/slide115.xml"/>
  <Override ContentType="application/vnd.openxmlformats-officedocument.presentationml.slide+xml" PartName="/ppt/slides/slide102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  <p:sldId id="330" r:id="rId81"/>
    <p:sldId id="331" r:id="rId82"/>
    <p:sldId id="332" r:id="rId83"/>
    <p:sldId id="333" r:id="rId84"/>
    <p:sldId id="334" r:id="rId85"/>
    <p:sldId id="335" r:id="rId86"/>
    <p:sldId id="336" r:id="rId87"/>
    <p:sldId id="337" r:id="rId88"/>
    <p:sldId id="338" r:id="rId89"/>
    <p:sldId id="339" r:id="rId90"/>
    <p:sldId id="340" r:id="rId91"/>
    <p:sldId id="341" r:id="rId92"/>
    <p:sldId id="342" r:id="rId93"/>
    <p:sldId id="343" r:id="rId94"/>
    <p:sldId id="344" r:id="rId95"/>
    <p:sldId id="345" r:id="rId96"/>
    <p:sldId id="346" r:id="rId97"/>
    <p:sldId id="347" r:id="rId98"/>
    <p:sldId id="348" r:id="rId99"/>
    <p:sldId id="349" r:id="rId100"/>
    <p:sldId id="350" r:id="rId101"/>
    <p:sldId id="351" r:id="rId102"/>
    <p:sldId id="352" r:id="rId103"/>
    <p:sldId id="353" r:id="rId104"/>
    <p:sldId id="354" r:id="rId105"/>
    <p:sldId id="355" r:id="rId106"/>
    <p:sldId id="356" r:id="rId107"/>
    <p:sldId id="357" r:id="rId108"/>
    <p:sldId id="358" r:id="rId109"/>
    <p:sldId id="359" r:id="rId110"/>
    <p:sldId id="360" r:id="rId111"/>
    <p:sldId id="361" r:id="rId112"/>
    <p:sldId id="362" r:id="rId113"/>
    <p:sldId id="363" r:id="rId114"/>
    <p:sldId id="364" r:id="rId115"/>
    <p:sldId id="365" r:id="rId116"/>
    <p:sldId id="366" r:id="rId117"/>
    <p:sldId id="367" r:id="rId118"/>
    <p:sldId id="368" r:id="rId119"/>
    <p:sldId id="369" r:id="rId120"/>
    <p:sldId id="370" r:id="rId121"/>
    <p:sldId id="371" r:id="rId122"/>
    <p:sldId id="372" r:id="rId123"/>
    <p:sldId id="373" r:id="rId124"/>
    <p:sldId id="374" r:id="rId125"/>
    <p:sldId id="375" r:id="rId126"/>
    <p:sldId id="376" r:id="rId127"/>
    <p:sldId id="377" r:id="rId128"/>
    <p:sldId id="378" r:id="rId129"/>
    <p:sldId id="379" r:id="rId130"/>
    <p:sldId id="380" r:id="rId131"/>
    <p:sldId id="381" r:id="rId13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133" roundtripDataSignature="AMtx7mjTPirmWjAnWjUzv2B7E3EMQhIyF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7A5261D-BC1D-49BC-A04F-E80662C4738A}">
  <a:tblStyle styleId="{87A5261D-BC1D-49BC-A04F-E80662C4738A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07" Type="http://schemas.openxmlformats.org/officeDocument/2006/relationships/slide" Target="slides/slide101.xml"/><Relationship Id="rId106" Type="http://schemas.openxmlformats.org/officeDocument/2006/relationships/slide" Target="slides/slide100.xml"/><Relationship Id="rId105" Type="http://schemas.openxmlformats.org/officeDocument/2006/relationships/slide" Target="slides/slide99.xml"/><Relationship Id="rId104" Type="http://schemas.openxmlformats.org/officeDocument/2006/relationships/slide" Target="slides/slide98.xml"/><Relationship Id="rId109" Type="http://schemas.openxmlformats.org/officeDocument/2006/relationships/slide" Target="slides/slide103.xml"/><Relationship Id="rId108" Type="http://schemas.openxmlformats.org/officeDocument/2006/relationships/slide" Target="slides/slide102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103" Type="http://schemas.openxmlformats.org/officeDocument/2006/relationships/slide" Target="slides/slide97.xml"/><Relationship Id="rId102" Type="http://schemas.openxmlformats.org/officeDocument/2006/relationships/slide" Target="slides/slide96.xml"/><Relationship Id="rId101" Type="http://schemas.openxmlformats.org/officeDocument/2006/relationships/slide" Target="slides/slide95.xml"/><Relationship Id="rId100" Type="http://schemas.openxmlformats.org/officeDocument/2006/relationships/slide" Target="slides/slide94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29" Type="http://schemas.openxmlformats.org/officeDocument/2006/relationships/slide" Target="slides/slide123.xml"/><Relationship Id="rId128" Type="http://schemas.openxmlformats.org/officeDocument/2006/relationships/slide" Target="slides/slide122.xml"/><Relationship Id="rId127" Type="http://schemas.openxmlformats.org/officeDocument/2006/relationships/slide" Target="slides/slide121.xml"/><Relationship Id="rId126" Type="http://schemas.openxmlformats.org/officeDocument/2006/relationships/slide" Target="slides/slide120.xml"/><Relationship Id="rId26" Type="http://schemas.openxmlformats.org/officeDocument/2006/relationships/slide" Target="slides/slide20.xml"/><Relationship Id="rId121" Type="http://schemas.openxmlformats.org/officeDocument/2006/relationships/slide" Target="slides/slide115.xml"/><Relationship Id="rId25" Type="http://schemas.openxmlformats.org/officeDocument/2006/relationships/slide" Target="slides/slide19.xml"/><Relationship Id="rId120" Type="http://schemas.openxmlformats.org/officeDocument/2006/relationships/slide" Target="slides/slide114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125" Type="http://schemas.openxmlformats.org/officeDocument/2006/relationships/slide" Target="slides/slide119.xml"/><Relationship Id="rId29" Type="http://schemas.openxmlformats.org/officeDocument/2006/relationships/slide" Target="slides/slide23.xml"/><Relationship Id="rId124" Type="http://schemas.openxmlformats.org/officeDocument/2006/relationships/slide" Target="slides/slide118.xml"/><Relationship Id="rId123" Type="http://schemas.openxmlformats.org/officeDocument/2006/relationships/slide" Target="slides/slide117.xml"/><Relationship Id="rId122" Type="http://schemas.openxmlformats.org/officeDocument/2006/relationships/slide" Target="slides/slide116.xml"/><Relationship Id="rId95" Type="http://schemas.openxmlformats.org/officeDocument/2006/relationships/slide" Target="slides/slide89.xml"/><Relationship Id="rId94" Type="http://schemas.openxmlformats.org/officeDocument/2006/relationships/slide" Target="slides/slide88.xml"/><Relationship Id="rId97" Type="http://schemas.openxmlformats.org/officeDocument/2006/relationships/slide" Target="slides/slide91.xml"/><Relationship Id="rId96" Type="http://schemas.openxmlformats.org/officeDocument/2006/relationships/slide" Target="slides/slide90.xml"/><Relationship Id="rId11" Type="http://schemas.openxmlformats.org/officeDocument/2006/relationships/slide" Target="slides/slide5.xml"/><Relationship Id="rId99" Type="http://schemas.openxmlformats.org/officeDocument/2006/relationships/slide" Target="slides/slide93.xml"/><Relationship Id="rId10" Type="http://schemas.openxmlformats.org/officeDocument/2006/relationships/slide" Target="slides/slide4.xml"/><Relationship Id="rId98" Type="http://schemas.openxmlformats.org/officeDocument/2006/relationships/slide" Target="slides/slide92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91" Type="http://schemas.openxmlformats.org/officeDocument/2006/relationships/slide" Target="slides/slide85.xml"/><Relationship Id="rId90" Type="http://schemas.openxmlformats.org/officeDocument/2006/relationships/slide" Target="slides/slide84.xml"/><Relationship Id="rId93" Type="http://schemas.openxmlformats.org/officeDocument/2006/relationships/slide" Target="slides/slide87.xml"/><Relationship Id="rId92" Type="http://schemas.openxmlformats.org/officeDocument/2006/relationships/slide" Target="slides/slide86.xml"/><Relationship Id="rId118" Type="http://schemas.openxmlformats.org/officeDocument/2006/relationships/slide" Target="slides/slide112.xml"/><Relationship Id="rId117" Type="http://schemas.openxmlformats.org/officeDocument/2006/relationships/slide" Target="slides/slide111.xml"/><Relationship Id="rId116" Type="http://schemas.openxmlformats.org/officeDocument/2006/relationships/slide" Target="slides/slide110.xml"/><Relationship Id="rId115" Type="http://schemas.openxmlformats.org/officeDocument/2006/relationships/slide" Target="slides/slide109.xml"/><Relationship Id="rId119" Type="http://schemas.openxmlformats.org/officeDocument/2006/relationships/slide" Target="slides/slide113.xml"/><Relationship Id="rId15" Type="http://schemas.openxmlformats.org/officeDocument/2006/relationships/slide" Target="slides/slide9.xml"/><Relationship Id="rId110" Type="http://schemas.openxmlformats.org/officeDocument/2006/relationships/slide" Target="slides/slide104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14" Type="http://schemas.openxmlformats.org/officeDocument/2006/relationships/slide" Target="slides/slide108.xml"/><Relationship Id="rId18" Type="http://schemas.openxmlformats.org/officeDocument/2006/relationships/slide" Target="slides/slide12.xml"/><Relationship Id="rId113" Type="http://schemas.openxmlformats.org/officeDocument/2006/relationships/slide" Target="slides/slide107.xml"/><Relationship Id="rId112" Type="http://schemas.openxmlformats.org/officeDocument/2006/relationships/slide" Target="slides/slide106.xml"/><Relationship Id="rId111" Type="http://schemas.openxmlformats.org/officeDocument/2006/relationships/slide" Target="slides/slide105.xml"/><Relationship Id="rId84" Type="http://schemas.openxmlformats.org/officeDocument/2006/relationships/slide" Target="slides/slide78.xml"/><Relationship Id="rId83" Type="http://schemas.openxmlformats.org/officeDocument/2006/relationships/slide" Target="slides/slide77.xml"/><Relationship Id="rId86" Type="http://schemas.openxmlformats.org/officeDocument/2006/relationships/slide" Target="slides/slide80.xml"/><Relationship Id="rId85" Type="http://schemas.openxmlformats.org/officeDocument/2006/relationships/slide" Target="slides/slide79.xml"/><Relationship Id="rId88" Type="http://schemas.openxmlformats.org/officeDocument/2006/relationships/slide" Target="slides/slide82.xml"/><Relationship Id="rId87" Type="http://schemas.openxmlformats.org/officeDocument/2006/relationships/slide" Target="slides/slide81.xml"/><Relationship Id="rId89" Type="http://schemas.openxmlformats.org/officeDocument/2006/relationships/slide" Target="slides/slide83.xml"/><Relationship Id="rId80" Type="http://schemas.openxmlformats.org/officeDocument/2006/relationships/slide" Target="slides/slide74.xml"/><Relationship Id="rId82" Type="http://schemas.openxmlformats.org/officeDocument/2006/relationships/slide" Target="slides/slide76.xml"/><Relationship Id="rId81" Type="http://schemas.openxmlformats.org/officeDocument/2006/relationships/slide" Target="slides/slide75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73" Type="http://schemas.openxmlformats.org/officeDocument/2006/relationships/slide" Target="slides/slide67.xml"/><Relationship Id="rId72" Type="http://schemas.openxmlformats.org/officeDocument/2006/relationships/slide" Target="slides/slide66.xml"/><Relationship Id="rId75" Type="http://schemas.openxmlformats.org/officeDocument/2006/relationships/slide" Target="slides/slide69.xml"/><Relationship Id="rId74" Type="http://schemas.openxmlformats.org/officeDocument/2006/relationships/slide" Target="slides/slide68.xml"/><Relationship Id="rId77" Type="http://schemas.openxmlformats.org/officeDocument/2006/relationships/slide" Target="slides/slide71.xml"/><Relationship Id="rId76" Type="http://schemas.openxmlformats.org/officeDocument/2006/relationships/slide" Target="slides/slide70.xml"/><Relationship Id="rId79" Type="http://schemas.openxmlformats.org/officeDocument/2006/relationships/slide" Target="slides/slide73.xml"/><Relationship Id="rId78" Type="http://schemas.openxmlformats.org/officeDocument/2006/relationships/slide" Target="slides/slide72.xml"/><Relationship Id="rId71" Type="http://schemas.openxmlformats.org/officeDocument/2006/relationships/slide" Target="slides/slide65.xml"/><Relationship Id="rId70" Type="http://schemas.openxmlformats.org/officeDocument/2006/relationships/slide" Target="slides/slide64.xml"/><Relationship Id="rId132" Type="http://schemas.openxmlformats.org/officeDocument/2006/relationships/slide" Target="slides/slide126.xml"/><Relationship Id="rId131" Type="http://schemas.openxmlformats.org/officeDocument/2006/relationships/slide" Target="slides/slide125.xml"/><Relationship Id="rId130" Type="http://schemas.openxmlformats.org/officeDocument/2006/relationships/slide" Target="slides/slide124.xml"/><Relationship Id="rId133" Type="http://customschemas.google.com/relationships/presentationmetadata" Target="metadata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66" Type="http://schemas.openxmlformats.org/officeDocument/2006/relationships/slide" Target="slides/slide60.xml"/><Relationship Id="rId65" Type="http://schemas.openxmlformats.org/officeDocument/2006/relationships/slide" Target="slides/slide59.xml"/><Relationship Id="rId68" Type="http://schemas.openxmlformats.org/officeDocument/2006/relationships/slide" Target="slides/slide62.xml"/><Relationship Id="rId67" Type="http://schemas.openxmlformats.org/officeDocument/2006/relationships/slide" Target="slides/slide61.xml"/><Relationship Id="rId60" Type="http://schemas.openxmlformats.org/officeDocument/2006/relationships/slide" Target="slides/slide54.xml"/><Relationship Id="rId69" Type="http://schemas.openxmlformats.org/officeDocument/2006/relationships/slide" Target="slides/slide6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7" Type="http://schemas.openxmlformats.org/officeDocument/2006/relationships/slide" Target="slides/slide51.xml"/><Relationship Id="rId56" Type="http://schemas.openxmlformats.org/officeDocument/2006/relationships/slide" Target="slides/slide50.xml"/><Relationship Id="rId59" Type="http://schemas.openxmlformats.org/officeDocument/2006/relationships/slide" Target="slides/slide53.xml"/><Relationship Id="rId58" Type="http://schemas.openxmlformats.org/officeDocument/2006/relationships/slide" Target="slides/slide5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" name="Google Shape;40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99" name="Google Shape;99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9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832" name="Google Shape;832;p9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9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843" name="Google Shape;843;p9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9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851" name="Google Shape;851;p9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10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860" name="Google Shape;860;p10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7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Google Shape;868;p13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869" name="Google Shape;869;p13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10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878" name="Google Shape;878;p10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5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10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887" name="Google Shape;887;p10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5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p10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897" name="Google Shape;897;p10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3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p10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905" name="Google Shape;905;p10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2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10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914" name="Google Shape;914;p10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" sz="1200"/>
              <a:t>Retirar o texto do projeto </a:t>
            </a:r>
            <a:r>
              <a:rPr i="1" lang="en" sz="1200"/>
              <a:t>Transforming Education </a:t>
            </a:r>
            <a:r>
              <a:rPr lang="en" sz="1200"/>
              <a:t>Track 3 sobre professoras/es e a profissão docente.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1 - Falk et al, 2019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2 - Mendenhall et al, 2019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3 - INEE, 2021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4 - INEE, 2021</a:t>
            </a:r>
            <a:endParaRPr sz="1200"/>
          </a:p>
        </p:txBody>
      </p:sp>
      <p:sp>
        <p:nvSpPr>
          <p:cNvPr id="107" name="Google Shape;107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10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923" name="Google Shape;923;p10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0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p10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932" name="Google Shape;932;p10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10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943" name="Google Shape;943;p10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10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951" name="Google Shape;951;p10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8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p1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960" name="Google Shape;960;p1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6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1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968" name="Google Shape;968;p1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5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" name="Google Shape;976;p1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77" name="Google Shape;977;p1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1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982" name="Google Shape;982;p1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1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993" name="Google Shape;993;p1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1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000" name="Google Shape;1000;p1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15" name="Google Shape;115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7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1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009" name="Google Shape;1009;p1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6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p1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018" name="Google Shape;1018;p1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1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027" name="Google Shape;1027;p1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6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p1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038" name="Google Shape;1038;p1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4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1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046" name="Google Shape;1046;p1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3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Google Shape;1054;p1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055" name="Google Shape;1055;p1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2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Google Shape;1063;p12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064" name="Google Shape;1064;p1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23" name="Google Shape;123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31" name="Google Shape;131;p2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39" name="Google Shape;139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47" name="Google Shape;147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55" name="Google Shape;155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62" name="Google Shape;162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71" name="Google Shape;171;p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Adicionar imagens específicas da região </a:t>
            </a:r>
            <a:endParaRPr sz="1200"/>
          </a:p>
        </p:txBody>
      </p:sp>
      <p:sp>
        <p:nvSpPr>
          <p:cNvPr id="45" name="Google Shape;45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78" name="Google Shape;178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86" name="Google Shape;186;p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94" name="Google Shape;194;p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1" name="Google Shape;201;p2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206" name="Google Shape;206;p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216" name="Google Shape;216;p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224" name="Google Shape;224;p2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4668d10004_0_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232" name="Google Shape;232;g24668d10004_0_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240" name="Google Shape;240;p2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248" name="Google Shape;248;p4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Este </a:t>
            </a:r>
            <a:r>
              <a:rPr i="1" lang="en" sz="1200"/>
              <a:t>slide</a:t>
            </a:r>
            <a:r>
              <a:rPr lang="en" sz="1200"/>
              <a:t> é repetido nos slides 42 (final do Dia 1) e 44 (início do Dia 2)</a:t>
            </a:r>
            <a:endParaRPr sz="1200"/>
          </a:p>
        </p:txBody>
      </p:sp>
      <p:sp>
        <p:nvSpPr>
          <p:cNvPr id="52" name="Google Shape;52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256" name="Google Shape;256;p3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265" name="Google Shape;265;p3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273" name="Google Shape;273;p3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283" name="Google Shape;283;p3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290" name="Google Shape;290;p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299" name="Google Shape;299;p3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307" name="Google Shape;307;p3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316" name="Google Shape;316;p3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24668d10004_0_5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325" name="Google Shape;325;g24668d10004_0_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3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332" name="Google Shape;332;p3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59" name="Google Shape;59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2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341" name="Google Shape;341;p1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350" name="Google Shape;350;p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12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359" name="Google Shape;359;p1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4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368" name="Google Shape;368;p4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Note-se que a sessão da tarde centra-se em domínios específicos</a:t>
            </a:r>
            <a:endParaRPr sz="1200"/>
          </a:p>
        </p:txBody>
      </p:sp>
      <p:sp>
        <p:nvSpPr>
          <p:cNvPr id="377" name="Google Shape;377;p12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Nova página </a:t>
            </a:r>
            <a:endParaRPr/>
          </a:p>
        </p:txBody>
      </p:sp>
      <p:sp>
        <p:nvSpPr>
          <p:cNvPr id="386" name="Google Shape;386;p4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24668d10004_0_6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Adicionar imagens específicas da região </a:t>
            </a:r>
            <a:endParaRPr sz="1200"/>
          </a:p>
        </p:txBody>
      </p:sp>
      <p:sp>
        <p:nvSpPr>
          <p:cNvPr id="391" name="Google Shape;391;g24668d10004_0_6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Adicionar imagens específicas da região </a:t>
            </a:r>
            <a:endParaRPr sz="1200"/>
          </a:p>
        </p:txBody>
      </p:sp>
      <p:sp>
        <p:nvSpPr>
          <p:cNvPr id="398" name="Google Shape;398;p4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406" name="Google Shape;406;p4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4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414" name="Google Shape;414;p4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66" name="Google Shape;66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422" name="Google Shape;422;p4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4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Adicionar imagens específicas da região </a:t>
            </a:r>
            <a:endParaRPr sz="1200"/>
          </a:p>
        </p:txBody>
      </p:sp>
      <p:sp>
        <p:nvSpPr>
          <p:cNvPr id="429" name="Google Shape;429;p4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5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Adicionar imagens específicas da região </a:t>
            </a:r>
            <a:endParaRPr sz="1200"/>
          </a:p>
        </p:txBody>
      </p:sp>
      <p:sp>
        <p:nvSpPr>
          <p:cNvPr id="435" name="Google Shape;435;p5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5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441" name="Google Shape;441;p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5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448" name="Google Shape;448;p5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5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5" name="Google Shape;455;p5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5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460" name="Google Shape;460;p5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5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468" name="Google Shape;468;p5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5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76" name="Google Shape;476;p5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1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481" name="Google Shape;481;p12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72" name="Google Shape;72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5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9" name="Google Shape;489;p5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6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494" name="Google Shape;494;p6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6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505" name="Google Shape;505;p6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6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512" name="Google Shape;512;p6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6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521" name="Google Shape;521;p6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6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530" name="Google Shape;530;p6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6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539" name="Google Shape;539;p6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6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550" name="Google Shape;550;p6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6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557" name="Google Shape;557;p6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6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566" name="Google Shape;566;p6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79" name="Google Shape;79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13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574" name="Google Shape;574;p13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6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582" name="Google Shape;582;p6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7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591" name="Google Shape;591;p7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7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602" name="Google Shape;602;p7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7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609" name="Google Shape;609;p7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7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617" name="Google Shape;617;p7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7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625" name="Google Shape;625;p7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7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34" name="Google Shape;634;p7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7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639" name="Google Shape;639;p7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7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649" name="Google Shape;649;p7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Nova página </a:t>
            </a:r>
            <a:endParaRPr/>
          </a:p>
        </p:txBody>
      </p:sp>
      <p:sp>
        <p:nvSpPr>
          <p:cNvPr id="86" name="Google Shape;86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7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658" name="Google Shape;658;p7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7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667" name="Google Shape;667;p7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8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676" name="Google Shape;676;p8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8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684" name="Google Shape;684;p8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8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695" name="Google Shape;695;p8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8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704" name="Google Shape;704;p8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8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713" name="Google Shape;713;p8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1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721" name="Google Shape;721;p13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8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729" name="Google Shape;729;p8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8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738" name="Google Shape;738;p8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91" name="Google Shape;91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7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8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749" name="Google Shape;749;p8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4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8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756" name="Google Shape;756;p8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8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765" name="Google Shape;765;p8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9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773" name="Google Shape;773;p9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13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781" name="Google Shape;781;p13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9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792" name="Google Shape;792;p9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9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800" name="Google Shape;800;p9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9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809" name="Google Shape;809;p9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9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818" name="Google Shape;818;p9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5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p9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27" name="Google Shape;827;p9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hyperlink" Target="http://www.inee.org" TargetMode="Externa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Page" type="tx">
  <p:cSld name="TITLE_AND_BODY"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g24668d10004_0_2"/>
          <p:cNvSpPr/>
          <p:nvPr/>
        </p:nvSpPr>
        <p:spPr>
          <a:xfrm>
            <a:off x="0" y="3921524"/>
            <a:ext cx="9144000" cy="12219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Google Shape;9;g24668d10004_0_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10550" y="4107150"/>
            <a:ext cx="6123150" cy="8506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g24668d10004_0_2"/>
          <p:cNvSpPr txBox="1"/>
          <p:nvPr>
            <p:ph type="title"/>
          </p:nvPr>
        </p:nvSpPr>
        <p:spPr>
          <a:xfrm>
            <a:off x="459000" y="635580"/>
            <a:ext cx="8226000" cy="18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Arial"/>
              <a:buNone/>
              <a:defRPr b="0" i="0" sz="4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g24668d10004_0_2"/>
          <p:cNvSpPr txBox="1"/>
          <p:nvPr>
            <p:ph idx="1" type="subTitle"/>
          </p:nvPr>
        </p:nvSpPr>
        <p:spPr>
          <a:xfrm>
            <a:off x="850050" y="2791980"/>
            <a:ext cx="7572000" cy="8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Page">
  <p:cSld name="TITLE_AND_BODY 2">
    <p:bg>
      <p:bgPr>
        <a:noFill/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g24668d10004_0_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351169" y="4661392"/>
            <a:ext cx="1441558" cy="3316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" name="Google Shape;14;g24668d10004_0_7"/>
          <p:cNvCxnSpPr/>
          <p:nvPr/>
        </p:nvCxnSpPr>
        <p:spPr>
          <a:xfrm>
            <a:off x="-14925" y="4539173"/>
            <a:ext cx="9191700" cy="0"/>
          </a:xfrm>
          <a:prstGeom prst="straightConnector1">
            <a:avLst/>
          </a:prstGeom>
          <a:noFill/>
          <a:ln cap="flat" cmpd="sng" w="28575">
            <a:solidFill>
              <a:srgbClr val="16364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" name="Google Shape;15;g24668d10004_0_7"/>
          <p:cNvSpPr txBox="1"/>
          <p:nvPr/>
        </p:nvSpPr>
        <p:spPr>
          <a:xfrm>
            <a:off x="235400" y="741510"/>
            <a:ext cx="8657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g24668d10004_0_7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427B"/>
              </a:buClr>
              <a:buSzPts val="3000"/>
              <a:buFont typeface="Arial"/>
              <a:buNone/>
              <a:defRPr b="1" i="0" sz="3000" u="none" cap="none" strike="noStrike">
                <a:solidFill>
                  <a:srgbClr val="24427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g24668d10004_0_7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■"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Page 1">
  <p:cSld name="TITLE_AND_BODY 2_2">
    <p:bg>
      <p:bgPr>
        <a:noFill/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g24668d10004_0_9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351169" y="4661392"/>
            <a:ext cx="1441558" cy="3316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" name="Google Shape;20;g24668d10004_0_93"/>
          <p:cNvCxnSpPr/>
          <p:nvPr/>
        </p:nvCxnSpPr>
        <p:spPr>
          <a:xfrm>
            <a:off x="-14925" y="4539173"/>
            <a:ext cx="9191700" cy="0"/>
          </a:xfrm>
          <a:prstGeom prst="straightConnector1">
            <a:avLst/>
          </a:prstGeom>
          <a:noFill/>
          <a:ln cap="flat" cmpd="sng" w="28575">
            <a:solidFill>
              <a:srgbClr val="16364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1" name="Google Shape;21;g24668d10004_0_93"/>
          <p:cNvSpPr txBox="1"/>
          <p:nvPr/>
        </p:nvSpPr>
        <p:spPr>
          <a:xfrm>
            <a:off x="235400" y="741510"/>
            <a:ext cx="8657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g24668d10004_0_93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427B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24427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g24668d10004_0_93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■"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">
  <p:cSld name="TITLE_AND_BODY 2_1">
    <p:bg>
      <p:bgPr>
        <a:noFill/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g24668d10004_0_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351169" y="4661392"/>
            <a:ext cx="1441558" cy="3316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" name="Google Shape;26;g24668d10004_0_13"/>
          <p:cNvCxnSpPr/>
          <p:nvPr/>
        </p:nvCxnSpPr>
        <p:spPr>
          <a:xfrm>
            <a:off x="-14925" y="4539173"/>
            <a:ext cx="9191700" cy="0"/>
          </a:xfrm>
          <a:prstGeom prst="straightConnector1">
            <a:avLst/>
          </a:prstGeom>
          <a:noFill/>
          <a:ln cap="flat" cmpd="sng" w="28575">
            <a:solidFill>
              <a:srgbClr val="16364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" name="Google Shape;27;g24668d10004_0_13"/>
          <p:cNvSpPr txBox="1"/>
          <p:nvPr/>
        </p:nvSpPr>
        <p:spPr>
          <a:xfrm>
            <a:off x="235400" y="741510"/>
            <a:ext cx="8657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g24668d10004_0_13"/>
          <p:cNvSpPr txBox="1"/>
          <p:nvPr>
            <p:ph type="title"/>
          </p:nvPr>
        </p:nvSpPr>
        <p:spPr>
          <a:xfrm>
            <a:off x="163400" y="186727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427B"/>
              </a:buClr>
              <a:buSzPts val="3000"/>
              <a:buFont typeface="Arial"/>
              <a:buNone/>
              <a:defRPr b="1" i="0" sz="3000" u="none" cap="none" strike="noStrike">
                <a:solidFill>
                  <a:srgbClr val="24427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Slide" type="title">
  <p:cSld name="TITLE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g24668d10004_0_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662820" y="1563248"/>
            <a:ext cx="5236528" cy="1204648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g24668d10004_0_18"/>
          <p:cNvSpPr/>
          <p:nvPr/>
        </p:nvSpPr>
        <p:spPr>
          <a:xfrm>
            <a:off x="1104200" y="3134363"/>
            <a:ext cx="7013100" cy="12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</a:pPr>
            <a:r>
              <a:rPr b="1" i="0" lang="en" sz="2400" u="sng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http://www.inee.org</a:t>
            </a:r>
            <a:endParaRPr b="0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1">
    <p:bg>
      <p:bgPr>
        <a:solidFill>
          <a:srgbClr val="000000"/>
        </a:solid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24668d10004_0_21"/>
          <p:cNvSpPr txBox="1"/>
          <p:nvPr>
            <p:ph idx="12" type="sldNum"/>
          </p:nvPr>
        </p:nvSpPr>
        <p:spPr>
          <a:xfrm>
            <a:off x="8684347" y="4740581"/>
            <a:ext cx="3369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TITLE_AND_BODY_1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g24668d10004_0_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Google Shape;36;g24668d10004_0_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Google Shape;37;g24668d10004_0_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3644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24668d10004_0_0"/>
          <p:cNvSpPr txBox="1"/>
          <p:nvPr>
            <p:ph idx="12" type="sldNum"/>
          </p:nvPr>
        </p:nvSpPr>
        <p:spPr>
          <a:xfrm>
            <a:off x="8684347" y="4740581"/>
            <a:ext cx="3369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0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0.xml"/><Relationship Id="rId3" Type="http://schemas.openxmlformats.org/officeDocument/2006/relationships/image" Target="../media/image28.jpg"/></Relationships>
</file>

<file path=ppt/slides/_rels/slide10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1.xml"/></Relationships>
</file>

<file path=ppt/slides/_rels/slide10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2.xml"/><Relationship Id="rId3" Type="http://schemas.openxmlformats.org/officeDocument/2006/relationships/image" Target="../media/image6.png"/></Relationships>
</file>

<file path=ppt/slides/_rels/slide10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3.xml"/><Relationship Id="rId3" Type="http://schemas.openxmlformats.org/officeDocument/2006/relationships/image" Target="../media/image14.png"/></Relationships>
</file>

<file path=ppt/slides/_rels/slide10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4.xml"/><Relationship Id="rId3" Type="http://schemas.openxmlformats.org/officeDocument/2006/relationships/image" Target="../media/image14.png"/></Relationships>
</file>

<file path=ppt/slides/_rels/slide10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5.xml"/><Relationship Id="rId3" Type="http://schemas.openxmlformats.org/officeDocument/2006/relationships/image" Target="../media/image7.png"/></Relationships>
</file>

<file path=ppt/slides/_rels/slide10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6.xml"/><Relationship Id="rId3" Type="http://schemas.openxmlformats.org/officeDocument/2006/relationships/image" Target="../media/image28.jpg"/></Relationships>
</file>

<file path=ppt/slides/_rels/slide10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7.xml"/></Relationships>
</file>

<file path=ppt/slides/_rels/slide10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8.xml"/><Relationship Id="rId3" Type="http://schemas.openxmlformats.org/officeDocument/2006/relationships/image" Target="../media/image6.png"/></Relationships>
</file>

<file path=ppt/slides/_rels/slide10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9.xml"/><Relationship Id="rId3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0.xml"/><Relationship Id="rId3" Type="http://schemas.openxmlformats.org/officeDocument/2006/relationships/image" Target="../media/image7.png"/></Relationships>
</file>

<file path=ppt/slides/_rels/slide1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1.xml"/><Relationship Id="rId3" Type="http://schemas.openxmlformats.org/officeDocument/2006/relationships/image" Target="../media/image28.jpg"/></Relationships>
</file>

<file path=ppt/slides/_rels/slide1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2.xml"/></Relationships>
</file>

<file path=ppt/slides/_rels/slide1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3.xml"/><Relationship Id="rId3" Type="http://schemas.openxmlformats.org/officeDocument/2006/relationships/image" Target="../media/image6.png"/></Relationships>
</file>

<file path=ppt/slides/_rels/slide1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4.xml"/><Relationship Id="rId3" Type="http://schemas.openxmlformats.org/officeDocument/2006/relationships/image" Target="../media/image14.png"/></Relationships>
</file>

<file path=ppt/slides/_rels/slide1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5.xml"/><Relationship Id="rId3" Type="http://schemas.openxmlformats.org/officeDocument/2006/relationships/image" Target="../media/image7.png"/></Relationships>
</file>

<file path=ppt/slides/_rels/slide1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6.xml"/></Relationships>
</file>

<file path=ppt/slides/_rels/slide1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7.xml"/><Relationship Id="rId3" Type="http://schemas.openxmlformats.org/officeDocument/2006/relationships/image" Target="../media/image29.jpg"/></Relationships>
</file>

<file path=ppt/slides/_rels/slide1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8.xml"/></Relationships>
</file>

<file path=ppt/slides/_rels/slide1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9.xml"/><Relationship Id="rId3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jpg"/></Relationships>
</file>

<file path=ppt/slides/_rels/slide1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0.xml"/><Relationship Id="rId3" Type="http://schemas.openxmlformats.org/officeDocument/2006/relationships/image" Target="../media/image14.png"/></Relationships>
</file>

<file path=ppt/slides/_rels/slide1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1.xml"/><Relationship Id="rId3" Type="http://schemas.openxmlformats.org/officeDocument/2006/relationships/image" Target="../media/image7.png"/></Relationships>
</file>

<file path=ppt/slides/_rels/slide1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2.xml"/><Relationship Id="rId3" Type="http://schemas.openxmlformats.org/officeDocument/2006/relationships/image" Target="../media/image29.jpg"/></Relationships>
</file>

<file path=ppt/slides/_rels/slide1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3.xml"/></Relationships>
</file>

<file path=ppt/slides/_rels/slide1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4.xml"/><Relationship Id="rId3" Type="http://schemas.openxmlformats.org/officeDocument/2006/relationships/image" Target="../media/image6.png"/></Relationships>
</file>

<file path=ppt/slides/_rels/slide1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5.xml"/><Relationship Id="rId3" Type="http://schemas.openxmlformats.org/officeDocument/2006/relationships/image" Target="../media/image14.png"/></Relationships>
</file>

<file path=ppt/slides/_rels/slide1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6.xml"/><Relationship Id="rId3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7.jpg"/><Relationship Id="rId4" Type="http://schemas.openxmlformats.org/officeDocument/2006/relationships/image" Target="../media/image2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.png"/><Relationship Id="rId4" Type="http://schemas.openxmlformats.org/officeDocument/2006/relationships/image" Target="../media/image14.png"/><Relationship Id="rId5" Type="http://schemas.openxmlformats.org/officeDocument/2006/relationships/image" Target="../media/image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7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.png"/><Relationship Id="rId4" Type="http://schemas.openxmlformats.org/officeDocument/2006/relationships/image" Target="../media/image14.png"/><Relationship Id="rId5" Type="http://schemas.openxmlformats.org/officeDocument/2006/relationships/image" Target="../media/image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6.png"/><Relationship Id="rId4" Type="http://schemas.openxmlformats.org/officeDocument/2006/relationships/image" Target="../media/image2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1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6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4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1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4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7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1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6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4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14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7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7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9.jp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16.jp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1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17.jp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18.jp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6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14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7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18.jp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6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14.pn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7.pn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18.jp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3.xml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6.png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14.png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6.xml"/><Relationship Id="rId3" Type="http://schemas.openxmlformats.org/officeDocument/2006/relationships/image" Target="../media/image7.png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7.xml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8.xml"/><Relationship Id="rId3" Type="http://schemas.openxmlformats.org/officeDocument/2006/relationships/image" Target="../media/image21.jpg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9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0.xml"/><Relationship Id="rId3" Type="http://schemas.openxmlformats.org/officeDocument/2006/relationships/image" Target="../media/image6.png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1.xml"/><Relationship Id="rId3" Type="http://schemas.openxmlformats.org/officeDocument/2006/relationships/image" Target="../media/image14.png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2.xml"/><Relationship Id="rId3" Type="http://schemas.openxmlformats.org/officeDocument/2006/relationships/image" Target="../media/image7.png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3.xml"/><Relationship Id="rId3" Type="http://schemas.openxmlformats.org/officeDocument/2006/relationships/image" Target="../media/image21.jpg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4.xml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5.xml"/><Relationship Id="rId3" Type="http://schemas.openxmlformats.org/officeDocument/2006/relationships/image" Target="../media/image6.png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6.xml"/><Relationship Id="rId3" Type="http://schemas.openxmlformats.org/officeDocument/2006/relationships/image" Target="../media/image14.png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7.xml"/><Relationship Id="rId3" Type="http://schemas.openxmlformats.org/officeDocument/2006/relationships/image" Target="../media/image14.png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8.xml"/><Relationship Id="rId3" Type="http://schemas.openxmlformats.org/officeDocument/2006/relationships/image" Target="../media/image7.png"/></Relationships>
</file>

<file path=ppt/slides/_rels/slide8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9.xml"/><Relationship Id="rId3" Type="http://schemas.openxmlformats.org/officeDocument/2006/relationships/image" Target="../media/image2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_rels/slide9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0.xml"/></Relationships>
</file>

<file path=ppt/slides/_rels/slide9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1.xml"/><Relationship Id="rId3" Type="http://schemas.openxmlformats.org/officeDocument/2006/relationships/image" Target="../media/image6.png"/></Relationships>
</file>

<file path=ppt/slides/_rels/slide9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2.xml"/><Relationship Id="rId3" Type="http://schemas.openxmlformats.org/officeDocument/2006/relationships/image" Target="../media/image14.png"/></Relationships>
</file>

<file path=ppt/slides/_rels/slide9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3.xml"/><Relationship Id="rId3" Type="http://schemas.openxmlformats.org/officeDocument/2006/relationships/image" Target="../media/image7.png"/></Relationships>
</file>

<file path=ppt/slides/_rels/slide9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4.xml"/><Relationship Id="rId3" Type="http://schemas.openxmlformats.org/officeDocument/2006/relationships/image" Target="../media/image21.jpg"/></Relationships>
</file>

<file path=ppt/slides/_rels/slide9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5.xml"/></Relationships>
</file>

<file path=ppt/slides/_rels/slide9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6.xml"/><Relationship Id="rId3" Type="http://schemas.openxmlformats.org/officeDocument/2006/relationships/image" Target="../media/image6.png"/></Relationships>
</file>

<file path=ppt/slides/_rels/slide9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7.xml"/><Relationship Id="rId3" Type="http://schemas.openxmlformats.org/officeDocument/2006/relationships/image" Target="../media/image14.png"/></Relationships>
</file>

<file path=ppt/slides/_rels/slide9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8.xml"/><Relationship Id="rId3" Type="http://schemas.openxmlformats.org/officeDocument/2006/relationships/image" Target="../media/image7.png"/></Relationships>
</file>

<file path=ppt/slides/_rels/slide9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3644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"/>
          <p:cNvSpPr txBox="1"/>
          <p:nvPr>
            <p:ph type="title"/>
          </p:nvPr>
        </p:nvSpPr>
        <p:spPr>
          <a:xfrm>
            <a:off x="459000" y="635572"/>
            <a:ext cx="8226000" cy="294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BEM-ESTAR DE PROFESSORAS/ES EM CONTEXTOS DE EMERGÊNCIA</a:t>
            </a:r>
            <a:endParaRPr b="1"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i="1" lang="en" sz="2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Workshop regional de contextualização, política e prática</a:t>
            </a:r>
            <a:endParaRPr i="1" sz="23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t/>
            </a:r>
            <a:endParaRPr i="1" sz="23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2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Data:                                                  Localização: </a:t>
            </a:r>
            <a:endParaRPr b="1" sz="2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1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Para você, o que significa “bem-estar”?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1"/>
          <p:cNvSpPr txBox="1"/>
          <p:nvPr>
            <p:ph idx="1" type="body"/>
          </p:nvPr>
        </p:nvSpPr>
        <p:spPr>
          <a:xfrm>
            <a:off x="143850" y="788600"/>
            <a:ext cx="42735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</a:t>
            </a:r>
            <a:r>
              <a:rPr lang="en" sz="1600">
                <a:solidFill>
                  <a:srgbClr val="000000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seu livro de atividades, utilize o espaço fornecido para ilustrar, fazer um diagrama ou um resumo do que entende por bem-estar (5-10 minutos).</a:t>
            </a:r>
            <a:endParaRPr sz="1600">
              <a:solidFill>
                <a:srgbClr val="000000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600">
                <a:solidFill>
                  <a:srgbClr val="000000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Dirija-se a uma mesa diferente na sala, apresente-se e partilhe a sua ilustração, diagrama ou pontos com diferentes membros do </a:t>
            </a:r>
            <a:r>
              <a:rPr i="1" lang="en" sz="1600">
                <a:solidFill>
                  <a:srgbClr val="000000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workshop</a:t>
            </a:r>
            <a:r>
              <a:rPr lang="en" sz="1600">
                <a:solidFill>
                  <a:srgbClr val="000000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endParaRPr sz="1600">
              <a:solidFill>
                <a:srgbClr val="000000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600">
                <a:solidFill>
                  <a:srgbClr val="000000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Em seguida, selecionaremos aleatoriamente 3 a 4 participantes para relatarem a definição de um colega a todo o grupo.   </a:t>
            </a:r>
            <a:endParaRPr sz="1600">
              <a:solidFill>
                <a:srgbClr val="000000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03" name="Google Shape;103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0" y="1071650"/>
            <a:ext cx="4344629" cy="30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1"/>
          <p:cNvSpPr txBox="1"/>
          <p:nvPr/>
        </p:nvSpPr>
        <p:spPr>
          <a:xfrm>
            <a:off x="7586725" y="3733150"/>
            <a:ext cx="1329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ACNUR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97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4 - Professores e outros técnicos de educação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5" name="Google Shape;835;p97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836" name="Google Shape;836;p97"/>
          <p:cNvSpPr txBox="1"/>
          <p:nvPr/>
        </p:nvSpPr>
        <p:spPr>
          <a:xfrm>
            <a:off x="126575" y="11408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Recrutamento e seleção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7" name="Google Shape;837;p97"/>
          <p:cNvSpPr txBox="1"/>
          <p:nvPr/>
        </p:nvSpPr>
        <p:spPr>
          <a:xfrm>
            <a:off x="211450" y="1541000"/>
            <a:ext cx="5520756" cy="298540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Para evitar a discriminação de professoras/es com base em sua origem, os Requisitos Mínimos da INEE recomendam a utilização de critérios equitativos e transparentes durante o recrutamento.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 processos de recrutamento equitativos promovem o bem-estar de professoras/es porque consideram as necessidades dessas/es profissionais (incluindo a saúde mental e as necessidades psicossociais), a etnia, o género, o estatuto de refugiada/o ou de deslocada/o.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Processos de recrutamento claros tornam possível: ter rácios viáveis entre professoras/es e estudantes; papéis, direitos e responsabilidades claros para as/os professoras/es; e a oportunidade de desenvolver agência.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8" name="Google Shape;838;p97"/>
          <p:cNvSpPr txBox="1"/>
          <p:nvPr/>
        </p:nvSpPr>
        <p:spPr>
          <a:xfrm>
            <a:off x="7629650" y="3237938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9" name="Google Shape;839;p97"/>
          <p:cNvSpPr txBox="1"/>
          <p:nvPr/>
        </p:nvSpPr>
        <p:spPr>
          <a:xfrm>
            <a:off x="701622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Espaço reservado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0" name="Google Shape;840;p9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37005" y="1696425"/>
            <a:ext cx="2908246" cy="1880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98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</a:t>
            </a:r>
            <a:r>
              <a:rPr lang="en"/>
              <a:t>4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 - Professores e outros técnicos de educação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6" name="Google Shape;846;p98"/>
          <p:cNvSpPr txBox="1"/>
          <p:nvPr/>
        </p:nvSpPr>
        <p:spPr>
          <a:xfrm>
            <a:off x="228425" y="118412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Recrutamento e seleção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" name="Google Shape;847;p98"/>
          <p:cNvSpPr txBox="1"/>
          <p:nvPr/>
        </p:nvSpPr>
        <p:spPr>
          <a:xfrm>
            <a:off x="330300" y="1597525"/>
            <a:ext cx="86148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C4125"/>
                </a:solidFill>
                <a:latin typeface="Arial"/>
                <a:ea typeface="Arial"/>
                <a:cs typeface="Arial"/>
                <a:sym typeface="Arial"/>
              </a:rPr>
              <a:t>Quais são os obstáculos ao recrutamento e à seleção no âmbito dos esforços de bem-estar de professoras/es?</a:t>
            </a:r>
            <a:endParaRPr b="0" i="0" sz="1400" u="none" cap="none" strike="noStrike">
              <a:solidFill>
                <a:srgbClr val="CC412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rgbClr val="CC4125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Não existem políticas nacionais de contratação de professoras/es, especialmente professoras/es refugiadas/os ou deslocadas/os.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Professoras/es não têm informações sobre como alterar as suas condições de trabalho.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Os anúncios discriminam por idade, etnia, género ou estatuto de cidadania.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 qualificações de professoras/es de outros contextos não são reconhecidas e não existem percursos de transição disponíveis.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Não existem dados desagregados sobre professoras/es.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4125"/>
                </a:solidFill>
              </a:rPr>
              <a:t>Estes obstáculos existem no seu contexto? Quais podem ser alguns dos obstáculos adicionais ao recrutamento e à seleção no domínio do bem-estar de professoras/es?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848" name="Google Shape;848;p98"/>
          <p:cNvSpPr txBox="1"/>
          <p:nvPr/>
        </p:nvSpPr>
        <p:spPr>
          <a:xfrm>
            <a:off x="724537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99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4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4" name="Google Shape;854;p99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855" name="Google Shape;855;p99"/>
          <p:cNvSpPr txBox="1"/>
          <p:nvPr/>
        </p:nvSpPr>
        <p:spPr>
          <a:xfrm>
            <a:off x="228425" y="11926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Recrutamento e seleção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6" name="Google Shape;856;p99"/>
          <p:cNvSpPr txBox="1"/>
          <p:nvPr/>
        </p:nvSpPr>
        <p:spPr>
          <a:xfrm>
            <a:off x="1829025" y="1684125"/>
            <a:ext cx="71589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processos de recrutamento e seleção que sejam sensíveis às circunstâncias e respeitem a saúde mental e psicossocial das/os professoras/es, bem como suas necessidades sociais e emocionais, que não discriminem e que sejam sensíveis às situações de crise.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Informar as/os professoras/es durante os processos de recrutamento e as entrevistas sobre a forma como as escolas podem apoiar o 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bem-estar psicossocial e quais serviços de SMAPS oferecem.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Dar às/aos professoras/es informação legal sobre os apoios para a saúde mental e bem-estar psicossocial. Explicar os direitos que as/os protegem de abuso, exploração e negligência, e como podem denunciar e encontrar ajuda para violações dos direitos humanos, incluindo a violência baseada no género e violência sexual.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7" name="Google Shape;857;p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6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100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4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3" name="Google Shape;863;p100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864" name="Google Shape;864;p100"/>
          <p:cNvSpPr txBox="1"/>
          <p:nvPr/>
        </p:nvSpPr>
        <p:spPr>
          <a:xfrm>
            <a:off x="186100" y="111822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Recrutamento e seleção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5" name="Google Shape;865;p100"/>
          <p:cNvSpPr txBox="1"/>
          <p:nvPr/>
        </p:nvSpPr>
        <p:spPr>
          <a:xfrm>
            <a:off x="1953450" y="1711650"/>
            <a:ext cx="6991800" cy="22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Estabelecer processos claros e diferenciados para a contratação de professoras/es em tempo de crise. Priorizar equidade em termos de género, etnia, emprego ou estatuto de deslocada/o.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Recolher e acompanhar dados desagregados sobre a situação de emprego de professoras/es (tempo inteiro, tempo parcial, contrato) nos setores público e privado.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Ajudar professoras/es não certificadas/os a obterem a certificação, especialmente através de enquadramentos regionais de apoio a pessoas refugiadas e deslocadas.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6" name="Google Shape;866;p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70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139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4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2" name="Google Shape;872;p139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873" name="Google Shape;873;p139"/>
          <p:cNvSpPr txBox="1"/>
          <p:nvPr/>
        </p:nvSpPr>
        <p:spPr>
          <a:xfrm>
            <a:off x="186100" y="111822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Recrutamento e seleção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4" name="Google Shape;874;p139"/>
          <p:cNvSpPr txBox="1"/>
          <p:nvPr/>
        </p:nvSpPr>
        <p:spPr>
          <a:xfrm>
            <a:off x="1953450" y="2034750"/>
            <a:ext cx="6991800" cy="158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Reconhecer as qualificações para além da certificação, tais como as redes sociais, as experiências e as competências culturais de professoras/es.</a:t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Ajudar professoras/es em zonas remotas, rurais e afetadas por crises, garantindo benefícios adicionais, como subsídios de alojamento e de transporte.</a:t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Discutir expetativas realistas e desafios com as/os professoras/es durante o processo de contratação.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5" name="Google Shape;875;p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79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p101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4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1" name="Google Shape;881;p101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882" name="Google Shape;882;p101"/>
          <p:cNvSpPr txBox="1"/>
          <p:nvPr/>
        </p:nvSpPr>
        <p:spPr>
          <a:xfrm>
            <a:off x="186100" y="11408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Recrutamento e seleção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3" name="Google Shape;883;p101"/>
          <p:cNvSpPr txBox="1"/>
          <p:nvPr/>
        </p:nvSpPr>
        <p:spPr>
          <a:xfrm>
            <a:off x="1932700" y="1817450"/>
            <a:ext cx="70608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Envolver professoras/es na tomada de decisões que afetam seus contratos e suas condições de trabalho.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critérios de contratação que posicionem as/os professoras/es como profissionais autónomas/os e qualificadas/os.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Utilizar sistemas de avaliação profissional que reconheçam os pontos fortes e os esforços de professoras/es (tais como a construção de relações entre estudantes e a comunidade, a inovação e a liderança).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Envolver as/os professoras/es no desenvolvimento de critérios de recrutamento, assim como na orientação e formação de novas/os professoras/es.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planos de progressão na carreira para e com as/os professoras/es.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84" name="Google Shape;884;p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934275"/>
            <a:ext cx="1672950" cy="19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88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p102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4 - Professores e outros técnicos de educação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0" name="Google Shape;890;p102"/>
          <p:cNvSpPr txBox="1"/>
          <p:nvPr/>
        </p:nvSpPr>
        <p:spPr>
          <a:xfrm>
            <a:off x="143850" y="105832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Condições de trabalho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1" name="Google Shape;891;p102"/>
          <p:cNvSpPr txBox="1"/>
          <p:nvPr/>
        </p:nvSpPr>
        <p:spPr>
          <a:xfrm>
            <a:off x="0" y="1336448"/>
            <a:ext cx="8944658" cy="320084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 condições de trabalho no enquadramento dos Requisitos Mínimos 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abrangem todos os pormenores dos empregos e contratos 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 professoras/es, tais como: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tarefas e responsabilidades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requisitos de assiduidade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horas e dias de trabalho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duração do contrato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salário e benefícios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Estes fatores definem o volume de trabalho das/os professoras/es e o que se espera delas/es. As condições de trabalho definem as realidades quotidianas de professoras/es e o estresse ou a satisfação que experimentam.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Salário justo e pacotes de compensação adequados são fundamentais para o bem-estar de professoras/es.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Serviços de SMAPS raramente são mencionados.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2" name="Google Shape;892;p102"/>
          <p:cNvSpPr txBox="1"/>
          <p:nvPr/>
        </p:nvSpPr>
        <p:spPr>
          <a:xfrm>
            <a:off x="7483348" y="2299440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3" name="Google Shape;893;p102"/>
          <p:cNvSpPr txBox="1"/>
          <p:nvPr/>
        </p:nvSpPr>
        <p:spPr>
          <a:xfrm>
            <a:off x="7823632" y="2233050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Espaço reservado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4" name="Google Shape;894;p1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54215" y="1224575"/>
            <a:ext cx="2524786" cy="16390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98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103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4 - Professores e outros técnicos de educação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0" name="Google Shape;900;p103"/>
          <p:cNvSpPr txBox="1"/>
          <p:nvPr/>
        </p:nvSpPr>
        <p:spPr>
          <a:xfrm>
            <a:off x="228425" y="104965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Condições de trabalho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1" name="Google Shape;901;p103"/>
          <p:cNvSpPr txBox="1"/>
          <p:nvPr/>
        </p:nvSpPr>
        <p:spPr>
          <a:xfrm>
            <a:off x="144000" y="1449850"/>
            <a:ext cx="88962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C4125"/>
                </a:solidFill>
                <a:latin typeface="Arial"/>
                <a:ea typeface="Arial"/>
                <a:cs typeface="Arial"/>
                <a:sym typeface="Arial"/>
              </a:rPr>
              <a:t>Quais são os obstáculos às condições de trabalho nos esforços para o bem-estar de professoras/es?</a:t>
            </a:r>
            <a:endParaRPr b="0" i="0" sz="1400" u="none" cap="none" strike="noStrike">
              <a:solidFill>
                <a:srgbClr val="CC412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rgbClr val="CC4125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Professoras/es são mal pagas/os e têm frequentemente um segundo ou terceiro emprego para sustentar a família.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Os salários baixos correspondem ao baixo estatuto de professoras/es, desvalorizando-as/os e ao seu trabalho.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Professoras/es não têm seguro de saúde, férias pagas ou licença parental.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Os contratos das/os professoras/es não incluem códigos de conduta ou, quando existem, o equilíbrio entre a vida profissional e familiar raramente é abordado.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 estigma, a discriminação e a segurança no emprego fazem com que professoras/es tenham relutância em partilhar os desafios psicossociais e de saúde mental.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4125"/>
                </a:solidFill>
              </a:rPr>
              <a:t>Estes obstáculos existem no seu contexto? Quais podem ser alguns obstáculos adicionais às condições de trabalho no domínio do bem-estar de professoras/es?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02" name="Google Shape;902;p103"/>
          <p:cNvSpPr txBox="1"/>
          <p:nvPr/>
        </p:nvSpPr>
        <p:spPr>
          <a:xfrm>
            <a:off x="724537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p104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4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8" name="Google Shape;908;p104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909" name="Google Shape;909;p104"/>
          <p:cNvSpPr txBox="1"/>
          <p:nvPr/>
        </p:nvSpPr>
        <p:spPr>
          <a:xfrm>
            <a:off x="228425" y="108055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Condições de trabalho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0" name="Google Shape;910;p104"/>
          <p:cNvSpPr txBox="1"/>
          <p:nvPr/>
        </p:nvSpPr>
        <p:spPr>
          <a:xfrm>
            <a:off x="1829025" y="1480750"/>
            <a:ext cx="7181700" cy="31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Abranger os serviços de SMAPS a nível escolar, comunitário e nacional. Incluir cuidados de saúde mental especializados.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Fazer campanha para que professoras/es recebam segurança social, seguro de saúde e acesso a serviços alimentares nos pacotes de compensação.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Aumentar a sensibilização e reduzir o estigma para promover o bem-estar de trabalhadoras/es e criar uma cultura de promoção do apoio à saúde mental nas escolas.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Ajudar prestadores de educação formal e não formal a redigir contratos e códigos de conduta não discriminatórios que discutam o estigma relacionado com o SMAPS e estabeleçam formas de professoras/es comunicarem desafios pessoais de forma segura e confidencial.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Formar as/os professoras/es em primeiros socorros básicos de AP para si próprias/os e para seus pares.</a:t>
            </a:r>
            <a:endParaRPr/>
          </a:p>
        </p:txBody>
      </p:sp>
      <p:pic>
        <p:nvPicPr>
          <p:cNvPr id="911" name="Google Shape;911;p1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15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p105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4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7" name="Google Shape;917;p105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918" name="Google Shape;918;p105"/>
          <p:cNvSpPr txBox="1"/>
          <p:nvPr/>
        </p:nvSpPr>
        <p:spPr>
          <a:xfrm>
            <a:off x="186100" y="11070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Condições de trabalho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9" name="Google Shape;919;p105"/>
          <p:cNvSpPr txBox="1"/>
          <p:nvPr/>
        </p:nvSpPr>
        <p:spPr>
          <a:xfrm>
            <a:off x="1953500" y="1417425"/>
            <a:ext cx="70572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e implementar normas de remuneração para professoras/es. Certificar-se de que as diferenças salariais são justas e baseadas nas qualificações, nas responsabilidades e na experiência.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Rever as tabelas salariais para adaptá-las ao custo de vida e garantir que professoras/es recebem um salário digno.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Fazer campanha para que o governo pague a todas/os as/os professoras/es um salário justo, a tempo, sempre.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Assegurar a existência de uma política que garanta às/aos professoras/es o acesso à segurança social, a seguro de saúde e a serviços de saúde alimentar, física e mental.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Certificar-se de que diretoras/es das escolas, funcionárias/os locais e nacionais e professoras/es dispõem de sistemas para monitorizar, comunicar e abordar os níveis de estresse e de burnout de professoras/es.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0" name="Google Shape;920;p1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2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Por que focar-se no bem-estar de professoras/es?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2"/>
          <p:cNvSpPr txBox="1"/>
          <p:nvPr>
            <p:ph idx="1" type="body"/>
          </p:nvPr>
        </p:nvSpPr>
        <p:spPr>
          <a:xfrm>
            <a:off x="3241975" y="788600"/>
            <a:ext cx="57687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"A saúde mental e o bem-estar das/os professoras/es são um forte indicador da saúde mental e do bem-estar das crianças." (1)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"As/Os professoras/es contribuem mais para a aprendizagem e o bem-estar das crianças do que qualquer outro fator a nível da escola." (2)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"O bem-estar de professoras/es é frequentemente conceptualizado como um meio para alcançar o bem-estar das/os estudantes, em vez de ser um resultado valorizado por si só." (3)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i="1" lang="en" sz="1400">
                <a:solidFill>
                  <a:srgbClr val="1C4587"/>
                </a:solidFill>
                <a:latin typeface="Arial"/>
                <a:ea typeface="Arial"/>
                <a:cs typeface="Arial"/>
                <a:sym typeface="Arial"/>
              </a:rPr>
              <a:t>"Comecei a ficar mais calmo e a minha raiva foi-se desvanecendo gradualmente. Sinto que hoje sou um professor e uma pessoa melhor. Tenho os conhecimentos e as ferramentas para mudar a forma como estas crianças, e eu próprio, vemos a vida. As e os estudantes com quem trabalho dão-me continuamente a motivação e o encorajamento para lidar com os meus próprios problemas." </a:t>
            </a: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(4)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11" name="Google Shape;111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9854" y="1515162"/>
            <a:ext cx="2838302" cy="2607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2"/>
          <p:cNvSpPr txBox="1"/>
          <p:nvPr/>
        </p:nvSpPr>
        <p:spPr>
          <a:xfrm>
            <a:off x="2067050" y="3783800"/>
            <a:ext cx="10611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INEE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106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4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6" name="Google Shape;926;p106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927" name="Google Shape;927;p106"/>
          <p:cNvSpPr txBox="1"/>
          <p:nvPr/>
        </p:nvSpPr>
        <p:spPr>
          <a:xfrm>
            <a:off x="186100" y="11408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Condições de trabalho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8" name="Google Shape;928;p106"/>
          <p:cNvSpPr txBox="1"/>
          <p:nvPr/>
        </p:nvSpPr>
        <p:spPr>
          <a:xfrm>
            <a:off x="1953500" y="1817450"/>
            <a:ext cx="70683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Incentivar as/os professoras/es a contribuírem e a ajudarem a elaborar códigos de conduta.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Assegurar que todas/os as/os professoras/es desempenham um papel na determinação das condições dos seus contratos e dos contratos de seus pares.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Oferecer às/aos professoras/es a oportunidade de promover a profissão de docente e discutir os desafios que enfrentam.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Apoiar a Recomendação da OIT e da UNESCO (1966) relativa ao Estatuto dos Professores, que foi concebida para “servir de base às leis ou práticas nacionais relativas a professoras/es e influenciar o desenvolvimento dessas leis e práticas”.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9" name="Google Shape;929;p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934275"/>
            <a:ext cx="1672950" cy="19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33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107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4 - Professores e outros técnicos de educação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5" name="Google Shape;935;p107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936" name="Google Shape;936;p107"/>
          <p:cNvSpPr txBox="1"/>
          <p:nvPr/>
        </p:nvSpPr>
        <p:spPr>
          <a:xfrm>
            <a:off x="126575" y="11408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Apoio e supervisão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7" name="Google Shape;937;p107"/>
          <p:cNvSpPr txBox="1"/>
          <p:nvPr/>
        </p:nvSpPr>
        <p:spPr>
          <a:xfrm>
            <a:off x="211450" y="1541000"/>
            <a:ext cx="66465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Professoras/es precisam se sentir apoiadas/os formal e informalmente.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Podem ser apoiadas/os, orientadas/os ou formadas/os por outro/a professor/a, um/a instrutor/a, supervisor/a ou diretor/a da escola.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 apoio e a supervisão podem incluir formação profissional contínua, observações e sessões de </a:t>
            </a:r>
            <a:r>
              <a:rPr b="0" i="1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feedback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bem como avaliações regulares do desempenho.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Dependendo da forma como o processo é gerido, este pode ser favorável e construtivo, ou pode ser estressante e prejudicial.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supervisão e a avaliação não devem ser realizadas por inspetoras/es externas/os que não conheçam as/os professoras/es, as/os estudantes ou o contexto.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 vozes das/os professoras/es devem informar o processo.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8" name="Google Shape;938;p107"/>
          <p:cNvSpPr txBox="1"/>
          <p:nvPr/>
        </p:nvSpPr>
        <p:spPr>
          <a:xfrm>
            <a:off x="7629650" y="3237938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9" name="Google Shape;939;p107"/>
          <p:cNvSpPr txBox="1"/>
          <p:nvPr/>
        </p:nvSpPr>
        <p:spPr>
          <a:xfrm>
            <a:off x="701622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Espaço reservado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40" name="Google Shape;940;p10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7950" y="2049311"/>
            <a:ext cx="2200850" cy="1420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p108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4 - Professores e outros técnicos de educação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6" name="Google Shape;946;p108"/>
          <p:cNvSpPr txBox="1"/>
          <p:nvPr/>
        </p:nvSpPr>
        <p:spPr>
          <a:xfrm>
            <a:off x="228425" y="118412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Apoio e supervisão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7" name="Google Shape;947;p108"/>
          <p:cNvSpPr txBox="1"/>
          <p:nvPr/>
        </p:nvSpPr>
        <p:spPr>
          <a:xfrm>
            <a:off x="330300" y="1597525"/>
            <a:ext cx="86148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C4125"/>
                </a:solidFill>
                <a:latin typeface="Arial"/>
                <a:ea typeface="Arial"/>
                <a:cs typeface="Arial"/>
                <a:sym typeface="Arial"/>
              </a:rPr>
              <a:t>Quais são as barreiras para apoiar e supervisionar o bem-estar de professoras/es?</a:t>
            </a:r>
            <a:endParaRPr b="0" i="0" sz="1400" u="none" cap="none" strike="noStrike">
              <a:solidFill>
                <a:srgbClr val="CC412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rgbClr val="CC4125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Não há professoras/es qualificadas/os e educadoras/es suficientes, nem autoridades locais ou nacionais para orientar, treinar ou supervisionar professoras/es de forma eficaz.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As/Os professoras/es resistem à orientação ou formação porque tiveram experiências negativas no passado.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Não existe um sistema de responsabilização das/os supervisoras/es.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 salas de aulas estão superlotadas e os horários das/os professoras/es não permitem uma supervisão eficaz.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4125"/>
                </a:solidFill>
              </a:rPr>
              <a:t>Estes obstáculos existem no seu contexto? Quais podem ser outros obstáculos ao apoio e à supervisão para o bem-estar de professoras/es?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48" name="Google Shape;948;p108"/>
          <p:cNvSpPr txBox="1"/>
          <p:nvPr/>
        </p:nvSpPr>
        <p:spPr>
          <a:xfrm>
            <a:off x="724537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52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109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4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4" name="Google Shape;954;p109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955" name="Google Shape;955;p109"/>
          <p:cNvSpPr txBox="1"/>
          <p:nvPr/>
        </p:nvSpPr>
        <p:spPr>
          <a:xfrm>
            <a:off x="228425" y="11926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Apoio e supervisão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6" name="Google Shape;956;p109"/>
          <p:cNvSpPr txBox="1"/>
          <p:nvPr/>
        </p:nvSpPr>
        <p:spPr>
          <a:xfrm>
            <a:off x="1953500" y="1881450"/>
            <a:ext cx="70014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Recrutar e formar pessoas para fornecer apoio psicossocial básico e não especializado individual ou em grupo.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Recrutar e formar especialistas para fornecer serviços especializados de saúde mental e apoio psicossocial nas escolas.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Certificar-se de que todas as pessoas que apoiam e supervisionam professoras/es sejam treinadas em proteção psicossocial e salvaguarda como parte de uma política de “não causar danos”.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Remover o estigma de SMAPS no contexto e nas formas culturais apropriadas, garantindo que professoras/es se sentem seguras/os e à vontade para pedir ajuda.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7" name="Google Shape;957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110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4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" name="Google Shape;963;p110"/>
          <p:cNvSpPr txBox="1"/>
          <p:nvPr/>
        </p:nvSpPr>
        <p:spPr>
          <a:xfrm>
            <a:off x="239625" y="115185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Apoio e supervisão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4" name="Google Shape;964;p110"/>
          <p:cNvSpPr txBox="1"/>
          <p:nvPr/>
        </p:nvSpPr>
        <p:spPr>
          <a:xfrm>
            <a:off x="1932750" y="1552050"/>
            <a:ext cx="70125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Oferecer DPP contínuo e apoio não discriminatório baseado nas necessidades e pontos fortes das/os professoras/es, de acordo com seus contratos e com os códigos de conduta acordados.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Encorajar estudantes a darem </a:t>
            </a:r>
            <a:r>
              <a:rPr b="0" i="1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feedback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construtivo, para que, em conjunto, possam construir um ambiente de aprendizagem mais seguro e solidário.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Estabelecer um sistema de responsabilização local e nacional para ajudar as autoridades, líderes das escolas e professoras/es a procurarem ajuda quando suas/seus supervisoras/es não cumprem as suas responsabilidades.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Incluir rácios de professoras/es para estudantes nos sistemas escolares de monitorização.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inventários para monitorizar materiais e assegurar que todas as escolas tenham uma parte justa de recursos de aprendizagem.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5" name="Google Shape;965;p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111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4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1" name="Google Shape;971;p111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972" name="Google Shape;972;p111"/>
          <p:cNvSpPr txBox="1"/>
          <p:nvPr/>
        </p:nvSpPr>
        <p:spPr>
          <a:xfrm>
            <a:off x="186100" y="11408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Apoio e supervisão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3" name="Google Shape;973;p111"/>
          <p:cNvSpPr txBox="1"/>
          <p:nvPr/>
        </p:nvSpPr>
        <p:spPr>
          <a:xfrm>
            <a:off x="1943250" y="1717400"/>
            <a:ext cx="70674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Perguntar a professoras/es de que tipo de formação precisam, qual a abordagem de desenvolvimento profissional que funciona melhor para elas/es.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Colaborar com professoras/es para que desenvolvam mecanismos de suporte e supervisão.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Usar a tutoria e o suporte de pares para motivar professoras/es e outras/os profissionais de educação, ajudando-as/os a identificar áreas prioritárias de apoio e melhoria. Estabelecer coletivamente metas a serem alcançadas.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Certificar-se que as discussões sobre a avaliação de desempenho ocorrem nos dois sentidos. Pedir a professoras/es que partilhem suas opiniões, discutam desafios e cheguem a um acordo sobre como resolver esses desafios em parceria com supervisoras/es ou mentoras/es.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74" name="Google Shape;974;p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934275"/>
            <a:ext cx="1672950" cy="19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3644"/>
        </a:solidFill>
      </p:bgPr>
    </p:bg>
    <p:spTree>
      <p:nvGrpSpPr>
        <p:cNvPr id="978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Google Shape;979;p112"/>
          <p:cNvSpPr txBox="1"/>
          <p:nvPr>
            <p:ph type="title"/>
          </p:nvPr>
        </p:nvSpPr>
        <p:spPr>
          <a:xfrm>
            <a:off x="459000" y="635573"/>
            <a:ext cx="8226000" cy="2544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BEM-ESTAR DE PROFESSORAS/ES EM </a:t>
            </a:r>
            <a:r>
              <a:rPr b="1" lang="en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CONTEXTOS DE EMERGÊNCIA</a:t>
            </a:r>
            <a:endParaRPr i="1"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i="1" lang="en" sz="2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Workshop regional de contextualização, política e prática</a:t>
            </a:r>
            <a:endParaRPr sz="23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t/>
            </a:r>
            <a:endParaRPr sz="2300">
              <a:solidFill>
                <a:srgbClr val="FFFFFF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LIVRO DE ATIVIDADES 4: Política Educativa</a:t>
            </a:r>
            <a:endParaRPr b="1" sz="16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83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113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5 - Política educativa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5" name="Google Shape;985;p113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986" name="Google Shape;986;p113"/>
          <p:cNvSpPr txBox="1"/>
          <p:nvPr/>
        </p:nvSpPr>
        <p:spPr>
          <a:xfrm>
            <a:off x="143850" y="10729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Formulação de leis e políticas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7" name="Google Shape;987;p113"/>
          <p:cNvSpPr txBox="1"/>
          <p:nvPr/>
        </p:nvSpPr>
        <p:spPr>
          <a:xfrm>
            <a:off x="211449" y="1473100"/>
            <a:ext cx="6916937" cy="298540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formulação de leis e políticas em ambientes de EeE deve-se 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concentrar no apoio a sistemas educativos que classificam o 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bem-estar de professoras/es como um fator importante.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Isso significa fornecer às comunidades serviços de financiamento e 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apoio (como instalações de saúde escolar).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É importante focar-se na remuneração e na compensação, na 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segurança de professoras/es, assim como no acesso aos serviços de saúde mental em contextos de crise.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 leis e as políticas devem incluir o desenvolvimento de enquadramentos nacionais e sub-regionais que considerem as necessidades de professoras/es e promovam a coordenação no nível nacional e também entre países.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Leis e políticas eficazes devem ser informadas por evidências locais e refletir padrões internacionais.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" name="Google Shape;988;p113"/>
          <p:cNvSpPr txBox="1"/>
          <p:nvPr/>
        </p:nvSpPr>
        <p:spPr>
          <a:xfrm>
            <a:off x="7629650" y="3237938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9" name="Google Shape;989;p113"/>
          <p:cNvSpPr txBox="1"/>
          <p:nvPr/>
        </p:nvSpPr>
        <p:spPr>
          <a:xfrm>
            <a:off x="701622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Espaço reservado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0" name="Google Shape;990;p1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47274" y="892501"/>
            <a:ext cx="2326201" cy="1887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94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p114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5 - Política educativa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6" name="Google Shape;996;p114"/>
          <p:cNvSpPr txBox="1"/>
          <p:nvPr/>
        </p:nvSpPr>
        <p:spPr>
          <a:xfrm>
            <a:off x="228425" y="105607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Formulação de leis e políticas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" name="Google Shape;997;p114"/>
          <p:cNvSpPr txBox="1"/>
          <p:nvPr/>
        </p:nvSpPr>
        <p:spPr>
          <a:xfrm>
            <a:off x="347275" y="1474925"/>
            <a:ext cx="85980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C4125"/>
                </a:solidFill>
                <a:latin typeface="Arial"/>
                <a:ea typeface="Arial"/>
                <a:cs typeface="Arial"/>
                <a:sym typeface="Arial"/>
              </a:rPr>
              <a:t>Quais são as barreiras à formulação de leis e políticas nos esforços para o bem-estar de professoras/es?</a:t>
            </a:r>
            <a:endParaRPr b="0" i="0" sz="1400" u="none" cap="none" strike="noStrike">
              <a:solidFill>
                <a:srgbClr val="CC412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rgbClr val="CC4125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Professoras/es não estão incluídas/os na formulação de leis e políticas.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 políticas relacionadas a professoras/es em contextos de crise focam-se em iniciativas de curto prazo e não consideram o desenvolvimento profissional ou os percursos profissionais.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 leis e as políticas não refletem a importância do bem-estar de professoras/es para o desenvolvimento das/os estudantes.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 avaliações de conflitos e direitos humanos e as análises de preparação para desastres não são usadas para a elaboração de leis ou políticas. 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Comparação inconsistente de políticas nacionais com padrões internacionais.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4125"/>
                </a:solidFill>
              </a:rPr>
              <a:t>Estes obstáculos existem no seu contexto? Quais podem ser algumas barreiras adicionais à formulação de leis e políticas relativas ao bem-estar de professoras/es?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0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115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5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3" name="Google Shape;1003;p115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1004" name="Google Shape;1004;p115"/>
          <p:cNvSpPr txBox="1"/>
          <p:nvPr/>
        </p:nvSpPr>
        <p:spPr>
          <a:xfrm>
            <a:off x="228425" y="108055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Formulação de leis e políticas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5" name="Google Shape;1005;p115"/>
          <p:cNvSpPr txBox="1"/>
          <p:nvPr/>
        </p:nvSpPr>
        <p:spPr>
          <a:xfrm>
            <a:off x="1829025" y="1535200"/>
            <a:ext cx="7314900" cy="30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e rever políticas educativas para promover os serviços de  SMAPS de que professoras/es precisam e garantir que uma estratégia de comunicação esteja em vigor para aumentar a sensibilização sobre a disponibilidade de serviços.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Recolher e analisar dados relativos a professoras/es como parte do EMIS, para compreender melhor as necessidades de SMAPS das/os professoras/es. Garantir que a formulação de políticas é baseada em pesquisas e orientada por dados.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Criar e atualizar leis e políticas que valorizam modelos de financiamento flexíveis de longo prazo para serviços de SMAPS.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Criar e atualizar planos de saúde mental e crise psicossocial para escolas para orientar líderes educacionais, professoras/es e funcionárias/os sobre como apoiar professoras/es com maior risco de saúde mental ou desafios psicossociais. Ter planos de contingência para quando as opções de encaminhamento não estão disponíveis.</a:t>
            </a:r>
            <a:endParaRPr/>
          </a:p>
        </p:txBody>
      </p:sp>
      <p:pic>
        <p:nvPicPr>
          <p:cNvPr id="1006" name="Google Shape;1006;p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3"/>
          <p:cNvSpPr txBox="1"/>
          <p:nvPr>
            <p:ph type="title"/>
          </p:nvPr>
        </p:nvSpPr>
        <p:spPr>
          <a:xfrm>
            <a:off x="143850" y="129465"/>
            <a:ext cx="900015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Kit de ferramentas de bem-estar de professoras/es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3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119" name="Google Shape;119;p13"/>
          <p:cNvSpPr txBox="1"/>
          <p:nvPr/>
        </p:nvSpPr>
        <p:spPr>
          <a:xfrm>
            <a:off x="2286000" y="1177450"/>
            <a:ext cx="66834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Principais conclusões: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bem-estar de professoras/es é frequentemente concetualizado como um meio para alcançar o bem-estar das/os estudantes, e não como um resultado valorizado</a:t>
            </a:r>
            <a:r>
              <a:rPr lang="en"/>
              <a:t> 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 si mesmo.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 crise global de saúde da pandemia de COVID-19 expôs os desafios relacionados com o trabalho e a saúde com que se deparam as/os professoras/es que trabalham em contextos de emergência, desafios esses que causaram a remobilização da agenda para abordar o bem-estar de professoras/es em situações de emergência. No entanto, os materiais que recolhemos são limitados em termos da sua adequação às necessidades específicas das/os professoras/es.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0" name="Google Shape;120;p13"/>
          <p:cNvPicPr preferRelativeResize="0"/>
          <p:nvPr/>
        </p:nvPicPr>
        <p:blipFill rotWithShape="1">
          <a:blip r:embed="rId3">
            <a:alphaModFix/>
          </a:blip>
          <a:srcRect b="631" l="0" r="0" t="641"/>
          <a:stretch/>
        </p:blipFill>
        <p:spPr>
          <a:xfrm>
            <a:off x="143850" y="1387750"/>
            <a:ext cx="1961800" cy="274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10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116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5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2" name="Google Shape;1012;p116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1013" name="Google Shape;1013;p116"/>
          <p:cNvSpPr txBox="1"/>
          <p:nvPr/>
        </p:nvSpPr>
        <p:spPr>
          <a:xfrm>
            <a:off x="186100" y="116302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Formulação de leis e políticas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4" name="Google Shape;1014;p116"/>
          <p:cNvSpPr txBox="1"/>
          <p:nvPr/>
        </p:nvSpPr>
        <p:spPr>
          <a:xfrm>
            <a:off x="2015825" y="1817450"/>
            <a:ext cx="69720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Encorajar o governo a estabelecer contacto entre ministérios (como Educação, Trabalho, Finanças) para desenvolver políticas de apoio a professoras/es que lhes ofereçam acesso ao ensino e aos seus benefícios.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Desenvolver políticas de recrutamento abrangentes e centradas em professoras/es, políticas de DPP, políticas de apoio e supervisão e pacotes de compensação.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Oferecer às/aos professoras/es informação atualizada sobre seus direitos e políticas ou legislação que afetam o seu trabalho.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Encorajar professoras/es a juntarem-se a sindicatos ou grupos semelhantes sempre que for possível e seguro.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5" name="Google Shape;1015;p1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19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117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5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1" name="Google Shape;1021;p117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1022" name="Google Shape;1022;p117"/>
          <p:cNvSpPr txBox="1"/>
          <p:nvPr/>
        </p:nvSpPr>
        <p:spPr>
          <a:xfrm>
            <a:off x="186100" y="11408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Formulação de leis e políticas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3" name="Google Shape;1023;p117"/>
          <p:cNvSpPr txBox="1"/>
          <p:nvPr/>
        </p:nvSpPr>
        <p:spPr>
          <a:xfrm>
            <a:off x="1932700" y="1693950"/>
            <a:ext cx="70806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Colaborar com as/os professoras/es nas políticas e no planeamento educativos. Dar-lhes oportunidades para ajudarem a elaborar legislações e políticas, como em avaliações conjuntas de necessidades de educação, planeamento do setor de educação.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Arranjar tempo, sistemas e espaço para estabelecer redes regionais para incentivar ou trabalhar na mudança de políticas.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Trabalhar com professoras/es para estabelecer requisitos nacionais para programas de formação docente, inicial e em serviço.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Desenvolver sistemas para envolver diretamente representantes de professoras/es, sindicatos e professoras/es nas reformas políticas através de inquéritos, consulta pública e debates.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4" name="Google Shape;1024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934275"/>
            <a:ext cx="1672950" cy="19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28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Google Shape;1029;p118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5 - Política educativa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0" name="Google Shape;1030;p118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1031" name="Google Shape;1031;p118"/>
          <p:cNvSpPr txBox="1"/>
          <p:nvPr/>
        </p:nvSpPr>
        <p:spPr>
          <a:xfrm>
            <a:off x="126575" y="11408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Planeamento e implementação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2" name="Google Shape;1032;p118"/>
          <p:cNvSpPr txBox="1"/>
          <p:nvPr/>
        </p:nvSpPr>
        <p:spPr>
          <a:xfrm>
            <a:off x="211449" y="1541000"/>
            <a:ext cx="6612075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Planeamento e implementação na EeE fazem a ligação da legislação nacional com os enquadramentos legais regionais e globais.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Políticas eficazes para o bem-estar de professoras/es vêm das/os próprias/os professoras/es e de dados e testemunhos sobre suas necessidades e os desafios que enfrentam.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Isto funciona se as partes interessadas locais, nacionais e internacionais planearem e organizarem consultas em conjunto com as/os professoras/es.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Têm de desenvolver sistemas educativos de longo prazo, inclusivos, justos e resilientes.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 autoridades nacionais, as entidades doadoras e as agências humanitárias podem apoiar o bem-estar financeiro de professoras/es através de políticas, práticas e planos de ação transparentes e responsáveis.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3" name="Google Shape;1033;p118"/>
          <p:cNvSpPr txBox="1"/>
          <p:nvPr/>
        </p:nvSpPr>
        <p:spPr>
          <a:xfrm>
            <a:off x="7629650" y="3237938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4" name="Google Shape;1034;p118"/>
          <p:cNvSpPr txBox="1"/>
          <p:nvPr/>
        </p:nvSpPr>
        <p:spPr>
          <a:xfrm>
            <a:off x="701622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Espaço reservado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5" name="Google Shape;1035;p1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230" y="1749078"/>
            <a:ext cx="2009671" cy="16453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39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19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5 - Política educativa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1" name="Google Shape;1041;p119"/>
          <p:cNvSpPr txBox="1"/>
          <p:nvPr/>
        </p:nvSpPr>
        <p:spPr>
          <a:xfrm>
            <a:off x="330300" y="1597525"/>
            <a:ext cx="86151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C4125"/>
                </a:solidFill>
                <a:latin typeface="Arial"/>
                <a:ea typeface="Arial"/>
                <a:cs typeface="Arial"/>
                <a:sym typeface="Arial"/>
              </a:rPr>
              <a:t>Quais são os obstáculos ao planeamento e à execução dos esforços para o bem-estar de professoras/es?</a:t>
            </a:r>
            <a:endParaRPr b="0" i="0" sz="1400" u="none" cap="none" strike="noStrike">
              <a:solidFill>
                <a:srgbClr val="CC412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rgbClr val="CC4125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 partes interessadas locais e internacionais e outros setores não se coordenam bem.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 políticas internacionais normalizadas de gestão de professoras/es não se concentram no bem-estar.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Os recursos não são divididos de forma justa para aproveitar os esforços eficazes de bem-estar liderados por professoras/es.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Não há evidências suficientes sobre práticas promissoras para o bem-estar de professoras/es.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 politização ou corrupção impedem que as políticas sobre o bem-estar de professoras/es sejam postas em prática.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4125"/>
                </a:solidFill>
              </a:rPr>
              <a:t>Estes obstáculos existem no seu contexto? Que outros obstáculos ao planeamento e execução para o bem-estar de professoras/es podem existir?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042" name="Google Shape;1042;p119"/>
          <p:cNvSpPr txBox="1"/>
          <p:nvPr/>
        </p:nvSpPr>
        <p:spPr>
          <a:xfrm>
            <a:off x="724537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3" name="Google Shape;1043;p119"/>
          <p:cNvSpPr txBox="1"/>
          <p:nvPr/>
        </p:nvSpPr>
        <p:spPr>
          <a:xfrm>
            <a:off x="126575" y="11408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Planeamento e implementação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47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120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5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9" name="Google Shape;1049;p120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1050" name="Google Shape;1050;p120"/>
          <p:cNvSpPr txBox="1"/>
          <p:nvPr/>
        </p:nvSpPr>
        <p:spPr>
          <a:xfrm>
            <a:off x="228425" y="114777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Planeamento e implementação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1" name="Google Shape;1051;p120"/>
          <p:cNvSpPr txBox="1"/>
          <p:nvPr/>
        </p:nvSpPr>
        <p:spPr>
          <a:xfrm>
            <a:off x="1829025" y="1454800"/>
            <a:ext cx="72255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Prosseguir com as políticas educativas, através de estratégias acionáveis e com base em custos, que incluam serviços de SMAPS e certificar-se de que estes são utilizados de forma sólida.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Assegurar que existem processos de revisão e atualização regular dos planos e programas educação para apoiar a implementação de políticas relacionadas com SMAPS.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Aplicar as políticas relacionadas com SMAPS em outros sectores como ASH, coordenando com outros agentes humanitários.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Incluir indicadores de saúde mental e bem-estar psicossocial nos enquadramentos globais para a educação em situação de emergência e garantir que todos os programas resultantes tenham estruturas adequadas de monitorização e avaliação.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Encorajar partes envolvidas em conflitos a assinar e seguir a Declaração das Escolas Seguras.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2" name="Google Shape;1052;p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56" name="Shape 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Google Shape;1057;p121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5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8" name="Google Shape;1058;p121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1059" name="Google Shape;1059;p121"/>
          <p:cNvSpPr txBox="1"/>
          <p:nvPr/>
        </p:nvSpPr>
        <p:spPr>
          <a:xfrm>
            <a:off x="228425" y="115182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Planeamento e implementação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0" name="Google Shape;1060;p121"/>
          <p:cNvSpPr txBox="1"/>
          <p:nvPr/>
        </p:nvSpPr>
        <p:spPr>
          <a:xfrm>
            <a:off x="1805500" y="1817450"/>
            <a:ext cx="71823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e reforçar enquadramentos regionais para incluírem professoras/es deslocadas/os e refugiadas/os. Estabelecer etapas de certificação, equivalência e acreditação.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e/ou reforçar a EMIS para recolher e acompanhar dados sobre SMAPS e utilizar esses dados no planeamento e na execução.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Encorajar a partilha de investigação e conhecimento sobre políticas eficazes de bem-estar de professoras/es, especialmente de diferentes contextos e locais.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Encontrar formas de reunir organizações humanitárias e de desenvolvimento para apoiar o bem-estar de professoras/es com líderes e comunidades locais.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1" name="Google Shape;1061;p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65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122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5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7" name="Google Shape;1067;p122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1068" name="Google Shape;1068;p122"/>
          <p:cNvSpPr txBox="1"/>
          <p:nvPr/>
        </p:nvSpPr>
        <p:spPr>
          <a:xfrm>
            <a:off x="186100" y="11408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Planeamento e implementação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9" name="Google Shape;1069;p122"/>
          <p:cNvSpPr txBox="1"/>
          <p:nvPr/>
        </p:nvSpPr>
        <p:spPr>
          <a:xfrm>
            <a:off x="1911925" y="1772900"/>
            <a:ext cx="70770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Garantir que os enquadramentos e normas internacionais oferecem às/aos professoras/es influência, autonomia profissional, liberdade de associação e oportunidades de liderança.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Desenvolver formas de trabalhar regularmente com sindicatos e representantes de professoras/es, provedores de formação de professoras/es e as/os próprias/os professoras/es para atualizar as reformas políticas por meio de inquéritos, consultas públicas e debates.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redes regionais de escolas e professoras/es para promover ou participar na mudança de políticas, incluindo questões relacionadas com responsabilidade e transparência.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0" name="Google Shape;1070;p1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934275"/>
            <a:ext cx="1672950" cy="19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4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Kit de ferramentas de bem-estar de professoras/es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14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127" name="Google Shape;127;p14"/>
          <p:cNvSpPr txBox="1"/>
          <p:nvPr/>
        </p:nvSpPr>
        <p:spPr>
          <a:xfrm>
            <a:off x="2105650" y="1011125"/>
            <a:ext cx="70383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Principais conclusões: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À luz das questões expostas pela crise da COVID-19, a contextualização dos materiais de bem-estar de professoras/es aos níveis nacional e local é fundamental, especialmente para reconhecer como a natureza do bem-estar é determinada culturalmente e que contextos de emergência distintos requerem abordagens distintas. 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 diversidade linguística continua a ser insuficiente, uma vez que a maioria dos materiais disponíveis está apenas em inglês. Apesar de a maioria dos contextos de emergência ocorrer em contextos de língua árabe, há uma escassez de recursos orientados para a ação que professoras/es de língua árabe possam utilizar para se apoiarem.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5.</a:t>
            </a:r>
            <a:r>
              <a:rPr lang="en">
                <a:solidFill>
                  <a:schemeClr val="dk1"/>
                </a:solidFill>
              </a:rPr>
              <a:t> Muitas vezes, os materiais disponíveis não reconhecem as características individuais das/os professoras/es em termos de género, deficiência, deslocação ou estatuto de refugiado, entre outros.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" name="Google Shape;128;p14"/>
          <p:cNvPicPr preferRelativeResize="0"/>
          <p:nvPr/>
        </p:nvPicPr>
        <p:blipFill rotWithShape="1">
          <a:blip r:embed="rId3">
            <a:alphaModFix/>
          </a:blip>
          <a:srcRect b="631" l="0" r="0" t="641"/>
          <a:stretch/>
        </p:blipFill>
        <p:spPr>
          <a:xfrm>
            <a:off x="143850" y="1387750"/>
            <a:ext cx="1961800" cy="274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8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Kit de ferramentas de bem-estar de professoras/es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8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135" name="Google Shape;135;p28"/>
          <p:cNvSpPr txBox="1"/>
          <p:nvPr/>
        </p:nvSpPr>
        <p:spPr>
          <a:xfrm>
            <a:off x="2105650" y="1011125"/>
            <a:ext cx="70383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Principais conclusões: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6.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Apesar da importância de aproveitar as vozes e as experiências de professoras/es para a criação de materiais que satisfaçam suas necessidades, verifica-se uma escassez de materiais cocriados por professoras/es.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7. </a:t>
            </a:r>
            <a:r>
              <a:rPr lang="en">
                <a:solidFill>
                  <a:schemeClr val="dk1"/>
                </a:solidFill>
              </a:rPr>
              <a:t>As/Os professoras/es que responderam ao questionário identificaram a segurança financeira como o desafio mais comum que enfrentam. Embora os documentos de políticas e </a:t>
            </a:r>
            <a:r>
              <a:rPr i="1" lang="en">
                <a:solidFill>
                  <a:schemeClr val="dk1"/>
                </a:solidFill>
              </a:rPr>
              <a:t>advocacy</a:t>
            </a:r>
            <a:r>
              <a:rPr lang="en">
                <a:solidFill>
                  <a:schemeClr val="dk1"/>
                </a:solidFill>
              </a:rPr>
              <a:t> preconizem a remuneração de professoras/es, raramente abordam a necessidade de uma compensação mais ampla, como assistência médica e subsídios de acidentes de trabalho, férias anuais remuneradas, licença médica e licença de maternidade/paternidade.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8.</a:t>
            </a:r>
            <a:r>
              <a:rPr lang="en">
                <a:solidFill>
                  <a:schemeClr val="dk1"/>
                </a:solidFill>
              </a:rPr>
              <a:t> Faltam materiais que aconselhem as/os professoras/es a participar no diálogo a nível político, a fim de enfrentarem os desafios salariais e outros desafios políticos, a fazerem pressão para que haja mudanças políticas ou a conhecerem os seus direitos.</a:t>
            </a:r>
            <a:endParaRPr b="1"/>
          </a:p>
        </p:txBody>
      </p:sp>
      <p:pic>
        <p:nvPicPr>
          <p:cNvPr id="136" name="Google Shape;136;p28"/>
          <p:cNvPicPr preferRelativeResize="0"/>
          <p:nvPr/>
        </p:nvPicPr>
        <p:blipFill rotWithShape="1">
          <a:blip r:embed="rId3">
            <a:alphaModFix/>
          </a:blip>
          <a:srcRect b="631" l="0" r="0" t="641"/>
          <a:stretch/>
        </p:blipFill>
        <p:spPr>
          <a:xfrm>
            <a:off x="143850" y="1387750"/>
            <a:ext cx="1961800" cy="274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6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Kit de ferramentas de bem-estar de professoras/es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16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143" name="Google Shape;143;p16"/>
          <p:cNvSpPr txBox="1"/>
          <p:nvPr/>
        </p:nvSpPr>
        <p:spPr>
          <a:xfrm>
            <a:off x="2244425" y="1205350"/>
            <a:ext cx="67557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Principais conclusões: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9. 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São muito poucos os recursos disponíveis que empregam abordagens que abranjam toda a escola ou que potenciem os papéis que as/os dirigentes escolares e os atores da comunidade desempenham na promoção de uma cultura de bem-estar, de aprendizagem profissional e de apoio e colaboração entre pares.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10. 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As/Os professoras/es utilizam várias estratégias individuais informais que não foram registadas no mapeamento. Estas incluem atividades recreativas, religiosas e sociais, bem como oportunidades de autoestudo e desenvolvimento profissional on-line que as/os ajudam a melhorar sua autoeficácia.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 que medida estas conclusões estão de acordo com suas próprias experiências em [</a:t>
            </a:r>
            <a:r>
              <a:rPr b="1" i="0" lang="en" sz="1400" u="none" cap="none" strike="noStrike">
                <a:solidFill>
                  <a:srgbClr val="000000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CONTEXTO</a:t>
            </a: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]?</a:t>
            </a:r>
            <a:endParaRPr b="1" i="0" sz="1400" u="none" cap="none" strike="noStrike">
              <a:solidFill>
                <a:srgbClr val="000000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" name="Google Shape;144;p16"/>
          <p:cNvPicPr preferRelativeResize="0"/>
          <p:nvPr/>
        </p:nvPicPr>
        <p:blipFill rotWithShape="1">
          <a:blip r:embed="rId3">
            <a:alphaModFix/>
          </a:blip>
          <a:srcRect b="631" l="0" r="0" t="641"/>
          <a:stretch/>
        </p:blipFill>
        <p:spPr>
          <a:xfrm>
            <a:off x="143850" y="1387750"/>
            <a:ext cx="1961800" cy="274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7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Bem-estar de professores e professoras em contextos de emergência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17"/>
          <p:cNvSpPr txBox="1"/>
          <p:nvPr/>
        </p:nvSpPr>
        <p:spPr>
          <a:xfrm>
            <a:off x="2369125" y="1184575"/>
            <a:ext cx="65760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Visão geral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Estabelece 3 princípios para o bem-estar de professoras/es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Promover o acesso de professoras/es à saúde mental e ao apoio psicossocial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um ambiente de trabalho propício para as/os professoras/es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Reforçar a agência, o protagonismo e a liderança das/os professoras/es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Nos 5 Domínios dos Requisitos Mínimos da INEE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○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Requisitos básicos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○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Acesso e ambiente de aprendizagem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○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Ensino e aprendizagem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○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Professores e outros técnicos de educação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○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Política educativa</a:t>
            </a:r>
            <a:endParaRPr b="1" i="0" sz="1400" u="none" cap="none" strike="noStrike">
              <a:solidFill>
                <a:srgbClr val="000000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1" name="Google Shape;15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200325"/>
            <a:ext cx="2225274" cy="3157152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52" name="Google Shape;15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91850" y="2888700"/>
            <a:ext cx="1028699" cy="158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8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Bem-estar de professores e professoras em contextos de emergência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18"/>
          <p:cNvSpPr txBox="1"/>
          <p:nvPr/>
        </p:nvSpPr>
        <p:spPr>
          <a:xfrm>
            <a:off x="3434250" y="1345125"/>
            <a:ext cx="55110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Discutimos cada Requisito Mínimo e Princípio através de evidências, ações, ferramentas e exemplos: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Evidências: 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Por que este Requisito Mínimo é importante e por que é, por vezes, difícil de cumprir?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Ações: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que funciona?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Ferramentas: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Recursos, bases de dados e plataformas para ajudá-la/o a encontrar mais ideias e ferramentas.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Exemplos: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Apresentamos os recursos e destacamos exemplos globais para cada norma.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9" name="Google Shape;15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6475" y="1207448"/>
            <a:ext cx="2313575" cy="326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9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Princípios de bem-estar de professoras/es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19"/>
          <p:cNvSpPr txBox="1"/>
          <p:nvPr>
            <p:ph idx="1" type="body"/>
          </p:nvPr>
        </p:nvSpPr>
        <p:spPr>
          <a:xfrm>
            <a:off x="71919" y="3447268"/>
            <a:ext cx="9072081" cy="7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8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Atividade de quebra-cabeça</a:t>
            </a:r>
            <a:endParaRPr b="1" sz="18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Cada quadro contém quatro afirmações aleatórias em árabe e inglês relacionadas a cada um dos princípios. Na parede, verá os ícones principais. Posicione sua afirmação abaixo dos ícones que considera mais adequados.</a:t>
            </a:r>
            <a:endParaRPr b="1"/>
          </a:p>
        </p:txBody>
      </p:sp>
      <p:pic>
        <p:nvPicPr>
          <p:cNvPr id="166" name="Google Shape;16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6088" y="811665"/>
            <a:ext cx="2135315" cy="2483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33802" y="811665"/>
            <a:ext cx="2105854" cy="2483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92056" y="811665"/>
            <a:ext cx="2105854" cy="24832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0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Princípios de bem-estar de professoras/es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20"/>
          <p:cNvSpPr txBox="1"/>
          <p:nvPr>
            <p:ph idx="1" type="body"/>
          </p:nvPr>
        </p:nvSpPr>
        <p:spPr>
          <a:xfrm>
            <a:off x="2359950" y="788600"/>
            <a:ext cx="67836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Saúde mental e apoio psicossocial (SMAPS) é qualquer tipo de apoio local ou externo que visa proteger ou promover o bem-estar psicossocial e/ou prevenir ou tratar transtornos mentais.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SMAPS inclui tudo o que promove e protege a saúde mental e o bem-estar psicossocial de professoras/es e as práticas holísticas de ensino.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Professoras/es com problemas de saúde mental e desafios psicossociais precisam de serviços de SMAPS que se ajustem às suas circunstâncias e que as/os ajudem a compreender-se a si mesmas/os.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Quando as/os professoras/es são apoiadas/os e mais capazes de gerir a própria saúde mental e o próprio bem-estar, é mais provável que criem ambientes de aprendizagem positivos através da prevenção e da autogestão dos fatores que conduzem ao estresse e ao esgotamento.</a:t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pic>
        <p:nvPicPr>
          <p:cNvPr id="175" name="Google Shape;17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638" y="1330140"/>
            <a:ext cx="2135315" cy="24832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Visão geral do </a:t>
            </a:r>
            <a:r>
              <a:rPr b="1" i="1" lang="en">
                <a:latin typeface="Arial"/>
                <a:ea typeface="Arial"/>
                <a:cs typeface="Arial"/>
                <a:sym typeface="Arial"/>
              </a:rPr>
              <a:t>workshop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2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Por que o foco no bem-estar de professoras/es?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 que pretendemos alcançar juntas/os?</a:t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Como iremos alcançar?</a:t>
            </a: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descr="Pessoas andando na rua&#10;&#10;Descrição gerada automaticamente" id="49" name="Google Shape;4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40755" y="394364"/>
            <a:ext cx="2569053" cy="3613613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1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Princípios de bem-estar de professoras/es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1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182" name="Google Shape;182;p21"/>
          <p:cNvSpPr txBox="1"/>
          <p:nvPr>
            <p:ph idx="1" type="body"/>
          </p:nvPr>
        </p:nvSpPr>
        <p:spPr>
          <a:xfrm>
            <a:off x="2482850" y="721597"/>
            <a:ext cx="6607500" cy="3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Professoras/es experienciam autoeficácia e satisfação com o trabalho quando podem realizar o trabalho bem e com confiança.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Os fatores mais comuns que contribuem para o estresse, o esgotamento e a baixa satisfação profissional de professoras/es são a má remuneração, a escassez de recursos didáticos e o comportamento difícil das/os estudantes.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 desenvolvimento profissional de professoras/es de qualidade e as redes sociais robustas contribuem positivamente para o bem-estar de professoras/es, tal como as qualificações reconhecidas, a certificação e a inclusão e representação adequadas na elaboração de políticas.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Vias de transporte seguras para a escola, códigos de conduta claros e vias de encaminhamento para a violência baseada no género, salas de aula bem ventiladas e com recursos adequados também contribuem para o bem-estar de professoras/es.</a:t>
            </a:r>
            <a:endParaRPr b="1"/>
          </a:p>
        </p:txBody>
      </p:sp>
      <p:pic>
        <p:nvPicPr>
          <p:cNvPr id="183" name="Google Shape;18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0277" y="1288940"/>
            <a:ext cx="2105854" cy="24832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2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Princípios de bem-estar de professoras/es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22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190" name="Google Shape;190;p22"/>
          <p:cNvSpPr txBox="1"/>
          <p:nvPr>
            <p:ph idx="1" type="body"/>
          </p:nvPr>
        </p:nvSpPr>
        <p:spPr>
          <a:xfrm>
            <a:off x="2631776" y="710900"/>
            <a:ext cx="6378874" cy="73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Incentivar a inclusão de professoras/es na tomada de decisões, com base no seu papel e nos seus pontos fortes enquanto profissionais qualificados.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agência do professor existe quando as/os professoras/es desenvolvem as competências e a confiança para efetuar mudanças positivas nas próprias escolas e salas de aula.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Quando as/os professoras/es têm autonomia profissional, têm o poder de tomar decisões curriculares ou pedagógicas sobre o próprio trabalho, e isso que melhora sua sensação de bem-estar.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oportunidades de liderança formal e informal de professoras/es, como coaches ou mentoras/es, ou como representantes de professoras/es nos conselhos de administração da comunidade e da escola melhoram a sensação de estatuto, influência e bem-estar das/os professoras/es.  </a:t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pic>
        <p:nvPicPr>
          <p:cNvPr id="191" name="Google Shape;19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8006" y="1288940"/>
            <a:ext cx="2105854" cy="24832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3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300">
                <a:latin typeface="Arial"/>
                <a:ea typeface="Arial"/>
                <a:cs typeface="Arial"/>
                <a:sym typeface="Arial"/>
              </a:rPr>
              <a:t>Contextualizar o bem-estar de professores para [</a:t>
            </a:r>
            <a:r>
              <a:rPr b="1" lang="en" sz="2300"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CONTEXTO</a:t>
            </a:r>
            <a:r>
              <a:rPr b="1" lang="en" sz="2300">
                <a:latin typeface="Arial"/>
                <a:ea typeface="Arial"/>
                <a:cs typeface="Arial"/>
                <a:sym typeface="Arial"/>
              </a:rPr>
              <a:t>] </a:t>
            </a:r>
            <a:endParaRPr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23"/>
          <p:cNvSpPr txBox="1"/>
          <p:nvPr/>
        </p:nvSpPr>
        <p:spPr>
          <a:xfrm>
            <a:off x="4126875" y="1839675"/>
            <a:ext cx="3792300" cy="126185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ACRESCENTAR DETALHES SOBRE OS ESFORÇOS LOCAIS DE CONTEXTUALIZAÇÃO PARA O BEM-</a:t>
            </a:r>
            <a:br>
              <a:rPr b="0" i="0" lang="en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-ESTAR DE PROFESSORAS/ES, CASO TENHAM SIDO EFETUADOS.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8" name="Google Shape;19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750" y="875225"/>
            <a:ext cx="2391550" cy="33930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3644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/>
          <p:nvPr>
            <p:ph type="title"/>
          </p:nvPr>
        </p:nvSpPr>
        <p:spPr>
          <a:xfrm>
            <a:off x="459000" y="635573"/>
            <a:ext cx="8226000" cy="2643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BEM-ESTAR DE PROFESSORAS/ES EM </a:t>
            </a:r>
            <a:r>
              <a:rPr b="1" lang="en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CONTEXTOS DE EMERGÊNCIA</a:t>
            </a:r>
            <a:endParaRPr i="1"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i="1" lang="en" sz="2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Workshop regional de contextualização, política e prática</a:t>
            </a:r>
            <a:endParaRPr sz="23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t/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Dia 1</a:t>
            </a:r>
            <a:r>
              <a:rPr b="1" lang="en" sz="1600">
                <a:latin typeface="Arial"/>
                <a:ea typeface="Arial"/>
                <a:cs typeface="Arial"/>
                <a:sym typeface="Arial"/>
              </a:rPr>
              <a:t>, P</a:t>
            </a:r>
            <a:r>
              <a:rPr b="1" lang="en"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arte 2: Criar conhecimento comum</a:t>
            </a:r>
            <a:endParaRPr b="1" sz="16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5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Bem-estar de professores e professoras em contextos de emergência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09" name="Google Shape;209;p25"/>
          <p:cNvGraphicFramePr/>
          <p:nvPr/>
        </p:nvGraphicFramePr>
        <p:xfrm>
          <a:off x="143850" y="267976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{87A5261D-BC1D-49BC-A04F-E80662C4738A}</a:tableStyleId>
              </a:tblPr>
              <a:tblGrid>
                <a:gridCol w="1406250"/>
                <a:gridCol w="441200"/>
                <a:gridCol w="1406250"/>
                <a:gridCol w="441200"/>
                <a:gridCol w="1359375"/>
                <a:gridCol w="488100"/>
                <a:gridCol w="1406250"/>
                <a:gridCol w="441200"/>
                <a:gridCol w="1406250"/>
              </a:tblGrid>
              <a:tr h="838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Pais e cuidadoras/es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Professoras/es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Líderes escolares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Decisores políticos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Entidades doadoras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666666"/>
                    </a:solidFill>
                  </a:tcPr>
                </a:tc>
              </a:tr>
            </a:tbl>
          </a:graphicData>
        </a:graphic>
      </p:graphicFrame>
      <p:sp>
        <p:nvSpPr>
          <p:cNvPr id="210" name="Google Shape;210;p25"/>
          <p:cNvSpPr txBox="1"/>
          <p:nvPr/>
        </p:nvSpPr>
        <p:spPr>
          <a:xfrm>
            <a:off x="173963" y="3618046"/>
            <a:ext cx="8630292" cy="83096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Qual a melhor forma de comunicar a importância do bem-estar de professoras/es às diferentes partes interessadas? 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Para o grupo que foi atribuído à sua mesa, escolha dois princípios a comunicar. Utilize as páginas </a:t>
            </a:r>
            <a:r>
              <a:rPr b="0" i="0" lang="en" sz="1400" u="none" cap="none" strike="noStrike">
                <a:solidFill>
                  <a:srgbClr val="00000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6 e 7 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 seu livro de atividades para registar sua estratégia.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1" name="Google Shape;21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45150" y="1250225"/>
            <a:ext cx="1143797" cy="1330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54301" y="1231601"/>
            <a:ext cx="1143800" cy="1348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63450" y="1231602"/>
            <a:ext cx="1143800" cy="1348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6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Requisitos Mínimos da INEE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26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pic>
        <p:nvPicPr>
          <p:cNvPr id="220" name="Google Shape;220;p26"/>
          <p:cNvPicPr preferRelativeResize="0"/>
          <p:nvPr/>
        </p:nvPicPr>
        <p:blipFill rotWithShape="1">
          <a:blip r:embed="rId3">
            <a:alphaModFix/>
          </a:blip>
          <a:srcRect b="510" l="0" r="0" t="-510"/>
          <a:stretch/>
        </p:blipFill>
        <p:spPr>
          <a:xfrm>
            <a:off x="4572000" y="874350"/>
            <a:ext cx="3423875" cy="339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27475" y="829800"/>
            <a:ext cx="2254302" cy="3483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7"/>
          <p:cNvSpPr txBox="1"/>
          <p:nvPr>
            <p:ph type="title"/>
          </p:nvPr>
        </p:nvSpPr>
        <p:spPr>
          <a:xfrm>
            <a:off x="143850" y="129479"/>
            <a:ext cx="88014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1 - Requisitos básicos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27"/>
          <p:cNvSpPr txBox="1"/>
          <p:nvPr/>
        </p:nvSpPr>
        <p:spPr>
          <a:xfrm>
            <a:off x="143850" y="997525"/>
            <a:ext cx="59868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Requisitos 1 e 2: Participação comunitária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participação comunitária convida a comunidade a utilizar seus pontos fortes, suas competências, seus recursos e seus conhecimentos no apoio a locais de aprendizagem e professoras/es para que ajudem o sistema educativo a atingir suas metas e objetivos. Para apoiar as/os professoras/es, as comunidades podem: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Organizar comités comunitários de educação.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“Alternância de tarefas”: assumir tarefas não letivas, para apoiar a </a:t>
            </a:r>
            <a:r>
              <a:rPr i="1" lang="en">
                <a:solidFill>
                  <a:schemeClr val="dk1"/>
                </a:solidFill>
              </a:rPr>
              <a:t>advocacy</a:t>
            </a:r>
            <a:r>
              <a:rPr lang="en">
                <a:solidFill>
                  <a:schemeClr val="dk1"/>
                </a:solidFill>
              </a:rPr>
              <a:t> de professoras/es e algumas tarefas administrativas.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Encorajar iniciativas que apoiem ativamente o bem-estar de professoras/es.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Criar uma consciência coletiva sobre a importância do bem-estar de professoras/es para os resultados de aprendizagem e o bem-estar de crianças e adolescentes.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8" name="Google Shape;22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30650" y="1488700"/>
            <a:ext cx="2928701" cy="2024898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7"/>
          <p:cNvSpPr txBox="1"/>
          <p:nvPr/>
        </p:nvSpPr>
        <p:spPr>
          <a:xfrm>
            <a:off x="7871050" y="3174900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24668d10004_0_34"/>
          <p:cNvSpPr txBox="1"/>
          <p:nvPr>
            <p:ph type="title"/>
          </p:nvPr>
        </p:nvSpPr>
        <p:spPr>
          <a:xfrm>
            <a:off x="143850" y="129479"/>
            <a:ext cx="8801400" cy="76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1 - Requisitos básicos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g24668d10004_0_34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236" name="Google Shape;236;g24668d10004_0_34"/>
          <p:cNvSpPr txBox="1"/>
          <p:nvPr/>
        </p:nvSpPr>
        <p:spPr>
          <a:xfrm>
            <a:off x="143850" y="1286300"/>
            <a:ext cx="88014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Requisitos 1 e 2: Participação comunitária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C4125"/>
                </a:solidFill>
                <a:latin typeface="Arial"/>
                <a:ea typeface="Arial"/>
                <a:cs typeface="Arial"/>
                <a:sym typeface="Arial"/>
              </a:rPr>
              <a:t>Quais são os obstáculos à participação comunitária nos esforços de bem-estar de professoras/es?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Organizar comités comunitários de educação.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“Alternância de tarefas”: assumir tarefas não letivas, para apoiar a </a:t>
            </a:r>
            <a:r>
              <a:rPr b="0" i="1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advocacy</a:t>
            </a: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de professoras/es e algumas tarefas administrativas.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Encorajar iniciativas que apoiem ativamente o bem-estar de professoras/es.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Criar uma consciência coletiva sobre a importância do bem-estar de professoras/es para os resultados de aprendizagem e o bem-estar de crianças e adolescentes.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rgbClr val="CC4125"/>
                </a:solidFill>
              </a:rPr>
              <a:t>Estes obstáculos existem no seu contexto? Que outros obstáculos à participação comunitária para o bem-estar de professoras/es podem existir?</a:t>
            </a:r>
            <a:endParaRPr/>
          </a:p>
        </p:txBody>
      </p:sp>
      <p:sp>
        <p:nvSpPr>
          <p:cNvPr id="237" name="Google Shape;237;g24668d10004_0_34"/>
          <p:cNvSpPr txBox="1"/>
          <p:nvPr/>
        </p:nvSpPr>
        <p:spPr>
          <a:xfrm>
            <a:off x="7338750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9"/>
          <p:cNvSpPr txBox="1"/>
          <p:nvPr>
            <p:ph type="title"/>
          </p:nvPr>
        </p:nvSpPr>
        <p:spPr>
          <a:xfrm>
            <a:off x="143850" y="129477"/>
            <a:ext cx="8801400" cy="8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1 - Requisitos básicos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29"/>
          <p:cNvSpPr txBox="1"/>
          <p:nvPr/>
        </p:nvSpPr>
        <p:spPr>
          <a:xfrm>
            <a:off x="228425" y="99737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Requisitos 1 e 2: Participação comunitária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29"/>
          <p:cNvSpPr txBox="1"/>
          <p:nvPr/>
        </p:nvSpPr>
        <p:spPr>
          <a:xfrm>
            <a:off x="2015825" y="1807050"/>
            <a:ext cx="69843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Conduzir </a:t>
            </a:r>
            <a:r>
              <a:rPr b="0" i="1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workshops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literacia em saúde mental e bem-estar; ensinar a importância de serviços de SMAPS para professoras/es e trabalhar para reduzir o estigma da saúde mental.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Reforçar as iniciativas e estruturas lideradas pela comunidade (tais como grupos de apoio e círculos de aprendizagem para professores) que podem incrementar a saúde mental e o bem-estar; concentrar-se especificamente nos membros de populações vulneráveis, sobreviventes de violência de género.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39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5" name="Google Shape;245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4"/>
          <p:cNvSpPr txBox="1"/>
          <p:nvPr>
            <p:ph type="title"/>
          </p:nvPr>
        </p:nvSpPr>
        <p:spPr>
          <a:xfrm>
            <a:off x="143850" y="129477"/>
            <a:ext cx="8801400" cy="8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1 - Requisitos básicos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44"/>
          <p:cNvSpPr txBox="1"/>
          <p:nvPr/>
        </p:nvSpPr>
        <p:spPr>
          <a:xfrm>
            <a:off x="228425" y="99737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Requisitos 1 e 2: Participação comunitária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44"/>
          <p:cNvSpPr txBox="1"/>
          <p:nvPr/>
        </p:nvSpPr>
        <p:spPr>
          <a:xfrm>
            <a:off x="2036625" y="1723625"/>
            <a:ext cx="69636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Ensinar e encorajar famílias e comunidades a apoiarem a saúde mental e o bem-estar psicossocial de professoras/es, utilizando estratégias de apoio psicossocial básico e programas de grupo.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Trabalhar com curadoras/es tradicionais e líderes religiosas/os para promover o bem-estar de professoras/es em eventos comunitários, como rituais, eventos culturais, orações e atividades de apoio associadas.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Organizar campanhas para que os recursos de SMAPS sejam uma prioridade na política.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3" name="Google Shape;253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Visão geral do </a:t>
            </a:r>
            <a:r>
              <a:rPr b="1" i="1" lang="en">
                <a:latin typeface="Arial"/>
                <a:ea typeface="Arial"/>
                <a:cs typeface="Arial"/>
                <a:sym typeface="Arial"/>
              </a:rPr>
              <a:t>workshop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3"/>
          <p:cNvSpPr txBox="1"/>
          <p:nvPr>
            <p:ph idx="1" type="body"/>
          </p:nvPr>
        </p:nvSpPr>
        <p:spPr>
          <a:xfrm>
            <a:off x="143850" y="788600"/>
            <a:ext cx="59679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Objetivos específicos</a:t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39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None/>
            </a:pPr>
            <a:r>
              <a:t/>
            </a:r>
            <a:endParaRPr b="1" sz="1600">
              <a:latin typeface="Arial"/>
              <a:ea typeface="Arial"/>
              <a:cs typeface="Arial"/>
              <a:sym typeface="Arial"/>
            </a:endParaRPr>
          </a:p>
          <a:p>
            <a:pPr indent="-342900" lvl="0" marL="482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AutoNum type="arabicPeriod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Descrever quais os princípios e domínios da </a:t>
            </a:r>
            <a:r>
              <a:rPr i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Nota de Orientação para o bem-estar de professores e professoras</a:t>
            </a: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que se aplicam ao seu trabalho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82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AutoNum type="arabicPeriod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Discutir como pode introduzir ou fortalecer o bem-estar de professoras/es no trabalho da sua organização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82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AutoNum type="arabicPeriod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Contribuir para um “Plano de ação do bem-estar de professoras/es para [País ou Região]” específico, com prazo determinado e orientado para a prática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82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AutoNum type="arabicPeriod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Definir três ações pessoais para promover / disseminar a </a:t>
            </a:r>
            <a:r>
              <a:rPr i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Nota de Orientação para o bem-estar de professores e professoras</a:t>
            </a: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em sua organização</a:t>
            </a:r>
            <a:endParaRPr b="1" sz="1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56" name="Google Shape;56;p3"/>
          <p:cNvSpPr/>
          <p:nvPr/>
        </p:nvSpPr>
        <p:spPr>
          <a:xfrm>
            <a:off x="6259975" y="817050"/>
            <a:ext cx="2626200" cy="31551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1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“A situação [COVID-19] exigiu que eu trabalhasse cada vez mais em casa e isso afetou as minhas tarefas domésticas como esposa e mãe. As minhas relações sociais foram reduzidas ao mínimo e isso fez-me sentir estressada, ansiosa e mental e fisicamente cansada a maior parte do tempo.”</a:t>
            </a:r>
            <a:endParaRPr b="0" i="1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Rokkya, Professora, Palestina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0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1 - Requisitos básicos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30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260" name="Google Shape;260;p30"/>
          <p:cNvSpPr txBox="1"/>
          <p:nvPr/>
        </p:nvSpPr>
        <p:spPr>
          <a:xfrm>
            <a:off x="239625" y="10398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Requisitos 1 e 2: Participação comunitária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30"/>
          <p:cNvSpPr txBox="1"/>
          <p:nvPr/>
        </p:nvSpPr>
        <p:spPr>
          <a:xfrm>
            <a:off x="1911925" y="1547700"/>
            <a:ext cx="70986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Organizar ou apoiar e reforçar comités comunitários de educação, sindicatos de professoras/es e outras organizações que amplifiquem as vozes de docentes, melhorem a colaboração e criem confiança.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Pedir a membros de confiança da comunidade que contribuam como assistentes de sala de aula, ou a pessoas focais da escola para aliviar a carga das/os professoras/es.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Estabelecer ou reforçar sistemas de gestão da educação para documentar, acompanhar e distribuir recursos comunitários.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Apoiar e promover a criação de relações positivas entre os diferentes grupos de partes interessadas; estabelecer um código de conduta e um quadro de competências para escolas e salas de aula seguras.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Assegurar que as línguas minoritárias ou autóctones sejam utilizadas na </a:t>
            </a:r>
            <a:r>
              <a:rPr i="1" lang="en">
                <a:solidFill>
                  <a:schemeClr val="dk1"/>
                </a:solidFill>
              </a:rPr>
              <a:t>advocacy</a:t>
            </a:r>
            <a:r>
              <a:rPr lang="en">
                <a:solidFill>
                  <a:schemeClr val="dk1"/>
                </a:solidFill>
              </a:rPr>
              <a:t> e nas comunicações sobre o bem-estar de professoras/es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2" name="Google Shape;26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1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1 - Requisitos básicos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31"/>
          <p:cNvSpPr txBox="1"/>
          <p:nvPr/>
        </p:nvSpPr>
        <p:spPr>
          <a:xfrm>
            <a:off x="228425" y="1038263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Requisitos 1 e 2: Participação comunitária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31"/>
          <p:cNvSpPr txBox="1"/>
          <p:nvPr/>
        </p:nvSpPr>
        <p:spPr>
          <a:xfrm>
            <a:off x="1816800" y="1438475"/>
            <a:ext cx="73272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Assegurar que todas/os as/os professoras/es tenham acesso livre e sem restrições aos comités de gestão escolar e às associações de pais e professoras/es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Disponibilizar espaços e sistemas de apoio à criação de parcerias entre professoras/es e famílias na comunidade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Proporcionar espaço e tempo para que professoras/es reflitam e comuniquem as necessidades da escola e da comunidade através da investigação participativa e/ou da investigação de ação conduzida pelas/os próprias/os docentes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Proporcionar às/aos professoras/es formas de criar e partilhar recursos de aprendizagem relevantes para suas competências e interesses; incentivar a representação de minorias sub-representadas e evitar estereótipos de género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Apoiar as/os professoras/es no acesso, na adaptação e na partilha de recursos didáticos internacionais para o contexto local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Informar as/os professoras/es sobre seus direitos e formá-las/os para se auto-organizarem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0" name="Google Shape;27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934275"/>
            <a:ext cx="1672950" cy="19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2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1 - Requisitos básicos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32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277" name="Google Shape;277;p32"/>
          <p:cNvSpPr txBox="1"/>
          <p:nvPr/>
        </p:nvSpPr>
        <p:spPr>
          <a:xfrm>
            <a:off x="228425" y="1017638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Coordenação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32"/>
          <p:cNvSpPr txBox="1"/>
          <p:nvPr/>
        </p:nvSpPr>
        <p:spPr>
          <a:xfrm>
            <a:off x="296350" y="1602450"/>
            <a:ext cx="44100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São criados mecanismos de coordenação para a educação que apoiam as partes interessadas do setor da educação, para garantir o acesso à educação de qualidade e a sua continuidade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Através de clusters de educação locais e globais e de grupos de educação locais, a coordenação visa reforçar as ligações entre as atividades humanitárias e de desenvolvimento, centrando-se em estratégias que apoiem o trabalho e o bem-estar de professoras/es.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9" name="Google Shape;279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85725" y="1432575"/>
            <a:ext cx="3486377" cy="2410499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32"/>
          <p:cNvSpPr txBox="1"/>
          <p:nvPr/>
        </p:nvSpPr>
        <p:spPr>
          <a:xfrm>
            <a:off x="7583800" y="3504363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3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1 - Requisitos básicos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33"/>
          <p:cNvSpPr txBox="1"/>
          <p:nvPr/>
        </p:nvSpPr>
        <p:spPr>
          <a:xfrm>
            <a:off x="228425" y="103977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Coordenação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33"/>
          <p:cNvSpPr txBox="1"/>
          <p:nvPr/>
        </p:nvSpPr>
        <p:spPr>
          <a:xfrm>
            <a:off x="316025" y="1507225"/>
            <a:ext cx="84738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C4125"/>
                </a:solidFill>
                <a:latin typeface="Arial"/>
                <a:ea typeface="Arial"/>
                <a:cs typeface="Arial"/>
                <a:sym typeface="Arial"/>
              </a:rPr>
              <a:t>Quais são os obstáculos à coordenação nos esforços de bem-estar de professoras/es?</a:t>
            </a:r>
            <a:endParaRPr b="0" i="0" sz="1400" u="none" cap="none" strike="noStrike">
              <a:solidFill>
                <a:srgbClr val="CC412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rgbClr val="CC4125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Falta de acesso direto das/os professoras/es aos grupos de coordenação, o que faz com que suas vozes raramente sejam incluídas ou ouvidas.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Os grupos de coordenação têm prioridades concorrentes na educação, que raramente incluem as necessidades de professoras/es.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Falta de estratégias harmonizadas entre os diferentes grupos de partes interessadas; duplicação ou reprodução de esforços.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Prestadoras/es de ajuda humanitária e de desenvolvimento têm interesses e orçamentos diferentes.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4125"/>
                </a:solidFill>
              </a:rPr>
              <a:t>Estes obstáculos existem no seu contexto? Que outros obstáculos à coordenação do bem-estar de professoras/es podem existir?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4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34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294" name="Google Shape;294;p34"/>
          <p:cNvSpPr txBox="1"/>
          <p:nvPr/>
        </p:nvSpPr>
        <p:spPr>
          <a:xfrm>
            <a:off x="228425" y="111417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Coordenação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34"/>
          <p:cNvSpPr txBox="1"/>
          <p:nvPr/>
        </p:nvSpPr>
        <p:spPr>
          <a:xfrm>
            <a:off x="2098975" y="1722750"/>
            <a:ext cx="69117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Encorajar as pessoas que trabalham no setor da educação a participarem em grupos de trabalho técnico de SMAPS.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Desenvolver e atualizar as vias de encaminhamento conjuntas para que as/os professoras/es conheçam e possam acessar serviços de apoio disponíveis e SMAPS.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Incluir lideranças religiosas e os curandeiras/os tradicionais nos grupos de coordenação formal ou nos grupos de trabalho.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Assegurar que os serviços de SMAPS estão disponíveis através de sistemas não educativos, onde talvez haja menos estigma envolvido.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6" name="Google Shape;296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5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p35"/>
          <p:cNvSpPr txBox="1"/>
          <p:nvPr/>
        </p:nvSpPr>
        <p:spPr>
          <a:xfrm>
            <a:off x="186100" y="104422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Coordenação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35"/>
          <p:cNvSpPr txBox="1"/>
          <p:nvPr/>
        </p:nvSpPr>
        <p:spPr>
          <a:xfrm>
            <a:off x="2498949" y="1444425"/>
            <a:ext cx="6573132" cy="255451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Dar apoio às/aos professoras/es para que trabalhem em conjunto na promoção de melhores políticas e de melhores salários.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Trabalhar com provedores de formação de professoras/es, grupos locais de educação, ministérios governamentais e ONGs para harmonizar o treinamento de professoras/es, o desenvolvimento profissional e as certificações.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Onde ainda não existam, apoios para professoras/es criarem grupos escolares regionais e redes profissionais que se concentrem no bem-estar.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sistemas para que os agentes humanitários e de desenvolvimento identifiquem as necessidades das/os professoras/es e trabalhem juntos para apoiá-las/os.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4" name="Google Shape;304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6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36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311" name="Google Shape;311;p36"/>
          <p:cNvSpPr txBox="1"/>
          <p:nvPr/>
        </p:nvSpPr>
        <p:spPr>
          <a:xfrm>
            <a:off x="228425" y="1038263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Coordenação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36"/>
          <p:cNvSpPr txBox="1"/>
          <p:nvPr/>
        </p:nvSpPr>
        <p:spPr>
          <a:xfrm>
            <a:off x="2857050" y="1576250"/>
            <a:ext cx="6153600" cy="190818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Associar-se a professoras/es que trabalham nas estratégias de coordenação entre as diferentes partes interessadas.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Garantir que as/os professoras/es estejam envolvidas/os e tenham oportunidades de liderança nos grupos de coordenação e delegações; assegurar que sejam incluídas/os as/os professoras/es mais marginalizadas/os e de difícil acesso.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Concentrar-se nas necessidades e na opinião de professoras/es nas estratégias de coordenação e planos de resposta.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3" name="Google Shape;313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934275"/>
            <a:ext cx="1672950" cy="19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37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1 - Requisitos básicos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37"/>
          <p:cNvSpPr txBox="1"/>
          <p:nvPr/>
        </p:nvSpPr>
        <p:spPr>
          <a:xfrm>
            <a:off x="143850" y="1032275"/>
            <a:ext cx="5347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Requisitos 4 - 7: Análise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(diagnóstico, estratégias de resposta, monitorização, avaliação)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37"/>
          <p:cNvSpPr txBox="1"/>
          <p:nvPr/>
        </p:nvSpPr>
        <p:spPr>
          <a:xfrm>
            <a:off x="304825" y="1791125"/>
            <a:ext cx="49323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 diagnósticos de bem-estar de professoras/es podem concentrar-se na situação, como análise de conflito ou do risco.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 dados podem recolher informação sobre perceções, competências, recursos, vulnerabilidades, deficiências e oportunidades locais para promover e manter o bem-estar de professoras/es.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 dados de monitorização e avaliação devem fornecer informações transparentes e confiáveis que melhorem a responsabilidade e a transparência entre os sistemas e as/os professoras/es.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1" name="Google Shape;321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8875" y="1366500"/>
            <a:ext cx="3486377" cy="2410499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37"/>
          <p:cNvSpPr txBox="1"/>
          <p:nvPr/>
        </p:nvSpPr>
        <p:spPr>
          <a:xfrm>
            <a:off x="7756950" y="3438288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24668d10004_0_52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1 - Requisitos básicos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g24668d10004_0_52"/>
          <p:cNvSpPr txBox="1"/>
          <p:nvPr/>
        </p:nvSpPr>
        <p:spPr>
          <a:xfrm>
            <a:off x="143850" y="103227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Requisitos 4 - 7: Análise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g24668d10004_0_52"/>
          <p:cNvSpPr txBox="1"/>
          <p:nvPr/>
        </p:nvSpPr>
        <p:spPr>
          <a:xfrm>
            <a:off x="287700" y="1525250"/>
            <a:ext cx="85686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C4125"/>
                </a:solidFill>
                <a:latin typeface="Arial"/>
                <a:ea typeface="Arial"/>
                <a:cs typeface="Arial"/>
                <a:sym typeface="Arial"/>
              </a:rPr>
              <a:t>Quais são os obstáculos para a análise da qualidade na realização do bem-estar de professoras/es?</a:t>
            </a:r>
            <a:endParaRPr b="0" i="0" sz="1400" u="none" cap="none" strike="noStrike">
              <a:solidFill>
                <a:srgbClr val="CC412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rgbClr val="CC4125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Os diagnósticos de bem-estar de professoras/es podem concentrar-se na situação, como análise de conflito ou do risco. 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Os dados podem recolher informação sobre perceções, competências, recursos, vulnerabilidades, deficiências e oportunidades locais para promover e manter o bem-estar de professoras/es. 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Os dados de monitorização e avaliação devem fornecer informações transparentes e confiáveis que melhorem a responsabilidade e a transparência entre os sistemas e as/os professoras/es.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4125"/>
                </a:solidFill>
              </a:rPr>
              <a:t>Estes obstáculos existem no seu contexto? Quais podem ser alguns dos obstáculos na análise da qualidade do bem-estar de professoras/es?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39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39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336" name="Google Shape;336;p39"/>
          <p:cNvSpPr txBox="1"/>
          <p:nvPr/>
        </p:nvSpPr>
        <p:spPr>
          <a:xfrm>
            <a:off x="1974275" y="1617450"/>
            <a:ext cx="7036500" cy="19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Recolher dados desagregados por experiência, localização e género sobre as necessidades de SMAPS de professoras/es e considerar os serviços de SMAPS quando planificar, conceber, usar e analisar as avaliações de múltiplos grupos e setores (por exemplo, proteção e saúde).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Assegurar que as ferramentas de avaliação e monitorização sejam adaptadas e se enquadrem no contexto sociocultural; onde for possível, integrar expressões idiomáticas locais de sofrimento e aptidão.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7" name="Google Shape;337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39"/>
          <p:cNvSpPr txBox="1"/>
          <p:nvPr/>
        </p:nvSpPr>
        <p:spPr>
          <a:xfrm>
            <a:off x="143850" y="103227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Requisitos 4 - 7: Análise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4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Visão geral do </a:t>
            </a:r>
            <a:r>
              <a:rPr b="1" i="1" lang="en">
                <a:latin typeface="Arial"/>
                <a:ea typeface="Arial"/>
                <a:cs typeface="Arial"/>
                <a:sym typeface="Arial"/>
              </a:rPr>
              <a:t>workshop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4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Dia 1 - Criar conhecimento comum</a:t>
            </a:r>
            <a:endParaRPr b="1" sz="16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Quem são as/os professoras/es?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Definição do bem-estar de professoras/es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 Kit de ferramentas de bem-estar de</a:t>
            </a:r>
            <a:b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professoras/es da INEE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Contextualizar “bem-estar”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Por que “bem-estar de professoras/es”?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 princípios do bem-estar de professoras/es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 domínios do bem-estar de professoras/es</a:t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63" name="Google Shape;63;p4"/>
          <p:cNvSpPr txBox="1"/>
          <p:nvPr>
            <p:ph idx="1" type="body"/>
          </p:nvPr>
        </p:nvSpPr>
        <p:spPr>
          <a:xfrm>
            <a:off x="4421200" y="863538"/>
            <a:ext cx="458945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Dia 2 - Transformar o conhecimento em ação</a:t>
            </a:r>
            <a:endParaRPr b="1" sz="16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Ensinar o seu domínio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Dar prioridade ao bem-estar de professoras/es através de políticas e práticas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Apresentação das/os professoras/es: “Se eu fosse a/o responsável”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Planos de ação por domínio: Conexão, colaboração e coesão</a:t>
            </a:r>
            <a:endParaRPr sz="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 plano de ação de bem-estar de professoras/es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125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125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345" name="Google Shape;345;p125"/>
          <p:cNvSpPr txBox="1"/>
          <p:nvPr/>
        </p:nvSpPr>
        <p:spPr>
          <a:xfrm>
            <a:off x="2098975" y="1514375"/>
            <a:ext cx="69312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Recolher e analisar informações sobre: as necessidades de SMAPS de professoras/es observadas e estratégias de adaptação; fatores preventivos e de risco; quais são os grupos vulneráveis; conceptualização local de bem-estar; obstáculos para receber ajuda ou tratamento.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estratégias de resposta de SMAPS coordenadas no setor da educação em parceria com atores de proteção e saúde.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Elaborar ferramentas de medição e indicadores regionais sobre o bem-estar de professoras/es.</a:t>
            </a: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Respeitar sempre o anonimato e a confidencialidade.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1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125"/>
          <p:cNvSpPr txBox="1"/>
          <p:nvPr/>
        </p:nvSpPr>
        <p:spPr>
          <a:xfrm>
            <a:off x="143850" y="103227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Requisitos 4 - 7: Análise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0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p40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354" name="Google Shape;354;p40"/>
          <p:cNvSpPr txBox="1"/>
          <p:nvPr/>
        </p:nvSpPr>
        <p:spPr>
          <a:xfrm>
            <a:off x="186100" y="1038263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Requisitos 4 - 7: Análise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40"/>
          <p:cNvSpPr txBox="1"/>
          <p:nvPr/>
        </p:nvSpPr>
        <p:spPr>
          <a:xfrm>
            <a:off x="1805500" y="1438475"/>
            <a:ext cx="73386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Assegurar a inclusão de dados dos Sistemas de Informação e Gestão da Educação sobre a localização das/os professoras/es, sua remuneração, sua formação e suas qualificações e também caraterísticas importantes como género, localização, estatuto de refugiado, etnia e deficiência.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Usar dados quantitativos e qualitativos para identificar as necessidades das/os professoras/es em relação a recrutamento, colocação, remuneração e indemnização, educação e formação durante as diferentes etapas de uma situação de emergência.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Conhecer os riscos de segurança nas escolas e nas comunidades.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Recolher dados sobre como professoras/es participam e respondem às diferentes formas de apoio de SMAPS e quais são os resultados associados.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6" name="Google Shape;356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126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126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363" name="Google Shape;363;p126"/>
          <p:cNvSpPr txBox="1"/>
          <p:nvPr/>
        </p:nvSpPr>
        <p:spPr>
          <a:xfrm>
            <a:off x="186100" y="1038263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Requisitos 4 - 7: Análise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126"/>
          <p:cNvSpPr txBox="1"/>
          <p:nvPr/>
        </p:nvSpPr>
        <p:spPr>
          <a:xfrm>
            <a:off x="1805500" y="1502000"/>
            <a:ext cx="71397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Incluir e monitorizar os indicadores e as competências de resposta às situações de emergência no código de conduta das/os professoras/es e garantir ferramentas de monitorização.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Formar as autoridades nacionais e locais para recolher, analisar e interpretar os dados relacionados com o bem-estar de professoras/es.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Garantir sistemas de suporte para monitorização informal do bem-estar de professoras/es, como controlo dos líderes das escolas, dos pares e autocontrolo.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Usar dados de avaliação para criar sistemas de responsabilidade para a formação de professoras/es relacionados a escolas e ambientes de aprendizagem seguros.</a:t>
            </a:r>
            <a:endParaRPr/>
          </a:p>
        </p:txBody>
      </p:sp>
      <p:pic>
        <p:nvPicPr>
          <p:cNvPr id="365" name="Google Shape;365;p1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41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41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372" name="Google Shape;372;p41"/>
          <p:cNvSpPr txBox="1"/>
          <p:nvPr/>
        </p:nvSpPr>
        <p:spPr>
          <a:xfrm>
            <a:off x="239650" y="1038263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Requisitos 4 - 7: Análise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41"/>
          <p:cNvSpPr txBox="1"/>
          <p:nvPr/>
        </p:nvSpPr>
        <p:spPr>
          <a:xfrm>
            <a:off x="2078175" y="1367125"/>
            <a:ext cx="69324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Dar prioridade ao bem-estar de professoras/es nas estratégias de resposta às situações de emergência.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Pedir às/aos professoras/es que ajudem a conceber e aplicar estratégias de resposta.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um registo das oportunidades de tomada de decisão e liderança das/os professoras/es; assegurar que os percursos profissionais estejam disponíveis para as pessoas que têm competências de liderança e coordenação.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Envolver as/os professoras/es na partilha dos ensinamentos extraídos e práticas promissoras para ajudá-las/os a desenvolver sua atividade nos contextos de situação de emergência.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4" name="Google Shape;374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934275"/>
            <a:ext cx="1672950" cy="19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127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1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127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381" name="Google Shape;381;p127"/>
          <p:cNvSpPr txBox="1"/>
          <p:nvPr/>
        </p:nvSpPr>
        <p:spPr>
          <a:xfrm>
            <a:off x="239650" y="1038263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Requisitos 4 - 7: Análise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127"/>
          <p:cNvSpPr txBox="1"/>
          <p:nvPr/>
        </p:nvSpPr>
        <p:spPr>
          <a:xfrm>
            <a:off x="2057250" y="1643075"/>
            <a:ext cx="69534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Pedir às/aos professoras/es que aconselhem as/os responsáveis políticos sobre as expressões idiomáticas nativas ou locais ou conceitos de bem-estar de professoras/es para que comunicar domínios e estratégias de coleta de dados</a:t>
            </a:r>
            <a:r>
              <a:rPr lang="en"/>
              <a:t>.</a:t>
            </a:r>
            <a:endParaRPr/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Incluir professoras/es no desenvolvimento e na implementação dos processo de avaliação e monitorização.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Partilhar com professoras/es dados e outros resultados, envolvê-las/os na interpretação dos dados e no desenvolvimento de estratégias resultantes do bem-estar de professoras/es.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3" name="Google Shape;383;p1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934275"/>
            <a:ext cx="1672950" cy="19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3644"/>
        </a:solidFill>
      </p:bgPr>
    </p:bg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3"/>
          <p:cNvSpPr txBox="1"/>
          <p:nvPr>
            <p:ph type="title"/>
          </p:nvPr>
        </p:nvSpPr>
        <p:spPr>
          <a:xfrm>
            <a:off x="459000" y="635573"/>
            <a:ext cx="8226000" cy="258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BEM-ESTAR DE PROFESSORAS/ES EM </a:t>
            </a:r>
            <a:r>
              <a:rPr b="1" lang="en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CONTEXTOS DE EMERGÊNCIA</a:t>
            </a:r>
            <a:endParaRPr i="1"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i="1" lang="en" sz="2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Workshop regional de contextualização, política e prática</a:t>
            </a:r>
            <a:endParaRPr sz="23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t/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Dia 2, Parte 1: Transformar conhecimento em ação</a:t>
            </a:r>
            <a:endParaRPr b="1" sz="16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24668d10004_0_64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Visão geral do </a:t>
            </a:r>
            <a:r>
              <a:rPr b="1" i="1" lang="en">
                <a:latin typeface="Arial"/>
                <a:ea typeface="Arial"/>
                <a:cs typeface="Arial"/>
                <a:sym typeface="Arial"/>
              </a:rPr>
              <a:t>workshop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g24668d10004_0_64"/>
          <p:cNvSpPr txBox="1"/>
          <p:nvPr>
            <p:ph idx="1" type="body"/>
          </p:nvPr>
        </p:nvSpPr>
        <p:spPr>
          <a:xfrm>
            <a:off x="110015" y="685205"/>
            <a:ext cx="58401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Objetivos específicos</a:t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AutoNum type="arabicPeriod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Descrever qual secção da </a:t>
            </a:r>
            <a:r>
              <a:rPr i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Nota de Orientação para o bem-estar de professores e professoras</a:t>
            </a: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se aplica ao seu trabalho.</a:t>
            </a:r>
            <a:b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AutoNum type="arabicPeriod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Discutir como podem introduzir e fortalecer o bem-estar de professoras/es no trabalho da sua organização.</a:t>
            </a:r>
            <a:b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AutoNum type="arabicPeriod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Contribuir para um “Plano específico de ação do bem-estar de professoras/es (País ou Região), com prazo determinado e orientado para a prática”.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8001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AutoNum type="arabicPeriod"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Definir três ações pessoais para promover / disseminar a </a:t>
            </a:r>
            <a:r>
              <a:rPr i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Nota de Orientação para o bem-estar de professores e professoras</a:t>
            </a: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em sua organização.</a:t>
            </a:r>
            <a:endParaRPr b="1" sz="1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395" name="Google Shape;395;g24668d10004_0_64"/>
          <p:cNvSpPr/>
          <p:nvPr/>
        </p:nvSpPr>
        <p:spPr>
          <a:xfrm>
            <a:off x="6259975" y="817050"/>
            <a:ext cx="2626200" cy="31551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1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“A situação [COVID-19] exigiu que eu trabalhasse cada vez mais em casa e isso afetou as minhas tarefas domésticas como esposa e mãe. As minhas relações sociais foram reduzidas ao mínimo e isso fez-me sentir estressada, ansiosa e mental e fisicamente cansada a maior parte do tempo.”</a:t>
            </a:r>
            <a:endParaRPr b="0" i="1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Rokkya, Professora, Palestina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45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Revisão Dia 1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45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402" name="Google Shape;402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53063" y="1244234"/>
            <a:ext cx="3389262" cy="2572638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Google Shape;403;p45"/>
          <p:cNvSpPr txBox="1"/>
          <p:nvPr>
            <p:ph idx="1" type="body"/>
          </p:nvPr>
        </p:nvSpPr>
        <p:spPr>
          <a:xfrm>
            <a:off x="186099" y="864275"/>
            <a:ext cx="5361945" cy="30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Dia 1 - Criar conhecimento comum</a:t>
            </a:r>
            <a:endParaRPr b="1" sz="16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Quem são as/os professoras/es?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Definição de bem-estar de professoras/es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 Kit de ferramentas de bem-estar de professoras/es da INEE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Contextualização de bem-estar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Por que “bem-estar de professoras/es”?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Princípios do bem-estar de professoras/es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 domínios do bem-estar de professoras/es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46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Visão geral Dia 2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46"/>
          <p:cNvSpPr txBox="1"/>
          <p:nvPr>
            <p:ph idx="1" type="body"/>
          </p:nvPr>
        </p:nvSpPr>
        <p:spPr>
          <a:xfrm>
            <a:off x="4459950" y="788600"/>
            <a:ext cx="45507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Dia 2 - Transformar o conhecimento em ação</a:t>
            </a:r>
            <a:endParaRPr b="1" sz="16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Ensinar o seu domínio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Priorizar o bem-estar de professoras/es através de políticas e práticas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Apresentação das/os professoras/es: “Se eu fosse a/o responsável”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Planos de ação por domínio: Conexão, colaboração e coesão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 plano de ação de bem-estar d</a:t>
            </a:r>
            <a:r>
              <a:rPr lang="en" sz="1600">
                <a:latin typeface="Arial"/>
                <a:ea typeface="Arial"/>
                <a:cs typeface="Arial"/>
                <a:sym typeface="Arial"/>
              </a:rPr>
              <a:t>e </a:t>
            </a: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professoras/es</a:t>
            </a:r>
            <a:endParaRPr/>
          </a:p>
        </p:txBody>
      </p:sp>
      <p:pic>
        <p:nvPicPr>
          <p:cNvPr id="410" name="Google Shape;410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7850" y="1152600"/>
            <a:ext cx="4116400" cy="2745984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Google Shape;411;p46"/>
          <p:cNvSpPr txBox="1"/>
          <p:nvPr/>
        </p:nvSpPr>
        <p:spPr>
          <a:xfrm>
            <a:off x="3061699" y="3559875"/>
            <a:ext cx="1232551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 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INEE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7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Programa do</a:t>
            </a:r>
            <a:r>
              <a:rPr b="1" i="1" lang="en">
                <a:latin typeface="Arial"/>
                <a:ea typeface="Arial"/>
                <a:cs typeface="Arial"/>
                <a:sym typeface="Arial"/>
              </a:rPr>
              <a:t> workshop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47"/>
          <p:cNvSpPr txBox="1"/>
          <p:nvPr>
            <p:ph idx="1" type="body"/>
          </p:nvPr>
        </p:nvSpPr>
        <p:spPr>
          <a:xfrm>
            <a:off x="143850" y="788600"/>
            <a:ext cx="5322002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Dia 2 - Transformar o conhecimento em ação</a:t>
            </a:r>
            <a:endParaRPr b="1" sz="16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Reflexões e revisão, Dia 1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Resultados da imersão profunda de contextualização em [PAÍS] 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Apresentação do Ministério e Parceiros da Educação sobre o </a:t>
            </a:r>
            <a:b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bem-estar de professoras/es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Ensinar o seu domínio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b="1" lang="en" sz="1200">
                <a:solidFill>
                  <a:srgbClr val="1C4587"/>
                </a:solidFill>
                <a:latin typeface="Arial"/>
                <a:ea typeface="Arial"/>
                <a:cs typeface="Arial"/>
                <a:sym typeface="Arial"/>
              </a:rPr>
              <a:t>Pausa - 11h00 - 11h20</a:t>
            </a:r>
            <a:endParaRPr b="1" sz="1200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Priorizar o bem-estar de professoras/es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b="1" lang="en" sz="1200">
                <a:solidFill>
                  <a:srgbClr val="1C4587"/>
                </a:solidFill>
                <a:latin typeface="Arial"/>
                <a:ea typeface="Arial"/>
                <a:cs typeface="Arial"/>
                <a:sym typeface="Arial"/>
              </a:rPr>
              <a:t>Almoço - 13h20 - 14h20 </a:t>
            </a:r>
            <a:endParaRPr b="1" sz="1200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declarações do plano de ação de bem-estar de professoras/es específicas para cada domínio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Plano de ação do bem-estar de professoras/es [CONTEXTO]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418" name="Google Shape;418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95397" y="1327457"/>
            <a:ext cx="3459552" cy="2406193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47"/>
          <p:cNvSpPr txBox="1"/>
          <p:nvPr/>
        </p:nvSpPr>
        <p:spPr>
          <a:xfrm>
            <a:off x="7965350" y="3628875"/>
            <a:ext cx="1089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INEE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5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Programa do</a:t>
            </a:r>
            <a:r>
              <a:rPr b="1" i="1" lang="en">
                <a:latin typeface="Arial"/>
                <a:ea typeface="Arial"/>
                <a:cs typeface="Arial"/>
                <a:sym typeface="Arial"/>
              </a:rPr>
              <a:t> workshop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5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Dia 1 - Criar conhecimento comum</a:t>
            </a:r>
            <a:endParaRPr b="1" sz="16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Acolhimento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Apresentações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Quem são as/os professoras/es? 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Definição do bem-estar de professoras/es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 Kit de ferramentas de bem-estar de professoras/es da INEE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Contextualizar “bem-estar”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b="1" lang="en" sz="1200">
                <a:solidFill>
                  <a:srgbClr val="1C4587"/>
                </a:solidFill>
                <a:latin typeface="Arial"/>
                <a:ea typeface="Arial"/>
                <a:cs typeface="Arial"/>
                <a:sym typeface="Arial"/>
              </a:rPr>
              <a:t>Pausa - 11h00 - 11h20</a:t>
            </a:r>
            <a:endParaRPr b="1" sz="1200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Por que “bem-estar de professoras/es”?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b="1" lang="en" sz="1200">
                <a:solidFill>
                  <a:srgbClr val="1C4587"/>
                </a:solidFill>
                <a:latin typeface="Arial"/>
                <a:ea typeface="Arial"/>
                <a:cs typeface="Arial"/>
                <a:sym typeface="Arial"/>
              </a:rPr>
              <a:t>Almoço - 13h20 - 14h20 </a:t>
            </a:r>
            <a:endParaRPr b="1" sz="1200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 princípios do bem-estar de professoras/es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200"/>
              <a:buFont typeface="Arial"/>
              <a:buChar char="●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 domínios do bem-estar de professoras/es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48"/>
          <p:cNvSpPr txBox="1"/>
          <p:nvPr>
            <p:ph type="title"/>
          </p:nvPr>
        </p:nvSpPr>
        <p:spPr>
          <a:xfrm>
            <a:off x="143850" y="129465"/>
            <a:ext cx="900015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O </a:t>
            </a:r>
            <a:r>
              <a:rPr b="1" i="1" lang="en">
                <a:latin typeface="Arial"/>
                <a:ea typeface="Arial"/>
                <a:cs typeface="Arial"/>
                <a:sym typeface="Arial"/>
              </a:rPr>
              <a:t>ethos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b="1" i="1" lang="en">
                <a:latin typeface="Arial"/>
                <a:ea typeface="Arial"/>
                <a:cs typeface="Arial"/>
                <a:sym typeface="Arial"/>
              </a:rPr>
              <a:t>workshop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 e o seu bem-estar pessoal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p48"/>
          <p:cNvSpPr txBox="1"/>
          <p:nvPr>
            <p:ph idx="1" type="body"/>
          </p:nvPr>
        </p:nvSpPr>
        <p:spPr>
          <a:xfrm>
            <a:off x="143849" y="781878"/>
            <a:ext cx="3842523" cy="34839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O </a:t>
            </a:r>
            <a:r>
              <a:rPr b="1" i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ethos </a:t>
            </a:r>
            <a:r>
              <a:rPr b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do </a:t>
            </a:r>
            <a:r>
              <a:rPr b="1" i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workshop</a:t>
            </a:r>
            <a:endParaRPr b="1" sz="16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Queremos criar em conjunto um espaço culturalmente seguro e permitir que tragam o seu “eu” pleno e autêntico para que possam contribuir com confiança.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Queremos que saia com a sensação de ter sido ouvido/a, de que as suas experiências e ideias foram honradas e de que pertence a uma comunidade de líderes educacionais atenciosas/os.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Para apoio suplementar, por favor, contacte: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900">
                <a:solidFill>
                  <a:srgbClr val="00000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(Acrescentar localização, pessoa formada para apoio psicossocial - nome e número de telefone) </a:t>
            </a:r>
            <a:endParaRPr/>
          </a:p>
        </p:txBody>
      </p:sp>
      <p:sp>
        <p:nvSpPr>
          <p:cNvPr id="426" name="Google Shape;426;p48"/>
          <p:cNvSpPr txBox="1"/>
          <p:nvPr>
            <p:ph idx="1" type="body"/>
          </p:nvPr>
        </p:nvSpPr>
        <p:spPr>
          <a:xfrm>
            <a:off x="3904179" y="781878"/>
            <a:ext cx="5167901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O seu bem-estar pessoal</a:t>
            </a:r>
            <a:endParaRPr b="1" sz="16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Queremos que vivencie um espaço de aprendizagem profissional que ajude no seu bem-estar e e na sua participação. 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Queremos proporcionar-lhe: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Tempo suficiente para partilhar histórias, pontos fortes e estratégias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Atividades de aprendizagem colaborativas e interativas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Oportunidades para celebrarmos uns aos outros 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Tempo para fazer uma pausa, refletir e estar presente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Tempo para a oração como, se e quando necessário</a:t>
            </a: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49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200">
                <a:latin typeface="Arial"/>
                <a:ea typeface="Arial"/>
                <a:cs typeface="Arial"/>
                <a:sym typeface="Arial"/>
              </a:rPr>
              <a:t>Contextualização do bem-estar de professoras/es </a:t>
            </a:r>
            <a:r>
              <a:rPr b="1" lang="en" sz="2200"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[CONTEXTO - </a:t>
            </a:r>
            <a:r>
              <a:rPr b="1" lang="en" sz="2200">
                <a:latin typeface="Arial"/>
                <a:ea typeface="Arial"/>
                <a:cs typeface="Arial"/>
                <a:sym typeface="Arial"/>
              </a:rPr>
              <a:t>Imersão profunda]</a:t>
            </a:r>
            <a:endParaRPr sz="2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p49"/>
          <p:cNvSpPr txBox="1"/>
          <p:nvPr/>
        </p:nvSpPr>
        <p:spPr>
          <a:xfrm>
            <a:off x="3023275" y="1839675"/>
            <a:ext cx="3792300" cy="126185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ACRESCENTAR DETALHES SOBRE OS ESFORÇOS LOCAIS DE CONTEXTUALIZAÇÃO PARA O BEM-</a:t>
            </a:r>
            <a:br>
              <a:rPr b="0" i="0" lang="en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-ESTAR DE PROFESSORAS/ES, CASO TENHAM SIDO EFETUADOS.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51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Contextualizar o bem-estar de professores para [</a:t>
            </a:r>
            <a:r>
              <a:rPr b="1" lang="en" sz="2400"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CONTEXTO</a:t>
            </a:r>
            <a:r>
              <a:rPr b="1" lang="en" sz="2400">
                <a:latin typeface="Arial"/>
                <a:ea typeface="Arial"/>
                <a:cs typeface="Arial"/>
                <a:sym typeface="Arial"/>
              </a:rPr>
              <a:t>] 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51"/>
          <p:cNvSpPr txBox="1"/>
          <p:nvPr/>
        </p:nvSpPr>
        <p:spPr>
          <a:xfrm>
            <a:off x="3023275" y="1839675"/>
            <a:ext cx="3792300" cy="126185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ACRESCENTAR DETALHES SOBRE OS ESFORÇOS LOCAIS DE CONTEXTUALIZAÇÃO PARA O BEM-</a:t>
            </a:r>
            <a:br>
              <a:rPr b="0" i="0" lang="en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-ESTAR DE PROFESSORAS/ES, CASO TENHAM SIDO EFETUADOS.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52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Apresentações do Ministério da Educação e do Cluster de Educação 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Google Shape;444;p52"/>
          <p:cNvSpPr txBox="1"/>
          <p:nvPr>
            <p:ph idx="1" type="body"/>
          </p:nvPr>
        </p:nvSpPr>
        <p:spPr>
          <a:xfrm>
            <a:off x="4421200" y="943025"/>
            <a:ext cx="41802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445" name="Google Shape;445;p52"/>
          <p:cNvSpPr txBox="1"/>
          <p:nvPr/>
        </p:nvSpPr>
        <p:spPr>
          <a:xfrm>
            <a:off x="2440000" y="2052725"/>
            <a:ext cx="4307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Adicionar conteúdo relevante dos apresentadores aqui</a:t>
            </a:r>
            <a:endParaRPr b="0" i="0" sz="1400" u="none" cap="none" strike="noStrike">
              <a:solidFill>
                <a:srgbClr val="000000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53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Ensinar o seu domínio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Google Shape;451;p53"/>
          <p:cNvSpPr txBox="1"/>
          <p:nvPr/>
        </p:nvSpPr>
        <p:spPr>
          <a:xfrm>
            <a:off x="0" y="695400"/>
            <a:ext cx="3615900" cy="375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" sz="16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Propósito da atividade</a:t>
            </a:r>
            <a:endParaRPr sz="16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Font typeface="Arial"/>
              <a:buChar char="●"/>
            </a:pPr>
            <a:r>
              <a:rPr b="0" i="0" lang="en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“Aprender através do ensino”</a:t>
            </a:r>
            <a:endParaRPr sz="1600"/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Arial"/>
              <a:buChar char="●"/>
            </a:pPr>
            <a:r>
              <a:rPr b="0" i="0" lang="en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Uma vez que cada grupo analisou apenas um domínio, queremos ver como os domínios se sobrepõem e onde existem sinergias</a:t>
            </a:r>
            <a:endParaRPr sz="1600"/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Arial"/>
              <a:buChar char="●"/>
            </a:pPr>
            <a:r>
              <a:rPr b="0" i="0" lang="en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Isto irá preparar-nos para o Plano de ação para o bem-estar de professoras/es, com que vamos trabalhar à tarde</a:t>
            </a:r>
            <a:endParaRPr b="0" i="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2" name="Google Shape;452;p53"/>
          <p:cNvSpPr txBox="1"/>
          <p:nvPr>
            <p:ph idx="1" type="body"/>
          </p:nvPr>
        </p:nvSpPr>
        <p:spPr>
          <a:xfrm>
            <a:off x="3408225" y="659275"/>
            <a:ext cx="5735700" cy="36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Instruções das atividades</a:t>
            </a:r>
            <a:endParaRPr b="1" sz="16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8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Volte a reunir-se em seus grupos de domínios de ontem.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Criem uma declaração única que transmita a razão pela qual o seu domínio é importante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Escolha 2-3 recomendações mais relevantes para cada princípio que estejam relacionadas a seu trabalho e contexto para partilhar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30 minutos de planeamento em conjunto, para preparar uma apresentação de 5 minutos.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Utilize a página nos livros de atividades</a:t>
            </a:r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3644"/>
        </a:solidFill>
      </p:bgPr>
    </p:bg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54"/>
          <p:cNvSpPr txBox="1"/>
          <p:nvPr>
            <p:ph type="title"/>
          </p:nvPr>
        </p:nvSpPr>
        <p:spPr>
          <a:xfrm>
            <a:off x="459000" y="635575"/>
            <a:ext cx="8226000" cy="28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BEM-ESTAR DE PROFESSORAS/ES EM </a:t>
            </a:r>
            <a:r>
              <a:rPr b="1" lang="en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CONTEXTOS DE EMERGÊNCIA</a:t>
            </a:r>
            <a:endParaRPr i="1"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i="1" lang="en" sz="2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Workshop regional de contextualização, política e prática</a:t>
            </a:r>
            <a:endParaRPr sz="23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t/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Dia 2, Parte 2: Transformar conhecimento em ação</a:t>
            </a:r>
            <a:endParaRPr b="1" sz="16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55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500">
                <a:latin typeface="Arial"/>
                <a:ea typeface="Arial"/>
                <a:cs typeface="Arial"/>
                <a:sym typeface="Arial"/>
              </a:rPr>
              <a:t>Priorizar o bem-estar de professoras/es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 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p55"/>
          <p:cNvSpPr txBox="1"/>
          <p:nvPr>
            <p:ph idx="1" type="body"/>
          </p:nvPr>
        </p:nvSpPr>
        <p:spPr>
          <a:xfrm>
            <a:off x="143850" y="788600"/>
            <a:ext cx="4372200" cy="34839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1) Chegar a um acordo sobre três barreiras específicas ao bem-estar de professoras/es em [CONTEXTO].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2) Para cada barreira, identificar uma prática ou recomendação política do seu domínio.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3) Para cada recomendação de política ou prática, descrever uma intervenção, uma ação ou uma atividade específica.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Apresentem para todo o grupo.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p55"/>
          <p:cNvSpPr txBox="1"/>
          <p:nvPr>
            <p:ph idx="1" type="body"/>
          </p:nvPr>
        </p:nvSpPr>
        <p:spPr>
          <a:xfrm>
            <a:off x="4421200" y="943025"/>
            <a:ext cx="41802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465" name="Google Shape;465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34700" y="925700"/>
            <a:ext cx="4601649" cy="3221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56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500">
                <a:latin typeface="Arial"/>
                <a:ea typeface="Arial"/>
                <a:cs typeface="Arial"/>
                <a:sym typeface="Arial"/>
              </a:rPr>
              <a:t>Apresentação de professoras/es – </a:t>
            </a:r>
            <a:r>
              <a:rPr lang="en" sz="2500"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b="1" lang="en" sz="2500">
                <a:latin typeface="Arial"/>
                <a:ea typeface="Arial"/>
                <a:cs typeface="Arial"/>
                <a:sym typeface="Arial"/>
              </a:rPr>
              <a:t>Se eu fosse a/o responsável”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 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p56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900">
              <a:solidFill>
                <a:srgbClr val="000000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472" name="Google Shape;472;p56"/>
          <p:cNvSpPr txBox="1"/>
          <p:nvPr>
            <p:ph idx="1" type="body"/>
          </p:nvPr>
        </p:nvSpPr>
        <p:spPr>
          <a:xfrm>
            <a:off x="4421200" y="943025"/>
            <a:ext cx="41802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473" name="Google Shape;473;p56"/>
          <p:cNvSpPr txBox="1"/>
          <p:nvPr/>
        </p:nvSpPr>
        <p:spPr>
          <a:xfrm>
            <a:off x="2440000" y="2052725"/>
            <a:ext cx="4307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Adicionar conteúdo relevante do/a professor/a que fará a apresentação aqui</a:t>
            </a:r>
            <a:endParaRPr b="0" i="0" sz="1400" u="none" cap="none" strike="noStrike">
              <a:solidFill>
                <a:srgbClr val="000000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3644"/>
        </a:solidFill>
      </p:bgPr>
    </p:bg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57"/>
          <p:cNvSpPr txBox="1"/>
          <p:nvPr>
            <p:ph type="title"/>
          </p:nvPr>
        </p:nvSpPr>
        <p:spPr>
          <a:xfrm>
            <a:off x="459000" y="635573"/>
            <a:ext cx="8226000" cy="2793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BEM-ESTAR DE PROFESSORAS/ES EM </a:t>
            </a:r>
            <a:r>
              <a:rPr b="1" lang="en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CONTEXTOS DE EMERGÊNCIA</a:t>
            </a:r>
            <a:endParaRPr i="1"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i="1" lang="en" sz="2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Workshop regional de contextualização, política e prática</a:t>
            </a:r>
            <a:endParaRPr sz="23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t/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Dia 2, Parte 3: Transformar conhecimento em ação</a:t>
            </a:r>
            <a:endParaRPr b="1" sz="16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129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800">
                <a:latin typeface="Arial"/>
                <a:ea typeface="Arial"/>
                <a:cs typeface="Arial"/>
                <a:sym typeface="Arial"/>
              </a:rPr>
              <a:t>Plano de ação para o bem-estar de professoras/es</a:t>
            </a:r>
            <a:endParaRPr sz="15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4" name="Google Shape;484;p129"/>
          <p:cNvSpPr txBox="1"/>
          <p:nvPr>
            <p:ph idx="1" type="body"/>
          </p:nvPr>
        </p:nvSpPr>
        <p:spPr>
          <a:xfrm>
            <a:off x="143850" y="788600"/>
            <a:ext cx="4277400" cy="34839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485" name="Google Shape;485;p129"/>
          <p:cNvSpPr txBox="1"/>
          <p:nvPr/>
        </p:nvSpPr>
        <p:spPr>
          <a:xfrm>
            <a:off x="0" y="788600"/>
            <a:ext cx="4277400" cy="382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" sz="18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Propósito da atividade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Font typeface="Arial"/>
              <a:buChar char="●"/>
            </a:pPr>
            <a:r>
              <a:rPr b="0" i="0" lang="en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 duas atividades anteriores forneceram os fundamentos para esta atividade</a:t>
            </a:r>
            <a:endParaRPr/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Font typeface="Arial"/>
              <a:buChar char="●"/>
            </a:pPr>
            <a:r>
              <a:rPr b="0" i="0" lang="en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Queremos desenvolver 4 planos de ação específicos por domínio para reuni-los e formar um plano de ação para o bem-estar de professoras/es para [</a:t>
            </a:r>
            <a:r>
              <a:rPr b="0" i="0" lang="en" sz="1600" u="none" cap="none" strike="noStrike">
                <a:solidFill>
                  <a:srgbClr val="00000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CONTEXTO</a:t>
            </a:r>
            <a:r>
              <a:rPr b="0" i="0" lang="en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] </a:t>
            </a:r>
            <a:endParaRPr/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Font typeface="Arial"/>
              <a:buChar char="●"/>
            </a:pPr>
            <a:r>
              <a:rPr b="0" i="0" lang="en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Este plano de ação servirá de base a uma abordagem coerente e coordenada entre todas as partes interessadas </a:t>
            </a:r>
            <a:endParaRPr/>
          </a:p>
        </p:txBody>
      </p:sp>
      <p:sp>
        <p:nvSpPr>
          <p:cNvPr id="486" name="Google Shape;486;p129"/>
          <p:cNvSpPr txBox="1"/>
          <p:nvPr/>
        </p:nvSpPr>
        <p:spPr>
          <a:xfrm>
            <a:off x="4010900" y="659275"/>
            <a:ext cx="5133000" cy="39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73763"/>
                </a:solidFill>
              </a:rPr>
              <a:t>Instruções das atividades</a:t>
            </a:r>
            <a:endParaRPr b="1" sz="1800">
              <a:solidFill>
                <a:srgbClr val="07376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Char char="●"/>
            </a:pPr>
            <a:r>
              <a:rPr lang="en" sz="1600">
                <a:solidFill>
                  <a:schemeClr val="dk1"/>
                </a:solidFill>
              </a:rPr>
              <a:t>Reagrupar em equipas de domínio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Char char="●"/>
            </a:pPr>
            <a:r>
              <a:rPr lang="en" sz="1600">
                <a:solidFill>
                  <a:schemeClr val="dk1"/>
                </a:solidFill>
              </a:rPr>
              <a:t>Utilize o modelo de plano de ação no seu livro de atividades para planear as áreas prioritárias em que se vai concentrar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Char char="●"/>
            </a:pPr>
            <a:r>
              <a:rPr lang="en" sz="1600">
                <a:solidFill>
                  <a:schemeClr val="dk1"/>
                </a:solidFill>
              </a:rPr>
              <a:t>Incluir pormenores sobre políticas e práticas da atividade anterior 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Char char="●"/>
            </a:pPr>
            <a:r>
              <a:rPr lang="en" sz="1600">
                <a:solidFill>
                  <a:schemeClr val="dk1"/>
                </a:solidFill>
              </a:rPr>
              <a:t>Identificar os parceiros do plano de ação e as partes interessadas de diversos setores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Char char="●"/>
            </a:pPr>
            <a:r>
              <a:rPr lang="en" sz="1600">
                <a:solidFill>
                  <a:schemeClr val="dk1"/>
                </a:solidFill>
              </a:rPr>
              <a:t>Definir resultados específicos, mensuráveis, exequíveis, relevantes e organizados temporalmente.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600"/>
              <a:buChar char="●"/>
            </a:pPr>
            <a:r>
              <a:rPr lang="en" sz="1600">
                <a:solidFill>
                  <a:schemeClr val="dk1"/>
                </a:solidFill>
              </a:rPr>
              <a:t>Utilize os modelos de plano de ação fornecidos.</a:t>
            </a:r>
            <a:endParaRPr sz="2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6"/>
          <p:cNvSpPr txBox="1"/>
          <p:nvPr>
            <p:ph type="title"/>
          </p:nvPr>
        </p:nvSpPr>
        <p:spPr>
          <a:xfrm>
            <a:off x="143850" y="129465"/>
            <a:ext cx="900015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O </a:t>
            </a:r>
            <a:r>
              <a:rPr b="1" i="1" lang="en">
                <a:latin typeface="Arial"/>
                <a:ea typeface="Arial"/>
                <a:cs typeface="Arial"/>
                <a:sym typeface="Arial"/>
              </a:rPr>
              <a:t>ethos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b="1" i="1" lang="en">
                <a:latin typeface="Arial"/>
                <a:ea typeface="Arial"/>
                <a:cs typeface="Arial"/>
                <a:sym typeface="Arial"/>
              </a:rPr>
              <a:t>workshop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 e o seu bem-estar pessoal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6"/>
          <p:cNvSpPr txBox="1"/>
          <p:nvPr>
            <p:ph idx="1" type="body"/>
          </p:nvPr>
        </p:nvSpPr>
        <p:spPr>
          <a:xfrm>
            <a:off x="143850" y="963260"/>
            <a:ext cx="3503476" cy="34839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O </a:t>
            </a:r>
            <a:r>
              <a:rPr b="1" i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ethos </a:t>
            </a:r>
            <a:r>
              <a:rPr b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do </a:t>
            </a:r>
            <a:r>
              <a:rPr b="1" i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workshop</a:t>
            </a:r>
            <a:endParaRPr b="1" sz="16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Queremos criar em conjunto um espaço culturalmente seguro e permitir que tragam o seu “eu” pleno e autêntico para que possam contribuir com confiança.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Queremos que saia com a sensação de ter sido ouvido/a, de que as suas experiências e ideias foram honradas e de que pertence a uma comunidade de líderes educacionais atenciosas/os.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900">
              <a:solidFill>
                <a:srgbClr val="000000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76" name="Google Shape;76;p6"/>
          <p:cNvSpPr txBox="1"/>
          <p:nvPr>
            <p:ph idx="1" type="body"/>
          </p:nvPr>
        </p:nvSpPr>
        <p:spPr>
          <a:xfrm>
            <a:off x="3873358" y="863550"/>
            <a:ext cx="5126792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O seu bem-estar pessoal</a:t>
            </a:r>
            <a:endParaRPr b="1" sz="160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Queremos que experimente um espaço de aprendizagem profissional que apoie sua participação e seu bem-estar. 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Queremos proporcionar-lhe: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Tempo suficiente para partilhar histórias, pontos fortes e estratégias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Atividades de aprendizagem colaborativas e interativas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Oportunidades para celebrarmos uns aos outros 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Tempo para fazer uma pausa, refletir e estar presente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Tempo para a oração como, se e quando necessário</a:t>
            </a:r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3644"/>
        </a:solidFill>
      </p:bgPr>
    </p:bg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59"/>
          <p:cNvSpPr txBox="1"/>
          <p:nvPr>
            <p:ph type="title"/>
          </p:nvPr>
        </p:nvSpPr>
        <p:spPr>
          <a:xfrm>
            <a:off x="459000" y="635573"/>
            <a:ext cx="8226000" cy="2523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BEM-ESTAR DE PROFESSORAS/ES EM </a:t>
            </a:r>
            <a:r>
              <a:rPr b="1" lang="en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CONTEXTOS DE EMERGÊNCIA</a:t>
            </a:r>
            <a:endParaRPr i="1"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i="1" lang="en" sz="2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Workshop regional de contextualização, política e prática</a:t>
            </a:r>
            <a:endParaRPr sz="23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t/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LIVRO DE ATIVIDADES 1: Acesso e ambiente de aprendizagem</a:t>
            </a:r>
            <a:endParaRPr b="1" sz="16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60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2 - Acesso e ambiente de aprendizagem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p60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498" name="Google Shape;498;p60"/>
          <p:cNvSpPr txBox="1"/>
          <p:nvPr/>
        </p:nvSpPr>
        <p:spPr>
          <a:xfrm>
            <a:off x="143850" y="106205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Igualdade de acesso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60"/>
          <p:cNvSpPr txBox="1"/>
          <p:nvPr/>
        </p:nvSpPr>
        <p:spPr>
          <a:xfrm>
            <a:off x="46575" y="1406225"/>
            <a:ext cx="54675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Igualdade de acesso significa que todas/os as/os professoras/es podem obter educação e formação inclusivas e não discriminatórias antes de exercer suas atividades e enquanto trabalham.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 serviços de formação e educação devem ser flexíveis e adequados às necessidades e aos desafios locais, incluindo currículos de formação de professoras/es que sejam sensíveis à cultura e a temas de género.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Todas/os as/os professoras/es devem poder participar em </a:t>
            </a:r>
            <a:r>
              <a:rPr b="0" i="1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workshops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ou cursos on-line que apoiem o seu bem-estar psicossocial e melhorem as suas competências socioemocionais.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Todas/os as/os professoras/es devem também ter acesso a serviços de saúde física e mental.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60"/>
          <p:cNvSpPr txBox="1"/>
          <p:nvPr/>
        </p:nvSpPr>
        <p:spPr>
          <a:xfrm>
            <a:off x="7629650" y="3237938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60"/>
          <p:cNvSpPr txBox="1"/>
          <p:nvPr/>
        </p:nvSpPr>
        <p:spPr>
          <a:xfrm>
            <a:off x="701622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Espaço reservado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2" name="Google Shape;502;p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14000" y="1406225"/>
            <a:ext cx="3376420" cy="25070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61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2 - Acesso e ambiente de aprendizagem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p61"/>
          <p:cNvSpPr txBox="1"/>
          <p:nvPr/>
        </p:nvSpPr>
        <p:spPr>
          <a:xfrm>
            <a:off x="228425" y="1038450"/>
            <a:ext cx="5347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Igualdade de acesso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9" name="Google Shape;509;p61"/>
          <p:cNvSpPr txBox="1"/>
          <p:nvPr/>
        </p:nvSpPr>
        <p:spPr>
          <a:xfrm>
            <a:off x="330300" y="1507900"/>
            <a:ext cx="86151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C4125"/>
                </a:solidFill>
                <a:latin typeface="Arial"/>
                <a:ea typeface="Arial"/>
                <a:cs typeface="Arial"/>
                <a:sym typeface="Arial"/>
              </a:rPr>
              <a:t>Quais são os obstáculos para acesso equitativo ao bem-estar de professoras/es?</a:t>
            </a:r>
            <a:endParaRPr b="0" i="0" sz="1400" u="none" cap="none" strike="noStrike">
              <a:solidFill>
                <a:srgbClr val="CC412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rgbClr val="CC4125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 políticas discriminatórias excluem professoras/es de grupos minoritários, como pessoas refugiadas, minorias étnicas ou religiosas, minorias de género ou pessoas com deficiência.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As/Os professoras/es necessitam de certificação profissional ou de cidadania para poderem trabalhar nas escolas.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 escolas são usadas como abrigos ou bases militares durante situações de emergência.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Há poucas ou nenhuma política de realocação ou implantação favorável à família disponível para os professores.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C412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4125"/>
                </a:solidFill>
              </a:rPr>
              <a:t>Estes obstáculos existem no seu contexto? Quais podem ser algumas barreiras adicionais à igualdade de acesso ao bem-estar de professoras/es?</a:t>
            </a:r>
            <a:endParaRPr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rgbClr val="CC4125"/>
              </a:soli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62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2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5" name="Google Shape;515;p62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516" name="Google Shape;516;p62"/>
          <p:cNvSpPr txBox="1"/>
          <p:nvPr/>
        </p:nvSpPr>
        <p:spPr>
          <a:xfrm>
            <a:off x="228425" y="1038263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Igualdade de acesso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7" name="Google Shape;517;p62"/>
          <p:cNvSpPr txBox="1"/>
          <p:nvPr/>
        </p:nvSpPr>
        <p:spPr>
          <a:xfrm>
            <a:off x="1953500" y="1369975"/>
            <a:ext cx="70767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Garantir que professoras/es têm igualdade de acesso a programação de SMAPS de qualidade (como transporte seguro e acessível, cuidados infantis, comunicação e instalações acessíveis para as minorias linguísticas ou étnicas ou professoras/es com deficiência).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Manter as/os professoras/es seguras/os quando participam de projetos de SMAPS. Manter a confidencialidade de informações pessoais e lidar com estigma e discriminação.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Pedir aos agente da proteção e da segurança que criem protocolos e infraestruturas de segurança adequados para manter professoras/es em segurança, especialmente as/os professoras/es com deficiências ou outras vulnerabilidades.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Ativar vias de referência para que professoras/es acessem serviços de SMAPS e garantir que todas/os têm acesso a estes sistemas.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8" name="Google Shape;518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63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2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4" name="Google Shape;524;p63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525" name="Google Shape;525;p63"/>
          <p:cNvSpPr txBox="1"/>
          <p:nvPr/>
        </p:nvSpPr>
        <p:spPr>
          <a:xfrm>
            <a:off x="186100" y="1026225"/>
            <a:ext cx="5347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Igualdade de acesso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p63"/>
          <p:cNvSpPr txBox="1"/>
          <p:nvPr/>
        </p:nvSpPr>
        <p:spPr>
          <a:xfrm>
            <a:off x="1948051" y="1458725"/>
            <a:ext cx="70626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Rever políticas de resposta de emergência para que as escolas não sejam utilizadas como abrigos ou bases militares. Identificar e propor localizações alternativas ao governo.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Eliminar, sempre que possível, as barreiras físicas de acesso às escolas e proporcionar às/aos professores opções de transporte seguras e confiáveis.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Incluir o apoio às famílias, especialmente às crianças, nas políticas de recolocação e de deslocação de professoras/es (apoiá-las/os na matrícula das crianças nas novas escolas e na prestação de serviços de acolhimento de crianças, por exemplo).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Garantir que as políticas de recrutamento, educação e formação de professoras/es sejam inclusivas e não discriminatórias.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procedimentos normalizados para o reconhecimento das certificações ou qualificações prévias das/os professoras/es refugiadas/os.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7" name="Google Shape;527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64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2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p64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534" name="Google Shape;534;p64"/>
          <p:cNvSpPr txBox="1"/>
          <p:nvPr/>
        </p:nvSpPr>
        <p:spPr>
          <a:xfrm>
            <a:off x="250825" y="1038263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Igualdade de acesso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5" name="Google Shape;535;p64"/>
          <p:cNvSpPr txBox="1"/>
          <p:nvPr/>
        </p:nvSpPr>
        <p:spPr>
          <a:xfrm>
            <a:off x="1959000" y="1427525"/>
            <a:ext cx="71850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Ajudar as/os professoras/es a relatar problemas de acesso, de forma segura e confidencial.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Oferecer oportunidades e competências às/aos professoras/es, para tornar as escolas mais acessíveis para todas as pessoas da comunidade.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Incentivar a flexibilidade curricular e pedagógica para que as/os professoras/es possam oferecer a todas/os as/os estudantes uma educação de qualidade.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Dar às/aos profissionais oportunidades justas para promoções e reconhecimento informais e formais, sobretudo aquelas/es que são, muitas vezes, excluídas/os, como mulheres, minorias étnicas, professoras/es deslocadas/os e professoras/es com deficiência.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Envolver regularmente as/os professoras/es, especialmente as mulheres e professoras/es com deficiência, na conceção e no funcionamento das infraestruturas escolares.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6" name="Google Shape;536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934275"/>
            <a:ext cx="1672950" cy="19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65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2 - Acesso e ambiente de aprendizagem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p65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543" name="Google Shape;543;p65"/>
          <p:cNvSpPr txBox="1"/>
          <p:nvPr/>
        </p:nvSpPr>
        <p:spPr>
          <a:xfrm>
            <a:off x="126575" y="1140800"/>
            <a:ext cx="36387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Proteção e bem-estar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" name="Google Shape;544;p65"/>
          <p:cNvSpPr txBox="1"/>
          <p:nvPr/>
        </p:nvSpPr>
        <p:spPr>
          <a:xfrm>
            <a:off x="217225" y="1570525"/>
            <a:ext cx="5387162" cy="276995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 ambientes de aprendizagem que promovem o bem-estar de professoras/es devem dispor de planos de redução e gestão dos riscos de desastres.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Prestar serviços de apoio psicossocial e manter seguro o acesso às escolas.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 ambientes de aprendizagem devem seguir o Marco de Dakar para que as/os professoras/es trabalhem em um ambiente que “promova a compreensão mútua, a paz e a tolerância, e que ajude a prevenir a violência e os conflitos”.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Discutir as necessidades das/os professoras/es vulneráveis, como as pessoas sobreviventes da violência de género e sexual ou professoras/es com deficiência.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5" name="Google Shape;545;p65"/>
          <p:cNvSpPr txBox="1"/>
          <p:nvPr/>
        </p:nvSpPr>
        <p:spPr>
          <a:xfrm>
            <a:off x="7629650" y="3237938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" name="Google Shape;546;p65"/>
          <p:cNvSpPr txBox="1"/>
          <p:nvPr/>
        </p:nvSpPr>
        <p:spPr>
          <a:xfrm>
            <a:off x="701622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Espaço reservado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7" name="Google Shape;547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65264" y="1371099"/>
            <a:ext cx="3079986" cy="24013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66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2 - Acesso e ambiente de aprendizagem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66"/>
          <p:cNvSpPr txBox="1"/>
          <p:nvPr/>
        </p:nvSpPr>
        <p:spPr>
          <a:xfrm>
            <a:off x="228425" y="1016050"/>
            <a:ext cx="53472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Proteção e bem-estar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66"/>
          <p:cNvSpPr txBox="1"/>
          <p:nvPr/>
        </p:nvSpPr>
        <p:spPr>
          <a:xfrm>
            <a:off x="143825" y="1496200"/>
            <a:ext cx="88962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C4125"/>
                </a:solidFill>
                <a:latin typeface="Arial"/>
                <a:ea typeface="Arial"/>
                <a:cs typeface="Arial"/>
                <a:sym typeface="Arial"/>
              </a:rPr>
              <a:t>Quais são os obstáculos à proteção e ao bem-estar no âmbito dos esforços para o bem-estar de professoras/es?</a:t>
            </a:r>
            <a:endParaRPr b="0" i="0" sz="1400" u="none" cap="none" strike="noStrike">
              <a:solidFill>
                <a:srgbClr val="CC412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rgbClr val="CC4125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 falta de coordenação com os setores de proteção e segurança, assim como com agentes envolvidos em conflitos, torna difícil. alcançar resultados de segurança e proteção para professoras/es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Sistemas de encaminhamento e serviços especializados de saúde mental podem não estar disponíveis, acessíveis ou serem viáveis, o que limita a capacidade de professoras/es procurarem apoio adequado para condições graves e de angústia relacionada ao trabalho.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As/Os professoras/es hesitam em denunciar a violência porque não o podem fazer de forma segura e confidencial.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4125"/>
                </a:solidFill>
              </a:rPr>
              <a:t>Estes obstáculos existem no seu contexto? Quais podem ser alguns dos obstáculos adicionais à proteção e ao bem-estar?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67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2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0" name="Google Shape;560;p67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561" name="Google Shape;561;p67"/>
          <p:cNvSpPr txBox="1"/>
          <p:nvPr/>
        </p:nvSpPr>
        <p:spPr>
          <a:xfrm>
            <a:off x="228425" y="1058125"/>
            <a:ext cx="5347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Proteção e bem-estar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67"/>
          <p:cNvSpPr txBox="1"/>
          <p:nvPr/>
        </p:nvSpPr>
        <p:spPr>
          <a:xfrm>
            <a:off x="1949850" y="1443325"/>
            <a:ext cx="70608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Proporcionar o acesso a serviços de SMAPS a todos os níveis da pirâmide de intervenção, incluindo necessidades básicas e segurança, família e comunidade, apoio focalizado não especializado e apoio especializado.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Promover as necessidades de saúde mental e bem-estar de professoras/es com o apoio de líderes comunitários, líderes religiosas/os e curandeiras/os tradicionais.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Ajudar professoras/es a se apoiarem através de mecanismos de apoio formal entre pares.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projetos gerais de apoio individual ou em grupo e monitorizá-los para garantir que são implementados corretamente, têm os resultados pretendidos e são sustentáveis.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Assegurar que os recursos e serviços de SMAPS se enquadram no contexto e que sejam acessíveis, inclusivos e sensíveis às questões de género.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3" name="Google Shape;563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68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2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" name="Google Shape;569;p68"/>
          <p:cNvSpPr txBox="1"/>
          <p:nvPr/>
        </p:nvSpPr>
        <p:spPr>
          <a:xfrm>
            <a:off x="217225" y="1051000"/>
            <a:ext cx="53472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Proteção e bem-estar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p68"/>
          <p:cNvSpPr txBox="1"/>
          <p:nvPr/>
        </p:nvSpPr>
        <p:spPr>
          <a:xfrm>
            <a:off x="1992750" y="1655100"/>
            <a:ext cx="69525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 as escolas estiverem demasiado longe para que professoras/es e estudantes as possam alcançar em segurança, é possível incentivá-las/os a reunirem-se em escolas subsidiárias ou satélites ou em locais mais próximos de casa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Reforçar edifícios ou paredes perimetrais, e utilizar guardas de segurança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Proporcionar às/aos professoras/es alojamento no local, especialmente àquelas/es com deficiência ou outras vulnerabilidades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códigos de conduta que sigam o Marco de Dakar e assegurar que as/os líderes escolares e as autoridades locais o incluam em atividades de formação e reunião de equipa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1" name="Google Shape;571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8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Conhecermos-nos uns aos outros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8"/>
          <p:cNvSpPr txBox="1"/>
          <p:nvPr>
            <p:ph idx="1" type="body"/>
          </p:nvPr>
        </p:nvSpPr>
        <p:spPr>
          <a:xfrm>
            <a:off x="143850" y="875825"/>
            <a:ext cx="4273500" cy="16662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1: </a:t>
            </a:r>
            <a:r>
              <a:rPr lang="en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Apresentar-se a cada membro da sua mesa</a:t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(5 min no total)</a:t>
            </a:r>
            <a:endParaRPr/>
          </a:p>
        </p:txBody>
      </p:sp>
      <p:sp>
        <p:nvSpPr>
          <p:cNvPr id="83" name="Google Shape;83;p8"/>
          <p:cNvSpPr txBox="1"/>
          <p:nvPr>
            <p:ph idx="1" type="body"/>
          </p:nvPr>
        </p:nvSpPr>
        <p:spPr>
          <a:xfrm>
            <a:off x="4572000" y="875825"/>
            <a:ext cx="4407000" cy="17535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2: </a:t>
            </a:r>
            <a:r>
              <a:rPr lang="en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Nomear uma pessoa para apresentar brevemente cada membro da mesa ao grupo mais alargado</a:t>
            </a:r>
            <a:endParaRPr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(10 min no total)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130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2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7" name="Google Shape;577;p130"/>
          <p:cNvSpPr txBox="1"/>
          <p:nvPr/>
        </p:nvSpPr>
        <p:spPr>
          <a:xfrm>
            <a:off x="217225" y="1051000"/>
            <a:ext cx="53472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Proteção e bem-estar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8" name="Google Shape;578;p130"/>
          <p:cNvSpPr txBox="1"/>
          <p:nvPr/>
        </p:nvSpPr>
        <p:spPr>
          <a:xfrm>
            <a:off x="2015850" y="2093850"/>
            <a:ext cx="6929400" cy="14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Estabelecer um comité de bem-estar mental de professoras/es e apoiá-las/os a criar planos de bem-estar mental para si mesmos e para os outros.</a:t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Financiar ou ajudar professoras/es a angariar fundos para recursos para a sala de aula, lanches e bebidas para mitigar o mau comportamento de estudantes.</a:t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Incluir requisitos de proteção e bem-estar nas políticas e enquadramentos legais do sistema educativo.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9" name="Google Shape;579;p1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69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latin typeface="Arial"/>
                <a:ea typeface="Arial"/>
                <a:cs typeface="Arial"/>
                <a:sym typeface="Arial"/>
              </a:rPr>
              <a:t>Domínio 2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p69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586" name="Google Shape;586;p69"/>
          <p:cNvSpPr txBox="1"/>
          <p:nvPr/>
        </p:nvSpPr>
        <p:spPr>
          <a:xfrm>
            <a:off x="228425" y="1038263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Proteção e bem-estar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7" name="Google Shape;587;p69"/>
          <p:cNvSpPr txBox="1"/>
          <p:nvPr/>
        </p:nvSpPr>
        <p:spPr>
          <a:xfrm>
            <a:off x="1816800" y="1330025"/>
            <a:ext cx="7327200" cy="32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Convidar professoras/es a fazer avaliações de riscos para que compreendam as próprias necessidades e prioridades de proteção. Envolver professoras/es em atividades de preparação para desastres e gestão dessas ocorrências, nas quais possam liderar o desenvolvimento de planos de preparação para emergências e decidir sobre medidas de segurança adequadas.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Perguntar às/aos professoras/es como reduzir o estigma, de quais serviços de apoio precisam e quais desejam ter, e como criar vias de encaminhamento acessíveis, seguras e confidenciais.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Treinar as/os professoras/es em competências de apoio psicossocial (ou primeiros socorros psicológicos).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30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Proporcionar e encorajar professoras/es a participarem no desenvolvimento profissional sobre a  própria saúde mental e bem-estar; proporcionar recursos e ferramentas que essas/es profissionais possam utilizar de forma independente ou em grupos de apoio entre pares.</a:t>
            </a:r>
            <a:endParaRPr/>
          </a:p>
        </p:txBody>
      </p:sp>
      <p:pic>
        <p:nvPicPr>
          <p:cNvPr id="588" name="Google Shape;588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934275"/>
            <a:ext cx="1672950" cy="19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70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2 - Acesso e ambiente de aprendizagem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" name="Google Shape;594;p70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595" name="Google Shape;595;p70"/>
          <p:cNvSpPr txBox="1"/>
          <p:nvPr/>
        </p:nvSpPr>
        <p:spPr>
          <a:xfrm>
            <a:off x="143850" y="1069675"/>
            <a:ext cx="5347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Instalações e serviços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" name="Google Shape;596;p70"/>
          <p:cNvSpPr txBox="1"/>
          <p:nvPr/>
        </p:nvSpPr>
        <p:spPr>
          <a:xfrm>
            <a:off x="143849" y="1505975"/>
            <a:ext cx="5301407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Ambientes de ensino e aprendizagem seguros são muito importantes para o bem-estar de professoras/es.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Escolas e outros espaços de aprendizagem devem ser acessíveis, seguros e incluir as instalações e os serviços que as/os professoras/es identificam como necessários.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 escolas e os espaços de aprendizagem devem respeitar as diferenças de género, idade e deficiência, e ficar em áreas seguras para todas/os as/os professoras/es e estudantes.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 situações de emergência, professoras/es enfrentam riscos de segurança adicionais, incluindo conflitos armados, violência de género e riscos ambientais e de saúde.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7" name="Google Shape;597;p70"/>
          <p:cNvSpPr txBox="1"/>
          <p:nvPr/>
        </p:nvSpPr>
        <p:spPr>
          <a:xfrm>
            <a:off x="7629650" y="3237938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8" name="Google Shape;598;p70"/>
          <p:cNvSpPr txBox="1"/>
          <p:nvPr/>
        </p:nvSpPr>
        <p:spPr>
          <a:xfrm>
            <a:off x="701622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Espaço reservado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9" name="Google Shape;599;p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21263" y="1940988"/>
            <a:ext cx="2971832" cy="21161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71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2 - Acesso e ambiente de aprendizagem</a:t>
            </a: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" name="Google Shape;605;p71"/>
          <p:cNvSpPr txBox="1"/>
          <p:nvPr/>
        </p:nvSpPr>
        <p:spPr>
          <a:xfrm>
            <a:off x="228425" y="1058613"/>
            <a:ext cx="53472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Instalações e serviços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" name="Google Shape;606;p71"/>
          <p:cNvSpPr txBox="1"/>
          <p:nvPr/>
        </p:nvSpPr>
        <p:spPr>
          <a:xfrm>
            <a:off x="330301" y="1474275"/>
            <a:ext cx="85227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C4125"/>
                </a:solidFill>
                <a:latin typeface="Arial"/>
                <a:ea typeface="Arial"/>
                <a:cs typeface="Arial"/>
                <a:sym typeface="Arial"/>
              </a:rPr>
              <a:t>Quais são os obstáculos às instalações e aos serviços no âmbito dos esforços para o bem-estar de professoras/es?</a:t>
            </a:r>
            <a:endParaRPr b="0" i="0" sz="1400" u="none" cap="none" strike="noStrike">
              <a:solidFill>
                <a:srgbClr val="CC412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rgbClr val="CC4125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Existem poucos ou nenhum mecanismo ou política de segurança ou administração em vigor que protejam professoras/es, incluindo planos de avaliação de riscos e de conflitos.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Os locais de aprendizagem são mal construídos e perigosos.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Não há informação suficiente sobre locais escolares seguros ou sobre como proteger professoras/es em tempos de crise.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 salas de aula estão sobrelotadas e não há recursos educativos suficientes.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4125"/>
                </a:solidFill>
              </a:rPr>
              <a:t>Estes obstáculos existem no seu contexto? Quais podem ser alguns obstáculos adicionais às instalações e aos serviços no âmbito do bem-estar de professoras/es?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72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2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2" name="Google Shape;612;p72"/>
          <p:cNvSpPr txBox="1"/>
          <p:nvPr/>
        </p:nvSpPr>
        <p:spPr>
          <a:xfrm>
            <a:off x="228425" y="104082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Instalações e serviços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3" name="Google Shape;613;p72"/>
          <p:cNvSpPr txBox="1"/>
          <p:nvPr/>
        </p:nvSpPr>
        <p:spPr>
          <a:xfrm>
            <a:off x="2036625" y="1887725"/>
            <a:ext cx="6959400" cy="19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Assegurar que professoras/es têm acesso a recursos ou instalações de proteção, higiene, saúde e nutrição.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Assegurar que todas/os as/os professoras/es têm acesso a profissionais de SMAPS no local ou nas proximidades, e que podem confiar em processos que protegem sua confidencialidade.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Definir mecanismos de segurança e administração para criar ambientes de aprendizagem seguros e defender espaços que melhorem a saúde mental e o bem-estar de professoras/es.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4" name="Google Shape;614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73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2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0" name="Google Shape;620;p73"/>
          <p:cNvSpPr txBox="1"/>
          <p:nvPr/>
        </p:nvSpPr>
        <p:spPr>
          <a:xfrm>
            <a:off x="143850" y="948263"/>
            <a:ext cx="484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Instalações e serviços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1" name="Google Shape;621;p73"/>
          <p:cNvSpPr txBox="1"/>
          <p:nvPr/>
        </p:nvSpPr>
        <p:spPr>
          <a:xfrm>
            <a:off x="1805500" y="1246900"/>
            <a:ext cx="7338300" cy="33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Tornar política escolar a formação de professoras/es em práticas de salvaguarda e respostas de emergência.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Indicar papéis claros às/aos funcionárias/os da escola e formá-las/os para a gestão de crises e situações de emergência, como ataques nas escolas, desastres naturais ou problemas de saúde e higiene.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Abordar os riscos para a segurança de professoras/es no caminho até a escola e também dentro da escola; ajudar professoras/es a denunciar riscos, abusos ou danos de forma segura e confidencial.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Assegurar que as escolas em zonas rurais e em contextos de acolhimento de pessoas refugiadas têm recursos idênticos aos recursos das escolas em zonas urbanas ou comunidades de acolhimento.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30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Garantir que as escolas têm instalações de ASH exclusivas.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30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Oferecer às/aos professoras/es creches ou espaços de cuidados infantis na escola ou oferecer creches gratuitas na comunidade.</a:t>
            </a:r>
            <a:endParaRPr/>
          </a:p>
        </p:txBody>
      </p:sp>
      <p:pic>
        <p:nvPicPr>
          <p:cNvPr id="622" name="Google Shape;622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74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2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74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629" name="Google Shape;629;p74"/>
          <p:cNvSpPr txBox="1"/>
          <p:nvPr/>
        </p:nvSpPr>
        <p:spPr>
          <a:xfrm>
            <a:off x="228425" y="1115013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Instalações e serviços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74"/>
          <p:cNvSpPr txBox="1"/>
          <p:nvPr/>
        </p:nvSpPr>
        <p:spPr>
          <a:xfrm>
            <a:off x="2036625" y="1820075"/>
            <a:ext cx="6638700" cy="220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Projetar escolas seguras em colaboração com professoras/es, integrando as suas opiniões na arquitetura e nos programas escolares. Assegurar que é dada prioridade às vozes de professoras/es de contextos historicamente marginalizados.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Realizar pesquisas com as/os professoras/es sobre o grau em que as instalações e os serviços da escola atendem às suas necessidades e expectativas.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Dar às/aos professoras/es a oportunidade de serem pontos focais nas instalações e serviços escolares.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1" name="Google Shape;631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934275"/>
            <a:ext cx="1672950" cy="19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3644"/>
        </a:solidFill>
      </p:bgPr>
    </p:bg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75"/>
          <p:cNvSpPr txBox="1"/>
          <p:nvPr>
            <p:ph type="title"/>
          </p:nvPr>
        </p:nvSpPr>
        <p:spPr>
          <a:xfrm>
            <a:off x="459000" y="635573"/>
            <a:ext cx="8226000" cy="273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BEM-ESTAR DE PROFESSORAS/ES EM </a:t>
            </a:r>
            <a:r>
              <a:rPr b="1" lang="en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CONTEXTOS DE EMERGÊNCIA</a:t>
            </a:r>
            <a:endParaRPr i="1"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i="1" lang="en" sz="2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Workshop regional de contextualização, política e prática</a:t>
            </a:r>
            <a:endParaRPr sz="23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t/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LIVRO DE ATIVIDADES 2: Ensino e aprendizagem</a:t>
            </a:r>
            <a:endParaRPr b="1"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76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3 - Ensino e aprendizagem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2" name="Google Shape;642;p76"/>
          <p:cNvSpPr txBox="1"/>
          <p:nvPr/>
        </p:nvSpPr>
        <p:spPr>
          <a:xfrm>
            <a:off x="126575" y="11408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Currículos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" name="Google Shape;643;p76"/>
          <p:cNvSpPr txBox="1"/>
          <p:nvPr/>
        </p:nvSpPr>
        <p:spPr>
          <a:xfrm>
            <a:off x="219950" y="1650175"/>
            <a:ext cx="44052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 conteúdo e os objetivos de aprendizagem em um currículo são a base dos planos de aula das/os professoras/es e orientam suas decisões quotidianas.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É difícil para professoras/es ensinar um currículo desatualizado que não responde às necessidades das/os estudantes.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Quando não há materiais complementares ou recursos de ensino e aprendizagem suplementares, as/os professoras/es sentem mais estresse e desgaste no trabalho.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4" name="Google Shape;644;p76"/>
          <p:cNvSpPr txBox="1"/>
          <p:nvPr/>
        </p:nvSpPr>
        <p:spPr>
          <a:xfrm>
            <a:off x="7629650" y="3237938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5" name="Google Shape;645;p76"/>
          <p:cNvSpPr txBox="1"/>
          <p:nvPr/>
        </p:nvSpPr>
        <p:spPr>
          <a:xfrm>
            <a:off x="701622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Espaço reservado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46" name="Google Shape;646;p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94275" y="1650175"/>
            <a:ext cx="3755776" cy="250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77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3 - Ensino e aprendizagem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" name="Google Shape;652;p77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653" name="Google Shape;653;p77"/>
          <p:cNvSpPr txBox="1"/>
          <p:nvPr/>
        </p:nvSpPr>
        <p:spPr>
          <a:xfrm>
            <a:off x="228425" y="1047775"/>
            <a:ext cx="5347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Currículos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" name="Google Shape;654;p77"/>
          <p:cNvSpPr txBox="1"/>
          <p:nvPr/>
        </p:nvSpPr>
        <p:spPr>
          <a:xfrm>
            <a:off x="381226" y="1363925"/>
            <a:ext cx="85641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C4125"/>
                </a:solidFill>
                <a:latin typeface="Arial"/>
                <a:ea typeface="Arial"/>
                <a:cs typeface="Arial"/>
                <a:sym typeface="Arial"/>
              </a:rPr>
              <a:t>Quais são as barreiras para os currículos nos esforços de bem-estar de professoras/es?</a:t>
            </a:r>
            <a:endParaRPr b="0" i="0" sz="1400" u="none" cap="none" strike="noStrike">
              <a:solidFill>
                <a:srgbClr val="CC412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rgbClr val="CC4125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Currículos que não abordam competências socioemocionais nem saúde mental e bem-estar psicossocial.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Currículos que não reforçam conhecimentos ou competências em matéria de preparação ou resposta a emergências.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Currículos que se focam no nacionalismo ou promovem estereótipos de género, etnia ou religião.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 diversidade linguística e cultura não é considerada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 inspeção ou supervisão de professoras/es as/os força a se apressarem com o uso de material didático.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 currículo prescritivo não dá oportunidade para inovação ou adaptação.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4125"/>
                </a:solidFill>
              </a:rPr>
              <a:t>Estes obstáculos existem no seu contexto? Quais podem ser alguns obstáculos adicionais aos currículos no âmbito do bem-estar de professoras/es?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55" name="Google Shape;655;p77"/>
          <p:cNvSpPr txBox="1"/>
          <p:nvPr/>
        </p:nvSpPr>
        <p:spPr>
          <a:xfrm>
            <a:off x="724537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3644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9"/>
          <p:cNvSpPr txBox="1"/>
          <p:nvPr>
            <p:ph type="title"/>
          </p:nvPr>
        </p:nvSpPr>
        <p:spPr>
          <a:xfrm>
            <a:off x="459000" y="635573"/>
            <a:ext cx="8226000" cy="259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BEM-ESTAR DE PROFESSORAS/ES EM </a:t>
            </a:r>
            <a:r>
              <a:rPr b="1" lang="en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CONTEXTOS DE EMERGÊNCIA</a:t>
            </a:r>
            <a:endParaRPr i="1"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i="1" lang="en" sz="2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Workshop regional de contextualização, política e prática</a:t>
            </a:r>
            <a:endParaRPr sz="23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t/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Dia 1, </a:t>
            </a:r>
            <a:r>
              <a:rPr b="1" lang="en" sz="1600">
                <a:latin typeface="Arial"/>
                <a:ea typeface="Arial"/>
                <a:cs typeface="Arial"/>
                <a:sym typeface="Arial"/>
              </a:rPr>
              <a:t>P</a:t>
            </a:r>
            <a:r>
              <a:rPr b="1" lang="en"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arte 1: Criar conhecimento comum</a:t>
            </a:r>
            <a:endParaRPr b="1" sz="16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78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1" name="Google Shape;661;p78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662" name="Google Shape;662;p78"/>
          <p:cNvSpPr txBox="1"/>
          <p:nvPr/>
        </p:nvSpPr>
        <p:spPr>
          <a:xfrm>
            <a:off x="228425" y="11926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Currículos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3" name="Google Shape;663;p78"/>
          <p:cNvSpPr txBox="1"/>
          <p:nvPr/>
        </p:nvSpPr>
        <p:spPr>
          <a:xfrm>
            <a:off x="1953500" y="1747550"/>
            <a:ext cx="7093800" cy="220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Rever os currículos para garantir que eles promovam explicitamente a saúde mental e o bem-estar psicossocial, incluindo o desenvolvimento de competências socioemocionais.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Assegurar que currículos, livros didáticos e outros materiais de aprendizagem complementares promovam a diversidade e a inclusão e não sejam tendenciosos contra mulheres e meninas, pessoas refugiadas ou deslocadas, minorias étnicas, pessoas com deficiência ou crianças ligadas a forças ou grupos armados.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Assegurar que os livros didáticos e outros recursos de aprendizagem discutem o estigma e a discriminação no que diz respeito a SMAPS.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4" name="Google Shape;664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79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0" name="Google Shape;670;p79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671" name="Google Shape;671;p79"/>
          <p:cNvSpPr txBox="1"/>
          <p:nvPr/>
        </p:nvSpPr>
        <p:spPr>
          <a:xfrm>
            <a:off x="239625" y="1052163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1: Currículos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2" name="Google Shape;672;p79"/>
          <p:cNvSpPr txBox="1"/>
          <p:nvPr/>
        </p:nvSpPr>
        <p:spPr>
          <a:xfrm>
            <a:off x="1805500" y="1309250"/>
            <a:ext cx="7338600" cy="32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Projetar currículos que abordem a preparação e a resposta de emergência, como currículos sensíveis a conflitos e conscientização sobre ameaças.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materiais suplementares, incluindo livros didáticos e guias de ensino, de forma a ajudar as/os professoras/es a adaptar e ensinar o currículo.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Assegurar a disponibilidade de recursos, como tecnologia e livros didáticos, para que professoras/es possam ensinar o que está previsto, e incluir professoras/es assistentes, professoras/es de educação especial e intérpretes de linguagem gestual.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Solicitar o apoio de organizações e líderes da comunidade para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desenvolver materiais de ensino e aprendizagem locais; e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usar espaços ou recursos comunitários para enriquecer a experiência de ensino e aprendizagem.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Proporcionar às/aos professores a tecnologia e o apoio ao desenvolvimento adequados para ensinar remotamente, se necessário.</a:t>
            </a:r>
            <a:endParaRPr/>
          </a:p>
        </p:txBody>
      </p:sp>
      <p:pic>
        <p:nvPicPr>
          <p:cNvPr id="673" name="Google Shape;673;p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80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9" name="Google Shape;679;p80"/>
          <p:cNvSpPr txBox="1"/>
          <p:nvPr/>
        </p:nvSpPr>
        <p:spPr>
          <a:xfrm>
            <a:off x="228425" y="114062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Requisitos 1: Currículos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0" name="Google Shape;680;p80"/>
          <p:cNvSpPr txBox="1"/>
          <p:nvPr/>
        </p:nvSpPr>
        <p:spPr>
          <a:xfrm>
            <a:off x="1968750" y="2022175"/>
            <a:ext cx="6976500" cy="17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Projetar e desenvolver currículos com professoras/es e estudantes. Incluir professoras/es com experiências e identidades variadas, dar a oportunidade a todas/os as/os professoras/es de partilhar suas opiniões e ajudá-las/os a tomar decisões.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Defender a autonomia curricular. Permitir que as/os professoras/es adaptem e criem instalações aceitáveis, especialmente para estudantes refugiadas/os e estudantes com deficiência.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1" name="Google Shape;681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934275"/>
            <a:ext cx="1672950" cy="19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81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3 - Ensino e aprendizagem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7" name="Google Shape;687;p81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688" name="Google Shape;688;p81"/>
          <p:cNvSpPr txBox="1"/>
          <p:nvPr/>
        </p:nvSpPr>
        <p:spPr>
          <a:xfrm>
            <a:off x="126575" y="1140800"/>
            <a:ext cx="5754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Formação, desenvolvimento e apoio profissional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9" name="Google Shape;689;p81"/>
          <p:cNvSpPr txBox="1"/>
          <p:nvPr/>
        </p:nvSpPr>
        <p:spPr>
          <a:xfrm>
            <a:off x="237000" y="1541000"/>
            <a:ext cx="61026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Dotar professoras/es de desenvolvimento profissional contínuo de alta qualidade e com base na escola dá-lhes as competências e os conhecimentos de que necessitam para fazer bem o seu trabalho e gerir os desafios no local de trabalho.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Isto está diretamente ligado a aspetos do bem-estar de professoras/es, como a autoeficácia.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Pode, ainda, ajudar professoras/es a desenvolver competências socioemocionais e habilidades para lidar com o esgotamento e o estresse.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Obrigar professoras/es a cumprir DPP que não considerem relevante às suas realidades e necessidades imediatas pode agravar o estresse, a ansiedade e a insatisfação.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0" name="Google Shape;690;p81"/>
          <p:cNvSpPr txBox="1"/>
          <p:nvPr/>
        </p:nvSpPr>
        <p:spPr>
          <a:xfrm>
            <a:off x="7629650" y="3237938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p81"/>
          <p:cNvSpPr txBox="1"/>
          <p:nvPr/>
        </p:nvSpPr>
        <p:spPr>
          <a:xfrm>
            <a:off x="701622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Espaço reservado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2" name="Google Shape;692;p8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39511" y="1824839"/>
            <a:ext cx="2654052" cy="17517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82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3 - Ensino e aprendizagem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8" name="Google Shape;698;p82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699" name="Google Shape;699;p82"/>
          <p:cNvSpPr txBox="1"/>
          <p:nvPr/>
        </p:nvSpPr>
        <p:spPr>
          <a:xfrm>
            <a:off x="228425" y="1067100"/>
            <a:ext cx="600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Formação, desenvolvimento e apoio profissional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0" name="Google Shape;700;p82"/>
          <p:cNvSpPr txBox="1"/>
          <p:nvPr/>
        </p:nvSpPr>
        <p:spPr>
          <a:xfrm>
            <a:off x="143850" y="1364100"/>
            <a:ext cx="88860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C4125"/>
                </a:solidFill>
                <a:latin typeface="Arial"/>
                <a:ea typeface="Arial"/>
                <a:cs typeface="Arial"/>
                <a:sym typeface="Arial"/>
              </a:rPr>
              <a:t>Quais são os obstáculos à formação e ao desenvolvimento profissional no âmbito dos esforços de bem-estar de professoras/es?</a:t>
            </a:r>
            <a:endParaRPr b="0" i="0" sz="1400" u="none" cap="none" strike="noStrike">
              <a:solidFill>
                <a:srgbClr val="CC412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rgbClr val="CC4125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Não há formadoras/es de professoras/es qualificadas/os, instalações ou outros recursos de formação de professoras/es em número suficiente.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Os currículos e pedagogias promovidos por formadoras/es de professoras/es estão desatualizados e não se adequam aos programas curriculares nacionais.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 DPP não é relevante ou bem organizado. Pode ser demasiado teórico e não estar ligado à cultura e às experiências das/os professoras/es.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Não inclui práticas de preparação e resposta a emergências.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Professoras/es com estatuto de refugiada/o não têm acesso ao DPP nacional.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4125"/>
                </a:solidFill>
              </a:rPr>
              <a:t>Estes obstáculos existem no seu contexto? Que outros entraves podem existir à formação e ao desenvolvimento profissional no bem-estar de professoras/es?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701" name="Google Shape;701;p82"/>
          <p:cNvSpPr txBox="1"/>
          <p:nvPr/>
        </p:nvSpPr>
        <p:spPr>
          <a:xfrm>
            <a:off x="724537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83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7" name="Google Shape;707;p83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708" name="Google Shape;708;p83"/>
          <p:cNvSpPr txBox="1"/>
          <p:nvPr/>
        </p:nvSpPr>
        <p:spPr>
          <a:xfrm>
            <a:off x="228425" y="983550"/>
            <a:ext cx="5652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Formação, desenvolvimento e apoio profissional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9" name="Google Shape;709;p83"/>
          <p:cNvSpPr txBox="1"/>
          <p:nvPr/>
        </p:nvSpPr>
        <p:spPr>
          <a:xfrm>
            <a:off x="1829025" y="1475500"/>
            <a:ext cx="72588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Ensinar saúde mental, psicossocial e aprendizagem socioemocional em DPP antes de professoras/es começarem a trabalhar e em exercício.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Oferecer regularmente às/aos professoras/es DPP sobre saúde mental, bem-estar psicossocial e competências sociais e emocionais, especialmente a novas/os professoras/es em situações de emergência e crise.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Garantir que durante o DPP sejam abordados tópicos potencialmente difíceis e sensíveis, tais como VGBE e deficiência, e como estes fatores influenciam a saúde mental e o bem-estar psicossocial.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Durante o DPP, informar professoras/es sobre serviços de encaminhamento de apoio psicossocial.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Debater estigmas e discriminação relativos à saúde mental e ao bem-estar.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Garantir que há estruturas criadas para proteger a privacidade de professoras/es.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Assegurar a disponibilização de serviços de apoio de SMAPS durante o DPP.</a:t>
            </a:r>
            <a:endParaRPr/>
          </a:p>
        </p:txBody>
      </p:sp>
      <p:pic>
        <p:nvPicPr>
          <p:cNvPr id="710" name="Google Shape;710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84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6" name="Google Shape;716;p84"/>
          <p:cNvSpPr txBox="1"/>
          <p:nvPr/>
        </p:nvSpPr>
        <p:spPr>
          <a:xfrm>
            <a:off x="270874" y="1038263"/>
            <a:ext cx="5992273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Formação, desenvolvimento e apoio profissional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" name="Google Shape;717;p84"/>
          <p:cNvSpPr txBox="1"/>
          <p:nvPr/>
        </p:nvSpPr>
        <p:spPr>
          <a:xfrm>
            <a:off x="1911925" y="1671225"/>
            <a:ext cx="70881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Formar professoras/es e formadoras/es de professoras/es em temas de resposta a emergências, como prevenção de conflitos, redução do risco de desastres e sensibilização para os perigos.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Rever os currículos e pedagogias propostos no DPP para garantir que não se concentram excessivamente na teoria, estabelecendo uma ligação com o que as/os professoras/es fazem na sala de aula e ajudando-as/os a refletir sobre os novos conhecimentos e a utilizá-los.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Proporcionar às/aos professoras/es um DPP prático, que relacione o currículo e o idioma locais às necessidades das/os professoras/es, incluindo métodos de ensino que respondam às questões de género e que estejam informados sobre traumas, educação sensível ao conflito e aprendizagem socioemocional.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8" name="Google Shape;718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135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" name="Google Shape;724;p135"/>
          <p:cNvSpPr txBox="1"/>
          <p:nvPr/>
        </p:nvSpPr>
        <p:spPr>
          <a:xfrm>
            <a:off x="270874" y="1038263"/>
            <a:ext cx="5992273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Formação, desenvolvimento e apoio profissional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5" name="Google Shape;725;p135"/>
          <p:cNvSpPr txBox="1"/>
          <p:nvPr/>
        </p:nvSpPr>
        <p:spPr>
          <a:xfrm>
            <a:off x="2078250" y="2080950"/>
            <a:ext cx="6867000" cy="14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Orientar líderes escolares para que sejam mais formadoras/es pedagógicos e menos gerentes administrativas/os.</a:t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comunidades de aprendizagem profissional ou comunidades de prática para apoiar o desenvolvimento profissional entre pares.</a:t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Garantir que professoras/es com estatuto de refugiada/o têm acesso a iniciativas de DPP a nível nacional.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26" name="Google Shape;726;p1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85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2" name="Google Shape;732;p85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733" name="Google Shape;733;p85"/>
          <p:cNvSpPr txBox="1"/>
          <p:nvPr/>
        </p:nvSpPr>
        <p:spPr>
          <a:xfrm>
            <a:off x="186100" y="1140800"/>
            <a:ext cx="6224532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2: Formação, desenvolvimento e apoio profissional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4" name="Google Shape;734;p85"/>
          <p:cNvSpPr txBox="1"/>
          <p:nvPr/>
        </p:nvSpPr>
        <p:spPr>
          <a:xfrm>
            <a:off x="1932700" y="1670350"/>
            <a:ext cx="70674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Incentivar professoras/es a ajudar a conceber e criar em conjunto de currículos e projetos de DPP antes de começarem a carreira e durante o exercício de suas atividades.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Ajudar professoras/es a desenvolver um senso de propósito compartilhado, trabalhando na aprendizagem das/os estudantes por meio de processos de apoio de colegas.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Permitir que professores liderem o DPP ou sejam professoras/es modelo no âmbito da aprendizagem e tutoria entre pares.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Incentivar as/os professoras/es a fazer parte de associações, sindicatos e redes profissionais, dentro e fora da comunidade escolar, que apresentem oportunidades de desenvolvimento profissional e redes de apoio social.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5" name="Google Shape;735;p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934275"/>
            <a:ext cx="1672950" cy="19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86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3 - Ensino e aprendizagem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" name="Google Shape;741;p86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742" name="Google Shape;742;p86"/>
          <p:cNvSpPr txBox="1"/>
          <p:nvPr/>
        </p:nvSpPr>
        <p:spPr>
          <a:xfrm>
            <a:off x="126575" y="11408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Processos de instrução e aprendizagem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3" name="Google Shape;743;p86"/>
          <p:cNvSpPr txBox="1"/>
          <p:nvPr/>
        </p:nvSpPr>
        <p:spPr>
          <a:xfrm>
            <a:off x="211450" y="1650176"/>
            <a:ext cx="44052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Professoras/es em situações de emergência devem oferecer a estudantes oportunidades de aprendizagem inclusivas e de qualidade.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Mas as/os professoras/es trabalham frequentemente em ambientes desfavoráveis, e efrentam muitos desafios com recursos limitados de ensino e aprendizagem.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Níveis baixos de apoio pedagógico e supervisão por parte de líderes escolares ou formadoras/es de professoras/es são comuns e prejudicam o bem-estar docente.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4" name="Google Shape;744;p86"/>
          <p:cNvSpPr txBox="1"/>
          <p:nvPr/>
        </p:nvSpPr>
        <p:spPr>
          <a:xfrm>
            <a:off x="7629650" y="3237938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5" name="Google Shape;745;p86"/>
          <p:cNvSpPr txBox="1"/>
          <p:nvPr/>
        </p:nvSpPr>
        <p:spPr>
          <a:xfrm>
            <a:off x="701622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Espaço reservado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46" name="Google Shape;746;p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57100" y="1650175"/>
            <a:ext cx="3460850" cy="23101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0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Quem são as/os professoras/es?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0"/>
          <p:cNvSpPr txBox="1"/>
          <p:nvPr>
            <p:ph idx="1" type="body"/>
          </p:nvPr>
        </p:nvSpPr>
        <p:spPr>
          <a:xfrm>
            <a:off x="143850" y="788600"/>
            <a:ext cx="4781700" cy="34839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1: </a:t>
            </a:r>
            <a:r>
              <a:rPr lang="en" sz="1600">
                <a:latin typeface="Arial"/>
                <a:ea typeface="Arial"/>
                <a:cs typeface="Arial"/>
                <a:sym typeface="Arial"/>
              </a:rPr>
              <a:t>Em</a:t>
            </a: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seu livro de atividades, há algumas sugestões para levá-la/o a refletir sobre os antecedentes, o perfil, o papel e o estatuto das/os professoras/es em [</a:t>
            </a:r>
            <a:r>
              <a:rPr lang="en" sz="1600">
                <a:solidFill>
                  <a:srgbClr val="00000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CONTEXTO</a:t>
            </a: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].</a:t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2: </a:t>
            </a: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Responda a estas questões no espaço correspondente e, em seguida, partilhe suas respostas com os outros membros da sua mesa.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3: </a:t>
            </a: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Acrescente outras ideias dos colegas no segundo espaço de registo.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4: </a:t>
            </a: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Partilhar com o grupo mais alargado.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95" name="Google Shape;95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01455" y="1025626"/>
            <a:ext cx="3610170" cy="3246874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0"/>
          <p:cNvSpPr txBox="1"/>
          <p:nvPr/>
        </p:nvSpPr>
        <p:spPr>
          <a:xfrm>
            <a:off x="7627025" y="3933800"/>
            <a:ext cx="1284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ACNUR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50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87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3 - Ensino e aprendizagem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2" name="Google Shape;752;p87"/>
          <p:cNvSpPr txBox="1"/>
          <p:nvPr/>
        </p:nvSpPr>
        <p:spPr>
          <a:xfrm>
            <a:off x="228425" y="102725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Processos de instrução e aprendizagem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3" name="Google Shape;753;p87"/>
          <p:cNvSpPr txBox="1"/>
          <p:nvPr/>
        </p:nvSpPr>
        <p:spPr>
          <a:xfrm>
            <a:off x="330300" y="1394850"/>
            <a:ext cx="86148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C4125"/>
                </a:solidFill>
                <a:latin typeface="Arial"/>
                <a:ea typeface="Arial"/>
                <a:cs typeface="Arial"/>
                <a:sym typeface="Arial"/>
              </a:rPr>
              <a:t>Quais são os obstáculos a instrução e a processos de aprendizagem de qualidade nos esforços de bem-estar de professoras/es?</a:t>
            </a:r>
            <a:endParaRPr b="0" i="0" sz="1400" u="none" cap="none" strike="noStrike">
              <a:solidFill>
                <a:srgbClr val="CC412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rgbClr val="CC4125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 salas de aula estão sobrelotadas. Turmas de estudantes com diferentes níveis e necessidades causam estresse e </a:t>
            </a:r>
            <a:r>
              <a:rPr i="1" lang="en">
                <a:solidFill>
                  <a:schemeClr val="dk1"/>
                </a:solidFill>
              </a:rPr>
              <a:t>burnout</a:t>
            </a:r>
            <a:r>
              <a:rPr lang="en">
                <a:solidFill>
                  <a:schemeClr val="dk1"/>
                </a:solidFill>
              </a:rPr>
              <a:t> a professoras/es quando estas/es não têm as competências necessárias para apoiar ou gerir suas turmas.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É frequente professoras/es terem de ensinar na sua segunda ou terceira língua, especialmente em comunidades que acolhem pessoas refugiadas. A língua da escola está frequentemente ligada a um passado colonial ou a oportunidades contemporâneas de desenvolvimento económico e mobilidade social.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Os horários das/os professoras/es deixam pouco tempo disponível para o DPP.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4125"/>
                </a:solidFill>
              </a:rPr>
              <a:t>Estes obstáculos existem no seu contexto? Quais outros obstáculos podem existir a instrução e a processos de aprendizagem de qualidade nos esforços de bem-estar de professoras/es?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88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9" name="Google Shape;759;p88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760" name="Google Shape;760;p88"/>
          <p:cNvSpPr txBox="1"/>
          <p:nvPr/>
        </p:nvSpPr>
        <p:spPr>
          <a:xfrm>
            <a:off x="228425" y="1192600"/>
            <a:ext cx="5347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Processos de instrução e aprendizagem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1" name="Google Shape;761;p88"/>
          <p:cNvSpPr txBox="1"/>
          <p:nvPr/>
        </p:nvSpPr>
        <p:spPr>
          <a:xfrm>
            <a:off x="1970850" y="1955838"/>
            <a:ext cx="70398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redes de apoio entre professoras/es para debater o estresse e a ansiedade relacionados aos desafios complexos do ensino com outros colegas de profissão.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Oferecer a professoras/es oportunidades de organizar o ensino em espaços comunitários para desenvolver relações positivas entre elas/es e a comunidade.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Transmitir a professoras/es conhecimentos e capacidades socioemocionais para lidar com o estresse, a ansiedade e outros desafios na sala de aula.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2" name="Google Shape;762;p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89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8" name="Google Shape;768;p89"/>
          <p:cNvSpPr txBox="1"/>
          <p:nvPr/>
        </p:nvSpPr>
        <p:spPr>
          <a:xfrm>
            <a:off x="186100" y="10846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Processos de instrução e aprendizagem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9" name="Google Shape;769;p89"/>
          <p:cNvSpPr txBox="1"/>
          <p:nvPr/>
        </p:nvSpPr>
        <p:spPr>
          <a:xfrm>
            <a:off x="1932700" y="1484800"/>
            <a:ext cx="7315200" cy="31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Ajudar professoras/es e líderes escolares a utilizar estratégias positivas de gestão de salas de aula (incluindo práticas restauradoras), para construir relações positivas e criar salas de aula e escolas acolhedoras para as crianças (o que beneficiará também as/os professoras/es).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Garantir que o DPP é abrangente e contínuo no contexto escolar, de maneira a aprimorar o ensino e as capacidades de gestão de relações.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Ajudar as/os professoras/es a se conectarem e a partilhar práticas pedagógicas eficazes entre si. 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Promover a observação e a tutoria entre pares, bem como o ensino e o planeamento partilhado de aulas.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Pedir a pais, tutoras/es ou líderes comunitárias/os que ajudem professoras/es com tarefas não docentes (alternância de tarefas, por exemplo), de maneira a aliviar sua carga de trabalho e a permitir-lhes concentrar-se em um ensino de qualidade.</a:t>
            </a:r>
            <a:endParaRPr/>
          </a:p>
        </p:txBody>
      </p:sp>
      <p:pic>
        <p:nvPicPr>
          <p:cNvPr id="770" name="Google Shape;770;p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90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6" name="Google Shape;776;p90"/>
          <p:cNvSpPr txBox="1"/>
          <p:nvPr/>
        </p:nvSpPr>
        <p:spPr>
          <a:xfrm>
            <a:off x="197300" y="105017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3: Processos de instrução e aprendizagem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7" name="Google Shape;777;p90"/>
          <p:cNvSpPr txBox="1"/>
          <p:nvPr/>
        </p:nvSpPr>
        <p:spPr>
          <a:xfrm>
            <a:off x="1816800" y="1450375"/>
            <a:ext cx="72135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Perguntar a professoras/es de que precisam para ensinar melhor e conceber com elas/es programas de DPP que desenvolvam as competências de que necessitam.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Ajudar as/os professoras/es a desenvolver competências de autorreflexão profissional. Formá-las/os no âmbito da investigação-ação e da inovação pedagógica para que se sintam capacitadas/os e influentes.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Assegurar que as políticas posicionem professoras/es como especialistas em sala de aula e que tenham propriedade sobre seus espaços de trabalho.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Criar ambientes onde professoras/es ouçam respeitosamente os pontos de vista, as experiências e as ideias das/os colegas.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Reconhecer e premiar as/os professoras/es pelo trabalho e pela liderança exemplares. Dar-lhes oportunidades para assumirem papéis de liderança informal, como mentoras/es ou formadoras/es, liderando ou ajudando em reuniões, </a:t>
            </a:r>
            <a:r>
              <a:rPr i="1" lang="en">
                <a:solidFill>
                  <a:schemeClr val="dk1"/>
                </a:solidFill>
              </a:rPr>
              <a:t>workshops</a:t>
            </a:r>
            <a:r>
              <a:rPr lang="en">
                <a:solidFill>
                  <a:schemeClr val="dk1"/>
                </a:solidFill>
              </a:rPr>
              <a:t> e eventos.</a:t>
            </a:r>
            <a:endParaRPr/>
          </a:p>
        </p:txBody>
      </p:sp>
      <p:pic>
        <p:nvPicPr>
          <p:cNvPr id="778" name="Google Shape;778;p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934275"/>
            <a:ext cx="1672950" cy="19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82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p138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3 - Ensino e aprendizagem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4" name="Google Shape;784;p138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785" name="Google Shape;785;p138"/>
          <p:cNvSpPr txBox="1"/>
          <p:nvPr/>
        </p:nvSpPr>
        <p:spPr>
          <a:xfrm>
            <a:off x="143850" y="103995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4: Avaliação e resultados da aprendizagem</a:t>
            </a:r>
            <a:endParaRPr b="1" i="1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6" name="Google Shape;786;p138"/>
          <p:cNvSpPr txBox="1"/>
          <p:nvPr/>
        </p:nvSpPr>
        <p:spPr>
          <a:xfrm>
            <a:off x="0" y="1440150"/>
            <a:ext cx="6525600" cy="31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 eficácia das/os professoras/es e o seu próprio sentido desta eficácia estão, muitas vezes, relacionados com a melhoria da aprendizagem das/os estudantes.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Assim, precisamos de ferramentas de avaliação e abordagens para medir até que ponto as/os professoras/es estão a desempenhar bem o seu trabalho.</a:t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Quando as avaliações de estudantes não correspondem aos currículos, ou não consideram as necessidades das/os estudantes, pode parecer que as/os professoras/es estão a ter um mau desempenho, o que tem impacto no próprio sentido de eficácia e bem-estar.</a:t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 contextos de emergência, esta situação coloca professoras/es que já estão a lidar com muitos desafios sob uma pressão ainda maior. </a:t>
            </a:r>
            <a:endParaRPr/>
          </a:p>
          <a:p>
            <a:pPr indent="-3175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Aumenta a tensão e a insatisfação laboral.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7" name="Google Shape;787;p138"/>
          <p:cNvSpPr txBox="1"/>
          <p:nvPr/>
        </p:nvSpPr>
        <p:spPr>
          <a:xfrm>
            <a:off x="7629650" y="3237938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138"/>
          <p:cNvSpPr txBox="1"/>
          <p:nvPr/>
        </p:nvSpPr>
        <p:spPr>
          <a:xfrm>
            <a:off x="701622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Espaço reservado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9" name="Google Shape;789;p1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29400" y="1867375"/>
            <a:ext cx="2315850" cy="154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92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3 - Ensino e aprendizagem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5" name="Google Shape;795;p92"/>
          <p:cNvSpPr txBox="1"/>
          <p:nvPr/>
        </p:nvSpPr>
        <p:spPr>
          <a:xfrm>
            <a:off x="228425" y="957625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4: Avaliação e resultados da aprendizagem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6" name="Google Shape;796;p92"/>
          <p:cNvSpPr txBox="1"/>
          <p:nvPr/>
        </p:nvSpPr>
        <p:spPr>
          <a:xfrm>
            <a:off x="-100" y="1357825"/>
            <a:ext cx="9144000" cy="3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C4125"/>
                </a:solidFill>
                <a:latin typeface="Arial"/>
                <a:ea typeface="Arial"/>
                <a:cs typeface="Arial"/>
                <a:sym typeface="Arial"/>
              </a:rPr>
              <a:t>Quais são os obstáculos à avaliação da qualidade e aos resultados de aprendizagem nos esforços de bem-estar de professoras/es?</a:t>
            </a:r>
            <a:endParaRPr b="0" i="0" sz="1400" u="none" cap="none" strike="noStrike">
              <a:solidFill>
                <a:srgbClr val="CC412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800">
              <a:solidFill>
                <a:srgbClr val="CC4125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As/Os professoras/es sentem a pressão de ensinar apenas para preparar para os exames para que estudantes sejam aprovadas/os nos testes.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Os métodos de avaliação não correspondem às diversas necessidades, capacidades ou estilos de aprendizagem das/os estudantes, especialmente nos casos de estudantes com deficiências, com o estatuto de refugiada/o ou pertencentes a minorias linguísticas.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Professoras/es não têm liberdade para adaptar os testes. Um modelo único de ensino coloca as/os professoras/es sob uma pressão ainda maior.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 avaliação somativa é privilegiada em detrimento da avaliação formativa.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 desempenho das/os professoras/es é avaliado através dos resultados dos exames.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4125"/>
                </a:solidFill>
              </a:rPr>
              <a:t>Estes obstáculos existem no seu contexto? Que outros entraves à avaliação e aos resultados da aprendizagem podem influenciar no bem-estar de professoras/es?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797" name="Google Shape;797;p92"/>
          <p:cNvSpPr txBox="1"/>
          <p:nvPr/>
        </p:nvSpPr>
        <p:spPr>
          <a:xfrm>
            <a:off x="7245375" y="3237925"/>
            <a:ext cx="1188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Crédito:</a:t>
            </a:r>
            <a:r>
              <a:rPr b="0" i="0" lang="en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Oxfam</a:t>
            </a:r>
            <a:endParaRPr b="0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0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p93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3" name="Google Shape;803;p93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804" name="Google Shape;804;p93"/>
          <p:cNvSpPr txBox="1"/>
          <p:nvPr/>
        </p:nvSpPr>
        <p:spPr>
          <a:xfrm>
            <a:off x="228425" y="11926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4: Avaliação e resultados da aprendizagem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5" name="Google Shape;805;p93"/>
          <p:cNvSpPr txBox="1"/>
          <p:nvPr/>
        </p:nvSpPr>
        <p:spPr>
          <a:xfrm>
            <a:off x="1964850" y="2126125"/>
            <a:ext cx="6980400" cy="13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redes de apoio social mais fortes para as/os professoras/es, pedindo a pais e demais membros da comunidade para ajudar com a organização e marcação das avaliações.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Considerar a possibilidade de incluir saúde mental e competências psicossociais, sociais e emocionais nas avaliações.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06" name="Google Shape;806;p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22575"/>
            <a:ext cx="1685175" cy="195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p94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2" name="Google Shape;812;p94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813" name="Google Shape;813;p94"/>
          <p:cNvSpPr txBox="1"/>
          <p:nvPr/>
        </p:nvSpPr>
        <p:spPr>
          <a:xfrm>
            <a:off x="186100" y="10846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4: Avaliação e resultados da aprendizagem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4" name="Google Shape;814;p94"/>
          <p:cNvSpPr txBox="1"/>
          <p:nvPr/>
        </p:nvSpPr>
        <p:spPr>
          <a:xfrm>
            <a:off x="1953500" y="1614150"/>
            <a:ext cx="69918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Criar programas e políticas que se concentrem na aprendizagem, no desenvolvimento e no sentido de pertença e não exclusivamente nos resultados de testes e exames.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Rever os instrumentos e as abordagens de avaliação para que coincidam com os currículos e não impliquem uma sobrecarga para as/os professoras/es.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Oferecer DPP às/aos professoras/es para desenvolver instrumentos de avaliação formativa e somativa (como a avaliação lúdica e as oportunidades de avaliação autêntica). Essas iniciativas podem incluir como utilizar adaptações razoáveis ou como adaptar ferramentas às necessidades das/os estudantes.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Ajudar as/os professoras/es a documentar, analisar e interpretar os dados de avaliação de estudantes para apoiar suas práticas de ensino.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15" name="Google Shape;815;p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845260"/>
            <a:ext cx="1661650" cy="195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95"/>
          <p:cNvSpPr txBox="1"/>
          <p:nvPr>
            <p:ph type="title"/>
          </p:nvPr>
        </p:nvSpPr>
        <p:spPr>
          <a:xfrm>
            <a:off x="143850" y="129465"/>
            <a:ext cx="8801400" cy="5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Estratégias de apoio ao bem-estar de professoras/es: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Domínio 3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1" name="Google Shape;821;p95"/>
          <p:cNvSpPr txBox="1"/>
          <p:nvPr>
            <p:ph idx="1" type="body"/>
          </p:nvPr>
        </p:nvSpPr>
        <p:spPr>
          <a:xfrm>
            <a:off x="143850" y="788603"/>
            <a:ext cx="8866800" cy="3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 b="1"/>
          </a:p>
        </p:txBody>
      </p:sp>
      <p:sp>
        <p:nvSpPr>
          <p:cNvPr id="822" name="Google Shape;822;p95"/>
          <p:cNvSpPr txBox="1"/>
          <p:nvPr/>
        </p:nvSpPr>
        <p:spPr>
          <a:xfrm>
            <a:off x="186100" y="1140800"/>
            <a:ext cx="534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Requisito 4: Avaliação e resultados da aprendizagem</a:t>
            </a:r>
            <a:endParaRPr b="0" i="0" sz="1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3" name="Google Shape;823;p95"/>
          <p:cNvSpPr txBox="1"/>
          <p:nvPr/>
        </p:nvSpPr>
        <p:spPr>
          <a:xfrm>
            <a:off x="2026350" y="1643075"/>
            <a:ext cx="69843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Incentivar as/os professoras/es a serem mais autónomas/os na administração das avaliações. Deixar que as/os professoras/es desenvolvam ferramentas de avaliação na sala de aula, façam adaptações razoáveis, e oferecer apoio ao desenvolvimento de competências para que essas/es profissionais sejam capazes de realizar estas atividades.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Solicitar avaliações ou inspeções de professoras/es que sejam justas e não utilizem apenas os resultados dos testes para avaliar o desempenho e a eficácia das/os educadoras/es.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Reconhecer o trabalho árduo das/os professoras/es analisando a avaliação das/os estudantes e seu crescimento, a melhoria das relações estudante-professor/a e os desenvolvimentos na sala de aula e na escola.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24" name="Google Shape;824;p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" y="1934275"/>
            <a:ext cx="1672950" cy="19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3644"/>
        </a:solidFill>
      </p:bgPr>
    </p:bg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96"/>
          <p:cNvSpPr txBox="1"/>
          <p:nvPr>
            <p:ph type="title"/>
          </p:nvPr>
        </p:nvSpPr>
        <p:spPr>
          <a:xfrm>
            <a:off x="459000" y="635573"/>
            <a:ext cx="8226000" cy="2627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BEM-ESTAR DE PROFESSORAS/ES EM </a:t>
            </a:r>
            <a:r>
              <a:rPr b="1" lang="en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CONTEXTOS DE EMERGÊNCIA</a:t>
            </a:r>
            <a:endParaRPr i="1"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i="1" lang="en" sz="2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Workshop regional de contextualização, política e prática</a:t>
            </a:r>
            <a:endParaRPr sz="23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t/>
            </a:r>
            <a:endParaRPr sz="2300">
              <a:solidFill>
                <a:srgbClr val="FFFFFF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5500"/>
              <a:buFont typeface="Arial"/>
              <a:buNone/>
            </a:pPr>
            <a:r>
              <a:rPr b="1" lang="en"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LIVRO DE ATIVIDADES 3: Professores e outros técnicos de educação</a:t>
            </a:r>
            <a:endParaRPr b="1" sz="16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INEE Presentation Template">
  <a:themeElements>
    <a:clrScheme name="Simple 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27821"/>
      </a:accent1>
      <a:accent2>
        <a:srgbClr val="CD233A"/>
      </a:accent2>
      <a:accent3>
        <a:srgbClr val="913592"/>
      </a:accent3>
      <a:accent4>
        <a:srgbClr val="305284"/>
      </a:accent4>
      <a:accent5>
        <a:srgbClr val="0097A7"/>
      </a:accent5>
      <a:accent6>
        <a:srgbClr val="F68B1F"/>
      </a:accent6>
      <a:hlink>
        <a:srgbClr val="4848EB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