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117.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109.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07.xml"/>
  <Override ContentType="application/vnd.openxmlformats-officedocument.presentationml.notesSlide+xml" PartName="/ppt/notesSlides/notesSlide10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119.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105.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10.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112.xml"/>
  <Override ContentType="application/vnd.openxmlformats-officedocument.presentationml.notesSlide+xml" PartName="/ppt/notesSlides/notesSlide103.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114.xml"/>
  <Override ContentType="application/vnd.openxmlformats-officedocument.presentationml.notesSlide+xml" PartName="/ppt/notesSlides/notesSlide101.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116.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108.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106.xml"/>
  <Override ContentType="application/vnd.openxmlformats-officedocument.presentationml.notesSlide+xml" PartName="/ppt/notesSlides/notesSlide99.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118.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1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113.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104.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02.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115.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0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13.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107.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111.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18.xml"/>
  <Override ContentType="application/vnd.openxmlformats-officedocument.presentationml.slide+xml" PartName="/ppt/slides/slide12.xml"/>
  <Override ContentType="application/vnd.openxmlformats-officedocument.presentationml.slide+xml" PartName="/ppt/slides/slide108.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101.xml"/>
  <Override ContentType="application/vnd.openxmlformats-officedocument.presentationml.slide+xml" PartName="/ppt/slides/slide116.xml"/>
  <Override ContentType="application/vnd.openxmlformats-officedocument.presentationml.slide+xml" PartName="/ppt/slides/slide80.xml"/>
  <Override ContentType="application/vnd.openxmlformats-officedocument.presentationml.slide+xml" PartName="/ppt/slides/slide103.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114.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12.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104.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110.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106.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119.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109.xml"/>
  <Override ContentType="application/vnd.openxmlformats-officedocument.presentationml.slide+xml" PartName="/ppt/slides/slide99.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100.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117.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slide+xml" PartName="/ppt/slides/slide115.xml"/>
  <Override ContentType="application/vnd.openxmlformats-officedocument.presentationml.slide+xml" PartName="/ppt/slides/slide102.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 id="354" r:id="rId105"/>
    <p:sldId id="355" r:id="rId106"/>
    <p:sldId id="356" r:id="rId107"/>
    <p:sldId id="357" r:id="rId108"/>
    <p:sldId id="358" r:id="rId109"/>
    <p:sldId id="359" r:id="rId110"/>
    <p:sldId id="360" r:id="rId111"/>
    <p:sldId id="361" r:id="rId112"/>
    <p:sldId id="362" r:id="rId113"/>
    <p:sldId id="363" r:id="rId114"/>
    <p:sldId id="364" r:id="rId115"/>
    <p:sldId id="365" r:id="rId116"/>
    <p:sldId id="366" r:id="rId117"/>
    <p:sldId id="367" r:id="rId118"/>
    <p:sldId id="368" r:id="rId119"/>
    <p:sldId id="369" r:id="rId120"/>
    <p:sldId id="370" r:id="rId121"/>
    <p:sldId id="371" r:id="rId122"/>
    <p:sldId id="372" r:id="rId123"/>
    <p:sldId id="373" r:id="rId124"/>
    <p:sldId id="374" r:id="rId125"/>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126" roundtripDataSignature="AMtx7mi08tJuhdvAVbN34s/64ASwTmFe0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54863693-BF24-4350-AAF6-7BB02483A326}">
  <a:tblStyle styleId="{54863693-BF24-4350-AAF6-7BB02483A326}"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7" Type="http://schemas.openxmlformats.org/officeDocument/2006/relationships/slide" Target="slides/slide101.xml"/><Relationship Id="rId106" Type="http://schemas.openxmlformats.org/officeDocument/2006/relationships/slide" Target="slides/slide100.xml"/><Relationship Id="rId105" Type="http://schemas.openxmlformats.org/officeDocument/2006/relationships/slide" Target="slides/slide99.xml"/><Relationship Id="rId104" Type="http://schemas.openxmlformats.org/officeDocument/2006/relationships/slide" Target="slides/slide98.xml"/><Relationship Id="rId109" Type="http://schemas.openxmlformats.org/officeDocument/2006/relationships/slide" Target="slides/slide103.xml"/><Relationship Id="rId108" Type="http://schemas.openxmlformats.org/officeDocument/2006/relationships/slide" Target="slides/slide102.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26" Type="http://customschemas.google.com/relationships/presentationmetadata" Target="metadata"/><Relationship Id="rId26" Type="http://schemas.openxmlformats.org/officeDocument/2006/relationships/slide" Target="slides/slide20.xml"/><Relationship Id="rId121" Type="http://schemas.openxmlformats.org/officeDocument/2006/relationships/slide" Target="slides/slide115.xml"/><Relationship Id="rId25" Type="http://schemas.openxmlformats.org/officeDocument/2006/relationships/slide" Target="slides/slide19.xml"/><Relationship Id="rId120" Type="http://schemas.openxmlformats.org/officeDocument/2006/relationships/slide" Target="slides/slide114.xml"/><Relationship Id="rId28" Type="http://schemas.openxmlformats.org/officeDocument/2006/relationships/slide" Target="slides/slide22.xml"/><Relationship Id="rId27" Type="http://schemas.openxmlformats.org/officeDocument/2006/relationships/slide" Target="slides/slide21.xml"/><Relationship Id="rId125" Type="http://schemas.openxmlformats.org/officeDocument/2006/relationships/slide" Target="slides/slide119.xml"/><Relationship Id="rId29" Type="http://schemas.openxmlformats.org/officeDocument/2006/relationships/slide" Target="slides/slide23.xml"/><Relationship Id="rId124" Type="http://schemas.openxmlformats.org/officeDocument/2006/relationships/slide" Target="slides/slide118.xml"/><Relationship Id="rId123" Type="http://schemas.openxmlformats.org/officeDocument/2006/relationships/slide" Target="slides/slide117.xml"/><Relationship Id="rId122" Type="http://schemas.openxmlformats.org/officeDocument/2006/relationships/slide" Target="slides/slide116.xml"/><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18" Type="http://schemas.openxmlformats.org/officeDocument/2006/relationships/slide" Target="slides/slide112.xml"/><Relationship Id="rId117" Type="http://schemas.openxmlformats.org/officeDocument/2006/relationships/slide" Target="slides/slide111.xml"/><Relationship Id="rId116" Type="http://schemas.openxmlformats.org/officeDocument/2006/relationships/slide" Target="slides/slide110.xml"/><Relationship Id="rId115" Type="http://schemas.openxmlformats.org/officeDocument/2006/relationships/slide" Target="slides/slide109.xml"/><Relationship Id="rId119" Type="http://schemas.openxmlformats.org/officeDocument/2006/relationships/slide" Target="slides/slide113.xml"/><Relationship Id="rId15" Type="http://schemas.openxmlformats.org/officeDocument/2006/relationships/slide" Target="slides/slide9.xml"/><Relationship Id="rId110" Type="http://schemas.openxmlformats.org/officeDocument/2006/relationships/slide" Target="slides/slide104.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14" Type="http://schemas.openxmlformats.org/officeDocument/2006/relationships/slide" Target="slides/slide108.xml"/><Relationship Id="rId18" Type="http://schemas.openxmlformats.org/officeDocument/2006/relationships/slide" Target="slides/slide12.xml"/><Relationship Id="rId113" Type="http://schemas.openxmlformats.org/officeDocument/2006/relationships/slide" Target="slides/slide107.xml"/><Relationship Id="rId112" Type="http://schemas.openxmlformats.org/officeDocument/2006/relationships/slide" Target="slides/slide106.xml"/><Relationship Id="rId111" Type="http://schemas.openxmlformats.org/officeDocument/2006/relationships/slide" Target="slides/slide105.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1" algn="r">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1" algn="r">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1" algn="r">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1" algn="r">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1" algn="r">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1" algn="r">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1" algn="r">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1" algn="r">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1" algn="r">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 name="Shape 38"/>
        <p:cNvGrpSpPr/>
        <p:nvPr/>
      </p:nvGrpSpPr>
      <p:grpSpPr>
        <a:xfrm>
          <a:off x="0" y="0"/>
          <a:ext cx="0" cy="0"/>
          <a:chOff x="0" y="0"/>
          <a:chExt cx="0" cy="0"/>
        </a:xfrm>
      </p:grpSpPr>
      <p:sp>
        <p:nvSpPr>
          <p:cNvPr id="39" name="Google Shape;39;p1: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t/>
            </a:r>
            <a:endParaRPr/>
          </a:p>
        </p:txBody>
      </p:sp>
      <p:sp>
        <p:nvSpPr>
          <p:cNvPr id="40" name="Google Shape;40;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1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99" name="Google Shape;99;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p10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842" name="Google Shape;842;p10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8" name="Shape 848"/>
        <p:cNvGrpSpPr/>
        <p:nvPr/>
      </p:nvGrpSpPr>
      <p:grpSpPr>
        <a:xfrm>
          <a:off x="0" y="0"/>
          <a:ext cx="0" cy="0"/>
          <a:chOff x="0" y="0"/>
          <a:chExt cx="0" cy="0"/>
        </a:xfrm>
      </p:grpSpPr>
      <p:sp>
        <p:nvSpPr>
          <p:cNvPr id="849" name="Google Shape;849;p10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850" name="Google Shape;850;p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6" name="Shape 856"/>
        <p:cNvGrpSpPr/>
        <p:nvPr/>
      </p:nvGrpSpPr>
      <p:grpSpPr>
        <a:xfrm>
          <a:off x="0" y="0"/>
          <a:ext cx="0" cy="0"/>
          <a:chOff x="0" y="0"/>
          <a:chExt cx="0" cy="0"/>
        </a:xfrm>
      </p:grpSpPr>
      <p:sp>
        <p:nvSpPr>
          <p:cNvPr id="857" name="Google Shape;857;p10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sz="1200"/>
          </a:p>
        </p:txBody>
      </p:sp>
      <p:sp>
        <p:nvSpPr>
          <p:cNvPr id="858" name="Google Shape;858;p10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4" name="Shape 864"/>
        <p:cNvGrpSpPr/>
        <p:nvPr/>
      </p:nvGrpSpPr>
      <p:grpSpPr>
        <a:xfrm>
          <a:off x="0" y="0"/>
          <a:ext cx="0" cy="0"/>
          <a:chOff x="0" y="0"/>
          <a:chExt cx="0" cy="0"/>
        </a:xfrm>
      </p:grpSpPr>
      <p:sp>
        <p:nvSpPr>
          <p:cNvPr id="865" name="Google Shape;865;p10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866" name="Google Shape;866;p10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3" name="Shape 873"/>
        <p:cNvGrpSpPr/>
        <p:nvPr/>
      </p:nvGrpSpPr>
      <p:grpSpPr>
        <a:xfrm>
          <a:off x="0" y="0"/>
          <a:ext cx="0" cy="0"/>
          <a:chOff x="0" y="0"/>
          <a:chExt cx="0" cy="0"/>
        </a:xfrm>
      </p:grpSpPr>
      <p:sp>
        <p:nvSpPr>
          <p:cNvPr id="874" name="Google Shape;874;p10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875" name="Google Shape;875;p10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4" name="Shape 884"/>
        <p:cNvGrpSpPr/>
        <p:nvPr/>
      </p:nvGrpSpPr>
      <p:grpSpPr>
        <a:xfrm>
          <a:off x="0" y="0"/>
          <a:ext cx="0" cy="0"/>
          <a:chOff x="0" y="0"/>
          <a:chExt cx="0" cy="0"/>
        </a:xfrm>
      </p:grpSpPr>
      <p:sp>
        <p:nvSpPr>
          <p:cNvPr id="885" name="Google Shape;885;p10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886" name="Google Shape;886;p10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2" name="Shape 892"/>
        <p:cNvGrpSpPr/>
        <p:nvPr/>
      </p:nvGrpSpPr>
      <p:grpSpPr>
        <a:xfrm>
          <a:off x="0" y="0"/>
          <a:ext cx="0" cy="0"/>
          <a:chOff x="0" y="0"/>
          <a:chExt cx="0" cy="0"/>
        </a:xfrm>
      </p:grpSpPr>
      <p:sp>
        <p:nvSpPr>
          <p:cNvPr id="893" name="Google Shape;893;p10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894" name="Google Shape;894;p10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0" name="Shape 900"/>
        <p:cNvGrpSpPr/>
        <p:nvPr/>
      </p:nvGrpSpPr>
      <p:grpSpPr>
        <a:xfrm>
          <a:off x="0" y="0"/>
          <a:ext cx="0" cy="0"/>
          <a:chOff x="0" y="0"/>
          <a:chExt cx="0" cy="0"/>
        </a:xfrm>
      </p:grpSpPr>
      <p:sp>
        <p:nvSpPr>
          <p:cNvPr id="901" name="Google Shape;901;p11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902" name="Google Shape;902;p1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8" name="Shape 908"/>
        <p:cNvGrpSpPr/>
        <p:nvPr/>
      </p:nvGrpSpPr>
      <p:grpSpPr>
        <a:xfrm>
          <a:off x="0" y="0"/>
          <a:ext cx="0" cy="0"/>
          <a:chOff x="0" y="0"/>
          <a:chExt cx="0" cy="0"/>
        </a:xfrm>
      </p:grpSpPr>
      <p:sp>
        <p:nvSpPr>
          <p:cNvPr id="909" name="Google Shape;909;p11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910" name="Google Shape;910;p1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6" name="Shape 916"/>
        <p:cNvGrpSpPr/>
        <p:nvPr/>
      </p:nvGrpSpPr>
      <p:grpSpPr>
        <a:xfrm>
          <a:off x="0" y="0"/>
          <a:ext cx="0" cy="0"/>
          <a:chOff x="0" y="0"/>
          <a:chExt cx="0" cy="0"/>
        </a:xfrm>
      </p:grpSpPr>
      <p:sp>
        <p:nvSpPr>
          <p:cNvPr id="917" name="Google Shape;917;p112: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t/>
            </a:r>
            <a:endParaRPr/>
          </a:p>
        </p:txBody>
      </p:sp>
      <p:sp>
        <p:nvSpPr>
          <p:cNvPr id="918" name="Google Shape;918;p1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p1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كذلك يمكنك إدراج نص من اليونسكو ومنظمة العمل الدولية حول بيان عام 1966 عن مكانة المعلمين والحاجة لتجديد العقد الاجتماعي</a:t>
            </a:r>
            <a:endParaRPr sz="1200"/>
          </a:p>
          <a:p>
            <a:pPr indent="-304800" lvl="0" marL="457200" rtl="1" algn="l">
              <a:lnSpc>
                <a:spcPct val="100000"/>
              </a:lnSpc>
              <a:spcBef>
                <a:spcPts val="0"/>
              </a:spcBef>
              <a:spcAft>
                <a:spcPts val="0"/>
              </a:spcAft>
              <a:buSzPts val="1200"/>
              <a:buChar char="-"/>
            </a:pPr>
            <a:r>
              <a:rPr lang="en" sz="1200"/>
              <a:t>خذ نصًا من بيان تحويل مسار التعليم 3 حول المعلمين و مهنة التعليم.</a:t>
            </a:r>
            <a:endParaRPr sz="1200"/>
          </a:p>
          <a:p>
            <a:pPr indent="0" lvl="0" marL="0" rtl="1" algn="l">
              <a:lnSpc>
                <a:spcPct val="100000"/>
              </a:lnSpc>
              <a:spcBef>
                <a:spcPts val="0"/>
              </a:spcBef>
              <a:spcAft>
                <a:spcPts val="0"/>
              </a:spcAft>
              <a:buClr>
                <a:schemeClr val="dk1"/>
              </a:buClr>
              <a:buSzPts val="1100"/>
              <a:buFont typeface="Arial"/>
              <a:buNone/>
            </a:pPr>
            <a:r>
              <a:t/>
            </a:r>
            <a:endParaRPr sz="1200"/>
          </a:p>
          <a:p>
            <a:pPr indent="0" lvl="0" marL="0" rtl="1" algn="l">
              <a:lnSpc>
                <a:spcPct val="100000"/>
              </a:lnSpc>
              <a:spcBef>
                <a:spcPts val="0"/>
              </a:spcBef>
              <a:spcAft>
                <a:spcPts val="0"/>
              </a:spcAft>
              <a:buClr>
                <a:schemeClr val="dk1"/>
              </a:buClr>
              <a:buSzPts val="1100"/>
              <a:buFont typeface="Arial"/>
              <a:buNone/>
            </a:pPr>
            <a:r>
              <a:rPr lang="en" sz="1200"/>
              <a:t>1 - Falk et al 2019 </a:t>
            </a:r>
            <a:endParaRPr sz="1200"/>
          </a:p>
          <a:p>
            <a:pPr indent="0" lvl="0" marL="0" rtl="1" algn="l">
              <a:lnSpc>
                <a:spcPct val="100000"/>
              </a:lnSpc>
              <a:spcBef>
                <a:spcPts val="0"/>
              </a:spcBef>
              <a:spcAft>
                <a:spcPts val="0"/>
              </a:spcAft>
              <a:buClr>
                <a:schemeClr val="dk1"/>
              </a:buClr>
              <a:buSzPts val="1100"/>
              <a:buFont typeface="Arial"/>
              <a:buNone/>
            </a:pPr>
            <a:r>
              <a:t/>
            </a:r>
            <a:endParaRPr sz="1200"/>
          </a:p>
          <a:p>
            <a:pPr indent="0" lvl="0" marL="0" rtl="1" algn="l">
              <a:lnSpc>
                <a:spcPct val="100000"/>
              </a:lnSpc>
              <a:spcBef>
                <a:spcPts val="0"/>
              </a:spcBef>
              <a:spcAft>
                <a:spcPts val="0"/>
              </a:spcAft>
              <a:buClr>
                <a:schemeClr val="dk1"/>
              </a:buClr>
              <a:buSzPts val="1100"/>
              <a:buFont typeface="Arial"/>
              <a:buNone/>
            </a:pPr>
            <a:r>
              <a:rPr lang="en" sz="1200"/>
              <a:t>2 - Mendenhall et al 2019</a:t>
            </a:r>
            <a:endParaRPr sz="1200"/>
          </a:p>
          <a:p>
            <a:pPr indent="0" lvl="0" marL="0" rtl="1" algn="l">
              <a:lnSpc>
                <a:spcPct val="100000"/>
              </a:lnSpc>
              <a:spcBef>
                <a:spcPts val="0"/>
              </a:spcBef>
              <a:spcAft>
                <a:spcPts val="0"/>
              </a:spcAft>
              <a:buClr>
                <a:schemeClr val="dk1"/>
              </a:buClr>
              <a:buSzPts val="1100"/>
              <a:buFont typeface="Arial"/>
              <a:buNone/>
            </a:pPr>
            <a:r>
              <a:t/>
            </a:r>
            <a:endParaRPr sz="1200"/>
          </a:p>
          <a:p>
            <a:pPr indent="0" lvl="0" marL="0" rtl="1" algn="l">
              <a:lnSpc>
                <a:spcPct val="100000"/>
              </a:lnSpc>
              <a:spcBef>
                <a:spcPts val="0"/>
              </a:spcBef>
              <a:spcAft>
                <a:spcPts val="0"/>
              </a:spcAft>
              <a:buClr>
                <a:schemeClr val="dk1"/>
              </a:buClr>
              <a:buSzPts val="1100"/>
              <a:buFont typeface="Arial"/>
              <a:buNone/>
            </a:pPr>
            <a:r>
              <a:rPr lang="en" sz="1200"/>
              <a:t>3- الشبكة المشتركة لوكالات التعليم في حالات الطوارئ (INEE) 2021</a:t>
            </a:r>
            <a:endParaRPr sz="1200"/>
          </a:p>
          <a:p>
            <a:pPr indent="0" lvl="0" marL="0" rtl="1" algn="l">
              <a:lnSpc>
                <a:spcPct val="100000"/>
              </a:lnSpc>
              <a:spcBef>
                <a:spcPts val="0"/>
              </a:spcBef>
              <a:spcAft>
                <a:spcPts val="0"/>
              </a:spcAft>
              <a:buClr>
                <a:schemeClr val="dk1"/>
              </a:buClr>
              <a:buSzPts val="1100"/>
              <a:buFont typeface="Arial"/>
              <a:buNone/>
            </a:pPr>
            <a:r>
              <a:t/>
            </a:r>
            <a:endParaRPr sz="1200"/>
          </a:p>
          <a:p>
            <a:pPr indent="0" lvl="0" marL="0" rtl="1" algn="l">
              <a:lnSpc>
                <a:spcPct val="100000"/>
              </a:lnSpc>
              <a:spcBef>
                <a:spcPts val="0"/>
              </a:spcBef>
              <a:spcAft>
                <a:spcPts val="0"/>
              </a:spcAft>
              <a:buClr>
                <a:schemeClr val="dk1"/>
              </a:buClr>
              <a:buSzPts val="1100"/>
              <a:buFont typeface="Arial"/>
              <a:buNone/>
            </a:pPr>
            <a:r>
              <a:rPr lang="en" sz="1200"/>
              <a:t>4- الشبكة المشتركة لوكالات التعليم في حالات الطوارئ (INEE) 2021</a:t>
            </a:r>
            <a:endParaRPr sz="1200"/>
          </a:p>
        </p:txBody>
      </p:sp>
      <p:sp>
        <p:nvSpPr>
          <p:cNvPr id="107" name="Google Shape;107;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p11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923" name="Google Shape;923;p1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1" name="Shape 931"/>
        <p:cNvGrpSpPr/>
        <p:nvPr/>
      </p:nvGrpSpPr>
      <p:grpSpPr>
        <a:xfrm>
          <a:off x="0" y="0"/>
          <a:ext cx="0" cy="0"/>
          <a:chOff x="0" y="0"/>
          <a:chExt cx="0" cy="0"/>
        </a:xfrm>
      </p:grpSpPr>
      <p:sp>
        <p:nvSpPr>
          <p:cNvPr id="932" name="Google Shape;932;p11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933" name="Google Shape;933;p1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2" name="Shape 942"/>
        <p:cNvGrpSpPr/>
        <p:nvPr/>
      </p:nvGrpSpPr>
      <p:grpSpPr>
        <a:xfrm>
          <a:off x="0" y="0"/>
          <a:ext cx="0" cy="0"/>
          <a:chOff x="0" y="0"/>
          <a:chExt cx="0" cy="0"/>
        </a:xfrm>
      </p:grpSpPr>
      <p:sp>
        <p:nvSpPr>
          <p:cNvPr id="943" name="Google Shape;943;p11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944" name="Google Shape;944;p1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1" name="Shape 951"/>
        <p:cNvGrpSpPr/>
        <p:nvPr/>
      </p:nvGrpSpPr>
      <p:grpSpPr>
        <a:xfrm>
          <a:off x="0" y="0"/>
          <a:ext cx="0" cy="0"/>
          <a:chOff x="0" y="0"/>
          <a:chExt cx="0" cy="0"/>
        </a:xfrm>
      </p:grpSpPr>
      <p:sp>
        <p:nvSpPr>
          <p:cNvPr id="952" name="Google Shape;952;p11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953" name="Google Shape;953;p1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0" name="Shape 960"/>
        <p:cNvGrpSpPr/>
        <p:nvPr/>
      </p:nvGrpSpPr>
      <p:grpSpPr>
        <a:xfrm>
          <a:off x="0" y="0"/>
          <a:ext cx="0" cy="0"/>
          <a:chOff x="0" y="0"/>
          <a:chExt cx="0" cy="0"/>
        </a:xfrm>
      </p:grpSpPr>
      <p:sp>
        <p:nvSpPr>
          <p:cNvPr id="961" name="Google Shape;961;p11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962" name="Google Shape;962;p1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9" name="Shape 969"/>
        <p:cNvGrpSpPr/>
        <p:nvPr/>
      </p:nvGrpSpPr>
      <p:grpSpPr>
        <a:xfrm>
          <a:off x="0" y="0"/>
          <a:ext cx="0" cy="0"/>
          <a:chOff x="0" y="0"/>
          <a:chExt cx="0" cy="0"/>
        </a:xfrm>
      </p:grpSpPr>
      <p:sp>
        <p:nvSpPr>
          <p:cNvPr id="970" name="Google Shape;970;p11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971" name="Google Shape;971;p1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9" name="Shape 979"/>
        <p:cNvGrpSpPr/>
        <p:nvPr/>
      </p:nvGrpSpPr>
      <p:grpSpPr>
        <a:xfrm>
          <a:off x="0" y="0"/>
          <a:ext cx="0" cy="0"/>
          <a:chOff x="0" y="0"/>
          <a:chExt cx="0" cy="0"/>
        </a:xfrm>
      </p:grpSpPr>
      <p:sp>
        <p:nvSpPr>
          <p:cNvPr id="980" name="Google Shape;980;p11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981" name="Google Shape;981;p1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9" name="Shape 989"/>
        <p:cNvGrpSpPr/>
        <p:nvPr/>
      </p:nvGrpSpPr>
      <p:grpSpPr>
        <a:xfrm>
          <a:off x="0" y="0"/>
          <a:ext cx="0" cy="0"/>
          <a:chOff x="0" y="0"/>
          <a:chExt cx="0" cy="0"/>
        </a:xfrm>
      </p:grpSpPr>
      <p:sp>
        <p:nvSpPr>
          <p:cNvPr id="990" name="Google Shape;990;p12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991" name="Google Shape;991;p1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8" name="Shape 998"/>
        <p:cNvGrpSpPr/>
        <p:nvPr/>
      </p:nvGrpSpPr>
      <p:grpSpPr>
        <a:xfrm>
          <a:off x="0" y="0"/>
          <a:ext cx="0" cy="0"/>
          <a:chOff x="0" y="0"/>
          <a:chExt cx="0" cy="0"/>
        </a:xfrm>
      </p:grpSpPr>
      <p:sp>
        <p:nvSpPr>
          <p:cNvPr id="999" name="Google Shape;999;p12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000" name="Google Shape;1000;p1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7" name="Shape 1007"/>
        <p:cNvGrpSpPr/>
        <p:nvPr/>
      </p:nvGrpSpPr>
      <p:grpSpPr>
        <a:xfrm>
          <a:off x="0" y="0"/>
          <a:ext cx="0" cy="0"/>
          <a:chOff x="0" y="0"/>
          <a:chExt cx="0" cy="0"/>
        </a:xfrm>
      </p:grpSpPr>
      <p:sp>
        <p:nvSpPr>
          <p:cNvPr id="1008" name="Google Shape;1008;p12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009" name="Google Shape;1009;p1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1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15" name="Google Shape;115;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1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23" name="Google Shape;123;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1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31" name="Google Shape;131;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1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39" name="Google Shape;139;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1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47" name="Google Shape;147;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p1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Clr>
                <a:schemeClr val="dk1"/>
              </a:buClr>
              <a:buSzPts val="1100"/>
              <a:buFont typeface="Arial"/>
              <a:buNone/>
            </a:pPr>
            <a:r>
              <a:t/>
            </a:r>
            <a:endParaRPr sz="1200"/>
          </a:p>
        </p:txBody>
      </p:sp>
      <p:sp>
        <p:nvSpPr>
          <p:cNvPr id="155" name="Google Shape;155;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63" name="Google Shape;163;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2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72" name="Google Shape;172;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 name="Shape 43"/>
        <p:cNvGrpSpPr/>
        <p:nvPr/>
      </p:nvGrpSpPr>
      <p:grpSpPr>
        <a:xfrm>
          <a:off x="0" y="0"/>
          <a:ext cx="0" cy="0"/>
          <a:chOff x="0" y="0"/>
          <a:chExt cx="0" cy="0"/>
        </a:xfrm>
      </p:grpSpPr>
      <p:sp>
        <p:nvSpPr>
          <p:cNvPr id="44" name="Google Shape;44;p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5" name="Google Shape;45;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2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79" name="Google Shape;179;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p2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87" name="Google Shape;187;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p2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195" name="Google Shape;195;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2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t/>
            </a:r>
            <a:endParaRPr/>
          </a:p>
        </p:txBody>
      </p:sp>
      <p:sp>
        <p:nvSpPr>
          <p:cNvPr id="202" name="Google Shape;202;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2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207" name="Google Shape;207;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2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215" name="Google Shape;215;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2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223" name="Google Shape;223;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24668d10004_0_3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231" name="Google Shape;231;g24668d10004_0_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2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240" name="Google Shape;240;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3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248" name="Google Shape;248;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هذه الشريحة مكررة في الشريحة ٤٢ (نهاية اليوم 1) و الشريحة 44 (بداية اليوم 2)</a:t>
            </a:r>
            <a:endParaRPr sz="1200"/>
          </a:p>
        </p:txBody>
      </p:sp>
      <p:sp>
        <p:nvSpPr>
          <p:cNvPr id="52" name="Google Shape;52;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3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256" name="Google Shape;256;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p3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264" name="Google Shape;264;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3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273" name="Google Shape;273;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3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283" name="Google Shape;283;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3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292" name="Google Shape;292;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p3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00" name="Google Shape;300;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3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09" name="Google Shape;309;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g24668d10004_0_5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18" name="Google Shape;318;g24668d10004_0_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3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28" name="Google Shape;328;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4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37" name="Google Shape;337;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p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59" name="Google Shape;59;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p4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46" name="Google Shape;346;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43: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t/>
            </a:r>
            <a:endParaRPr/>
          </a:p>
        </p:txBody>
      </p:sp>
      <p:sp>
        <p:nvSpPr>
          <p:cNvPr id="355" name="Google Shape;355;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24668d10004_0_6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60" name="Google Shape;360;g24668d10004_0_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4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67" name="Google Shape;367;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3" name="Shape 373"/>
        <p:cNvGrpSpPr/>
        <p:nvPr/>
      </p:nvGrpSpPr>
      <p:grpSpPr>
        <a:xfrm>
          <a:off x="0" y="0"/>
          <a:ext cx="0" cy="0"/>
          <a:chOff x="0" y="0"/>
          <a:chExt cx="0" cy="0"/>
        </a:xfrm>
      </p:grpSpPr>
      <p:sp>
        <p:nvSpPr>
          <p:cNvPr id="374" name="Google Shape;374;p4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75" name="Google Shape;375;p4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4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83" name="Google Shape;383;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9" name="Shape 389"/>
        <p:cNvGrpSpPr/>
        <p:nvPr/>
      </p:nvGrpSpPr>
      <p:grpSpPr>
        <a:xfrm>
          <a:off x="0" y="0"/>
          <a:ext cx="0" cy="0"/>
          <a:chOff x="0" y="0"/>
          <a:chExt cx="0" cy="0"/>
        </a:xfrm>
      </p:grpSpPr>
      <p:sp>
        <p:nvSpPr>
          <p:cNvPr id="390" name="Google Shape;390;p4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91" name="Google Shape;391;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p4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398" name="Google Shape;398;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2" name="Shape 402"/>
        <p:cNvGrpSpPr/>
        <p:nvPr/>
      </p:nvGrpSpPr>
      <p:grpSpPr>
        <a:xfrm>
          <a:off x="0" y="0"/>
          <a:ext cx="0" cy="0"/>
          <a:chOff x="0" y="0"/>
          <a:chExt cx="0" cy="0"/>
        </a:xfrm>
      </p:grpSpPr>
      <p:sp>
        <p:nvSpPr>
          <p:cNvPr id="403" name="Google Shape;403;p5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04" name="Google Shape;404;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8" name="Shape 408"/>
        <p:cNvGrpSpPr/>
        <p:nvPr/>
      </p:nvGrpSpPr>
      <p:grpSpPr>
        <a:xfrm>
          <a:off x="0" y="0"/>
          <a:ext cx="0" cy="0"/>
          <a:chOff x="0" y="0"/>
          <a:chExt cx="0" cy="0"/>
        </a:xfrm>
      </p:grpSpPr>
      <p:sp>
        <p:nvSpPr>
          <p:cNvPr id="409" name="Google Shape;409;p5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10" name="Google Shape;410;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66" name="Google Shape;66;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5" name="Shape 415"/>
        <p:cNvGrpSpPr/>
        <p:nvPr/>
      </p:nvGrpSpPr>
      <p:grpSpPr>
        <a:xfrm>
          <a:off x="0" y="0"/>
          <a:ext cx="0" cy="0"/>
          <a:chOff x="0" y="0"/>
          <a:chExt cx="0" cy="0"/>
        </a:xfrm>
      </p:grpSpPr>
      <p:sp>
        <p:nvSpPr>
          <p:cNvPr id="416" name="Google Shape;416;p5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17" name="Google Shape;417;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54: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t/>
            </a:r>
            <a:endParaRPr/>
          </a:p>
        </p:txBody>
      </p:sp>
      <p:sp>
        <p:nvSpPr>
          <p:cNvPr id="424" name="Google Shape;424;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p5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29" name="Google Shape;429;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p5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36" name="Google Shape;436;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2" name="Shape 442"/>
        <p:cNvGrpSpPr/>
        <p:nvPr/>
      </p:nvGrpSpPr>
      <p:grpSpPr>
        <a:xfrm>
          <a:off x="0" y="0"/>
          <a:ext cx="0" cy="0"/>
          <a:chOff x="0" y="0"/>
          <a:chExt cx="0" cy="0"/>
        </a:xfrm>
      </p:grpSpPr>
      <p:sp>
        <p:nvSpPr>
          <p:cNvPr id="443" name="Google Shape;443;p57: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t/>
            </a:r>
            <a:endParaRPr/>
          </a:p>
        </p:txBody>
      </p:sp>
      <p:sp>
        <p:nvSpPr>
          <p:cNvPr id="444" name="Google Shape;444;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p5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49" name="Google Shape;449;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4" name="Shape 454"/>
        <p:cNvGrpSpPr/>
        <p:nvPr/>
      </p:nvGrpSpPr>
      <p:grpSpPr>
        <a:xfrm>
          <a:off x="0" y="0"/>
          <a:ext cx="0" cy="0"/>
          <a:chOff x="0" y="0"/>
          <a:chExt cx="0" cy="0"/>
        </a:xfrm>
      </p:grpSpPr>
      <p:sp>
        <p:nvSpPr>
          <p:cNvPr id="455" name="Google Shape;455;p5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t/>
            </a:r>
            <a:endParaRPr/>
          </a:p>
        </p:txBody>
      </p:sp>
      <p:sp>
        <p:nvSpPr>
          <p:cNvPr id="456" name="Google Shape;456;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p6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61" name="Google Shape;461;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p6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71" name="Google Shape;471;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0" name="Shape 480"/>
        <p:cNvGrpSpPr/>
        <p:nvPr/>
      </p:nvGrpSpPr>
      <p:grpSpPr>
        <a:xfrm>
          <a:off x="0" y="0"/>
          <a:ext cx="0" cy="0"/>
          <a:chOff x="0" y="0"/>
          <a:chExt cx="0" cy="0"/>
        </a:xfrm>
      </p:grpSpPr>
      <p:sp>
        <p:nvSpPr>
          <p:cNvPr id="481" name="Google Shape;481;p6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82" name="Google Shape;482;p6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72" name="Google Shape;72;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6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90" name="Google Shape;490;p6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6" name="Shape 496"/>
        <p:cNvGrpSpPr/>
        <p:nvPr/>
      </p:nvGrpSpPr>
      <p:grpSpPr>
        <a:xfrm>
          <a:off x="0" y="0"/>
          <a:ext cx="0" cy="0"/>
          <a:chOff x="0" y="0"/>
          <a:chExt cx="0" cy="0"/>
        </a:xfrm>
      </p:grpSpPr>
      <p:sp>
        <p:nvSpPr>
          <p:cNvPr id="497" name="Google Shape;497;p6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498" name="Google Shape;498;p6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6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506" name="Google Shape;506;p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p6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516" name="Google Shape;516;p6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p6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526" name="Google Shape;526;p6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6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535" name="Google Shape;535;p6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1" name="Shape 541"/>
        <p:cNvGrpSpPr/>
        <p:nvPr/>
      </p:nvGrpSpPr>
      <p:grpSpPr>
        <a:xfrm>
          <a:off x="0" y="0"/>
          <a:ext cx="0" cy="0"/>
          <a:chOff x="0" y="0"/>
          <a:chExt cx="0" cy="0"/>
        </a:xfrm>
      </p:grpSpPr>
      <p:sp>
        <p:nvSpPr>
          <p:cNvPr id="542" name="Google Shape;542;p6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543" name="Google Shape;543;p6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p7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552" name="Google Shape;552;p7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1" name="Shape 561"/>
        <p:cNvGrpSpPr/>
        <p:nvPr/>
      </p:nvGrpSpPr>
      <p:grpSpPr>
        <a:xfrm>
          <a:off x="0" y="0"/>
          <a:ext cx="0" cy="0"/>
          <a:chOff x="0" y="0"/>
          <a:chExt cx="0" cy="0"/>
        </a:xfrm>
      </p:grpSpPr>
      <p:sp>
        <p:nvSpPr>
          <p:cNvPr id="562" name="Google Shape;562;p7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563" name="Google Shape;563;p7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p7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573" name="Google Shape;573;p7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79" name="Google Shape;79;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0" name="Shape 580"/>
        <p:cNvGrpSpPr/>
        <p:nvPr/>
      </p:nvGrpSpPr>
      <p:grpSpPr>
        <a:xfrm>
          <a:off x="0" y="0"/>
          <a:ext cx="0" cy="0"/>
          <a:chOff x="0" y="0"/>
          <a:chExt cx="0" cy="0"/>
        </a:xfrm>
      </p:grpSpPr>
      <p:sp>
        <p:nvSpPr>
          <p:cNvPr id="581" name="Google Shape;581;p7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582" name="Google Shape;582;p7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8" name="Shape 588"/>
        <p:cNvGrpSpPr/>
        <p:nvPr/>
      </p:nvGrpSpPr>
      <p:grpSpPr>
        <a:xfrm>
          <a:off x="0" y="0"/>
          <a:ext cx="0" cy="0"/>
          <a:chOff x="0" y="0"/>
          <a:chExt cx="0" cy="0"/>
        </a:xfrm>
      </p:grpSpPr>
      <p:sp>
        <p:nvSpPr>
          <p:cNvPr id="589" name="Google Shape;589;p7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590" name="Google Shape;590;p7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p75: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rPr lang="en"/>
              <a:t>New page </a:t>
            </a:r>
            <a:endParaRPr/>
          </a:p>
        </p:txBody>
      </p:sp>
      <p:sp>
        <p:nvSpPr>
          <p:cNvPr id="599" name="Google Shape;599;p7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p7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604" name="Google Shape;604;p7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3" name="Shape 613"/>
        <p:cNvGrpSpPr/>
        <p:nvPr/>
      </p:nvGrpSpPr>
      <p:grpSpPr>
        <a:xfrm>
          <a:off x="0" y="0"/>
          <a:ext cx="0" cy="0"/>
          <a:chOff x="0" y="0"/>
          <a:chExt cx="0" cy="0"/>
        </a:xfrm>
      </p:grpSpPr>
      <p:sp>
        <p:nvSpPr>
          <p:cNvPr id="614" name="Google Shape;614;p7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615" name="Google Shape;615;p7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4" name="Shape 624"/>
        <p:cNvGrpSpPr/>
        <p:nvPr/>
      </p:nvGrpSpPr>
      <p:grpSpPr>
        <a:xfrm>
          <a:off x="0" y="0"/>
          <a:ext cx="0" cy="0"/>
          <a:chOff x="0" y="0"/>
          <a:chExt cx="0" cy="0"/>
        </a:xfrm>
      </p:grpSpPr>
      <p:sp>
        <p:nvSpPr>
          <p:cNvPr id="625" name="Google Shape;625;p7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626" name="Google Shape;626;p7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3" name="Shape 633"/>
        <p:cNvGrpSpPr/>
        <p:nvPr/>
      </p:nvGrpSpPr>
      <p:grpSpPr>
        <a:xfrm>
          <a:off x="0" y="0"/>
          <a:ext cx="0" cy="0"/>
          <a:chOff x="0" y="0"/>
          <a:chExt cx="0" cy="0"/>
        </a:xfrm>
      </p:grpSpPr>
      <p:sp>
        <p:nvSpPr>
          <p:cNvPr id="634" name="Google Shape;634;p7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635" name="Google Shape;635;p7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p8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644" name="Google Shape;644;p8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0" name="Shape 650"/>
        <p:cNvGrpSpPr/>
        <p:nvPr/>
      </p:nvGrpSpPr>
      <p:grpSpPr>
        <a:xfrm>
          <a:off x="0" y="0"/>
          <a:ext cx="0" cy="0"/>
          <a:chOff x="0" y="0"/>
          <a:chExt cx="0" cy="0"/>
        </a:xfrm>
      </p:grpSpPr>
      <p:sp>
        <p:nvSpPr>
          <p:cNvPr id="651" name="Google Shape;651;p8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652" name="Google Shape;652;p8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0" name="Shape 660"/>
        <p:cNvGrpSpPr/>
        <p:nvPr/>
      </p:nvGrpSpPr>
      <p:grpSpPr>
        <a:xfrm>
          <a:off x="0" y="0"/>
          <a:ext cx="0" cy="0"/>
          <a:chOff x="0" y="0"/>
          <a:chExt cx="0" cy="0"/>
        </a:xfrm>
      </p:grpSpPr>
      <p:sp>
        <p:nvSpPr>
          <p:cNvPr id="661" name="Google Shape;661;p8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662" name="Google Shape;662;p8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9: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t/>
            </a:r>
            <a:endParaRPr/>
          </a:p>
        </p:txBody>
      </p:sp>
      <p:sp>
        <p:nvSpPr>
          <p:cNvPr id="86" name="Google Shape;86;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p8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671" name="Google Shape;671;p8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8" name="Shape 678"/>
        <p:cNvGrpSpPr/>
        <p:nvPr/>
      </p:nvGrpSpPr>
      <p:grpSpPr>
        <a:xfrm>
          <a:off x="0" y="0"/>
          <a:ext cx="0" cy="0"/>
          <a:chOff x="0" y="0"/>
          <a:chExt cx="0" cy="0"/>
        </a:xfrm>
      </p:grpSpPr>
      <p:sp>
        <p:nvSpPr>
          <p:cNvPr id="679" name="Google Shape;679;p8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680" name="Google Shape;680;p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6" name="Shape 686"/>
        <p:cNvGrpSpPr/>
        <p:nvPr/>
      </p:nvGrpSpPr>
      <p:grpSpPr>
        <a:xfrm>
          <a:off x="0" y="0"/>
          <a:ext cx="0" cy="0"/>
          <a:chOff x="0" y="0"/>
          <a:chExt cx="0" cy="0"/>
        </a:xfrm>
      </p:grpSpPr>
      <p:sp>
        <p:nvSpPr>
          <p:cNvPr id="687" name="Google Shape;687;p8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688" name="Google Shape;688;p8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4" name="Shape 694"/>
        <p:cNvGrpSpPr/>
        <p:nvPr/>
      </p:nvGrpSpPr>
      <p:grpSpPr>
        <a:xfrm>
          <a:off x="0" y="0"/>
          <a:ext cx="0" cy="0"/>
          <a:chOff x="0" y="0"/>
          <a:chExt cx="0" cy="0"/>
        </a:xfrm>
      </p:grpSpPr>
      <p:sp>
        <p:nvSpPr>
          <p:cNvPr id="695" name="Google Shape;695;p86: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696" name="Google Shape;696;p8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5" name="Shape 705"/>
        <p:cNvGrpSpPr/>
        <p:nvPr/>
      </p:nvGrpSpPr>
      <p:grpSpPr>
        <a:xfrm>
          <a:off x="0" y="0"/>
          <a:ext cx="0" cy="0"/>
          <a:chOff x="0" y="0"/>
          <a:chExt cx="0" cy="0"/>
        </a:xfrm>
      </p:grpSpPr>
      <p:sp>
        <p:nvSpPr>
          <p:cNvPr id="706" name="Google Shape;706;p8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707" name="Google Shape;707;p8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3" name="Shape 713"/>
        <p:cNvGrpSpPr/>
        <p:nvPr/>
      </p:nvGrpSpPr>
      <p:grpSpPr>
        <a:xfrm>
          <a:off x="0" y="0"/>
          <a:ext cx="0" cy="0"/>
          <a:chOff x="0" y="0"/>
          <a:chExt cx="0" cy="0"/>
        </a:xfrm>
      </p:grpSpPr>
      <p:sp>
        <p:nvSpPr>
          <p:cNvPr id="714" name="Google Shape;714;p8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715" name="Google Shape;715;p8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1" name="Shape 721"/>
        <p:cNvGrpSpPr/>
        <p:nvPr/>
      </p:nvGrpSpPr>
      <p:grpSpPr>
        <a:xfrm>
          <a:off x="0" y="0"/>
          <a:ext cx="0" cy="0"/>
          <a:chOff x="0" y="0"/>
          <a:chExt cx="0" cy="0"/>
        </a:xfrm>
      </p:grpSpPr>
      <p:sp>
        <p:nvSpPr>
          <p:cNvPr id="722" name="Google Shape;722;p8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723" name="Google Shape;723;p8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p9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731" name="Google Shape;731;p9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p9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739" name="Google Shape;739;p9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p9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749" name="Google Shape;749;p9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1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اضف صور خاصة بالمنطقة </a:t>
            </a:r>
            <a:endParaRPr sz="1200"/>
          </a:p>
          <a:p>
            <a:pPr indent="0" lvl="0" marL="0" rtl="1" algn="l">
              <a:lnSpc>
                <a:spcPct val="100000"/>
              </a:lnSpc>
              <a:spcBef>
                <a:spcPts val="0"/>
              </a:spcBef>
              <a:spcAft>
                <a:spcPts val="0"/>
              </a:spcAft>
              <a:buClr>
                <a:schemeClr val="dk1"/>
              </a:buClr>
              <a:buSzPts val="1100"/>
              <a:buFont typeface="Arial"/>
              <a:buNone/>
            </a:pPr>
            <a:r>
              <a:t/>
            </a:r>
            <a:endParaRPr sz="1200"/>
          </a:p>
          <a:p>
            <a:pPr indent="0" lvl="0" marL="0" rtl="1" algn="l">
              <a:lnSpc>
                <a:spcPct val="100000"/>
              </a:lnSpc>
              <a:spcBef>
                <a:spcPts val="0"/>
              </a:spcBef>
              <a:spcAft>
                <a:spcPts val="0"/>
              </a:spcAft>
              <a:buClr>
                <a:schemeClr val="dk1"/>
              </a:buClr>
              <a:buSzPts val="1100"/>
              <a:buFont typeface="Arial"/>
              <a:buNone/>
            </a:pPr>
            <a:r>
              <a:rPr b="1" lang="en" sz="1200"/>
              <a:t>التمارين والاسئلة في كتاب التدريب:</a:t>
            </a:r>
            <a:r>
              <a:rPr lang="en" sz="1200"/>
              <a:t> ما هو الدور الذي لعبه المعلمون في تاريخ</a:t>
            </a:r>
            <a:r>
              <a:rPr lang="en" sz="1200">
                <a:highlight>
                  <a:srgbClr val="FFFF00"/>
                </a:highlight>
              </a:rPr>
              <a:t>[السياق]</a:t>
            </a:r>
            <a:r>
              <a:rPr lang="en" sz="1200"/>
              <a:t>؟ ما هي القصص التي ترمز إلى مكانة المعلمين في ثقافة (البلد/الإقليم)؟</a:t>
            </a:r>
            <a:endParaRPr sz="1200"/>
          </a:p>
        </p:txBody>
      </p:sp>
      <p:sp>
        <p:nvSpPr>
          <p:cNvPr id="91" name="Google Shape;9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6" name="Shape 756"/>
        <p:cNvGrpSpPr/>
        <p:nvPr/>
      </p:nvGrpSpPr>
      <p:grpSpPr>
        <a:xfrm>
          <a:off x="0" y="0"/>
          <a:ext cx="0" cy="0"/>
          <a:chOff x="0" y="0"/>
          <a:chExt cx="0" cy="0"/>
        </a:xfrm>
      </p:grpSpPr>
      <p:sp>
        <p:nvSpPr>
          <p:cNvPr id="757" name="Google Shape;757;p93: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758" name="Google Shape;758;p9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4" name="Shape 764"/>
        <p:cNvGrpSpPr/>
        <p:nvPr/>
      </p:nvGrpSpPr>
      <p:grpSpPr>
        <a:xfrm>
          <a:off x="0" y="0"/>
          <a:ext cx="0" cy="0"/>
          <a:chOff x="0" y="0"/>
          <a:chExt cx="0" cy="0"/>
        </a:xfrm>
      </p:grpSpPr>
      <p:sp>
        <p:nvSpPr>
          <p:cNvPr id="765" name="Google Shape;765;p94: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rPr lang="en" sz="1200"/>
              <a:t>لاحظ أن جلسة بعد الظهر تركز على مجالات محددة</a:t>
            </a:r>
            <a:endParaRPr sz="1200"/>
          </a:p>
        </p:txBody>
      </p:sp>
      <p:sp>
        <p:nvSpPr>
          <p:cNvPr id="766" name="Google Shape;766;p9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2" name="Shape 772"/>
        <p:cNvGrpSpPr/>
        <p:nvPr/>
      </p:nvGrpSpPr>
      <p:grpSpPr>
        <a:xfrm>
          <a:off x="0" y="0"/>
          <a:ext cx="0" cy="0"/>
          <a:chOff x="0" y="0"/>
          <a:chExt cx="0" cy="0"/>
        </a:xfrm>
      </p:grpSpPr>
      <p:sp>
        <p:nvSpPr>
          <p:cNvPr id="773" name="Google Shape;773;p95: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774" name="Google Shape;774;p9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p96:notes"/>
          <p:cNvSpPr txBox="1"/>
          <p:nvPr>
            <p:ph idx="1" type="body"/>
          </p:nvPr>
        </p:nvSpPr>
        <p:spPr>
          <a:xfrm>
            <a:off x="914400" y="4343400"/>
            <a:ext cx="5029200" cy="411480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t/>
            </a:r>
            <a:endParaRPr/>
          </a:p>
        </p:txBody>
      </p:sp>
      <p:sp>
        <p:nvSpPr>
          <p:cNvPr id="782" name="Google Shape;782;p9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5" name="Shape 785"/>
        <p:cNvGrpSpPr/>
        <p:nvPr/>
      </p:nvGrpSpPr>
      <p:grpSpPr>
        <a:xfrm>
          <a:off x="0" y="0"/>
          <a:ext cx="0" cy="0"/>
          <a:chOff x="0" y="0"/>
          <a:chExt cx="0" cy="0"/>
        </a:xfrm>
      </p:grpSpPr>
      <p:sp>
        <p:nvSpPr>
          <p:cNvPr id="786" name="Google Shape;786;p97: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787" name="Google Shape;787;p9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5" name="Shape 795"/>
        <p:cNvGrpSpPr/>
        <p:nvPr/>
      </p:nvGrpSpPr>
      <p:grpSpPr>
        <a:xfrm>
          <a:off x="0" y="0"/>
          <a:ext cx="0" cy="0"/>
          <a:chOff x="0" y="0"/>
          <a:chExt cx="0" cy="0"/>
        </a:xfrm>
      </p:grpSpPr>
      <p:sp>
        <p:nvSpPr>
          <p:cNvPr id="796" name="Google Shape;796;p98: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797" name="Google Shape;797;p9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5" name="Shape 805"/>
        <p:cNvGrpSpPr/>
        <p:nvPr/>
      </p:nvGrpSpPr>
      <p:grpSpPr>
        <a:xfrm>
          <a:off x="0" y="0"/>
          <a:ext cx="0" cy="0"/>
          <a:chOff x="0" y="0"/>
          <a:chExt cx="0" cy="0"/>
        </a:xfrm>
      </p:grpSpPr>
      <p:sp>
        <p:nvSpPr>
          <p:cNvPr id="806" name="Google Shape;806;p99: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807" name="Google Shape;807;p9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3" name="Shape 813"/>
        <p:cNvGrpSpPr/>
        <p:nvPr/>
      </p:nvGrpSpPr>
      <p:grpSpPr>
        <a:xfrm>
          <a:off x="0" y="0"/>
          <a:ext cx="0" cy="0"/>
          <a:chOff x="0" y="0"/>
          <a:chExt cx="0" cy="0"/>
        </a:xfrm>
      </p:grpSpPr>
      <p:sp>
        <p:nvSpPr>
          <p:cNvPr id="814" name="Google Shape;814;p100: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815" name="Google Shape;815;p10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1" name="Shape 821"/>
        <p:cNvGrpSpPr/>
        <p:nvPr/>
      </p:nvGrpSpPr>
      <p:grpSpPr>
        <a:xfrm>
          <a:off x="0" y="0"/>
          <a:ext cx="0" cy="0"/>
          <a:chOff x="0" y="0"/>
          <a:chExt cx="0" cy="0"/>
        </a:xfrm>
      </p:grpSpPr>
      <p:sp>
        <p:nvSpPr>
          <p:cNvPr id="822" name="Google Shape;822;p101: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823" name="Google Shape;823;p10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0" name="Shape 830"/>
        <p:cNvGrpSpPr/>
        <p:nvPr/>
      </p:nvGrpSpPr>
      <p:grpSpPr>
        <a:xfrm>
          <a:off x="0" y="0"/>
          <a:ext cx="0" cy="0"/>
          <a:chOff x="0" y="0"/>
          <a:chExt cx="0" cy="0"/>
        </a:xfrm>
      </p:grpSpPr>
      <p:sp>
        <p:nvSpPr>
          <p:cNvPr id="831" name="Google Shape;831;p102:notes"/>
          <p:cNvSpPr txBox="1"/>
          <p:nvPr>
            <p:ph idx="1" type="body"/>
          </p:nvPr>
        </p:nvSpPr>
        <p:spPr>
          <a:xfrm>
            <a:off x="914400" y="4343400"/>
            <a:ext cx="5029200" cy="4114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Clr>
                <a:schemeClr val="dk1"/>
              </a:buClr>
              <a:buSzPts val="1100"/>
              <a:buFont typeface="Arial"/>
              <a:buNone/>
            </a:pPr>
            <a:r>
              <a:t/>
            </a:r>
            <a:endParaRPr sz="1200"/>
          </a:p>
        </p:txBody>
      </p:sp>
      <p:sp>
        <p:nvSpPr>
          <p:cNvPr id="832" name="Google Shape;832;p10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hyperlink" Target="http://www.inee.org"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Page" type="tx">
  <p:cSld name="TITLE_AND_BODY">
    <p:spTree>
      <p:nvGrpSpPr>
        <p:cNvPr id="7" name="Shape 7"/>
        <p:cNvGrpSpPr/>
        <p:nvPr/>
      </p:nvGrpSpPr>
      <p:grpSpPr>
        <a:xfrm>
          <a:off x="0" y="0"/>
          <a:ext cx="0" cy="0"/>
          <a:chOff x="0" y="0"/>
          <a:chExt cx="0" cy="0"/>
        </a:xfrm>
      </p:grpSpPr>
      <p:sp>
        <p:nvSpPr>
          <p:cNvPr id="8" name="Google Shape;8;g24668d10004_0_2"/>
          <p:cNvSpPr/>
          <p:nvPr/>
        </p:nvSpPr>
        <p:spPr>
          <a:xfrm>
            <a:off x="0" y="3921524"/>
            <a:ext cx="9144000" cy="1221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45700" lIns="45700" spcFirstLastPara="1" rIns="45700" wrap="square" tIns="45700">
            <a:noAutofit/>
          </a:bodyPr>
          <a:lstStyle/>
          <a:p>
            <a:pPr indent="0" lvl="0" marL="0" marR="0" rtl="1"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 name="Google Shape;9;g24668d10004_0_2"/>
          <p:cNvPicPr preferRelativeResize="0"/>
          <p:nvPr/>
        </p:nvPicPr>
        <p:blipFill rotWithShape="1">
          <a:blip r:embed="rId2">
            <a:alphaModFix/>
          </a:blip>
          <a:srcRect b="0" l="0" r="0" t="0"/>
          <a:stretch/>
        </p:blipFill>
        <p:spPr>
          <a:xfrm>
            <a:off x="1331150" y="4107150"/>
            <a:ext cx="6480300" cy="850500"/>
          </a:xfrm>
          <a:prstGeom prst="rect">
            <a:avLst/>
          </a:prstGeom>
          <a:noFill/>
          <a:ln>
            <a:noFill/>
          </a:ln>
        </p:spPr>
      </p:pic>
      <p:sp>
        <p:nvSpPr>
          <p:cNvPr id="10" name="Google Shape;10;g24668d10004_0_2"/>
          <p:cNvSpPr txBox="1"/>
          <p:nvPr>
            <p:ph type="title"/>
          </p:nvPr>
        </p:nvSpPr>
        <p:spPr>
          <a:xfrm>
            <a:off x="459000" y="635580"/>
            <a:ext cx="8226000" cy="1877400"/>
          </a:xfrm>
          <a:prstGeom prst="rect">
            <a:avLst/>
          </a:prstGeom>
          <a:noFill/>
          <a:ln>
            <a:noFill/>
          </a:ln>
        </p:spPr>
        <p:txBody>
          <a:bodyPr anchorCtr="0" anchor="t" bIns="91425" lIns="91425" spcFirstLastPara="1" rIns="91425" wrap="square" tIns="91425">
            <a:normAutofit/>
          </a:bodyPr>
          <a:lstStyle>
            <a:lvl1pPr lvl="0" marR="0" rtl="1" algn="ctr">
              <a:lnSpc>
                <a:spcPct val="100000"/>
              </a:lnSpc>
              <a:spcBef>
                <a:spcPts val="0"/>
              </a:spcBef>
              <a:spcAft>
                <a:spcPts val="0"/>
              </a:spcAft>
              <a:buClr>
                <a:srgbClr val="FFFFFF"/>
              </a:buClr>
              <a:buSzPts val="4800"/>
              <a:buFont typeface="Arial"/>
              <a:buNone/>
              <a:defRPr b="0" i="0" sz="4800" u="none" cap="none" strike="noStrike">
                <a:solidFill>
                  <a:srgbClr val="FFFFFF"/>
                </a:solidFill>
                <a:latin typeface="Arial"/>
                <a:ea typeface="Arial"/>
                <a:cs typeface="Arial"/>
                <a:sym typeface="Arial"/>
              </a:defRPr>
            </a:lvl1pPr>
            <a:lvl2pPr lvl="1"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1" name="Google Shape;11;g24668d10004_0_2"/>
          <p:cNvSpPr txBox="1"/>
          <p:nvPr>
            <p:ph idx="1" type="subTitle"/>
          </p:nvPr>
        </p:nvSpPr>
        <p:spPr>
          <a:xfrm>
            <a:off x="850050" y="2791980"/>
            <a:ext cx="7572000" cy="850500"/>
          </a:xfrm>
          <a:prstGeom prst="rect">
            <a:avLst/>
          </a:prstGeom>
          <a:noFill/>
          <a:ln>
            <a:noFill/>
          </a:ln>
        </p:spPr>
        <p:txBody>
          <a:bodyPr anchorCtr="0" anchor="t" bIns="91425" lIns="91425" spcFirstLastPara="1" rIns="91425" wrap="square" tIns="91425">
            <a:normAutofit/>
          </a:bodyPr>
          <a:lstStyle>
            <a:lvl1pPr lvl="0" marR="0" rtl="1" algn="ctr">
              <a:lnSpc>
                <a:spcPct val="100000"/>
              </a:lnSpc>
              <a:spcBef>
                <a:spcPts val="0"/>
              </a:spcBef>
              <a:spcAft>
                <a:spcPts val="0"/>
              </a:spcAft>
              <a:buClr>
                <a:srgbClr val="FFFFFF"/>
              </a:buClr>
              <a:buSzPts val="2500"/>
              <a:buFont typeface="Arial"/>
              <a:buNone/>
              <a:defRPr b="0" i="0" sz="2500" u="none" cap="none" strike="noStrike">
                <a:solidFill>
                  <a:srgbClr val="FFFFFF"/>
                </a:solidFill>
                <a:latin typeface="Arial"/>
                <a:ea typeface="Arial"/>
                <a:cs typeface="Arial"/>
                <a:sym typeface="Arial"/>
              </a:defRPr>
            </a:lvl1pPr>
            <a:lvl2pPr lvl="1"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p:cSld name="TITLE_AND_BODY 2">
    <p:bg>
      <p:bgPr>
        <a:noFill/>
      </p:bgPr>
    </p:bg>
    <p:spTree>
      <p:nvGrpSpPr>
        <p:cNvPr id="12" name="Shape 12"/>
        <p:cNvGrpSpPr/>
        <p:nvPr/>
      </p:nvGrpSpPr>
      <p:grpSpPr>
        <a:xfrm>
          <a:off x="0" y="0"/>
          <a:ext cx="0" cy="0"/>
          <a:chOff x="0" y="0"/>
          <a:chExt cx="0" cy="0"/>
        </a:xfrm>
      </p:grpSpPr>
      <p:pic>
        <p:nvPicPr>
          <p:cNvPr id="13" name="Google Shape;13;g24668d10004_0_7"/>
          <p:cNvPicPr preferRelativeResize="0"/>
          <p:nvPr/>
        </p:nvPicPr>
        <p:blipFill rotWithShape="1">
          <a:blip r:embed="rId2">
            <a:alphaModFix/>
          </a:blip>
          <a:srcRect b="0" l="0" r="0" t="0"/>
          <a:stretch/>
        </p:blipFill>
        <p:spPr>
          <a:xfrm>
            <a:off x="7351169" y="4661392"/>
            <a:ext cx="1441558" cy="331628"/>
          </a:xfrm>
          <a:prstGeom prst="rect">
            <a:avLst/>
          </a:prstGeom>
          <a:noFill/>
          <a:ln>
            <a:noFill/>
          </a:ln>
        </p:spPr>
      </p:pic>
      <p:cxnSp>
        <p:nvCxnSpPr>
          <p:cNvPr id="14" name="Google Shape;14;g24668d10004_0_7"/>
          <p:cNvCxnSpPr/>
          <p:nvPr/>
        </p:nvCxnSpPr>
        <p:spPr>
          <a:xfrm>
            <a:off x="-14925" y="4539173"/>
            <a:ext cx="9191700" cy="0"/>
          </a:xfrm>
          <a:prstGeom prst="straightConnector1">
            <a:avLst/>
          </a:prstGeom>
          <a:noFill/>
          <a:ln cap="flat" cmpd="sng" w="28575">
            <a:solidFill>
              <a:srgbClr val="163644"/>
            </a:solidFill>
            <a:prstDash val="solid"/>
            <a:round/>
            <a:headEnd len="sm" w="sm" type="none"/>
            <a:tailEnd len="sm" w="sm" type="none"/>
          </a:ln>
        </p:spPr>
      </p:cxnSp>
      <p:sp>
        <p:nvSpPr>
          <p:cNvPr id="15" name="Google Shape;15;g24668d10004_0_7"/>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 name="Google Shape;16;g24668d10004_0_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rmAutofit/>
          </a:bodyPr>
          <a:lstStyle>
            <a:lvl1pPr lvl="0" marR="0" rtl="1" algn="ctr">
              <a:lnSpc>
                <a:spcPct val="100000"/>
              </a:lnSpc>
              <a:spcBef>
                <a:spcPts val="0"/>
              </a:spcBef>
              <a:spcAft>
                <a:spcPts val="0"/>
              </a:spcAft>
              <a:buClr>
                <a:srgbClr val="24427B"/>
              </a:buClr>
              <a:buSzPts val="3000"/>
              <a:buFont typeface="Arial"/>
              <a:buNone/>
              <a:defRPr b="1" i="0" sz="3000" u="none" cap="none" strike="noStrike">
                <a:solidFill>
                  <a:srgbClr val="24427B"/>
                </a:solidFill>
                <a:latin typeface="Arial"/>
                <a:ea typeface="Arial"/>
                <a:cs typeface="Arial"/>
                <a:sym typeface="Arial"/>
              </a:defRPr>
            </a:lvl1pPr>
            <a:lvl2pPr lvl="1"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7" name="Google Shape;17;g24668d10004_0_7"/>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rmAutofit/>
          </a:bodyPr>
          <a:lstStyle>
            <a:lvl1pPr indent="-355600" lvl="0" marL="457200" marR="0" rtl="1" algn="r">
              <a:lnSpc>
                <a:spcPct val="100000"/>
              </a:lnSpc>
              <a:spcBef>
                <a:spcPts val="0"/>
              </a:spcBef>
              <a:spcAft>
                <a:spcPts val="0"/>
              </a:spcAft>
              <a:buClr>
                <a:srgbClr val="000000"/>
              </a:buClr>
              <a:buSzPts val="2000"/>
              <a:buFont typeface="Arial"/>
              <a:buChar char="●"/>
              <a:defRPr b="0" i="0" sz="2000" u="none" cap="none" strike="noStrike">
                <a:solidFill>
                  <a:srgbClr val="000000"/>
                </a:solidFill>
                <a:latin typeface="Arial"/>
                <a:ea typeface="Arial"/>
                <a:cs typeface="Arial"/>
                <a:sym typeface="Arial"/>
              </a:defRPr>
            </a:lvl1pPr>
            <a:lvl2pPr indent="-342900" lvl="1" marL="914400" marR="0" rtl="1" algn="r">
              <a:lnSpc>
                <a:spcPct val="100000"/>
              </a:lnSpc>
              <a:spcBef>
                <a:spcPts val="0"/>
              </a:spcBef>
              <a:spcAft>
                <a:spcPts val="0"/>
              </a:spcAft>
              <a:buClr>
                <a:srgbClr val="000000"/>
              </a:buClr>
              <a:buSzPts val="1800"/>
              <a:buFont typeface="Arial"/>
              <a:buChar char="○"/>
              <a:defRPr b="0" i="0" sz="1800" u="none" cap="none" strike="noStrike">
                <a:solidFill>
                  <a:srgbClr val="000000"/>
                </a:solidFill>
                <a:latin typeface="Arial"/>
                <a:ea typeface="Arial"/>
                <a:cs typeface="Arial"/>
                <a:sym typeface="Arial"/>
              </a:defRPr>
            </a:lvl2pPr>
            <a:lvl3pPr indent="-330200" lvl="2" marL="1371600" marR="0" rtl="1" algn="r">
              <a:lnSpc>
                <a:spcPct val="100000"/>
              </a:lnSpc>
              <a:spcBef>
                <a:spcPts val="0"/>
              </a:spcBef>
              <a:spcAft>
                <a:spcPts val="0"/>
              </a:spcAft>
              <a:buClr>
                <a:srgbClr val="000000"/>
              </a:buClr>
              <a:buSzPts val="1600"/>
              <a:buFont typeface="Arial"/>
              <a:buChar char="■"/>
              <a:defRPr b="0" i="0" sz="1600" u="none" cap="none" strike="noStrike">
                <a:solidFill>
                  <a:srgbClr val="000000"/>
                </a:solidFill>
                <a:latin typeface="Arial"/>
                <a:ea typeface="Arial"/>
                <a:cs typeface="Arial"/>
                <a:sym typeface="Arial"/>
              </a:defRPr>
            </a:lvl3pPr>
            <a:lvl4pPr indent="-317500" lvl="3" marL="18288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Page 1">
  <p:cSld name="TITLE_AND_BODY 2_2">
    <p:bg>
      <p:bgPr>
        <a:noFill/>
      </p:bgPr>
    </p:bg>
    <p:spTree>
      <p:nvGrpSpPr>
        <p:cNvPr id="18" name="Shape 18"/>
        <p:cNvGrpSpPr/>
        <p:nvPr/>
      </p:nvGrpSpPr>
      <p:grpSpPr>
        <a:xfrm>
          <a:off x="0" y="0"/>
          <a:ext cx="0" cy="0"/>
          <a:chOff x="0" y="0"/>
          <a:chExt cx="0" cy="0"/>
        </a:xfrm>
      </p:grpSpPr>
      <p:pic>
        <p:nvPicPr>
          <p:cNvPr id="19" name="Google Shape;19;g24668d10004_0_93"/>
          <p:cNvPicPr preferRelativeResize="0"/>
          <p:nvPr/>
        </p:nvPicPr>
        <p:blipFill rotWithShape="1">
          <a:blip r:embed="rId2">
            <a:alphaModFix/>
          </a:blip>
          <a:srcRect b="0" l="0" r="0" t="0"/>
          <a:stretch/>
        </p:blipFill>
        <p:spPr>
          <a:xfrm>
            <a:off x="7351169" y="4661392"/>
            <a:ext cx="1441558" cy="331628"/>
          </a:xfrm>
          <a:prstGeom prst="rect">
            <a:avLst/>
          </a:prstGeom>
          <a:noFill/>
          <a:ln>
            <a:noFill/>
          </a:ln>
        </p:spPr>
      </p:pic>
      <p:cxnSp>
        <p:nvCxnSpPr>
          <p:cNvPr id="20" name="Google Shape;20;g24668d10004_0_93"/>
          <p:cNvCxnSpPr/>
          <p:nvPr/>
        </p:nvCxnSpPr>
        <p:spPr>
          <a:xfrm>
            <a:off x="-14925" y="4539173"/>
            <a:ext cx="9191700" cy="0"/>
          </a:xfrm>
          <a:prstGeom prst="straightConnector1">
            <a:avLst/>
          </a:prstGeom>
          <a:noFill/>
          <a:ln cap="flat" cmpd="sng" w="28575">
            <a:solidFill>
              <a:srgbClr val="163644"/>
            </a:solidFill>
            <a:prstDash val="solid"/>
            <a:round/>
            <a:headEnd len="sm" w="sm" type="none"/>
            <a:tailEnd len="sm" w="sm" type="none"/>
          </a:ln>
        </p:spPr>
      </p:cxnSp>
      <p:sp>
        <p:nvSpPr>
          <p:cNvPr id="21" name="Google Shape;21;g24668d10004_0_93"/>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 name="Google Shape;22;g24668d10004_0_9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rmAutofit/>
          </a:bodyPr>
          <a:lstStyle>
            <a:lvl1pPr lvl="0" marR="0" rtl="1" algn="ctr">
              <a:lnSpc>
                <a:spcPct val="100000"/>
              </a:lnSpc>
              <a:spcBef>
                <a:spcPts val="0"/>
              </a:spcBef>
              <a:spcAft>
                <a:spcPts val="0"/>
              </a:spcAft>
              <a:buClr>
                <a:srgbClr val="24427B"/>
              </a:buClr>
              <a:buSzPts val="2400"/>
              <a:buFont typeface="Arial"/>
              <a:buNone/>
              <a:defRPr b="1" i="0" sz="2400" u="none" cap="none" strike="noStrike">
                <a:solidFill>
                  <a:srgbClr val="24427B"/>
                </a:solidFill>
                <a:latin typeface="Arial"/>
                <a:ea typeface="Arial"/>
                <a:cs typeface="Arial"/>
                <a:sym typeface="Arial"/>
              </a:defRPr>
            </a:lvl1pPr>
            <a:lvl2pPr lvl="1"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 name="Google Shape;23;g24668d10004_0_9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rmAutofit/>
          </a:bodyPr>
          <a:lstStyle>
            <a:lvl1pPr indent="-355600" lvl="0" marL="457200" marR="0" rtl="1" algn="r">
              <a:lnSpc>
                <a:spcPct val="100000"/>
              </a:lnSpc>
              <a:spcBef>
                <a:spcPts val="0"/>
              </a:spcBef>
              <a:spcAft>
                <a:spcPts val="0"/>
              </a:spcAft>
              <a:buClr>
                <a:srgbClr val="000000"/>
              </a:buClr>
              <a:buSzPts val="2000"/>
              <a:buFont typeface="Arial"/>
              <a:buChar char="●"/>
              <a:defRPr b="0" i="0" sz="2000" u="none" cap="none" strike="noStrike">
                <a:solidFill>
                  <a:srgbClr val="000000"/>
                </a:solidFill>
                <a:latin typeface="Arial"/>
                <a:ea typeface="Arial"/>
                <a:cs typeface="Arial"/>
                <a:sym typeface="Arial"/>
              </a:defRPr>
            </a:lvl1pPr>
            <a:lvl2pPr indent="-342900" lvl="1" marL="914400" marR="0" rtl="1" algn="r">
              <a:lnSpc>
                <a:spcPct val="100000"/>
              </a:lnSpc>
              <a:spcBef>
                <a:spcPts val="0"/>
              </a:spcBef>
              <a:spcAft>
                <a:spcPts val="0"/>
              </a:spcAft>
              <a:buClr>
                <a:srgbClr val="000000"/>
              </a:buClr>
              <a:buSzPts val="1800"/>
              <a:buFont typeface="Arial"/>
              <a:buChar char="○"/>
              <a:defRPr b="0" i="0" sz="1800" u="none" cap="none" strike="noStrike">
                <a:solidFill>
                  <a:srgbClr val="000000"/>
                </a:solidFill>
                <a:latin typeface="Arial"/>
                <a:ea typeface="Arial"/>
                <a:cs typeface="Arial"/>
                <a:sym typeface="Arial"/>
              </a:defRPr>
            </a:lvl2pPr>
            <a:lvl3pPr indent="-330200" lvl="2" marL="1371600" marR="0" rtl="1" algn="r">
              <a:lnSpc>
                <a:spcPct val="100000"/>
              </a:lnSpc>
              <a:spcBef>
                <a:spcPts val="0"/>
              </a:spcBef>
              <a:spcAft>
                <a:spcPts val="0"/>
              </a:spcAft>
              <a:buClr>
                <a:srgbClr val="000000"/>
              </a:buClr>
              <a:buSzPts val="1600"/>
              <a:buFont typeface="Arial"/>
              <a:buChar char="■"/>
              <a:defRPr b="0" i="0" sz="1600" u="none" cap="none" strike="noStrike">
                <a:solidFill>
                  <a:srgbClr val="000000"/>
                </a:solidFill>
                <a:latin typeface="Arial"/>
                <a:ea typeface="Arial"/>
                <a:cs typeface="Arial"/>
                <a:sym typeface="Arial"/>
              </a:defRPr>
            </a:lvl3pPr>
            <a:lvl4pPr indent="-317500" lvl="3" marL="18288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1" algn="r">
              <a:lnSpc>
                <a:spcPct val="100000"/>
              </a:lnSpc>
              <a:spcBef>
                <a:spcPts val="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p:cSld name="TITLE_AND_BODY 2_1">
    <p:bg>
      <p:bgPr>
        <a:noFill/>
      </p:bgPr>
    </p:bg>
    <p:spTree>
      <p:nvGrpSpPr>
        <p:cNvPr id="24" name="Shape 24"/>
        <p:cNvGrpSpPr/>
        <p:nvPr/>
      </p:nvGrpSpPr>
      <p:grpSpPr>
        <a:xfrm>
          <a:off x="0" y="0"/>
          <a:ext cx="0" cy="0"/>
          <a:chOff x="0" y="0"/>
          <a:chExt cx="0" cy="0"/>
        </a:xfrm>
      </p:grpSpPr>
      <p:pic>
        <p:nvPicPr>
          <p:cNvPr id="25" name="Google Shape;25;g24668d10004_0_13"/>
          <p:cNvPicPr preferRelativeResize="0"/>
          <p:nvPr/>
        </p:nvPicPr>
        <p:blipFill rotWithShape="1">
          <a:blip r:embed="rId2">
            <a:alphaModFix/>
          </a:blip>
          <a:srcRect b="0" l="0" r="0" t="0"/>
          <a:stretch/>
        </p:blipFill>
        <p:spPr>
          <a:xfrm>
            <a:off x="7351169" y="4661392"/>
            <a:ext cx="1441558" cy="331628"/>
          </a:xfrm>
          <a:prstGeom prst="rect">
            <a:avLst/>
          </a:prstGeom>
          <a:noFill/>
          <a:ln>
            <a:noFill/>
          </a:ln>
        </p:spPr>
      </p:pic>
      <p:cxnSp>
        <p:nvCxnSpPr>
          <p:cNvPr id="26" name="Google Shape;26;g24668d10004_0_13"/>
          <p:cNvCxnSpPr/>
          <p:nvPr/>
        </p:nvCxnSpPr>
        <p:spPr>
          <a:xfrm>
            <a:off x="-14925" y="4539173"/>
            <a:ext cx="9191700" cy="0"/>
          </a:xfrm>
          <a:prstGeom prst="straightConnector1">
            <a:avLst/>
          </a:prstGeom>
          <a:noFill/>
          <a:ln cap="flat" cmpd="sng" w="28575">
            <a:solidFill>
              <a:srgbClr val="163644"/>
            </a:solidFill>
            <a:prstDash val="solid"/>
            <a:round/>
            <a:headEnd len="sm" w="sm" type="none"/>
            <a:tailEnd len="sm" w="sm" type="none"/>
          </a:ln>
        </p:spPr>
      </p:cxnSp>
      <p:sp>
        <p:nvSpPr>
          <p:cNvPr id="27" name="Google Shape;27;g24668d10004_0_13"/>
          <p:cNvSpPr txBox="1"/>
          <p:nvPr/>
        </p:nvSpPr>
        <p:spPr>
          <a:xfrm>
            <a:off x="235400" y="741510"/>
            <a:ext cx="8657400" cy="4002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g24668d10004_0_13"/>
          <p:cNvSpPr txBox="1"/>
          <p:nvPr>
            <p:ph type="title"/>
          </p:nvPr>
        </p:nvSpPr>
        <p:spPr>
          <a:xfrm>
            <a:off x="163400" y="1867275"/>
            <a:ext cx="8801400" cy="529800"/>
          </a:xfrm>
          <a:prstGeom prst="rect">
            <a:avLst/>
          </a:prstGeom>
          <a:noFill/>
          <a:ln>
            <a:noFill/>
          </a:ln>
        </p:spPr>
        <p:txBody>
          <a:bodyPr anchorCtr="0" anchor="t" bIns="91425" lIns="91425" spcFirstLastPara="1" rIns="91425" wrap="square" tIns="91425">
            <a:normAutofit/>
          </a:bodyPr>
          <a:lstStyle>
            <a:lvl1pPr lvl="0" marR="0" rtl="1" algn="ctr">
              <a:lnSpc>
                <a:spcPct val="100000"/>
              </a:lnSpc>
              <a:spcBef>
                <a:spcPts val="0"/>
              </a:spcBef>
              <a:spcAft>
                <a:spcPts val="0"/>
              </a:spcAft>
              <a:buClr>
                <a:srgbClr val="24427B"/>
              </a:buClr>
              <a:buSzPts val="3000"/>
              <a:buFont typeface="Arial"/>
              <a:buNone/>
              <a:defRPr b="1" i="0" sz="3000" u="none" cap="none" strike="noStrike">
                <a:solidFill>
                  <a:srgbClr val="24427B"/>
                </a:solidFill>
                <a:latin typeface="Arial"/>
                <a:ea typeface="Arial"/>
                <a:cs typeface="Arial"/>
                <a:sym typeface="Arial"/>
              </a:defRPr>
            </a:lvl1pPr>
            <a:lvl2pPr lvl="1"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1" algn="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type="title">
  <p:cSld name="TITLE">
    <p:spTree>
      <p:nvGrpSpPr>
        <p:cNvPr id="29" name="Shape 29"/>
        <p:cNvGrpSpPr/>
        <p:nvPr/>
      </p:nvGrpSpPr>
      <p:grpSpPr>
        <a:xfrm>
          <a:off x="0" y="0"/>
          <a:ext cx="0" cy="0"/>
          <a:chOff x="0" y="0"/>
          <a:chExt cx="0" cy="0"/>
        </a:xfrm>
      </p:grpSpPr>
      <p:pic>
        <p:nvPicPr>
          <p:cNvPr id="30" name="Google Shape;30;g24668d10004_0_18"/>
          <p:cNvPicPr preferRelativeResize="0"/>
          <p:nvPr/>
        </p:nvPicPr>
        <p:blipFill rotWithShape="1">
          <a:blip r:embed="rId2">
            <a:alphaModFix/>
          </a:blip>
          <a:srcRect b="0" l="0" r="0" t="0"/>
          <a:stretch/>
        </p:blipFill>
        <p:spPr>
          <a:xfrm>
            <a:off x="1662820" y="1563248"/>
            <a:ext cx="5236528" cy="1204648"/>
          </a:xfrm>
          <a:prstGeom prst="rect">
            <a:avLst/>
          </a:prstGeom>
          <a:noFill/>
          <a:ln>
            <a:noFill/>
          </a:ln>
        </p:spPr>
      </p:pic>
      <p:sp>
        <p:nvSpPr>
          <p:cNvPr id="31" name="Google Shape;31;g24668d10004_0_18"/>
          <p:cNvSpPr/>
          <p:nvPr/>
        </p:nvSpPr>
        <p:spPr>
          <a:xfrm>
            <a:off x="1104200" y="3134363"/>
            <a:ext cx="7013100" cy="1204800"/>
          </a:xfrm>
          <a:prstGeom prst="rect">
            <a:avLst/>
          </a:prstGeom>
          <a:noFill/>
          <a:ln>
            <a:noFill/>
          </a:ln>
        </p:spPr>
        <p:txBody>
          <a:bodyPr anchorCtr="0" anchor="t" bIns="45700" lIns="45700" spcFirstLastPara="1" rIns="45700" wrap="square" tIns="45700">
            <a:noAutofit/>
          </a:bodyPr>
          <a:lstStyle/>
          <a:p>
            <a:pPr indent="0" lvl="0" marL="0" marR="0" rtl="1" algn="ctr">
              <a:lnSpc>
                <a:spcPct val="100000"/>
              </a:lnSpc>
              <a:spcBef>
                <a:spcPts val="0"/>
              </a:spcBef>
              <a:spcAft>
                <a:spcPts val="0"/>
              </a:spcAft>
              <a:buClr>
                <a:srgbClr val="FFFFFF"/>
              </a:buClr>
              <a:buSzPts val="3400"/>
              <a:buFont typeface="Arial"/>
              <a:buNone/>
            </a:pPr>
            <a:r>
              <a:rPr b="1" i="0" lang="en" sz="2400" u="sng" cap="none" strike="noStrike">
                <a:solidFill>
                  <a:srgbClr val="FFFFFF"/>
                </a:solidFill>
                <a:latin typeface="Arial"/>
                <a:ea typeface="Arial"/>
                <a:cs typeface="Arial"/>
                <a:sym typeface="Arial"/>
                <a:hlinkClick r:id="rId3">
                  <a:extLst>
                    <a:ext uri="{A12FA001-AC4F-418D-AE19-62706E023703}">
                      <ahyp:hlinkClr val="tx"/>
                    </a:ext>
                  </a:extLst>
                </a:hlinkClick>
              </a:rPr>
              <a:t>http://www.inee.org</a:t>
            </a:r>
            <a:endParaRPr b="0" i="0" sz="2400" u="none" cap="none" strike="noStrike">
              <a:solidFill>
                <a:srgbClr val="FFFFFF"/>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1">
  <p:cSld name="TITLE_1">
    <p:bg>
      <p:bgPr>
        <a:solidFill>
          <a:srgbClr val="000000"/>
        </a:solidFill>
      </p:bgPr>
    </p:bg>
    <p:spTree>
      <p:nvGrpSpPr>
        <p:cNvPr id="32" name="Shape 32"/>
        <p:cNvGrpSpPr/>
        <p:nvPr/>
      </p:nvGrpSpPr>
      <p:grpSpPr>
        <a:xfrm>
          <a:off x="0" y="0"/>
          <a:ext cx="0" cy="0"/>
          <a:chOff x="0" y="0"/>
          <a:chExt cx="0" cy="0"/>
        </a:xfrm>
      </p:grpSpPr>
      <p:sp>
        <p:nvSpPr>
          <p:cNvPr id="33" name="Google Shape;33;g24668d10004_0_21"/>
          <p:cNvSpPr txBox="1"/>
          <p:nvPr>
            <p:ph idx="12" type="sldNum"/>
          </p:nvPr>
        </p:nvSpPr>
        <p:spPr>
          <a:xfrm>
            <a:off x="8684347" y="4740581"/>
            <a:ext cx="336900" cy="238800"/>
          </a:xfrm>
          <a:prstGeom prst="rect">
            <a:avLst/>
          </a:prstGeom>
          <a:noFill/>
          <a:ln>
            <a:noFill/>
          </a:ln>
        </p:spPr>
        <p:txBody>
          <a:bodyPr anchorCtr="0" anchor="ctr" bIns="91400" lIns="91400" spcFirstLastPara="1" rIns="91400" wrap="square" tIns="91400">
            <a:noAutofit/>
          </a:bodyPr>
          <a:lstStyle>
            <a:lvl1pPr indent="0" lvl="0"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1"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p:cSld name="TITLE_AND_BODY_1">
    <p:spTree>
      <p:nvGrpSpPr>
        <p:cNvPr id="34" name="Shape 34"/>
        <p:cNvGrpSpPr/>
        <p:nvPr/>
      </p:nvGrpSpPr>
      <p:grpSpPr>
        <a:xfrm>
          <a:off x="0" y="0"/>
          <a:ext cx="0" cy="0"/>
          <a:chOff x="0" y="0"/>
          <a:chExt cx="0" cy="0"/>
        </a:xfrm>
      </p:grpSpPr>
      <p:sp>
        <p:nvSpPr>
          <p:cNvPr id="35" name="Google Shape;35;g24668d10004_0_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1" algn="r">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1pPr>
            <a:lvl2pPr lvl="1" marR="0" rtl="1" algn="r">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2pPr>
            <a:lvl3pPr lvl="2" marR="0" rtl="1" algn="r">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3pPr>
            <a:lvl4pPr lvl="3" marR="0" rtl="1" algn="r">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4pPr>
            <a:lvl5pPr lvl="4" marR="0" rtl="1" algn="r">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5pPr>
            <a:lvl6pPr lvl="5" marR="0" rtl="1" algn="r">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6pPr>
            <a:lvl7pPr lvl="6" marR="0" rtl="1" algn="r">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7pPr>
            <a:lvl8pPr lvl="7" marR="0" rtl="1" algn="r">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8pPr>
            <a:lvl9pPr lvl="8" marR="0" rtl="1" algn="r">
              <a:lnSpc>
                <a:spcPct val="100000"/>
              </a:lnSpc>
              <a:spcBef>
                <a:spcPts val="0"/>
              </a:spcBef>
              <a:spcAft>
                <a:spcPts val="0"/>
              </a:spcAft>
              <a:buClr>
                <a:srgbClr val="000000"/>
              </a:buClr>
              <a:buSzPts val="2800"/>
              <a:buFont typeface="Arial"/>
              <a:buNone/>
              <a:defRPr b="0" i="0" sz="1400" u="none" cap="none" strike="noStrike">
                <a:solidFill>
                  <a:srgbClr val="000000"/>
                </a:solidFill>
                <a:latin typeface="Arial"/>
                <a:ea typeface="Arial"/>
                <a:cs typeface="Arial"/>
                <a:sym typeface="Arial"/>
              </a:defRPr>
            </a:lvl9pPr>
          </a:lstStyle>
          <a:p/>
        </p:txBody>
      </p:sp>
      <p:sp>
        <p:nvSpPr>
          <p:cNvPr id="36" name="Google Shape;36;g24668d10004_0_2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1" algn="r">
              <a:lnSpc>
                <a:spcPct val="115000"/>
              </a:lnSpc>
              <a:spcBef>
                <a:spcPts val="0"/>
              </a:spcBef>
              <a:spcAft>
                <a:spcPts val="0"/>
              </a:spcAft>
              <a:buClr>
                <a:srgbClr val="000000"/>
              </a:buClr>
              <a:buSzPts val="1800"/>
              <a:buFont typeface="Arial"/>
              <a:buChar char="●"/>
              <a:defRPr b="0" i="0" sz="1400" u="none" cap="none" strike="noStrike">
                <a:solidFill>
                  <a:srgbClr val="000000"/>
                </a:solidFill>
                <a:latin typeface="Arial"/>
                <a:ea typeface="Arial"/>
                <a:cs typeface="Arial"/>
                <a:sym typeface="Arial"/>
              </a:defRPr>
            </a:lvl1pPr>
            <a:lvl2pPr indent="-317500" lvl="1" marL="914400" marR="0" rtl="1" algn="r">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2pPr>
            <a:lvl3pPr indent="-317500" lvl="2" marL="1371600" marR="0" rtl="1" algn="r">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3pPr>
            <a:lvl4pPr indent="-317500" lvl="3" marL="1828800" marR="0" rtl="1" algn="r">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4pPr>
            <a:lvl5pPr indent="-317500" lvl="4" marL="2286000" marR="0" rtl="1" algn="r">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5pPr>
            <a:lvl6pPr indent="-317500" lvl="5" marL="2743200" marR="0" rtl="1" algn="r">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6pPr>
            <a:lvl7pPr indent="-317500" lvl="6" marL="3200400" marR="0" rtl="1" algn="r">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7pPr>
            <a:lvl8pPr indent="-317500" lvl="7" marL="3657600" marR="0" rtl="1" algn="r">
              <a:lnSpc>
                <a:spcPct val="115000"/>
              </a:lnSpc>
              <a:spcBef>
                <a:spcPts val="1600"/>
              </a:spcBef>
              <a:spcAft>
                <a:spcPts val="0"/>
              </a:spcAft>
              <a:buClr>
                <a:srgbClr val="000000"/>
              </a:buClr>
              <a:buSzPts val="1400"/>
              <a:buFont typeface="Arial"/>
              <a:buChar char="○"/>
              <a:defRPr b="0" i="0" sz="1400" u="none" cap="none" strike="noStrike">
                <a:solidFill>
                  <a:srgbClr val="000000"/>
                </a:solidFill>
                <a:latin typeface="Arial"/>
                <a:ea typeface="Arial"/>
                <a:cs typeface="Arial"/>
                <a:sym typeface="Arial"/>
              </a:defRPr>
            </a:lvl8pPr>
            <a:lvl9pPr indent="-317500" lvl="8" marL="4114800" marR="0" rtl="1" algn="r">
              <a:lnSpc>
                <a:spcPct val="115000"/>
              </a:lnSpc>
              <a:spcBef>
                <a:spcPts val="1600"/>
              </a:spcBef>
              <a:spcAft>
                <a:spcPts val="1600"/>
              </a:spcAft>
              <a:buClr>
                <a:srgbClr val="000000"/>
              </a:buClr>
              <a:buSzPts val="1400"/>
              <a:buFont typeface="Arial"/>
              <a:buChar char="■"/>
              <a:defRPr b="0" i="0" sz="1400" u="none" cap="none" strike="noStrike">
                <a:solidFill>
                  <a:srgbClr val="000000"/>
                </a:solidFill>
                <a:latin typeface="Arial"/>
                <a:ea typeface="Arial"/>
                <a:cs typeface="Arial"/>
                <a:sym typeface="Arial"/>
              </a:defRPr>
            </a:lvl9pPr>
          </a:lstStyle>
          <a:p/>
        </p:txBody>
      </p:sp>
      <p:sp>
        <p:nvSpPr>
          <p:cNvPr id="37" name="Google Shape;37;g24668d10004_0_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1"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1"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1"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1"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1"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1"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1"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1"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1"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1"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5" name="Shape 5"/>
        <p:cNvGrpSpPr/>
        <p:nvPr/>
      </p:nvGrpSpPr>
      <p:grpSpPr>
        <a:xfrm>
          <a:off x="0" y="0"/>
          <a:ext cx="0" cy="0"/>
          <a:chOff x="0" y="0"/>
          <a:chExt cx="0" cy="0"/>
        </a:xfrm>
      </p:grpSpPr>
      <p:sp>
        <p:nvSpPr>
          <p:cNvPr id="6" name="Google Shape;6;g24668d10004_0_0"/>
          <p:cNvSpPr txBox="1"/>
          <p:nvPr>
            <p:ph idx="12" type="sldNum"/>
          </p:nvPr>
        </p:nvSpPr>
        <p:spPr>
          <a:xfrm>
            <a:off x="8684347" y="4740581"/>
            <a:ext cx="336900" cy="238800"/>
          </a:xfrm>
          <a:prstGeom prst="rect">
            <a:avLst/>
          </a:prstGeom>
          <a:noFill/>
          <a:ln>
            <a:noFill/>
          </a:ln>
        </p:spPr>
        <p:txBody>
          <a:bodyPr anchorCtr="0" anchor="ctr" bIns="91400" lIns="91400" spcFirstLastPara="1" rIns="91400" wrap="square" tIns="91400">
            <a:noAutofit/>
          </a:bodyPr>
          <a:lstStyle>
            <a:lvl1pPr indent="0" lvl="0"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1pPr>
            <a:lvl2pPr indent="0" lvl="1"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2pPr>
            <a:lvl3pPr indent="0" lvl="2"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3pPr>
            <a:lvl4pPr indent="0" lvl="3"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4pPr>
            <a:lvl5pPr indent="0" lvl="4"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5pPr>
            <a:lvl6pPr indent="0" lvl="5"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6pPr>
            <a:lvl7pPr indent="0" lvl="6"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7pPr>
            <a:lvl8pPr indent="0" lvl="7"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8pPr>
            <a:lvl9pPr indent="0" lvl="8" marL="0" marR="0" rtl="1" algn="r">
              <a:lnSpc>
                <a:spcPct val="100000"/>
              </a:lnSpc>
              <a:spcBef>
                <a:spcPts val="0"/>
              </a:spcBef>
              <a:spcAft>
                <a:spcPts val="0"/>
              </a:spcAft>
              <a:buClr>
                <a:srgbClr val="585858"/>
              </a:buClr>
              <a:buSzPts val="1000"/>
              <a:buFont typeface="Arial"/>
              <a:buNone/>
              <a:defRPr b="0" i="0" sz="1000" u="none" cap="none" strike="noStrike">
                <a:solidFill>
                  <a:srgbClr val="585858"/>
                </a:solidFill>
                <a:latin typeface="Arial"/>
                <a:ea typeface="Arial"/>
                <a:cs typeface="Arial"/>
                <a:sym typeface="Arial"/>
              </a:defRPr>
            </a:lvl9pPr>
          </a:lstStyle>
          <a:p>
            <a:pPr indent="0" lvl="0" marL="0" rtl="1" algn="r">
              <a:spcBef>
                <a:spcPts val="0"/>
              </a:spcBef>
              <a:spcAft>
                <a:spcPts val="0"/>
              </a:spcAft>
              <a:buNone/>
            </a:pPr>
            <a:fld id="{00000000-1234-1234-1234-123412341234}" type="slidenum">
              <a:rPr lang="en"/>
              <a:t>‹#›</a:t>
            </a:fld>
            <a:endParaRPr sz="1400">
              <a:solidFill>
                <a:srgbClr val="000000"/>
              </a:solidFil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20.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0.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1.xml"/><Relationship Id="rId3" Type="http://schemas.openxmlformats.org/officeDocument/2006/relationships/image" Target="../media/image8.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2.xml"/><Relationship Id="rId3" Type="http://schemas.openxmlformats.org/officeDocument/2006/relationships/image" Target="../media/image27.png"/></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3.xml"/><Relationship Id="rId3" Type="http://schemas.openxmlformats.org/officeDocument/2006/relationships/image" Target="../media/image7.png"/></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4.xml"/><Relationship Id="rId3" Type="http://schemas.openxmlformats.org/officeDocument/2006/relationships/image" Target="../media/image26.jpg"/></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5.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6.xml"/><Relationship Id="rId3" Type="http://schemas.openxmlformats.org/officeDocument/2006/relationships/image" Target="../media/image8.png"/></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7.xml"/><Relationship Id="rId3" Type="http://schemas.openxmlformats.org/officeDocument/2006/relationships/image" Target="../media/image27.png"/></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8.xml"/><Relationship Id="rId3" Type="http://schemas.openxmlformats.org/officeDocument/2006/relationships/image" Target="../media/image7.png"/></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7.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0.xml"/><Relationship Id="rId3" Type="http://schemas.openxmlformats.org/officeDocument/2006/relationships/image" Target="../media/image29.jpg"/></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1.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2.xml"/><Relationship Id="rId3" Type="http://schemas.openxmlformats.org/officeDocument/2006/relationships/image" Target="../media/image8.png"/></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3.xml"/><Relationship Id="rId3" Type="http://schemas.openxmlformats.org/officeDocument/2006/relationships/image" Target="../media/image27.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4.xml"/><Relationship Id="rId3" Type="http://schemas.openxmlformats.org/officeDocument/2006/relationships/image" Target="../media/image7.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5.xml"/><Relationship Id="rId3" Type="http://schemas.openxmlformats.org/officeDocument/2006/relationships/image" Target="../media/image29.jp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6.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7.xml"/><Relationship Id="rId3" Type="http://schemas.openxmlformats.org/officeDocument/2006/relationships/image" Target="../media/image8.png"/></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8.xml"/><Relationship Id="rId3" Type="http://schemas.openxmlformats.org/officeDocument/2006/relationships/image" Target="../media/image27.png"/></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9.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3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30.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30.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0.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6.jp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8.png"/><Relationship Id="rId4" Type="http://schemas.openxmlformats.org/officeDocument/2006/relationships/image" Target="../media/image27.png"/><Relationship Id="rId5" Type="http://schemas.openxmlformats.org/officeDocument/2006/relationships/image" Target="../media/image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6.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2.png"/><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10.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8.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0.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8.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2.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14.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23.jp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18.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 Id="rId3" Type="http://schemas.openxmlformats.org/officeDocument/2006/relationships/image" Target="../media/image15.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image" Target="../media/image27.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1.xml"/><Relationship Id="rId3" Type="http://schemas.openxmlformats.org/officeDocument/2006/relationships/image" Target="../media/image7.png"/></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 Id="rId3" Type="http://schemas.openxmlformats.org/officeDocument/2006/relationships/image" Target="../media/image15.jp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4.xml"/><Relationship Id="rId3" Type="http://schemas.openxmlformats.org/officeDocument/2006/relationships/image" Target="../media/image8.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5.xml"/><Relationship Id="rId3" Type="http://schemas.openxmlformats.org/officeDocument/2006/relationships/image" Target="../media/image27.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6.xml"/><Relationship Id="rId3" Type="http://schemas.openxmlformats.org/officeDocument/2006/relationships/image" Target="../media/image7.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15.jp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0.xml"/><Relationship Id="rId3" Type="http://schemas.openxmlformats.org/officeDocument/2006/relationships/image" Target="../media/image27.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1.xml"/><Relationship Id="rId3" Type="http://schemas.openxmlformats.org/officeDocument/2006/relationships/image" Target="../media/image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 Id="rId3" Type="http://schemas.openxmlformats.org/officeDocument/2006/relationships/image" Target="../media/image21.jpg"/></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5.xml"/><Relationship Id="rId3" Type="http://schemas.openxmlformats.org/officeDocument/2006/relationships/image" Target="../media/image8.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6.xml"/><Relationship Id="rId3" Type="http://schemas.openxmlformats.org/officeDocument/2006/relationships/image" Target="../media/image27.pn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7.xml"/><Relationship Id="rId3" Type="http://schemas.openxmlformats.org/officeDocument/2006/relationships/image" Target="../media/image7.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8.xml"/><Relationship Id="rId3" Type="http://schemas.openxmlformats.org/officeDocument/2006/relationships/image" Target="../media/image21.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 Id="rId3" Type="http://schemas.openxmlformats.org/officeDocument/2006/relationships/image" Target="../media/image8.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 Id="rId3" Type="http://schemas.openxmlformats.org/officeDocument/2006/relationships/image" Target="../media/image27.pn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 Id="rId3" Type="http://schemas.openxmlformats.org/officeDocument/2006/relationships/image" Target="../media/image7.pn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 Id="rId3" Type="http://schemas.openxmlformats.org/officeDocument/2006/relationships/image" Target="../media/image21.jpg"/></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 Id="rId3" Type="http://schemas.openxmlformats.org/officeDocument/2006/relationships/image" Target="../media/image8.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6.xml"/><Relationship Id="rId3" Type="http://schemas.openxmlformats.org/officeDocument/2006/relationships/image" Target="../media/image27.png"/></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7.xml"/><Relationship Id="rId3" Type="http://schemas.openxmlformats.org/officeDocument/2006/relationships/image" Target="../media/image7.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 Id="rId3" Type="http://schemas.openxmlformats.org/officeDocument/2006/relationships/image" Target="../media/image21.jpg"/></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0.xml"/><Relationship Id="rId3" Type="http://schemas.openxmlformats.org/officeDocument/2006/relationships/image" Target="../media/image8.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1.xml"/><Relationship Id="rId3" Type="http://schemas.openxmlformats.org/officeDocument/2006/relationships/image" Target="../media/image27.pn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2.xml"/><Relationship Id="rId3" Type="http://schemas.openxmlformats.org/officeDocument/2006/relationships/image" Target="../media/image7.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3.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 Id="rId3" Type="http://schemas.openxmlformats.org/officeDocument/2006/relationships/image" Target="../media/image26.jpg"/></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6.xml"/><Relationship Id="rId3" Type="http://schemas.openxmlformats.org/officeDocument/2006/relationships/image" Target="../media/image8.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 Id="rId3" Type="http://schemas.openxmlformats.org/officeDocument/2006/relationships/image" Target="../media/image27.png"/></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8.xml"/><Relationship Id="rId3" Type="http://schemas.openxmlformats.org/officeDocument/2006/relationships/image" Target="../media/image7.png"/></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9.xml"/><Relationship Id="rId3" Type="http://schemas.openxmlformats.org/officeDocument/2006/relationships/image" Target="../media/image2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41" name="Shape 41"/>
        <p:cNvGrpSpPr/>
        <p:nvPr/>
      </p:nvGrpSpPr>
      <p:grpSpPr>
        <a:xfrm>
          <a:off x="0" y="0"/>
          <a:ext cx="0" cy="0"/>
          <a:chOff x="0" y="0"/>
          <a:chExt cx="0" cy="0"/>
        </a:xfrm>
      </p:grpSpPr>
      <p:sp>
        <p:nvSpPr>
          <p:cNvPr id="42" name="Google Shape;42;p1"/>
          <p:cNvSpPr txBox="1"/>
          <p:nvPr>
            <p:ph type="title"/>
          </p:nvPr>
        </p:nvSpPr>
        <p:spPr>
          <a:xfrm>
            <a:off x="459000" y="635572"/>
            <a:ext cx="8226000" cy="2871900"/>
          </a:xfrm>
          <a:prstGeom prst="rect">
            <a:avLst/>
          </a:prstGeom>
          <a:noFill/>
          <a:ln>
            <a:noFill/>
          </a:ln>
        </p:spPr>
        <p:txBody>
          <a:bodyPr anchorCtr="0" anchor="b" bIns="91400" lIns="91400" spcFirstLastPara="1" rIns="91400" wrap="square" tIns="91400">
            <a:noAutofit/>
          </a:bodyPr>
          <a:lstStyle/>
          <a:p>
            <a:pPr indent="0" lvl="0" marL="0" rtl="1"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رفاهية المعلم في حالات الطوارئ</a:t>
            </a:r>
            <a:endParaRPr b="1" sz="48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ورشة عمل حول المواءمة في السياق المحلي، السياس</a:t>
            </a:r>
            <a:r>
              <a:rPr i="1" lang="en" sz="2300"/>
              <a:t>ة، والممارسة</a:t>
            </a:r>
            <a:endParaRPr i="1"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t/>
            </a:r>
            <a:endParaRPr i="1"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b="1" lang="en" sz="2000">
                <a:solidFill>
                  <a:srgbClr val="FFFFFF"/>
                </a:solidFill>
                <a:latin typeface="Arial"/>
                <a:ea typeface="Arial"/>
                <a:cs typeface="Arial"/>
                <a:sym typeface="Arial"/>
              </a:rPr>
              <a:t>التاريخ:                                                  الموقع:  </a:t>
            </a:r>
            <a:endParaRPr b="1" sz="2000">
              <a:solidFill>
                <a:srgbClr val="FFFFFF"/>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0" name="Shape 100"/>
        <p:cNvGrpSpPr/>
        <p:nvPr/>
      </p:nvGrpSpPr>
      <p:grpSpPr>
        <a:xfrm>
          <a:off x="0" y="0"/>
          <a:ext cx="0" cy="0"/>
          <a:chOff x="0" y="0"/>
          <a:chExt cx="0" cy="0"/>
        </a:xfrm>
      </p:grpSpPr>
      <p:sp>
        <p:nvSpPr>
          <p:cNvPr id="101" name="Google Shape;101;p1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ماذا تعني لك الرفاهية؟</a:t>
            </a:r>
            <a:endParaRPr sz="1700">
              <a:latin typeface="Arial"/>
              <a:ea typeface="Arial"/>
              <a:cs typeface="Arial"/>
              <a:sym typeface="Arial"/>
            </a:endParaRPr>
          </a:p>
        </p:txBody>
      </p:sp>
      <p:sp>
        <p:nvSpPr>
          <p:cNvPr id="102" name="Google Shape;102;p11"/>
          <p:cNvSpPr txBox="1"/>
          <p:nvPr>
            <p:ph idx="1" type="body"/>
          </p:nvPr>
        </p:nvSpPr>
        <p:spPr>
          <a:xfrm>
            <a:off x="4737925" y="753525"/>
            <a:ext cx="4273500" cy="34839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lang="en" sz="1600">
                <a:solidFill>
                  <a:srgbClr val="000000"/>
                </a:solidFill>
                <a:latin typeface="Arial"/>
                <a:ea typeface="Arial"/>
                <a:cs typeface="Arial"/>
                <a:sym typeface="Arial"/>
              </a:rPr>
              <a:t>في </a:t>
            </a:r>
            <a:r>
              <a:rPr lang="en" sz="1600">
                <a:solidFill>
                  <a:srgbClr val="000000"/>
                </a:solidFill>
                <a:highlight>
                  <a:schemeClr val="lt1"/>
                </a:highlight>
                <a:latin typeface="Arial"/>
                <a:ea typeface="Arial"/>
                <a:cs typeface="Arial"/>
                <a:sym typeface="Arial"/>
              </a:rPr>
              <a:t>دفتر العمل الخاص بك، استخدم المساحة المتاحة لتوضيح فهمك الخاص للرفاهية عن طريق الرسم التوضيحي أو من خلال تدوي</a:t>
            </a:r>
            <a:r>
              <a:rPr lang="en" sz="1600">
                <a:highlight>
                  <a:schemeClr val="lt1"/>
                </a:highlight>
              </a:rPr>
              <a:t>ن</a:t>
            </a:r>
            <a:r>
              <a:rPr lang="en" sz="1600">
                <a:solidFill>
                  <a:srgbClr val="000000"/>
                </a:solidFill>
                <a:highlight>
                  <a:schemeClr val="lt1"/>
                </a:highlight>
                <a:latin typeface="Arial"/>
                <a:ea typeface="Arial"/>
                <a:cs typeface="Arial"/>
                <a:sym typeface="Arial"/>
              </a:rPr>
              <a:t>ها على شكل نقاط (5- 10دقائق).</a:t>
            </a:r>
            <a:endParaRPr sz="1600">
              <a:solidFill>
                <a:srgbClr val="000000"/>
              </a:solidFill>
              <a:highlight>
                <a:schemeClr val="lt1"/>
              </a:highlight>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highlight>
                <a:schemeClr val="lt1"/>
              </a:highlight>
              <a:latin typeface="Arial"/>
              <a:ea typeface="Arial"/>
              <a:cs typeface="Arial"/>
              <a:sym typeface="Arial"/>
            </a:endParaRPr>
          </a:p>
          <a:p>
            <a:pPr indent="0" lvl="0" marL="0" rtl="1" algn="r">
              <a:lnSpc>
                <a:spcPct val="100000"/>
              </a:lnSpc>
              <a:spcBef>
                <a:spcPts val="0"/>
              </a:spcBef>
              <a:spcAft>
                <a:spcPts val="0"/>
              </a:spcAft>
              <a:buSzPts val="1800"/>
              <a:buNone/>
            </a:pPr>
            <a:r>
              <a:rPr lang="en" sz="1600">
                <a:solidFill>
                  <a:srgbClr val="000000"/>
                </a:solidFill>
                <a:highlight>
                  <a:schemeClr val="lt1"/>
                </a:highlight>
                <a:latin typeface="Arial"/>
                <a:ea typeface="Arial"/>
                <a:cs typeface="Arial"/>
                <a:sym typeface="Arial"/>
              </a:rPr>
              <a:t>انتقل إلى طاولة مختلفة في الغرفة، قدم نفسك وشارك رسمك التوضيحي أو النقاط الذي قمت به مع أعضاء مختلفين في ورشة العمل.</a:t>
            </a:r>
            <a:endParaRPr sz="1600">
              <a:solidFill>
                <a:srgbClr val="000000"/>
              </a:solidFill>
              <a:highlight>
                <a:schemeClr val="lt1"/>
              </a:highlight>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highlight>
                <a:schemeClr val="lt1"/>
              </a:highlight>
              <a:latin typeface="Arial"/>
              <a:ea typeface="Arial"/>
              <a:cs typeface="Arial"/>
              <a:sym typeface="Arial"/>
            </a:endParaRPr>
          </a:p>
          <a:p>
            <a:pPr indent="0" lvl="0" marL="0" rtl="1" algn="r">
              <a:lnSpc>
                <a:spcPct val="100000"/>
              </a:lnSpc>
              <a:spcBef>
                <a:spcPts val="0"/>
              </a:spcBef>
              <a:spcAft>
                <a:spcPts val="0"/>
              </a:spcAft>
              <a:buSzPts val="1800"/>
              <a:buNone/>
            </a:pPr>
            <a:r>
              <a:rPr lang="en" sz="1600">
                <a:solidFill>
                  <a:srgbClr val="000000"/>
                </a:solidFill>
                <a:highlight>
                  <a:schemeClr val="lt1"/>
                </a:highlight>
                <a:latin typeface="Arial"/>
                <a:ea typeface="Arial"/>
                <a:cs typeface="Arial"/>
                <a:sym typeface="Arial"/>
              </a:rPr>
              <a:t>في الخطوة التالية، سنقوم باختيار 3-4 مشاركين عشوائيًا لتقديم تقرير عن تعريف زميلهم للمجموعة بأكملها.   </a:t>
            </a:r>
            <a:endParaRPr sz="1600">
              <a:solidFill>
                <a:srgbClr val="000000"/>
              </a:solidFill>
              <a:highlight>
                <a:schemeClr val="lt1"/>
              </a:highlight>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r">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pic>
        <p:nvPicPr>
          <p:cNvPr id="103" name="Google Shape;103;p11"/>
          <p:cNvPicPr preferRelativeResize="0"/>
          <p:nvPr/>
        </p:nvPicPr>
        <p:blipFill rotWithShape="1">
          <a:blip r:embed="rId3">
            <a:alphaModFix/>
          </a:blip>
          <a:srcRect b="0" l="0" r="0" t="0"/>
          <a:stretch/>
        </p:blipFill>
        <p:spPr>
          <a:xfrm>
            <a:off x="143850" y="882875"/>
            <a:ext cx="4344629" cy="3000200"/>
          </a:xfrm>
          <a:prstGeom prst="rect">
            <a:avLst/>
          </a:prstGeom>
          <a:noFill/>
          <a:ln>
            <a:noFill/>
          </a:ln>
        </p:spPr>
      </p:pic>
      <p:sp>
        <p:nvSpPr>
          <p:cNvPr id="104" name="Google Shape;104;p11"/>
          <p:cNvSpPr txBox="1"/>
          <p:nvPr/>
        </p:nvSpPr>
        <p:spPr>
          <a:xfrm>
            <a:off x="7762600" y="3544375"/>
            <a:ext cx="10896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UNHCR</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10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43" name="Shape 843"/>
        <p:cNvGrpSpPr/>
        <p:nvPr/>
      </p:nvGrpSpPr>
      <p:grpSpPr>
        <a:xfrm>
          <a:off x="0" y="0"/>
          <a:ext cx="0" cy="0"/>
          <a:chOff x="0" y="0"/>
          <a:chExt cx="0" cy="0"/>
        </a:xfrm>
      </p:grpSpPr>
      <p:sp>
        <p:nvSpPr>
          <p:cNvPr id="844" name="Google Shape;844;p10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4 - المعلمين وسائر العاملين في التعليم</a:t>
            </a:r>
            <a:endParaRPr sz="1700">
              <a:latin typeface="Arial"/>
              <a:ea typeface="Arial"/>
              <a:cs typeface="Arial"/>
              <a:sym typeface="Arial"/>
            </a:endParaRPr>
          </a:p>
        </p:txBody>
      </p:sp>
      <p:sp>
        <p:nvSpPr>
          <p:cNvPr id="845" name="Google Shape;845;p103"/>
          <p:cNvSpPr txBox="1"/>
          <p:nvPr/>
        </p:nvSpPr>
        <p:spPr>
          <a:xfrm>
            <a:off x="3314525" y="110810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a:t>
            </a:r>
            <a:r>
              <a:rPr b="1" i="1" lang="en">
                <a:solidFill>
                  <a:srgbClr val="073763"/>
                </a:solidFill>
              </a:rPr>
              <a:t>ظروف </a:t>
            </a:r>
            <a:r>
              <a:rPr b="1" i="1" lang="en" sz="1400" u="none" cap="none" strike="noStrike">
                <a:solidFill>
                  <a:srgbClr val="073763"/>
                </a:solidFill>
                <a:latin typeface="Arial"/>
                <a:ea typeface="Arial"/>
                <a:cs typeface="Arial"/>
                <a:sym typeface="Arial"/>
              </a:rPr>
              <a:t>العمل</a:t>
            </a:r>
            <a:endParaRPr b="0" i="0" sz="1400" u="none" cap="none" strike="noStrike">
              <a:solidFill>
                <a:srgbClr val="073763"/>
              </a:solidFill>
              <a:latin typeface="Arial"/>
              <a:ea typeface="Arial"/>
              <a:cs typeface="Arial"/>
              <a:sym typeface="Arial"/>
            </a:endParaRPr>
          </a:p>
        </p:txBody>
      </p:sp>
      <p:sp>
        <p:nvSpPr>
          <p:cNvPr id="846" name="Google Shape;846;p103"/>
          <p:cNvSpPr txBox="1"/>
          <p:nvPr/>
        </p:nvSpPr>
        <p:spPr>
          <a:xfrm>
            <a:off x="237775" y="1586775"/>
            <a:ext cx="8614800" cy="21240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العوائق في وجه رفاهية المعلمين بالنسبة لظروف العمل؟</a:t>
            </a:r>
            <a:endParaRPr b="0" i="0" sz="1400" u="none" cap="none" strike="noStrike">
              <a:solidFill>
                <a:srgbClr val="CC4125"/>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a:solidFill>
                <a:srgbClr val="CC4125"/>
              </a:solidFill>
            </a:endParaRPr>
          </a:p>
          <a:p>
            <a:pPr indent="-317500" lvl="0" marL="457200" rtl="1" algn="r">
              <a:spcBef>
                <a:spcPts val="0"/>
              </a:spcBef>
              <a:spcAft>
                <a:spcPts val="0"/>
              </a:spcAft>
              <a:buClr>
                <a:srgbClr val="073763"/>
              </a:buClr>
              <a:buSzPts val="1400"/>
              <a:buChar char="●"/>
            </a:pPr>
            <a:r>
              <a:rPr lang="en">
                <a:solidFill>
                  <a:schemeClr val="dk1"/>
                </a:solidFill>
              </a:rPr>
              <a:t>المعلمون يتقاضون أجورًا منخفضة وغالبًا ما يعملون في وظائف ثانية أو ثالثة لدعم أسرهم</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الأجور المنخفضة تترافق مع المركز الاجتماعي المنخفض للمعلمين، مما يقلل من قيمة المعلمين وعملهم</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المعلمون يفتقرون إلى التأمين الصحي وإجازة مدفوعة الأجر وإجازة الأمومة</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عقود المعلمين لا تشمل مدونات قواعد السلوك، أو إذا كانت موجودة فنادرًا ما يتم التطرق لتوازن العمل والحياة</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التحامل والتمييز وعدم الاستقرار في أمن العمل يعني أن المعلمين يترددون في مشاركة التحديات النفسية الاجتماعية والصحة النفسية</a:t>
            </a:r>
            <a:endParaRPr>
              <a:solidFill>
                <a:schemeClr val="dk1"/>
              </a:solidFill>
            </a:endParaRPr>
          </a:p>
          <a:p>
            <a:pPr indent="0" lvl="0" marL="0" rtl="1" algn="r">
              <a:spcBef>
                <a:spcPts val="0"/>
              </a:spcBef>
              <a:spcAft>
                <a:spcPts val="0"/>
              </a:spcAft>
              <a:buClr>
                <a:schemeClr val="dk1"/>
              </a:buClr>
              <a:buSzPts val="1100"/>
              <a:buFont typeface="Arial"/>
              <a:buNone/>
            </a:pPr>
            <a:r>
              <a:t/>
            </a:r>
            <a:endParaRPr>
              <a:solidFill>
                <a:schemeClr val="dk1"/>
              </a:solidFill>
            </a:endParaRPr>
          </a:p>
          <a:p>
            <a:pPr indent="0" lvl="0" marL="0" rtl="1" algn="r">
              <a:spcBef>
                <a:spcPts val="0"/>
              </a:spcBef>
              <a:spcAft>
                <a:spcPts val="0"/>
              </a:spcAft>
              <a:buClr>
                <a:schemeClr val="dk1"/>
              </a:buClr>
              <a:buSzPts val="1100"/>
              <a:buFont typeface="Arial"/>
              <a:buNone/>
            </a:pPr>
            <a:r>
              <a:rPr lang="en">
                <a:solidFill>
                  <a:srgbClr val="CC4125"/>
                </a:solidFill>
              </a:rPr>
              <a:t>هل توجد هذه العوائق في سياقك؟ ما هي العوائق الإضافية  التي تواجه رفاهية المعلمين بالنسبة لظروف العمل؟</a:t>
            </a:r>
            <a:endParaRPr>
              <a:solidFill>
                <a:srgbClr val="CC4125"/>
              </a:solidFill>
            </a:endParaRPr>
          </a:p>
        </p:txBody>
      </p:sp>
      <p:sp>
        <p:nvSpPr>
          <p:cNvPr id="847" name="Google Shape;847;p103"/>
          <p:cNvSpPr txBox="1"/>
          <p:nvPr/>
        </p:nvSpPr>
        <p:spPr>
          <a:xfrm>
            <a:off x="72453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 </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10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51" name="Shape 851"/>
        <p:cNvGrpSpPr/>
        <p:nvPr/>
      </p:nvGrpSpPr>
      <p:grpSpPr>
        <a:xfrm>
          <a:off x="0" y="0"/>
          <a:ext cx="0" cy="0"/>
          <a:chOff x="0" y="0"/>
          <a:chExt cx="0" cy="0"/>
        </a:xfrm>
      </p:grpSpPr>
      <p:sp>
        <p:nvSpPr>
          <p:cNvPr id="852" name="Google Shape;852;p10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a:t>
            </a:r>
            <a:endParaRPr sz="1700">
              <a:latin typeface="Arial"/>
              <a:ea typeface="Arial"/>
              <a:cs typeface="Arial"/>
              <a:sym typeface="Arial"/>
            </a:endParaRPr>
          </a:p>
        </p:txBody>
      </p:sp>
      <p:sp>
        <p:nvSpPr>
          <p:cNvPr id="853" name="Google Shape;853;p104"/>
          <p:cNvSpPr txBox="1"/>
          <p:nvPr/>
        </p:nvSpPr>
        <p:spPr>
          <a:xfrm>
            <a:off x="3598050" y="9959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شروط العمل</a:t>
            </a:r>
            <a:endParaRPr b="0" i="0" sz="1400" u="none" cap="none" strike="noStrike">
              <a:solidFill>
                <a:srgbClr val="073763"/>
              </a:solidFill>
              <a:latin typeface="Arial"/>
              <a:ea typeface="Arial"/>
              <a:cs typeface="Arial"/>
              <a:sym typeface="Arial"/>
            </a:endParaRPr>
          </a:p>
        </p:txBody>
      </p:sp>
      <p:sp>
        <p:nvSpPr>
          <p:cNvPr id="854" name="Google Shape;854;p104"/>
          <p:cNvSpPr txBox="1"/>
          <p:nvPr/>
        </p:nvSpPr>
        <p:spPr>
          <a:xfrm>
            <a:off x="2493825" y="1396150"/>
            <a:ext cx="6502200" cy="2339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تغطية خدمات الصحة النفسية والدعم النفسي الاجتماعي على مستوى المدرسة والمجتمع والوطن. تضمين رعاية الصحة النفسية المتخصصة.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القيام بحملات لتوفير الضمان الاجتماعي والتأمين الصحي والوصول إلى خدمات التغذية للمعلمين في حزم التعويضات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رفع الوعي وتقليل الوصمة الاجتماعية لتعزيز رفاهية القوى العاملة وخلق ثقافة تعزز دعم الصحة النفسية في المدارس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مساعدة مقدمي التعليم الرسميين وغير الرسميين في وضع عقود غير تمييزية ومواثيق سلوك تتناول الوصمة المرتبطة بالصحة النفسية و الدعم النفسي الاجتماعي وإنشاء طرق للمعلمين للإبلاغ عن المشاكل الشخصية بطريقة آمنة وسرية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تدريب المعلمين على الإسعاف الأولي للدعم النفسي الاجتماعي الأساسي لأنفسهم وزملائهم</a:t>
            </a:r>
            <a:endParaRPr b="0" i="0" sz="1400" u="none" cap="none" strike="noStrike">
              <a:solidFill>
                <a:srgbClr val="000000"/>
              </a:solidFill>
              <a:latin typeface="Arial"/>
              <a:ea typeface="Arial"/>
              <a:cs typeface="Arial"/>
              <a:sym typeface="Arial"/>
            </a:endParaRPr>
          </a:p>
        </p:txBody>
      </p:sp>
      <p:pic>
        <p:nvPicPr>
          <p:cNvPr id="855" name="Google Shape;855;p104"/>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10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59" name="Shape 859"/>
        <p:cNvGrpSpPr/>
        <p:nvPr/>
      </p:nvGrpSpPr>
      <p:grpSpPr>
        <a:xfrm>
          <a:off x="0" y="0"/>
          <a:ext cx="0" cy="0"/>
          <a:chOff x="0" y="0"/>
          <a:chExt cx="0" cy="0"/>
        </a:xfrm>
      </p:grpSpPr>
      <p:sp>
        <p:nvSpPr>
          <p:cNvPr id="860" name="Google Shape;860;p10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a:t>
            </a:r>
            <a:endParaRPr sz="1700">
              <a:latin typeface="Arial"/>
              <a:ea typeface="Arial"/>
              <a:cs typeface="Arial"/>
              <a:sym typeface="Arial"/>
            </a:endParaRPr>
          </a:p>
        </p:txBody>
      </p:sp>
      <p:sp>
        <p:nvSpPr>
          <p:cNvPr id="861" name="Google Shape;861;p105"/>
          <p:cNvSpPr txBox="1"/>
          <p:nvPr/>
        </p:nvSpPr>
        <p:spPr>
          <a:xfrm>
            <a:off x="3598050" y="10172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شروط العمل</a:t>
            </a:r>
            <a:endParaRPr b="0" i="0" sz="1400" u="none" cap="none" strike="noStrike">
              <a:solidFill>
                <a:srgbClr val="073763"/>
              </a:solidFill>
              <a:latin typeface="Arial"/>
              <a:ea typeface="Arial"/>
              <a:cs typeface="Arial"/>
              <a:sym typeface="Arial"/>
            </a:endParaRPr>
          </a:p>
        </p:txBody>
      </p:sp>
      <p:sp>
        <p:nvSpPr>
          <p:cNvPr id="862" name="Google Shape;862;p105"/>
          <p:cNvSpPr txBox="1"/>
          <p:nvPr/>
        </p:nvSpPr>
        <p:spPr>
          <a:xfrm>
            <a:off x="2365250" y="1579425"/>
            <a:ext cx="6645300" cy="19086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إنشاء وتنفيذ معايير الأجور للمعلمين. التأكد من أن الاختلافات بين الرواتب عادلة وتستند إلى المؤهلات والمسؤوليات والخبرة.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مراجعة مقاييس الأجور لتتناسب مع تكاليف المعيشة وضمان أن يكسب المعلمون أجرًا يكفي للعيش.</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القيام بحملة لدى الحكومة لدفع رواتب عادلة لجميع المعلمين في الوقت المحدد وباستمرار</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ضمان وجود سياسة تضمن للمعلمين الوصول إلى الضمان الأمن الاجتماعي والتأمين الصحي والخدمات الغذائية والصحية الجسدية والنفسية.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التأكد من توفر أنظمة لمراقبة، الإبلاغ عن، ومعالجة معدلات إجهاد واستهلاك المعلمين لدى قادة المدارس والمسؤولين المحليين والوطنيين والمعلمين.</a:t>
            </a:r>
            <a:endParaRPr b="0" i="0" sz="1400" u="none" cap="none" strike="noStrike">
              <a:solidFill>
                <a:srgbClr val="000000"/>
              </a:solidFill>
              <a:latin typeface="Arial"/>
              <a:ea typeface="Arial"/>
              <a:cs typeface="Arial"/>
              <a:sym typeface="Arial"/>
            </a:endParaRPr>
          </a:p>
        </p:txBody>
      </p:sp>
      <p:pic>
        <p:nvPicPr>
          <p:cNvPr id="863" name="Google Shape;863;p105"/>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10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67" name="Shape 867"/>
        <p:cNvGrpSpPr/>
        <p:nvPr/>
      </p:nvGrpSpPr>
      <p:grpSpPr>
        <a:xfrm>
          <a:off x="0" y="0"/>
          <a:ext cx="0" cy="0"/>
          <a:chOff x="0" y="0"/>
          <a:chExt cx="0" cy="0"/>
        </a:xfrm>
      </p:grpSpPr>
      <p:sp>
        <p:nvSpPr>
          <p:cNvPr id="868" name="Google Shape;868;p10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a:t>
            </a:r>
            <a:endParaRPr sz="1700">
              <a:latin typeface="Arial"/>
              <a:ea typeface="Arial"/>
              <a:cs typeface="Arial"/>
              <a:sym typeface="Arial"/>
            </a:endParaRPr>
          </a:p>
        </p:txBody>
      </p:sp>
      <p:sp>
        <p:nvSpPr>
          <p:cNvPr id="869" name="Google Shape;869;p10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870" name="Google Shape;870;p106"/>
          <p:cNvSpPr txBox="1"/>
          <p:nvPr/>
        </p:nvSpPr>
        <p:spPr>
          <a:xfrm>
            <a:off x="3598050" y="101720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شروط العمل</a:t>
            </a:r>
            <a:endParaRPr b="0" i="0" sz="1400" u="none" cap="none" strike="noStrike">
              <a:solidFill>
                <a:srgbClr val="073763"/>
              </a:solidFill>
              <a:latin typeface="Arial"/>
              <a:ea typeface="Arial"/>
              <a:cs typeface="Arial"/>
              <a:sym typeface="Arial"/>
            </a:endParaRPr>
          </a:p>
        </p:txBody>
      </p:sp>
      <p:sp>
        <p:nvSpPr>
          <p:cNvPr id="871" name="Google Shape;871;p106"/>
          <p:cNvSpPr txBox="1"/>
          <p:nvPr/>
        </p:nvSpPr>
        <p:spPr>
          <a:xfrm>
            <a:off x="2348350" y="1548575"/>
            <a:ext cx="66735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شجع المعلمين على المساهمة في إعداد مدونة قواعد السلوك والمساعدة في تشكيلها.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تأكّد من مشاركة جميع المعلمين في تحديد شروط عقودهم و عقود زملائهم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امنح المعلمين الفرصة للترويج لمهنة التدريس ومناقشة التحديات التي يواجهها المعلمون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الالتزام بتوصية منظمة العمل الدولية ومنظمة الأمم المتحدة للتربية والعلم والثقافة (عام 1966) بشأن وضع المعلمين، والتي تهدف إلى "أن تكون أساسًا للقوانين الوطنية أو الممارسات المتعلقة بالمعلمين وللتأثير على تطوير تلك القوانين والممارسات”</a:t>
            </a:r>
            <a:endParaRPr b="0" i="0" sz="1400" u="none" cap="none" strike="noStrike">
              <a:solidFill>
                <a:srgbClr val="000000"/>
              </a:solidFill>
              <a:latin typeface="Arial"/>
              <a:ea typeface="Arial"/>
              <a:cs typeface="Arial"/>
              <a:sym typeface="Arial"/>
            </a:endParaRPr>
          </a:p>
        </p:txBody>
      </p:sp>
      <p:pic>
        <p:nvPicPr>
          <p:cNvPr id="872" name="Google Shape;872;p106"/>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10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76" name="Shape 876"/>
        <p:cNvGrpSpPr/>
        <p:nvPr/>
      </p:nvGrpSpPr>
      <p:grpSpPr>
        <a:xfrm>
          <a:off x="0" y="0"/>
          <a:ext cx="0" cy="0"/>
          <a:chOff x="0" y="0"/>
          <a:chExt cx="0" cy="0"/>
        </a:xfrm>
      </p:grpSpPr>
      <p:sp>
        <p:nvSpPr>
          <p:cNvPr id="877" name="Google Shape;877;p10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4 - المعلمين وسائر العاملين في التعليم</a:t>
            </a:r>
            <a:endParaRPr sz="1700">
              <a:latin typeface="Arial"/>
              <a:ea typeface="Arial"/>
              <a:cs typeface="Arial"/>
              <a:sym typeface="Arial"/>
            </a:endParaRPr>
          </a:p>
        </p:txBody>
      </p:sp>
      <p:sp>
        <p:nvSpPr>
          <p:cNvPr id="878" name="Google Shape;878;p107"/>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879" name="Google Shape;879;p107"/>
          <p:cNvSpPr txBox="1"/>
          <p:nvPr/>
        </p:nvSpPr>
        <p:spPr>
          <a:xfrm>
            <a:off x="3598050" y="114080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الدعم والمراقبة</a:t>
            </a:r>
            <a:endParaRPr b="1" i="1" sz="1400" u="none" cap="none" strike="noStrike">
              <a:solidFill>
                <a:srgbClr val="073763"/>
              </a:solidFill>
              <a:latin typeface="Arial"/>
              <a:ea typeface="Arial"/>
              <a:cs typeface="Arial"/>
              <a:sym typeface="Arial"/>
            </a:endParaRPr>
          </a:p>
        </p:txBody>
      </p:sp>
      <p:sp>
        <p:nvSpPr>
          <p:cNvPr id="880" name="Google Shape;880;p107"/>
          <p:cNvSpPr txBox="1"/>
          <p:nvPr/>
        </p:nvSpPr>
        <p:spPr>
          <a:xfrm>
            <a:off x="3640500" y="1621338"/>
            <a:ext cx="5262300" cy="2339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يحتاج المعلمون إلى الشعور بالدعم بصورة رسمية وغير رسمية.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يمكن أن يتم دعمهم وتدريبهم أو توجيههم من قبل معلم آخر، مدرب، مشرف، أو قائد مدرسة.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يمكن أن يشمل الدعم والإشراف التدريب والتطوير المهني للمعلمين المستمر وجلسات التغذية الراجعة وتقديم الملاحظات وتقييم الأداء الدوري.</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بناءً على كيفية إدارة العملية، يمكن أن يكون ذلك داعمًا وبناءً، أو يمكن أن يكون مرهقًا وضارًا.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ألا يتم إجراء الإشراف والتقييم من قبل مفتشين خارجيين لا يعرفون المعلمين أو الطلاب أو السياق.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أن تؤثر أصوات وآراء المعلمين في العملية.</a:t>
            </a:r>
            <a:endParaRPr b="0" i="0" sz="1400" u="none" cap="none" strike="noStrike">
              <a:solidFill>
                <a:srgbClr val="000000"/>
              </a:solidFill>
              <a:latin typeface="Arial"/>
              <a:ea typeface="Arial"/>
              <a:cs typeface="Arial"/>
              <a:sym typeface="Arial"/>
            </a:endParaRPr>
          </a:p>
        </p:txBody>
      </p:sp>
      <p:sp>
        <p:nvSpPr>
          <p:cNvPr id="881" name="Google Shape;881;p107"/>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 </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882" name="Google Shape;882;p107"/>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Placeholder</a:t>
            </a:r>
            <a:endParaRPr b="0" i="0" sz="1000" u="none" cap="none" strike="noStrike">
              <a:solidFill>
                <a:schemeClr val="lt1"/>
              </a:solidFill>
              <a:latin typeface="Arial"/>
              <a:ea typeface="Arial"/>
              <a:cs typeface="Arial"/>
              <a:sym typeface="Arial"/>
            </a:endParaRPr>
          </a:p>
        </p:txBody>
      </p:sp>
      <p:pic>
        <p:nvPicPr>
          <p:cNvPr id="883" name="Google Shape;883;p107"/>
          <p:cNvPicPr preferRelativeResize="0"/>
          <p:nvPr/>
        </p:nvPicPr>
        <p:blipFill rotWithShape="1">
          <a:blip r:embed="rId3">
            <a:alphaModFix/>
          </a:blip>
          <a:srcRect b="0" l="0" r="0" t="0"/>
          <a:stretch/>
        </p:blipFill>
        <p:spPr>
          <a:xfrm>
            <a:off x="315225" y="1552450"/>
            <a:ext cx="2981450" cy="2038575"/>
          </a:xfrm>
          <a:prstGeom prst="rect">
            <a:avLst/>
          </a:prstGeom>
          <a:noFill/>
          <a:ln>
            <a:noFill/>
          </a:ln>
        </p:spPr>
      </p:pic>
    </p:spTree>
  </p:cSld>
  <p:clrMapOvr>
    <a:masterClrMapping/>
  </p:clrMapOvr>
</p:sld>
</file>

<file path=ppt/slides/slide10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87" name="Shape 887"/>
        <p:cNvGrpSpPr/>
        <p:nvPr/>
      </p:nvGrpSpPr>
      <p:grpSpPr>
        <a:xfrm>
          <a:off x="0" y="0"/>
          <a:ext cx="0" cy="0"/>
          <a:chOff x="0" y="0"/>
          <a:chExt cx="0" cy="0"/>
        </a:xfrm>
      </p:grpSpPr>
      <p:sp>
        <p:nvSpPr>
          <p:cNvPr id="888" name="Google Shape;888;p10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4 - المعلمين وسائر العاملين في التعليم</a:t>
            </a:r>
            <a:endParaRPr sz="1700">
              <a:latin typeface="Arial"/>
              <a:ea typeface="Arial"/>
              <a:cs typeface="Arial"/>
              <a:sym typeface="Arial"/>
            </a:endParaRPr>
          </a:p>
        </p:txBody>
      </p:sp>
      <p:sp>
        <p:nvSpPr>
          <p:cNvPr id="889" name="Google Shape;889;p108"/>
          <p:cNvSpPr txBox="1"/>
          <p:nvPr/>
        </p:nvSpPr>
        <p:spPr>
          <a:xfrm>
            <a:off x="3598050" y="124060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الدعم والمراقبة</a:t>
            </a:r>
            <a:endParaRPr b="0" i="0" sz="1400" u="none" cap="none" strike="noStrike">
              <a:solidFill>
                <a:srgbClr val="073763"/>
              </a:solidFill>
              <a:latin typeface="Arial"/>
              <a:ea typeface="Arial"/>
              <a:cs typeface="Arial"/>
              <a:sym typeface="Arial"/>
            </a:endParaRPr>
          </a:p>
        </p:txBody>
      </p:sp>
      <p:sp>
        <p:nvSpPr>
          <p:cNvPr id="890" name="Google Shape;890;p108"/>
          <p:cNvSpPr txBox="1"/>
          <p:nvPr/>
        </p:nvSpPr>
        <p:spPr>
          <a:xfrm>
            <a:off x="488075" y="1640800"/>
            <a:ext cx="8147100" cy="21240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العقبات التي تواجه رفاهية المعلمين في الدعم و الإشراف؟</a:t>
            </a:r>
            <a:endParaRPr b="0" i="0" sz="1400" u="none" cap="none" strike="noStrike">
              <a:solidFill>
                <a:srgbClr val="CC4125"/>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a:solidFill>
                <a:srgbClr val="CC4125"/>
              </a:solidFill>
            </a:endParaRPr>
          </a:p>
          <a:p>
            <a:pPr indent="-317500" lvl="0" marL="457200" rtl="1" algn="r">
              <a:spcBef>
                <a:spcPts val="0"/>
              </a:spcBef>
              <a:spcAft>
                <a:spcPts val="0"/>
              </a:spcAft>
              <a:buClr>
                <a:srgbClr val="073763"/>
              </a:buClr>
              <a:buSzPts val="1400"/>
              <a:buChar char="●"/>
            </a:pPr>
            <a:r>
              <a:rPr lang="en">
                <a:solidFill>
                  <a:schemeClr val="dk1"/>
                </a:solidFill>
              </a:rPr>
              <a:t>هناك نقص في عدد المعلمين المؤهّلين وأساتذة التعليم والسلطات المحلية أو الوطنية للقيام بدور المرشدين أو المدربين أو المشرفين على المعلمين بفعالية.</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المعلمون يعارضون الإرشاد أو التدريب لأنهم واجهوا تجارب سيئة في الماضي.</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لا يوجد نظام مساءلة للمشرفين.</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الفصول المدرسية مزدحمة وجداول معلمي التدريس لا تسمح بالإشراف الفعال.</a:t>
            </a:r>
            <a:endParaRPr>
              <a:solidFill>
                <a:schemeClr val="dk1"/>
              </a:solidFill>
            </a:endParaRPr>
          </a:p>
          <a:p>
            <a:pPr indent="0" lvl="0" marL="0" rtl="1" algn="r">
              <a:spcBef>
                <a:spcPts val="0"/>
              </a:spcBef>
              <a:spcAft>
                <a:spcPts val="0"/>
              </a:spcAft>
              <a:buNone/>
            </a:pPr>
            <a:r>
              <a:t/>
            </a:r>
            <a:endParaRPr>
              <a:solidFill>
                <a:schemeClr val="dk1"/>
              </a:solidFill>
            </a:endParaRPr>
          </a:p>
          <a:p>
            <a:pPr indent="0" lvl="0" marL="0" rtl="1" algn="r">
              <a:spcBef>
                <a:spcPts val="0"/>
              </a:spcBef>
              <a:spcAft>
                <a:spcPts val="0"/>
              </a:spcAft>
              <a:buNone/>
            </a:pPr>
            <a:r>
              <a:rPr lang="en">
                <a:solidFill>
                  <a:srgbClr val="CC4125"/>
                </a:solidFill>
              </a:rPr>
              <a:t>هل توجد هذه العوائق في سياقك؟ ما هي بعض العوائق الإضافية للرفاهية المعلمين في الدعم و الإشراف؟</a:t>
            </a:r>
            <a:endParaRPr>
              <a:solidFill>
                <a:schemeClr val="dk1"/>
              </a:solidFill>
            </a:endParaRPr>
          </a:p>
        </p:txBody>
      </p:sp>
      <p:sp>
        <p:nvSpPr>
          <p:cNvPr id="891" name="Google Shape;891;p108"/>
          <p:cNvSpPr txBox="1"/>
          <p:nvPr/>
        </p:nvSpPr>
        <p:spPr>
          <a:xfrm>
            <a:off x="72453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 </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10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95" name="Shape 895"/>
        <p:cNvGrpSpPr/>
        <p:nvPr/>
      </p:nvGrpSpPr>
      <p:grpSpPr>
        <a:xfrm>
          <a:off x="0" y="0"/>
          <a:ext cx="0" cy="0"/>
          <a:chOff x="0" y="0"/>
          <a:chExt cx="0" cy="0"/>
        </a:xfrm>
      </p:grpSpPr>
      <p:sp>
        <p:nvSpPr>
          <p:cNvPr id="896" name="Google Shape;896;p10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a:t>
            </a:r>
            <a:endParaRPr sz="1700">
              <a:latin typeface="Arial"/>
              <a:ea typeface="Arial"/>
              <a:cs typeface="Arial"/>
              <a:sym typeface="Arial"/>
            </a:endParaRPr>
          </a:p>
        </p:txBody>
      </p:sp>
      <p:sp>
        <p:nvSpPr>
          <p:cNvPr id="897" name="Google Shape;897;p109"/>
          <p:cNvSpPr txBox="1"/>
          <p:nvPr/>
        </p:nvSpPr>
        <p:spPr>
          <a:xfrm>
            <a:off x="3598050" y="9959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الدعم والمراقبة</a:t>
            </a:r>
            <a:endParaRPr b="0" i="0" sz="1400" u="none" cap="none" strike="noStrike">
              <a:solidFill>
                <a:srgbClr val="073763"/>
              </a:solidFill>
              <a:latin typeface="Arial"/>
              <a:ea typeface="Arial"/>
              <a:cs typeface="Arial"/>
              <a:sym typeface="Arial"/>
            </a:endParaRPr>
          </a:p>
        </p:txBody>
      </p:sp>
      <p:sp>
        <p:nvSpPr>
          <p:cNvPr id="898" name="Google Shape;898;p109"/>
          <p:cNvSpPr txBox="1"/>
          <p:nvPr/>
        </p:nvSpPr>
        <p:spPr>
          <a:xfrm>
            <a:off x="2402800" y="1713300"/>
            <a:ext cx="6542400" cy="19086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قم بتوظيف وتدريب أفراد لتقديم الدعم النفسي والاجتماعي الأساسي وغير المتخصص إما بشكل فردي أو جماعي.</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قم بتوظيف وتدريب متخصصين لتقديم خدمات الدعم الصحة النفسية والدعم النفسي الإجتماعي MHPSS المتخصصة في المدارس</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تأكد من أن جميع الأفراد الذين يدعمون المعلمين ويشرفون عليهم مدربون على الحماية النفسية الاجتماعية كجزء من سياسة "عدم الحاق الضرر".</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lang="en"/>
              <a:t>إزالة وصمة العار السائدة عن الصحة النفسية والدعم النفسي الاجتماعي في السياق والثقافة بطرق مناسبة لضمان شعور المعلمين بالأمان والراحة في طلب المساعدة.</a:t>
            </a:r>
            <a:r>
              <a:rPr b="0" i="0" lang="en" sz="1400" u="none" cap="none" strike="noStrike">
                <a:solidFill>
                  <a:srgbClr val="000000"/>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pic>
        <p:nvPicPr>
          <p:cNvPr id="899" name="Google Shape;899;p109"/>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10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03" name="Shape 903"/>
        <p:cNvGrpSpPr/>
        <p:nvPr/>
      </p:nvGrpSpPr>
      <p:grpSpPr>
        <a:xfrm>
          <a:off x="0" y="0"/>
          <a:ext cx="0" cy="0"/>
          <a:chOff x="0" y="0"/>
          <a:chExt cx="0" cy="0"/>
        </a:xfrm>
      </p:grpSpPr>
      <p:sp>
        <p:nvSpPr>
          <p:cNvPr id="904" name="Google Shape;904;p11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a:t>
            </a:r>
            <a:endParaRPr sz="1700">
              <a:latin typeface="Arial"/>
              <a:ea typeface="Arial"/>
              <a:cs typeface="Arial"/>
              <a:sym typeface="Arial"/>
            </a:endParaRPr>
          </a:p>
        </p:txBody>
      </p:sp>
      <p:sp>
        <p:nvSpPr>
          <p:cNvPr id="905" name="Google Shape;905;p110"/>
          <p:cNvSpPr txBox="1"/>
          <p:nvPr/>
        </p:nvSpPr>
        <p:spPr>
          <a:xfrm>
            <a:off x="3547850" y="11699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الدعم والمراقبة</a:t>
            </a:r>
            <a:endParaRPr b="0" i="0" sz="1400" u="none" cap="none" strike="noStrike">
              <a:solidFill>
                <a:srgbClr val="073763"/>
              </a:solidFill>
              <a:latin typeface="Arial"/>
              <a:ea typeface="Arial"/>
              <a:cs typeface="Arial"/>
              <a:sym typeface="Arial"/>
            </a:endParaRPr>
          </a:p>
        </p:txBody>
      </p:sp>
      <p:sp>
        <p:nvSpPr>
          <p:cNvPr id="906" name="Google Shape;906;p110"/>
          <p:cNvSpPr txBox="1"/>
          <p:nvPr/>
        </p:nvSpPr>
        <p:spPr>
          <a:xfrm>
            <a:off x="2352750" y="1570125"/>
            <a:ext cx="6592500" cy="19086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قدم التطوير المهني للمعلمين والدعم الذي لا يميز ويعتمد على احتياجات المعلمين وقواهم، وفقًا لعقودهم، ويتبع ميثاق السلوك المتفق عليه.</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شجع الطلاب على إعطاء المعلم ملاحظات نقديّة بناءة حتى يتمكنوا من بناء بيئات تعلم أكثر أمانًا وداعمة معًا.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أنشئ نظامًا وطنيًا ومحليًا للمساءلة لمساعدة السلطات وقادة المدارس والمعلمين في اللجوء للمساعدة عندما لا يؤدي المشرفون مسؤولياتهم.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قم بتضمين نسبة عدد المعلمين إلى عدد الطلبة في أنظمة مراقبة المدارس.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أنشئ جردًا لتتبع المواد وتأكد من أن جميع المدارس تحصل على حصة عادلة من الموارد التعليمية.</a:t>
            </a:r>
            <a:endParaRPr b="0" i="0" sz="1400" u="none" cap="none" strike="noStrike">
              <a:solidFill>
                <a:srgbClr val="000000"/>
              </a:solidFill>
              <a:latin typeface="Arial"/>
              <a:ea typeface="Arial"/>
              <a:cs typeface="Arial"/>
              <a:sym typeface="Arial"/>
            </a:endParaRPr>
          </a:p>
        </p:txBody>
      </p:sp>
      <p:pic>
        <p:nvPicPr>
          <p:cNvPr id="907" name="Google Shape;907;p110"/>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10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11" name="Shape 911"/>
        <p:cNvGrpSpPr/>
        <p:nvPr/>
      </p:nvGrpSpPr>
      <p:grpSpPr>
        <a:xfrm>
          <a:off x="0" y="0"/>
          <a:ext cx="0" cy="0"/>
          <a:chOff x="0" y="0"/>
          <a:chExt cx="0" cy="0"/>
        </a:xfrm>
      </p:grpSpPr>
      <p:sp>
        <p:nvSpPr>
          <p:cNvPr id="912" name="Google Shape;912;p11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a:t>
            </a:r>
            <a:endParaRPr sz="1700">
              <a:latin typeface="Arial"/>
              <a:ea typeface="Arial"/>
              <a:cs typeface="Arial"/>
              <a:sym typeface="Arial"/>
            </a:endParaRPr>
          </a:p>
        </p:txBody>
      </p:sp>
      <p:sp>
        <p:nvSpPr>
          <p:cNvPr id="913" name="Google Shape;913;p111"/>
          <p:cNvSpPr txBox="1"/>
          <p:nvPr/>
        </p:nvSpPr>
        <p:spPr>
          <a:xfrm>
            <a:off x="3506000" y="94207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الدعم والمراقبة</a:t>
            </a:r>
            <a:endParaRPr b="0" i="0" sz="1400" u="none" cap="none" strike="noStrike">
              <a:solidFill>
                <a:srgbClr val="073763"/>
              </a:solidFill>
              <a:latin typeface="Arial"/>
              <a:ea typeface="Arial"/>
              <a:cs typeface="Arial"/>
              <a:sym typeface="Arial"/>
            </a:endParaRPr>
          </a:p>
        </p:txBody>
      </p:sp>
      <p:sp>
        <p:nvSpPr>
          <p:cNvPr id="914" name="Google Shape;914;p111"/>
          <p:cNvSpPr txBox="1"/>
          <p:nvPr/>
        </p:nvSpPr>
        <p:spPr>
          <a:xfrm>
            <a:off x="2619450" y="1703450"/>
            <a:ext cx="64131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اسأل المعلمين عن نوع التدريب الذي يحتاجون إليه ، وما هي مناهج التطوير المهني الأفضل بالنسبة لهم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تعاون مع المعلمين في تصميم آليات الإشراف والدعم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استخدم الإرشاد والدعم بين الأقران لتحفيز المعلمين والعامل</a:t>
            </a:r>
            <a:r>
              <a:rPr lang="en"/>
              <a:t>ي</a:t>
            </a:r>
            <a:r>
              <a:rPr b="0" i="0" lang="en" sz="1400" u="none" cap="none" strike="noStrike">
                <a:solidFill>
                  <a:srgbClr val="000000"/>
                </a:solidFill>
                <a:latin typeface="Arial"/>
                <a:ea typeface="Arial"/>
                <a:cs typeface="Arial"/>
                <a:sym typeface="Arial"/>
              </a:rPr>
              <a:t>ن الآخر</a:t>
            </a:r>
            <a:r>
              <a:rPr lang="en"/>
              <a:t>ي</a:t>
            </a:r>
            <a:r>
              <a:rPr b="0" i="0" lang="en" sz="1400" u="none" cap="none" strike="noStrike">
                <a:solidFill>
                  <a:srgbClr val="000000"/>
                </a:solidFill>
                <a:latin typeface="Arial"/>
                <a:ea typeface="Arial"/>
                <a:cs typeface="Arial"/>
                <a:sym typeface="Arial"/>
              </a:rPr>
              <a:t>ن في التعليم من خلال مساعدتهم على تحديد المجالات ذات الأولوية للدعم والتحسين. حددو معاً الأهداف القابلة للتحقيق.</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تأكد من أن مناقشات تقييم الأداء تسير في كلا الاتجاهين. اطلب من المعلمين مشاركة آرائهم ومناقشة التحديات والاتفاق على كيفية حلها بالشراكة مع المشرفين أو المرشدين.</a:t>
            </a:r>
            <a:endParaRPr b="0" i="0" sz="1400" u="none" cap="none" strike="noStrike">
              <a:solidFill>
                <a:srgbClr val="000000"/>
              </a:solidFill>
              <a:latin typeface="Arial"/>
              <a:ea typeface="Arial"/>
              <a:cs typeface="Arial"/>
              <a:sym typeface="Arial"/>
            </a:endParaRPr>
          </a:p>
        </p:txBody>
      </p:sp>
      <p:pic>
        <p:nvPicPr>
          <p:cNvPr id="915" name="Google Shape;915;p111"/>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10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919" name="Shape 919"/>
        <p:cNvGrpSpPr/>
        <p:nvPr/>
      </p:nvGrpSpPr>
      <p:grpSpPr>
        <a:xfrm>
          <a:off x="0" y="0"/>
          <a:ext cx="0" cy="0"/>
          <a:chOff x="0" y="0"/>
          <a:chExt cx="0" cy="0"/>
        </a:xfrm>
      </p:grpSpPr>
      <p:sp>
        <p:nvSpPr>
          <p:cNvPr id="920" name="Google Shape;920;p112"/>
          <p:cNvSpPr txBox="1"/>
          <p:nvPr>
            <p:ph type="title"/>
          </p:nvPr>
        </p:nvSpPr>
        <p:spPr>
          <a:xfrm>
            <a:off x="459000" y="504275"/>
            <a:ext cx="8226000" cy="2857500"/>
          </a:xfrm>
          <a:prstGeom prst="rect">
            <a:avLst/>
          </a:prstGeom>
          <a:noFill/>
          <a:ln>
            <a:noFill/>
          </a:ln>
        </p:spPr>
        <p:txBody>
          <a:bodyPr anchorCtr="0" anchor="b" bIns="91400" lIns="91400" spcFirstLastPara="1" rIns="91400" wrap="square" tIns="91400">
            <a:noAutofit/>
          </a:bodyPr>
          <a:lstStyle/>
          <a:p>
            <a:pPr indent="0" lvl="0" marL="0" rtl="1"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رفاهية المعلم في</a:t>
            </a:r>
            <a:r>
              <a:rPr b="1" lang="en" sz="4800">
                <a:solidFill>
                  <a:schemeClr val="lt1"/>
                </a:solidFill>
                <a:latin typeface="Arial"/>
                <a:ea typeface="Arial"/>
                <a:cs typeface="Arial"/>
                <a:sym typeface="Arial"/>
              </a:rPr>
              <a:t> حالات الطوارئ</a:t>
            </a:r>
            <a:endParaRPr i="1"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lang="en" sz="2300">
                <a:solidFill>
                  <a:srgbClr val="FFFFFF"/>
                </a:solidFill>
                <a:latin typeface="Arial"/>
                <a:ea typeface="Arial"/>
                <a:cs typeface="Arial"/>
                <a:sym typeface="Arial"/>
              </a:rPr>
              <a:t>ورشة عمل الإقليمية حول المواءمة وفقاً للسياق المحلي، السياسات، والممارسات</a:t>
            </a:r>
            <a:endParaRPr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t/>
            </a:r>
            <a:endParaRPr sz="2300">
              <a:solidFill>
                <a:srgbClr val="FFFFFF"/>
              </a:solidFill>
            </a:endParaRPr>
          </a:p>
          <a:p>
            <a:pPr indent="0" lvl="0" marL="0" rtl="1"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ورقة العمل 4: سياسة التعليم</a:t>
            </a:r>
            <a:endParaRPr b="1" sz="1600">
              <a:solidFill>
                <a:srgbClr val="FFFFFF"/>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8" name="Shape 108"/>
        <p:cNvGrpSpPr/>
        <p:nvPr/>
      </p:nvGrpSpPr>
      <p:grpSpPr>
        <a:xfrm>
          <a:off x="0" y="0"/>
          <a:ext cx="0" cy="0"/>
          <a:chOff x="0" y="0"/>
          <a:chExt cx="0" cy="0"/>
        </a:xfrm>
      </p:grpSpPr>
      <p:sp>
        <p:nvSpPr>
          <p:cNvPr id="109" name="Google Shape;109;p1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لمَ التركيز على رفاهية</a:t>
            </a:r>
            <a:r>
              <a:rPr b="1" i="1" lang="en">
                <a:latin typeface="Arial"/>
                <a:ea typeface="Arial"/>
                <a:cs typeface="Arial"/>
                <a:sym typeface="Arial"/>
              </a:rPr>
              <a:t> </a:t>
            </a:r>
            <a:r>
              <a:rPr b="1" lang="en">
                <a:latin typeface="Arial"/>
                <a:ea typeface="Arial"/>
                <a:cs typeface="Arial"/>
                <a:sym typeface="Arial"/>
              </a:rPr>
              <a:t>المعلمين؟</a:t>
            </a:r>
            <a:endParaRPr sz="1700">
              <a:latin typeface="Arial"/>
              <a:ea typeface="Arial"/>
              <a:cs typeface="Arial"/>
              <a:sym typeface="Arial"/>
            </a:endParaRPr>
          </a:p>
        </p:txBody>
      </p:sp>
      <p:sp>
        <p:nvSpPr>
          <p:cNvPr id="110" name="Google Shape;110;p12"/>
          <p:cNvSpPr txBox="1"/>
          <p:nvPr>
            <p:ph idx="1" type="body"/>
          </p:nvPr>
        </p:nvSpPr>
        <p:spPr>
          <a:xfrm>
            <a:off x="3412875" y="788600"/>
            <a:ext cx="5597700" cy="34839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lang="en" sz="1400">
                <a:solidFill>
                  <a:srgbClr val="000000"/>
                </a:solidFill>
                <a:latin typeface="Arial"/>
                <a:ea typeface="Arial"/>
                <a:cs typeface="Arial"/>
                <a:sym typeface="Arial"/>
              </a:rPr>
              <a:t>"الصحة النفسية للمعلمين ورفاهيتهم عامل قوي في التنبؤ بصحة ورفاهية الأطفال." (1)</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lang="en" sz="1400">
                <a:solidFill>
                  <a:srgbClr val="000000"/>
                </a:solidFill>
                <a:latin typeface="Arial"/>
                <a:ea typeface="Arial"/>
                <a:cs typeface="Arial"/>
                <a:sym typeface="Arial"/>
              </a:rPr>
              <a:t>"المعلمون يسهمون بشكل أكبر في تعلّم ورفاهية الأطفال من أي عامل آخر على مستوى المدرسة." (2)</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lang="en" sz="1400">
                <a:solidFill>
                  <a:srgbClr val="000000"/>
                </a:solidFill>
                <a:latin typeface="Arial"/>
                <a:ea typeface="Arial"/>
                <a:cs typeface="Arial"/>
                <a:sym typeface="Arial"/>
              </a:rPr>
              <a:t>"غالبًا ما يُنظر إلى رفاهية المعلم على أنها وسيلة لتحقيق رفاهية الطالب، بدلاً من كونها نتيجة قيّمة في حد ذاتها".(3)</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i="1" lang="en" sz="1400">
                <a:solidFill>
                  <a:srgbClr val="1C4587"/>
                </a:solidFill>
                <a:latin typeface="Arial"/>
                <a:ea typeface="Arial"/>
                <a:cs typeface="Arial"/>
                <a:sym typeface="Arial"/>
              </a:rPr>
              <a:t>"بدأتُ أصبح أكثر هدوءاً و اتلاشى غضبي تدريجياً. أشعر بأنني معلم وشخص أفضل الآن. أملك المعرفة والأدوات اللازمة لتغيير الطريقة التي ينظر بها هؤلاء الأطفال، وكذلك أنا نفسي، إلى الحياة. إن الطلاب الذين أعمل معهم يعطونني حافزاً وتشجيعاً للتعامل مع مشكلاتي الخاصة باستمرار" </a:t>
            </a:r>
            <a:r>
              <a:rPr lang="en" sz="1400">
                <a:solidFill>
                  <a:schemeClr val="dk1"/>
                </a:solidFill>
                <a:latin typeface="Arial"/>
                <a:ea typeface="Arial"/>
                <a:cs typeface="Arial"/>
                <a:sym typeface="Arial"/>
              </a:rPr>
              <a:t>(4)</a:t>
            </a:r>
            <a:endParaRPr sz="1400">
              <a:solidFill>
                <a:schemeClr val="dk1"/>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2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r">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pic>
        <p:nvPicPr>
          <p:cNvPr id="111" name="Google Shape;111;p12"/>
          <p:cNvPicPr preferRelativeResize="0"/>
          <p:nvPr/>
        </p:nvPicPr>
        <p:blipFill rotWithShape="1">
          <a:blip r:embed="rId3">
            <a:alphaModFix/>
          </a:blip>
          <a:srcRect b="0" l="0" r="0" t="0"/>
          <a:stretch/>
        </p:blipFill>
        <p:spPr>
          <a:xfrm>
            <a:off x="330950" y="1073373"/>
            <a:ext cx="2838302" cy="2607350"/>
          </a:xfrm>
          <a:prstGeom prst="rect">
            <a:avLst/>
          </a:prstGeom>
          <a:noFill/>
          <a:ln>
            <a:noFill/>
          </a:ln>
        </p:spPr>
      </p:pic>
      <p:sp>
        <p:nvSpPr>
          <p:cNvPr id="112" name="Google Shape;112;p12"/>
          <p:cNvSpPr txBox="1"/>
          <p:nvPr/>
        </p:nvSpPr>
        <p:spPr>
          <a:xfrm>
            <a:off x="2262675" y="3342025"/>
            <a:ext cx="9825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الشبكة المشتركة لوكالات التعليم في حالات الطوارئ (الآيني)</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1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24" name="Shape 924"/>
        <p:cNvGrpSpPr/>
        <p:nvPr/>
      </p:nvGrpSpPr>
      <p:grpSpPr>
        <a:xfrm>
          <a:off x="0" y="0"/>
          <a:ext cx="0" cy="0"/>
          <a:chOff x="0" y="0"/>
          <a:chExt cx="0" cy="0"/>
        </a:xfrm>
      </p:grpSpPr>
      <p:sp>
        <p:nvSpPr>
          <p:cNvPr id="925" name="Google Shape;925;p11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5 - سياسة التعليم</a:t>
            </a:r>
            <a:endParaRPr sz="1700">
              <a:latin typeface="Arial"/>
              <a:ea typeface="Arial"/>
              <a:cs typeface="Arial"/>
              <a:sym typeface="Arial"/>
            </a:endParaRPr>
          </a:p>
        </p:txBody>
      </p:sp>
      <p:sp>
        <p:nvSpPr>
          <p:cNvPr id="926" name="Google Shape;926;p113"/>
          <p:cNvSpPr txBox="1"/>
          <p:nvPr/>
        </p:nvSpPr>
        <p:spPr>
          <a:xfrm>
            <a:off x="3598050" y="121317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صياغة القانون والسياسة</a:t>
            </a:r>
            <a:endParaRPr b="1" i="1" sz="1400" u="none" cap="none" strike="noStrike">
              <a:solidFill>
                <a:srgbClr val="073763"/>
              </a:solidFill>
              <a:latin typeface="Arial"/>
              <a:ea typeface="Arial"/>
              <a:cs typeface="Arial"/>
              <a:sym typeface="Arial"/>
            </a:endParaRPr>
          </a:p>
        </p:txBody>
      </p:sp>
      <p:sp>
        <p:nvSpPr>
          <p:cNvPr id="927" name="Google Shape;927;p113"/>
          <p:cNvSpPr txBox="1"/>
          <p:nvPr/>
        </p:nvSpPr>
        <p:spPr>
          <a:xfrm>
            <a:off x="3683300" y="1905625"/>
            <a:ext cx="5413800" cy="19086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أن تركز صياغة القوانين والسياسات في إعدادات التعليم في حالات الطوارئ على دعم أنظمة التعليم التي تعتبر رفاهية المعلمين أمرًا مهمًا.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وهذا يعني منح المجتمعات التمويل وخدمات الدعم (مثل مرافق الصحة المدرسية).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من المهم التركيز على الأجور والتعويضات وسلامة المعلمين والوصول إلى خدمات الصحة النفسية في سياقات الأزمات.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أن يشمل القانون والسياسة أيضًا تطوير أطر عمل وطنية والتقسيمات الإقليمية التي تأخذ في الاعتبار احتياجات المعلمين وتعزيز التنسيق بين البلدان وداخلها.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أن تستند القوانين والسياسات الفعالة إلى أدلة محلية وتعكس المعايير الدولية.</a:t>
            </a:r>
            <a:endParaRPr b="0" i="0" sz="1400" u="none" cap="none" strike="noStrike">
              <a:solidFill>
                <a:srgbClr val="000000"/>
              </a:solidFill>
              <a:latin typeface="Arial"/>
              <a:ea typeface="Arial"/>
              <a:cs typeface="Arial"/>
              <a:sym typeface="Arial"/>
            </a:endParaRPr>
          </a:p>
        </p:txBody>
      </p:sp>
      <p:sp>
        <p:nvSpPr>
          <p:cNvPr id="928" name="Google Shape;928;p113"/>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 </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929" name="Google Shape;929;p113"/>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Placeholder</a:t>
            </a:r>
            <a:endParaRPr b="0" i="0" sz="1000" u="none" cap="none" strike="noStrike">
              <a:solidFill>
                <a:schemeClr val="lt1"/>
              </a:solidFill>
              <a:latin typeface="Arial"/>
              <a:ea typeface="Arial"/>
              <a:cs typeface="Arial"/>
              <a:sym typeface="Arial"/>
            </a:endParaRPr>
          </a:p>
        </p:txBody>
      </p:sp>
      <p:pic>
        <p:nvPicPr>
          <p:cNvPr id="930" name="Google Shape;930;p113"/>
          <p:cNvPicPr preferRelativeResize="0"/>
          <p:nvPr/>
        </p:nvPicPr>
        <p:blipFill rotWithShape="1">
          <a:blip r:embed="rId3">
            <a:alphaModFix/>
          </a:blip>
          <a:srcRect b="0" l="0" r="0" t="0"/>
          <a:stretch/>
        </p:blipFill>
        <p:spPr>
          <a:xfrm>
            <a:off x="271350" y="1141688"/>
            <a:ext cx="3290656" cy="2751136"/>
          </a:xfrm>
          <a:prstGeom prst="rect">
            <a:avLst/>
          </a:prstGeom>
          <a:noFill/>
          <a:ln>
            <a:noFill/>
          </a:ln>
        </p:spPr>
      </p:pic>
    </p:spTree>
  </p:cSld>
  <p:clrMapOvr>
    <a:masterClrMapping/>
  </p:clrMapOvr>
</p:sld>
</file>

<file path=ppt/slides/slide1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34" name="Shape 934"/>
        <p:cNvGrpSpPr/>
        <p:nvPr/>
      </p:nvGrpSpPr>
      <p:grpSpPr>
        <a:xfrm>
          <a:off x="0" y="0"/>
          <a:ext cx="0" cy="0"/>
          <a:chOff x="0" y="0"/>
          <a:chExt cx="0" cy="0"/>
        </a:xfrm>
      </p:grpSpPr>
      <p:sp>
        <p:nvSpPr>
          <p:cNvPr id="935" name="Google Shape;935;p11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5 - سياسة التعليم</a:t>
            </a:r>
            <a:endParaRPr sz="1700">
              <a:latin typeface="Arial"/>
              <a:ea typeface="Arial"/>
              <a:cs typeface="Arial"/>
              <a:sym typeface="Arial"/>
            </a:endParaRPr>
          </a:p>
        </p:txBody>
      </p:sp>
      <p:sp>
        <p:nvSpPr>
          <p:cNvPr id="936" name="Google Shape;936;p11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937" name="Google Shape;937;p114"/>
          <p:cNvSpPr txBox="1"/>
          <p:nvPr/>
        </p:nvSpPr>
        <p:spPr>
          <a:xfrm>
            <a:off x="3598050" y="10093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صياغة القانون والسياسة</a:t>
            </a:r>
            <a:endParaRPr b="0" i="0" sz="1400" u="none" cap="none" strike="noStrike">
              <a:solidFill>
                <a:srgbClr val="073763"/>
              </a:solidFill>
              <a:latin typeface="Arial"/>
              <a:ea typeface="Arial"/>
              <a:cs typeface="Arial"/>
              <a:sym typeface="Arial"/>
            </a:endParaRPr>
          </a:p>
        </p:txBody>
      </p:sp>
      <p:sp>
        <p:nvSpPr>
          <p:cNvPr id="938" name="Google Shape;938;p114"/>
          <p:cNvSpPr txBox="1"/>
          <p:nvPr/>
        </p:nvSpPr>
        <p:spPr>
          <a:xfrm>
            <a:off x="1815300" y="1446825"/>
            <a:ext cx="69255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العوائق التي تواجه رفاهية المعلم في مجال صياغة القانون والسياسات؟</a:t>
            </a:r>
            <a:endParaRPr b="0" i="0" sz="1400" u="none" cap="none" strike="noStrike">
              <a:solidFill>
                <a:srgbClr val="CC4125"/>
              </a:solidFill>
              <a:latin typeface="Arial"/>
              <a:ea typeface="Arial"/>
              <a:cs typeface="Arial"/>
              <a:sym typeface="Arial"/>
            </a:endParaRPr>
          </a:p>
        </p:txBody>
      </p:sp>
      <p:sp>
        <p:nvSpPr>
          <p:cNvPr id="939" name="Google Shape;939;p114"/>
          <p:cNvSpPr txBox="1"/>
          <p:nvPr/>
        </p:nvSpPr>
        <p:spPr>
          <a:xfrm>
            <a:off x="412525" y="2062425"/>
            <a:ext cx="85326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عدم مساهمة المعلمين في صنع القوانين والسياسات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تركز السياسات المتعلقة بالمعلمين في سياقات الأزمات على المبادرات القصيرة الأجل ولا تأخذ في الاعتبار النمو المهني أو مسارات الحياة المهنية.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 القوانين والسياسات لا تعكس أهمية رفاهية المعلمين بالنسبة لتطور الطلاب</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عدم تضمين التقييمات المتعلقة بالنزاعات وحقوق الإنسان وتحليلات الاستعداد للكوارث في صنع القوانين أو السياسات.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عدم وجود توحيد في قياس السياسات الوطنية وفقًا للمعايير الدولية.</a:t>
            </a:r>
            <a:endParaRPr b="0" i="0" sz="1400" u="none" cap="none" strike="noStrike">
              <a:solidFill>
                <a:srgbClr val="000000"/>
              </a:solidFill>
              <a:latin typeface="Arial"/>
              <a:ea typeface="Arial"/>
              <a:cs typeface="Arial"/>
              <a:sym typeface="Arial"/>
            </a:endParaRPr>
          </a:p>
        </p:txBody>
      </p:sp>
      <p:sp>
        <p:nvSpPr>
          <p:cNvPr id="940" name="Google Shape;940;p114"/>
          <p:cNvSpPr txBox="1"/>
          <p:nvPr/>
        </p:nvSpPr>
        <p:spPr>
          <a:xfrm>
            <a:off x="72453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 </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941" name="Google Shape;941;p114"/>
          <p:cNvSpPr txBox="1"/>
          <p:nvPr/>
        </p:nvSpPr>
        <p:spPr>
          <a:xfrm>
            <a:off x="286750" y="3670000"/>
            <a:ext cx="86583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هل توجد هذه العوائق في سياقك؟ ما هي العوائق الإضافية لرفاهية المعلمين في صياغة القوانين والسياسات؟</a:t>
            </a:r>
            <a:endParaRPr b="0" i="0" sz="1400" u="none" cap="none" strike="noStrike">
              <a:solidFill>
                <a:srgbClr val="CC4125"/>
              </a:solidFill>
              <a:latin typeface="Arial"/>
              <a:ea typeface="Arial"/>
              <a:cs typeface="Arial"/>
              <a:sym typeface="Arial"/>
            </a:endParaRPr>
          </a:p>
        </p:txBody>
      </p:sp>
    </p:spTree>
  </p:cSld>
  <p:clrMapOvr>
    <a:masterClrMapping/>
  </p:clrMapOvr>
</p:sld>
</file>

<file path=ppt/slides/slide1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45" name="Shape 945"/>
        <p:cNvGrpSpPr/>
        <p:nvPr/>
      </p:nvGrpSpPr>
      <p:grpSpPr>
        <a:xfrm>
          <a:off x="0" y="0"/>
          <a:ext cx="0" cy="0"/>
          <a:chOff x="0" y="0"/>
          <a:chExt cx="0" cy="0"/>
        </a:xfrm>
      </p:grpSpPr>
      <p:sp>
        <p:nvSpPr>
          <p:cNvPr id="946" name="Google Shape;946;p11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5</a:t>
            </a:r>
            <a:endParaRPr sz="1700">
              <a:latin typeface="Arial"/>
              <a:ea typeface="Arial"/>
              <a:cs typeface="Arial"/>
              <a:sym typeface="Arial"/>
            </a:endParaRPr>
          </a:p>
        </p:txBody>
      </p:sp>
      <p:sp>
        <p:nvSpPr>
          <p:cNvPr id="947" name="Google Shape;947;p115"/>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948" name="Google Shape;948;p115"/>
          <p:cNvSpPr txBox="1"/>
          <p:nvPr/>
        </p:nvSpPr>
        <p:spPr>
          <a:xfrm>
            <a:off x="3663450" y="10805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صياغة القانون والسياسة</a:t>
            </a:r>
            <a:endParaRPr b="0" i="0" sz="1400" u="none" cap="none" strike="noStrike">
              <a:solidFill>
                <a:srgbClr val="073763"/>
              </a:solidFill>
              <a:latin typeface="Arial"/>
              <a:ea typeface="Arial"/>
              <a:cs typeface="Arial"/>
              <a:sym typeface="Arial"/>
            </a:endParaRPr>
          </a:p>
        </p:txBody>
      </p:sp>
      <p:sp>
        <p:nvSpPr>
          <p:cNvPr id="949" name="Google Shape;949;p115"/>
          <p:cNvSpPr txBox="1"/>
          <p:nvPr/>
        </p:nvSpPr>
        <p:spPr>
          <a:xfrm>
            <a:off x="2452250" y="1535200"/>
            <a:ext cx="6558300" cy="2339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وضع وتنقيح السياسات التعليمية لتعزيز خدمات الصحة النفسية والدعم النفسي الاجتماعي MHPSS التي يحتاجها المعلمون وضمان وجود استراتيجية للتواصل من أجل زيادة الوعي بتوفر هذه الخدمات.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جمع وتحليل البيانات المتعلقة بالمعلمين كجزء من نظام معلومات التعليم الإلكتروني لفهم أفضل احتياجات MHPSS المعلمين في مجال الدعم النفسي والاجتماعي. ضمان أن صنع السياسات مبني على المعلومات و يعتمد على أبحاث.</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تحديث وإنشاء القوانين والسياسات التي تقدر نماذج التمويل طويلة الأجل والمرنة لخدمات الصحة النفسية والدعم النفسي الاجتماعي</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إنشاء وتحديث خطط للصحة النفسية والأزمات النفسية والاجتماعية للمدارس لتوجيه قادة التعليم والمعلمين والموظفين حول كيفية دعم المعلمين المعرضين لخطر متزايد على الصحة النفسية أو التحديات النفسية والاجتماعية. وضع خطة طوارئ للحالات التي يكون فيها الخيار البديل غير متاح للإحالة.</a:t>
            </a:r>
            <a:endParaRPr b="0" i="0" sz="1400" u="none" cap="none" strike="noStrike">
              <a:solidFill>
                <a:srgbClr val="000000"/>
              </a:solidFill>
              <a:latin typeface="Arial"/>
              <a:ea typeface="Arial"/>
              <a:cs typeface="Arial"/>
              <a:sym typeface="Arial"/>
            </a:endParaRPr>
          </a:p>
        </p:txBody>
      </p:sp>
      <p:pic>
        <p:nvPicPr>
          <p:cNvPr id="950" name="Google Shape;950;p115"/>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1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54" name="Shape 954"/>
        <p:cNvGrpSpPr/>
        <p:nvPr/>
      </p:nvGrpSpPr>
      <p:grpSpPr>
        <a:xfrm>
          <a:off x="0" y="0"/>
          <a:ext cx="0" cy="0"/>
          <a:chOff x="0" y="0"/>
          <a:chExt cx="0" cy="0"/>
        </a:xfrm>
      </p:grpSpPr>
      <p:sp>
        <p:nvSpPr>
          <p:cNvPr id="955" name="Google Shape;955;p11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5</a:t>
            </a:r>
            <a:endParaRPr sz="1700">
              <a:latin typeface="Arial"/>
              <a:ea typeface="Arial"/>
              <a:cs typeface="Arial"/>
              <a:sym typeface="Arial"/>
            </a:endParaRPr>
          </a:p>
        </p:txBody>
      </p:sp>
      <p:sp>
        <p:nvSpPr>
          <p:cNvPr id="956" name="Google Shape;956;p11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957" name="Google Shape;957;p116"/>
          <p:cNvSpPr txBox="1"/>
          <p:nvPr/>
        </p:nvSpPr>
        <p:spPr>
          <a:xfrm>
            <a:off x="3459250" y="118377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صياغة القانون والسياسة</a:t>
            </a:r>
            <a:endParaRPr b="0" i="0" sz="1400" u="none" cap="none" strike="noStrike">
              <a:solidFill>
                <a:srgbClr val="073763"/>
              </a:solidFill>
              <a:latin typeface="Arial"/>
              <a:ea typeface="Arial"/>
              <a:cs typeface="Arial"/>
              <a:sym typeface="Arial"/>
            </a:endParaRPr>
          </a:p>
        </p:txBody>
      </p:sp>
      <p:sp>
        <p:nvSpPr>
          <p:cNvPr id="958" name="Google Shape;958;p116"/>
          <p:cNvSpPr txBox="1"/>
          <p:nvPr/>
        </p:nvSpPr>
        <p:spPr>
          <a:xfrm>
            <a:off x="2410700" y="1817450"/>
            <a:ext cx="65769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تشجيع الحكومة على ربط ب</a:t>
            </a:r>
            <a:r>
              <a:rPr lang="en"/>
              <a:t>ين</a:t>
            </a:r>
            <a:r>
              <a:rPr b="0" i="0" lang="en" sz="1400" u="none" cap="none" strike="noStrike">
                <a:solidFill>
                  <a:srgbClr val="000000"/>
                </a:solidFill>
                <a:latin typeface="Arial"/>
                <a:ea typeface="Arial"/>
                <a:cs typeface="Arial"/>
                <a:sym typeface="Arial"/>
              </a:rPr>
              <a:t> الوزارات - مثل التربية والعمل والمالية - لوضع سياسات إدارة المعلمين المدعومة توفر للمعلمين فرصة الوصول إلى التعليم ومنافعه.</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تصميم سياسات شاملة وموجهة للمعلمين في مجال التوظيف وسياسات التطوير المهني للمعلمين وسياسات الدعم والإشراف وباقات التعويض.</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تزويد المعلمين بمعلومات محدثة حول حقوقهم والسياسات أو التشريعات التي تؤثر على عملهم.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تشجيع المعلمين على الانضمام إلى النقابات والجماعات المشابهة عندما يكون ذلك ممكنًا وآمنًا.</a:t>
            </a:r>
            <a:endParaRPr b="0" i="0" sz="1400" u="none" cap="none" strike="noStrike">
              <a:solidFill>
                <a:srgbClr val="000000"/>
              </a:solidFill>
              <a:latin typeface="Arial"/>
              <a:ea typeface="Arial"/>
              <a:cs typeface="Arial"/>
              <a:sym typeface="Arial"/>
            </a:endParaRPr>
          </a:p>
        </p:txBody>
      </p:sp>
      <p:pic>
        <p:nvPicPr>
          <p:cNvPr id="959" name="Google Shape;959;p116"/>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1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63" name="Shape 963"/>
        <p:cNvGrpSpPr/>
        <p:nvPr/>
      </p:nvGrpSpPr>
      <p:grpSpPr>
        <a:xfrm>
          <a:off x="0" y="0"/>
          <a:ext cx="0" cy="0"/>
          <a:chOff x="0" y="0"/>
          <a:chExt cx="0" cy="0"/>
        </a:xfrm>
      </p:grpSpPr>
      <p:sp>
        <p:nvSpPr>
          <p:cNvPr id="964" name="Google Shape;964;p11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5</a:t>
            </a:r>
            <a:endParaRPr sz="1700">
              <a:latin typeface="Arial"/>
              <a:ea typeface="Arial"/>
              <a:cs typeface="Arial"/>
              <a:sym typeface="Arial"/>
            </a:endParaRPr>
          </a:p>
        </p:txBody>
      </p:sp>
      <p:sp>
        <p:nvSpPr>
          <p:cNvPr id="965" name="Google Shape;965;p117"/>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966" name="Google Shape;966;p117"/>
          <p:cNvSpPr txBox="1"/>
          <p:nvPr/>
        </p:nvSpPr>
        <p:spPr>
          <a:xfrm>
            <a:off x="3598050" y="11446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صياغة القانون والسياسة</a:t>
            </a:r>
            <a:endParaRPr b="0" i="0" sz="1400" u="none" cap="none" strike="noStrike">
              <a:solidFill>
                <a:srgbClr val="073763"/>
              </a:solidFill>
              <a:latin typeface="Arial"/>
              <a:ea typeface="Arial"/>
              <a:cs typeface="Arial"/>
              <a:sym typeface="Arial"/>
            </a:endParaRPr>
          </a:p>
        </p:txBody>
      </p:sp>
      <p:sp>
        <p:nvSpPr>
          <p:cNvPr id="967" name="Google Shape;967;p117"/>
          <p:cNvSpPr txBox="1"/>
          <p:nvPr/>
        </p:nvSpPr>
        <p:spPr>
          <a:xfrm>
            <a:off x="2378400" y="1693950"/>
            <a:ext cx="6634800" cy="16932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الشراكة مع المعلمين في وضع الخطط و السياسات التعليمية. توفير فرص لهم للمساعدة في تصميم التشريعات والسياسات، مثل المشاركة في تقييم احتياجات التعليم المشتركة وتخطيط قطاع التعليم.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إنشاء الوقت والأنظمة والمساحة لإنشاء شبكات إقليمية للدفع بالتغيير السياسي أو العمل على تغيير السياسات.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العمل مع المعلمين على وضع المعايير الوطنية لبرامج تدريب المعلمين قبل الخدمة وأثناء الخدمة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تطوير أنظمة لضم ممثلي المعلمين والنقابات والمعلمين مباشرة في إصلاحات السياسات من خلال استطلاعات الرأي والاستشارة والمناقشات</a:t>
            </a:r>
            <a:endParaRPr b="0" i="0" sz="1400" u="none" cap="none" strike="noStrike">
              <a:solidFill>
                <a:srgbClr val="000000"/>
              </a:solidFill>
              <a:latin typeface="Arial"/>
              <a:ea typeface="Arial"/>
              <a:cs typeface="Arial"/>
              <a:sym typeface="Arial"/>
            </a:endParaRPr>
          </a:p>
        </p:txBody>
      </p:sp>
      <p:pic>
        <p:nvPicPr>
          <p:cNvPr id="968" name="Google Shape;968;p117"/>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1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72" name="Shape 972"/>
        <p:cNvGrpSpPr/>
        <p:nvPr/>
      </p:nvGrpSpPr>
      <p:grpSpPr>
        <a:xfrm>
          <a:off x="0" y="0"/>
          <a:ext cx="0" cy="0"/>
          <a:chOff x="0" y="0"/>
          <a:chExt cx="0" cy="0"/>
        </a:xfrm>
      </p:grpSpPr>
      <p:sp>
        <p:nvSpPr>
          <p:cNvPr id="973" name="Google Shape;973;p11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5 - سياسة التعليم</a:t>
            </a:r>
            <a:endParaRPr sz="1700">
              <a:latin typeface="Arial"/>
              <a:ea typeface="Arial"/>
              <a:cs typeface="Arial"/>
              <a:sym typeface="Arial"/>
            </a:endParaRPr>
          </a:p>
        </p:txBody>
      </p:sp>
      <p:sp>
        <p:nvSpPr>
          <p:cNvPr id="974" name="Google Shape;974;p118"/>
          <p:cNvSpPr txBox="1"/>
          <p:nvPr/>
        </p:nvSpPr>
        <p:spPr>
          <a:xfrm>
            <a:off x="3667675" y="13096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التخطيط والتطبيق</a:t>
            </a:r>
            <a:endParaRPr b="1" i="1" sz="1400" u="none" cap="none" strike="noStrike">
              <a:solidFill>
                <a:srgbClr val="073763"/>
              </a:solidFill>
              <a:latin typeface="Arial"/>
              <a:ea typeface="Arial"/>
              <a:cs typeface="Arial"/>
              <a:sym typeface="Arial"/>
            </a:endParaRPr>
          </a:p>
        </p:txBody>
      </p:sp>
      <p:sp>
        <p:nvSpPr>
          <p:cNvPr id="975" name="Google Shape;975;p118"/>
          <p:cNvSpPr txBox="1"/>
          <p:nvPr/>
        </p:nvSpPr>
        <p:spPr>
          <a:xfrm>
            <a:off x="3752550" y="1709850"/>
            <a:ext cx="5156100" cy="21240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التخطيط والتطبيق في التعليم في حالات الطوارئ يربط التشريعات الوطنية بالأطر الإقليمية أو العالمية.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تأتي سياسات رفاهية المعلم الفعالة من المعلمين أنفسهم ومن الأدلة والبيانات حول احتياجاتهم وتحدياتهم.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يجدي ذلك عندما يقوم أصحاب الشأن المحليون والوطنيون والدوليون بالتخطيط و يجرون استشارات مع المعلمين.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عليهم بناء نظام تعليمي طويل الأجل وشامل وعادل ومرن.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يمكن للسلطات الوطنية والجهات المانحة والوكالات الإنسانية دعم رفاهية المعلم ماليًا من خلال سياسات وممارسات شفافة وخاضعة للمساءلة.</a:t>
            </a:r>
            <a:endParaRPr b="0" i="0" sz="1400" u="none" cap="none" strike="noStrike">
              <a:solidFill>
                <a:srgbClr val="000000"/>
              </a:solidFill>
              <a:latin typeface="Arial"/>
              <a:ea typeface="Arial"/>
              <a:cs typeface="Arial"/>
              <a:sym typeface="Arial"/>
            </a:endParaRPr>
          </a:p>
        </p:txBody>
      </p:sp>
      <p:sp>
        <p:nvSpPr>
          <p:cNvPr id="976" name="Google Shape;976;p118"/>
          <p:cNvSpPr txBox="1"/>
          <p:nvPr/>
        </p:nvSpPr>
        <p:spPr>
          <a:xfrm>
            <a:off x="5429850" y="4088113"/>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 </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977" name="Google Shape;977;p118"/>
          <p:cNvSpPr txBox="1"/>
          <p:nvPr/>
        </p:nvSpPr>
        <p:spPr>
          <a:xfrm>
            <a:off x="7260650" y="4045600"/>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extLst>
                  <a:ext uri="http://customooxmlschemas.google.com/">
                    <go:slidesCustomData xmlns:go="http://customooxmlschemas.google.com/" textRoundtripDataId="12"/>
                  </a:ext>
                </a:extLst>
              </a:rPr>
              <a:t>Placeholder</a:t>
            </a:r>
            <a:endParaRPr b="0" i="0" sz="1000" u="none" cap="none" strike="noStrike">
              <a:solidFill>
                <a:schemeClr val="lt1"/>
              </a:solidFill>
              <a:latin typeface="Arial"/>
              <a:ea typeface="Arial"/>
              <a:cs typeface="Arial"/>
              <a:sym typeface="Arial"/>
            </a:endParaRPr>
          </a:p>
        </p:txBody>
      </p:sp>
      <p:pic>
        <p:nvPicPr>
          <p:cNvPr id="978" name="Google Shape;978;p118"/>
          <p:cNvPicPr preferRelativeResize="0"/>
          <p:nvPr/>
        </p:nvPicPr>
        <p:blipFill rotWithShape="1">
          <a:blip r:embed="rId3">
            <a:alphaModFix/>
          </a:blip>
          <a:srcRect b="0" l="0" r="0" t="0"/>
          <a:stretch/>
        </p:blipFill>
        <p:spPr>
          <a:xfrm>
            <a:off x="377025" y="1154976"/>
            <a:ext cx="3290656" cy="2751136"/>
          </a:xfrm>
          <a:prstGeom prst="rect">
            <a:avLst/>
          </a:prstGeom>
          <a:noFill/>
          <a:ln>
            <a:noFill/>
          </a:ln>
        </p:spPr>
      </p:pic>
    </p:spTree>
  </p:cSld>
  <p:clrMapOvr>
    <a:masterClrMapping/>
  </p:clrMapOvr>
</p:sld>
</file>

<file path=ppt/slides/slide1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82" name="Shape 982"/>
        <p:cNvGrpSpPr/>
        <p:nvPr/>
      </p:nvGrpSpPr>
      <p:grpSpPr>
        <a:xfrm>
          <a:off x="0" y="0"/>
          <a:ext cx="0" cy="0"/>
          <a:chOff x="0" y="0"/>
          <a:chExt cx="0" cy="0"/>
        </a:xfrm>
      </p:grpSpPr>
      <p:sp>
        <p:nvSpPr>
          <p:cNvPr id="983" name="Google Shape;983;p11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r>
              <a:rPr b="1" lang="en">
                <a:latin typeface="Arial"/>
                <a:ea typeface="Arial"/>
                <a:cs typeface="Arial"/>
                <a:sym typeface="Arial"/>
              </a:rPr>
              <a:t>:</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5 - سياسة التعليم</a:t>
            </a:r>
            <a:endParaRPr sz="1700">
              <a:latin typeface="Arial"/>
              <a:ea typeface="Arial"/>
              <a:cs typeface="Arial"/>
              <a:sym typeface="Arial"/>
            </a:endParaRPr>
          </a:p>
        </p:txBody>
      </p:sp>
      <p:sp>
        <p:nvSpPr>
          <p:cNvPr id="984" name="Google Shape;984;p119"/>
          <p:cNvSpPr txBox="1"/>
          <p:nvPr/>
        </p:nvSpPr>
        <p:spPr>
          <a:xfrm>
            <a:off x="3726625" y="1176938"/>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rPr>
              <a:t>المعيار 2: التخطيط والتطبيق</a:t>
            </a:r>
            <a:endParaRPr b="1" i="0" sz="1400" u="none" cap="none" strike="noStrike">
              <a:solidFill>
                <a:srgbClr val="073763"/>
              </a:solidFill>
            </a:endParaRPr>
          </a:p>
        </p:txBody>
      </p:sp>
      <p:sp>
        <p:nvSpPr>
          <p:cNvPr id="985" name="Google Shape;985;p119"/>
          <p:cNvSpPr txBox="1"/>
          <p:nvPr/>
        </p:nvSpPr>
        <p:spPr>
          <a:xfrm>
            <a:off x="3618100" y="1748500"/>
            <a:ext cx="51156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العوائق التي تعترض رفاهية المعلمين في التخطيط والتطبيق؟</a:t>
            </a:r>
            <a:endParaRPr b="0" i="0" sz="1400" u="none" cap="none" strike="noStrike">
              <a:solidFill>
                <a:srgbClr val="CC4125"/>
              </a:solidFill>
              <a:latin typeface="Arial"/>
              <a:ea typeface="Arial"/>
              <a:cs typeface="Arial"/>
              <a:sym typeface="Arial"/>
            </a:endParaRPr>
          </a:p>
        </p:txBody>
      </p:sp>
      <p:sp>
        <p:nvSpPr>
          <p:cNvPr id="986" name="Google Shape;986;p119"/>
          <p:cNvSpPr txBox="1"/>
          <p:nvPr/>
        </p:nvSpPr>
        <p:spPr>
          <a:xfrm>
            <a:off x="142825" y="2219150"/>
            <a:ext cx="8801400" cy="12621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ضعف التنسيق بين أصحاب المصلحة </a:t>
            </a:r>
            <a:r>
              <a:rPr lang="en"/>
              <a:t>في السياق المحلي</a:t>
            </a:r>
            <a:r>
              <a:rPr b="0" i="0" lang="en" sz="1400" u="none" cap="none" strike="noStrike">
                <a:solidFill>
                  <a:srgbClr val="000000"/>
                </a:solidFill>
                <a:latin typeface="Arial"/>
                <a:ea typeface="Arial"/>
                <a:cs typeface="Arial"/>
                <a:sym typeface="Arial"/>
              </a:rPr>
              <a:t> والدوليون والقطاعات الأخرى</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معايير سياسات إدارة المعلم الدوليّة الموحدة لا تركز على الرفاهية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التوزيع غير العادل للموارد المخصصة لرفاهية المعلمين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لا توجد أدلة كافية على ممارسات داعمة لرفاهية المعلمين.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التوقف عن اتباع سياسة رفاهية المعلم نتيجة الاستقطاب أو الفساد</a:t>
            </a:r>
            <a:endParaRPr b="0" i="0" sz="1400" u="none" cap="none" strike="noStrike">
              <a:solidFill>
                <a:srgbClr val="000000"/>
              </a:solidFill>
              <a:latin typeface="Arial"/>
              <a:ea typeface="Arial"/>
              <a:cs typeface="Arial"/>
              <a:sym typeface="Arial"/>
            </a:endParaRPr>
          </a:p>
        </p:txBody>
      </p:sp>
      <p:sp>
        <p:nvSpPr>
          <p:cNvPr id="987" name="Google Shape;987;p119"/>
          <p:cNvSpPr txBox="1"/>
          <p:nvPr/>
        </p:nvSpPr>
        <p:spPr>
          <a:xfrm>
            <a:off x="72453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 </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988" name="Google Shape;988;p119"/>
          <p:cNvSpPr txBox="1"/>
          <p:nvPr/>
        </p:nvSpPr>
        <p:spPr>
          <a:xfrm>
            <a:off x="268750" y="3798725"/>
            <a:ext cx="83733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هل توجد هذه العوائق في سياقك؟ ما العوائق الإضافية في وجه رفاهية المعلمين في للتخطيط والتطبيق؟</a:t>
            </a:r>
            <a:endParaRPr b="0" i="0" sz="1400" u="none" cap="none" strike="noStrike">
              <a:solidFill>
                <a:srgbClr val="CC4125"/>
              </a:solidFill>
              <a:latin typeface="Arial"/>
              <a:ea typeface="Arial"/>
              <a:cs typeface="Arial"/>
              <a:sym typeface="Arial"/>
            </a:endParaRPr>
          </a:p>
        </p:txBody>
      </p:sp>
    </p:spTree>
  </p:cSld>
  <p:clrMapOvr>
    <a:masterClrMapping/>
  </p:clrMapOvr>
</p:sld>
</file>

<file path=ppt/slides/slide1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92" name="Shape 992"/>
        <p:cNvGrpSpPr/>
        <p:nvPr/>
      </p:nvGrpSpPr>
      <p:grpSpPr>
        <a:xfrm>
          <a:off x="0" y="0"/>
          <a:ext cx="0" cy="0"/>
          <a:chOff x="0" y="0"/>
          <a:chExt cx="0" cy="0"/>
        </a:xfrm>
      </p:grpSpPr>
      <p:sp>
        <p:nvSpPr>
          <p:cNvPr id="993" name="Google Shape;993;p12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5</a:t>
            </a:r>
            <a:endParaRPr sz="1700">
              <a:latin typeface="Arial"/>
              <a:ea typeface="Arial"/>
              <a:cs typeface="Arial"/>
              <a:sym typeface="Arial"/>
            </a:endParaRPr>
          </a:p>
        </p:txBody>
      </p:sp>
      <p:sp>
        <p:nvSpPr>
          <p:cNvPr id="994" name="Google Shape;994;p120"/>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995" name="Google Shape;995;p120"/>
          <p:cNvSpPr txBox="1"/>
          <p:nvPr/>
        </p:nvSpPr>
        <p:spPr>
          <a:xfrm>
            <a:off x="3478175" y="10542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التخطيط والتطبيق</a:t>
            </a:r>
            <a:endParaRPr b="0" i="0" sz="1400" u="none" cap="none" strike="noStrike">
              <a:solidFill>
                <a:srgbClr val="073763"/>
              </a:solidFill>
              <a:latin typeface="Arial"/>
              <a:ea typeface="Arial"/>
              <a:cs typeface="Arial"/>
              <a:sym typeface="Arial"/>
            </a:endParaRPr>
          </a:p>
        </p:txBody>
      </p:sp>
      <p:sp>
        <p:nvSpPr>
          <p:cNvPr id="996" name="Google Shape;996;p120"/>
          <p:cNvSpPr txBox="1"/>
          <p:nvPr/>
        </p:nvSpPr>
        <p:spPr>
          <a:xfrm>
            <a:off x="2493825" y="1547975"/>
            <a:ext cx="6516900" cy="21240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نفّذ السياسات التعليمية من خلال استراتيجيات ذات كلفة مدروسة وقابلة للتنفيذ تتضمن خدمات الدعم النفسي والاجتماعي والتأكد من استخدامها بشكل نشط</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تأكّد من وجود عمليات لمراجعة وتحديث الخطط والبرامج التعليمية بانتظام لدعم تنفيذ السياسات المتعلقة بالدعم النفسي الاجتماعي</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افرض سياسات ذات صلة بالدعم النفسي والاجتماعي على قطاعات أخرى مثل المياه والصرف الصحي والتنسيق مع الجهات الإنسانية الأخرى</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قم بتضمين مؤشرات الصحة النفسية والرفاهية النفسية في الأطر العالمية للتعليم في حالات الطوارئ والتأكد من وجود أطر مراقبة وتقييم كافية للبرامج الناتجة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تشجيع الأطراف المتحاربة على توقيع والالتزام بإعلان المدارس الآمنة</a:t>
            </a:r>
            <a:endParaRPr b="0" i="0" sz="1400" u="none" cap="none" strike="noStrike">
              <a:solidFill>
                <a:srgbClr val="000000"/>
              </a:solidFill>
              <a:latin typeface="Arial"/>
              <a:ea typeface="Arial"/>
              <a:cs typeface="Arial"/>
              <a:sym typeface="Arial"/>
            </a:endParaRPr>
          </a:p>
        </p:txBody>
      </p:sp>
      <p:pic>
        <p:nvPicPr>
          <p:cNvPr id="997" name="Google Shape;997;p120"/>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1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01" name="Shape 1001"/>
        <p:cNvGrpSpPr/>
        <p:nvPr/>
      </p:nvGrpSpPr>
      <p:grpSpPr>
        <a:xfrm>
          <a:off x="0" y="0"/>
          <a:ext cx="0" cy="0"/>
          <a:chOff x="0" y="0"/>
          <a:chExt cx="0" cy="0"/>
        </a:xfrm>
      </p:grpSpPr>
      <p:sp>
        <p:nvSpPr>
          <p:cNvPr id="1002" name="Google Shape;1002;p12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5</a:t>
            </a:r>
            <a:endParaRPr sz="1700">
              <a:latin typeface="Arial"/>
              <a:ea typeface="Arial"/>
              <a:cs typeface="Arial"/>
              <a:sym typeface="Arial"/>
            </a:endParaRPr>
          </a:p>
        </p:txBody>
      </p:sp>
      <p:sp>
        <p:nvSpPr>
          <p:cNvPr id="1003" name="Google Shape;1003;p12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1004" name="Google Shape;1004;p121"/>
          <p:cNvSpPr txBox="1"/>
          <p:nvPr/>
        </p:nvSpPr>
        <p:spPr>
          <a:xfrm>
            <a:off x="3598050" y="11518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التخطيط والتطبيق</a:t>
            </a:r>
            <a:endParaRPr b="0" i="0" sz="1400" u="none" cap="none" strike="noStrike">
              <a:solidFill>
                <a:srgbClr val="073763"/>
              </a:solidFill>
              <a:latin typeface="Arial"/>
              <a:ea typeface="Arial"/>
              <a:cs typeface="Arial"/>
              <a:sym typeface="Arial"/>
            </a:endParaRPr>
          </a:p>
        </p:txBody>
      </p:sp>
      <p:sp>
        <p:nvSpPr>
          <p:cNvPr id="1005" name="Google Shape;1005;p121"/>
          <p:cNvSpPr txBox="1"/>
          <p:nvPr/>
        </p:nvSpPr>
        <p:spPr>
          <a:xfrm>
            <a:off x="2348350" y="1817450"/>
            <a:ext cx="6639300" cy="1908600"/>
          </a:xfrm>
          <a:prstGeom prst="rect">
            <a:avLst/>
          </a:prstGeom>
          <a:noFill/>
          <a:ln>
            <a:noFill/>
          </a:ln>
        </p:spPr>
        <p:txBody>
          <a:bodyPr anchorCtr="0" anchor="t" bIns="91425" lIns="91425" spcFirstLastPara="1" rIns="91425" wrap="square" tIns="91425">
            <a:spAutoFit/>
          </a:bodyPr>
          <a:lstStyle/>
          <a:p>
            <a:pPr indent="-317500" lvl="0" marL="457200" rtl="1" algn="r">
              <a:spcBef>
                <a:spcPts val="0"/>
              </a:spcBef>
              <a:spcAft>
                <a:spcPts val="0"/>
              </a:spcAft>
              <a:buSzPts val="1400"/>
              <a:buChar char="●"/>
            </a:pPr>
            <a:r>
              <a:rPr lang="en"/>
              <a:t>ضع وعزز إطار عمل إقليمي لدمج المعلمين النازحين واللاجئين في نظام التعليم. حدد خطوات للحصول على الشهادات اللازمة وشهادات المعادلة والاعتمادات اللازمة.</a:t>
            </a:r>
            <a:endParaRPr/>
          </a:p>
          <a:p>
            <a:pPr indent="-317500" lvl="0" marL="457200" rtl="1" algn="r">
              <a:spcBef>
                <a:spcPts val="0"/>
              </a:spcBef>
              <a:spcAft>
                <a:spcPts val="0"/>
              </a:spcAft>
              <a:buSzPts val="1400"/>
              <a:buChar char="●"/>
            </a:pPr>
            <a:r>
              <a:rPr lang="en"/>
              <a:t>أنشئ أو قوِّي نظام معلومات إدارة التعليم (EMIS) لجمع وتتبع البيانات المتعلقة بالصحة النفسية والدعم النفسي الاجتماعي (MHPSS) واستخدم هذه البيانات في التخطيط والتنفيذ.</a:t>
            </a:r>
            <a:endParaRPr/>
          </a:p>
          <a:p>
            <a:pPr indent="-317500" lvl="0" marL="457200" rtl="1" algn="r">
              <a:spcBef>
                <a:spcPts val="0"/>
              </a:spcBef>
              <a:spcAft>
                <a:spcPts val="0"/>
              </a:spcAft>
              <a:buSzPts val="1400"/>
              <a:buChar char="●"/>
            </a:pPr>
            <a:r>
              <a:rPr lang="en"/>
              <a:t>شجّع جميع الأطراف على مشاركة الأبحاث والمعلومات حول السياسات الفعالة لدعم راحة المعلمين، وخاصة في السياقات والأماكن المتنوعة.</a:t>
            </a:r>
            <a:endParaRPr/>
          </a:p>
          <a:p>
            <a:pPr indent="-317500" lvl="0" marL="457200" rtl="1" algn="r">
              <a:spcBef>
                <a:spcPts val="0"/>
              </a:spcBef>
              <a:spcAft>
                <a:spcPts val="0"/>
              </a:spcAft>
              <a:buSzPts val="1400"/>
              <a:buChar char="●"/>
            </a:pPr>
            <a:r>
              <a:rPr lang="en"/>
              <a:t>ابحث عن طرق لجمع المنظمات الإنسانية والتنموية لدعم راحة المعلمين بالتعاون مع المجتمعات المحلية وقادتها.</a:t>
            </a:r>
            <a:endParaRPr/>
          </a:p>
        </p:txBody>
      </p:sp>
      <p:pic>
        <p:nvPicPr>
          <p:cNvPr id="1006" name="Google Shape;1006;p121"/>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1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010" name="Shape 1010"/>
        <p:cNvGrpSpPr/>
        <p:nvPr/>
      </p:nvGrpSpPr>
      <p:grpSpPr>
        <a:xfrm>
          <a:off x="0" y="0"/>
          <a:ext cx="0" cy="0"/>
          <a:chOff x="0" y="0"/>
          <a:chExt cx="0" cy="0"/>
        </a:xfrm>
      </p:grpSpPr>
      <p:sp>
        <p:nvSpPr>
          <p:cNvPr id="1011" name="Google Shape;1011;p12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5</a:t>
            </a:r>
            <a:endParaRPr sz="1700">
              <a:latin typeface="Arial"/>
              <a:ea typeface="Arial"/>
              <a:cs typeface="Arial"/>
              <a:sym typeface="Arial"/>
            </a:endParaRPr>
          </a:p>
        </p:txBody>
      </p:sp>
      <p:sp>
        <p:nvSpPr>
          <p:cNvPr id="1012" name="Google Shape;1012;p122"/>
          <p:cNvSpPr txBox="1"/>
          <p:nvPr/>
        </p:nvSpPr>
        <p:spPr>
          <a:xfrm>
            <a:off x="3541050" y="115250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التخطيط والتطبيق</a:t>
            </a:r>
            <a:endParaRPr b="0" i="0" sz="1400" u="none" cap="none" strike="noStrike">
              <a:solidFill>
                <a:srgbClr val="073763"/>
              </a:solidFill>
              <a:latin typeface="Arial"/>
              <a:ea typeface="Arial"/>
              <a:cs typeface="Arial"/>
              <a:sym typeface="Arial"/>
            </a:endParaRPr>
          </a:p>
        </p:txBody>
      </p:sp>
      <p:sp>
        <p:nvSpPr>
          <p:cNvPr id="1013" name="Google Shape;1013;p122"/>
          <p:cNvSpPr txBox="1"/>
          <p:nvPr/>
        </p:nvSpPr>
        <p:spPr>
          <a:xfrm>
            <a:off x="2362325" y="1772900"/>
            <a:ext cx="66267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تأكد أن الأطر والمعايير الدولية توفر وكالة للمعلمين، واستقلالية مهنية، وحرية تكوين الجمعيات، وفرص قيادية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طوّر طرقًا للعمل بانتظام مع نقابات المعلمين، وممثلي المعلمين، والموجهين التربويين والمعلمين لتحديث إصلاحات السياسات من خلال الاستبيانات، والاستشارات، والمناقشات.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أنشئ شبكات إقليمية للمدارس والمعلمين للانضمام /أو الدفع إلى تغيير السياسات، بما في ذلك القضايا المتعلقة بالمساءلة والشفافية.</a:t>
            </a:r>
            <a:endParaRPr b="0" i="0" sz="1400" u="none" cap="none" strike="noStrike">
              <a:solidFill>
                <a:srgbClr val="000000"/>
              </a:solidFill>
              <a:latin typeface="Arial"/>
              <a:ea typeface="Arial"/>
              <a:cs typeface="Arial"/>
              <a:sym typeface="Arial"/>
            </a:endParaRPr>
          </a:p>
        </p:txBody>
      </p:sp>
      <p:pic>
        <p:nvPicPr>
          <p:cNvPr id="1014" name="Google Shape;1014;p122"/>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16" name="Shape 116"/>
        <p:cNvGrpSpPr/>
        <p:nvPr/>
      </p:nvGrpSpPr>
      <p:grpSpPr>
        <a:xfrm>
          <a:off x="0" y="0"/>
          <a:ext cx="0" cy="0"/>
          <a:chOff x="0" y="0"/>
          <a:chExt cx="0" cy="0"/>
        </a:xfrm>
      </p:grpSpPr>
      <p:sp>
        <p:nvSpPr>
          <p:cNvPr id="117" name="Google Shape;117;p1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مجموعة أدوات رفاهية المعلم</a:t>
            </a:r>
            <a:endParaRPr sz="1700">
              <a:latin typeface="Arial"/>
              <a:ea typeface="Arial"/>
              <a:cs typeface="Arial"/>
              <a:sym typeface="Arial"/>
            </a:endParaRPr>
          </a:p>
        </p:txBody>
      </p:sp>
      <p:sp>
        <p:nvSpPr>
          <p:cNvPr id="118" name="Google Shape;118;p1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l">
              <a:lnSpc>
                <a:spcPct val="115000"/>
              </a:lnSpc>
              <a:spcBef>
                <a:spcPts val="0"/>
              </a:spcBef>
              <a:spcAft>
                <a:spcPts val="1600"/>
              </a:spcAft>
              <a:buSzPts val="1800"/>
              <a:buNone/>
            </a:pPr>
            <a:r>
              <a:t/>
            </a:r>
            <a:endParaRPr/>
          </a:p>
        </p:txBody>
      </p:sp>
      <p:pic>
        <p:nvPicPr>
          <p:cNvPr id="119" name="Google Shape;119;p13"/>
          <p:cNvPicPr preferRelativeResize="0"/>
          <p:nvPr/>
        </p:nvPicPr>
        <p:blipFill rotWithShape="1">
          <a:blip r:embed="rId3">
            <a:alphaModFix/>
          </a:blip>
          <a:srcRect b="475" l="0" r="0" t="475"/>
          <a:stretch/>
        </p:blipFill>
        <p:spPr>
          <a:xfrm>
            <a:off x="301701" y="947750"/>
            <a:ext cx="2199461" cy="3081226"/>
          </a:xfrm>
          <a:prstGeom prst="rect">
            <a:avLst/>
          </a:prstGeom>
          <a:noFill/>
          <a:ln>
            <a:noFill/>
          </a:ln>
        </p:spPr>
      </p:pic>
      <p:sp>
        <p:nvSpPr>
          <p:cNvPr id="120" name="Google Shape;120;p13"/>
          <p:cNvSpPr txBox="1"/>
          <p:nvPr/>
        </p:nvSpPr>
        <p:spPr>
          <a:xfrm>
            <a:off x="2776350" y="659275"/>
            <a:ext cx="6130800" cy="27705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النتائج الرئيسية:</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1.</a:t>
            </a:r>
            <a:r>
              <a:rPr b="0" i="0" lang="en" sz="1400" u="none" cap="none" strike="noStrike">
                <a:solidFill>
                  <a:srgbClr val="000000"/>
                </a:solidFill>
                <a:latin typeface="Arial"/>
                <a:ea typeface="Arial"/>
                <a:cs typeface="Arial"/>
                <a:sym typeface="Arial"/>
              </a:rPr>
              <a:t> غالبًا ما تعتبر رفاهية المعلم على أنها وسيلة لتحقيق رفاهية الطالب، بدلاً من كونها نتيجة قيّمة</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في حد ذاتها.</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2</a:t>
            </a:r>
            <a:r>
              <a:rPr b="0" i="0" lang="en" sz="1400" u="none" cap="none" strike="noStrike">
                <a:solidFill>
                  <a:srgbClr val="000000"/>
                </a:solidFill>
                <a:latin typeface="Arial"/>
                <a:ea typeface="Arial"/>
                <a:cs typeface="Arial"/>
                <a:sym typeface="Arial"/>
              </a:rPr>
              <a:t>. كشفت الأزمة الصحية العالمية كوفيد -19 عن مشكلات في عمل وصحة المعلمين العاملين في حالات الطوارئ، مما استلزم إعادة ترتيب جدول الأعمال لمعالجة رفاهية المعلمين في حالات الطوارئ. ومع ذلك، فإن المواد التي جمعناها محدودة من حيث مدى تفصيلها جيدًا لاحتياجات المعلمين الخاصة.</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3.</a:t>
            </a:r>
            <a:r>
              <a:rPr b="0" i="0" lang="en" sz="1400" u="none" cap="none" strike="noStrike">
                <a:solidFill>
                  <a:srgbClr val="000000"/>
                </a:solidFill>
                <a:latin typeface="Arial"/>
                <a:ea typeface="Arial"/>
                <a:cs typeface="Arial"/>
                <a:sym typeface="Arial"/>
              </a:rPr>
              <a:t> وفي ضوء المشكلات التي أظهرتها أزمة فيروس كورونا، أصبح وضع مواد رفاهية المعلم في السياقين الوطني والمحلي أمراً أساسياً، وبخاصة أن تعريف الرفاهية محدد بالثقافة وأن السياقات المختلفة تتطلب مقاربات مختلفة.</a:t>
            </a:r>
            <a:endParaRPr b="1" i="0" sz="1400" u="none" cap="none" strike="noStrik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24" name="Shape 124"/>
        <p:cNvGrpSpPr/>
        <p:nvPr/>
      </p:nvGrpSpPr>
      <p:grpSpPr>
        <a:xfrm>
          <a:off x="0" y="0"/>
          <a:ext cx="0" cy="0"/>
          <a:chOff x="0" y="0"/>
          <a:chExt cx="0" cy="0"/>
        </a:xfrm>
      </p:grpSpPr>
      <p:sp>
        <p:nvSpPr>
          <p:cNvPr id="125" name="Google Shape;125;p1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مجموعة أدوات رفاهية المعلم</a:t>
            </a:r>
            <a:endParaRPr sz="1700">
              <a:latin typeface="Arial"/>
              <a:ea typeface="Arial"/>
              <a:cs typeface="Arial"/>
              <a:sym typeface="Arial"/>
            </a:endParaRPr>
          </a:p>
        </p:txBody>
      </p:sp>
      <p:sp>
        <p:nvSpPr>
          <p:cNvPr id="126" name="Google Shape;126;p1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l">
              <a:lnSpc>
                <a:spcPct val="115000"/>
              </a:lnSpc>
              <a:spcBef>
                <a:spcPts val="0"/>
              </a:spcBef>
              <a:spcAft>
                <a:spcPts val="1600"/>
              </a:spcAft>
              <a:buSzPts val="1800"/>
              <a:buNone/>
            </a:pPr>
            <a:r>
              <a:t/>
            </a:r>
            <a:endParaRPr/>
          </a:p>
        </p:txBody>
      </p:sp>
      <p:sp>
        <p:nvSpPr>
          <p:cNvPr id="127" name="Google Shape;127;p14"/>
          <p:cNvSpPr txBox="1"/>
          <p:nvPr/>
        </p:nvSpPr>
        <p:spPr>
          <a:xfrm>
            <a:off x="2776350" y="949475"/>
            <a:ext cx="6130800" cy="25551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النتائج الرئيسية:</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4.</a:t>
            </a:r>
            <a:r>
              <a:rPr b="0" i="0" lang="en" sz="1400" u="none" cap="none" strike="noStrike">
                <a:solidFill>
                  <a:srgbClr val="000000"/>
                </a:solidFill>
                <a:latin typeface="Arial"/>
                <a:ea typeface="Arial"/>
                <a:cs typeface="Arial"/>
                <a:sym typeface="Arial"/>
              </a:rPr>
              <a:t> لا يزال التنوع اللغوي مفقودًا، حيث إن غالبية المواد المتاحة باللغة الإنجليزية فقط. على الرغم من أن غالبية حالات الطوارئ تحدث في السياقات الناطقة باللغة العربية، إلا أن هناك عجز في الموارد التطبيقية التي يمكن للمدرسين الناطقين باللغة العربية استخدامها لدعم أنفسهم.</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5.</a:t>
            </a:r>
            <a:r>
              <a:rPr b="0" i="0" lang="en" sz="1400" u="none" cap="none" strike="noStrike">
                <a:solidFill>
                  <a:srgbClr val="000000"/>
                </a:solidFill>
                <a:latin typeface="Arial"/>
                <a:ea typeface="Arial"/>
                <a:cs typeface="Arial"/>
                <a:sym typeface="Arial"/>
              </a:rPr>
              <a:t> غالبًا ما لا تعترف المواد المتاحة بالخصائص الفردية للمعلمين من حيث الجندر، الإعاقة، النزوح، اللجوء، وغير ذلك من الأمور.</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6.</a:t>
            </a:r>
            <a:r>
              <a:rPr b="0" i="0" lang="en" sz="1400" u="none" cap="none" strike="noStrike">
                <a:solidFill>
                  <a:srgbClr val="000000"/>
                </a:solidFill>
                <a:latin typeface="Arial"/>
                <a:ea typeface="Arial"/>
                <a:cs typeface="Arial"/>
                <a:sym typeface="Arial"/>
              </a:rPr>
              <a:t> على الرغم من أهمية الاستفادة من أصوات المعلمين وخبراتهم لإنشاء مواد تلبي احتياجاتهم، هناك نقص في المواد التي شارك المعلمون في إنشائها.</a:t>
            </a:r>
            <a:endParaRPr b="1" i="0" sz="1400" u="none" cap="none" strike="noStrike">
              <a:solidFill>
                <a:srgbClr val="000000"/>
              </a:solidFill>
              <a:latin typeface="Arial"/>
              <a:ea typeface="Arial"/>
              <a:cs typeface="Arial"/>
              <a:sym typeface="Arial"/>
            </a:endParaRPr>
          </a:p>
        </p:txBody>
      </p:sp>
      <p:pic>
        <p:nvPicPr>
          <p:cNvPr id="128" name="Google Shape;128;p14"/>
          <p:cNvPicPr preferRelativeResize="0"/>
          <p:nvPr/>
        </p:nvPicPr>
        <p:blipFill rotWithShape="1">
          <a:blip r:embed="rId3">
            <a:alphaModFix/>
          </a:blip>
          <a:srcRect b="475" l="0" r="0" t="475"/>
          <a:stretch/>
        </p:blipFill>
        <p:spPr>
          <a:xfrm>
            <a:off x="454101" y="1100150"/>
            <a:ext cx="2199461" cy="308122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32" name="Shape 132"/>
        <p:cNvGrpSpPr/>
        <p:nvPr/>
      </p:nvGrpSpPr>
      <p:grpSpPr>
        <a:xfrm>
          <a:off x="0" y="0"/>
          <a:ext cx="0" cy="0"/>
          <a:chOff x="0" y="0"/>
          <a:chExt cx="0" cy="0"/>
        </a:xfrm>
      </p:grpSpPr>
      <p:sp>
        <p:nvSpPr>
          <p:cNvPr id="133" name="Google Shape;133;p1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مجموعة أدوات رفاهية المعلم</a:t>
            </a:r>
            <a:endParaRPr sz="1700">
              <a:latin typeface="Arial"/>
              <a:ea typeface="Arial"/>
              <a:cs typeface="Arial"/>
              <a:sym typeface="Arial"/>
            </a:endParaRPr>
          </a:p>
        </p:txBody>
      </p:sp>
      <p:sp>
        <p:nvSpPr>
          <p:cNvPr id="134" name="Google Shape;134;p15"/>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l">
              <a:lnSpc>
                <a:spcPct val="115000"/>
              </a:lnSpc>
              <a:spcBef>
                <a:spcPts val="0"/>
              </a:spcBef>
              <a:spcAft>
                <a:spcPts val="1600"/>
              </a:spcAft>
              <a:buSzPts val="1800"/>
              <a:buNone/>
            </a:pPr>
            <a:r>
              <a:t/>
            </a:r>
            <a:endParaRPr/>
          </a:p>
        </p:txBody>
      </p:sp>
      <p:sp>
        <p:nvSpPr>
          <p:cNvPr id="135" name="Google Shape;135;p15"/>
          <p:cNvSpPr txBox="1"/>
          <p:nvPr/>
        </p:nvSpPr>
        <p:spPr>
          <a:xfrm>
            <a:off x="2757450" y="933625"/>
            <a:ext cx="6130800" cy="2986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النتائج الرئيسية:</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7. </a:t>
            </a:r>
            <a:r>
              <a:rPr b="0" i="0" lang="en" sz="1400" u="none" cap="none" strike="noStrike">
                <a:solidFill>
                  <a:srgbClr val="000000"/>
                </a:solidFill>
                <a:latin typeface="Arial"/>
                <a:ea typeface="Arial"/>
                <a:cs typeface="Arial"/>
                <a:sym typeface="Arial"/>
              </a:rPr>
              <a:t>حدد استبيان للمعلمين أن الأمن الاقتصادي يشكل أكبر عقبة في طريقهم. على الرغم من أن وثائق السياسة / المناصرة تدعو إلى دفع أجر المعلم، إلا أنها نادراً ما تعالج الحاجة إلى تعويض أكثر شمولاً، بما في ذلك مزايا الرعاية الطبية وإصابات العمل، والإجازات السنوية مدفوعة الأجر والإجازة المرضية، وإجازة الأمومة / الأبوة.</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8.</a:t>
            </a:r>
            <a:r>
              <a:rPr b="0" i="0" lang="en" sz="1400" u="none" cap="none" strike="noStrike">
                <a:solidFill>
                  <a:srgbClr val="000000"/>
                </a:solidFill>
                <a:latin typeface="Arial"/>
                <a:ea typeface="Arial"/>
                <a:cs typeface="Arial"/>
                <a:sym typeface="Arial"/>
              </a:rPr>
              <a:t> هناك نقص في المواد التي تنصح المعلمين بكيفية الانخراط في حوار على مستوى السياسة من أجل معالجة الأجور وتحديات السياسة الأخرى، أو الضغط من أجل التغيير السياسي، أو التعرف على حقوقهم.</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p:txBody>
      </p:sp>
      <p:pic>
        <p:nvPicPr>
          <p:cNvPr id="136" name="Google Shape;136;p15"/>
          <p:cNvPicPr preferRelativeResize="0"/>
          <p:nvPr/>
        </p:nvPicPr>
        <p:blipFill rotWithShape="1">
          <a:blip r:embed="rId3">
            <a:alphaModFix/>
          </a:blip>
          <a:srcRect b="475" l="0" r="0" t="475"/>
          <a:stretch/>
        </p:blipFill>
        <p:spPr>
          <a:xfrm>
            <a:off x="301701" y="947750"/>
            <a:ext cx="2199461" cy="308122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0" name="Shape 140"/>
        <p:cNvGrpSpPr/>
        <p:nvPr/>
      </p:nvGrpSpPr>
      <p:grpSpPr>
        <a:xfrm>
          <a:off x="0" y="0"/>
          <a:ext cx="0" cy="0"/>
          <a:chOff x="0" y="0"/>
          <a:chExt cx="0" cy="0"/>
        </a:xfrm>
      </p:grpSpPr>
      <p:sp>
        <p:nvSpPr>
          <p:cNvPr id="141" name="Google Shape;141;p1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مجموعة أدوات رفاهية المعلم</a:t>
            </a:r>
            <a:endParaRPr sz="1700">
              <a:latin typeface="Arial"/>
              <a:ea typeface="Arial"/>
              <a:cs typeface="Arial"/>
              <a:sym typeface="Arial"/>
            </a:endParaRPr>
          </a:p>
        </p:txBody>
      </p:sp>
      <p:sp>
        <p:nvSpPr>
          <p:cNvPr id="142" name="Google Shape;142;p1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l">
              <a:lnSpc>
                <a:spcPct val="115000"/>
              </a:lnSpc>
              <a:spcBef>
                <a:spcPts val="0"/>
              </a:spcBef>
              <a:spcAft>
                <a:spcPts val="1600"/>
              </a:spcAft>
              <a:buSzPts val="1800"/>
              <a:buNone/>
            </a:pPr>
            <a:r>
              <a:t/>
            </a:r>
            <a:endParaRPr/>
          </a:p>
        </p:txBody>
      </p:sp>
      <p:sp>
        <p:nvSpPr>
          <p:cNvPr id="143" name="Google Shape;143;p16"/>
          <p:cNvSpPr txBox="1"/>
          <p:nvPr/>
        </p:nvSpPr>
        <p:spPr>
          <a:xfrm>
            <a:off x="2757450" y="933625"/>
            <a:ext cx="6130800" cy="25551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النتائج الرئيسية:</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9. </a:t>
            </a:r>
            <a:r>
              <a:rPr b="0" i="0" lang="en" sz="1400" u="none" cap="none" strike="noStrike">
                <a:solidFill>
                  <a:srgbClr val="000000"/>
                </a:solidFill>
                <a:latin typeface="Arial"/>
                <a:ea typeface="Arial"/>
                <a:cs typeface="Arial"/>
                <a:sym typeface="Arial"/>
              </a:rPr>
              <a:t>هناك عدد قليل جداً من الموارد التي تعمل على مستوى المدرسة بأكملها أو يستفيد من الأدوار التي يلعبها قادة المدرسة والجهات الفاعلة في المجتمع في تعزيز ثقافة الرفاهية والتعلم المهني والدعم والتعاون بين الأقران.</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10. </a:t>
            </a:r>
            <a:r>
              <a:rPr b="0" i="0" lang="en" sz="1400" u="none" cap="none" strike="noStrike">
                <a:solidFill>
                  <a:srgbClr val="000000"/>
                </a:solidFill>
                <a:latin typeface="Arial"/>
                <a:ea typeface="Arial"/>
                <a:cs typeface="Arial"/>
                <a:sym typeface="Arial"/>
              </a:rPr>
              <a:t>يستخدم المعلمون العديد من استراتيجيات المواجهة الفردية غير الرسمية التي لم يتم تناولها من خلال التعيين. وتشمل هذه الأنشطة الترفيهية والدينية والاجتماعية، فضلاً عن الدراسة الذاتية عبر الإنترنت وفرص التطوير المهني التي تساعدهم على تحسين كفاءتهم الذاتية.</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إلى أي مدى تتجاوب هذه النتائج مع تجاربك الخاصة في </a:t>
            </a:r>
            <a:r>
              <a:rPr b="0" i="0" lang="en" sz="1400" u="none" cap="none" strike="noStrike">
                <a:solidFill>
                  <a:srgbClr val="000000"/>
                </a:solidFill>
                <a:latin typeface="Arial"/>
                <a:ea typeface="Arial"/>
                <a:cs typeface="Arial"/>
                <a:sym typeface="Arial"/>
                <a:extLst>
                  <a:ext uri="http://customooxmlschemas.google.com/">
                    <go:slidesCustomData xmlns:go="http://customooxmlschemas.google.com/" textRoundtripDataId="1"/>
                  </a:ext>
                </a:extLst>
              </a:rPr>
              <a:t>[ا</a:t>
            </a:r>
            <a:r>
              <a:rPr b="1" i="0" lang="en" sz="1400" u="none" cap="none" strike="noStrike">
                <a:solidFill>
                  <a:srgbClr val="000000"/>
                </a:solidFill>
                <a:highlight>
                  <a:srgbClr val="FFFF00"/>
                </a:highlight>
                <a:latin typeface="Arial"/>
                <a:ea typeface="Arial"/>
                <a:cs typeface="Arial"/>
                <a:sym typeface="Arial"/>
                <a:extLst>
                  <a:ext uri="http://customooxmlschemas.google.com/">
                    <go:slidesCustomData xmlns:go="http://customooxmlschemas.google.com/" textRoundtripDataId="2"/>
                  </a:ext>
                </a:extLst>
              </a:rPr>
              <a:t>لسياق</a:t>
            </a:r>
            <a:r>
              <a:rPr b="0" i="0" lang="en" sz="1400" u="none" cap="none" strike="noStrike">
                <a:solidFill>
                  <a:srgbClr val="000000"/>
                </a:solidFill>
                <a:latin typeface="Arial"/>
                <a:ea typeface="Arial"/>
                <a:cs typeface="Arial"/>
                <a:sym typeface="Arial"/>
                <a:extLst>
                  <a:ext uri="http://customooxmlschemas.google.com/">
                    <go:slidesCustomData xmlns:go="http://customooxmlschemas.google.com/" textRoundtripDataId="3"/>
                  </a:ext>
                </a:extLst>
              </a:rPr>
              <a:t>]؟</a:t>
            </a:r>
            <a:endParaRPr b="1" i="0" sz="1400" u="none" cap="none" strike="noStrike">
              <a:solidFill>
                <a:srgbClr val="000000"/>
              </a:solidFill>
              <a:highlight>
                <a:schemeClr val="lt1"/>
              </a:highlight>
              <a:latin typeface="Arial"/>
              <a:ea typeface="Arial"/>
              <a:cs typeface="Arial"/>
              <a:sym typeface="Arial"/>
            </a:endParaRPr>
          </a:p>
        </p:txBody>
      </p:sp>
      <p:pic>
        <p:nvPicPr>
          <p:cNvPr id="144" name="Google Shape;144;p16"/>
          <p:cNvPicPr preferRelativeResize="0"/>
          <p:nvPr/>
        </p:nvPicPr>
        <p:blipFill rotWithShape="1">
          <a:blip r:embed="rId3">
            <a:alphaModFix/>
          </a:blip>
          <a:srcRect b="475" l="0" r="0" t="475"/>
          <a:stretch/>
        </p:blipFill>
        <p:spPr>
          <a:xfrm>
            <a:off x="301701" y="947750"/>
            <a:ext cx="2199461" cy="308122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48" name="Shape 148"/>
        <p:cNvGrpSpPr/>
        <p:nvPr/>
      </p:nvGrpSpPr>
      <p:grpSpPr>
        <a:xfrm>
          <a:off x="0" y="0"/>
          <a:ext cx="0" cy="0"/>
          <a:chOff x="0" y="0"/>
          <a:chExt cx="0" cy="0"/>
        </a:xfrm>
      </p:grpSpPr>
      <p:sp>
        <p:nvSpPr>
          <p:cNvPr id="149" name="Google Shape;149;p1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رفاهية المعلم في حالات الطوارئ</a:t>
            </a:r>
            <a:endParaRPr sz="1700">
              <a:latin typeface="Arial"/>
              <a:ea typeface="Arial"/>
              <a:cs typeface="Arial"/>
              <a:sym typeface="Arial"/>
            </a:endParaRPr>
          </a:p>
        </p:txBody>
      </p:sp>
      <p:sp>
        <p:nvSpPr>
          <p:cNvPr id="150" name="Google Shape;150;p17"/>
          <p:cNvSpPr txBox="1"/>
          <p:nvPr/>
        </p:nvSpPr>
        <p:spPr>
          <a:xfrm>
            <a:off x="2881300" y="842725"/>
            <a:ext cx="6007800" cy="32016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لمحة عامّة</a:t>
            </a:r>
            <a:endParaRPr b="1"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تحديد 3 أسس لرفاهية المعلم</a:t>
            </a:r>
            <a:endParaRPr b="0" i="0" sz="1400" u="none" cap="none" strike="noStrike">
              <a:solidFill>
                <a:srgbClr val="000000"/>
              </a:solidFill>
              <a:latin typeface="Arial"/>
              <a:ea typeface="Arial"/>
              <a:cs typeface="Arial"/>
              <a:sym typeface="Arial"/>
            </a:endParaRPr>
          </a:p>
          <a:p>
            <a:pPr indent="-317500" lvl="1" marL="9144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دعم قدرة المعلمين على الحصول على خدمات الصحة النفسية والدعم النفسي الاجتماعي</a:t>
            </a:r>
            <a:endParaRPr b="0" i="0" sz="1400" u="none" cap="none" strike="noStrike">
              <a:solidFill>
                <a:srgbClr val="000000"/>
              </a:solidFill>
              <a:latin typeface="Arial"/>
              <a:ea typeface="Arial"/>
              <a:cs typeface="Arial"/>
              <a:sym typeface="Arial"/>
            </a:endParaRPr>
          </a:p>
          <a:p>
            <a:pPr indent="-317500" lvl="1" marL="9144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خلق بيئة عمل تمكينية للمعلمين</a:t>
            </a:r>
            <a:endParaRPr b="0" i="0" sz="1400" u="none" cap="none" strike="noStrike">
              <a:solidFill>
                <a:srgbClr val="000000"/>
              </a:solidFill>
              <a:latin typeface="Arial"/>
              <a:ea typeface="Arial"/>
              <a:cs typeface="Arial"/>
              <a:sym typeface="Arial"/>
            </a:endParaRPr>
          </a:p>
          <a:p>
            <a:pPr indent="-317500" lvl="1" marL="9144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تعزيز صوت و مشاركة المعلم، التفويض، والقيادة</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317500" lvl="0" marL="457200" marR="0" rtl="1" algn="r">
              <a:lnSpc>
                <a:spcPct val="100000"/>
              </a:lnSpc>
              <a:spcBef>
                <a:spcPts val="0"/>
              </a:spcBef>
              <a:spcAft>
                <a:spcPts val="0"/>
              </a:spcAft>
              <a:buClr>
                <a:schemeClr val="dk1"/>
              </a:buClr>
              <a:buSzPts val="1400"/>
              <a:buFont typeface="Arial"/>
              <a:buChar char="●"/>
            </a:pPr>
            <a:r>
              <a:rPr b="0" i="0" lang="en" sz="1400" u="none" cap="none" strike="noStrike">
                <a:solidFill>
                  <a:schemeClr val="dk1"/>
                </a:solidFill>
                <a:latin typeface="Arial"/>
                <a:ea typeface="Arial"/>
                <a:cs typeface="Arial"/>
                <a:sym typeface="Arial"/>
              </a:rPr>
              <a:t>من خلال النطاقات الخمس من معايير الآيني للحد الأدنى للتعليم في حالات الطوارئ </a:t>
            </a:r>
            <a:endParaRPr b="0" i="0" sz="1400" u="none" cap="none" strike="noStrike">
              <a:solidFill>
                <a:schemeClr val="dk1"/>
              </a:solidFill>
              <a:latin typeface="Arial"/>
              <a:ea typeface="Arial"/>
              <a:cs typeface="Arial"/>
              <a:sym typeface="Arial"/>
            </a:endParaRPr>
          </a:p>
          <a:p>
            <a:pPr indent="-292100" lvl="1" marL="914400" marR="0" rtl="1" algn="r">
              <a:lnSpc>
                <a:spcPct val="100000"/>
              </a:lnSpc>
              <a:spcBef>
                <a:spcPts val="0"/>
              </a:spcBef>
              <a:spcAft>
                <a:spcPts val="0"/>
              </a:spcAft>
              <a:buClr>
                <a:schemeClr val="dk1"/>
              </a:buClr>
              <a:buSzPts val="1000"/>
              <a:buFont typeface="Arial"/>
              <a:buChar char="○"/>
            </a:pPr>
            <a:r>
              <a:rPr b="0" i="0" lang="en" sz="1400" u="none" cap="none" strike="noStrike">
                <a:solidFill>
                  <a:schemeClr val="dk1"/>
                </a:solidFill>
                <a:latin typeface="Arial"/>
                <a:ea typeface="Arial"/>
                <a:cs typeface="Arial"/>
                <a:sym typeface="Arial"/>
              </a:rPr>
              <a:t>المعايير التأسيسية</a:t>
            </a:r>
            <a:endParaRPr b="0" i="0" sz="1400" u="none" cap="none" strike="noStrike">
              <a:solidFill>
                <a:schemeClr val="dk1"/>
              </a:solidFill>
              <a:latin typeface="Arial"/>
              <a:ea typeface="Arial"/>
              <a:cs typeface="Arial"/>
              <a:sym typeface="Arial"/>
            </a:endParaRPr>
          </a:p>
          <a:p>
            <a:pPr indent="-292100" lvl="1" marL="914400" marR="0" rtl="1" algn="r">
              <a:lnSpc>
                <a:spcPct val="100000"/>
              </a:lnSpc>
              <a:spcBef>
                <a:spcPts val="0"/>
              </a:spcBef>
              <a:spcAft>
                <a:spcPts val="0"/>
              </a:spcAft>
              <a:buClr>
                <a:schemeClr val="dk1"/>
              </a:buClr>
              <a:buSzPts val="1000"/>
              <a:buFont typeface="Arial"/>
              <a:buChar char="○"/>
            </a:pPr>
            <a:r>
              <a:rPr b="0" i="0" lang="en" sz="1400" u="none" cap="none" strike="noStrike">
                <a:solidFill>
                  <a:schemeClr val="dk1"/>
                </a:solidFill>
                <a:latin typeface="Arial"/>
                <a:ea typeface="Arial"/>
                <a:cs typeface="Arial"/>
                <a:sym typeface="Arial"/>
              </a:rPr>
              <a:t>الوصول وبيئة التعلّم</a:t>
            </a:r>
            <a:endParaRPr b="0" i="0" sz="1400" u="none" cap="none" strike="noStrike">
              <a:solidFill>
                <a:schemeClr val="dk1"/>
              </a:solidFill>
              <a:latin typeface="Arial"/>
              <a:ea typeface="Arial"/>
              <a:cs typeface="Arial"/>
              <a:sym typeface="Arial"/>
            </a:endParaRPr>
          </a:p>
          <a:p>
            <a:pPr indent="-292100" lvl="1" marL="914400" marR="0" rtl="1" algn="r">
              <a:lnSpc>
                <a:spcPct val="100000"/>
              </a:lnSpc>
              <a:spcBef>
                <a:spcPts val="0"/>
              </a:spcBef>
              <a:spcAft>
                <a:spcPts val="0"/>
              </a:spcAft>
              <a:buClr>
                <a:schemeClr val="dk1"/>
              </a:buClr>
              <a:buSzPts val="1000"/>
              <a:buFont typeface="Arial"/>
              <a:buChar char="○"/>
            </a:pPr>
            <a:r>
              <a:rPr b="0" i="0" lang="en" sz="1400" u="none" cap="none" strike="noStrike">
                <a:solidFill>
                  <a:schemeClr val="dk1"/>
                </a:solidFill>
                <a:latin typeface="Arial"/>
                <a:ea typeface="Arial"/>
                <a:cs typeface="Arial"/>
                <a:sym typeface="Arial"/>
              </a:rPr>
              <a:t>التعليم والتعلّم</a:t>
            </a:r>
            <a:endParaRPr b="0" i="0" sz="1400" u="none" cap="none" strike="noStrike">
              <a:solidFill>
                <a:schemeClr val="dk1"/>
              </a:solidFill>
              <a:latin typeface="Arial"/>
              <a:ea typeface="Arial"/>
              <a:cs typeface="Arial"/>
              <a:sym typeface="Arial"/>
            </a:endParaRPr>
          </a:p>
          <a:p>
            <a:pPr indent="-292100" lvl="1" marL="914400" marR="0" rtl="1" algn="r">
              <a:lnSpc>
                <a:spcPct val="100000"/>
              </a:lnSpc>
              <a:spcBef>
                <a:spcPts val="0"/>
              </a:spcBef>
              <a:spcAft>
                <a:spcPts val="0"/>
              </a:spcAft>
              <a:buClr>
                <a:schemeClr val="dk1"/>
              </a:buClr>
              <a:buSzPts val="1000"/>
              <a:buFont typeface="Arial"/>
              <a:buChar char="○"/>
            </a:pPr>
            <a:r>
              <a:rPr b="0" i="0" lang="en" sz="1400" u="none" cap="none" strike="noStrike">
                <a:solidFill>
                  <a:schemeClr val="dk1"/>
                </a:solidFill>
                <a:latin typeface="Arial"/>
                <a:ea typeface="Arial"/>
                <a:cs typeface="Arial"/>
                <a:sym typeface="Arial"/>
              </a:rPr>
              <a:t>المعلمون وسائر العاملين في التعليم </a:t>
            </a:r>
            <a:endParaRPr b="0" i="0" sz="1400" u="none" cap="none" strike="noStrike">
              <a:solidFill>
                <a:schemeClr val="dk1"/>
              </a:solidFill>
              <a:latin typeface="Arial"/>
              <a:ea typeface="Arial"/>
              <a:cs typeface="Arial"/>
              <a:sym typeface="Arial"/>
            </a:endParaRPr>
          </a:p>
          <a:p>
            <a:pPr indent="-292100" lvl="1" marL="914400" marR="0" rtl="1" algn="r">
              <a:lnSpc>
                <a:spcPct val="100000"/>
              </a:lnSpc>
              <a:spcBef>
                <a:spcPts val="0"/>
              </a:spcBef>
              <a:spcAft>
                <a:spcPts val="0"/>
              </a:spcAft>
              <a:buClr>
                <a:schemeClr val="dk1"/>
              </a:buClr>
              <a:buSzPts val="1000"/>
              <a:buFont typeface="Arial"/>
              <a:buChar char="○"/>
            </a:pPr>
            <a:r>
              <a:rPr b="0" i="0" lang="en" sz="1400" u="none" cap="none" strike="noStrike">
                <a:solidFill>
                  <a:schemeClr val="dk1"/>
                </a:solidFill>
                <a:latin typeface="Arial"/>
                <a:ea typeface="Arial"/>
                <a:cs typeface="Arial"/>
                <a:sym typeface="Arial"/>
              </a:rPr>
              <a:t>سياسة التعليم</a:t>
            </a:r>
            <a:endParaRPr b="0" i="0" sz="10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1" i="0" sz="1400" u="none" cap="none" strike="noStrike">
              <a:solidFill>
                <a:srgbClr val="000000"/>
              </a:solidFill>
              <a:highlight>
                <a:schemeClr val="lt1"/>
              </a:highlight>
              <a:latin typeface="Arial"/>
              <a:ea typeface="Arial"/>
              <a:cs typeface="Arial"/>
              <a:sym typeface="Arial"/>
            </a:endParaRPr>
          </a:p>
        </p:txBody>
      </p:sp>
      <p:pic>
        <p:nvPicPr>
          <p:cNvPr id="151" name="Google Shape;151;p17"/>
          <p:cNvPicPr preferRelativeResize="0"/>
          <p:nvPr/>
        </p:nvPicPr>
        <p:blipFill rotWithShape="1">
          <a:blip r:embed="rId3">
            <a:alphaModFix/>
          </a:blip>
          <a:srcRect b="0" l="228" r="219" t="0"/>
          <a:stretch/>
        </p:blipFill>
        <p:spPr>
          <a:xfrm>
            <a:off x="241000" y="842737"/>
            <a:ext cx="2427848" cy="3459482"/>
          </a:xfrm>
          <a:prstGeom prst="rect">
            <a:avLst/>
          </a:prstGeom>
          <a:noFill/>
          <a:ln cap="flat" cmpd="sng" w="9525">
            <a:solidFill>
              <a:srgbClr val="000000"/>
            </a:solidFill>
            <a:prstDash val="solid"/>
            <a:round/>
            <a:headEnd len="sm" w="sm" type="none"/>
            <a:tailEnd len="sm" w="sm" type="none"/>
          </a:ln>
        </p:spPr>
      </p:pic>
      <p:pic>
        <p:nvPicPr>
          <p:cNvPr id="152" name="Google Shape;152;p17"/>
          <p:cNvPicPr preferRelativeResize="0"/>
          <p:nvPr/>
        </p:nvPicPr>
        <p:blipFill rotWithShape="1">
          <a:blip r:embed="rId4">
            <a:alphaModFix/>
          </a:blip>
          <a:srcRect b="0" l="0" r="0" t="0"/>
          <a:stretch/>
        </p:blipFill>
        <p:spPr>
          <a:xfrm>
            <a:off x="3328750" y="2732950"/>
            <a:ext cx="1128425" cy="17439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56" name="Shape 156"/>
        <p:cNvGrpSpPr/>
        <p:nvPr/>
      </p:nvGrpSpPr>
      <p:grpSpPr>
        <a:xfrm>
          <a:off x="0" y="0"/>
          <a:ext cx="0" cy="0"/>
          <a:chOff x="0" y="0"/>
          <a:chExt cx="0" cy="0"/>
        </a:xfrm>
      </p:grpSpPr>
      <p:sp>
        <p:nvSpPr>
          <p:cNvPr id="157" name="Google Shape;157;p1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رفاهية المعلم في حالات الطوارئ</a:t>
            </a:r>
            <a:endParaRPr sz="1700">
              <a:latin typeface="Arial"/>
              <a:ea typeface="Arial"/>
              <a:cs typeface="Arial"/>
              <a:sym typeface="Arial"/>
            </a:endParaRPr>
          </a:p>
        </p:txBody>
      </p:sp>
      <p:sp>
        <p:nvSpPr>
          <p:cNvPr id="158" name="Google Shape;158;p18"/>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l">
              <a:lnSpc>
                <a:spcPct val="115000"/>
              </a:lnSpc>
              <a:spcBef>
                <a:spcPts val="0"/>
              </a:spcBef>
              <a:spcAft>
                <a:spcPts val="1600"/>
              </a:spcAft>
              <a:buSzPts val="1800"/>
              <a:buNone/>
            </a:pPr>
            <a:r>
              <a:t/>
            </a:r>
            <a:endParaRPr/>
          </a:p>
        </p:txBody>
      </p:sp>
      <p:sp>
        <p:nvSpPr>
          <p:cNvPr id="159" name="Google Shape;159;p18"/>
          <p:cNvSpPr txBox="1"/>
          <p:nvPr/>
        </p:nvSpPr>
        <p:spPr>
          <a:xfrm>
            <a:off x="3759700" y="1006125"/>
            <a:ext cx="4947000" cy="25551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سوف نناقش كل معيار من المعايير والمبادئ الدنيا من خلال الأدلة، التنفيذ، الأدوات، والأمثلة:</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1.</a:t>
            </a:r>
            <a:r>
              <a:rPr b="0" i="0" lang="en" sz="1400" u="none" cap="none" strike="noStrike">
                <a:solidFill>
                  <a:srgbClr val="000000"/>
                </a:solidFill>
                <a:latin typeface="Arial"/>
                <a:ea typeface="Arial"/>
                <a:cs typeface="Arial"/>
                <a:sym typeface="Arial"/>
              </a:rPr>
              <a:t> </a:t>
            </a:r>
            <a:r>
              <a:rPr b="1" i="0" lang="en" sz="1400" u="none" cap="none" strike="noStrike">
                <a:solidFill>
                  <a:srgbClr val="000000"/>
                </a:solidFill>
                <a:latin typeface="Arial"/>
                <a:ea typeface="Arial"/>
                <a:cs typeface="Arial"/>
                <a:sym typeface="Arial"/>
              </a:rPr>
              <a:t>الأدلة: </a:t>
            </a:r>
            <a:r>
              <a:rPr b="0" i="0" lang="en" sz="1400" u="none" cap="none" strike="noStrike">
                <a:solidFill>
                  <a:srgbClr val="000000"/>
                </a:solidFill>
                <a:latin typeface="Arial"/>
                <a:ea typeface="Arial"/>
                <a:cs typeface="Arial"/>
                <a:sym typeface="Arial"/>
              </a:rPr>
              <a:t>لماذا هذا المعيار الأدنى مهم وما سبب صعوبة تحقيقه في بعض الأحيان؟</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2.</a:t>
            </a:r>
            <a:r>
              <a:rPr b="0" i="0" lang="en" sz="1400" u="none" cap="none" strike="noStrike">
                <a:solidFill>
                  <a:srgbClr val="000000"/>
                </a:solidFill>
                <a:latin typeface="Arial"/>
                <a:ea typeface="Arial"/>
                <a:cs typeface="Arial"/>
                <a:sym typeface="Arial"/>
              </a:rPr>
              <a:t> </a:t>
            </a:r>
            <a:r>
              <a:rPr b="1" i="0" lang="en" sz="1400" u="none" cap="none" strike="noStrike">
                <a:solidFill>
                  <a:srgbClr val="000000"/>
                </a:solidFill>
                <a:latin typeface="Arial"/>
                <a:ea typeface="Arial"/>
                <a:cs typeface="Arial"/>
                <a:sym typeface="Arial"/>
              </a:rPr>
              <a:t>التنفيذ:</a:t>
            </a:r>
            <a:r>
              <a:rPr b="0" i="0" lang="en" sz="1400" u="none" cap="none" strike="noStrike">
                <a:solidFill>
                  <a:srgbClr val="000000"/>
                </a:solidFill>
                <a:latin typeface="Arial"/>
                <a:ea typeface="Arial"/>
                <a:cs typeface="Arial"/>
                <a:sym typeface="Arial"/>
              </a:rPr>
              <a:t> ما هو المجدي؟</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3.</a:t>
            </a:r>
            <a:r>
              <a:rPr b="0" i="0" lang="en" sz="1400" u="none" cap="none" strike="noStrike">
                <a:solidFill>
                  <a:srgbClr val="000000"/>
                </a:solidFill>
                <a:latin typeface="Arial"/>
                <a:ea typeface="Arial"/>
                <a:cs typeface="Arial"/>
                <a:sym typeface="Arial"/>
              </a:rPr>
              <a:t> </a:t>
            </a:r>
            <a:r>
              <a:rPr b="1" i="0" lang="en" sz="1400" u="none" cap="none" strike="noStrike">
                <a:solidFill>
                  <a:srgbClr val="000000"/>
                </a:solidFill>
                <a:latin typeface="Arial"/>
                <a:ea typeface="Arial"/>
                <a:cs typeface="Arial"/>
                <a:sym typeface="Arial"/>
              </a:rPr>
              <a:t>الأدوات:</a:t>
            </a:r>
            <a:r>
              <a:rPr b="0" i="0" lang="en" sz="1400" u="none" cap="none" strike="noStrike">
                <a:solidFill>
                  <a:srgbClr val="000000"/>
                </a:solidFill>
                <a:latin typeface="Arial"/>
                <a:ea typeface="Arial"/>
                <a:cs typeface="Arial"/>
                <a:sym typeface="Arial"/>
              </a:rPr>
              <a:t> الموارد، قواعد البيانات، و المنصات لمساعدتك في العثور على المزيد من الأفكار والأدوات.</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rPr b="1" i="0" lang="en" sz="1400" u="none" cap="none" strike="noStrike">
                <a:solidFill>
                  <a:srgbClr val="000000"/>
                </a:solidFill>
                <a:latin typeface="Arial"/>
                <a:ea typeface="Arial"/>
                <a:cs typeface="Arial"/>
                <a:sym typeface="Arial"/>
              </a:rPr>
              <a:t>4.</a:t>
            </a:r>
            <a:r>
              <a:rPr b="0" i="0" lang="en" sz="1400" u="none" cap="none" strike="noStrike">
                <a:solidFill>
                  <a:srgbClr val="000000"/>
                </a:solidFill>
                <a:latin typeface="Arial"/>
                <a:ea typeface="Arial"/>
                <a:cs typeface="Arial"/>
                <a:sym typeface="Arial"/>
              </a:rPr>
              <a:t> </a:t>
            </a:r>
            <a:r>
              <a:rPr b="1" i="0" lang="en" sz="1400" u="none" cap="none" strike="noStrike">
                <a:solidFill>
                  <a:srgbClr val="000000"/>
                </a:solidFill>
                <a:latin typeface="Arial"/>
                <a:ea typeface="Arial"/>
                <a:cs typeface="Arial"/>
                <a:sym typeface="Arial"/>
              </a:rPr>
              <a:t>أمثلة:</a:t>
            </a:r>
            <a:r>
              <a:rPr b="0" i="0" lang="en" sz="1400" u="none" cap="none" strike="noStrike">
                <a:solidFill>
                  <a:srgbClr val="000000"/>
                </a:solidFill>
                <a:latin typeface="Arial"/>
                <a:ea typeface="Arial"/>
                <a:cs typeface="Arial"/>
                <a:sym typeface="Arial"/>
              </a:rPr>
              <a:t> نقوم بتوصيف الموارد وإلقاء الضوء على الأمثلة العالمية لكل معيار.</a:t>
            </a:r>
            <a:endParaRPr b="0" i="0" sz="1400" u="none" cap="none" strike="noStrike">
              <a:solidFill>
                <a:srgbClr val="000000"/>
              </a:solidFill>
              <a:latin typeface="Arial"/>
              <a:ea typeface="Arial"/>
              <a:cs typeface="Arial"/>
              <a:sym typeface="Arial"/>
            </a:endParaRPr>
          </a:p>
        </p:txBody>
      </p:sp>
      <p:pic>
        <p:nvPicPr>
          <p:cNvPr id="160" name="Google Shape;160;p18"/>
          <p:cNvPicPr preferRelativeResize="0"/>
          <p:nvPr/>
        </p:nvPicPr>
        <p:blipFill rotWithShape="1">
          <a:blip r:embed="rId3">
            <a:alphaModFix/>
          </a:blip>
          <a:srcRect b="583" l="0" r="0" t="583"/>
          <a:stretch/>
        </p:blipFill>
        <p:spPr>
          <a:xfrm>
            <a:off x="541051" y="479275"/>
            <a:ext cx="2606874" cy="35883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64" name="Shape 164"/>
        <p:cNvGrpSpPr/>
        <p:nvPr/>
      </p:nvGrpSpPr>
      <p:grpSpPr>
        <a:xfrm>
          <a:off x="0" y="0"/>
          <a:ext cx="0" cy="0"/>
          <a:chOff x="0" y="0"/>
          <a:chExt cx="0" cy="0"/>
        </a:xfrm>
      </p:grpSpPr>
      <p:sp>
        <p:nvSpPr>
          <p:cNvPr id="165" name="Google Shape;165;p1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أسس رفاهية المعلمين</a:t>
            </a:r>
            <a:endParaRPr sz="1700">
              <a:latin typeface="Arial"/>
              <a:ea typeface="Arial"/>
              <a:cs typeface="Arial"/>
              <a:sym typeface="Arial"/>
            </a:endParaRPr>
          </a:p>
        </p:txBody>
      </p:sp>
      <p:sp>
        <p:nvSpPr>
          <p:cNvPr id="166" name="Google Shape;166;p19"/>
          <p:cNvSpPr txBox="1"/>
          <p:nvPr>
            <p:ph idx="1" type="body"/>
          </p:nvPr>
        </p:nvSpPr>
        <p:spPr>
          <a:xfrm>
            <a:off x="143850" y="3546002"/>
            <a:ext cx="8866800" cy="726600"/>
          </a:xfrm>
          <a:prstGeom prst="rect">
            <a:avLst/>
          </a:prstGeom>
          <a:noFill/>
          <a:ln>
            <a:noFill/>
          </a:ln>
        </p:spPr>
        <p:txBody>
          <a:bodyPr anchorCtr="0" anchor="t" bIns="91425" lIns="91425" spcFirstLastPara="1" rIns="91425" wrap="square" tIns="91425">
            <a:noAutofit/>
          </a:bodyPr>
          <a:lstStyle/>
          <a:p>
            <a:pPr indent="0" lvl="0" marL="0" rtl="1" algn="ctr">
              <a:lnSpc>
                <a:spcPct val="115000"/>
              </a:lnSpc>
              <a:spcBef>
                <a:spcPts val="0"/>
              </a:spcBef>
              <a:spcAft>
                <a:spcPts val="0"/>
              </a:spcAft>
              <a:buSzPts val="1800"/>
              <a:buNone/>
            </a:pPr>
            <a:r>
              <a:rPr b="1" lang="en" sz="1800">
                <a:solidFill>
                  <a:srgbClr val="073763"/>
                </a:solidFill>
                <a:latin typeface="Arial"/>
                <a:ea typeface="Arial"/>
                <a:cs typeface="Arial"/>
                <a:sym typeface="Arial"/>
              </a:rPr>
              <a:t>أنشطة الأحاجي التركيبية (Jigsaw)</a:t>
            </a:r>
            <a:endParaRPr b="1" sz="1800">
              <a:solidFill>
                <a:srgbClr val="073763"/>
              </a:solidFill>
              <a:latin typeface="Arial"/>
              <a:ea typeface="Arial"/>
              <a:cs typeface="Arial"/>
              <a:sym typeface="Arial"/>
            </a:endParaRPr>
          </a:p>
          <a:p>
            <a:pPr indent="0" lvl="0" marL="0" rtl="1" algn="ctr">
              <a:lnSpc>
                <a:spcPct val="115000"/>
              </a:lnSpc>
              <a:spcBef>
                <a:spcPts val="0"/>
              </a:spcBef>
              <a:spcAft>
                <a:spcPts val="0"/>
              </a:spcAft>
              <a:buSzPts val="1800"/>
              <a:buNone/>
            </a:pPr>
            <a:r>
              <a:rPr lang="en" sz="1400">
                <a:solidFill>
                  <a:schemeClr val="dk1"/>
                </a:solidFill>
                <a:latin typeface="Arial"/>
                <a:ea typeface="Arial"/>
                <a:cs typeface="Arial"/>
                <a:sym typeface="Arial"/>
              </a:rPr>
              <a:t>يحتوي كل جدول على أربع عبارات عشوائية باللغتين العربية والإنجليزية تتعلق بكل مبدأ من المبادئ. سترى على الجدار أيقونة لكل مبدأ أساسي. ضع بيانك تحت الأيقونات التي تعتقد أنها الأكثر توافقًا.</a:t>
            </a:r>
            <a:endParaRPr b="1"/>
          </a:p>
        </p:txBody>
      </p:sp>
      <p:pic>
        <p:nvPicPr>
          <p:cNvPr id="167" name="Google Shape;167;p19"/>
          <p:cNvPicPr preferRelativeResize="0"/>
          <p:nvPr/>
        </p:nvPicPr>
        <p:blipFill>
          <a:blip r:embed="rId3">
            <a:alphaModFix/>
          </a:blip>
          <a:stretch>
            <a:fillRect/>
          </a:stretch>
        </p:blipFill>
        <p:spPr>
          <a:xfrm>
            <a:off x="5548736" y="1110838"/>
            <a:ext cx="1664665" cy="1983612"/>
          </a:xfrm>
          <a:prstGeom prst="rect">
            <a:avLst/>
          </a:prstGeom>
          <a:noFill/>
          <a:ln>
            <a:noFill/>
          </a:ln>
        </p:spPr>
      </p:pic>
      <p:pic>
        <p:nvPicPr>
          <p:cNvPr id="168" name="Google Shape;168;p19"/>
          <p:cNvPicPr preferRelativeResize="0"/>
          <p:nvPr/>
        </p:nvPicPr>
        <p:blipFill>
          <a:blip r:embed="rId4">
            <a:alphaModFix/>
          </a:blip>
          <a:stretch>
            <a:fillRect/>
          </a:stretch>
        </p:blipFill>
        <p:spPr>
          <a:xfrm>
            <a:off x="3739668" y="1110838"/>
            <a:ext cx="1664665" cy="1983612"/>
          </a:xfrm>
          <a:prstGeom prst="rect">
            <a:avLst/>
          </a:prstGeom>
          <a:noFill/>
          <a:ln>
            <a:noFill/>
          </a:ln>
        </p:spPr>
      </p:pic>
      <p:pic>
        <p:nvPicPr>
          <p:cNvPr id="169" name="Google Shape;169;p19"/>
          <p:cNvPicPr preferRelativeResize="0"/>
          <p:nvPr/>
        </p:nvPicPr>
        <p:blipFill>
          <a:blip r:embed="rId5">
            <a:alphaModFix/>
          </a:blip>
          <a:stretch>
            <a:fillRect/>
          </a:stretch>
        </p:blipFill>
        <p:spPr>
          <a:xfrm>
            <a:off x="1930600" y="1110838"/>
            <a:ext cx="1664665" cy="198361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73" name="Shape 173"/>
        <p:cNvGrpSpPr/>
        <p:nvPr/>
      </p:nvGrpSpPr>
      <p:grpSpPr>
        <a:xfrm>
          <a:off x="0" y="0"/>
          <a:ext cx="0" cy="0"/>
          <a:chOff x="0" y="0"/>
          <a:chExt cx="0" cy="0"/>
        </a:xfrm>
      </p:grpSpPr>
      <p:sp>
        <p:nvSpPr>
          <p:cNvPr id="174" name="Google Shape;174;p2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أسس رفاهية المعلمين</a:t>
            </a:r>
            <a:endParaRPr sz="1700">
              <a:latin typeface="Arial"/>
              <a:ea typeface="Arial"/>
              <a:cs typeface="Arial"/>
              <a:sym typeface="Arial"/>
            </a:endParaRPr>
          </a:p>
        </p:txBody>
      </p:sp>
      <p:sp>
        <p:nvSpPr>
          <p:cNvPr id="175" name="Google Shape;175;p20"/>
          <p:cNvSpPr txBox="1"/>
          <p:nvPr>
            <p:ph idx="1" type="body"/>
          </p:nvPr>
        </p:nvSpPr>
        <p:spPr>
          <a:xfrm>
            <a:off x="2359950" y="788600"/>
            <a:ext cx="6783600" cy="3483900"/>
          </a:xfrm>
          <a:prstGeom prst="rect">
            <a:avLst/>
          </a:prstGeom>
          <a:noFill/>
          <a:ln>
            <a:noFill/>
          </a:ln>
        </p:spPr>
        <p:txBody>
          <a:bodyPr anchorCtr="0" anchor="t" bIns="91425" lIns="91425" spcFirstLastPara="1" rIns="91425" wrap="square" tIns="91425">
            <a:noAutofit/>
          </a:bodyPr>
          <a:lstStyle/>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الصحة النفسية والدعم النفسي الاجتماعي (MHPSS): هو أي نوع من الدعم المحلي أو الخارجي الذي يهدف إلى حماية أو تعزيز الرفاهية النفس اجتماعية و/ أو منع الاضطرابات العقلية.</a:t>
            </a:r>
            <a:endParaRPr sz="15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500">
              <a:solidFill>
                <a:schemeClr val="dk1"/>
              </a:solidFill>
              <a:latin typeface="Arial"/>
              <a:ea typeface="Arial"/>
              <a:cs typeface="Arial"/>
              <a:sym typeface="Arial"/>
            </a:endParaRPr>
          </a:p>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الصحة النفسية والدعم النفسي الاجتماعي تشمل كل ما يعزز ويحمي الصحة العقلية والنفسية للمعلم وكذلك الممارسات التعليمية الشاملة</a:t>
            </a:r>
            <a:endParaRPr sz="15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500">
              <a:solidFill>
                <a:schemeClr val="dk1"/>
              </a:solidFill>
              <a:latin typeface="Arial"/>
              <a:ea typeface="Arial"/>
              <a:cs typeface="Arial"/>
              <a:sym typeface="Arial"/>
            </a:endParaRPr>
          </a:p>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يحتاج المعلمون الذين يعانون من تحدّيات في الصحة النفسية أو تحديات نفسية اجتماعية إلى خدمات الصحة النفسية والدعم النفسي الإجتماعي تناسب ظروفهم وتساعدهم على فهم احتياجاتهم الحالية بشكل أفضل</a:t>
            </a:r>
            <a:endParaRPr sz="15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500">
              <a:solidFill>
                <a:schemeClr val="dk1"/>
              </a:solidFill>
              <a:latin typeface="Arial"/>
              <a:ea typeface="Arial"/>
              <a:cs typeface="Arial"/>
              <a:sym typeface="Arial"/>
            </a:endParaRPr>
          </a:p>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عندما يتلّقى المعلمون الدعم ويكونون قادرين على الاهتمام بصحتهم النفسية ورفاهيتهم بشكل أفضل، فمن المرجح أن يخلقوا بيئات تعلّم إيجابية من خلال الوقاية وإدارة العوامل التي تؤدي إلى الإجهاد والإرهاق المهني.</a:t>
            </a:r>
            <a:endParaRPr sz="1500">
              <a:solidFill>
                <a:schemeClr val="dk1"/>
              </a:solidFill>
              <a:latin typeface="Arial"/>
              <a:ea typeface="Arial"/>
              <a:cs typeface="Arial"/>
              <a:sym typeface="Arial"/>
            </a:endParaRPr>
          </a:p>
          <a:p>
            <a:pPr indent="0" lvl="0" marL="0" rtl="1" algn="r">
              <a:lnSpc>
                <a:spcPct val="115000"/>
              </a:lnSpc>
              <a:spcBef>
                <a:spcPts val="0"/>
              </a:spcBef>
              <a:spcAft>
                <a:spcPts val="1600"/>
              </a:spcAft>
              <a:buSzPts val="1800"/>
              <a:buNone/>
            </a:pPr>
            <a:r>
              <a:t/>
            </a:r>
            <a:endParaRPr b="1"/>
          </a:p>
        </p:txBody>
      </p:sp>
      <p:pic>
        <p:nvPicPr>
          <p:cNvPr id="176" name="Google Shape;176;p20"/>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6" name="Shape 46"/>
        <p:cNvGrpSpPr/>
        <p:nvPr/>
      </p:nvGrpSpPr>
      <p:grpSpPr>
        <a:xfrm>
          <a:off x="0" y="0"/>
          <a:ext cx="0" cy="0"/>
          <a:chOff x="0" y="0"/>
          <a:chExt cx="0" cy="0"/>
        </a:xfrm>
      </p:grpSpPr>
      <p:sp>
        <p:nvSpPr>
          <p:cNvPr id="47" name="Google Shape;47;p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نظرة عامة حول ورشة العمل</a:t>
            </a:r>
            <a:endParaRPr sz="1700">
              <a:latin typeface="Arial"/>
              <a:ea typeface="Arial"/>
              <a:cs typeface="Arial"/>
              <a:sym typeface="Arial"/>
            </a:endParaRPr>
          </a:p>
        </p:txBody>
      </p:sp>
      <p:sp>
        <p:nvSpPr>
          <p:cNvPr id="48" name="Google Shape;48;p2"/>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b="1" lang="en" sz="1600">
                <a:solidFill>
                  <a:srgbClr val="000000"/>
                </a:solidFill>
                <a:latin typeface="Arial"/>
                <a:ea typeface="Arial"/>
                <a:cs typeface="Arial"/>
                <a:sym typeface="Arial"/>
              </a:rPr>
              <a:t> لمَ التركيز على رفاهية</a:t>
            </a:r>
            <a:r>
              <a:rPr b="1" i="1" lang="en" sz="1600">
                <a:solidFill>
                  <a:srgbClr val="000000"/>
                </a:solidFill>
                <a:latin typeface="Arial"/>
                <a:ea typeface="Arial"/>
                <a:cs typeface="Arial"/>
                <a:sym typeface="Arial"/>
              </a:rPr>
              <a:t> </a:t>
            </a:r>
            <a:r>
              <a:rPr b="1" lang="en" sz="1600">
                <a:solidFill>
                  <a:srgbClr val="000000"/>
                </a:solidFill>
                <a:latin typeface="Arial"/>
                <a:ea typeface="Arial"/>
                <a:cs typeface="Arial"/>
                <a:sym typeface="Arial"/>
              </a:rPr>
              <a:t>المعلمين؟</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b="1" lang="en" sz="1600">
                <a:solidFill>
                  <a:srgbClr val="000000"/>
                </a:solidFill>
                <a:latin typeface="Arial"/>
                <a:ea typeface="Arial"/>
                <a:cs typeface="Arial"/>
                <a:sym typeface="Arial"/>
              </a:rPr>
              <a:t>ما الذي نسعى لتحقيقه معًا؟</a:t>
            </a:r>
            <a:endParaRPr b="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b="1" lang="en" sz="1600">
                <a:solidFill>
                  <a:srgbClr val="000000"/>
                </a:solidFill>
                <a:latin typeface="Arial"/>
                <a:ea typeface="Arial"/>
                <a:cs typeface="Arial"/>
                <a:sym typeface="Arial"/>
              </a:rPr>
              <a:t>كيف سنحقق هذا الهدف؟</a:t>
            </a:r>
            <a:r>
              <a:rPr lang="en" sz="1600">
                <a:solidFill>
                  <a:srgbClr val="000000"/>
                </a:solidFill>
                <a:latin typeface="Arial"/>
                <a:ea typeface="Arial"/>
                <a:cs typeface="Arial"/>
                <a:sym typeface="Arial"/>
              </a:rPr>
              <a:t>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r">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pic>
        <p:nvPicPr>
          <p:cNvPr id="49" name="Google Shape;49;p2"/>
          <p:cNvPicPr preferRelativeResize="0"/>
          <p:nvPr/>
        </p:nvPicPr>
        <p:blipFill rotWithShape="1">
          <a:blip r:embed="rId3">
            <a:alphaModFix/>
          </a:blip>
          <a:srcRect b="0" l="228" r="219" t="0"/>
          <a:stretch/>
        </p:blipFill>
        <p:spPr>
          <a:xfrm>
            <a:off x="783225" y="788600"/>
            <a:ext cx="2444985" cy="3483899"/>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0" name="Shape 180"/>
        <p:cNvGrpSpPr/>
        <p:nvPr/>
      </p:nvGrpSpPr>
      <p:grpSpPr>
        <a:xfrm>
          <a:off x="0" y="0"/>
          <a:ext cx="0" cy="0"/>
          <a:chOff x="0" y="0"/>
          <a:chExt cx="0" cy="0"/>
        </a:xfrm>
      </p:grpSpPr>
      <p:sp>
        <p:nvSpPr>
          <p:cNvPr id="181" name="Google Shape;181;p2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أسس رفاهية المعلمين</a:t>
            </a:r>
            <a:endParaRPr sz="1700">
              <a:latin typeface="Arial"/>
              <a:ea typeface="Arial"/>
              <a:cs typeface="Arial"/>
              <a:sym typeface="Arial"/>
            </a:endParaRPr>
          </a:p>
        </p:txBody>
      </p:sp>
      <p:sp>
        <p:nvSpPr>
          <p:cNvPr id="182" name="Google Shape;182;p2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183" name="Google Shape;183;p21"/>
          <p:cNvSpPr txBox="1"/>
          <p:nvPr>
            <p:ph idx="1" type="body"/>
          </p:nvPr>
        </p:nvSpPr>
        <p:spPr>
          <a:xfrm>
            <a:off x="2536400" y="832450"/>
            <a:ext cx="6607500" cy="3633300"/>
          </a:xfrm>
          <a:prstGeom prst="rect">
            <a:avLst/>
          </a:prstGeom>
          <a:noFill/>
          <a:ln>
            <a:noFill/>
          </a:ln>
        </p:spPr>
        <p:txBody>
          <a:bodyPr anchorCtr="0" anchor="t" bIns="91425" lIns="91425" spcFirstLastPara="1" rIns="91425" wrap="square" tIns="91425">
            <a:noAutofit/>
          </a:bodyPr>
          <a:lstStyle/>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يشعر المعلمون بالقدرة على تحقيق الذات والرضا الوظيفي عندما يكونون قادرين على أداء وظائفهم بشكل جيد وبثقة</a:t>
            </a:r>
            <a:endParaRPr sz="15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500">
              <a:solidFill>
                <a:schemeClr val="dk1"/>
              </a:solidFill>
              <a:latin typeface="Arial"/>
              <a:ea typeface="Arial"/>
              <a:cs typeface="Arial"/>
              <a:sym typeface="Arial"/>
            </a:endParaRPr>
          </a:p>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الأسباب الأكثر شيوعًا لإجهاد المعلمين واستهلاكهم، و عدم رضاهم بأعمالهم هي الأجور المنخفضة وندرة الموارد التعليمية وسلوك الطلاب الصعب</a:t>
            </a:r>
            <a:endParaRPr sz="15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500">
              <a:solidFill>
                <a:schemeClr val="dk1"/>
              </a:solidFill>
              <a:latin typeface="Arial"/>
              <a:ea typeface="Arial"/>
              <a:cs typeface="Arial"/>
              <a:sym typeface="Arial"/>
            </a:endParaRPr>
          </a:p>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لدى صياغة السياسات، يسهم كل من التطوير المهني الفاعل للمعلمين والشبكات الاجتماعية القوية، في رفاهية المعلمين </a:t>
            </a:r>
            <a:r>
              <a:rPr lang="en" sz="1500">
                <a:solidFill>
                  <a:schemeClr val="dk1"/>
                </a:solidFill>
              </a:rPr>
              <a:t>وذلك</a:t>
            </a:r>
            <a:r>
              <a:rPr lang="en" sz="1500">
                <a:solidFill>
                  <a:schemeClr val="dk1"/>
                </a:solidFill>
                <a:latin typeface="Arial"/>
                <a:ea typeface="Arial"/>
                <a:cs typeface="Arial"/>
                <a:sym typeface="Arial"/>
              </a:rPr>
              <a:t> بشكل إيجابي. و كذلك الاعتراف بالمؤهلات والشهادات والتمثيل والدمج السليمين.</a:t>
            </a:r>
            <a:endParaRPr sz="15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500">
              <a:solidFill>
                <a:schemeClr val="dk1"/>
              </a:solidFill>
              <a:latin typeface="Arial"/>
              <a:ea typeface="Arial"/>
              <a:cs typeface="Arial"/>
              <a:sym typeface="Arial"/>
            </a:endParaRPr>
          </a:p>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كما تساهم المواصلات الآمنة إلى المدرسة، قواعد السلوك الواضحة، مسارات الإحالة للعنف القائم على الجنس، والفصول الدراسية جيدة التهوية والمجهزة بشكل صحيح في رفاهية المعلمين أيضًا.</a:t>
            </a:r>
            <a:endParaRPr b="1"/>
          </a:p>
        </p:txBody>
      </p:sp>
      <p:pic>
        <p:nvPicPr>
          <p:cNvPr id="184" name="Google Shape;184;p21"/>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88" name="Shape 188"/>
        <p:cNvGrpSpPr/>
        <p:nvPr/>
      </p:nvGrpSpPr>
      <p:grpSpPr>
        <a:xfrm>
          <a:off x="0" y="0"/>
          <a:ext cx="0" cy="0"/>
          <a:chOff x="0" y="0"/>
          <a:chExt cx="0" cy="0"/>
        </a:xfrm>
      </p:grpSpPr>
      <p:sp>
        <p:nvSpPr>
          <p:cNvPr id="189" name="Google Shape;189;p2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just">
              <a:lnSpc>
                <a:spcPct val="100000"/>
              </a:lnSpc>
              <a:spcBef>
                <a:spcPts val="0"/>
              </a:spcBef>
              <a:spcAft>
                <a:spcPts val="0"/>
              </a:spcAft>
              <a:buSzPts val="2800"/>
              <a:buNone/>
            </a:pPr>
            <a:r>
              <a:rPr b="1" lang="en">
                <a:latin typeface="Arial"/>
                <a:ea typeface="Arial"/>
                <a:cs typeface="Arial"/>
                <a:sym typeface="Arial"/>
              </a:rPr>
              <a:t>أسس رفاهية المعلمين</a:t>
            </a:r>
            <a:endParaRPr sz="1700">
              <a:latin typeface="Arial"/>
              <a:ea typeface="Arial"/>
              <a:cs typeface="Arial"/>
              <a:sym typeface="Arial"/>
            </a:endParaRPr>
          </a:p>
        </p:txBody>
      </p:sp>
      <p:sp>
        <p:nvSpPr>
          <p:cNvPr id="190" name="Google Shape;190;p22"/>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191" name="Google Shape;191;p22"/>
          <p:cNvSpPr txBox="1"/>
          <p:nvPr>
            <p:ph idx="1" type="body"/>
          </p:nvPr>
        </p:nvSpPr>
        <p:spPr>
          <a:xfrm>
            <a:off x="2667200" y="832450"/>
            <a:ext cx="6205500" cy="3160500"/>
          </a:xfrm>
          <a:prstGeom prst="rect">
            <a:avLst/>
          </a:prstGeom>
          <a:noFill/>
          <a:ln>
            <a:noFill/>
          </a:ln>
        </p:spPr>
        <p:txBody>
          <a:bodyPr anchorCtr="0" anchor="t" bIns="91425" lIns="91425" spcFirstLastPara="1" rIns="91425" wrap="square" tIns="91425">
            <a:noAutofit/>
          </a:bodyPr>
          <a:lstStyle/>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شجع مشاركة المعلمين في صنع القرارات، استنادًا إلى دورهم وقوتهم كمحترفين ماهرين.</a:t>
            </a:r>
            <a:endParaRPr sz="15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500">
              <a:solidFill>
                <a:schemeClr val="dk1"/>
              </a:solidFill>
              <a:latin typeface="Arial"/>
              <a:ea typeface="Arial"/>
              <a:cs typeface="Arial"/>
              <a:sym typeface="Arial"/>
            </a:endParaRPr>
          </a:p>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يتكون حس المسؤولية لدى المعلمين لدى اكتسابهم و تنميتهم للمهارة و الثقة بتحقيق تغيير إيجابي في مدارسهم وفصولهم الدراسية الخاصة</a:t>
            </a:r>
            <a:endParaRPr sz="15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500">
              <a:solidFill>
                <a:schemeClr val="dk1"/>
              </a:solidFill>
              <a:latin typeface="Arial"/>
              <a:ea typeface="Arial"/>
              <a:cs typeface="Arial"/>
              <a:sym typeface="Arial"/>
            </a:endParaRPr>
          </a:p>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عندما يكون للمعلمين حرية مهنية، يكون لديهم القدرة على اتخاذ قرارات منهجية أو تربوية بشأن عملهم، مما يحسن شعورهم بالرفاهية</a:t>
            </a:r>
            <a:endParaRPr sz="15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500">
              <a:solidFill>
                <a:schemeClr val="dk1"/>
              </a:solidFill>
              <a:latin typeface="Arial"/>
              <a:ea typeface="Arial"/>
              <a:cs typeface="Arial"/>
              <a:sym typeface="Arial"/>
            </a:endParaRPr>
          </a:p>
          <a:p>
            <a:pPr indent="-323850" lvl="0" marL="457200" rtl="1" algn="r">
              <a:lnSpc>
                <a:spcPct val="100000"/>
              </a:lnSpc>
              <a:spcBef>
                <a:spcPts val="0"/>
              </a:spcBef>
              <a:spcAft>
                <a:spcPts val="0"/>
              </a:spcAft>
              <a:buClr>
                <a:schemeClr val="dk1"/>
              </a:buClr>
              <a:buSzPts val="1500"/>
              <a:buFont typeface="Arial"/>
              <a:buChar char="●"/>
            </a:pPr>
            <a:r>
              <a:rPr lang="en" sz="1500">
                <a:solidFill>
                  <a:schemeClr val="dk1"/>
                </a:solidFill>
                <a:latin typeface="Arial"/>
                <a:ea typeface="Arial"/>
                <a:cs typeface="Arial"/>
                <a:sym typeface="Arial"/>
              </a:rPr>
              <a:t>تحسن فرص القيادة الرسمية وغير الرسمية للمعلمين كمدربين أو مرشدين، أو كممثلين للمعلمين في مجالس الحكومة المجتمعية والمدرسية من مكانة وتأثير المعلمين ورفاهيتهم. </a:t>
            </a:r>
            <a:endParaRPr sz="1500">
              <a:solidFill>
                <a:schemeClr val="dk1"/>
              </a:solidFill>
              <a:latin typeface="Arial"/>
              <a:ea typeface="Arial"/>
              <a:cs typeface="Arial"/>
              <a:sym typeface="Arial"/>
            </a:endParaRPr>
          </a:p>
          <a:p>
            <a:pPr indent="0" lvl="0" marL="0" rtl="1" algn="r">
              <a:lnSpc>
                <a:spcPct val="115000"/>
              </a:lnSpc>
              <a:spcBef>
                <a:spcPts val="0"/>
              </a:spcBef>
              <a:spcAft>
                <a:spcPts val="1600"/>
              </a:spcAft>
              <a:buSzPts val="1800"/>
              <a:buNone/>
            </a:pPr>
            <a:r>
              <a:t/>
            </a:r>
            <a:endParaRPr b="1"/>
          </a:p>
        </p:txBody>
      </p:sp>
      <p:pic>
        <p:nvPicPr>
          <p:cNvPr id="192" name="Google Shape;192;p22"/>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196" name="Shape 196"/>
        <p:cNvGrpSpPr/>
        <p:nvPr/>
      </p:nvGrpSpPr>
      <p:grpSpPr>
        <a:xfrm>
          <a:off x="0" y="0"/>
          <a:ext cx="0" cy="0"/>
          <a:chOff x="0" y="0"/>
          <a:chExt cx="0" cy="0"/>
        </a:xfrm>
      </p:grpSpPr>
      <p:sp>
        <p:nvSpPr>
          <p:cNvPr id="197" name="Google Shape;197;p2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300">
                <a:latin typeface="Arial"/>
                <a:ea typeface="Arial"/>
                <a:cs typeface="Arial"/>
                <a:sym typeface="Arial"/>
              </a:rPr>
              <a:t>مواءمة رفاهية المعلم وفقاً لـ[</a:t>
            </a:r>
            <a:r>
              <a:rPr b="1" lang="en" sz="2300">
                <a:highlight>
                  <a:srgbClr val="FFFF00"/>
                </a:highlight>
                <a:latin typeface="Arial"/>
                <a:ea typeface="Arial"/>
                <a:cs typeface="Arial"/>
                <a:sym typeface="Arial"/>
              </a:rPr>
              <a:t>السياق</a:t>
            </a:r>
            <a:r>
              <a:rPr b="1" lang="en" sz="2300">
                <a:latin typeface="Arial"/>
                <a:ea typeface="Arial"/>
                <a:cs typeface="Arial"/>
                <a:sym typeface="Arial"/>
              </a:rPr>
              <a:t>] </a:t>
            </a:r>
            <a:endParaRPr sz="1000">
              <a:latin typeface="Arial"/>
              <a:ea typeface="Arial"/>
              <a:cs typeface="Arial"/>
              <a:sym typeface="Arial"/>
            </a:endParaRPr>
          </a:p>
        </p:txBody>
      </p:sp>
      <p:pic>
        <p:nvPicPr>
          <p:cNvPr id="198" name="Google Shape;198;p23"/>
          <p:cNvPicPr preferRelativeResize="0"/>
          <p:nvPr/>
        </p:nvPicPr>
        <p:blipFill rotWithShape="1">
          <a:blip r:embed="rId3">
            <a:alphaModFix/>
          </a:blip>
          <a:srcRect b="0" l="228" r="219" t="0"/>
          <a:stretch/>
        </p:blipFill>
        <p:spPr>
          <a:xfrm>
            <a:off x="573525" y="659287"/>
            <a:ext cx="2427848" cy="3459482"/>
          </a:xfrm>
          <a:prstGeom prst="rect">
            <a:avLst/>
          </a:prstGeom>
          <a:noFill/>
          <a:ln cap="flat" cmpd="sng" w="9525">
            <a:solidFill>
              <a:srgbClr val="000000"/>
            </a:solidFill>
            <a:prstDash val="solid"/>
            <a:round/>
            <a:headEnd len="sm" w="sm" type="none"/>
            <a:tailEnd len="sm" w="sm" type="none"/>
          </a:ln>
        </p:spPr>
      </p:pic>
      <p:sp>
        <p:nvSpPr>
          <p:cNvPr id="199" name="Google Shape;199;p23"/>
          <p:cNvSpPr txBox="1"/>
          <p:nvPr/>
        </p:nvSpPr>
        <p:spPr>
          <a:xfrm>
            <a:off x="4126875" y="1839675"/>
            <a:ext cx="3792300" cy="6156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FF0000"/>
                </a:solidFill>
                <a:latin typeface="Arial"/>
                <a:ea typeface="Arial"/>
                <a:cs typeface="Arial"/>
                <a:sym typeface="Arial"/>
              </a:rPr>
              <a:t>عند إتخاذ أي إجراءات في هذا الشأن قم بإضافة تفاصيل حول جهود المواءمة لرفاهية المعلمين وفقا للسياق المحلي.</a:t>
            </a:r>
            <a:endParaRPr b="0" i="0" sz="1400" u="none" cap="none" strike="noStrike">
              <a:solidFill>
                <a:srgbClr val="FF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203" name="Shape 203"/>
        <p:cNvGrpSpPr/>
        <p:nvPr/>
      </p:nvGrpSpPr>
      <p:grpSpPr>
        <a:xfrm>
          <a:off x="0" y="0"/>
          <a:ext cx="0" cy="0"/>
          <a:chOff x="0" y="0"/>
          <a:chExt cx="0" cy="0"/>
        </a:xfrm>
      </p:grpSpPr>
      <p:sp>
        <p:nvSpPr>
          <p:cNvPr id="204" name="Google Shape;204;p24"/>
          <p:cNvSpPr txBox="1"/>
          <p:nvPr>
            <p:ph type="title"/>
          </p:nvPr>
        </p:nvSpPr>
        <p:spPr>
          <a:xfrm>
            <a:off x="459000" y="635574"/>
            <a:ext cx="8226000" cy="2585700"/>
          </a:xfrm>
          <a:prstGeom prst="rect">
            <a:avLst/>
          </a:prstGeom>
          <a:noFill/>
          <a:ln>
            <a:noFill/>
          </a:ln>
        </p:spPr>
        <p:txBody>
          <a:bodyPr anchorCtr="0" anchor="b" bIns="91400" lIns="91400" spcFirstLastPara="1" rIns="91400" wrap="square" tIns="91400">
            <a:noAutofit/>
          </a:bodyPr>
          <a:lstStyle/>
          <a:p>
            <a:pPr indent="0" lvl="0" marL="0" rtl="1"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رفاهية المعلم في</a:t>
            </a:r>
            <a:r>
              <a:rPr b="1" lang="en" sz="4800">
                <a:solidFill>
                  <a:schemeClr val="lt1"/>
                </a:solidFill>
                <a:latin typeface="Arial"/>
                <a:ea typeface="Arial"/>
                <a:cs typeface="Arial"/>
                <a:sym typeface="Arial"/>
              </a:rPr>
              <a:t> حالات الطوارئ</a:t>
            </a:r>
            <a:endParaRPr i="1"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ورشة عمل حول المواءمة وفقاً للسياق المحلي، السياسة و التطبيق</a:t>
            </a:r>
            <a:endParaRPr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اليوم 1، </a:t>
            </a:r>
            <a:r>
              <a:rPr b="1" lang="en" sz="1600">
                <a:latin typeface="Arial"/>
                <a:ea typeface="Arial"/>
                <a:cs typeface="Arial"/>
                <a:sym typeface="Arial"/>
              </a:rPr>
              <a:t>ال</a:t>
            </a:r>
            <a:r>
              <a:rPr b="1" lang="en" sz="1600">
                <a:solidFill>
                  <a:srgbClr val="FFFFFF"/>
                </a:solidFill>
                <a:latin typeface="Arial"/>
                <a:ea typeface="Arial"/>
                <a:cs typeface="Arial"/>
                <a:sym typeface="Arial"/>
              </a:rPr>
              <a:t>جزء 2: بناء معرفة مشتركة</a:t>
            </a:r>
            <a:endParaRPr b="1" sz="1600">
              <a:solidFill>
                <a:srgbClr val="FFFFFF"/>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08" name="Shape 208"/>
        <p:cNvGrpSpPr/>
        <p:nvPr/>
      </p:nvGrpSpPr>
      <p:grpSpPr>
        <a:xfrm>
          <a:off x="0" y="0"/>
          <a:ext cx="0" cy="0"/>
          <a:chOff x="0" y="0"/>
          <a:chExt cx="0" cy="0"/>
        </a:xfrm>
      </p:grpSpPr>
      <p:sp>
        <p:nvSpPr>
          <p:cNvPr id="209" name="Google Shape;209;p2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ctr">
              <a:lnSpc>
                <a:spcPct val="100000"/>
              </a:lnSpc>
              <a:spcBef>
                <a:spcPts val="0"/>
              </a:spcBef>
              <a:spcAft>
                <a:spcPts val="0"/>
              </a:spcAft>
              <a:buSzPts val="2800"/>
              <a:buNone/>
            </a:pPr>
            <a:r>
              <a:rPr b="1" lang="en">
                <a:latin typeface="Arial"/>
                <a:ea typeface="Arial"/>
                <a:cs typeface="Arial"/>
                <a:sym typeface="Arial"/>
              </a:rPr>
              <a:t>رفاهية المعلم في حالات الطوارئ</a:t>
            </a:r>
            <a:endParaRPr sz="1700">
              <a:latin typeface="Arial"/>
              <a:ea typeface="Arial"/>
              <a:cs typeface="Arial"/>
              <a:sym typeface="Arial"/>
            </a:endParaRPr>
          </a:p>
        </p:txBody>
      </p:sp>
      <p:graphicFrame>
        <p:nvGraphicFramePr>
          <p:cNvPr id="210" name="Google Shape;210;p25"/>
          <p:cNvGraphicFramePr/>
          <p:nvPr/>
        </p:nvGraphicFramePr>
        <p:xfrm>
          <a:off x="173951" y="2965675"/>
          <a:ext cx="3000000" cy="3000000"/>
        </p:xfrm>
        <a:graphic>
          <a:graphicData uri="http://schemas.openxmlformats.org/drawingml/2006/table">
            <a:tbl>
              <a:tblPr>
                <a:noFill/>
                <a:tableStyleId>{54863693-BF24-4350-AAF6-7BB02483A326}</a:tableStyleId>
              </a:tblPr>
              <a:tblGrid>
                <a:gridCol w="1406250"/>
                <a:gridCol w="441200"/>
                <a:gridCol w="1406250"/>
                <a:gridCol w="441200"/>
                <a:gridCol w="1359375"/>
                <a:gridCol w="488100"/>
                <a:gridCol w="1406250"/>
                <a:gridCol w="441200"/>
                <a:gridCol w="1406250"/>
              </a:tblGrid>
              <a:tr h="838850">
                <a:tc>
                  <a:txBody>
                    <a:bodyPr/>
                    <a:lstStyle/>
                    <a:p>
                      <a:pPr indent="0" lvl="0" marL="0" marR="0" rtl="1" algn="ctr">
                        <a:lnSpc>
                          <a:spcPct val="100000"/>
                        </a:lnSpc>
                        <a:spcBef>
                          <a:spcPts val="0"/>
                        </a:spcBef>
                        <a:spcAft>
                          <a:spcPts val="0"/>
                        </a:spcAft>
                        <a:buClr>
                          <a:srgbClr val="000000"/>
                        </a:buClr>
                        <a:buSzPts val="1400"/>
                        <a:buFont typeface="Arial"/>
                        <a:buNone/>
                      </a:pPr>
                      <a:r>
                        <a:rPr lang="en" sz="1400" u="none" cap="none" strike="noStrike"/>
                        <a:t>أولياء الأمور ومقدمو الرعاية</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EFEFEF"/>
                    </a:solidFill>
                  </a:tcPr>
                </a:tc>
                <a:tc>
                  <a:txBody>
                    <a:bodyPr/>
                    <a:lstStyle/>
                    <a:p>
                      <a:pPr indent="0" lvl="0" marL="0" marR="0" rtl="1"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marR="0" rtl="1" algn="ctr">
                        <a:lnSpc>
                          <a:spcPct val="100000"/>
                        </a:lnSpc>
                        <a:spcBef>
                          <a:spcPts val="0"/>
                        </a:spcBef>
                        <a:spcAft>
                          <a:spcPts val="0"/>
                        </a:spcAft>
                        <a:buClr>
                          <a:srgbClr val="000000"/>
                        </a:buClr>
                        <a:buSzPts val="1400"/>
                        <a:buFont typeface="Arial"/>
                        <a:buNone/>
                      </a:pPr>
                      <a:r>
                        <a:rPr lang="en" sz="1400" u="none" cap="none" strike="noStrike"/>
                        <a:t>المعلمون</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D9D9D9"/>
                    </a:solidFill>
                  </a:tcPr>
                </a:tc>
                <a:tc>
                  <a:txBody>
                    <a:bodyPr/>
                    <a:lstStyle/>
                    <a:p>
                      <a:pPr indent="0" lvl="0" marL="0" marR="0" rtl="1"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marR="0" rtl="1" algn="ctr">
                        <a:lnSpc>
                          <a:spcPct val="100000"/>
                        </a:lnSpc>
                        <a:spcBef>
                          <a:spcPts val="0"/>
                        </a:spcBef>
                        <a:spcAft>
                          <a:spcPts val="0"/>
                        </a:spcAft>
                        <a:buClr>
                          <a:srgbClr val="000000"/>
                        </a:buClr>
                        <a:buSzPts val="1400"/>
                        <a:buFont typeface="Arial"/>
                        <a:buNone/>
                      </a:pPr>
                      <a:r>
                        <a:rPr lang="en" sz="1400" u="none" cap="none" strike="noStrike"/>
                        <a:t>قادة المدارس</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B7B7B7"/>
                    </a:solidFill>
                  </a:tcPr>
                </a:tc>
                <a:tc>
                  <a:txBody>
                    <a:bodyPr/>
                    <a:lstStyle/>
                    <a:p>
                      <a:pPr indent="0" lvl="0" marL="0" marR="0" rtl="1"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marR="0" rtl="1" algn="ctr">
                        <a:lnSpc>
                          <a:spcPct val="100000"/>
                        </a:lnSpc>
                        <a:spcBef>
                          <a:spcPts val="0"/>
                        </a:spcBef>
                        <a:spcAft>
                          <a:spcPts val="0"/>
                        </a:spcAft>
                        <a:buClr>
                          <a:srgbClr val="000000"/>
                        </a:buClr>
                        <a:buSzPts val="1400"/>
                        <a:buFont typeface="Arial"/>
                        <a:buNone/>
                      </a:pPr>
                      <a:r>
                        <a:rPr lang="en" sz="1400" u="none" cap="none" strike="noStrike"/>
                        <a:t>صانعي السياسات</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999999"/>
                    </a:solidFill>
                  </a:tcPr>
                </a:tc>
                <a:tc>
                  <a:txBody>
                    <a:bodyPr/>
                    <a:lstStyle/>
                    <a:p>
                      <a:pPr indent="0" lvl="0" marL="0" marR="0" rtl="1" algn="ctr">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tcPr>
                </a:tc>
                <a:tc>
                  <a:txBody>
                    <a:bodyPr/>
                    <a:lstStyle/>
                    <a:p>
                      <a:pPr indent="0" lvl="0" marL="0" marR="0" rtl="1" algn="ctr">
                        <a:lnSpc>
                          <a:spcPct val="100000"/>
                        </a:lnSpc>
                        <a:spcBef>
                          <a:spcPts val="0"/>
                        </a:spcBef>
                        <a:spcAft>
                          <a:spcPts val="0"/>
                        </a:spcAft>
                        <a:buClr>
                          <a:srgbClr val="000000"/>
                        </a:buClr>
                        <a:buSzPts val="1400"/>
                        <a:buFont typeface="Arial"/>
                        <a:buNone/>
                      </a:pPr>
                      <a:r>
                        <a:rPr lang="en" sz="1400" u="none" cap="none" strike="noStrike"/>
                        <a:t>المانحون</a:t>
                      </a:r>
                      <a:endParaRPr sz="1400" u="none" cap="none" strike="noStrike"/>
                    </a:p>
                  </a:txBody>
                  <a:tcPr marT="91425" marB="91425" marR="91425" marL="91425" anchor="ctr">
                    <a:lnL cap="flat" cmpd="sng" w="9525">
                      <a:solidFill>
                        <a:schemeClr val="lt1"/>
                      </a:solidFill>
                      <a:prstDash val="solid"/>
                      <a:round/>
                      <a:headEnd len="sm" w="sm" type="none"/>
                      <a:tailEnd len="sm" w="sm" type="none"/>
                    </a:lnL>
                    <a:lnR cap="flat" cmpd="sng" w="9525">
                      <a:solidFill>
                        <a:schemeClr val="lt1"/>
                      </a:solidFill>
                      <a:prstDash val="solid"/>
                      <a:round/>
                      <a:headEnd len="sm" w="sm" type="none"/>
                      <a:tailEnd len="sm" w="sm" type="none"/>
                    </a:lnR>
                    <a:lnT cap="flat" cmpd="sng" w="9525">
                      <a:solidFill>
                        <a:schemeClr val="lt1"/>
                      </a:solidFill>
                      <a:prstDash val="solid"/>
                      <a:round/>
                      <a:headEnd len="sm" w="sm" type="none"/>
                      <a:tailEnd len="sm" w="sm" type="none"/>
                    </a:lnT>
                    <a:lnB cap="flat" cmpd="sng" w="9525">
                      <a:solidFill>
                        <a:schemeClr val="lt1"/>
                      </a:solidFill>
                      <a:prstDash val="solid"/>
                      <a:round/>
                      <a:headEnd len="sm" w="sm" type="none"/>
                      <a:tailEnd len="sm" w="sm" type="none"/>
                    </a:lnB>
                    <a:solidFill>
                      <a:srgbClr val="666666"/>
                    </a:solidFill>
                  </a:tcPr>
                </a:tc>
              </a:tr>
            </a:tbl>
          </a:graphicData>
        </a:graphic>
      </p:graphicFrame>
      <p:sp>
        <p:nvSpPr>
          <p:cNvPr id="211" name="Google Shape;211;p25"/>
          <p:cNvSpPr txBox="1"/>
          <p:nvPr/>
        </p:nvSpPr>
        <p:spPr>
          <a:xfrm>
            <a:off x="1268113" y="3804525"/>
            <a:ext cx="6607800" cy="615600"/>
          </a:xfrm>
          <a:prstGeom prst="rect">
            <a:avLst/>
          </a:prstGeom>
          <a:noFill/>
          <a:ln>
            <a:noFill/>
          </a:ln>
        </p:spPr>
        <p:txBody>
          <a:bodyPr anchorCtr="0" anchor="t" bIns="91425" lIns="91425" spcFirstLastPara="1" rIns="91425" wrap="square" tIns="91425">
            <a:spAutoFit/>
          </a:bodyPr>
          <a:lstStyle/>
          <a:p>
            <a:pPr indent="0" lvl="0" marL="0" marR="0" rtl="1" algn="ctr">
              <a:lnSpc>
                <a:spcPct val="100000"/>
              </a:lnSpc>
              <a:spcBef>
                <a:spcPts val="0"/>
              </a:spcBef>
              <a:spcAft>
                <a:spcPts val="0"/>
              </a:spcAft>
              <a:buClr>
                <a:srgbClr val="000000"/>
              </a:buClr>
              <a:buSzPts val="1400"/>
              <a:buFont typeface="Arial"/>
              <a:buNone/>
            </a:pPr>
            <a:r>
              <a:rPr b="1" i="0" lang="en" sz="1400" u="none" cap="none" strike="noStrike">
                <a:solidFill>
                  <a:srgbClr val="000000"/>
                </a:solidFill>
                <a:latin typeface="Arial"/>
                <a:ea typeface="Arial"/>
                <a:cs typeface="Arial"/>
                <a:sym typeface="Arial"/>
              </a:rPr>
              <a:t>كيف يمكننا أن نوضح أهمية رفاهية المعلمين لمجموعات مختلفة من أصحاب المصالح بأفضل طريقة؟ </a:t>
            </a:r>
            <a:r>
              <a:rPr b="0" i="0" lang="en" sz="1400" u="none" cap="none" strike="noStrike">
                <a:solidFill>
                  <a:srgbClr val="000000"/>
                </a:solidFill>
                <a:latin typeface="Arial"/>
                <a:ea typeface="Arial"/>
                <a:cs typeface="Arial"/>
                <a:sym typeface="Arial"/>
              </a:rPr>
              <a:t>بالنسبة لمجموعتك، اختر مسؤولين للتواصل. استخدم الصفحات</a:t>
            </a:r>
            <a:r>
              <a:rPr b="0" i="0" lang="en" sz="1400" u="none" cap="none" strike="noStrike">
                <a:solidFill>
                  <a:srgbClr val="000000"/>
                </a:solidFill>
                <a:highlight>
                  <a:srgbClr val="FFFF00"/>
                </a:highlight>
                <a:latin typeface="Arial"/>
                <a:ea typeface="Arial"/>
                <a:cs typeface="Arial"/>
                <a:sym typeface="Arial"/>
              </a:rPr>
              <a:t> 6 و 7 </a:t>
            </a:r>
            <a:r>
              <a:rPr b="0" i="0" lang="en" sz="1400" u="none" cap="none" strike="noStrike">
                <a:solidFill>
                  <a:srgbClr val="000000"/>
                </a:solidFill>
                <a:latin typeface="Arial"/>
                <a:ea typeface="Arial"/>
                <a:cs typeface="Arial"/>
                <a:sym typeface="Arial"/>
              </a:rPr>
              <a:t>من كتيب العمل الخاص بك لتسجيل استراتيجيتك.</a:t>
            </a:r>
            <a:endParaRPr b="0" i="0" sz="1400" u="none" cap="none" strike="noStrike">
              <a:solidFill>
                <a:srgbClr val="000000"/>
              </a:solidFill>
              <a:latin typeface="Arial"/>
              <a:ea typeface="Arial"/>
              <a:cs typeface="Arial"/>
              <a:sym typeface="Arial"/>
            </a:endParaRPr>
          </a:p>
        </p:txBody>
      </p:sp>
      <p:pic>
        <p:nvPicPr>
          <p:cNvPr id="212" name="Google Shape;212;p25"/>
          <p:cNvPicPr preferRelativeResize="0"/>
          <p:nvPr/>
        </p:nvPicPr>
        <p:blipFill>
          <a:blip r:embed="rId3">
            <a:alphaModFix/>
          </a:blip>
          <a:stretch>
            <a:fillRect/>
          </a:stretch>
        </p:blipFill>
        <p:spPr>
          <a:xfrm>
            <a:off x="2021400" y="607571"/>
            <a:ext cx="5744000" cy="2257729"/>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16" name="Shape 216"/>
        <p:cNvGrpSpPr/>
        <p:nvPr/>
      </p:nvGrpSpPr>
      <p:grpSpPr>
        <a:xfrm>
          <a:off x="0" y="0"/>
          <a:ext cx="0" cy="0"/>
          <a:chOff x="0" y="0"/>
          <a:chExt cx="0" cy="0"/>
        </a:xfrm>
      </p:grpSpPr>
      <p:sp>
        <p:nvSpPr>
          <p:cNvPr id="217" name="Google Shape;217;p2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SzPts val="2800"/>
              <a:buNone/>
            </a:pPr>
            <a:r>
              <a:rPr b="1" lang="en">
                <a:latin typeface="Arial"/>
                <a:ea typeface="Arial"/>
                <a:cs typeface="Arial"/>
                <a:sym typeface="Arial"/>
              </a:rPr>
              <a:t>المعايير الدنيا للشبكة المشتركة لوكالات التعليم في حالات الطوارئ</a:t>
            </a:r>
            <a:endParaRPr sz="1700">
              <a:latin typeface="Arial"/>
              <a:ea typeface="Arial"/>
              <a:cs typeface="Arial"/>
              <a:sym typeface="Arial"/>
            </a:endParaRPr>
          </a:p>
        </p:txBody>
      </p:sp>
      <p:sp>
        <p:nvSpPr>
          <p:cNvPr id="218" name="Google Shape;218;p2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pic>
        <p:nvPicPr>
          <p:cNvPr id="219" name="Google Shape;219;p26"/>
          <p:cNvPicPr preferRelativeResize="0"/>
          <p:nvPr/>
        </p:nvPicPr>
        <p:blipFill rotWithShape="1">
          <a:blip r:embed="rId3">
            <a:alphaModFix/>
          </a:blip>
          <a:srcRect b="0" l="0" r="0" t="0"/>
          <a:stretch/>
        </p:blipFill>
        <p:spPr>
          <a:xfrm>
            <a:off x="1488850" y="833763"/>
            <a:ext cx="2195875" cy="3393575"/>
          </a:xfrm>
          <a:prstGeom prst="rect">
            <a:avLst/>
          </a:prstGeom>
          <a:noFill/>
          <a:ln>
            <a:noFill/>
          </a:ln>
        </p:spPr>
      </p:pic>
      <p:pic>
        <p:nvPicPr>
          <p:cNvPr id="220" name="Google Shape;220;p26"/>
          <p:cNvPicPr preferRelativeResize="0"/>
          <p:nvPr/>
        </p:nvPicPr>
        <p:blipFill>
          <a:blip r:embed="rId4">
            <a:alphaModFix/>
          </a:blip>
          <a:stretch>
            <a:fillRect/>
          </a:stretch>
        </p:blipFill>
        <p:spPr>
          <a:xfrm>
            <a:off x="4572000" y="1007848"/>
            <a:ext cx="3100476" cy="288530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24" name="Shape 224"/>
        <p:cNvGrpSpPr/>
        <p:nvPr/>
      </p:nvGrpSpPr>
      <p:grpSpPr>
        <a:xfrm>
          <a:off x="0" y="0"/>
          <a:ext cx="0" cy="0"/>
          <a:chOff x="0" y="0"/>
          <a:chExt cx="0" cy="0"/>
        </a:xfrm>
      </p:grpSpPr>
      <p:sp>
        <p:nvSpPr>
          <p:cNvPr id="225" name="Google Shape;225;p27"/>
          <p:cNvSpPr txBox="1"/>
          <p:nvPr>
            <p:ph type="title"/>
          </p:nvPr>
        </p:nvSpPr>
        <p:spPr>
          <a:xfrm>
            <a:off x="143850" y="129479"/>
            <a:ext cx="8801400" cy="7557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1 - المعايير التأسيسية</a:t>
            </a:r>
            <a:endParaRPr sz="2400">
              <a:latin typeface="Arial"/>
              <a:ea typeface="Arial"/>
              <a:cs typeface="Arial"/>
              <a:sym typeface="Arial"/>
            </a:endParaRPr>
          </a:p>
        </p:txBody>
      </p:sp>
      <p:sp>
        <p:nvSpPr>
          <p:cNvPr id="226" name="Google Shape;226;p27"/>
          <p:cNvSpPr txBox="1"/>
          <p:nvPr/>
        </p:nvSpPr>
        <p:spPr>
          <a:xfrm>
            <a:off x="4092800" y="1247325"/>
            <a:ext cx="4995600" cy="27705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chemeClr val="dk1"/>
              </a:buClr>
              <a:buSzPts val="1400"/>
              <a:buFont typeface="Arial"/>
              <a:buNone/>
            </a:pPr>
            <a:r>
              <a:rPr b="1" i="1" lang="en" sz="1400" u="none" cap="none" strike="noStrike">
                <a:solidFill>
                  <a:srgbClr val="073763"/>
                </a:solidFill>
                <a:latin typeface="Arial"/>
                <a:ea typeface="Arial"/>
                <a:cs typeface="Arial"/>
                <a:sym typeface="Arial"/>
              </a:rPr>
              <a:t>المعايير 1 و 2: المشاركة المجتمعية</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تدعو المشاركة المجتمعية المجتمع لاستخدام قواه ومهاراته وموارده ورؤيته لدعم أماكن التعلّم والمعلمين للمساعدة في تحقيق أهداف النظام التعليمي. لدعم المعلمين، يمكن للمجتمعات: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إنشاء لجان تعليم مجتمعية </a:t>
            </a:r>
            <a:endParaRPr b="0" i="0" sz="1400" u="none" cap="none" strike="noStrike">
              <a:solidFill>
                <a:schemeClr val="dk1"/>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"تحويل المهام": تولي المهام الإدارية وغير التعليمية لدعم مناصرة المعلم</a:t>
            </a:r>
            <a:endParaRPr b="0" i="0" sz="1400" u="none" cap="none" strike="noStrike">
              <a:solidFill>
                <a:schemeClr val="dk1"/>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lang="en">
                <a:solidFill>
                  <a:schemeClr val="dk1"/>
                </a:solidFill>
              </a:rPr>
              <a:t>د</a:t>
            </a:r>
            <a:r>
              <a:rPr b="0" i="0" lang="en" sz="1400" u="none" cap="none" strike="noStrike">
                <a:solidFill>
                  <a:schemeClr val="dk1"/>
                </a:solidFill>
                <a:latin typeface="Arial"/>
                <a:ea typeface="Arial"/>
                <a:cs typeface="Arial"/>
                <a:sym typeface="Arial"/>
              </a:rPr>
              <a:t>عم المبادرات الفاعلة لرفع مستوى رفاهية المعلمين</a:t>
            </a:r>
            <a:endParaRPr b="0" i="0" sz="1400" u="none" cap="none" strike="noStrike">
              <a:solidFill>
                <a:schemeClr val="dk1"/>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قم ببناء وعي جمعي حول أثر رفاهية المعلمين على إمكانية تحقيق نتائج تعلّم ورفاهية الأطفال والمراهقين</a:t>
            </a:r>
            <a:endParaRPr b="0" i="0" sz="1400" u="none" cap="none" strike="noStrike">
              <a:solidFill>
                <a:schemeClr val="dk1"/>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27" name="Google Shape;227;p27"/>
          <p:cNvPicPr preferRelativeResize="0"/>
          <p:nvPr/>
        </p:nvPicPr>
        <p:blipFill rotWithShape="1">
          <a:blip r:embed="rId3">
            <a:alphaModFix/>
          </a:blip>
          <a:srcRect b="0" l="0" r="0" t="0"/>
          <a:stretch/>
        </p:blipFill>
        <p:spPr>
          <a:xfrm>
            <a:off x="582800" y="1644313"/>
            <a:ext cx="3359048" cy="2322474"/>
          </a:xfrm>
          <a:prstGeom prst="rect">
            <a:avLst/>
          </a:prstGeom>
          <a:noFill/>
          <a:ln>
            <a:noFill/>
          </a:ln>
        </p:spPr>
      </p:pic>
      <p:sp>
        <p:nvSpPr>
          <p:cNvPr id="228" name="Google Shape;228;p27"/>
          <p:cNvSpPr txBox="1"/>
          <p:nvPr/>
        </p:nvSpPr>
        <p:spPr>
          <a:xfrm>
            <a:off x="7338750"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2" name="Shape 232"/>
        <p:cNvGrpSpPr/>
        <p:nvPr/>
      </p:nvGrpSpPr>
      <p:grpSpPr>
        <a:xfrm>
          <a:off x="0" y="0"/>
          <a:ext cx="0" cy="0"/>
          <a:chOff x="0" y="0"/>
          <a:chExt cx="0" cy="0"/>
        </a:xfrm>
      </p:grpSpPr>
      <p:sp>
        <p:nvSpPr>
          <p:cNvPr id="233" name="Google Shape;233;g24668d10004_0_34"/>
          <p:cNvSpPr txBox="1"/>
          <p:nvPr>
            <p:ph type="title"/>
          </p:nvPr>
        </p:nvSpPr>
        <p:spPr>
          <a:xfrm>
            <a:off x="143850" y="129479"/>
            <a:ext cx="8801400" cy="7671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1 - المعايير التأسيسية</a:t>
            </a:r>
            <a:endParaRPr sz="2400">
              <a:latin typeface="Arial"/>
              <a:ea typeface="Arial"/>
              <a:cs typeface="Arial"/>
              <a:sym typeface="Arial"/>
            </a:endParaRPr>
          </a:p>
        </p:txBody>
      </p:sp>
      <p:sp>
        <p:nvSpPr>
          <p:cNvPr id="234" name="Google Shape;234;g24668d10004_0_3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r">
              <a:lnSpc>
                <a:spcPct val="115000"/>
              </a:lnSpc>
              <a:spcBef>
                <a:spcPts val="0"/>
              </a:spcBef>
              <a:spcAft>
                <a:spcPts val="0"/>
              </a:spcAft>
              <a:buSzPts val="1800"/>
              <a:buNone/>
            </a:pPr>
            <a:r>
              <a:t/>
            </a:r>
            <a:endParaRPr sz="1400">
              <a:solidFill>
                <a:schemeClr val="dk1"/>
              </a:solidFill>
            </a:endParaRPr>
          </a:p>
          <a:p>
            <a:pPr indent="0" lvl="0" marL="0" rtl="1" algn="r">
              <a:lnSpc>
                <a:spcPct val="115000"/>
              </a:lnSpc>
              <a:spcBef>
                <a:spcPts val="1600"/>
              </a:spcBef>
              <a:spcAft>
                <a:spcPts val="1600"/>
              </a:spcAft>
              <a:buSzPts val="1800"/>
              <a:buNone/>
            </a:pPr>
            <a:r>
              <a:t/>
            </a:r>
            <a:endParaRPr b="1"/>
          </a:p>
        </p:txBody>
      </p:sp>
      <p:sp>
        <p:nvSpPr>
          <p:cNvPr id="235" name="Google Shape;235;g24668d10004_0_34"/>
          <p:cNvSpPr txBox="1"/>
          <p:nvPr/>
        </p:nvSpPr>
        <p:spPr>
          <a:xfrm>
            <a:off x="756150" y="1298600"/>
            <a:ext cx="8189100" cy="21240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chemeClr val="dk1"/>
              </a:buClr>
              <a:buSzPts val="1400"/>
              <a:buFont typeface="Arial"/>
              <a:buNone/>
            </a:pPr>
            <a:r>
              <a:rPr b="1" i="1" lang="en" sz="1400" u="none" cap="none" strike="noStrike">
                <a:solidFill>
                  <a:srgbClr val="073763"/>
                </a:solidFill>
                <a:latin typeface="Arial"/>
                <a:ea typeface="Arial"/>
                <a:cs typeface="Arial"/>
                <a:sym typeface="Arial"/>
              </a:rPr>
              <a:t>المعايير 1 و 2: المشاركة المجتمعية</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400"/>
              <a:buFont typeface="Arial"/>
              <a:buNone/>
            </a:pPr>
            <a:r>
              <a:rPr b="0" i="0" lang="en" sz="1400" u="none" cap="none" strike="noStrike">
                <a:solidFill>
                  <a:srgbClr val="CC4125"/>
                </a:solidFill>
                <a:latin typeface="Arial"/>
                <a:ea typeface="Arial"/>
                <a:cs typeface="Arial"/>
                <a:sym typeface="Arial"/>
              </a:rPr>
              <a:t>ما هي العوائق في وجه تحقيق رفاهية المعلم بالنسبة للمشاركة المجتمعية؟</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إنشاء لجان تعليم مجتمعية </a:t>
            </a:r>
            <a:endParaRPr b="0" i="0" sz="1400" u="none" cap="none" strike="noStrike">
              <a:solidFill>
                <a:schemeClr val="dk1"/>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"تحويل المهام": تولي المهام الإدارية وغير التعليمية لدعم مناصرة المعلم</a:t>
            </a:r>
            <a:endParaRPr b="0" i="0" sz="1400" u="none" cap="none" strike="noStrike">
              <a:solidFill>
                <a:schemeClr val="dk1"/>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دعم المبادرات الفاعلة لرفع مستوى رفاهية المعلمين</a:t>
            </a:r>
            <a:endParaRPr b="0" i="0" sz="1400" u="none" cap="none" strike="noStrike">
              <a:solidFill>
                <a:schemeClr val="dk1"/>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قم ببناء وعي جمعي حول أثر رفاهية المعلمين على إمكانية تحقيق نتائج تعلّم ورفاهية الأطفال والمراهقين</a:t>
            </a:r>
            <a:endParaRPr b="0" i="0" sz="1400" u="none" cap="none" strike="noStrike">
              <a:solidFill>
                <a:schemeClr val="dk1"/>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g24668d10004_0_34"/>
          <p:cNvSpPr txBox="1"/>
          <p:nvPr/>
        </p:nvSpPr>
        <p:spPr>
          <a:xfrm>
            <a:off x="7338750"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a:t>
            </a:r>
            <a:endParaRPr b="0" i="0" sz="1000" u="none" cap="none" strike="noStrike">
              <a:solidFill>
                <a:schemeClr val="lt1"/>
              </a:solidFill>
              <a:latin typeface="Arial"/>
              <a:ea typeface="Arial"/>
              <a:cs typeface="Arial"/>
              <a:sym typeface="Arial"/>
            </a:endParaRPr>
          </a:p>
        </p:txBody>
      </p:sp>
      <p:sp>
        <p:nvSpPr>
          <p:cNvPr id="237" name="Google Shape;237;g24668d10004_0_34"/>
          <p:cNvSpPr txBox="1"/>
          <p:nvPr/>
        </p:nvSpPr>
        <p:spPr>
          <a:xfrm>
            <a:off x="1955575" y="3576625"/>
            <a:ext cx="69897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هل توجد هذه العوائق في سياقك؟ ما هي العوائق التي تواجه رفاهية المعلمين بالنسبة لمشاركة المجتمع ؟</a:t>
            </a:r>
            <a:endParaRPr b="0" i="0" sz="1400" u="none" cap="none" strike="noStrike">
              <a:solidFill>
                <a:srgbClr val="CC4125"/>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1" name="Shape 241"/>
        <p:cNvGrpSpPr/>
        <p:nvPr/>
      </p:nvGrpSpPr>
      <p:grpSpPr>
        <a:xfrm>
          <a:off x="0" y="0"/>
          <a:ext cx="0" cy="0"/>
          <a:chOff x="0" y="0"/>
          <a:chExt cx="0" cy="0"/>
        </a:xfrm>
      </p:grpSpPr>
      <p:sp>
        <p:nvSpPr>
          <p:cNvPr id="242" name="Google Shape;242;p29"/>
          <p:cNvSpPr txBox="1"/>
          <p:nvPr>
            <p:ph type="title"/>
          </p:nvPr>
        </p:nvSpPr>
        <p:spPr>
          <a:xfrm>
            <a:off x="143850" y="129477"/>
            <a:ext cx="8801400" cy="8679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1 - المعايير التأسيسية</a:t>
            </a:r>
            <a:endParaRPr sz="2400">
              <a:latin typeface="Arial"/>
              <a:ea typeface="Arial"/>
              <a:cs typeface="Arial"/>
              <a:sym typeface="Arial"/>
            </a:endParaRPr>
          </a:p>
        </p:txBody>
      </p:sp>
      <p:sp>
        <p:nvSpPr>
          <p:cNvPr id="243" name="Google Shape;243;p29"/>
          <p:cNvSpPr txBox="1"/>
          <p:nvPr/>
        </p:nvSpPr>
        <p:spPr>
          <a:xfrm>
            <a:off x="3598050" y="87727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المعايير 1 و 2: المشاركة المجتمعية</a:t>
            </a:r>
            <a:endParaRPr b="1" i="1" sz="1400" u="none" cap="none" strike="noStrike">
              <a:solidFill>
                <a:srgbClr val="073763"/>
              </a:solidFill>
              <a:latin typeface="Arial"/>
              <a:ea typeface="Arial"/>
              <a:cs typeface="Arial"/>
              <a:sym typeface="Arial"/>
            </a:endParaRPr>
          </a:p>
        </p:txBody>
      </p:sp>
      <p:sp>
        <p:nvSpPr>
          <p:cNvPr id="244" name="Google Shape;244;p29"/>
          <p:cNvSpPr txBox="1"/>
          <p:nvPr/>
        </p:nvSpPr>
        <p:spPr>
          <a:xfrm>
            <a:off x="2452250" y="1401900"/>
            <a:ext cx="6594900" cy="2339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قيادة ورش عمل تعليمية حول الصحة النفسية والرفاهية: تعليم أهمية الدعم النفسي والاجتماعي والصحة النفسية للمعلمين، والعمل على تقليل الوصمة المتعلقة بالصحة النفسية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تعزيز المبادرات والهياكل التي يقودها المجتمع (مثل مجموعات الدعم وحلقات تعلّم المعلمين) التي يمكن أن تعزز الصحة النفسية والرفاهية؛ التركيز بشكل خاص على أفراد الفئات الضعيفة والناجيات من العنف القائم على النوع الاجتماعي.</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تعليم وتشجيع العائلات والمجتمعات على دعم الصحة النفسية والرفاهية للمعلمين باستخدام النهج الأساسي للرعاية النفسية الاجتماعية وبرمجة المجموعات.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العمل مع المعالجين التقليديين والقادة الدينيين لدعم رفاهية المعلمين في فعاليات المجتمع مثل الطقوس والأنشطة التراثية وفي الصلاة و النشاطات المتعلقة بها.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القيام بحملة لجعل موارد الدعم النفسي والاجتماعي والصحة النفسية أولوية عالية في السياسة  </a:t>
            </a:r>
            <a:endParaRPr b="0" i="0" sz="1400" u="none" cap="none" strike="noStrike">
              <a:solidFill>
                <a:srgbClr val="000000"/>
              </a:solidFill>
              <a:latin typeface="Arial"/>
              <a:ea typeface="Arial"/>
              <a:cs typeface="Arial"/>
              <a:sym typeface="Arial"/>
            </a:endParaRPr>
          </a:p>
        </p:txBody>
      </p:sp>
      <p:pic>
        <p:nvPicPr>
          <p:cNvPr id="245" name="Google Shape;245;p29"/>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49" name="Shape 249"/>
        <p:cNvGrpSpPr/>
        <p:nvPr/>
      </p:nvGrpSpPr>
      <p:grpSpPr>
        <a:xfrm>
          <a:off x="0" y="0"/>
          <a:ext cx="0" cy="0"/>
          <a:chOff x="0" y="0"/>
          <a:chExt cx="0" cy="0"/>
        </a:xfrm>
      </p:grpSpPr>
      <p:sp>
        <p:nvSpPr>
          <p:cNvPr id="250" name="Google Shape;250;p30"/>
          <p:cNvSpPr txBox="1"/>
          <p:nvPr>
            <p:ph type="title"/>
          </p:nvPr>
        </p:nvSpPr>
        <p:spPr>
          <a:xfrm>
            <a:off x="143850" y="181948"/>
            <a:ext cx="8801400" cy="9585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a:t>
            </a:r>
            <a:r>
              <a:rPr lang="en" sz="2400"/>
              <a:t> </a:t>
            </a:r>
            <a:r>
              <a:rPr b="1" lang="en" sz="2400">
                <a:latin typeface="Arial"/>
                <a:ea typeface="Arial"/>
                <a:cs typeface="Arial"/>
                <a:sym typeface="Arial"/>
              </a:rPr>
              <a:t>النطاق 1 - المعايير التأسيسية</a:t>
            </a:r>
            <a:endParaRPr sz="2400">
              <a:latin typeface="Arial"/>
              <a:ea typeface="Arial"/>
              <a:cs typeface="Arial"/>
              <a:sym typeface="Arial"/>
            </a:endParaRPr>
          </a:p>
        </p:txBody>
      </p:sp>
      <p:sp>
        <p:nvSpPr>
          <p:cNvPr id="251" name="Google Shape;251;p30"/>
          <p:cNvSpPr txBox="1"/>
          <p:nvPr/>
        </p:nvSpPr>
        <p:spPr>
          <a:xfrm>
            <a:off x="3663450" y="78860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المعايير 1 و 2: المشاركة المجتمعية</a:t>
            </a:r>
            <a:endParaRPr b="1" i="1" sz="1400" u="none" cap="none" strike="noStrike">
              <a:solidFill>
                <a:srgbClr val="073763"/>
              </a:solidFill>
              <a:latin typeface="Arial"/>
              <a:ea typeface="Arial"/>
              <a:cs typeface="Arial"/>
              <a:sym typeface="Arial"/>
            </a:endParaRPr>
          </a:p>
        </p:txBody>
      </p:sp>
      <p:sp>
        <p:nvSpPr>
          <p:cNvPr id="252" name="Google Shape;252;p30"/>
          <p:cNvSpPr txBox="1"/>
          <p:nvPr/>
        </p:nvSpPr>
        <p:spPr>
          <a:xfrm>
            <a:off x="2535375" y="1509750"/>
            <a:ext cx="6218100" cy="19086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إنشاء أو دعم وتعزيز لجان التعليم المجتمعية والنقابات المهنية للمعلمين والمنظمات الأخرى التي تعزز صوت المعلمين وتحسن التعاون وتبني الثقة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SzPts val="1400"/>
              <a:buChar char="●"/>
            </a:pPr>
            <a:r>
              <a:rPr b="0" i="0" lang="en" sz="1400" u="none" cap="none" strike="noStrike">
                <a:solidFill>
                  <a:srgbClr val="000000"/>
                </a:solidFill>
                <a:latin typeface="Arial"/>
                <a:ea typeface="Arial"/>
                <a:cs typeface="Arial"/>
                <a:sym typeface="Arial"/>
              </a:rPr>
              <a:t>اطلب من أعضاء المجتمع الموثوق بهم المساهمة كمساعدين في الفصل أو منسقين في المدرسة لتخفيف عبء المعلمين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SzPts val="1400"/>
              <a:buChar char="●"/>
            </a:pPr>
            <a:r>
              <a:rPr b="0" i="0" lang="en" sz="1400" u="none" cap="none" strike="noStrike">
                <a:solidFill>
                  <a:srgbClr val="000000"/>
                </a:solidFill>
                <a:latin typeface="Arial"/>
                <a:ea typeface="Arial"/>
                <a:cs typeface="Arial"/>
                <a:sym typeface="Arial"/>
              </a:rPr>
              <a:t>إنشاء أو تعزيز أنظمة إدارة التعليم لتوثيق وتتبّع وتوزيع الموارد المجتمعية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SzPts val="1400"/>
              <a:buChar char="●"/>
            </a:pPr>
            <a:r>
              <a:rPr b="0" i="0" lang="en" sz="1400" u="none" cap="none" strike="noStrike">
                <a:solidFill>
                  <a:srgbClr val="000000"/>
                </a:solidFill>
                <a:latin typeface="Arial"/>
                <a:ea typeface="Arial"/>
                <a:cs typeface="Arial"/>
                <a:sym typeface="Arial"/>
              </a:rPr>
              <a:t>دعم وتعزيز بناء العلاقات الإيجابية بين المجموعات المختلفة لأصحاب المصلحة، ووضع مدونة سلوك وإطار كفاءة للمدارس والفصول الدراسية الآمنة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SzPts val="1400"/>
              <a:buChar char="●"/>
            </a:pPr>
            <a:r>
              <a:rPr b="0" i="0" lang="en" sz="1400" u="none" cap="none" strike="noStrike">
                <a:solidFill>
                  <a:srgbClr val="000000"/>
                </a:solidFill>
                <a:latin typeface="Arial"/>
                <a:ea typeface="Arial"/>
                <a:cs typeface="Arial"/>
                <a:sym typeface="Arial"/>
              </a:rPr>
              <a:t>ضمان استخدام لغات الأقلية أواللغات الأصلية في الرقابة والاتصالات المتعلقة برفاهية المعلمين.</a:t>
            </a:r>
            <a:endParaRPr b="0" i="0" sz="1400" u="none" cap="none" strike="noStrike">
              <a:solidFill>
                <a:srgbClr val="000000"/>
              </a:solidFill>
              <a:latin typeface="Arial"/>
              <a:ea typeface="Arial"/>
              <a:cs typeface="Arial"/>
              <a:sym typeface="Arial"/>
            </a:endParaRPr>
          </a:p>
        </p:txBody>
      </p:sp>
      <p:pic>
        <p:nvPicPr>
          <p:cNvPr id="253" name="Google Shape;253;p30"/>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 name="Shape 53"/>
        <p:cNvGrpSpPr/>
        <p:nvPr/>
      </p:nvGrpSpPr>
      <p:grpSpPr>
        <a:xfrm>
          <a:off x="0" y="0"/>
          <a:ext cx="0" cy="0"/>
          <a:chOff x="0" y="0"/>
          <a:chExt cx="0" cy="0"/>
        </a:xfrm>
      </p:grpSpPr>
      <p:sp>
        <p:nvSpPr>
          <p:cNvPr id="54" name="Google Shape;54;p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نظرة عامة حول ورشة العمل</a:t>
            </a:r>
            <a:endParaRPr sz="1700">
              <a:latin typeface="Arial"/>
              <a:ea typeface="Arial"/>
              <a:cs typeface="Arial"/>
              <a:sym typeface="Arial"/>
            </a:endParaRPr>
          </a:p>
        </p:txBody>
      </p:sp>
      <p:sp>
        <p:nvSpPr>
          <p:cNvPr id="55" name="Google Shape;55;p3"/>
          <p:cNvSpPr txBox="1"/>
          <p:nvPr>
            <p:ph idx="1" type="body"/>
          </p:nvPr>
        </p:nvSpPr>
        <p:spPr>
          <a:xfrm>
            <a:off x="2770050" y="911625"/>
            <a:ext cx="5967900" cy="34839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00000"/>
                </a:solidFill>
                <a:latin typeface="Arial"/>
                <a:ea typeface="Arial"/>
                <a:cs typeface="Arial"/>
                <a:sym typeface="Arial"/>
              </a:rPr>
              <a:t>الأهداف المحددة</a:t>
            </a:r>
            <a:endParaRPr b="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17500" lvl="0" marL="457200" rtl="1" algn="r">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حدد أي قسم من المذكرة التوجيهية لرفاهية المعلم ينطبق على عملك</a:t>
            </a:r>
            <a:endParaRPr sz="1400">
              <a:solidFill>
                <a:schemeClr val="dk1"/>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1" algn="r">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ناقش كيف ستعمل على دمج أو تعزيز رفاهية المعلم في عمل مؤسستك</a:t>
            </a:r>
            <a:endParaRPr sz="1400">
              <a:solidFill>
                <a:schemeClr val="dk1"/>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1" algn="r">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ساهم في وضع "خطة عمل حول رفاهية المعلم لـ [البلد، أو المنطقة]" دقيقة ومحددة زمنيًا وقابلة للتطبيق”</a:t>
            </a:r>
            <a:endParaRPr sz="1400">
              <a:solidFill>
                <a:schemeClr val="dk1"/>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1" algn="r">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حدد ثلاثة إجراءات شخصية لترويج أو نشر الملاحظات الإرشادية لرفاهية المعلم في مؤسستك</a:t>
            </a:r>
            <a:endParaRPr b="1" sz="19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r">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sp>
        <p:nvSpPr>
          <p:cNvPr id="56" name="Google Shape;56;p3"/>
          <p:cNvSpPr/>
          <p:nvPr/>
        </p:nvSpPr>
        <p:spPr>
          <a:xfrm>
            <a:off x="143850" y="994200"/>
            <a:ext cx="2626200" cy="3155100"/>
          </a:xfrm>
          <a:prstGeom prst="rect">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1" algn="r">
              <a:lnSpc>
                <a:spcPct val="100000"/>
              </a:lnSpc>
              <a:spcBef>
                <a:spcPts val="0"/>
              </a:spcBef>
              <a:spcAft>
                <a:spcPts val="0"/>
              </a:spcAft>
              <a:buClr>
                <a:srgbClr val="000000"/>
              </a:buClr>
              <a:buSzPts val="1400"/>
              <a:buFont typeface="Arial"/>
              <a:buNone/>
            </a:pPr>
            <a:r>
              <a:rPr b="0" i="1" lang="en" sz="1400" u="none" cap="none" strike="noStrike">
                <a:solidFill>
                  <a:schemeClr val="lt1"/>
                </a:solidFill>
                <a:latin typeface="Arial"/>
                <a:ea typeface="Arial"/>
                <a:cs typeface="Arial"/>
                <a:sym typeface="Arial"/>
              </a:rPr>
              <a:t>"تطلب مني الظرف أثناء [كوفيد-19] أن أعمل بشكل أكبر في المنزل وأثر ذلك على مهامي المعيشية كزوجة وأم. وتقلصت علاقاتي الاجتماعية إلى أقصى الحدود وصرت أشعر بالضغط والقلق و الإجهاد النفسي والبدني معظم الوقت.”</a:t>
            </a:r>
            <a:endParaRPr b="0" i="1" sz="1400" u="none" cap="none" strike="noStrike">
              <a:solidFill>
                <a:schemeClr val="lt1"/>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rPr b="0" i="0" lang="en" sz="1400" u="none" cap="none" strike="noStrike">
                <a:solidFill>
                  <a:schemeClr val="lt1"/>
                </a:solidFill>
                <a:latin typeface="Arial"/>
                <a:ea typeface="Arial"/>
                <a:cs typeface="Arial"/>
                <a:sym typeface="Arial"/>
              </a:rPr>
              <a:t>رقية، معلمة، من فلسطين</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57" name="Shape 257"/>
        <p:cNvGrpSpPr/>
        <p:nvPr/>
      </p:nvGrpSpPr>
      <p:grpSpPr>
        <a:xfrm>
          <a:off x="0" y="0"/>
          <a:ext cx="0" cy="0"/>
          <a:chOff x="0" y="0"/>
          <a:chExt cx="0" cy="0"/>
        </a:xfrm>
      </p:grpSpPr>
      <p:sp>
        <p:nvSpPr>
          <p:cNvPr id="258" name="Google Shape;258;p31"/>
          <p:cNvSpPr txBox="1"/>
          <p:nvPr>
            <p:ph type="title"/>
          </p:nvPr>
        </p:nvSpPr>
        <p:spPr>
          <a:xfrm>
            <a:off x="143850" y="129481"/>
            <a:ext cx="8801400" cy="8475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200">
                <a:latin typeface="Arial"/>
                <a:ea typeface="Arial"/>
                <a:cs typeface="Arial"/>
                <a:sym typeface="Arial"/>
              </a:rPr>
              <a:t>استراتيجيات لدعم رفاهية المعلمين: </a:t>
            </a:r>
            <a:r>
              <a:rPr lang="en" sz="2200"/>
              <a:t> </a:t>
            </a:r>
            <a:r>
              <a:rPr b="1" lang="en" sz="2200">
                <a:latin typeface="Arial"/>
                <a:ea typeface="Arial"/>
                <a:cs typeface="Arial"/>
                <a:sym typeface="Arial"/>
              </a:rPr>
              <a:t>النطاق 1 - المعايير التأسيسية</a:t>
            </a:r>
            <a:endParaRPr sz="2200">
              <a:latin typeface="Arial"/>
              <a:ea typeface="Arial"/>
              <a:cs typeface="Arial"/>
              <a:sym typeface="Arial"/>
            </a:endParaRPr>
          </a:p>
        </p:txBody>
      </p:sp>
      <p:sp>
        <p:nvSpPr>
          <p:cNvPr id="259" name="Google Shape;259;p31"/>
          <p:cNvSpPr txBox="1"/>
          <p:nvPr/>
        </p:nvSpPr>
        <p:spPr>
          <a:xfrm>
            <a:off x="3598050" y="640813"/>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المعايير 1 و 2: المشاركة المجتمعية</a:t>
            </a:r>
            <a:endParaRPr b="1" i="1" sz="1400" u="none" cap="none" strike="noStrike">
              <a:solidFill>
                <a:srgbClr val="073763"/>
              </a:solidFill>
              <a:latin typeface="Arial"/>
              <a:ea typeface="Arial"/>
              <a:cs typeface="Arial"/>
              <a:sym typeface="Arial"/>
            </a:endParaRPr>
          </a:p>
        </p:txBody>
      </p:sp>
      <p:sp>
        <p:nvSpPr>
          <p:cNvPr id="260" name="Google Shape;260;p31"/>
          <p:cNvSpPr txBox="1"/>
          <p:nvPr/>
        </p:nvSpPr>
        <p:spPr>
          <a:xfrm>
            <a:off x="2431475" y="1438475"/>
            <a:ext cx="6587400" cy="21240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ضمان قدرة جميع المعلمين من الوصول المجاني وبدون قيود إلى لجان إدارة المدارس وجمعيات أولياء الأمور والمعلمين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توفير المكان والنظم لدعم بناء الشراكة بين المعلمين والعائلات في المجتمع</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توفير المساحة والوقت للمعلمين للتفكير وعمل التقارير عن احتياجات المدرسة والمجتمع من خلال البحث التطبيقي المشارك و/أو البحث الذي يقوده المعلمون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توفير طرق للمعلمين لبناء ومشاركة موارد تعليمية ذات صلة بمهاراتهم واهتماماتهم؛ تشجيع تمثيل الأقليات غير الممثلة وتجنب الصور النمطية للنوع الاجتماعي</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دعم المعلمين في الوصول إلى موارد تعليمية دولية وتكييفها ومشاركتها في سياقهم المحلي</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إبلاغ المعلمين عن حقوقهم وتدريبهم على التنظيم الذاتي </a:t>
            </a:r>
            <a:endParaRPr b="0" i="0" sz="1400" u="none" cap="none" strike="noStrike">
              <a:solidFill>
                <a:srgbClr val="000000"/>
              </a:solidFill>
              <a:latin typeface="Arial"/>
              <a:ea typeface="Arial"/>
              <a:cs typeface="Arial"/>
              <a:sym typeface="Arial"/>
            </a:endParaRPr>
          </a:p>
        </p:txBody>
      </p:sp>
      <p:pic>
        <p:nvPicPr>
          <p:cNvPr id="261" name="Google Shape;261;p31"/>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65" name="Shape 265"/>
        <p:cNvGrpSpPr/>
        <p:nvPr/>
      </p:nvGrpSpPr>
      <p:grpSpPr>
        <a:xfrm>
          <a:off x="0" y="0"/>
          <a:ext cx="0" cy="0"/>
          <a:chOff x="0" y="0"/>
          <a:chExt cx="0" cy="0"/>
        </a:xfrm>
      </p:grpSpPr>
      <p:sp>
        <p:nvSpPr>
          <p:cNvPr id="266" name="Google Shape;266;p3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1 - المعايير التأسيسية</a:t>
            </a:r>
            <a:endParaRPr sz="2400">
              <a:latin typeface="Arial"/>
              <a:ea typeface="Arial"/>
              <a:cs typeface="Arial"/>
              <a:sym typeface="Arial"/>
            </a:endParaRPr>
          </a:p>
        </p:txBody>
      </p:sp>
      <p:sp>
        <p:nvSpPr>
          <p:cNvPr id="267" name="Google Shape;267;p32"/>
          <p:cNvSpPr txBox="1"/>
          <p:nvPr/>
        </p:nvSpPr>
        <p:spPr>
          <a:xfrm>
            <a:off x="3558475" y="1099463"/>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التنسيق</a:t>
            </a:r>
            <a:endParaRPr b="1" i="1" sz="1400" u="none" cap="none" strike="noStrike">
              <a:solidFill>
                <a:srgbClr val="073763"/>
              </a:solidFill>
              <a:latin typeface="Arial"/>
              <a:ea typeface="Arial"/>
              <a:cs typeface="Arial"/>
              <a:sym typeface="Arial"/>
            </a:endParaRPr>
          </a:p>
        </p:txBody>
      </p:sp>
      <p:sp>
        <p:nvSpPr>
          <p:cNvPr id="268" name="Google Shape;268;p32"/>
          <p:cNvSpPr txBox="1"/>
          <p:nvPr/>
        </p:nvSpPr>
        <p:spPr>
          <a:xfrm>
            <a:off x="4572000" y="1611800"/>
            <a:ext cx="4410000" cy="23397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وضع آليات تنسيق التعليم ودعم أصحاب المصلحة في قطاع التعليم لضمان الوصول لفرص التعليم الجيد والمستمر</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chemeClr val="dk1"/>
                </a:solidFill>
                <a:latin typeface="Arial"/>
                <a:ea typeface="Arial"/>
                <a:cs typeface="Arial"/>
                <a:sym typeface="Arial"/>
              </a:rPr>
              <a:t>من خلال </a:t>
            </a:r>
            <a:r>
              <a:rPr lang="en">
                <a:solidFill>
                  <a:schemeClr val="dk1"/>
                </a:solidFill>
              </a:rPr>
              <a:t>كتل التعليم </a:t>
            </a:r>
            <a:r>
              <a:rPr b="0" i="0" lang="en" sz="1400" u="none" cap="none" strike="noStrike">
                <a:solidFill>
                  <a:schemeClr val="dk1"/>
                </a:solidFill>
                <a:latin typeface="Arial"/>
                <a:ea typeface="Arial"/>
                <a:cs typeface="Arial"/>
                <a:sym typeface="Arial"/>
              </a:rPr>
              <a:t>المحلية والعالمية ومجموعات التعليم المحلية (</a:t>
            </a:r>
            <a:r>
              <a:rPr lang="en">
                <a:solidFill>
                  <a:schemeClr val="dk1"/>
                </a:solidFill>
              </a:rPr>
              <a:t>education clusters and local education groups</a:t>
            </a:r>
            <a:r>
              <a:rPr b="0" i="0" lang="en" sz="1400" u="none" cap="none" strike="noStrike">
                <a:solidFill>
                  <a:schemeClr val="dk1"/>
                </a:solidFill>
                <a:latin typeface="Arial"/>
                <a:ea typeface="Arial"/>
                <a:cs typeface="Arial"/>
                <a:sym typeface="Arial"/>
              </a:rPr>
              <a:t>)، يركز التنسيق على تعزيز الروابط بين الأنشطة الإنسانية والتنموية مع التركيز على الاستراتيجيات التي تدعم عمل المعلمين ورفاهيتهم، يعمل التنسيق على تقوية الروابط بين نشاطات التطوير الإنسانية مع التركيز على استراتيجيات داعمة لعمل المعلمين و رفاههم. </a:t>
            </a:r>
            <a:endParaRPr b="0" i="0" sz="1400" u="none" cap="none" strike="noStrike">
              <a:solidFill>
                <a:srgbClr val="000000"/>
              </a:solidFill>
              <a:latin typeface="Arial"/>
              <a:ea typeface="Arial"/>
              <a:cs typeface="Arial"/>
              <a:sym typeface="Arial"/>
            </a:endParaRPr>
          </a:p>
        </p:txBody>
      </p:sp>
      <p:pic>
        <p:nvPicPr>
          <p:cNvPr id="269" name="Google Shape;269;p32"/>
          <p:cNvPicPr preferRelativeResize="0"/>
          <p:nvPr/>
        </p:nvPicPr>
        <p:blipFill rotWithShape="1">
          <a:blip r:embed="rId3">
            <a:alphaModFix/>
          </a:blip>
          <a:srcRect b="0" l="0" r="0" t="0"/>
          <a:stretch/>
        </p:blipFill>
        <p:spPr>
          <a:xfrm>
            <a:off x="785175" y="1468550"/>
            <a:ext cx="3486377" cy="2410499"/>
          </a:xfrm>
          <a:prstGeom prst="rect">
            <a:avLst/>
          </a:prstGeom>
          <a:noFill/>
          <a:ln>
            <a:noFill/>
          </a:ln>
        </p:spPr>
      </p:pic>
      <p:sp>
        <p:nvSpPr>
          <p:cNvPr id="270" name="Google Shape;270;p32"/>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74" name="Shape 274"/>
        <p:cNvGrpSpPr/>
        <p:nvPr/>
      </p:nvGrpSpPr>
      <p:grpSpPr>
        <a:xfrm>
          <a:off x="0" y="0"/>
          <a:ext cx="0" cy="0"/>
          <a:chOff x="0" y="0"/>
          <a:chExt cx="0" cy="0"/>
        </a:xfrm>
      </p:grpSpPr>
      <p:sp>
        <p:nvSpPr>
          <p:cNvPr id="275" name="Google Shape;275;p3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1 - المعايير التأسيسية</a:t>
            </a:r>
            <a:endParaRPr sz="2400">
              <a:latin typeface="Arial"/>
              <a:ea typeface="Arial"/>
              <a:cs typeface="Arial"/>
              <a:sym typeface="Arial"/>
            </a:endParaRPr>
          </a:p>
        </p:txBody>
      </p:sp>
      <p:sp>
        <p:nvSpPr>
          <p:cNvPr id="276" name="Google Shape;276;p33"/>
          <p:cNvSpPr txBox="1"/>
          <p:nvPr/>
        </p:nvSpPr>
        <p:spPr>
          <a:xfrm>
            <a:off x="3711975" y="9813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التنسيق</a:t>
            </a:r>
            <a:endParaRPr b="1" i="1" sz="1400" u="none" cap="none" strike="noStrike">
              <a:solidFill>
                <a:srgbClr val="073763"/>
              </a:solidFill>
              <a:latin typeface="Arial"/>
              <a:ea typeface="Arial"/>
              <a:cs typeface="Arial"/>
              <a:sym typeface="Arial"/>
            </a:endParaRPr>
          </a:p>
        </p:txBody>
      </p:sp>
      <p:sp>
        <p:nvSpPr>
          <p:cNvPr id="277" name="Google Shape;277;p33"/>
          <p:cNvSpPr txBox="1"/>
          <p:nvPr/>
        </p:nvSpPr>
        <p:spPr>
          <a:xfrm>
            <a:off x="4407425" y="1481013"/>
            <a:ext cx="43008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العوائق بوجه تحقيق رفاهية المعلم فيما يتعلق بالتنسيق؟</a:t>
            </a:r>
            <a:endParaRPr b="0" i="0" sz="1400" u="none" cap="none" strike="noStrike">
              <a:solidFill>
                <a:srgbClr val="CC4125"/>
              </a:solidFill>
              <a:latin typeface="Arial"/>
              <a:ea typeface="Arial"/>
              <a:cs typeface="Arial"/>
              <a:sym typeface="Arial"/>
            </a:endParaRPr>
          </a:p>
        </p:txBody>
      </p:sp>
      <p:sp>
        <p:nvSpPr>
          <p:cNvPr id="278" name="Google Shape;278;p33"/>
          <p:cNvSpPr txBox="1"/>
          <p:nvPr/>
        </p:nvSpPr>
        <p:spPr>
          <a:xfrm>
            <a:off x="845050" y="1980700"/>
            <a:ext cx="8026800" cy="1046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عدم وجود ارتباط مباشر للمعلمين بمجموعات التنسيق، فيندر سماع صوتهم و أخذ رأيهم.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لدى مجموعات التنسيق أولويات منافسة في مجال التعليم، والتي نادرًا ما تشمل احتياجات المعلمين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عدم وجود أساليب موحدة بين مجموعات أصحاب الشأن المختلفين؛ وازدواجية أو تكرار الجهود.</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لدى مقدمي المساعدات الإنسانية والتنموية مصالح مختلفة وميزانيات مخصصة</a:t>
            </a:r>
            <a:endParaRPr b="0" i="0" sz="1400" u="none" cap="none" strike="noStrike">
              <a:solidFill>
                <a:srgbClr val="000000"/>
              </a:solidFill>
              <a:latin typeface="Arial"/>
              <a:ea typeface="Arial"/>
              <a:cs typeface="Arial"/>
              <a:sym typeface="Arial"/>
            </a:endParaRPr>
          </a:p>
        </p:txBody>
      </p:sp>
      <p:sp>
        <p:nvSpPr>
          <p:cNvPr id="279" name="Google Shape;279;p33"/>
          <p:cNvSpPr txBox="1"/>
          <p:nvPr/>
        </p:nvSpPr>
        <p:spPr>
          <a:xfrm>
            <a:off x="73995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a:t>
            </a:r>
            <a:endParaRPr b="0" i="0" sz="1000" u="none" cap="none" strike="noStrike">
              <a:solidFill>
                <a:schemeClr val="lt1"/>
              </a:solidFill>
              <a:latin typeface="Arial"/>
              <a:ea typeface="Arial"/>
              <a:cs typeface="Arial"/>
              <a:sym typeface="Arial"/>
            </a:endParaRPr>
          </a:p>
        </p:txBody>
      </p:sp>
      <p:sp>
        <p:nvSpPr>
          <p:cNvPr id="280" name="Google Shape;280;p33"/>
          <p:cNvSpPr txBox="1"/>
          <p:nvPr/>
        </p:nvSpPr>
        <p:spPr>
          <a:xfrm>
            <a:off x="459275" y="3326350"/>
            <a:ext cx="85530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هل توجد هذه العوائق في سياقك؟ ما العوائق الإضافية بوجه تحقيق رفاهية المعلم فيما يتعلق بالتنسيق؟</a:t>
            </a:r>
            <a:endParaRPr b="0" i="0" sz="1400" u="none" cap="none" strike="noStrike">
              <a:solidFill>
                <a:srgbClr val="CC4125"/>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84" name="Shape 284"/>
        <p:cNvGrpSpPr/>
        <p:nvPr/>
      </p:nvGrpSpPr>
      <p:grpSpPr>
        <a:xfrm>
          <a:off x="0" y="0"/>
          <a:ext cx="0" cy="0"/>
          <a:chOff x="0" y="0"/>
          <a:chExt cx="0" cy="0"/>
        </a:xfrm>
      </p:grpSpPr>
      <p:sp>
        <p:nvSpPr>
          <p:cNvPr id="285" name="Google Shape;285;p3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a:t>
            </a:r>
            <a:endParaRPr sz="2400">
              <a:latin typeface="Arial"/>
              <a:ea typeface="Arial"/>
              <a:cs typeface="Arial"/>
              <a:sym typeface="Arial"/>
            </a:endParaRPr>
          </a:p>
        </p:txBody>
      </p:sp>
      <p:sp>
        <p:nvSpPr>
          <p:cNvPr id="286" name="Google Shape;286;p34"/>
          <p:cNvSpPr txBox="1"/>
          <p:nvPr>
            <p:ph idx="1" type="body"/>
          </p:nvPr>
        </p:nvSpPr>
        <p:spPr>
          <a:xfrm>
            <a:off x="436100" y="829803"/>
            <a:ext cx="8866800" cy="3483900"/>
          </a:xfrm>
          <a:prstGeom prst="rect">
            <a:avLst/>
          </a:prstGeom>
          <a:noFill/>
          <a:ln>
            <a:noFill/>
          </a:ln>
        </p:spPr>
        <p:txBody>
          <a:bodyPr anchorCtr="0" anchor="t" bIns="91425" lIns="91425" spcFirstLastPara="1" rIns="91425" wrap="square" tIns="91425">
            <a:noAutofit/>
          </a:bodyPr>
          <a:lstStyle/>
          <a:p>
            <a:pPr indent="0" lvl="0" marL="0" rtl="1" algn="r">
              <a:lnSpc>
                <a:spcPct val="115000"/>
              </a:lnSpc>
              <a:spcBef>
                <a:spcPts val="0"/>
              </a:spcBef>
              <a:spcAft>
                <a:spcPts val="0"/>
              </a:spcAft>
              <a:buSzPts val="1800"/>
              <a:buNone/>
            </a:pPr>
            <a:r>
              <a:t/>
            </a:r>
            <a:endParaRPr sz="1400">
              <a:solidFill>
                <a:schemeClr val="dk1"/>
              </a:solidFill>
            </a:endParaRPr>
          </a:p>
          <a:p>
            <a:pPr indent="0" lvl="0" marL="0" rtl="1" algn="r">
              <a:lnSpc>
                <a:spcPct val="115000"/>
              </a:lnSpc>
              <a:spcBef>
                <a:spcPts val="1600"/>
              </a:spcBef>
              <a:spcAft>
                <a:spcPts val="1600"/>
              </a:spcAft>
              <a:buSzPts val="1800"/>
              <a:buNone/>
            </a:pPr>
            <a:r>
              <a:t/>
            </a:r>
            <a:endParaRPr b="1"/>
          </a:p>
        </p:txBody>
      </p:sp>
      <p:sp>
        <p:nvSpPr>
          <p:cNvPr id="287" name="Google Shape;287;p34"/>
          <p:cNvSpPr txBox="1"/>
          <p:nvPr/>
        </p:nvSpPr>
        <p:spPr>
          <a:xfrm>
            <a:off x="3598050" y="82980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التنسيق</a:t>
            </a:r>
            <a:endParaRPr b="1" i="1" sz="1400" u="none" cap="none" strike="noStrike">
              <a:solidFill>
                <a:srgbClr val="073763"/>
              </a:solidFill>
              <a:latin typeface="Arial"/>
              <a:ea typeface="Arial"/>
              <a:cs typeface="Arial"/>
              <a:sym typeface="Arial"/>
            </a:endParaRPr>
          </a:p>
        </p:txBody>
      </p:sp>
      <p:sp>
        <p:nvSpPr>
          <p:cNvPr id="288" name="Google Shape;288;p34"/>
          <p:cNvSpPr txBox="1"/>
          <p:nvPr/>
        </p:nvSpPr>
        <p:spPr>
          <a:xfrm>
            <a:off x="2452250" y="1722750"/>
            <a:ext cx="65583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تشجيع العاملين في قطاع التعليم على الانضمام إلى مجموعات العمل الفنية للصحة النفسية والاجتماعية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وضع وتحديث مسارات الإحالة المشتركة حتى يعرف المعلمون عن توفر خدمات الدعم النفسي والاجتماعي المتاحة ويتمكنون من الحصول عليها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ضم القادة الدينيين والمعالجين التقليديين في مجموعات التنسيق الرسمية أو مجموعات العمل</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ضمان توافر خدمات الصحة النفسية والاجتماعية من خلال أنظمة غير تعليمية، حيث يكون هناك أقل قدر من الوصمة المرتبطة بها.  </a:t>
            </a:r>
            <a:endParaRPr b="0" i="0" sz="1400" u="none" cap="none" strike="noStrike">
              <a:solidFill>
                <a:srgbClr val="000000"/>
              </a:solidFill>
              <a:latin typeface="Arial"/>
              <a:ea typeface="Arial"/>
              <a:cs typeface="Arial"/>
              <a:sym typeface="Arial"/>
            </a:endParaRPr>
          </a:p>
        </p:txBody>
      </p:sp>
      <p:pic>
        <p:nvPicPr>
          <p:cNvPr id="289" name="Google Shape;289;p34"/>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93" name="Shape 293"/>
        <p:cNvGrpSpPr/>
        <p:nvPr/>
      </p:nvGrpSpPr>
      <p:grpSpPr>
        <a:xfrm>
          <a:off x="0" y="0"/>
          <a:ext cx="0" cy="0"/>
          <a:chOff x="0" y="0"/>
          <a:chExt cx="0" cy="0"/>
        </a:xfrm>
      </p:grpSpPr>
      <p:sp>
        <p:nvSpPr>
          <p:cNvPr id="294" name="Google Shape;294;p3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a:t>
            </a:r>
            <a:endParaRPr sz="2400">
              <a:latin typeface="Arial"/>
              <a:ea typeface="Arial"/>
              <a:cs typeface="Arial"/>
              <a:sym typeface="Arial"/>
            </a:endParaRPr>
          </a:p>
        </p:txBody>
      </p:sp>
      <p:sp>
        <p:nvSpPr>
          <p:cNvPr id="295" name="Google Shape;295;p35"/>
          <p:cNvSpPr txBox="1"/>
          <p:nvPr/>
        </p:nvSpPr>
        <p:spPr>
          <a:xfrm>
            <a:off x="3598050" y="8517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التنسيق</a:t>
            </a:r>
            <a:endParaRPr b="1" i="1" sz="1400" u="none" cap="none" strike="noStrike">
              <a:solidFill>
                <a:srgbClr val="073763"/>
              </a:solidFill>
              <a:latin typeface="Arial"/>
              <a:ea typeface="Arial"/>
              <a:cs typeface="Arial"/>
              <a:sym typeface="Arial"/>
            </a:endParaRPr>
          </a:p>
        </p:txBody>
      </p:sp>
      <p:sp>
        <p:nvSpPr>
          <p:cNvPr id="296" name="Google Shape;296;p35"/>
          <p:cNvSpPr txBox="1"/>
          <p:nvPr/>
        </p:nvSpPr>
        <p:spPr>
          <a:xfrm>
            <a:off x="2493825" y="1444425"/>
            <a:ext cx="64515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توفير الدعم للمعلمين للعمل معًا للدفع باتجاه سياسات أفضل للمعلم وتحسين الأجور</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العمل مع مزودي تعليم المعلمين، كتل التعليم المحلية، الوزارات الحكومية، والمنظمات غير الحكومية لتنسيق تدريب المعلمين والتطوير المهني والشهادات.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 تشجيع المعلمين على إنشاء مجموعات مدرسية إقليمية وشبكات مهنية تركّز على رفاهية المعلم في الأماكن التي تفتقر لها.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خلق أنظمة تتيح لجهات التطوير والعمل الإنساني لتحديد احتياجات المعلمين والعمل معاً لدعمها. </a:t>
            </a:r>
            <a:endParaRPr b="0" i="0" sz="1400" u="none" cap="none" strike="noStrike">
              <a:solidFill>
                <a:srgbClr val="000000"/>
              </a:solidFill>
              <a:latin typeface="Arial"/>
              <a:ea typeface="Arial"/>
              <a:cs typeface="Arial"/>
              <a:sym typeface="Arial"/>
            </a:endParaRPr>
          </a:p>
        </p:txBody>
      </p:sp>
      <p:pic>
        <p:nvPicPr>
          <p:cNvPr id="297" name="Google Shape;297;p35"/>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01" name="Shape 301"/>
        <p:cNvGrpSpPr/>
        <p:nvPr/>
      </p:nvGrpSpPr>
      <p:grpSpPr>
        <a:xfrm>
          <a:off x="0" y="0"/>
          <a:ext cx="0" cy="0"/>
          <a:chOff x="0" y="0"/>
          <a:chExt cx="0" cy="0"/>
        </a:xfrm>
      </p:grpSpPr>
      <p:sp>
        <p:nvSpPr>
          <p:cNvPr id="302" name="Google Shape;302;p3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a:t>
            </a:r>
            <a:endParaRPr sz="2400">
              <a:latin typeface="Arial"/>
              <a:ea typeface="Arial"/>
              <a:cs typeface="Arial"/>
              <a:sym typeface="Arial"/>
            </a:endParaRPr>
          </a:p>
        </p:txBody>
      </p:sp>
      <p:sp>
        <p:nvSpPr>
          <p:cNvPr id="303" name="Google Shape;303;p3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r">
              <a:lnSpc>
                <a:spcPct val="115000"/>
              </a:lnSpc>
              <a:spcBef>
                <a:spcPts val="0"/>
              </a:spcBef>
              <a:spcAft>
                <a:spcPts val="0"/>
              </a:spcAft>
              <a:buSzPts val="1800"/>
              <a:buNone/>
            </a:pPr>
            <a:r>
              <a:t/>
            </a:r>
            <a:endParaRPr sz="1400">
              <a:solidFill>
                <a:schemeClr val="dk1"/>
              </a:solidFill>
            </a:endParaRPr>
          </a:p>
          <a:p>
            <a:pPr indent="0" lvl="0" marL="0" rtl="1" algn="r">
              <a:lnSpc>
                <a:spcPct val="115000"/>
              </a:lnSpc>
              <a:spcBef>
                <a:spcPts val="1600"/>
              </a:spcBef>
              <a:spcAft>
                <a:spcPts val="1600"/>
              </a:spcAft>
              <a:buSzPts val="1800"/>
              <a:buNone/>
            </a:pPr>
            <a:r>
              <a:t/>
            </a:r>
            <a:endParaRPr b="1"/>
          </a:p>
        </p:txBody>
      </p:sp>
      <p:sp>
        <p:nvSpPr>
          <p:cNvPr id="304" name="Google Shape;304;p36"/>
          <p:cNvSpPr txBox="1"/>
          <p:nvPr/>
        </p:nvSpPr>
        <p:spPr>
          <a:xfrm>
            <a:off x="3663450" y="788588"/>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3: التنسيق</a:t>
            </a:r>
            <a:endParaRPr b="1" i="1" sz="1400" u="none" cap="none" strike="noStrike">
              <a:solidFill>
                <a:srgbClr val="073763"/>
              </a:solidFill>
              <a:latin typeface="Arial"/>
              <a:ea typeface="Arial"/>
              <a:cs typeface="Arial"/>
              <a:sym typeface="Arial"/>
            </a:endParaRPr>
          </a:p>
        </p:txBody>
      </p:sp>
      <p:sp>
        <p:nvSpPr>
          <p:cNvPr id="305" name="Google Shape;305;p36"/>
          <p:cNvSpPr txBox="1"/>
          <p:nvPr/>
        </p:nvSpPr>
        <p:spPr>
          <a:xfrm>
            <a:off x="2389900" y="1576250"/>
            <a:ext cx="6620700" cy="1046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عقد الشراكة مع المعلمين للعمل على استراتيجيات التنسيق بين مجموعات أصحاب الشأن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التأكد من إشراك المعلمين وحصولهم على فرص للقيادة داخل مجموعات التنسيق، التكتلات، واللجان; ضمان إشراك المعلمين الذين يتعرضون للقدر الأكبر من التهميش والذين يصعب الوصول إليهم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التركيز على رأي المعلم واحتياجاته عند وضع استراتيجيات التنسيق وخطط الاستجابة</a:t>
            </a:r>
            <a:endParaRPr b="0" i="0" sz="1400" u="none" cap="none" strike="noStrike">
              <a:solidFill>
                <a:srgbClr val="000000"/>
              </a:solidFill>
              <a:latin typeface="Arial"/>
              <a:ea typeface="Arial"/>
              <a:cs typeface="Arial"/>
              <a:sym typeface="Arial"/>
            </a:endParaRPr>
          </a:p>
        </p:txBody>
      </p:sp>
      <p:pic>
        <p:nvPicPr>
          <p:cNvPr id="306" name="Google Shape;306;p36"/>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10" name="Shape 310"/>
        <p:cNvGrpSpPr/>
        <p:nvPr/>
      </p:nvGrpSpPr>
      <p:grpSpPr>
        <a:xfrm>
          <a:off x="0" y="0"/>
          <a:ext cx="0" cy="0"/>
          <a:chOff x="0" y="0"/>
          <a:chExt cx="0" cy="0"/>
        </a:xfrm>
      </p:grpSpPr>
      <p:sp>
        <p:nvSpPr>
          <p:cNvPr id="311" name="Google Shape;311;p3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1 - المعايير التأسيسية</a:t>
            </a:r>
            <a:endParaRPr sz="2400">
              <a:latin typeface="Arial"/>
              <a:ea typeface="Arial"/>
              <a:cs typeface="Arial"/>
              <a:sym typeface="Arial"/>
            </a:endParaRPr>
          </a:p>
        </p:txBody>
      </p:sp>
      <p:sp>
        <p:nvSpPr>
          <p:cNvPr id="312" name="Google Shape;312;p37"/>
          <p:cNvSpPr txBox="1"/>
          <p:nvPr/>
        </p:nvSpPr>
        <p:spPr>
          <a:xfrm>
            <a:off x="3536025" y="879000"/>
            <a:ext cx="5347200" cy="6156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المعايير 4 - 7: التحليل</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(التقييم, إستراتيجيات الاستجابة، الرقابة، التقييم)</a:t>
            </a:r>
            <a:endParaRPr b="1" i="1" sz="1400" u="none" cap="none" strike="noStrike">
              <a:solidFill>
                <a:srgbClr val="073763"/>
              </a:solidFill>
              <a:latin typeface="Arial"/>
              <a:ea typeface="Arial"/>
              <a:cs typeface="Arial"/>
              <a:sym typeface="Arial"/>
            </a:endParaRPr>
          </a:p>
        </p:txBody>
      </p:sp>
      <p:sp>
        <p:nvSpPr>
          <p:cNvPr id="313" name="Google Shape;313;p37"/>
          <p:cNvSpPr txBox="1"/>
          <p:nvPr/>
        </p:nvSpPr>
        <p:spPr>
          <a:xfrm>
            <a:off x="3835125" y="1908025"/>
            <a:ext cx="47490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يمكن أن تركز تقييمات رفاهية المعلم على الأوضاع (مثل تحليل النزاعات أو تقييم المخاطر.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يمكن أن تكشف البيانات عن التصورّات المحلية والقدرات والموارد ونقاط الضعف والفجوات بالإضافة إلى الفرص لتعزيز رفاهية المعلم ودعمها.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يجب أن توفر بيانات التقييم والرقابة معلومات موثوقة وواضحة بهدف تطوير مفهومي الشفافية والمساءلة بين المعلمين والأنظمة. </a:t>
            </a:r>
            <a:endParaRPr b="0" i="0" sz="1400" u="none" cap="none" strike="noStrike">
              <a:solidFill>
                <a:srgbClr val="000000"/>
              </a:solidFill>
              <a:latin typeface="Arial"/>
              <a:ea typeface="Arial"/>
              <a:cs typeface="Arial"/>
              <a:sym typeface="Arial"/>
            </a:endParaRPr>
          </a:p>
        </p:txBody>
      </p:sp>
      <p:pic>
        <p:nvPicPr>
          <p:cNvPr id="314" name="Google Shape;314;p37"/>
          <p:cNvPicPr preferRelativeResize="0"/>
          <p:nvPr/>
        </p:nvPicPr>
        <p:blipFill rotWithShape="1">
          <a:blip r:embed="rId3">
            <a:alphaModFix/>
          </a:blip>
          <a:srcRect b="0" l="0" r="0" t="0"/>
          <a:stretch/>
        </p:blipFill>
        <p:spPr>
          <a:xfrm>
            <a:off x="143850" y="1241700"/>
            <a:ext cx="3486377" cy="2410499"/>
          </a:xfrm>
          <a:prstGeom prst="rect">
            <a:avLst/>
          </a:prstGeom>
          <a:noFill/>
          <a:ln>
            <a:noFill/>
          </a:ln>
        </p:spPr>
      </p:pic>
      <p:sp>
        <p:nvSpPr>
          <p:cNvPr id="315" name="Google Shape;315;p37"/>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19" name="Shape 319"/>
        <p:cNvGrpSpPr/>
        <p:nvPr/>
      </p:nvGrpSpPr>
      <p:grpSpPr>
        <a:xfrm>
          <a:off x="0" y="0"/>
          <a:ext cx="0" cy="0"/>
          <a:chOff x="0" y="0"/>
          <a:chExt cx="0" cy="0"/>
        </a:xfrm>
      </p:grpSpPr>
      <p:sp>
        <p:nvSpPr>
          <p:cNvPr id="320" name="Google Shape;320;g24668d10004_0_5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1 - المعايير التأسيسية</a:t>
            </a:r>
            <a:endParaRPr sz="2400">
              <a:latin typeface="Arial"/>
              <a:ea typeface="Arial"/>
              <a:cs typeface="Arial"/>
              <a:sym typeface="Arial"/>
            </a:endParaRPr>
          </a:p>
        </p:txBody>
      </p:sp>
      <p:sp>
        <p:nvSpPr>
          <p:cNvPr id="321" name="Google Shape;321;g24668d10004_0_52"/>
          <p:cNvSpPr txBox="1"/>
          <p:nvPr/>
        </p:nvSpPr>
        <p:spPr>
          <a:xfrm>
            <a:off x="3470750" y="91787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المعايير 4 - 7: التحليل</a:t>
            </a:r>
            <a:endParaRPr b="1" i="1" sz="1400" u="none" cap="none" strike="noStrike">
              <a:solidFill>
                <a:srgbClr val="073763"/>
              </a:solidFill>
              <a:latin typeface="Arial"/>
              <a:ea typeface="Arial"/>
              <a:cs typeface="Arial"/>
              <a:sym typeface="Arial"/>
            </a:endParaRPr>
          </a:p>
        </p:txBody>
      </p:sp>
      <p:sp>
        <p:nvSpPr>
          <p:cNvPr id="322" name="Google Shape;322;g24668d10004_0_52"/>
          <p:cNvSpPr txBox="1"/>
          <p:nvPr/>
        </p:nvSpPr>
        <p:spPr>
          <a:xfrm>
            <a:off x="1382775" y="1976900"/>
            <a:ext cx="7562400" cy="12621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يمكن أن تركز تقييمات رفاهية المعلم على الأوضاع (مثل تحليل النزاعات أو تقييم المخاطر.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يمكن أن تكشف البيانات عن التصورّات المحلية والقدرات والموارد ونقاط الضعف والفجوات بالإضافة إلى الفرص لتعزيز رفاهية المعلم ودعمها.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1C4587"/>
              </a:buClr>
              <a:buSzPts val="1400"/>
              <a:buFont typeface="Arial"/>
              <a:buChar char="●"/>
            </a:pPr>
            <a:r>
              <a:rPr b="0" i="0" lang="en" sz="1400" u="none" cap="none" strike="noStrike">
                <a:solidFill>
                  <a:srgbClr val="000000"/>
                </a:solidFill>
                <a:latin typeface="Arial"/>
                <a:ea typeface="Arial"/>
                <a:cs typeface="Arial"/>
                <a:sym typeface="Arial"/>
              </a:rPr>
              <a:t>يجب أن توفر بيانات التقييم والرقابة معلومات موثوقة وواضحة بهدف تطوير مفهومي الشفافية والمساءلة بين المعلمين والأنظمة. </a:t>
            </a:r>
            <a:endParaRPr b="0" i="0" sz="1400" u="none" cap="none" strike="noStrike">
              <a:solidFill>
                <a:srgbClr val="000000"/>
              </a:solidFill>
              <a:latin typeface="Arial"/>
              <a:ea typeface="Arial"/>
              <a:cs typeface="Arial"/>
              <a:sym typeface="Arial"/>
            </a:endParaRPr>
          </a:p>
        </p:txBody>
      </p:sp>
      <p:sp>
        <p:nvSpPr>
          <p:cNvPr id="323" name="Google Shape;323;g24668d10004_0_52"/>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a:t>
            </a:r>
            <a:endParaRPr b="0" i="0" sz="1000" u="none" cap="none" strike="noStrike">
              <a:solidFill>
                <a:schemeClr val="lt1"/>
              </a:solidFill>
              <a:latin typeface="Arial"/>
              <a:ea typeface="Arial"/>
              <a:cs typeface="Arial"/>
              <a:sym typeface="Arial"/>
            </a:endParaRPr>
          </a:p>
        </p:txBody>
      </p:sp>
      <p:sp>
        <p:nvSpPr>
          <p:cNvPr id="324" name="Google Shape;324;g24668d10004_0_52"/>
          <p:cNvSpPr txBox="1"/>
          <p:nvPr/>
        </p:nvSpPr>
        <p:spPr>
          <a:xfrm>
            <a:off x="4683800" y="1576700"/>
            <a:ext cx="43680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العوائق لرفاهية المعلم فيما يتعلق بتحليل الجودة؟</a:t>
            </a:r>
            <a:endParaRPr b="0" i="0" sz="1400" u="none" cap="none" strike="noStrike">
              <a:solidFill>
                <a:srgbClr val="CC4125"/>
              </a:solidFill>
              <a:latin typeface="Arial"/>
              <a:ea typeface="Arial"/>
              <a:cs typeface="Arial"/>
              <a:sym typeface="Arial"/>
            </a:endParaRPr>
          </a:p>
        </p:txBody>
      </p:sp>
      <p:sp>
        <p:nvSpPr>
          <p:cNvPr id="325" name="Google Shape;325;g24668d10004_0_52"/>
          <p:cNvSpPr txBox="1"/>
          <p:nvPr/>
        </p:nvSpPr>
        <p:spPr>
          <a:xfrm>
            <a:off x="1815300" y="3638000"/>
            <a:ext cx="7036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هل توجد هذه العوائق في سياقك؟ ما العوائق الإضافية بوجه تحقيق رفاهية المعلم فيما يتعلق بتحليل الجودة؟</a:t>
            </a:r>
            <a:endParaRPr b="0" i="0" sz="1400" u="none" cap="none" strike="noStrike">
              <a:solidFill>
                <a:srgbClr val="CC4125"/>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29" name="Shape 329"/>
        <p:cNvGrpSpPr/>
        <p:nvPr/>
      </p:nvGrpSpPr>
      <p:grpSpPr>
        <a:xfrm>
          <a:off x="0" y="0"/>
          <a:ext cx="0" cy="0"/>
          <a:chOff x="0" y="0"/>
          <a:chExt cx="0" cy="0"/>
        </a:xfrm>
      </p:grpSpPr>
      <p:sp>
        <p:nvSpPr>
          <p:cNvPr id="330" name="Google Shape;330;p3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a:t>
            </a:r>
            <a:endParaRPr sz="2400">
              <a:latin typeface="Arial"/>
              <a:ea typeface="Arial"/>
              <a:cs typeface="Arial"/>
              <a:sym typeface="Arial"/>
            </a:endParaRPr>
          </a:p>
        </p:txBody>
      </p:sp>
      <p:sp>
        <p:nvSpPr>
          <p:cNvPr id="331" name="Google Shape;331;p39"/>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332" name="Google Shape;332;p39"/>
          <p:cNvSpPr txBox="1"/>
          <p:nvPr/>
        </p:nvSpPr>
        <p:spPr>
          <a:xfrm>
            <a:off x="3536650" y="668863"/>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المعايير 4 - 7: التحليل</a:t>
            </a:r>
            <a:endParaRPr b="1" i="1" sz="1400" u="none" cap="none" strike="noStrike">
              <a:solidFill>
                <a:srgbClr val="073763"/>
              </a:solidFill>
              <a:latin typeface="Arial"/>
              <a:ea typeface="Arial"/>
              <a:cs typeface="Arial"/>
              <a:sym typeface="Arial"/>
            </a:endParaRPr>
          </a:p>
        </p:txBody>
      </p:sp>
      <p:sp>
        <p:nvSpPr>
          <p:cNvPr id="333" name="Google Shape;333;p39"/>
          <p:cNvSpPr txBox="1"/>
          <p:nvPr/>
        </p:nvSpPr>
        <p:spPr>
          <a:xfrm>
            <a:off x="2431500" y="1186500"/>
            <a:ext cx="6712500" cy="2770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جمع البيانات المصنفة وفقاً للجندر، الموقع، والخبرة حول احتياجات الصحة النفسية والدعم النفسي الاجتماعي للمعلمين والنظر في الصحة النفسية والدعم النفسي الاجتماعي عند تخطيط وتصميم واستخدام وتحليل التقييمات متعددة المجموعات ومتعددة القطاعات (مثل الحماية والصحة ، على سبيل المثال)</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تأكد من أن أدوات الرقابة والتقييم توافق الظروف الاجتماعية والثقافية المحلية وتناسبها؛ و استخدم المصطلحات المحلية للتعبير عن القدرة والضيق إذا امكن.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اجمع وحلل البيانات حول: متطلّبات الصحة النفسيّة والدعم النفسي الاجتماعي (MHPSS) الواضحة لدى المعلمين واستراتيجيات التأقلم لديهم، عوامل الخطر والأمان، قم بتحديد الفئات الضعيفة و الهشة، التصورات المحلية للرفاهية، العوائق التي تحول دون تلقي الدعم أوالرعاية.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وضع استراتيجيات استجابة الصحة النفسية والدعم النفسي الاجتماعي ( MHPSS) لخدمة قطاع التعليم بالشراكة مع الجهات المعنية بالصحة والحماية.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قم بوضع مؤشرات وأدوات محلية لقياس رفاهية المعلم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احترم الخصوصية وسرية الهوية في كل الأوقات  </a:t>
            </a:r>
            <a:endParaRPr b="0" i="0" sz="1400" u="none" cap="none" strike="noStrike">
              <a:solidFill>
                <a:srgbClr val="000000"/>
              </a:solidFill>
              <a:latin typeface="Arial"/>
              <a:ea typeface="Arial"/>
              <a:cs typeface="Arial"/>
              <a:sym typeface="Arial"/>
            </a:endParaRPr>
          </a:p>
        </p:txBody>
      </p:sp>
      <p:pic>
        <p:nvPicPr>
          <p:cNvPr id="334" name="Google Shape;334;p39"/>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38" name="Shape 338"/>
        <p:cNvGrpSpPr/>
        <p:nvPr/>
      </p:nvGrpSpPr>
      <p:grpSpPr>
        <a:xfrm>
          <a:off x="0" y="0"/>
          <a:ext cx="0" cy="0"/>
          <a:chOff x="0" y="0"/>
          <a:chExt cx="0" cy="0"/>
        </a:xfrm>
      </p:grpSpPr>
      <p:sp>
        <p:nvSpPr>
          <p:cNvPr id="339" name="Google Shape;339;p4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a:t>
            </a:r>
            <a:endParaRPr sz="2400">
              <a:latin typeface="Arial"/>
              <a:ea typeface="Arial"/>
              <a:cs typeface="Arial"/>
              <a:sym typeface="Arial"/>
            </a:endParaRPr>
          </a:p>
        </p:txBody>
      </p:sp>
      <p:sp>
        <p:nvSpPr>
          <p:cNvPr id="340" name="Google Shape;340;p40"/>
          <p:cNvSpPr txBox="1"/>
          <p:nvPr>
            <p:ph idx="1" type="body"/>
          </p:nvPr>
        </p:nvSpPr>
        <p:spPr>
          <a:xfrm>
            <a:off x="138600" y="1092528"/>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341" name="Google Shape;341;p40"/>
          <p:cNvSpPr txBox="1"/>
          <p:nvPr/>
        </p:nvSpPr>
        <p:spPr>
          <a:xfrm>
            <a:off x="3598050" y="842088"/>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المعايير 4 - 7: التحليل</a:t>
            </a:r>
            <a:endParaRPr b="1" i="1" sz="1400" u="none" cap="none" strike="noStrike">
              <a:solidFill>
                <a:srgbClr val="073763"/>
              </a:solidFill>
              <a:latin typeface="Arial"/>
              <a:ea typeface="Arial"/>
              <a:cs typeface="Arial"/>
              <a:sym typeface="Arial"/>
            </a:endParaRPr>
          </a:p>
        </p:txBody>
      </p:sp>
      <p:sp>
        <p:nvSpPr>
          <p:cNvPr id="342" name="Google Shape;342;p40"/>
          <p:cNvSpPr txBox="1"/>
          <p:nvPr/>
        </p:nvSpPr>
        <p:spPr>
          <a:xfrm>
            <a:off x="2348350" y="1425125"/>
            <a:ext cx="6657000" cy="2770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تحقق من أن بيانات نظام معلومات إدارة التعليم (EMIS) للمعلمين تتضمن الموقع، الدخل، المؤهّلات والتدريب، والمواصفات العامة مثل الجنس، الموقع، حالة الّلجوء، الإثنيّة، والإعاقة.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استخدام بيانات كمية ونوعية لفهم احتياجات المعلمين بما يتعلّق بالتوظيف، التعيين، الأجور والتعويضات، المستوى التعليمي والتدريب أثناء المراحل المختلفة للطوارئ</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تهديدات الأمن والسلامة المعروفة بالنسبة للمدرسة و المجتمع المحيط</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بيانات حول كيفية انخراط المعلمين واستجابتهم للأشكال المختلفة من رعاية الصحة النفسية و الدعم النفسي الاجتماعي والنتائج المرتبطة بها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اشمل وراقب مؤشّرات/كفاءات الاستجابة للطوارئ في ميثاق سلوك المعلمين و أدوات المراقبة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قم بتدريب السلطات المحلية والوطنيّة على طريقة جمع بيانات رفاهية المعلم وتحليلها وتفسيرها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قم بدعم نظم المراقبة غير الرسميّة لرفاهيّة المعلّم، تفقد الحال الذاتي وتفقد الزملاء لحال بعضهم وتفقّد أعضاء الإدارة لأحوال العاملين.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استخدم بيانات التقييم لبناء نظم للمسا</a:t>
            </a:r>
            <a:r>
              <a:rPr lang="en"/>
              <a:t>ء</a:t>
            </a:r>
            <a:r>
              <a:rPr b="0" i="0" lang="en" sz="1400" u="none" cap="none" strike="noStrike">
                <a:solidFill>
                  <a:srgbClr val="000000"/>
                </a:solidFill>
                <a:latin typeface="Arial"/>
                <a:ea typeface="Arial"/>
                <a:cs typeface="Arial"/>
                <a:sym typeface="Arial"/>
              </a:rPr>
              <a:t>لة حول تدريب المعلمين فيما يتعلق بالمدارس والبيئة التعليمية الآمنة.</a:t>
            </a:r>
            <a:endParaRPr b="0" i="0" sz="1400" u="none" cap="none" strike="noStrike">
              <a:solidFill>
                <a:srgbClr val="000000"/>
              </a:solidFill>
              <a:latin typeface="Arial"/>
              <a:ea typeface="Arial"/>
              <a:cs typeface="Arial"/>
              <a:sym typeface="Arial"/>
            </a:endParaRPr>
          </a:p>
        </p:txBody>
      </p:sp>
      <p:pic>
        <p:nvPicPr>
          <p:cNvPr id="343" name="Google Shape;343;p40"/>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0" name="Shape 60"/>
        <p:cNvGrpSpPr/>
        <p:nvPr/>
      </p:nvGrpSpPr>
      <p:grpSpPr>
        <a:xfrm>
          <a:off x="0" y="0"/>
          <a:ext cx="0" cy="0"/>
          <a:chOff x="0" y="0"/>
          <a:chExt cx="0" cy="0"/>
        </a:xfrm>
      </p:grpSpPr>
      <p:sp>
        <p:nvSpPr>
          <p:cNvPr id="61" name="Google Shape;61;p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نظرة عامة حول ورشة العمل</a:t>
            </a:r>
            <a:endParaRPr sz="1700">
              <a:latin typeface="Arial"/>
              <a:ea typeface="Arial"/>
              <a:cs typeface="Arial"/>
              <a:sym typeface="Arial"/>
            </a:endParaRPr>
          </a:p>
        </p:txBody>
      </p:sp>
      <p:sp>
        <p:nvSpPr>
          <p:cNvPr id="62" name="Google Shape;62;p4"/>
          <p:cNvSpPr txBox="1"/>
          <p:nvPr>
            <p:ph idx="1" type="body"/>
          </p:nvPr>
        </p:nvSpPr>
        <p:spPr>
          <a:xfrm>
            <a:off x="4387050" y="788600"/>
            <a:ext cx="4623600" cy="34839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اليوم 1 - بناء معارف مشتركة</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من هم المعلمون؟</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تعريف رفاهية المعلم</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chemeClr val="dk1"/>
                </a:solidFill>
                <a:latin typeface="Arial"/>
                <a:ea typeface="Arial"/>
                <a:cs typeface="Arial"/>
                <a:sym typeface="Arial"/>
              </a:rPr>
              <a:t>مجموعة أدوات الشبكة المشتركة لوكالات التعليم في حالات الطوارئ (الآيني) لتحقيق رفاهية المعلم</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مواءمة </a:t>
            </a:r>
            <a:r>
              <a:rPr lang="en" sz="1600">
                <a:solidFill>
                  <a:schemeClr val="dk1"/>
                </a:solidFill>
              </a:rPr>
              <a:t> الرفاهية </a:t>
            </a:r>
            <a:r>
              <a:rPr lang="en" sz="1600">
                <a:solidFill>
                  <a:srgbClr val="000000"/>
                </a:solidFill>
                <a:latin typeface="Arial"/>
                <a:ea typeface="Arial"/>
                <a:cs typeface="Arial"/>
                <a:sym typeface="Arial"/>
              </a:rPr>
              <a:t>وفقاً للسياق المحلي</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ما أهمية رفاهية المعلمين؟</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أسس رفاهية المعلم</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نطاقات رفاهية المعلم</a:t>
            </a:r>
            <a:endParaRPr sz="1600"/>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r">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sp>
        <p:nvSpPr>
          <p:cNvPr id="63" name="Google Shape;63;p4"/>
          <p:cNvSpPr txBox="1"/>
          <p:nvPr>
            <p:ph idx="1" type="body"/>
          </p:nvPr>
        </p:nvSpPr>
        <p:spPr>
          <a:xfrm>
            <a:off x="271325" y="734963"/>
            <a:ext cx="4180200" cy="34164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اليوم 2- تحويل المعرفة إلى عمل</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extLst>
                  <a:ext uri="http://customooxmlschemas.google.com/">
                    <go:slidesCustomData xmlns:go="http://customooxmlschemas.google.com/" textRoundtripDataId="0"/>
                  </a:ext>
                </a:extLst>
              </a:rPr>
              <a:t>عَلِّم</a:t>
            </a:r>
            <a:r>
              <a:rPr lang="en" sz="1600">
                <a:solidFill>
                  <a:srgbClr val="000000"/>
                </a:solidFill>
                <a:latin typeface="Arial"/>
                <a:ea typeface="Arial"/>
                <a:cs typeface="Arial"/>
                <a:sym typeface="Arial"/>
              </a:rPr>
              <a:t> النطاق الخاص بك</a:t>
            </a:r>
            <a:endParaRPr sz="1600">
              <a:solidFill>
                <a:srgbClr val="000000"/>
              </a:solidFill>
              <a:latin typeface="Arial"/>
              <a:ea typeface="Arial"/>
              <a:cs typeface="Arial"/>
              <a:sym typeface="Arial"/>
            </a:endParaRPr>
          </a:p>
          <a:p>
            <a:pPr indent="-330200" lvl="0" marL="457200" rtl="1" algn="r">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إعطاء الأولوية لرفاهية المعلمين في السياسات والممارسات</a:t>
            </a:r>
            <a:endParaRPr sz="1600">
              <a:solidFill>
                <a:srgbClr val="000000"/>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900">
              <a:solidFill>
                <a:srgbClr val="000000"/>
              </a:solidFill>
              <a:latin typeface="Arial"/>
              <a:ea typeface="Arial"/>
              <a:cs typeface="Arial"/>
              <a:sym typeface="Arial"/>
            </a:endParaRPr>
          </a:p>
          <a:p>
            <a:pPr indent="-330200" lvl="0" marL="457200" rtl="1" algn="r">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عرض المعلم التقديمي: "لو كنتُ المسؤول"</a:t>
            </a:r>
            <a:endParaRPr sz="1600">
              <a:solidFill>
                <a:srgbClr val="000000"/>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900">
              <a:solidFill>
                <a:srgbClr val="000000"/>
              </a:solidFill>
              <a:latin typeface="Arial"/>
              <a:ea typeface="Arial"/>
              <a:cs typeface="Arial"/>
              <a:sym typeface="Arial"/>
            </a:endParaRPr>
          </a:p>
          <a:p>
            <a:pPr indent="-330200" lvl="0" marL="457200" rtl="1" algn="r">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خطط العمل الخاصة بالنطاق: الاتصال والتعاون والترابط</a:t>
            </a:r>
            <a:endParaRPr sz="1600">
              <a:solidFill>
                <a:srgbClr val="000000"/>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0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خطة عمل رفاهية المعلم</a:t>
            </a:r>
            <a:endParaRPr sz="3100">
              <a:solidFill>
                <a:srgbClr val="000000"/>
              </a:solidFill>
              <a:latin typeface="Calibri"/>
              <a:ea typeface="Calibri"/>
              <a:cs typeface="Calibri"/>
              <a:sym typeface="Calibri"/>
            </a:endParaRPr>
          </a:p>
          <a:p>
            <a:pPr indent="0" lvl="0" marL="0" rtl="1" algn="r">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47" name="Shape 347"/>
        <p:cNvGrpSpPr/>
        <p:nvPr/>
      </p:nvGrpSpPr>
      <p:grpSpPr>
        <a:xfrm>
          <a:off x="0" y="0"/>
          <a:ext cx="0" cy="0"/>
          <a:chOff x="0" y="0"/>
          <a:chExt cx="0" cy="0"/>
        </a:xfrm>
      </p:grpSpPr>
      <p:sp>
        <p:nvSpPr>
          <p:cNvPr id="348" name="Google Shape;348;p4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النطاق 1</a:t>
            </a:r>
            <a:endParaRPr sz="2400">
              <a:latin typeface="Arial"/>
              <a:ea typeface="Arial"/>
              <a:cs typeface="Arial"/>
              <a:sym typeface="Arial"/>
            </a:endParaRPr>
          </a:p>
        </p:txBody>
      </p:sp>
      <p:sp>
        <p:nvSpPr>
          <p:cNvPr id="349" name="Google Shape;349;p4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350" name="Google Shape;350;p41"/>
          <p:cNvSpPr txBox="1"/>
          <p:nvPr/>
        </p:nvSpPr>
        <p:spPr>
          <a:xfrm>
            <a:off x="3598050" y="710963"/>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المعايير 4 - 7: التحليل</a:t>
            </a:r>
            <a:endParaRPr b="1" i="1" sz="1400" u="none" cap="none" strike="noStrike">
              <a:solidFill>
                <a:srgbClr val="073763"/>
              </a:solidFill>
              <a:latin typeface="Arial"/>
              <a:ea typeface="Arial"/>
              <a:cs typeface="Arial"/>
              <a:sym typeface="Arial"/>
            </a:endParaRPr>
          </a:p>
        </p:txBody>
      </p:sp>
      <p:sp>
        <p:nvSpPr>
          <p:cNvPr id="351" name="Google Shape;351;p41"/>
          <p:cNvSpPr txBox="1"/>
          <p:nvPr/>
        </p:nvSpPr>
        <p:spPr>
          <a:xfrm>
            <a:off x="2473025" y="1305250"/>
            <a:ext cx="6537600" cy="2770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أعط أولوية لرفاهية المعلم في استراتيجيات الاستجابة لحالات الطوارئ</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اطلب من المعلمين المساعدة في تصميم استراتيجيات الاستجابة وتنفيذها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أنشئ سجلاً خاصاً بفرص صنع القرارات والقيادة المتاحة للمعلمين حتى تضمن وجود مسارات وظيفية لمن يتمتع بقدرات تنسيقية وقيادية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اشرك المعلمين في الحديث عن الدروس المُستقاة والممارسات الواعدة لمساعدتهم في التحكم بزمام الأمور في الظروف الطارئة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اطلب من المعلمين تقديم المشورة لصناع القرار والسياسات حول التعابير الاصطلاحية أو المفاهيم المحلية أوالخاصة بالسكان الأصليين فيما يتعلق برفاهية المعلم، بهدف نقلها إلى استراتيجيات جمع البيانات ومجالاتها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أشرك المعلمين في تطوير عمليات </a:t>
            </a:r>
            <a:r>
              <a:rPr b="0" i="0" lang="en" sz="1400" u="none" cap="none" strike="noStrike">
                <a:solidFill>
                  <a:srgbClr val="000000"/>
                </a:solidFill>
                <a:latin typeface="Arial"/>
                <a:ea typeface="Arial"/>
                <a:cs typeface="Arial"/>
                <a:sym typeface="Arial"/>
                <a:extLst>
                  <a:ext uri="http://customooxmlschemas.google.com/">
                    <go:slidesCustomData xmlns:go="http://customooxmlschemas.google.com/" textRoundtripDataId="4"/>
                  </a:ext>
                </a:extLst>
              </a:rPr>
              <a:t>الر</a:t>
            </a:r>
            <a:r>
              <a:rPr lang="en"/>
              <a:t>صد </a:t>
            </a:r>
            <a:r>
              <a:rPr b="0" i="0" lang="en" sz="1400" u="none" cap="none" strike="noStrike">
                <a:solidFill>
                  <a:srgbClr val="000000"/>
                </a:solidFill>
                <a:latin typeface="Arial"/>
                <a:ea typeface="Arial"/>
                <a:cs typeface="Arial"/>
                <a:sym typeface="Arial"/>
              </a:rPr>
              <a:t>والتقييم وتنفيذها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شارك البيانات ونتائج البحث مع المعلمين، واشركهم في عملية تفسير البيانات وفي تطوير استراتيجيات رفاهية المعلم الناجم عن التفسير. </a:t>
            </a:r>
            <a:endParaRPr b="0" i="0" sz="1400" u="none" cap="none" strike="noStrike">
              <a:solidFill>
                <a:srgbClr val="000000"/>
              </a:solidFill>
              <a:latin typeface="Arial"/>
              <a:ea typeface="Arial"/>
              <a:cs typeface="Arial"/>
              <a:sym typeface="Arial"/>
            </a:endParaRPr>
          </a:p>
        </p:txBody>
      </p:sp>
      <p:pic>
        <p:nvPicPr>
          <p:cNvPr id="352" name="Google Shape;352;p41"/>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356" name="Shape 356"/>
        <p:cNvGrpSpPr/>
        <p:nvPr/>
      </p:nvGrpSpPr>
      <p:grpSpPr>
        <a:xfrm>
          <a:off x="0" y="0"/>
          <a:ext cx="0" cy="0"/>
          <a:chOff x="0" y="0"/>
          <a:chExt cx="0" cy="0"/>
        </a:xfrm>
      </p:grpSpPr>
      <p:sp>
        <p:nvSpPr>
          <p:cNvPr id="357" name="Google Shape;357;p43"/>
          <p:cNvSpPr txBox="1"/>
          <p:nvPr>
            <p:ph type="title"/>
          </p:nvPr>
        </p:nvSpPr>
        <p:spPr>
          <a:xfrm>
            <a:off x="459000" y="414625"/>
            <a:ext cx="8226000" cy="3081900"/>
          </a:xfrm>
          <a:prstGeom prst="rect">
            <a:avLst/>
          </a:prstGeom>
          <a:noFill/>
          <a:ln>
            <a:noFill/>
          </a:ln>
        </p:spPr>
        <p:txBody>
          <a:bodyPr anchorCtr="0" anchor="b" bIns="91400" lIns="91400" spcFirstLastPara="1" rIns="91400" wrap="square" tIns="91400">
            <a:noAutofit/>
          </a:bodyPr>
          <a:lstStyle/>
          <a:p>
            <a:pPr indent="0" lvl="0" marL="0" rtl="1"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رفاهية المعلم في</a:t>
            </a:r>
            <a:r>
              <a:rPr b="1" lang="en" sz="4800">
                <a:solidFill>
                  <a:schemeClr val="lt1"/>
                </a:solidFill>
                <a:latin typeface="Arial"/>
                <a:ea typeface="Arial"/>
                <a:cs typeface="Arial"/>
                <a:sym typeface="Arial"/>
              </a:rPr>
              <a:t> حالات الطوارئ</a:t>
            </a:r>
            <a:endParaRPr i="1"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ورشة عمل الإقليمية حول المواءمة وفقاً للسياق المحلي، السياسة و التطبيق</a:t>
            </a:r>
            <a:endParaRPr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اليوم 2 الجزء 1:</a:t>
            </a:r>
            <a:r>
              <a:rPr b="1" lang="en" sz="1600">
                <a:solidFill>
                  <a:srgbClr val="FFFFFF"/>
                </a:solidFill>
                <a:latin typeface="Arial"/>
                <a:ea typeface="Arial"/>
                <a:cs typeface="Arial"/>
                <a:sym typeface="Arial"/>
                <a:extLst>
                  <a:ext uri="http://customooxmlschemas.google.com/">
                    <go:slidesCustomData xmlns:go="http://customooxmlschemas.google.com/" textRoundtripDataId="5"/>
                  </a:ext>
                </a:extLst>
              </a:rPr>
              <a:t> تحويل العلم و المعرفة إلى عمل</a:t>
            </a:r>
            <a:endParaRPr b="1" sz="1600">
              <a:solidFill>
                <a:srgbClr val="FFFFFF"/>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61" name="Shape 361"/>
        <p:cNvGrpSpPr/>
        <p:nvPr/>
      </p:nvGrpSpPr>
      <p:grpSpPr>
        <a:xfrm>
          <a:off x="0" y="0"/>
          <a:ext cx="0" cy="0"/>
          <a:chOff x="0" y="0"/>
          <a:chExt cx="0" cy="0"/>
        </a:xfrm>
      </p:grpSpPr>
      <p:sp>
        <p:nvSpPr>
          <p:cNvPr id="362" name="Google Shape;362;g24668d10004_0_6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نظرة عامة حول ورشة العمل</a:t>
            </a:r>
            <a:endParaRPr sz="1700">
              <a:latin typeface="Arial"/>
              <a:ea typeface="Arial"/>
              <a:cs typeface="Arial"/>
              <a:sym typeface="Arial"/>
            </a:endParaRPr>
          </a:p>
        </p:txBody>
      </p:sp>
      <p:sp>
        <p:nvSpPr>
          <p:cNvPr id="363" name="Google Shape;363;g24668d10004_0_64"/>
          <p:cNvSpPr txBox="1"/>
          <p:nvPr>
            <p:ph idx="1" type="body"/>
          </p:nvPr>
        </p:nvSpPr>
        <p:spPr>
          <a:xfrm>
            <a:off x="3194875" y="829800"/>
            <a:ext cx="5840100" cy="34839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00000"/>
                </a:solidFill>
                <a:latin typeface="Arial"/>
                <a:ea typeface="Arial"/>
                <a:cs typeface="Arial"/>
                <a:sym typeface="Arial"/>
              </a:rPr>
              <a:t>الأهداف المحددة</a:t>
            </a:r>
            <a:endParaRPr b="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17500" lvl="0" marL="457200" rtl="1" algn="r">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حدد أي قسم من مذكرة توجيهية لرفاهية المعلم المعلم ينطبق على عملك</a:t>
            </a:r>
            <a:endParaRPr sz="1400">
              <a:solidFill>
                <a:schemeClr val="dk1"/>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1" algn="r">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ناقش كيف ستقوم بإدخال أو تعزيز رفاهية المعلم في عمل مؤسستهم</a:t>
            </a:r>
            <a:endParaRPr sz="1400">
              <a:solidFill>
                <a:schemeClr val="dk1"/>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1" algn="r">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قم بالمساهمة في وضع "خطة عمل رفاهية المعلم لـ (البلد، أو المنطقة)" محددة الخطوات، محددة الوقت، قابلة للتطبيق و الممارسة</a:t>
            </a:r>
            <a:endParaRPr sz="1400">
              <a:solidFill>
                <a:schemeClr val="dk1"/>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1400">
              <a:solidFill>
                <a:schemeClr val="dk1"/>
              </a:solidFill>
              <a:latin typeface="Arial"/>
              <a:ea typeface="Arial"/>
              <a:cs typeface="Arial"/>
              <a:sym typeface="Arial"/>
            </a:endParaRPr>
          </a:p>
          <a:p>
            <a:pPr indent="-317500" lvl="0" marL="457200" rtl="1" algn="r">
              <a:lnSpc>
                <a:spcPct val="115000"/>
              </a:lnSpc>
              <a:spcBef>
                <a:spcPts val="0"/>
              </a:spcBef>
              <a:spcAft>
                <a:spcPts val="0"/>
              </a:spcAft>
              <a:buClr>
                <a:srgbClr val="073763"/>
              </a:buClr>
              <a:buSzPts val="1400"/>
              <a:buFont typeface="Arial"/>
              <a:buAutoNum type="arabicPeriod"/>
            </a:pPr>
            <a:r>
              <a:rPr lang="en" sz="1400">
                <a:solidFill>
                  <a:schemeClr val="dk1"/>
                </a:solidFill>
                <a:latin typeface="Arial"/>
                <a:ea typeface="Arial"/>
                <a:cs typeface="Arial"/>
                <a:sym typeface="Arial"/>
              </a:rPr>
              <a:t>حدد ثلاثة إجراءات شخصية لترويج أو نشر الملاحظات الإرشادية لرفاهية المعلم في مؤسستك</a:t>
            </a:r>
            <a:endParaRPr b="1" sz="19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r">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sp>
        <p:nvSpPr>
          <p:cNvPr id="364" name="Google Shape;364;g24668d10004_0_64"/>
          <p:cNvSpPr/>
          <p:nvPr/>
        </p:nvSpPr>
        <p:spPr>
          <a:xfrm>
            <a:off x="263100" y="898875"/>
            <a:ext cx="2626200" cy="3155100"/>
          </a:xfrm>
          <a:prstGeom prst="rect">
            <a:avLst/>
          </a:prstGeom>
          <a:solidFill>
            <a:srgbClr val="07376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1" algn="r">
              <a:lnSpc>
                <a:spcPct val="100000"/>
              </a:lnSpc>
              <a:spcBef>
                <a:spcPts val="0"/>
              </a:spcBef>
              <a:spcAft>
                <a:spcPts val="0"/>
              </a:spcAft>
              <a:buClr>
                <a:srgbClr val="000000"/>
              </a:buClr>
              <a:buSzPts val="1400"/>
              <a:buFont typeface="Arial"/>
              <a:buNone/>
            </a:pPr>
            <a:r>
              <a:rPr b="0" i="1" lang="en" sz="1400" u="none" cap="none" strike="noStrike">
                <a:solidFill>
                  <a:schemeClr val="lt1"/>
                </a:solidFill>
                <a:latin typeface="Arial"/>
                <a:ea typeface="Arial"/>
                <a:cs typeface="Arial"/>
                <a:sym typeface="Arial"/>
              </a:rPr>
              <a:t>"تطلب مني الظرف أثناء [كوفيد-19] أن أعمل بشكل أكبر في المنزل وأثر ذلك على مهامي المعيشية كزوجة وأم. وتقلصت علاقاتي الاجتماعية إلى أقصى الحدود وصرت أشعر بالضغط والقلق و الإجهاد النفسي والبدني معظم الوقت.”</a:t>
            </a:r>
            <a:endParaRPr b="0" i="1" sz="1400" u="none" cap="none" strike="noStrike">
              <a:solidFill>
                <a:schemeClr val="lt1"/>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t/>
            </a:r>
            <a:endParaRPr b="0" i="0" sz="1400" u="none" cap="none" strike="noStrike">
              <a:solidFill>
                <a:srgbClr val="000000"/>
              </a:solidFill>
              <a:latin typeface="Arial"/>
              <a:ea typeface="Arial"/>
              <a:cs typeface="Arial"/>
              <a:sym typeface="Arial"/>
            </a:endParaRPr>
          </a:p>
          <a:p>
            <a:pPr indent="0" lvl="0" marL="0" marR="0" rtl="1" algn="r">
              <a:lnSpc>
                <a:spcPct val="100000"/>
              </a:lnSpc>
              <a:spcBef>
                <a:spcPts val="0"/>
              </a:spcBef>
              <a:spcAft>
                <a:spcPts val="0"/>
              </a:spcAft>
              <a:buClr>
                <a:schemeClr val="dk1"/>
              </a:buClr>
              <a:buSzPts val="1100"/>
              <a:buFont typeface="Arial"/>
              <a:buNone/>
            </a:pPr>
            <a:r>
              <a:rPr b="0" i="0" lang="en" sz="1400" u="none" cap="none" strike="noStrike">
                <a:solidFill>
                  <a:schemeClr val="lt1"/>
                </a:solidFill>
                <a:latin typeface="Arial"/>
                <a:ea typeface="Arial"/>
                <a:cs typeface="Arial"/>
                <a:sym typeface="Arial"/>
              </a:rPr>
              <a:t>رقية، معلمة، من فلسطين</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68" name="Shape 368"/>
        <p:cNvGrpSpPr/>
        <p:nvPr/>
      </p:nvGrpSpPr>
      <p:grpSpPr>
        <a:xfrm>
          <a:off x="0" y="0"/>
          <a:ext cx="0" cy="0"/>
          <a:chOff x="0" y="0"/>
          <a:chExt cx="0" cy="0"/>
        </a:xfrm>
      </p:grpSpPr>
      <p:sp>
        <p:nvSpPr>
          <p:cNvPr id="369" name="Google Shape;369;p4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مراجعة اليوم 1</a:t>
            </a:r>
            <a:endParaRPr sz="1700">
              <a:latin typeface="Arial"/>
              <a:ea typeface="Arial"/>
              <a:cs typeface="Arial"/>
              <a:sym typeface="Arial"/>
            </a:endParaRPr>
          </a:p>
        </p:txBody>
      </p:sp>
      <p:sp>
        <p:nvSpPr>
          <p:cNvPr id="370" name="Google Shape;370;p45"/>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l">
              <a:lnSpc>
                <a:spcPct val="115000"/>
              </a:lnSpc>
              <a:spcBef>
                <a:spcPts val="0"/>
              </a:spcBef>
              <a:spcAft>
                <a:spcPts val="1600"/>
              </a:spcAft>
              <a:buSzPts val="1800"/>
              <a:buNone/>
            </a:pPr>
            <a:r>
              <a:t/>
            </a:r>
            <a:endParaRPr/>
          </a:p>
        </p:txBody>
      </p:sp>
      <p:pic>
        <p:nvPicPr>
          <p:cNvPr id="371" name="Google Shape;371;p45"/>
          <p:cNvPicPr preferRelativeResize="0"/>
          <p:nvPr/>
        </p:nvPicPr>
        <p:blipFill rotWithShape="1">
          <a:blip r:embed="rId3">
            <a:alphaModFix/>
          </a:blip>
          <a:srcRect b="0" l="0" r="0" t="0"/>
          <a:stretch/>
        </p:blipFill>
        <p:spPr>
          <a:xfrm>
            <a:off x="764642" y="1030300"/>
            <a:ext cx="3995675" cy="3000499"/>
          </a:xfrm>
          <a:prstGeom prst="rect">
            <a:avLst/>
          </a:prstGeom>
          <a:noFill/>
          <a:ln>
            <a:noFill/>
          </a:ln>
        </p:spPr>
      </p:pic>
      <p:sp>
        <p:nvSpPr>
          <p:cNvPr id="372" name="Google Shape;372;p45"/>
          <p:cNvSpPr txBox="1"/>
          <p:nvPr>
            <p:ph idx="1" type="body"/>
          </p:nvPr>
        </p:nvSpPr>
        <p:spPr>
          <a:xfrm>
            <a:off x="4830450" y="899350"/>
            <a:ext cx="4180200" cy="30699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اليوم 1 - بناء معارف مشتركة</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من هم المعلمون؟</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تعريف مفهوم رفاهية المعلم</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chemeClr val="dk1"/>
                </a:solidFill>
                <a:latin typeface="Arial"/>
                <a:ea typeface="Arial"/>
                <a:cs typeface="Arial"/>
                <a:sym typeface="Arial"/>
              </a:rPr>
              <a:t>مجموعة أدوات الشبكة المشتركة لوكالات التعليم في حالات الطوارئ (الآيني) حول رفاهية المعلم</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مواءمة رفاهية المعلم وفقاً للسياق المحلي</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ما أهميّة رفاهية المعلمين؟</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مبادئ رفاهية المعلم</a:t>
            </a:r>
            <a:endParaRPr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نطاقات رفاهية المعل</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76" name="Shape 376"/>
        <p:cNvGrpSpPr/>
        <p:nvPr/>
      </p:nvGrpSpPr>
      <p:grpSpPr>
        <a:xfrm>
          <a:off x="0" y="0"/>
          <a:ext cx="0" cy="0"/>
          <a:chOff x="0" y="0"/>
          <a:chExt cx="0" cy="0"/>
        </a:xfrm>
      </p:grpSpPr>
      <p:sp>
        <p:nvSpPr>
          <p:cNvPr id="377" name="Google Shape;377;p4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مراجعة اليوم 2</a:t>
            </a:r>
            <a:endParaRPr sz="1700">
              <a:latin typeface="Arial"/>
              <a:ea typeface="Arial"/>
              <a:cs typeface="Arial"/>
              <a:sym typeface="Arial"/>
            </a:endParaRPr>
          </a:p>
        </p:txBody>
      </p:sp>
      <p:sp>
        <p:nvSpPr>
          <p:cNvPr id="378" name="Google Shape;378;p46"/>
          <p:cNvSpPr txBox="1"/>
          <p:nvPr>
            <p:ph idx="1" type="body"/>
          </p:nvPr>
        </p:nvSpPr>
        <p:spPr>
          <a:xfrm>
            <a:off x="143850" y="829800"/>
            <a:ext cx="4550700" cy="34839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اليوم 2- تحويل المعرفة إلى عمل/إجراء</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extLst>
                  <a:ext uri="http://customooxmlschemas.google.com/">
                    <go:slidesCustomData xmlns:go="http://customooxmlschemas.google.com/" textRoundtripDataId="6"/>
                  </a:ext>
                </a:extLst>
              </a:rPr>
              <a:t>عَلِّم</a:t>
            </a:r>
            <a:r>
              <a:rPr lang="en" sz="1600">
                <a:solidFill>
                  <a:srgbClr val="000000"/>
                </a:solidFill>
                <a:latin typeface="Arial"/>
                <a:ea typeface="Arial"/>
                <a:cs typeface="Arial"/>
                <a:sym typeface="Arial"/>
              </a:rPr>
              <a:t> النطاق الخاص بك</a:t>
            </a:r>
            <a:endParaRPr sz="1600">
              <a:solidFill>
                <a:srgbClr val="000000"/>
              </a:solidFill>
              <a:latin typeface="Arial"/>
              <a:ea typeface="Arial"/>
              <a:cs typeface="Arial"/>
              <a:sym typeface="Arial"/>
            </a:endParaRPr>
          </a:p>
          <a:p>
            <a:pPr indent="-330200" lvl="0" marL="457200" rtl="1" algn="r">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إعطاء الأولوية لرفاهية المعلمين في السياسات والممارسات</a:t>
            </a:r>
            <a:endParaRPr sz="1600">
              <a:solidFill>
                <a:srgbClr val="000000"/>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900">
              <a:solidFill>
                <a:srgbClr val="000000"/>
              </a:solidFill>
              <a:latin typeface="Arial"/>
              <a:ea typeface="Arial"/>
              <a:cs typeface="Arial"/>
              <a:sym typeface="Arial"/>
            </a:endParaRPr>
          </a:p>
          <a:p>
            <a:pPr indent="-330200" lvl="0" marL="457200" rtl="1" algn="r">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عرض المعلم التقديمي: "لو كنتُ المسؤول"</a:t>
            </a:r>
            <a:endParaRPr sz="1600">
              <a:solidFill>
                <a:srgbClr val="000000"/>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900">
              <a:solidFill>
                <a:srgbClr val="000000"/>
              </a:solidFill>
              <a:latin typeface="Arial"/>
              <a:ea typeface="Arial"/>
              <a:cs typeface="Arial"/>
              <a:sym typeface="Arial"/>
            </a:endParaRPr>
          </a:p>
          <a:p>
            <a:pPr indent="-330200" lvl="0" marL="457200" rtl="1" algn="r">
              <a:lnSpc>
                <a:spcPct val="10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خطط العمل الخاصة بالنطاق: الاتصال والتعاون </a:t>
            </a:r>
            <a:r>
              <a:rPr lang="en" sz="1600"/>
              <a:t>بناء الروابط</a:t>
            </a:r>
            <a:endParaRPr sz="1600">
              <a:solidFill>
                <a:srgbClr val="000000"/>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000">
              <a:solidFill>
                <a:srgbClr val="000000"/>
              </a:solidFill>
              <a:latin typeface="Arial"/>
              <a:ea typeface="Arial"/>
              <a:cs typeface="Arial"/>
              <a:sym typeface="Arial"/>
            </a:endParaRPr>
          </a:p>
          <a:p>
            <a:pPr indent="-330200" lvl="0" marL="457200" rtl="1" algn="r">
              <a:lnSpc>
                <a:spcPct val="150000"/>
              </a:lnSpc>
              <a:spcBef>
                <a:spcPts val="0"/>
              </a:spcBef>
              <a:spcAft>
                <a:spcPts val="0"/>
              </a:spcAft>
              <a:buClr>
                <a:srgbClr val="000000"/>
              </a:buClr>
              <a:buSzPts val="1600"/>
              <a:buFont typeface="Arial"/>
              <a:buChar char="●"/>
            </a:pPr>
            <a:r>
              <a:rPr lang="en" sz="1600">
                <a:solidFill>
                  <a:srgbClr val="000000"/>
                </a:solidFill>
                <a:latin typeface="Arial"/>
                <a:ea typeface="Arial"/>
                <a:cs typeface="Arial"/>
                <a:sym typeface="Arial"/>
              </a:rPr>
              <a:t>خطة عمل رفاهية المعلم</a:t>
            </a:r>
            <a:endParaRPr/>
          </a:p>
        </p:txBody>
      </p:sp>
      <p:pic>
        <p:nvPicPr>
          <p:cNvPr id="379" name="Google Shape;379;p46"/>
          <p:cNvPicPr preferRelativeResize="0"/>
          <p:nvPr/>
        </p:nvPicPr>
        <p:blipFill rotWithShape="1">
          <a:blip r:embed="rId3">
            <a:alphaModFix/>
          </a:blip>
          <a:srcRect b="0" l="0" r="0" t="0"/>
          <a:stretch/>
        </p:blipFill>
        <p:spPr>
          <a:xfrm>
            <a:off x="4791950" y="1198763"/>
            <a:ext cx="4116400" cy="2745984"/>
          </a:xfrm>
          <a:prstGeom prst="rect">
            <a:avLst/>
          </a:prstGeom>
          <a:noFill/>
          <a:ln>
            <a:noFill/>
          </a:ln>
        </p:spPr>
      </p:pic>
      <p:sp>
        <p:nvSpPr>
          <p:cNvPr id="380" name="Google Shape;380;p46"/>
          <p:cNvSpPr txBox="1"/>
          <p:nvPr/>
        </p:nvSpPr>
        <p:spPr>
          <a:xfrm>
            <a:off x="3204650" y="3559875"/>
            <a:ext cx="10896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    المصدر:</a:t>
            </a:r>
            <a:r>
              <a:rPr b="0" i="0" lang="en" sz="1000" u="none" cap="none" strike="noStrike">
                <a:solidFill>
                  <a:schemeClr val="lt1"/>
                </a:solidFill>
                <a:latin typeface="Arial"/>
                <a:ea typeface="Arial"/>
                <a:cs typeface="Arial"/>
                <a:sym typeface="Arial"/>
              </a:rPr>
              <a:t> الشبكة المشتركة لوكالات التعليم في حالات الطوارئ (الآيني)</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84" name="Shape 384"/>
        <p:cNvGrpSpPr/>
        <p:nvPr/>
      </p:nvGrpSpPr>
      <p:grpSpPr>
        <a:xfrm>
          <a:off x="0" y="0"/>
          <a:ext cx="0" cy="0"/>
          <a:chOff x="0" y="0"/>
          <a:chExt cx="0" cy="0"/>
        </a:xfrm>
      </p:grpSpPr>
      <p:sp>
        <p:nvSpPr>
          <p:cNvPr id="385" name="Google Shape;385;p4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جدول ورشة العمل</a:t>
            </a:r>
            <a:endParaRPr sz="1700">
              <a:latin typeface="Arial"/>
              <a:ea typeface="Arial"/>
              <a:cs typeface="Arial"/>
              <a:sym typeface="Arial"/>
            </a:endParaRPr>
          </a:p>
        </p:txBody>
      </p:sp>
      <p:sp>
        <p:nvSpPr>
          <p:cNvPr id="386" name="Google Shape;386;p47"/>
          <p:cNvSpPr txBox="1"/>
          <p:nvPr>
            <p:ph idx="1" type="body"/>
          </p:nvPr>
        </p:nvSpPr>
        <p:spPr>
          <a:xfrm>
            <a:off x="4517250" y="776925"/>
            <a:ext cx="4428000" cy="34839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اليوم 2- تحويل المعرفة إلى عمل</a:t>
            </a:r>
            <a:endParaRPr b="1" sz="1600">
              <a:solidFill>
                <a:srgbClr val="073763"/>
              </a:solidFill>
              <a:latin typeface="Arial"/>
              <a:ea typeface="Arial"/>
              <a:cs typeface="Arial"/>
              <a:sym typeface="Arial"/>
            </a:endParaRPr>
          </a:p>
          <a:p>
            <a:pPr indent="0" lvl="0" marL="0" rtl="1" algn="r">
              <a:lnSpc>
                <a:spcPct val="150000"/>
              </a:lnSpc>
              <a:spcBef>
                <a:spcPts val="0"/>
              </a:spcBef>
              <a:spcAft>
                <a:spcPts val="0"/>
              </a:spcAft>
              <a:buSzPts val="1800"/>
              <a:buNone/>
            </a:pPr>
            <a:r>
              <a:t/>
            </a:r>
            <a:endParaRPr sz="8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اليوم 1 تأملات ومراجعات</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التعمق في نتائج المواءمة في [السياق] </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عرض تقديمي حول رفاهية المعلم من شركاء الوزارة وكتلة التعليم</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chemeClr val="dk1"/>
                </a:solidFill>
                <a:latin typeface="Arial"/>
                <a:ea typeface="Arial"/>
                <a:cs typeface="Arial"/>
                <a:sym typeface="Arial"/>
              </a:rPr>
              <a:t>عَلِّم النطاق الخاص بك</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b="1" lang="en" sz="1200">
                <a:solidFill>
                  <a:srgbClr val="1C4587"/>
                </a:solidFill>
                <a:latin typeface="Arial"/>
                <a:ea typeface="Arial"/>
                <a:cs typeface="Arial"/>
                <a:sym typeface="Arial"/>
              </a:rPr>
              <a:t>استراحة الشاي-11:00-11:20 صباحًا</a:t>
            </a:r>
            <a:endParaRPr b="1" sz="1200">
              <a:solidFill>
                <a:srgbClr val="1C4587"/>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إعطاء الأولوية لرفاهية المعلم</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b="1" lang="en" sz="1200">
                <a:solidFill>
                  <a:srgbClr val="1C4587"/>
                </a:solidFill>
                <a:latin typeface="Arial"/>
                <a:ea typeface="Arial"/>
                <a:cs typeface="Arial"/>
                <a:sym typeface="Arial"/>
              </a:rPr>
              <a:t>استراحة الغداء- 1:20 - 2:20 مساءا </a:t>
            </a:r>
            <a:endParaRPr b="1" sz="1200">
              <a:solidFill>
                <a:srgbClr val="1C4587"/>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وضع بيان لكل خطة عمل خاصة بكل نطاق من نطاقات رفاهية المعلّم</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خطة عمل رفاهية المعلم لـ [السياق]</a:t>
            </a:r>
            <a:endParaRPr sz="12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r">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pic>
        <p:nvPicPr>
          <p:cNvPr id="387" name="Google Shape;387;p47"/>
          <p:cNvPicPr preferRelativeResize="0"/>
          <p:nvPr/>
        </p:nvPicPr>
        <p:blipFill rotWithShape="1">
          <a:blip r:embed="rId3">
            <a:alphaModFix/>
          </a:blip>
          <a:srcRect b="0" l="0" r="0" t="0"/>
          <a:stretch/>
        </p:blipFill>
        <p:spPr>
          <a:xfrm>
            <a:off x="318900" y="848600"/>
            <a:ext cx="4319550" cy="2881501"/>
          </a:xfrm>
          <a:prstGeom prst="rect">
            <a:avLst/>
          </a:prstGeom>
          <a:noFill/>
          <a:ln>
            <a:noFill/>
          </a:ln>
        </p:spPr>
      </p:pic>
      <p:sp>
        <p:nvSpPr>
          <p:cNvPr id="388" name="Google Shape;388;p47"/>
          <p:cNvSpPr txBox="1"/>
          <p:nvPr/>
        </p:nvSpPr>
        <p:spPr>
          <a:xfrm>
            <a:off x="7965350" y="3628875"/>
            <a:ext cx="10896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الشبكة المشتركة لوكالات التعليم في حالات الطوارئ (الآيني)</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92" name="Shape 392"/>
        <p:cNvGrpSpPr/>
        <p:nvPr/>
      </p:nvGrpSpPr>
      <p:grpSpPr>
        <a:xfrm>
          <a:off x="0" y="0"/>
          <a:ext cx="0" cy="0"/>
          <a:chOff x="0" y="0"/>
          <a:chExt cx="0" cy="0"/>
        </a:xfrm>
      </p:grpSpPr>
      <p:sp>
        <p:nvSpPr>
          <p:cNvPr id="393" name="Google Shape;393;p4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أخلاقيات ورش العمل ورفاهيتك الشخصية</a:t>
            </a:r>
            <a:endParaRPr sz="1700">
              <a:latin typeface="Arial"/>
              <a:ea typeface="Arial"/>
              <a:cs typeface="Arial"/>
              <a:sym typeface="Arial"/>
            </a:endParaRPr>
          </a:p>
        </p:txBody>
      </p:sp>
      <p:sp>
        <p:nvSpPr>
          <p:cNvPr id="394" name="Google Shape;394;p48"/>
          <p:cNvSpPr txBox="1"/>
          <p:nvPr>
            <p:ph idx="1" type="body"/>
          </p:nvPr>
        </p:nvSpPr>
        <p:spPr>
          <a:xfrm>
            <a:off x="4765050" y="943025"/>
            <a:ext cx="4180200" cy="34839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أخلاقيات ورشة العمل</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1" algn="r">
              <a:lnSpc>
                <a:spcPct val="100000"/>
              </a:lnSpc>
              <a:spcBef>
                <a:spcPts val="0"/>
              </a:spcBef>
              <a:spcAft>
                <a:spcPts val="0"/>
              </a:spcAft>
              <a:buClr>
                <a:schemeClr val="dk1"/>
              </a:buClr>
              <a:buSzPts val="1100"/>
              <a:buFont typeface="Arial"/>
              <a:buNone/>
            </a:pPr>
            <a:r>
              <a:rPr lang="en" sz="1400">
                <a:solidFill>
                  <a:srgbClr val="000000"/>
                </a:solidFill>
                <a:latin typeface="Arial"/>
                <a:ea typeface="Arial"/>
                <a:cs typeface="Arial"/>
                <a:sym typeface="Arial"/>
              </a:rPr>
              <a:t>نريد تخصيص مساحة آمنة ثقافيًا معًا وأن نتيح لكم إظهار ذواتكم الكاملة والأصيلة حتى تتمكنوا من المساهمة بثقة.</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Clr>
                <a:schemeClr val="dk1"/>
              </a:buClr>
              <a:buSzPts val="1100"/>
              <a:buFont typeface="Arial"/>
              <a:buNone/>
            </a:pPr>
            <a:r>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lang="en" sz="1400">
                <a:solidFill>
                  <a:srgbClr val="000000"/>
                </a:solidFill>
                <a:latin typeface="Arial"/>
                <a:ea typeface="Arial"/>
                <a:cs typeface="Arial"/>
                <a:sym typeface="Arial"/>
              </a:rPr>
              <a:t>هدفنا في نهاية الورشة أن تشعر أن صوتكم قد سُمع، وأن تجاربكم ورؤاكم قد كُرّمت، وبأنكم تنتمون إلى مجتمع من قادة التعليم المهتمين بأمر بعضهم.</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r">
              <a:lnSpc>
                <a:spcPct val="150000"/>
              </a:lnSpc>
              <a:spcBef>
                <a:spcPts val="0"/>
              </a:spcBef>
              <a:spcAft>
                <a:spcPts val="0"/>
              </a:spcAft>
              <a:buSzPts val="1800"/>
              <a:buNone/>
            </a:pPr>
            <a:r>
              <a:rPr lang="en" sz="1400">
                <a:solidFill>
                  <a:srgbClr val="000000"/>
                </a:solidFill>
                <a:latin typeface="Arial"/>
                <a:ea typeface="Arial"/>
                <a:cs typeface="Arial"/>
                <a:sym typeface="Arial"/>
              </a:rPr>
              <a:t>للحصول على المزيد من المساعدة الرجاء الاتصال بـ:</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Clr>
                <a:schemeClr val="dk1"/>
              </a:buClr>
              <a:buSzPts val="1100"/>
              <a:buFont typeface="Arial"/>
              <a:buNone/>
            </a:pPr>
            <a:r>
              <a:rPr i="1" lang="en" sz="900">
                <a:solidFill>
                  <a:srgbClr val="000000"/>
                </a:solidFill>
                <a:highlight>
                  <a:srgbClr val="FFFF00"/>
                </a:highlight>
                <a:latin typeface="Arial"/>
                <a:ea typeface="Arial"/>
                <a:cs typeface="Arial"/>
                <a:sym typeface="Arial"/>
              </a:rPr>
              <a:t>(أضف شخصاً محلياً، حاصل على تدريب تقديم الدعم الاجتماعي العاطفي - الاسم ورقم الهاتف) </a:t>
            </a:r>
            <a:endParaRPr/>
          </a:p>
        </p:txBody>
      </p:sp>
      <p:sp>
        <p:nvSpPr>
          <p:cNvPr id="395" name="Google Shape;395;p48"/>
          <p:cNvSpPr txBox="1"/>
          <p:nvPr>
            <p:ph idx="1" type="body"/>
          </p:nvPr>
        </p:nvSpPr>
        <p:spPr>
          <a:xfrm>
            <a:off x="391800" y="976775"/>
            <a:ext cx="4180200" cy="34164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رفاهيتك الشخصية</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lang="en" sz="1400">
                <a:solidFill>
                  <a:srgbClr val="000000"/>
                </a:solidFill>
                <a:latin typeface="Arial"/>
                <a:ea typeface="Arial"/>
                <a:cs typeface="Arial"/>
                <a:sym typeface="Arial"/>
              </a:rPr>
              <a:t>نريدك أن تختبر مساحة تعلم مهنية تدعم مشاركتك ورفاهيتك.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lang="en" sz="1400">
                <a:solidFill>
                  <a:srgbClr val="000000"/>
                </a:solidFill>
                <a:latin typeface="Arial"/>
                <a:ea typeface="Arial"/>
                <a:cs typeface="Arial"/>
                <a:sym typeface="Arial"/>
              </a:rPr>
              <a:t>نود أن نقدم لك:</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317500" lvl="0" marL="457200" rtl="1" algn="r">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وقتاً كافياً لمشاركة القصص، نقاط القوة، والاستراتيجيات</a:t>
            </a:r>
            <a:endParaRPr sz="1400">
              <a:solidFill>
                <a:srgbClr val="000000"/>
              </a:solidFill>
              <a:latin typeface="Arial"/>
              <a:ea typeface="Arial"/>
              <a:cs typeface="Arial"/>
              <a:sym typeface="Arial"/>
            </a:endParaRPr>
          </a:p>
          <a:p>
            <a:pPr indent="-317500" lvl="0" marL="457200" rtl="1" algn="r">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أنشطة تعلّم تعاونية وتفاعلية</a:t>
            </a:r>
            <a:endParaRPr sz="1400">
              <a:solidFill>
                <a:srgbClr val="000000"/>
              </a:solidFill>
              <a:latin typeface="Arial"/>
              <a:ea typeface="Arial"/>
              <a:cs typeface="Arial"/>
              <a:sym typeface="Arial"/>
            </a:endParaRPr>
          </a:p>
          <a:p>
            <a:pPr indent="-317500" lvl="0" marL="457200" rtl="1" algn="r">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فرص للاحتفال ببعضنا البعض </a:t>
            </a:r>
            <a:endParaRPr sz="1400">
              <a:solidFill>
                <a:srgbClr val="000000"/>
              </a:solidFill>
              <a:latin typeface="Arial"/>
              <a:ea typeface="Arial"/>
              <a:cs typeface="Arial"/>
              <a:sym typeface="Arial"/>
            </a:endParaRPr>
          </a:p>
          <a:p>
            <a:pPr indent="-317500" lvl="0" marL="457200" rtl="1" algn="r">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وقت للراحة والتأمل والتواجد</a:t>
            </a:r>
            <a:endParaRPr sz="1400">
              <a:solidFill>
                <a:srgbClr val="000000"/>
              </a:solidFill>
              <a:latin typeface="Arial"/>
              <a:ea typeface="Arial"/>
              <a:cs typeface="Arial"/>
              <a:sym typeface="Arial"/>
            </a:endParaRPr>
          </a:p>
          <a:p>
            <a:pPr indent="-317500" lvl="0" marL="457200" rtl="1" algn="r">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وقت للصلاة عند الحاجة أو متى يراد</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99" name="Shape 399"/>
        <p:cNvGrpSpPr/>
        <p:nvPr/>
      </p:nvGrpSpPr>
      <p:grpSpPr>
        <a:xfrm>
          <a:off x="0" y="0"/>
          <a:ext cx="0" cy="0"/>
          <a:chOff x="0" y="0"/>
          <a:chExt cx="0" cy="0"/>
        </a:xfrm>
      </p:grpSpPr>
      <p:sp>
        <p:nvSpPr>
          <p:cNvPr id="400" name="Google Shape;400;p4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ctr">
              <a:lnSpc>
                <a:spcPct val="100000"/>
              </a:lnSpc>
              <a:spcBef>
                <a:spcPts val="0"/>
              </a:spcBef>
              <a:spcAft>
                <a:spcPts val="0"/>
              </a:spcAft>
              <a:buSzPts val="2800"/>
              <a:buNone/>
            </a:pPr>
            <a:r>
              <a:rPr b="1" lang="en" sz="2200">
                <a:latin typeface="Arial"/>
                <a:ea typeface="Arial"/>
                <a:cs typeface="Arial"/>
                <a:sym typeface="Arial"/>
              </a:rPr>
              <a:t>مواءمة رفاهية المعلم من أجل </a:t>
            </a:r>
            <a:r>
              <a:rPr b="1" lang="en" sz="2200">
                <a:highlight>
                  <a:srgbClr val="FFFF00"/>
                </a:highlight>
                <a:latin typeface="Arial"/>
                <a:ea typeface="Arial"/>
                <a:cs typeface="Arial"/>
                <a:sym typeface="Arial"/>
              </a:rPr>
              <a:t>[</a:t>
            </a:r>
            <a:r>
              <a:rPr b="1" lang="en" sz="2200">
                <a:highlight>
                  <a:srgbClr val="FFFF00"/>
                </a:highlight>
                <a:latin typeface="Arial"/>
                <a:ea typeface="Arial"/>
                <a:cs typeface="Arial"/>
                <a:sym typeface="Arial"/>
                <a:extLst>
                  <a:ext uri="http://customooxmlschemas.google.com/">
                    <go:slidesCustomData xmlns:go="http://customooxmlschemas.google.com/" textRoundtripDataId="7"/>
                  </a:ext>
                </a:extLst>
              </a:rPr>
              <a:t>الت</a:t>
            </a:r>
            <a:r>
              <a:rPr lang="en" sz="2200">
                <a:highlight>
                  <a:srgbClr val="FFFF00"/>
                </a:highlight>
              </a:rPr>
              <a:t>أمل والتفكر</a:t>
            </a:r>
            <a:r>
              <a:rPr b="1" lang="en" sz="2200">
                <a:highlight>
                  <a:srgbClr val="FFFF00"/>
                </a:highlight>
                <a:latin typeface="Arial"/>
                <a:ea typeface="Arial"/>
                <a:cs typeface="Arial"/>
                <a:sym typeface="Arial"/>
              </a:rPr>
              <a:t> - في السياق]</a:t>
            </a:r>
            <a:endParaRPr sz="2200">
              <a:highlight>
                <a:srgbClr val="FFFF00"/>
              </a:highlight>
              <a:latin typeface="Arial"/>
              <a:ea typeface="Arial"/>
              <a:cs typeface="Arial"/>
              <a:sym typeface="Arial"/>
            </a:endParaRPr>
          </a:p>
        </p:txBody>
      </p:sp>
      <p:sp>
        <p:nvSpPr>
          <p:cNvPr id="401" name="Google Shape;401;p49"/>
          <p:cNvSpPr txBox="1"/>
          <p:nvPr/>
        </p:nvSpPr>
        <p:spPr>
          <a:xfrm>
            <a:off x="3023275" y="1839675"/>
            <a:ext cx="3792300" cy="615600"/>
          </a:xfrm>
          <a:prstGeom prst="rect">
            <a:avLst/>
          </a:prstGeom>
          <a:noFill/>
          <a:ln>
            <a:noFill/>
          </a:ln>
        </p:spPr>
        <p:txBody>
          <a:bodyPr anchorCtr="0" anchor="t" bIns="91425" lIns="91425" spcFirstLastPara="1" rIns="91425" wrap="square" tIns="91425">
            <a:spAutoFit/>
          </a:bodyPr>
          <a:lstStyle/>
          <a:p>
            <a:pPr indent="0" lvl="0" marL="0" marR="0" rtl="1" algn="ctr">
              <a:lnSpc>
                <a:spcPct val="100000"/>
              </a:lnSpc>
              <a:spcBef>
                <a:spcPts val="0"/>
              </a:spcBef>
              <a:spcAft>
                <a:spcPts val="0"/>
              </a:spcAft>
              <a:buClr>
                <a:srgbClr val="000000"/>
              </a:buClr>
              <a:buSzPts val="1400"/>
              <a:buFont typeface="Arial"/>
              <a:buNone/>
            </a:pPr>
            <a:r>
              <a:rPr b="0" i="0" lang="en" sz="1400" u="none" cap="none" strike="noStrike">
                <a:solidFill>
                  <a:srgbClr val="FF0000"/>
                </a:solidFill>
                <a:latin typeface="Arial"/>
                <a:ea typeface="Arial"/>
                <a:cs typeface="Arial"/>
                <a:sym typeface="Arial"/>
              </a:rPr>
              <a:t>عند اتخاذ أي إجراءات في هذا الشأن قم بإضافة تفاصيل حول جهود المواءمة لرفاهية المعلمين وفقا للسياق المحلي.</a:t>
            </a:r>
            <a:endParaRPr b="0" i="0" sz="1400" u="none" cap="none" strike="noStrike">
              <a:solidFill>
                <a:srgbClr val="FF0000"/>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05" name="Shape 405"/>
        <p:cNvGrpSpPr/>
        <p:nvPr/>
      </p:nvGrpSpPr>
      <p:grpSpPr>
        <a:xfrm>
          <a:off x="0" y="0"/>
          <a:ext cx="0" cy="0"/>
          <a:chOff x="0" y="0"/>
          <a:chExt cx="0" cy="0"/>
        </a:xfrm>
      </p:grpSpPr>
      <p:sp>
        <p:nvSpPr>
          <p:cNvPr id="406" name="Google Shape;406;p5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ctr">
              <a:lnSpc>
                <a:spcPct val="100000"/>
              </a:lnSpc>
              <a:spcBef>
                <a:spcPts val="0"/>
              </a:spcBef>
              <a:spcAft>
                <a:spcPts val="0"/>
              </a:spcAft>
              <a:buSzPts val="2800"/>
              <a:buNone/>
            </a:pPr>
            <a:r>
              <a:rPr b="1" lang="en" sz="2400">
                <a:latin typeface="Arial"/>
                <a:ea typeface="Arial"/>
                <a:cs typeface="Arial"/>
                <a:sym typeface="Arial"/>
              </a:rPr>
              <a:t>مواءمة رفاهية المعلم وفقاً لـ[</a:t>
            </a:r>
            <a:r>
              <a:rPr b="1" lang="en" sz="2400">
                <a:highlight>
                  <a:srgbClr val="FFFF00"/>
                </a:highlight>
                <a:latin typeface="Arial"/>
                <a:ea typeface="Arial"/>
                <a:cs typeface="Arial"/>
                <a:sym typeface="Arial"/>
              </a:rPr>
              <a:t>السياق</a:t>
            </a:r>
            <a:r>
              <a:rPr b="1" lang="en" sz="2400">
                <a:latin typeface="Arial"/>
                <a:ea typeface="Arial"/>
                <a:cs typeface="Arial"/>
                <a:sym typeface="Arial"/>
              </a:rPr>
              <a:t>] </a:t>
            </a:r>
            <a:endParaRPr sz="2400">
              <a:latin typeface="Arial"/>
              <a:ea typeface="Arial"/>
              <a:cs typeface="Arial"/>
              <a:sym typeface="Arial"/>
            </a:endParaRPr>
          </a:p>
        </p:txBody>
      </p:sp>
      <p:sp>
        <p:nvSpPr>
          <p:cNvPr id="407" name="Google Shape;407;p51"/>
          <p:cNvSpPr txBox="1"/>
          <p:nvPr/>
        </p:nvSpPr>
        <p:spPr>
          <a:xfrm>
            <a:off x="3023275" y="1839675"/>
            <a:ext cx="3792300" cy="615600"/>
          </a:xfrm>
          <a:prstGeom prst="rect">
            <a:avLst/>
          </a:prstGeom>
          <a:noFill/>
          <a:ln>
            <a:noFill/>
          </a:ln>
        </p:spPr>
        <p:txBody>
          <a:bodyPr anchorCtr="0" anchor="t" bIns="91425" lIns="91425" spcFirstLastPara="1" rIns="91425" wrap="square" tIns="91425">
            <a:spAutoFit/>
          </a:bodyPr>
          <a:lstStyle/>
          <a:p>
            <a:pPr indent="0" lvl="0" marL="0" marR="0" rtl="1" algn="ctr">
              <a:lnSpc>
                <a:spcPct val="100000"/>
              </a:lnSpc>
              <a:spcBef>
                <a:spcPts val="0"/>
              </a:spcBef>
              <a:spcAft>
                <a:spcPts val="0"/>
              </a:spcAft>
              <a:buClr>
                <a:srgbClr val="000000"/>
              </a:buClr>
              <a:buSzPts val="1400"/>
              <a:buFont typeface="Arial"/>
              <a:buNone/>
            </a:pPr>
            <a:r>
              <a:rPr b="0" i="0" lang="en" sz="1400" u="none" cap="none" strike="noStrike">
                <a:solidFill>
                  <a:srgbClr val="FF0000"/>
                </a:solidFill>
                <a:latin typeface="Arial"/>
                <a:ea typeface="Arial"/>
                <a:cs typeface="Arial"/>
                <a:sym typeface="Arial"/>
              </a:rPr>
              <a:t>عند اتخاذ أي إجراءات في هذا الشأن قم بإضافة تفاصيل حول جهود المواءمة لرفاهية المعلمين وفقا للسياق المحلي.</a:t>
            </a:r>
            <a:endParaRPr b="0" i="0" sz="1400" u="none" cap="none" strike="noStrike">
              <a:solidFill>
                <a:srgbClr val="FF0000"/>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11" name="Shape 411"/>
        <p:cNvGrpSpPr/>
        <p:nvPr/>
      </p:nvGrpSpPr>
      <p:grpSpPr>
        <a:xfrm>
          <a:off x="0" y="0"/>
          <a:ext cx="0" cy="0"/>
          <a:chOff x="0" y="0"/>
          <a:chExt cx="0" cy="0"/>
        </a:xfrm>
      </p:grpSpPr>
      <p:sp>
        <p:nvSpPr>
          <p:cNvPr id="412" name="Google Shape;412;p5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ctr">
              <a:lnSpc>
                <a:spcPct val="100000"/>
              </a:lnSpc>
              <a:spcBef>
                <a:spcPts val="0"/>
              </a:spcBef>
              <a:spcAft>
                <a:spcPts val="0"/>
              </a:spcAft>
              <a:buSzPts val="2800"/>
              <a:buNone/>
            </a:pPr>
            <a:r>
              <a:rPr b="1" lang="en" sz="2400">
                <a:latin typeface="Arial"/>
                <a:ea typeface="Arial"/>
                <a:cs typeface="Arial"/>
                <a:sym typeface="Arial"/>
              </a:rPr>
              <a:t>العروض التقديمية من وزارة التربية والتعليم و كتلة التعليم  </a:t>
            </a:r>
            <a:endParaRPr sz="2400">
              <a:latin typeface="Arial"/>
              <a:ea typeface="Arial"/>
              <a:cs typeface="Arial"/>
              <a:sym typeface="Arial"/>
            </a:endParaRPr>
          </a:p>
        </p:txBody>
      </p:sp>
      <p:sp>
        <p:nvSpPr>
          <p:cNvPr id="413" name="Google Shape;413;p52"/>
          <p:cNvSpPr txBox="1"/>
          <p:nvPr>
            <p:ph idx="1" type="body"/>
          </p:nvPr>
        </p:nvSpPr>
        <p:spPr>
          <a:xfrm>
            <a:off x="4421200" y="943025"/>
            <a:ext cx="4180200" cy="34164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SzPts val="1800"/>
              <a:buNone/>
            </a:pPr>
            <a:r>
              <a:t/>
            </a:r>
            <a:endParaRPr b="1" sz="1600">
              <a:solidFill>
                <a:srgbClr val="073763"/>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457200" rtl="1"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l">
              <a:lnSpc>
                <a:spcPct val="115000"/>
              </a:lnSpc>
              <a:spcBef>
                <a:spcPts val="0"/>
              </a:spcBef>
              <a:spcAft>
                <a:spcPts val="1600"/>
              </a:spcAft>
              <a:buSzPts val="1800"/>
              <a:buNone/>
            </a:pPr>
            <a:r>
              <a:t/>
            </a:r>
            <a:endParaRPr/>
          </a:p>
        </p:txBody>
      </p:sp>
      <p:sp>
        <p:nvSpPr>
          <p:cNvPr id="414" name="Google Shape;414;p52"/>
          <p:cNvSpPr txBox="1"/>
          <p:nvPr/>
        </p:nvSpPr>
        <p:spPr>
          <a:xfrm>
            <a:off x="2440000" y="2052725"/>
            <a:ext cx="4307400" cy="400200"/>
          </a:xfrm>
          <a:prstGeom prst="rect">
            <a:avLst/>
          </a:prstGeom>
          <a:noFill/>
          <a:ln>
            <a:noFill/>
          </a:ln>
        </p:spPr>
        <p:txBody>
          <a:bodyPr anchorCtr="0" anchor="t" bIns="91425" lIns="91425" spcFirstLastPara="1" rIns="91425" wrap="square" tIns="91425">
            <a:spAutoFit/>
          </a:bodyPr>
          <a:lstStyle/>
          <a:p>
            <a:pPr indent="0" lvl="0" marL="0" marR="0" rtl="1"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highlight>
                  <a:srgbClr val="FFFF00"/>
                </a:highlight>
                <a:latin typeface="Arial"/>
                <a:ea typeface="Arial"/>
                <a:cs typeface="Arial"/>
                <a:sym typeface="Arial"/>
              </a:rPr>
              <a:t>أضف المحتوى ذا الصلة من مقدمي العروض هنا</a:t>
            </a:r>
            <a:endParaRPr b="0" i="0" sz="14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7" name="Shape 67"/>
        <p:cNvGrpSpPr/>
        <p:nvPr/>
      </p:nvGrpSpPr>
      <p:grpSpPr>
        <a:xfrm>
          <a:off x="0" y="0"/>
          <a:ext cx="0" cy="0"/>
          <a:chOff x="0" y="0"/>
          <a:chExt cx="0" cy="0"/>
        </a:xfrm>
      </p:grpSpPr>
      <p:sp>
        <p:nvSpPr>
          <p:cNvPr id="68" name="Google Shape;68;p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جدول ورشة العمل</a:t>
            </a:r>
            <a:endParaRPr sz="1700">
              <a:latin typeface="Arial"/>
              <a:ea typeface="Arial"/>
              <a:cs typeface="Arial"/>
              <a:sym typeface="Arial"/>
            </a:endParaRPr>
          </a:p>
        </p:txBody>
      </p:sp>
      <p:sp>
        <p:nvSpPr>
          <p:cNvPr id="69" name="Google Shape;69;p5"/>
          <p:cNvSpPr txBox="1"/>
          <p:nvPr>
            <p:ph idx="1" type="body"/>
          </p:nvPr>
        </p:nvSpPr>
        <p:spPr>
          <a:xfrm>
            <a:off x="4572000" y="765225"/>
            <a:ext cx="4438500" cy="34839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اليوم 1 - بناء معارف مشتركة</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5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الترحيب</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المقدمة</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من هم المعلمون؟ </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تعريف رفاهية المعلم</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chemeClr val="dk1"/>
                </a:solidFill>
                <a:latin typeface="Arial"/>
                <a:ea typeface="Arial"/>
                <a:cs typeface="Arial"/>
                <a:sym typeface="Arial"/>
              </a:rPr>
              <a:t>مجموعة أدوات الشبكة المشتركة لوكالات التعليم في حالات الطوارئ (الآيني) لتحقيق رفاهية المعلم</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المواءمة وفقاً للسياق المحلي للرفاهية</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b="1" lang="en" sz="1200">
                <a:solidFill>
                  <a:srgbClr val="1C4587"/>
                </a:solidFill>
                <a:latin typeface="Arial"/>
                <a:ea typeface="Arial"/>
                <a:cs typeface="Arial"/>
                <a:sym typeface="Arial"/>
              </a:rPr>
              <a:t>استراحة </a:t>
            </a:r>
            <a:r>
              <a:rPr b="1" lang="en" sz="1200">
                <a:solidFill>
                  <a:srgbClr val="1C4587"/>
                </a:solidFill>
              </a:rPr>
              <a:t>قصيرة </a:t>
            </a:r>
            <a:r>
              <a:rPr b="1" lang="en" sz="1200">
                <a:solidFill>
                  <a:srgbClr val="1C4587"/>
                </a:solidFill>
                <a:latin typeface="Arial"/>
                <a:ea typeface="Arial"/>
                <a:cs typeface="Arial"/>
                <a:sym typeface="Arial"/>
              </a:rPr>
              <a:t>-11:00-11:20 صباحًا</a:t>
            </a:r>
            <a:endParaRPr b="1" sz="1200">
              <a:solidFill>
                <a:srgbClr val="1C4587"/>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ما أهميّة رفاهية المعلمين؟</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b="1" lang="en" sz="1200">
                <a:solidFill>
                  <a:srgbClr val="1C4587"/>
                </a:solidFill>
                <a:latin typeface="Arial"/>
                <a:ea typeface="Arial"/>
                <a:cs typeface="Arial"/>
                <a:sym typeface="Arial"/>
              </a:rPr>
              <a:t>استراحة الغداء- 1:20 - 2:20 مساءا </a:t>
            </a:r>
            <a:endParaRPr b="1" sz="1200">
              <a:solidFill>
                <a:srgbClr val="1C4587"/>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أسس رفاهية المعلم</a:t>
            </a:r>
            <a:endParaRPr sz="1200">
              <a:solidFill>
                <a:srgbClr val="000000"/>
              </a:solidFill>
              <a:latin typeface="Arial"/>
              <a:ea typeface="Arial"/>
              <a:cs typeface="Arial"/>
              <a:sym typeface="Arial"/>
            </a:endParaRPr>
          </a:p>
          <a:p>
            <a:pPr indent="-304800" lvl="0" marL="457200" rtl="1" algn="r">
              <a:lnSpc>
                <a:spcPct val="150000"/>
              </a:lnSpc>
              <a:spcBef>
                <a:spcPts val="0"/>
              </a:spcBef>
              <a:spcAft>
                <a:spcPts val="0"/>
              </a:spcAft>
              <a:buClr>
                <a:srgbClr val="1C4587"/>
              </a:buClr>
              <a:buSzPts val="1200"/>
              <a:buFont typeface="Arial"/>
              <a:buChar char="●"/>
            </a:pPr>
            <a:r>
              <a:rPr lang="en" sz="1200">
                <a:solidFill>
                  <a:srgbClr val="000000"/>
                </a:solidFill>
                <a:latin typeface="Arial"/>
                <a:ea typeface="Arial"/>
                <a:cs typeface="Arial"/>
                <a:sym typeface="Arial"/>
              </a:rPr>
              <a:t>نطاقات رفاهية المعلم</a:t>
            </a:r>
            <a:endParaRPr sz="12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r">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18" name="Shape 418"/>
        <p:cNvGrpSpPr/>
        <p:nvPr/>
      </p:nvGrpSpPr>
      <p:grpSpPr>
        <a:xfrm>
          <a:off x="0" y="0"/>
          <a:ext cx="0" cy="0"/>
          <a:chOff x="0" y="0"/>
          <a:chExt cx="0" cy="0"/>
        </a:xfrm>
      </p:grpSpPr>
      <p:sp>
        <p:nvSpPr>
          <p:cNvPr id="419" name="Google Shape;419;p5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عَلِّم النطاق الخاص بك</a:t>
            </a:r>
            <a:endParaRPr sz="1700">
              <a:latin typeface="Arial"/>
              <a:ea typeface="Arial"/>
              <a:cs typeface="Arial"/>
              <a:sym typeface="Arial"/>
            </a:endParaRPr>
          </a:p>
        </p:txBody>
      </p:sp>
      <p:sp>
        <p:nvSpPr>
          <p:cNvPr id="420" name="Google Shape;420;p53"/>
          <p:cNvSpPr txBox="1"/>
          <p:nvPr>
            <p:ph idx="1" type="body"/>
          </p:nvPr>
        </p:nvSpPr>
        <p:spPr>
          <a:xfrm>
            <a:off x="4962300" y="1008075"/>
            <a:ext cx="4181700" cy="34164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الغرض من النشاط</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73763"/>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"التعلّم من خلال التعليم"</a:t>
            </a:r>
            <a:endParaRPr sz="1600">
              <a:solidFill>
                <a:srgbClr val="000000"/>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1600">
              <a:solidFill>
                <a:srgbClr val="000000"/>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نظرا لأن كل مجموعة  تناولت ودرست نطاقاً واحداً فقط، نريد أن نرى كيف تتداخل النطاقات وأين تتآزر</a:t>
            </a:r>
            <a:endParaRPr sz="1600">
              <a:solidFill>
                <a:srgbClr val="000000"/>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1600">
              <a:solidFill>
                <a:srgbClr val="000000"/>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وسيحضّرنا هذا لخطة عمل رفاهية المعلّم في فترة ما بعد الظهيرة</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sp>
        <p:nvSpPr>
          <p:cNvPr id="421" name="Google Shape;421;p53"/>
          <p:cNvSpPr txBox="1"/>
          <p:nvPr>
            <p:ph idx="1" type="body"/>
          </p:nvPr>
        </p:nvSpPr>
        <p:spPr>
          <a:xfrm>
            <a:off x="143850" y="863550"/>
            <a:ext cx="4749000" cy="34164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تعليمات النشاط</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73763"/>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انضم مجدداً للمجموعة وفق النطاق (التي انضممت اليها بالأمس).</a:t>
            </a:r>
            <a:endParaRPr sz="1600">
              <a:solidFill>
                <a:schemeClr val="dk1"/>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900">
              <a:solidFill>
                <a:schemeClr val="dk1"/>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قم بإنشاء تقرير/بيان يوضح سبب أهمية نطاقك</a:t>
            </a:r>
            <a:endParaRPr sz="1600">
              <a:solidFill>
                <a:schemeClr val="dk1"/>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800">
              <a:solidFill>
                <a:schemeClr val="dk1"/>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اختر 2-3 توصيات للمبدأ الأكثر صلة بعملك وسياقك لمشاركته</a:t>
            </a:r>
            <a:endParaRPr sz="1600">
              <a:solidFill>
                <a:schemeClr val="dk1"/>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900">
              <a:solidFill>
                <a:schemeClr val="dk1"/>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30 دقيقة من التخطيط معًا، والتحضير لعرض مدته خمس دقائق.</a:t>
            </a:r>
            <a:endParaRPr sz="1600">
              <a:solidFill>
                <a:schemeClr val="dk1"/>
              </a:solidFill>
              <a:latin typeface="Arial"/>
              <a:ea typeface="Arial"/>
              <a:cs typeface="Arial"/>
              <a:sym typeface="Arial"/>
            </a:endParaRPr>
          </a:p>
          <a:p>
            <a:pPr indent="0" lvl="0" marL="0" rtl="1" algn="r">
              <a:lnSpc>
                <a:spcPct val="115000"/>
              </a:lnSpc>
              <a:spcBef>
                <a:spcPts val="0"/>
              </a:spcBef>
              <a:spcAft>
                <a:spcPts val="0"/>
              </a:spcAft>
              <a:buSzPts val="1800"/>
              <a:buNone/>
            </a:pPr>
            <a:r>
              <a:t/>
            </a:r>
            <a:endParaRPr sz="1200">
              <a:solidFill>
                <a:schemeClr val="dk1"/>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استخدم صفحة من كتاب التدريب الخاص بك</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425" name="Shape 425"/>
        <p:cNvGrpSpPr/>
        <p:nvPr/>
      </p:nvGrpSpPr>
      <p:grpSpPr>
        <a:xfrm>
          <a:off x="0" y="0"/>
          <a:ext cx="0" cy="0"/>
          <a:chOff x="0" y="0"/>
          <a:chExt cx="0" cy="0"/>
        </a:xfrm>
      </p:grpSpPr>
      <p:sp>
        <p:nvSpPr>
          <p:cNvPr id="426" name="Google Shape;426;p54"/>
          <p:cNvSpPr txBox="1"/>
          <p:nvPr>
            <p:ph type="title"/>
          </p:nvPr>
        </p:nvSpPr>
        <p:spPr>
          <a:xfrm>
            <a:off x="459000" y="381000"/>
            <a:ext cx="8226000" cy="3216300"/>
          </a:xfrm>
          <a:prstGeom prst="rect">
            <a:avLst/>
          </a:prstGeom>
          <a:noFill/>
          <a:ln>
            <a:noFill/>
          </a:ln>
        </p:spPr>
        <p:txBody>
          <a:bodyPr anchorCtr="0" anchor="b" bIns="91400" lIns="91400" spcFirstLastPara="1" rIns="91400" wrap="square" tIns="91400">
            <a:noAutofit/>
          </a:bodyPr>
          <a:lstStyle/>
          <a:p>
            <a:pPr indent="0" lvl="0" marL="0" rtl="1"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رفاهية المعلم في</a:t>
            </a:r>
            <a:r>
              <a:rPr b="1" lang="en" sz="4800">
                <a:solidFill>
                  <a:schemeClr val="lt1"/>
                </a:solidFill>
                <a:latin typeface="Arial"/>
                <a:ea typeface="Arial"/>
                <a:cs typeface="Arial"/>
                <a:sym typeface="Arial"/>
              </a:rPr>
              <a:t> حالات الطوارئ</a:t>
            </a:r>
            <a:endParaRPr i="1"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i="1" lang="en" sz="2300">
                <a:solidFill>
                  <a:srgbClr val="FFFFFF"/>
                </a:solidFill>
                <a:latin typeface="Arial"/>
                <a:ea typeface="Arial"/>
                <a:cs typeface="Arial"/>
                <a:sym typeface="Arial"/>
              </a:rPr>
              <a:t>ورشة عمل حول المواءمة وفقاً للسياق المحلي، السياسة و ال</a:t>
            </a:r>
            <a:r>
              <a:rPr i="1" lang="en" sz="2300"/>
              <a:t>ممارسة</a:t>
            </a:r>
            <a:endParaRPr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اليوم 2 الجزء 2: تحويل العلم و المعرفة إلى عمل</a:t>
            </a:r>
            <a:endParaRPr b="1" sz="1600">
              <a:solidFill>
                <a:srgbClr val="FFFFFF"/>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30" name="Shape 430"/>
        <p:cNvGrpSpPr/>
        <p:nvPr/>
      </p:nvGrpSpPr>
      <p:grpSpPr>
        <a:xfrm>
          <a:off x="0" y="0"/>
          <a:ext cx="0" cy="0"/>
          <a:chOff x="0" y="0"/>
          <a:chExt cx="0" cy="0"/>
        </a:xfrm>
      </p:grpSpPr>
      <p:sp>
        <p:nvSpPr>
          <p:cNvPr id="431" name="Google Shape;431;p5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500">
                <a:latin typeface="Arial"/>
                <a:ea typeface="Arial"/>
                <a:cs typeface="Arial"/>
                <a:sym typeface="Arial"/>
              </a:rPr>
              <a:t>إعطاء الأولوية لرفاهية المعلم</a:t>
            </a:r>
            <a:r>
              <a:rPr b="1" lang="en">
                <a:latin typeface="Arial"/>
                <a:ea typeface="Arial"/>
                <a:cs typeface="Arial"/>
                <a:sym typeface="Arial"/>
              </a:rPr>
              <a:t> </a:t>
            </a:r>
            <a:endParaRPr sz="1700">
              <a:latin typeface="Arial"/>
              <a:ea typeface="Arial"/>
              <a:cs typeface="Arial"/>
              <a:sym typeface="Arial"/>
            </a:endParaRPr>
          </a:p>
        </p:txBody>
      </p:sp>
      <p:sp>
        <p:nvSpPr>
          <p:cNvPr id="432" name="Google Shape;432;p55"/>
          <p:cNvSpPr txBox="1"/>
          <p:nvPr>
            <p:ph idx="1" type="body"/>
          </p:nvPr>
        </p:nvSpPr>
        <p:spPr>
          <a:xfrm>
            <a:off x="4572000" y="909275"/>
            <a:ext cx="4372200" cy="34839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t/>
            </a:r>
            <a:endParaRPr sz="1600">
              <a:solidFill>
                <a:schemeClr val="dk1"/>
              </a:solidFill>
              <a:latin typeface="Arial"/>
              <a:ea typeface="Arial"/>
              <a:cs typeface="Arial"/>
              <a:sym typeface="Arial"/>
            </a:endParaRPr>
          </a:p>
          <a:p>
            <a:pPr indent="-285750" lvl="0" marL="285750" rtl="1" algn="r">
              <a:lnSpc>
                <a:spcPct val="100000"/>
              </a:lnSpc>
              <a:spcBef>
                <a:spcPts val="0"/>
              </a:spcBef>
              <a:spcAft>
                <a:spcPts val="0"/>
              </a:spcAft>
              <a:buClr>
                <a:schemeClr val="dk1"/>
              </a:buClr>
              <a:buSzPts val="1600"/>
              <a:buFont typeface="Arial"/>
              <a:buChar char="●"/>
            </a:pPr>
            <a:r>
              <a:rPr lang="en" sz="1600">
                <a:solidFill>
                  <a:schemeClr val="dk1"/>
                </a:solidFill>
                <a:latin typeface="Arial"/>
                <a:ea typeface="Arial"/>
                <a:cs typeface="Arial"/>
                <a:sym typeface="Arial"/>
              </a:rPr>
              <a:t>1) الاتفاق على ثلاثة عوائق ضمن [السياق] محددة في وجه رفاهية المعلم</a:t>
            </a:r>
            <a:endParaRPr sz="16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600">
              <a:solidFill>
                <a:schemeClr val="dk1"/>
              </a:solidFill>
              <a:latin typeface="Arial"/>
              <a:ea typeface="Arial"/>
              <a:cs typeface="Arial"/>
              <a:sym typeface="Arial"/>
            </a:endParaRPr>
          </a:p>
          <a:p>
            <a:pPr indent="-285750" lvl="0" marL="285750" rtl="1" algn="r">
              <a:lnSpc>
                <a:spcPct val="100000"/>
              </a:lnSpc>
              <a:spcBef>
                <a:spcPts val="0"/>
              </a:spcBef>
              <a:spcAft>
                <a:spcPts val="0"/>
              </a:spcAft>
              <a:buClr>
                <a:schemeClr val="dk1"/>
              </a:buClr>
              <a:buSzPts val="1600"/>
              <a:buFont typeface="Arial"/>
              <a:buChar char="●"/>
            </a:pPr>
            <a:r>
              <a:rPr lang="en" sz="1600">
                <a:solidFill>
                  <a:schemeClr val="dk1"/>
                </a:solidFill>
                <a:latin typeface="Arial"/>
                <a:ea typeface="Arial"/>
                <a:cs typeface="Arial"/>
                <a:sym typeface="Arial"/>
              </a:rPr>
              <a:t>2) </a:t>
            </a:r>
            <a:r>
              <a:rPr lang="en" sz="1600">
                <a:solidFill>
                  <a:schemeClr val="dk1"/>
                </a:solidFill>
              </a:rPr>
              <a:t>لكل</a:t>
            </a:r>
            <a:r>
              <a:rPr lang="en" sz="1600">
                <a:solidFill>
                  <a:schemeClr val="dk1"/>
                </a:solidFill>
                <a:latin typeface="Arial"/>
                <a:ea typeface="Arial"/>
                <a:cs typeface="Arial"/>
                <a:sym typeface="Arial"/>
              </a:rPr>
              <a:t> عائق قم بتحديد توصية من نطاقك لسياسة أو تطبيق رفاهية المعلم</a:t>
            </a:r>
            <a:endParaRPr sz="16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600">
              <a:solidFill>
                <a:schemeClr val="dk1"/>
              </a:solidFill>
              <a:latin typeface="Arial"/>
              <a:ea typeface="Arial"/>
              <a:cs typeface="Arial"/>
              <a:sym typeface="Arial"/>
            </a:endParaRPr>
          </a:p>
          <a:p>
            <a:pPr indent="-285750" lvl="0" marL="285750" rtl="1" algn="r">
              <a:lnSpc>
                <a:spcPct val="100000"/>
              </a:lnSpc>
              <a:spcBef>
                <a:spcPts val="0"/>
              </a:spcBef>
              <a:spcAft>
                <a:spcPts val="0"/>
              </a:spcAft>
              <a:buClr>
                <a:schemeClr val="dk1"/>
              </a:buClr>
              <a:buSzPts val="1600"/>
              <a:buFont typeface="Arial"/>
              <a:buChar char="●"/>
            </a:pPr>
            <a:r>
              <a:rPr lang="en" sz="1600">
                <a:solidFill>
                  <a:schemeClr val="dk1"/>
                </a:solidFill>
                <a:latin typeface="Arial"/>
                <a:ea typeface="Arial"/>
                <a:cs typeface="Arial"/>
                <a:sym typeface="Arial"/>
              </a:rPr>
              <a:t>3) لكل توصية سياسة أوتطبيق قم بوضع توصيف عمل أو تدخّل أو نشاط محدد </a:t>
            </a:r>
            <a:endParaRPr sz="1600">
              <a:solidFill>
                <a:schemeClr val="dk1"/>
              </a:solidFill>
              <a:latin typeface="Arial"/>
              <a:ea typeface="Arial"/>
              <a:cs typeface="Arial"/>
              <a:sym typeface="Arial"/>
            </a:endParaRPr>
          </a:p>
          <a:p>
            <a:pPr indent="0" lvl="0" marL="457200" rtl="1" algn="r">
              <a:lnSpc>
                <a:spcPct val="100000"/>
              </a:lnSpc>
              <a:spcBef>
                <a:spcPts val="0"/>
              </a:spcBef>
              <a:spcAft>
                <a:spcPts val="0"/>
              </a:spcAft>
              <a:buSzPts val="1800"/>
              <a:buNone/>
            </a:pPr>
            <a:r>
              <a:t/>
            </a:r>
            <a:endParaRPr sz="1600">
              <a:solidFill>
                <a:schemeClr val="dk1"/>
              </a:solidFill>
              <a:latin typeface="Arial"/>
              <a:ea typeface="Arial"/>
              <a:cs typeface="Arial"/>
              <a:sym typeface="Arial"/>
            </a:endParaRPr>
          </a:p>
          <a:p>
            <a:pPr indent="-285750" lvl="0" marL="285750" rtl="1" algn="r">
              <a:lnSpc>
                <a:spcPct val="100000"/>
              </a:lnSpc>
              <a:spcBef>
                <a:spcPts val="0"/>
              </a:spcBef>
              <a:spcAft>
                <a:spcPts val="0"/>
              </a:spcAft>
              <a:buClr>
                <a:schemeClr val="dk1"/>
              </a:buClr>
              <a:buSzPts val="1600"/>
              <a:buFont typeface="Arial"/>
              <a:buChar char="●"/>
            </a:pPr>
            <a:r>
              <a:rPr lang="en" sz="1600">
                <a:solidFill>
                  <a:schemeClr val="dk1"/>
                </a:solidFill>
                <a:latin typeface="Arial"/>
                <a:ea typeface="Arial"/>
                <a:cs typeface="Arial"/>
                <a:sym typeface="Arial"/>
              </a:rPr>
              <a:t>أخبر المجموعة كاملة</a:t>
            </a:r>
            <a:endParaRPr sz="1600">
              <a:latin typeface="Arial"/>
              <a:ea typeface="Arial"/>
              <a:cs typeface="Arial"/>
              <a:sym typeface="Arial"/>
            </a:endParaRPr>
          </a:p>
        </p:txBody>
      </p:sp>
      <p:pic>
        <p:nvPicPr>
          <p:cNvPr id="433" name="Google Shape;433;p55"/>
          <p:cNvPicPr preferRelativeResize="0"/>
          <p:nvPr/>
        </p:nvPicPr>
        <p:blipFill rotWithShape="1">
          <a:blip r:embed="rId3">
            <a:alphaModFix/>
          </a:blip>
          <a:srcRect b="0" l="0" r="0" t="0"/>
          <a:stretch/>
        </p:blipFill>
        <p:spPr>
          <a:xfrm>
            <a:off x="66350" y="961163"/>
            <a:ext cx="4601649" cy="3221174"/>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37" name="Shape 437"/>
        <p:cNvGrpSpPr/>
        <p:nvPr/>
      </p:nvGrpSpPr>
      <p:grpSpPr>
        <a:xfrm>
          <a:off x="0" y="0"/>
          <a:ext cx="0" cy="0"/>
          <a:chOff x="0" y="0"/>
          <a:chExt cx="0" cy="0"/>
        </a:xfrm>
      </p:grpSpPr>
      <p:sp>
        <p:nvSpPr>
          <p:cNvPr id="438" name="Google Shape;438;p5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ctr">
              <a:lnSpc>
                <a:spcPct val="100000"/>
              </a:lnSpc>
              <a:spcBef>
                <a:spcPts val="0"/>
              </a:spcBef>
              <a:spcAft>
                <a:spcPts val="0"/>
              </a:spcAft>
              <a:buSzPts val="2800"/>
              <a:buNone/>
            </a:pPr>
            <a:r>
              <a:rPr b="1" lang="en" sz="2500">
                <a:latin typeface="Arial"/>
                <a:ea typeface="Arial"/>
                <a:cs typeface="Arial"/>
                <a:sym typeface="Arial"/>
              </a:rPr>
              <a:t>عرض تقديمي للمعلم - "لو كنت مسؤولا"</a:t>
            </a:r>
            <a:r>
              <a:rPr b="1" lang="en">
                <a:latin typeface="Arial"/>
                <a:ea typeface="Arial"/>
                <a:cs typeface="Arial"/>
                <a:sym typeface="Arial"/>
              </a:rPr>
              <a:t> </a:t>
            </a:r>
            <a:endParaRPr sz="1700">
              <a:latin typeface="Arial"/>
              <a:ea typeface="Arial"/>
              <a:cs typeface="Arial"/>
              <a:sym typeface="Arial"/>
            </a:endParaRPr>
          </a:p>
        </p:txBody>
      </p:sp>
      <p:sp>
        <p:nvSpPr>
          <p:cNvPr id="439" name="Google Shape;439;p56"/>
          <p:cNvSpPr txBox="1"/>
          <p:nvPr>
            <p:ph idx="1" type="body"/>
          </p:nvPr>
        </p:nvSpPr>
        <p:spPr>
          <a:xfrm>
            <a:off x="143850" y="788603"/>
            <a:ext cx="8866800" cy="34839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1" algn="l">
              <a:lnSpc>
                <a:spcPct val="100000"/>
              </a:lnSpc>
              <a:spcBef>
                <a:spcPts val="0"/>
              </a:spcBef>
              <a:spcAft>
                <a:spcPts val="0"/>
              </a:spcAft>
              <a:buSzPts val="1800"/>
              <a:buNone/>
            </a:pPr>
            <a:r>
              <a:t/>
            </a:r>
            <a:endParaRPr b="1" sz="1600">
              <a:solidFill>
                <a:srgbClr val="073763"/>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1" algn="l">
              <a:lnSpc>
                <a:spcPct val="100000"/>
              </a:lnSpc>
              <a:spcBef>
                <a:spcPts val="0"/>
              </a:spcBef>
              <a:spcAft>
                <a:spcPts val="0"/>
              </a:spcAft>
              <a:buClr>
                <a:schemeClr val="dk1"/>
              </a:buClr>
              <a:buSzPts val="1100"/>
              <a:buFont typeface="Arial"/>
              <a:buNone/>
            </a:pPr>
            <a:r>
              <a:t/>
            </a:r>
            <a:endParaRPr i="1" sz="900">
              <a:solidFill>
                <a:srgbClr val="000000"/>
              </a:solidFill>
              <a:highlight>
                <a:srgbClr val="FFFF00"/>
              </a:highlight>
              <a:latin typeface="Arial"/>
              <a:ea typeface="Arial"/>
              <a:cs typeface="Arial"/>
              <a:sym typeface="Arial"/>
            </a:endParaRPr>
          </a:p>
          <a:p>
            <a:pPr indent="0" lvl="0" marL="0" rtl="1" algn="l">
              <a:lnSpc>
                <a:spcPct val="15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l">
              <a:lnSpc>
                <a:spcPct val="115000"/>
              </a:lnSpc>
              <a:spcBef>
                <a:spcPts val="0"/>
              </a:spcBef>
              <a:spcAft>
                <a:spcPts val="1600"/>
              </a:spcAft>
              <a:buSzPts val="1800"/>
              <a:buNone/>
            </a:pPr>
            <a:r>
              <a:t/>
            </a:r>
            <a:endParaRPr/>
          </a:p>
        </p:txBody>
      </p:sp>
      <p:sp>
        <p:nvSpPr>
          <p:cNvPr id="440" name="Google Shape;440;p56"/>
          <p:cNvSpPr txBox="1"/>
          <p:nvPr>
            <p:ph idx="1" type="body"/>
          </p:nvPr>
        </p:nvSpPr>
        <p:spPr>
          <a:xfrm>
            <a:off x="4421200" y="943025"/>
            <a:ext cx="4180200" cy="3416400"/>
          </a:xfrm>
          <a:prstGeom prst="rect">
            <a:avLst/>
          </a:prstGeom>
          <a:noFill/>
          <a:ln>
            <a:noFill/>
          </a:ln>
        </p:spPr>
        <p:txBody>
          <a:bodyPr anchorCtr="0" anchor="t" bIns="91425" lIns="91425" spcFirstLastPara="1" rIns="91425" wrap="square" tIns="91425">
            <a:noAutofit/>
          </a:bodyPr>
          <a:lstStyle/>
          <a:p>
            <a:pPr indent="0" lvl="0" marL="0" rtl="1" algn="l">
              <a:lnSpc>
                <a:spcPct val="100000"/>
              </a:lnSpc>
              <a:spcBef>
                <a:spcPts val="0"/>
              </a:spcBef>
              <a:spcAft>
                <a:spcPts val="0"/>
              </a:spcAft>
              <a:buSzPts val="1800"/>
              <a:buNone/>
            </a:pPr>
            <a:r>
              <a:t/>
            </a:r>
            <a:endParaRPr b="1" sz="1600">
              <a:solidFill>
                <a:srgbClr val="073763"/>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457200" rtl="1" algn="l">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l">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l">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l">
              <a:lnSpc>
                <a:spcPct val="115000"/>
              </a:lnSpc>
              <a:spcBef>
                <a:spcPts val="0"/>
              </a:spcBef>
              <a:spcAft>
                <a:spcPts val="1600"/>
              </a:spcAft>
              <a:buSzPts val="1800"/>
              <a:buNone/>
            </a:pPr>
            <a:r>
              <a:t/>
            </a:r>
            <a:endParaRPr/>
          </a:p>
        </p:txBody>
      </p:sp>
      <p:sp>
        <p:nvSpPr>
          <p:cNvPr id="441" name="Google Shape;441;p56"/>
          <p:cNvSpPr txBox="1"/>
          <p:nvPr/>
        </p:nvSpPr>
        <p:spPr>
          <a:xfrm>
            <a:off x="2440000" y="2052725"/>
            <a:ext cx="4307400" cy="400200"/>
          </a:xfrm>
          <a:prstGeom prst="rect">
            <a:avLst/>
          </a:prstGeom>
          <a:noFill/>
          <a:ln>
            <a:noFill/>
          </a:ln>
        </p:spPr>
        <p:txBody>
          <a:bodyPr anchorCtr="0" anchor="t" bIns="91425" lIns="91425" spcFirstLastPara="1" rIns="91425" wrap="square" tIns="91425">
            <a:spAutoFit/>
          </a:bodyPr>
          <a:lstStyle/>
          <a:p>
            <a:pPr indent="0" lvl="0" marL="0" marR="0" rtl="1"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highlight>
                  <a:srgbClr val="FFFF00"/>
                </a:highlight>
                <a:latin typeface="Arial"/>
                <a:ea typeface="Arial"/>
                <a:cs typeface="Arial"/>
                <a:sym typeface="Arial"/>
              </a:rPr>
              <a:t>أضف محتوى ذا صلة من العرض التقديمي للمعلم هنا</a:t>
            </a:r>
            <a:endParaRPr b="0" i="0" sz="1400" u="none" cap="none" strike="noStrike">
              <a:solidFill>
                <a:srgbClr val="000000"/>
              </a:solidFill>
              <a:highlight>
                <a:srgbClr val="FFFF00"/>
              </a:highlight>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445" name="Shape 445"/>
        <p:cNvGrpSpPr/>
        <p:nvPr/>
      </p:nvGrpSpPr>
      <p:grpSpPr>
        <a:xfrm>
          <a:off x="0" y="0"/>
          <a:ext cx="0" cy="0"/>
          <a:chOff x="0" y="0"/>
          <a:chExt cx="0" cy="0"/>
        </a:xfrm>
      </p:grpSpPr>
      <p:sp>
        <p:nvSpPr>
          <p:cNvPr id="446" name="Google Shape;446;p57"/>
          <p:cNvSpPr txBox="1"/>
          <p:nvPr>
            <p:ph type="title"/>
          </p:nvPr>
        </p:nvSpPr>
        <p:spPr>
          <a:xfrm>
            <a:off x="459000" y="481850"/>
            <a:ext cx="8226000" cy="2781000"/>
          </a:xfrm>
          <a:prstGeom prst="rect">
            <a:avLst/>
          </a:prstGeom>
          <a:noFill/>
          <a:ln>
            <a:noFill/>
          </a:ln>
        </p:spPr>
        <p:txBody>
          <a:bodyPr anchorCtr="0" anchor="b" bIns="91400" lIns="91400" spcFirstLastPara="1" rIns="91400" wrap="square" tIns="91400">
            <a:noAutofit/>
          </a:bodyPr>
          <a:lstStyle/>
          <a:p>
            <a:pPr indent="0" lvl="0" marL="0" rtl="1"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رفاهية المعلم في</a:t>
            </a:r>
            <a:r>
              <a:rPr b="1" lang="en" sz="4800">
                <a:solidFill>
                  <a:schemeClr val="lt1"/>
                </a:solidFill>
                <a:latin typeface="Arial"/>
                <a:ea typeface="Arial"/>
                <a:cs typeface="Arial"/>
                <a:sym typeface="Arial"/>
              </a:rPr>
              <a:t> حالات الطوارئ</a:t>
            </a:r>
            <a:endParaRPr i="1"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lang="en" sz="2300">
                <a:solidFill>
                  <a:srgbClr val="FFFFFF"/>
                </a:solidFill>
                <a:latin typeface="Arial"/>
                <a:ea typeface="Arial"/>
                <a:cs typeface="Arial"/>
                <a:sym typeface="Arial"/>
              </a:rPr>
              <a:t>ورشة عمل حول المواءمة وفقاً للسياق المحلي، السياس</a:t>
            </a:r>
            <a:r>
              <a:rPr lang="en" sz="2300"/>
              <a:t>ة،</a:t>
            </a:r>
            <a:r>
              <a:rPr lang="en" sz="2300">
                <a:solidFill>
                  <a:srgbClr val="FFFFFF"/>
                </a:solidFill>
                <a:latin typeface="Arial"/>
                <a:ea typeface="Arial"/>
                <a:cs typeface="Arial"/>
                <a:sym typeface="Arial"/>
              </a:rPr>
              <a:t> والممارسة</a:t>
            </a:r>
            <a:endParaRPr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extLst>
                  <a:ext uri="http://customooxmlschemas.google.com/">
                    <go:slidesCustomData xmlns:go="http://customooxmlschemas.google.com/" textRoundtripDataId="8"/>
                  </a:ext>
                </a:extLst>
              </a:rPr>
              <a:t>اليوم 2 الجزء 3: تحويل العلم و المعرفة إلى عمل</a:t>
            </a:r>
            <a:endParaRPr b="1" sz="1600">
              <a:solidFill>
                <a:srgbClr val="FFFFFF"/>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50" name="Shape 450"/>
        <p:cNvGrpSpPr/>
        <p:nvPr/>
      </p:nvGrpSpPr>
      <p:grpSpPr>
        <a:xfrm>
          <a:off x="0" y="0"/>
          <a:ext cx="0" cy="0"/>
          <a:chOff x="0" y="0"/>
          <a:chExt cx="0" cy="0"/>
        </a:xfrm>
      </p:grpSpPr>
      <p:sp>
        <p:nvSpPr>
          <p:cNvPr id="451" name="Google Shape;451;p5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خطة عمل رفاهية المعلم</a:t>
            </a:r>
            <a:endParaRPr sz="1700">
              <a:latin typeface="Arial"/>
              <a:ea typeface="Arial"/>
              <a:cs typeface="Arial"/>
              <a:sym typeface="Arial"/>
            </a:endParaRPr>
          </a:p>
        </p:txBody>
      </p:sp>
      <p:sp>
        <p:nvSpPr>
          <p:cNvPr id="452" name="Google Shape;452;p58"/>
          <p:cNvSpPr txBox="1"/>
          <p:nvPr>
            <p:ph idx="1" type="body"/>
          </p:nvPr>
        </p:nvSpPr>
        <p:spPr>
          <a:xfrm>
            <a:off x="4676700" y="829800"/>
            <a:ext cx="4277400" cy="34839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الغرض من النشاط</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يوفر النشاطان السابقان الأساسات لهذا النشاط</a:t>
            </a:r>
            <a:endParaRPr sz="1600">
              <a:solidFill>
                <a:srgbClr val="000000"/>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1600">
              <a:solidFill>
                <a:srgbClr val="000000"/>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نريد تطوير 4 خطط عمل محددة النطاق بحيث نتمكّن من تجميعها معًا لتشكيل خطة عمل رفاهية المعلم في [</a:t>
            </a:r>
            <a:r>
              <a:rPr lang="en" sz="1600">
                <a:solidFill>
                  <a:srgbClr val="000000"/>
                </a:solidFill>
                <a:highlight>
                  <a:srgbClr val="FFFF00"/>
                </a:highlight>
                <a:latin typeface="Arial"/>
                <a:ea typeface="Arial"/>
                <a:cs typeface="Arial"/>
                <a:sym typeface="Arial"/>
              </a:rPr>
              <a:t>السياق</a:t>
            </a:r>
            <a:r>
              <a:rPr lang="en" sz="1600">
                <a:solidFill>
                  <a:srgbClr val="000000"/>
                </a:solidFill>
                <a:latin typeface="Arial"/>
                <a:ea typeface="Arial"/>
                <a:cs typeface="Arial"/>
                <a:sym typeface="Arial"/>
              </a:rPr>
              <a:t>] </a:t>
            </a:r>
            <a:endParaRPr sz="1600">
              <a:solidFill>
                <a:srgbClr val="000000"/>
              </a:solidFill>
              <a:latin typeface="Arial"/>
              <a:ea typeface="Arial"/>
              <a:cs typeface="Arial"/>
              <a:sym typeface="Arial"/>
            </a:endParaRPr>
          </a:p>
          <a:p>
            <a:pPr indent="0" lvl="0" marL="457200" rtl="1" algn="r">
              <a:lnSpc>
                <a:spcPct val="115000"/>
              </a:lnSpc>
              <a:spcBef>
                <a:spcPts val="0"/>
              </a:spcBef>
              <a:spcAft>
                <a:spcPts val="0"/>
              </a:spcAft>
              <a:buSzPts val="1800"/>
              <a:buNone/>
            </a:pPr>
            <a:r>
              <a:t/>
            </a:r>
            <a:endParaRPr sz="1600">
              <a:solidFill>
                <a:srgbClr val="000000"/>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rgbClr val="000000"/>
                </a:solidFill>
                <a:latin typeface="Arial"/>
                <a:ea typeface="Arial"/>
                <a:cs typeface="Arial"/>
                <a:sym typeface="Arial"/>
              </a:rPr>
              <a:t>سيقوم هذا الإجراء التخطيطي بعد ذلك بإثراء نهج متماسك ومنسق بين أصحاب الشأن و من خلالهم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Calibri"/>
              <a:ea typeface="Calibri"/>
              <a:cs typeface="Calibri"/>
              <a:sym typeface="Calibri"/>
            </a:endParaRPr>
          </a:p>
          <a:p>
            <a:pPr indent="0" lvl="0" marL="0" rtl="1" algn="r">
              <a:lnSpc>
                <a:spcPct val="100000"/>
              </a:lnSpc>
              <a:spcBef>
                <a:spcPts val="0"/>
              </a:spcBef>
              <a:spcAft>
                <a:spcPts val="0"/>
              </a:spcAft>
              <a:buSzPts val="1800"/>
              <a:buNone/>
            </a:pPr>
            <a:r>
              <a:t/>
            </a:r>
            <a:endParaRPr sz="16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sz="1600"/>
          </a:p>
        </p:txBody>
      </p:sp>
      <p:sp>
        <p:nvSpPr>
          <p:cNvPr id="453" name="Google Shape;453;p58"/>
          <p:cNvSpPr txBox="1"/>
          <p:nvPr>
            <p:ph idx="1" type="body"/>
          </p:nvPr>
        </p:nvSpPr>
        <p:spPr>
          <a:xfrm>
            <a:off x="0" y="745575"/>
            <a:ext cx="4676700" cy="34164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تعليمات النشاط</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100">
              <a:solidFill>
                <a:srgbClr val="000000"/>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إعادة توزيع المجموعات وفقا للنطاق </a:t>
            </a:r>
            <a:endParaRPr sz="1600">
              <a:solidFill>
                <a:schemeClr val="dk1"/>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استخدم قالب خطة العمل من كتيب العمل لتخطيط المجالات ذات الأولوية التي ستركز عليها</a:t>
            </a:r>
            <a:endParaRPr sz="1600">
              <a:solidFill>
                <a:schemeClr val="dk1"/>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قم بتضمين تفاصيل السياسة والتطبيق من النشاط السابق </a:t>
            </a:r>
            <a:endParaRPr sz="1600">
              <a:solidFill>
                <a:schemeClr val="dk1"/>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حدّد شركاء الخطة التنفيذية وأصحاب المصلحة المشتركين للقطاعات</a:t>
            </a:r>
            <a:endParaRPr sz="1600">
              <a:solidFill>
                <a:schemeClr val="dk1"/>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قم بتحديد وتعريف نتائج واضحة، قابلة للقياس والتطبيق و محددة الوقت.</a:t>
            </a:r>
            <a:endParaRPr sz="1600">
              <a:solidFill>
                <a:schemeClr val="dk1"/>
              </a:solidFill>
              <a:latin typeface="Arial"/>
              <a:ea typeface="Arial"/>
              <a:cs typeface="Arial"/>
              <a:sym typeface="Arial"/>
            </a:endParaRPr>
          </a:p>
          <a:p>
            <a:pPr indent="-330200" lvl="0" marL="457200" rtl="1" algn="r">
              <a:lnSpc>
                <a:spcPct val="115000"/>
              </a:lnSpc>
              <a:spcBef>
                <a:spcPts val="0"/>
              </a:spcBef>
              <a:spcAft>
                <a:spcPts val="0"/>
              </a:spcAft>
              <a:buClr>
                <a:srgbClr val="1C4587"/>
              </a:buClr>
              <a:buSzPts val="1600"/>
              <a:buFont typeface="Arial"/>
              <a:buChar char="●"/>
            </a:pPr>
            <a:r>
              <a:rPr lang="en" sz="1600">
                <a:solidFill>
                  <a:schemeClr val="dk1"/>
                </a:solidFill>
                <a:latin typeface="Arial"/>
                <a:ea typeface="Arial"/>
                <a:cs typeface="Arial"/>
                <a:sym typeface="Arial"/>
              </a:rPr>
              <a:t>استخدم قوالب الخطط التنفيذية المتوفرة.</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457" name="Shape 457"/>
        <p:cNvGrpSpPr/>
        <p:nvPr/>
      </p:nvGrpSpPr>
      <p:grpSpPr>
        <a:xfrm>
          <a:off x="0" y="0"/>
          <a:ext cx="0" cy="0"/>
          <a:chOff x="0" y="0"/>
          <a:chExt cx="0" cy="0"/>
        </a:xfrm>
      </p:grpSpPr>
      <p:sp>
        <p:nvSpPr>
          <p:cNvPr id="458" name="Google Shape;458;p59"/>
          <p:cNvSpPr txBox="1"/>
          <p:nvPr>
            <p:ph type="title"/>
          </p:nvPr>
        </p:nvSpPr>
        <p:spPr>
          <a:xfrm>
            <a:off x="459000" y="635575"/>
            <a:ext cx="8226000" cy="2710200"/>
          </a:xfrm>
          <a:prstGeom prst="rect">
            <a:avLst/>
          </a:prstGeom>
          <a:noFill/>
          <a:ln>
            <a:noFill/>
          </a:ln>
        </p:spPr>
        <p:txBody>
          <a:bodyPr anchorCtr="0" anchor="b" bIns="91400" lIns="91400" spcFirstLastPara="1" rIns="91400" wrap="square" tIns="91400">
            <a:noAutofit/>
          </a:bodyPr>
          <a:lstStyle/>
          <a:p>
            <a:pPr indent="0" lvl="0" marL="0" rtl="1"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رفاهية المعلم في</a:t>
            </a:r>
            <a:r>
              <a:rPr b="1" lang="en" sz="4800">
                <a:solidFill>
                  <a:schemeClr val="lt1"/>
                </a:solidFill>
                <a:latin typeface="Arial"/>
                <a:ea typeface="Arial"/>
                <a:cs typeface="Arial"/>
                <a:sym typeface="Arial"/>
              </a:rPr>
              <a:t> حالات الطوارئ</a:t>
            </a:r>
            <a:endParaRPr i="1"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lang="en" sz="2300">
                <a:solidFill>
                  <a:srgbClr val="FFFFFF"/>
                </a:solidFill>
                <a:latin typeface="Arial"/>
                <a:ea typeface="Arial"/>
                <a:cs typeface="Arial"/>
                <a:sym typeface="Arial"/>
              </a:rPr>
              <a:t>ورشة عمل حول المواءمة وفقاً للسياق المحلي، السياسات، والممارسات</a:t>
            </a:r>
            <a:endParaRPr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كتيب العمل 1: إمكانية الحصول على التعليم والبيئة </a:t>
            </a:r>
            <a:r>
              <a:rPr b="1" lang="en" sz="1600"/>
              <a:t>التعليمية</a:t>
            </a:r>
            <a:endParaRPr b="1" sz="1600">
              <a:solidFill>
                <a:srgbClr val="FFFFFF"/>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62" name="Shape 462"/>
        <p:cNvGrpSpPr/>
        <p:nvPr/>
      </p:nvGrpSpPr>
      <p:grpSpPr>
        <a:xfrm>
          <a:off x="0" y="0"/>
          <a:ext cx="0" cy="0"/>
          <a:chOff x="0" y="0"/>
          <a:chExt cx="0" cy="0"/>
        </a:xfrm>
      </p:grpSpPr>
      <p:sp>
        <p:nvSpPr>
          <p:cNvPr id="463" name="Google Shape;463;p6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a:t>
            </a:r>
            <a:endParaRPr b="1" sz="2400">
              <a:latin typeface="Arial"/>
              <a:ea typeface="Arial"/>
              <a:cs typeface="Arial"/>
              <a:sym typeface="Arial"/>
            </a:endParaRPr>
          </a:p>
          <a:p>
            <a:pPr indent="0" lvl="0" marL="0" rtl="1" algn="r">
              <a:lnSpc>
                <a:spcPct val="100000"/>
              </a:lnSpc>
              <a:spcBef>
                <a:spcPts val="0"/>
              </a:spcBef>
              <a:spcAft>
                <a:spcPts val="0"/>
              </a:spcAft>
              <a:buSzPts val="2800"/>
              <a:buNone/>
            </a:pPr>
            <a:r>
              <a:rPr b="1" lang="en" sz="2400">
                <a:latin typeface="Arial"/>
                <a:ea typeface="Arial"/>
                <a:cs typeface="Arial"/>
                <a:sym typeface="Arial"/>
              </a:rPr>
              <a:t>النطاق 2 - إمكانية الحصول على التعليم والبيئة التعلمية</a:t>
            </a:r>
            <a:endParaRPr sz="2400">
              <a:latin typeface="Arial"/>
              <a:ea typeface="Arial"/>
              <a:cs typeface="Arial"/>
              <a:sym typeface="Arial"/>
            </a:endParaRPr>
          </a:p>
        </p:txBody>
      </p:sp>
      <p:sp>
        <p:nvSpPr>
          <p:cNvPr id="464" name="Google Shape;464;p60"/>
          <p:cNvSpPr txBox="1"/>
          <p:nvPr/>
        </p:nvSpPr>
        <p:spPr>
          <a:xfrm>
            <a:off x="3533900" y="114387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التكافؤ في فرص الحصول على التعليم</a:t>
            </a:r>
            <a:endParaRPr b="1" i="1" sz="1400" u="none" cap="none" strike="noStrike">
              <a:solidFill>
                <a:srgbClr val="073763"/>
              </a:solidFill>
              <a:latin typeface="Arial"/>
              <a:ea typeface="Arial"/>
              <a:cs typeface="Arial"/>
              <a:sym typeface="Arial"/>
            </a:endParaRPr>
          </a:p>
        </p:txBody>
      </p:sp>
      <p:sp>
        <p:nvSpPr>
          <p:cNvPr id="465" name="Google Shape;465;p60"/>
          <p:cNvSpPr txBox="1"/>
          <p:nvPr/>
        </p:nvSpPr>
        <p:spPr>
          <a:xfrm>
            <a:off x="4143650" y="1649525"/>
            <a:ext cx="4674300" cy="2339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يعني تكافؤ الفرص أن يحصل جميع المعلمين على تعليم وتدريب شامل وغير متحيّز أثناء عملهم.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أن تكون خدمات التدريب والتعليم مرنة ومناسبة للاحتياجات والتحديات المحلية، بما في ذلك مناهج تعليم المعلمين المصنفة حسب الثقافة والجندر</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أن يكون كل معلم قادرا على الانضمام إلى ورش العمل أو الدورات التدريبية عبر الإنترنت التي تدعم رفاهيتهم النفسية الاجتماعية و تحسن كفائتهم الاجتماعية والعاطفية.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أن يكون كل معلم قادرًا أيضًا على الوصول إلى الرعاية الصحية النفسية والبدنية</a:t>
            </a:r>
            <a:endParaRPr b="0" i="0" sz="1400" u="none" cap="none" strike="noStrike">
              <a:solidFill>
                <a:srgbClr val="000000"/>
              </a:solidFill>
              <a:latin typeface="Arial"/>
              <a:ea typeface="Arial"/>
              <a:cs typeface="Arial"/>
              <a:sym typeface="Arial"/>
            </a:endParaRPr>
          </a:p>
        </p:txBody>
      </p:sp>
      <p:sp>
        <p:nvSpPr>
          <p:cNvPr id="466" name="Google Shape;466;p60"/>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a:t>
            </a:r>
            <a:endParaRPr b="0" i="0" sz="1000" u="none" cap="none" strike="noStrike">
              <a:solidFill>
                <a:schemeClr val="lt1"/>
              </a:solidFill>
              <a:latin typeface="Arial"/>
              <a:ea typeface="Arial"/>
              <a:cs typeface="Arial"/>
              <a:sym typeface="Arial"/>
            </a:endParaRPr>
          </a:p>
        </p:txBody>
      </p:sp>
      <p:sp>
        <p:nvSpPr>
          <p:cNvPr id="467" name="Google Shape;467;p60"/>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Placeholder</a:t>
            </a:r>
            <a:endParaRPr b="0" i="0" sz="1000" u="none" cap="none" strike="noStrike">
              <a:solidFill>
                <a:schemeClr val="lt1"/>
              </a:solidFill>
              <a:latin typeface="Arial"/>
              <a:ea typeface="Arial"/>
              <a:cs typeface="Arial"/>
              <a:sym typeface="Arial"/>
            </a:endParaRPr>
          </a:p>
        </p:txBody>
      </p:sp>
      <p:pic>
        <p:nvPicPr>
          <p:cNvPr id="468" name="Google Shape;468;p60"/>
          <p:cNvPicPr preferRelativeResize="0"/>
          <p:nvPr/>
        </p:nvPicPr>
        <p:blipFill rotWithShape="1">
          <a:blip r:embed="rId3">
            <a:alphaModFix/>
          </a:blip>
          <a:srcRect b="0" l="0" r="0" t="0"/>
          <a:stretch/>
        </p:blipFill>
        <p:spPr>
          <a:xfrm>
            <a:off x="457026" y="1484450"/>
            <a:ext cx="3323108" cy="250477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72" name="Shape 472"/>
        <p:cNvGrpSpPr/>
        <p:nvPr/>
      </p:nvGrpSpPr>
      <p:grpSpPr>
        <a:xfrm>
          <a:off x="0" y="0"/>
          <a:ext cx="0" cy="0"/>
          <a:chOff x="0" y="0"/>
          <a:chExt cx="0" cy="0"/>
        </a:xfrm>
      </p:grpSpPr>
      <p:sp>
        <p:nvSpPr>
          <p:cNvPr id="473" name="Google Shape;473;p6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a:t>
            </a:r>
            <a:endParaRPr b="1" sz="2400">
              <a:latin typeface="Arial"/>
              <a:ea typeface="Arial"/>
              <a:cs typeface="Arial"/>
              <a:sym typeface="Arial"/>
            </a:endParaRPr>
          </a:p>
          <a:p>
            <a:pPr indent="0" lvl="0" marL="0" rtl="1" algn="r">
              <a:lnSpc>
                <a:spcPct val="100000"/>
              </a:lnSpc>
              <a:spcBef>
                <a:spcPts val="0"/>
              </a:spcBef>
              <a:spcAft>
                <a:spcPts val="0"/>
              </a:spcAft>
              <a:buSzPts val="2800"/>
              <a:buNone/>
            </a:pPr>
            <a:r>
              <a:rPr b="1" lang="en" sz="2400">
                <a:latin typeface="Arial"/>
                <a:ea typeface="Arial"/>
                <a:cs typeface="Arial"/>
                <a:sym typeface="Arial"/>
              </a:rPr>
              <a:t>النطاق 2 - إمكانية الحصول على التعليم و</a:t>
            </a:r>
            <a:r>
              <a:rPr b="1" lang="en" sz="2400">
                <a:latin typeface="Arial"/>
                <a:ea typeface="Arial"/>
                <a:cs typeface="Arial"/>
                <a:sym typeface="Arial"/>
                <a:extLst>
                  <a:ext uri="http://customooxmlschemas.google.com/">
                    <go:slidesCustomData xmlns:go="http://customooxmlschemas.google.com/" textRoundtripDataId="9"/>
                  </a:ext>
                </a:extLst>
              </a:rPr>
              <a:t>بيئة التعلّم</a:t>
            </a:r>
            <a:endParaRPr sz="2400">
              <a:latin typeface="Arial"/>
              <a:ea typeface="Arial"/>
              <a:cs typeface="Arial"/>
              <a:sym typeface="Arial"/>
            </a:endParaRPr>
          </a:p>
          <a:p>
            <a:pPr indent="0" lvl="0" marL="0" rtl="1" algn="r">
              <a:lnSpc>
                <a:spcPct val="100000"/>
              </a:lnSpc>
              <a:spcBef>
                <a:spcPts val="0"/>
              </a:spcBef>
              <a:spcAft>
                <a:spcPts val="0"/>
              </a:spcAft>
              <a:buSzPts val="2800"/>
              <a:buNone/>
            </a:pPr>
            <a:r>
              <a:t/>
            </a:r>
            <a:endParaRPr b="1" sz="2400">
              <a:latin typeface="Arial"/>
              <a:ea typeface="Arial"/>
              <a:cs typeface="Arial"/>
              <a:sym typeface="Arial"/>
            </a:endParaRPr>
          </a:p>
        </p:txBody>
      </p:sp>
      <p:sp>
        <p:nvSpPr>
          <p:cNvPr id="474" name="Google Shape;474;p6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475" name="Google Shape;475;p61"/>
          <p:cNvSpPr txBox="1"/>
          <p:nvPr/>
        </p:nvSpPr>
        <p:spPr>
          <a:xfrm>
            <a:off x="3598050" y="1096900"/>
            <a:ext cx="5347200" cy="6156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التكافؤ في فرص الحصول على التعليم</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476" name="Google Shape;476;p61"/>
          <p:cNvSpPr txBox="1"/>
          <p:nvPr/>
        </p:nvSpPr>
        <p:spPr>
          <a:xfrm>
            <a:off x="3007650" y="1566350"/>
            <a:ext cx="58899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العوائق في وجه رفاهية المعلم الناتجة عن عدم تكافؤ الفرص؟</a:t>
            </a:r>
            <a:endParaRPr b="0" i="0" sz="1400" u="none" cap="none" strike="noStrike">
              <a:solidFill>
                <a:srgbClr val="CC4125"/>
              </a:solidFill>
              <a:latin typeface="Arial"/>
              <a:ea typeface="Arial"/>
              <a:cs typeface="Arial"/>
              <a:sym typeface="Arial"/>
            </a:endParaRPr>
          </a:p>
        </p:txBody>
      </p:sp>
      <p:sp>
        <p:nvSpPr>
          <p:cNvPr id="477" name="Google Shape;477;p61"/>
          <p:cNvSpPr txBox="1"/>
          <p:nvPr/>
        </p:nvSpPr>
        <p:spPr>
          <a:xfrm>
            <a:off x="1382775" y="2181950"/>
            <a:ext cx="7452000" cy="12621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السياسات </a:t>
            </a:r>
            <a:r>
              <a:rPr lang="en"/>
              <a:t>القائمة على التمييز</a:t>
            </a:r>
            <a:r>
              <a:rPr b="0" i="0" lang="en" sz="1400" u="none" cap="none" strike="noStrike">
                <a:solidFill>
                  <a:srgbClr val="000000"/>
                </a:solidFill>
                <a:latin typeface="Arial"/>
                <a:ea typeface="Arial"/>
                <a:cs typeface="Arial"/>
                <a:sym typeface="Arial"/>
              </a:rPr>
              <a:t> تستثني المعلمين من الأقليات، مثل اللاجئين والأقليات العرقية أوالدينية، والأقليات الجنسانيّة، أو المعلمين ذوي الإعاقة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يحتاج المعلمون إلى مواطنة أو شهادة مهنيّة من أجل العمل في المدارس</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تستخدم المدارس كمأوى أو قواعد عسكرية أثناء حالات الطوارئ</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سياسات وتعيين المدرسين الصديقة للأسرة قليلة وشبه معدومة</a:t>
            </a:r>
            <a:endParaRPr b="0" i="0" sz="1400" u="none" cap="none" strike="noStrike">
              <a:solidFill>
                <a:srgbClr val="000000"/>
              </a:solidFill>
              <a:latin typeface="Arial"/>
              <a:ea typeface="Arial"/>
              <a:cs typeface="Arial"/>
              <a:sym typeface="Arial"/>
            </a:endParaRPr>
          </a:p>
        </p:txBody>
      </p:sp>
      <p:sp>
        <p:nvSpPr>
          <p:cNvPr id="478" name="Google Shape;478;p61"/>
          <p:cNvSpPr txBox="1"/>
          <p:nvPr/>
        </p:nvSpPr>
        <p:spPr>
          <a:xfrm>
            <a:off x="72453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a:t>
            </a:r>
            <a:endParaRPr b="0" i="0" sz="1000" u="none" cap="none" strike="noStrike">
              <a:solidFill>
                <a:schemeClr val="lt1"/>
              </a:solidFill>
              <a:latin typeface="Arial"/>
              <a:ea typeface="Arial"/>
              <a:cs typeface="Arial"/>
              <a:sym typeface="Arial"/>
            </a:endParaRPr>
          </a:p>
        </p:txBody>
      </p:sp>
      <p:sp>
        <p:nvSpPr>
          <p:cNvPr id="479" name="Google Shape;479;p61"/>
          <p:cNvSpPr txBox="1"/>
          <p:nvPr/>
        </p:nvSpPr>
        <p:spPr>
          <a:xfrm>
            <a:off x="-456450" y="3634975"/>
            <a:ext cx="94671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هل توجد هذه العوائق في سياقك؟ ما هي العوائق الإضافية في وجه رفاهية المعلم الناتجة عن عدم تكافؤ الفرص؟</a:t>
            </a:r>
            <a:endParaRPr b="0" i="0" sz="1400" u="none" cap="none" strike="noStrike">
              <a:solidFill>
                <a:srgbClr val="CC4125"/>
              </a:solidFill>
              <a:latin typeface="Arial"/>
              <a:ea typeface="Arial"/>
              <a:cs typeface="Arial"/>
              <a:sym typeface="Arial"/>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83" name="Shape 483"/>
        <p:cNvGrpSpPr/>
        <p:nvPr/>
      </p:nvGrpSpPr>
      <p:grpSpPr>
        <a:xfrm>
          <a:off x="0" y="0"/>
          <a:ext cx="0" cy="0"/>
          <a:chOff x="0" y="0"/>
          <a:chExt cx="0" cy="0"/>
        </a:xfrm>
      </p:grpSpPr>
      <p:sp>
        <p:nvSpPr>
          <p:cNvPr id="484" name="Google Shape;484;p6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a:t>
            </a:r>
            <a:endParaRPr b="1" sz="2400">
              <a:latin typeface="Arial"/>
              <a:ea typeface="Arial"/>
              <a:cs typeface="Arial"/>
              <a:sym typeface="Arial"/>
            </a:endParaRPr>
          </a:p>
          <a:p>
            <a:pPr indent="0" lvl="0" marL="0" rtl="1" algn="r">
              <a:lnSpc>
                <a:spcPct val="100000"/>
              </a:lnSpc>
              <a:spcBef>
                <a:spcPts val="0"/>
              </a:spcBef>
              <a:spcAft>
                <a:spcPts val="0"/>
              </a:spcAft>
              <a:buSzPts val="2800"/>
              <a:buNone/>
            </a:pPr>
            <a:r>
              <a:rPr b="1" lang="en" sz="2400">
                <a:latin typeface="Arial"/>
                <a:ea typeface="Arial"/>
                <a:cs typeface="Arial"/>
                <a:sym typeface="Arial"/>
              </a:rPr>
              <a:t>النطاق 2</a:t>
            </a:r>
            <a:endParaRPr sz="2400">
              <a:latin typeface="Arial"/>
              <a:ea typeface="Arial"/>
              <a:cs typeface="Arial"/>
              <a:sym typeface="Arial"/>
            </a:endParaRPr>
          </a:p>
        </p:txBody>
      </p:sp>
      <p:sp>
        <p:nvSpPr>
          <p:cNvPr id="485" name="Google Shape;485;p62"/>
          <p:cNvSpPr txBox="1"/>
          <p:nvPr/>
        </p:nvSpPr>
        <p:spPr>
          <a:xfrm>
            <a:off x="3598050" y="1088313"/>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التكافؤ في فرص الحصول على التعليم</a:t>
            </a:r>
            <a:endParaRPr b="1" i="1" sz="1400" u="none" cap="none" strike="noStrike">
              <a:solidFill>
                <a:srgbClr val="073763"/>
              </a:solidFill>
              <a:latin typeface="Arial"/>
              <a:ea typeface="Arial"/>
              <a:cs typeface="Arial"/>
              <a:sym typeface="Arial"/>
            </a:endParaRPr>
          </a:p>
        </p:txBody>
      </p:sp>
      <p:sp>
        <p:nvSpPr>
          <p:cNvPr id="486" name="Google Shape;486;p62"/>
          <p:cNvSpPr txBox="1"/>
          <p:nvPr/>
        </p:nvSpPr>
        <p:spPr>
          <a:xfrm>
            <a:off x="2514600" y="1627150"/>
            <a:ext cx="6496200" cy="21240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تأكد من تكافؤ وصول المعلمين إلى برامج الصحة النفسية والدعم النفسي الاجتماعي عالية الجودة (والتي تشمل خيارات النقل الآمنة وبأسعار معقولة ، رعاية الأطفال ، المرافق التي يمكن الوصول إليها ، وأماكن إقامة الاتصالات للأقليات العرقية واللغوية)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الحفاظ على سلامة المعلمين عند مشاركتهم في مشاريع الصحة النفسية والدعم النفسي الاجتماعي. الحفاظ على سرية المعلومات الشخصية ومعالجة قضايا وصمة العار والتمييز بعناية.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مطالبة الجهات الفاعلة في مجال الحماية والأمن بإنشاء بروتوكولات أمنية وبنية تحتية مناسبة للحفاظ على سلامة المعلمين، وخاصة المعلمين ذوي الإعاقة أو الفئات الضعيفة الأخرى</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إنشاء مسارات إحالة حتى يتمكن المعلمون من الوصول إلى خدمات الصحة النفسية والدعم النفسي الاجتماعي ، والتأكد من أن جميع المعلمين يفهمون كيفية عمل ذلك</a:t>
            </a:r>
            <a:endParaRPr b="0" i="0" sz="1400" u="none" cap="none" strike="noStrike">
              <a:solidFill>
                <a:srgbClr val="000000"/>
              </a:solidFill>
              <a:latin typeface="Arial"/>
              <a:ea typeface="Arial"/>
              <a:cs typeface="Arial"/>
              <a:sym typeface="Arial"/>
            </a:endParaRPr>
          </a:p>
        </p:txBody>
      </p:sp>
      <p:pic>
        <p:nvPicPr>
          <p:cNvPr id="487" name="Google Shape;487;p62"/>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3" name="Shape 73"/>
        <p:cNvGrpSpPr/>
        <p:nvPr/>
      </p:nvGrpSpPr>
      <p:grpSpPr>
        <a:xfrm>
          <a:off x="0" y="0"/>
          <a:ext cx="0" cy="0"/>
          <a:chOff x="0" y="0"/>
          <a:chExt cx="0" cy="0"/>
        </a:xfrm>
      </p:grpSpPr>
      <p:sp>
        <p:nvSpPr>
          <p:cNvPr id="74" name="Google Shape;74;p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أخلاقيات ورش العمل ورفاهيتك الشخصية</a:t>
            </a:r>
            <a:endParaRPr sz="1700">
              <a:latin typeface="Arial"/>
              <a:ea typeface="Arial"/>
              <a:cs typeface="Arial"/>
              <a:sym typeface="Arial"/>
            </a:endParaRPr>
          </a:p>
        </p:txBody>
      </p:sp>
      <p:sp>
        <p:nvSpPr>
          <p:cNvPr id="75" name="Google Shape;75;p6"/>
          <p:cNvSpPr txBox="1"/>
          <p:nvPr>
            <p:ph idx="1" type="body"/>
          </p:nvPr>
        </p:nvSpPr>
        <p:spPr>
          <a:xfrm>
            <a:off x="143850" y="909275"/>
            <a:ext cx="4180200" cy="34839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أخلاقيات ورشة العمل</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1" algn="r">
              <a:lnSpc>
                <a:spcPct val="100000"/>
              </a:lnSpc>
              <a:spcBef>
                <a:spcPts val="0"/>
              </a:spcBef>
              <a:spcAft>
                <a:spcPts val="0"/>
              </a:spcAft>
              <a:buClr>
                <a:schemeClr val="dk1"/>
              </a:buClr>
              <a:buSzPts val="1100"/>
              <a:buFont typeface="Arial"/>
              <a:buNone/>
            </a:pPr>
            <a:r>
              <a:rPr lang="en" sz="1400">
                <a:solidFill>
                  <a:srgbClr val="000000"/>
                </a:solidFill>
                <a:latin typeface="Arial"/>
                <a:ea typeface="Arial"/>
                <a:cs typeface="Arial"/>
                <a:sym typeface="Arial"/>
              </a:rPr>
              <a:t>نريد تخصيص مساحة آمنة ثقافيًا معًا وأن نتيح لكم إظهار ذواتكم الكاملة  حتى تتمكنوا من المساهمة بثقة.</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Clr>
                <a:schemeClr val="dk1"/>
              </a:buClr>
              <a:buSzPts val="1100"/>
              <a:buFont typeface="Arial"/>
              <a:buNone/>
            </a:pPr>
            <a:r>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lang="en" sz="1400">
                <a:solidFill>
                  <a:srgbClr val="000000"/>
                </a:solidFill>
                <a:latin typeface="Arial"/>
                <a:ea typeface="Arial"/>
                <a:cs typeface="Arial"/>
                <a:sym typeface="Arial"/>
              </a:rPr>
              <a:t>هدفنا في نهاية الورشة أن تشعر أن صوتكم قد سُمع، وأن تجاربكم ورؤاكم قد كُرّمت، وبأنكم تنتمون إلى مجتمع من قادة التعليم المهتمين بأمر بعضهم.</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Clr>
                <a:schemeClr val="dk1"/>
              </a:buClr>
              <a:buSzPts val="1100"/>
              <a:buFont typeface="Arial"/>
              <a:buNone/>
            </a:pPr>
            <a:r>
              <a:t/>
            </a:r>
            <a:endParaRPr i="1" sz="900">
              <a:solidFill>
                <a:srgbClr val="000000"/>
              </a:solidFill>
              <a:highlight>
                <a:srgbClr val="FFFF00"/>
              </a:highlight>
              <a:latin typeface="Arial"/>
              <a:ea typeface="Arial"/>
              <a:cs typeface="Arial"/>
              <a:sym typeface="Arial"/>
            </a:endParaRPr>
          </a:p>
          <a:p>
            <a:pPr indent="0" lvl="0" marL="0" rtl="1" algn="r">
              <a:lnSpc>
                <a:spcPct val="115000"/>
              </a:lnSpc>
              <a:spcBef>
                <a:spcPts val="0"/>
              </a:spcBef>
              <a:spcAft>
                <a:spcPts val="1600"/>
              </a:spcAft>
              <a:buSzPts val="1800"/>
              <a:buNone/>
            </a:pPr>
            <a:r>
              <a:t/>
            </a:r>
            <a:endParaRPr/>
          </a:p>
        </p:txBody>
      </p:sp>
      <p:sp>
        <p:nvSpPr>
          <p:cNvPr id="76" name="Google Shape;76;p6"/>
          <p:cNvSpPr txBox="1"/>
          <p:nvPr>
            <p:ph idx="1" type="body"/>
          </p:nvPr>
        </p:nvSpPr>
        <p:spPr>
          <a:xfrm>
            <a:off x="4421200" y="943025"/>
            <a:ext cx="4180200" cy="34164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73763"/>
                </a:solidFill>
                <a:latin typeface="Arial"/>
                <a:ea typeface="Arial"/>
                <a:cs typeface="Arial"/>
                <a:sym typeface="Arial"/>
              </a:rPr>
              <a:t>رفاهيتك الشخصية</a:t>
            </a:r>
            <a:endParaRPr b="1" sz="1600">
              <a:solidFill>
                <a:srgbClr val="073763"/>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lang="en" sz="1400">
                <a:solidFill>
                  <a:srgbClr val="000000"/>
                </a:solidFill>
                <a:latin typeface="Arial"/>
                <a:ea typeface="Arial"/>
                <a:cs typeface="Arial"/>
                <a:sym typeface="Arial"/>
              </a:rPr>
              <a:t>نريد أن نقدم لك تجربة تعلّم </a:t>
            </a:r>
            <a:r>
              <a:rPr lang="en" sz="1400"/>
              <a:t>مهنية</a:t>
            </a:r>
            <a:r>
              <a:rPr lang="en" sz="1400">
                <a:solidFill>
                  <a:srgbClr val="000000"/>
                </a:solidFill>
                <a:latin typeface="Arial"/>
                <a:ea typeface="Arial"/>
                <a:cs typeface="Arial"/>
                <a:sym typeface="Arial"/>
              </a:rPr>
              <a:t> تدعم مشاركتك ورفاهيتك.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lang="en" sz="1400">
                <a:solidFill>
                  <a:srgbClr val="000000"/>
                </a:solidFill>
                <a:latin typeface="Arial"/>
                <a:ea typeface="Arial"/>
                <a:cs typeface="Arial"/>
                <a:sym typeface="Arial"/>
              </a:rPr>
              <a:t>نود أن نقدم لك:</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317500" lvl="0" marL="457200" rtl="1" algn="r">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وقتاً كافياً لمشاركة القصص، نقاط القوة، والاستراتيجيات</a:t>
            </a:r>
            <a:endParaRPr sz="1400">
              <a:solidFill>
                <a:srgbClr val="000000"/>
              </a:solidFill>
              <a:latin typeface="Arial"/>
              <a:ea typeface="Arial"/>
              <a:cs typeface="Arial"/>
              <a:sym typeface="Arial"/>
            </a:endParaRPr>
          </a:p>
          <a:p>
            <a:pPr indent="-317500" lvl="0" marL="457200" rtl="1" algn="r">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أنشطة تعلّم مبنية على التعاو</a:t>
            </a:r>
            <a:r>
              <a:rPr lang="en" sz="1400"/>
              <a:t>ن والتشاركية</a:t>
            </a:r>
            <a:r>
              <a:rPr lang="en" sz="1400">
                <a:solidFill>
                  <a:srgbClr val="000000"/>
                </a:solidFill>
                <a:latin typeface="Arial"/>
                <a:ea typeface="Arial"/>
                <a:cs typeface="Arial"/>
                <a:sym typeface="Arial"/>
              </a:rPr>
              <a:t> </a:t>
            </a:r>
            <a:endParaRPr sz="1400">
              <a:solidFill>
                <a:srgbClr val="000000"/>
              </a:solidFill>
              <a:latin typeface="Arial"/>
              <a:ea typeface="Arial"/>
              <a:cs typeface="Arial"/>
              <a:sym typeface="Arial"/>
            </a:endParaRPr>
          </a:p>
          <a:p>
            <a:pPr indent="-317500" lvl="0" marL="457200" rtl="1" algn="r">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فرص للاحتفال ببعضنا البعض </a:t>
            </a:r>
            <a:endParaRPr sz="1400">
              <a:solidFill>
                <a:srgbClr val="000000"/>
              </a:solidFill>
              <a:latin typeface="Arial"/>
              <a:ea typeface="Arial"/>
              <a:cs typeface="Arial"/>
              <a:sym typeface="Arial"/>
            </a:endParaRPr>
          </a:p>
          <a:p>
            <a:pPr indent="-317500" lvl="0" marL="457200" rtl="1" algn="r">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وقت للراحة والتأمل والتواجد</a:t>
            </a:r>
            <a:endParaRPr sz="1400">
              <a:solidFill>
                <a:srgbClr val="000000"/>
              </a:solidFill>
              <a:latin typeface="Arial"/>
              <a:ea typeface="Arial"/>
              <a:cs typeface="Arial"/>
              <a:sym typeface="Arial"/>
            </a:endParaRPr>
          </a:p>
          <a:p>
            <a:pPr indent="-317500" lvl="0" marL="457200" rtl="1" algn="r">
              <a:lnSpc>
                <a:spcPct val="100000"/>
              </a:lnSpc>
              <a:spcBef>
                <a:spcPts val="0"/>
              </a:spcBef>
              <a:spcAft>
                <a:spcPts val="0"/>
              </a:spcAft>
              <a:buClr>
                <a:srgbClr val="000000"/>
              </a:buClr>
              <a:buSzPts val="1400"/>
              <a:buFont typeface="Arial"/>
              <a:buChar char="●"/>
            </a:pPr>
            <a:r>
              <a:rPr lang="en" sz="1400">
                <a:solidFill>
                  <a:srgbClr val="000000"/>
                </a:solidFill>
                <a:latin typeface="Arial"/>
                <a:ea typeface="Arial"/>
                <a:cs typeface="Arial"/>
                <a:sym typeface="Arial"/>
              </a:rPr>
              <a:t>وقت للصلاة عند الحاجة أو </a:t>
            </a:r>
            <a:r>
              <a:rPr lang="en" sz="1400"/>
              <a:t>عندنا تريد</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91" name="Shape 491"/>
        <p:cNvGrpSpPr/>
        <p:nvPr/>
      </p:nvGrpSpPr>
      <p:grpSpPr>
        <a:xfrm>
          <a:off x="0" y="0"/>
          <a:ext cx="0" cy="0"/>
          <a:chOff x="0" y="0"/>
          <a:chExt cx="0" cy="0"/>
        </a:xfrm>
      </p:grpSpPr>
      <p:sp>
        <p:nvSpPr>
          <p:cNvPr id="492" name="Google Shape;492;p6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a:t>
            </a:r>
            <a:endParaRPr b="1" sz="2400">
              <a:latin typeface="Arial"/>
              <a:ea typeface="Arial"/>
              <a:cs typeface="Arial"/>
              <a:sym typeface="Arial"/>
            </a:endParaRPr>
          </a:p>
          <a:p>
            <a:pPr indent="0" lvl="0" marL="0" rtl="1" algn="r">
              <a:lnSpc>
                <a:spcPct val="100000"/>
              </a:lnSpc>
              <a:spcBef>
                <a:spcPts val="0"/>
              </a:spcBef>
              <a:spcAft>
                <a:spcPts val="0"/>
              </a:spcAft>
              <a:buSzPts val="2800"/>
              <a:buNone/>
            </a:pPr>
            <a:r>
              <a:rPr b="1" lang="en" sz="2400">
                <a:latin typeface="Arial"/>
                <a:ea typeface="Arial"/>
                <a:cs typeface="Arial"/>
                <a:sym typeface="Arial"/>
              </a:rPr>
              <a:t>النطاق 2</a:t>
            </a:r>
            <a:endParaRPr sz="2400">
              <a:latin typeface="Arial"/>
              <a:ea typeface="Arial"/>
              <a:cs typeface="Arial"/>
              <a:sym typeface="Arial"/>
            </a:endParaRPr>
          </a:p>
        </p:txBody>
      </p:sp>
      <p:sp>
        <p:nvSpPr>
          <p:cNvPr id="493" name="Google Shape;493;p63"/>
          <p:cNvSpPr txBox="1"/>
          <p:nvPr/>
        </p:nvSpPr>
        <p:spPr>
          <a:xfrm>
            <a:off x="3598050" y="1143125"/>
            <a:ext cx="5347200" cy="6156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التكافؤ في فرص الحصول على التعليم</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494" name="Google Shape;494;p63"/>
          <p:cNvSpPr txBox="1"/>
          <p:nvPr/>
        </p:nvSpPr>
        <p:spPr>
          <a:xfrm>
            <a:off x="2452250" y="1836750"/>
            <a:ext cx="6557700" cy="19086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مراجعة سياسات الاستجابة لحالة الطوارئ بحيث لا تستخدم المدارس كملاجئ أو قواعد عسكرية. تحديد واقتراح مواقع بديلة للحكومة.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إزالة الحواجز المادية التي تحول دون الوصول إلى المدارس، حيثما أمكن ذلك، وتوفير خيارات نقل آمنة وموثوقة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إدراج الدعم المقدم للأسر، ولا سيما الأطفال، في سياسات إعادة توزيع المعلمين وتعيينهم (على سبيل المثال دعم المعلمين لتسجيل الأطفال في المدارس الجديدة وتقديم خدمات رعاية الأطفال)</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التأكد من أن سياسات توظيف وتعليم وتدريب المعلمين شاملة وغير تمييزية.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وضع إجراءات معيارية للاعتراف بشهادات المعلمين اللاجئين أو مؤهلاتهم السابقة. </a:t>
            </a:r>
            <a:endParaRPr b="0" i="0" sz="1400" u="none" cap="none" strike="noStrike">
              <a:solidFill>
                <a:srgbClr val="000000"/>
              </a:solidFill>
              <a:latin typeface="Arial"/>
              <a:ea typeface="Arial"/>
              <a:cs typeface="Arial"/>
              <a:sym typeface="Arial"/>
            </a:endParaRPr>
          </a:p>
        </p:txBody>
      </p:sp>
      <p:pic>
        <p:nvPicPr>
          <p:cNvPr id="495" name="Google Shape;495;p63"/>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99" name="Shape 499"/>
        <p:cNvGrpSpPr/>
        <p:nvPr/>
      </p:nvGrpSpPr>
      <p:grpSpPr>
        <a:xfrm>
          <a:off x="0" y="0"/>
          <a:ext cx="0" cy="0"/>
          <a:chOff x="0" y="0"/>
          <a:chExt cx="0" cy="0"/>
        </a:xfrm>
      </p:grpSpPr>
      <p:sp>
        <p:nvSpPr>
          <p:cNvPr id="500" name="Google Shape;500;p6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a:t>
            </a:r>
            <a:endParaRPr b="1" sz="2400">
              <a:latin typeface="Arial"/>
              <a:ea typeface="Arial"/>
              <a:cs typeface="Arial"/>
              <a:sym typeface="Arial"/>
            </a:endParaRPr>
          </a:p>
          <a:p>
            <a:pPr indent="0" lvl="0" marL="0" rtl="1" algn="r">
              <a:lnSpc>
                <a:spcPct val="100000"/>
              </a:lnSpc>
              <a:spcBef>
                <a:spcPts val="0"/>
              </a:spcBef>
              <a:spcAft>
                <a:spcPts val="0"/>
              </a:spcAft>
              <a:buSzPts val="2800"/>
              <a:buNone/>
            </a:pPr>
            <a:r>
              <a:rPr b="1" lang="en" sz="2400">
                <a:latin typeface="Arial"/>
                <a:ea typeface="Arial"/>
                <a:cs typeface="Arial"/>
                <a:sym typeface="Arial"/>
              </a:rPr>
              <a:t>النطاق 2</a:t>
            </a:r>
            <a:endParaRPr sz="2400">
              <a:latin typeface="Arial"/>
              <a:ea typeface="Arial"/>
              <a:cs typeface="Arial"/>
              <a:sym typeface="Arial"/>
            </a:endParaRPr>
          </a:p>
        </p:txBody>
      </p:sp>
      <p:sp>
        <p:nvSpPr>
          <p:cNvPr id="501" name="Google Shape;501;p64"/>
          <p:cNvSpPr txBox="1"/>
          <p:nvPr/>
        </p:nvSpPr>
        <p:spPr>
          <a:xfrm>
            <a:off x="3547325" y="1078338"/>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التكافؤ في فرص الحصول على التعليم</a:t>
            </a:r>
            <a:endParaRPr b="1" i="1" sz="1400" u="none" cap="none" strike="noStrike">
              <a:solidFill>
                <a:srgbClr val="073763"/>
              </a:solidFill>
              <a:latin typeface="Arial"/>
              <a:ea typeface="Arial"/>
              <a:cs typeface="Arial"/>
              <a:sym typeface="Arial"/>
            </a:endParaRPr>
          </a:p>
        </p:txBody>
      </p:sp>
      <p:sp>
        <p:nvSpPr>
          <p:cNvPr id="502" name="Google Shape;502;p64"/>
          <p:cNvSpPr txBox="1"/>
          <p:nvPr/>
        </p:nvSpPr>
        <p:spPr>
          <a:xfrm>
            <a:off x="2535375" y="1617450"/>
            <a:ext cx="6543600" cy="16932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مساعدة المعلمين على الإبلاغ عن مشاكل الوصول بطريقة آمنة وسرية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منح المعلمين المهارات والفرص لجعل المدارس في متناول الجميع في المجتمع قدر الإمكان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تشجيع</a:t>
            </a:r>
            <a:r>
              <a:rPr b="0" i="0" lang="en" sz="1400" u="none" cap="none" strike="noStrike">
                <a:solidFill>
                  <a:srgbClr val="000000"/>
                </a:solidFill>
                <a:latin typeface="Arial"/>
                <a:ea typeface="Arial"/>
                <a:cs typeface="Arial"/>
                <a:sym typeface="Arial"/>
                <a:extLst>
                  <a:ext uri="http://customooxmlschemas.google.com/">
                    <go:slidesCustomData xmlns:go="http://customooxmlschemas.google.com/" textRoundtripDataId="10"/>
                  </a:ext>
                </a:extLst>
              </a:rPr>
              <a:t> المرونة  </a:t>
            </a:r>
            <a:r>
              <a:rPr lang="en">
                <a:extLst>
                  <a:ext uri="http://customooxmlschemas.google.com/">
                    <go:slidesCustomData xmlns:go="http://customooxmlschemas.google.com/" textRoundtripDataId="11"/>
                  </a:ext>
                </a:extLst>
              </a:rPr>
              <a:t>في تطويع المنهاج </a:t>
            </a:r>
            <a:r>
              <a:rPr lang="en"/>
              <a:t>وأساليب التدريس</a:t>
            </a:r>
            <a:r>
              <a:rPr b="0" i="0" lang="en" sz="1400" u="none" cap="none" strike="noStrike">
                <a:solidFill>
                  <a:srgbClr val="000000"/>
                </a:solidFill>
                <a:latin typeface="Arial"/>
                <a:ea typeface="Arial"/>
                <a:cs typeface="Arial"/>
                <a:sym typeface="Arial"/>
              </a:rPr>
              <a:t> حتى يتمكن المعلمون من تزويد جميع الطلاب بتعليم نوعي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منح المعلمين فرصًا عادلة للترقيات الرسمية وغير الرسمية والاعتراف بهم، وخاصة المعلمين الذين غالبًا ما يتم استبعادهم، بما في ذلك النساء والأقليات العرقية والمعلمين النازحين والمعلمين ذوي الإعاقة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إشراك المعلمين بانتظام، وخاصة النساء والمعلمين ذوي الإعاقة، في تصميم و صنع البنية التحتية للمدارس</a:t>
            </a:r>
            <a:endParaRPr b="0" i="0" sz="1400" u="none" cap="none" strike="noStrike">
              <a:solidFill>
                <a:srgbClr val="000000"/>
              </a:solidFill>
              <a:latin typeface="Arial"/>
              <a:ea typeface="Arial"/>
              <a:cs typeface="Arial"/>
              <a:sym typeface="Arial"/>
            </a:endParaRPr>
          </a:p>
        </p:txBody>
      </p:sp>
      <p:pic>
        <p:nvPicPr>
          <p:cNvPr id="503" name="Google Shape;503;p64"/>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07" name="Shape 507"/>
        <p:cNvGrpSpPr/>
        <p:nvPr/>
      </p:nvGrpSpPr>
      <p:grpSpPr>
        <a:xfrm>
          <a:off x="0" y="0"/>
          <a:ext cx="0" cy="0"/>
          <a:chOff x="0" y="0"/>
          <a:chExt cx="0" cy="0"/>
        </a:xfrm>
      </p:grpSpPr>
      <p:sp>
        <p:nvSpPr>
          <p:cNvPr id="508" name="Google Shape;508;p6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a:t>
            </a:r>
            <a:endParaRPr b="1" sz="2400">
              <a:latin typeface="Arial"/>
              <a:ea typeface="Arial"/>
              <a:cs typeface="Arial"/>
              <a:sym typeface="Arial"/>
            </a:endParaRPr>
          </a:p>
          <a:p>
            <a:pPr indent="0" lvl="0" marL="0" rtl="1" algn="r">
              <a:lnSpc>
                <a:spcPct val="100000"/>
              </a:lnSpc>
              <a:spcBef>
                <a:spcPts val="0"/>
              </a:spcBef>
              <a:spcAft>
                <a:spcPts val="0"/>
              </a:spcAft>
              <a:buSzPts val="2800"/>
              <a:buNone/>
            </a:pPr>
            <a:r>
              <a:rPr b="1" lang="en" sz="2400">
                <a:latin typeface="Arial"/>
                <a:ea typeface="Arial"/>
                <a:cs typeface="Arial"/>
                <a:sym typeface="Arial"/>
              </a:rPr>
              <a:t>النطاق 2 - إمكانية الحصول على التعليم والبيئة التعلمية</a:t>
            </a:r>
            <a:endParaRPr sz="2400">
              <a:latin typeface="Arial"/>
              <a:ea typeface="Arial"/>
              <a:cs typeface="Arial"/>
              <a:sym typeface="Arial"/>
            </a:endParaRPr>
          </a:p>
        </p:txBody>
      </p:sp>
      <p:sp>
        <p:nvSpPr>
          <p:cNvPr id="509" name="Google Shape;509;p65"/>
          <p:cNvSpPr txBox="1"/>
          <p:nvPr/>
        </p:nvSpPr>
        <p:spPr>
          <a:xfrm>
            <a:off x="5306550" y="1222625"/>
            <a:ext cx="3638700" cy="6156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الحماية والرفاهية</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10" name="Google Shape;510;p65"/>
          <p:cNvSpPr txBox="1"/>
          <p:nvPr/>
        </p:nvSpPr>
        <p:spPr>
          <a:xfrm>
            <a:off x="4328650" y="1664050"/>
            <a:ext cx="4739100" cy="21240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أن تتمتع بيئات التعلم الداعمة لرفاهية المعلم خططاً لإدارة الكوارث والحد من خطرها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توفير خدمات الدعم النفسي الاجتماعي والنظر في كيفية الحفاظ على سلامة الوصول إلى المدارس</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أن تكون بيئات التعلّم موافقة لإطار عمل داكار ليعمل المعلمون في بيئة "تعزز التفاهم المتبادل والسلام والتسامح، وتساعد على منع العنف والصراع”</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مناقشة احتياجات المعلمين المعرضين للخطر، مثل أولئك الناجين من العنف القائم على النوع الاجتماعي أو المعلمين ذوي الإعاقة.</a:t>
            </a:r>
            <a:endParaRPr b="0" i="0" sz="1400" u="none" cap="none" strike="noStrike">
              <a:solidFill>
                <a:srgbClr val="000000"/>
              </a:solidFill>
              <a:latin typeface="Arial"/>
              <a:ea typeface="Arial"/>
              <a:cs typeface="Arial"/>
              <a:sym typeface="Arial"/>
            </a:endParaRPr>
          </a:p>
        </p:txBody>
      </p:sp>
      <p:sp>
        <p:nvSpPr>
          <p:cNvPr id="511" name="Google Shape;511;p65"/>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a:t>
            </a:r>
            <a:endParaRPr b="0" i="0" sz="1000" u="none" cap="none" strike="noStrike">
              <a:solidFill>
                <a:schemeClr val="lt1"/>
              </a:solidFill>
              <a:latin typeface="Arial"/>
              <a:ea typeface="Arial"/>
              <a:cs typeface="Arial"/>
              <a:sym typeface="Arial"/>
            </a:endParaRPr>
          </a:p>
        </p:txBody>
      </p:sp>
      <p:sp>
        <p:nvSpPr>
          <p:cNvPr id="512" name="Google Shape;512;p65"/>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Placeholder</a:t>
            </a:r>
            <a:endParaRPr b="0" i="0" sz="1000" u="none" cap="none" strike="noStrike">
              <a:solidFill>
                <a:schemeClr val="lt1"/>
              </a:solidFill>
              <a:latin typeface="Arial"/>
              <a:ea typeface="Arial"/>
              <a:cs typeface="Arial"/>
              <a:sym typeface="Arial"/>
            </a:endParaRPr>
          </a:p>
        </p:txBody>
      </p:sp>
      <p:pic>
        <p:nvPicPr>
          <p:cNvPr id="513" name="Google Shape;513;p65"/>
          <p:cNvPicPr preferRelativeResize="0"/>
          <p:nvPr/>
        </p:nvPicPr>
        <p:blipFill rotWithShape="1">
          <a:blip r:embed="rId3">
            <a:alphaModFix/>
          </a:blip>
          <a:srcRect b="0" l="0" r="0" t="0"/>
          <a:stretch/>
        </p:blipFill>
        <p:spPr>
          <a:xfrm>
            <a:off x="337874" y="1415963"/>
            <a:ext cx="3476200" cy="2620175"/>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17" name="Shape 517"/>
        <p:cNvGrpSpPr/>
        <p:nvPr/>
      </p:nvGrpSpPr>
      <p:grpSpPr>
        <a:xfrm>
          <a:off x="0" y="0"/>
          <a:ext cx="0" cy="0"/>
          <a:chOff x="0" y="0"/>
          <a:chExt cx="0" cy="0"/>
        </a:xfrm>
      </p:grpSpPr>
      <p:sp>
        <p:nvSpPr>
          <p:cNvPr id="518" name="Google Shape;518;p6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a:t>
            </a:r>
            <a:endParaRPr b="1" sz="2400">
              <a:latin typeface="Arial"/>
              <a:ea typeface="Arial"/>
              <a:cs typeface="Arial"/>
              <a:sym typeface="Arial"/>
            </a:endParaRPr>
          </a:p>
          <a:p>
            <a:pPr indent="0" lvl="0" marL="0" rtl="1" algn="r">
              <a:lnSpc>
                <a:spcPct val="100000"/>
              </a:lnSpc>
              <a:spcBef>
                <a:spcPts val="0"/>
              </a:spcBef>
              <a:spcAft>
                <a:spcPts val="0"/>
              </a:spcAft>
              <a:buSzPts val="2800"/>
              <a:buNone/>
            </a:pPr>
            <a:r>
              <a:rPr b="1" lang="en" sz="2400">
                <a:latin typeface="Arial"/>
                <a:ea typeface="Arial"/>
                <a:cs typeface="Arial"/>
                <a:sym typeface="Arial"/>
              </a:rPr>
              <a:t>النطاق 2 - إمكانية الحصول على التعليم والبيئة التعلمية</a:t>
            </a:r>
            <a:endParaRPr sz="2400">
              <a:latin typeface="Arial"/>
              <a:ea typeface="Arial"/>
              <a:cs typeface="Arial"/>
              <a:sym typeface="Arial"/>
            </a:endParaRPr>
          </a:p>
          <a:p>
            <a:pPr indent="0" lvl="0" marL="0" rtl="1" algn="r">
              <a:lnSpc>
                <a:spcPct val="100000"/>
              </a:lnSpc>
              <a:spcBef>
                <a:spcPts val="0"/>
              </a:spcBef>
              <a:spcAft>
                <a:spcPts val="0"/>
              </a:spcAft>
              <a:buSzPts val="2800"/>
              <a:buNone/>
            </a:pPr>
            <a:r>
              <a:t/>
            </a:r>
            <a:endParaRPr b="1" sz="2400">
              <a:latin typeface="Arial"/>
              <a:ea typeface="Arial"/>
              <a:cs typeface="Arial"/>
              <a:sym typeface="Arial"/>
            </a:endParaRPr>
          </a:p>
        </p:txBody>
      </p:sp>
      <p:sp>
        <p:nvSpPr>
          <p:cNvPr id="519" name="Google Shape;519;p66"/>
          <p:cNvSpPr txBox="1"/>
          <p:nvPr/>
        </p:nvSpPr>
        <p:spPr>
          <a:xfrm>
            <a:off x="3621125" y="1144650"/>
            <a:ext cx="5347200" cy="8313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الحماية والرفاهية</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20" name="Google Shape;520;p66"/>
          <p:cNvSpPr txBox="1"/>
          <p:nvPr/>
        </p:nvSpPr>
        <p:spPr>
          <a:xfrm>
            <a:off x="5195450" y="1640800"/>
            <a:ext cx="3649800" cy="6156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العوائق في مواجهة رفاهية المعلم فيما يتعلق بالحماية والرفاهية</a:t>
            </a:r>
            <a:endParaRPr b="0" i="0" sz="1400" u="none" cap="none" strike="noStrike">
              <a:solidFill>
                <a:srgbClr val="CC4125"/>
              </a:solidFill>
              <a:latin typeface="Arial"/>
              <a:ea typeface="Arial"/>
              <a:cs typeface="Arial"/>
              <a:sym typeface="Arial"/>
            </a:endParaRPr>
          </a:p>
        </p:txBody>
      </p:sp>
      <p:sp>
        <p:nvSpPr>
          <p:cNvPr id="521" name="Google Shape;521;p66"/>
          <p:cNvSpPr txBox="1"/>
          <p:nvPr/>
        </p:nvSpPr>
        <p:spPr>
          <a:xfrm>
            <a:off x="658000" y="2258325"/>
            <a:ext cx="8136000" cy="12621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إن غياب التنسيق مع قطاعات الحماية والخدمات الأمنية والجهات الفاعلة في النزاعات يجعل تحقيق نتائج السلامة والأمن للمدرسين صعباً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قد لا تكون أنظمة الإحالة وخدمات رعاية صحة النفسية المتخصصة متاحة، سهلة الوصول، أوممكنة الإنشاء، مما يحد من قدرات المعلمين على طلب الدعم المناسب في الظروف الشديدة والمحن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يتردد المعلمون في الإبلاغ عن العنف لأنهم لا يستطيعون القيام بذلك بأمان وسرية</a:t>
            </a:r>
            <a:endParaRPr b="0" i="0" sz="1400" u="none" cap="none" strike="noStrike">
              <a:solidFill>
                <a:srgbClr val="000000"/>
              </a:solidFill>
              <a:latin typeface="Arial"/>
              <a:ea typeface="Arial"/>
              <a:cs typeface="Arial"/>
              <a:sym typeface="Arial"/>
            </a:endParaRPr>
          </a:p>
        </p:txBody>
      </p:sp>
      <p:sp>
        <p:nvSpPr>
          <p:cNvPr id="522" name="Google Shape;522;p66"/>
          <p:cNvSpPr txBox="1"/>
          <p:nvPr/>
        </p:nvSpPr>
        <p:spPr>
          <a:xfrm>
            <a:off x="72453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a:t>
            </a:r>
            <a:endParaRPr b="0" i="0" sz="1000" u="none" cap="none" strike="noStrike">
              <a:solidFill>
                <a:schemeClr val="lt1"/>
              </a:solidFill>
              <a:latin typeface="Arial"/>
              <a:ea typeface="Arial"/>
              <a:cs typeface="Arial"/>
              <a:sym typeface="Arial"/>
            </a:endParaRPr>
          </a:p>
        </p:txBody>
      </p:sp>
      <p:sp>
        <p:nvSpPr>
          <p:cNvPr id="523" name="Google Shape;523;p66"/>
          <p:cNvSpPr txBox="1"/>
          <p:nvPr/>
        </p:nvSpPr>
        <p:spPr>
          <a:xfrm>
            <a:off x="1353350" y="3652650"/>
            <a:ext cx="74919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هل توجد هذه العوائق في سياقك؟ ما هي بعض العوائق الإضافية التي قد تحول دون الحماية والرفاهية؟</a:t>
            </a:r>
            <a:endParaRPr b="0" i="0" sz="1400" u="none" cap="none" strike="noStrike">
              <a:solidFill>
                <a:srgbClr val="CC4125"/>
              </a:solidFill>
              <a:latin typeface="Arial"/>
              <a:ea typeface="Arial"/>
              <a:cs typeface="Arial"/>
              <a:sym typeface="Arial"/>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27" name="Shape 527"/>
        <p:cNvGrpSpPr/>
        <p:nvPr/>
      </p:nvGrpSpPr>
      <p:grpSpPr>
        <a:xfrm>
          <a:off x="0" y="0"/>
          <a:ext cx="0" cy="0"/>
          <a:chOff x="0" y="0"/>
          <a:chExt cx="0" cy="0"/>
        </a:xfrm>
      </p:grpSpPr>
      <p:sp>
        <p:nvSpPr>
          <p:cNvPr id="528" name="Google Shape;528;p6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a:t>
            </a:r>
            <a:endParaRPr b="1" sz="2400">
              <a:latin typeface="Arial"/>
              <a:ea typeface="Arial"/>
              <a:cs typeface="Arial"/>
              <a:sym typeface="Arial"/>
            </a:endParaRPr>
          </a:p>
          <a:p>
            <a:pPr indent="0" lvl="0" marL="0" rtl="1" algn="r">
              <a:lnSpc>
                <a:spcPct val="100000"/>
              </a:lnSpc>
              <a:spcBef>
                <a:spcPts val="0"/>
              </a:spcBef>
              <a:spcAft>
                <a:spcPts val="0"/>
              </a:spcAft>
              <a:buSzPts val="2800"/>
              <a:buNone/>
            </a:pPr>
            <a:r>
              <a:rPr b="1" lang="en" sz="2400">
                <a:latin typeface="Arial"/>
                <a:ea typeface="Arial"/>
                <a:cs typeface="Arial"/>
                <a:sym typeface="Arial"/>
              </a:rPr>
              <a:t>النطاق 2</a:t>
            </a:r>
            <a:endParaRPr sz="2400">
              <a:latin typeface="Arial"/>
              <a:ea typeface="Arial"/>
              <a:cs typeface="Arial"/>
              <a:sym typeface="Arial"/>
            </a:endParaRPr>
          </a:p>
        </p:txBody>
      </p:sp>
      <p:sp>
        <p:nvSpPr>
          <p:cNvPr id="529" name="Google Shape;529;p67"/>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530" name="Google Shape;530;p67"/>
          <p:cNvSpPr txBox="1"/>
          <p:nvPr/>
        </p:nvSpPr>
        <p:spPr>
          <a:xfrm>
            <a:off x="3747050" y="966700"/>
            <a:ext cx="5347200" cy="6156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الحماية والرفاهية</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31" name="Google Shape;531;p67"/>
          <p:cNvSpPr txBox="1"/>
          <p:nvPr/>
        </p:nvSpPr>
        <p:spPr>
          <a:xfrm>
            <a:off x="2680850" y="1582300"/>
            <a:ext cx="6329700" cy="2339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توفير الوصول إلى خدمات الصحة النفسية والدعم النفسي الاجتماعي على جميع مستويات هرم التدخل، بما في ذلك الاحتياجات الأساسية والأمن، احتياجات الأسرة والمجتمع، والدعم المركّز غير المتخصص، والمتخصص.</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دعم متطلبات رعاية الصحة النفسية والرفاهية للمعلمين بمساعدة قادة المجتمع والقادة الدينيين والمعالجين التقليديين.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مساعدة المعلمين على دعم بعضهم البعض من خلال آليات الدعم الرسمية بين الأقران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إنشاء مشاريع دعم عامة فردية أو جماعية ومتابعتها للتأكد من تنفيذها بشكل صحيح، والحصول على النتائج المرجوة، وضمان استدامتها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التأكد من أن موارد وخدمات الصحة النفسية والدعم النفسي الاجتماعي تناسب الفروق الثقافية للسياق، وأن تكون معقولة التكلفة وشاملة ومراعية للفوارق بين الجنسين. </a:t>
            </a:r>
            <a:endParaRPr b="0" i="0" sz="1400" u="none" cap="none" strike="noStrike">
              <a:solidFill>
                <a:srgbClr val="000000"/>
              </a:solidFill>
              <a:latin typeface="Arial"/>
              <a:ea typeface="Arial"/>
              <a:cs typeface="Arial"/>
              <a:sym typeface="Arial"/>
            </a:endParaRPr>
          </a:p>
        </p:txBody>
      </p:sp>
      <p:pic>
        <p:nvPicPr>
          <p:cNvPr id="532" name="Google Shape;532;p67"/>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36" name="Shape 536"/>
        <p:cNvGrpSpPr/>
        <p:nvPr/>
      </p:nvGrpSpPr>
      <p:grpSpPr>
        <a:xfrm>
          <a:off x="0" y="0"/>
          <a:ext cx="0" cy="0"/>
          <a:chOff x="0" y="0"/>
          <a:chExt cx="0" cy="0"/>
        </a:xfrm>
      </p:grpSpPr>
      <p:sp>
        <p:nvSpPr>
          <p:cNvPr id="537" name="Google Shape;537;p6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a:t>
            </a:r>
            <a:endParaRPr b="1" sz="2400">
              <a:latin typeface="Arial"/>
              <a:ea typeface="Arial"/>
              <a:cs typeface="Arial"/>
              <a:sym typeface="Arial"/>
            </a:endParaRPr>
          </a:p>
          <a:p>
            <a:pPr indent="0" lvl="0" marL="0" rtl="1" algn="r">
              <a:lnSpc>
                <a:spcPct val="100000"/>
              </a:lnSpc>
              <a:spcBef>
                <a:spcPts val="0"/>
              </a:spcBef>
              <a:spcAft>
                <a:spcPts val="0"/>
              </a:spcAft>
              <a:buSzPts val="2800"/>
              <a:buNone/>
            </a:pPr>
            <a:r>
              <a:rPr b="1" lang="en" sz="2400">
                <a:latin typeface="Arial"/>
                <a:ea typeface="Arial"/>
                <a:cs typeface="Arial"/>
                <a:sym typeface="Arial"/>
              </a:rPr>
              <a:t>النطاق 2</a:t>
            </a:r>
            <a:endParaRPr sz="2400">
              <a:latin typeface="Arial"/>
              <a:ea typeface="Arial"/>
              <a:cs typeface="Arial"/>
              <a:sym typeface="Arial"/>
            </a:endParaRPr>
          </a:p>
        </p:txBody>
      </p:sp>
      <p:sp>
        <p:nvSpPr>
          <p:cNvPr id="538" name="Google Shape;538;p68"/>
          <p:cNvSpPr txBox="1"/>
          <p:nvPr/>
        </p:nvSpPr>
        <p:spPr>
          <a:xfrm>
            <a:off x="3796800" y="957475"/>
            <a:ext cx="5347200" cy="8313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الحماية والرفاهية</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39" name="Google Shape;539;p68"/>
          <p:cNvSpPr txBox="1"/>
          <p:nvPr/>
        </p:nvSpPr>
        <p:spPr>
          <a:xfrm>
            <a:off x="2286000" y="1478550"/>
            <a:ext cx="6659400" cy="2770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إذا كانت المدارس بعيدة جدا بحيث يتعذر على المعلمين والمتعلمين الوصول إليها بأمان، شجعهم على الالتقاء في المدارس الفرعية أو التابعة أو المواقع الأقرب إلى المنزل</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تعزيز المباني أو الجدران المحيطة، واستخدام حراس الأمن عند الحاجة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توفير السكن في الموقع للمعلمين، وخاصة المعلمين ذوي الإعاقة أوغيرهم من المعلمين من الفئات الضعيفة والهشة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وضع ميثاق ومدونة قواعد سلوك وفقاً لإطار عمل داكار، والتأكد من قيام قادة المدارس والسلطات المحلية بإدراجها في أنشطة التدريب واجتماعات الفرق</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وضع لجنة لرعاية الصحة النفسية للمدرسين في المدرسة ودعم المعلمين لإنشاء خطط تهتم بصحتهم النفسية وصحة غيرهم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تمويل أو مساعدة المعلمين على جمع الأموال اللازمة لشراء موارد للفصل والوجبات الخفيفة والمشروبات للتخفيف من السلوك السيئ للطلاب</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تضمين معايير الحماية والرفاهية في سياسات النظام التعليمي وأطر العمل القانونية </a:t>
            </a:r>
            <a:endParaRPr b="0" i="0" sz="1400" u="none" cap="none" strike="noStrike">
              <a:solidFill>
                <a:srgbClr val="000000"/>
              </a:solidFill>
              <a:latin typeface="Arial"/>
              <a:ea typeface="Arial"/>
              <a:cs typeface="Arial"/>
              <a:sym typeface="Arial"/>
            </a:endParaRPr>
          </a:p>
        </p:txBody>
      </p:sp>
      <p:pic>
        <p:nvPicPr>
          <p:cNvPr id="540" name="Google Shape;540;p68"/>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44" name="Shape 544"/>
        <p:cNvGrpSpPr/>
        <p:nvPr/>
      </p:nvGrpSpPr>
      <p:grpSpPr>
        <a:xfrm>
          <a:off x="0" y="0"/>
          <a:ext cx="0" cy="0"/>
          <a:chOff x="0" y="0"/>
          <a:chExt cx="0" cy="0"/>
        </a:xfrm>
      </p:grpSpPr>
      <p:sp>
        <p:nvSpPr>
          <p:cNvPr id="545" name="Google Shape;545;p6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sz="2400">
                <a:latin typeface="Arial"/>
                <a:ea typeface="Arial"/>
                <a:cs typeface="Arial"/>
                <a:sym typeface="Arial"/>
              </a:rPr>
              <a:t>استراتيجيات لدعم رفاهية المعلمين: </a:t>
            </a:r>
            <a:endParaRPr b="1" sz="2400">
              <a:latin typeface="Arial"/>
              <a:ea typeface="Arial"/>
              <a:cs typeface="Arial"/>
              <a:sym typeface="Arial"/>
            </a:endParaRPr>
          </a:p>
          <a:p>
            <a:pPr indent="0" lvl="0" marL="0" rtl="1" algn="r">
              <a:lnSpc>
                <a:spcPct val="100000"/>
              </a:lnSpc>
              <a:spcBef>
                <a:spcPts val="0"/>
              </a:spcBef>
              <a:spcAft>
                <a:spcPts val="0"/>
              </a:spcAft>
              <a:buSzPts val="2800"/>
              <a:buNone/>
            </a:pPr>
            <a:r>
              <a:rPr b="1" lang="en" sz="2400">
                <a:latin typeface="Arial"/>
                <a:ea typeface="Arial"/>
                <a:cs typeface="Arial"/>
                <a:sym typeface="Arial"/>
              </a:rPr>
              <a:t>النطاق 2</a:t>
            </a:r>
            <a:endParaRPr sz="2400">
              <a:latin typeface="Arial"/>
              <a:ea typeface="Arial"/>
              <a:cs typeface="Arial"/>
              <a:sym typeface="Arial"/>
            </a:endParaRPr>
          </a:p>
        </p:txBody>
      </p:sp>
      <p:sp>
        <p:nvSpPr>
          <p:cNvPr id="546" name="Google Shape;546;p69"/>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547" name="Google Shape;547;p69"/>
          <p:cNvSpPr txBox="1"/>
          <p:nvPr/>
        </p:nvSpPr>
        <p:spPr>
          <a:xfrm>
            <a:off x="3598050" y="1038263"/>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الحماية والرفاهية</a:t>
            </a:r>
            <a:endParaRPr b="1" i="1" sz="1400" u="none" cap="none" strike="noStrike">
              <a:solidFill>
                <a:srgbClr val="073763"/>
              </a:solidFill>
              <a:latin typeface="Arial"/>
              <a:ea typeface="Arial"/>
              <a:cs typeface="Arial"/>
              <a:sym typeface="Arial"/>
            </a:endParaRPr>
          </a:p>
        </p:txBody>
      </p:sp>
      <p:sp>
        <p:nvSpPr>
          <p:cNvPr id="548" name="Google Shape;548;p69"/>
          <p:cNvSpPr txBox="1"/>
          <p:nvPr/>
        </p:nvSpPr>
        <p:spPr>
          <a:xfrm>
            <a:off x="2535375" y="1564250"/>
            <a:ext cx="6475200" cy="21240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تشجيع المعلمين وتمكينهم من إجراء تقييمات للمخاطر حتى يفهموا احتياجات وأولويات الحماية المتعلقة بهم. إشراك المعلمين في أنشطة التأهب للكوارث والأنشطة المرتبطة بإدارة الأزمات، حيث يمكنهم قيادة عملية وضع خطط التأهب لحالات الطوارئ واتخاذ القرار بشأن تدابير السلامة المناسبة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اسأل المعلمين عن الكيفية التي يمكن بها تقليل الوصمة المجتمعية، وما هي خدمات الدعم المطلوبة، وكيفية فتح مسارات للإحالة سهلة الوصول وآمنة وسرية.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تدريب المعلمين على أساسيات مهارات الدعم النفسي أو ما يسمى بالإسعافات الأولية النفسية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توفير فرص التطوير المهني للمعلمين عن صحتهم النفسية ورفاههم وتشجيعهم على المشاركة فيها؛ والعمل على توفير الموارد والأدوات التي يمكن للمعلمين استخدامها بشكل مستقل أو في مجموعات دعم الأقران.</a:t>
            </a:r>
            <a:endParaRPr b="0" i="0" sz="1400" u="none" cap="none" strike="noStrike">
              <a:solidFill>
                <a:srgbClr val="000000"/>
              </a:solidFill>
              <a:latin typeface="Arial"/>
              <a:ea typeface="Arial"/>
              <a:cs typeface="Arial"/>
              <a:sym typeface="Arial"/>
            </a:endParaRPr>
          </a:p>
        </p:txBody>
      </p:sp>
      <p:pic>
        <p:nvPicPr>
          <p:cNvPr id="549" name="Google Shape;549;p69"/>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53" name="Shape 553"/>
        <p:cNvGrpSpPr/>
        <p:nvPr/>
      </p:nvGrpSpPr>
      <p:grpSpPr>
        <a:xfrm>
          <a:off x="0" y="0"/>
          <a:ext cx="0" cy="0"/>
          <a:chOff x="0" y="0"/>
          <a:chExt cx="0" cy="0"/>
        </a:xfrm>
      </p:grpSpPr>
      <p:sp>
        <p:nvSpPr>
          <p:cNvPr id="554" name="Google Shape;554;p7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2 - إمكانية الحصول على التعليم والبيئة التعلّمية</a:t>
            </a:r>
            <a:endParaRPr sz="1700">
              <a:latin typeface="Arial"/>
              <a:ea typeface="Arial"/>
              <a:cs typeface="Arial"/>
              <a:sym typeface="Arial"/>
            </a:endParaRPr>
          </a:p>
        </p:txBody>
      </p:sp>
      <p:sp>
        <p:nvSpPr>
          <p:cNvPr id="555" name="Google Shape;555;p70"/>
          <p:cNvSpPr txBox="1"/>
          <p:nvPr>
            <p:ph idx="1" type="body"/>
          </p:nvPr>
        </p:nvSpPr>
        <p:spPr>
          <a:xfrm>
            <a:off x="138600" y="8298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556" name="Google Shape;556;p70"/>
          <p:cNvSpPr txBox="1"/>
          <p:nvPr/>
        </p:nvSpPr>
        <p:spPr>
          <a:xfrm>
            <a:off x="3598050" y="1233325"/>
            <a:ext cx="5347200" cy="6156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المرافق والخدمات</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57" name="Google Shape;557;p70"/>
          <p:cNvSpPr txBox="1"/>
          <p:nvPr/>
        </p:nvSpPr>
        <p:spPr>
          <a:xfrm>
            <a:off x="4164950" y="1728075"/>
            <a:ext cx="4812000" cy="21240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تعتبر بيئات التعليم والتعلّم الآمنة مهمة جداً لرفاهية المعلم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مثلاً أن يكون من السهل الوصول إلى المدارس وأماكن التعليم الأخرى وأن تكون آمنة ويشمل ذلك المرافق والخدمات التي يحتاج إليها المعلمون.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أن تحترم المدارس وأماكن التعليم الاختلافات في الجنس والعمر والإعاقة وأن تكون في مناطق آمنة لجميع المعلمين والطلاب.</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يمكن أن يواجه المعلمون في حالات الطوارئ العديد من المخاطر الأمنية، بما في ذلك النزاعات المسلحة والعنف القائم على النوع الاجتماعي، سوء المعاملة، والمخاطر البيئية والصحية</a:t>
            </a:r>
            <a:endParaRPr b="0" i="0" sz="1400" u="none" cap="none" strike="noStrike">
              <a:solidFill>
                <a:srgbClr val="000000"/>
              </a:solidFill>
              <a:latin typeface="Arial"/>
              <a:ea typeface="Arial"/>
              <a:cs typeface="Arial"/>
              <a:sym typeface="Arial"/>
            </a:endParaRPr>
          </a:p>
        </p:txBody>
      </p:sp>
      <p:sp>
        <p:nvSpPr>
          <p:cNvPr id="558" name="Google Shape;558;p70"/>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559" name="Google Shape;559;p70"/>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Placeholder</a:t>
            </a:r>
            <a:endParaRPr b="0" i="0" sz="1000" u="none" cap="none" strike="noStrike">
              <a:solidFill>
                <a:schemeClr val="lt1"/>
              </a:solidFill>
              <a:latin typeface="Arial"/>
              <a:ea typeface="Arial"/>
              <a:cs typeface="Arial"/>
              <a:sym typeface="Arial"/>
            </a:endParaRPr>
          </a:p>
        </p:txBody>
      </p:sp>
      <p:pic>
        <p:nvPicPr>
          <p:cNvPr id="560" name="Google Shape;560;p70"/>
          <p:cNvPicPr preferRelativeResize="0"/>
          <p:nvPr/>
        </p:nvPicPr>
        <p:blipFill rotWithShape="1">
          <a:blip r:embed="rId3">
            <a:alphaModFix/>
          </a:blip>
          <a:srcRect b="0" l="0" r="0" t="0"/>
          <a:stretch/>
        </p:blipFill>
        <p:spPr>
          <a:xfrm>
            <a:off x="294487" y="1282325"/>
            <a:ext cx="3870458" cy="2917350"/>
          </a:xfrm>
          <a:prstGeom prst="rect">
            <a:avLst/>
          </a:prstGeom>
          <a:noFill/>
          <a:ln>
            <a:noFill/>
          </a:ln>
        </p:spPr>
      </p:pic>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64" name="Shape 564"/>
        <p:cNvGrpSpPr/>
        <p:nvPr/>
      </p:nvGrpSpPr>
      <p:grpSpPr>
        <a:xfrm>
          <a:off x="0" y="0"/>
          <a:ext cx="0" cy="0"/>
          <a:chOff x="0" y="0"/>
          <a:chExt cx="0" cy="0"/>
        </a:xfrm>
      </p:grpSpPr>
      <p:sp>
        <p:nvSpPr>
          <p:cNvPr id="565" name="Google Shape;565;p7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2 - إمكانية الحصول على التعليم والبيئة التعلّمية</a:t>
            </a:r>
            <a:endParaRPr sz="1700">
              <a:latin typeface="Arial"/>
              <a:ea typeface="Arial"/>
              <a:cs typeface="Arial"/>
              <a:sym typeface="Arial"/>
            </a:endParaRPr>
          </a:p>
          <a:p>
            <a:pPr indent="0" lvl="0" marL="0" rtl="1" algn="l">
              <a:lnSpc>
                <a:spcPct val="100000"/>
              </a:lnSpc>
              <a:spcBef>
                <a:spcPts val="0"/>
              </a:spcBef>
              <a:spcAft>
                <a:spcPts val="0"/>
              </a:spcAft>
              <a:buSzPts val="2800"/>
              <a:buNone/>
            </a:pPr>
            <a:r>
              <a:t/>
            </a:r>
            <a:endParaRPr b="1">
              <a:latin typeface="Arial"/>
              <a:ea typeface="Arial"/>
              <a:cs typeface="Arial"/>
              <a:sym typeface="Arial"/>
            </a:endParaRPr>
          </a:p>
        </p:txBody>
      </p:sp>
      <p:sp>
        <p:nvSpPr>
          <p:cNvPr id="566" name="Google Shape;566;p71"/>
          <p:cNvSpPr txBox="1"/>
          <p:nvPr/>
        </p:nvSpPr>
        <p:spPr>
          <a:xfrm>
            <a:off x="3663475" y="1128763"/>
            <a:ext cx="5347200" cy="8313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المرافق والخدمات</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67" name="Google Shape;567;p71"/>
          <p:cNvSpPr txBox="1"/>
          <p:nvPr/>
        </p:nvSpPr>
        <p:spPr>
          <a:xfrm>
            <a:off x="1312625" y="1544425"/>
            <a:ext cx="76980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العوائق في وجه رفاهية المعلم فيما يتعلق بالمرافق و الخدمات؟</a:t>
            </a:r>
            <a:endParaRPr b="0" i="0" sz="1400" u="none" cap="none" strike="noStrike">
              <a:solidFill>
                <a:srgbClr val="CC4125"/>
              </a:solidFill>
              <a:latin typeface="Arial"/>
              <a:ea typeface="Arial"/>
              <a:cs typeface="Arial"/>
              <a:sym typeface="Arial"/>
            </a:endParaRPr>
          </a:p>
        </p:txBody>
      </p:sp>
      <p:sp>
        <p:nvSpPr>
          <p:cNvPr id="568" name="Google Shape;568;p71"/>
          <p:cNvSpPr txBox="1"/>
          <p:nvPr/>
        </p:nvSpPr>
        <p:spPr>
          <a:xfrm>
            <a:off x="365775" y="2160025"/>
            <a:ext cx="8066700" cy="1046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لا توجد آليات أو سياسات أمنية وإدارية لحماية المعلمين بما في ذلك عمليات التخطيط لتقييم النزاعات والمخاطر</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أماكن التعلّم غير مبنيّة بشكل أمن وخطرة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ليس هناك معلومات كافية حول مواقع المدارس الآمنة أو كيفية حماية المعلمين في أوقات الأزمات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الفصول الدراسية مكتظة ولا توجد مواد تعليمية كافية</a:t>
            </a:r>
            <a:endParaRPr b="0" i="0" sz="1400" u="none" cap="none" strike="noStrike">
              <a:solidFill>
                <a:srgbClr val="000000"/>
              </a:solidFill>
              <a:latin typeface="Arial"/>
              <a:ea typeface="Arial"/>
              <a:cs typeface="Arial"/>
              <a:sym typeface="Arial"/>
            </a:endParaRPr>
          </a:p>
        </p:txBody>
      </p:sp>
      <p:sp>
        <p:nvSpPr>
          <p:cNvPr id="569" name="Google Shape;569;p71"/>
          <p:cNvSpPr txBox="1"/>
          <p:nvPr/>
        </p:nvSpPr>
        <p:spPr>
          <a:xfrm>
            <a:off x="72453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570" name="Google Shape;570;p71"/>
          <p:cNvSpPr txBox="1"/>
          <p:nvPr/>
        </p:nvSpPr>
        <p:spPr>
          <a:xfrm>
            <a:off x="283975" y="3529775"/>
            <a:ext cx="87267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هل توجد هذه العوائق في سياقك؟ ما هي العوائق الإضافية في وجه رفاهية المعلم فيما يتعلق بالمرافق والخدمات؟</a:t>
            </a:r>
            <a:endParaRPr b="0" i="0" sz="1400" u="none" cap="none" strike="noStrike">
              <a:solidFill>
                <a:srgbClr val="CC4125"/>
              </a:solidFill>
              <a:latin typeface="Arial"/>
              <a:ea typeface="Arial"/>
              <a:cs typeface="Arial"/>
              <a:sym typeface="Arial"/>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74" name="Shape 574"/>
        <p:cNvGrpSpPr/>
        <p:nvPr/>
      </p:nvGrpSpPr>
      <p:grpSpPr>
        <a:xfrm>
          <a:off x="0" y="0"/>
          <a:ext cx="0" cy="0"/>
          <a:chOff x="0" y="0"/>
          <a:chExt cx="0" cy="0"/>
        </a:xfrm>
      </p:grpSpPr>
      <p:sp>
        <p:nvSpPr>
          <p:cNvPr id="575" name="Google Shape;575;p7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2</a:t>
            </a:r>
            <a:endParaRPr sz="1700">
              <a:latin typeface="Arial"/>
              <a:ea typeface="Arial"/>
              <a:cs typeface="Arial"/>
              <a:sym typeface="Arial"/>
            </a:endParaRPr>
          </a:p>
        </p:txBody>
      </p:sp>
      <p:sp>
        <p:nvSpPr>
          <p:cNvPr id="576" name="Google Shape;576;p72"/>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r">
              <a:lnSpc>
                <a:spcPct val="115000"/>
              </a:lnSpc>
              <a:spcBef>
                <a:spcPts val="0"/>
              </a:spcBef>
              <a:spcAft>
                <a:spcPts val="0"/>
              </a:spcAft>
              <a:buSzPts val="1800"/>
              <a:buNone/>
            </a:pPr>
            <a:r>
              <a:t/>
            </a:r>
            <a:endParaRPr sz="1400">
              <a:solidFill>
                <a:schemeClr val="dk1"/>
              </a:solidFill>
            </a:endParaRPr>
          </a:p>
          <a:p>
            <a:pPr indent="0" lvl="0" marL="0" rtl="1" algn="r">
              <a:lnSpc>
                <a:spcPct val="115000"/>
              </a:lnSpc>
              <a:spcBef>
                <a:spcPts val="1600"/>
              </a:spcBef>
              <a:spcAft>
                <a:spcPts val="1600"/>
              </a:spcAft>
              <a:buSzPts val="1800"/>
              <a:buNone/>
            </a:pPr>
            <a:r>
              <a:t/>
            </a:r>
            <a:endParaRPr b="1"/>
          </a:p>
        </p:txBody>
      </p:sp>
      <p:sp>
        <p:nvSpPr>
          <p:cNvPr id="577" name="Google Shape;577;p72"/>
          <p:cNvSpPr txBox="1"/>
          <p:nvPr/>
        </p:nvSpPr>
        <p:spPr>
          <a:xfrm>
            <a:off x="3663450" y="1110775"/>
            <a:ext cx="5347200" cy="6156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المرافق والخدمات</a:t>
            </a:r>
            <a:endParaRPr b="1" i="1" sz="1400" u="none" cap="none" strike="noStrike">
              <a:solidFill>
                <a:srgbClr val="073763"/>
              </a:solidFill>
              <a:latin typeface="Arial"/>
              <a:ea typeface="Arial"/>
              <a:cs typeface="Arial"/>
              <a:sym typeface="Arial"/>
            </a:endParaRPr>
          </a:p>
          <a:p>
            <a:pPr indent="0" lvl="0" marL="0" marR="0" rtl="1"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78" name="Google Shape;578;p72"/>
          <p:cNvSpPr txBox="1"/>
          <p:nvPr/>
        </p:nvSpPr>
        <p:spPr>
          <a:xfrm>
            <a:off x="2535375" y="1887725"/>
            <a:ext cx="6460800" cy="12621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ضمان قدرة المعلمين من الوصول إلى موارد أو مرافق الحماية، النظافة، الصحة، والتغذية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تأكد من أن جميع المعلمين يمكنهم الوصول إلى متخصصي الصحة النفسية والد</a:t>
            </a:r>
            <a:r>
              <a:rPr lang="en"/>
              <a:t>ع</a:t>
            </a:r>
            <a:r>
              <a:rPr b="0" i="0" lang="en" sz="1400" u="none" cap="none" strike="noStrike">
                <a:solidFill>
                  <a:srgbClr val="000000"/>
                </a:solidFill>
                <a:latin typeface="Arial"/>
                <a:ea typeface="Arial"/>
                <a:cs typeface="Arial"/>
                <a:sym typeface="Arial"/>
              </a:rPr>
              <a:t>م النفسي الاجتماعي (MHPSS) في الموقع أو في مكان قريب منه، ولديهم الثقة بإجراءات الحفاظ على خصوصيتهم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إنشاء آليات أمنية وإدارية لخلق بيئات تعليمية آمنة والدعوة لتخصيص مساحات تعزز الصحة النفسية للمعلمين ورفاهيتهم.  </a:t>
            </a:r>
            <a:endParaRPr b="0" i="0" sz="1400" u="none" cap="none" strike="noStrike">
              <a:solidFill>
                <a:srgbClr val="000000"/>
              </a:solidFill>
              <a:latin typeface="Arial"/>
              <a:ea typeface="Arial"/>
              <a:cs typeface="Arial"/>
              <a:sym typeface="Arial"/>
            </a:endParaRPr>
          </a:p>
        </p:txBody>
      </p:sp>
      <p:pic>
        <p:nvPicPr>
          <p:cNvPr id="579" name="Google Shape;579;p72"/>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0" name="Shape 80"/>
        <p:cNvGrpSpPr/>
        <p:nvPr/>
      </p:nvGrpSpPr>
      <p:grpSpPr>
        <a:xfrm>
          <a:off x="0" y="0"/>
          <a:ext cx="0" cy="0"/>
          <a:chOff x="0" y="0"/>
          <a:chExt cx="0" cy="0"/>
        </a:xfrm>
      </p:grpSpPr>
      <p:sp>
        <p:nvSpPr>
          <p:cNvPr id="81" name="Google Shape;81;p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التعرّف على بعضنا البعض</a:t>
            </a:r>
            <a:endParaRPr sz="1700">
              <a:latin typeface="Arial"/>
              <a:ea typeface="Arial"/>
              <a:cs typeface="Arial"/>
              <a:sym typeface="Arial"/>
            </a:endParaRPr>
          </a:p>
        </p:txBody>
      </p:sp>
      <p:sp>
        <p:nvSpPr>
          <p:cNvPr id="82" name="Google Shape;82;p8"/>
          <p:cNvSpPr txBox="1"/>
          <p:nvPr>
            <p:ph idx="1" type="body"/>
          </p:nvPr>
        </p:nvSpPr>
        <p:spPr>
          <a:xfrm>
            <a:off x="4671750" y="1062875"/>
            <a:ext cx="4273500" cy="16662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2400">
                <a:solidFill>
                  <a:srgbClr val="073763"/>
                </a:solidFill>
                <a:latin typeface="Arial"/>
                <a:ea typeface="Arial"/>
                <a:cs typeface="Arial"/>
                <a:sym typeface="Arial"/>
              </a:rPr>
              <a:t>1: </a:t>
            </a:r>
            <a:r>
              <a:rPr lang="en" sz="2400">
                <a:solidFill>
                  <a:schemeClr val="dk1"/>
                </a:solidFill>
                <a:latin typeface="Arial"/>
                <a:ea typeface="Arial"/>
                <a:cs typeface="Arial"/>
                <a:sym typeface="Arial"/>
              </a:rPr>
              <a:t>قم بتقديم نفسك لكل عضو في طاولتك</a:t>
            </a:r>
            <a:endParaRPr sz="2400">
              <a:solidFill>
                <a:schemeClr val="dk1"/>
              </a:solidFill>
              <a:latin typeface="Arial"/>
              <a:ea typeface="Arial"/>
              <a:cs typeface="Arial"/>
              <a:sym typeface="Arial"/>
            </a:endParaRPr>
          </a:p>
          <a:p>
            <a:pPr indent="0" lvl="0" marL="0" rtl="1" algn="r">
              <a:lnSpc>
                <a:spcPct val="100000"/>
              </a:lnSpc>
              <a:spcBef>
                <a:spcPts val="0"/>
              </a:spcBef>
              <a:spcAft>
                <a:spcPts val="0"/>
              </a:spcAft>
              <a:buSzPts val="1800"/>
              <a:buNone/>
            </a:pPr>
            <a:r>
              <a:rPr lang="en" sz="1400">
                <a:solidFill>
                  <a:schemeClr val="dk1"/>
                </a:solidFill>
                <a:latin typeface="Arial"/>
                <a:ea typeface="Arial"/>
                <a:cs typeface="Arial"/>
                <a:sym typeface="Arial"/>
              </a:rPr>
              <a:t>(إجمالي الوقت 5 دقائق)</a:t>
            </a:r>
            <a:endParaRPr/>
          </a:p>
        </p:txBody>
      </p:sp>
      <p:sp>
        <p:nvSpPr>
          <p:cNvPr id="83" name="Google Shape;83;p8"/>
          <p:cNvSpPr txBox="1"/>
          <p:nvPr>
            <p:ph idx="1" type="body"/>
          </p:nvPr>
        </p:nvSpPr>
        <p:spPr>
          <a:xfrm>
            <a:off x="264750" y="1019225"/>
            <a:ext cx="4407000" cy="1753500"/>
          </a:xfrm>
          <a:prstGeom prst="rect">
            <a:avLst/>
          </a:prstGeom>
          <a:noFill/>
          <a:ln cap="flat" cmpd="sng" w="9525">
            <a:solidFill>
              <a:srgbClr val="FFFFFF"/>
            </a:solidFill>
            <a:prstDash val="solid"/>
            <a:round/>
            <a:headEnd len="sm" w="sm" type="none"/>
            <a:tailEnd len="sm" w="sm" type="none"/>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2400">
                <a:solidFill>
                  <a:srgbClr val="073763"/>
                </a:solidFill>
                <a:latin typeface="Arial"/>
                <a:ea typeface="Arial"/>
                <a:cs typeface="Arial"/>
                <a:sym typeface="Arial"/>
              </a:rPr>
              <a:t>2: </a:t>
            </a:r>
            <a:r>
              <a:rPr lang="en" sz="2400">
                <a:solidFill>
                  <a:schemeClr val="dk1"/>
                </a:solidFill>
                <a:latin typeface="Arial"/>
                <a:ea typeface="Arial"/>
                <a:cs typeface="Arial"/>
                <a:sym typeface="Arial"/>
              </a:rPr>
              <a:t>رشح شخصًا واحدًا لتقديم مقدمة موجزة عن كل عضو في الطاولة للمجموعة الأوسع</a:t>
            </a:r>
            <a:endParaRPr sz="3400">
              <a:solidFill>
                <a:schemeClr val="dk1"/>
              </a:solidFill>
              <a:latin typeface="Arial"/>
              <a:ea typeface="Arial"/>
              <a:cs typeface="Arial"/>
              <a:sym typeface="Arial"/>
            </a:endParaRPr>
          </a:p>
          <a:p>
            <a:pPr indent="0" lvl="0" marL="0" rtl="1" algn="r">
              <a:lnSpc>
                <a:spcPct val="100000"/>
              </a:lnSpc>
              <a:spcBef>
                <a:spcPts val="0"/>
              </a:spcBef>
              <a:spcAft>
                <a:spcPts val="0"/>
              </a:spcAft>
              <a:buSzPts val="1800"/>
              <a:buNone/>
            </a:pPr>
            <a:r>
              <a:rPr lang="en" sz="1400">
                <a:solidFill>
                  <a:schemeClr val="dk1"/>
                </a:solidFill>
                <a:latin typeface="Arial"/>
                <a:ea typeface="Arial"/>
                <a:cs typeface="Arial"/>
                <a:sym typeface="Arial"/>
              </a:rPr>
              <a:t>(إجمالي الوقت 10 دقائق)</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Clr>
                <a:schemeClr val="dk1"/>
              </a:buClr>
              <a:buSzPts val="1100"/>
              <a:buFont typeface="Arial"/>
              <a:buNone/>
            </a:pPr>
            <a:r>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400">
              <a:solidFill>
                <a:srgbClr val="000000"/>
              </a:solidFill>
              <a:latin typeface="Arial"/>
              <a:ea typeface="Arial"/>
              <a:cs typeface="Arial"/>
              <a:sym typeface="Arial"/>
            </a:endParaRPr>
          </a:p>
          <a:p>
            <a:pPr indent="0" lvl="0" marL="0" rtl="1" algn="r">
              <a:lnSpc>
                <a:spcPct val="115000"/>
              </a:lnSpc>
              <a:spcBef>
                <a:spcPts val="0"/>
              </a:spcBef>
              <a:spcAft>
                <a:spcPts val="1600"/>
              </a:spcAft>
              <a:buSzPts val="1800"/>
              <a:buNone/>
            </a:pPr>
            <a:r>
              <a:t/>
            </a:r>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83" name="Shape 583"/>
        <p:cNvGrpSpPr/>
        <p:nvPr/>
      </p:nvGrpSpPr>
      <p:grpSpPr>
        <a:xfrm>
          <a:off x="0" y="0"/>
          <a:ext cx="0" cy="0"/>
          <a:chOff x="0" y="0"/>
          <a:chExt cx="0" cy="0"/>
        </a:xfrm>
      </p:grpSpPr>
      <p:sp>
        <p:nvSpPr>
          <p:cNvPr id="584" name="Google Shape;584;p7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2</a:t>
            </a:r>
            <a:endParaRPr sz="1700">
              <a:latin typeface="Arial"/>
              <a:ea typeface="Arial"/>
              <a:cs typeface="Arial"/>
              <a:sym typeface="Arial"/>
            </a:endParaRPr>
          </a:p>
        </p:txBody>
      </p:sp>
      <p:sp>
        <p:nvSpPr>
          <p:cNvPr id="585" name="Google Shape;585;p73"/>
          <p:cNvSpPr txBox="1"/>
          <p:nvPr/>
        </p:nvSpPr>
        <p:spPr>
          <a:xfrm>
            <a:off x="3585100" y="1125275"/>
            <a:ext cx="5347200" cy="8313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المرافق والخدمات</a:t>
            </a:r>
            <a:endParaRPr b="1" i="1" sz="1400" u="none" cap="none" strike="noStrike">
              <a:solidFill>
                <a:srgbClr val="073763"/>
              </a:solidFill>
              <a:latin typeface="Arial"/>
              <a:ea typeface="Arial"/>
              <a:cs typeface="Arial"/>
              <a:sym typeface="Arial"/>
            </a:endParaRPr>
          </a:p>
          <a:p>
            <a:pPr indent="0" lvl="0" marL="0" marR="0" rtl="1"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a:p>
            <a:pPr indent="0" lvl="0" marL="0" marR="0" rtl="1" algn="l">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586" name="Google Shape;586;p73"/>
          <p:cNvSpPr txBox="1"/>
          <p:nvPr/>
        </p:nvSpPr>
        <p:spPr>
          <a:xfrm>
            <a:off x="2452250" y="1870425"/>
            <a:ext cx="6628500" cy="21240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اجعل تدريب المعلمين على الحماية والاستجابة للطوارئ جزء من سياسة المدرسة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امنح الموظفين أدواراً واضحة وتدريبهم على إدارة الأزمات وحالات الطوارئ مثل الهجمات على المدارس، الكوارث الطبيعية، أو مشاكل الصحة والنظافة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التصدي للمخاطر التي تهدد سلامة المعلمين في طريقهم إلى المدرسة وفي المدرسة؛ مساعدة المعلمين على الإبلاغ عن المخاطر أو الإساءة أو الأذى بأمان وسرية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ضمان حصول المدارس في المناطق الريفية وفي سياقات استضافة اللاجئين على الموارد على قدم المساواة مع المدارس في المناطق الحضرية أ والمجتمعات المضيفة.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التأكد من وجود مرافق المياه والصرف الصحي والنظافة الصحية المخصصة للإناث فقط</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توفير مرافق رعاية الأطفال للمعلمين في المدرسة أو تقديم رعاية مجتمعية مجانية للأطفال</a:t>
            </a:r>
            <a:endParaRPr b="0" i="0" sz="1400" u="none" cap="none" strike="noStrike">
              <a:solidFill>
                <a:srgbClr val="000000"/>
              </a:solidFill>
              <a:latin typeface="Arial"/>
              <a:ea typeface="Arial"/>
              <a:cs typeface="Arial"/>
              <a:sym typeface="Arial"/>
            </a:endParaRPr>
          </a:p>
        </p:txBody>
      </p:sp>
      <p:pic>
        <p:nvPicPr>
          <p:cNvPr id="587" name="Google Shape;587;p73"/>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91" name="Shape 591"/>
        <p:cNvGrpSpPr/>
        <p:nvPr/>
      </p:nvGrpSpPr>
      <p:grpSpPr>
        <a:xfrm>
          <a:off x="0" y="0"/>
          <a:ext cx="0" cy="0"/>
          <a:chOff x="0" y="0"/>
          <a:chExt cx="0" cy="0"/>
        </a:xfrm>
      </p:grpSpPr>
      <p:sp>
        <p:nvSpPr>
          <p:cNvPr id="592" name="Google Shape;592;p7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2</a:t>
            </a:r>
            <a:endParaRPr sz="1700">
              <a:latin typeface="Arial"/>
              <a:ea typeface="Arial"/>
              <a:cs typeface="Arial"/>
              <a:sym typeface="Arial"/>
            </a:endParaRPr>
          </a:p>
        </p:txBody>
      </p:sp>
      <p:sp>
        <p:nvSpPr>
          <p:cNvPr id="593" name="Google Shape;593;p74"/>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594" name="Google Shape;594;p74"/>
          <p:cNvSpPr txBox="1"/>
          <p:nvPr/>
        </p:nvSpPr>
        <p:spPr>
          <a:xfrm>
            <a:off x="3699850" y="1290363"/>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المرافق والخدمات</a:t>
            </a:r>
            <a:endParaRPr b="1" i="1" sz="1400" u="none" cap="none" strike="noStrike">
              <a:solidFill>
                <a:srgbClr val="073763"/>
              </a:solidFill>
              <a:latin typeface="Arial"/>
              <a:ea typeface="Arial"/>
              <a:cs typeface="Arial"/>
              <a:sym typeface="Arial"/>
            </a:endParaRPr>
          </a:p>
        </p:txBody>
      </p:sp>
      <p:sp>
        <p:nvSpPr>
          <p:cNvPr id="595" name="Google Shape;595;p74"/>
          <p:cNvSpPr txBox="1"/>
          <p:nvPr/>
        </p:nvSpPr>
        <p:spPr>
          <a:xfrm>
            <a:off x="2410700" y="1970950"/>
            <a:ext cx="6636300" cy="1046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إشراك المعلمين و أخذ رأيهم بالاعتبار في تصميم و جدولة المدارس. تأكد من إعطاء الأولوية لأصوات المعلمين من خلفيات مهمشة تاريخيًا.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قم بمسح استقصائي للمعلمين عن مدى تلبية المرافق والخدمات المدرسية لاحتياجاتهم وتوقعاتهم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امنح المعلمين الفرصة ليكونوا قادة ونقاط وصل في المرافق والخدمات المدرسية إذا رغبوا بذلك</a:t>
            </a:r>
            <a:endParaRPr b="0" i="0" sz="1400" u="none" cap="none" strike="noStrike">
              <a:solidFill>
                <a:srgbClr val="000000"/>
              </a:solidFill>
              <a:latin typeface="Arial"/>
              <a:ea typeface="Arial"/>
              <a:cs typeface="Arial"/>
              <a:sym typeface="Arial"/>
            </a:endParaRPr>
          </a:p>
        </p:txBody>
      </p:sp>
      <p:pic>
        <p:nvPicPr>
          <p:cNvPr id="596" name="Google Shape;596;p74"/>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600" name="Shape 600"/>
        <p:cNvGrpSpPr/>
        <p:nvPr/>
      </p:nvGrpSpPr>
      <p:grpSpPr>
        <a:xfrm>
          <a:off x="0" y="0"/>
          <a:ext cx="0" cy="0"/>
          <a:chOff x="0" y="0"/>
          <a:chExt cx="0" cy="0"/>
        </a:xfrm>
      </p:grpSpPr>
      <p:sp>
        <p:nvSpPr>
          <p:cNvPr id="601" name="Google Shape;601;p75"/>
          <p:cNvSpPr txBox="1"/>
          <p:nvPr>
            <p:ph type="title"/>
          </p:nvPr>
        </p:nvSpPr>
        <p:spPr>
          <a:xfrm>
            <a:off x="459000" y="537875"/>
            <a:ext cx="8226000" cy="3025800"/>
          </a:xfrm>
          <a:prstGeom prst="rect">
            <a:avLst/>
          </a:prstGeom>
          <a:noFill/>
          <a:ln>
            <a:noFill/>
          </a:ln>
        </p:spPr>
        <p:txBody>
          <a:bodyPr anchorCtr="0" anchor="b" bIns="91400" lIns="91400" spcFirstLastPara="1" rIns="91400" wrap="square" tIns="91400">
            <a:noAutofit/>
          </a:bodyPr>
          <a:lstStyle/>
          <a:p>
            <a:pPr indent="0" lvl="0" marL="0" rtl="1"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رفاهية المعلم في</a:t>
            </a:r>
            <a:r>
              <a:rPr b="1" lang="en" sz="4800">
                <a:solidFill>
                  <a:schemeClr val="lt1"/>
                </a:solidFill>
                <a:latin typeface="Arial"/>
                <a:ea typeface="Arial"/>
                <a:cs typeface="Arial"/>
                <a:sym typeface="Arial"/>
              </a:rPr>
              <a:t> حالات الطوارئ</a:t>
            </a:r>
            <a:endParaRPr i="1"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lang="en" sz="2300">
                <a:solidFill>
                  <a:srgbClr val="FFFFFF"/>
                </a:solidFill>
                <a:latin typeface="Arial"/>
                <a:ea typeface="Arial"/>
                <a:cs typeface="Arial"/>
                <a:sym typeface="Arial"/>
              </a:rPr>
              <a:t>ورشة عمل الإقليمية حول المواءمة وفقاً للسياق المحلي، السياسات، والممارسات</a:t>
            </a:r>
            <a:endParaRPr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b="1" lang="en" sz="1800">
                <a:solidFill>
                  <a:srgbClr val="FFFFFF"/>
                </a:solidFill>
                <a:latin typeface="Arial"/>
                <a:ea typeface="Arial"/>
                <a:cs typeface="Arial"/>
                <a:sym typeface="Arial"/>
              </a:rPr>
              <a:t>كتاب التدريب 2: التعليم والتعلّم</a:t>
            </a:r>
            <a:endParaRPr b="1" sz="1800">
              <a:solidFill>
                <a:srgbClr val="FFFFFF"/>
              </a:solidFill>
              <a:latin typeface="Arial"/>
              <a:ea typeface="Arial"/>
              <a:cs typeface="Arial"/>
              <a:sym typeface="Arial"/>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05" name="Shape 605"/>
        <p:cNvGrpSpPr/>
        <p:nvPr/>
      </p:nvGrpSpPr>
      <p:grpSpPr>
        <a:xfrm>
          <a:off x="0" y="0"/>
          <a:ext cx="0" cy="0"/>
          <a:chOff x="0" y="0"/>
          <a:chExt cx="0" cy="0"/>
        </a:xfrm>
      </p:grpSpPr>
      <p:sp>
        <p:nvSpPr>
          <p:cNvPr id="606" name="Google Shape;606;p7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 التعليم و التعلّم</a:t>
            </a:r>
            <a:endParaRPr sz="1700">
              <a:latin typeface="Arial"/>
              <a:ea typeface="Arial"/>
              <a:cs typeface="Arial"/>
              <a:sym typeface="Arial"/>
            </a:endParaRPr>
          </a:p>
        </p:txBody>
      </p:sp>
      <p:sp>
        <p:nvSpPr>
          <p:cNvPr id="607" name="Google Shape;607;p7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608" name="Google Shape;608;p76"/>
          <p:cNvSpPr txBox="1"/>
          <p:nvPr/>
        </p:nvSpPr>
        <p:spPr>
          <a:xfrm>
            <a:off x="3663450" y="14096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المناهج الدراسية</a:t>
            </a:r>
            <a:endParaRPr b="1" i="1" sz="1400" u="none" cap="none" strike="noStrike">
              <a:solidFill>
                <a:srgbClr val="073763"/>
              </a:solidFill>
              <a:latin typeface="Arial"/>
              <a:ea typeface="Arial"/>
              <a:cs typeface="Arial"/>
              <a:sym typeface="Arial"/>
            </a:endParaRPr>
          </a:p>
        </p:txBody>
      </p:sp>
      <p:sp>
        <p:nvSpPr>
          <p:cNvPr id="609" name="Google Shape;609;p76"/>
          <p:cNvSpPr txBox="1"/>
          <p:nvPr/>
        </p:nvSpPr>
        <p:spPr>
          <a:xfrm>
            <a:off x="4412750" y="1934325"/>
            <a:ext cx="44052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المحتوى وأهداف التعلّم في المناهج الدراسية هي أساس خطط درس المعلم ودليل قراراته اليومية.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من الصعب على المعلمين تدريس مناهج دراسية قديمة لا تلبي احتياجات طلابهم.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عندما لا توجد مواد تكميلية أو موارد تدريس وتعلّم، يعاني المعلمون من المزيد من التوتر والإرهاق الوظيفي. </a:t>
            </a:r>
            <a:endParaRPr b="0" i="0" sz="1400" u="none" cap="none" strike="noStrike">
              <a:solidFill>
                <a:srgbClr val="000000"/>
              </a:solidFill>
              <a:latin typeface="Arial"/>
              <a:ea typeface="Arial"/>
              <a:cs typeface="Arial"/>
              <a:sym typeface="Arial"/>
            </a:endParaRPr>
          </a:p>
        </p:txBody>
      </p:sp>
      <p:sp>
        <p:nvSpPr>
          <p:cNvPr id="610" name="Google Shape;610;p76"/>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611" name="Google Shape;611;p76"/>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Placeholder</a:t>
            </a:r>
            <a:endParaRPr b="0" i="0" sz="1000" u="none" cap="none" strike="noStrike">
              <a:solidFill>
                <a:schemeClr val="lt1"/>
              </a:solidFill>
              <a:latin typeface="Arial"/>
              <a:ea typeface="Arial"/>
              <a:cs typeface="Arial"/>
              <a:sym typeface="Arial"/>
            </a:endParaRPr>
          </a:p>
        </p:txBody>
      </p:sp>
      <p:pic>
        <p:nvPicPr>
          <p:cNvPr id="612" name="Google Shape;612;p76"/>
          <p:cNvPicPr preferRelativeResize="0"/>
          <p:nvPr/>
        </p:nvPicPr>
        <p:blipFill rotWithShape="1">
          <a:blip r:embed="rId3">
            <a:alphaModFix/>
          </a:blip>
          <a:srcRect b="0" l="0" r="0" t="0"/>
          <a:stretch/>
        </p:blipFill>
        <p:spPr>
          <a:xfrm>
            <a:off x="243126" y="1234625"/>
            <a:ext cx="4006376" cy="2674251"/>
          </a:xfrm>
          <a:prstGeom prst="rect">
            <a:avLst/>
          </a:prstGeom>
          <a:noFill/>
          <a:ln>
            <a:noFill/>
          </a:ln>
        </p:spPr>
      </p:pic>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16" name="Shape 616"/>
        <p:cNvGrpSpPr/>
        <p:nvPr/>
      </p:nvGrpSpPr>
      <p:grpSpPr>
        <a:xfrm>
          <a:off x="0" y="0"/>
          <a:ext cx="0" cy="0"/>
          <a:chOff x="0" y="0"/>
          <a:chExt cx="0" cy="0"/>
        </a:xfrm>
      </p:grpSpPr>
      <p:sp>
        <p:nvSpPr>
          <p:cNvPr id="617" name="Google Shape;617;p7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 التعليم و التعلّم</a:t>
            </a:r>
            <a:endParaRPr sz="1700">
              <a:latin typeface="Arial"/>
              <a:ea typeface="Arial"/>
              <a:cs typeface="Arial"/>
              <a:sym typeface="Arial"/>
            </a:endParaRPr>
          </a:p>
        </p:txBody>
      </p:sp>
      <p:sp>
        <p:nvSpPr>
          <p:cNvPr id="618" name="Google Shape;618;p77"/>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619" name="Google Shape;619;p77"/>
          <p:cNvSpPr txBox="1"/>
          <p:nvPr/>
        </p:nvSpPr>
        <p:spPr>
          <a:xfrm>
            <a:off x="3623875" y="1043875"/>
            <a:ext cx="5347200" cy="6156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المناهج الدراسية</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620" name="Google Shape;620;p77"/>
          <p:cNvSpPr txBox="1"/>
          <p:nvPr/>
        </p:nvSpPr>
        <p:spPr>
          <a:xfrm>
            <a:off x="5360850" y="1575425"/>
            <a:ext cx="3649800" cy="4002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العوائق التي تواجه رفاهية المعلم فيما يتعلق بالمناهج؟</a:t>
            </a:r>
            <a:endParaRPr b="0" i="0" sz="1400" u="none" cap="none" strike="noStrike">
              <a:solidFill>
                <a:srgbClr val="CC4125"/>
              </a:solidFill>
              <a:latin typeface="Arial"/>
              <a:ea typeface="Arial"/>
              <a:cs typeface="Arial"/>
              <a:sym typeface="Arial"/>
            </a:endParaRPr>
          </a:p>
        </p:txBody>
      </p:sp>
      <p:sp>
        <p:nvSpPr>
          <p:cNvPr id="621" name="Google Shape;621;p77"/>
          <p:cNvSpPr txBox="1"/>
          <p:nvPr/>
        </p:nvSpPr>
        <p:spPr>
          <a:xfrm>
            <a:off x="786600" y="1975625"/>
            <a:ext cx="83574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المناهج التي لا تتعامل مع مجالات التعلم والنتائج - الاجتماعية والعاطفية أو تتناول الصحة النفسية والرفاهية النفسية والاجتماعية.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المناهج الدراسية التي لا تبني المعارف أو المهارات اللازمة لمواضيع الاستعداد لحالات الطوارئ أو الاستجابة لها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تركيز بعض المناهج على القومية أو ترويجها للقوالب النمطية الجنسانية أو العرقية أو الدينية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عدم مراعاة التنوع اللغوي والثقافي</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مراقبة المعلمين أو الإشراف عليهم يجبر المعلمين على التسرع في المواد التعليمية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المنهج الدراسي التلقيني لا يتيح أي فرصة للابتكار أوالتّأقلم.</a:t>
            </a:r>
            <a:endParaRPr b="0" i="0" sz="1400" u="none" cap="none" strike="noStrike">
              <a:solidFill>
                <a:srgbClr val="000000"/>
              </a:solidFill>
              <a:latin typeface="Arial"/>
              <a:ea typeface="Arial"/>
              <a:cs typeface="Arial"/>
              <a:sym typeface="Arial"/>
            </a:endParaRPr>
          </a:p>
        </p:txBody>
      </p:sp>
      <p:sp>
        <p:nvSpPr>
          <p:cNvPr id="622" name="Google Shape;622;p77"/>
          <p:cNvSpPr txBox="1"/>
          <p:nvPr/>
        </p:nvSpPr>
        <p:spPr>
          <a:xfrm>
            <a:off x="72453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623" name="Google Shape;623;p77"/>
          <p:cNvSpPr txBox="1"/>
          <p:nvPr/>
        </p:nvSpPr>
        <p:spPr>
          <a:xfrm>
            <a:off x="285125" y="3705500"/>
            <a:ext cx="86601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هل توجد هذه العوائق في سياقك؟ ما هي العوائق الإضافية في وجه رفاهية المعلم فيما يتعلق بالمناهج؟</a:t>
            </a:r>
            <a:endParaRPr b="0" i="0" sz="1400" u="none" cap="none" strike="noStrike">
              <a:solidFill>
                <a:srgbClr val="CC4125"/>
              </a:solidFill>
              <a:latin typeface="Arial"/>
              <a:ea typeface="Arial"/>
              <a:cs typeface="Arial"/>
              <a:sym typeface="Arial"/>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27" name="Shape 627"/>
        <p:cNvGrpSpPr/>
        <p:nvPr/>
      </p:nvGrpSpPr>
      <p:grpSpPr>
        <a:xfrm>
          <a:off x="0" y="0"/>
          <a:ext cx="0" cy="0"/>
          <a:chOff x="0" y="0"/>
          <a:chExt cx="0" cy="0"/>
        </a:xfrm>
      </p:grpSpPr>
      <p:sp>
        <p:nvSpPr>
          <p:cNvPr id="628" name="Google Shape;628;p7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629" name="Google Shape;629;p78"/>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630" name="Google Shape;630;p78"/>
          <p:cNvSpPr txBox="1"/>
          <p:nvPr/>
        </p:nvSpPr>
        <p:spPr>
          <a:xfrm>
            <a:off x="3663450" y="12744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المناهج الدراسية</a:t>
            </a:r>
            <a:endParaRPr b="1" i="1" sz="1400" u="none" cap="none" strike="noStrike">
              <a:solidFill>
                <a:srgbClr val="073763"/>
              </a:solidFill>
              <a:latin typeface="Arial"/>
              <a:ea typeface="Arial"/>
              <a:cs typeface="Arial"/>
              <a:sym typeface="Arial"/>
            </a:endParaRPr>
          </a:p>
        </p:txBody>
      </p:sp>
      <p:sp>
        <p:nvSpPr>
          <p:cNvPr id="631" name="Google Shape;631;p78"/>
          <p:cNvSpPr txBox="1"/>
          <p:nvPr/>
        </p:nvSpPr>
        <p:spPr>
          <a:xfrm>
            <a:off x="2389900" y="1747550"/>
            <a:ext cx="6657300" cy="16932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مراجعة المناهج الدراسية للتأكد من تعزيزها صراحةً للصحة النفسية والرفاهية النفسية والاجتماعية بما في ذلك تنمية مجالات التعلّم والنتائج - الاجتماعية و العاطفية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التأكد من أن المناهج والكتب المدرسية وغيرها من المواد التكميلية تشجع التنوع والإدماج وألا تكون متحيزة ضد النساء والفتيات، اللاجئين، النازحين، الأقليات الإثنية، الأشخاص ذوي الإعاقة، أو الأطفال المرتبطين بالقوات أو الجماعات المسلحة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تأكد من أن الكتب المدرسية وموارد التعلم الأخرى تناقش وصمة العار والتمييز من حيث صلتها بـالصحة النفسية والدعم النفسي الاجتماعي MHPSS</a:t>
            </a:r>
            <a:endParaRPr b="0" i="0" sz="1400" u="none" cap="none" strike="noStrike">
              <a:solidFill>
                <a:srgbClr val="000000"/>
              </a:solidFill>
              <a:latin typeface="Arial"/>
              <a:ea typeface="Arial"/>
              <a:cs typeface="Arial"/>
              <a:sym typeface="Arial"/>
            </a:endParaRPr>
          </a:p>
        </p:txBody>
      </p:sp>
      <p:pic>
        <p:nvPicPr>
          <p:cNvPr id="632" name="Google Shape;632;p78"/>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36" name="Shape 636"/>
        <p:cNvGrpSpPr/>
        <p:nvPr/>
      </p:nvGrpSpPr>
      <p:grpSpPr>
        <a:xfrm>
          <a:off x="0" y="0"/>
          <a:ext cx="0" cy="0"/>
          <a:chOff x="0" y="0"/>
          <a:chExt cx="0" cy="0"/>
        </a:xfrm>
      </p:grpSpPr>
      <p:sp>
        <p:nvSpPr>
          <p:cNvPr id="637" name="Google Shape;637;p7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638" name="Google Shape;638;p79"/>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639" name="Google Shape;639;p79"/>
          <p:cNvSpPr txBox="1"/>
          <p:nvPr/>
        </p:nvSpPr>
        <p:spPr>
          <a:xfrm>
            <a:off x="3544775" y="1105100"/>
            <a:ext cx="5347200" cy="6156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المناهج الدراسية</a:t>
            </a:r>
            <a:endParaRPr b="1" i="1" sz="1400" u="none" cap="none" strike="noStrike">
              <a:solidFill>
                <a:srgbClr val="073763"/>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0" i="0" sz="1400" u="none" cap="none" strike="noStrike">
              <a:solidFill>
                <a:srgbClr val="073763"/>
              </a:solidFill>
              <a:latin typeface="Arial"/>
              <a:ea typeface="Arial"/>
              <a:cs typeface="Arial"/>
              <a:sym typeface="Arial"/>
            </a:endParaRPr>
          </a:p>
        </p:txBody>
      </p:sp>
      <p:sp>
        <p:nvSpPr>
          <p:cNvPr id="640" name="Google Shape;640;p79"/>
          <p:cNvSpPr txBox="1"/>
          <p:nvPr/>
        </p:nvSpPr>
        <p:spPr>
          <a:xfrm>
            <a:off x="2473025" y="1720700"/>
            <a:ext cx="6419100" cy="2339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تصميم مناهج دراسية تغطي الاستجابة لحالات الطوارئ والتأهب لها مثل المناهج الدراسية المراعية للنزاعات والتوعية بالأخطار</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إنشاء مواد تكميلية بما في ذلك الكتب المدرسية والأدلة التعليمية، لمساعدة المعلمين على تكييف المناهج الدراسية وتعليمها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ضمان توافر الموارد للمعلمين لتعليم ما يتوقع منهم القيام به، بما في ذلك التكنولوجيا والكتب المدرسية، وتوسيع نطاقه ليشمل مساعدي التدريس ومعلمي التربية الخاصة ومترجمي لغة الإشارة.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اطلب الدّعم من منظمات وقادة المؤسسات المحلية</a:t>
            </a:r>
            <a:endParaRPr b="0" i="0" sz="1400" u="none" cap="none" strike="noStrike">
              <a:solidFill>
                <a:srgbClr val="000000"/>
              </a:solidFill>
              <a:latin typeface="Arial"/>
              <a:ea typeface="Arial"/>
              <a:cs typeface="Arial"/>
              <a:sym typeface="Arial"/>
            </a:endParaRPr>
          </a:p>
          <a:p>
            <a:pPr indent="-317500" lvl="1" marL="9144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تطوير و وضع مواد تعليمية وتعلّمية محلية للمناهج الدراسية</a:t>
            </a:r>
            <a:endParaRPr b="0" i="0" sz="1400" u="none" cap="none" strike="noStrike">
              <a:solidFill>
                <a:srgbClr val="000000"/>
              </a:solidFill>
              <a:latin typeface="Arial"/>
              <a:ea typeface="Arial"/>
              <a:cs typeface="Arial"/>
              <a:sym typeface="Arial"/>
            </a:endParaRPr>
          </a:p>
          <a:p>
            <a:pPr indent="-317500" lvl="1" marL="9144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استخدام المساحات المجتمعية أو الموارد لإثراء تجربة التعلّم والتعليم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تزويد المعلمين بما يكفي من التكنولوجيا والدعم الإنمائي للتدريس عن بعد إذا لزم الأمر.</a:t>
            </a:r>
            <a:endParaRPr b="0" i="0" sz="1400" u="none" cap="none" strike="noStrike">
              <a:solidFill>
                <a:srgbClr val="000000"/>
              </a:solidFill>
              <a:latin typeface="Arial"/>
              <a:ea typeface="Arial"/>
              <a:cs typeface="Arial"/>
              <a:sym typeface="Arial"/>
            </a:endParaRPr>
          </a:p>
        </p:txBody>
      </p:sp>
      <p:pic>
        <p:nvPicPr>
          <p:cNvPr id="641" name="Google Shape;641;p79"/>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45" name="Shape 645"/>
        <p:cNvGrpSpPr/>
        <p:nvPr/>
      </p:nvGrpSpPr>
      <p:grpSpPr>
        <a:xfrm>
          <a:off x="0" y="0"/>
          <a:ext cx="0" cy="0"/>
          <a:chOff x="0" y="0"/>
          <a:chExt cx="0" cy="0"/>
        </a:xfrm>
      </p:grpSpPr>
      <p:sp>
        <p:nvSpPr>
          <p:cNvPr id="646" name="Google Shape;646;p8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647" name="Google Shape;647;p80"/>
          <p:cNvSpPr txBox="1"/>
          <p:nvPr/>
        </p:nvSpPr>
        <p:spPr>
          <a:xfrm>
            <a:off x="3524925" y="12692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الأول: المناهج الدراسية</a:t>
            </a:r>
            <a:endParaRPr b="1" i="1" sz="1400" u="none" cap="none" strike="noStrike">
              <a:solidFill>
                <a:srgbClr val="073763"/>
              </a:solidFill>
              <a:latin typeface="Arial"/>
              <a:ea typeface="Arial"/>
              <a:cs typeface="Arial"/>
              <a:sym typeface="Arial"/>
            </a:endParaRPr>
          </a:p>
        </p:txBody>
      </p:sp>
      <p:sp>
        <p:nvSpPr>
          <p:cNvPr id="648" name="Google Shape;648;p80"/>
          <p:cNvSpPr txBox="1"/>
          <p:nvPr/>
        </p:nvSpPr>
        <p:spPr>
          <a:xfrm>
            <a:off x="2883000" y="1979675"/>
            <a:ext cx="6153600" cy="1046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تصميم وتطوير المناهج الدراسية مع المعلمين والطلاب. قم بإشراك المعلمين ذوي الخبرات والهويات المتنوعة، ومنح جميع المعلمين فرصة لمشاركة آرائهم والمساعدة في اتخاذ القرارات.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مناصرة استقلالية المناهج الدراسية. السماح للمدرسين بالتكيّف واتخاذ ترتيبات تيسيرية معقولة لا سيما للطلاب اللاجئين أو النازحين والمتعلمين ذوي الإعاقة.</a:t>
            </a:r>
            <a:endParaRPr b="0" i="0" sz="1400" u="none" cap="none" strike="noStrike">
              <a:solidFill>
                <a:srgbClr val="000000"/>
              </a:solidFill>
              <a:latin typeface="Arial"/>
              <a:ea typeface="Arial"/>
              <a:cs typeface="Arial"/>
              <a:sym typeface="Arial"/>
            </a:endParaRPr>
          </a:p>
        </p:txBody>
      </p:sp>
      <p:pic>
        <p:nvPicPr>
          <p:cNvPr id="649" name="Google Shape;649;p80"/>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53" name="Shape 653"/>
        <p:cNvGrpSpPr/>
        <p:nvPr/>
      </p:nvGrpSpPr>
      <p:grpSpPr>
        <a:xfrm>
          <a:off x="0" y="0"/>
          <a:ext cx="0" cy="0"/>
          <a:chOff x="0" y="0"/>
          <a:chExt cx="0" cy="0"/>
        </a:xfrm>
      </p:grpSpPr>
      <p:sp>
        <p:nvSpPr>
          <p:cNvPr id="654" name="Google Shape;654;p8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 التعليم و التعلّم</a:t>
            </a:r>
            <a:endParaRPr sz="1700">
              <a:latin typeface="Arial"/>
              <a:ea typeface="Arial"/>
              <a:cs typeface="Arial"/>
              <a:sym typeface="Arial"/>
            </a:endParaRPr>
          </a:p>
        </p:txBody>
      </p:sp>
      <p:sp>
        <p:nvSpPr>
          <p:cNvPr id="655" name="Google Shape;655;p81"/>
          <p:cNvSpPr txBox="1"/>
          <p:nvPr/>
        </p:nvSpPr>
        <p:spPr>
          <a:xfrm>
            <a:off x="3598050" y="11678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التدريب والتطوير المهني للمعلمين</a:t>
            </a:r>
            <a:endParaRPr b="1" i="1" sz="1400" u="none" cap="none" strike="noStrike">
              <a:solidFill>
                <a:srgbClr val="073763"/>
              </a:solidFill>
              <a:latin typeface="Arial"/>
              <a:ea typeface="Arial"/>
              <a:cs typeface="Arial"/>
              <a:sym typeface="Arial"/>
            </a:endParaRPr>
          </a:p>
        </p:txBody>
      </p:sp>
      <p:sp>
        <p:nvSpPr>
          <p:cNvPr id="656" name="Google Shape;656;p81"/>
          <p:cNvSpPr txBox="1"/>
          <p:nvPr/>
        </p:nvSpPr>
        <p:spPr>
          <a:xfrm>
            <a:off x="4346025" y="1647625"/>
            <a:ext cx="4405200" cy="2339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تقديم تطوير مهني عالي الجودة للمعلمين ضمن المدارس وبشكل مستمر بحيث يوفر المهارات والمعرفة التي يحتاجون إليها لأداء وظائفهم جيداً وإدارة التحديات في العمل.</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يرتبط هذا بصورة مباشرة بجوانب رفاه المعلمين، مثل الكفاءة الذاتية.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ويمكنه أن يساعد المعلمين على تطوير الكفاءات العاطفية الاجتماعية ومهارات التأقلم لإدارة الإرهاق والإجهاد.</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دفع المعلمين باتجاه تطوير المهني TPD غير مناسب لواقعهم واحتياجاتهم المباشرة يمكن أن يؤدي إلى تفاقم التوتر والقلق وعدم الرضا.</a:t>
            </a:r>
            <a:endParaRPr b="0" i="0" sz="1400" u="none" cap="none" strike="noStrike">
              <a:solidFill>
                <a:srgbClr val="000000"/>
              </a:solidFill>
              <a:latin typeface="Arial"/>
              <a:ea typeface="Arial"/>
              <a:cs typeface="Arial"/>
              <a:sym typeface="Arial"/>
            </a:endParaRPr>
          </a:p>
        </p:txBody>
      </p:sp>
      <p:sp>
        <p:nvSpPr>
          <p:cNvPr id="657" name="Google Shape;657;p81"/>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658" name="Google Shape;658;p81"/>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Placeholder</a:t>
            </a:r>
            <a:endParaRPr b="0" i="0" sz="1000" u="none" cap="none" strike="noStrike">
              <a:solidFill>
                <a:schemeClr val="lt1"/>
              </a:solidFill>
              <a:latin typeface="Arial"/>
              <a:ea typeface="Arial"/>
              <a:cs typeface="Arial"/>
              <a:sym typeface="Arial"/>
            </a:endParaRPr>
          </a:p>
        </p:txBody>
      </p:sp>
      <p:pic>
        <p:nvPicPr>
          <p:cNvPr id="659" name="Google Shape;659;p81"/>
          <p:cNvPicPr preferRelativeResize="0"/>
          <p:nvPr/>
        </p:nvPicPr>
        <p:blipFill rotWithShape="1">
          <a:blip r:embed="rId3">
            <a:alphaModFix/>
          </a:blip>
          <a:srcRect b="0" l="0" r="0" t="0"/>
          <a:stretch/>
        </p:blipFill>
        <p:spPr>
          <a:xfrm>
            <a:off x="278201" y="1313075"/>
            <a:ext cx="4006376" cy="2674251"/>
          </a:xfrm>
          <a:prstGeom prst="rect">
            <a:avLst/>
          </a:prstGeom>
          <a:noFill/>
          <a:ln>
            <a:noFill/>
          </a:ln>
        </p:spPr>
      </p:pic>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63" name="Shape 663"/>
        <p:cNvGrpSpPr/>
        <p:nvPr/>
      </p:nvGrpSpPr>
      <p:grpSpPr>
        <a:xfrm>
          <a:off x="0" y="0"/>
          <a:ext cx="0" cy="0"/>
          <a:chOff x="0" y="0"/>
          <a:chExt cx="0" cy="0"/>
        </a:xfrm>
      </p:grpSpPr>
      <p:sp>
        <p:nvSpPr>
          <p:cNvPr id="664" name="Google Shape;664;p8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 التعليم و التعلّم</a:t>
            </a:r>
            <a:endParaRPr sz="1700">
              <a:latin typeface="Arial"/>
              <a:ea typeface="Arial"/>
              <a:cs typeface="Arial"/>
              <a:sym typeface="Arial"/>
            </a:endParaRPr>
          </a:p>
        </p:txBody>
      </p:sp>
      <p:sp>
        <p:nvSpPr>
          <p:cNvPr id="665" name="Google Shape;665;p82"/>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666" name="Google Shape;666;p82"/>
          <p:cNvSpPr txBox="1"/>
          <p:nvPr/>
        </p:nvSpPr>
        <p:spPr>
          <a:xfrm>
            <a:off x="3468150" y="10152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التدريب والتطوير المهني للمعلمين</a:t>
            </a:r>
            <a:endParaRPr b="0" i="0" sz="1400" u="none" cap="none" strike="noStrike">
              <a:solidFill>
                <a:srgbClr val="073763"/>
              </a:solidFill>
              <a:latin typeface="Arial"/>
              <a:ea typeface="Arial"/>
              <a:cs typeface="Arial"/>
              <a:sym typeface="Arial"/>
            </a:endParaRPr>
          </a:p>
        </p:txBody>
      </p:sp>
      <p:sp>
        <p:nvSpPr>
          <p:cNvPr id="667" name="Google Shape;667;p82"/>
          <p:cNvSpPr txBox="1"/>
          <p:nvPr/>
        </p:nvSpPr>
        <p:spPr>
          <a:xfrm>
            <a:off x="455250" y="1771425"/>
            <a:ext cx="8233500" cy="21240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العوائق في وجه رفاهية المعلمين بخصوص التدريب </a:t>
            </a:r>
            <a:r>
              <a:rPr lang="en">
                <a:solidFill>
                  <a:srgbClr val="CC4125"/>
                </a:solidFill>
              </a:rPr>
              <a:t>والتطوير</a:t>
            </a:r>
            <a:r>
              <a:rPr b="0" i="0" lang="en" sz="1400" u="none" cap="none" strike="noStrike">
                <a:solidFill>
                  <a:srgbClr val="CC4125"/>
                </a:solidFill>
                <a:latin typeface="Arial"/>
                <a:ea typeface="Arial"/>
                <a:cs typeface="Arial"/>
                <a:sym typeface="Arial"/>
              </a:rPr>
              <a:t> المهني؟</a:t>
            </a:r>
            <a:endParaRPr b="0" i="0" sz="1400" u="none" cap="none" strike="noStrike">
              <a:solidFill>
                <a:srgbClr val="CC4125"/>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a:solidFill>
                <a:srgbClr val="CC4125"/>
              </a:solidFill>
            </a:endParaRPr>
          </a:p>
          <a:p>
            <a:pPr indent="-317500" lvl="0" marL="457200" rtl="1" algn="r">
              <a:spcBef>
                <a:spcPts val="0"/>
              </a:spcBef>
              <a:spcAft>
                <a:spcPts val="0"/>
              </a:spcAft>
              <a:buClr>
                <a:srgbClr val="073763"/>
              </a:buClr>
              <a:buSzPts val="1400"/>
              <a:buChar char="●"/>
            </a:pPr>
            <a:r>
              <a:rPr lang="en">
                <a:solidFill>
                  <a:schemeClr val="dk1"/>
                </a:solidFill>
              </a:rPr>
              <a:t>لا يوجد عدد كافٍ من المعلمين المؤهلين والمدربين والمرافق أو موارد تعليم المعلمين الأخرى.</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المناهج الدراسية والمناهج التربوية في كليات تدريب المعلمين قديمة ولا تتطابق مع المناهج الدراسية الوطنية.</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التطوير المهني للمعلمين ليس ذا صلة أو غير منظم جيداً. وقد يكون نظرياً للغاية أوغير مرتبط بثقافات المعلمين وخبراتهم.</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عدم إدراج ممارسات التأهب والاستجابة لحالات الطوارئ</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لا يمكن للمعلمين اللاجئين الوصول إلى طرق التطوير المهني للمعلمين الوطنية</a:t>
            </a:r>
            <a:endParaRPr>
              <a:solidFill>
                <a:schemeClr val="dk1"/>
              </a:solidFill>
            </a:endParaRPr>
          </a:p>
          <a:p>
            <a:pPr indent="0" lvl="0" marL="0" rtl="1" algn="r">
              <a:spcBef>
                <a:spcPts val="0"/>
              </a:spcBef>
              <a:spcAft>
                <a:spcPts val="0"/>
              </a:spcAft>
              <a:buNone/>
            </a:pPr>
            <a:r>
              <a:t/>
            </a:r>
            <a:endParaRPr>
              <a:solidFill>
                <a:schemeClr val="dk1"/>
              </a:solidFill>
            </a:endParaRPr>
          </a:p>
          <a:p>
            <a:pPr indent="0" lvl="0" marL="0" rtl="1" algn="r">
              <a:spcBef>
                <a:spcPts val="0"/>
              </a:spcBef>
              <a:spcAft>
                <a:spcPts val="0"/>
              </a:spcAft>
              <a:buNone/>
            </a:pPr>
            <a:r>
              <a:rPr lang="en">
                <a:solidFill>
                  <a:srgbClr val="CC4125"/>
                </a:solidFill>
              </a:rPr>
              <a:t>هل توجد هذه العوائق في سياقك؟ ما هي العوائق الإضافية في وجه رفاهية المعلمين بخصوص التدريب و التطوير المهني؟</a:t>
            </a:r>
            <a:endParaRPr>
              <a:solidFill>
                <a:schemeClr val="dk1"/>
              </a:solidFill>
            </a:endParaRPr>
          </a:p>
        </p:txBody>
      </p:sp>
      <p:sp>
        <p:nvSpPr>
          <p:cNvPr id="668" name="Google Shape;668;p82"/>
          <p:cNvSpPr txBox="1"/>
          <p:nvPr/>
        </p:nvSpPr>
        <p:spPr>
          <a:xfrm>
            <a:off x="72453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87" name="Shape 87"/>
        <p:cNvGrpSpPr/>
        <p:nvPr/>
      </p:nvGrpSpPr>
      <p:grpSpPr>
        <a:xfrm>
          <a:off x="0" y="0"/>
          <a:ext cx="0" cy="0"/>
          <a:chOff x="0" y="0"/>
          <a:chExt cx="0" cy="0"/>
        </a:xfrm>
      </p:grpSpPr>
      <p:sp>
        <p:nvSpPr>
          <p:cNvPr id="88" name="Google Shape;88;p9"/>
          <p:cNvSpPr txBox="1"/>
          <p:nvPr>
            <p:ph type="title"/>
          </p:nvPr>
        </p:nvSpPr>
        <p:spPr>
          <a:xfrm>
            <a:off x="459000" y="727375"/>
            <a:ext cx="8226000" cy="2639400"/>
          </a:xfrm>
          <a:prstGeom prst="rect">
            <a:avLst/>
          </a:prstGeom>
          <a:noFill/>
          <a:ln>
            <a:noFill/>
          </a:ln>
        </p:spPr>
        <p:txBody>
          <a:bodyPr anchorCtr="0" anchor="b" bIns="91400" lIns="91400" spcFirstLastPara="1" rIns="91400" wrap="square" tIns="91400">
            <a:noAutofit/>
          </a:bodyPr>
          <a:lstStyle/>
          <a:p>
            <a:pPr indent="0" lvl="0" marL="0" rtl="1"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رفاهية المعلم في</a:t>
            </a:r>
            <a:r>
              <a:rPr b="1" lang="en" sz="4800">
                <a:solidFill>
                  <a:schemeClr val="lt1"/>
                </a:solidFill>
                <a:latin typeface="Arial"/>
                <a:ea typeface="Arial"/>
                <a:cs typeface="Arial"/>
                <a:sym typeface="Arial"/>
              </a:rPr>
              <a:t> حالات الطوارئ</a:t>
            </a:r>
            <a:endParaRPr i="1"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lang="en" sz="2300">
                <a:solidFill>
                  <a:srgbClr val="FFFFFF"/>
                </a:solidFill>
                <a:latin typeface="Arial"/>
                <a:ea typeface="Arial"/>
                <a:cs typeface="Arial"/>
                <a:sym typeface="Arial"/>
              </a:rPr>
              <a:t>ورشة </a:t>
            </a:r>
            <a:r>
              <a:rPr lang="en" sz="2300"/>
              <a:t>العمل</a:t>
            </a:r>
            <a:r>
              <a:rPr lang="en" sz="2300">
                <a:solidFill>
                  <a:srgbClr val="FFFFFF"/>
                </a:solidFill>
                <a:latin typeface="Arial"/>
                <a:ea typeface="Arial"/>
                <a:cs typeface="Arial"/>
                <a:sym typeface="Arial"/>
              </a:rPr>
              <a:t> حول المواءمة وفقاً للسياق المحلي، السياس</a:t>
            </a:r>
            <a:r>
              <a:rPr lang="en" sz="2300"/>
              <a:t>ة</a:t>
            </a:r>
            <a:r>
              <a:rPr lang="en" sz="2300">
                <a:solidFill>
                  <a:srgbClr val="FFFFFF"/>
                </a:solidFill>
                <a:latin typeface="Arial"/>
                <a:ea typeface="Arial"/>
                <a:cs typeface="Arial"/>
                <a:sym typeface="Arial"/>
              </a:rPr>
              <a:t>، والممارسة</a:t>
            </a:r>
            <a:endParaRPr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t/>
            </a:r>
            <a:endParaRPr sz="2300">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اليوم الأول، الجزء الأول: بناء معرفة مشتركة</a:t>
            </a:r>
            <a:endParaRPr b="1" sz="1600">
              <a:solidFill>
                <a:srgbClr val="FFFFFF"/>
              </a:solidFill>
              <a:latin typeface="Arial"/>
              <a:ea typeface="Arial"/>
              <a:cs typeface="Arial"/>
              <a:sym typeface="Arial"/>
            </a:endParaRPr>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72" name="Shape 672"/>
        <p:cNvGrpSpPr/>
        <p:nvPr/>
      </p:nvGrpSpPr>
      <p:grpSpPr>
        <a:xfrm>
          <a:off x="0" y="0"/>
          <a:ext cx="0" cy="0"/>
          <a:chOff x="0" y="0"/>
          <a:chExt cx="0" cy="0"/>
        </a:xfrm>
      </p:grpSpPr>
      <p:sp>
        <p:nvSpPr>
          <p:cNvPr id="673" name="Google Shape;673;p8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674" name="Google Shape;674;p83"/>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675" name="Google Shape;675;p83"/>
          <p:cNvSpPr txBox="1"/>
          <p:nvPr/>
        </p:nvSpPr>
        <p:spPr>
          <a:xfrm>
            <a:off x="3489875" y="9342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التدريب والتطوير المهني للمعلمين</a:t>
            </a:r>
            <a:endParaRPr b="0" i="0" sz="1400" u="none" cap="none" strike="noStrike">
              <a:solidFill>
                <a:srgbClr val="073763"/>
              </a:solidFill>
              <a:latin typeface="Arial"/>
              <a:ea typeface="Arial"/>
              <a:cs typeface="Arial"/>
              <a:sym typeface="Arial"/>
            </a:endParaRPr>
          </a:p>
        </p:txBody>
      </p:sp>
      <p:sp>
        <p:nvSpPr>
          <p:cNvPr id="676" name="Google Shape;676;p83"/>
          <p:cNvSpPr txBox="1"/>
          <p:nvPr/>
        </p:nvSpPr>
        <p:spPr>
          <a:xfrm>
            <a:off x="2271150" y="1500675"/>
            <a:ext cx="6739500" cy="25551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lang="en"/>
              <a:t>قم بتدريس</a:t>
            </a:r>
            <a:r>
              <a:rPr b="0" i="0" lang="en" sz="1400" u="none" cap="none" strike="noStrike">
                <a:solidFill>
                  <a:srgbClr val="000000"/>
                </a:solidFill>
                <a:latin typeface="Arial"/>
                <a:ea typeface="Arial"/>
                <a:cs typeface="Arial"/>
                <a:sym typeface="Arial"/>
              </a:rPr>
              <a:t> الصحة النفسية، التعلّم النفسي الاجتماعي، والتعلّم الاجتماعي العاطفي أثناء فترة التطوير المهني للمعلمين ما قبل الخدمة وأثناء الخدمة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قم بتوفير التطوير المهني للمعلمين حول الصحة النفسية والرفاه النفسي الاجتماعي والمهارات الاجتماعية والعاطفية، لا سيما المعلمين الجدد في حالات الطوارئ والأزمات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احرص على أن يناقش التطوير المهني للمعلمين الموضوعات التي قد تكون صعبة وحساسة، مثل العنف القائم على النوع الاجتماعي المرتبط بالمدرسة والإعاقة، وكيفية تأثيرها على الصحة النفسية والرفاه النفسي الاجتماعي.</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زوّد المدرّسين في عملية التطوير المهني بتفاصيل حول مسارات إحالة خدمة الدعم النفسي والاجتماعي</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مناقشة وصمة العار والتمييز فيما يتعلق بالصحة النفسية والرفاهية.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ضمان وجود هياكل لحماية خصوصية المعلمين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التأكد من توفر خدمات دعم الصحة النفسية والدعم النفسي الاجتماعي أثناء التطوير المهني للمعلمين.</a:t>
            </a:r>
            <a:endParaRPr b="0" i="0" sz="1400" u="none" cap="none" strike="noStrike">
              <a:solidFill>
                <a:srgbClr val="000000"/>
              </a:solidFill>
              <a:latin typeface="Arial"/>
              <a:ea typeface="Arial"/>
              <a:cs typeface="Arial"/>
              <a:sym typeface="Arial"/>
            </a:endParaRPr>
          </a:p>
        </p:txBody>
      </p:sp>
      <p:pic>
        <p:nvPicPr>
          <p:cNvPr id="677" name="Google Shape;677;p83"/>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81" name="Shape 681"/>
        <p:cNvGrpSpPr/>
        <p:nvPr/>
      </p:nvGrpSpPr>
      <p:grpSpPr>
        <a:xfrm>
          <a:off x="0" y="0"/>
          <a:ext cx="0" cy="0"/>
          <a:chOff x="0" y="0"/>
          <a:chExt cx="0" cy="0"/>
        </a:xfrm>
      </p:grpSpPr>
      <p:sp>
        <p:nvSpPr>
          <p:cNvPr id="682" name="Google Shape;682;p8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683" name="Google Shape;683;p84"/>
          <p:cNvSpPr txBox="1"/>
          <p:nvPr/>
        </p:nvSpPr>
        <p:spPr>
          <a:xfrm>
            <a:off x="3657525" y="1017488"/>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التدريب والتطوير المهني للمعلمين</a:t>
            </a:r>
            <a:endParaRPr b="0" i="0" sz="1400" u="none" cap="none" strike="noStrike">
              <a:solidFill>
                <a:srgbClr val="073763"/>
              </a:solidFill>
              <a:latin typeface="Arial"/>
              <a:ea typeface="Arial"/>
              <a:cs typeface="Arial"/>
              <a:sym typeface="Arial"/>
            </a:endParaRPr>
          </a:p>
        </p:txBody>
      </p:sp>
      <p:sp>
        <p:nvSpPr>
          <p:cNvPr id="684" name="Google Shape;684;p84"/>
          <p:cNvSpPr txBox="1"/>
          <p:nvPr/>
        </p:nvSpPr>
        <p:spPr>
          <a:xfrm>
            <a:off x="2265225" y="1531725"/>
            <a:ext cx="6739500" cy="25551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درّب المعلمين ومرشدي/ مدربي المعلمين على موضوعات الاستجابة لحالات الطوارئ مثل منع النزاعات، والحد من مخاطر الكوارث، والوعي بالمخاطر</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استعرض المناهج الدراسية والمناهج التربوية للتطوير المهني للمعلمين حتى لا تركّز كثيراً على النظريات، واربطها بما يفعله المعلمون في الفصول الدراسية، وساعد المعلمين على التفكير في المعرفة الجديدة واستخدامها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امنح المعلمين التطوير المهني العملي الذي يرتبط بالمنهج الدراسي المحلي، واللغة، واحتياجات المعلمين، بما في ذلك طرق التدريس التي تراعي اعتبارات الجندر، المراعية الصدمات، </a:t>
            </a:r>
            <a:r>
              <a:rPr lang="en"/>
              <a:t>، </a:t>
            </a:r>
            <a:r>
              <a:rPr b="0" i="0" lang="en" sz="1400" u="none" cap="none" strike="noStrike">
                <a:solidFill>
                  <a:srgbClr val="000000"/>
                </a:solidFill>
                <a:latin typeface="Arial"/>
                <a:ea typeface="Arial"/>
                <a:cs typeface="Arial"/>
                <a:sym typeface="Arial"/>
              </a:rPr>
              <a:t>التعليم المراعي للنزاعات، والتعلّم الاجتماعي العاطفي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ادعم </a:t>
            </a:r>
            <a:r>
              <a:rPr lang="en"/>
              <a:t>مدراء </a:t>
            </a:r>
            <a:r>
              <a:rPr b="0" i="0" lang="en" sz="1400" u="none" cap="none" strike="noStrike">
                <a:solidFill>
                  <a:srgbClr val="000000"/>
                </a:solidFill>
                <a:latin typeface="Arial"/>
                <a:ea typeface="Arial"/>
                <a:cs typeface="Arial"/>
                <a:sym typeface="Arial"/>
              </a:rPr>
              <a:t>المدارس ليكونوا مدربين تعليميين بدلاً من مديرين إداريين فقط</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إنشاء مجتمعات تعلّم مهنية أو جماعات ممارسين لدعم التطوير المهني القائم على الأقران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ضمان وصول المعلمين اللاجئين إلى المبادرات الوطنية المتعلقة بالتطوير المهني للمعلمين </a:t>
            </a:r>
            <a:endParaRPr b="0" i="0" sz="1400" u="none" cap="none" strike="noStrike">
              <a:solidFill>
                <a:srgbClr val="000000"/>
              </a:solidFill>
              <a:latin typeface="Arial"/>
              <a:ea typeface="Arial"/>
              <a:cs typeface="Arial"/>
              <a:sym typeface="Arial"/>
            </a:endParaRPr>
          </a:p>
        </p:txBody>
      </p:sp>
      <p:pic>
        <p:nvPicPr>
          <p:cNvPr id="685" name="Google Shape;685;p84"/>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89" name="Shape 689"/>
        <p:cNvGrpSpPr/>
        <p:nvPr/>
      </p:nvGrpSpPr>
      <p:grpSpPr>
        <a:xfrm>
          <a:off x="0" y="0"/>
          <a:ext cx="0" cy="0"/>
          <a:chOff x="0" y="0"/>
          <a:chExt cx="0" cy="0"/>
        </a:xfrm>
      </p:grpSpPr>
      <p:sp>
        <p:nvSpPr>
          <p:cNvPr id="690" name="Google Shape;690;p8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691" name="Google Shape;691;p85"/>
          <p:cNvSpPr txBox="1"/>
          <p:nvPr/>
        </p:nvSpPr>
        <p:spPr>
          <a:xfrm>
            <a:off x="3598050" y="10914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التدريب والتطوير المهني للمعلمين</a:t>
            </a:r>
            <a:endParaRPr b="1" i="1" sz="1400" u="none" cap="none" strike="noStrike">
              <a:solidFill>
                <a:srgbClr val="073763"/>
              </a:solidFill>
              <a:latin typeface="Arial"/>
              <a:ea typeface="Arial"/>
              <a:cs typeface="Arial"/>
              <a:sym typeface="Arial"/>
            </a:endParaRPr>
          </a:p>
        </p:txBody>
      </p:sp>
      <p:sp>
        <p:nvSpPr>
          <p:cNvPr id="692" name="Google Shape;692;p85"/>
          <p:cNvSpPr txBox="1"/>
          <p:nvPr/>
        </p:nvSpPr>
        <p:spPr>
          <a:xfrm>
            <a:off x="2660075" y="1736975"/>
            <a:ext cx="63861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شجّع المعلمين على المساعدة في تصميم المشروعات والمناهج الدراسية الخاصة بالتطوير المهني للمعلمين وإنشائها ما قبل الخدمة وأثناء الخدمة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ساعد المعلمين على تطوير إحساس مشترك بالجدوى من خلال العمل على تعلّم الطلاب معاً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اترك قيادة التطوير المهني للمعلمين أو قدّمهم كنموذج في التعلم من الأقران والتوجيه</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تشجيع المعلمين على الانضمام إلى الرابطات والنقابات والشبكات المهنية داخل المدارس وخارجها التي توفر شبكات التطوير المهني والدعم الاجتماعي  </a:t>
            </a:r>
            <a:endParaRPr b="0" i="0" sz="1400" u="none" cap="none" strike="noStrike">
              <a:solidFill>
                <a:srgbClr val="000000"/>
              </a:solidFill>
              <a:latin typeface="Arial"/>
              <a:ea typeface="Arial"/>
              <a:cs typeface="Arial"/>
              <a:sym typeface="Arial"/>
            </a:endParaRPr>
          </a:p>
        </p:txBody>
      </p:sp>
      <p:pic>
        <p:nvPicPr>
          <p:cNvPr id="693" name="Google Shape;693;p85"/>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697" name="Shape 697"/>
        <p:cNvGrpSpPr/>
        <p:nvPr/>
      </p:nvGrpSpPr>
      <p:grpSpPr>
        <a:xfrm>
          <a:off x="0" y="0"/>
          <a:ext cx="0" cy="0"/>
          <a:chOff x="0" y="0"/>
          <a:chExt cx="0" cy="0"/>
        </a:xfrm>
      </p:grpSpPr>
      <p:sp>
        <p:nvSpPr>
          <p:cNvPr id="698" name="Google Shape;698;p86"/>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 التعليم و التعلّم</a:t>
            </a:r>
            <a:endParaRPr sz="1700">
              <a:latin typeface="Arial"/>
              <a:ea typeface="Arial"/>
              <a:cs typeface="Arial"/>
              <a:sym typeface="Arial"/>
            </a:endParaRPr>
          </a:p>
        </p:txBody>
      </p:sp>
      <p:sp>
        <p:nvSpPr>
          <p:cNvPr id="699" name="Google Shape;699;p86"/>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r">
              <a:lnSpc>
                <a:spcPct val="115000"/>
              </a:lnSpc>
              <a:spcBef>
                <a:spcPts val="0"/>
              </a:spcBef>
              <a:spcAft>
                <a:spcPts val="0"/>
              </a:spcAft>
              <a:buSzPts val="1800"/>
              <a:buNone/>
            </a:pPr>
            <a:r>
              <a:t/>
            </a:r>
            <a:endParaRPr sz="1400">
              <a:solidFill>
                <a:schemeClr val="dk1"/>
              </a:solidFill>
            </a:endParaRPr>
          </a:p>
          <a:p>
            <a:pPr indent="0" lvl="0" marL="0" rtl="1" algn="r">
              <a:lnSpc>
                <a:spcPct val="115000"/>
              </a:lnSpc>
              <a:spcBef>
                <a:spcPts val="1600"/>
              </a:spcBef>
              <a:spcAft>
                <a:spcPts val="1600"/>
              </a:spcAft>
              <a:buSzPts val="1800"/>
              <a:buNone/>
            </a:pPr>
            <a:r>
              <a:t/>
            </a:r>
            <a:endParaRPr b="1"/>
          </a:p>
        </p:txBody>
      </p:sp>
      <p:sp>
        <p:nvSpPr>
          <p:cNvPr id="700" name="Google Shape;700;p86"/>
          <p:cNvSpPr txBox="1"/>
          <p:nvPr/>
        </p:nvSpPr>
        <p:spPr>
          <a:xfrm>
            <a:off x="3402850" y="107957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عمليات التعليم والتعلّم</a:t>
            </a:r>
            <a:endParaRPr b="1" i="1" sz="1400" u="none" cap="none" strike="noStrike">
              <a:solidFill>
                <a:srgbClr val="073763"/>
              </a:solidFill>
              <a:latin typeface="Arial"/>
              <a:ea typeface="Arial"/>
              <a:cs typeface="Arial"/>
              <a:sym typeface="Arial"/>
            </a:endParaRPr>
          </a:p>
        </p:txBody>
      </p:sp>
      <p:sp>
        <p:nvSpPr>
          <p:cNvPr id="701" name="Google Shape;701;p86"/>
          <p:cNvSpPr txBox="1"/>
          <p:nvPr/>
        </p:nvSpPr>
        <p:spPr>
          <a:xfrm>
            <a:off x="4272875" y="1791800"/>
            <a:ext cx="44052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يجب على المعلمين في حالات الطوارئ منح الطلاب فرصاً عالية الجودة وشاملة للتعلم.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لكن المعلمين غالبًا ما يعملون في بيئات غير مواتية و ملائمة، مع العديد من المشاكل وموارد التعليم والتعلّم المحدودة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يعد الدعم والإشراف التربوي منخفض المستوى من قادة المدارس أو مدربي المعلمين أمرًا شائعًا وضاراً برفاهية المعلمين.</a:t>
            </a:r>
            <a:endParaRPr b="0" i="0" sz="1400" u="none" cap="none" strike="noStrike">
              <a:solidFill>
                <a:srgbClr val="000000"/>
              </a:solidFill>
              <a:latin typeface="Arial"/>
              <a:ea typeface="Arial"/>
              <a:cs typeface="Arial"/>
              <a:sym typeface="Arial"/>
            </a:endParaRPr>
          </a:p>
        </p:txBody>
      </p:sp>
      <p:sp>
        <p:nvSpPr>
          <p:cNvPr id="702" name="Google Shape;702;p86"/>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703" name="Google Shape;703;p86"/>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Placeholder</a:t>
            </a:r>
            <a:endParaRPr b="0" i="0" sz="1000" u="none" cap="none" strike="noStrike">
              <a:solidFill>
                <a:schemeClr val="lt1"/>
              </a:solidFill>
              <a:latin typeface="Arial"/>
              <a:ea typeface="Arial"/>
              <a:cs typeface="Arial"/>
              <a:sym typeface="Arial"/>
            </a:endParaRPr>
          </a:p>
        </p:txBody>
      </p:sp>
      <p:pic>
        <p:nvPicPr>
          <p:cNvPr id="704" name="Google Shape;704;p86"/>
          <p:cNvPicPr preferRelativeResize="0"/>
          <p:nvPr/>
        </p:nvPicPr>
        <p:blipFill rotWithShape="1">
          <a:blip r:embed="rId3">
            <a:alphaModFix/>
          </a:blip>
          <a:srcRect b="0" l="0" r="0" t="0"/>
          <a:stretch/>
        </p:blipFill>
        <p:spPr>
          <a:xfrm>
            <a:off x="266501" y="1134100"/>
            <a:ext cx="4006376" cy="2674251"/>
          </a:xfrm>
          <a:prstGeom prst="rect">
            <a:avLst/>
          </a:prstGeom>
          <a:noFill/>
          <a:ln>
            <a:noFill/>
          </a:ln>
        </p:spPr>
      </p:pic>
    </p:spTree>
  </p:cSld>
  <p:clrMapOvr>
    <a:masterClrMapping/>
  </p:clrMapOvr>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08" name="Shape 708"/>
        <p:cNvGrpSpPr/>
        <p:nvPr/>
      </p:nvGrpSpPr>
      <p:grpSpPr>
        <a:xfrm>
          <a:off x="0" y="0"/>
          <a:ext cx="0" cy="0"/>
          <a:chOff x="0" y="0"/>
          <a:chExt cx="0" cy="0"/>
        </a:xfrm>
      </p:grpSpPr>
      <p:sp>
        <p:nvSpPr>
          <p:cNvPr id="709" name="Google Shape;709;p8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 التعليم و التعلّم</a:t>
            </a:r>
            <a:endParaRPr sz="1700">
              <a:latin typeface="Arial"/>
              <a:ea typeface="Arial"/>
              <a:cs typeface="Arial"/>
              <a:sym typeface="Arial"/>
            </a:endParaRPr>
          </a:p>
        </p:txBody>
      </p:sp>
      <p:sp>
        <p:nvSpPr>
          <p:cNvPr id="710" name="Google Shape;710;p87"/>
          <p:cNvSpPr txBox="1"/>
          <p:nvPr/>
        </p:nvSpPr>
        <p:spPr>
          <a:xfrm>
            <a:off x="3476850" y="108567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عمليات التعليم والتعلّم</a:t>
            </a:r>
            <a:endParaRPr b="0" i="0" sz="1400" u="none" cap="none" strike="noStrike">
              <a:solidFill>
                <a:srgbClr val="073763"/>
              </a:solidFill>
              <a:latin typeface="Arial"/>
              <a:ea typeface="Arial"/>
              <a:cs typeface="Arial"/>
              <a:sym typeface="Arial"/>
            </a:endParaRPr>
          </a:p>
        </p:txBody>
      </p:sp>
      <p:sp>
        <p:nvSpPr>
          <p:cNvPr id="711" name="Google Shape;711;p87"/>
          <p:cNvSpPr txBox="1"/>
          <p:nvPr/>
        </p:nvSpPr>
        <p:spPr>
          <a:xfrm>
            <a:off x="467850" y="1677900"/>
            <a:ext cx="8208300" cy="21240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العوائق التي تواجه رفاهية المعلمين فيما يتعلق بجودة التعلّم والتعليم</a:t>
            </a:r>
            <a:r>
              <a:rPr b="1" i="0" lang="en" sz="1400" u="none" cap="none" strike="noStrike">
                <a:solidFill>
                  <a:srgbClr val="CC4125"/>
                </a:solidFill>
                <a:latin typeface="Arial"/>
                <a:ea typeface="Arial"/>
                <a:cs typeface="Arial"/>
                <a:sym typeface="Arial"/>
              </a:rPr>
              <a:t>؟</a:t>
            </a:r>
            <a:endParaRPr b="1" i="0" sz="1400" u="none" cap="none" strike="noStrike">
              <a:solidFill>
                <a:srgbClr val="CC4125"/>
              </a:solidFill>
              <a:latin typeface="Arial"/>
              <a:ea typeface="Arial"/>
              <a:cs typeface="Arial"/>
              <a:sym typeface="Arial"/>
            </a:endParaRPr>
          </a:p>
          <a:p>
            <a:pPr indent="0" lvl="0" marL="0" marR="0" rtl="1" algn="r">
              <a:lnSpc>
                <a:spcPct val="100000"/>
              </a:lnSpc>
              <a:spcBef>
                <a:spcPts val="0"/>
              </a:spcBef>
              <a:spcAft>
                <a:spcPts val="0"/>
              </a:spcAft>
              <a:buClr>
                <a:srgbClr val="000000"/>
              </a:buClr>
              <a:buSzPts val="1400"/>
              <a:buFont typeface="Arial"/>
              <a:buNone/>
            </a:pPr>
            <a:r>
              <a:t/>
            </a:r>
            <a:endParaRPr b="1">
              <a:solidFill>
                <a:srgbClr val="CC4125"/>
              </a:solidFill>
            </a:endParaRPr>
          </a:p>
          <a:p>
            <a:pPr indent="-317500" lvl="0" marL="457200" rtl="1" algn="r">
              <a:spcBef>
                <a:spcPts val="0"/>
              </a:spcBef>
              <a:spcAft>
                <a:spcPts val="0"/>
              </a:spcAft>
              <a:buClr>
                <a:srgbClr val="073763"/>
              </a:buClr>
              <a:buSzPts val="1400"/>
              <a:buChar char="●"/>
            </a:pPr>
            <a:r>
              <a:rPr lang="en">
                <a:solidFill>
                  <a:schemeClr val="dk1"/>
                </a:solidFill>
              </a:rPr>
              <a:t>الفصول الدراسية مكتظة. فصول الطلاب ذات المستويات والاحتياجات المختلفة تسبب الإجهاد والإرهاق عندما لا يمتلك المعلمون المهارات أو الدعم لإدارتها</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غالبًا ما يتعين على المعلمين التدريس بلغتهم الثانية أو الثالثة، خاصة في المجتمعات المضيفة للاجئين. ترتبط لغة المدارس في الغالب بالماضي الاستعماري والفرص المعاصرة للتنمية الاقتصادية والحراك الاجتماعي</a:t>
            </a:r>
            <a:endParaRPr>
              <a:solidFill>
                <a:schemeClr val="dk1"/>
              </a:solidFill>
            </a:endParaRPr>
          </a:p>
          <a:p>
            <a:pPr indent="-317500" lvl="0" marL="457200" rtl="1" algn="r">
              <a:spcBef>
                <a:spcPts val="0"/>
              </a:spcBef>
              <a:spcAft>
                <a:spcPts val="0"/>
              </a:spcAft>
              <a:buClr>
                <a:srgbClr val="073763"/>
              </a:buClr>
              <a:buSzPts val="1400"/>
              <a:buChar char="●"/>
            </a:pPr>
            <a:r>
              <a:rPr lang="en">
                <a:solidFill>
                  <a:schemeClr val="dk1"/>
                </a:solidFill>
              </a:rPr>
              <a:t>توفر جداول المعلمين القليل من الوقت لـ فرص التطوير المهني</a:t>
            </a:r>
            <a:endParaRPr>
              <a:solidFill>
                <a:schemeClr val="dk1"/>
              </a:solidFill>
            </a:endParaRPr>
          </a:p>
          <a:p>
            <a:pPr indent="0" lvl="0" marL="0" rtl="1" algn="r">
              <a:spcBef>
                <a:spcPts val="0"/>
              </a:spcBef>
              <a:spcAft>
                <a:spcPts val="0"/>
              </a:spcAft>
              <a:buNone/>
            </a:pPr>
            <a:r>
              <a:t/>
            </a:r>
            <a:endParaRPr>
              <a:solidFill>
                <a:schemeClr val="dk1"/>
              </a:solidFill>
            </a:endParaRPr>
          </a:p>
          <a:p>
            <a:pPr indent="0" lvl="0" marL="0" rtl="1" algn="r">
              <a:spcBef>
                <a:spcPts val="0"/>
              </a:spcBef>
              <a:spcAft>
                <a:spcPts val="0"/>
              </a:spcAft>
              <a:buNone/>
            </a:pPr>
            <a:r>
              <a:rPr lang="en">
                <a:solidFill>
                  <a:srgbClr val="CC4125"/>
                </a:solidFill>
              </a:rPr>
              <a:t>هل توجد هذه العوائق في سياقك؟ ما هي العوائق الإضافية في وجه رفاهية المعلمين فيما يتعلق بجودة التعلّم والتعليم</a:t>
            </a:r>
            <a:r>
              <a:rPr b="1" lang="en">
                <a:solidFill>
                  <a:srgbClr val="CC4125"/>
                </a:solidFill>
              </a:rPr>
              <a:t>؟</a:t>
            </a:r>
            <a:endParaRPr>
              <a:solidFill>
                <a:schemeClr val="dk1"/>
              </a:solidFill>
            </a:endParaRPr>
          </a:p>
        </p:txBody>
      </p:sp>
      <p:sp>
        <p:nvSpPr>
          <p:cNvPr id="712" name="Google Shape;712;p87"/>
          <p:cNvSpPr txBox="1"/>
          <p:nvPr/>
        </p:nvSpPr>
        <p:spPr>
          <a:xfrm>
            <a:off x="72453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16" name="Shape 716"/>
        <p:cNvGrpSpPr/>
        <p:nvPr/>
      </p:nvGrpSpPr>
      <p:grpSpPr>
        <a:xfrm>
          <a:off x="0" y="0"/>
          <a:ext cx="0" cy="0"/>
          <a:chOff x="0" y="0"/>
          <a:chExt cx="0" cy="0"/>
        </a:xfrm>
      </p:grpSpPr>
      <p:sp>
        <p:nvSpPr>
          <p:cNvPr id="717" name="Google Shape;717;p8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718" name="Google Shape;718;p88"/>
          <p:cNvSpPr txBox="1"/>
          <p:nvPr/>
        </p:nvSpPr>
        <p:spPr>
          <a:xfrm>
            <a:off x="3598050" y="1010788"/>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عمليات التعليم والتعلّم</a:t>
            </a:r>
            <a:endParaRPr b="0" i="0" sz="1400" u="none" cap="none" strike="noStrike">
              <a:solidFill>
                <a:srgbClr val="073763"/>
              </a:solidFill>
              <a:latin typeface="Arial"/>
              <a:ea typeface="Arial"/>
              <a:cs typeface="Arial"/>
              <a:sym typeface="Arial"/>
            </a:endParaRPr>
          </a:p>
        </p:txBody>
      </p:sp>
      <p:sp>
        <p:nvSpPr>
          <p:cNvPr id="719" name="Google Shape;719;p88"/>
          <p:cNvSpPr txBox="1"/>
          <p:nvPr/>
        </p:nvSpPr>
        <p:spPr>
          <a:xfrm>
            <a:off x="2722425" y="1762500"/>
            <a:ext cx="6356700" cy="12621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أنشئ شبكات الأقران للمعلمين لمناقشة الإجهاد، والقلق، والتحديات مع المعلمين الآخرين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امنح المعلمين فرصاً لتنظيم التدريس والتعلّم في المساحات المجتمعية لتطوير وتعزيز العلاقات الإيجابية بين المجتمع المحلي والمعلمين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امنح المعلمين المعرفة والمهارات العاطفية الاجتماعية للتعامل مع الإجهاد، القلق، والتحديات الأخرى في الفصول الدراسية</a:t>
            </a:r>
            <a:endParaRPr b="0" i="0" sz="1400" u="none" cap="none" strike="noStrike">
              <a:solidFill>
                <a:srgbClr val="000000"/>
              </a:solidFill>
              <a:latin typeface="Arial"/>
              <a:ea typeface="Arial"/>
              <a:cs typeface="Arial"/>
              <a:sym typeface="Arial"/>
            </a:endParaRPr>
          </a:p>
        </p:txBody>
      </p:sp>
      <p:pic>
        <p:nvPicPr>
          <p:cNvPr id="720" name="Google Shape;720;p88"/>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24" name="Shape 724"/>
        <p:cNvGrpSpPr/>
        <p:nvPr/>
      </p:nvGrpSpPr>
      <p:grpSpPr>
        <a:xfrm>
          <a:off x="0" y="0"/>
          <a:ext cx="0" cy="0"/>
          <a:chOff x="0" y="0"/>
          <a:chExt cx="0" cy="0"/>
        </a:xfrm>
      </p:grpSpPr>
      <p:sp>
        <p:nvSpPr>
          <p:cNvPr id="725" name="Google Shape;725;p8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726" name="Google Shape;726;p89"/>
          <p:cNvSpPr txBox="1"/>
          <p:nvPr/>
        </p:nvSpPr>
        <p:spPr>
          <a:xfrm>
            <a:off x="3456650" y="10008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عمليات التعليم والتعلّم</a:t>
            </a:r>
            <a:endParaRPr b="0" i="0" sz="1400" u="none" cap="none" strike="noStrike">
              <a:solidFill>
                <a:srgbClr val="073763"/>
              </a:solidFill>
              <a:latin typeface="Arial"/>
              <a:ea typeface="Arial"/>
              <a:cs typeface="Arial"/>
              <a:sym typeface="Arial"/>
            </a:endParaRPr>
          </a:p>
        </p:txBody>
      </p:sp>
      <p:sp>
        <p:nvSpPr>
          <p:cNvPr id="727" name="Google Shape;727;p89"/>
          <p:cNvSpPr txBox="1"/>
          <p:nvPr/>
        </p:nvSpPr>
        <p:spPr>
          <a:xfrm>
            <a:off x="2431475" y="1509750"/>
            <a:ext cx="6513900" cy="21240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ساعد المعلمين وقادة المدارس على استخدام استراتيجيات الإدارة الإيجابية للفصول الدراسية (بما في ذلك الممارسة الإصلاحية)، بناء علاقات إيجابية، وإنشاء فصول ومدارس صديقة للأطفال</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تأكد من أن التطوير المهني يشمل الهيكل التدريسي في المدرسة بأكملها وأن يكون مستمراً لتحسين مهارات التدريس وإدارة العلاقات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ساعد المعلمين على التواصل ومشاركة الممارسات التعليمية الفعالة مع بعضهم البعض.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عزّز نهج المراقبة والملاحظة بين الأقران،</a:t>
            </a:r>
            <a:r>
              <a:rPr lang="en"/>
              <a:t> </a:t>
            </a:r>
            <a:r>
              <a:rPr b="0" i="0" lang="en" sz="1400" u="none" cap="none" strike="noStrike">
                <a:solidFill>
                  <a:srgbClr val="000000"/>
                </a:solidFill>
                <a:latin typeface="Arial"/>
                <a:ea typeface="Arial"/>
                <a:cs typeface="Arial"/>
                <a:sym typeface="Arial"/>
              </a:rPr>
              <a:t>الإرشاد، التدريس أو تخطيط الدروس بشكل مشترك.</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ضع في اعتبارك مطالبة الآباء والأمهات، أو الأوصياء، أوقادة المجتمع المحلي بمساعدة المعلمين في المهام غير التعليمية (مثل تحويل المهام) لتخفيف عبء عملهم والسماح لهم بالتركيز على المنهج التربوي والتدريس</a:t>
            </a:r>
            <a:endParaRPr b="0" i="0" sz="1400" u="none" cap="none" strike="noStrike">
              <a:solidFill>
                <a:srgbClr val="000000"/>
              </a:solidFill>
              <a:latin typeface="Arial"/>
              <a:ea typeface="Arial"/>
              <a:cs typeface="Arial"/>
              <a:sym typeface="Arial"/>
            </a:endParaRPr>
          </a:p>
        </p:txBody>
      </p:sp>
      <p:pic>
        <p:nvPicPr>
          <p:cNvPr id="728" name="Google Shape;728;p89"/>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32" name="Shape 732"/>
        <p:cNvGrpSpPr/>
        <p:nvPr/>
      </p:nvGrpSpPr>
      <p:grpSpPr>
        <a:xfrm>
          <a:off x="0" y="0"/>
          <a:ext cx="0" cy="0"/>
          <a:chOff x="0" y="0"/>
          <a:chExt cx="0" cy="0"/>
        </a:xfrm>
      </p:grpSpPr>
      <p:sp>
        <p:nvSpPr>
          <p:cNvPr id="733" name="Google Shape;733;p9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734" name="Google Shape;734;p90"/>
          <p:cNvSpPr txBox="1"/>
          <p:nvPr/>
        </p:nvSpPr>
        <p:spPr>
          <a:xfrm>
            <a:off x="3598050" y="929638"/>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المعيار3: عمليات التعليم والتعلّم</a:t>
            </a:r>
            <a:endParaRPr b="0" i="0" sz="1400" u="none" cap="none" strike="noStrike">
              <a:solidFill>
                <a:srgbClr val="073763"/>
              </a:solidFill>
              <a:latin typeface="Arial"/>
              <a:ea typeface="Arial"/>
              <a:cs typeface="Arial"/>
              <a:sym typeface="Arial"/>
            </a:endParaRPr>
          </a:p>
        </p:txBody>
      </p:sp>
      <p:sp>
        <p:nvSpPr>
          <p:cNvPr id="735" name="Google Shape;735;p90"/>
          <p:cNvSpPr txBox="1"/>
          <p:nvPr/>
        </p:nvSpPr>
        <p:spPr>
          <a:xfrm>
            <a:off x="2473025" y="1600200"/>
            <a:ext cx="6557100" cy="19086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اسأل المعلمين عما يحتاجون إليه للتعليم بشكل أفضل واشركهم في تصميم برامج التطوير المهني بحيث تطّور المهارات التي يحتاجون إليها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مساعدة المعلمين على تطوير مهارات التأمل المهني الذاتي. تدريبهم على البحث العلمي والابتكار التربوي لمساعدتهم على الشعور بالتمكّن والتأثير.</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تأكّد من أن السياسات تضع المعلمين كخبراء مالكين لمساحات عملهم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أنشئ بيئات يستمع فيها المعلمون إلى آراء بعضهم البعض وتجاربهم وأفكارهم باحترام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اعترف بالمعلمين وكافئهم على العمل المثالي والقيادة. وامنحهم فرصاً لتولي أدوار قيادية غير رسمية بصفتهم مرشدين أو مدربين، قيادة الاجتماعات وورش العمل والفعاليات أو المساعدة فيها.</a:t>
            </a:r>
            <a:endParaRPr b="0" i="0" sz="1400" u="none" cap="none" strike="noStrike">
              <a:solidFill>
                <a:srgbClr val="000000"/>
              </a:solidFill>
              <a:latin typeface="Arial"/>
              <a:ea typeface="Arial"/>
              <a:cs typeface="Arial"/>
              <a:sym typeface="Arial"/>
            </a:endParaRPr>
          </a:p>
        </p:txBody>
      </p:sp>
      <p:pic>
        <p:nvPicPr>
          <p:cNvPr id="736" name="Google Shape;736;p90"/>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40" name="Shape 740"/>
        <p:cNvGrpSpPr/>
        <p:nvPr/>
      </p:nvGrpSpPr>
      <p:grpSpPr>
        <a:xfrm>
          <a:off x="0" y="0"/>
          <a:ext cx="0" cy="0"/>
          <a:chOff x="0" y="0"/>
          <a:chExt cx="0" cy="0"/>
        </a:xfrm>
      </p:grpSpPr>
      <p:sp>
        <p:nvSpPr>
          <p:cNvPr id="741" name="Google Shape;741;p9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النطاق 3:</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التعليم و التعلّم</a:t>
            </a:r>
            <a:endParaRPr sz="1700">
              <a:latin typeface="Arial"/>
              <a:ea typeface="Arial"/>
              <a:cs typeface="Arial"/>
              <a:sym typeface="Arial"/>
            </a:endParaRPr>
          </a:p>
        </p:txBody>
      </p:sp>
      <p:sp>
        <p:nvSpPr>
          <p:cNvPr id="742" name="Google Shape;742;p91"/>
          <p:cNvSpPr txBox="1"/>
          <p:nvPr/>
        </p:nvSpPr>
        <p:spPr>
          <a:xfrm>
            <a:off x="3598050" y="1087488"/>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4: مخرجات التعلّم والتقييم</a:t>
            </a:r>
            <a:endParaRPr b="1" i="1" sz="1400" u="none" cap="none" strike="noStrike">
              <a:solidFill>
                <a:srgbClr val="073763"/>
              </a:solidFill>
              <a:latin typeface="Arial"/>
              <a:ea typeface="Arial"/>
              <a:cs typeface="Arial"/>
              <a:sym typeface="Arial"/>
            </a:endParaRPr>
          </a:p>
        </p:txBody>
      </p:sp>
      <p:sp>
        <p:nvSpPr>
          <p:cNvPr id="743" name="Google Shape;743;p91"/>
          <p:cNvSpPr txBox="1"/>
          <p:nvPr/>
        </p:nvSpPr>
        <p:spPr>
          <a:xfrm>
            <a:off x="4013250" y="1714825"/>
            <a:ext cx="4932000" cy="19086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غالبًا ما تتعلق فعالية المعلم و شعوره بالكفاءة الشخصية بتحسين تعلّم التلاميذ</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لذلك نحن بحاجة إلى أدوات وأساليب تقييم لقياس ما إذا كان المعلمون يؤدون وظائفهم بشكل جيد</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وعندما لا تتطابق تقييمات التلاميذ مع المناهج الدراسية، أو لا تأخذ في الحسبان احتياجات الطلاب، فقد يبدو أن أداء المعلمين ضعيف.</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مما يضع المعلمين -في حالات الطوارئ- الذين يتعاملون بالفعل مع كثير من التحديات تحت ضغط أكبر.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وهو الأمر الذي يزيد التوتر والضغط وعدم الرضا الوظيفي</a:t>
            </a:r>
            <a:endParaRPr b="0" i="0" sz="1400" u="none" cap="none" strike="noStrike">
              <a:solidFill>
                <a:srgbClr val="000000"/>
              </a:solidFill>
              <a:latin typeface="Arial"/>
              <a:ea typeface="Arial"/>
              <a:cs typeface="Arial"/>
              <a:sym typeface="Arial"/>
            </a:endParaRPr>
          </a:p>
        </p:txBody>
      </p:sp>
      <p:sp>
        <p:nvSpPr>
          <p:cNvPr id="744" name="Google Shape;744;p91"/>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 </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745" name="Google Shape;745;p91"/>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Placeholder</a:t>
            </a:r>
            <a:endParaRPr b="0" i="0" sz="1000" u="none" cap="none" strike="noStrike">
              <a:solidFill>
                <a:schemeClr val="lt1"/>
              </a:solidFill>
              <a:latin typeface="Arial"/>
              <a:ea typeface="Arial"/>
              <a:cs typeface="Arial"/>
              <a:sym typeface="Arial"/>
            </a:endParaRPr>
          </a:p>
        </p:txBody>
      </p:sp>
      <p:pic>
        <p:nvPicPr>
          <p:cNvPr id="746" name="Google Shape;746;p91"/>
          <p:cNvPicPr preferRelativeResize="0"/>
          <p:nvPr/>
        </p:nvPicPr>
        <p:blipFill rotWithShape="1">
          <a:blip r:embed="rId3">
            <a:alphaModFix/>
          </a:blip>
          <a:srcRect b="0" l="0" r="0" t="0"/>
          <a:stretch/>
        </p:blipFill>
        <p:spPr>
          <a:xfrm>
            <a:off x="143850" y="1375538"/>
            <a:ext cx="3584150" cy="2392425"/>
          </a:xfrm>
          <a:prstGeom prst="rect">
            <a:avLst/>
          </a:prstGeom>
          <a:noFill/>
          <a:ln>
            <a:noFill/>
          </a:ln>
        </p:spPr>
      </p:pic>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0" name="Shape 750"/>
        <p:cNvGrpSpPr/>
        <p:nvPr/>
      </p:nvGrpSpPr>
      <p:grpSpPr>
        <a:xfrm>
          <a:off x="0" y="0"/>
          <a:ext cx="0" cy="0"/>
          <a:chOff x="0" y="0"/>
          <a:chExt cx="0" cy="0"/>
        </a:xfrm>
      </p:grpSpPr>
      <p:sp>
        <p:nvSpPr>
          <p:cNvPr id="751" name="Google Shape;751;p9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النطاق 3:</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التعليم و التعلّم</a:t>
            </a:r>
            <a:endParaRPr sz="1700">
              <a:latin typeface="Arial"/>
              <a:ea typeface="Arial"/>
              <a:cs typeface="Arial"/>
              <a:sym typeface="Arial"/>
            </a:endParaRPr>
          </a:p>
        </p:txBody>
      </p:sp>
      <p:sp>
        <p:nvSpPr>
          <p:cNvPr id="752" name="Google Shape;752;p92"/>
          <p:cNvSpPr txBox="1"/>
          <p:nvPr/>
        </p:nvSpPr>
        <p:spPr>
          <a:xfrm>
            <a:off x="3466450" y="100565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4: مخرجات التعلّم والتقييم</a:t>
            </a:r>
            <a:endParaRPr b="0" i="0" sz="1400" u="none" cap="none" strike="noStrike">
              <a:solidFill>
                <a:srgbClr val="073763"/>
              </a:solidFill>
              <a:latin typeface="Arial"/>
              <a:ea typeface="Arial"/>
              <a:cs typeface="Arial"/>
              <a:sym typeface="Arial"/>
            </a:endParaRPr>
          </a:p>
        </p:txBody>
      </p:sp>
      <p:sp>
        <p:nvSpPr>
          <p:cNvPr id="753" name="Google Shape;753;p92"/>
          <p:cNvSpPr txBox="1"/>
          <p:nvPr/>
        </p:nvSpPr>
        <p:spPr>
          <a:xfrm>
            <a:off x="1078850" y="1509750"/>
            <a:ext cx="73539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العوائق في وجه رفاهية المعلمين فيما يتعلق بجودة التقييم ونواتج التعلّم؟</a:t>
            </a:r>
            <a:endParaRPr b="0" i="0" sz="1400" u="none" cap="none" strike="noStrike">
              <a:solidFill>
                <a:srgbClr val="CC4125"/>
              </a:solidFill>
              <a:latin typeface="Arial"/>
              <a:ea typeface="Arial"/>
              <a:cs typeface="Arial"/>
              <a:sym typeface="Arial"/>
            </a:endParaRPr>
          </a:p>
        </p:txBody>
      </p:sp>
      <p:sp>
        <p:nvSpPr>
          <p:cNvPr id="754" name="Google Shape;754;p92"/>
          <p:cNvSpPr txBox="1"/>
          <p:nvPr/>
        </p:nvSpPr>
        <p:spPr>
          <a:xfrm>
            <a:off x="494350" y="2125350"/>
            <a:ext cx="83193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يتعرض المعلمون لضغوط من ’’التدريس للاختبار‘‘ حتى يجتاز الطلاب الامتحانات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طرق التقدير والتقييم لا تطابق احتياجات المتعلمين المتنوعة أو أساليب التعلّم، وخاصة المتعلمين ذوي الإعاقة أو المنتمين إلى الأقليات.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المعلمون ليسوا أحرارًا في تكييف الاختبارات بناءً على مستوى الطلاب. ويضع هذا النهج (نهج مقاس واحد يناسب الجميع) المعلمين تحت ضغط أكبر.</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يُفضّل التقييم النهائي على التقييمات التكوينية.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أداء المعلم يقيّم من خلال نتائج الاختبار</a:t>
            </a:r>
            <a:endParaRPr b="0" i="0" sz="1400" u="none" cap="none" strike="noStrike">
              <a:solidFill>
                <a:srgbClr val="000000"/>
              </a:solidFill>
              <a:latin typeface="Arial"/>
              <a:ea typeface="Arial"/>
              <a:cs typeface="Arial"/>
              <a:sym typeface="Arial"/>
            </a:endParaRPr>
          </a:p>
        </p:txBody>
      </p:sp>
      <p:sp>
        <p:nvSpPr>
          <p:cNvPr id="755" name="Google Shape;755;p92"/>
          <p:cNvSpPr txBox="1"/>
          <p:nvPr/>
        </p:nvSpPr>
        <p:spPr>
          <a:xfrm>
            <a:off x="1455150" y="3673800"/>
            <a:ext cx="74901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هل توجد هذه العوائق في سياقك؟ ما هي العوائق الإضافية في وجه رفاهية المعلمين فيما يتعلق بجودة التقييم ونواتج التعلّم؟</a:t>
            </a:r>
            <a:endParaRPr b="0" i="0" sz="1400" u="none" cap="none" strike="noStrike">
              <a:solidFill>
                <a:srgbClr val="CC4125"/>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92" name="Shape 92"/>
        <p:cNvGrpSpPr/>
        <p:nvPr/>
      </p:nvGrpSpPr>
      <p:grpSpPr>
        <a:xfrm>
          <a:off x="0" y="0"/>
          <a:ext cx="0" cy="0"/>
          <a:chOff x="0" y="0"/>
          <a:chExt cx="0" cy="0"/>
        </a:xfrm>
      </p:grpSpPr>
      <p:sp>
        <p:nvSpPr>
          <p:cNvPr id="93" name="Google Shape;93;p1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من هم المعلمون؟</a:t>
            </a:r>
            <a:endParaRPr sz="1700">
              <a:latin typeface="Arial"/>
              <a:ea typeface="Arial"/>
              <a:cs typeface="Arial"/>
              <a:sym typeface="Arial"/>
            </a:endParaRPr>
          </a:p>
        </p:txBody>
      </p:sp>
      <p:sp>
        <p:nvSpPr>
          <p:cNvPr id="94" name="Google Shape;94;p10"/>
          <p:cNvSpPr txBox="1"/>
          <p:nvPr>
            <p:ph idx="1" type="body"/>
          </p:nvPr>
        </p:nvSpPr>
        <p:spPr>
          <a:xfrm>
            <a:off x="4129925" y="829800"/>
            <a:ext cx="4781700" cy="3483900"/>
          </a:xfrm>
          <a:prstGeom prst="rect">
            <a:avLst/>
          </a:prstGeom>
          <a:noFill/>
          <a:ln cap="flat" cmpd="sng" w="9525">
            <a:solidFill>
              <a:schemeClr val="lt1"/>
            </a:solidFill>
            <a:prstDash val="solid"/>
            <a:round/>
            <a:headEnd len="sm" w="sm" type="none"/>
            <a:tailEnd len="sm" w="sm" type="none"/>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1800"/>
              <a:buNone/>
            </a:pPr>
            <a:r>
              <a:rPr b="1" lang="en" sz="1600">
                <a:solidFill>
                  <a:srgbClr val="000000"/>
                </a:solidFill>
                <a:latin typeface="Arial"/>
                <a:ea typeface="Arial"/>
                <a:cs typeface="Arial"/>
                <a:sym typeface="Arial"/>
              </a:rPr>
              <a:t>1: </a:t>
            </a:r>
            <a:r>
              <a:rPr lang="en" sz="1600">
                <a:solidFill>
                  <a:srgbClr val="000000"/>
                </a:solidFill>
                <a:latin typeface="Arial"/>
                <a:ea typeface="Arial"/>
                <a:cs typeface="Arial"/>
                <a:sym typeface="Arial"/>
              </a:rPr>
              <a:t>يوجد في كتيب التدريب الخاص بك تدريبات حول خلفيّة، شخصية، دور، ووضع المعلمين في [</a:t>
            </a:r>
            <a:r>
              <a:rPr lang="en" sz="1600">
                <a:solidFill>
                  <a:srgbClr val="000000"/>
                </a:solidFill>
                <a:highlight>
                  <a:srgbClr val="FFFF00"/>
                </a:highlight>
                <a:latin typeface="Arial"/>
                <a:ea typeface="Arial"/>
                <a:cs typeface="Arial"/>
                <a:sym typeface="Arial"/>
              </a:rPr>
              <a:t>السياق</a:t>
            </a:r>
            <a:r>
              <a:rPr lang="en" sz="1600">
                <a:solidFill>
                  <a:srgbClr val="000000"/>
                </a:solidFill>
                <a:latin typeface="Arial"/>
                <a:ea typeface="Arial"/>
                <a:cs typeface="Arial"/>
                <a:sym typeface="Arial"/>
              </a:rPr>
              <a:t>].</a:t>
            </a:r>
            <a:endParaRPr b="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b="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b="1" lang="en" sz="1600">
                <a:solidFill>
                  <a:srgbClr val="000000"/>
                </a:solidFill>
                <a:latin typeface="Arial"/>
                <a:ea typeface="Arial"/>
                <a:cs typeface="Arial"/>
                <a:sym typeface="Arial"/>
              </a:rPr>
              <a:t>2: </a:t>
            </a:r>
            <a:r>
              <a:rPr lang="en" sz="1600">
                <a:solidFill>
                  <a:srgbClr val="000000"/>
                </a:solidFill>
                <a:latin typeface="Arial"/>
                <a:ea typeface="Arial"/>
                <a:cs typeface="Arial"/>
                <a:sym typeface="Arial"/>
              </a:rPr>
              <a:t>قم بهذه التدريبات والاجابة على الاسئلة  في المربع الأول، ثم شارك إجاباتك مع الآخرين على طاولتك.</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b="1" lang="en" sz="1600">
                <a:solidFill>
                  <a:srgbClr val="000000"/>
                </a:solidFill>
                <a:latin typeface="Arial"/>
                <a:ea typeface="Arial"/>
                <a:cs typeface="Arial"/>
                <a:sym typeface="Arial"/>
              </a:rPr>
              <a:t>3: </a:t>
            </a:r>
            <a:r>
              <a:rPr lang="en" sz="1600">
                <a:solidFill>
                  <a:srgbClr val="000000"/>
                </a:solidFill>
                <a:latin typeface="Arial"/>
                <a:ea typeface="Arial"/>
                <a:cs typeface="Arial"/>
                <a:sym typeface="Arial"/>
              </a:rPr>
              <a:t>أضف الأفكار الإضافية من الزملاء في الصندوق الثاني.</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rPr b="1" lang="en" sz="1600">
                <a:solidFill>
                  <a:srgbClr val="000000"/>
                </a:solidFill>
                <a:latin typeface="Arial"/>
                <a:ea typeface="Arial"/>
                <a:cs typeface="Arial"/>
                <a:sym typeface="Arial"/>
              </a:rPr>
              <a:t>4: </a:t>
            </a:r>
            <a:r>
              <a:rPr lang="en" sz="1600">
                <a:solidFill>
                  <a:srgbClr val="000000"/>
                </a:solidFill>
                <a:latin typeface="Arial"/>
                <a:ea typeface="Arial"/>
                <a:cs typeface="Arial"/>
                <a:sym typeface="Arial"/>
              </a:rPr>
              <a:t>شارك مع المجموعة الأوسع </a:t>
            </a:r>
            <a:endParaRPr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i="1" sz="1600">
              <a:solidFill>
                <a:srgbClr val="000000"/>
              </a:solidFill>
              <a:latin typeface="Arial"/>
              <a:ea typeface="Arial"/>
              <a:cs typeface="Arial"/>
              <a:sym typeface="Arial"/>
            </a:endParaRPr>
          </a:p>
          <a:p>
            <a:pPr indent="0" lvl="0" marL="0" rtl="1" algn="r">
              <a:lnSpc>
                <a:spcPct val="100000"/>
              </a:lnSpc>
              <a:spcBef>
                <a:spcPts val="0"/>
              </a:spcBef>
              <a:spcAft>
                <a:spcPts val="0"/>
              </a:spcAft>
              <a:buSzPts val="1800"/>
              <a:buNone/>
            </a:pPr>
            <a:r>
              <a:t/>
            </a:r>
            <a:endParaRPr sz="3100">
              <a:solidFill>
                <a:srgbClr val="000000"/>
              </a:solidFill>
              <a:latin typeface="Calibri"/>
              <a:ea typeface="Calibri"/>
              <a:cs typeface="Calibri"/>
              <a:sym typeface="Calibri"/>
            </a:endParaRPr>
          </a:p>
          <a:p>
            <a:pPr indent="0" lvl="0" marL="0" rtl="1" algn="r">
              <a:lnSpc>
                <a:spcPct val="100000"/>
              </a:lnSpc>
              <a:spcBef>
                <a:spcPts val="0"/>
              </a:spcBef>
              <a:spcAft>
                <a:spcPts val="0"/>
              </a:spcAft>
              <a:buSzPts val="1800"/>
              <a:buNone/>
            </a:pPr>
            <a:r>
              <a:t/>
            </a:r>
            <a:endParaRPr sz="1400">
              <a:solidFill>
                <a:srgbClr val="000000"/>
              </a:solidFill>
              <a:latin typeface="Calibri"/>
              <a:ea typeface="Calibri"/>
              <a:cs typeface="Calibri"/>
              <a:sym typeface="Calibri"/>
            </a:endParaRPr>
          </a:p>
          <a:p>
            <a:pPr indent="0" lvl="0" marL="0" rtl="1" algn="r">
              <a:lnSpc>
                <a:spcPct val="115000"/>
              </a:lnSpc>
              <a:spcBef>
                <a:spcPts val="0"/>
              </a:spcBef>
              <a:spcAft>
                <a:spcPts val="1600"/>
              </a:spcAft>
              <a:buSzPts val="1800"/>
              <a:buNone/>
            </a:pPr>
            <a:r>
              <a:t/>
            </a:r>
            <a:endParaRPr/>
          </a:p>
        </p:txBody>
      </p:sp>
      <p:pic>
        <p:nvPicPr>
          <p:cNvPr id="95" name="Google Shape;95;p10"/>
          <p:cNvPicPr preferRelativeResize="0"/>
          <p:nvPr/>
        </p:nvPicPr>
        <p:blipFill rotWithShape="1">
          <a:blip r:embed="rId3">
            <a:alphaModFix/>
          </a:blip>
          <a:srcRect b="0" l="0" r="0" t="0"/>
          <a:stretch/>
        </p:blipFill>
        <p:spPr>
          <a:xfrm>
            <a:off x="-71200" y="659275"/>
            <a:ext cx="3769185" cy="3536724"/>
          </a:xfrm>
          <a:prstGeom prst="rect">
            <a:avLst/>
          </a:prstGeom>
          <a:noFill/>
          <a:ln>
            <a:noFill/>
          </a:ln>
        </p:spPr>
      </p:pic>
      <p:sp>
        <p:nvSpPr>
          <p:cNvPr id="96" name="Google Shape;96;p10"/>
          <p:cNvSpPr txBox="1"/>
          <p:nvPr/>
        </p:nvSpPr>
        <p:spPr>
          <a:xfrm>
            <a:off x="7822025" y="3696775"/>
            <a:ext cx="10896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a:t>
            </a:r>
            <a:r>
              <a:rPr b="0" i="0" lang="en" sz="1000" u="none" cap="none" strike="noStrike">
                <a:solidFill>
                  <a:schemeClr val="lt1"/>
                </a:solidFill>
                <a:latin typeface="Arial"/>
                <a:ea typeface="Arial"/>
                <a:cs typeface="Arial"/>
                <a:sym typeface="Arial"/>
              </a:rPr>
              <a:t> UNHCR</a:t>
            </a:r>
            <a:endParaRPr b="0" i="0" sz="1000" u="none" cap="none" strike="noStrike">
              <a:solidFill>
                <a:schemeClr val="lt1"/>
              </a:solidFill>
              <a:latin typeface="Arial"/>
              <a:ea typeface="Arial"/>
              <a:cs typeface="Arial"/>
              <a:sym typeface="Arial"/>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59" name="Shape 759"/>
        <p:cNvGrpSpPr/>
        <p:nvPr/>
      </p:nvGrpSpPr>
      <p:grpSpPr>
        <a:xfrm>
          <a:off x="0" y="0"/>
          <a:ext cx="0" cy="0"/>
          <a:chOff x="0" y="0"/>
          <a:chExt cx="0" cy="0"/>
        </a:xfrm>
      </p:grpSpPr>
      <p:sp>
        <p:nvSpPr>
          <p:cNvPr id="760" name="Google Shape;760;p93"/>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761" name="Google Shape;761;p93"/>
          <p:cNvSpPr txBox="1"/>
          <p:nvPr/>
        </p:nvSpPr>
        <p:spPr>
          <a:xfrm>
            <a:off x="3648925" y="995938"/>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4: مخرجات التعلّم والتقييم</a:t>
            </a:r>
            <a:endParaRPr b="0" i="0" sz="1400" u="none" cap="none" strike="noStrike">
              <a:solidFill>
                <a:srgbClr val="073763"/>
              </a:solidFill>
              <a:latin typeface="Arial"/>
              <a:ea typeface="Arial"/>
              <a:cs typeface="Arial"/>
              <a:sym typeface="Arial"/>
            </a:endParaRPr>
          </a:p>
        </p:txBody>
      </p:sp>
      <p:sp>
        <p:nvSpPr>
          <p:cNvPr id="762" name="Google Shape;762;p93"/>
          <p:cNvSpPr txBox="1"/>
          <p:nvPr/>
        </p:nvSpPr>
        <p:spPr>
          <a:xfrm>
            <a:off x="2597725" y="1940700"/>
            <a:ext cx="6398400" cy="1046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قم بإنشاء شبكات دعم اجتماعي أقوى للمعلمين من خلال مطالبة أولياء الأمور أو أعضاء المجتمع الآخرين بالمساعدة في التنظيم وتصحيح التقييمات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الأخذ بالحسبان إضافة كفاءات الصحة النفسية، النفسية اجتماعية، والاجتماعية العاطفية إلى تقييمات الكفاءات </a:t>
            </a:r>
            <a:endParaRPr b="0" i="0" sz="1400" u="none" cap="none" strike="noStrike">
              <a:solidFill>
                <a:srgbClr val="000000"/>
              </a:solidFill>
              <a:latin typeface="Arial"/>
              <a:ea typeface="Arial"/>
              <a:cs typeface="Arial"/>
              <a:sym typeface="Arial"/>
            </a:endParaRPr>
          </a:p>
        </p:txBody>
      </p:sp>
      <p:pic>
        <p:nvPicPr>
          <p:cNvPr id="763" name="Google Shape;763;p93"/>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67" name="Shape 767"/>
        <p:cNvGrpSpPr/>
        <p:nvPr/>
      </p:nvGrpSpPr>
      <p:grpSpPr>
        <a:xfrm>
          <a:off x="0" y="0"/>
          <a:ext cx="0" cy="0"/>
          <a:chOff x="0" y="0"/>
          <a:chExt cx="0" cy="0"/>
        </a:xfrm>
      </p:grpSpPr>
      <p:sp>
        <p:nvSpPr>
          <p:cNvPr id="768" name="Google Shape;768;p94"/>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769" name="Google Shape;769;p94"/>
          <p:cNvSpPr txBox="1"/>
          <p:nvPr/>
        </p:nvSpPr>
        <p:spPr>
          <a:xfrm>
            <a:off x="3598050" y="1038263"/>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4: مخرجات التعلّم والتقييم</a:t>
            </a:r>
            <a:endParaRPr b="0" i="0" sz="1400" u="none" cap="none" strike="noStrike">
              <a:solidFill>
                <a:srgbClr val="073763"/>
              </a:solidFill>
              <a:latin typeface="Arial"/>
              <a:ea typeface="Arial"/>
              <a:cs typeface="Arial"/>
              <a:sym typeface="Arial"/>
            </a:endParaRPr>
          </a:p>
        </p:txBody>
      </p:sp>
      <p:sp>
        <p:nvSpPr>
          <p:cNvPr id="770" name="Google Shape;770;p94"/>
          <p:cNvSpPr txBox="1"/>
          <p:nvPr/>
        </p:nvSpPr>
        <p:spPr>
          <a:xfrm>
            <a:off x="2834125" y="1817450"/>
            <a:ext cx="6153600" cy="19086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إنشاء برامج وسياسات تركز على التعلّم والتطوير بدلًا من الاختبارات أو درجات الاختبار</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مراجعة أدوات التقويم ونُهجها، بحيث تتطابق مع المناهج الدراسية وتقلل من العبء الإضافي على المدرسين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تقديم التطوير المهني للمعلمين وتطوير أدوات التقويم التكوينية والنهائية (مثل التقويم القائم على اللعب وفرص التقويم ال</a:t>
            </a:r>
            <a:r>
              <a:rPr lang="en"/>
              <a:t>موثوقة</a:t>
            </a:r>
            <a:r>
              <a:rPr b="0" i="0" lang="en" sz="1400" u="none" cap="none" strike="noStrike">
                <a:solidFill>
                  <a:srgbClr val="000000"/>
                </a:solidFill>
                <a:latin typeface="Arial"/>
                <a:ea typeface="Arial"/>
                <a:cs typeface="Arial"/>
                <a:sym typeface="Arial"/>
              </a:rPr>
              <a:t>). ويمكن أن يشمل ذلك كيفية استخدام وسائل الراحة المعقولة أو تكييف الأدوات مع احتياجات التلاميذ.</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مساعدة المعلمين في توثيق وتحليل بيانات تقويم الطلاب وتفسيرها لدعم ممارسات التدريس الخاصة بهم.</a:t>
            </a:r>
            <a:endParaRPr b="0" i="0" sz="1400" u="none" cap="none" strike="noStrike">
              <a:solidFill>
                <a:srgbClr val="000000"/>
              </a:solidFill>
              <a:latin typeface="Arial"/>
              <a:ea typeface="Arial"/>
              <a:cs typeface="Arial"/>
              <a:sym typeface="Arial"/>
            </a:endParaRPr>
          </a:p>
        </p:txBody>
      </p:sp>
      <p:pic>
        <p:nvPicPr>
          <p:cNvPr id="771" name="Google Shape;771;p94"/>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75" name="Shape 775"/>
        <p:cNvGrpSpPr/>
        <p:nvPr/>
      </p:nvGrpSpPr>
      <p:grpSpPr>
        <a:xfrm>
          <a:off x="0" y="0"/>
          <a:ext cx="0" cy="0"/>
          <a:chOff x="0" y="0"/>
          <a:chExt cx="0" cy="0"/>
        </a:xfrm>
      </p:grpSpPr>
      <p:sp>
        <p:nvSpPr>
          <p:cNvPr id="776" name="Google Shape;776;p95"/>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3</a:t>
            </a:r>
            <a:endParaRPr sz="1700">
              <a:latin typeface="Arial"/>
              <a:ea typeface="Arial"/>
              <a:cs typeface="Arial"/>
              <a:sym typeface="Arial"/>
            </a:endParaRPr>
          </a:p>
        </p:txBody>
      </p:sp>
      <p:sp>
        <p:nvSpPr>
          <p:cNvPr id="777" name="Google Shape;777;p95"/>
          <p:cNvSpPr txBox="1"/>
          <p:nvPr/>
        </p:nvSpPr>
        <p:spPr>
          <a:xfrm>
            <a:off x="3598050" y="94297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4: مخرجات التعلّم والتقييم</a:t>
            </a:r>
            <a:endParaRPr b="0" i="0" sz="1400" u="none" cap="none" strike="noStrike">
              <a:solidFill>
                <a:srgbClr val="073763"/>
              </a:solidFill>
              <a:latin typeface="Arial"/>
              <a:ea typeface="Arial"/>
              <a:cs typeface="Arial"/>
              <a:sym typeface="Arial"/>
            </a:endParaRPr>
          </a:p>
        </p:txBody>
      </p:sp>
      <p:sp>
        <p:nvSpPr>
          <p:cNvPr id="778" name="Google Shape;778;p95"/>
          <p:cNvSpPr txBox="1"/>
          <p:nvPr/>
        </p:nvSpPr>
        <p:spPr>
          <a:xfrm>
            <a:off x="2869225" y="1558625"/>
            <a:ext cx="6153600" cy="16932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تشجيع المعلمين في الفصول الدراسية على أن يكونوا أكثر استقلالية في إدارة التقييمات. السماح للمعلمين بتطوير أدوات التقييم الصفية، تقديم التسهيلات المعقولة، ودعم تنمية المهارات اللازمة لذلك.</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طلب تقييم المعلمين أو ا</a:t>
            </a:r>
            <a:r>
              <a:rPr lang="en"/>
              <a:t>لمراقبة</a:t>
            </a:r>
            <a:r>
              <a:rPr b="0" i="0" lang="en" sz="1400" u="none" cap="none" strike="noStrike">
                <a:solidFill>
                  <a:srgbClr val="000000"/>
                </a:solidFill>
                <a:latin typeface="Arial"/>
                <a:ea typeface="Arial"/>
                <a:cs typeface="Arial"/>
                <a:sym typeface="Arial"/>
              </a:rPr>
              <a:t> عليهم بطريقة عادلة وعدم الاعتماد فقط على نتائج الاختبارات لتقييم أداء المعلم وفاعليته</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الاعتراف بجهود المعلمين من خلال النظر في تقييم الطلاب ونموهم،وتحسين العلاقات بين المعلم والطلاب، والتطورات المرتبطة بالصف والمدرسة.</a:t>
            </a:r>
            <a:endParaRPr b="0" i="0" sz="1400" u="none" cap="none" strike="noStrike">
              <a:solidFill>
                <a:srgbClr val="000000"/>
              </a:solidFill>
              <a:latin typeface="Arial"/>
              <a:ea typeface="Arial"/>
              <a:cs typeface="Arial"/>
              <a:sym typeface="Arial"/>
            </a:endParaRPr>
          </a:p>
        </p:txBody>
      </p:sp>
      <p:pic>
        <p:nvPicPr>
          <p:cNvPr id="779" name="Google Shape;779;p95"/>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3644"/>
        </a:solidFill>
      </p:bgPr>
    </p:bg>
    <p:spTree>
      <p:nvGrpSpPr>
        <p:cNvPr id="783" name="Shape 783"/>
        <p:cNvGrpSpPr/>
        <p:nvPr/>
      </p:nvGrpSpPr>
      <p:grpSpPr>
        <a:xfrm>
          <a:off x="0" y="0"/>
          <a:ext cx="0" cy="0"/>
          <a:chOff x="0" y="0"/>
          <a:chExt cx="0" cy="0"/>
        </a:xfrm>
      </p:grpSpPr>
      <p:sp>
        <p:nvSpPr>
          <p:cNvPr id="784" name="Google Shape;784;p96"/>
          <p:cNvSpPr txBox="1"/>
          <p:nvPr>
            <p:ph type="title"/>
          </p:nvPr>
        </p:nvSpPr>
        <p:spPr>
          <a:xfrm>
            <a:off x="459000" y="369800"/>
            <a:ext cx="8226000" cy="3216000"/>
          </a:xfrm>
          <a:prstGeom prst="rect">
            <a:avLst/>
          </a:prstGeom>
          <a:noFill/>
          <a:ln>
            <a:noFill/>
          </a:ln>
        </p:spPr>
        <p:txBody>
          <a:bodyPr anchorCtr="0" anchor="b" bIns="91400" lIns="91400" spcFirstLastPara="1" rIns="91400" wrap="square" tIns="91400">
            <a:noAutofit/>
          </a:bodyPr>
          <a:lstStyle/>
          <a:p>
            <a:pPr indent="0" lvl="0" marL="0" rtl="1" algn="ctr">
              <a:lnSpc>
                <a:spcPct val="100000"/>
              </a:lnSpc>
              <a:spcBef>
                <a:spcPts val="0"/>
              </a:spcBef>
              <a:spcAft>
                <a:spcPts val="0"/>
              </a:spcAft>
              <a:buClr>
                <a:srgbClr val="FFFFFF"/>
              </a:buClr>
              <a:buSzPts val="5500"/>
              <a:buFont typeface="Arial"/>
              <a:buNone/>
            </a:pPr>
            <a:r>
              <a:rPr b="1" lang="en" sz="4800">
                <a:solidFill>
                  <a:srgbClr val="FFFFFF"/>
                </a:solidFill>
                <a:latin typeface="Arial"/>
                <a:ea typeface="Arial"/>
                <a:cs typeface="Arial"/>
                <a:sym typeface="Arial"/>
              </a:rPr>
              <a:t>رفاهية المعلم في</a:t>
            </a:r>
            <a:r>
              <a:rPr b="1" lang="en" sz="4800">
                <a:solidFill>
                  <a:schemeClr val="lt1"/>
                </a:solidFill>
                <a:latin typeface="Arial"/>
                <a:ea typeface="Arial"/>
                <a:cs typeface="Arial"/>
                <a:sym typeface="Arial"/>
              </a:rPr>
              <a:t> حالات الطوارئ</a:t>
            </a:r>
            <a:endParaRPr i="1"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rPr lang="en" sz="2300">
                <a:solidFill>
                  <a:srgbClr val="FFFFFF"/>
                </a:solidFill>
                <a:latin typeface="Arial"/>
                <a:ea typeface="Arial"/>
                <a:cs typeface="Arial"/>
                <a:sym typeface="Arial"/>
              </a:rPr>
              <a:t>ورشة عمل حول المواءمة وفقاً للسياق المحلي، السياسة، والممارسة</a:t>
            </a:r>
            <a:endParaRPr sz="2300">
              <a:solidFill>
                <a:srgbClr val="FFFFFF"/>
              </a:solidFill>
              <a:latin typeface="Arial"/>
              <a:ea typeface="Arial"/>
              <a:cs typeface="Arial"/>
              <a:sym typeface="Arial"/>
            </a:endParaRPr>
          </a:p>
          <a:p>
            <a:pPr indent="0" lvl="0" marL="0" rtl="1" algn="ctr">
              <a:lnSpc>
                <a:spcPct val="100000"/>
              </a:lnSpc>
              <a:spcBef>
                <a:spcPts val="1000"/>
              </a:spcBef>
              <a:spcAft>
                <a:spcPts val="0"/>
              </a:spcAft>
              <a:buClr>
                <a:srgbClr val="FFFFFF"/>
              </a:buClr>
              <a:buSzPts val="5500"/>
              <a:buFont typeface="Arial"/>
              <a:buNone/>
            </a:pPr>
            <a:r>
              <a:t/>
            </a:r>
            <a:endParaRPr sz="2300">
              <a:solidFill>
                <a:srgbClr val="FFFFFF"/>
              </a:solidFill>
            </a:endParaRPr>
          </a:p>
          <a:p>
            <a:pPr indent="0" lvl="0" marL="0" rtl="1" algn="ctr">
              <a:lnSpc>
                <a:spcPct val="100000"/>
              </a:lnSpc>
              <a:spcBef>
                <a:spcPts val="1000"/>
              </a:spcBef>
              <a:spcAft>
                <a:spcPts val="0"/>
              </a:spcAft>
              <a:buClr>
                <a:srgbClr val="FFFFFF"/>
              </a:buClr>
              <a:buSzPts val="5500"/>
              <a:buFont typeface="Arial"/>
              <a:buNone/>
            </a:pPr>
            <a:r>
              <a:rPr b="1" lang="en" sz="1600">
                <a:solidFill>
                  <a:srgbClr val="FFFFFF"/>
                </a:solidFill>
                <a:latin typeface="Arial"/>
                <a:ea typeface="Arial"/>
                <a:cs typeface="Arial"/>
                <a:sym typeface="Arial"/>
              </a:rPr>
              <a:t>كتاب التدريب 3: المعلمون وسائر العاملين بالتعليم </a:t>
            </a:r>
            <a:endParaRPr b="1" sz="1600">
              <a:solidFill>
                <a:srgbClr val="FFFFFF"/>
              </a:solidFill>
              <a:latin typeface="Arial"/>
              <a:ea typeface="Arial"/>
              <a:cs typeface="Arial"/>
              <a:sym typeface="Arial"/>
            </a:endParaRPr>
          </a:p>
        </p:txBody>
      </p:sp>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88" name="Shape 788"/>
        <p:cNvGrpSpPr/>
        <p:nvPr/>
      </p:nvGrpSpPr>
      <p:grpSpPr>
        <a:xfrm>
          <a:off x="0" y="0"/>
          <a:ext cx="0" cy="0"/>
          <a:chOff x="0" y="0"/>
          <a:chExt cx="0" cy="0"/>
        </a:xfrm>
      </p:grpSpPr>
      <p:sp>
        <p:nvSpPr>
          <p:cNvPr id="789" name="Google Shape;789;p97"/>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4 - المعلمين وسائر العاملين في التعليم</a:t>
            </a:r>
            <a:endParaRPr sz="1700">
              <a:latin typeface="Arial"/>
              <a:ea typeface="Arial"/>
              <a:cs typeface="Arial"/>
              <a:sym typeface="Arial"/>
            </a:endParaRPr>
          </a:p>
        </p:txBody>
      </p:sp>
      <p:sp>
        <p:nvSpPr>
          <p:cNvPr id="790" name="Google Shape;790;p97"/>
          <p:cNvSpPr txBox="1"/>
          <p:nvPr/>
        </p:nvSpPr>
        <p:spPr>
          <a:xfrm>
            <a:off x="3796800" y="12109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الاختيار و التوظيف</a:t>
            </a:r>
            <a:endParaRPr b="1" i="1" sz="1400" u="none" cap="none" strike="noStrike">
              <a:solidFill>
                <a:srgbClr val="073763"/>
              </a:solidFill>
              <a:latin typeface="Arial"/>
              <a:ea typeface="Arial"/>
              <a:cs typeface="Arial"/>
              <a:sym typeface="Arial"/>
            </a:endParaRPr>
          </a:p>
        </p:txBody>
      </p:sp>
      <p:sp>
        <p:nvSpPr>
          <p:cNvPr id="791" name="Google Shape;791;p97"/>
          <p:cNvSpPr txBox="1"/>
          <p:nvPr/>
        </p:nvSpPr>
        <p:spPr>
          <a:xfrm>
            <a:off x="3881675" y="1611125"/>
            <a:ext cx="4875900" cy="21240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لتجنب التمييز ضد المعلمين على أساس خلفيتهم، توصي المعايير الدنيا للشبكة المشتركة لوكالات التعليم في حالات الطوارئ باستخدام معايير عادلة وشفافة أثناء التوظيف.</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إن عمليات التوظيف العادلة تساهم في دعم رفاهية المعلمين لأنها تأخذ في الاعتبار احتياجات المعلمين (بما في ذلك الاحتياجات الصحية النفسية والاجتماعية)، العرق، الجندر، ووضع اللاجئين أو النازحين.  </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تجعل عمليات التوظيف الواضحة من الممكن الحصول على نسب معقولة بين المعلمين والطلاب، وتحديد الأدوار والحقوق والمسؤوليات الواضحة للمعلمين، وتوفر الفرصة لتطوير الحس بالمسؤولية </a:t>
            </a:r>
            <a:endParaRPr b="0" i="0" sz="1400" u="none" cap="none" strike="noStrike">
              <a:solidFill>
                <a:srgbClr val="000000"/>
              </a:solidFill>
              <a:latin typeface="Arial"/>
              <a:ea typeface="Arial"/>
              <a:cs typeface="Arial"/>
              <a:sym typeface="Arial"/>
            </a:endParaRPr>
          </a:p>
        </p:txBody>
      </p:sp>
      <p:sp>
        <p:nvSpPr>
          <p:cNvPr id="792" name="Google Shape;792;p97"/>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 </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793" name="Google Shape;793;p97"/>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Placeholder</a:t>
            </a:r>
            <a:endParaRPr b="0" i="0" sz="1000" u="none" cap="none" strike="noStrike">
              <a:solidFill>
                <a:schemeClr val="lt1"/>
              </a:solidFill>
              <a:latin typeface="Arial"/>
              <a:ea typeface="Arial"/>
              <a:cs typeface="Arial"/>
              <a:sym typeface="Arial"/>
            </a:endParaRPr>
          </a:p>
        </p:txBody>
      </p:sp>
      <p:pic>
        <p:nvPicPr>
          <p:cNvPr id="794" name="Google Shape;794;p97"/>
          <p:cNvPicPr preferRelativeResize="0"/>
          <p:nvPr/>
        </p:nvPicPr>
        <p:blipFill rotWithShape="1">
          <a:blip r:embed="rId3">
            <a:alphaModFix/>
          </a:blip>
          <a:srcRect b="0" l="0" r="0" t="0"/>
          <a:stretch/>
        </p:blipFill>
        <p:spPr>
          <a:xfrm>
            <a:off x="143850" y="1150525"/>
            <a:ext cx="3678476" cy="2515150"/>
          </a:xfrm>
          <a:prstGeom prst="rect">
            <a:avLst/>
          </a:prstGeom>
          <a:noFill/>
          <a:ln>
            <a:noFill/>
          </a:ln>
        </p:spPr>
      </p:pic>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798" name="Shape 798"/>
        <p:cNvGrpSpPr/>
        <p:nvPr/>
      </p:nvGrpSpPr>
      <p:grpSpPr>
        <a:xfrm>
          <a:off x="0" y="0"/>
          <a:ext cx="0" cy="0"/>
          <a:chOff x="0" y="0"/>
          <a:chExt cx="0" cy="0"/>
        </a:xfrm>
      </p:grpSpPr>
      <p:sp>
        <p:nvSpPr>
          <p:cNvPr id="799" name="Google Shape;799;p98"/>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r>
              <a:rPr b="1" lang="en">
                <a:latin typeface="Arial"/>
                <a:ea typeface="Arial"/>
                <a:cs typeface="Arial"/>
                <a:sym typeface="Arial"/>
              </a:rPr>
              <a:t>:</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a:t>
            </a:r>
            <a:r>
              <a:rPr lang="en"/>
              <a:t>4</a:t>
            </a:r>
            <a:r>
              <a:rPr b="1" lang="en">
                <a:latin typeface="Arial"/>
                <a:ea typeface="Arial"/>
                <a:cs typeface="Arial"/>
                <a:sym typeface="Arial"/>
              </a:rPr>
              <a:t> - المعلمين وسائر العاملين في التعليم</a:t>
            </a:r>
            <a:endParaRPr sz="1700">
              <a:latin typeface="Arial"/>
              <a:ea typeface="Arial"/>
              <a:cs typeface="Arial"/>
              <a:sym typeface="Arial"/>
            </a:endParaRPr>
          </a:p>
        </p:txBody>
      </p:sp>
      <p:sp>
        <p:nvSpPr>
          <p:cNvPr id="800" name="Google Shape;800;p98"/>
          <p:cNvSpPr txBox="1"/>
          <p:nvPr/>
        </p:nvSpPr>
        <p:spPr>
          <a:xfrm>
            <a:off x="3598050" y="9504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الاختيار و التوظيف</a:t>
            </a:r>
            <a:endParaRPr b="0" i="0" sz="1400" u="none" cap="none" strike="noStrike">
              <a:solidFill>
                <a:srgbClr val="073763"/>
              </a:solidFill>
              <a:latin typeface="Arial"/>
              <a:ea typeface="Arial"/>
              <a:cs typeface="Arial"/>
              <a:sym typeface="Arial"/>
            </a:endParaRPr>
          </a:p>
        </p:txBody>
      </p:sp>
      <p:sp>
        <p:nvSpPr>
          <p:cNvPr id="801" name="Google Shape;801;p98"/>
          <p:cNvSpPr txBox="1"/>
          <p:nvPr/>
        </p:nvSpPr>
        <p:spPr>
          <a:xfrm>
            <a:off x="1043825" y="1350625"/>
            <a:ext cx="75477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ما هي العقبات في وجه دعم رفاهية المعلمين فيما يتعلق بعمليات التوظيف والاختيار؟</a:t>
            </a:r>
            <a:endParaRPr b="0" i="0" sz="1400" u="none" cap="none" strike="noStrike">
              <a:solidFill>
                <a:srgbClr val="CC4125"/>
              </a:solidFill>
              <a:latin typeface="Arial"/>
              <a:ea typeface="Arial"/>
              <a:cs typeface="Arial"/>
              <a:sym typeface="Arial"/>
            </a:endParaRPr>
          </a:p>
        </p:txBody>
      </p:sp>
      <p:sp>
        <p:nvSpPr>
          <p:cNvPr id="802" name="Google Shape;802;p98"/>
          <p:cNvSpPr txBox="1"/>
          <p:nvPr/>
        </p:nvSpPr>
        <p:spPr>
          <a:xfrm>
            <a:off x="-148525" y="1954200"/>
            <a:ext cx="8740200" cy="12621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لا توجد سياسات وطنية لتوظيف المعلمين، خاصة المعلمين اللاجئين والنازحين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يفتقر المعلمون إلى المعرفة حول كيفية تغيير ظروف عملهم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إعلانات الشواغر تمارس التمييز بناءً على العمر والعرق و الجندر أو وضع المواطنة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لا يتم الاعتراف بمؤهلات المعلمين من سياقات أخرى ولا تتوفر مسارات للتوجيه.</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ليس هنالك بيانات مصنفة حول المعلمين</a:t>
            </a:r>
            <a:endParaRPr b="0" i="0" sz="1400" u="none" cap="none" strike="noStrike">
              <a:solidFill>
                <a:srgbClr val="000000"/>
              </a:solidFill>
              <a:latin typeface="Arial"/>
              <a:ea typeface="Arial"/>
              <a:cs typeface="Arial"/>
              <a:sym typeface="Arial"/>
            </a:endParaRPr>
          </a:p>
        </p:txBody>
      </p:sp>
      <p:sp>
        <p:nvSpPr>
          <p:cNvPr id="803" name="Google Shape;803;p98"/>
          <p:cNvSpPr txBox="1"/>
          <p:nvPr/>
        </p:nvSpPr>
        <p:spPr>
          <a:xfrm>
            <a:off x="724537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 </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804" name="Google Shape;804;p98"/>
          <p:cNvSpPr txBox="1"/>
          <p:nvPr/>
        </p:nvSpPr>
        <p:spPr>
          <a:xfrm>
            <a:off x="143850" y="3412950"/>
            <a:ext cx="84477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0" i="0" lang="en" sz="1400" u="none" cap="none" strike="noStrike">
                <a:solidFill>
                  <a:srgbClr val="CC4125"/>
                </a:solidFill>
                <a:latin typeface="Arial"/>
                <a:ea typeface="Arial"/>
                <a:cs typeface="Arial"/>
                <a:sym typeface="Arial"/>
              </a:rPr>
              <a:t>هل توجد هذه العوائق في سياقك؟ ما هي العقبات الإضافية في وجه دعم رفاهية المعلمين فيما يتعلق بعمليات التوظيف والاختيار؟</a:t>
            </a:r>
            <a:endParaRPr b="0" i="0" sz="1400" u="none" cap="none" strike="noStrike">
              <a:solidFill>
                <a:srgbClr val="CC4125"/>
              </a:solidFill>
              <a:latin typeface="Arial"/>
              <a:ea typeface="Arial"/>
              <a:cs typeface="Arial"/>
              <a:sym typeface="Arial"/>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08" name="Shape 808"/>
        <p:cNvGrpSpPr/>
        <p:nvPr/>
      </p:nvGrpSpPr>
      <p:grpSpPr>
        <a:xfrm>
          <a:off x="0" y="0"/>
          <a:ext cx="0" cy="0"/>
          <a:chOff x="0" y="0"/>
          <a:chExt cx="0" cy="0"/>
        </a:xfrm>
      </p:grpSpPr>
      <p:sp>
        <p:nvSpPr>
          <p:cNvPr id="809" name="Google Shape;809;p99"/>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 النطاق 4</a:t>
            </a:r>
            <a:endParaRPr sz="1700">
              <a:latin typeface="Arial"/>
              <a:ea typeface="Arial"/>
              <a:cs typeface="Arial"/>
              <a:sym typeface="Arial"/>
            </a:endParaRPr>
          </a:p>
        </p:txBody>
      </p:sp>
      <p:sp>
        <p:nvSpPr>
          <p:cNvPr id="810" name="Google Shape;810;p99"/>
          <p:cNvSpPr txBox="1"/>
          <p:nvPr/>
        </p:nvSpPr>
        <p:spPr>
          <a:xfrm>
            <a:off x="3598050" y="124777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الاختيار و التوظيف</a:t>
            </a:r>
            <a:endParaRPr b="0" i="0" sz="1400" u="none" cap="none" strike="noStrike">
              <a:solidFill>
                <a:srgbClr val="073763"/>
              </a:solidFill>
              <a:latin typeface="Arial"/>
              <a:ea typeface="Arial"/>
              <a:cs typeface="Arial"/>
              <a:sym typeface="Arial"/>
            </a:endParaRPr>
          </a:p>
        </p:txBody>
      </p:sp>
      <p:sp>
        <p:nvSpPr>
          <p:cNvPr id="811" name="Google Shape;811;p99"/>
          <p:cNvSpPr txBox="1"/>
          <p:nvPr/>
        </p:nvSpPr>
        <p:spPr>
          <a:xfrm>
            <a:off x="2493825" y="1684125"/>
            <a:ext cx="6493800" cy="16932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تصميم عمليات توظيف واختيار تأخذ في الاعتبار الظروف وتحترم الصحة النفسية والاجتماعية والعاطفية للمعلمين، مع ضمان عدم التمييز  في هذه العمليات وان تكون مراعية للازمات.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أبلغ المعلمين خلال عمليات التوظيف والمقابلات حول كيف يمكن للمدارس دعم الرفاهية النفسية والاجتماعية والخدمات النفسية والصحية ال</a:t>
            </a:r>
            <a:r>
              <a:rPr lang="en"/>
              <a:t>نفسية</a:t>
            </a:r>
            <a:r>
              <a:rPr b="0" i="0" lang="en" sz="1400" u="none" cap="none" strike="noStrike">
                <a:solidFill>
                  <a:srgbClr val="000000"/>
                </a:solidFill>
                <a:latin typeface="Arial"/>
                <a:ea typeface="Arial"/>
                <a:cs typeface="Arial"/>
                <a:sym typeface="Arial"/>
              </a:rPr>
              <a:t> التي تقدمها</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زوّد المعلمون بالمعلومات القانونية التي تدعم صحتهم النفسية ورفاهيتهم الاجتماعية. اشرح الحقوق التي تحميهم من الإساءة والاستغلال والإهمال، وكيفية الإبلاغ والحصول على المساعدة في حالة انتهاكات حقوق الإنسان، بما في ذلك العنف القائم على النوع الاجتماعي والجنس.</a:t>
            </a:r>
            <a:endParaRPr b="0" i="0" sz="1400" u="none" cap="none" strike="noStrike">
              <a:solidFill>
                <a:srgbClr val="000000"/>
              </a:solidFill>
              <a:latin typeface="Arial"/>
              <a:ea typeface="Arial"/>
              <a:cs typeface="Arial"/>
              <a:sym typeface="Arial"/>
            </a:endParaRPr>
          </a:p>
        </p:txBody>
      </p:sp>
      <p:pic>
        <p:nvPicPr>
          <p:cNvPr id="812" name="Google Shape;812;p99"/>
          <p:cNvPicPr preferRelativeResize="0"/>
          <p:nvPr/>
        </p:nvPicPr>
        <p:blipFill rotWithShape="1">
          <a:blip r:embed="rId3">
            <a:alphaModFix/>
          </a:blip>
          <a:srcRect b="0" l="534" r="534" t="0"/>
          <a:stretch/>
        </p:blipFill>
        <p:spPr>
          <a:xfrm>
            <a:off x="143850" y="1396151"/>
            <a:ext cx="1996675" cy="2386924"/>
          </a:xfrm>
          <a:prstGeom prst="rect">
            <a:avLst/>
          </a:prstGeom>
          <a:noFill/>
          <a:ln>
            <a:noFill/>
          </a:ln>
        </p:spPr>
      </p:pic>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16" name="Shape 816"/>
        <p:cNvGrpSpPr/>
        <p:nvPr/>
      </p:nvGrpSpPr>
      <p:grpSpPr>
        <a:xfrm>
          <a:off x="0" y="0"/>
          <a:ext cx="0" cy="0"/>
          <a:chOff x="0" y="0"/>
          <a:chExt cx="0" cy="0"/>
        </a:xfrm>
      </p:grpSpPr>
      <p:sp>
        <p:nvSpPr>
          <p:cNvPr id="817" name="Google Shape;817;p100"/>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r>
              <a:rPr b="1" lang="en">
                <a:latin typeface="Arial"/>
                <a:ea typeface="Arial"/>
                <a:cs typeface="Arial"/>
                <a:sym typeface="Arial"/>
              </a:rPr>
              <a:t>:</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a:t>
            </a:r>
            <a:endParaRPr sz="1700">
              <a:latin typeface="Arial"/>
              <a:ea typeface="Arial"/>
              <a:cs typeface="Arial"/>
              <a:sym typeface="Arial"/>
            </a:endParaRPr>
          </a:p>
        </p:txBody>
      </p:sp>
      <p:sp>
        <p:nvSpPr>
          <p:cNvPr id="818" name="Google Shape;818;p100"/>
          <p:cNvSpPr txBox="1"/>
          <p:nvPr/>
        </p:nvSpPr>
        <p:spPr>
          <a:xfrm>
            <a:off x="3496900" y="111822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الاختيار و التوظيف</a:t>
            </a:r>
            <a:endParaRPr b="0" i="0" sz="1400" u="none" cap="none" strike="noStrike">
              <a:solidFill>
                <a:srgbClr val="073763"/>
              </a:solidFill>
              <a:latin typeface="Arial"/>
              <a:ea typeface="Arial"/>
              <a:cs typeface="Arial"/>
              <a:sym typeface="Arial"/>
            </a:endParaRPr>
          </a:p>
        </p:txBody>
      </p:sp>
      <p:sp>
        <p:nvSpPr>
          <p:cNvPr id="819" name="Google Shape;819;p100"/>
          <p:cNvSpPr txBox="1"/>
          <p:nvPr/>
        </p:nvSpPr>
        <p:spPr>
          <a:xfrm>
            <a:off x="2290175" y="1518425"/>
            <a:ext cx="6654900" cy="23397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أنشئ عمليات واضحة ومتمايزة  لتوظيف المعلمين خلال فترات الأزمات. اعط الأولوية للمساواة فيما يتعلق بالجندر، العرق، التوظيف، وحالة النزوح.</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اجمع وتتبع البيانات المفصّلة عن حالة توظيف المعلمين (بدوام كامل، جزئي، عقد) في القطاعين العام والخاص.</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مساعدة المعلمين غير المعتمدين بالحصول على الاعتماد، وخاصةً من خلال إطار عمل لدعم اللاجئين والنازحين.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الاعتراف بالمؤهلات التي تتجاوز الاعتماد، مثل الشبكات الاجتماعية للمعلمين وتجاربهم وكفاءاتهم الثقافية.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مساعدة المعلمين في المناطق النائية والريفية والمتضررة من الأزمات عن طريق ضمان مزايا إضافية مثل بدلات السكن والنقل.</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مناقشة التوقعات الحقيقية والتحديات مع المعلمين أثناء عملية التوظيف  </a:t>
            </a:r>
            <a:endParaRPr b="0" i="0" sz="1400" u="none" cap="none" strike="noStrike">
              <a:solidFill>
                <a:srgbClr val="000000"/>
              </a:solidFill>
              <a:latin typeface="Arial"/>
              <a:ea typeface="Arial"/>
              <a:cs typeface="Arial"/>
              <a:sym typeface="Arial"/>
            </a:endParaRPr>
          </a:p>
        </p:txBody>
      </p:sp>
      <p:pic>
        <p:nvPicPr>
          <p:cNvPr id="820" name="Google Shape;820;p100"/>
          <p:cNvPicPr preferRelativeResize="0"/>
          <p:nvPr/>
        </p:nvPicPr>
        <p:blipFill rotWithShape="1">
          <a:blip r:embed="rId3">
            <a:alphaModFix/>
          </a:blip>
          <a:srcRect b="0" l="3695" r="3686" t="0"/>
          <a:stretch/>
        </p:blipFill>
        <p:spPr>
          <a:xfrm>
            <a:off x="143838" y="1276350"/>
            <a:ext cx="2028825" cy="2590799"/>
          </a:xfrm>
          <a:prstGeom prst="rect">
            <a:avLst/>
          </a:prstGeom>
          <a:noFill/>
          <a:ln>
            <a:noFill/>
          </a:ln>
        </p:spPr>
      </p:pic>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24" name="Shape 824"/>
        <p:cNvGrpSpPr/>
        <p:nvPr/>
      </p:nvGrpSpPr>
      <p:grpSpPr>
        <a:xfrm>
          <a:off x="0" y="0"/>
          <a:ext cx="0" cy="0"/>
          <a:chOff x="0" y="0"/>
          <a:chExt cx="0" cy="0"/>
        </a:xfrm>
      </p:grpSpPr>
      <p:sp>
        <p:nvSpPr>
          <p:cNvPr id="825" name="Google Shape;825;p101"/>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 </a:t>
            </a:r>
            <a:endParaRPr b="1">
              <a:latin typeface="Arial"/>
              <a:ea typeface="Arial"/>
              <a:cs typeface="Arial"/>
              <a:sym typeface="Arial"/>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a:t>
            </a:r>
            <a:endParaRPr sz="1700">
              <a:latin typeface="Arial"/>
              <a:ea typeface="Arial"/>
              <a:cs typeface="Arial"/>
              <a:sym typeface="Arial"/>
            </a:endParaRPr>
          </a:p>
        </p:txBody>
      </p:sp>
      <p:sp>
        <p:nvSpPr>
          <p:cNvPr id="826" name="Google Shape;826;p101"/>
          <p:cNvSpPr txBox="1"/>
          <p:nvPr>
            <p:ph idx="1" type="body"/>
          </p:nvPr>
        </p:nvSpPr>
        <p:spPr>
          <a:xfrm>
            <a:off x="143850" y="788603"/>
            <a:ext cx="8866800" cy="3483900"/>
          </a:xfrm>
          <a:prstGeom prst="rect">
            <a:avLst/>
          </a:prstGeom>
          <a:noFill/>
          <a:ln>
            <a:noFill/>
          </a:ln>
        </p:spPr>
        <p:txBody>
          <a:bodyPr anchorCtr="0" anchor="t" bIns="91425" lIns="91425" spcFirstLastPara="1" rIns="91425" wrap="square" tIns="91425">
            <a:noAutofit/>
          </a:bodyPr>
          <a:lstStyle/>
          <a:p>
            <a:pPr indent="0" lvl="0" marL="0" rtl="1" algn="l">
              <a:lnSpc>
                <a:spcPct val="115000"/>
              </a:lnSpc>
              <a:spcBef>
                <a:spcPts val="0"/>
              </a:spcBef>
              <a:spcAft>
                <a:spcPts val="0"/>
              </a:spcAft>
              <a:buSzPts val="1800"/>
              <a:buNone/>
            </a:pPr>
            <a:r>
              <a:t/>
            </a:r>
            <a:endParaRPr sz="1400">
              <a:solidFill>
                <a:schemeClr val="dk1"/>
              </a:solidFill>
            </a:endParaRPr>
          </a:p>
          <a:p>
            <a:pPr indent="0" lvl="0" marL="0" rtl="1" algn="l">
              <a:lnSpc>
                <a:spcPct val="115000"/>
              </a:lnSpc>
              <a:spcBef>
                <a:spcPts val="1600"/>
              </a:spcBef>
              <a:spcAft>
                <a:spcPts val="1600"/>
              </a:spcAft>
              <a:buSzPts val="1800"/>
              <a:buNone/>
            </a:pPr>
            <a:r>
              <a:t/>
            </a:r>
            <a:endParaRPr b="1"/>
          </a:p>
        </p:txBody>
      </p:sp>
      <p:sp>
        <p:nvSpPr>
          <p:cNvPr id="827" name="Google Shape;827;p101"/>
          <p:cNvSpPr txBox="1"/>
          <p:nvPr/>
        </p:nvSpPr>
        <p:spPr>
          <a:xfrm>
            <a:off x="3646175" y="1140800"/>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1: الاختيار و التوظيف</a:t>
            </a:r>
            <a:endParaRPr b="0" i="0" sz="1400" u="none" cap="none" strike="noStrike">
              <a:solidFill>
                <a:srgbClr val="073763"/>
              </a:solidFill>
              <a:latin typeface="Arial"/>
              <a:ea typeface="Arial"/>
              <a:cs typeface="Arial"/>
              <a:sym typeface="Arial"/>
            </a:endParaRPr>
          </a:p>
        </p:txBody>
      </p:sp>
      <p:sp>
        <p:nvSpPr>
          <p:cNvPr id="828" name="Google Shape;828;p101"/>
          <p:cNvSpPr txBox="1"/>
          <p:nvPr/>
        </p:nvSpPr>
        <p:spPr>
          <a:xfrm>
            <a:off x="2452850" y="1817450"/>
            <a:ext cx="6540600" cy="14775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أشرك المعلمين في صنع القرارات التي تؤثر على عقودهم وظروف عملهم.</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أنشئ معايير توظيف تعتبر المعلمين محترفين مستقلين ومهرة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استخدم نظم التقييم المهني التي تعترف بقوة وجهود المعلمين (مثل بناء العلاقات مع الطلاب والمجتمع، الابتكار، والقيادة)</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lang="en"/>
              <a:t>ا</a:t>
            </a:r>
            <a:r>
              <a:rPr b="0" i="0" lang="en" sz="1400" u="none" cap="none" strike="noStrike">
                <a:solidFill>
                  <a:srgbClr val="000000"/>
                </a:solidFill>
                <a:latin typeface="Arial"/>
                <a:ea typeface="Arial"/>
                <a:cs typeface="Arial"/>
                <a:sym typeface="Arial"/>
              </a:rPr>
              <a:t>شرك المعلمين في تطوير معايير التوظيف وفي توجيه وتدريب المعلمين الجدد</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73763"/>
              </a:buClr>
              <a:buSzPts val="1400"/>
              <a:buFont typeface="Arial"/>
              <a:buChar char="●"/>
            </a:pPr>
            <a:r>
              <a:rPr b="0" i="0" lang="en" sz="1400" u="none" cap="none" strike="noStrike">
                <a:solidFill>
                  <a:srgbClr val="000000"/>
                </a:solidFill>
                <a:latin typeface="Arial"/>
                <a:ea typeface="Arial"/>
                <a:cs typeface="Arial"/>
                <a:sym typeface="Arial"/>
              </a:rPr>
              <a:t>أنشئ خطط لتقدم المهنة للمعلمين ومعهم.</a:t>
            </a:r>
            <a:endParaRPr b="0" i="0" sz="1400" u="none" cap="none" strike="noStrike">
              <a:solidFill>
                <a:srgbClr val="000000"/>
              </a:solidFill>
              <a:latin typeface="Arial"/>
              <a:ea typeface="Arial"/>
              <a:cs typeface="Arial"/>
              <a:sym typeface="Arial"/>
            </a:endParaRPr>
          </a:p>
        </p:txBody>
      </p:sp>
      <p:pic>
        <p:nvPicPr>
          <p:cNvPr id="829" name="Google Shape;829;p101"/>
          <p:cNvPicPr preferRelativeResize="0"/>
          <p:nvPr/>
        </p:nvPicPr>
        <p:blipFill rotWithShape="1">
          <a:blip r:embed="rId3">
            <a:alphaModFix/>
          </a:blip>
          <a:srcRect b="0" l="209" r="219" t="0"/>
          <a:stretch/>
        </p:blipFill>
        <p:spPr>
          <a:xfrm>
            <a:off x="143849" y="1343163"/>
            <a:ext cx="2068725" cy="2457175"/>
          </a:xfrm>
          <a:prstGeom prst="rect">
            <a:avLst/>
          </a:prstGeom>
          <a:noFill/>
          <a:ln>
            <a:noFill/>
          </a:ln>
        </p:spPr>
      </p:pic>
    </p:spTree>
  </p:cSld>
  <p:clrMapOvr>
    <a:masterClrMapping/>
  </p:clrMapOvr>
</p:sld>
</file>

<file path=ppt/slides/slide9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833" name="Shape 833"/>
        <p:cNvGrpSpPr/>
        <p:nvPr/>
      </p:nvGrpSpPr>
      <p:grpSpPr>
        <a:xfrm>
          <a:off x="0" y="0"/>
          <a:ext cx="0" cy="0"/>
          <a:chOff x="0" y="0"/>
          <a:chExt cx="0" cy="0"/>
        </a:xfrm>
      </p:grpSpPr>
      <p:sp>
        <p:nvSpPr>
          <p:cNvPr id="834" name="Google Shape;834;p102"/>
          <p:cNvSpPr txBox="1"/>
          <p:nvPr>
            <p:ph type="title"/>
          </p:nvPr>
        </p:nvSpPr>
        <p:spPr>
          <a:xfrm>
            <a:off x="143850" y="129465"/>
            <a:ext cx="8801400" cy="529800"/>
          </a:xfrm>
          <a:prstGeom prst="rect">
            <a:avLst/>
          </a:prstGeom>
          <a:noFill/>
          <a:ln>
            <a:noFill/>
          </a:ln>
        </p:spPr>
        <p:txBody>
          <a:bodyPr anchorCtr="0" anchor="t" bIns="91425" lIns="91425" spcFirstLastPara="1" rIns="91425" wrap="square" tIns="91425">
            <a:noAutofit/>
          </a:bodyPr>
          <a:lstStyle/>
          <a:p>
            <a:pPr indent="0" lvl="0" marL="0" rtl="1" algn="r">
              <a:lnSpc>
                <a:spcPct val="100000"/>
              </a:lnSpc>
              <a:spcBef>
                <a:spcPts val="0"/>
              </a:spcBef>
              <a:spcAft>
                <a:spcPts val="0"/>
              </a:spcAft>
              <a:buSzPts val="2800"/>
              <a:buNone/>
            </a:pPr>
            <a:r>
              <a:rPr b="1" lang="en">
                <a:latin typeface="Arial"/>
                <a:ea typeface="Arial"/>
                <a:cs typeface="Arial"/>
                <a:sym typeface="Arial"/>
              </a:rPr>
              <a:t>استراتيجيات لدعم رفاهية المعلمين:</a:t>
            </a:r>
            <a:endParaRPr/>
          </a:p>
          <a:p>
            <a:pPr indent="0" lvl="0" marL="0" rtl="1" algn="r">
              <a:lnSpc>
                <a:spcPct val="100000"/>
              </a:lnSpc>
              <a:spcBef>
                <a:spcPts val="0"/>
              </a:spcBef>
              <a:spcAft>
                <a:spcPts val="0"/>
              </a:spcAft>
              <a:buSzPts val="2800"/>
              <a:buNone/>
            </a:pPr>
            <a:r>
              <a:rPr b="1" lang="en">
                <a:latin typeface="Arial"/>
                <a:ea typeface="Arial"/>
                <a:cs typeface="Arial"/>
                <a:sym typeface="Arial"/>
              </a:rPr>
              <a:t>النطاق 4 - المعلمين وسائر العاملين في التعليم</a:t>
            </a:r>
            <a:endParaRPr sz="1700">
              <a:latin typeface="Arial"/>
              <a:ea typeface="Arial"/>
              <a:cs typeface="Arial"/>
              <a:sym typeface="Arial"/>
            </a:endParaRPr>
          </a:p>
        </p:txBody>
      </p:sp>
      <p:sp>
        <p:nvSpPr>
          <p:cNvPr id="835" name="Google Shape;835;p102"/>
          <p:cNvSpPr txBox="1"/>
          <p:nvPr/>
        </p:nvSpPr>
        <p:spPr>
          <a:xfrm>
            <a:off x="3653950" y="952375"/>
            <a:ext cx="5347200" cy="400200"/>
          </a:xfrm>
          <a:prstGeom prst="rect">
            <a:avLst/>
          </a:prstGeom>
          <a:noFill/>
          <a:ln>
            <a:noFill/>
          </a:ln>
        </p:spPr>
        <p:txBody>
          <a:bodyPr anchorCtr="0" anchor="t" bIns="91425" lIns="91425" spcFirstLastPara="1" rIns="91425" wrap="square" tIns="91425">
            <a:spAutoFit/>
          </a:bodyPr>
          <a:lstStyle/>
          <a:p>
            <a:pPr indent="0" lvl="0" marL="0" marR="0" rtl="1" algn="r">
              <a:lnSpc>
                <a:spcPct val="100000"/>
              </a:lnSpc>
              <a:spcBef>
                <a:spcPts val="0"/>
              </a:spcBef>
              <a:spcAft>
                <a:spcPts val="0"/>
              </a:spcAft>
              <a:buClr>
                <a:srgbClr val="000000"/>
              </a:buClr>
              <a:buSzPts val="1400"/>
              <a:buFont typeface="Arial"/>
              <a:buNone/>
            </a:pPr>
            <a:r>
              <a:rPr b="1" i="1" lang="en" sz="1400" u="none" cap="none" strike="noStrike">
                <a:solidFill>
                  <a:srgbClr val="073763"/>
                </a:solidFill>
                <a:latin typeface="Arial"/>
                <a:ea typeface="Arial"/>
                <a:cs typeface="Arial"/>
                <a:sym typeface="Arial"/>
              </a:rPr>
              <a:t>المعيار 2: شروط العمل</a:t>
            </a:r>
            <a:endParaRPr b="1" i="1" sz="1400" u="none" cap="none" strike="noStrike">
              <a:solidFill>
                <a:srgbClr val="073763"/>
              </a:solidFill>
              <a:latin typeface="Arial"/>
              <a:ea typeface="Arial"/>
              <a:cs typeface="Arial"/>
              <a:sym typeface="Arial"/>
            </a:endParaRPr>
          </a:p>
        </p:txBody>
      </p:sp>
      <p:sp>
        <p:nvSpPr>
          <p:cNvPr id="836" name="Google Shape;836;p102"/>
          <p:cNvSpPr txBox="1"/>
          <p:nvPr/>
        </p:nvSpPr>
        <p:spPr>
          <a:xfrm>
            <a:off x="3261750" y="1414925"/>
            <a:ext cx="5683500" cy="2555100"/>
          </a:xfrm>
          <a:prstGeom prst="rect">
            <a:avLst/>
          </a:prstGeom>
          <a:noFill/>
          <a:ln>
            <a:noFill/>
          </a:ln>
        </p:spPr>
        <p:txBody>
          <a:bodyPr anchorCtr="0" anchor="t" bIns="91425" lIns="91425" spcFirstLastPara="1" rIns="91425" wrap="square" tIns="91425">
            <a:spAutoFit/>
          </a:bodyPr>
          <a:lstStyle/>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تشمل ظروف العمل في إطار المعايير الدنيا كل تفصيل من تفاصيل وظائف وعقود المعلمين، مثل:</a:t>
            </a:r>
            <a:endParaRPr b="0" i="0" sz="1400" u="none" cap="none" strike="noStrike">
              <a:solidFill>
                <a:srgbClr val="000000"/>
              </a:solidFill>
              <a:latin typeface="Arial"/>
              <a:ea typeface="Arial"/>
              <a:cs typeface="Arial"/>
              <a:sym typeface="Arial"/>
            </a:endParaRPr>
          </a:p>
          <a:p>
            <a:pPr indent="-317500" lvl="1" marL="9144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المهام والمسؤوليات</a:t>
            </a:r>
            <a:endParaRPr b="0" i="0" sz="1400" u="none" cap="none" strike="noStrike">
              <a:solidFill>
                <a:srgbClr val="000000"/>
              </a:solidFill>
              <a:latin typeface="Arial"/>
              <a:ea typeface="Arial"/>
              <a:cs typeface="Arial"/>
              <a:sym typeface="Arial"/>
            </a:endParaRPr>
          </a:p>
          <a:p>
            <a:pPr indent="-317500" lvl="1" marL="9144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متطلبات الحضور</a:t>
            </a:r>
            <a:endParaRPr b="0" i="0" sz="1400" u="none" cap="none" strike="noStrike">
              <a:solidFill>
                <a:srgbClr val="000000"/>
              </a:solidFill>
              <a:latin typeface="Arial"/>
              <a:ea typeface="Arial"/>
              <a:cs typeface="Arial"/>
              <a:sym typeface="Arial"/>
            </a:endParaRPr>
          </a:p>
          <a:p>
            <a:pPr indent="-317500" lvl="1" marL="9144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ساعات وأيام العمل</a:t>
            </a:r>
            <a:endParaRPr b="0" i="0" sz="1400" u="none" cap="none" strike="noStrike">
              <a:solidFill>
                <a:srgbClr val="000000"/>
              </a:solidFill>
              <a:latin typeface="Arial"/>
              <a:ea typeface="Arial"/>
              <a:cs typeface="Arial"/>
              <a:sym typeface="Arial"/>
            </a:endParaRPr>
          </a:p>
          <a:p>
            <a:pPr indent="-317500" lvl="1" marL="9144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طول مدة العقد</a:t>
            </a:r>
            <a:endParaRPr b="0" i="0" sz="1400" u="none" cap="none" strike="noStrike">
              <a:solidFill>
                <a:srgbClr val="000000"/>
              </a:solidFill>
              <a:latin typeface="Arial"/>
              <a:ea typeface="Arial"/>
              <a:cs typeface="Arial"/>
              <a:sym typeface="Arial"/>
            </a:endParaRPr>
          </a:p>
          <a:p>
            <a:pPr indent="-317500" lvl="1" marL="9144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الأجر والتعويضات</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تحدد هذه العوامل حجم العمل للمعلمين وما يُتوقع منهم. تحدد شروط العمل واقع المعلمين اليومي والضغط أو الرضا الذي سيواجهونه.</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الأجر العادل وحزم التعويض المناسبة هي أمور مركزيّة لرفاهية المعلمين.</a:t>
            </a:r>
            <a:endParaRPr b="0" i="0" sz="1400" u="none" cap="none" strike="noStrike">
              <a:solidFill>
                <a:srgbClr val="000000"/>
              </a:solidFill>
              <a:latin typeface="Arial"/>
              <a:ea typeface="Arial"/>
              <a:cs typeface="Arial"/>
              <a:sym typeface="Arial"/>
            </a:endParaRPr>
          </a:p>
          <a:p>
            <a:pPr indent="-317500" lvl="0" marL="457200" marR="0" rtl="1" algn="r">
              <a:lnSpc>
                <a:spcPct val="100000"/>
              </a:lnSpc>
              <a:spcBef>
                <a:spcPts val="0"/>
              </a:spcBef>
              <a:spcAft>
                <a:spcPts val="0"/>
              </a:spcAft>
              <a:buClr>
                <a:srgbClr val="000000"/>
              </a:buClr>
              <a:buSzPts val="1400"/>
              <a:buFont typeface="Arial"/>
              <a:buChar char="●"/>
            </a:pPr>
            <a:r>
              <a:rPr b="0" i="0" lang="en" sz="1400" u="none" cap="none" strike="noStrike">
                <a:solidFill>
                  <a:srgbClr val="000000"/>
                </a:solidFill>
                <a:latin typeface="Arial"/>
                <a:ea typeface="Arial"/>
                <a:cs typeface="Arial"/>
                <a:sym typeface="Arial"/>
              </a:rPr>
              <a:t>نادرًا ما يتم ذكر خدمات الصحة النفسية والدعم النفسي الإجتماعي للمعلمين MHPSS.</a:t>
            </a:r>
            <a:endParaRPr b="0" i="0" sz="1400" u="none" cap="none" strike="noStrike">
              <a:solidFill>
                <a:srgbClr val="000000"/>
              </a:solidFill>
              <a:latin typeface="Arial"/>
              <a:ea typeface="Arial"/>
              <a:cs typeface="Arial"/>
              <a:sym typeface="Arial"/>
            </a:endParaRPr>
          </a:p>
        </p:txBody>
      </p:sp>
      <p:sp>
        <p:nvSpPr>
          <p:cNvPr id="837" name="Google Shape;837;p102"/>
          <p:cNvSpPr txBox="1"/>
          <p:nvPr/>
        </p:nvSpPr>
        <p:spPr>
          <a:xfrm>
            <a:off x="7629650" y="3237938"/>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المصدر: </a:t>
            </a:r>
            <a:r>
              <a:rPr b="0" i="0" lang="en" sz="1000" u="none" cap="none" strike="noStrike">
                <a:solidFill>
                  <a:schemeClr val="lt1"/>
                </a:solidFill>
                <a:latin typeface="Arial"/>
                <a:ea typeface="Arial"/>
                <a:cs typeface="Arial"/>
                <a:sym typeface="Arial"/>
              </a:rPr>
              <a:t> اوكسفام </a:t>
            </a:r>
            <a:endParaRPr b="0" i="0" sz="1000" u="none" cap="none" strike="noStrike">
              <a:solidFill>
                <a:schemeClr val="lt1"/>
              </a:solidFill>
              <a:latin typeface="Arial"/>
              <a:ea typeface="Arial"/>
              <a:cs typeface="Arial"/>
              <a:sym typeface="Arial"/>
            </a:endParaRPr>
          </a:p>
        </p:txBody>
      </p:sp>
      <p:sp>
        <p:nvSpPr>
          <p:cNvPr id="838" name="Google Shape;838;p102"/>
          <p:cNvSpPr txBox="1"/>
          <p:nvPr/>
        </p:nvSpPr>
        <p:spPr>
          <a:xfrm>
            <a:off x="7016225" y="3237925"/>
            <a:ext cx="1188300" cy="338700"/>
          </a:xfrm>
          <a:prstGeom prst="rect">
            <a:avLst/>
          </a:prstGeom>
          <a:noFill/>
          <a:ln>
            <a:noFill/>
          </a:ln>
        </p:spPr>
        <p:txBody>
          <a:bodyPr anchorCtr="0" anchor="t" bIns="91425" lIns="91425" spcFirstLastPara="1" rIns="91425" wrap="square" tIns="91425">
            <a:spAutoFit/>
          </a:bodyPr>
          <a:lstStyle/>
          <a:p>
            <a:pPr indent="0" lvl="0" marL="0" marR="0" rtl="1" algn="l">
              <a:lnSpc>
                <a:spcPct val="100000"/>
              </a:lnSpc>
              <a:spcBef>
                <a:spcPts val="0"/>
              </a:spcBef>
              <a:spcAft>
                <a:spcPts val="0"/>
              </a:spcAft>
              <a:buClr>
                <a:srgbClr val="000000"/>
              </a:buClr>
              <a:buSzPts val="1000"/>
              <a:buFont typeface="Arial"/>
              <a:buNone/>
            </a:pPr>
            <a:r>
              <a:rPr b="1" i="0" lang="en" sz="1000" u="none" cap="none" strike="noStrike">
                <a:solidFill>
                  <a:schemeClr val="lt1"/>
                </a:solidFill>
                <a:latin typeface="Arial"/>
                <a:ea typeface="Arial"/>
                <a:cs typeface="Arial"/>
                <a:sym typeface="Arial"/>
              </a:rPr>
              <a:t>Placeholder</a:t>
            </a:r>
            <a:endParaRPr b="0" i="0" sz="1000" u="none" cap="none" strike="noStrike">
              <a:solidFill>
                <a:schemeClr val="lt1"/>
              </a:solidFill>
              <a:latin typeface="Arial"/>
              <a:ea typeface="Arial"/>
              <a:cs typeface="Arial"/>
              <a:sym typeface="Arial"/>
            </a:endParaRPr>
          </a:p>
        </p:txBody>
      </p:sp>
      <p:pic>
        <p:nvPicPr>
          <p:cNvPr id="839" name="Google Shape;839;p102"/>
          <p:cNvPicPr preferRelativeResize="0"/>
          <p:nvPr/>
        </p:nvPicPr>
        <p:blipFill rotWithShape="1">
          <a:blip r:embed="rId3">
            <a:alphaModFix/>
          </a:blip>
          <a:srcRect b="0" l="0" r="0" t="0"/>
          <a:stretch/>
        </p:blipFill>
        <p:spPr>
          <a:xfrm>
            <a:off x="245025" y="1479675"/>
            <a:ext cx="2940426" cy="2010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INEE Presentation Template">
  <a:themeElements>
    <a:clrScheme name="Simple Light">
      <a:dk1>
        <a:srgbClr val="000000"/>
      </a:dk1>
      <a:lt1>
        <a:srgbClr val="FFFFFF"/>
      </a:lt1>
      <a:dk2>
        <a:srgbClr val="A7A7A7"/>
      </a:dk2>
      <a:lt2>
        <a:srgbClr val="535353"/>
      </a:lt2>
      <a:accent1>
        <a:srgbClr val="F27821"/>
      </a:accent1>
      <a:accent2>
        <a:srgbClr val="CD233A"/>
      </a:accent2>
      <a:accent3>
        <a:srgbClr val="913592"/>
      </a:accent3>
      <a:accent4>
        <a:srgbClr val="305284"/>
      </a:accent4>
      <a:accent5>
        <a:srgbClr val="0097A7"/>
      </a:accent5>
      <a:accent6>
        <a:srgbClr val="F68B1F"/>
      </a:accent6>
      <a:hlink>
        <a:srgbClr val="4848EB"/>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