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Lst>
  <p:sldSz cy="5715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800">
          <p15:clr>
            <a:srgbClr val="000000"/>
          </p15:clr>
        </p15:guide>
        <p15:guide id="2" pos="2880">
          <p15:clr>
            <a:srgbClr val="000000"/>
          </p15:clr>
        </p15:guide>
      </p15:sldGuideLst>
    </p:ext>
    <p:ext uri="GoogleSlidesCustomDataVersion2">
      <go:slidesCustomData xmlns:go="http://customooxmlschemas.google.com/" r:id="rId42" roundtripDataSignature="AMtx7mhFRLLNB3NktZn1DSMQAxxm5crma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40FE411-7E67-47A0-B919-D5BC0DDBF716}">
  <a:tblStyle styleId="{F40FE411-7E67-47A0-B919-D5BC0DDBF716}" styleName="Table_0">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E7E7EF"/>
          </a:solidFill>
        </a:fill>
      </a:tcStyle>
    </a:wholeTbl>
    <a:band1H>
      <a:tcTxStyle b="off" i="off"/>
      <a:tcStyle>
        <a:fill>
          <a:solidFill>
            <a:srgbClr val="CCCCDD"/>
          </a:solidFill>
        </a:fill>
      </a:tcStyle>
    </a:band1H>
    <a:band2H>
      <a:tcTxStyle b="off" i="off"/>
    </a:band2H>
    <a:band1V>
      <a:tcTxStyle b="off" i="off"/>
      <a:tcStyle>
        <a:fill>
          <a:solidFill>
            <a:srgbClr val="CCCCDD"/>
          </a:solidFill>
        </a:fill>
      </a:tcStyle>
    </a:band1V>
    <a:band2V>
      <a:tcTxStyle b="off" i="off"/>
    </a:band2V>
    <a:lastCol>
      <a:tcTxStyle b="on" i="off">
        <a:font>
          <a:latin typeface="Arial"/>
          <a:ea typeface="Arial"/>
          <a:cs typeface="Arial"/>
        </a:font>
        <a:srgbClr val="FFFFFF"/>
      </a:tcTxStyle>
      <a:tcStyle>
        <a:fill>
          <a:solidFill>
            <a:srgbClr val="333399"/>
          </a:solidFill>
        </a:fill>
      </a:tcStyle>
    </a:lastCol>
    <a:firstCol>
      <a:tcTxStyle b="on" i="off">
        <a:font>
          <a:latin typeface="Arial"/>
          <a:ea typeface="Arial"/>
          <a:cs typeface="Arial"/>
        </a:font>
        <a:srgbClr val="FFFFFF"/>
      </a:tcTxStyle>
      <a:tcStyle>
        <a:fill>
          <a:solidFill>
            <a:srgbClr val="333399"/>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333399"/>
          </a:solidFill>
        </a:fill>
      </a:tcStyle>
    </a:lastRow>
    <a:seCell>
      <a:tcTxStyle b="off" i="off"/>
    </a:seCell>
    <a:swCell>
      <a:tcTxStyle b="off" i="off"/>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333399"/>
          </a:solidFill>
        </a:fill>
      </a:tcStyle>
    </a:firstRow>
    <a:neCell>
      <a:tcTxStyle b="off" i="off"/>
    </a:neCell>
    <a:nwCell>
      <a:tcTxStyle b="off" i="off"/>
    </a:nwCell>
  </a:tblStyle>
  <a:tblStyle styleId="{34C3D933-AD70-4895-A7CA-3FA98B633D33}" styleName="Table_1">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80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20" Type="http://schemas.openxmlformats.org/officeDocument/2006/relationships/slide" Target="slides/slide14.xml"/><Relationship Id="rId42" Type="http://customschemas.google.com/relationships/presentationmetadata" Target="metadata"/><Relationship Id="rId41" Type="http://schemas.openxmlformats.org/officeDocument/2006/relationships/slide" Target="slides/slide35.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slide" Target="slides/slide33.xml"/><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eccnetwork.net/resources/transforming-systems-times-adversity-education-and-resilience-white-paper"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asel.org/core-competencies/"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nee.org/resources/inee-guidance-note-psychosocial-support"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 name="Shape 48"/>
        <p:cNvGrpSpPr/>
        <p:nvPr/>
      </p:nvGrpSpPr>
      <p:grpSpPr>
        <a:xfrm>
          <a:off x="0" y="0"/>
          <a:ext cx="0" cy="0"/>
          <a:chOff x="0" y="0"/>
          <a:chExt cx="0" cy="0"/>
        </a:xfrm>
      </p:grpSpPr>
      <p:sp>
        <p:nvSpPr>
          <p:cNvPr id="49" name="Google Shape;49;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1</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moderador:</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Dé la bienvenida a los participantes, preséntese.</a:t>
            </a:r>
            <a:endParaRPr b="0" i="0" sz="1000" u="none" cap="none" strike="noStrike">
              <a:solidFill>
                <a:srgbClr val="000000"/>
              </a:solidFill>
              <a:latin typeface="Arial"/>
              <a:ea typeface="Arial"/>
              <a:cs typeface="Arial"/>
              <a:sym typeface="Arial"/>
            </a:endParaRPr>
          </a:p>
          <a:p>
            <a:pPr indent="12700" lvl="0" marL="0" rtl="0" algn="l">
              <a:lnSpc>
                <a:spcPct val="115000"/>
              </a:lnSpc>
              <a:spcBef>
                <a:spcPts val="0"/>
              </a:spcBef>
              <a:spcAft>
                <a:spcPts val="0"/>
              </a:spcAft>
              <a:buSzPts val="1100"/>
              <a:buNone/>
            </a:pPr>
            <a:r>
              <a:t/>
            </a:r>
            <a:endParaRPr sz="1000"/>
          </a:p>
        </p:txBody>
      </p:sp>
      <p:sp>
        <p:nvSpPr>
          <p:cNvPr id="50" name="Google Shape;50;p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1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10: </a:t>
            </a:r>
            <a:r>
              <a:rPr b="1" i="1" lang="es-ES" sz="1000" u="none" cap="none" strike="noStrike">
                <a:solidFill>
                  <a:srgbClr val="000000"/>
                </a:solidFill>
                <a:latin typeface="Arial"/>
                <a:ea typeface="Arial"/>
                <a:cs typeface="Arial"/>
                <a:sym typeface="Arial"/>
              </a:rPr>
              <a:t> Actividad Complementaria</a:t>
            </a:r>
            <a:r>
              <a:rPr b="0" i="1" lang="es-ES" sz="1000" u="none" cap="none" strike="noStrike">
                <a:solidFill>
                  <a:srgbClr val="000000"/>
                </a:solidFill>
                <a:latin typeface="Arial"/>
                <a:ea typeface="Arial"/>
                <a:cs typeface="Arial"/>
                <a:sym typeface="Arial"/>
              </a:rPr>
              <a:t> (10 minutos)</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Propósito:</a:t>
            </a:r>
            <a:r>
              <a:rPr b="0" i="0" lang="es-ES" sz="1000" u="none" cap="none" strike="noStrike">
                <a:solidFill>
                  <a:srgbClr val="000000"/>
                </a:solidFill>
                <a:latin typeface="Arial"/>
                <a:ea typeface="Arial"/>
                <a:cs typeface="Arial"/>
                <a:sym typeface="Arial"/>
              </a:rPr>
              <a:t> Demostrar que las personas experimentan el estrés de manera diferente y presentar a los participantes los diferentes tipos de síntomas del estrés.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sng" cap="none" strike="noStrike">
                <a:solidFill>
                  <a:srgbClr val="000000"/>
                </a:solidFill>
                <a:latin typeface="Arial"/>
                <a:ea typeface="Arial"/>
                <a:cs typeface="Arial"/>
                <a:sym typeface="Arial"/>
              </a:rPr>
              <a:t>Hoja informativa 2</a:t>
            </a:r>
            <a:r>
              <a:rPr b="0" i="0" lang="es-ES" sz="1000" u="none" cap="none" strike="noStrike">
                <a:solidFill>
                  <a:srgbClr val="000000"/>
                </a:solidFill>
                <a:latin typeface="Arial"/>
                <a:ea typeface="Arial"/>
                <a:cs typeface="Arial"/>
                <a:sym typeface="Arial"/>
              </a:rPr>
              <a:t>: ¿Qué es el estrés?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Distribuya </a:t>
            </a:r>
            <a:r>
              <a:rPr b="0" i="0" lang="es-ES" sz="1000" u="sng" cap="none" strike="noStrike">
                <a:solidFill>
                  <a:srgbClr val="000000"/>
                </a:solidFill>
                <a:latin typeface="Arial"/>
                <a:ea typeface="Arial"/>
                <a:cs typeface="Arial"/>
                <a:sym typeface="Arial"/>
              </a:rPr>
              <a:t> la Hoja informativa 2</a:t>
            </a:r>
            <a:r>
              <a:rPr b="0" i="0" lang="es-ES" sz="1000" u="none" cap="none" strike="noStrike">
                <a:solidFill>
                  <a:srgbClr val="000000"/>
                </a:solidFill>
                <a:latin typeface="Arial"/>
                <a:ea typeface="Arial"/>
                <a:cs typeface="Arial"/>
                <a:sym typeface="Arial"/>
              </a:rPr>
              <a:t>: ¿Qué es el estrés?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Pida a los participantes que dediquen 2 minutos a contestar las preguntas de la primera columna. </a:t>
            </a:r>
            <a:r>
              <a:rPr b="0" i="1" lang="es-ES" sz="1000" u="none" cap="none" strike="noStrike">
                <a:solidFill>
                  <a:srgbClr val="000000"/>
                </a:solidFill>
                <a:latin typeface="Arial"/>
                <a:ea typeface="Arial"/>
                <a:cs typeface="Arial"/>
                <a:sym typeface="Arial"/>
              </a:rPr>
              <a:t>Nota: Puede ser útil ejemplificar estas preguntas primero en clase.</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¿Cuáles son algunas de las situaciones que le resultan estresantes?</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¿Cómo se siente físicamente cuando está estresado/a?</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¿Cómo se siente emocionalmente cuando está estresado/a?</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¿Cómo actúa cuando está estresado/a?</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Pida a los participantes que busquen dos nuevos compañeros para entrevistar. Explique que tendrán 6 minutos para hablar con su compañero y tomar nota de sus respuestas. Anime a los participantes a entrevistar a aquellas personas con las que aún no hayan trabajado.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❓¿Qué es el estrés?</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sng" cap="none" strike="noStrike">
                <a:solidFill>
                  <a:srgbClr val="000000"/>
                </a:solidFill>
                <a:latin typeface="Arial"/>
                <a:ea typeface="Arial"/>
                <a:cs typeface="Arial"/>
                <a:sym typeface="Arial"/>
              </a:rPr>
              <a:t>La Hoja informativa 2</a:t>
            </a:r>
            <a:r>
              <a:rPr b="0" i="0" lang="es-ES" sz="1000" u="none" cap="none" strike="noStrike">
                <a:solidFill>
                  <a:srgbClr val="000000"/>
                </a:solidFill>
                <a:latin typeface="Arial"/>
                <a:ea typeface="Arial"/>
                <a:cs typeface="Arial"/>
                <a:sym typeface="Arial"/>
              </a:rPr>
              <a:t> tiene algunas preguntas sobre el estrés. Por favor, tómese 2 minutos para reflexionar y responder a las preguntas sobre usted mismo en </a:t>
            </a:r>
            <a:r>
              <a:rPr b="0" i="0" lang="es-ES" sz="1000" u="sng" cap="none" strike="noStrike">
                <a:solidFill>
                  <a:srgbClr val="000000"/>
                </a:solidFill>
                <a:latin typeface="Arial"/>
                <a:ea typeface="Arial"/>
                <a:cs typeface="Arial"/>
                <a:sym typeface="Arial"/>
              </a:rPr>
              <a:t>la Hoja Informativa 2</a:t>
            </a:r>
            <a:r>
              <a:rPr b="0" i="0" lang="es-ES" sz="1000" u="none" cap="none" strike="noStrike">
                <a:solidFill>
                  <a:srgbClr val="000000"/>
                </a:solidFill>
                <a:latin typeface="Arial"/>
                <a:ea typeface="Arial"/>
                <a:cs typeface="Arial"/>
                <a:sym typeface="Arial"/>
              </a:rPr>
              <a:t>. Escriba unas cuantas notas en la sección "¡Yo!" para ayudarle a recordar sus respuestas.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Los participantes tendrán 2 minutos para responder las preguntas.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Ahora que ha contestado las preguntas usted mismo, busque dos compañeros nuevos para entrevistar. Tendrá 6 minutos para hacer las mismas preguntas a sus compañeros y tomar notas de sus respuestas. Por favor, escriba el nombre de la persona con la que habló en la parte superior, donde dice "Nombre". Por favor, hable con personas con las que no haya trabajado todavía.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Los participantes tendrán 6 minutos para entrevistarse entre sí.</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❓¿Todos tenían las mismas respuestas a las preguntas?</a:t>
            </a:r>
            <a:r>
              <a:rPr b="0" i="0" lang="es-ES" sz="1000" u="none" cap="none" strike="noStrike">
                <a:solidFill>
                  <a:srgbClr val="000000"/>
                </a:solidFill>
                <a:latin typeface="Arial"/>
                <a:ea typeface="Arial"/>
                <a:cs typeface="Arial"/>
                <a:sym typeface="Arial"/>
              </a:rPr>
              <a:t> (No.)</a:t>
            </a:r>
            <a:r>
              <a:rPr b="1" i="0" lang="es-ES" sz="1000" u="none" cap="none" strike="noStrike">
                <a:solidFill>
                  <a:srgbClr val="000000"/>
                </a:solidFill>
                <a:latin typeface="Arial"/>
                <a:ea typeface="Arial"/>
                <a:cs typeface="Arial"/>
                <a:sym typeface="Arial"/>
              </a:rPr>
              <a:t> ¿Por qué cree que ocurre eso?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El estrés significa cosas diferentes para cada persona y las reacciones al estrés pueden ser muy diferentes. Una situación que causa estrés a una persona podría no causar estrés a otra. Un poco de estrés puede incluso ser saludable, dándole energía y motivándole para que finalice sus tareas de manera efectiva.</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117" name="Google Shape;117;p10: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11</a:t>
            </a:r>
            <a:r>
              <a:rPr b="0" i="0" lang="es-ES" sz="1000" u="none" cap="none" strike="noStrike">
                <a:solidFill>
                  <a:srgbClr val="000000"/>
                </a:solidFill>
                <a:latin typeface="Arial"/>
                <a:ea typeface="Arial"/>
                <a:cs typeface="Arial"/>
                <a:sym typeface="Arial"/>
              </a:rPr>
              <a:t>(5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Explique la diferencia entre los síntomas físicos, emocionales, cognitivos y conductuales del estrés.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Pida a los participantes que señalen ejemplos de cada tipo de estrés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El estrés asociado con vivir/trabajar en una situación humanitaria puede tener un impacto directo en el bienestar de la persona. Sin embargo, las personas asimilan el estrés de diferentes maneras, por lo que una situación que puede ser estresante o incluso traumática para una persona puede no serlo para otra. Además, las personas reaccionan al estrés de diferentes maneras, por lo que sus síntomas de estrés también pueden ser diferentes. Existen cuatro tipos de síntomas del estrés: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Los síntomas físicos se refieren a cómo se siente el cuerpo. Por ejemplo, tener dolores de cabeza.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Los síntomas emocionales se refieren a sus sentimientos y estado de ánimo. Por ejemplo, sentirse abrumado.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Los síntomas cognitivos se refieren a su capacidad de pensar y procesar la información. Por ejemplo, tener dificultad para concentrarse.</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Los síntomas del comportamiento se refieren a sus acciones. Por ejemplo, morderse las uñas.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❓¿Puede pensar en algunos ejemplos para cada síntoma del estrés?</a:t>
            </a:r>
            <a:r>
              <a:rPr b="0" i="0" lang="es-ES" sz="1000" u="none" cap="none" strike="noStrike">
                <a:solidFill>
                  <a:srgbClr val="000000"/>
                </a:solidFill>
                <a:latin typeface="Arial"/>
                <a:ea typeface="Arial"/>
                <a:cs typeface="Arial"/>
                <a:sym typeface="Arial"/>
              </a:rPr>
              <a:t> </a:t>
            </a:r>
            <a:endParaRPr b="1" i="1" sz="1000">
              <a:solidFill>
                <a:srgbClr val="2E74B5"/>
              </a:solidFill>
            </a:endParaRPr>
          </a:p>
        </p:txBody>
      </p:sp>
      <p:sp>
        <p:nvSpPr>
          <p:cNvPr id="123" name="Google Shape;123;p1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12:</a:t>
            </a:r>
            <a:r>
              <a:rPr b="0" i="0" lang="es-ES" sz="1000" u="none" cap="none" strike="noStrike">
                <a:solidFill>
                  <a:srgbClr val="000000"/>
                </a:solidFill>
                <a:latin typeface="Arial"/>
                <a:ea typeface="Arial"/>
                <a:cs typeface="Arial"/>
                <a:sym typeface="Arial"/>
              </a:rPr>
              <a:t> (10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sng" cap="none" strike="noStrike">
                <a:solidFill>
                  <a:srgbClr val="000000"/>
                </a:solidFill>
                <a:latin typeface="Arial"/>
                <a:ea typeface="Arial"/>
                <a:cs typeface="Arial"/>
                <a:sym typeface="Arial"/>
              </a:rPr>
              <a:t>Anexo 3</a:t>
            </a:r>
            <a:r>
              <a:rPr b="0" i="0" lang="es-ES" sz="1000" u="none" cap="none" strike="noStrike">
                <a:solidFill>
                  <a:srgbClr val="000000"/>
                </a:solidFill>
                <a:latin typeface="Arial"/>
                <a:ea typeface="Arial"/>
                <a:cs typeface="Arial"/>
                <a:sym typeface="Arial"/>
              </a:rPr>
              <a:t>: Actividad de identificación de los síntomas del estrés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sng" cap="none" strike="noStrike">
                <a:solidFill>
                  <a:srgbClr val="000000"/>
                </a:solidFill>
                <a:latin typeface="Arial"/>
                <a:ea typeface="Arial"/>
                <a:cs typeface="Arial"/>
                <a:sym typeface="Arial"/>
              </a:rPr>
              <a:t>Hoja Informativa 3</a:t>
            </a:r>
            <a:r>
              <a:rPr b="0" i="0" lang="es-ES" sz="1000" u="none" cap="none" strike="noStrike">
                <a:solidFill>
                  <a:srgbClr val="000000"/>
                </a:solidFill>
                <a:latin typeface="Arial"/>
                <a:ea typeface="Arial"/>
                <a:cs typeface="Arial"/>
                <a:sym typeface="Arial"/>
              </a:rPr>
              <a:t>: Síntomas del estrés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Pizarra y tiza o rotafolio y rotulador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Cinta adhesiva o papeles adhesivos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Dibuje la tabla en </a:t>
            </a:r>
            <a:r>
              <a:rPr b="0" i="0" lang="es-ES" sz="1000" u="sng" cap="none" strike="noStrike">
                <a:solidFill>
                  <a:srgbClr val="000000"/>
                </a:solidFill>
                <a:latin typeface="Arial"/>
                <a:ea typeface="Arial"/>
                <a:cs typeface="Arial"/>
                <a:sym typeface="Arial"/>
              </a:rPr>
              <a:t>la Diapositiva 12</a:t>
            </a:r>
            <a:r>
              <a:rPr b="0" i="0" lang="es-ES" sz="1000" u="none" cap="none" strike="noStrike">
                <a:solidFill>
                  <a:srgbClr val="000000"/>
                </a:solidFill>
                <a:latin typeface="Arial"/>
                <a:ea typeface="Arial"/>
                <a:cs typeface="Arial"/>
                <a:sym typeface="Arial"/>
              </a:rPr>
              <a:t> en la pizarra o en el rotafolio.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Distribuya grupos de 2 o 3 participantes.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Distribuya por grupo 3 o 4 fichas de síntomas del estrés que figuran en </a:t>
            </a:r>
            <a:r>
              <a:rPr b="0" i="0" lang="es-ES" sz="1000" u="sng" cap="none" strike="noStrike">
                <a:solidFill>
                  <a:srgbClr val="000000"/>
                </a:solidFill>
                <a:latin typeface="Arial"/>
                <a:ea typeface="Arial"/>
                <a:cs typeface="Arial"/>
                <a:sym typeface="Arial"/>
              </a:rPr>
              <a:t>el Apéndice 3</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Las parejas tendrán 3 minutos para decidir qué tipo de síntomas del estrés (físico, emocional, cognitivo o conductual) corresponde a cada uno de los síntomas en las fichas que les han sido asignadas.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Cuando los participantes hayan decidido, deben pegar sus fichas en la columna correcta de la pizarra/ (usando cinta adhesiva o papeles adhesivos)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Cuando hayan acabado todos, comente sobre los síntomas de estrés.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Distribuya </a:t>
            </a:r>
            <a:r>
              <a:rPr b="0" i="0" lang="es-ES" sz="1000" u="sng" cap="none" strike="noStrike">
                <a:solidFill>
                  <a:srgbClr val="000000"/>
                </a:solidFill>
                <a:latin typeface="Arial"/>
                <a:ea typeface="Arial"/>
                <a:cs typeface="Arial"/>
                <a:sym typeface="Arial"/>
              </a:rPr>
              <a:t>la Hoja Informativa 3</a:t>
            </a:r>
            <a:r>
              <a:rPr b="0" i="0" lang="es-ES" sz="1000" u="none" cap="none" strike="noStrike">
                <a:solidFill>
                  <a:srgbClr val="000000"/>
                </a:solidFill>
                <a:latin typeface="Arial"/>
                <a:ea typeface="Arial"/>
                <a:cs typeface="Arial"/>
                <a:sym typeface="Arial"/>
              </a:rPr>
              <a:t> con la tabla completa de síntomas del estrés DESPUÉS de hacer la actividad para que los participantes tengan algo a lo que referirse después de la formación. Pida a los participantes que añadan cualquier síntoma adicional a la hoja informativa.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A continuación, a usted y a su compañero se les entregarán unas cuantas tiras de papel. Cada tira de papel contiene un síntoma del estrés. Con un compañero, decida si cada síntoma es físico, emocional, cognitivo o conductual. Cuando lo hayan decidido, por favor coloque los síntomas en la columna correcta en la pizarra/.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❓¿Están todos los síntomas en la columna correcta? ¿Hubo algún síntoma que le sorprendiera? ¿Hay otros síntomas que le gustaría añadir?</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rgbClr val="2E74B5"/>
              </a:solidFill>
            </a:endParaRPr>
          </a:p>
        </p:txBody>
      </p:sp>
      <p:sp>
        <p:nvSpPr>
          <p:cNvPr id="129" name="Google Shape;129;p12: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1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5" name="Google Shape;135;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13 </a:t>
            </a:r>
            <a:r>
              <a:rPr b="0" i="0" lang="es-ES" sz="1000" u="none" cap="none" strike="noStrike">
                <a:solidFill>
                  <a:srgbClr val="000000"/>
                </a:solidFill>
                <a:latin typeface="Arial"/>
                <a:ea typeface="Arial"/>
                <a:cs typeface="Arial"/>
                <a:sym typeface="Arial"/>
              </a:rPr>
              <a:t>(10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sng" cap="none" strike="noStrike">
                <a:solidFill>
                  <a:srgbClr val="000000"/>
                </a:solidFill>
                <a:latin typeface="Arial"/>
                <a:ea typeface="Arial"/>
                <a:cs typeface="Arial"/>
                <a:sym typeface="Arial"/>
              </a:rPr>
              <a:t>Hoja Informativa 4</a:t>
            </a:r>
            <a:r>
              <a:rPr b="0" i="0" lang="es-ES" sz="1000" u="none" cap="none" strike="noStrike">
                <a:solidFill>
                  <a:srgbClr val="000000"/>
                </a:solidFill>
                <a:latin typeface="Arial"/>
                <a:ea typeface="Arial"/>
                <a:cs typeface="Arial"/>
                <a:sym typeface="Arial"/>
              </a:rPr>
              <a:t> - Estrés positivo, tolerable y tóxico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Distribuya </a:t>
            </a:r>
            <a:r>
              <a:rPr b="0" i="0" lang="es-ES" sz="1000" u="sng" cap="none" strike="noStrike">
                <a:solidFill>
                  <a:srgbClr val="000000"/>
                </a:solidFill>
                <a:latin typeface="Arial"/>
                <a:ea typeface="Arial"/>
                <a:cs typeface="Arial"/>
                <a:sym typeface="Arial"/>
              </a:rPr>
              <a:t>la Hoja Informativa 4</a:t>
            </a:r>
            <a:r>
              <a:rPr b="0" i="0" lang="es-ES" sz="1000" u="none" cap="none" strike="noStrike">
                <a:solidFill>
                  <a:srgbClr val="000000"/>
                </a:solidFill>
                <a:latin typeface="Arial"/>
                <a:ea typeface="Arial"/>
                <a:cs typeface="Arial"/>
                <a:sym typeface="Arial"/>
              </a:rPr>
              <a: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Explique la diferencia entre estrés positivo, tolerable y tóxico. Pregunte a los participantes sobre los conceptos de las preguntas para asegurarse de que han entendido la diferencia entre los diferentes niveles de estrés.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Pida a los participantes que hagan una lluvia de ideas con ejemplos de estrés positivo, tolerable y tóxico de </a:t>
            </a:r>
            <a:r>
              <a:rPr b="0" i="0" lang="es-ES" sz="1000" u="sng" cap="none" strike="noStrike">
                <a:solidFill>
                  <a:srgbClr val="000000"/>
                </a:solidFill>
                <a:latin typeface="Arial"/>
                <a:ea typeface="Arial"/>
                <a:cs typeface="Arial"/>
                <a:sym typeface="Arial"/>
              </a:rPr>
              <a:t>la Hoja Informativa 4</a:t>
            </a:r>
            <a:r>
              <a:rPr b="0" i="0" lang="es-ES" sz="1000" u="none" cap="none" strike="noStrike">
                <a:solidFill>
                  <a:srgbClr val="000000"/>
                </a:solidFill>
                <a:latin typeface="Arial"/>
                <a:ea typeface="Arial"/>
                <a:cs typeface="Arial"/>
                <a:sym typeface="Arial"/>
              </a:rPr>
              <a:t>.</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Ahora que hemos aprendido sobre los síntomas del estrés, hablemos de los niveles de estrés. Cuando se enfrentan a riesgos, los niños y niñas tienen tres niveles de respuesta al estrés: positivo, tolerable y tóxico.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❓¿En qué consiste el estrés positivo, el estrés tolerable y el estrés tóxico? ¿Alguien puede dar una definición o algún ejemplo?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Una </a:t>
            </a:r>
            <a:r>
              <a:rPr b="1" i="0" lang="es-ES" sz="1000" u="none" cap="none" strike="noStrike">
                <a:solidFill>
                  <a:srgbClr val="000000"/>
                </a:solidFill>
                <a:latin typeface="Arial"/>
                <a:ea typeface="Arial"/>
                <a:cs typeface="Arial"/>
                <a:sym typeface="Arial"/>
              </a:rPr>
              <a:t>respuesta positiva al estrés</a:t>
            </a:r>
            <a:r>
              <a:rPr b="0" i="0" lang="es-ES" sz="1000" u="none" cap="none" strike="noStrike">
                <a:solidFill>
                  <a:srgbClr val="000000"/>
                </a:solidFill>
                <a:latin typeface="Arial"/>
                <a:ea typeface="Arial"/>
                <a:cs typeface="Arial"/>
                <a:sym typeface="Arial"/>
              </a:rPr>
              <a:t> es una respuesta breve y bastante leve. Este tipo de estrés es una parte normal de la vida y es una parte esencial de un aprendizaje y desarrollo saludables. Un ejemplo de estrés positivo puede ser los nervios el primer día de colegio.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Una </a:t>
            </a:r>
            <a:r>
              <a:rPr b="1" i="0" lang="es-ES" sz="1000" u="none" cap="none" strike="noStrike">
                <a:solidFill>
                  <a:srgbClr val="000000"/>
                </a:solidFill>
                <a:latin typeface="Arial"/>
                <a:ea typeface="Arial"/>
                <a:cs typeface="Arial"/>
                <a:sym typeface="Arial"/>
              </a:rPr>
              <a:t>respuesta tolerable al estrés</a:t>
            </a:r>
            <a:r>
              <a:rPr b="0" i="0" lang="es-ES" sz="1000" u="none" cap="none" strike="noStrike">
                <a:solidFill>
                  <a:srgbClr val="000000"/>
                </a:solidFill>
                <a:latin typeface="Arial"/>
                <a:ea typeface="Arial"/>
                <a:cs typeface="Arial"/>
                <a:sym typeface="Arial"/>
              </a:rPr>
              <a:t> es a corto plazo, pero para un estrés más grave. Puede desencadenarse por experiencias más traumáticas, como la muerte natural de un miembro familiar. Las relaciones de apoyo con los cuidadores ayudan a los niños y niñas a sobrellevar el estrés tolerable y pueden reducir de forma significativa el riesgo de daño permanente a la salud y al aprendizaje.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❓¿Cuál es la diferencia entre el estrés positivo y el estrés tolerable?</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Ejemplo de respuesta: </a:t>
            </a:r>
            <a:r>
              <a:rPr b="0" i="0" lang="es-ES" sz="1000" u="none" cap="none" strike="noStrike">
                <a:solidFill>
                  <a:srgbClr val="000000"/>
                </a:solidFill>
                <a:latin typeface="Arial"/>
                <a:ea typeface="Arial"/>
                <a:cs typeface="Arial"/>
                <a:sym typeface="Arial"/>
              </a:rPr>
              <a:t>El estrés tolerable es causado por una situación más seria.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Una </a:t>
            </a:r>
            <a:r>
              <a:rPr b="1" i="0" lang="es-ES" sz="1000" u="none" cap="none" strike="noStrike">
                <a:solidFill>
                  <a:srgbClr val="000000"/>
                </a:solidFill>
                <a:latin typeface="Arial"/>
                <a:ea typeface="Arial"/>
                <a:cs typeface="Arial"/>
                <a:sym typeface="Arial"/>
              </a:rPr>
              <a:t>respuesta de estrés tóxico</a:t>
            </a:r>
            <a:r>
              <a:rPr b="0" i="0" lang="es-ES" sz="1000" u="none" cap="none" strike="noStrike">
                <a:solidFill>
                  <a:srgbClr val="000000"/>
                </a:solidFill>
                <a:latin typeface="Arial"/>
                <a:ea typeface="Arial"/>
                <a:cs typeface="Arial"/>
                <a:sym typeface="Arial"/>
              </a:rPr>
              <a:t> es el tipo más grave de estrés. Puede ocurrir cuando los niños y las niñas experimentan un estrés fuerte, continuo o prolongado sin relaciones de apoyo que les ayuden a sobrellevarlo. Los eventos que pueden desencadenar una respuesta de estrés tóxico incluyen el maltrato infantil, el abandono y la exposición a la violencia.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La exposición prolongada al estrés tóxico puede dañar el cerebro e interrumpir el desarrollo cerebral, lo que conduce a un deterioro de la memoria, de la toma de decisiones, de la regulación de las emociones y del aprendizaje.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❓¿Cuál es la diferencia entre el estrés tolerable y el estrés tóxico?</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Ejemplo de Respuesta:</a:t>
            </a:r>
            <a:r>
              <a:rPr b="0" i="0" lang="es-ES" sz="1000" u="none" cap="none" strike="noStrike">
                <a:solidFill>
                  <a:srgbClr val="000000"/>
                </a:solidFill>
                <a:latin typeface="Arial"/>
                <a:ea typeface="Arial"/>
                <a:cs typeface="Arial"/>
                <a:sym typeface="Arial"/>
              </a:rPr>
              <a:t> El estrés tolerable es el estrés a corto plazo. El estrés tóxico es el resultado de un estrés repetido o a más largo plazo. El estrés tóxico ocurre si un niño o niña no tiene relaciones de apoyo que le ayuden a sobrellevar la situación.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❓¿Puede pensar en otros ejemplos de estrés positivo, estrés tolerable y estrés tóxico?</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14</a:t>
            </a:r>
            <a:r>
              <a:rPr b="0" i="0" lang="es-ES" sz="1000" u="none" cap="none" strike="noStrike">
                <a:solidFill>
                  <a:srgbClr val="000000"/>
                </a:solidFill>
                <a:latin typeface="Arial"/>
                <a:ea typeface="Arial"/>
                <a:cs typeface="Arial"/>
                <a:sym typeface="Arial"/>
              </a:rPr>
              <a:t> (10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Pida a los participantes que imaginen que son estudiantes refugiados.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Pida a los participantes que realicen una lluvia de ideas sobre los mecanismos positivos y negativos para tratar el estrés causado por ser un estudiante refugiado</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1" lang="es-ES" sz="1000" u="none" cap="none" strike="noStrike">
                <a:solidFill>
                  <a:srgbClr val="000000"/>
                </a:solidFill>
                <a:latin typeface="Arial"/>
                <a:ea typeface="Arial"/>
                <a:cs typeface="Arial"/>
                <a:sym typeface="Arial"/>
              </a:rPr>
              <a:t>Nota: Puede ser útil realizar una lluvia de ideas con 1 o 2 respuestas dentro del grupo completo antes de entrar a debatir el tema en grupos pequeños.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Hagamos un juego de roles rápido. Imagínese que usted es un estudiante refugiado. Estás solo en un nuevo país, lejos de tus amigos y familia. Estás asistiendo a una nueva escuela con gente nueva, un nuevo plan de estudios, quizás con un nuevo idioma. Su educación se ha visto truncada, así que usted también puede haberse quedado rezagado o tener dificultades en la escuela.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❓¿Está estresado o estresada? ¿Cuáles son algunos de los factores que le están causando estrés?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Ejemplo de Respuestas:</a:t>
            </a:r>
            <a:r>
              <a:rPr b="0" i="0" lang="es-ES" sz="1000" u="none" cap="none" strike="noStrike">
                <a:solidFill>
                  <a:srgbClr val="000000"/>
                </a:solidFill>
                <a:latin typeface="Arial"/>
                <a:ea typeface="Arial"/>
                <a:cs typeface="Arial"/>
                <a:sym typeface="Arial"/>
              </a:rPr>
              <a:t> Usted está experimentando incertidumbre, lejos de relaciones familiares de apoyo, puede haber experimentado traumas pasados, puede no sentirse seguro o segura, está empezando la escuela en un ambiente desconocido, el currículo o el idioma de la educación puede ser diferente, puede estar teniendo problemas o quedarse atrasado o atrasada en la escuela...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Por favor, hable con su compañero y dedique 4-5 minutos a comentar las preguntas de la </a:t>
            </a:r>
            <a:r>
              <a:rPr b="0" i="0" lang="es-ES" sz="1000" u="sng" cap="none" strike="noStrike">
                <a:solidFill>
                  <a:srgbClr val="000000"/>
                </a:solidFill>
                <a:latin typeface="Arial"/>
                <a:ea typeface="Arial"/>
                <a:cs typeface="Arial"/>
                <a:sym typeface="Arial"/>
              </a:rPr>
              <a:t>Diapositiva 14</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¿Cuáles son algunas de las vías positivas/productivas con las que usted puede afrontar los factores estresantes que acabamos de discutir?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¿Cuáles son algunas de las vías negativas/potencialmente perjudiciales con las que podría afrontar esos factores estresantes?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Una vez que hayan intercambiado algunas respuestas a ambas preguntas, las compartiremos todos juntos.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❓¿Cuáles son algunas de las vías positivas con las que usted puede afrontar ese estrés?</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Ejemplos de respuestas:</a:t>
            </a:r>
            <a:r>
              <a:rPr b="0" i="0" lang="es-ES" sz="1000" u="none" cap="none" strike="noStrike">
                <a:solidFill>
                  <a:srgbClr val="000000"/>
                </a:solidFill>
                <a:latin typeface="Arial"/>
                <a:ea typeface="Arial"/>
                <a:cs typeface="Arial"/>
                <a:sym typeface="Arial"/>
              </a:rPr>
              <a:t> Hacer respiraciones profundas; practicar la atención consciente (mindfulness); participar en actividades (como deportes, arte, música) que le hagan feliz; pedir ayuda a sus compañeros/as y/o maestros/as; participar en actividades comunitarias o religiosas; consultar a nuestros profesionales de salud mental.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¿Cuáles son algunas de las vías negativas con las que podría estar afrontando ese estrés?</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Ejemplos de respuestas:</a:t>
            </a:r>
            <a:r>
              <a:rPr b="0" i="0" lang="es-ES" sz="1000" u="none" cap="none" strike="noStrike">
                <a:solidFill>
                  <a:srgbClr val="000000"/>
                </a:solidFill>
                <a:latin typeface="Arial"/>
                <a:ea typeface="Arial"/>
                <a:cs typeface="Arial"/>
                <a:sym typeface="Arial"/>
              </a:rPr>
              <a:t> Comunicarse mediante la ira o el comportamiento violento; practicar conductas de riesgo; abandonar la escuela; participar en el trabajo infantil.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000"/>
          </a:p>
        </p:txBody>
      </p:sp>
      <p:sp>
        <p:nvSpPr>
          <p:cNvPr id="140" name="Google Shape;140;p1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15</a:t>
            </a:r>
            <a:r>
              <a:rPr b="0" i="0" lang="es-ES" sz="1000" u="none" cap="none" strike="noStrike">
                <a:solidFill>
                  <a:srgbClr val="000000"/>
                </a:solidFill>
                <a:latin typeface="Arial"/>
                <a:ea typeface="Arial"/>
                <a:cs typeface="Arial"/>
                <a:sym typeface="Arial"/>
              </a:rPr>
              <a:t>(5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Presente la información de las diapositivas.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Solicite a los participantes que den ejemplos personales.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Los niños, las niñas y los adolescentes presentan diferentes experiencias, habilidades para afrontar problemas y respuestas ante un desastre o un conflicto. Algunos sólo requieren atención a sus necesidades físicas y psicosociales básicas, mientras que otros pueden estar muy angustiados y traumatizados.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El bienestar psicosocial de una persona depende de los recursos disponibles y de su capacidad para responder a los desafíos. Llamamos a esto </a:t>
            </a:r>
            <a:r>
              <a:rPr b="1" i="0" lang="es-ES" sz="1000" u="none" cap="none" strike="noStrike">
                <a:solidFill>
                  <a:srgbClr val="000000"/>
                </a:solidFill>
                <a:latin typeface="Arial"/>
                <a:ea typeface="Arial"/>
                <a:cs typeface="Arial"/>
                <a:sym typeface="Arial"/>
              </a:rPr>
              <a:t>capacidad de recuperación (resiliencia)</a:t>
            </a:r>
            <a:r>
              <a:rPr b="0" i="0" lang="es-ES" sz="1000" u="none" cap="none" strike="noStrike">
                <a:solidFill>
                  <a:srgbClr val="000000"/>
                </a:solidFill>
                <a:latin typeface="Arial"/>
                <a:ea typeface="Arial"/>
                <a:cs typeface="Arial"/>
                <a:sym typeface="Arial"/>
              </a:rPr>
              <a:t>. La resiliencia tiene lugar cuando los factores de protección que respaldan el bienestar son más fuertes que los factores de riesgo que lo perjudican.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¿Cuáles son algunos de los factores que aumentan la resiliencia? </a:t>
            </a:r>
            <a:r>
              <a:rPr b="0" i="0" lang="es-ES" sz="1000" u="none" cap="none" strike="noStrike">
                <a:solidFill>
                  <a:srgbClr val="000000"/>
                </a:solidFill>
                <a:latin typeface="Arial"/>
                <a:ea typeface="Arial"/>
                <a:cs typeface="Arial"/>
                <a:sym typeface="Arial"/>
              </a:rPr>
              <a:t> Anime a los participantes a que utilicen su experiencia como padres, miembros de la comunidad, maestros y profesionales de EeE.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Ejemplos de respuestas:</a:t>
            </a:r>
            <a:r>
              <a:rPr b="0" i="0" lang="es-ES" sz="1000" u="none" cap="none" strike="noStrike">
                <a:solidFill>
                  <a:srgbClr val="000000"/>
                </a:solidFill>
                <a:latin typeface="Arial"/>
                <a:ea typeface="Arial"/>
                <a:cs typeface="Arial"/>
                <a:sym typeface="Arial"/>
              </a:rPr>
              <a:t> Relaciones de apoyo, entornos de aprendizaje seguros y abiertos, hábitos.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Si está interesado en aprender más sobre la resiliencia, le recomendamos leer </a:t>
            </a:r>
            <a:r>
              <a:rPr b="0" i="0" lang="es-ES" sz="1000" u="sng" cap="none" strike="noStrike">
                <a:solidFill>
                  <a:srgbClr val="000000"/>
                </a:solidFill>
                <a:latin typeface="Arial"/>
                <a:ea typeface="Arial"/>
                <a:cs typeface="Arial"/>
                <a:sym typeface="Arial"/>
                <a:hlinkClick r:id="rId2">
                  <a:extLst>
                    <a:ext uri="{A12FA001-AC4F-418D-AE19-62706E023703}">
                      <ahyp:hlinkClr val="tx"/>
                    </a:ext>
                  </a:extLst>
                </a:hlinkClick>
              </a:rPr>
              <a:t>el libro blanco de USAID sobre educación y resiliencia</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146" name="Google Shape;146;p1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16: </a:t>
            </a:r>
            <a:r>
              <a:rPr b="1" i="1" lang="es-ES" sz="1000" u="none" cap="none" strike="noStrike">
                <a:solidFill>
                  <a:srgbClr val="000000"/>
                </a:solidFill>
                <a:latin typeface="Arial"/>
                <a:ea typeface="Arial"/>
                <a:cs typeface="Arial"/>
                <a:sym typeface="Arial"/>
              </a:rPr>
              <a:t>Actividad Complementaria (20 minutos)</a:t>
            </a: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Propósito: </a:t>
            </a:r>
            <a:r>
              <a:rPr b="0" i="0" lang="es-ES" sz="1000" u="none" cap="none" strike="noStrike">
                <a:solidFill>
                  <a:srgbClr val="000000"/>
                </a:solidFill>
                <a:latin typeface="Arial"/>
                <a:ea typeface="Arial"/>
                <a:cs typeface="Arial"/>
                <a:sym typeface="Arial"/>
              </a:rPr>
              <a:t>Reforzar los conceptos de bienestar y estrés, motivando a los participantes a que los pongan en práctica en sus propias experiencias.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Pida a los participantes que comenten las preguntas de la </a:t>
            </a:r>
            <a:r>
              <a:rPr b="0" i="0" lang="es-ES" sz="1000" u="sng" cap="none" strike="noStrike">
                <a:solidFill>
                  <a:srgbClr val="000000"/>
                </a:solidFill>
                <a:latin typeface="Arial"/>
                <a:ea typeface="Arial"/>
                <a:cs typeface="Arial"/>
                <a:sym typeface="Arial"/>
              </a:rPr>
              <a:t>Diapositiva 16</a:t>
            </a:r>
            <a:r>
              <a:rPr b="0" i="0" lang="es-ES" sz="1000" u="none" cap="none" strike="noStrike">
                <a:solidFill>
                  <a:srgbClr val="000000"/>
                </a:solidFill>
                <a:latin typeface="Arial"/>
                <a:ea typeface="Arial"/>
                <a:cs typeface="Arial"/>
                <a:sym typeface="Arial"/>
              </a:rPr>
              <a:t> en grupos pequeños.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¿Cómo describiría las situaciones de desastre y crisis en las que vive/trabaja?</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¿Qué tipo de influencias tuvo la crisis en la vida cotidiana de las personas?</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¿Qué tipo de síntomas de estrés observó en su entorno?</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¿Qué síntomas de estrés observó en su propia conducta?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En pequeños grupos, comente las preguntas de la </a:t>
            </a:r>
            <a:r>
              <a:rPr b="0" i="0" lang="es-ES" sz="1000" u="sng" cap="none" strike="noStrike">
                <a:solidFill>
                  <a:srgbClr val="000000"/>
                </a:solidFill>
                <a:latin typeface="Arial"/>
                <a:ea typeface="Arial"/>
                <a:cs typeface="Arial"/>
                <a:sym typeface="Arial"/>
              </a:rPr>
              <a:t>Diapositiva 16</a:t>
            </a:r>
            <a:r>
              <a:rPr b="0" i="0" lang="es-ES" sz="1000" u="none" cap="none" strike="noStrike">
                <a:solidFill>
                  <a:srgbClr val="000000"/>
                </a:solidFill>
                <a:latin typeface="Arial"/>
                <a:ea typeface="Arial"/>
                <a:cs typeface="Arial"/>
                <a:sym typeface="Arial"/>
              </a:rPr>
              <a:t>. Tendrán diez minutos para comentar y luego compartiremos todos juntos.</a:t>
            </a:r>
            <a:r>
              <a:rPr lang="es-ES" sz="1000"/>
              <a:t> </a:t>
            </a:r>
            <a:endParaRPr b="1" i="1" sz="1000">
              <a:solidFill>
                <a:schemeClr val="dk1"/>
              </a:solidFill>
            </a:endParaRPr>
          </a:p>
        </p:txBody>
      </p:sp>
      <p:sp>
        <p:nvSpPr>
          <p:cNvPr id="152" name="Google Shape;152;p16: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1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158" name="Google Shape;158;p17: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1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18</a:t>
            </a:r>
            <a:r>
              <a:rPr b="0" i="0" lang="es-ES" sz="1000" u="none" cap="none" strike="noStrike">
                <a:solidFill>
                  <a:srgbClr val="000000"/>
                </a:solidFill>
                <a:latin typeface="Arial"/>
                <a:ea typeface="Arial"/>
                <a:cs typeface="Arial"/>
                <a:sym typeface="Arial"/>
              </a:rPr>
              <a:t>(5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Explique el concepto de bienestar psicosocial.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El bienestar psicosocial</a:t>
            </a:r>
            <a:r>
              <a:rPr b="0" i="0" lang="es-ES" sz="1000" u="none" cap="none" strike="noStrike">
                <a:solidFill>
                  <a:srgbClr val="000000"/>
                </a:solidFill>
                <a:latin typeface="Arial"/>
                <a:ea typeface="Arial"/>
                <a:cs typeface="Arial"/>
                <a:sym typeface="Arial"/>
              </a:rPr>
              <a:t> está condicionado por las fortalezas psicológicas y las experiencias sociales positivas.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es-ES" sz="1000" u="none" cap="none" strike="noStrike">
                <a:solidFill>
                  <a:srgbClr val="000000"/>
                </a:solidFill>
                <a:latin typeface="Arial"/>
                <a:ea typeface="Arial"/>
                <a:cs typeface="Arial"/>
                <a:sym typeface="Arial"/>
              </a:rPr>
              <a:t>Entre las fortalezas psicológicas</a:t>
            </a:r>
            <a:r>
              <a:rPr b="0" i="0" lang="es-ES" sz="1000" u="none" cap="none" strike="noStrike">
                <a:solidFill>
                  <a:srgbClr val="000000"/>
                </a:solidFill>
                <a:latin typeface="Arial"/>
                <a:ea typeface="Arial"/>
                <a:cs typeface="Arial"/>
                <a:sym typeface="Arial"/>
              </a:rPr>
              <a:t> destacan las costumbres, creencias y rituales que le dan sentido a la vida. Estas actividades nos hacen sentir a salvo y protegidos y mejoran nuestra salud mental.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es-ES" sz="1000" u="none" cap="none" strike="noStrike">
                <a:solidFill>
                  <a:srgbClr val="000000"/>
                </a:solidFill>
                <a:latin typeface="Arial"/>
                <a:ea typeface="Arial"/>
                <a:cs typeface="Arial"/>
                <a:sym typeface="Arial"/>
              </a:rPr>
              <a:t>Las experiencias sociales positivas</a:t>
            </a:r>
            <a:r>
              <a:rPr b="0" i="0" lang="es-ES" sz="1000" u="none" cap="none" strike="noStrike">
                <a:solidFill>
                  <a:srgbClr val="000000"/>
                </a:solidFill>
                <a:latin typeface="Arial"/>
                <a:ea typeface="Arial"/>
                <a:cs typeface="Arial"/>
                <a:sym typeface="Arial"/>
              </a:rPr>
              <a:t>, tales como nuestras relaciones con miembros de la familia y la comunidad que nos apoyan, crean un sentido de pertenencia. Las familias y las comunidades desempeñan un papel esencial en el apoyo al bienestar psicosocial.</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b="1" i="1" sz="1000">
              <a:solidFill>
                <a:schemeClr val="dk1"/>
              </a:solidFill>
            </a:endParaRPr>
          </a:p>
        </p:txBody>
      </p:sp>
      <p:sp>
        <p:nvSpPr>
          <p:cNvPr id="163" name="Google Shape;163;p18: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9: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68" name="Google Shape;168;p1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19:</a:t>
            </a:r>
            <a:r>
              <a:rPr b="0" i="0" lang="es-ES" sz="1000" u="none" cap="none" strike="noStrike">
                <a:solidFill>
                  <a:srgbClr val="000000"/>
                </a:solidFill>
                <a:latin typeface="Arial"/>
                <a:ea typeface="Arial"/>
                <a:cs typeface="Arial"/>
                <a:sym typeface="Arial"/>
              </a:rPr>
              <a:t>(20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sng" cap="none" strike="noStrike">
                <a:solidFill>
                  <a:srgbClr val="000000"/>
                </a:solidFill>
                <a:latin typeface="Arial"/>
                <a:ea typeface="Arial"/>
                <a:cs typeface="Arial"/>
                <a:sym typeface="Arial"/>
              </a:rPr>
              <a:t>Hoja informativa 5</a:t>
            </a:r>
            <a:r>
              <a:rPr b="0" i="0" lang="es-ES" sz="1000" u="none" cap="none" strike="noStrike">
                <a:solidFill>
                  <a:srgbClr val="000000"/>
                </a:solidFill>
                <a:latin typeface="Arial"/>
                <a:ea typeface="Arial"/>
                <a:cs typeface="Arial"/>
                <a:sym typeface="Arial"/>
              </a:rPr>
              <a:t>: Necesidades e intervenciones de PSS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Presente la información de la diapositiva.</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Explique que los participantes usarán la </a:t>
            </a:r>
            <a:r>
              <a:rPr b="0" i="0" lang="es-ES" sz="1000" u="sng" cap="none" strike="noStrike">
                <a:solidFill>
                  <a:srgbClr val="000000"/>
                </a:solidFill>
                <a:latin typeface="Arial"/>
                <a:ea typeface="Arial"/>
                <a:cs typeface="Arial"/>
                <a:sym typeface="Arial"/>
              </a:rPr>
              <a:t>Hoja Informativa 5</a:t>
            </a:r>
            <a:r>
              <a:rPr b="0" i="0" lang="es-ES" sz="1000" u="none" cap="none" strike="noStrike">
                <a:solidFill>
                  <a:srgbClr val="000000"/>
                </a:solidFill>
                <a:latin typeface="Arial"/>
                <a:ea typeface="Arial"/>
                <a:cs typeface="Arial"/>
                <a:sym typeface="Arial"/>
              </a:rPr>
              <a:t> para aportar ejemplos de las necesidades de los niños y niñas con las posibles intervenciones de PSS en una escuela o en el aula.</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Repase pidiendo a cada equipo o grupo que comparta una respuesta. Recorra la sala hasta que se haya efectuado una intervención para cada necesidad.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es-ES" sz="1000" u="none" cap="none" strike="noStrike">
                <a:solidFill>
                  <a:srgbClr val="000000"/>
                </a:solidFill>
                <a:latin typeface="Arial"/>
                <a:ea typeface="Arial"/>
                <a:cs typeface="Arial"/>
                <a:sym typeface="Arial"/>
              </a:rPr>
              <a:t>Nota: Si no dispone de mucho tiempo, asigne sólo una necesidad psicosocial de las incluidas en la </a:t>
            </a:r>
            <a:r>
              <a:rPr b="0" i="1" lang="es-ES" sz="1000" u="sng" cap="none" strike="noStrike">
                <a:solidFill>
                  <a:srgbClr val="000000"/>
                </a:solidFill>
                <a:latin typeface="Arial"/>
                <a:ea typeface="Arial"/>
                <a:cs typeface="Arial"/>
                <a:sym typeface="Arial"/>
              </a:rPr>
              <a:t>Hoja Informativa 5</a:t>
            </a:r>
            <a:r>
              <a:rPr b="0" i="1" lang="es-ES" sz="1000" u="none" cap="none" strike="noStrike">
                <a:solidFill>
                  <a:srgbClr val="000000"/>
                </a:solidFill>
                <a:latin typeface="Arial"/>
                <a:ea typeface="Arial"/>
                <a:cs typeface="Arial"/>
                <a:sym typeface="Arial"/>
              </a:rPr>
              <a:t> a cada grupo y luego haga que los grupos la presenten.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Apoyo psicosocial</a:t>
            </a:r>
            <a:r>
              <a:rPr b="0" i="0" lang="es-ES" sz="1000" u="none" cap="none" strike="noStrike">
                <a:solidFill>
                  <a:srgbClr val="000000"/>
                </a:solidFill>
                <a:latin typeface="Arial"/>
                <a:ea typeface="Arial"/>
                <a:cs typeface="Arial"/>
                <a:sym typeface="Arial"/>
              </a:rPr>
              <a:t> El apoyo psicosocial (PSS) se refiere a los procesos y acciones que promueven el bienestar holístico de las personas en su mundo social y puede facilitar la resiliencia de las personas, las familias y las comunidades.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Para los niños y niñas en particular, hay varias necesidades que deben satisfacerse para garantizar su bienestar psicosocial mediante intervenciones de apoyo psicosocial. Estas incluyen:</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Sentimiento de pertenencia</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Estimulación intelectual</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Estimulación física</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Relaciones personales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Sentirse valorado/a</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Relación con compañeros/as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❓¿Hay necesidades que no se han incluido en esta lista? ¿Cuáles podrían ser las necesidades de un niño o niña con capacidades diferentes? </a:t>
            </a:r>
            <a:r>
              <a:rPr b="0" i="0" lang="es-ES" sz="1000" u="none" cap="none" strike="noStrike">
                <a:solidFill>
                  <a:srgbClr val="000000"/>
                </a:solidFill>
                <a:latin typeface="Arial"/>
                <a:ea typeface="Arial"/>
                <a:cs typeface="Arial"/>
                <a:sym typeface="Arial"/>
              </a:rPr>
              <a:t>(Escuche las respuestas de los asistentes y apúntelas en la pizarra o en el rotafolio).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Con un compañero o en un grupo pequeño, utilice la </a:t>
            </a:r>
            <a:r>
              <a:rPr b="0" i="0" lang="es-ES" sz="1000" u="sng" cap="none" strike="noStrike">
                <a:solidFill>
                  <a:srgbClr val="000000"/>
                </a:solidFill>
                <a:latin typeface="Arial"/>
                <a:ea typeface="Arial"/>
                <a:cs typeface="Arial"/>
                <a:sym typeface="Arial"/>
              </a:rPr>
              <a:t>Hoja Informativa 5</a:t>
            </a:r>
            <a:r>
              <a:rPr b="0" i="0" lang="es-ES" sz="1000" u="none" cap="none" strike="noStrike">
                <a:solidFill>
                  <a:srgbClr val="000000"/>
                </a:solidFill>
                <a:latin typeface="Arial"/>
                <a:ea typeface="Arial"/>
                <a:cs typeface="Arial"/>
                <a:sym typeface="Arial"/>
              </a:rPr>
              <a:t> para aportar ejemplos de PSS a partir de su propia experiencia.</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¿Cuál sería un ejemplo positivo de cada necesidad? (Ejemplos en los que se atienden las necesidades de los niños y niñas)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¿Cuál sería un ejemplo negativo de cada necesidad? (Ejemplos en los que </a:t>
            </a:r>
            <a:r>
              <a:rPr b="0" i="0" lang="es-ES" sz="1000" u="sng" cap="none" strike="noStrike">
                <a:solidFill>
                  <a:srgbClr val="000000"/>
                </a:solidFill>
                <a:latin typeface="Arial"/>
                <a:ea typeface="Arial"/>
                <a:cs typeface="Arial"/>
                <a:sym typeface="Arial"/>
              </a:rPr>
              <a:t>no se</a:t>
            </a:r>
            <a:r>
              <a:rPr b="0" i="0" lang="es-ES" sz="1000" u="none" cap="none" strike="noStrike">
                <a:solidFill>
                  <a:srgbClr val="000000"/>
                </a:solidFill>
                <a:latin typeface="Arial"/>
                <a:ea typeface="Arial"/>
                <a:cs typeface="Arial"/>
                <a:sym typeface="Arial"/>
              </a:rPr>
              <a:t> atienden las necesidades de los niños y niñas)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¿Cuál sería una posible intervención (en la escuela o en el aula) para mejorar el bienestar de los niños en relación con cada necesidad?</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¿Alguno de los presentes querría compartir sus ejemplos de intervenciones?</a:t>
            </a:r>
            <a:r>
              <a:rPr b="0" i="0" lang="es-ES" sz="1000" u="none" cap="none" strike="noStrike">
                <a:solidFill>
                  <a:srgbClr val="000000"/>
                </a:solidFill>
                <a:latin typeface="Arial"/>
                <a:ea typeface="Arial"/>
                <a:cs typeface="Arial"/>
                <a:sym typeface="Arial"/>
              </a:rPr>
              <a:t> </a:t>
            </a:r>
            <a:endParaRPr sz="100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2</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moderador:</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Revise los objetivos del aprendizaje:</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Defina los términos clave relacionados con el bienestar y el apoyo psicosocial</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Identifique los síntomas de estrés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Explique los efectos del estrés en el aprendizaje y el desarrollo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Dé ejemplos de cómo las emergencias pueden afectar el bienestar psicosocial de niños, niñas y jóvenes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Identifique ejemplos de intervenciones de apoyo psicosocial (PSS) y de aprendizaje social y emocional (SEL) en entornos educativos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Desarrolle un plan de acción para mejorar las intervenciones de PSS y SEL en entornos educativos</a:t>
            </a:r>
            <a:r>
              <a:rPr lang="es-ES" sz="1000"/>
              <a:t> </a:t>
            </a:r>
            <a:endParaRPr b="1" i="1" sz="1000">
              <a:solidFill>
                <a:schemeClr val="dk1"/>
              </a:solidFill>
            </a:endParaRPr>
          </a:p>
        </p:txBody>
      </p:sp>
      <p:sp>
        <p:nvSpPr>
          <p:cNvPr id="57" name="Google Shape;57;p2: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20: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7" name="Google Shape;187;p2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20 </a:t>
            </a:r>
            <a:r>
              <a:rPr b="0" i="0" lang="es-ES" sz="1000" u="none" cap="none" strike="noStrike">
                <a:solidFill>
                  <a:srgbClr val="000000"/>
                </a:solidFill>
                <a:latin typeface="Arial"/>
                <a:ea typeface="Arial"/>
                <a:cs typeface="Arial"/>
                <a:sym typeface="Arial"/>
              </a:rPr>
              <a:t>(2,5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Comparta la diapositiva con las respuestas una vez que los participantes hayan dado al menos un ejemplo de una intervención PSS para cada necesidad.</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Responda cualquier pregunta que puedan tener los participantes.</a:t>
            </a:r>
            <a:r>
              <a:rPr lang="es-ES" sz="1000"/>
              <a:t> </a:t>
            </a:r>
            <a:endParaRPr sz="100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2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3" name="Google Shape;193;p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21 </a:t>
            </a:r>
            <a:r>
              <a:rPr b="0" i="0" lang="es-ES" sz="1000" u="none" cap="none" strike="noStrike">
                <a:solidFill>
                  <a:srgbClr val="000000"/>
                </a:solidFill>
                <a:latin typeface="Arial"/>
                <a:ea typeface="Arial"/>
                <a:cs typeface="Arial"/>
                <a:sym typeface="Arial"/>
              </a:rPr>
              <a:t>(2,5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Presente la información de la diapositiva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Las intervenciones de apoyo psicosocial fomentan el bienestar. Las intervenciones pueden ser </a:t>
            </a:r>
            <a:r>
              <a:rPr b="0" i="0" lang="es-ES" sz="1000" u="sng" cap="none" strike="noStrike">
                <a:solidFill>
                  <a:srgbClr val="000000"/>
                </a:solidFill>
                <a:latin typeface="Arial"/>
                <a:ea typeface="Arial"/>
                <a:cs typeface="Arial"/>
                <a:sym typeface="Arial"/>
              </a:rPr>
              <a:t>preventivas</a:t>
            </a:r>
            <a:r>
              <a:rPr b="0" i="0" lang="es-ES" sz="1000" u="none" cap="none" strike="noStrike">
                <a:solidFill>
                  <a:srgbClr val="000000"/>
                </a:solidFill>
                <a:latin typeface="Arial"/>
                <a:ea typeface="Arial"/>
                <a:cs typeface="Arial"/>
                <a:sym typeface="Arial"/>
              </a:rPr>
              <a:t>, lo que significa que disminuyen el riesgo que tiene un niño o una niña de desarrollar problemas de salud mental. Las intervenciones también pueden ser </a:t>
            </a:r>
            <a:r>
              <a:rPr b="0" i="0" lang="es-ES" sz="1000" u="sng" cap="none" strike="noStrike">
                <a:solidFill>
                  <a:srgbClr val="000000"/>
                </a:solidFill>
                <a:latin typeface="Arial"/>
                <a:ea typeface="Arial"/>
                <a:cs typeface="Arial"/>
                <a:sym typeface="Arial"/>
              </a:rPr>
              <a:t>curativas</a:t>
            </a:r>
            <a:r>
              <a:rPr b="0" i="0" lang="es-ES" sz="1000" u="none" cap="none" strike="noStrike">
                <a:solidFill>
                  <a:srgbClr val="000000"/>
                </a:solidFill>
                <a:latin typeface="Arial"/>
                <a:ea typeface="Arial"/>
                <a:cs typeface="Arial"/>
                <a:sym typeface="Arial"/>
              </a:rPr>
              <a:t>, lo que significa que ayudan a los niños a sobrellevar o superar los problemas psicosociales.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00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22: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4" name="Google Shape;204;p2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400" u="none" cap="none" strike="noStrike">
                <a:solidFill>
                  <a:srgbClr val="000000"/>
                </a:solidFill>
                <a:latin typeface="Arial"/>
                <a:ea typeface="Arial"/>
                <a:cs typeface="Arial"/>
                <a:sym typeface="Arial"/>
              </a:rPr>
              <a:t>🖉 </a:t>
            </a:r>
            <a:r>
              <a:rPr b="1" i="0" lang="es-ES" sz="1000" u="none" cap="none" strike="noStrike">
                <a:solidFill>
                  <a:srgbClr val="000000"/>
                </a:solidFill>
                <a:latin typeface="Arial"/>
                <a:ea typeface="Arial"/>
                <a:cs typeface="Arial"/>
                <a:sym typeface="Arial"/>
              </a:rPr>
              <a:t>Diapositiva 22 </a:t>
            </a:r>
            <a:r>
              <a:rPr b="0" i="0" lang="es-ES" sz="1000" u="none" cap="none" strike="noStrike">
                <a:solidFill>
                  <a:srgbClr val="000000"/>
                </a:solidFill>
                <a:latin typeface="Arial"/>
                <a:ea typeface="Arial"/>
                <a:cs typeface="Arial"/>
                <a:sym typeface="Arial"/>
              </a:rPr>
              <a:t>(20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sng" cap="none" strike="noStrike">
                <a:solidFill>
                  <a:srgbClr val="000000"/>
                </a:solidFill>
                <a:latin typeface="Arial"/>
                <a:ea typeface="Arial"/>
                <a:cs typeface="Arial"/>
                <a:sym typeface="Arial"/>
              </a:rPr>
              <a:t>Hoja informativa 6</a:t>
            </a:r>
            <a:r>
              <a:rPr b="0" i="0" lang="es-ES" sz="1000" u="none" cap="none" strike="noStrike">
                <a:solidFill>
                  <a:srgbClr val="000000"/>
                </a:solidFill>
                <a:latin typeface="Arial"/>
                <a:ea typeface="Arial"/>
                <a:cs typeface="Arial"/>
                <a:sym typeface="Arial"/>
              </a:rPr>
              <a:t>: Competencias e intervenciones de SEL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Presente la información de la diapositiva</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Explique que los participantes usarán la </a:t>
            </a:r>
            <a:r>
              <a:rPr b="0" i="0" lang="es-ES" sz="1000" u="sng" cap="none" strike="noStrike">
                <a:solidFill>
                  <a:srgbClr val="000000"/>
                </a:solidFill>
                <a:latin typeface="Arial"/>
                <a:ea typeface="Arial"/>
                <a:cs typeface="Arial"/>
                <a:sym typeface="Arial"/>
              </a:rPr>
              <a:t>Hoja Informativa 6</a:t>
            </a:r>
            <a:r>
              <a:rPr b="0" i="0" lang="es-ES" sz="1000" u="none" cap="none" strike="noStrike">
                <a:solidFill>
                  <a:srgbClr val="000000"/>
                </a:solidFill>
                <a:latin typeface="Arial"/>
                <a:ea typeface="Arial"/>
                <a:cs typeface="Arial"/>
                <a:sym typeface="Arial"/>
              </a:rPr>
              <a:t> para encauzar un debate sobre qué competencias SEL son útiles/importantes y cómo pueden reforzarlas.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Repase pidiendo a cada equipo o grupo que comparta una respuesta.</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es-ES" sz="1000" u="none" cap="none" strike="noStrike">
                <a:solidFill>
                  <a:srgbClr val="000000"/>
                </a:solidFill>
                <a:latin typeface="Arial"/>
                <a:ea typeface="Arial"/>
                <a:cs typeface="Arial"/>
                <a:sym typeface="Arial"/>
              </a:rPr>
              <a:t>Nota: Si no dispone de mucho tiempo, asigne sólo una competencia SEL de la </a:t>
            </a:r>
            <a:r>
              <a:rPr b="0" i="1" lang="es-ES" sz="1000" u="sng" cap="none" strike="noStrike">
                <a:solidFill>
                  <a:srgbClr val="000000"/>
                </a:solidFill>
                <a:latin typeface="Arial"/>
                <a:ea typeface="Arial"/>
                <a:cs typeface="Arial"/>
                <a:sym typeface="Arial"/>
              </a:rPr>
              <a:t>Hoja Informativa 6</a:t>
            </a:r>
            <a:r>
              <a:rPr b="0" i="1" lang="es-ES" sz="1000" u="none" cap="none" strike="noStrike">
                <a:solidFill>
                  <a:srgbClr val="000000"/>
                </a:solidFill>
                <a:latin typeface="Arial"/>
                <a:ea typeface="Arial"/>
                <a:cs typeface="Arial"/>
                <a:sym typeface="Arial"/>
              </a:rPr>
              <a:t> a cada grupo y luego haga que los grupos la presenten. </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El aprendizaje social y emocional</a:t>
            </a:r>
            <a:r>
              <a:rPr b="0" i="0" lang="es-ES" sz="1000" u="none" cap="none" strike="noStrike">
                <a:solidFill>
                  <a:srgbClr val="000000"/>
                </a:solidFill>
                <a:latin typeface="Arial"/>
                <a:ea typeface="Arial"/>
                <a:cs typeface="Arial"/>
                <a:sym typeface="Arial"/>
              </a:rPr>
              <a:t> (SEL) es un elemento esencial del apoyo psicosocial. Por lo general, los programas PSS abren el camino al SEL. El SEL se refiere a los procesos y acciones que favorecen la autoconciencia, el alfabetismo emocional, la resiliencia y la confianza en sí mismo. Estos son esenciales para el bienestar y el aprendizaje en la escuela. Quizás la característica más destacada del SEL es su vinculación intencionada con el mundo académico. Está diseñado e implementado en espacios de aprendizaje e idealmente es un componente integral del currículo escolar.</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El SEL puede percibirse como un enfoque pedagógico. A través del aprendizaje social y emocional, los niños, niñas y jóvenes adquirirán competencias para reconocer y gestionar sus emociones. Este puede ayudarles a tomar decisiones responsables, establecer relaciones positivas y afrontar los retos interpersonales de manera constructiva.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Con un compañero o en un grupo pequeño, comente las competencias SEL útiles/importantes y cómo pueden fortalecerlas. Use la </a:t>
            </a:r>
            <a:r>
              <a:rPr b="0" i="0" lang="es-ES" sz="1000" u="sng" cap="none" strike="noStrike">
                <a:solidFill>
                  <a:srgbClr val="000000"/>
                </a:solidFill>
                <a:latin typeface="Arial"/>
                <a:ea typeface="Arial"/>
                <a:cs typeface="Arial"/>
                <a:sym typeface="Arial"/>
              </a:rPr>
              <a:t>Hoja Informativa 6</a:t>
            </a:r>
            <a:r>
              <a:rPr b="0" i="0" lang="es-ES" sz="1000" u="none" cap="none" strike="noStrike">
                <a:solidFill>
                  <a:srgbClr val="000000"/>
                </a:solidFill>
                <a:latin typeface="Arial"/>
                <a:ea typeface="Arial"/>
                <a:cs typeface="Arial"/>
                <a:sym typeface="Arial"/>
              </a:rPr>
              <a:t> para tomar notas breves durante su debate.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En su grupo pequeño comente: ¿Por qué es importante cada competencia? ¿Qué beneficio le aporta cada competencia a los niños y niñas?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Fuera de su grupo pequeño comente: ¿Cómo se puede construir o fortalecer cada competencia? ¿Qué tipo de intervenciones serían apropiadas?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¿Alguno de los presentes querría compartir algunas de las conclusiones de sus conversaciones?</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El marco SEL que hemos estado debatiendo es </a:t>
            </a:r>
            <a:r>
              <a:rPr b="0" i="0" lang="es-ES" sz="1000" u="sng" cap="none" strike="noStrike">
                <a:solidFill>
                  <a:srgbClr val="000000"/>
                </a:solidFill>
                <a:latin typeface="Arial"/>
                <a:ea typeface="Arial"/>
                <a:cs typeface="Arial"/>
                <a:sym typeface="Arial"/>
                <a:hlinkClick r:id="rId2">
                  <a:extLst>
                    <a:ext uri="{A12FA001-AC4F-418D-AE19-62706E023703}">
                      <ahyp:hlinkClr val="tx"/>
                    </a:ext>
                  </a:extLst>
                </a:hlinkClick>
              </a:rPr>
              <a:t>el marco de CASEL</a:t>
            </a:r>
            <a:r>
              <a:rPr b="0" i="0" lang="es-ES" sz="1000" u="none" cap="none" strike="noStrike">
                <a:solidFill>
                  <a:srgbClr val="000000"/>
                </a:solidFill>
                <a:latin typeface="Arial"/>
                <a:ea typeface="Arial"/>
                <a:cs typeface="Arial"/>
                <a:sym typeface="Arial"/>
              </a:rPr>
              <a:t>, pero hay muchos otros marcos SEL que también se utilizan en la educación en situaciones de emergencia.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2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23:</a:t>
            </a:r>
            <a:r>
              <a:rPr b="0" i="0" lang="es-ES" sz="1000" u="none" cap="none" strike="noStrike">
                <a:solidFill>
                  <a:srgbClr val="000000"/>
                </a:solidFill>
                <a:latin typeface="Arial"/>
                <a:ea typeface="Arial"/>
                <a:cs typeface="Arial"/>
                <a:sym typeface="Arial"/>
              </a:rPr>
              <a:t> </a:t>
            </a:r>
            <a:r>
              <a:rPr b="1" i="1" lang="es-ES" sz="1000" u="none" cap="none" strike="noStrike">
                <a:solidFill>
                  <a:srgbClr val="000000"/>
                </a:solidFill>
                <a:latin typeface="Arial"/>
                <a:ea typeface="Arial"/>
                <a:cs typeface="Arial"/>
                <a:sym typeface="Arial"/>
              </a:rPr>
              <a:t>Actividad Complementaria</a:t>
            </a:r>
            <a:r>
              <a:rPr b="0" i="1" lang="es-ES" sz="1000" u="none" cap="none" strike="noStrike">
                <a:solidFill>
                  <a:srgbClr val="000000"/>
                </a:solidFill>
                <a:latin typeface="Arial"/>
                <a:ea typeface="Arial"/>
                <a:cs typeface="Arial"/>
                <a:sym typeface="Arial"/>
              </a:rPr>
              <a:t> (20 minutos)</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Propósito:</a:t>
            </a:r>
            <a:r>
              <a:rPr b="0" i="0" lang="es-ES" sz="1000" u="none" cap="none" strike="noStrike">
                <a:solidFill>
                  <a:srgbClr val="000000"/>
                </a:solidFill>
                <a:latin typeface="Arial"/>
                <a:ea typeface="Arial"/>
                <a:cs typeface="Arial"/>
                <a:sym typeface="Arial"/>
              </a:rPr>
              <a:t> Reforzar los nuevos conceptos y términos presentados en la Parte A de la formación. Esta actividad evaluará la comprensión y la capacidad de los participantes para explicar los términos clave.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sng" cap="none" strike="noStrike">
                <a:solidFill>
                  <a:srgbClr val="000000"/>
                </a:solidFill>
                <a:latin typeface="Arial"/>
                <a:ea typeface="Arial"/>
                <a:cs typeface="Arial"/>
                <a:sym typeface="Arial"/>
              </a:rPr>
              <a:t>Apéndice 4</a:t>
            </a:r>
            <a:r>
              <a:rPr b="0" i="0" lang="es-ES" sz="1000" u="none" cap="none" strike="noStrike">
                <a:solidFill>
                  <a:srgbClr val="000000"/>
                </a:solidFill>
                <a:latin typeface="Arial"/>
                <a:ea typeface="Arial"/>
                <a:cs typeface="Arial"/>
                <a:sym typeface="Arial"/>
              </a:rPr>
              <a:t>: Práctica de términos clave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Reparta una ficha de términos clave del </a:t>
            </a:r>
            <a:r>
              <a:rPr b="0" i="0" lang="es-ES" sz="1000" u="sng" cap="none" strike="noStrike">
                <a:solidFill>
                  <a:srgbClr val="000000"/>
                </a:solidFill>
                <a:latin typeface="Arial"/>
                <a:ea typeface="Arial"/>
                <a:cs typeface="Arial"/>
                <a:sym typeface="Arial"/>
              </a:rPr>
              <a:t>Apéndice 4</a:t>
            </a:r>
            <a:r>
              <a:rPr b="0" i="0" lang="es-ES" sz="1000" u="none" cap="none" strike="noStrike">
                <a:solidFill>
                  <a:srgbClr val="000000"/>
                </a:solidFill>
                <a:latin typeface="Arial"/>
                <a:ea typeface="Arial"/>
                <a:cs typeface="Arial"/>
                <a:sym typeface="Arial"/>
              </a:rPr>
              <a:t> a cada participante. Pida a los participantes que guarden sus fichas en secreto. Dependiendo del número de participantes, es posible que sea necesario repetir algunos términos.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Pida a los participantes que se levanten y encuentren una pareja.</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Explique que, en parejas, los participantes deben turnarse para explicar su término clave y tratar de adivinar el término del compañero.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Una vez que ambos miembros hayan explicado y adivinado correctamente, deben cambiar las fichas de los términos clave y encontrar una nueva pareja con la que repetir el proceso. </a:t>
            </a:r>
            <a:r>
              <a:rPr b="0" i="1" lang="es-ES" sz="1000" u="none" cap="none" strike="noStrike">
                <a:solidFill>
                  <a:srgbClr val="000000"/>
                </a:solidFill>
                <a:latin typeface="Arial"/>
                <a:ea typeface="Arial"/>
                <a:cs typeface="Arial"/>
                <a:sym typeface="Arial"/>
              </a:rPr>
              <a:t>Nota: Puede ser útil demostrar esto frente al grupo para asegurarse de que todos los participantes lo hayan entendido.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Transcurridos 10-15 minutos, pida a los participantes que regresen a sus asientos.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Pida a algunos participantes seguros de sí mismos que describan sus términos clave y pida a todo el grupo que adivine los términos.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Hoy hemos aprendido muchos términos nuevos, así que ahora ¡vamos a practicarlos! Cada uno debe tener un papel con un término clave. ¡No le muestre su papel a nadie! Vamos a participar en un pequeño juego de preguntas y respuestas.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Todos deben levantarse y encontrar una pareja. Un miembro de la pareja describirá el término en su papel. El otro miembro de la pareja tratará de adivinar el término. Luego invertirán los roles y ahora el segundo miembro explicará mientras que el primero adivinará. Una vez que ambos miembros de la pareja hayan explicado y adivinado correctamente, intercambien los papeles, encuentre una nueva pareja y repita el proceso.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❓¿Alguien quiere explicar su término a todo el grupo? Los demás adivinaremos cuál es su término.</a:t>
            </a:r>
            <a:r>
              <a:rPr lang="es-ES" sz="1000"/>
              <a:t> </a:t>
            </a:r>
            <a:endParaRPr b="1" i="1" sz="1000">
              <a:solidFill>
                <a:schemeClr val="dk1"/>
              </a:solidFill>
            </a:endParaRPr>
          </a:p>
        </p:txBody>
      </p:sp>
      <p:sp>
        <p:nvSpPr>
          <p:cNvPr id="222" name="Google Shape;222;p2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2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228" name="Google Shape;228;p2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2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25 y 26 </a:t>
            </a:r>
            <a:r>
              <a:rPr b="0" i="0" lang="es-ES" sz="1000" u="none" cap="none" strike="noStrike">
                <a:solidFill>
                  <a:srgbClr val="000000"/>
                </a:solidFill>
                <a:latin typeface="Arial"/>
                <a:ea typeface="Arial"/>
                <a:cs typeface="Arial"/>
                <a:sym typeface="Arial"/>
              </a:rPr>
              <a:t>(15 minutos)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sng" cap="none" strike="noStrike">
                <a:solidFill>
                  <a:srgbClr val="000000"/>
                </a:solidFill>
                <a:latin typeface="Arial"/>
                <a:ea typeface="Arial"/>
                <a:cs typeface="Arial"/>
                <a:sym typeface="Arial"/>
              </a:rPr>
              <a:t>Hoja informativa 7</a:t>
            </a:r>
            <a:r>
              <a:rPr b="0" i="0" lang="es-ES" sz="1000" u="none" cap="none" strike="noStrike">
                <a:solidFill>
                  <a:srgbClr val="000000"/>
                </a:solidFill>
                <a:latin typeface="Arial"/>
                <a:ea typeface="Arial"/>
                <a:cs typeface="Arial"/>
                <a:sym typeface="Arial"/>
              </a:rPr>
              <a:t>: Pirámide de intervención PSS y SEL</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sng" cap="none" strike="noStrike">
                <a:solidFill>
                  <a:srgbClr val="000000"/>
                </a:solidFill>
                <a:latin typeface="Arial"/>
                <a:ea typeface="Arial"/>
                <a:cs typeface="Arial"/>
                <a:sym typeface="Arial"/>
              </a:rPr>
              <a:t>Apéndice 5</a:t>
            </a:r>
            <a:r>
              <a:rPr b="0" i="0" lang="es-ES" sz="1000" u="none" cap="none" strike="noStrike">
                <a:solidFill>
                  <a:srgbClr val="000000"/>
                </a:solidFill>
                <a:latin typeface="Arial"/>
                <a:ea typeface="Arial"/>
                <a:cs typeface="Arial"/>
                <a:sym typeface="Arial"/>
              </a:rPr>
              <a:t>: Hoja de respuestas para Pirámide de intervención PSS y SEL</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Explique los distintos niveles de la Pirámide de intervención</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Distribuya la </a:t>
            </a:r>
            <a:r>
              <a:rPr b="0" i="0" lang="es-ES" sz="1000" u="sng" cap="none" strike="noStrike">
                <a:solidFill>
                  <a:srgbClr val="000000"/>
                </a:solidFill>
                <a:latin typeface="Arial"/>
                <a:ea typeface="Arial"/>
                <a:cs typeface="Arial"/>
                <a:sym typeface="Arial"/>
              </a:rPr>
              <a:t>Hoja informativa 7</a:t>
            </a:r>
            <a:r>
              <a:rPr b="0" i="0" lang="es-ES" sz="1000" u="none" cap="none" strike="noStrike">
                <a:solidFill>
                  <a:srgbClr val="000000"/>
                </a:solidFill>
                <a:latin typeface="Arial"/>
                <a:ea typeface="Arial"/>
                <a:cs typeface="Arial"/>
                <a:sym typeface="Arial"/>
              </a:rPr>
              <a: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Pida a los participantes que trabajen en grupos de 2 o 3 personas para hacer coincidir los ejemplos de intervenciones con los diferentes niveles de la pirámide en la </a:t>
            </a:r>
            <a:r>
              <a:rPr b="0" i="0" lang="es-ES" sz="1000" u="sng" cap="none" strike="noStrike">
                <a:solidFill>
                  <a:srgbClr val="000000"/>
                </a:solidFill>
                <a:latin typeface="Arial"/>
                <a:ea typeface="Arial"/>
                <a:cs typeface="Arial"/>
                <a:sym typeface="Arial"/>
              </a:rPr>
              <a:t>Hoja Informativa 7</a:t>
            </a:r>
            <a:r>
              <a:rPr b="0" i="0" lang="es-ES" sz="1000" u="none" cap="none" strike="noStrike">
                <a:solidFill>
                  <a:srgbClr val="000000"/>
                </a:solidFill>
                <a:latin typeface="Arial"/>
                <a:ea typeface="Arial"/>
                <a:cs typeface="Arial"/>
                <a:sym typeface="Arial"/>
              </a:rPr>
              <a:t>. </a:t>
            </a:r>
            <a:r>
              <a:rPr b="0" i="1" lang="es-ES" sz="1000" u="none" cap="none" strike="noStrike">
                <a:solidFill>
                  <a:srgbClr val="000000"/>
                </a:solidFill>
                <a:latin typeface="Arial"/>
                <a:ea typeface="Arial"/>
                <a:cs typeface="Arial"/>
                <a:sym typeface="Arial"/>
              </a:rPr>
              <a:t>Nota: Puede ser útil trabajar esta actividad como un grupo completo antes de pedir a los participantes que trabajen en parejas.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Compare las respuestas como un solo grupo. Utilice la guía de respuestas del </a:t>
            </a:r>
            <a:r>
              <a:rPr b="0" i="0" lang="es-ES" sz="1000" u="sng" cap="none" strike="noStrike">
                <a:solidFill>
                  <a:srgbClr val="000000"/>
                </a:solidFill>
                <a:latin typeface="Arial"/>
                <a:ea typeface="Arial"/>
                <a:cs typeface="Arial"/>
                <a:sym typeface="Arial"/>
              </a:rPr>
              <a:t>Apéndice 5</a:t>
            </a:r>
            <a:r>
              <a:rPr b="0" i="0" lang="es-ES" sz="1000" u="none" cap="none" strike="noStrike">
                <a:solidFill>
                  <a:srgbClr val="000000"/>
                </a:solidFill>
                <a:latin typeface="Arial"/>
                <a:ea typeface="Arial"/>
                <a:cs typeface="Arial"/>
                <a:sym typeface="Arial"/>
              </a:rPr>
              <a:t> para verificar las respuestas de los participantes.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Ahora que está familiarizado con algunos términos clave en PSS y SEL, vamos a ver algunas estrategias para las intervenciones de PSS y SEL.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Como se puede ver en la pirámide, hay cuatro niveles de intervención de PSS y SEL: </a:t>
            </a:r>
            <a:r>
              <a:rPr b="1" i="0" lang="es-ES" sz="1000" u="none" cap="none" strike="noStrike">
                <a:solidFill>
                  <a:srgbClr val="000000"/>
                </a:solidFill>
                <a:latin typeface="Arial"/>
                <a:ea typeface="Arial"/>
                <a:cs typeface="Arial"/>
                <a:sym typeface="Arial"/>
              </a:rPr>
              <a:t>servicios básicos y seguridad, apoyo a la comunidad y a la familia, apoyo enfocado y no especializado y servicios especializados</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El nivel de </a:t>
            </a:r>
            <a:r>
              <a:rPr b="1" i="0" lang="es-ES" sz="1000" u="none" cap="none" strike="noStrike">
                <a:solidFill>
                  <a:srgbClr val="000000"/>
                </a:solidFill>
                <a:latin typeface="Arial"/>
                <a:ea typeface="Arial"/>
                <a:cs typeface="Arial"/>
                <a:sym typeface="Arial"/>
              </a:rPr>
              <a:t>servicios básicos y seguridad</a:t>
            </a:r>
            <a:r>
              <a:rPr b="0" i="0" lang="es-ES" sz="1000" u="none" cap="none" strike="noStrike">
                <a:solidFill>
                  <a:srgbClr val="000000"/>
                </a:solidFill>
                <a:latin typeface="Arial"/>
                <a:ea typeface="Arial"/>
                <a:cs typeface="Arial"/>
                <a:sym typeface="Arial"/>
              </a:rPr>
              <a:t> presenta la educación como un servicio esencial para crear rutinas y normalidad después de una emergencia. Algunos ejemplos de este nivel son: apertura de escuelas, espacios acogedores para niños, niñas y jóvenes, espacios de educación no formal y formación de instructores.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El </a:t>
            </a:r>
            <a:r>
              <a:rPr b="1" i="0" lang="es-ES" sz="1000" u="none" cap="none" strike="noStrike">
                <a:solidFill>
                  <a:srgbClr val="000000"/>
                </a:solidFill>
                <a:latin typeface="Arial"/>
                <a:ea typeface="Arial"/>
                <a:cs typeface="Arial"/>
                <a:sym typeface="Arial"/>
              </a:rPr>
              <a:t>nivel de apoyo a la comunidad y a la familia</a:t>
            </a:r>
            <a:r>
              <a:rPr b="0" i="0" lang="es-ES" sz="1000" u="none" cap="none" strike="noStrike">
                <a:solidFill>
                  <a:srgbClr val="000000"/>
                </a:solidFill>
                <a:latin typeface="Arial"/>
                <a:ea typeface="Arial"/>
                <a:cs typeface="Arial"/>
                <a:sym typeface="Arial"/>
              </a:rPr>
              <a:t> presenta a las escuelas como un puente entre la familia y los sistemas de apoyo comunitario. Algunos ejemplos de este nivel son: Asociaciones de padres y maestros y Consejos escolares.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El </a:t>
            </a:r>
            <a:r>
              <a:rPr b="1" i="0" lang="es-ES" sz="1000" u="none" cap="none" strike="noStrike">
                <a:solidFill>
                  <a:srgbClr val="000000"/>
                </a:solidFill>
                <a:latin typeface="Arial"/>
                <a:ea typeface="Arial"/>
                <a:cs typeface="Arial"/>
                <a:sym typeface="Arial"/>
              </a:rPr>
              <a:t>nivel de apoyo enfocado y no especializado</a:t>
            </a:r>
            <a:r>
              <a:rPr b="0" i="0" lang="es-ES" sz="1000" u="none" cap="none" strike="noStrike">
                <a:solidFill>
                  <a:srgbClr val="000000"/>
                </a:solidFill>
                <a:latin typeface="Arial"/>
                <a:ea typeface="Arial"/>
                <a:cs typeface="Arial"/>
                <a:sym typeface="Arial"/>
              </a:rPr>
              <a:t> reconoce que algunos alumnos necesitan más apoyo que otros. Por ejemplo: consejería grupal o apoyo entre compañeros/as en las escuelas.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El </a:t>
            </a:r>
            <a:r>
              <a:rPr b="1" i="0" lang="es-ES" sz="1000" u="none" cap="none" strike="noStrike">
                <a:solidFill>
                  <a:srgbClr val="000000"/>
                </a:solidFill>
                <a:latin typeface="Arial"/>
                <a:ea typeface="Arial"/>
                <a:cs typeface="Arial"/>
                <a:sym typeface="Arial"/>
              </a:rPr>
              <a:t>nivel de servicios especializados</a:t>
            </a:r>
            <a:r>
              <a:rPr b="0" i="0" lang="es-ES" sz="1000" u="none" cap="none" strike="noStrike">
                <a:solidFill>
                  <a:srgbClr val="000000"/>
                </a:solidFill>
                <a:latin typeface="Arial"/>
                <a:ea typeface="Arial"/>
                <a:cs typeface="Arial"/>
                <a:sym typeface="Arial"/>
              </a:rPr>
              <a:t> reconoce que los alumnos más vulnerables pueden necesitar apoyo adicional fuera del entorno escolar. Por ejemplo: remisión a profesionales de la salud mental.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Con un compañero, por favor haga coincidir las intervenciones de la </a:t>
            </a:r>
            <a:r>
              <a:rPr b="0" i="0" lang="es-ES" sz="1000" u="sng" cap="none" strike="noStrike">
                <a:solidFill>
                  <a:srgbClr val="000000"/>
                </a:solidFill>
                <a:latin typeface="Arial"/>
                <a:ea typeface="Arial"/>
                <a:cs typeface="Arial"/>
                <a:sym typeface="Arial"/>
              </a:rPr>
              <a:t>Hoja Informativa 7</a:t>
            </a:r>
            <a:r>
              <a:rPr b="0" i="0" lang="es-ES" sz="1000" u="none" cap="none" strike="noStrike">
                <a:solidFill>
                  <a:srgbClr val="000000"/>
                </a:solidFill>
                <a:latin typeface="Arial"/>
                <a:ea typeface="Arial"/>
                <a:cs typeface="Arial"/>
                <a:sym typeface="Arial"/>
              </a:rPr>
              <a:t>, con los niveles de la pirámide de intervención.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❓¿Se le ocurre alguna otra intervención de PSS y SEL? ¿Ha efectuado alguna de estas intervenciones antes? ¿Qué ha funcionado bien? ¿Qué es lo que no funcionó tan bien?</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33" name="Google Shape;233;p2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2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25 y 26 </a:t>
            </a:r>
            <a:r>
              <a:rPr b="0" i="0" lang="es-ES" sz="1000" u="none" cap="none" strike="noStrike">
                <a:solidFill>
                  <a:srgbClr val="000000"/>
                </a:solidFill>
                <a:latin typeface="Arial"/>
                <a:ea typeface="Arial"/>
                <a:cs typeface="Arial"/>
                <a:sym typeface="Arial"/>
              </a:rPr>
              <a:t>(15 minutos)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sng" cap="none" strike="noStrike">
                <a:solidFill>
                  <a:srgbClr val="000000"/>
                </a:solidFill>
                <a:latin typeface="Arial"/>
                <a:ea typeface="Arial"/>
                <a:cs typeface="Arial"/>
                <a:sym typeface="Arial"/>
              </a:rPr>
              <a:t>Hoja informativa 7</a:t>
            </a:r>
            <a:r>
              <a:rPr b="0" i="0" lang="es-ES" sz="1000" u="none" cap="none" strike="noStrike">
                <a:solidFill>
                  <a:srgbClr val="000000"/>
                </a:solidFill>
                <a:latin typeface="Arial"/>
                <a:ea typeface="Arial"/>
                <a:cs typeface="Arial"/>
                <a:sym typeface="Arial"/>
              </a:rPr>
              <a:t>: Pirámide de intervención PSS y SEL</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sng" cap="none" strike="noStrike">
                <a:solidFill>
                  <a:srgbClr val="000000"/>
                </a:solidFill>
                <a:latin typeface="Arial"/>
                <a:ea typeface="Arial"/>
                <a:cs typeface="Arial"/>
                <a:sym typeface="Arial"/>
              </a:rPr>
              <a:t>Apéndice 5</a:t>
            </a:r>
            <a:r>
              <a:rPr b="0" i="0" lang="es-ES" sz="1000" u="none" cap="none" strike="noStrike">
                <a:solidFill>
                  <a:srgbClr val="000000"/>
                </a:solidFill>
                <a:latin typeface="Arial"/>
                <a:ea typeface="Arial"/>
                <a:cs typeface="Arial"/>
                <a:sym typeface="Arial"/>
              </a:rPr>
              <a:t>: Hoja de respuestas para Pirámide de intervención PSS y SEL</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Explique los distintos niveles de la Pirámide de intervención</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Distribuya la </a:t>
            </a:r>
            <a:r>
              <a:rPr b="0" i="0" lang="es-ES" sz="1000" u="sng" cap="none" strike="noStrike">
                <a:solidFill>
                  <a:srgbClr val="000000"/>
                </a:solidFill>
                <a:latin typeface="Arial"/>
                <a:ea typeface="Arial"/>
                <a:cs typeface="Arial"/>
                <a:sym typeface="Arial"/>
              </a:rPr>
              <a:t>Hoja informativa 7</a:t>
            </a:r>
            <a:r>
              <a:rPr b="0" i="0" lang="es-ES" sz="1000" u="none" cap="none" strike="noStrike">
                <a:solidFill>
                  <a:srgbClr val="000000"/>
                </a:solidFill>
                <a:latin typeface="Arial"/>
                <a:ea typeface="Arial"/>
                <a:cs typeface="Arial"/>
                <a:sym typeface="Arial"/>
              </a:rPr>
              <a: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Pida a los participantes que trabajen en grupos de 2 o 3 personas para hacer coincidir los ejemplos de intervenciones con los diferentes niveles de la pirámide en la </a:t>
            </a:r>
            <a:r>
              <a:rPr b="0" i="0" lang="es-ES" sz="1000" u="sng" cap="none" strike="noStrike">
                <a:solidFill>
                  <a:srgbClr val="000000"/>
                </a:solidFill>
                <a:latin typeface="Arial"/>
                <a:ea typeface="Arial"/>
                <a:cs typeface="Arial"/>
                <a:sym typeface="Arial"/>
              </a:rPr>
              <a:t>Hoja Informativa 7</a:t>
            </a:r>
            <a:r>
              <a:rPr b="0" i="0" lang="es-ES" sz="1000" u="none" cap="none" strike="noStrike">
                <a:solidFill>
                  <a:srgbClr val="000000"/>
                </a:solidFill>
                <a:latin typeface="Arial"/>
                <a:ea typeface="Arial"/>
                <a:cs typeface="Arial"/>
                <a:sym typeface="Arial"/>
              </a:rPr>
              <a:t>. </a:t>
            </a:r>
            <a:r>
              <a:rPr b="0" i="1" lang="es-ES" sz="1000" u="none" cap="none" strike="noStrike">
                <a:solidFill>
                  <a:srgbClr val="000000"/>
                </a:solidFill>
                <a:latin typeface="Arial"/>
                <a:ea typeface="Arial"/>
                <a:cs typeface="Arial"/>
                <a:sym typeface="Arial"/>
              </a:rPr>
              <a:t>Nota: Puede ser útil trabajar esta actividad como un grupo completo antes de pedir a los participantes que trabajen en parejas.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Compare las respuestas como un solo grupo. Utilice la guía de respuestas del </a:t>
            </a:r>
            <a:r>
              <a:rPr b="0" i="0" lang="es-ES" sz="1000" u="sng" cap="none" strike="noStrike">
                <a:solidFill>
                  <a:srgbClr val="000000"/>
                </a:solidFill>
                <a:latin typeface="Arial"/>
                <a:ea typeface="Arial"/>
                <a:cs typeface="Arial"/>
                <a:sym typeface="Arial"/>
              </a:rPr>
              <a:t>Apéndice 5</a:t>
            </a:r>
            <a:r>
              <a:rPr b="0" i="0" lang="es-ES" sz="1000" u="none" cap="none" strike="noStrike">
                <a:solidFill>
                  <a:srgbClr val="000000"/>
                </a:solidFill>
                <a:latin typeface="Arial"/>
                <a:ea typeface="Arial"/>
                <a:cs typeface="Arial"/>
                <a:sym typeface="Arial"/>
              </a:rPr>
              <a:t> para verificar las respuestas de los participantes.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Ahora que está familiarizado con algunos términos clave en PSS y SEL, vamos a ver algunas estrategias para las intervenciones de PSS y SEL.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Como se puede ver en la pirámide, hay cuatro niveles de intervención de PSS y SEL: </a:t>
            </a:r>
            <a:r>
              <a:rPr b="1" i="0" lang="es-ES" sz="1000" u="none" cap="none" strike="noStrike">
                <a:solidFill>
                  <a:srgbClr val="000000"/>
                </a:solidFill>
                <a:latin typeface="Arial"/>
                <a:ea typeface="Arial"/>
                <a:cs typeface="Arial"/>
                <a:sym typeface="Arial"/>
              </a:rPr>
              <a:t>servicios básicos y seguridad, apoyo a la comunidad y a la familia, apoyo enfocado y no especializado y servicios especializados</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El nivel de </a:t>
            </a:r>
            <a:r>
              <a:rPr b="1" i="0" lang="es-ES" sz="1000" u="none" cap="none" strike="noStrike">
                <a:solidFill>
                  <a:srgbClr val="000000"/>
                </a:solidFill>
                <a:latin typeface="Arial"/>
                <a:ea typeface="Arial"/>
                <a:cs typeface="Arial"/>
                <a:sym typeface="Arial"/>
              </a:rPr>
              <a:t>servicios básicos y seguridad</a:t>
            </a:r>
            <a:r>
              <a:rPr b="0" i="0" lang="es-ES" sz="1000" u="none" cap="none" strike="noStrike">
                <a:solidFill>
                  <a:srgbClr val="000000"/>
                </a:solidFill>
                <a:latin typeface="Arial"/>
                <a:ea typeface="Arial"/>
                <a:cs typeface="Arial"/>
                <a:sym typeface="Arial"/>
              </a:rPr>
              <a:t> presenta la educación como un servicio esencial para crear rutinas y normalidad después de una emergencia. Algunos ejemplos de este nivel son: apertura de escuelas, espacios acogedores para niños, niñas y jóvenes, espacios de educación no formal y formación de instructores.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El </a:t>
            </a:r>
            <a:r>
              <a:rPr b="1" i="0" lang="es-ES" sz="1000" u="none" cap="none" strike="noStrike">
                <a:solidFill>
                  <a:srgbClr val="000000"/>
                </a:solidFill>
                <a:latin typeface="Arial"/>
                <a:ea typeface="Arial"/>
                <a:cs typeface="Arial"/>
                <a:sym typeface="Arial"/>
              </a:rPr>
              <a:t>nivel de apoyo a la comunidad y a la familia</a:t>
            </a:r>
            <a:r>
              <a:rPr b="0" i="0" lang="es-ES" sz="1000" u="none" cap="none" strike="noStrike">
                <a:solidFill>
                  <a:srgbClr val="000000"/>
                </a:solidFill>
                <a:latin typeface="Arial"/>
                <a:ea typeface="Arial"/>
                <a:cs typeface="Arial"/>
                <a:sym typeface="Arial"/>
              </a:rPr>
              <a:t> presenta a las escuelas como un puente entre la familia y los sistemas de apoyo comunitario. Algunos ejemplos de este nivel son: Asociaciones de padres y maestros y Consejos escolares.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El </a:t>
            </a:r>
            <a:r>
              <a:rPr b="1" i="0" lang="es-ES" sz="1000" u="none" cap="none" strike="noStrike">
                <a:solidFill>
                  <a:srgbClr val="000000"/>
                </a:solidFill>
                <a:latin typeface="Arial"/>
                <a:ea typeface="Arial"/>
                <a:cs typeface="Arial"/>
                <a:sym typeface="Arial"/>
              </a:rPr>
              <a:t>nivel de apoyo enfocado y no especializado</a:t>
            </a:r>
            <a:r>
              <a:rPr b="0" i="0" lang="es-ES" sz="1000" u="none" cap="none" strike="noStrike">
                <a:solidFill>
                  <a:srgbClr val="000000"/>
                </a:solidFill>
                <a:latin typeface="Arial"/>
                <a:ea typeface="Arial"/>
                <a:cs typeface="Arial"/>
                <a:sym typeface="Arial"/>
              </a:rPr>
              <a:t> reconoce que algunos alumnos necesitan más apoyo que otros. Por ejemplo: consejería grupal o apoyo entre compañeros/as en las escuelas.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El </a:t>
            </a:r>
            <a:r>
              <a:rPr b="1" i="0" lang="es-ES" sz="1000" u="none" cap="none" strike="noStrike">
                <a:solidFill>
                  <a:srgbClr val="000000"/>
                </a:solidFill>
                <a:latin typeface="Arial"/>
                <a:ea typeface="Arial"/>
                <a:cs typeface="Arial"/>
                <a:sym typeface="Arial"/>
              </a:rPr>
              <a:t>nivel de servicios especializados</a:t>
            </a:r>
            <a:r>
              <a:rPr b="0" i="0" lang="es-ES" sz="1000" u="none" cap="none" strike="noStrike">
                <a:solidFill>
                  <a:srgbClr val="000000"/>
                </a:solidFill>
                <a:latin typeface="Arial"/>
                <a:ea typeface="Arial"/>
                <a:cs typeface="Arial"/>
                <a:sym typeface="Arial"/>
              </a:rPr>
              <a:t> reconoce que los alumnos más vulnerables pueden necesitar apoyo adicional fuera del entorno escolar. Por ejemplo: remisión a profesionales de la salud mental.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Con un compañero, por favor haga coincidir las intervenciones de la </a:t>
            </a:r>
            <a:r>
              <a:rPr b="0" i="0" lang="es-ES" sz="1000" u="sng" cap="none" strike="noStrike">
                <a:solidFill>
                  <a:srgbClr val="000000"/>
                </a:solidFill>
                <a:latin typeface="Arial"/>
                <a:ea typeface="Arial"/>
                <a:cs typeface="Arial"/>
                <a:sym typeface="Arial"/>
              </a:rPr>
              <a:t>Hoja Informativa 7</a:t>
            </a:r>
            <a:r>
              <a:rPr b="0" i="0" lang="es-ES" sz="1000" u="none" cap="none" strike="noStrike">
                <a:solidFill>
                  <a:srgbClr val="000000"/>
                </a:solidFill>
                <a:latin typeface="Arial"/>
                <a:ea typeface="Arial"/>
                <a:cs typeface="Arial"/>
                <a:sym typeface="Arial"/>
              </a:rPr>
              <a:t>, con los niveles de la pirámide de intervención.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❓¿Se le ocurre alguna otra intervención de PSS y SEL? ¿Ha efectuado alguna de estas intervenciones antes? ¿Qué ha funcionado bien? ¿Qué es lo que no funcionó tan bien?</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39" name="Google Shape;239;p26: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2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26 </a:t>
            </a:r>
            <a:r>
              <a:rPr b="1" i="1" lang="es-ES" sz="1000" u="none" cap="none" strike="noStrike">
                <a:solidFill>
                  <a:srgbClr val="000000"/>
                </a:solidFill>
                <a:latin typeface="Arial"/>
                <a:ea typeface="Arial"/>
                <a:cs typeface="Arial"/>
                <a:sym typeface="Arial"/>
              </a:rPr>
              <a:t>Actividad Complementaria </a:t>
            </a:r>
            <a:r>
              <a:rPr b="0" i="1" lang="es-ES" sz="1000" u="none" cap="none" strike="noStrike">
                <a:solidFill>
                  <a:srgbClr val="000000"/>
                </a:solidFill>
                <a:latin typeface="Arial"/>
                <a:ea typeface="Arial"/>
                <a:cs typeface="Arial"/>
                <a:sym typeface="Arial"/>
              </a:rPr>
              <a:t>(15 minutos)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Propósito:</a:t>
            </a:r>
            <a:r>
              <a:rPr b="0" i="0" lang="es-ES" sz="1000" u="none" cap="none" strike="noStrike">
                <a:solidFill>
                  <a:srgbClr val="000000"/>
                </a:solidFill>
                <a:latin typeface="Arial"/>
                <a:ea typeface="Arial"/>
                <a:cs typeface="Arial"/>
                <a:sym typeface="Arial"/>
              </a:rPr>
              <a:t> Esta actividad da a los participantes más práctica en la identificación de los diferentes tipos de intervenciones PSS y SEL y dónde encajan en la pirámide de intervención. Esta actividad puede ser útil para grupos con poca o ninguna experiencia con PSS y SEL.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sng" cap="none" strike="noStrike">
                <a:solidFill>
                  <a:srgbClr val="000000"/>
                </a:solidFill>
                <a:latin typeface="Arial"/>
                <a:ea typeface="Arial"/>
                <a:cs typeface="Arial"/>
                <a:sym typeface="Arial"/>
              </a:rPr>
              <a:t>Apéndice 6</a:t>
            </a:r>
            <a:r>
              <a:rPr b="0" i="0" lang="es-ES" sz="1000" u="none" cap="none" strike="noStrike">
                <a:solidFill>
                  <a:srgbClr val="000000"/>
                </a:solidFill>
                <a:latin typeface="Arial"/>
                <a:ea typeface="Arial"/>
                <a:cs typeface="Arial"/>
                <a:sym typeface="Arial"/>
              </a:rPr>
              <a:t>: PSS y SEL en la práctica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Asigne grupos de 2-4 personas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Dé 1 imagen a cada grupo.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Pida a los participantes que analicen su foto usando las preguntas de la </a:t>
            </a:r>
            <a:r>
              <a:rPr b="0" i="0" lang="es-ES" sz="1000" u="sng" cap="none" strike="noStrike">
                <a:solidFill>
                  <a:srgbClr val="000000"/>
                </a:solidFill>
                <a:latin typeface="Arial"/>
                <a:ea typeface="Arial"/>
                <a:cs typeface="Arial"/>
                <a:sym typeface="Arial"/>
              </a:rPr>
              <a:t>Diapositiva 6</a:t>
            </a:r>
            <a:r>
              <a:rPr b="0" i="0" lang="es-ES" sz="1000" u="none" cap="none" strike="noStrike">
                <a:solidFill>
                  <a:srgbClr val="000000"/>
                </a:solidFill>
                <a:latin typeface="Arial"/>
                <a:ea typeface="Arial"/>
                <a:cs typeface="Arial"/>
                <a:sym typeface="Arial"/>
              </a:rPr>
              <a:t> y luego presenten brevemente sus respuestas a la clase. </a:t>
            </a:r>
            <a:r>
              <a:rPr b="0" i="1" lang="es-ES" sz="1000" u="none" cap="none" strike="noStrike">
                <a:solidFill>
                  <a:srgbClr val="000000"/>
                </a:solidFill>
                <a:latin typeface="Arial"/>
                <a:ea typeface="Arial"/>
                <a:cs typeface="Arial"/>
                <a:sym typeface="Arial"/>
              </a:rPr>
              <a:t>Nota: Puede ser útil para el facilitador trabajar esta actividad con toda la clase antes de pedir a los participantes que trabajen en grupos pequeños.</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¿Dónde se realiza la actividad?</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¿En qué consiste la actividad?</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¿Quién coordina la actividad?</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¿Quién se beneficia de la actividad?</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¿Cómo ayuda esta actividad al bienestar?</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¿Qué nivel de la pirámide aborda esta actividad?</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Estas fotos muestran ejemplos. Aquí, puede ver fotos de diferentes actividades que ayudan al bienestar psicosocial. ¿Puede hacer coincidir las fotos con el nivel de la pirámide?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Ejemplos de respuestas: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es-ES" sz="1000" u="none" cap="none" strike="noStrike">
                <a:solidFill>
                  <a:srgbClr val="000000"/>
                </a:solidFill>
                <a:latin typeface="Arial"/>
                <a:ea typeface="Arial"/>
                <a:cs typeface="Arial"/>
                <a:sym typeface="Arial"/>
              </a:rPr>
              <a:t>Foto 1: </a:t>
            </a:r>
            <a:r>
              <a:rPr b="0" i="0" lang="es-ES" sz="1000" u="none" cap="none" strike="noStrike">
                <a:solidFill>
                  <a:srgbClr val="000000"/>
                </a:solidFill>
                <a:latin typeface="Arial"/>
                <a:ea typeface="Arial"/>
                <a:cs typeface="Arial"/>
                <a:sym typeface="Arial"/>
              </a:rPr>
              <a:t>Estudiantes en una escuela de un campamento de desplazados internos en el estado de Rakhine, Myanmar. Se trata de una actividad PSS grupal, impartida por instructores formados en PSS. Esto es en </a:t>
            </a:r>
            <a:r>
              <a:rPr b="1" i="0" lang="es-ES" sz="1000" u="none" cap="none" strike="noStrike">
                <a:solidFill>
                  <a:srgbClr val="000000"/>
                </a:solidFill>
                <a:latin typeface="Arial"/>
                <a:ea typeface="Arial"/>
                <a:cs typeface="Arial"/>
                <a:sym typeface="Arial"/>
              </a:rPr>
              <a:t>el nivel de apoyo enfocado y no especializado</a:t>
            </a:r>
            <a:r>
              <a:rPr b="0" i="0" lang="es-ES" sz="1000" u="none" cap="none" strike="noStrike">
                <a:solidFill>
                  <a:srgbClr val="000000"/>
                </a:solidFill>
                <a:latin typeface="Arial"/>
                <a:ea typeface="Arial"/>
                <a:cs typeface="Arial"/>
                <a:sym typeface="Arial"/>
              </a:rPr>
              <a: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es-ES" sz="1000" u="none" cap="none" strike="noStrike">
                <a:solidFill>
                  <a:srgbClr val="000000"/>
                </a:solidFill>
                <a:latin typeface="Arial"/>
                <a:ea typeface="Arial"/>
                <a:cs typeface="Arial"/>
                <a:sym typeface="Arial"/>
              </a:rPr>
              <a:t>Foto 2: </a:t>
            </a:r>
            <a:r>
              <a:rPr b="0" i="0" lang="es-ES" sz="1000" u="none" cap="none" strike="noStrike">
                <a:solidFill>
                  <a:srgbClr val="000000"/>
                </a:solidFill>
                <a:latin typeface="Arial"/>
                <a:ea typeface="Arial"/>
                <a:cs typeface="Arial"/>
                <a:sym typeface="Arial"/>
              </a:rPr>
              <a:t>Estudiantes en un espacio de aprendizaje temporal habilitado tras el terremoto de Nepal fuera de un espacio de aprendizaje temporal. Los espacios de aprendizaje fueron equipados con materiales recreativos, como cuerdas para saltar. Esto entra dentro </a:t>
            </a:r>
            <a:r>
              <a:rPr b="1" i="0" lang="es-ES" sz="1000" u="none" cap="none" strike="noStrike">
                <a:solidFill>
                  <a:srgbClr val="000000"/>
                </a:solidFill>
                <a:latin typeface="Arial"/>
                <a:ea typeface="Arial"/>
                <a:cs typeface="Arial"/>
                <a:sym typeface="Arial"/>
              </a:rPr>
              <a:t>de los servicios básicos y seguridad</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es-ES" sz="1000" u="none" cap="none" strike="noStrike">
                <a:solidFill>
                  <a:srgbClr val="000000"/>
                </a:solidFill>
                <a:latin typeface="Arial"/>
                <a:ea typeface="Arial"/>
                <a:cs typeface="Arial"/>
                <a:sym typeface="Arial"/>
              </a:rPr>
              <a:t>Foto 3:</a:t>
            </a:r>
            <a:r>
              <a:rPr b="0" i="0" lang="es-ES" sz="1000" u="none" cap="none" strike="noStrike">
                <a:solidFill>
                  <a:srgbClr val="000000"/>
                </a:solidFill>
                <a:latin typeface="Arial"/>
                <a:ea typeface="Arial"/>
                <a:cs typeface="Arial"/>
                <a:sym typeface="Arial"/>
              </a:rPr>
              <a:t> Una sesión de asesoramiento en un centro de acogida de refugiados, en la unidad de apoyo a menores no acompañados. El consejero está hablando con un niño que viajó en barco de Turquía a Atenas. Estaba deprimido y tenía dificultades para dormir y concentrarse en sus estudios. No tenía ninguna información sobre los miembros de su familia. Este caso recae en los </a:t>
            </a:r>
            <a:r>
              <a:rPr b="1" i="0" lang="es-ES" sz="1000" u="none" cap="none" strike="noStrike">
                <a:solidFill>
                  <a:srgbClr val="000000"/>
                </a:solidFill>
                <a:latin typeface="Arial"/>
                <a:ea typeface="Arial"/>
                <a:cs typeface="Arial"/>
                <a:sym typeface="Arial"/>
              </a:rPr>
              <a:t>servicios especializados.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es-ES" sz="1000" u="none" cap="none" strike="noStrike">
                <a:solidFill>
                  <a:srgbClr val="000000"/>
                </a:solidFill>
                <a:latin typeface="Arial"/>
                <a:ea typeface="Arial"/>
                <a:cs typeface="Arial"/>
                <a:sym typeface="Arial"/>
              </a:rPr>
              <a:t>Foto 4: </a:t>
            </a:r>
            <a:r>
              <a:rPr b="0" i="0" lang="es-ES" sz="1000" u="none" cap="none" strike="noStrike">
                <a:solidFill>
                  <a:srgbClr val="000000"/>
                </a:solidFill>
                <a:latin typeface="Arial"/>
                <a:ea typeface="Arial"/>
                <a:cs typeface="Arial"/>
                <a:sym typeface="Arial"/>
              </a:rPr>
              <a:t>Miembros de la comunidad leyendo información sobre la campaña "De vuelta a la escuela" tras el terremoto en Nepal. Hablaron sobre cómo la comunidad podría apoyar a los maestros para recuperar las rutinas escolares en la aldea. Esta actividad depende </a:t>
            </a:r>
            <a:r>
              <a:rPr b="1" i="0" lang="es-ES" sz="1000" u="none" cap="none" strike="noStrike">
                <a:solidFill>
                  <a:srgbClr val="000000"/>
                </a:solidFill>
                <a:latin typeface="Arial"/>
                <a:ea typeface="Arial"/>
                <a:cs typeface="Arial"/>
                <a:sym typeface="Arial"/>
              </a:rPr>
              <a:t>del apoyo de la comunidad y de la familia</a:t>
            </a:r>
            <a:r>
              <a:rPr b="0" i="0" lang="es-ES" sz="1000" u="none" cap="none" strike="noStrike">
                <a:solidFill>
                  <a:srgbClr val="000000"/>
                </a:solidFill>
                <a:latin typeface="Arial"/>
                <a:ea typeface="Arial"/>
                <a:cs typeface="Arial"/>
                <a:sym typeface="Arial"/>
              </a:rPr>
              <a:t>.</a:t>
            </a:r>
            <a:endParaRPr b="1" i="1" sz="1000">
              <a:solidFill>
                <a:schemeClr val="dk1"/>
              </a:solidFill>
            </a:endParaRPr>
          </a:p>
        </p:txBody>
      </p:sp>
      <p:sp>
        <p:nvSpPr>
          <p:cNvPr id="245" name="Google Shape;245;p27: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2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3200" u="none" cap="none" strike="noStrike">
                <a:solidFill>
                  <a:srgbClr val="000000"/>
                </a:solidFill>
                <a:latin typeface="Arial"/>
                <a:ea typeface="Arial"/>
                <a:cs typeface="Arial"/>
                <a:sym typeface="Arial"/>
              </a:rPr>
              <a:t>🖉 </a:t>
            </a:r>
            <a:r>
              <a:rPr b="1" i="0" lang="es-ES" sz="1400" u="none" cap="none" strike="noStrike">
                <a:solidFill>
                  <a:srgbClr val="000000"/>
                </a:solidFill>
                <a:latin typeface="Arial"/>
                <a:ea typeface="Arial"/>
                <a:cs typeface="Arial"/>
                <a:sym typeface="Arial"/>
              </a:rPr>
              <a:t>Diapositiva 27 </a:t>
            </a:r>
            <a:r>
              <a:rPr b="0" i="0" lang="es-ES" sz="1400" u="none" cap="none" strike="noStrike">
                <a:solidFill>
                  <a:srgbClr val="000000"/>
                </a:solidFill>
                <a:latin typeface="Arial"/>
                <a:ea typeface="Arial"/>
                <a:cs typeface="Arial"/>
                <a:sym typeface="Arial"/>
              </a:rPr>
              <a:t>(30 minutos)</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400" u="none" cap="none" strike="noStrike">
                <a:solidFill>
                  <a:srgbClr val="000000"/>
                </a:solidFill>
                <a:latin typeface="Arial"/>
                <a:ea typeface="Arial"/>
                <a:cs typeface="Arial"/>
                <a:sym typeface="Arial"/>
              </a:rPr>
              <a:t>Materiales:</a:t>
            </a:r>
            <a:endParaRPr b="0" i="0" sz="2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400" u="sng" cap="none" strike="noStrike">
                <a:solidFill>
                  <a:srgbClr val="000000"/>
                </a:solidFill>
                <a:latin typeface="Arial"/>
                <a:ea typeface="Arial"/>
                <a:cs typeface="Arial"/>
                <a:sym typeface="Arial"/>
              </a:rPr>
              <a:t>Hoja informativa 8A,</a:t>
            </a:r>
            <a:r>
              <a:rPr b="0" i="0" lang="es-ES" sz="1400" u="none" cap="none" strike="noStrike">
                <a:solidFill>
                  <a:srgbClr val="000000"/>
                </a:solidFill>
                <a:latin typeface="Arial"/>
                <a:ea typeface="Arial"/>
                <a:cs typeface="Arial"/>
                <a:sym typeface="Arial"/>
              </a:rPr>
              <a:t> </a:t>
            </a:r>
            <a:r>
              <a:rPr b="0" i="0" lang="es-ES" sz="1400" u="sng" cap="none" strike="noStrike">
                <a:solidFill>
                  <a:srgbClr val="000000"/>
                </a:solidFill>
                <a:latin typeface="Arial"/>
                <a:ea typeface="Arial"/>
                <a:cs typeface="Arial"/>
                <a:sym typeface="Arial"/>
              </a:rPr>
              <a:t>8B,</a:t>
            </a:r>
            <a:r>
              <a:rPr b="0" i="0" lang="es-ES" sz="1400" u="none" cap="none" strike="noStrike">
                <a:solidFill>
                  <a:srgbClr val="000000"/>
                </a:solidFill>
                <a:latin typeface="Arial"/>
                <a:ea typeface="Arial"/>
                <a:cs typeface="Arial"/>
                <a:sym typeface="Arial"/>
              </a:rPr>
              <a:t> </a:t>
            </a:r>
            <a:r>
              <a:rPr b="0" i="0" lang="es-ES" sz="1400" u="sng" cap="none" strike="noStrike">
                <a:solidFill>
                  <a:srgbClr val="000000"/>
                </a:solidFill>
                <a:latin typeface="Arial"/>
                <a:ea typeface="Arial"/>
                <a:cs typeface="Arial"/>
                <a:sym typeface="Arial"/>
              </a:rPr>
              <a:t>8C</a:t>
            </a:r>
            <a:r>
              <a:rPr b="0" i="0" lang="es-ES" sz="1400" u="none" cap="none" strike="noStrike">
                <a:solidFill>
                  <a:srgbClr val="000000"/>
                </a:solidFill>
                <a:latin typeface="Arial"/>
                <a:ea typeface="Arial"/>
                <a:cs typeface="Arial"/>
                <a:sym typeface="Arial"/>
              </a:rPr>
              <a:t>: Casos prácticos (un caso práctico por grupo)</a:t>
            </a:r>
            <a:endParaRPr b="0" i="0" sz="2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400" u="sng" cap="none" strike="noStrike">
                <a:solidFill>
                  <a:srgbClr val="000000"/>
                </a:solidFill>
                <a:latin typeface="Arial"/>
                <a:ea typeface="Arial"/>
                <a:cs typeface="Arial"/>
                <a:sym typeface="Arial"/>
              </a:rPr>
              <a:t>Apéndice 7</a:t>
            </a:r>
            <a:r>
              <a:rPr b="0" i="0" lang="es-ES" sz="1400" u="none" cap="none" strike="noStrike">
                <a:solidFill>
                  <a:srgbClr val="000000"/>
                </a:solidFill>
                <a:latin typeface="Arial"/>
                <a:ea typeface="Arial"/>
                <a:cs typeface="Arial"/>
                <a:sym typeface="Arial"/>
              </a:rPr>
              <a:t>: Notas para el moderador para los casos prácticos</a:t>
            </a:r>
            <a:endParaRPr b="0" i="0" sz="2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400" u="none" cap="none" strike="noStrike">
                <a:solidFill>
                  <a:srgbClr val="000000"/>
                </a:solidFill>
                <a:latin typeface="Arial"/>
                <a:ea typeface="Arial"/>
                <a:cs typeface="Arial"/>
                <a:sym typeface="Arial"/>
              </a:rPr>
              <a:t>Papel de rotafolio y marcadores</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400" u="none" cap="none" strike="noStrike">
                <a:solidFill>
                  <a:srgbClr val="000000"/>
                </a:solidFill>
                <a:latin typeface="Arial"/>
                <a:ea typeface="Arial"/>
                <a:cs typeface="Arial"/>
                <a:sym typeface="Arial"/>
              </a:rPr>
              <a:t>Notas para el facilitador:</a:t>
            </a:r>
            <a:endParaRPr b="0" i="0" sz="2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400" u="none" cap="none" strike="noStrike">
                <a:solidFill>
                  <a:srgbClr val="000000"/>
                </a:solidFill>
                <a:latin typeface="Arial"/>
                <a:ea typeface="Arial"/>
                <a:cs typeface="Arial"/>
                <a:sym typeface="Arial"/>
              </a:rPr>
              <a:t>Los participantes leen su caso práctico y debaten las preguntas incluidas en la </a:t>
            </a:r>
            <a:r>
              <a:rPr b="0" i="0" lang="es-ES" sz="1400" u="sng" cap="none" strike="noStrike">
                <a:solidFill>
                  <a:srgbClr val="000000"/>
                </a:solidFill>
                <a:latin typeface="Arial"/>
                <a:ea typeface="Arial"/>
                <a:cs typeface="Arial"/>
                <a:sym typeface="Arial"/>
              </a:rPr>
              <a:t>Diapositiva 27</a:t>
            </a:r>
            <a:r>
              <a:rPr b="0" i="0"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400" u="none" cap="none" strike="noStrike">
                <a:solidFill>
                  <a:srgbClr val="000000"/>
                </a:solidFill>
                <a:latin typeface="Arial"/>
                <a:ea typeface="Arial"/>
                <a:cs typeface="Arial"/>
                <a:sym typeface="Arial"/>
              </a:rPr>
              <a:t>¿Qué intervenciones de PSS/SEL puede detectar en este estudio?</a:t>
            </a:r>
            <a:endParaRPr b="0" i="0" sz="2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400" u="none" cap="none" strike="noStrike">
                <a:solidFill>
                  <a:srgbClr val="000000"/>
                </a:solidFill>
                <a:latin typeface="Arial"/>
                <a:ea typeface="Arial"/>
                <a:cs typeface="Arial"/>
                <a:sym typeface="Arial"/>
              </a:rPr>
              <a:t>¿Cuál es el grupo objetivo de la intervención? ¿Cómo se benefician?</a:t>
            </a:r>
            <a:endParaRPr b="0" i="0" sz="2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400" u="none" cap="none" strike="noStrike">
                <a:solidFill>
                  <a:srgbClr val="000000"/>
                </a:solidFill>
                <a:latin typeface="Arial"/>
                <a:ea typeface="Arial"/>
                <a:cs typeface="Arial"/>
                <a:sym typeface="Arial"/>
              </a:rPr>
              <a:t>¿Quién más podría beneficiarse de esta intervención? ¿Cómo?</a:t>
            </a:r>
            <a:endParaRPr b="0" i="0" sz="2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400" u="none" cap="none" strike="noStrike">
                <a:solidFill>
                  <a:srgbClr val="000000"/>
                </a:solidFill>
                <a:latin typeface="Arial"/>
                <a:ea typeface="Arial"/>
                <a:cs typeface="Arial"/>
                <a:sym typeface="Arial"/>
              </a:rPr>
              <a:t>¿En qué nivel de la pirámide PSS-SEL se sitúa la intervención?</a:t>
            </a:r>
            <a:endParaRPr b="0" i="0" sz="2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400" u="none" cap="none" strike="noStrike">
                <a:solidFill>
                  <a:srgbClr val="000000"/>
                </a:solidFill>
                <a:latin typeface="Arial"/>
                <a:ea typeface="Arial"/>
                <a:cs typeface="Arial"/>
                <a:sym typeface="Arial"/>
              </a:rPr>
              <a:t>Pida a los participantes que usen surotafolio para presentar su debate, pueden usar palabras, imágenes o ambas cosas.</a:t>
            </a:r>
            <a:endParaRPr b="0" i="0" sz="2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400" u="none" cap="none" strike="noStrike">
                <a:solidFill>
                  <a:srgbClr val="000000"/>
                </a:solidFill>
                <a:latin typeface="Arial"/>
                <a:ea typeface="Arial"/>
                <a:cs typeface="Arial"/>
                <a:sym typeface="Arial"/>
              </a:rPr>
              <a:t>Pida a los grupos que compartan su caso práctico usando su . Utilice las notas del facilitador en el </a:t>
            </a:r>
            <a:r>
              <a:rPr b="0" i="0" lang="es-ES" sz="1400" u="sng" cap="none" strike="noStrike">
                <a:solidFill>
                  <a:srgbClr val="000000"/>
                </a:solidFill>
                <a:latin typeface="Arial"/>
                <a:ea typeface="Arial"/>
                <a:cs typeface="Arial"/>
                <a:sym typeface="Arial"/>
              </a:rPr>
              <a:t>Apéndice 7 </a:t>
            </a:r>
            <a:r>
              <a:rPr b="0" i="0" lang="es-ES" sz="1400" u="none" cap="none" strike="noStrike">
                <a:solidFill>
                  <a:srgbClr val="000000"/>
                </a:solidFill>
                <a:latin typeface="Arial"/>
                <a:ea typeface="Arial"/>
                <a:cs typeface="Arial"/>
                <a:sym typeface="Arial"/>
              </a:rPr>
              <a:t>para ayudar a estructurar el debate.</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400" u="none" cap="none" strike="noStrike">
                <a:solidFill>
                  <a:srgbClr val="000000"/>
                </a:solidFill>
                <a:latin typeface="Arial"/>
                <a:ea typeface="Arial"/>
                <a:cs typeface="Arial"/>
                <a:sym typeface="Arial"/>
              </a:rPr>
              <a:t>Guión:</a:t>
            </a:r>
            <a:r>
              <a:rPr b="0" i="0"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Cada grupo debe tener un caso práctico. Por favor, lea su caso práctico y comente las preguntas en la diapositiva. Utilice el papel de rotafolio para presentar su debate sobre el caso práctico. Puede utilizar palabras, imágenes o una combinación de ambas. Tienen unos 20 minutos para trabajar juntos, luego compartiremos nuestras conclusiones.</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55" name="Google Shape;255;p28: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2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261" name="Google Shape;261;p29: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3</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es-ES" sz="1000" u="none" cap="none" strike="noStrike">
                <a:solidFill>
                  <a:srgbClr val="000000"/>
                </a:solidFill>
                <a:latin typeface="Arial"/>
                <a:ea typeface="Arial"/>
                <a:cs typeface="Arial"/>
                <a:sym typeface="Arial"/>
              </a:rPr>
              <a:t>Notas de Orientación de la INEE sobre el Apoyo Psicosocial</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es-ES" sz="1000" u="none" cap="none" strike="noStrike">
                <a:solidFill>
                  <a:srgbClr val="000000"/>
                </a:solidFill>
                <a:latin typeface="Arial"/>
                <a:ea typeface="Arial"/>
                <a:cs typeface="Arial"/>
                <a:sym typeface="Arial"/>
              </a:rPr>
              <a:t>El Documento de Referencia de la INEE sobre Apoyo Psicosocial y Aprendizaje Social y Emocional para Niños, Niñas y Jóvenes en Situaciones de Emergencia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moderador: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Presente las herramientas de PSS-SEL de la INEE.</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Anime a los participantes a usar las herramientas proporcionadas durante todo el día.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Este módulo hará referencia a la </a:t>
            </a:r>
            <a:r>
              <a:rPr b="0" i="1" lang="es-ES" sz="1000" u="none" cap="none" strike="noStrike">
                <a:solidFill>
                  <a:srgbClr val="000000"/>
                </a:solidFill>
                <a:latin typeface="Arial"/>
                <a:ea typeface="Arial"/>
                <a:cs typeface="Arial"/>
                <a:sym typeface="Arial"/>
              </a:rPr>
              <a:t>Notas de Orientación de la INEE sobre el Apoyo Psicosocial</a:t>
            </a:r>
            <a:r>
              <a:rPr b="0" i="0" lang="es-ES" sz="1000" u="none" cap="none" strike="noStrike">
                <a:solidFill>
                  <a:srgbClr val="000000"/>
                </a:solidFill>
                <a:latin typeface="Arial"/>
                <a:ea typeface="Arial"/>
                <a:cs typeface="Arial"/>
                <a:sym typeface="Arial"/>
              </a:rPr>
              <a:t> y al </a:t>
            </a:r>
            <a:r>
              <a:rPr b="0" i="1" lang="es-ES" sz="1000" u="none" cap="none" strike="noStrike">
                <a:solidFill>
                  <a:srgbClr val="000000"/>
                </a:solidFill>
                <a:latin typeface="Arial"/>
                <a:ea typeface="Arial"/>
                <a:cs typeface="Arial"/>
                <a:sym typeface="Arial"/>
              </a:rPr>
              <a:t>Documento de Referencia de la INEE sobre Apoyo Psicosocial y el Aprendizaje Social y Emocional en Niños, Niñas y Jóvenes en Situaciones de Emergencia</a:t>
            </a:r>
            <a:r>
              <a:rPr b="0" i="0" lang="es-ES" sz="1000" u="none" cap="none" strike="noStrike">
                <a:solidFill>
                  <a:srgbClr val="000000"/>
                </a:solidFill>
                <a:latin typeface="Arial"/>
                <a:ea typeface="Arial"/>
                <a:cs typeface="Arial"/>
                <a:sym typeface="Arial"/>
              </a:rPr>
              <a:t>. Son herramientas excelentes para ayudar con el trabajo realizado de apoyo psicosocial. </a:t>
            </a:r>
            <a:endParaRPr b="0" i="0" sz="1000" u="none" cap="none" strike="noStrike">
              <a:solidFill>
                <a:srgbClr val="000000"/>
              </a:solidFill>
              <a:latin typeface="Arial"/>
              <a:ea typeface="Arial"/>
              <a:cs typeface="Arial"/>
              <a:sym typeface="Arial"/>
            </a:endParaRPr>
          </a:p>
          <a:p>
            <a:pPr indent="0" lvl="0" marL="0" rtl="0" algn="l">
              <a:lnSpc>
                <a:spcPct val="100000"/>
              </a:lnSpc>
              <a:spcBef>
                <a:spcPts val="0"/>
              </a:spcBef>
              <a:spcAft>
                <a:spcPts val="0"/>
              </a:spcAft>
              <a:buSzPts val="1400"/>
              <a:buNone/>
            </a:pPr>
            <a:r>
              <a:t/>
            </a:r>
            <a:endParaRPr b="1" i="1" sz="1000">
              <a:solidFill>
                <a:schemeClr val="dk1"/>
              </a:solidFill>
            </a:endParaRPr>
          </a:p>
        </p:txBody>
      </p:sp>
      <p:sp>
        <p:nvSpPr>
          <p:cNvPr id="63" name="Google Shape;63;p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3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29 </a:t>
            </a:r>
            <a:r>
              <a:rPr b="0" i="0" lang="es-ES" sz="1000" u="none" cap="none" strike="noStrike">
                <a:solidFill>
                  <a:srgbClr val="000000"/>
                </a:solidFill>
                <a:latin typeface="Arial"/>
                <a:ea typeface="Arial"/>
                <a:cs typeface="Arial"/>
                <a:sym typeface="Arial"/>
              </a:rPr>
              <a:t>(5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es-ES" sz="1000" u="none" cap="none" strike="noStrike">
                <a:solidFill>
                  <a:srgbClr val="000000"/>
                </a:solidFill>
                <a:latin typeface="Arial"/>
                <a:ea typeface="Arial"/>
                <a:cs typeface="Arial"/>
                <a:sym typeface="Arial"/>
              </a:rPr>
              <a:t>Notas de Orientación de la INEE sobre el Apoyo Psicosocial</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es-ES" sz="1000" u="none" cap="none" strike="noStrike">
                <a:solidFill>
                  <a:srgbClr val="000000"/>
                </a:solidFill>
                <a:latin typeface="Arial"/>
                <a:ea typeface="Arial"/>
                <a:cs typeface="Arial"/>
                <a:sym typeface="Arial"/>
              </a:rPr>
              <a:t>La Nota de Orientación de la INEE sobre Apoyo Psicosocial</a:t>
            </a:r>
            <a:r>
              <a:rPr b="0" i="0" lang="es-ES" sz="1000" u="none" cap="none" strike="noStrike">
                <a:solidFill>
                  <a:srgbClr val="000000"/>
                </a:solidFill>
                <a:latin typeface="Arial"/>
                <a:ea typeface="Arial"/>
                <a:cs typeface="Arial"/>
                <a:sym typeface="Arial"/>
              </a:rPr>
              <a:t> puede utilizarse como herramienta para guiar las intervenciones de PSS-SEL.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es-ES" sz="1000" u="none" cap="none" strike="noStrike">
                <a:solidFill>
                  <a:srgbClr val="000000"/>
                </a:solidFill>
                <a:latin typeface="Arial"/>
                <a:ea typeface="Arial"/>
                <a:cs typeface="Arial"/>
                <a:sym typeface="Arial"/>
              </a:rPr>
              <a:t>La Nota de orientación sobre apoyo psicosocial de la INEE</a:t>
            </a:r>
            <a:r>
              <a:rPr b="0" i="0" lang="es-ES" sz="1000" u="none" cap="none" strike="noStrike">
                <a:solidFill>
                  <a:srgbClr val="000000"/>
                </a:solidFill>
                <a:latin typeface="Arial"/>
                <a:ea typeface="Arial"/>
                <a:cs typeface="Arial"/>
                <a:sym typeface="Arial"/>
              </a:rPr>
              <a:t> se organiza en torno a las Normas Mínimas de la INEE: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Normas fundamentales</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Acceso y  ambiente de aprendizaje</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Enseñanza y aprendizaje</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Maestros y otro personal educativo</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Política educativa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es-ES" sz="1000" u="none" cap="none" strike="noStrike">
                <a:solidFill>
                  <a:srgbClr val="000000"/>
                </a:solidFill>
                <a:latin typeface="Arial"/>
                <a:ea typeface="Arial"/>
                <a:cs typeface="Arial"/>
                <a:sym typeface="Arial"/>
              </a:rPr>
              <a:t>Nota: Recuerde que antes de hacer esta formación, los participantes deben haber recibido una orientación en línea o en persona sobre las Normas Mínimas de la INEE. Esta actividad supone que los participantes tienen algún conocimiento de las Normas Mínimas de la INEE</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La Nota de Orientación de la INEE sobre Apoyo Psicosocial se puede utilizar como una herramienta para planificar e implementar intervenciones de PSS y SEL. La Nota de Orientación también proporciona ejemplos de programas PSS que se han ejecutado por todo el mundo. La Nota de Orientación está organizada en torno a los ámbitos de las Normas mínimas de la INEE: normas fundamentales, acceso y entorno de aprendizaje, enseñanza y aprendizaje, maestros y otro personal educativo; y política educativa.</a:t>
            </a:r>
            <a:r>
              <a:rPr lang="es-ES" sz="1000"/>
              <a:t> </a:t>
            </a:r>
            <a:endParaRPr b="1" i="1" sz="1000">
              <a:solidFill>
                <a:schemeClr val="dk1"/>
              </a:solidFill>
            </a:endParaRPr>
          </a:p>
        </p:txBody>
      </p:sp>
      <p:sp>
        <p:nvSpPr>
          <p:cNvPr id="266" name="Google Shape;266;p30: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3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30</a:t>
            </a:r>
            <a:r>
              <a:rPr b="0" i="0" lang="es-ES" sz="1000" u="none" cap="none" strike="noStrike">
                <a:solidFill>
                  <a:srgbClr val="000000"/>
                </a:solidFill>
                <a:latin typeface="Arial"/>
                <a:ea typeface="Arial"/>
                <a:cs typeface="Arial"/>
                <a:sym typeface="Arial"/>
              </a:rPr>
              <a:t> (30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sng" cap="none" strike="noStrike">
                <a:solidFill>
                  <a:srgbClr val="000000"/>
                </a:solidFill>
                <a:latin typeface="Arial"/>
                <a:ea typeface="Arial"/>
                <a:cs typeface="Arial"/>
                <a:sym typeface="Arial"/>
              </a:rPr>
              <a:t>Hoja informativa 9</a:t>
            </a:r>
            <a:r>
              <a:rPr b="0" i="0" lang="es-ES" sz="1000" u="none" cap="none" strike="noStrike">
                <a:solidFill>
                  <a:srgbClr val="000000"/>
                </a:solidFill>
                <a:latin typeface="Arial"/>
                <a:ea typeface="Arial"/>
                <a:cs typeface="Arial"/>
                <a:sym typeface="Arial"/>
              </a:rPr>
              <a:t>: PSS y SEL y las Normas Mínimas de la INEE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sng" cap="none" strike="noStrike">
                <a:solidFill>
                  <a:srgbClr val="000000"/>
                </a:solidFill>
                <a:latin typeface="Arial"/>
                <a:ea typeface="Arial"/>
                <a:cs typeface="Arial"/>
                <a:sym typeface="Arial"/>
                <a:hlinkClick r:id="rId2">
                  <a:extLst>
                    <a:ext uri="{A12FA001-AC4F-418D-AE19-62706E023703}">
                      <ahyp:hlinkClr val="tx"/>
                    </a:ext>
                  </a:extLst>
                </a:hlinkClick>
              </a:rPr>
              <a:t>Notas de Orientación de la INEE sobre el Apoyo Psicosocial</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1"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Utilizando los mismos casos prácticos, los participantes analizarán y sugerirán mejoras a las intervenciones utilizando las Normas Mínimas de la INEE.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1" lang="es-ES" sz="1000" u="none" cap="none" strike="noStrike">
                <a:solidFill>
                  <a:srgbClr val="000000"/>
                </a:solidFill>
                <a:latin typeface="Arial"/>
                <a:ea typeface="Arial"/>
                <a:cs typeface="Arial"/>
                <a:sym typeface="Arial"/>
              </a:rPr>
              <a:t>Nota: Si no dispone de mucho tiempo, asigne a cada grupo sólo un ámbito de las Normas Mínimas de la INEE incluidas en la </a:t>
            </a:r>
            <a:r>
              <a:rPr b="0" i="1" lang="es-ES" sz="1000" u="sng" cap="none" strike="noStrike">
                <a:solidFill>
                  <a:srgbClr val="000000"/>
                </a:solidFill>
                <a:latin typeface="Arial"/>
                <a:ea typeface="Arial"/>
                <a:cs typeface="Arial"/>
                <a:sym typeface="Arial"/>
              </a:rPr>
              <a:t>Hoja informativa 9</a:t>
            </a:r>
            <a:r>
              <a:rPr b="0" i="1" lang="es-ES" sz="1000" u="none" cap="none" strike="noStrike">
                <a:solidFill>
                  <a:srgbClr val="000000"/>
                </a:solidFill>
                <a:latin typeface="Arial"/>
                <a:ea typeface="Arial"/>
                <a:cs typeface="Arial"/>
                <a:sym typeface="Arial"/>
              </a:rPr>
              <a:t> y luego haga que todos los grupos lo presenten. </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En la próxima actividad, continuaremos trabajando en los mismos grupos, con los casos prácticos. Utilizando la </a:t>
            </a:r>
            <a:r>
              <a:rPr b="0" i="1" lang="es-ES" sz="1000" u="none" cap="none" strike="noStrike">
                <a:solidFill>
                  <a:srgbClr val="000000"/>
                </a:solidFill>
                <a:latin typeface="Arial"/>
                <a:ea typeface="Arial"/>
                <a:cs typeface="Arial"/>
                <a:sym typeface="Arial"/>
              </a:rPr>
              <a:t>Nota de Orientación de la INEE sobre apoyo psicosocial</a:t>
            </a:r>
            <a:r>
              <a:rPr b="0" i="0" lang="es-ES" sz="1000" u="none" cap="none" strike="noStrike">
                <a:solidFill>
                  <a:srgbClr val="000000"/>
                </a:solidFill>
                <a:latin typeface="Arial"/>
                <a:ea typeface="Arial"/>
                <a:cs typeface="Arial"/>
                <a:sym typeface="Arial"/>
              </a:rPr>
              <a:t> analice sus casos prácticos de acuerdo con los cinco ámbitos de las Normas Mínimas de la INEE. Use la </a:t>
            </a:r>
            <a:r>
              <a:rPr b="0" i="0" lang="es-ES" sz="1000" u="sng" cap="none" strike="noStrike">
                <a:solidFill>
                  <a:srgbClr val="000000"/>
                </a:solidFill>
                <a:latin typeface="Arial"/>
                <a:ea typeface="Arial"/>
                <a:cs typeface="Arial"/>
                <a:sym typeface="Arial"/>
              </a:rPr>
              <a:t>Hoja informativa 9</a:t>
            </a:r>
            <a:r>
              <a:rPr b="0" i="0" lang="es-ES" sz="1000" u="none" cap="none" strike="noStrike">
                <a:solidFill>
                  <a:srgbClr val="000000"/>
                </a:solidFill>
                <a:latin typeface="Arial"/>
                <a:ea typeface="Arial"/>
                <a:cs typeface="Arial"/>
                <a:sym typeface="Arial"/>
              </a:rPr>
              <a:t> para captar: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¿Cómo aborda la intervención en su caso práctico cada dominio?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¿Cómo es posible que la intervención en su caso práctico sea insuficiente?</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¿Cómo puede mejorarse la intervención en su caso práctico?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Tendrán 30 minutos para trabajar en sus grupos pequeños y luego lo comentaremos todos juntos.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73" name="Google Shape;273;p3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3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31:</a:t>
            </a:r>
            <a:r>
              <a:rPr b="0" i="0" lang="es-ES" sz="1000" u="none" cap="none" strike="noStrike">
                <a:solidFill>
                  <a:srgbClr val="000000"/>
                </a:solidFill>
                <a:latin typeface="Arial"/>
                <a:ea typeface="Arial"/>
                <a:cs typeface="Arial"/>
                <a:sym typeface="Arial"/>
              </a:rPr>
              <a:t> </a:t>
            </a:r>
            <a:r>
              <a:rPr b="1" i="1" lang="es-ES" sz="1000" u="none" cap="none" strike="noStrike">
                <a:solidFill>
                  <a:srgbClr val="000000"/>
                </a:solidFill>
                <a:latin typeface="Arial"/>
                <a:ea typeface="Arial"/>
                <a:cs typeface="Arial"/>
                <a:sym typeface="Arial"/>
              </a:rPr>
              <a:t>Actividad complementaria</a:t>
            </a:r>
            <a:r>
              <a:rPr b="0" i="0" lang="es-ES" sz="1000" u="none" cap="none" strike="noStrike">
                <a:solidFill>
                  <a:srgbClr val="000000"/>
                </a:solidFill>
                <a:latin typeface="Arial"/>
                <a:ea typeface="Arial"/>
                <a:cs typeface="Arial"/>
                <a:sym typeface="Arial"/>
              </a:rPr>
              <a:t> (30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Propósito:</a:t>
            </a:r>
            <a:r>
              <a:rPr b="0" i="0" lang="es-ES" sz="1000" u="none" cap="none" strike="noStrike">
                <a:solidFill>
                  <a:srgbClr val="000000"/>
                </a:solidFill>
                <a:latin typeface="Arial"/>
                <a:ea typeface="Arial"/>
                <a:cs typeface="Arial"/>
                <a:sym typeface="Arial"/>
              </a:rPr>
              <a:t> Esta actividad complementaria se puede utilizar como una evaluación acumulativa, para determinar si los participantes han entendido y pueden aplicar la información presentada en esta capacitación.  Los participantes identificarán las necesidades de PSS y SEL en una población meta con la que están familiarizados y planificarán las intervenciones relevantes de PSS y SEL.</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sng" cap="none" strike="noStrike">
                <a:solidFill>
                  <a:srgbClr val="000000"/>
                </a:solidFill>
                <a:latin typeface="Arial"/>
                <a:ea typeface="Arial"/>
                <a:cs typeface="Arial"/>
                <a:sym typeface="Arial"/>
              </a:rPr>
              <a:t>Hoja informativa 10</a:t>
            </a:r>
            <a:r>
              <a:rPr b="0" i="0" lang="es-ES" sz="1000" u="none" cap="none" strike="noStrike">
                <a:solidFill>
                  <a:srgbClr val="000000"/>
                </a:solidFill>
                <a:latin typeface="Arial"/>
                <a:ea typeface="Arial"/>
                <a:cs typeface="Arial"/>
                <a:sym typeface="Arial"/>
              </a:rPr>
              <a:t>: Plan de Acción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Distribuya la </a:t>
            </a:r>
            <a:r>
              <a:rPr b="0" i="0" lang="es-ES" sz="1000" u="sng" cap="none" strike="noStrike">
                <a:solidFill>
                  <a:srgbClr val="000000"/>
                </a:solidFill>
                <a:latin typeface="Arial"/>
                <a:ea typeface="Arial"/>
                <a:cs typeface="Arial"/>
                <a:sym typeface="Arial"/>
              </a:rPr>
              <a:t>Hoja informativa 10</a:t>
            </a:r>
            <a:r>
              <a:rPr b="0" i="0" lang="es-ES" sz="1000" u="none" cap="none" strike="noStrike">
                <a:solidFill>
                  <a:srgbClr val="000000"/>
                </a:solidFill>
                <a:latin typeface="Arial"/>
                <a:ea typeface="Arial"/>
                <a:cs typeface="Arial"/>
                <a:sym typeface="Arial"/>
              </a:rPr>
              <a:t>: Plan de Acción.</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Explique que los participantes tendrán 30 minutos para trabajar con un compañero/grupo pequeño para desarrollar un plan de acción para una intervención PSS y SEL.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Pida a los participantes que elijan un contexto en el que hayan trabajado o en el que estén trabajando actualmente.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Los participantes deben usar las preguntas de la </a:t>
            </a:r>
            <a:r>
              <a:rPr b="0" i="0" lang="es-ES" sz="1000" u="sng" cap="none" strike="noStrike">
                <a:solidFill>
                  <a:srgbClr val="000000"/>
                </a:solidFill>
                <a:latin typeface="Arial"/>
                <a:ea typeface="Arial"/>
                <a:cs typeface="Arial"/>
                <a:sym typeface="Arial"/>
              </a:rPr>
              <a:t>Hoja informativa 10</a:t>
            </a:r>
            <a:r>
              <a:rPr b="0" i="0" lang="es-ES" sz="1000" u="none" cap="none" strike="noStrike">
                <a:solidFill>
                  <a:srgbClr val="000000"/>
                </a:solidFill>
                <a:latin typeface="Arial"/>
                <a:ea typeface="Arial"/>
                <a:cs typeface="Arial"/>
                <a:sym typeface="Arial"/>
              </a:rPr>
              <a:t> para guiarse en su planificación.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❓¿Ha trabajado alguna vez en un contexto que en su opinión se hubiera beneficiado de una intervención de PSS y SEL? ¿Dónde y por qué?</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Como última actividad de hoy, vamos a practicar cómo aplicar algunos de los conceptos que hemos aprendido. Usando la </a:t>
            </a:r>
            <a:r>
              <a:rPr b="0" i="0" lang="es-ES" sz="1000" u="sng" cap="none" strike="noStrike">
                <a:solidFill>
                  <a:srgbClr val="000000"/>
                </a:solidFill>
                <a:latin typeface="Arial"/>
                <a:ea typeface="Arial"/>
                <a:cs typeface="Arial"/>
                <a:sym typeface="Arial"/>
              </a:rPr>
              <a:t>Hoja informativa 10</a:t>
            </a:r>
            <a:r>
              <a:rPr b="0" i="0" lang="es-ES" sz="1000" u="none" cap="none" strike="noStrike">
                <a:solidFill>
                  <a:srgbClr val="000000"/>
                </a:solidFill>
                <a:latin typeface="Arial"/>
                <a:ea typeface="Arial"/>
                <a:cs typeface="Arial"/>
                <a:sym typeface="Arial"/>
              </a:rPr>
              <a:t> como guía, usted va a crear un plan de acción para ejecutar una intervención PSS y SEL. Trabajando en parejas o en pequeños grupos, por favor elija un contexto en el que haya trabajado o esté trabajando actualmente y que piense se podría haber beneficiado de una intervención de PSS y SEL.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Identificar una población meta (por ejemplo: niñas adolescentes) y las necesidades de PSS y SEL en esa población.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Luego, elabore una lista de recursos que necesitará para aplicar su intervención, pensando de forma exigente sobre los recursos que ya tiene y cómo adquirir recursos adicionales.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Finalmente, aporte algunos desafíos posibles para aplicar su intervención y las estrategias necesarias para abordar esos desafíos.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Por favor, consulte las hojas informativas anteriores o la Nota de Orientación sobre apoyo psicosocial para ayudar a estructurar su planificación. Siéntanse libres de hacerme cualquier pregunta. (Si tenemos tiempo) luego tendrán la oportunidad de presentar su plan de acción.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79" name="Google Shape;279;p32: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3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32 </a:t>
            </a:r>
            <a:r>
              <a:rPr b="0" i="0" lang="es-ES" sz="1000" u="none" cap="none" strike="noStrike">
                <a:solidFill>
                  <a:srgbClr val="000000"/>
                </a:solidFill>
                <a:latin typeface="Arial"/>
                <a:ea typeface="Arial"/>
                <a:cs typeface="Arial"/>
                <a:sym typeface="Arial"/>
              </a:rPr>
              <a:t>(5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sng" cap="none" strike="noStrike">
                <a:solidFill>
                  <a:srgbClr val="000000"/>
                </a:solidFill>
                <a:latin typeface="Arial"/>
                <a:ea typeface="Arial"/>
                <a:cs typeface="Arial"/>
                <a:sym typeface="Arial"/>
              </a:rPr>
              <a:t>Diapositiva 11</a:t>
            </a:r>
            <a:r>
              <a:rPr b="0" i="0" lang="es-ES" sz="1000" u="none" cap="none" strike="noStrike">
                <a:solidFill>
                  <a:srgbClr val="000000"/>
                </a:solidFill>
                <a:latin typeface="Arial"/>
                <a:ea typeface="Arial"/>
                <a:cs typeface="Arial"/>
                <a:sym typeface="Arial"/>
              </a:rPr>
              <a:t>: Autorreflexión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es-ES" sz="1000" u="none" cap="none" strike="noStrike">
                <a:solidFill>
                  <a:srgbClr val="000000"/>
                </a:solidFill>
                <a:latin typeface="Arial"/>
                <a:ea typeface="Arial"/>
                <a:cs typeface="Arial"/>
                <a:sym typeface="Arial"/>
              </a:rPr>
              <a:t>Opción 1:</a:t>
            </a:r>
            <a:r>
              <a:rPr b="0" i="0" lang="es-ES" sz="1000" u="none" cap="none" strike="noStrike">
                <a:solidFill>
                  <a:srgbClr val="000000"/>
                </a:solidFill>
                <a:latin typeface="Arial"/>
                <a:ea typeface="Arial"/>
                <a:cs typeface="Arial"/>
                <a:sym typeface="Arial"/>
              </a:rPr>
              <a:t> Pida a los participantes que reflexionen en silencio sobre la capacitación y respondan a las preguntas de autorreflexión incluidas en la </a:t>
            </a:r>
            <a:r>
              <a:rPr b="0" i="0" lang="es-ES" sz="1000" u="sng" cap="none" strike="noStrike">
                <a:solidFill>
                  <a:srgbClr val="000000"/>
                </a:solidFill>
                <a:latin typeface="Arial"/>
                <a:ea typeface="Arial"/>
                <a:cs typeface="Arial"/>
                <a:sym typeface="Arial"/>
              </a:rPr>
              <a:t>Hoja Informativa 11</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es-ES" sz="1000" u="none" cap="none" strike="noStrike">
                <a:solidFill>
                  <a:srgbClr val="000000"/>
                </a:solidFill>
                <a:latin typeface="Arial"/>
                <a:ea typeface="Arial"/>
                <a:cs typeface="Arial"/>
                <a:sym typeface="Arial"/>
              </a:rPr>
              <a:t>Opción 2: </a:t>
            </a:r>
            <a:r>
              <a:rPr b="0" i="0" lang="es-ES" sz="1000" u="none" cap="none" strike="noStrike">
                <a:solidFill>
                  <a:srgbClr val="000000"/>
                </a:solidFill>
                <a:latin typeface="Arial"/>
                <a:ea typeface="Arial"/>
                <a:cs typeface="Arial"/>
                <a:sym typeface="Arial"/>
              </a:rPr>
              <a:t>Pida a los participantes que comenten las preguntas incluidas en la </a:t>
            </a:r>
            <a:r>
              <a:rPr b="0" i="0" lang="es-ES" sz="1000" u="sng" cap="none" strike="noStrike">
                <a:solidFill>
                  <a:srgbClr val="000000"/>
                </a:solidFill>
                <a:latin typeface="Arial"/>
                <a:ea typeface="Arial"/>
                <a:cs typeface="Arial"/>
                <a:sym typeface="Arial"/>
              </a:rPr>
              <a:t>Hoja Informativa 11</a:t>
            </a:r>
            <a:r>
              <a:rPr b="0" i="0" lang="es-ES" sz="1000" u="none" cap="none" strike="noStrike">
                <a:solidFill>
                  <a:srgbClr val="000000"/>
                </a:solidFill>
                <a:latin typeface="Arial"/>
                <a:ea typeface="Arial"/>
                <a:cs typeface="Arial"/>
                <a:sym typeface="Arial"/>
              </a:rPr>
              <a:t> en parejas o en pequeños grupos.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Para cualquiera de las dos opciones, reserve tiempo para responder cualquier pregunta que los participantes puedan tener. Anime a los participantes a responder las preguntas de los demás.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Por favor, tómense unos minutos para reflexionar sobre el taller de hoy. Reflexionen sobre las siguientes preguntas: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¿Pueden mencionar 3 cosas que aprendieron hoy?</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¿Cuáles serían 2 nuevas ideas/estrategias que utilizará en su trabajo?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¿Tienen aún alguna pregunta?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¿Alguien tiene alguna reflexión o pregunta que quiera compartir con el grupo?</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285" name="Google Shape;285;p3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3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2286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33</a:t>
            </a:r>
            <a:r>
              <a:rPr b="0" i="0" lang="es-ES" sz="1000" u="none" cap="none" strike="noStrike">
                <a:solidFill>
                  <a:srgbClr val="000000"/>
                </a:solidFill>
                <a:latin typeface="Arial"/>
                <a:ea typeface="Arial"/>
                <a:cs typeface="Arial"/>
                <a:sym typeface="Arial"/>
              </a:rPr>
              <a:t> (5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sng" cap="none" strike="noStrike">
                <a:solidFill>
                  <a:srgbClr val="000000"/>
                </a:solidFill>
                <a:latin typeface="Arial"/>
                <a:ea typeface="Arial"/>
                <a:cs typeface="Arial"/>
                <a:sym typeface="Arial"/>
              </a:rPr>
              <a:t>Hoja informativa 12</a:t>
            </a:r>
            <a:r>
              <a:rPr b="0" i="0" lang="es-ES" sz="1000" u="none" cap="none" strike="noStrike">
                <a:solidFill>
                  <a:srgbClr val="000000"/>
                </a:solidFill>
                <a:latin typeface="Arial"/>
                <a:ea typeface="Arial"/>
                <a:cs typeface="Arial"/>
                <a:sym typeface="Arial"/>
              </a:rPr>
              <a:t>: Formulario de evaluación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Dé 5 minutos a los participantes para que completen el formulario de evaluación.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Gracias a todos por asistir al taller de hoy. Por favor, rellene el formulario de evaluación para ayudarnos a mejorar un poco más nuestros talleres de capacitación.</a:t>
            </a:r>
            <a:r>
              <a:rPr lang="es-ES" sz="1000"/>
              <a:t> </a:t>
            </a:r>
            <a:endParaRPr b="1" i="1" sz="1000">
              <a:solidFill>
                <a:schemeClr val="dk1"/>
              </a:solidFill>
            </a:endParaRPr>
          </a:p>
        </p:txBody>
      </p:sp>
      <p:sp>
        <p:nvSpPr>
          <p:cNvPr id="291" name="Google Shape;291;p3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3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7" name="Google Shape;297;p3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4</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moderador: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Proporcione la actividad de la línea como una breve evaluación de las necesidades para evaluar los conocimientos previos de los participantes sobre el tema.</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Los participantes se ponen de pie en el centro de la sala.</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Al hacer cada pregunta al grupo, los participantes se mueven al lado de la sala que representa su respuesta. "Sí" va hacia la derecha, "No" se dirige a la izquierda.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Si hay tiempo, pida a los participantes que compartan brevemente sus experiencias.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"Por favor, levántese y muévase al centro de la sala. Le voy a hacer algunas preguntas acerca de su experiencia profesional. Si su respuesta a una pregunta es "sí", por favor muévase al lado derecho de la sala. Si su respuesta a una pregunta es "no", por favor muévase al lado izquierdo de la sala. Si su respuesta es "no lo sé", puede permanecer en el centro de la sala. "¿Listo?"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¿Cuáles son algunas de las habilidades y experiencias que tenemos en la sala? ¿Alguien quiere compartirlas?</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000"/>
          </a:p>
        </p:txBody>
      </p:sp>
      <p:sp>
        <p:nvSpPr>
          <p:cNvPr id="72" name="Google Shape;72;p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78" name="Google Shape;78;p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6 </a:t>
            </a:r>
            <a:r>
              <a:rPr b="0" i="0" lang="es-ES" sz="1000" u="none" cap="none" strike="noStrike">
                <a:solidFill>
                  <a:srgbClr val="000000"/>
                </a:solidFill>
                <a:latin typeface="Arial"/>
                <a:ea typeface="Arial"/>
                <a:cs typeface="Arial"/>
                <a:sym typeface="Arial"/>
              </a:rPr>
              <a:t>(10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sng" cap="none" strike="noStrike">
                <a:solidFill>
                  <a:srgbClr val="000000"/>
                </a:solidFill>
                <a:latin typeface="Arial"/>
                <a:ea typeface="Arial"/>
                <a:cs typeface="Arial"/>
                <a:sym typeface="Arial"/>
              </a:rPr>
              <a:t>Hoja Informativa 1</a:t>
            </a:r>
            <a:r>
              <a:rPr b="0" i="0" lang="es-ES" sz="1000" u="none" cap="none" strike="noStrike">
                <a:solidFill>
                  <a:srgbClr val="000000"/>
                </a:solidFill>
                <a:latin typeface="Arial"/>
                <a:ea typeface="Arial"/>
                <a:cs typeface="Arial"/>
                <a:sym typeface="Arial"/>
              </a:rPr>
              <a:t>: ¿Qué necesitamos para sentirnos bien?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Rotafolios/pizarra y marcadores/tiza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1"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Dibuje el diagrama (</a:t>
            </a:r>
            <a:r>
              <a:rPr b="0" i="0" lang="es-ES" sz="1000" u="sng" cap="none" strike="noStrike">
                <a:solidFill>
                  <a:srgbClr val="000000"/>
                </a:solidFill>
                <a:latin typeface="Arial"/>
                <a:ea typeface="Arial"/>
                <a:cs typeface="Arial"/>
                <a:sym typeface="Arial"/>
              </a:rPr>
              <a:t>Diapositiva 6</a:t>
            </a:r>
            <a:r>
              <a:rPr b="0" i="0" lang="es-ES" sz="1000" u="none" cap="none" strike="noStrike">
                <a:solidFill>
                  <a:srgbClr val="000000"/>
                </a:solidFill>
                <a:latin typeface="Arial"/>
                <a:ea typeface="Arial"/>
                <a:cs typeface="Arial"/>
                <a:sym typeface="Arial"/>
              </a:rPr>
              <a:t>) en la pizarra/el rotafolio.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Pregunte a los participantes: "¿Qué necesitamos para sentirnos bien/felices/contentos/cómodos?"</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Obtenga algunas respuestas como ejemplo.</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Distribuya </a:t>
            </a:r>
            <a:r>
              <a:rPr b="0" i="0" lang="es-ES" sz="1000" u="sng" cap="none" strike="noStrike">
                <a:solidFill>
                  <a:srgbClr val="000000"/>
                </a:solidFill>
                <a:latin typeface="Arial"/>
                <a:ea typeface="Arial"/>
                <a:cs typeface="Arial"/>
                <a:sym typeface="Arial"/>
              </a:rPr>
              <a:t>la Hoja Informativa 1</a:t>
            </a:r>
            <a:r>
              <a:rPr b="0" i="0" lang="es-ES" sz="1000" u="none" cap="none" strike="noStrike">
                <a:solidFill>
                  <a:srgbClr val="000000"/>
                </a:solidFill>
                <a:latin typeface="Arial"/>
                <a:ea typeface="Arial"/>
                <a:cs typeface="Arial"/>
                <a:sym typeface="Arial"/>
              </a:rPr>
              <a:t>.</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es-ES" sz="1000" u="none" cap="none" strike="noStrike">
                <a:solidFill>
                  <a:srgbClr val="000000"/>
                </a:solidFill>
                <a:latin typeface="Arial"/>
                <a:ea typeface="Arial"/>
                <a:cs typeface="Arial"/>
                <a:sym typeface="Arial"/>
              </a:rPr>
              <a:t>Opción 1:</a:t>
            </a:r>
            <a:r>
              <a:rPr b="0" i="0" lang="es-ES" sz="1000" u="none" cap="none" strike="noStrike">
                <a:solidFill>
                  <a:srgbClr val="000000"/>
                </a:solidFill>
                <a:latin typeface="Arial"/>
                <a:ea typeface="Arial"/>
                <a:cs typeface="Arial"/>
                <a:sym typeface="Arial"/>
              </a:rPr>
              <a:t> Lluvia de ideas en silencio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Dé a los participantes 5 minutos en grupos pequeños para que realicen una lluvia de ideas con ejemplos para cada enunciado.</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Reparta tizas/marcadores a cada grupo. Anímeles a escribir por lo menos 2 o 3 ejemplos en el pizarra/rotafolio, agrupando respuestas parecidas.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Comente brevemente las respuestas escritas en la pizarra/el rotafolio.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1" i="0" lang="es-ES" sz="1000" u="none" cap="none" strike="noStrike">
                <a:solidFill>
                  <a:srgbClr val="000000"/>
                </a:solidFill>
                <a:latin typeface="Arial"/>
                <a:ea typeface="Arial"/>
                <a:cs typeface="Arial"/>
                <a:sym typeface="Arial"/>
              </a:rPr>
              <a:t>Opción 2:</a:t>
            </a:r>
            <a:r>
              <a:rPr b="0" i="0" lang="es-ES" sz="1000" u="none" cap="none" strike="noStrike">
                <a:solidFill>
                  <a:srgbClr val="000000"/>
                </a:solidFill>
                <a:latin typeface="Arial"/>
                <a:ea typeface="Arial"/>
                <a:cs typeface="Arial"/>
                <a:sym typeface="Arial"/>
              </a:rPr>
              <a:t> Pensar-Conectar-Compartir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Dé a los participantes 2 o 3 minutos para que ellos mismos realicen una lluvia de ideas con ejemplos de cada afirmación.</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Pida a los participantes que se dirijan a un compañero y comparen/compartan sus respuestas.</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Pida a las parejas que compartan algunas de sus respuestas con todo el grupo. Escriba sus respuestas en la pizarra/el rotafolio</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Hoy vamos a empezar hablando sobre el bienestar.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❓¿Qué necesitamos para sentirnos bien/felices/contentos/cómodos?</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Obtenga algunos ejemplos de los participantes. Si los participantes se mantienen callados, puede ser de gran ayuda dar un ejemplo o dos para alentarlos para que comiencen a participar.</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sng" cap="none" strike="noStrike">
                <a:solidFill>
                  <a:srgbClr val="000000"/>
                </a:solidFill>
                <a:latin typeface="Arial"/>
                <a:ea typeface="Arial"/>
                <a:cs typeface="Arial"/>
                <a:sym typeface="Arial"/>
              </a:rPr>
              <a:t>Opción 1: Lluvia de ideas en silencio</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Diríjase a su pareja. Usando </a:t>
            </a:r>
            <a:r>
              <a:rPr b="0" i="0" lang="es-ES" sz="1400" u="sng" cap="none" strike="noStrike">
                <a:solidFill>
                  <a:srgbClr val="000000"/>
                </a:solidFill>
                <a:latin typeface="Arial"/>
                <a:ea typeface="Arial"/>
                <a:cs typeface="Arial"/>
                <a:sym typeface="Arial"/>
              </a:rPr>
              <a:t>la Hoja Informativa 1</a:t>
            </a:r>
            <a:r>
              <a:rPr b="0" i="0" lang="es-ES" sz="1400" u="none" cap="none" strike="noStrike">
                <a:solidFill>
                  <a:srgbClr val="000000"/>
                </a:solidFill>
                <a:latin typeface="Arial"/>
                <a:ea typeface="Arial"/>
                <a:cs typeface="Arial"/>
                <a:sym typeface="Arial"/>
              </a:rPr>
              <a:t>, tendrá 5 minutos para pensar en algunos aspectos, capacidades, sentimientos y creencias que todos necesitamos para sentirnos bien. Aproveche su experiencia personal y profesional para pensar en algunos ejemplos.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(Cuando se acabe el tiempo, reparta los rotuladores/la tiza). Por favor, acérquese a la pizarra/el rotafolio y escriba 2 o 3 ejemplos en el área correcta.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sng" cap="none" strike="noStrike">
                <a:solidFill>
                  <a:srgbClr val="000000"/>
                </a:solidFill>
                <a:latin typeface="Arial"/>
                <a:ea typeface="Arial"/>
                <a:cs typeface="Arial"/>
                <a:sym typeface="Arial"/>
              </a:rPr>
              <a:t>Opción 2: Pensar-Conectar-Compartir</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Usando </a:t>
            </a:r>
            <a:r>
              <a:rPr b="0" i="0" lang="es-ES" sz="1400" u="sng" cap="none" strike="noStrike">
                <a:solidFill>
                  <a:srgbClr val="000000"/>
                </a:solidFill>
                <a:latin typeface="Arial"/>
                <a:ea typeface="Arial"/>
                <a:cs typeface="Arial"/>
                <a:sym typeface="Arial"/>
              </a:rPr>
              <a:t>la Hoja Informativa 1</a:t>
            </a:r>
            <a:r>
              <a:rPr b="0" i="0" lang="es-ES" sz="1400" u="none" cap="none" strike="noStrike">
                <a:solidFill>
                  <a:srgbClr val="000000"/>
                </a:solidFill>
                <a:latin typeface="Arial"/>
                <a:ea typeface="Arial"/>
                <a:cs typeface="Arial"/>
                <a:sym typeface="Arial"/>
              </a:rPr>
              <a:t>, tendrá 3 minutos para pensar en algunas aspectos, capacidades, sentimientos y creencias que todos necesitamos para sentirnos bien. Aproveche su experiencia personal y profesional para pensar en algunos ejemplos.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(Cuando se acabe el tiempo) Por favor, diríjase a su pareja y compare sus respuestas. Tendrá 2 minutos para comentar con su pareja antes de compartir con el grupo.</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400" u="none" cap="none" strike="noStrike">
                <a:solidFill>
                  <a:srgbClr val="000000"/>
                </a:solidFill>
                <a:latin typeface="Arial"/>
                <a:ea typeface="Arial"/>
                <a:cs typeface="Arial"/>
                <a:sym typeface="Arial"/>
              </a:rPr>
              <a:t>Ejemplos de Respuestas:</a:t>
            </a:r>
            <a:endParaRPr b="0" i="0" sz="2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400" u="none" cap="none" strike="noStrike">
                <a:solidFill>
                  <a:srgbClr val="000000"/>
                </a:solidFill>
                <a:latin typeface="Arial"/>
                <a:ea typeface="Arial"/>
                <a:cs typeface="Arial"/>
                <a:sym typeface="Arial"/>
              </a:rPr>
              <a:t>Tengo... comida y agua, vivienda, servicios médicos...</a:t>
            </a:r>
            <a:endParaRPr b="0" i="0" sz="2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400" u="none" cap="none" strike="noStrike">
                <a:solidFill>
                  <a:srgbClr val="000000"/>
                </a:solidFill>
                <a:latin typeface="Arial"/>
                <a:ea typeface="Arial"/>
                <a:cs typeface="Arial"/>
                <a:sym typeface="Arial"/>
              </a:rPr>
              <a:t>Puedo... pasar tiempo con mi familia, ir a la escuela, jugar con mis amigos.</a:t>
            </a:r>
            <a:endParaRPr b="0" i="0" sz="2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400" u="none" cap="none" strike="noStrike">
                <a:solidFill>
                  <a:srgbClr val="000000"/>
                </a:solidFill>
                <a:latin typeface="Arial"/>
                <a:ea typeface="Arial"/>
                <a:cs typeface="Arial"/>
                <a:sym typeface="Arial"/>
              </a:rPr>
              <a:t>Me siento... seguro, apoyado, comprometido con mi comunidad.</a:t>
            </a:r>
            <a:endParaRPr b="0" i="0" sz="2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400" u="none" cap="none" strike="noStrike">
                <a:solidFill>
                  <a:srgbClr val="000000"/>
                </a:solidFill>
                <a:latin typeface="Arial"/>
                <a:ea typeface="Arial"/>
                <a:cs typeface="Arial"/>
                <a:sym typeface="Arial"/>
              </a:rPr>
              <a:t>Creo... en mis creencias religiosas/espirituales/culturales, que tengo un futuro positivo.</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Como se puede ver por los ejemplos escritos en la pizarra/el rotafolio, existen aspectos físicos, sociales y emocionales del bienestar. Para sentirse bien, usted debe tener cubiertas sus necesidades físicas y biológicas, tales como las siguientes: comida y agua, vivienda, servicios médicos. También debe tener cubiertas sus necesidades sociales y emocionales, tales como estas: sentirse seguro, tener relaciones positivas con su familia y su comunidad y poder practicar sus tradiciones religiosas y culturales.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En situaciones de emergencia, las necesidades biológicas y materiales de las personas suelen ser las más visibles. Sin embargo, las necesidades sociales, emocionales, mentales, culturales y espirituales, a veces, pueden ser más difíciles de identificar.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400" u="none" cap="none" strike="noStrike">
                <a:solidFill>
                  <a:srgbClr val="000000"/>
                </a:solidFill>
                <a:latin typeface="Arial"/>
                <a:ea typeface="Arial"/>
                <a:cs typeface="Arial"/>
                <a:sym typeface="Arial"/>
              </a:rPr>
              <a:t>❓¿Por qué es importante entender lo que hace que una persona se sienta bien?</a:t>
            </a:r>
            <a:r>
              <a:rPr b="0" i="0" lang="es-ES" sz="20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400" u="none" cap="none" strike="noStrike">
                <a:solidFill>
                  <a:srgbClr val="000000"/>
                </a:solidFill>
                <a:latin typeface="Arial"/>
                <a:ea typeface="Arial"/>
                <a:cs typeface="Arial"/>
                <a:sym typeface="Arial"/>
              </a:rPr>
              <a:t>Ejemplo de respuesta:</a:t>
            </a:r>
            <a:r>
              <a:rPr b="0" i="0" lang="es-ES" sz="1400" u="none" cap="none" strike="noStrike">
                <a:solidFill>
                  <a:srgbClr val="000000"/>
                </a:solidFill>
                <a:latin typeface="Arial"/>
                <a:ea typeface="Arial"/>
                <a:cs typeface="Arial"/>
                <a:sym typeface="Arial"/>
              </a:rPr>
              <a:t> Para poder planificar y proporcionar un apoyo eficaz, necesitamos entender el bienestar y cómo influyen diversos factores en él.</a:t>
            </a:r>
            <a:r>
              <a:rPr b="0" i="0" lang="es-ES" sz="2000" u="none" cap="none" strike="noStrike">
                <a:solidFill>
                  <a:srgbClr val="000000"/>
                </a:solidFill>
                <a:latin typeface="Arial"/>
                <a:ea typeface="Arial"/>
                <a:cs typeface="Arial"/>
                <a:sym typeface="Arial"/>
              </a:rPr>
              <a:t> </a:t>
            </a:r>
            <a:endParaRPr b="0" i="0" sz="2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83" name="Google Shape;83;p6: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7</a:t>
            </a:r>
            <a:r>
              <a:rPr b="0" i="0" lang="es-ES" sz="1000" u="none" cap="none" strike="noStrike">
                <a:solidFill>
                  <a:srgbClr val="000000"/>
                </a:solidFill>
                <a:latin typeface="Arial"/>
                <a:ea typeface="Arial"/>
                <a:cs typeface="Arial"/>
                <a:sym typeface="Arial"/>
              </a:rPr>
              <a:t>(5 minutos)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sng" cap="none" strike="noStrike">
                <a:solidFill>
                  <a:srgbClr val="000000"/>
                </a:solidFill>
                <a:latin typeface="Arial"/>
                <a:ea typeface="Arial"/>
                <a:cs typeface="Arial"/>
                <a:sym typeface="Arial"/>
              </a:rPr>
              <a:t>Hoja Informativa 1</a:t>
            </a:r>
            <a:r>
              <a:rPr b="0" i="0" lang="es-ES" sz="1000" u="none" cap="none" strike="noStrike">
                <a:solidFill>
                  <a:srgbClr val="000000"/>
                </a:solidFill>
                <a:latin typeface="Arial"/>
                <a:ea typeface="Arial"/>
                <a:cs typeface="Arial"/>
                <a:sym typeface="Arial"/>
              </a:rPr>
              <a:t>: ¿Qué necesitamos para sentirnos bien?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Explique la información de la diapositiva.</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Pida a los participantes que consulten </a:t>
            </a:r>
            <a:r>
              <a:rPr b="0" i="0" lang="es-ES" sz="1000" u="sng" cap="none" strike="noStrike">
                <a:solidFill>
                  <a:srgbClr val="000000"/>
                </a:solidFill>
                <a:latin typeface="Arial"/>
                <a:ea typeface="Arial"/>
                <a:cs typeface="Arial"/>
                <a:sym typeface="Arial"/>
              </a:rPr>
              <a:t>la Hoja Informativa 1</a:t>
            </a:r>
            <a:r>
              <a:rPr b="0" i="0" lang="es-ES" sz="1000" u="none" cap="none" strike="noStrike">
                <a:solidFill>
                  <a:srgbClr val="000000"/>
                </a:solidFill>
                <a:latin typeface="Arial"/>
                <a:ea typeface="Arial"/>
                <a:cs typeface="Arial"/>
                <a:sym typeface="Arial"/>
              </a:rPr>
              <a:t>: subraye los aspectos del bienestar que pueden estar amenazados por los desastres medioambientales, trace una línea ondulada bajo los aspectos del bienestar que pueden estar amenazados por los desastres provocados por el hombre y rodee con un círculo los aspectos del bienestar que pueden estar afectados por ambos.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Las crisis humanitarias están aumentando en todo el mundo. Hay un número cada vez mayor de desastres ambientales relacionados con el cambio climático que desplazan a comunidades enteras. Los desastres medioambientales, como huracanes, terremotos, tsunamis, sequías, ciclones, epidemias, inundaciones y deslizamientos de tierra, a menudo, destruyen la infraestructura y crean amenazas directas para la vida.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Los desastres humanitarios también pueden ser de origen humano, causados por conflictos y violencia. Los desastres provocados por el ser humano a menudo conducen a conflictos prolongados, que no necesariamente causan graves amenazas para la vida, sino más bien provocan tensiones continuas y temores persistentes.</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Tanto los desastres medioambientales como los provocados por el ser humano perturban todos los aspectos de la vida diaria, incluyendo la vivienda, la salud, la sanidad, el ocio y la educación. Estos desastres alteran las relaciones familiares y la cohesión social y crean sentimientos de incertidumbre, miedo, ira y pérdida.</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Los niños y niñas se encuentran entre los más vulnerables en las crisis. Incluso si los niños y las niñas sobreviven a una crisis, su bienestar psicosocial puede estar en grave peligro.</a:t>
            </a:r>
            <a:endParaRPr b="0" i="0" sz="14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Vuelva a leer </a:t>
            </a:r>
            <a:r>
              <a:rPr b="0" i="0" lang="es-ES" sz="1400" u="sng" cap="none" strike="noStrike">
                <a:solidFill>
                  <a:srgbClr val="000000"/>
                </a:solidFill>
                <a:latin typeface="Arial"/>
                <a:ea typeface="Arial"/>
                <a:cs typeface="Arial"/>
                <a:sym typeface="Arial"/>
              </a:rPr>
              <a:t>la Hoja Informativa 1</a:t>
            </a:r>
            <a:r>
              <a:rPr b="0" i="0" lang="es-ES" sz="1400" u="none" cap="none" strike="noStrike">
                <a:solidFill>
                  <a:srgbClr val="000000"/>
                </a:solidFill>
                <a:latin typeface="Arial"/>
                <a:ea typeface="Arial"/>
                <a:cs typeface="Arial"/>
                <a:sym typeface="Arial"/>
              </a:rPr>
              <a:t>. Con un compañero, trace una línea recta bajo los aspectos del bienestar que pueden estar amenazados por los desastres medioambientales, trace una línea punteada bajo los aspectos del bienestar que pueden estar amenazados por los desastres provocados por el ser humano y trace un círculo alrededor de los aspectos del bienestar que pueden verse afectados tanto por los desastres medioambientales como por los provocados por el ser humano.  </a:t>
            </a:r>
            <a:endParaRPr b="0" i="0" sz="14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400" u="none" cap="none" strike="noStrike">
                <a:solidFill>
                  <a:srgbClr val="000000"/>
                </a:solidFill>
                <a:latin typeface="Arial"/>
                <a:ea typeface="Arial"/>
                <a:cs typeface="Arial"/>
                <a:sym typeface="Arial"/>
              </a:rPr>
              <a:t>❓¿Alguien quiere compartir sus respuestas?</a:t>
            </a:r>
            <a:r>
              <a:rPr b="0" i="0" lang="es-E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p:txBody>
      </p:sp>
      <p:sp>
        <p:nvSpPr>
          <p:cNvPr id="89" name="Google Shape;89;p7: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Diapositiva 8:</a:t>
            </a:r>
            <a:r>
              <a:rPr b="1" i="1" lang="es-ES" sz="1000" u="none" cap="none" strike="noStrike">
                <a:solidFill>
                  <a:srgbClr val="000000"/>
                </a:solidFill>
                <a:latin typeface="Arial"/>
                <a:ea typeface="Arial"/>
                <a:cs typeface="Arial"/>
                <a:sym typeface="Arial"/>
              </a:rPr>
              <a:t> Actividad Complementaria</a:t>
            </a:r>
            <a:r>
              <a:rPr b="0" i="1" lang="es-ES" sz="1000" u="none" cap="none" strike="noStrike">
                <a:solidFill>
                  <a:srgbClr val="000000"/>
                </a:solidFill>
                <a:latin typeface="Arial"/>
                <a:ea typeface="Arial"/>
                <a:cs typeface="Arial"/>
                <a:sym typeface="Arial"/>
              </a:rPr>
              <a:t> (20 minutos)</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Propósito:</a:t>
            </a:r>
            <a:r>
              <a:rPr b="0" i="0" lang="es-ES" sz="1000" u="none" cap="none" strike="noStrike">
                <a:solidFill>
                  <a:srgbClr val="000000"/>
                </a:solidFill>
                <a:latin typeface="Arial"/>
                <a:ea typeface="Arial"/>
                <a:cs typeface="Arial"/>
                <a:sym typeface="Arial"/>
              </a:rPr>
              <a:t> Practicar la vinculación de las prácticas/actividades diarias con el bienestar psicosocial. En esta actividad, los participantes hablan sobre cómo las actividades comunes, como practicar deportes o pasar tiempo con la familia, contribuyen al bienestar psicosocial.</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Materiales: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sng" cap="none" strike="noStrike">
                <a:solidFill>
                  <a:srgbClr val="000000"/>
                </a:solidFill>
                <a:latin typeface="Arial"/>
                <a:ea typeface="Arial"/>
                <a:cs typeface="Arial"/>
                <a:sym typeface="Arial"/>
              </a:rPr>
              <a:t>Anexo 1</a:t>
            </a:r>
            <a:r>
              <a:rPr b="0" i="0" lang="es-ES" sz="1000" u="none" cap="none" strike="noStrike">
                <a:solidFill>
                  <a:srgbClr val="000000"/>
                </a:solidFill>
                <a:latin typeface="Arial"/>
                <a:ea typeface="Arial"/>
                <a:cs typeface="Arial"/>
                <a:sym typeface="Arial"/>
              </a:rPr>
              <a:t>: Fotos de las actividades </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sng" cap="none" strike="noStrike">
                <a:solidFill>
                  <a:srgbClr val="000000"/>
                </a:solidFill>
                <a:latin typeface="Arial"/>
                <a:ea typeface="Arial"/>
                <a:cs typeface="Arial"/>
                <a:sym typeface="Arial"/>
              </a:rPr>
              <a:t>Anexo 2</a:t>
            </a:r>
            <a:r>
              <a:rPr b="0" i="0" lang="es-ES" sz="1000" u="none" cap="none" strike="noStrike">
                <a:solidFill>
                  <a:srgbClr val="000000"/>
                </a:solidFill>
                <a:latin typeface="Arial"/>
                <a:ea typeface="Arial"/>
                <a:cs typeface="Arial"/>
                <a:sym typeface="Arial"/>
              </a:rPr>
              <a:t>: Fotos de las actividades - Notas del facilitador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Notas para el facilitador: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Divida a los participantes en grupos pequeños y distribuya una foto del</a:t>
            </a:r>
            <a:r>
              <a:rPr b="0" i="0" lang="es-ES" sz="1000" u="sng" cap="none" strike="noStrike">
                <a:solidFill>
                  <a:srgbClr val="000000"/>
                </a:solidFill>
                <a:latin typeface="Arial"/>
                <a:ea typeface="Arial"/>
                <a:cs typeface="Arial"/>
                <a:sym typeface="Arial"/>
              </a:rPr>
              <a:t> Anexo 1</a:t>
            </a:r>
            <a:r>
              <a:rPr b="0" i="0" lang="es-ES" sz="1000" u="none" cap="none" strike="noStrike">
                <a:solidFill>
                  <a:srgbClr val="000000"/>
                </a:solidFill>
                <a:latin typeface="Arial"/>
                <a:ea typeface="Arial"/>
                <a:cs typeface="Arial"/>
                <a:sym typeface="Arial"/>
              </a:rPr>
              <a:t> a cada grupo.</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Pida a los grupos pequeños que comenten las actividades en sus fotos, usando las preguntas de </a:t>
            </a:r>
            <a:r>
              <a:rPr b="0" i="0" lang="es-ES" sz="1000" u="sng" cap="none" strike="noStrike">
                <a:solidFill>
                  <a:srgbClr val="000000"/>
                </a:solidFill>
                <a:latin typeface="Arial"/>
                <a:ea typeface="Arial"/>
                <a:cs typeface="Arial"/>
                <a:sym typeface="Arial"/>
              </a:rPr>
              <a:t>la Diapositiva 8</a:t>
            </a: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¿Cómo favorecen estas actividades el bienestar? </a:t>
            </a:r>
            <a:endParaRPr b="0" i="0" sz="1000" u="none" cap="none" strike="noStrike">
              <a:solidFill>
                <a:srgbClr val="000000"/>
              </a:solidFill>
              <a:latin typeface="Arial"/>
              <a:ea typeface="Arial"/>
              <a:cs typeface="Arial"/>
              <a:sym typeface="Arial"/>
            </a:endParaRPr>
          </a:p>
          <a:p>
            <a:pPr indent="-228600" lvl="1" marL="9144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¿Cómo se vería afectado el bienestar de las personas si ya no pudieran realizar estas actividades?</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Anime a los participantes a compartir sus comentarios. Utilice las notas del facilitador en </a:t>
            </a:r>
            <a:r>
              <a:rPr b="0" i="0" lang="es-ES" sz="1000" u="sng" cap="none" strike="noStrike">
                <a:solidFill>
                  <a:srgbClr val="000000"/>
                </a:solidFill>
                <a:latin typeface="Arial"/>
                <a:ea typeface="Arial"/>
                <a:cs typeface="Arial"/>
                <a:sym typeface="Arial"/>
              </a:rPr>
              <a:t>el Anexo 2 </a:t>
            </a:r>
            <a:r>
              <a:rPr b="0" i="0" lang="es-ES" sz="1000" u="none" cap="none" strike="noStrike">
                <a:solidFill>
                  <a:srgbClr val="000000"/>
                </a:solidFill>
                <a:latin typeface="Arial"/>
                <a:ea typeface="Arial"/>
                <a:cs typeface="Arial"/>
                <a:sym typeface="Arial"/>
              </a:rPr>
              <a:t>para ayudar a estructurar la conversación.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1" i="0" lang="es-ES" sz="1000" u="none" cap="none" strike="noStrike">
                <a:solidFill>
                  <a:srgbClr val="000000"/>
                </a:solidFill>
                <a:latin typeface="Arial"/>
                <a:ea typeface="Arial"/>
                <a:cs typeface="Arial"/>
                <a:sym typeface="Arial"/>
              </a:rPr>
              <a:t>Guión:</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Cada grupo debe tener ahora una foto de una actividad o una práctica diaria. En grupos pequeños, tendrá 10 minutos para debatir sobre las preguntas de la Diapositiva 8:</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¿Cómo beneficia su actividad el bienestar?</a:t>
            </a:r>
            <a:endParaRPr b="0" i="0" sz="1000" u="none" cap="none" strike="noStrike">
              <a:solidFill>
                <a:srgbClr val="000000"/>
              </a:solidFill>
              <a:latin typeface="Arial"/>
              <a:ea typeface="Arial"/>
              <a:cs typeface="Arial"/>
              <a:sym typeface="Arial"/>
            </a:endParaRPr>
          </a:p>
          <a:p>
            <a:pPr indent="-228600" lvl="0" marL="457200" rtl="0" algn="l">
              <a:lnSpc>
                <a:spcPct val="100000"/>
              </a:lnSpc>
              <a:spcBef>
                <a:spcPts val="0"/>
              </a:spcBef>
              <a:spcAft>
                <a:spcPts val="0"/>
              </a:spcAft>
              <a:buSzPts val="1400"/>
              <a:buNone/>
            </a:pPr>
            <a:r>
              <a:rPr b="0" i="0" lang="es-ES" sz="1000" u="none" cap="none" strike="noStrike">
                <a:solidFill>
                  <a:srgbClr val="000000"/>
                </a:solidFill>
                <a:latin typeface="Arial"/>
                <a:ea typeface="Arial"/>
                <a:cs typeface="Arial"/>
                <a:sym typeface="Arial"/>
              </a:rPr>
              <a:t>¿Cómo se vería afectado el bienestar de las personas si ya no pudieran realizar su actividad?</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Asegúrese de que se acuerda de cómo se verían afectadas las personas de diferentes edades, géneros, capacidades, etc.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 </a:t>
            </a:r>
            <a:endParaRPr b="0" i="0" sz="10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400"/>
              <a:buFont typeface="Arial"/>
              <a:buNone/>
            </a:pPr>
            <a:r>
              <a:rPr b="0" i="0" lang="es-ES" sz="1000" u="none" cap="none" strike="noStrike">
                <a:solidFill>
                  <a:srgbClr val="000000"/>
                </a:solidFill>
                <a:latin typeface="Arial"/>
                <a:ea typeface="Arial"/>
                <a:cs typeface="Arial"/>
                <a:sym typeface="Arial"/>
              </a:rPr>
              <a:t>Después de 10 minutos, compartiremos nuestras aportaciones en grupo. </a:t>
            </a:r>
            <a:endParaRPr b="0" i="0" sz="1000" u="none" cap="none" strike="noStrike">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p:txBody>
      </p:sp>
      <p:sp>
        <p:nvSpPr>
          <p:cNvPr id="95" name="Google Shape;95;p8: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100"/>
              <a:buNone/>
            </a:pPr>
            <a:r>
              <a:t/>
            </a:r>
            <a:endParaRPr/>
          </a:p>
        </p:txBody>
      </p:sp>
      <p:sp>
        <p:nvSpPr>
          <p:cNvPr id="112" name="Google Shape;112;p9: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hyperlink" Target="https://www.inee.org/es"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type="tx">
  <p:cSld name="TITLE_AND_BODY">
    <p:spTree>
      <p:nvGrpSpPr>
        <p:cNvPr id="7" name="Shape 7"/>
        <p:cNvGrpSpPr/>
        <p:nvPr/>
      </p:nvGrpSpPr>
      <p:grpSpPr>
        <a:xfrm>
          <a:off x="0" y="0"/>
          <a:ext cx="0" cy="0"/>
          <a:chOff x="0" y="0"/>
          <a:chExt cx="0" cy="0"/>
        </a:xfrm>
      </p:grpSpPr>
      <p:sp>
        <p:nvSpPr>
          <p:cNvPr id="8" name="Google Shape;8;g25e53bbaedb_0_2"/>
          <p:cNvSpPr/>
          <p:nvPr/>
        </p:nvSpPr>
        <p:spPr>
          <a:xfrm>
            <a:off x="0" y="4357249"/>
            <a:ext cx="9144000" cy="13578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 name="Google Shape;9;g25e53bbaedb_0_2"/>
          <p:cNvPicPr preferRelativeResize="0"/>
          <p:nvPr/>
        </p:nvPicPr>
        <p:blipFill rotWithShape="1">
          <a:blip r:embed="rId2">
            <a:alphaModFix/>
          </a:blip>
          <a:srcRect b="0" l="0" r="0" t="0"/>
          <a:stretch/>
        </p:blipFill>
        <p:spPr>
          <a:xfrm>
            <a:off x="1170400" y="4563575"/>
            <a:ext cx="6803475" cy="945150"/>
          </a:xfrm>
          <a:prstGeom prst="rect">
            <a:avLst/>
          </a:prstGeom>
          <a:noFill/>
          <a:ln>
            <a:noFill/>
          </a:ln>
        </p:spPr>
      </p:pic>
      <p:sp>
        <p:nvSpPr>
          <p:cNvPr id="10" name="Google Shape;10;g25e53bbaedb_0_2"/>
          <p:cNvSpPr txBox="1"/>
          <p:nvPr>
            <p:ph type="title"/>
          </p:nvPr>
        </p:nvSpPr>
        <p:spPr>
          <a:xfrm>
            <a:off x="459000" y="1094625"/>
            <a:ext cx="8226000" cy="16974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rgbClr val="FFFFFF"/>
              </a:buClr>
              <a:buSzPts val="4800"/>
              <a:buNone/>
              <a:defRPr sz="48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 name="Google Shape;11;g25e53bbaedb_0_2"/>
          <p:cNvSpPr txBox="1"/>
          <p:nvPr>
            <p:ph idx="1" type="subTitle"/>
          </p:nvPr>
        </p:nvSpPr>
        <p:spPr>
          <a:xfrm>
            <a:off x="850050" y="3102200"/>
            <a:ext cx="7572000" cy="9450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rgbClr val="FFFFFF"/>
              </a:buClr>
              <a:buSzPts val="2500"/>
              <a:buNone/>
              <a:defRPr sz="25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ONLY" type="titleOnly">
  <p:cSld name="TITLE_ONLY">
    <p:spTree>
      <p:nvGrpSpPr>
        <p:cNvPr id="45" name="Shape 45"/>
        <p:cNvGrpSpPr/>
        <p:nvPr/>
      </p:nvGrpSpPr>
      <p:grpSpPr>
        <a:xfrm>
          <a:off x="0" y="0"/>
          <a:ext cx="0" cy="0"/>
          <a:chOff x="0" y="0"/>
          <a:chExt cx="0" cy="0"/>
        </a:xfrm>
      </p:grpSpPr>
      <p:sp>
        <p:nvSpPr>
          <p:cNvPr id="46" name="Google Shape;46;g25e53bbaedb_0_40"/>
          <p:cNvSpPr txBox="1"/>
          <p:nvPr>
            <p:ph type="title"/>
          </p:nvPr>
        </p:nvSpPr>
        <p:spPr>
          <a:xfrm>
            <a:off x="311698" y="494472"/>
            <a:ext cx="8520600" cy="636300"/>
          </a:xfrm>
          <a:prstGeom prst="rect">
            <a:avLst/>
          </a:prstGeom>
          <a:noFill/>
          <a:ln>
            <a:noFill/>
          </a:ln>
        </p:spPr>
        <p:txBody>
          <a:bodyPr anchorCtr="0" anchor="t" bIns="91400" lIns="91400" spcFirstLastPara="1" rIns="91400" wrap="square" tIns="91400">
            <a:noAutofit/>
          </a:bodyPr>
          <a:lstStyle>
            <a:lvl1pPr lvl="0" rtl="0" algn="l">
              <a:lnSpc>
                <a:spcPct val="100000"/>
              </a:lnSpc>
              <a:spcBef>
                <a:spcPts val="0"/>
              </a:spcBef>
              <a:spcAft>
                <a:spcPts val="0"/>
              </a:spcAft>
              <a:buClr>
                <a:srgbClr val="000000"/>
              </a:buClr>
              <a:buSzPts val="1800"/>
              <a:buNone/>
              <a:defRPr/>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47" name="Google Shape;47;g25e53bbaedb_0_40"/>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age">
  <p:cSld name="TITLE_AND_BODY 2">
    <p:bg>
      <p:bgPr>
        <a:noFill/>
      </p:bgPr>
    </p:bg>
    <p:spTree>
      <p:nvGrpSpPr>
        <p:cNvPr id="12" name="Shape 12"/>
        <p:cNvGrpSpPr/>
        <p:nvPr/>
      </p:nvGrpSpPr>
      <p:grpSpPr>
        <a:xfrm>
          <a:off x="0" y="0"/>
          <a:ext cx="0" cy="0"/>
          <a:chOff x="0" y="0"/>
          <a:chExt cx="0" cy="0"/>
        </a:xfrm>
      </p:grpSpPr>
      <p:pic>
        <p:nvPicPr>
          <p:cNvPr id="13" name="Google Shape;13;g25e53bbaedb_0_7"/>
          <p:cNvPicPr preferRelativeResize="0"/>
          <p:nvPr/>
        </p:nvPicPr>
        <p:blipFill>
          <a:blip r:embed="rId2">
            <a:alphaModFix/>
          </a:blip>
          <a:stretch>
            <a:fillRect/>
          </a:stretch>
        </p:blipFill>
        <p:spPr>
          <a:xfrm>
            <a:off x="7351169" y="5179325"/>
            <a:ext cx="1601730" cy="368475"/>
          </a:xfrm>
          <a:prstGeom prst="rect">
            <a:avLst/>
          </a:prstGeom>
          <a:noFill/>
          <a:ln>
            <a:noFill/>
          </a:ln>
        </p:spPr>
      </p:pic>
      <p:cxnSp>
        <p:nvCxnSpPr>
          <p:cNvPr id="14" name="Google Shape;14;g25e53bbaedb_0_7"/>
          <p:cNvCxnSpPr/>
          <p:nvPr/>
        </p:nvCxnSpPr>
        <p:spPr>
          <a:xfrm>
            <a:off x="-14925" y="5043525"/>
            <a:ext cx="9191700" cy="0"/>
          </a:xfrm>
          <a:prstGeom prst="straightConnector1">
            <a:avLst/>
          </a:prstGeom>
          <a:noFill/>
          <a:ln cap="flat" cmpd="sng" w="28575">
            <a:solidFill>
              <a:srgbClr val="163644"/>
            </a:solidFill>
            <a:prstDash val="solid"/>
            <a:round/>
            <a:headEnd len="med" w="med" type="none"/>
            <a:tailEnd len="med" w="med" type="none"/>
          </a:ln>
        </p:spPr>
      </p:cxnSp>
      <p:sp>
        <p:nvSpPr>
          <p:cNvPr id="15" name="Google Shape;15;g25e53bbaedb_0_7"/>
          <p:cNvSpPr txBox="1"/>
          <p:nvPr/>
        </p:nvSpPr>
        <p:spPr>
          <a:xfrm>
            <a:off x="235400" y="823900"/>
            <a:ext cx="865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uli"/>
              <a:ea typeface="Muli"/>
              <a:cs typeface="Muli"/>
              <a:sym typeface="Muli"/>
            </a:endParaRPr>
          </a:p>
        </p:txBody>
      </p:sp>
      <p:sp>
        <p:nvSpPr>
          <p:cNvPr id="16" name="Google Shape;16;g25e53bbaedb_0_7"/>
          <p:cNvSpPr txBox="1"/>
          <p:nvPr>
            <p:ph type="title"/>
          </p:nvPr>
        </p:nvSpPr>
        <p:spPr>
          <a:xfrm>
            <a:off x="143850" y="143850"/>
            <a:ext cx="8801400" cy="5886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rgbClr val="24427B"/>
              </a:buClr>
              <a:buSzPts val="3000"/>
              <a:buNone/>
              <a:defRPr b="1" sz="3000">
                <a:solidFill>
                  <a:srgbClr val="24427B"/>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g25e53bbaedb_0_7"/>
          <p:cNvSpPr txBox="1"/>
          <p:nvPr>
            <p:ph idx="1" type="body"/>
          </p:nvPr>
        </p:nvSpPr>
        <p:spPr>
          <a:xfrm>
            <a:off x="143850" y="876225"/>
            <a:ext cx="8866800" cy="3870900"/>
          </a:xfrm>
          <a:prstGeom prst="rect">
            <a:avLst/>
          </a:prstGeom>
          <a:noFill/>
          <a:ln>
            <a:noFill/>
          </a:ln>
        </p:spPr>
        <p:txBody>
          <a:bodyPr anchorCtr="0" anchor="t" bIns="91425" lIns="91425" spcFirstLastPara="1" rIns="91425" wrap="square" tIns="91425">
            <a:normAutofit/>
          </a:bodyPr>
          <a:lstStyle>
            <a:lvl1pPr indent="-355600" lvl="0" marL="457200">
              <a:spcBef>
                <a:spcPts val="0"/>
              </a:spcBef>
              <a:spcAft>
                <a:spcPts val="0"/>
              </a:spcAft>
              <a:buSzPts val="2000"/>
              <a:buChar char="●"/>
              <a:defRPr sz="2000"/>
            </a:lvl1pPr>
            <a:lvl2pPr indent="-342900" lvl="1" marL="914400">
              <a:spcBef>
                <a:spcPts val="0"/>
              </a:spcBef>
              <a:spcAft>
                <a:spcPts val="0"/>
              </a:spcAft>
              <a:buSzPts val="1800"/>
              <a:buChar char="○"/>
              <a:defRPr sz="1800"/>
            </a:lvl2pPr>
            <a:lvl3pPr indent="-330200" lvl="2" marL="1371600">
              <a:spcBef>
                <a:spcPts val="0"/>
              </a:spcBef>
              <a:spcAft>
                <a:spcPts val="0"/>
              </a:spcAft>
              <a:buSzPts val="1600"/>
              <a:buChar char="■"/>
              <a:defRPr sz="1600"/>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Font typeface="Muli"/>
              <a:buChar char="■"/>
              <a:defRPr>
                <a:latin typeface="Muli"/>
                <a:ea typeface="Muli"/>
                <a:cs typeface="Muli"/>
                <a:sym typeface="Mul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p:cSld name="TITLE_AND_BODY 2_1">
    <p:bg>
      <p:bgPr>
        <a:noFill/>
      </p:bgPr>
    </p:bg>
    <p:spTree>
      <p:nvGrpSpPr>
        <p:cNvPr id="18" name="Shape 18"/>
        <p:cNvGrpSpPr/>
        <p:nvPr/>
      </p:nvGrpSpPr>
      <p:grpSpPr>
        <a:xfrm>
          <a:off x="0" y="0"/>
          <a:ext cx="0" cy="0"/>
          <a:chOff x="0" y="0"/>
          <a:chExt cx="0" cy="0"/>
        </a:xfrm>
      </p:grpSpPr>
      <p:pic>
        <p:nvPicPr>
          <p:cNvPr id="19" name="Google Shape;19;g25e53bbaedb_0_13"/>
          <p:cNvPicPr preferRelativeResize="0"/>
          <p:nvPr/>
        </p:nvPicPr>
        <p:blipFill>
          <a:blip r:embed="rId2">
            <a:alphaModFix/>
          </a:blip>
          <a:stretch>
            <a:fillRect/>
          </a:stretch>
        </p:blipFill>
        <p:spPr>
          <a:xfrm>
            <a:off x="7351169" y="5179325"/>
            <a:ext cx="1601730" cy="368475"/>
          </a:xfrm>
          <a:prstGeom prst="rect">
            <a:avLst/>
          </a:prstGeom>
          <a:noFill/>
          <a:ln>
            <a:noFill/>
          </a:ln>
        </p:spPr>
      </p:pic>
      <p:cxnSp>
        <p:nvCxnSpPr>
          <p:cNvPr id="20" name="Google Shape;20;g25e53bbaedb_0_13"/>
          <p:cNvCxnSpPr/>
          <p:nvPr/>
        </p:nvCxnSpPr>
        <p:spPr>
          <a:xfrm>
            <a:off x="-14925" y="5043525"/>
            <a:ext cx="9191700" cy="0"/>
          </a:xfrm>
          <a:prstGeom prst="straightConnector1">
            <a:avLst/>
          </a:prstGeom>
          <a:noFill/>
          <a:ln cap="flat" cmpd="sng" w="28575">
            <a:solidFill>
              <a:srgbClr val="163644"/>
            </a:solidFill>
            <a:prstDash val="solid"/>
            <a:round/>
            <a:headEnd len="med" w="med" type="none"/>
            <a:tailEnd len="med" w="med" type="none"/>
          </a:ln>
        </p:spPr>
      </p:cxnSp>
      <p:sp>
        <p:nvSpPr>
          <p:cNvPr id="21" name="Google Shape;21;g25e53bbaedb_0_13"/>
          <p:cNvSpPr txBox="1"/>
          <p:nvPr/>
        </p:nvSpPr>
        <p:spPr>
          <a:xfrm>
            <a:off x="235400" y="823900"/>
            <a:ext cx="865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uli"/>
              <a:ea typeface="Muli"/>
              <a:cs typeface="Muli"/>
              <a:sym typeface="Muli"/>
            </a:endParaRPr>
          </a:p>
        </p:txBody>
      </p:sp>
      <p:sp>
        <p:nvSpPr>
          <p:cNvPr id="22" name="Google Shape;22;g25e53bbaedb_0_13"/>
          <p:cNvSpPr txBox="1"/>
          <p:nvPr>
            <p:ph type="title"/>
          </p:nvPr>
        </p:nvSpPr>
        <p:spPr>
          <a:xfrm>
            <a:off x="163400" y="2074750"/>
            <a:ext cx="8801400" cy="588600"/>
          </a:xfrm>
          <a:prstGeom prst="rect">
            <a:avLst/>
          </a:prstGeom>
          <a:noFill/>
          <a:ln>
            <a:noFill/>
          </a:ln>
        </p:spPr>
        <p:txBody>
          <a:bodyPr anchorCtr="0" anchor="t" bIns="91425" lIns="91425" spcFirstLastPara="1" rIns="91425" wrap="square" tIns="91425">
            <a:normAutofit/>
          </a:bodyPr>
          <a:lstStyle>
            <a:lvl1pPr lvl="0" rtl="0" algn="ctr">
              <a:spcBef>
                <a:spcPts val="0"/>
              </a:spcBef>
              <a:spcAft>
                <a:spcPts val="0"/>
              </a:spcAft>
              <a:buClr>
                <a:srgbClr val="24427B"/>
              </a:buClr>
              <a:buSzPts val="3000"/>
              <a:buNone/>
              <a:defRPr b="1" sz="3000">
                <a:solidFill>
                  <a:srgbClr val="24427B"/>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type="title">
  <p:cSld name="TITLE">
    <p:spTree>
      <p:nvGrpSpPr>
        <p:cNvPr id="23" name="Shape 23"/>
        <p:cNvGrpSpPr/>
        <p:nvPr/>
      </p:nvGrpSpPr>
      <p:grpSpPr>
        <a:xfrm>
          <a:off x="0" y="0"/>
          <a:ext cx="0" cy="0"/>
          <a:chOff x="0" y="0"/>
          <a:chExt cx="0" cy="0"/>
        </a:xfrm>
      </p:grpSpPr>
      <p:pic>
        <p:nvPicPr>
          <p:cNvPr id="24" name="Google Shape;24;g25e53bbaedb_0_18"/>
          <p:cNvPicPr preferRelativeResize="0"/>
          <p:nvPr/>
        </p:nvPicPr>
        <p:blipFill rotWithShape="1">
          <a:blip r:embed="rId2">
            <a:alphaModFix/>
          </a:blip>
          <a:srcRect b="0" l="0" r="0" t="0"/>
          <a:stretch/>
        </p:blipFill>
        <p:spPr>
          <a:xfrm>
            <a:off x="1662820" y="1736942"/>
            <a:ext cx="5818363" cy="1338498"/>
          </a:xfrm>
          <a:prstGeom prst="rect">
            <a:avLst/>
          </a:prstGeom>
          <a:noFill/>
          <a:ln>
            <a:noFill/>
          </a:ln>
        </p:spPr>
      </p:pic>
      <p:sp>
        <p:nvSpPr>
          <p:cNvPr id="25" name="Google Shape;25;g25e53bbaedb_0_18"/>
          <p:cNvSpPr/>
          <p:nvPr/>
        </p:nvSpPr>
        <p:spPr>
          <a:xfrm>
            <a:off x="1104200" y="3482625"/>
            <a:ext cx="7013100" cy="1338600"/>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400"/>
              <a:buFont typeface="Arial"/>
              <a:buNone/>
            </a:pPr>
            <a:r>
              <a:rPr b="1" lang="es-ES" sz="2400" u="sng">
                <a:solidFill>
                  <a:schemeClr val="lt1"/>
                </a:solidFill>
                <a:hlinkClick r:id="rId3">
                  <a:extLst>
                    <a:ext uri="{A12FA001-AC4F-418D-AE19-62706E023703}">
                      <ahyp:hlinkClr val="tx"/>
                    </a:ext>
                  </a:extLst>
                </a:hlinkClick>
              </a:rPr>
              <a:t>www.inee.org/es</a:t>
            </a:r>
            <a:endParaRPr sz="2400">
              <a:solidFill>
                <a:schemeClr val="l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1">
  <p:cSld name="TITLE_1">
    <p:bg>
      <p:bgPr>
        <a:solidFill>
          <a:srgbClr val="000000"/>
        </a:solidFill>
      </p:bgPr>
    </p:bg>
    <p:spTree>
      <p:nvGrpSpPr>
        <p:cNvPr id="26" name="Shape 26"/>
        <p:cNvGrpSpPr/>
        <p:nvPr/>
      </p:nvGrpSpPr>
      <p:grpSpPr>
        <a:xfrm>
          <a:off x="0" y="0"/>
          <a:ext cx="0" cy="0"/>
          <a:chOff x="0" y="0"/>
          <a:chExt cx="0" cy="0"/>
        </a:xfrm>
      </p:grpSpPr>
      <p:sp>
        <p:nvSpPr>
          <p:cNvPr id="27" name="Google Shape;27;g25e53bbaedb_0_21"/>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AND_BODY_1">
    <p:bg>
      <p:bgPr>
        <a:solidFill>
          <a:srgbClr val="000000"/>
        </a:solidFill>
      </p:bgPr>
    </p:bg>
    <p:spTree>
      <p:nvGrpSpPr>
        <p:cNvPr id="28" name="Shape 28"/>
        <p:cNvGrpSpPr/>
        <p:nvPr/>
      </p:nvGrpSpPr>
      <p:grpSpPr>
        <a:xfrm>
          <a:off x="0" y="0"/>
          <a:ext cx="0" cy="0"/>
          <a:chOff x="0" y="0"/>
          <a:chExt cx="0" cy="0"/>
        </a:xfrm>
      </p:grpSpPr>
      <p:sp>
        <p:nvSpPr>
          <p:cNvPr id="29" name="Google Shape;29;g25e53bbaedb_0_23"/>
          <p:cNvSpPr txBox="1"/>
          <p:nvPr>
            <p:ph type="title"/>
          </p:nvPr>
        </p:nvSpPr>
        <p:spPr>
          <a:xfrm>
            <a:off x="311708" y="827306"/>
            <a:ext cx="8520600" cy="2280900"/>
          </a:xfrm>
          <a:prstGeom prst="rect">
            <a:avLst/>
          </a:prstGeom>
          <a:noFill/>
          <a:ln>
            <a:noFill/>
          </a:ln>
        </p:spPr>
        <p:txBody>
          <a:bodyPr anchorCtr="0" anchor="b" bIns="91400" lIns="91400" spcFirstLastPara="1" rIns="91400" wrap="square" tIns="91400">
            <a:noAutofit/>
          </a:bodyPr>
          <a:lstStyle>
            <a:lvl1pPr lvl="0" rtl="0" algn="ctr">
              <a:lnSpc>
                <a:spcPct val="100000"/>
              </a:lnSpc>
              <a:spcBef>
                <a:spcPts val="0"/>
              </a:spcBef>
              <a:spcAft>
                <a:spcPts val="0"/>
              </a:spcAft>
              <a:buClr>
                <a:srgbClr val="000000"/>
              </a:buClr>
              <a:buSzPts val="5200"/>
              <a:buFont typeface="Arial"/>
              <a:buNone/>
              <a:defRPr sz="5200"/>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30" name="Google Shape;30;g25e53bbaedb_0_23"/>
          <p:cNvSpPr txBox="1"/>
          <p:nvPr>
            <p:ph idx="1" type="body"/>
          </p:nvPr>
        </p:nvSpPr>
        <p:spPr>
          <a:xfrm>
            <a:off x="311698" y="3149027"/>
            <a:ext cx="8520600" cy="880800"/>
          </a:xfrm>
          <a:prstGeom prst="rect">
            <a:avLst/>
          </a:prstGeom>
          <a:noFill/>
          <a:ln>
            <a:noFill/>
          </a:ln>
        </p:spPr>
        <p:txBody>
          <a:bodyPr anchorCtr="0" anchor="t" bIns="91400" lIns="91400" spcFirstLastPara="1" rIns="91400" wrap="square" tIns="91400">
            <a:noAutofit/>
          </a:bodyPr>
          <a:lstStyle>
            <a:lvl1pPr indent="-228600" lvl="0" marL="457200" rtl="0" algn="ctr">
              <a:lnSpc>
                <a:spcPct val="100000"/>
              </a:lnSpc>
              <a:spcBef>
                <a:spcPts val="0"/>
              </a:spcBef>
              <a:spcAft>
                <a:spcPts val="0"/>
              </a:spcAft>
              <a:buClr>
                <a:srgbClr val="585858"/>
              </a:buClr>
              <a:buSzPts val="2800"/>
              <a:buFont typeface="Arial"/>
              <a:buNone/>
              <a:defRPr sz="2800"/>
            </a:lvl1pPr>
            <a:lvl2pPr indent="-228600" lvl="1" marL="914400" rtl="0" algn="ctr">
              <a:lnSpc>
                <a:spcPct val="100000"/>
              </a:lnSpc>
              <a:spcBef>
                <a:spcPts val="0"/>
              </a:spcBef>
              <a:spcAft>
                <a:spcPts val="0"/>
              </a:spcAft>
              <a:buClr>
                <a:srgbClr val="585858"/>
              </a:buClr>
              <a:buSzPts val="2800"/>
              <a:buFont typeface="Arial"/>
              <a:buNone/>
              <a:defRPr sz="2800"/>
            </a:lvl2pPr>
            <a:lvl3pPr indent="-228600" lvl="2" marL="1371600" rtl="0" algn="ctr">
              <a:lnSpc>
                <a:spcPct val="100000"/>
              </a:lnSpc>
              <a:spcBef>
                <a:spcPts val="0"/>
              </a:spcBef>
              <a:spcAft>
                <a:spcPts val="0"/>
              </a:spcAft>
              <a:buClr>
                <a:srgbClr val="585858"/>
              </a:buClr>
              <a:buSzPts val="2800"/>
              <a:buFont typeface="Arial"/>
              <a:buNone/>
              <a:defRPr sz="2800"/>
            </a:lvl3pPr>
            <a:lvl4pPr indent="-228600" lvl="3" marL="1828800" rtl="0" algn="ctr">
              <a:lnSpc>
                <a:spcPct val="100000"/>
              </a:lnSpc>
              <a:spcBef>
                <a:spcPts val="0"/>
              </a:spcBef>
              <a:spcAft>
                <a:spcPts val="0"/>
              </a:spcAft>
              <a:buClr>
                <a:srgbClr val="585858"/>
              </a:buClr>
              <a:buSzPts val="2800"/>
              <a:buFont typeface="Arial"/>
              <a:buNone/>
              <a:defRPr sz="2800"/>
            </a:lvl4pPr>
            <a:lvl5pPr indent="-228600" lvl="4" marL="2286000" rtl="0" algn="ctr">
              <a:lnSpc>
                <a:spcPct val="100000"/>
              </a:lnSpc>
              <a:spcBef>
                <a:spcPts val="0"/>
              </a:spcBef>
              <a:spcAft>
                <a:spcPts val="0"/>
              </a:spcAft>
              <a:buClr>
                <a:srgbClr val="585858"/>
              </a:buClr>
              <a:buSzPts val="2800"/>
              <a:buFont typeface="Arial"/>
              <a:buNone/>
              <a:defRPr sz="28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31" name="Google Shape;31;g25e53bbaedb_0_23"/>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p:cSld name="TITLE_AND_BODY 3">
    <p:bg>
      <p:bgPr>
        <a:solidFill>
          <a:srgbClr val="000000"/>
        </a:solidFill>
      </p:bgPr>
    </p:bg>
    <p:spTree>
      <p:nvGrpSpPr>
        <p:cNvPr id="32" name="Shape 32"/>
        <p:cNvGrpSpPr/>
        <p:nvPr/>
      </p:nvGrpSpPr>
      <p:grpSpPr>
        <a:xfrm>
          <a:off x="0" y="0"/>
          <a:ext cx="0" cy="0"/>
          <a:chOff x="0" y="0"/>
          <a:chExt cx="0" cy="0"/>
        </a:xfrm>
      </p:grpSpPr>
      <p:sp>
        <p:nvSpPr>
          <p:cNvPr id="33" name="Google Shape;33;g25e53bbaedb_0_27"/>
          <p:cNvSpPr txBox="1"/>
          <p:nvPr>
            <p:ph type="title"/>
          </p:nvPr>
        </p:nvSpPr>
        <p:spPr>
          <a:xfrm>
            <a:off x="311698" y="494472"/>
            <a:ext cx="8520600" cy="636300"/>
          </a:xfrm>
          <a:prstGeom prst="rect">
            <a:avLst/>
          </a:prstGeom>
          <a:noFill/>
          <a:ln>
            <a:noFill/>
          </a:ln>
        </p:spPr>
        <p:txBody>
          <a:bodyPr anchorCtr="0" anchor="t" bIns="91400" lIns="91400" spcFirstLastPara="1" rIns="91400" wrap="square" tIns="91400">
            <a:noAutofit/>
          </a:bodyPr>
          <a:lstStyle>
            <a:lvl1pPr lvl="0" rtl="0" algn="l">
              <a:lnSpc>
                <a:spcPct val="100000"/>
              </a:lnSpc>
              <a:spcBef>
                <a:spcPts val="0"/>
              </a:spcBef>
              <a:spcAft>
                <a:spcPts val="0"/>
              </a:spcAft>
              <a:buClr>
                <a:srgbClr val="000000"/>
              </a:buClr>
              <a:buSzPts val="1800"/>
              <a:buNone/>
              <a:defRPr/>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34" name="Google Shape;34;g25e53bbaedb_0_27"/>
          <p:cNvSpPr txBox="1"/>
          <p:nvPr>
            <p:ph idx="1" type="body"/>
          </p:nvPr>
        </p:nvSpPr>
        <p:spPr>
          <a:xfrm>
            <a:off x="311698" y="1280528"/>
            <a:ext cx="8520600" cy="3795900"/>
          </a:xfrm>
          <a:prstGeom prst="rect">
            <a:avLst/>
          </a:prstGeom>
          <a:noFill/>
          <a:ln>
            <a:noFill/>
          </a:ln>
        </p:spPr>
        <p:txBody>
          <a:bodyPr anchorCtr="0" anchor="t" bIns="91400" lIns="91400" spcFirstLastPara="1" rIns="91400" wrap="square" tIns="91400">
            <a:noAutofit/>
          </a:bodyPr>
          <a:lstStyle>
            <a:lvl1pPr indent="-342900" lvl="0" marL="457200" rtl="0" algn="l">
              <a:lnSpc>
                <a:spcPct val="115000"/>
              </a:lnSpc>
              <a:spcBef>
                <a:spcPts val="0"/>
              </a:spcBef>
              <a:spcAft>
                <a:spcPts val="0"/>
              </a:spcAft>
              <a:buSzPts val="1800"/>
              <a:buChar char="●"/>
              <a:defRPr/>
            </a:lvl1pPr>
            <a:lvl2pPr indent="-342900" lvl="1" marL="914400" rtl="0" algn="l">
              <a:lnSpc>
                <a:spcPct val="115000"/>
              </a:lnSpc>
              <a:spcBef>
                <a:spcPts val="0"/>
              </a:spcBef>
              <a:spcAft>
                <a:spcPts val="0"/>
              </a:spcAft>
              <a:buSzPts val="1800"/>
              <a:buChar char="○"/>
              <a:defRPr/>
            </a:lvl2pPr>
            <a:lvl3pPr indent="-342900" lvl="2" marL="1371600" rtl="0" algn="l">
              <a:lnSpc>
                <a:spcPct val="115000"/>
              </a:lnSpc>
              <a:spcBef>
                <a:spcPts val="0"/>
              </a:spcBef>
              <a:spcAft>
                <a:spcPts val="0"/>
              </a:spcAft>
              <a:buSzPts val="1800"/>
              <a:buChar char="■"/>
              <a:defRPr/>
            </a:lvl3pPr>
            <a:lvl4pPr indent="-342900" lvl="3" marL="1828800" rtl="0" algn="l">
              <a:lnSpc>
                <a:spcPct val="115000"/>
              </a:lnSpc>
              <a:spcBef>
                <a:spcPts val="0"/>
              </a:spcBef>
              <a:spcAft>
                <a:spcPts val="0"/>
              </a:spcAft>
              <a:buSzPts val="1800"/>
              <a:buChar char="●"/>
              <a:defRPr/>
            </a:lvl4pPr>
            <a:lvl5pPr indent="-342900" lvl="4" marL="2286000" rtl="0" algn="l">
              <a:lnSpc>
                <a:spcPct val="115000"/>
              </a:lnSpc>
              <a:spcBef>
                <a:spcPts val="0"/>
              </a:spcBef>
              <a:spcAft>
                <a:spcPts val="0"/>
              </a:spcAft>
              <a:buSzPts val="1800"/>
              <a:buChar char="○"/>
              <a:defRPr/>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35" name="Google Shape;35;g25e53bbaedb_0_27"/>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 type="twoColTx">
  <p:cSld name="TITLE_AND_TWO_COLUMNS">
    <p:spTree>
      <p:nvGrpSpPr>
        <p:cNvPr id="36" name="Shape 36"/>
        <p:cNvGrpSpPr/>
        <p:nvPr/>
      </p:nvGrpSpPr>
      <p:grpSpPr>
        <a:xfrm>
          <a:off x="0" y="0"/>
          <a:ext cx="0" cy="0"/>
          <a:chOff x="0" y="0"/>
          <a:chExt cx="0" cy="0"/>
        </a:xfrm>
      </p:grpSpPr>
      <p:sp>
        <p:nvSpPr>
          <p:cNvPr id="37" name="Google Shape;37;g25e53bbaedb_0_31"/>
          <p:cNvSpPr txBox="1"/>
          <p:nvPr>
            <p:ph type="title"/>
          </p:nvPr>
        </p:nvSpPr>
        <p:spPr>
          <a:xfrm>
            <a:off x="311698" y="494472"/>
            <a:ext cx="8520600" cy="636300"/>
          </a:xfrm>
          <a:prstGeom prst="rect">
            <a:avLst/>
          </a:prstGeom>
          <a:noFill/>
          <a:ln>
            <a:noFill/>
          </a:ln>
        </p:spPr>
        <p:txBody>
          <a:bodyPr anchorCtr="0" anchor="t" bIns="91400" lIns="91400" spcFirstLastPara="1" rIns="91400" wrap="square" tIns="91400">
            <a:noAutofit/>
          </a:bodyPr>
          <a:lstStyle>
            <a:lvl1pPr lvl="0" rtl="0" algn="l">
              <a:lnSpc>
                <a:spcPct val="100000"/>
              </a:lnSpc>
              <a:spcBef>
                <a:spcPts val="0"/>
              </a:spcBef>
              <a:spcAft>
                <a:spcPts val="0"/>
              </a:spcAft>
              <a:buClr>
                <a:srgbClr val="000000"/>
              </a:buClr>
              <a:buSzPts val="1800"/>
              <a:buNone/>
              <a:defRPr/>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38" name="Google Shape;38;g25e53bbaedb_0_31"/>
          <p:cNvSpPr txBox="1"/>
          <p:nvPr>
            <p:ph idx="1" type="body"/>
          </p:nvPr>
        </p:nvSpPr>
        <p:spPr>
          <a:xfrm>
            <a:off x="311698" y="1280528"/>
            <a:ext cx="3999900" cy="3795900"/>
          </a:xfrm>
          <a:prstGeom prst="rect">
            <a:avLst/>
          </a:prstGeom>
          <a:noFill/>
          <a:ln>
            <a:noFill/>
          </a:ln>
        </p:spPr>
        <p:txBody>
          <a:bodyPr anchorCtr="0" anchor="t" bIns="91400" lIns="91400" spcFirstLastPara="1" rIns="91400" wrap="square" tIns="91400">
            <a:noAutofit/>
          </a:bodyPr>
          <a:lstStyle>
            <a:lvl1pPr indent="-317500" lvl="0" marL="457200" rtl="0" algn="l">
              <a:lnSpc>
                <a:spcPct val="115000"/>
              </a:lnSpc>
              <a:spcBef>
                <a:spcPts val="0"/>
              </a:spcBef>
              <a:spcAft>
                <a:spcPts val="0"/>
              </a:spcAft>
              <a:buSzPts val="1400"/>
              <a:buChar char="●"/>
              <a:defRPr sz="1400"/>
            </a:lvl1pPr>
            <a:lvl2pPr indent="-317500" lvl="1" marL="914400" rtl="0" algn="l">
              <a:lnSpc>
                <a:spcPct val="115000"/>
              </a:lnSpc>
              <a:spcBef>
                <a:spcPts val="0"/>
              </a:spcBef>
              <a:spcAft>
                <a:spcPts val="0"/>
              </a:spcAft>
              <a:buSzPts val="1400"/>
              <a:buChar char="○"/>
              <a:defRPr sz="1400"/>
            </a:lvl2pPr>
            <a:lvl3pPr indent="-317500" lvl="2" marL="1371600" rtl="0" algn="l">
              <a:lnSpc>
                <a:spcPct val="115000"/>
              </a:lnSpc>
              <a:spcBef>
                <a:spcPts val="0"/>
              </a:spcBef>
              <a:spcAft>
                <a:spcPts val="0"/>
              </a:spcAft>
              <a:buSzPts val="1400"/>
              <a:buChar char="■"/>
              <a:defRPr sz="1400"/>
            </a:lvl3pPr>
            <a:lvl4pPr indent="-317500" lvl="3" marL="1828800" rtl="0" algn="l">
              <a:lnSpc>
                <a:spcPct val="115000"/>
              </a:lnSpc>
              <a:spcBef>
                <a:spcPts val="0"/>
              </a:spcBef>
              <a:spcAft>
                <a:spcPts val="0"/>
              </a:spcAft>
              <a:buSzPts val="1400"/>
              <a:buChar char="●"/>
              <a:defRPr sz="1400"/>
            </a:lvl4pPr>
            <a:lvl5pPr indent="-317500" lvl="4" marL="2286000" rtl="0" algn="l">
              <a:lnSpc>
                <a:spcPct val="115000"/>
              </a:lnSpc>
              <a:spcBef>
                <a:spcPts val="0"/>
              </a:spcBef>
              <a:spcAft>
                <a:spcPts val="0"/>
              </a:spcAft>
              <a:buSzPts val="1400"/>
              <a:buChar char="○"/>
              <a:defRPr sz="14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39" name="Google Shape;39;g25e53bbaedb_0_31"/>
          <p:cNvSpPr txBox="1"/>
          <p:nvPr>
            <p:ph idx="2" type="body"/>
          </p:nvPr>
        </p:nvSpPr>
        <p:spPr>
          <a:xfrm>
            <a:off x="4832398" y="1280526"/>
            <a:ext cx="3999900" cy="3795900"/>
          </a:xfrm>
          <a:prstGeom prst="rect">
            <a:avLst/>
          </a:prstGeom>
          <a:noFill/>
          <a:ln>
            <a:noFill/>
          </a:ln>
        </p:spPr>
        <p:txBody>
          <a:bodyPr anchorCtr="0" anchor="t" bIns="91400" lIns="91400" spcFirstLastPara="1" rIns="91400" wrap="square" tIns="91400">
            <a:noAutofit/>
          </a:bodyPr>
          <a:lstStyle>
            <a:lvl1pPr indent="-342900" lvl="0" marL="457200" rtl="0" algn="l">
              <a:lnSpc>
                <a:spcPct val="115000"/>
              </a:lnSpc>
              <a:spcBef>
                <a:spcPts val="0"/>
              </a:spcBef>
              <a:spcAft>
                <a:spcPts val="0"/>
              </a:spcAft>
              <a:buSzPts val="1800"/>
              <a:buChar char="●"/>
              <a:defRPr/>
            </a:lvl1pPr>
            <a:lvl2pPr indent="-342900" lvl="1" marL="914400" rtl="0" algn="l">
              <a:lnSpc>
                <a:spcPct val="115000"/>
              </a:lnSpc>
              <a:spcBef>
                <a:spcPts val="0"/>
              </a:spcBef>
              <a:spcAft>
                <a:spcPts val="0"/>
              </a:spcAft>
              <a:buSzPts val="1800"/>
              <a:buChar char="○"/>
              <a:defRPr/>
            </a:lvl2pPr>
            <a:lvl3pPr indent="-342900" lvl="2" marL="1371600" rtl="0" algn="l">
              <a:lnSpc>
                <a:spcPct val="115000"/>
              </a:lnSpc>
              <a:spcBef>
                <a:spcPts val="0"/>
              </a:spcBef>
              <a:spcAft>
                <a:spcPts val="0"/>
              </a:spcAft>
              <a:buSzPts val="1800"/>
              <a:buChar char="■"/>
              <a:defRPr/>
            </a:lvl3pPr>
            <a:lvl4pPr indent="-342900" lvl="3" marL="1828800" rtl="0" algn="l">
              <a:lnSpc>
                <a:spcPct val="115000"/>
              </a:lnSpc>
              <a:spcBef>
                <a:spcPts val="0"/>
              </a:spcBef>
              <a:spcAft>
                <a:spcPts val="0"/>
              </a:spcAft>
              <a:buSzPts val="1800"/>
              <a:buChar char="●"/>
              <a:defRPr/>
            </a:lvl4pPr>
            <a:lvl5pPr indent="-342900" lvl="4" marL="2286000" rtl="0" algn="l">
              <a:lnSpc>
                <a:spcPct val="115000"/>
              </a:lnSpc>
              <a:spcBef>
                <a:spcPts val="0"/>
              </a:spcBef>
              <a:spcAft>
                <a:spcPts val="0"/>
              </a:spcAft>
              <a:buSzPts val="1800"/>
              <a:buChar char="○"/>
              <a:defRPr/>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40" name="Google Shape;40;g25e53bbaedb_0_31"/>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p:cSld name="TITLE_2">
    <p:bg>
      <p:bgPr>
        <a:solidFill>
          <a:srgbClr val="000000"/>
        </a:solidFill>
      </p:bgPr>
    </p:bg>
    <p:spTree>
      <p:nvGrpSpPr>
        <p:cNvPr id="41" name="Shape 41"/>
        <p:cNvGrpSpPr/>
        <p:nvPr/>
      </p:nvGrpSpPr>
      <p:grpSpPr>
        <a:xfrm>
          <a:off x="0" y="0"/>
          <a:ext cx="0" cy="0"/>
          <a:chOff x="0" y="0"/>
          <a:chExt cx="0" cy="0"/>
        </a:xfrm>
      </p:grpSpPr>
      <p:sp>
        <p:nvSpPr>
          <p:cNvPr id="42" name="Google Shape;42;g25e53bbaedb_0_36"/>
          <p:cNvSpPr txBox="1"/>
          <p:nvPr>
            <p:ph type="title"/>
          </p:nvPr>
        </p:nvSpPr>
        <p:spPr>
          <a:xfrm>
            <a:off x="311708" y="827306"/>
            <a:ext cx="8520600" cy="2280900"/>
          </a:xfrm>
          <a:prstGeom prst="rect">
            <a:avLst/>
          </a:prstGeom>
          <a:noFill/>
          <a:ln>
            <a:noFill/>
          </a:ln>
        </p:spPr>
        <p:txBody>
          <a:bodyPr anchorCtr="0" anchor="b" bIns="91400" lIns="91400" spcFirstLastPara="1" rIns="91400" wrap="square" tIns="91400">
            <a:noAutofit/>
          </a:bodyPr>
          <a:lstStyle>
            <a:lvl1pPr lvl="0" rtl="0" algn="ctr">
              <a:lnSpc>
                <a:spcPct val="100000"/>
              </a:lnSpc>
              <a:spcBef>
                <a:spcPts val="0"/>
              </a:spcBef>
              <a:spcAft>
                <a:spcPts val="0"/>
              </a:spcAft>
              <a:buClr>
                <a:srgbClr val="000000"/>
              </a:buClr>
              <a:buSzPts val="5200"/>
              <a:buFont typeface="Arial"/>
              <a:buNone/>
              <a:defRPr sz="5200"/>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43" name="Google Shape;43;g25e53bbaedb_0_36"/>
          <p:cNvSpPr txBox="1"/>
          <p:nvPr>
            <p:ph idx="1" type="body"/>
          </p:nvPr>
        </p:nvSpPr>
        <p:spPr>
          <a:xfrm>
            <a:off x="311698" y="3149027"/>
            <a:ext cx="8520600" cy="880800"/>
          </a:xfrm>
          <a:prstGeom prst="rect">
            <a:avLst/>
          </a:prstGeom>
          <a:noFill/>
          <a:ln>
            <a:noFill/>
          </a:ln>
        </p:spPr>
        <p:txBody>
          <a:bodyPr anchorCtr="0" anchor="t" bIns="91400" lIns="91400" spcFirstLastPara="1" rIns="91400" wrap="square" tIns="91400">
            <a:noAutofit/>
          </a:bodyPr>
          <a:lstStyle>
            <a:lvl1pPr indent="-228600" lvl="0" marL="457200" rtl="0" algn="ctr">
              <a:lnSpc>
                <a:spcPct val="100000"/>
              </a:lnSpc>
              <a:spcBef>
                <a:spcPts val="0"/>
              </a:spcBef>
              <a:spcAft>
                <a:spcPts val="0"/>
              </a:spcAft>
              <a:buClr>
                <a:srgbClr val="585858"/>
              </a:buClr>
              <a:buSzPts val="2800"/>
              <a:buFont typeface="Arial"/>
              <a:buNone/>
              <a:defRPr sz="2800"/>
            </a:lvl1pPr>
            <a:lvl2pPr indent="-228600" lvl="1" marL="914400" rtl="0" algn="ctr">
              <a:lnSpc>
                <a:spcPct val="100000"/>
              </a:lnSpc>
              <a:spcBef>
                <a:spcPts val="0"/>
              </a:spcBef>
              <a:spcAft>
                <a:spcPts val="0"/>
              </a:spcAft>
              <a:buClr>
                <a:srgbClr val="585858"/>
              </a:buClr>
              <a:buSzPts val="2800"/>
              <a:buFont typeface="Arial"/>
              <a:buNone/>
              <a:defRPr sz="2800"/>
            </a:lvl2pPr>
            <a:lvl3pPr indent="-228600" lvl="2" marL="1371600" rtl="0" algn="ctr">
              <a:lnSpc>
                <a:spcPct val="100000"/>
              </a:lnSpc>
              <a:spcBef>
                <a:spcPts val="0"/>
              </a:spcBef>
              <a:spcAft>
                <a:spcPts val="0"/>
              </a:spcAft>
              <a:buClr>
                <a:srgbClr val="585858"/>
              </a:buClr>
              <a:buSzPts val="2800"/>
              <a:buFont typeface="Arial"/>
              <a:buNone/>
              <a:defRPr sz="2800"/>
            </a:lvl3pPr>
            <a:lvl4pPr indent="-228600" lvl="3" marL="1828800" rtl="0" algn="ctr">
              <a:lnSpc>
                <a:spcPct val="100000"/>
              </a:lnSpc>
              <a:spcBef>
                <a:spcPts val="0"/>
              </a:spcBef>
              <a:spcAft>
                <a:spcPts val="0"/>
              </a:spcAft>
              <a:buClr>
                <a:srgbClr val="585858"/>
              </a:buClr>
              <a:buSzPts val="2800"/>
              <a:buFont typeface="Arial"/>
              <a:buNone/>
              <a:defRPr sz="2800"/>
            </a:lvl4pPr>
            <a:lvl5pPr indent="-228600" lvl="4" marL="2286000" rtl="0" algn="ctr">
              <a:lnSpc>
                <a:spcPct val="100000"/>
              </a:lnSpc>
              <a:spcBef>
                <a:spcPts val="0"/>
              </a:spcBef>
              <a:spcAft>
                <a:spcPts val="0"/>
              </a:spcAft>
              <a:buClr>
                <a:srgbClr val="585858"/>
              </a:buClr>
              <a:buSzPts val="2800"/>
              <a:buFont typeface="Arial"/>
              <a:buNone/>
              <a:defRPr sz="28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44" name="Google Shape;44;g25e53bbaedb_0_36"/>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2.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5" name="Shape 5"/>
        <p:cNvGrpSpPr/>
        <p:nvPr/>
      </p:nvGrpSpPr>
      <p:grpSpPr>
        <a:xfrm>
          <a:off x="0" y="0"/>
          <a:ext cx="0" cy="0"/>
          <a:chOff x="0" y="0"/>
          <a:chExt cx="0" cy="0"/>
        </a:xfrm>
      </p:grpSpPr>
      <p:sp>
        <p:nvSpPr>
          <p:cNvPr id="6" name="Google Shape;6;g25e53bbaedb_0_0"/>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s-E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7.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9.png"/><Relationship Id="rId4" Type="http://schemas.openxmlformats.org/officeDocument/2006/relationships/image" Target="../media/image23.png"/><Relationship Id="rId5" Type="http://schemas.openxmlformats.org/officeDocument/2006/relationships/image" Target="../media/image21.png"/><Relationship Id="rId6" Type="http://schemas.openxmlformats.org/officeDocument/2006/relationships/image" Target="../media/image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2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 Id="rId4" Type="http://schemas.openxmlformats.org/officeDocument/2006/relationships/image" Target="../media/image6.png"/><Relationship Id="rId5" Type="http://schemas.openxmlformats.org/officeDocument/2006/relationships/image" Target="../media/image5.png"/><Relationship Id="rId6" Type="http://schemas.openxmlformats.org/officeDocument/2006/relationships/image" Target="../media/image13.png"/><Relationship Id="rId7"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51" name="Shape 51"/>
        <p:cNvGrpSpPr/>
        <p:nvPr/>
      </p:nvGrpSpPr>
      <p:grpSpPr>
        <a:xfrm>
          <a:off x="0" y="0"/>
          <a:ext cx="0" cy="0"/>
          <a:chOff x="0" y="0"/>
          <a:chExt cx="0" cy="0"/>
        </a:xfrm>
      </p:grpSpPr>
      <p:sp>
        <p:nvSpPr>
          <p:cNvPr id="52" name="Google Shape;52;p1"/>
          <p:cNvSpPr txBox="1"/>
          <p:nvPr>
            <p:ph type="title"/>
          </p:nvPr>
        </p:nvSpPr>
        <p:spPr>
          <a:xfrm>
            <a:off x="459000" y="1094625"/>
            <a:ext cx="8226000" cy="16974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5500"/>
              <a:buFont typeface="Arial"/>
              <a:buNone/>
            </a:pPr>
            <a:r>
              <a:rPr b="1" lang="es-ES" sz="4000">
                <a:solidFill>
                  <a:srgbClr val="FFFFFF"/>
                </a:solidFill>
                <a:latin typeface="Arial"/>
                <a:ea typeface="Arial"/>
                <a:cs typeface="Arial"/>
                <a:sym typeface="Arial"/>
              </a:rPr>
              <a:t>Apoyo Psicosocial a través de la Educación en Situaciones de Emergencia</a:t>
            </a:r>
            <a:endParaRPr sz="2400">
              <a:latin typeface="Arial"/>
              <a:ea typeface="Arial"/>
              <a:cs typeface="Arial"/>
              <a:sym typeface="Arial"/>
            </a:endParaRPr>
          </a:p>
        </p:txBody>
      </p:sp>
      <p:sp>
        <p:nvSpPr>
          <p:cNvPr id="53" name="Google Shape;53;p1"/>
          <p:cNvSpPr txBox="1"/>
          <p:nvPr>
            <p:ph idx="1" type="subTitle"/>
          </p:nvPr>
        </p:nvSpPr>
        <p:spPr>
          <a:xfrm>
            <a:off x="850050" y="3102200"/>
            <a:ext cx="7572000" cy="945000"/>
          </a:xfrm>
          <a:prstGeom prst="rect">
            <a:avLst/>
          </a:prstGeom>
        </p:spPr>
        <p:txBody>
          <a:bodyPr anchorCtr="0" anchor="t" bIns="91425" lIns="91425" spcFirstLastPara="1" rIns="91425" wrap="square" tIns="91425">
            <a:normAutofit fontScale="92500" lnSpcReduction="10000"/>
          </a:bodyPr>
          <a:lstStyle/>
          <a:p>
            <a:pPr indent="0" lvl="0" marL="0" rtl="0" algn="ctr">
              <a:lnSpc>
                <a:spcPct val="130000"/>
              </a:lnSpc>
              <a:spcBef>
                <a:spcPts val="0"/>
              </a:spcBef>
              <a:spcAft>
                <a:spcPts val="0"/>
              </a:spcAft>
              <a:buNone/>
            </a:pPr>
            <a:r>
              <a:rPr lang="es-ES" sz="2400">
                <a:solidFill>
                  <a:schemeClr val="lt1"/>
                </a:solidFill>
              </a:rPr>
              <a:t>Facilitando el bienestar psicosocial y el aprendizaje socioemocional</a:t>
            </a:r>
            <a:endParaRPr/>
          </a:p>
        </p:txBody>
      </p:sp>
      <p:sp>
        <p:nvSpPr>
          <p:cNvPr id="54" name="Google Shape;54;p1"/>
          <p:cNvSpPr txBox="1"/>
          <p:nvPr/>
        </p:nvSpPr>
        <p:spPr>
          <a:xfrm>
            <a:off x="0" y="5407200"/>
            <a:ext cx="9144000" cy="30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s-ES" sz="800">
                <a:solidFill>
                  <a:schemeClr val="dk1"/>
                </a:solidFill>
              </a:rPr>
              <a:t>Este documento está disponible bajo una licencia Creative Commons Attribution-ShareAlike 4.0. Se atribuye a la Red Interagencial para la Educación en Situaciones de Emergencia (INEE)</a:t>
            </a:r>
            <a:endParaRPr>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18" name="Shape 118"/>
        <p:cNvGrpSpPr/>
        <p:nvPr/>
      </p:nvGrpSpPr>
      <p:grpSpPr>
        <a:xfrm>
          <a:off x="0" y="0"/>
          <a:ext cx="0" cy="0"/>
          <a:chOff x="0" y="0"/>
          <a:chExt cx="0" cy="0"/>
        </a:xfrm>
      </p:grpSpPr>
      <p:sp>
        <p:nvSpPr>
          <p:cNvPr id="119" name="Google Shape;119;p10"/>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355600" lvl="0" marL="457200" rtl="0" algn="l">
              <a:lnSpc>
                <a:spcPct val="115000"/>
              </a:lnSpc>
              <a:spcBef>
                <a:spcPts val="560"/>
              </a:spcBef>
              <a:spcAft>
                <a:spcPts val="0"/>
              </a:spcAft>
              <a:buClr>
                <a:srgbClr val="000000"/>
              </a:buClr>
              <a:buSzPts val="2000"/>
              <a:buFont typeface="Arial"/>
              <a:buAutoNum type="arabicPeriod"/>
            </a:pPr>
            <a:r>
              <a:rPr lang="es-ES" sz="2000">
                <a:solidFill>
                  <a:srgbClr val="000000"/>
                </a:solidFill>
                <a:latin typeface="Arial"/>
                <a:ea typeface="Arial"/>
                <a:cs typeface="Arial"/>
                <a:sym typeface="Arial"/>
              </a:rPr>
              <a:t>¿Cuáles son algunas de las situaciones que le resultan estresantes?</a:t>
            </a:r>
            <a:endParaRPr sz="2000">
              <a:solidFill>
                <a:srgbClr val="000000"/>
              </a:solidFill>
              <a:latin typeface="Arial"/>
              <a:ea typeface="Arial"/>
              <a:cs typeface="Arial"/>
              <a:sym typeface="Arial"/>
            </a:endParaRPr>
          </a:p>
          <a:p>
            <a:pPr indent="-355600" lvl="0" marL="457200" rtl="0" algn="l">
              <a:lnSpc>
                <a:spcPct val="115000"/>
              </a:lnSpc>
              <a:spcBef>
                <a:spcPts val="560"/>
              </a:spcBef>
              <a:spcAft>
                <a:spcPts val="0"/>
              </a:spcAft>
              <a:buClr>
                <a:srgbClr val="000000"/>
              </a:buClr>
              <a:buSzPts val="2000"/>
              <a:buFont typeface="Arial"/>
              <a:buAutoNum type="arabicPeriod"/>
            </a:pPr>
            <a:r>
              <a:rPr lang="es-ES" sz="2000">
                <a:solidFill>
                  <a:srgbClr val="000000"/>
                </a:solidFill>
                <a:latin typeface="Arial"/>
                <a:ea typeface="Arial"/>
                <a:cs typeface="Arial"/>
                <a:sym typeface="Arial"/>
              </a:rPr>
              <a:t>¿Cómo se siente físicamente cuando está estresado/a?</a:t>
            </a:r>
            <a:endParaRPr sz="2000">
              <a:solidFill>
                <a:srgbClr val="000000"/>
              </a:solidFill>
              <a:latin typeface="Arial"/>
              <a:ea typeface="Arial"/>
              <a:cs typeface="Arial"/>
              <a:sym typeface="Arial"/>
            </a:endParaRPr>
          </a:p>
          <a:p>
            <a:pPr indent="-355600" lvl="0" marL="457200" rtl="0" algn="l">
              <a:lnSpc>
                <a:spcPct val="115000"/>
              </a:lnSpc>
              <a:spcBef>
                <a:spcPts val="560"/>
              </a:spcBef>
              <a:spcAft>
                <a:spcPts val="0"/>
              </a:spcAft>
              <a:buClr>
                <a:srgbClr val="000000"/>
              </a:buClr>
              <a:buSzPts val="2000"/>
              <a:buFont typeface="Arial"/>
              <a:buAutoNum type="arabicPeriod"/>
            </a:pPr>
            <a:r>
              <a:rPr lang="es-ES" sz="2000">
                <a:solidFill>
                  <a:srgbClr val="000000"/>
                </a:solidFill>
                <a:latin typeface="Arial"/>
                <a:ea typeface="Arial"/>
                <a:cs typeface="Arial"/>
                <a:sym typeface="Arial"/>
              </a:rPr>
              <a:t>¿Cómo se siente emocionalmente cuando está estresado/a?</a:t>
            </a:r>
            <a:endParaRPr sz="2000">
              <a:solidFill>
                <a:srgbClr val="000000"/>
              </a:solidFill>
              <a:latin typeface="Arial"/>
              <a:ea typeface="Arial"/>
              <a:cs typeface="Arial"/>
              <a:sym typeface="Arial"/>
            </a:endParaRPr>
          </a:p>
          <a:p>
            <a:pPr indent="-355600" lvl="0" marL="457200" rtl="0" algn="l">
              <a:lnSpc>
                <a:spcPct val="115000"/>
              </a:lnSpc>
              <a:spcBef>
                <a:spcPts val="560"/>
              </a:spcBef>
              <a:spcAft>
                <a:spcPts val="0"/>
              </a:spcAft>
              <a:buClr>
                <a:srgbClr val="000000"/>
              </a:buClr>
              <a:buSzPts val="2000"/>
              <a:buFont typeface="Arial"/>
              <a:buAutoNum type="arabicPeriod"/>
            </a:pPr>
            <a:r>
              <a:rPr lang="es-ES" sz="2000">
                <a:solidFill>
                  <a:srgbClr val="000000"/>
                </a:solidFill>
                <a:latin typeface="Arial"/>
                <a:ea typeface="Arial"/>
                <a:cs typeface="Arial"/>
                <a:sym typeface="Arial"/>
              </a:rPr>
              <a:t>¿Cómo actúa cuando está estresado/a? (Por ejemplo: ¿se muerde las uñas?)</a:t>
            </a:r>
            <a:endParaRPr sz="2000">
              <a:solidFill>
                <a:srgbClr val="000000"/>
              </a:solidFill>
              <a:latin typeface="Arial"/>
              <a:ea typeface="Arial"/>
              <a:cs typeface="Arial"/>
              <a:sym typeface="Arial"/>
            </a:endParaRPr>
          </a:p>
        </p:txBody>
      </p:sp>
      <p:sp>
        <p:nvSpPr>
          <p:cNvPr id="120" name="Google Shape;120;p10"/>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sz="3200"/>
              <a:t>Debate de grupo: ¿Qué es el estrés?</a:t>
            </a:r>
            <a:endParaRPr sz="32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4" name="Shape 124"/>
        <p:cNvGrpSpPr/>
        <p:nvPr/>
      </p:nvGrpSpPr>
      <p:grpSpPr>
        <a:xfrm>
          <a:off x="0" y="0"/>
          <a:ext cx="0" cy="0"/>
          <a:chOff x="0" y="0"/>
          <a:chExt cx="0" cy="0"/>
        </a:xfrm>
      </p:grpSpPr>
      <p:sp>
        <p:nvSpPr>
          <p:cNvPr id="125" name="Google Shape;125;p11"/>
          <p:cNvSpPr txBox="1"/>
          <p:nvPr/>
        </p:nvSpPr>
        <p:spPr>
          <a:xfrm>
            <a:off x="143850" y="790675"/>
            <a:ext cx="8858700" cy="4104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s-ES" sz="2200" u="none" cap="none" strike="noStrike">
                <a:solidFill>
                  <a:srgbClr val="000000"/>
                </a:solidFill>
                <a:latin typeface="Arial"/>
                <a:ea typeface="Arial"/>
                <a:cs typeface="Arial"/>
                <a:sym typeface="Arial"/>
              </a:rPr>
              <a:t>Los síntomas físicos</a:t>
            </a:r>
            <a:r>
              <a:rPr b="0" i="0" lang="es-ES" sz="2200" u="none" cap="none" strike="noStrike">
                <a:solidFill>
                  <a:srgbClr val="000000"/>
                </a:solidFill>
                <a:latin typeface="Arial"/>
                <a:ea typeface="Arial"/>
                <a:cs typeface="Arial"/>
                <a:sym typeface="Arial"/>
              </a:rPr>
              <a:t> se refieren a las reacciones que tiene su cuerpo.</a:t>
            </a:r>
            <a:r>
              <a:rPr b="0" i="0" lang="es-ES" sz="2200" u="none" cap="none" strike="noStrike">
                <a:solidFill>
                  <a:srgbClr val="913592"/>
                </a:solidFill>
                <a:latin typeface="Arial"/>
                <a:ea typeface="Arial"/>
                <a:cs typeface="Arial"/>
                <a:sym typeface="Arial"/>
              </a:rPr>
              <a:t> (Por ejemplo: los dolores de cabeza)</a:t>
            </a:r>
            <a:r>
              <a:rPr b="0" i="0" lang="es-ES" sz="2200" u="none" cap="none" strike="noStrike">
                <a:solidFill>
                  <a:srgbClr val="000000"/>
                </a:solidFill>
                <a:latin typeface="Arial"/>
                <a:ea typeface="Arial"/>
                <a:cs typeface="Arial"/>
                <a:sym typeface="Arial"/>
              </a:rPr>
              <a:t> </a:t>
            </a:r>
            <a:endParaRPr b="0" i="0" sz="2200" u="none" cap="none" strike="noStrike">
              <a:solidFill>
                <a:srgbClr val="913592"/>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2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es-ES" sz="2200" u="none" cap="none" strike="noStrike">
                <a:solidFill>
                  <a:srgbClr val="000000"/>
                </a:solidFill>
                <a:latin typeface="Arial"/>
                <a:ea typeface="Arial"/>
                <a:cs typeface="Arial"/>
                <a:sym typeface="Arial"/>
              </a:rPr>
              <a:t>Los síntomas emocionales</a:t>
            </a:r>
            <a:r>
              <a:rPr b="0" i="0" lang="es-ES" sz="2200" u="none" cap="none" strike="noStrike">
                <a:solidFill>
                  <a:srgbClr val="000000"/>
                </a:solidFill>
                <a:latin typeface="Arial"/>
                <a:ea typeface="Arial"/>
                <a:cs typeface="Arial"/>
                <a:sym typeface="Arial"/>
              </a:rPr>
              <a:t> se refieren a sus sentimientos y a su estado de ánimo. </a:t>
            </a:r>
            <a:r>
              <a:rPr b="0" i="0" lang="es-ES" sz="2200" u="none" cap="none" strike="noStrike">
                <a:solidFill>
                  <a:srgbClr val="913592"/>
                </a:solidFill>
                <a:latin typeface="Arial"/>
                <a:ea typeface="Arial"/>
                <a:cs typeface="Arial"/>
                <a:sym typeface="Arial"/>
              </a:rPr>
              <a:t>(Por ejemplo: sentirse abrumado/a)</a:t>
            </a:r>
            <a:r>
              <a:rPr b="0" i="0" lang="es-ES" sz="2200" u="none" cap="none" strike="noStrike">
                <a:solidFill>
                  <a:srgbClr val="000000"/>
                </a:solidFill>
                <a:latin typeface="Arial"/>
                <a:ea typeface="Arial"/>
                <a:cs typeface="Arial"/>
                <a:sym typeface="Arial"/>
              </a:rPr>
              <a:t> </a:t>
            </a:r>
            <a:endParaRPr b="0" i="0" sz="2200" u="none" cap="none" strike="noStrike">
              <a:solidFill>
                <a:srgbClr val="913592"/>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2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es-ES" sz="2200" u="none" cap="none" strike="noStrike">
                <a:solidFill>
                  <a:srgbClr val="000000"/>
                </a:solidFill>
                <a:latin typeface="Arial"/>
                <a:ea typeface="Arial"/>
                <a:cs typeface="Arial"/>
                <a:sym typeface="Arial"/>
              </a:rPr>
              <a:t>Los síntomas cognitivos</a:t>
            </a:r>
            <a:r>
              <a:rPr b="0" i="0" lang="es-ES" sz="2200" u="none" cap="none" strike="noStrike">
                <a:solidFill>
                  <a:srgbClr val="000000"/>
                </a:solidFill>
                <a:latin typeface="Arial"/>
                <a:ea typeface="Arial"/>
                <a:cs typeface="Arial"/>
                <a:sym typeface="Arial"/>
              </a:rPr>
              <a:t> se refieren a su habilidad para pensar y procesar la información. </a:t>
            </a:r>
            <a:r>
              <a:rPr b="0" i="0" lang="es-ES" sz="2200" u="none" cap="none" strike="noStrike">
                <a:solidFill>
                  <a:srgbClr val="913592"/>
                </a:solidFill>
                <a:latin typeface="Arial"/>
                <a:ea typeface="Arial"/>
                <a:cs typeface="Arial"/>
                <a:sym typeface="Arial"/>
              </a:rPr>
              <a:t>(Por ejemplo: tener problemas de concentración)</a:t>
            </a:r>
            <a:r>
              <a:rPr b="0" i="0" lang="es-ES" sz="2200" u="none" cap="none" strike="noStrike">
                <a:solidFill>
                  <a:srgbClr val="000000"/>
                </a:solidFill>
                <a:latin typeface="Arial"/>
                <a:ea typeface="Arial"/>
                <a:cs typeface="Arial"/>
                <a:sym typeface="Arial"/>
              </a:rPr>
              <a:t> </a:t>
            </a:r>
            <a:endParaRPr b="0" i="0" sz="2200" u="none" cap="none" strike="noStrike">
              <a:solidFill>
                <a:srgbClr val="913592"/>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2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es-ES" sz="2200" u="none" cap="none" strike="noStrike">
                <a:solidFill>
                  <a:srgbClr val="000000"/>
                </a:solidFill>
                <a:latin typeface="Arial"/>
                <a:ea typeface="Arial"/>
                <a:cs typeface="Arial"/>
                <a:sym typeface="Arial"/>
              </a:rPr>
              <a:t>Los síntomas conductuales </a:t>
            </a:r>
            <a:r>
              <a:rPr b="0" i="0" lang="es-ES" sz="2200" u="none" cap="none" strike="noStrike">
                <a:solidFill>
                  <a:srgbClr val="000000"/>
                </a:solidFill>
                <a:latin typeface="Arial"/>
                <a:ea typeface="Arial"/>
                <a:cs typeface="Arial"/>
                <a:sym typeface="Arial"/>
              </a:rPr>
              <a:t>se refieren a la manera en la que se comporta. </a:t>
            </a:r>
            <a:r>
              <a:rPr b="0" i="0" lang="es-ES" sz="2200" u="none" cap="none" strike="noStrike">
                <a:solidFill>
                  <a:srgbClr val="913592"/>
                </a:solidFill>
                <a:latin typeface="Arial"/>
                <a:ea typeface="Arial"/>
                <a:cs typeface="Arial"/>
                <a:sym typeface="Arial"/>
              </a:rPr>
              <a:t>(Por ejemplo: morderse las uñas)</a:t>
            </a:r>
            <a:r>
              <a:rPr b="0" i="0" lang="es-ES" sz="2200" u="none" cap="none" strike="noStrike">
                <a:solidFill>
                  <a:srgbClr val="000000"/>
                </a:solidFill>
                <a:latin typeface="Arial"/>
                <a:ea typeface="Arial"/>
                <a:cs typeface="Arial"/>
                <a:sym typeface="Arial"/>
              </a:rPr>
              <a:t> </a:t>
            </a:r>
            <a:endParaRPr b="0" i="0" sz="2200" u="none" cap="none" strike="noStrike">
              <a:solidFill>
                <a:srgbClr val="913592"/>
              </a:solidFill>
              <a:latin typeface="Arial"/>
              <a:ea typeface="Arial"/>
              <a:cs typeface="Arial"/>
              <a:sym typeface="Arial"/>
            </a:endParaRPr>
          </a:p>
        </p:txBody>
      </p:sp>
      <p:sp>
        <p:nvSpPr>
          <p:cNvPr id="126" name="Google Shape;126;p11"/>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Clasificar los síntomas de estrés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0" name="Shape 130"/>
        <p:cNvGrpSpPr/>
        <p:nvPr/>
      </p:nvGrpSpPr>
      <p:grpSpPr>
        <a:xfrm>
          <a:off x="0" y="0"/>
          <a:ext cx="0" cy="0"/>
          <a:chOff x="0" y="0"/>
          <a:chExt cx="0" cy="0"/>
        </a:xfrm>
      </p:grpSpPr>
      <p:graphicFrame>
        <p:nvGraphicFramePr>
          <p:cNvPr id="131" name="Google Shape;131;p12"/>
          <p:cNvGraphicFramePr/>
          <p:nvPr/>
        </p:nvGraphicFramePr>
        <p:xfrm>
          <a:off x="360813" y="1060374"/>
          <a:ext cx="3000000" cy="3000000"/>
        </p:xfrm>
        <a:graphic>
          <a:graphicData uri="http://schemas.openxmlformats.org/drawingml/2006/table">
            <a:tbl>
              <a:tblPr bandRow="1" firstRow="1">
                <a:noFill/>
                <a:tableStyleId>{F40FE411-7E67-47A0-B919-D5BC0DDBF716}</a:tableStyleId>
              </a:tblPr>
              <a:tblGrid>
                <a:gridCol w="1961950"/>
                <a:gridCol w="2135175"/>
                <a:gridCol w="2137425"/>
                <a:gridCol w="2132925"/>
              </a:tblGrid>
              <a:tr h="743700">
                <a:tc>
                  <a:txBody>
                    <a:bodyPr/>
                    <a:lstStyle/>
                    <a:p>
                      <a:pPr indent="0" lvl="0" marL="0" marR="0" rtl="0" algn="ctr">
                        <a:lnSpc>
                          <a:spcPct val="100000"/>
                        </a:lnSpc>
                        <a:spcBef>
                          <a:spcPts val="0"/>
                        </a:spcBef>
                        <a:spcAft>
                          <a:spcPts val="0"/>
                        </a:spcAft>
                        <a:buClr>
                          <a:srgbClr val="000000"/>
                        </a:buClr>
                        <a:buSzPts val="2700"/>
                        <a:buFont typeface="Arial"/>
                        <a:buNone/>
                      </a:pPr>
                      <a:r>
                        <a:rPr lang="es-ES" sz="2300" u="none" cap="none" strike="noStrike">
                          <a:solidFill>
                            <a:srgbClr val="000000"/>
                          </a:solidFill>
                        </a:rPr>
                        <a:t>físico </a:t>
                      </a:r>
                      <a:endParaRPr sz="2300" u="none" cap="none" strike="noStrike">
                        <a:solidFill>
                          <a:srgbClr val="000000"/>
                        </a:solidFill>
                      </a:endParaRPr>
                    </a:p>
                    <a:p>
                      <a:pPr indent="0" lvl="0" marL="0" marR="0" rtl="0" algn="ctr">
                        <a:lnSpc>
                          <a:spcPct val="100000"/>
                        </a:lnSpc>
                        <a:spcBef>
                          <a:spcPts val="0"/>
                        </a:spcBef>
                        <a:spcAft>
                          <a:spcPts val="0"/>
                        </a:spcAft>
                        <a:buClr>
                          <a:srgbClr val="000000"/>
                        </a:buClr>
                        <a:buSzPts val="2700"/>
                        <a:buFont typeface="Arial"/>
                        <a:buNone/>
                      </a:pPr>
                      <a:r>
                        <a:rPr b="0" lang="es-ES" sz="1000" u="none" cap="none" strike="noStrike">
                          <a:solidFill>
                            <a:schemeClr val="dk1"/>
                          </a:solidFill>
                          <a:latin typeface="Arial"/>
                          <a:ea typeface="Arial"/>
                          <a:cs typeface="Arial"/>
                          <a:sym typeface="Arial"/>
                        </a:rPr>
                        <a:t>Cómo se siente su cuerpo </a:t>
                      </a:r>
                      <a:endParaRPr sz="1000" u="none" cap="none" strike="noStrike">
                        <a:solidFill>
                          <a:srgbClr val="000000"/>
                        </a:solidFill>
                      </a:endParaRPr>
                    </a:p>
                  </a:txBody>
                  <a:tcPr marT="38100" marB="38100" marR="91450" marL="91450">
                    <a:solidFill>
                      <a:schemeClr val="accent6"/>
                    </a:solidFill>
                  </a:tcPr>
                </a:tc>
                <a:tc>
                  <a:txBody>
                    <a:bodyPr/>
                    <a:lstStyle/>
                    <a:p>
                      <a:pPr indent="0" lvl="0" marL="0" marR="0" rtl="0" algn="ctr">
                        <a:lnSpc>
                          <a:spcPct val="100000"/>
                        </a:lnSpc>
                        <a:spcBef>
                          <a:spcPts val="0"/>
                        </a:spcBef>
                        <a:spcAft>
                          <a:spcPts val="0"/>
                        </a:spcAft>
                        <a:buClr>
                          <a:srgbClr val="000000"/>
                        </a:buClr>
                        <a:buSzPts val="2300"/>
                        <a:buFont typeface="Arial"/>
                        <a:buNone/>
                      </a:pPr>
                      <a:r>
                        <a:rPr lang="es-ES" sz="2300" u="none" cap="none" strike="noStrike">
                          <a:solidFill>
                            <a:srgbClr val="000000"/>
                          </a:solidFill>
                        </a:rPr>
                        <a:t>emocional</a:t>
                      </a:r>
                      <a:endParaRPr sz="2300">
                        <a:solidFill>
                          <a:srgbClr val="000000"/>
                        </a:solidFill>
                      </a:endParaRPr>
                    </a:p>
                    <a:p>
                      <a:pPr indent="0" lvl="0" marL="0" marR="0" rtl="0" algn="ctr">
                        <a:lnSpc>
                          <a:spcPct val="100000"/>
                        </a:lnSpc>
                        <a:spcBef>
                          <a:spcPts val="0"/>
                        </a:spcBef>
                        <a:spcAft>
                          <a:spcPts val="0"/>
                        </a:spcAft>
                        <a:buClr>
                          <a:srgbClr val="000000"/>
                        </a:buClr>
                        <a:buSzPts val="2300"/>
                        <a:buFont typeface="Arial"/>
                        <a:buNone/>
                      </a:pPr>
                      <a:r>
                        <a:rPr b="0" lang="es-ES" sz="1000" u="none" cap="none" strike="noStrike">
                          <a:solidFill>
                            <a:schemeClr val="dk1"/>
                          </a:solidFill>
                          <a:latin typeface="Arial"/>
                          <a:ea typeface="Arial"/>
                          <a:cs typeface="Arial"/>
                          <a:sym typeface="Arial"/>
                        </a:rPr>
                        <a:t>sus sentimientos y estado de ánimo </a:t>
                      </a:r>
                      <a:r>
                        <a:rPr lang="es-ES" sz="1200" u="none" cap="none" strike="noStrike"/>
                        <a:t> </a:t>
                      </a:r>
                      <a:endParaRPr sz="1000" u="none" cap="none" strike="noStrike">
                        <a:solidFill>
                          <a:srgbClr val="000000"/>
                        </a:solidFill>
                      </a:endParaRPr>
                    </a:p>
                  </a:txBody>
                  <a:tcPr marT="38100" marB="38100" marR="91450" marL="91450">
                    <a:solidFill>
                      <a:schemeClr val="accent2"/>
                    </a:solidFill>
                  </a:tcPr>
                </a:tc>
                <a:tc>
                  <a:txBody>
                    <a:bodyPr/>
                    <a:lstStyle/>
                    <a:p>
                      <a:pPr indent="0" lvl="0" marL="0" marR="0" rtl="0" algn="ctr">
                        <a:lnSpc>
                          <a:spcPct val="100000"/>
                        </a:lnSpc>
                        <a:spcBef>
                          <a:spcPts val="0"/>
                        </a:spcBef>
                        <a:spcAft>
                          <a:spcPts val="0"/>
                        </a:spcAft>
                        <a:buClr>
                          <a:srgbClr val="000000"/>
                        </a:buClr>
                        <a:buSzPts val="2300"/>
                        <a:buFont typeface="Arial"/>
                        <a:buNone/>
                      </a:pPr>
                      <a:r>
                        <a:rPr lang="es-ES" sz="2300" u="none" cap="none" strike="noStrike">
                          <a:solidFill>
                            <a:srgbClr val="000000"/>
                          </a:solidFill>
                        </a:rPr>
                        <a:t>cognitivo</a:t>
                      </a:r>
                      <a:endParaRPr sz="2300">
                        <a:solidFill>
                          <a:srgbClr val="000000"/>
                        </a:solidFill>
                      </a:endParaRPr>
                    </a:p>
                    <a:p>
                      <a:pPr indent="0" lvl="0" marL="0" marR="0" rtl="0" algn="ctr">
                        <a:lnSpc>
                          <a:spcPct val="100000"/>
                        </a:lnSpc>
                        <a:spcBef>
                          <a:spcPts val="0"/>
                        </a:spcBef>
                        <a:spcAft>
                          <a:spcPts val="0"/>
                        </a:spcAft>
                        <a:buClr>
                          <a:srgbClr val="000000"/>
                        </a:buClr>
                        <a:buSzPts val="2300"/>
                        <a:buFont typeface="Arial"/>
                        <a:buNone/>
                      </a:pPr>
                      <a:r>
                        <a:rPr b="0" lang="es-ES" sz="1000" u="none" cap="none" strike="noStrike">
                          <a:solidFill>
                            <a:schemeClr val="dk1"/>
                          </a:solidFill>
                          <a:latin typeface="Arial"/>
                          <a:ea typeface="Arial"/>
                          <a:cs typeface="Arial"/>
                          <a:sym typeface="Arial"/>
                        </a:rPr>
                        <a:t>cómo piensa y procesa la información </a:t>
                      </a:r>
                      <a:r>
                        <a:rPr lang="es-ES" sz="1200" u="none" cap="none" strike="noStrike"/>
                        <a:t> </a:t>
                      </a:r>
                      <a:endParaRPr sz="2300" u="none" cap="none" strike="noStrike">
                        <a:solidFill>
                          <a:srgbClr val="000000"/>
                        </a:solidFill>
                      </a:endParaRPr>
                    </a:p>
                  </a:txBody>
                  <a:tcPr marT="38100" marB="38100" marR="91450" marL="91450">
                    <a:solidFill>
                      <a:schemeClr val="accent3"/>
                    </a:solidFill>
                  </a:tcPr>
                </a:tc>
                <a:tc>
                  <a:txBody>
                    <a:bodyPr/>
                    <a:lstStyle/>
                    <a:p>
                      <a:pPr indent="0" lvl="0" marL="0" marR="0" rtl="0" algn="ctr">
                        <a:lnSpc>
                          <a:spcPct val="100000"/>
                        </a:lnSpc>
                        <a:spcBef>
                          <a:spcPts val="0"/>
                        </a:spcBef>
                        <a:spcAft>
                          <a:spcPts val="0"/>
                        </a:spcAft>
                        <a:buClr>
                          <a:srgbClr val="000000"/>
                        </a:buClr>
                        <a:buSzPts val="2300"/>
                        <a:buFont typeface="Arial"/>
                        <a:buNone/>
                      </a:pPr>
                      <a:r>
                        <a:rPr lang="es-ES" sz="2300" u="none" cap="none" strike="noStrike">
                          <a:solidFill>
                            <a:srgbClr val="000000"/>
                          </a:solidFill>
                        </a:rPr>
                        <a:t>conductual</a:t>
                      </a:r>
                      <a:endParaRPr sz="2300">
                        <a:solidFill>
                          <a:srgbClr val="000000"/>
                        </a:solidFill>
                      </a:endParaRPr>
                    </a:p>
                    <a:p>
                      <a:pPr indent="0" lvl="0" marL="0" marR="0" rtl="0" algn="ctr">
                        <a:lnSpc>
                          <a:spcPct val="100000"/>
                        </a:lnSpc>
                        <a:spcBef>
                          <a:spcPts val="0"/>
                        </a:spcBef>
                        <a:spcAft>
                          <a:spcPts val="0"/>
                        </a:spcAft>
                        <a:buClr>
                          <a:srgbClr val="000000"/>
                        </a:buClr>
                        <a:buSzPts val="2300"/>
                        <a:buFont typeface="Arial"/>
                        <a:buNone/>
                      </a:pPr>
                      <a:r>
                        <a:rPr b="0" lang="es-ES" sz="1000" u="none" cap="none" strike="noStrike">
                          <a:solidFill>
                            <a:schemeClr val="dk1"/>
                          </a:solidFill>
                          <a:latin typeface="Arial"/>
                          <a:ea typeface="Arial"/>
                          <a:cs typeface="Arial"/>
                          <a:sym typeface="Arial"/>
                        </a:rPr>
                        <a:t>sus acciones </a:t>
                      </a:r>
                      <a:r>
                        <a:rPr lang="es-ES" sz="1200" u="none" cap="none" strike="noStrike"/>
                        <a:t> </a:t>
                      </a:r>
                      <a:endParaRPr sz="1000" u="none" cap="none" strike="noStrike">
                        <a:solidFill>
                          <a:srgbClr val="000000"/>
                        </a:solidFill>
                      </a:endParaRPr>
                    </a:p>
                  </a:txBody>
                  <a:tcPr marT="38100" marB="38100" marR="91450" marL="91450">
                    <a:solidFill>
                      <a:schemeClr val="accent4"/>
                    </a:solidFill>
                  </a:tcPr>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bl>
          </a:graphicData>
        </a:graphic>
      </p:graphicFrame>
      <p:sp>
        <p:nvSpPr>
          <p:cNvPr id="132" name="Google Shape;132;p12"/>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Clasificar los síntomas de estrés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6" name="Shape 136"/>
        <p:cNvGrpSpPr/>
        <p:nvPr/>
      </p:nvGrpSpPr>
      <p:grpSpPr>
        <a:xfrm>
          <a:off x="0" y="0"/>
          <a:ext cx="0" cy="0"/>
          <a:chOff x="0" y="0"/>
          <a:chExt cx="0" cy="0"/>
        </a:xfrm>
      </p:grpSpPr>
      <p:pic>
        <p:nvPicPr>
          <p:cNvPr id="137" name="Google Shape;137;p13"/>
          <p:cNvPicPr preferRelativeResize="0"/>
          <p:nvPr/>
        </p:nvPicPr>
        <p:blipFill>
          <a:blip r:embed="rId3">
            <a:alphaModFix/>
          </a:blip>
          <a:stretch>
            <a:fillRect/>
          </a:stretch>
        </p:blipFill>
        <p:spPr>
          <a:xfrm>
            <a:off x="1235850" y="110775"/>
            <a:ext cx="6672300" cy="47840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1" name="Shape 141"/>
        <p:cNvGrpSpPr/>
        <p:nvPr/>
      </p:nvGrpSpPr>
      <p:grpSpPr>
        <a:xfrm>
          <a:off x="0" y="0"/>
          <a:ext cx="0" cy="0"/>
          <a:chOff x="0" y="0"/>
          <a:chExt cx="0" cy="0"/>
        </a:xfrm>
      </p:grpSpPr>
      <p:sp>
        <p:nvSpPr>
          <p:cNvPr id="142" name="Google Shape;142;p14"/>
          <p:cNvSpPr txBox="1"/>
          <p:nvPr/>
        </p:nvSpPr>
        <p:spPr>
          <a:xfrm>
            <a:off x="143850" y="732450"/>
            <a:ext cx="8801400" cy="4162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s-ES" sz="2200" u="none" cap="none" strike="noStrike">
                <a:solidFill>
                  <a:srgbClr val="000000"/>
                </a:solidFill>
                <a:latin typeface="Arial"/>
                <a:ea typeface="Arial"/>
                <a:cs typeface="Arial"/>
                <a:sym typeface="Arial"/>
              </a:rPr>
              <a:t>Imagine que es un estudiante refugiado. Está en un lugar nuevo sin su familia y va a una nueva escuela con gente nueva y un nuevo plan de estudios. </a:t>
            </a:r>
            <a:endParaRPr sz="2200"/>
          </a:p>
          <a:p>
            <a:pPr indent="0" lvl="0" marL="0" marR="0" rtl="0" algn="l">
              <a:lnSpc>
                <a:spcPct val="100000"/>
              </a:lnSpc>
              <a:spcBef>
                <a:spcPts val="0"/>
              </a:spcBef>
              <a:spcAft>
                <a:spcPts val="0"/>
              </a:spcAft>
              <a:buClr>
                <a:srgbClr val="000000"/>
              </a:buClr>
              <a:buSzPts val="2400"/>
              <a:buFont typeface="Arial"/>
              <a:buNone/>
            </a:pPr>
            <a:r>
              <a:rPr b="0" i="0" lang="es-ES" sz="2200" u="none" cap="none" strike="noStrike">
                <a:solidFill>
                  <a:srgbClr val="000000"/>
                </a:solidFill>
                <a:latin typeface="Arial"/>
                <a:ea typeface="Arial"/>
                <a:cs typeface="Arial"/>
                <a:sym typeface="Arial"/>
              </a:rPr>
              <a:t> </a:t>
            </a:r>
            <a:endParaRPr sz="2200"/>
          </a:p>
          <a:p>
            <a:pPr indent="-368300" lvl="0" marL="457200" marR="0" rtl="0" algn="l">
              <a:lnSpc>
                <a:spcPct val="100000"/>
              </a:lnSpc>
              <a:spcBef>
                <a:spcPts val="0"/>
              </a:spcBef>
              <a:spcAft>
                <a:spcPts val="0"/>
              </a:spcAft>
              <a:buClr>
                <a:srgbClr val="000000"/>
              </a:buClr>
              <a:buSzPts val="2200"/>
              <a:buFont typeface="Arial"/>
              <a:buChar char="●"/>
            </a:pPr>
            <a:r>
              <a:rPr b="0" i="0" lang="es-ES" sz="2200" u="none" cap="none" strike="noStrike">
                <a:solidFill>
                  <a:srgbClr val="000000"/>
                </a:solidFill>
                <a:latin typeface="Arial"/>
                <a:ea typeface="Arial"/>
                <a:cs typeface="Arial"/>
                <a:sym typeface="Arial"/>
              </a:rPr>
              <a:t>¿Cuáles son algunas de las maneras </a:t>
            </a:r>
            <a:r>
              <a:rPr b="1" i="0" lang="es-ES" sz="2200" u="none" cap="none" strike="noStrike">
                <a:solidFill>
                  <a:srgbClr val="000000"/>
                </a:solidFill>
                <a:latin typeface="Arial"/>
                <a:ea typeface="Arial"/>
                <a:cs typeface="Arial"/>
                <a:sym typeface="Arial"/>
              </a:rPr>
              <a:t>positivas</a:t>
            </a:r>
            <a:r>
              <a:rPr b="0" i="0" lang="es-ES" sz="2200" u="none" cap="none" strike="noStrike">
                <a:solidFill>
                  <a:srgbClr val="000000"/>
                </a:solidFill>
                <a:latin typeface="Arial"/>
                <a:ea typeface="Arial"/>
                <a:cs typeface="Arial"/>
                <a:sym typeface="Arial"/>
              </a:rPr>
              <a:t> con las que puedes lidiar con el estrés? </a:t>
            </a:r>
            <a:endParaRPr b="0" i="0" sz="22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2400"/>
              <a:buFont typeface="Arial"/>
              <a:buNone/>
            </a:pPr>
            <a:r>
              <a:t/>
            </a:r>
            <a:endParaRPr b="0" i="0" sz="2200" u="none" cap="none" strike="noStrike">
              <a:solidFill>
                <a:srgbClr val="000000"/>
              </a:solidFill>
              <a:latin typeface="Arial"/>
              <a:ea typeface="Arial"/>
              <a:cs typeface="Arial"/>
              <a:sym typeface="Arial"/>
            </a:endParaRPr>
          </a:p>
          <a:p>
            <a:pPr indent="-368300" lvl="0" marL="457200" marR="0" rtl="0" algn="l">
              <a:lnSpc>
                <a:spcPct val="100000"/>
              </a:lnSpc>
              <a:spcBef>
                <a:spcPts val="0"/>
              </a:spcBef>
              <a:spcAft>
                <a:spcPts val="0"/>
              </a:spcAft>
              <a:buClr>
                <a:srgbClr val="000000"/>
              </a:buClr>
              <a:buSzPts val="2200"/>
              <a:buFont typeface="Arial"/>
              <a:buChar char="●"/>
            </a:pPr>
            <a:r>
              <a:rPr b="0" i="0" lang="es-ES" sz="2200" u="none" cap="none" strike="noStrike">
                <a:solidFill>
                  <a:srgbClr val="000000"/>
                </a:solidFill>
                <a:latin typeface="Arial"/>
                <a:ea typeface="Arial"/>
                <a:cs typeface="Arial"/>
                <a:sym typeface="Arial"/>
              </a:rPr>
              <a:t>¿Cuáles son algunas de las maneras </a:t>
            </a:r>
            <a:r>
              <a:rPr b="1" i="0" lang="es-ES" sz="2200" u="none" cap="none" strike="noStrike">
                <a:solidFill>
                  <a:srgbClr val="000000"/>
                </a:solidFill>
                <a:latin typeface="Arial"/>
                <a:ea typeface="Arial"/>
                <a:cs typeface="Arial"/>
                <a:sym typeface="Arial"/>
              </a:rPr>
              <a:t>negativas</a:t>
            </a:r>
            <a:r>
              <a:rPr b="0" i="0" lang="es-ES" sz="2200" u="none" cap="none" strike="noStrike">
                <a:solidFill>
                  <a:srgbClr val="000000"/>
                </a:solidFill>
                <a:latin typeface="Arial"/>
                <a:ea typeface="Arial"/>
                <a:cs typeface="Arial"/>
                <a:sym typeface="Arial"/>
              </a:rPr>
              <a:t> para lidiar con el estrés? </a:t>
            </a:r>
            <a:endParaRPr b="0" i="0" sz="2200" u="none" cap="none" strike="noStrike">
              <a:solidFill>
                <a:srgbClr val="000000"/>
              </a:solidFill>
              <a:latin typeface="Arial"/>
              <a:ea typeface="Arial"/>
              <a:cs typeface="Arial"/>
              <a:sym typeface="Arial"/>
            </a:endParaRPr>
          </a:p>
        </p:txBody>
      </p:sp>
      <p:sp>
        <p:nvSpPr>
          <p:cNvPr id="143" name="Google Shape;143;p14"/>
          <p:cNvSpPr txBox="1"/>
          <p:nvPr>
            <p:ph type="title"/>
          </p:nvPr>
        </p:nvSpPr>
        <p:spPr>
          <a:xfrm>
            <a:off x="143850" y="143850"/>
            <a:ext cx="88725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Gestionar el estrés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7" name="Shape 147"/>
        <p:cNvGrpSpPr/>
        <p:nvPr/>
      </p:nvGrpSpPr>
      <p:grpSpPr>
        <a:xfrm>
          <a:off x="0" y="0"/>
          <a:ext cx="0" cy="0"/>
          <a:chOff x="0" y="0"/>
          <a:chExt cx="0" cy="0"/>
        </a:xfrm>
      </p:grpSpPr>
      <p:sp>
        <p:nvSpPr>
          <p:cNvPr id="148" name="Google Shape;148;p15"/>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640"/>
              </a:spcBef>
              <a:spcAft>
                <a:spcPts val="0"/>
              </a:spcAft>
              <a:buSzPts val="1800"/>
              <a:buNone/>
            </a:pPr>
            <a:r>
              <a:rPr b="1" lang="es-ES" sz="2200">
                <a:solidFill>
                  <a:srgbClr val="000000"/>
                </a:solidFill>
                <a:latin typeface="Arial"/>
                <a:ea typeface="Arial"/>
                <a:cs typeface="Arial"/>
                <a:sym typeface="Arial"/>
              </a:rPr>
              <a:t>La resiliencia</a:t>
            </a:r>
            <a:r>
              <a:rPr lang="es-ES" sz="2200">
                <a:solidFill>
                  <a:srgbClr val="000000"/>
                </a:solidFill>
                <a:latin typeface="Arial"/>
                <a:ea typeface="Arial"/>
                <a:cs typeface="Arial"/>
                <a:sym typeface="Arial"/>
              </a:rPr>
              <a:t> es la capacidad de hacer frente al estrés y adaptarse a los retos. La resiliencia se manifiesta cuando los factores de protección que apoyan el bienestar son más fuertes que los factores de riesgo que lo perjudican.</a:t>
            </a:r>
            <a:endParaRPr sz="2200"/>
          </a:p>
          <a:p>
            <a:pPr indent="0" lvl="0" marL="0" rtl="0" algn="l">
              <a:lnSpc>
                <a:spcPct val="100000"/>
              </a:lnSpc>
              <a:spcBef>
                <a:spcPts val="640"/>
              </a:spcBef>
              <a:spcAft>
                <a:spcPts val="0"/>
              </a:spcAft>
              <a:buSzPts val="1800"/>
              <a:buNone/>
            </a:pPr>
            <a:r>
              <a:t/>
            </a:r>
            <a:endParaRPr sz="2200">
              <a:solidFill>
                <a:srgbClr val="000000"/>
              </a:solidFill>
              <a:latin typeface="Arial"/>
              <a:ea typeface="Arial"/>
              <a:cs typeface="Arial"/>
              <a:sym typeface="Arial"/>
            </a:endParaRPr>
          </a:p>
          <a:p>
            <a:pPr indent="0" lvl="0" marL="0" rtl="0" algn="l">
              <a:lnSpc>
                <a:spcPct val="100000"/>
              </a:lnSpc>
              <a:spcBef>
                <a:spcPts val="640"/>
              </a:spcBef>
              <a:spcAft>
                <a:spcPts val="0"/>
              </a:spcAft>
              <a:buSzPts val="1800"/>
              <a:buNone/>
            </a:pPr>
            <a:r>
              <a:rPr b="1" lang="es-ES" sz="2200">
                <a:solidFill>
                  <a:srgbClr val="000000"/>
                </a:solidFill>
                <a:latin typeface="Arial"/>
                <a:ea typeface="Arial"/>
                <a:cs typeface="Arial"/>
                <a:sym typeface="Arial"/>
              </a:rPr>
              <a:t>¿Cuáles son algunos de los factores que aumentan la resiliencia?</a:t>
            </a:r>
            <a:endParaRPr b="1" sz="2200">
              <a:solidFill>
                <a:srgbClr val="000000"/>
              </a:solidFill>
              <a:latin typeface="Arial"/>
              <a:ea typeface="Arial"/>
              <a:cs typeface="Arial"/>
              <a:sym typeface="Arial"/>
            </a:endParaRPr>
          </a:p>
        </p:txBody>
      </p:sp>
      <p:sp>
        <p:nvSpPr>
          <p:cNvPr id="149" name="Google Shape;149;p15"/>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Resiliencia</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53" name="Shape 153"/>
        <p:cNvGrpSpPr/>
        <p:nvPr/>
      </p:nvGrpSpPr>
      <p:grpSpPr>
        <a:xfrm>
          <a:off x="0" y="0"/>
          <a:ext cx="0" cy="0"/>
          <a:chOff x="0" y="0"/>
          <a:chExt cx="0" cy="0"/>
        </a:xfrm>
      </p:grpSpPr>
      <p:sp>
        <p:nvSpPr>
          <p:cNvPr id="154" name="Google Shape;154;p16"/>
          <p:cNvSpPr txBox="1"/>
          <p:nvPr/>
        </p:nvSpPr>
        <p:spPr>
          <a:xfrm>
            <a:off x="143850" y="732453"/>
            <a:ext cx="8858700" cy="41088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rgbClr val="000000"/>
              </a:buClr>
              <a:buSzPts val="2200"/>
              <a:buFont typeface="Arial"/>
              <a:buNone/>
            </a:pPr>
            <a:r>
              <a:rPr b="0" i="0" lang="es-ES" sz="2200" u="none" cap="none" strike="noStrike">
                <a:solidFill>
                  <a:srgbClr val="000000"/>
                </a:solidFill>
                <a:latin typeface="Arial"/>
                <a:ea typeface="Arial"/>
                <a:cs typeface="Arial"/>
                <a:sym typeface="Arial"/>
              </a:rPr>
              <a:t>Debata con un compañero:</a:t>
            </a:r>
            <a:endParaRPr b="0" i="0" sz="2200" u="none" cap="none" strike="noStrike">
              <a:solidFill>
                <a:srgbClr val="000000"/>
              </a:solidFill>
              <a:latin typeface="Arial"/>
              <a:ea typeface="Arial"/>
              <a:cs typeface="Arial"/>
              <a:sym typeface="Arial"/>
            </a:endParaRPr>
          </a:p>
          <a:p>
            <a:pPr indent="-368300" lvl="0" marL="457200" marR="0" rtl="0" algn="l">
              <a:lnSpc>
                <a:spcPct val="115000"/>
              </a:lnSpc>
              <a:spcBef>
                <a:spcPts val="700"/>
              </a:spcBef>
              <a:spcAft>
                <a:spcPts val="0"/>
              </a:spcAft>
              <a:buClr>
                <a:srgbClr val="000000"/>
              </a:buClr>
              <a:buSzPts val="2200"/>
              <a:buFont typeface="Arial"/>
              <a:buAutoNum type="arabicPeriod"/>
            </a:pPr>
            <a:r>
              <a:rPr b="0" i="0" lang="es-ES" sz="2200" u="none" cap="none" strike="noStrike">
                <a:solidFill>
                  <a:srgbClr val="000000"/>
                </a:solidFill>
                <a:latin typeface="Arial"/>
                <a:ea typeface="Arial"/>
                <a:cs typeface="Arial"/>
                <a:sym typeface="Arial"/>
              </a:rPr>
              <a:t>¿Cómo describiría las situaciones de desastre y crisis en las que ha vivido/trabajado?</a:t>
            </a:r>
            <a:endParaRPr b="0" i="0" sz="2200" u="none" cap="none" strike="noStrike">
              <a:solidFill>
                <a:srgbClr val="000000"/>
              </a:solidFill>
              <a:latin typeface="Arial"/>
              <a:ea typeface="Arial"/>
              <a:cs typeface="Arial"/>
              <a:sym typeface="Arial"/>
            </a:endParaRPr>
          </a:p>
          <a:p>
            <a:pPr indent="-368300" lvl="0" marL="457200" marR="0" rtl="0" algn="l">
              <a:lnSpc>
                <a:spcPct val="115000"/>
              </a:lnSpc>
              <a:spcBef>
                <a:spcPts val="0"/>
              </a:spcBef>
              <a:spcAft>
                <a:spcPts val="0"/>
              </a:spcAft>
              <a:buClr>
                <a:srgbClr val="000000"/>
              </a:buClr>
              <a:buSzPts val="2200"/>
              <a:buFont typeface="Arial"/>
              <a:buAutoNum type="arabicPeriod"/>
            </a:pPr>
            <a:r>
              <a:rPr b="0" i="0" lang="es-ES" sz="2200" u="none" cap="none" strike="noStrike">
                <a:solidFill>
                  <a:srgbClr val="000000"/>
                </a:solidFill>
                <a:latin typeface="Arial"/>
                <a:ea typeface="Arial"/>
                <a:cs typeface="Arial"/>
                <a:sym typeface="Arial"/>
              </a:rPr>
              <a:t>¿Qué tipo de influencias tuvo la crisis en la vida cotidiana de las personas?</a:t>
            </a:r>
            <a:endParaRPr b="0" i="0" sz="2200" u="none" cap="none" strike="noStrike">
              <a:solidFill>
                <a:srgbClr val="000000"/>
              </a:solidFill>
              <a:latin typeface="Arial"/>
              <a:ea typeface="Arial"/>
              <a:cs typeface="Arial"/>
              <a:sym typeface="Arial"/>
            </a:endParaRPr>
          </a:p>
          <a:p>
            <a:pPr indent="-368300" lvl="0" marL="457200" marR="0" rtl="0" algn="l">
              <a:lnSpc>
                <a:spcPct val="115000"/>
              </a:lnSpc>
              <a:spcBef>
                <a:spcPts val="0"/>
              </a:spcBef>
              <a:spcAft>
                <a:spcPts val="0"/>
              </a:spcAft>
              <a:buClr>
                <a:srgbClr val="000000"/>
              </a:buClr>
              <a:buSzPts val="2200"/>
              <a:buFont typeface="Arial"/>
              <a:buAutoNum type="arabicPeriod"/>
            </a:pPr>
            <a:r>
              <a:rPr b="0" i="0" lang="es-ES" sz="2200" u="none" cap="none" strike="noStrike">
                <a:solidFill>
                  <a:srgbClr val="000000"/>
                </a:solidFill>
                <a:latin typeface="Arial"/>
                <a:ea typeface="Arial"/>
                <a:cs typeface="Arial"/>
                <a:sym typeface="Arial"/>
              </a:rPr>
              <a:t>¿Qué tipo de síntomas de estrés observó en su entorno?</a:t>
            </a:r>
            <a:endParaRPr b="0" i="0" sz="2200" u="none" cap="none" strike="noStrike">
              <a:solidFill>
                <a:srgbClr val="000000"/>
              </a:solidFill>
              <a:latin typeface="Arial"/>
              <a:ea typeface="Arial"/>
              <a:cs typeface="Arial"/>
              <a:sym typeface="Arial"/>
            </a:endParaRPr>
          </a:p>
          <a:p>
            <a:pPr indent="-368300" lvl="0" marL="457200" marR="0" rtl="0" algn="l">
              <a:lnSpc>
                <a:spcPct val="115000"/>
              </a:lnSpc>
              <a:spcBef>
                <a:spcPts val="0"/>
              </a:spcBef>
              <a:spcAft>
                <a:spcPts val="0"/>
              </a:spcAft>
              <a:buClr>
                <a:srgbClr val="000000"/>
              </a:buClr>
              <a:buSzPts val="2200"/>
              <a:buFont typeface="Arial"/>
              <a:buAutoNum type="arabicPeriod"/>
            </a:pPr>
            <a:r>
              <a:rPr b="0" i="0" lang="es-ES" sz="2200" u="none" cap="none" strike="noStrike">
                <a:solidFill>
                  <a:srgbClr val="000000"/>
                </a:solidFill>
                <a:latin typeface="Arial"/>
                <a:ea typeface="Arial"/>
                <a:cs typeface="Arial"/>
                <a:sym typeface="Arial"/>
              </a:rPr>
              <a:t>¿Qué síntomas de estrés observó en su propio comportamiento?</a:t>
            </a:r>
            <a:endParaRPr b="0" i="0" sz="2200" u="none" cap="none" strike="noStrike">
              <a:solidFill>
                <a:srgbClr val="000000"/>
              </a:solidFill>
              <a:latin typeface="Arial"/>
              <a:ea typeface="Arial"/>
              <a:cs typeface="Arial"/>
              <a:sym typeface="Arial"/>
            </a:endParaRPr>
          </a:p>
          <a:p>
            <a:pPr indent="0" lvl="0" marL="457200" marR="0" rtl="0" algn="l">
              <a:lnSpc>
                <a:spcPct val="115000"/>
              </a:lnSpc>
              <a:spcBef>
                <a:spcPts val="56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p:txBody>
      </p:sp>
      <p:sp>
        <p:nvSpPr>
          <p:cNvPr id="155" name="Google Shape;155;p16"/>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El estrés en contextos de crisis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9" name="Shape 159"/>
        <p:cNvGrpSpPr/>
        <p:nvPr/>
      </p:nvGrpSpPr>
      <p:grpSpPr>
        <a:xfrm>
          <a:off x="0" y="0"/>
          <a:ext cx="0" cy="0"/>
          <a:chOff x="0" y="0"/>
          <a:chExt cx="0" cy="0"/>
        </a:xfrm>
      </p:grpSpPr>
      <p:sp>
        <p:nvSpPr>
          <p:cNvPr id="160" name="Google Shape;160;p17"/>
          <p:cNvSpPr txBox="1"/>
          <p:nvPr>
            <p:ph type="title"/>
          </p:nvPr>
        </p:nvSpPr>
        <p:spPr>
          <a:xfrm>
            <a:off x="163400" y="2074750"/>
            <a:ext cx="8801400" cy="26832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4400"/>
              <a:buFont typeface="Arial"/>
              <a:buNone/>
            </a:pPr>
            <a:r>
              <a:rPr b="1" lang="es-ES" sz="5500">
                <a:solidFill>
                  <a:schemeClr val="accent4"/>
                </a:solidFill>
                <a:latin typeface="Arial"/>
                <a:ea typeface="Arial"/>
                <a:cs typeface="Arial"/>
                <a:sym typeface="Arial"/>
              </a:rPr>
              <a:t>3ª sesión: </a:t>
            </a:r>
            <a:endParaRPr b="1" sz="5500">
              <a:solidFill>
                <a:schemeClr val="accent4"/>
              </a:solidFill>
              <a:latin typeface="Arial"/>
              <a:ea typeface="Arial"/>
              <a:cs typeface="Arial"/>
              <a:sym typeface="Arial"/>
            </a:endParaRPr>
          </a:p>
          <a:p>
            <a:pPr indent="0" lvl="0" marL="0" rtl="0" algn="ctr">
              <a:lnSpc>
                <a:spcPct val="130000"/>
              </a:lnSpc>
              <a:spcBef>
                <a:spcPts val="0"/>
              </a:spcBef>
              <a:spcAft>
                <a:spcPts val="0"/>
              </a:spcAft>
              <a:buClr>
                <a:srgbClr val="FFFFFF"/>
              </a:buClr>
              <a:buSzPts val="4400"/>
              <a:buFont typeface="Arial"/>
              <a:buNone/>
            </a:pPr>
            <a:r>
              <a:rPr b="1" lang="es-ES" sz="5500">
                <a:solidFill>
                  <a:schemeClr val="accent4"/>
                </a:solidFill>
                <a:latin typeface="Arial"/>
                <a:ea typeface="Arial"/>
                <a:cs typeface="Arial"/>
                <a:sym typeface="Arial"/>
              </a:rPr>
              <a:t>El apoyo psicosocial y el aprendizaje socioemocional</a:t>
            </a:r>
            <a:endParaRPr sz="5500">
              <a:solidFill>
                <a:schemeClr val="accent4"/>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4" name="Shape 164"/>
        <p:cNvGrpSpPr/>
        <p:nvPr/>
      </p:nvGrpSpPr>
      <p:grpSpPr>
        <a:xfrm>
          <a:off x="0" y="0"/>
          <a:ext cx="0" cy="0"/>
          <a:chOff x="0" y="0"/>
          <a:chExt cx="0" cy="0"/>
        </a:xfrm>
      </p:grpSpPr>
      <p:pic>
        <p:nvPicPr>
          <p:cNvPr id="165" name="Google Shape;165;p18"/>
          <p:cNvPicPr preferRelativeResize="0"/>
          <p:nvPr/>
        </p:nvPicPr>
        <p:blipFill>
          <a:blip r:embed="rId3">
            <a:alphaModFix/>
          </a:blip>
          <a:stretch>
            <a:fillRect/>
          </a:stretch>
        </p:blipFill>
        <p:spPr>
          <a:xfrm>
            <a:off x="611638" y="193275"/>
            <a:ext cx="7920727" cy="459635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19"/>
          <p:cNvSpPr txBox="1"/>
          <p:nvPr>
            <p:ph type="title"/>
          </p:nvPr>
        </p:nvSpPr>
        <p:spPr>
          <a:xfrm>
            <a:off x="143850" y="143850"/>
            <a:ext cx="8400900" cy="5886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SzPts val="1800"/>
              <a:buNone/>
            </a:pPr>
            <a:r>
              <a:rPr b="1" lang="es-ES" sz="2700">
                <a:solidFill>
                  <a:srgbClr val="24427B"/>
                </a:solidFill>
                <a:latin typeface="Arial"/>
                <a:ea typeface="Arial"/>
                <a:cs typeface="Arial"/>
                <a:sym typeface="Arial"/>
              </a:rPr>
              <a:t>Apoyo Psicosocial (PSS, por sus siglas en inglés)</a:t>
            </a:r>
            <a:endParaRPr b="1" sz="2700">
              <a:solidFill>
                <a:srgbClr val="FF9900"/>
              </a:solidFill>
              <a:latin typeface="Arial"/>
              <a:ea typeface="Arial"/>
              <a:cs typeface="Arial"/>
              <a:sym typeface="Arial"/>
            </a:endParaRPr>
          </a:p>
        </p:txBody>
      </p:sp>
      <p:sp>
        <p:nvSpPr>
          <p:cNvPr id="171" name="Google Shape;171;p19"/>
          <p:cNvSpPr/>
          <p:nvPr/>
        </p:nvSpPr>
        <p:spPr>
          <a:xfrm>
            <a:off x="316150" y="665854"/>
            <a:ext cx="8520600" cy="810900"/>
          </a:xfrm>
          <a:prstGeom prst="rightArrow">
            <a:avLst>
              <a:gd fmla="val 50000" name="adj1"/>
              <a:gd fmla="val 50000" name="adj2"/>
            </a:avLst>
          </a:prstGeom>
          <a:solidFill>
            <a:srgbClr val="FFFFFF"/>
          </a:solidFill>
          <a:ln cap="flat" cmpd="sng" w="28575">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s-ES" sz="2200" u="none" cap="none" strike="noStrike">
                <a:solidFill>
                  <a:srgbClr val="24427B"/>
                </a:solidFill>
                <a:latin typeface="Arial"/>
                <a:ea typeface="Arial"/>
                <a:cs typeface="Arial"/>
                <a:sym typeface="Arial"/>
              </a:rPr>
              <a:t>Procesos y medidas que fomentan el bienestar holístico</a:t>
            </a:r>
            <a:endParaRPr b="1" i="0" sz="2200" u="none" cap="none" strike="noStrike">
              <a:solidFill>
                <a:srgbClr val="24427B"/>
              </a:solidFill>
              <a:latin typeface="Arial"/>
              <a:ea typeface="Arial"/>
              <a:cs typeface="Arial"/>
              <a:sym typeface="Arial"/>
            </a:endParaRPr>
          </a:p>
        </p:txBody>
      </p:sp>
      <p:pic>
        <p:nvPicPr>
          <p:cNvPr id="172" name="Google Shape;172;p19"/>
          <p:cNvPicPr preferRelativeResize="0"/>
          <p:nvPr/>
        </p:nvPicPr>
        <p:blipFill rotWithShape="1">
          <a:blip r:embed="rId3">
            <a:alphaModFix/>
          </a:blip>
          <a:srcRect b="40534" l="18166" r="66025" t="36677"/>
          <a:stretch/>
        </p:blipFill>
        <p:spPr>
          <a:xfrm>
            <a:off x="3450275" y="2208228"/>
            <a:ext cx="2243460" cy="2021103"/>
          </a:xfrm>
          <a:prstGeom prst="rect">
            <a:avLst/>
          </a:prstGeom>
          <a:noFill/>
          <a:ln>
            <a:noFill/>
          </a:ln>
        </p:spPr>
      </p:pic>
      <p:sp>
        <p:nvSpPr>
          <p:cNvPr id="173" name="Google Shape;173;p19"/>
          <p:cNvSpPr txBox="1"/>
          <p:nvPr/>
        </p:nvSpPr>
        <p:spPr>
          <a:xfrm>
            <a:off x="3973025" y="1476750"/>
            <a:ext cx="1853100" cy="58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s-ES" sz="1800" u="none" cap="none" strike="noStrike">
                <a:solidFill>
                  <a:srgbClr val="000000"/>
                </a:solidFill>
                <a:latin typeface="Arial"/>
                <a:ea typeface="Arial"/>
                <a:cs typeface="Arial"/>
                <a:sym typeface="Arial"/>
              </a:rPr>
              <a:t>Sentimiento de pertenencia</a:t>
            </a:r>
            <a:endParaRPr b="1" i="0" sz="1800" u="none" cap="none" strike="noStrike">
              <a:solidFill>
                <a:srgbClr val="000000"/>
              </a:solidFill>
              <a:latin typeface="Arial"/>
              <a:ea typeface="Arial"/>
              <a:cs typeface="Arial"/>
              <a:sym typeface="Arial"/>
            </a:endParaRPr>
          </a:p>
        </p:txBody>
      </p:sp>
      <p:sp>
        <p:nvSpPr>
          <p:cNvPr id="174" name="Google Shape;174;p19"/>
          <p:cNvSpPr txBox="1"/>
          <p:nvPr/>
        </p:nvSpPr>
        <p:spPr>
          <a:xfrm>
            <a:off x="1777650" y="2520675"/>
            <a:ext cx="1963500" cy="810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s-ES" sz="1800" u="none" cap="none" strike="noStrike">
                <a:solidFill>
                  <a:srgbClr val="000000"/>
                </a:solidFill>
                <a:latin typeface="Arial"/>
                <a:ea typeface="Arial"/>
                <a:cs typeface="Arial"/>
                <a:sym typeface="Arial"/>
              </a:rPr>
              <a:t>Relación con compañeros/as</a:t>
            </a:r>
            <a:endParaRPr b="1" i="0" sz="1800" u="none" cap="none" strike="noStrike">
              <a:solidFill>
                <a:srgbClr val="000000"/>
              </a:solidFill>
              <a:latin typeface="Arial"/>
              <a:ea typeface="Arial"/>
              <a:cs typeface="Arial"/>
              <a:sym typeface="Arial"/>
            </a:endParaRPr>
          </a:p>
        </p:txBody>
      </p:sp>
      <p:sp>
        <p:nvSpPr>
          <p:cNvPr id="175" name="Google Shape;175;p19"/>
          <p:cNvSpPr txBox="1"/>
          <p:nvPr/>
        </p:nvSpPr>
        <p:spPr>
          <a:xfrm>
            <a:off x="3708700" y="4230063"/>
            <a:ext cx="17355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s-ES" sz="1800" u="none" cap="none" strike="noStrike">
                <a:solidFill>
                  <a:srgbClr val="000000"/>
                </a:solidFill>
                <a:latin typeface="Arial"/>
                <a:ea typeface="Arial"/>
                <a:cs typeface="Arial"/>
                <a:sym typeface="Arial"/>
              </a:rPr>
              <a:t>Relaciones personales</a:t>
            </a:r>
            <a:endParaRPr b="1" i="0" sz="1800" u="none" cap="none" strike="noStrike">
              <a:solidFill>
                <a:srgbClr val="000000"/>
              </a:solidFill>
              <a:latin typeface="Arial"/>
              <a:ea typeface="Arial"/>
              <a:cs typeface="Arial"/>
              <a:sym typeface="Arial"/>
            </a:endParaRPr>
          </a:p>
        </p:txBody>
      </p:sp>
      <p:sp>
        <p:nvSpPr>
          <p:cNvPr id="176" name="Google Shape;176;p19"/>
          <p:cNvSpPr txBox="1"/>
          <p:nvPr/>
        </p:nvSpPr>
        <p:spPr>
          <a:xfrm>
            <a:off x="5714525" y="2520683"/>
            <a:ext cx="1735500" cy="689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s-ES" sz="1800" u="none" cap="none" strike="noStrike">
                <a:solidFill>
                  <a:srgbClr val="000000"/>
                </a:solidFill>
                <a:latin typeface="Arial"/>
                <a:ea typeface="Arial"/>
                <a:cs typeface="Arial"/>
                <a:sym typeface="Arial"/>
              </a:rPr>
              <a:t>Estimulación intelectual</a:t>
            </a:r>
            <a:endParaRPr b="1" i="0" sz="1800" u="none" cap="none" strike="noStrike">
              <a:solidFill>
                <a:srgbClr val="000000"/>
              </a:solidFill>
              <a:latin typeface="Arial"/>
              <a:ea typeface="Arial"/>
              <a:cs typeface="Arial"/>
              <a:sym typeface="Arial"/>
            </a:endParaRPr>
          </a:p>
        </p:txBody>
      </p:sp>
      <p:sp>
        <p:nvSpPr>
          <p:cNvPr id="177" name="Google Shape;177;p19"/>
          <p:cNvSpPr txBox="1"/>
          <p:nvPr/>
        </p:nvSpPr>
        <p:spPr>
          <a:xfrm>
            <a:off x="5826125" y="3691875"/>
            <a:ext cx="1623900" cy="538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s-ES" sz="1800" u="none" cap="none" strike="noStrike">
                <a:solidFill>
                  <a:srgbClr val="000000"/>
                </a:solidFill>
                <a:latin typeface="Arial"/>
                <a:ea typeface="Arial"/>
                <a:cs typeface="Arial"/>
                <a:sym typeface="Arial"/>
              </a:rPr>
              <a:t>Estimulación física</a:t>
            </a:r>
            <a:endParaRPr b="1"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p19"/>
          <p:cNvSpPr txBox="1"/>
          <p:nvPr/>
        </p:nvSpPr>
        <p:spPr>
          <a:xfrm>
            <a:off x="1888175" y="3691825"/>
            <a:ext cx="1562100" cy="537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s-ES" sz="1800" u="none" cap="none" strike="noStrike">
                <a:solidFill>
                  <a:srgbClr val="000000"/>
                </a:solidFill>
                <a:latin typeface="Arial"/>
                <a:ea typeface="Arial"/>
                <a:cs typeface="Arial"/>
                <a:sym typeface="Arial"/>
              </a:rPr>
              <a:t>Sentirse valorado/a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p19"/>
          <p:cNvSpPr txBox="1"/>
          <p:nvPr/>
        </p:nvSpPr>
        <p:spPr>
          <a:xfrm>
            <a:off x="3555125" y="1476750"/>
            <a:ext cx="417900" cy="86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s-ES" sz="4400">
                <a:solidFill>
                  <a:schemeClr val="accent5"/>
                </a:solidFill>
              </a:rPr>
              <a:t>1</a:t>
            </a:r>
            <a:endParaRPr b="1" sz="4400">
              <a:solidFill>
                <a:schemeClr val="accent5"/>
              </a:solidFill>
            </a:endParaRPr>
          </a:p>
        </p:txBody>
      </p:sp>
      <p:sp>
        <p:nvSpPr>
          <p:cNvPr id="180" name="Google Shape;180;p19"/>
          <p:cNvSpPr txBox="1"/>
          <p:nvPr/>
        </p:nvSpPr>
        <p:spPr>
          <a:xfrm>
            <a:off x="7366350" y="2441187"/>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ES" sz="4500">
                <a:solidFill>
                  <a:srgbClr val="0097A7"/>
                </a:solidFill>
              </a:rPr>
              <a:t>2</a:t>
            </a:r>
            <a:endParaRPr b="1" sz="4500">
              <a:solidFill>
                <a:srgbClr val="0097A7"/>
              </a:solidFill>
            </a:endParaRPr>
          </a:p>
        </p:txBody>
      </p:sp>
      <p:sp>
        <p:nvSpPr>
          <p:cNvPr id="181" name="Google Shape;181;p19"/>
          <p:cNvSpPr txBox="1"/>
          <p:nvPr/>
        </p:nvSpPr>
        <p:spPr>
          <a:xfrm>
            <a:off x="7450025" y="3614613"/>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ES" sz="4500">
                <a:solidFill>
                  <a:srgbClr val="0097A7"/>
                </a:solidFill>
              </a:rPr>
              <a:t>3</a:t>
            </a:r>
            <a:endParaRPr b="1" sz="4500">
              <a:solidFill>
                <a:srgbClr val="0097A7"/>
              </a:solidFill>
            </a:endParaRPr>
          </a:p>
        </p:txBody>
      </p:sp>
      <p:sp>
        <p:nvSpPr>
          <p:cNvPr id="182" name="Google Shape;182;p19"/>
          <p:cNvSpPr txBox="1"/>
          <p:nvPr/>
        </p:nvSpPr>
        <p:spPr>
          <a:xfrm>
            <a:off x="3358350" y="4127613"/>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ES" sz="4500">
                <a:solidFill>
                  <a:srgbClr val="0097A7"/>
                </a:solidFill>
              </a:rPr>
              <a:t>4</a:t>
            </a:r>
            <a:endParaRPr b="1" sz="4500">
              <a:solidFill>
                <a:srgbClr val="0097A7"/>
              </a:solidFill>
            </a:endParaRPr>
          </a:p>
        </p:txBody>
      </p:sp>
      <p:sp>
        <p:nvSpPr>
          <p:cNvPr id="183" name="Google Shape;183;p19"/>
          <p:cNvSpPr txBox="1"/>
          <p:nvPr/>
        </p:nvSpPr>
        <p:spPr>
          <a:xfrm>
            <a:off x="1542150" y="3614625"/>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ES" sz="4500">
                <a:solidFill>
                  <a:srgbClr val="0097A7"/>
                </a:solidFill>
              </a:rPr>
              <a:t>5</a:t>
            </a:r>
            <a:endParaRPr b="1" sz="4500">
              <a:solidFill>
                <a:srgbClr val="0097A7"/>
              </a:solidFill>
            </a:endParaRPr>
          </a:p>
        </p:txBody>
      </p:sp>
      <p:sp>
        <p:nvSpPr>
          <p:cNvPr id="184" name="Google Shape;184;p19"/>
          <p:cNvSpPr txBox="1"/>
          <p:nvPr/>
        </p:nvSpPr>
        <p:spPr>
          <a:xfrm>
            <a:off x="1317450" y="2441163"/>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ES" sz="4500">
                <a:solidFill>
                  <a:srgbClr val="0097A7"/>
                </a:solidFill>
              </a:rPr>
              <a:t>6</a:t>
            </a:r>
            <a:endParaRPr b="1" sz="4500">
              <a:solidFill>
                <a:srgbClr val="0097A7"/>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8" name="Shape 58"/>
        <p:cNvGrpSpPr/>
        <p:nvPr/>
      </p:nvGrpSpPr>
      <p:grpSpPr>
        <a:xfrm>
          <a:off x="0" y="0"/>
          <a:ext cx="0" cy="0"/>
          <a:chOff x="0" y="0"/>
          <a:chExt cx="0" cy="0"/>
        </a:xfrm>
      </p:grpSpPr>
      <p:sp>
        <p:nvSpPr>
          <p:cNvPr id="59" name="Google Shape;59;p2"/>
          <p:cNvSpPr txBox="1"/>
          <p:nvPr>
            <p:ph idx="1" type="body"/>
          </p:nvPr>
        </p:nvSpPr>
        <p:spPr>
          <a:xfrm>
            <a:off x="143850" y="804550"/>
            <a:ext cx="8866800" cy="39426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SzPts val="2600"/>
              <a:buNone/>
            </a:pPr>
            <a:r>
              <a:rPr b="1" lang="es-ES" sz="1900">
                <a:solidFill>
                  <a:srgbClr val="000000"/>
                </a:solidFill>
              </a:rPr>
              <a:t>Al finalizar la formación, los participantes podrán:</a:t>
            </a:r>
            <a:endParaRPr sz="1900"/>
          </a:p>
          <a:p>
            <a:pPr indent="0" lvl="0" marL="0" rtl="0" algn="l">
              <a:lnSpc>
                <a:spcPct val="100000"/>
              </a:lnSpc>
              <a:spcBef>
                <a:spcPts val="0"/>
              </a:spcBef>
              <a:spcAft>
                <a:spcPts val="0"/>
              </a:spcAft>
              <a:buSzPts val="2600"/>
              <a:buNone/>
            </a:pPr>
            <a:r>
              <a:t/>
            </a:r>
            <a:endParaRPr b="1" sz="1900">
              <a:solidFill>
                <a:srgbClr val="000000"/>
              </a:solidFill>
            </a:endParaRPr>
          </a:p>
          <a:p>
            <a:pPr indent="-349250" lvl="0" marL="457200" rtl="0" algn="l">
              <a:lnSpc>
                <a:spcPct val="100000"/>
              </a:lnSpc>
              <a:spcBef>
                <a:spcPts val="560"/>
              </a:spcBef>
              <a:spcAft>
                <a:spcPts val="0"/>
              </a:spcAft>
              <a:buClr>
                <a:srgbClr val="000000"/>
              </a:buClr>
              <a:buSzPts val="1900"/>
              <a:buChar char="●"/>
            </a:pPr>
            <a:r>
              <a:rPr lang="es-ES" sz="1900">
                <a:solidFill>
                  <a:srgbClr val="000000"/>
                </a:solidFill>
              </a:rPr>
              <a:t>Defina los términos clave relacionados con el bienestar y el apoyo psicosocial</a:t>
            </a:r>
            <a:endParaRPr sz="1900"/>
          </a:p>
          <a:p>
            <a:pPr indent="-349250" lvl="0" marL="457200" rtl="0" algn="l">
              <a:lnSpc>
                <a:spcPct val="100000"/>
              </a:lnSpc>
              <a:spcBef>
                <a:spcPts val="560"/>
              </a:spcBef>
              <a:spcAft>
                <a:spcPts val="0"/>
              </a:spcAft>
              <a:buClr>
                <a:srgbClr val="000000"/>
              </a:buClr>
              <a:buSzPts val="1900"/>
              <a:buChar char="●"/>
            </a:pPr>
            <a:r>
              <a:rPr lang="es-ES" sz="1900">
                <a:solidFill>
                  <a:srgbClr val="000000"/>
                </a:solidFill>
              </a:rPr>
              <a:t>Identificar los síntomas de estrés</a:t>
            </a:r>
            <a:endParaRPr sz="1900"/>
          </a:p>
          <a:p>
            <a:pPr indent="-349250" lvl="0" marL="457200" rtl="0" algn="l">
              <a:lnSpc>
                <a:spcPct val="100000"/>
              </a:lnSpc>
              <a:spcBef>
                <a:spcPts val="560"/>
              </a:spcBef>
              <a:spcAft>
                <a:spcPts val="0"/>
              </a:spcAft>
              <a:buClr>
                <a:srgbClr val="000000"/>
              </a:buClr>
              <a:buSzPts val="1900"/>
              <a:buChar char="●"/>
            </a:pPr>
            <a:r>
              <a:rPr lang="es-ES" sz="1900">
                <a:solidFill>
                  <a:srgbClr val="000000"/>
                </a:solidFill>
              </a:rPr>
              <a:t>Explicar los efectos del estrés en el aprendizaje y el desarrollo</a:t>
            </a:r>
            <a:endParaRPr sz="1900"/>
          </a:p>
          <a:p>
            <a:pPr indent="-349250" lvl="0" marL="457200" rtl="0" algn="l">
              <a:lnSpc>
                <a:spcPct val="100000"/>
              </a:lnSpc>
              <a:spcBef>
                <a:spcPts val="560"/>
              </a:spcBef>
              <a:spcAft>
                <a:spcPts val="0"/>
              </a:spcAft>
              <a:buClr>
                <a:srgbClr val="000000"/>
              </a:buClr>
              <a:buSzPts val="1900"/>
              <a:buChar char="●"/>
            </a:pPr>
            <a:r>
              <a:rPr lang="es-ES" sz="1900">
                <a:solidFill>
                  <a:srgbClr val="000000"/>
                </a:solidFill>
              </a:rPr>
              <a:t>Dar ejemplos de cómo las emergencias pueden afectar el bienestar psicosocial de niños, niñas y jóvenes</a:t>
            </a:r>
            <a:endParaRPr sz="1900"/>
          </a:p>
          <a:p>
            <a:pPr indent="-349250" lvl="0" marL="457200" rtl="0" algn="l">
              <a:lnSpc>
                <a:spcPct val="100000"/>
              </a:lnSpc>
              <a:spcBef>
                <a:spcPts val="560"/>
              </a:spcBef>
              <a:spcAft>
                <a:spcPts val="0"/>
              </a:spcAft>
              <a:buClr>
                <a:srgbClr val="000000"/>
              </a:buClr>
              <a:buSzPts val="1900"/>
              <a:buChar char="●"/>
            </a:pPr>
            <a:r>
              <a:rPr lang="es-ES" sz="1900">
                <a:solidFill>
                  <a:srgbClr val="000000"/>
                </a:solidFill>
              </a:rPr>
              <a:t>Identificar ejemplos de intervenciones de apoyo psicosocial (PSS) y de aprendizaje socioemocional (SEL) en entornos educativos</a:t>
            </a:r>
            <a:endParaRPr sz="1900"/>
          </a:p>
          <a:p>
            <a:pPr indent="-349250" lvl="0" marL="457200" rtl="0" algn="l">
              <a:lnSpc>
                <a:spcPct val="100000"/>
              </a:lnSpc>
              <a:spcBef>
                <a:spcPts val="560"/>
              </a:spcBef>
              <a:spcAft>
                <a:spcPts val="0"/>
              </a:spcAft>
              <a:buClr>
                <a:srgbClr val="000000"/>
              </a:buClr>
              <a:buSzPts val="1900"/>
              <a:buChar char="●"/>
            </a:pPr>
            <a:r>
              <a:rPr lang="es-ES" sz="1900">
                <a:solidFill>
                  <a:srgbClr val="000000"/>
                </a:solidFill>
              </a:rPr>
              <a:t>Desarrollar un plan de acción para mejorar las intervenciones de PSS y SEL en entornos educativos</a:t>
            </a:r>
            <a:endParaRPr sz="1900">
              <a:solidFill>
                <a:srgbClr val="000000"/>
              </a:solidFill>
            </a:endParaRPr>
          </a:p>
        </p:txBody>
      </p:sp>
      <p:sp>
        <p:nvSpPr>
          <p:cNvPr id="60" name="Google Shape;60;p2"/>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Objectivos formativos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0"/>
          <p:cNvSpPr txBox="1"/>
          <p:nvPr>
            <p:ph type="title"/>
          </p:nvPr>
        </p:nvSpPr>
        <p:spPr>
          <a:xfrm>
            <a:off x="143850" y="143850"/>
            <a:ext cx="8866800" cy="5886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SzPts val="1800"/>
              <a:buNone/>
            </a:pPr>
            <a:r>
              <a:rPr b="1" lang="es-ES" sz="2700">
                <a:solidFill>
                  <a:srgbClr val="24427B"/>
                </a:solidFill>
                <a:latin typeface="Arial"/>
                <a:ea typeface="Arial"/>
                <a:cs typeface="Arial"/>
                <a:sym typeface="Arial"/>
              </a:rPr>
              <a:t>Necesidades e intervenciones del apoyo psicosocial</a:t>
            </a:r>
            <a:endParaRPr sz="2700"/>
          </a:p>
        </p:txBody>
      </p:sp>
      <p:graphicFrame>
        <p:nvGraphicFramePr>
          <p:cNvPr id="190" name="Google Shape;190;p20"/>
          <p:cNvGraphicFramePr/>
          <p:nvPr/>
        </p:nvGraphicFramePr>
        <p:xfrm>
          <a:off x="159200" y="732450"/>
          <a:ext cx="3000000" cy="3000000"/>
        </p:xfrm>
        <a:graphic>
          <a:graphicData uri="http://schemas.openxmlformats.org/drawingml/2006/table">
            <a:tbl>
              <a:tblPr>
                <a:noFill/>
                <a:tableStyleId>{34C3D933-AD70-4895-A7CA-3FA98B633D33}</a:tableStyleId>
              </a:tblPr>
              <a:tblGrid>
                <a:gridCol w="1571150"/>
                <a:gridCol w="7264950"/>
              </a:tblGrid>
              <a:tr h="317500">
                <a:tc>
                  <a:txBody>
                    <a:bodyPr/>
                    <a:lstStyle/>
                    <a:p>
                      <a:pPr indent="0" lvl="0" marL="0" marR="0" rtl="0" algn="l">
                        <a:lnSpc>
                          <a:spcPct val="100000"/>
                        </a:lnSpc>
                        <a:spcBef>
                          <a:spcPts val="0"/>
                        </a:spcBef>
                        <a:spcAft>
                          <a:spcPts val="0"/>
                        </a:spcAft>
                        <a:buClr>
                          <a:srgbClr val="000000"/>
                        </a:buClr>
                        <a:buSzPts val="1000"/>
                        <a:buFont typeface="Arial"/>
                        <a:buNone/>
                      </a:pPr>
                      <a:r>
                        <a:rPr b="1" lang="es-ES" sz="1000" u="none" cap="none" strike="noStrike"/>
                        <a:t>Las necesidades de los niños y niñas</a:t>
                      </a:r>
                      <a:endParaRPr b="1" sz="1000" u="none" cap="none" strike="noStrike"/>
                    </a:p>
                  </a:txBody>
                  <a:tcPr marT="76200" marB="76200" marR="91425" marL="91425">
                    <a:solidFill>
                      <a:srgbClr val="9FC5E8"/>
                    </a:solidFill>
                  </a:tcPr>
                </a:tc>
                <a:tc>
                  <a:txBody>
                    <a:bodyPr/>
                    <a:lstStyle/>
                    <a:p>
                      <a:pPr indent="0" lvl="0" marL="0" marR="0" rtl="0" algn="l">
                        <a:lnSpc>
                          <a:spcPct val="100000"/>
                        </a:lnSpc>
                        <a:spcBef>
                          <a:spcPts val="0"/>
                        </a:spcBef>
                        <a:spcAft>
                          <a:spcPts val="0"/>
                        </a:spcAft>
                        <a:buClr>
                          <a:srgbClr val="000000"/>
                        </a:buClr>
                        <a:buSzPts val="1000"/>
                        <a:buFont typeface="Arial"/>
                        <a:buNone/>
                      </a:pPr>
                      <a:r>
                        <a:rPr b="1" lang="es-ES" sz="1000" u="none" cap="none" strike="noStrike"/>
                        <a:t>Posibles intervenciones psicosociales</a:t>
                      </a:r>
                      <a:endParaRPr b="1" sz="1000" u="none" cap="none" strike="noStrike"/>
                    </a:p>
                  </a:txBody>
                  <a:tcPr marT="76200" marB="76200" marR="91425" marL="91425">
                    <a:solidFill>
                      <a:srgbClr val="9FC5E8"/>
                    </a:solidFill>
                  </a:tcPr>
                </a:tc>
              </a:tr>
              <a:tr h="317500">
                <a:tc rowSpan="2">
                  <a:txBody>
                    <a:bodyPr/>
                    <a:lstStyle/>
                    <a:p>
                      <a:pPr indent="0" lvl="0" marL="0" marR="0" rtl="0" algn="l">
                        <a:lnSpc>
                          <a:spcPct val="100000"/>
                        </a:lnSpc>
                        <a:spcBef>
                          <a:spcPts val="0"/>
                        </a:spcBef>
                        <a:spcAft>
                          <a:spcPts val="0"/>
                        </a:spcAft>
                        <a:buClr>
                          <a:srgbClr val="000000"/>
                        </a:buClr>
                        <a:buSzPts val="1000"/>
                        <a:buFont typeface="Arial"/>
                        <a:buNone/>
                      </a:pPr>
                      <a:r>
                        <a:rPr lang="es-ES" sz="1000" u="none" cap="none" strike="noStrike"/>
                        <a:t>Un sentimiento de pertenencia</a:t>
                      </a:r>
                      <a:endParaRPr sz="1000" u="none" cap="none" strike="noStrike"/>
                    </a:p>
                  </a:txBody>
                  <a:tcPr marT="76200" marB="76200" marR="91425" marL="91425">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s-ES" sz="1000" u="none" cap="none" strike="noStrike"/>
                        <a:t>Establecer una estructura educativa donde niños y niñas se sientan incluidos.</a:t>
                      </a:r>
                      <a:endParaRPr sz="1000" u="none" cap="none" strike="noStrike"/>
                    </a:p>
                  </a:txBody>
                  <a:tcPr marT="76200" marB="76200" marR="91425" marL="91425"/>
                </a:tc>
              </a:tr>
              <a:tr h="317500">
                <a:tc vMerge="1"/>
                <a:tc>
                  <a:txBody>
                    <a:bodyPr/>
                    <a:lstStyle/>
                    <a:p>
                      <a:pPr indent="0" lvl="0" marL="0" marR="0" rtl="0" algn="l">
                        <a:lnSpc>
                          <a:spcPct val="100000"/>
                        </a:lnSpc>
                        <a:spcBef>
                          <a:spcPts val="0"/>
                        </a:spcBef>
                        <a:spcAft>
                          <a:spcPts val="0"/>
                        </a:spcAft>
                        <a:buClr>
                          <a:srgbClr val="000000"/>
                        </a:buClr>
                        <a:buSzPts val="1000"/>
                        <a:buFont typeface="Arial"/>
                        <a:buNone/>
                      </a:pPr>
                      <a:r>
                        <a:rPr lang="es-ES" sz="1000" u="none" cap="none" strike="noStrike"/>
                        <a:t>Favorecer la recuperación de las prácticas culturales y tradicionales de cuidado infantil, siempre que sea posible.</a:t>
                      </a:r>
                      <a:endParaRPr sz="1000" u="none" cap="none" strike="noStrike"/>
                    </a:p>
                  </a:txBody>
                  <a:tcPr marT="76200" marB="76200" marR="91425" marL="91425"/>
                </a:tc>
              </a:tr>
              <a:tr h="317500">
                <a:tc rowSpan="2">
                  <a:txBody>
                    <a:bodyPr/>
                    <a:lstStyle/>
                    <a:p>
                      <a:pPr indent="0" lvl="0" marL="0" marR="0" rtl="0" algn="l">
                        <a:lnSpc>
                          <a:spcPct val="100000"/>
                        </a:lnSpc>
                        <a:spcBef>
                          <a:spcPts val="0"/>
                        </a:spcBef>
                        <a:spcAft>
                          <a:spcPts val="0"/>
                        </a:spcAft>
                        <a:buClr>
                          <a:srgbClr val="000000"/>
                        </a:buClr>
                        <a:buSzPts val="1000"/>
                        <a:buFont typeface="Arial"/>
                        <a:buNone/>
                      </a:pPr>
                      <a:r>
                        <a:rPr lang="es-ES" sz="1000" u="none" cap="none" strike="noStrike"/>
                        <a:t>Relaciones con compañeros/as</a:t>
                      </a:r>
                      <a:endParaRPr sz="10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s-ES" sz="1000" u="none" cap="none" strike="noStrike"/>
                        <a:t>Proporcionar una rutina interactiva y fiable, utilizando la escuela u otra actividad educativa organizada.</a:t>
                      </a:r>
                      <a:endParaRPr sz="1000" u="none" cap="none" strike="noStrike"/>
                    </a:p>
                  </a:txBody>
                  <a:tcPr marT="76200" marB="76200" marR="91425" marL="91425">
                    <a:lnL cap="flat" cmpd="sng" w="9525">
                      <a:solidFill>
                        <a:srgbClr val="9E9E9E"/>
                      </a:solidFill>
                      <a:prstDash val="solid"/>
                      <a:round/>
                      <a:headEnd len="sm" w="sm" type="none"/>
                      <a:tailEnd len="sm" w="sm" type="none"/>
                    </a:lnL>
                  </a:tcPr>
                </a:tc>
              </a:tr>
              <a:tr h="317500">
                <a:tc vMerge="1"/>
                <a:tc>
                  <a:txBody>
                    <a:bodyPr/>
                    <a:lstStyle/>
                    <a:p>
                      <a:pPr indent="0" lvl="0" marL="0" marR="0" rtl="0" algn="l">
                        <a:lnSpc>
                          <a:spcPct val="100000"/>
                        </a:lnSpc>
                        <a:spcBef>
                          <a:spcPts val="0"/>
                        </a:spcBef>
                        <a:spcAft>
                          <a:spcPts val="0"/>
                        </a:spcAft>
                        <a:buClr>
                          <a:srgbClr val="000000"/>
                        </a:buClr>
                        <a:buSzPts val="1000"/>
                        <a:buFont typeface="Arial"/>
                        <a:buNone/>
                      </a:pPr>
                      <a:r>
                        <a:rPr lang="es-ES" sz="1000" u="none" cap="none" strike="noStrike"/>
                        <a:t>Ofrecer actividades en grupo y en equipo (por ejemplo, deportes, teatro, etc.) que requieran cooperación y dependencia mutua.</a:t>
                      </a:r>
                      <a:endParaRPr sz="1000" u="none" cap="none" strike="noStrike"/>
                    </a:p>
                  </a:txBody>
                  <a:tcPr marT="76200" marB="76200" marR="91425" marL="91425">
                    <a:lnL cap="flat" cmpd="sng" w="9525">
                      <a:solidFill>
                        <a:srgbClr val="9E9E9E"/>
                      </a:solidFill>
                      <a:prstDash val="solid"/>
                      <a:round/>
                      <a:headEnd len="sm" w="sm" type="none"/>
                      <a:tailEnd len="sm" w="sm" type="none"/>
                    </a:lnL>
                  </a:tcPr>
                </a:tc>
              </a:tr>
              <a:tr h="317500">
                <a:tc rowSpan="2">
                  <a:txBody>
                    <a:bodyPr/>
                    <a:lstStyle/>
                    <a:p>
                      <a:pPr indent="0" lvl="0" marL="0" marR="0" rtl="0" algn="l">
                        <a:lnSpc>
                          <a:spcPct val="100000"/>
                        </a:lnSpc>
                        <a:spcBef>
                          <a:spcPts val="0"/>
                        </a:spcBef>
                        <a:spcAft>
                          <a:spcPts val="0"/>
                        </a:spcAft>
                        <a:buClr>
                          <a:srgbClr val="000000"/>
                        </a:buClr>
                        <a:buSzPts val="1000"/>
                        <a:buFont typeface="Arial"/>
                        <a:buNone/>
                      </a:pPr>
                      <a:r>
                        <a:rPr lang="es-ES" sz="1000" u="none" cap="none" strike="noStrike"/>
                        <a:t>Relaciones Personales</a:t>
                      </a:r>
                      <a:endParaRPr sz="10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s-ES" sz="1000" u="none" cap="none" strike="noStrike"/>
                        <a:t>Involucrar a docentes que puedan formar relaciones de cuidado adecuadas con niños y niñas.</a:t>
                      </a:r>
                      <a:endParaRPr sz="1000" u="none" cap="none" strike="noStrike"/>
                    </a:p>
                  </a:txBody>
                  <a:tcPr marT="76200" marB="76200" marR="91425" marL="91425">
                    <a:lnL cap="flat" cmpd="sng" w="9525">
                      <a:solidFill>
                        <a:srgbClr val="9E9E9E"/>
                      </a:solidFill>
                      <a:prstDash val="solid"/>
                      <a:round/>
                      <a:headEnd len="sm" w="sm" type="none"/>
                      <a:tailEnd len="sm" w="sm" type="none"/>
                    </a:lnL>
                  </a:tcPr>
                </a:tc>
              </a:tr>
              <a:tr h="330175">
                <a:tc vMerge="1"/>
                <a:tc>
                  <a:txBody>
                    <a:bodyPr/>
                    <a:lstStyle/>
                    <a:p>
                      <a:pPr indent="0" lvl="0" marL="0" marR="0" rtl="0" algn="l">
                        <a:lnSpc>
                          <a:spcPct val="100000"/>
                        </a:lnSpc>
                        <a:spcBef>
                          <a:spcPts val="0"/>
                        </a:spcBef>
                        <a:spcAft>
                          <a:spcPts val="0"/>
                        </a:spcAft>
                        <a:buClr>
                          <a:srgbClr val="000000"/>
                        </a:buClr>
                        <a:buSzPts val="1000"/>
                        <a:buFont typeface="Arial"/>
                        <a:buNone/>
                      </a:pPr>
                      <a:r>
                        <a:rPr lang="es-ES" sz="1000" u="none" cap="none" strike="noStrike"/>
                        <a:t>Proporcionar oportunidades para la integración social y la unidad mediante la enseñanza y el respeto de todos los valores culturales, independientemente de las diferentes procedencias.</a:t>
                      </a:r>
                      <a:endParaRPr sz="1000" u="none" cap="none" strike="noStrike"/>
                    </a:p>
                  </a:txBody>
                  <a:tcPr marT="76200" marB="76200" marR="91425" marL="91425">
                    <a:lnL cap="flat" cmpd="sng" w="9525">
                      <a:solidFill>
                        <a:srgbClr val="9E9E9E"/>
                      </a:solidFill>
                      <a:prstDash val="solid"/>
                      <a:round/>
                      <a:headEnd len="sm" w="sm" type="none"/>
                      <a:tailEnd len="sm" w="sm" type="none"/>
                    </a:lnL>
                  </a:tcPr>
                </a:tc>
              </a:tr>
              <a:tr h="317500">
                <a:tc>
                  <a:txBody>
                    <a:bodyPr/>
                    <a:lstStyle/>
                    <a:p>
                      <a:pPr indent="0" lvl="0" marL="0" marR="0" rtl="0" algn="l">
                        <a:lnSpc>
                          <a:spcPct val="100000"/>
                        </a:lnSpc>
                        <a:spcBef>
                          <a:spcPts val="0"/>
                        </a:spcBef>
                        <a:spcAft>
                          <a:spcPts val="0"/>
                        </a:spcAft>
                        <a:buClr>
                          <a:srgbClr val="000000"/>
                        </a:buClr>
                        <a:buSzPts val="1000"/>
                        <a:buFont typeface="Arial"/>
                        <a:buNone/>
                      </a:pPr>
                      <a:r>
                        <a:rPr lang="es-ES" sz="1000" u="none" cap="none" strike="noStrike"/>
                        <a:t>Estimulación Intelectual</a:t>
                      </a:r>
                      <a:endParaRPr sz="10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s-ES" sz="1000" u="none" cap="none" strike="noStrike"/>
                        <a:t>Mejorar el desarrollo infantil proporcionando una variedad de experiencias educativas.</a:t>
                      </a:r>
                      <a:endParaRPr sz="1000" u="none" cap="none" strike="noStrike"/>
                    </a:p>
                  </a:txBody>
                  <a:tcPr marT="76200" marB="76200" marR="91425" marL="91425">
                    <a:lnL cap="flat" cmpd="sng" w="9525">
                      <a:solidFill>
                        <a:srgbClr val="9E9E9E"/>
                      </a:solidFill>
                      <a:prstDash val="solid"/>
                      <a:round/>
                      <a:headEnd len="sm" w="sm" type="none"/>
                      <a:tailEnd len="sm" w="sm" type="none"/>
                    </a:lnL>
                  </a:tcPr>
                </a:tc>
              </a:tr>
              <a:tr h="317500">
                <a:tc>
                  <a:txBody>
                    <a:bodyPr/>
                    <a:lstStyle/>
                    <a:p>
                      <a:pPr indent="0" lvl="0" marL="0" marR="0" rtl="0" algn="l">
                        <a:lnSpc>
                          <a:spcPct val="100000"/>
                        </a:lnSpc>
                        <a:spcBef>
                          <a:spcPts val="0"/>
                        </a:spcBef>
                        <a:spcAft>
                          <a:spcPts val="0"/>
                        </a:spcAft>
                        <a:buClr>
                          <a:srgbClr val="000000"/>
                        </a:buClr>
                        <a:buSzPts val="1000"/>
                        <a:buFont typeface="Arial"/>
                        <a:buNone/>
                      </a:pPr>
                      <a:r>
                        <a:rPr lang="es-ES" sz="1000" u="none" cap="none" strike="noStrike"/>
                        <a:t>Estimulación Física</a:t>
                      </a:r>
                      <a:endParaRPr sz="10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s-ES" sz="1000" u="none" cap="none" strike="noStrike"/>
                        <a:t>Fomentar actividades recreativas y creativas, tanto tradicionales como nuevas, a través de juegos, deportes, música, baile, etc.</a:t>
                      </a:r>
                      <a:endParaRPr sz="1000" u="none" cap="none" strike="noStrike"/>
                    </a:p>
                  </a:txBody>
                  <a:tcPr marT="76200" marB="76200" marR="91425" marL="91425">
                    <a:lnL cap="flat" cmpd="sng" w="9525">
                      <a:solidFill>
                        <a:srgbClr val="9E9E9E"/>
                      </a:solidFill>
                      <a:prstDash val="solid"/>
                      <a:round/>
                      <a:headEnd len="sm" w="sm" type="none"/>
                      <a:tailEnd len="sm" w="sm" type="none"/>
                    </a:lnL>
                  </a:tcPr>
                </a:tc>
              </a:tr>
              <a:tr h="317500">
                <a:tc rowSpan="2">
                  <a:txBody>
                    <a:bodyPr/>
                    <a:lstStyle/>
                    <a:p>
                      <a:pPr indent="0" lvl="0" marL="0" marR="0" rtl="0" algn="l">
                        <a:lnSpc>
                          <a:spcPct val="100000"/>
                        </a:lnSpc>
                        <a:spcBef>
                          <a:spcPts val="0"/>
                        </a:spcBef>
                        <a:spcAft>
                          <a:spcPts val="0"/>
                        </a:spcAft>
                        <a:buClr>
                          <a:srgbClr val="000000"/>
                        </a:buClr>
                        <a:buSzPts val="1000"/>
                        <a:buFont typeface="Arial"/>
                        <a:buNone/>
                      </a:pPr>
                      <a:r>
                        <a:rPr lang="es-ES" sz="1000" u="none" cap="none" strike="noStrike"/>
                        <a:t>Sentirse valorado</a:t>
                      </a:r>
                      <a:endParaRPr sz="10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s-ES" sz="1000" u="none" cap="none" strike="noStrike"/>
                        <a:t>Crear oportunidades para expresarse a través de debates individuales/grupales, dibujo, escritura, teatro, música, etc. que favorezcan el orgullo y la confianza en sí mismos</a:t>
                      </a:r>
                      <a:endParaRPr sz="1000" u="none" cap="none" strike="noStrike"/>
                    </a:p>
                  </a:txBody>
                  <a:tcPr marT="76200" marB="76200" marR="91425" marL="91425">
                    <a:lnL cap="flat" cmpd="sng" w="9525">
                      <a:solidFill>
                        <a:srgbClr val="9E9E9E"/>
                      </a:solidFill>
                      <a:prstDash val="solid"/>
                      <a:round/>
                      <a:headEnd len="sm" w="sm" type="none"/>
                      <a:tailEnd len="sm" w="sm" type="none"/>
                    </a:lnL>
                  </a:tcPr>
                </a:tc>
              </a:tr>
              <a:tr h="317500">
                <a:tc vMerge="1"/>
                <a:tc>
                  <a:txBody>
                    <a:bodyPr/>
                    <a:lstStyle/>
                    <a:p>
                      <a:pPr indent="0" lvl="0" marL="0" marR="0" rtl="0" algn="l">
                        <a:lnSpc>
                          <a:spcPct val="100000"/>
                        </a:lnSpc>
                        <a:spcBef>
                          <a:spcPts val="0"/>
                        </a:spcBef>
                        <a:spcAft>
                          <a:spcPts val="0"/>
                        </a:spcAft>
                        <a:buClr>
                          <a:srgbClr val="000000"/>
                        </a:buClr>
                        <a:buSzPts val="1000"/>
                        <a:buFont typeface="Arial"/>
                        <a:buNone/>
                      </a:pPr>
                      <a:r>
                        <a:rPr lang="es-ES" sz="1000" u="none" cap="none" strike="noStrike"/>
                        <a:t>Apreciar, animar y reconocer a los niños y niñas</a:t>
                      </a:r>
                      <a:endParaRPr sz="1000" u="none" cap="none" strike="noStrike"/>
                    </a:p>
                  </a:txBody>
                  <a:tcPr marT="76200" marB="76200" marR="91425" marL="91425"/>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1"/>
          <p:cNvSpPr txBox="1"/>
          <p:nvPr>
            <p:ph type="title"/>
          </p:nvPr>
        </p:nvSpPr>
        <p:spPr>
          <a:xfrm>
            <a:off x="143850" y="143850"/>
            <a:ext cx="8844900" cy="5886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SzPts val="1800"/>
              <a:buNone/>
            </a:pPr>
            <a:r>
              <a:rPr b="1" lang="es-ES" sz="2700">
                <a:solidFill>
                  <a:srgbClr val="24427B"/>
                </a:solidFill>
                <a:latin typeface="Arial"/>
                <a:ea typeface="Arial"/>
                <a:cs typeface="Arial"/>
                <a:sym typeface="Arial"/>
              </a:rPr>
              <a:t>Apoyo Psicosocial</a:t>
            </a:r>
            <a:endParaRPr sz="2400">
              <a:latin typeface="Arial"/>
              <a:ea typeface="Arial"/>
              <a:cs typeface="Arial"/>
              <a:sym typeface="Arial"/>
            </a:endParaRPr>
          </a:p>
          <a:p>
            <a:pPr indent="0" lvl="0" marL="0" rtl="0" algn="l">
              <a:lnSpc>
                <a:spcPct val="100000"/>
              </a:lnSpc>
              <a:spcBef>
                <a:spcPts val="0"/>
              </a:spcBef>
              <a:spcAft>
                <a:spcPts val="0"/>
              </a:spcAft>
              <a:buSzPts val="1800"/>
              <a:buNone/>
            </a:pPr>
            <a:r>
              <a:t/>
            </a:r>
            <a:endParaRPr/>
          </a:p>
        </p:txBody>
      </p:sp>
      <p:sp>
        <p:nvSpPr>
          <p:cNvPr id="196" name="Google Shape;196;p21"/>
          <p:cNvSpPr/>
          <p:nvPr/>
        </p:nvSpPr>
        <p:spPr>
          <a:xfrm flipH="1">
            <a:off x="311700" y="2106188"/>
            <a:ext cx="4050300" cy="2639400"/>
          </a:xfrm>
          <a:prstGeom prst="ellipse">
            <a:avLst/>
          </a:prstGeom>
          <a:solidFill>
            <a:srgbClr val="F3F3F3"/>
          </a:solidFill>
          <a:ln cap="flat" cmpd="sng" w="76200">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s-ES" sz="2400" u="none" cap="none" strike="noStrike">
                <a:solidFill>
                  <a:srgbClr val="24427B"/>
                </a:solidFill>
                <a:latin typeface="Arial"/>
                <a:ea typeface="Arial"/>
                <a:cs typeface="Arial"/>
                <a:sym typeface="Arial"/>
              </a:rPr>
              <a:t>cuando disminuyen el riesgo de desarrollar problemas de salud mental</a:t>
            </a:r>
            <a:endParaRPr b="1" i="0" sz="2400" u="none" cap="none" strike="noStrike">
              <a:solidFill>
                <a:srgbClr val="24427B"/>
              </a:solidFill>
              <a:latin typeface="Arial"/>
              <a:ea typeface="Arial"/>
              <a:cs typeface="Arial"/>
              <a:sym typeface="Arial"/>
            </a:endParaRPr>
          </a:p>
        </p:txBody>
      </p:sp>
      <p:sp>
        <p:nvSpPr>
          <p:cNvPr id="197" name="Google Shape;197;p21"/>
          <p:cNvSpPr/>
          <p:nvPr/>
        </p:nvSpPr>
        <p:spPr>
          <a:xfrm>
            <a:off x="4782000" y="2106188"/>
            <a:ext cx="4050300" cy="2639400"/>
          </a:xfrm>
          <a:prstGeom prst="ellipse">
            <a:avLst/>
          </a:prstGeom>
          <a:solidFill>
            <a:srgbClr val="F3F3F3"/>
          </a:solidFill>
          <a:ln cap="flat" cmpd="sng" w="76200">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s-ES" sz="2400" u="none" cap="none" strike="noStrike">
                <a:solidFill>
                  <a:srgbClr val="24427B"/>
                </a:solidFill>
                <a:latin typeface="Arial"/>
                <a:ea typeface="Arial"/>
                <a:cs typeface="Arial"/>
                <a:sym typeface="Arial"/>
              </a:rPr>
              <a:t>cuando ayudan a superar y a tratar problemas psicosociales</a:t>
            </a:r>
            <a:endParaRPr b="1" i="0" sz="2400" u="none" cap="none" strike="noStrike">
              <a:solidFill>
                <a:srgbClr val="24427B"/>
              </a:solidFill>
              <a:latin typeface="Arial"/>
              <a:ea typeface="Arial"/>
              <a:cs typeface="Arial"/>
              <a:sym typeface="Arial"/>
            </a:endParaRPr>
          </a:p>
        </p:txBody>
      </p:sp>
      <p:sp>
        <p:nvSpPr>
          <p:cNvPr id="198" name="Google Shape;198;p21"/>
          <p:cNvSpPr txBox="1"/>
          <p:nvPr/>
        </p:nvSpPr>
        <p:spPr>
          <a:xfrm>
            <a:off x="1197300" y="1667604"/>
            <a:ext cx="2279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s-ES" sz="1800" u="none" cap="none" strike="noStrike">
                <a:solidFill>
                  <a:srgbClr val="F68B1F"/>
                </a:solidFill>
                <a:latin typeface="Arial"/>
                <a:ea typeface="Arial"/>
                <a:cs typeface="Arial"/>
                <a:sym typeface="Arial"/>
              </a:rPr>
              <a:t>PREVENTIVAS</a:t>
            </a:r>
            <a:endParaRPr b="1" i="0" sz="1800" u="none" cap="none" strike="noStrike">
              <a:solidFill>
                <a:srgbClr val="F68B1F"/>
              </a:solidFill>
              <a:latin typeface="Arial"/>
              <a:ea typeface="Arial"/>
              <a:cs typeface="Arial"/>
              <a:sym typeface="Arial"/>
            </a:endParaRPr>
          </a:p>
        </p:txBody>
      </p:sp>
      <p:sp>
        <p:nvSpPr>
          <p:cNvPr id="199" name="Google Shape;199;p21"/>
          <p:cNvSpPr txBox="1"/>
          <p:nvPr/>
        </p:nvSpPr>
        <p:spPr>
          <a:xfrm>
            <a:off x="5667600" y="1667604"/>
            <a:ext cx="2279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s-ES" sz="1800" u="none" cap="none" strike="noStrike">
                <a:solidFill>
                  <a:srgbClr val="F68B1F"/>
                </a:solidFill>
                <a:latin typeface="Arial"/>
                <a:ea typeface="Arial"/>
                <a:cs typeface="Arial"/>
                <a:sym typeface="Arial"/>
              </a:rPr>
              <a:t>CURATIVAS</a:t>
            </a:r>
            <a:endParaRPr b="1" i="0" sz="1800" u="none" cap="none" strike="noStrike">
              <a:solidFill>
                <a:srgbClr val="F68B1F"/>
              </a:solidFill>
              <a:latin typeface="Arial"/>
              <a:ea typeface="Arial"/>
              <a:cs typeface="Arial"/>
              <a:sym typeface="Arial"/>
            </a:endParaRPr>
          </a:p>
        </p:txBody>
      </p:sp>
      <p:sp>
        <p:nvSpPr>
          <p:cNvPr id="200" name="Google Shape;200;p21"/>
          <p:cNvSpPr txBox="1"/>
          <p:nvPr/>
        </p:nvSpPr>
        <p:spPr>
          <a:xfrm>
            <a:off x="4206150" y="1563104"/>
            <a:ext cx="731700" cy="55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s-ES" sz="2400" u="none" cap="none" strike="noStrike">
                <a:solidFill>
                  <a:srgbClr val="F68B1F"/>
                </a:solidFill>
                <a:latin typeface="Arial"/>
                <a:ea typeface="Arial"/>
                <a:cs typeface="Arial"/>
                <a:sym typeface="Arial"/>
              </a:rPr>
              <a:t>O</a:t>
            </a:r>
            <a:endParaRPr b="1" i="0" sz="2400" u="none" cap="none" strike="noStrike">
              <a:solidFill>
                <a:srgbClr val="F68B1F"/>
              </a:solidFill>
              <a:latin typeface="Arial"/>
              <a:ea typeface="Arial"/>
              <a:cs typeface="Arial"/>
              <a:sym typeface="Arial"/>
            </a:endParaRPr>
          </a:p>
        </p:txBody>
      </p:sp>
      <p:sp>
        <p:nvSpPr>
          <p:cNvPr id="201" name="Google Shape;201;p21"/>
          <p:cNvSpPr txBox="1"/>
          <p:nvPr/>
        </p:nvSpPr>
        <p:spPr>
          <a:xfrm>
            <a:off x="152400" y="979800"/>
            <a:ext cx="8844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s-ES" sz="2200">
                <a:solidFill>
                  <a:srgbClr val="24427B"/>
                </a:solidFill>
              </a:rPr>
              <a:t>Las intervenciones pueden favorecer el bienestar y pueden ser...</a:t>
            </a:r>
            <a:endParaRPr sz="22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2"/>
          <p:cNvSpPr txBox="1"/>
          <p:nvPr>
            <p:ph type="title"/>
          </p:nvPr>
        </p:nvSpPr>
        <p:spPr>
          <a:xfrm>
            <a:off x="143850" y="143850"/>
            <a:ext cx="8801400" cy="5886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SzPts val="1800"/>
              <a:buNone/>
            </a:pPr>
            <a:r>
              <a:rPr b="1" lang="es-ES" sz="2700">
                <a:solidFill>
                  <a:srgbClr val="24427B"/>
                </a:solidFill>
                <a:latin typeface="Arial"/>
                <a:ea typeface="Arial"/>
                <a:cs typeface="Arial"/>
                <a:sym typeface="Arial"/>
              </a:rPr>
              <a:t>Aprendizaje Socioemocional (SEL)</a:t>
            </a:r>
            <a:endParaRPr b="1" sz="2700">
              <a:solidFill>
                <a:srgbClr val="FF9900"/>
              </a:solidFill>
              <a:latin typeface="Arial"/>
              <a:ea typeface="Arial"/>
              <a:cs typeface="Arial"/>
              <a:sym typeface="Arial"/>
            </a:endParaRPr>
          </a:p>
        </p:txBody>
      </p:sp>
      <p:sp>
        <p:nvSpPr>
          <p:cNvPr id="207" name="Google Shape;207;p22"/>
          <p:cNvSpPr/>
          <p:nvPr/>
        </p:nvSpPr>
        <p:spPr>
          <a:xfrm>
            <a:off x="239950" y="665854"/>
            <a:ext cx="8520600" cy="810900"/>
          </a:xfrm>
          <a:prstGeom prst="rightArrow">
            <a:avLst>
              <a:gd fmla="val 50000" name="adj1"/>
              <a:gd fmla="val 50000" name="adj2"/>
            </a:avLst>
          </a:prstGeom>
          <a:solidFill>
            <a:srgbClr val="FFFFFF"/>
          </a:solidFill>
          <a:ln cap="flat" cmpd="sng" w="28575">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s-ES" sz="2200" u="none" cap="none" strike="noStrike">
                <a:solidFill>
                  <a:srgbClr val="305284"/>
                </a:solidFill>
                <a:latin typeface="Arial"/>
                <a:ea typeface="Arial"/>
                <a:cs typeface="Arial"/>
                <a:sym typeface="Arial"/>
              </a:rPr>
              <a:t>Proceso que fomenta el desarrollo de</a:t>
            </a:r>
            <a:r>
              <a:rPr b="1" i="0" lang="es-ES" sz="2200" u="none" cap="none" strike="noStrike">
                <a:solidFill>
                  <a:srgbClr val="F68B1F"/>
                </a:solidFill>
                <a:latin typeface="Arial"/>
                <a:ea typeface="Arial"/>
                <a:cs typeface="Arial"/>
                <a:sym typeface="Arial"/>
              </a:rPr>
              <a:t> competencias</a:t>
            </a:r>
            <a:r>
              <a:rPr b="0" i="0" lang="es-ES" sz="2200" u="none" cap="none" strike="noStrike">
                <a:solidFill>
                  <a:srgbClr val="000000"/>
                </a:solidFill>
                <a:latin typeface="Arial"/>
                <a:ea typeface="Arial"/>
                <a:cs typeface="Arial"/>
                <a:sym typeface="Arial"/>
              </a:rPr>
              <a:t> </a:t>
            </a:r>
            <a:endParaRPr b="1" i="0" sz="2200" u="none" cap="none" strike="noStrike">
              <a:solidFill>
                <a:srgbClr val="F68B1F"/>
              </a:solidFill>
              <a:latin typeface="Arial"/>
              <a:ea typeface="Arial"/>
              <a:cs typeface="Arial"/>
              <a:sym typeface="Arial"/>
            </a:endParaRPr>
          </a:p>
        </p:txBody>
      </p:sp>
      <p:pic>
        <p:nvPicPr>
          <p:cNvPr id="208" name="Google Shape;208;p22"/>
          <p:cNvPicPr preferRelativeResize="0"/>
          <p:nvPr/>
        </p:nvPicPr>
        <p:blipFill rotWithShape="1">
          <a:blip r:embed="rId3">
            <a:alphaModFix/>
          </a:blip>
          <a:srcRect b="40534" l="18166" r="66025" t="36677"/>
          <a:stretch/>
        </p:blipFill>
        <p:spPr>
          <a:xfrm>
            <a:off x="3472925" y="2038503"/>
            <a:ext cx="2243460" cy="2021103"/>
          </a:xfrm>
          <a:prstGeom prst="rect">
            <a:avLst/>
          </a:prstGeom>
          <a:noFill/>
          <a:ln>
            <a:noFill/>
          </a:ln>
        </p:spPr>
      </p:pic>
      <p:sp>
        <p:nvSpPr>
          <p:cNvPr id="209" name="Google Shape;209;p22"/>
          <p:cNvSpPr txBox="1"/>
          <p:nvPr/>
        </p:nvSpPr>
        <p:spPr>
          <a:xfrm>
            <a:off x="3612250" y="1352494"/>
            <a:ext cx="2005800" cy="526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s-ES" sz="1800" u="none" cap="none" strike="noStrike">
                <a:solidFill>
                  <a:srgbClr val="000000"/>
                </a:solidFill>
                <a:latin typeface="Arial"/>
                <a:ea typeface="Arial"/>
                <a:cs typeface="Arial"/>
                <a:sym typeface="Arial"/>
              </a:rPr>
              <a:t>Auto</a:t>
            </a:r>
            <a:endParaRPr b="1" i="0" sz="18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1" i="0" lang="es-ES" sz="1800" u="none" cap="none" strike="noStrike">
                <a:solidFill>
                  <a:srgbClr val="000000"/>
                </a:solidFill>
                <a:latin typeface="Arial"/>
                <a:ea typeface="Arial"/>
                <a:cs typeface="Arial"/>
                <a:sym typeface="Arial"/>
              </a:rPr>
              <a:t>conciencia</a:t>
            </a:r>
            <a:endParaRPr b="1" i="0" sz="1800" u="none" cap="none" strike="noStrike">
              <a:solidFill>
                <a:srgbClr val="000000"/>
              </a:solidFill>
              <a:latin typeface="Arial"/>
              <a:ea typeface="Arial"/>
              <a:cs typeface="Arial"/>
              <a:sym typeface="Arial"/>
            </a:endParaRPr>
          </a:p>
        </p:txBody>
      </p:sp>
      <p:sp>
        <p:nvSpPr>
          <p:cNvPr id="210" name="Google Shape;210;p22"/>
          <p:cNvSpPr txBox="1"/>
          <p:nvPr/>
        </p:nvSpPr>
        <p:spPr>
          <a:xfrm>
            <a:off x="2005200" y="4077533"/>
            <a:ext cx="17355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s-ES" sz="1800" u="none" cap="none" strike="noStrike">
                <a:solidFill>
                  <a:srgbClr val="000000"/>
                </a:solidFill>
                <a:latin typeface="Arial"/>
                <a:ea typeface="Arial"/>
                <a:cs typeface="Arial"/>
                <a:sym typeface="Arial"/>
              </a:rPr>
              <a:t>Establecer relaciones</a:t>
            </a:r>
            <a:endParaRPr b="1" i="0" sz="1800" u="none" cap="none" strike="noStrike">
              <a:solidFill>
                <a:srgbClr val="000000"/>
              </a:solidFill>
              <a:latin typeface="Arial"/>
              <a:ea typeface="Arial"/>
              <a:cs typeface="Arial"/>
              <a:sym typeface="Arial"/>
            </a:endParaRPr>
          </a:p>
        </p:txBody>
      </p:sp>
      <p:sp>
        <p:nvSpPr>
          <p:cNvPr id="211" name="Google Shape;211;p22"/>
          <p:cNvSpPr txBox="1"/>
          <p:nvPr/>
        </p:nvSpPr>
        <p:spPr>
          <a:xfrm>
            <a:off x="5775925" y="2752364"/>
            <a:ext cx="1562100" cy="810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s-ES" sz="1800" u="none" cap="none" strike="noStrike">
                <a:solidFill>
                  <a:srgbClr val="000000"/>
                </a:solidFill>
                <a:latin typeface="Arial"/>
                <a:ea typeface="Arial"/>
                <a:cs typeface="Arial"/>
                <a:sym typeface="Arial"/>
              </a:rPr>
              <a:t>Auto</a:t>
            </a:r>
            <a:r>
              <a:rPr b="1" lang="es-ES" sz="1800"/>
              <a:t> </a:t>
            </a:r>
            <a:r>
              <a:rPr b="1" i="0" lang="es-ES" sz="1800" u="none" cap="none" strike="noStrike">
                <a:solidFill>
                  <a:srgbClr val="000000"/>
                </a:solidFill>
                <a:latin typeface="Arial"/>
                <a:ea typeface="Arial"/>
                <a:cs typeface="Arial"/>
                <a:sym typeface="Arial"/>
              </a:rPr>
              <a:t>gestión</a:t>
            </a:r>
            <a:endParaRPr b="1" i="0" sz="1800" u="none" cap="none" strike="noStrike">
              <a:solidFill>
                <a:srgbClr val="000000"/>
              </a:solidFill>
              <a:latin typeface="Arial"/>
              <a:ea typeface="Arial"/>
              <a:cs typeface="Arial"/>
              <a:sym typeface="Arial"/>
            </a:endParaRPr>
          </a:p>
        </p:txBody>
      </p:sp>
      <p:sp>
        <p:nvSpPr>
          <p:cNvPr id="212" name="Google Shape;212;p22"/>
          <p:cNvSpPr txBox="1"/>
          <p:nvPr/>
        </p:nvSpPr>
        <p:spPr>
          <a:xfrm>
            <a:off x="5538950" y="4077533"/>
            <a:ext cx="1562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s-ES" sz="1800" u="none" cap="none" strike="noStrike">
                <a:solidFill>
                  <a:srgbClr val="000000"/>
                </a:solidFill>
                <a:latin typeface="Arial"/>
                <a:ea typeface="Arial"/>
                <a:cs typeface="Arial"/>
                <a:sym typeface="Arial"/>
              </a:rPr>
              <a:t>Conciencia social</a:t>
            </a:r>
            <a:endParaRPr b="1"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22"/>
          <p:cNvSpPr txBox="1"/>
          <p:nvPr/>
        </p:nvSpPr>
        <p:spPr>
          <a:xfrm>
            <a:off x="1467125" y="2612721"/>
            <a:ext cx="2005800" cy="810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s-ES" sz="1800" u="none" cap="none" strike="noStrike">
                <a:solidFill>
                  <a:srgbClr val="000000"/>
                </a:solidFill>
                <a:latin typeface="Arial"/>
                <a:ea typeface="Arial"/>
                <a:cs typeface="Arial"/>
                <a:sym typeface="Arial"/>
              </a:rPr>
              <a:t>Toma de decisiones responsable</a:t>
            </a:r>
            <a:endParaRPr b="1"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14" name="Google Shape;214;p22"/>
          <p:cNvPicPr preferRelativeResize="0"/>
          <p:nvPr/>
        </p:nvPicPr>
        <p:blipFill rotWithShape="1">
          <a:blip r:embed="rId4">
            <a:alphaModFix/>
          </a:blip>
          <a:srcRect b="0" l="0" r="0" t="0"/>
          <a:stretch/>
        </p:blipFill>
        <p:spPr>
          <a:xfrm>
            <a:off x="3976850" y="3423625"/>
            <a:ext cx="1562101" cy="1553476"/>
          </a:xfrm>
          <a:prstGeom prst="rect">
            <a:avLst/>
          </a:prstGeom>
          <a:noFill/>
          <a:ln>
            <a:noFill/>
          </a:ln>
        </p:spPr>
      </p:pic>
      <p:sp>
        <p:nvSpPr>
          <p:cNvPr id="215" name="Google Shape;215;p22"/>
          <p:cNvSpPr txBox="1"/>
          <p:nvPr/>
        </p:nvSpPr>
        <p:spPr>
          <a:xfrm>
            <a:off x="3558950" y="1352500"/>
            <a:ext cx="417900" cy="86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s-ES" sz="4400">
                <a:solidFill>
                  <a:schemeClr val="accent5"/>
                </a:solidFill>
              </a:rPr>
              <a:t>1</a:t>
            </a:r>
            <a:endParaRPr b="1" sz="4400">
              <a:solidFill>
                <a:schemeClr val="accent5"/>
              </a:solidFill>
            </a:endParaRPr>
          </a:p>
        </p:txBody>
      </p:sp>
      <p:sp>
        <p:nvSpPr>
          <p:cNvPr id="216" name="Google Shape;216;p22"/>
          <p:cNvSpPr txBox="1"/>
          <p:nvPr/>
        </p:nvSpPr>
        <p:spPr>
          <a:xfrm>
            <a:off x="7018225" y="2700462"/>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ES" sz="4500">
                <a:solidFill>
                  <a:srgbClr val="0097A7"/>
                </a:solidFill>
              </a:rPr>
              <a:t>2</a:t>
            </a:r>
            <a:endParaRPr b="1" sz="4500">
              <a:solidFill>
                <a:srgbClr val="0097A7"/>
              </a:solidFill>
            </a:endParaRPr>
          </a:p>
        </p:txBody>
      </p:sp>
      <p:sp>
        <p:nvSpPr>
          <p:cNvPr id="217" name="Google Shape;217;p22"/>
          <p:cNvSpPr txBox="1"/>
          <p:nvPr/>
        </p:nvSpPr>
        <p:spPr>
          <a:xfrm>
            <a:off x="7018225" y="4077513"/>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ES" sz="4500">
                <a:solidFill>
                  <a:srgbClr val="0097A7"/>
                </a:solidFill>
              </a:rPr>
              <a:t>3</a:t>
            </a:r>
            <a:endParaRPr b="1" sz="4500">
              <a:solidFill>
                <a:srgbClr val="0097A7"/>
              </a:solidFill>
            </a:endParaRPr>
          </a:p>
        </p:txBody>
      </p:sp>
      <p:sp>
        <p:nvSpPr>
          <p:cNvPr id="218" name="Google Shape;218;p22"/>
          <p:cNvSpPr txBox="1"/>
          <p:nvPr/>
        </p:nvSpPr>
        <p:spPr>
          <a:xfrm>
            <a:off x="1757050" y="4077513"/>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ES" sz="4500">
                <a:solidFill>
                  <a:srgbClr val="0097A7"/>
                </a:solidFill>
              </a:rPr>
              <a:t>4</a:t>
            </a:r>
            <a:endParaRPr b="1" sz="4500">
              <a:solidFill>
                <a:srgbClr val="0097A7"/>
              </a:solidFill>
            </a:endParaRPr>
          </a:p>
        </p:txBody>
      </p:sp>
      <p:sp>
        <p:nvSpPr>
          <p:cNvPr id="219" name="Google Shape;219;p22"/>
          <p:cNvSpPr txBox="1"/>
          <p:nvPr/>
        </p:nvSpPr>
        <p:spPr>
          <a:xfrm>
            <a:off x="1197025" y="2700450"/>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s-ES" sz="4500">
                <a:solidFill>
                  <a:srgbClr val="0097A7"/>
                </a:solidFill>
              </a:rPr>
              <a:t>5</a:t>
            </a:r>
            <a:endParaRPr b="1" sz="4500">
              <a:solidFill>
                <a:srgbClr val="0097A7"/>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23" name="Shape 223"/>
        <p:cNvGrpSpPr/>
        <p:nvPr/>
      </p:nvGrpSpPr>
      <p:grpSpPr>
        <a:xfrm>
          <a:off x="0" y="0"/>
          <a:ext cx="0" cy="0"/>
          <a:chOff x="0" y="0"/>
          <a:chExt cx="0" cy="0"/>
        </a:xfrm>
      </p:grpSpPr>
      <p:sp>
        <p:nvSpPr>
          <p:cNvPr id="224" name="Google Shape;224;p23"/>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368300" lvl="0" marL="457200" rtl="0" algn="l">
              <a:lnSpc>
                <a:spcPct val="100000"/>
              </a:lnSpc>
              <a:spcBef>
                <a:spcPts val="640"/>
              </a:spcBef>
              <a:spcAft>
                <a:spcPts val="0"/>
              </a:spcAft>
              <a:buClr>
                <a:srgbClr val="000000"/>
              </a:buClr>
              <a:buSzPts val="2200"/>
              <a:buFont typeface="Arial"/>
              <a:buChar char="●"/>
            </a:pPr>
            <a:r>
              <a:rPr b="1" lang="es-ES" sz="2200">
                <a:solidFill>
                  <a:srgbClr val="000000"/>
                </a:solidFill>
                <a:latin typeface="Arial"/>
                <a:ea typeface="Arial"/>
                <a:cs typeface="Arial"/>
                <a:sym typeface="Arial"/>
              </a:rPr>
              <a:t>Busque </a:t>
            </a:r>
            <a:r>
              <a:rPr lang="es-ES" sz="2200">
                <a:solidFill>
                  <a:srgbClr val="000000"/>
                </a:solidFill>
                <a:latin typeface="Arial"/>
                <a:ea typeface="Arial"/>
                <a:cs typeface="Arial"/>
                <a:sym typeface="Arial"/>
              </a:rPr>
              <a:t>un/a compañero/a.</a:t>
            </a:r>
            <a:r>
              <a:rPr lang="es-ES" sz="2200"/>
              <a:t> </a:t>
            </a:r>
            <a:endParaRPr sz="2200">
              <a:solidFill>
                <a:srgbClr val="000000"/>
              </a:solidFill>
              <a:latin typeface="Arial"/>
              <a:ea typeface="Arial"/>
              <a:cs typeface="Arial"/>
              <a:sym typeface="Arial"/>
            </a:endParaRPr>
          </a:p>
          <a:p>
            <a:pPr indent="-368300" lvl="0" marL="457200" rtl="0" algn="l">
              <a:lnSpc>
                <a:spcPct val="100000"/>
              </a:lnSpc>
              <a:spcBef>
                <a:spcPts val="1000"/>
              </a:spcBef>
              <a:spcAft>
                <a:spcPts val="0"/>
              </a:spcAft>
              <a:buClr>
                <a:srgbClr val="000000"/>
              </a:buClr>
              <a:buSzPts val="2200"/>
              <a:buFont typeface="Arial"/>
              <a:buChar char="●"/>
            </a:pPr>
            <a:r>
              <a:rPr b="1" lang="es-ES" sz="2200">
                <a:solidFill>
                  <a:srgbClr val="000000"/>
                </a:solidFill>
                <a:latin typeface="Arial"/>
                <a:ea typeface="Arial"/>
                <a:cs typeface="Arial"/>
                <a:sym typeface="Arial"/>
              </a:rPr>
              <a:t>Describa </a:t>
            </a:r>
            <a:r>
              <a:rPr lang="es-ES" sz="2200">
                <a:solidFill>
                  <a:srgbClr val="000000"/>
                </a:solidFill>
                <a:latin typeface="Arial"/>
                <a:ea typeface="Arial"/>
                <a:cs typeface="Arial"/>
                <a:sym typeface="Arial"/>
              </a:rPr>
              <a:t>el término en su hoja de papel. Su compañero/a debe adivinar qué término está describiendo.</a:t>
            </a:r>
            <a:endParaRPr sz="2200"/>
          </a:p>
          <a:p>
            <a:pPr indent="-368300" lvl="0" marL="457200" rtl="0" algn="l">
              <a:lnSpc>
                <a:spcPct val="100000"/>
              </a:lnSpc>
              <a:spcBef>
                <a:spcPts val="1000"/>
              </a:spcBef>
              <a:spcAft>
                <a:spcPts val="0"/>
              </a:spcAft>
              <a:buClr>
                <a:srgbClr val="000000"/>
              </a:buClr>
              <a:buSzPts val="2200"/>
              <a:buFont typeface="Arial"/>
              <a:buChar char="●"/>
            </a:pPr>
            <a:r>
              <a:rPr lang="es-ES" sz="2200">
                <a:solidFill>
                  <a:srgbClr val="000000"/>
                </a:solidFill>
                <a:latin typeface="Arial"/>
                <a:ea typeface="Arial"/>
                <a:cs typeface="Arial"/>
                <a:sym typeface="Arial"/>
              </a:rPr>
              <a:t>Cuando los dos miembros hayan descrito y adivinado los términos de sus papeles, </a:t>
            </a:r>
            <a:r>
              <a:rPr b="1" lang="es-ES" sz="2200">
                <a:solidFill>
                  <a:srgbClr val="000000"/>
                </a:solidFill>
                <a:latin typeface="Arial"/>
                <a:ea typeface="Arial"/>
                <a:cs typeface="Arial"/>
                <a:sym typeface="Arial"/>
              </a:rPr>
              <a:t>intercambien</a:t>
            </a:r>
            <a:r>
              <a:rPr lang="es-ES" sz="2200">
                <a:solidFill>
                  <a:srgbClr val="000000"/>
                </a:solidFill>
                <a:latin typeface="Arial"/>
                <a:ea typeface="Arial"/>
                <a:cs typeface="Arial"/>
                <a:sym typeface="Arial"/>
              </a:rPr>
              <a:t> los papeles.</a:t>
            </a:r>
            <a:endParaRPr sz="2200"/>
          </a:p>
          <a:p>
            <a:pPr indent="-368300" lvl="0" marL="457200" rtl="0" algn="l">
              <a:lnSpc>
                <a:spcPct val="100000"/>
              </a:lnSpc>
              <a:spcBef>
                <a:spcPts val="1000"/>
              </a:spcBef>
              <a:spcAft>
                <a:spcPts val="0"/>
              </a:spcAft>
              <a:buClr>
                <a:srgbClr val="000000"/>
              </a:buClr>
              <a:buSzPts val="2200"/>
              <a:buFont typeface="Arial"/>
              <a:buChar char="●"/>
            </a:pPr>
            <a:r>
              <a:rPr b="1" lang="es-ES" sz="2200">
                <a:solidFill>
                  <a:srgbClr val="000000"/>
                </a:solidFill>
                <a:latin typeface="Arial"/>
                <a:ea typeface="Arial"/>
                <a:cs typeface="Arial"/>
                <a:sym typeface="Arial"/>
              </a:rPr>
              <a:t>Busque </a:t>
            </a:r>
            <a:r>
              <a:rPr lang="es-ES" sz="2200">
                <a:solidFill>
                  <a:srgbClr val="000000"/>
                </a:solidFill>
                <a:latin typeface="Arial"/>
                <a:ea typeface="Arial"/>
                <a:cs typeface="Arial"/>
                <a:sym typeface="Arial"/>
              </a:rPr>
              <a:t>un/a compañero/a NUEVO/A. </a:t>
            </a:r>
            <a:r>
              <a:rPr lang="es-ES" sz="2200"/>
              <a:t> </a:t>
            </a:r>
            <a:endParaRPr sz="2200">
              <a:solidFill>
                <a:srgbClr val="000000"/>
              </a:solidFill>
              <a:latin typeface="Arial"/>
              <a:ea typeface="Arial"/>
              <a:cs typeface="Arial"/>
              <a:sym typeface="Arial"/>
            </a:endParaRPr>
          </a:p>
          <a:p>
            <a:pPr indent="-393700" lvl="0" marL="457200" rtl="0" algn="l">
              <a:lnSpc>
                <a:spcPct val="100000"/>
              </a:lnSpc>
              <a:spcBef>
                <a:spcPts val="1000"/>
              </a:spcBef>
              <a:spcAft>
                <a:spcPts val="1000"/>
              </a:spcAft>
              <a:buClr>
                <a:srgbClr val="000000"/>
              </a:buClr>
              <a:buSzPts val="2600"/>
              <a:buFont typeface="Arial"/>
              <a:buChar char="●"/>
            </a:pPr>
            <a:r>
              <a:rPr b="1" lang="es-ES" sz="2200">
                <a:solidFill>
                  <a:srgbClr val="000000"/>
                </a:solidFill>
                <a:latin typeface="Arial"/>
                <a:ea typeface="Arial"/>
                <a:cs typeface="Arial"/>
                <a:sym typeface="Arial"/>
              </a:rPr>
              <a:t>Repita todo el proceso</a:t>
            </a:r>
            <a:r>
              <a:rPr lang="es-ES" sz="2200">
                <a:solidFill>
                  <a:srgbClr val="000000"/>
                </a:solidFill>
                <a:latin typeface="Arial"/>
                <a:ea typeface="Arial"/>
                <a:cs typeface="Arial"/>
                <a:sym typeface="Arial"/>
              </a:rPr>
              <a:t>. </a:t>
            </a:r>
            <a:r>
              <a:rPr lang="es-ES"/>
              <a:t> </a:t>
            </a:r>
            <a:endParaRPr sz="2600">
              <a:solidFill>
                <a:srgbClr val="000000"/>
              </a:solidFill>
              <a:latin typeface="Arial"/>
              <a:ea typeface="Arial"/>
              <a:cs typeface="Arial"/>
              <a:sym typeface="Arial"/>
            </a:endParaRPr>
          </a:p>
        </p:txBody>
      </p:sp>
      <p:sp>
        <p:nvSpPr>
          <p:cNvPr id="225" name="Google Shape;225;p23"/>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Actividad grupal: Practicar los términos clave</a:t>
            </a:r>
            <a:endParaRPr/>
          </a:p>
          <a:p>
            <a:pPr indent="0" lvl="0" marL="0" rtl="0" algn="ctr">
              <a:spcBef>
                <a:spcPts val="0"/>
              </a:spcBef>
              <a:spcAft>
                <a:spcPts val="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9" name="Shape 229"/>
        <p:cNvGrpSpPr/>
        <p:nvPr/>
      </p:nvGrpSpPr>
      <p:grpSpPr>
        <a:xfrm>
          <a:off x="0" y="0"/>
          <a:ext cx="0" cy="0"/>
          <a:chOff x="0" y="0"/>
          <a:chExt cx="0" cy="0"/>
        </a:xfrm>
      </p:grpSpPr>
      <p:sp>
        <p:nvSpPr>
          <p:cNvPr id="230" name="Google Shape;230;p24"/>
          <p:cNvSpPr txBox="1"/>
          <p:nvPr>
            <p:ph type="title"/>
          </p:nvPr>
        </p:nvSpPr>
        <p:spPr>
          <a:xfrm>
            <a:off x="163400" y="1373275"/>
            <a:ext cx="8801400" cy="21777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4400"/>
              <a:buFont typeface="Arial"/>
              <a:buNone/>
            </a:pPr>
            <a:r>
              <a:rPr b="1" lang="es-ES" sz="6000">
                <a:solidFill>
                  <a:schemeClr val="accent4"/>
                </a:solidFill>
                <a:latin typeface="Arial"/>
                <a:ea typeface="Arial"/>
                <a:cs typeface="Arial"/>
                <a:sym typeface="Arial"/>
              </a:rPr>
              <a:t>4ª sesión: </a:t>
            </a:r>
            <a:endParaRPr b="1" sz="6000">
              <a:solidFill>
                <a:schemeClr val="accent4"/>
              </a:solidFill>
              <a:latin typeface="Arial"/>
              <a:ea typeface="Arial"/>
              <a:cs typeface="Arial"/>
              <a:sym typeface="Arial"/>
            </a:endParaRPr>
          </a:p>
          <a:p>
            <a:pPr indent="0" lvl="0" marL="0" rtl="0" algn="ctr">
              <a:lnSpc>
                <a:spcPct val="130000"/>
              </a:lnSpc>
              <a:spcBef>
                <a:spcPts val="0"/>
              </a:spcBef>
              <a:spcAft>
                <a:spcPts val="0"/>
              </a:spcAft>
              <a:buClr>
                <a:srgbClr val="FFFFFF"/>
              </a:buClr>
              <a:buSzPts val="4400"/>
              <a:buFont typeface="Arial"/>
              <a:buNone/>
            </a:pPr>
            <a:r>
              <a:rPr b="1" lang="es-ES" sz="6000">
                <a:solidFill>
                  <a:schemeClr val="accent4"/>
                </a:solidFill>
                <a:latin typeface="Arial"/>
                <a:ea typeface="Arial"/>
                <a:cs typeface="Arial"/>
                <a:sym typeface="Arial"/>
              </a:rPr>
              <a:t>PSS-SEL en la práctica</a:t>
            </a:r>
            <a:endParaRPr sz="6000">
              <a:solidFill>
                <a:schemeClr val="accent4"/>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34" name="Shape 234"/>
        <p:cNvGrpSpPr/>
        <p:nvPr/>
      </p:nvGrpSpPr>
      <p:grpSpPr>
        <a:xfrm>
          <a:off x="0" y="0"/>
          <a:ext cx="0" cy="0"/>
          <a:chOff x="0" y="0"/>
          <a:chExt cx="0" cy="0"/>
        </a:xfrm>
      </p:grpSpPr>
      <p:sp>
        <p:nvSpPr>
          <p:cNvPr id="235" name="Google Shape;235;p25"/>
          <p:cNvSpPr txBox="1"/>
          <p:nvPr>
            <p:ph type="title"/>
          </p:nvPr>
        </p:nvSpPr>
        <p:spPr>
          <a:xfrm>
            <a:off x="143850" y="143850"/>
            <a:ext cx="88725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Pirámide de intervención (1 de 2)</a:t>
            </a:r>
            <a:endParaRPr/>
          </a:p>
        </p:txBody>
      </p:sp>
      <p:pic>
        <p:nvPicPr>
          <p:cNvPr id="236" name="Google Shape;236;p25"/>
          <p:cNvPicPr preferRelativeResize="0"/>
          <p:nvPr/>
        </p:nvPicPr>
        <p:blipFill>
          <a:blip r:embed="rId3">
            <a:alphaModFix/>
          </a:blip>
          <a:stretch>
            <a:fillRect/>
          </a:stretch>
        </p:blipFill>
        <p:spPr>
          <a:xfrm>
            <a:off x="2194950" y="732450"/>
            <a:ext cx="4770299" cy="419207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40" name="Shape 240"/>
        <p:cNvGrpSpPr/>
        <p:nvPr/>
      </p:nvGrpSpPr>
      <p:grpSpPr>
        <a:xfrm>
          <a:off x="0" y="0"/>
          <a:ext cx="0" cy="0"/>
          <a:chOff x="0" y="0"/>
          <a:chExt cx="0" cy="0"/>
        </a:xfrm>
      </p:grpSpPr>
      <p:sp>
        <p:nvSpPr>
          <p:cNvPr id="241" name="Google Shape;241;p26"/>
          <p:cNvSpPr txBox="1"/>
          <p:nvPr>
            <p:ph type="title"/>
          </p:nvPr>
        </p:nvSpPr>
        <p:spPr>
          <a:xfrm>
            <a:off x="143850" y="143850"/>
            <a:ext cx="88587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Pirámide de intervención (2 de 2)</a:t>
            </a:r>
            <a:endParaRPr/>
          </a:p>
        </p:txBody>
      </p:sp>
      <p:pic>
        <p:nvPicPr>
          <p:cNvPr id="242" name="Google Shape;242;p26"/>
          <p:cNvPicPr preferRelativeResize="0"/>
          <p:nvPr/>
        </p:nvPicPr>
        <p:blipFill>
          <a:blip r:embed="rId3">
            <a:alphaModFix/>
          </a:blip>
          <a:stretch>
            <a:fillRect/>
          </a:stretch>
        </p:blipFill>
        <p:spPr>
          <a:xfrm>
            <a:off x="1741713" y="732450"/>
            <a:ext cx="5662976" cy="415044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46" name="Shape 246"/>
        <p:cNvGrpSpPr/>
        <p:nvPr/>
      </p:nvGrpSpPr>
      <p:grpSpPr>
        <a:xfrm>
          <a:off x="0" y="0"/>
          <a:ext cx="0" cy="0"/>
          <a:chOff x="0" y="0"/>
          <a:chExt cx="0" cy="0"/>
        </a:xfrm>
      </p:grpSpPr>
      <p:pic>
        <p:nvPicPr>
          <p:cNvPr id="247" name="Google Shape;247;p27"/>
          <p:cNvPicPr preferRelativeResize="0"/>
          <p:nvPr/>
        </p:nvPicPr>
        <p:blipFill rotWithShape="1">
          <a:blip r:embed="rId3">
            <a:alphaModFix/>
          </a:blip>
          <a:srcRect b="0" l="0" r="5569" t="0"/>
          <a:stretch/>
        </p:blipFill>
        <p:spPr>
          <a:xfrm>
            <a:off x="285400" y="994504"/>
            <a:ext cx="2937125" cy="1447311"/>
          </a:xfrm>
          <a:prstGeom prst="rect">
            <a:avLst/>
          </a:prstGeom>
          <a:noFill/>
          <a:ln>
            <a:noFill/>
          </a:ln>
        </p:spPr>
      </p:pic>
      <p:pic>
        <p:nvPicPr>
          <p:cNvPr id="248" name="Google Shape;248;p27"/>
          <p:cNvPicPr preferRelativeResize="0"/>
          <p:nvPr/>
        </p:nvPicPr>
        <p:blipFill rotWithShape="1">
          <a:blip r:embed="rId4">
            <a:alphaModFix/>
          </a:blip>
          <a:srcRect b="12716" l="0" r="0" t="6443"/>
          <a:stretch/>
        </p:blipFill>
        <p:spPr>
          <a:xfrm>
            <a:off x="285400" y="2605192"/>
            <a:ext cx="1975600" cy="2115292"/>
          </a:xfrm>
          <a:prstGeom prst="rect">
            <a:avLst/>
          </a:prstGeom>
          <a:noFill/>
          <a:ln>
            <a:noFill/>
          </a:ln>
        </p:spPr>
      </p:pic>
      <p:pic>
        <p:nvPicPr>
          <p:cNvPr id="249" name="Google Shape;249;p27"/>
          <p:cNvPicPr preferRelativeResize="0"/>
          <p:nvPr/>
        </p:nvPicPr>
        <p:blipFill rotWithShape="1">
          <a:blip r:embed="rId5">
            <a:alphaModFix/>
          </a:blip>
          <a:srcRect b="0" l="0" r="0" t="0"/>
          <a:stretch/>
        </p:blipFill>
        <p:spPr>
          <a:xfrm>
            <a:off x="2462475" y="3112879"/>
            <a:ext cx="2152479" cy="1607603"/>
          </a:xfrm>
          <a:prstGeom prst="rect">
            <a:avLst/>
          </a:prstGeom>
          <a:noFill/>
          <a:ln>
            <a:noFill/>
          </a:ln>
        </p:spPr>
      </p:pic>
      <p:pic>
        <p:nvPicPr>
          <p:cNvPr id="250" name="Google Shape;250;p27"/>
          <p:cNvPicPr preferRelativeResize="0"/>
          <p:nvPr/>
        </p:nvPicPr>
        <p:blipFill rotWithShape="1">
          <a:blip r:embed="rId6">
            <a:alphaModFix/>
          </a:blip>
          <a:srcRect b="4195" l="0" r="0" t="0"/>
          <a:stretch/>
        </p:blipFill>
        <p:spPr>
          <a:xfrm>
            <a:off x="3321300" y="994504"/>
            <a:ext cx="1724150" cy="2026521"/>
          </a:xfrm>
          <a:prstGeom prst="rect">
            <a:avLst/>
          </a:prstGeom>
          <a:noFill/>
          <a:ln>
            <a:noFill/>
          </a:ln>
        </p:spPr>
      </p:pic>
      <p:sp>
        <p:nvSpPr>
          <p:cNvPr id="251" name="Google Shape;251;p27"/>
          <p:cNvSpPr txBox="1"/>
          <p:nvPr/>
        </p:nvSpPr>
        <p:spPr>
          <a:xfrm>
            <a:off x="1244850" y="163063"/>
            <a:ext cx="6654300" cy="5385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es-ES" sz="2700" u="none" cap="none" strike="noStrike">
                <a:solidFill>
                  <a:srgbClr val="24427B"/>
                </a:solidFill>
                <a:latin typeface="Arial"/>
                <a:ea typeface="Arial"/>
                <a:cs typeface="Arial"/>
                <a:sym typeface="Arial"/>
              </a:rPr>
              <a:t>PSS y SEL en el terreno</a:t>
            </a:r>
            <a:endParaRPr b="0" i="0" sz="2700" u="none" cap="none" strike="noStrike">
              <a:solidFill>
                <a:srgbClr val="24427B"/>
              </a:solidFill>
              <a:latin typeface="Arial"/>
              <a:ea typeface="Arial"/>
              <a:cs typeface="Arial"/>
              <a:sym typeface="Arial"/>
            </a:endParaRPr>
          </a:p>
        </p:txBody>
      </p:sp>
      <p:sp>
        <p:nvSpPr>
          <p:cNvPr id="252" name="Google Shape;252;p27"/>
          <p:cNvSpPr txBox="1"/>
          <p:nvPr/>
        </p:nvSpPr>
        <p:spPr>
          <a:xfrm>
            <a:off x="5229500" y="701575"/>
            <a:ext cx="3781800" cy="4308600"/>
          </a:xfrm>
          <a:prstGeom prst="rect">
            <a:avLst/>
          </a:prstGeom>
          <a:noFill/>
          <a:ln>
            <a:noFill/>
          </a:ln>
        </p:spPr>
        <p:txBody>
          <a:bodyPr anchorCtr="0" anchor="t" bIns="91425" lIns="91425" spcFirstLastPara="1" rIns="91425" wrap="square" tIns="91425">
            <a:noAutofit/>
          </a:bodyPr>
          <a:lstStyle/>
          <a:p>
            <a:pPr indent="-355600" lvl="0" marL="457200" marR="0" rtl="0" algn="l">
              <a:lnSpc>
                <a:spcPct val="115000"/>
              </a:lnSpc>
              <a:spcBef>
                <a:spcPts val="0"/>
              </a:spcBef>
              <a:spcAft>
                <a:spcPts val="0"/>
              </a:spcAft>
              <a:buClr>
                <a:srgbClr val="000000"/>
              </a:buClr>
              <a:buSzPts val="2000"/>
              <a:buFont typeface="Arial"/>
              <a:buAutoNum type="arabicPeriod"/>
            </a:pPr>
            <a:r>
              <a:rPr b="0" i="0" lang="es-ES" sz="2000" u="none" cap="none" strike="noStrike">
                <a:solidFill>
                  <a:srgbClr val="000000"/>
                </a:solidFill>
                <a:latin typeface="Arial"/>
                <a:ea typeface="Arial"/>
                <a:cs typeface="Arial"/>
                <a:sym typeface="Arial"/>
              </a:rPr>
              <a:t>¿Dónde se realiza la actividad?</a:t>
            </a:r>
            <a:endParaRPr/>
          </a:p>
          <a:p>
            <a:pPr indent="-355600" lvl="0" marL="457200" marR="0" rtl="0" algn="l">
              <a:lnSpc>
                <a:spcPct val="115000"/>
              </a:lnSpc>
              <a:spcBef>
                <a:spcPts val="0"/>
              </a:spcBef>
              <a:spcAft>
                <a:spcPts val="0"/>
              </a:spcAft>
              <a:buClr>
                <a:srgbClr val="000000"/>
              </a:buClr>
              <a:buSzPts val="2000"/>
              <a:buFont typeface="Arial"/>
              <a:buAutoNum type="arabicPeriod"/>
            </a:pPr>
            <a:r>
              <a:rPr b="0" i="0" lang="es-ES" sz="2000" u="none" cap="none" strike="noStrike">
                <a:solidFill>
                  <a:srgbClr val="000000"/>
                </a:solidFill>
                <a:latin typeface="Arial"/>
                <a:ea typeface="Arial"/>
                <a:cs typeface="Arial"/>
                <a:sym typeface="Arial"/>
              </a:rPr>
              <a:t>¿En qué consiste la actividad?</a:t>
            </a:r>
            <a:endParaRPr/>
          </a:p>
          <a:p>
            <a:pPr indent="-355600" lvl="0" marL="457200" marR="0" rtl="0" algn="l">
              <a:lnSpc>
                <a:spcPct val="115000"/>
              </a:lnSpc>
              <a:spcBef>
                <a:spcPts val="0"/>
              </a:spcBef>
              <a:spcAft>
                <a:spcPts val="0"/>
              </a:spcAft>
              <a:buClr>
                <a:srgbClr val="000000"/>
              </a:buClr>
              <a:buSzPts val="2000"/>
              <a:buFont typeface="Arial"/>
              <a:buAutoNum type="arabicPeriod"/>
            </a:pPr>
            <a:r>
              <a:rPr b="0" i="0" lang="es-ES" sz="2000" u="none" cap="none" strike="noStrike">
                <a:solidFill>
                  <a:srgbClr val="000000"/>
                </a:solidFill>
                <a:latin typeface="Arial"/>
                <a:ea typeface="Arial"/>
                <a:cs typeface="Arial"/>
                <a:sym typeface="Arial"/>
              </a:rPr>
              <a:t>¿Quién coordina la actividad?</a:t>
            </a:r>
            <a:endParaRPr/>
          </a:p>
          <a:p>
            <a:pPr indent="-355600" lvl="0" marL="457200" marR="0" rtl="0" algn="l">
              <a:lnSpc>
                <a:spcPct val="115000"/>
              </a:lnSpc>
              <a:spcBef>
                <a:spcPts val="0"/>
              </a:spcBef>
              <a:spcAft>
                <a:spcPts val="0"/>
              </a:spcAft>
              <a:buClr>
                <a:srgbClr val="000000"/>
              </a:buClr>
              <a:buSzPts val="2000"/>
              <a:buFont typeface="Arial"/>
              <a:buAutoNum type="arabicPeriod"/>
            </a:pPr>
            <a:r>
              <a:rPr b="0" i="0" lang="es-ES" sz="2000" u="none" cap="none" strike="noStrike">
                <a:solidFill>
                  <a:srgbClr val="000000"/>
                </a:solidFill>
                <a:latin typeface="Arial"/>
                <a:ea typeface="Arial"/>
                <a:cs typeface="Arial"/>
                <a:sym typeface="Arial"/>
              </a:rPr>
              <a:t>¿Quién se beneficia de la actividad?</a:t>
            </a:r>
            <a:endParaRPr/>
          </a:p>
          <a:p>
            <a:pPr indent="-355600" lvl="0" marL="457200" marR="0" rtl="0" algn="l">
              <a:lnSpc>
                <a:spcPct val="115000"/>
              </a:lnSpc>
              <a:spcBef>
                <a:spcPts val="0"/>
              </a:spcBef>
              <a:spcAft>
                <a:spcPts val="0"/>
              </a:spcAft>
              <a:buClr>
                <a:srgbClr val="000000"/>
              </a:buClr>
              <a:buSzPts val="2000"/>
              <a:buFont typeface="Arial"/>
              <a:buAutoNum type="arabicPeriod"/>
            </a:pPr>
            <a:r>
              <a:rPr b="0" i="0" lang="es-ES" sz="2000" u="none" cap="none" strike="noStrike">
                <a:solidFill>
                  <a:srgbClr val="000000"/>
                </a:solidFill>
                <a:latin typeface="Arial"/>
                <a:ea typeface="Arial"/>
                <a:cs typeface="Arial"/>
                <a:sym typeface="Arial"/>
              </a:rPr>
              <a:t>¿Cómo ayuda esta actividad al bienestar?</a:t>
            </a:r>
            <a:endParaRPr/>
          </a:p>
          <a:p>
            <a:pPr indent="-355600" lvl="0" marL="457200" marR="0" rtl="0" algn="l">
              <a:lnSpc>
                <a:spcPct val="115000"/>
              </a:lnSpc>
              <a:spcBef>
                <a:spcPts val="0"/>
              </a:spcBef>
              <a:spcAft>
                <a:spcPts val="0"/>
              </a:spcAft>
              <a:buClr>
                <a:srgbClr val="000000"/>
              </a:buClr>
              <a:buSzPts val="2000"/>
              <a:buFont typeface="Arial"/>
              <a:buAutoNum type="arabicPeriod"/>
            </a:pPr>
            <a:r>
              <a:rPr b="0" i="0" lang="es-ES" sz="2000" u="none" cap="none" strike="noStrike">
                <a:solidFill>
                  <a:srgbClr val="000000"/>
                </a:solidFill>
                <a:latin typeface="Arial"/>
                <a:ea typeface="Arial"/>
                <a:cs typeface="Arial"/>
                <a:sym typeface="Arial"/>
              </a:rPr>
              <a:t>¿Qué nivel de la pirámide aborda esta actividad?</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56" name="Shape 256"/>
        <p:cNvGrpSpPr/>
        <p:nvPr/>
      </p:nvGrpSpPr>
      <p:grpSpPr>
        <a:xfrm>
          <a:off x="0" y="0"/>
          <a:ext cx="0" cy="0"/>
          <a:chOff x="0" y="0"/>
          <a:chExt cx="0" cy="0"/>
        </a:xfrm>
      </p:grpSpPr>
      <p:sp>
        <p:nvSpPr>
          <p:cNvPr id="257" name="Google Shape;257;p28"/>
          <p:cNvSpPr txBox="1"/>
          <p:nvPr/>
        </p:nvSpPr>
        <p:spPr>
          <a:xfrm>
            <a:off x="143850" y="732450"/>
            <a:ext cx="8872500" cy="4205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rPr b="0" i="0" lang="es-ES" sz="2200" u="none" cap="none" strike="noStrike">
                <a:solidFill>
                  <a:srgbClr val="000000"/>
                </a:solidFill>
                <a:latin typeface="Arial"/>
                <a:ea typeface="Arial"/>
                <a:cs typeface="Arial"/>
                <a:sym typeface="Arial"/>
              </a:rPr>
              <a:t>En sus grupos, lean el estudio de caso que les han asignado y debatan:</a:t>
            </a:r>
            <a:endParaRPr/>
          </a:p>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a:p>
            <a:pPr indent="-368300" lvl="0" marL="457200" marR="0" rtl="0" algn="l">
              <a:lnSpc>
                <a:spcPct val="100000"/>
              </a:lnSpc>
              <a:spcBef>
                <a:spcPts val="0"/>
              </a:spcBef>
              <a:spcAft>
                <a:spcPts val="0"/>
              </a:spcAft>
              <a:buClr>
                <a:srgbClr val="000000"/>
              </a:buClr>
              <a:buSzPts val="2200"/>
              <a:buFont typeface="Arial"/>
              <a:buChar char="●"/>
            </a:pPr>
            <a:r>
              <a:rPr b="0" i="0" lang="es-ES" sz="2200" u="none" cap="none" strike="noStrike">
                <a:solidFill>
                  <a:srgbClr val="000000"/>
                </a:solidFill>
                <a:latin typeface="Arial"/>
                <a:ea typeface="Arial"/>
                <a:cs typeface="Arial"/>
                <a:sym typeface="Arial"/>
              </a:rPr>
              <a:t>¿Qué intervenciones de PSS/SEL puede detectar en este estudio?</a:t>
            </a:r>
            <a:endParaRPr/>
          </a:p>
          <a:p>
            <a:pPr indent="-368300" lvl="0" marL="457200" marR="0" rtl="0" algn="l">
              <a:lnSpc>
                <a:spcPct val="100000"/>
              </a:lnSpc>
              <a:spcBef>
                <a:spcPts val="1000"/>
              </a:spcBef>
              <a:spcAft>
                <a:spcPts val="0"/>
              </a:spcAft>
              <a:buClr>
                <a:srgbClr val="000000"/>
              </a:buClr>
              <a:buSzPts val="2200"/>
              <a:buFont typeface="Arial"/>
              <a:buChar char="●"/>
            </a:pPr>
            <a:r>
              <a:rPr b="0" i="0" lang="es-ES" sz="2200" u="none" cap="none" strike="noStrike">
                <a:solidFill>
                  <a:srgbClr val="000000"/>
                </a:solidFill>
                <a:latin typeface="Arial"/>
                <a:ea typeface="Arial"/>
                <a:cs typeface="Arial"/>
                <a:sym typeface="Arial"/>
              </a:rPr>
              <a:t>¿Cuál es el grupo objetivo de la intervención? ¿Cómo se benefician?</a:t>
            </a:r>
            <a:endParaRPr/>
          </a:p>
          <a:p>
            <a:pPr indent="-368300" lvl="0" marL="457200" marR="0" rtl="0" algn="l">
              <a:lnSpc>
                <a:spcPct val="100000"/>
              </a:lnSpc>
              <a:spcBef>
                <a:spcPts val="1000"/>
              </a:spcBef>
              <a:spcAft>
                <a:spcPts val="0"/>
              </a:spcAft>
              <a:buClr>
                <a:srgbClr val="000000"/>
              </a:buClr>
              <a:buSzPts val="2200"/>
              <a:buFont typeface="Arial"/>
              <a:buChar char="●"/>
            </a:pPr>
            <a:r>
              <a:rPr b="0" i="0" lang="es-ES" sz="2200" u="none" cap="none" strike="noStrike">
                <a:solidFill>
                  <a:srgbClr val="000000"/>
                </a:solidFill>
                <a:latin typeface="Arial"/>
                <a:ea typeface="Arial"/>
                <a:cs typeface="Arial"/>
                <a:sym typeface="Arial"/>
              </a:rPr>
              <a:t>¿Quién más podría beneficiarse de esta intervención? ¿Cómo?</a:t>
            </a:r>
            <a:endParaRPr/>
          </a:p>
          <a:p>
            <a:pPr indent="-368300" lvl="0" marL="457200" marR="0" rtl="0" algn="l">
              <a:lnSpc>
                <a:spcPct val="100000"/>
              </a:lnSpc>
              <a:spcBef>
                <a:spcPts val="1000"/>
              </a:spcBef>
              <a:spcAft>
                <a:spcPts val="1000"/>
              </a:spcAft>
              <a:buClr>
                <a:srgbClr val="000000"/>
              </a:buClr>
              <a:buSzPts val="2200"/>
              <a:buFont typeface="Arial"/>
              <a:buChar char="●"/>
            </a:pPr>
            <a:r>
              <a:rPr b="0" i="0" lang="es-ES" sz="2200" u="none" cap="none" strike="noStrike">
                <a:solidFill>
                  <a:srgbClr val="000000"/>
                </a:solidFill>
                <a:latin typeface="Arial"/>
                <a:ea typeface="Arial"/>
                <a:cs typeface="Arial"/>
                <a:sym typeface="Arial"/>
              </a:rPr>
              <a:t>¿En qué nivel de la pirámide PSS-SEL se sitúa la intervención?</a:t>
            </a:r>
            <a:endParaRPr b="0" i="0" sz="2200" u="none" cap="none" strike="noStrike">
              <a:solidFill>
                <a:srgbClr val="000000"/>
              </a:solidFill>
              <a:latin typeface="Arial"/>
              <a:ea typeface="Arial"/>
              <a:cs typeface="Arial"/>
              <a:sym typeface="Arial"/>
            </a:endParaRPr>
          </a:p>
        </p:txBody>
      </p:sp>
      <p:sp>
        <p:nvSpPr>
          <p:cNvPr id="258" name="Google Shape;258;p28"/>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Aprendizaje a través los estudios de casos</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62" name="Shape 262"/>
        <p:cNvGrpSpPr/>
        <p:nvPr/>
      </p:nvGrpSpPr>
      <p:grpSpPr>
        <a:xfrm>
          <a:off x="0" y="0"/>
          <a:ext cx="0" cy="0"/>
          <a:chOff x="0" y="0"/>
          <a:chExt cx="0" cy="0"/>
        </a:xfrm>
      </p:grpSpPr>
      <p:sp>
        <p:nvSpPr>
          <p:cNvPr id="263" name="Google Shape;263;p29"/>
          <p:cNvSpPr txBox="1"/>
          <p:nvPr>
            <p:ph type="title"/>
          </p:nvPr>
        </p:nvSpPr>
        <p:spPr>
          <a:xfrm>
            <a:off x="163400" y="2074750"/>
            <a:ext cx="8801400" cy="19203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4400"/>
              <a:buFont typeface="Arial"/>
              <a:buNone/>
            </a:pPr>
            <a:r>
              <a:rPr b="1" lang="es-ES" sz="6000">
                <a:solidFill>
                  <a:schemeClr val="accent4"/>
                </a:solidFill>
                <a:latin typeface="Arial"/>
                <a:ea typeface="Arial"/>
                <a:cs typeface="Arial"/>
                <a:sym typeface="Arial"/>
              </a:rPr>
              <a:t>5ª sesión: </a:t>
            </a:r>
            <a:endParaRPr b="1" sz="6000">
              <a:solidFill>
                <a:schemeClr val="accent4"/>
              </a:solidFill>
              <a:latin typeface="Arial"/>
              <a:ea typeface="Arial"/>
              <a:cs typeface="Arial"/>
              <a:sym typeface="Arial"/>
            </a:endParaRPr>
          </a:p>
          <a:p>
            <a:pPr indent="0" lvl="0" marL="0" rtl="0" algn="ctr">
              <a:lnSpc>
                <a:spcPct val="130000"/>
              </a:lnSpc>
              <a:spcBef>
                <a:spcPts val="0"/>
              </a:spcBef>
              <a:spcAft>
                <a:spcPts val="0"/>
              </a:spcAft>
              <a:buClr>
                <a:srgbClr val="FFFFFF"/>
              </a:buClr>
              <a:buSzPts val="4400"/>
              <a:buFont typeface="Arial"/>
              <a:buNone/>
            </a:pPr>
            <a:r>
              <a:rPr b="1" lang="es-ES" sz="6000">
                <a:solidFill>
                  <a:schemeClr val="accent4"/>
                </a:solidFill>
                <a:latin typeface="Arial"/>
                <a:ea typeface="Arial"/>
                <a:cs typeface="Arial"/>
                <a:sym typeface="Arial"/>
              </a:rPr>
              <a:t>Estrategias PSS-SEL</a:t>
            </a:r>
            <a:endParaRPr sz="6000">
              <a:solidFill>
                <a:schemeClr val="accent4"/>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4" name="Shape 64"/>
        <p:cNvGrpSpPr/>
        <p:nvPr/>
      </p:nvGrpSpPr>
      <p:grpSpPr>
        <a:xfrm>
          <a:off x="0" y="0"/>
          <a:ext cx="0" cy="0"/>
          <a:chOff x="0" y="0"/>
          <a:chExt cx="0" cy="0"/>
        </a:xfrm>
      </p:grpSpPr>
      <p:sp>
        <p:nvSpPr>
          <p:cNvPr id="65" name="Google Shape;65;p3"/>
          <p:cNvSpPr txBox="1"/>
          <p:nvPr>
            <p:ph idx="1" type="body"/>
          </p:nvPr>
        </p:nvSpPr>
        <p:spPr>
          <a:xfrm>
            <a:off x="143850" y="994675"/>
            <a:ext cx="4086000" cy="39669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SzPts val="2600"/>
              <a:buNone/>
            </a:pPr>
            <a:r>
              <a:rPr i="1" lang="es-ES" sz="2000">
                <a:solidFill>
                  <a:srgbClr val="000000"/>
                </a:solidFill>
                <a:latin typeface="Arial"/>
                <a:ea typeface="Arial"/>
                <a:cs typeface="Arial"/>
                <a:sym typeface="Arial"/>
              </a:rPr>
              <a:t>Notas de Orientación de la INEE sobre el Apoyo Psicosocial</a:t>
            </a:r>
            <a:endParaRPr sz="2400">
              <a:solidFill>
                <a:srgbClr val="1B3C7F"/>
              </a:solidFill>
              <a:latin typeface="Arial"/>
              <a:ea typeface="Arial"/>
              <a:cs typeface="Arial"/>
              <a:sym typeface="Arial"/>
            </a:endParaRPr>
          </a:p>
          <a:p>
            <a:pPr indent="0" lvl="0" marL="0" rtl="0" algn="l">
              <a:lnSpc>
                <a:spcPct val="100000"/>
              </a:lnSpc>
              <a:spcBef>
                <a:spcPts val="0"/>
              </a:spcBef>
              <a:spcAft>
                <a:spcPts val="0"/>
              </a:spcAft>
              <a:buSzPts val="2600"/>
              <a:buNone/>
            </a:pPr>
            <a:r>
              <a:t/>
            </a:r>
            <a:endParaRPr sz="2600">
              <a:solidFill>
                <a:srgbClr val="1B3C7F"/>
              </a:solidFill>
              <a:latin typeface="Arial"/>
              <a:ea typeface="Arial"/>
              <a:cs typeface="Arial"/>
              <a:sym typeface="Arial"/>
            </a:endParaRPr>
          </a:p>
          <a:p>
            <a:pPr indent="0" lvl="0" marL="0" rtl="0" algn="l">
              <a:lnSpc>
                <a:spcPct val="100000"/>
              </a:lnSpc>
              <a:spcBef>
                <a:spcPts val="0"/>
              </a:spcBef>
              <a:spcAft>
                <a:spcPts val="0"/>
              </a:spcAft>
              <a:buSzPts val="2600"/>
              <a:buNone/>
            </a:pPr>
            <a:r>
              <a:t/>
            </a:r>
            <a:endParaRPr sz="2600">
              <a:solidFill>
                <a:srgbClr val="1B3C7F"/>
              </a:solidFill>
              <a:latin typeface="Arial"/>
              <a:ea typeface="Arial"/>
              <a:cs typeface="Arial"/>
              <a:sym typeface="Arial"/>
            </a:endParaRPr>
          </a:p>
          <a:p>
            <a:pPr indent="0" lvl="0" marL="0" rtl="0" algn="l">
              <a:lnSpc>
                <a:spcPct val="115000"/>
              </a:lnSpc>
              <a:spcBef>
                <a:spcPts val="1000"/>
              </a:spcBef>
              <a:spcAft>
                <a:spcPts val="0"/>
              </a:spcAft>
              <a:buSzPts val="1400"/>
              <a:buNone/>
            </a:pPr>
            <a:r>
              <a:t/>
            </a:r>
            <a:endParaRPr>
              <a:solidFill>
                <a:srgbClr val="000000"/>
              </a:solidFill>
              <a:latin typeface="Arial"/>
              <a:ea typeface="Arial"/>
              <a:cs typeface="Arial"/>
              <a:sym typeface="Arial"/>
            </a:endParaRPr>
          </a:p>
        </p:txBody>
      </p:sp>
      <p:sp>
        <p:nvSpPr>
          <p:cNvPr id="66" name="Google Shape;66;p3"/>
          <p:cNvSpPr txBox="1"/>
          <p:nvPr>
            <p:ph type="title"/>
          </p:nvPr>
        </p:nvSpPr>
        <p:spPr>
          <a:xfrm>
            <a:off x="143850" y="143850"/>
            <a:ext cx="8801400" cy="5886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Clr>
                <a:schemeClr val="dk1"/>
              </a:buClr>
              <a:buSzPts val="3200"/>
              <a:buFont typeface="Arial"/>
              <a:buNone/>
            </a:pPr>
            <a:r>
              <a:rPr b="1" lang="es-ES" sz="2600">
                <a:solidFill>
                  <a:srgbClr val="24427B"/>
                </a:solidFill>
                <a:latin typeface="Arial"/>
                <a:ea typeface="Arial"/>
                <a:cs typeface="Arial"/>
                <a:sym typeface="Arial"/>
              </a:rPr>
              <a:t>La formación se basa en los siguientes documentos: </a:t>
            </a:r>
            <a:endParaRPr sz="2600"/>
          </a:p>
        </p:txBody>
      </p:sp>
      <p:sp>
        <p:nvSpPr>
          <p:cNvPr id="67" name="Google Shape;67;p3"/>
          <p:cNvSpPr txBox="1"/>
          <p:nvPr>
            <p:ph idx="1" type="body"/>
          </p:nvPr>
        </p:nvSpPr>
        <p:spPr>
          <a:xfrm>
            <a:off x="4147525" y="828225"/>
            <a:ext cx="4797600" cy="39669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Clr>
                <a:schemeClr val="dk1"/>
              </a:buClr>
              <a:buSzPts val="2600"/>
              <a:buFont typeface="Arial"/>
              <a:buNone/>
            </a:pPr>
            <a:r>
              <a:rPr i="1" lang="es-ES" sz="2000">
                <a:solidFill>
                  <a:srgbClr val="000000"/>
                </a:solidFill>
                <a:latin typeface="Arial"/>
                <a:ea typeface="Arial"/>
                <a:cs typeface="Arial"/>
                <a:sym typeface="Arial"/>
              </a:rPr>
              <a:t>El Documento de Referencia de la INEE sobre Apoyo Psicosocial y Aprendizaje Socioemocional para Niños, Niñas y Jóvenes en Situaciones de Emergencia</a:t>
            </a:r>
            <a:endParaRPr/>
          </a:p>
          <a:p>
            <a:pPr indent="0" lvl="0" marL="0" rtl="0" algn="l">
              <a:lnSpc>
                <a:spcPct val="115000"/>
              </a:lnSpc>
              <a:spcBef>
                <a:spcPts val="0"/>
              </a:spcBef>
              <a:spcAft>
                <a:spcPts val="0"/>
              </a:spcAft>
              <a:buSzPts val="1800"/>
              <a:buNone/>
            </a:pPr>
            <a:r>
              <a:t/>
            </a:r>
            <a:endParaRPr/>
          </a:p>
        </p:txBody>
      </p:sp>
      <p:pic>
        <p:nvPicPr>
          <p:cNvPr id="68" name="Google Shape;68;p3"/>
          <p:cNvPicPr preferRelativeResize="0"/>
          <p:nvPr/>
        </p:nvPicPr>
        <p:blipFill rotWithShape="1">
          <a:blip r:embed="rId3">
            <a:alphaModFix/>
          </a:blip>
          <a:srcRect b="0" l="0" r="0" t="0"/>
          <a:stretch/>
        </p:blipFill>
        <p:spPr>
          <a:xfrm>
            <a:off x="791975" y="2091407"/>
            <a:ext cx="2035270" cy="2870161"/>
          </a:xfrm>
          <a:prstGeom prst="rect">
            <a:avLst/>
          </a:prstGeom>
          <a:noFill/>
          <a:ln>
            <a:noFill/>
          </a:ln>
        </p:spPr>
      </p:pic>
      <p:pic>
        <p:nvPicPr>
          <p:cNvPr id="69" name="Google Shape;69;p3"/>
          <p:cNvPicPr preferRelativeResize="0"/>
          <p:nvPr/>
        </p:nvPicPr>
        <p:blipFill rotWithShape="1">
          <a:blip r:embed="rId4">
            <a:alphaModFix/>
          </a:blip>
          <a:srcRect b="0" l="0" r="0" t="0"/>
          <a:stretch/>
        </p:blipFill>
        <p:spPr>
          <a:xfrm>
            <a:off x="5465188" y="2169526"/>
            <a:ext cx="2162271" cy="2792056"/>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67" name="Shape 267"/>
        <p:cNvGrpSpPr/>
        <p:nvPr/>
      </p:nvGrpSpPr>
      <p:grpSpPr>
        <a:xfrm>
          <a:off x="0" y="0"/>
          <a:ext cx="0" cy="0"/>
          <a:chOff x="0" y="0"/>
          <a:chExt cx="0" cy="0"/>
        </a:xfrm>
      </p:grpSpPr>
      <p:sp>
        <p:nvSpPr>
          <p:cNvPr id="268" name="Google Shape;268;p30"/>
          <p:cNvSpPr txBox="1"/>
          <p:nvPr>
            <p:ph idx="1" type="body"/>
          </p:nvPr>
        </p:nvSpPr>
        <p:spPr>
          <a:xfrm>
            <a:off x="3759150" y="1095825"/>
            <a:ext cx="5251500" cy="3828600"/>
          </a:xfrm>
          <a:prstGeom prst="rect">
            <a:avLst/>
          </a:prstGeom>
          <a:noFill/>
          <a:ln>
            <a:noFill/>
          </a:ln>
        </p:spPr>
        <p:txBody>
          <a:bodyPr anchorCtr="0" anchor="t" bIns="91400" lIns="91400" spcFirstLastPara="1" rIns="91400" wrap="square" tIns="91400">
            <a:noAutofit/>
          </a:bodyPr>
          <a:lstStyle/>
          <a:p>
            <a:pPr indent="0" lvl="0" marL="0" rtl="0" algn="l">
              <a:lnSpc>
                <a:spcPct val="115000"/>
              </a:lnSpc>
              <a:spcBef>
                <a:spcPts val="0"/>
              </a:spcBef>
              <a:spcAft>
                <a:spcPts val="0"/>
              </a:spcAft>
              <a:buSzPts val="1800"/>
              <a:buNone/>
            </a:pPr>
            <a:r>
              <a:rPr b="1" lang="es-ES" sz="2200">
                <a:solidFill>
                  <a:srgbClr val="000000"/>
                </a:solidFill>
                <a:latin typeface="Arial"/>
                <a:ea typeface="Arial"/>
                <a:cs typeface="Arial"/>
                <a:sym typeface="Arial"/>
              </a:rPr>
              <a:t>Normas Mínimas de la INEE</a:t>
            </a:r>
            <a:endParaRPr/>
          </a:p>
          <a:p>
            <a:pPr indent="0" lvl="0" marL="0" rtl="0" algn="l">
              <a:lnSpc>
                <a:spcPct val="115000"/>
              </a:lnSpc>
              <a:spcBef>
                <a:spcPts val="0"/>
              </a:spcBef>
              <a:spcAft>
                <a:spcPts val="0"/>
              </a:spcAft>
              <a:buSzPts val="1800"/>
              <a:buNone/>
            </a:pPr>
            <a:r>
              <a:t/>
            </a:r>
            <a:endParaRPr b="1" i="1" sz="2000">
              <a:solidFill>
                <a:srgbClr val="000000"/>
              </a:solidFill>
              <a:latin typeface="Arial"/>
              <a:ea typeface="Arial"/>
              <a:cs typeface="Arial"/>
              <a:sym typeface="Arial"/>
            </a:endParaRPr>
          </a:p>
          <a:p>
            <a:pPr indent="0" lvl="0" marL="0" rtl="0" algn="l">
              <a:lnSpc>
                <a:spcPct val="115000"/>
              </a:lnSpc>
              <a:spcBef>
                <a:spcPts val="0"/>
              </a:spcBef>
              <a:spcAft>
                <a:spcPts val="0"/>
              </a:spcAft>
              <a:buSzPts val="1800"/>
              <a:buNone/>
            </a:pPr>
            <a:r>
              <a:rPr b="1" i="1" lang="es-ES" sz="2000">
                <a:solidFill>
                  <a:srgbClr val="000000"/>
                </a:solidFill>
                <a:latin typeface="Arial"/>
                <a:ea typeface="Arial"/>
                <a:cs typeface="Arial"/>
                <a:sym typeface="Arial"/>
              </a:rPr>
              <a:t>Dominio 1:</a:t>
            </a:r>
            <a:r>
              <a:rPr i="1" lang="es-ES" sz="2000">
                <a:solidFill>
                  <a:srgbClr val="000000"/>
                </a:solidFill>
                <a:latin typeface="Arial"/>
                <a:ea typeface="Arial"/>
                <a:cs typeface="Arial"/>
                <a:sym typeface="Arial"/>
              </a:rPr>
              <a:t> </a:t>
            </a:r>
            <a:r>
              <a:rPr lang="es-ES" sz="2000">
                <a:solidFill>
                  <a:srgbClr val="000000"/>
                </a:solidFill>
                <a:latin typeface="Arial"/>
                <a:ea typeface="Arial"/>
                <a:cs typeface="Arial"/>
                <a:sym typeface="Arial"/>
              </a:rPr>
              <a:t>Normas fundamentales</a:t>
            </a:r>
            <a:r>
              <a:rPr lang="es-ES"/>
              <a:t> </a:t>
            </a:r>
            <a:endParaRPr sz="2000">
              <a:solidFill>
                <a:srgbClr val="000000"/>
              </a:solidFill>
              <a:latin typeface="Arial"/>
              <a:ea typeface="Arial"/>
              <a:cs typeface="Arial"/>
              <a:sym typeface="Arial"/>
            </a:endParaRPr>
          </a:p>
          <a:p>
            <a:pPr indent="0" lvl="0" marL="0" rtl="0" algn="l">
              <a:lnSpc>
                <a:spcPct val="115000"/>
              </a:lnSpc>
              <a:spcBef>
                <a:spcPts val="1000"/>
              </a:spcBef>
              <a:spcAft>
                <a:spcPts val="0"/>
              </a:spcAft>
              <a:buSzPts val="1800"/>
              <a:buNone/>
            </a:pPr>
            <a:r>
              <a:rPr b="1" i="1" lang="es-ES" sz="2000">
                <a:solidFill>
                  <a:srgbClr val="000000"/>
                </a:solidFill>
                <a:latin typeface="Arial"/>
                <a:ea typeface="Arial"/>
                <a:cs typeface="Arial"/>
                <a:sym typeface="Arial"/>
              </a:rPr>
              <a:t>Dominio 2: </a:t>
            </a:r>
            <a:r>
              <a:rPr lang="es-ES" sz="2000">
                <a:solidFill>
                  <a:srgbClr val="000000"/>
                </a:solidFill>
                <a:latin typeface="Arial"/>
                <a:ea typeface="Arial"/>
                <a:cs typeface="Arial"/>
                <a:sym typeface="Arial"/>
              </a:rPr>
              <a:t>Acceso y ambiente de aprendizaje</a:t>
            </a:r>
            <a:r>
              <a:rPr lang="es-ES"/>
              <a:t> </a:t>
            </a:r>
            <a:endParaRPr sz="2000">
              <a:solidFill>
                <a:srgbClr val="000000"/>
              </a:solidFill>
              <a:latin typeface="Arial"/>
              <a:ea typeface="Arial"/>
              <a:cs typeface="Arial"/>
              <a:sym typeface="Arial"/>
            </a:endParaRPr>
          </a:p>
          <a:p>
            <a:pPr indent="0" lvl="0" marL="0" rtl="0" algn="l">
              <a:lnSpc>
                <a:spcPct val="115000"/>
              </a:lnSpc>
              <a:spcBef>
                <a:spcPts val="1000"/>
              </a:spcBef>
              <a:spcAft>
                <a:spcPts val="0"/>
              </a:spcAft>
              <a:buSzPts val="1800"/>
              <a:buNone/>
            </a:pPr>
            <a:r>
              <a:rPr b="1" i="1" lang="es-ES" sz="2000">
                <a:solidFill>
                  <a:srgbClr val="000000"/>
                </a:solidFill>
                <a:latin typeface="Arial"/>
                <a:ea typeface="Arial"/>
                <a:cs typeface="Arial"/>
                <a:sym typeface="Arial"/>
              </a:rPr>
              <a:t>Dominio 3:</a:t>
            </a:r>
            <a:r>
              <a:rPr i="1" lang="es-ES" sz="2000">
                <a:solidFill>
                  <a:srgbClr val="000000"/>
                </a:solidFill>
                <a:latin typeface="Arial"/>
                <a:ea typeface="Arial"/>
                <a:cs typeface="Arial"/>
                <a:sym typeface="Arial"/>
              </a:rPr>
              <a:t> </a:t>
            </a:r>
            <a:r>
              <a:rPr lang="es-ES" sz="2000">
                <a:solidFill>
                  <a:srgbClr val="000000"/>
                </a:solidFill>
                <a:latin typeface="Arial"/>
                <a:ea typeface="Arial"/>
                <a:cs typeface="Arial"/>
                <a:sym typeface="Arial"/>
              </a:rPr>
              <a:t>Enseñanza y aprendizaje</a:t>
            </a:r>
            <a:r>
              <a:rPr lang="es-ES"/>
              <a:t> </a:t>
            </a:r>
            <a:endParaRPr sz="2000">
              <a:solidFill>
                <a:srgbClr val="000000"/>
              </a:solidFill>
              <a:latin typeface="Arial"/>
              <a:ea typeface="Arial"/>
              <a:cs typeface="Arial"/>
              <a:sym typeface="Arial"/>
            </a:endParaRPr>
          </a:p>
          <a:p>
            <a:pPr indent="0" lvl="0" marL="0" rtl="0" algn="l">
              <a:lnSpc>
                <a:spcPct val="115000"/>
              </a:lnSpc>
              <a:spcBef>
                <a:spcPts val="1000"/>
              </a:spcBef>
              <a:spcAft>
                <a:spcPts val="0"/>
              </a:spcAft>
              <a:buSzPts val="1800"/>
              <a:buNone/>
            </a:pPr>
            <a:r>
              <a:rPr b="1" i="1" lang="es-ES" sz="2000">
                <a:solidFill>
                  <a:srgbClr val="000000"/>
                </a:solidFill>
                <a:latin typeface="Arial"/>
                <a:ea typeface="Arial"/>
                <a:cs typeface="Arial"/>
                <a:sym typeface="Arial"/>
              </a:rPr>
              <a:t>Dominio 4:</a:t>
            </a:r>
            <a:r>
              <a:rPr i="1" lang="es-ES" sz="2000">
                <a:solidFill>
                  <a:srgbClr val="000000"/>
                </a:solidFill>
                <a:latin typeface="Arial"/>
                <a:ea typeface="Arial"/>
                <a:cs typeface="Arial"/>
                <a:sym typeface="Arial"/>
              </a:rPr>
              <a:t> </a:t>
            </a:r>
            <a:r>
              <a:rPr lang="es-ES" sz="2000">
                <a:solidFill>
                  <a:srgbClr val="000000"/>
                </a:solidFill>
                <a:latin typeface="Arial"/>
                <a:ea typeface="Arial"/>
                <a:cs typeface="Arial"/>
                <a:sym typeface="Arial"/>
              </a:rPr>
              <a:t>Maestros y demás personal educativo</a:t>
            </a:r>
            <a:r>
              <a:rPr lang="es-ES"/>
              <a:t> </a:t>
            </a:r>
            <a:endParaRPr sz="2000">
              <a:solidFill>
                <a:srgbClr val="000000"/>
              </a:solidFill>
              <a:latin typeface="Arial"/>
              <a:ea typeface="Arial"/>
              <a:cs typeface="Arial"/>
              <a:sym typeface="Arial"/>
            </a:endParaRPr>
          </a:p>
          <a:p>
            <a:pPr indent="0" lvl="0" marL="0" rtl="0" algn="l">
              <a:lnSpc>
                <a:spcPct val="115000"/>
              </a:lnSpc>
              <a:spcBef>
                <a:spcPts val="1000"/>
              </a:spcBef>
              <a:spcAft>
                <a:spcPts val="0"/>
              </a:spcAft>
              <a:buClr>
                <a:schemeClr val="dk1"/>
              </a:buClr>
              <a:buSzPts val="1100"/>
              <a:buFont typeface="Arial"/>
              <a:buNone/>
            </a:pPr>
            <a:r>
              <a:rPr b="1" i="1" lang="es-ES" sz="2000">
                <a:solidFill>
                  <a:srgbClr val="000000"/>
                </a:solidFill>
                <a:latin typeface="Arial"/>
                <a:ea typeface="Arial"/>
                <a:cs typeface="Arial"/>
                <a:sym typeface="Arial"/>
              </a:rPr>
              <a:t>Dominio 5:</a:t>
            </a:r>
            <a:r>
              <a:rPr i="1" lang="es-ES" sz="2000">
                <a:solidFill>
                  <a:srgbClr val="000000"/>
                </a:solidFill>
                <a:latin typeface="Arial"/>
                <a:ea typeface="Arial"/>
                <a:cs typeface="Arial"/>
                <a:sym typeface="Arial"/>
              </a:rPr>
              <a:t> </a:t>
            </a:r>
            <a:r>
              <a:rPr lang="es-ES" sz="2000">
                <a:solidFill>
                  <a:srgbClr val="000000"/>
                </a:solidFill>
                <a:latin typeface="Arial"/>
                <a:ea typeface="Arial"/>
                <a:cs typeface="Arial"/>
                <a:sym typeface="Arial"/>
              </a:rPr>
              <a:t>Políticas educativas</a:t>
            </a:r>
            <a:r>
              <a:rPr lang="es-ES"/>
              <a:t> </a:t>
            </a:r>
            <a:endParaRPr sz="2000">
              <a:solidFill>
                <a:srgbClr val="000000"/>
              </a:solidFill>
              <a:latin typeface="Arial"/>
              <a:ea typeface="Arial"/>
              <a:cs typeface="Arial"/>
              <a:sym typeface="Arial"/>
            </a:endParaRPr>
          </a:p>
          <a:p>
            <a:pPr indent="-457200" lvl="0" marL="457200" rtl="0" algn="l">
              <a:lnSpc>
                <a:spcPct val="100000"/>
              </a:lnSpc>
              <a:spcBef>
                <a:spcPts val="1000"/>
              </a:spcBef>
              <a:spcAft>
                <a:spcPts val="0"/>
              </a:spcAft>
              <a:buSzPts val="1800"/>
              <a:buNone/>
            </a:pPr>
            <a:r>
              <a:t/>
            </a:r>
            <a:endParaRPr sz="2200">
              <a:solidFill>
                <a:srgbClr val="000000"/>
              </a:solidFill>
              <a:latin typeface="Arial"/>
              <a:ea typeface="Arial"/>
              <a:cs typeface="Arial"/>
              <a:sym typeface="Arial"/>
            </a:endParaRPr>
          </a:p>
        </p:txBody>
      </p:sp>
      <p:pic>
        <p:nvPicPr>
          <p:cNvPr id="269" name="Google Shape;269;p30"/>
          <p:cNvPicPr preferRelativeResize="0"/>
          <p:nvPr/>
        </p:nvPicPr>
        <p:blipFill rotWithShape="1">
          <a:blip r:embed="rId3">
            <a:alphaModFix/>
          </a:blip>
          <a:srcRect b="0" l="0" r="0" t="0"/>
          <a:stretch/>
        </p:blipFill>
        <p:spPr>
          <a:xfrm>
            <a:off x="127475" y="1375511"/>
            <a:ext cx="3313963" cy="3182456"/>
          </a:xfrm>
          <a:prstGeom prst="rect">
            <a:avLst/>
          </a:prstGeom>
          <a:noFill/>
          <a:ln>
            <a:noFill/>
          </a:ln>
        </p:spPr>
      </p:pic>
      <p:sp>
        <p:nvSpPr>
          <p:cNvPr id="270" name="Google Shape;270;p30"/>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Promover el bienestar psicosocial a través de la educación</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74" name="Shape 274"/>
        <p:cNvGrpSpPr/>
        <p:nvPr/>
      </p:nvGrpSpPr>
      <p:grpSpPr>
        <a:xfrm>
          <a:off x="0" y="0"/>
          <a:ext cx="0" cy="0"/>
          <a:chOff x="0" y="0"/>
          <a:chExt cx="0" cy="0"/>
        </a:xfrm>
      </p:grpSpPr>
      <p:sp>
        <p:nvSpPr>
          <p:cNvPr id="275" name="Google Shape;275;p31"/>
          <p:cNvSpPr txBox="1"/>
          <p:nvPr/>
        </p:nvSpPr>
        <p:spPr>
          <a:xfrm>
            <a:off x="143850" y="732450"/>
            <a:ext cx="8801400" cy="4136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s-ES" sz="2200" u="none" cap="none" strike="noStrike">
                <a:solidFill>
                  <a:srgbClr val="000000"/>
                </a:solidFill>
                <a:latin typeface="Arial"/>
                <a:ea typeface="Arial"/>
                <a:cs typeface="Arial"/>
                <a:sym typeface="Arial"/>
              </a:rPr>
              <a:t>Con ayuda de la Nota de orientación de la INEE sobre apoyo psicosocial, responda a las siguientes preguntas sobre su estudio de caso:</a:t>
            </a:r>
            <a:endParaRPr sz="2200"/>
          </a:p>
          <a:p>
            <a:pPr indent="0" lvl="0" marL="0" marR="0" rtl="0" algn="ctr">
              <a:lnSpc>
                <a:spcPct val="100000"/>
              </a:lnSpc>
              <a:spcBef>
                <a:spcPts val="0"/>
              </a:spcBef>
              <a:spcAft>
                <a:spcPts val="0"/>
              </a:spcAft>
              <a:buClr>
                <a:srgbClr val="000000"/>
              </a:buClr>
              <a:buSzPts val="3000"/>
              <a:buFont typeface="Arial"/>
              <a:buNone/>
            </a:pPr>
            <a:r>
              <a:t/>
            </a:r>
            <a:endParaRPr b="1" i="0" sz="2200" u="none" cap="none" strike="noStrike">
              <a:solidFill>
                <a:srgbClr val="000000"/>
              </a:solidFill>
              <a:latin typeface="Arial"/>
              <a:ea typeface="Arial"/>
              <a:cs typeface="Arial"/>
              <a:sym typeface="Arial"/>
            </a:endParaRPr>
          </a:p>
          <a:p>
            <a:pPr indent="-368300" lvl="0" marL="457200" marR="0" rtl="0" algn="l">
              <a:lnSpc>
                <a:spcPct val="100000"/>
              </a:lnSpc>
              <a:spcBef>
                <a:spcPts val="0"/>
              </a:spcBef>
              <a:spcAft>
                <a:spcPts val="0"/>
              </a:spcAft>
              <a:buClr>
                <a:srgbClr val="000000"/>
              </a:buClr>
              <a:buSzPts val="2200"/>
              <a:buFont typeface="Arial"/>
              <a:buChar char="●"/>
            </a:pPr>
            <a:r>
              <a:rPr b="0" i="0" lang="es-ES" sz="2200" u="none" cap="none" strike="noStrike">
                <a:solidFill>
                  <a:srgbClr val="000000"/>
                </a:solidFill>
                <a:latin typeface="Arial"/>
                <a:ea typeface="Arial"/>
                <a:cs typeface="Arial"/>
                <a:sym typeface="Arial"/>
              </a:rPr>
              <a:t>¿Cómo aborda su intervención cada una de los dominios de las normas mínimas de la INEE?</a:t>
            </a:r>
            <a:endParaRPr sz="2200"/>
          </a:p>
          <a:p>
            <a:pPr indent="-368300" lvl="0" marL="457200" marR="0" rtl="0" algn="l">
              <a:lnSpc>
                <a:spcPct val="100000"/>
              </a:lnSpc>
              <a:spcBef>
                <a:spcPts val="0"/>
              </a:spcBef>
              <a:spcAft>
                <a:spcPts val="0"/>
              </a:spcAft>
              <a:buClr>
                <a:srgbClr val="000000"/>
              </a:buClr>
              <a:buSzPts val="2200"/>
              <a:buFont typeface="Arial"/>
              <a:buChar char="●"/>
            </a:pPr>
            <a:r>
              <a:rPr b="0" i="0" lang="es-ES" sz="2200" u="none" cap="none" strike="noStrike">
                <a:solidFill>
                  <a:srgbClr val="000000"/>
                </a:solidFill>
                <a:latin typeface="Arial"/>
                <a:ea typeface="Arial"/>
                <a:cs typeface="Arial"/>
                <a:sym typeface="Arial"/>
              </a:rPr>
              <a:t>¿En qué se queda corto?</a:t>
            </a:r>
            <a:endParaRPr sz="2200"/>
          </a:p>
          <a:p>
            <a:pPr indent="-368300" lvl="0" marL="457200" marR="0" rtl="0" algn="l">
              <a:lnSpc>
                <a:spcPct val="100000"/>
              </a:lnSpc>
              <a:spcBef>
                <a:spcPts val="0"/>
              </a:spcBef>
              <a:spcAft>
                <a:spcPts val="0"/>
              </a:spcAft>
              <a:buClr>
                <a:srgbClr val="000000"/>
              </a:buClr>
              <a:buSzPts val="2200"/>
              <a:buFont typeface="Arial"/>
              <a:buChar char="●"/>
            </a:pPr>
            <a:r>
              <a:rPr b="0" i="0" lang="es-ES" sz="2200" u="none" cap="none" strike="noStrike">
                <a:solidFill>
                  <a:srgbClr val="000000"/>
                </a:solidFill>
                <a:latin typeface="Arial"/>
                <a:ea typeface="Arial"/>
                <a:cs typeface="Arial"/>
                <a:sym typeface="Arial"/>
              </a:rPr>
              <a:t>¿Cómo se podría mejorar?</a:t>
            </a:r>
            <a:endParaRPr b="0" i="0" sz="2200" u="none" cap="none" strike="noStrike">
              <a:solidFill>
                <a:srgbClr val="000000"/>
              </a:solidFill>
              <a:latin typeface="Arial"/>
              <a:ea typeface="Arial"/>
              <a:cs typeface="Arial"/>
              <a:sym typeface="Arial"/>
            </a:endParaRPr>
          </a:p>
        </p:txBody>
      </p:sp>
      <p:sp>
        <p:nvSpPr>
          <p:cNvPr id="276" name="Google Shape;276;p31"/>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Desarrollo y mejora Estrategias PSS y SEL</a:t>
            </a:r>
            <a:endParaRPr/>
          </a:p>
          <a:p>
            <a:pPr indent="0" lvl="0" marL="0" rtl="0" algn="ctr">
              <a:spcBef>
                <a:spcPts val="0"/>
              </a:spcBef>
              <a:spcAft>
                <a:spcPts val="0"/>
              </a:spcAft>
              <a:buNone/>
            </a:pPr>
            <a:r>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80" name="Shape 280"/>
        <p:cNvGrpSpPr/>
        <p:nvPr/>
      </p:nvGrpSpPr>
      <p:grpSpPr>
        <a:xfrm>
          <a:off x="0" y="0"/>
          <a:ext cx="0" cy="0"/>
          <a:chOff x="0" y="0"/>
          <a:chExt cx="0" cy="0"/>
        </a:xfrm>
      </p:grpSpPr>
      <p:sp>
        <p:nvSpPr>
          <p:cNvPr id="281" name="Google Shape;281;p32"/>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Autofit/>
          </a:bodyPr>
          <a:lstStyle/>
          <a:p>
            <a:pPr indent="-368300" lvl="0" marL="457200" rtl="0" algn="l">
              <a:lnSpc>
                <a:spcPct val="100000"/>
              </a:lnSpc>
              <a:spcBef>
                <a:spcPts val="640"/>
              </a:spcBef>
              <a:spcAft>
                <a:spcPts val="0"/>
              </a:spcAft>
              <a:buClr>
                <a:srgbClr val="000000"/>
              </a:buClr>
              <a:buSzPts val="2200"/>
              <a:buFont typeface="Arial"/>
              <a:buChar char="●"/>
            </a:pPr>
            <a:r>
              <a:rPr lang="es-ES" sz="2200">
                <a:solidFill>
                  <a:srgbClr val="000000"/>
                </a:solidFill>
                <a:latin typeface="Arial"/>
                <a:ea typeface="Arial"/>
                <a:cs typeface="Arial"/>
                <a:sym typeface="Arial"/>
              </a:rPr>
              <a:t>Elija un contexto en el que haya trabajado o esté trabajando actualmente.</a:t>
            </a:r>
            <a:endParaRPr sz="2200"/>
          </a:p>
          <a:p>
            <a:pPr indent="-368300" lvl="0" marL="457200" rtl="0" algn="l">
              <a:lnSpc>
                <a:spcPct val="100000"/>
              </a:lnSpc>
              <a:spcBef>
                <a:spcPts val="0"/>
              </a:spcBef>
              <a:spcAft>
                <a:spcPts val="0"/>
              </a:spcAft>
              <a:buClr>
                <a:srgbClr val="000000"/>
              </a:buClr>
              <a:buSzPts val="2200"/>
              <a:buFont typeface="Arial"/>
              <a:buChar char="●"/>
            </a:pPr>
            <a:r>
              <a:rPr lang="es-ES" sz="2200">
                <a:solidFill>
                  <a:srgbClr val="000000"/>
                </a:solidFill>
                <a:latin typeface="Arial"/>
                <a:ea typeface="Arial"/>
                <a:cs typeface="Arial"/>
                <a:sym typeface="Arial"/>
              </a:rPr>
              <a:t>Identifique una población objetivo.</a:t>
            </a:r>
            <a:endParaRPr sz="2200"/>
          </a:p>
          <a:p>
            <a:pPr indent="-368300" lvl="1" marL="914400" rtl="0" algn="l">
              <a:lnSpc>
                <a:spcPct val="100000"/>
              </a:lnSpc>
              <a:spcBef>
                <a:spcPts val="0"/>
              </a:spcBef>
              <a:spcAft>
                <a:spcPts val="0"/>
              </a:spcAft>
              <a:buClr>
                <a:srgbClr val="000000"/>
              </a:buClr>
              <a:buSzPts val="2200"/>
              <a:buFont typeface="Arial"/>
              <a:buChar char="○"/>
            </a:pPr>
            <a:r>
              <a:rPr lang="es-ES" sz="2200">
                <a:solidFill>
                  <a:srgbClr val="000000"/>
                </a:solidFill>
                <a:latin typeface="Arial"/>
                <a:ea typeface="Arial"/>
                <a:cs typeface="Arial"/>
                <a:sym typeface="Arial"/>
              </a:rPr>
              <a:t>¿Cuáles son sus necesidades en términos de PSS y SEL?</a:t>
            </a:r>
            <a:endParaRPr sz="2200"/>
          </a:p>
          <a:p>
            <a:pPr indent="-368300" lvl="1" marL="914400" rtl="0" algn="l">
              <a:lnSpc>
                <a:spcPct val="100000"/>
              </a:lnSpc>
              <a:spcBef>
                <a:spcPts val="0"/>
              </a:spcBef>
              <a:spcAft>
                <a:spcPts val="0"/>
              </a:spcAft>
              <a:buClr>
                <a:srgbClr val="000000"/>
              </a:buClr>
              <a:buSzPts val="2200"/>
              <a:buFont typeface="Arial"/>
              <a:buChar char="○"/>
            </a:pPr>
            <a:r>
              <a:rPr lang="es-ES" sz="2200">
                <a:solidFill>
                  <a:srgbClr val="000000"/>
                </a:solidFill>
                <a:latin typeface="Arial"/>
                <a:ea typeface="Arial"/>
                <a:cs typeface="Arial"/>
                <a:sym typeface="Arial"/>
              </a:rPr>
              <a:t>¿Cuáles son algunas de las intervenciones apropiadas de PSS y SEL que abordan esas necesidades?</a:t>
            </a:r>
            <a:endParaRPr sz="2200"/>
          </a:p>
          <a:p>
            <a:pPr indent="-368300" lvl="1" marL="914400" rtl="0" algn="l">
              <a:lnSpc>
                <a:spcPct val="100000"/>
              </a:lnSpc>
              <a:spcBef>
                <a:spcPts val="0"/>
              </a:spcBef>
              <a:spcAft>
                <a:spcPts val="0"/>
              </a:spcAft>
              <a:buClr>
                <a:srgbClr val="000000"/>
              </a:buClr>
              <a:buSzPts val="2200"/>
              <a:buFont typeface="Arial"/>
              <a:buChar char="○"/>
            </a:pPr>
            <a:r>
              <a:rPr lang="es-ES" sz="2200">
                <a:solidFill>
                  <a:srgbClr val="000000"/>
                </a:solidFill>
                <a:latin typeface="Arial"/>
                <a:ea typeface="Arial"/>
                <a:cs typeface="Arial"/>
                <a:sym typeface="Arial"/>
              </a:rPr>
              <a:t>¿Cuáles son los resultados previstos de sus intervenciones?</a:t>
            </a:r>
            <a:endParaRPr sz="2200"/>
          </a:p>
          <a:p>
            <a:pPr indent="-368300" lvl="1" marL="914400" rtl="0" algn="l">
              <a:lnSpc>
                <a:spcPct val="100000"/>
              </a:lnSpc>
              <a:spcBef>
                <a:spcPts val="0"/>
              </a:spcBef>
              <a:spcAft>
                <a:spcPts val="0"/>
              </a:spcAft>
              <a:buClr>
                <a:srgbClr val="000000"/>
              </a:buClr>
              <a:buSzPts val="2200"/>
              <a:buFont typeface="Arial"/>
              <a:buChar char="○"/>
            </a:pPr>
            <a:r>
              <a:rPr lang="es-ES" sz="2200">
                <a:solidFill>
                  <a:srgbClr val="000000"/>
                </a:solidFill>
                <a:latin typeface="Arial"/>
                <a:ea typeface="Arial"/>
                <a:cs typeface="Arial"/>
                <a:sym typeface="Arial"/>
              </a:rPr>
              <a:t>¿Qué recursos necesita para llevar a cabo esas intervenciones?</a:t>
            </a:r>
            <a:endParaRPr sz="2200"/>
          </a:p>
          <a:p>
            <a:pPr indent="-368300" lvl="1" marL="914400" rtl="0" algn="l">
              <a:lnSpc>
                <a:spcPct val="100000"/>
              </a:lnSpc>
              <a:spcBef>
                <a:spcPts val="0"/>
              </a:spcBef>
              <a:spcAft>
                <a:spcPts val="0"/>
              </a:spcAft>
              <a:buClr>
                <a:srgbClr val="000000"/>
              </a:buClr>
              <a:buSzPts val="2200"/>
              <a:buFont typeface="Arial"/>
              <a:buChar char="○"/>
            </a:pPr>
            <a:r>
              <a:rPr lang="es-ES" sz="2200">
                <a:solidFill>
                  <a:srgbClr val="000000"/>
                </a:solidFill>
                <a:latin typeface="Arial"/>
                <a:ea typeface="Arial"/>
                <a:cs typeface="Arial"/>
                <a:sym typeface="Arial"/>
              </a:rPr>
              <a:t>¿Cuáles son algunos de los desafíos potenciales a la hora de ejecutar su intervención? ¿Cómo abordará esos desafíos?</a:t>
            </a:r>
            <a:endParaRPr sz="2200">
              <a:solidFill>
                <a:srgbClr val="000000"/>
              </a:solidFill>
              <a:latin typeface="Arial"/>
              <a:ea typeface="Arial"/>
              <a:cs typeface="Arial"/>
              <a:sym typeface="Arial"/>
            </a:endParaRPr>
          </a:p>
        </p:txBody>
      </p:sp>
      <p:sp>
        <p:nvSpPr>
          <p:cNvPr id="282" name="Google Shape;282;p32"/>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Actividad grupal: Desarrollar un plan de acción</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86" name="Shape 286"/>
        <p:cNvGrpSpPr/>
        <p:nvPr/>
      </p:nvGrpSpPr>
      <p:grpSpPr>
        <a:xfrm>
          <a:off x="0" y="0"/>
          <a:ext cx="0" cy="0"/>
          <a:chOff x="0" y="0"/>
          <a:chExt cx="0" cy="0"/>
        </a:xfrm>
      </p:grpSpPr>
      <p:sp>
        <p:nvSpPr>
          <p:cNvPr id="287" name="Google Shape;287;p33"/>
          <p:cNvSpPr txBox="1"/>
          <p:nvPr/>
        </p:nvSpPr>
        <p:spPr>
          <a:xfrm>
            <a:off x="143850" y="732450"/>
            <a:ext cx="8801400" cy="4178100"/>
          </a:xfrm>
          <a:prstGeom prst="rect">
            <a:avLst/>
          </a:prstGeom>
          <a:noFill/>
          <a:ln>
            <a:noFill/>
          </a:ln>
        </p:spPr>
        <p:txBody>
          <a:bodyPr anchorCtr="0" anchor="t" bIns="91425" lIns="91425" spcFirstLastPara="1" rIns="91425" wrap="square" tIns="91425">
            <a:noAutofit/>
          </a:bodyPr>
          <a:lstStyle/>
          <a:p>
            <a:pPr indent="-368300" lvl="0" marL="457200" marR="0" rtl="0" algn="l">
              <a:lnSpc>
                <a:spcPct val="115000"/>
              </a:lnSpc>
              <a:spcBef>
                <a:spcPts val="560"/>
              </a:spcBef>
              <a:spcAft>
                <a:spcPts val="0"/>
              </a:spcAft>
              <a:buClr>
                <a:srgbClr val="000000"/>
              </a:buClr>
              <a:buSzPts val="2200"/>
              <a:buFont typeface="Arial"/>
              <a:buChar char="●"/>
            </a:pPr>
            <a:r>
              <a:rPr b="0" i="0" lang="es-ES" sz="2200" u="none" cap="none" strike="noStrike">
                <a:solidFill>
                  <a:srgbClr val="000000"/>
                </a:solidFill>
                <a:latin typeface="Arial"/>
                <a:ea typeface="Arial"/>
                <a:cs typeface="Arial"/>
                <a:sym typeface="Arial"/>
              </a:rPr>
              <a:t>¿Qué </a:t>
            </a:r>
            <a:r>
              <a:rPr b="1" i="0" lang="es-ES" sz="2200" u="none" cap="none" strike="noStrike">
                <a:solidFill>
                  <a:srgbClr val="000000"/>
                </a:solidFill>
                <a:latin typeface="Arial"/>
                <a:ea typeface="Arial"/>
                <a:cs typeface="Arial"/>
                <a:sym typeface="Arial"/>
              </a:rPr>
              <a:t>tres</a:t>
            </a:r>
            <a:r>
              <a:rPr b="0" i="0" lang="es-ES" sz="2200" u="none" cap="none" strike="noStrike">
                <a:solidFill>
                  <a:srgbClr val="000000"/>
                </a:solidFill>
                <a:latin typeface="Arial"/>
                <a:ea typeface="Arial"/>
                <a:cs typeface="Arial"/>
                <a:sym typeface="Arial"/>
              </a:rPr>
              <a:t> cosas ha aprendido hoy? </a:t>
            </a:r>
            <a:endParaRPr b="0" i="0" sz="2200" u="none" cap="none" strike="noStrike">
              <a:solidFill>
                <a:srgbClr val="000000"/>
              </a:solidFill>
              <a:latin typeface="Arial"/>
              <a:ea typeface="Arial"/>
              <a:cs typeface="Arial"/>
              <a:sym typeface="Arial"/>
            </a:endParaRPr>
          </a:p>
          <a:p>
            <a:pPr indent="-368300" lvl="0" marL="457200" marR="0" rtl="0" algn="l">
              <a:lnSpc>
                <a:spcPct val="115000"/>
              </a:lnSpc>
              <a:spcBef>
                <a:spcPts val="1000"/>
              </a:spcBef>
              <a:spcAft>
                <a:spcPts val="0"/>
              </a:spcAft>
              <a:buClr>
                <a:srgbClr val="000000"/>
              </a:buClr>
              <a:buSzPts val="2200"/>
              <a:buFont typeface="Arial"/>
              <a:buChar char="●"/>
            </a:pPr>
            <a:r>
              <a:rPr b="0" i="0" lang="es-ES" sz="2200" u="none" cap="none" strike="noStrike">
                <a:solidFill>
                  <a:srgbClr val="000000"/>
                </a:solidFill>
                <a:latin typeface="Arial"/>
                <a:ea typeface="Arial"/>
                <a:cs typeface="Arial"/>
                <a:sym typeface="Arial"/>
              </a:rPr>
              <a:t>¿Qué </a:t>
            </a:r>
            <a:r>
              <a:rPr b="1" i="0" lang="es-ES" sz="2200" u="none" cap="none" strike="noStrike">
                <a:solidFill>
                  <a:srgbClr val="000000"/>
                </a:solidFill>
                <a:latin typeface="Arial"/>
                <a:ea typeface="Arial"/>
                <a:cs typeface="Arial"/>
                <a:sym typeface="Arial"/>
              </a:rPr>
              <a:t>dos</a:t>
            </a:r>
            <a:r>
              <a:rPr b="0" i="0" lang="es-ES" sz="2200" u="none" cap="none" strike="noStrike">
                <a:solidFill>
                  <a:srgbClr val="000000"/>
                </a:solidFill>
                <a:latin typeface="Arial"/>
                <a:ea typeface="Arial"/>
                <a:cs typeface="Arial"/>
                <a:sym typeface="Arial"/>
              </a:rPr>
              <a:t> nuevas ideas/estrategias utilizará en su trabajo? </a:t>
            </a:r>
            <a:endParaRPr b="0" i="0" sz="2200" u="none" cap="none" strike="noStrike">
              <a:solidFill>
                <a:srgbClr val="000000"/>
              </a:solidFill>
              <a:latin typeface="Arial"/>
              <a:ea typeface="Arial"/>
              <a:cs typeface="Arial"/>
              <a:sym typeface="Arial"/>
            </a:endParaRPr>
          </a:p>
          <a:p>
            <a:pPr indent="-368300" lvl="0" marL="457200" marR="0" rtl="0" algn="l">
              <a:lnSpc>
                <a:spcPct val="115000"/>
              </a:lnSpc>
              <a:spcBef>
                <a:spcPts val="1000"/>
              </a:spcBef>
              <a:spcAft>
                <a:spcPts val="1000"/>
              </a:spcAft>
              <a:buClr>
                <a:srgbClr val="000000"/>
              </a:buClr>
              <a:buSzPts val="2200"/>
              <a:buFont typeface="Arial"/>
              <a:buChar char="●"/>
            </a:pPr>
            <a:r>
              <a:rPr b="0" i="0" lang="es-ES" sz="2200" u="none" cap="none" strike="noStrike">
                <a:solidFill>
                  <a:srgbClr val="000000"/>
                </a:solidFill>
                <a:latin typeface="Arial"/>
                <a:ea typeface="Arial"/>
                <a:cs typeface="Arial"/>
                <a:sym typeface="Arial"/>
              </a:rPr>
              <a:t>¿Sigue teniendo </a:t>
            </a:r>
            <a:r>
              <a:rPr b="1" i="0" lang="es-ES" sz="2200" u="none" cap="none" strike="noStrike">
                <a:solidFill>
                  <a:srgbClr val="000000"/>
                </a:solidFill>
                <a:latin typeface="Arial"/>
                <a:ea typeface="Arial"/>
                <a:cs typeface="Arial"/>
                <a:sym typeface="Arial"/>
              </a:rPr>
              <a:t>alguna</a:t>
            </a:r>
            <a:r>
              <a:rPr b="0" i="0" lang="es-ES" sz="2200" u="none" cap="none" strike="noStrike">
                <a:solidFill>
                  <a:srgbClr val="000000"/>
                </a:solidFill>
                <a:latin typeface="Arial"/>
                <a:ea typeface="Arial"/>
                <a:cs typeface="Arial"/>
                <a:sym typeface="Arial"/>
              </a:rPr>
              <a:t> pregunta? </a:t>
            </a:r>
            <a:endParaRPr b="0" i="0" sz="2200" u="none" cap="none" strike="noStrike">
              <a:solidFill>
                <a:srgbClr val="000000"/>
              </a:solidFill>
              <a:latin typeface="Arial"/>
              <a:ea typeface="Arial"/>
              <a:cs typeface="Arial"/>
              <a:sym typeface="Arial"/>
            </a:endParaRPr>
          </a:p>
        </p:txBody>
      </p:sp>
      <p:sp>
        <p:nvSpPr>
          <p:cNvPr id="288" name="Google Shape;288;p33"/>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Reflexión personal</a:t>
            </a:r>
            <a:endParaRPr/>
          </a:p>
          <a:p>
            <a:pPr indent="0" lvl="0" marL="0" rtl="0" algn="ctr">
              <a:spcBef>
                <a:spcPts val="0"/>
              </a:spcBef>
              <a:spcAft>
                <a:spcPts val="0"/>
              </a:spcAft>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92" name="Shape 292"/>
        <p:cNvGrpSpPr/>
        <p:nvPr/>
      </p:nvGrpSpPr>
      <p:grpSpPr>
        <a:xfrm>
          <a:off x="0" y="0"/>
          <a:ext cx="0" cy="0"/>
          <a:chOff x="0" y="0"/>
          <a:chExt cx="0" cy="0"/>
        </a:xfrm>
      </p:grpSpPr>
      <p:sp>
        <p:nvSpPr>
          <p:cNvPr id="293" name="Google Shape;293;p34"/>
          <p:cNvSpPr txBox="1"/>
          <p:nvPr/>
        </p:nvSpPr>
        <p:spPr>
          <a:xfrm>
            <a:off x="143850" y="1103850"/>
            <a:ext cx="8801400" cy="35073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560"/>
              </a:spcBef>
              <a:spcAft>
                <a:spcPts val="0"/>
              </a:spcAft>
              <a:buClr>
                <a:srgbClr val="000000"/>
              </a:buClr>
              <a:buSzPts val="2600"/>
              <a:buFont typeface="Arial"/>
              <a:buNone/>
            </a:pPr>
            <a:r>
              <a:rPr b="0" i="0" lang="es-ES" sz="2600" u="none" cap="none" strike="noStrike">
                <a:solidFill>
                  <a:srgbClr val="000000"/>
                </a:solidFill>
                <a:latin typeface="Arial"/>
                <a:ea typeface="Arial"/>
                <a:cs typeface="Arial"/>
                <a:sym typeface="Arial"/>
              </a:rPr>
              <a:t>¡Gracias por su participación!</a:t>
            </a:r>
            <a:endParaRPr/>
          </a:p>
          <a:p>
            <a:pPr indent="0" lvl="0" marL="0" marR="0" rtl="0" algn="l">
              <a:lnSpc>
                <a:spcPct val="115000"/>
              </a:lnSpc>
              <a:spcBef>
                <a:spcPts val="560"/>
              </a:spcBef>
              <a:spcAft>
                <a:spcPts val="0"/>
              </a:spcAft>
              <a:buClr>
                <a:srgbClr val="000000"/>
              </a:buClr>
              <a:buSzPts val="2600"/>
              <a:buFont typeface="Arial"/>
              <a:buNone/>
            </a:pPr>
            <a:r>
              <a:t/>
            </a:r>
            <a:endParaRPr b="0" i="0" sz="2600" u="none" cap="none" strike="noStrike">
              <a:solidFill>
                <a:srgbClr val="000000"/>
              </a:solidFill>
              <a:latin typeface="Arial"/>
              <a:ea typeface="Arial"/>
              <a:cs typeface="Arial"/>
              <a:sym typeface="Arial"/>
            </a:endParaRPr>
          </a:p>
          <a:p>
            <a:pPr indent="0" lvl="0" marL="0" marR="0" rtl="0" algn="l">
              <a:lnSpc>
                <a:spcPct val="115000"/>
              </a:lnSpc>
              <a:spcBef>
                <a:spcPts val="560"/>
              </a:spcBef>
              <a:spcAft>
                <a:spcPts val="0"/>
              </a:spcAft>
              <a:buClr>
                <a:srgbClr val="000000"/>
              </a:buClr>
              <a:buSzPts val="2600"/>
              <a:buFont typeface="Arial"/>
              <a:buNone/>
            </a:pPr>
            <a:r>
              <a:rPr b="0" i="0" lang="es-ES" sz="2600" u="none" cap="none" strike="noStrike">
                <a:solidFill>
                  <a:srgbClr val="000000"/>
                </a:solidFill>
                <a:latin typeface="Arial"/>
                <a:ea typeface="Arial"/>
                <a:cs typeface="Arial"/>
                <a:sym typeface="Arial"/>
              </a:rPr>
              <a:t>Por favor, ayúdenos a mejorar esta formación completando la siguiente evaluación de la formación.</a:t>
            </a:r>
            <a:endParaRPr/>
          </a:p>
          <a:p>
            <a:pPr indent="0" lvl="0" marL="0" marR="0" rtl="0" algn="l">
              <a:lnSpc>
                <a:spcPct val="115000"/>
              </a:lnSpc>
              <a:spcBef>
                <a:spcPts val="560"/>
              </a:spcBef>
              <a:spcAft>
                <a:spcPts val="0"/>
              </a:spcAft>
              <a:buClr>
                <a:srgbClr val="000000"/>
              </a:buClr>
              <a:buSzPts val="2600"/>
              <a:buFont typeface="Arial"/>
              <a:buNone/>
            </a:pPr>
            <a:r>
              <a:t/>
            </a:r>
            <a:endParaRPr b="0" i="0" sz="2600" u="none" cap="none" strike="noStrike">
              <a:solidFill>
                <a:srgbClr val="000000"/>
              </a:solidFill>
              <a:latin typeface="Arial"/>
              <a:ea typeface="Arial"/>
              <a:cs typeface="Arial"/>
              <a:sym typeface="Arial"/>
            </a:endParaRPr>
          </a:p>
          <a:p>
            <a:pPr indent="0" lvl="0" marL="0" marR="0" rtl="0" algn="l">
              <a:lnSpc>
                <a:spcPct val="115000"/>
              </a:lnSpc>
              <a:spcBef>
                <a:spcPts val="560"/>
              </a:spcBef>
              <a:spcAft>
                <a:spcPts val="0"/>
              </a:spcAft>
              <a:buClr>
                <a:srgbClr val="000000"/>
              </a:buClr>
              <a:buSzPts val="2600"/>
              <a:buFont typeface="Arial"/>
              <a:buNone/>
            </a:pPr>
            <a:r>
              <a:rPr b="0" i="0" lang="es-ES" sz="2600" u="none" cap="none" strike="noStrike">
                <a:solidFill>
                  <a:srgbClr val="000000"/>
                </a:solidFill>
                <a:latin typeface="Arial"/>
                <a:ea typeface="Arial"/>
                <a:cs typeface="Arial"/>
                <a:sym typeface="Arial"/>
              </a:rPr>
              <a:t>¡Agradecemos sus comentarios!</a:t>
            </a:r>
            <a:endParaRPr b="0" i="0" sz="2600" u="none" cap="none" strike="noStrike">
              <a:solidFill>
                <a:srgbClr val="000000"/>
              </a:solidFill>
              <a:latin typeface="Arial"/>
              <a:ea typeface="Arial"/>
              <a:cs typeface="Arial"/>
              <a:sym typeface="Arial"/>
            </a:endParaRPr>
          </a:p>
        </p:txBody>
      </p:sp>
      <p:sp>
        <p:nvSpPr>
          <p:cNvPr id="294" name="Google Shape;294;p34"/>
          <p:cNvSpPr txBox="1"/>
          <p:nvPr>
            <p:ph type="title"/>
          </p:nvPr>
        </p:nvSpPr>
        <p:spPr>
          <a:xfrm>
            <a:off x="143850" y="143850"/>
            <a:ext cx="8900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Evaluación de la formación</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298" name="Shape 298"/>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73" name="Shape 73"/>
        <p:cNvGrpSpPr/>
        <p:nvPr/>
      </p:nvGrpSpPr>
      <p:grpSpPr>
        <a:xfrm>
          <a:off x="0" y="0"/>
          <a:ext cx="0" cy="0"/>
          <a:chOff x="0" y="0"/>
          <a:chExt cx="0" cy="0"/>
        </a:xfrm>
      </p:grpSpPr>
      <p:sp>
        <p:nvSpPr>
          <p:cNvPr id="74" name="Google Shape;74;p4"/>
          <p:cNvSpPr txBox="1"/>
          <p:nvPr/>
        </p:nvSpPr>
        <p:spPr>
          <a:xfrm>
            <a:off x="162000" y="804550"/>
            <a:ext cx="8801400" cy="3927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560"/>
              </a:spcBef>
              <a:spcAft>
                <a:spcPts val="0"/>
              </a:spcAft>
              <a:buClr>
                <a:srgbClr val="000000"/>
              </a:buClr>
              <a:buSzPts val="2200"/>
              <a:buFont typeface="Arial"/>
              <a:buNone/>
            </a:pPr>
            <a:r>
              <a:rPr b="0" i="0" lang="es-ES" sz="2000" u="none" cap="none" strike="noStrike">
                <a:solidFill>
                  <a:srgbClr val="000000"/>
                </a:solidFill>
                <a:latin typeface="Arial"/>
                <a:ea typeface="Arial"/>
                <a:cs typeface="Arial"/>
                <a:sym typeface="Arial"/>
              </a:rPr>
              <a:t>Escuche las preguntas. Colóquese en el lado de la habitación que corresponda a su respuesta.</a:t>
            </a:r>
            <a:endParaRPr sz="2000"/>
          </a:p>
          <a:p>
            <a:pPr indent="457200" lvl="0" marL="914400" marR="0" rtl="0" algn="l">
              <a:lnSpc>
                <a:spcPct val="115000"/>
              </a:lnSpc>
              <a:spcBef>
                <a:spcPts val="0"/>
              </a:spcBef>
              <a:spcAft>
                <a:spcPts val="0"/>
              </a:spcAft>
              <a:buClr>
                <a:srgbClr val="000000"/>
              </a:buClr>
              <a:buSzPts val="3600"/>
              <a:buFont typeface="Arial"/>
              <a:buNone/>
            </a:pPr>
            <a:r>
              <a:rPr b="1" i="0" lang="es-ES" sz="3600" u="none" cap="none" strike="noStrike">
                <a:solidFill>
                  <a:srgbClr val="24427B"/>
                </a:solidFill>
                <a:latin typeface="Arial"/>
                <a:ea typeface="Arial"/>
                <a:cs typeface="Arial"/>
                <a:sym typeface="Arial"/>
              </a:rPr>
              <a:t>NO ← 					  → SÍ</a:t>
            </a:r>
            <a:endParaRPr b="0" i="0" sz="2000" u="none" cap="none" strike="noStrike">
              <a:solidFill>
                <a:srgbClr val="000000"/>
              </a:solidFill>
              <a:latin typeface="Arial"/>
              <a:ea typeface="Arial"/>
              <a:cs typeface="Arial"/>
              <a:sym typeface="Arial"/>
            </a:endParaRPr>
          </a:p>
          <a:p>
            <a:pPr indent="-355600" lvl="0" marL="457200" marR="0" rtl="0" algn="l">
              <a:lnSpc>
                <a:spcPct val="115000"/>
              </a:lnSpc>
              <a:spcBef>
                <a:spcPts val="560"/>
              </a:spcBef>
              <a:spcAft>
                <a:spcPts val="0"/>
              </a:spcAft>
              <a:buClr>
                <a:srgbClr val="000000"/>
              </a:buClr>
              <a:buSzPts val="2000"/>
              <a:buFont typeface="Arial"/>
              <a:buAutoNum type="arabicPeriod"/>
            </a:pPr>
            <a:r>
              <a:rPr b="0" i="0" lang="es-ES" sz="2000" u="none" cap="none" strike="noStrike">
                <a:solidFill>
                  <a:srgbClr val="000000"/>
                </a:solidFill>
                <a:latin typeface="Arial"/>
                <a:ea typeface="Arial"/>
                <a:cs typeface="Arial"/>
                <a:sym typeface="Arial"/>
              </a:rPr>
              <a:t>¿Ha trabajado en un contexto humanitario?</a:t>
            </a:r>
            <a:endParaRPr sz="2000"/>
          </a:p>
          <a:p>
            <a:pPr indent="-355600" lvl="0" marL="457200" marR="0" rtl="0" algn="l">
              <a:lnSpc>
                <a:spcPct val="115000"/>
              </a:lnSpc>
              <a:spcBef>
                <a:spcPts val="0"/>
              </a:spcBef>
              <a:spcAft>
                <a:spcPts val="0"/>
              </a:spcAft>
              <a:buClr>
                <a:srgbClr val="000000"/>
              </a:buClr>
              <a:buSzPts val="2000"/>
              <a:buFont typeface="Arial"/>
              <a:buAutoNum type="arabicPeriod"/>
            </a:pPr>
            <a:r>
              <a:rPr b="0" i="0" lang="es-ES" sz="2000" u="none" cap="none" strike="noStrike">
                <a:solidFill>
                  <a:srgbClr val="000000"/>
                </a:solidFill>
                <a:latin typeface="Arial"/>
                <a:ea typeface="Arial"/>
                <a:cs typeface="Arial"/>
                <a:sym typeface="Arial"/>
              </a:rPr>
              <a:t>¿Ha trabajado como maestro/a o facilitador/a de aprendizaje?</a:t>
            </a:r>
            <a:endParaRPr sz="2000"/>
          </a:p>
          <a:p>
            <a:pPr indent="-355600" lvl="0" marL="457200" marR="0" rtl="0" algn="l">
              <a:lnSpc>
                <a:spcPct val="115000"/>
              </a:lnSpc>
              <a:spcBef>
                <a:spcPts val="0"/>
              </a:spcBef>
              <a:spcAft>
                <a:spcPts val="0"/>
              </a:spcAft>
              <a:buClr>
                <a:srgbClr val="000000"/>
              </a:buClr>
              <a:buSzPts val="2000"/>
              <a:buFont typeface="Arial"/>
              <a:buAutoNum type="arabicPeriod"/>
            </a:pPr>
            <a:r>
              <a:rPr b="0" i="0" lang="es-ES" sz="2000" u="none" cap="none" strike="noStrike">
                <a:solidFill>
                  <a:srgbClr val="000000"/>
                </a:solidFill>
                <a:latin typeface="Arial"/>
                <a:ea typeface="Arial"/>
                <a:cs typeface="Arial"/>
                <a:sym typeface="Arial"/>
              </a:rPr>
              <a:t>¿Ha trabajado en la planificación de programas educativos?</a:t>
            </a:r>
            <a:endParaRPr sz="2000"/>
          </a:p>
          <a:p>
            <a:pPr indent="-355600" lvl="0" marL="457200" marR="0" rtl="0" algn="l">
              <a:lnSpc>
                <a:spcPct val="115000"/>
              </a:lnSpc>
              <a:spcBef>
                <a:spcPts val="0"/>
              </a:spcBef>
              <a:spcAft>
                <a:spcPts val="0"/>
              </a:spcAft>
              <a:buClr>
                <a:srgbClr val="000000"/>
              </a:buClr>
              <a:buSzPts val="2000"/>
              <a:buFont typeface="Arial"/>
              <a:buAutoNum type="arabicPeriod"/>
            </a:pPr>
            <a:r>
              <a:rPr b="0" i="0" lang="es-ES" sz="2000" u="none" cap="none" strike="noStrike">
                <a:solidFill>
                  <a:srgbClr val="000000"/>
                </a:solidFill>
                <a:latin typeface="Arial"/>
                <a:ea typeface="Arial"/>
                <a:cs typeface="Arial"/>
                <a:sym typeface="Arial"/>
              </a:rPr>
              <a:t>¿Ha asistido a una formación sobre apoyo psicosocial o aprendizaje socioemocional anteriormente?</a:t>
            </a:r>
            <a:endParaRPr sz="2000"/>
          </a:p>
          <a:p>
            <a:pPr indent="-355600" lvl="0" marL="457200" marR="0" rtl="0" algn="l">
              <a:lnSpc>
                <a:spcPct val="115000"/>
              </a:lnSpc>
              <a:spcBef>
                <a:spcPts val="0"/>
              </a:spcBef>
              <a:spcAft>
                <a:spcPts val="0"/>
              </a:spcAft>
              <a:buClr>
                <a:srgbClr val="000000"/>
              </a:buClr>
              <a:buSzPts val="2000"/>
              <a:buFont typeface="Arial"/>
              <a:buAutoNum type="arabicPeriod"/>
            </a:pPr>
            <a:r>
              <a:rPr b="0" i="0" lang="es-ES" sz="2000" u="none" cap="none" strike="noStrike">
                <a:solidFill>
                  <a:srgbClr val="000000"/>
                </a:solidFill>
                <a:latin typeface="Arial"/>
                <a:ea typeface="Arial"/>
                <a:cs typeface="Arial"/>
                <a:sym typeface="Arial"/>
              </a:rPr>
              <a:t>¿Tiene experiencia en la prestación de apoyo psicosocial en una crisis humanitaria?</a:t>
            </a:r>
            <a:endParaRPr b="1" i="0" sz="2000" u="none" cap="none" strike="noStrike">
              <a:solidFill>
                <a:srgbClr val="000000"/>
              </a:solidFill>
              <a:latin typeface="Arial"/>
              <a:ea typeface="Arial"/>
              <a:cs typeface="Arial"/>
              <a:sym typeface="Arial"/>
            </a:endParaRPr>
          </a:p>
        </p:txBody>
      </p:sp>
      <p:sp>
        <p:nvSpPr>
          <p:cNvPr id="75" name="Google Shape;75;p4"/>
          <p:cNvSpPr txBox="1"/>
          <p:nvPr>
            <p:ph type="title"/>
          </p:nvPr>
        </p:nvSpPr>
        <p:spPr>
          <a:xfrm>
            <a:off x="143850" y="143850"/>
            <a:ext cx="8801400" cy="588600"/>
          </a:xfrm>
          <a:prstGeom prst="rect">
            <a:avLst/>
          </a:prstGeom>
        </p:spPr>
        <p:txBody>
          <a:bodyPr anchorCtr="0" anchor="t" bIns="91425" lIns="91425" spcFirstLastPara="1" rIns="91425" wrap="square" tIns="91425">
            <a:noAutofit/>
          </a:bodyPr>
          <a:lstStyle/>
          <a:p>
            <a:pPr indent="0" lvl="0" marL="0" rtl="0" algn="ctr">
              <a:lnSpc>
                <a:spcPct val="130000"/>
              </a:lnSpc>
              <a:spcBef>
                <a:spcPts val="0"/>
              </a:spcBef>
              <a:spcAft>
                <a:spcPts val="0"/>
              </a:spcAft>
              <a:buNone/>
            </a:pPr>
            <a:r>
              <a:rPr lang="es-ES" sz="2700"/>
              <a:t>Actividad en grupo: Levantarse y declarar</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9" name="Shape 79"/>
        <p:cNvGrpSpPr/>
        <p:nvPr/>
      </p:nvGrpSpPr>
      <p:grpSpPr>
        <a:xfrm>
          <a:off x="0" y="0"/>
          <a:ext cx="0" cy="0"/>
          <a:chOff x="0" y="0"/>
          <a:chExt cx="0" cy="0"/>
        </a:xfrm>
      </p:grpSpPr>
      <p:sp>
        <p:nvSpPr>
          <p:cNvPr id="80" name="Google Shape;80;p5"/>
          <p:cNvSpPr txBox="1"/>
          <p:nvPr>
            <p:ph type="title"/>
          </p:nvPr>
        </p:nvSpPr>
        <p:spPr>
          <a:xfrm>
            <a:off x="163400" y="2074750"/>
            <a:ext cx="8801400" cy="13377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4400"/>
              <a:buFont typeface="Arial"/>
              <a:buNone/>
            </a:pPr>
            <a:r>
              <a:rPr b="1" lang="es-ES" sz="6000">
                <a:solidFill>
                  <a:schemeClr val="accent4"/>
                </a:solidFill>
                <a:latin typeface="Arial"/>
                <a:ea typeface="Arial"/>
                <a:cs typeface="Arial"/>
                <a:sym typeface="Arial"/>
              </a:rPr>
              <a:t>1ª sesión: </a:t>
            </a:r>
            <a:endParaRPr b="1" sz="6000">
              <a:solidFill>
                <a:schemeClr val="accent4"/>
              </a:solidFill>
              <a:latin typeface="Arial"/>
              <a:ea typeface="Arial"/>
              <a:cs typeface="Arial"/>
              <a:sym typeface="Arial"/>
            </a:endParaRPr>
          </a:p>
          <a:p>
            <a:pPr indent="0" lvl="0" marL="0" rtl="0" algn="ctr">
              <a:lnSpc>
                <a:spcPct val="130000"/>
              </a:lnSpc>
              <a:spcBef>
                <a:spcPts val="0"/>
              </a:spcBef>
              <a:spcAft>
                <a:spcPts val="0"/>
              </a:spcAft>
              <a:buClr>
                <a:srgbClr val="FFFFFF"/>
              </a:buClr>
              <a:buSzPts val="4400"/>
              <a:buFont typeface="Arial"/>
              <a:buNone/>
            </a:pPr>
            <a:r>
              <a:rPr b="1" lang="es-ES" sz="6000">
                <a:solidFill>
                  <a:schemeClr val="accent4"/>
                </a:solidFill>
                <a:latin typeface="Arial"/>
                <a:ea typeface="Arial"/>
                <a:cs typeface="Arial"/>
                <a:sym typeface="Arial"/>
              </a:rPr>
              <a:t>Bienestar</a:t>
            </a:r>
            <a:endParaRPr sz="6000">
              <a:solidFill>
                <a:schemeClr val="accent4"/>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4" name="Shape 84"/>
        <p:cNvGrpSpPr/>
        <p:nvPr/>
      </p:nvGrpSpPr>
      <p:grpSpPr>
        <a:xfrm>
          <a:off x="0" y="0"/>
          <a:ext cx="0" cy="0"/>
          <a:chOff x="0" y="0"/>
          <a:chExt cx="0" cy="0"/>
        </a:xfrm>
      </p:grpSpPr>
      <p:sp>
        <p:nvSpPr>
          <p:cNvPr id="85" name="Google Shape;85;p6"/>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¿Qué necesitamos para sentirnos bien?</a:t>
            </a:r>
            <a:endParaRPr/>
          </a:p>
          <a:p>
            <a:pPr indent="0" lvl="0" marL="0" rtl="0" algn="ctr">
              <a:spcBef>
                <a:spcPts val="0"/>
              </a:spcBef>
              <a:spcAft>
                <a:spcPts val="0"/>
              </a:spcAft>
              <a:buNone/>
            </a:pPr>
            <a:r>
              <a:t/>
            </a:r>
            <a:endParaRPr/>
          </a:p>
        </p:txBody>
      </p:sp>
      <p:pic>
        <p:nvPicPr>
          <p:cNvPr id="86" name="Google Shape;86;p6"/>
          <p:cNvPicPr preferRelativeResize="0"/>
          <p:nvPr/>
        </p:nvPicPr>
        <p:blipFill>
          <a:blip r:embed="rId3">
            <a:alphaModFix/>
          </a:blip>
          <a:stretch>
            <a:fillRect/>
          </a:stretch>
        </p:blipFill>
        <p:spPr>
          <a:xfrm>
            <a:off x="2658063" y="732450"/>
            <a:ext cx="3827876" cy="413657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0" name="Shape 90"/>
        <p:cNvGrpSpPr/>
        <p:nvPr/>
      </p:nvGrpSpPr>
      <p:grpSpPr>
        <a:xfrm>
          <a:off x="0" y="0"/>
          <a:ext cx="0" cy="0"/>
          <a:chOff x="0" y="0"/>
          <a:chExt cx="0" cy="0"/>
        </a:xfrm>
      </p:grpSpPr>
      <p:sp>
        <p:nvSpPr>
          <p:cNvPr id="91" name="Google Shape;91;p7"/>
          <p:cNvSpPr txBox="1"/>
          <p:nvPr>
            <p:ph idx="1" type="body"/>
          </p:nvPr>
        </p:nvSpPr>
        <p:spPr>
          <a:xfrm>
            <a:off x="143850" y="1123575"/>
            <a:ext cx="8866800" cy="3856200"/>
          </a:xfrm>
          <a:prstGeom prst="rect">
            <a:avLst/>
          </a:prstGeom>
          <a:noFill/>
          <a:ln>
            <a:noFill/>
          </a:ln>
        </p:spPr>
        <p:txBody>
          <a:bodyPr anchorCtr="0" anchor="t" bIns="91400" lIns="91400" spcFirstLastPara="1" rIns="91400" wrap="square" tIns="91400">
            <a:noAutofit/>
          </a:bodyPr>
          <a:lstStyle/>
          <a:p>
            <a:pPr indent="0" lvl="0" marL="0" rtl="0" algn="l">
              <a:lnSpc>
                <a:spcPct val="115000"/>
              </a:lnSpc>
              <a:spcBef>
                <a:spcPts val="0"/>
              </a:spcBef>
              <a:spcAft>
                <a:spcPts val="0"/>
              </a:spcAft>
              <a:buSzPts val="1800"/>
              <a:buNone/>
            </a:pPr>
            <a:r>
              <a:rPr b="1" lang="es-ES" sz="1900">
                <a:solidFill>
                  <a:srgbClr val="000000"/>
                </a:solidFill>
                <a:latin typeface="Arial"/>
                <a:ea typeface="Arial"/>
                <a:cs typeface="Arial"/>
                <a:sym typeface="Arial"/>
              </a:rPr>
              <a:t>Los desastres ambientales</a:t>
            </a:r>
            <a:r>
              <a:rPr lang="es-ES" sz="1900">
                <a:solidFill>
                  <a:srgbClr val="000000"/>
                </a:solidFill>
                <a:latin typeface="Arial"/>
                <a:ea typeface="Arial"/>
                <a:cs typeface="Arial"/>
                <a:sym typeface="Arial"/>
              </a:rPr>
              <a:t> a menudo suponen un peligro directo para la vida, la consiguiente destrucción de infraestructuras y altos niveles de estrés y tensión. </a:t>
            </a:r>
            <a:r>
              <a:rPr lang="es-ES" sz="1900"/>
              <a:t> </a:t>
            </a:r>
            <a:endParaRPr sz="1900">
              <a:solidFill>
                <a:srgbClr val="000000"/>
              </a:solidFill>
              <a:latin typeface="Arial"/>
              <a:ea typeface="Arial"/>
              <a:cs typeface="Arial"/>
              <a:sym typeface="Arial"/>
            </a:endParaRPr>
          </a:p>
          <a:p>
            <a:pPr indent="0" lvl="0" marL="0" rtl="0" algn="l">
              <a:lnSpc>
                <a:spcPct val="115000"/>
              </a:lnSpc>
              <a:spcBef>
                <a:spcPts val="700"/>
              </a:spcBef>
              <a:spcAft>
                <a:spcPts val="0"/>
              </a:spcAft>
              <a:buSzPts val="1100"/>
              <a:buNone/>
            </a:pPr>
            <a:r>
              <a:rPr b="1" lang="es-ES" sz="1900">
                <a:solidFill>
                  <a:srgbClr val="000000"/>
                </a:solidFill>
                <a:latin typeface="Arial"/>
                <a:ea typeface="Arial"/>
                <a:cs typeface="Arial"/>
                <a:sym typeface="Arial"/>
              </a:rPr>
              <a:t>Los desastres causados por el hombre</a:t>
            </a:r>
            <a:r>
              <a:rPr lang="es-ES" sz="1900">
                <a:solidFill>
                  <a:srgbClr val="000000"/>
                </a:solidFill>
                <a:latin typeface="Arial"/>
                <a:ea typeface="Arial"/>
                <a:cs typeface="Arial"/>
                <a:sym typeface="Arial"/>
              </a:rPr>
              <a:t> a menudo llevan a conflictos prolongados y a emergencias constantes. No causan necesariamente graves peligros para la vida, sino más bien tensión continua y miedo persistente.</a:t>
            </a:r>
            <a:endParaRPr sz="1900"/>
          </a:p>
          <a:p>
            <a:pPr indent="0" lvl="0" marL="0" rtl="0" algn="l">
              <a:lnSpc>
                <a:spcPct val="115000"/>
              </a:lnSpc>
              <a:spcBef>
                <a:spcPts val="700"/>
              </a:spcBef>
              <a:spcAft>
                <a:spcPts val="0"/>
              </a:spcAft>
              <a:buSzPts val="1100"/>
              <a:buNone/>
            </a:pPr>
            <a:r>
              <a:rPr b="1" lang="es-ES" sz="1900">
                <a:solidFill>
                  <a:srgbClr val="000000"/>
                </a:solidFill>
                <a:latin typeface="Arial"/>
                <a:ea typeface="Arial"/>
                <a:cs typeface="Arial"/>
                <a:sym typeface="Arial"/>
              </a:rPr>
              <a:t>Ambas</a:t>
            </a:r>
            <a:r>
              <a:rPr lang="es-ES" sz="1900">
                <a:solidFill>
                  <a:srgbClr val="000000"/>
                </a:solidFill>
                <a:latin typeface="Arial"/>
                <a:ea typeface="Arial"/>
                <a:cs typeface="Arial"/>
                <a:sym typeface="Arial"/>
              </a:rPr>
              <a:t> afectan a todos los aspectos de la vida diaria, incluidas la vivienda, la salud, el saneamiento, la recreación y la educación. Estos desastres alteran las relaciones familiares y la cohesión social y crean sentimientos de incertidumbre, miedo, ira y pérdida.</a:t>
            </a:r>
            <a:endParaRPr sz="1900">
              <a:solidFill>
                <a:srgbClr val="000000"/>
              </a:solidFill>
              <a:latin typeface="Arial"/>
              <a:ea typeface="Arial"/>
              <a:cs typeface="Arial"/>
              <a:sym typeface="Arial"/>
            </a:endParaRPr>
          </a:p>
        </p:txBody>
      </p:sp>
      <p:sp>
        <p:nvSpPr>
          <p:cNvPr id="92" name="Google Shape;92;p7"/>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¿Cómo afectan las crisis humanitarias al bienestar psicosocial?</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96" name="Shape 96"/>
        <p:cNvGrpSpPr/>
        <p:nvPr/>
      </p:nvGrpSpPr>
      <p:grpSpPr>
        <a:xfrm>
          <a:off x="0" y="0"/>
          <a:ext cx="0" cy="0"/>
          <a:chOff x="0" y="0"/>
          <a:chExt cx="0" cy="0"/>
        </a:xfrm>
      </p:grpSpPr>
      <p:sp>
        <p:nvSpPr>
          <p:cNvPr id="97" name="Google Shape;97;p8"/>
          <p:cNvSpPr txBox="1"/>
          <p:nvPr/>
        </p:nvSpPr>
        <p:spPr>
          <a:xfrm>
            <a:off x="143850" y="802050"/>
            <a:ext cx="8844900" cy="17454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560"/>
              </a:spcBef>
              <a:spcAft>
                <a:spcPts val="0"/>
              </a:spcAft>
              <a:buClr>
                <a:srgbClr val="000000"/>
              </a:buClr>
              <a:buSzPts val="2200"/>
              <a:buFont typeface="Arial"/>
              <a:buNone/>
            </a:pPr>
            <a:r>
              <a:rPr b="0" i="0" lang="es-ES" sz="2200" u="none" cap="none" strike="noStrike">
                <a:solidFill>
                  <a:srgbClr val="000000"/>
                </a:solidFill>
                <a:latin typeface="Arial"/>
                <a:ea typeface="Arial"/>
                <a:cs typeface="Arial"/>
                <a:sym typeface="Arial"/>
              </a:rPr>
              <a:t>Debata en grupo:</a:t>
            </a:r>
            <a:endParaRPr b="0" i="0" sz="800" u="none" cap="none" strike="noStrike">
              <a:solidFill>
                <a:srgbClr val="000000"/>
              </a:solidFill>
              <a:latin typeface="Arial"/>
              <a:ea typeface="Arial"/>
              <a:cs typeface="Arial"/>
              <a:sym typeface="Arial"/>
            </a:endParaRPr>
          </a:p>
          <a:p>
            <a:pPr indent="-368300" lvl="0" marL="457200" marR="0" rtl="0" algn="l">
              <a:lnSpc>
                <a:spcPct val="115000"/>
              </a:lnSpc>
              <a:spcBef>
                <a:spcPts val="560"/>
              </a:spcBef>
              <a:spcAft>
                <a:spcPts val="0"/>
              </a:spcAft>
              <a:buClr>
                <a:srgbClr val="000000"/>
              </a:buClr>
              <a:buSzPts val="2200"/>
              <a:buFont typeface="Arial"/>
              <a:buChar char="●"/>
            </a:pPr>
            <a:r>
              <a:rPr b="0" i="0" lang="es-ES" sz="2200" u="none" cap="none" strike="noStrike">
                <a:solidFill>
                  <a:srgbClr val="000000"/>
                </a:solidFill>
                <a:latin typeface="Arial"/>
                <a:ea typeface="Arial"/>
                <a:cs typeface="Arial"/>
                <a:sym typeface="Arial"/>
              </a:rPr>
              <a:t>¿Cómo favorecen estas actividades al bienestar? </a:t>
            </a:r>
            <a:endParaRPr b="0" i="0" sz="2200" u="none" cap="none" strike="noStrike">
              <a:solidFill>
                <a:srgbClr val="000000"/>
              </a:solidFill>
              <a:latin typeface="Arial"/>
              <a:ea typeface="Arial"/>
              <a:cs typeface="Arial"/>
              <a:sym typeface="Arial"/>
            </a:endParaRPr>
          </a:p>
          <a:p>
            <a:pPr indent="-368300" lvl="0" marL="457200" marR="0" rtl="0" algn="l">
              <a:lnSpc>
                <a:spcPct val="115000"/>
              </a:lnSpc>
              <a:spcBef>
                <a:spcPts val="0"/>
              </a:spcBef>
              <a:spcAft>
                <a:spcPts val="0"/>
              </a:spcAft>
              <a:buClr>
                <a:srgbClr val="000000"/>
              </a:buClr>
              <a:buSzPts val="2200"/>
              <a:buFont typeface="Arial"/>
              <a:buChar char="●"/>
            </a:pPr>
            <a:r>
              <a:rPr b="0" i="0" lang="es-ES" sz="2200" u="none" cap="none" strike="noStrike">
                <a:solidFill>
                  <a:srgbClr val="000000"/>
                </a:solidFill>
                <a:latin typeface="Arial"/>
                <a:ea typeface="Arial"/>
                <a:cs typeface="Arial"/>
                <a:sym typeface="Arial"/>
              </a:rPr>
              <a:t>¿Cómo se vería afectado el bienestar de las personas si ya no pudieran realizar estas actividades?</a:t>
            </a:r>
            <a:endParaRPr b="0" i="0" sz="2200" u="none" cap="none" strike="noStrike">
              <a:solidFill>
                <a:srgbClr val="000000"/>
              </a:solidFill>
              <a:latin typeface="Arial"/>
              <a:ea typeface="Arial"/>
              <a:cs typeface="Arial"/>
              <a:sym typeface="Arial"/>
            </a:endParaRPr>
          </a:p>
        </p:txBody>
      </p:sp>
      <p:sp>
        <p:nvSpPr>
          <p:cNvPr id="98" name="Google Shape;98;p8"/>
          <p:cNvSpPr txBox="1"/>
          <p:nvPr/>
        </p:nvSpPr>
        <p:spPr>
          <a:xfrm>
            <a:off x="372600" y="2212375"/>
            <a:ext cx="3243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99" name="Google Shape;99;p8"/>
          <p:cNvSpPr txBox="1"/>
          <p:nvPr>
            <p:ph type="title"/>
          </p:nvPr>
        </p:nvSpPr>
        <p:spPr>
          <a:xfrm>
            <a:off x="143850" y="143850"/>
            <a:ext cx="89142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s-ES"/>
              <a:t>Actividad en grupo: bienestar </a:t>
            </a:r>
            <a:endParaRPr/>
          </a:p>
        </p:txBody>
      </p:sp>
      <p:pic>
        <p:nvPicPr>
          <p:cNvPr id="100" name="Google Shape;100;p8"/>
          <p:cNvPicPr preferRelativeResize="0"/>
          <p:nvPr/>
        </p:nvPicPr>
        <p:blipFill rotWithShape="1">
          <a:blip r:embed="rId3">
            <a:alphaModFix/>
          </a:blip>
          <a:srcRect b="0" l="0" r="0" t="0"/>
          <a:stretch/>
        </p:blipFill>
        <p:spPr>
          <a:xfrm>
            <a:off x="143850" y="2615208"/>
            <a:ext cx="2121313" cy="1224104"/>
          </a:xfrm>
          <a:prstGeom prst="rect">
            <a:avLst/>
          </a:prstGeom>
          <a:noFill/>
          <a:ln>
            <a:noFill/>
          </a:ln>
        </p:spPr>
      </p:pic>
      <p:pic>
        <p:nvPicPr>
          <p:cNvPr id="101" name="Google Shape;101;p8"/>
          <p:cNvPicPr preferRelativeResize="0"/>
          <p:nvPr/>
        </p:nvPicPr>
        <p:blipFill rotWithShape="1">
          <a:blip r:embed="rId4">
            <a:alphaModFix/>
          </a:blip>
          <a:srcRect b="0" l="0" r="0" t="0"/>
          <a:stretch/>
        </p:blipFill>
        <p:spPr>
          <a:xfrm>
            <a:off x="3627863" y="2581833"/>
            <a:ext cx="1904482" cy="1224105"/>
          </a:xfrm>
          <a:prstGeom prst="rect">
            <a:avLst/>
          </a:prstGeom>
          <a:noFill/>
          <a:ln>
            <a:noFill/>
          </a:ln>
        </p:spPr>
      </p:pic>
      <p:pic>
        <p:nvPicPr>
          <p:cNvPr id="102" name="Google Shape;102;p8"/>
          <p:cNvPicPr preferRelativeResize="0"/>
          <p:nvPr/>
        </p:nvPicPr>
        <p:blipFill rotWithShape="1">
          <a:blip r:embed="rId5">
            <a:alphaModFix/>
          </a:blip>
          <a:srcRect b="0" l="0" r="0" t="0"/>
          <a:stretch/>
        </p:blipFill>
        <p:spPr>
          <a:xfrm>
            <a:off x="7019751" y="2615192"/>
            <a:ext cx="1996603" cy="1224105"/>
          </a:xfrm>
          <a:prstGeom prst="rect">
            <a:avLst/>
          </a:prstGeom>
          <a:noFill/>
          <a:ln>
            <a:noFill/>
          </a:ln>
        </p:spPr>
      </p:pic>
      <p:pic>
        <p:nvPicPr>
          <p:cNvPr id="103" name="Google Shape;103;p8"/>
          <p:cNvPicPr preferRelativeResize="0"/>
          <p:nvPr/>
        </p:nvPicPr>
        <p:blipFill rotWithShape="1">
          <a:blip r:embed="rId6">
            <a:alphaModFix/>
          </a:blip>
          <a:srcRect b="0" l="0" r="0" t="0"/>
          <a:stretch/>
        </p:blipFill>
        <p:spPr>
          <a:xfrm>
            <a:off x="2044047" y="3778267"/>
            <a:ext cx="1727814" cy="1224104"/>
          </a:xfrm>
          <a:prstGeom prst="rect">
            <a:avLst/>
          </a:prstGeom>
          <a:noFill/>
          <a:ln>
            <a:noFill/>
          </a:ln>
        </p:spPr>
      </p:pic>
      <p:pic>
        <p:nvPicPr>
          <p:cNvPr id="104" name="Google Shape;104;p8"/>
          <p:cNvPicPr preferRelativeResize="0"/>
          <p:nvPr/>
        </p:nvPicPr>
        <p:blipFill rotWithShape="1">
          <a:blip r:embed="rId7">
            <a:alphaModFix/>
          </a:blip>
          <a:srcRect b="0" l="0" r="0" t="0"/>
          <a:stretch/>
        </p:blipFill>
        <p:spPr>
          <a:xfrm>
            <a:off x="5291950" y="3787041"/>
            <a:ext cx="1727812" cy="1206566"/>
          </a:xfrm>
          <a:prstGeom prst="rect">
            <a:avLst/>
          </a:prstGeom>
          <a:noFill/>
          <a:ln>
            <a:noFill/>
          </a:ln>
        </p:spPr>
      </p:pic>
      <p:sp>
        <p:nvSpPr>
          <p:cNvPr id="105" name="Google Shape;105;p8"/>
          <p:cNvSpPr txBox="1"/>
          <p:nvPr/>
        </p:nvSpPr>
        <p:spPr>
          <a:xfrm>
            <a:off x="132750" y="3548292"/>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s-ES" sz="1400" u="none" cap="none" strike="noStrike">
                <a:solidFill>
                  <a:srgbClr val="FFFFFF"/>
                </a:solidFill>
                <a:latin typeface="Arial"/>
                <a:ea typeface="Arial"/>
                <a:cs typeface="Arial"/>
                <a:sym typeface="Arial"/>
              </a:rPr>
              <a:t>1</a:t>
            </a:r>
            <a:endParaRPr b="1" i="0" sz="1400" u="none" cap="none" strike="noStrike">
              <a:solidFill>
                <a:srgbClr val="FFFFFF"/>
              </a:solidFill>
              <a:latin typeface="Arial"/>
              <a:ea typeface="Arial"/>
              <a:cs typeface="Arial"/>
              <a:sym typeface="Arial"/>
            </a:endParaRPr>
          </a:p>
        </p:txBody>
      </p:sp>
      <p:sp>
        <p:nvSpPr>
          <p:cNvPr id="106" name="Google Shape;106;p8"/>
          <p:cNvSpPr txBox="1"/>
          <p:nvPr/>
        </p:nvSpPr>
        <p:spPr>
          <a:xfrm>
            <a:off x="3576250" y="3496042"/>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s-ES" sz="1400" u="none" cap="none" strike="noStrike">
                <a:solidFill>
                  <a:srgbClr val="FFFFFF"/>
                </a:solidFill>
                <a:latin typeface="Arial"/>
                <a:ea typeface="Arial"/>
                <a:cs typeface="Arial"/>
                <a:sym typeface="Arial"/>
              </a:rPr>
              <a:t>2</a:t>
            </a:r>
            <a:endParaRPr b="1" i="0" sz="1400" u="none" cap="none" strike="noStrike">
              <a:solidFill>
                <a:srgbClr val="FFFFFF"/>
              </a:solidFill>
              <a:latin typeface="Arial"/>
              <a:ea typeface="Arial"/>
              <a:cs typeface="Arial"/>
              <a:sym typeface="Arial"/>
            </a:endParaRPr>
          </a:p>
        </p:txBody>
      </p:sp>
      <p:sp>
        <p:nvSpPr>
          <p:cNvPr id="107" name="Google Shape;107;p8"/>
          <p:cNvSpPr txBox="1"/>
          <p:nvPr/>
        </p:nvSpPr>
        <p:spPr>
          <a:xfrm>
            <a:off x="7019750" y="3496042"/>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s-ES" sz="1400" u="none" cap="none" strike="noStrike">
                <a:solidFill>
                  <a:srgbClr val="FFFFFF"/>
                </a:solidFill>
                <a:latin typeface="Arial"/>
                <a:ea typeface="Arial"/>
                <a:cs typeface="Arial"/>
                <a:sym typeface="Arial"/>
              </a:rPr>
              <a:t>3</a:t>
            </a:r>
            <a:endParaRPr b="1" i="0" sz="1400" u="none" cap="none" strike="noStrike">
              <a:solidFill>
                <a:srgbClr val="FFFFFF"/>
              </a:solidFill>
              <a:latin typeface="Arial"/>
              <a:ea typeface="Arial"/>
              <a:cs typeface="Arial"/>
              <a:sym typeface="Arial"/>
            </a:endParaRPr>
          </a:p>
        </p:txBody>
      </p:sp>
      <p:sp>
        <p:nvSpPr>
          <p:cNvPr id="108" name="Google Shape;108;p8"/>
          <p:cNvSpPr txBox="1"/>
          <p:nvPr/>
        </p:nvSpPr>
        <p:spPr>
          <a:xfrm>
            <a:off x="2044050" y="4702588"/>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s-ES" sz="1400" u="none" cap="none" strike="noStrike">
                <a:solidFill>
                  <a:srgbClr val="FFFFFF"/>
                </a:solidFill>
                <a:latin typeface="Arial"/>
                <a:ea typeface="Arial"/>
                <a:cs typeface="Arial"/>
                <a:sym typeface="Arial"/>
              </a:rPr>
              <a:t>4</a:t>
            </a:r>
            <a:endParaRPr b="1" i="0" sz="1400" u="none" cap="none" strike="noStrike">
              <a:solidFill>
                <a:srgbClr val="FFFFFF"/>
              </a:solidFill>
              <a:latin typeface="Arial"/>
              <a:ea typeface="Arial"/>
              <a:cs typeface="Arial"/>
              <a:sym typeface="Arial"/>
            </a:endParaRPr>
          </a:p>
        </p:txBody>
      </p:sp>
      <p:sp>
        <p:nvSpPr>
          <p:cNvPr id="109" name="Google Shape;109;p8"/>
          <p:cNvSpPr txBox="1"/>
          <p:nvPr/>
        </p:nvSpPr>
        <p:spPr>
          <a:xfrm>
            <a:off x="5291950" y="4702588"/>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s-ES" sz="1400" u="none" cap="none" strike="noStrike">
                <a:solidFill>
                  <a:srgbClr val="FFFFFF"/>
                </a:solidFill>
                <a:latin typeface="Arial"/>
                <a:ea typeface="Arial"/>
                <a:cs typeface="Arial"/>
                <a:sym typeface="Arial"/>
              </a:rPr>
              <a:t>5</a:t>
            </a:r>
            <a:endParaRPr b="1" i="0" sz="1400" u="none" cap="none" strike="noStrike">
              <a:solidFill>
                <a:srgbClr val="FFFFFF"/>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3" name="Shape 113"/>
        <p:cNvGrpSpPr/>
        <p:nvPr/>
      </p:nvGrpSpPr>
      <p:grpSpPr>
        <a:xfrm>
          <a:off x="0" y="0"/>
          <a:ext cx="0" cy="0"/>
          <a:chOff x="0" y="0"/>
          <a:chExt cx="0" cy="0"/>
        </a:xfrm>
      </p:grpSpPr>
      <p:sp>
        <p:nvSpPr>
          <p:cNvPr id="114" name="Google Shape;114;p9"/>
          <p:cNvSpPr txBox="1"/>
          <p:nvPr>
            <p:ph type="title"/>
          </p:nvPr>
        </p:nvSpPr>
        <p:spPr>
          <a:xfrm>
            <a:off x="163400" y="1609075"/>
            <a:ext cx="8801400" cy="20115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4400"/>
              <a:buFont typeface="Arial"/>
              <a:buNone/>
            </a:pPr>
            <a:r>
              <a:rPr b="1" lang="es-ES" sz="6000">
                <a:solidFill>
                  <a:schemeClr val="accent4"/>
                </a:solidFill>
                <a:latin typeface="Arial"/>
                <a:ea typeface="Arial"/>
                <a:cs typeface="Arial"/>
                <a:sym typeface="Arial"/>
              </a:rPr>
              <a:t>2ª sesión: </a:t>
            </a:r>
            <a:endParaRPr b="1" sz="6000">
              <a:solidFill>
                <a:schemeClr val="accent4"/>
              </a:solidFill>
              <a:latin typeface="Arial"/>
              <a:ea typeface="Arial"/>
              <a:cs typeface="Arial"/>
              <a:sym typeface="Arial"/>
            </a:endParaRPr>
          </a:p>
          <a:p>
            <a:pPr indent="0" lvl="0" marL="0" rtl="0" algn="ctr">
              <a:lnSpc>
                <a:spcPct val="130000"/>
              </a:lnSpc>
              <a:spcBef>
                <a:spcPts val="0"/>
              </a:spcBef>
              <a:spcAft>
                <a:spcPts val="0"/>
              </a:spcAft>
              <a:buClr>
                <a:srgbClr val="FFFFFF"/>
              </a:buClr>
              <a:buSzPts val="4400"/>
              <a:buFont typeface="Arial"/>
              <a:buNone/>
            </a:pPr>
            <a:r>
              <a:rPr b="1" lang="es-ES" sz="6000">
                <a:solidFill>
                  <a:schemeClr val="accent4"/>
                </a:solidFill>
                <a:latin typeface="Arial"/>
                <a:ea typeface="Arial"/>
                <a:cs typeface="Arial"/>
                <a:sym typeface="Arial"/>
              </a:rPr>
              <a:t>Estrés</a:t>
            </a:r>
            <a:endParaRPr sz="6000">
              <a:solidFill>
                <a:schemeClr val="accent4"/>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A7A7A7"/>
      </a:dk2>
      <a:lt2>
        <a:srgbClr val="535353"/>
      </a:lt2>
      <a:accent1>
        <a:srgbClr val="FFAB40"/>
      </a:accent1>
      <a:accent2>
        <a:srgbClr val="212121"/>
      </a:accent2>
      <a:accent3>
        <a:srgbClr val="78909C"/>
      </a:accent3>
      <a:accent4>
        <a:srgbClr val="8F6024"/>
      </a:accent4>
      <a:accent5>
        <a:srgbClr val="0097A7"/>
      </a:accent5>
      <a:accent6>
        <a:srgbClr val="EEFF4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INEE Presentation Template">
  <a:themeElements>
    <a:clrScheme name="Simple Light">
      <a:dk1>
        <a:srgbClr val="000000"/>
      </a:dk1>
      <a:lt1>
        <a:srgbClr val="FFFFFF"/>
      </a:lt1>
      <a:dk2>
        <a:srgbClr val="A7A7A7"/>
      </a:dk2>
      <a:lt2>
        <a:srgbClr val="535353"/>
      </a:lt2>
      <a:accent1>
        <a:srgbClr val="F27821"/>
      </a:accent1>
      <a:accent2>
        <a:srgbClr val="CD233A"/>
      </a:accent2>
      <a:accent3>
        <a:srgbClr val="913592"/>
      </a:accent3>
      <a:accent4>
        <a:srgbClr val="305284"/>
      </a:accent4>
      <a:accent5>
        <a:srgbClr val="0097A7"/>
      </a:accent5>
      <a:accent6>
        <a:srgbClr val="F68B1F"/>
      </a:accent6>
      <a:hlink>
        <a:srgbClr val="4848EB"/>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2020-03-23T06:24:26Z</dcterms:created>
</cp:coreProperties>
</file>