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Lst>
  <p:sldSz cy="5715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800">
          <p15:clr>
            <a:srgbClr val="A4A3A4"/>
          </p15:clr>
        </p15:guide>
        <p15:guide id="2" pos="2880">
          <p15:clr>
            <a:srgbClr val="A4A3A4"/>
          </p15:clr>
        </p15:guide>
      </p15:sldGuideLst>
    </p:ext>
    <p:ext uri="GoogleSlidesCustomDataVersion2">
      <go:slidesCustomData xmlns:go="http://customooxmlschemas.google.com/" r:id="rId42" roundtripDataSignature="AMtx7mgcw8cq7DfZlvBKX+6lSVufLveYo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CD1D2CB-826D-49E4-BD13-29C6A79B01CB}">
  <a:tblStyle styleId="{DCD1D2CB-826D-49E4-BD13-29C6A79B01CB}" styleName="Table_0">
    <a:wholeTbl>
      <a:tcTxStyle b="off" i="off">
        <a:font>
          <a:latin typeface="Arial"/>
          <a:ea typeface="Arial"/>
          <a:cs typeface="Arial"/>
        </a:font>
        <a:srgbClr val="000000"/>
      </a:tcTxStyle>
      <a:tcStyle>
        <a:tcBdr>
          <a:left>
            <a:ln cap="flat" cmpd="sng" w="12700">
              <a:solidFill>
                <a:srgbClr val="FFFFFF"/>
              </a:solidFill>
              <a:prstDash val="solid"/>
              <a:round/>
              <a:headEnd len="sm" w="sm" type="none"/>
              <a:tailEnd len="sm" w="sm" type="none"/>
            </a:ln>
          </a:left>
          <a:right>
            <a:ln cap="flat" cmpd="sng" w="12700">
              <a:solidFill>
                <a:srgbClr val="FFFFFF"/>
              </a:solidFill>
              <a:prstDash val="solid"/>
              <a:round/>
              <a:headEnd len="sm" w="sm" type="none"/>
              <a:tailEnd len="sm" w="sm" type="none"/>
            </a:ln>
          </a:right>
          <a:top>
            <a:ln cap="flat" cmpd="sng" w="12700">
              <a:solidFill>
                <a:srgbClr val="FFFFFF"/>
              </a:solidFill>
              <a:prstDash val="solid"/>
              <a:round/>
              <a:headEnd len="sm" w="sm" type="none"/>
              <a:tailEnd len="sm" w="sm" type="none"/>
            </a:ln>
          </a:top>
          <a:bottom>
            <a:ln cap="flat" cmpd="sng" w="12700">
              <a:solidFill>
                <a:srgbClr val="FFFFFF"/>
              </a:solidFill>
              <a:prstDash val="solid"/>
              <a:round/>
              <a:headEnd len="sm" w="sm" type="none"/>
              <a:tailEnd len="sm" w="sm" type="none"/>
            </a:ln>
          </a:bottom>
          <a:insideH>
            <a:ln cap="flat" cmpd="sng" w="12700">
              <a:solidFill>
                <a:srgbClr val="FFFFFF"/>
              </a:solidFill>
              <a:prstDash val="solid"/>
              <a:round/>
              <a:headEnd len="sm" w="sm" type="none"/>
              <a:tailEnd len="sm" w="sm" type="none"/>
            </a:ln>
          </a:insideH>
          <a:insideV>
            <a:ln cap="flat" cmpd="sng" w="12700">
              <a:solidFill>
                <a:srgbClr val="FFFFFF"/>
              </a:solidFill>
              <a:prstDash val="solid"/>
              <a:round/>
              <a:headEnd len="sm" w="sm" type="none"/>
              <a:tailEnd len="sm" w="sm" type="none"/>
            </a:ln>
          </a:insideV>
        </a:tcBdr>
        <a:fill>
          <a:solidFill>
            <a:srgbClr val="E7E7EF"/>
          </a:solidFill>
        </a:fill>
      </a:tcStyle>
    </a:wholeTbl>
    <a:band1H>
      <a:tcTxStyle b="off" i="off"/>
      <a:tcStyle>
        <a:fill>
          <a:solidFill>
            <a:srgbClr val="CCCCDD"/>
          </a:solidFill>
        </a:fill>
      </a:tcStyle>
    </a:band1H>
    <a:band2H>
      <a:tcTxStyle b="off" i="off"/>
    </a:band2H>
    <a:band1V>
      <a:tcTxStyle b="off" i="off"/>
      <a:tcStyle>
        <a:fill>
          <a:solidFill>
            <a:srgbClr val="CCCCDD"/>
          </a:solidFill>
        </a:fill>
      </a:tcStyle>
    </a:band1V>
    <a:band2V>
      <a:tcTxStyle b="off" i="off"/>
    </a:band2V>
    <a:lastCol>
      <a:tcTxStyle b="on" i="off">
        <a:font>
          <a:latin typeface="Arial"/>
          <a:ea typeface="Arial"/>
          <a:cs typeface="Arial"/>
        </a:font>
        <a:srgbClr val="FFFFFF"/>
      </a:tcTxStyle>
      <a:tcStyle>
        <a:fill>
          <a:solidFill>
            <a:srgbClr val="333399"/>
          </a:solidFill>
        </a:fill>
      </a:tcStyle>
    </a:lastCol>
    <a:firstCol>
      <a:tcTxStyle b="on" i="off">
        <a:font>
          <a:latin typeface="Arial"/>
          <a:ea typeface="Arial"/>
          <a:cs typeface="Arial"/>
        </a:font>
        <a:srgbClr val="FFFFFF"/>
      </a:tcTxStyle>
      <a:tcStyle>
        <a:fill>
          <a:solidFill>
            <a:srgbClr val="333399"/>
          </a:solidFill>
        </a:fill>
      </a:tcStyle>
    </a:firstCol>
    <a:lastRow>
      <a:tcTxStyle b="on" i="off">
        <a:font>
          <a:latin typeface="Arial"/>
          <a:ea typeface="Arial"/>
          <a:cs typeface="Arial"/>
        </a:font>
        <a:srgbClr val="FFFFFF"/>
      </a:tcTxStyle>
      <a:tcStyle>
        <a:tcBdr>
          <a:top>
            <a:ln cap="flat" cmpd="sng" w="38100">
              <a:solidFill>
                <a:srgbClr val="FFFFFF"/>
              </a:solidFill>
              <a:prstDash val="solid"/>
              <a:round/>
              <a:headEnd len="sm" w="sm" type="none"/>
              <a:tailEnd len="sm" w="sm" type="none"/>
            </a:ln>
          </a:top>
        </a:tcBdr>
        <a:fill>
          <a:solidFill>
            <a:srgbClr val="333399"/>
          </a:solidFill>
        </a:fill>
      </a:tcStyle>
    </a:lastRow>
    <a:seCell>
      <a:tcTxStyle b="off" i="off"/>
    </a:seCell>
    <a:swCell>
      <a:tcTxStyle b="off" i="off"/>
    </a:swCell>
    <a:firstRow>
      <a:tcTxStyle b="on" i="off">
        <a:font>
          <a:latin typeface="Arial"/>
          <a:ea typeface="Arial"/>
          <a:cs typeface="Arial"/>
        </a:font>
        <a:srgbClr val="FFFFFF"/>
      </a:tcTxStyle>
      <a:tcStyle>
        <a:tcBdr>
          <a:bottom>
            <a:ln cap="flat" cmpd="sng" w="38100">
              <a:solidFill>
                <a:srgbClr val="FFFFFF"/>
              </a:solidFill>
              <a:prstDash val="solid"/>
              <a:round/>
              <a:headEnd len="sm" w="sm" type="none"/>
              <a:tailEnd len="sm" w="sm" type="none"/>
            </a:ln>
          </a:bottom>
        </a:tcBdr>
        <a:fill>
          <a:solidFill>
            <a:srgbClr val="333399"/>
          </a:solidFill>
        </a:fill>
      </a:tcStyle>
    </a:firstRow>
    <a:neCell>
      <a:tcTxStyle b="off" i="off"/>
    </a:neCell>
    <a:nwCell>
      <a:tcTxStyle b="off" i="off"/>
    </a:nwCell>
  </a:tblStyle>
  <a:tblStyle styleId="{630D521D-A637-4960-A251-0015177118F1}" styleName="Table_1">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80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20" Type="http://schemas.openxmlformats.org/officeDocument/2006/relationships/slide" Target="slides/slide14.xml"/><Relationship Id="rId42" Type="http://customschemas.google.com/relationships/presentationmetadata" Target="metadata"/><Relationship Id="rId41" Type="http://schemas.openxmlformats.org/officeDocument/2006/relationships/slide" Target="slides/slide35.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slide" Target="slides/slide29.xml"/><Relationship Id="rId12" Type="http://schemas.openxmlformats.org/officeDocument/2006/relationships/slide" Target="slides/slide6.xml"/><Relationship Id="rId34" Type="http://schemas.openxmlformats.org/officeDocument/2006/relationships/slide" Target="slides/slide28.xml"/><Relationship Id="rId15" Type="http://schemas.openxmlformats.org/officeDocument/2006/relationships/slide" Target="slides/slide9.xml"/><Relationship Id="rId37" Type="http://schemas.openxmlformats.org/officeDocument/2006/relationships/slide" Target="slides/slide31.xml"/><Relationship Id="rId14" Type="http://schemas.openxmlformats.org/officeDocument/2006/relationships/slide" Target="slides/slide8.xml"/><Relationship Id="rId36" Type="http://schemas.openxmlformats.org/officeDocument/2006/relationships/slide" Target="slides/slide30.xml"/><Relationship Id="rId17" Type="http://schemas.openxmlformats.org/officeDocument/2006/relationships/slide" Target="slides/slide11.xml"/><Relationship Id="rId39" Type="http://schemas.openxmlformats.org/officeDocument/2006/relationships/slide" Target="slides/slide33.xml"/><Relationship Id="rId16" Type="http://schemas.openxmlformats.org/officeDocument/2006/relationships/slide" Target="slides/slide10.xml"/><Relationship Id="rId38" Type="http://schemas.openxmlformats.org/officeDocument/2006/relationships/slide" Target="slides/slide32.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eccnetwork.net/resources/transforming-systems-times-adversity-education-and-resilience-white-paper" TargetMode="External"/><Relationship Id="rId3" Type="http://schemas.openxmlformats.org/officeDocument/2006/relationships/hyperlink" Target="https://www.eccnetwork.net/resources/transforming-systems-times-adversity-education-and-resilience-white-paper" TargetMode="Externa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asel.org/core-competencies/" TargetMode="External"/><Relationship Id="rId3" Type="http://schemas.openxmlformats.org/officeDocument/2006/relationships/hyperlink" Target="https://casel.org/core-competencies/" TargetMode="External"/><Relationship Id="rId4" Type="http://schemas.openxmlformats.org/officeDocument/2006/relationships/hyperlink" Target="https://casel.org/core-competencies/" TargetMode="Externa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inee.org/resources/inee-guidance-note-psychosocial-support" TargetMode="Externa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Diapositivo 1</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Orientações de facilitação:</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Dê as boas-vindas ao grupo de participantes e apresente-se e, se for o caso, a restante equipa de facilitação.</a:t>
            </a:r>
            <a:endParaRPr b="0" i="0" sz="1000" u="none" cap="none" strike="noStrike">
              <a:solidFill>
                <a:srgbClr val="000000"/>
              </a:solidFill>
              <a:latin typeface="Arial"/>
              <a:ea typeface="Arial"/>
              <a:cs typeface="Arial"/>
              <a:sym typeface="Arial"/>
            </a:endParaRPr>
          </a:p>
          <a:p>
            <a:pPr indent="12700" lvl="0" marL="0" rtl="0" algn="l">
              <a:lnSpc>
                <a:spcPct val="115000"/>
              </a:lnSpc>
              <a:spcBef>
                <a:spcPts val="0"/>
              </a:spcBef>
              <a:spcAft>
                <a:spcPts val="0"/>
              </a:spcAft>
              <a:buSzPts val="1100"/>
              <a:buNone/>
            </a:pPr>
            <a:r>
              <a:t/>
            </a:r>
            <a:endParaRPr sz="1000"/>
          </a:p>
        </p:txBody>
      </p:sp>
      <p:sp>
        <p:nvSpPr>
          <p:cNvPr id="52" name="Google Shape;52;p1: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p1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Diapositivo 10:</a:t>
            </a:r>
            <a:r>
              <a:rPr b="0" i="0" lang="pt-PT" sz="1000" u="none" cap="none" strike="noStrike">
                <a:solidFill>
                  <a:srgbClr val="000000"/>
                </a:solidFill>
                <a:latin typeface="Arial"/>
                <a:ea typeface="Arial"/>
                <a:cs typeface="Arial"/>
                <a:sym typeface="Arial"/>
              </a:rPr>
              <a:t> </a:t>
            </a:r>
            <a:r>
              <a:rPr b="1" i="1" lang="pt-PT" sz="1000" u="none" cap="none" strike="noStrike">
                <a:solidFill>
                  <a:srgbClr val="000000"/>
                </a:solidFill>
                <a:latin typeface="Arial"/>
                <a:ea typeface="Arial"/>
                <a:cs typeface="Arial"/>
                <a:sym typeface="Arial"/>
              </a:rPr>
              <a:t>Atividade complementar </a:t>
            </a:r>
            <a:r>
              <a:rPr b="0" i="1" lang="pt-PT" sz="1000" u="none" cap="none" strike="noStrike">
                <a:solidFill>
                  <a:srgbClr val="000000"/>
                </a:solidFill>
                <a:latin typeface="Arial"/>
                <a:ea typeface="Arial"/>
                <a:cs typeface="Arial"/>
                <a:sym typeface="Arial"/>
              </a:rPr>
              <a:t>(10 minutos)</a:t>
            </a: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Objetivo: </a:t>
            </a:r>
            <a:r>
              <a:rPr b="0" i="0" lang="pt-PT" sz="1000" u="none" cap="none" strike="noStrike">
                <a:solidFill>
                  <a:srgbClr val="000000"/>
                </a:solidFill>
                <a:latin typeface="Arial"/>
                <a:ea typeface="Arial"/>
                <a:cs typeface="Arial"/>
                <a:sym typeface="Arial"/>
              </a:rPr>
              <a:t>Demonstrar que as pessoas experienciam stress de formas diferentes e apresentar os diferentes sintomas de stress ao grupo de participantes.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Materiais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sng" cap="none" strike="noStrike">
                <a:solidFill>
                  <a:srgbClr val="000000"/>
                </a:solidFill>
                <a:latin typeface="Arial"/>
                <a:ea typeface="Arial"/>
                <a:cs typeface="Arial"/>
                <a:sym typeface="Arial"/>
              </a:rPr>
              <a:t>Ficha 2</a:t>
            </a:r>
            <a:r>
              <a:rPr b="0" i="0" lang="pt-PT" sz="1000" u="none" cap="none" strike="noStrike">
                <a:solidFill>
                  <a:srgbClr val="000000"/>
                </a:solidFill>
                <a:latin typeface="Arial"/>
                <a:ea typeface="Arial"/>
                <a:cs typeface="Arial"/>
                <a:sym typeface="Arial"/>
              </a:rPr>
              <a:t>: O que é o stress?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Orientações de facilitação:</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Distribua a </a:t>
            </a:r>
            <a:r>
              <a:rPr b="0" i="0" lang="pt-PT" sz="1000" u="sng" cap="none" strike="noStrike">
                <a:solidFill>
                  <a:srgbClr val="000000"/>
                </a:solidFill>
                <a:latin typeface="Arial"/>
                <a:ea typeface="Arial"/>
                <a:cs typeface="Arial"/>
                <a:sym typeface="Arial"/>
              </a:rPr>
              <a:t>Ficha 2</a:t>
            </a:r>
            <a:r>
              <a:rPr b="0" i="0" lang="pt-PT" sz="1000" u="none" cap="none" strike="noStrike">
                <a:solidFill>
                  <a:srgbClr val="000000"/>
                </a:solidFill>
                <a:latin typeface="Arial"/>
                <a:ea typeface="Arial"/>
                <a:cs typeface="Arial"/>
                <a:sym typeface="Arial"/>
              </a:rPr>
              <a:t>: O que é o stress?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Peça ao grupo de participantes que respondam em 2 minutos às questões apresentadas na primeira coluna da ficha. </a:t>
            </a:r>
            <a:r>
              <a:rPr b="0" i="1" lang="pt-PT" sz="1000" u="none" cap="none" strike="noStrike">
                <a:solidFill>
                  <a:srgbClr val="000000"/>
                </a:solidFill>
                <a:latin typeface="Arial"/>
                <a:ea typeface="Arial"/>
                <a:cs typeface="Arial"/>
                <a:sym typeface="Arial"/>
              </a:rPr>
              <a:t>Nota: Pode ser útil recolher alguns exemplos de resposta com o grupo todo antes.</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Identifique algumas situações que considera stressantes.</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Como é que se sente fisicamente quando está stressado/a?</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Como é que se sente emocionalmente quando está stressado/a?</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Como reage/age quando está stressado/a? (ex: rói as unhas?)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Peça aos e às participantes que identifiquem 2 colegas para entrevistar. Terão 6 minutos para falar com os seus e suas colegas e anotaras suas respostas. Convide os e as participantes a entrevistar pessoas com as quais ainda não tenham colaborado.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Guião:</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 O que é o stress?</a:t>
            </a: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sng" cap="none" strike="noStrike">
                <a:solidFill>
                  <a:srgbClr val="000000"/>
                </a:solidFill>
                <a:latin typeface="Arial"/>
                <a:ea typeface="Arial"/>
                <a:cs typeface="Arial"/>
                <a:sym typeface="Arial"/>
              </a:rPr>
              <a:t>A Ficha 2</a:t>
            </a:r>
            <a:r>
              <a:rPr b="0" i="0" lang="pt-PT" sz="1000" u="none" cap="none" strike="noStrike">
                <a:solidFill>
                  <a:srgbClr val="000000"/>
                </a:solidFill>
                <a:latin typeface="Arial"/>
                <a:ea typeface="Arial"/>
                <a:cs typeface="Arial"/>
                <a:sym typeface="Arial"/>
              </a:rPr>
              <a:t> tem algumas questões sobre o stress. Por favor reflita durante 2 minutos e responda às perguntas sobre si próprio/a na </a:t>
            </a:r>
            <a:r>
              <a:rPr b="0" i="0" lang="pt-PT" sz="1000" u="sng" cap="none" strike="noStrike">
                <a:solidFill>
                  <a:srgbClr val="000000"/>
                </a:solidFill>
                <a:latin typeface="Arial"/>
                <a:ea typeface="Arial"/>
                <a:cs typeface="Arial"/>
                <a:sym typeface="Arial"/>
              </a:rPr>
              <a:t>mesma ficha</a:t>
            </a:r>
            <a:r>
              <a:rPr b="0" i="0" lang="pt-PT" sz="1000" u="none" cap="none" strike="noStrike">
                <a:solidFill>
                  <a:srgbClr val="000000"/>
                </a:solidFill>
                <a:latin typeface="Arial"/>
                <a:ea typeface="Arial"/>
                <a:cs typeface="Arial"/>
                <a:sym typeface="Arial"/>
              </a:rPr>
              <a:t>. Tome algumas notas na coluna “Eu!” para ajudar a lembrar-se das respostas.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O grupo de participantes dispõe de 2 minutos para responder às perguntas.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Agora que cada um e cada uma já respondeu às perguntas, terá de procurar dois novos colegas para entrevistar. Terá 6 minutos para fazer as mesmas perguntas a esses/as colegas e anotar as suas respostas. Por favor escreva o nome da pessoa com quem falou na parte superior (onde diz "Nome") e procure conversar com pessoas com as quais ainda não tenha colaborado.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Os participantes dispõem de 6 minutos para se entrevistarem mutuamente.</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 Todos e todas tiveram as mesmas respostas para as perguntas? </a:t>
            </a:r>
            <a:r>
              <a:rPr b="0" i="0" lang="pt-PT" sz="1000" u="none" cap="none" strike="noStrike">
                <a:solidFill>
                  <a:srgbClr val="000000"/>
                </a:solidFill>
                <a:latin typeface="Arial"/>
                <a:ea typeface="Arial"/>
                <a:cs typeface="Arial"/>
                <a:sym typeface="Arial"/>
              </a:rPr>
              <a:t> (Não.)</a:t>
            </a:r>
            <a:r>
              <a:rPr b="1" i="0" lang="pt-PT" sz="1000" u="none" cap="none" strike="noStrike">
                <a:solidFill>
                  <a:srgbClr val="000000"/>
                </a:solidFill>
                <a:latin typeface="Arial"/>
                <a:ea typeface="Arial"/>
                <a:cs typeface="Arial"/>
                <a:sym typeface="Arial"/>
              </a:rPr>
              <a:t> Na sua opinião, porque será que isso aconteceu?</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O stress tem significados diferentes para pessoas diferentes e as reações ao stress podem ser muito diferentes. Um acontecimento que causa stress a uma pessoa poderá não causar a outra. Algumas formas de stress até poderão ser saudáveis, dando-lhe energia e motivando-o/a a completar tarefas de forma eficiente.</a:t>
            </a:r>
            <a:endParaRPr b="0" i="0" sz="1000" u="none" cap="none" strike="noStrike">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b="1" i="1" sz="1000">
              <a:solidFill>
                <a:schemeClr val="dk1"/>
              </a:solidFill>
            </a:endParaRPr>
          </a:p>
        </p:txBody>
      </p:sp>
      <p:sp>
        <p:nvSpPr>
          <p:cNvPr id="118" name="Google Shape;118;p10: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p1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Diapositivo 11</a:t>
            </a:r>
            <a:r>
              <a:rPr b="0" i="0" lang="pt-PT" sz="1000" u="none" cap="none" strike="noStrike">
                <a:solidFill>
                  <a:srgbClr val="000000"/>
                </a:solidFill>
                <a:latin typeface="Arial"/>
                <a:ea typeface="Arial"/>
                <a:cs typeface="Arial"/>
                <a:sym typeface="Arial"/>
              </a:rPr>
              <a:t> (5 minutos)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Orientações de facilitação:</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Explique a diferença entre os sintomas físicos, emocionais, cognitivos e comportamentais do stress.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Peça aos e às participantes que identifiquem exemplos para cada tipo de stress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Guião:</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O stress associado à vida/trabalho em contexto de ação humanitária pode ter um impacto direto no bem-estar. Contudo, as pessoas processam o stress de forma diferente. Como tal, um acontecimento que possa ser stressante ou até mesmo traumático para uma pessoa poderá não ser para outra. Para além disso, as pessoas reagem ao stress de formas diferentes, sendo que os respetivos sintomas também poderão ser diferentes. Existem quatro tipos de sintomas de stress: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1" i="0" lang="pt-PT" sz="1000" u="none" cap="none" strike="noStrike">
                <a:solidFill>
                  <a:srgbClr val="000000"/>
                </a:solidFill>
                <a:latin typeface="Arial"/>
                <a:ea typeface="Arial"/>
                <a:cs typeface="Arial"/>
                <a:sym typeface="Arial"/>
              </a:rPr>
              <a:t>Sintomas físicos</a:t>
            </a:r>
            <a:r>
              <a:rPr b="0" i="0" lang="pt-PT" sz="1000" u="none" cap="none" strike="noStrike">
                <a:solidFill>
                  <a:srgbClr val="000000"/>
                </a:solidFill>
                <a:latin typeface="Arial"/>
                <a:ea typeface="Arial"/>
                <a:cs typeface="Arial"/>
                <a:sym typeface="Arial"/>
              </a:rPr>
              <a:t> referem-se a reações do seu corpo. (exemplo: dores de cabeça)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1" i="0" lang="pt-PT" sz="1000" u="none" cap="none" strike="noStrike">
                <a:solidFill>
                  <a:srgbClr val="000000"/>
                </a:solidFill>
                <a:latin typeface="Arial"/>
                <a:ea typeface="Arial"/>
                <a:cs typeface="Arial"/>
                <a:sym typeface="Arial"/>
              </a:rPr>
              <a:t>Sintomas emocionais</a:t>
            </a:r>
            <a:r>
              <a:rPr b="0" i="0" lang="pt-PT" sz="1000" u="none" cap="none" strike="noStrike">
                <a:solidFill>
                  <a:srgbClr val="000000"/>
                </a:solidFill>
                <a:latin typeface="Arial"/>
                <a:ea typeface="Arial"/>
                <a:cs typeface="Arial"/>
                <a:sym typeface="Arial"/>
              </a:rPr>
              <a:t> referem-se a reações ao nível dos sentimentos e estado de espírito. (exemplo: sentir-se assoberbado/a)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1" i="0" lang="pt-PT" sz="1000" u="none" cap="none" strike="noStrike">
                <a:solidFill>
                  <a:srgbClr val="000000"/>
                </a:solidFill>
                <a:latin typeface="Arial"/>
                <a:ea typeface="Arial"/>
                <a:cs typeface="Arial"/>
                <a:sym typeface="Arial"/>
              </a:rPr>
              <a:t>Sintomas cognitivos</a:t>
            </a:r>
            <a:r>
              <a:rPr b="0" i="0" lang="pt-PT" sz="1000" u="none" cap="none" strike="noStrike">
                <a:solidFill>
                  <a:srgbClr val="000000"/>
                </a:solidFill>
                <a:latin typeface="Arial"/>
                <a:ea typeface="Arial"/>
                <a:cs typeface="Arial"/>
                <a:sym typeface="Arial"/>
              </a:rPr>
              <a:t> referem-se a reações ao nível da capacidade de pensar e processar informações (exemplo: dificuldade em se concentrar)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1" i="0" lang="pt-PT" sz="1000" u="none" cap="none" strike="noStrike">
                <a:solidFill>
                  <a:srgbClr val="000000"/>
                </a:solidFill>
                <a:latin typeface="Arial"/>
                <a:ea typeface="Arial"/>
                <a:cs typeface="Arial"/>
                <a:sym typeface="Arial"/>
              </a:rPr>
              <a:t>Sintomas comportamentais </a:t>
            </a:r>
            <a:r>
              <a:rPr b="0" i="0" lang="pt-PT" sz="1000" u="none" cap="none" strike="noStrike">
                <a:solidFill>
                  <a:srgbClr val="000000"/>
                </a:solidFill>
                <a:latin typeface="Arial"/>
                <a:ea typeface="Arial"/>
                <a:cs typeface="Arial"/>
                <a:sym typeface="Arial"/>
              </a:rPr>
              <a:t>referem-se a reações ao nível das formas de agir. (exemplo: roer unhas)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 Conseguem identificar alguns exemplos para cada um destes tipos de sintoma de stress? </a:t>
            </a:r>
            <a:endParaRPr b="1" i="1" sz="1000">
              <a:solidFill>
                <a:srgbClr val="2E74B5"/>
              </a:solidFill>
            </a:endParaRPr>
          </a:p>
        </p:txBody>
      </p:sp>
      <p:sp>
        <p:nvSpPr>
          <p:cNvPr id="124" name="Google Shape;124;p11: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p1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Diapositivo 12 </a:t>
            </a:r>
            <a:r>
              <a:rPr b="0" i="0" lang="pt-PT" sz="1000" u="none" cap="none" strike="noStrike">
                <a:solidFill>
                  <a:srgbClr val="000000"/>
                </a:solidFill>
                <a:latin typeface="Arial"/>
                <a:ea typeface="Arial"/>
                <a:cs typeface="Arial"/>
                <a:sym typeface="Arial"/>
              </a:rPr>
              <a:t>(10 minutos)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Materiais: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sng" cap="none" strike="noStrike">
                <a:solidFill>
                  <a:srgbClr val="000000"/>
                </a:solidFill>
                <a:latin typeface="Arial"/>
                <a:ea typeface="Arial"/>
                <a:cs typeface="Arial"/>
                <a:sym typeface="Arial"/>
              </a:rPr>
              <a:t>Apêndice 3</a:t>
            </a:r>
            <a:r>
              <a:rPr b="0" i="0" lang="pt-PT" sz="1000" u="none" cap="none" strike="noStrike">
                <a:solidFill>
                  <a:srgbClr val="000000"/>
                </a:solidFill>
                <a:latin typeface="Arial"/>
                <a:ea typeface="Arial"/>
                <a:cs typeface="Arial"/>
                <a:sym typeface="Arial"/>
              </a:rPr>
              <a:t>: Atividade de correspondência sobre sintomas de stress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sng" cap="none" strike="noStrike">
                <a:solidFill>
                  <a:srgbClr val="000000"/>
                </a:solidFill>
                <a:latin typeface="Arial"/>
                <a:ea typeface="Arial"/>
                <a:cs typeface="Arial"/>
                <a:sym typeface="Arial"/>
              </a:rPr>
              <a:t>Ficha 3</a:t>
            </a:r>
            <a:r>
              <a:rPr b="0" i="0" lang="pt-PT" sz="1000" u="none" cap="none" strike="noStrike">
                <a:solidFill>
                  <a:srgbClr val="000000"/>
                </a:solidFill>
                <a:latin typeface="Arial"/>
                <a:ea typeface="Arial"/>
                <a:cs typeface="Arial"/>
                <a:sym typeface="Arial"/>
              </a:rPr>
              <a:t>: Sintomas de stress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Quadro e giz ou flipchart e marcador</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Fita-cola ou bostick</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Orientações de facilitação:</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Desenhe o diagrama do </a:t>
            </a:r>
            <a:r>
              <a:rPr b="0" i="0" lang="pt-PT" sz="1000" u="sng" cap="none" strike="noStrike">
                <a:solidFill>
                  <a:srgbClr val="000000"/>
                </a:solidFill>
                <a:latin typeface="Arial"/>
                <a:ea typeface="Arial"/>
                <a:cs typeface="Arial"/>
                <a:sym typeface="Arial"/>
              </a:rPr>
              <a:t>Diapositivo 12</a:t>
            </a:r>
            <a:r>
              <a:rPr b="0" i="0" lang="pt-PT" sz="1000" u="none" cap="none" strike="noStrike">
                <a:solidFill>
                  <a:srgbClr val="000000"/>
                </a:solidFill>
                <a:latin typeface="Arial"/>
                <a:ea typeface="Arial"/>
                <a:cs typeface="Arial"/>
                <a:sym typeface="Arial"/>
              </a:rPr>
              <a:t> no quadro/flipchart.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Divida os e as participantes em grupos de 2 ou 3.</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Distribua 3-4 tiras de papel com sintomas de stress, disponibilizadas no </a:t>
            </a:r>
            <a:r>
              <a:rPr b="0" i="0" lang="pt-PT" sz="1000" u="sng" cap="none" strike="noStrike">
                <a:solidFill>
                  <a:srgbClr val="000000"/>
                </a:solidFill>
                <a:latin typeface="Arial"/>
                <a:ea typeface="Arial"/>
                <a:cs typeface="Arial"/>
                <a:sym typeface="Arial"/>
              </a:rPr>
              <a:t>Apêndice 3,</a:t>
            </a:r>
            <a:r>
              <a:rPr b="0" i="0" lang="pt-PT" sz="1000" u="none" cap="none" strike="noStrike">
                <a:solidFill>
                  <a:srgbClr val="000000"/>
                </a:solidFill>
                <a:latin typeface="Arial"/>
                <a:ea typeface="Arial"/>
                <a:cs typeface="Arial"/>
                <a:sym typeface="Arial"/>
              </a:rPr>
              <a:t> a cada grupo.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Os pares têm 3 minutos para decidir os tipos de sintomas de stress (físicos, emocionais, cognitivos ou comportamentais) que correspondem aos sintomas contidos nos pedaços de papel que lhes foram atribuídos.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Quando tiverem decidido, deverão afixar as tiras de papel na coluna correta no quadro/flipchart (utilizando fita-cola ou bostick)</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Quando todo o grupo tiver terminado, discuta os sintomas de stress.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DEPOIS da atividade distribua a </a:t>
            </a:r>
            <a:r>
              <a:rPr b="0" i="0" lang="pt-PT" sz="1000" u="sng" cap="none" strike="noStrike">
                <a:solidFill>
                  <a:srgbClr val="000000"/>
                </a:solidFill>
                <a:latin typeface="Arial"/>
                <a:ea typeface="Arial"/>
                <a:cs typeface="Arial"/>
                <a:sym typeface="Arial"/>
              </a:rPr>
              <a:t>Ficha 3</a:t>
            </a:r>
            <a:r>
              <a:rPr b="0" i="0" lang="pt-PT" sz="1000" u="none" cap="none" strike="noStrike">
                <a:solidFill>
                  <a:srgbClr val="000000"/>
                </a:solidFill>
                <a:latin typeface="Arial"/>
                <a:ea typeface="Arial"/>
                <a:cs typeface="Arial"/>
                <a:sym typeface="Arial"/>
              </a:rPr>
              <a:t> com a tabela de sintomas de stress, para que o grupo de participantes possa consultar essa informação depois da formação. Peça ainda ao grupo de participantes que adicione quaisquer sintomas adicionais que possam conhecer, ao material disponibilizado</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Guião:</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De seguida irão receber umas tiras de papel. Cada tira de papel contém um sintoma de stress. Em pares, discutam e decidam que sintomas são físicos, emocionais, cognitivos ou comportamentais. Quando tiverem decidido, por favor, afixem os sintomas na respetiva coluna do quadro/flipchart.</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 A categorização dos sintomas de acordo com as diferentes colunas está correta? Algum dos sintomas foi surpreendente? Existem outros sintomas que gostariam de adicionar a esta lista?</a:t>
            </a:r>
            <a:endParaRPr b="0" i="0" sz="1000" u="none" cap="none" strike="noStrike">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b="1" i="1" sz="1000">
              <a:solidFill>
                <a:srgbClr val="2E74B5"/>
              </a:solidFill>
            </a:endParaRPr>
          </a:p>
        </p:txBody>
      </p:sp>
      <p:sp>
        <p:nvSpPr>
          <p:cNvPr id="130" name="Google Shape;130;p12: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13: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36" name="Google Shape;136;p1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Diapositivo 13</a:t>
            </a:r>
            <a:r>
              <a:rPr b="0" i="0" lang="pt-PT" sz="1000" u="none" cap="none" strike="noStrike">
                <a:solidFill>
                  <a:srgbClr val="000000"/>
                </a:solidFill>
                <a:latin typeface="Arial"/>
                <a:ea typeface="Arial"/>
                <a:cs typeface="Arial"/>
                <a:sym typeface="Arial"/>
              </a:rPr>
              <a:t> (10 minutos)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Materiais: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sng" cap="none" strike="noStrike">
                <a:solidFill>
                  <a:srgbClr val="000000"/>
                </a:solidFill>
                <a:latin typeface="Arial"/>
                <a:ea typeface="Arial"/>
                <a:cs typeface="Arial"/>
                <a:sym typeface="Arial"/>
              </a:rPr>
              <a:t>Ficha 4</a:t>
            </a:r>
            <a:r>
              <a:rPr b="0" i="0" lang="pt-PT" sz="1000" u="none" cap="none" strike="noStrike">
                <a:solidFill>
                  <a:srgbClr val="000000"/>
                </a:solidFill>
                <a:latin typeface="Arial"/>
                <a:ea typeface="Arial"/>
                <a:cs typeface="Arial"/>
                <a:sym typeface="Arial"/>
              </a:rPr>
              <a:t> - Stress positivo, Stress tolerável e Stress tóxico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Orientações de facilitação:</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Distribua a </a:t>
            </a:r>
            <a:r>
              <a:rPr b="0" i="0" lang="pt-PT" sz="1000" u="sng" cap="none" strike="noStrike">
                <a:solidFill>
                  <a:srgbClr val="000000"/>
                </a:solidFill>
                <a:latin typeface="Arial"/>
                <a:ea typeface="Arial"/>
                <a:cs typeface="Arial"/>
                <a:sym typeface="Arial"/>
              </a:rPr>
              <a:t>Ficha 4</a:t>
            </a:r>
            <a:r>
              <a:rPr b="0" i="0" lang="pt-PT" sz="1000" u="none" cap="none" strike="noStrike">
                <a:solidFill>
                  <a:srgbClr val="000000"/>
                </a:solidFill>
                <a:latin typeface="Arial"/>
                <a:ea typeface="Arial"/>
                <a:cs typeface="Arial"/>
                <a:sym typeface="Arial"/>
              </a:rPr>
              <a:t>.</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Explique a diferença entre stress positivo, stress tolerável e stress tóxico. Coloque ao grupo de participantes questões de verificação dos conceitos de modo a certificar-se de que compreenderam os diferentes níveis de stress.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Peça aos e às participantes que pensem em exemplos de stress positivo, stress tolerável e stress tóxico, de acordo com a </a:t>
            </a:r>
            <a:r>
              <a:rPr b="0" i="0" lang="pt-PT" sz="1000" u="sng" cap="none" strike="noStrike">
                <a:solidFill>
                  <a:srgbClr val="000000"/>
                </a:solidFill>
                <a:latin typeface="Arial"/>
                <a:ea typeface="Arial"/>
                <a:cs typeface="Arial"/>
                <a:sym typeface="Arial"/>
              </a:rPr>
              <a:t>Ficha 4</a:t>
            </a:r>
            <a:r>
              <a:rPr b="0" i="0" lang="pt-PT" sz="1000" u="none" cap="none" strike="noStrike">
                <a:solidFill>
                  <a:srgbClr val="000000"/>
                </a:solidFill>
                <a:latin typeface="Arial"/>
                <a:ea typeface="Arial"/>
                <a:cs typeface="Arial"/>
                <a:sym typeface="Arial"/>
              </a:rPr>
              <a:t>.</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1"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Guião:</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Agora que já aprendemos os sintomas de stress, vamos falar sobre níveis de stress. Quando as crianças são confrontadas com possíveis riscos, têm três níveis de reação ao stress: positiva, tolerável e tóxica.</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 O que é stress positivo, stress tolerável e stress tóxico? Alguém pode dar uma definição ou exemplo destes diferentes tipos de stress?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Uma </a:t>
            </a:r>
            <a:r>
              <a:rPr b="1" i="0" lang="pt-PT" sz="1000" u="none" cap="none" strike="noStrike">
                <a:solidFill>
                  <a:srgbClr val="000000"/>
                </a:solidFill>
                <a:latin typeface="Arial"/>
                <a:ea typeface="Arial"/>
                <a:cs typeface="Arial"/>
                <a:sym typeface="Arial"/>
              </a:rPr>
              <a:t>reação positiva ao stress </a:t>
            </a:r>
            <a:r>
              <a:rPr b="0" i="0" lang="pt-PT" sz="1000" u="none" cap="none" strike="noStrike">
                <a:solidFill>
                  <a:srgbClr val="000000"/>
                </a:solidFill>
                <a:latin typeface="Arial"/>
                <a:ea typeface="Arial"/>
                <a:cs typeface="Arial"/>
                <a:sym typeface="Arial"/>
              </a:rPr>
              <a:t>é um tipo de resposta curta, relativamente benigna. Este tipo de stress é uma componente normal da vida e é essencial para uma aprendizagem e um desenvolvimento saudáveis. Um exemplo de stress positivo é o nervosismo sentido no primeiro dia de aulas.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Uma </a:t>
            </a:r>
            <a:r>
              <a:rPr b="1" i="0" lang="pt-PT" sz="1000" u="none" cap="none" strike="noStrike">
                <a:solidFill>
                  <a:srgbClr val="000000"/>
                </a:solidFill>
                <a:latin typeface="Arial"/>
                <a:ea typeface="Arial"/>
                <a:cs typeface="Arial"/>
                <a:sym typeface="Arial"/>
              </a:rPr>
              <a:t>reação tolerável ao stress </a:t>
            </a:r>
            <a:r>
              <a:rPr b="0" i="0" lang="pt-PT" sz="1000" u="none" cap="none" strike="noStrike">
                <a:solidFill>
                  <a:srgbClr val="000000"/>
                </a:solidFill>
                <a:latin typeface="Arial"/>
                <a:ea typeface="Arial"/>
                <a:cs typeface="Arial"/>
                <a:sym typeface="Arial"/>
              </a:rPr>
              <a:t>é um tipo de resposta pouco duradoura, mas mais séria. Ela poderá ser desencadeada por experiências mais graves, tais como o falecimento natural de um membro da família. As relações de apoio com cuidadores ajudam as crianças a lidarem com o stress tolerável e podem reduzir significativamente o risco de danos permanentes na saúde e na aprendizagem.</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 Qual a diferença entre stress positivo e stress tolerável?</a:t>
            </a: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Exemplo de respostas: </a:t>
            </a:r>
            <a:r>
              <a:rPr b="0" i="0" lang="pt-PT" sz="1000" u="none" cap="none" strike="noStrike">
                <a:solidFill>
                  <a:srgbClr val="000000"/>
                </a:solidFill>
                <a:latin typeface="Arial"/>
                <a:ea typeface="Arial"/>
                <a:cs typeface="Arial"/>
                <a:sym typeface="Arial"/>
              </a:rPr>
              <a:t>O stress tolerável é causado por um acontecimento mais sério.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Uma </a:t>
            </a:r>
            <a:r>
              <a:rPr b="1" i="0" lang="pt-PT" sz="1000" u="none" cap="none" strike="noStrike">
                <a:solidFill>
                  <a:srgbClr val="000000"/>
                </a:solidFill>
                <a:latin typeface="Arial"/>
                <a:ea typeface="Arial"/>
                <a:cs typeface="Arial"/>
                <a:sym typeface="Arial"/>
              </a:rPr>
              <a:t>reação tóxica ao stress</a:t>
            </a:r>
            <a:r>
              <a:rPr b="0" i="0" lang="pt-PT" sz="1000" u="none" cap="none" strike="noStrike">
                <a:solidFill>
                  <a:srgbClr val="000000"/>
                </a:solidFill>
                <a:latin typeface="Arial"/>
                <a:ea typeface="Arial"/>
                <a:cs typeface="Arial"/>
                <a:sym typeface="Arial"/>
              </a:rPr>
              <a:t> representa a forma mais séria de stress. Pode ocorrer quando as crianças experienciam forte stress, frequente ou prolongado, sem que tenham relações de apoio que as possam ajudar a lidar com esse stress. Os eventos que podem desencadear uma reação tóxica ao stress incluem abuso infantil, negligência e exposição à violência.</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A exposição prolongada ao stress tóxico pode danificar o cérebro e prejudicar o desenvolvimento do cérebro, levando à perda de memória, tomada de decisão, regulação emocional e aprendizagem.</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 Quais são as diferenças entre stress tolerável e stress tóxico?</a:t>
            </a: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Exemplo de resposta: </a:t>
            </a:r>
            <a:r>
              <a:rPr b="0" i="0" lang="pt-PT" sz="1000" u="none" cap="none" strike="noStrike">
                <a:solidFill>
                  <a:srgbClr val="000000"/>
                </a:solidFill>
                <a:latin typeface="Arial"/>
                <a:ea typeface="Arial"/>
                <a:cs typeface="Arial"/>
                <a:sym typeface="Arial"/>
              </a:rPr>
              <a:t>O stress tolerável é um tipo de stress de curta duração. O stress tóxico é o resultado de níveis de stress repetidos e prolongados. O stress tóxico ocorre quando uma criança não tem relações de apoio que a ajudam a lidar com a situação.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 Lembra-se de outros exemplos de stress positivo, stress tolerável e stress tóxico?</a:t>
            </a: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b="1" i="1" sz="1000">
              <a:solidFill>
                <a:schemeClr val="dk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p1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Diapositivo 14</a:t>
            </a:r>
            <a:r>
              <a:rPr b="0" i="0" lang="pt-PT" sz="1000" u="none" cap="none" strike="noStrike">
                <a:solidFill>
                  <a:srgbClr val="000000"/>
                </a:solidFill>
                <a:latin typeface="Arial"/>
                <a:ea typeface="Arial"/>
                <a:cs typeface="Arial"/>
                <a:sym typeface="Arial"/>
              </a:rPr>
              <a:t> (10 minutos)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Orientações de facilitação:</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Peça aos e às participantes que imaginem que são alunos/as refugiados/as.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Convide-os/as a pensarem em mecanismos de superação positivos e negativos para lidarem com o stress que um aluno ou aluna refugiada possa enfrentar</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1" lang="pt-PT" sz="1000" u="none" cap="none" strike="noStrike">
                <a:solidFill>
                  <a:srgbClr val="000000"/>
                </a:solidFill>
                <a:latin typeface="Arial"/>
                <a:ea typeface="Arial"/>
                <a:cs typeface="Arial"/>
                <a:sym typeface="Arial"/>
              </a:rPr>
              <a:t>Nota: Pode ser útil pensar numa ou duas2 respostas com o grupo todo antes de o separar em grupos mais pequenos.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Guião:</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Convido o grupo a fazer um exercício rápido. Imaginem que são alunos ou alunas refugiadas. Cada um ou uma de vocês está sozinho/a num país novo, longe de família e amigos/as, frequentam uma escola nova, com pessoas novas, um currículo novo, e talvez numa língua diferente. A vossa educação foi interrompida, por isso poderão estar atrasados/as na aprendizagem ou até mesmo a ter dificuldades na escola.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 Estão stressados/as? Quais são os fatores que vos estão a causar stress?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Exemplo de respostas:</a:t>
            </a:r>
            <a:r>
              <a:rPr b="0" i="0" lang="pt-PT" sz="1000" u="none" cap="none" strike="noStrike">
                <a:solidFill>
                  <a:srgbClr val="000000"/>
                </a:solidFill>
                <a:latin typeface="Arial"/>
                <a:ea typeface="Arial"/>
                <a:cs typeface="Arial"/>
                <a:sym typeface="Arial"/>
              </a:rPr>
              <a:t> Sentem alguma incerteza, longe das relações de apoio da família; no passado podem ter experienciado algum trauma; pode se sentir inseguro; estão a começar a escola num ambiente que não vos é familiar, o currículo/língua de instrução poderão ser diferentes; pode ter dificuldades ou estarem atrasados/as na aprendizagem.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Converse com um/a colega durante 4-5 minutos sobre as perguntas apresentadas no </a:t>
            </a:r>
            <a:r>
              <a:rPr b="0" i="0" lang="pt-PT" sz="1000" u="sng" cap="none" strike="noStrike">
                <a:solidFill>
                  <a:srgbClr val="000000"/>
                </a:solidFill>
                <a:latin typeface="Arial"/>
                <a:ea typeface="Arial"/>
                <a:cs typeface="Arial"/>
                <a:sym typeface="Arial"/>
              </a:rPr>
              <a:t>diapositivo 14</a:t>
            </a: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Quais seriam algumas formas positivas/produtivas que nos permitiriam lidar com as origens de stress de que acabámos de falar?</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Quais são seriam as formas negativas/potencialmente nocivas que nos permitiram lidar com as mesmas?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Quando a conversa terminar, partilharemos as respostas com o grupo grande.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 Quais seriam algumas formas positivas de lidar com esse stress?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Exemplo de respostas:</a:t>
            </a:r>
            <a:r>
              <a:rPr b="0" i="0" lang="pt-PT" sz="1000" u="none" cap="none" strike="noStrike">
                <a:solidFill>
                  <a:srgbClr val="000000"/>
                </a:solidFill>
                <a:latin typeface="Arial"/>
                <a:ea typeface="Arial"/>
                <a:cs typeface="Arial"/>
                <a:sym typeface="Arial"/>
              </a:rPr>
              <a:t> respirar fundo, praticar "</a:t>
            </a:r>
            <a:r>
              <a:rPr b="0" i="1" lang="pt-PT" sz="1000" u="none" cap="none" strike="noStrike">
                <a:solidFill>
                  <a:srgbClr val="000000"/>
                </a:solidFill>
                <a:latin typeface="Arial"/>
                <a:ea typeface="Arial"/>
                <a:cs typeface="Arial"/>
                <a:sym typeface="Arial"/>
              </a:rPr>
              <a:t>mindfulness</a:t>
            </a:r>
            <a:r>
              <a:rPr b="0" i="0" lang="pt-PT" sz="1000" u="none" cap="none" strike="noStrike">
                <a:solidFill>
                  <a:srgbClr val="000000"/>
                </a:solidFill>
                <a:latin typeface="Arial"/>
                <a:ea typeface="Arial"/>
                <a:cs typeface="Arial"/>
                <a:sym typeface="Arial"/>
              </a:rPr>
              <a:t>", participar em atividades (como desporto, artes, música) que nos deixem contentes, pedir ajuda aos pares e/ou professores, participar em atividades comunitárias ou religiosas, procurar ajuda junto de profissionais de saúde mental.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 Quais seriam algumas formas negativas de lidar com esse stress?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Exemplo de respostas:</a:t>
            </a:r>
            <a:r>
              <a:rPr b="0" i="0" lang="pt-PT" sz="1000" u="none" cap="none" strike="noStrike">
                <a:solidFill>
                  <a:srgbClr val="000000"/>
                </a:solidFill>
                <a:latin typeface="Arial"/>
                <a:ea typeface="Arial"/>
                <a:cs typeface="Arial"/>
                <a:sym typeface="Arial"/>
              </a:rPr>
              <a:t> expressarmo-nos através de discursos de ódio ou comportamentos violentos, participar em comportamentos de risco, abandonar a escola, tomar parte em práticas de trabalho infantil. </a:t>
            </a:r>
            <a:endParaRPr b="0" i="0" sz="1000" u="none" cap="none" strike="noStrike">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sz="1000"/>
          </a:p>
        </p:txBody>
      </p:sp>
      <p:sp>
        <p:nvSpPr>
          <p:cNvPr id="141" name="Google Shape;141;p14: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1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2286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Diapositivo 15</a:t>
            </a:r>
            <a:r>
              <a:rPr b="0" i="0" lang="pt-PT" sz="1000" u="none" cap="none" strike="noStrike">
                <a:solidFill>
                  <a:srgbClr val="000000"/>
                </a:solidFill>
                <a:latin typeface="Arial"/>
                <a:ea typeface="Arial"/>
                <a:cs typeface="Arial"/>
                <a:sym typeface="Arial"/>
              </a:rPr>
              <a:t> (5 minutos)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Orientações de facilitação:</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Apresente o conteúdo do diapositivo.</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Peça aos e às participantes que deem exemplos pessoais à questão colocada no mesmo diapositivo.</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1"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Guião:</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As crianças e jovens têm diferentes experiências, capacidades de superação e de resposta a desastres. Alguns e algumas podem precisar apenas de atenção às suas necessidades físicas e psicossociais básicas, enquanto outros e outras podem ficar altamente perturbados/as e traumatizados/as.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O bem-estar psicossocial de uma pessoa depende dos recursos disponíveis e da sua capacidade para responder a desafios. A isso chama-se </a:t>
            </a:r>
            <a:r>
              <a:rPr b="1" i="0" lang="pt-PT" sz="1000" u="none" cap="none" strike="noStrike">
                <a:solidFill>
                  <a:srgbClr val="000000"/>
                </a:solidFill>
                <a:latin typeface="Arial"/>
                <a:ea typeface="Arial"/>
                <a:cs typeface="Arial"/>
                <a:sym typeface="Arial"/>
              </a:rPr>
              <a:t>resiliência</a:t>
            </a:r>
            <a:r>
              <a:rPr b="0" i="0" lang="pt-PT" sz="1000" u="none" cap="none" strike="noStrike">
                <a:solidFill>
                  <a:srgbClr val="000000"/>
                </a:solidFill>
                <a:latin typeface="Arial"/>
                <a:ea typeface="Arial"/>
                <a:cs typeface="Arial"/>
                <a:sym typeface="Arial"/>
              </a:rPr>
              <a:t>. A resiliência toma forma quando os fatores de proteção que sustentam o bem-estar são mais fortes do que os fatores de risco que causam dano.</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 Que fatores ajudam a reforçar a resiliência? </a:t>
            </a:r>
            <a:r>
              <a:rPr b="0" i="0" lang="pt-PT" sz="1000" u="none" cap="none" strike="noStrike">
                <a:solidFill>
                  <a:srgbClr val="000000"/>
                </a:solidFill>
                <a:latin typeface="Arial"/>
                <a:ea typeface="Arial"/>
                <a:cs typeface="Arial"/>
                <a:sym typeface="Arial"/>
              </a:rPr>
              <a:t> Encoraje os e as participantes a tirarem partido da sua experiência como pais, membros da comunidade, professores/as e profissionais de EeE.</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Exemplo de respostas:</a:t>
            </a:r>
            <a:r>
              <a:rPr b="0" i="0" lang="pt-PT" sz="1000" u="none" cap="none" strike="noStrike">
                <a:solidFill>
                  <a:srgbClr val="000000"/>
                </a:solidFill>
                <a:latin typeface="Arial"/>
                <a:ea typeface="Arial"/>
                <a:cs typeface="Arial"/>
                <a:sym typeface="Arial"/>
              </a:rPr>
              <a:t> relações de apoio, ambientes de aprendizagem seguros e livres, rotinas.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Para saber mais sobre resiliência, consulte o </a:t>
            </a:r>
            <a:r>
              <a:rPr b="0" i="1" lang="pt-PT" sz="1000" u="sng" cap="none" strike="noStrike">
                <a:solidFill>
                  <a:srgbClr val="000000"/>
                </a:solidFill>
                <a:latin typeface="Arial"/>
                <a:ea typeface="Arial"/>
                <a:cs typeface="Arial"/>
                <a:sym typeface="Arial"/>
                <a:hlinkClick r:id="rId2">
                  <a:extLst>
                    <a:ext uri="{A12FA001-AC4F-418D-AE19-62706E023703}">
                      <ahyp:hlinkClr val="tx"/>
                    </a:ext>
                  </a:extLst>
                </a:hlinkClick>
              </a:rPr>
              <a:t>White Book</a:t>
            </a:r>
            <a:r>
              <a:rPr b="0" i="0" lang="pt-PT" sz="1000" u="sng" cap="none" strike="noStrike">
                <a:solidFill>
                  <a:srgbClr val="000000"/>
                </a:solidFill>
                <a:latin typeface="Arial"/>
                <a:ea typeface="Arial"/>
                <a:cs typeface="Arial"/>
                <a:sym typeface="Arial"/>
                <a:hlinkClick r:id="rId3">
                  <a:extLst>
                    <a:ext uri="{A12FA001-AC4F-418D-AE19-62706E023703}">
                      <ahyp:hlinkClr val="tx"/>
                    </a:ext>
                  </a:extLst>
                </a:hlinkClick>
              </a:rPr>
              <a:t> da USAID: “Transforming Systems in Times of Adversity:” sobre Educação e Resiliência</a:t>
            </a:r>
            <a:r>
              <a:rPr b="0" i="0" lang="pt-PT" sz="1000" u="none" cap="none" strike="noStrike">
                <a:solidFill>
                  <a:srgbClr val="000000"/>
                </a:solidFill>
                <a:latin typeface="Arial"/>
                <a:ea typeface="Arial"/>
                <a:cs typeface="Arial"/>
                <a:sym typeface="Arial"/>
              </a:rPr>
              <a:t>. </a:t>
            </a:r>
            <a:endParaRPr b="1" i="1" sz="1000">
              <a:solidFill>
                <a:schemeClr val="dk1"/>
              </a:solidFill>
            </a:endParaRPr>
          </a:p>
        </p:txBody>
      </p:sp>
      <p:sp>
        <p:nvSpPr>
          <p:cNvPr id="147" name="Google Shape;147;p15: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p1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Diapositivo 16: </a:t>
            </a:r>
            <a:r>
              <a:rPr b="1" i="1" lang="pt-PT" sz="1000" u="none" cap="none" strike="noStrike">
                <a:solidFill>
                  <a:srgbClr val="000000"/>
                </a:solidFill>
                <a:latin typeface="Arial"/>
                <a:ea typeface="Arial"/>
                <a:cs typeface="Arial"/>
                <a:sym typeface="Arial"/>
              </a:rPr>
              <a:t>Atividade suplementar (20 minutos)</a:t>
            </a:r>
            <a:r>
              <a:rPr b="1"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Objetivo: </a:t>
            </a:r>
            <a:r>
              <a:rPr b="0" i="0" lang="pt-PT" sz="1000" u="none" cap="none" strike="noStrike">
                <a:solidFill>
                  <a:srgbClr val="000000"/>
                </a:solidFill>
                <a:latin typeface="Arial"/>
                <a:ea typeface="Arial"/>
                <a:cs typeface="Arial"/>
                <a:sym typeface="Arial"/>
              </a:rPr>
              <a:t>Reforçar os conceitos de bem-estar e stress, pedindo aos participantes que apliquem esses conceitos às suas próprias experiências.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1"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Orientações de facilitação:</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Peça aos e às participantes que conversem sobre as perguntas apresentadas no </a:t>
            </a:r>
            <a:r>
              <a:rPr b="0" i="0" lang="pt-PT" sz="1000" u="sng" cap="none" strike="noStrike">
                <a:solidFill>
                  <a:srgbClr val="000000"/>
                </a:solidFill>
                <a:latin typeface="Arial"/>
                <a:ea typeface="Arial"/>
                <a:cs typeface="Arial"/>
                <a:sym typeface="Arial"/>
              </a:rPr>
              <a:t>diapositivo 16,</a:t>
            </a:r>
            <a:r>
              <a:rPr b="0" i="0" lang="pt-PT" sz="1000" u="none" cap="none" strike="noStrike">
                <a:solidFill>
                  <a:srgbClr val="000000"/>
                </a:solidFill>
                <a:latin typeface="Arial"/>
                <a:ea typeface="Arial"/>
                <a:cs typeface="Arial"/>
                <a:sym typeface="Arial"/>
              </a:rPr>
              <a:t> em pequenos grupos.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Como descreveria as situações de desastre e crise em que viveu/trabalhou?</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Que tipo de influência teve esse contexto de crise na vida e no quotidiano das pessoas?</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Que tipo de sintomas de stress observaram ao vosso redor?</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Que sintomas de stress observou no seu próprio comportamento?</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Guião:</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Convido-vos a conversarem durante 10 minutos sobre as perguntas apresentadas no </a:t>
            </a:r>
            <a:r>
              <a:rPr b="0" i="0" lang="pt-PT" sz="1000" u="sng" cap="none" strike="noStrike">
                <a:solidFill>
                  <a:srgbClr val="000000"/>
                </a:solidFill>
                <a:latin typeface="Arial"/>
                <a:ea typeface="Arial"/>
                <a:cs typeface="Arial"/>
                <a:sym typeface="Arial"/>
              </a:rPr>
              <a:t>Diapositivo 16</a:t>
            </a:r>
            <a:r>
              <a:rPr b="0" i="0" lang="pt-PT" sz="1000" u="none" cap="none" strike="noStrike">
                <a:solidFill>
                  <a:srgbClr val="000000"/>
                </a:solidFill>
                <a:latin typeface="Arial"/>
                <a:ea typeface="Arial"/>
                <a:cs typeface="Arial"/>
                <a:sym typeface="Arial"/>
              </a:rPr>
              <a:t>, em pequenos grupos. Depois partilharem as respostas em grupo.</a:t>
            </a:r>
            <a:r>
              <a:rPr lang="pt-PT" sz="1000"/>
              <a:t> </a:t>
            </a:r>
            <a:endParaRPr b="1" i="1" sz="1000">
              <a:solidFill>
                <a:schemeClr val="dk1"/>
              </a:solidFill>
            </a:endParaRPr>
          </a:p>
        </p:txBody>
      </p:sp>
      <p:sp>
        <p:nvSpPr>
          <p:cNvPr id="153" name="Google Shape;153;p16: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1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12700" lvl="0" marL="0" rtl="0" algn="l">
              <a:lnSpc>
                <a:spcPct val="115000"/>
              </a:lnSpc>
              <a:spcBef>
                <a:spcPts val="0"/>
              </a:spcBef>
              <a:spcAft>
                <a:spcPts val="0"/>
              </a:spcAft>
              <a:buSzPts val="1100"/>
              <a:buNone/>
            </a:pPr>
            <a:r>
              <a:t/>
            </a:r>
            <a:endParaRPr/>
          </a:p>
        </p:txBody>
      </p:sp>
      <p:sp>
        <p:nvSpPr>
          <p:cNvPr id="159" name="Google Shape;159;p17: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p1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Diapositivo 18 </a:t>
            </a:r>
            <a:r>
              <a:rPr b="0" i="0" lang="pt-PT" sz="1000" u="none" cap="none" strike="noStrike">
                <a:solidFill>
                  <a:srgbClr val="000000"/>
                </a:solidFill>
                <a:latin typeface="Arial"/>
                <a:ea typeface="Arial"/>
                <a:cs typeface="Arial"/>
                <a:sym typeface="Arial"/>
              </a:rPr>
              <a:t>(5 minutos)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Orientações de facilitação:</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Explique o conceito de bem-estar psicossocial.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Guião:</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O bem-estar psicossocial</a:t>
            </a:r>
            <a:r>
              <a:rPr b="0" i="0" lang="pt-PT" sz="1000" u="none" cap="none" strike="noStrike">
                <a:solidFill>
                  <a:srgbClr val="000000"/>
                </a:solidFill>
                <a:latin typeface="Arial"/>
                <a:ea typeface="Arial"/>
                <a:cs typeface="Arial"/>
                <a:sym typeface="Arial"/>
              </a:rPr>
              <a:t> é influenciado pela capacidade psicológica e por experiências sociais positivas.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1" i="0" lang="pt-PT" sz="1000" u="none" cap="none" strike="noStrike">
                <a:solidFill>
                  <a:srgbClr val="000000"/>
                </a:solidFill>
                <a:latin typeface="Arial"/>
                <a:ea typeface="Arial"/>
                <a:cs typeface="Arial"/>
                <a:sym typeface="Arial"/>
              </a:rPr>
              <a:t>A capacidade psicológica</a:t>
            </a:r>
            <a:r>
              <a:rPr b="0" i="0" lang="pt-PT" sz="1000" u="none" cap="none" strike="noStrike">
                <a:solidFill>
                  <a:srgbClr val="000000"/>
                </a:solidFill>
                <a:latin typeface="Arial"/>
                <a:ea typeface="Arial"/>
                <a:cs typeface="Arial"/>
                <a:sym typeface="Arial"/>
              </a:rPr>
              <a:t> inclui práticas, crenças e rituais que dão sentido à vida. Estas atividades fazem-nos sentir seguros/as e protegidos/as e melhoram a nossa saúde mental.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1" i="0" lang="pt-PT" sz="1000" u="none" cap="none" strike="noStrike">
                <a:solidFill>
                  <a:srgbClr val="000000"/>
                </a:solidFill>
                <a:latin typeface="Arial"/>
                <a:ea typeface="Arial"/>
                <a:cs typeface="Arial"/>
                <a:sym typeface="Arial"/>
              </a:rPr>
              <a:t>As experiências sociais positivas</a:t>
            </a:r>
            <a:r>
              <a:rPr b="0" i="0" lang="pt-PT" sz="1000" u="none" cap="none" strike="noStrike">
                <a:solidFill>
                  <a:srgbClr val="000000"/>
                </a:solidFill>
                <a:latin typeface="Arial"/>
                <a:ea typeface="Arial"/>
                <a:cs typeface="Arial"/>
                <a:sym typeface="Arial"/>
              </a:rPr>
              <a:t>, tais como as relações com a família e os membros da comunidade, criam um sentido de pertença. As famílias e as comunidades desempenham um papel essencial no bem-estar psicossocial.</a:t>
            </a:r>
            <a:endParaRPr b="0" i="0" sz="1000" u="none" cap="none" strike="noStrike">
              <a:solidFill>
                <a:srgbClr val="000000"/>
              </a:solidFill>
              <a:latin typeface="Arial"/>
              <a:ea typeface="Arial"/>
              <a:cs typeface="Arial"/>
              <a:sym typeface="Arial"/>
            </a:endParaRPr>
          </a:p>
          <a:p>
            <a:pPr indent="0" lvl="0" marL="0" rtl="0" algn="l">
              <a:lnSpc>
                <a:spcPct val="115000"/>
              </a:lnSpc>
              <a:spcBef>
                <a:spcPts val="0"/>
              </a:spcBef>
              <a:spcAft>
                <a:spcPts val="0"/>
              </a:spcAft>
              <a:buSzPts val="1400"/>
              <a:buNone/>
            </a:pPr>
            <a:r>
              <a:t/>
            </a:r>
            <a:endParaRPr b="1" i="1" sz="1000">
              <a:solidFill>
                <a:schemeClr val="dk1"/>
              </a:solidFill>
            </a:endParaRPr>
          </a:p>
        </p:txBody>
      </p:sp>
      <p:sp>
        <p:nvSpPr>
          <p:cNvPr id="164" name="Google Shape;164;p18: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272f2c3678f_0_0: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69" name="Google Shape;169;g272f2c3678f_0_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b="1" lang="pt-PT" sz="1000">
                <a:solidFill>
                  <a:schemeClr val="dk1"/>
                </a:solidFill>
                <a:extLst>
                  <a:ext uri="http://customooxmlschemas.google.com/">
                    <go:slidesCustomData xmlns:go="http://customooxmlschemas.google.com/" textRoundtripDataId="0"/>
                  </a:ext>
                </a:extLst>
              </a:rPr>
              <a:t>Materials:</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pt-PT" sz="1000" u="sng">
                <a:solidFill>
                  <a:schemeClr val="dk1"/>
                </a:solidFill>
              </a:rPr>
              <a:t>Handout 5</a:t>
            </a:r>
            <a:r>
              <a:rPr lang="pt-PT" sz="1000">
                <a:solidFill>
                  <a:schemeClr val="dk1"/>
                </a:solidFill>
              </a:rPr>
              <a:t>: PSS Needs and Interventions</a:t>
            </a:r>
            <a:endParaRPr sz="1000">
              <a:solidFill>
                <a:schemeClr val="dk1"/>
              </a:solidFill>
            </a:endParaRPr>
          </a:p>
          <a:p>
            <a:pPr indent="400050" lvl="0" marL="0" rtl="0" algn="l">
              <a:lnSpc>
                <a:spcPct val="115000"/>
              </a:lnSpc>
              <a:spcBef>
                <a:spcPts val="0"/>
              </a:spcBef>
              <a:spcAft>
                <a:spcPts val="0"/>
              </a:spcAft>
              <a:buClr>
                <a:schemeClr val="dk1"/>
              </a:buClr>
              <a:buSzPts val="1100"/>
              <a:buFont typeface="Arial"/>
              <a:buNone/>
            </a:pPr>
            <a:r>
              <a:t/>
            </a:r>
            <a:endParaRPr b="1" sz="1000">
              <a:solidFill>
                <a:schemeClr val="dk1"/>
              </a:solidFill>
            </a:endParaRPr>
          </a:p>
          <a:p>
            <a:pPr indent="400050" lvl="0" marL="0" rtl="0" algn="l">
              <a:lnSpc>
                <a:spcPct val="115000"/>
              </a:lnSpc>
              <a:spcBef>
                <a:spcPts val="0"/>
              </a:spcBef>
              <a:spcAft>
                <a:spcPts val="0"/>
              </a:spcAft>
              <a:buClr>
                <a:schemeClr val="dk1"/>
              </a:buClr>
              <a:buSzPts val="1100"/>
              <a:buFont typeface="Arial"/>
              <a:buNone/>
            </a:pPr>
            <a:r>
              <a:rPr b="1" lang="pt-PT" sz="1000">
                <a:solidFill>
                  <a:schemeClr val="dk1"/>
                </a:solidFill>
              </a:rPr>
              <a:t>Facilitator Notes:</a:t>
            </a:r>
            <a:endParaRPr b="1"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pt-PT" sz="1000">
                <a:solidFill>
                  <a:schemeClr val="dk1"/>
                </a:solidFill>
              </a:rPr>
              <a:t>Present the information on the slide.</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pt-PT" sz="1000">
                <a:solidFill>
                  <a:schemeClr val="dk1"/>
                </a:solidFill>
              </a:rPr>
              <a:t>Explain that participants will use </a:t>
            </a:r>
            <a:r>
              <a:rPr lang="pt-PT" sz="1000" u="sng">
                <a:solidFill>
                  <a:schemeClr val="dk1"/>
                </a:solidFill>
              </a:rPr>
              <a:t>Handout 5</a:t>
            </a:r>
            <a:r>
              <a:rPr lang="pt-PT" sz="1000">
                <a:solidFill>
                  <a:schemeClr val="dk1"/>
                </a:solidFill>
              </a:rPr>
              <a:t> to brainstorm examples of children’s needs and possible PSS interventions in a school/classroom setting.</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pt-PT" sz="1000">
                <a:solidFill>
                  <a:schemeClr val="dk1"/>
                </a:solidFill>
              </a:rPr>
              <a:t>Debrief by asking each team or group to share an answer. Go around the room until one intervention has been given for each need. </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i="1" lang="pt-PT" sz="1000">
                <a:solidFill>
                  <a:schemeClr val="dk1"/>
                </a:solidFill>
              </a:rPr>
              <a:t>Note: If you are pressed for time, assign only one psychosocial need on </a:t>
            </a:r>
            <a:r>
              <a:rPr i="1" lang="pt-PT" sz="1000" u="sng">
                <a:solidFill>
                  <a:schemeClr val="dk1"/>
                </a:solidFill>
              </a:rPr>
              <a:t>Handout 5</a:t>
            </a:r>
            <a:r>
              <a:rPr i="1" lang="pt-PT" sz="1000">
                <a:solidFill>
                  <a:schemeClr val="dk1"/>
                </a:solidFill>
              </a:rPr>
              <a:t> to each group, then have groups present.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pt-PT" sz="1000">
                <a:solidFill>
                  <a:schemeClr val="dk1"/>
                </a:solidFill>
              </a:rPr>
              <a:t>Script:</a:t>
            </a:r>
            <a:endParaRPr b="1"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pt-PT" sz="1000">
                <a:solidFill>
                  <a:schemeClr val="dk1"/>
                </a:solidFill>
              </a:rPr>
              <a:t>Psychosocial support</a:t>
            </a:r>
            <a:r>
              <a:rPr lang="pt-PT" sz="1000">
                <a:solidFill>
                  <a:schemeClr val="dk1"/>
                </a:solidFill>
              </a:rPr>
              <a:t> (PSS) is the process and actions that promote holistic wellbeing of a person in their social world and can facilitate resilience within individuals, families and communities.</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pt-PT" sz="1000">
                <a:solidFill>
                  <a:schemeClr val="dk1"/>
                </a:solidFill>
              </a:rPr>
              <a:t>For children in particular, there are several needs that must be met in order to ensure their psychosocial wellbeing through psychosocial support interventions. These include:</a:t>
            </a:r>
            <a:endParaRPr sz="1000">
              <a:solidFill>
                <a:schemeClr val="dk1"/>
              </a:solidFill>
            </a:endParaRPr>
          </a:p>
          <a:p>
            <a:pPr indent="-292100" lvl="0" marL="457200" rtl="0" algn="l">
              <a:lnSpc>
                <a:spcPct val="115000"/>
              </a:lnSpc>
              <a:spcBef>
                <a:spcPts val="0"/>
              </a:spcBef>
              <a:spcAft>
                <a:spcPts val="0"/>
              </a:spcAft>
              <a:buClr>
                <a:schemeClr val="dk1"/>
              </a:buClr>
              <a:buSzPts val="1000"/>
              <a:buAutoNum type="arabicPeriod"/>
            </a:pPr>
            <a:r>
              <a:rPr lang="pt-PT" sz="1000">
                <a:solidFill>
                  <a:schemeClr val="dk1"/>
                </a:solidFill>
              </a:rPr>
              <a:t>Sense of belonging</a:t>
            </a:r>
            <a:endParaRPr sz="1000">
              <a:solidFill>
                <a:schemeClr val="dk1"/>
              </a:solidFill>
            </a:endParaRPr>
          </a:p>
          <a:p>
            <a:pPr indent="-292100" lvl="0" marL="457200" rtl="0" algn="l">
              <a:lnSpc>
                <a:spcPct val="115000"/>
              </a:lnSpc>
              <a:spcBef>
                <a:spcPts val="0"/>
              </a:spcBef>
              <a:spcAft>
                <a:spcPts val="0"/>
              </a:spcAft>
              <a:buClr>
                <a:schemeClr val="dk1"/>
              </a:buClr>
              <a:buSzPts val="1000"/>
              <a:buAutoNum type="arabicPeriod"/>
            </a:pPr>
            <a:r>
              <a:rPr lang="pt-PT" sz="1000">
                <a:solidFill>
                  <a:schemeClr val="dk1"/>
                </a:solidFill>
              </a:rPr>
              <a:t>Intellectual stimulation</a:t>
            </a:r>
            <a:endParaRPr sz="1000">
              <a:solidFill>
                <a:schemeClr val="dk1"/>
              </a:solidFill>
            </a:endParaRPr>
          </a:p>
          <a:p>
            <a:pPr indent="-292100" lvl="0" marL="457200" rtl="0" algn="l">
              <a:lnSpc>
                <a:spcPct val="115000"/>
              </a:lnSpc>
              <a:spcBef>
                <a:spcPts val="0"/>
              </a:spcBef>
              <a:spcAft>
                <a:spcPts val="0"/>
              </a:spcAft>
              <a:buClr>
                <a:schemeClr val="dk1"/>
              </a:buClr>
              <a:buSzPts val="1000"/>
              <a:buAutoNum type="arabicPeriod"/>
            </a:pPr>
            <a:r>
              <a:rPr lang="pt-PT" sz="1000">
                <a:solidFill>
                  <a:schemeClr val="dk1"/>
                </a:solidFill>
              </a:rPr>
              <a:t>Physical stimulation</a:t>
            </a:r>
            <a:endParaRPr sz="1000">
              <a:solidFill>
                <a:schemeClr val="dk1"/>
              </a:solidFill>
            </a:endParaRPr>
          </a:p>
          <a:p>
            <a:pPr indent="-292100" lvl="0" marL="457200" rtl="0" algn="l">
              <a:lnSpc>
                <a:spcPct val="115000"/>
              </a:lnSpc>
              <a:spcBef>
                <a:spcPts val="0"/>
              </a:spcBef>
              <a:spcAft>
                <a:spcPts val="0"/>
              </a:spcAft>
              <a:buClr>
                <a:schemeClr val="dk1"/>
              </a:buClr>
              <a:buSzPts val="1000"/>
              <a:buAutoNum type="arabicPeriod"/>
            </a:pPr>
            <a:r>
              <a:rPr lang="pt-PT" sz="1000">
                <a:solidFill>
                  <a:schemeClr val="dk1"/>
                </a:solidFill>
              </a:rPr>
              <a:t>Personal attachments</a:t>
            </a:r>
            <a:endParaRPr sz="1000">
              <a:solidFill>
                <a:schemeClr val="dk1"/>
              </a:solidFill>
            </a:endParaRPr>
          </a:p>
          <a:p>
            <a:pPr indent="-292100" lvl="0" marL="457200" rtl="0" algn="l">
              <a:lnSpc>
                <a:spcPct val="115000"/>
              </a:lnSpc>
              <a:spcBef>
                <a:spcPts val="0"/>
              </a:spcBef>
              <a:spcAft>
                <a:spcPts val="0"/>
              </a:spcAft>
              <a:buClr>
                <a:schemeClr val="dk1"/>
              </a:buClr>
              <a:buSzPts val="1000"/>
              <a:buAutoNum type="arabicPeriod"/>
            </a:pPr>
            <a:r>
              <a:rPr lang="pt-PT" sz="1000">
                <a:solidFill>
                  <a:schemeClr val="dk1"/>
                </a:solidFill>
              </a:rPr>
              <a:t>To feel valued</a:t>
            </a:r>
            <a:endParaRPr sz="1000">
              <a:solidFill>
                <a:schemeClr val="dk1"/>
              </a:solidFill>
            </a:endParaRPr>
          </a:p>
          <a:p>
            <a:pPr indent="-292100" lvl="0" marL="457200" rtl="0" algn="l">
              <a:lnSpc>
                <a:spcPct val="115000"/>
              </a:lnSpc>
              <a:spcBef>
                <a:spcPts val="0"/>
              </a:spcBef>
              <a:spcAft>
                <a:spcPts val="0"/>
              </a:spcAft>
              <a:buClr>
                <a:schemeClr val="dk1"/>
              </a:buClr>
              <a:buSzPts val="1000"/>
              <a:buAutoNum type="arabicPeriod"/>
            </a:pPr>
            <a:r>
              <a:rPr lang="pt-PT" sz="1000">
                <a:solidFill>
                  <a:schemeClr val="dk1"/>
                </a:solidFill>
              </a:rPr>
              <a:t>Relationship with peers</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pt-PT" sz="1000">
                <a:solidFill>
                  <a:schemeClr val="dk1"/>
                </a:solidFill>
              </a:rPr>
              <a:t>❓</a:t>
            </a:r>
            <a:r>
              <a:rPr b="1" lang="pt-PT" sz="1000">
                <a:solidFill>
                  <a:srgbClr val="CC0000"/>
                </a:solidFill>
              </a:rPr>
              <a:t> Are there any needs that are missing from this list? What might be the needs of a child who is differently abled? </a:t>
            </a:r>
            <a:r>
              <a:rPr lang="pt-PT" sz="1000">
                <a:solidFill>
                  <a:srgbClr val="CC0000"/>
                </a:solidFill>
              </a:rPr>
              <a:t>(Take responses from the audience and add on board or flip chart).</a:t>
            </a:r>
            <a:endParaRPr sz="1000">
              <a:solidFill>
                <a:srgbClr val="CC0000"/>
              </a:solidFill>
            </a:endParaRPr>
          </a:p>
          <a:p>
            <a:pPr indent="0" lvl="0" marL="0" rtl="0" algn="l">
              <a:lnSpc>
                <a:spcPct val="115000"/>
              </a:lnSpc>
              <a:spcBef>
                <a:spcPts val="0"/>
              </a:spcBef>
              <a:spcAft>
                <a:spcPts val="0"/>
              </a:spcAft>
              <a:buClr>
                <a:schemeClr val="dk1"/>
              </a:buClr>
              <a:buSzPts val="1100"/>
              <a:buFont typeface="Arial"/>
              <a:buNone/>
            </a:pPr>
            <a:r>
              <a:t/>
            </a:r>
            <a:endParaRPr b="1" sz="1000">
              <a:solidFill>
                <a:srgbClr val="CC0000"/>
              </a:solidFill>
            </a:endParaRPr>
          </a:p>
          <a:p>
            <a:pPr indent="0" lvl="0" marL="0" rtl="0" algn="l">
              <a:lnSpc>
                <a:spcPct val="115000"/>
              </a:lnSpc>
              <a:spcBef>
                <a:spcPts val="0"/>
              </a:spcBef>
              <a:spcAft>
                <a:spcPts val="0"/>
              </a:spcAft>
              <a:buClr>
                <a:schemeClr val="dk1"/>
              </a:buClr>
              <a:buSzPts val="1100"/>
              <a:buFont typeface="Arial"/>
              <a:buNone/>
            </a:pPr>
            <a:r>
              <a:rPr lang="pt-PT" sz="1000">
                <a:solidFill>
                  <a:schemeClr val="dk1"/>
                </a:solidFill>
              </a:rPr>
              <a:t>With a partner or in a small group, use </a:t>
            </a:r>
            <a:r>
              <a:rPr lang="pt-PT" sz="1000" u="sng">
                <a:solidFill>
                  <a:schemeClr val="dk1"/>
                </a:solidFill>
              </a:rPr>
              <a:t>Handout 5</a:t>
            </a:r>
            <a:r>
              <a:rPr lang="pt-PT" sz="1000">
                <a:solidFill>
                  <a:schemeClr val="dk1"/>
                </a:solidFill>
              </a:rPr>
              <a:t> to brainstorm some examples of PSS from your own experience.</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pt-PT" sz="1000">
                <a:solidFill>
                  <a:schemeClr val="dk1"/>
                </a:solidFill>
              </a:rPr>
              <a:t>What is a positive example of each need? (Examples where children’s needs are being met)</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pt-PT" sz="1000">
                <a:solidFill>
                  <a:schemeClr val="dk1"/>
                </a:solidFill>
              </a:rPr>
              <a:t>What is a negative example of each need? (Examples where children’s needs are </a:t>
            </a:r>
            <a:r>
              <a:rPr lang="pt-PT" sz="1000" u="sng">
                <a:solidFill>
                  <a:schemeClr val="dk1"/>
                </a:solidFill>
              </a:rPr>
              <a:t>not</a:t>
            </a:r>
            <a:r>
              <a:rPr lang="pt-PT" sz="1000">
                <a:solidFill>
                  <a:schemeClr val="dk1"/>
                </a:solidFill>
              </a:rPr>
              <a:t> being met)</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pt-PT" sz="1000">
                <a:solidFill>
                  <a:schemeClr val="dk1"/>
                </a:solidFill>
              </a:rPr>
              <a:t>What is a possible (school- or classroom-based) intervention to improve children’s well-being related to each need?</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pt-PT" sz="1000">
                <a:solidFill>
                  <a:schemeClr val="dk1"/>
                </a:solidFill>
              </a:rPr>
              <a:t>❓</a:t>
            </a:r>
            <a:r>
              <a:rPr b="1" lang="pt-PT" sz="1000">
                <a:solidFill>
                  <a:srgbClr val="CC0000"/>
                </a:solidFill>
              </a:rPr>
              <a:t> Would anyone like to share their examples of interventions?</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p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Diapositivo 2</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Orientações de facilitação:</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Reveja os objetivos de aprendizagem:</a:t>
            </a:r>
            <a:endParaRPr b="0" i="0" sz="1000" u="none" cap="none" strike="noStrike">
              <a:solidFill>
                <a:srgbClr val="000000"/>
              </a:solidFill>
              <a:latin typeface="Arial"/>
              <a:ea typeface="Arial"/>
              <a:cs typeface="Arial"/>
              <a:sym typeface="Arial"/>
            </a:endParaRPr>
          </a:p>
          <a:p>
            <a:pPr indent="-203200" lvl="0" marL="457200" rtl="0" algn="l">
              <a:lnSpc>
                <a:spcPct val="100000"/>
              </a:lnSpc>
              <a:spcBef>
                <a:spcPts val="0"/>
              </a:spcBef>
              <a:spcAft>
                <a:spcPts val="0"/>
              </a:spcAft>
              <a:buSzPts val="1000"/>
              <a:buFont typeface="Arial"/>
              <a:buChar char="•"/>
            </a:pPr>
            <a:r>
              <a:rPr b="0" i="0" lang="pt-PT" sz="1000" u="none" cap="none" strike="noStrike">
                <a:solidFill>
                  <a:srgbClr val="000000"/>
                </a:solidFill>
                <a:latin typeface="Arial"/>
                <a:ea typeface="Arial"/>
                <a:cs typeface="Arial"/>
                <a:sym typeface="Arial"/>
              </a:rPr>
              <a:t>Definir as principais condições associadas ao bem-estar e apoio psicossocial</a:t>
            </a:r>
            <a:endParaRPr b="0" i="0" sz="1000" u="none" cap="none" strike="noStrike">
              <a:solidFill>
                <a:srgbClr val="000000"/>
              </a:solidFill>
              <a:latin typeface="Arial"/>
              <a:ea typeface="Arial"/>
              <a:cs typeface="Arial"/>
              <a:sym typeface="Arial"/>
            </a:endParaRPr>
          </a:p>
          <a:p>
            <a:pPr indent="-203200" lvl="0" marL="457200" rtl="0" algn="l">
              <a:lnSpc>
                <a:spcPct val="100000"/>
              </a:lnSpc>
              <a:spcBef>
                <a:spcPts val="0"/>
              </a:spcBef>
              <a:spcAft>
                <a:spcPts val="0"/>
              </a:spcAft>
              <a:buSzPts val="1000"/>
              <a:buFont typeface="Arial"/>
              <a:buChar char="•"/>
            </a:pPr>
            <a:r>
              <a:rPr b="0" i="0" lang="pt-PT" sz="1000" u="none" cap="none" strike="noStrike">
                <a:solidFill>
                  <a:srgbClr val="000000"/>
                </a:solidFill>
                <a:latin typeface="Arial"/>
                <a:ea typeface="Arial"/>
                <a:cs typeface="Arial"/>
                <a:sym typeface="Arial"/>
              </a:rPr>
              <a:t>Identificar sintomas de stress</a:t>
            </a:r>
            <a:endParaRPr b="0" i="0" sz="1000" u="none" cap="none" strike="noStrike">
              <a:solidFill>
                <a:srgbClr val="000000"/>
              </a:solidFill>
              <a:latin typeface="Arial"/>
              <a:ea typeface="Arial"/>
              <a:cs typeface="Arial"/>
              <a:sym typeface="Arial"/>
            </a:endParaRPr>
          </a:p>
          <a:p>
            <a:pPr indent="-203200" lvl="0" marL="457200" rtl="0" algn="l">
              <a:lnSpc>
                <a:spcPct val="100000"/>
              </a:lnSpc>
              <a:spcBef>
                <a:spcPts val="0"/>
              </a:spcBef>
              <a:spcAft>
                <a:spcPts val="0"/>
              </a:spcAft>
              <a:buSzPts val="1000"/>
              <a:buFont typeface="Arial"/>
              <a:buChar char="•"/>
            </a:pPr>
            <a:r>
              <a:rPr b="0" i="0" lang="pt-PT" sz="1000" u="none" cap="none" strike="noStrike">
                <a:solidFill>
                  <a:srgbClr val="000000"/>
                </a:solidFill>
                <a:latin typeface="Arial"/>
                <a:ea typeface="Arial"/>
                <a:cs typeface="Arial"/>
                <a:sym typeface="Arial"/>
              </a:rPr>
              <a:t>Explicar os efeitos do stress sobre a aprendizagem e desenvolvimento</a:t>
            </a:r>
            <a:endParaRPr b="0" i="0" sz="1000" u="none" cap="none" strike="noStrike">
              <a:solidFill>
                <a:srgbClr val="000000"/>
              </a:solidFill>
              <a:latin typeface="Arial"/>
              <a:ea typeface="Arial"/>
              <a:cs typeface="Arial"/>
              <a:sym typeface="Arial"/>
            </a:endParaRPr>
          </a:p>
          <a:p>
            <a:pPr indent="-203200" lvl="0" marL="457200" rtl="0" algn="l">
              <a:lnSpc>
                <a:spcPct val="100000"/>
              </a:lnSpc>
              <a:spcBef>
                <a:spcPts val="0"/>
              </a:spcBef>
              <a:spcAft>
                <a:spcPts val="0"/>
              </a:spcAft>
              <a:buSzPts val="1000"/>
              <a:buFont typeface="Arial"/>
              <a:buChar char="•"/>
            </a:pPr>
            <a:r>
              <a:rPr b="0" i="0" lang="pt-PT" sz="1000" u="none" cap="none" strike="noStrike">
                <a:solidFill>
                  <a:srgbClr val="000000"/>
                </a:solidFill>
                <a:latin typeface="Arial"/>
                <a:ea typeface="Arial"/>
                <a:cs typeface="Arial"/>
                <a:sym typeface="Arial"/>
              </a:rPr>
              <a:t>Dar exemplos de como situações de emergência podem afetar o bem-estar psicossocial de crianças e jovens</a:t>
            </a:r>
            <a:endParaRPr b="0" i="0" sz="1000" u="none" cap="none" strike="noStrike">
              <a:solidFill>
                <a:srgbClr val="000000"/>
              </a:solidFill>
              <a:latin typeface="Arial"/>
              <a:ea typeface="Arial"/>
              <a:cs typeface="Arial"/>
              <a:sym typeface="Arial"/>
            </a:endParaRPr>
          </a:p>
          <a:p>
            <a:pPr indent="-203200" lvl="0" marL="457200" rtl="0" algn="l">
              <a:lnSpc>
                <a:spcPct val="100000"/>
              </a:lnSpc>
              <a:spcBef>
                <a:spcPts val="0"/>
              </a:spcBef>
              <a:spcAft>
                <a:spcPts val="0"/>
              </a:spcAft>
              <a:buSzPts val="1000"/>
              <a:buFont typeface="Arial"/>
              <a:buChar char="•"/>
            </a:pPr>
            <a:r>
              <a:rPr b="0" i="0" lang="pt-PT" sz="1000" u="none" cap="none" strike="noStrike">
                <a:solidFill>
                  <a:srgbClr val="000000"/>
                </a:solidFill>
                <a:latin typeface="Arial"/>
                <a:ea typeface="Arial"/>
                <a:cs typeface="Arial"/>
                <a:sym typeface="Arial"/>
              </a:rPr>
              <a:t>Identificar exemplos de intervenções de apoio psicossocial (AP) e aprendizagem social e emocional (ASE) em contextos educativos</a:t>
            </a:r>
            <a:endParaRPr b="0" i="0" sz="1000" u="none" cap="none" strike="noStrike">
              <a:solidFill>
                <a:srgbClr val="000000"/>
              </a:solidFill>
              <a:latin typeface="Arial"/>
              <a:ea typeface="Arial"/>
              <a:cs typeface="Arial"/>
              <a:sym typeface="Arial"/>
            </a:endParaRPr>
          </a:p>
          <a:p>
            <a:pPr indent="-203200" lvl="0" marL="457200" rtl="0" algn="l">
              <a:lnSpc>
                <a:spcPct val="100000"/>
              </a:lnSpc>
              <a:spcBef>
                <a:spcPts val="0"/>
              </a:spcBef>
              <a:spcAft>
                <a:spcPts val="0"/>
              </a:spcAft>
              <a:buSzPts val="1000"/>
              <a:buFont typeface="Arial"/>
              <a:buChar char="•"/>
            </a:pPr>
            <a:r>
              <a:rPr b="0" i="0" lang="pt-PT" sz="1000" u="none" cap="none" strike="noStrike">
                <a:solidFill>
                  <a:srgbClr val="000000"/>
                </a:solidFill>
                <a:latin typeface="Arial"/>
                <a:ea typeface="Arial"/>
                <a:cs typeface="Arial"/>
                <a:sym typeface="Arial"/>
              </a:rPr>
              <a:t>Desenvolver um plano de ação para melhorar as intervenções de AP e ASE em contextos educativos</a:t>
            </a:r>
            <a:endParaRPr b="0" i="0" sz="1000" u="none" cap="none" strike="noStrike">
              <a:solidFill>
                <a:srgbClr val="000000"/>
              </a:solidFill>
              <a:latin typeface="Arial"/>
              <a:ea typeface="Arial"/>
              <a:cs typeface="Arial"/>
              <a:sym typeface="Arial"/>
            </a:endParaRPr>
          </a:p>
          <a:p>
            <a:pPr indent="0" lvl="0" marL="0" rtl="0" algn="l">
              <a:lnSpc>
                <a:spcPct val="115000"/>
              </a:lnSpc>
              <a:spcBef>
                <a:spcPts val="0"/>
              </a:spcBef>
              <a:spcAft>
                <a:spcPts val="0"/>
              </a:spcAft>
              <a:buSzPts val="1400"/>
              <a:buNone/>
            </a:pPr>
            <a:r>
              <a:t/>
            </a:r>
            <a:endParaRPr b="1" i="1" sz="1000">
              <a:solidFill>
                <a:schemeClr val="dk1"/>
              </a:solidFill>
            </a:endParaRPr>
          </a:p>
        </p:txBody>
      </p:sp>
      <p:sp>
        <p:nvSpPr>
          <p:cNvPr id="58" name="Google Shape;58;p2: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p20: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89" name="Google Shape;189;p2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Diapositivo 20 </a:t>
            </a:r>
            <a:r>
              <a:rPr b="0" i="0" lang="pt-PT" sz="1000" u="none" cap="none" strike="noStrike">
                <a:solidFill>
                  <a:srgbClr val="000000"/>
                </a:solidFill>
                <a:latin typeface="Arial"/>
                <a:ea typeface="Arial"/>
                <a:cs typeface="Arial"/>
                <a:sym typeface="Arial"/>
              </a:rPr>
              <a:t>(2,5 minutos)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Orientações de facilitação:</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Partilhe o diapositivo com as respostas depois do grupo de participantes ter dado pelo menos um exemplo de intervenção em AP para cada necessidade.</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Responda às questões colocadas pelo grupo.</a:t>
            </a:r>
            <a:r>
              <a:rPr lang="pt-PT" sz="1000"/>
              <a:t> </a:t>
            </a:r>
            <a:endParaRPr sz="1000"/>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p21: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95" name="Google Shape;195;p2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Diapositivo 21 </a:t>
            </a:r>
            <a:r>
              <a:rPr b="0" i="0" lang="pt-PT" sz="1000" u="none" cap="none" strike="noStrike">
                <a:solidFill>
                  <a:srgbClr val="000000"/>
                </a:solidFill>
                <a:latin typeface="Arial"/>
                <a:ea typeface="Arial"/>
                <a:cs typeface="Arial"/>
                <a:sym typeface="Arial"/>
              </a:rPr>
              <a:t>(2,5 minutos)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Orientações de facilitação:</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Apresente o conteúdo do diapositivo</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Guião:</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As intervenções em apoio psicossocial promovem o bem-estar. Por um lado, as intervenções podem ser </a:t>
            </a:r>
            <a:r>
              <a:rPr b="0" i="0" lang="pt-PT" sz="1000" u="sng" cap="none" strike="noStrike">
                <a:solidFill>
                  <a:srgbClr val="000000"/>
                </a:solidFill>
                <a:latin typeface="Arial"/>
                <a:ea typeface="Arial"/>
                <a:cs typeface="Arial"/>
                <a:sym typeface="Arial"/>
              </a:rPr>
              <a:t>preventivas</a:t>
            </a:r>
            <a:r>
              <a:rPr b="0" i="0" lang="pt-PT" sz="1000" u="none" cap="none" strike="noStrike">
                <a:solidFill>
                  <a:srgbClr val="000000"/>
                </a:solidFill>
                <a:latin typeface="Arial"/>
                <a:ea typeface="Arial"/>
                <a:cs typeface="Arial"/>
                <a:sym typeface="Arial"/>
              </a:rPr>
              <a:t>, o que significa que diminuem o risco de uma criança desenvolver problemas de saúde mental. Por outro lado, as intervenções também podem ser </a:t>
            </a:r>
            <a:r>
              <a:rPr b="0" i="0" lang="pt-PT" sz="1000" u="sng" cap="none" strike="noStrike">
                <a:solidFill>
                  <a:srgbClr val="000000"/>
                </a:solidFill>
                <a:latin typeface="Arial"/>
                <a:ea typeface="Arial"/>
                <a:cs typeface="Arial"/>
                <a:sym typeface="Arial"/>
              </a:rPr>
              <a:t>curativas</a:t>
            </a:r>
            <a:r>
              <a:rPr b="0" i="0" lang="pt-PT" sz="1000" u="none" cap="none" strike="noStrike">
                <a:solidFill>
                  <a:srgbClr val="000000"/>
                </a:solidFill>
                <a:latin typeface="Arial"/>
                <a:ea typeface="Arial"/>
                <a:cs typeface="Arial"/>
                <a:sym typeface="Arial"/>
              </a:rPr>
              <a:t>, o que significa que ajudam as crianças a lidar com problemas psicossociais ou a superá-los. </a:t>
            </a:r>
            <a:endParaRPr b="0" i="0" sz="1000" u="none" cap="none" strike="noStrike">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sz="1000"/>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g2e30bdf5225_0_0: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05" name="Google Shape;205;g2e30bdf5225_0_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400"/>
              <a:buFont typeface="Arial"/>
              <a:buNone/>
            </a:pPr>
            <a:r>
              <a:rPr b="1" lang="pt-PT" sz="1000">
                <a:solidFill>
                  <a:schemeClr val="dk1"/>
                </a:solidFill>
              </a:rPr>
              <a:t>Diapositivo 22 </a:t>
            </a:r>
            <a:r>
              <a:rPr lang="pt-PT" sz="1000">
                <a:solidFill>
                  <a:schemeClr val="dk1"/>
                </a:solidFill>
              </a:rPr>
              <a:t>(20 minutos) </a:t>
            </a:r>
            <a:endParaRPr sz="1000">
              <a:solidFill>
                <a:schemeClr val="dk1"/>
              </a:solidFill>
            </a:endParaRPr>
          </a:p>
          <a:p>
            <a:pPr indent="-228600" lvl="0" marL="457200" rtl="0" algn="l">
              <a:spcBef>
                <a:spcPts val="0"/>
              </a:spcBef>
              <a:spcAft>
                <a:spcPts val="0"/>
              </a:spcAft>
              <a:buClr>
                <a:schemeClr val="dk1"/>
              </a:buClr>
              <a:buSzPts val="1400"/>
              <a:buFont typeface="Arial"/>
              <a:buNone/>
            </a:pPr>
            <a:r>
              <a:rPr b="1" lang="pt-PT" sz="1000">
                <a:solidFill>
                  <a:schemeClr val="dk1"/>
                </a:solidFill>
              </a:rPr>
              <a:t> </a:t>
            </a:r>
            <a:endParaRPr sz="1000">
              <a:solidFill>
                <a:schemeClr val="dk1"/>
              </a:solidFill>
            </a:endParaRPr>
          </a:p>
          <a:p>
            <a:pPr indent="-228600" lvl="0" marL="457200" rtl="0" algn="l">
              <a:spcBef>
                <a:spcPts val="0"/>
              </a:spcBef>
              <a:spcAft>
                <a:spcPts val="0"/>
              </a:spcAft>
              <a:buClr>
                <a:schemeClr val="dk1"/>
              </a:buClr>
              <a:buSzPts val="1400"/>
              <a:buFont typeface="Arial"/>
              <a:buNone/>
            </a:pPr>
            <a:r>
              <a:rPr b="1" lang="pt-PT" sz="1000">
                <a:solidFill>
                  <a:schemeClr val="dk1"/>
                </a:solidFill>
              </a:rPr>
              <a:t>Materiais:</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pt-PT" sz="1000" u="sng">
                <a:solidFill>
                  <a:schemeClr val="dk1"/>
                </a:solidFill>
              </a:rPr>
              <a:t>Ficha 6</a:t>
            </a:r>
            <a:r>
              <a:rPr lang="pt-PT" sz="1000">
                <a:solidFill>
                  <a:schemeClr val="dk1"/>
                </a:solidFill>
              </a:rPr>
              <a:t>: Competências e Intervenções em ASE</a:t>
            </a:r>
            <a:endParaRPr sz="1000">
              <a:solidFill>
                <a:schemeClr val="dk1"/>
              </a:solidFill>
            </a:endParaRPr>
          </a:p>
          <a:p>
            <a:pPr indent="-228600" lvl="0" marL="457200" rtl="0" algn="l">
              <a:spcBef>
                <a:spcPts val="0"/>
              </a:spcBef>
              <a:spcAft>
                <a:spcPts val="0"/>
              </a:spcAft>
              <a:buClr>
                <a:schemeClr val="dk1"/>
              </a:buClr>
              <a:buSzPts val="1400"/>
              <a:buFont typeface="Arial"/>
              <a:buNone/>
            </a:pPr>
            <a:r>
              <a:rPr b="1" lang="pt-PT" sz="1000">
                <a:solidFill>
                  <a:schemeClr val="dk1"/>
                </a:solidFill>
              </a:rPr>
              <a:t> </a:t>
            </a:r>
            <a:endParaRPr sz="1000">
              <a:solidFill>
                <a:schemeClr val="dk1"/>
              </a:solidFill>
            </a:endParaRPr>
          </a:p>
          <a:p>
            <a:pPr indent="-228600" lvl="0" marL="457200" rtl="0" algn="l">
              <a:spcBef>
                <a:spcPts val="0"/>
              </a:spcBef>
              <a:spcAft>
                <a:spcPts val="0"/>
              </a:spcAft>
              <a:buClr>
                <a:schemeClr val="dk1"/>
              </a:buClr>
              <a:buSzPts val="1400"/>
              <a:buFont typeface="Arial"/>
              <a:buNone/>
            </a:pPr>
            <a:r>
              <a:rPr b="1" lang="pt-PT" sz="1000">
                <a:solidFill>
                  <a:schemeClr val="dk1"/>
                </a:solidFill>
              </a:rPr>
              <a:t>Orientações de facilitação:</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pt-PT" sz="1000">
                <a:solidFill>
                  <a:schemeClr val="dk1"/>
                </a:solidFill>
              </a:rPr>
              <a:t>Apresente o conteúdo do diapositivo</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pt-PT" sz="1000">
                <a:solidFill>
                  <a:schemeClr val="dk1"/>
                </a:solidFill>
              </a:rPr>
              <a:t>Explique que ao grupo de participantes que irão usar a </a:t>
            </a:r>
            <a:r>
              <a:rPr lang="pt-PT" sz="1000" u="sng">
                <a:solidFill>
                  <a:schemeClr val="dk1"/>
                </a:solidFill>
              </a:rPr>
              <a:t>Ficha 6</a:t>
            </a:r>
            <a:r>
              <a:rPr lang="pt-PT" sz="1000">
                <a:solidFill>
                  <a:schemeClr val="dk1"/>
                </a:solidFill>
              </a:rPr>
              <a:t> para enquadrar um debate sobre quais são as competências úteis/importantes em ASE e como estas podem ser reforçadas. </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pt-PT" sz="1000">
                <a:solidFill>
                  <a:schemeClr val="dk1"/>
                </a:solidFill>
              </a:rPr>
              <a:t>Peça a cada pequenos grupos para partilhar uma resposta.</a:t>
            </a:r>
            <a:endParaRPr sz="1000">
              <a:solidFill>
                <a:schemeClr val="dk1"/>
              </a:solidFill>
            </a:endParaRPr>
          </a:p>
          <a:p>
            <a:pPr indent="-228600" lvl="0" marL="457200" rtl="0" algn="l">
              <a:spcBef>
                <a:spcPts val="0"/>
              </a:spcBef>
              <a:spcAft>
                <a:spcPts val="0"/>
              </a:spcAft>
              <a:buClr>
                <a:schemeClr val="dk1"/>
              </a:buClr>
              <a:buSzPts val="1400"/>
              <a:buFont typeface="Arial"/>
              <a:buNone/>
            </a:pPr>
            <a:r>
              <a:rPr i="1" lang="pt-PT" sz="1000">
                <a:solidFill>
                  <a:schemeClr val="dk1"/>
                </a:solidFill>
              </a:rPr>
              <a:t>Nota: Se houver limitação de tempo, distribua apenas uma necessidade psicossocial da </a:t>
            </a:r>
            <a:r>
              <a:rPr i="1" lang="pt-PT" sz="1000" u="sng">
                <a:solidFill>
                  <a:schemeClr val="dk1"/>
                </a:solidFill>
              </a:rPr>
              <a:t>Ficha 6</a:t>
            </a:r>
            <a:r>
              <a:rPr i="1" lang="pt-PT" sz="1000">
                <a:solidFill>
                  <a:schemeClr val="dk1"/>
                </a:solidFill>
              </a:rPr>
              <a:t> a cada grupo, e depois peça aos grupos que a apresentem.</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pt-PT" sz="1000">
                <a:solidFill>
                  <a:schemeClr val="dk1"/>
                </a:solidFill>
              </a:rPr>
              <a:t> </a:t>
            </a:r>
            <a:endParaRPr sz="1000">
              <a:solidFill>
                <a:schemeClr val="dk1"/>
              </a:solidFill>
            </a:endParaRPr>
          </a:p>
          <a:p>
            <a:pPr indent="-228600" lvl="0" marL="457200" rtl="0" algn="l">
              <a:spcBef>
                <a:spcPts val="0"/>
              </a:spcBef>
              <a:spcAft>
                <a:spcPts val="0"/>
              </a:spcAft>
              <a:buClr>
                <a:schemeClr val="dk1"/>
              </a:buClr>
              <a:buSzPts val="1400"/>
              <a:buFont typeface="Arial"/>
              <a:buNone/>
            </a:pPr>
            <a:r>
              <a:rPr b="1" lang="pt-PT" sz="1000">
                <a:solidFill>
                  <a:schemeClr val="dk1"/>
                </a:solidFill>
              </a:rPr>
              <a:t>Guião:</a:t>
            </a:r>
            <a:endParaRPr sz="1000">
              <a:solidFill>
                <a:schemeClr val="dk1"/>
              </a:solidFill>
            </a:endParaRPr>
          </a:p>
          <a:p>
            <a:pPr indent="-228600" lvl="0" marL="457200" rtl="0" algn="l">
              <a:spcBef>
                <a:spcPts val="0"/>
              </a:spcBef>
              <a:spcAft>
                <a:spcPts val="0"/>
              </a:spcAft>
              <a:buClr>
                <a:schemeClr val="dk1"/>
              </a:buClr>
              <a:buSzPts val="1400"/>
              <a:buFont typeface="Arial"/>
              <a:buNone/>
            </a:pPr>
            <a:r>
              <a:rPr b="1" lang="pt-PT" sz="1000">
                <a:solidFill>
                  <a:schemeClr val="dk1"/>
                </a:solidFill>
              </a:rPr>
              <a:t> </a:t>
            </a:r>
            <a:endParaRPr sz="1000">
              <a:solidFill>
                <a:schemeClr val="dk1"/>
              </a:solidFill>
            </a:endParaRPr>
          </a:p>
          <a:p>
            <a:pPr indent="-228600" lvl="0" marL="457200" rtl="0" algn="l">
              <a:spcBef>
                <a:spcPts val="0"/>
              </a:spcBef>
              <a:spcAft>
                <a:spcPts val="0"/>
              </a:spcAft>
              <a:buClr>
                <a:schemeClr val="dk1"/>
              </a:buClr>
              <a:buSzPts val="1400"/>
              <a:buFont typeface="Arial"/>
              <a:buNone/>
            </a:pPr>
            <a:r>
              <a:rPr b="1" lang="pt-PT" sz="1000">
                <a:solidFill>
                  <a:schemeClr val="dk1"/>
                </a:solidFill>
              </a:rPr>
              <a:t>A Aprendizagem Social e Emocional</a:t>
            </a:r>
            <a:r>
              <a:rPr lang="pt-PT" sz="1000">
                <a:solidFill>
                  <a:schemeClr val="dk1"/>
                </a:solidFill>
              </a:rPr>
              <a:t> (ASE) é uma componente importante do apoio psicossocial. Geralmente, os programas de AP preparam o caminho para a intervenção ao nível da ASE. A ASE consiste nos processos e ações que fomentam a autoconsciência, a literacia emocional, a resiliência e a autoconfiança. São elementos essenciais para o bem-estar e a aprendizagem na escola. Talvez a característica mais distintiva da ASE seja o facto de estar intencionalmente ligada à academia. É projetada para e implementada em espaços de aprendizagem, e idealmente deve ser uma componente integral do currículo escolar.</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pt-PT" sz="1000">
                <a:solidFill>
                  <a:schemeClr val="dk1"/>
                </a:solidFill>
              </a:rPr>
              <a:t> </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pt-PT" sz="1000">
                <a:solidFill>
                  <a:schemeClr val="dk1"/>
                </a:solidFill>
              </a:rPr>
              <a:t>A ASE pode ser vista como uma abordagem pedagógica. Através da aprendizagem social e emocional, crianças e jovens adquirem competências para reconhecer e gerir as suas emoções. Tal pode ajudá-los a tomar decisões responsáveis, estabelecer relações positivas e lidar com desafios interpessoais de forma construtiva.</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pt-PT" sz="1000">
                <a:solidFill>
                  <a:schemeClr val="dk1"/>
                </a:solidFill>
              </a:rPr>
              <a:t> </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pt-PT" sz="1000">
                <a:solidFill>
                  <a:schemeClr val="dk1"/>
                </a:solidFill>
              </a:rPr>
              <a:t>Converse com um/a colega ou em pequeno grupo, sobre em que medida as competências em ASE são úteis/importantes e como podem ser reforçadas. Utilize a </a:t>
            </a:r>
            <a:r>
              <a:rPr lang="pt-PT" sz="1000" u="sng">
                <a:solidFill>
                  <a:schemeClr val="dk1"/>
                </a:solidFill>
              </a:rPr>
              <a:t>Ficha 6</a:t>
            </a:r>
            <a:r>
              <a:rPr lang="pt-PT" sz="1000">
                <a:solidFill>
                  <a:schemeClr val="dk1"/>
                </a:solidFill>
              </a:rPr>
              <a:t> para anotar as conclusões da conversa. </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pt-PT" sz="1000">
                <a:solidFill>
                  <a:schemeClr val="dk1"/>
                </a:solidFill>
              </a:rPr>
              <a:t> </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pt-PT" sz="1000">
                <a:solidFill>
                  <a:schemeClr val="dk1"/>
                </a:solidFill>
              </a:rPr>
              <a:t>No círculo interno: Porque é que cada competência é importante? Como é que o facto de desenvolver ou ter cada um dessas competências pode beneficiar as crianças?</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pt-PT" sz="1000">
                <a:solidFill>
                  <a:schemeClr val="dk1"/>
                </a:solidFill>
              </a:rPr>
              <a:t>No círculo externo: Como é que se pode desenvolver ou fortalecer cada competência? Que tipos de intervenções seriam apropriadas?</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pt-PT" sz="1000">
                <a:solidFill>
                  <a:schemeClr val="dk1"/>
                </a:solidFill>
              </a:rPr>
              <a:t> </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pt-PT" sz="1000">
                <a:solidFill>
                  <a:schemeClr val="dk1"/>
                </a:solidFill>
              </a:rPr>
              <a:t> </a:t>
            </a:r>
            <a:endParaRPr sz="1000">
              <a:solidFill>
                <a:schemeClr val="dk1"/>
              </a:solidFill>
            </a:endParaRPr>
          </a:p>
          <a:p>
            <a:pPr indent="-228600" lvl="0" marL="457200" rtl="0" algn="l">
              <a:spcBef>
                <a:spcPts val="0"/>
              </a:spcBef>
              <a:spcAft>
                <a:spcPts val="0"/>
              </a:spcAft>
              <a:buClr>
                <a:schemeClr val="dk1"/>
              </a:buClr>
              <a:buSzPts val="1400"/>
              <a:buFont typeface="Arial"/>
              <a:buNone/>
            </a:pPr>
            <a:r>
              <a:rPr b="1" lang="pt-PT" sz="1000">
                <a:solidFill>
                  <a:schemeClr val="dk1"/>
                </a:solidFill>
              </a:rPr>
              <a:t>❓ Quem gostaria de partilhar as suas conclusões?</a:t>
            </a:r>
            <a:endParaRPr sz="1000">
              <a:solidFill>
                <a:schemeClr val="dk1"/>
              </a:solidFill>
            </a:endParaRPr>
          </a:p>
          <a:p>
            <a:pPr indent="-228600" lvl="0" marL="457200" rtl="0" algn="l">
              <a:spcBef>
                <a:spcPts val="0"/>
              </a:spcBef>
              <a:spcAft>
                <a:spcPts val="0"/>
              </a:spcAft>
              <a:buClr>
                <a:schemeClr val="dk1"/>
              </a:buClr>
              <a:buSzPts val="1400"/>
              <a:buFont typeface="Arial"/>
              <a:buNone/>
            </a:pPr>
            <a:r>
              <a:rPr b="1" lang="pt-PT" sz="1000">
                <a:solidFill>
                  <a:schemeClr val="dk1"/>
                </a:solidFill>
              </a:rPr>
              <a:t> </a:t>
            </a:r>
            <a:endParaRPr sz="1000">
              <a:solidFill>
                <a:schemeClr val="dk1"/>
              </a:solidFill>
            </a:endParaRPr>
          </a:p>
          <a:p>
            <a:pPr indent="-228600" lvl="0" marL="457200" rtl="0" algn="l">
              <a:spcBef>
                <a:spcPts val="0"/>
              </a:spcBef>
              <a:spcAft>
                <a:spcPts val="0"/>
              </a:spcAft>
              <a:buClr>
                <a:schemeClr val="dk1"/>
              </a:buClr>
              <a:buSzPts val="1400"/>
              <a:buFont typeface="Arial"/>
              <a:buNone/>
            </a:pPr>
            <a:r>
              <a:rPr lang="pt-PT" sz="1000">
                <a:solidFill>
                  <a:schemeClr val="dk1"/>
                </a:solidFill>
              </a:rPr>
              <a:t>O Quadro de ASE abordado neste módulo corresponder ao </a:t>
            </a:r>
            <a:r>
              <a:rPr lang="pt-PT" sz="1000" u="sng">
                <a:solidFill>
                  <a:schemeClr val="dk1"/>
                </a:solidFill>
                <a:hlinkClick r:id="rId2">
                  <a:extLst>
                    <a:ext uri="{A12FA001-AC4F-418D-AE19-62706E023703}">
                      <ahyp:hlinkClr val="tx"/>
                    </a:ext>
                  </a:extLst>
                </a:hlinkClick>
              </a:rPr>
              <a:t>Quadro CASEL (</a:t>
            </a:r>
            <a:r>
              <a:rPr i="1" lang="pt-PT" sz="1000" u="sng">
                <a:solidFill>
                  <a:schemeClr val="dk1"/>
                </a:solidFill>
                <a:hlinkClick r:id="rId3">
                  <a:extLst>
                    <a:ext uri="{A12FA001-AC4F-418D-AE19-62706E023703}">
                      <ahyp:hlinkClr val="tx"/>
                    </a:ext>
                  </a:extLst>
                </a:hlinkClick>
              </a:rPr>
              <a:t>Collaborative for Academic, Social, and Emotional Learning</a:t>
            </a:r>
            <a:r>
              <a:rPr lang="pt-PT" sz="1000" u="sng">
                <a:solidFill>
                  <a:schemeClr val="dk1"/>
                </a:solidFill>
                <a:hlinkClick r:id="rId4">
                  <a:extLst>
                    <a:ext uri="{A12FA001-AC4F-418D-AE19-62706E023703}">
                      <ahyp:hlinkClr val="tx"/>
                    </a:ext>
                  </a:extLst>
                </a:hlinkClick>
              </a:rPr>
              <a:t>)</a:t>
            </a:r>
            <a:r>
              <a:rPr lang="pt-PT" sz="1000">
                <a:solidFill>
                  <a:schemeClr val="dk1"/>
                </a:solidFill>
              </a:rPr>
              <a:t>, mas existem </a:t>
            </a:r>
            <a:endParaRPr sz="1000">
              <a:solidFill>
                <a:schemeClr val="dk1"/>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p2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Diapositivo 23:</a:t>
            </a:r>
            <a:r>
              <a:rPr b="0" i="0" lang="pt-PT" sz="1000" u="none" cap="none" strike="noStrike">
                <a:solidFill>
                  <a:srgbClr val="000000"/>
                </a:solidFill>
                <a:latin typeface="Arial"/>
                <a:ea typeface="Arial"/>
                <a:cs typeface="Arial"/>
                <a:sym typeface="Arial"/>
              </a:rPr>
              <a:t> </a:t>
            </a:r>
            <a:r>
              <a:rPr b="1" i="1" lang="pt-PT" sz="1000" u="none" cap="none" strike="noStrike">
                <a:solidFill>
                  <a:srgbClr val="000000"/>
                </a:solidFill>
                <a:latin typeface="Arial"/>
                <a:ea typeface="Arial"/>
                <a:cs typeface="Arial"/>
                <a:sym typeface="Arial"/>
              </a:rPr>
              <a:t>Atividade suplementar</a:t>
            </a:r>
            <a:r>
              <a:rPr b="0" i="1" lang="pt-PT" sz="1000" u="none" cap="none" strike="noStrike">
                <a:solidFill>
                  <a:srgbClr val="000000"/>
                </a:solidFill>
                <a:latin typeface="Arial"/>
                <a:ea typeface="Arial"/>
                <a:cs typeface="Arial"/>
                <a:sym typeface="Arial"/>
              </a:rPr>
              <a:t> (20 minutos)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Objetivo:</a:t>
            </a:r>
            <a:r>
              <a:rPr b="0" i="0" lang="pt-PT" sz="1000" u="none" cap="none" strike="noStrike">
                <a:solidFill>
                  <a:srgbClr val="000000"/>
                </a:solidFill>
                <a:latin typeface="Arial"/>
                <a:ea typeface="Arial"/>
                <a:cs typeface="Arial"/>
                <a:sym typeface="Arial"/>
              </a:rPr>
              <a:t> reforçar os conceitos introduzidos na parte A da formação. Esta atividade permitirá avaliar se o grupo de participantes compreende e consegue explicar os principais conceitos.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Materiais: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sng" cap="none" strike="noStrike">
                <a:solidFill>
                  <a:srgbClr val="000000"/>
                </a:solidFill>
                <a:latin typeface="Arial"/>
                <a:ea typeface="Arial"/>
                <a:cs typeface="Arial"/>
                <a:sym typeface="Arial"/>
              </a:rPr>
              <a:t>Apêndice 4</a:t>
            </a:r>
            <a:r>
              <a:rPr b="0" i="0" lang="pt-PT" sz="1000" u="none" cap="none" strike="noStrike">
                <a:solidFill>
                  <a:srgbClr val="000000"/>
                </a:solidFill>
                <a:latin typeface="Arial"/>
                <a:ea typeface="Arial"/>
                <a:cs typeface="Arial"/>
                <a:sym typeface="Arial"/>
              </a:rPr>
              <a:t>: Aplicar termos-chave</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Orientações de facilitação:</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Distribua a cada participante um cartão com um conceito daqueles apresentados no </a:t>
            </a:r>
            <a:r>
              <a:rPr b="0" i="0" lang="pt-PT" sz="1000" u="sng" cap="none" strike="noStrike">
                <a:solidFill>
                  <a:srgbClr val="000000"/>
                </a:solidFill>
                <a:latin typeface="Arial"/>
                <a:ea typeface="Arial"/>
                <a:cs typeface="Arial"/>
                <a:sym typeface="Arial"/>
              </a:rPr>
              <a:t>Apêndice 4</a:t>
            </a:r>
            <a:r>
              <a:rPr b="0" i="0" lang="pt-PT" sz="1000" u="none" cap="none" strike="noStrike">
                <a:solidFill>
                  <a:srgbClr val="000000"/>
                </a:solidFill>
                <a:latin typeface="Arial"/>
                <a:ea typeface="Arial"/>
                <a:cs typeface="Arial"/>
                <a:sym typeface="Arial"/>
              </a:rPr>
              <a:t>. Peça ao grupo de participantes que não revelem o seu conteúdo. Consoante o número de participantes, poderá ser necessário repetir os conceitos.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Peça que se levantem e formem pares.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Já em pares. cada pessoa deverá explicar o seu conceito e tentar adivinhar o da outra.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Assim que ambos tiverem explicado e adivinhado corretamente o respetivo conceito, devem trocar de cartões e encontrar um/a novo/a colega com quem repetir o processo. </a:t>
            </a:r>
            <a:r>
              <a:rPr b="0" i="1" lang="pt-PT" sz="1000" u="none" cap="none" strike="noStrike">
                <a:solidFill>
                  <a:srgbClr val="000000"/>
                </a:solidFill>
                <a:latin typeface="Arial"/>
                <a:ea typeface="Arial"/>
                <a:cs typeface="Arial"/>
                <a:sym typeface="Arial"/>
              </a:rPr>
              <a:t>Nota: pode ser útil demonstrar o procedimento com o grande grupo, de modo a assegurar que todos e todas as participantes percebam o que se pretende.</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Passados 10-15 minutos, peça ao grupo de participantes que voltem aos seus lugares.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Peça a alguns elementos mais confiantes do grupo que descrevam os seus conceitos ao grupo todo.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Guião:</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Hoje aprendemos muitos conceitos novos, por isso agora vamos praticá-los! Cada um e uma de vós tem um cartão com uma palavra escrita. Não o mostrem a ninguém! Vamos usá-lo para jogar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Podem levantar-se e fazer pares. Quando tiverem os pares constituídos, um/a de vocês descreve o conceito que está no cartão para que a outra pessoa tente adivinhar. Quando adivinharem, trocam. Finalmente, quando já tiverem adivinhado os dois conceitos, trocam de cartões, formam par com outro/a colega, e repetem o processo.</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 Quem gostaria de explicar o seu conceito ao grande grupo? Vamos tentar adivinhar qual é o conceito.</a:t>
            </a:r>
            <a:r>
              <a:rPr lang="pt-PT" sz="1000"/>
              <a:t> </a:t>
            </a:r>
            <a:endParaRPr b="1" i="1" sz="1000">
              <a:solidFill>
                <a:schemeClr val="dk1"/>
              </a:solidFill>
            </a:endParaRPr>
          </a:p>
        </p:txBody>
      </p:sp>
      <p:sp>
        <p:nvSpPr>
          <p:cNvPr id="223" name="Google Shape;223;p23: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p2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12700" lvl="0" marL="0" rtl="0" algn="l">
              <a:lnSpc>
                <a:spcPct val="115000"/>
              </a:lnSpc>
              <a:spcBef>
                <a:spcPts val="0"/>
              </a:spcBef>
              <a:spcAft>
                <a:spcPts val="0"/>
              </a:spcAft>
              <a:buSzPts val="1100"/>
              <a:buNone/>
            </a:pPr>
            <a:r>
              <a:t/>
            </a:r>
            <a:endParaRPr/>
          </a:p>
        </p:txBody>
      </p:sp>
      <p:sp>
        <p:nvSpPr>
          <p:cNvPr id="229" name="Google Shape;229;p24: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p2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2286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Diapositivo 25 e 26 </a:t>
            </a:r>
            <a:r>
              <a:rPr b="0" i="0" lang="pt-PT" sz="1000" u="none" cap="none" strike="noStrike">
                <a:solidFill>
                  <a:srgbClr val="000000"/>
                </a:solidFill>
                <a:latin typeface="Arial"/>
                <a:ea typeface="Arial"/>
                <a:cs typeface="Arial"/>
                <a:sym typeface="Arial"/>
              </a:rPr>
              <a:t>(15 minutos)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1"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Materiais: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sng" cap="none" strike="noStrike">
                <a:solidFill>
                  <a:srgbClr val="000000"/>
                </a:solidFill>
                <a:latin typeface="Arial"/>
                <a:ea typeface="Arial"/>
                <a:cs typeface="Arial"/>
                <a:sym typeface="Arial"/>
              </a:rPr>
              <a:t>Ficha 7</a:t>
            </a:r>
            <a:r>
              <a:rPr b="0" i="0" lang="pt-PT" sz="1000" u="none" cap="none" strike="noStrike">
                <a:solidFill>
                  <a:srgbClr val="000000"/>
                </a:solidFill>
                <a:latin typeface="Arial"/>
                <a:ea typeface="Arial"/>
                <a:cs typeface="Arial"/>
                <a:sym typeface="Arial"/>
              </a:rPr>
              <a:t>: Pirâmide de Intervenção em AP e ASE</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sng" cap="none" strike="noStrike">
                <a:solidFill>
                  <a:srgbClr val="000000"/>
                </a:solidFill>
                <a:latin typeface="Arial"/>
                <a:ea typeface="Arial"/>
                <a:cs typeface="Arial"/>
                <a:sym typeface="Arial"/>
              </a:rPr>
              <a:t>Apêndice 5</a:t>
            </a:r>
            <a:r>
              <a:rPr b="0" i="0" lang="pt-PT" sz="1000" u="none" cap="none" strike="noStrike">
                <a:solidFill>
                  <a:srgbClr val="000000"/>
                </a:solidFill>
                <a:latin typeface="Arial"/>
                <a:ea typeface="Arial"/>
                <a:cs typeface="Arial"/>
                <a:sym typeface="Arial"/>
              </a:rPr>
              <a:t>: Lista de respostas sobre a Pirâmide de Intervenção em AP e ASE</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Orientações de facilitação:</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Explique os diferentes níveis da pirâmide de intervenção</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Distribua a </a:t>
            </a:r>
            <a:r>
              <a:rPr b="0" i="0" lang="pt-PT" sz="1000" u="sng" cap="none" strike="noStrike">
                <a:solidFill>
                  <a:srgbClr val="000000"/>
                </a:solidFill>
                <a:latin typeface="Arial"/>
                <a:ea typeface="Arial"/>
                <a:cs typeface="Arial"/>
                <a:sym typeface="Arial"/>
              </a:rPr>
              <a:t>Ficha 7</a:t>
            </a:r>
            <a:r>
              <a:rPr b="0" i="0" lang="pt-PT" sz="1000" u="none" cap="none" strike="noStrike">
                <a:solidFill>
                  <a:srgbClr val="000000"/>
                </a:solidFill>
                <a:latin typeface="Arial"/>
                <a:ea typeface="Arial"/>
                <a:cs typeface="Arial"/>
                <a:sym typeface="Arial"/>
              </a:rPr>
              <a:t> às e aos participantes.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Peça ao grupo de participantes que trabalhem em grupos de 2-3 e combinem os exemplos de intervenções com os diferentes níveis da pirâmide apresentada na mesma ficha. </a:t>
            </a:r>
            <a:r>
              <a:rPr b="0" i="1" lang="pt-PT" sz="1000" u="none" cap="none" strike="noStrike">
                <a:solidFill>
                  <a:srgbClr val="000000"/>
                </a:solidFill>
                <a:latin typeface="Arial"/>
                <a:ea typeface="Arial"/>
                <a:cs typeface="Arial"/>
                <a:sym typeface="Arial"/>
              </a:rPr>
              <a:t>Nota: Pode ser útil exemplificar esta atividade como grande grupo antes de pedir aos e às participantes para trabalharem em pares.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Compare as respostas em conjunto. Use a lista de respostas do </a:t>
            </a:r>
            <a:r>
              <a:rPr b="0" i="0" lang="pt-PT" sz="1000" u="sng" cap="none" strike="noStrike">
                <a:solidFill>
                  <a:srgbClr val="000000"/>
                </a:solidFill>
                <a:latin typeface="Arial"/>
                <a:ea typeface="Arial"/>
                <a:cs typeface="Arial"/>
                <a:sym typeface="Arial"/>
              </a:rPr>
              <a:t>Apêndice 5</a:t>
            </a:r>
            <a:r>
              <a:rPr b="0" i="0" lang="pt-PT" sz="1000" u="none" cap="none" strike="noStrike">
                <a:solidFill>
                  <a:srgbClr val="000000"/>
                </a:solidFill>
                <a:latin typeface="Arial"/>
                <a:ea typeface="Arial"/>
                <a:cs typeface="Arial"/>
                <a:sym typeface="Arial"/>
              </a:rPr>
              <a:t> para verificar as respostas do grupo de participantes.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Guião:</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Agora que já estão familiarizados/as com alguns conceitos principais do AP e da ASE, vamos analisar algumas estratégias de intervenção nestas áreas.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Como podem ver na pirâmide, existem quatro níveis de intervenção em AP e ASE: </a:t>
            </a:r>
            <a:r>
              <a:rPr b="1" i="0" lang="pt-PT" sz="1000" u="none" cap="none" strike="noStrike">
                <a:solidFill>
                  <a:srgbClr val="000000"/>
                </a:solidFill>
                <a:latin typeface="Arial"/>
                <a:ea typeface="Arial"/>
                <a:cs typeface="Arial"/>
                <a:sym typeface="Arial"/>
              </a:rPr>
              <a:t>serviços básicos e de segurança, apoio da família e da comunidade, apoio específico não especializado e serviços especializados</a:t>
            </a: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O </a:t>
            </a:r>
            <a:r>
              <a:rPr b="1" i="0" lang="pt-PT" sz="1000" u="none" cap="none" strike="noStrike">
                <a:solidFill>
                  <a:srgbClr val="000000"/>
                </a:solidFill>
                <a:latin typeface="Arial"/>
                <a:ea typeface="Arial"/>
                <a:cs typeface="Arial"/>
                <a:sym typeface="Arial"/>
              </a:rPr>
              <a:t>nível de serviços básicos e segurança</a:t>
            </a:r>
            <a:r>
              <a:rPr b="0" i="0" lang="pt-PT" sz="1000" u="none" cap="none" strike="noStrike">
                <a:solidFill>
                  <a:srgbClr val="000000"/>
                </a:solidFill>
                <a:latin typeface="Arial"/>
                <a:ea typeface="Arial"/>
                <a:cs typeface="Arial"/>
                <a:sym typeface="Arial"/>
              </a:rPr>
              <a:t> apresenta a educação como um serviço essencial para criar rotina e normalidade após uma emergência. Alguns exemplos de intervenção neste nível são: abertura de escolas, espaços de educação não-formal acolhedores para crianças e jovens, e formação de professores/as.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O </a:t>
            </a:r>
            <a:r>
              <a:rPr b="1" i="0" lang="pt-PT" sz="1000" u="none" cap="none" strike="noStrike">
                <a:solidFill>
                  <a:srgbClr val="000000"/>
                </a:solidFill>
                <a:latin typeface="Arial"/>
                <a:ea typeface="Arial"/>
                <a:cs typeface="Arial"/>
                <a:sym typeface="Arial"/>
              </a:rPr>
              <a:t>nível de apoio da família e da comunidade</a:t>
            </a:r>
            <a:r>
              <a:rPr b="0" i="0" lang="pt-PT" sz="1000" u="none" cap="none" strike="noStrike">
                <a:solidFill>
                  <a:srgbClr val="000000"/>
                </a:solidFill>
                <a:latin typeface="Arial"/>
                <a:ea typeface="Arial"/>
                <a:cs typeface="Arial"/>
                <a:sym typeface="Arial"/>
              </a:rPr>
              <a:t> apresenta as escolas como uma ponte entre os sistemas de apoio familiar e comunitário. Alguns exemplos de intervenção neste nível são: associações de pais e professores, e conselhos escolares.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O </a:t>
            </a:r>
            <a:r>
              <a:rPr b="1" i="0" lang="pt-PT" sz="1000" u="none" cap="none" strike="noStrike">
                <a:solidFill>
                  <a:srgbClr val="000000"/>
                </a:solidFill>
                <a:latin typeface="Arial"/>
                <a:ea typeface="Arial"/>
                <a:cs typeface="Arial"/>
                <a:sym typeface="Arial"/>
              </a:rPr>
              <a:t>nível de apoio específico não especializado</a:t>
            </a:r>
            <a:r>
              <a:rPr b="0" i="0" lang="pt-PT" sz="1000" u="none" cap="none" strike="noStrike">
                <a:solidFill>
                  <a:srgbClr val="000000"/>
                </a:solidFill>
                <a:latin typeface="Arial"/>
                <a:ea typeface="Arial"/>
                <a:cs typeface="Arial"/>
                <a:sym typeface="Arial"/>
              </a:rPr>
              <a:t> reconhece que há alguns alunos/as que precisam de mais apoio do que outros. Por exemplo: aconselhamento em grupo ou apoio entre pares nas escolas.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O </a:t>
            </a:r>
            <a:r>
              <a:rPr b="1" i="0" lang="pt-PT" sz="1000" u="none" cap="none" strike="noStrike">
                <a:solidFill>
                  <a:srgbClr val="000000"/>
                </a:solidFill>
                <a:latin typeface="Arial"/>
                <a:ea typeface="Arial"/>
                <a:cs typeface="Arial"/>
                <a:sym typeface="Arial"/>
              </a:rPr>
              <a:t>nível de serviços especializados</a:t>
            </a:r>
            <a:r>
              <a:rPr b="0" i="0" lang="pt-PT" sz="1000" u="none" cap="none" strike="noStrike">
                <a:solidFill>
                  <a:srgbClr val="000000"/>
                </a:solidFill>
                <a:latin typeface="Arial"/>
                <a:ea typeface="Arial"/>
                <a:cs typeface="Arial"/>
                <a:sym typeface="Arial"/>
              </a:rPr>
              <a:t> reconhece que alunos e alunas mais vulneráveis podem precisar de apoio adicional fora do ambiente escolar. Por exemplo: encaminhamento para profissionais de saúde mental.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Com um/a colega, façam corresponder os exemplos de intervenções da </a:t>
            </a:r>
            <a:r>
              <a:rPr b="0" i="0" lang="pt-PT" sz="1000" u="sng" cap="none" strike="noStrike">
                <a:solidFill>
                  <a:srgbClr val="000000"/>
                </a:solidFill>
                <a:latin typeface="Arial"/>
                <a:ea typeface="Arial"/>
                <a:cs typeface="Arial"/>
                <a:sym typeface="Arial"/>
              </a:rPr>
              <a:t>Ficha 7</a:t>
            </a:r>
            <a:r>
              <a:rPr b="0" i="0" lang="pt-PT" sz="1000" u="none" cap="none" strike="noStrike">
                <a:solidFill>
                  <a:srgbClr val="000000"/>
                </a:solidFill>
                <a:latin typeface="Arial"/>
                <a:ea typeface="Arial"/>
                <a:cs typeface="Arial"/>
                <a:sym typeface="Arial"/>
              </a:rPr>
              <a:t> com os níveis da pirâmide de intervenção.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 Conseguem lembrar-se de outras intervenções em AP e ASE? Já implementaram alguma destas intervenções? O que funcionou bem? O que não funcionou assim tão bem?</a:t>
            </a:r>
            <a:endParaRPr b="0" i="0" sz="1000" u="none" cap="none" strike="noStrike">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b="1" i="1" sz="1000">
              <a:solidFill>
                <a:schemeClr val="dk1"/>
              </a:solidFill>
            </a:endParaRPr>
          </a:p>
        </p:txBody>
      </p:sp>
      <p:sp>
        <p:nvSpPr>
          <p:cNvPr id="234" name="Google Shape;234;p25: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p2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 Diapositivo 25 e 26 </a:t>
            </a:r>
            <a:r>
              <a:rPr b="0" i="0" lang="pt-PT" sz="1000" u="none" cap="none" strike="noStrike">
                <a:solidFill>
                  <a:srgbClr val="000000"/>
                </a:solidFill>
                <a:latin typeface="Arial"/>
                <a:ea typeface="Arial"/>
                <a:cs typeface="Arial"/>
                <a:sym typeface="Arial"/>
              </a:rPr>
              <a:t>(15 minutos)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1"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Materiais: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sng" cap="none" strike="noStrike">
                <a:solidFill>
                  <a:srgbClr val="000000"/>
                </a:solidFill>
                <a:latin typeface="Arial"/>
                <a:ea typeface="Arial"/>
                <a:cs typeface="Arial"/>
                <a:sym typeface="Arial"/>
              </a:rPr>
              <a:t>Ficha 7</a:t>
            </a:r>
            <a:r>
              <a:rPr b="0" i="0" lang="pt-PT" sz="1000" u="none" cap="none" strike="noStrike">
                <a:solidFill>
                  <a:srgbClr val="000000"/>
                </a:solidFill>
                <a:latin typeface="Arial"/>
                <a:ea typeface="Arial"/>
                <a:cs typeface="Arial"/>
                <a:sym typeface="Arial"/>
              </a:rPr>
              <a:t>: Pirâmide de Intervenção em AP e ASE</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sng" cap="none" strike="noStrike">
                <a:solidFill>
                  <a:srgbClr val="000000"/>
                </a:solidFill>
                <a:latin typeface="Arial"/>
                <a:ea typeface="Arial"/>
                <a:cs typeface="Arial"/>
                <a:sym typeface="Arial"/>
              </a:rPr>
              <a:t>Apêndice 5</a:t>
            </a:r>
            <a:r>
              <a:rPr b="0" i="0" lang="pt-PT" sz="1000" u="none" cap="none" strike="noStrike">
                <a:solidFill>
                  <a:srgbClr val="000000"/>
                </a:solidFill>
                <a:latin typeface="Arial"/>
                <a:ea typeface="Arial"/>
                <a:cs typeface="Arial"/>
                <a:sym typeface="Arial"/>
              </a:rPr>
              <a:t>: Lista de respostas sobre a Pirâmide de Intervenção em AP e ASE</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Orientações de facilitação:</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Explique os diferentes níveis da pirâmide de intervenção</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Distribua a </a:t>
            </a:r>
            <a:r>
              <a:rPr b="0" i="0" lang="pt-PT" sz="1000" u="sng" cap="none" strike="noStrike">
                <a:solidFill>
                  <a:srgbClr val="000000"/>
                </a:solidFill>
                <a:latin typeface="Arial"/>
                <a:ea typeface="Arial"/>
                <a:cs typeface="Arial"/>
                <a:sym typeface="Arial"/>
              </a:rPr>
              <a:t>Ficha 7</a:t>
            </a:r>
            <a:r>
              <a:rPr b="0" i="0" lang="pt-PT" sz="1000" u="none" cap="none" strike="noStrike">
                <a:solidFill>
                  <a:srgbClr val="000000"/>
                </a:solidFill>
                <a:latin typeface="Arial"/>
                <a:ea typeface="Arial"/>
                <a:cs typeface="Arial"/>
                <a:sym typeface="Arial"/>
              </a:rPr>
              <a:t> às e aos participantes.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Peça ao grupo de participantes que trabalhem em grupos de 2-3 e combinem os exemplos de intervenções com os diferentes níveis da pirâmide apresentada na mesma ficha. </a:t>
            </a:r>
            <a:r>
              <a:rPr b="0" i="1" lang="pt-PT" sz="1000" u="none" cap="none" strike="noStrike">
                <a:solidFill>
                  <a:srgbClr val="000000"/>
                </a:solidFill>
                <a:latin typeface="Arial"/>
                <a:ea typeface="Arial"/>
                <a:cs typeface="Arial"/>
                <a:sym typeface="Arial"/>
              </a:rPr>
              <a:t>Nota: Pode ser útil exemplificar esta atividade como grande grupo antes de pedir aos e às participantes para trabalharem em pares.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Compare as respostas em conjunto. Use a lista de respostas do </a:t>
            </a:r>
            <a:r>
              <a:rPr b="0" i="0" lang="pt-PT" sz="1000" u="sng" cap="none" strike="noStrike">
                <a:solidFill>
                  <a:srgbClr val="000000"/>
                </a:solidFill>
                <a:latin typeface="Arial"/>
                <a:ea typeface="Arial"/>
                <a:cs typeface="Arial"/>
                <a:sym typeface="Arial"/>
              </a:rPr>
              <a:t>Apêndice 5</a:t>
            </a:r>
            <a:r>
              <a:rPr b="0" i="0" lang="pt-PT" sz="1000" u="none" cap="none" strike="noStrike">
                <a:solidFill>
                  <a:srgbClr val="000000"/>
                </a:solidFill>
                <a:latin typeface="Arial"/>
                <a:ea typeface="Arial"/>
                <a:cs typeface="Arial"/>
                <a:sym typeface="Arial"/>
              </a:rPr>
              <a:t> para verificar as respostas do grupo de participantes.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Guião:</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Agora que já estão familiarizados/as com alguns conceitos principais do AP e da ASE, vamos analisar algumas estratégias de intervenção nestas áreas.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Como podem ver na pirâmide, existem quatro níveis de intervenção em AP e ASE: </a:t>
            </a:r>
            <a:r>
              <a:rPr b="1" i="0" lang="pt-PT" sz="1000" u="none" cap="none" strike="noStrike">
                <a:solidFill>
                  <a:srgbClr val="000000"/>
                </a:solidFill>
                <a:latin typeface="Arial"/>
                <a:ea typeface="Arial"/>
                <a:cs typeface="Arial"/>
                <a:sym typeface="Arial"/>
              </a:rPr>
              <a:t>serviços básicos e de segurança, apoio da família e da comunidade, apoio específico não especializado e serviços especializados</a:t>
            </a: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O </a:t>
            </a:r>
            <a:r>
              <a:rPr b="1" i="0" lang="pt-PT" sz="1000" u="none" cap="none" strike="noStrike">
                <a:solidFill>
                  <a:srgbClr val="000000"/>
                </a:solidFill>
                <a:latin typeface="Arial"/>
                <a:ea typeface="Arial"/>
                <a:cs typeface="Arial"/>
                <a:sym typeface="Arial"/>
              </a:rPr>
              <a:t>nível de serviços básicos e segurança</a:t>
            </a:r>
            <a:r>
              <a:rPr b="0" i="0" lang="pt-PT" sz="1000" u="none" cap="none" strike="noStrike">
                <a:solidFill>
                  <a:srgbClr val="000000"/>
                </a:solidFill>
                <a:latin typeface="Arial"/>
                <a:ea typeface="Arial"/>
                <a:cs typeface="Arial"/>
                <a:sym typeface="Arial"/>
              </a:rPr>
              <a:t> apresenta a educação como um serviço essencial para criar rotina e normalidade após uma emergência. Alguns exemplos de intervenção neste nível são: abertura de escolas, espaços de educação não-formal acolhedores para crianças e jovens, e formação de professores/as.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O </a:t>
            </a:r>
            <a:r>
              <a:rPr b="1" i="0" lang="pt-PT" sz="1000" u="none" cap="none" strike="noStrike">
                <a:solidFill>
                  <a:srgbClr val="000000"/>
                </a:solidFill>
                <a:latin typeface="Arial"/>
                <a:ea typeface="Arial"/>
                <a:cs typeface="Arial"/>
                <a:sym typeface="Arial"/>
              </a:rPr>
              <a:t>nível de apoio da família e da comunidade</a:t>
            </a:r>
            <a:r>
              <a:rPr b="0" i="0" lang="pt-PT" sz="1000" u="none" cap="none" strike="noStrike">
                <a:solidFill>
                  <a:srgbClr val="000000"/>
                </a:solidFill>
                <a:latin typeface="Arial"/>
                <a:ea typeface="Arial"/>
                <a:cs typeface="Arial"/>
                <a:sym typeface="Arial"/>
              </a:rPr>
              <a:t> apresenta as escolas como uma ponte entre os sistemas de apoio familiar e comunitário. Alguns exemplos de intervenção neste nível são: associações de pais e professores, e conselhos escolares.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O </a:t>
            </a:r>
            <a:r>
              <a:rPr b="1" i="0" lang="pt-PT" sz="1000" u="none" cap="none" strike="noStrike">
                <a:solidFill>
                  <a:srgbClr val="000000"/>
                </a:solidFill>
                <a:latin typeface="Arial"/>
                <a:ea typeface="Arial"/>
                <a:cs typeface="Arial"/>
                <a:sym typeface="Arial"/>
              </a:rPr>
              <a:t>nível de apoio específico não especializado</a:t>
            </a:r>
            <a:r>
              <a:rPr b="0" i="0" lang="pt-PT" sz="1000" u="none" cap="none" strike="noStrike">
                <a:solidFill>
                  <a:srgbClr val="000000"/>
                </a:solidFill>
                <a:latin typeface="Arial"/>
                <a:ea typeface="Arial"/>
                <a:cs typeface="Arial"/>
                <a:sym typeface="Arial"/>
              </a:rPr>
              <a:t> reconhece que há alguns alunos/as que precisam de mais apoio do que outros. Por exemplo: aconselhamento em grupo ou apoio entre pares nas escolas.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O </a:t>
            </a:r>
            <a:r>
              <a:rPr b="1" i="0" lang="pt-PT" sz="1000" u="none" cap="none" strike="noStrike">
                <a:solidFill>
                  <a:srgbClr val="000000"/>
                </a:solidFill>
                <a:latin typeface="Arial"/>
                <a:ea typeface="Arial"/>
                <a:cs typeface="Arial"/>
                <a:sym typeface="Arial"/>
              </a:rPr>
              <a:t>nível de serviços especializados</a:t>
            </a:r>
            <a:r>
              <a:rPr b="0" i="0" lang="pt-PT" sz="1000" u="none" cap="none" strike="noStrike">
                <a:solidFill>
                  <a:srgbClr val="000000"/>
                </a:solidFill>
                <a:latin typeface="Arial"/>
                <a:ea typeface="Arial"/>
                <a:cs typeface="Arial"/>
                <a:sym typeface="Arial"/>
              </a:rPr>
              <a:t> reconhece que alunos e alunas mais vulneráveis podem precisar de apoio adicional fora do ambiente escolar. Por exemplo: encaminhamento para profissionais de saúde mental.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Com um/a colega, façam corresponder os exemplos de intervenções da </a:t>
            </a:r>
            <a:r>
              <a:rPr b="0" i="0" lang="pt-PT" sz="1000" u="sng" cap="none" strike="noStrike">
                <a:solidFill>
                  <a:srgbClr val="000000"/>
                </a:solidFill>
                <a:latin typeface="Arial"/>
                <a:ea typeface="Arial"/>
                <a:cs typeface="Arial"/>
                <a:sym typeface="Arial"/>
              </a:rPr>
              <a:t>Ficha 7</a:t>
            </a:r>
            <a:r>
              <a:rPr b="0" i="0" lang="pt-PT" sz="1000" u="none" cap="none" strike="noStrike">
                <a:solidFill>
                  <a:srgbClr val="000000"/>
                </a:solidFill>
                <a:latin typeface="Arial"/>
                <a:ea typeface="Arial"/>
                <a:cs typeface="Arial"/>
                <a:sym typeface="Arial"/>
              </a:rPr>
              <a:t> com os níveis da pirâmide de intervenção.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 Conseguem lembrar-se de outras intervenções em AP e ASE? Já implementaram alguma destas intervenções? O que funcionou bem? O que não funcionou assim tão bem?</a:t>
            </a:r>
            <a:endParaRPr b="0" i="0" sz="1000" u="none" cap="none" strike="noStrike">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b="1" i="1" sz="1000">
              <a:solidFill>
                <a:schemeClr val="dk1"/>
              </a:solidFill>
            </a:endParaRPr>
          </a:p>
        </p:txBody>
      </p:sp>
      <p:sp>
        <p:nvSpPr>
          <p:cNvPr id="240" name="Google Shape;240;p26: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p2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2286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Diapositivo 26 </a:t>
            </a:r>
            <a:r>
              <a:rPr b="1" i="1" lang="pt-PT" sz="1000" u="none" cap="none" strike="noStrike">
                <a:solidFill>
                  <a:srgbClr val="000000"/>
                </a:solidFill>
                <a:latin typeface="Arial"/>
                <a:ea typeface="Arial"/>
                <a:cs typeface="Arial"/>
                <a:sym typeface="Arial"/>
              </a:rPr>
              <a:t>Atividade Complementar </a:t>
            </a:r>
            <a:r>
              <a:rPr b="0" i="1" lang="pt-PT" sz="1000" u="none" cap="none" strike="noStrike">
                <a:solidFill>
                  <a:srgbClr val="000000"/>
                </a:solidFill>
                <a:latin typeface="Arial"/>
                <a:ea typeface="Arial"/>
                <a:cs typeface="Arial"/>
                <a:sym typeface="Arial"/>
              </a:rPr>
              <a:t>(15 minutos)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Objetivo:</a:t>
            </a:r>
            <a:r>
              <a:rPr b="0" i="0" lang="pt-PT" sz="1000" u="none" cap="none" strike="noStrike">
                <a:solidFill>
                  <a:srgbClr val="000000"/>
                </a:solidFill>
                <a:latin typeface="Arial"/>
                <a:ea typeface="Arial"/>
                <a:cs typeface="Arial"/>
                <a:sym typeface="Arial"/>
              </a:rPr>
              <a:t> esta atividade dá aos participantes uma maior prática na identificação dos diferentes tipos de intervenções de AP e ASE e onde estas se posicionam na pirâmide de intervenção. Esta atividade pode ser útil para grupos com pouca ou nenhuma experiência em AP e ASE.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Materiais: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sng" cap="none" strike="noStrike">
                <a:solidFill>
                  <a:srgbClr val="000000"/>
                </a:solidFill>
                <a:latin typeface="Arial"/>
                <a:ea typeface="Arial"/>
                <a:cs typeface="Arial"/>
                <a:sym typeface="Arial"/>
              </a:rPr>
              <a:t>Apêndice 6</a:t>
            </a:r>
            <a:r>
              <a:rPr b="0" i="0" lang="pt-PT" sz="1000" u="none" cap="none" strike="noStrike">
                <a:solidFill>
                  <a:srgbClr val="000000"/>
                </a:solidFill>
                <a:latin typeface="Arial"/>
                <a:ea typeface="Arial"/>
                <a:cs typeface="Arial"/>
                <a:sym typeface="Arial"/>
              </a:rPr>
              <a:t>: Práticas de AP e ASE no terreno</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1"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Orientações de facilitação:</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Forme grupos de 2-4 participantes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Distribua uma fotografia a cada grupo.</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Peça aos e às participantes para analisarem a sua foto, usando as perguntas do </a:t>
            </a:r>
            <a:r>
              <a:rPr b="0" i="0" lang="pt-PT" sz="1000" u="sng" cap="none" strike="noStrike">
                <a:solidFill>
                  <a:srgbClr val="000000"/>
                </a:solidFill>
                <a:latin typeface="Arial"/>
                <a:ea typeface="Arial"/>
                <a:cs typeface="Arial"/>
                <a:sym typeface="Arial"/>
              </a:rPr>
              <a:t>Diapositivo 6</a:t>
            </a:r>
            <a:r>
              <a:rPr b="0" i="0" lang="pt-PT" sz="1000" u="none" cap="none" strike="noStrike">
                <a:solidFill>
                  <a:srgbClr val="000000"/>
                </a:solidFill>
                <a:latin typeface="Arial"/>
                <a:ea typeface="Arial"/>
                <a:cs typeface="Arial"/>
                <a:sym typeface="Arial"/>
              </a:rPr>
              <a:t>, e depois apresentarem brevemente as suas respostas à turma. </a:t>
            </a:r>
            <a:r>
              <a:rPr b="0" i="1" lang="pt-PT" sz="1000" u="none" cap="none" strike="noStrike">
                <a:solidFill>
                  <a:srgbClr val="000000"/>
                </a:solidFill>
                <a:latin typeface="Arial"/>
                <a:ea typeface="Arial"/>
                <a:cs typeface="Arial"/>
                <a:sym typeface="Arial"/>
              </a:rPr>
              <a:t>Nota: Pode ser útil para o facilitador/a exemplificar esta atividade com o grande grupo antes do trabalho em pequenos grupos.</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Onde se desenvolve esta atividade?</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Qual é a atividade?</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Quem está a dinamizar a atividade?</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Quem está a usufruir da atividade?</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De que forma esta atividade apoia o bem-estar?</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A que nível da pirâmide responde esta atividade?</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Guião:</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Cada uma destas fotos demonstra exemplos de intervenções em AP e ASE. Ou seja, podem ver imagens de diferentes atividades que contribuem para o bem-estar psicossocial. Conseguem fazer corresponder estas imagens aos diferentes níveis da pirâmide?</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Exemplo de respostas: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1" i="0" lang="pt-PT" sz="1000" u="none" cap="none" strike="noStrike">
                <a:solidFill>
                  <a:srgbClr val="000000"/>
                </a:solidFill>
                <a:latin typeface="Arial"/>
                <a:ea typeface="Arial"/>
                <a:cs typeface="Arial"/>
                <a:sym typeface="Arial"/>
              </a:rPr>
              <a:t>Foto 1: </a:t>
            </a:r>
            <a:r>
              <a:rPr b="0" i="0" lang="pt-PT" sz="1000" u="none" cap="none" strike="noStrike">
                <a:solidFill>
                  <a:srgbClr val="000000"/>
                </a:solidFill>
                <a:latin typeface="Arial"/>
                <a:ea typeface="Arial"/>
                <a:cs typeface="Arial"/>
                <a:sym typeface="Arial"/>
              </a:rPr>
              <a:t>Alunos e alunas numa escola para pessoas deslocadas internas do Estado de Rakhine, Myanmar. Esta é uma atividade de AP em grupo, dinamizada por professores formados em AP. Enquadra-se no </a:t>
            </a:r>
            <a:r>
              <a:rPr b="1" i="0" lang="pt-PT" sz="1000" u="none" cap="none" strike="noStrike">
                <a:solidFill>
                  <a:srgbClr val="000000"/>
                </a:solidFill>
                <a:latin typeface="Arial"/>
                <a:ea typeface="Arial"/>
                <a:cs typeface="Arial"/>
                <a:sym typeface="Arial"/>
              </a:rPr>
              <a:t>nível de apoio específico não especializado</a:t>
            </a:r>
            <a:r>
              <a:rPr b="0" i="0" lang="pt-PT" sz="1000" u="none" cap="none" strike="noStrike">
                <a:solidFill>
                  <a:srgbClr val="000000"/>
                </a:solidFill>
                <a:latin typeface="Arial"/>
                <a:ea typeface="Arial"/>
                <a:cs typeface="Arial"/>
                <a:sym typeface="Arial"/>
              </a:rPr>
              <a:t>.</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1" i="0" lang="pt-PT" sz="1000" u="none" cap="none" strike="noStrike">
                <a:solidFill>
                  <a:srgbClr val="000000"/>
                </a:solidFill>
                <a:latin typeface="Arial"/>
                <a:ea typeface="Arial"/>
                <a:cs typeface="Arial"/>
                <a:sym typeface="Arial"/>
              </a:rPr>
              <a:t>Foto 2: </a:t>
            </a:r>
            <a:r>
              <a:rPr b="0" i="0" lang="pt-PT" sz="1000" u="none" cap="none" strike="noStrike">
                <a:solidFill>
                  <a:srgbClr val="000000"/>
                </a:solidFill>
                <a:latin typeface="Arial"/>
                <a:ea typeface="Arial"/>
                <a:cs typeface="Arial"/>
                <a:sym typeface="Arial"/>
              </a:rPr>
              <a:t>Alunos e alunas num espaço de aprendizagem temporário montado após o sismo no Nepal. Os espaços de aprendizagem foram equipados com materiais recreativos, tais como cordas de saltar. Esta atividade pode enquadrar-se no </a:t>
            </a:r>
            <a:r>
              <a:rPr b="1" i="0" lang="pt-PT" sz="1000" u="none" cap="none" strike="noStrike">
                <a:solidFill>
                  <a:srgbClr val="000000"/>
                </a:solidFill>
                <a:latin typeface="Arial"/>
                <a:ea typeface="Arial"/>
                <a:cs typeface="Arial"/>
                <a:sym typeface="Arial"/>
              </a:rPr>
              <a:t>nível de serviços básicos e segurança</a:t>
            </a: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1" i="0" lang="pt-PT" sz="1000" u="none" cap="none" strike="noStrike">
                <a:solidFill>
                  <a:srgbClr val="000000"/>
                </a:solidFill>
                <a:latin typeface="Arial"/>
                <a:ea typeface="Arial"/>
                <a:cs typeface="Arial"/>
                <a:sym typeface="Arial"/>
              </a:rPr>
              <a:t>Foto 3:</a:t>
            </a:r>
            <a:r>
              <a:rPr b="0" i="0" lang="pt-PT" sz="1000" u="none" cap="none" strike="noStrike">
                <a:solidFill>
                  <a:srgbClr val="000000"/>
                </a:solidFill>
                <a:latin typeface="Arial"/>
                <a:ea typeface="Arial"/>
                <a:cs typeface="Arial"/>
                <a:sym typeface="Arial"/>
              </a:rPr>
              <a:t> Uma sessão de aconselhamento num centro de receção de refugiados, na unidade de apoio a menores desacompanhados. A conselheira fala com um rapaz que viajou de barco da Turquia até Atenas. Este rapaz estava deprimido e tinha dificuldades em dormir e concentrar-se nos estudos. Não tinha quaisquer informações sobre a sua família. Este caso enquadra-se nos </a:t>
            </a:r>
            <a:r>
              <a:rPr b="1" i="0" lang="pt-PT" sz="1000" u="none" cap="none" strike="noStrike">
                <a:solidFill>
                  <a:srgbClr val="000000"/>
                </a:solidFill>
                <a:latin typeface="Arial"/>
                <a:ea typeface="Arial"/>
                <a:cs typeface="Arial"/>
                <a:sym typeface="Arial"/>
              </a:rPr>
              <a:t>serviços especializados.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1" i="0" lang="pt-PT" sz="1000" u="none" cap="none" strike="noStrike">
                <a:solidFill>
                  <a:srgbClr val="000000"/>
                </a:solidFill>
                <a:latin typeface="Arial"/>
                <a:ea typeface="Arial"/>
                <a:cs typeface="Arial"/>
                <a:sym typeface="Arial"/>
              </a:rPr>
              <a:t>Foto 4: </a:t>
            </a:r>
            <a:r>
              <a:rPr b="0" i="0" lang="pt-PT" sz="1000" u="none" cap="none" strike="noStrike">
                <a:solidFill>
                  <a:srgbClr val="000000"/>
                </a:solidFill>
                <a:latin typeface="Arial"/>
                <a:ea typeface="Arial"/>
                <a:cs typeface="Arial"/>
                <a:sym typeface="Arial"/>
              </a:rPr>
              <a:t>Membros da comunidade leem informações sobre a campanha de Regresso à Escola após o sismo no Nepal. No âmbito desta campanha discutiu-se de que forma a comunidade poderia apoiar os professores/as no restabelecimento das rotinas escolares da aldeia. Esta atividade enquadra-se no </a:t>
            </a:r>
            <a:r>
              <a:rPr b="1" i="0" lang="pt-PT" sz="1000" u="none" cap="none" strike="noStrike">
                <a:solidFill>
                  <a:srgbClr val="000000"/>
                </a:solidFill>
                <a:latin typeface="Arial"/>
                <a:ea typeface="Arial"/>
                <a:cs typeface="Arial"/>
                <a:sym typeface="Arial"/>
              </a:rPr>
              <a:t>apoio da família e da comunidade</a:t>
            </a:r>
            <a:r>
              <a:rPr b="0" i="0" lang="pt-PT" sz="1000" u="none" cap="none" strike="noStrike">
                <a:solidFill>
                  <a:srgbClr val="000000"/>
                </a:solidFill>
                <a:latin typeface="Arial"/>
                <a:ea typeface="Arial"/>
                <a:cs typeface="Arial"/>
                <a:sym typeface="Arial"/>
              </a:rPr>
              <a:t>.</a:t>
            </a:r>
            <a:endParaRPr b="0" i="0" sz="1000" u="none" cap="none" strike="noStrike">
              <a:solidFill>
                <a:srgbClr val="000000"/>
              </a:solidFill>
              <a:latin typeface="Arial"/>
              <a:ea typeface="Arial"/>
              <a:cs typeface="Arial"/>
              <a:sym typeface="Arial"/>
            </a:endParaRPr>
          </a:p>
          <a:p>
            <a:pPr indent="0" lvl="0" marL="0" rtl="0" algn="l">
              <a:lnSpc>
                <a:spcPct val="115000"/>
              </a:lnSpc>
              <a:spcBef>
                <a:spcPts val="0"/>
              </a:spcBef>
              <a:spcAft>
                <a:spcPts val="0"/>
              </a:spcAft>
              <a:buSzPts val="1400"/>
              <a:buNone/>
            </a:pPr>
            <a:r>
              <a:t/>
            </a:r>
            <a:endParaRPr b="1" i="1" sz="1000">
              <a:solidFill>
                <a:schemeClr val="dk1"/>
              </a:solidFill>
            </a:endParaRPr>
          </a:p>
        </p:txBody>
      </p:sp>
      <p:sp>
        <p:nvSpPr>
          <p:cNvPr id="246" name="Google Shape;246;p27: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p2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1" lang="pt-PT" sz="1000"/>
              <a:t>D</a:t>
            </a:r>
            <a:r>
              <a:rPr b="1" i="0" lang="pt-PT" sz="1000" u="none" cap="none" strike="noStrike">
                <a:solidFill>
                  <a:srgbClr val="000000"/>
                </a:solidFill>
                <a:latin typeface="Arial"/>
                <a:ea typeface="Arial"/>
                <a:cs typeface="Arial"/>
                <a:sym typeface="Arial"/>
              </a:rPr>
              <a:t>iapositivo 27 </a:t>
            </a:r>
            <a:r>
              <a:rPr b="0" i="0" lang="pt-PT" sz="1000" u="none" cap="none" strike="noStrike">
                <a:solidFill>
                  <a:srgbClr val="000000"/>
                </a:solidFill>
                <a:latin typeface="Arial"/>
                <a:ea typeface="Arial"/>
                <a:cs typeface="Arial"/>
                <a:sym typeface="Arial"/>
              </a:rPr>
              <a:t>(30 minutos)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1"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Materiais: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sng" cap="none" strike="noStrike">
                <a:solidFill>
                  <a:srgbClr val="000000"/>
                </a:solidFill>
                <a:latin typeface="Arial"/>
                <a:ea typeface="Arial"/>
                <a:cs typeface="Arial"/>
                <a:sym typeface="Arial"/>
              </a:rPr>
              <a:t>Ficha 8A,</a:t>
            </a:r>
            <a:r>
              <a:rPr b="0" i="0" lang="pt-PT" sz="1000" u="none" cap="none" strike="noStrike">
                <a:solidFill>
                  <a:srgbClr val="000000"/>
                </a:solidFill>
                <a:latin typeface="Arial"/>
                <a:ea typeface="Arial"/>
                <a:cs typeface="Arial"/>
                <a:sym typeface="Arial"/>
              </a:rPr>
              <a:t> </a:t>
            </a:r>
            <a:r>
              <a:rPr b="0" i="0" lang="pt-PT" sz="1000" u="sng" cap="none" strike="noStrike">
                <a:solidFill>
                  <a:srgbClr val="000000"/>
                </a:solidFill>
                <a:latin typeface="Arial"/>
                <a:ea typeface="Arial"/>
                <a:cs typeface="Arial"/>
                <a:sym typeface="Arial"/>
              </a:rPr>
              <a:t>8B e </a:t>
            </a:r>
            <a:r>
              <a:rPr b="0" i="0" lang="pt-PT" sz="1000" u="none" cap="none" strike="noStrike">
                <a:solidFill>
                  <a:srgbClr val="000000"/>
                </a:solidFill>
                <a:latin typeface="Arial"/>
                <a:ea typeface="Arial"/>
                <a:cs typeface="Arial"/>
                <a:sym typeface="Arial"/>
              </a:rPr>
              <a:t> </a:t>
            </a:r>
            <a:r>
              <a:rPr b="0" i="0" lang="pt-PT" sz="1000" u="sng" cap="none" strike="noStrike">
                <a:solidFill>
                  <a:srgbClr val="000000"/>
                </a:solidFill>
                <a:latin typeface="Arial"/>
                <a:ea typeface="Arial"/>
                <a:cs typeface="Arial"/>
                <a:sym typeface="Arial"/>
              </a:rPr>
              <a:t>8C</a:t>
            </a:r>
            <a:r>
              <a:rPr b="0" i="0" lang="pt-PT" sz="1000" u="none" cap="none" strike="noStrike">
                <a:solidFill>
                  <a:srgbClr val="000000"/>
                </a:solidFill>
                <a:latin typeface="Arial"/>
                <a:ea typeface="Arial"/>
                <a:cs typeface="Arial"/>
                <a:sym typeface="Arial"/>
              </a:rPr>
              <a:t>: Estudos de Caso (um estudo de caso por grupo)</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sng" cap="none" strike="noStrike">
                <a:solidFill>
                  <a:srgbClr val="000000"/>
                </a:solidFill>
                <a:latin typeface="Arial"/>
                <a:ea typeface="Arial"/>
                <a:cs typeface="Arial"/>
                <a:sym typeface="Arial"/>
              </a:rPr>
              <a:t>Apêndice 7</a:t>
            </a:r>
            <a:r>
              <a:rPr b="0" i="0" lang="pt-PT" sz="1000" u="none" cap="none" strike="noStrike">
                <a:solidFill>
                  <a:srgbClr val="000000"/>
                </a:solidFill>
                <a:latin typeface="Arial"/>
                <a:ea typeface="Arial"/>
                <a:cs typeface="Arial"/>
                <a:sym typeface="Arial"/>
              </a:rPr>
              <a:t>: </a:t>
            </a:r>
            <a:r>
              <a:rPr b="1" i="0" lang="pt-PT" sz="1000" u="none" cap="none" strike="noStrike">
                <a:solidFill>
                  <a:srgbClr val="000000"/>
                </a:solidFill>
                <a:latin typeface="Arial"/>
                <a:ea typeface="Arial"/>
                <a:cs typeface="Arial"/>
                <a:sym typeface="Arial"/>
              </a:rPr>
              <a:t>Orientações de facilitação</a:t>
            </a:r>
            <a:r>
              <a:rPr b="0" i="0" lang="pt-PT" sz="1000" u="none" cap="none" strike="noStrike">
                <a:solidFill>
                  <a:srgbClr val="000000"/>
                </a:solidFill>
                <a:latin typeface="Arial"/>
                <a:ea typeface="Arial"/>
                <a:cs typeface="Arial"/>
                <a:sym typeface="Arial"/>
              </a:rPr>
              <a:t> sobre os estudos de caso</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Suporte e papel flipchart e marcadores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Orientações de facilitação:</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Os e as participantes devem ler o seu estudo de caso e falar sobre as perguntas apresentadas no </a:t>
            </a:r>
            <a:r>
              <a:rPr b="0" i="0" lang="pt-PT" sz="1000" u="sng" cap="none" strike="noStrike">
                <a:solidFill>
                  <a:srgbClr val="000000"/>
                </a:solidFill>
                <a:latin typeface="Arial"/>
                <a:ea typeface="Arial"/>
                <a:cs typeface="Arial"/>
                <a:sym typeface="Arial"/>
              </a:rPr>
              <a:t>Diapositivo 27</a:t>
            </a: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Que intervenções em AP/ASE consegue identificar neste caso?</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Qual é o grupo-alvo da intervenção? De que forma beneficiam dessa mesma intervenção?</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Quem mais poderia beneficiar dessa intervenção? Como?</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Em que nível da pirâmide de APS/ASE se enquadra a intervenção?</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Peça aos e às participantes que usem folhas de papel de flipchart para apresentarem as suas conclusões, através de palavras, imagens ou ambos.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Peça aos grupos para partilharem a informação sobre o seu estudo de caso numa folha de papel flipchart. Use as orientações de facilitação apresentadas no Apêndice 7 para ajudar o debate.</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Guião:</a:t>
            </a: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A cada grupo será dado um estudo de caso. Peço a cada grupo que leia o estudo de caso que lhe foi atribuído e que discuta as perguntas listadas no diapositivo. Usem folhas de papel flipchart para apresentarem as vossas conclusões sobre o estudo de caso em causa, através de texto, imagens ou ambos. Têm cerca de 20 minutos para a discussão e para prepararem a apresentação.</a:t>
            </a:r>
            <a:endParaRPr b="1" i="1" sz="1000">
              <a:solidFill>
                <a:schemeClr val="dk1"/>
              </a:solidFill>
            </a:endParaRPr>
          </a:p>
        </p:txBody>
      </p:sp>
      <p:sp>
        <p:nvSpPr>
          <p:cNvPr id="256" name="Google Shape;256;p28: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2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12700" lvl="0" marL="0" rtl="0" algn="l">
              <a:lnSpc>
                <a:spcPct val="115000"/>
              </a:lnSpc>
              <a:spcBef>
                <a:spcPts val="0"/>
              </a:spcBef>
              <a:spcAft>
                <a:spcPts val="0"/>
              </a:spcAft>
              <a:buSzPts val="1100"/>
              <a:buNone/>
            </a:pPr>
            <a:r>
              <a:t/>
            </a:r>
            <a:endParaRPr/>
          </a:p>
        </p:txBody>
      </p:sp>
      <p:sp>
        <p:nvSpPr>
          <p:cNvPr id="262" name="Google Shape;262;p29: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p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Diapositivo 3</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Materiais: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1" lang="pt-PT" sz="1000" u="none" cap="none" strike="noStrike">
                <a:solidFill>
                  <a:srgbClr val="000000"/>
                </a:solidFill>
                <a:latin typeface="Arial"/>
                <a:ea typeface="Arial"/>
                <a:cs typeface="Arial"/>
                <a:sym typeface="Arial"/>
              </a:rPr>
              <a:t>Manual da INEE sobre Apoio Psicossocial</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1" lang="pt-PT" sz="1000" u="none" cap="none" strike="noStrike">
                <a:solidFill>
                  <a:srgbClr val="000000"/>
                </a:solidFill>
                <a:latin typeface="Arial"/>
                <a:ea typeface="Arial"/>
                <a:cs typeface="Arial"/>
                <a:sym typeface="Arial"/>
              </a:rPr>
              <a:t>Documento de referência da INEE sobre Apoio Psicossocial e Aprendizagem Social e Emocional de Crianças e Jovens em Contextos de Emergência</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Orientações de facilitação:</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Apresente as ferramentas de AP e ASE da INEE.</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Convide o grupo de participantes a usar as ferramentas ao longo do dia.</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Guião:</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Este módulo faz referência ao </a:t>
            </a:r>
            <a:r>
              <a:rPr b="0" i="1" lang="pt-PT" sz="1000" u="none" cap="none" strike="noStrike">
                <a:solidFill>
                  <a:srgbClr val="000000"/>
                </a:solidFill>
                <a:latin typeface="Arial"/>
                <a:ea typeface="Arial"/>
                <a:cs typeface="Arial"/>
                <a:sym typeface="Arial"/>
              </a:rPr>
              <a:t>Manual da INEE sobre Apoio Psicossocial</a:t>
            </a:r>
            <a:r>
              <a:rPr b="0" i="0" lang="pt-PT" sz="1000" u="none" cap="none" strike="noStrike">
                <a:solidFill>
                  <a:srgbClr val="000000"/>
                </a:solidFill>
                <a:latin typeface="Arial"/>
                <a:ea typeface="Arial"/>
                <a:cs typeface="Arial"/>
                <a:sym typeface="Arial"/>
              </a:rPr>
              <a:t> e ao </a:t>
            </a:r>
            <a:r>
              <a:rPr b="0" i="1" lang="pt-PT" sz="1000" u="none" cap="none" strike="noStrike">
                <a:solidFill>
                  <a:srgbClr val="000000"/>
                </a:solidFill>
                <a:latin typeface="Arial"/>
                <a:ea typeface="Arial"/>
                <a:cs typeface="Arial"/>
                <a:sym typeface="Arial"/>
              </a:rPr>
              <a:t>Documento de Referência da INEE sobre Apoio Psicossocial e Aprendizagem Social e Emocional de Crianças e Jovens em Situações de Emergência</a:t>
            </a:r>
            <a:r>
              <a:rPr b="0" i="0" lang="pt-PT" sz="1000" u="none" cap="none" strike="noStrike">
                <a:solidFill>
                  <a:srgbClr val="000000"/>
                </a:solidFill>
                <a:latin typeface="Arial"/>
                <a:ea typeface="Arial"/>
                <a:cs typeface="Arial"/>
                <a:sym typeface="Arial"/>
              </a:rPr>
              <a:t>. São excelentes ferramentas de suporte ao apoio psicossocial. </a:t>
            </a:r>
            <a:endParaRPr b="0" i="0" sz="1000" u="none" cap="none"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400"/>
              <a:buNone/>
            </a:pPr>
            <a:r>
              <a:t/>
            </a:r>
            <a:endParaRPr b="1" i="1" sz="1000">
              <a:solidFill>
                <a:schemeClr val="dk1"/>
              </a:solidFill>
            </a:endParaRPr>
          </a:p>
        </p:txBody>
      </p:sp>
      <p:sp>
        <p:nvSpPr>
          <p:cNvPr id="64" name="Google Shape;64;p3: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p3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Diapositivo 29 </a:t>
            </a:r>
            <a:r>
              <a:rPr b="0" i="0" lang="pt-PT" sz="1000" u="none" cap="none" strike="noStrike">
                <a:solidFill>
                  <a:srgbClr val="000000"/>
                </a:solidFill>
                <a:latin typeface="Arial"/>
                <a:ea typeface="Arial"/>
                <a:cs typeface="Arial"/>
                <a:sym typeface="Arial"/>
              </a:rPr>
              <a:t>(5 minutos)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Materiais: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1" lang="pt-PT" sz="1000" u="none" cap="none" strike="noStrike">
                <a:solidFill>
                  <a:srgbClr val="000000"/>
                </a:solidFill>
                <a:latin typeface="Arial"/>
                <a:ea typeface="Arial"/>
                <a:cs typeface="Arial"/>
                <a:sym typeface="Arial"/>
              </a:rPr>
              <a:t>Manual da INEE sobre Apoio Psicossocial</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Orientações de facilitação:</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1" lang="pt-PT" sz="1000" u="none" cap="none" strike="noStrike">
                <a:solidFill>
                  <a:srgbClr val="000000"/>
                </a:solidFill>
                <a:latin typeface="Arial"/>
                <a:ea typeface="Arial"/>
                <a:cs typeface="Arial"/>
                <a:sym typeface="Arial"/>
              </a:rPr>
              <a:t>O Manual da INEE sobre Apoio Psicossocial</a:t>
            </a:r>
            <a:r>
              <a:rPr b="0" i="0" lang="pt-PT" sz="1000" u="none" cap="none" strike="noStrike">
                <a:solidFill>
                  <a:srgbClr val="000000"/>
                </a:solidFill>
                <a:latin typeface="Arial"/>
                <a:ea typeface="Arial"/>
                <a:cs typeface="Arial"/>
                <a:sym typeface="Arial"/>
              </a:rPr>
              <a:t> é uma ferramenta-chave para apoiar intervenções em AP-ASE.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1" lang="pt-PT" sz="1000" u="none" cap="none" strike="noStrike">
                <a:solidFill>
                  <a:srgbClr val="000000"/>
                </a:solidFill>
                <a:latin typeface="Arial"/>
                <a:ea typeface="Arial"/>
                <a:cs typeface="Arial"/>
                <a:sym typeface="Arial"/>
              </a:rPr>
              <a:t>O Manual da INEE sobre Apoio Psicossocial</a:t>
            </a:r>
            <a:r>
              <a:rPr b="0" i="0" lang="pt-PT" sz="1000" u="none" cap="none" strike="noStrike">
                <a:solidFill>
                  <a:srgbClr val="000000"/>
                </a:solidFill>
                <a:latin typeface="Arial"/>
                <a:ea typeface="Arial"/>
                <a:cs typeface="Arial"/>
                <a:sym typeface="Arial"/>
              </a:rPr>
              <a:t> está organizado de acordo com os Requisitos Mínimos da INEE: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Requisitos básicos</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Acesso e ambiente de aprendizagem</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Ensino e aprendizagem</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Professores/as e outros técnicos de educação</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Política Educativa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1" lang="pt-PT" sz="1000" u="none" cap="none" strike="noStrike">
                <a:solidFill>
                  <a:srgbClr val="000000"/>
                </a:solidFill>
                <a:latin typeface="Arial"/>
                <a:ea typeface="Arial"/>
                <a:cs typeface="Arial"/>
                <a:sym typeface="Arial"/>
              </a:rPr>
              <a:t>Nota: antes da formação, o grupo de participantes deve participar, numa orientação, em regime presencial ou online, sobre os Requisitos Mínimos da INEE. Esta atividade parte do pressuposto que o grupo tem conhecimento mínimo sobre os Requisitos Mínimos da INEE.</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400" u="none" cap="none" strike="noStrike">
                <a:solidFill>
                  <a:srgbClr val="000000"/>
                </a:solidFill>
                <a:latin typeface="Arial"/>
                <a:ea typeface="Arial"/>
                <a:cs typeface="Arial"/>
                <a:sym typeface="Arial"/>
              </a:rPr>
              <a:t>Guião:</a:t>
            </a:r>
            <a:r>
              <a:rPr b="0" i="0" lang="pt-PT" sz="1400" u="none" cap="none" strike="noStrike">
                <a:solidFill>
                  <a:srgbClr val="000000"/>
                </a:solidFill>
                <a:latin typeface="Arial"/>
                <a:ea typeface="Arial"/>
                <a:cs typeface="Arial"/>
                <a:sym typeface="Arial"/>
              </a:rPr>
              <a:t> </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400" u="none" cap="none" strike="noStrike">
                <a:solidFill>
                  <a:srgbClr val="000000"/>
                </a:solidFill>
                <a:latin typeface="Arial"/>
                <a:ea typeface="Arial"/>
                <a:cs typeface="Arial"/>
                <a:sym typeface="Arial"/>
              </a:rPr>
              <a:t>O Manual da INEE sobre Apoio Psicossocial pode ser usado como ferramenta para planear e implementar as intervenções em AP e ASE. No Manual da podem se encontrar exemplos de programas de AP implementados em todo o mundo. Finalmente, o mesmo Manual está organizado em torno dos 5 domínios dos Requisitos Mínimos da INEE: requisitos básicos, acesso e ambiente de aprendizagem, ensino e aprendizagem, professores e outros técnicos de educação, e política educativa.</a:t>
            </a:r>
            <a:r>
              <a:rPr lang="pt-PT"/>
              <a:t> </a:t>
            </a:r>
            <a:endParaRPr b="1" i="1" sz="1400">
              <a:solidFill>
                <a:schemeClr val="dk1"/>
              </a:solidFill>
            </a:endParaRPr>
          </a:p>
        </p:txBody>
      </p:sp>
      <p:sp>
        <p:nvSpPr>
          <p:cNvPr id="267" name="Google Shape;267;p30: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p3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Diapositivo 30</a:t>
            </a:r>
            <a:r>
              <a:rPr b="0" i="0" lang="pt-PT" sz="1000" u="none" cap="none" strike="noStrike">
                <a:solidFill>
                  <a:srgbClr val="000000"/>
                </a:solidFill>
                <a:latin typeface="Arial"/>
                <a:ea typeface="Arial"/>
                <a:cs typeface="Arial"/>
                <a:sym typeface="Arial"/>
              </a:rPr>
              <a:t> (30 minutos)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Materiais: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sng" cap="none" strike="noStrike">
                <a:solidFill>
                  <a:srgbClr val="000000"/>
                </a:solidFill>
                <a:latin typeface="Arial"/>
                <a:ea typeface="Arial"/>
                <a:cs typeface="Arial"/>
                <a:sym typeface="Arial"/>
              </a:rPr>
              <a:t>Ficha 9</a:t>
            </a:r>
            <a:r>
              <a:rPr b="0" i="0" lang="pt-PT" sz="1000" u="none" cap="none" strike="noStrike">
                <a:solidFill>
                  <a:srgbClr val="000000"/>
                </a:solidFill>
                <a:latin typeface="Arial"/>
                <a:ea typeface="Arial"/>
                <a:cs typeface="Arial"/>
                <a:sym typeface="Arial"/>
              </a:rPr>
              <a:t>: AP e ASE e os Requisitos Mínimos da INEE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sng" cap="none" strike="noStrike">
                <a:solidFill>
                  <a:srgbClr val="000000"/>
                </a:solidFill>
                <a:latin typeface="Arial"/>
                <a:ea typeface="Arial"/>
                <a:cs typeface="Arial"/>
                <a:sym typeface="Arial"/>
                <a:hlinkClick r:id="rId2">
                  <a:extLst>
                    <a:ext uri="{A12FA001-AC4F-418D-AE19-62706E023703}">
                      <ahyp:hlinkClr val="tx"/>
                    </a:ext>
                  </a:extLst>
                </a:hlinkClick>
              </a:rPr>
              <a:t>Manual da INEE sobre Apoio Psicossocial</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1"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1"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Orientações de facilitação:</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Se forem utilizados os mesmos estudos de caso, os participantes poderão analisar e sugerir melhorias nas intervenções utilizando os Requisitos Mínimos da INEE.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1" lang="pt-PT" sz="1000" u="none" cap="none" strike="noStrike">
                <a:solidFill>
                  <a:srgbClr val="000000"/>
                </a:solidFill>
                <a:latin typeface="Arial"/>
                <a:ea typeface="Arial"/>
                <a:cs typeface="Arial"/>
                <a:sym typeface="Arial"/>
              </a:rPr>
              <a:t>Nota: Se houver limitações de tempo, atribua apenas um domínio dos Requisitos Mínimos da INEE da </a:t>
            </a:r>
            <a:r>
              <a:rPr b="0" i="1" lang="pt-PT" sz="1000" u="sng" cap="none" strike="noStrike">
                <a:solidFill>
                  <a:srgbClr val="000000"/>
                </a:solidFill>
                <a:latin typeface="Arial"/>
                <a:ea typeface="Arial"/>
                <a:cs typeface="Arial"/>
                <a:sym typeface="Arial"/>
              </a:rPr>
              <a:t>Ficha 9</a:t>
            </a:r>
            <a:r>
              <a:rPr b="0" i="1" lang="pt-PT" sz="1000" u="none" cap="none" strike="noStrike">
                <a:solidFill>
                  <a:srgbClr val="000000"/>
                </a:solidFill>
                <a:latin typeface="Arial"/>
                <a:ea typeface="Arial"/>
                <a:cs typeface="Arial"/>
                <a:sym typeface="Arial"/>
              </a:rPr>
              <a:t> a cada grupo e peça que os apresentem. </a:t>
            </a: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Guião:</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Nesta próxima atividade, continuaremos a trabalhar em grupo nos estudos de caso. Utilize o </a:t>
            </a:r>
            <a:r>
              <a:rPr b="0" i="1" lang="pt-PT" sz="1000" u="none" cap="none" strike="noStrike">
                <a:solidFill>
                  <a:srgbClr val="000000"/>
                </a:solidFill>
                <a:latin typeface="Arial"/>
                <a:ea typeface="Arial"/>
                <a:cs typeface="Arial"/>
                <a:sym typeface="Arial"/>
              </a:rPr>
              <a:t>Manual da INEE sobre Apoio Psicossocial</a:t>
            </a:r>
            <a:r>
              <a:rPr b="0" i="0" lang="pt-PT" sz="1000" u="none" cap="none" strike="noStrike">
                <a:solidFill>
                  <a:srgbClr val="000000"/>
                </a:solidFill>
                <a:latin typeface="Arial"/>
                <a:ea typeface="Arial"/>
                <a:cs typeface="Arial"/>
                <a:sym typeface="Arial"/>
              </a:rPr>
              <a:t> para analisar os estudos de caso de acordo com os cinco domínios dos Requisitos Mínimos da INEE. Utilize a </a:t>
            </a:r>
            <a:r>
              <a:rPr b="0" i="0" lang="pt-PT" sz="1000" u="sng" cap="none" strike="noStrike">
                <a:solidFill>
                  <a:srgbClr val="000000"/>
                </a:solidFill>
                <a:latin typeface="Arial"/>
                <a:ea typeface="Arial"/>
                <a:cs typeface="Arial"/>
                <a:sym typeface="Arial"/>
              </a:rPr>
              <a:t>Ficha 9</a:t>
            </a:r>
            <a:r>
              <a:rPr b="0" i="0" lang="pt-PT" sz="1000" u="none" cap="none" strike="noStrike">
                <a:solidFill>
                  <a:srgbClr val="000000"/>
                </a:solidFill>
                <a:latin typeface="Arial"/>
                <a:ea typeface="Arial"/>
                <a:cs typeface="Arial"/>
                <a:sym typeface="Arial"/>
              </a:rPr>
              <a:t> de modo a responder às seguintes perguntas: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Como é que a intervenção apresentada aborda cada um dos domínios dos Requisitos Mínimos da INEE?</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Qual lhe parecem ser as limitações dessa intervenção?</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Como pode ser melhorada a intervenção descrita no estudo de caso que lhe foi atribuído?</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Dispõem de 30 minutos para trabalharem em pequenos grupos, e depois debateremos em grande grupo. </a:t>
            </a:r>
            <a:endParaRPr b="0" i="0" sz="1000" u="none" cap="none" strike="noStrike">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b="1" i="1" sz="1000">
              <a:solidFill>
                <a:schemeClr val="dk1"/>
              </a:solidFill>
            </a:endParaRPr>
          </a:p>
        </p:txBody>
      </p:sp>
      <p:sp>
        <p:nvSpPr>
          <p:cNvPr id="274" name="Google Shape;274;p31: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p3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Diapositivo 31:</a:t>
            </a:r>
            <a:r>
              <a:rPr b="0" i="0" lang="pt-PT" sz="1000" u="none" cap="none" strike="noStrike">
                <a:solidFill>
                  <a:srgbClr val="000000"/>
                </a:solidFill>
                <a:latin typeface="Arial"/>
                <a:ea typeface="Arial"/>
                <a:cs typeface="Arial"/>
                <a:sym typeface="Arial"/>
              </a:rPr>
              <a:t> </a:t>
            </a:r>
            <a:r>
              <a:rPr b="1" i="1" lang="pt-PT" sz="1000" u="none" cap="none" strike="noStrike">
                <a:solidFill>
                  <a:srgbClr val="000000"/>
                </a:solidFill>
                <a:latin typeface="Arial"/>
                <a:ea typeface="Arial"/>
                <a:cs typeface="Arial"/>
                <a:sym typeface="Arial"/>
              </a:rPr>
              <a:t>Atividade complementar</a:t>
            </a:r>
            <a:r>
              <a:rPr b="0" i="0" lang="pt-PT" sz="1000" u="none" cap="none" strike="noStrike">
                <a:solidFill>
                  <a:srgbClr val="000000"/>
                </a:solidFill>
                <a:latin typeface="Arial"/>
                <a:ea typeface="Arial"/>
                <a:cs typeface="Arial"/>
                <a:sym typeface="Arial"/>
              </a:rPr>
              <a:t> (30 minutos)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Objetivo:</a:t>
            </a:r>
            <a:r>
              <a:rPr b="0" i="0" lang="pt-PT" sz="1000" u="none" cap="none" strike="noStrike">
                <a:solidFill>
                  <a:srgbClr val="000000"/>
                </a:solidFill>
                <a:latin typeface="Arial"/>
                <a:ea typeface="Arial"/>
                <a:cs typeface="Arial"/>
                <a:sym typeface="Arial"/>
              </a:rPr>
              <a:t> esta atividade complementar pode ser usada como avaliação sumária, como forma de determinar se o grupo de participantes compreendeu e sabe aplicar os conteúdos abordados ao longo da formação.  Os e as participantes serão capazes de identificar as necessidades de AP e ASE no grupo-alvo com as quais estão familiarizados e planear intervenções relevantes.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Materiais: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sng" cap="none" strike="noStrike">
                <a:solidFill>
                  <a:srgbClr val="000000"/>
                </a:solidFill>
                <a:latin typeface="Arial"/>
                <a:ea typeface="Arial"/>
                <a:cs typeface="Arial"/>
                <a:sym typeface="Arial"/>
              </a:rPr>
              <a:t>Ficha 10</a:t>
            </a:r>
            <a:r>
              <a:rPr b="0" i="0" lang="pt-PT" sz="1000" u="none" cap="none" strike="noStrike">
                <a:solidFill>
                  <a:srgbClr val="000000"/>
                </a:solidFill>
                <a:latin typeface="Arial"/>
                <a:ea typeface="Arial"/>
                <a:cs typeface="Arial"/>
                <a:sym typeface="Arial"/>
              </a:rPr>
              <a:t>: Plano de Ação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Orientações de facilitação:</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Distribua a </a:t>
            </a:r>
            <a:r>
              <a:rPr b="0" i="0" lang="pt-PT" sz="1000" u="sng" cap="none" strike="noStrike">
                <a:solidFill>
                  <a:srgbClr val="000000"/>
                </a:solidFill>
                <a:latin typeface="Arial"/>
                <a:ea typeface="Arial"/>
                <a:cs typeface="Arial"/>
                <a:sym typeface="Arial"/>
              </a:rPr>
              <a:t>Ficha 10</a:t>
            </a:r>
            <a:r>
              <a:rPr b="0" i="0" lang="pt-PT" sz="1000" u="none" cap="none" strike="noStrike">
                <a:solidFill>
                  <a:srgbClr val="000000"/>
                </a:solidFill>
                <a:latin typeface="Arial"/>
                <a:ea typeface="Arial"/>
                <a:cs typeface="Arial"/>
                <a:sym typeface="Arial"/>
              </a:rPr>
              <a:t>: Plano de Ação.</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Explique aos e às participantes que dispõem de 30 minutos para trabalhar com um/a colega ou pequeno grupo para desenvolver um plano de ação para uma intervenção me AP e ASE.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Peça aos e às participantes para escolherem um contexto no qual tenham trabalhado ou no qual se encontrem a trabalhar.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Os participantes devem usar as questões da </a:t>
            </a:r>
            <a:r>
              <a:rPr b="0" i="0" lang="pt-PT" sz="1000" u="sng" cap="none" strike="noStrike">
                <a:solidFill>
                  <a:srgbClr val="000000"/>
                </a:solidFill>
                <a:latin typeface="Arial"/>
                <a:ea typeface="Arial"/>
                <a:cs typeface="Arial"/>
                <a:sym typeface="Arial"/>
              </a:rPr>
              <a:t>Ficha 10</a:t>
            </a:r>
            <a:r>
              <a:rPr b="0" i="0" lang="pt-PT" sz="1000" u="none" cap="none" strike="noStrike">
                <a:solidFill>
                  <a:srgbClr val="000000"/>
                </a:solidFill>
                <a:latin typeface="Arial"/>
                <a:ea typeface="Arial"/>
                <a:cs typeface="Arial"/>
                <a:sym typeface="Arial"/>
              </a:rPr>
              <a:t> como guia para a planificação.</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Guião:</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 Alguma vez trabalhou num contexto que pudesse ter beneficiado de uma intervenção em AP e ASE? Onde e porquê?</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Como atividade final, iremos praticar a aplicar alguns dos conceitos que aprendemos. Utilize a </a:t>
            </a:r>
            <a:r>
              <a:rPr b="0" i="0" lang="pt-PT" sz="1000" u="sng" cap="none" strike="noStrike">
                <a:solidFill>
                  <a:srgbClr val="000000"/>
                </a:solidFill>
                <a:latin typeface="Arial"/>
                <a:ea typeface="Arial"/>
                <a:cs typeface="Arial"/>
                <a:sym typeface="Arial"/>
              </a:rPr>
              <a:t>Ficha 10</a:t>
            </a:r>
            <a:r>
              <a:rPr b="0" i="0" lang="pt-PT" sz="1000" u="none" cap="none" strike="noStrike">
                <a:solidFill>
                  <a:srgbClr val="000000"/>
                </a:solidFill>
                <a:latin typeface="Arial"/>
                <a:ea typeface="Arial"/>
                <a:cs typeface="Arial"/>
                <a:sym typeface="Arial"/>
              </a:rPr>
              <a:t> como guia, e desenvolva um plano de ação para implementar a intervenção em AP e ASE. Por favor trabalhem em pares ou pequenos grupos e selecionem um contexto no qual já tenham trabalhado ou no qual se encontrem atualmente a trabalhar, e que possa beneficiar de uma intervenção em AP e ASE.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Identifique o grupo-alvo (por exemplo: raparigas adolescentes) e as suas necessidades de AP e ASE.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De seguida, desenvolva uma lista de recursos necessários para implementar a intervenção, tendo em conta de forma particular os recursos dos quais já dispõe e como obter recursos adicionais.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Por fim, considere os potenciais desafios de implementação da intervenção e as estratégias para lidar com os mesmos.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Por favor consulte as fichas anteriores ou o Manual da INEE sobre Apoio Psicossocial, para o ajudar a estruturar a planificação. Mais ainda, sintam-se à vontade para colocarem questões. (Caso haja tempo disponível), cada grupo ou par apresentará o seu plano de ação.  </a:t>
            </a:r>
            <a:endParaRPr b="0" i="0" sz="1000" u="none" cap="none" strike="noStrike">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b="1" i="1" sz="1000">
              <a:solidFill>
                <a:schemeClr val="dk1"/>
              </a:solidFill>
            </a:endParaRPr>
          </a:p>
        </p:txBody>
      </p:sp>
      <p:sp>
        <p:nvSpPr>
          <p:cNvPr id="280" name="Google Shape;280;p32: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p3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Diapositivo 32 </a:t>
            </a:r>
            <a:r>
              <a:rPr b="0" i="0" lang="pt-PT" sz="1000" u="none" cap="none" strike="noStrike">
                <a:solidFill>
                  <a:srgbClr val="000000"/>
                </a:solidFill>
                <a:latin typeface="Arial"/>
                <a:ea typeface="Arial"/>
                <a:cs typeface="Arial"/>
                <a:sym typeface="Arial"/>
              </a:rPr>
              <a:t>(5 minutos)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Materiais: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sng" cap="none" strike="noStrike">
                <a:solidFill>
                  <a:srgbClr val="000000"/>
                </a:solidFill>
                <a:latin typeface="Arial"/>
                <a:ea typeface="Arial"/>
                <a:cs typeface="Arial"/>
                <a:sym typeface="Arial"/>
              </a:rPr>
              <a:t>Ficha 11</a:t>
            </a:r>
            <a:r>
              <a:rPr b="0" i="0" lang="pt-PT" sz="1000" u="none" cap="none" strike="noStrike">
                <a:solidFill>
                  <a:srgbClr val="000000"/>
                </a:solidFill>
                <a:latin typeface="Arial"/>
                <a:ea typeface="Arial"/>
                <a:cs typeface="Arial"/>
                <a:sym typeface="Arial"/>
              </a:rPr>
              <a:t>: Autorreflexão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Orientações de facilitação:</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1" i="0" lang="pt-PT" sz="1000" u="none" cap="none" strike="noStrike">
                <a:solidFill>
                  <a:srgbClr val="000000"/>
                </a:solidFill>
                <a:latin typeface="Arial"/>
                <a:ea typeface="Arial"/>
                <a:cs typeface="Arial"/>
                <a:sym typeface="Arial"/>
              </a:rPr>
              <a:t>Opção 1:</a:t>
            </a:r>
            <a:r>
              <a:rPr b="0" i="0" lang="pt-PT" sz="1000" u="none" cap="none" strike="noStrike">
                <a:solidFill>
                  <a:srgbClr val="000000"/>
                </a:solidFill>
                <a:latin typeface="Arial"/>
                <a:ea typeface="Arial"/>
                <a:cs typeface="Arial"/>
                <a:sym typeface="Arial"/>
              </a:rPr>
              <a:t> Peça aos e às participantes para refletirem em silêncio sobre a formação e preencherem as perguntas de autorreflexão apresentados na </a:t>
            </a:r>
            <a:r>
              <a:rPr b="0" i="0" lang="pt-PT" sz="1000" u="sng" cap="none" strike="noStrike">
                <a:solidFill>
                  <a:srgbClr val="000000"/>
                </a:solidFill>
                <a:latin typeface="Arial"/>
                <a:ea typeface="Arial"/>
                <a:cs typeface="Arial"/>
                <a:sym typeface="Arial"/>
              </a:rPr>
              <a:t>Ficha 11</a:t>
            </a: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1" i="0" lang="pt-PT" sz="1000" u="none" cap="none" strike="noStrike">
                <a:solidFill>
                  <a:srgbClr val="000000"/>
                </a:solidFill>
                <a:latin typeface="Arial"/>
                <a:ea typeface="Arial"/>
                <a:cs typeface="Arial"/>
                <a:sym typeface="Arial"/>
              </a:rPr>
              <a:t>Opção 2: </a:t>
            </a:r>
            <a:r>
              <a:rPr b="0" i="0" lang="pt-PT" sz="1000" u="none" cap="none" strike="noStrike">
                <a:solidFill>
                  <a:srgbClr val="000000"/>
                </a:solidFill>
                <a:latin typeface="Arial"/>
                <a:ea typeface="Arial"/>
                <a:cs typeface="Arial"/>
                <a:sym typeface="Arial"/>
              </a:rPr>
              <a:t>Peça aos participantes que debatam </a:t>
            </a:r>
            <a:r>
              <a:rPr b="0" i="0" lang="pt-PT" sz="1000" u="sng" cap="none" strike="noStrike">
                <a:solidFill>
                  <a:srgbClr val="000000"/>
                </a:solidFill>
                <a:latin typeface="Arial"/>
                <a:ea typeface="Arial"/>
                <a:cs typeface="Arial"/>
                <a:sym typeface="Arial"/>
              </a:rPr>
              <a:t>em pares ou pequenos grupos</a:t>
            </a:r>
            <a:r>
              <a:rPr b="0" i="0" lang="pt-PT" sz="1000" u="none" cap="none" strike="noStrike">
                <a:solidFill>
                  <a:srgbClr val="000000"/>
                </a:solidFill>
                <a:latin typeface="Arial"/>
                <a:ea typeface="Arial"/>
                <a:cs typeface="Arial"/>
                <a:sym typeface="Arial"/>
              </a:rPr>
              <a:t> as mesmas perguntas.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Em qualquer uma das opções, disponibilize tempo para responder às perguntas remanescentes que o grupo de participantes possa ter. Convide os e as participantes a responderem às perguntas uns dos outros e umas das outras.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Guião:</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Convido-vos a refletir sobre o workshop de hoje. Considere as seguintes questões: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Descreva 3 coisas que aprendeu hoje.</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Indique 2 novas ideias / estratégias que poderá vir a usar no seu trabalho.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Indique 1 pergunta que ainda tenha.</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 Alguma questão ou ideia que alguém gostasse de partilhar?</a:t>
            </a: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b="1" i="1" sz="1000">
              <a:solidFill>
                <a:schemeClr val="dk1"/>
              </a:solidFill>
            </a:endParaRPr>
          </a:p>
        </p:txBody>
      </p:sp>
      <p:sp>
        <p:nvSpPr>
          <p:cNvPr id="286" name="Google Shape;286;p33: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p3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2286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Diapositivo 33</a:t>
            </a:r>
            <a:r>
              <a:rPr b="0" i="0" lang="pt-PT" sz="1000" u="none" cap="none" strike="noStrike">
                <a:solidFill>
                  <a:srgbClr val="000000"/>
                </a:solidFill>
                <a:latin typeface="Arial"/>
                <a:ea typeface="Arial"/>
                <a:cs typeface="Arial"/>
                <a:sym typeface="Arial"/>
              </a:rPr>
              <a:t> (5 minutos)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Materiais: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sng" cap="none" strike="noStrike">
                <a:solidFill>
                  <a:srgbClr val="000000"/>
                </a:solidFill>
                <a:latin typeface="Arial"/>
                <a:ea typeface="Arial"/>
                <a:cs typeface="Arial"/>
                <a:sym typeface="Arial"/>
              </a:rPr>
              <a:t>Ficha12</a:t>
            </a:r>
            <a:r>
              <a:rPr b="0" i="0" lang="pt-PT" sz="1000" u="none" cap="none" strike="noStrike">
                <a:solidFill>
                  <a:srgbClr val="000000"/>
                </a:solidFill>
                <a:latin typeface="Arial"/>
                <a:ea typeface="Arial"/>
                <a:cs typeface="Arial"/>
                <a:sym typeface="Arial"/>
              </a:rPr>
              <a:t>: Formulário de avaliação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Orientações de facilitação:</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Dê 5 minutos ao grupo de participantes para completarem o formulário de avaliação.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Guião:</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Agradeço/Agradecemos a todos e todas por terem participado no workshop (ação de formação, capacitação ou treinamento) de hoje. Por favor preencha o formulário de avaliação para nos ajudar a melhorar a proposta de formação.</a:t>
            </a:r>
            <a:r>
              <a:rPr lang="pt-PT" sz="1000"/>
              <a:t> </a:t>
            </a:r>
            <a:endParaRPr b="1" i="1" sz="1000">
              <a:solidFill>
                <a:schemeClr val="dk1"/>
              </a:solidFill>
            </a:endParaRPr>
          </a:p>
        </p:txBody>
      </p:sp>
      <p:sp>
        <p:nvSpPr>
          <p:cNvPr id="292" name="Google Shape;292;p34: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p3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98" name="Google Shape;298;p35: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p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Diapositivo 4</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Orientações de facilitação:</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Dê início à implementação da atividade realizando um breve diagnóstico de necessidades, no sentido de determinar o conhecimento prévio do grupo de participantes sobre o tópico em discussão.</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Os e as participantes devem ficar de pé no centro da sala.</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À medida que o/a facilitador/a coloca cada questão ao grupo, cada um/a dos/as participantes movimenta-se para o lado da sala que representa a sua resposta. Se “Sim” para o lado direito, se “não” para o lado esquerdo.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Se houver tempo, peça aos e às participantes para partilharem as suas experiências de forma sucinta.</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1"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Guião:</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“Por favor ponham-se de pé e venham para o centro da sala. Vou fazer algumas perguntas sobre a vossa experiência profissional. Se a resposta à pergunta for "sim", por favor mudem-se para o lado direito da sala. Se a resposta à pergunta for "não", por favor mudem-se para o lado esquerdo da sala. Se a resposta for “Não sei”, podem ficar no meio. Posso começar?”</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 Que exemplos de competências e experiências profissionais temos na sala? Alguém gostaria de partilhar?</a:t>
            </a:r>
            <a:endParaRPr sz="1000"/>
          </a:p>
        </p:txBody>
      </p:sp>
      <p:sp>
        <p:nvSpPr>
          <p:cNvPr id="73" name="Google Shape;73;p4: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p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12700" lvl="0" marL="0" rtl="0" algn="l">
              <a:lnSpc>
                <a:spcPct val="115000"/>
              </a:lnSpc>
              <a:spcBef>
                <a:spcPts val="0"/>
              </a:spcBef>
              <a:spcAft>
                <a:spcPts val="0"/>
              </a:spcAft>
              <a:buSzPts val="1100"/>
              <a:buNone/>
            </a:pPr>
            <a:r>
              <a:t/>
            </a:r>
            <a:endParaRPr/>
          </a:p>
        </p:txBody>
      </p:sp>
      <p:sp>
        <p:nvSpPr>
          <p:cNvPr id="79" name="Google Shape;79;p5: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p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Diapositivo 6 </a:t>
            </a:r>
            <a:r>
              <a:rPr b="0" i="0" lang="pt-PT" sz="1000" u="none" cap="none" strike="noStrike">
                <a:solidFill>
                  <a:srgbClr val="000000"/>
                </a:solidFill>
                <a:latin typeface="Arial"/>
                <a:ea typeface="Arial"/>
                <a:cs typeface="Arial"/>
                <a:sym typeface="Arial"/>
              </a:rPr>
              <a:t>(10 minutos)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Materiais: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sng" cap="none" strike="noStrike">
                <a:solidFill>
                  <a:srgbClr val="000000"/>
                </a:solidFill>
                <a:latin typeface="Arial"/>
                <a:ea typeface="Arial"/>
                <a:cs typeface="Arial"/>
                <a:sym typeface="Arial"/>
              </a:rPr>
              <a:t>Ficha 1</a:t>
            </a:r>
            <a:r>
              <a:rPr b="0" i="0" lang="pt-PT" sz="1000" u="none" cap="none" strike="noStrike">
                <a:solidFill>
                  <a:srgbClr val="000000"/>
                </a:solidFill>
                <a:latin typeface="Arial"/>
                <a:ea typeface="Arial"/>
                <a:cs typeface="Arial"/>
                <a:sym typeface="Arial"/>
              </a:rPr>
              <a:t>: O que necessitas para te sentires bem?</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Suporte de flipchart/quadro e marcadores/giz</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1"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Orientações de facilitação:</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Trace o diagrama, apresentado no </a:t>
            </a:r>
            <a:r>
              <a:rPr b="0" i="0" lang="pt-PT" sz="1000" u="sng" cap="none" strike="noStrike">
                <a:solidFill>
                  <a:srgbClr val="000000"/>
                </a:solidFill>
                <a:latin typeface="Arial"/>
                <a:ea typeface="Arial"/>
                <a:cs typeface="Arial"/>
                <a:sym typeface="Arial"/>
              </a:rPr>
              <a:t>Diapositivo 6,</a:t>
            </a:r>
            <a:r>
              <a:rPr b="0" i="0" lang="pt-PT" sz="1000" u="none" cap="none" strike="noStrike">
                <a:solidFill>
                  <a:srgbClr val="000000"/>
                </a:solidFill>
                <a:latin typeface="Arial"/>
                <a:ea typeface="Arial"/>
                <a:cs typeface="Arial"/>
                <a:sym typeface="Arial"/>
              </a:rPr>
              <a:t> no quadro/flipchart.</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Pergunte ao grupo de participantes “O que é que cada um e uma de nós necessita para se sentir bem/feliz/contente/confortável?”</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Recolha algumas respostas a título de exemplo.</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Distribua a </a:t>
            </a:r>
            <a:r>
              <a:rPr b="0" i="0" lang="pt-PT" sz="1000" u="sng" cap="none" strike="noStrike">
                <a:solidFill>
                  <a:srgbClr val="000000"/>
                </a:solidFill>
                <a:latin typeface="Arial"/>
                <a:ea typeface="Arial"/>
                <a:cs typeface="Arial"/>
                <a:sym typeface="Arial"/>
              </a:rPr>
              <a:t>Ficha 1</a:t>
            </a:r>
            <a:r>
              <a:rPr b="0" i="0" lang="pt-PT" sz="1000" u="none" cap="none" strike="noStrike">
                <a:solidFill>
                  <a:srgbClr val="000000"/>
                </a:solidFill>
                <a:latin typeface="Arial"/>
                <a:ea typeface="Arial"/>
                <a:cs typeface="Arial"/>
                <a:sym typeface="Arial"/>
              </a:rPr>
              <a:t>.</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1" i="0" lang="pt-PT" sz="1000" u="none" cap="none" strike="noStrike">
                <a:solidFill>
                  <a:srgbClr val="000000"/>
                </a:solidFill>
                <a:latin typeface="Arial"/>
                <a:ea typeface="Arial"/>
                <a:cs typeface="Arial"/>
                <a:sym typeface="Arial"/>
              </a:rPr>
              <a:t>Opção 1: </a:t>
            </a:r>
            <a:r>
              <a:rPr b="0" i="0" lang="pt-PT" sz="1000" u="none" cap="none" strike="noStrike">
                <a:solidFill>
                  <a:srgbClr val="000000"/>
                </a:solidFill>
                <a:latin typeface="Arial"/>
                <a:ea typeface="Arial"/>
                <a:cs typeface="Arial"/>
                <a:sym typeface="Arial"/>
              </a:rPr>
              <a:t>Chuva de ideias em silêncio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Dê 5 minutos ao grupo de participantes para que, em pequenos grupos, pensem em algumas respostas para cada uma das afirmações apresentadas no diagrama.</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Dê giz/marcadores a cada grupo. Convide-os a escrever pelo menos 2-3 exemplos no quadro/flipchart, agrupando respostas similares.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Explore sucintamente as respostas apresentadas no quadro/flipchart.</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1" i="0" lang="pt-PT" sz="1000" u="none" cap="none" strike="noStrike">
                <a:solidFill>
                  <a:srgbClr val="000000"/>
                </a:solidFill>
                <a:latin typeface="Arial"/>
                <a:ea typeface="Arial"/>
                <a:cs typeface="Arial"/>
                <a:sym typeface="Arial"/>
              </a:rPr>
              <a:t>Opção 2:</a:t>
            </a:r>
            <a:r>
              <a:rPr b="0" i="0" lang="pt-PT" sz="1000" u="none" cap="none" strike="noStrike">
                <a:solidFill>
                  <a:srgbClr val="000000"/>
                </a:solidFill>
                <a:latin typeface="Arial"/>
                <a:ea typeface="Arial"/>
                <a:cs typeface="Arial"/>
                <a:sym typeface="Arial"/>
              </a:rPr>
              <a:t> Pensar-Associar-Partilhar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Dê 2-3 minutos aos e às participantes para que pensem, individualmente, em algumas respostas para cada uma das afirmações apresentadas no diagrama.</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Peça aos e às participantes que se juntem em pares e partilhem/comparem as respostas.</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Peça aos e às participantes que partilharem as suas respostas em grande grupo. Escreva as respostas no quadro/flipchart</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Guião:</a:t>
            </a: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Hoje vamos começar por falar de Bem-estar.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 O que é que cada um e uma de nós necessita para se sentir bem/feliz/contente/confortável?</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Peça ao grupo de participantes que deem alguns exemplos. Se o grupo se mantiver em silêncio, pode ser útil dar um ou outro exemplo para iniciar o debate.</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sng" cap="none" strike="noStrike">
                <a:solidFill>
                  <a:srgbClr val="000000"/>
                </a:solidFill>
                <a:latin typeface="Arial"/>
                <a:ea typeface="Arial"/>
                <a:cs typeface="Arial"/>
                <a:sym typeface="Arial"/>
              </a:rPr>
              <a:t>Opção 1: Chuva de ideias em silêncio</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Vire-se para o seu ou sua colega. Recorrendo à </a:t>
            </a:r>
            <a:r>
              <a:rPr b="0" i="0" lang="pt-PT" sz="1000" u="sng" cap="none" strike="noStrike">
                <a:solidFill>
                  <a:srgbClr val="000000"/>
                </a:solidFill>
                <a:latin typeface="Arial"/>
                <a:ea typeface="Arial"/>
                <a:cs typeface="Arial"/>
                <a:sym typeface="Arial"/>
              </a:rPr>
              <a:t>Ficha 1</a:t>
            </a:r>
            <a:r>
              <a:rPr b="0" i="0" lang="pt-PT" sz="1000" u="none" cap="none" strike="noStrike">
                <a:solidFill>
                  <a:srgbClr val="000000"/>
                </a:solidFill>
                <a:latin typeface="Arial"/>
                <a:ea typeface="Arial"/>
                <a:cs typeface="Arial"/>
                <a:sym typeface="Arial"/>
              </a:rPr>
              <a:t>, pense, durante cerca de 5 minutos, em algumas coisas, capacidades, sentimentos e crenças de que todos e todas nós necessitamos para nos sentirmos bem. Pense na sua experiência pessoal e profissional para se lembrar de alguns exemplos.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(Quando o tempo terminar, distribua os marcadores/giz e continue dizendo) Por favor, venham até ao quadro/flipchart e deem 2-3 exemplos na respetiva área do diagrama.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sng" cap="none" strike="noStrike">
                <a:solidFill>
                  <a:srgbClr val="000000"/>
                </a:solidFill>
                <a:latin typeface="Arial"/>
                <a:ea typeface="Arial"/>
                <a:cs typeface="Arial"/>
                <a:sym typeface="Arial"/>
              </a:rPr>
              <a:t>Opção 2: Pensar-Associar-Partilhar</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Recorrendo à </a:t>
            </a:r>
            <a:r>
              <a:rPr b="0" i="0" lang="pt-PT" sz="1000" u="sng" cap="none" strike="noStrike">
                <a:solidFill>
                  <a:srgbClr val="000000"/>
                </a:solidFill>
                <a:latin typeface="Arial"/>
                <a:ea typeface="Arial"/>
                <a:cs typeface="Arial"/>
                <a:sym typeface="Arial"/>
              </a:rPr>
              <a:t>Ficha 1</a:t>
            </a:r>
            <a:r>
              <a:rPr b="0" i="0" lang="pt-PT" sz="1000" u="none" cap="none" strike="noStrike">
                <a:solidFill>
                  <a:srgbClr val="000000"/>
                </a:solidFill>
                <a:latin typeface="Arial"/>
                <a:ea typeface="Arial"/>
                <a:cs typeface="Arial"/>
                <a:sym typeface="Arial"/>
              </a:rPr>
              <a:t>, pense, durante cerca de 3 minutos, em algumas coisas, capacidades, sentimentos e crenças de que todos e todas nós necessitamos para nos sentirmos bem. Pense na sua experiência pessoal e profissional para se lembrar de alguns exemplos.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(Quando o tempo terminar) Por favor encontre um ou uma colega com quem possa comparar as suas respostas. Têm 2 minutos para discutir em pares antes de partilharem em grande grupo.</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Exemplo de respostas: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Eu tenho…comida e água, abrigo, cuidados médicos.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Eu sou capaz de…passar tempo com a minha família, ir à escola, brincar com amigos.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Eu sinto-me…seguro/a, apoiado/a, envolvido/a na minha comunidade.</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Eu acredito…nas minhas crenças religiosas/espirituais/culturais, que tenho um futuro positivo.</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Como podem ver no quadro/flipchart, existem aspetos físicos, sociais e emocionais que contribuem para o bem-estar. Para se sentirem bem, é preciso que as vossas necessidades físicas e biológicas, tais como: comida e água, abrigo, serviços médicos sejam respondidas. Também necessitam de ver respondidas as vossas necessidades sociais e emocionais, tais como: sentirem-se seguros/as, terem relacionamentos positivos com a vossa família e comunidade, e puderem praticar as vossas tradições religiosas e culturais.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Em situações de emergência, as necessidades biológicas e materiais das pessoas são frequentemente as mais visíveis. As necessidades sociais, emocionais, mentais, culturais e espirituais podem, por vezes, ser mais difíceis de identificar.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 Porque é que é importante compreender o que faz com que uma pessoa se sinta bem? </a:t>
            </a: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Exemplo de resposta: </a:t>
            </a:r>
            <a:r>
              <a:rPr b="0" i="0" lang="pt-PT" sz="1000" u="none" cap="none" strike="noStrike">
                <a:solidFill>
                  <a:srgbClr val="000000"/>
                </a:solidFill>
                <a:latin typeface="Arial"/>
                <a:ea typeface="Arial"/>
                <a:cs typeface="Arial"/>
                <a:sym typeface="Arial"/>
              </a:rPr>
              <a:t>Necessitamos de compreender o bem-estar e de que forma é influenciado por vários fatores, de modo a pudermos planear e providenciar um apoio efetivo. </a:t>
            </a:r>
            <a:endParaRPr b="1" i="1" sz="1000">
              <a:solidFill>
                <a:schemeClr val="dk1"/>
              </a:solidFill>
            </a:endParaRPr>
          </a:p>
        </p:txBody>
      </p:sp>
      <p:sp>
        <p:nvSpPr>
          <p:cNvPr id="84" name="Google Shape;84;p6: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p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Diapositivo 7 </a:t>
            </a:r>
            <a:r>
              <a:rPr b="0" i="0" lang="pt-PT" sz="1000" u="none" cap="none" strike="noStrike">
                <a:solidFill>
                  <a:srgbClr val="000000"/>
                </a:solidFill>
                <a:latin typeface="Arial"/>
                <a:ea typeface="Arial"/>
                <a:cs typeface="Arial"/>
                <a:sym typeface="Arial"/>
              </a:rPr>
              <a:t>(5 minutos)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Materiais: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sng" cap="none" strike="noStrike">
                <a:solidFill>
                  <a:srgbClr val="000000"/>
                </a:solidFill>
                <a:latin typeface="Arial"/>
                <a:ea typeface="Arial"/>
                <a:cs typeface="Arial"/>
                <a:sym typeface="Arial"/>
              </a:rPr>
              <a:t>Ficha 1</a:t>
            </a:r>
            <a:r>
              <a:rPr b="0" i="0" lang="pt-PT" sz="1000" u="none" cap="none" strike="noStrike">
                <a:solidFill>
                  <a:srgbClr val="000000"/>
                </a:solidFill>
                <a:latin typeface="Arial"/>
                <a:ea typeface="Arial"/>
                <a:cs typeface="Arial"/>
                <a:sym typeface="Arial"/>
              </a:rPr>
              <a:t>: O que necessitas para te sentires bem?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Orientações de facilitação:</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Apresente do conteúdo do diapositivo 7.</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Peça aos e às participantes que consultem a </a:t>
            </a:r>
            <a:r>
              <a:rPr b="0" i="0" lang="pt-PT" sz="1000" u="sng" cap="none" strike="noStrike">
                <a:solidFill>
                  <a:srgbClr val="000000"/>
                </a:solidFill>
                <a:latin typeface="Arial"/>
                <a:ea typeface="Arial"/>
                <a:cs typeface="Arial"/>
                <a:sym typeface="Arial"/>
              </a:rPr>
              <a:t>Ficha 1</a:t>
            </a:r>
            <a:r>
              <a:rPr b="0" i="0" lang="pt-PT" sz="1000" u="none" cap="none" strike="noStrike">
                <a:solidFill>
                  <a:srgbClr val="000000"/>
                </a:solidFill>
                <a:latin typeface="Arial"/>
                <a:ea typeface="Arial"/>
                <a:cs typeface="Arial"/>
                <a:sym typeface="Arial"/>
              </a:rPr>
              <a:t>: sublinhem os aspetos do bem-estar que possam estar ameaçados por desastres ambientais, realcem os aspetos que possam estar ameaçados pelos desastres causados pelo ser humano e desenhem um círculo à volta dos aspetos que possam estar ameaçados por ambos.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Guião:</a:t>
            </a: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As crises humanitárias estão a aumentar em todo o Mundo. Há um número cada vez maior de desastres ambientais relacionados com as alterações climáticas que obrigam a deslocações de comunidades inteiras. Os desastres ambientais tais como os furacões, sismos, tsunamis, secas, ciclones, epidemias, cheias e deslizamentos de terras destroem muitas vezes infraestruturas e representam ameaças diretas à vida.</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Os desastres humanitários também podem ser provocados pelo ser humano, causados por conflitos e manifestações de violência. Os desastres causados pelo ser humano dão muitas vezes origem a conflitos prolongados, o que poderá não causar diretamente um perigo de vida, mas levar a tensões prolongadas e uma sensação de medo persistente.</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Tanto os desastres ambientais como os causados pelo ser humano prejudicam cada aspeto da vida diária incluindo habitação, saúde, saneamento, lazer e educação. As crises podem perturbar as relações familiares, perturbar a coesão social e criar sentimentos de isolamento, incerteza, medo, raiva, perda e tristeza.</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As crianças estão entre os grupos mais vulneráveis às situações de crise. Mesmo que as crianças sobrevivam a uma situação de crise, o seu bem-estar psicossocial poderá estar em risco.</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Volte a consultar a </a:t>
            </a:r>
            <a:r>
              <a:rPr b="0" i="0" lang="pt-PT" sz="1000" u="sng" cap="none" strike="noStrike">
                <a:solidFill>
                  <a:srgbClr val="000000"/>
                </a:solidFill>
                <a:latin typeface="Arial"/>
                <a:ea typeface="Arial"/>
                <a:cs typeface="Arial"/>
                <a:sym typeface="Arial"/>
              </a:rPr>
              <a:t>Ficha 1</a:t>
            </a:r>
            <a:r>
              <a:rPr b="0" i="0" lang="pt-PT" sz="1000" u="none" cap="none" strike="noStrike">
                <a:solidFill>
                  <a:srgbClr val="000000"/>
                </a:solidFill>
                <a:latin typeface="Arial"/>
                <a:ea typeface="Arial"/>
                <a:cs typeface="Arial"/>
                <a:sym typeface="Arial"/>
              </a:rPr>
              <a:t>. Com um ou uma colega, sublinhe os aspetos de bem-estar que possam estar ameaçados pelos desastres ambientais, desenhe uma linha pontilhada por baixo dos aspetos ameaçados pelos desastres causados pelo ser humano e faça um círculo à volta dos aspetos ameaçados por ambos.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 Alguém gostaria de partilhar as suas respostas? </a:t>
            </a: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b="1" sz="1000">
              <a:solidFill>
                <a:schemeClr val="dk1"/>
              </a:solidFill>
            </a:endParaRPr>
          </a:p>
        </p:txBody>
      </p:sp>
      <p:sp>
        <p:nvSpPr>
          <p:cNvPr id="90" name="Google Shape;90;p7: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2286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Diapositivo 8: </a:t>
            </a:r>
            <a:r>
              <a:rPr b="1" i="1" lang="pt-PT" sz="1000" u="none" cap="none" strike="noStrike">
                <a:solidFill>
                  <a:srgbClr val="000000"/>
                </a:solidFill>
                <a:latin typeface="Arial"/>
                <a:ea typeface="Arial"/>
                <a:cs typeface="Arial"/>
                <a:sym typeface="Arial"/>
              </a:rPr>
              <a:t>Atividade complementar </a:t>
            </a:r>
            <a:r>
              <a:rPr b="0" i="1" lang="pt-PT" sz="1000" u="none" cap="none" strike="noStrike">
                <a:solidFill>
                  <a:srgbClr val="000000"/>
                </a:solidFill>
                <a:latin typeface="Arial"/>
                <a:ea typeface="Arial"/>
                <a:cs typeface="Arial"/>
                <a:sym typeface="Arial"/>
              </a:rPr>
              <a:t>(20 minutos)</a:t>
            </a: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Objetivo: </a:t>
            </a:r>
            <a:r>
              <a:rPr b="0" i="0" lang="pt-PT" sz="1000" u="none" cap="none" strike="noStrike">
                <a:solidFill>
                  <a:srgbClr val="000000"/>
                </a:solidFill>
                <a:latin typeface="Arial"/>
                <a:ea typeface="Arial"/>
                <a:cs typeface="Arial"/>
                <a:sym typeface="Arial"/>
              </a:rPr>
              <a:t>Praticar a associação entre práticas/atividades diárias e o bem-estar psicossocial. Nesta atividade, o grupo de participantes discute de que modo atividades comuns, tais como praticar desportos ou passar tempo com a família, apoiam o bem-estar psicossocial.</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Materiais: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sng" cap="none" strike="noStrike">
                <a:solidFill>
                  <a:srgbClr val="000000"/>
                </a:solidFill>
                <a:latin typeface="Arial"/>
                <a:ea typeface="Arial"/>
                <a:cs typeface="Arial"/>
                <a:sym typeface="Arial"/>
              </a:rPr>
              <a:t>Apêndice 1</a:t>
            </a:r>
            <a:r>
              <a:rPr b="0" i="0" lang="pt-PT" sz="1000" u="none" cap="none" strike="noStrike">
                <a:solidFill>
                  <a:srgbClr val="000000"/>
                </a:solidFill>
                <a:latin typeface="Arial"/>
                <a:ea typeface="Arial"/>
                <a:cs typeface="Arial"/>
                <a:sym typeface="Arial"/>
              </a:rPr>
              <a:t>: Fotografias da Atividade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sng" cap="none" strike="noStrike">
                <a:solidFill>
                  <a:srgbClr val="000000"/>
                </a:solidFill>
                <a:latin typeface="Arial"/>
                <a:ea typeface="Arial"/>
                <a:cs typeface="Arial"/>
                <a:sym typeface="Arial"/>
              </a:rPr>
              <a:t>Apêndice 2</a:t>
            </a:r>
            <a:r>
              <a:rPr b="0" i="0" lang="pt-PT" sz="1000" u="none" cap="none" strike="noStrike">
                <a:solidFill>
                  <a:srgbClr val="000000"/>
                </a:solidFill>
                <a:latin typeface="Arial"/>
                <a:ea typeface="Arial"/>
                <a:cs typeface="Arial"/>
                <a:sym typeface="Arial"/>
              </a:rPr>
              <a:t>: Orientações de facilitação sobre as fotografias da atividade</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Orientações de facilitação:</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Separe os participantes em pequenos grupos, e distribua uma fotografia do </a:t>
            </a:r>
            <a:r>
              <a:rPr b="0" i="0" lang="pt-PT" sz="1000" u="sng" cap="none" strike="noStrike">
                <a:solidFill>
                  <a:srgbClr val="000000"/>
                </a:solidFill>
                <a:latin typeface="Arial"/>
                <a:ea typeface="Arial"/>
                <a:cs typeface="Arial"/>
                <a:sym typeface="Arial"/>
              </a:rPr>
              <a:t>Apêndice 1</a:t>
            </a:r>
            <a:r>
              <a:rPr b="0" i="0" lang="pt-PT" sz="1000" u="none" cap="none" strike="noStrike">
                <a:solidFill>
                  <a:srgbClr val="000000"/>
                </a:solidFill>
                <a:latin typeface="Arial"/>
                <a:ea typeface="Arial"/>
                <a:cs typeface="Arial"/>
                <a:sym typeface="Arial"/>
              </a:rPr>
              <a:t> por cada grupo.</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Peça aos pequenos grupos que considerem as atividades nas suas fotografias, utilizando as perguntas do </a:t>
            </a:r>
            <a:r>
              <a:rPr b="0" i="0" lang="pt-PT" sz="1000" u="sng" cap="none" strike="noStrike">
                <a:solidFill>
                  <a:srgbClr val="000000"/>
                </a:solidFill>
                <a:latin typeface="Arial"/>
                <a:ea typeface="Arial"/>
                <a:cs typeface="Arial"/>
                <a:sym typeface="Arial"/>
              </a:rPr>
              <a:t>Diapositivo 8</a:t>
            </a: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Como é que estas atividades apoiam o bem-estar?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Como é que o bem-estar das pessoas seria afetado se não pudessem continuar a exercer estas atividades?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Convide os participantes a partilharem as suas discussões. Utilize as </a:t>
            </a:r>
            <a:r>
              <a:rPr b="1" i="0" lang="pt-PT" sz="1000" u="none" cap="none" strike="noStrike">
                <a:solidFill>
                  <a:srgbClr val="000000"/>
                </a:solidFill>
                <a:latin typeface="Arial"/>
                <a:ea typeface="Arial"/>
                <a:cs typeface="Arial"/>
                <a:sym typeface="Arial"/>
              </a:rPr>
              <a:t>orientações de facilitação</a:t>
            </a:r>
            <a:r>
              <a:rPr b="0" i="0" lang="pt-PT" sz="1000" u="none" cap="none" strike="noStrike">
                <a:solidFill>
                  <a:srgbClr val="000000"/>
                </a:solidFill>
                <a:latin typeface="Arial"/>
                <a:ea typeface="Arial"/>
                <a:cs typeface="Arial"/>
                <a:sym typeface="Arial"/>
              </a:rPr>
              <a:t> do </a:t>
            </a:r>
            <a:r>
              <a:rPr b="0" i="0" lang="pt-PT" sz="1000" u="sng" cap="none" strike="noStrike">
                <a:solidFill>
                  <a:srgbClr val="000000"/>
                </a:solidFill>
                <a:latin typeface="Arial"/>
                <a:ea typeface="Arial"/>
                <a:cs typeface="Arial"/>
                <a:sym typeface="Arial"/>
              </a:rPr>
              <a:t>Apêndice 2</a:t>
            </a:r>
            <a:r>
              <a:rPr b="0" i="0" lang="pt-PT" sz="1000" u="none" cap="none" strike="noStrike">
                <a:solidFill>
                  <a:srgbClr val="000000"/>
                </a:solidFill>
                <a:latin typeface="Arial"/>
                <a:ea typeface="Arial"/>
                <a:cs typeface="Arial"/>
                <a:sym typeface="Arial"/>
              </a:rPr>
              <a:t> para ajudar a estruturar a discussão.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pt-PT" sz="1000" u="none" cap="none" strike="noStrike">
                <a:solidFill>
                  <a:srgbClr val="000000"/>
                </a:solidFill>
                <a:latin typeface="Arial"/>
                <a:ea typeface="Arial"/>
                <a:cs typeface="Arial"/>
                <a:sym typeface="Arial"/>
              </a:rPr>
              <a:t>Guião:</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Cada grupo deve agora ter uma fotografia de uma atividade ou prática diária. Dispõem de 10 minutos para, em pequenos grupos, debaterem as questões no Diapositivo 8:</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Como é que estas atividades podem apoiar o bem-estar?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pt-PT" sz="1000" u="none" cap="none" strike="noStrike">
                <a:solidFill>
                  <a:srgbClr val="000000"/>
                </a:solidFill>
                <a:latin typeface="Arial"/>
                <a:ea typeface="Arial"/>
                <a:cs typeface="Arial"/>
                <a:sym typeface="Arial"/>
              </a:rPr>
              <a:t>Como é que o bem-estar das pessoas poderia ser afetado se não pudessem continuar a realizar estas atividades?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Considerem de que forma as pessoas de diferentes idades, géneros, capacidades, etc. seriam afetadas.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pt-PT" sz="1000" u="none" cap="none" strike="noStrike">
                <a:solidFill>
                  <a:srgbClr val="000000"/>
                </a:solidFill>
                <a:latin typeface="Arial"/>
                <a:ea typeface="Arial"/>
                <a:cs typeface="Arial"/>
                <a:sym typeface="Arial"/>
              </a:rPr>
              <a:t>Depois de 10 minutos, partilharemos as nossas discussões com o grande grupo. </a:t>
            </a:r>
            <a:endParaRPr b="0" i="0" sz="1000" u="none" cap="none" strike="noStrike">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b="1" i="1" sz="1000">
              <a:solidFill>
                <a:schemeClr val="dk1"/>
              </a:solidFill>
            </a:endParaRPr>
          </a:p>
        </p:txBody>
      </p:sp>
      <p:sp>
        <p:nvSpPr>
          <p:cNvPr id="96" name="Google Shape;96;p8: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p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SzPts val="1100"/>
              <a:buNone/>
            </a:pPr>
            <a:r>
              <a:t/>
            </a:r>
            <a:endParaRPr/>
          </a:p>
        </p:txBody>
      </p:sp>
      <p:sp>
        <p:nvSpPr>
          <p:cNvPr id="113" name="Google Shape;113;p9: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hyperlink" Target="https://www.inee.org/pt" TargetMode="Externa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age" type="tx">
  <p:cSld name="TITLE_AND_BODY">
    <p:spTree>
      <p:nvGrpSpPr>
        <p:cNvPr id="7" name="Shape 7"/>
        <p:cNvGrpSpPr/>
        <p:nvPr/>
      </p:nvGrpSpPr>
      <p:grpSpPr>
        <a:xfrm>
          <a:off x="0" y="0"/>
          <a:ext cx="0" cy="0"/>
          <a:chOff x="0" y="0"/>
          <a:chExt cx="0" cy="0"/>
        </a:xfrm>
      </p:grpSpPr>
      <p:sp>
        <p:nvSpPr>
          <p:cNvPr id="8" name="Google Shape;8;g25e783dd8a7_0_2"/>
          <p:cNvSpPr/>
          <p:nvPr/>
        </p:nvSpPr>
        <p:spPr>
          <a:xfrm>
            <a:off x="0" y="4357249"/>
            <a:ext cx="9144000" cy="13578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9" name="Google Shape;9;g25e783dd8a7_0_2"/>
          <p:cNvPicPr preferRelativeResize="0"/>
          <p:nvPr/>
        </p:nvPicPr>
        <p:blipFill rotWithShape="1">
          <a:blip r:embed="rId2">
            <a:alphaModFix/>
          </a:blip>
          <a:srcRect b="0" l="0" r="0" t="0"/>
          <a:stretch/>
        </p:blipFill>
        <p:spPr>
          <a:xfrm>
            <a:off x="1737225" y="4642342"/>
            <a:ext cx="5669562" cy="787625"/>
          </a:xfrm>
          <a:prstGeom prst="rect">
            <a:avLst/>
          </a:prstGeom>
          <a:noFill/>
          <a:ln>
            <a:noFill/>
          </a:ln>
        </p:spPr>
      </p:pic>
      <p:sp>
        <p:nvSpPr>
          <p:cNvPr id="10" name="Google Shape;10;g25e783dd8a7_0_2"/>
          <p:cNvSpPr txBox="1"/>
          <p:nvPr>
            <p:ph type="title"/>
          </p:nvPr>
        </p:nvSpPr>
        <p:spPr>
          <a:xfrm>
            <a:off x="459000" y="1094625"/>
            <a:ext cx="8226000" cy="1697400"/>
          </a:xfrm>
          <a:prstGeom prst="rect">
            <a:avLst/>
          </a:prstGeom>
          <a:noFill/>
          <a:ln>
            <a:noFill/>
          </a:ln>
        </p:spPr>
        <p:txBody>
          <a:bodyPr anchorCtr="0" anchor="t" bIns="91425" lIns="91425" spcFirstLastPara="1" rIns="91425" wrap="square" tIns="91425">
            <a:normAutofit/>
          </a:bodyPr>
          <a:lstStyle>
            <a:lvl1pPr lvl="0" algn="ctr">
              <a:spcBef>
                <a:spcPts val="0"/>
              </a:spcBef>
              <a:spcAft>
                <a:spcPts val="0"/>
              </a:spcAft>
              <a:buClr>
                <a:srgbClr val="FFFFFF"/>
              </a:buClr>
              <a:buSzPts val="4800"/>
              <a:buNone/>
              <a:defRPr sz="4800">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 name="Google Shape;11;g25e783dd8a7_0_2"/>
          <p:cNvSpPr txBox="1"/>
          <p:nvPr>
            <p:ph idx="1" type="subTitle"/>
          </p:nvPr>
        </p:nvSpPr>
        <p:spPr>
          <a:xfrm>
            <a:off x="850050" y="3102200"/>
            <a:ext cx="7572000" cy="945000"/>
          </a:xfrm>
          <a:prstGeom prst="rect">
            <a:avLst/>
          </a:prstGeom>
          <a:noFill/>
          <a:ln>
            <a:noFill/>
          </a:ln>
        </p:spPr>
        <p:txBody>
          <a:bodyPr anchorCtr="0" anchor="t" bIns="91425" lIns="91425" spcFirstLastPara="1" rIns="91425" wrap="square" tIns="91425">
            <a:normAutofit/>
          </a:bodyPr>
          <a:lstStyle>
            <a:lvl1pPr lvl="0" algn="ctr">
              <a:spcBef>
                <a:spcPts val="0"/>
              </a:spcBef>
              <a:spcAft>
                <a:spcPts val="0"/>
              </a:spcAft>
              <a:buClr>
                <a:srgbClr val="FFFFFF"/>
              </a:buClr>
              <a:buSzPts val="2500"/>
              <a:buNone/>
              <a:defRPr sz="2500">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4">
  <p:cSld name="TITLE_3">
    <p:bg>
      <p:bgPr>
        <a:solidFill>
          <a:srgbClr val="000000"/>
        </a:solidFill>
      </p:bgPr>
    </p:bg>
    <p:spTree>
      <p:nvGrpSpPr>
        <p:cNvPr id="46" name="Shape 46"/>
        <p:cNvGrpSpPr/>
        <p:nvPr/>
      </p:nvGrpSpPr>
      <p:grpSpPr>
        <a:xfrm>
          <a:off x="0" y="0"/>
          <a:ext cx="0" cy="0"/>
          <a:chOff x="0" y="0"/>
          <a:chExt cx="0" cy="0"/>
        </a:xfrm>
      </p:grpSpPr>
      <p:sp>
        <p:nvSpPr>
          <p:cNvPr id="47" name="Google Shape;47;g25e783dd8a7_0_47"/>
          <p:cNvSpPr txBox="1"/>
          <p:nvPr>
            <p:ph type="title"/>
          </p:nvPr>
        </p:nvSpPr>
        <p:spPr>
          <a:xfrm>
            <a:off x="311708" y="827306"/>
            <a:ext cx="8520600" cy="2280900"/>
          </a:xfrm>
          <a:prstGeom prst="rect">
            <a:avLst/>
          </a:prstGeom>
          <a:noFill/>
          <a:ln>
            <a:noFill/>
          </a:ln>
        </p:spPr>
        <p:txBody>
          <a:bodyPr anchorCtr="0" anchor="b" bIns="91400" lIns="91400" spcFirstLastPara="1" rIns="91400" wrap="square" tIns="91400">
            <a:noAutofit/>
          </a:bodyPr>
          <a:lstStyle>
            <a:lvl1pPr lvl="0" rtl="0" algn="ctr">
              <a:lnSpc>
                <a:spcPct val="100000"/>
              </a:lnSpc>
              <a:spcBef>
                <a:spcPts val="0"/>
              </a:spcBef>
              <a:spcAft>
                <a:spcPts val="0"/>
              </a:spcAft>
              <a:buClr>
                <a:srgbClr val="000000"/>
              </a:buClr>
              <a:buSzPts val="5200"/>
              <a:buFont typeface="Arial"/>
              <a:buNone/>
              <a:defRPr sz="5200"/>
            </a:lvl1pPr>
            <a:lvl2pPr lvl="1" rtl="0" algn="l">
              <a:lnSpc>
                <a:spcPct val="100000"/>
              </a:lnSpc>
              <a:spcBef>
                <a:spcPts val="0"/>
              </a:spcBef>
              <a:spcAft>
                <a:spcPts val="0"/>
              </a:spcAft>
              <a:buClr>
                <a:srgbClr val="000000"/>
              </a:buClr>
              <a:buSzPts val="1800"/>
              <a:buNone/>
              <a:defRPr/>
            </a:lvl2pPr>
            <a:lvl3pPr lvl="2" rtl="0" algn="l">
              <a:lnSpc>
                <a:spcPct val="100000"/>
              </a:lnSpc>
              <a:spcBef>
                <a:spcPts val="0"/>
              </a:spcBef>
              <a:spcAft>
                <a:spcPts val="0"/>
              </a:spcAft>
              <a:buClr>
                <a:srgbClr val="000000"/>
              </a:buClr>
              <a:buSzPts val="1800"/>
              <a:buNone/>
              <a:defRPr/>
            </a:lvl3pPr>
            <a:lvl4pPr lvl="3" rtl="0" algn="l">
              <a:lnSpc>
                <a:spcPct val="100000"/>
              </a:lnSpc>
              <a:spcBef>
                <a:spcPts val="0"/>
              </a:spcBef>
              <a:spcAft>
                <a:spcPts val="0"/>
              </a:spcAft>
              <a:buClr>
                <a:srgbClr val="000000"/>
              </a:buClr>
              <a:buSzPts val="1800"/>
              <a:buNone/>
              <a:defRPr/>
            </a:lvl4pPr>
            <a:lvl5pPr lvl="4" rtl="0" algn="l">
              <a:lnSpc>
                <a:spcPct val="100000"/>
              </a:lnSpc>
              <a:spcBef>
                <a:spcPts val="0"/>
              </a:spcBef>
              <a:spcAft>
                <a:spcPts val="0"/>
              </a:spcAft>
              <a:buClr>
                <a:srgbClr val="000000"/>
              </a:buClr>
              <a:buSzPts val="1800"/>
              <a:buNone/>
              <a:defRPr/>
            </a:lvl5pPr>
            <a:lvl6pPr lvl="5" rtl="0" algn="l">
              <a:lnSpc>
                <a:spcPct val="100000"/>
              </a:lnSpc>
              <a:spcBef>
                <a:spcPts val="0"/>
              </a:spcBef>
              <a:spcAft>
                <a:spcPts val="0"/>
              </a:spcAft>
              <a:buClr>
                <a:srgbClr val="000000"/>
              </a:buClr>
              <a:buSzPts val="1800"/>
              <a:buNone/>
              <a:defRPr/>
            </a:lvl6pPr>
            <a:lvl7pPr lvl="6" rtl="0" algn="l">
              <a:lnSpc>
                <a:spcPct val="100000"/>
              </a:lnSpc>
              <a:spcBef>
                <a:spcPts val="0"/>
              </a:spcBef>
              <a:spcAft>
                <a:spcPts val="0"/>
              </a:spcAft>
              <a:buClr>
                <a:srgbClr val="000000"/>
              </a:buClr>
              <a:buSzPts val="1800"/>
              <a:buNone/>
              <a:defRPr/>
            </a:lvl7pPr>
            <a:lvl8pPr lvl="7" rtl="0" algn="l">
              <a:lnSpc>
                <a:spcPct val="100000"/>
              </a:lnSpc>
              <a:spcBef>
                <a:spcPts val="0"/>
              </a:spcBef>
              <a:spcAft>
                <a:spcPts val="0"/>
              </a:spcAft>
              <a:buClr>
                <a:srgbClr val="000000"/>
              </a:buClr>
              <a:buSzPts val="1800"/>
              <a:buNone/>
              <a:defRPr/>
            </a:lvl8pPr>
            <a:lvl9pPr lvl="8" rtl="0" algn="l">
              <a:lnSpc>
                <a:spcPct val="100000"/>
              </a:lnSpc>
              <a:spcBef>
                <a:spcPts val="0"/>
              </a:spcBef>
              <a:spcAft>
                <a:spcPts val="0"/>
              </a:spcAft>
              <a:buClr>
                <a:srgbClr val="000000"/>
              </a:buClr>
              <a:buSzPts val="1800"/>
              <a:buNone/>
              <a:defRPr/>
            </a:lvl9pPr>
          </a:lstStyle>
          <a:p/>
        </p:txBody>
      </p:sp>
      <p:sp>
        <p:nvSpPr>
          <p:cNvPr id="48" name="Google Shape;48;g25e783dd8a7_0_47"/>
          <p:cNvSpPr txBox="1"/>
          <p:nvPr>
            <p:ph idx="1" type="body"/>
          </p:nvPr>
        </p:nvSpPr>
        <p:spPr>
          <a:xfrm>
            <a:off x="311698" y="3149027"/>
            <a:ext cx="8520600" cy="880800"/>
          </a:xfrm>
          <a:prstGeom prst="rect">
            <a:avLst/>
          </a:prstGeom>
          <a:noFill/>
          <a:ln>
            <a:noFill/>
          </a:ln>
        </p:spPr>
        <p:txBody>
          <a:bodyPr anchorCtr="0" anchor="t" bIns="91400" lIns="91400" spcFirstLastPara="1" rIns="91400" wrap="square" tIns="91400">
            <a:noAutofit/>
          </a:bodyPr>
          <a:lstStyle>
            <a:lvl1pPr indent="-228600" lvl="0" marL="457200" rtl="0" algn="ctr">
              <a:lnSpc>
                <a:spcPct val="100000"/>
              </a:lnSpc>
              <a:spcBef>
                <a:spcPts val="0"/>
              </a:spcBef>
              <a:spcAft>
                <a:spcPts val="0"/>
              </a:spcAft>
              <a:buClr>
                <a:srgbClr val="585858"/>
              </a:buClr>
              <a:buSzPts val="2800"/>
              <a:buFont typeface="Arial"/>
              <a:buNone/>
              <a:defRPr sz="2800"/>
            </a:lvl1pPr>
            <a:lvl2pPr indent="-228600" lvl="1" marL="914400" rtl="0" algn="ctr">
              <a:lnSpc>
                <a:spcPct val="100000"/>
              </a:lnSpc>
              <a:spcBef>
                <a:spcPts val="0"/>
              </a:spcBef>
              <a:spcAft>
                <a:spcPts val="0"/>
              </a:spcAft>
              <a:buClr>
                <a:srgbClr val="585858"/>
              </a:buClr>
              <a:buSzPts val="2800"/>
              <a:buFont typeface="Arial"/>
              <a:buNone/>
              <a:defRPr sz="2800"/>
            </a:lvl2pPr>
            <a:lvl3pPr indent="-228600" lvl="2" marL="1371600" rtl="0" algn="ctr">
              <a:lnSpc>
                <a:spcPct val="100000"/>
              </a:lnSpc>
              <a:spcBef>
                <a:spcPts val="0"/>
              </a:spcBef>
              <a:spcAft>
                <a:spcPts val="0"/>
              </a:spcAft>
              <a:buClr>
                <a:srgbClr val="585858"/>
              </a:buClr>
              <a:buSzPts val="2800"/>
              <a:buFont typeface="Arial"/>
              <a:buNone/>
              <a:defRPr sz="2800"/>
            </a:lvl3pPr>
            <a:lvl4pPr indent="-228600" lvl="3" marL="1828800" rtl="0" algn="ctr">
              <a:lnSpc>
                <a:spcPct val="100000"/>
              </a:lnSpc>
              <a:spcBef>
                <a:spcPts val="0"/>
              </a:spcBef>
              <a:spcAft>
                <a:spcPts val="0"/>
              </a:spcAft>
              <a:buClr>
                <a:srgbClr val="585858"/>
              </a:buClr>
              <a:buSzPts val="2800"/>
              <a:buFont typeface="Arial"/>
              <a:buNone/>
              <a:defRPr sz="2800"/>
            </a:lvl4pPr>
            <a:lvl5pPr indent="-228600" lvl="4" marL="2286000" rtl="0" algn="ctr">
              <a:lnSpc>
                <a:spcPct val="100000"/>
              </a:lnSpc>
              <a:spcBef>
                <a:spcPts val="0"/>
              </a:spcBef>
              <a:spcAft>
                <a:spcPts val="0"/>
              </a:spcAft>
              <a:buClr>
                <a:srgbClr val="585858"/>
              </a:buClr>
              <a:buSzPts val="2800"/>
              <a:buFont typeface="Arial"/>
              <a:buNone/>
              <a:defRPr sz="2800"/>
            </a:lvl5pPr>
            <a:lvl6pPr indent="-342900" lvl="5" marL="2743200" rtl="0" algn="l">
              <a:lnSpc>
                <a:spcPct val="115000"/>
              </a:lnSpc>
              <a:spcBef>
                <a:spcPts val="0"/>
              </a:spcBef>
              <a:spcAft>
                <a:spcPts val="0"/>
              </a:spcAft>
              <a:buSzPts val="1800"/>
              <a:buChar char="■"/>
              <a:defRPr/>
            </a:lvl6pPr>
            <a:lvl7pPr indent="-342900" lvl="6" marL="3200400" rtl="0" algn="l">
              <a:lnSpc>
                <a:spcPct val="115000"/>
              </a:lnSpc>
              <a:spcBef>
                <a:spcPts val="0"/>
              </a:spcBef>
              <a:spcAft>
                <a:spcPts val="0"/>
              </a:spcAft>
              <a:buSzPts val="1800"/>
              <a:buChar char="●"/>
              <a:defRPr/>
            </a:lvl7pPr>
            <a:lvl8pPr indent="-342900" lvl="7" marL="3657600" rtl="0" algn="l">
              <a:lnSpc>
                <a:spcPct val="115000"/>
              </a:lnSpc>
              <a:spcBef>
                <a:spcPts val="0"/>
              </a:spcBef>
              <a:spcAft>
                <a:spcPts val="0"/>
              </a:spcAft>
              <a:buSzPts val="1800"/>
              <a:buChar char="○"/>
              <a:defRPr/>
            </a:lvl8pPr>
            <a:lvl9pPr indent="-342900" lvl="8" marL="4114800" rtl="0" algn="l">
              <a:lnSpc>
                <a:spcPct val="115000"/>
              </a:lnSpc>
              <a:spcBef>
                <a:spcPts val="0"/>
              </a:spcBef>
              <a:spcAft>
                <a:spcPts val="0"/>
              </a:spcAft>
              <a:buSzPts val="1800"/>
              <a:buChar char="■"/>
              <a:defRPr/>
            </a:lvl9pPr>
          </a:lstStyle>
          <a:p/>
        </p:txBody>
      </p:sp>
      <p:sp>
        <p:nvSpPr>
          <p:cNvPr id="49" name="Google Shape;49;g25e783dd8a7_0_47"/>
          <p:cNvSpPr txBox="1"/>
          <p:nvPr>
            <p:ph idx="12" type="sldNum"/>
          </p:nvPr>
        </p:nvSpPr>
        <p:spPr>
          <a:xfrm>
            <a:off x="8684347" y="5267313"/>
            <a:ext cx="336900" cy="265200"/>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pt-PT"/>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Page">
  <p:cSld name="TITLE_AND_BODY 2">
    <p:bg>
      <p:bgPr>
        <a:noFill/>
      </p:bgPr>
    </p:bg>
    <p:spTree>
      <p:nvGrpSpPr>
        <p:cNvPr id="12" name="Shape 12"/>
        <p:cNvGrpSpPr/>
        <p:nvPr/>
      </p:nvGrpSpPr>
      <p:grpSpPr>
        <a:xfrm>
          <a:off x="0" y="0"/>
          <a:ext cx="0" cy="0"/>
          <a:chOff x="0" y="0"/>
          <a:chExt cx="0" cy="0"/>
        </a:xfrm>
      </p:grpSpPr>
      <p:pic>
        <p:nvPicPr>
          <p:cNvPr id="13" name="Google Shape;13;g25e783dd8a7_0_7"/>
          <p:cNvPicPr preferRelativeResize="0"/>
          <p:nvPr/>
        </p:nvPicPr>
        <p:blipFill>
          <a:blip r:embed="rId2">
            <a:alphaModFix/>
          </a:blip>
          <a:stretch>
            <a:fillRect/>
          </a:stretch>
        </p:blipFill>
        <p:spPr>
          <a:xfrm>
            <a:off x="7351169" y="5179325"/>
            <a:ext cx="1334775" cy="307063"/>
          </a:xfrm>
          <a:prstGeom prst="rect">
            <a:avLst/>
          </a:prstGeom>
          <a:noFill/>
          <a:ln>
            <a:noFill/>
          </a:ln>
        </p:spPr>
      </p:pic>
      <p:cxnSp>
        <p:nvCxnSpPr>
          <p:cNvPr id="14" name="Google Shape;14;g25e783dd8a7_0_7"/>
          <p:cNvCxnSpPr/>
          <p:nvPr/>
        </p:nvCxnSpPr>
        <p:spPr>
          <a:xfrm>
            <a:off x="-14925" y="5043525"/>
            <a:ext cx="9191700" cy="0"/>
          </a:xfrm>
          <a:prstGeom prst="straightConnector1">
            <a:avLst/>
          </a:prstGeom>
          <a:noFill/>
          <a:ln cap="flat" cmpd="sng" w="28575">
            <a:solidFill>
              <a:srgbClr val="163644"/>
            </a:solidFill>
            <a:prstDash val="solid"/>
            <a:round/>
            <a:headEnd len="med" w="med" type="none"/>
            <a:tailEnd len="med" w="med" type="none"/>
          </a:ln>
        </p:spPr>
      </p:cxnSp>
      <p:sp>
        <p:nvSpPr>
          <p:cNvPr id="15" name="Google Shape;15;g25e783dd8a7_0_7"/>
          <p:cNvSpPr txBox="1"/>
          <p:nvPr/>
        </p:nvSpPr>
        <p:spPr>
          <a:xfrm>
            <a:off x="235400" y="823900"/>
            <a:ext cx="8657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Muli"/>
              <a:ea typeface="Muli"/>
              <a:cs typeface="Muli"/>
              <a:sym typeface="Muli"/>
            </a:endParaRPr>
          </a:p>
        </p:txBody>
      </p:sp>
      <p:sp>
        <p:nvSpPr>
          <p:cNvPr id="16" name="Google Shape;16;g25e783dd8a7_0_7"/>
          <p:cNvSpPr txBox="1"/>
          <p:nvPr>
            <p:ph type="title"/>
          </p:nvPr>
        </p:nvSpPr>
        <p:spPr>
          <a:xfrm>
            <a:off x="143850" y="143850"/>
            <a:ext cx="8801400" cy="588600"/>
          </a:xfrm>
          <a:prstGeom prst="rect">
            <a:avLst/>
          </a:prstGeom>
          <a:noFill/>
          <a:ln>
            <a:noFill/>
          </a:ln>
        </p:spPr>
        <p:txBody>
          <a:bodyPr anchorCtr="0" anchor="t" bIns="91425" lIns="91425" spcFirstLastPara="1" rIns="91425" wrap="square" tIns="91425">
            <a:normAutofit/>
          </a:bodyPr>
          <a:lstStyle>
            <a:lvl1pPr lvl="0" algn="ctr">
              <a:spcBef>
                <a:spcPts val="0"/>
              </a:spcBef>
              <a:spcAft>
                <a:spcPts val="0"/>
              </a:spcAft>
              <a:buClr>
                <a:srgbClr val="24427B"/>
              </a:buClr>
              <a:buSzPts val="3000"/>
              <a:buNone/>
              <a:defRPr b="1" sz="3000">
                <a:solidFill>
                  <a:srgbClr val="24427B"/>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g25e783dd8a7_0_7"/>
          <p:cNvSpPr txBox="1"/>
          <p:nvPr>
            <p:ph idx="1" type="body"/>
          </p:nvPr>
        </p:nvSpPr>
        <p:spPr>
          <a:xfrm>
            <a:off x="143850" y="876225"/>
            <a:ext cx="8866800" cy="3870900"/>
          </a:xfrm>
          <a:prstGeom prst="rect">
            <a:avLst/>
          </a:prstGeom>
          <a:noFill/>
          <a:ln>
            <a:noFill/>
          </a:ln>
        </p:spPr>
        <p:txBody>
          <a:bodyPr anchorCtr="0" anchor="t" bIns="91425" lIns="91425" spcFirstLastPara="1" rIns="91425" wrap="square" tIns="91425">
            <a:normAutofit/>
          </a:bodyPr>
          <a:lstStyle>
            <a:lvl1pPr indent="-355600" lvl="0" marL="457200">
              <a:spcBef>
                <a:spcPts val="0"/>
              </a:spcBef>
              <a:spcAft>
                <a:spcPts val="0"/>
              </a:spcAft>
              <a:buSzPts val="2000"/>
              <a:buChar char="●"/>
              <a:defRPr sz="2000"/>
            </a:lvl1pPr>
            <a:lvl2pPr indent="-342900" lvl="1" marL="914400">
              <a:spcBef>
                <a:spcPts val="0"/>
              </a:spcBef>
              <a:spcAft>
                <a:spcPts val="0"/>
              </a:spcAft>
              <a:buSzPts val="1800"/>
              <a:buChar char="○"/>
              <a:defRPr sz="1800"/>
            </a:lvl2pPr>
            <a:lvl3pPr indent="-330200" lvl="2" marL="1371600">
              <a:spcBef>
                <a:spcPts val="0"/>
              </a:spcBef>
              <a:spcAft>
                <a:spcPts val="0"/>
              </a:spcAft>
              <a:buSzPts val="1600"/>
              <a:buChar char="■"/>
              <a:defRPr sz="1600"/>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Font typeface="Muli"/>
              <a:buChar char="■"/>
              <a:defRPr>
                <a:latin typeface="Muli"/>
                <a:ea typeface="Muli"/>
                <a:cs typeface="Muli"/>
                <a:sym typeface="Muli"/>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p:cSld name="TITLE_AND_BODY 2_1">
    <p:bg>
      <p:bgPr>
        <a:noFill/>
      </p:bgPr>
    </p:bg>
    <p:spTree>
      <p:nvGrpSpPr>
        <p:cNvPr id="18" name="Shape 18"/>
        <p:cNvGrpSpPr/>
        <p:nvPr/>
      </p:nvGrpSpPr>
      <p:grpSpPr>
        <a:xfrm>
          <a:off x="0" y="0"/>
          <a:ext cx="0" cy="0"/>
          <a:chOff x="0" y="0"/>
          <a:chExt cx="0" cy="0"/>
        </a:xfrm>
      </p:grpSpPr>
      <p:pic>
        <p:nvPicPr>
          <p:cNvPr id="19" name="Google Shape;19;g25e783dd8a7_0_13"/>
          <p:cNvPicPr preferRelativeResize="0"/>
          <p:nvPr/>
        </p:nvPicPr>
        <p:blipFill>
          <a:blip r:embed="rId2">
            <a:alphaModFix/>
          </a:blip>
          <a:stretch>
            <a:fillRect/>
          </a:stretch>
        </p:blipFill>
        <p:spPr>
          <a:xfrm>
            <a:off x="7351169" y="5179325"/>
            <a:ext cx="1334775" cy="307063"/>
          </a:xfrm>
          <a:prstGeom prst="rect">
            <a:avLst/>
          </a:prstGeom>
          <a:noFill/>
          <a:ln>
            <a:noFill/>
          </a:ln>
        </p:spPr>
      </p:pic>
      <p:cxnSp>
        <p:nvCxnSpPr>
          <p:cNvPr id="20" name="Google Shape;20;g25e783dd8a7_0_13"/>
          <p:cNvCxnSpPr/>
          <p:nvPr/>
        </p:nvCxnSpPr>
        <p:spPr>
          <a:xfrm>
            <a:off x="-14925" y="5043525"/>
            <a:ext cx="9191700" cy="0"/>
          </a:xfrm>
          <a:prstGeom prst="straightConnector1">
            <a:avLst/>
          </a:prstGeom>
          <a:noFill/>
          <a:ln cap="flat" cmpd="sng" w="28575">
            <a:solidFill>
              <a:srgbClr val="163644"/>
            </a:solidFill>
            <a:prstDash val="solid"/>
            <a:round/>
            <a:headEnd len="med" w="med" type="none"/>
            <a:tailEnd len="med" w="med" type="none"/>
          </a:ln>
        </p:spPr>
      </p:cxnSp>
      <p:sp>
        <p:nvSpPr>
          <p:cNvPr id="21" name="Google Shape;21;g25e783dd8a7_0_13"/>
          <p:cNvSpPr txBox="1"/>
          <p:nvPr/>
        </p:nvSpPr>
        <p:spPr>
          <a:xfrm>
            <a:off x="235400" y="823900"/>
            <a:ext cx="8657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Muli"/>
              <a:ea typeface="Muli"/>
              <a:cs typeface="Muli"/>
              <a:sym typeface="Muli"/>
            </a:endParaRPr>
          </a:p>
        </p:txBody>
      </p:sp>
      <p:sp>
        <p:nvSpPr>
          <p:cNvPr id="22" name="Google Shape;22;g25e783dd8a7_0_13"/>
          <p:cNvSpPr txBox="1"/>
          <p:nvPr>
            <p:ph type="title"/>
          </p:nvPr>
        </p:nvSpPr>
        <p:spPr>
          <a:xfrm>
            <a:off x="163400" y="2074750"/>
            <a:ext cx="8801400" cy="588600"/>
          </a:xfrm>
          <a:prstGeom prst="rect">
            <a:avLst/>
          </a:prstGeom>
          <a:noFill/>
          <a:ln>
            <a:noFill/>
          </a:ln>
        </p:spPr>
        <p:txBody>
          <a:bodyPr anchorCtr="0" anchor="t" bIns="91425" lIns="91425" spcFirstLastPara="1" rIns="91425" wrap="square" tIns="91425">
            <a:normAutofit/>
          </a:bodyPr>
          <a:lstStyle>
            <a:lvl1pPr lvl="0" rtl="0" algn="ctr">
              <a:spcBef>
                <a:spcPts val="0"/>
              </a:spcBef>
              <a:spcAft>
                <a:spcPts val="0"/>
              </a:spcAft>
              <a:buClr>
                <a:srgbClr val="24427B"/>
              </a:buClr>
              <a:buSzPts val="3000"/>
              <a:buNone/>
              <a:defRPr b="1" sz="3000">
                <a:solidFill>
                  <a:srgbClr val="24427B"/>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Slide" type="title">
  <p:cSld name="TITLE">
    <p:spTree>
      <p:nvGrpSpPr>
        <p:cNvPr id="23" name="Shape 23"/>
        <p:cNvGrpSpPr/>
        <p:nvPr/>
      </p:nvGrpSpPr>
      <p:grpSpPr>
        <a:xfrm>
          <a:off x="0" y="0"/>
          <a:ext cx="0" cy="0"/>
          <a:chOff x="0" y="0"/>
          <a:chExt cx="0" cy="0"/>
        </a:xfrm>
      </p:grpSpPr>
      <p:pic>
        <p:nvPicPr>
          <p:cNvPr id="24" name="Google Shape;24;g25e783dd8a7_0_18"/>
          <p:cNvPicPr preferRelativeResize="0"/>
          <p:nvPr/>
        </p:nvPicPr>
        <p:blipFill rotWithShape="1">
          <a:blip r:embed="rId2">
            <a:alphaModFix/>
          </a:blip>
          <a:srcRect b="0" l="0" r="0" t="0"/>
          <a:stretch/>
        </p:blipFill>
        <p:spPr>
          <a:xfrm>
            <a:off x="2147682" y="1724242"/>
            <a:ext cx="4848636" cy="1115415"/>
          </a:xfrm>
          <a:prstGeom prst="rect">
            <a:avLst/>
          </a:prstGeom>
          <a:noFill/>
          <a:ln>
            <a:noFill/>
          </a:ln>
        </p:spPr>
      </p:pic>
      <p:sp>
        <p:nvSpPr>
          <p:cNvPr id="25" name="Google Shape;25;g25e783dd8a7_0_18"/>
          <p:cNvSpPr/>
          <p:nvPr/>
        </p:nvSpPr>
        <p:spPr>
          <a:xfrm>
            <a:off x="1065450" y="3215925"/>
            <a:ext cx="7013100" cy="1338600"/>
          </a:xfrm>
          <a:prstGeom prst="rect">
            <a:avLst/>
          </a:prstGeom>
          <a:noFill/>
          <a:ln>
            <a:noFill/>
          </a:ln>
        </p:spPr>
        <p:txBody>
          <a:bodyPr anchorCtr="0" anchor="t"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3400"/>
              <a:buFont typeface="Arial"/>
              <a:buNone/>
            </a:pPr>
            <a:r>
              <a:rPr b="1" lang="pt-PT" sz="2400" u="sng">
                <a:solidFill>
                  <a:schemeClr val="lt1"/>
                </a:solidFill>
                <a:hlinkClick r:id="rId3">
                  <a:extLst>
                    <a:ext uri="{A12FA001-AC4F-418D-AE19-62706E023703}">
                      <ahyp:hlinkClr val="tx"/>
                    </a:ext>
                  </a:extLst>
                </a:hlinkClick>
              </a:rPr>
              <a:t>www.inee.org/pt</a:t>
            </a:r>
            <a:endParaRPr sz="2400">
              <a:solidFill>
                <a:schemeClr val="lt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
  <p:cSld name="TITLE_AND_BODY 3">
    <p:bg>
      <p:bgPr>
        <a:solidFill>
          <a:srgbClr val="000000"/>
        </a:solidFill>
      </p:bgPr>
    </p:bg>
    <p:spTree>
      <p:nvGrpSpPr>
        <p:cNvPr id="26" name="Shape 26"/>
        <p:cNvGrpSpPr/>
        <p:nvPr/>
      </p:nvGrpSpPr>
      <p:grpSpPr>
        <a:xfrm>
          <a:off x="0" y="0"/>
          <a:ext cx="0" cy="0"/>
          <a:chOff x="0" y="0"/>
          <a:chExt cx="0" cy="0"/>
        </a:xfrm>
      </p:grpSpPr>
      <p:sp>
        <p:nvSpPr>
          <p:cNvPr id="27" name="Google Shape;27;g25e783dd8a7_0_27"/>
          <p:cNvSpPr txBox="1"/>
          <p:nvPr>
            <p:ph type="title"/>
          </p:nvPr>
        </p:nvSpPr>
        <p:spPr>
          <a:xfrm>
            <a:off x="311698" y="494472"/>
            <a:ext cx="8520600" cy="636300"/>
          </a:xfrm>
          <a:prstGeom prst="rect">
            <a:avLst/>
          </a:prstGeom>
          <a:noFill/>
          <a:ln>
            <a:noFill/>
          </a:ln>
        </p:spPr>
        <p:txBody>
          <a:bodyPr anchorCtr="0" anchor="t" bIns="91400" lIns="91400" spcFirstLastPara="1" rIns="91400" wrap="square" tIns="91400">
            <a:noAutofit/>
          </a:bodyPr>
          <a:lstStyle>
            <a:lvl1pPr lvl="0" rtl="0" algn="l">
              <a:lnSpc>
                <a:spcPct val="100000"/>
              </a:lnSpc>
              <a:spcBef>
                <a:spcPts val="0"/>
              </a:spcBef>
              <a:spcAft>
                <a:spcPts val="0"/>
              </a:spcAft>
              <a:buClr>
                <a:srgbClr val="000000"/>
              </a:buClr>
              <a:buSzPts val="1800"/>
              <a:buNone/>
              <a:defRPr/>
            </a:lvl1pPr>
            <a:lvl2pPr lvl="1" rtl="0" algn="l">
              <a:lnSpc>
                <a:spcPct val="100000"/>
              </a:lnSpc>
              <a:spcBef>
                <a:spcPts val="0"/>
              </a:spcBef>
              <a:spcAft>
                <a:spcPts val="0"/>
              </a:spcAft>
              <a:buClr>
                <a:srgbClr val="000000"/>
              </a:buClr>
              <a:buSzPts val="1800"/>
              <a:buNone/>
              <a:defRPr/>
            </a:lvl2pPr>
            <a:lvl3pPr lvl="2" rtl="0" algn="l">
              <a:lnSpc>
                <a:spcPct val="100000"/>
              </a:lnSpc>
              <a:spcBef>
                <a:spcPts val="0"/>
              </a:spcBef>
              <a:spcAft>
                <a:spcPts val="0"/>
              </a:spcAft>
              <a:buClr>
                <a:srgbClr val="000000"/>
              </a:buClr>
              <a:buSzPts val="1800"/>
              <a:buNone/>
              <a:defRPr/>
            </a:lvl3pPr>
            <a:lvl4pPr lvl="3" rtl="0" algn="l">
              <a:lnSpc>
                <a:spcPct val="100000"/>
              </a:lnSpc>
              <a:spcBef>
                <a:spcPts val="0"/>
              </a:spcBef>
              <a:spcAft>
                <a:spcPts val="0"/>
              </a:spcAft>
              <a:buClr>
                <a:srgbClr val="000000"/>
              </a:buClr>
              <a:buSzPts val="1800"/>
              <a:buNone/>
              <a:defRPr/>
            </a:lvl4pPr>
            <a:lvl5pPr lvl="4" rtl="0" algn="l">
              <a:lnSpc>
                <a:spcPct val="100000"/>
              </a:lnSpc>
              <a:spcBef>
                <a:spcPts val="0"/>
              </a:spcBef>
              <a:spcAft>
                <a:spcPts val="0"/>
              </a:spcAft>
              <a:buClr>
                <a:srgbClr val="000000"/>
              </a:buClr>
              <a:buSzPts val="1800"/>
              <a:buNone/>
              <a:defRPr/>
            </a:lvl5pPr>
            <a:lvl6pPr lvl="5" rtl="0" algn="l">
              <a:lnSpc>
                <a:spcPct val="100000"/>
              </a:lnSpc>
              <a:spcBef>
                <a:spcPts val="0"/>
              </a:spcBef>
              <a:spcAft>
                <a:spcPts val="0"/>
              </a:spcAft>
              <a:buClr>
                <a:srgbClr val="000000"/>
              </a:buClr>
              <a:buSzPts val="1800"/>
              <a:buNone/>
              <a:defRPr/>
            </a:lvl6pPr>
            <a:lvl7pPr lvl="6" rtl="0" algn="l">
              <a:lnSpc>
                <a:spcPct val="100000"/>
              </a:lnSpc>
              <a:spcBef>
                <a:spcPts val="0"/>
              </a:spcBef>
              <a:spcAft>
                <a:spcPts val="0"/>
              </a:spcAft>
              <a:buClr>
                <a:srgbClr val="000000"/>
              </a:buClr>
              <a:buSzPts val="1800"/>
              <a:buNone/>
              <a:defRPr/>
            </a:lvl7pPr>
            <a:lvl8pPr lvl="7" rtl="0" algn="l">
              <a:lnSpc>
                <a:spcPct val="100000"/>
              </a:lnSpc>
              <a:spcBef>
                <a:spcPts val="0"/>
              </a:spcBef>
              <a:spcAft>
                <a:spcPts val="0"/>
              </a:spcAft>
              <a:buClr>
                <a:srgbClr val="000000"/>
              </a:buClr>
              <a:buSzPts val="1800"/>
              <a:buNone/>
              <a:defRPr/>
            </a:lvl8pPr>
            <a:lvl9pPr lvl="8" rtl="0" algn="l">
              <a:lnSpc>
                <a:spcPct val="100000"/>
              </a:lnSpc>
              <a:spcBef>
                <a:spcPts val="0"/>
              </a:spcBef>
              <a:spcAft>
                <a:spcPts val="0"/>
              </a:spcAft>
              <a:buClr>
                <a:srgbClr val="000000"/>
              </a:buClr>
              <a:buSzPts val="1800"/>
              <a:buNone/>
              <a:defRPr/>
            </a:lvl9pPr>
          </a:lstStyle>
          <a:p/>
        </p:txBody>
      </p:sp>
      <p:sp>
        <p:nvSpPr>
          <p:cNvPr id="28" name="Google Shape;28;g25e783dd8a7_0_27"/>
          <p:cNvSpPr txBox="1"/>
          <p:nvPr>
            <p:ph idx="1" type="body"/>
          </p:nvPr>
        </p:nvSpPr>
        <p:spPr>
          <a:xfrm>
            <a:off x="311698" y="1280528"/>
            <a:ext cx="8520600" cy="3795900"/>
          </a:xfrm>
          <a:prstGeom prst="rect">
            <a:avLst/>
          </a:prstGeom>
          <a:noFill/>
          <a:ln>
            <a:noFill/>
          </a:ln>
        </p:spPr>
        <p:txBody>
          <a:bodyPr anchorCtr="0" anchor="t" bIns="91400" lIns="91400" spcFirstLastPara="1" rIns="91400" wrap="square" tIns="91400">
            <a:noAutofit/>
          </a:bodyPr>
          <a:lstStyle>
            <a:lvl1pPr indent="-342900" lvl="0" marL="457200" rtl="0" algn="l">
              <a:lnSpc>
                <a:spcPct val="115000"/>
              </a:lnSpc>
              <a:spcBef>
                <a:spcPts val="0"/>
              </a:spcBef>
              <a:spcAft>
                <a:spcPts val="0"/>
              </a:spcAft>
              <a:buSzPts val="1800"/>
              <a:buChar char="●"/>
              <a:defRPr/>
            </a:lvl1pPr>
            <a:lvl2pPr indent="-342900" lvl="1" marL="914400" rtl="0" algn="l">
              <a:lnSpc>
                <a:spcPct val="115000"/>
              </a:lnSpc>
              <a:spcBef>
                <a:spcPts val="0"/>
              </a:spcBef>
              <a:spcAft>
                <a:spcPts val="0"/>
              </a:spcAft>
              <a:buSzPts val="1800"/>
              <a:buChar char="○"/>
              <a:defRPr/>
            </a:lvl2pPr>
            <a:lvl3pPr indent="-342900" lvl="2" marL="1371600" rtl="0" algn="l">
              <a:lnSpc>
                <a:spcPct val="115000"/>
              </a:lnSpc>
              <a:spcBef>
                <a:spcPts val="0"/>
              </a:spcBef>
              <a:spcAft>
                <a:spcPts val="0"/>
              </a:spcAft>
              <a:buSzPts val="1800"/>
              <a:buChar char="■"/>
              <a:defRPr/>
            </a:lvl3pPr>
            <a:lvl4pPr indent="-342900" lvl="3" marL="1828800" rtl="0" algn="l">
              <a:lnSpc>
                <a:spcPct val="115000"/>
              </a:lnSpc>
              <a:spcBef>
                <a:spcPts val="0"/>
              </a:spcBef>
              <a:spcAft>
                <a:spcPts val="0"/>
              </a:spcAft>
              <a:buSzPts val="1800"/>
              <a:buChar char="●"/>
              <a:defRPr/>
            </a:lvl4pPr>
            <a:lvl5pPr indent="-342900" lvl="4" marL="2286000" rtl="0" algn="l">
              <a:lnSpc>
                <a:spcPct val="115000"/>
              </a:lnSpc>
              <a:spcBef>
                <a:spcPts val="0"/>
              </a:spcBef>
              <a:spcAft>
                <a:spcPts val="0"/>
              </a:spcAft>
              <a:buSzPts val="1800"/>
              <a:buChar char="○"/>
              <a:defRPr/>
            </a:lvl5pPr>
            <a:lvl6pPr indent="-342900" lvl="5" marL="2743200" rtl="0" algn="l">
              <a:lnSpc>
                <a:spcPct val="115000"/>
              </a:lnSpc>
              <a:spcBef>
                <a:spcPts val="0"/>
              </a:spcBef>
              <a:spcAft>
                <a:spcPts val="0"/>
              </a:spcAft>
              <a:buSzPts val="1800"/>
              <a:buChar char="■"/>
              <a:defRPr/>
            </a:lvl6pPr>
            <a:lvl7pPr indent="-342900" lvl="6" marL="3200400" rtl="0" algn="l">
              <a:lnSpc>
                <a:spcPct val="115000"/>
              </a:lnSpc>
              <a:spcBef>
                <a:spcPts val="0"/>
              </a:spcBef>
              <a:spcAft>
                <a:spcPts val="0"/>
              </a:spcAft>
              <a:buSzPts val="1800"/>
              <a:buChar char="●"/>
              <a:defRPr/>
            </a:lvl7pPr>
            <a:lvl8pPr indent="-342900" lvl="7" marL="3657600" rtl="0" algn="l">
              <a:lnSpc>
                <a:spcPct val="115000"/>
              </a:lnSpc>
              <a:spcBef>
                <a:spcPts val="0"/>
              </a:spcBef>
              <a:spcAft>
                <a:spcPts val="0"/>
              </a:spcAft>
              <a:buSzPts val="1800"/>
              <a:buChar char="○"/>
              <a:defRPr/>
            </a:lvl8pPr>
            <a:lvl9pPr indent="-342900" lvl="8" marL="4114800" rtl="0" algn="l">
              <a:lnSpc>
                <a:spcPct val="115000"/>
              </a:lnSpc>
              <a:spcBef>
                <a:spcPts val="0"/>
              </a:spcBef>
              <a:spcAft>
                <a:spcPts val="0"/>
              </a:spcAft>
              <a:buSzPts val="1800"/>
              <a:buChar char="■"/>
              <a:defRPr/>
            </a:lvl9pPr>
          </a:lstStyle>
          <a:p/>
        </p:txBody>
      </p:sp>
      <p:sp>
        <p:nvSpPr>
          <p:cNvPr id="29" name="Google Shape;29;g25e783dd8a7_0_27"/>
          <p:cNvSpPr txBox="1"/>
          <p:nvPr>
            <p:ph idx="12" type="sldNum"/>
          </p:nvPr>
        </p:nvSpPr>
        <p:spPr>
          <a:xfrm>
            <a:off x="8684347" y="5267313"/>
            <a:ext cx="336900" cy="265200"/>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pt-PT"/>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TWO_COLUMNS" type="twoColTx">
  <p:cSld name="TITLE_AND_TWO_COLUMNS">
    <p:spTree>
      <p:nvGrpSpPr>
        <p:cNvPr id="30" name="Shape 30"/>
        <p:cNvGrpSpPr/>
        <p:nvPr/>
      </p:nvGrpSpPr>
      <p:grpSpPr>
        <a:xfrm>
          <a:off x="0" y="0"/>
          <a:ext cx="0" cy="0"/>
          <a:chOff x="0" y="0"/>
          <a:chExt cx="0" cy="0"/>
        </a:xfrm>
      </p:grpSpPr>
      <p:sp>
        <p:nvSpPr>
          <p:cNvPr id="31" name="Google Shape;31;g25e783dd8a7_0_31"/>
          <p:cNvSpPr txBox="1"/>
          <p:nvPr>
            <p:ph type="title"/>
          </p:nvPr>
        </p:nvSpPr>
        <p:spPr>
          <a:xfrm>
            <a:off x="311698" y="494472"/>
            <a:ext cx="8520600" cy="636300"/>
          </a:xfrm>
          <a:prstGeom prst="rect">
            <a:avLst/>
          </a:prstGeom>
          <a:noFill/>
          <a:ln>
            <a:noFill/>
          </a:ln>
        </p:spPr>
        <p:txBody>
          <a:bodyPr anchorCtr="0" anchor="t" bIns="91400" lIns="91400" spcFirstLastPara="1" rIns="91400" wrap="square" tIns="91400">
            <a:noAutofit/>
          </a:bodyPr>
          <a:lstStyle>
            <a:lvl1pPr lvl="0" rtl="0" algn="l">
              <a:lnSpc>
                <a:spcPct val="100000"/>
              </a:lnSpc>
              <a:spcBef>
                <a:spcPts val="0"/>
              </a:spcBef>
              <a:spcAft>
                <a:spcPts val="0"/>
              </a:spcAft>
              <a:buClr>
                <a:srgbClr val="000000"/>
              </a:buClr>
              <a:buSzPts val="1800"/>
              <a:buNone/>
              <a:defRPr/>
            </a:lvl1pPr>
            <a:lvl2pPr lvl="1" rtl="0" algn="l">
              <a:lnSpc>
                <a:spcPct val="100000"/>
              </a:lnSpc>
              <a:spcBef>
                <a:spcPts val="0"/>
              </a:spcBef>
              <a:spcAft>
                <a:spcPts val="0"/>
              </a:spcAft>
              <a:buClr>
                <a:srgbClr val="000000"/>
              </a:buClr>
              <a:buSzPts val="1800"/>
              <a:buNone/>
              <a:defRPr/>
            </a:lvl2pPr>
            <a:lvl3pPr lvl="2" rtl="0" algn="l">
              <a:lnSpc>
                <a:spcPct val="100000"/>
              </a:lnSpc>
              <a:spcBef>
                <a:spcPts val="0"/>
              </a:spcBef>
              <a:spcAft>
                <a:spcPts val="0"/>
              </a:spcAft>
              <a:buClr>
                <a:srgbClr val="000000"/>
              </a:buClr>
              <a:buSzPts val="1800"/>
              <a:buNone/>
              <a:defRPr/>
            </a:lvl3pPr>
            <a:lvl4pPr lvl="3" rtl="0" algn="l">
              <a:lnSpc>
                <a:spcPct val="100000"/>
              </a:lnSpc>
              <a:spcBef>
                <a:spcPts val="0"/>
              </a:spcBef>
              <a:spcAft>
                <a:spcPts val="0"/>
              </a:spcAft>
              <a:buClr>
                <a:srgbClr val="000000"/>
              </a:buClr>
              <a:buSzPts val="1800"/>
              <a:buNone/>
              <a:defRPr/>
            </a:lvl4pPr>
            <a:lvl5pPr lvl="4" rtl="0" algn="l">
              <a:lnSpc>
                <a:spcPct val="100000"/>
              </a:lnSpc>
              <a:spcBef>
                <a:spcPts val="0"/>
              </a:spcBef>
              <a:spcAft>
                <a:spcPts val="0"/>
              </a:spcAft>
              <a:buClr>
                <a:srgbClr val="000000"/>
              </a:buClr>
              <a:buSzPts val="1800"/>
              <a:buNone/>
              <a:defRPr/>
            </a:lvl5pPr>
            <a:lvl6pPr lvl="5" rtl="0" algn="l">
              <a:lnSpc>
                <a:spcPct val="100000"/>
              </a:lnSpc>
              <a:spcBef>
                <a:spcPts val="0"/>
              </a:spcBef>
              <a:spcAft>
                <a:spcPts val="0"/>
              </a:spcAft>
              <a:buClr>
                <a:srgbClr val="000000"/>
              </a:buClr>
              <a:buSzPts val="1800"/>
              <a:buNone/>
              <a:defRPr/>
            </a:lvl6pPr>
            <a:lvl7pPr lvl="6" rtl="0" algn="l">
              <a:lnSpc>
                <a:spcPct val="100000"/>
              </a:lnSpc>
              <a:spcBef>
                <a:spcPts val="0"/>
              </a:spcBef>
              <a:spcAft>
                <a:spcPts val="0"/>
              </a:spcAft>
              <a:buClr>
                <a:srgbClr val="000000"/>
              </a:buClr>
              <a:buSzPts val="1800"/>
              <a:buNone/>
              <a:defRPr/>
            </a:lvl7pPr>
            <a:lvl8pPr lvl="7" rtl="0" algn="l">
              <a:lnSpc>
                <a:spcPct val="100000"/>
              </a:lnSpc>
              <a:spcBef>
                <a:spcPts val="0"/>
              </a:spcBef>
              <a:spcAft>
                <a:spcPts val="0"/>
              </a:spcAft>
              <a:buClr>
                <a:srgbClr val="000000"/>
              </a:buClr>
              <a:buSzPts val="1800"/>
              <a:buNone/>
              <a:defRPr/>
            </a:lvl8pPr>
            <a:lvl9pPr lvl="8" rtl="0" algn="l">
              <a:lnSpc>
                <a:spcPct val="100000"/>
              </a:lnSpc>
              <a:spcBef>
                <a:spcPts val="0"/>
              </a:spcBef>
              <a:spcAft>
                <a:spcPts val="0"/>
              </a:spcAft>
              <a:buClr>
                <a:srgbClr val="000000"/>
              </a:buClr>
              <a:buSzPts val="1800"/>
              <a:buNone/>
              <a:defRPr/>
            </a:lvl9pPr>
          </a:lstStyle>
          <a:p/>
        </p:txBody>
      </p:sp>
      <p:sp>
        <p:nvSpPr>
          <p:cNvPr id="32" name="Google Shape;32;g25e783dd8a7_0_31"/>
          <p:cNvSpPr txBox="1"/>
          <p:nvPr>
            <p:ph idx="1" type="body"/>
          </p:nvPr>
        </p:nvSpPr>
        <p:spPr>
          <a:xfrm>
            <a:off x="311698" y="1280528"/>
            <a:ext cx="3999900" cy="3795900"/>
          </a:xfrm>
          <a:prstGeom prst="rect">
            <a:avLst/>
          </a:prstGeom>
          <a:noFill/>
          <a:ln>
            <a:noFill/>
          </a:ln>
        </p:spPr>
        <p:txBody>
          <a:bodyPr anchorCtr="0" anchor="t" bIns="91400" lIns="91400" spcFirstLastPara="1" rIns="91400" wrap="square" tIns="91400">
            <a:noAutofit/>
          </a:bodyPr>
          <a:lstStyle>
            <a:lvl1pPr indent="-317500" lvl="0" marL="457200" rtl="0" algn="l">
              <a:lnSpc>
                <a:spcPct val="115000"/>
              </a:lnSpc>
              <a:spcBef>
                <a:spcPts val="0"/>
              </a:spcBef>
              <a:spcAft>
                <a:spcPts val="0"/>
              </a:spcAft>
              <a:buSzPts val="1400"/>
              <a:buChar char="●"/>
              <a:defRPr sz="1400"/>
            </a:lvl1pPr>
            <a:lvl2pPr indent="-317500" lvl="1" marL="914400" rtl="0" algn="l">
              <a:lnSpc>
                <a:spcPct val="115000"/>
              </a:lnSpc>
              <a:spcBef>
                <a:spcPts val="0"/>
              </a:spcBef>
              <a:spcAft>
                <a:spcPts val="0"/>
              </a:spcAft>
              <a:buSzPts val="1400"/>
              <a:buChar char="○"/>
              <a:defRPr sz="1400"/>
            </a:lvl2pPr>
            <a:lvl3pPr indent="-317500" lvl="2" marL="1371600" rtl="0" algn="l">
              <a:lnSpc>
                <a:spcPct val="115000"/>
              </a:lnSpc>
              <a:spcBef>
                <a:spcPts val="0"/>
              </a:spcBef>
              <a:spcAft>
                <a:spcPts val="0"/>
              </a:spcAft>
              <a:buSzPts val="1400"/>
              <a:buChar char="■"/>
              <a:defRPr sz="1400"/>
            </a:lvl3pPr>
            <a:lvl4pPr indent="-317500" lvl="3" marL="1828800" rtl="0" algn="l">
              <a:lnSpc>
                <a:spcPct val="115000"/>
              </a:lnSpc>
              <a:spcBef>
                <a:spcPts val="0"/>
              </a:spcBef>
              <a:spcAft>
                <a:spcPts val="0"/>
              </a:spcAft>
              <a:buSzPts val="1400"/>
              <a:buChar char="●"/>
              <a:defRPr sz="1400"/>
            </a:lvl4pPr>
            <a:lvl5pPr indent="-317500" lvl="4" marL="2286000" rtl="0" algn="l">
              <a:lnSpc>
                <a:spcPct val="115000"/>
              </a:lnSpc>
              <a:spcBef>
                <a:spcPts val="0"/>
              </a:spcBef>
              <a:spcAft>
                <a:spcPts val="0"/>
              </a:spcAft>
              <a:buSzPts val="1400"/>
              <a:buChar char="○"/>
              <a:defRPr sz="1400"/>
            </a:lvl5pPr>
            <a:lvl6pPr indent="-342900" lvl="5" marL="2743200" rtl="0" algn="l">
              <a:lnSpc>
                <a:spcPct val="115000"/>
              </a:lnSpc>
              <a:spcBef>
                <a:spcPts val="0"/>
              </a:spcBef>
              <a:spcAft>
                <a:spcPts val="0"/>
              </a:spcAft>
              <a:buSzPts val="1800"/>
              <a:buChar char="■"/>
              <a:defRPr/>
            </a:lvl6pPr>
            <a:lvl7pPr indent="-342900" lvl="6" marL="3200400" rtl="0" algn="l">
              <a:lnSpc>
                <a:spcPct val="115000"/>
              </a:lnSpc>
              <a:spcBef>
                <a:spcPts val="0"/>
              </a:spcBef>
              <a:spcAft>
                <a:spcPts val="0"/>
              </a:spcAft>
              <a:buSzPts val="1800"/>
              <a:buChar char="●"/>
              <a:defRPr/>
            </a:lvl7pPr>
            <a:lvl8pPr indent="-342900" lvl="7" marL="3657600" rtl="0" algn="l">
              <a:lnSpc>
                <a:spcPct val="115000"/>
              </a:lnSpc>
              <a:spcBef>
                <a:spcPts val="0"/>
              </a:spcBef>
              <a:spcAft>
                <a:spcPts val="0"/>
              </a:spcAft>
              <a:buSzPts val="1800"/>
              <a:buChar char="○"/>
              <a:defRPr/>
            </a:lvl8pPr>
            <a:lvl9pPr indent="-342900" lvl="8" marL="4114800" rtl="0" algn="l">
              <a:lnSpc>
                <a:spcPct val="115000"/>
              </a:lnSpc>
              <a:spcBef>
                <a:spcPts val="0"/>
              </a:spcBef>
              <a:spcAft>
                <a:spcPts val="0"/>
              </a:spcAft>
              <a:buSzPts val="1800"/>
              <a:buChar char="■"/>
              <a:defRPr/>
            </a:lvl9pPr>
          </a:lstStyle>
          <a:p/>
        </p:txBody>
      </p:sp>
      <p:sp>
        <p:nvSpPr>
          <p:cNvPr id="33" name="Google Shape;33;g25e783dd8a7_0_31"/>
          <p:cNvSpPr txBox="1"/>
          <p:nvPr>
            <p:ph idx="2" type="body"/>
          </p:nvPr>
        </p:nvSpPr>
        <p:spPr>
          <a:xfrm>
            <a:off x="4832398" y="1280526"/>
            <a:ext cx="3999900" cy="3795900"/>
          </a:xfrm>
          <a:prstGeom prst="rect">
            <a:avLst/>
          </a:prstGeom>
          <a:noFill/>
          <a:ln>
            <a:noFill/>
          </a:ln>
        </p:spPr>
        <p:txBody>
          <a:bodyPr anchorCtr="0" anchor="t" bIns="91400" lIns="91400" spcFirstLastPara="1" rIns="91400" wrap="square" tIns="91400">
            <a:noAutofit/>
          </a:bodyPr>
          <a:lstStyle>
            <a:lvl1pPr indent="-342900" lvl="0" marL="457200" rtl="0" algn="l">
              <a:lnSpc>
                <a:spcPct val="115000"/>
              </a:lnSpc>
              <a:spcBef>
                <a:spcPts val="0"/>
              </a:spcBef>
              <a:spcAft>
                <a:spcPts val="0"/>
              </a:spcAft>
              <a:buSzPts val="1800"/>
              <a:buChar char="●"/>
              <a:defRPr/>
            </a:lvl1pPr>
            <a:lvl2pPr indent="-342900" lvl="1" marL="914400" rtl="0" algn="l">
              <a:lnSpc>
                <a:spcPct val="115000"/>
              </a:lnSpc>
              <a:spcBef>
                <a:spcPts val="0"/>
              </a:spcBef>
              <a:spcAft>
                <a:spcPts val="0"/>
              </a:spcAft>
              <a:buSzPts val="1800"/>
              <a:buChar char="○"/>
              <a:defRPr/>
            </a:lvl2pPr>
            <a:lvl3pPr indent="-342900" lvl="2" marL="1371600" rtl="0" algn="l">
              <a:lnSpc>
                <a:spcPct val="115000"/>
              </a:lnSpc>
              <a:spcBef>
                <a:spcPts val="0"/>
              </a:spcBef>
              <a:spcAft>
                <a:spcPts val="0"/>
              </a:spcAft>
              <a:buSzPts val="1800"/>
              <a:buChar char="■"/>
              <a:defRPr/>
            </a:lvl3pPr>
            <a:lvl4pPr indent="-342900" lvl="3" marL="1828800" rtl="0" algn="l">
              <a:lnSpc>
                <a:spcPct val="115000"/>
              </a:lnSpc>
              <a:spcBef>
                <a:spcPts val="0"/>
              </a:spcBef>
              <a:spcAft>
                <a:spcPts val="0"/>
              </a:spcAft>
              <a:buSzPts val="1800"/>
              <a:buChar char="●"/>
              <a:defRPr/>
            </a:lvl4pPr>
            <a:lvl5pPr indent="-342900" lvl="4" marL="2286000" rtl="0" algn="l">
              <a:lnSpc>
                <a:spcPct val="115000"/>
              </a:lnSpc>
              <a:spcBef>
                <a:spcPts val="0"/>
              </a:spcBef>
              <a:spcAft>
                <a:spcPts val="0"/>
              </a:spcAft>
              <a:buSzPts val="1800"/>
              <a:buChar char="○"/>
              <a:defRPr/>
            </a:lvl5pPr>
            <a:lvl6pPr indent="-342900" lvl="5" marL="2743200" rtl="0" algn="l">
              <a:lnSpc>
                <a:spcPct val="115000"/>
              </a:lnSpc>
              <a:spcBef>
                <a:spcPts val="0"/>
              </a:spcBef>
              <a:spcAft>
                <a:spcPts val="0"/>
              </a:spcAft>
              <a:buSzPts val="1800"/>
              <a:buChar char="■"/>
              <a:defRPr/>
            </a:lvl6pPr>
            <a:lvl7pPr indent="-342900" lvl="6" marL="3200400" rtl="0" algn="l">
              <a:lnSpc>
                <a:spcPct val="115000"/>
              </a:lnSpc>
              <a:spcBef>
                <a:spcPts val="0"/>
              </a:spcBef>
              <a:spcAft>
                <a:spcPts val="0"/>
              </a:spcAft>
              <a:buSzPts val="1800"/>
              <a:buChar char="●"/>
              <a:defRPr/>
            </a:lvl7pPr>
            <a:lvl8pPr indent="-342900" lvl="7" marL="3657600" rtl="0" algn="l">
              <a:lnSpc>
                <a:spcPct val="115000"/>
              </a:lnSpc>
              <a:spcBef>
                <a:spcPts val="0"/>
              </a:spcBef>
              <a:spcAft>
                <a:spcPts val="0"/>
              </a:spcAft>
              <a:buSzPts val="1800"/>
              <a:buChar char="○"/>
              <a:defRPr/>
            </a:lvl8pPr>
            <a:lvl9pPr indent="-342900" lvl="8" marL="4114800" rtl="0" algn="l">
              <a:lnSpc>
                <a:spcPct val="115000"/>
              </a:lnSpc>
              <a:spcBef>
                <a:spcPts val="0"/>
              </a:spcBef>
              <a:spcAft>
                <a:spcPts val="0"/>
              </a:spcAft>
              <a:buSzPts val="1800"/>
              <a:buChar char="■"/>
              <a:defRPr/>
            </a:lvl9pPr>
          </a:lstStyle>
          <a:p/>
        </p:txBody>
      </p:sp>
      <p:sp>
        <p:nvSpPr>
          <p:cNvPr id="34" name="Google Shape;34;g25e783dd8a7_0_31"/>
          <p:cNvSpPr txBox="1"/>
          <p:nvPr>
            <p:ph idx="12" type="sldNum"/>
          </p:nvPr>
        </p:nvSpPr>
        <p:spPr>
          <a:xfrm>
            <a:off x="8684347" y="5267313"/>
            <a:ext cx="336900" cy="265200"/>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pt-PT"/>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p:cSld name="TITLE_2">
    <p:bg>
      <p:bgPr>
        <a:solidFill>
          <a:srgbClr val="000000"/>
        </a:solidFill>
      </p:bgPr>
    </p:bg>
    <p:spTree>
      <p:nvGrpSpPr>
        <p:cNvPr id="35" name="Shape 35"/>
        <p:cNvGrpSpPr/>
        <p:nvPr/>
      </p:nvGrpSpPr>
      <p:grpSpPr>
        <a:xfrm>
          <a:off x="0" y="0"/>
          <a:ext cx="0" cy="0"/>
          <a:chOff x="0" y="0"/>
          <a:chExt cx="0" cy="0"/>
        </a:xfrm>
      </p:grpSpPr>
      <p:sp>
        <p:nvSpPr>
          <p:cNvPr id="36" name="Google Shape;36;g25e783dd8a7_0_36"/>
          <p:cNvSpPr txBox="1"/>
          <p:nvPr>
            <p:ph type="title"/>
          </p:nvPr>
        </p:nvSpPr>
        <p:spPr>
          <a:xfrm>
            <a:off x="311708" y="827306"/>
            <a:ext cx="8520600" cy="2280900"/>
          </a:xfrm>
          <a:prstGeom prst="rect">
            <a:avLst/>
          </a:prstGeom>
          <a:noFill/>
          <a:ln>
            <a:noFill/>
          </a:ln>
        </p:spPr>
        <p:txBody>
          <a:bodyPr anchorCtr="0" anchor="b" bIns="91400" lIns="91400" spcFirstLastPara="1" rIns="91400" wrap="square" tIns="91400">
            <a:noAutofit/>
          </a:bodyPr>
          <a:lstStyle>
            <a:lvl1pPr lvl="0" rtl="0" algn="ctr">
              <a:lnSpc>
                <a:spcPct val="100000"/>
              </a:lnSpc>
              <a:spcBef>
                <a:spcPts val="0"/>
              </a:spcBef>
              <a:spcAft>
                <a:spcPts val="0"/>
              </a:spcAft>
              <a:buClr>
                <a:srgbClr val="000000"/>
              </a:buClr>
              <a:buSzPts val="5200"/>
              <a:buFont typeface="Arial"/>
              <a:buNone/>
              <a:defRPr sz="5200"/>
            </a:lvl1pPr>
            <a:lvl2pPr lvl="1" rtl="0" algn="l">
              <a:lnSpc>
                <a:spcPct val="100000"/>
              </a:lnSpc>
              <a:spcBef>
                <a:spcPts val="0"/>
              </a:spcBef>
              <a:spcAft>
                <a:spcPts val="0"/>
              </a:spcAft>
              <a:buClr>
                <a:srgbClr val="000000"/>
              </a:buClr>
              <a:buSzPts val="1800"/>
              <a:buNone/>
              <a:defRPr/>
            </a:lvl2pPr>
            <a:lvl3pPr lvl="2" rtl="0" algn="l">
              <a:lnSpc>
                <a:spcPct val="100000"/>
              </a:lnSpc>
              <a:spcBef>
                <a:spcPts val="0"/>
              </a:spcBef>
              <a:spcAft>
                <a:spcPts val="0"/>
              </a:spcAft>
              <a:buClr>
                <a:srgbClr val="000000"/>
              </a:buClr>
              <a:buSzPts val="1800"/>
              <a:buNone/>
              <a:defRPr/>
            </a:lvl3pPr>
            <a:lvl4pPr lvl="3" rtl="0" algn="l">
              <a:lnSpc>
                <a:spcPct val="100000"/>
              </a:lnSpc>
              <a:spcBef>
                <a:spcPts val="0"/>
              </a:spcBef>
              <a:spcAft>
                <a:spcPts val="0"/>
              </a:spcAft>
              <a:buClr>
                <a:srgbClr val="000000"/>
              </a:buClr>
              <a:buSzPts val="1800"/>
              <a:buNone/>
              <a:defRPr/>
            </a:lvl4pPr>
            <a:lvl5pPr lvl="4" rtl="0" algn="l">
              <a:lnSpc>
                <a:spcPct val="100000"/>
              </a:lnSpc>
              <a:spcBef>
                <a:spcPts val="0"/>
              </a:spcBef>
              <a:spcAft>
                <a:spcPts val="0"/>
              </a:spcAft>
              <a:buClr>
                <a:srgbClr val="000000"/>
              </a:buClr>
              <a:buSzPts val="1800"/>
              <a:buNone/>
              <a:defRPr/>
            </a:lvl5pPr>
            <a:lvl6pPr lvl="5" rtl="0" algn="l">
              <a:lnSpc>
                <a:spcPct val="100000"/>
              </a:lnSpc>
              <a:spcBef>
                <a:spcPts val="0"/>
              </a:spcBef>
              <a:spcAft>
                <a:spcPts val="0"/>
              </a:spcAft>
              <a:buClr>
                <a:srgbClr val="000000"/>
              </a:buClr>
              <a:buSzPts val="1800"/>
              <a:buNone/>
              <a:defRPr/>
            </a:lvl6pPr>
            <a:lvl7pPr lvl="6" rtl="0" algn="l">
              <a:lnSpc>
                <a:spcPct val="100000"/>
              </a:lnSpc>
              <a:spcBef>
                <a:spcPts val="0"/>
              </a:spcBef>
              <a:spcAft>
                <a:spcPts val="0"/>
              </a:spcAft>
              <a:buClr>
                <a:srgbClr val="000000"/>
              </a:buClr>
              <a:buSzPts val="1800"/>
              <a:buNone/>
              <a:defRPr/>
            </a:lvl7pPr>
            <a:lvl8pPr lvl="7" rtl="0" algn="l">
              <a:lnSpc>
                <a:spcPct val="100000"/>
              </a:lnSpc>
              <a:spcBef>
                <a:spcPts val="0"/>
              </a:spcBef>
              <a:spcAft>
                <a:spcPts val="0"/>
              </a:spcAft>
              <a:buClr>
                <a:srgbClr val="000000"/>
              </a:buClr>
              <a:buSzPts val="1800"/>
              <a:buNone/>
              <a:defRPr/>
            </a:lvl8pPr>
            <a:lvl9pPr lvl="8" rtl="0" algn="l">
              <a:lnSpc>
                <a:spcPct val="100000"/>
              </a:lnSpc>
              <a:spcBef>
                <a:spcPts val="0"/>
              </a:spcBef>
              <a:spcAft>
                <a:spcPts val="0"/>
              </a:spcAft>
              <a:buClr>
                <a:srgbClr val="000000"/>
              </a:buClr>
              <a:buSzPts val="1800"/>
              <a:buNone/>
              <a:defRPr/>
            </a:lvl9pPr>
          </a:lstStyle>
          <a:p/>
        </p:txBody>
      </p:sp>
      <p:sp>
        <p:nvSpPr>
          <p:cNvPr id="37" name="Google Shape;37;g25e783dd8a7_0_36"/>
          <p:cNvSpPr txBox="1"/>
          <p:nvPr>
            <p:ph idx="1" type="body"/>
          </p:nvPr>
        </p:nvSpPr>
        <p:spPr>
          <a:xfrm>
            <a:off x="311698" y="3149027"/>
            <a:ext cx="8520600" cy="880800"/>
          </a:xfrm>
          <a:prstGeom prst="rect">
            <a:avLst/>
          </a:prstGeom>
          <a:noFill/>
          <a:ln>
            <a:noFill/>
          </a:ln>
        </p:spPr>
        <p:txBody>
          <a:bodyPr anchorCtr="0" anchor="t" bIns="91400" lIns="91400" spcFirstLastPara="1" rIns="91400" wrap="square" tIns="91400">
            <a:noAutofit/>
          </a:bodyPr>
          <a:lstStyle>
            <a:lvl1pPr indent="-228600" lvl="0" marL="457200" rtl="0" algn="ctr">
              <a:lnSpc>
                <a:spcPct val="100000"/>
              </a:lnSpc>
              <a:spcBef>
                <a:spcPts val="0"/>
              </a:spcBef>
              <a:spcAft>
                <a:spcPts val="0"/>
              </a:spcAft>
              <a:buClr>
                <a:srgbClr val="585858"/>
              </a:buClr>
              <a:buSzPts val="2800"/>
              <a:buFont typeface="Arial"/>
              <a:buNone/>
              <a:defRPr sz="2800"/>
            </a:lvl1pPr>
            <a:lvl2pPr indent="-228600" lvl="1" marL="914400" rtl="0" algn="ctr">
              <a:lnSpc>
                <a:spcPct val="100000"/>
              </a:lnSpc>
              <a:spcBef>
                <a:spcPts val="0"/>
              </a:spcBef>
              <a:spcAft>
                <a:spcPts val="0"/>
              </a:spcAft>
              <a:buClr>
                <a:srgbClr val="585858"/>
              </a:buClr>
              <a:buSzPts val="2800"/>
              <a:buFont typeface="Arial"/>
              <a:buNone/>
              <a:defRPr sz="2800"/>
            </a:lvl2pPr>
            <a:lvl3pPr indent="-228600" lvl="2" marL="1371600" rtl="0" algn="ctr">
              <a:lnSpc>
                <a:spcPct val="100000"/>
              </a:lnSpc>
              <a:spcBef>
                <a:spcPts val="0"/>
              </a:spcBef>
              <a:spcAft>
                <a:spcPts val="0"/>
              </a:spcAft>
              <a:buClr>
                <a:srgbClr val="585858"/>
              </a:buClr>
              <a:buSzPts val="2800"/>
              <a:buFont typeface="Arial"/>
              <a:buNone/>
              <a:defRPr sz="2800"/>
            </a:lvl3pPr>
            <a:lvl4pPr indent="-228600" lvl="3" marL="1828800" rtl="0" algn="ctr">
              <a:lnSpc>
                <a:spcPct val="100000"/>
              </a:lnSpc>
              <a:spcBef>
                <a:spcPts val="0"/>
              </a:spcBef>
              <a:spcAft>
                <a:spcPts val="0"/>
              </a:spcAft>
              <a:buClr>
                <a:srgbClr val="585858"/>
              </a:buClr>
              <a:buSzPts val="2800"/>
              <a:buFont typeface="Arial"/>
              <a:buNone/>
              <a:defRPr sz="2800"/>
            </a:lvl4pPr>
            <a:lvl5pPr indent="-228600" lvl="4" marL="2286000" rtl="0" algn="ctr">
              <a:lnSpc>
                <a:spcPct val="100000"/>
              </a:lnSpc>
              <a:spcBef>
                <a:spcPts val="0"/>
              </a:spcBef>
              <a:spcAft>
                <a:spcPts val="0"/>
              </a:spcAft>
              <a:buClr>
                <a:srgbClr val="585858"/>
              </a:buClr>
              <a:buSzPts val="2800"/>
              <a:buFont typeface="Arial"/>
              <a:buNone/>
              <a:defRPr sz="2800"/>
            </a:lvl5pPr>
            <a:lvl6pPr indent="-342900" lvl="5" marL="2743200" rtl="0" algn="l">
              <a:lnSpc>
                <a:spcPct val="115000"/>
              </a:lnSpc>
              <a:spcBef>
                <a:spcPts val="0"/>
              </a:spcBef>
              <a:spcAft>
                <a:spcPts val="0"/>
              </a:spcAft>
              <a:buSzPts val="1800"/>
              <a:buChar char="■"/>
              <a:defRPr/>
            </a:lvl6pPr>
            <a:lvl7pPr indent="-342900" lvl="6" marL="3200400" rtl="0" algn="l">
              <a:lnSpc>
                <a:spcPct val="115000"/>
              </a:lnSpc>
              <a:spcBef>
                <a:spcPts val="0"/>
              </a:spcBef>
              <a:spcAft>
                <a:spcPts val="0"/>
              </a:spcAft>
              <a:buSzPts val="1800"/>
              <a:buChar char="●"/>
              <a:defRPr/>
            </a:lvl7pPr>
            <a:lvl8pPr indent="-342900" lvl="7" marL="3657600" rtl="0" algn="l">
              <a:lnSpc>
                <a:spcPct val="115000"/>
              </a:lnSpc>
              <a:spcBef>
                <a:spcPts val="0"/>
              </a:spcBef>
              <a:spcAft>
                <a:spcPts val="0"/>
              </a:spcAft>
              <a:buSzPts val="1800"/>
              <a:buChar char="○"/>
              <a:defRPr/>
            </a:lvl8pPr>
            <a:lvl9pPr indent="-342900" lvl="8" marL="4114800" rtl="0" algn="l">
              <a:lnSpc>
                <a:spcPct val="115000"/>
              </a:lnSpc>
              <a:spcBef>
                <a:spcPts val="0"/>
              </a:spcBef>
              <a:spcAft>
                <a:spcPts val="0"/>
              </a:spcAft>
              <a:buSzPts val="1800"/>
              <a:buChar char="■"/>
              <a:defRPr/>
            </a:lvl9pPr>
          </a:lstStyle>
          <a:p/>
        </p:txBody>
      </p:sp>
      <p:sp>
        <p:nvSpPr>
          <p:cNvPr id="38" name="Google Shape;38;g25e783dd8a7_0_36"/>
          <p:cNvSpPr txBox="1"/>
          <p:nvPr>
            <p:ph idx="12" type="sldNum"/>
          </p:nvPr>
        </p:nvSpPr>
        <p:spPr>
          <a:xfrm>
            <a:off x="8684347" y="5267313"/>
            <a:ext cx="336900" cy="265200"/>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pt-PT"/>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ONLY" type="titleOnly">
  <p:cSld name="TITLE_ONLY">
    <p:spTree>
      <p:nvGrpSpPr>
        <p:cNvPr id="39" name="Shape 39"/>
        <p:cNvGrpSpPr/>
        <p:nvPr/>
      </p:nvGrpSpPr>
      <p:grpSpPr>
        <a:xfrm>
          <a:off x="0" y="0"/>
          <a:ext cx="0" cy="0"/>
          <a:chOff x="0" y="0"/>
          <a:chExt cx="0" cy="0"/>
        </a:xfrm>
      </p:grpSpPr>
      <p:sp>
        <p:nvSpPr>
          <p:cNvPr id="40" name="Google Shape;40;g25e783dd8a7_0_40"/>
          <p:cNvSpPr txBox="1"/>
          <p:nvPr>
            <p:ph type="title"/>
          </p:nvPr>
        </p:nvSpPr>
        <p:spPr>
          <a:xfrm>
            <a:off x="311698" y="494472"/>
            <a:ext cx="8520600" cy="636300"/>
          </a:xfrm>
          <a:prstGeom prst="rect">
            <a:avLst/>
          </a:prstGeom>
          <a:noFill/>
          <a:ln>
            <a:noFill/>
          </a:ln>
        </p:spPr>
        <p:txBody>
          <a:bodyPr anchorCtr="0" anchor="t" bIns="91400" lIns="91400" spcFirstLastPara="1" rIns="91400" wrap="square" tIns="91400">
            <a:noAutofit/>
          </a:bodyPr>
          <a:lstStyle>
            <a:lvl1pPr lvl="0" rtl="0" algn="l">
              <a:lnSpc>
                <a:spcPct val="100000"/>
              </a:lnSpc>
              <a:spcBef>
                <a:spcPts val="0"/>
              </a:spcBef>
              <a:spcAft>
                <a:spcPts val="0"/>
              </a:spcAft>
              <a:buClr>
                <a:srgbClr val="000000"/>
              </a:buClr>
              <a:buSzPts val="1800"/>
              <a:buNone/>
              <a:defRPr/>
            </a:lvl1pPr>
            <a:lvl2pPr lvl="1" rtl="0" algn="l">
              <a:lnSpc>
                <a:spcPct val="100000"/>
              </a:lnSpc>
              <a:spcBef>
                <a:spcPts val="0"/>
              </a:spcBef>
              <a:spcAft>
                <a:spcPts val="0"/>
              </a:spcAft>
              <a:buClr>
                <a:srgbClr val="000000"/>
              </a:buClr>
              <a:buSzPts val="1800"/>
              <a:buNone/>
              <a:defRPr/>
            </a:lvl2pPr>
            <a:lvl3pPr lvl="2" rtl="0" algn="l">
              <a:lnSpc>
                <a:spcPct val="100000"/>
              </a:lnSpc>
              <a:spcBef>
                <a:spcPts val="0"/>
              </a:spcBef>
              <a:spcAft>
                <a:spcPts val="0"/>
              </a:spcAft>
              <a:buClr>
                <a:srgbClr val="000000"/>
              </a:buClr>
              <a:buSzPts val="1800"/>
              <a:buNone/>
              <a:defRPr/>
            </a:lvl3pPr>
            <a:lvl4pPr lvl="3" rtl="0" algn="l">
              <a:lnSpc>
                <a:spcPct val="100000"/>
              </a:lnSpc>
              <a:spcBef>
                <a:spcPts val="0"/>
              </a:spcBef>
              <a:spcAft>
                <a:spcPts val="0"/>
              </a:spcAft>
              <a:buClr>
                <a:srgbClr val="000000"/>
              </a:buClr>
              <a:buSzPts val="1800"/>
              <a:buNone/>
              <a:defRPr/>
            </a:lvl4pPr>
            <a:lvl5pPr lvl="4" rtl="0" algn="l">
              <a:lnSpc>
                <a:spcPct val="100000"/>
              </a:lnSpc>
              <a:spcBef>
                <a:spcPts val="0"/>
              </a:spcBef>
              <a:spcAft>
                <a:spcPts val="0"/>
              </a:spcAft>
              <a:buClr>
                <a:srgbClr val="000000"/>
              </a:buClr>
              <a:buSzPts val="1800"/>
              <a:buNone/>
              <a:defRPr/>
            </a:lvl5pPr>
            <a:lvl6pPr lvl="5" rtl="0" algn="l">
              <a:lnSpc>
                <a:spcPct val="100000"/>
              </a:lnSpc>
              <a:spcBef>
                <a:spcPts val="0"/>
              </a:spcBef>
              <a:spcAft>
                <a:spcPts val="0"/>
              </a:spcAft>
              <a:buClr>
                <a:srgbClr val="000000"/>
              </a:buClr>
              <a:buSzPts val="1800"/>
              <a:buNone/>
              <a:defRPr/>
            </a:lvl6pPr>
            <a:lvl7pPr lvl="6" rtl="0" algn="l">
              <a:lnSpc>
                <a:spcPct val="100000"/>
              </a:lnSpc>
              <a:spcBef>
                <a:spcPts val="0"/>
              </a:spcBef>
              <a:spcAft>
                <a:spcPts val="0"/>
              </a:spcAft>
              <a:buClr>
                <a:srgbClr val="000000"/>
              </a:buClr>
              <a:buSzPts val="1800"/>
              <a:buNone/>
              <a:defRPr/>
            </a:lvl7pPr>
            <a:lvl8pPr lvl="7" rtl="0" algn="l">
              <a:lnSpc>
                <a:spcPct val="100000"/>
              </a:lnSpc>
              <a:spcBef>
                <a:spcPts val="0"/>
              </a:spcBef>
              <a:spcAft>
                <a:spcPts val="0"/>
              </a:spcAft>
              <a:buClr>
                <a:srgbClr val="000000"/>
              </a:buClr>
              <a:buSzPts val="1800"/>
              <a:buNone/>
              <a:defRPr/>
            </a:lvl8pPr>
            <a:lvl9pPr lvl="8" rtl="0" algn="l">
              <a:lnSpc>
                <a:spcPct val="100000"/>
              </a:lnSpc>
              <a:spcBef>
                <a:spcPts val="0"/>
              </a:spcBef>
              <a:spcAft>
                <a:spcPts val="0"/>
              </a:spcAft>
              <a:buClr>
                <a:srgbClr val="000000"/>
              </a:buClr>
              <a:buSzPts val="1800"/>
              <a:buNone/>
              <a:defRPr/>
            </a:lvl9pPr>
          </a:lstStyle>
          <a:p/>
        </p:txBody>
      </p:sp>
      <p:sp>
        <p:nvSpPr>
          <p:cNvPr id="41" name="Google Shape;41;g25e783dd8a7_0_40"/>
          <p:cNvSpPr txBox="1"/>
          <p:nvPr>
            <p:ph idx="12" type="sldNum"/>
          </p:nvPr>
        </p:nvSpPr>
        <p:spPr>
          <a:xfrm>
            <a:off x="8684347" y="5267313"/>
            <a:ext cx="336900" cy="265200"/>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pt-PT"/>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3">
  <p:cSld name="TITLE_AND_BODY_2">
    <p:bg>
      <p:bgPr>
        <a:solidFill>
          <a:srgbClr val="000000"/>
        </a:solidFill>
      </p:bgPr>
    </p:bg>
    <p:spTree>
      <p:nvGrpSpPr>
        <p:cNvPr id="42" name="Shape 42"/>
        <p:cNvGrpSpPr/>
        <p:nvPr/>
      </p:nvGrpSpPr>
      <p:grpSpPr>
        <a:xfrm>
          <a:off x="0" y="0"/>
          <a:ext cx="0" cy="0"/>
          <a:chOff x="0" y="0"/>
          <a:chExt cx="0" cy="0"/>
        </a:xfrm>
      </p:grpSpPr>
      <p:sp>
        <p:nvSpPr>
          <p:cNvPr id="43" name="Google Shape;43;g25e783dd8a7_0_43"/>
          <p:cNvSpPr txBox="1"/>
          <p:nvPr>
            <p:ph type="title"/>
          </p:nvPr>
        </p:nvSpPr>
        <p:spPr>
          <a:xfrm>
            <a:off x="311708" y="827306"/>
            <a:ext cx="8520600" cy="2280900"/>
          </a:xfrm>
          <a:prstGeom prst="rect">
            <a:avLst/>
          </a:prstGeom>
          <a:noFill/>
          <a:ln>
            <a:noFill/>
          </a:ln>
        </p:spPr>
        <p:txBody>
          <a:bodyPr anchorCtr="0" anchor="b" bIns="91400" lIns="91400" spcFirstLastPara="1" rIns="91400" wrap="square" tIns="91400">
            <a:noAutofit/>
          </a:bodyPr>
          <a:lstStyle>
            <a:lvl1pPr lvl="0" rtl="0" algn="ctr">
              <a:lnSpc>
                <a:spcPct val="100000"/>
              </a:lnSpc>
              <a:spcBef>
                <a:spcPts val="0"/>
              </a:spcBef>
              <a:spcAft>
                <a:spcPts val="0"/>
              </a:spcAft>
              <a:buClr>
                <a:srgbClr val="000000"/>
              </a:buClr>
              <a:buSzPts val="5200"/>
              <a:buFont typeface="Arial"/>
              <a:buNone/>
              <a:defRPr sz="5200"/>
            </a:lvl1pPr>
            <a:lvl2pPr lvl="1" rtl="0" algn="l">
              <a:lnSpc>
                <a:spcPct val="100000"/>
              </a:lnSpc>
              <a:spcBef>
                <a:spcPts val="0"/>
              </a:spcBef>
              <a:spcAft>
                <a:spcPts val="0"/>
              </a:spcAft>
              <a:buClr>
                <a:srgbClr val="000000"/>
              </a:buClr>
              <a:buSzPts val="1800"/>
              <a:buNone/>
              <a:defRPr/>
            </a:lvl2pPr>
            <a:lvl3pPr lvl="2" rtl="0" algn="l">
              <a:lnSpc>
                <a:spcPct val="100000"/>
              </a:lnSpc>
              <a:spcBef>
                <a:spcPts val="0"/>
              </a:spcBef>
              <a:spcAft>
                <a:spcPts val="0"/>
              </a:spcAft>
              <a:buClr>
                <a:srgbClr val="000000"/>
              </a:buClr>
              <a:buSzPts val="1800"/>
              <a:buNone/>
              <a:defRPr/>
            </a:lvl3pPr>
            <a:lvl4pPr lvl="3" rtl="0" algn="l">
              <a:lnSpc>
                <a:spcPct val="100000"/>
              </a:lnSpc>
              <a:spcBef>
                <a:spcPts val="0"/>
              </a:spcBef>
              <a:spcAft>
                <a:spcPts val="0"/>
              </a:spcAft>
              <a:buClr>
                <a:srgbClr val="000000"/>
              </a:buClr>
              <a:buSzPts val="1800"/>
              <a:buNone/>
              <a:defRPr/>
            </a:lvl4pPr>
            <a:lvl5pPr lvl="4" rtl="0" algn="l">
              <a:lnSpc>
                <a:spcPct val="100000"/>
              </a:lnSpc>
              <a:spcBef>
                <a:spcPts val="0"/>
              </a:spcBef>
              <a:spcAft>
                <a:spcPts val="0"/>
              </a:spcAft>
              <a:buClr>
                <a:srgbClr val="000000"/>
              </a:buClr>
              <a:buSzPts val="1800"/>
              <a:buNone/>
              <a:defRPr/>
            </a:lvl5pPr>
            <a:lvl6pPr lvl="5" rtl="0" algn="l">
              <a:lnSpc>
                <a:spcPct val="100000"/>
              </a:lnSpc>
              <a:spcBef>
                <a:spcPts val="0"/>
              </a:spcBef>
              <a:spcAft>
                <a:spcPts val="0"/>
              </a:spcAft>
              <a:buClr>
                <a:srgbClr val="000000"/>
              </a:buClr>
              <a:buSzPts val="1800"/>
              <a:buNone/>
              <a:defRPr/>
            </a:lvl6pPr>
            <a:lvl7pPr lvl="6" rtl="0" algn="l">
              <a:lnSpc>
                <a:spcPct val="100000"/>
              </a:lnSpc>
              <a:spcBef>
                <a:spcPts val="0"/>
              </a:spcBef>
              <a:spcAft>
                <a:spcPts val="0"/>
              </a:spcAft>
              <a:buClr>
                <a:srgbClr val="000000"/>
              </a:buClr>
              <a:buSzPts val="1800"/>
              <a:buNone/>
              <a:defRPr/>
            </a:lvl7pPr>
            <a:lvl8pPr lvl="7" rtl="0" algn="l">
              <a:lnSpc>
                <a:spcPct val="100000"/>
              </a:lnSpc>
              <a:spcBef>
                <a:spcPts val="0"/>
              </a:spcBef>
              <a:spcAft>
                <a:spcPts val="0"/>
              </a:spcAft>
              <a:buClr>
                <a:srgbClr val="000000"/>
              </a:buClr>
              <a:buSzPts val="1800"/>
              <a:buNone/>
              <a:defRPr/>
            </a:lvl8pPr>
            <a:lvl9pPr lvl="8" rtl="0" algn="l">
              <a:lnSpc>
                <a:spcPct val="100000"/>
              </a:lnSpc>
              <a:spcBef>
                <a:spcPts val="0"/>
              </a:spcBef>
              <a:spcAft>
                <a:spcPts val="0"/>
              </a:spcAft>
              <a:buClr>
                <a:srgbClr val="000000"/>
              </a:buClr>
              <a:buSzPts val="1800"/>
              <a:buNone/>
              <a:defRPr/>
            </a:lvl9pPr>
          </a:lstStyle>
          <a:p/>
        </p:txBody>
      </p:sp>
      <p:sp>
        <p:nvSpPr>
          <p:cNvPr id="44" name="Google Shape;44;g25e783dd8a7_0_43"/>
          <p:cNvSpPr txBox="1"/>
          <p:nvPr>
            <p:ph idx="1" type="body"/>
          </p:nvPr>
        </p:nvSpPr>
        <p:spPr>
          <a:xfrm>
            <a:off x="311698" y="3149027"/>
            <a:ext cx="8520600" cy="880800"/>
          </a:xfrm>
          <a:prstGeom prst="rect">
            <a:avLst/>
          </a:prstGeom>
          <a:noFill/>
          <a:ln>
            <a:noFill/>
          </a:ln>
        </p:spPr>
        <p:txBody>
          <a:bodyPr anchorCtr="0" anchor="t" bIns="91400" lIns="91400" spcFirstLastPara="1" rIns="91400" wrap="square" tIns="91400">
            <a:noAutofit/>
          </a:bodyPr>
          <a:lstStyle>
            <a:lvl1pPr indent="-228600" lvl="0" marL="457200" rtl="0" algn="ctr">
              <a:lnSpc>
                <a:spcPct val="100000"/>
              </a:lnSpc>
              <a:spcBef>
                <a:spcPts val="0"/>
              </a:spcBef>
              <a:spcAft>
                <a:spcPts val="0"/>
              </a:spcAft>
              <a:buClr>
                <a:srgbClr val="585858"/>
              </a:buClr>
              <a:buSzPts val="2800"/>
              <a:buFont typeface="Arial"/>
              <a:buNone/>
              <a:defRPr sz="2800"/>
            </a:lvl1pPr>
            <a:lvl2pPr indent="-228600" lvl="1" marL="914400" rtl="0" algn="ctr">
              <a:lnSpc>
                <a:spcPct val="100000"/>
              </a:lnSpc>
              <a:spcBef>
                <a:spcPts val="0"/>
              </a:spcBef>
              <a:spcAft>
                <a:spcPts val="0"/>
              </a:spcAft>
              <a:buClr>
                <a:srgbClr val="585858"/>
              </a:buClr>
              <a:buSzPts val="2800"/>
              <a:buFont typeface="Arial"/>
              <a:buNone/>
              <a:defRPr sz="2800"/>
            </a:lvl2pPr>
            <a:lvl3pPr indent="-228600" lvl="2" marL="1371600" rtl="0" algn="ctr">
              <a:lnSpc>
                <a:spcPct val="100000"/>
              </a:lnSpc>
              <a:spcBef>
                <a:spcPts val="0"/>
              </a:spcBef>
              <a:spcAft>
                <a:spcPts val="0"/>
              </a:spcAft>
              <a:buClr>
                <a:srgbClr val="585858"/>
              </a:buClr>
              <a:buSzPts val="2800"/>
              <a:buFont typeface="Arial"/>
              <a:buNone/>
              <a:defRPr sz="2800"/>
            </a:lvl3pPr>
            <a:lvl4pPr indent="-228600" lvl="3" marL="1828800" rtl="0" algn="ctr">
              <a:lnSpc>
                <a:spcPct val="100000"/>
              </a:lnSpc>
              <a:spcBef>
                <a:spcPts val="0"/>
              </a:spcBef>
              <a:spcAft>
                <a:spcPts val="0"/>
              </a:spcAft>
              <a:buClr>
                <a:srgbClr val="585858"/>
              </a:buClr>
              <a:buSzPts val="2800"/>
              <a:buFont typeface="Arial"/>
              <a:buNone/>
              <a:defRPr sz="2800"/>
            </a:lvl4pPr>
            <a:lvl5pPr indent="-228600" lvl="4" marL="2286000" rtl="0" algn="ctr">
              <a:lnSpc>
                <a:spcPct val="100000"/>
              </a:lnSpc>
              <a:spcBef>
                <a:spcPts val="0"/>
              </a:spcBef>
              <a:spcAft>
                <a:spcPts val="0"/>
              </a:spcAft>
              <a:buClr>
                <a:srgbClr val="585858"/>
              </a:buClr>
              <a:buSzPts val="2800"/>
              <a:buFont typeface="Arial"/>
              <a:buNone/>
              <a:defRPr sz="2800"/>
            </a:lvl5pPr>
            <a:lvl6pPr indent="-342900" lvl="5" marL="2743200" rtl="0" algn="l">
              <a:lnSpc>
                <a:spcPct val="115000"/>
              </a:lnSpc>
              <a:spcBef>
                <a:spcPts val="0"/>
              </a:spcBef>
              <a:spcAft>
                <a:spcPts val="0"/>
              </a:spcAft>
              <a:buSzPts val="1800"/>
              <a:buChar char="■"/>
              <a:defRPr/>
            </a:lvl6pPr>
            <a:lvl7pPr indent="-342900" lvl="6" marL="3200400" rtl="0" algn="l">
              <a:lnSpc>
                <a:spcPct val="115000"/>
              </a:lnSpc>
              <a:spcBef>
                <a:spcPts val="0"/>
              </a:spcBef>
              <a:spcAft>
                <a:spcPts val="0"/>
              </a:spcAft>
              <a:buSzPts val="1800"/>
              <a:buChar char="●"/>
              <a:defRPr/>
            </a:lvl7pPr>
            <a:lvl8pPr indent="-342900" lvl="7" marL="3657600" rtl="0" algn="l">
              <a:lnSpc>
                <a:spcPct val="115000"/>
              </a:lnSpc>
              <a:spcBef>
                <a:spcPts val="0"/>
              </a:spcBef>
              <a:spcAft>
                <a:spcPts val="0"/>
              </a:spcAft>
              <a:buSzPts val="1800"/>
              <a:buChar char="○"/>
              <a:defRPr/>
            </a:lvl8pPr>
            <a:lvl9pPr indent="-342900" lvl="8" marL="4114800" rtl="0" algn="l">
              <a:lnSpc>
                <a:spcPct val="115000"/>
              </a:lnSpc>
              <a:spcBef>
                <a:spcPts val="0"/>
              </a:spcBef>
              <a:spcAft>
                <a:spcPts val="0"/>
              </a:spcAft>
              <a:buSzPts val="1800"/>
              <a:buChar char="■"/>
              <a:defRPr/>
            </a:lvl9pPr>
          </a:lstStyle>
          <a:p/>
        </p:txBody>
      </p:sp>
      <p:sp>
        <p:nvSpPr>
          <p:cNvPr id="45" name="Google Shape;45;g25e783dd8a7_0_43"/>
          <p:cNvSpPr txBox="1"/>
          <p:nvPr>
            <p:ph idx="12" type="sldNum"/>
          </p:nvPr>
        </p:nvSpPr>
        <p:spPr>
          <a:xfrm>
            <a:off x="8684347" y="5267313"/>
            <a:ext cx="336900" cy="265200"/>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pt-PT"/>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theme" Target="../theme/theme1.xml"/><Relationship Id="rId10" Type="http://schemas.openxmlformats.org/officeDocument/2006/relationships/slideLayout" Target="../slideLayouts/slideLayout10.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63644"/>
        </a:solidFill>
      </p:bgPr>
    </p:bg>
    <p:spTree>
      <p:nvGrpSpPr>
        <p:cNvPr id="5" name="Shape 5"/>
        <p:cNvGrpSpPr/>
        <p:nvPr/>
      </p:nvGrpSpPr>
      <p:grpSpPr>
        <a:xfrm>
          <a:off x="0" y="0"/>
          <a:ext cx="0" cy="0"/>
          <a:chOff x="0" y="0"/>
          <a:chExt cx="0" cy="0"/>
        </a:xfrm>
      </p:grpSpPr>
      <p:sp>
        <p:nvSpPr>
          <p:cNvPr id="6" name="Google Shape;6;g25e783dd8a7_0_0"/>
          <p:cNvSpPr txBox="1"/>
          <p:nvPr>
            <p:ph idx="12" type="sldNum"/>
          </p:nvPr>
        </p:nvSpPr>
        <p:spPr>
          <a:xfrm>
            <a:off x="8684347" y="5267313"/>
            <a:ext cx="336900" cy="265200"/>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pt-PT"/>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5.png"/><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1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1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13.png"/><Relationship Id="rId4" Type="http://schemas.openxmlformats.org/officeDocument/2006/relationships/image" Target="../media/image12.png"/><Relationship Id="rId5" Type="http://schemas.openxmlformats.org/officeDocument/2006/relationships/image" Target="../media/image22.png"/><Relationship Id="rId6" Type="http://schemas.openxmlformats.org/officeDocument/2006/relationships/image" Target="../media/image2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7.png"/><Relationship Id="rId4" Type="http://schemas.openxmlformats.org/officeDocument/2006/relationships/image" Target="../media/image1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1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6.pn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9.png"/><Relationship Id="rId7"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63644"/>
        </a:solidFill>
      </p:bgPr>
    </p:bg>
    <p:spTree>
      <p:nvGrpSpPr>
        <p:cNvPr id="53" name="Shape 53"/>
        <p:cNvGrpSpPr/>
        <p:nvPr/>
      </p:nvGrpSpPr>
      <p:grpSpPr>
        <a:xfrm>
          <a:off x="0" y="0"/>
          <a:ext cx="0" cy="0"/>
          <a:chOff x="0" y="0"/>
          <a:chExt cx="0" cy="0"/>
        </a:xfrm>
      </p:grpSpPr>
      <p:sp>
        <p:nvSpPr>
          <p:cNvPr id="54" name="Google Shape;54;p1"/>
          <p:cNvSpPr txBox="1"/>
          <p:nvPr>
            <p:ph type="title"/>
          </p:nvPr>
        </p:nvSpPr>
        <p:spPr>
          <a:xfrm>
            <a:off x="459000" y="1094625"/>
            <a:ext cx="8226000" cy="1697400"/>
          </a:xfrm>
          <a:prstGeom prst="rect">
            <a:avLst/>
          </a:prstGeom>
          <a:noFill/>
          <a:ln>
            <a:noFill/>
          </a:ln>
        </p:spPr>
        <p:txBody>
          <a:bodyPr anchorCtr="0" anchor="b" bIns="91400" lIns="91400" spcFirstLastPara="1" rIns="91400" wrap="square" tIns="91400">
            <a:noAutofit/>
          </a:bodyPr>
          <a:lstStyle/>
          <a:p>
            <a:pPr indent="0" lvl="0" marL="0" rtl="0" algn="ctr">
              <a:lnSpc>
                <a:spcPct val="130000"/>
              </a:lnSpc>
              <a:spcBef>
                <a:spcPts val="0"/>
              </a:spcBef>
              <a:spcAft>
                <a:spcPts val="0"/>
              </a:spcAft>
              <a:buClr>
                <a:srgbClr val="FFFFFF"/>
              </a:buClr>
              <a:buSzPts val="5500"/>
              <a:buFont typeface="Arial"/>
              <a:buNone/>
            </a:pPr>
            <a:r>
              <a:rPr b="1" lang="pt-PT" sz="4000">
                <a:solidFill>
                  <a:srgbClr val="FFFFFF"/>
                </a:solidFill>
                <a:latin typeface="Arial"/>
                <a:ea typeface="Arial"/>
                <a:cs typeface="Arial"/>
                <a:sym typeface="Arial"/>
              </a:rPr>
              <a:t>Apoio Psicossocial através da Educação em situações de emergência </a:t>
            </a:r>
            <a:endParaRPr sz="2400">
              <a:latin typeface="Arial"/>
              <a:ea typeface="Arial"/>
              <a:cs typeface="Arial"/>
              <a:sym typeface="Arial"/>
            </a:endParaRPr>
          </a:p>
        </p:txBody>
      </p:sp>
      <p:sp>
        <p:nvSpPr>
          <p:cNvPr id="55" name="Google Shape;55;p1"/>
          <p:cNvSpPr txBox="1"/>
          <p:nvPr>
            <p:ph idx="1" type="subTitle"/>
          </p:nvPr>
        </p:nvSpPr>
        <p:spPr>
          <a:xfrm>
            <a:off x="850050" y="3102200"/>
            <a:ext cx="7572000" cy="945000"/>
          </a:xfrm>
          <a:prstGeom prst="rect">
            <a:avLst/>
          </a:prstGeom>
        </p:spPr>
        <p:txBody>
          <a:bodyPr anchorCtr="0" anchor="t" bIns="91425" lIns="91425" spcFirstLastPara="1" rIns="91425" wrap="square" tIns="91425">
            <a:normAutofit fontScale="92500" lnSpcReduction="10000"/>
          </a:bodyPr>
          <a:lstStyle/>
          <a:p>
            <a:pPr indent="0" lvl="0" marL="0" rtl="0" algn="ctr">
              <a:lnSpc>
                <a:spcPct val="130000"/>
              </a:lnSpc>
              <a:spcBef>
                <a:spcPts val="0"/>
              </a:spcBef>
              <a:spcAft>
                <a:spcPts val="0"/>
              </a:spcAft>
              <a:buNone/>
            </a:pPr>
            <a:r>
              <a:rPr lang="pt-PT" sz="2400">
                <a:solidFill>
                  <a:schemeClr val="lt1"/>
                </a:solidFill>
              </a:rPr>
              <a:t>Facilitar o bem-estar psicossocial e a aprendizagem social e emocional</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119" name="Shape 119"/>
        <p:cNvGrpSpPr/>
        <p:nvPr/>
      </p:nvGrpSpPr>
      <p:grpSpPr>
        <a:xfrm>
          <a:off x="0" y="0"/>
          <a:ext cx="0" cy="0"/>
          <a:chOff x="0" y="0"/>
          <a:chExt cx="0" cy="0"/>
        </a:xfrm>
      </p:grpSpPr>
      <p:sp>
        <p:nvSpPr>
          <p:cNvPr id="120" name="Google Shape;120;p10"/>
          <p:cNvSpPr txBox="1"/>
          <p:nvPr>
            <p:ph idx="1" type="body"/>
          </p:nvPr>
        </p:nvSpPr>
        <p:spPr>
          <a:xfrm>
            <a:off x="143850" y="876225"/>
            <a:ext cx="8866800" cy="3870900"/>
          </a:xfrm>
          <a:prstGeom prst="rect">
            <a:avLst/>
          </a:prstGeom>
          <a:noFill/>
          <a:ln>
            <a:noFill/>
          </a:ln>
        </p:spPr>
        <p:txBody>
          <a:bodyPr anchorCtr="0" anchor="t" bIns="91400" lIns="91400" spcFirstLastPara="1" rIns="91400" wrap="square" tIns="91400">
            <a:noAutofit/>
          </a:bodyPr>
          <a:lstStyle/>
          <a:p>
            <a:pPr indent="0" lvl="0" marL="0" rtl="0" algn="just">
              <a:lnSpc>
                <a:spcPct val="100000"/>
              </a:lnSpc>
              <a:spcBef>
                <a:spcPts val="0"/>
              </a:spcBef>
              <a:spcAft>
                <a:spcPts val="0"/>
              </a:spcAft>
              <a:buSzPts val="2600"/>
              <a:buNone/>
            </a:pPr>
            <a:r>
              <a:t/>
            </a:r>
            <a:endParaRPr sz="2600">
              <a:solidFill>
                <a:srgbClr val="305284"/>
              </a:solidFill>
              <a:latin typeface="Arial"/>
              <a:ea typeface="Arial"/>
              <a:cs typeface="Arial"/>
              <a:sym typeface="Arial"/>
            </a:endParaRPr>
          </a:p>
          <a:p>
            <a:pPr indent="-355600" lvl="0" marL="457200" rtl="0" algn="l">
              <a:lnSpc>
                <a:spcPct val="200000"/>
              </a:lnSpc>
              <a:spcBef>
                <a:spcPts val="560"/>
              </a:spcBef>
              <a:spcAft>
                <a:spcPts val="0"/>
              </a:spcAft>
              <a:buClr>
                <a:srgbClr val="000000"/>
              </a:buClr>
              <a:buSzPts val="2000"/>
              <a:buFont typeface="Arial"/>
              <a:buAutoNum type="arabicPeriod"/>
            </a:pPr>
            <a:r>
              <a:rPr lang="pt-PT" sz="2000">
                <a:solidFill>
                  <a:srgbClr val="000000"/>
                </a:solidFill>
                <a:latin typeface="Arial"/>
                <a:ea typeface="Arial"/>
                <a:cs typeface="Arial"/>
                <a:sym typeface="Arial"/>
              </a:rPr>
              <a:t>Identifique algumas situações que considera stressantes?</a:t>
            </a:r>
            <a:endParaRPr/>
          </a:p>
          <a:p>
            <a:pPr indent="-355600" lvl="0" marL="457200" rtl="0" algn="l">
              <a:lnSpc>
                <a:spcPct val="200000"/>
              </a:lnSpc>
              <a:spcBef>
                <a:spcPts val="560"/>
              </a:spcBef>
              <a:spcAft>
                <a:spcPts val="0"/>
              </a:spcAft>
              <a:buClr>
                <a:srgbClr val="000000"/>
              </a:buClr>
              <a:buSzPts val="2000"/>
              <a:buFont typeface="Arial"/>
              <a:buAutoNum type="arabicPeriod"/>
            </a:pPr>
            <a:r>
              <a:rPr lang="pt-PT" sz="2000">
                <a:solidFill>
                  <a:srgbClr val="000000"/>
                </a:solidFill>
                <a:latin typeface="Arial"/>
                <a:ea typeface="Arial"/>
                <a:cs typeface="Arial"/>
                <a:sym typeface="Arial"/>
              </a:rPr>
              <a:t>Como é que se sente fisicamente quando está stressado/a?</a:t>
            </a:r>
            <a:endParaRPr/>
          </a:p>
          <a:p>
            <a:pPr indent="-355600" lvl="0" marL="457200" rtl="0" algn="l">
              <a:lnSpc>
                <a:spcPct val="200000"/>
              </a:lnSpc>
              <a:spcBef>
                <a:spcPts val="560"/>
              </a:spcBef>
              <a:spcAft>
                <a:spcPts val="0"/>
              </a:spcAft>
              <a:buClr>
                <a:srgbClr val="000000"/>
              </a:buClr>
              <a:buSzPts val="2000"/>
              <a:buFont typeface="Arial"/>
              <a:buAutoNum type="arabicPeriod"/>
            </a:pPr>
            <a:r>
              <a:rPr lang="pt-PT" sz="2000">
                <a:solidFill>
                  <a:srgbClr val="000000"/>
                </a:solidFill>
                <a:latin typeface="Arial"/>
                <a:ea typeface="Arial"/>
                <a:cs typeface="Arial"/>
                <a:sym typeface="Arial"/>
              </a:rPr>
              <a:t>Como é que se sente emocionalmente quando está stressado/a?</a:t>
            </a:r>
            <a:endParaRPr/>
          </a:p>
          <a:p>
            <a:pPr indent="-355600" lvl="0" marL="457200" rtl="0" algn="l">
              <a:lnSpc>
                <a:spcPct val="200000"/>
              </a:lnSpc>
              <a:spcBef>
                <a:spcPts val="560"/>
              </a:spcBef>
              <a:spcAft>
                <a:spcPts val="0"/>
              </a:spcAft>
              <a:buClr>
                <a:srgbClr val="000000"/>
              </a:buClr>
              <a:buSzPts val="2000"/>
              <a:buFont typeface="Arial"/>
              <a:buAutoNum type="arabicPeriod"/>
            </a:pPr>
            <a:r>
              <a:rPr lang="pt-PT" sz="2000">
                <a:solidFill>
                  <a:srgbClr val="000000"/>
                </a:solidFill>
                <a:latin typeface="Arial"/>
                <a:ea typeface="Arial"/>
                <a:cs typeface="Arial"/>
                <a:sym typeface="Arial"/>
              </a:rPr>
              <a:t>Como reage/age quando está stressado/a? (ex: rói as unhas?)</a:t>
            </a:r>
            <a:endParaRPr/>
          </a:p>
        </p:txBody>
      </p:sp>
      <p:sp>
        <p:nvSpPr>
          <p:cNvPr id="121" name="Google Shape;121;p10"/>
          <p:cNvSpPr txBox="1"/>
          <p:nvPr>
            <p:ph type="title"/>
          </p:nvPr>
        </p:nvSpPr>
        <p:spPr>
          <a:xfrm>
            <a:off x="143850" y="143850"/>
            <a:ext cx="8801400" cy="588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pt-PT" sz="2700"/>
              <a:t>Discussão em grupo: O que é stress?</a:t>
            </a:r>
            <a:endParaRPr sz="27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5" name="Shape 125"/>
        <p:cNvGrpSpPr/>
        <p:nvPr/>
      </p:nvGrpSpPr>
      <p:grpSpPr>
        <a:xfrm>
          <a:off x="0" y="0"/>
          <a:ext cx="0" cy="0"/>
          <a:chOff x="0" y="0"/>
          <a:chExt cx="0" cy="0"/>
        </a:xfrm>
      </p:grpSpPr>
      <p:sp>
        <p:nvSpPr>
          <p:cNvPr id="126" name="Google Shape;126;p11"/>
          <p:cNvSpPr txBox="1"/>
          <p:nvPr/>
        </p:nvSpPr>
        <p:spPr>
          <a:xfrm>
            <a:off x="143850" y="732450"/>
            <a:ext cx="8801400" cy="4162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pt-PT" sz="2200" u="none" cap="none" strike="noStrike">
                <a:solidFill>
                  <a:srgbClr val="000000"/>
                </a:solidFill>
                <a:latin typeface="Arial"/>
                <a:ea typeface="Arial"/>
                <a:cs typeface="Arial"/>
                <a:sym typeface="Arial"/>
              </a:rPr>
              <a:t>Sintomas físicos</a:t>
            </a:r>
            <a:r>
              <a:rPr b="0" i="0" lang="pt-PT" sz="2200" u="none" cap="none" strike="noStrike">
                <a:solidFill>
                  <a:srgbClr val="000000"/>
                </a:solidFill>
                <a:latin typeface="Arial"/>
                <a:ea typeface="Arial"/>
                <a:cs typeface="Arial"/>
                <a:sym typeface="Arial"/>
              </a:rPr>
              <a:t> referem-se a reações do seu corpo.</a:t>
            </a:r>
            <a:r>
              <a:rPr b="0" i="0" lang="pt-PT" sz="2200" u="none" cap="none" strike="noStrike">
                <a:solidFill>
                  <a:srgbClr val="913592"/>
                </a:solidFill>
                <a:latin typeface="Arial"/>
                <a:ea typeface="Arial"/>
                <a:cs typeface="Arial"/>
                <a:sym typeface="Arial"/>
              </a:rPr>
              <a:t> (exemplo: dores de cabeça)</a:t>
            </a:r>
            <a:r>
              <a:rPr b="0" i="0" lang="pt-PT" sz="2200" u="none" cap="none" strike="noStrike">
                <a:solidFill>
                  <a:srgbClr val="000000"/>
                </a:solidFill>
                <a:latin typeface="Arial"/>
                <a:ea typeface="Arial"/>
                <a:cs typeface="Arial"/>
                <a:sym typeface="Arial"/>
              </a:rPr>
              <a:t> </a:t>
            </a:r>
            <a:endParaRPr b="0" i="0" sz="2200" u="none" cap="none" strike="noStrike">
              <a:solidFill>
                <a:srgbClr val="913592"/>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2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1" i="0" lang="pt-PT" sz="2200" u="none" cap="none" strike="noStrike">
                <a:solidFill>
                  <a:srgbClr val="000000"/>
                </a:solidFill>
                <a:latin typeface="Arial"/>
                <a:ea typeface="Arial"/>
                <a:cs typeface="Arial"/>
                <a:sym typeface="Arial"/>
              </a:rPr>
              <a:t>Sintomas emocionais</a:t>
            </a:r>
            <a:r>
              <a:rPr b="0" i="0" lang="pt-PT" sz="2200" u="none" cap="none" strike="noStrike">
                <a:solidFill>
                  <a:srgbClr val="000000"/>
                </a:solidFill>
                <a:latin typeface="Arial"/>
                <a:ea typeface="Arial"/>
                <a:cs typeface="Arial"/>
                <a:sym typeface="Arial"/>
              </a:rPr>
              <a:t> referem-se a reações ao nível dos sentimentos e estado de espírito. </a:t>
            </a:r>
            <a:r>
              <a:rPr b="0" i="0" lang="pt-PT" sz="2200" u="none" cap="none" strike="noStrike">
                <a:solidFill>
                  <a:srgbClr val="913592"/>
                </a:solidFill>
                <a:latin typeface="Arial"/>
                <a:ea typeface="Arial"/>
                <a:cs typeface="Arial"/>
                <a:sym typeface="Arial"/>
              </a:rPr>
              <a:t>(exemplo: sentir-se assoberbado/a)</a:t>
            </a:r>
            <a:r>
              <a:rPr b="0" i="0" lang="pt-PT" sz="2200" u="none" cap="none" strike="noStrike">
                <a:solidFill>
                  <a:srgbClr val="000000"/>
                </a:solidFill>
                <a:latin typeface="Arial"/>
                <a:ea typeface="Arial"/>
                <a:cs typeface="Arial"/>
                <a:sym typeface="Arial"/>
              </a:rPr>
              <a:t> </a:t>
            </a:r>
            <a:endParaRPr b="0" i="0" sz="2200" u="none" cap="none" strike="noStrike">
              <a:solidFill>
                <a:srgbClr val="913592"/>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2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1" i="0" lang="pt-PT" sz="2200" u="none" cap="none" strike="noStrike">
                <a:solidFill>
                  <a:srgbClr val="000000"/>
                </a:solidFill>
                <a:latin typeface="Arial"/>
                <a:ea typeface="Arial"/>
                <a:cs typeface="Arial"/>
                <a:sym typeface="Arial"/>
              </a:rPr>
              <a:t>Sintomas cognitivos</a:t>
            </a:r>
            <a:r>
              <a:rPr b="0" i="0" lang="pt-PT" sz="2200" u="none" cap="none" strike="noStrike">
                <a:solidFill>
                  <a:srgbClr val="000000"/>
                </a:solidFill>
                <a:latin typeface="Arial"/>
                <a:ea typeface="Arial"/>
                <a:cs typeface="Arial"/>
                <a:sym typeface="Arial"/>
              </a:rPr>
              <a:t> referem-se a reações ao nível da capacidade de pensar e processar informações.</a:t>
            </a:r>
            <a:r>
              <a:rPr b="0" i="0" lang="pt-PT" sz="2200" u="none" cap="none" strike="noStrike">
                <a:solidFill>
                  <a:srgbClr val="913592"/>
                </a:solidFill>
                <a:latin typeface="Arial"/>
                <a:ea typeface="Arial"/>
                <a:cs typeface="Arial"/>
                <a:sym typeface="Arial"/>
              </a:rPr>
              <a:t>(exemplo: dificuldade em se concentrar)</a:t>
            </a:r>
            <a:r>
              <a:rPr b="0" i="0" lang="pt-PT" sz="2200" u="none" cap="none" strike="noStrike">
                <a:solidFill>
                  <a:srgbClr val="000000"/>
                </a:solidFill>
                <a:latin typeface="Arial"/>
                <a:ea typeface="Arial"/>
                <a:cs typeface="Arial"/>
                <a:sym typeface="Arial"/>
              </a:rPr>
              <a:t> </a:t>
            </a:r>
            <a:endParaRPr b="0" i="0" sz="2200" u="none" cap="none" strike="noStrike">
              <a:solidFill>
                <a:srgbClr val="913592"/>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2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1" i="0" lang="pt-PT" sz="2200" u="none" cap="none" strike="noStrike">
                <a:solidFill>
                  <a:srgbClr val="000000"/>
                </a:solidFill>
                <a:latin typeface="Arial"/>
                <a:ea typeface="Arial"/>
                <a:cs typeface="Arial"/>
                <a:sym typeface="Arial"/>
              </a:rPr>
              <a:t>Sintomas comportamentais </a:t>
            </a:r>
            <a:r>
              <a:rPr b="0" i="0" lang="pt-PT" sz="2200" u="none" cap="none" strike="noStrike">
                <a:solidFill>
                  <a:srgbClr val="000000"/>
                </a:solidFill>
                <a:latin typeface="Arial"/>
                <a:ea typeface="Arial"/>
                <a:cs typeface="Arial"/>
                <a:sym typeface="Arial"/>
              </a:rPr>
              <a:t>referem-se a reações ao nível das formas de agir. </a:t>
            </a:r>
            <a:r>
              <a:rPr b="0" i="0" lang="pt-PT" sz="2200" u="none" cap="none" strike="noStrike">
                <a:solidFill>
                  <a:srgbClr val="913592"/>
                </a:solidFill>
                <a:latin typeface="Arial"/>
                <a:ea typeface="Arial"/>
                <a:cs typeface="Arial"/>
                <a:sym typeface="Arial"/>
              </a:rPr>
              <a:t>(exemplo: roer unhas)</a:t>
            </a:r>
            <a:r>
              <a:rPr b="0" i="0" lang="pt-PT" sz="2200" u="none" cap="none" strike="noStrike">
                <a:solidFill>
                  <a:srgbClr val="000000"/>
                </a:solidFill>
                <a:latin typeface="Arial"/>
                <a:ea typeface="Arial"/>
                <a:cs typeface="Arial"/>
                <a:sym typeface="Arial"/>
              </a:rPr>
              <a:t> </a:t>
            </a:r>
            <a:endParaRPr b="0" i="0" sz="2200" u="none" cap="none" strike="noStrike">
              <a:solidFill>
                <a:srgbClr val="913592"/>
              </a:solidFill>
              <a:latin typeface="Arial"/>
              <a:ea typeface="Arial"/>
              <a:cs typeface="Arial"/>
              <a:sym typeface="Arial"/>
            </a:endParaRPr>
          </a:p>
        </p:txBody>
      </p:sp>
      <p:sp>
        <p:nvSpPr>
          <p:cNvPr id="127" name="Google Shape;127;p11"/>
          <p:cNvSpPr txBox="1"/>
          <p:nvPr>
            <p:ph type="title"/>
          </p:nvPr>
        </p:nvSpPr>
        <p:spPr>
          <a:xfrm>
            <a:off x="143850" y="143850"/>
            <a:ext cx="8801400" cy="588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pt-PT" sz="2700"/>
              <a:t>Categorizando os sintomas de stress</a:t>
            </a:r>
            <a:endParaRPr sz="27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31" name="Shape 131"/>
        <p:cNvGrpSpPr/>
        <p:nvPr/>
      </p:nvGrpSpPr>
      <p:grpSpPr>
        <a:xfrm>
          <a:off x="0" y="0"/>
          <a:ext cx="0" cy="0"/>
          <a:chOff x="0" y="0"/>
          <a:chExt cx="0" cy="0"/>
        </a:xfrm>
      </p:grpSpPr>
      <p:graphicFrame>
        <p:nvGraphicFramePr>
          <p:cNvPr id="132" name="Google Shape;132;p12"/>
          <p:cNvGraphicFramePr/>
          <p:nvPr/>
        </p:nvGraphicFramePr>
        <p:xfrm>
          <a:off x="255499" y="1076474"/>
          <a:ext cx="3000000" cy="3000000"/>
        </p:xfrm>
        <a:graphic>
          <a:graphicData uri="http://schemas.openxmlformats.org/drawingml/2006/table">
            <a:tbl>
              <a:tblPr bandRow="1" firstRow="1">
                <a:noFill/>
                <a:tableStyleId>{DCD1D2CB-826D-49E4-BD13-29C6A79B01CB}</a:tableStyleId>
              </a:tblPr>
              <a:tblGrid>
                <a:gridCol w="1870050"/>
                <a:gridCol w="2175175"/>
                <a:gridCol w="2147450"/>
                <a:gridCol w="2440325"/>
              </a:tblGrid>
              <a:tr h="729800">
                <a:tc>
                  <a:txBody>
                    <a:bodyPr/>
                    <a:lstStyle/>
                    <a:p>
                      <a:pPr indent="0" lvl="0" marL="0" marR="0" rtl="0" algn="ctr">
                        <a:lnSpc>
                          <a:spcPct val="100000"/>
                        </a:lnSpc>
                        <a:spcBef>
                          <a:spcPts val="0"/>
                        </a:spcBef>
                        <a:spcAft>
                          <a:spcPts val="0"/>
                        </a:spcAft>
                        <a:buClr>
                          <a:srgbClr val="000000"/>
                        </a:buClr>
                        <a:buSzPts val="2700"/>
                        <a:buFont typeface="Arial"/>
                        <a:buNone/>
                      </a:pPr>
                      <a:r>
                        <a:rPr b="1" i="0" lang="pt-PT" sz="1700" u="none" cap="none" strike="noStrike">
                          <a:solidFill>
                            <a:srgbClr val="000000"/>
                          </a:solidFill>
                          <a:latin typeface="Arial"/>
                          <a:ea typeface="Arial"/>
                          <a:cs typeface="Arial"/>
                          <a:sym typeface="Arial"/>
                        </a:rPr>
                        <a:t>físico</a:t>
                      </a:r>
                      <a:r>
                        <a:rPr lang="pt-PT" sz="2300" u="none" cap="none" strike="noStrike">
                          <a:solidFill>
                            <a:srgbClr val="000000"/>
                          </a:solidFill>
                        </a:rPr>
                        <a:t> </a:t>
                      </a:r>
                      <a:endParaRPr sz="1200"/>
                    </a:p>
                    <a:p>
                      <a:pPr indent="0" lvl="0" marL="0" marR="0" rtl="0" algn="ctr">
                        <a:lnSpc>
                          <a:spcPct val="100000"/>
                        </a:lnSpc>
                        <a:spcBef>
                          <a:spcPts val="0"/>
                        </a:spcBef>
                        <a:spcAft>
                          <a:spcPts val="0"/>
                        </a:spcAft>
                        <a:buClr>
                          <a:srgbClr val="000000"/>
                        </a:buClr>
                        <a:buSzPts val="2700"/>
                        <a:buFont typeface="Arial"/>
                        <a:buNone/>
                      </a:pPr>
                      <a:r>
                        <a:rPr b="0" lang="pt-PT" sz="1000" u="none" cap="none" strike="noStrike">
                          <a:solidFill>
                            <a:schemeClr val="dk1"/>
                          </a:solidFill>
                          <a:latin typeface="Arial"/>
                          <a:ea typeface="Arial"/>
                          <a:cs typeface="Arial"/>
                          <a:sym typeface="Arial"/>
                        </a:rPr>
                        <a:t>reações do corpo</a:t>
                      </a:r>
                      <a:endParaRPr sz="1000" u="none" cap="none" strike="noStrike">
                        <a:solidFill>
                          <a:srgbClr val="000000"/>
                        </a:solidFill>
                      </a:endParaRPr>
                    </a:p>
                  </a:txBody>
                  <a:tcPr marT="38100" marB="38100" marR="91450" marL="91450">
                    <a:solidFill>
                      <a:srgbClr val="F68B1F"/>
                    </a:solidFill>
                  </a:tcPr>
                </a:tc>
                <a:tc>
                  <a:txBody>
                    <a:bodyPr/>
                    <a:lstStyle/>
                    <a:p>
                      <a:pPr indent="0" lvl="0" marL="0" marR="0" rtl="0" algn="ctr">
                        <a:lnSpc>
                          <a:spcPct val="100000"/>
                        </a:lnSpc>
                        <a:spcBef>
                          <a:spcPts val="0"/>
                        </a:spcBef>
                        <a:spcAft>
                          <a:spcPts val="0"/>
                        </a:spcAft>
                        <a:buClr>
                          <a:srgbClr val="000000"/>
                        </a:buClr>
                        <a:buSzPts val="2300"/>
                        <a:buFont typeface="Arial"/>
                        <a:buNone/>
                      </a:pPr>
                      <a:r>
                        <a:rPr b="1" i="0" lang="pt-PT" sz="1700" u="none" cap="none" strike="noStrike">
                          <a:solidFill>
                            <a:srgbClr val="000000"/>
                          </a:solidFill>
                          <a:latin typeface="Arial"/>
                          <a:ea typeface="Arial"/>
                          <a:cs typeface="Arial"/>
                          <a:sym typeface="Arial"/>
                        </a:rPr>
                        <a:t>emocional</a:t>
                      </a:r>
                      <a:endParaRPr sz="2300">
                        <a:solidFill>
                          <a:srgbClr val="000000"/>
                        </a:solidFill>
                      </a:endParaRPr>
                    </a:p>
                    <a:p>
                      <a:pPr indent="0" lvl="0" marL="0" marR="0" rtl="0" algn="ctr">
                        <a:lnSpc>
                          <a:spcPct val="100000"/>
                        </a:lnSpc>
                        <a:spcBef>
                          <a:spcPts val="0"/>
                        </a:spcBef>
                        <a:spcAft>
                          <a:spcPts val="0"/>
                        </a:spcAft>
                        <a:buClr>
                          <a:srgbClr val="000000"/>
                        </a:buClr>
                        <a:buSzPts val="2300"/>
                        <a:buFont typeface="Arial"/>
                        <a:buNone/>
                      </a:pPr>
                      <a:r>
                        <a:rPr b="0" lang="pt-PT" sz="1000" u="none" cap="none" strike="noStrike">
                          <a:solidFill>
                            <a:schemeClr val="dk1"/>
                          </a:solidFill>
                          <a:latin typeface="Arial"/>
                          <a:ea typeface="Arial"/>
                          <a:cs typeface="Arial"/>
                          <a:sym typeface="Arial"/>
                        </a:rPr>
                        <a:t>s</a:t>
                      </a:r>
                      <a:r>
                        <a:rPr b="0" lang="pt-PT" sz="1000" u="none" cap="none" strike="noStrike">
                          <a:solidFill>
                            <a:schemeClr val="dk1"/>
                          </a:solidFill>
                          <a:latin typeface="Arial"/>
                          <a:ea typeface="Arial"/>
                          <a:cs typeface="Arial"/>
                          <a:sym typeface="Arial"/>
                        </a:rPr>
                        <a:t>entimentos e estado de espírito </a:t>
                      </a:r>
                      <a:r>
                        <a:rPr lang="pt-PT" sz="1200" u="none" cap="none" strike="noStrike"/>
                        <a:t> </a:t>
                      </a:r>
                      <a:endParaRPr sz="1000" u="none" cap="none" strike="noStrike">
                        <a:solidFill>
                          <a:srgbClr val="000000"/>
                        </a:solidFill>
                      </a:endParaRPr>
                    </a:p>
                  </a:txBody>
                  <a:tcPr marT="38100" marB="38100" marR="91450" marL="91450">
                    <a:solidFill>
                      <a:schemeClr val="accent2"/>
                    </a:solidFill>
                  </a:tcPr>
                </a:tc>
                <a:tc>
                  <a:txBody>
                    <a:bodyPr/>
                    <a:lstStyle/>
                    <a:p>
                      <a:pPr indent="0" lvl="0" marL="0" marR="0" rtl="0" algn="ctr">
                        <a:lnSpc>
                          <a:spcPct val="100000"/>
                        </a:lnSpc>
                        <a:spcBef>
                          <a:spcPts val="0"/>
                        </a:spcBef>
                        <a:spcAft>
                          <a:spcPts val="0"/>
                        </a:spcAft>
                        <a:buClr>
                          <a:srgbClr val="000000"/>
                        </a:buClr>
                        <a:buSzPts val="2300"/>
                        <a:buFont typeface="Arial"/>
                        <a:buNone/>
                      </a:pPr>
                      <a:r>
                        <a:rPr b="1" i="0" lang="pt-PT" sz="1700" u="none" cap="none" strike="noStrike">
                          <a:solidFill>
                            <a:srgbClr val="000000"/>
                          </a:solidFill>
                          <a:latin typeface="Arial"/>
                          <a:ea typeface="Arial"/>
                          <a:cs typeface="Arial"/>
                          <a:sym typeface="Arial"/>
                        </a:rPr>
                        <a:t>cognitivo</a:t>
                      </a:r>
                      <a:endParaRPr sz="1200"/>
                    </a:p>
                    <a:p>
                      <a:pPr indent="0" lvl="0" marL="0" marR="0" rtl="0" algn="ctr">
                        <a:lnSpc>
                          <a:spcPct val="100000"/>
                        </a:lnSpc>
                        <a:spcBef>
                          <a:spcPts val="0"/>
                        </a:spcBef>
                        <a:spcAft>
                          <a:spcPts val="0"/>
                        </a:spcAft>
                        <a:buClr>
                          <a:srgbClr val="000000"/>
                        </a:buClr>
                        <a:buSzPts val="2300"/>
                        <a:buFont typeface="Arial"/>
                        <a:buNone/>
                      </a:pPr>
                      <a:r>
                        <a:rPr b="0" i="0" lang="pt-PT" sz="1000" u="none" cap="none" strike="noStrike">
                          <a:solidFill>
                            <a:schemeClr val="dk1"/>
                          </a:solidFill>
                          <a:latin typeface="Arial"/>
                          <a:ea typeface="Arial"/>
                          <a:cs typeface="Arial"/>
                          <a:sym typeface="Arial"/>
                        </a:rPr>
                        <a:t>forma de pensamento e de processar a informação  </a:t>
                      </a:r>
                      <a:endParaRPr sz="1200"/>
                    </a:p>
                  </a:txBody>
                  <a:tcPr marT="38100" marB="38100" marR="91450" marL="91450">
                    <a:solidFill>
                      <a:schemeClr val="accent3"/>
                    </a:solidFill>
                  </a:tcPr>
                </a:tc>
                <a:tc>
                  <a:txBody>
                    <a:bodyPr/>
                    <a:lstStyle/>
                    <a:p>
                      <a:pPr indent="0" lvl="0" marL="0" marR="0" rtl="0" algn="ctr">
                        <a:lnSpc>
                          <a:spcPct val="100000"/>
                        </a:lnSpc>
                        <a:spcBef>
                          <a:spcPts val="0"/>
                        </a:spcBef>
                        <a:spcAft>
                          <a:spcPts val="0"/>
                        </a:spcAft>
                        <a:buClr>
                          <a:srgbClr val="000000"/>
                        </a:buClr>
                        <a:buSzPts val="2300"/>
                        <a:buFont typeface="Arial"/>
                        <a:buNone/>
                      </a:pPr>
                      <a:r>
                        <a:rPr lang="pt-PT" sz="1700" u="none" cap="none" strike="noStrike">
                          <a:solidFill>
                            <a:srgbClr val="000000"/>
                          </a:solidFill>
                        </a:rPr>
                        <a:t>comportamental</a:t>
                      </a:r>
                      <a:endParaRPr sz="1700" u="none" cap="none" strike="noStrike">
                        <a:solidFill>
                          <a:srgbClr val="000000"/>
                        </a:solidFill>
                      </a:endParaRPr>
                    </a:p>
                    <a:p>
                      <a:pPr indent="0" lvl="0" marL="0" marR="0" rtl="0" algn="ctr">
                        <a:lnSpc>
                          <a:spcPct val="100000"/>
                        </a:lnSpc>
                        <a:spcBef>
                          <a:spcPts val="0"/>
                        </a:spcBef>
                        <a:spcAft>
                          <a:spcPts val="0"/>
                        </a:spcAft>
                        <a:buClr>
                          <a:srgbClr val="000000"/>
                        </a:buClr>
                        <a:buSzPts val="2300"/>
                        <a:buFont typeface="Arial"/>
                        <a:buNone/>
                      </a:pPr>
                      <a:r>
                        <a:rPr b="0" i="0" lang="pt-PT" sz="1000" u="none" cap="none" strike="noStrike">
                          <a:solidFill>
                            <a:schemeClr val="dk1"/>
                          </a:solidFill>
                          <a:latin typeface="Arial"/>
                          <a:ea typeface="Arial"/>
                          <a:cs typeface="Arial"/>
                          <a:sym typeface="Arial"/>
                        </a:rPr>
                        <a:t>as suas ações  </a:t>
                      </a:r>
                      <a:endParaRPr sz="1200"/>
                    </a:p>
                  </a:txBody>
                  <a:tcPr marT="38100" marB="38100" marR="91450" marL="91450">
                    <a:solidFill>
                      <a:schemeClr val="accent4"/>
                    </a:solidFill>
                  </a:tcPr>
                </a:tc>
              </a:tr>
              <a:tr h="566450">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r>
              <a:tr h="566450">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r>
              <a:tr h="566450">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r>
              <a:tr h="566450">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r>
              <a:tr h="566450">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r>
            </a:tbl>
          </a:graphicData>
        </a:graphic>
      </p:graphicFrame>
      <p:sp>
        <p:nvSpPr>
          <p:cNvPr id="133" name="Google Shape;133;p12"/>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pt-PT"/>
              <a:t>Categorizando sintomas de stress</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37" name="Shape 137"/>
        <p:cNvGrpSpPr/>
        <p:nvPr/>
      </p:nvGrpSpPr>
      <p:grpSpPr>
        <a:xfrm>
          <a:off x="0" y="0"/>
          <a:ext cx="0" cy="0"/>
          <a:chOff x="0" y="0"/>
          <a:chExt cx="0" cy="0"/>
        </a:xfrm>
      </p:grpSpPr>
      <p:pic>
        <p:nvPicPr>
          <p:cNvPr id="138" name="Google Shape;138;p13"/>
          <p:cNvPicPr preferRelativeResize="0"/>
          <p:nvPr/>
        </p:nvPicPr>
        <p:blipFill>
          <a:blip r:embed="rId3">
            <a:alphaModFix/>
          </a:blip>
          <a:stretch>
            <a:fillRect/>
          </a:stretch>
        </p:blipFill>
        <p:spPr>
          <a:xfrm>
            <a:off x="1221975" y="96900"/>
            <a:ext cx="6700050" cy="48039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42" name="Shape 142"/>
        <p:cNvGrpSpPr/>
        <p:nvPr/>
      </p:nvGrpSpPr>
      <p:grpSpPr>
        <a:xfrm>
          <a:off x="0" y="0"/>
          <a:ext cx="0" cy="0"/>
          <a:chOff x="0" y="0"/>
          <a:chExt cx="0" cy="0"/>
        </a:xfrm>
      </p:grpSpPr>
      <p:sp>
        <p:nvSpPr>
          <p:cNvPr id="143" name="Google Shape;143;p14"/>
          <p:cNvSpPr txBox="1"/>
          <p:nvPr/>
        </p:nvSpPr>
        <p:spPr>
          <a:xfrm>
            <a:off x="143850" y="732450"/>
            <a:ext cx="8858700" cy="4162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pt-PT" sz="2200" u="none" cap="none" strike="noStrike">
                <a:solidFill>
                  <a:srgbClr val="000000"/>
                </a:solidFill>
                <a:latin typeface="Arial"/>
                <a:ea typeface="Arial"/>
                <a:cs typeface="Arial"/>
                <a:sym typeface="Arial"/>
              </a:rPr>
              <a:t>Imagine que é um/a aluno/a refugiado/a. Está num local novo sem a sua família, a frequentar uma nova escola com novas pessoas e um novo currículo. </a:t>
            </a:r>
            <a:endParaRPr sz="2200"/>
          </a:p>
          <a:p>
            <a:pPr indent="0" lvl="0" marL="0" marR="0" rtl="0" algn="l">
              <a:lnSpc>
                <a:spcPct val="100000"/>
              </a:lnSpc>
              <a:spcBef>
                <a:spcPts val="0"/>
              </a:spcBef>
              <a:spcAft>
                <a:spcPts val="0"/>
              </a:spcAft>
              <a:buClr>
                <a:srgbClr val="000000"/>
              </a:buClr>
              <a:buSzPts val="2400"/>
              <a:buFont typeface="Arial"/>
              <a:buNone/>
            </a:pPr>
            <a:r>
              <a:rPr b="0" i="0" lang="pt-PT" sz="2200" u="none" cap="none" strike="noStrike">
                <a:solidFill>
                  <a:srgbClr val="000000"/>
                </a:solidFill>
                <a:latin typeface="Arial"/>
                <a:ea typeface="Arial"/>
                <a:cs typeface="Arial"/>
                <a:sym typeface="Arial"/>
              </a:rPr>
              <a:t> </a:t>
            </a:r>
            <a:endParaRPr sz="2200"/>
          </a:p>
          <a:p>
            <a:pPr indent="-368300" lvl="0" marL="457200" marR="0" rtl="0" algn="l">
              <a:lnSpc>
                <a:spcPct val="100000"/>
              </a:lnSpc>
              <a:spcBef>
                <a:spcPts val="0"/>
              </a:spcBef>
              <a:spcAft>
                <a:spcPts val="0"/>
              </a:spcAft>
              <a:buClr>
                <a:srgbClr val="000000"/>
              </a:buClr>
              <a:buSzPts val="2200"/>
              <a:buFont typeface="Arial"/>
              <a:buChar char="●"/>
            </a:pPr>
            <a:r>
              <a:rPr b="0" i="0" lang="pt-PT" sz="2200" u="none" cap="none" strike="noStrike">
                <a:solidFill>
                  <a:srgbClr val="000000"/>
                </a:solidFill>
                <a:latin typeface="Arial"/>
                <a:ea typeface="Arial"/>
                <a:cs typeface="Arial"/>
                <a:sym typeface="Arial"/>
              </a:rPr>
              <a:t>Quais seriam algumas formas </a:t>
            </a:r>
            <a:r>
              <a:rPr b="1" i="0" lang="pt-PT" sz="2200" u="none" cap="none" strike="noStrike">
                <a:solidFill>
                  <a:srgbClr val="000000"/>
                </a:solidFill>
                <a:latin typeface="Arial"/>
                <a:ea typeface="Arial"/>
                <a:cs typeface="Arial"/>
                <a:sym typeface="Arial"/>
              </a:rPr>
              <a:t>positivas </a:t>
            </a:r>
            <a:r>
              <a:rPr b="0" i="0" lang="pt-PT" sz="2200" u="none" cap="none" strike="noStrike">
                <a:solidFill>
                  <a:srgbClr val="000000"/>
                </a:solidFill>
                <a:latin typeface="Arial"/>
                <a:ea typeface="Arial"/>
                <a:cs typeface="Arial"/>
                <a:sym typeface="Arial"/>
              </a:rPr>
              <a:t>de lidar com esse stress? </a:t>
            </a:r>
            <a:endParaRPr b="0" i="0" sz="2200" u="none" cap="none" strike="noStrike">
              <a:solidFill>
                <a:srgbClr val="000000"/>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2400"/>
              <a:buFont typeface="Arial"/>
              <a:buNone/>
            </a:pPr>
            <a:r>
              <a:t/>
            </a:r>
            <a:endParaRPr b="0" i="0" sz="2200" u="none" cap="none" strike="noStrike">
              <a:solidFill>
                <a:srgbClr val="000000"/>
              </a:solidFill>
              <a:latin typeface="Arial"/>
              <a:ea typeface="Arial"/>
              <a:cs typeface="Arial"/>
              <a:sym typeface="Arial"/>
            </a:endParaRPr>
          </a:p>
          <a:p>
            <a:pPr indent="-368300" lvl="0" marL="457200" marR="0" rtl="0" algn="l">
              <a:lnSpc>
                <a:spcPct val="100000"/>
              </a:lnSpc>
              <a:spcBef>
                <a:spcPts val="0"/>
              </a:spcBef>
              <a:spcAft>
                <a:spcPts val="0"/>
              </a:spcAft>
              <a:buClr>
                <a:srgbClr val="000000"/>
              </a:buClr>
              <a:buSzPts val="2200"/>
              <a:buFont typeface="Arial"/>
              <a:buChar char="●"/>
            </a:pPr>
            <a:r>
              <a:rPr b="0" i="0" lang="pt-PT" sz="2200" u="none" cap="none" strike="noStrike">
                <a:solidFill>
                  <a:srgbClr val="000000"/>
                </a:solidFill>
                <a:latin typeface="Arial"/>
                <a:ea typeface="Arial"/>
                <a:cs typeface="Arial"/>
                <a:sym typeface="Arial"/>
              </a:rPr>
              <a:t>Quais seriam algumas formas </a:t>
            </a:r>
            <a:r>
              <a:rPr b="1" i="0" lang="pt-PT" sz="2200" u="none" cap="none" strike="noStrike">
                <a:solidFill>
                  <a:srgbClr val="000000"/>
                </a:solidFill>
                <a:latin typeface="Arial"/>
                <a:ea typeface="Arial"/>
                <a:cs typeface="Arial"/>
                <a:sym typeface="Arial"/>
              </a:rPr>
              <a:t>negativas</a:t>
            </a:r>
            <a:r>
              <a:rPr b="0" i="0" lang="pt-PT" sz="2200" u="none" cap="none" strike="noStrike">
                <a:solidFill>
                  <a:srgbClr val="000000"/>
                </a:solidFill>
                <a:latin typeface="Arial"/>
                <a:ea typeface="Arial"/>
                <a:cs typeface="Arial"/>
                <a:sym typeface="Arial"/>
              </a:rPr>
              <a:t> de lidar com esse stress? </a:t>
            </a:r>
            <a:endParaRPr b="0" i="0" sz="2200" u="none" cap="none" strike="noStrike">
              <a:solidFill>
                <a:srgbClr val="000000"/>
              </a:solidFill>
              <a:latin typeface="Arial"/>
              <a:ea typeface="Arial"/>
              <a:cs typeface="Arial"/>
              <a:sym typeface="Arial"/>
            </a:endParaRPr>
          </a:p>
        </p:txBody>
      </p:sp>
      <p:sp>
        <p:nvSpPr>
          <p:cNvPr id="144" name="Google Shape;144;p14"/>
          <p:cNvSpPr txBox="1"/>
          <p:nvPr>
            <p:ph type="title"/>
          </p:nvPr>
        </p:nvSpPr>
        <p:spPr>
          <a:xfrm>
            <a:off x="143850" y="143850"/>
            <a:ext cx="88587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pt-PT"/>
              <a:t>Lidar com o stress</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48" name="Shape 148"/>
        <p:cNvGrpSpPr/>
        <p:nvPr/>
      </p:nvGrpSpPr>
      <p:grpSpPr>
        <a:xfrm>
          <a:off x="0" y="0"/>
          <a:ext cx="0" cy="0"/>
          <a:chOff x="0" y="0"/>
          <a:chExt cx="0" cy="0"/>
        </a:xfrm>
      </p:grpSpPr>
      <p:sp>
        <p:nvSpPr>
          <p:cNvPr id="149" name="Google Shape;149;p15"/>
          <p:cNvSpPr txBox="1"/>
          <p:nvPr>
            <p:ph idx="1" type="body"/>
          </p:nvPr>
        </p:nvSpPr>
        <p:spPr>
          <a:xfrm>
            <a:off x="143850" y="876225"/>
            <a:ext cx="8866800" cy="3870900"/>
          </a:xfrm>
          <a:prstGeom prst="rect">
            <a:avLst/>
          </a:prstGeom>
          <a:noFill/>
          <a:ln>
            <a:noFill/>
          </a:ln>
        </p:spPr>
        <p:txBody>
          <a:bodyPr anchorCtr="0" anchor="t" bIns="91400" lIns="91400" spcFirstLastPara="1" rIns="91400" wrap="square" tIns="91400">
            <a:noAutofit/>
          </a:bodyPr>
          <a:lstStyle/>
          <a:p>
            <a:pPr indent="0" lvl="0" marL="0" rtl="0" algn="l">
              <a:lnSpc>
                <a:spcPct val="100000"/>
              </a:lnSpc>
              <a:spcBef>
                <a:spcPts val="640"/>
              </a:spcBef>
              <a:spcAft>
                <a:spcPts val="0"/>
              </a:spcAft>
              <a:buSzPts val="1800"/>
              <a:buNone/>
            </a:pPr>
            <a:r>
              <a:rPr b="1" lang="pt-PT" sz="2200">
                <a:solidFill>
                  <a:srgbClr val="000000"/>
                </a:solidFill>
                <a:latin typeface="Arial"/>
                <a:ea typeface="Arial"/>
                <a:cs typeface="Arial"/>
                <a:sym typeface="Arial"/>
              </a:rPr>
              <a:t>Resiliência</a:t>
            </a:r>
            <a:r>
              <a:rPr lang="pt-PT" sz="2200">
                <a:solidFill>
                  <a:srgbClr val="000000"/>
                </a:solidFill>
                <a:latin typeface="Arial"/>
                <a:ea typeface="Arial"/>
                <a:cs typeface="Arial"/>
                <a:sym typeface="Arial"/>
              </a:rPr>
              <a:t> é a capacidade de lidar com o stress e se adaptar aos desafios. A resiliência toma forma quando os fatores de proteção que sustentam o bem-estar são mais fortes do que os fatores de risco que causam dano.</a:t>
            </a:r>
            <a:endParaRPr sz="2200"/>
          </a:p>
          <a:p>
            <a:pPr indent="0" lvl="0" marL="0" rtl="0" algn="l">
              <a:lnSpc>
                <a:spcPct val="100000"/>
              </a:lnSpc>
              <a:spcBef>
                <a:spcPts val="640"/>
              </a:spcBef>
              <a:spcAft>
                <a:spcPts val="0"/>
              </a:spcAft>
              <a:buSzPts val="1800"/>
              <a:buNone/>
            </a:pPr>
            <a:r>
              <a:t/>
            </a:r>
            <a:endParaRPr sz="2200">
              <a:solidFill>
                <a:srgbClr val="000000"/>
              </a:solidFill>
              <a:latin typeface="Arial"/>
              <a:ea typeface="Arial"/>
              <a:cs typeface="Arial"/>
              <a:sym typeface="Arial"/>
            </a:endParaRPr>
          </a:p>
          <a:p>
            <a:pPr indent="0" lvl="0" marL="0" rtl="0" algn="l">
              <a:lnSpc>
                <a:spcPct val="100000"/>
              </a:lnSpc>
              <a:spcBef>
                <a:spcPts val="640"/>
              </a:spcBef>
              <a:spcAft>
                <a:spcPts val="0"/>
              </a:spcAft>
              <a:buSzPts val="1800"/>
              <a:buNone/>
            </a:pPr>
            <a:r>
              <a:rPr b="1" lang="pt-PT" sz="2200">
                <a:solidFill>
                  <a:srgbClr val="000000"/>
                </a:solidFill>
                <a:latin typeface="Arial"/>
                <a:ea typeface="Arial"/>
                <a:cs typeface="Arial"/>
                <a:sym typeface="Arial"/>
              </a:rPr>
              <a:t>Indique alguns fatores que podem aumentar a resiliência.</a:t>
            </a:r>
            <a:endParaRPr sz="2200"/>
          </a:p>
        </p:txBody>
      </p:sp>
      <p:sp>
        <p:nvSpPr>
          <p:cNvPr id="150" name="Google Shape;150;p15"/>
          <p:cNvSpPr txBox="1"/>
          <p:nvPr>
            <p:ph type="title"/>
          </p:nvPr>
        </p:nvSpPr>
        <p:spPr>
          <a:xfrm>
            <a:off x="176550" y="134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pt-PT"/>
              <a:t>Resiliência</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154" name="Shape 154"/>
        <p:cNvGrpSpPr/>
        <p:nvPr/>
      </p:nvGrpSpPr>
      <p:grpSpPr>
        <a:xfrm>
          <a:off x="0" y="0"/>
          <a:ext cx="0" cy="0"/>
          <a:chOff x="0" y="0"/>
          <a:chExt cx="0" cy="0"/>
        </a:xfrm>
      </p:grpSpPr>
      <p:sp>
        <p:nvSpPr>
          <p:cNvPr id="155" name="Google Shape;155;p16"/>
          <p:cNvSpPr txBox="1"/>
          <p:nvPr/>
        </p:nvSpPr>
        <p:spPr>
          <a:xfrm>
            <a:off x="143850" y="732450"/>
            <a:ext cx="8886300" cy="4136400"/>
          </a:xfrm>
          <a:prstGeom prst="rect">
            <a:avLst/>
          </a:prstGeom>
          <a:noFill/>
          <a:ln>
            <a:noFill/>
          </a:ln>
        </p:spPr>
        <p:txBody>
          <a:bodyPr anchorCtr="0" anchor="t" bIns="91425" lIns="91425" spcFirstLastPara="1" rIns="91425" wrap="square" tIns="91425">
            <a:noAutofit/>
          </a:bodyPr>
          <a:lstStyle/>
          <a:p>
            <a:pPr indent="0" lvl="0" marL="0" marR="0" rtl="0" algn="l">
              <a:lnSpc>
                <a:spcPct val="150000"/>
              </a:lnSpc>
              <a:spcBef>
                <a:spcPts val="700"/>
              </a:spcBef>
              <a:spcAft>
                <a:spcPts val="0"/>
              </a:spcAft>
              <a:buClr>
                <a:srgbClr val="000000"/>
              </a:buClr>
              <a:buSzPts val="2200"/>
              <a:buFont typeface="Arial"/>
              <a:buNone/>
            </a:pPr>
            <a:r>
              <a:rPr b="0" i="0" lang="pt-PT" sz="2200" u="none" cap="none" strike="noStrike">
                <a:solidFill>
                  <a:srgbClr val="000000"/>
                </a:solidFill>
                <a:latin typeface="Arial"/>
                <a:ea typeface="Arial"/>
                <a:cs typeface="Arial"/>
                <a:sym typeface="Arial"/>
              </a:rPr>
              <a:t>Dialogue com um/a colega sobre as seguintes perguntas:</a:t>
            </a:r>
            <a:endParaRPr/>
          </a:p>
          <a:p>
            <a:pPr indent="-368300" lvl="0" marL="457200" marR="0" rtl="0" algn="l">
              <a:lnSpc>
                <a:spcPct val="150000"/>
              </a:lnSpc>
              <a:spcBef>
                <a:spcPts val="700"/>
              </a:spcBef>
              <a:spcAft>
                <a:spcPts val="0"/>
              </a:spcAft>
              <a:buClr>
                <a:srgbClr val="000000"/>
              </a:buClr>
              <a:buSzPts val="2200"/>
              <a:buFont typeface="Arial"/>
              <a:buAutoNum type="arabicPeriod"/>
            </a:pPr>
            <a:r>
              <a:rPr b="0" i="0" lang="pt-PT" sz="2200" u="none" cap="none" strike="noStrike">
                <a:solidFill>
                  <a:srgbClr val="000000"/>
                </a:solidFill>
                <a:latin typeface="Arial"/>
                <a:ea typeface="Arial"/>
                <a:cs typeface="Arial"/>
                <a:sym typeface="Arial"/>
              </a:rPr>
              <a:t>Como descreveria as situações de desastre e crise em que viveu/trabalhou?</a:t>
            </a:r>
            <a:endParaRPr/>
          </a:p>
          <a:p>
            <a:pPr indent="-368300" lvl="0" marL="457200" marR="0" rtl="0" algn="l">
              <a:lnSpc>
                <a:spcPct val="150000"/>
              </a:lnSpc>
              <a:spcBef>
                <a:spcPts val="0"/>
              </a:spcBef>
              <a:spcAft>
                <a:spcPts val="0"/>
              </a:spcAft>
              <a:buClr>
                <a:srgbClr val="000000"/>
              </a:buClr>
              <a:buSzPts val="2200"/>
              <a:buFont typeface="Arial"/>
              <a:buAutoNum type="arabicPeriod"/>
            </a:pPr>
            <a:r>
              <a:rPr b="0" i="0" lang="pt-PT" sz="2200" u="none" cap="none" strike="noStrike">
                <a:solidFill>
                  <a:srgbClr val="000000"/>
                </a:solidFill>
                <a:latin typeface="Arial"/>
                <a:ea typeface="Arial"/>
                <a:cs typeface="Arial"/>
                <a:sym typeface="Arial"/>
              </a:rPr>
              <a:t>Que tipo de influência teve esse contexto de crise na vida e no quotidiano das pessoas?</a:t>
            </a:r>
            <a:endParaRPr/>
          </a:p>
          <a:p>
            <a:pPr indent="-368300" lvl="0" marL="457200" marR="0" rtl="0" algn="l">
              <a:lnSpc>
                <a:spcPct val="150000"/>
              </a:lnSpc>
              <a:spcBef>
                <a:spcPts val="0"/>
              </a:spcBef>
              <a:spcAft>
                <a:spcPts val="0"/>
              </a:spcAft>
              <a:buClr>
                <a:srgbClr val="000000"/>
              </a:buClr>
              <a:buSzPts val="2200"/>
              <a:buFont typeface="Arial"/>
              <a:buAutoNum type="arabicPeriod"/>
            </a:pPr>
            <a:r>
              <a:rPr b="0" i="0" lang="pt-PT" sz="2200" u="none" cap="none" strike="noStrike">
                <a:solidFill>
                  <a:srgbClr val="000000"/>
                </a:solidFill>
                <a:latin typeface="Arial"/>
                <a:ea typeface="Arial"/>
                <a:cs typeface="Arial"/>
                <a:sym typeface="Arial"/>
              </a:rPr>
              <a:t>Que tipo de sintomas de stress observaram ao vosso redor?</a:t>
            </a:r>
            <a:endParaRPr/>
          </a:p>
          <a:p>
            <a:pPr indent="-368300" lvl="0" marL="457200" marR="0" rtl="0" algn="l">
              <a:lnSpc>
                <a:spcPct val="150000"/>
              </a:lnSpc>
              <a:spcBef>
                <a:spcPts val="0"/>
              </a:spcBef>
              <a:spcAft>
                <a:spcPts val="0"/>
              </a:spcAft>
              <a:buClr>
                <a:srgbClr val="000000"/>
              </a:buClr>
              <a:buSzPts val="2200"/>
              <a:buFont typeface="Arial"/>
              <a:buAutoNum type="arabicPeriod"/>
            </a:pPr>
            <a:r>
              <a:rPr b="0" i="0" lang="pt-PT" sz="2200" u="none" cap="none" strike="noStrike">
                <a:solidFill>
                  <a:srgbClr val="000000"/>
                </a:solidFill>
                <a:latin typeface="Arial"/>
                <a:ea typeface="Arial"/>
                <a:cs typeface="Arial"/>
                <a:sym typeface="Arial"/>
              </a:rPr>
              <a:t>Que sintomas de stress observou no seu próprio comportamento?</a:t>
            </a:r>
            <a:endParaRPr/>
          </a:p>
          <a:p>
            <a:pPr indent="0" lvl="0" marL="457200" marR="0" rtl="0" algn="l">
              <a:lnSpc>
                <a:spcPct val="150000"/>
              </a:lnSpc>
              <a:spcBef>
                <a:spcPts val="560"/>
              </a:spcBef>
              <a:spcAft>
                <a:spcPts val="0"/>
              </a:spcAft>
              <a:buClr>
                <a:srgbClr val="000000"/>
              </a:buClr>
              <a:buSzPts val="2200"/>
              <a:buFont typeface="Arial"/>
              <a:buNone/>
            </a:pPr>
            <a:r>
              <a:t/>
            </a:r>
            <a:endParaRPr b="0" i="0" sz="2200" u="none" cap="none" strike="noStrike">
              <a:solidFill>
                <a:srgbClr val="000000"/>
              </a:solidFill>
              <a:latin typeface="Arial"/>
              <a:ea typeface="Arial"/>
              <a:cs typeface="Arial"/>
              <a:sym typeface="Arial"/>
            </a:endParaRPr>
          </a:p>
        </p:txBody>
      </p:sp>
      <p:sp>
        <p:nvSpPr>
          <p:cNvPr id="156" name="Google Shape;156;p16"/>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pt-PT"/>
              <a:t>Stress em contextos de crise</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60" name="Shape 160"/>
        <p:cNvGrpSpPr/>
        <p:nvPr/>
      </p:nvGrpSpPr>
      <p:grpSpPr>
        <a:xfrm>
          <a:off x="0" y="0"/>
          <a:ext cx="0" cy="0"/>
          <a:chOff x="0" y="0"/>
          <a:chExt cx="0" cy="0"/>
        </a:xfrm>
      </p:grpSpPr>
      <p:sp>
        <p:nvSpPr>
          <p:cNvPr id="161" name="Google Shape;161;p17"/>
          <p:cNvSpPr txBox="1"/>
          <p:nvPr>
            <p:ph type="title"/>
          </p:nvPr>
        </p:nvSpPr>
        <p:spPr>
          <a:xfrm>
            <a:off x="163400" y="2074750"/>
            <a:ext cx="8801400" cy="1601100"/>
          </a:xfrm>
          <a:prstGeom prst="rect">
            <a:avLst/>
          </a:prstGeom>
          <a:noFill/>
          <a:ln>
            <a:noFill/>
          </a:ln>
        </p:spPr>
        <p:txBody>
          <a:bodyPr anchorCtr="0" anchor="b" bIns="91400" lIns="91400" spcFirstLastPara="1" rIns="91400" wrap="square" tIns="91400">
            <a:noAutofit/>
          </a:bodyPr>
          <a:lstStyle/>
          <a:p>
            <a:pPr indent="0" lvl="0" marL="0" rtl="0" algn="ctr">
              <a:lnSpc>
                <a:spcPct val="130000"/>
              </a:lnSpc>
              <a:spcBef>
                <a:spcPts val="0"/>
              </a:spcBef>
              <a:spcAft>
                <a:spcPts val="0"/>
              </a:spcAft>
              <a:buClr>
                <a:srgbClr val="FFFFFF"/>
              </a:buClr>
              <a:buSzPts val="4400"/>
              <a:buFont typeface="Arial"/>
              <a:buNone/>
            </a:pPr>
            <a:r>
              <a:rPr b="1" lang="pt-PT" sz="6000">
                <a:solidFill>
                  <a:schemeClr val="accent4"/>
                </a:solidFill>
                <a:latin typeface="Arial"/>
                <a:ea typeface="Arial"/>
                <a:cs typeface="Arial"/>
                <a:sym typeface="Arial"/>
              </a:rPr>
              <a:t>Sessão 3: </a:t>
            </a:r>
            <a:endParaRPr b="1" sz="6000">
              <a:solidFill>
                <a:schemeClr val="accent4"/>
              </a:solidFill>
              <a:latin typeface="Arial"/>
              <a:ea typeface="Arial"/>
              <a:cs typeface="Arial"/>
              <a:sym typeface="Arial"/>
            </a:endParaRPr>
          </a:p>
          <a:p>
            <a:pPr indent="0" lvl="0" marL="0" rtl="0" algn="ctr">
              <a:lnSpc>
                <a:spcPct val="130000"/>
              </a:lnSpc>
              <a:spcBef>
                <a:spcPts val="0"/>
              </a:spcBef>
              <a:spcAft>
                <a:spcPts val="0"/>
              </a:spcAft>
              <a:buClr>
                <a:srgbClr val="FFFFFF"/>
              </a:buClr>
              <a:buSzPts val="4400"/>
              <a:buFont typeface="Arial"/>
              <a:buNone/>
            </a:pPr>
            <a:r>
              <a:rPr b="1" lang="pt-PT" sz="6000">
                <a:solidFill>
                  <a:schemeClr val="accent4"/>
                </a:solidFill>
                <a:latin typeface="Arial"/>
                <a:ea typeface="Arial"/>
                <a:cs typeface="Arial"/>
                <a:sym typeface="Arial"/>
              </a:rPr>
              <a:t>AP e ASE</a:t>
            </a:r>
            <a:endParaRPr sz="6000">
              <a:solidFill>
                <a:schemeClr val="accent4"/>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65" name="Shape 165"/>
        <p:cNvGrpSpPr/>
        <p:nvPr/>
      </p:nvGrpSpPr>
      <p:grpSpPr>
        <a:xfrm>
          <a:off x="0" y="0"/>
          <a:ext cx="0" cy="0"/>
          <a:chOff x="0" y="0"/>
          <a:chExt cx="0" cy="0"/>
        </a:xfrm>
      </p:grpSpPr>
      <p:pic>
        <p:nvPicPr>
          <p:cNvPr id="166" name="Google Shape;166;p18"/>
          <p:cNvPicPr preferRelativeResize="0"/>
          <p:nvPr/>
        </p:nvPicPr>
        <p:blipFill>
          <a:blip r:embed="rId3">
            <a:alphaModFix/>
          </a:blip>
          <a:stretch>
            <a:fillRect/>
          </a:stretch>
        </p:blipFill>
        <p:spPr>
          <a:xfrm>
            <a:off x="625588" y="110800"/>
            <a:ext cx="7892823" cy="4813549"/>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g272f2c3678f_0_0"/>
          <p:cNvSpPr txBox="1"/>
          <p:nvPr>
            <p:ph type="title"/>
          </p:nvPr>
        </p:nvSpPr>
        <p:spPr>
          <a:xfrm>
            <a:off x="143850" y="143850"/>
            <a:ext cx="8775300" cy="588600"/>
          </a:xfrm>
          <a:prstGeom prst="rect">
            <a:avLst/>
          </a:prstGeom>
          <a:noFill/>
          <a:ln>
            <a:noFill/>
          </a:ln>
        </p:spPr>
        <p:txBody>
          <a:bodyPr anchorCtr="0" anchor="t" bIns="91400" lIns="91400" spcFirstLastPara="1" rIns="91400" wrap="square" tIns="91400">
            <a:normAutofit fontScale="90000"/>
          </a:bodyPr>
          <a:lstStyle/>
          <a:p>
            <a:pPr indent="0" lvl="0" marL="0" rtl="0" algn="l">
              <a:lnSpc>
                <a:spcPct val="100000"/>
              </a:lnSpc>
              <a:spcBef>
                <a:spcPts val="0"/>
              </a:spcBef>
              <a:spcAft>
                <a:spcPts val="0"/>
              </a:spcAft>
              <a:buSzPct val="56250"/>
              <a:buNone/>
            </a:pPr>
            <a:r>
              <a:rPr lang="pt-PT" sz="3200"/>
              <a:t>Apoio Psicossocial (APS)</a:t>
            </a:r>
            <a:endParaRPr sz="1800">
              <a:solidFill>
                <a:srgbClr val="FF9900"/>
              </a:solidFill>
            </a:endParaRPr>
          </a:p>
        </p:txBody>
      </p:sp>
      <p:sp>
        <p:nvSpPr>
          <p:cNvPr id="172" name="Google Shape;172;g272f2c3678f_0_0"/>
          <p:cNvSpPr/>
          <p:nvPr/>
        </p:nvSpPr>
        <p:spPr>
          <a:xfrm>
            <a:off x="316150" y="665850"/>
            <a:ext cx="8603100" cy="810900"/>
          </a:xfrm>
          <a:prstGeom prst="rightArrow">
            <a:avLst>
              <a:gd fmla="val 50000" name="adj1"/>
              <a:gd fmla="val 50000" name="adj2"/>
            </a:avLst>
          </a:prstGeom>
          <a:solidFill>
            <a:srgbClr val="FFFFFF"/>
          </a:solidFill>
          <a:ln cap="flat" cmpd="sng" w="28575">
            <a:solidFill>
              <a:srgbClr val="F68B1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lang="pt-PT" sz="2400">
                <a:solidFill>
                  <a:srgbClr val="24427B"/>
                </a:solidFill>
              </a:rPr>
              <a:t>Processos e ações que promovem o bem-</a:t>
            </a:r>
            <a:r>
              <a:rPr b="1" lang="pt-PT" sz="2400">
                <a:solidFill>
                  <a:srgbClr val="24427B"/>
                </a:solidFill>
              </a:rPr>
              <a:t>estar</a:t>
            </a:r>
            <a:r>
              <a:rPr b="1" lang="pt-PT" sz="2400">
                <a:solidFill>
                  <a:srgbClr val="24427B"/>
                </a:solidFill>
              </a:rPr>
              <a:t> holístico</a:t>
            </a:r>
            <a:endParaRPr b="1" i="0" sz="2400" u="none" cap="none" strike="noStrike">
              <a:solidFill>
                <a:srgbClr val="24427B"/>
              </a:solidFill>
            </a:endParaRPr>
          </a:p>
        </p:txBody>
      </p:sp>
      <p:pic>
        <p:nvPicPr>
          <p:cNvPr id="173" name="Google Shape;173;g272f2c3678f_0_0"/>
          <p:cNvPicPr preferRelativeResize="0"/>
          <p:nvPr/>
        </p:nvPicPr>
        <p:blipFill rotWithShape="1">
          <a:blip r:embed="rId3">
            <a:alphaModFix/>
          </a:blip>
          <a:srcRect b="40535" l="18166" r="66024" t="36677"/>
          <a:stretch/>
        </p:blipFill>
        <p:spPr>
          <a:xfrm>
            <a:off x="3409775" y="2111228"/>
            <a:ext cx="2243460" cy="2021103"/>
          </a:xfrm>
          <a:prstGeom prst="rect">
            <a:avLst/>
          </a:prstGeom>
          <a:noFill/>
          <a:ln>
            <a:noFill/>
          </a:ln>
        </p:spPr>
      </p:pic>
      <p:sp>
        <p:nvSpPr>
          <p:cNvPr id="174" name="Google Shape;174;g272f2c3678f_0_0"/>
          <p:cNvSpPr txBox="1"/>
          <p:nvPr/>
        </p:nvSpPr>
        <p:spPr>
          <a:xfrm>
            <a:off x="3790950" y="1407401"/>
            <a:ext cx="1562100" cy="348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pt-PT" sz="1800"/>
              <a:t>Sentimento de pertença</a:t>
            </a:r>
            <a:endParaRPr b="1" i="0" sz="1800" u="none" cap="none" strike="noStrike">
              <a:solidFill>
                <a:srgbClr val="000000"/>
              </a:solidFill>
            </a:endParaRPr>
          </a:p>
        </p:txBody>
      </p:sp>
      <p:sp>
        <p:nvSpPr>
          <p:cNvPr id="175" name="Google Shape;175;g272f2c3678f_0_0"/>
          <p:cNvSpPr txBox="1"/>
          <p:nvPr/>
        </p:nvSpPr>
        <p:spPr>
          <a:xfrm>
            <a:off x="1743625" y="2274275"/>
            <a:ext cx="2097000" cy="348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pt-PT" sz="1800"/>
              <a:t>Relacionamento com os pares</a:t>
            </a:r>
            <a:endParaRPr b="1" i="0" sz="1800" u="none" cap="none" strike="noStrike">
              <a:solidFill>
                <a:srgbClr val="000000"/>
              </a:solidFill>
            </a:endParaRPr>
          </a:p>
        </p:txBody>
      </p:sp>
      <p:sp>
        <p:nvSpPr>
          <p:cNvPr id="176" name="Google Shape;176;g272f2c3678f_0_0"/>
          <p:cNvSpPr txBox="1"/>
          <p:nvPr/>
        </p:nvSpPr>
        <p:spPr>
          <a:xfrm>
            <a:off x="3704250" y="4132313"/>
            <a:ext cx="1735500" cy="348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pt-PT" sz="1800"/>
              <a:t>Vínculos pessoais</a:t>
            </a:r>
            <a:endParaRPr b="1" i="0" sz="1800" u="none" cap="none" strike="noStrike">
              <a:solidFill>
                <a:srgbClr val="000000"/>
              </a:solidFill>
            </a:endParaRPr>
          </a:p>
        </p:txBody>
      </p:sp>
      <p:sp>
        <p:nvSpPr>
          <p:cNvPr id="177" name="Google Shape;177;g272f2c3678f_0_0"/>
          <p:cNvSpPr txBox="1"/>
          <p:nvPr/>
        </p:nvSpPr>
        <p:spPr>
          <a:xfrm>
            <a:off x="5576825" y="2343775"/>
            <a:ext cx="1735500" cy="58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lang="pt-PT" sz="1800"/>
              <a:t>Estimulação</a:t>
            </a:r>
            <a:r>
              <a:rPr b="1" lang="pt-PT" sz="1800"/>
              <a:t> intelectual</a:t>
            </a:r>
            <a:endParaRPr b="1" i="0" sz="1800" u="none" cap="none" strike="noStrike">
              <a:solidFill>
                <a:srgbClr val="000000"/>
              </a:solidFill>
            </a:endParaRPr>
          </a:p>
        </p:txBody>
      </p:sp>
      <p:sp>
        <p:nvSpPr>
          <p:cNvPr id="178" name="Google Shape;178;g272f2c3678f_0_0"/>
          <p:cNvSpPr txBox="1"/>
          <p:nvPr/>
        </p:nvSpPr>
        <p:spPr>
          <a:xfrm>
            <a:off x="5887925" y="3414400"/>
            <a:ext cx="1562100" cy="34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800"/>
              <a:buFont typeface="Arial"/>
              <a:buNone/>
            </a:pPr>
            <a:r>
              <a:rPr b="1" lang="pt-PT" sz="1800">
                <a:solidFill>
                  <a:schemeClr val="dk1"/>
                </a:solidFill>
              </a:rPr>
              <a:t>Estimulação física</a:t>
            </a:r>
            <a:endParaRPr b="1" i="0" sz="1800" u="none" cap="none" strike="noStrike">
              <a:solidFill>
                <a:srgbClr val="000000"/>
              </a:solidFill>
            </a:endParaRPr>
          </a:p>
          <a:p>
            <a:pPr indent="0" lvl="0" marL="0" marR="0" rtl="0" algn="l">
              <a:lnSpc>
                <a:spcPct val="100000"/>
              </a:lnSpc>
              <a:spcBef>
                <a:spcPts val="0"/>
              </a:spcBef>
              <a:spcAft>
                <a:spcPts val="0"/>
              </a:spcAft>
              <a:buClr>
                <a:srgbClr val="000000"/>
              </a:buClr>
              <a:buSzPts val="1400"/>
              <a:buFont typeface="Arial"/>
              <a:buNone/>
            </a:pPr>
            <a:r>
              <a:t/>
            </a:r>
            <a:endParaRPr i="0" sz="1400" u="none" cap="none" strike="noStrike">
              <a:solidFill>
                <a:srgbClr val="000000"/>
              </a:solidFill>
            </a:endParaRPr>
          </a:p>
        </p:txBody>
      </p:sp>
      <p:sp>
        <p:nvSpPr>
          <p:cNvPr id="179" name="Google Shape;179;g272f2c3678f_0_0"/>
          <p:cNvSpPr txBox="1"/>
          <p:nvPr/>
        </p:nvSpPr>
        <p:spPr>
          <a:xfrm>
            <a:off x="2011075" y="3500225"/>
            <a:ext cx="1562100" cy="537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pt-PT" sz="1800"/>
              <a:t>Sentir-se valorizado/a</a:t>
            </a:r>
            <a:endParaRPr i="0" sz="1400" u="none" cap="none" strike="noStrike">
              <a:solidFill>
                <a:srgbClr val="000000"/>
              </a:solidFill>
            </a:endParaRPr>
          </a:p>
        </p:txBody>
      </p:sp>
      <p:sp>
        <p:nvSpPr>
          <p:cNvPr id="180" name="Google Shape;180;g272f2c3678f_0_0"/>
          <p:cNvSpPr/>
          <p:nvPr/>
        </p:nvSpPr>
        <p:spPr>
          <a:xfrm>
            <a:off x="6029639" y="4037825"/>
            <a:ext cx="2775870" cy="912870"/>
          </a:xfrm>
          <a:prstGeom prst="irregularSeal2">
            <a:avLst/>
          </a:prstGeom>
          <a:solidFill>
            <a:srgbClr val="F3F3F3"/>
          </a:solidFill>
          <a:ln cap="flat" cmpd="sng" w="76200">
            <a:solidFill>
              <a:srgbClr val="DD273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lang="pt-PT">
                <a:solidFill>
                  <a:srgbClr val="DD2736"/>
                </a:solidFill>
              </a:rPr>
              <a:t>NECESSIDADES</a:t>
            </a:r>
            <a:endParaRPr b="1" i="0" u="none" cap="none" strike="noStrike">
              <a:solidFill>
                <a:srgbClr val="DD2736"/>
              </a:solidFill>
            </a:endParaRPr>
          </a:p>
        </p:txBody>
      </p:sp>
      <p:sp>
        <p:nvSpPr>
          <p:cNvPr id="181" name="Google Shape;181;g272f2c3678f_0_0"/>
          <p:cNvSpPr txBox="1"/>
          <p:nvPr/>
        </p:nvSpPr>
        <p:spPr>
          <a:xfrm>
            <a:off x="3479100" y="1400675"/>
            <a:ext cx="460200" cy="912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pt-PT" sz="4400">
                <a:solidFill>
                  <a:schemeClr val="accent5"/>
                </a:solidFill>
              </a:rPr>
              <a:t>1</a:t>
            </a:r>
            <a:endParaRPr b="1" sz="4400">
              <a:solidFill>
                <a:schemeClr val="accent5"/>
              </a:solidFill>
            </a:endParaRPr>
          </a:p>
        </p:txBody>
      </p:sp>
      <p:sp>
        <p:nvSpPr>
          <p:cNvPr id="182" name="Google Shape;182;g272f2c3678f_0_0"/>
          <p:cNvSpPr txBox="1"/>
          <p:nvPr/>
        </p:nvSpPr>
        <p:spPr>
          <a:xfrm>
            <a:off x="7187475" y="2246675"/>
            <a:ext cx="460200" cy="69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pt-PT" sz="4500">
                <a:solidFill>
                  <a:schemeClr val="accent5"/>
                </a:solidFill>
              </a:rPr>
              <a:t>2</a:t>
            </a:r>
            <a:endParaRPr b="1" sz="4500">
              <a:solidFill>
                <a:schemeClr val="accent5"/>
              </a:solidFill>
            </a:endParaRPr>
          </a:p>
        </p:txBody>
      </p:sp>
      <p:sp>
        <p:nvSpPr>
          <p:cNvPr id="183" name="Google Shape;183;g272f2c3678f_0_0"/>
          <p:cNvSpPr txBox="1"/>
          <p:nvPr/>
        </p:nvSpPr>
        <p:spPr>
          <a:xfrm>
            <a:off x="7312325" y="3340625"/>
            <a:ext cx="460200" cy="69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pt-PT" sz="4500">
                <a:solidFill>
                  <a:schemeClr val="accent5"/>
                </a:solidFill>
              </a:rPr>
              <a:t>3</a:t>
            </a:r>
            <a:endParaRPr b="1" sz="4500">
              <a:solidFill>
                <a:schemeClr val="accent5"/>
              </a:solidFill>
            </a:endParaRPr>
          </a:p>
        </p:txBody>
      </p:sp>
      <p:sp>
        <p:nvSpPr>
          <p:cNvPr id="184" name="Google Shape;184;g272f2c3678f_0_0"/>
          <p:cNvSpPr txBox="1"/>
          <p:nvPr/>
        </p:nvSpPr>
        <p:spPr>
          <a:xfrm>
            <a:off x="1233775" y="2246663"/>
            <a:ext cx="460200" cy="69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pt-PT" sz="4500">
                <a:solidFill>
                  <a:schemeClr val="accent5"/>
                </a:solidFill>
              </a:rPr>
              <a:t>6</a:t>
            </a:r>
            <a:endParaRPr b="1" sz="4500">
              <a:solidFill>
                <a:schemeClr val="accent5"/>
              </a:solidFill>
            </a:endParaRPr>
          </a:p>
        </p:txBody>
      </p:sp>
      <p:sp>
        <p:nvSpPr>
          <p:cNvPr id="185" name="Google Shape;185;g272f2c3678f_0_0"/>
          <p:cNvSpPr txBox="1"/>
          <p:nvPr/>
        </p:nvSpPr>
        <p:spPr>
          <a:xfrm>
            <a:off x="1550875" y="3420400"/>
            <a:ext cx="460200" cy="69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pt-PT" sz="4500">
                <a:solidFill>
                  <a:schemeClr val="accent5"/>
                </a:solidFill>
              </a:rPr>
              <a:t>5</a:t>
            </a:r>
            <a:endParaRPr b="1" sz="4500">
              <a:solidFill>
                <a:schemeClr val="accent5"/>
              </a:solidFill>
            </a:endParaRPr>
          </a:p>
        </p:txBody>
      </p:sp>
      <p:sp>
        <p:nvSpPr>
          <p:cNvPr id="186" name="Google Shape;186;g272f2c3678f_0_0"/>
          <p:cNvSpPr txBox="1"/>
          <p:nvPr/>
        </p:nvSpPr>
        <p:spPr>
          <a:xfrm>
            <a:off x="3330750" y="4037813"/>
            <a:ext cx="460200" cy="69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pt-PT" sz="4500">
                <a:solidFill>
                  <a:schemeClr val="accent5"/>
                </a:solidFill>
              </a:rPr>
              <a:t>4</a:t>
            </a:r>
            <a:endParaRPr b="1" sz="4500">
              <a:solidFill>
                <a:schemeClr val="accent5"/>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9" name="Shape 59"/>
        <p:cNvGrpSpPr/>
        <p:nvPr/>
      </p:nvGrpSpPr>
      <p:grpSpPr>
        <a:xfrm>
          <a:off x="0" y="0"/>
          <a:ext cx="0" cy="0"/>
          <a:chOff x="0" y="0"/>
          <a:chExt cx="0" cy="0"/>
        </a:xfrm>
      </p:grpSpPr>
      <p:sp>
        <p:nvSpPr>
          <p:cNvPr id="60" name="Google Shape;60;p2"/>
          <p:cNvSpPr txBox="1"/>
          <p:nvPr>
            <p:ph idx="1" type="body"/>
          </p:nvPr>
        </p:nvSpPr>
        <p:spPr>
          <a:xfrm>
            <a:off x="138600" y="1070425"/>
            <a:ext cx="8866800" cy="3870900"/>
          </a:xfrm>
          <a:prstGeom prst="rect">
            <a:avLst/>
          </a:prstGeom>
          <a:noFill/>
          <a:ln>
            <a:noFill/>
          </a:ln>
        </p:spPr>
        <p:txBody>
          <a:bodyPr anchorCtr="0" anchor="t" bIns="91400" lIns="91400" spcFirstLastPara="1" rIns="91400" wrap="square" tIns="91400">
            <a:noAutofit/>
          </a:bodyPr>
          <a:lstStyle/>
          <a:p>
            <a:pPr indent="0" lvl="0" marL="0" rtl="0" algn="l">
              <a:lnSpc>
                <a:spcPct val="100000"/>
              </a:lnSpc>
              <a:spcBef>
                <a:spcPts val="0"/>
              </a:spcBef>
              <a:spcAft>
                <a:spcPts val="0"/>
              </a:spcAft>
              <a:buSzPts val="2600"/>
              <a:buNone/>
            </a:pPr>
            <a:r>
              <a:rPr b="1" lang="pt-PT" sz="1900">
                <a:solidFill>
                  <a:srgbClr val="000000"/>
                </a:solidFill>
                <a:latin typeface="Arial"/>
                <a:ea typeface="Arial"/>
                <a:cs typeface="Arial"/>
                <a:sym typeface="Arial"/>
              </a:rPr>
              <a:t>No final desta acção de formação, as e os participantes serão capazes de:</a:t>
            </a:r>
            <a:endParaRPr sz="1900"/>
          </a:p>
          <a:p>
            <a:pPr indent="-349250" lvl="0" marL="457200" rtl="0" algn="l">
              <a:lnSpc>
                <a:spcPct val="100000"/>
              </a:lnSpc>
              <a:spcBef>
                <a:spcPts val="560"/>
              </a:spcBef>
              <a:spcAft>
                <a:spcPts val="0"/>
              </a:spcAft>
              <a:buClr>
                <a:srgbClr val="000000"/>
              </a:buClr>
              <a:buSzPts val="1900"/>
              <a:buFont typeface="Arial"/>
              <a:buChar char="●"/>
            </a:pPr>
            <a:r>
              <a:rPr lang="pt-PT" sz="1900">
                <a:solidFill>
                  <a:srgbClr val="000000"/>
                </a:solidFill>
                <a:latin typeface="Arial"/>
                <a:ea typeface="Arial"/>
                <a:cs typeface="Arial"/>
                <a:sym typeface="Arial"/>
              </a:rPr>
              <a:t>Definir as principais condições associadas ao bem-estar e apoio psicossocial</a:t>
            </a:r>
            <a:endParaRPr sz="1900"/>
          </a:p>
          <a:p>
            <a:pPr indent="-349250" lvl="0" marL="457200" rtl="0" algn="l">
              <a:lnSpc>
                <a:spcPct val="100000"/>
              </a:lnSpc>
              <a:spcBef>
                <a:spcPts val="560"/>
              </a:spcBef>
              <a:spcAft>
                <a:spcPts val="0"/>
              </a:spcAft>
              <a:buClr>
                <a:srgbClr val="000000"/>
              </a:buClr>
              <a:buSzPts val="1900"/>
              <a:buFont typeface="Arial"/>
              <a:buChar char="●"/>
            </a:pPr>
            <a:r>
              <a:rPr lang="pt-PT" sz="1900">
                <a:solidFill>
                  <a:srgbClr val="000000"/>
                </a:solidFill>
                <a:latin typeface="Arial"/>
                <a:ea typeface="Arial"/>
                <a:cs typeface="Arial"/>
                <a:sym typeface="Arial"/>
              </a:rPr>
              <a:t>Identificar sintomas de stress</a:t>
            </a:r>
            <a:endParaRPr sz="1900"/>
          </a:p>
          <a:p>
            <a:pPr indent="-349250" lvl="0" marL="457200" rtl="0" algn="l">
              <a:lnSpc>
                <a:spcPct val="100000"/>
              </a:lnSpc>
              <a:spcBef>
                <a:spcPts val="560"/>
              </a:spcBef>
              <a:spcAft>
                <a:spcPts val="0"/>
              </a:spcAft>
              <a:buClr>
                <a:srgbClr val="000000"/>
              </a:buClr>
              <a:buSzPts val="1900"/>
              <a:buFont typeface="Arial"/>
              <a:buChar char="●"/>
            </a:pPr>
            <a:r>
              <a:rPr lang="pt-PT" sz="1900">
                <a:solidFill>
                  <a:srgbClr val="000000"/>
                </a:solidFill>
                <a:latin typeface="Arial"/>
                <a:ea typeface="Arial"/>
                <a:cs typeface="Arial"/>
                <a:sym typeface="Arial"/>
              </a:rPr>
              <a:t>Explicar os efeitos do stress sobre a aprendizagem e desenvolvimento</a:t>
            </a:r>
            <a:endParaRPr sz="1900"/>
          </a:p>
          <a:p>
            <a:pPr indent="-349250" lvl="0" marL="457200" rtl="0" algn="l">
              <a:lnSpc>
                <a:spcPct val="100000"/>
              </a:lnSpc>
              <a:spcBef>
                <a:spcPts val="560"/>
              </a:spcBef>
              <a:spcAft>
                <a:spcPts val="0"/>
              </a:spcAft>
              <a:buClr>
                <a:srgbClr val="000000"/>
              </a:buClr>
              <a:buSzPts val="1900"/>
              <a:buFont typeface="Arial"/>
              <a:buChar char="●"/>
            </a:pPr>
            <a:r>
              <a:rPr lang="pt-PT" sz="1900">
                <a:solidFill>
                  <a:srgbClr val="000000"/>
                </a:solidFill>
                <a:latin typeface="Arial"/>
                <a:ea typeface="Arial"/>
                <a:cs typeface="Arial"/>
                <a:sym typeface="Arial"/>
              </a:rPr>
              <a:t>Dar exemplos de como situações de emergência podem afetar o bem-estar psicossocial de crianças e jovens</a:t>
            </a:r>
            <a:endParaRPr sz="1900"/>
          </a:p>
          <a:p>
            <a:pPr indent="-349250" lvl="0" marL="457200" rtl="0" algn="l">
              <a:lnSpc>
                <a:spcPct val="100000"/>
              </a:lnSpc>
              <a:spcBef>
                <a:spcPts val="560"/>
              </a:spcBef>
              <a:spcAft>
                <a:spcPts val="0"/>
              </a:spcAft>
              <a:buClr>
                <a:srgbClr val="000000"/>
              </a:buClr>
              <a:buSzPts val="1900"/>
              <a:buFont typeface="Arial"/>
              <a:buChar char="●"/>
            </a:pPr>
            <a:r>
              <a:rPr lang="pt-PT" sz="1900">
                <a:solidFill>
                  <a:srgbClr val="000000"/>
                </a:solidFill>
                <a:latin typeface="Arial"/>
                <a:ea typeface="Arial"/>
                <a:cs typeface="Arial"/>
                <a:sym typeface="Arial"/>
              </a:rPr>
              <a:t>Identificar exemplos de intervenções de apoio psicossocial (AP) e aprendizagem social e emocional (ASE) em contextos educativos</a:t>
            </a:r>
            <a:endParaRPr sz="1900"/>
          </a:p>
          <a:p>
            <a:pPr indent="-349250" lvl="0" marL="457200" rtl="0" algn="l">
              <a:lnSpc>
                <a:spcPct val="100000"/>
              </a:lnSpc>
              <a:spcBef>
                <a:spcPts val="560"/>
              </a:spcBef>
              <a:spcAft>
                <a:spcPts val="0"/>
              </a:spcAft>
              <a:buClr>
                <a:srgbClr val="000000"/>
              </a:buClr>
              <a:buSzPts val="1900"/>
              <a:buFont typeface="Arial"/>
              <a:buChar char="●"/>
            </a:pPr>
            <a:r>
              <a:rPr lang="pt-PT" sz="1900">
                <a:solidFill>
                  <a:srgbClr val="000000"/>
                </a:solidFill>
                <a:latin typeface="Arial"/>
                <a:ea typeface="Arial"/>
                <a:cs typeface="Arial"/>
                <a:sym typeface="Arial"/>
              </a:rPr>
              <a:t>Desenvolver um plano de ação para melhorar as intervenções de AP e ASE em contextos educativos</a:t>
            </a:r>
            <a:endParaRPr sz="1900"/>
          </a:p>
        </p:txBody>
      </p:sp>
      <p:sp>
        <p:nvSpPr>
          <p:cNvPr id="61" name="Google Shape;61;p2"/>
          <p:cNvSpPr txBox="1"/>
          <p:nvPr>
            <p:ph type="title"/>
          </p:nvPr>
        </p:nvSpPr>
        <p:spPr>
          <a:xfrm>
            <a:off x="143850" y="143850"/>
            <a:ext cx="8801400" cy="588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lang="pt-PT" sz="2600"/>
              <a:t>Facilitar o bem-estar psicossocial e a aprendizagem social e emocional</a:t>
            </a:r>
            <a:endParaRPr sz="26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20"/>
          <p:cNvSpPr txBox="1"/>
          <p:nvPr>
            <p:ph type="title"/>
          </p:nvPr>
        </p:nvSpPr>
        <p:spPr>
          <a:xfrm>
            <a:off x="143850" y="143850"/>
            <a:ext cx="8836200" cy="588600"/>
          </a:xfrm>
          <a:prstGeom prst="rect">
            <a:avLst/>
          </a:prstGeom>
          <a:noFill/>
          <a:ln>
            <a:noFill/>
          </a:ln>
        </p:spPr>
        <p:txBody>
          <a:bodyPr anchorCtr="0" anchor="t" bIns="91400" lIns="91400" spcFirstLastPara="1" rIns="91400" wrap="square" tIns="91400">
            <a:noAutofit/>
          </a:bodyPr>
          <a:lstStyle/>
          <a:p>
            <a:pPr indent="0" lvl="0" marL="0" rtl="0" algn="l">
              <a:lnSpc>
                <a:spcPct val="100000"/>
              </a:lnSpc>
              <a:spcBef>
                <a:spcPts val="0"/>
              </a:spcBef>
              <a:spcAft>
                <a:spcPts val="0"/>
              </a:spcAft>
              <a:buSzPts val="1800"/>
              <a:buNone/>
            </a:pPr>
            <a:r>
              <a:rPr b="1" lang="pt-PT" sz="2700">
                <a:solidFill>
                  <a:srgbClr val="24427B"/>
                </a:solidFill>
                <a:latin typeface="Arial"/>
                <a:ea typeface="Arial"/>
                <a:cs typeface="Arial"/>
                <a:sym typeface="Arial"/>
              </a:rPr>
              <a:t>Necessidades e intervenções de apoio psicossocial</a:t>
            </a:r>
            <a:endParaRPr sz="2700"/>
          </a:p>
        </p:txBody>
      </p:sp>
      <p:graphicFrame>
        <p:nvGraphicFramePr>
          <p:cNvPr id="192" name="Google Shape;192;p20"/>
          <p:cNvGraphicFramePr/>
          <p:nvPr/>
        </p:nvGraphicFramePr>
        <p:xfrm>
          <a:off x="153946" y="901705"/>
          <a:ext cx="3000000" cy="3000000"/>
        </p:xfrm>
        <a:graphic>
          <a:graphicData uri="http://schemas.openxmlformats.org/drawingml/2006/table">
            <a:tbl>
              <a:tblPr>
                <a:noFill/>
                <a:tableStyleId>{630D521D-A637-4960-A251-0015177118F1}</a:tableStyleId>
              </a:tblPr>
              <a:tblGrid>
                <a:gridCol w="1986550"/>
                <a:gridCol w="6849550"/>
              </a:tblGrid>
              <a:tr h="317500">
                <a:tc>
                  <a:txBody>
                    <a:bodyPr/>
                    <a:lstStyle/>
                    <a:p>
                      <a:pPr indent="0" lvl="0" marL="0" marR="0" rtl="0" algn="l">
                        <a:lnSpc>
                          <a:spcPct val="100000"/>
                        </a:lnSpc>
                        <a:spcBef>
                          <a:spcPts val="0"/>
                        </a:spcBef>
                        <a:spcAft>
                          <a:spcPts val="0"/>
                        </a:spcAft>
                        <a:buClr>
                          <a:srgbClr val="000000"/>
                        </a:buClr>
                        <a:buSzPts val="1000"/>
                        <a:buFont typeface="Arial"/>
                        <a:buNone/>
                      </a:pPr>
                      <a:r>
                        <a:rPr b="1" lang="pt-PT" sz="1000" u="none" cap="none" strike="noStrike"/>
                        <a:t>Necessidades das crianças</a:t>
                      </a:r>
                      <a:endParaRPr sz="1200"/>
                    </a:p>
                  </a:txBody>
                  <a:tcPr marT="76200" marB="76200" marR="91425" marL="91425">
                    <a:solidFill>
                      <a:srgbClr val="9FC5E8"/>
                    </a:solidFill>
                  </a:tcPr>
                </a:tc>
                <a:tc>
                  <a:txBody>
                    <a:bodyPr/>
                    <a:lstStyle/>
                    <a:p>
                      <a:pPr indent="0" lvl="0" marL="0" marR="0" rtl="0" algn="l">
                        <a:lnSpc>
                          <a:spcPct val="100000"/>
                        </a:lnSpc>
                        <a:spcBef>
                          <a:spcPts val="0"/>
                        </a:spcBef>
                        <a:spcAft>
                          <a:spcPts val="0"/>
                        </a:spcAft>
                        <a:buClr>
                          <a:srgbClr val="000000"/>
                        </a:buClr>
                        <a:buSzPts val="1000"/>
                        <a:buFont typeface="Arial"/>
                        <a:buNone/>
                      </a:pPr>
                      <a:r>
                        <a:rPr b="1" lang="pt-PT" sz="1000" u="none" cap="none" strike="noStrike"/>
                        <a:t>Possíveis intervenções psicossociais</a:t>
                      </a:r>
                      <a:endParaRPr sz="1200"/>
                    </a:p>
                  </a:txBody>
                  <a:tcPr marT="76200" marB="76200" marR="91425" marL="91425">
                    <a:solidFill>
                      <a:srgbClr val="9FC5E8"/>
                    </a:solidFill>
                  </a:tcPr>
                </a:tc>
              </a:tr>
              <a:tr h="317500">
                <a:tc rowSpan="2">
                  <a:txBody>
                    <a:bodyPr/>
                    <a:lstStyle/>
                    <a:p>
                      <a:pPr indent="0" lvl="0" marL="0" marR="0" rtl="0" algn="l">
                        <a:lnSpc>
                          <a:spcPct val="100000"/>
                        </a:lnSpc>
                        <a:spcBef>
                          <a:spcPts val="0"/>
                        </a:spcBef>
                        <a:spcAft>
                          <a:spcPts val="0"/>
                        </a:spcAft>
                        <a:buClr>
                          <a:srgbClr val="000000"/>
                        </a:buClr>
                        <a:buSzPts val="1000"/>
                        <a:buFont typeface="Arial"/>
                        <a:buNone/>
                      </a:pPr>
                      <a:r>
                        <a:rPr lang="pt-PT" sz="1000" u="none" cap="none" strike="noStrike"/>
                        <a:t>Sentimento de Pertença</a:t>
                      </a:r>
                      <a:endParaRPr sz="1200"/>
                    </a:p>
                  </a:txBody>
                  <a:tcPr marT="76200" marB="76200" marR="91425" marL="91425">
                    <a:lnB cap="flat" cmpd="sng" w="9525">
                      <a:solidFill>
                        <a:srgbClr val="9E9E9E"/>
                      </a:solidFill>
                      <a:prstDash val="solid"/>
                      <a:round/>
                      <a:headEnd len="sm" w="sm" type="none"/>
                      <a:tailEnd len="sm" w="sm" type="none"/>
                    </a:lnB>
                    <a:solidFill>
                      <a:srgbClr val="CFE2F3"/>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pt-PT" sz="1000" u="none" cap="none" strike="noStrike"/>
                        <a:t>Estabelecer uma estrutura educativa em que as crianças se sintam incluídas.</a:t>
                      </a:r>
                      <a:endParaRPr sz="1200"/>
                    </a:p>
                  </a:txBody>
                  <a:tcPr marT="76200" marB="76200" marR="91425" marL="91425"/>
                </a:tc>
              </a:tr>
              <a:tr h="317500">
                <a:tc vMerge="1"/>
                <a:tc>
                  <a:txBody>
                    <a:bodyPr/>
                    <a:lstStyle/>
                    <a:p>
                      <a:pPr indent="0" lvl="0" marL="0" marR="0" rtl="0" algn="l">
                        <a:lnSpc>
                          <a:spcPct val="100000"/>
                        </a:lnSpc>
                        <a:spcBef>
                          <a:spcPts val="0"/>
                        </a:spcBef>
                        <a:spcAft>
                          <a:spcPts val="0"/>
                        </a:spcAft>
                        <a:buClr>
                          <a:srgbClr val="000000"/>
                        </a:buClr>
                        <a:buSzPts val="1000"/>
                        <a:buFont typeface="Arial"/>
                        <a:buNone/>
                      </a:pPr>
                      <a:r>
                        <a:rPr lang="pt-PT" sz="1000" u="none" cap="none" strike="noStrike"/>
                        <a:t>Promover a retoma de práticas culturais tradicionais de cuidado infantil, sempre que possível.</a:t>
                      </a:r>
                      <a:endParaRPr sz="1200"/>
                    </a:p>
                  </a:txBody>
                  <a:tcPr marT="76200" marB="76200" marR="91425" marL="91425"/>
                </a:tc>
              </a:tr>
              <a:tr h="317500">
                <a:tc rowSpan="2">
                  <a:txBody>
                    <a:bodyPr/>
                    <a:lstStyle/>
                    <a:p>
                      <a:pPr indent="0" lvl="0" marL="0" marR="0" rtl="0" algn="l">
                        <a:lnSpc>
                          <a:spcPct val="100000"/>
                        </a:lnSpc>
                        <a:spcBef>
                          <a:spcPts val="0"/>
                        </a:spcBef>
                        <a:spcAft>
                          <a:spcPts val="0"/>
                        </a:spcAft>
                        <a:buClr>
                          <a:srgbClr val="000000"/>
                        </a:buClr>
                        <a:buSzPts val="1000"/>
                        <a:buFont typeface="Arial"/>
                        <a:buNone/>
                      </a:pPr>
                      <a:r>
                        <a:rPr lang="pt-PT" sz="1000" u="none" cap="none" strike="noStrike"/>
                        <a:t>Relacionamento com os pares</a:t>
                      </a:r>
                      <a:endParaRPr sz="1200"/>
                    </a:p>
                  </a:txBody>
                  <a:tcPr marT="76200" marB="76200"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FE2F3"/>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pt-PT" sz="1000" u="none" cap="none" strike="noStrike"/>
                        <a:t>Assegurar uma rotina interativa e confiável, através da escola ou outra atividade educativa organizada.</a:t>
                      </a:r>
                      <a:endParaRPr sz="1200"/>
                    </a:p>
                  </a:txBody>
                  <a:tcPr marT="76200" marB="76200" marR="91425" marL="91425">
                    <a:lnL cap="flat" cmpd="sng" w="9525">
                      <a:solidFill>
                        <a:srgbClr val="9E9E9E"/>
                      </a:solidFill>
                      <a:prstDash val="solid"/>
                      <a:round/>
                      <a:headEnd len="sm" w="sm" type="none"/>
                      <a:tailEnd len="sm" w="sm" type="none"/>
                    </a:lnL>
                  </a:tcPr>
                </a:tc>
              </a:tr>
              <a:tr h="317500">
                <a:tc vMerge="1"/>
                <a:tc>
                  <a:txBody>
                    <a:bodyPr/>
                    <a:lstStyle/>
                    <a:p>
                      <a:pPr indent="0" lvl="0" marL="0" marR="0" rtl="0" algn="l">
                        <a:lnSpc>
                          <a:spcPct val="100000"/>
                        </a:lnSpc>
                        <a:spcBef>
                          <a:spcPts val="0"/>
                        </a:spcBef>
                        <a:spcAft>
                          <a:spcPts val="0"/>
                        </a:spcAft>
                        <a:buClr>
                          <a:srgbClr val="000000"/>
                        </a:buClr>
                        <a:buSzPts val="1000"/>
                        <a:buFont typeface="Arial"/>
                        <a:buNone/>
                      </a:pPr>
                      <a:r>
                        <a:rPr lang="pt-PT" sz="1000" u="none" cap="none" strike="noStrike"/>
                        <a:t>Realizar atividades de grupo e equipa (ou seja, desportos, teatro etc.) que exijam cooperação e dependência umas das outras.</a:t>
                      </a:r>
                      <a:endParaRPr sz="1200"/>
                    </a:p>
                  </a:txBody>
                  <a:tcPr marT="76200" marB="76200" marR="91425" marL="91425">
                    <a:lnL cap="flat" cmpd="sng" w="9525">
                      <a:solidFill>
                        <a:srgbClr val="9E9E9E"/>
                      </a:solidFill>
                      <a:prstDash val="solid"/>
                      <a:round/>
                      <a:headEnd len="sm" w="sm" type="none"/>
                      <a:tailEnd len="sm" w="sm" type="none"/>
                    </a:lnL>
                  </a:tcPr>
                </a:tc>
              </a:tr>
              <a:tr h="317500">
                <a:tc rowSpan="2">
                  <a:txBody>
                    <a:bodyPr/>
                    <a:lstStyle/>
                    <a:p>
                      <a:pPr indent="0" lvl="0" marL="0" marR="0" rtl="0" algn="l">
                        <a:lnSpc>
                          <a:spcPct val="100000"/>
                        </a:lnSpc>
                        <a:spcBef>
                          <a:spcPts val="0"/>
                        </a:spcBef>
                        <a:spcAft>
                          <a:spcPts val="0"/>
                        </a:spcAft>
                        <a:buClr>
                          <a:srgbClr val="000000"/>
                        </a:buClr>
                        <a:buSzPts val="1000"/>
                        <a:buFont typeface="Arial"/>
                        <a:buNone/>
                      </a:pPr>
                      <a:r>
                        <a:rPr lang="pt-PT" sz="1000" u="none" cap="none" strike="noStrike"/>
                        <a:t>Vínculos Pessoais</a:t>
                      </a:r>
                      <a:endParaRPr sz="1200"/>
                    </a:p>
                  </a:txBody>
                  <a:tcPr marT="76200" marB="76200"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FE2F3"/>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pt-PT" sz="1000" u="none" cap="none" strike="noStrike"/>
                        <a:t>Recrutar professores/as que possam estabelecer relacionamentos de cuidadores/as apropriados com as crianças.</a:t>
                      </a:r>
                      <a:endParaRPr sz="1200"/>
                    </a:p>
                  </a:txBody>
                  <a:tcPr marT="76200" marB="76200" marR="91425" marL="91425">
                    <a:lnL cap="flat" cmpd="sng" w="9525">
                      <a:solidFill>
                        <a:srgbClr val="9E9E9E"/>
                      </a:solidFill>
                      <a:prstDash val="solid"/>
                      <a:round/>
                      <a:headEnd len="sm" w="sm" type="none"/>
                      <a:tailEnd len="sm" w="sm" type="none"/>
                    </a:lnL>
                  </a:tcPr>
                </a:tc>
              </a:tr>
              <a:tr h="330175">
                <a:tc vMerge="1"/>
                <a:tc>
                  <a:txBody>
                    <a:bodyPr/>
                    <a:lstStyle/>
                    <a:p>
                      <a:pPr indent="0" lvl="0" marL="0" marR="0" rtl="0" algn="l">
                        <a:lnSpc>
                          <a:spcPct val="100000"/>
                        </a:lnSpc>
                        <a:spcBef>
                          <a:spcPts val="0"/>
                        </a:spcBef>
                        <a:spcAft>
                          <a:spcPts val="0"/>
                        </a:spcAft>
                        <a:buClr>
                          <a:srgbClr val="000000"/>
                        </a:buClr>
                        <a:buSzPts val="1000"/>
                        <a:buFont typeface="Arial"/>
                        <a:buNone/>
                      </a:pPr>
                      <a:r>
                        <a:rPr lang="pt-PT" sz="1000" u="none" cap="none" strike="noStrike"/>
                        <a:t>Disponibilizar oportunidades de integração social e união, ensinando e mostrando respeito por todos os valores culturais, independentemente de diferentes contextos.</a:t>
                      </a:r>
                      <a:endParaRPr sz="1200"/>
                    </a:p>
                  </a:txBody>
                  <a:tcPr marT="76200" marB="76200" marR="91425" marL="91425">
                    <a:lnL cap="flat" cmpd="sng" w="9525">
                      <a:solidFill>
                        <a:srgbClr val="9E9E9E"/>
                      </a:solidFill>
                      <a:prstDash val="solid"/>
                      <a:round/>
                      <a:headEnd len="sm" w="sm" type="none"/>
                      <a:tailEnd len="sm" w="sm" type="none"/>
                    </a:lnL>
                  </a:tcPr>
                </a:tc>
              </a:tr>
              <a:tr h="317500">
                <a:tc>
                  <a:txBody>
                    <a:bodyPr/>
                    <a:lstStyle/>
                    <a:p>
                      <a:pPr indent="0" lvl="0" marL="0" marR="0" rtl="0" algn="l">
                        <a:lnSpc>
                          <a:spcPct val="100000"/>
                        </a:lnSpc>
                        <a:spcBef>
                          <a:spcPts val="0"/>
                        </a:spcBef>
                        <a:spcAft>
                          <a:spcPts val="0"/>
                        </a:spcAft>
                        <a:buClr>
                          <a:srgbClr val="000000"/>
                        </a:buClr>
                        <a:buSzPts val="1000"/>
                        <a:buFont typeface="Arial"/>
                        <a:buNone/>
                      </a:pPr>
                      <a:r>
                        <a:rPr lang="pt-PT" sz="1000" u="none" cap="none" strike="noStrike"/>
                        <a:t>Estimulação Intelectual</a:t>
                      </a:r>
                      <a:endParaRPr sz="1200"/>
                    </a:p>
                  </a:txBody>
                  <a:tcPr marT="76200" marB="76200"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FE2F3"/>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pt-PT" sz="1000" u="none" cap="none" strike="noStrike"/>
                        <a:t>Melhorar o desenvolvimento infantil, disponibilizando uma diversidade de experiências educativas.</a:t>
                      </a:r>
                      <a:endParaRPr sz="1200"/>
                    </a:p>
                  </a:txBody>
                  <a:tcPr marT="76200" marB="76200" marR="91425" marL="91425">
                    <a:lnL cap="flat" cmpd="sng" w="9525">
                      <a:solidFill>
                        <a:srgbClr val="9E9E9E"/>
                      </a:solidFill>
                      <a:prstDash val="solid"/>
                      <a:round/>
                      <a:headEnd len="sm" w="sm" type="none"/>
                      <a:tailEnd len="sm" w="sm" type="none"/>
                    </a:lnL>
                  </a:tcPr>
                </a:tc>
              </a:tr>
              <a:tr h="317500">
                <a:tc>
                  <a:txBody>
                    <a:bodyPr/>
                    <a:lstStyle/>
                    <a:p>
                      <a:pPr indent="0" lvl="0" marL="0" marR="0" rtl="0" algn="l">
                        <a:lnSpc>
                          <a:spcPct val="100000"/>
                        </a:lnSpc>
                        <a:spcBef>
                          <a:spcPts val="0"/>
                        </a:spcBef>
                        <a:spcAft>
                          <a:spcPts val="0"/>
                        </a:spcAft>
                        <a:buClr>
                          <a:srgbClr val="000000"/>
                        </a:buClr>
                        <a:buSzPts val="1000"/>
                        <a:buFont typeface="Arial"/>
                        <a:buNone/>
                      </a:pPr>
                      <a:r>
                        <a:rPr lang="pt-PT" sz="1000" u="none" cap="none" strike="noStrike"/>
                        <a:t>Estimulação Física</a:t>
                      </a:r>
                      <a:endParaRPr sz="1200"/>
                    </a:p>
                  </a:txBody>
                  <a:tcPr marT="76200" marB="76200"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FE2F3"/>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pt-PT" sz="1000" u="none" cap="none" strike="noStrike"/>
                        <a:t>Promover atividades recreativas e criativas, tradicionais e novas, através de jogos, desportos, música, dança etc.</a:t>
                      </a:r>
                      <a:endParaRPr sz="1200"/>
                    </a:p>
                  </a:txBody>
                  <a:tcPr marT="76200" marB="76200" marR="91425" marL="91425">
                    <a:lnL cap="flat" cmpd="sng" w="9525">
                      <a:solidFill>
                        <a:srgbClr val="9E9E9E"/>
                      </a:solidFill>
                      <a:prstDash val="solid"/>
                      <a:round/>
                      <a:headEnd len="sm" w="sm" type="none"/>
                      <a:tailEnd len="sm" w="sm" type="none"/>
                    </a:lnL>
                  </a:tcPr>
                </a:tc>
              </a:tr>
              <a:tr h="317500">
                <a:tc rowSpan="2">
                  <a:txBody>
                    <a:bodyPr/>
                    <a:lstStyle/>
                    <a:p>
                      <a:pPr indent="0" lvl="0" marL="0" marR="0" rtl="0" algn="l">
                        <a:lnSpc>
                          <a:spcPct val="100000"/>
                        </a:lnSpc>
                        <a:spcBef>
                          <a:spcPts val="0"/>
                        </a:spcBef>
                        <a:spcAft>
                          <a:spcPts val="0"/>
                        </a:spcAft>
                        <a:buClr>
                          <a:srgbClr val="000000"/>
                        </a:buClr>
                        <a:buSzPts val="1000"/>
                        <a:buFont typeface="Arial"/>
                        <a:buNone/>
                      </a:pPr>
                      <a:r>
                        <a:rPr lang="pt-PT" sz="1000" u="none" cap="none" strike="noStrike"/>
                        <a:t>Sentir-se Valorizado/a</a:t>
                      </a:r>
                      <a:endParaRPr sz="1200"/>
                    </a:p>
                  </a:txBody>
                  <a:tcPr marT="76200" marB="76200"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solidFill>
                      <a:srgbClr val="CFE2F3"/>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pt-PT" sz="1000" u="none" cap="none" strike="noStrike"/>
                        <a:t>Criar oportunidades de expressão através de discussões individuais / em grupo, desenho, escrita, teatro, música etc. que promovam orgulho e autoconfiança</a:t>
                      </a:r>
                      <a:endParaRPr sz="1200"/>
                    </a:p>
                  </a:txBody>
                  <a:tcPr marT="76200" marB="76200" marR="91425" marL="91425">
                    <a:lnL cap="flat" cmpd="sng" w="9525">
                      <a:solidFill>
                        <a:srgbClr val="9E9E9E"/>
                      </a:solidFill>
                      <a:prstDash val="solid"/>
                      <a:round/>
                      <a:headEnd len="sm" w="sm" type="none"/>
                      <a:tailEnd len="sm" w="sm" type="none"/>
                    </a:lnL>
                  </a:tcPr>
                </a:tc>
              </a:tr>
              <a:tr h="317500">
                <a:tc vMerge="1"/>
                <a:tc>
                  <a:txBody>
                    <a:bodyPr/>
                    <a:lstStyle/>
                    <a:p>
                      <a:pPr indent="0" lvl="0" marL="0" marR="0" rtl="0" algn="l">
                        <a:lnSpc>
                          <a:spcPct val="100000"/>
                        </a:lnSpc>
                        <a:spcBef>
                          <a:spcPts val="0"/>
                        </a:spcBef>
                        <a:spcAft>
                          <a:spcPts val="0"/>
                        </a:spcAft>
                        <a:buClr>
                          <a:srgbClr val="000000"/>
                        </a:buClr>
                        <a:buSzPts val="1000"/>
                        <a:buFont typeface="Arial"/>
                        <a:buNone/>
                      </a:pPr>
                      <a:r>
                        <a:rPr lang="pt-PT" sz="1000" u="none" cap="none" strike="noStrike"/>
                        <a:t>Reconhecer, incentivar e elogiar as crianças</a:t>
                      </a:r>
                      <a:endParaRPr sz="1200"/>
                    </a:p>
                  </a:txBody>
                  <a:tcPr marT="76200" marB="76200" marR="91425" marL="91425"/>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21"/>
          <p:cNvSpPr txBox="1"/>
          <p:nvPr>
            <p:ph type="title"/>
          </p:nvPr>
        </p:nvSpPr>
        <p:spPr>
          <a:xfrm>
            <a:off x="143850" y="143850"/>
            <a:ext cx="8866800" cy="588600"/>
          </a:xfrm>
          <a:prstGeom prst="rect">
            <a:avLst/>
          </a:prstGeom>
          <a:noFill/>
          <a:ln>
            <a:noFill/>
          </a:ln>
        </p:spPr>
        <p:txBody>
          <a:bodyPr anchorCtr="0" anchor="t" bIns="91400" lIns="91400" spcFirstLastPara="1" rIns="91400" wrap="square" tIns="91400">
            <a:noAutofit/>
          </a:bodyPr>
          <a:lstStyle/>
          <a:p>
            <a:pPr indent="0" lvl="0" marL="0" rtl="0" algn="ctr">
              <a:lnSpc>
                <a:spcPct val="100000"/>
              </a:lnSpc>
              <a:spcBef>
                <a:spcPts val="0"/>
              </a:spcBef>
              <a:spcAft>
                <a:spcPts val="0"/>
              </a:spcAft>
              <a:buSzPts val="1800"/>
              <a:buNone/>
            </a:pPr>
            <a:r>
              <a:rPr b="1" lang="pt-PT" sz="2700">
                <a:solidFill>
                  <a:srgbClr val="24427B"/>
                </a:solidFill>
                <a:latin typeface="Arial"/>
                <a:ea typeface="Arial"/>
                <a:cs typeface="Arial"/>
                <a:sym typeface="Arial"/>
              </a:rPr>
              <a:t>Apoio Psicossocial</a:t>
            </a:r>
            <a:endParaRPr sz="2700"/>
          </a:p>
          <a:p>
            <a:pPr indent="0" lvl="0" marL="0" rtl="0" algn="l">
              <a:lnSpc>
                <a:spcPct val="100000"/>
              </a:lnSpc>
              <a:spcBef>
                <a:spcPts val="0"/>
              </a:spcBef>
              <a:spcAft>
                <a:spcPts val="0"/>
              </a:spcAft>
              <a:buSzPts val="1800"/>
              <a:buNone/>
            </a:pPr>
            <a:r>
              <a:t/>
            </a:r>
            <a:endParaRPr b="1" sz="3200">
              <a:solidFill>
                <a:srgbClr val="24427B"/>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pt-PT" sz="2200">
                <a:latin typeface="Arial"/>
                <a:ea typeface="Arial"/>
                <a:cs typeface="Arial"/>
                <a:sym typeface="Arial"/>
              </a:rPr>
              <a:t>As intervenções PROMOVEM O BEM-ESTAR e podem ser...</a:t>
            </a:r>
            <a:endParaRPr/>
          </a:p>
          <a:p>
            <a:pPr indent="0" lvl="0" marL="0" rtl="0" algn="l">
              <a:lnSpc>
                <a:spcPct val="100000"/>
              </a:lnSpc>
              <a:spcBef>
                <a:spcPts val="0"/>
              </a:spcBef>
              <a:spcAft>
                <a:spcPts val="0"/>
              </a:spcAft>
              <a:buSzPts val="1800"/>
              <a:buNone/>
            </a:pPr>
            <a:r>
              <a:t/>
            </a:r>
            <a:endParaRPr/>
          </a:p>
        </p:txBody>
      </p:sp>
      <p:sp>
        <p:nvSpPr>
          <p:cNvPr id="198" name="Google Shape;198;p21"/>
          <p:cNvSpPr/>
          <p:nvPr/>
        </p:nvSpPr>
        <p:spPr>
          <a:xfrm flipH="1">
            <a:off x="345263" y="2142773"/>
            <a:ext cx="4050300" cy="2639400"/>
          </a:xfrm>
          <a:prstGeom prst="ellipse">
            <a:avLst/>
          </a:prstGeom>
          <a:solidFill>
            <a:srgbClr val="F3F3F3"/>
          </a:solidFill>
          <a:ln cap="flat" cmpd="sng" w="76200">
            <a:solidFill>
              <a:srgbClr val="F68B1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pt-PT" sz="2400" u="none" cap="none" strike="noStrike">
                <a:solidFill>
                  <a:srgbClr val="24427B"/>
                </a:solidFill>
                <a:latin typeface="Arial"/>
                <a:ea typeface="Arial"/>
                <a:cs typeface="Arial"/>
                <a:sym typeface="Arial"/>
              </a:rPr>
              <a:t>quando diminuem o risco de se desenvolverem problemas de saúde mental</a:t>
            </a:r>
            <a:endParaRPr/>
          </a:p>
        </p:txBody>
      </p:sp>
      <p:sp>
        <p:nvSpPr>
          <p:cNvPr id="199" name="Google Shape;199;p21"/>
          <p:cNvSpPr/>
          <p:nvPr/>
        </p:nvSpPr>
        <p:spPr>
          <a:xfrm>
            <a:off x="4758938" y="2142773"/>
            <a:ext cx="4050300" cy="2639400"/>
          </a:xfrm>
          <a:prstGeom prst="ellipse">
            <a:avLst/>
          </a:prstGeom>
          <a:solidFill>
            <a:srgbClr val="F3F3F3"/>
          </a:solidFill>
          <a:ln cap="flat" cmpd="sng" w="76200">
            <a:solidFill>
              <a:srgbClr val="F68B1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pt-PT" sz="2400" u="none" cap="none" strike="noStrike">
                <a:solidFill>
                  <a:srgbClr val="24427B"/>
                </a:solidFill>
                <a:latin typeface="Arial"/>
                <a:ea typeface="Arial"/>
                <a:cs typeface="Arial"/>
                <a:sym typeface="Arial"/>
              </a:rPr>
              <a:t>quando ajudam a superar e lidar com problemas psicossociais</a:t>
            </a:r>
            <a:endParaRPr/>
          </a:p>
        </p:txBody>
      </p:sp>
      <p:sp>
        <p:nvSpPr>
          <p:cNvPr id="200" name="Google Shape;200;p21"/>
          <p:cNvSpPr txBox="1"/>
          <p:nvPr/>
        </p:nvSpPr>
        <p:spPr>
          <a:xfrm>
            <a:off x="1098788" y="1724404"/>
            <a:ext cx="2279100" cy="348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pt-PT" sz="1800" u="none" cap="none" strike="noStrike">
                <a:solidFill>
                  <a:srgbClr val="F68B1F"/>
                </a:solidFill>
                <a:latin typeface="Arial"/>
                <a:ea typeface="Arial"/>
                <a:cs typeface="Arial"/>
                <a:sym typeface="Arial"/>
              </a:rPr>
              <a:t>PREVENTIVAS</a:t>
            </a:r>
            <a:endParaRPr/>
          </a:p>
        </p:txBody>
      </p:sp>
      <p:sp>
        <p:nvSpPr>
          <p:cNvPr id="201" name="Google Shape;201;p21"/>
          <p:cNvSpPr txBox="1"/>
          <p:nvPr/>
        </p:nvSpPr>
        <p:spPr>
          <a:xfrm>
            <a:off x="5644538" y="1719748"/>
            <a:ext cx="2279100" cy="348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pt-PT" sz="1800" u="none" cap="none" strike="noStrike">
                <a:solidFill>
                  <a:srgbClr val="F68B1F"/>
                </a:solidFill>
                <a:latin typeface="Arial"/>
                <a:ea typeface="Arial"/>
                <a:cs typeface="Arial"/>
                <a:sym typeface="Arial"/>
              </a:rPr>
              <a:t>CURATIVAS</a:t>
            </a:r>
            <a:endParaRPr/>
          </a:p>
        </p:txBody>
      </p:sp>
      <p:sp>
        <p:nvSpPr>
          <p:cNvPr id="202" name="Google Shape;202;p21"/>
          <p:cNvSpPr txBox="1"/>
          <p:nvPr/>
        </p:nvSpPr>
        <p:spPr>
          <a:xfrm>
            <a:off x="4107638" y="1719748"/>
            <a:ext cx="731700" cy="5574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pt-PT" sz="2400" u="none" cap="none" strike="noStrike">
                <a:solidFill>
                  <a:srgbClr val="F68B1F"/>
                </a:solidFill>
                <a:latin typeface="Arial"/>
                <a:ea typeface="Arial"/>
                <a:cs typeface="Arial"/>
                <a:sym typeface="Arial"/>
              </a:rPr>
              <a:t>OU</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g2e30bdf5225_0_0"/>
          <p:cNvSpPr txBox="1"/>
          <p:nvPr>
            <p:ph type="title"/>
          </p:nvPr>
        </p:nvSpPr>
        <p:spPr>
          <a:xfrm>
            <a:off x="143850" y="143850"/>
            <a:ext cx="8801400" cy="588600"/>
          </a:xfrm>
          <a:prstGeom prst="rect">
            <a:avLst/>
          </a:prstGeom>
          <a:noFill/>
          <a:ln>
            <a:noFill/>
          </a:ln>
        </p:spPr>
        <p:txBody>
          <a:bodyPr anchorCtr="0" anchor="t" bIns="91400" lIns="91400" spcFirstLastPara="1" rIns="91400" wrap="square" tIns="91400">
            <a:normAutofit fontScale="90000"/>
          </a:bodyPr>
          <a:lstStyle/>
          <a:p>
            <a:pPr indent="0" lvl="0" marL="0" rtl="0" algn="l">
              <a:lnSpc>
                <a:spcPct val="100000"/>
              </a:lnSpc>
              <a:spcBef>
                <a:spcPts val="0"/>
              </a:spcBef>
              <a:spcAft>
                <a:spcPts val="0"/>
              </a:spcAft>
              <a:buSzPct val="56250"/>
              <a:buNone/>
            </a:pPr>
            <a:r>
              <a:rPr lang="pt-PT" sz="3200"/>
              <a:t>Aprendizagem Social e Emocional (ASE)</a:t>
            </a:r>
            <a:endParaRPr sz="1800">
              <a:solidFill>
                <a:srgbClr val="FF9900"/>
              </a:solidFill>
            </a:endParaRPr>
          </a:p>
        </p:txBody>
      </p:sp>
      <p:sp>
        <p:nvSpPr>
          <p:cNvPr id="208" name="Google Shape;208;g2e30bdf5225_0_0"/>
          <p:cNvSpPr/>
          <p:nvPr/>
        </p:nvSpPr>
        <p:spPr>
          <a:xfrm>
            <a:off x="239950" y="665854"/>
            <a:ext cx="8520600" cy="810900"/>
          </a:xfrm>
          <a:prstGeom prst="rightArrow">
            <a:avLst>
              <a:gd fmla="val 50000" name="adj1"/>
              <a:gd fmla="val 50000" name="adj2"/>
            </a:avLst>
          </a:prstGeom>
          <a:solidFill>
            <a:srgbClr val="FFFFFF"/>
          </a:solidFill>
          <a:ln cap="flat" cmpd="sng" w="28575">
            <a:solidFill>
              <a:srgbClr val="F68B1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1" lang="pt-PT" sz="2200">
                <a:solidFill>
                  <a:srgbClr val="305284"/>
                </a:solidFill>
              </a:rPr>
              <a:t>Processo que promove o desenvolvimento de </a:t>
            </a:r>
            <a:r>
              <a:rPr b="1" lang="pt-PT" sz="2200">
                <a:solidFill>
                  <a:schemeClr val="accent1"/>
                </a:solidFill>
              </a:rPr>
              <a:t>competências</a:t>
            </a:r>
            <a:endParaRPr b="1" i="0" sz="2200" u="none" cap="none" strike="noStrike">
              <a:solidFill>
                <a:schemeClr val="accent1"/>
              </a:solidFill>
            </a:endParaRPr>
          </a:p>
        </p:txBody>
      </p:sp>
      <p:pic>
        <p:nvPicPr>
          <p:cNvPr id="209" name="Google Shape;209;g2e30bdf5225_0_0"/>
          <p:cNvPicPr preferRelativeResize="0"/>
          <p:nvPr/>
        </p:nvPicPr>
        <p:blipFill rotWithShape="1">
          <a:blip r:embed="rId3">
            <a:alphaModFix/>
          </a:blip>
          <a:srcRect b="40535" l="18166" r="66024" t="36677"/>
          <a:stretch/>
        </p:blipFill>
        <p:spPr>
          <a:xfrm>
            <a:off x="3450275" y="2325476"/>
            <a:ext cx="1849614" cy="1666296"/>
          </a:xfrm>
          <a:prstGeom prst="rect">
            <a:avLst/>
          </a:prstGeom>
          <a:noFill/>
          <a:ln>
            <a:noFill/>
          </a:ln>
        </p:spPr>
      </p:pic>
      <p:sp>
        <p:nvSpPr>
          <p:cNvPr id="210" name="Google Shape;210;g2e30bdf5225_0_0"/>
          <p:cNvSpPr txBox="1"/>
          <p:nvPr/>
        </p:nvSpPr>
        <p:spPr>
          <a:xfrm>
            <a:off x="3842475" y="1707925"/>
            <a:ext cx="2358600" cy="5265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pt-PT" sz="1800"/>
              <a:t>Autoconhecimento</a:t>
            </a:r>
            <a:endParaRPr b="1" i="0" sz="1800" u="none" cap="none" strike="noStrike">
              <a:solidFill>
                <a:srgbClr val="000000"/>
              </a:solidFill>
            </a:endParaRPr>
          </a:p>
        </p:txBody>
      </p:sp>
      <p:sp>
        <p:nvSpPr>
          <p:cNvPr id="211" name="Google Shape;211;g2e30bdf5225_0_0"/>
          <p:cNvSpPr txBox="1"/>
          <p:nvPr/>
        </p:nvSpPr>
        <p:spPr>
          <a:xfrm>
            <a:off x="1714775" y="3997983"/>
            <a:ext cx="1735500" cy="348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pt-PT" sz="1800"/>
              <a:t>Construção de relações</a:t>
            </a:r>
            <a:endParaRPr b="1" i="0" sz="1800" u="none" cap="none" strike="noStrike">
              <a:solidFill>
                <a:srgbClr val="000000"/>
              </a:solidFill>
            </a:endParaRPr>
          </a:p>
        </p:txBody>
      </p:sp>
      <p:sp>
        <p:nvSpPr>
          <p:cNvPr id="212" name="Google Shape;212;g2e30bdf5225_0_0"/>
          <p:cNvSpPr txBox="1"/>
          <p:nvPr/>
        </p:nvSpPr>
        <p:spPr>
          <a:xfrm>
            <a:off x="5652050" y="2740125"/>
            <a:ext cx="1849500" cy="348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pt-PT" sz="1800"/>
              <a:t>Autogestão</a:t>
            </a:r>
            <a:endParaRPr b="1" i="0" sz="1800" u="none" cap="none" strike="noStrike">
              <a:solidFill>
                <a:srgbClr val="000000"/>
              </a:solidFill>
            </a:endParaRPr>
          </a:p>
        </p:txBody>
      </p:sp>
      <p:sp>
        <p:nvSpPr>
          <p:cNvPr id="213" name="Google Shape;213;g2e30bdf5225_0_0"/>
          <p:cNvSpPr txBox="1"/>
          <p:nvPr/>
        </p:nvSpPr>
        <p:spPr>
          <a:xfrm>
            <a:off x="5921150" y="4120933"/>
            <a:ext cx="1562100" cy="348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pt-PT" sz="1800"/>
              <a:t>Consciência social</a:t>
            </a:r>
            <a:endParaRPr b="1" i="0" sz="1800" u="none" cap="none" strike="noStrike">
              <a:solidFill>
                <a:srgbClr val="000000"/>
              </a:solidFill>
            </a:endParaRPr>
          </a:p>
          <a:p>
            <a:pPr indent="0" lvl="0" marL="0" marR="0" rtl="0" algn="l">
              <a:lnSpc>
                <a:spcPct val="100000"/>
              </a:lnSpc>
              <a:spcBef>
                <a:spcPts val="0"/>
              </a:spcBef>
              <a:spcAft>
                <a:spcPts val="0"/>
              </a:spcAft>
              <a:buClr>
                <a:srgbClr val="000000"/>
              </a:buClr>
              <a:buSzPts val="1400"/>
              <a:buFont typeface="Arial"/>
              <a:buNone/>
            </a:pPr>
            <a:r>
              <a:t/>
            </a:r>
            <a:endParaRPr i="0" sz="1400" u="none" cap="none" strike="noStrike">
              <a:solidFill>
                <a:srgbClr val="000000"/>
              </a:solidFill>
            </a:endParaRPr>
          </a:p>
        </p:txBody>
      </p:sp>
      <p:sp>
        <p:nvSpPr>
          <p:cNvPr id="214" name="Google Shape;214;g2e30bdf5225_0_0"/>
          <p:cNvSpPr txBox="1"/>
          <p:nvPr/>
        </p:nvSpPr>
        <p:spPr>
          <a:xfrm>
            <a:off x="1291275" y="2508971"/>
            <a:ext cx="2005800" cy="810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pt-PT" sz="1800"/>
              <a:t>Tomada de decisões </a:t>
            </a:r>
            <a:r>
              <a:rPr b="1" lang="pt-PT" sz="1800"/>
              <a:t>responsáveis</a:t>
            </a:r>
            <a:endParaRPr i="0" sz="1400" u="none" cap="none" strike="noStrike">
              <a:solidFill>
                <a:srgbClr val="000000"/>
              </a:solidFill>
            </a:endParaRPr>
          </a:p>
        </p:txBody>
      </p:sp>
      <p:pic>
        <p:nvPicPr>
          <p:cNvPr id="215" name="Google Shape;215;g2e30bdf5225_0_0"/>
          <p:cNvPicPr preferRelativeResize="0"/>
          <p:nvPr/>
        </p:nvPicPr>
        <p:blipFill rotWithShape="1">
          <a:blip r:embed="rId4">
            <a:alphaModFix/>
          </a:blip>
          <a:srcRect b="0" l="0" r="0" t="0"/>
          <a:stretch/>
        </p:blipFill>
        <p:spPr>
          <a:xfrm>
            <a:off x="4262651" y="3688113"/>
            <a:ext cx="1220950" cy="1214224"/>
          </a:xfrm>
          <a:prstGeom prst="rect">
            <a:avLst/>
          </a:prstGeom>
          <a:noFill/>
          <a:ln>
            <a:noFill/>
          </a:ln>
        </p:spPr>
      </p:pic>
      <p:sp>
        <p:nvSpPr>
          <p:cNvPr id="216" name="Google Shape;216;g2e30bdf5225_0_0"/>
          <p:cNvSpPr txBox="1"/>
          <p:nvPr/>
        </p:nvSpPr>
        <p:spPr>
          <a:xfrm>
            <a:off x="3450275" y="1596075"/>
            <a:ext cx="460200" cy="912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pt-PT" sz="4400">
                <a:solidFill>
                  <a:schemeClr val="accent5"/>
                </a:solidFill>
              </a:rPr>
              <a:t>1</a:t>
            </a:r>
            <a:endParaRPr b="1" sz="4400">
              <a:solidFill>
                <a:schemeClr val="accent5"/>
              </a:solidFill>
            </a:endParaRPr>
          </a:p>
        </p:txBody>
      </p:sp>
      <p:sp>
        <p:nvSpPr>
          <p:cNvPr id="217" name="Google Shape;217;g2e30bdf5225_0_0"/>
          <p:cNvSpPr txBox="1"/>
          <p:nvPr/>
        </p:nvSpPr>
        <p:spPr>
          <a:xfrm flipH="1">
            <a:off x="7392050" y="2508975"/>
            <a:ext cx="530100" cy="81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pt-PT" sz="4400">
                <a:solidFill>
                  <a:schemeClr val="accent5"/>
                </a:solidFill>
              </a:rPr>
              <a:t>2</a:t>
            </a:r>
            <a:endParaRPr b="1" sz="4400">
              <a:solidFill>
                <a:schemeClr val="accent5"/>
              </a:solidFill>
            </a:endParaRPr>
          </a:p>
        </p:txBody>
      </p:sp>
      <p:sp>
        <p:nvSpPr>
          <p:cNvPr id="218" name="Google Shape;218;g2e30bdf5225_0_0"/>
          <p:cNvSpPr txBox="1"/>
          <p:nvPr/>
        </p:nvSpPr>
        <p:spPr>
          <a:xfrm flipH="1">
            <a:off x="7501550" y="4023900"/>
            <a:ext cx="530100" cy="81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pt-PT" sz="4400">
                <a:solidFill>
                  <a:schemeClr val="accent5"/>
                </a:solidFill>
              </a:rPr>
              <a:t>3</a:t>
            </a:r>
            <a:endParaRPr b="1" sz="4400">
              <a:solidFill>
                <a:schemeClr val="accent5"/>
              </a:solidFill>
            </a:endParaRPr>
          </a:p>
        </p:txBody>
      </p:sp>
      <p:sp>
        <p:nvSpPr>
          <p:cNvPr id="219" name="Google Shape;219;g2e30bdf5225_0_0"/>
          <p:cNvSpPr txBox="1"/>
          <p:nvPr/>
        </p:nvSpPr>
        <p:spPr>
          <a:xfrm flipH="1">
            <a:off x="1291275" y="3889775"/>
            <a:ext cx="530100" cy="81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pt-PT" sz="4400">
                <a:solidFill>
                  <a:schemeClr val="accent5"/>
                </a:solidFill>
              </a:rPr>
              <a:t>4</a:t>
            </a:r>
            <a:endParaRPr b="1" sz="4400">
              <a:solidFill>
                <a:schemeClr val="accent5"/>
              </a:solidFill>
            </a:endParaRPr>
          </a:p>
        </p:txBody>
      </p:sp>
      <p:sp>
        <p:nvSpPr>
          <p:cNvPr id="220" name="Google Shape;220;g2e30bdf5225_0_0"/>
          <p:cNvSpPr txBox="1"/>
          <p:nvPr/>
        </p:nvSpPr>
        <p:spPr>
          <a:xfrm flipH="1">
            <a:off x="885425" y="2578000"/>
            <a:ext cx="530100" cy="81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pt-PT" sz="4400">
                <a:solidFill>
                  <a:schemeClr val="accent5"/>
                </a:solidFill>
              </a:rPr>
              <a:t>5</a:t>
            </a:r>
            <a:endParaRPr b="1" sz="4400">
              <a:solidFill>
                <a:schemeClr val="accent5"/>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224" name="Shape 224"/>
        <p:cNvGrpSpPr/>
        <p:nvPr/>
      </p:nvGrpSpPr>
      <p:grpSpPr>
        <a:xfrm>
          <a:off x="0" y="0"/>
          <a:ext cx="0" cy="0"/>
          <a:chOff x="0" y="0"/>
          <a:chExt cx="0" cy="0"/>
        </a:xfrm>
      </p:grpSpPr>
      <p:sp>
        <p:nvSpPr>
          <p:cNvPr id="225" name="Google Shape;225;p23"/>
          <p:cNvSpPr txBox="1"/>
          <p:nvPr>
            <p:ph idx="1" type="body"/>
          </p:nvPr>
        </p:nvSpPr>
        <p:spPr>
          <a:xfrm>
            <a:off x="143850" y="876225"/>
            <a:ext cx="8866800" cy="3870900"/>
          </a:xfrm>
          <a:prstGeom prst="rect">
            <a:avLst/>
          </a:prstGeom>
          <a:noFill/>
          <a:ln>
            <a:noFill/>
          </a:ln>
        </p:spPr>
        <p:txBody>
          <a:bodyPr anchorCtr="0" anchor="t" bIns="91400" lIns="91400" spcFirstLastPara="1" rIns="91400" wrap="square" tIns="91400">
            <a:noAutofit/>
          </a:bodyPr>
          <a:lstStyle/>
          <a:p>
            <a:pPr indent="-368300" lvl="0" marL="457200" rtl="0" algn="l">
              <a:lnSpc>
                <a:spcPct val="100000"/>
              </a:lnSpc>
              <a:spcBef>
                <a:spcPts val="640"/>
              </a:spcBef>
              <a:spcAft>
                <a:spcPts val="0"/>
              </a:spcAft>
              <a:buClr>
                <a:srgbClr val="000000"/>
              </a:buClr>
              <a:buSzPts val="2200"/>
              <a:buFont typeface="Arial"/>
              <a:buChar char="●"/>
            </a:pPr>
            <a:r>
              <a:rPr b="1" lang="pt-PT" sz="2200">
                <a:solidFill>
                  <a:srgbClr val="000000"/>
                </a:solidFill>
                <a:latin typeface="Arial"/>
                <a:ea typeface="Arial"/>
                <a:cs typeface="Arial"/>
                <a:sym typeface="Arial"/>
              </a:rPr>
              <a:t>Encontre </a:t>
            </a:r>
            <a:r>
              <a:rPr lang="pt-PT" sz="2200">
                <a:solidFill>
                  <a:srgbClr val="000000"/>
                </a:solidFill>
                <a:latin typeface="Arial"/>
                <a:ea typeface="Arial"/>
                <a:cs typeface="Arial"/>
                <a:sym typeface="Arial"/>
              </a:rPr>
              <a:t>um/a colega.</a:t>
            </a:r>
            <a:r>
              <a:rPr lang="pt-PT" sz="2200"/>
              <a:t> </a:t>
            </a:r>
            <a:endParaRPr sz="2200">
              <a:solidFill>
                <a:srgbClr val="000000"/>
              </a:solidFill>
              <a:latin typeface="Arial"/>
              <a:ea typeface="Arial"/>
              <a:cs typeface="Arial"/>
              <a:sym typeface="Arial"/>
            </a:endParaRPr>
          </a:p>
          <a:p>
            <a:pPr indent="-368300" lvl="0" marL="457200" rtl="0" algn="l">
              <a:lnSpc>
                <a:spcPct val="100000"/>
              </a:lnSpc>
              <a:spcBef>
                <a:spcPts val="1000"/>
              </a:spcBef>
              <a:spcAft>
                <a:spcPts val="0"/>
              </a:spcAft>
              <a:buClr>
                <a:srgbClr val="000000"/>
              </a:buClr>
              <a:buSzPts val="2200"/>
              <a:buFont typeface="Arial"/>
              <a:buChar char="●"/>
            </a:pPr>
            <a:r>
              <a:rPr b="1" lang="pt-PT" sz="2200">
                <a:solidFill>
                  <a:srgbClr val="000000"/>
                </a:solidFill>
                <a:latin typeface="Arial"/>
                <a:ea typeface="Arial"/>
                <a:cs typeface="Arial"/>
                <a:sym typeface="Arial"/>
              </a:rPr>
              <a:t>Descreva </a:t>
            </a:r>
            <a:r>
              <a:rPr lang="pt-PT" sz="2200">
                <a:solidFill>
                  <a:srgbClr val="000000"/>
                </a:solidFill>
                <a:latin typeface="Arial"/>
                <a:ea typeface="Arial"/>
                <a:cs typeface="Arial"/>
                <a:sym typeface="Arial"/>
              </a:rPr>
              <a:t>o termo em causa numa folha de papel. O/A seu/sua colega irá tentar adivinhar que termo está a descrever.</a:t>
            </a:r>
            <a:endParaRPr sz="2200"/>
          </a:p>
          <a:p>
            <a:pPr indent="-368300" lvl="0" marL="457200" rtl="0" algn="l">
              <a:lnSpc>
                <a:spcPct val="100000"/>
              </a:lnSpc>
              <a:spcBef>
                <a:spcPts val="1000"/>
              </a:spcBef>
              <a:spcAft>
                <a:spcPts val="0"/>
              </a:spcAft>
              <a:buClr>
                <a:srgbClr val="000000"/>
              </a:buClr>
              <a:buSzPts val="2200"/>
              <a:buFont typeface="Arial"/>
              <a:buChar char="●"/>
            </a:pPr>
            <a:r>
              <a:rPr lang="pt-PT" sz="2200">
                <a:solidFill>
                  <a:srgbClr val="000000"/>
                </a:solidFill>
                <a:latin typeface="Arial"/>
                <a:ea typeface="Arial"/>
                <a:cs typeface="Arial"/>
                <a:sym typeface="Arial"/>
              </a:rPr>
              <a:t>Quando ambos tiverem descrito e adivinhado os termos descritos na folha de papel, </a:t>
            </a:r>
            <a:r>
              <a:rPr b="1" lang="pt-PT" sz="2200">
                <a:solidFill>
                  <a:srgbClr val="000000"/>
                </a:solidFill>
                <a:latin typeface="Arial"/>
                <a:ea typeface="Arial"/>
                <a:cs typeface="Arial"/>
                <a:sym typeface="Arial"/>
              </a:rPr>
              <a:t>troque</a:t>
            </a:r>
            <a:r>
              <a:rPr lang="pt-PT" sz="2200">
                <a:solidFill>
                  <a:srgbClr val="000000"/>
                </a:solidFill>
                <a:latin typeface="Arial"/>
                <a:ea typeface="Arial"/>
                <a:cs typeface="Arial"/>
                <a:sym typeface="Arial"/>
              </a:rPr>
              <a:t> as mesmas.</a:t>
            </a:r>
            <a:endParaRPr sz="2200"/>
          </a:p>
          <a:p>
            <a:pPr indent="-368300" lvl="0" marL="457200" rtl="0" algn="l">
              <a:lnSpc>
                <a:spcPct val="100000"/>
              </a:lnSpc>
              <a:spcBef>
                <a:spcPts val="1000"/>
              </a:spcBef>
              <a:spcAft>
                <a:spcPts val="0"/>
              </a:spcAft>
              <a:buClr>
                <a:srgbClr val="000000"/>
              </a:buClr>
              <a:buSzPts val="2200"/>
              <a:buFont typeface="Arial"/>
              <a:buChar char="●"/>
            </a:pPr>
            <a:r>
              <a:rPr b="1" lang="pt-PT" sz="2200">
                <a:solidFill>
                  <a:srgbClr val="000000"/>
                </a:solidFill>
                <a:latin typeface="Arial"/>
                <a:ea typeface="Arial"/>
                <a:cs typeface="Arial"/>
                <a:sym typeface="Arial"/>
              </a:rPr>
              <a:t>Encontre </a:t>
            </a:r>
            <a:r>
              <a:rPr lang="pt-PT" sz="2200">
                <a:solidFill>
                  <a:srgbClr val="000000"/>
                </a:solidFill>
                <a:latin typeface="Arial"/>
                <a:ea typeface="Arial"/>
                <a:cs typeface="Arial"/>
                <a:sym typeface="Arial"/>
              </a:rPr>
              <a:t>um/a novo/a colega e  </a:t>
            </a:r>
            <a:r>
              <a:rPr lang="pt-PT" sz="2200"/>
              <a:t> </a:t>
            </a:r>
            <a:endParaRPr sz="2200">
              <a:solidFill>
                <a:srgbClr val="000000"/>
              </a:solidFill>
              <a:latin typeface="Arial"/>
              <a:ea typeface="Arial"/>
              <a:cs typeface="Arial"/>
              <a:sym typeface="Arial"/>
            </a:endParaRPr>
          </a:p>
          <a:p>
            <a:pPr indent="-368300" lvl="0" marL="457200" rtl="0" algn="l">
              <a:lnSpc>
                <a:spcPct val="100000"/>
              </a:lnSpc>
              <a:spcBef>
                <a:spcPts val="1000"/>
              </a:spcBef>
              <a:spcAft>
                <a:spcPts val="1000"/>
              </a:spcAft>
              <a:buClr>
                <a:srgbClr val="000000"/>
              </a:buClr>
              <a:buSzPts val="2200"/>
              <a:buFont typeface="Arial"/>
              <a:buChar char="●"/>
            </a:pPr>
            <a:r>
              <a:rPr b="1" lang="pt-PT" sz="2200">
                <a:solidFill>
                  <a:srgbClr val="000000"/>
                </a:solidFill>
                <a:latin typeface="Arial"/>
                <a:ea typeface="Arial"/>
                <a:cs typeface="Arial"/>
                <a:sym typeface="Arial"/>
              </a:rPr>
              <a:t>Repita</a:t>
            </a:r>
            <a:r>
              <a:rPr lang="pt-PT" sz="2200">
                <a:solidFill>
                  <a:srgbClr val="000000"/>
                </a:solidFill>
                <a:latin typeface="Arial"/>
                <a:ea typeface="Arial"/>
                <a:cs typeface="Arial"/>
                <a:sym typeface="Arial"/>
              </a:rPr>
              <a:t> o exercício.</a:t>
            </a:r>
            <a:endParaRPr sz="2200"/>
          </a:p>
        </p:txBody>
      </p:sp>
      <p:sp>
        <p:nvSpPr>
          <p:cNvPr id="226" name="Google Shape;226;p23"/>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pt-PT"/>
              <a:t>Exercício de grupo: Aplicar termos-chave</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30" name="Shape 230"/>
        <p:cNvGrpSpPr/>
        <p:nvPr/>
      </p:nvGrpSpPr>
      <p:grpSpPr>
        <a:xfrm>
          <a:off x="0" y="0"/>
          <a:ext cx="0" cy="0"/>
          <a:chOff x="0" y="0"/>
          <a:chExt cx="0" cy="0"/>
        </a:xfrm>
      </p:grpSpPr>
      <p:sp>
        <p:nvSpPr>
          <p:cNvPr id="231" name="Google Shape;231;p24"/>
          <p:cNvSpPr txBox="1"/>
          <p:nvPr>
            <p:ph type="title"/>
          </p:nvPr>
        </p:nvSpPr>
        <p:spPr>
          <a:xfrm>
            <a:off x="163400" y="2074750"/>
            <a:ext cx="8801400" cy="2156100"/>
          </a:xfrm>
          <a:prstGeom prst="rect">
            <a:avLst/>
          </a:prstGeom>
          <a:noFill/>
          <a:ln>
            <a:noFill/>
          </a:ln>
        </p:spPr>
        <p:txBody>
          <a:bodyPr anchorCtr="0" anchor="b" bIns="91400" lIns="91400" spcFirstLastPara="1" rIns="91400" wrap="square" tIns="91400">
            <a:noAutofit/>
          </a:bodyPr>
          <a:lstStyle/>
          <a:p>
            <a:pPr indent="0" lvl="0" marL="0" rtl="0" algn="ctr">
              <a:lnSpc>
                <a:spcPct val="130000"/>
              </a:lnSpc>
              <a:spcBef>
                <a:spcPts val="0"/>
              </a:spcBef>
              <a:spcAft>
                <a:spcPts val="0"/>
              </a:spcAft>
              <a:buClr>
                <a:srgbClr val="FFFFFF"/>
              </a:buClr>
              <a:buSzPts val="4400"/>
              <a:buFont typeface="Arial"/>
              <a:buNone/>
            </a:pPr>
            <a:r>
              <a:rPr b="1" lang="pt-PT" sz="6000">
                <a:solidFill>
                  <a:schemeClr val="accent4"/>
                </a:solidFill>
                <a:latin typeface="Arial"/>
                <a:ea typeface="Arial"/>
                <a:cs typeface="Arial"/>
                <a:sym typeface="Arial"/>
              </a:rPr>
              <a:t>Sessão 4: </a:t>
            </a:r>
            <a:endParaRPr b="1" sz="6000">
              <a:solidFill>
                <a:schemeClr val="accent4"/>
              </a:solidFill>
              <a:latin typeface="Arial"/>
              <a:ea typeface="Arial"/>
              <a:cs typeface="Arial"/>
              <a:sym typeface="Arial"/>
            </a:endParaRPr>
          </a:p>
          <a:p>
            <a:pPr indent="0" lvl="0" marL="0" rtl="0" algn="ctr">
              <a:lnSpc>
                <a:spcPct val="130000"/>
              </a:lnSpc>
              <a:spcBef>
                <a:spcPts val="0"/>
              </a:spcBef>
              <a:spcAft>
                <a:spcPts val="0"/>
              </a:spcAft>
              <a:buClr>
                <a:srgbClr val="FFFFFF"/>
              </a:buClr>
              <a:buSzPts val="4400"/>
              <a:buFont typeface="Arial"/>
              <a:buNone/>
            </a:pPr>
            <a:r>
              <a:rPr b="1" lang="pt-PT" sz="6000">
                <a:solidFill>
                  <a:schemeClr val="accent4"/>
                </a:solidFill>
                <a:latin typeface="Arial"/>
                <a:ea typeface="Arial"/>
                <a:cs typeface="Arial"/>
                <a:sym typeface="Arial"/>
              </a:rPr>
              <a:t>Intervenções em AP e ASE</a:t>
            </a:r>
            <a:endParaRPr sz="6000">
              <a:solidFill>
                <a:schemeClr val="accent4"/>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35" name="Shape 235"/>
        <p:cNvGrpSpPr/>
        <p:nvPr/>
      </p:nvGrpSpPr>
      <p:grpSpPr>
        <a:xfrm>
          <a:off x="0" y="0"/>
          <a:ext cx="0" cy="0"/>
          <a:chOff x="0" y="0"/>
          <a:chExt cx="0" cy="0"/>
        </a:xfrm>
      </p:grpSpPr>
      <p:sp>
        <p:nvSpPr>
          <p:cNvPr id="236" name="Google Shape;236;p25"/>
          <p:cNvSpPr txBox="1"/>
          <p:nvPr>
            <p:ph type="title"/>
          </p:nvPr>
        </p:nvSpPr>
        <p:spPr>
          <a:xfrm>
            <a:off x="143850" y="143850"/>
            <a:ext cx="88449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pt-PT"/>
              <a:t>Pirâmide de intervenção (1 de 2)</a:t>
            </a:r>
            <a:endParaRPr/>
          </a:p>
        </p:txBody>
      </p:sp>
      <p:pic>
        <p:nvPicPr>
          <p:cNvPr id="237" name="Google Shape;237;p25"/>
          <p:cNvPicPr preferRelativeResize="0"/>
          <p:nvPr/>
        </p:nvPicPr>
        <p:blipFill>
          <a:blip r:embed="rId3">
            <a:alphaModFix/>
          </a:blip>
          <a:stretch>
            <a:fillRect/>
          </a:stretch>
        </p:blipFill>
        <p:spPr>
          <a:xfrm>
            <a:off x="2399550" y="815588"/>
            <a:ext cx="4647101" cy="4083824"/>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41" name="Shape 241"/>
        <p:cNvGrpSpPr/>
        <p:nvPr/>
      </p:nvGrpSpPr>
      <p:grpSpPr>
        <a:xfrm>
          <a:off x="0" y="0"/>
          <a:ext cx="0" cy="0"/>
          <a:chOff x="0" y="0"/>
          <a:chExt cx="0" cy="0"/>
        </a:xfrm>
      </p:grpSpPr>
      <p:sp>
        <p:nvSpPr>
          <p:cNvPr id="242" name="Google Shape;242;p26"/>
          <p:cNvSpPr txBox="1"/>
          <p:nvPr>
            <p:ph type="title"/>
          </p:nvPr>
        </p:nvSpPr>
        <p:spPr>
          <a:xfrm>
            <a:off x="143850" y="143850"/>
            <a:ext cx="88725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pt-PT"/>
              <a:t>Pirâmide de intervenção (2 de 2)</a:t>
            </a:r>
            <a:endParaRPr/>
          </a:p>
        </p:txBody>
      </p:sp>
      <p:pic>
        <p:nvPicPr>
          <p:cNvPr id="243" name="Google Shape;243;p26"/>
          <p:cNvPicPr preferRelativeResize="0"/>
          <p:nvPr/>
        </p:nvPicPr>
        <p:blipFill>
          <a:blip r:embed="rId3">
            <a:alphaModFix/>
          </a:blip>
          <a:stretch>
            <a:fillRect/>
          </a:stretch>
        </p:blipFill>
        <p:spPr>
          <a:xfrm>
            <a:off x="1749088" y="788563"/>
            <a:ext cx="5645824" cy="4137874"/>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247" name="Shape 247"/>
        <p:cNvGrpSpPr/>
        <p:nvPr/>
      </p:nvGrpSpPr>
      <p:grpSpPr>
        <a:xfrm>
          <a:off x="0" y="0"/>
          <a:ext cx="0" cy="0"/>
          <a:chOff x="0" y="0"/>
          <a:chExt cx="0" cy="0"/>
        </a:xfrm>
      </p:grpSpPr>
      <p:pic>
        <p:nvPicPr>
          <p:cNvPr id="248" name="Google Shape;248;p27"/>
          <p:cNvPicPr preferRelativeResize="0"/>
          <p:nvPr/>
        </p:nvPicPr>
        <p:blipFill rotWithShape="1">
          <a:blip r:embed="rId3">
            <a:alphaModFix/>
          </a:blip>
          <a:srcRect b="0" l="0" r="5569" t="0"/>
          <a:stretch/>
        </p:blipFill>
        <p:spPr>
          <a:xfrm>
            <a:off x="216025" y="994504"/>
            <a:ext cx="2937125" cy="1447311"/>
          </a:xfrm>
          <a:prstGeom prst="rect">
            <a:avLst/>
          </a:prstGeom>
          <a:noFill/>
          <a:ln>
            <a:noFill/>
          </a:ln>
        </p:spPr>
      </p:pic>
      <p:pic>
        <p:nvPicPr>
          <p:cNvPr id="249" name="Google Shape;249;p27"/>
          <p:cNvPicPr preferRelativeResize="0"/>
          <p:nvPr/>
        </p:nvPicPr>
        <p:blipFill rotWithShape="1">
          <a:blip r:embed="rId4">
            <a:alphaModFix/>
          </a:blip>
          <a:srcRect b="12716" l="0" r="0" t="6443"/>
          <a:stretch/>
        </p:blipFill>
        <p:spPr>
          <a:xfrm>
            <a:off x="216025" y="2605192"/>
            <a:ext cx="1975600" cy="2115292"/>
          </a:xfrm>
          <a:prstGeom prst="rect">
            <a:avLst/>
          </a:prstGeom>
          <a:noFill/>
          <a:ln>
            <a:noFill/>
          </a:ln>
        </p:spPr>
      </p:pic>
      <p:pic>
        <p:nvPicPr>
          <p:cNvPr id="250" name="Google Shape;250;p27"/>
          <p:cNvPicPr preferRelativeResize="0"/>
          <p:nvPr/>
        </p:nvPicPr>
        <p:blipFill rotWithShape="1">
          <a:blip r:embed="rId5">
            <a:alphaModFix/>
          </a:blip>
          <a:srcRect b="0" l="0" r="0" t="0"/>
          <a:stretch/>
        </p:blipFill>
        <p:spPr>
          <a:xfrm>
            <a:off x="2393100" y="3112879"/>
            <a:ext cx="2152479" cy="1607603"/>
          </a:xfrm>
          <a:prstGeom prst="rect">
            <a:avLst/>
          </a:prstGeom>
          <a:noFill/>
          <a:ln>
            <a:noFill/>
          </a:ln>
        </p:spPr>
      </p:pic>
      <p:pic>
        <p:nvPicPr>
          <p:cNvPr id="251" name="Google Shape;251;p27"/>
          <p:cNvPicPr preferRelativeResize="0"/>
          <p:nvPr/>
        </p:nvPicPr>
        <p:blipFill rotWithShape="1">
          <a:blip r:embed="rId6">
            <a:alphaModFix/>
          </a:blip>
          <a:srcRect b="4195" l="0" r="0" t="0"/>
          <a:stretch/>
        </p:blipFill>
        <p:spPr>
          <a:xfrm>
            <a:off x="3251925" y="994504"/>
            <a:ext cx="1724150" cy="2026521"/>
          </a:xfrm>
          <a:prstGeom prst="rect">
            <a:avLst/>
          </a:prstGeom>
          <a:noFill/>
          <a:ln>
            <a:noFill/>
          </a:ln>
        </p:spPr>
      </p:pic>
      <p:sp>
        <p:nvSpPr>
          <p:cNvPr id="252" name="Google Shape;252;p27"/>
          <p:cNvSpPr txBox="1"/>
          <p:nvPr/>
        </p:nvSpPr>
        <p:spPr>
          <a:xfrm>
            <a:off x="152575" y="163075"/>
            <a:ext cx="8850000" cy="5385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600"/>
              <a:buFont typeface="Arial"/>
              <a:buNone/>
            </a:pPr>
            <a:r>
              <a:rPr b="1" i="0" lang="pt-PT" sz="2700" u="none" cap="none" strike="noStrike">
                <a:solidFill>
                  <a:srgbClr val="24427B"/>
                </a:solidFill>
                <a:latin typeface="Arial"/>
                <a:ea typeface="Arial"/>
                <a:cs typeface="Arial"/>
                <a:sym typeface="Arial"/>
              </a:rPr>
              <a:t>O campo de AP e ASE</a:t>
            </a:r>
            <a:endParaRPr b="0" i="0" sz="2700" u="none" cap="none" strike="noStrike">
              <a:solidFill>
                <a:srgbClr val="24427B"/>
              </a:solidFill>
              <a:latin typeface="Arial"/>
              <a:ea typeface="Arial"/>
              <a:cs typeface="Arial"/>
              <a:sym typeface="Arial"/>
            </a:endParaRPr>
          </a:p>
        </p:txBody>
      </p:sp>
      <p:sp>
        <p:nvSpPr>
          <p:cNvPr id="253" name="Google Shape;253;p27"/>
          <p:cNvSpPr txBox="1"/>
          <p:nvPr/>
        </p:nvSpPr>
        <p:spPr>
          <a:xfrm>
            <a:off x="5074850" y="701575"/>
            <a:ext cx="3927600" cy="4305900"/>
          </a:xfrm>
          <a:prstGeom prst="rect">
            <a:avLst/>
          </a:prstGeom>
          <a:noFill/>
          <a:ln>
            <a:noFill/>
          </a:ln>
        </p:spPr>
        <p:txBody>
          <a:bodyPr anchorCtr="0" anchor="t" bIns="91425" lIns="91425" spcFirstLastPara="1" rIns="91425" wrap="square" tIns="91425">
            <a:noAutofit/>
          </a:bodyPr>
          <a:lstStyle/>
          <a:p>
            <a:pPr indent="-355600" lvl="0" marL="457200" marR="0" rtl="0" algn="l">
              <a:lnSpc>
                <a:spcPct val="100000"/>
              </a:lnSpc>
              <a:spcBef>
                <a:spcPts val="600"/>
              </a:spcBef>
              <a:spcAft>
                <a:spcPts val="0"/>
              </a:spcAft>
              <a:buClr>
                <a:srgbClr val="000000"/>
              </a:buClr>
              <a:buSzPts val="2000"/>
              <a:buFont typeface="Arial"/>
              <a:buAutoNum type="arabicPeriod"/>
            </a:pPr>
            <a:r>
              <a:rPr b="0" i="0" lang="pt-PT" sz="2000" u="none" cap="none" strike="noStrike">
                <a:solidFill>
                  <a:srgbClr val="000000"/>
                </a:solidFill>
                <a:latin typeface="Arial"/>
                <a:ea typeface="Arial"/>
                <a:cs typeface="Arial"/>
                <a:sym typeface="Arial"/>
              </a:rPr>
              <a:t>Onde se desenvolve esta atividade?</a:t>
            </a:r>
            <a:endParaRPr sz="2000"/>
          </a:p>
          <a:p>
            <a:pPr indent="-355600" lvl="0" marL="457200" marR="0" rtl="0" algn="l">
              <a:lnSpc>
                <a:spcPct val="100000"/>
              </a:lnSpc>
              <a:spcBef>
                <a:spcPts val="1200"/>
              </a:spcBef>
              <a:spcAft>
                <a:spcPts val="0"/>
              </a:spcAft>
              <a:buClr>
                <a:srgbClr val="000000"/>
              </a:buClr>
              <a:buSzPts val="2000"/>
              <a:buFont typeface="Arial"/>
              <a:buAutoNum type="arabicPeriod"/>
            </a:pPr>
            <a:r>
              <a:rPr b="0" i="0" lang="pt-PT" sz="2000" u="none" cap="none" strike="noStrike">
                <a:solidFill>
                  <a:srgbClr val="000000"/>
                </a:solidFill>
                <a:latin typeface="Arial"/>
                <a:ea typeface="Arial"/>
                <a:cs typeface="Arial"/>
                <a:sym typeface="Arial"/>
              </a:rPr>
              <a:t>Qual é a atividade?</a:t>
            </a:r>
            <a:endParaRPr sz="2000"/>
          </a:p>
          <a:p>
            <a:pPr indent="-355600" lvl="0" marL="457200" marR="0" rtl="0" algn="l">
              <a:lnSpc>
                <a:spcPct val="100000"/>
              </a:lnSpc>
              <a:spcBef>
                <a:spcPts val="1200"/>
              </a:spcBef>
              <a:spcAft>
                <a:spcPts val="0"/>
              </a:spcAft>
              <a:buClr>
                <a:srgbClr val="000000"/>
              </a:buClr>
              <a:buSzPts val="2000"/>
              <a:buFont typeface="Arial"/>
              <a:buAutoNum type="arabicPeriod"/>
            </a:pPr>
            <a:r>
              <a:rPr b="0" i="0" lang="pt-PT" sz="2000" u="none" cap="none" strike="noStrike">
                <a:solidFill>
                  <a:srgbClr val="000000"/>
                </a:solidFill>
                <a:latin typeface="Arial"/>
                <a:ea typeface="Arial"/>
                <a:cs typeface="Arial"/>
                <a:sym typeface="Arial"/>
              </a:rPr>
              <a:t>Quem está a dinamizar a atividade?</a:t>
            </a:r>
            <a:endParaRPr sz="2000"/>
          </a:p>
          <a:p>
            <a:pPr indent="-355600" lvl="0" marL="457200" marR="0" rtl="0" algn="l">
              <a:lnSpc>
                <a:spcPct val="100000"/>
              </a:lnSpc>
              <a:spcBef>
                <a:spcPts val="1200"/>
              </a:spcBef>
              <a:spcAft>
                <a:spcPts val="0"/>
              </a:spcAft>
              <a:buClr>
                <a:srgbClr val="000000"/>
              </a:buClr>
              <a:buSzPts val="2000"/>
              <a:buFont typeface="Arial"/>
              <a:buAutoNum type="arabicPeriod"/>
            </a:pPr>
            <a:r>
              <a:rPr b="0" i="0" lang="pt-PT" sz="2000" u="none" cap="none" strike="noStrike">
                <a:solidFill>
                  <a:srgbClr val="000000"/>
                </a:solidFill>
                <a:latin typeface="Arial"/>
                <a:ea typeface="Arial"/>
                <a:cs typeface="Arial"/>
                <a:sym typeface="Arial"/>
              </a:rPr>
              <a:t>Quem está a usufruir da atividade?</a:t>
            </a:r>
            <a:endParaRPr sz="2000"/>
          </a:p>
          <a:p>
            <a:pPr indent="-355600" lvl="0" marL="457200" marR="0" rtl="0" algn="l">
              <a:lnSpc>
                <a:spcPct val="100000"/>
              </a:lnSpc>
              <a:spcBef>
                <a:spcPts val="1200"/>
              </a:spcBef>
              <a:spcAft>
                <a:spcPts val="0"/>
              </a:spcAft>
              <a:buClr>
                <a:srgbClr val="000000"/>
              </a:buClr>
              <a:buSzPts val="2000"/>
              <a:buFont typeface="Arial"/>
              <a:buAutoNum type="arabicPeriod"/>
            </a:pPr>
            <a:r>
              <a:rPr b="0" i="0" lang="pt-PT" sz="2000" u="none" cap="none" strike="noStrike">
                <a:solidFill>
                  <a:srgbClr val="000000"/>
                </a:solidFill>
                <a:latin typeface="Arial"/>
                <a:ea typeface="Arial"/>
                <a:cs typeface="Arial"/>
                <a:sym typeface="Arial"/>
              </a:rPr>
              <a:t>De que forma esta atividade apoia o bem-estar?</a:t>
            </a:r>
            <a:endParaRPr sz="2000"/>
          </a:p>
          <a:p>
            <a:pPr indent="-355600" lvl="0" marL="457200" marR="0" rtl="0" algn="l">
              <a:lnSpc>
                <a:spcPct val="100000"/>
              </a:lnSpc>
              <a:spcBef>
                <a:spcPts val="1200"/>
              </a:spcBef>
              <a:spcAft>
                <a:spcPts val="600"/>
              </a:spcAft>
              <a:buClr>
                <a:srgbClr val="000000"/>
              </a:buClr>
              <a:buSzPts val="2000"/>
              <a:buFont typeface="Arial"/>
              <a:buAutoNum type="arabicPeriod"/>
            </a:pPr>
            <a:r>
              <a:rPr b="0" i="0" lang="pt-PT" sz="2000" u="none" cap="none" strike="noStrike">
                <a:solidFill>
                  <a:srgbClr val="000000"/>
                </a:solidFill>
                <a:latin typeface="Arial"/>
                <a:ea typeface="Arial"/>
                <a:cs typeface="Arial"/>
                <a:sym typeface="Arial"/>
              </a:rPr>
              <a:t>A que nível da pirâmide responde esta atividade?</a:t>
            </a:r>
            <a:endParaRPr sz="2000"/>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257" name="Shape 257"/>
        <p:cNvGrpSpPr/>
        <p:nvPr/>
      </p:nvGrpSpPr>
      <p:grpSpPr>
        <a:xfrm>
          <a:off x="0" y="0"/>
          <a:ext cx="0" cy="0"/>
          <a:chOff x="0" y="0"/>
          <a:chExt cx="0" cy="0"/>
        </a:xfrm>
      </p:grpSpPr>
      <p:sp>
        <p:nvSpPr>
          <p:cNvPr id="258" name="Google Shape;258;p28"/>
          <p:cNvSpPr txBox="1"/>
          <p:nvPr/>
        </p:nvSpPr>
        <p:spPr>
          <a:xfrm>
            <a:off x="143850" y="860025"/>
            <a:ext cx="8801400" cy="402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200"/>
              <a:buFont typeface="Arial"/>
              <a:buNone/>
            </a:pPr>
            <a:r>
              <a:rPr b="0" i="0" lang="pt-PT" sz="2200" u="none" cap="none" strike="noStrike">
                <a:solidFill>
                  <a:srgbClr val="000000"/>
                </a:solidFill>
                <a:latin typeface="Arial"/>
                <a:ea typeface="Arial"/>
                <a:cs typeface="Arial"/>
                <a:sym typeface="Arial"/>
              </a:rPr>
              <a:t>No seu pequeno grupo, leia o estudo de caso que lhe será dado e discuta com base nas seguintes perguntas:</a:t>
            </a:r>
            <a:endParaRPr b="0" i="0" sz="2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200"/>
              <a:buFont typeface="Arial"/>
              <a:buNone/>
            </a:pPr>
            <a:r>
              <a:t/>
            </a:r>
            <a:endParaRPr b="0" i="0" sz="2200" u="none" cap="none" strike="noStrike">
              <a:solidFill>
                <a:srgbClr val="000000"/>
              </a:solidFill>
              <a:latin typeface="Arial"/>
              <a:ea typeface="Arial"/>
              <a:cs typeface="Arial"/>
              <a:sym typeface="Arial"/>
            </a:endParaRPr>
          </a:p>
          <a:p>
            <a:pPr indent="-368300" lvl="0" marL="457200" marR="0" rtl="0" algn="l">
              <a:lnSpc>
                <a:spcPct val="100000"/>
              </a:lnSpc>
              <a:spcBef>
                <a:spcPts val="0"/>
              </a:spcBef>
              <a:spcAft>
                <a:spcPts val="0"/>
              </a:spcAft>
              <a:buClr>
                <a:srgbClr val="000000"/>
              </a:buClr>
              <a:buSzPts val="2200"/>
              <a:buFont typeface="Arial"/>
              <a:buChar char="●"/>
            </a:pPr>
            <a:r>
              <a:rPr b="0" i="0" lang="pt-PT" sz="2200" u="none" cap="none" strike="noStrike">
                <a:solidFill>
                  <a:srgbClr val="000000"/>
                </a:solidFill>
                <a:latin typeface="Arial"/>
                <a:ea typeface="Arial"/>
                <a:cs typeface="Arial"/>
                <a:sym typeface="Arial"/>
              </a:rPr>
              <a:t>Que intervenções em AP/ASE consegue identificar neste caso?</a:t>
            </a:r>
            <a:endParaRPr sz="2200"/>
          </a:p>
          <a:p>
            <a:pPr indent="-368300" lvl="0" marL="457200" marR="0" rtl="0" algn="l">
              <a:lnSpc>
                <a:spcPct val="100000"/>
              </a:lnSpc>
              <a:spcBef>
                <a:spcPts val="1000"/>
              </a:spcBef>
              <a:spcAft>
                <a:spcPts val="0"/>
              </a:spcAft>
              <a:buClr>
                <a:srgbClr val="000000"/>
              </a:buClr>
              <a:buSzPts val="2200"/>
              <a:buFont typeface="Arial"/>
              <a:buChar char="●"/>
            </a:pPr>
            <a:r>
              <a:rPr b="0" i="0" lang="pt-PT" sz="2200" u="none" cap="none" strike="noStrike">
                <a:solidFill>
                  <a:srgbClr val="000000"/>
                </a:solidFill>
                <a:latin typeface="Arial"/>
                <a:ea typeface="Arial"/>
                <a:cs typeface="Arial"/>
                <a:sym typeface="Arial"/>
              </a:rPr>
              <a:t>Qual é o grupo-alvo da intervenção? De que forma beneficiam dessa mesma intervenção?</a:t>
            </a:r>
            <a:endParaRPr sz="2200"/>
          </a:p>
          <a:p>
            <a:pPr indent="-368300" lvl="0" marL="457200" marR="0" rtl="0" algn="l">
              <a:lnSpc>
                <a:spcPct val="100000"/>
              </a:lnSpc>
              <a:spcBef>
                <a:spcPts val="1000"/>
              </a:spcBef>
              <a:spcAft>
                <a:spcPts val="0"/>
              </a:spcAft>
              <a:buClr>
                <a:srgbClr val="000000"/>
              </a:buClr>
              <a:buSzPts val="2200"/>
              <a:buFont typeface="Arial"/>
              <a:buChar char="●"/>
            </a:pPr>
            <a:r>
              <a:rPr b="0" i="0" lang="pt-PT" sz="2200" u="none" cap="none" strike="noStrike">
                <a:solidFill>
                  <a:srgbClr val="000000"/>
                </a:solidFill>
                <a:latin typeface="Arial"/>
                <a:ea typeface="Arial"/>
                <a:cs typeface="Arial"/>
                <a:sym typeface="Arial"/>
              </a:rPr>
              <a:t>Quem mais poderia beneficiar dessa intervenção? Como?</a:t>
            </a:r>
            <a:endParaRPr sz="2200"/>
          </a:p>
          <a:p>
            <a:pPr indent="-368300" lvl="0" marL="457200" marR="0" rtl="0" algn="l">
              <a:lnSpc>
                <a:spcPct val="100000"/>
              </a:lnSpc>
              <a:spcBef>
                <a:spcPts val="1000"/>
              </a:spcBef>
              <a:spcAft>
                <a:spcPts val="1000"/>
              </a:spcAft>
              <a:buClr>
                <a:srgbClr val="000000"/>
              </a:buClr>
              <a:buSzPts val="2200"/>
              <a:buFont typeface="Arial"/>
              <a:buChar char="●"/>
            </a:pPr>
            <a:r>
              <a:rPr b="0" i="0" lang="pt-PT" sz="2200" u="none" cap="none" strike="noStrike">
                <a:solidFill>
                  <a:srgbClr val="000000"/>
                </a:solidFill>
                <a:latin typeface="Arial"/>
                <a:ea typeface="Arial"/>
                <a:cs typeface="Arial"/>
                <a:sym typeface="Arial"/>
              </a:rPr>
              <a:t>Em que nível da pirâmide de AP/ASE se enquadra a intervenção?</a:t>
            </a:r>
            <a:endParaRPr sz="2200"/>
          </a:p>
        </p:txBody>
      </p:sp>
      <p:sp>
        <p:nvSpPr>
          <p:cNvPr id="259" name="Google Shape;259;p28"/>
          <p:cNvSpPr txBox="1"/>
          <p:nvPr>
            <p:ph type="title"/>
          </p:nvPr>
        </p:nvSpPr>
        <p:spPr>
          <a:xfrm>
            <a:off x="143850" y="13000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pt-PT"/>
              <a:t>Aprendizagem através de estudos de caso</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63" name="Shape 263"/>
        <p:cNvGrpSpPr/>
        <p:nvPr/>
      </p:nvGrpSpPr>
      <p:grpSpPr>
        <a:xfrm>
          <a:off x="0" y="0"/>
          <a:ext cx="0" cy="0"/>
          <a:chOff x="0" y="0"/>
          <a:chExt cx="0" cy="0"/>
        </a:xfrm>
      </p:grpSpPr>
      <p:sp>
        <p:nvSpPr>
          <p:cNvPr id="264" name="Google Shape;264;p29"/>
          <p:cNvSpPr txBox="1"/>
          <p:nvPr>
            <p:ph type="title"/>
          </p:nvPr>
        </p:nvSpPr>
        <p:spPr>
          <a:xfrm>
            <a:off x="163400" y="2074750"/>
            <a:ext cx="8801400" cy="1753800"/>
          </a:xfrm>
          <a:prstGeom prst="rect">
            <a:avLst/>
          </a:prstGeom>
          <a:noFill/>
          <a:ln>
            <a:noFill/>
          </a:ln>
        </p:spPr>
        <p:txBody>
          <a:bodyPr anchorCtr="0" anchor="b" bIns="91400" lIns="91400" spcFirstLastPara="1" rIns="91400" wrap="square" tIns="91400">
            <a:noAutofit/>
          </a:bodyPr>
          <a:lstStyle/>
          <a:p>
            <a:pPr indent="0" lvl="0" marL="0" rtl="0" algn="ctr">
              <a:lnSpc>
                <a:spcPct val="130000"/>
              </a:lnSpc>
              <a:spcBef>
                <a:spcPts val="0"/>
              </a:spcBef>
              <a:spcAft>
                <a:spcPts val="0"/>
              </a:spcAft>
              <a:buClr>
                <a:srgbClr val="FFFFFF"/>
              </a:buClr>
              <a:buSzPts val="4400"/>
              <a:buFont typeface="Arial"/>
              <a:buNone/>
            </a:pPr>
            <a:r>
              <a:rPr b="1" lang="pt-PT" sz="6000">
                <a:solidFill>
                  <a:schemeClr val="accent4"/>
                </a:solidFill>
                <a:latin typeface="Arial"/>
                <a:ea typeface="Arial"/>
                <a:cs typeface="Arial"/>
                <a:sym typeface="Arial"/>
              </a:rPr>
              <a:t>Sessão 5: </a:t>
            </a:r>
            <a:endParaRPr b="1" sz="6000">
              <a:solidFill>
                <a:schemeClr val="accent4"/>
              </a:solidFill>
              <a:latin typeface="Arial"/>
              <a:ea typeface="Arial"/>
              <a:cs typeface="Arial"/>
              <a:sym typeface="Arial"/>
            </a:endParaRPr>
          </a:p>
          <a:p>
            <a:pPr indent="0" lvl="0" marL="0" rtl="0" algn="ctr">
              <a:lnSpc>
                <a:spcPct val="130000"/>
              </a:lnSpc>
              <a:spcBef>
                <a:spcPts val="0"/>
              </a:spcBef>
              <a:spcAft>
                <a:spcPts val="0"/>
              </a:spcAft>
              <a:buClr>
                <a:srgbClr val="FFFFFF"/>
              </a:buClr>
              <a:buSzPts val="4400"/>
              <a:buFont typeface="Arial"/>
              <a:buNone/>
            </a:pPr>
            <a:r>
              <a:rPr b="1" lang="pt-PT" sz="6000">
                <a:solidFill>
                  <a:schemeClr val="accent4"/>
                </a:solidFill>
                <a:latin typeface="Arial"/>
                <a:ea typeface="Arial"/>
                <a:cs typeface="Arial"/>
                <a:sym typeface="Arial"/>
              </a:rPr>
              <a:t>Estratégias de AP-ASE</a:t>
            </a:r>
            <a:endParaRPr sz="6000">
              <a:solidFill>
                <a:schemeClr val="accent4"/>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5" name="Shape 65"/>
        <p:cNvGrpSpPr/>
        <p:nvPr/>
      </p:nvGrpSpPr>
      <p:grpSpPr>
        <a:xfrm>
          <a:off x="0" y="0"/>
          <a:ext cx="0" cy="0"/>
          <a:chOff x="0" y="0"/>
          <a:chExt cx="0" cy="0"/>
        </a:xfrm>
      </p:grpSpPr>
      <p:sp>
        <p:nvSpPr>
          <p:cNvPr id="66" name="Google Shape;66;p3"/>
          <p:cNvSpPr txBox="1"/>
          <p:nvPr>
            <p:ph idx="1" type="body"/>
          </p:nvPr>
        </p:nvSpPr>
        <p:spPr>
          <a:xfrm>
            <a:off x="143850" y="876225"/>
            <a:ext cx="3851100" cy="3870900"/>
          </a:xfrm>
          <a:prstGeom prst="rect">
            <a:avLst/>
          </a:prstGeom>
          <a:noFill/>
          <a:ln>
            <a:noFill/>
          </a:ln>
        </p:spPr>
        <p:txBody>
          <a:bodyPr anchorCtr="0" anchor="t" bIns="91400" lIns="91400" spcFirstLastPara="1" rIns="91400" wrap="square" tIns="91400">
            <a:noAutofit/>
          </a:bodyPr>
          <a:lstStyle/>
          <a:p>
            <a:pPr indent="0" lvl="0" marL="0" rtl="0" algn="l">
              <a:lnSpc>
                <a:spcPct val="100000"/>
              </a:lnSpc>
              <a:spcBef>
                <a:spcPts val="0"/>
              </a:spcBef>
              <a:spcAft>
                <a:spcPts val="0"/>
              </a:spcAft>
              <a:buSzPts val="2600"/>
              <a:buNone/>
            </a:pPr>
            <a:r>
              <a:rPr i="1" lang="pt-PT" sz="2000">
                <a:solidFill>
                  <a:srgbClr val="000000"/>
                </a:solidFill>
                <a:latin typeface="Arial"/>
                <a:ea typeface="Arial"/>
                <a:cs typeface="Arial"/>
                <a:sym typeface="Arial"/>
              </a:rPr>
              <a:t>Manual da INEE sobre Apoio Psicossocial</a:t>
            </a:r>
            <a:endParaRPr/>
          </a:p>
          <a:p>
            <a:pPr indent="0" lvl="0" marL="0" rtl="0" algn="l">
              <a:lnSpc>
                <a:spcPct val="100000"/>
              </a:lnSpc>
              <a:spcBef>
                <a:spcPts val="0"/>
              </a:spcBef>
              <a:spcAft>
                <a:spcPts val="0"/>
              </a:spcAft>
              <a:buSzPts val="2600"/>
              <a:buNone/>
            </a:pPr>
            <a:r>
              <a:t/>
            </a:r>
            <a:endParaRPr sz="2400">
              <a:solidFill>
                <a:srgbClr val="000000"/>
              </a:solidFill>
              <a:latin typeface="Arial"/>
              <a:ea typeface="Arial"/>
              <a:cs typeface="Arial"/>
              <a:sym typeface="Arial"/>
            </a:endParaRPr>
          </a:p>
          <a:p>
            <a:pPr indent="0" lvl="0" marL="0" rtl="0" algn="l">
              <a:lnSpc>
                <a:spcPct val="100000"/>
              </a:lnSpc>
              <a:spcBef>
                <a:spcPts val="0"/>
              </a:spcBef>
              <a:spcAft>
                <a:spcPts val="0"/>
              </a:spcAft>
              <a:buSzPts val="2600"/>
              <a:buNone/>
            </a:pPr>
            <a:r>
              <a:t/>
            </a:r>
            <a:endParaRPr sz="2400">
              <a:solidFill>
                <a:srgbClr val="1B3C7F"/>
              </a:solidFill>
              <a:latin typeface="Arial"/>
              <a:ea typeface="Arial"/>
              <a:cs typeface="Arial"/>
              <a:sym typeface="Arial"/>
            </a:endParaRPr>
          </a:p>
          <a:p>
            <a:pPr indent="0" lvl="0" marL="0" rtl="0" algn="l">
              <a:lnSpc>
                <a:spcPct val="100000"/>
              </a:lnSpc>
              <a:spcBef>
                <a:spcPts val="0"/>
              </a:spcBef>
              <a:spcAft>
                <a:spcPts val="0"/>
              </a:spcAft>
              <a:buSzPts val="2600"/>
              <a:buNone/>
            </a:pPr>
            <a:r>
              <a:t/>
            </a:r>
            <a:endParaRPr sz="2600">
              <a:solidFill>
                <a:srgbClr val="1B3C7F"/>
              </a:solidFill>
              <a:latin typeface="Arial"/>
              <a:ea typeface="Arial"/>
              <a:cs typeface="Arial"/>
              <a:sym typeface="Arial"/>
            </a:endParaRPr>
          </a:p>
          <a:p>
            <a:pPr indent="0" lvl="0" marL="0" rtl="0" algn="l">
              <a:lnSpc>
                <a:spcPct val="100000"/>
              </a:lnSpc>
              <a:spcBef>
                <a:spcPts val="0"/>
              </a:spcBef>
              <a:spcAft>
                <a:spcPts val="0"/>
              </a:spcAft>
              <a:buSzPts val="2600"/>
              <a:buNone/>
            </a:pPr>
            <a:r>
              <a:t/>
            </a:r>
            <a:endParaRPr sz="2600">
              <a:solidFill>
                <a:srgbClr val="1B3C7F"/>
              </a:solidFill>
              <a:latin typeface="Arial"/>
              <a:ea typeface="Arial"/>
              <a:cs typeface="Arial"/>
              <a:sym typeface="Arial"/>
            </a:endParaRPr>
          </a:p>
          <a:p>
            <a:pPr indent="0" lvl="0" marL="0" rtl="0" algn="l">
              <a:lnSpc>
                <a:spcPct val="115000"/>
              </a:lnSpc>
              <a:spcBef>
                <a:spcPts val="1000"/>
              </a:spcBef>
              <a:spcAft>
                <a:spcPts val="0"/>
              </a:spcAft>
              <a:buSzPts val="1400"/>
              <a:buNone/>
            </a:pPr>
            <a:r>
              <a:t/>
            </a:r>
            <a:endParaRPr>
              <a:solidFill>
                <a:srgbClr val="000000"/>
              </a:solidFill>
              <a:latin typeface="Arial"/>
              <a:ea typeface="Arial"/>
              <a:cs typeface="Arial"/>
              <a:sym typeface="Arial"/>
            </a:endParaRPr>
          </a:p>
        </p:txBody>
      </p:sp>
      <p:sp>
        <p:nvSpPr>
          <p:cNvPr id="67" name="Google Shape;67;p3"/>
          <p:cNvSpPr txBox="1"/>
          <p:nvPr>
            <p:ph type="title"/>
          </p:nvPr>
        </p:nvSpPr>
        <p:spPr>
          <a:xfrm>
            <a:off x="143850" y="143850"/>
            <a:ext cx="8801400" cy="588600"/>
          </a:xfrm>
          <a:prstGeom prst="rect">
            <a:avLst/>
          </a:prstGeom>
          <a:noFill/>
          <a:ln>
            <a:noFill/>
          </a:ln>
        </p:spPr>
        <p:txBody>
          <a:bodyPr anchorCtr="0" anchor="t" bIns="91400" lIns="91400" spcFirstLastPara="1" rIns="91400" wrap="square" tIns="91400">
            <a:noAutofit/>
          </a:bodyPr>
          <a:lstStyle/>
          <a:p>
            <a:pPr indent="0" lvl="0" marL="0" rtl="0" algn="ctr">
              <a:lnSpc>
                <a:spcPct val="100000"/>
              </a:lnSpc>
              <a:spcBef>
                <a:spcPts val="0"/>
              </a:spcBef>
              <a:spcAft>
                <a:spcPts val="0"/>
              </a:spcAft>
              <a:buClr>
                <a:schemeClr val="dk1"/>
              </a:buClr>
              <a:buSzPts val="3200"/>
              <a:buFont typeface="Arial"/>
              <a:buNone/>
            </a:pPr>
            <a:r>
              <a:rPr b="1" lang="pt-PT" sz="2700">
                <a:solidFill>
                  <a:srgbClr val="24427B"/>
                </a:solidFill>
                <a:latin typeface="Arial"/>
                <a:ea typeface="Arial"/>
                <a:cs typeface="Arial"/>
                <a:sym typeface="Arial"/>
              </a:rPr>
              <a:t>Documentos de base</a:t>
            </a:r>
            <a:endParaRPr sz="2700"/>
          </a:p>
        </p:txBody>
      </p:sp>
      <p:sp>
        <p:nvSpPr>
          <p:cNvPr id="68" name="Google Shape;68;p3"/>
          <p:cNvSpPr txBox="1"/>
          <p:nvPr>
            <p:ph idx="1" type="body"/>
          </p:nvPr>
        </p:nvSpPr>
        <p:spPr>
          <a:xfrm>
            <a:off x="4078174" y="856950"/>
            <a:ext cx="5065800" cy="3678300"/>
          </a:xfrm>
          <a:prstGeom prst="rect">
            <a:avLst/>
          </a:prstGeom>
          <a:noFill/>
          <a:ln>
            <a:noFill/>
          </a:ln>
        </p:spPr>
        <p:txBody>
          <a:bodyPr anchorCtr="0" anchor="t" bIns="91400" lIns="91400" spcFirstLastPara="1" rIns="91400" wrap="square" tIns="91400">
            <a:noAutofit/>
          </a:bodyPr>
          <a:lstStyle/>
          <a:p>
            <a:pPr indent="0" lvl="0" marL="0" rtl="0" algn="l">
              <a:lnSpc>
                <a:spcPct val="100000"/>
              </a:lnSpc>
              <a:spcBef>
                <a:spcPts val="0"/>
              </a:spcBef>
              <a:spcAft>
                <a:spcPts val="0"/>
              </a:spcAft>
              <a:buClr>
                <a:schemeClr val="dk1"/>
              </a:buClr>
              <a:buSzPts val="2600"/>
              <a:buFont typeface="Arial"/>
              <a:buNone/>
            </a:pPr>
            <a:r>
              <a:rPr i="1" lang="pt-PT" sz="2000">
                <a:solidFill>
                  <a:srgbClr val="000000"/>
                </a:solidFill>
                <a:latin typeface="Arial"/>
                <a:ea typeface="Arial"/>
                <a:cs typeface="Arial"/>
                <a:sym typeface="Arial"/>
              </a:rPr>
              <a:t>Documento de referência da INEE sobre Apoio Psicossocial e Aprendizagem Social e Emocional de Crianças e Jovens em Contextos de Emergência</a:t>
            </a:r>
            <a:endParaRPr/>
          </a:p>
          <a:p>
            <a:pPr indent="0" lvl="0" marL="0" rtl="0" algn="l">
              <a:lnSpc>
                <a:spcPct val="115000"/>
              </a:lnSpc>
              <a:spcBef>
                <a:spcPts val="0"/>
              </a:spcBef>
              <a:spcAft>
                <a:spcPts val="0"/>
              </a:spcAft>
              <a:buSzPts val="1800"/>
              <a:buNone/>
            </a:pPr>
            <a:r>
              <a:t/>
            </a:r>
            <a:endParaRPr/>
          </a:p>
        </p:txBody>
      </p:sp>
      <p:pic>
        <p:nvPicPr>
          <p:cNvPr id="69" name="Google Shape;69;p3"/>
          <p:cNvPicPr preferRelativeResize="0"/>
          <p:nvPr/>
        </p:nvPicPr>
        <p:blipFill rotWithShape="1">
          <a:blip r:embed="rId3">
            <a:alphaModFix/>
          </a:blip>
          <a:srcRect b="0" l="0" r="0" t="0"/>
          <a:stretch/>
        </p:blipFill>
        <p:spPr>
          <a:xfrm>
            <a:off x="862149" y="1720025"/>
            <a:ext cx="2244000" cy="3170100"/>
          </a:xfrm>
          <a:prstGeom prst="rect">
            <a:avLst/>
          </a:prstGeom>
          <a:noFill/>
          <a:ln>
            <a:noFill/>
          </a:ln>
        </p:spPr>
      </p:pic>
      <p:pic>
        <p:nvPicPr>
          <p:cNvPr id="70" name="Google Shape;70;p3"/>
          <p:cNvPicPr preferRelativeResize="0"/>
          <p:nvPr/>
        </p:nvPicPr>
        <p:blipFill rotWithShape="1">
          <a:blip r:embed="rId4">
            <a:alphaModFix/>
          </a:blip>
          <a:srcRect b="0" l="0" r="0" t="0"/>
          <a:stretch/>
        </p:blipFill>
        <p:spPr>
          <a:xfrm>
            <a:off x="5672989" y="2254774"/>
            <a:ext cx="1876176" cy="2635349"/>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68" name="Shape 268"/>
        <p:cNvGrpSpPr/>
        <p:nvPr/>
      </p:nvGrpSpPr>
      <p:grpSpPr>
        <a:xfrm>
          <a:off x="0" y="0"/>
          <a:ext cx="0" cy="0"/>
          <a:chOff x="0" y="0"/>
          <a:chExt cx="0" cy="0"/>
        </a:xfrm>
      </p:grpSpPr>
      <p:sp>
        <p:nvSpPr>
          <p:cNvPr id="269" name="Google Shape;269;p30"/>
          <p:cNvSpPr txBox="1"/>
          <p:nvPr>
            <p:ph idx="1" type="body"/>
          </p:nvPr>
        </p:nvSpPr>
        <p:spPr>
          <a:xfrm>
            <a:off x="3344225" y="1137450"/>
            <a:ext cx="5666400" cy="3717600"/>
          </a:xfrm>
          <a:prstGeom prst="rect">
            <a:avLst/>
          </a:prstGeom>
          <a:noFill/>
          <a:ln>
            <a:noFill/>
          </a:ln>
        </p:spPr>
        <p:txBody>
          <a:bodyPr anchorCtr="0" anchor="t" bIns="91400" lIns="91400" spcFirstLastPara="1" rIns="91400" wrap="square" tIns="91400">
            <a:noAutofit/>
          </a:bodyPr>
          <a:lstStyle/>
          <a:p>
            <a:pPr indent="0" lvl="0" marL="0" rtl="0" algn="l">
              <a:lnSpc>
                <a:spcPct val="115000"/>
              </a:lnSpc>
              <a:spcBef>
                <a:spcPts val="0"/>
              </a:spcBef>
              <a:spcAft>
                <a:spcPts val="0"/>
              </a:spcAft>
              <a:buSzPts val="1800"/>
              <a:buNone/>
            </a:pPr>
            <a:r>
              <a:rPr b="1" lang="pt-PT" sz="2200">
                <a:solidFill>
                  <a:srgbClr val="000000"/>
                </a:solidFill>
                <a:latin typeface="Arial"/>
                <a:ea typeface="Arial"/>
                <a:cs typeface="Arial"/>
                <a:sym typeface="Arial"/>
              </a:rPr>
              <a:t>Requisitos Mínimos da INEE</a:t>
            </a:r>
            <a:endParaRPr/>
          </a:p>
          <a:p>
            <a:pPr indent="0" lvl="0" marL="0" rtl="0" algn="l">
              <a:lnSpc>
                <a:spcPct val="115000"/>
              </a:lnSpc>
              <a:spcBef>
                <a:spcPts val="0"/>
              </a:spcBef>
              <a:spcAft>
                <a:spcPts val="0"/>
              </a:spcAft>
              <a:buSzPts val="1800"/>
              <a:buNone/>
            </a:pPr>
            <a:r>
              <a:t/>
            </a:r>
            <a:endParaRPr b="1" i="1" sz="2000">
              <a:solidFill>
                <a:srgbClr val="000000"/>
              </a:solidFill>
              <a:latin typeface="Arial"/>
              <a:ea typeface="Arial"/>
              <a:cs typeface="Arial"/>
              <a:sym typeface="Arial"/>
            </a:endParaRPr>
          </a:p>
          <a:p>
            <a:pPr indent="0" lvl="0" marL="0" rtl="0" algn="l">
              <a:lnSpc>
                <a:spcPct val="115000"/>
              </a:lnSpc>
              <a:spcBef>
                <a:spcPts val="0"/>
              </a:spcBef>
              <a:spcAft>
                <a:spcPts val="0"/>
              </a:spcAft>
              <a:buSzPts val="1800"/>
              <a:buNone/>
            </a:pPr>
            <a:r>
              <a:rPr b="1" i="1" lang="pt-PT" sz="2000">
                <a:solidFill>
                  <a:srgbClr val="000000"/>
                </a:solidFill>
                <a:latin typeface="Arial"/>
                <a:ea typeface="Arial"/>
                <a:cs typeface="Arial"/>
                <a:sym typeface="Arial"/>
              </a:rPr>
              <a:t>Domínio 1:</a:t>
            </a:r>
            <a:r>
              <a:rPr i="1" lang="pt-PT" sz="2000">
                <a:solidFill>
                  <a:srgbClr val="000000"/>
                </a:solidFill>
                <a:latin typeface="Arial"/>
                <a:ea typeface="Arial"/>
                <a:cs typeface="Arial"/>
                <a:sym typeface="Arial"/>
              </a:rPr>
              <a:t> </a:t>
            </a:r>
            <a:r>
              <a:rPr lang="pt-PT" sz="2000">
                <a:solidFill>
                  <a:srgbClr val="000000"/>
                </a:solidFill>
                <a:latin typeface="Arial"/>
                <a:ea typeface="Arial"/>
                <a:cs typeface="Arial"/>
                <a:sym typeface="Arial"/>
              </a:rPr>
              <a:t>Requisitos básicos</a:t>
            </a:r>
            <a:r>
              <a:rPr lang="pt-PT"/>
              <a:t> </a:t>
            </a:r>
            <a:endParaRPr sz="2000">
              <a:solidFill>
                <a:srgbClr val="000000"/>
              </a:solidFill>
              <a:latin typeface="Arial"/>
              <a:ea typeface="Arial"/>
              <a:cs typeface="Arial"/>
              <a:sym typeface="Arial"/>
            </a:endParaRPr>
          </a:p>
          <a:p>
            <a:pPr indent="0" lvl="0" marL="0" rtl="0" algn="l">
              <a:lnSpc>
                <a:spcPct val="115000"/>
              </a:lnSpc>
              <a:spcBef>
                <a:spcPts val="1000"/>
              </a:spcBef>
              <a:spcAft>
                <a:spcPts val="0"/>
              </a:spcAft>
              <a:buSzPts val="1800"/>
              <a:buNone/>
            </a:pPr>
            <a:r>
              <a:rPr b="1" i="1" lang="pt-PT" sz="2000">
                <a:solidFill>
                  <a:srgbClr val="000000"/>
                </a:solidFill>
                <a:latin typeface="Arial"/>
                <a:ea typeface="Arial"/>
                <a:cs typeface="Arial"/>
                <a:sym typeface="Arial"/>
              </a:rPr>
              <a:t>Domínio 2: </a:t>
            </a:r>
            <a:r>
              <a:rPr lang="pt-PT" sz="2000">
                <a:solidFill>
                  <a:srgbClr val="000000"/>
                </a:solidFill>
                <a:latin typeface="Arial"/>
                <a:ea typeface="Arial"/>
                <a:cs typeface="Arial"/>
                <a:sym typeface="Arial"/>
              </a:rPr>
              <a:t>Acesso e ambiente de aprendizagem</a:t>
            </a:r>
            <a:r>
              <a:rPr lang="pt-PT"/>
              <a:t> </a:t>
            </a:r>
            <a:endParaRPr sz="2000">
              <a:solidFill>
                <a:srgbClr val="000000"/>
              </a:solidFill>
              <a:latin typeface="Arial"/>
              <a:ea typeface="Arial"/>
              <a:cs typeface="Arial"/>
              <a:sym typeface="Arial"/>
            </a:endParaRPr>
          </a:p>
          <a:p>
            <a:pPr indent="0" lvl="0" marL="0" rtl="0" algn="l">
              <a:lnSpc>
                <a:spcPct val="115000"/>
              </a:lnSpc>
              <a:spcBef>
                <a:spcPts val="1000"/>
              </a:spcBef>
              <a:spcAft>
                <a:spcPts val="0"/>
              </a:spcAft>
              <a:buSzPts val="1800"/>
              <a:buNone/>
            </a:pPr>
            <a:r>
              <a:rPr b="1" i="1" lang="pt-PT" sz="2000">
                <a:solidFill>
                  <a:srgbClr val="000000"/>
                </a:solidFill>
                <a:latin typeface="Arial"/>
                <a:ea typeface="Arial"/>
                <a:cs typeface="Arial"/>
                <a:sym typeface="Arial"/>
              </a:rPr>
              <a:t>Domínio 3:</a:t>
            </a:r>
            <a:r>
              <a:rPr i="1" lang="pt-PT" sz="2000">
                <a:solidFill>
                  <a:srgbClr val="000000"/>
                </a:solidFill>
                <a:latin typeface="Arial"/>
                <a:ea typeface="Arial"/>
                <a:cs typeface="Arial"/>
                <a:sym typeface="Arial"/>
              </a:rPr>
              <a:t> </a:t>
            </a:r>
            <a:r>
              <a:rPr lang="pt-PT" sz="2000">
                <a:solidFill>
                  <a:srgbClr val="000000"/>
                </a:solidFill>
                <a:latin typeface="Arial"/>
                <a:ea typeface="Arial"/>
                <a:cs typeface="Arial"/>
                <a:sym typeface="Arial"/>
              </a:rPr>
              <a:t>Ensino e Aprendizagem</a:t>
            </a:r>
            <a:r>
              <a:rPr lang="pt-PT"/>
              <a:t> </a:t>
            </a:r>
            <a:endParaRPr sz="2000">
              <a:solidFill>
                <a:srgbClr val="000000"/>
              </a:solidFill>
              <a:latin typeface="Arial"/>
              <a:ea typeface="Arial"/>
              <a:cs typeface="Arial"/>
              <a:sym typeface="Arial"/>
            </a:endParaRPr>
          </a:p>
          <a:p>
            <a:pPr indent="0" lvl="0" marL="0" rtl="0" algn="l">
              <a:lnSpc>
                <a:spcPct val="115000"/>
              </a:lnSpc>
              <a:spcBef>
                <a:spcPts val="1000"/>
              </a:spcBef>
              <a:spcAft>
                <a:spcPts val="0"/>
              </a:spcAft>
              <a:buSzPts val="1800"/>
              <a:buNone/>
            </a:pPr>
            <a:r>
              <a:rPr b="1" i="1" lang="pt-PT" sz="2000">
                <a:solidFill>
                  <a:srgbClr val="000000"/>
                </a:solidFill>
                <a:latin typeface="Arial"/>
                <a:ea typeface="Arial"/>
                <a:cs typeface="Arial"/>
                <a:sym typeface="Arial"/>
              </a:rPr>
              <a:t>Domínio 4:</a:t>
            </a:r>
            <a:r>
              <a:rPr i="1" lang="pt-PT" sz="2000">
                <a:solidFill>
                  <a:srgbClr val="000000"/>
                </a:solidFill>
                <a:latin typeface="Arial"/>
                <a:ea typeface="Arial"/>
                <a:cs typeface="Arial"/>
                <a:sym typeface="Arial"/>
              </a:rPr>
              <a:t> </a:t>
            </a:r>
            <a:r>
              <a:rPr lang="pt-PT" sz="2000">
                <a:solidFill>
                  <a:srgbClr val="000000"/>
                </a:solidFill>
                <a:latin typeface="Arial"/>
                <a:ea typeface="Arial"/>
                <a:cs typeface="Arial"/>
                <a:sym typeface="Arial"/>
              </a:rPr>
              <a:t>Professores/as e outros técnicos de educação</a:t>
            </a:r>
            <a:r>
              <a:rPr lang="pt-PT"/>
              <a:t> </a:t>
            </a:r>
            <a:endParaRPr sz="2000">
              <a:solidFill>
                <a:srgbClr val="000000"/>
              </a:solidFill>
              <a:latin typeface="Arial"/>
              <a:ea typeface="Arial"/>
              <a:cs typeface="Arial"/>
              <a:sym typeface="Arial"/>
            </a:endParaRPr>
          </a:p>
          <a:p>
            <a:pPr indent="0" lvl="0" marL="0" rtl="0" algn="l">
              <a:lnSpc>
                <a:spcPct val="115000"/>
              </a:lnSpc>
              <a:spcBef>
                <a:spcPts val="1000"/>
              </a:spcBef>
              <a:spcAft>
                <a:spcPts val="0"/>
              </a:spcAft>
              <a:buClr>
                <a:schemeClr val="dk1"/>
              </a:buClr>
              <a:buSzPts val="1100"/>
              <a:buFont typeface="Arial"/>
              <a:buNone/>
            </a:pPr>
            <a:r>
              <a:rPr b="1" i="1" lang="pt-PT" sz="2000">
                <a:solidFill>
                  <a:srgbClr val="000000"/>
                </a:solidFill>
                <a:latin typeface="Arial"/>
                <a:ea typeface="Arial"/>
                <a:cs typeface="Arial"/>
                <a:sym typeface="Arial"/>
              </a:rPr>
              <a:t>Domínio 5:</a:t>
            </a:r>
            <a:r>
              <a:rPr i="1" lang="pt-PT" sz="2000">
                <a:solidFill>
                  <a:srgbClr val="000000"/>
                </a:solidFill>
                <a:latin typeface="Arial"/>
                <a:ea typeface="Arial"/>
                <a:cs typeface="Arial"/>
                <a:sym typeface="Arial"/>
              </a:rPr>
              <a:t> </a:t>
            </a:r>
            <a:r>
              <a:rPr lang="pt-PT" sz="2000">
                <a:solidFill>
                  <a:srgbClr val="000000"/>
                </a:solidFill>
                <a:latin typeface="Arial"/>
                <a:ea typeface="Arial"/>
                <a:cs typeface="Arial"/>
                <a:sym typeface="Arial"/>
              </a:rPr>
              <a:t>Política educativa</a:t>
            </a:r>
            <a:r>
              <a:rPr lang="pt-PT"/>
              <a:t> </a:t>
            </a:r>
            <a:endParaRPr sz="2000">
              <a:solidFill>
                <a:srgbClr val="000000"/>
              </a:solidFill>
              <a:latin typeface="Arial"/>
              <a:ea typeface="Arial"/>
              <a:cs typeface="Arial"/>
              <a:sym typeface="Arial"/>
            </a:endParaRPr>
          </a:p>
          <a:p>
            <a:pPr indent="-457200" lvl="0" marL="457200" rtl="0" algn="l">
              <a:lnSpc>
                <a:spcPct val="100000"/>
              </a:lnSpc>
              <a:spcBef>
                <a:spcPts val="1000"/>
              </a:spcBef>
              <a:spcAft>
                <a:spcPts val="0"/>
              </a:spcAft>
              <a:buSzPts val="1800"/>
              <a:buNone/>
            </a:pPr>
            <a:r>
              <a:t/>
            </a:r>
            <a:endParaRPr sz="2200">
              <a:solidFill>
                <a:srgbClr val="000000"/>
              </a:solidFill>
              <a:latin typeface="Arial"/>
              <a:ea typeface="Arial"/>
              <a:cs typeface="Arial"/>
              <a:sym typeface="Arial"/>
            </a:endParaRPr>
          </a:p>
        </p:txBody>
      </p:sp>
      <p:pic>
        <p:nvPicPr>
          <p:cNvPr id="270" name="Google Shape;270;p30"/>
          <p:cNvPicPr preferRelativeResize="0"/>
          <p:nvPr/>
        </p:nvPicPr>
        <p:blipFill rotWithShape="1">
          <a:blip r:embed="rId3">
            <a:alphaModFix/>
          </a:blip>
          <a:srcRect b="0" l="0" r="0" t="0"/>
          <a:stretch/>
        </p:blipFill>
        <p:spPr>
          <a:xfrm>
            <a:off x="143839" y="1423121"/>
            <a:ext cx="3042441" cy="3016595"/>
          </a:xfrm>
          <a:prstGeom prst="rect">
            <a:avLst/>
          </a:prstGeom>
          <a:noFill/>
          <a:ln>
            <a:noFill/>
          </a:ln>
        </p:spPr>
      </p:pic>
      <p:sp>
        <p:nvSpPr>
          <p:cNvPr id="271" name="Google Shape;271;p30"/>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pt-PT"/>
              <a:t>Promoção do Bem-Estar Psicossocial através da Educação</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75" name="Shape 275"/>
        <p:cNvGrpSpPr/>
        <p:nvPr/>
      </p:nvGrpSpPr>
      <p:grpSpPr>
        <a:xfrm>
          <a:off x="0" y="0"/>
          <a:ext cx="0" cy="0"/>
          <a:chOff x="0" y="0"/>
          <a:chExt cx="0" cy="0"/>
        </a:xfrm>
      </p:grpSpPr>
      <p:sp>
        <p:nvSpPr>
          <p:cNvPr id="276" name="Google Shape;276;p31"/>
          <p:cNvSpPr txBox="1"/>
          <p:nvPr/>
        </p:nvSpPr>
        <p:spPr>
          <a:xfrm>
            <a:off x="143850" y="732450"/>
            <a:ext cx="8801400" cy="4039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None/>
            </a:pPr>
            <a:r>
              <a:rPr b="0" i="0" lang="pt-PT" sz="2200" u="none" cap="none" strike="noStrike">
                <a:solidFill>
                  <a:srgbClr val="000000"/>
                </a:solidFill>
                <a:latin typeface="Arial"/>
                <a:ea typeface="Arial"/>
                <a:cs typeface="Arial"/>
                <a:sym typeface="Arial"/>
              </a:rPr>
              <a:t>Usando o Manual da INEE sobre Apoio Psicossocial, discuta o seu estudo de caso com base nas seguintes perguntas:</a:t>
            </a:r>
            <a:endParaRPr b="0" i="0" sz="2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000"/>
              <a:buFont typeface="Arial"/>
              <a:buNone/>
            </a:pPr>
            <a:r>
              <a:t/>
            </a:r>
            <a:endParaRPr b="1" i="0" sz="2200" u="none" cap="none" strike="noStrike">
              <a:solidFill>
                <a:srgbClr val="000000"/>
              </a:solidFill>
              <a:latin typeface="Arial"/>
              <a:ea typeface="Arial"/>
              <a:cs typeface="Arial"/>
              <a:sym typeface="Arial"/>
            </a:endParaRPr>
          </a:p>
          <a:p>
            <a:pPr indent="-368300" lvl="0" marL="457200" marR="0" rtl="0" algn="l">
              <a:lnSpc>
                <a:spcPct val="100000"/>
              </a:lnSpc>
              <a:spcBef>
                <a:spcPts val="600"/>
              </a:spcBef>
              <a:spcAft>
                <a:spcPts val="0"/>
              </a:spcAft>
              <a:buClr>
                <a:srgbClr val="000000"/>
              </a:buClr>
              <a:buSzPts val="2200"/>
              <a:buFont typeface="Arial"/>
              <a:buChar char="●"/>
            </a:pPr>
            <a:r>
              <a:rPr b="0" i="0" lang="pt-PT" sz="2200" u="none" cap="none" strike="noStrike">
                <a:solidFill>
                  <a:srgbClr val="000000"/>
                </a:solidFill>
                <a:latin typeface="Arial"/>
                <a:ea typeface="Arial"/>
                <a:cs typeface="Arial"/>
                <a:sym typeface="Arial"/>
              </a:rPr>
              <a:t>Como é que a intervenção apresentada aborda cada um dos domínios do Requisitos Mínimos da INEE?</a:t>
            </a:r>
            <a:endParaRPr sz="2200"/>
          </a:p>
          <a:p>
            <a:pPr indent="-368300" lvl="0" marL="457200" marR="0" rtl="0" algn="l">
              <a:lnSpc>
                <a:spcPct val="100000"/>
              </a:lnSpc>
              <a:spcBef>
                <a:spcPts val="1200"/>
              </a:spcBef>
              <a:spcAft>
                <a:spcPts val="0"/>
              </a:spcAft>
              <a:buClr>
                <a:srgbClr val="000000"/>
              </a:buClr>
              <a:buSzPts val="2200"/>
              <a:buFont typeface="Arial"/>
              <a:buChar char="●"/>
            </a:pPr>
            <a:r>
              <a:rPr b="0" i="0" lang="pt-PT" sz="2200" u="none" cap="none" strike="noStrike">
                <a:solidFill>
                  <a:srgbClr val="000000"/>
                </a:solidFill>
                <a:latin typeface="Arial"/>
                <a:ea typeface="Arial"/>
                <a:cs typeface="Arial"/>
                <a:sym typeface="Arial"/>
              </a:rPr>
              <a:t>Qual lhe parecem ser as limitações dessa intervenção?</a:t>
            </a:r>
            <a:endParaRPr sz="2200"/>
          </a:p>
          <a:p>
            <a:pPr indent="-368300" lvl="0" marL="457200" marR="0" rtl="0" algn="l">
              <a:lnSpc>
                <a:spcPct val="100000"/>
              </a:lnSpc>
              <a:spcBef>
                <a:spcPts val="1200"/>
              </a:spcBef>
              <a:spcAft>
                <a:spcPts val="0"/>
              </a:spcAft>
              <a:buClr>
                <a:srgbClr val="000000"/>
              </a:buClr>
              <a:buSzPts val="2200"/>
              <a:buFont typeface="Arial"/>
              <a:buChar char="●"/>
            </a:pPr>
            <a:r>
              <a:rPr b="0" i="0" lang="pt-PT" sz="2200" u="none" cap="none" strike="noStrike">
                <a:solidFill>
                  <a:srgbClr val="000000"/>
                </a:solidFill>
                <a:latin typeface="Arial"/>
                <a:ea typeface="Arial"/>
                <a:cs typeface="Arial"/>
                <a:sym typeface="Arial"/>
              </a:rPr>
              <a:t>Como pode ser melhorada a intervenção descrita no estudo de caso que lhe foi atribuído?</a:t>
            </a:r>
            <a:endParaRPr b="0" i="0" sz="2200" u="none" cap="none" strike="noStrike">
              <a:solidFill>
                <a:srgbClr val="000000"/>
              </a:solidFill>
              <a:latin typeface="Arial"/>
              <a:ea typeface="Arial"/>
              <a:cs typeface="Arial"/>
              <a:sym typeface="Arial"/>
            </a:endParaRPr>
          </a:p>
        </p:txBody>
      </p:sp>
      <p:sp>
        <p:nvSpPr>
          <p:cNvPr id="277" name="Google Shape;277;p31"/>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pt-PT"/>
              <a:t>Desenvolver e melhorar estratégias AP e ASE</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281" name="Shape 281"/>
        <p:cNvGrpSpPr/>
        <p:nvPr/>
      </p:nvGrpSpPr>
      <p:grpSpPr>
        <a:xfrm>
          <a:off x="0" y="0"/>
          <a:ext cx="0" cy="0"/>
          <a:chOff x="0" y="0"/>
          <a:chExt cx="0" cy="0"/>
        </a:xfrm>
      </p:grpSpPr>
      <p:sp>
        <p:nvSpPr>
          <p:cNvPr id="282" name="Google Shape;282;p32"/>
          <p:cNvSpPr txBox="1"/>
          <p:nvPr>
            <p:ph idx="1" type="body"/>
          </p:nvPr>
        </p:nvSpPr>
        <p:spPr>
          <a:xfrm>
            <a:off x="138600" y="707375"/>
            <a:ext cx="8866800" cy="4189200"/>
          </a:xfrm>
          <a:prstGeom prst="rect">
            <a:avLst/>
          </a:prstGeom>
          <a:noFill/>
          <a:ln>
            <a:noFill/>
          </a:ln>
        </p:spPr>
        <p:txBody>
          <a:bodyPr anchorCtr="0" anchor="t" bIns="91400" lIns="91400" spcFirstLastPara="1" rIns="91400" wrap="square" tIns="91400">
            <a:noAutofit/>
          </a:bodyPr>
          <a:lstStyle/>
          <a:p>
            <a:pPr indent="-355600" lvl="0" marL="457200" rtl="0" algn="l">
              <a:lnSpc>
                <a:spcPct val="100000"/>
              </a:lnSpc>
              <a:spcBef>
                <a:spcPts val="0"/>
              </a:spcBef>
              <a:spcAft>
                <a:spcPts val="0"/>
              </a:spcAft>
              <a:buClr>
                <a:srgbClr val="000000"/>
              </a:buClr>
              <a:buSzPts val="2000"/>
              <a:buFont typeface="Arial"/>
              <a:buChar char="●"/>
            </a:pPr>
            <a:r>
              <a:rPr lang="pt-PT">
                <a:solidFill>
                  <a:srgbClr val="000000"/>
                </a:solidFill>
                <a:latin typeface="Arial"/>
                <a:ea typeface="Arial"/>
                <a:cs typeface="Arial"/>
                <a:sym typeface="Arial"/>
              </a:rPr>
              <a:t>Escolha um contexto em que trabalhou ou está a trabalhar atualmente.</a:t>
            </a:r>
            <a:endParaRPr/>
          </a:p>
          <a:p>
            <a:pPr indent="-355600" lvl="0" marL="457200" rtl="0" algn="l">
              <a:lnSpc>
                <a:spcPct val="100000"/>
              </a:lnSpc>
              <a:spcBef>
                <a:spcPts val="1000"/>
              </a:spcBef>
              <a:spcAft>
                <a:spcPts val="0"/>
              </a:spcAft>
              <a:buClr>
                <a:srgbClr val="000000"/>
              </a:buClr>
              <a:buSzPts val="2000"/>
              <a:buFont typeface="Arial"/>
              <a:buChar char="●"/>
            </a:pPr>
            <a:r>
              <a:rPr lang="pt-PT">
                <a:solidFill>
                  <a:srgbClr val="000000"/>
                </a:solidFill>
                <a:latin typeface="Arial"/>
                <a:ea typeface="Arial"/>
                <a:cs typeface="Arial"/>
                <a:sym typeface="Arial"/>
              </a:rPr>
              <a:t>Identifique um grupo-alvo e responda às seguintes perguntas:</a:t>
            </a:r>
            <a:endParaRPr/>
          </a:p>
          <a:p>
            <a:pPr indent="-355600" lvl="1" marL="914400" rtl="0" algn="l">
              <a:lnSpc>
                <a:spcPct val="100000"/>
              </a:lnSpc>
              <a:spcBef>
                <a:spcPts val="1000"/>
              </a:spcBef>
              <a:spcAft>
                <a:spcPts val="0"/>
              </a:spcAft>
              <a:buClr>
                <a:srgbClr val="000000"/>
              </a:buClr>
              <a:buSzPts val="2000"/>
              <a:buFont typeface="Arial"/>
              <a:buChar char="○"/>
            </a:pPr>
            <a:r>
              <a:rPr lang="pt-PT" sz="2000">
                <a:solidFill>
                  <a:srgbClr val="000000"/>
                </a:solidFill>
                <a:latin typeface="Arial"/>
                <a:ea typeface="Arial"/>
                <a:cs typeface="Arial"/>
                <a:sym typeface="Arial"/>
              </a:rPr>
              <a:t>Quais são as suas necessidades de AP e ASE?</a:t>
            </a:r>
            <a:endParaRPr sz="2000"/>
          </a:p>
          <a:p>
            <a:pPr indent="-355600" lvl="1" marL="914400" rtl="0" algn="l">
              <a:lnSpc>
                <a:spcPct val="100000"/>
              </a:lnSpc>
              <a:spcBef>
                <a:spcPts val="1000"/>
              </a:spcBef>
              <a:spcAft>
                <a:spcPts val="0"/>
              </a:spcAft>
              <a:buClr>
                <a:srgbClr val="000000"/>
              </a:buClr>
              <a:buSzPts val="2000"/>
              <a:buFont typeface="Arial"/>
              <a:buChar char="○"/>
            </a:pPr>
            <a:r>
              <a:rPr lang="pt-PT" sz="2000">
                <a:solidFill>
                  <a:srgbClr val="000000"/>
                </a:solidFill>
                <a:latin typeface="Arial"/>
                <a:ea typeface="Arial"/>
                <a:cs typeface="Arial"/>
                <a:sym typeface="Arial"/>
              </a:rPr>
              <a:t>Que intervenções em AP e ASE poderiam responder a essas necessidades?</a:t>
            </a:r>
            <a:endParaRPr sz="2000"/>
          </a:p>
          <a:p>
            <a:pPr indent="-355600" lvl="1" marL="914400" rtl="0" algn="l">
              <a:lnSpc>
                <a:spcPct val="100000"/>
              </a:lnSpc>
              <a:spcBef>
                <a:spcPts val="1000"/>
              </a:spcBef>
              <a:spcAft>
                <a:spcPts val="0"/>
              </a:spcAft>
              <a:buClr>
                <a:srgbClr val="000000"/>
              </a:buClr>
              <a:buSzPts val="2000"/>
              <a:buFont typeface="Arial"/>
              <a:buChar char="○"/>
            </a:pPr>
            <a:r>
              <a:rPr lang="pt-PT" sz="2000">
                <a:solidFill>
                  <a:srgbClr val="000000"/>
                </a:solidFill>
                <a:latin typeface="Arial"/>
                <a:ea typeface="Arial"/>
                <a:cs typeface="Arial"/>
                <a:sym typeface="Arial"/>
              </a:rPr>
              <a:t>Quais são os resultados esperados das intervenções planeadas?</a:t>
            </a:r>
            <a:endParaRPr sz="2000"/>
          </a:p>
          <a:p>
            <a:pPr indent="-355600" lvl="1" marL="914400" rtl="0" algn="l">
              <a:lnSpc>
                <a:spcPct val="100000"/>
              </a:lnSpc>
              <a:spcBef>
                <a:spcPts val="1000"/>
              </a:spcBef>
              <a:spcAft>
                <a:spcPts val="0"/>
              </a:spcAft>
              <a:buClr>
                <a:srgbClr val="000000"/>
              </a:buClr>
              <a:buSzPts val="2000"/>
              <a:buFont typeface="Arial"/>
              <a:buChar char="○"/>
            </a:pPr>
            <a:r>
              <a:rPr lang="pt-PT" sz="2000">
                <a:solidFill>
                  <a:srgbClr val="000000"/>
                </a:solidFill>
                <a:latin typeface="Arial"/>
                <a:ea typeface="Arial"/>
                <a:cs typeface="Arial"/>
                <a:sym typeface="Arial"/>
              </a:rPr>
              <a:t>Que recursos precisa para implementar essas intervenções?</a:t>
            </a:r>
            <a:endParaRPr sz="2000"/>
          </a:p>
          <a:p>
            <a:pPr indent="-355600" lvl="1" marL="914400" rtl="0" algn="l">
              <a:lnSpc>
                <a:spcPct val="100000"/>
              </a:lnSpc>
              <a:spcBef>
                <a:spcPts val="1000"/>
              </a:spcBef>
              <a:spcAft>
                <a:spcPts val="1000"/>
              </a:spcAft>
              <a:buClr>
                <a:srgbClr val="000000"/>
              </a:buClr>
              <a:buSzPts val="2000"/>
              <a:buFont typeface="Arial"/>
              <a:buChar char="○"/>
            </a:pPr>
            <a:r>
              <a:rPr lang="pt-PT" sz="2000">
                <a:solidFill>
                  <a:srgbClr val="000000"/>
                </a:solidFill>
                <a:latin typeface="Arial"/>
                <a:ea typeface="Arial"/>
                <a:cs typeface="Arial"/>
                <a:sym typeface="Arial"/>
              </a:rPr>
              <a:t>Quais seriam os potenciais desafios à implementação das intervenções Como lidaria com esses desafios?</a:t>
            </a:r>
            <a:endParaRPr sz="2000"/>
          </a:p>
        </p:txBody>
      </p:sp>
      <p:sp>
        <p:nvSpPr>
          <p:cNvPr id="283" name="Google Shape;283;p32"/>
          <p:cNvSpPr txBox="1"/>
          <p:nvPr/>
        </p:nvSpPr>
        <p:spPr>
          <a:xfrm>
            <a:off x="143850" y="104375"/>
            <a:ext cx="8803200" cy="603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200"/>
              <a:buFont typeface="Arial"/>
              <a:buNone/>
            </a:pPr>
            <a:r>
              <a:rPr b="1" i="0" lang="pt-PT" sz="2700" u="none" cap="none" strike="noStrike">
                <a:solidFill>
                  <a:srgbClr val="24427B"/>
                </a:solidFill>
                <a:latin typeface="Arial"/>
                <a:ea typeface="Arial"/>
                <a:cs typeface="Arial"/>
                <a:sym typeface="Arial"/>
              </a:rPr>
              <a:t>Exercício de grupo: Desenvolver um Plano de Ação</a:t>
            </a:r>
            <a:endParaRPr b="0" i="0" sz="2700" u="none" cap="none" strike="noStrike">
              <a:solidFill>
                <a:srgbClr val="24427B"/>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287" name="Shape 287"/>
        <p:cNvGrpSpPr/>
        <p:nvPr/>
      </p:nvGrpSpPr>
      <p:grpSpPr>
        <a:xfrm>
          <a:off x="0" y="0"/>
          <a:ext cx="0" cy="0"/>
          <a:chOff x="0" y="0"/>
          <a:chExt cx="0" cy="0"/>
        </a:xfrm>
      </p:grpSpPr>
      <p:sp>
        <p:nvSpPr>
          <p:cNvPr id="288" name="Google Shape;288;p33"/>
          <p:cNvSpPr txBox="1"/>
          <p:nvPr/>
        </p:nvSpPr>
        <p:spPr>
          <a:xfrm>
            <a:off x="631800" y="1062975"/>
            <a:ext cx="7880400" cy="3349500"/>
          </a:xfrm>
          <a:prstGeom prst="rect">
            <a:avLst/>
          </a:prstGeom>
          <a:noFill/>
          <a:ln>
            <a:noFill/>
          </a:ln>
        </p:spPr>
        <p:txBody>
          <a:bodyPr anchorCtr="0" anchor="t" bIns="91425" lIns="91425" spcFirstLastPara="1" rIns="91425" wrap="square" tIns="91425">
            <a:noAutofit/>
          </a:bodyPr>
          <a:lstStyle/>
          <a:p>
            <a:pPr indent="-368300" lvl="0" marL="457200" marR="0" rtl="0" algn="l">
              <a:lnSpc>
                <a:spcPct val="115000"/>
              </a:lnSpc>
              <a:spcBef>
                <a:spcPts val="560"/>
              </a:spcBef>
              <a:spcAft>
                <a:spcPts val="0"/>
              </a:spcAft>
              <a:buClr>
                <a:srgbClr val="000000"/>
              </a:buClr>
              <a:buSzPts val="2200"/>
              <a:buFont typeface="Arial"/>
              <a:buChar char="●"/>
            </a:pPr>
            <a:r>
              <a:rPr b="0" i="0" lang="pt-PT" sz="2200" u="none" cap="none" strike="noStrike">
                <a:solidFill>
                  <a:srgbClr val="000000"/>
                </a:solidFill>
                <a:latin typeface="Arial"/>
                <a:ea typeface="Arial"/>
                <a:cs typeface="Arial"/>
                <a:sym typeface="Arial"/>
              </a:rPr>
              <a:t>Indique </a:t>
            </a:r>
            <a:r>
              <a:rPr b="1" i="0" lang="pt-PT" sz="2200" u="none" cap="none" strike="noStrike">
                <a:solidFill>
                  <a:srgbClr val="000000"/>
                </a:solidFill>
                <a:latin typeface="Arial"/>
                <a:ea typeface="Arial"/>
                <a:cs typeface="Arial"/>
                <a:sym typeface="Arial"/>
              </a:rPr>
              <a:t>3</a:t>
            </a:r>
            <a:r>
              <a:rPr b="0" i="0" lang="pt-PT" sz="2200" u="none" cap="none" strike="noStrike">
                <a:solidFill>
                  <a:srgbClr val="000000"/>
                </a:solidFill>
                <a:latin typeface="Arial"/>
                <a:ea typeface="Arial"/>
                <a:cs typeface="Arial"/>
                <a:sym typeface="Arial"/>
              </a:rPr>
              <a:t> coisas que aprendeu hoje.</a:t>
            </a:r>
            <a:endParaRPr b="0" i="0" sz="2200" u="none" cap="none" strike="noStrike">
              <a:solidFill>
                <a:srgbClr val="000000"/>
              </a:solidFill>
              <a:latin typeface="Arial"/>
              <a:ea typeface="Arial"/>
              <a:cs typeface="Arial"/>
              <a:sym typeface="Arial"/>
            </a:endParaRPr>
          </a:p>
          <a:p>
            <a:pPr indent="-368300" lvl="0" marL="457200" marR="0" rtl="0" algn="l">
              <a:lnSpc>
                <a:spcPct val="115000"/>
              </a:lnSpc>
              <a:spcBef>
                <a:spcPts val="1000"/>
              </a:spcBef>
              <a:spcAft>
                <a:spcPts val="0"/>
              </a:spcAft>
              <a:buClr>
                <a:srgbClr val="000000"/>
              </a:buClr>
              <a:buSzPts val="2200"/>
              <a:buFont typeface="Arial"/>
              <a:buChar char="●"/>
            </a:pPr>
            <a:r>
              <a:rPr b="0" i="0" lang="pt-PT" sz="2200" u="none" cap="none" strike="noStrike">
                <a:solidFill>
                  <a:srgbClr val="000000"/>
                </a:solidFill>
                <a:latin typeface="Arial"/>
                <a:ea typeface="Arial"/>
                <a:cs typeface="Arial"/>
                <a:sym typeface="Arial"/>
              </a:rPr>
              <a:t>Indique </a:t>
            </a:r>
            <a:r>
              <a:rPr b="1" i="0" lang="pt-PT" sz="2200" u="none" cap="none" strike="noStrike">
                <a:solidFill>
                  <a:srgbClr val="000000"/>
                </a:solidFill>
                <a:latin typeface="Arial"/>
                <a:ea typeface="Arial"/>
                <a:cs typeface="Arial"/>
                <a:sym typeface="Arial"/>
              </a:rPr>
              <a:t>2</a:t>
            </a:r>
            <a:r>
              <a:rPr b="0" i="0" lang="pt-PT" sz="2200" u="none" cap="none" strike="noStrike">
                <a:solidFill>
                  <a:srgbClr val="000000"/>
                </a:solidFill>
                <a:latin typeface="Arial"/>
                <a:ea typeface="Arial"/>
                <a:cs typeface="Arial"/>
                <a:sym typeface="Arial"/>
              </a:rPr>
              <a:t> novas ideias / estratégias que usará no seu trabalho. </a:t>
            </a:r>
            <a:endParaRPr b="0" i="0" sz="2200" u="none" cap="none" strike="noStrike">
              <a:solidFill>
                <a:srgbClr val="000000"/>
              </a:solidFill>
              <a:latin typeface="Arial"/>
              <a:ea typeface="Arial"/>
              <a:cs typeface="Arial"/>
              <a:sym typeface="Arial"/>
            </a:endParaRPr>
          </a:p>
          <a:p>
            <a:pPr indent="-368300" lvl="0" marL="457200" marR="0" rtl="0" algn="l">
              <a:lnSpc>
                <a:spcPct val="115000"/>
              </a:lnSpc>
              <a:spcBef>
                <a:spcPts val="1000"/>
              </a:spcBef>
              <a:spcAft>
                <a:spcPts val="1000"/>
              </a:spcAft>
              <a:buClr>
                <a:srgbClr val="000000"/>
              </a:buClr>
              <a:buSzPts val="2200"/>
              <a:buFont typeface="Arial"/>
              <a:buChar char="●"/>
            </a:pPr>
            <a:r>
              <a:rPr b="0" i="0" lang="pt-PT" sz="2200" u="none" cap="none" strike="noStrike">
                <a:solidFill>
                  <a:srgbClr val="000000"/>
                </a:solidFill>
                <a:latin typeface="Arial"/>
                <a:ea typeface="Arial"/>
                <a:cs typeface="Arial"/>
                <a:sym typeface="Arial"/>
              </a:rPr>
              <a:t>Indique </a:t>
            </a:r>
            <a:r>
              <a:rPr b="1" i="0" lang="pt-PT" sz="2200" u="none" cap="none" strike="noStrike">
                <a:solidFill>
                  <a:srgbClr val="000000"/>
                </a:solidFill>
                <a:latin typeface="Arial"/>
                <a:ea typeface="Arial"/>
                <a:cs typeface="Arial"/>
                <a:sym typeface="Arial"/>
              </a:rPr>
              <a:t>1</a:t>
            </a:r>
            <a:r>
              <a:rPr b="0" i="0" lang="pt-PT" sz="2200" u="none" cap="none" strike="noStrike">
                <a:solidFill>
                  <a:srgbClr val="000000"/>
                </a:solidFill>
                <a:latin typeface="Arial"/>
                <a:ea typeface="Arial"/>
                <a:cs typeface="Arial"/>
                <a:sym typeface="Arial"/>
              </a:rPr>
              <a:t> pergunta que ainda queira fazer.</a:t>
            </a:r>
            <a:endParaRPr sz="2200"/>
          </a:p>
        </p:txBody>
      </p:sp>
      <p:sp>
        <p:nvSpPr>
          <p:cNvPr id="289" name="Google Shape;289;p33"/>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pt-PT"/>
              <a:t>Autorreflexão</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293" name="Shape 293"/>
        <p:cNvGrpSpPr/>
        <p:nvPr/>
      </p:nvGrpSpPr>
      <p:grpSpPr>
        <a:xfrm>
          <a:off x="0" y="0"/>
          <a:ext cx="0" cy="0"/>
          <a:chOff x="0" y="0"/>
          <a:chExt cx="0" cy="0"/>
        </a:xfrm>
      </p:grpSpPr>
      <p:sp>
        <p:nvSpPr>
          <p:cNvPr id="294" name="Google Shape;294;p34"/>
          <p:cNvSpPr txBox="1"/>
          <p:nvPr/>
        </p:nvSpPr>
        <p:spPr>
          <a:xfrm>
            <a:off x="291252" y="1006650"/>
            <a:ext cx="8393100" cy="35073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560"/>
              </a:spcBef>
              <a:spcAft>
                <a:spcPts val="0"/>
              </a:spcAft>
              <a:buClr>
                <a:srgbClr val="000000"/>
              </a:buClr>
              <a:buSzPts val="2600"/>
              <a:buFont typeface="Arial"/>
              <a:buNone/>
            </a:pPr>
            <a:r>
              <a:rPr b="0" i="0" lang="pt-PT" sz="2400" u="none" cap="none" strike="noStrike">
                <a:solidFill>
                  <a:srgbClr val="000000"/>
                </a:solidFill>
                <a:latin typeface="Arial"/>
                <a:ea typeface="Arial"/>
                <a:cs typeface="Arial"/>
                <a:sym typeface="Arial"/>
              </a:rPr>
              <a:t>Agradecemos a sua participação!</a:t>
            </a:r>
            <a:endParaRPr/>
          </a:p>
          <a:p>
            <a:pPr indent="0" lvl="0" marL="0" marR="0" rtl="0" algn="l">
              <a:lnSpc>
                <a:spcPct val="115000"/>
              </a:lnSpc>
              <a:spcBef>
                <a:spcPts val="560"/>
              </a:spcBef>
              <a:spcAft>
                <a:spcPts val="0"/>
              </a:spcAft>
              <a:buClr>
                <a:srgbClr val="000000"/>
              </a:buClr>
              <a:buSzPts val="2600"/>
              <a:buFont typeface="Arial"/>
              <a:buNone/>
            </a:pPr>
            <a:r>
              <a:t/>
            </a:r>
            <a:endParaRPr b="0" i="0" sz="600" u="none" cap="none" strike="noStrike">
              <a:solidFill>
                <a:srgbClr val="000000"/>
              </a:solidFill>
              <a:latin typeface="Arial"/>
              <a:ea typeface="Arial"/>
              <a:cs typeface="Arial"/>
              <a:sym typeface="Arial"/>
            </a:endParaRPr>
          </a:p>
          <a:p>
            <a:pPr indent="0" lvl="0" marL="0" marR="0" rtl="0" algn="l">
              <a:lnSpc>
                <a:spcPct val="115000"/>
              </a:lnSpc>
              <a:spcBef>
                <a:spcPts val="560"/>
              </a:spcBef>
              <a:spcAft>
                <a:spcPts val="0"/>
              </a:spcAft>
              <a:buClr>
                <a:srgbClr val="000000"/>
              </a:buClr>
              <a:buSzPts val="2600"/>
              <a:buFont typeface="Arial"/>
              <a:buNone/>
            </a:pPr>
            <a:r>
              <a:rPr b="0" i="0" lang="pt-PT" sz="2400" u="none" cap="none" strike="noStrike">
                <a:solidFill>
                  <a:srgbClr val="000000"/>
                </a:solidFill>
                <a:latin typeface="Arial"/>
                <a:ea typeface="Arial"/>
                <a:cs typeface="Arial"/>
                <a:sym typeface="Arial"/>
              </a:rPr>
              <a:t>Ajude-nos a melhorar esta proposta preenchendo o formulário de avaliação da formação.</a:t>
            </a:r>
            <a:endParaRPr/>
          </a:p>
          <a:p>
            <a:pPr indent="0" lvl="0" marL="0" marR="0" rtl="0" algn="l">
              <a:lnSpc>
                <a:spcPct val="115000"/>
              </a:lnSpc>
              <a:spcBef>
                <a:spcPts val="560"/>
              </a:spcBef>
              <a:spcAft>
                <a:spcPts val="0"/>
              </a:spcAft>
              <a:buClr>
                <a:srgbClr val="000000"/>
              </a:buClr>
              <a:buSzPts val="2600"/>
              <a:buFont typeface="Arial"/>
              <a:buNone/>
            </a:pPr>
            <a:r>
              <a:t/>
            </a:r>
            <a:endParaRPr b="0" i="0" sz="700" u="none" cap="none" strike="noStrike">
              <a:solidFill>
                <a:srgbClr val="000000"/>
              </a:solidFill>
              <a:latin typeface="Arial"/>
              <a:ea typeface="Arial"/>
              <a:cs typeface="Arial"/>
              <a:sym typeface="Arial"/>
            </a:endParaRPr>
          </a:p>
          <a:p>
            <a:pPr indent="0" lvl="0" marL="0" marR="0" rtl="0" algn="l">
              <a:lnSpc>
                <a:spcPct val="115000"/>
              </a:lnSpc>
              <a:spcBef>
                <a:spcPts val="560"/>
              </a:spcBef>
              <a:spcAft>
                <a:spcPts val="0"/>
              </a:spcAft>
              <a:buClr>
                <a:srgbClr val="000000"/>
              </a:buClr>
              <a:buSzPts val="2600"/>
              <a:buFont typeface="Arial"/>
              <a:buNone/>
            </a:pPr>
            <a:r>
              <a:rPr b="0" i="0" lang="pt-PT" sz="2400" u="none" cap="none" strike="noStrike">
                <a:solidFill>
                  <a:srgbClr val="000000"/>
                </a:solidFill>
                <a:latin typeface="Arial"/>
                <a:ea typeface="Arial"/>
                <a:cs typeface="Arial"/>
                <a:sym typeface="Arial"/>
              </a:rPr>
              <a:t>Agradecemos o seu feedback!</a:t>
            </a:r>
            <a:endParaRPr/>
          </a:p>
        </p:txBody>
      </p:sp>
      <p:sp>
        <p:nvSpPr>
          <p:cNvPr id="295" name="Google Shape;295;p34"/>
          <p:cNvSpPr txBox="1"/>
          <p:nvPr>
            <p:ph type="title"/>
          </p:nvPr>
        </p:nvSpPr>
        <p:spPr>
          <a:xfrm>
            <a:off x="171300" y="10710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pt-PT"/>
              <a:t>Avaliação da Formação</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63644"/>
        </a:solidFill>
      </p:bgPr>
    </p:bg>
    <p:spTree>
      <p:nvGrpSpPr>
        <p:cNvPr id="299" name="Shape 299"/>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74" name="Shape 74"/>
        <p:cNvGrpSpPr/>
        <p:nvPr/>
      </p:nvGrpSpPr>
      <p:grpSpPr>
        <a:xfrm>
          <a:off x="0" y="0"/>
          <a:ext cx="0" cy="0"/>
          <a:chOff x="0" y="0"/>
          <a:chExt cx="0" cy="0"/>
        </a:xfrm>
      </p:grpSpPr>
      <p:sp>
        <p:nvSpPr>
          <p:cNvPr id="75" name="Google Shape;75;p4"/>
          <p:cNvSpPr txBox="1"/>
          <p:nvPr/>
        </p:nvSpPr>
        <p:spPr>
          <a:xfrm>
            <a:off x="143850" y="732450"/>
            <a:ext cx="8886300" cy="4178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560"/>
              </a:spcBef>
              <a:spcAft>
                <a:spcPts val="0"/>
              </a:spcAft>
              <a:buClr>
                <a:srgbClr val="000000"/>
              </a:buClr>
              <a:buSzPts val="2200"/>
              <a:buFont typeface="Arial"/>
              <a:buNone/>
            </a:pPr>
            <a:r>
              <a:rPr b="0" i="0" lang="pt-PT" sz="2000" u="none" cap="none" strike="noStrike">
                <a:solidFill>
                  <a:srgbClr val="000000"/>
                </a:solidFill>
                <a:latin typeface="Arial"/>
                <a:ea typeface="Arial"/>
                <a:cs typeface="Arial"/>
                <a:sym typeface="Arial"/>
              </a:rPr>
              <a:t>Ouça as perguntas que serão feitas. Posicione-se na sala em função da sua resposta.</a:t>
            </a:r>
            <a:endParaRPr/>
          </a:p>
          <a:p>
            <a:pPr indent="0" lvl="0" marL="0" marR="0" rtl="0" algn="l">
              <a:lnSpc>
                <a:spcPct val="100000"/>
              </a:lnSpc>
              <a:spcBef>
                <a:spcPts val="0"/>
              </a:spcBef>
              <a:spcAft>
                <a:spcPts val="0"/>
              </a:spcAft>
              <a:buNone/>
            </a:pPr>
            <a:r>
              <a:t/>
            </a:r>
            <a:endParaRPr b="1" i="0" sz="1100" u="none" cap="none" strike="noStrike">
              <a:solidFill>
                <a:srgbClr val="24427B"/>
              </a:solidFill>
              <a:latin typeface="Arial"/>
              <a:ea typeface="Arial"/>
              <a:cs typeface="Arial"/>
              <a:sym typeface="Arial"/>
            </a:endParaRPr>
          </a:p>
          <a:p>
            <a:pPr indent="0" lvl="0" marL="0" marR="0" rtl="0" algn="l">
              <a:lnSpc>
                <a:spcPct val="100000"/>
              </a:lnSpc>
              <a:spcBef>
                <a:spcPts val="0"/>
              </a:spcBef>
              <a:spcAft>
                <a:spcPts val="0"/>
              </a:spcAft>
              <a:buNone/>
            </a:pPr>
            <a:r>
              <a:rPr b="1" i="0" lang="pt-PT" sz="3200" u="none" cap="none" strike="noStrike">
                <a:solidFill>
                  <a:srgbClr val="24427B"/>
                </a:solidFill>
                <a:latin typeface="Arial"/>
                <a:ea typeface="Arial"/>
                <a:cs typeface="Arial"/>
                <a:sym typeface="Arial"/>
              </a:rPr>
              <a:t>    		  NÃO ← 		            	→ SIM</a:t>
            </a:r>
            <a:r>
              <a:rPr b="1" i="0" lang="pt-PT" sz="1100" u="none" cap="none" strike="noStrike">
                <a:solidFill>
                  <a:srgbClr val="24427B"/>
                </a:solidFill>
                <a:latin typeface="Arial"/>
                <a:ea typeface="Arial"/>
                <a:cs typeface="Arial"/>
                <a:sym typeface="Arial"/>
              </a:rPr>
              <a:t>	</a:t>
            </a:r>
            <a:endParaRPr b="0" i="0" sz="2000" u="none" cap="none" strike="noStrike">
              <a:solidFill>
                <a:srgbClr val="000000"/>
              </a:solidFill>
              <a:latin typeface="Arial"/>
              <a:ea typeface="Arial"/>
              <a:cs typeface="Arial"/>
              <a:sym typeface="Arial"/>
            </a:endParaRPr>
          </a:p>
          <a:p>
            <a:pPr indent="-368300" lvl="0" marL="457200" marR="0" rtl="0" algn="l">
              <a:lnSpc>
                <a:spcPct val="115000"/>
              </a:lnSpc>
              <a:spcBef>
                <a:spcPts val="560"/>
              </a:spcBef>
              <a:spcAft>
                <a:spcPts val="0"/>
              </a:spcAft>
              <a:buClr>
                <a:srgbClr val="000000"/>
              </a:buClr>
              <a:buSzPts val="2200"/>
              <a:buFont typeface="Arial"/>
              <a:buAutoNum type="arabicPeriod"/>
            </a:pPr>
            <a:r>
              <a:rPr b="0" i="0" lang="pt-PT" sz="2000" u="none" cap="none" strike="noStrike">
                <a:solidFill>
                  <a:srgbClr val="000000"/>
                </a:solidFill>
                <a:latin typeface="Arial"/>
                <a:ea typeface="Arial"/>
                <a:cs typeface="Arial"/>
                <a:sym typeface="Arial"/>
              </a:rPr>
              <a:t>Já trabalhou num contexto humanitário?</a:t>
            </a:r>
            <a:endParaRPr/>
          </a:p>
          <a:p>
            <a:pPr indent="-368300" lvl="0" marL="457200" marR="0" rtl="0" algn="l">
              <a:lnSpc>
                <a:spcPct val="115000"/>
              </a:lnSpc>
              <a:spcBef>
                <a:spcPts val="0"/>
              </a:spcBef>
              <a:spcAft>
                <a:spcPts val="0"/>
              </a:spcAft>
              <a:buClr>
                <a:srgbClr val="000000"/>
              </a:buClr>
              <a:buSzPts val="2200"/>
              <a:buFont typeface="Arial"/>
              <a:buAutoNum type="arabicPeriod"/>
            </a:pPr>
            <a:r>
              <a:rPr b="0" i="0" lang="pt-PT" sz="2000" u="none" cap="none" strike="noStrike">
                <a:solidFill>
                  <a:srgbClr val="000000"/>
                </a:solidFill>
                <a:latin typeface="Arial"/>
                <a:ea typeface="Arial"/>
                <a:cs typeface="Arial"/>
                <a:sym typeface="Arial"/>
              </a:rPr>
              <a:t>Já trabalhou como professor/a ou educador/a?</a:t>
            </a:r>
            <a:endParaRPr/>
          </a:p>
          <a:p>
            <a:pPr indent="-368300" lvl="0" marL="457200" marR="0" rtl="0" algn="l">
              <a:lnSpc>
                <a:spcPct val="115000"/>
              </a:lnSpc>
              <a:spcBef>
                <a:spcPts val="0"/>
              </a:spcBef>
              <a:spcAft>
                <a:spcPts val="0"/>
              </a:spcAft>
              <a:buClr>
                <a:srgbClr val="000000"/>
              </a:buClr>
              <a:buSzPts val="2200"/>
              <a:buFont typeface="Arial"/>
              <a:buAutoNum type="arabicPeriod"/>
            </a:pPr>
            <a:r>
              <a:rPr b="0" i="0" lang="pt-PT" sz="2000" u="none" cap="none" strike="noStrike">
                <a:solidFill>
                  <a:srgbClr val="000000"/>
                </a:solidFill>
                <a:latin typeface="Arial"/>
                <a:ea typeface="Arial"/>
                <a:cs typeface="Arial"/>
                <a:sym typeface="Arial"/>
              </a:rPr>
              <a:t>Já trabalhou no planeamento de programas de educação?</a:t>
            </a:r>
            <a:endParaRPr/>
          </a:p>
          <a:p>
            <a:pPr indent="-368300" lvl="0" marL="457200" marR="0" rtl="0" algn="l">
              <a:lnSpc>
                <a:spcPct val="115000"/>
              </a:lnSpc>
              <a:spcBef>
                <a:spcPts val="0"/>
              </a:spcBef>
              <a:spcAft>
                <a:spcPts val="0"/>
              </a:spcAft>
              <a:buClr>
                <a:srgbClr val="000000"/>
              </a:buClr>
              <a:buSzPts val="2200"/>
              <a:buFont typeface="Arial"/>
              <a:buAutoNum type="arabicPeriod"/>
            </a:pPr>
            <a:r>
              <a:rPr b="0" i="0" lang="pt-PT" sz="2000" u="none" cap="none" strike="noStrike">
                <a:solidFill>
                  <a:srgbClr val="000000"/>
                </a:solidFill>
                <a:latin typeface="Arial"/>
                <a:ea typeface="Arial"/>
                <a:cs typeface="Arial"/>
                <a:sym typeface="Arial"/>
              </a:rPr>
              <a:t>Já participou numa formação sobre apoio psicossocial ou aprendizagem social e emocional antes?</a:t>
            </a:r>
            <a:endParaRPr/>
          </a:p>
          <a:p>
            <a:pPr indent="-368300" lvl="0" marL="457200" marR="0" rtl="0" algn="l">
              <a:lnSpc>
                <a:spcPct val="115000"/>
              </a:lnSpc>
              <a:spcBef>
                <a:spcPts val="0"/>
              </a:spcBef>
              <a:spcAft>
                <a:spcPts val="0"/>
              </a:spcAft>
              <a:buClr>
                <a:srgbClr val="000000"/>
              </a:buClr>
              <a:buSzPts val="2200"/>
              <a:buFont typeface="Arial"/>
              <a:buAutoNum type="arabicPeriod"/>
            </a:pPr>
            <a:r>
              <a:rPr b="0" i="0" lang="pt-PT" sz="2000" u="none" cap="none" strike="noStrike">
                <a:solidFill>
                  <a:srgbClr val="000000"/>
                </a:solidFill>
                <a:latin typeface="Arial"/>
                <a:ea typeface="Arial"/>
                <a:cs typeface="Arial"/>
                <a:sym typeface="Arial"/>
              </a:rPr>
              <a:t>Tem experiência em dar apoio psicossocial numa determinada crise humanitária?</a:t>
            </a:r>
            <a:endParaRPr b="1" i="0" sz="3200" u="none" cap="none" strike="noStrike">
              <a:solidFill>
                <a:srgbClr val="000000"/>
              </a:solidFill>
              <a:latin typeface="Arial"/>
              <a:ea typeface="Arial"/>
              <a:cs typeface="Arial"/>
              <a:sym typeface="Arial"/>
            </a:endParaRPr>
          </a:p>
        </p:txBody>
      </p:sp>
      <p:sp>
        <p:nvSpPr>
          <p:cNvPr id="76" name="Google Shape;76;p4"/>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pt-PT"/>
              <a:t>Exercício de grupo: Levantar e Declarar</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0" name="Shape 80"/>
        <p:cNvGrpSpPr/>
        <p:nvPr/>
      </p:nvGrpSpPr>
      <p:grpSpPr>
        <a:xfrm>
          <a:off x="0" y="0"/>
          <a:ext cx="0" cy="0"/>
          <a:chOff x="0" y="0"/>
          <a:chExt cx="0" cy="0"/>
        </a:xfrm>
      </p:grpSpPr>
      <p:sp>
        <p:nvSpPr>
          <p:cNvPr id="81" name="Google Shape;81;p5"/>
          <p:cNvSpPr txBox="1"/>
          <p:nvPr>
            <p:ph type="title"/>
          </p:nvPr>
        </p:nvSpPr>
        <p:spPr>
          <a:xfrm>
            <a:off x="163400" y="2074750"/>
            <a:ext cx="8801400" cy="1712100"/>
          </a:xfrm>
          <a:prstGeom prst="rect">
            <a:avLst/>
          </a:prstGeom>
          <a:noFill/>
          <a:ln>
            <a:noFill/>
          </a:ln>
        </p:spPr>
        <p:txBody>
          <a:bodyPr anchorCtr="0" anchor="b" bIns="91400" lIns="91400" spcFirstLastPara="1" rIns="91400" wrap="square" tIns="91400">
            <a:noAutofit/>
          </a:bodyPr>
          <a:lstStyle/>
          <a:p>
            <a:pPr indent="0" lvl="0" marL="0" rtl="0" algn="ctr">
              <a:lnSpc>
                <a:spcPct val="130000"/>
              </a:lnSpc>
              <a:spcBef>
                <a:spcPts val="0"/>
              </a:spcBef>
              <a:spcAft>
                <a:spcPts val="0"/>
              </a:spcAft>
              <a:buClr>
                <a:srgbClr val="FFFFFF"/>
              </a:buClr>
              <a:buSzPts val="4400"/>
              <a:buFont typeface="Arial"/>
              <a:buNone/>
            </a:pPr>
            <a:r>
              <a:rPr b="1" lang="pt-PT" sz="6000">
                <a:solidFill>
                  <a:schemeClr val="accent4"/>
                </a:solidFill>
                <a:latin typeface="Arial"/>
                <a:ea typeface="Arial"/>
                <a:cs typeface="Arial"/>
                <a:sym typeface="Arial"/>
              </a:rPr>
              <a:t>Sessão 1: </a:t>
            </a:r>
            <a:endParaRPr b="1" sz="6000">
              <a:solidFill>
                <a:schemeClr val="accent4"/>
              </a:solidFill>
              <a:latin typeface="Arial"/>
              <a:ea typeface="Arial"/>
              <a:cs typeface="Arial"/>
              <a:sym typeface="Arial"/>
            </a:endParaRPr>
          </a:p>
          <a:p>
            <a:pPr indent="0" lvl="0" marL="0" rtl="0" algn="ctr">
              <a:lnSpc>
                <a:spcPct val="130000"/>
              </a:lnSpc>
              <a:spcBef>
                <a:spcPts val="0"/>
              </a:spcBef>
              <a:spcAft>
                <a:spcPts val="0"/>
              </a:spcAft>
              <a:buClr>
                <a:srgbClr val="FFFFFF"/>
              </a:buClr>
              <a:buSzPts val="4400"/>
              <a:buFont typeface="Arial"/>
              <a:buNone/>
            </a:pPr>
            <a:r>
              <a:rPr b="1" lang="pt-PT" sz="6000">
                <a:solidFill>
                  <a:schemeClr val="accent4"/>
                </a:solidFill>
                <a:latin typeface="Arial"/>
                <a:ea typeface="Arial"/>
                <a:cs typeface="Arial"/>
                <a:sym typeface="Arial"/>
              </a:rPr>
              <a:t>Bem-estar psicossocial</a:t>
            </a:r>
            <a:endParaRPr sz="6000">
              <a:solidFill>
                <a:schemeClr val="accent4"/>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5" name="Shape 85"/>
        <p:cNvGrpSpPr/>
        <p:nvPr/>
      </p:nvGrpSpPr>
      <p:grpSpPr>
        <a:xfrm>
          <a:off x="0" y="0"/>
          <a:ext cx="0" cy="0"/>
          <a:chOff x="0" y="0"/>
          <a:chExt cx="0" cy="0"/>
        </a:xfrm>
      </p:grpSpPr>
      <p:sp>
        <p:nvSpPr>
          <p:cNvPr id="86" name="Google Shape;86;p6"/>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pt-PT"/>
              <a:t>O que necessitas para te sentires bem?</a:t>
            </a:r>
            <a:endParaRPr/>
          </a:p>
        </p:txBody>
      </p:sp>
      <p:pic>
        <p:nvPicPr>
          <p:cNvPr id="87" name="Google Shape;87;p6"/>
          <p:cNvPicPr preferRelativeResize="0"/>
          <p:nvPr/>
        </p:nvPicPr>
        <p:blipFill>
          <a:blip r:embed="rId3">
            <a:alphaModFix/>
          </a:blip>
          <a:stretch>
            <a:fillRect/>
          </a:stretch>
        </p:blipFill>
        <p:spPr>
          <a:xfrm>
            <a:off x="2650725" y="781288"/>
            <a:ext cx="3842551" cy="415242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1" name="Shape 91"/>
        <p:cNvGrpSpPr/>
        <p:nvPr/>
      </p:nvGrpSpPr>
      <p:grpSpPr>
        <a:xfrm>
          <a:off x="0" y="0"/>
          <a:ext cx="0" cy="0"/>
          <a:chOff x="0" y="0"/>
          <a:chExt cx="0" cy="0"/>
        </a:xfrm>
      </p:grpSpPr>
      <p:sp>
        <p:nvSpPr>
          <p:cNvPr id="92" name="Google Shape;92;p7"/>
          <p:cNvSpPr txBox="1"/>
          <p:nvPr>
            <p:ph idx="1" type="body"/>
          </p:nvPr>
        </p:nvSpPr>
        <p:spPr>
          <a:xfrm>
            <a:off x="143850" y="1179075"/>
            <a:ext cx="8866800" cy="3567900"/>
          </a:xfrm>
          <a:prstGeom prst="rect">
            <a:avLst/>
          </a:prstGeom>
          <a:noFill/>
          <a:ln>
            <a:noFill/>
          </a:ln>
        </p:spPr>
        <p:txBody>
          <a:bodyPr anchorCtr="0" anchor="t" bIns="91400" lIns="91400" spcFirstLastPara="1" rIns="91400" wrap="square" tIns="91400">
            <a:noAutofit/>
          </a:bodyPr>
          <a:lstStyle/>
          <a:p>
            <a:pPr indent="0" lvl="0" marL="0" rtl="0" algn="l">
              <a:lnSpc>
                <a:spcPct val="100000"/>
              </a:lnSpc>
              <a:spcBef>
                <a:spcPts val="0"/>
              </a:spcBef>
              <a:spcAft>
                <a:spcPts val="0"/>
              </a:spcAft>
              <a:buSzPts val="1800"/>
              <a:buNone/>
            </a:pPr>
            <a:r>
              <a:rPr lang="pt-PT" sz="2000">
                <a:solidFill>
                  <a:srgbClr val="000000"/>
                </a:solidFill>
                <a:latin typeface="Arial"/>
                <a:ea typeface="Arial"/>
                <a:cs typeface="Arial"/>
                <a:sym typeface="Arial"/>
              </a:rPr>
              <a:t>Os</a:t>
            </a:r>
            <a:r>
              <a:rPr b="1" lang="pt-PT" sz="2000">
                <a:solidFill>
                  <a:srgbClr val="000000"/>
                </a:solidFill>
                <a:latin typeface="Arial"/>
                <a:ea typeface="Arial"/>
                <a:cs typeface="Arial"/>
                <a:sym typeface="Arial"/>
              </a:rPr>
              <a:t> desastres ambientais</a:t>
            </a:r>
            <a:r>
              <a:rPr lang="pt-PT" sz="2000">
                <a:solidFill>
                  <a:srgbClr val="000000"/>
                </a:solidFill>
                <a:latin typeface="Arial"/>
                <a:ea typeface="Arial"/>
                <a:cs typeface="Arial"/>
                <a:sym typeface="Arial"/>
              </a:rPr>
              <a:t> geralmente representam uma ameaça direta à vida, assim como destruição de infraestrutura e altos níveis de stress e tensão. </a:t>
            </a:r>
            <a:r>
              <a:rPr lang="pt-PT"/>
              <a:t> </a:t>
            </a:r>
            <a:endParaRPr sz="2000">
              <a:solidFill>
                <a:srgbClr val="000000"/>
              </a:solidFill>
              <a:latin typeface="Arial"/>
              <a:ea typeface="Arial"/>
              <a:cs typeface="Arial"/>
              <a:sym typeface="Arial"/>
            </a:endParaRPr>
          </a:p>
          <a:p>
            <a:pPr indent="0" lvl="0" marL="0" rtl="0" algn="l">
              <a:lnSpc>
                <a:spcPct val="100000"/>
              </a:lnSpc>
              <a:spcBef>
                <a:spcPts val="700"/>
              </a:spcBef>
              <a:spcAft>
                <a:spcPts val="0"/>
              </a:spcAft>
              <a:buSzPts val="1100"/>
              <a:buNone/>
            </a:pPr>
            <a:r>
              <a:t/>
            </a:r>
            <a:endParaRPr b="1" sz="900">
              <a:solidFill>
                <a:srgbClr val="000000"/>
              </a:solidFill>
              <a:latin typeface="Arial"/>
              <a:ea typeface="Arial"/>
              <a:cs typeface="Arial"/>
              <a:sym typeface="Arial"/>
            </a:endParaRPr>
          </a:p>
          <a:p>
            <a:pPr indent="0" lvl="0" marL="0" rtl="0" algn="l">
              <a:lnSpc>
                <a:spcPct val="100000"/>
              </a:lnSpc>
              <a:spcBef>
                <a:spcPts val="700"/>
              </a:spcBef>
              <a:spcAft>
                <a:spcPts val="0"/>
              </a:spcAft>
              <a:buSzPts val="1100"/>
              <a:buNone/>
            </a:pPr>
            <a:r>
              <a:rPr lang="pt-PT" sz="2000">
                <a:solidFill>
                  <a:srgbClr val="000000"/>
                </a:solidFill>
                <a:latin typeface="Arial"/>
                <a:ea typeface="Arial"/>
                <a:cs typeface="Arial"/>
                <a:sym typeface="Arial"/>
              </a:rPr>
              <a:t>Os</a:t>
            </a:r>
            <a:r>
              <a:rPr b="1" lang="pt-PT" sz="2000">
                <a:solidFill>
                  <a:srgbClr val="000000"/>
                </a:solidFill>
                <a:latin typeface="Arial"/>
                <a:ea typeface="Arial"/>
                <a:cs typeface="Arial"/>
                <a:sym typeface="Arial"/>
              </a:rPr>
              <a:t> desastres causados pelo ser humano</a:t>
            </a:r>
            <a:r>
              <a:rPr lang="pt-PT" sz="2000">
                <a:solidFill>
                  <a:srgbClr val="000000"/>
                </a:solidFill>
                <a:latin typeface="Arial"/>
                <a:ea typeface="Arial"/>
                <a:cs typeface="Arial"/>
                <a:sym typeface="Arial"/>
              </a:rPr>
              <a:t> muitas vezes levam a conflitos prolongados e emergências crónicas. Não representam, necessariamente, ameaças diretas à vida, mas sim tensão contínua e medo persistente.</a:t>
            </a:r>
            <a:endParaRPr/>
          </a:p>
          <a:p>
            <a:pPr indent="0" lvl="0" marL="0" rtl="0" algn="l">
              <a:lnSpc>
                <a:spcPct val="100000"/>
              </a:lnSpc>
              <a:spcBef>
                <a:spcPts val="700"/>
              </a:spcBef>
              <a:spcAft>
                <a:spcPts val="0"/>
              </a:spcAft>
              <a:buSzPts val="1100"/>
              <a:buNone/>
            </a:pPr>
            <a:r>
              <a:t/>
            </a:r>
            <a:endParaRPr b="1" sz="900">
              <a:solidFill>
                <a:srgbClr val="000000"/>
              </a:solidFill>
              <a:latin typeface="Arial"/>
              <a:ea typeface="Arial"/>
              <a:cs typeface="Arial"/>
              <a:sym typeface="Arial"/>
            </a:endParaRPr>
          </a:p>
          <a:p>
            <a:pPr indent="0" lvl="0" marL="0" rtl="0" algn="l">
              <a:lnSpc>
                <a:spcPct val="100000"/>
              </a:lnSpc>
              <a:spcBef>
                <a:spcPts val="700"/>
              </a:spcBef>
              <a:spcAft>
                <a:spcPts val="0"/>
              </a:spcAft>
              <a:buSzPts val="1100"/>
              <a:buNone/>
            </a:pPr>
            <a:r>
              <a:rPr b="1" lang="pt-PT" sz="2000">
                <a:solidFill>
                  <a:srgbClr val="000000"/>
                </a:solidFill>
                <a:latin typeface="Arial"/>
                <a:ea typeface="Arial"/>
                <a:cs typeface="Arial"/>
                <a:sym typeface="Arial"/>
              </a:rPr>
              <a:t>Ambos</a:t>
            </a:r>
            <a:r>
              <a:rPr lang="pt-PT" sz="2000">
                <a:solidFill>
                  <a:srgbClr val="000000"/>
                </a:solidFill>
                <a:latin typeface="Arial"/>
                <a:ea typeface="Arial"/>
                <a:cs typeface="Arial"/>
                <a:sym typeface="Arial"/>
              </a:rPr>
              <a:t> perturbam todos os aspetos da vida diária, incluindo abrigo, saúde, saneamento, recreação e educação. As crises podem perturbar as relações familiares, a coesão social e criar sentimentos de isolamento, incerteza, medo, raiva, perda e tristeza.</a:t>
            </a:r>
            <a:endParaRPr/>
          </a:p>
        </p:txBody>
      </p:sp>
      <p:sp>
        <p:nvSpPr>
          <p:cNvPr id="93" name="Google Shape;93;p7"/>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pt-PT"/>
              <a:t>De que forma é que uma crise humanitária pode afetar o bem-estar psicossocial?</a:t>
            </a:r>
            <a:endParaRPr/>
          </a:p>
          <a:p>
            <a:pPr indent="0" lvl="0" marL="0" rtl="0" algn="ctr">
              <a:spcBef>
                <a:spcPts val="0"/>
              </a:spcBef>
              <a:spcAft>
                <a:spcPts val="0"/>
              </a:spcAft>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97" name="Shape 97"/>
        <p:cNvGrpSpPr/>
        <p:nvPr/>
      </p:nvGrpSpPr>
      <p:grpSpPr>
        <a:xfrm>
          <a:off x="0" y="0"/>
          <a:ext cx="0" cy="0"/>
          <a:chOff x="0" y="0"/>
          <a:chExt cx="0" cy="0"/>
        </a:xfrm>
      </p:grpSpPr>
      <p:sp>
        <p:nvSpPr>
          <p:cNvPr id="98" name="Google Shape;98;p8"/>
          <p:cNvSpPr txBox="1"/>
          <p:nvPr/>
        </p:nvSpPr>
        <p:spPr>
          <a:xfrm>
            <a:off x="143851" y="732450"/>
            <a:ext cx="8801400" cy="17454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560"/>
              </a:spcBef>
              <a:spcAft>
                <a:spcPts val="0"/>
              </a:spcAft>
              <a:buClr>
                <a:srgbClr val="000000"/>
              </a:buClr>
              <a:buSzPts val="2200"/>
              <a:buFont typeface="Arial"/>
              <a:buNone/>
            </a:pPr>
            <a:r>
              <a:rPr b="0" i="0" lang="pt-PT" sz="2200" u="none" cap="none" strike="noStrike">
                <a:solidFill>
                  <a:srgbClr val="000000"/>
                </a:solidFill>
                <a:latin typeface="Arial"/>
                <a:ea typeface="Arial"/>
                <a:cs typeface="Arial"/>
                <a:sym typeface="Arial"/>
              </a:rPr>
              <a:t>Discuta no seu pequeno grupo:</a:t>
            </a:r>
            <a:endParaRPr b="0" i="0" sz="800" u="none" cap="none" strike="noStrike">
              <a:solidFill>
                <a:srgbClr val="000000"/>
              </a:solidFill>
              <a:latin typeface="Arial"/>
              <a:ea typeface="Arial"/>
              <a:cs typeface="Arial"/>
              <a:sym typeface="Arial"/>
            </a:endParaRPr>
          </a:p>
          <a:p>
            <a:pPr indent="-368300" lvl="0" marL="457200" marR="0" rtl="0" algn="l">
              <a:lnSpc>
                <a:spcPct val="115000"/>
              </a:lnSpc>
              <a:spcBef>
                <a:spcPts val="560"/>
              </a:spcBef>
              <a:spcAft>
                <a:spcPts val="0"/>
              </a:spcAft>
              <a:buClr>
                <a:srgbClr val="000000"/>
              </a:buClr>
              <a:buSzPts val="2200"/>
              <a:buFont typeface="Arial"/>
              <a:buChar char="●"/>
            </a:pPr>
            <a:r>
              <a:rPr b="0" i="0" lang="pt-PT" sz="2200" u="none" cap="none" strike="noStrike">
                <a:solidFill>
                  <a:srgbClr val="000000"/>
                </a:solidFill>
                <a:latin typeface="Arial"/>
                <a:ea typeface="Arial"/>
                <a:cs typeface="Arial"/>
                <a:sym typeface="Arial"/>
              </a:rPr>
              <a:t>Como é que estas atividades podem apoiar o bem-estar? </a:t>
            </a:r>
            <a:endParaRPr/>
          </a:p>
          <a:p>
            <a:pPr indent="-368300" lvl="0" marL="457200" marR="0" rtl="0" algn="l">
              <a:lnSpc>
                <a:spcPct val="115000"/>
              </a:lnSpc>
              <a:spcBef>
                <a:spcPts val="0"/>
              </a:spcBef>
              <a:spcAft>
                <a:spcPts val="0"/>
              </a:spcAft>
              <a:buClr>
                <a:srgbClr val="000000"/>
              </a:buClr>
              <a:buSzPts val="2200"/>
              <a:buFont typeface="Arial"/>
              <a:buChar char="●"/>
            </a:pPr>
            <a:r>
              <a:rPr b="0" i="0" lang="pt-PT" sz="2200" u="none" cap="none" strike="noStrike">
                <a:solidFill>
                  <a:srgbClr val="000000"/>
                </a:solidFill>
                <a:latin typeface="Arial"/>
                <a:ea typeface="Arial"/>
                <a:cs typeface="Arial"/>
                <a:sym typeface="Arial"/>
              </a:rPr>
              <a:t>Como é que o bem-estar das pessoas poderia ser afetado se não pudessem continuar a realizar estas atividades?</a:t>
            </a:r>
            <a:endParaRPr/>
          </a:p>
        </p:txBody>
      </p:sp>
      <p:sp>
        <p:nvSpPr>
          <p:cNvPr id="99" name="Google Shape;99;p8"/>
          <p:cNvSpPr txBox="1"/>
          <p:nvPr/>
        </p:nvSpPr>
        <p:spPr>
          <a:xfrm>
            <a:off x="372600" y="2212375"/>
            <a:ext cx="324300" cy="291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Arial"/>
              <a:ea typeface="Arial"/>
              <a:cs typeface="Arial"/>
              <a:sym typeface="Arial"/>
            </a:endParaRPr>
          </a:p>
        </p:txBody>
      </p:sp>
      <p:sp>
        <p:nvSpPr>
          <p:cNvPr id="100" name="Google Shape;100;p8"/>
          <p:cNvSpPr txBox="1"/>
          <p:nvPr>
            <p:ph type="title"/>
          </p:nvPr>
        </p:nvSpPr>
        <p:spPr>
          <a:xfrm>
            <a:off x="143850" y="143850"/>
            <a:ext cx="88725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pt-PT"/>
              <a:t>Exercício de grupo: Bem-Estar </a:t>
            </a:r>
            <a:endParaRPr/>
          </a:p>
        </p:txBody>
      </p:sp>
      <p:pic>
        <p:nvPicPr>
          <p:cNvPr id="101" name="Google Shape;101;p8"/>
          <p:cNvPicPr preferRelativeResize="0"/>
          <p:nvPr/>
        </p:nvPicPr>
        <p:blipFill rotWithShape="1">
          <a:blip r:embed="rId3">
            <a:alphaModFix/>
          </a:blip>
          <a:srcRect b="0" l="0" r="0" t="0"/>
          <a:stretch/>
        </p:blipFill>
        <p:spPr>
          <a:xfrm>
            <a:off x="143850" y="2615208"/>
            <a:ext cx="2121313" cy="1224104"/>
          </a:xfrm>
          <a:prstGeom prst="rect">
            <a:avLst/>
          </a:prstGeom>
          <a:noFill/>
          <a:ln>
            <a:noFill/>
          </a:ln>
        </p:spPr>
      </p:pic>
      <p:pic>
        <p:nvPicPr>
          <p:cNvPr id="102" name="Google Shape;102;p8"/>
          <p:cNvPicPr preferRelativeResize="0"/>
          <p:nvPr/>
        </p:nvPicPr>
        <p:blipFill rotWithShape="1">
          <a:blip r:embed="rId4">
            <a:alphaModFix/>
          </a:blip>
          <a:srcRect b="0" l="0" r="0" t="0"/>
          <a:stretch/>
        </p:blipFill>
        <p:spPr>
          <a:xfrm>
            <a:off x="3627863" y="2581833"/>
            <a:ext cx="1904482" cy="1224105"/>
          </a:xfrm>
          <a:prstGeom prst="rect">
            <a:avLst/>
          </a:prstGeom>
          <a:noFill/>
          <a:ln>
            <a:noFill/>
          </a:ln>
        </p:spPr>
      </p:pic>
      <p:pic>
        <p:nvPicPr>
          <p:cNvPr id="103" name="Google Shape;103;p8"/>
          <p:cNvPicPr preferRelativeResize="0"/>
          <p:nvPr/>
        </p:nvPicPr>
        <p:blipFill rotWithShape="1">
          <a:blip r:embed="rId5">
            <a:alphaModFix/>
          </a:blip>
          <a:srcRect b="0" l="0" r="0" t="0"/>
          <a:stretch/>
        </p:blipFill>
        <p:spPr>
          <a:xfrm>
            <a:off x="7019751" y="2615192"/>
            <a:ext cx="1996603" cy="1224105"/>
          </a:xfrm>
          <a:prstGeom prst="rect">
            <a:avLst/>
          </a:prstGeom>
          <a:noFill/>
          <a:ln>
            <a:noFill/>
          </a:ln>
        </p:spPr>
      </p:pic>
      <p:pic>
        <p:nvPicPr>
          <p:cNvPr id="104" name="Google Shape;104;p8"/>
          <p:cNvPicPr preferRelativeResize="0"/>
          <p:nvPr/>
        </p:nvPicPr>
        <p:blipFill rotWithShape="1">
          <a:blip r:embed="rId6">
            <a:alphaModFix/>
          </a:blip>
          <a:srcRect b="0" l="0" r="0" t="0"/>
          <a:stretch/>
        </p:blipFill>
        <p:spPr>
          <a:xfrm>
            <a:off x="2044047" y="3778267"/>
            <a:ext cx="1727814" cy="1224104"/>
          </a:xfrm>
          <a:prstGeom prst="rect">
            <a:avLst/>
          </a:prstGeom>
          <a:noFill/>
          <a:ln>
            <a:noFill/>
          </a:ln>
        </p:spPr>
      </p:pic>
      <p:pic>
        <p:nvPicPr>
          <p:cNvPr id="105" name="Google Shape;105;p8"/>
          <p:cNvPicPr preferRelativeResize="0"/>
          <p:nvPr/>
        </p:nvPicPr>
        <p:blipFill rotWithShape="1">
          <a:blip r:embed="rId7">
            <a:alphaModFix/>
          </a:blip>
          <a:srcRect b="0" l="0" r="0" t="0"/>
          <a:stretch/>
        </p:blipFill>
        <p:spPr>
          <a:xfrm>
            <a:off x="5291950" y="3787041"/>
            <a:ext cx="1727812" cy="1206566"/>
          </a:xfrm>
          <a:prstGeom prst="rect">
            <a:avLst/>
          </a:prstGeom>
          <a:noFill/>
          <a:ln>
            <a:noFill/>
          </a:ln>
        </p:spPr>
      </p:pic>
      <p:sp>
        <p:nvSpPr>
          <p:cNvPr id="106" name="Google Shape;106;p8"/>
          <p:cNvSpPr txBox="1"/>
          <p:nvPr/>
        </p:nvSpPr>
        <p:spPr>
          <a:xfrm>
            <a:off x="132750" y="3548292"/>
            <a:ext cx="259200" cy="291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pt-PT" sz="1400" u="none" cap="none" strike="noStrike">
                <a:solidFill>
                  <a:srgbClr val="FFFFFF"/>
                </a:solidFill>
                <a:latin typeface="Arial"/>
                <a:ea typeface="Arial"/>
                <a:cs typeface="Arial"/>
                <a:sym typeface="Arial"/>
              </a:rPr>
              <a:t>1</a:t>
            </a:r>
            <a:endParaRPr b="1" i="0" sz="1400" u="none" cap="none" strike="noStrike">
              <a:solidFill>
                <a:srgbClr val="FFFFFF"/>
              </a:solidFill>
              <a:latin typeface="Arial"/>
              <a:ea typeface="Arial"/>
              <a:cs typeface="Arial"/>
              <a:sym typeface="Arial"/>
            </a:endParaRPr>
          </a:p>
        </p:txBody>
      </p:sp>
      <p:sp>
        <p:nvSpPr>
          <p:cNvPr id="107" name="Google Shape;107;p8"/>
          <p:cNvSpPr txBox="1"/>
          <p:nvPr/>
        </p:nvSpPr>
        <p:spPr>
          <a:xfrm>
            <a:off x="3576250" y="3496042"/>
            <a:ext cx="259200" cy="291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pt-PT" sz="1400" u="none" cap="none" strike="noStrike">
                <a:solidFill>
                  <a:srgbClr val="FFFFFF"/>
                </a:solidFill>
                <a:latin typeface="Arial"/>
                <a:ea typeface="Arial"/>
                <a:cs typeface="Arial"/>
                <a:sym typeface="Arial"/>
              </a:rPr>
              <a:t>2</a:t>
            </a:r>
            <a:endParaRPr b="1" i="0" sz="1400" u="none" cap="none" strike="noStrike">
              <a:solidFill>
                <a:srgbClr val="FFFFFF"/>
              </a:solidFill>
              <a:latin typeface="Arial"/>
              <a:ea typeface="Arial"/>
              <a:cs typeface="Arial"/>
              <a:sym typeface="Arial"/>
            </a:endParaRPr>
          </a:p>
        </p:txBody>
      </p:sp>
      <p:sp>
        <p:nvSpPr>
          <p:cNvPr id="108" name="Google Shape;108;p8"/>
          <p:cNvSpPr txBox="1"/>
          <p:nvPr/>
        </p:nvSpPr>
        <p:spPr>
          <a:xfrm>
            <a:off x="7019750" y="3496042"/>
            <a:ext cx="259200" cy="291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pt-PT" sz="1400" u="none" cap="none" strike="noStrike">
                <a:solidFill>
                  <a:srgbClr val="FFFFFF"/>
                </a:solidFill>
                <a:latin typeface="Arial"/>
                <a:ea typeface="Arial"/>
                <a:cs typeface="Arial"/>
                <a:sym typeface="Arial"/>
              </a:rPr>
              <a:t>3</a:t>
            </a:r>
            <a:endParaRPr b="1" i="0" sz="1400" u="none" cap="none" strike="noStrike">
              <a:solidFill>
                <a:srgbClr val="FFFFFF"/>
              </a:solidFill>
              <a:latin typeface="Arial"/>
              <a:ea typeface="Arial"/>
              <a:cs typeface="Arial"/>
              <a:sym typeface="Arial"/>
            </a:endParaRPr>
          </a:p>
        </p:txBody>
      </p:sp>
      <p:sp>
        <p:nvSpPr>
          <p:cNvPr id="109" name="Google Shape;109;p8"/>
          <p:cNvSpPr txBox="1"/>
          <p:nvPr/>
        </p:nvSpPr>
        <p:spPr>
          <a:xfrm>
            <a:off x="2044050" y="4702588"/>
            <a:ext cx="259200" cy="291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pt-PT" sz="1400" u="none" cap="none" strike="noStrike">
                <a:solidFill>
                  <a:srgbClr val="FFFFFF"/>
                </a:solidFill>
                <a:latin typeface="Arial"/>
                <a:ea typeface="Arial"/>
                <a:cs typeface="Arial"/>
                <a:sym typeface="Arial"/>
              </a:rPr>
              <a:t>4</a:t>
            </a:r>
            <a:endParaRPr b="1" i="0" sz="1400" u="none" cap="none" strike="noStrike">
              <a:solidFill>
                <a:srgbClr val="FFFFFF"/>
              </a:solidFill>
              <a:latin typeface="Arial"/>
              <a:ea typeface="Arial"/>
              <a:cs typeface="Arial"/>
              <a:sym typeface="Arial"/>
            </a:endParaRPr>
          </a:p>
        </p:txBody>
      </p:sp>
      <p:sp>
        <p:nvSpPr>
          <p:cNvPr id="110" name="Google Shape;110;p8"/>
          <p:cNvSpPr txBox="1"/>
          <p:nvPr/>
        </p:nvSpPr>
        <p:spPr>
          <a:xfrm>
            <a:off x="5291950" y="4702588"/>
            <a:ext cx="259200" cy="291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pt-PT" sz="1400" u="none" cap="none" strike="noStrike">
                <a:solidFill>
                  <a:srgbClr val="FFFFFF"/>
                </a:solidFill>
                <a:latin typeface="Arial"/>
                <a:ea typeface="Arial"/>
                <a:cs typeface="Arial"/>
                <a:sym typeface="Arial"/>
              </a:rPr>
              <a:t>5</a:t>
            </a:r>
            <a:endParaRPr b="1" i="0" sz="1400" u="none" cap="none" strike="noStrike">
              <a:solidFill>
                <a:srgbClr val="FFFFFF"/>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14" name="Shape 114"/>
        <p:cNvGrpSpPr/>
        <p:nvPr/>
      </p:nvGrpSpPr>
      <p:grpSpPr>
        <a:xfrm>
          <a:off x="0" y="0"/>
          <a:ext cx="0" cy="0"/>
          <a:chOff x="0" y="0"/>
          <a:chExt cx="0" cy="0"/>
        </a:xfrm>
      </p:grpSpPr>
      <p:sp>
        <p:nvSpPr>
          <p:cNvPr id="115" name="Google Shape;115;p9"/>
          <p:cNvSpPr txBox="1"/>
          <p:nvPr>
            <p:ph type="title"/>
          </p:nvPr>
        </p:nvSpPr>
        <p:spPr>
          <a:xfrm>
            <a:off x="163400" y="2074750"/>
            <a:ext cx="8801400" cy="1836900"/>
          </a:xfrm>
          <a:prstGeom prst="rect">
            <a:avLst/>
          </a:prstGeom>
          <a:noFill/>
          <a:ln>
            <a:noFill/>
          </a:ln>
        </p:spPr>
        <p:txBody>
          <a:bodyPr anchorCtr="0" anchor="b" bIns="91400" lIns="91400" spcFirstLastPara="1" rIns="91400" wrap="square" tIns="91400">
            <a:noAutofit/>
          </a:bodyPr>
          <a:lstStyle/>
          <a:p>
            <a:pPr indent="0" lvl="0" marL="0" rtl="0" algn="ctr">
              <a:lnSpc>
                <a:spcPct val="130000"/>
              </a:lnSpc>
              <a:spcBef>
                <a:spcPts val="0"/>
              </a:spcBef>
              <a:spcAft>
                <a:spcPts val="0"/>
              </a:spcAft>
              <a:buClr>
                <a:srgbClr val="FFFFFF"/>
              </a:buClr>
              <a:buSzPts val="4400"/>
              <a:buFont typeface="Arial"/>
              <a:buNone/>
            </a:pPr>
            <a:r>
              <a:rPr b="1" lang="pt-PT" sz="6000">
                <a:solidFill>
                  <a:schemeClr val="accent4"/>
                </a:solidFill>
                <a:latin typeface="Arial"/>
                <a:ea typeface="Arial"/>
                <a:cs typeface="Arial"/>
                <a:sym typeface="Arial"/>
              </a:rPr>
              <a:t>Sessão 2: </a:t>
            </a:r>
            <a:endParaRPr b="1" sz="6000">
              <a:solidFill>
                <a:schemeClr val="accent4"/>
              </a:solidFill>
              <a:latin typeface="Arial"/>
              <a:ea typeface="Arial"/>
              <a:cs typeface="Arial"/>
              <a:sym typeface="Arial"/>
            </a:endParaRPr>
          </a:p>
          <a:p>
            <a:pPr indent="0" lvl="0" marL="0" rtl="0" algn="ctr">
              <a:lnSpc>
                <a:spcPct val="130000"/>
              </a:lnSpc>
              <a:spcBef>
                <a:spcPts val="0"/>
              </a:spcBef>
              <a:spcAft>
                <a:spcPts val="0"/>
              </a:spcAft>
              <a:buClr>
                <a:srgbClr val="FFFFFF"/>
              </a:buClr>
              <a:buSzPts val="4400"/>
              <a:buFont typeface="Arial"/>
              <a:buNone/>
            </a:pPr>
            <a:r>
              <a:rPr b="1" lang="pt-PT" sz="6000">
                <a:solidFill>
                  <a:schemeClr val="accent4"/>
                </a:solidFill>
                <a:latin typeface="Arial"/>
                <a:ea typeface="Arial"/>
                <a:cs typeface="Arial"/>
                <a:sym typeface="Arial"/>
              </a:rPr>
              <a:t>Stress</a:t>
            </a:r>
            <a:endParaRPr sz="6000">
              <a:solidFill>
                <a:schemeClr val="accent4"/>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INEE Presentation Template">
  <a:themeElements>
    <a:clrScheme name="Simple Light">
      <a:dk1>
        <a:srgbClr val="000000"/>
      </a:dk1>
      <a:lt1>
        <a:srgbClr val="FFFFFF"/>
      </a:lt1>
      <a:dk2>
        <a:srgbClr val="A7A7A7"/>
      </a:dk2>
      <a:lt2>
        <a:srgbClr val="535353"/>
      </a:lt2>
      <a:accent1>
        <a:srgbClr val="F27821"/>
      </a:accent1>
      <a:accent2>
        <a:srgbClr val="CD233A"/>
      </a:accent2>
      <a:accent3>
        <a:srgbClr val="913592"/>
      </a:accent3>
      <a:accent4>
        <a:srgbClr val="305284"/>
      </a:accent4>
      <a:accent5>
        <a:srgbClr val="0097A7"/>
      </a:accent5>
      <a:accent6>
        <a:srgbClr val="F68B1F"/>
      </a:accent6>
      <a:hlink>
        <a:srgbClr val="4848EB"/>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A7A7A7"/>
      </a:dk2>
      <a:lt2>
        <a:srgbClr val="535353"/>
      </a:lt2>
      <a:accent1>
        <a:srgbClr val="FFAB40"/>
      </a:accent1>
      <a:accent2>
        <a:srgbClr val="212121"/>
      </a:accent2>
      <a:accent3>
        <a:srgbClr val="78909C"/>
      </a:accent3>
      <a:accent4>
        <a:srgbClr val="8F6024"/>
      </a:accent4>
      <a:accent5>
        <a:srgbClr val="0097A7"/>
      </a:accent5>
      <a:accent6>
        <a:srgbClr val="EEFF41"/>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2020-03-22T16:36:44Z</dcterms:created>
  <dc:creator>Andreia Soares</dc:creator>
</cp:coreProperties>
</file>