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custom-properties+xml" PartName="/docProps/custom.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showSpecialPlsOnTitleSld="0">
  <p:sldMasterIdLst>
    <p:sldMasterId id="2147483648" r:id="rId4"/>
    <p:sldMasterId id="2147483654"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Lst>
  <p:sldSz cy="5715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800">
          <p15:clr>
            <a:srgbClr val="747775"/>
          </p15:clr>
        </p15:guide>
        <p15:guide id="2" pos="2880">
          <p15:clr>
            <a:srgbClr val="747775"/>
          </p15:clr>
        </p15:guide>
      </p15:sldGuideLst>
    </p:ext>
    <p:ext uri="GoogleSlidesCustomDataVersion2">
      <go:slidesCustomData xmlns:go="http://customooxmlschemas.google.com/" r:id="rId24" roundtripDataSignature="AMtx7mg4j42PfhLDu2XNMRE0Uf0eVkFCi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80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11" Type="http://schemas.openxmlformats.org/officeDocument/2006/relationships/slide" Target="slides/slide5.xml"/><Relationship Id="rId22" Type="http://schemas.openxmlformats.org/officeDocument/2006/relationships/slide" Target="slides/slide16.xml"/><Relationship Id="rId10" Type="http://schemas.openxmlformats.org/officeDocument/2006/relationships/slide" Target="slides/slide4.xml"/><Relationship Id="rId21" Type="http://schemas.openxmlformats.org/officeDocument/2006/relationships/slide" Target="slides/slide15.xml"/><Relationship Id="rId13" Type="http://schemas.openxmlformats.org/officeDocument/2006/relationships/slide" Target="slides/slide7.xml"/><Relationship Id="rId24" Type="http://customschemas.google.com/relationships/presentationmetadata" Target="metadata"/><Relationship Id="rId12" Type="http://schemas.openxmlformats.org/officeDocument/2006/relationships/slide" Target="slides/slide6.xml"/><Relationship Id="rId23" Type="http://schemas.openxmlformats.org/officeDocument/2006/relationships/slide" Target="slides/slide1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2.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960120" y="1143000"/>
            <a:ext cx="49377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s-E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g25e3dfe0434_2_33: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 name="Google Shape;57;g25e3dfe0434_2_33: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25e3dfe0434_2_711: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8" name="Google Shape;138;g25e3dfe0434_2_71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Clr>
                <a:schemeClr val="dk1"/>
              </a:buClr>
              <a:buSzPts val="1400"/>
              <a:buFont typeface="Arial"/>
              <a:buNone/>
            </a:pPr>
            <a:r>
              <a:rPr lang="es-ES"/>
              <a:t>Sugestão de </a:t>
            </a:r>
            <a:r>
              <a:rPr b="1" lang="es-ES"/>
              <a:t>perguntas específicas </a:t>
            </a:r>
            <a:r>
              <a:rPr lang="es-ES"/>
              <a:t>para a sessão plenária: </a:t>
            </a:r>
            <a:endParaRPr/>
          </a:p>
          <a:p>
            <a:pPr indent="-304800" lvl="0" marL="457200" rtl="0" algn="l">
              <a:lnSpc>
                <a:spcPct val="107000"/>
              </a:lnSpc>
              <a:spcBef>
                <a:spcPts val="0"/>
              </a:spcBef>
              <a:spcAft>
                <a:spcPts val="0"/>
              </a:spcAft>
              <a:buSzPts val="1200"/>
              <a:buFont typeface="Calibri"/>
              <a:buAutoNum type="arabicPeriod"/>
            </a:pPr>
            <a:r>
              <a:rPr lang="es-ES"/>
              <a:t>De que forma podemos garantir que todas as crianças pequenas afetadas por crises são atendidas? </a:t>
            </a:r>
            <a:endParaRPr/>
          </a:p>
          <a:p>
            <a:pPr indent="-304800" lvl="0" marL="457200" rtl="0" algn="l">
              <a:lnSpc>
                <a:spcPct val="107000"/>
              </a:lnSpc>
              <a:spcBef>
                <a:spcPts val="0"/>
              </a:spcBef>
              <a:spcAft>
                <a:spcPts val="0"/>
              </a:spcAft>
              <a:buSzPts val="1200"/>
              <a:buFont typeface="Calibri"/>
              <a:buAutoNum type="arabicPeriod"/>
            </a:pPr>
            <a:r>
              <a:rPr lang="es-ES"/>
              <a:t>Como a abordagem baseada nos direitos pode ser utilizada para criar e implementar o ECDiE?</a:t>
            </a:r>
            <a:endParaRPr/>
          </a:p>
          <a:p>
            <a:pPr indent="0" lvl="0" marL="0" rtl="0" algn="l">
              <a:lnSpc>
                <a:spcPct val="100000"/>
              </a:lnSpc>
              <a:spcBef>
                <a:spcPts val="0"/>
              </a:spcBef>
              <a:spcAft>
                <a:spcPts val="0"/>
              </a:spcAft>
              <a:buClr>
                <a:schemeClr val="dk1"/>
              </a:buClr>
              <a:buSzPts val="1400"/>
              <a:buFont typeface="Arial"/>
              <a:buNone/>
            </a:pPr>
            <a:r>
              <a:t/>
            </a:r>
            <a:endParaRPr b="1"/>
          </a:p>
          <a:p>
            <a:pPr indent="0" lvl="0" marL="0" rtl="0" algn="l">
              <a:lnSpc>
                <a:spcPct val="100000"/>
              </a:lnSpc>
              <a:spcBef>
                <a:spcPts val="0"/>
              </a:spcBef>
              <a:spcAft>
                <a:spcPts val="0"/>
              </a:spcAft>
              <a:buSzPts val="1400"/>
              <a:buNone/>
            </a:pPr>
            <a:r>
              <a:rPr b="1" lang="es-ES"/>
              <a:t>--</a:t>
            </a:r>
            <a:endParaRPr b="1"/>
          </a:p>
          <a:p>
            <a:pPr indent="0" lvl="0" marL="0" rtl="0" algn="l">
              <a:lnSpc>
                <a:spcPct val="100000"/>
              </a:lnSpc>
              <a:spcBef>
                <a:spcPts val="0"/>
              </a:spcBef>
              <a:spcAft>
                <a:spcPts val="0"/>
              </a:spcAft>
              <a:buSzPts val="1400"/>
              <a:buNone/>
            </a:pPr>
            <a:r>
              <a:rPr b="1" lang="es-ES"/>
              <a:t>Abordagem baseada nos direitos: </a:t>
            </a:r>
            <a:r>
              <a:rPr lang="es-ES"/>
              <a:t>Todas as crianças têm o direito à sobrevivência, ao desenvolvimento, à participação e à proteção contra a violência, conforme estipulado na Convenção das Nações Unidas sobre os Direitos da Criança. Portanto, qualquer iniciativa implementada para promover o desenvolvimento na primeira infância deve considerar sete princípios (UNICEF, s.d.):</a:t>
            </a:r>
            <a:endParaRPr/>
          </a:p>
          <a:p>
            <a:pPr indent="-304800" lvl="0" marL="457200" rtl="0" algn="l">
              <a:lnSpc>
                <a:spcPct val="100000"/>
              </a:lnSpc>
              <a:spcBef>
                <a:spcPts val="0"/>
              </a:spcBef>
              <a:spcAft>
                <a:spcPts val="0"/>
              </a:spcAft>
              <a:buSzPts val="1200"/>
              <a:buFont typeface="Calibri"/>
              <a:buAutoNum type="arabicPeriod"/>
            </a:pPr>
            <a:r>
              <a:rPr lang="es-ES"/>
              <a:t>Dignidade: Cada criança e jovem, assim como cada adulto, tem uma dignidade interna e um valor que devem ser valorizados, respeitados e nutridos. Respeitar a dignidade das crianças significa que todas as crianças devem ser tratadas com cuidado e respeito em todas as circunstâncias – em escolas, hospitais, estações de polícia, espaços públicos ou lares de crianças.</a:t>
            </a:r>
            <a:endParaRPr/>
          </a:p>
          <a:p>
            <a:pPr indent="-304800" lvl="0" marL="457200" rtl="0" algn="l">
              <a:lnSpc>
                <a:spcPct val="100000"/>
              </a:lnSpc>
              <a:spcBef>
                <a:spcPts val="0"/>
              </a:spcBef>
              <a:spcAft>
                <a:spcPts val="0"/>
              </a:spcAft>
              <a:buSzPts val="1200"/>
              <a:buFont typeface="Calibri"/>
              <a:buAutoNum type="arabicPeriod"/>
            </a:pPr>
            <a:r>
              <a:rPr lang="es-ES"/>
              <a:t>Interdependência e indivisibilidade: Os direitos não podem ser “escolhidos a dedo”, em função das circunstâncias. Todas as crianças e jovens devem desfrutar de todos os seus direitos o tempo todo, porque todos os direitos são igualmente importantes. Os direitos das crianças e dos jovens a um padrão de vida adequado, ou a serem protegidas/os contra abuso, negligência e violência são tão importantes quanto os seus direitos de se reunirem com os pares ou de liberdade de expressão.</a:t>
            </a:r>
            <a:endParaRPr/>
          </a:p>
          <a:p>
            <a:pPr indent="-304800" lvl="0" marL="457200" rtl="0" algn="l">
              <a:lnSpc>
                <a:spcPct val="100000"/>
              </a:lnSpc>
              <a:spcBef>
                <a:spcPts val="0"/>
              </a:spcBef>
              <a:spcAft>
                <a:spcPts val="0"/>
              </a:spcAft>
              <a:buSzPts val="1200"/>
              <a:buFont typeface="Calibri"/>
              <a:buAutoNum type="arabicPeriod"/>
            </a:pPr>
            <a:r>
              <a:rPr lang="es-ES"/>
              <a:t>Melhores interesses: Os melhores interesses da criança devem ser uma prioridade máxima em todas as decisões e ações que afetam crianças e jovens. As decisões podem dizer respeito a crianças individualmente, por exemplo, sobre a adoção, ou a grupos de crianças e jovens, por exemplo, na conceção de espaços de lazer. Em todos os casos, crianças e jovens devem estar envolvidas/os na decisão do que é melhor para elas/es.</a:t>
            </a:r>
            <a:endParaRPr/>
          </a:p>
          <a:p>
            <a:pPr indent="-304800" lvl="0" marL="457200" rtl="0" algn="l">
              <a:lnSpc>
                <a:spcPct val="100000"/>
              </a:lnSpc>
              <a:spcBef>
                <a:spcPts val="0"/>
              </a:spcBef>
              <a:spcAft>
                <a:spcPts val="0"/>
              </a:spcAft>
              <a:buSzPts val="1200"/>
              <a:buFont typeface="Calibri"/>
              <a:buAutoNum type="arabicPeriod"/>
            </a:pPr>
            <a:r>
              <a:rPr lang="es-ES"/>
              <a:t>Participação: Todas as crianças e jovens têm o direito de opinar em assuntos que as/os afetam e que suas opiniões sejam levadas a sério. Para participar significativamente na vida da família, da comunidade e da sociedade em geral, crianças e jovens precisam de apoio e oportunidades para envolvimento. Elas/es precisam de informação, espaço para expressar suas opiniões e sentimentos e oportunidades para fazer perguntas.</a:t>
            </a:r>
            <a:endParaRPr/>
          </a:p>
          <a:p>
            <a:pPr indent="-304800" lvl="0" marL="457200" rtl="0" algn="l">
              <a:lnSpc>
                <a:spcPct val="100000"/>
              </a:lnSpc>
              <a:spcBef>
                <a:spcPts val="0"/>
              </a:spcBef>
              <a:spcAft>
                <a:spcPts val="0"/>
              </a:spcAft>
              <a:buSzPts val="1200"/>
              <a:buFont typeface="Calibri"/>
              <a:buAutoNum type="arabicPeriod"/>
            </a:pPr>
            <a:r>
              <a:rPr lang="es-ES"/>
              <a:t>Não discriminação: Todas as crianças e jovens devem ser tratadas/os de forma justa e protegidas/os contra discriminação, independentemente da sua idade, género, etnia, religião, língua, origem familiar ou qualquer outro estatuto. Ter acesso a oportunidades iguais e aos melhores resultados possíveis não significa ser tratado de forma idêntica; algumas crianças e jovens precisam de mais apoio do que outras/os para superar barreiras e dificuldades.</a:t>
            </a:r>
            <a:endParaRPr/>
          </a:p>
          <a:p>
            <a:pPr indent="-304800" lvl="0" marL="457200" rtl="0" algn="l">
              <a:lnSpc>
                <a:spcPct val="100000"/>
              </a:lnSpc>
              <a:spcBef>
                <a:spcPts val="0"/>
              </a:spcBef>
              <a:spcAft>
                <a:spcPts val="0"/>
              </a:spcAft>
              <a:buSzPts val="1200"/>
              <a:buFont typeface="Calibri"/>
              <a:buAutoNum type="arabicPeriod"/>
            </a:pPr>
            <a:r>
              <a:rPr lang="es-ES"/>
              <a:t>Transparência e prestação de contas: O diálogo aberto e as relações fortes entre crianças e jovens, profissionais e políticos locais são fundamentais para tornar os direitos uma realidade. Para que isso aconteça, todos precisam ser apoiados para aprender e compreender os direitos. O conhecimento dos direitos também permite que crianças e jovens voltem-se às pessoas responsáveis por garantir que seus direitos sejam protegidos e realizados.</a:t>
            </a:r>
            <a:endParaRPr/>
          </a:p>
          <a:p>
            <a:pPr indent="-304800" lvl="0" marL="457200" rtl="0" algn="l">
              <a:lnSpc>
                <a:spcPct val="100000"/>
              </a:lnSpc>
              <a:spcBef>
                <a:spcPts val="0"/>
              </a:spcBef>
              <a:spcAft>
                <a:spcPts val="0"/>
              </a:spcAft>
              <a:buSzPts val="1200"/>
              <a:buFont typeface="Calibri"/>
              <a:buAutoNum type="arabicPeriod"/>
            </a:pPr>
            <a:r>
              <a:rPr lang="es-ES"/>
              <a:t>Vida, sobrevivência e desenvolvimento: Toda criança tem o direito à vida e cada criança e jovem deve desfrutar das mesmas oportunidades para estar segura/o, saudável, crescer e se desenvolver. Desde o nascimento até a idade adulta, crianças e jovens desenvolvem-se de muitas maneiras diferentes – física, emocional, social, espiritual e educacionalmente – e diferentes profissionais devem trabalhar juntas/os para ajudar a tornar isso possível.</a:t>
            </a:r>
            <a:endParaRPr/>
          </a:p>
          <a:p>
            <a:pPr indent="0" lvl="0" marL="0" rtl="0" algn="l">
              <a:lnSpc>
                <a:spcPct val="100000"/>
              </a:lnSpc>
              <a:spcBef>
                <a:spcPts val="0"/>
              </a:spcBef>
              <a:spcAft>
                <a:spcPts val="0"/>
              </a:spcAft>
              <a:buClr>
                <a:schemeClr val="dk1"/>
              </a:buClr>
              <a:buSzPts val="1400"/>
              <a:buFont typeface="Arial"/>
              <a:buNone/>
            </a:pPr>
            <a:r>
              <a:t/>
            </a:r>
            <a:endParaRPr b="1"/>
          </a:p>
          <a:p>
            <a:pPr indent="0" lvl="0" marL="0" rtl="0" algn="l">
              <a:lnSpc>
                <a:spcPct val="100000"/>
              </a:lnSpc>
              <a:spcBef>
                <a:spcPts val="0"/>
              </a:spcBef>
              <a:spcAft>
                <a:spcPts val="0"/>
              </a:spcAft>
              <a:buSzPts val="1400"/>
              <a:buNone/>
            </a:pPr>
            <a:r>
              <a:rPr b="1" lang="es-ES"/>
              <a:t>Igualdade de género:</a:t>
            </a:r>
            <a:r>
              <a:rPr lang="es-ES"/>
              <a:t> (ECDAN, n.d.) Em situações de emergência, garantir a igualdade de género no ECDiE significa assegurar que todas as crianças tenham acesso a um suporte integral, especialmente as meninas: Para isso, é importante:</a:t>
            </a:r>
            <a:endParaRPr/>
          </a:p>
          <a:p>
            <a:pPr indent="-304800" lvl="0" marL="457200" rtl="0" algn="l">
              <a:lnSpc>
                <a:spcPct val="100000"/>
              </a:lnSpc>
              <a:spcBef>
                <a:spcPts val="0"/>
              </a:spcBef>
              <a:spcAft>
                <a:spcPts val="0"/>
              </a:spcAft>
              <a:buSzPts val="1200"/>
              <a:buChar char="●"/>
            </a:pPr>
            <a:r>
              <a:rPr lang="es-ES"/>
              <a:t>Garantir que meninas e meninos recebam cuidados e oportunidades de aprendizado iguais, desenvolvendo a capacidade de adultos que cuidam e ensinam as crianças, inclusive por meio de uma pedagogia sensível ao gênero para as/os educadoras/es.</a:t>
            </a:r>
            <a:endParaRPr/>
          </a:p>
          <a:p>
            <a:pPr indent="-304800" lvl="0" marL="457200" rtl="0" algn="l">
              <a:lnSpc>
                <a:spcPct val="100000"/>
              </a:lnSpc>
              <a:spcBef>
                <a:spcPts val="0"/>
              </a:spcBef>
              <a:spcAft>
                <a:spcPts val="0"/>
              </a:spcAft>
              <a:buSzPts val="1200"/>
              <a:buChar char="●"/>
            </a:pPr>
            <a:r>
              <a:rPr lang="es-ES"/>
              <a:t>Garantir que meninas e meninos tenham acesso igualitário a materiais lúdicos e de aprendizagem, e que as brincadeiras não reforcem normas e estereótipos de género.</a:t>
            </a:r>
            <a:endParaRPr/>
          </a:p>
          <a:p>
            <a:pPr indent="-304800" lvl="0" marL="457200" rtl="0" algn="l">
              <a:lnSpc>
                <a:spcPct val="100000"/>
              </a:lnSpc>
              <a:spcBef>
                <a:spcPts val="0"/>
              </a:spcBef>
              <a:spcAft>
                <a:spcPts val="0"/>
              </a:spcAft>
              <a:buSzPts val="1200"/>
              <a:buChar char="●"/>
            </a:pPr>
            <a:r>
              <a:rPr lang="es-ES"/>
              <a:t>Adaptar programas de parentalidade para pais e cuidadoras/es – mulheres e homens – para incluir reflexões sobre como as crianças aprendem sobre género desde a primeira infância e a importância de proporcionar a meninas e meninos cuidados e oportunidades iguais para se desenvolverem e prosperarem.    </a:t>
            </a:r>
            <a:endParaRPr/>
          </a:p>
          <a:p>
            <a:pPr indent="-304800" lvl="0" marL="457200" rtl="0" algn="l">
              <a:lnSpc>
                <a:spcPct val="100000"/>
              </a:lnSpc>
              <a:spcBef>
                <a:spcPts val="0"/>
              </a:spcBef>
              <a:spcAft>
                <a:spcPts val="0"/>
              </a:spcAft>
              <a:buSzPts val="1200"/>
              <a:buChar char="●"/>
            </a:pPr>
            <a:r>
              <a:rPr lang="es-ES"/>
              <a:t>Promover a participação dos homens na prestação de cuidados nutridores às crianças, assim como na partilha dos cuidados infantis e da tomada de decisões com sua parceira.</a:t>
            </a:r>
            <a:endParaRPr/>
          </a:p>
          <a:p>
            <a:pPr indent="-304800" lvl="0" marL="457200" rtl="0" algn="l">
              <a:lnSpc>
                <a:spcPct val="100000"/>
              </a:lnSpc>
              <a:spcBef>
                <a:spcPts val="0"/>
              </a:spcBef>
              <a:spcAft>
                <a:spcPts val="0"/>
              </a:spcAft>
              <a:buSzPts val="1200"/>
              <a:buChar char="●"/>
            </a:pPr>
            <a:r>
              <a:rPr lang="es-ES"/>
              <a:t>Garantir que os programas de DPI apoiem e promovam os direitos das mulheres à saúde, à liberdade da violência e ao protagonismo.</a:t>
            </a:r>
            <a:endParaRPr/>
          </a:p>
          <a:p>
            <a:pPr indent="-304800" lvl="0" marL="457200" rtl="0" algn="l">
              <a:lnSpc>
                <a:spcPct val="100000"/>
              </a:lnSpc>
              <a:spcBef>
                <a:spcPts val="0"/>
              </a:spcBef>
              <a:spcAft>
                <a:spcPts val="0"/>
              </a:spcAft>
              <a:buSzPts val="1200"/>
              <a:buChar char="●"/>
            </a:pPr>
            <a:r>
              <a:rPr lang="es-ES"/>
              <a:t>Garantir que as comunicações de mudança social e comportamental para cuidados nutridores reflitam o valor e o potencial igual de meninas e meninos, bem como a importância da partilha de responsabilidades de cuidados e tomada de decisões entre mulheres e homens.</a:t>
            </a:r>
            <a:endParaRPr/>
          </a:p>
          <a:p>
            <a:pPr indent="-304800" lvl="0" marL="457200" rtl="0" algn="l">
              <a:lnSpc>
                <a:spcPct val="100000"/>
              </a:lnSpc>
              <a:spcBef>
                <a:spcPts val="0"/>
              </a:spcBef>
              <a:spcAft>
                <a:spcPts val="0"/>
              </a:spcAft>
              <a:buSzPts val="1200"/>
              <a:buChar char="●"/>
            </a:pPr>
            <a:r>
              <a:rPr lang="es-ES"/>
              <a:t>Garantir que os sistemas de proteção social e o apoio para crianças pequenas e suas famílias não reforcem normas de género sobre o trabalho de cuidado e proporcionem licença parental e cuidados infantis tanto para mães quanto para pais.</a:t>
            </a:r>
            <a:endParaRPr/>
          </a:p>
          <a:p>
            <a:pPr indent="0" lvl="0" marL="0" rtl="0" algn="l">
              <a:lnSpc>
                <a:spcPct val="100000"/>
              </a:lnSpc>
              <a:spcBef>
                <a:spcPts val="0"/>
              </a:spcBef>
              <a:spcAft>
                <a:spcPts val="0"/>
              </a:spcAft>
              <a:buClr>
                <a:schemeClr val="dk1"/>
              </a:buClr>
              <a:buSzPts val="1400"/>
              <a:buFont typeface="Arial"/>
              <a:buNone/>
            </a:pPr>
            <a:r>
              <a:t/>
            </a:r>
            <a:endParaRPr b="1"/>
          </a:p>
          <a:p>
            <a:pPr indent="0" lvl="0" marL="0" rtl="0" algn="l">
              <a:lnSpc>
                <a:spcPct val="100000"/>
              </a:lnSpc>
              <a:spcBef>
                <a:spcPts val="0"/>
              </a:spcBef>
              <a:spcAft>
                <a:spcPts val="0"/>
              </a:spcAft>
              <a:buSzPts val="1400"/>
              <a:buNone/>
            </a:pPr>
            <a:r>
              <a:rPr b="1" lang="es-ES"/>
              <a:t>Abordagem de inclusão:</a:t>
            </a:r>
            <a:r>
              <a:rPr lang="es-ES"/>
              <a:t> apresenta uma forma de garantir oportunidades iguais, apoio e acesso a serviços para grupos minoritários ou pessoas em situações especialmente vulneráveis antes, durante e após uma emergência. Crianças com deficiência:</a:t>
            </a:r>
            <a:endParaRPr/>
          </a:p>
          <a:p>
            <a:pPr indent="-304800" lvl="0" marL="457200" rtl="0" algn="l">
              <a:lnSpc>
                <a:spcPct val="100000"/>
              </a:lnSpc>
              <a:spcBef>
                <a:spcPts val="0"/>
              </a:spcBef>
              <a:spcAft>
                <a:spcPts val="0"/>
              </a:spcAft>
              <a:buSzPts val="1200"/>
              <a:buChar char="●"/>
            </a:pPr>
            <a:r>
              <a:rPr lang="es-ES"/>
              <a:t>têm 25% menos probabilidade de frequentar a educação na primeira infância </a:t>
            </a:r>
            <a:endParaRPr/>
          </a:p>
          <a:p>
            <a:pPr indent="-304800" lvl="0" marL="457200" rtl="0" algn="l">
              <a:lnSpc>
                <a:spcPct val="100000"/>
              </a:lnSpc>
              <a:spcBef>
                <a:spcPts val="0"/>
              </a:spcBef>
              <a:spcAft>
                <a:spcPts val="0"/>
              </a:spcAft>
              <a:buSzPts val="1200"/>
              <a:buChar char="●"/>
            </a:pPr>
            <a:r>
              <a:rPr lang="es-ES"/>
              <a:t>enfrentam resultados piores em termos de saúde</a:t>
            </a:r>
            <a:endParaRPr/>
          </a:p>
          <a:p>
            <a:pPr indent="-304800" lvl="0" marL="457200" rtl="0" algn="l">
              <a:lnSpc>
                <a:spcPct val="100000"/>
              </a:lnSpc>
              <a:spcBef>
                <a:spcPts val="0"/>
              </a:spcBef>
              <a:spcAft>
                <a:spcPts val="0"/>
              </a:spcAft>
              <a:buSzPts val="1200"/>
              <a:buChar char="●"/>
            </a:pPr>
            <a:r>
              <a:rPr lang="es-ES"/>
              <a:t>podem apresentar atraso no processo de desenvolvimento</a:t>
            </a:r>
            <a:endParaRPr/>
          </a:p>
          <a:p>
            <a:pPr indent="-304800" lvl="0" marL="457200" rtl="0" algn="l">
              <a:lnSpc>
                <a:spcPct val="100000"/>
              </a:lnSpc>
              <a:spcBef>
                <a:spcPts val="0"/>
              </a:spcBef>
              <a:spcAft>
                <a:spcPts val="0"/>
              </a:spcAft>
              <a:buSzPts val="1200"/>
              <a:buChar char="●"/>
            </a:pPr>
            <a:r>
              <a:rPr lang="es-ES"/>
              <a:t>enfrentam maior risco de contrair doenças transmissíveis</a:t>
            </a:r>
            <a:endParaRPr/>
          </a:p>
          <a:p>
            <a:pPr indent="-304800" lvl="0" marL="457200" rtl="0" algn="l">
              <a:lnSpc>
                <a:spcPct val="100000"/>
              </a:lnSpc>
              <a:spcBef>
                <a:spcPts val="0"/>
              </a:spcBef>
              <a:spcAft>
                <a:spcPts val="0"/>
              </a:spcAft>
              <a:buSzPts val="1200"/>
              <a:buChar char="●"/>
            </a:pPr>
            <a:r>
              <a:rPr lang="es-ES"/>
              <a:t>têm chances menores de sobrevivência quando doentes</a:t>
            </a:r>
            <a:endParaRPr/>
          </a:p>
          <a:p>
            <a:pPr indent="0" lvl="0" marL="457200" rtl="0" algn="l">
              <a:lnSpc>
                <a:spcPct val="100000"/>
              </a:lnSpc>
              <a:spcBef>
                <a:spcPts val="0"/>
              </a:spcBef>
              <a:spcAft>
                <a:spcPts val="0"/>
              </a:spcAft>
              <a:buNone/>
            </a:pPr>
            <a:r>
              <a:rPr lang="es-ES"/>
              <a:t>têm maior probabilidade de viver na pobreza quando comparadas com crianças sem deficiências </a:t>
            </a:r>
            <a:endParaRPr/>
          </a:p>
          <a:p>
            <a:pPr indent="-304800" lvl="0" marL="457200" rtl="0" algn="l">
              <a:lnSpc>
                <a:spcPct val="100000"/>
              </a:lnSpc>
              <a:spcBef>
                <a:spcPts val="0"/>
              </a:spcBef>
              <a:spcAft>
                <a:spcPts val="0"/>
              </a:spcAft>
              <a:buSzPts val="1200"/>
              <a:buChar char="●"/>
            </a:pPr>
            <a:r>
              <a:rPr lang="es-ES"/>
              <a:t>frequentemente são marginalizadas e correm risco de marginalização dentro das comunidades</a:t>
            </a:r>
            <a:endParaRPr/>
          </a:p>
          <a:p>
            <a:pPr indent="0" lvl="0" marL="0" rtl="0" algn="l">
              <a:lnSpc>
                <a:spcPct val="100000"/>
              </a:lnSpc>
              <a:spcBef>
                <a:spcPts val="0"/>
              </a:spcBef>
              <a:spcAft>
                <a:spcPts val="0"/>
              </a:spcAft>
              <a:buNone/>
            </a:pPr>
            <a:r>
              <a:t/>
            </a:r>
            <a:endParaRPr/>
          </a:p>
          <a:p>
            <a:pPr indent="0" lvl="0" marL="0" rtl="0" algn="l">
              <a:lnSpc>
                <a:spcPct val="100000"/>
              </a:lnSpc>
              <a:spcBef>
                <a:spcPts val="0"/>
              </a:spcBef>
              <a:spcAft>
                <a:spcPts val="0"/>
              </a:spcAft>
              <a:buNone/>
            </a:pPr>
            <a:r>
              <a:rPr lang="es-ES"/>
              <a:t>Elas estão ainda em maior risco quando há conflitos armados, desastres naturais e outras crises.</a:t>
            </a:r>
            <a:endParaRPr/>
          </a:p>
          <a:p>
            <a:pPr indent="0" lvl="0" marL="0" rtl="0" algn="l">
              <a:lnSpc>
                <a:spcPct val="100000"/>
              </a:lnSpc>
              <a:spcBef>
                <a:spcPts val="0"/>
              </a:spcBef>
              <a:spcAft>
                <a:spcPts val="0"/>
              </a:spcAft>
              <a:buClr>
                <a:schemeClr val="dk1"/>
              </a:buClr>
              <a:buSzPts val="1400"/>
              <a:buFont typeface="Arial"/>
              <a:buNone/>
            </a:pPr>
            <a:r>
              <a:rPr lang="es-ES"/>
              <a:t>Como as crianças com deficiência são um grupo particularmente vulnerável, há um risco maior de que o fato de serem identificadas como deficientes possa levar à discriminação ou ao estigma em suas escolas ou comunidades. Considerando que as crianças estão em constante crescimento e desenvolvimento, e que se desenvolvem em seu próprio ritmo, pode ser bastante difícil para pais e pessoas envolvidas com projetos de desenvolvimento identificar atrasos ou limitações, particularmente em crianças com menos de 5 anos (Plan Internacional 2015). Ainda assim, existem ferramentas práticas e acessíveis que apoiam profissionais e outras partes interessadas na triagem e na identificação precoce de deficiências e atrasos de desenvolvimento em crianças pequenas.</a:t>
            </a:r>
            <a:endParaRPr/>
          </a:p>
          <a:p>
            <a:pPr indent="0" lvl="0" marL="0" rtl="0" algn="l">
              <a:lnSpc>
                <a:spcPct val="100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SzPts val="1400"/>
              <a:buNone/>
            </a:pPr>
            <a:r>
              <a:rPr b="1" lang="es-ES"/>
              <a:t>Abordagem intercultural: </a:t>
            </a:r>
            <a:r>
              <a:rPr lang="es-ES"/>
              <a:t>Estratégias de intervenção devem ser adaptadas ao local em que serão aplicadas. Os projetos devem reconhecer linguagens nativas ou indígenas, e programas educativos devem incluí-las. No desenvolvimento na primeira infância, o propósito é construir a força de cada indivíduo da comunidade local nas práticas de criação de filhas/os. </a:t>
            </a:r>
            <a:endParaRPr/>
          </a:p>
          <a:p>
            <a:pPr indent="0" lvl="0" marL="0" rtl="0" algn="l">
              <a:lnSpc>
                <a:spcPct val="100000"/>
              </a:lnSpc>
              <a:spcBef>
                <a:spcPts val="0"/>
              </a:spcBef>
              <a:spcAft>
                <a:spcPts val="0"/>
              </a:spcAft>
              <a:buClr>
                <a:schemeClr val="dk1"/>
              </a:buClr>
              <a:buSzPts val="1400"/>
              <a:buFont typeface="Arial"/>
              <a:buNone/>
            </a:pPr>
            <a:r>
              <a:rPr lang="es-ES"/>
              <a:t>Por exemplo, usar a língua nativa nos espaços de aprendizagem reforça a participação, diminui atritos e aumenta a probabilidade do envolvimento da família e da comunidade no processo de aprendizagem das crianças. Pesquisas também mostram que usar a língua materna como meio de instrução melhora os processos cognitivos de aprendizagem da criança e que o ensino centrado nas/os estudantes, em uma língua que a criança fala, tende a ser eficaz. </a:t>
            </a:r>
            <a:endParaRPr/>
          </a:p>
          <a:p>
            <a:pPr indent="0" lvl="0" marL="0" rtl="0" algn="l">
              <a:lnSpc>
                <a:spcPct val="100000"/>
              </a:lnSpc>
              <a:spcBef>
                <a:spcPts val="0"/>
              </a:spcBef>
              <a:spcAft>
                <a:spcPts val="0"/>
              </a:spcAft>
              <a:buClr>
                <a:schemeClr val="dk1"/>
              </a:buClr>
              <a:buSzPts val="1400"/>
              <a:buFont typeface="Arial"/>
              <a:buNone/>
            </a:pPr>
            <a:r>
              <a:rPr lang="es-ES"/>
              <a:t>Entre as considerações-chave recomendadas para apoiar o uso de línguas locais/maternas durante a educação na primeira infância, estão: (a) língua de instrução, (b) currículo adequado e (c) capacidade e professoras/es e outras/os profissionais da educação (UNICEF, 2016).</a:t>
            </a:r>
            <a:endParaRPr/>
          </a:p>
          <a:p>
            <a:pPr indent="0" lvl="0" marL="0" rtl="0" algn="l">
              <a:lnSpc>
                <a:spcPct val="100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SzPts val="1400"/>
              <a:buNone/>
            </a:pPr>
            <a:r>
              <a:rPr b="1" lang="es-ES"/>
              <a:t>Abordagem ao longo da vida: </a:t>
            </a:r>
            <a:r>
              <a:rPr b="0" lang="es-ES"/>
              <a:t>Essa abordagem</a:t>
            </a:r>
            <a:r>
              <a:rPr b="1" lang="es-ES"/>
              <a:t> </a:t>
            </a:r>
            <a:r>
              <a:rPr lang="es-ES"/>
              <a:t>significa:</a:t>
            </a:r>
            <a:endParaRPr/>
          </a:p>
          <a:p>
            <a:pPr indent="-304800" lvl="0" marL="457200" rtl="0" algn="l">
              <a:lnSpc>
                <a:spcPct val="100000"/>
              </a:lnSpc>
              <a:spcBef>
                <a:spcPts val="0"/>
              </a:spcBef>
              <a:spcAft>
                <a:spcPts val="0"/>
              </a:spcAft>
              <a:buSzPts val="1200"/>
              <a:buChar char="●"/>
            </a:pPr>
            <a:r>
              <a:rPr lang="es-ES"/>
              <a:t>reconhecer que todas as fases da vida de uma pessoa estão intrinsecamente interligadas umas com as outras, com a vida de outras pessoas na sociedade e com as gerações passadas e futuras das suas famílias;</a:t>
            </a:r>
            <a:endParaRPr/>
          </a:p>
          <a:p>
            <a:pPr indent="-304800" lvl="0" marL="457200" rtl="0" algn="l">
              <a:lnSpc>
                <a:spcPct val="100000"/>
              </a:lnSpc>
              <a:spcBef>
                <a:spcPts val="0"/>
              </a:spcBef>
              <a:spcAft>
                <a:spcPts val="0"/>
              </a:spcAft>
              <a:buSzPts val="1200"/>
              <a:buChar char="●"/>
            </a:pPr>
            <a:r>
              <a:rPr lang="es-ES"/>
              <a:t>compreender que a saúde e o bem-estar dependem das interações entre os fatores de risco e de proteção ao longo da vida das pessoas;</a:t>
            </a:r>
            <a:endParaRPr/>
          </a:p>
          <a:p>
            <a:pPr indent="-304800" lvl="0" marL="457200" rtl="0" algn="l">
              <a:lnSpc>
                <a:spcPct val="100000"/>
              </a:lnSpc>
              <a:spcBef>
                <a:spcPts val="0"/>
              </a:spcBef>
              <a:spcAft>
                <a:spcPts val="0"/>
              </a:spcAft>
              <a:buSzPts val="1200"/>
              <a:buChar char="●"/>
            </a:pPr>
            <a:r>
              <a:rPr lang="es-ES"/>
              <a:t>tomar providências:</a:t>
            </a:r>
            <a:endParaRPr/>
          </a:p>
          <a:p>
            <a:pPr indent="-304800" lvl="1" marL="914400" rtl="0" algn="l">
              <a:lnSpc>
                <a:spcPct val="100000"/>
              </a:lnSpc>
              <a:spcBef>
                <a:spcPts val="0"/>
              </a:spcBef>
              <a:spcAft>
                <a:spcPts val="0"/>
              </a:spcAft>
              <a:buSzPts val="1200"/>
              <a:buChar char="○"/>
            </a:pPr>
            <a:r>
              <a:rPr lang="es-ES"/>
              <a:t>precocemente para garantir um melhor começo na vida;</a:t>
            </a:r>
            <a:endParaRPr/>
          </a:p>
          <a:p>
            <a:pPr indent="-304800" lvl="1" marL="914400" rtl="0" algn="l">
              <a:lnSpc>
                <a:spcPct val="100000"/>
              </a:lnSpc>
              <a:spcBef>
                <a:spcPts val="0"/>
              </a:spcBef>
              <a:spcAft>
                <a:spcPts val="0"/>
              </a:spcAft>
              <a:buSzPts val="1200"/>
              <a:buChar char="○"/>
            </a:pPr>
            <a:r>
              <a:rPr lang="es-ES"/>
              <a:t>de forma apropriada para proteger e promover a saúde durante os períodos de transição da vida; e</a:t>
            </a:r>
            <a:endParaRPr/>
          </a:p>
          <a:p>
            <a:pPr indent="-304800" lvl="1" marL="914400" rtl="0" algn="l">
              <a:lnSpc>
                <a:spcPct val="100000"/>
              </a:lnSpc>
              <a:spcBef>
                <a:spcPts val="0"/>
              </a:spcBef>
              <a:spcAft>
                <a:spcPts val="0"/>
              </a:spcAft>
              <a:buSzPts val="1200"/>
              <a:buChar char="○"/>
            </a:pPr>
            <a:r>
              <a:rPr lang="es-ES"/>
              <a:t>de forma conjunta, como uma sociedade coesa, para criar ambientes saudáveis, melhorar as condições diárias de vida, e fortalecer o sistema de saúde centrado nas pessoas.</a:t>
            </a:r>
            <a:endParaRPr/>
          </a:p>
          <a:p>
            <a:pPr indent="0" lvl="0" marL="0" rtl="0" algn="l">
              <a:lnSpc>
                <a:spcPct val="107000"/>
              </a:lnSpc>
              <a:spcBef>
                <a:spcPts val="0"/>
              </a:spcBef>
              <a:spcAft>
                <a:spcPts val="0"/>
              </a:spcAft>
              <a:buSzPts val="14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25e3dfe0434_2_723: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4" name="Google Shape;144;g25e3dfe0434_2_723: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Clr>
                <a:schemeClr val="dk1"/>
              </a:buClr>
              <a:buSzPts val="1400"/>
              <a:buFont typeface="Arial"/>
              <a:buNone/>
            </a:pPr>
            <a:r>
              <a:rPr lang="es-ES"/>
              <a:t>Sugestão de </a:t>
            </a:r>
            <a:r>
              <a:rPr b="1" lang="es-ES"/>
              <a:t>perguntas específicas </a:t>
            </a:r>
            <a:r>
              <a:rPr lang="es-ES"/>
              <a:t>para a sessão plenária: </a:t>
            </a:r>
            <a:endParaRPr/>
          </a:p>
          <a:p>
            <a:pPr indent="-304800" lvl="0" marL="457200" rtl="0" algn="l">
              <a:lnSpc>
                <a:spcPct val="107000"/>
              </a:lnSpc>
              <a:spcBef>
                <a:spcPts val="0"/>
              </a:spcBef>
              <a:spcAft>
                <a:spcPts val="0"/>
              </a:spcAft>
              <a:buSzPts val="1200"/>
              <a:buFont typeface="Calibri"/>
              <a:buAutoNum type="arabicPeriod"/>
            </a:pPr>
            <a:r>
              <a:rPr lang="es-ES"/>
              <a:t>Por que é importante conduzir uma situação de avaliação durante a preparação para o ECDiE?</a:t>
            </a:r>
            <a:endParaRPr/>
          </a:p>
          <a:p>
            <a:pPr indent="0" lvl="0" marL="0" rtl="0" algn="l">
              <a:lnSpc>
                <a:spcPct val="100000"/>
              </a:lnSpc>
              <a:spcBef>
                <a:spcPts val="0"/>
              </a:spcBef>
              <a:spcAft>
                <a:spcPts val="0"/>
              </a:spcAft>
              <a:buSzPts val="1400"/>
              <a:buNone/>
            </a:pPr>
            <a:r>
              <a:t/>
            </a:r>
            <a:endParaRPr b="1"/>
          </a:p>
          <a:p>
            <a:pPr indent="0" lvl="0" marL="0" rtl="0" algn="l">
              <a:lnSpc>
                <a:spcPct val="100000"/>
              </a:lnSpc>
              <a:spcBef>
                <a:spcPts val="0"/>
              </a:spcBef>
              <a:spcAft>
                <a:spcPts val="0"/>
              </a:spcAft>
              <a:buSzPts val="1400"/>
              <a:buNone/>
            </a:pPr>
            <a:r>
              <a:rPr b="1" lang="es-ES"/>
              <a:t>--</a:t>
            </a:r>
            <a:endParaRPr/>
          </a:p>
          <a:p>
            <a:pPr indent="0" lvl="0" marL="0" rtl="0" algn="l">
              <a:lnSpc>
                <a:spcPct val="107000"/>
              </a:lnSpc>
              <a:spcBef>
                <a:spcPts val="0"/>
              </a:spcBef>
              <a:spcAft>
                <a:spcPts val="0"/>
              </a:spcAft>
              <a:buClr>
                <a:schemeClr val="dk1"/>
              </a:buClr>
              <a:buSzPts val="1400"/>
              <a:buFont typeface="Arial"/>
              <a:buNone/>
            </a:pPr>
            <a:r>
              <a:rPr lang="es-ES"/>
              <a:t>Por que trabalhar na preparação para o ECDiE?</a:t>
            </a:r>
            <a:endParaRPr/>
          </a:p>
          <a:p>
            <a:pPr indent="-304800" lvl="0" marL="457200" rtl="0" algn="l">
              <a:lnSpc>
                <a:spcPct val="107000"/>
              </a:lnSpc>
              <a:spcBef>
                <a:spcPts val="0"/>
              </a:spcBef>
              <a:spcAft>
                <a:spcPts val="0"/>
              </a:spcAft>
              <a:buSzPts val="1200"/>
              <a:buChar char="●"/>
            </a:pPr>
            <a:r>
              <a:rPr lang="es-ES"/>
              <a:t>Normalmente, não há informações atualizadas ou diferenciadas sobre DPI que permitam a tomada de decisões e o planeamento de ações focadas na primeira infância.</a:t>
            </a:r>
            <a:endParaRPr/>
          </a:p>
          <a:p>
            <a:pPr indent="-304800" lvl="0" marL="457200" rtl="0" algn="l">
              <a:lnSpc>
                <a:spcPct val="107000"/>
              </a:lnSpc>
              <a:spcBef>
                <a:spcPts val="0"/>
              </a:spcBef>
              <a:spcAft>
                <a:spcPts val="0"/>
              </a:spcAft>
              <a:buSzPts val="1200"/>
              <a:buChar char="●"/>
            </a:pPr>
            <a:r>
              <a:rPr lang="es-ES"/>
              <a:t>As estruturas de gestão e coordenação para preparação e resposta não têm mecanismos para facilitar a incorporação de uma abordagem de DPI. </a:t>
            </a:r>
            <a:endParaRPr/>
          </a:p>
          <a:p>
            <a:pPr indent="-304800" lvl="0" marL="457200" rtl="0" algn="l">
              <a:lnSpc>
                <a:spcPct val="107000"/>
              </a:lnSpc>
              <a:spcBef>
                <a:spcPts val="0"/>
              </a:spcBef>
              <a:spcAft>
                <a:spcPts val="0"/>
              </a:spcAft>
              <a:buSzPts val="1200"/>
              <a:buChar char="●"/>
            </a:pPr>
            <a:r>
              <a:rPr lang="es-ES"/>
              <a:t>Os planos de resposta e os planos de contingência geralmente não identificam ou integram cenários e estratégias focados na primeira infância.</a:t>
            </a:r>
            <a:endParaRPr/>
          </a:p>
          <a:p>
            <a:pPr indent="-304800" lvl="0" marL="457200" rtl="0" algn="l">
              <a:lnSpc>
                <a:spcPct val="107000"/>
              </a:lnSpc>
              <a:spcBef>
                <a:spcPts val="0"/>
              </a:spcBef>
              <a:spcAft>
                <a:spcPts val="0"/>
              </a:spcAft>
              <a:buSzPts val="1200"/>
              <a:buChar char="●"/>
            </a:pPr>
            <a:r>
              <a:rPr lang="es-ES"/>
              <a:t>Profissionais que trabalham e interagem com a primeira infância nem sempre têm a preparação e a formação necessárias para articular uma resposta apropriada em caso de desastres.</a:t>
            </a:r>
            <a:endParaRPr/>
          </a:p>
          <a:p>
            <a:pPr indent="0" lvl="0" marL="0" rtl="0" algn="l">
              <a:lnSpc>
                <a:spcPct val="107000"/>
              </a:lnSpc>
              <a:spcBef>
                <a:spcPts val="0"/>
              </a:spcBef>
              <a:spcAft>
                <a:spcPts val="0"/>
              </a:spcAft>
              <a:buClr>
                <a:schemeClr val="dk1"/>
              </a:buClr>
              <a:buSzPts val="1400"/>
              <a:buFont typeface="Arial"/>
              <a:buNone/>
            </a:pPr>
            <a:r>
              <a:t/>
            </a:r>
            <a:endParaRPr/>
          </a:p>
          <a:p>
            <a:pPr indent="0" lvl="0" marL="0" rtl="0" algn="l">
              <a:lnSpc>
                <a:spcPct val="107000"/>
              </a:lnSpc>
              <a:spcBef>
                <a:spcPts val="0"/>
              </a:spcBef>
              <a:spcAft>
                <a:spcPts val="0"/>
              </a:spcAft>
              <a:buClr>
                <a:schemeClr val="dk1"/>
              </a:buClr>
              <a:buSzPts val="1400"/>
              <a:buFont typeface="Arial"/>
              <a:buNone/>
            </a:pPr>
            <a:r>
              <a:rPr lang="es-ES"/>
              <a:t>Para determinar o âmbito da intervenção, as equipas podem analisar as características, as necessidades e os pontos fortes a nível local. Uma compreensão sólida das infraestruturas existentes de DPI e dos potenciais parceiros ajudará numa resposta mais rápida e eficaz. É necessário considerar a resposta às seguintes questões: </a:t>
            </a:r>
            <a:endParaRPr/>
          </a:p>
          <a:p>
            <a:pPr indent="0" lvl="0" marL="0" rtl="0" algn="l">
              <a:lnSpc>
                <a:spcPct val="107000"/>
              </a:lnSpc>
              <a:spcBef>
                <a:spcPts val="0"/>
              </a:spcBef>
              <a:spcAft>
                <a:spcPts val="0"/>
              </a:spcAft>
              <a:buSzPts val="1400"/>
              <a:buNone/>
            </a:pPr>
            <a:r>
              <a:t/>
            </a:r>
            <a:endParaRPr b="1"/>
          </a:p>
          <a:p>
            <a:pPr indent="0" lvl="0" marL="0" rtl="0" algn="l">
              <a:lnSpc>
                <a:spcPct val="107000"/>
              </a:lnSpc>
              <a:spcBef>
                <a:spcPts val="0"/>
              </a:spcBef>
              <a:spcAft>
                <a:spcPts val="0"/>
              </a:spcAft>
              <a:buSzPts val="1400"/>
              <a:buNone/>
            </a:pPr>
            <a:r>
              <a:rPr b="1" lang="es-ES"/>
              <a:t>Análise de crianças pequenas e famílias </a:t>
            </a:r>
            <a:endParaRPr/>
          </a:p>
          <a:p>
            <a:pPr indent="-304800" lvl="0" marL="457200" rtl="0" algn="l">
              <a:lnSpc>
                <a:spcPct val="107000"/>
              </a:lnSpc>
              <a:spcBef>
                <a:spcPts val="0"/>
              </a:spcBef>
              <a:spcAft>
                <a:spcPts val="0"/>
              </a:spcAft>
              <a:buSzPts val="1200"/>
              <a:buChar char="●"/>
            </a:pPr>
            <a:r>
              <a:rPr lang="es-ES"/>
              <a:t>Quantas são as crianças entre 0 e 8 anos? (por idade, género, deficiência - se tiverem) </a:t>
            </a:r>
            <a:endParaRPr/>
          </a:p>
          <a:p>
            <a:pPr indent="-304800" lvl="0" marL="457200" rtl="0" algn="l">
              <a:lnSpc>
                <a:spcPct val="107000"/>
              </a:lnSpc>
              <a:spcBef>
                <a:spcPts val="0"/>
              </a:spcBef>
              <a:spcAft>
                <a:spcPts val="0"/>
              </a:spcAft>
              <a:buSzPts val="1200"/>
              <a:buChar char="●"/>
            </a:pPr>
            <a:r>
              <a:rPr lang="es-ES"/>
              <a:t>Qual é a percentagem de crianças pequenas que vivem com pais ou cuidadoras/es? </a:t>
            </a:r>
            <a:endParaRPr/>
          </a:p>
          <a:p>
            <a:pPr indent="-304800" lvl="0" marL="457200" rtl="0" algn="l">
              <a:lnSpc>
                <a:spcPct val="107000"/>
              </a:lnSpc>
              <a:spcBef>
                <a:spcPts val="0"/>
              </a:spcBef>
              <a:spcAft>
                <a:spcPts val="0"/>
              </a:spcAft>
              <a:buSzPts val="1200"/>
              <a:buChar char="●"/>
            </a:pPr>
            <a:r>
              <a:rPr lang="es-ES"/>
              <a:t>Que conhecimento local existe em relação ao DPI? </a:t>
            </a:r>
            <a:endParaRPr/>
          </a:p>
          <a:p>
            <a:pPr indent="-304800" lvl="0" marL="457200" rtl="0" algn="l">
              <a:lnSpc>
                <a:spcPct val="107000"/>
              </a:lnSpc>
              <a:spcBef>
                <a:spcPts val="0"/>
              </a:spcBef>
              <a:spcAft>
                <a:spcPts val="0"/>
              </a:spcAft>
              <a:buSzPts val="1200"/>
              <a:buChar char="●"/>
            </a:pPr>
            <a:r>
              <a:rPr lang="es-ES"/>
              <a:t>Quais são as práticas locais costumeiras de cuidado para crianças pequenas? </a:t>
            </a:r>
            <a:endParaRPr/>
          </a:p>
          <a:p>
            <a:pPr indent="0" lvl="0" marL="0" rtl="0" algn="l">
              <a:lnSpc>
                <a:spcPct val="107000"/>
              </a:lnSpc>
              <a:spcBef>
                <a:spcPts val="0"/>
              </a:spcBef>
              <a:spcAft>
                <a:spcPts val="0"/>
              </a:spcAft>
              <a:buSzPts val="1400"/>
              <a:buNone/>
            </a:pPr>
            <a:r>
              <a:t/>
            </a:r>
            <a:endParaRPr b="1"/>
          </a:p>
          <a:p>
            <a:pPr indent="0" lvl="0" marL="0" rtl="0" algn="l">
              <a:lnSpc>
                <a:spcPct val="107000"/>
              </a:lnSpc>
              <a:spcBef>
                <a:spcPts val="0"/>
              </a:spcBef>
              <a:spcAft>
                <a:spcPts val="0"/>
              </a:spcAft>
              <a:buSzPts val="1400"/>
              <a:buNone/>
            </a:pPr>
            <a:r>
              <a:rPr b="1" lang="es-ES"/>
              <a:t>Análise das atividades de DPI existentes </a:t>
            </a:r>
            <a:endParaRPr/>
          </a:p>
          <a:p>
            <a:pPr indent="-304800" lvl="0" marL="457200" rtl="0" algn="l">
              <a:lnSpc>
                <a:spcPct val="107000"/>
              </a:lnSpc>
              <a:spcBef>
                <a:spcPts val="0"/>
              </a:spcBef>
              <a:spcAft>
                <a:spcPts val="0"/>
              </a:spcAft>
              <a:buSzPts val="1200"/>
              <a:buChar char="●"/>
            </a:pPr>
            <a:r>
              <a:rPr lang="es-ES"/>
              <a:t>Atualmente, existem atividades de DPI em curso? Em caso afirmativo, quais são? </a:t>
            </a:r>
            <a:endParaRPr/>
          </a:p>
          <a:p>
            <a:pPr indent="-304800" lvl="0" marL="457200" rtl="0" algn="l">
              <a:lnSpc>
                <a:spcPct val="107000"/>
              </a:lnSpc>
              <a:spcBef>
                <a:spcPts val="0"/>
              </a:spcBef>
              <a:spcAft>
                <a:spcPts val="0"/>
              </a:spcAft>
              <a:buSzPts val="1200"/>
              <a:buChar char="●"/>
            </a:pPr>
            <a:r>
              <a:rPr lang="es-ES"/>
              <a:t>O espaço disponível é adequado tanto para brincadeiras no interior quanto no exterior / ao ar livre? </a:t>
            </a:r>
            <a:endParaRPr/>
          </a:p>
          <a:p>
            <a:pPr indent="-304800" lvl="0" marL="457200" rtl="0" algn="l">
              <a:lnSpc>
                <a:spcPct val="107000"/>
              </a:lnSpc>
              <a:spcBef>
                <a:spcPts val="0"/>
              </a:spcBef>
              <a:spcAft>
                <a:spcPts val="0"/>
              </a:spcAft>
              <a:buSzPts val="1200"/>
              <a:buChar char="●"/>
            </a:pPr>
            <a:r>
              <a:rPr lang="es-ES"/>
              <a:t>Que materiais de aprendizagem precoce, recreativos, de estimulação e outros materiais relacionados a DPI estão disponíveis? </a:t>
            </a:r>
            <a:endParaRPr/>
          </a:p>
          <a:p>
            <a:pPr indent="-304800" lvl="0" marL="457200" rtl="0" algn="l">
              <a:lnSpc>
                <a:spcPct val="107000"/>
              </a:lnSpc>
              <a:spcBef>
                <a:spcPts val="0"/>
              </a:spcBef>
              <a:spcAft>
                <a:spcPts val="0"/>
              </a:spcAft>
              <a:buSzPts val="1200"/>
              <a:buChar char="●"/>
            </a:pPr>
            <a:r>
              <a:rPr lang="es-ES"/>
              <a:t>As/os professoras/es, facilitadoras/es e voluntárias/os estão formadas/os ou treinadas/os? </a:t>
            </a:r>
            <a:endParaRPr/>
          </a:p>
          <a:p>
            <a:pPr indent="-304800" lvl="0" marL="457200" rtl="0" algn="l">
              <a:lnSpc>
                <a:spcPct val="107000"/>
              </a:lnSpc>
              <a:spcBef>
                <a:spcPts val="0"/>
              </a:spcBef>
              <a:spcAft>
                <a:spcPts val="0"/>
              </a:spcAft>
              <a:buSzPts val="1200"/>
              <a:buChar char="●"/>
            </a:pPr>
            <a:r>
              <a:rPr lang="es-ES"/>
              <a:t>Crianças mais velhas ou outras/os cuidadoras/es participam na organização e no auxílio das atividades para as crianças pequenas? </a:t>
            </a:r>
            <a:endParaRPr/>
          </a:p>
          <a:p>
            <a:pPr indent="-304800" lvl="0" marL="457200" rtl="0" algn="l">
              <a:lnSpc>
                <a:spcPct val="107000"/>
              </a:lnSpc>
              <a:spcBef>
                <a:spcPts val="0"/>
              </a:spcBef>
              <a:spcAft>
                <a:spcPts val="0"/>
              </a:spcAft>
              <a:buSzPts val="1200"/>
              <a:buChar char="●"/>
            </a:pPr>
            <a:r>
              <a:rPr lang="es-ES"/>
              <a:t>Existe um sistema de encaminhamento para crianças que estão psicologicamente angustiadas ou têm necessidades especiais de proteção? </a:t>
            </a:r>
            <a:endParaRPr/>
          </a:p>
          <a:p>
            <a:pPr indent="0" lvl="0" marL="457200" rtl="0" algn="l">
              <a:lnSpc>
                <a:spcPct val="107000"/>
              </a:lnSpc>
              <a:spcBef>
                <a:spcPts val="0"/>
              </a:spcBef>
              <a:spcAft>
                <a:spcPts val="0"/>
              </a:spcAft>
              <a:buNone/>
            </a:pPr>
            <a:r>
              <a:rPr lang="es-ES"/>
              <a:t>» Se sim, para onde são encaminhadas? » Como os pais estão envolvidos nas atividades? </a:t>
            </a:r>
            <a:endParaRPr/>
          </a:p>
          <a:p>
            <a:pPr indent="-304800" lvl="0" marL="457200" rtl="0" algn="l">
              <a:lnSpc>
                <a:spcPct val="107000"/>
              </a:lnSpc>
              <a:spcBef>
                <a:spcPts val="0"/>
              </a:spcBef>
              <a:spcAft>
                <a:spcPts val="0"/>
              </a:spcAft>
              <a:buSzPts val="1200"/>
              <a:buChar char="●"/>
            </a:pPr>
            <a:r>
              <a:rPr lang="es-ES"/>
              <a:t>Como o ECDiE pode ser integrado aos programas e às atividades de DPI existentes? </a:t>
            </a:r>
            <a:endParaRPr/>
          </a:p>
          <a:p>
            <a:pPr indent="0" lvl="0" marL="0" rtl="0" algn="l">
              <a:lnSpc>
                <a:spcPct val="107000"/>
              </a:lnSpc>
              <a:spcBef>
                <a:spcPts val="0"/>
              </a:spcBef>
              <a:spcAft>
                <a:spcPts val="0"/>
              </a:spcAft>
              <a:buClr>
                <a:schemeClr val="dk1"/>
              </a:buClr>
              <a:buSzPts val="1400"/>
              <a:buFont typeface="Arial"/>
              <a:buNone/>
            </a:pPr>
            <a:r>
              <a:rPr lang="es-ES"/>
              <a:t> </a:t>
            </a:r>
            <a:endParaRPr/>
          </a:p>
          <a:p>
            <a:pPr indent="0" lvl="0" marL="0" rtl="0" algn="l">
              <a:lnSpc>
                <a:spcPct val="107000"/>
              </a:lnSpc>
              <a:spcBef>
                <a:spcPts val="0"/>
              </a:spcBef>
              <a:spcAft>
                <a:spcPts val="0"/>
              </a:spcAft>
              <a:buClr>
                <a:schemeClr val="dk1"/>
              </a:buClr>
              <a:buSzPts val="1400"/>
              <a:buFont typeface="Arial"/>
              <a:buNone/>
            </a:pPr>
            <a:r>
              <a:rPr b="1" lang="es-ES"/>
              <a:t>Análise de potenciais parceiros</a:t>
            </a:r>
            <a:r>
              <a:rPr lang="es-ES"/>
              <a:t> </a:t>
            </a:r>
            <a:endParaRPr/>
          </a:p>
          <a:p>
            <a:pPr indent="-304800" lvl="0" marL="457200" rtl="0" algn="l">
              <a:lnSpc>
                <a:spcPct val="107000"/>
              </a:lnSpc>
              <a:spcBef>
                <a:spcPts val="0"/>
              </a:spcBef>
              <a:spcAft>
                <a:spcPts val="0"/>
              </a:spcAft>
              <a:buSzPts val="1200"/>
              <a:buChar char="●"/>
            </a:pPr>
            <a:r>
              <a:rPr lang="es-ES"/>
              <a:t>Quem são os principais intervenientes em DPI? </a:t>
            </a:r>
            <a:endParaRPr/>
          </a:p>
          <a:p>
            <a:pPr indent="-304800" lvl="0" marL="457200" rtl="0" algn="l">
              <a:lnSpc>
                <a:spcPct val="107000"/>
              </a:lnSpc>
              <a:spcBef>
                <a:spcPts val="0"/>
              </a:spcBef>
              <a:spcAft>
                <a:spcPts val="0"/>
              </a:spcAft>
              <a:buSzPts val="1200"/>
              <a:buChar char="●"/>
            </a:pPr>
            <a:r>
              <a:rPr lang="es-ES"/>
              <a:t>Foi esboçado um plano de emergência, incluindo DPI, para o país? </a:t>
            </a:r>
            <a:endParaRPr/>
          </a:p>
          <a:p>
            <a:pPr indent="-304800" lvl="0" marL="457200" rtl="0" algn="l">
              <a:lnSpc>
                <a:spcPct val="107000"/>
              </a:lnSpc>
              <a:spcBef>
                <a:spcPts val="0"/>
              </a:spcBef>
              <a:spcAft>
                <a:spcPts val="0"/>
              </a:spcAft>
              <a:buSzPts val="1200"/>
              <a:buChar char="●"/>
            </a:pPr>
            <a:r>
              <a:rPr lang="es-ES"/>
              <a:t>Profissionais locais foram devidamente treinadas/os? Elas/es precisam de formação adicional para responder à crise e às necessidades das crianças?</a:t>
            </a:r>
            <a:endParaRPr/>
          </a:p>
          <a:p>
            <a:pPr indent="-304800" lvl="0" marL="457200" rtl="0" algn="l">
              <a:lnSpc>
                <a:spcPct val="107000"/>
              </a:lnSpc>
              <a:spcBef>
                <a:spcPts val="0"/>
              </a:spcBef>
              <a:spcAft>
                <a:spcPts val="0"/>
              </a:spcAft>
              <a:buSzPts val="1200"/>
              <a:buChar char="●"/>
            </a:pPr>
            <a:r>
              <a:rPr lang="es-ES"/>
              <a:t>Profissionais internacionais e locais estão presentes e são capazes de coordenar o DPI no plano de emergência? </a:t>
            </a:r>
            <a:endParaRPr/>
          </a:p>
          <a:p>
            <a:pPr indent="-304800" lvl="0" marL="457200" rtl="0" algn="l">
              <a:lnSpc>
                <a:spcPct val="107000"/>
              </a:lnSpc>
              <a:spcBef>
                <a:spcPts val="0"/>
              </a:spcBef>
              <a:spcAft>
                <a:spcPts val="0"/>
              </a:spcAft>
              <a:buSzPts val="1200"/>
              <a:buChar char="●"/>
            </a:pPr>
            <a:r>
              <a:rPr lang="es-ES"/>
              <a:t>Estão em vigor estruturas de gestão e linhas de responsabilidade? </a:t>
            </a:r>
            <a:endParaRPr/>
          </a:p>
          <a:p>
            <a:pPr indent="-304800" lvl="0" marL="457200" rtl="0" algn="l">
              <a:lnSpc>
                <a:spcPct val="107000"/>
              </a:lnSpc>
              <a:spcBef>
                <a:spcPts val="0"/>
              </a:spcBef>
              <a:spcAft>
                <a:spcPts val="0"/>
              </a:spcAft>
              <a:buSzPts val="1200"/>
              <a:buChar char="●"/>
            </a:pPr>
            <a:r>
              <a:rPr lang="es-ES"/>
              <a:t>O pessoal de emergência internacional está totalmente informado e de prontidão? </a:t>
            </a:r>
            <a:endParaRPr/>
          </a:p>
          <a:p>
            <a:pPr indent="-304800" lvl="0" marL="457200" rtl="0" algn="l">
              <a:lnSpc>
                <a:spcPct val="107000"/>
              </a:lnSpc>
              <a:spcBef>
                <a:spcPts val="0"/>
              </a:spcBef>
              <a:spcAft>
                <a:spcPts val="0"/>
              </a:spcAft>
              <a:buSzPts val="1200"/>
              <a:buChar char="●"/>
            </a:pPr>
            <a:r>
              <a:rPr lang="es-ES"/>
              <a:t>Existem parceiros locais envolvidos em atividades de DPI? </a:t>
            </a:r>
            <a:endParaRPr/>
          </a:p>
          <a:p>
            <a:pPr indent="-304800" lvl="0" marL="457200" rtl="0" algn="l">
              <a:lnSpc>
                <a:spcPct val="107000"/>
              </a:lnSpc>
              <a:spcBef>
                <a:spcPts val="0"/>
              </a:spcBef>
              <a:spcAft>
                <a:spcPts val="0"/>
              </a:spcAft>
              <a:buSzPts val="1200"/>
              <a:buChar char="●"/>
            </a:pPr>
            <a:r>
              <a:rPr lang="es-ES"/>
              <a:t>Quais são as suas abordagens e que atividades específicas foram planeadas?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25e3dfe0434_2_734: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0" name="Google Shape;150;g25e3dfe0434_2_734: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Clr>
                <a:schemeClr val="dk1"/>
              </a:buClr>
              <a:buSzPts val="1400"/>
              <a:buFont typeface="Arial"/>
              <a:buNone/>
            </a:pPr>
            <a:r>
              <a:rPr lang="es-ES"/>
              <a:t>Sugestão de </a:t>
            </a:r>
            <a:r>
              <a:rPr b="1" lang="es-ES"/>
              <a:t>perguntas específicas </a:t>
            </a:r>
            <a:r>
              <a:rPr lang="es-ES"/>
              <a:t>para a sessão plenária: </a:t>
            </a:r>
            <a:endParaRPr/>
          </a:p>
          <a:p>
            <a:pPr indent="-304800" lvl="0" marL="457200" rtl="0" algn="l">
              <a:lnSpc>
                <a:spcPct val="107000"/>
              </a:lnSpc>
              <a:spcBef>
                <a:spcPts val="0"/>
              </a:spcBef>
              <a:spcAft>
                <a:spcPts val="0"/>
              </a:spcAft>
              <a:buSzPts val="1200"/>
              <a:buFont typeface="Calibri"/>
              <a:buAutoNum type="arabicPeriod"/>
            </a:pPr>
            <a:r>
              <a:rPr lang="es-ES"/>
              <a:t>Por que é importante considerar o contexto ao implementar o ECDiE?</a:t>
            </a:r>
            <a:endParaRPr/>
          </a:p>
          <a:p>
            <a:pPr indent="-304800" lvl="0" marL="457200" rtl="0" algn="l">
              <a:lnSpc>
                <a:spcPct val="107000"/>
              </a:lnSpc>
              <a:spcBef>
                <a:spcPts val="0"/>
              </a:spcBef>
              <a:spcAft>
                <a:spcPts val="0"/>
              </a:spcAft>
              <a:buSzPts val="1200"/>
              <a:buFont typeface="Calibri"/>
              <a:buAutoNum type="arabicPeriod"/>
            </a:pPr>
            <a:r>
              <a:rPr lang="es-ES"/>
              <a:t>Quem são os principais agentes que devem estar envolvidos nas fases de avaliação e preparação?</a:t>
            </a:r>
            <a:endParaRPr/>
          </a:p>
          <a:p>
            <a:pPr indent="0" lvl="0" marL="0" rtl="0" algn="l">
              <a:lnSpc>
                <a:spcPct val="100000"/>
              </a:lnSpc>
              <a:spcBef>
                <a:spcPts val="0"/>
              </a:spcBef>
              <a:spcAft>
                <a:spcPts val="0"/>
              </a:spcAft>
              <a:buClr>
                <a:schemeClr val="dk1"/>
              </a:buClr>
              <a:buSzPts val="1400"/>
              <a:buFont typeface="Arial"/>
              <a:buNone/>
            </a:pPr>
            <a:r>
              <a:t/>
            </a:r>
            <a:endParaRPr b="1"/>
          </a:p>
          <a:p>
            <a:pPr indent="0" lvl="0" marL="0" rtl="0" algn="l">
              <a:lnSpc>
                <a:spcPct val="100000"/>
              </a:lnSpc>
              <a:spcBef>
                <a:spcPts val="0"/>
              </a:spcBef>
              <a:spcAft>
                <a:spcPts val="0"/>
              </a:spcAft>
              <a:buSzPts val="1400"/>
              <a:buNone/>
            </a:pPr>
            <a:r>
              <a:rPr b="1" lang="es-ES"/>
              <a:t>--</a:t>
            </a:r>
            <a:endParaRPr/>
          </a:p>
          <a:p>
            <a:pPr indent="0" lvl="0" marL="0" rtl="0" algn="l">
              <a:lnSpc>
                <a:spcPct val="107000"/>
              </a:lnSpc>
              <a:spcBef>
                <a:spcPts val="0"/>
              </a:spcBef>
              <a:spcAft>
                <a:spcPts val="0"/>
              </a:spcAft>
              <a:buClr>
                <a:schemeClr val="dk1"/>
              </a:buClr>
              <a:buSzPts val="1400"/>
              <a:buFont typeface="Arial"/>
              <a:buNone/>
            </a:pPr>
            <a:r>
              <a:rPr lang="es-ES"/>
              <a:t>Para garantir que estejamos atendendo melhor as crianças pequenas na resposta a crises, é fundamental envolver ativamente os membros da comunidade para avaliar os sistemas de crenças e as capacidades existentes que promovem a resiliência e a proteção e respondem ao risco sem discriminação. Os principais agentes devem compreender:</a:t>
            </a:r>
            <a:endParaRPr/>
          </a:p>
          <a:p>
            <a:pPr indent="-304800" lvl="0" marL="457200" rtl="0" algn="l">
              <a:lnSpc>
                <a:spcPct val="107000"/>
              </a:lnSpc>
              <a:spcBef>
                <a:spcPts val="0"/>
              </a:spcBef>
              <a:spcAft>
                <a:spcPts val="0"/>
              </a:spcAft>
              <a:buSzPts val="1200"/>
              <a:buChar char="●"/>
            </a:pPr>
            <a:r>
              <a:rPr lang="es-ES"/>
              <a:t>recursos e desafios existentes, </a:t>
            </a:r>
            <a:endParaRPr/>
          </a:p>
          <a:p>
            <a:pPr indent="-304800" lvl="0" marL="457200" rtl="0" algn="l">
              <a:lnSpc>
                <a:spcPct val="107000"/>
              </a:lnSpc>
              <a:spcBef>
                <a:spcPts val="0"/>
              </a:spcBef>
              <a:spcAft>
                <a:spcPts val="0"/>
              </a:spcAft>
              <a:buSzPts val="1200"/>
              <a:buChar char="●"/>
            </a:pPr>
            <a:r>
              <a:rPr lang="es-ES"/>
              <a:t>como as preocupações da primeira infância são compreendidas e priorizadas, e,</a:t>
            </a:r>
            <a:endParaRPr/>
          </a:p>
          <a:p>
            <a:pPr indent="-304800" lvl="0" marL="457200" rtl="0" algn="l">
              <a:lnSpc>
                <a:spcPct val="107000"/>
              </a:lnSpc>
              <a:spcBef>
                <a:spcPts val="0"/>
              </a:spcBef>
              <a:spcAft>
                <a:spcPts val="0"/>
              </a:spcAft>
              <a:buSzPts val="1200"/>
              <a:buChar char="●"/>
            </a:pPr>
            <a:r>
              <a:rPr lang="es-ES"/>
              <a:t>como as comunidades se mobilizam em torno dessas questões para trabalhar de forma colaborativa e que garanta apoio, e não minando os sistemas locais. </a:t>
            </a:r>
            <a:endParaRPr/>
          </a:p>
          <a:p>
            <a:pPr indent="0" lvl="0" marL="0" rtl="0" algn="l">
              <a:lnSpc>
                <a:spcPct val="107000"/>
              </a:lnSpc>
              <a:spcBef>
                <a:spcPts val="0"/>
              </a:spcBef>
              <a:spcAft>
                <a:spcPts val="0"/>
              </a:spcAft>
              <a:buClr>
                <a:schemeClr val="dk1"/>
              </a:buClr>
              <a:buSzPts val="1400"/>
              <a:buFont typeface="Arial"/>
              <a:buNone/>
            </a:pPr>
            <a:r>
              <a:t/>
            </a:r>
            <a:endParaRPr/>
          </a:p>
          <a:p>
            <a:pPr indent="0" lvl="0" marL="0" rtl="0" algn="l">
              <a:lnSpc>
                <a:spcPct val="107000"/>
              </a:lnSpc>
              <a:spcBef>
                <a:spcPts val="0"/>
              </a:spcBef>
              <a:spcAft>
                <a:spcPts val="0"/>
              </a:spcAft>
              <a:buClr>
                <a:schemeClr val="dk1"/>
              </a:buClr>
              <a:buSzPts val="1400"/>
              <a:buFont typeface="Arial"/>
              <a:buNone/>
            </a:pPr>
            <a:r>
              <a:rPr lang="es-ES"/>
              <a:t>Isso requer a participação ativa dos </a:t>
            </a:r>
            <a:r>
              <a:rPr b="1" lang="es-ES"/>
              <a:t>principais agentes</a:t>
            </a:r>
            <a:r>
              <a:rPr lang="es-ES"/>
              <a:t>, incluindo: </a:t>
            </a:r>
            <a:endParaRPr/>
          </a:p>
          <a:p>
            <a:pPr indent="-304800" lvl="0" marL="457200" rtl="0" algn="l">
              <a:lnSpc>
                <a:spcPct val="107000"/>
              </a:lnSpc>
              <a:spcBef>
                <a:spcPts val="0"/>
              </a:spcBef>
              <a:spcAft>
                <a:spcPts val="0"/>
              </a:spcAft>
              <a:buSzPts val="1200"/>
              <a:buChar char="●"/>
            </a:pPr>
            <a:r>
              <a:rPr lang="es-ES"/>
              <a:t>crianças pequenas e suas/seus cuidadoras/es </a:t>
            </a:r>
            <a:endParaRPr/>
          </a:p>
          <a:p>
            <a:pPr indent="-304800" lvl="0" marL="457200" rtl="0" algn="l">
              <a:lnSpc>
                <a:spcPct val="107000"/>
              </a:lnSpc>
              <a:spcBef>
                <a:spcPts val="0"/>
              </a:spcBef>
              <a:spcAft>
                <a:spcPts val="0"/>
              </a:spcAft>
              <a:buSzPts val="1200"/>
              <a:buChar char="●"/>
            </a:pPr>
            <a:r>
              <a:rPr lang="es-ES"/>
              <a:t>comunidades </a:t>
            </a:r>
            <a:endParaRPr/>
          </a:p>
          <a:p>
            <a:pPr indent="-304800" lvl="0" marL="457200" rtl="0" algn="l">
              <a:lnSpc>
                <a:spcPct val="107000"/>
              </a:lnSpc>
              <a:spcBef>
                <a:spcPts val="0"/>
              </a:spcBef>
              <a:spcAft>
                <a:spcPts val="0"/>
              </a:spcAft>
              <a:buSzPts val="1200"/>
              <a:buChar char="●"/>
            </a:pPr>
            <a:r>
              <a:rPr lang="es-ES"/>
              <a:t>agências humanitárias </a:t>
            </a:r>
            <a:endParaRPr/>
          </a:p>
          <a:p>
            <a:pPr indent="-304800" lvl="0" marL="457200" rtl="0" algn="l">
              <a:lnSpc>
                <a:spcPct val="107000"/>
              </a:lnSpc>
              <a:spcBef>
                <a:spcPts val="0"/>
              </a:spcBef>
              <a:spcAft>
                <a:spcPts val="0"/>
              </a:spcAft>
              <a:buSzPts val="1200"/>
              <a:buChar char="●"/>
            </a:pPr>
            <a:r>
              <a:rPr lang="es-ES"/>
              <a:t>organizações da sociedade civil e comunitárias</a:t>
            </a:r>
            <a:endParaRPr/>
          </a:p>
          <a:p>
            <a:pPr indent="-304800" lvl="0" marL="457200" rtl="0" algn="l">
              <a:lnSpc>
                <a:spcPct val="107000"/>
              </a:lnSpc>
              <a:spcBef>
                <a:spcPts val="0"/>
              </a:spcBef>
              <a:spcAft>
                <a:spcPts val="0"/>
              </a:spcAft>
              <a:buSzPts val="1200"/>
              <a:buChar char="●"/>
            </a:pPr>
            <a:r>
              <a:rPr lang="es-ES"/>
              <a:t>instituições governamentais</a:t>
            </a:r>
            <a:endParaRPr/>
          </a:p>
          <a:p>
            <a:pPr indent="0" lvl="0" marL="0" rtl="0" algn="l">
              <a:lnSpc>
                <a:spcPct val="107000"/>
              </a:lnSpc>
              <a:spcBef>
                <a:spcPts val="0"/>
              </a:spcBef>
              <a:spcAft>
                <a:spcPts val="0"/>
              </a:spcAft>
              <a:buClr>
                <a:schemeClr val="dk1"/>
              </a:buClr>
              <a:buSzPts val="1400"/>
              <a:buFont typeface="Arial"/>
              <a:buNone/>
            </a:pPr>
            <a:r>
              <a:t/>
            </a:r>
            <a:endParaRPr/>
          </a:p>
          <a:p>
            <a:pPr indent="0" lvl="0" marL="0" rtl="0" algn="l">
              <a:lnSpc>
                <a:spcPct val="107000"/>
              </a:lnSpc>
              <a:spcBef>
                <a:spcPts val="0"/>
              </a:spcBef>
              <a:spcAft>
                <a:spcPts val="0"/>
              </a:spcAft>
              <a:buClr>
                <a:schemeClr val="dk1"/>
              </a:buClr>
              <a:buSzPts val="1400"/>
              <a:buFont typeface="Arial"/>
              <a:buNone/>
            </a:pPr>
            <a:r>
              <a:rPr lang="es-ES"/>
              <a:t>Para o ECDiE, as equipas devem considerar o contexto e os principais fatores que são necessários para o bem-estar das crianças pequenas. Isso garante que os programas sejam apropriados para crianças, famílias e comunidades. Uma análise profunda do contexto requer um processo que demonstre respeito, construção de confiança e desenvolvimento de relacionamentos nas comunidades. Como fazemos é tão importante quanto o que fazemos.</a:t>
            </a:r>
            <a:endParaRPr/>
          </a:p>
          <a:p>
            <a:pPr indent="0" lvl="0" marL="0" rtl="0" algn="l">
              <a:lnSpc>
                <a:spcPct val="107000"/>
              </a:lnSpc>
              <a:spcBef>
                <a:spcPts val="0"/>
              </a:spcBef>
              <a:spcAft>
                <a:spcPts val="0"/>
              </a:spcAft>
              <a:buClr>
                <a:schemeClr val="dk1"/>
              </a:buClr>
              <a:buSzPts val="1400"/>
              <a:buFont typeface="Arial"/>
              <a:buNone/>
            </a:pPr>
            <a:r>
              <a:t/>
            </a:r>
            <a:endParaRPr/>
          </a:p>
          <a:p>
            <a:pPr indent="0" lvl="0" marL="0" rtl="0" algn="l">
              <a:lnSpc>
                <a:spcPct val="107000"/>
              </a:lnSpc>
              <a:spcBef>
                <a:spcPts val="0"/>
              </a:spcBef>
              <a:spcAft>
                <a:spcPts val="0"/>
              </a:spcAft>
              <a:buClr>
                <a:schemeClr val="dk1"/>
              </a:buClr>
              <a:buSzPts val="1400"/>
              <a:buFont typeface="Arial"/>
              <a:buNone/>
            </a:pPr>
            <a:r>
              <a:rPr lang="es-ES"/>
              <a:t>A </a:t>
            </a:r>
            <a:r>
              <a:rPr b="1" lang="es-ES"/>
              <a:t>análise do contexto</a:t>
            </a:r>
            <a:r>
              <a:rPr lang="es-ES"/>
              <a:t> profunda é idealmente realizada durante a fase de preparação em um contexto humanitário. Essas informações devem ser atualizadas durante a fase de resposta. Se não foi realizada uma análise de contexto antes da fase de resposta, o processo deve começar neste ponto e deve ser aprimorado continuamente ao longo da fase de reconstrução.</a:t>
            </a:r>
            <a:endParaRPr/>
          </a:p>
          <a:p>
            <a:pPr indent="0" lvl="0" marL="0" rtl="0" algn="l">
              <a:lnSpc>
                <a:spcPct val="107000"/>
              </a:lnSpc>
              <a:spcBef>
                <a:spcPts val="0"/>
              </a:spcBef>
              <a:spcAft>
                <a:spcPts val="0"/>
              </a:spcAft>
              <a:buClr>
                <a:schemeClr val="dk1"/>
              </a:buClr>
              <a:buSzPts val="1400"/>
              <a:buFont typeface="Arial"/>
              <a:buNone/>
            </a:pPr>
            <a:r>
              <a:rPr lang="es-ES"/>
              <a:t>Ao compreender as desigualdades subjacentes, as disparidades e as dinâmicas de poder, podemos planejar e implementar de forma mais eficaz programas responsivos, protetores e equitativos para crianças pequenas. Isto é feito através de:</a:t>
            </a:r>
            <a:endParaRPr/>
          </a:p>
          <a:p>
            <a:pPr indent="-304800" lvl="0" marL="457200" rtl="0" algn="l">
              <a:lnSpc>
                <a:spcPct val="107000"/>
              </a:lnSpc>
              <a:spcBef>
                <a:spcPts val="0"/>
              </a:spcBef>
              <a:spcAft>
                <a:spcPts val="0"/>
              </a:spcAft>
              <a:buSzPts val="1200"/>
              <a:buChar char="●"/>
            </a:pPr>
            <a:r>
              <a:rPr lang="es-ES"/>
              <a:t>Aprendizagem sobre a compreensão local de conceitos-chave (por exemplo, criança, desenvolvimento infantil, proteção, risco, dano) e como estas definições influenciam as abordagens locais ao DPI e à proteção infantil).</a:t>
            </a:r>
            <a:endParaRPr/>
          </a:p>
          <a:p>
            <a:pPr indent="-304800" lvl="0" marL="457200" rtl="0" algn="l">
              <a:lnSpc>
                <a:spcPct val="107000"/>
              </a:lnSpc>
              <a:spcBef>
                <a:spcPts val="0"/>
              </a:spcBef>
              <a:spcAft>
                <a:spcPts val="0"/>
              </a:spcAft>
              <a:buSzPts val="1200"/>
              <a:buChar char="●"/>
            </a:pPr>
            <a:r>
              <a:rPr lang="es-ES"/>
              <a:t>Identificação do que as e os membros da comunidade já fazem para proteger as crianças.</a:t>
            </a:r>
            <a:endParaRPr/>
          </a:p>
          <a:p>
            <a:pPr indent="-304800" lvl="0" marL="457200" rtl="0" algn="l">
              <a:lnSpc>
                <a:spcPct val="107000"/>
              </a:lnSpc>
              <a:spcBef>
                <a:spcPts val="0"/>
              </a:spcBef>
              <a:spcAft>
                <a:spcPts val="0"/>
              </a:spcAft>
              <a:buSzPts val="1200"/>
              <a:buChar char="●"/>
            </a:pPr>
            <a:r>
              <a:rPr lang="es-ES"/>
              <a:t>Compreensão das estruturas de liderança e quem são as e os líderes de opinião e influenciadoras/es.</a:t>
            </a:r>
            <a:endParaRPr/>
          </a:p>
          <a:p>
            <a:pPr indent="-304800" lvl="0" marL="457200" rtl="0" algn="l">
              <a:lnSpc>
                <a:spcPct val="107000"/>
              </a:lnSpc>
              <a:spcBef>
                <a:spcPts val="0"/>
              </a:spcBef>
              <a:spcAft>
                <a:spcPts val="0"/>
              </a:spcAft>
              <a:buSzPts val="1200"/>
              <a:buChar char="●"/>
            </a:pPr>
            <a:r>
              <a:rPr lang="es-ES"/>
              <a:t>Aprendizagem sobre as preocupações e as prioridades de educação e proteção na comunidade, incluindo abordagens e práticas antes de situações de emergência, e se/como essas práticas foram afetadas pela emergência (positiva ou negativamente). </a:t>
            </a:r>
            <a:endParaRPr/>
          </a:p>
          <a:p>
            <a:pPr indent="-304800" lvl="0" marL="457200" rtl="0" algn="l">
              <a:lnSpc>
                <a:spcPct val="107000"/>
              </a:lnSpc>
              <a:spcBef>
                <a:spcPts val="0"/>
              </a:spcBef>
              <a:spcAft>
                <a:spcPts val="0"/>
              </a:spcAft>
              <a:buSzPts val="1200"/>
              <a:buChar char="●"/>
            </a:pPr>
            <a:r>
              <a:rPr lang="es-ES"/>
              <a:t>Identificação dos recursos já existentes na comunidade para proteção da criança e esforços de DPI.</a:t>
            </a:r>
            <a:endParaRPr/>
          </a:p>
          <a:p>
            <a:pPr indent="-304800" lvl="0" marL="457200" rtl="0" algn="l">
              <a:lnSpc>
                <a:spcPct val="107000"/>
              </a:lnSpc>
              <a:spcBef>
                <a:spcPts val="0"/>
              </a:spcBef>
              <a:spcAft>
                <a:spcPts val="0"/>
              </a:spcAft>
              <a:buSzPts val="1200"/>
              <a:buChar char="●"/>
            </a:pPr>
            <a:r>
              <a:rPr lang="es-ES"/>
              <a:t>Análise das potenciais influências (positivas e negativas) que o envolvimento de agentes externos (incluindo trabalhadoras/es humanitárias/os) pode ter na proteção da criança e no desenvolvimento na primeira infância da comunidade.</a:t>
            </a:r>
            <a:endParaRPr/>
          </a:p>
          <a:p>
            <a:pPr indent="-304800" lvl="0" marL="457200" rtl="0" algn="l">
              <a:lnSpc>
                <a:spcPct val="107000"/>
              </a:lnSpc>
              <a:spcBef>
                <a:spcPts val="0"/>
              </a:spcBef>
              <a:spcAft>
                <a:spcPts val="0"/>
              </a:spcAft>
              <a:buSzPts val="1200"/>
              <a:buChar char="●"/>
            </a:pPr>
            <a:r>
              <a:rPr lang="es-ES"/>
              <a:t>Compreensão da existência de questões que as e os membros da comunidade não gostariam ou não seriam capazes de abordar, e porquê.</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25e3dfe0434_2_746: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6" name="Google Shape;156;g25e3dfe0434_2_746: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None/>
            </a:pPr>
            <a:r>
              <a:rPr lang="es-ES"/>
              <a:t>Sugestão de </a:t>
            </a:r>
            <a:r>
              <a:rPr b="1" lang="es-ES"/>
              <a:t>perguntas específicas </a:t>
            </a:r>
            <a:r>
              <a:rPr lang="es-ES"/>
              <a:t>para a sessão plenária: </a:t>
            </a:r>
            <a:endParaRPr/>
          </a:p>
          <a:p>
            <a:pPr indent="-304800" lvl="0" marL="457200" rtl="0" algn="l">
              <a:lnSpc>
                <a:spcPct val="107000"/>
              </a:lnSpc>
              <a:spcBef>
                <a:spcPts val="0"/>
              </a:spcBef>
              <a:spcAft>
                <a:spcPts val="0"/>
              </a:spcAft>
              <a:buSzPts val="1200"/>
              <a:buFont typeface="Calibri"/>
              <a:buAutoNum type="arabicPeriod"/>
            </a:pPr>
            <a:r>
              <a:rPr lang="es-ES"/>
              <a:t>Indique um exemplo nas áreas de saúde, ASH ou nutrição de como incorporar intervenções de ECDiE.</a:t>
            </a:r>
            <a:endParaRPr b="1"/>
          </a:p>
          <a:p>
            <a:pPr indent="0" lvl="0" marL="0" rtl="0" algn="l">
              <a:lnSpc>
                <a:spcPct val="100000"/>
              </a:lnSpc>
              <a:spcBef>
                <a:spcPts val="0"/>
              </a:spcBef>
              <a:spcAft>
                <a:spcPts val="0"/>
              </a:spcAft>
              <a:buSzPts val="1400"/>
              <a:buNone/>
            </a:pPr>
            <a:r>
              <a:t/>
            </a:r>
            <a:endParaRPr b="1"/>
          </a:p>
          <a:p>
            <a:pPr indent="0" lvl="0" marL="0" rtl="0" algn="l">
              <a:lnSpc>
                <a:spcPct val="100000"/>
              </a:lnSpc>
              <a:spcBef>
                <a:spcPts val="0"/>
              </a:spcBef>
              <a:spcAft>
                <a:spcPts val="0"/>
              </a:spcAft>
              <a:buClr>
                <a:schemeClr val="dk1"/>
              </a:buClr>
              <a:buSzPts val="1400"/>
              <a:buFont typeface="Arial"/>
              <a:buNone/>
            </a:pPr>
            <a:r>
              <a:rPr b="1" lang="es-ES"/>
              <a:t>--</a:t>
            </a:r>
            <a:endParaRPr/>
          </a:p>
          <a:p>
            <a:pPr indent="0" lvl="0" marL="0" rtl="0" algn="l">
              <a:lnSpc>
                <a:spcPct val="107000"/>
              </a:lnSpc>
              <a:spcBef>
                <a:spcPts val="0"/>
              </a:spcBef>
              <a:spcAft>
                <a:spcPts val="0"/>
              </a:spcAft>
              <a:buSzPts val="1400"/>
              <a:buNone/>
            </a:pPr>
            <a:r>
              <a:rPr lang="es-ES"/>
              <a:t>As abordagens de programas integrados não só são economicamente eficazes, como também proporcionam os melhores resultados. O desenvolvimento na primeira infância é um excelente elemento de conexão e proporciona oportunidades para reunir serviços multissetoriais em torno da criança, em resposta às necessidades imediatas e de longo prazo.</a:t>
            </a:r>
            <a:endParaRPr/>
          </a:p>
          <a:p>
            <a:pPr indent="0" lvl="0" marL="0" rtl="0" algn="l">
              <a:lnSpc>
                <a:spcPct val="107000"/>
              </a:lnSpc>
              <a:spcBef>
                <a:spcPts val="0"/>
              </a:spcBef>
              <a:spcAft>
                <a:spcPts val="0"/>
              </a:spcAft>
              <a:buSzPts val="1400"/>
              <a:buNone/>
            </a:pPr>
            <a:r>
              <a:t/>
            </a:r>
            <a:endParaRPr/>
          </a:p>
          <a:p>
            <a:pPr indent="0" lvl="0" marL="0" rtl="0" algn="l">
              <a:lnSpc>
                <a:spcPct val="107000"/>
              </a:lnSpc>
              <a:spcBef>
                <a:spcPts val="0"/>
              </a:spcBef>
              <a:spcAft>
                <a:spcPts val="0"/>
              </a:spcAft>
              <a:buSzPts val="1400"/>
              <a:buNone/>
            </a:pPr>
            <a:r>
              <a:rPr lang="es-ES"/>
              <a:t>O setores mais importantes para o ECDiE são: </a:t>
            </a:r>
            <a:endParaRPr/>
          </a:p>
          <a:p>
            <a:pPr indent="-304800" lvl="0" marL="457200" rtl="0" algn="l">
              <a:lnSpc>
                <a:spcPct val="107000"/>
              </a:lnSpc>
              <a:spcBef>
                <a:spcPts val="0"/>
              </a:spcBef>
              <a:spcAft>
                <a:spcPts val="0"/>
              </a:spcAft>
              <a:buSzPts val="1200"/>
              <a:buChar char="●"/>
            </a:pPr>
            <a:r>
              <a:rPr lang="es-ES"/>
              <a:t>proteção</a:t>
            </a:r>
            <a:endParaRPr/>
          </a:p>
          <a:p>
            <a:pPr indent="-304800" lvl="0" marL="457200" rtl="0" algn="l">
              <a:lnSpc>
                <a:spcPct val="107000"/>
              </a:lnSpc>
              <a:spcBef>
                <a:spcPts val="0"/>
              </a:spcBef>
              <a:spcAft>
                <a:spcPts val="0"/>
              </a:spcAft>
              <a:buSzPts val="1200"/>
              <a:buChar char="●"/>
            </a:pPr>
            <a:r>
              <a:rPr lang="es-ES"/>
              <a:t>aprendizagem / educação</a:t>
            </a:r>
            <a:endParaRPr/>
          </a:p>
          <a:p>
            <a:pPr indent="-304800" lvl="0" marL="457200" rtl="0" algn="l">
              <a:lnSpc>
                <a:spcPct val="107000"/>
              </a:lnSpc>
              <a:spcBef>
                <a:spcPts val="0"/>
              </a:spcBef>
              <a:spcAft>
                <a:spcPts val="0"/>
              </a:spcAft>
              <a:buSzPts val="1200"/>
              <a:buChar char="●"/>
            </a:pPr>
            <a:r>
              <a:rPr lang="es-ES"/>
              <a:t>água, saneamento e promoção da higiene - ASH</a:t>
            </a:r>
            <a:endParaRPr/>
          </a:p>
          <a:p>
            <a:pPr indent="-304800" lvl="0" marL="457200" rtl="0" algn="l">
              <a:lnSpc>
                <a:spcPct val="107000"/>
              </a:lnSpc>
              <a:spcBef>
                <a:spcPts val="0"/>
              </a:spcBef>
              <a:spcAft>
                <a:spcPts val="0"/>
              </a:spcAft>
              <a:buSzPts val="1200"/>
              <a:buChar char="●"/>
            </a:pPr>
            <a:r>
              <a:rPr lang="es-ES"/>
              <a:t>nutrição e segurança alimentar</a:t>
            </a:r>
            <a:endParaRPr/>
          </a:p>
          <a:p>
            <a:pPr indent="-304800" lvl="0" marL="457200" rtl="0" algn="l">
              <a:lnSpc>
                <a:spcPct val="107000"/>
              </a:lnSpc>
              <a:spcBef>
                <a:spcPts val="0"/>
              </a:spcBef>
              <a:spcAft>
                <a:spcPts val="0"/>
              </a:spcAft>
              <a:buSzPts val="1200"/>
              <a:buChar char="●"/>
            </a:pPr>
            <a:r>
              <a:rPr lang="es-ES"/>
              <a:t>saúde</a:t>
            </a:r>
            <a:endParaRPr/>
          </a:p>
          <a:p>
            <a:pPr indent="0" lvl="0" marL="0" rtl="0" algn="l">
              <a:lnSpc>
                <a:spcPct val="107000"/>
              </a:lnSpc>
              <a:spcBef>
                <a:spcPts val="0"/>
              </a:spcBef>
              <a:spcAft>
                <a:spcPts val="0"/>
              </a:spcAft>
              <a:buSzPts val="1400"/>
              <a:buNone/>
            </a:pPr>
            <a:r>
              <a:rPr lang="es-ES"/>
              <a:t>Cada setor que se integra com o ECDiE se torna mais forte. Existem muitas sinergias possíveis quando uma resposta integra intervenções tradicionais como saúde e ASH com ECDiE e realmente melhora a eficácia ao aproveitar os recursos.</a:t>
            </a:r>
            <a:endParaRPr/>
          </a:p>
          <a:p>
            <a:pPr indent="0" lvl="0" marL="0" rtl="0" algn="l">
              <a:lnSpc>
                <a:spcPct val="107000"/>
              </a:lnSpc>
              <a:spcBef>
                <a:spcPts val="0"/>
              </a:spcBef>
              <a:spcAft>
                <a:spcPts val="0"/>
              </a:spcAft>
              <a:buSzPts val="1400"/>
              <a:buNone/>
            </a:pPr>
            <a:r>
              <a:t/>
            </a:r>
            <a:endParaRPr/>
          </a:p>
          <a:p>
            <a:pPr indent="0" lvl="0" marL="0" rtl="0" algn="l">
              <a:lnSpc>
                <a:spcPct val="107000"/>
              </a:lnSpc>
              <a:spcBef>
                <a:spcPts val="0"/>
              </a:spcBef>
              <a:spcAft>
                <a:spcPts val="0"/>
              </a:spcAft>
              <a:buSzPts val="1400"/>
              <a:buNone/>
            </a:pPr>
            <a:r>
              <a:rPr i="1" lang="es-ES"/>
              <a:t>Integrar o ECDiE com programas transversais, como género e RCCE ou envolvimento da comunidade, assegura que a resposta aborda práticas de género que impactam a agência das crianças. Ao garantir a participação das crianças e de suas/seus cuidadoras/es em todas as decisões que as/os afetam, as equipas promovem o desenvolvimento de competências e envolvimento em processos de tomada de decisão, tanto individuais quanto coletivos, aumentando o “sentido de autoestima, autoconfiança e empoderamento da criança”. As próprias crianças afirmam que a capacidade de agir, exercer escolha e influenciar as situações diárias são essenciais para o seu bem-estar.  </a:t>
            </a:r>
            <a:endParaRPr i="1"/>
          </a:p>
          <a:p>
            <a:pPr indent="0" lvl="0" marL="0" rtl="0" algn="l">
              <a:lnSpc>
                <a:spcPct val="107000"/>
              </a:lnSpc>
              <a:spcBef>
                <a:spcPts val="0"/>
              </a:spcBef>
              <a:spcAft>
                <a:spcPts val="0"/>
              </a:spcAft>
              <a:buSzPts val="1400"/>
              <a:buNone/>
            </a:pPr>
            <a:r>
              <a:t/>
            </a:r>
            <a:endParaRPr i="1"/>
          </a:p>
          <a:p>
            <a:pPr indent="0" lvl="0" marL="0" rtl="0" algn="l">
              <a:lnSpc>
                <a:spcPct val="107000"/>
              </a:lnSpc>
              <a:spcBef>
                <a:spcPts val="0"/>
              </a:spcBef>
              <a:spcAft>
                <a:spcPts val="0"/>
              </a:spcAft>
              <a:buClr>
                <a:schemeClr val="dk1"/>
              </a:buClr>
              <a:buSzPts val="1400"/>
              <a:buFont typeface="Calibri"/>
              <a:buNone/>
            </a:pPr>
            <a:r>
              <a:rPr lang="es-ES"/>
              <a:t>Intervenções coordenadas de ECDiE que consideram a </a:t>
            </a:r>
            <a:r>
              <a:rPr b="1" lang="es-ES"/>
              <a:t>proteção da criança </a:t>
            </a:r>
            <a:r>
              <a:rPr lang="es-ES"/>
              <a:t>podem incluir: </a:t>
            </a:r>
            <a:endParaRPr/>
          </a:p>
          <a:p>
            <a:pPr indent="-304800" lvl="0" marL="457200" rtl="0" algn="l">
              <a:lnSpc>
                <a:spcPct val="107000"/>
              </a:lnSpc>
              <a:spcBef>
                <a:spcPts val="0"/>
              </a:spcBef>
              <a:spcAft>
                <a:spcPts val="0"/>
              </a:spcAft>
              <a:buSzPts val="1200"/>
              <a:buChar char="●"/>
            </a:pPr>
            <a:r>
              <a:rPr lang="es-ES"/>
              <a:t>promoção do registo de nascimento </a:t>
            </a:r>
            <a:endParaRPr/>
          </a:p>
          <a:p>
            <a:pPr indent="-304800" lvl="0" marL="457200" rtl="0" algn="l">
              <a:lnSpc>
                <a:spcPct val="107000"/>
              </a:lnSpc>
              <a:spcBef>
                <a:spcPts val="0"/>
              </a:spcBef>
              <a:spcAft>
                <a:spcPts val="0"/>
              </a:spcAft>
              <a:buSzPts val="1200"/>
              <a:buChar char="●"/>
            </a:pPr>
            <a:r>
              <a:rPr lang="es-ES"/>
              <a:t>implementação de espaços amigos da criança </a:t>
            </a:r>
            <a:endParaRPr/>
          </a:p>
          <a:p>
            <a:pPr indent="-304800" lvl="0" marL="457200" rtl="0" algn="l">
              <a:lnSpc>
                <a:spcPct val="107000"/>
              </a:lnSpc>
              <a:spcBef>
                <a:spcPts val="0"/>
              </a:spcBef>
              <a:spcAft>
                <a:spcPts val="0"/>
              </a:spcAft>
              <a:buSzPts val="1200"/>
              <a:buChar char="●"/>
            </a:pPr>
            <a:r>
              <a:rPr lang="es-ES"/>
              <a:t>reconhecimento de crianças que aparentam sinais de estresse ou trauma e seu encaminhamento para prestadoras/es de serviços especializados</a:t>
            </a:r>
            <a:endParaRPr/>
          </a:p>
          <a:p>
            <a:pPr indent="-304800" lvl="0" marL="457200" rtl="0" algn="l">
              <a:lnSpc>
                <a:spcPct val="107000"/>
              </a:lnSpc>
              <a:spcBef>
                <a:spcPts val="0"/>
              </a:spcBef>
              <a:spcAft>
                <a:spcPts val="0"/>
              </a:spcAft>
              <a:buSzPts val="1200"/>
              <a:buChar char="●"/>
            </a:pPr>
            <a:r>
              <a:rPr lang="es-ES"/>
              <a:t>ações de reunificação familiar</a:t>
            </a:r>
            <a:endParaRPr/>
          </a:p>
          <a:p>
            <a:pPr indent="-304800" lvl="0" marL="457200" rtl="0" algn="l">
              <a:lnSpc>
                <a:spcPct val="107000"/>
              </a:lnSpc>
              <a:spcBef>
                <a:spcPts val="0"/>
              </a:spcBef>
              <a:spcAft>
                <a:spcPts val="0"/>
              </a:spcAft>
              <a:buSzPts val="1200"/>
              <a:buChar char="●"/>
            </a:pPr>
            <a:r>
              <a:rPr lang="es-ES"/>
              <a:t>infraestrutura acessível (para crianças com deficiência)</a:t>
            </a:r>
            <a:endParaRPr/>
          </a:p>
          <a:p>
            <a:pPr indent="-304800" lvl="0" marL="457200" rtl="0" algn="l">
              <a:lnSpc>
                <a:spcPct val="107000"/>
              </a:lnSpc>
              <a:spcBef>
                <a:spcPts val="0"/>
              </a:spcBef>
              <a:spcAft>
                <a:spcPts val="0"/>
              </a:spcAft>
              <a:buSzPts val="1200"/>
              <a:buChar char="●"/>
            </a:pPr>
            <a:r>
              <a:rPr lang="es-ES"/>
              <a:t>latrinas e urinóis de tamanho adequado e acessíveis</a:t>
            </a:r>
            <a:endParaRPr/>
          </a:p>
          <a:p>
            <a:pPr indent="-304800" lvl="0" marL="457200" rtl="0" algn="l">
              <a:lnSpc>
                <a:spcPct val="107000"/>
              </a:lnSpc>
              <a:spcBef>
                <a:spcPts val="0"/>
              </a:spcBef>
              <a:spcAft>
                <a:spcPts val="0"/>
              </a:spcAft>
              <a:buSzPts val="1200"/>
              <a:buChar char="●"/>
            </a:pPr>
            <a:r>
              <a:rPr lang="es-ES"/>
              <a:t>apoio a mães e pais no cuidado de suas/seus filhas/os pequenas/os e protegê-las/os contra abusos e violência</a:t>
            </a:r>
            <a:endParaRPr/>
          </a:p>
          <a:p>
            <a:pPr indent="-82550" lvl="0" marL="171450" rtl="0" algn="l">
              <a:lnSpc>
                <a:spcPct val="107000"/>
              </a:lnSpc>
              <a:spcBef>
                <a:spcPts val="0"/>
              </a:spcBef>
              <a:spcAft>
                <a:spcPts val="0"/>
              </a:spcAft>
              <a:buClr>
                <a:schemeClr val="dk1"/>
              </a:buClr>
              <a:buSzPts val="1400"/>
              <a:buFont typeface="Calibri"/>
              <a:buNone/>
            </a:pPr>
            <a:r>
              <a:t/>
            </a:r>
            <a:endParaRPr/>
          </a:p>
          <a:p>
            <a:pPr indent="0" lvl="0" marL="0" rtl="0" algn="l">
              <a:lnSpc>
                <a:spcPct val="107000"/>
              </a:lnSpc>
              <a:spcBef>
                <a:spcPts val="0"/>
              </a:spcBef>
              <a:spcAft>
                <a:spcPts val="0"/>
              </a:spcAft>
              <a:buClr>
                <a:schemeClr val="dk1"/>
              </a:buClr>
              <a:buSzPts val="1400"/>
              <a:buFont typeface="Arial"/>
              <a:buNone/>
            </a:pPr>
            <a:r>
              <a:rPr lang="es-ES"/>
              <a:t>Integrar </a:t>
            </a:r>
            <a:r>
              <a:rPr b="1" lang="es-ES"/>
              <a:t>ASH</a:t>
            </a:r>
            <a:r>
              <a:rPr lang="es-ES"/>
              <a:t> e ECDiE assegura que as crianças pequenas tenham acesso a água limpa, sanitários básicos e boas práticas de higiene, ao mesmo tempo que aprendem formas de manter a saúde e segurança contra doenças transmitidas pela água. Cuidadoras/es também devem aprender sobre as melhores práticas de ASH por meio dos centros de ECDiE e dos esforços realizados. Medidas essenciais para alcançar isto incluem: </a:t>
            </a:r>
            <a:endParaRPr/>
          </a:p>
          <a:p>
            <a:pPr indent="-304800" lvl="0" marL="457200" rtl="0" algn="l">
              <a:lnSpc>
                <a:spcPct val="107000"/>
              </a:lnSpc>
              <a:spcBef>
                <a:spcPts val="0"/>
              </a:spcBef>
              <a:spcAft>
                <a:spcPts val="0"/>
              </a:spcAft>
              <a:buSzPts val="1200"/>
              <a:buChar char="●"/>
            </a:pPr>
            <a:r>
              <a:rPr lang="es-ES"/>
              <a:t>integração da aprendizagem com as práticas de higiene</a:t>
            </a:r>
            <a:endParaRPr/>
          </a:p>
          <a:p>
            <a:pPr indent="-304800" lvl="0" marL="457200" rtl="0" algn="l">
              <a:lnSpc>
                <a:spcPct val="107000"/>
              </a:lnSpc>
              <a:spcBef>
                <a:spcPts val="0"/>
              </a:spcBef>
              <a:spcAft>
                <a:spcPts val="0"/>
              </a:spcAft>
              <a:buSzPts val="1200"/>
              <a:buChar char="●"/>
            </a:pPr>
            <a:r>
              <a:rPr lang="es-ES"/>
              <a:t>educação de familiares, especialmente cuidadoras/es, nas boas práticas de higiene e saneamento</a:t>
            </a:r>
            <a:endParaRPr/>
          </a:p>
          <a:p>
            <a:pPr indent="-304800" lvl="0" marL="457200" rtl="0" algn="l">
              <a:lnSpc>
                <a:spcPct val="107000"/>
              </a:lnSpc>
              <a:spcBef>
                <a:spcPts val="0"/>
              </a:spcBef>
              <a:spcAft>
                <a:spcPts val="0"/>
              </a:spcAft>
              <a:buSzPts val="1200"/>
              <a:buChar char="●"/>
            </a:pPr>
            <a:r>
              <a:rPr lang="es-ES"/>
              <a:t>acesso e distribuição de água</a:t>
            </a:r>
            <a:endParaRPr/>
          </a:p>
          <a:p>
            <a:pPr indent="-304800" lvl="0" marL="457200" rtl="0" algn="l">
              <a:lnSpc>
                <a:spcPct val="107000"/>
              </a:lnSpc>
              <a:spcBef>
                <a:spcPts val="0"/>
              </a:spcBef>
              <a:spcAft>
                <a:spcPts val="0"/>
              </a:spcAft>
              <a:buSzPts val="1200"/>
              <a:buChar char="●"/>
            </a:pPr>
            <a:r>
              <a:rPr lang="es-ES"/>
              <a:t>instalações sanitárias adequadas às especificidades de género com manutenção participativa</a:t>
            </a:r>
            <a:endParaRPr/>
          </a:p>
          <a:p>
            <a:pPr indent="-304800" lvl="0" marL="457200" rtl="0" algn="l">
              <a:lnSpc>
                <a:spcPct val="107000"/>
              </a:lnSpc>
              <a:spcBef>
                <a:spcPts val="0"/>
              </a:spcBef>
              <a:spcAft>
                <a:spcPts val="0"/>
              </a:spcAft>
              <a:buSzPts val="1200"/>
              <a:buChar char="●"/>
            </a:pPr>
            <a:r>
              <a:rPr lang="es-ES"/>
              <a:t>disponibilização de kits de higiene de acordo com a idade</a:t>
            </a:r>
            <a:endParaRPr/>
          </a:p>
          <a:p>
            <a:pPr indent="-304800" lvl="0" marL="457200" rtl="0" algn="l">
              <a:lnSpc>
                <a:spcPct val="107000"/>
              </a:lnSpc>
              <a:spcBef>
                <a:spcPts val="0"/>
              </a:spcBef>
              <a:spcAft>
                <a:spcPts val="0"/>
              </a:spcAft>
              <a:buSzPts val="1200"/>
              <a:buChar char="●"/>
            </a:pPr>
            <a:r>
              <a:rPr lang="es-ES"/>
              <a:t>disseminação de informações acerca das práticas seguras de ASH</a:t>
            </a:r>
            <a:endParaRPr/>
          </a:p>
          <a:p>
            <a:pPr indent="0" lvl="0" marL="0" rtl="0" algn="l">
              <a:lnSpc>
                <a:spcPct val="107000"/>
              </a:lnSpc>
              <a:spcBef>
                <a:spcPts val="0"/>
              </a:spcBef>
              <a:spcAft>
                <a:spcPts val="0"/>
              </a:spcAft>
              <a:buClr>
                <a:schemeClr val="dk1"/>
              </a:buClr>
              <a:buSzPts val="1400"/>
              <a:buFont typeface="Arial"/>
              <a:buNone/>
            </a:pPr>
            <a:r>
              <a:rPr lang="es-ES"/>
              <a:t>Medidas de ASH podem ser integradas em sessões de educação parental, centros de aprendizagem precoce ou espaços amigos para crianças, por meio de atividades de higiene, jogos e músicas. </a:t>
            </a:r>
            <a:endParaRPr/>
          </a:p>
          <a:p>
            <a:pPr indent="0" lvl="0" marL="0" rtl="0" algn="l">
              <a:lnSpc>
                <a:spcPct val="107000"/>
              </a:lnSpc>
              <a:spcBef>
                <a:spcPts val="0"/>
              </a:spcBef>
              <a:spcAft>
                <a:spcPts val="0"/>
              </a:spcAft>
              <a:buClr>
                <a:schemeClr val="dk1"/>
              </a:buClr>
              <a:buSzPts val="1400"/>
              <a:buFont typeface="Arial"/>
              <a:buNone/>
            </a:pPr>
            <a:r>
              <a:t/>
            </a:r>
            <a:endParaRPr/>
          </a:p>
          <a:p>
            <a:pPr indent="0" lvl="0" marL="0" rtl="0" algn="l">
              <a:lnSpc>
                <a:spcPct val="107000"/>
              </a:lnSpc>
              <a:spcBef>
                <a:spcPts val="0"/>
              </a:spcBef>
              <a:spcAft>
                <a:spcPts val="0"/>
              </a:spcAft>
              <a:buClr>
                <a:schemeClr val="dk1"/>
              </a:buClr>
              <a:buSzPts val="1400"/>
              <a:buFont typeface="Arial"/>
              <a:buNone/>
            </a:pPr>
            <a:r>
              <a:rPr lang="es-ES"/>
              <a:t>A </a:t>
            </a:r>
            <a:r>
              <a:rPr lang="es-ES"/>
              <a:t>integração</a:t>
            </a:r>
            <a:r>
              <a:rPr b="1" lang="es-ES"/>
              <a:t> </a:t>
            </a:r>
            <a:r>
              <a:rPr lang="es-ES"/>
              <a:t>dos </a:t>
            </a:r>
            <a:r>
              <a:rPr b="1" lang="es-ES"/>
              <a:t>programas de saúde</a:t>
            </a:r>
            <a:r>
              <a:rPr lang="es-ES"/>
              <a:t> na ECDiE tem um grande impacto no bem-estar das crianças, bem como na mortalidade e morbilidade infantis. Ao integrar intervenções de saúde e ECDiE, as equipas podem lidar melhor com as desigualdades decorrentes da interrupção de recursos e apoios estruturais. A colaboração com a saúde pode ser feita a partir de:</a:t>
            </a:r>
            <a:endParaRPr/>
          </a:p>
          <a:p>
            <a:pPr indent="-304800" lvl="0" marL="457200" rtl="0" algn="l">
              <a:lnSpc>
                <a:spcPct val="107000"/>
              </a:lnSpc>
              <a:spcBef>
                <a:spcPts val="0"/>
              </a:spcBef>
              <a:spcAft>
                <a:spcPts val="0"/>
              </a:spcAft>
              <a:buSzPts val="1200"/>
              <a:buChar char="●"/>
            </a:pPr>
            <a:r>
              <a:rPr lang="es-ES"/>
              <a:t>integração da aprendizagem precoce, estimulação e educação parental nos centros de saúde (por exemplo, cantos de brincadeira ou leitura nos centros de saúde)  </a:t>
            </a:r>
            <a:endParaRPr/>
          </a:p>
          <a:p>
            <a:pPr indent="-304800" lvl="0" marL="457200" rtl="0" algn="l">
              <a:lnSpc>
                <a:spcPct val="107000"/>
              </a:lnSpc>
              <a:spcBef>
                <a:spcPts val="0"/>
              </a:spcBef>
              <a:spcAft>
                <a:spcPts val="0"/>
              </a:spcAft>
              <a:buSzPts val="1200"/>
              <a:buChar char="●"/>
            </a:pPr>
            <a:r>
              <a:rPr lang="es-ES"/>
              <a:t>sessões de parentalidade e atividades lúdicas com crianças e pais enquanto estão nos centros de saúde </a:t>
            </a:r>
            <a:endParaRPr/>
          </a:p>
          <a:p>
            <a:pPr indent="-304800" lvl="0" marL="457200" rtl="0" algn="l">
              <a:lnSpc>
                <a:spcPct val="107000"/>
              </a:lnSpc>
              <a:spcBef>
                <a:spcPts val="0"/>
              </a:spcBef>
              <a:spcAft>
                <a:spcPts val="0"/>
              </a:spcAft>
              <a:buSzPts val="1200"/>
              <a:buChar char="●"/>
            </a:pPr>
            <a:r>
              <a:rPr lang="es-ES"/>
              <a:t>triagens de saúde e oferta de vacinas</a:t>
            </a:r>
            <a:endParaRPr/>
          </a:p>
          <a:p>
            <a:pPr indent="0" lvl="0" marL="0" rtl="0" algn="l">
              <a:lnSpc>
                <a:spcPct val="107000"/>
              </a:lnSpc>
              <a:spcBef>
                <a:spcPts val="0"/>
              </a:spcBef>
              <a:spcAft>
                <a:spcPts val="0"/>
              </a:spcAft>
              <a:buClr>
                <a:schemeClr val="dk1"/>
              </a:buClr>
              <a:buSzPts val="1400"/>
              <a:buFont typeface="Arial"/>
              <a:buNone/>
            </a:pPr>
            <a:r>
              <a:rPr lang="es-ES"/>
              <a:t>Na saúde mental e apoio psicossocial (SMAPS), sabemos que a exposição a eventos traumáticos, adversidades, violência e estresse tóxico, típicos das crises humanitárias, criam e agravam a angústia psicológica e o sofrimento imediatos e a longo prazo para as crianças e suas/seus cuidadoras/es. A idade e o desenvolvimento são fatores significativos na necessidade de mais ações de SMAPS direcionadas para criança, especialmente durante as crises. A integração do ECDiE com intervenções de SMAPS permite que as crianças construam as próprias competências socioemocionais e relacionamentos saudáveis ​​enquanto fortalecem as famílias, as escolas e as comunidades</a:t>
            </a:r>
            <a:endParaRPr/>
          </a:p>
          <a:p>
            <a:pPr indent="0" lvl="0" marL="0" rtl="0" algn="l">
              <a:lnSpc>
                <a:spcPct val="107000"/>
              </a:lnSpc>
              <a:spcBef>
                <a:spcPts val="0"/>
              </a:spcBef>
              <a:spcAft>
                <a:spcPts val="0"/>
              </a:spcAft>
              <a:buClr>
                <a:schemeClr val="dk1"/>
              </a:buClr>
              <a:buSzPts val="1400"/>
              <a:buFont typeface="Arial"/>
              <a:buNone/>
            </a:pPr>
            <a:br>
              <a:rPr lang="es-ES"/>
            </a:br>
            <a:r>
              <a:rPr lang="es-ES"/>
              <a:t>A</a:t>
            </a:r>
            <a:r>
              <a:rPr b="1" lang="es-ES"/>
              <a:t> </a:t>
            </a:r>
            <a:r>
              <a:rPr b="0" lang="es-ES"/>
              <a:t>colaboração com a </a:t>
            </a:r>
            <a:r>
              <a:rPr b="1" lang="es-ES"/>
              <a:t>nutrição</a:t>
            </a:r>
            <a:r>
              <a:rPr lang="es-ES"/>
              <a:t> pode ser feita através da ligação da alimentação de lactentes e crianças de tenra idade em espaços seguros ou juntamente com grupos de atividades lúdicas com pais e filhas/os. Outras medidas essenciais são: </a:t>
            </a:r>
            <a:endParaRPr/>
          </a:p>
          <a:p>
            <a:pPr indent="-304800" lvl="0" marL="457200" rtl="0" algn="l">
              <a:lnSpc>
                <a:spcPct val="107000"/>
              </a:lnSpc>
              <a:spcBef>
                <a:spcPts val="0"/>
              </a:spcBef>
              <a:spcAft>
                <a:spcPts val="0"/>
              </a:spcAft>
              <a:buSzPts val="1200"/>
              <a:buChar char="●"/>
            </a:pPr>
            <a:r>
              <a:rPr lang="es-ES"/>
              <a:t>compartilhar informações sobre alimentação de lactantes e crianças de tenra idade nas seções parentais </a:t>
            </a:r>
            <a:endParaRPr/>
          </a:p>
          <a:p>
            <a:pPr indent="-304800" lvl="0" marL="457200" rtl="0" algn="l">
              <a:lnSpc>
                <a:spcPct val="107000"/>
              </a:lnSpc>
              <a:spcBef>
                <a:spcPts val="0"/>
              </a:spcBef>
              <a:spcAft>
                <a:spcPts val="0"/>
              </a:spcAft>
              <a:buSzPts val="1200"/>
              <a:buChar char="●"/>
            </a:pPr>
            <a:r>
              <a:rPr lang="es-ES"/>
              <a:t>integrar sessões de aprendizagem precoce e parentalidade em centros de alimentação terapêutica e outros locais onde as crianças possam receber serviços de alimentação e nutrição</a:t>
            </a:r>
            <a:endParaRPr/>
          </a:p>
          <a:p>
            <a:pPr indent="-304800" lvl="0" marL="457200" rtl="0" algn="l">
              <a:lnSpc>
                <a:spcPct val="107000"/>
              </a:lnSpc>
              <a:spcBef>
                <a:spcPts val="0"/>
              </a:spcBef>
              <a:spcAft>
                <a:spcPts val="0"/>
              </a:spcAft>
              <a:buSzPts val="1200"/>
              <a:buChar char="●"/>
            </a:pPr>
            <a:r>
              <a:rPr lang="es-ES"/>
              <a:t>promover a amamentação </a:t>
            </a:r>
            <a:endParaRPr/>
          </a:p>
          <a:p>
            <a:pPr indent="-304800" lvl="0" marL="457200" rtl="0" algn="l">
              <a:lnSpc>
                <a:spcPct val="107000"/>
              </a:lnSpc>
              <a:spcBef>
                <a:spcPts val="0"/>
              </a:spcBef>
              <a:spcAft>
                <a:spcPts val="0"/>
              </a:spcAft>
              <a:buSzPts val="1200"/>
              <a:buChar char="●"/>
            </a:pPr>
            <a:r>
              <a:rPr lang="es-ES"/>
              <a:t>apoiar mulheres lactantes, incentivar a amamentação e a alimentação responsiva é uma prioridade fundamental para as tendas que atendem bebés</a:t>
            </a:r>
            <a:endParaRPr/>
          </a:p>
          <a:p>
            <a:pPr indent="-304800" lvl="0" marL="457200" rtl="0" algn="l">
              <a:lnSpc>
                <a:spcPct val="107000"/>
              </a:lnSpc>
              <a:spcBef>
                <a:spcPts val="0"/>
              </a:spcBef>
              <a:spcAft>
                <a:spcPts val="0"/>
              </a:spcAft>
              <a:buSzPts val="1200"/>
              <a:buChar char="●"/>
            </a:pPr>
            <a:r>
              <a:rPr lang="es-ES"/>
              <a:t>nos espaços amigo da crianças, reservar uma área para amamentação e alimentação das crianças</a:t>
            </a:r>
            <a:endParaRPr/>
          </a:p>
          <a:p>
            <a:pPr indent="-304800" lvl="0" marL="457200" rtl="0" algn="l">
              <a:lnSpc>
                <a:spcPct val="107000"/>
              </a:lnSpc>
              <a:spcBef>
                <a:spcPts val="0"/>
              </a:spcBef>
              <a:spcAft>
                <a:spcPts val="0"/>
              </a:spcAft>
              <a:buSzPts val="1200"/>
              <a:buChar char="●"/>
            </a:pPr>
            <a:r>
              <a:rPr lang="es-ES"/>
              <a:t>integrar </a:t>
            </a:r>
            <a:r>
              <a:rPr b="1" lang="es-ES"/>
              <a:t>programas de alimentação e nutrição</a:t>
            </a:r>
            <a:r>
              <a:rPr lang="es-ES"/>
              <a:t> a outras atividades</a:t>
            </a:r>
            <a:endParaRPr/>
          </a:p>
          <a:p>
            <a:pPr indent="-304800" lvl="0" marL="457200" rtl="0" algn="l">
              <a:lnSpc>
                <a:spcPct val="107000"/>
              </a:lnSpc>
              <a:spcBef>
                <a:spcPts val="0"/>
              </a:spcBef>
              <a:spcAft>
                <a:spcPts val="0"/>
              </a:spcAft>
              <a:buSzPts val="1200"/>
              <a:buChar char="●"/>
            </a:pPr>
            <a:r>
              <a:rPr lang="es-ES"/>
              <a:t>oferecer a cuidadoras/es orientação sobre as necessidades nutricionais e o manejo nutricional das crianças</a:t>
            </a:r>
            <a:endParaRPr/>
          </a:p>
          <a:p>
            <a:pPr indent="0" lvl="0" marL="0" rtl="0" algn="l">
              <a:lnSpc>
                <a:spcPct val="107000"/>
              </a:lnSpc>
              <a:spcBef>
                <a:spcPts val="0"/>
              </a:spcBef>
              <a:spcAft>
                <a:spcPts val="0"/>
              </a:spcAft>
              <a:buClr>
                <a:schemeClr val="dk1"/>
              </a:buClr>
              <a:buSzPts val="1400"/>
              <a:buFont typeface="Arial"/>
              <a:buNone/>
            </a:pPr>
            <a:br>
              <a:rPr lang="es-ES"/>
            </a:br>
            <a:r>
              <a:rPr lang="es-ES"/>
              <a:t>Trabalhar com todo o setor de </a:t>
            </a:r>
            <a:r>
              <a:rPr b="1" lang="es-ES"/>
              <a:t>educação</a:t>
            </a:r>
            <a:r>
              <a:rPr lang="es-ES"/>
              <a:t> que apoia as necessidades da maioria das crianças por meio de intervenções comunitárias e escolares e desenvolvimento de políticas. Intervenções integradas entre os níveis podem aumentar o impacto, garantindo a consistência da abordagem para crianças, professoras/es e cuidadoras/es. As medidas essenciais incluem: </a:t>
            </a:r>
            <a:endParaRPr/>
          </a:p>
          <a:p>
            <a:pPr indent="-304800" lvl="0" marL="457200" rtl="0" algn="l">
              <a:lnSpc>
                <a:spcPct val="107000"/>
              </a:lnSpc>
              <a:spcBef>
                <a:spcPts val="0"/>
              </a:spcBef>
              <a:spcAft>
                <a:spcPts val="0"/>
              </a:spcAft>
              <a:buSzPts val="1200"/>
              <a:buChar char="●"/>
            </a:pPr>
            <a:r>
              <a:rPr lang="es-ES"/>
              <a:t>criação de espaços de aprendizagem temporários</a:t>
            </a:r>
            <a:endParaRPr/>
          </a:p>
          <a:p>
            <a:pPr indent="-304800" lvl="0" marL="457200" rtl="0" algn="l">
              <a:lnSpc>
                <a:spcPct val="107000"/>
              </a:lnSpc>
              <a:spcBef>
                <a:spcPts val="0"/>
              </a:spcBef>
              <a:spcAft>
                <a:spcPts val="0"/>
              </a:spcAft>
              <a:buSzPts val="1200"/>
              <a:buChar char="●"/>
            </a:pPr>
            <a:r>
              <a:rPr lang="es-ES"/>
              <a:t>envolvimento das famílias em atividades, incluindo crianças com deficiência</a:t>
            </a:r>
            <a:endParaRPr/>
          </a:p>
          <a:p>
            <a:pPr indent="-304800" lvl="0" marL="457200" rtl="0" algn="l">
              <a:lnSpc>
                <a:spcPct val="107000"/>
              </a:lnSpc>
              <a:spcBef>
                <a:spcPts val="0"/>
              </a:spcBef>
              <a:spcAft>
                <a:spcPts val="0"/>
              </a:spcAft>
              <a:buSzPts val="1200"/>
              <a:buChar char="●"/>
            </a:pPr>
            <a:r>
              <a:rPr lang="es-ES"/>
              <a:t>espaços para diferentes necessidades de desenvolvimento</a:t>
            </a:r>
            <a:endParaRPr/>
          </a:p>
          <a:p>
            <a:pPr indent="-304800" lvl="0" marL="457200" rtl="0" algn="l">
              <a:lnSpc>
                <a:spcPct val="107000"/>
              </a:lnSpc>
              <a:spcBef>
                <a:spcPts val="0"/>
              </a:spcBef>
              <a:spcAft>
                <a:spcPts val="0"/>
              </a:spcAft>
              <a:buSzPts val="1200"/>
              <a:buChar char="●"/>
            </a:pPr>
            <a:r>
              <a:rPr lang="es-ES"/>
              <a:t>identificação de instituições que prestam serviços complementares</a:t>
            </a:r>
            <a:endParaRPr/>
          </a:p>
          <a:p>
            <a:pPr indent="-304800" lvl="0" marL="457200" rtl="0" algn="l">
              <a:lnSpc>
                <a:spcPct val="107000"/>
              </a:lnSpc>
              <a:spcBef>
                <a:spcPts val="0"/>
              </a:spcBef>
              <a:spcAft>
                <a:spcPts val="0"/>
              </a:spcAft>
              <a:buSzPts val="1200"/>
              <a:buChar char="●"/>
            </a:pPr>
            <a:r>
              <a:rPr lang="es-ES"/>
              <a:t>produção de jogos e brinquedos com materiais locais</a:t>
            </a:r>
            <a:endParaRPr/>
          </a:p>
          <a:p>
            <a:pPr indent="-304800" lvl="0" marL="457200" rtl="0" algn="l">
              <a:lnSpc>
                <a:spcPct val="107000"/>
              </a:lnSpc>
              <a:spcBef>
                <a:spcPts val="0"/>
              </a:spcBef>
              <a:spcAft>
                <a:spcPts val="0"/>
              </a:spcAft>
              <a:buSzPts val="1200"/>
              <a:buChar char="●"/>
            </a:pPr>
            <a:r>
              <a:rPr lang="es-ES"/>
              <a:t>apoio a pais na preparação de suas/seus filhas/os para a escola</a:t>
            </a:r>
            <a:endParaRPr i="1"/>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25e3dfe0434_2_767: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2" name="Google Shape;162;g25e3dfe0434_2_767: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Clr>
                <a:schemeClr val="dk1"/>
              </a:buClr>
              <a:buSzPts val="1400"/>
              <a:buFont typeface="Arial"/>
              <a:buNone/>
            </a:pPr>
            <a:r>
              <a:rPr lang="es-ES"/>
              <a:t>Sugestão de </a:t>
            </a:r>
            <a:r>
              <a:rPr b="1" lang="es-ES"/>
              <a:t>perguntas específicas </a:t>
            </a:r>
            <a:r>
              <a:rPr lang="es-ES"/>
              <a:t>para a sessão plenária: </a:t>
            </a:r>
            <a:endParaRPr/>
          </a:p>
          <a:p>
            <a:pPr indent="-304800" lvl="0" marL="457200" rtl="0" algn="l">
              <a:lnSpc>
                <a:spcPct val="107000"/>
              </a:lnSpc>
              <a:spcBef>
                <a:spcPts val="0"/>
              </a:spcBef>
              <a:spcAft>
                <a:spcPts val="0"/>
              </a:spcAft>
              <a:buSzPts val="1200"/>
              <a:buFont typeface="Calibri"/>
              <a:buAutoNum type="arabicPeriod"/>
            </a:pPr>
            <a:r>
              <a:rPr lang="es-ES"/>
              <a:t>Descreva a importância de brincar para as crianças pequenas.</a:t>
            </a:r>
            <a:endParaRPr/>
          </a:p>
          <a:p>
            <a:pPr indent="0" lvl="0" marL="0" rtl="0" algn="l">
              <a:lnSpc>
                <a:spcPct val="100000"/>
              </a:lnSpc>
              <a:spcBef>
                <a:spcPts val="0"/>
              </a:spcBef>
              <a:spcAft>
                <a:spcPts val="0"/>
              </a:spcAft>
              <a:buClr>
                <a:schemeClr val="dk1"/>
              </a:buClr>
              <a:buSzPts val="1400"/>
              <a:buFont typeface="Arial"/>
              <a:buNone/>
            </a:pPr>
            <a:r>
              <a:t/>
            </a:r>
            <a:endParaRPr b="1"/>
          </a:p>
          <a:p>
            <a:pPr indent="0" lvl="0" marL="0" rtl="0" algn="l">
              <a:lnSpc>
                <a:spcPct val="100000"/>
              </a:lnSpc>
              <a:spcBef>
                <a:spcPts val="0"/>
              </a:spcBef>
              <a:spcAft>
                <a:spcPts val="0"/>
              </a:spcAft>
              <a:buClr>
                <a:schemeClr val="dk1"/>
              </a:buClr>
              <a:buSzPts val="1400"/>
              <a:buFont typeface="Arial"/>
              <a:buNone/>
            </a:pPr>
            <a:r>
              <a:rPr b="1" lang="es-ES"/>
              <a:t>--</a:t>
            </a:r>
            <a:endParaRPr/>
          </a:p>
          <a:p>
            <a:pPr indent="0" lvl="0" marL="0" rtl="0" algn="l">
              <a:lnSpc>
                <a:spcPct val="107000"/>
              </a:lnSpc>
              <a:spcBef>
                <a:spcPts val="0"/>
              </a:spcBef>
              <a:spcAft>
                <a:spcPts val="0"/>
              </a:spcAft>
              <a:buClr>
                <a:schemeClr val="dk1"/>
              </a:buClr>
              <a:buSzPts val="1400"/>
              <a:buFont typeface="Calibri"/>
              <a:buNone/>
            </a:pPr>
            <a:r>
              <a:rPr lang="es-ES"/>
              <a:t>O poder da brincadeira é uma das forças mais poderosas e fundamentais na vida das crianças. As equipas da ECDiE utilizam a brincadeira para despertar o gosto pela aprendizagem em todas as crianças, tornando o processo de aprender divertido, ativo e envolvente.</a:t>
            </a:r>
            <a:endParaRPr/>
          </a:p>
          <a:p>
            <a:pPr indent="0" lvl="0" marL="0" rtl="0" algn="l">
              <a:lnSpc>
                <a:spcPct val="107000"/>
              </a:lnSpc>
              <a:spcBef>
                <a:spcPts val="0"/>
              </a:spcBef>
              <a:spcAft>
                <a:spcPts val="0"/>
              </a:spcAft>
              <a:buClr>
                <a:schemeClr val="dk1"/>
              </a:buClr>
              <a:buSzPts val="1400"/>
              <a:buFont typeface="Calibri"/>
              <a:buNone/>
            </a:pPr>
            <a:r>
              <a:t/>
            </a:r>
            <a:endParaRPr/>
          </a:p>
          <a:p>
            <a:pPr indent="0" lvl="0" marL="0" rtl="0" algn="l">
              <a:lnSpc>
                <a:spcPct val="107000"/>
              </a:lnSpc>
              <a:spcBef>
                <a:spcPts val="0"/>
              </a:spcBef>
              <a:spcAft>
                <a:spcPts val="0"/>
              </a:spcAft>
              <a:buClr>
                <a:schemeClr val="dk1"/>
              </a:buClr>
              <a:buSzPts val="1400"/>
              <a:buFont typeface="Calibri"/>
              <a:buNone/>
            </a:pPr>
            <a:r>
              <a:rPr lang="es-ES"/>
              <a:t>Brincar torna-se uma forma de autoproteção muito atrativa para as crianças. Pode parecer algo banal para pessoas adultas, porém, para muitas crianças, brincar tem o potencial de apoiar a sobrevivência e melhorar o bem-estar. Para que esta autoproteção aconteça, é necessária uma participação ativa na vida quotidiana, em ambientes e comunidades que apoiem as crianças, oferecendo tempo e espaço para brincar.</a:t>
            </a:r>
            <a:endParaRPr/>
          </a:p>
          <a:p>
            <a:pPr indent="0" lvl="0" marL="0" rtl="0" algn="l">
              <a:lnSpc>
                <a:spcPct val="107000"/>
              </a:lnSpc>
              <a:spcBef>
                <a:spcPts val="0"/>
              </a:spcBef>
              <a:spcAft>
                <a:spcPts val="0"/>
              </a:spcAft>
              <a:buClr>
                <a:schemeClr val="dk1"/>
              </a:buClr>
              <a:buSzPts val="1400"/>
              <a:buFont typeface="Calibri"/>
              <a:buNone/>
            </a:pPr>
            <a:r>
              <a:t/>
            </a:r>
            <a:endParaRPr/>
          </a:p>
          <a:p>
            <a:pPr indent="0" lvl="0" marL="0" rtl="0" algn="l">
              <a:lnSpc>
                <a:spcPct val="107000"/>
              </a:lnSpc>
              <a:spcBef>
                <a:spcPts val="0"/>
              </a:spcBef>
              <a:spcAft>
                <a:spcPts val="0"/>
              </a:spcAft>
              <a:buClr>
                <a:schemeClr val="dk1"/>
              </a:buClr>
              <a:buSzPts val="1400"/>
              <a:buFont typeface="Calibri"/>
              <a:buNone/>
            </a:pPr>
            <a:r>
              <a:rPr lang="es-ES"/>
              <a:t>Brincar com outras crianças desenvolve as competências sociais e comunicativas. Brincar com os outros também ensina a criança a gerir suas emoções e seu comportamento e, ao mesmo tempo, as ensina a respeitar os sentimentos de outras crianças.</a:t>
            </a:r>
            <a:endParaRPr/>
          </a:p>
          <a:p>
            <a:pPr indent="0" lvl="0" marL="0" rtl="0" algn="l">
              <a:lnSpc>
                <a:spcPct val="107000"/>
              </a:lnSpc>
              <a:spcBef>
                <a:spcPts val="0"/>
              </a:spcBef>
              <a:spcAft>
                <a:spcPts val="0"/>
              </a:spcAft>
              <a:buClr>
                <a:schemeClr val="dk1"/>
              </a:buClr>
              <a:buSzPts val="1400"/>
              <a:buFont typeface="Calibri"/>
              <a:buNone/>
            </a:pPr>
            <a:r>
              <a:t/>
            </a:r>
            <a:endParaRPr/>
          </a:p>
          <a:p>
            <a:pPr indent="0" lvl="0" marL="0" rtl="0" algn="l">
              <a:lnSpc>
                <a:spcPct val="107000"/>
              </a:lnSpc>
              <a:spcBef>
                <a:spcPts val="0"/>
              </a:spcBef>
              <a:spcAft>
                <a:spcPts val="0"/>
              </a:spcAft>
              <a:buClr>
                <a:schemeClr val="dk1"/>
              </a:buClr>
              <a:buSzPts val="1400"/>
              <a:buFont typeface="Calibri"/>
              <a:buNone/>
            </a:pPr>
            <a:r>
              <a:rPr lang="es-ES"/>
              <a:t>Ao interagirem e ganharem autocontrolo, as crianças aprendem sobre a importância da cooperação, da honestidade, da partilha e de dar oportunidades aos outros.</a:t>
            </a:r>
            <a:endParaRPr/>
          </a:p>
          <a:p>
            <a:pPr indent="0" lvl="0" marL="0" rtl="0" algn="l">
              <a:lnSpc>
                <a:spcPct val="107000"/>
              </a:lnSpc>
              <a:spcBef>
                <a:spcPts val="0"/>
              </a:spcBef>
              <a:spcAft>
                <a:spcPts val="0"/>
              </a:spcAft>
              <a:buClr>
                <a:schemeClr val="dk1"/>
              </a:buClr>
              <a:buSzPts val="1400"/>
              <a:buFont typeface="Calibri"/>
              <a:buNone/>
            </a:pPr>
            <a:r>
              <a:t/>
            </a:r>
            <a:endParaRPr/>
          </a:p>
          <a:p>
            <a:pPr indent="0" lvl="0" marL="0" rtl="0" algn="l">
              <a:lnSpc>
                <a:spcPct val="107000"/>
              </a:lnSpc>
              <a:spcBef>
                <a:spcPts val="0"/>
              </a:spcBef>
              <a:spcAft>
                <a:spcPts val="0"/>
              </a:spcAft>
              <a:buSzPts val="1400"/>
              <a:buNone/>
            </a:pPr>
            <a:r>
              <a:rPr lang="es-ES"/>
              <a:t>As atividades desenvolvidas em situações de emergência – como a criação de espaços amigo da criança ou oportunidades para que as crianças possam brincar, desenhar e interagir com a família, cuidadoras/es e amigas/os – podem fazer enorme diferença na recuperação das crianças em situações críticas. Idealmente, os materiais devem ser adaptados ao contexto local. Assim, é muito importante promover a utilização de brinquedos fabricados localmente.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25e3dfe0434_2_777: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9" name="Google Shape;169;g25e3dfe0434_2_777: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Clr>
                <a:schemeClr val="dk1"/>
              </a:buClr>
              <a:buSzPts val="1400"/>
              <a:buFont typeface="Arial"/>
              <a:buNone/>
            </a:pPr>
            <a:r>
              <a:rPr lang="es-ES"/>
              <a:t>Sugestão de </a:t>
            </a:r>
            <a:r>
              <a:rPr b="1" lang="es-ES"/>
              <a:t>perguntas específicas </a:t>
            </a:r>
            <a:r>
              <a:rPr lang="es-ES"/>
              <a:t>para a sessão plenária: </a:t>
            </a:r>
            <a:endParaRPr/>
          </a:p>
          <a:p>
            <a:pPr indent="-304800" lvl="0" marL="457200" rtl="0" algn="l">
              <a:lnSpc>
                <a:spcPct val="107000"/>
              </a:lnSpc>
              <a:spcBef>
                <a:spcPts val="0"/>
              </a:spcBef>
              <a:spcAft>
                <a:spcPts val="0"/>
              </a:spcAft>
              <a:buSzPts val="1200"/>
              <a:buFont typeface="Calibri"/>
              <a:buAutoNum type="arabicPeriod"/>
            </a:pPr>
            <a:r>
              <a:rPr lang="es-ES"/>
              <a:t>Como as crises e situações de emergência afetam a capacidade de cuidadoras/es de apoiar e cuidar de suas/seus filhas/os? </a:t>
            </a:r>
            <a:endParaRPr/>
          </a:p>
          <a:p>
            <a:pPr indent="-304800" lvl="0" marL="457200" rtl="0" algn="l">
              <a:lnSpc>
                <a:spcPct val="107000"/>
              </a:lnSpc>
              <a:spcBef>
                <a:spcPts val="0"/>
              </a:spcBef>
              <a:spcAft>
                <a:spcPts val="0"/>
              </a:spcAft>
              <a:buSzPts val="1200"/>
              <a:buFont typeface="Calibri"/>
              <a:buAutoNum type="arabicPeriod"/>
            </a:pPr>
            <a:r>
              <a:rPr lang="es-ES"/>
              <a:t>Explique como cuidadoras/es podem receber melhor apoio por meio do ECDiE.</a:t>
            </a:r>
            <a:endParaRPr b="1"/>
          </a:p>
          <a:p>
            <a:pPr indent="0" lvl="0" marL="0" rtl="0" algn="l">
              <a:lnSpc>
                <a:spcPct val="100000"/>
              </a:lnSpc>
              <a:spcBef>
                <a:spcPts val="0"/>
              </a:spcBef>
              <a:spcAft>
                <a:spcPts val="0"/>
              </a:spcAft>
              <a:buClr>
                <a:schemeClr val="dk1"/>
              </a:buClr>
              <a:buSzPts val="1400"/>
              <a:buFont typeface="Arial"/>
              <a:buNone/>
            </a:pPr>
            <a:r>
              <a:t/>
            </a:r>
            <a:endParaRPr b="1"/>
          </a:p>
          <a:p>
            <a:pPr indent="0" lvl="0" marL="0" rtl="0" algn="l">
              <a:lnSpc>
                <a:spcPct val="100000"/>
              </a:lnSpc>
              <a:spcBef>
                <a:spcPts val="0"/>
              </a:spcBef>
              <a:spcAft>
                <a:spcPts val="0"/>
              </a:spcAft>
              <a:buClr>
                <a:schemeClr val="dk1"/>
              </a:buClr>
              <a:buSzPts val="1400"/>
              <a:buFont typeface="Arial"/>
              <a:buNone/>
            </a:pPr>
            <a:r>
              <a:rPr b="1" lang="es-ES"/>
              <a:t>--</a:t>
            </a:r>
            <a:endParaRPr/>
          </a:p>
          <a:p>
            <a:pPr indent="0" lvl="0" marL="0" rtl="0" algn="l">
              <a:lnSpc>
                <a:spcPct val="107000"/>
              </a:lnSpc>
              <a:spcBef>
                <a:spcPts val="0"/>
              </a:spcBef>
              <a:spcAft>
                <a:spcPts val="0"/>
              </a:spcAft>
              <a:buSzPts val="1400"/>
              <a:buNone/>
            </a:pPr>
            <a:r>
              <a:rPr lang="es-ES"/>
              <a:t>Pais e outras/os cuidadoras/es são a primeira linha de apoio às crianças pequenas durante as crises. Sua saúde e seu bem-estar são essenciais para garantir que crianças, adolescentes e as jovens sejam adequadamente cuidadas/os, protegidas/os e que tenham um apoio para as oportunidades de aprendizagem. Quando as/os cuidadoras/es de uma criança pequena enfrentam dificuldades, podem ser incapazes de proporcionar os cuidados e a atenção de que a criança necessita. </a:t>
            </a:r>
            <a:endParaRPr/>
          </a:p>
          <a:p>
            <a:pPr indent="0" lvl="0" marL="0" rtl="0" algn="l">
              <a:lnSpc>
                <a:spcPct val="107000"/>
              </a:lnSpc>
              <a:spcBef>
                <a:spcPts val="0"/>
              </a:spcBef>
              <a:spcAft>
                <a:spcPts val="0"/>
              </a:spcAft>
              <a:buSzPts val="1400"/>
              <a:buNone/>
            </a:pPr>
            <a:br>
              <a:rPr lang="es-ES"/>
            </a:br>
            <a:r>
              <a:rPr lang="es-ES"/>
              <a:t>As situações de crise colocam cuidadoras/es sob pressão mental e psicossocial, o que pode impedi-las/os de prestar os cuidados nutridores, assim como de oferecer a estabilidade e a proteção de que as crianças necessitam. O fortalecimento familiar e o apoio parental são componentes fundamentais da proteção social coletiva para as crianças durante as crises.</a:t>
            </a:r>
            <a:endParaRPr/>
          </a:p>
          <a:p>
            <a:pPr indent="0" lvl="0" marL="0" rtl="0" algn="l">
              <a:lnSpc>
                <a:spcPct val="107000"/>
              </a:lnSpc>
              <a:spcBef>
                <a:spcPts val="0"/>
              </a:spcBef>
              <a:spcAft>
                <a:spcPts val="0"/>
              </a:spcAft>
              <a:buSzPts val="1400"/>
              <a:buNone/>
            </a:pPr>
            <a:r>
              <a:t/>
            </a:r>
            <a:endParaRPr/>
          </a:p>
          <a:p>
            <a:pPr indent="0" lvl="0" marL="0" rtl="0" algn="l">
              <a:lnSpc>
                <a:spcPct val="107000"/>
              </a:lnSpc>
              <a:spcBef>
                <a:spcPts val="0"/>
              </a:spcBef>
              <a:spcAft>
                <a:spcPts val="0"/>
              </a:spcAft>
              <a:buSzPts val="1400"/>
              <a:buNone/>
            </a:pPr>
            <a:r>
              <a:rPr lang="es-ES"/>
              <a:t>Cuidar de quem cuida: Uma parte essencial do fortalecimento familiar é o apoio ao bem-estar de cuidadoras/es. Durante crises, cuidadoras/es enfrentam grandes pressões: perda de meios de subsistência, deslocação, perda da rede de apoio, perda de entes queridos, perigos iminentes para as famílias. Ambos os setores têm a responsabilidade de compreender o impacto que as crises têm sobre cuidadoras/es e responder com intervenções que apoiem o seu bem-estar.</a:t>
            </a:r>
            <a:endParaRPr/>
          </a:p>
          <a:p>
            <a:pPr indent="0" lvl="0" marL="0" rtl="0" algn="l">
              <a:lnSpc>
                <a:spcPct val="107000"/>
              </a:lnSpc>
              <a:spcBef>
                <a:spcPts val="0"/>
              </a:spcBef>
              <a:spcAft>
                <a:spcPts val="0"/>
              </a:spcAft>
              <a:buSzPts val="1400"/>
              <a:buNone/>
            </a:pPr>
            <a:r>
              <a:t/>
            </a:r>
            <a:endParaRPr/>
          </a:p>
          <a:p>
            <a:pPr indent="0" lvl="0" marL="0" rtl="0" algn="l">
              <a:lnSpc>
                <a:spcPct val="107000"/>
              </a:lnSpc>
              <a:spcBef>
                <a:spcPts val="0"/>
              </a:spcBef>
              <a:spcAft>
                <a:spcPts val="0"/>
              </a:spcAft>
              <a:buSzPts val="1400"/>
              <a:buNone/>
            </a:pPr>
            <a:r>
              <a:rPr lang="es-ES"/>
              <a:t>Garantir apoio a pais e cuidadoras/es: Cuidados responsivos beneficiam a proteção da criança, o bem-estar e o desenvolvimento saudável, incluindo possibilidades de participação e sucesso nas oportunidades de aprendizagem. Ajudar cuidadoras/es a entender a importância da disciplina positiva e não violenta no desenvolvimento infantil e de uma comunicação íntima e eficaz entre pais e filhas/os reduz práticas parentais severas, cria interações positivas entre pais e crianças e ajuda a aumentar a ligação entre pais ou outras/os cuidadoras/es e as crianças. Todos estes fatores ajudam a prevenir a violência contra as crianças e apoiam sua aprendizagem e seu desenvolvimento. Apoiar as famílias, pais e cuidadoras/es na aprendizagem de parentalidade responsiva pode prevenir a separação entre as crianças e as famílias, o risco de maus-tratos infantis em casa, bem como o risco de crianças presenciarem violência entre parceiras/os íntimas/os contra mães ou madrastas e comportamentos violentos entre crianças e adolescentes.</a:t>
            </a:r>
            <a:endParaRPr/>
          </a:p>
          <a:p>
            <a:pPr indent="0" lvl="0" marL="0" rtl="0" algn="l">
              <a:lnSpc>
                <a:spcPct val="107000"/>
              </a:lnSpc>
              <a:spcBef>
                <a:spcPts val="0"/>
              </a:spcBef>
              <a:spcAft>
                <a:spcPts val="0"/>
              </a:spcAft>
              <a:buSzPts val="1400"/>
              <a:buNone/>
            </a:pPr>
            <a:r>
              <a:t/>
            </a:r>
            <a:endParaRPr/>
          </a:p>
          <a:p>
            <a:pPr indent="0" lvl="0" marL="0" rtl="0" algn="l">
              <a:lnSpc>
                <a:spcPct val="107000"/>
              </a:lnSpc>
              <a:spcBef>
                <a:spcPts val="0"/>
              </a:spcBef>
              <a:spcAft>
                <a:spcPts val="0"/>
              </a:spcAft>
              <a:buSzPts val="1400"/>
              <a:buNone/>
            </a:pPr>
            <a:r>
              <a:rPr lang="es-ES"/>
              <a:t>Oportunidades de educação parental ou grupos de diversão para pais e crianças são essenciais em todos os programas de DPI – quer se trate de situações de emergência ou de circunstâncias normais.  Este tipo de intervenção pode oferecer apoio psicossocial e entre pares a pais e cuidadoras/es, porém também pode aumentar seus conhecimentos e suas competências para cuidar das crianças de maneira que promova um desenvolvimento positivo. Além disso, esta intervenção apoia diretamente as crianças pequenas, porque pais e cuidadoras/es tendem a levar as crianças para as sessões e atividades lúdicas de aprendizagem. É importante que haja tempo para que cuidadoras/es e crianças PRATIQUEM, BRINQUEM e se DIVIRTAM durante as sessões parentais. </a:t>
            </a:r>
            <a:endParaRPr/>
          </a:p>
          <a:p>
            <a:pPr indent="0" lvl="0" marL="0" rtl="0" algn="l">
              <a:lnSpc>
                <a:spcPct val="107000"/>
              </a:lnSpc>
              <a:spcBef>
                <a:spcPts val="0"/>
              </a:spcBef>
              <a:spcAft>
                <a:spcPts val="0"/>
              </a:spcAft>
              <a:buSzPts val="1400"/>
              <a:buNone/>
            </a:pPr>
            <a:r>
              <a:rPr lang="es-ES"/>
              <a:t> </a:t>
            </a:r>
            <a:endParaRPr/>
          </a:p>
          <a:p>
            <a:pPr indent="0" lvl="0" marL="0" rtl="0" algn="l">
              <a:lnSpc>
                <a:spcPct val="107000"/>
              </a:lnSpc>
              <a:spcBef>
                <a:spcPts val="0"/>
              </a:spcBef>
              <a:spcAft>
                <a:spcPts val="0"/>
              </a:spcAft>
              <a:buSzPts val="1400"/>
              <a:buNone/>
            </a:pPr>
            <a:r>
              <a:rPr lang="es-ES"/>
              <a:t>Pais ou outras/os cuidadoras/es primárias/os são indispensáveis para as crianças pequenas, especialmente bebés. Durante o primeiro ano de vida, é essencial que os bebés tenham uma “ligação segura” com pelo menos um dos pais ou cuidadoras/es. Isso ajuda a criança a sentir-se segura, protegida e amada. Esta ligação também ajuda a criança a sentir que pode explorar o mundo à sua volta e correr riscos (como largar os móveis e andar sozinha). A exploração e esta assunção de riscos ajudam as crianças a desenvolverem-se normalmente. Salientar que o que pais e cuidadoras/es sentem pode afetar a criança.  Existem evidências especificamente dos efeitos negativos da depressão materna nas crianças. </a:t>
            </a:r>
            <a:endParaRPr/>
          </a:p>
          <a:p>
            <a:pPr indent="0" lvl="0" marL="0" rtl="0" algn="l">
              <a:lnSpc>
                <a:spcPct val="107000"/>
              </a:lnSpc>
              <a:spcBef>
                <a:spcPts val="0"/>
              </a:spcBef>
              <a:spcAft>
                <a:spcPts val="0"/>
              </a:spcAft>
              <a:buSzPts val="1400"/>
              <a:buNone/>
            </a:pPr>
            <a:r>
              <a:rPr lang="es-ES"/>
              <a:t> </a:t>
            </a:r>
            <a:endParaRPr/>
          </a:p>
          <a:p>
            <a:pPr indent="0" lvl="0" marL="0" rtl="0" algn="l">
              <a:lnSpc>
                <a:spcPct val="107000"/>
              </a:lnSpc>
              <a:spcBef>
                <a:spcPts val="0"/>
              </a:spcBef>
              <a:spcAft>
                <a:spcPts val="0"/>
              </a:spcAft>
              <a:buSzPts val="1400"/>
              <a:buNone/>
            </a:pPr>
            <a:r>
              <a:rPr lang="es-ES"/>
              <a:t>Ao estabelecer e conduzir sessões de educação parental, é fundamental que os setores de educação, proteção infantil, saúde, nutrição e ASH trabalhem em conjunto porque as principais mensagens e práticas podem ser integradas em um programa de educação parental. Além disso, se os doadores humanitários não estiverem dispostos ou forem lentos em alocar fundos para o setor educacional, eles poderão fornecer apoio financeiro a outros setores relacionados ao DPI. Os programas comunitários de educação parental são económicos e contribuem para a sobrevivência e o desenvolvimento da criança, portanto esses programas devem ser o resultado de intervenções combinadas e da mobilização de recursos entre setores.  </a:t>
            </a:r>
            <a:endParaRPr/>
          </a:p>
          <a:p>
            <a:pPr indent="0" lvl="0" marL="0" rtl="0" algn="l">
              <a:lnSpc>
                <a:spcPct val="107000"/>
              </a:lnSpc>
              <a:spcBef>
                <a:spcPts val="0"/>
              </a:spcBef>
              <a:spcAft>
                <a:spcPts val="0"/>
              </a:spcAft>
              <a:buSzPts val="1400"/>
              <a:buNone/>
            </a:pPr>
            <a:br>
              <a:rPr lang="es-ES"/>
            </a:br>
            <a:r>
              <a:rPr lang="es-ES"/>
              <a:t>É essencial garantir também que as equipas visem pais e cuidadores do sexo masculino como membros igualmente importantes e influentes da equipa de cuidadoras/es da criança. Os esforços programáticos para envolver os pais no DPI trazem benefícios aos pais, à criança e a toda a família. </a:t>
            </a:r>
            <a:endParaRPr/>
          </a:p>
          <a:p>
            <a:pPr indent="0" lvl="0" marL="0" rtl="0" algn="l">
              <a:lnSpc>
                <a:spcPct val="107000"/>
              </a:lnSpc>
              <a:spcBef>
                <a:spcPts val="0"/>
              </a:spcBef>
              <a:spcAft>
                <a:spcPts val="0"/>
              </a:spcAft>
              <a:buSzPts val="1400"/>
              <a:buNone/>
            </a:pPr>
            <a:r>
              <a:t/>
            </a:r>
            <a:endParaRPr/>
          </a:p>
          <a:p>
            <a:pPr indent="0" lvl="0" marL="0" rtl="0" algn="l">
              <a:lnSpc>
                <a:spcPct val="107000"/>
              </a:lnSpc>
              <a:spcBef>
                <a:spcPts val="0"/>
              </a:spcBef>
              <a:spcAft>
                <a:spcPts val="0"/>
              </a:spcAft>
              <a:buSzPts val="1400"/>
              <a:buNone/>
            </a:pPr>
            <a:r>
              <a:rPr lang="es-ES"/>
              <a:t>Além disso, quando a capacidade das/os cuidadoras/es de apoiar suas crianças é afetada durante as situações de emergência, o estresse da criança é agravado e pode levar esse sentimento a tornar-se tóxico.  As crianças são resistentes quando têm um/a cuidador/a consistente e responsiva/o e podem combater os efeitos negativos do estresse para que este não se torne tóxico.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25e3dfe0434_2_787: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6" name="Google Shape;176;g25e3dfe0434_2_787: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Clr>
                <a:schemeClr val="dk1"/>
              </a:buClr>
              <a:buSzPts val="1400"/>
              <a:buFont typeface="Arial"/>
              <a:buNone/>
            </a:pPr>
            <a:r>
              <a:rPr lang="es-ES"/>
              <a:t>Sugestão de </a:t>
            </a:r>
            <a:r>
              <a:rPr b="1" lang="es-ES"/>
              <a:t>perguntas específicas </a:t>
            </a:r>
            <a:r>
              <a:rPr lang="es-ES"/>
              <a:t>para a sessão plenária: </a:t>
            </a:r>
            <a:endParaRPr/>
          </a:p>
          <a:p>
            <a:pPr indent="-304800" lvl="0" marL="457200" rtl="0" algn="l">
              <a:lnSpc>
                <a:spcPct val="107000"/>
              </a:lnSpc>
              <a:spcBef>
                <a:spcPts val="0"/>
              </a:spcBef>
              <a:spcAft>
                <a:spcPts val="0"/>
              </a:spcAft>
              <a:buSzPts val="1200"/>
              <a:buFont typeface="Calibri"/>
              <a:buAutoNum type="arabicPeriod"/>
            </a:pPr>
            <a:r>
              <a:rPr lang="es-ES"/>
              <a:t>Apresente alguns exemplos de ações a médio e longo prazo para a transição para uma fase de reconstrução. </a:t>
            </a:r>
            <a:endParaRPr/>
          </a:p>
          <a:p>
            <a:pPr indent="-139700" lvl="0" marL="228600" rtl="0" algn="l">
              <a:lnSpc>
                <a:spcPct val="107000"/>
              </a:lnSpc>
              <a:spcBef>
                <a:spcPts val="0"/>
              </a:spcBef>
              <a:spcAft>
                <a:spcPts val="0"/>
              </a:spcAft>
              <a:buClr>
                <a:schemeClr val="dk1"/>
              </a:buClr>
              <a:buSzPts val="1400"/>
              <a:buFont typeface="Arial"/>
              <a:buNone/>
            </a:pPr>
            <a:r>
              <a:t/>
            </a:r>
            <a:endParaRPr b="1"/>
          </a:p>
          <a:p>
            <a:pPr indent="0" lvl="0" marL="0" rtl="0" algn="l">
              <a:lnSpc>
                <a:spcPct val="100000"/>
              </a:lnSpc>
              <a:spcBef>
                <a:spcPts val="0"/>
              </a:spcBef>
              <a:spcAft>
                <a:spcPts val="0"/>
              </a:spcAft>
              <a:buClr>
                <a:schemeClr val="dk1"/>
              </a:buClr>
              <a:buSzPts val="1400"/>
              <a:buFont typeface="Arial"/>
              <a:buNone/>
            </a:pPr>
            <a:r>
              <a:rPr b="1" lang="es-ES"/>
              <a:t>--</a:t>
            </a:r>
            <a:endParaRPr/>
          </a:p>
          <a:p>
            <a:pPr indent="0" lvl="0" marL="0" rtl="0" algn="l">
              <a:lnSpc>
                <a:spcPct val="107000"/>
              </a:lnSpc>
              <a:spcBef>
                <a:spcPts val="0"/>
              </a:spcBef>
              <a:spcAft>
                <a:spcPts val="0"/>
              </a:spcAft>
              <a:buSzPts val="1400"/>
              <a:buNone/>
            </a:pPr>
            <a:r>
              <a:rPr lang="es-ES"/>
              <a:t>Durante a fase de reconstrução, as coisas podem voltar gradualmente ao normal, porém crianças e cuidadoras/es podem sofrer as consequências emocionais, físicas e financeiras da emergência durante meses e anos. Chegou o momento de lançar as bases para o restabelecimento dos serviços normais com base nas medidas de emergência adotadas:</a:t>
            </a:r>
            <a:endParaRPr/>
          </a:p>
          <a:p>
            <a:pPr indent="-304800" lvl="0" marL="457200" rtl="0" algn="l">
              <a:lnSpc>
                <a:spcPct val="107000"/>
              </a:lnSpc>
              <a:spcBef>
                <a:spcPts val="0"/>
              </a:spcBef>
              <a:spcAft>
                <a:spcPts val="0"/>
              </a:spcAft>
              <a:buSzPts val="1200"/>
              <a:buChar char="●"/>
            </a:pPr>
            <a:r>
              <a:rPr lang="es-ES"/>
              <a:t>Restauração e melhoria, onde necessário, das instalações, dos meios de subsistência e condições de vida das comunidades afetadas por desastres, incluindo esforços para a redução dos fatores de risco de desastre. </a:t>
            </a:r>
            <a:endParaRPr/>
          </a:p>
          <a:p>
            <a:pPr indent="-304800" lvl="0" marL="457200" rtl="0" algn="l">
              <a:lnSpc>
                <a:spcPct val="107000"/>
              </a:lnSpc>
              <a:spcBef>
                <a:spcPts val="0"/>
              </a:spcBef>
              <a:spcAft>
                <a:spcPts val="0"/>
              </a:spcAft>
              <a:buSzPts val="1200"/>
              <a:buChar char="●"/>
            </a:pPr>
            <a:r>
              <a:rPr lang="es-ES"/>
              <a:t>Rápida recuperação: Refere-se às ações desenvolvidas na última fase da resposta e até 1 ano ou mais depois, aproximadamente entre meses 4 e 6 a 12 e 18, dependendo da magnitude e da complexidade do desastre.</a:t>
            </a:r>
            <a:endParaRPr/>
          </a:p>
          <a:p>
            <a:pPr indent="-304800" lvl="0" marL="457200" rtl="0" algn="l">
              <a:lnSpc>
                <a:spcPct val="107000"/>
              </a:lnSpc>
              <a:spcBef>
                <a:spcPts val="0"/>
              </a:spcBef>
              <a:spcAft>
                <a:spcPts val="0"/>
              </a:spcAft>
              <a:buSzPts val="1200"/>
              <a:buChar char="●"/>
            </a:pPr>
            <a:r>
              <a:rPr lang="es-ES"/>
              <a:t>Reconstrução a longo prazo: São ações ligadas a processos de desenvolvimento duradouros que são executadas entre 1 ano ou um 1 e meio após o desastre. Esta recuperação a longo prazo é também conhecida como reconstrução e reabilitação.</a:t>
            </a:r>
            <a:endParaRPr/>
          </a:p>
          <a:p>
            <a:pPr indent="0" lvl="0" marL="0" rtl="0" algn="l">
              <a:lnSpc>
                <a:spcPct val="107000"/>
              </a:lnSpc>
              <a:spcBef>
                <a:spcPts val="0"/>
              </a:spcBef>
              <a:spcAft>
                <a:spcPts val="0"/>
              </a:spcAft>
              <a:buSzPts val="1400"/>
              <a:buNone/>
            </a:pPr>
            <a:r>
              <a:rPr lang="es-ES"/>
              <a:t>É importante que o que é feito nesta fase sirva para reduzir os riscos de situações de emergência futuras.</a:t>
            </a:r>
            <a:endParaRPr/>
          </a:p>
          <a:p>
            <a:pPr indent="0" lvl="0" marL="0" rtl="0" algn="l">
              <a:lnSpc>
                <a:spcPct val="107000"/>
              </a:lnSpc>
              <a:spcBef>
                <a:spcPts val="0"/>
              </a:spcBef>
              <a:spcAft>
                <a:spcPts val="0"/>
              </a:spcAft>
              <a:buSzPts val="1400"/>
              <a:buNone/>
            </a:pPr>
            <a:r>
              <a:t/>
            </a:r>
            <a:endParaRPr/>
          </a:p>
          <a:p>
            <a:pPr indent="0" lvl="0" marL="0" rtl="0" algn="l">
              <a:lnSpc>
                <a:spcPct val="107000"/>
              </a:lnSpc>
              <a:spcBef>
                <a:spcPts val="0"/>
              </a:spcBef>
              <a:spcAft>
                <a:spcPts val="0"/>
              </a:spcAft>
              <a:buSzPts val="1400"/>
              <a:buNone/>
            </a:pPr>
            <a:r>
              <a:rPr lang="es-ES"/>
              <a:t>Medidas essenciais:</a:t>
            </a:r>
            <a:endParaRPr/>
          </a:p>
          <a:p>
            <a:pPr indent="-304800" lvl="0" marL="457200" rtl="0" algn="l">
              <a:lnSpc>
                <a:spcPct val="107000"/>
              </a:lnSpc>
              <a:spcBef>
                <a:spcPts val="0"/>
              </a:spcBef>
              <a:spcAft>
                <a:spcPts val="0"/>
              </a:spcAft>
              <a:buSzPts val="1200"/>
              <a:buChar char="●"/>
            </a:pPr>
            <a:r>
              <a:rPr lang="es-ES"/>
              <a:t>Envolver crianças pequenas, cuidadoras/es e principais partes interessadas nas estratégias de continuidade</a:t>
            </a:r>
            <a:endParaRPr/>
          </a:p>
          <a:p>
            <a:pPr indent="-304800" lvl="0" marL="457200" rtl="0" algn="l">
              <a:lnSpc>
                <a:spcPct val="107000"/>
              </a:lnSpc>
              <a:spcBef>
                <a:spcPts val="0"/>
              </a:spcBef>
              <a:spcAft>
                <a:spcPts val="0"/>
              </a:spcAft>
              <a:buSzPts val="1200"/>
              <a:buChar char="●"/>
            </a:pPr>
            <a:r>
              <a:rPr lang="es-ES"/>
              <a:t>Assegurar que as ações realizadas sejam concluídas</a:t>
            </a:r>
            <a:endParaRPr/>
          </a:p>
          <a:p>
            <a:pPr indent="-304800" lvl="0" marL="457200" rtl="0" algn="l">
              <a:lnSpc>
                <a:spcPct val="107000"/>
              </a:lnSpc>
              <a:spcBef>
                <a:spcPts val="0"/>
              </a:spcBef>
              <a:spcAft>
                <a:spcPts val="0"/>
              </a:spcAft>
              <a:buSzPts val="1200"/>
              <a:buChar char="●"/>
            </a:pPr>
            <a:r>
              <a:rPr lang="es-ES"/>
              <a:t>Organizar comités de reconstrução com ampla participação</a:t>
            </a:r>
            <a:endParaRPr/>
          </a:p>
          <a:p>
            <a:pPr indent="-304800" lvl="0" marL="457200" rtl="0" algn="l">
              <a:lnSpc>
                <a:spcPct val="107000"/>
              </a:lnSpc>
              <a:spcBef>
                <a:spcPts val="0"/>
              </a:spcBef>
              <a:spcAft>
                <a:spcPts val="0"/>
              </a:spcAft>
              <a:buSzPts val="1200"/>
              <a:buChar char="●"/>
            </a:pPr>
            <a:r>
              <a:rPr lang="es-ES"/>
              <a:t>Assinar acordos de cooperação com entidades e programas de DPI</a:t>
            </a:r>
            <a:endParaRPr/>
          </a:p>
          <a:p>
            <a:pPr indent="-304800" lvl="0" marL="457200" rtl="0" algn="l">
              <a:lnSpc>
                <a:spcPct val="107000"/>
              </a:lnSpc>
              <a:spcBef>
                <a:spcPts val="0"/>
              </a:spcBef>
              <a:spcAft>
                <a:spcPts val="0"/>
              </a:spcAft>
              <a:buSzPts val="1200"/>
              <a:buChar char="●"/>
            </a:pPr>
            <a:r>
              <a:rPr lang="es-ES"/>
              <a:t>Implementar formações para cuidadoras/es e outras partes interessadas no DPI</a:t>
            </a:r>
            <a:endParaRPr/>
          </a:p>
          <a:p>
            <a:pPr indent="-82550" lvl="0" marL="171450" rtl="0" algn="l">
              <a:lnSpc>
                <a:spcPct val="107000"/>
              </a:lnSpc>
              <a:spcBef>
                <a:spcPts val="0"/>
              </a:spcBef>
              <a:spcAft>
                <a:spcPts val="0"/>
              </a:spcAft>
              <a:buClr>
                <a:schemeClr val="dk1"/>
              </a:buClr>
              <a:buSzPts val="1400"/>
              <a:buFont typeface="Arial"/>
              <a:buNone/>
            </a:pPr>
            <a:r>
              <a:t/>
            </a:r>
            <a:endParaRPr/>
          </a:p>
          <a:p>
            <a:pPr indent="0" lvl="0" marL="0" rtl="0" algn="l">
              <a:lnSpc>
                <a:spcPct val="107000"/>
              </a:lnSpc>
              <a:spcBef>
                <a:spcPts val="0"/>
              </a:spcBef>
              <a:spcAft>
                <a:spcPts val="0"/>
              </a:spcAft>
              <a:buClr>
                <a:schemeClr val="dk1"/>
              </a:buClr>
              <a:buSzPts val="1400"/>
              <a:buFont typeface="Arial"/>
              <a:buNone/>
            </a:pPr>
            <a:r>
              <a:rPr lang="es-ES"/>
              <a:t>Alguns exemplos de ações de transição a médio e longo prazo, por setor, são: </a:t>
            </a:r>
            <a:endParaRPr/>
          </a:p>
          <a:p>
            <a:pPr indent="0" lvl="0" marL="0" rtl="0" algn="l">
              <a:lnSpc>
                <a:spcPct val="107000"/>
              </a:lnSpc>
              <a:spcBef>
                <a:spcPts val="0"/>
              </a:spcBef>
              <a:spcAft>
                <a:spcPts val="0"/>
              </a:spcAft>
              <a:buClr>
                <a:schemeClr val="dk1"/>
              </a:buClr>
              <a:buSzPts val="1400"/>
              <a:buFont typeface="Arial"/>
              <a:buNone/>
            </a:pPr>
            <a:r>
              <a:rPr b="1" lang="es-ES"/>
              <a:t>Proteção</a:t>
            </a:r>
            <a:r>
              <a:rPr lang="es-ES"/>
              <a:t>: </a:t>
            </a:r>
            <a:endParaRPr/>
          </a:p>
          <a:p>
            <a:pPr indent="-304800" lvl="0" marL="457200" rtl="0" algn="l">
              <a:lnSpc>
                <a:spcPct val="107000"/>
              </a:lnSpc>
              <a:spcBef>
                <a:spcPts val="0"/>
              </a:spcBef>
              <a:spcAft>
                <a:spcPts val="0"/>
              </a:spcAft>
              <a:buSzPts val="1200"/>
              <a:buChar char="●"/>
            </a:pPr>
            <a:r>
              <a:rPr lang="es-ES"/>
              <a:t>Assegurar que as crianças estejam provisoriamente registadas e documentadas durante o desastre e que sejam integradas e registadas no sistema de identificação.</a:t>
            </a:r>
            <a:endParaRPr/>
          </a:p>
          <a:p>
            <a:pPr indent="-304800" lvl="0" marL="457200" rtl="0" algn="l">
              <a:lnSpc>
                <a:spcPct val="107000"/>
              </a:lnSpc>
              <a:spcBef>
                <a:spcPts val="0"/>
              </a:spcBef>
              <a:spcAft>
                <a:spcPts val="0"/>
              </a:spcAft>
              <a:buSzPts val="1200"/>
              <a:buChar char="●"/>
            </a:pPr>
            <a:r>
              <a:rPr lang="es-ES"/>
              <a:t>Assegurar o processo de tutela e proteção das crianças separadas de suas/seus cuidadoras/es principais e que os mecanismos de acompanhamento sejam preservados. </a:t>
            </a:r>
            <a:endParaRPr/>
          </a:p>
          <a:p>
            <a:pPr indent="-304800" lvl="0" marL="457200" rtl="0" algn="l">
              <a:lnSpc>
                <a:spcPct val="107000"/>
              </a:lnSpc>
              <a:spcBef>
                <a:spcPts val="0"/>
              </a:spcBef>
              <a:spcAft>
                <a:spcPts val="0"/>
              </a:spcAft>
              <a:buSzPts val="1200"/>
              <a:buChar char="●"/>
            </a:pPr>
            <a:r>
              <a:rPr lang="es-ES"/>
              <a:t>Integrar as questões de proteção e de apoio ao bem-estar psicossocial das crianças nas discussões com os pais. </a:t>
            </a:r>
            <a:endParaRPr/>
          </a:p>
          <a:p>
            <a:pPr indent="-304800" lvl="0" marL="457200" rtl="0" algn="l">
              <a:lnSpc>
                <a:spcPct val="107000"/>
              </a:lnSpc>
              <a:spcBef>
                <a:spcPts val="0"/>
              </a:spcBef>
              <a:spcAft>
                <a:spcPts val="0"/>
              </a:spcAft>
              <a:buSzPts val="1200"/>
              <a:buChar char="●"/>
            </a:pPr>
            <a:r>
              <a:rPr lang="es-ES"/>
              <a:t>Reforçar os mecanismos de proteção baseados na comunidade para salvaguardar as meninas mais jovens.</a:t>
            </a:r>
            <a:endParaRPr/>
          </a:p>
          <a:p>
            <a:pPr indent="0" lvl="0" marL="0" rtl="0" algn="l">
              <a:lnSpc>
                <a:spcPct val="107000"/>
              </a:lnSpc>
              <a:spcBef>
                <a:spcPts val="0"/>
              </a:spcBef>
              <a:spcAft>
                <a:spcPts val="0"/>
              </a:spcAft>
              <a:buClr>
                <a:schemeClr val="dk1"/>
              </a:buClr>
              <a:buSzPts val="1400"/>
              <a:buFont typeface="Arial"/>
              <a:buNone/>
            </a:pPr>
            <a:r>
              <a:t/>
            </a:r>
            <a:endParaRPr/>
          </a:p>
          <a:p>
            <a:pPr indent="0" lvl="0" marL="0" rtl="0" algn="l">
              <a:lnSpc>
                <a:spcPct val="107000"/>
              </a:lnSpc>
              <a:spcBef>
                <a:spcPts val="0"/>
              </a:spcBef>
              <a:spcAft>
                <a:spcPts val="0"/>
              </a:spcAft>
              <a:buClr>
                <a:schemeClr val="dk1"/>
              </a:buClr>
              <a:buSzPts val="1400"/>
              <a:buFont typeface="Arial"/>
              <a:buNone/>
            </a:pPr>
            <a:r>
              <a:rPr b="1" lang="es-ES"/>
              <a:t>Educação</a:t>
            </a:r>
            <a:r>
              <a:rPr lang="es-ES"/>
              <a:t>: </a:t>
            </a:r>
            <a:endParaRPr/>
          </a:p>
          <a:p>
            <a:pPr indent="-304800" lvl="0" marL="457200" rtl="0" algn="l">
              <a:lnSpc>
                <a:spcPct val="107000"/>
              </a:lnSpc>
              <a:spcBef>
                <a:spcPts val="0"/>
              </a:spcBef>
              <a:spcAft>
                <a:spcPts val="0"/>
              </a:spcAft>
              <a:buSzPts val="1200"/>
              <a:buChar char="●"/>
            </a:pPr>
            <a:r>
              <a:rPr lang="es-ES"/>
              <a:t>Atualizar os planos de segurança das escolas e adaptá-los às necessidades das crianças pequenas.</a:t>
            </a:r>
            <a:endParaRPr/>
          </a:p>
          <a:p>
            <a:pPr indent="-304800" lvl="0" marL="457200" rtl="0" algn="l">
              <a:lnSpc>
                <a:spcPct val="107000"/>
              </a:lnSpc>
              <a:spcBef>
                <a:spcPts val="0"/>
              </a:spcBef>
              <a:spcAft>
                <a:spcPts val="0"/>
              </a:spcAft>
              <a:buSzPts val="1200"/>
              <a:buChar char="●"/>
            </a:pPr>
            <a:r>
              <a:rPr lang="es-ES"/>
              <a:t>Organizar </a:t>
            </a:r>
            <a:r>
              <a:rPr i="1" lang="es-ES"/>
              <a:t>workshops</a:t>
            </a:r>
            <a:r>
              <a:rPr lang="es-ES"/>
              <a:t> de brincadeiras sustentáveis para crianças, educadoras/es, cuidadoras/es e a comunidade.</a:t>
            </a:r>
            <a:endParaRPr/>
          </a:p>
          <a:p>
            <a:pPr indent="-304800" lvl="0" marL="457200" rtl="0" algn="l">
              <a:lnSpc>
                <a:spcPct val="107000"/>
              </a:lnSpc>
              <a:spcBef>
                <a:spcPts val="0"/>
              </a:spcBef>
              <a:spcAft>
                <a:spcPts val="0"/>
              </a:spcAft>
              <a:buSzPts val="1200"/>
              <a:buChar char="●"/>
            </a:pPr>
            <a:r>
              <a:rPr lang="es-ES"/>
              <a:t>Assegurar que a reconstrução das instalações de educação e aprendizagem seja feita de forma a eliminar os riscos existentes.</a:t>
            </a:r>
            <a:endParaRPr/>
          </a:p>
          <a:p>
            <a:pPr indent="-304800" lvl="0" marL="457200" rtl="0" algn="l">
              <a:lnSpc>
                <a:spcPct val="107000"/>
              </a:lnSpc>
              <a:spcBef>
                <a:spcPts val="0"/>
              </a:spcBef>
              <a:spcAft>
                <a:spcPts val="0"/>
              </a:spcAft>
              <a:buSzPts val="1200"/>
              <a:buChar char="●"/>
            </a:pPr>
            <a:r>
              <a:rPr lang="es-ES"/>
              <a:t>Apoiar a estimulação precoce e brincadeiras para as crianças em casa e nos centros comunitários de DPI, com a utilização de brinquedos caseiros.</a:t>
            </a:r>
            <a:endParaRPr/>
          </a:p>
          <a:p>
            <a:pPr indent="-304800" lvl="0" marL="457200" rtl="0" algn="l">
              <a:lnSpc>
                <a:spcPct val="107000"/>
              </a:lnSpc>
              <a:spcBef>
                <a:spcPts val="0"/>
              </a:spcBef>
              <a:spcAft>
                <a:spcPts val="0"/>
              </a:spcAft>
              <a:buSzPts val="1200"/>
              <a:buChar char="●"/>
            </a:pPr>
            <a:r>
              <a:rPr lang="es-ES"/>
              <a:t>Com as comunidades locais e o Ministério da Educação ou da Segurança Social, assegurar que a reabilitação e a reconstrução dos centros comunitários de DPI cumprem os requisitos de ameaça ao risco.</a:t>
            </a:r>
            <a:endParaRPr/>
          </a:p>
          <a:p>
            <a:pPr indent="-304800" lvl="0" marL="457200" rtl="0" algn="l">
              <a:lnSpc>
                <a:spcPct val="107000"/>
              </a:lnSpc>
              <a:spcBef>
                <a:spcPts val="0"/>
              </a:spcBef>
              <a:spcAft>
                <a:spcPts val="0"/>
              </a:spcAft>
              <a:buSzPts val="1200"/>
              <a:buChar char="●"/>
            </a:pPr>
            <a:r>
              <a:rPr lang="es-ES"/>
              <a:t>Ajudar pais e cuidadoras/es a entender as mudanças que observam nas crianças após uma crise e apoiar a formação em redução do risco de desastres (RRD) para pais e professoras/es.</a:t>
            </a:r>
            <a:endParaRPr/>
          </a:p>
          <a:p>
            <a:pPr indent="0" lvl="0" marL="0" rtl="0" algn="l">
              <a:lnSpc>
                <a:spcPct val="107000"/>
              </a:lnSpc>
              <a:spcBef>
                <a:spcPts val="0"/>
              </a:spcBef>
              <a:spcAft>
                <a:spcPts val="0"/>
              </a:spcAft>
              <a:buClr>
                <a:schemeClr val="dk1"/>
              </a:buClr>
              <a:buSzPts val="1400"/>
              <a:buFont typeface="Arial"/>
              <a:buNone/>
            </a:pPr>
            <a:r>
              <a:t/>
            </a:r>
            <a:endParaRPr/>
          </a:p>
          <a:p>
            <a:pPr indent="0" lvl="0" marL="0" rtl="0" algn="l">
              <a:lnSpc>
                <a:spcPct val="107000"/>
              </a:lnSpc>
              <a:spcBef>
                <a:spcPts val="0"/>
              </a:spcBef>
              <a:spcAft>
                <a:spcPts val="0"/>
              </a:spcAft>
              <a:buClr>
                <a:schemeClr val="dk1"/>
              </a:buClr>
              <a:buSzPts val="1400"/>
              <a:buFont typeface="Arial"/>
              <a:buNone/>
            </a:pPr>
            <a:r>
              <a:rPr b="1" lang="es-ES"/>
              <a:t>ASH</a:t>
            </a:r>
            <a:r>
              <a:rPr lang="es-ES"/>
              <a:t>: </a:t>
            </a:r>
            <a:endParaRPr/>
          </a:p>
          <a:p>
            <a:pPr indent="-304800" lvl="0" marL="457200" rtl="0" algn="l">
              <a:lnSpc>
                <a:spcPct val="107000"/>
              </a:lnSpc>
              <a:spcBef>
                <a:spcPts val="0"/>
              </a:spcBef>
              <a:spcAft>
                <a:spcPts val="0"/>
              </a:spcAft>
              <a:buSzPts val="1200"/>
              <a:buChar char="●"/>
            </a:pPr>
            <a:r>
              <a:rPr lang="es-ES"/>
              <a:t>Estabelecer programas de educação e promoção da higiene ligados a centros de saúde e espaços de aprendizagem e socialização.</a:t>
            </a:r>
            <a:endParaRPr/>
          </a:p>
          <a:p>
            <a:pPr indent="-304800" lvl="0" marL="457200" rtl="0" algn="l">
              <a:lnSpc>
                <a:spcPct val="107000"/>
              </a:lnSpc>
              <a:spcBef>
                <a:spcPts val="0"/>
              </a:spcBef>
              <a:spcAft>
                <a:spcPts val="0"/>
              </a:spcAft>
              <a:buSzPts val="1200"/>
              <a:buChar char="●"/>
            </a:pPr>
            <a:r>
              <a:rPr lang="es-ES"/>
              <a:t>Integrar, no ciclo de visitas domiciliares a pais, as questões de higiene.</a:t>
            </a:r>
            <a:endParaRPr/>
          </a:p>
          <a:p>
            <a:pPr indent="-304800" lvl="0" marL="457200" rtl="0" algn="l">
              <a:lnSpc>
                <a:spcPct val="107000"/>
              </a:lnSpc>
              <a:spcBef>
                <a:spcPts val="0"/>
              </a:spcBef>
              <a:spcAft>
                <a:spcPts val="0"/>
              </a:spcAft>
              <a:buSzPts val="1200"/>
              <a:buChar char="●"/>
            </a:pPr>
            <a:r>
              <a:rPr lang="es-ES"/>
              <a:t>Assegurar que na reconstrução e/ou construção de novos espaços de aprendizagem haja água potável, casas de banho / banheiros, lavatórios e chuveiros adaptados.</a:t>
            </a:r>
            <a:endParaRPr/>
          </a:p>
          <a:p>
            <a:pPr indent="0" lvl="0" marL="0" rtl="0" algn="l">
              <a:lnSpc>
                <a:spcPct val="107000"/>
              </a:lnSpc>
              <a:spcBef>
                <a:spcPts val="0"/>
              </a:spcBef>
              <a:spcAft>
                <a:spcPts val="0"/>
              </a:spcAft>
              <a:buClr>
                <a:schemeClr val="dk1"/>
              </a:buClr>
              <a:buSzPts val="1400"/>
              <a:buFont typeface="Arial"/>
              <a:buNone/>
            </a:pPr>
            <a:r>
              <a:t/>
            </a:r>
            <a:endParaRPr/>
          </a:p>
          <a:p>
            <a:pPr indent="0" lvl="0" marL="0" rtl="0" algn="l">
              <a:lnSpc>
                <a:spcPct val="107000"/>
              </a:lnSpc>
              <a:spcBef>
                <a:spcPts val="0"/>
              </a:spcBef>
              <a:spcAft>
                <a:spcPts val="0"/>
              </a:spcAft>
              <a:buClr>
                <a:schemeClr val="dk1"/>
              </a:buClr>
              <a:buSzPts val="1400"/>
              <a:buFont typeface="Arial"/>
              <a:buNone/>
            </a:pPr>
            <a:r>
              <a:rPr b="1" lang="es-ES"/>
              <a:t>Nutrição</a:t>
            </a:r>
            <a:r>
              <a:rPr lang="es-ES"/>
              <a:t>: </a:t>
            </a:r>
            <a:endParaRPr/>
          </a:p>
          <a:p>
            <a:pPr indent="-304800" lvl="0" marL="457200" rtl="0" algn="l">
              <a:lnSpc>
                <a:spcPct val="107000"/>
              </a:lnSpc>
              <a:spcBef>
                <a:spcPts val="0"/>
              </a:spcBef>
              <a:spcAft>
                <a:spcPts val="0"/>
              </a:spcAft>
              <a:buSzPts val="1200"/>
              <a:buChar char="●"/>
            </a:pPr>
            <a:r>
              <a:rPr lang="es-ES"/>
              <a:t>Implementar mecanismos estáveis de monitorização da subnutrição por meio do sistema de saúde pública, dos centros de DPI e das visitas domiciliares.</a:t>
            </a:r>
            <a:endParaRPr/>
          </a:p>
          <a:p>
            <a:pPr indent="-304800" lvl="0" marL="457200" rtl="0" algn="l">
              <a:lnSpc>
                <a:spcPct val="107000"/>
              </a:lnSpc>
              <a:spcBef>
                <a:spcPts val="0"/>
              </a:spcBef>
              <a:spcAft>
                <a:spcPts val="0"/>
              </a:spcAft>
              <a:buSzPts val="1200"/>
              <a:buChar char="●"/>
            </a:pPr>
            <a:r>
              <a:rPr lang="es-ES"/>
              <a:t>Associar ações de alimentação suplementar para mães grávidas e lactantes em risco de subnutrição a programas governamentais estáveis.</a:t>
            </a:r>
            <a:endParaRPr/>
          </a:p>
          <a:p>
            <a:pPr indent="-304800" lvl="0" marL="457200" rtl="0" algn="l">
              <a:lnSpc>
                <a:spcPct val="107000"/>
              </a:lnSpc>
              <a:spcBef>
                <a:spcPts val="0"/>
              </a:spcBef>
              <a:spcAft>
                <a:spcPts val="0"/>
              </a:spcAft>
              <a:buSzPts val="1200"/>
              <a:buChar char="●"/>
            </a:pPr>
            <a:r>
              <a:rPr lang="es-ES"/>
              <a:t>Fazer a transição das ações de apoio à alimentação na primeira infância desenvolvidas em espaços amigo da criança para o ambientes de educação infantil ou escolas. </a:t>
            </a:r>
            <a:endParaRPr/>
          </a:p>
          <a:p>
            <a:pPr indent="0" lvl="0" marL="0" rtl="0" algn="l">
              <a:lnSpc>
                <a:spcPct val="107000"/>
              </a:lnSpc>
              <a:spcBef>
                <a:spcPts val="0"/>
              </a:spcBef>
              <a:spcAft>
                <a:spcPts val="0"/>
              </a:spcAft>
              <a:buClr>
                <a:schemeClr val="dk1"/>
              </a:buClr>
              <a:buSzPts val="1400"/>
              <a:buFont typeface="Arial"/>
              <a:buNone/>
            </a:pPr>
            <a:r>
              <a:t/>
            </a:r>
            <a:endParaRPr/>
          </a:p>
          <a:p>
            <a:pPr indent="0" lvl="0" marL="0" rtl="0" algn="l">
              <a:lnSpc>
                <a:spcPct val="107000"/>
              </a:lnSpc>
              <a:spcBef>
                <a:spcPts val="0"/>
              </a:spcBef>
              <a:spcAft>
                <a:spcPts val="0"/>
              </a:spcAft>
              <a:buClr>
                <a:schemeClr val="dk1"/>
              </a:buClr>
              <a:buSzPts val="1400"/>
              <a:buFont typeface="Arial"/>
              <a:buNone/>
            </a:pPr>
            <a:r>
              <a:rPr b="1" lang="es-ES"/>
              <a:t>Saúde</a:t>
            </a:r>
            <a:r>
              <a:rPr lang="es-ES"/>
              <a:t>: </a:t>
            </a:r>
            <a:endParaRPr/>
          </a:p>
          <a:p>
            <a:pPr indent="-304800" lvl="0" marL="457200" rtl="0" algn="l">
              <a:lnSpc>
                <a:spcPct val="107000"/>
              </a:lnSpc>
              <a:spcBef>
                <a:spcPts val="0"/>
              </a:spcBef>
              <a:spcAft>
                <a:spcPts val="0"/>
              </a:spcAft>
              <a:buSzPts val="1200"/>
              <a:buChar char="●"/>
            </a:pPr>
            <a:r>
              <a:rPr lang="es-ES"/>
              <a:t>Estabelecer programas de educação e promoção da higiene ligados a centros de saúde e espaços de aprendizagem e socialização.</a:t>
            </a:r>
            <a:endParaRPr/>
          </a:p>
          <a:p>
            <a:pPr indent="-304800" lvl="0" marL="457200" rtl="0" algn="l">
              <a:lnSpc>
                <a:spcPct val="107000"/>
              </a:lnSpc>
              <a:spcBef>
                <a:spcPts val="0"/>
              </a:spcBef>
              <a:spcAft>
                <a:spcPts val="0"/>
              </a:spcAft>
              <a:buSzPts val="1200"/>
              <a:buChar char="●"/>
            </a:pPr>
            <a:r>
              <a:rPr lang="es-ES"/>
              <a:t>Integrar, no ciclo de visitas domiciliares a pais, as questões de higiene.</a:t>
            </a:r>
            <a:endParaRPr/>
          </a:p>
          <a:p>
            <a:pPr indent="-304800" lvl="0" marL="457200" rtl="0" algn="l">
              <a:lnSpc>
                <a:spcPct val="107000"/>
              </a:lnSpc>
              <a:spcBef>
                <a:spcPts val="0"/>
              </a:spcBef>
              <a:spcAft>
                <a:spcPts val="0"/>
              </a:spcAft>
              <a:buSzPts val="1200"/>
              <a:buChar char="●"/>
            </a:pPr>
            <a:r>
              <a:rPr lang="es-ES"/>
              <a:t>Assegurar que na reconstrução e/ou construção de novos espaços de aprendizagem haja água potável, casas de banho / banheiros, lavatórios e chuveiros adaptados a crianças pequenas.</a:t>
            </a:r>
            <a:endParaRPr/>
          </a:p>
          <a:p>
            <a:pPr indent="-304800" lvl="0" marL="457200" rtl="0" algn="l">
              <a:lnSpc>
                <a:spcPct val="107000"/>
              </a:lnSpc>
              <a:spcBef>
                <a:spcPts val="0"/>
              </a:spcBef>
              <a:spcAft>
                <a:spcPts val="0"/>
              </a:spcAft>
              <a:buSzPts val="1200"/>
              <a:buChar char="●"/>
            </a:pPr>
            <a:r>
              <a:rPr lang="es-ES"/>
              <a:t>Apoiar a vacinação e a monitorização do crescimento das crianças.</a:t>
            </a:r>
            <a:endParaRPr/>
          </a:p>
          <a:p>
            <a:pPr indent="-304800" lvl="0" marL="457200" rtl="0" algn="l">
              <a:lnSpc>
                <a:spcPct val="107000"/>
              </a:lnSpc>
              <a:spcBef>
                <a:spcPts val="0"/>
              </a:spcBef>
              <a:spcAft>
                <a:spcPts val="0"/>
              </a:spcAft>
              <a:buSzPts val="1200"/>
              <a:buChar char="●"/>
            </a:pPr>
            <a:r>
              <a:rPr lang="es-ES"/>
              <a:t>Apoiar as campanhas de promoção da saúde nos estabelecimentos de ensino pré-escolar, nos centros de DPI e nas escolas primárias.</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p1: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3" name="Google Shape;183;p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s-ES"/>
              <a:t>Peça às/aos participantes que partilhem algumas reflexões finais sobre a forma de incorporar o que aprenderam em seu trabalho quotidiano. Agradeça a todas/os pela participação. </a:t>
            </a:r>
            <a:endParaRPr/>
          </a:p>
          <a:p>
            <a:pPr indent="0" lvl="0" marL="0" rtl="0" algn="l">
              <a:lnSpc>
                <a:spcPct val="100000"/>
              </a:lnSpc>
              <a:spcBef>
                <a:spcPts val="0"/>
              </a:spcBef>
              <a:spcAft>
                <a:spcPts val="0"/>
              </a:spcAft>
              <a:buSzPts val="1400"/>
              <a:buNone/>
            </a:pPr>
            <a:r>
              <a:rPr lang="es-ES"/>
              <a:t>Convide as/os participantes a dedicarem uma hora adicional nos próximos dias para lerem a coleção completa de conhecimentos em e destacarem o que aprenderam durante o workshop em si.</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25e3dfe0434_2_61: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3" name="Google Shape;63;g25e3dfe0434_2_6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s-ES"/>
              <a:t>Apresente-se às/aos participantes e peça-lhes que façam o mesmo. Além disso, convide-as/os a partilharem algumas reflexões por que elas/es têm interesse em aprender mais sobre o Desenvolvimento na Primeira Infância em Situações de Emergência (ECDiE, na sigla em inglês).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25e3dfe0434_2_119: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8" name="Google Shape;68;g25e3dfe0434_2_119: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s-ES"/>
              <a:t>Apresente a dinâmica da formação. Fique à vontade para utilizar a metodologia sugerida ou outras que conheça e que se revelem úteis para a formação.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25e3dfe0434_2_286: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4" name="Google Shape;74;g25e3dfe0434_2_286: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g25e3dfe0434_2_335: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0" name="Google Shape;80;g25e3dfe0434_2_335: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None/>
            </a:pPr>
            <a:r>
              <a:rPr lang="es-ES"/>
              <a:t>Explique que as pessoas aprendem melhor através da participação e da interação – isso é válido tanto para pessoas adultas quanto para crianças pequenas. Informe que irão trabalhar em grupos estruturados, em intervalos breves de atividade, de forma a alcançar os objetivos.</a:t>
            </a:r>
            <a:endParaRPr/>
          </a:p>
          <a:p>
            <a:pPr indent="0" lvl="0" marL="241300" rtl="0" algn="l">
              <a:lnSpc>
                <a:spcPct val="100000"/>
              </a:lnSpc>
              <a:spcBef>
                <a:spcPts val="0"/>
              </a:spcBef>
              <a:spcAft>
                <a:spcPts val="0"/>
              </a:spcAft>
              <a:buClr>
                <a:schemeClr val="dk1"/>
              </a:buClr>
              <a:buSzPts val="1200"/>
              <a:buNone/>
            </a:pPr>
            <a:r>
              <a:t/>
            </a:r>
            <a:endParaRPr/>
          </a:p>
          <a:p>
            <a:pPr indent="-330200" lvl="0" marL="571500" rtl="0" algn="l">
              <a:lnSpc>
                <a:spcPct val="100000"/>
              </a:lnSpc>
              <a:spcBef>
                <a:spcPts val="0"/>
              </a:spcBef>
              <a:spcAft>
                <a:spcPts val="0"/>
              </a:spcAft>
              <a:buClr>
                <a:schemeClr val="dk1"/>
              </a:buClr>
              <a:buSzPts val="1200"/>
              <a:buFont typeface="Calibri"/>
              <a:buAutoNum type="arabicPeriod"/>
            </a:pPr>
            <a:r>
              <a:rPr lang="es-ES"/>
              <a:t>Divida as/os participantes em grupos de 5 pessoas. Os grupos devem ser diversificados em termos de género, etnia, raça e capacidade – se possível. Escolha uma/um participante de cada grupo como líder responsável.</a:t>
            </a:r>
            <a:endParaRPr/>
          </a:p>
          <a:p>
            <a:pPr indent="-330200" lvl="0" marL="571500" rtl="0" algn="l">
              <a:lnSpc>
                <a:spcPct val="100000"/>
              </a:lnSpc>
              <a:spcBef>
                <a:spcPts val="0"/>
              </a:spcBef>
              <a:spcAft>
                <a:spcPts val="0"/>
              </a:spcAft>
              <a:buClr>
                <a:schemeClr val="dk1"/>
              </a:buClr>
              <a:buSzPts val="1200"/>
              <a:buFont typeface="Calibri"/>
              <a:buAutoNum type="arabicPeriod"/>
            </a:pPr>
            <a:r>
              <a:rPr lang="es-ES"/>
              <a:t>Atribua a cada participante de cada grupo 2 fichas consecutivas de conhecimentos sobre um aspeto do ECDiE que irão explicar a um pequeno subgrupo de colegas participantes. As/Os participantes terão 10 minutos para ler suas folhas e preparar-se. Certifique-se de que as/os participantes têm acesso direto apenas ao segmento atribuído a elas/es.</a:t>
            </a:r>
            <a:endParaRPr/>
          </a:p>
          <a:p>
            <a:pPr indent="-330200" lvl="0" marL="571500" rtl="0" algn="l">
              <a:lnSpc>
                <a:spcPct val="100000"/>
              </a:lnSpc>
              <a:spcBef>
                <a:spcPts val="0"/>
              </a:spcBef>
              <a:spcAft>
                <a:spcPts val="0"/>
              </a:spcAft>
              <a:buClr>
                <a:schemeClr val="dk1"/>
              </a:buClr>
              <a:buSzPts val="1200"/>
              <a:buFont typeface="Calibri"/>
              <a:buAutoNum type="arabicPeriod"/>
            </a:pPr>
            <a:r>
              <a:rPr lang="es-ES"/>
              <a:t>Crie “grupos de especialistas” temporários, juntando uma/um participante de cada grupo do quebra-cabeça a outras/os participantes que receberam as mesmas fichas de conhecimentos. Dê tempo às/aos participantes nestes grupos de especialistas para debaterem os pontos principais de suas fichas de conhecimentos e para ensaiarem as apresentações que irão fazer ao seu grupo de trabalho.</a:t>
            </a:r>
            <a:endParaRPr/>
          </a:p>
          <a:p>
            <a:pPr indent="-330200" lvl="0" marL="571500" rtl="0" algn="l">
              <a:lnSpc>
                <a:spcPct val="100000"/>
              </a:lnSpc>
              <a:spcBef>
                <a:spcPts val="0"/>
              </a:spcBef>
              <a:spcAft>
                <a:spcPts val="0"/>
              </a:spcAft>
              <a:buClr>
                <a:schemeClr val="dk1"/>
              </a:buClr>
              <a:buSzPts val="1200"/>
              <a:buFont typeface="Calibri"/>
              <a:buAutoNum type="arabicPeriod"/>
            </a:pPr>
            <a:r>
              <a:rPr lang="es-ES"/>
              <a:t>Reúna novamente as/os participantes em seus grupos do quebra-cabeça. Peça a cada participante para apresentar o seu segmento ao grupo; elas/es devem realizar suas apresentações em 10 minutos de forma a ensinar o conteúdo que acabaram de aprender, enquanto as/os demais tomam nota em suas folhas. As/Os facilitadoras/es dirão “TROCAR” a cada 10 minutos, de forma a controlar o tempo e garantir que todas/os tenham a sua vez. </a:t>
            </a:r>
            <a:endParaRPr/>
          </a:p>
          <a:p>
            <a:pPr indent="-330200" lvl="0" marL="571500" rtl="0" algn="l">
              <a:lnSpc>
                <a:spcPct val="100000"/>
              </a:lnSpc>
              <a:spcBef>
                <a:spcPts val="0"/>
              </a:spcBef>
              <a:spcAft>
                <a:spcPts val="0"/>
              </a:spcAft>
              <a:buClr>
                <a:schemeClr val="dk1"/>
              </a:buClr>
              <a:buSzPts val="1200"/>
              <a:buFont typeface="Calibri"/>
              <a:buAutoNum type="arabicPeriod"/>
            </a:pPr>
            <a:r>
              <a:rPr lang="es-ES"/>
              <a:t>Depois que todos os grupos concluírem a atividade, ou após 50 minutos, </a:t>
            </a:r>
            <a:r>
              <a:rPr b="1" lang="es-ES"/>
              <a:t>convide todos os grupos para se reunirem em sessão plenária e debaterem. </a:t>
            </a:r>
            <a:endParaRPr/>
          </a:p>
          <a:p>
            <a:pPr indent="-254000" lvl="0" marL="571500" rtl="0" algn="l">
              <a:lnSpc>
                <a:spcPct val="100000"/>
              </a:lnSpc>
              <a:spcBef>
                <a:spcPts val="0"/>
              </a:spcBef>
              <a:spcAft>
                <a:spcPts val="0"/>
              </a:spcAft>
              <a:buClr>
                <a:schemeClr val="dk1"/>
              </a:buClr>
              <a:buSzPts val="12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25e3dfe0434_2_617: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3" name="Google Shape;113;g25e3dfe0434_2_617: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Clr>
                <a:schemeClr val="dk1"/>
              </a:buClr>
              <a:buSzPts val="1400"/>
              <a:buFont typeface="Arial"/>
              <a:buNone/>
            </a:pPr>
            <a:r>
              <a:rPr lang="es-ES"/>
              <a:t>Sugestão de </a:t>
            </a:r>
            <a:r>
              <a:rPr b="1" lang="es-ES"/>
              <a:t>perguntas gerais </a:t>
            </a:r>
            <a:r>
              <a:rPr lang="es-ES"/>
              <a:t>para a sessão plenária: </a:t>
            </a:r>
            <a:endParaRPr/>
          </a:p>
          <a:p>
            <a:pPr indent="-215900" lvl="0" marL="228600" rtl="0" algn="l">
              <a:lnSpc>
                <a:spcPct val="107000"/>
              </a:lnSpc>
              <a:spcBef>
                <a:spcPts val="0"/>
              </a:spcBef>
              <a:spcAft>
                <a:spcPts val="0"/>
              </a:spcAft>
              <a:buClr>
                <a:schemeClr val="dk1"/>
              </a:buClr>
              <a:buSzPts val="1200"/>
              <a:buFont typeface="Calibri"/>
              <a:buAutoNum type="arabicPeriod"/>
            </a:pPr>
            <a:r>
              <a:rPr lang="es-ES"/>
              <a:t>O que acharam do processo? </a:t>
            </a:r>
            <a:endParaRPr/>
          </a:p>
          <a:p>
            <a:pPr indent="-215900" lvl="0" marL="228600" rtl="0" algn="l">
              <a:lnSpc>
                <a:spcPct val="107000"/>
              </a:lnSpc>
              <a:spcBef>
                <a:spcPts val="0"/>
              </a:spcBef>
              <a:spcAft>
                <a:spcPts val="0"/>
              </a:spcAft>
              <a:buClr>
                <a:schemeClr val="dk1"/>
              </a:buClr>
              <a:buSzPts val="1200"/>
              <a:buFont typeface="Calibri"/>
              <a:buAutoNum type="arabicPeriod"/>
            </a:pPr>
            <a:r>
              <a:rPr lang="es-ES"/>
              <a:t>O que aprenderam a respeito do ECDiE que ainda não sabiam?</a:t>
            </a:r>
            <a:endParaRPr/>
          </a:p>
          <a:p>
            <a:pPr indent="0" lvl="0" marL="0" rtl="0" algn="l">
              <a:lnSpc>
                <a:spcPct val="107000"/>
              </a:lnSpc>
              <a:spcBef>
                <a:spcPts val="0"/>
              </a:spcBef>
              <a:spcAft>
                <a:spcPts val="0"/>
              </a:spcAft>
              <a:buClr>
                <a:schemeClr val="dk1"/>
              </a:buClr>
              <a:buSzPts val="1400"/>
              <a:buFont typeface="Arial"/>
              <a:buNone/>
            </a:pPr>
            <a:r>
              <a:t/>
            </a:r>
            <a:endParaRPr b="1">
              <a:solidFill>
                <a:srgbClr val="222222"/>
              </a:solidFill>
            </a:endParaRPr>
          </a:p>
          <a:p>
            <a:pPr indent="0" lvl="0" marL="0" rtl="0" algn="l">
              <a:lnSpc>
                <a:spcPct val="107000"/>
              </a:lnSpc>
              <a:spcBef>
                <a:spcPts val="0"/>
              </a:spcBef>
              <a:spcAft>
                <a:spcPts val="0"/>
              </a:spcAft>
              <a:buClr>
                <a:schemeClr val="dk1"/>
              </a:buClr>
              <a:buSzPts val="1400"/>
              <a:buFont typeface="Arial"/>
              <a:buNone/>
            </a:pPr>
            <a:r>
              <a:rPr b="1" lang="es-ES">
                <a:solidFill>
                  <a:srgbClr val="222222"/>
                </a:solidFill>
              </a:rPr>
              <a:t>--</a:t>
            </a:r>
            <a:endParaRPr/>
          </a:p>
          <a:p>
            <a:pPr indent="0" lvl="0" marL="0" rtl="0" algn="l">
              <a:lnSpc>
                <a:spcPct val="107000"/>
              </a:lnSpc>
              <a:spcBef>
                <a:spcPts val="0"/>
              </a:spcBef>
              <a:spcAft>
                <a:spcPts val="0"/>
              </a:spcAft>
              <a:buClr>
                <a:schemeClr val="dk1"/>
              </a:buClr>
              <a:buSzPts val="1400"/>
              <a:buFont typeface="Arial"/>
              <a:buNone/>
            </a:pPr>
            <a:r>
              <a:rPr b="1" lang="es-ES">
                <a:solidFill>
                  <a:srgbClr val="222222"/>
                </a:solidFill>
              </a:rPr>
              <a:t>As/os f</a:t>
            </a:r>
            <a:r>
              <a:rPr b="1" lang="es-ES"/>
              <a:t>acilitadoras/es PODEM (não é obrigatório) mostrar os seguintes slides enquanto realizam a sessão plenária no final do quebra-cabeça. Os slides a seguir foram copiados das folhas de quebra-cabeça que se encontram no Guia para Facilitadoras/es. Destinam-se a orientar as/os participantes para a plenária. NÃO retome este conteúdo – as/os participantes já o terão aprendido bastante bem na atividade de quebra-cabeça. É um método muito eficiente em termos de tempo e de aprendizagem!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25e3dfe0434_2_681: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8" name="Google Shape;118;g25e3dfe0434_2_68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None/>
            </a:pPr>
            <a:r>
              <a:rPr lang="es-ES"/>
              <a:t>Sugestão de </a:t>
            </a:r>
            <a:r>
              <a:rPr b="1" lang="es-ES"/>
              <a:t>perguntas específicas </a:t>
            </a:r>
            <a:r>
              <a:rPr lang="es-ES"/>
              <a:t>para a sessão plenária: </a:t>
            </a:r>
            <a:endParaRPr/>
          </a:p>
          <a:p>
            <a:pPr indent="-304800" lvl="0" marL="457200" rtl="0" algn="l">
              <a:lnSpc>
                <a:spcPct val="107000"/>
              </a:lnSpc>
              <a:spcBef>
                <a:spcPts val="0"/>
              </a:spcBef>
              <a:spcAft>
                <a:spcPts val="0"/>
              </a:spcAft>
              <a:buSzPts val="1200"/>
              <a:buFont typeface="Calibri"/>
              <a:buAutoNum type="arabicPeriod"/>
            </a:pPr>
            <a:r>
              <a:rPr lang="es-ES"/>
              <a:t>Por que as interações sociais são importantes para as crianças pequenas? </a:t>
            </a:r>
            <a:endParaRPr/>
          </a:p>
          <a:p>
            <a:pPr indent="-304800" lvl="0" marL="457200" rtl="0" algn="l">
              <a:lnSpc>
                <a:spcPct val="107000"/>
              </a:lnSpc>
              <a:spcBef>
                <a:spcPts val="0"/>
              </a:spcBef>
              <a:spcAft>
                <a:spcPts val="0"/>
              </a:spcAft>
              <a:buSzPts val="1200"/>
              <a:buFont typeface="Calibri"/>
              <a:buAutoNum type="arabicPeriod"/>
            </a:pPr>
            <a:r>
              <a:rPr lang="es-ES"/>
              <a:t>Por que é importante avaliar o progresso de desenvolvimento?</a:t>
            </a:r>
            <a:endParaRPr/>
          </a:p>
          <a:p>
            <a:pPr indent="0" lvl="0" marL="0" rtl="0" algn="l">
              <a:lnSpc>
                <a:spcPct val="115000"/>
              </a:lnSpc>
              <a:spcBef>
                <a:spcPts val="1400"/>
              </a:spcBef>
              <a:spcAft>
                <a:spcPts val="0"/>
              </a:spcAft>
              <a:buSzPts val="1400"/>
              <a:buNone/>
            </a:pPr>
            <a:r>
              <a:rPr b="1" lang="es-ES"/>
              <a:t>--</a:t>
            </a:r>
            <a:endParaRPr/>
          </a:p>
          <a:p>
            <a:pPr indent="0" lvl="0" marL="0" rtl="0" algn="l">
              <a:lnSpc>
                <a:spcPct val="107000"/>
              </a:lnSpc>
              <a:spcBef>
                <a:spcPts val="0"/>
              </a:spcBef>
              <a:spcAft>
                <a:spcPts val="0"/>
              </a:spcAft>
              <a:buSzPts val="1400"/>
              <a:buNone/>
            </a:pPr>
            <a:r>
              <a:rPr b="1" lang="es-ES"/>
              <a:t>Fatos essenciais do desenvolvimento</a:t>
            </a:r>
            <a:r>
              <a:rPr lang="es-ES" u="sng"/>
              <a:t>:</a:t>
            </a:r>
            <a:endParaRPr/>
          </a:p>
          <a:p>
            <a:pPr indent="-304800" lvl="0" marL="457200" rtl="0" algn="l">
              <a:lnSpc>
                <a:spcPct val="100000"/>
              </a:lnSpc>
              <a:spcBef>
                <a:spcPts val="0"/>
              </a:spcBef>
              <a:spcAft>
                <a:spcPts val="0"/>
              </a:spcAft>
              <a:buSzPts val="1200"/>
              <a:buChar char="●"/>
            </a:pPr>
            <a:r>
              <a:rPr lang="es-ES"/>
              <a:t>Nos primeiros anos de vida, o cérebro cresce em um ritmo de 700 novas conexões neurais por segundo, ritmo o qual nunca é alcançado novamente.</a:t>
            </a:r>
            <a:endParaRPr/>
          </a:p>
          <a:p>
            <a:pPr indent="-304800" lvl="0" marL="457200" rtl="0" algn="l">
              <a:lnSpc>
                <a:spcPct val="100000"/>
              </a:lnSpc>
              <a:spcBef>
                <a:spcPts val="0"/>
              </a:spcBef>
              <a:spcAft>
                <a:spcPts val="0"/>
              </a:spcAft>
              <a:buSzPts val="1200"/>
              <a:buChar char="●"/>
            </a:pPr>
            <a:r>
              <a:rPr lang="es-ES"/>
              <a:t>São as primeiras experiências de vida que determinam a capacidade do cérebro.</a:t>
            </a:r>
            <a:endParaRPr/>
          </a:p>
          <a:p>
            <a:pPr indent="-304800" lvl="0" marL="457200" rtl="0" algn="l">
              <a:lnSpc>
                <a:spcPct val="100000"/>
              </a:lnSpc>
              <a:spcBef>
                <a:spcPts val="0"/>
              </a:spcBef>
              <a:spcAft>
                <a:spcPts val="0"/>
              </a:spcAft>
              <a:buSzPts val="1200"/>
              <a:buChar char="●"/>
            </a:pPr>
            <a:r>
              <a:rPr lang="es-ES"/>
              <a:t>O desenvolvimento saudável nos primeiros anos de vida (em particular, nos primeiros 1.000 dias) fornece a base para o sucesso educacional, a produtividade económica, a cidadania responsável, a saúde ao longo da vida, comunidades fortes e a criação bem-sucedida da próxima geração.</a:t>
            </a:r>
            <a:endParaRPr/>
          </a:p>
          <a:p>
            <a:pPr indent="-304800" lvl="0" marL="457200" rtl="0" algn="l">
              <a:lnSpc>
                <a:spcPct val="100000"/>
              </a:lnSpc>
              <a:spcBef>
                <a:spcPts val="0"/>
              </a:spcBef>
              <a:spcAft>
                <a:spcPts val="0"/>
              </a:spcAft>
              <a:buSzPts val="1200"/>
              <a:buChar char="●"/>
            </a:pPr>
            <a:r>
              <a:rPr lang="es-ES"/>
              <a:t>Esse processo é altamente dependente de pais e outras/os cuidadoras/es para a atenção a saúde, nutrição, educação socioemocional, bem como para o desenvolvimento cognitivo e da linguagem. Mas também guia o próprio desenvolvimento das crianças, especialmente enquanto elas amadurecem. </a:t>
            </a:r>
            <a:endParaRPr/>
          </a:p>
          <a:p>
            <a:pPr indent="-304800" lvl="0" marL="457200" rtl="0" algn="l">
              <a:lnSpc>
                <a:spcPct val="100000"/>
              </a:lnSpc>
              <a:spcBef>
                <a:spcPts val="0"/>
              </a:spcBef>
              <a:spcAft>
                <a:spcPts val="0"/>
              </a:spcAft>
              <a:buSzPts val="1200"/>
              <a:buChar char="●"/>
            </a:pPr>
            <a:r>
              <a:rPr lang="es-ES"/>
              <a:t>Níveis persistentes de estresse elevado (durante uma crise, por exemplo) podem mudar a arquitetura e de fato destruir as células cerebrais.</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s-ES"/>
              <a:t>Até 1 em cada 4 crianças têm risco moderado ou alto de atraso no desenvolvimento, comportamental ou socioemocional. Para crianças de até 5 anos, o crescimento e o desenvolvimento cognitivo, linguístico e socioemocional ocorre em alto ritmo. Embora nem todas as crianças nessa faixa etária possam atingir os marcos de desenvolvimento (por exemplo, sorrir, dizer as primeiras palavras, dar os primeiros passos) ao mesmo tempo, o desenvolvimento que não ocorre dentro do prazo esperado pode levantar preocupações sobre distúrbios de desenvolvimento, condições de saúde ou outros fatores que possam afetar negativamente o desenvolvimento da criança. É recomendado o acompanhamento inicial e frequente das crianças pequenas para promover o crescimento e desenvolvimento saudáveis para ajudar a identificar possíveis problemas ou áreas que necessitem de avaliação adicional. Ao identificar precocemente problemas de desenvolvimento, as crianças podem receber tratamento ou intervenção mais eficazes, prevenindo atrasos ou défices adicionais no desenvolvimento.</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s-ES"/>
              <a:t>Existe um consenso entre especialistas em desenvolvimento na primeira infância (DPI) de que a preparação para a escola deveria ser entendida além das competências cognitivas: esse processo é melhor formulado como um conceito integral que envolve várias áreas do desenvolvimento, incluindo aspetos motores, de linguagem e literacia precoce, de matemática e lógica, de desenvolvimento socioemocional, além de abordagens relacionadas à aprendizagem. Competências em todas estas áreas asseguram que crianças estejam prontas para se beneficiar das atividades educativas oferecidas no ambiente escolar. </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s-ES"/>
              <a:t>Há várias ferramentas básicas que podem ser aplicadas para avaliar o progresso da criança e determinar se é necessária alguma assistência adicional. Ferramentas como o IDELA são um exemplo de recursos que medem as competências-chave de aprendizagem e desenvolvimento na primeira infância e que frequentemente são mencionadas em currículos e requisitos nacionais de DPI.</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s-ES"/>
              <a:t>Os gráficos de altura e peso são outro conjunto de ferramentas de avaliação para ajudar profissionais de DPI a determinar como as crianças estão progredindo e se há necessidade de intervenção. A análise do desenvolvimento e do comportamento garante que crianças estejam fazendo progresso nas áreas de desenvolvimento da linguístico, social ou motor.</a:t>
            </a:r>
            <a:endParaRPr/>
          </a:p>
          <a:p>
            <a:pPr indent="0" lvl="0" marL="0" rtl="0" algn="l">
              <a:lnSpc>
                <a:spcPct val="100000"/>
              </a:lnSpc>
              <a:spcBef>
                <a:spcPts val="0"/>
              </a:spcBef>
              <a:spcAft>
                <a:spcPts val="0"/>
              </a:spcAft>
              <a:buSzPts val="1400"/>
              <a:buNone/>
            </a:pPr>
            <a:r>
              <a:t/>
            </a:r>
            <a:endParaRPr/>
          </a:p>
          <a:p>
            <a:pPr indent="0" lvl="0" marL="0" rtl="0" algn="l">
              <a:lnSpc>
                <a:spcPct val="107000"/>
              </a:lnSpc>
              <a:spcBef>
                <a:spcPts val="0"/>
              </a:spcBef>
              <a:spcAft>
                <a:spcPts val="0"/>
              </a:spcAft>
              <a:buClr>
                <a:schemeClr val="dk1"/>
              </a:buClr>
              <a:buSzPts val="1400"/>
              <a:buFont typeface="Arial"/>
              <a:buNone/>
            </a:pPr>
            <a:r>
              <a:rPr b="1" lang="es-ES">
                <a:solidFill>
                  <a:srgbClr val="222222"/>
                </a:solidFill>
              </a:rPr>
              <a:t>--</a:t>
            </a:r>
            <a:endParaRPr/>
          </a:p>
          <a:p>
            <a:pPr indent="0" lvl="0" marL="0" rtl="0" algn="l">
              <a:lnSpc>
                <a:spcPct val="107000"/>
              </a:lnSpc>
              <a:spcBef>
                <a:spcPts val="0"/>
              </a:spcBef>
              <a:spcAft>
                <a:spcPts val="0"/>
              </a:spcAft>
              <a:buClr>
                <a:schemeClr val="dk1"/>
              </a:buClr>
              <a:buSzPts val="1400"/>
              <a:buFont typeface="Arial"/>
              <a:buNone/>
            </a:pPr>
            <a:r>
              <a:rPr b="1" lang="es-ES">
                <a:solidFill>
                  <a:srgbClr val="222222"/>
                </a:solidFill>
              </a:rPr>
              <a:t>“Desenvolvimento da primeira infância em situações de emergência (ECDiE, na sigla em inglês) é definido como uma abordagem abrangente que atende às necessidades e aos direitos holísticos de crianças afetadas por todas as formas de emergências e das suas famílias desde a pré-concepção até os 8 anos de idade, incluindo crianças com deficiência. Isso inclui um grupo de intervenções multissetoriais e culturalmente relevantes que visam prevenir e mitigar efeitos negativos das crises e promover o desenvolvimento holístico das crianças pequenas, proporcionando cuidados, saúde mental e apoio psicossocial, além de oportunidades de aprendizagem precoce, ao mesmo tempo que apoiam os pais, cuidadoras/es e famílias para garantir ambientes protetores, inclusivos e que salvam vidas.” </a:t>
            </a:r>
            <a:endParaRPr/>
          </a:p>
          <a:p>
            <a:pPr indent="0" lvl="0" marL="0" rtl="0" algn="l">
              <a:lnSpc>
                <a:spcPct val="107000"/>
              </a:lnSpc>
              <a:spcBef>
                <a:spcPts val="0"/>
              </a:spcBef>
              <a:spcAft>
                <a:spcPts val="0"/>
              </a:spcAft>
              <a:buClr>
                <a:schemeClr val="dk1"/>
              </a:buClr>
              <a:buSzPts val="1400"/>
              <a:buFont typeface="Arial"/>
              <a:buNone/>
            </a:pPr>
            <a:r>
              <a:t/>
            </a:r>
            <a:endParaRPr b="1">
              <a:solidFill>
                <a:srgbClr val="222222"/>
              </a:solidFill>
            </a:endParaRPr>
          </a:p>
          <a:p>
            <a:pPr indent="0" lvl="0" marL="0" rtl="0" algn="l">
              <a:lnSpc>
                <a:spcPct val="107000"/>
              </a:lnSpc>
              <a:spcBef>
                <a:spcPts val="0"/>
              </a:spcBef>
              <a:spcAft>
                <a:spcPts val="0"/>
              </a:spcAft>
              <a:buClr>
                <a:schemeClr val="dk1"/>
              </a:buClr>
              <a:buSzPts val="1400"/>
              <a:buFont typeface="Arial"/>
              <a:buNone/>
            </a:pPr>
            <a:r>
              <a:rPr lang="es-ES">
                <a:solidFill>
                  <a:srgbClr val="222222"/>
                </a:solidFill>
              </a:rPr>
              <a:t>O ECDiE apoia crianças (entre 0 e 8 anos) e suas famílias, incluindo pessoas grávidas ou lactantes.</a:t>
            </a:r>
            <a:endParaRPr/>
          </a:p>
          <a:p>
            <a:pPr indent="0" lvl="0" marL="0" rtl="0" algn="l">
              <a:lnSpc>
                <a:spcPct val="107000"/>
              </a:lnSpc>
              <a:spcBef>
                <a:spcPts val="0"/>
              </a:spcBef>
              <a:spcAft>
                <a:spcPts val="0"/>
              </a:spcAft>
              <a:buClr>
                <a:schemeClr val="dk1"/>
              </a:buClr>
              <a:buSzPts val="1400"/>
              <a:buFont typeface="Arial"/>
              <a:buNone/>
            </a:pPr>
            <a:r>
              <a:t/>
            </a:r>
            <a:endParaRPr>
              <a:solidFill>
                <a:srgbClr val="222222"/>
              </a:solidFill>
            </a:endParaRPr>
          </a:p>
          <a:p>
            <a:pPr indent="0" lvl="0" marL="0" rtl="0" algn="l">
              <a:lnSpc>
                <a:spcPct val="107000"/>
              </a:lnSpc>
              <a:spcBef>
                <a:spcPts val="0"/>
              </a:spcBef>
              <a:spcAft>
                <a:spcPts val="0"/>
              </a:spcAft>
              <a:buClr>
                <a:schemeClr val="dk1"/>
              </a:buClr>
              <a:buSzPts val="1400"/>
              <a:buFont typeface="Arial"/>
              <a:buNone/>
            </a:pPr>
            <a:r>
              <a:rPr lang="es-ES">
                <a:solidFill>
                  <a:srgbClr val="222222"/>
                </a:solidFill>
              </a:rPr>
              <a:t>Isso ajuda a garantir que as crianças continuem a desenvolver como deveriam e que impactos negativos de situações de emergência não afetem o desenvolvimento positivo contínuo das crianças. </a:t>
            </a:r>
            <a:r>
              <a:rPr b="1" lang="es-ES"/>
              <a:t>O programa DPI pode ser implementado em todos os lugares</a:t>
            </a:r>
            <a:r>
              <a:rPr lang="es-ES"/>
              <a:t>, em todas as situações, principalmente em ambientes domiciliares. A diferença em situações de emergência pode ser menos estruturas físicas, sistemas em colapso, alta rotatividade ou descontinuidade da equipa para liderar as atividades e materiais insuficientes. Isso também pode ocorrer em situações de não emergência, mas geralmente é agravado nesse tipo de situação. O uso de facilitadores de DPI móveis pode ser importante se não houver espaço disponível.  Por exemplo, a Plan Internacional contou com facilitadoras/es móveis de DPI durante a resposta ao Tufão Haiyan porque havia espaço insuficiente até mesmo para montar tendas. Essas/es facilitadoras/es móveis de DPI foram para abrigos, clínicas de saúde – onde quer que as pessoas estivessem – para liderar atividades com crianças e apoiar pais. Além disso, os próprios pais podem estar estressados e podem não ser capazes de cuidar de suas/seus filhas/os da mesma forma.  </a:t>
            </a:r>
            <a:endParaRPr/>
          </a:p>
          <a:p>
            <a:pPr indent="0" lvl="0" marL="0" rtl="0" algn="l">
              <a:lnSpc>
                <a:spcPct val="107000"/>
              </a:lnSpc>
              <a:spcBef>
                <a:spcPts val="0"/>
              </a:spcBef>
              <a:spcAft>
                <a:spcPts val="0"/>
              </a:spcAft>
              <a:buClr>
                <a:schemeClr val="dk1"/>
              </a:buClr>
              <a:buSzPts val="1400"/>
              <a:buFont typeface="Arial"/>
              <a:buNone/>
            </a:pPr>
            <a:r>
              <a:t/>
            </a:r>
            <a:endParaRPr>
              <a:solidFill>
                <a:srgbClr val="222222"/>
              </a:solidFill>
            </a:endParaRPr>
          </a:p>
          <a:p>
            <a:pPr indent="0" lvl="0" marL="0" rtl="0" algn="l">
              <a:lnSpc>
                <a:spcPct val="107000"/>
              </a:lnSpc>
              <a:spcBef>
                <a:spcPts val="0"/>
              </a:spcBef>
              <a:spcAft>
                <a:spcPts val="0"/>
              </a:spcAft>
              <a:buSzPts val="1400"/>
              <a:buNone/>
            </a:pPr>
            <a:r>
              <a:rPr lang="es-ES">
                <a:solidFill>
                  <a:srgbClr val="222222"/>
                </a:solidFill>
              </a:rPr>
              <a:t>*** Às vezes também referido como Cuidado e Desenvolvimento da Primeira Infância (Early Childhood Care and Development, ECCD) ou Educação na Primeira Infância (EPI), quando o foco é apenas na educação.</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25e3dfe0434_2_692: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4" name="Google Shape;124;g25e3dfe0434_2_692: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None/>
            </a:pPr>
            <a:r>
              <a:rPr lang="es-ES"/>
              <a:t>Sugestão de </a:t>
            </a:r>
            <a:r>
              <a:rPr b="1" lang="es-ES"/>
              <a:t>perguntas específicas </a:t>
            </a:r>
            <a:r>
              <a:rPr lang="es-ES"/>
              <a:t>para a sessão plenária: </a:t>
            </a:r>
            <a:endParaRPr/>
          </a:p>
          <a:p>
            <a:pPr indent="-304800" lvl="0" marL="457200" rtl="0" algn="l">
              <a:lnSpc>
                <a:spcPct val="107000"/>
              </a:lnSpc>
              <a:spcBef>
                <a:spcPts val="0"/>
              </a:spcBef>
              <a:spcAft>
                <a:spcPts val="0"/>
              </a:spcAft>
              <a:buSzPts val="1200"/>
              <a:buFont typeface="Calibri"/>
              <a:buAutoNum type="arabicPeriod"/>
            </a:pPr>
            <a:r>
              <a:rPr lang="es-ES"/>
              <a:t>Quais são alguns dos impactos negativos que as situações de emergência têm nas crianças e em suas/seus cuidadoras/es? </a:t>
            </a:r>
            <a:endParaRPr/>
          </a:p>
          <a:p>
            <a:pPr indent="-304800" lvl="0" marL="457200" rtl="0" algn="l">
              <a:lnSpc>
                <a:spcPct val="107000"/>
              </a:lnSpc>
              <a:spcBef>
                <a:spcPts val="0"/>
              </a:spcBef>
              <a:spcAft>
                <a:spcPts val="0"/>
              </a:spcAft>
              <a:buSzPts val="1200"/>
              <a:buFont typeface="Calibri"/>
              <a:buAutoNum type="arabicPeriod"/>
            </a:pPr>
            <a:r>
              <a:rPr lang="es-ES"/>
              <a:t>Por que oferecer ações e programas de ECDiE (desenvolvimento da primeira infância em situações de emergência)?</a:t>
            </a:r>
            <a:endParaRPr/>
          </a:p>
          <a:p>
            <a:pPr indent="0" lvl="0" marL="0" rtl="0" algn="l">
              <a:lnSpc>
                <a:spcPct val="115000"/>
              </a:lnSpc>
              <a:spcBef>
                <a:spcPts val="1400"/>
              </a:spcBef>
              <a:spcAft>
                <a:spcPts val="0"/>
              </a:spcAft>
              <a:buClr>
                <a:schemeClr val="dk1"/>
              </a:buClr>
              <a:buSzPts val="1400"/>
              <a:buFont typeface="Arial"/>
              <a:buNone/>
            </a:pPr>
            <a:r>
              <a:rPr b="1" lang="es-ES"/>
              <a:t>--</a:t>
            </a:r>
            <a:endParaRPr/>
          </a:p>
          <a:p>
            <a:pPr indent="0" lvl="0" marL="0" rtl="0" algn="l">
              <a:lnSpc>
                <a:spcPct val="100000"/>
              </a:lnSpc>
              <a:spcBef>
                <a:spcPts val="0"/>
              </a:spcBef>
              <a:spcAft>
                <a:spcPts val="0"/>
              </a:spcAft>
              <a:buClr>
                <a:schemeClr val="dk1"/>
              </a:buClr>
              <a:buSzPts val="1400"/>
              <a:buFont typeface="Arial"/>
              <a:buNone/>
            </a:pPr>
            <a:r>
              <a:rPr b="1" lang="es-ES"/>
              <a:t>Em situações de emergência, crianças enfrentam maior exposição a fatores de risco que podem limitar seu desenvolvimento adequado. Além disso, essas situações podem trazer impactos negativos nas oportunidades de aprendizagem iniciais e no desempenho escolar, afetando as oportunidades de emprego e possibilidades na idade adulta. As crianças estão expostas a riscos mais elevados de: </a:t>
            </a:r>
            <a:endParaRPr/>
          </a:p>
          <a:p>
            <a:pPr indent="-304800" lvl="0" marL="457200" rtl="0" algn="l">
              <a:lnSpc>
                <a:spcPct val="107000"/>
              </a:lnSpc>
              <a:spcBef>
                <a:spcPts val="0"/>
              </a:spcBef>
              <a:spcAft>
                <a:spcPts val="0"/>
              </a:spcAft>
              <a:buSzPts val="1200"/>
              <a:buChar char="●"/>
            </a:pPr>
            <a:r>
              <a:rPr lang="es-ES"/>
              <a:t>separação de membros da família e quebra das redes de apoio social, </a:t>
            </a:r>
            <a:endParaRPr/>
          </a:p>
          <a:p>
            <a:pPr indent="-304800" lvl="0" marL="457200" rtl="0" algn="l">
              <a:lnSpc>
                <a:spcPct val="107000"/>
              </a:lnSpc>
              <a:spcBef>
                <a:spcPts val="0"/>
              </a:spcBef>
              <a:spcAft>
                <a:spcPts val="0"/>
              </a:spcAft>
              <a:buSzPts val="1200"/>
              <a:buChar char="●"/>
            </a:pPr>
            <a:r>
              <a:rPr lang="es-ES"/>
              <a:t>abuso, exploração, violência e ferimentos, </a:t>
            </a:r>
            <a:endParaRPr/>
          </a:p>
          <a:p>
            <a:pPr indent="-304800" lvl="0" marL="457200" rtl="0" algn="l">
              <a:lnSpc>
                <a:spcPct val="107000"/>
              </a:lnSpc>
              <a:spcBef>
                <a:spcPts val="0"/>
              </a:spcBef>
              <a:spcAft>
                <a:spcPts val="0"/>
              </a:spcAft>
              <a:buSzPts val="1200"/>
              <a:buChar char="●"/>
            </a:pPr>
            <a:r>
              <a:rPr lang="es-ES"/>
              <a:t>escassez de alimentos, </a:t>
            </a:r>
            <a:endParaRPr/>
          </a:p>
          <a:p>
            <a:pPr indent="-304800" lvl="0" marL="457200" rtl="0" algn="l">
              <a:lnSpc>
                <a:spcPct val="107000"/>
              </a:lnSpc>
              <a:spcBef>
                <a:spcPts val="0"/>
              </a:spcBef>
              <a:spcAft>
                <a:spcPts val="0"/>
              </a:spcAft>
              <a:buSzPts val="1200"/>
              <a:buChar char="●"/>
            </a:pPr>
            <a:r>
              <a:rPr lang="es-ES"/>
              <a:t>angústia psicossocial, </a:t>
            </a:r>
            <a:endParaRPr/>
          </a:p>
          <a:p>
            <a:pPr indent="-304800" lvl="0" marL="457200" rtl="0" algn="l">
              <a:lnSpc>
                <a:spcPct val="107000"/>
              </a:lnSpc>
              <a:spcBef>
                <a:spcPts val="0"/>
              </a:spcBef>
              <a:spcAft>
                <a:spcPts val="0"/>
              </a:spcAft>
              <a:buSzPts val="1200"/>
              <a:buChar char="●"/>
            </a:pPr>
            <a:r>
              <a:rPr lang="es-ES"/>
              <a:t>negligência (famílias podem precisar procurar por comida e abrigo, logo sua atenção pode ser desviada das necessidades de desenvolvimento da criança), </a:t>
            </a:r>
            <a:endParaRPr/>
          </a:p>
          <a:p>
            <a:pPr indent="-304800" lvl="0" marL="457200" rtl="0" algn="l">
              <a:lnSpc>
                <a:spcPct val="107000"/>
              </a:lnSpc>
              <a:spcBef>
                <a:spcPts val="0"/>
              </a:spcBef>
              <a:spcAft>
                <a:spcPts val="0"/>
              </a:spcAft>
              <a:buSzPts val="1200"/>
              <a:buChar char="●"/>
            </a:pPr>
            <a:r>
              <a:rPr lang="es-ES"/>
              <a:t>redução da capacidade das/os cuidadoras/es de apoiarem as crianças, uma vez que podem estar exaustas/os, deprimidas/os, isoladas/os, emocionalmente distraídas/os,</a:t>
            </a:r>
            <a:endParaRPr/>
          </a:p>
          <a:p>
            <a:pPr indent="-304800" lvl="0" marL="457200" rtl="0" algn="l">
              <a:lnSpc>
                <a:spcPct val="107000"/>
              </a:lnSpc>
              <a:spcBef>
                <a:spcPts val="0"/>
              </a:spcBef>
              <a:spcAft>
                <a:spcPts val="0"/>
              </a:spcAft>
              <a:buSzPts val="1200"/>
              <a:buChar char="●"/>
            </a:pPr>
            <a:r>
              <a:rPr lang="es-ES"/>
              <a:t>as oportunidades de brincar e explorar podem ser extremamente limitadas ou inexistentes,</a:t>
            </a:r>
            <a:endParaRPr/>
          </a:p>
          <a:p>
            <a:pPr indent="-304800" lvl="0" marL="457200" rtl="0" algn="l">
              <a:lnSpc>
                <a:spcPct val="107000"/>
              </a:lnSpc>
              <a:spcBef>
                <a:spcPts val="0"/>
              </a:spcBef>
              <a:spcAft>
                <a:spcPts val="0"/>
              </a:spcAft>
              <a:buSzPts val="1200"/>
              <a:buChar char="●"/>
            </a:pPr>
            <a:r>
              <a:rPr lang="es-ES"/>
              <a:t>a exposição a crises e a deslocação pode aumentar potenciais preocupações com a saúde e nutrição, incluindo acesso limitado à escola e educação.</a:t>
            </a:r>
            <a:endParaRPr/>
          </a:p>
          <a:p>
            <a:pPr indent="0" lvl="0" marL="457200" rtl="0" algn="l">
              <a:lnSpc>
                <a:spcPct val="107000"/>
              </a:lnSpc>
              <a:spcBef>
                <a:spcPts val="0"/>
              </a:spcBef>
              <a:spcAft>
                <a:spcPts val="0"/>
              </a:spcAft>
              <a:buNone/>
            </a:pPr>
            <a:r>
              <a:t/>
            </a:r>
            <a:endParaRPr/>
          </a:p>
          <a:p>
            <a:pPr indent="0" lvl="0" marL="0" rtl="0" algn="l">
              <a:lnSpc>
                <a:spcPct val="107000"/>
              </a:lnSpc>
              <a:spcBef>
                <a:spcPts val="0"/>
              </a:spcBef>
              <a:spcAft>
                <a:spcPts val="0"/>
              </a:spcAft>
              <a:buSzPts val="1400"/>
              <a:buNone/>
            </a:pPr>
            <a:r>
              <a:rPr b="1" lang="es-ES"/>
              <a:t>Investir na primeira infância representa uma oportunidade sem igual </a:t>
            </a:r>
            <a:r>
              <a:rPr lang="es-ES"/>
              <a:t>para fazer uma diferença significativa na vida das crianças. Este investimento faz </a:t>
            </a:r>
            <a:r>
              <a:rPr b="1" lang="es-ES"/>
              <a:t>diferença na vida das pessoas ao permitir-lhes desenvolver suas habilidades para participarem plenamente na sociedade e na economia futuramente,</a:t>
            </a:r>
            <a:r>
              <a:rPr lang="es-ES"/>
              <a:t> como cidadãs/ãos ativas/os e produtivas/os. Isso oferece uma oportunidade para “construir novamente e melhor”.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25e3dfe0434_2_702: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0" name="Google Shape;130;g25e3dfe0434_2_702: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Clr>
                <a:schemeClr val="dk1"/>
              </a:buClr>
              <a:buSzPts val="1400"/>
              <a:buFont typeface="Arial"/>
              <a:buNone/>
            </a:pPr>
            <a:r>
              <a:rPr lang="es-ES"/>
              <a:t>Sugestão de </a:t>
            </a:r>
            <a:r>
              <a:rPr b="1" lang="es-ES"/>
              <a:t>perguntas específicas </a:t>
            </a:r>
            <a:r>
              <a:rPr lang="es-ES"/>
              <a:t>para a sessão plenária: </a:t>
            </a:r>
            <a:endParaRPr/>
          </a:p>
          <a:p>
            <a:pPr indent="-304800" lvl="0" marL="457200" rtl="0" algn="l">
              <a:lnSpc>
                <a:spcPct val="107000"/>
              </a:lnSpc>
              <a:spcBef>
                <a:spcPts val="0"/>
              </a:spcBef>
              <a:spcAft>
                <a:spcPts val="0"/>
              </a:spcAft>
              <a:buSzPts val="1200"/>
              <a:buFont typeface="Calibri"/>
              <a:buAutoNum type="arabicPeriod"/>
            </a:pPr>
            <a:r>
              <a:rPr lang="es-ES"/>
              <a:t>Quais</a:t>
            </a:r>
            <a:r>
              <a:rPr lang="es-ES"/>
              <a:t> são os cinco níveis do Modelo Socioecológico? E os cinco componentes do Enquadramento de Cuidados Nutridores (Nurturing Care Framework)?</a:t>
            </a:r>
            <a:endParaRPr/>
          </a:p>
          <a:p>
            <a:pPr indent="-304800" lvl="0" marL="457200" rtl="0" algn="l">
              <a:lnSpc>
                <a:spcPct val="107000"/>
              </a:lnSpc>
              <a:spcBef>
                <a:spcPts val="0"/>
              </a:spcBef>
              <a:spcAft>
                <a:spcPts val="0"/>
              </a:spcAft>
              <a:buSzPts val="1200"/>
              <a:buFont typeface="Calibri"/>
              <a:buAutoNum type="arabicPeriod"/>
            </a:pPr>
            <a:r>
              <a:rPr lang="es-ES"/>
              <a:t>Como estes enquadramentos podem ajudar na implementação do ECDiE?</a:t>
            </a:r>
            <a:endParaRPr/>
          </a:p>
          <a:p>
            <a:pPr indent="0" lvl="0" marL="0" rtl="0" algn="l">
              <a:lnSpc>
                <a:spcPct val="100000"/>
              </a:lnSpc>
              <a:spcBef>
                <a:spcPts val="0"/>
              </a:spcBef>
              <a:spcAft>
                <a:spcPts val="0"/>
              </a:spcAft>
              <a:buClr>
                <a:schemeClr val="dk1"/>
              </a:buClr>
              <a:buSzPts val="1400"/>
              <a:buFont typeface="Arial"/>
              <a:buNone/>
            </a:pPr>
            <a:r>
              <a:t/>
            </a:r>
            <a:endParaRPr b="1"/>
          </a:p>
          <a:p>
            <a:pPr indent="0" lvl="0" marL="0" rtl="0" algn="l">
              <a:lnSpc>
                <a:spcPct val="100000"/>
              </a:lnSpc>
              <a:spcBef>
                <a:spcPts val="0"/>
              </a:spcBef>
              <a:spcAft>
                <a:spcPts val="0"/>
              </a:spcAft>
              <a:buSzPts val="1400"/>
              <a:buNone/>
            </a:pPr>
            <a:r>
              <a:rPr b="1" lang="es-ES"/>
              <a:t>--</a:t>
            </a:r>
            <a:endParaRPr/>
          </a:p>
          <a:p>
            <a:pPr indent="0" lvl="0" marL="0" rtl="0" algn="l">
              <a:lnSpc>
                <a:spcPct val="100000"/>
              </a:lnSpc>
              <a:spcBef>
                <a:spcPts val="0"/>
              </a:spcBef>
              <a:spcAft>
                <a:spcPts val="0"/>
              </a:spcAft>
              <a:buSzPts val="1400"/>
              <a:buNone/>
            </a:pPr>
            <a:r>
              <a:rPr b="0" lang="es-ES"/>
              <a:t>O </a:t>
            </a:r>
            <a:r>
              <a:rPr b="1" lang="es-ES"/>
              <a:t>Modelo Socioecológico </a:t>
            </a:r>
            <a:r>
              <a:rPr lang="es-ES"/>
              <a:t>(SEM, na sigla em inglês) é um enquadramento que orienta o trabalho de DPI para os níveis interconectados que influenciam o desenvolvimento e o bem-estar da criança. Este modelo nos permite olhar para uma situação forma global para (a) identificar todos os diferentes elementos e (b) entender como se relacionam e interagem entre si. O SEM é utilizado em todos os setores, uma vez que cada resposta aborda diferentes camadas, desde o nível individual até o nível das políticas. Ao preparar a sua resposta com base no enquadramento do SEM, as equipas podem garantir que suas intervenções abordam cada camada e as ligações entre elas. </a:t>
            </a:r>
            <a:endParaRPr/>
          </a:p>
          <a:p>
            <a:pPr indent="0" lvl="0" marL="0" rtl="0" algn="l">
              <a:lnSpc>
                <a:spcPct val="100000"/>
              </a:lnSpc>
              <a:spcBef>
                <a:spcPts val="0"/>
              </a:spcBef>
              <a:spcAft>
                <a:spcPts val="0"/>
              </a:spcAft>
              <a:buClr>
                <a:schemeClr val="dk1"/>
              </a:buClr>
              <a:buSzPts val="1400"/>
              <a:buFont typeface="Arial"/>
              <a:buNone/>
            </a:pPr>
            <a:r>
              <a:t/>
            </a:r>
            <a:endParaRPr b="1"/>
          </a:p>
          <a:p>
            <a:pPr indent="0" lvl="0" marL="0" rtl="0" algn="l">
              <a:lnSpc>
                <a:spcPct val="100000"/>
              </a:lnSpc>
              <a:spcBef>
                <a:spcPts val="0"/>
              </a:spcBef>
              <a:spcAft>
                <a:spcPts val="0"/>
              </a:spcAft>
              <a:buClr>
                <a:schemeClr val="dk1"/>
              </a:buClr>
              <a:buSzPts val="1400"/>
              <a:buFont typeface="Arial"/>
              <a:buNone/>
            </a:pPr>
            <a:r>
              <a:rPr lang="es-ES"/>
              <a:t>Quando os grupos atendem às necessidades de todos os níveis do Modelo Socioecológico, mostrando que cada nível é igualmente importante e reforça o desenvolvimento saudável e o bem-estar das crianças, é provável que a resposta seja mais eficaz e eficiente (INEE and The Alliance for Child Protection in Humanitarian Action 2022).</a:t>
            </a:r>
            <a:endParaRPr/>
          </a:p>
          <a:p>
            <a:pPr indent="0" lvl="0" marL="0" rtl="0" algn="l">
              <a:lnSpc>
                <a:spcPct val="100000"/>
              </a:lnSpc>
              <a:spcBef>
                <a:spcPts val="0"/>
              </a:spcBef>
              <a:spcAft>
                <a:spcPts val="0"/>
              </a:spcAft>
              <a:buClr>
                <a:schemeClr val="dk1"/>
              </a:buClr>
              <a:buSzPts val="1400"/>
              <a:buFont typeface="Arial"/>
              <a:buNone/>
            </a:pPr>
            <a:r>
              <a:t/>
            </a:r>
            <a:endParaRPr b="1"/>
          </a:p>
          <a:p>
            <a:pPr indent="0" lvl="0" marL="0" rtl="0" algn="l">
              <a:lnSpc>
                <a:spcPct val="100000"/>
              </a:lnSpc>
              <a:spcBef>
                <a:spcPts val="0"/>
              </a:spcBef>
              <a:spcAft>
                <a:spcPts val="0"/>
              </a:spcAft>
              <a:buSzPts val="1400"/>
              <a:buNone/>
            </a:pPr>
            <a:r>
              <a:rPr b="1" lang="es-ES"/>
              <a:t>Utilizando o Modelo Socioecológico</a:t>
            </a:r>
            <a:endParaRPr/>
          </a:p>
          <a:p>
            <a:pPr indent="-304800" lvl="0" marL="457200" rtl="0" algn="l">
              <a:lnSpc>
                <a:spcPct val="100000"/>
              </a:lnSpc>
              <a:spcBef>
                <a:spcPts val="0"/>
              </a:spcBef>
              <a:spcAft>
                <a:spcPts val="0"/>
              </a:spcAft>
              <a:buSzPts val="1200"/>
              <a:buChar char="●"/>
            </a:pPr>
            <a:r>
              <a:rPr lang="es-ES"/>
              <a:t>Na camada mais interna, as crianças participam ativamente na educação/aprendizagem, na proteção e no bem-estar de si próprias, de suas/seus colegas e demais membros da sua comunidade.</a:t>
            </a:r>
            <a:endParaRPr/>
          </a:p>
          <a:p>
            <a:pPr indent="-304800" lvl="0" marL="457200" rtl="0" algn="l">
              <a:lnSpc>
                <a:spcPct val="100000"/>
              </a:lnSpc>
              <a:spcBef>
                <a:spcPts val="0"/>
              </a:spcBef>
              <a:spcAft>
                <a:spcPts val="0"/>
              </a:spcAft>
              <a:buSzPts val="1200"/>
              <a:buChar char="●"/>
            </a:pPr>
            <a:r>
              <a:rPr lang="es-ES"/>
              <a:t>As crianças são principalmente criadas em famílias, mas, muitas vezes, esta camada inclui outras/os parentes próximas/os e cuidadoras/es. As famílias podem precisar de orientação e apoio para entender e responder a questões de proteção e educação específicas do contexto e da crise.</a:t>
            </a:r>
            <a:endParaRPr/>
          </a:p>
          <a:p>
            <a:pPr indent="-304800" lvl="0" marL="457200" rtl="0" algn="l">
              <a:lnSpc>
                <a:spcPct val="100000"/>
              </a:lnSpc>
              <a:spcBef>
                <a:spcPts val="0"/>
              </a:spcBef>
              <a:spcAft>
                <a:spcPts val="0"/>
              </a:spcAft>
              <a:buSzPts val="1200"/>
              <a:buChar char="●"/>
            </a:pPr>
            <a:r>
              <a:rPr lang="es-ES"/>
              <a:t>As crianças frequentam escolas (ou diferentes ambientes de aprendizagem) e outras instituições de educação. As escolas devem ser reforçadas como espaços protetores, onde as crianças podem participar equitativamente de uma educação de qualidade. Para isso, é necessário haver apoio suficiente às/aos profissionais de educação para assegurar que estão preparadas/os para responder às necessidades de aprendizagem e bem-estar das crianças.</a:t>
            </a:r>
            <a:endParaRPr/>
          </a:p>
          <a:p>
            <a:pPr indent="-304800" lvl="0" marL="457200" rtl="0" algn="l">
              <a:lnSpc>
                <a:spcPct val="100000"/>
              </a:lnSpc>
              <a:spcBef>
                <a:spcPts val="0"/>
              </a:spcBef>
              <a:spcAft>
                <a:spcPts val="0"/>
              </a:spcAft>
              <a:buSzPts val="1200"/>
              <a:buChar char="●"/>
            </a:pPr>
            <a:r>
              <a:rPr lang="es-ES"/>
              <a:t>As famílias estão localizadas em comunidades. As comunidades afetadas por crises e/ou práticas prejudiciais precisam de apoio para melhor avaliar e responder a questões de proteção que impactam as crianças e a sua capacidade de acessar e participar de oportunidades de educação de qualidade.</a:t>
            </a:r>
            <a:endParaRPr/>
          </a:p>
          <a:p>
            <a:pPr indent="-304800" lvl="0" marL="457200" rtl="0" algn="l">
              <a:lnSpc>
                <a:spcPct val="100000"/>
              </a:lnSpc>
              <a:spcBef>
                <a:spcPts val="0"/>
              </a:spcBef>
              <a:spcAft>
                <a:spcPts val="0"/>
              </a:spcAft>
              <a:buSzPts val="1200"/>
              <a:buChar char="●"/>
            </a:pPr>
            <a:r>
              <a:rPr lang="es-ES"/>
              <a:t>As comunidades formam parte de sociedades mais ampla e são afetadas por políticas e normas sociais que as moldam. As crises expõem e alteram as realidades e as necessidades da população de um país. </a:t>
            </a:r>
            <a:endParaRPr/>
          </a:p>
          <a:p>
            <a:pPr indent="-304800" lvl="0" marL="457200" rtl="0" algn="l">
              <a:lnSpc>
                <a:spcPct val="100000"/>
              </a:lnSpc>
              <a:spcBef>
                <a:spcPts val="0"/>
              </a:spcBef>
              <a:spcAft>
                <a:spcPts val="0"/>
              </a:spcAft>
              <a:buSzPts val="1200"/>
              <a:buChar char="●"/>
            </a:pPr>
            <a:r>
              <a:rPr lang="es-ES"/>
              <a:t>As políticas são os arranjos estruturais e sistémicos adotados por governo nacionais ou autoridades locais para orientar a oferta e apoiar um plano de ação. Essas políticas incluem estratégias globais que influenciam as políticas nacionais e introduzem outro nível de responsabilidade. </a:t>
            </a:r>
            <a:endParaRPr/>
          </a:p>
          <a:p>
            <a:pPr indent="-82550" lvl="0" marL="171450" rtl="0" algn="l">
              <a:lnSpc>
                <a:spcPct val="100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SzPts val="1400"/>
              <a:buNone/>
            </a:pPr>
            <a:r>
              <a:rPr b="0" lang="es-ES"/>
              <a:t>O </a:t>
            </a:r>
            <a:r>
              <a:rPr lang="es-ES"/>
              <a:t>Enquadramento de Cuidado Nutridores identifica um conjunto de boas práticas com base em programas que se mostraram eficazes na melhoria do desenvolvimento na primeira infância em países de renda alta, média e baixa. Programas nacionais eficazes são impulsionados e mantidos por um compromisso político forte, bem como por determinação em reduzir a falta de equidade, a pobreza e a injustiça social. Eles combinam políticas baseadas em evidências, serviços e comunicação pública para melhorar a conscientização e o conhecimento sobre o desenvolvimento na primeira infância. Os investimentos são direcionados para a criação de ambientes facilitadores e a oferta de serviços e apoio para famílias e cuidadoras/es, motivadas/os tanto por compromissos quanto por fortes mecanismos de responsabilização. </a:t>
            </a:r>
            <a:endParaRPr/>
          </a:p>
          <a:p>
            <a:pPr indent="0" lvl="0" marL="0" rtl="0" algn="l">
              <a:lnSpc>
                <a:spcPct val="100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Clr>
                <a:schemeClr val="dk1"/>
              </a:buClr>
              <a:buSzPts val="1400"/>
              <a:buFont typeface="Arial"/>
              <a:buNone/>
            </a:pPr>
            <a:r>
              <a:rPr lang="es-ES"/>
              <a:t>Para utilizar o </a:t>
            </a:r>
            <a:r>
              <a:rPr b="1" lang="es-ES"/>
              <a:t>Enquadramento de Cuidados Nutridores</a:t>
            </a:r>
            <a:r>
              <a:rPr lang="es-ES"/>
              <a:t>, observamos que o foco de todos os componentes para o cuidado acontece principalmente ao nível das/os cuidadoras/es; assim como da garantia dos cinco componentes fundamentais e indivisíveis que contribuem para criar um ambiente afetuoso e responsivo, que são essenciais para o bom desenvolvimento da criança. Esses cinco elementos se complementam e se relacionam internamente para garantir um desenvolvimento abrangente na primeira infância. Devem ser oferecidos conjuntamente durante este período sensível.</a:t>
            </a:r>
            <a:endParaRPr/>
          </a:p>
          <a:p>
            <a:pPr indent="0" lvl="0" marL="0" rtl="0" algn="l">
              <a:lnSpc>
                <a:spcPct val="100000"/>
              </a:lnSpc>
              <a:spcBef>
                <a:spcPts val="0"/>
              </a:spcBef>
              <a:spcAft>
                <a:spcPts val="0"/>
              </a:spcAft>
              <a:buClr>
                <a:schemeClr val="dk1"/>
              </a:buClr>
              <a:buSzPts val="1400"/>
              <a:buFont typeface="Arial"/>
              <a:buNone/>
            </a:pPr>
            <a:r>
              <a:rPr lang="es-ES"/>
              <a:t>Quando garantimos que as políticas, os ambientes de aprendizagem (como as escolas) e as comunidades ajudam a oferecer às/aos cuidadoras/es os seguintes componentes de cuidados nutridores, estamos a seguir as melhores práticas. Estes componentes são: </a:t>
            </a:r>
            <a:endParaRPr/>
          </a:p>
          <a:p>
            <a:pPr indent="-304800" lvl="0" marL="457200" rtl="0" algn="l">
              <a:lnSpc>
                <a:spcPct val="100000"/>
              </a:lnSpc>
              <a:spcBef>
                <a:spcPts val="0"/>
              </a:spcBef>
              <a:spcAft>
                <a:spcPts val="0"/>
              </a:spcAft>
              <a:buSzPts val="1200"/>
              <a:buFont typeface="Calibri"/>
              <a:buAutoNum type="arabicPeriod"/>
            </a:pPr>
            <a:r>
              <a:rPr lang="es-ES"/>
              <a:t>Boa saúde para crianças e cuidadoras/es</a:t>
            </a:r>
            <a:endParaRPr/>
          </a:p>
          <a:p>
            <a:pPr indent="-304800" lvl="0" marL="457200" rtl="0" algn="l">
              <a:lnSpc>
                <a:spcPct val="100000"/>
              </a:lnSpc>
              <a:spcBef>
                <a:spcPts val="0"/>
              </a:spcBef>
              <a:spcAft>
                <a:spcPts val="0"/>
              </a:spcAft>
              <a:buSzPts val="1200"/>
              <a:buFont typeface="Calibri"/>
              <a:buAutoNum type="arabicPeriod"/>
            </a:pPr>
            <a:r>
              <a:rPr lang="es-ES"/>
              <a:t>Nutrição adequada para crianças e cuidadoras/es</a:t>
            </a:r>
            <a:endParaRPr/>
          </a:p>
          <a:p>
            <a:pPr indent="-304800" lvl="0" marL="457200" rtl="0" algn="l">
              <a:lnSpc>
                <a:spcPct val="100000"/>
              </a:lnSpc>
              <a:spcBef>
                <a:spcPts val="0"/>
              </a:spcBef>
              <a:spcAft>
                <a:spcPts val="0"/>
              </a:spcAft>
              <a:buSzPts val="1200"/>
              <a:buFont typeface="Calibri"/>
              <a:buAutoNum type="arabicPeriod"/>
            </a:pPr>
            <a:r>
              <a:rPr lang="es-ES"/>
              <a:t>Segurança e proteção para crianças e cuidadoras/es</a:t>
            </a:r>
            <a:endParaRPr/>
          </a:p>
          <a:p>
            <a:pPr indent="-304800" lvl="0" marL="457200" rtl="0" algn="l">
              <a:lnSpc>
                <a:spcPct val="100000"/>
              </a:lnSpc>
              <a:spcBef>
                <a:spcPts val="0"/>
              </a:spcBef>
              <a:spcAft>
                <a:spcPts val="0"/>
              </a:spcAft>
              <a:buSzPts val="1200"/>
              <a:buFont typeface="Calibri"/>
              <a:buAutoNum type="arabicPeriod"/>
            </a:pPr>
            <a:r>
              <a:rPr lang="es-ES"/>
              <a:t>Oportunidades de aprendizagem precoce para crianças </a:t>
            </a:r>
            <a:endParaRPr/>
          </a:p>
          <a:p>
            <a:pPr indent="-304800" lvl="0" marL="457200" rtl="0" algn="l">
              <a:lnSpc>
                <a:spcPct val="100000"/>
              </a:lnSpc>
              <a:spcBef>
                <a:spcPts val="0"/>
              </a:spcBef>
              <a:spcAft>
                <a:spcPts val="0"/>
              </a:spcAft>
              <a:buSzPts val="1200"/>
              <a:buFont typeface="Calibri"/>
              <a:buAutoNum type="arabicPeriod"/>
            </a:pPr>
            <a:r>
              <a:rPr lang="es-ES"/>
              <a:t>Cuidado responsivo</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 Id="rId3" Type="http://schemas.openxmlformats.org/officeDocument/2006/relationships/hyperlink" Target="https://www.inee.org" TargetMode="Externa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hyperlink" Target="https://www.inee.org" TargetMode="Externa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1.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Page" type="tx">
  <p:cSld name="TITLE_AND_BODY">
    <p:spTree>
      <p:nvGrpSpPr>
        <p:cNvPr id="11" name="Shape 11"/>
        <p:cNvGrpSpPr/>
        <p:nvPr/>
      </p:nvGrpSpPr>
      <p:grpSpPr>
        <a:xfrm>
          <a:off x="0" y="0"/>
          <a:ext cx="0" cy="0"/>
          <a:chOff x="0" y="0"/>
          <a:chExt cx="0" cy="0"/>
        </a:xfrm>
      </p:grpSpPr>
      <p:sp>
        <p:nvSpPr>
          <p:cNvPr id="12" name="Google Shape;12;g25e3dfe0434_2_40"/>
          <p:cNvSpPr/>
          <p:nvPr/>
        </p:nvSpPr>
        <p:spPr>
          <a:xfrm>
            <a:off x="0" y="4357249"/>
            <a:ext cx="9144000" cy="13578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45800" lIns="45800" spcFirstLastPara="1" rIns="45800" wrap="square" tIns="458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3" name="Google Shape;13;g25e3dfe0434_2_40"/>
          <p:cNvPicPr preferRelativeResize="0"/>
          <p:nvPr/>
        </p:nvPicPr>
        <p:blipFill rotWithShape="1">
          <a:blip r:embed="rId2">
            <a:alphaModFix/>
          </a:blip>
          <a:srcRect b="0" l="0" r="0" t="0"/>
          <a:stretch/>
        </p:blipFill>
        <p:spPr>
          <a:xfrm>
            <a:off x="1574600" y="4610825"/>
            <a:ext cx="6123150" cy="850625"/>
          </a:xfrm>
          <a:prstGeom prst="rect">
            <a:avLst/>
          </a:prstGeom>
          <a:noFill/>
          <a:ln>
            <a:noFill/>
          </a:ln>
        </p:spPr>
      </p:pic>
      <p:sp>
        <p:nvSpPr>
          <p:cNvPr id="14" name="Google Shape;14;g25e3dfe0434_2_40"/>
          <p:cNvSpPr txBox="1"/>
          <p:nvPr>
            <p:ph type="title"/>
          </p:nvPr>
        </p:nvSpPr>
        <p:spPr>
          <a:xfrm>
            <a:off x="459000" y="1094625"/>
            <a:ext cx="8226000" cy="1697400"/>
          </a:xfrm>
          <a:prstGeom prst="rect">
            <a:avLst/>
          </a:prstGeom>
          <a:noFill/>
          <a:ln>
            <a:noFill/>
          </a:ln>
        </p:spPr>
        <p:txBody>
          <a:bodyPr anchorCtr="0" anchor="t" bIns="91650" lIns="91650" spcFirstLastPara="1" rIns="91650" wrap="square" tIns="91650">
            <a:normAutofit/>
          </a:bodyPr>
          <a:lstStyle>
            <a:lvl1pPr lvl="0" marR="0" rtl="0" algn="ctr">
              <a:lnSpc>
                <a:spcPct val="100000"/>
              </a:lnSpc>
              <a:spcBef>
                <a:spcPts val="0"/>
              </a:spcBef>
              <a:spcAft>
                <a:spcPts val="0"/>
              </a:spcAft>
              <a:buClr>
                <a:srgbClr val="FFFFFF"/>
              </a:buClr>
              <a:buSzPts val="4800"/>
              <a:buFont typeface="Arial"/>
              <a:buNone/>
              <a:defRPr b="0" i="0" sz="4800" u="none" cap="none" strike="noStrike">
                <a:solidFill>
                  <a:srgbClr val="FFFFFF"/>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5" name="Google Shape;15;g25e3dfe0434_2_40"/>
          <p:cNvSpPr txBox="1"/>
          <p:nvPr>
            <p:ph idx="1" type="subTitle"/>
          </p:nvPr>
        </p:nvSpPr>
        <p:spPr>
          <a:xfrm>
            <a:off x="850050" y="3102200"/>
            <a:ext cx="7572000" cy="945000"/>
          </a:xfrm>
          <a:prstGeom prst="rect">
            <a:avLst/>
          </a:prstGeom>
          <a:noFill/>
          <a:ln>
            <a:noFill/>
          </a:ln>
        </p:spPr>
        <p:txBody>
          <a:bodyPr anchorCtr="0" anchor="t" bIns="91650" lIns="91650" spcFirstLastPara="1" rIns="91650" wrap="square" tIns="91650">
            <a:normAutofit/>
          </a:bodyPr>
          <a:lstStyle>
            <a:lvl1pPr lvl="0" marR="0" rtl="0" algn="ctr">
              <a:lnSpc>
                <a:spcPct val="100000"/>
              </a:lnSpc>
              <a:spcBef>
                <a:spcPts val="0"/>
              </a:spcBef>
              <a:spcAft>
                <a:spcPts val="0"/>
              </a:spcAft>
              <a:buClr>
                <a:srgbClr val="FFFFFF"/>
              </a:buClr>
              <a:buSzPts val="2500"/>
              <a:buFont typeface="Arial"/>
              <a:buNone/>
              <a:defRPr b="0" i="0" sz="2500" u="none" cap="none" strike="noStrike">
                <a:solidFill>
                  <a:srgbClr val="FFFFFF"/>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d Slide" type="title">
  <p:cSld name="TITLE">
    <p:spTree>
      <p:nvGrpSpPr>
        <p:cNvPr id="52" name="Shape 52"/>
        <p:cNvGrpSpPr/>
        <p:nvPr/>
      </p:nvGrpSpPr>
      <p:grpSpPr>
        <a:xfrm>
          <a:off x="0" y="0"/>
          <a:ext cx="0" cy="0"/>
          <a:chOff x="0" y="0"/>
          <a:chExt cx="0" cy="0"/>
        </a:xfrm>
      </p:grpSpPr>
      <p:pic>
        <p:nvPicPr>
          <p:cNvPr id="53" name="Google Shape;53;g25e3dfe0434_2_280"/>
          <p:cNvPicPr preferRelativeResize="0"/>
          <p:nvPr/>
        </p:nvPicPr>
        <p:blipFill rotWithShape="1">
          <a:blip r:embed="rId2">
            <a:alphaModFix/>
          </a:blip>
          <a:srcRect b="0" l="0" r="0" t="0"/>
          <a:stretch/>
        </p:blipFill>
        <p:spPr>
          <a:xfrm>
            <a:off x="1662820" y="1736942"/>
            <a:ext cx="5818363" cy="1338498"/>
          </a:xfrm>
          <a:prstGeom prst="rect">
            <a:avLst/>
          </a:prstGeom>
          <a:noFill/>
          <a:ln>
            <a:noFill/>
          </a:ln>
        </p:spPr>
      </p:pic>
      <p:sp>
        <p:nvSpPr>
          <p:cNvPr id="54" name="Google Shape;54;g25e3dfe0434_2_280"/>
          <p:cNvSpPr/>
          <p:nvPr/>
        </p:nvSpPr>
        <p:spPr>
          <a:xfrm>
            <a:off x="1104200" y="3482625"/>
            <a:ext cx="7013100" cy="1338600"/>
          </a:xfrm>
          <a:prstGeom prst="rect">
            <a:avLst/>
          </a:prstGeom>
          <a:noFill/>
          <a:ln>
            <a:noFill/>
          </a:ln>
        </p:spPr>
        <p:txBody>
          <a:bodyPr anchorCtr="0" anchor="t" bIns="45700" lIns="45700" spcFirstLastPara="1" rIns="45700" wrap="square" tIns="45700">
            <a:noAutofit/>
          </a:bodyPr>
          <a:lstStyle/>
          <a:p>
            <a:pPr indent="0" lvl="0" marL="0" marR="0" rtl="0" algn="ctr">
              <a:lnSpc>
                <a:spcPct val="100000"/>
              </a:lnSpc>
              <a:spcBef>
                <a:spcPts val="0"/>
              </a:spcBef>
              <a:spcAft>
                <a:spcPts val="0"/>
              </a:spcAft>
              <a:buClr>
                <a:srgbClr val="FFFFFF"/>
              </a:buClr>
              <a:buSzPts val="3400"/>
              <a:buFont typeface="Arial"/>
              <a:buNone/>
            </a:pPr>
            <a:r>
              <a:rPr b="1" i="0" lang="es-ES" sz="2400" u="none" cap="none" strike="noStrike">
                <a:solidFill>
                  <a:schemeClr val="lt1"/>
                </a:solidFill>
                <a:uFill>
                  <a:noFill/>
                </a:uFill>
                <a:latin typeface="Arial"/>
                <a:ea typeface="Arial"/>
                <a:cs typeface="Arial"/>
                <a:sym typeface="Arial"/>
                <a:hlinkClick r:id="rId3">
                  <a:extLst>
                    <a:ext uri="{A12FA001-AC4F-418D-AE19-62706E023703}">
                      <ahyp:hlinkClr val="tx"/>
                    </a:ext>
                  </a:extLst>
                </a:hlinkClick>
              </a:rPr>
              <a:t>www.inee.org</a:t>
            </a:r>
            <a:endParaRPr b="0" i="0" sz="2400" u="none" cap="none" strike="noStrike">
              <a:solidFill>
                <a:schemeClr val="lt1"/>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Page">
  <p:cSld name="TITLE_AND_BODY 2">
    <p:bg>
      <p:bgPr>
        <a:noFill/>
      </p:bgPr>
    </p:bg>
    <p:spTree>
      <p:nvGrpSpPr>
        <p:cNvPr id="16" name="Shape 16"/>
        <p:cNvGrpSpPr/>
        <p:nvPr/>
      </p:nvGrpSpPr>
      <p:grpSpPr>
        <a:xfrm>
          <a:off x="0" y="0"/>
          <a:ext cx="0" cy="0"/>
          <a:chOff x="0" y="0"/>
          <a:chExt cx="0" cy="0"/>
        </a:xfrm>
      </p:grpSpPr>
      <p:pic>
        <p:nvPicPr>
          <p:cNvPr id="17" name="Google Shape;17;g25e3dfe0434_2_45"/>
          <p:cNvPicPr preferRelativeResize="0"/>
          <p:nvPr/>
        </p:nvPicPr>
        <p:blipFill rotWithShape="1">
          <a:blip r:embed="rId2">
            <a:alphaModFix/>
          </a:blip>
          <a:srcRect b="0" l="0" r="0" t="0"/>
          <a:stretch/>
        </p:blipFill>
        <p:spPr>
          <a:xfrm>
            <a:off x="7351169" y="5179325"/>
            <a:ext cx="1441558" cy="331628"/>
          </a:xfrm>
          <a:prstGeom prst="rect">
            <a:avLst/>
          </a:prstGeom>
          <a:noFill/>
          <a:ln>
            <a:noFill/>
          </a:ln>
        </p:spPr>
      </p:pic>
      <p:cxnSp>
        <p:nvCxnSpPr>
          <p:cNvPr id="18" name="Google Shape;18;g25e3dfe0434_2_45"/>
          <p:cNvCxnSpPr/>
          <p:nvPr/>
        </p:nvCxnSpPr>
        <p:spPr>
          <a:xfrm>
            <a:off x="-14925" y="5043525"/>
            <a:ext cx="9191700" cy="0"/>
          </a:xfrm>
          <a:prstGeom prst="straightConnector1">
            <a:avLst/>
          </a:prstGeom>
          <a:noFill/>
          <a:ln cap="flat" cmpd="sng" w="28575">
            <a:solidFill>
              <a:srgbClr val="163644"/>
            </a:solidFill>
            <a:prstDash val="solid"/>
            <a:round/>
            <a:headEnd len="sm" w="sm" type="none"/>
            <a:tailEnd len="sm" w="sm" type="none"/>
          </a:ln>
        </p:spPr>
      </p:cxnSp>
      <p:sp>
        <p:nvSpPr>
          <p:cNvPr id="19" name="Google Shape;19;g25e3dfe0434_2_45"/>
          <p:cNvSpPr txBox="1"/>
          <p:nvPr/>
        </p:nvSpPr>
        <p:spPr>
          <a:xfrm>
            <a:off x="235400" y="823900"/>
            <a:ext cx="8657400" cy="400500"/>
          </a:xfrm>
          <a:prstGeom prst="rect">
            <a:avLst/>
          </a:prstGeom>
          <a:noFill/>
          <a:ln>
            <a:noFill/>
          </a:ln>
        </p:spPr>
        <p:txBody>
          <a:bodyPr anchorCtr="0" anchor="t" bIns="91650" lIns="91650" spcFirstLastPara="1" rIns="91650" wrap="square" tIns="91650">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 name="Google Shape;20;g25e3dfe0434_2_45"/>
          <p:cNvSpPr txBox="1"/>
          <p:nvPr>
            <p:ph type="title"/>
          </p:nvPr>
        </p:nvSpPr>
        <p:spPr>
          <a:xfrm>
            <a:off x="143850" y="143850"/>
            <a:ext cx="8801400" cy="588600"/>
          </a:xfrm>
          <a:prstGeom prst="rect">
            <a:avLst/>
          </a:prstGeom>
          <a:noFill/>
          <a:ln>
            <a:noFill/>
          </a:ln>
        </p:spPr>
        <p:txBody>
          <a:bodyPr anchorCtr="0" anchor="t" bIns="91650" lIns="91650" spcFirstLastPara="1" rIns="91650" wrap="square" tIns="91650">
            <a:normAutofit/>
          </a:bodyPr>
          <a:lstStyle>
            <a:lvl1pPr lvl="0" marR="0" rtl="0" algn="ctr">
              <a:lnSpc>
                <a:spcPct val="100000"/>
              </a:lnSpc>
              <a:spcBef>
                <a:spcPts val="0"/>
              </a:spcBef>
              <a:spcAft>
                <a:spcPts val="0"/>
              </a:spcAft>
              <a:buClr>
                <a:srgbClr val="24427B"/>
              </a:buClr>
              <a:buSzPts val="3000"/>
              <a:buFont typeface="Arial"/>
              <a:buNone/>
              <a:defRPr b="1" i="0" sz="3000" u="none" cap="none" strike="noStrike">
                <a:solidFill>
                  <a:srgbClr val="24427B"/>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21" name="Google Shape;21;g25e3dfe0434_2_45"/>
          <p:cNvSpPr txBox="1"/>
          <p:nvPr>
            <p:ph idx="1" type="body"/>
          </p:nvPr>
        </p:nvSpPr>
        <p:spPr>
          <a:xfrm>
            <a:off x="143850" y="876225"/>
            <a:ext cx="8866800" cy="3870900"/>
          </a:xfrm>
          <a:prstGeom prst="rect">
            <a:avLst/>
          </a:prstGeom>
          <a:noFill/>
          <a:ln>
            <a:noFill/>
          </a:ln>
        </p:spPr>
        <p:txBody>
          <a:bodyPr anchorCtr="0" anchor="t" bIns="91650" lIns="91650" spcFirstLastPara="1" rIns="91650" wrap="square" tIns="91650">
            <a:normAutofit/>
          </a:bodyPr>
          <a:lstStyle>
            <a:lvl1pPr indent="-355600" lvl="0" marL="457200" marR="0" rtl="0" algn="l">
              <a:lnSpc>
                <a:spcPct val="100000"/>
              </a:lnSpc>
              <a:spcBef>
                <a:spcPts val="0"/>
              </a:spcBef>
              <a:spcAft>
                <a:spcPts val="0"/>
              </a:spcAft>
              <a:buClr>
                <a:srgbClr val="000000"/>
              </a:buClr>
              <a:buSzPts val="2000"/>
              <a:buFont typeface="Arial"/>
              <a:buChar char="●"/>
              <a:defRPr b="0" i="0" sz="2000" u="none" cap="none" strike="noStrike">
                <a:solidFill>
                  <a:srgbClr val="000000"/>
                </a:solidFill>
                <a:latin typeface="Arial"/>
                <a:ea typeface="Arial"/>
                <a:cs typeface="Arial"/>
                <a:sym typeface="Arial"/>
              </a:defRPr>
            </a:lvl1pPr>
            <a:lvl2pPr indent="-342900" lvl="1" marL="914400" marR="0" rtl="0" algn="l">
              <a:lnSpc>
                <a:spcPct val="100000"/>
              </a:lnSpc>
              <a:spcBef>
                <a:spcPts val="0"/>
              </a:spcBef>
              <a:spcAft>
                <a:spcPts val="0"/>
              </a:spcAft>
              <a:buClr>
                <a:srgbClr val="000000"/>
              </a:buClr>
              <a:buSzPts val="1800"/>
              <a:buFont typeface="Arial"/>
              <a:buChar char="○"/>
              <a:defRPr b="0" i="0" sz="1800" u="none" cap="none" strike="noStrike">
                <a:solidFill>
                  <a:srgbClr val="000000"/>
                </a:solidFill>
                <a:latin typeface="Arial"/>
                <a:ea typeface="Arial"/>
                <a:cs typeface="Arial"/>
                <a:sym typeface="Arial"/>
              </a:defRPr>
            </a:lvl2pPr>
            <a:lvl3pPr indent="-330200" lvl="2" marL="1371600" marR="0" rtl="0" algn="l">
              <a:lnSpc>
                <a:spcPct val="100000"/>
              </a:lnSpc>
              <a:spcBef>
                <a:spcPts val="0"/>
              </a:spcBef>
              <a:spcAft>
                <a:spcPts val="0"/>
              </a:spcAft>
              <a:buClr>
                <a:srgbClr val="000000"/>
              </a:buClr>
              <a:buSzPts val="1600"/>
              <a:buFont typeface="Arial"/>
              <a:buChar char="■"/>
              <a:defRPr b="0" i="0" sz="1600" u="none" cap="none" strike="noStrike">
                <a:solidFill>
                  <a:srgbClr val="000000"/>
                </a:solidFill>
                <a:latin typeface="Arial"/>
                <a:ea typeface="Arial"/>
                <a:cs typeface="Arial"/>
                <a:sym typeface="Arial"/>
              </a:defRPr>
            </a:lvl3pPr>
            <a:lvl4pPr indent="-317500" lvl="3" marL="18288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4pPr>
            <a:lvl5pPr indent="-317500" lvl="4" marL="22860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5pPr>
            <a:lvl6pPr indent="-317500" lvl="5" marL="27432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6pPr>
            <a:lvl7pPr indent="-317500" lvl="6" marL="32004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7pPr>
            <a:lvl8pPr indent="-317500" lvl="7" marL="36576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8pPr>
            <a:lvl9pPr indent="-317500" lvl="8" marL="41148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p:cSld name="TITLE_AND_BODY 2_1">
    <p:bg>
      <p:bgPr>
        <a:noFill/>
      </p:bgPr>
    </p:bg>
    <p:spTree>
      <p:nvGrpSpPr>
        <p:cNvPr id="22" name="Shape 22"/>
        <p:cNvGrpSpPr/>
        <p:nvPr/>
      </p:nvGrpSpPr>
      <p:grpSpPr>
        <a:xfrm>
          <a:off x="0" y="0"/>
          <a:ext cx="0" cy="0"/>
          <a:chOff x="0" y="0"/>
          <a:chExt cx="0" cy="0"/>
        </a:xfrm>
      </p:grpSpPr>
      <p:pic>
        <p:nvPicPr>
          <p:cNvPr id="23" name="Google Shape;23;g25e3dfe0434_2_51"/>
          <p:cNvPicPr preferRelativeResize="0"/>
          <p:nvPr/>
        </p:nvPicPr>
        <p:blipFill rotWithShape="1">
          <a:blip r:embed="rId2">
            <a:alphaModFix/>
          </a:blip>
          <a:srcRect b="0" l="0" r="0" t="0"/>
          <a:stretch/>
        </p:blipFill>
        <p:spPr>
          <a:xfrm>
            <a:off x="7351169" y="5179325"/>
            <a:ext cx="1441558" cy="331628"/>
          </a:xfrm>
          <a:prstGeom prst="rect">
            <a:avLst/>
          </a:prstGeom>
          <a:noFill/>
          <a:ln>
            <a:noFill/>
          </a:ln>
        </p:spPr>
      </p:pic>
      <p:cxnSp>
        <p:nvCxnSpPr>
          <p:cNvPr id="24" name="Google Shape;24;g25e3dfe0434_2_51"/>
          <p:cNvCxnSpPr/>
          <p:nvPr/>
        </p:nvCxnSpPr>
        <p:spPr>
          <a:xfrm>
            <a:off x="-14925" y="5043525"/>
            <a:ext cx="9191700" cy="0"/>
          </a:xfrm>
          <a:prstGeom prst="straightConnector1">
            <a:avLst/>
          </a:prstGeom>
          <a:noFill/>
          <a:ln cap="flat" cmpd="sng" w="28575">
            <a:solidFill>
              <a:srgbClr val="163644"/>
            </a:solidFill>
            <a:prstDash val="solid"/>
            <a:round/>
            <a:headEnd len="sm" w="sm" type="none"/>
            <a:tailEnd len="sm" w="sm" type="none"/>
          </a:ln>
        </p:spPr>
      </p:cxnSp>
      <p:sp>
        <p:nvSpPr>
          <p:cNvPr id="25" name="Google Shape;25;g25e3dfe0434_2_51"/>
          <p:cNvSpPr txBox="1"/>
          <p:nvPr/>
        </p:nvSpPr>
        <p:spPr>
          <a:xfrm>
            <a:off x="235400" y="823900"/>
            <a:ext cx="8657400" cy="400500"/>
          </a:xfrm>
          <a:prstGeom prst="rect">
            <a:avLst/>
          </a:prstGeom>
          <a:noFill/>
          <a:ln>
            <a:noFill/>
          </a:ln>
        </p:spPr>
        <p:txBody>
          <a:bodyPr anchorCtr="0" anchor="t" bIns="91650" lIns="91650" spcFirstLastPara="1" rIns="91650" wrap="square" tIns="91650">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 name="Google Shape;26;g25e3dfe0434_2_51"/>
          <p:cNvSpPr txBox="1"/>
          <p:nvPr>
            <p:ph type="title"/>
          </p:nvPr>
        </p:nvSpPr>
        <p:spPr>
          <a:xfrm>
            <a:off x="163400" y="2074750"/>
            <a:ext cx="8801400" cy="588600"/>
          </a:xfrm>
          <a:prstGeom prst="rect">
            <a:avLst/>
          </a:prstGeom>
          <a:noFill/>
          <a:ln>
            <a:noFill/>
          </a:ln>
        </p:spPr>
        <p:txBody>
          <a:bodyPr anchorCtr="0" anchor="t" bIns="91650" lIns="91650" spcFirstLastPara="1" rIns="91650" wrap="square" tIns="91650">
            <a:normAutofit/>
          </a:bodyPr>
          <a:lstStyle>
            <a:lvl1pPr lvl="0" marR="0" rtl="0" algn="ctr">
              <a:lnSpc>
                <a:spcPct val="100000"/>
              </a:lnSpc>
              <a:spcBef>
                <a:spcPts val="0"/>
              </a:spcBef>
              <a:spcAft>
                <a:spcPts val="0"/>
              </a:spcAft>
              <a:buClr>
                <a:srgbClr val="24427B"/>
              </a:buClr>
              <a:buSzPts val="3000"/>
              <a:buFont typeface="Arial"/>
              <a:buNone/>
              <a:defRPr b="1" i="0" sz="3000" u="none" cap="none" strike="noStrike">
                <a:solidFill>
                  <a:srgbClr val="24427B"/>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d Slide" type="title">
  <p:cSld name="TITLE">
    <p:spTree>
      <p:nvGrpSpPr>
        <p:cNvPr id="27" name="Shape 27"/>
        <p:cNvGrpSpPr/>
        <p:nvPr/>
      </p:nvGrpSpPr>
      <p:grpSpPr>
        <a:xfrm>
          <a:off x="0" y="0"/>
          <a:ext cx="0" cy="0"/>
          <a:chOff x="0" y="0"/>
          <a:chExt cx="0" cy="0"/>
        </a:xfrm>
      </p:grpSpPr>
      <p:pic>
        <p:nvPicPr>
          <p:cNvPr id="28" name="Google Shape;28;g25e3dfe0434_2_56"/>
          <p:cNvPicPr preferRelativeResize="0"/>
          <p:nvPr/>
        </p:nvPicPr>
        <p:blipFill rotWithShape="1">
          <a:blip r:embed="rId2">
            <a:alphaModFix/>
          </a:blip>
          <a:srcRect b="0" l="0" r="0" t="0"/>
          <a:stretch/>
        </p:blipFill>
        <p:spPr>
          <a:xfrm>
            <a:off x="1662820" y="1736942"/>
            <a:ext cx="5236528" cy="1204648"/>
          </a:xfrm>
          <a:prstGeom prst="rect">
            <a:avLst/>
          </a:prstGeom>
          <a:noFill/>
          <a:ln>
            <a:noFill/>
          </a:ln>
        </p:spPr>
      </p:pic>
      <p:sp>
        <p:nvSpPr>
          <p:cNvPr id="29" name="Google Shape;29;g25e3dfe0434_2_56"/>
          <p:cNvSpPr/>
          <p:nvPr/>
        </p:nvSpPr>
        <p:spPr>
          <a:xfrm>
            <a:off x="1104200" y="3482625"/>
            <a:ext cx="7013100" cy="1338600"/>
          </a:xfrm>
          <a:prstGeom prst="rect">
            <a:avLst/>
          </a:prstGeom>
          <a:noFill/>
          <a:ln>
            <a:noFill/>
          </a:ln>
        </p:spPr>
        <p:txBody>
          <a:bodyPr anchorCtr="0" anchor="t" bIns="45800" lIns="45800" spcFirstLastPara="1" rIns="45800" wrap="square" tIns="45800">
            <a:noAutofit/>
          </a:bodyPr>
          <a:lstStyle/>
          <a:p>
            <a:pPr indent="0" lvl="0" marL="0" marR="0" rtl="0" algn="ctr">
              <a:lnSpc>
                <a:spcPct val="100000"/>
              </a:lnSpc>
              <a:spcBef>
                <a:spcPts val="0"/>
              </a:spcBef>
              <a:spcAft>
                <a:spcPts val="0"/>
              </a:spcAft>
              <a:buClr>
                <a:srgbClr val="FFFFFF"/>
              </a:buClr>
              <a:buSzPts val="3400"/>
              <a:buFont typeface="Arial"/>
              <a:buNone/>
            </a:pPr>
            <a:r>
              <a:rPr b="1" i="0" lang="es-ES" sz="2400" u="none" cap="none" strike="noStrike">
                <a:solidFill>
                  <a:schemeClr val="lt1"/>
                </a:solidFill>
                <a:uFill>
                  <a:noFill/>
                </a:uFill>
                <a:latin typeface="Arial"/>
                <a:ea typeface="Arial"/>
                <a:cs typeface="Arial"/>
                <a:sym typeface="Arial"/>
                <a:hlinkClick r:id="rId3">
                  <a:extLst>
                    <a:ext uri="{A12FA001-AC4F-418D-AE19-62706E023703}">
                      <ahyp:hlinkClr val="tx"/>
                    </a:ext>
                  </a:extLst>
                </a:hlinkClick>
              </a:rPr>
              <a:t>www.inee.org</a:t>
            </a:r>
            <a:endParaRPr b="0" i="0" sz="2400" u="none" cap="none" strike="noStrike">
              <a:solidFill>
                <a:schemeClr val="lt1"/>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1">
  <p:cSld name="TITLE_1">
    <p:bg>
      <p:bgPr>
        <a:solidFill>
          <a:srgbClr val="000000"/>
        </a:solidFill>
      </p:bgPr>
    </p:bg>
    <p:spTree>
      <p:nvGrpSpPr>
        <p:cNvPr id="30" name="Shape 30"/>
        <p:cNvGrpSpPr/>
        <p:nvPr/>
      </p:nvGrpSpPr>
      <p:grpSpPr>
        <a:xfrm>
          <a:off x="0" y="0"/>
          <a:ext cx="0" cy="0"/>
          <a:chOff x="0" y="0"/>
          <a:chExt cx="0" cy="0"/>
        </a:xfrm>
      </p:grpSpPr>
      <p:sp>
        <p:nvSpPr>
          <p:cNvPr id="31" name="Google Shape;31;g25e3dfe0434_2_59"/>
          <p:cNvSpPr txBox="1"/>
          <p:nvPr>
            <p:ph idx="12" type="sldNum"/>
          </p:nvPr>
        </p:nvSpPr>
        <p:spPr>
          <a:xfrm>
            <a:off x="8684347" y="5267313"/>
            <a:ext cx="336900" cy="265200"/>
          </a:xfrm>
          <a:prstGeom prst="rect">
            <a:avLst/>
          </a:prstGeom>
          <a:noFill/>
          <a:ln>
            <a:noFill/>
          </a:ln>
        </p:spPr>
        <p:txBody>
          <a:bodyPr anchorCtr="0" anchor="ctr" bIns="91625" lIns="91625" spcFirstLastPara="1" rIns="91625" wrap="square" tIns="91625">
            <a:noAutofit/>
          </a:bodyPr>
          <a:lstStyle>
            <a:lvl1pPr indent="0" lvl="0"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Page">
  <p:cSld name="TITLE_AND_BODY 2">
    <p:bg>
      <p:bgPr>
        <a:noFill/>
      </p:bgPr>
    </p:bg>
    <p:spTree>
      <p:nvGrpSpPr>
        <p:cNvPr id="34" name="Shape 34"/>
        <p:cNvGrpSpPr/>
        <p:nvPr/>
      </p:nvGrpSpPr>
      <p:grpSpPr>
        <a:xfrm>
          <a:off x="0" y="0"/>
          <a:ext cx="0" cy="0"/>
          <a:chOff x="0" y="0"/>
          <a:chExt cx="0" cy="0"/>
        </a:xfrm>
      </p:grpSpPr>
      <p:pic>
        <p:nvPicPr>
          <p:cNvPr id="35" name="Google Shape;35;g25e3dfe0434_2_269"/>
          <p:cNvPicPr preferRelativeResize="0"/>
          <p:nvPr/>
        </p:nvPicPr>
        <p:blipFill rotWithShape="1">
          <a:blip r:embed="rId2">
            <a:alphaModFix/>
          </a:blip>
          <a:srcRect b="0" l="0" r="0" t="0"/>
          <a:stretch/>
        </p:blipFill>
        <p:spPr>
          <a:xfrm>
            <a:off x="7351169" y="5179325"/>
            <a:ext cx="1601730" cy="368475"/>
          </a:xfrm>
          <a:prstGeom prst="rect">
            <a:avLst/>
          </a:prstGeom>
          <a:noFill/>
          <a:ln>
            <a:noFill/>
          </a:ln>
        </p:spPr>
      </p:pic>
      <p:cxnSp>
        <p:nvCxnSpPr>
          <p:cNvPr id="36" name="Google Shape;36;g25e3dfe0434_2_269"/>
          <p:cNvCxnSpPr/>
          <p:nvPr/>
        </p:nvCxnSpPr>
        <p:spPr>
          <a:xfrm>
            <a:off x="-14925" y="5043525"/>
            <a:ext cx="9191700" cy="0"/>
          </a:xfrm>
          <a:prstGeom prst="straightConnector1">
            <a:avLst/>
          </a:prstGeom>
          <a:noFill/>
          <a:ln cap="flat" cmpd="sng" w="28575">
            <a:solidFill>
              <a:srgbClr val="163644"/>
            </a:solidFill>
            <a:prstDash val="solid"/>
            <a:round/>
            <a:headEnd len="sm" w="sm" type="none"/>
            <a:tailEnd len="sm" w="sm" type="none"/>
          </a:ln>
        </p:spPr>
      </p:cxnSp>
      <p:sp>
        <p:nvSpPr>
          <p:cNvPr id="37" name="Google Shape;37;g25e3dfe0434_2_269"/>
          <p:cNvSpPr txBox="1"/>
          <p:nvPr/>
        </p:nvSpPr>
        <p:spPr>
          <a:xfrm>
            <a:off x="235400" y="823900"/>
            <a:ext cx="86574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 name="Google Shape;38;g25e3dfe0434_2_269"/>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rmAutofit/>
          </a:bodyPr>
          <a:lstStyle>
            <a:lvl1pPr lvl="0" marR="0" rtl="0" algn="ctr">
              <a:lnSpc>
                <a:spcPct val="100000"/>
              </a:lnSpc>
              <a:spcBef>
                <a:spcPts val="0"/>
              </a:spcBef>
              <a:spcAft>
                <a:spcPts val="0"/>
              </a:spcAft>
              <a:buClr>
                <a:srgbClr val="24427B"/>
              </a:buClr>
              <a:buSzPts val="3000"/>
              <a:buFont typeface="Arial"/>
              <a:buNone/>
              <a:defRPr b="1" i="0" sz="3000" u="none" cap="none" strike="noStrike">
                <a:solidFill>
                  <a:srgbClr val="24427B"/>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39" name="Google Shape;39;g25e3dfe0434_2_269"/>
          <p:cNvSpPr txBox="1"/>
          <p:nvPr>
            <p:ph idx="1" type="body"/>
          </p:nvPr>
        </p:nvSpPr>
        <p:spPr>
          <a:xfrm>
            <a:off x="143850" y="876225"/>
            <a:ext cx="8866800" cy="3870900"/>
          </a:xfrm>
          <a:prstGeom prst="rect">
            <a:avLst/>
          </a:prstGeom>
          <a:noFill/>
          <a:ln>
            <a:noFill/>
          </a:ln>
        </p:spPr>
        <p:txBody>
          <a:bodyPr anchorCtr="0" anchor="t" bIns="91425" lIns="91425" spcFirstLastPara="1" rIns="91425" wrap="square" tIns="91425">
            <a:normAutofit/>
          </a:bodyPr>
          <a:lstStyle>
            <a:lvl1pPr indent="-355600" lvl="0" marL="457200" marR="0" rtl="0" algn="l">
              <a:lnSpc>
                <a:spcPct val="100000"/>
              </a:lnSpc>
              <a:spcBef>
                <a:spcPts val="0"/>
              </a:spcBef>
              <a:spcAft>
                <a:spcPts val="0"/>
              </a:spcAft>
              <a:buClr>
                <a:srgbClr val="000000"/>
              </a:buClr>
              <a:buSzPts val="2000"/>
              <a:buFont typeface="Arial"/>
              <a:buChar char="●"/>
              <a:defRPr b="0" i="0" sz="2000" u="none" cap="none" strike="noStrike">
                <a:solidFill>
                  <a:srgbClr val="000000"/>
                </a:solidFill>
                <a:latin typeface="Arial"/>
                <a:ea typeface="Arial"/>
                <a:cs typeface="Arial"/>
                <a:sym typeface="Arial"/>
              </a:defRPr>
            </a:lvl1pPr>
            <a:lvl2pPr indent="-342900" lvl="1" marL="914400" marR="0" rtl="0" algn="l">
              <a:lnSpc>
                <a:spcPct val="100000"/>
              </a:lnSpc>
              <a:spcBef>
                <a:spcPts val="0"/>
              </a:spcBef>
              <a:spcAft>
                <a:spcPts val="0"/>
              </a:spcAft>
              <a:buClr>
                <a:srgbClr val="000000"/>
              </a:buClr>
              <a:buSzPts val="1800"/>
              <a:buFont typeface="Arial"/>
              <a:buChar char="○"/>
              <a:defRPr b="0" i="0" sz="1800" u="none" cap="none" strike="noStrike">
                <a:solidFill>
                  <a:srgbClr val="000000"/>
                </a:solidFill>
                <a:latin typeface="Arial"/>
                <a:ea typeface="Arial"/>
                <a:cs typeface="Arial"/>
                <a:sym typeface="Arial"/>
              </a:defRPr>
            </a:lvl2pPr>
            <a:lvl3pPr indent="-330200" lvl="2" marL="1371600" marR="0" rtl="0" algn="l">
              <a:lnSpc>
                <a:spcPct val="100000"/>
              </a:lnSpc>
              <a:spcBef>
                <a:spcPts val="0"/>
              </a:spcBef>
              <a:spcAft>
                <a:spcPts val="0"/>
              </a:spcAft>
              <a:buClr>
                <a:srgbClr val="000000"/>
              </a:buClr>
              <a:buSzPts val="1600"/>
              <a:buFont typeface="Arial"/>
              <a:buChar char="■"/>
              <a:defRPr b="0" i="0" sz="1600" u="none" cap="none" strike="noStrike">
                <a:solidFill>
                  <a:srgbClr val="000000"/>
                </a:solidFill>
                <a:latin typeface="Arial"/>
                <a:ea typeface="Arial"/>
                <a:cs typeface="Arial"/>
                <a:sym typeface="Arial"/>
              </a:defRPr>
            </a:lvl3pPr>
            <a:lvl4pPr indent="-317500" lvl="3" marL="18288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4pPr>
            <a:lvl5pPr indent="-317500" lvl="4" marL="22860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5pPr>
            <a:lvl6pPr indent="-317500" lvl="5" marL="27432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6pPr>
            <a:lvl7pPr indent="-317500" lvl="6" marL="32004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7pPr>
            <a:lvl8pPr indent="-317500" lvl="7" marL="36576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8pPr>
            <a:lvl9pPr indent="-317500" lvl="8" marL="41148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p:cSld name="TITLE_AND_BODY 2_1">
    <p:bg>
      <p:bgPr>
        <a:noFill/>
      </p:bgPr>
    </p:bg>
    <p:spTree>
      <p:nvGrpSpPr>
        <p:cNvPr id="40" name="Shape 40"/>
        <p:cNvGrpSpPr/>
        <p:nvPr/>
      </p:nvGrpSpPr>
      <p:grpSpPr>
        <a:xfrm>
          <a:off x="0" y="0"/>
          <a:ext cx="0" cy="0"/>
          <a:chOff x="0" y="0"/>
          <a:chExt cx="0" cy="0"/>
        </a:xfrm>
      </p:grpSpPr>
      <p:pic>
        <p:nvPicPr>
          <p:cNvPr id="41" name="Google Shape;41;g25e3dfe0434_2_275"/>
          <p:cNvPicPr preferRelativeResize="0"/>
          <p:nvPr/>
        </p:nvPicPr>
        <p:blipFill rotWithShape="1">
          <a:blip r:embed="rId2">
            <a:alphaModFix/>
          </a:blip>
          <a:srcRect b="0" l="0" r="0" t="0"/>
          <a:stretch/>
        </p:blipFill>
        <p:spPr>
          <a:xfrm>
            <a:off x="7351169" y="5179325"/>
            <a:ext cx="1601730" cy="368475"/>
          </a:xfrm>
          <a:prstGeom prst="rect">
            <a:avLst/>
          </a:prstGeom>
          <a:noFill/>
          <a:ln>
            <a:noFill/>
          </a:ln>
        </p:spPr>
      </p:pic>
      <p:cxnSp>
        <p:nvCxnSpPr>
          <p:cNvPr id="42" name="Google Shape;42;g25e3dfe0434_2_275"/>
          <p:cNvCxnSpPr/>
          <p:nvPr/>
        </p:nvCxnSpPr>
        <p:spPr>
          <a:xfrm>
            <a:off x="-14925" y="5043525"/>
            <a:ext cx="9191700" cy="0"/>
          </a:xfrm>
          <a:prstGeom prst="straightConnector1">
            <a:avLst/>
          </a:prstGeom>
          <a:noFill/>
          <a:ln cap="flat" cmpd="sng" w="28575">
            <a:solidFill>
              <a:srgbClr val="163644"/>
            </a:solidFill>
            <a:prstDash val="solid"/>
            <a:round/>
            <a:headEnd len="sm" w="sm" type="none"/>
            <a:tailEnd len="sm" w="sm" type="none"/>
          </a:ln>
        </p:spPr>
      </p:cxnSp>
      <p:sp>
        <p:nvSpPr>
          <p:cNvPr id="43" name="Google Shape;43;g25e3dfe0434_2_275"/>
          <p:cNvSpPr txBox="1"/>
          <p:nvPr/>
        </p:nvSpPr>
        <p:spPr>
          <a:xfrm>
            <a:off x="235400" y="823900"/>
            <a:ext cx="86574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 name="Google Shape;44;g25e3dfe0434_2_275"/>
          <p:cNvSpPr txBox="1"/>
          <p:nvPr>
            <p:ph type="title"/>
          </p:nvPr>
        </p:nvSpPr>
        <p:spPr>
          <a:xfrm>
            <a:off x="163400" y="2074750"/>
            <a:ext cx="8801400" cy="588600"/>
          </a:xfrm>
          <a:prstGeom prst="rect">
            <a:avLst/>
          </a:prstGeom>
          <a:noFill/>
          <a:ln>
            <a:noFill/>
          </a:ln>
        </p:spPr>
        <p:txBody>
          <a:bodyPr anchorCtr="0" anchor="t" bIns="91425" lIns="91425" spcFirstLastPara="1" rIns="91425" wrap="square" tIns="91425">
            <a:normAutofit/>
          </a:bodyPr>
          <a:lstStyle>
            <a:lvl1pPr lvl="0" marR="0" rtl="0" algn="ctr">
              <a:lnSpc>
                <a:spcPct val="100000"/>
              </a:lnSpc>
              <a:spcBef>
                <a:spcPts val="0"/>
              </a:spcBef>
              <a:spcAft>
                <a:spcPts val="0"/>
              </a:spcAft>
              <a:buClr>
                <a:srgbClr val="24427B"/>
              </a:buClr>
              <a:buSzPts val="3000"/>
              <a:buFont typeface="Arial"/>
              <a:buNone/>
              <a:defRPr b="1" i="0" sz="3000" u="none" cap="none" strike="noStrike">
                <a:solidFill>
                  <a:srgbClr val="24427B"/>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1">
  <p:cSld name="TITLE_1">
    <p:bg>
      <p:bgPr>
        <a:solidFill>
          <a:srgbClr val="000000"/>
        </a:solidFill>
      </p:bgPr>
    </p:bg>
    <p:spTree>
      <p:nvGrpSpPr>
        <p:cNvPr id="45" name="Shape 45"/>
        <p:cNvGrpSpPr/>
        <p:nvPr/>
      </p:nvGrpSpPr>
      <p:grpSpPr>
        <a:xfrm>
          <a:off x="0" y="0"/>
          <a:ext cx="0" cy="0"/>
          <a:chOff x="0" y="0"/>
          <a:chExt cx="0" cy="0"/>
        </a:xfrm>
      </p:grpSpPr>
      <p:sp>
        <p:nvSpPr>
          <p:cNvPr id="46" name="Google Shape;46;g25e3dfe0434_2_283"/>
          <p:cNvSpPr txBox="1"/>
          <p:nvPr>
            <p:ph idx="12" type="sldNum"/>
          </p:nvPr>
        </p:nvSpPr>
        <p:spPr>
          <a:xfrm>
            <a:off x="8684347" y="5267313"/>
            <a:ext cx="336900" cy="265200"/>
          </a:xfrm>
          <a:prstGeom prst="rect">
            <a:avLst/>
          </a:prstGeom>
          <a:noFill/>
          <a:ln>
            <a:noFill/>
          </a:ln>
        </p:spPr>
        <p:txBody>
          <a:bodyPr anchorCtr="0" anchor="ctr" bIns="91400" lIns="91400" spcFirstLastPara="1" rIns="91400" wrap="square" tIns="91400">
            <a:noAutofit/>
          </a:bodyPr>
          <a:lstStyle>
            <a:lvl1pPr indent="0" lvl="0"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Page" type="tx">
  <p:cSld name="TITLE_AND_BODY">
    <p:spTree>
      <p:nvGrpSpPr>
        <p:cNvPr id="47" name="Shape 47"/>
        <p:cNvGrpSpPr/>
        <p:nvPr/>
      </p:nvGrpSpPr>
      <p:grpSpPr>
        <a:xfrm>
          <a:off x="0" y="0"/>
          <a:ext cx="0" cy="0"/>
          <a:chOff x="0" y="0"/>
          <a:chExt cx="0" cy="0"/>
        </a:xfrm>
      </p:grpSpPr>
      <p:sp>
        <p:nvSpPr>
          <p:cNvPr id="48" name="Google Shape;48;g25e3dfe0434_2_264"/>
          <p:cNvSpPr/>
          <p:nvPr/>
        </p:nvSpPr>
        <p:spPr>
          <a:xfrm>
            <a:off x="0" y="4357249"/>
            <a:ext cx="9144000" cy="13578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49" name="Google Shape;49;g25e3dfe0434_2_264"/>
          <p:cNvPicPr preferRelativeResize="0"/>
          <p:nvPr/>
        </p:nvPicPr>
        <p:blipFill rotWithShape="1">
          <a:blip r:embed="rId2">
            <a:alphaModFix/>
          </a:blip>
          <a:srcRect b="0" l="0" r="0" t="0"/>
          <a:stretch/>
        </p:blipFill>
        <p:spPr>
          <a:xfrm>
            <a:off x="1308762" y="4563575"/>
            <a:ext cx="6526476" cy="945150"/>
          </a:xfrm>
          <a:prstGeom prst="rect">
            <a:avLst/>
          </a:prstGeom>
          <a:noFill/>
          <a:ln>
            <a:noFill/>
          </a:ln>
        </p:spPr>
      </p:pic>
      <p:sp>
        <p:nvSpPr>
          <p:cNvPr id="50" name="Google Shape;50;g25e3dfe0434_2_264"/>
          <p:cNvSpPr txBox="1"/>
          <p:nvPr>
            <p:ph type="title"/>
          </p:nvPr>
        </p:nvSpPr>
        <p:spPr>
          <a:xfrm>
            <a:off x="459000" y="1094625"/>
            <a:ext cx="8226000" cy="1697400"/>
          </a:xfrm>
          <a:prstGeom prst="rect">
            <a:avLst/>
          </a:prstGeom>
          <a:noFill/>
          <a:ln>
            <a:noFill/>
          </a:ln>
        </p:spPr>
        <p:txBody>
          <a:bodyPr anchorCtr="0" anchor="t" bIns="91425" lIns="91425" spcFirstLastPara="1" rIns="91425" wrap="square" tIns="91425">
            <a:normAutofit/>
          </a:bodyPr>
          <a:lstStyle>
            <a:lvl1pPr lvl="0" marR="0" rtl="0" algn="ctr">
              <a:lnSpc>
                <a:spcPct val="100000"/>
              </a:lnSpc>
              <a:spcBef>
                <a:spcPts val="0"/>
              </a:spcBef>
              <a:spcAft>
                <a:spcPts val="0"/>
              </a:spcAft>
              <a:buClr>
                <a:srgbClr val="FFFFFF"/>
              </a:buClr>
              <a:buSzPts val="4800"/>
              <a:buFont typeface="Arial"/>
              <a:buNone/>
              <a:defRPr b="0" i="0" sz="4800" u="none" cap="none" strike="noStrike">
                <a:solidFill>
                  <a:srgbClr val="FFFFFF"/>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51" name="Google Shape;51;g25e3dfe0434_2_264"/>
          <p:cNvSpPr txBox="1"/>
          <p:nvPr>
            <p:ph idx="1" type="subTitle"/>
          </p:nvPr>
        </p:nvSpPr>
        <p:spPr>
          <a:xfrm>
            <a:off x="850050" y="3102200"/>
            <a:ext cx="7572000" cy="945000"/>
          </a:xfrm>
          <a:prstGeom prst="rect">
            <a:avLst/>
          </a:prstGeom>
          <a:noFill/>
          <a:ln>
            <a:noFill/>
          </a:ln>
        </p:spPr>
        <p:txBody>
          <a:bodyPr anchorCtr="0" anchor="t" bIns="91425" lIns="91425" spcFirstLastPara="1" rIns="91425" wrap="square" tIns="91425">
            <a:normAutofit/>
          </a:bodyPr>
          <a:lstStyle>
            <a:lvl1pPr lvl="0" marR="0" rtl="0" algn="ctr">
              <a:lnSpc>
                <a:spcPct val="100000"/>
              </a:lnSpc>
              <a:spcBef>
                <a:spcPts val="0"/>
              </a:spcBef>
              <a:spcAft>
                <a:spcPts val="0"/>
              </a:spcAft>
              <a:buClr>
                <a:srgbClr val="FFFFFF"/>
              </a:buClr>
              <a:buSzPts val="2500"/>
              <a:buFont typeface="Arial"/>
              <a:buNone/>
              <a:defRPr b="0" i="0" sz="2500" u="none" cap="none" strike="noStrike">
                <a:solidFill>
                  <a:srgbClr val="FFFFFF"/>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slideLayout" Target="../slideLayouts/slideLayout7.xml"/><Relationship Id="rId3" Type="http://schemas.openxmlformats.org/officeDocument/2006/relationships/slideLayout" Target="../slideLayouts/slideLayout8.xml"/><Relationship Id="rId4" Type="http://schemas.openxmlformats.org/officeDocument/2006/relationships/slideLayout" Target="../slideLayouts/slideLayout9.xml"/><Relationship Id="rId5" Type="http://schemas.openxmlformats.org/officeDocument/2006/relationships/slideLayout" Target="../slideLayouts/slideLayout10.xml"/><Relationship Id="rId6"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63644"/>
        </a:solidFill>
      </p:bgPr>
    </p:bg>
    <p:spTree>
      <p:nvGrpSpPr>
        <p:cNvPr id="9" name="Shape 9"/>
        <p:cNvGrpSpPr/>
        <p:nvPr/>
      </p:nvGrpSpPr>
      <p:grpSpPr>
        <a:xfrm>
          <a:off x="0" y="0"/>
          <a:ext cx="0" cy="0"/>
          <a:chOff x="0" y="0"/>
          <a:chExt cx="0" cy="0"/>
        </a:xfrm>
      </p:grpSpPr>
      <p:sp>
        <p:nvSpPr>
          <p:cNvPr id="10" name="Google Shape;10;g25e3dfe0434_2_38"/>
          <p:cNvSpPr txBox="1"/>
          <p:nvPr>
            <p:ph idx="12" type="sldNum"/>
          </p:nvPr>
        </p:nvSpPr>
        <p:spPr>
          <a:xfrm>
            <a:off x="8684347" y="5267313"/>
            <a:ext cx="336900" cy="265200"/>
          </a:xfrm>
          <a:prstGeom prst="rect">
            <a:avLst/>
          </a:prstGeom>
          <a:noFill/>
          <a:ln>
            <a:noFill/>
          </a:ln>
        </p:spPr>
        <p:txBody>
          <a:bodyPr anchorCtr="0" anchor="ctr" bIns="91625" lIns="91625" spcFirstLastPara="1" rIns="91625" wrap="square" tIns="91625">
            <a:noAutofit/>
          </a:bodyPr>
          <a:lstStyle>
            <a:lvl1pPr indent="0" lvl="0"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s-ES"/>
              <a:t>‹#›</a:t>
            </a:fld>
            <a:endParaRPr sz="1400">
              <a:solidFill>
                <a:srgbClr val="000000"/>
              </a:solidFill>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63644"/>
        </a:solidFill>
      </p:bgPr>
    </p:bg>
    <p:spTree>
      <p:nvGrpSpPr>
        <p:cNvPr id="32" name="Shape 32"/>
        <p:cNvGrpSpPr/>
        <p:nvPr/>
      </p:nvGrpSpPr>
      <p:grpSpPr>
        <a:xfrm>
          <a:off x="0" y="0"/>
          <a:ext cx="0" cy="0"/>
          <a:chOff x="0" y="0"/>
          <a:chExt cx="0" cy="0"/>
        </a:xfrm>
      </p:grpSpPr>
      <p:sp>
        <p:nvSpPr>
          <p:cNvPr id="33" name="Google Shape;33;g25e3dfe0434_2_262"/>
          <p:cNvSpPr txBox="1"/>
          <p:nvPr>
            <p:ph idx="12" type="sldNum"/>
          </p:nvPr>
        </p:nvSpPr>
        <p:spPr>
          <a:xfrm>
            <a:off x="8684347" y="5267313"/>
            <a:ext cx="336900" cy="265200"/>
          </a:xfrm>
          <a:prstGeom prst="rect">
            <a:avLst/>
          </a:prstGeom>
          <a:noFill/>
          <a:ln>
            <a:noFill/>
          </a:ln>
        </p:spPr>
        <p:txBody>
          <a:bodyPr anchorCtr="0" anchor="ctr" bIns="91400" lIns="91400" spcFirstLastPara="1" rIns="91400" wrap="square" tIns="91400">
            <a:noAutofit/>
          </a:bodyPr>
          <a:lstStyle>
            <a:lvl1pPr indent="0" lvl="0"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s-ES"/>
              <a:t>‹#›</a:t>
            </a:fld>
            <a:endParaRPr sz="1400">
              <a:solidFill>
                <a:srgbClr val="000000"/>
              </a:solidFill>
            </a:endParaRPr>
          </a:p>
        </p:txBody>
      </p:sp>
    </p:spTree>
  </p:cSld>
  <p:clrMap accent1="accent1" accent2="accent2" accent3="accent3" accent4="accent4" accent5="accent5" accent6="accent6" bg1="lt1" bg2="dk2" tx1="dk1" tx2="lt2" folHlink="folHlink" hlink="hlink"/>
  <p:sldLayoutIdLst>
    <p:sldLayoutId id="2147483655" r:id="rId1"/>
    <p:sldLayoutId id="2147483656" r:id="rId2"/>
    <p:sldLayoutId id="2147483657" r:id="rId3"/>
    <p:sldLayoutId id="2147483658" r:id="rId4"/>
    <p:sldLayoutId id="2147483659" r:id="rId5"/>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4.xml"/><Relationship Id="rId3" Type="http://schemas.openxmlformats.org/officeDocument/2006/relationships/image" Target="../media/image1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5.xml"/><Relationship Id="rId3" Type="http://schemas.openxmlformats.org/officeDocument/2006/relationships/image" Target="../media/image1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6.xml"/><Relationship Id="rId3" Type="http://schemas.openxmlformats.org/officeDocument/2006/relationships/image" Target="../media/image2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1" Type="http://schemas.openxmlformats.org/officeDocument/2006/relationships/image" Target="../media/image2.png"/><Relationship Id="rId10" Type="http://schemas.openxmlformats.org/officeDocument/2006/relationships/image" Target="../media/image12.png"/><Relationship Id="rId13" Type="http://schemas.openxmlformats.org/officeDocument/2006/relationships/image" Target="../media/image18.png"/><Relationship Id="rId12" Type="http://schemas.openxmlformats.org/officeDocument/2006/relationships/image" Target="../media/image21.png"/><Relationship Id="rId1" Type="http://schemas.openxmlformats.org/officeDocument/2006/relationships/slideLayout" Target="../slideLayouts/slideLayout6.xml"/><Relationship Id="rId2" Type="http://schemas.openxmlformats.org/officeDocument/2006/relationships/notesSlide" Target="../notesSlides/notesSlide5.xml"/><Relationship Id="rId3" Type="http://schemas.openxmlformats.org/officeDocument/2006/relationships/image" Target="../media/image8.png"/><Relationship Id="rId4" Type="http://schemas.openxmlformats.org/officeDocument/2006/relationships/image" Target="../media/image13.png"/><Relationship Id="rId9" Type="http://schemas.openxmlformats.org/officeDocument/2006/relationships/image" Target="../media/image26.png"/><Relationship Id="rId5" Type="http://schemas.openxmlformats.org/officeDocument/2006/relationships/image" Target="../media/image15.png"/><Relationship Id="rId6" Type="http://schemas.openxmlformats.org/officeDocument/2006/relationships/image" Target="../media/image14.png"/><Relationship Id="rId7" Type="http://schemas.openxmlformats.org/officeDocument/2006/relationships/image" Target="../media/image10.png"/><Relationship Id="rId8"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 Id="rId3" Type="http://schemas.openxmlformats.org/officeDocument/2006/relationships/image" Target="../media/image27.jpg"/><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g25e3dfe0434_2_33"/>
          <p:cNvSpPr txBox="1"/>
          <p:nvPr>
            <p:ph type="title"/>
          </p:nvPr>
        </p:nvSpPr>
        <p:spPr>
          <a:xfrm>
            <a:off x="459000" y="1371600"/>
            <a:ext cx="8226000" cy="1697400"/>
          </a:xfrm>
          <a:prstGeom prst="rect">
            <a:avLst/>
          </a:prstGeom>
          <a:noFill/>
          <a:ln>
            <a:noFill/>
          </a:ln>
        </p:spPr>
        <p:txBody>
          <a:bodyPr anchorCtr="0" anchor="t" bIns="91650" lIns="91650" spcFirstLastPara="1" rIns="91650" wrap="square" tIns="91650">
            <a:normAutofit fontScale="90000"/>
          </a:bodyPr>
          <a:lstStyle/>
          <a:p>
            <a:pPr indent="0" lvl="0" marL="0" rtl="0" algn="ctr">
              <a:lnSpc>
                <a:spcPct val="90000"/>
              </a:lnSpc>
              <a:spcBef>
                <a:spcPts val="0"/>
              </a:spcBef>
              <a:spcAft>
                <a:spcPts val="0"/>
              </a:spcAft>
              <a:buClr>
                <a:schemeClr val="dk1"/>
              </a:buClr>
              <a:buSzPct val="127272"/>
              <a:buFont typeface="Calibri"/>
              <a:buNone/>
            </a:pPr>
            <a:r>
              <a:rPr lang="es-ES" sz="4400">
                <a:solidFill>
                  <a:schemeClr val="lt1"/>
                </a:solidFill>
              </a:rPr>
              <a:t>Introdução ao desenvolvimento </a:t>
            </a:r>
            <a:br>
              <a:rPr lang="es-ES" sz="4400">
                <a:solidFill>
                  <a:schemeClr val="lt1"/>
                </a:solidFill>
              </a:rPr>
            </a:br>
            <a:r>
              <a:rPr lang="es-ES" sz="4400">
                <a:solidFill>
                  <a:schemeClr val="lt1"/>
                </a:solidFill>
              </a:rPr>
              <a:t>da primeira infância em situações</a:t>
            </a:r>
            <a:br>
              <a:rPr lang="es-ES" sz="4400">
                <a:solidFill>
                  <a:schemeClr val="lt1"/>
                </a:solidFill>
              </a:rPr>
            </a:br>
            <a:r>
              <a:rPr lang="es-ES" sz="4400">
                <a:solidFill>
                  <a:schemeClr val="lt1"/>
                </a:solidFill>
              </a:rPr>
              <a:t>de emergência (ECDiE)</a:t>
            </a:r>
            <a:endParaRPr/>
          </a:p>
        </p:txBody>
      </p:sp>
      <p:sp>
        <p:nvSpPr>
          <p:cNvPr id="60" name="Google Shape;60;g25e3dfe0434_2_33"/>
          <p:cNvSpPr txBox="1"/>
          <p:nvPr>
            <p:ph idx="1" type="subTitle"/>
          </p:nvPr>
        </p:nvSpPr>
        <p:spPr>
          <a:xfrm>
            <a:off x="825100" y="3085550"/>
            <a:ext cx="7572000" cy="945000"/>
          </a:xfrm>
          <a:prstGeom prst="rect">
            <a:avLst/>
          </a:prstGeom>
          <a:noFill/>
          <a:ln>
            <a:noFill/>
          </a:ln>
        </p:spPr>
        <p:txBody>
          <a:bodyPr anchorCtr="0" anchor="t" bIns="91650" lIns="91650" spcFirstLastPara="1" rIns="91650" wrap="square" tIns="91650">
            <a:normAutofit lnSpcReduction="10000"/>
          </a:bodyPr>
          <a:lstStyle/>
          <a:p>
            <a:pPr indent="0" lvl="0" marL="0" rtl="0" algn="ctr">
              <a:lnSpc>
                <a:spcPct val="100000"/>
              </a:lnSpc>
              <a:spcBef>
                <a:spcPts val="0"/>
              </a:spcBef>
              <a:spcAft>
                <a:spcPts val="0"/>
              </a:spcAft>
              <a:buSzPts val="2500"/>
              <a:buNone/>
            </a:pPr>
            <a:br>
              <a:rPr lang="es-ES"/>
            </a:b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g25e3dfe0434_2_711"/>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00"/>
              <a:t>Principais considerações para apoiar</a:t>
            </a:r>
            <a:r>
              <a:rPr lang="es-ES" sz="2400"/>
              <a:t> crianças pequenas em situações de emergência</a:t>
            </a:r>
            <a:br>
              <a:rPr lang="es-ES" sz="2400"/>
            </a:br>
            <a:endParaRPr sz="2400"/>
          </a:p>
          <a:p>
            <a:pPr indent="0" lvl="0" marL="0" rtl="0" algn="l">
              <a:lnSpc>
                <a:spcPct val="100000"/>
              </a:lnSpc>
              <a:spcBef>
                <a:spcPts val="0"/>
              </a:spcBef>
              <a:spcAft>
                <a:spcPts val="0"/>
              </a:spcAft>
              <a:buSzPts val="1100"/>
              <a:buNone/>
            </a:pPr>
            <a:r>
              <a:t/>
            </a:r>
            <a:endParaRPr sz="2400"/>
          </a:p>
          <a:p>
            <a:pPr indent="0" lvl="0" marL="0" rtl="0" algn="l">
              <a:lnSpc>
                <a:spcPct val="100000"/>
              </a:lnSpc>
              <a:spcBef>
                <a:spcPts val="0"/>
              </a:spcBef>
              <a:spcAft>
                <a:spcPts val="0"/>
              </a:spcAft>
              <a:buSzPts val="990"/>
              <a:buNone/>
            </a:pPr>
            <a:r>
              <a:t/>
            </a:r>
            <a:endParaRPr sz="2400"/>
          </a:p>
        </p:txBody>
      </p:sp>
      <p:sp>
        <p:nvSpPr>
          <p:cNvPr id="141" name="Google Shape;141;g25e3dfe0434_2_711"/>
          <p:cNvSpPr txBox="1"/>
          <p:nvPr>
            <p:ph idx="1" type="body"/>
          </p:nvPr>
        </p:nvSpPr>
        <p:spPr>
          <a:xfrm>
            <a:off x="143850" y="1008525"/>
            <a:ext cx="8866800" cy="3738600"/>
          </a:xfrm>
          <a:prstGeom prst="rect">
            <a:avLst/>
          </a:prstGeom>
          <a:noFill/>
          <a:ln>
            <a:noFill/>
          </a:ln>
        </p:spPr>
        <p:txBody>
          <a:bodyPr anchorCtr="0" anchor="t" bIns="91425" lIns="91425" spcFirstLastPara="1" rIns="91425" wrap="square" tIns="91425">
            <a:normAutofit/>
          </a:bodyPr>
          <a:lstStyle/>
          <a:p>
            <a:pPr indent="0" lvl="0" marL="0" rtl="0" algn="l">
              <a:lnSpc>
                <a:spcPct val="100000"/>
              </a:lnSpc>
              <a:spcBef>
                <a:spcPts val="0"/>
              </a:spcBef>
              <a:spcAft>
                <a:spcPts val="0"/>
              </a:spcAft>
              <a:buSzPts val="2000"/>
              <a:buNone/>
            </a:pPr>
            <a:r>
              <a:rPr lang="es-ES"/>
              <a:t>As considerações a seguir são indispensáveis e essenciais ou fundamentais para o ECDiE:</a:t>
            </a:r>
            <a:endParaRPr/>
          </a:p>
          <a:p>
            <a:pPr indent="0" lvl="0" marL="0" rtl="0" algn="l">
              <a:lnSpc>
                <a:spcPct val="100000"/>
              </a:lnSpc>
              <a:spcBef>
                <a:spcPts val="0"/>
              </a:spcBef>
              <a:spcAft>
                <a:spcPts val="0"/>
              </a:spcAft>
              <a:buSzPts val="2000"/>
              <a:buNone/>
            </a:pPr>
            <a:r>
              <a:t/>
            </a:r>
            <a:endParaRPr/>
          </a:p>
          <a:p>
            <a:pPr indent="-355600" lvl="0" marL="457200" rtl="0" algn="l">
              <a:lnSpc>
                <a:spcPct val="100000"/>
              </a:lnSpc>
              <a:spcBef>
                <a:spcPts val="0"/>
              </a:spcBef>
              <a:spcAft>
                <a:spcPts val="0"/>
              </a:spcAft>
              <a:buSzPts val="2000"/>
              <a:buChar char="●"/>
            </a:pPr>
            <a:r>
              <a:rPr lang="es-ES"/>
              <a:t>Abordagem baseada nos direitos / nos melhores interesses da criança</a:t>
            </a:r>
            <a:endParaRPr/>
          </a:p>
          <a:p>
            <a:pPr indent="-355600" lvl="0" marL="457200" rtl="0" algn="l">
              <a:lnSpc>
                <a:spcPct val="100000"/>
              </a:lnSpc>
              <a:spcBef>
                <a:spcPts val="0"/>
              </a:spcBef>
              <a:spcAft>
                <a:spcPts val="0"/>
              </a:spcAft>
              <a:buSzPts val="2000"/>
              <a:buChar char="●"/>
            </a:pPr>
            <a:r>
              <a:rPr lang="es-ES"/>
              <a:t>Igualdade de género</a:t>
            </a:r>
            <a:endParaRPr/>
          </a:p>
          <a:p>
            <a:pPr indent="-355600" lvl="0" marL="457200" rtl="0" algn="l">
              <a:lnSpc>
                <a:spcPct val="100000"/>
              </a:lnSpc>
              <a:spcBef>
                <a:spcPts val="0"/>
              </a:spcBef>
              <a:spcAft>
                <a:spcPts val="0"/>
              </a:spcAft>
              <a:buSzPts val="2000"/>
              <a:buChar char="●"/>
            </a:pPr>
            <a:r>
              <a:rPr lang="es-ES"/>
              <a:t>Abordagem de inclusão</a:t>
            </a:r>
            <a:endParaRPr/>
          </a:p>
          <a:p>
            <a:pPr indent="-355600" lvl="0" marL="457200" rtl="0" algn="l">
              <a:lnSpc>
                <a:spcPct val="100000"/>
              </a:lnSpc>
              <a:spcBef>
                <a:spcPts val="0"/>
              </a:spcBef>
              <a:spcAft>
                <a:spcPts val="0"/>
              </a:spcAft>
              <a:buSzPts val="2000"/>
              <a:buChar char="●"/>
            </a:pPr>
            <a:r>
              <a:rPr lang="es-ES"/>
              <a:t>Abordagem intercultural</a:t>
            </a:r>
            <a:endParaRPr/>
          </a:p>
          <a:p>
            <a:pPr indent="-355600" lvl="0" marL="457200" rtl="0" algn="l">
              <a:lnSpc>
                <a:spcPct val="100000"/>
              </a:lnSpc>
              <a:spcBef>
                <a:spcPts val="0"/>
              </a:spcBef>
              <a:spcAft>
                <a:spcPts val="0"/>
              </a:spcAft>
              <a:buSzPts val="2000"/>
              <a:buChar char="●"/>
            </a:pPr>
            <a:r>
              <a:rPr lang="es-ES"/>
              <a:t>Abordagem ao longo da vida</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g25e3dfe0434_2_723"/>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22"/>
              <a:t>Como fazer uma avaliação da situação</a:t>
            </a:r>
            <a:endParaRPr sz="2422"/>
          </a:p>
          <a:p>
            <a:pPr indent="0" lvl="0" marL="0" rtl="0" algn="l">
              <a:lnSpc>
                <a:spcPct val="100000"/>
              </a:lnSpc>
              <a:spcBef>
                <a:spcPts val="0"/>
              </a:spcBef>
              <a:spcAft>
                <a:spcPts val="0"/>
              </a:spcAft>
              <a:buSzPts val="1100"/>
              <a:buNone/>
            </a:pPr>
            <a:r>
              <a:t/>
            </a:r>
            <a:endParaRPr sz="2422"/>
          </a:p>
          <a:p>
            <a:pPr indent="0" lvl="0" marL="0" rtl="0" algn="l">
              <a:lnSpc>
                <a:spcPct val="100000"/>
              </a:lnSpc>
              <a:spcBef>
                <a:spcPts val="0"/>
              </a:spcBef>
              <a:spcAft>
                <a:spcPts val="0"/>
              </a:spcAft>
              <a:buSzPts val="990"/>
              <a:buNone/>
            </a:pPr>
            <a:r>
              <a:t/>
            </a:r>
            <a:endParaRPr sz="2422"/>
          </a:p>
        </p:txBody>
      </p:sp>
      <p:sp>
        <p:nvSpPr>
          <p:cNvPr id="147" name="Google Shape;147;g25e3dfe0434_2_723"/>
          <p:cNvSpPr txBox="1"/>
          <p:nvPr>
            <p:ph idx="1" type="body"/>
          </p:nvPr>
        </p:nvSpPr>
        <p:spPr>
          <a:xfrm>
            <a:off x="143850" y="876225"/>
            <a:ext cx="8866800" cy="3870900"/>
          </a:xfrm>
          <a:prstGeom prst="rect">
            <a:avLst/>
          </a:prstGeom>
          <a:noFill/>
          <a:ln>
            <a:noFill/>
          </a:ln>
        </p:spPr>
        <p:txBody>
          <a:bodyPr anchorCtr="0" anchor="t" bIns="91425" lIns="91425" spcFirstLastPara="1" rIns="91425" wrap="square" tIns="91425">
            <a:normAutofit/>
          </a:bodyPr>
          <a:lstStyle/>
          <a:p>
            <a:pPr indent="0" lvl="0" marL="0" rtl="0" algn="l">
              <a:lnSpc>
                <a:spcPct val="100000"/>
              </a:lnSpc>
              <a:spcBef>
                <a:spcPts val="0"/>
              </a:spcBef>
              <a:spcAft>
                <a:spcPts val="0"/>
              </a:spcAft>
              <a:buSzPts val="2000"/>
              <a:buNone/>
            </a:pPr>
            <a:r>
              <a:rPr b="1" lang="es-ES"/>
              <a:t>Analisando os recursos disponíveis e necessários para a intervenção no domínio do ECDiE e identificando as intervenções mais adequadas...</a:t>
            </a:r>
            <a:endParaRPr b="1"/>
          </a:p>
          <a:p>
            <a:pPr indent="0" lvl="0" marL="0" rtl="0" algn="l">
              <a:lnSpc>
                <a:spcPct val="100000"/>
              </a:lnSpc>
              <a:spcBef>
                <a:spcPts val="0"/>
              </a:spcBef>
              <a:spcAft>
                <a:spcPts val="0"/>
              </a:spcAft>
              <a:buSzPts val="2000"/>
              <a:buNone/>
            </a:pPr>
            <a:r>
              <a:t/>
            </a:r>
            <a:endParaRPr/>
          </a:p>
          <a:p>
            <a:pPr indent="0" lvl="0" marL="0" rtl="0" algn="l">
              <a:lnSpc>
                <a:spcPct val="100000"/>
              </a:lnSpc>
              <a:spcBef>
                <a:spcPts val="0"/>
              </a:spcBef>
              <a:spcAft>
                <a:spcPts val="0"/>
              </a:spcAft>
              <a:buSzPts val="2000"/>
              <a:buNone/>
            </a:pPr>
            <a:r>
              <a:rPr lang="es-ES"/>
              <a:t>Para determinar o âmbito da intervenção, as equipas podem analisar as características, as necessidades e os pontos fortes a nível local. Um conhecimento sólido das atuais infraestruturas de DPI e dos potenciais parceiros contribuirá para uma resposta mais rápida. </a:t>
            </a:r>
            <a:endParaRPr/>
          </a:p>
          <a:p>
            <a:pPr indent="0" lvl="0" marL="0" rtl="0" algn="l">
              <a:lnSpc>
                <a:spcPct val="100000"/>
              </a:lnSpc>
              <a:spcBef>
                <a:spcPts val="0"/>
              </a:spcBef>
              <a:spcAft>
                <a:spcPts val="0"/>
              </a:spcAft>
              <a:buSzPts val="2000"/>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g25e3dfe0434_2_734"/>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22"/>
              <a:t>A importância de um ECDiE contextualizado</a:t>
            </a:r>
            <a:endParaRPr sz="2422"/>
          </a:p>
          <a:p>
            <a:pPr indent="0" lvl="0" marL="0" rtl="0" algn="l">
              <a:lnSpc>
                <a:spcPct val="100000"/>
              </a:lnSpc>
              <a:spcBef>
                <a:spcPts val="0"/>
              </a:spcBef>
              <a:spcAft>
                <a:spcPts val="0"/>
              </a:spcAft>
              <a:buSzPts val="1100"/>
              <a:buNone/>
            </a:pPr>
            <a:r>
              <a:t/>
            </a:r>
            <a:endParaRPr sz="2422"/>
          </a:p>
          <a:p>
            <a:pPr indent="0" lvl="0" marL="0" rtl="0" algn="l">
              <a:lnSpc>
                <a:spcPct val="100000"/>
              </a:lnSpc>
              <a:spcBef>
                <a:spcPts val="0"/>
              </a:spcBef>
              <a:spcAft>
                <a:spcPts val="0"/>
              </a:spcAft>
              <a:buSzPts val="990"/>
              <a:buNone/>
            </a:pPr>
            <a:r>
              <a:t/>
            </a:r>
            <a:endParaRPr sz="2422"/>
          </a:p>
        </p:txBody>
      </p:sp>
      <p:sp>
        <p:nvSpPr>
          <p:cNvPr id="153" name="Google Shape;153;g25e3dfe0434_2_734"/>
          <p:cNvSpPr txBox="1"/>
          <p:nvPr>
            <p:ph idx="1" type="body"/>
          </p:nvPr>
        </p:nvSpPr>
        <p:spPr>
          <a:xfrm>
            <a:off x="143850" y="876225"/>
            <a:ext cx="8866800" cy="3870900"/>
          </a:xfrm>
          <a:prstGeom prst="rect">
            <a:avLst/>
          </a:prstGeom>
          <a:noFill/>
          <a:ln>
            <a:noFill/>
          </a:ln>
        </p:spPr>
        <p:txBody>
          <a:bodyPr anchorCtr="0" anchor="t" bIns="91425" lIns="91425" spcFirstLastPara="1" rIns="91425" wrap="square" tIns="91425">
            <a:normAutofit/>
          </a:bodyPr>
          <a:lstStyle/>
          <a:p>
            <a:pPr indent="0" lvl="0" marL="0" rtl="0" algn="l">
              <a:lnSpc>
                <a:spcPct val="100000"/>
              </a:lnSpc>
              <a:spcBef>
                <a:spcPts val="0"/>
              </a:spcBef>
              <a:spcAft>
                <a:spcPts val="0"/>
              </a:spcAft>
              <a:buSzPts val="2000"/>
              <a:buNone/>
            </a:pPr>
            <a:r>
              <a:rPr b="1" lang="es-ES"/>
              <a:t>A realização de uma avaliação/análise da situação garante uma resposta que considera adequadamente o contexto...</a:t>
            </a:r>
            <a:endParaRPr b="1"/>
          </a:p>
          <a:p>
            <a:pPr indent="0" lvl="0" marL="0" rtl="0" algn="l">
              <a:lnSpc>
                <a:spcPct val="100000"/>
              </a:lnSpc>
              <a:spcBef>
                <a:spcPts val="0"/>
              </a:spcBef>
              <a:spcAft>
                <a:spcPts val="0"/>
              </a:spcAft>
              <a:buSzPts val="2000"/>
              <a:buNone/>
            </a:pPr>
            <a:r>
              <a:t/>
            </a:r>
            <a:endParaRPr/>
          </a:p>
          <a:p>
            <a:pPr indent="0" lvl="0" marL="0" rtl="0" algn="l">
              <a:lnSpc>
                <a:spcPct val="100000"/>
              </a:lnSpc>
              <a:spcBef>
                <a:spcPts val="0"/>
              </a:spcBef>
              <a:spcAft>
                <a:spcPts val="0"/>
              </a:spcAft>
              <a:buSzPts val="2000"/>
              <a:buNone/>
            </a:pPr>
            <a:r>
              <a:rPr lang="es-ES"/>
              <a:t>Para isso, é necessária a participação ativa dos principais atores, em especial: </a:t>
            </a:r>
            <a:endParaRPr/>
          </a:p>
          <a:p>
            <a:pPr indent="-355600" lvl="0" marL="457200" rtl="0" algn="l">
              <a:lnSpc>
                <a:spcPct val="100000"/>
              </a:lnSpc>
              <a:spcBef>
                <a:spcPts val="0"/>
              </a:spcBef>
              <a:spcAft>
                <a:spcPts val="0"/>
              </a:spcAft>
              <a:buSzPts val="2000"/>
              <a:buChar char="●"/>
            </a:pPr>
            <a:r>
              <a:rPr lang="es-ES"/>
              <a:t>crianças pequenas e suas/seus cuidadoras/es </a:t>
            </a:r>
            <a:endParaRPr/>
          </a:p>
          <a:p>
            <a:pPr indent="-355600" lvl="0" marL="457200" rtl="0" algn="l">
              <a:lnSpc>
                <a:spcPct val="100000"/>
              </a:lnSpc>
              <a:spcBef>
                <a:spcPts val="0"/>
              </a:spcBef>
              <a:spcAft>
                <a:spcPts val="0"/>
              </a:spcAft>
              <a:buSzPts val="2000"/>
              <a:buChar char="●"/>
            </a:pPr>
            <a:r>
              <a:rPr lang="es-ES"/>
              <a:t>comunidades </a:t>
            </a:r>
            <a:endParaRPr/>
          </a:p>
          <a:p>
            <a:pPr indent="-355600" lvl="0" marL="457200" rtl="0" algn="l">
              <a:lnSpc>
                <a:spcPct val="100000"/>
              </a:lnSpc>
              <a:spcBef>
                <a:spcPts val="0"/>
              </a:spcBef>
              <a:spcAft>
                <a:spcPts val="0"/>
              </a:spcAft>
              <a:buSzPts val="2000"/>
              <a:buChar char="●"/>
            </a:pPr>
            <a:r>
              <a:rPr lang="es-ES"/>
              <a:t>agências humanitárias </a:t>
            </a:r>
            <a:endParaRPr/>
          </a:p>
          <a:p>
            <a:pPr indent="-355600" lvl="0" marL="457200" rtl="0" algn="l">
              <a:lnSpc>
                <a:spcPct val="100000"/>
              </a:lnSpc>
              <a:spcBef>
                <a:spcPts val="0"/>
              </a:spcBef>
              <a:spcAft>
                <a:spcPts val="0"/>
              </a:spcAft>
              <a:buSzPts val="2000"/>
              <a:buChar char="●"/>
            </a:pPr>
            <a:r>
              <a:rPr lang="es-ES"/>
              <a:t>organizações da sociedade civil e comunitárias</a:t>
            </a:r>
            <a:endParaRPr/>
          </a:p>
          <a:p>
            <a:pPr indent="-355600" lvl="0" marL="457200" rtl="0" algn="l">
              <a:lnSpc>
                <a:spcPct val="100000"/>
              </a:lnSpc>
              <a:spcBef>
                <a:spcPts val="0"/>
              </a:spcBef>
              <a:spcAft>
                <a:spcPts val="0"/>
              </a:spcAft>
              <a:buSzPts val="2000"/>
              <a:buChar char="●"/>
            </a:pPr>
            <a:r>
              <a:rPr lang="es-ES"/>
              <a:t>instituições governamentais</a:t>
            </a:r>
            <a:endParaRPr/>
          </a:p>
          <a:p>
            <a:pPr indent="0" lvl="0" marL="0" rtl="0" algn="l">
              <a:lnSpc>
                <a:spcPct val="100000"/>
              </a:lnSpc>
              <a:spcBef>
                <a:spcPts val="0"/>
              </a:spcBef>
              <a:spcAft>
                <a:spcPts val="0"/>
              </a:spcAft>
              <a:buSzPts val="2000"/>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g25e3dfe0434_2_746"/>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22"/>
              <a:t>Coordenação e colaboração multissetorial</a:t>
            </a:r>
            <a:endParaRPr sz="2422"/>
          </a:p>
          <a:p>
            <a:pPr indent="0" lvl="0" marL="0" rtl="0" algn="l">
              <a:lnSpc>
                <a:spcPct val="100000"/>
              </a:lnSpc>
              <a:spcBef>
                <a:spcPts val="0"/>
              </a:spcBef>
              <a:spcAft>
                <a:spcPts val="0"/>
              </a:spcAft>
              <a:buSzPts val="1100"/>
              <a:buNone/>
            </a:pPr>
            <a:r>
              <a:t/>
            </a:r>
            <a:endParaRPr sz="2422"/>
          </a:p>
          <a:p>
            <a:pPr indent="0" lvl="0" marL="0" rtl="0" algn="l">
              <a:lnSpc>
                <a:spcPct val="100000"/>
              </a:lnSpc>
              <a:spcBef>
                <a:spcPts val="0"/>
              </a:spcBef>
              <a:spcAft>
                <a:spcPts val="0"/>
              </a:spcAft>
              <a:buSzPts val="990"/>
              <a:buNone/>
            </a:pPr>
            <a:r>
              <a:t/>
            </a:r>
            <a:endParaRPr sz="2422"/>
          </a:p>
        </p:txBody>
      </p:sp>
      <p:sp>
        <p:nvSpPr>
          <p:cNvPr id="159" name="Google Shape;159;g25e3dfe0434_2_746"/>
          <p:cNvSpPr txBox="1"/>
          <p:nvPr>
            <p:ph idx="1" type="body"/>
          </p:nvPr>
        </p:nvSpPr>
        <p:spPr>
          <a:xfrm>
            <a:off x="143850" y="876225"/>
            <a:ext cx="8866800" cy="3870900"/>
          </a:xfrm>
          <a:prstGeom prst="rect">
            <a:avLst/>
          </a:prstGeom>
          <a:noFill/>
          <a:ln>
            <a:noFill/>
          </a:ln>
        </p:spPr>
        <p:txBody>
          <a:bodyPr anchorCtr="0" anchor="t" bIns="91425" lIns="91425" spcFirstLastPara="1" rIns="91425" wrap="square" tIns="91425">
            <a:normAutofit/>
          </a:bodyPr>
          <a:lstStyle/>
          <a:p>
            <a:pPr indent="0" lvl="0" marL="0" rtl="0" algn="l">
              <a:lnSpc>
                <a:spcPct val="100000"/>
              </a:lnSpc>
              <a:spcBef>
                <a:spcPts val="0"/>
              </a:spcBef>
              <a:spcAft>
                <a:spcPts val="0"/>
              </a:spcAft>
              <a:buSzPts val="2000"/>
              <a:buNone/>
            </a:pPr>
            <a:r>
              <a:rPr b="1" lang="es-ES"/>
              <a:t>A coordenação e colaboração multissetorial </a:t>
            </a:r>
            <a:r>
              <a:rPr lang="es-ES"/>
              <a:t>é uma caraterística essencial do apoio global e integrado às crianças pequenas e a suas/seus cuidadoras/es. </a:t>
            </a:r>
            <a:endParaRPr/>
          </a:p>
          <a:p>
            <a:pPr indent="0" lvl="0" marL="0" rtl="0" algn="l">
              <a:lnSpc>
                <a:spcPct val="100000"/>
              </a:lnSpc>
              <a:spcBef>
                <a:spcPts val="0"/>
              </a:spcBef>
              <a:spcAft>
                <a:spcPts val="0"/>
              </a:spcAft>
              <a:buSzPts val="2000"/>
              <a:buNone/>
            </a:pPr>
            <a:r>
              <a:t/>
            </a:r>
            <a:endParaRPr/>
          </a:p>
          <a:p>
            <a:pPr indent="0" lvl="0" marL="0" rtl="0" algn="l">
              <a:lnSpc>
                <a:spcPct val="100000"/>
              </a:lnSpc>
              <a:spcBef>
                <a:spcPts val="0"/>
              </a:spcBef>
              <a:spcAft>
                <a:spcPts val="0"/>
              </a:spcAft>
              <a:buSzPts val="2000"/>
              <a:buNone/>
            </a:pPr>
            <a:r>
              <a:rPr lang="es-ES"/>
              <a:t>A natureza intersetorial do DPI permite que muitas atividades que apoiam as crianças pequenas sejam realizadas em uma grande variedade de contextos, incluindo familiar, em grupos comunitários, centro de saúde ou centro de ECD.</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sp>
        <p:nvSpPr>
          <p:cNvPr id="164" name="Google Shape;164;g25e3dfe0434_2_767"/>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22"/>
              <a:t>A importância de brincar</a:t>
            </a:r>
            <a:endParaRPr sz="2422"/>
          </a:p>
          <a:p>
            <a:pPr indent="0" lvl="0" marL="0" rtl="0" algn="l">
              <a:lnSpc>
                <a:spcPct val="100000"/>
              </a:lnSpc>
              <a:spcBef>
                <a:spcPts val="0"/>
              </a:spcBef>
              <a:spcAft>
                <a:spcPts val="0"/>
              </a:spcAft>
              <a:buSzPts val="1100"/>
              <a:buNone/>
            </a:pPr>
            <a:r>
              <a:t/>
            </a:r>
            <a:endParaRPr sz="2422"/>
          </a:p>
          <a:p>
            <a:pPr indent="0" lvl="0" marL="0" rtl="0" algn="l">
              <a:lnSpc>
                <a:spcPct val="100000"/>
              </a:lnSpc>
              <a:spcBef>
                <a:spcPts val="0"/>
              </a:spcBef>
              <a:spcAft>
                <a:spcPts val="0"/>
              </a:spcAft>
              <a:buSzPts val="990"/>
              <a:buNone/>
            </a:pPr>
            <a:r>
              <a:t/>
            </a:r>
            <a:endParaRPr sz="2422"/>
          </a:p>
        </p:txBody>
      </p:sp>
      <p:pic>
        <p:nvPicPr>
          <p:cNvPr id="165" name="Google Shape;165;g25e3dfe0434_2_767"/>
          <p:cNvPicPr preferRelativeResize="0"/>
          <p:nvPr/>
        </p:nvPicPr>
        <p:blipFill rotWithShape="1">
          <a:blip r:embed="rId3">
            <a:alphaModFix/>
          </a:blip>
          <a:srcRect b="0" l="0" r="0" t="0"/>
          <a:stretch/>
        </p:blipFill>
        <p:spPr>
          <a:xfrm>
            <a:off x="5720450" y="1006688"/>
            <a:ext cx="2962275" cy="3609975"/>
          </a:xfrm>
          <a:prstGeom prst="rect">
            <a:avLst/>
          </a:prstGeom>
          <a:noFill/>
          <a:ln>
            <a:noFill/>
          </a:ln>
        </p:spPr>
      </p:pic>
      <p:sp>
        <p:nvSpPr>
          <p:cNvPr id="166" name="Google Shape;166;g25e3dfe0434_2_767"/>
          <p:cNvSpPr txBox="1"/>
          <p:nvPr>
            <p:ph idx="1" type="body"/>
          </p:nvPr>
        </p:nvSpPr>
        <p:spPr>
          <a:xfrm>
            <a:off x="143850" y="876225"/>
            <a:ext cx="5262900" cy="3870900"/>
          </a:xfrm>
          <a:prstGeom prst="rect">
            <a:avLst/>
          </a:prstGeom>
          <a:noFill/>
          <a:ln>
            <a:noFill/>
          </a:ln>
        </p:spPr>
        <p:txBody>
          <a:bodyPr anchorCtr="0" anchor="t" bIns="91425" lIns="91425" spcFirstLastPara="1" rIns="91425" wrap="square" tIns="91425">
            <a:normAutofit/>
          </a:bodyPr>
          <a:lstStyle/>
          <a:p>
            <a:pPr indent="0" lvl="0" marL="0" rtl="0" algn="l">
              <a:lnSpc>
                <a:spcPct val="100000"/>
              </a:lnSpc>
              <a:spcBef>
                <a:spcPts val="0"/>
              </a:spcBef>
              <a:spcAft>
                <a:spcPts val="0"/>
              </a:spcAft>
              <a:buSzPts val="2000"/>
              <a:buNone/>
            </a:pPr>
            <a:r>
              <a:rPr b="1" lang="es-ES"/>
              <a:t>O ato de brincar é fundamental para o desenvolvimento físico, psicomotor e cognitivo das crianças</a:t>
            </a:r>
            <a:r>
              <a:rPr lang="es-ES"/>
              <a:t>, bem como para a socialização, o reforço da sua identidade e o desenvolvimento da sua autonomia.</a:t>
            </a:r>
            <a:endParaRPr/>
          </a:p>
          <a:p>
            <a:pPr indent="0" lvl="0" marL="0" rtl="0" algn="l">
              <a:lnSpc>
                <a:spcPct val="100000"/>
              </a:lnSpc>
              <a:spcBef>
                <a:spcPts val="0"/>
              </a:spcBef>
              <a:spcAft>
                <a:spcPts val="0"/>
              </a:spcAft>
              <a:buSzPts val="2000"/>
              <a:buNone/>
            </a:pPr>
            <a:r>
              <a:t/>
            </a:r>
            <a:endParaRPr/>
          </a:p>
          <a:p>
            <a:pPr indent="0" lvl="0" marL="0" rtl="0" algn="l">
              <a:lnSpc>
                <a:spcPct val="100000"/>
              </a:lnSpc>
              <a:spcBef>
                <a:spcPts val="0"/>
              </a:spcBef>
              <a:spcAft>
                <a:spcPts val="0"/>
              </a:spcAft>
              <a:buSzPts val="2000"/>
              <a:buNone/>
            </a:pPr>
            <a:r>
              <a:rPr lang="es-ES"/>
              <a:t>Após um desastre, o brincar dá sentido à realidade que rodeia as crianças, ajuda-as a aliviar o estresse e a relacionarem-se com os outros.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g25e3dfe0434_2_777"/>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22"/>
              <a:t>O papel e a participação das/os cuidadoras/es</a:t>
            </a:r>
            <a:endParaRPr sz="2422"/>
          </a:p>
          <a:p>
            <a:pPr indent="0" lvl="0" marL="0" rtl="0" algn="l">
              <a:lnSpc>
                <a:spcPct val="100000"/>
              </a:lnSpc>
              <a:spcBef>
                <a:spcPts val="0"/>
              </a:spcBef>
              <a:spcAft>
                <a:spcPts val="0"/>
              </a:spcAft>
              <a:buSzPts val="1100"/>
              <a:buNone/>
            </a:pPr>
            <a:r>
              <a:t/>
            </a:r>
            <a:endParaRPr sz="2422"/>
          </a:p>
          <a:p>
            <a:pPr indent="0" lvl="0" marL="0" rtl="0" algn="l">
              <a:lnSpc>
                <a:spcPct val="100000"/>
              </a:lnSpc>
              <a:spcBef>
                <a:spcPts val="0"/>
              </a:spcBef>
              <a:spcAft>
                <a:spcPts val="0"/>
              </a:spcAft>
              <a:buSzPts val="990"/>
              <a:buNone/>
            </a:pPr>
            <a:r>
              <a:t/>
            </a:r>
            <a:endParaRPr sz="2422"/>
          </a:p>
        </p:txBody>
      </p:sp>
      <p:pic>
        <p:nvPicPr>
          <p:cNvPr id="172" name="Google Shape;172;g25e3dfe0434_2_777"/>
          <p:cNvPicPr preferRelativeResize="0"/>
          <p:nvPr/>
        </p:nvPicPr>
        <p:blipFill rotWithShape="1">
          <a:blip r:embed="rId3">
            <a:alphaModFix/>
          </a:blip>
          <a:srcRect b="0" l="0" r="0" t="0"/>
          <a:stretch/>
        </p:blipFill>
        <p:spPr>
          <a:xfrm>
            <a:off x="5403224" y="1353548"/>
            <a:ext cx="3365075" cy="2470450"/>
          </a:xfrm>
          <a:prstGeom prst="rect">
            <a:avLst/>
          </a:prstGeom>
          <a:noFill/>
          <a:ln>
            <a:noFill/>
          </a:ln>
        </p:spPr>
      </p:pic>
      <p:sp>
        <p:nvSpPr>
          <p:cNvPr id="173" name="Google Shape;173;g25e3dfe0434_2_777"/>
          <p:cNvSpPr txBox="1"/>
          <p:nvPr>
            <p:ph idx="1" type="body"/>
          </p:nvPr>
        </p:nvSpPr>
        <p:spPr>
          <a:xfrm>
            <a:off x="143850" y="876225"/>
            <a:ext cx="5094900" cy="3870900"/>
          </a:xfrm>
          <a:prstGeom prst="rect">
            <a:avLst/>
          </a:prstGeom>
          <a:noFill/>
          <a:ln>
            <a:noFill/>
          </a:ln>
        </p:spPr>
        <p:txBody>
          <a:bodyPr anchorCtr="0" anchor="t" bIns="91425" lIns="91425" spcFirstLastPara="1" rIns="91425" wrap="square" tIns="91425">
            <a:normAutofit/>
          </a:bodyPr>
          <a:lstStyle/>
          <a:p>
            <a:pPr indent="0" lvl="0" marL="0" rtl="0" algn="l">
              <a:lnSpc>
                <a:spcPct val="100000"/>
              </a:lnSpc>
              <a:spcBef>
                <a:spcPts val="0"/>
              </a:spcBef>
              <a:spcAft>
                <a:spcPts val="0"/>
              </a:spcAft>
              <a:buSzPts val="2000"/>
              <a:buNone/>
            </a:pPr>
            <a:r>
              <a:rPr b="1" lang="es-ES"/>
              <a:t>As/os cuidadoras/es podem fazer enorme diferença na recuperação das crianças quando elas enfrentam situações de emergência.</a:t>
            </a:r>
            <a:endParaRPr b="1"/>
          </a:p>
          <a:p>
            <a:pPr indent="0" lvl="0" marL="0" rtl="0" algn="l">
              <a:lnSpc>
                <a:spcPct val="100000"/>
              </a:lnSpc>
              <a:spcBef>
                <a:spcPts val="0"/>
              </a:spcBef>
              <a:spcAft>
                <a:spcPts val="0"/>
              </a:spcAft>
              <a:buSzPts val="2000"/>
              <a:buNone/>
            </a:pPr>
            <a:r>
              <a:t/>
            </a:r>
            <a:endParaRPr/>
          </a:p>
          <a:p>
            <a:pPr indent="0" lvl="0" marL="0" rtl="0" algn="l">
              <a:lnSpc>
                <a:spcPct val="100000"/>
              </a:lnSpc>
              <a:spcBef>
                <a:spcPts val="0"/>
              </a:spcBef>
              <a:spcAft>
                <a:spcPts val="0"/>
              </a:spcAft>
              <a:buSzPts val="2000"/>
              <a:buNone/>
            </a:pPr>
            <a:r>
              <a:rPr lang="es-ES"/>
              <a:t>Oferecer apoio a pais e cuidadoras/es, para que possam prestar cuidados adequados, favorece a proteção, o bem-</a:t>
            </a:r>
            <a:br>
              <a:rPr lang="es-ES"/>
            </a:br>
            <a:r>
              <a:rPr lang="es-ES"/>
              <a:t>-estar e o desenvolvimento saudável das crianças, incluindo a possibilidade de participarem e serem bem-sucedidas nas oportunidades de aprendizagem.</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sp>
        <p:nvSpPr>
          <p:cNvPr id="178" name="Google Shape;178;g25e3dfe0434_2_787"/>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22">
                <a:extLst>
                  <a:ext uri="http://customooxmlschemas.google.com/">
                    <go:slidesCustomData xmlns:go="http://customooxmlschemas.google.com/" textRoundtripDataId="3"/>
                  </a:ext>
                </a:extLst>
              </a:rPr>
              <a:t>Apoiar os esforços de transição para a reconstrução</a:t>
            </a:r>
            <a:endParaRPr sz="2422"/>
          </a:p>
          <a:p>
            <a:pPr indent="0" lvl="0" marL="0" rtl="0" algn="l">
              <a:lnSpc>
                <a:spcPct val="100000"/>
              </a:lnSpc>
              <a:spcBef>
                <a:spcPts val="0"/>
              </a:spcBef>
              <a:spcAft>
                <a:spcPts val="0"/>
              </a:spcAft>
              <a:buSzPts val="1100"/>
              <a:buNone/>
            </a:pPr>
            <a:r>
              <a:t/>
            </a:r>
            <a:endParaRPr sz="2422"/>
          </a:p>
          <a:p>
            <a:pPr indent="0" lvl="0" marL="0" rtl="0" algn="l">
              <a:lnSpc>
                <a:spcPct val="100000"/>
              </a:lnSpc>
              <a:spcBef>
                <a:spcPts val="0"/>
              </a:spcBef>
              <a:spcAft>
                <a:spcPts val="0"/>
              </a:spcAft>
              <a:buSzPts val="990"/>
              <a:buNone/>
            </a:pPr>
            <a:r>
              <a:t/>
            </a:r>
            <a:endParaRPr sz="2422"/>
          </a:p>
        </p:txBody>
      </p:sp>
      <p:pic>
        <p:nvPicPr>
          <p:cNvPr id="179" name="Google Shape;179;g25e3dfe0434_2_787"/>
          <p:cNvPicPr preferRelativeResize="0"/>
          <p:nvPr/>
        </p:nvPicPr>
        <p:blipFill rotWithShape="1">
          <a:blip r:embed="rId3">
            <a:alphaModFix/>
          </a:blip>
          <a:srcRect b="0" l="0" r="0" t="0"/>
          <a:stretch/>
        </p:blipFill>
        <p:spPr>
          <a:xfrm>
            <a:off x="5323650" y="1381999"/>
            <a:ext cx="3687000" cy="2638100"/>
          </a:xfrm>
          <a:prstGeom prst="rect">
            <a:avLst/>
          </a:prstGeom>
          <a:noFill/>
          <a:ln>
            <a:noFill/>
          </a:ln>
        </p:spPr>
      </p:pic>
      <p:sp>
        <p:nvSpPr>
          <p:cNvPr id="180" name="Google Shape;180;g25e3dfe0434_2_787"/>
          <p:cNvSpPr txBox="1"/>
          <p:nvPr>
            <p:ph idx="1" type="body"/>
          </p:nvPr>
        </p:nvSpPr>
        <p:spPr>
          <a:xfrm>
            <a:off x="143850" y="876225"/>
            <a:ext cx="5094900" cy="3870900"/>
          </a:xfrm>
          <a:prstGeom prst="rect">
            <a:avLst/>
          </a:prstGeom>
          <a:noFill/>
          <a:ln>
            <a:noFill/>
          </a:ln>
        </p:spPr>
        <p:txBody>
          <a:bodyPr anchorCtr="0" anchor="t" bIns="91425" lIns="91425" spcFirstLastPara="1" rIns="91425" wrap="square" tIns="91425">
            <a:normAutofit/>
          </a:bodyPr>
          <a:lstStyle/>
          <a:p>
            <a:pPr indent="0" lvl="0" marL="0" rtl="0" algn="l">
              <a:lnSpc>
                <a:spcPct val="100000"/>
              </a:lnSpc>
              <a:spcBef>
                <a:spcPts val="0"/>
              </a:spcBef>
              <a:spcAft>
                <a:spcPts val="0"/>
              </a:spcAft>
              <a:buSzPts val="2000"/>
              <a:buNone/>
            </a:pPr>
            <a:r>
              <a:rPr b="1" lang="es-ES"/>
              <a:t>É importante considerar estratégias de transição que consolidem a reconstrução dos ambientes físicos e emocionais </a:t>
            </a:r>
            <a:r>
              <a:rPr lang="es-ES"/>
              <a:t>como forma de reforçar a resiliência das crianças, de suas famílias e suas redes de apoio.</a:t>
            </a:r>
            <a:endParaRPr/>
          </a:p>
          <a:p>
            <a:pPr indent="0" lvl="0" marL="0" rtl="0" algn="l">
              <a:lnSpc>
                <a:spcPct val="100000"/>
              </a:lnSpc>
              <a:spcBef>
                <a:spcPts val="0"/>
              </a:spcBef>
              <a:spcAft>
                <a:spcPts val="0"/>
              </a:spcAft>
              <a:buSzPts val="2000"/>
              <a:buNone/>
            </a:pPr>
            <a:r>
              <a:t/>
            </a:r>
            <a:endParaRPr/>
          </a:p>
          <a:p>
            <a:pPr indent="0" lvl="0" marL="0" rtl="0" algn="l">
              <a:lnSpc>
                <a:spcPct val="100000"/>
              </a:lnSpc>
              <a:spcBef>
                <a:spcPts val="0"/>
              </a:spcBef>
              <a:spcAft>
                <a:spcPts val="0"/>
              </a:spcAft>
              <a:buSzPts val="2000"/>
              <a:buNone/>
            </a:pPr>
            <a:r>
              <a:rPr lang="es-ES"/>
              <a:t>Isso cria oportunidades para a apropriação e a participação da comunidade face a novos riscos, uma vez que pode contribuir para a aprendizagem e a melhoria contínua do ciclo de gestão de riscos e de DPI.</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p1"/>
          <p:cNvSpPr txBox="1"/>
          <p:nvPr>
            <p:ph idx="1" type="body"/>
          </p:nvPr>
        </p:nvSpPr>
        <p:spPr>
          <a:xfrm>
            <a:off x="756750" y="1260700"/>
            <a:ext cx="7630500" cy="2344500"/>
          </a:xfrm>
          <a:prstGeom prst="rect">
            <a:avLst/>
          </a:prstGeom>
          <a:noFill/>
          <a:ln>
            <a:noFill/>
          </a:ln>
        </p:spPr>
        <p:txBody>
          <a:bodyPr anchorCtr="0" anchor="t" bIns="35550" lIns="71100" spcFirstLastPara="1" rIns="71100" wrap="square" tIns="35550">
            <a:noAutofit/>
          </a:bodyPr>
          <a:lstStyle/>
          <a:p>
            <a:pPr indent="0" lvl="0" marL="355600" marR="0" rtl="0" algn="ctr">
              <a:lnSpc>
                <a:spcPct val="100000"/>
              </a:lnSpc>
              <a:spcBef>
                <a:spcPts val="1100"/>
              </a:spcBef>
              <a:spcAft>
                <a:spcPts val="0"/>
              </a:spcAft>
              <a:buSzPts val="2000"/>
              <a:buNone/>
            </a:pPr>
            <a:r>
              <a:rPr b="1" lang="es-ES" sz="3700">
                <a:solidFill>
                  <a:srgbClr val="1F3763"/>
                </a:solidFill>
              </a:rPr>
              <a:t>Antes de terminarmos... </a:t>
            </a:r>
            <a:endParaRPr b="1" sz="3700">
              <a:solidFill>
                <a:srgbClr val="1F3763"/>
              </a:solidFill>
            </a:endParaRPr>
          </a:p>
          <a:p>
            <a:pPr indent="0" lvl="0" marL="355600" marR="0" rtl="0" algn="ctr">
              <a:lnSpc>
                <a:spcPct val="100000"/>
              </a:lnSpc>
              <a:spcBef>
                <a:spcPts val="1100"/>
              </a:spcBef>
              <a:spcAft>
                <a:spcPts val="0"/>
              </a:spcAft>
              <a:buSzPts val="2000"/>
              <a:buNone/>
            </a:pPr>
            <a:r>
              <a:t/>
            </a:r>
            <a:endParaRPr b="1" sz="3700">
              <a:solidFill>
                <a:srgbClr val="1F3763"/>
              </a:solidFill>
            </a:endParaRPr>
          </a:p>
          <a:p>
            <a:pPr indent="0" lvl="0" marL="355600" marR="0" rtl="0" algn="ctr">
              <a:lnSpc>
                <a:spcPct val="100000"/>
              </a:lnSpc>
              <a:spcBef>
                <a:spcPts val="1100"/>
              </a:spcBef>
              <a:spcAft>
                <a:spcPts val="0"/>
              </a:spcAft>
              <a:buSzPts val="2000"/>
              <a:buNone/>
            </a:pPr>
            <a:r>
              <a:rPr lang="es-ES" sz="3000">
                <a:solidFill>
                  <a:srgbClr val="1F3763"/>
                </a:solidFill>
              </a:rPr>
              <a:t>Como você pode incorporar o que aprendeu em seu trabalho?</a:t>
            </a:r>
            <a:endParaRPr sz="3000">
              <a:solidFill>
                <a:srgbClr val="1F3763"/>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g25e3dfe0434_2_61"/>
          <p:cNvSpPr txBox="1"/>
          <p:nvPr>
            <p:ph idx="1" type="body"/>
          </p:nvPr>
        </p:nvSpPr>
        <p:spPr>
          <a:xfrm>
            <a:off x="308150" y="994525"/>
            <a:ext cx="8432400" cy="2927400"/>
          </a:xfrm>
          <a:prstGeom prst="rect">
            <a:avLst/>
          </a:prstGeom>
          <a:noFill/>
          <a:ln>
            <a:noFill/>
          </a:ln>
        </p:spPr>
        <p:txBody>
          <a:bodyPr anchorCtr="0" anchor="t" bIns="35550" lIns="71100" spcFirstLastPara="1" rIns="71100" wrap="square" tIns="35550">
            <a:noAutofit/>
          </a:bodyPr>
          <a:lstStyle/>
          <a:p>
            <a:pPr indent="0" lvl="0" marL="355600" marR="0" rtl="0" algn="ctr">
              <a:lnSpc>
                <a:spcPct val="100000"/>
              </a:lnSpc>
              <a:spcBef>
                <a:spcPts val="1100"/>
              </a:spcBef>
              <a:spcAft>
                <a:spcPts val="0"/>
              </a:spcAft>
              <a:buSzPts val="2353"/>
              <a:buNone/>
            </a:pPr>
            <a:r>
              <a:rPr b="1" lang="es-ES" sz="3500">
                <a:solidFill>
                  <a:srgbClr val="1F3763"/>
                </a:solidFill>
              </a:rPr>
              <a:t>Antes de começarmos... </a:t>
            </a:r>
            <a:endParaRPr b="1" sz="3500">
              <a:solidFill>
                <a:srgbClr val="1F3763"/>
              </a:solidFill>
            </a:endParaRPr>
          </a:p>
          <a:p>
            <a:pPr indent="0" lvl="0" marL="355600" marR="0" rtl="0" algn="ctr">
              <a:lnSpc>
                <a:spcPct val="100000"/>
              </a:lnSpc>
              <a:spcBef>
                <a:spcPts val="1100"/>
              </a:spcBef>
              <a:spcAft>
                <a:spcPts val="0"/>
              </a:spcAft>
              <a:buSzPts val="2353"/>
              <a:buNone/>
            </a:pPr>
            <a:r>
              <a:t/>
            </a:r>
            <a:endParaRPr sz="3000">
              <a:solidFill>
                <a:srgbClr val="1F3763"/>
              </a:solidFill>
            </a:endParaRPr>
          </a:p>
          <a:p>
            <a:pPr indent="0" lvl="0" marL="355600" marR="0" rtl="0" algn="ctr">
              <a:lnSpc>
                <a:spcPct val="100000"/>
              </a:lnSpc>
              <a:spcBef>
                <a:spcPts val="1100"/>
              </a:spcBef>
              <a:spcAft>
                <a:spcPts val="0"/>
              </a:spcAft>
              <a:buSzPts val="2353"/>
              <a:buNone/>
            </a:pPr>
            <a:r>
              <a:rPr lang="es-ES" sz="3000">
                <a:solidFill>
                  <a:srgbClr val="1F3763"/>
                </a:solidFill>
              </a:rPr>
              <a:t>Apresentem-se e partilhem as razões pelas quais têm interesse em saber mais sobre o desenvolvimento da primeira infância em situações de emergência </a:t>
            </a:r>
            <a:endParaRPr sz="3000">
              <a:solidFill>
                <a:srgbClr val="1F3763"/>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 name="Shape 69"/>
        <p:cNvGrpSpPr/>
        <p:nvPr/>
      </p:nvGrpSpPr>
      <p:grpSpPr>
        <a:xfrm>
          <a:off x="0" y="0"/>
          <a:ext cx="0" cy="0"/>
          <a:chOff x="0" y="0"/>
          <a:chExt cx="0" cy="0"/>
        </a:xfrm>
      </p:grpSpPr>
      <p:sp>
        <p:nvSpPr>
          <p:cNvPr id="70" name="Google Shape;70;g25e3dfe0434_2_119"/>
          <p:cNvSpPr txBox="1"/>
          <p:nvPr>
            <p:ph type="title"/>
          </p:nvPr>
        </p:nvSpPr>
        <p:spPr>
          <a:xfrm>
            <a:off x="143850" y="143850"/>
            <a:ext cx="8801400" cy="588600"/>
          </a:xfrm>
          <a:prstGeom prst="rect">
            <a:avLst/>
          </a:prstGeom>
          <a:noFill/>
          <a:ln>
            <a:noFill/>
          </a:ln>
        </p:spPr>
        <p:txBody>
          <a:bodyPr anchorCtr="0" anchor="t" bIns="91650" lIns="91650" spcFirstLastPara="1" rIns="91650" wrap="square" tIns="91650">
            <a:noAutofit/>
          </a:bodyPr>
          <a:lstStyle/>
          <a:p>
            <a:pPr indent="0" lvl="0" marL="0" rtl="0" algn="ctr">
              <a:lnSpc>
                <a:spcPct val="100000"/>
              </a:lnSpc>
              <a:spcBef>
                <a:spcPts val="0"/>
              </a:spcBef>
              <a:spcAft>
                <a:spcPts val="0"/>
              </a:spcAft>
              <a:buClr>
                <a:schemeClr val="dk1"/>
              </a:buClr>
              <a:buSzPts val="900"/>
              <a:buFont typeface="Arial"/>
              <a:buNone/>
            </a:pPr>
            <a:r>
              <a:rPr lang="es-ES"/>
              <a:t>Visão geral do módulo</a:t>
            </a:r>
            <a:endParaRPr/>
          </a:p>
          <a:p>
            <a:pPr indent="0" lvl="0" marL="0" rtl="0" algn="ctr">
              <a:lnSpc>
                <a:spcPct val="100000"/>
              </a:lnSpc>
              <a:spcBef>
                <a:spcPts val="0"/>
              </a:spcBef>
              <a:spcAft>
                <a:spcPts val="0"/>
              </a:spcAft>
              <a:buClr>
                <a:schemeClr val="dk1"/>
              </a:buClr>
              <a:buSzPts val="900"/>
              <a:buFont typeface="Arial"/>
              <a:buNone/>
            </a:pPr>
            <a:r>
              <a:t/>
            </a:r>
            <a:endParaRPr>
              <a:solidFill>
                <a:srgbClr val="1F3763"/>
              </a:solidFill>
            </a:endParaRPr>
          </a:p>
          <a:p>
            <a:pPr indent="0" lvl="0" marL="0" rtl="0" algn="ctr">
              <a:lnSpc>
                <a:spcPct val="100000"/>
              </a:lnSpc>
              <a:spcBef>
                <a:spcPts val="0"/>
              </a:spcBef>
              <a:spcAft>
                <a:spcPts val="0"/>
              </a:spcAft>
              <a:buSzPts val="1000"/>
              <a:buNone/>
            </a:pPr>
            <a:r>
              <a:t/>
            </a:r>
            <a:endParaRPr/>
          </a:p>
        </p:txBody>
      </p:sp>
      <p:sp>
        <p:nvSpPr>
          <p:cNvPr id="71" name="Google Shape;71;g25e3dfe0434_2_119"/>
          <p:cNvSpPr txBox="1"/>
          <p:nvPr>
            <p:ph idx="1" type="body"/>
          </p:nvPr>
        </p:nvSpPr>
        <p:spPr>
          <a:xfrm>
            <a:off x="143850" y="876225"/>
            <a:ext cx="8866800" cy="3870900"/>
          </a:xfrm>
          <a:prstGeom prst="rect">
            <a:avLst/>
          </a:prstGeom>
          <a:noFill/>
          <a:ln>
            <a:noFill/>
          </a:ln>
        </p:spPr>
        <p:txBody>
          <a:bodyPr anchorCtr="0" anchor="t" bIns="91650" lIns="91650" spcFirstLastPara="1" rIns="91650" wrap="square" tIns="91650">
            <a:normAutofit/>
          </a:bodyPr>
          <a:lstStyle/>
          <a:p>
            <a:pPr indent="0" lvl="0" marL="0" rtl="0" algn="l">
              <a:lnSpc>
                <a:spcPct val="100000"/>
              </a:lnSpc>
              <a:spcBef>
                <a:spcPts val="0"/>
              </a:spcBef>
              <a:spcAft>
                <a:spcPts val="0"/>
              </a:spcAft>
              <a:buSzPts val="2000"/>
              <a:buNone/>
            </a:pPr>
            <a:r>
              <a:rPr lang="es-ES">
                <a:extLst>
                  <a:ext uri="http://customooxmlschemas.google.com/">
                    <go:slidesCustomData xmlns:go="http://customooxmlschemas.google.com/" textRoundtripDataId="0"/>
                  </a:ext>
                </a:extLst>
              </a:rPr>
              <a:t>A sessão de formação de hoje está estruturada em três partes: </a:t>
            </a:r>
            <a:endParaRPr/>
          </a:p>
          <a:p>
            <a:pPr indent="0" lvl="0" marL="0" rtl="0" algn="l">
              <a:lnSpc>
                <a:spcPct val="100000"/>
              </a:lnSpc>
              <a:spcBef>
                <a:spcPts val="0"/>
              </a:spcBef>
              <a:spcAft>
                <a:spcPts val="0"/>
              </a:spcAft>
              <a:buSzPts val="2000"/>
              <a:buNone/>
            </a:pPr>
            <a:r>
              <a:t/>
            </a:r>
            <a:endParaRPr/>
          </a:p>
          <a:p>
            <a:pPr indent="-355600" lvl="0" marL="457200" rtl="0" algn="l">
              <a:lnSpc>
                <a:spcPct val="100000"/>
              </a:lnSpc>
              <a:spcBef>
                <a:spcPts val="0"/>
              </a:spcBef>
              <a:spcAft>
                <a:spcPts val="0"/>
              </a:spcAft>
              <a:buSzPts val="2000"/>
              <a:buAutoNum type="arabicPeriod"/>
            </a:pPr>
            <a:r>
              <a:rPr lang="es-ES"/>
              <a:t>Introdução ao módulo e atividades de integração quebra-gelo – </a:t>
            </a:r>
            <a:br>
              <a:rPr lang="es-ES"/>
            </a:br>
            <a:r>
              <a:rPr lang="es-ES"/>
              <a:t>15 minutos </a:t>
            </a:r>
            <a:endParaRPr/>
          </a:p>
          <a:p>
            <a:pPr indent="-355600" lvl="0" marL="457200" rtl="0" algn="l">
              <a:lnSpc>
                <a:spcPct val="100000"/>
              </a:lnSpc>
              <a:spcBef>
                <a:spcPts val="0"/>
              </a:spcBef>
              <a:spcAft>
                <a:spcPts val="0"/>
              </a:spcAft>
              <a:buSzPts val="2000"/>
              <a:buAutoNum type="arabicPeriod"/>
            </a:pPr>
            <a:r>
              <a:rPr lang="es-ES"/>
              <a:t>Explicação da metodologia sugerida – 10 minutos </a:t>
            </a:r>
            <a:endParaRPr/>
          </a:p>
          <a:p>
            <a:pPr indent="-355600" lvl="0" marL="457200" rtl="0" algn="l">
              <a:lnSpc>
                <a:spcPct val="100000"/>
              </a:lnSpc>
              <a:spcBef>
                <a:spcPts val="0"/>
              </a:spcBef>
              <a:spcAft>
                <a:spcPts val="0"/>
              </a:spcAft>
              <a:buSzPts val="2000"/>
              <a:buAutoNum type="arabicPeriod"/>
            </a:pPr>
            <a:r>
              <a:rPr lang="es-ES"/>
              <a:t>Atividade quebra-cabeça – 70 minutos</a:t>
            </a:r>
            <a:endParaRPr/>
          </a:p>
          <a:p>
            <a:pPr indent="-355600" lvl="0" marL="457200" rtl="0" algn="l">
              <a:lnSpc>
                <a:spcPct val="100000"/>
              </a:lnSpc>
              <a:spcBef>
                <a:spcPts val="0"/>
              </a:spcBef>
              <a:spcAft>
                <a:spcPts val="0"/>
              </a:spcAft>
              <a:buSzPts val="2000"/>
              <a:buAutoNum type="arabicPeriod"/>
            </a:pPr>
            <a:r>
              <a:rPr lang="es-ES"/>
              <a:t>Plenária – 25 minutos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 name="Shape 75"/>
        <p:cNvGrpSpPr/>
        <p:nvPr/>
      </p:nvGrpSpPr>
      <p:grpSpPr>
        <a:xfrm>
          <a:off x="0" y="0"/>
          <a:ext cx="0" cy="0"/>
          <a:chOff x="0" y="0"/>
          <a:chExt cx="0" cy="0"/>
        </a:xfrm>
      </p:grpSpPr>
      <p:sp>
        <p:nvSpPr>
          <p:cNvPr id="76" name="Google Shape;76;g25e3dfe0434_2_286"/>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00"/>
              <a:t>Introdução ao </a:t>
            </a:r>
            <a:r>
              <a:rPr lang="es-ES" sz="2400">
                <a:extLst>
                  <a:ext uri="http://customooxmlschemas.google.com/">
                    <go:slidesCustomData xmlns:go="http://customooxmlschemas.google.com/" textRoundtripDataId="1"/>
                  </a:ext>
                </a:extLst>
              </a:rPr>
              <a:t>módulo</a:t>
            </a:r>
            <a:endParaRPr sz="2400"/>
          </a:p>
        </p:txBody>
      </p:sp>
      <p:sp>
        <p:nvSpPr>
          <p:cNvPr id="77" name="Google Shape;77;g25e3dfe0434_2_286"/>
          <p:cNvSpPr txBox="1"/>
          <p:nvPr>
            <p:ph idx="1" type="body"/>
          </p:nvPr>
        </p:nvSpPr>
        <p:spPr>
          <a:xfrm>
            <a:off x="143850" y="876225"/>
            <a:ext cx="8866800" cy="3870900"/>
          </a:xfrm>
          <a:prstGeom prst="rect">
            <a:avLst/>
          </a:prstGeom>
          <a:noFill/>
          <a:ln>
            <a:noFill/>
          </a:ln>
        </p:spPr>
        <p:txBody>
          <a:bodyPr anchorCtr="0" anchor="t" bIns="91425" lIns="91425" spcFirstLastPara="1" rIns="91425" wrap="square" tIns="91425">
            <a:normAutofit/>
          </a:bodyPr>
          <a:lstStyle/>
          <a:p>
            <a:pPr indent="0" lvl="0" marL="88900" rtl="0" algn="l">
              <a:lnSpc>
                <a:spcPct val="107000"/>
              </a:lnSpc>
              <a:spcBef>
                <a:spcPts val="1400"/>
              </a:spcBef>
              <a:spcAft>
                <a:spcPts val="0"/>
              </a:spcAft>
              <a:buClr>
                <a:schemeClr val="dk1"/>
              </a:buClr>
              <a:buSzPts val="1400"/>
              <a:buFont typeface="Arial"/>
              <a:buNone/>
            </a:pPr>
            <a:r>
              <a:rPr b="1" lang="es-ES">
                <a:solidFill>
                  <a:schemeClr val="dk1"/>
                </a:solidFill>
              </a:rPr>
              <a:t>A conclusão deste módulo permitirá que as/os participantes:</a:t>
            </a:r>
            <a:endParaRPr>
              <a:solidFill>
                <a:schemeClr val="dk1"/>
              </a:solidFill>
            </a:endParaRPr>
          </a:p>
          <a:p>
            <a:pPr indent="-165100" lvl="0" marL="355600" rtl="0" algn="l">
              <a:lnSpc>
                <a:spcPct val="100000"/>
              </a:lnSpc>
              <a:spcBef>
                <a:spcPts val="1100"/>
              </a:spcBef>
              <a:spcAft>
                <a:spcPts val="0"/>
              </a:spcAft>
              <a:buClr>
                <a:schemeClr val="dk1"/>
              </a:buClr>
              <a:buSzPts val="1900"/>
              <a:buAutoNum type="arabicPeriod"/>
            </a:pPr>
            <a:r>
              <a:rPr lang="es-ES">
                <a:solidFill>
                  <a:schemeClr val="dk1"/>
                </a:solidFill>
              </a:rPr>
              <a:t> Reconheçam o desenvolvimento da primeira infância em situações de emergência (ECDiE, em inglês) como um componente essencial das respostas humanitárias a crises e situações de emergência. </a:t>
            </a:r>
            <a:endParaRPr>
              <a:solidFill>
                <a:schemeClr val="dk1"/>
              </a:solidFill>
            </a:endParaRPr>
          </a:p>
          <a:p>
            <a:pPr indent="-165100" lvl="0" marL="355600" rtl="0" algn="l">
              <a:lnSpc>
                <a:spcPct val="100000"/>
              </a:lnSpc>
              <a:spcBef>
                <a:spcPts val="1100"/>
              </a:spcBef>
              <a:spcAft>
                <a:spcPts val="0"/>
              </a:spcAft>
              <a:buClr>
                <a:schemeClr val="dk1"/>
              </a:buClr>
              <a:buSzPts val="1900"/>
              <a:buAutoNum type="arabicPeriod"/>
            </a:pPr>
            <a:r>
              <a:rPr lang="es-ES">
                <a:solidFill>
                  <a:schemeClr val="dk1"/>
                </a:solidFill>
              </a:rPr>
              <a:t> Expliquem a importância de atender às necessidades globais das crianças pequenas e suas/seus cuidadoras/es com base em uma abordagem integrada.</a:t>
            </a:r>
            <a:endParaRPr>
              <a:solidFill>
                <a:schemeClr val="dk1"/>
              </a:solidFill>
            </a:endParaRPr>
          </a:p>
          <a:p>
            <a:pPr indent="-165100" lvl="0" marL="355600" rtl="0" algn="l">
              <a:lnSpc>
                <a:spcPct val="100000"/>
              </a:lnSpc>
              <a:spcBef>
                <a:spcPts val="1100"/>
              </a:spcBef>
              <a:spcAft>
                <a:spcPts val="0"/>
              </a:spcAft>
              <a:buClr>
                <a:schemeClr val="dk1"/>
              </a:buClr>
              <a:buSzPts val="1900"/>
              <a:buAutoNum type="arabicPeriod"/>
            </a:pPr>
            <a:r>
              <a:rPr lang="es-ES">
                <a:solidFill>
                  <a:schemeClr val="dk1"/>
                </a:solidFill>
              </a:rPr>
              <a:t> Identifiquem boas práticas para atender às necessidades de todas as crianças pequenas e suas/seus cuidadoras/es, com base em uma abordagem global e integrada.</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 name="Shape 81"/>
        <p:cNvGrpSpPr/>
        <p:nvPr/>
      </p:nvGrpSpPr>
      <p:grpSpPr>
        <a:xfrm>
          <a:off x="0" y="0"/>
          <a:ext cx="0" cy="0"/>
          <a:chOff x="0" y="0"/>
          <a:chExt cx="0" cy="0"/>
        </a:xfrm>
      </p:grpSpPr>
      <p:sp>
        <p:nvSpPr>
          <p:cNvPr id="82" name="Google Shape;82;g25e3dfe0434_2_335"/>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22"/>
              <a:t>A metodologia do </a:t>
            </a:r>
            <a:r>
              <a:rPr i="1" lang="es-ES" sz="2422"/>
              <a:t>workshop</a:t>
            </a:r>
            <a:r>
              <a:rPr lang="es-ES" sz="2422"/>
              <a:t>: Técnica do quebra-cabeça</a:t>
            </a:r>
            <a:endParaRPr/>
          </a:p>
        </p:txBody>
      </p:sp>
      <p:sp>
        <p:nvSpPr>
          <p:cNvPr id="83" name="Google Shape;83;g25e3dfe0434_2_335"/>
          <p:cNvSpPr txBox="1"/>
          <p:nvPr>
            <p:ph idx="1" type="body"/>
          </p:nvPr>
        </p:nvSpPr>
        <p:spPr>
          <a:xfrm>
            <a:off x="143850" y="780650"/>
            <a:ext cx="3988200" cy="675000"/>
          </a:xfrm>
          <a:prstGeom prst="rect">
            <a:avLst/>
          </a:prstGeom>
          <a:noFill/>
          <a:ln>
            <a:noFill/>
          </a:ln>
        </p:spPr>
        <p:txBody>
          <a:bodyPr anchorCtr="0" anchor="t" bIns="35550" lIns="71100" spcFirstLastPara="1" rIns="71100" wrap="square" tIns="35550">
            <a:noAutofit/>
          </a:bodyPr>
          <a:lstStyle/>
          <a:p>
            <a:pPr indent="0" lvl="0" marL="0" rtl="0" algn="l">
              <a:lnSpc>
                <a:spcPct val="107000"/>
              </a:lnSpc>
              <a:spcBef>
                <a:spcPts val="800"/>
              </a:spcBef>
              <a:spcAft>
                <a:spcPts val="0"/>
              </a:spcAft>
              <a:buSzPts val="1400"/>
              <a:buNone/>
            </a:pPr>
            <a:r>
              <a:rPr lang="es-ES" sz="1400">
                <a:solidFill>
                  <a:schemeClr val="dk1"/>
                </a:solidFill>
              </a:rPr>
              <a:t>1. Divida as/os participantes em grupos de 5 pessoas* para os grupos do quebra-cabeça. Peça-lhes que escolham uma liderança. </a:t>
            </a:r>
            <a:endParaRPr sz="1400">
              <a:solidFill>
                <a:schemeClr val="dk1"/>
              </a:solidFill>
            </a:endParaRPr>
          </a:p>
        </p:txBody>
      </p:sp>
      <p:pic>
        <p:nvPicPr>
          <p:cNvPr id="84" name="Google Shape;84;g25e3dfe0434_2_335"/>
          <p:cNvPicPr preferRelativeResize="0"/>
          <p:nvPr/>
        </p:nvPicPr>
        <p:blipFill rotWithShape="1">
          <a:blip r:embed="rId3">
            <a:alphaModFix/>
          </a:blip>
          <a:srcRect b="0" l="0" r="48187" t="0"/>
          <a:stretch/>
        </p:blipFill>
        <p:spPr>
          <a:xfrm>
            <a:off x="1319550" y="1629654"/>
            <a:ext cx="1636800" cy="746176"/>
          </a:xfrm>
          <a:prstGeom prst="rect">
            <a:avLst/>
          </a:prstGeom>
          <a:noFill/>
          <a:ln>
            <a:noFill/>
          </a:ln>
        </p:spPr>
      </p:pic>
      <p:grpSp>
        <p:nvGrpSpPr>
          <p:cNvPr id="85" name="Google Shape;85;g25e3dfe0434_2_335"/>
          <p:cNvGrpSpPr/>
          <p:nvPr/>
        </p:nvGrpSpPr>
        <p:grpSpPr>
          <a:xfrm>
            <a:off x="2613487" y="3583550"/>
            <a:ext cx="991074" cy="1044881"/>
            <a:chOff x="7840855" y="3930190"/>
            <a:chExt cx="1916633" cy="1793182"/>
          </a:xfrm>
        </p:grpSpPr>
        <p:pic>
          <p:nvPicPr>
            <p:cNvPr descr="A picture containing vector graphics, silhouette&#10;&#10;Description automatically generated" id="86" name="Google Shape;86;g25e3dfe0434_2_335"/>
            <p:cNvPicPr preferRelativeResize="0"/>
            <p:nvPr/>
          </p:nvPicPr>
          <p:blipFill rotWithShape="1">
            <a:blip r:embed="rId4">
              <a:alphaModFix/>
            </a:blip>
            <a:srcRect b="0" l="0" r="0" t="0"/>
            <a:stretch/>
          </p:blipFill>
          <p:spPr>
            <a:xfrm>
              <a:off x="8444026" y="5164810"/>
              <a:ext cx="599633" cy="558562"/>
            </a:xfrm>
            <a:prstGeom prst="rect">
              <a:avLst/>
            </a:prstGeom>
            <a:noFill/>
            <a:ln>
              <a:noFill/>
            </a:ln>
          </p:spPr>
        </p:pic>
        <p:pic>
          <p:nvPicPr>
            <p:cNvPr descr="A picture containing electronics&#10;&#10;Description automatically generated" id="87" name="Google Shape;87;g25e3dfe0434_2_335"/>
            <p:cNvPicPr preferRelativeResize="0"/>
            <p:nvPr/>
          </p:nvPicPr>
          <p:blipFill rotWithShape="1">
            <a:blip r:embed="rId5">
              <a:alphaModFix/>
            </a:blip>
            <a:srcRect b="0" l="0" r="0" t="0"/>
            <a:stretch/>
          </p:blipFill>
          <p:spPr>
            <a:xfrm rot="2495023">
              <a:off x="8976774" y="4409245"/>
              <a:ext cx="599633" cy="558562"/>
            </a:xfrm>
            <a:prstGeom prst="rect">
              <a:avLst/>
            </a:prstGeom>
            <a:noFill/>
            <a:ln>
              <a:noFill/>
            </a:ln>
          </p:spPr>
        </p:pic>
        <p:pic>
          <p:nvPicPr>
            <p:cNvPr id="88" name="Google Shape;88;g25e3dfe0434_2_335"/>
            <p:cNvPicPr preferRelativeResize="0"/>
            <p:nvPr/>
          </p:nvPicPr>
          <p:blipFill rotWithShape="1">
            <a:blip r:embed="rId6">
              <a:alphaModFix/>
            </a:blip>
            <a:srcRect b="0" l="0" r="0" t="0"/>
            <a:stretch/>
          </p:blipFill>
          <p:spPr>
            <a:xfrm rot="2561932">
              <a:off x="8458253" y="4115225"/>
              <a:ext cx="607847" cy="558562"/>
            </a:xfrm>
            <a:prstGeom prst="rect">
              <a:avLst/>
            </a:prstGeom>
            <a:noFill/>
            <a:ln>
              <a:noFill/>
            </a:ln>
          </p:spPr>
        </p:pic>
        <p:pic>
          <p:nvPicPr>
            <p:cNvPr descr="A picture containing text, vector graphics&#10;&#10;Description automatically generated" id="89" name="Google Shape;89;g25e3dfe0434_2_335"/>
            <p:cNvPicPr preferRelativeResize="0"/>
            <p:nvPr/>
          </p:nvPicPr>
          <p:blipFill rotWithShape="1">
            <a:blip r:embed="rId7">
              <a:alphaModFix/>
            </a:blip>
            <a:srcRect b="0" l="0" r="0" t="0"/>
            <a:stretch/>
          </p:blipFill>
          <p:spPr>
            <a:xfrm>
              <a:off x="7966622" y="5058364"/>
              <a:ext cx="599633" cy="558562"/>
            </a:xfrm>
            <a:prstGeom prst="rect">
              <a:avLst/>
            </a:prstGeom>
            <a:noFill/>
            <a:ln>
              <a:noFill/>
            </a:ln>
          </p:spPr>
        </p:pic>
        <p:pic>
          <p:nvPicPr>
            <p:cNvPr descr="Icon&#10;&#10;Description automatically generated" id="90" name="Google Shape;90;g25e3dfe0434_2_335"/>
            <p:cNvPicPr preferRelativeResize="0"/>
            <p:nvPr/>
          </p:nvPicPr>
          <p:blipFill rotWithShape="1">
            <a:blip r:embed="rId8">
              <a:alphaModFix/>
            </a:blip>
            <a:srcRect b="0" l="0" r="0" t="0"/>
            <a:stretch/>
          </p:blipFill>
          <p:spPr>
            <a:xfrm rot="2870113">
              <a:off x="7949303" y="4537361"/>
              <a:ext cx="599633" cy="558562"/>
            </a:xfrm>
            <a:prstGeom prst="rect">
              <a:avLst/>
            </a:prstGeom>
            <a:noFill/>
            <a:ln>
              <a:noFill/>
            </a:ln>
          </p:spPr>
        </p:pic>
        <p:pic>
          <p:nvPicPr>
            <p:cNvPr descr="Icon&#10;&#10;Description automatically generated" id="91" name="Google Shape;91;g25e3dfe0434_2_335"/>
            <p:cNvPicPr preferRelativeResize="0"/>
            <p:nvPr/>
          </p:nvPicPr>
          <p:blipFill rotWithShape="1">
            <a:blip r:embed="rId9">
              <a:alphaModFix/>
            </a:blip>
            <a:srcRect b="0" l="0" r="0" t="0"/>
            <a:stretch/>
          </p:blipFill>
          <p:spPr>
            <a:xfrm rot="7796884">
              <a:off x="8932688" y="4964607"/>
              <a:ext cx="599633" cy="558562"/>
            </a:xfrm>
            <a:prstGeom prst="rect">
              <a:avLst/>
            </a:prstGeom>
            <a:noFill/>
            <a:ln>
              <a:noFill/>
            </a:ln>
          </p:spPr>
        </p:pic>
        <p:pic>
          <p:nvPicPr>
            <p:cNvPr id="92" name="Google Shape;92;g25e3dfe0434_2_335"/>
            <p:cNvPicPr preferRelativeResize="0"/>
            <p:nvPr/>
          </p:nvPicPr>
          <p:blipFill rotWithShape="1">
            <a:blip r:embed="rId6">
              <a:alphaModFix/>
            </a:blip>
            <a:srcRect b="0" l="0" r="0" t="0"/>
            <a:stretch/>
          </p:blipFill>
          <p:spPr>
            <a:xfrm rot="-9753881">
              <a:off x="9079924" y="4643922"/>
              <a:ext cx="607847" cy="558562"/>
            </a:xfrm>
            <a:prstGeom prst="rect">
              <a:avLst/>
            </a:prstGeom>
            <a:noFill/>
            <a:ln>
              <a:noFill/>
            </a:ln>
          </p:spPr>
        </p:pic>
        <p:pic>
          <p:nvPicPr>
            <p:cNvPr descr="Icon&#10;&#10;Description automatically generated" id="93" name="Google Shape;93;g25e3dfe0434_2_335"/>
            <p:cNvPicPr preferRelativeResize="0"/>
            <p:nvPr/>
          </p:nvPicPr>
          <p:blipFill rotWithShape="1">
            <a:blip r:embed="rId9">
              <a:alphaModFix/>
            </a:blip>
            <a:srcRect b="0" l="0" r="0" t="0"/>
            <a:stretch/>
          </p:blipFill>
          <p:spPr>
            <a:xfrm rot="-3307429">
              <a:off x="7980557" y="4159687"/>
              <a:ext cx="599633" cy="558562"/>
            </a:xfrm>
            <a:prstGeom prst="rect">
              <a:avLst/>
            </a:prstGeom>
            <a:noFill/>
            <a:ln>
              <a:noFill/>
            </a:ln>
          </p:spPr>
        </p:pic>
        <p:pic>
          <p:nvPicPr>
            <p:cNvPr descr="A picture containing light&#10;&#10;Description automatically generated" id="94" name="Google Shape;94;g25e3dfe0434_2_335"/>
            <p:cNvPicPr preferRelativeResize="0"/>
            <p:nvPr/>
          </p:nvPicPr>
          <p:blipFill rotWithShape="1">
            <a:blip r:embed="rId10">
              <a:alphaModFix/>
            </a:blip>
            <a:srcRect b="0" l="0" r="0" t="0"/>
            <a:stretch/>
          </p:blipFill>
          <p:spPr>
            <a:xfrm rot="-2050600">
              <a:off x="8861629" y="4052689"/>
              <a:ext cx="607847" cy="558562"/>
            </a:xfrm>
            <a:prstGeom prst="rect">
              <a:avLst/>
            </a:prstGeom>
            <a:noFill/>
            <a:ln>
              <a:noFill/>
            </a:ln>
          </p:spPr>
        </p:pic>
      </p:grpSp>
      <p:grpSp>
        <p:nvGrpSpPr>
          <p:cNvPr id="95" name="Google Shape;95;g25e3dfe0434_2_335"/>
          <p:cNvGrpSpPr/>
          <p:nvPr/>
        </p:nvGrpSpPr>
        <p:grpSpPr>
          <a:xfrm>
            <a:off x="882762" y="3666100"/>
            <a:ext cx="1105934" cy="980400"/>
            <a:chOff x="5666457" y="3593518"/>
            <a:chExt cx="1797419" cy="1785905"/>
          </a:xfrm>
        </p:grpSpPr>
        <p:pic>
          <p:nvPicPr>
            <p:cNvPr descr="A picture containing light&#10;&#10;Description automatically generated" id="96" name="Google Shape;96;g25e3dfe0434_2_335"/>
            <p:cNvPicPr preferRelativeResize="0"/>
            <p:nvPr/>
          </p:nvPicPr>
          <p:blipFill rotWithShape="1">
            <a:blip r:embed="rId10">
              <a:alphaModFix/>
            </a:blip>
            <a:srcRect b="0" l="0" r="0" t="0"/>
            <a:stretch/>
          </p:blipFill>
          <p:spPr>
            <a:xfrm rot="-5174597">
              <a:off x="6272880" y="3635806"/>
              <a:ext cx="607847" cy="558562"/>
            </a:xfrm>
            <a:prstGeom prst="rect">
              <a:avLst/>
            </a:prstGeom>
            <a:noFill/>
            <a:ln>
              <a:noFill/>
            </a:ln>
          </p:spPr>
        </p:pic>
        <p:pic>
          <p:nvPicPr>
            <p:cNvPr descr="A picture containing vector graphics&#10;&#10;Description automatically generated" id="97" name="Google Shape;97;g25e3dfe0434_2_335"/>
            <p:cNvPicPr preferRelativeResize="0"/>
            <p:nvPr/>
          </p:nvPicPr>
          <p:blipFill rotWithShape="1">
            <a:blip r:embed="rId11">
              <a:alphaModFix/>
            </a:blip>
            <a:srcRect b="0" l="0" r="0" t="0"/>
            <a:stretch/>
          </p:blipFill>
          <p:spPr>
            <a:xfrm rot="2022188">
              <a:off x="6740856" y="3828153"/>
              <a:ext cx="607847" cy="558562"/>
            </a:xfrm>
            <a:prstGeom prst="rect">
              <a:avLst/>
            </a:prstGeom>
            <a:noFill/>
            <a:ln>
              <a:noFill/>
            </a:ln>
          </p:spPr>
        </p:pic>
        <p:pic>
          <p:nvPicPr>
            <p:cNvPr descr="A picture containing text, vector graphics&#10;&#10;Description automatically generated" id="98" name="Google Shape;98;g25e3dfe0434_2_335"/>
            <p:cNvPicPr preferRelativeResize="0"/>
            <p:nvPr/>
          </p:nvPicPr>
          <p:blipFill rotWithShape="1">
            <a:blip r:embed="rId7">
              <a:alphaModFix/>
            </a:blip>
            <a:srcRect b="0" l="0" r="0" t="0"/>
            <a:stretch/>
          </p:blipFill>
          <p:spPr>
            <a:xfrm rot="4619408">
              <a:off x="5849374" y="3901283"/>
              <a:ext cx="599633" cy="558562"/>
            </a:xfrm>
            <a:prstGeom prst="rect">
              <a:avLst/>
            </a:prstGeom>
            <a:noFill/>
            <a:ln>
              <a:noFill/>
            </a:ln>
          </p:spPr>
        </p:pic>
        <p:pic>
          <p:nvPicPr>
            <p:cNvPr id="99" name="Google Shape;99;g25e3dfe0434_2_335"/>
            <p:cNvPicPr preferRelativeResize="0"/>
            <p:nvPr/>
          </p:nvPicPr>
          <p:blipFill rotWithShape="1">
            <a:blip r:embed="rId6">
              <a:alphaModFix/>
            </a:blip>
            <a:srcRect b="0" l="0" r="0" t="0"/>
            <a:stretch/>
          </p:blipFill>
          <p:spPr>
            <a:xfrm rot="-9753881">
              <a:off x="6786311" y="4565348"/>
              <a:ext cx="607847" cy="558562"/>
            </a:xfrm>
            <a:prstGeom prst="rect">
              <a:avLst/>
            </a:prstGeom>
            <a:noFill/>
            <a:ln>
              <a:noFill/>
            </a:ln>
          </p:spPr>
        </p:pic>
        <p:pic>
          <p:nvPicPr>
            <p:cNvPr descr="Icon&#10;&#10;Description automatically generated" id="100" name="Google Shape;100;g25e3dfe0434_2_335"/>
            <p:cNvPicPr preferRelativeResize="0"/>
            <p:nvPr/>
          </p:nvPicPr>
          <p:blipFill rotWithShape="1">
            <a:blip r:embed="rId12">
              <a:alphaModFix/>
            </a:blip>
            <a:srcRect b="0" l="0" r="0" t="0"/>
            <a:stretch/>
          </p:blipFill>
          <p:spPr>
            <a:xfrm rot="4308381">
              <a:off x="6029933" y="4663162"/>
              <a:ext cx="599633" cy="558562"/>
            </a:xfrm>
            <a:prstGeom prst="rect">
              <a:avLst/>
            </a:prstGeom>
            <a:noFill/>
            <a:ln>
              <a:noFill/>
            </a:ln>
          </p:spPr>
        </p:pic>
        <p:pic>
          <p:nvPicPr>
            <p:cNvPr descr="A picture containing vector graphics, silhouette&#10;&#10;Description automatically generated" id="101" name="Google Shape;101;g25e3dfe0434_2_335"/>
            <p:cNvPicPr preferRelativeResize="0"/>
            <p:nvPr/>
          </p:nvPicPr>
          <p:blipFill rotWithShape="1">
            <a:blip r:embed="rId4">
              <a:alphaModFix/>
            </a:blip>
            <a:srcRect b="0" l="0" r="0" t="0"/>
            <a:stretch/>
          </p:blipFill>
          <p:spPr>
            <a:xfrm rot="3581060">
              <a:off x="5759068" y="4339511"/>
              <a:ext cx="599633" cy="558562"/>
            </a:xfrm>
            <a:prstGeom prst="rect">
              <a:avLst/>
            </a:prstGeom>
            <a:noFill/>
            <a:ln>
              <a:noFill/>
            </a:ln>
          </p:spPr>
        </p:pic>
        <p:pic>
          <p:nvPicPr>
            <p:cNvPr descr="A picture containing vector graphics, silhouette&#10;&#10;Description automatically generated" id="102" name="Google Shape;102;g25e3dfe0434_2_335"/>
            <p:cNvPicPr preferRelativeResize="0"/>
            <p:nvPr/>
          </p:nvPicPr>
          <p:blipFill rotWithShape="1">
            <a:blip r:embed="rId4">
              <a:alphaModFix/>
            </a:blip>
            <a:srcRect b="0" l="0" r="0" t="0"/>
            <a:stretch/>
          </p:blipFill>
          <p:spPr>
            <a:xfrm>
              <a:off x="6443846" y="4820861"/>
              <a:ext cx="599633" cy="558562"/>
            </a:xfrm>
            <a:prstGeom prst="rect">
              <a:avLst/>
            </a:prstGeom>
            <a:noFill/>
            <a:ln>
              <a:noFill/>
            </a:ln>
          </p:spPr>
        </p:pic>
        <p:pic>
          <p:nvPicPr>
            <p:cNvPr descr="A picture containing electronics&#10;&#10;Description automatically generated" id="103" name="Google Shape;103;g25e3dfe0434_2_335"/>
            <p:cNvPicPr preferRelativeResize="0"/>
            <p:nvPr/>
          </p:nvPicPr>
          <p:blipFill rotWithShape="1">
            <a:blip r:embed="rId5">
              <a:alphaModFix/>
            </a:blip>
            <a:srcRect b="0" l="0" r="0" t="0"/>
            <a:stretch/>
          </p:blipFill>
          <p:spPr>
            <a:xfrm rot="4403600">
              <a:off x="6560610" y="4362819"/>
              <a:ext cx="599633" cy="558562"/>
            </a:xfrm>
            <a:prstGeom prst="rect">
              <a:avLst/>
            </a:prstGeom>
            <a:noFill/>
            <a:ln>
              <a:noFill/>
            </a:ln>
          </p:spPr>
        </p:pic>
        <p:pic>
          <p:nvPicPr>
            <p:cNvPr descr="A picture containing vector graphics&#10;&#10;Description automatically generated" id="104" name="Google Shape;104;g25e3dfe0434_2_335"/>
            <p:cNvPicPr preferRelativeResize="0"/>
            <p:nvPr/>
          </p:nvPicPr>
          <p:blipFill rotWithShape="1">
            <a:blip r:embed="rId11">
              <a:alphaModFix/>
            </a:blip>
            <a:srcRect b="0" l="0" r="0" t="0"/>
            <a:stretch/>
          </p:blipFill>
          <p:spPr>
            <a:xfrm rot="-4423668">
              <a:off x="6102763" y="4195344"/>
              <a:ext cx="607847" cy="558562"/>
            </a:xfrm>
            <a:prstGeom prst="rect">
              <a:avLst/>
            </a:prstGeom>
            <a:noFill/>
            <a:ln>
              <a:noFill/>
            </a:ln>
          </p:spPr>
        </p:pic>
      </p:grpSp>
      <p:sp>
        <p:nvSpPr>
          <p:cNvPr id="105" name="Google Shape;105;g25e3dfe0434_2_335"/>
          <p:cNvSpPr txBox="1"/>
          <p:nvPr/>
        </p:nvSpPr>
        <p:spPr>
          <a:xfrm>
            <a:off x="4654229" y="2692172"/>
            <a:ext cx="4313400" cy="914100"/>
          </a:xfrm>
          <a:prstGeom prst="rect">
            <a:avLst/>
          </a:prstGeom>
          <a:noFill/>
          <a:ln>
            <a:noFill/>
          </a:ln>
        </p:spPr>
        <p:txBody>
          <a:bodyPr anchorCtr="0" anchor="t" bIns="35550" lIns="71100" spcFirstLastPara="1" rIns="71100" wrap="square" tIns="35550">
            <a:noAutofit/>
          </a:bodyPr>
          <a:lstStyle/>
          <a:p>
            <a:pPr indent="0" lvl="0" marL="0" marR="0" rtl="0" algn="l">
              <a:lnSpc>
                <a:spcPct val="107000"/>
              </a:lnSpc>
              <a:spcBef>
                <a:spcPts val="800"/>
              </a:spcBef>
              <a:spcAft>
                <a:spcPts val="0"/>
              </a:spcAft>
              <a:buClr>
                <a:schemeClr val="dk1"/>
              </a:buClr>
              <a:buSzPts val="1400"/>
              <a:buFont typeface="Arial"/>
              <a:buNone/>
            </a:pPr>
            <a:r>
              <a:rPr b="0" i="0" lang="es-ES" sz="1400" u="none" cap="none" strike="noStrike">
                <a:solidFill>
                  <a:schemeClr val="dk1"/>
                </a:solidFill>
                <a:latin typeface="Arial"/>
                <a:ea typeface="Arial"/>
                <a:cs typeface="Arial"/>
                <a:sym typeface="Arial"/>
              </a:rPr>
              <a:t>4. Peça às/aos participantes para regressarem aos grupos do quebra-cabeça e apresentarem as informações da folha de atividade. A/o líder do grupo pode apoiá-las/os. Em seguida, convide todas/os para um debate na sessão plenária. </a:t>
            </a:r>
            <a:endParaRPr b="0" i="0" sz="1400" u="none" cap="none" strike="noStrike">
              <a:solidFill>
                <a:schemeClr val="dk1"/>
              </a:solidFill>
              <a:latin typeface="Arial"/>
              <a:ea typeface="Arial"/>
              <a:cs typeface="Arial"/>
              <a:sym typeface="Arial"/>
            </a:endParaRPr>
          </a:p>
        </p:txBody>
      </p:sp>
      <p:sp>
        <p:nvSpPr>
          <p:cNvPr id="106" name="Google Shape;106;g25e3dfe0434_2_335"/>
          <p:cNvSpPr txBox="1"/>
          <p:nvPr/>
        </p:nvSpPr>
        <p:spPr>
          <a:xfrm>
            <a:off x="4652800" y="762000"/>
            <a:ext cx="4413600" cy="1114500"/>
          </a:xfrm>
          <a:prstGeom prst="rect">
            <a:avLst/>
          </a:prstGeom>
          <a:noFill/>
          <a:ln>
            <a:noFill/>
          </a:ln>
        </p:spPr>
        <p:txBody>
          <a:bodyPr anchorCtr="0" anchor="t" bIns="35550" lIns="71100" spcFirstLastPara="1" rIns="71100" wrap="square" tIns="35550">
            <a:normAutofit fontScale="85000" lnSpcReduction="10000"/>
          </a:bodyPr>
          <a:lstStyle/>
          <a:p>
            <a:pPr indent="0" lvl="0" marL="0" marR="0" rtl="0" algn="l">
              <a:lnSpc>
                <a:spcPct val="107000"/>
              </a:lnSpc>
              <a:spcBef>
                <a:spcPts val="800"/>
              </a:spcBef>
              <a:spcAft>
                <a:spcPts val="0"/>
              </a:spcAft>
              <a:buClr>
                <a:schemeClr val="dk1"/>
              </a:buClr>
              <a:buSzPct val="102941"/>
              <a:buFont typeface="Arial"/>
              <a:buNone/>
            </a:pPr>
            <a:r>
              <a:rPr b="0" i="0" lang="es-ES" sz="1600" u="none" cap="none" strike="noStrike">
                <a:solidFill>
                  <a:schemeClr val="dk1"/>
                </a:solidFill>
                <a:latin typeface="Arial"/>
                <a:ea typeface="Arial"/>
                <a:cs typeface="Arial"/>
                <a:sym typeface="Arial"/>
              </a:rPr>
              <a:t>2. Atribua às/aos participantes de cada grupo 2 folhas de atividade consecutivas de conhecimentos sobre aspetos da ECDiE. Reserve algum tempo para as/os participantes assimilarem o conteúdo. </a:t>
            </a:r>
            <a:endParaRPr b="0" i="0" sz="1600" u="none" cap="none" strike="noStrike">
              <a:solidFill>
                <a:schemeClr val="dk1"/>
              </a:solidFill>
              <a:latin typeface="Arial"/>
              <a:ea typeface="Arial"/>
              <a:cs typeface="Arial"/>
              <a:sym typeface="Arial"/>
            </a:endParaRPr>
          </a:p>
        </p:txBody>
      </p:sp>
      <p:pic>
        <p:nvPicPr>
          <p:cNvPr descr="Icon&#10;&#10;Description automatically generated" id="107" name="Google Shape;107;g25e3dfe0434_2_335"/>
          <p:cNvPicPr preferRelativeResize="0"/>
          <p:nvPr/>
        </p:nvPicPr>
        <p:blipFill rotWithShape="1">
          <a:blip r:embed="rId13">
            <a:alphaModFix/>
          </a:blip>
          <a:srcRect b="0" l="0" r="0" t="0"/>
          <a:stretch/>
        </p:blipFill>
        <p:spPr>
          <a:xfrm>
            <a:off x="6525526" y="1876500"/>
            <a:ext cx="668147" cy="674895"/>
          </a:xfrm>
          <a:prstGeom prst="rect">
            <a:avLst/>
          </a:prstGeom>
          <a:noFill/>
          <a:ln>
            <a:noFill/>
          </a:ln>
        </p:spPr>
      </p:pic>
      <p:sp>
        <p:nvSpPr>
          <p:cNvPr id="108" name="Google Shape;108;g25e3dfe0434_2_335"/>
          <p:cNvSpPr txBox="1"/>
          <p:nvPr/>
        </p:nvSpPr>
        <p:spPr>
          <a:xfrm>
            <a:off x="143850" y="2436155"/>
            <a:ext cx="4159500" cy="980400"/>
          </a:xfrm>
          <a:prstGeom prst="rect">
            <a:avLst/>
          </a:prstGeom>
          <a:noFill/>
          <a:ln>
            <a:noFill/>
          </a:ln>
        </p:spPr>
        <p:txBody>
          <a:bodyPr anchorCtr="0" anchor="t" bIns="35550" lIns="71100" spcFirstLastPara="1" rIns="71100" wrap="square" tIns="35550">
            <a:noAutofit/>
          </a:bodyPr>
          <a:lstStyle/>
          <a:p>
            <a:pPr indent="0" lvl="0" marL="0" marR="0" rtl="0" algn="l">
              <a:lnSpc>
                <a:spcPct val="97000"/>
              </a:lnSpc>
              <a:spcBef>
                <a:spcPts val="800"/>
              </a:spcBef>
              <a:spcAft>
                <a:spcPts val="0"/>
              </a:spcAft>
              <a:buClr>
                <a:schemeClr val="dk1"/>
              </a:buClr>
              <a:buSzPts val="1400"/>
              <a:buFont typeface="Arial"/>
              <a:buNone/>
            </a:pPr>
            <a:r>
              <a:rPr b="0" i="0" lang="es-ES" sz="1400" u="none" cap="none" strike="noStrike">
                <a:solidFill>
                  <a:schemeClr val="dk1"/>
                </a:solidFill>
                <a:latin typeface="Arial"/>
                <a:ea typeface="Arial"/>
                <a:cs typeface="Arial"/>
                <a:sym typeface="Arial"/>
              </a:rPr>
              <a:t>3. Forme “grupos de especialistas”, reunindo uma/um participante em cada grupo do quebra-</a:t>
            </a:r>
            <a:br>
              <a:rPr b="0" i="0" lang="es-ES" sz="1400" u="none" cap="none" strike="noStrike">
                <a:solidFill>
                  <a:schemeClr val="dk1"/>
                </a:solidFill>
                <a:latin typeface="Arial"/>
                <a:ea typeface="Arial"/>
                <a:cs typeface="Arial"/>
                <a:sym typeface="Arial"/>
              </a:rPr>
            </a:br>
            <a:r>
              <a:rPr b="0" i="0" lang="es-ES" sz="1400" u="none" cap="none" strike="noStrike">
                <a:solidFill>
                  <a:schemeClr val="dk1"/>
                </a:solidFill>
                <a:latin typeface="Arial"/>
                <a:ea typeface="Arial"/>
                <a:cs typeface="Arial"/>
                <a:sym typeface="Arial"/>
              </a:rPr>
              <a:t>-cabeças a outras/os participantes com as mesmas folhas de atividades atribuídas.</a:t>
            </a:r>
            <a:endParaRPr b="0" i="0" sz="1400" u="none" cap="none" strike="noStrike">
              <a:solidFill>
                <a:schemeClr val="dk1"/>
              </a:solidFill>
              <a:latin typeface="Arial"/>
              <a:ea typeface="Arial"/>
              <a:cs typeface="Arial"/>
              <a:sym typeface="Arial"/>
            </a:endParaRPr>
          </a:p>
        </p:txBody>
      </p:sp>
      <p:sp>
        <p:nvSpPr>
          <p:cNvPr id="109" name="Google Shape;109;g25e3dfe0434_2_335"/>
          <p:cNvSpPr txBox="1"/>
          <p:nvPr/>
        </p:nvSpPr>
        <p:spPr>
          <a:xfrm>
            <a:off x="4729265" y="4620323"/>
            <a:ext cx="5526000" cy="318300"/>
          </a:xfrm>
          <a:prstGeom prst="rect">
            <a:avLst/>
          </a:prstGeom>
          <a:noFill/>
          <a:ln>
            <a:noFill/>
          </a:ln>
        </p:spPr>
        <p:txBody>
          <a:bodyPr anchorCtr="0" anchor="t" bIns="35550" lIns="71100" spcFirstLastPara="1" rIns="71100" wrap="square" tIns="35550">
            <a:noAutofit/>
          </a:bodyPr>
          <a:lstStyle/>
          <a:p>
            <a:pPr indent="0" lvl="0" marL="0" marR="0" rtl="0" algn="l">
              <a:lnSpc>
                <a:spcPct val="107000"/>
              </a:lnSpc>
              <a:spcBef>
                <a:spcPts val="800"/>
              </a:spcBef>
              <a:spcAft>
                <a:spcPts val="0"/>
              </a:spcAft>
              <a:buClr>
                <a:schemeClr val="dk1"/>
              </a:buClr>
              <a:buSzPts val="1100"/>
              <a:buFont typeface="Arial"/>
              <a:buNone/>
            </a:pPr>
            <a:r>
              <a:rPr b="0" i="0" lang="es-ES" sz="1200" u="none" cap="none" strike="noStrike">
                <a:solidFill>
                  <a:srgbClr val="888888"/>
                </a:solidFill>
                <a:latin typeface="Arial"/>
                <a:ea typeface="Arial"/>
                <a:cs typeface="Arial"/>
                <a:sym typeface="Arial"/>
                <a:extLst>
                  <a:ext uri="http://customooxmlschemas.google.com/">
                    <go:slidesCustomData xmlns:go="http://customooxmlschemas.google.com/" textRoundtripDataId="2"/>
                  </a:ext>
                </a:extLst>
              </a:rPr>
              <a:t>*</a:t>
            </a:r>
            <a:r>
              <a:rPr b="0" i="0" lang="es-ES" sz="1200" u="none" cap="none" strike="noStrike">
                <a:solidFill>
                  <a:srgbClr val="888888"/>
                </a:solidFill>
                <a:latin typeface="Arial"/>
                <a:ea typeface="Arial"/>
                <a:cs typeface="Arial"/>
                <a:sym typeface="Arial"/>
              </a:rPr>
              <a:t> Dependerá do número de participantes e líderes</a:t>
            </a:r>
            <a:r>
              <a:rPr b="0" i="0" lang="es-ES" sz="1600" u="none" cap="none" strike="noStrike">
                <a:solidFill>
                  <a:srgbClr val="888888"/>
                </a:solidFill>
                <a:latin typeface="Arial"/>
                <a:ea typeface="Arial"/>
                <a:cs typeface="Arial"/>
                <a:sym typeface="Arial"/>
              </a:rPr>
              <a:t>.</a:t>
            </a:r>
            <a:endParaRPr b="0" i="0" sz="1600" u="none" cap="none" strike="noStrike">
              <a:solidFill>
                <a:srgbClr val="888888"/>
              </a:solidFill>
              <a:latin typeface="Arial"/>
              <a:ea typeface="Arial"/>
              <a:cs typeface="Arial"/>
              <a:sym typeface="Arial"/>
            </a:endParaRPr>
          </a:p>
        </p:txBody>
      </p:sp>
      <p:pic>
        <p:nvPicPr>
          <p:cNvPr descr="Icon&#10;&#10;Description automatically generated" id="110" name="Google Shape;110;g25e3dfe0434_2_335"/>
          <p:cNvPicPr preferRelativeResize="0"/>
          <p:nvPr/>
        </p:nvPicPr>
        <p:blipFill rotWithShape="1">
          <a:blip r:embed="rId9">
            <a:alphaModFix/>
          </a:blip>
          <a:srcRect b="0" l="0" r="0" t="0"/>
          <a:stretch/>
        </p:blipFill>
        <p:spPr>
          <a:xfrm rot="5400000">
            <a:off x="1647052" y="3862794"/>
            <a:ext cx="412967" cy="346197"/>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g25e3dfe0434_2_617"/>
          <p:cNvSpPr txBox="1"/>
          <p:nvPr>
            <p:ph type="title"/>
          </p:nvPr>
        </p:nvSpPr>
        <p:spPr>
          <a:xfrm>
            <a:off x="163400" y="1905000"/>
            <a:ext cx="8801400" cy="7584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990"/>
              <a:buNone/>
            </a:pPr>
            <a:r>
              <a:rPr lang="es-ES" sz="3020"/>
              <a:t>Plenária: Conceitos e práticas relevantes para o desenvolvimento da primeira infância em situações de emergência (ECDiE)  </a:t>
            </a:r>
            <a:endParaRPr sz="302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g25e3dfe0434_2_681"/>
          <p:cNvSpPr txBox="1"/>
          <p:nvPr>
            <p:ph type="title"/>
          </p:nvPr>
        </p:nvSpPr>
        <p:spPr>
          <a:xfrm>
            <a:off x="143850" y="143850"/>
            <a:ext cx="88668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00"/>
              <a:t>Definindo o ECDiE – A importância dos primeiros anos</a:t>
            </a:r>
            <a:br>
              <a:rPr lang="es-ES" sz="2400"/>
            </a:br>
            <a:endParaRPr sz="2400"/>
          </a:p>
        </p:txBody>
      </p:sp>
      <p:sp>
        <p:nvSpPr>
          <p:cNvPr id="121" name="Google Shape;121;g25e3dfe0434_2_681"/>
          <p:cNvSpPr txBox="1"/>
          <p:nvPr/>
        </p:nvSpPr>
        <p:spPr>
          <a:xfrm>
            <a:off x="143850" y="923550"/>
            <a:ext cx="8866800" cy="3933000"/>
          </a:xfrm>
          <a:prstGeom prst="rect">
            <a:avLst/>
          </a:prstGeom>
          <a:noFill/>
          <a:ln>
            <a:noFill/>
          </a:ln>
        </p:spPr>
        <p:txBody>
          <a:bodyPr anchorCtr="0" anchor="t" bIns="35550" lIns="71100" spcFirstLastPara="1" rIns="71100" wrap="square" tIns="35550">
            <a:noAutofit/>
          </a:bodyPr>
          <a:lstStyle/>
          <a:p>
            <a:pPr indent="0" lvl="0" marL="0" marR="0" rtl="0" algn="l">
              <a:lnSpc>
                <a:spcPct val="115000"/>
              </a:lnSpc>
              <a:spcBef>
                <a:spcPts val="0"/>
              </a:spcBef>
              <a:spcAft>
                <a:spcPts val="0"/>
              </a:spcAft>
              <a:buClr>
                <a:srgbClr val="000000"/>
              </a:buClr>
              <a:buSzPts val="1600"/>
              <a:buFont typeface="Arial"/>
              <a:buNone/>
            </a:pPr>
            <a:r>
              <a:rPr b="1" i="0" lang="es-ES" sz="2000" u="none" cap="none" strike="noStrike">
                <a:solidFill>
                  <a:schemeClr val="dk1"/>
                </a:solidFill>
                <a:latin typeface="Arial"/>
                <a:ea typeface="Arial"/>
                <a:cs typeface="Arial"/>
                <a:sym typeface="Arial"/>
              </a:rPr>
              <a:t>Os primeiros 1.000 dias de vida de uma criança são essenciais </a:t>
            </a:r>
            <a:r>
              <a:rPr b="0" i="0" lang="es-ES" sz="2000" u="none" cap="none" strike="noStrike">
                <a:solidFill>
                  <a:schemeClr val="dk1"/>
                </a:solidFill>
                <a:latin typeface="Arial"/>
                <a:ea typeface="Arial"/>
                <a:cs typeface="Arial"/>
                <a:sym typeface="Arial"/>
              </a:rPr>
              <a:t>para o desenvolvimento do cérebro e o crescimento físico. Esse período também é crucial para o vínculo da criança com suas/seus cuidadoras/es, o desenvolvimento socioemocional, o desenvolvimento da linguagem etc. </a:t>
            </a:r>
            <a:endParaRPr b="0" i="0" sz="2000" u="none" cap="none" strike="noStrike">
              <a:solidFill>
                <a:schemeClr val="dk1"/>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600"/>
              <a:buFont typeface="Arial"/>
              <a:buNone/>
            </a:pPr>
            <a:r>
              <a:t/>
            </a:r>
            <a:endParaRPr b="0" i="0" sz="2000" u="none" cap="none" strike="noStrike">
              <a:solidFill>
                <a:schemeClr val="dk1"/>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600"/>
              <a:buFont typeface="Arial"/>
              <a:buNone/>
            </a:pPr>
            <a:r>
              <a:rPr b="0" i="0" lang="es-ES" sz="2000" u="none" cap="none" strike="noStrike">
                <a:solidFill>
                  <a:schemeClr val="dk1"/>
                </a:solidFill>
                <a:latin typeface="Arial"/>
                <a:ea typeface="Arial"/>
                <a:cs typeface="Arial"/>
                <a:sym typeface="Arial"/>
              </a:rPr>
              <a:t>As crianças são extremamente sensíveis às condições de seu entorno. É fundamental promover a estimulação precoce através de interações sociais (particularmente com cuidadoras/es) para favorecer o período de desenvolvimento.</a:t>
            </a:r>
            <a:endParaRPr b="0" i="0" sz="2000" u="none" cap="none" strike="noStrike">
              <a:solidFill>
                <a:schemeClr val="dk1"/>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g25e3dfe0434_2_692"/>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00"/>
              <a:t>Impacto das situações de emergência na primeira infância</a:t>
            </a:r>
            <a:endParaRPr sz="2400"/>
          </a:p>
          <a:p>
            <a:pPr indent="0" lvl="0" marL="0" rtl="0" algn="l">
              <a:lnSpc>
                <a:spcPct val="100000"/>
              </a:lnSpc>
              <a:spcBef>
                <a:spcPts val="0"/>
              </a:spcBef>
              <a:spcAft>
                <a:spcPts val="0"/>
              </a:spcAft>
              <a:buSzPts val="1100"/>
              <a:buNone/>
            </a:pPr>
            <a:r>
              <a:t/>
            </a:r>
            <a:endParaRPr sz="2400"/>
          </a:p>
          <a:p>
            <a:pPr indent="0" lvl="0" marL="0" rtl="0" algn="l">
              <a:lnSpc>
                <a:spcPct val="100000"/>
              </a:lnSpc>
              <a:spcBef>
                <a:spcPts val="0"/>
              </a:spcBef>
              <a:spcAft>
                <a:spcPts val="0"/>
              </a:spcAft>
              <a:buSzPts val="990"/>
              <a:buNone/>
            </a:pPr>
            <a:r>
              <a:t/>
            </a:r>
            <a:endParaRPr sz="2400"/>
          </a:p>
        </p:txBody>
      </p:sp>
      <p:sp>
        <p:nvSpPr>
          <p:cNvPr id="127" name="Google Shape;127;g25e3dfe0434_2_692"/>
          <p:cNvSpPr txBox="1"/>
          <p:nvPr>
            <p:ph idx="1" type="body"/>
          </p:nvPr>
        </p:nvSpPr>
        <p:spPr>
          <a:xfrm>
            <a:off x="143850" y="876225"/>
            <a:ext cx="8736900" cy="4110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400"/>
              <a:buFont typeface="Arial"/>
              <a:buNone/>
            </a:pPr>
            <a:r>
              <a:rPr b="1" lang="es-ES">
                <a:solidFill>
                  <a:schemeClr val="dk1"/>
                </a:solidFill>
              </a:rPr>
              <a:t>E</a:t>
            </a:r>
            <a:r>
              <a:rPr b="1" lang="es-ES">
                <a:solidFill>
                  <a:schemeClr val="dk1"/>
                </a:solidFill>
              </a:rPr>
              <a:t>m situações de emergência, as crianças estão mais expostas a fatores de risco que podem limitar seu desenvolvimento ideal.</a:t>
            </a:r>
            <a:endParaRPr>
              <a:solidFill>
                <a:schemeClr val="dk1"/>
              </a:solidFill>
            </a:endParaRPr>
          </a:p>
          <a:p>
            <a:pPr indent="0" lvl="0" marL="0" rtl="0" algn="l">
              <a:lnSpc>
                <a:spcPct val="107000"/>
              </a:lnSpc>
              <a:spcBef>
                <a:spcPts val="600"/>
              </a:spcBef>
              <a:spcAft>
                <a:spcPts val="0"/>
              </a:spcAft>
              <a:buClr>
                <a:schemeClr val="dk1"/>
              </a:buClr>
              <a:buSzPts val="1400"/>
              <a:buFont typeface="Arial"/>
              <a:buNone/>
            </a:pPr>
            <a:r>
              <a:rPr lang="es-ES">
                <a:solidFill>
                  <a:schemeClr val="dk1"/>
                </a:solidFill>
              </a:rPr>
              <a:t>O impacto de situações de emergência pode afetar o desenvolvimento a longo prazo das crianças, tanto na infância quanto na idade adulta, comprometendo o seu bem-estar e o bem-estar de suas famílias e comunidades.</a:t>
            </a:r>
            <a:endParaRPr>
              <a:solidFill>
                <a:schemeClr val="dk1"/>
              </a:solidFill>
            </a:endParaRPr>
          </a:p>
          <a:p>
            <a:pPr indent="0" lvl="0" marL="0" rtl="0" algn="l">
              <a:lnSpc>
                <a:spcPct val="107000"/>
              </a:lnSpc>
              <a:spcBef>
                <a:spcPts val="600"/>
              </a:spcBef>
              <a:spcAft>
                <a:spcPts val="0"/>
              </a:spcAft>
              <a:buSzPts val="2000"/>
              <a:buNone/>
            </a:pPr>
            <a:r>
              <a:rPr lang="es-ES">
                <a:solidFill>
                  <a:schemeClr val="dk1"/>
                </a:solidFill>
              </a:rPr>
              <a:t>As situações de emergência colocam em risco milhões de crianças em todo o mundo. Quando desastres ocorrem, crianças podem ser separadas de suas famílias, podem perder as estruturas de apoio e sofrer abusos e negligência. Além disso, as crianças podem não receber serviços básicos e perder o acesso aos seus direitos (UNICEF LACRO, 2022).</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g25e3dfe0434_2_702"/>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00"/>
              <a:t>Enquadramentos relevantes para o ECDiE</a:t>
            </a:r>
            <a:endParaRPr sz="2400"/>
          </a:p>
          <a:p>
            <a:pPr indent="0" lvl="0" marL="0" rtl="0" algn="l">
              <a:lnSpc>
                <a:spcPct val="100000"/>
              </a:lnSpc>
              <a:spcBef>
                <a:spcPts val="0"/>
              </a:spcBef>
              <a:spcAft>
                <a:spcPts val="0"/>
              </a:spcAft>
              <a:buSzPts val="1100"/>
              <a:buNone/>
            </a:pPr>
            <a:r>
              <a:t/>
            </a:r>
            <a:endParaRPr sz="2400"/>
          </a:p>
          <a:p>
            <a:pPr indent="0" lvl="0" marL="0" rtl="0" algn="l">
              <a:lnSpc>
                <a:spcPct val="100000"/>
              </a:lnSpc>
              <a:spcBef>
                <a:spcPts val="0"/>
              </a:spcBef>
              <a:spcAft>
                <a:spcPts val="0"/>
              </a:spcAft>
              <a:buSzPts val="990"/>
              <a:buNone/>
            </a:pPr>
            <a:r>
              <a:t/>
            </a:r>
            <a:endParaRPr sz="2400"/>
          </a:p>
        </p:txBody>
      </p:sp>
      <p:sp>
        <p:nvSpPr>
          <p:cNvPr id="133" name="Google Shape;133;g25e3dfe0434_2_702"/>
          <p:cNvSpPr txBox="1"/>
          <p:nvPr>
            <p:ph idx="1" type="body"/>
          </p:nvPr>
        </p:nvSpPr>
        <p:spPr>
          <a:xfrm>
            <a:off x="143850" y="876225"/>
            <a:ext cx="8866800" cy="3870900"/>
          </a:xfrm>
          <a:prstGeom prst="rect">
            <a:avLst/>
          </a:prstGeom>
          <a:noFill/>
          <a:ln>
            <a:noFill/>
          </a:ln>
        </p:spPr>
        <p:txBody>
          <a:bodyPr anchorCtr="0" anchor="t" bIns="91425" lIns="91425" spcFirstLastPara="1" rIns="91425" wrap="square" tIns="91425">
            <a:normAutofit/>
          </a:bodyPr>
          <a:lstStyle/>
          <a:p>
            <a:pPr indent="0" lvl="0" marL="0" rtl="0" algn="ctr">
              <a:lnSpc>
                <a:spcPct val="90000"/>
              </a:lnSpc>
              <a:spcBef>
                <a:spcPts val="0"/>
              </a:spcBef>
              <a:spcAft>
                <a:spcPts val="0"/>
              </a:spcAft>
              <a:buSzPts val="2000"/>
              <a:buNone/>
            </a:pPr>
            <a:r>
              <a:rPr lang="es-ES">
                <a:solidFill>
                  <a:schemeClr val="dk1"/>
                </a:solidFill>
              </a:rPr>
              <a:t>Aplicação do </a:t>
            </a:r>
            <a:r>
              <a:rPr b="1" lang="es-ES">
                <a:solidFill>
                  <a:schemeClr val="dk1"/>
                </a:solidFill>
              </a:rPr>
              <a:t>Modelo Socioecológico (SEM)</a:t>
            </a:r>
            <a:r>
              <a:rPr lang="es-ES">
                <a:solidFill>
                  <a:schemeClr val="dk1"/>
                </a:solidFill>
              </a:rPr>
              <a:t> e do </a:t>
            </a:r>
            <a:r>
              <a:rPr b="1" lang="es-ES">
                <a:solidFill>
                  <a:schemeClr val="dk1"/>
                </a:solidFill>
              </a:rPr>
              <a:t>Nurturing Care Framework (Enquadramento de Cuidados Nutridores)</a:t>
            </a:r>
            <a:r>
              <a:rPr lang="es-ES">
                <a:solidFill>
                  <a:schemeClr val="dk1"/>
                </a:solidFill>
              </a:rPr>
              <a:t> para prestar melhor serviço às crianças, às famílias e à comunidade </a:t>
            </a:r>
            <a:endParaRPr>
              <a:solidFill>
                <a:schemeClr val="dk1"/>
              </a:solidFill>
            </a:endParaRPr>
          </a:p>
        </p:txBody>
      </p:sp>
      <p:pic>
        <p:nvPicPr>
          <p:cNvPr id="134" name="Google Shape;134;g25e3dfe0434_2_702"/>
          <p:cNvPicPr preferRelativeResize="0"/>
          <p:nvPr/>
        </p:nvPicPr>
        <p:blipFill rotWithShape="1">
          <a:blip r:embed="rId3">
            <a:alphaModFix/>
          </a:blip>
          <a:srcRect b="-1286" l="0" r="0" t="0"/>
          <a:stretch/>
        </p:blipFill>
        <p:spPr>
          <a:xfrm>
            <a:off x="5207665" y="1959825"/>
            <a:ext cx="2916384" cy="2947349"/>
          </a:xfrm>
          <a:prstGeom prst="rect">
            <a:avLst/>
          </a:prstGeom>
          <a:noFill/>
          <a:ln>
            <a:noFill/>
          </a:ln>
        </p:spPr>
      </p:pic>
      <p:pic>
        <p:nvPicPr>
          <p:cNvPr id="135" name="Google Shape;135;g25e3dfe0434_2_702"/>
          <p:cNvPicPr preferRelativeResize="0"/>
          <p:nvPr/>
        </p:nvPicPr>
        <p:blipFill rotWithShape="1">
          <a:blip r:embed="rId4">
            <a:alphaModFix/>
          </a:blip>
          <a:srcRect b="248" l="0" r="0" t="248"/>
          <a:stretch/>
        </p:blipFill>
        <p:spPr>
          <a:xfrm>
            <a:off x="1095148" y="1952725"/>
            <a:ext cx="2962026" cy="294735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INEE Presentation Template">
  <a:themeElements>
    <a:clrScheme name="Simple Light">
      <a:dk1>
        <a:srgbClr val="000000"/>
      </a:dk1>
      <a:lt1>
        <a:srgbClr val="FFFFFF"/>
      </a:lt1>
      <a:dk2>
        <a:srgbClr val="A7A7A7"/>
      </a:dk2>
      <a:lt2>
        <a:srgbClr val="535353"/>
      </a:lt2>
      <a:accent1>
        <a:srgbClr val="F27821"/>
      </a:accent1>
      <a:accent2>
        <a:srgbClr val="CD233A"/>
      </a:accent2>
      <a:accent3>
        <a:srgbClr val="913592"/>
      </a:accent3>
      <a:accent4>
        <a:srgbClr val="305284"/>
      </a:accent4>
      <a:accent5>
        <a:srgbClr val="0097A7"/>
      </a:accent5>
      <a:accent6>
        <a:srgbClr val="F68B1F"/>
      </a:accent6>
      <a:hlink>
        <a:srgbClr val="4848EB"/>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INEE Presentation Template">
  <a:themeElements>
    <a:clrScheme name="Simple Light">
      <a:dk1>
        <a:srgbClr val="000000"/>
      </a:dk1>
      <a:lt1>
        <a:srgbClr val="FFFFFF"/>
      </a:lt1>
      <a:dk2>
        <a:srgbClr val="A7A7A7"/>
      </a:dk2>
      <a:lt2>
        <a:srgbClr val="535353"/>
      </a:lt2>
      <a:accent1>
        <a:srgbClr val="F27821"/>
      </a:accent1>
      <a:accent2>
        <a:srgbClr val="CD233A"/>
      </a:accent2>
      <a:accent3>
        <a:srgbClr val="913592"/>
      </a:accent3>
      <a:accent4>
        <a:srgbClr val="305284"/>
      </a:accent4>
      <a:accent5>
        <a:srgbClr val="0097A7"/>
      </a:accent5>
      <a:accent6>
        <a:srgbClr val="F68B1F"/>
      </a:accent6>
      <a:hlink>
        <a:srgbClr val="4848EB"/>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2022-05-25T15:47:21Z</dcterms:created>
  <dc:creator>Maria Paula Reinbold</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51BBE6DB-A7D2-40F2-8F53-0C3E437D8B42</vt:lpwstr>
  </property>
  <property fmtid="{D5CDD505-2E9C-101B-9397-08002B2CF9AE}" pid="3" name="ArticulatePath">
    <vt:lpwstr>ECDiE module 2.0 Draft</vt:lpwstr>
  </property>
</Properties>
</file>