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showSpecialPlsOnTitleSld="0">
  <p:sldMasterIdLst>
    <p:sldMasterId id="2147483648" r:id="rId4"/>
    <p:sldMasterId id="214748365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Lst>
  <p:sldSz cy="5715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800">
          <p15:clr>
            <a:srgbClr val="747775"/>
          </p15:clr>
        </p15:guide>
        <p15:guide id="2" pos="2880">
          <p15:clr>
            <a:srgbClr val="747775"/>
          </p15:clr>
        </p15:guide>
      </p15:sldGuideLst>
    </p:ext>
    <p:ext uri="GoogleSlidesCustomDataVersion2">
      <go:slidesCustomData xmlns:go="http://customooxmlschemas.google.com/" r:id="rId24" roundtripDataSignature="AMtx7mjeFJooaotWc6ds+S3D1txPXjvmT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80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11" Type="http://schemas.openxmlformats.org/officeDocument/2006/relationships/slide" Target="slides/slide5.xml"/><Relationship Id="rId22" Type="http://schemas.openxmlformats.org/officeDocument/2006/relationships/slide" Target="slides/slide16.xml"/><Relationship Id="rId10" Type="http://schemas.openxmlformats.org/officeDocument/2006/relationships/slide" Target="slides/slide4.xml"/><Relationship Id="rId21" Type="http://schemas.openxmlformats.org/officeDocument/2006/relationships/slide" Target="slides/slide15.xml"/><Relationship Id="rId13" Type="http://schemas.openxmlformats.org/officeDocument/2006/relationships/slide" Target="slides/slide7.xml"/><Relationship Id="rId24" Type="http://customschemas.google.com/relationships/presentationmetadata" Target="metadata"/><Relationship Id="rId12" Type="http://schemas.openxmlformats.org/officeDocument/2006/relationships/slide" Target="slides/slide6.xml"/><Relationship Id="rId23" Type="http://schemas.openxmlformats.org/officeDocument/2006/relationships/slide" Target="slides/slide17.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2.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960120" y="1143000"/>
            <a:ext cx="49377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25e3dfe0434_2_33: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 name="Google Shape;57;g25e3dfe0434_2_3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25e3dfe0434_2_71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8" name="Google Shape;138;g25e3dfe0434_2_71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Suggestion de </a:t>
            </a:r>
            <a:r>
              <a:rPr b="1" lang="es-ES"/>
              <a:t>questions spécifiques</a:t>
            </a:r>
            <a:r>
              <a:rPr lang="es-ES"/>
              <a:t> pour la plénière : </a:t>
            </a:r>
            <a:endParaRPr/>
          </a:p>
          <a:p>
            <a:pPr indent="-304800" lvl="0" marL="457200" rtl="0" algn="l">
              <a:lnSpc>
                <a:spcPct val="107000"/>
              </a:lnSpc>
              <a:spcBef>
                <a:spcPts val="0"/>
              </a:spcBef>
              <a:spcAft>
                <a:spcPts val="0"/>
              </a:spcAft>
              <a:buSzPts val="1200"/>
              <a:buFont typeface="Calibri"/>
              <a:buAutoNum type="arabicPeriod"/>
            </a:pPr>
            <a:r>
              <a:rPr lang="es-ES"/>
              <a:t>Comment s'assurer que tous les jeunes enfants touchés par les situations de crises sont pris en charge ? </a:t>
            </a:r>
            <a:endParaRPr/>
          </a:p>
          <a:p>
            <a:pPr indent="-304800" lvl="0" marL="457200" rtl="0" algn="l">
              <a:lnSpc>
                <a:spcPct val="107000"/>
              </a:lnSpc>
              <a:spcBef>
                <a:spcPts val="0"/>
              </a:spcBef>
              <a:spcAft>
                <a:spcPts val="0"/>
              </a:spcAft>
              <a:buSzPts val="1200"/>
              <a:buFont typeface="Calibri"/>
              <a:buAutoNum type="arabicPeriod"/>
            </a:pPr>
            <a:r>
              <a:rPr lang="es-ES"/>
              <a:t>Comment l'approche basée sur les droits peut-elle être utilisée pour concevoir et mettre en œuvre le DPESU ?</a:t>
            </a:r>
            <a:endParaRPr/>
          </a:p>
          <a:p>
            <a:pPr indent="0" lvl="0" marL="457200" rtl="0" algn="l">
              <a:lnSpc>
                <a:spcPct val="100000"/>
              </a:lnSpc>
              <a:spcBef>
                <a:spcPts val="0"/>
              </a:spcBef>
              <a:spcAft>
                <a:spcPts val="0"/>
              </a:spcAft>
              <a:buNone/>
            </a:pPr>
            <a:r>
              <a:t/>
            </a:r>
            <a:endParaRPr b="1"/>
          </a:p>
          <a:p>
            <a:pPr indent="0" lvl="0" marL="0" rtl="0" algn="l">
              <a:lnSpc>
                <a:spcPct val="100000"/>
              </a:lnSpc>
              <a:spcBef>
                <a:spcPts val="0"/>
              </a:spcBef>
              <a:spcAft>
                <a:spcPts val="0"/>
              </a:spcAft>
              <a:buSzPts val="1400"/>
              <a:buNone/>
            </a:pPr>
            <a:r>
              <a:rPr b="1" lang="es-ES"/>
              <a:t>--</a:t>
            </a:r>
            <a:endParaRPr b="1"/>
          </a:p>
          <a:p>
            <a:pPr indent="0" lvl="0" marL="0" rtl="0" algn="l">
              <a:lnSpc>
                <a:spcPct val="100000"/>
              </a:lnSpc>
              <a:spcBef>
                <a:spcPts val="0"/>
              </a:spcBef>
              <a:spcAft>
                <a:spcPts val="0"/>
              </a:spcAft>
              <a:buSzPts val="1400"/>
              <a:buNone/>
            </a:pPr>
            <a:r>
              <a:rPr b="1" lang="es-ES"/>
              <a:t>Approche basée sur les droits : </a:t>
            </a:r>
            <a:r>
              <a:rPr lang="es-ES"/>
              <a:t>Tous les enfants ont droit à la survie, au développement, à la participation et à la protection contre la violence, comme le stipule la Convention relative aux droits de l'enfant des Nations Unies. Par conséquent, toute initiative mise en œuvre pour promouvoir le DPE doit tenir compte de sept principes (UNICEF, n.d.) :</a:t>
            </a:r>
            <a:endParaRPr/>
          </a:p>
          <a:p>
            <a:pPr indent="-304800" lvl="0" marL="457200" rtl="0" algn="l">
              <a:lnSpc>
                <a:spcPct val="100000"/>
              </a:lnSpc>
              <a:spcBef>
                <a:spcPts val="0"/>
              </a:spcBef>
              <a:spcAft>
                <a:spcPts val="0"/>
              </a:spcAft>
              <a:buSzPts val="1200"/>
              <a:buFont typeface="Calibri"/>
              <a:buAutoNum type="arabicPeriod"/>
            </a:pPr>
            <a:r>
              <a:rPr lang="es-ES"/>
              <a:t>Dignité : Chaque enfant et chaque jeune, tout comme chaque adulte, possède une dignité et une valeur inhérentes qu'il convient d'apprécier, de respecter et de cultiver. Respecter la dignité des enfants signifie que tous les enfants doivent être traités avec soin et respect en toutes circonstances, que ce soit à l'école, à l'hôpital, dans les commissariats de police, dans les espaces publics ou dans les foyers pour enfants.</a:t>
            </a:r>
            <a:endParaRPr/>
          </a:p>
          <a:p>
            <a:pPr indent="-304800" lvl="0" marL="457200" rtl="0" algn="l">
              <a:lnSpc>
                <a:spcPct val="100000"/>
              </a:lnSpc>
              <a:spcBef>
                <a:spcPts val="0"/>
              </a:spcBef>
              <a:spcAft>
                <a:spcPts val="0"/>
              </a:spcAft>
              <a:buSzPts val="1200"/>
              <a:buFont typeface="Calibri"/>
              <a:buAutoNum type="arabicPeriod"/>
            </a:pPr>
            <a:r>
              <a:rPr lang="es-ES"/>
              <a:t>Interdépendance et indivisibilité : Les droits ne peuvent pas être « choisis » en fonction des circonstances. Tous les enfants et les jeunes devraient jouir de tous leurs droits, tout le temps, car tous les droits sont d'égale importance. Le droit des enfants et des jeunes à un bon niveau de vie ou à la protection contre la maltraitance la négligence et la violence est aussi important que leur droit de se réunir avec leurs pairs ou leur droit à la liberté d'expression.</a:t>
            </a:r>
            <a:endParaRPr/>
          </a:p>
          <a:p>
            <a:pPr indent="-304800" lvl="0" marL="457200" rtl="0" algn="l">
              <a:lnSpc>
                <a:spcPct val="100000"/>
              </a:lnSpc>
              <a:spcBef>
                <a:spcPts val="0"/>
              </a:spcBef>
              <a:spcAft>
                <a:spcPts val="0"/>
              </a:spcAft>
              <a:buSzPts val="1200"/>
              <a:buFont typeface="Calibri"/>
              <a:buAutoNum type="arabicPeriod"/>
            </a:pPr>
            <a:r>
              <a:rPr lang="es-ES"/>
              <a:t>Intérêt supérieur : L'intérêt supérieur de l'enfant doit être une priorité absolue dans toutes les décisions et actions qui concernent les enfants et les jeunes. Les décisions peuvent concerner les enfants individuellement, par exemple en matière d'adoption, ou des groupes d'enfants et de jeunes, par exemple lors de la conception d'espaces de jeux. Dans tous les cas, les enfants et les jeunes devraient être impliqués dans la décision de ce qui est dans leur intérêt.</a:t>
            </a:r>
            <a:endParaRPr/>
          </a:p>
          <a:p>
            <a:pPr indent="-304800" lvl="0" marL="457200" rtl="0" algn="l">
              <a:lnSpc>
                <a:spcPct val="100000"/>
              </a:lnSpc>
              <a:spcBef>
                <a:spcPts val="0"/>
              </a:spcBef>
              <a:spcAft>
                <a:spcPts val="0"/>
              </a:spcAft>
              <a:buSzPts val="1200"/>
              <a:buFont typeface="Calibri"/>
              <a:buAutoNum type="arabicPeriod"/>
            </a:pPr>
            <a:r>
              <a:rPr lang="es-ES"/>
              <a:t>Participation : Tous les enfants et les jeunes ont le droit de s'exprimer sur les questions qui les concernent et de voir leur avis pris au sérieux. Pour participer de manière significative à la vie de leur famille, de leur communauté et de la société dans son ensemble, les enfants et les jeunes ont besoin de soutien et d'opportunités d'implication. Ils et elles ont besoin d'informations, d'un espace pour exprimer leurs opinions et leurs sentiments, et d'occasions de poser des questions.</a:t>
            </a:r>
            <a:endParaRPr/>
          </a:p>
          <a:p>
            <a:pPr indent="-304800" lvl="0" marL="457200" rtl="0" algn="l">
              <a:lnSpc>
                <a:spcPct val="100000"/>
              </a:lnSpc>
              <a:spcBef>
                <a:spcPts val="0"/>
              </a:spcBef>
              <a:spcAft>
                <a:spcPts val="0"/>
              </a:spcAft>
              <a:buSzPts val="1200"/>
              <a:buFont typeface="Calibri"/>
              <a:buAutoNum type="arabicPeriod"/>
            </a:pPr>
            <a:r>
              <a:rPr lang="es-ES"/>
              <a:t>Non-discrimination : Chaque enfant et chaque jeune doit être traité équitablement et protégé contre la discrimination, quels que soient son âge, son genre, son origine ethnique, sa religion, sa langue, son milieu familial ou tout autre statut. Avoir accès à l'égalité des chances et aux meilleurs résultats possibles ne signifie pas être traité de la même façon ; certains enfants et jeunes ont besoin de plus de soutien que d'autres pour surmonter les obstacles et les difficultés.</a:t>
            </a:r>
            <a:endParaRPr/>
          </a:p>
          <a:p>
            <a:pPr indent="-304800" lvl="0" marL="457200" rtl="0" algn="l">
              <a:lnSpc>
                <a:spcPct val="100000"/>
              </a:lnSpc>
              <a:spcBef>
                <a:spcPts val="0"/>
              </a:spcBef>
              <a:spcAft>
                <a:spcPts val="0"/>
              </a:spcAft>
              <a:buSzPts val="1200"/>
              <a:buFont typeface="Calibri"/>
              <a:buAutoNum type="arabicPeriod"/>
            </a:pPr>
            <a:r>
              <a:rPr lang="es-ES"/>
              <a:t>Transparence et redevabilité : Un dialogue ouvert et des relations solides entre les enfants et les jeunes, les professionnels et les responsables politiques locaux sont essentiels pour faire de ces droits une réalité. Pour ce faire, il faut aider chacun à connaître et à comprendre ses droits. Connaître ses droits permet également aux enfants et aux jeunes de tenir pour redevables les personnes chargées de veiller à la protection et à la réalisation de leurs droits.</a:t>
            </a:r>
            <a:endParaRPr/>
          </a:p>
          <a:p>
            <a:pPr indent="-304800" lvl="0" marL="457200" rtl="0" algn="l">
              <a:lnSpc>
                <a:spcPct val="100000"/>
              </a:lnSpc>
              <a:spcBef>
                <a:spcPts val="0"/>
              </a:spcBef>
              <a:spcAft>
                <a:spcPts val="0"/>
              </a:spcAft>
              <a:buSzPts val="1200"/>
              <a:buFont typeface="Calibri"/>
              <a:buAutoNum type="arabicPeriod"/>
            </a:pPr>
            <a:r>
              <a:rPr lang="es-ES"/>
              <a:t>Vie, survie et développement : Chaque enfant a droit à la vie et chaque enfant et jeune personne doit avoir les mêmes chances d'être en sécurité, en bonne santé, de grandir et de se développer. De la naissance à l'âge adulte, les enfants et les jeunes se développent de différentes manières - physiquement, émotionnellement, socialement, spirituellement et sur le plan éducatif - et différents professionnels doivent travailler ensemble pour y parvenir.</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Égalité entre les sexes :</a:t>
            </a:r>
            <a:r>
              <a:rPr lang="es-ES"/>
              <a:t> (Réseau d'action pour le développement de la petite enfance  - ECDAN - acronyme en anglais, n.d) Dans les situations d'urgence, garantir l'égalité entre les sexes dans le DPESU signifie s'assurer que tous les enfants ont accès à un soutien intégré, en particulier les filles : 4</a:t>
            </a:r>
            <a:endParaRPr/>
          </a:p>
          <a:p>
            <a:pPr indent="-304800" lvl="0" marL="457200" rtl="0" algn="l">
              <a:lnSpc>
                <a:spcPct val="100000"/>
              </a:lnSpc>
              <a:spcBef>
                <a:spcPts val="0"/>
              </a:spcBef>
              <a:spcAft>
                <a:spcPts val="0"/>
              </a:spcAft>
              <a:buSzPts val="1200"/>
              <a:buChar char="●"/>
            </a:pPr>
            <a:r>
              <a:rPr lang="es-ES"/>
              <a:t>Veiller à ce que les filles et les garçons bénéficient des mêmes soins et des mêmes possibilités d'apprentissage en renforçant les capacités des adultes qui s'occupent des enfants et leur dispensent un enseignement, notamment par le biais d'une pédagogie tenant compte du genre pour les éducateurs et éducatrices ;</a:t>
            </a:r>
            <a:endParaRPr/>
          </a:p>
          <a:p>
            <a:pPr indent="-304800" lvl="0" marL="457200" rtl="0" algn="l">
              <a:lnSpc>
                <a:spcPct val="100000"/>
              </a:lnSpc>
              <a:spcBef>
                <a:spcPts val="0"/>
              </a:spcBef>
              <a:spcAft>
                <a:spcPts val="0"/>
              </a:spcAft>
              <a:buSzPts val="1200"/>
              <a:buChar char="●"/>
            </a:pPr>
            <a:r>
              <a:rPr lang="es-ES"/>
              <a:t>Veiller à ce que les filles et les garçons aient un accès égal aux jeux et aux matériels d'apprentissage, et que les jeux ne renforcent pas les normes et les stéréotypes de genre restrictifs.</a:t>
            </a:r>
            <a:endParaRPr/>
          </a:p>
          <a:p>
            <a:pPr indent="-304800" lvl="0" marL="457200" rtl="0" algn="l">
              <a:lnSpc>
                <a:spcPct val="100000"/>
              </a:lnSpc>
              <a:spcBef>
                <a:spcPts val="0"/>
              </a:spcBef>
              <a:spcAft>
                <a:spcPts val="0"/>
              </a:spcAft>
              <a:buSzPts val="1200"/>
              <a:buChar char="●"/>
            </a:pPr>
            <a:r>
              <a:rPr lang="es-ES"/>
              <a:t>Adapter les programmes d'éducation parentale destinés aux parents et aux aidants - femmes et hommes - afin d'y inclure une réflexion sur la manière dont les enfants acquièrent la compréhension du genre dès la petite enfance et sur l'importance d'offrir aux filles et aux garçons les mêmes soins et les mêmes possibilités de se développer et de s'épanouir.    </a:t>
            </a:r>
            <a:endParaRPr/>
          </a:p>
          <a:p>
            <a:pPr indent="-304800" lvl="0" marL="457200" rtl="0" algn="l">
              <a:lnSpc>
                <a:spcPct val="100000"/>
              </a:lnSpc>
              <a:spcBef>
                <a:spcPts val="0"/>
              </a:spcBef>
              <a:spcAft>
                <a:spcPts val="0"/>
              </a:spcAft>
              <a:buSzPts val="1200"/>
              <a:buChar char="●"/>
            </a:pPr>
            <a:r>
              <a:rPr lang="es-ES"/>
              <a:t>Promouvoir l'engagement des hommes dans les soins nourriciers de leurs enfants et le partage de la garde des enfants, ainsi que dans la prise de décision avec leur partenaire féminine.</a:t>
            </a:r>
            <a:endParaRPr/>
          </a:p>
          <a:p>
            <a:pPr indent="-304800" lvl="0" marL="457200" rtl="0" algn="l">
              <a:lnSpc>
                <a:spcPct val="100000"/>
              </a:lnSpc>
              <a:spcBef>
                <a:spcPts val="0"/>
              </a:spcBef>
              <a:spcAft>
                <a:spcPts val="0"/>
              </a:spcAft>
              <a:buSzPts val="1200"/>
              <a:buChar char="●"/>
            </a:pPr>
            <a:r>
              <a:rPr lang="es-ES"/>
              <a:t>Veiller à ce que les programmes de DPE soutiennent et promeuvent les droits des femmes à la santé, à l'absence de violence et au libre arbitre.</a:t>
            </a:r>
            <a:endParaRPr/>
          </a:p>
          <a:p>
            <a:pPr indent="-304800" lvl="0" marL="457200" rtl="0" algn="l">
              <a:lnSpc>
                <a:spcPct val="100000"/>
              </a:lnSpc>
              <a:spcBef>
                <a:spcPts val="0"/>
              </a:spcBef>
              <a:spcAft>
                <a:spcPts val="0"/>
              </a:spcAft>
              <a:buSzPts val="1200"/>
              <a:buChar char="●"/>
            </a:pPr>
            <a:r>
              <a:rPr lang="es-ES"/>
              <a:t>Veiller à ce que les communications sur le changement social et comportemental en matière de soins nourriciers reflètent la valeur et le potentiel égaux des filles et des garçons, ainsi que l'importance du partage des responsabilités en matière de soins et de prise de décision entre les femmes et les hommes.</a:t>
            </a:r>
            <a:endParaRPr/>
          </a:p>
          <a:p>
            <a:pPr indent="-304800" lvl="0" marL="457200" rtl="0" algn="l">
              <a:lnSpc>
                <a:spcPct val="100000"/>
              </a:lnSpc>
              <a:spcBef>
                <a:spcPts val="0"/>
              </a:spcBef>
              <a:spcAft>
                <a:spcPts val="0"/>
              </a:spcAft>
              <a:buSzPts val="1200"/>
              <a:buChar char="●"/>
            </a:pPr>
            <a:r>
              <a:rPr lang="es-ES"/>
              <a:t>Veiller à ce que les systèmes de protection sociale et les aides aux jeunes enfants et à leurs familles ne renforcent pas les normes de genre concernant le travail de soins et prévoient des congés de maternité et de paternité ainsi que des services de garde d'enfants.</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Approche par l'inclusion :</a:t>
            </a:r>
            <a:r>
              <a:rPr lang="es-ES"/>
              <a:t> présente un moyen de garantir l'égalité des chances, le soutien et l'accès aux services pour les groupes minoritaires ou les personnes en situation de vulnérabilité particulière avant, pendant et après une urgence. Les enfants en situation de handicap :</a:t>
            </a:r>
            <a:endParaRPr/>
          </a:p>
          <a:p>
            <a:pPr indent="-304800" lvl="0" marL="457200" rtl="0" algn="l">
              <a:lnSpc>
                <a:spcPct val="100000"/>
              </a:lnSpc>
              <a:spcBef>
                <a:spcPts val="0"/>
              </a:spcBef>
              <a:spcAft>
                <a:spcPts val="0"/>
              </a:spcAft>
              <a:buSzPts val="1200"/>
              <a:buChar char="●"/>
            </a:pPr>
            <a:r>
              <a:rPr lang="es-ES"/>
              <a:t>ont 25 % de chances en moins de bénéficier d'une éducation de la petite enfance. </a:t>
            </a:r>
            <a:endParaRPr/>
          </a:p>
          <a:p>
            <a:pPr indent="-304800" lvl="0" marL="457200" rtl="0" algn="l">
              <a:lnSpc>
                <a:spcPct val="100000"/>
              </a:lnSpc>
              <a:spcBef>
                <a:spcPts val="0"/>
              </a:spcBef>
              <a:spcAft>
                <a:spcPts val="0"/>
              </a:spcAft>
              <a:buSzPts val="1200"/>
              <a:buChar char="●"/>
            </a:pPr>
            <a:r>
              <a:rPr lang="es-ES"/>
              <a:t>ont de moins bons résultats en matière de santé. </a:t>
            </a:r>
            <a:endParaRPr/>
          </a:p>
          <a:p>
            <a:pPr indent="-304800" lvl="0" marL="457200" rtl="0" algn="l">
              <a:lnSpc>
                <a:spcPct val="100000"/>
              </a:lnSpc>
              <a:spcBef>
                <a:spcPts val="0"/>
              </a:spcBef>
              <a:spcAft>
                <a:spcPts val="0"/>
              </a:spcAft>
              <a:buSzPts val="1200"/>
              <a:buChar char="●"/>
            </a:pPr>
            <a:r>
              <a:rPr lang="es-ES"/>
              <a:t>peuvent présenter un retard de développement.</a:t>
            </a:r>
            <a:endParaRPr/>
          </a:p>
          <a:p>
            <a:pPr indent="-304800" lvl="0" marL="457200" rtl="0" algn="l">
              <a:lnSpc>
                <a:spcPct val="100000"/>
              </a:lnSpc>
              <a:spcBef>
                <a:spcPts val="0"/>
              </a:spcBef>
              <a:spcAft>
                <a:spcPts val="0"/>
              </a:spcAft>
              <a:buSzPts val="1200"/>
              <a:buChar char="●"/>
            </a:pPr>
            <a:r>
              <a:rPr lang="es-ES"/>
              <a:t>sont exposés à un risque plus élevé de contracter des maladies transmissibles.</a:t>
            </a:r>
            <a:endParaRPr/>
          </a:p>
          <a:p>
            <a:pPr indent="-304800" lvl="0" marL="457200" rtl="0" algn="l">
              <a:lnSpc>
                <a:spcPct val="100000"/>
              </a:lnSpc>
              <a:spcBef>
                <a:spcPts val="0"/>
              </a:spcBef>
              <a:spcAft>
                <a:spcPts val="0"/>
              </a:spcAft>
              <a:buSzPts val="1200"/>
              <a:buChar char="●"/>
            </a:pPr>
            <a:r>
              <a:rPr lang="es-ES"/>
              <a:t>ont moins de chances de survivre lorsqu'ils et elles sont malades.</a:t>
            </a:r>
            <a:endParaRPr/>
          </a:p>
          <a:p>
            <a:pPr indent="-304800" lvl="0" marL="457200" rtl="0" algn="l">
              <a:lnSpc>
                <a:spcPct val="100000"/>
              </a:lnSpc>
              <a:spcBef>
                <a:spcPts val="0"/>
              </a:spcBef>
              <a:spcAft>
                <a:spcPts val="0"/>
              </a:spcAft>
              <a:buSzPts val="1200"/>
              <a:buChar char="●"/>
            </a:pPr>
            <a:r>
              <a:rPr lang="es-ES"/>
              <a:t>sont plus susceptibles de vivre dans la pauvreté que les enfants qui ne sont pas en situation de handicap. </a:t>
            </a:r>
            <a:endParaRPr/>
          </a:p>
          <a:p>
            <a:pPr indent="-304800" lvl="0" marL="457200" rtl="0" algn="l">
              <a:lnSpc>
                <a:spcPct val="100000"/>
              </a:lnSpc>
              <a:spcBef>
                <a:spcPts val="0"/>
              </a:spcBef>
              <a:spcAft>
                <a:spcPts val="0"/>
              </a:spcAft>
              <a:buSzPts val="1200"/>
              <a:buChar char="●"/>
            </a:pPr>
            <a:r>
              <a:rPr lang="es-ES"/>
              <a:t>sont souvent marginalisés et à risque dans de nombreuses communautés. Ils et elles sont encore plus exposées en cas de conflit armé, de catastrophe naturelle ou d'autres situations de crises.</a:t>
            </a:r>
            <a:endParaRPr/>
          </a:p>
          <a:p>
            <a:pPr indent="0" lvl="0" marL="0" rtl="0" algn="l">
              <a:lnSpc>
                <a:spcPct val="100000"/>
              </a:lnSpc>
              <a:spcBef>
                <a:spcPts val="0"/>
              </a:spcBef>
              <a:spcAft>
                <a:spcPts val="0"/>
              </a:spcAft>
              <a:buClr>
                <a:schemeClr val="dk1"/>
              </a:buClr>
              <a:buSzPts val="1400"/>
              <a:buFont typeface="Arial"/>
              <a:buNone/>
            </a:pPr>
            <a:r>
              <a:rPr lang="es-ES"/>
              <a:t>Comme les enfants en situation de handicap sont particulièrement vulnérables, ils sont plus susceptibles de subir de la discrimination ou de la stigmatisation dans leur école ou leur communauté en raison de leur identification comme étant atteint d’un handicap. Étant donné que les enfants grandissent et se développent constamment, et à leur propre rythme, il peut être très difficile pour les parents et le personnel du projet d'identifier les retards de développement ou les handicaps, en particulier chez les enfants de moins de 5 ans (Plan International, 2015). Il existe néanmoins des outils pratiques et accessibles qui aident les praticiens et les autres parties prenantes à dépister et à identifier de façon précoce les handicaps et les retards de développement chez les jeunes enfants.</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SzPts val="1400"/>
              <a:buNone/>
            </a:pPr>
            <a:r>
              <a:rPr b="1" lang="es-ES"/>
              <a:t>L'approche interculturelle : </a:t>
            </a:r>
            <a:r>
              <a:rPr lang="es-ES"/>
              <a:t>Les stratégies d'intervention doivent être adaptées à l'environnement local. Les programmes doivent tenir compte des langues locales ou autochtones et les programmes éducatifs doivent les inclure. Dans le cadre du DPE, l'idée est de s'appuyer sur les points forts de chaque communauté locale dans ses pratiques d'éducation des enfants. </a:t>
            </a:r>
            <a:endParaRPr/>
          </a:p>
          <a:p>
            <a:pPr indent="0" lvl="0" marL="0" rtl="0" algn="l">
              <a:lnSpc>
                <a:spcPct val="100000"/>
              </a:lnSpc>
              <a:spcBef>
                <a:spcPts val="0"/>
              </a:spcBef>
              <a:spcAft>
                <a:spcPts val="0"/>
              </a:spcAft>
              <a:buClr>
                <a:schemeClr val="dk1"/>
              </a:buClr>
              <a:buSzPts val="1400"/>
              <a:buFont typeface="Arial"/>
              <a:buNone/>
            </a:pPr>
            <a:r>
              <a:rPr lang="es-ES"/>
              <a:t>À titre d’exemple, l'utilisation de la langue maternelle dans les espaces d'apprentissage accroît la participation, réduit le taux d’abandon et augmente la probabilité de l'engagement des familles et de la communauté dans les processus d'apprentissage des enfants. La recherche montre également que l'utilisation de la langue maternelle comme moyen d'enseignement améliore les processus d'apprentissage cognitif de l'enfant et que l'enseignement centré sur l'apprenant et dispensé dans une langue parlée par l'enfant tend à être efficace. </a:t>
            </a:r>
            <a:endParaRPr/>
          </a:p>
          <a:p>
            <a:pPr indent="0" lvl="0" marL="0" rtl="0" algn="l">
              <a:lnSpc>
                <a:spcPct val="100000"/>
              </a:lnSpc>
              <a:spcBef>
                <a:spcPts val="0"/>
              </a:spcBef>
              <a:spcAft>
                <a:spcPts val="0"/>
              </a:spcAft>
              <a:buClr>
                <a:schemeClr val="dk1"/>
              </a:buClr>
              <a:buSzPts val="1400"/>
              <a:buFont typeface="Arial"/>
              <a:buNone/>
            </a:pPr>
            <a:r>
              <a:rPr lang="es-ES"/>
              <a:t>Les points suivants sont recommandés pour soutenir l'utilisation de la langue locale/maternelle dans l'éducation de la petite enfance : a) la langue d'enseignement, b) un programme scolaire approprié et (c) la capacité des enseignants et des autres personnels de l’éducation (UNICEF, 2016).</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SzPts val="1400"/>
              <a:buNone/>
            </a:pPr>
            <a:r>
              <a:rPr b="1" lang="es-ES"/>
              <a:t>Approche fondée sur le parcours de vie </a:t>
            </a:r>
            <a:r>
              <a:rPr lang="es-ES"/>
              <a:t>signifie :</a:t>
            </a:r>
            <a:endParaRPr/>
          </a:p>
          <a:p>
            <a:pPr indent="-304800" lvl="0" marL="457200" rtl="0" algn="l">
              <a:lnSpc>
                <a:spcPct val="100000"/>
              </a:lnSpc>
              <a:spcBef>
                <a:spcPts val="0"/>
              </a:spcBef>
              <a:spcAft>
                <a:spcPts val="0"/>
              </a:spcAft>
              <a:buSzPts val="1200"/>
              <a:buChar char="●"/>
            </a:pPr>
            <a:r>
              <a:rPr lang="es-ES"/>
              <a:t>reconnaître que toutes les étapes de la vie d'une personne sont intimement liées les unes aux autres, à la vie des autres membres de la société et aux générations passées et futures de leur famille ;</a:t>
            </a:r>
            <a:endParaRPr/>
          </a:p>
          <a:p>
            <a:pPr indent="-304800" lvl="0" marL="457200" rtl="0" algn="l">
              <a:lnSpc>
                <a:spcPct val="100000"/>
              </a:lnSpc>
              <a:spcBef>
                <a:spcPts val="0"/>
              </a:spcBef>
              <a:spcAft>
                <a:spcPts val="0"/>
              </a:spcAft>
              <a:buSzPts val="1200"/>
              <a:buChar char="●"/>
            </a:pPr>
            <a:r>
              <a:rPr lang="es-ES"/>
              <a:t>comprendre que la santé et le bien-être dépendent des interactions entre les facteurs de risque et de protection tout au long de la vie ;</a:t>
            </a:r>
            <a:endParaRPr/>
          </a:p>
          <a:p>
            <a:pPr indent="-304800" lvl="0" marL="457200" rtl="0" algn="l">
              <a:lnSpc>
                <a:spcPct val="100000"/>
              </a:lnSpc>
              <a:spcBef>
                <a:spcPts val="0"/>
              </a:spcBef>
              <a:spcAft>
                <a:spcPts val="0"/>
              </a:spcAft>
              <a:buSzPts val="1200"/>
              <a:buChar char="●"/>
            </a:pPr>
            <a:r>
              <a:rPr lang="es-ES"/>
              <a:t>agir :</a:t>
            </a:r>
            <a:endParaRPr/>
          </a:p>
          <a:p>
            <a:pPr indent="-304800" lvl="1" marL="914400" rtl="0" algn="l">
              <a:lnSpc>
                <a:spcPct val="100000"/>
              </a:lnSpc>
              <a:spcBef>
                <a:spcPts val="0"/>
              </a:spcBef>
              <a:spcAft>
                <a:spcPts val="0"/>
              </a:spcAft>
              <a:buSzPts val="1200"/>
              <a:buChar char="○"/>
            </a:pPr>
            <a:r>
              <a:rPr lang="es-ES"/>
              <a:t>tôt pour assurer le meilleur départ possible dans la vie ;</a:t>
            </a:r>
            <a:endParaRPr/>
          </a:p>
          <a:p>
            <a:pPr indent="-304800" lvl="1" marL="914400" rtl="0" algn="l">
              <a:lnSpc>
                <a:spcPct val="100000"/>
              </a:lnSpc>
              <a:spcBef>
                <a:spcPts val="0"/>
              </a:spcBef>
              <a:spcAft>
                <a:spcPts val="0"/>
              </a:spcAft>
              <a:buSzPts val="1200"/>
              <a:buChar char="○"/>
            </a:pPr>
            <a:r>
              <a:rPr lang="es-ES"/>
              <a:t>d</a:t>
            </a:r>
            <a:r>
              <a:rPr lang="es-ES"/>
              <a:t>e manière adaptée afin de protéger et promouvoir la santé pendant les périodes de transition de vie, et</a:t>
            </a:r>
            <a:endParaRPr/>
          </a:p>
          <a:p>
            <a:pPr indent="-304800" lvl="1" marL="914400" rtl="0" algn="l">
              <a:lnSpc>
                <a:spcPct val="100000"/>
              </a:lnSpc>
              <a:spcBef>
                <a:spcPts val="0"/>
              </a:spcBef>
              <a:spcAft>
                <a:spcPts val="0"/>
              </a:spcAft>
              <a:buSzPts val="1200"/>
              <a:buChar char="○"/>
            </a:pPr>
            <a:r>
              <a:rPr lang="es-ES"/>
              <a:t>ensemble, en tant que société tout entière, pour créer des environnements sains, améliorer les conditions de la vie quotidienne et renforcer les systèmes de santé centrés sur la personne.</a:t>
            </a:r>
            <a:endParaRPr/>
          </a:p>
          <a:p>
            <a:pPr indent="0" lvl="0" marL="0" rtl="0" algn="l">
              <a:lnSpc>
                <a:spcPct val="107000"/>
              </a:lnSpc>
              <a:spcBef>
                <a:spcPts val="0"/>
              </a:spcBef>
              <a:spcAft>
                <a:spcPts val="0"/>
              </a:spcAft>
              <a:buSzPts val="14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25e3dfe0434_2_723: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4" name="Google Shape;144;g25e3dfe0434_2_72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Suggestion de </a:t>
            </a:r>
            <a:r>
              <a:rPr b="1" lang="es-ES"/>
              <a:t>questions spécifiques</a:t>
            </a:r>
            <a:r>
              <a:rPr lang="es-ES"/>
              <a:t> pour la plénière : </a:t>
            </a:r>
            <a:endParaRPr/>
          </a:p>
          <a:p>
            <a:pPr indent="-304800" lvl="0" marL="457200" rtl="0" algn="l">
              <a:lnSpc>
                <a:spcPct val="107000"/>
              </a:lnSpc>
              <a:spcBef>
                <a:spcPts val="0"/>
              </a:spcBef>
              <a:spcAft>
                <a:spcPts val="0"/>
              </a:spcAft>
              <a:buSzPts val="1200"/>
              <a:buFont typeface="Calibri"/>
              <a:buAutoNum type="arabicPeriod"/>
            </a:pPr>
            <a:r>
              <a:rPr lang="es-ES"/>
              <a:t>Pourquoi est-il important de réaliser une évaluation de la situation en préparation du DPESU ?</a:t>
            </a:r>
            <a:endParaRPr/>
          </a:p>
          <a:p>
            <a:pPr indent="0" lvl="0" marL="0" rtl="0" algn="l">
              <a:lnSpc>
                <a:spcPct val="100000"/>
              </a:lnSpc>
              <a:spcBef>
                <a:spcPts val="0"/>
              </a:spcBef>
              <a:spcAft>
                <a:spcPts val="0"/>
              </a:spcAft>
              <a:buSzPts val="1400"/>
              <a:buNone/>
            </a:pPr>
            <a:r>
              <a:t/>
            </a:r>
            <a:endParaRPr b="1"/>
          </a:p>
          <a:p>
            <a:pPr indent="0" lvl="0" marL="0" rtl="0" algn="l">
              <a:lnSpc>
                <a:spcPct val="100000"/>
              </a:lnSpc>
              <a:spcBef>
                <a:spcPts val="0"/>
              </a:spcBef>
              <a:spcAft>
                <a:spcPts val="0"/>
              </a:spcAft>
              <a:buSzPts val="1400"/>
              <a:buNone/>
            </a:pPr>
            <a:r>
              <a:rPr b="1" lang="es-ES"/>
              <a:t>--</a:t>
            </a:r>
            <a:endParaRPr/>
          </a:p>
          <a:p>
            <a:pPr indent="0" lvl="0" marL="0" rtl="0" algn="l">
              <a:lnSpc>
                <a:spcPct val="107000"/>
              </a:lnSpc>
              <a:spcBef>
                <a:spcPts val="0"/>
              </a:spcBef>
              <a:spcAft>
                <a:spcPts val="0"/>
              </a:spcAft>
              <a:buClr>
                <a:schemeClr val="dk1"/>
              </a:buClr>
              <a:buSzPts val="1400"/>
              <a:buFont typeface="Arial"/>
              <a:buNone/>
            </a:pPr>
            <a:r>
              <a:rPr lang="es-ES"/>
              <a:t>Pourquoi travailler à la préparation du Développement de la petite enfance en situations d'urgence ?</a:t>
            </a:r>
            <a:endParaRPr/>
          </a:p>
          <a:p>
            <a:pPr indent="-304800" lvl="0" marL="457200" rtl="0" algn="l">
              <a:lnSpc>
                <a:spcPct val="107000"/>
              </a:lnSpc>
              <a:spcBef>
                <a:spcPts val="0"/>
              </a:spcBef>
              <a:spcAft>
                <a:spcPts val="0"/>
              </a:spcAft>
              <a:buSzPts val="1200"/>
              <a:buChar char="●"/>
            </a:pPr>
            <a:r>
              <a:rPr lang="es-ES"/>
              <a:t>Il n'existe généralement pas d'informations actualisées ou différenciées sur le DPE qui permettraient la prise de décisions et la planification des actions axées sur la petite enfance.</a:t>
            </a:r>
            <a:endParaRPr/>
          </a:p>
          <a:p>
            <a:pPr indent="-304800" lvl="0" marL="457200" rtl="0" algn="l">
              <a:lnSpc>
                <a:spcPct val="107000"/>
              </a:lnSpc>
              <a:spcBef>
                <a:spcPts val="0"/>
              </a:spcBef>
              <a:spcAft>
                <a:spcPts val="0"/>
              </a:spcAft>
              <a:buSzPts val="1200"/>
              <a:buChar char="●"/>
            </a:pPr>
            <a:r>
              <a:rPr lang="es-ES"/>
              <a:t>Les structures de gestion et de coordination pour la préparation et l’intervention ne sont pas dotées de mécanismes favorisant l'intégration d'une approche de DPE. </a:t>
            </a:r>
            <a:endParaRPr/>
          </a:p>
          <a:p>
            <a:pPr indent="-304800" lvl="0" marL="457200" rtl="0" algn="l">
              <a:lnSpc>
                <a:spcPct val="107000"/>
              </a:lnSpc>
              <a:spcBef>
                <a:spcPts val="0"/>
              </a:spcBef>
              <a:spcAft>
                <a:spcPts val="0"/>
              </a:spcAft>
              <a:buSzPts val="1200"/>
              <a:buChar char="●"/>
            </a:pPr>
            <a:r>
              <a:rPr lang="es-ES"/>
              <a:t>Les plans d'intervention et les plans de contingence n'identifient ou n'intègrent généralement pas de scénarios et de stratégies axés sur la petite enfance.</a:t>
            </a:r>
            <a:endParaRPr/>
          </a:p>
          <a:p>
            <a:pPr indent="-304800" lvl="0" marL="457200" rtl="0" algn="l">
              <a:lnSpc>
                <a:spcPct val="107000"/>
              </a:lnSpc>
              <a:spcBef>
                <a:spcPts val="0"/>
              </a:spcBef>
              <a:spcAft>
                <a:spcPts val="0"/>
              </a:spcAft>
              <a:buSzPts val="1200"/>
              <a:buChar char="●"/>
            </a:pPr>
            <a:r>
              <a:rPr lang="es-ES"/>
              <a:t>Le personnel qui travaille et interagit avec la petite enfance n'a pas toujours la préparation et la formation nécessaires pour formuler une intervention appropriée en cas de catastrophe.</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Pour déterminer l’ampleur de l’intervention, les équipes peuvent analyser les caractéristiques, les besoins et les forces au niveau local. Une bonne compréhension des infrastructures de DPE existantes et des partenaires potentiels permettra une intervention plus rapide et plus efficace. Réfléchissez aux réponses aux questions suivantes : </a:t>
            </a:r>
            <a:endParaRPr/>
          </a:p>
          <a:p>
            <a:pPr indent="0" lvl="0" marL="0" rtl="0" algn="l">
              <a:lnSpc>
                <a:spcPct val="107000"/>
              </a:lnSpc>
              <a:spcBef>
                <a:spcPts val="0"/>
              </a:spcBef>
              <a:spcAft>
                <a:spcPts val="0"/>
              </a:spcAft>
              <a:buSzPts val="1400"/>
              <a:buNone/>
            </a:pPr>
            <a:r>
              <a:t/>
            </a:r>
            <a:endParaRPr b="1"/>
          </a:p>
          <a:p>
            <a:pPr indent="0" lvl="0" marL="0" rtl="0" algn="l">
              <a:lnSpc>
                <a:spcPct val="107000"/>
              </a:lnSpc>
              <a:spcBef>
                <a:spcPts val="0"/>
              </a:spcBef>
              <a:spcAft>
                <a:spcPts val="0"/>
              </a:spcAft>
              <a:buSzPts val="1400"/>
              <a:buNone/>
            </a:pPr>
            <a:r>
              <a:rPr b="1" lang="es-ES"/>
              <a:t>Analyse des jeunes enfants et des familles </a:t>
            </a:r>
            <a:endParaRPr/>
          </a:p>
          <a:p>
            <a:pPr indent="-304800" lvl="0" marL="457200" rtl="0" algn="l">
              <a:lnSpc>
                <a:spcPct val="107000"/>
              </a:lnSpc>
              <a:spcBef>
                <a:spcPts val="0"/>
              </a:spcBef>
              <a:spcAft>
                <a:spcPts val="0"/>
              </a:spcAft>
              <a:buSzPts val="1200"/>
              <a:buChar char="●"/>
            </a:pPr>
            <a:r>
              <a:rPr lang="es-ES"/>
              <a:t>Combien il y a-t-il d'enfants âgés de 0 à 8 ans (par âge, genre, situation de handicap - s'il y en a un) ? </a:t>
            </a:r>
            <a:endParaRPr/>
          </a:p>
          <a:p>
            <a:pPr indent="-304800" lvl="0" marL="457200" rtl="0" algn="l">
              <a:lnSpc>
                <a:spcPct val="107000"/>
              </a:lnSpc>
              <a:spcBef>
                <a:spcPts val="0"/>
              </a:spcBef>
              <a:spcAft>
                <a:spcPts val="0"/>
              </a:spcAft>
              <a:buSzPts val="1200"/>
              <a:buChar char="●"/>
            </a:pPr>
            <a:r>
              <a:rPr lang="es-ES"/>
              <a:t>Quel est le pourcentage de jeunes enfants qui vivent avec leurs parents ou leurs aidants ? </a:t>
            </a:r>
            <a:endParaRPr/>
          </a:p>
          <a:p>
            <a:pPr indent="-304800" lvl="0" marL="457200" rtl="0" algn="l">
              <a:lnSpc>
                <a:spcPct val="107000"/>
              </a:lnSpc>
              <a:spcBef>
                <a:spcPts val="0"/>
              </a:spcBef>
              <a:spcAft>
                <a:spcPts val="0"/>
              </a:spcAft>
              <a:buSzPts val="1200"/>
              <a:buChar char="●"/>
            </a:pPr>
            <a:r>
              <a:rPr lang="es-ES"/>
              <a:t>Quelles sont les connaissances locales en matière de DPE ? </a:t>
            </a:r>
            <a:endParaRPr/>
          </a:p>
          <a:p>
            <a:pPr indent="-304800" lvl="0" marL="457200" rtl="0" algn="l">
              <a:lnSpc>
                <a:spcPct val="107000"/>
              </a:lnSpc>
              <a:spcBef>
                <a:spcPts val="0"/>
              </a:spcBef>
              <a:spcAft>
                <a:spcPts val="0"/>
              </a:spcAft>
              <a:buSzPts val="1200"/>
              <a:buChar char="●"/>
            </a:pPr>
            <a:r>
              <a:rPr lang="es-ES"/>
              <a:t>Quelles sont les pratiques traditionnelles locales en matière de prise en charge des jeunes enfants ? </a:t>
            </a:r>
            <a:endParaRPr/>
          </a:p>
          <a:p>
            <a:pPr indent="0" lvl="0" marL="0" rtl="0" algn="l">
              <a:lnSpc>
                <a:spcPct val="107000"/>
              </a:lnSpc>
              <a:spcBef>
                <a:spcPts val="0"/>
              </a:spcBef>
              <a:spcAft>
                <a:spcPts val="0"/>
              </a:spcAft>
              <a:buSzPts val="1400"/>
              <a:buNone/>
            </a:pPr>
            <a:r>
              <a:t/>
            </a:r>
            <a:endParaRPr b="1"/>
          </a:p>
          <a:p>
            <a:pPr indent="0" lvl="0" marL="0" rtl="0" algn="l">
              <a:lnSpc>
                <a:spcPct val="107000"/>
              </a:lnSpc>
              <a:spcBef>
                <a:spcPts val="0"/>
              </a:spcBef>
              <a:spcAft>
                <a:spcPts val="0"/>
              </a:spcAft>
              <a:buSzPts val="1400"/>
              <a:buNone/>
            </a:pPr>
            <a:r>
              <a:rPr b="1" lang="es-ES"/>
              <a:t>Analyse des activités de DPE existantes </a:t>
            </a:r>
            <a:endParaRPr/>
          </a:p>
          <a:p>
            <a:pPr indent="-304800" lvl="0" marL="457200" rtl="0" algn="l">
              <a:lnSpc>
                <a:spcPct val="107000"/>
              </a:lnSpc>
              <a:spcBef>
                <a:spcPts val="0"/>
              </a:spcBef>
              <a:spcAft>
                <a:spcPts val="0"/>
              </a:spcAft>
              <a:buSzPts val="1200"/>
              <a:buChar char="●"/>
            </a:pPr>
            <a:r>
              <a:rPr lang="es-ES"/>
              <a:t>Y a-t-il actuellement des activités de DPE en cours ? Si tel est le cas, quelles sont-elles ? </a:t>
            </a:r>
            <a:endParaRPr/>
          </a:p>
          <a:p>
            <a:pPr indent="-304800" lvl="0" marL="457200" rtl="0" algn="l">
              <a:lnSpc>
                <a:spcPct val="107000"/>
              </a:lnSpc>
              <a:spcBef>
                <a:spcPts val="0"/>
              </a:spcBef>
              <a:spcAft>
                <a:spcPts val="0"/>
              </a:spcAft>
              <a:buSzPts val="1200"/>
              <a:buChar char="●"/>
            </a:pPr>
            <a:r>
              <a:rPr lang="es-ES"/>
              <a:t>L'espace disponible est-il adapté aux jeux d'intérieur et d'extérieur ? </a:t>
            </a:r>
            <a:endParaRPr/>
          </a:p>
          <a:p>
            <a:pPr indent="-304800" lvl="0" marL="457200" rtl="0" algn="l">
              <a:lnSpc>
                <a:spcPct val="107000"/>
              </a:lnSpc>
              <a:spcBef>
                <a:spcPts val="0"/>
              </a:spcBef>
              <a:spcAft>
                <a:spcPts val="0"/>
              </a:spcAft>
              <a:buSzPts val="1200"/>
              <a:buChar char="●"/>
            </a:pPr>
            <a:r>
              <a:rPr lang="es-ES"/>
              <a:t>Quels sont les matériels d'apprentissage préscolaire, de jeu, récréatifs, d’éveil et autres matériels de type DPE disponibles ? </a:t>
            </a:r>
            <a:endParaRPr/>
          </a:p>
          <a:p>
            <a:pPr indent="-304800" lvl="0" marL="457200" rtl="0" algn="l">
              <a:lnSpc>
                <a:spcPct val="107000"/>
              </a:lnSpc>
              <a:spcBef>
                <a:spcPts val="0"/>
              </a:spcBef>
              <a:spcAft>
                <a:spcPts val="0"/>
              </a:spcAft>
              <a:buSzPts val="1200"/>
              <a:buChar char="●"/>
            </a:pPr>
            <a:r>
              <a:rPr lang="es-ES"/>
              <a:t>L</a:t>
            </a:r>
            <a:r>
              <a:rPr lang="es-ES"/>
              <a:t>es enseignants / facilitateurs / bénévoles sont-ils et elles formées ? </a:t>
            </a:r>
            <a:endParaRPr/>
          </a:p>
          <a:p>
            <a:pPr indent="-304800" lvl="0" marL="457200" rtl="0" algn="l">
              <a:lnSpc>
                <a:spcPct val="107000"/>
              </a:lnSpc>
              <a:spcBef>
                <a:spcPts val="0"/>
              </a:spcBef>
              <a:spcAft>
                <a:spcPts val="0"/>
              </a:spcAft>
              <a:buSzPts val="1200"/>
              <a:buChar char="●"/>
            </a:pPr>
            <a:r>
              <a:rPr lang="es-ES"/>
              <a:t>Les enfants plus âgés / les autres aidants participent-ils et elles à l'organisation et à l'exécution des activités destinées aux jeunes enfants ? </a:t>
            </a:r>
            <a:endParaRPr/>
          </a:p>
          <a:p>
            <a:pPr indent="-304800" lvl="0" marL="457200" rtl="0" algn="l">
              <a:lnSpc>
                <a:spcPct val="107000"/>
              </a:lnSpc>
              <a:spcBef>
                <a:spcPts val="0"/>
              </a:spcBef>
              <a:spcAft>
                <a:spcPts val="0"/>
              </a:spcAft>
              <a:buSzPts val="1200"/>
              <a:buChar char="●"/>
            </a:pPr>
            <a:r>
              <a:rPr lang="es-ES"/>
              <a:t>Existe-t-il un système d'orientation pour les enfants en détresse psychologique ou ayant des besoins de protection particuliers ? </a:t>
            </a:r>
            <a:endParaRPr/>
          </a:p>
          <a:p>
            <a:pPr indent="0" lvl="0" marL="457200" rtl="0" algn="l">
              <a:lnSpc>
                <a:spcPct val="107000"/>
              </a:lnSpc>
              <a:spcBef>
                <a:spcPts val="0"/>
              </a:spcBef>
              <a:spcAft>
                <a:spcPts val="0"/>
              </a:spcAft>
              <a:buNone/>
            </a:pPr>
            <a:r>
              <a:rPr lang="es-ES"/>
              <a:t>« Si oui, où sont-ils/elles orientées ? » Comment les parents sont-ils impliqués dans les activités ? </a:t>
            </a:r>
            <a:endParaRPr/>
          </a:p>
          <a:p>
            <a:pPr indent="-304800" lvl="0" marL="457200" rtl="0" algn="l">
              <a:lnSpc>
                <a:spcPct val="107000"/>
              </a:lnSpc>
              <a:spcBef>
                <a:spcPts val="0"/>
              </a:spcBef>
              <a:spcAft>
                <a:spcPts val="0"/>
              </a:spcAft>
              <a:buSzPts val="1200"/>
              <a:buChar char="●"/>
            </a:pPr>
            <a:r>
              <a:rPr lang="es-ES"/>
              <a:t>Comment le DPESU peut-il être intégré dans les programmes et activités de DPE existants ? </a:t>
            </a:r>
            <a:endParaRPr/>
          </a:p>
          <a:p>
            <a:pPr indent="0" lvl="0" marL="0" rtl="0" algn="l">
              <a:lnSpc>
                <a:spcPct val="107000"/>
              </a:lnSpc>
              <a:spcBef>
                <a:spcPts val="0"/>
              </a:spcBef>
              <a:spcAft>
                <a:spcPts val="0"/>
              </a:spcAft>
              <a:buClr>
                <a:schemeClr val="dk1"/>
              </a:buClr>
              <a:buSzPts val="1400"/>
              <a:buFont typeface="Arial"/>
              <a:buNone/>
            </a:pPr>
            <a:r>
              <a:rPr lang="es-ES"/>
              <a:t> </a:t>
            </a:r>
            <a:endParaRPr/>
          </a:p>
          <a:p>
            <a:pPr indent="0" lvl="0" marL="0" rtl="0" algn="l">
              <a:lnSpc>
                <a:spcPct val="107000"/>
              </a:lnSpc>
              <a:spcBef>
                <a:spcPts val="0"/>
              </a:spcBef>
              <a:spcAft>
                <a:spcPts val="0"/>
              </a:spcAft>
              <a:buClr>
                <a:schemeClr val="dk1"/>
              </a:buClr>
              <a:buSzPts val="1400"/>
              <a:buFont typeface="Arial"/>
              <a:buNone/>
            </a:pPr>
            <a:r>
              <a:rPr b="1" lang="es-ES"/>
              <a:t>Analyse des partenaires potentiels</a:t>
            </a:r>
            <a:r>
              <a:rPr lang="es-ES"/>
              <a:t> </a:t>
            </a:r>
            <a:endParaRPr/>
          </a:p>
          <a:p>
            <a:pPr indent="-304800" lvl="0" marL="457200" rtl="0" algn="l">
              <a:lnSpc>
                <a:spcPct val="107000"/>
              </a:lnSpc>
              <a:spcBef>
                <a:spcPts val="0"/>
              </a:spcBef>
              <a:spcAft>
                <a:spcPts val="0"/>
              </a:spcAft>
              <a:buSzPts val="1200"/>
              <a:buChar char="●"/>
            </a:pPr>
            <a:r>
              <a:rPr lang="es-ES"/>
              <a:t>Qui sont les acteurs clés du DPE ? </a:t>
            </a:r>
            <a:endParaRPr/>
          </a:p>
          <a:p>
            <a:pPr indent="-304800" lvl="0" marL="457200" rtl="0" algn="l">
              <a:lnSpc>
                <a:spcPct val="107000"/>
              </a:lnSpc>
              <a:spcBef>
                <a:spcPts val="0"/>
              </a:spcBef>
              <a:spcAft>
                <a:spcPts val="0"/>
              </a:spcAft>
              <a:buSzPts val="1200"/>
              <a:buChar char="●"/>
            </a:pPr>
            <a:r>
              <a:rPr lang="es-ES"/>
              <a:t>Un plan d'urgence, incluant le DPE, a-t-il été rédigé pour le pays ? </a:t>
            </a:r>
            <a:endParaRPr/>
          </a:p>
          <a:p>
            <a:pPr indent="-304800" lvl="0" marL="457200" rtl="0" algn="l">
              <a:lnSpc>
                <a:spcPct val="107000"/>
              </a:lnSpc>
              <a:spcBef>
                <a:spcPts val="0"/>
              </a:spcBef>
              <a:spcAft>
                <a:spcPts val="0"/>
              </a:spcAft>
              <a:buSzPts val="1200"/>
              <a:buChar char="●"/>
            </a:pPr>
            <a:r>
              <a:rPr lang="es-ES"/>
              <a:t>Le personnel local a-t-il été formé ? A-t-il besoin d'une formation supplémentaire pour répondre à la crise et aux besoins des enfants ?</a:t>
            </a:r>
            <a:endParaRPr/>
          </a:p>
          <a:p>
            <a:pPr indent="-304800" lvl="0" marL="457200" rtl="0" algn="l">
              <a:lnSpc>
                <a:spcPct val="107000"/>
              </a:lnSpc>
              <a:spcBef>
                <a:spcPts val="0"/>
              </a:spcBef>
              <a:spcAft>
                <a:spcPts val="0"/>
              </a:spcAft>
              <a:buSzPts val="1200"/>
              <a:buChar char="●"/>
            </a:pPr>
            <a:r>
              <a:rPr lang="es-ES"/>
              <a:t>Le personnel international et local est-il en place et en mesure de coordonner le DPE dans le plan d'urgence ? </a:t>
            </a:r>
            <a:endParaRPr/>
          </a:p>
          <a:p>
            <a:pPr indent="-304800" lvl="0" marL="457200" rtl="0" algn="l">
              <a:lnSpc>
                <a:spcPct val="107000"/>
              </a:lnSpc>
              <a:spcBef>
                <a:spcPts val="0"/>
              </a:spcBef>
              <a:spcAft>
                <a:spcPts val="0"/>
              </a:spcAft>
              <a:buSzPts val="1200"/>
              <a:buChar char="●"/>
            </a:pPr>
            <a:r>
              <a:rPr lang="es-ES"/>
              <a:t>Les structures managériales et les lignes de redevabilité sont-elles en place ? </a:t>
            </a:r>
            <a:endParaRPr/>
          </a:p>
          <a:p>
            <a:pPr indent="-304800" lvl="0" marL="457200" rtl="0" algn="l">
              <a:lnSpc>
                <a:spcPct val="107000"/>
              </a:lnSpc>
              <a:spcBef>
                <a:spcPts val="0"/>
              </a:spcBef>
              <a:spcAft>
                <a:spcPts val="0"/>
              </a:spcAft>
              <a:buSzPts val="1200"/>
              <a:buChar char="●"/>
            </a:pPr>
            <a:r>
              <a:rPr lang="es-ES"/>
              <a:t>Le personnel international d'urgence est-il bien informé et prêt à intervenir ? </a:t>
            </a:r>
            <a:endParaRPr/>
          </a:p>
          <a:p>
            <a:pPr indent="-304800" lvl="0" marL="457200" rtl="0" algn="l">
              <a:lnSpc>
                <a:spcPct val="107000"/>
              </a:lnSpc>
              <a:spcBef>
                <a:spcPts val="0"/>
              </a:spcBef>
              <a:spcAft>
                <a:spcPts val="0"/>
              </a:spcAft>
              <a:buSzPts val="1200"/>
              <a:buChar char="●"/>
            </a:pPr>
            <a:r>
              <a:rPr lang="es-ES"/>
              <a:t>Existe-t-il des partenaires locaux engagés dans des activités de DPE ? </a:t>
            </a:r>
            <a:endParaRPr/>
          </a:p>
          <a:p>
            <a:pPr indent="-304800" lvl="0" marL="457200" rtl="0" algn="l">
              <a:lnSpc>
                <a:spcPct val="107000"/>
              </a:lnSpc>
              <a:spcBef>
                <a:spcPts val="0"/>
              </a:spcBef>
              <a:spcAft>
                <a:spcPts val="0"/>
              </a:spcAft>
              <a:buSzPts val="1200"/>
              <a:buChar char="●"/>
            </a:pPr>
            <a:r>
              <a:rPr lang="es-ES"/>
              <a:t>Quelles sont leurs approches et quelles activités spécifiques ont été planifiées ?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25e3dfe0434_2_734: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0" name="Google Shape;150;g25e3dfe0434_2_73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Suggestion de </a:t>
            </a:r>
            <a:r>
              <a:rPr b="1" lang="es-ES"/>
              <a:t>questions spécifiques</a:t>
            </a:r>
            <a:r>
              <a:rPr lang="es-ES"/>
              <a:t> pour la plénière : </a:t>
            </a:r>
            <a:endParaRPr/>
          </a:p>
          <a:p>
            <a:pPr indent="-304800" lvl="0" marL="457200" rtl="0" algn="l">
              <a:lnSpc>
                <a:spcPct val="107000"/>
              </a:lnSpc>
              <a:spcBef>
                <a:spcPts val="0"/>
              </a:spcBef>
              <a:spcAft>
                <a:spcPts val="0"/>
              </a:spcAft>
              <a:buSzPts val="1200"/>
              <a:buFont typeface="Calibri"/>
              <a:buAutoNum type="arabicPeriod"/>
            </a:pPr>
            <a:r>
              <a:rPr lang="es-ES"/>
              <a:t>Pourquoi est-il important de tenir compte du contexte lors de la mise en œuvre du DPESU ?</a:t>
            </a:r>
            <a:endParaRPr/>
          </a:p>
          <a:p>
            <a:pPr indent="-304800" lvl="0" marL="457200" rtl="0" algn="l">
              <a:lnSpc>
                <a:spcPct val="107000"/>
              </a:lnSpc>
              <a:spcBef>
                <a:spcPts val="0"/>
              </a:spcBef>
              <a:spcAft>
                <a:spcPts val="0"/>
              </a:spcAft>
              <a:buSzPts val="1200"/>
              <a:buFont typeface="Calibri"/>
              <a:buAutoNum type="arabicPeriod"/>
            </a:pPr>
            <a:r>
              <a:rPr lang="es-ES"/>
              <a:t>Quels sont les acteurs clés qui devraient être impliqués dans une phase d'évaluation et de préparation ?</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a:t>
            </a:r>
            <a:endParaRPr/>
          </a:p>
          <a:p>
            <a:pPr indent="0" lvl="0" marL="0" rtl="0" algn="l">
              <a:lnSpc>
                <a:spcPct val="107000"/>
              </a:lnSpc>
              <a:spcBef>
                <a:spcPts val="0"/>
              </a:spcBef>
              <a:spcAft>
                <a:spcPts val="0"/>
              </a:spcAft>
              <a:buClr>
                <a:schemeClr val="dk1"/>
              </a:buClr>
              <a:buSzPts val="1400"/>
              <a:buFont typeface="Arial"/>
              <a:buNone/>
            </a:pPr>
            <a:r>
              <a:rPr lang="es-ES"/>
              <a:t>Pour s'assurer que nous servons au mieux les jeunes enfants dans le cadre de l’intervention aux crises, il est essentiel d'impliquer activement les membres de la communauté afin d'évaluer les systèmes de croyance et les capacités existantes qui favorisent la résilience et la protection et qui répondent aux risques sans discrimination. Les acteurs clés doivent comprendre :</a:t>
            </a:r>
            <a:endParaRPr/>
          </a:p>
          <a:p>
            <a:pPr indent="-304800" lvl="0" marL="457200" rtl="0" algn="l">
              <a:lnSpc>
                <a:spcPct val="107000"/>
              </a:lnSpc>
              <a:spcBef>
                <a:spcPts val="0"/>
              </a:spcBef>
              <a:spcAft>
                <a:spcPts val="0"/>
              </a:spcAft>
              <a:buSzPts val="1200"/>
              <a:buChar char="●"/>
            </a:pPr>
            <a:r>
              <a:rPr lang="es-ES"/>
              <a:t>Les ressources et les défis existants, </a:t>
            </a:r>
            <a:endParaRPr/>
          </a:p>
          <a:p>
            <a:pPr indent="-304800" lvl="0" marL="457200" rtl="0" algn="l">
              <a:lnSpc>
                <a:spcPct val="107000"/>
              </a:lnSpc>
              <a:spcBef>
                <a:spcPts val="0"/>
              </a:spcBef>
              <a:spcAft>
                <a:spcPts val="0"/>
              </a:spcAft>
              <a:buSzPts val="1200"/>
              <a:buChar char="●"/>
            </a:pPr>
            <a:r>
              <a:rPr lang="es-ES"/>
              <a:t>la manière dont les questions relatives à la petite enfance sont comprises et classées par ordre de priorité, et</a:t>
            </a:r>
            <a:endParaRPr/>
          </a:p>
          <a:p>
            <a:pPr indent="-304800" lvl="0" marL="457200" rtl="0" algn="l">
              <a:lnSpc>
                <a:spcPct val="107000"/>
              </a:lnSpc>
              <a:spcBef>
                <a:spcPts val="0"/>
              </a:spcBef>
              <a:spcAft>
                <a:spcPts val="0"/>
              </a:spcAft>
              <a:buSzPts val="1200"/>
              <a:buChar char="●"/>
            </a:pPr>
            <a:r>
              <a:rPr lang="es-ES"/>
              <a:t>comment les communautés se mobilisent-elles autour de ces questions afin de travailler dans un esprit solidaire et collaboratif, sans pour autant compromettre les systèmes locaux. </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Cela nécessite la participation active </a:t>
            </a:r>
            <a:r>
              <a:rPr b="1" lang="es-ES"/>
              <a:t>d’acteurs clés</a:t>
            </a:r>
            <a:r>
              <a:rPr lang="es-ES"/>
              <a:t>, notamment : </a:t>
            </a:r>
            <a:endParaRPr/>
          </a:p>
          <a:p>
            <a:pPr indent="-317500" lvl="0" marL="457200" rtl="0" algn="l">
              <a:lnSpc>
                <a:spcPct val="107000"/>
              </a:lnSpc>
              <a:spcBef>
                <a:spcPts val="0"/>
              </a:spcBef>
              <a:spcAft>
                <a:spcPts val="0"/>
              </a:spcAft>
              <a:buSzPts val="1400"/>
              <a:buFont typeface="Calibri"/>
              <a:buChar char="●"/>
            </a:pPr>
            <a:r>
              <a:rPr lang="es-ES"/>
              <a:t>Les jeunes enfants et les personnes qui s’en occupent (les aidants) </a:t>
            </a:r>
            <a:endParaRPr/>
          </a:p>
          <a:p>
            <a:pPr indent="-317500" lvl="0" marL="457200" rtl="0" algn="l">
              <a:lnSpc>
                <a:spcPct val="107000"/>
              </a:lnSpc>
              <a:spcBef>
                <a:spcPts val="0"/>
              </a:spcBef>
              <a:spcAft>
                <a:spcPts val="0"/>
              </a:spcAft>
              <a:buSzPts val="1400"/>
              <a:buFont typeface="Calibri"/>
              <a:buChar char="●"/>
            </a:pPr>
            <a:r>
              <a:rPr lang="es-ES"/>
              <a:t>Les communautés </a:t>
            </a:r>
            <a:endParaRPr/>
          </a:p>
          <a:p>
            <a:pPr indent="-317500" lvl="0" marL="457200" rtl="0" algn="l">
              <a:lnSpc>
                <a:spcPct val="107000"/>
              </a:lnSpc>
              <a:spcBef>
                <a:spcPts val="0"/>
              </a:spcBef>
              <a:spcAft>
                <a:spcPts val="0"/>
              </a:spcAft>
              <a:buSzPts val="1400"/>
              <a:buFont typeface="Calibri"/>
              <a:buChar char="●"/>
            </a:pPr>
            <a:r>
              <a:rPr lang="es-ES"/>
              <a:t>Les agences humanitaires </a:t>
            </a:r>
            <a:endParaRPr/>
          </a:p>
          <a:p>
            <a:pPr indent="-317500" lvl="0" marL="457200" rtl="0" algn="l">
              <a:lnSpc>
                <a:spcPct val="107000"/>
              </a:lnSpc>
              <a:spcBef>
                <a:spcPts val="0"/>
              </a:spcBef>
              <a:spcAft>
                <a:spcPts val="0"/>
              </a:spcAft>
              <a:buSzPts val="1400"/>
              <a:buFont typeface="Calibri"/>
              <a:buChar char="●"/>
            </a:pPr>
            <a:r>
              <a:rPr lang="es-ES"/>
              <a:t>La société civile et les organisations communautaires</a:t>
            </a:r>
            <a:endParaRPr/>
          </a:p>
          <a:p>
            <a:pPr indent="-317500" lvl="0" marL="457200" rtl="0" algn="l">
              <a:lnSpc>
                <a:spcPct val="107000"/>
              </a:lnSpc>
              <a:spcBef>
                <a:spcPts val="0"/>
              </a:spcBef>
              <a:spcAft>
                <a:spcPts val="0"/>
              </a:spcAft>
              <a:buSzPts val="1400"/>
              <a:buFont typeface="Calibri"/>
              <a:buChar char="●"/>
            </a:pPr>
            <a:r>
              <a:rPr lang="es-ES"/>
              <a:t>Les institutions gouvernementales</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Dans le cadre du DPESU, les équipes doivent tenir compte du contexte et des facteurs essentiels nécessaires au bien-être des jeunes enfants. Cela permet de s'assurer que la programmation est adaptée aux enfants, aux familles et aux communautés. Une analyse de contexte approfondie nécessite un processus de respect, de confiance et de développement des relations au sein des communautés. La manière dont nous procédons est aussi importante que ce que nous faisons.</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En contexte humanitaire, </a:t>
            </a:r>
            <a:r>
              <a:rPr b="1" lang="es-ES"/>
              <a:t>l'analyse du contexte </a:t>
            </a:r>
            <a:r>
              <a:rPr lang="es-ES"/>
              <a:t>approfondie est</a:t>
            </a:r>
            <a:r>
              <a:rPr lang="es-ES"/>
              <a:t> de préférence faite lors de la phase de préparation. Cette dernière serait mise à jour pendant la phase d’intervention. Si aucune analyse du contexte n'a été faite avant la phase d’intervention, le processus devrait commencer à ce moment-là et être amélioré de façon continue tout au long de la phase de relèvement.</a:t>
            </a:r>
            <a:endParaRPr/>
          </a:p>
          <a:p>
            <a:pPr indent="0" lvl="0" marL="0" rtl="0" algn="l">
              <a:lnSpc>
                <a:spcPct val="107000"/>
              </a:lnSpc>
              <a:spcBef>
                <a:spcPts val="0"/>
              </a:spcBef>
              <a:spcAft>
                <a:spcPts val="0"/>
              </a:spcAft>
              <a:buClr>
                <a:schemeClr val="dk1"/>
              </a:buClr>
              <a:buSzPts val="1400"/>
              <a:buFont typeface="Arial"/>
              <a:buNone/>
            </a:pPr>
            <a:r>
              <a:rPr lang="es-ES"/>
              <a:t>En comprenant les inégalités, les disparités et les dynamiques de pouvoir sous-jacentes, nous pouvons mieux planifier et mettre en œuvre une programmation réceptive, protectrice et équitable pour les jeunes enfants. Pour ce faire, nous procédons de la manière suivante :</a:t>
            </a:r>
            <a:endParaRPr/>
          </a:p>
          <a:p>
            <a:pPr indent="-304800" lvl="0" marL="457200" rtl="0" algn="l">
              <a:lnSpc>
                <a:spcPct val="107000"/>
              </a:lnSpc>
              <a:spcBef>
                <a:spcPts val="0"/>
              </a:spcBef>
              <a:spcAft>
                <a:spcPts val="0"/>
              </a:spcAft>
              <a:buSzPts val="1200"/>
              <a:buChar char="●"/>
            </a:pPr>
            <a:r>
              <a:rPr lang="es-ES"/>
              <a:t>Apprentissage de la compréhension locale de concepts clés (par exemple, l'enfant, le développement de l'enfant, la protection, le risque, le préjudice) et de la manière dont ces concepts influencent les approches locales du DPE et de la protection de l'enfant</a:t>
            </a:r>
            <a:endParaRPr/>
          </a:p>
          <a:p>
            <a:pPr indent="-304800" lvl="0" marL="457200" rtl="0" algn="l">
              <a:lnSpc>
                <a:spcPct val="107000"/>
              </a:lnSpc>
              <a:spcBef>
                <a:spcPts val="0"/>
              </a:spcBef>
              <a:spcAft>
                <a:spcPts val="0"/>
              </a:spcAft>
              <a:buSzPts val="1200"/>
              <a:buChar char="●"/>
            </a:pPr>
            <a:r>
              <a:rPr lang="es-ES"/>
              <a:t>Identification de ce que les membres de la communauté font déjà pour protéger les enfants.</a:t>
            </a:r>
            <a:endParaRPr/>
          </a:p>
          <a:p>
            <a:pPr indent="-304800" lvl="0" marL="457200" rtl="0" algn="l">
              <a:lnSpc>
                <a:spcPct val="107000"/>
              </a:lnSpc>
              <a:spcBef>
                <a:spcPts val="0"/>
              </a:spcBef>
              <a:spcAft>
                <a:spcPts val="0"/>
              </a:spcAft>
              <a:buSzPts val="1200"/>
              <a:buChar char="●"/>
            </a:pPr>
            <a:r>
              <a:rPr lang="es-ES"/>
              <a:t>Compréhension des structures de leadership et de qui sont les leaders d’opinion et les influenceurs.</a:t>
            </a:r>
            <a:endParaRPr/>
          </a:p>
          <a:p>
            <a:pPr indent="-304800" lvl="0" marL="457200" rtl="0" algn="l">
              <a:lnSpc>
                <a:spcPct val="107000"/>
              </a:lnSpc>
              <a:spcBef>
                <a:spcPts val="0"/>
              </a:spcBef>
              <a:spcAft>
                <a:spcPts val="0"/>
              </a:spcAft>
              <a:buSzPts val="1200"/>
              <a:buChar char="●"/>
            </a:pPr>
            <a:r>
              <a:rPr lang="es-ES"/>
              <a:t>Apprentissage des préoccupations et des priorités de la communauté en matière d'éducation et de protection, y compris les approches et les pratiques antérieures aux urgences, et si/comment elles ont été touchées par l'urgence (positivement ou négativement). </a:t>
            </a:r>
            <a:endParaRPr/>
          </a:p>
          <a:p>
            <a:pPr indent="-304800" lvl="0" marL="457200" rtl="0" algn="l">
              <a:lnSpc>
                <a:spcPct val="107000"/>
              </a:lnSpc>
              <a:spcBef>
                <a:spcPts val="0"/>
              </a:spcBef>
              <a:spcAft>
                <a:spcPts val="0"/>
              </a:spcAft>
              <a:buSzPts val="1200"/>
              <a:buChar char="●"/>
            </a:pPr>
            <a:r>
              <a:rPr lang="es-ES"/>
              <a:t>Identification des ressources existantes au sein de la communauté pour la protection de l'enfant et les efforts de DPE.</a:t>
            </a:r>
            <a:endParaRPr/>
          </a:p>
          <a:p>
            <a:pPr indent="-304800" lvl="0" marL="457200" rtl="0" algn="l">
              <a:lnSpc>
                <a:spcPct val="107000"/>
              </a:lnSpc>
              <a:spcBef>
                <a:spcPts val="0"/>
              </a:spcBef>
              <a:spcAft>
                <a:spcPts val="0"/>
              </a:spcAft>
              <a:buSzPts val="1200"/>
              <a:buChar char="●"/>
            </a:pPr>
            <a:r>
              <a:rPr lang="es-ES"/>
              <a:t>Réflexion sur les influences potentielles (positives et négatives) que l'implication d'acteurs externes (y compris les travailleurs humanitaires) peut avoir sur la protection de l'enfant et le DPE au sein de la communauté.</a:t>
            </a:r>
            <a:endParaRPr/>
          </a:p>
          <a:p>
            <a:pPr indent="-304800" lvl="0" marL="457200" rtl="0" algn="l">
              <a:lnSpc>
                <a:spcPct val="107000"/>
              </a:lnSpc>
              <a:spcBef>
                <a:spcPts val="0"/>
              </a:spcBef>
              <a:spcAft>
                <a:spcPts val="0"/>
              </a:spcAft>
              <a:buSzPts val="1200"/>
              <a:buChar char="●"/>
            </a:pPr>
            <a:r>
              <a:rPr lang="es-ES"/>
              <a:t>Compréhension des problèmes que les membres de la communauté ne voudraient pas ou ne pourraient pas traiter et pourquoi.</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25e3dfe0434_2_746: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6" name="Google Shape;156;g25e3dfe0434_2_74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None/>
            </a:pPr>
            <a:r>
              <a:rPr lang="es-ES"/>
              <a:t>Suggestion de </a:t>
            </a:r>
            <a:r>
              <a:rPr b="1" lang="es-ES"/>
              <a:t>questions spécifiques</a:t>
            </a:r>
            <a:r>
              <a:rPr lang="es-ES"/>
              <a:t> pour la plénière : </a:t>
            </a:r>
            <a:endParaRPr/>
          </a:p>
          <a:p>
            <a:pPr indent="-304800" lvl="0" marL="457200" rtl="0" algn="l">
              <a:lnSpc>
                <a:spcPct val="107000"/>
              </a:lnSpc>
              <a:spcBef>
                <a:spcPts val="0"/>
              </a:spcBef>
              <a:spcAft>
                <a:spcPts val="0"/>
              </a:spcAft>
              <a:buSzPts val="1200"/>
              <a:buFont typeface="Calibri"/>
              <a:buAutoNum type="arabicPeriod"/>
            </a:pPr>
            <a:r>
              <a:rPr lang="es-ES"/>
              <a:t>Donnez un exemple d'intégration des interventions de Développement de la petite enfance en situations d'urgence pour les Clusters Santé, WASH ou Nutrition.</a:t>
            </a:r>
            <a:endParaRPr b="1"/>
          </a:p>
          <a:p>
            <a:pPr indent="0" lvl="0" marL="0" rtl="0" algn="l">
              <a:lnSpc>
                <a:spcPct val="100000"/>
              </a:lnSpc>
              <a:spcBef>
                <a:spcPts val="0"/>
              </a:spcBef>
              <a:spcAft>
                <a:spcPts val="0"/>
              </a:spcAft>
              <a:buSzPts val="1400"/>
              <a:buNone/>
            </a:pPr>
            <a:r>
              <a:t/>
            </a:r>
            <a:endParaRPr b="1"/>
          </a:p>
          <a:p>
            <a:pPr indent="0" lvl="0" marL="0" rtl="0" algn="l">
              <a:lnSpc>
                <a:spcPct val="100000"/>
              </a:lnSpc>
              <a:spcBef>
                <a:spcPts val="0"/>
              </a:spcBef>
              <a:spcAft>
                <a:spcPts val="0"/>
              </a:spcAft>
              <a:buClr>
                <a:schemeClr val="dk1"/>
              </a:buClr>
              <a:buSzPts val="1400"/>
              <a:buFont typeface="Arial"/>
              <a:buNone/>
            </a:pPr>
            <a:r>
              <a:rPr b="1" lang="es-ES"/>
              <a:t>--</a:t>
            </a:r>
            <a:endParaRPr/>
          </a:p>
          <a:p>
            <a:pPr indent="0" lvl="0" marL="0" rtl="0" algn="l">
              <a:lnSpc>
                <a:spcPct val="107000"/>
              </a:lnSpc>
              <a:spcBef>
                <a:spcPts val="0"/>
              </a:spcBef>
              <a:spcAft>
                <a:spcPts val="0"/>
              </a:spcAft>
              <a:buSzPts val="1400"/>
              <a:buNone/>
            </a:pPr>
            <a:r>
              <a:rPr lang="es-ES"/>
              <a:t>Les approches de programmation intégrée sont non seulement rentables, mais elles permettent également d'obtenir les meilleurs résultats. Le DPE offre une excellente opportunité de réunir des services multisectoriels pour répondre aux besoins immédiats et à long terme de l'enfant.</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Les secteurs les plus pertinents pour le Développement de la petite enfance en situations d'urgence sont : </a:t>
            </a:r>
            <a:endParaRPr/>
          </a:p>
          <a:p>
            <a:pPr indent="-304800" lvl="0" marL="457200" rtl="0" algn="l">
              <a:lnSpc>
                <a:spcPct val="107000"/>
              </a:lnSpc>
              <a:spcBef>
                <a:spcPts val="0"/>
              </a:spcBef>
              <a:spcAft>
                <a:spcPts val="0"/>
              </a:spcAft>
              <a:buSzPts val="1200"/>
              <a:buChar char="●"/>
            </a:pPr>
            <a:r>
              <a:rPr lang="es-ES"/>
              <a:t>Protection</a:t>
            </a:r>
            <a:endParaRPr/>
          </a:p>
          <a:p>
            <a:pPr indent="-304800" lvl="0" marL="457200" rtl="0" algn="l">
              <a:lnSpc>
                <a:spcPct val="107000"/>
              </a:lnSpc>
              <a:spcBef>
                <a:spcPts val="0"/>
              </a:spcBef>
              <a:spcAft>
                <a:spcPts val="0"/>
              </a:spcAft>
              <a:buSzPts val="1200"/>
              <a:buChar char="●"/>
            </a:pPr>
            <a:r>
              <a:rPr lang="es-ES"/>
              <a:t>Apprentissage / éducation</a:t>
            </a:r>
            <a:endParaRPr/>
          </a:p>
          <a:p>
            <a:pPr indent="-304800" lvl="0" marL="457200" rtl="0" algn="l">
              <a:lnSpc>
                <a:spcPct val="107000"/>
              </a:lnSpc>
              <a:spcBef>
                <a:spcPts val="0"/>
              </a:spcBef>
              <a:spcAft>
                <a:spcPts val="0"/>
              </a:spcAft>
              <a:buSzPts val="1200"/>
              <a:buChar char="●"/>
            </a:pPr>
            <a:r>
              <a:rPr lang="es-ES"/>
              <a:t>Eau, assainissement et hygiène - WASH</a:t>
            </a:r>
            <a:endParaRPr/>
          </a:p>
          <a:p>
            <a:pPr indent="-304800" lvl="0" marL="457200" rtl="0" algn="l">
              <a:lnSpc>
                <a:spcPct val="107000"/>
              </a:lnSpc>
              <a:spcBef>
                <a:spcPts val="0"/>
              </a:spcBef>
              <a:spcAft>
                <a:spcPts val="0"/>
              </a:spcAft>
              <a:buSzPts val="1200"/>
              <a:buChar char="●"/>
            </a:pPr>
            <a:r>
              <a:rPr lang="es-ES"/>
              <a:t>Nutrition et sécurité alimentaire</a:t>
            </a:r>
            <a:endParaRPr/>
          </a:p>
          <a:p>
            <a:pPr indent="-304800" lvl="0" marL="457200" rtl="0" algn="l">
              <a:lnSpc>
                <a:spcPct val="107000"/>
              </a:lnSpc>
              <a:spcBef>
                <a:spcPts val="0"/>
              </a:spcBef>
              <a:spcAft>
                <a:spcPts val="0"/>
              </a:spcAft>
              <a:buSzPts val="1200"/>
              <a:buChar char="●"/>
            </a:pPr>
            <a:r>
              <a:rPr lang="es-ES"/>
              <a:t>Santé</a:t>
            </a:r>
            <a:endParaRPr/>
          </a:p>
          <a:p>
            <a:pPr indent="0" lvl="0" marL="0" rtl="0" algn="l">
              <a:lnSpc>
                <a:spcPct val="107000"/>
              </a:lnSpc>
              <a:spcBef>
                <a:spcPts val="0"/>
              </a:spcBef>
              <a:spcAft>
                <a:spcPts val="0"/>
              </a:spcAft>
              <a:buSzPts val="1400"/>
              <a:buNone/>
            </a:pPr>
            <a:r>
              <a:rPr lang="es-ES"/>
              <a:t>Chaque secteur qui s'intègre au Développement de la petite enfance en situations d'urgence est plus fort. De nombreuses synergies sont possibles lorsqu'une réponse intègre des interventions traditionnelles telles que la Santé et WASH au Développement de la petite enfance en situations d'urgence, et qu'elle en améliore l'efficacité en tirant parti des ressources.</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i="1" lang="es-ES"/>
              <a:t>L'intégration du DPESU à une programmation transversale, telle que la programmation sur le genre et la RCCE ou l'engagement communautaire garantit que la réponse traite des pratiques de genre qui ont un impact sur l'action des enfants. En garantissant la participation des enfants et des personnes qui s'occupent d'eux à toutes les décisions qui les concernent, les équipes favorisent le développement des compétences et l'engagement dans les processus de prise de décision individuels et collectifs et renforcent le « sentiment d’amour-propre, d'estime de soi et d'autonomisation de l'enfant ». Les enfants eux-mêmes affirment que la capacité d'agir, d'exercer un choix et d'exercer une influence sur les situations quotidiennes est essentielle à leur bien-être.  </a:t>
            </a:r>
            <a:endParaRPr i="1"/>
          </a:p>
          <a:p>
            <a:pPr indent="0" lvl="0" marL="0" rtl="0" algn="l">
              <a:lnSpc>
                <a:spcPct val="107000"/>
              </a:lnSpc>
              <a:spcBef>
                <a:spcPts val="0"/>
              </a:spcBef>
              <a:spcAft>
                <a:spcPts val="0"/>
              </a:spcAft>
              <a:buSzPts val="1400"/>
              <a:buNone/>
            </a:pPr>
            <a:r>
              <a:t/>
            </a:r>
            <a:endParaRPr i="1"/>
          </a:p>
          <a:p>
            <a:pPr indent="0" lvl="0" marL="0" rtl="0" algn="l">
              <a:lnSpc>
                <a:spcPct val="107000"/>
              </a:lnSpc>
              <a:spcBef>
                <a:spcPts val="0"/>
              </a:spcBef>
              <a:spcAft>
                <a:spcPts val="0"/>
              </a:spcAft>
              <a:buClr>
                <a:schemeClr val="dk1"/>
              </a:buClr>
              <a:buSzPts val="1400"/>
              <a:buFont typeface="Calibri"/>
              <a:buNone/>
            </a:pPr>
            <a:r>
              <a:rPr lang="es-ES"/>
              <a:t>Les interventions coordonnées de Développement de la petite enfance en situations d'urgence qui prennent en compte la </a:t>
            </a:r>
            <a:r>
              <a:rPr b="1" lang="es-ES"/>
              <a:t>protection de l'enfant </a:t>
            </a:r>
            <a:r>
              <a:rPr lang="es-ES"/>
              <a:t>peuvent inclure : </a:t>
            </a:r>
            <a:endParaRPr/>
          </a:p>
          <a:p>
            <a:pPr indent="-304800" lvl="0" marL="457200" rtl="0" algn="l">
              <a:lnSpc>
                <a:spcPct val="107000"/>
              </a:lnSpc>
              <a:spcBef>
                <a:spcPts val="0"/>
              </a:spcBef>
              <a:spcAft>
                <a:spcPts val="0"/>
              </a:spcAft>
              <a:buSzPts val="1200"/>
              <a:buChar char="●"/>
            </a:pPr>
            <a:r>
              <a:rPr lang="es-ES"/>
              <a:t>La promotion de l'enregistrement des naissances </a:t>
            </a:r>
            <a:endParaRPr/>
          </a:p>
          <a:p>
            <a:pPr indent="-304800" lvl="0" marL="457200" rtl="0" algn="l">
              <a:lnSpc>
                <a:spcPct val="107000"/>
              </a:lnSpc>
              <a:spcBef>
                <a:spcPts val="0"/>
              </a:spcBef>
              <a:spcAft>
                <a:spcPts val="0"/>
              </a:spcAft>
              <a:buSzPts val="1200"/>
              <a:buChar char="●"/>
            </a:pPr>
            <a:r>
              <a:rPr lang="es-ES"/>
              <a:t>La mise en œuvre d'espaces amis des enfants </a:t>
            </a:r>
            <a:endParaRPr/>
          </a:p>
          <a:p>
            <a:pPr indent="-304800" lvl="0" marL="457200" rtl="0" algn="l">
              <a:lnSpc>
                <a:spcPct val="107000"/>
              </a:lnSpc>
              <a:spcBef>
                <a:spcPts val="0"/>
              </a:spcBef>
              <a:spcAft>
                <a:spcPts val="0"/>
              </a:spcAft>
              <a:buSzPts val="1200"/>
              <a:buChar char="●"/>
            </a:pPr>
            <a:r>
              <a:rPr lang="es-ES"/>
              <a:t>L’identification des enfants présentant des signes de stress ou de traumatisme et leur orientation vers des prestataires de services spécialisés</a:t>
            </a:r>
            <a:endParaRPr/>
          </a:p>
          <a:p>
            <a:pPr indent="-304800" lvl="0" marL="457200" rtl="0" algn="l">
              <a:lnSpc>
                <a:spcPct val="107000"/>
              </a:lnSpc>
              <a:spcBef>
                <a:spcPts val="0"/>
              </a:spcBef>
              <a:spcAft>
                <a:spcPts val="0"/>
              </a:spcAft>
              <a:buSzPts val="1200"/>
              <a:buChar char="●"/>
            </a:pPr>
            <a:r>
              <a:rPr lang="es-ES"/>
              <a:t>Les actions de regroupement familial</a:t>
            </a:r>
            <a:endParaRPr/>
          </a:p>
          <a:p>
            <a:pPr indent="-304800" lvl="0" marL="457200" rtl="0" algn="l">
              <a:lnSpc>
                <a:spcPct val="107000"/>
              </a:lnSpc>
              <a:spcBef>
                <a:spcPts val="0"/>
              </a:spcBef>
              <a:spcAft>
                <a:spcPts val="0"/>
              </a:spcAft>
              <a:buSzPts val="1200"/>
              <a:buChar char="●"/>
            </a:pPr>
            <a:r>
              <a:rPr lang="es-ES"/>
              <a:t>Des infrastructures accessibles (pour les enfants en situation de handicap)</a:t>
            </a:r>
            <a:endParaRPr/>
          </a:p>
          <a:p>
            <a:pPr indent="-304800" lvl="0" marL="457200" rtl="0" algn="l">
              <a:lnSpc>
                <a:spcPct val="107000"/>
              </a:lnSpc>
              <a:spcBef>
                <a:spcPts val="0"/>
              </a:spcBef>
              <a:spcAft>
                <a:spcPts val="0"/>
              </a:spcAft>
              <a:buSzPts val="1200"/>
              <a:buChar char="●"/>
            </a:pPr>
            <a:r>
              <a:rPr lang="es-ES"/>
              <a:t>Des toilettes et des urinoirs accessibles et de taille adéquate</a:t>
            </a:r>
            <a:endParaRPr/>
          </a:p>
          <a:p>
            <a:pPr indent="-304800" lvl="0" marL="457200" rtl="0" algn="l">
              <a:lnSpc>
                <a:spcPct val="107000"/>
              </a:lnSpc>
              <a:spcBef>
                <a:spcPts val="0"/>
              </a:spcBef>
              <a:spcAft>
                <a:spcPts val="0"/>
              </a:spcAft>
              <a:buSzPts val="1200"/>
              <a:buChar char="●"/>
            </a:pPr>
            <a:r>
              <a:rPr lang="es-ES"/>
              <a:t>Aider les mères et les pères à s'occuper de leurs jeunes enfants et à les protéger de la maltraitance et de la violence.</a:t>
            </a:r>
            <a:endParaRPr/>
          </a:p>
          <a:p>
            <a:pPr indent="-82550" lvl="0" marL="171450" rtl="0" algn="l">
              <a:lnSpc>
                <a:spcPct val="107000"/>
              </a:lnSpc>
              <a:spcBef>
                <a:spcPts val="0"/>
              </a:spcBef>
              <a:spcAft>
                <a:spcPts val="0"/>
              </a:spcAft>
              <a:buClr>
                <a:schemeClr val="dk1"/>
              </a:buClr>
              <a:buSzPts val="1400"/>
              <a:buFont typeface="Calibri"/>
              <a:buNone/>
            </a:pPr>
            <a:r>
              <a:t/>
            </a:r>
            <a:endParaRPr/>
          </a:p>
          <a:p>
            <a:pPr indent="0" lvl="0" marL="0" rtl="0" algn="l">
              <a:lnSpc>
                <a:spcPct val="107000"/>
              </a:lnSpc>
              <a:spcBef>
                <a:spcPts val="0"/>
              </a:spcBef>
              <a:spcAft>
                <a:spcPts val="0"/>
              </a:spcAft>
              <a:buClr>
                <a:schemeClr val="dk1"/>
              </a:buClr>
              <a:buSzPts val="1400"/>
              <a:buFont typeface="Arial"/>
              <a:buNone/>
            </a:pPr>
            <a:r>
              <a:rPr lang="es-ES"/>
              <a:t>L'intégration des programmations </a:t>
            </a:r>
            <a:r>
              <a:rPr b="1" lang="es-ES"/>
              <a:t>WASH</a:t>
            </a:r>
            <a:r>
              <a:rPr lang="es-ES"/>
              <a:t> et de Développement de la petite enfance en situations d'urgence garantit que les jeunes enfants ont accès à de l'eau propre, à des toilettes de base et à de bonnes pratiques d'hygiène, tout en apprenant à rester en bonne santé et à se prémunir contre les maladies liées à l’eau. Les aidants apprennent également les pratiques exemplaires WASH grâce aux centres et aux efforts en DPESU. Les actions clés pour y parvenir sont les suivantes : </a:t>
            </a:r>
            <a:endParaRPr/>
          </a:p>
          <a:p>
            <a:pPr indent="-304800" lvl="0" marL="457200" rtl="0" algn="l">
              <a:lnSpc>
                <a:spcPct val="107000"/>
              </a:lnSpc>
              <a:spcBef>
                <a:spcPts val="0"/>
              </a:spcBef>
              <a:spcAft>
                <a:spcPts val="0"/>
              </a:spcAft>
              <a:buSzPts val="1200"/>
              <a:buChar char="●"/>
            </a:pPr>
            <a:r>
              <a:rPr lang="es-ES"/>
              <a:t>Intégrer l'apprentissage aux pratiques d'hygiène</a:t>
            </a:r>
            <a:endParaRPr/>
          </a:p>
          <a:p>
            <a:pPr indent="-304800" lvl="0" marL="457200" rtl="0" algn="l">
              <a:lnSpc>
                <a:spcPct val="107000"/>
              </a:lnSpc>
              <a:spcBef>
                <a:spcPts val="0"/>
              </a:spcBef>
              <a:spcAft>
                <a:spcPts val="0"/>
              </a:spcAft>
              <a:buSzPts val="1200"/>
              <a:buChar char="●"/>
            </a:pPr>
            <a:r>
              <a:rPr lang="es-ES"/>
              <a:t>Former les familles, en particulier les aidants, aux bonnes pratiques en matière d'assainissement et d'hygiène</a:t>
            </a:r>
            <a:endParaRPr/>
          </a:p>
          <a:p>
            <a:pPr indent="-304800" lvl="0" marL="457200" rtl="0" algn="l">
              <a:lnSpc>
                <a:spcPct val="107000"/>
              </a:lnSpc>
              <a:spcBef>
                <a:spcPts val="0"/>
              </a:spcBef>
              <a:spcAft>
                <a:spcPts val="0"/>
              </a:spcAft>
              <a:buSzPts val="1200"/>
              <a:buChar char="●"/>
            </a:pPr>
            <a:r>
              <a:rPr lang="es-ES"/>
              <a:t>Distribution et accès à l’eau potable</a:t>
            </a:r>
            <a:endParaRPr/>
          </a:p>
          <a:p>
            <a:pPr indent="-304800" lvl="0" marL="457200" rtl="0" algn="l">
              <a:lnSpc>
                <a:spcPct val="107000"/>
              </a:lnSpc>
              <a:spcBef>
                <a:spcPts val="0"/>
              </a:spcBef>
              <a:spcAft>
                <a:spcPts val="0"/>
              </a:spcAft>
              <a:buSzPts val="1200"/>
              <a:buChar char="●"/>
            </a:pPr>
            <a:r>
              <a:rPr lang="es-ES"/>
              <a:t>Installations sanitaires adaptées au genre et entretien participatif</a:t>
            </a:r>
            <a:endParaRPr/>
          </a:p>
          <a:p>
            <a:pPr indent="-304800" lvl="0" marL="457200" rtl="0" algn="l">
              <a:lnSpc>
                <a:spcPct val="107000"/>
              </a:lnSpc>
              <a:spcBef>
                <a:spcPts val="0"/>
              </a:spcBef>
              <a:spcAft>
                <a:spcPts val="0"/>
              </a:spcAft>
              <a:buSzPts val="1200"/>
              <a:buChar char="●"/>
            </a:pPr>
            <a:r>
              <a:rPr lang="es-ES"/>
              <a:t>Disponibilité des kits d'hygiène par tranche d’âge</a:t>
            </a:r>
            <a:endParaRPr/>
          </a:p>
          <a:p>
            <a:pPr indent="-304800" lvl="0" marL="457200" rtl="0" algn="l">
              <a:lnSpc>
                <a:spcPct val="107000"/>
              </a:lnSpc>
              <a:spcBef>
                <a:spcPts val="0"/>
              </a:spcBef>
              <a:spcAft>
                <a:spcPts val="0"/>
              </a:spcAft>
              <a:buSzPts val="1200"/>
              <a:buChar char="●"/>
            </a:pPr>
            <a:r>
              <a:rPr lang="es-ES"/>
              <a:t>Diffuser des informations sur les pratiques WASH sûres</a:t>
            </a:r>
            <a:endParaRPr/>
          </a:p>
          <a:p>
            <a:pPr indent="0" lvl="0" marL="0" rtl="0" algn="l">
              <a:lnSpc>
                <a:spcPct val="107000"/>
              </a:lnSpc>
              <a:spcBef>
                <a:spcPts val="0"/>
              </a:spcBef>
              <a:spcAft>
                <a:spcPts val="0"/>
              </a:spcAft>
              <a:buClr>
                <a:schemeClr val="dk1"/>
              </a:buClr>
              <a:buSzPts val="1400"/>
              <a:buFont typeface="Arial"/>
              <a:buNone/>
            </a:pPr>
            <a:r>
              <a:rPr lang="es-ES"/>
              <a:t>La programmation WASH peut être intégrée dans les sessions d'éducation parentale, les centres d'apprentissage préscolaire ou les espaces amis des enfants au travers de jeux et de chansons sur l'hygiène. </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L'intégration de la programmation de </a:t>
            </a:r>
            <a:r>
              <a:rPr b="1" lang="es-ES"/>
              <a:t>Santé</a:t>
            </a:r>
            <a:r>
              <a:rPr lang="es-ES"/>
              <a:t> au Développement de la petite enfance en situations d'urgence a un impact considérable sur le bien-être des enfants ainsi que sur la mortalité et la morbidité infantiles. En intégrant les interventions de Santé et de Développement de la petite enfance en situations d'urgence, les équipes peuvent mieux remédier aux iniquités dues au manque de ressources et de soutiens structurels. La collaboration avec le secteur de la santé peut se faire de la manière suivante :</a:t>
            </a:r>
            <a:endParaRPr/>
          </a:p>
          <a:p>
            <a:pPr indent="-304800" lvl="0" marL="457200" rtl="0" algn="l">
              <a:lnSpc>
                <a:spcPct val="107000"/>
              </a:lnSpc>
              <a:spcBef>
                <a:spcPts val="0"/>
              </a:spcBef>
              <a:spcAft>
                <a:spcPts val="0"/>
              </a:spcAft>
              <a:buSzPts val="1200"/>
              <a:buChar char="●"/>
            </a:pPr>
            <a:r>
              <a:rPr lang="es-ES"/>
              <a:t>Intégrer l'apprentissage préscolaire, l’éveil et l'éducation parentale dans les centres de santé (par exemple, des espaces de jeux ou de lecture dans les centres de santé).  </a:t>
            </a:r>
            <a:endParaRPr/>
          </a:p>
          <a:p>
            <a:pPr indent="-304800" lvl="0" marL="457200" rtl="0" algn="l">
              <a:lnSpc>
                <a:spcPct val="107000"/>
              </a:lnSpc>
              <a:spcBef>
                <a:spcPts val="0"/>
              </a:spcBef>
              <a:spcAft>
                <a:spcPts val="0"/>
              </a:spcAft>
              <a:buSzPts val="1200"/>
              <a:buChar char="●"/>
            </a:pPr>
            <a:r>
              <a:rPr lang="es-ES"/>
              <a:t>Animer des sessions d'éducation parentale et des activités de jeux avec les enfants et les parents lorsqu'ils et elles se trouvent dans les centres de santé. </a:t>
            </a:r>
            <a:endParaRPr/>
          </a:p>
          <a:p>
            <a:pPr indent="-304800" lvl="0" marL="457200" rtl="0" algn="l">
              <a:lnSpc>
                <a:spcPct val="107000"/>
              </a:lnSpc>
              <a:spcBef>
                <a:spcPts val="0"/>
              </a:spcBef>
              <a:spcAft>
                <a:spcPts val="0"/>
              </a:spcAft>
              <a:buSzPts val="1200"/>
              <a:buChar char="●"/>
            </a:pPr>
            <a:r>
              <a:rPr lang="es-ES"/>
              <a:t>Dépistage de santé et dispense de services de vaccination.</a:t>
            </a:r>
            <a:endParaRPr/>
          </a:p>
          <a:p>
            <a:pPr indent="0" lvl="0" marL="0" rtl="0" algn="l">
              <a:lnSpc>
                <a:spcPct val="107000"/>
              </a:lnSpc>
              <a:spcBef>
                <a:spcPts val="0"/>
              </a:spcBef>
              <a:spcAft>
                <a:spcPts val="0"/>
              </a:spcAft>
              <a:buClr>
                <a:schemeClr val="dk1"/>
              </a:buClr>
              <a:buSzPts val="1400"/>
              <a:buFont typeface="Arial"/>
              <a:buNone/>
            </a:pPr>
            <a:r>
              <a:rPr lang="es-ES"/>
              <a:t>En matière de santé mentale et soutien psychosocial (SMSPS), nous savons que l'exposition à des événements traumatisants, à l'adversité, à la violence et au stress toxique typique des crises humanitaires crée et aggrave une détresse et une souffrance psychologiques immédiates et à long terme pour les enfants et les aidants. L'âge et le développement sont des facteurs importants qui déterminent si l'enfant a besoin de services SMSPS supplémentaires pendant les crises. L'intégration du Développement de la petite enfance en situations d'urgence aux interventions de SMSPS permet aux enfants de développer leurs propres compétences socio-émotionnelles et des relations saines tout en renforçant les familles, les écoles et les communautés</a:t>
            </a:r>
            <a:endParaRPr/>
          </a:p>
          <a:p>
            <a:pPr indent="0" lvl="0" marL="0" rtl="0" algn="l">
              <a:lnSpc>
                <a:spcPct val="107000"/>
              </a:lnSpc>
              <a:spcBef>
                <a:spcPts val="0"/>
              </a:spcBef>
              <a:spcAft>
                <a:spcPts val="0"/>
              </a:spcAft>
              <a:buClr>
                <a:schemeClr val="dk1"/>
              </a:buClr>
              <a:buSzPts val="1400"/>
              <a:buFont typeface="Arial"/>
              <a:buNone/>
            </a:pPr>
            <a:br>
              <a:rPr lang="es-ES"/>
            </a:br>
            <a:r>
              <a:rPr lang="es-ES"/>
              <a:t>La collaboration avec le secteur de la </a:t>
            </a:r>
            <a:r>
              <a:rPr b="1" lang="es-ES"/>
              <a:t>nutrition</a:t>
            </a:r>
            <a:r>
              <a:rPr lang="es-ES"/>
              <a:t> peut se faire en associant les Centres de nutrition pour les nourrissons et jeunes enfants (IYCF - acronyme en anglais) à des espaces sûrs ou à des groupes de jeux parents/enfants. Les autres actions clés sont les suivantes : </a:t>
            </a:r>
            <a:endParaRPr/>
          </a:p>
          <a:p>
            <a:pPr indent="-304800" lvl="0" marL="457200" rtl="0" algn="l">
              <a:lnSpc>
                <a:spcPct val="107000"/>
              </a:lnSpc>
              <a:spcBef>
                <a:spcPts val="0"/>
              </a:spcBef>
              <a:spcAft>
                <a:spcPts val="0"/>
              </a:spcAft>
              <a:buSzPts val="1200"/>
              <a:buChar char="●"/>
            </a:pPr>
            <a:r>
              <a:rPr lang="es-ES"/>
              <a:t>Diffuser des informations sur les IYCF lors des sessions parentales. </a:t>
            </a:r>
            <a:endParaRPr/>
          </a:p>
          <a:p>
            <a:pPr indent="-304800" lvl="0" marL="457200" rtl="0" algn="l">
              <a:lnSpc>
                <a:spcPct val="107000"/>
              </a:lnSpc>
              <a:spcBef>
                <a:spcPts val="0"/>
              </a:spcBef>
              <a:spcAft>
                <a:spcPts val="0"/>
              </a:spcAft>
              <a:buSzPts val="1200"/>
              <a:buChar char="●"/>
            </a:pPr>
            <a:r>
              <a:rPr lang="es-ES"/>
              <a:t>Intégrer des sessions préscolaires et parentales dans les centres d'alimentation thérapeutique et dans d'autres lieux où les enfants pourraient recevoir des services d'alimentation et de nutrition. </a:t>
            </a:r>
            <a:endParaRPr/>
          </a:p>
          <a:p>
            <a:pPr indent="-304800" lvl="0" marL="457200" rtl="0" algn="l">
              <a:lnSpc>
                <a:spcPct val="107000"/>
              </a:lnSpc>
              <a:spcBef>
                <a:spcPts val="0"/>
              </a:spcBef>
              <a:spcAft>
                <a:spcPts val="0"/>
              </a:spcAft>
              <a:buSzPts val="1200"/>
              <a:buChar char="●"/>
            </a:pPr>
            <a:r>
              <a:rPr lang="es-ES"/>
              <a:t>Promouvoir l'allaitement maternel. </a:t>
            </a:r>
            <a:endParaRPr/>
          </a:p>
          <a:p>
            <a:pPr indent="-304800" lvl="0" marL="457200" rtl="0" algn="l">
              <a:lnSpc>
                <a:spcPct val="107000"/>
              </a:lnSpc>
              <a:spcBef>
                <a:spcPts val="0"/>
              </a:spcBef>
              <a:spcAft>
                <a:spcPts val="0"/>
              </a:spcAft>
              <a:buSzPts val="1200"/>
              <a:buChar char="●"/>
            </a:pPr>
            <a:r>
              <a:rPr lang="es-ES"/>
              <a:t>Soutenir les femmes qui allaitent, encourager l'allaitement et l'alimentation adaptée est une priorité essentielle pour les bébés vivant sous des tentes.</a:t>
            </a:r>
            <a:endParaRPr/>
          </a:p>
          <a:p>
            <a:pPr indent="-304800" lvl="0" marL="457200" rtl="0" algn="l">
              <a:lnSpc>
                <a:spcPct val="107000"/>
              </a:lnSpc>
              <a:spcBef>
                <a:spcPts val="0"/>
              </a:spcBef>
              <a:spcAft>
                <a:spcPts val="0"/>
              </a:spcAft>
              <a:buSzPts val="1200"/>
              <a:buChar char="●"/>
            </a:pPr>
            <a:r>
              <a:rPr lang="es-ES"/>
              <a:t>Dans les espaces amis des enfants, prévoir une zone pour l'allaitement et l'alimentation des enfants</a:t>
            </a:r>
            <a:endParaRPr/>
          </a:p>
          <a:p>
            <a:pPr indent="-304800" lvl="0" marL="457200" rtl="0" algn="l">
              <a:lnSpc>
                <a:spcPct val="107000"/>
              </a:lnSpc>
              <a:spcBef>
                <a:spcPts val="0"/>
              </a:spcBef>
              <a:spcAft>
                <a:spcPts val="0"/>
              </a:spcAft>
              <a:buSzPts val="1200"/>
              <a:buChar char="●"/>
            </a:pPr>
            <a:r>
              <a:rPr lang="es-ES"/>
              <a:t>Intégrer </a:t>
            </a:r>
            <a:r>
              <a:rPr b="1" lang="es-ES"/>
              <a:t>les programmes d’alimentation et de nutrition dans</a:t>
            </a:r>
            <a:r>
              <a:rPr lang="es-ES"/>
              <a:t> d'autres activités.</a:t>
            </a:r>
            <a:endParaRPr/>
          </a:p>
          <a:p>
            <a:pPr indent="-304800" lvl="0" marL="457200" rtl="0" algn="l">
              <a:lnSpc>
                <a:spcPct val="107000"/>
              </a:lnSpc>
              <a:spcBef>
                <a:spcPts val="0"/>
              </a:spcBef>
              <a:spcAft>
                <a:spcPts val="0"/>
              </a:spcAft>
              <a:buSzPts val="1200"/>
              <a:buChar char="●"/>
            </a:pPr>
            <a:r>
              <a:rPr lang="es-ES"/>
              <a:t>Fournir des conseils aux aidants sur les besoins nutritionnels des enfants et la gestion de la nutrition</a:t>
            </a:r>
            <a:endParaRPr/>
          </a:p>
          <a:p>
            <a:pPr indent="0" lvl="0" marL="0" rtl="0" algn="l">
              <a:lnSpc>
                <a:spcPct val="107000"/>
              </a:lnSpc>
              <a:spcBef>
                <a:spcPts val="0"/>
              </a:spcBef>
              <a:spcAft>
                <a:spcPts val="0"/>
              </a:spcAft>
              <a:buClr>
                <a:schemeClr val="dk1"/>
              </a:buClr>
              <a:buSzPts val="1400"/>
              <a:buFont typeface="Arial"/>
              <a:buNone/>
            </a:pPr>
            <a:br>
              <a:rPr lang="es-ES"/>
            </a:br>
            <a:r>
              <a:rPr lang="es-ES"/>
              <a:t>La collaboration avec le secteur de </a:t>
            </a:r>
            <a:r>
              <a:rPr b="1" lang="es-ES"/>
              <a:t>l’éducation</a:t>
            </a:r>
            <a:r>
              <a:rPr lang="es-ES"/>
              <a:t> au sens large permet de répondre aux besoins de la plupart des enfants grâce à des interventions au niveau de la communauté et de l'école et au développement de politiques. Les interventions intégrées à tous les niveaux peuvent renforcer l'impact en garantissant la cohérence de l'approche pour les enfants, le personnel enseignant et les aidants. Les actions clés comprennent notamment : </a:t>
            </a:r>
            <a:endParaRPr/>
          </a:p>
          <a:p>
            <a:pPr indent="-304800" lvl="0" marL="457200" rtl="0" algn="l">
              <a:lnSpc>
                <a:spcPct val="107000"/>
              </a:lnSpc>
              <a:spcBef>
                <a:spcPts val="0"/>
              </a:spcBef>
              <a:spcAft>
                <a:spcPts val="0"/>
              </a:spcAft>
              <a:buSzPts val="1200"/>
              <a:buChar char="●"/>
            </a:pPr>
            <a:r>
              <a:rPr lang="es-ES"/>
              <a:t>La mise en place d’espaces d'apprentissage temporaires</a:t>
            </a:r>
            <a:endParaRPr/>
          </a:p>
          <a:p>
            <a:pPr indent="-304800" lvl="0" marL="457200" rtl="0" algn="l">
              <a:lnSpc>
                <a:spcPct val="107000"/>
              </a:lnSpc>
              <a:spcBef>
                <a:spcPts val="0"/>
              </a:spcBef>
              <a:spcAft>
                <a:spcPts val="0"/>
              </a:spcAft>
              <a:buSzPts val="1200"/>
              <a:buChar char="●"/>
            </a:pPr>
            <a:r>
              <a:rPr lang="es-ES"/>
              <a:t>Impliquer les familles dans les activités, y compris les enfants en situation de handicap</a:t>
            </a:r>
            <a:endParaRPr/>
          </a:p>
          <a:p>
            <a:pPr indent="-304800" lvl="0" marL="457200" rtl="0" algn="l">
              <a:lnSpc>
                <a:spcPct val="107000"/>
              </a:lnSpc>
              <a:spcBef>
                <a:spcPts val="0"/>
              </a:spcBef>
              <a:spcAft>
                <a:spcPts val="0"/>
              </a:spcAft>
              <a:buSzPts val="1200"/>
              <a:buChar char="●"/>
            </a:pPr>
            <a:r>
              <a:rPr lang="es-ES"/>
              <a:t>Des espaces adaptés aux différents besoins de développement</a:t>
            </a:r>
            <a:endParaRPr/>
          </a:p>
          <a:p>
            <a:pPr indent="-304800" lvl="0" marL="457200" rtl="0" algn="l">
              <a:lnSpc>
                <a:spcPct val="107000"/>
              </a:lnSpc>
              <a:spcBef>
                <a:spcPts val="0"/>
              </a:spcBef>
              <a:spcAft>
                <a:spcPts val="0"/>
              </a:spcAft>
              <a:buSzPts val="1200"/>
              <a:buChar char="●"/>
            </a:pPr>
            <a:r>
              <a:rPr lang="es-ES"/>
              <a:t>Identifier les institutions qui fournissent des services complémentaires</a:t>
            </a:r>
            <a:endParaRPr/>
          </a:p>
          <a:p>
            <a:pPr indent="-304800" lvl="0" marL="457200" rtl="0" algn="l">
              <a:lnSpc>
                <a:spcPct val="107000"/>
              </a:lnSpc>
              <a:spcBef>
                <a:spcPts val="0"/>
              </a:spcBef>
              <a:spcAft>
                <a:spcPts val="0"/>
              </a:spcAft>
              <a:buSzPts val="1200"/>
              <a:buChar char="●"/>
            </a:pPr>
            <a:r>
              <a:rPr lang="es-ES"/>
              <a:t>Fabriquer des jeux et des jouets avec des matériaux locaux</a:t>
            </a:r>
            <a:endParaRPr/>
          </a:p>
          <a:p>
            <a:pPr indent="-304800" lvl="0" marL="457200" rtl="0" algn="l">
              <a:lnSpc>
                <a:spcPct val="107000"/>
              </a:lnSpc>
              <a:spcBef>
                <a:spcPts val="0"/>
              </a:spcBef>
              <a:spcAft>
                <a:spcPts val="0"/>
              </a:spcAft>
              <a:buSzPts val="1200"/>
              <a:buChar char="●"/>
            </a:pPr>
            <a:r>
              <a:rPr lang="es-ES"/>
              <a:t>Aider les parents à préparer la rentrée à l’école de leurs enfants.</a:t>
            </a:r>
            <a:endParaRPr i="1"/>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25e3dfe0434_2_76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 name="Google Shape;162;g25e3dfe0434_2_76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Suggestion de </a:t>
            </a:r>
            <a:r>
              <a:rPr b="1" lang="es-ES"/>
              <a:t>questions spécifiques</a:t>
            </a:r>
            <a:r>
              <a:rPr lang="es-ES"/>
              <a:t> pour la plénière : </a:t>
            </a:r>
            <a:endParaRPr/>
          </a:p>
          <a:p>
            <a:pPr indent="-304800" lvl="0" marL="457200" rtl="0" algn="l">
              <a:lnSpc>
                <a:spcPct val="107000"/>
              </a:lnSpc>
              <a:spcBef>
                <a:spcPts val="0"/>
              </a:spcBef>
              <a:spcAft>
                <a:spcPts val="0"/>
              </a:spcAft>
              <a:buSzPts val="1200"/>
              <a:buFont typeface="Calibri"/>
              <a:buAutoNum type="arabicPeriod"/>
            </a:pPr>
            <a:r>
              <a:rPr lang="es-ES"/>
              <a:t>Décrivez l’importance des jeux pour les jeunes enfants.</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Clr>
                <a:schemeClr val="dk1"/>
              </a:buClr>
              <a:buSzPts val="1400"/>
              <a:buFont typeface="Arial"/>
              <a:buNone/>
            </a:pPr>
            <a:r>
              <a:rPr b="1" lang="es-ES"/>
              <a:t>--</a:t>
            </a:r>
            <a:endParaRPr/>
          </a:p>
          <a:p>
            <a:pPr indent="0" lvl="0" marL="0" rtl="0" algn="l">
              <a:lnSpc>
                <a:spcPct val="107000"/>
              </a:lnSpc>
              <a:spcBef>
                <a:spcPts val="0"/>
              </a:spcBef>
              <a:spcAft>
                <a:spcPts val="0"/>
              </a:spcAft>
              <a:buClr>
                <a:schemeClr val="dk1"/>
              </a:buClr>
              <a:buSzPts val="1400"/>
              <a:buFont typeface="Calibri"/>
              <a:buNone/>
            </a:pPr>
            <a:r>
              <a:rPr lang="es-ES"/>
              <a:t>Le pouvoir de jouer est l'une des forces les plus puissantes et les plus fondamentales dans la vie de chaque enfant. Les équipes du DPESU utilisent le jeu pour faire naître chez chaque enfant un amour de l'apprentissage qui durera toute sa vie, en les rendant amusants, actifs et engageants.</a:t>
            </a:r>
            <a:endParaRPr/>
          </a:p>
          <a:p>
            <a:pPr indent="0" lvl="0" marL="0" rtl="0" algn="l">
              <a:lnSpc>
                <a:spcPct val="107000"/>
              </a:lnSpc>
              <a:spcBef>
                <a:spcPts val="0"/>
              </a:spcBef>
              <a:spcAft>
                <a:spcPts val="0"/>
              </a:spcAft>
              <a:buClr>
                <a:schemeClr val="dk1"/>
              </a:buClr>
              <a:buSzPts val="1400"/>
              <a:buFont typeface="Calibri"/>
              <a:buNone/>
            </a:pPr>
            <a:r>
              <a:t/>
            </a:r>
            <a:endParaRPr/>
          </a:p>
          <a:p>
            <a:pPr indent="0" lvl="0" marL="0" rtl="0" algn="l">
              <a:lnSpc>
                <a:spcPct val="107000"/>
              </a:lnSpc>
              <a:spcBef>
                <a:spcPts val="0"/>
              </a:spcBef>
              <a:spcAft>
                <a:spcPts val="0"/>
              </a:spcAft>
              <a:buClr>
                <a:schemeClr val="dk1"/>
              </a:buClr>
              <a:buSzPts val="1400"/>
              <a:buFont typeface="Calibri"/>
              <a:buNone/>
            </a:pPr>
            <a:r>
              <a:rPr lang="es-ES"/>
              <a:t>Jouer devient une forme très attrayante d'autoprotection pour les enfants.  Les adultes peuvent avoir l'impression qu'ils et elles n'ont aucune signification, mais pour de nombreux enfants, jouer a le potentiel de favoriser la survie et d'améliorer le bien-être. Pour que cette autoprotection se concrétise, il faut une participation active à la vie quotidienne, dans des environnements et des communautés qui la favorisent en offrant du temps et de l'espace pour jouer.</a:t>
            </a:r>
            <a:endParaRPr/>
          </a:p>
          <a:p>
            <a:pPr indent="0" lvl="0" marL="0" rtl="0" algn="l">
              <a:lnSpc>
                <a:spcPct val="107000"/>
              </a:lnSpc>
              <a:spcBef>
                <a:spcPts val="0"/>
              </a:spcBef>
              <a:spcAft>
                <a:spcPts val="0"/>
              </a:spcAft>
              <a:buClr>
                <a:schemeClr val="dk1"/>
              </a:buClr>
              <a:buSzPts val="1400"/>
              <a:buFont typeface="Calibri"/>
              <a:buNone/>
            </a:pPr>
            <a:r>
              <a:t/>
            </a:r>
            <a:endParaRPr/>
          </a:p>
          <a:p>
            <a:pPr indent="0" lvl="0" marL="0" rtl="0" algn="l">
              <a:lnSpc>
                <a:spcPct val="107000"/>
              </a:lnSpc>
              <a:spcBef>
                <a:spcPts val="0"/>
              </a:spcBef>
              <a:spcAft>
                <a:spcPts val="0"/>
              </a:spcAft>
              <a:buClr>
                <a:schemeClr val="dk1"/>
              </a:buClr>
              <a:buSzPts val="1400"/>
              <a:buFont typeface="Calibri"/>
              <a:buNone/>
            </a:pPr>
            <a:r>
              <a:rPr lang="es-ES"/>
              <a:t>Jouer avec d'autres enfants permettent à l'enfant de développer ses compétences sociales et de communication. Jouer avec les autres apprennent également à l'enfant à gérer ses émotions et son comportement tout en tenant compte des sentiments des autres enfants.</a:t>
            </a:r>
            <a:endParaRPr/>
          </a:p>
          <a:p>
            <a:pPr indent="0" lvl="0" marL="0" rtl="0" algn="l">
              <a:lnSpc>
                <a:spcPct val="107000"/>
              </a:lnSpc>
              <a:spcBef>
                <a:spcPts val="0"/>
              </a:spcBef>
              <a:spcAft>
                <a:spcPts val="0"/>
              </a:spcAft>
              <a:buClr>
                <a:schemeClr val="dk1"/>
              </a:buClr>
              <a:buSzPts val="1400"/>
              <a:buFont typeface="Calibri"/>
              <a:buNone/>
            </a:pPr>
            <a:r>
              <a:rPr lang="es-ES"/>
              <a:t>En interagissant et en acquérant la maîtrise de soi, les enfants apprennent l'importance de la coopération, de l'honnêteté, du partage et du fait de donner sa chance aux autres.</a:t>
            </a:r>
            <a:endParaRPr/>
          </a:p>
          <a:p>
            <a:pPr indent="0" lvl="0" marL="0" rtl="0" algn="l">
              <a:lnSpc>
                <a:spcPct val="107000"/>
              </a:lnSpc>
              <a:spcBef>
                <a:spcPts val="0"/>
              </a:spcBef>
              <a:spcAft>
                <a:spcPts val="0"/>
              </a:spcAft>
              <a:buClr>
                <a:schemeClr val="dk1"/>
              </a:buClr>
              <a:buSzPts val="1400"/>
              <a:buFont typeface="Calibri"/>
              <a:buNone/>
            </a:pPr>
            <a:r>
              <a:t/>
            </a:r>
            <a:endParaRPr/>
          </a:p>
          <a:p>
            <a:pPr indent="0" lvl="0" marL="0" rtl="0" algn="l">
              <a:lnSpc>
                <a:spcPct val="107000"/>
              </a:lnSpc>
              <a:spcBef>
                <a:spcPts val="0"/>
              </a:spcBef>
              <a:spcAft>
                <a:spcPts val="0"/>
              </a:spcAft>
              <a:buSzPts val="1400"/>
              <a:buNone/>
            </a:pPr>
            <a:r>
              <a:rPr lang="es-ES"/>
              <a:t>Les activités menées au cours des urgences, telles que la création d'espaces amis des enfants ou la possibilité pour les enfants de jouer, de dessiner et d'interagir avec leur famille, leurs aidants et leurs amis, peuvent faire une énorme différence dans le relèvement des enfants des impacts des urgences. Idéalement, les matériaux devraient être adaptés au contexte local ; encouragez l'utilisation de jouets fabriqués localement.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25e3dfe0434_2_77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9" name="Google Shape;169;g25e3dfe0434_2_77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Suggestion de </a:t>
            </a:r>
            <a:r>
              <a:rPr b="1" lang="es-ES"/>
              <a:t>questions spécifiques</a:t>
            </a:r>
            <a:r>
              <a:rPr lang="es-ES"/>
              <a:t> pour la plénière : </a:t>
            </a:r>
            <a:endParaRPr/>
          </a:p>
          <a:p>
            <a:pPr indent="-304800" lvl="0" marL="457200" rtl="0" algn="l">
              <a:lnSpc>
                <a:spcPct val="107000"/>
              </a:lnSpc>
              <a:spcBef>
                <a:spcPts val="0"/>
              </a:spcBef>
              <a:spcAft>
                <a:spcPts val="0"/>
              </a:spcAft>
              <a:buSzPts val="1200"/>
              <a:buFont typeface="Calibri"/>
              <a:buAutoNum type="arabicPeriod"/>
            </a:pPr>
            <a:r>
              <a:rPr lang="es-ES"/>
              <a:t>Comment les crises et les urgences affectent-elles la capacité des aidants à soutenir et à s'occuper de leurs enfants ? </a:t>
            </a:r>
            <a:endParaRPr/>
          </a:p>
          <a:p>
            <a:pPr indent="-304800" lvl="0" marL="457200" rtl="0" algn="l">
              <a:lnSpc>
                <a:spcPct val="107000"/>
              </a:lnSpc>
              <a:spcBef>
                <a:spcPts val="0"/>
              </a:spcBef>
              <a:spcAft>
                <a:spcPts val="0"/>
              </a:spcAft>
              <a:buSzPts val="1200"/>
              <a:buFont typeface="Calibri"/>
              <a:buAutoNum type="arabicPeriod"/>
            </a:pPr>
            <a:r>
              <a:rPr lang="es-ES"/>
              <a:t>Expliquez comment les aidants peuvent recevoir un meilleur soutien grâce au DPESU.</a:t>
            </a:r>
            <a:endParaRPr b="1"/>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Clr>
                <a:schemeClr val="dk1"/>
              </a:buClr>
              <a:buSzPts val="1400"/>
              <a:buFont typeface="Arial"/>
              <a:buNone/>
            </a:pPr>
            <a:r>
              <a:rPr b="1" lang="es-ES"/>
              <a:t>--</a:t>
            </a:r>
            <a:endParaRPr/>
          </a:p>
          <a:p>
            <a:pPr indent="0" lvl="0" marL="0" rtl="0" algn="l">
              <a:lnSpc>
                <a:spcPct val="107000"/>
              </a:lnSpc>
              <a:spcBef>
                <a:spcPts val="0"/>
              </a:spcBef>
              <a:spcAft>
                <a:spcPts val="0"/>
              </a:spcAft>
              <a:buSzPts val="1400"/>
              <a:buNone/>
            </a:pPr>
            <a:r>
              <a:rPr lang="es-ES"/>
              <a:t>Les parents et autres aidants sont en première ligne pour apporter un soutien aux jeunes enfants pendant les crises. Leur santé et leur bien-être sont essentiels pour garantir que les enfants, les adolescents et les jeunes sont correctement pris en charge et protégés, et que les possibilités d'apprentissage sont soutenues. Lorsque l’aidant d'un jeune enfant est en difficulté, il se peut qu’il ne puisse pas lui apporter les soins et l'attention dont il a besoin. </a:t>
            </a:r>
            <a:endParaRPr/>
          </a:p>
          <a:p>
            <a:pPr indent="0" lvl="0" marL="0" rtl="0" algn="l">
              <a:lnSpc>
                <a:spcPct val="107000"/>
              </a:lnSpc>
              <a:spcBef>
                <a:spcPts val="0"/>
              </a:spcBef>
              <a:spcAft>
                <a:spcPts val="0"/>
              </a:spcAft>
              <a:buSzPts val="1400"/>
              <a:buNone/>
            </a:pPr>
            <a:br>
              <a:rPr lang="es-ES"/>
            </a:br>
            <a:r>
              <a:rPr lang="es-ES"/>
              <a:t>Les situations de crise soumettent les aidants à des contraintes mentales et psychosociales, ce qui peut les empêcher de fournir à leurs enfants les soins nourriciers, la stabilité et la protection dont ils et elles ont besoin. Le renforcement de la famille et le soutien aux parents sont des éléments essentiels de la protection sociale collective des enfants en temps de crise.</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Prendre soin des aidants : Une partie essentielle du renforcement de la famille consiste à soutenir le bien-être des aidants. Pendant les crises, les aidants sont confrontés à d'immenses pressions : perte des moyens de subsistance, déplacements, perte du réseau de soutien, perte d'êtres chers, dangers imminents pour les familles. Les deux secteurs ont la responsabilité de comprendre l'impact des crises sur les aidants et d'y répondre par des interventions qui soutiennent le bien-être des aidants.</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Le fait d'apporter un soutien aux parents et aux aidants afin qu'ils et elles soient en mesure d'offrir des soins adaptés contribue à la protection, au bien-être et au développement sain des enfants, notamment en leur permettant de participer à des activités d'apprentissage et de les réussir. Aider les aidants à comprendre l'importance d'une discipline positive et non violente dans le développement de l'enfant et d'une communication étroite et efficace entre parents et enfants permet de réduire les pratiques parentales dures, de créer des interactions positives entre parents et enfants et de renforcer les liens entre les parents ou les autres aidants et les enfants. Tous ces facteurs contribuent à prévenir la violence à l'encontre des enfants et à favoriser leur apprentissage et leur développement. En aidant les familles, les parents et les aidants à apprendre à être des parents positifs et réceptifs, on peut prévenir la séparation des enfants d’avec leur famille, le risque de maltraitance domestique des enfants, le fait d'être témoin de violence de la part d'un partenaire intime à l'encontre de la mère ou de la belle-mère, ainsi que les comportements violents chez les enfants et les adolescents.</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L'éducation parentale ou les groupes de jeux parents/enfants sont essentiels dans toute la programmation de DPE, qu'il s'agisse d'une urgence ou de circonstances normales.  Ce type d'intervention peut apporter un soutien psychosocial et un soutien par les pairs aux parents, mais aussi améliorer leurs connaissances et leurs compétences pour s'occuper de leur enfant d'une manière qui favorise un développement positif. Cette intervention soutient aussi directement les jeunes enfants car les parents amènent leurs enfants aux séances et pratiquent les jeux qu’ils et elles apprennent avec elles et eux. Il est important de prévoir du temps pour que les parents et les enfants S’EXERCENT, JOUENT et S’AMUSENT pendant les sessions d'éducation parentale. </a:t>
            </a:r>
            <a:endParaRPr/>
          </a:p>
          <a:p>
            <a:pPr indent="0" lvl="0" marL="0" rtl="0" algn="l">
              <a:lnSpc>
                <a:spcPct val="107000"/>
              </a:lnSpc>
              <a:spcBef>
                <a:spcPts val="0"/>
              </a:spcBef>
              <a:spcAft>
                <a:spcPts val="0"/>
              </a:spcAft>
              <a:buSzPts val="1400"/>
              <a:buNone/>
            </a:pPr>
            <a:r>
              <a:rPr lang="es-ES"/>
              <a:t> </a:t>
            </a:r>
            <a:endParaRPr/>
          </a:p>
          <a:p>
            <a:pPr indent="0" lvl="0" marL="0" rtl="0" algn="l">
              <a:lnSpc>
                <a:spcPct val="107000"/>
              </a:lnSpc>
              <a:spcBef>
                <a:spcPts val="0"/>
              </a:spcBef>
              <a:spcAft>
                <a:spcPts val="0"/>
              </a:spcAft>
              <a:buSzPts val="1400"/>
              <a:buNone/>
            </a:pPr>
            <a:r>
              <a:rPr lang="es-ES"/>
              <a:t>Les parents ou les autres principaux aidants jouent un rôle essentiel auprès des jeunes enfants, en particulier des nourrissons.  Au cours de la première année de vie, il est essentiel que l'enfant ait un « attachement sûr » avec au moins 1 parent/aidant.  Il permet à l'enfant de se sentir en sécurité et aimé.  Cet attachement permet à l'enfant de sentir qu'il peut explorer le monde qui l'entoure et prendre des risques (comme lâcher un meuble ou marcher seul).  Cette exploration et cette prise de risques aident les enfants à se développer normalement.  Insistez sur le fait que ce que ressentent les parents ou les aidants peut avoir des répercussions sur l’enfant.  Il existe des preuves spécifiques des effets négatifs de la dépression maternelle sur les enfants. </a:t>
            </a:r>
            <a:endParaRPr/>
          </a:p>
          <a:p>
            <a:pPr indent="0" lvl="0" marL="0" rtl="0" algn="l">
              <a:lnSpc>
                <a:spcPct val="107000"/>
              </a:lnSpc>
              <a:spcBef>
                <a:spcPts val="0"/>
              </a:spcBef>
              <a:spcAft>
                <a:spcPts val="0"/>
              </a:spcAft>
              <a:buSzPts val="1400"/>
              <a:buNone/>
            </a:pPr>
            <a:r>
              <a:rPr lang="es-ES"/>
              <a:t> </a:t>
            </a:r>
            <a:endParaRPr/>
          </a:p>
          <a:p>
            <a:pPr indent="0" lvl="0" marL="0" rtl="0" algn="l">
              <a:lnSpc>
                <a:spcPct val="107000"/>
              </a:lnSpc>
              <a:spcBef>
                <a:spcPts val="0"/>
              </a:spcBef>
              <a:spcAft>
                <a:spcPts val="0"/>
              </a:spcAft>
              <a:buSzPts val="1400"/>
              <a:buNone/>
            </a:pPr>
            <a:r>
              <a:rPr lang="es-ES"/>
              <a:t>Lors de la mise en place et du déroulement des sessions d'éducation parentale, il est essentiel que les secteurs Éducation, Protection de l'enfant, Santé, Nutrition et WASH travaillent ensemble, car les messages et les pratiques clés peuvent être intégrés dans un seul programme d'éducation parentale.  De plus, si les bailleurs de fonds humanitaires ne veulent pas ou tardent à donner des fonds au secteur Éducation, ils peuvent apporter un soutien financier à d'autres secteurs liés au DPE. Les programmes communautaires d'éducation parentale sont peu coûteux et contribuent à la survie et au développement de l'enfant. Ils devraient donc être le résultat d'interventions combinées et d'une mobilisation des ressources entre les différents secteurs.  </a:t>
            </a:r>
            <a:endParaRPr/>
          </a:p>
          <a:p>
            <a:pPr indent="0" lvl="0" marL="0" rtl="0" algn="l">
              <a:lnSpc>
                <a:spcPct val="107000"/>
              </a:lnSpc>
              <a:spcBef>
                <a:spcPts val="0"/>
              </a:spcBef>
              <a:spcAft>
                <a:spcPts val="0"/>
              </a:spcAft>
              <a:buSzPts val="1400"/>
              <a:buNone/>
            </a:pPr>
            <a:br>
              <a:rPr lang="es-ES"/>
            </a:br>
            <a:r>
              <a:rPr lang="es-ES"/>
              <a:t>Il est essentiel de veiller à ce que les équipes ciblent les pères et les aidants masculins, qui sont des membres tout aussi importants et influents de l'équipe qui s’occupe de l'enfant. Les efforts de programmation visant à impliquer les pères dans le DPE sont bénéfiques pour le père, l'enfant et l'ensemble de la famille. </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En outre, lorsque la capacité des aidants à soutenir leurs enfants est affectée pendant les situations d’urgence, le stress de l'enfant devient plus aigu et peut devenir toxique.  Les enfants sont résilients lorsqu'ils et elles ont un aidant cohérent et réceptif, et peuvent combattre les effets négatifs du stress pour éviter qu'il ne devienne toxique.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25e3dfe0434_2_78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6" name="Google Shape;176;g25e3dfe0434_2_78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Suggestion de </a:t>
            </a:r>
            <a:r>
              <a:rPr b="1" lang="es-ES"/>
              <a:t>questions spécifiques</a:t>
            </a:r>
            <a:r>
              <a:rPr lang="es-ES"/>
              <a:t> pour la plénière : </a:t>
            </a:r>
            <a:endParaRPr/>
          </a:p>
          <a:p>
            <a:pPr indent="-304800" lvl="0" marL="457200" rtl="0" algn="l">
              <a:lnSpc>
                <a:spcPct val="107000"/>
              </a:lnSpc>
              <a:spcBef>
                <a:spcPts val="0"/>
              </a:spcBef>
              <a:spcAft>
                <a:spcPts val="0"/>
              </a:spcAft>
              <a:buSzPts val="1200"/>
              <a:buFont typeface="Calibri"/>
              <a:buAutoNum type="arabicPeriod"/>
            </a:pPr>
            <a:r>
              <a:rPr lang="es-ES"/>
              <a:t>Donnez quelques exemples d'actions à moyen et long terme pour passer à une phase de relèvement. </a:t>
            </a:r>
            <a:endParaRPr/>
          </a:p>
          <a:p>
            <a:pPr indent="-139700" lvl="0" marL="228600" rtl="0" algn="l">
              <a:lnSpc>
                <a:spcPct val="107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Clr>
                <a:schemeClr val="dk1"/>
              </a:buClr>
              <a:buSzPts val="1400"/>
              <a:buFont typeface="Arial"/>
              <a:buNone/>
            </a:pPr>
            <a:r>
              <a:rPr b="1" lang="es-ES"/>
              <a:t>--</a:t>
            </a:r>
            <a:endParaRPr/>
          </a:p>
          <a:p>
            <a:pPr indent="0" lvl="0" marL="0" rtl="0" algn="l">
              <a:lnSpc>
                <a:spcPct val="107000"/>
              </a:lnSpc>
              <a:spcBef>
                <a:spcPts val="0"/>
              </a:spcBef>
              <a:spcAft>
                <a:spcPts val="0"/>
              </a:spcAft>
              <a:buSzPts val="1400"/>
              <a:buNone/>
            </a:pPr>
            <a:r>
              <a:rPr lang="es-ES"/>
              <a:t>Pendant la phase de relèvement, les choses peuvent progressivement revenir à la normale, mais les enfants et les aidants peuvent souffrir des conséquences émotionnelles, physiques et financières de l'urgence pendant des mois, voire des années. Il est temps de jeter les bases du rétablissement des services normaux sur la base des mesures d'urgence adoptées :</a:t>
            </a:r>
            <a:endParaRPr/>
          </a:p>
          <a:p>
            <a:pPr indent="-304800" lvl="0" marL="457200" rtl="0" algn="l">
              <a:lnSpc>
                <a:spcPct val="107000"/>
              </a:lnSpc>
              <a:spcBef>
                <a:spcPts val="0"/>
              </a:spcBef>
              <a:spcAft>
                <a:spcPts val="0"/>
              </a:spcAft>
              <a:buSzPts val="1200"/>
              <a:buChar char="●"/>
            </a:pPr>
            <a:r>
              <a:rPr lang="es-ES"/>
              <a:t>Rétablissement et amélioration, si nécessaire, des équipements, des installations, des moyens de subsistance et des conditions de vie des communautés touchées par la catastrophe, y compris des efforts visant à réduire les facteurs de risques de catastrophe. </a:t>
            </a:r>
            <a:endParaRPr/>
          </a:p>
          <a:p>
            <a:pPr indent="-304800" lvl="0" marL="457200" rtl="0" algn="l">
              <a:lnSpc>
                <a:spcPct val="107000"/>
              </a:lnSpc>
              <a:spcBef>
                <a:spcPts val="0"/>
              </a:spcBef>
              <a:spcAft>
                <a:spcPts val="0"/>
              </a:spcAft>
              <a:buSzPts val="1200"/>
              <a:buChar char="●"/>
            </a:pPr>
            <a:r>
              <a:rPr lang="es-ES"/>
              <a:t>Relèvement précoce : Il s'agit des actions mises en œuvre au cours de la dernière phase de la réponse et jusqu'à 1 an ou plus, approximativement entre les mois 4-6 et 12-18, en fonction de l'ampleur et de la complexité de la catastrophe.</a:t>
            </a:r>
            <a:endParaRPr/>
          </a:p>
          <a:p>
            <a:pPr indent="-304800" lvl="0" marL="457200" rtl="0" algn="l">
              <a:lnSpc>
                <a:spcPct val="107000"/>
              </a:lnSpc>
              <a:spcBef>
                <a:spcPts val="0"/>
              </a:spcBef>
              <a:spcAft>
                <a:spcPts val="0"/>
              </a:spcAft>
              <a:buSzPts val="1200"/>
              <a:buChar char="●"/>
            </a:pPr>
            <a:r>
              <a:rPr lang="es-ES"/>
              <a:t>Relèvement à long terme :  Il s'agit d'actions liées à des processus de développement à long terme qui sont menées un an ou un an et demi après la catastrophe. Ce relèvement à long terme est également connu sous le nom de reconstruction et réhabilitation.</a:t>
            </a:r>
            <a:endParaRPr/>
          </a:p>
          <a:p>
            <a:pPr indent="0" lvl="0" marL="0" rtl="0" algn="l">
              <a:lnSpc>
                <a:spcPct val="107000"/>
              </a:lnSpc>
              <a:spcBef>
                <a:spcPts val="0"/>
              </a:spcBef>
              <a:spcAft>
                <a:spcPts val="0"/>
              </a:spcAft>
              <a:buSzPts val="1400"/>
              <a:buNone/>
            </a:pPr>
            <a:r>
              <a:rPr lang="es-ES"/>
              <a:t>Il est important que les mesures prises au cours de cette phase servent à réduire les risques de futures situations d’urgence.</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Actions clés :</a:t>
            </a:r>
            <a:endParaRPr/>
          </a:p>
          <a:p>
            <a:pPr indent="-304800" lvl="0" marL="457200" rtl="0" algn="l">
              <a:lnSpc>
                <a:spcPct val="107000"/>
              </a:lnSpc>
              <a:spcBef>
                <a:spcPts val="0"/>
              </a:spcBef>
              <a:spcAft>
                <a:spcPts val="0"/>
              </a:spcAft>
              <a:buSzPts val="1200"/>
              <a:buChar char="●"/>
            </a:pPr>
            <a:r>
              <a:rPr lang="es-ES"/>
              <a:t>Impliquer la petite enfance, les aidants et les principales parties prenantes dans les stratégies de continuité.</a:t>
            </a:r>
            <a:endParaRPr/>
          </a:p>
          <a:p>
            <a:pPr indent="-304800" lvl="0" marL="457200" rtl="0" algn="l">
              <a:lnSpc>
                <a:spcPct val="107000"/>
              </a:lnSpc>
              <a:spcBef>
                <a:spcPts val="0"/>
              </a:spcBef>
              <a:spcAft>
                <a:spcPts val="0"/>
              </a:spcAft>
              <a:buSzPts val="1200"/>
              <a:buChar char="●"/>
            </a:pPr>
            <a:r>
              <a:rPr lang="es-ES"/>
              <a:t>Veiller à ce que les actions menées ne restent pas inachevées</a:t>
            </a:r>
            <a:endParaRPr/>
          </a:p>
          <a:p>
            <a:pPr indent="-304800" lvl="0" marL="457200" rtl="0" algn="l">
              <a:lnSpc>
                <a:spcPct val="107000"/>
              </a:lnSpc>
              <a:spcBef>
                <a:spcPts val="0"/>
              </a:spcBef>
              <a:spcAft>
                <a:spcPts val="0"/>
              </a:spcAft>
              <a:buSzPts val="1200"/>
              <a:buChar char="●"/>
            </a:pPr>
            <a:r>
              <a:rPr lang="es-ES"/>
              <a:t>Organiser des comités de relèvement avec une large participation</a:t>
            </a:r>
            <a:endParaRPr/>
          </a:p>
          <a:p>
            <a:pPr indent="-304800" lvl="0" marL="457200" rtl="0" algn="l">
              <a:lnSpc>
                <a:spcPct val="107000"/>
              </a:lnSpc>
              <a:spcBef>
                <a:spcPts val="0"/>
              </a:spcBef>
              <a:spcAft>
                <a:spcPts val="0"/>
              </a:spcAft>
              <a:buSzPts val="1200"/>
              <a:buChar char="●"/>
            </a:pPr>
            <a:r>
              <a:rPr lang="es-ES"/>
              <a:t>Signer des accords de collaboration avec les entités et les programmes de DPE.</a:t>
            </a:r>
            <a:endParaRPr/>
          </a:p>
          <a:p>
            <a:pPr indent="-304800" lvl="0" marL="457200" rtl="0" algn="l">
              <a:lnSpc>
                <a:spcPct val="107000"/>
              </a:lnSpc>
              <a:spcBef>
                <a:spcPts val="0"/>
              </a:spcBef>
              <a:spcAft>
                <a:spcPts val="0"/>
              </a:spcAft>
              <a:buSzPts val="1200"/>
              <a:buChar char="●"/>
            </a:pPr>
            <a:r>
              <a:rPr lang="es-ES"/>
              <a:t>Mettre en œuvre des formations pour les aidants et les autres acteurs du DPE.</a:t>
            </a:r>
            <a:endParaRPr/>
          </a:p>
          <a:p>
            <a:pPr indent="-82550" lvl="0" marL="17145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Voici quelques exemples d'actions à moyen et long terme pour la transition, par secteur : </a:t>
            </a:r>
            <a:endParaRPr/>
          </a:p>
          <a:p>
            <a:pPr indent="0" lvl="0" marL="0" rtl="0" algn="l">
              <a:lnSpc>
                <a:spcPct val="107000"/>
              </a:lnSpc>
              <a:spcBef>
                <a:spcPts val="0"/>
              </a:spcBef>
              <a:spcAft>
                <a:spcPts val="0"/>
              </a:spcAft>
              <a:buClr>
                <a:schemeClr val="dk1"/>
              </a:buClr>
              <a:buSzPts val="1400"/>
              <a:buFont typeface="Arial"/>
              <a:buNone/>
            </a:pPr>
            <a:r>
              <a:rPr b="1" lang="es-ES"/>
              <a:t>Protection</a:t>
            </a:r>
            <a:r>
              <a:rPr lang="es-ES"/>
              <a:t> : </a:t>
            </a:r>
            <a:endParaRPr/>
          </a:p>
          <a:p>
            <a:pPr indent="-304800" lvl="0" marL="457200" rtl="0" algn="l">
              <a:lnSpc>
                <a:spcPct val="107000"/>
              </a:lnSpc>
              <a:spcBef>
                <a:spcPts val="0"/>
              </a:spcBef>
              <a:spcAft>
                <a:spcPts val="0"/>
              </a:spcAft>
              <a:buSzPts val="1200"/>
              <a:buChar char="●"/>
            </a:pPr>
            <a:r>
              <a:rPr lang="es-ES"/>
              <a:t>Veiller à ce que les enfants soient provisoirement enregistrés et documentés pendant la catastrophe et que cela soit intégré et enregistré dans le système d'enregistrement et d'identification.</a:t>
            </a:r>
            <a:endParaRPr/>
          </a:p>
          <a:p>
            <a:pPr indent="-304800" lvl="0" marL="457200" rtl="0" algn="l">
              <a:lnSpc>
                <a:spcPct val="107000"/>
              </a:lnSpc>
              <a:spcBef>
                <a:spcPts val="0"/>
              </a:spcBef>
              <a:spcAft>
                <a:spcPts val="0"/>
              </a:spcAft>
              <a:buSzPts val="1200"/>
              <a:buChar char="●"/>
            </a:pPr>
            <a:r>
              <a:rPr lang="es-ES"/>
              <a:t>Garantir le processus de tutelle et de protection des enfants séparés de leurs principaux aidants et veiller à ce que des mécanismes de suivi soient mis en place. </a:t>
            </a:r>
            <a:endParaRPr/>
          </a:p>
          <a:p>
            <a:pPr indent="-304800" lvl="0" marL="457200" rtl="0" algn="l">
              <a:lnSpc>
                <a:spcPct val="107000"/>
              </a:lnSpc>
              <a:spcBef>
                <a:spcPts val="0"/>
              </a:spcBef>
              <a:spcAft>
                <a:spcPts val="0"/>
              </a:spcAft>
              <a:buSzPts val="1200"/>
              <a:buChar char="●"/>
            </a:pPr>
            <a:r>
              <a:rPr lang="es-ES"/>
              <a:t>Intégrer les questions de protection et les moyens de soutenir le bien-être psychosocial des enfants dans les discussions avec les parents. </a:t>
            </a:r>
            <a:endParaRPr/>
          </a:p>
          <a:p>
            <a:pPr indent="-304800" lvl="0" marL="457200" rtl="0" algn="l">
              <a:lnSpc>
                <a:spcPct val="107000"/>
              </a:lnSpc>
              <a:spcBef>
                <a:spcPts val="0"/>
              </a:spcBef>
              <a:spcAft>
                <a:spcPts val="0"/>
              </a:spcAft>
              <a:buSzPts val="1200"/>
              <a:buChar char="●"/>
            </a:pPr>
            <a:r>
              <a:rPr lang="es-ES"/>
              <a:t>Renforcer les mécanismes de protection communautaires pour protéger les jeunes filles</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b="1" lang="es-ES"/>
              <a:t>Éducation</a:t>
            </a:r>
            <a:r>
              <a:rPr lang="es-ES"/>
              <a:t> : </a:t>
            </a:r>
            <a:endParaRPr/>
          </a:p>
          <a:p>
            <a:pPr indent="-304800" lvl="0" marL="457200" rtl="0" algn="l">
              <a:lnSpc>
                <a:spcPct val="107000"/>
              </a:lnSpc>
              <a:spcBef>
                <a:spcPts val="0"/>
              </a:spcBef>
              <a:spcAft>
                <a:spcPts val="0"/>
              </a:spcAft>
              <a:buSzPts val="1200"/>
              <a:buChar char="●"/>
            </a:pPr>
            <a:r>
              <a:rPr lang="es-ES"/>
              <a:t>Mettre à jour les plans de sécurité des écoles et les adapter aux besoins de la petite enfance.</a:t>
            </a:r>
            <a:endParaRPr/>
          </a:p>
          <a:p>
            <a:pPr indent="-304800" lvl="0" marL="457200" rtl="0" algn="l">
              <a:lnSpc>
                <a:spcPct val="107000"/>
              </a:lnSpc>
              <a:spcBef>
                <a:spcPts val="0"/>
              </a:spcBef>
              <a:spcAft>
                <a:spcPts val="0"/>
              </a:spcAft>
              <a:buSzPts val="1200"/>
              <a:buChar char="●"/>
            </a:pPr>
            <a:r>
              <a:rPr lang="es-ES"/>
              <a:t>Organiser des ateliers de jeux durables pour les enfants, les éducateurs, les aidants et la communauté.</a:t>
            </a:r>
            <a:endParaRPr/>
          </a:p>
          <a:p>
            <a:pPr indent="-304800" lvl="0" marL="457200" rtl="0" algn="l">
              <a:lnSpc>
                <a:spcPct val="107000"/>
              </a:lnSpc>
              <a:spcBef>
                <a:spcPts val="0"/>
              </a:spcBef>
              <a:spcAft>
                <a:spcPts val="0"/>
              </a:spcAft>
              <a:buSzPts val="1200"/>
              <a:buChar char="●"/>
            </a:pPr>
            <a:r>
              <a:rPr lang="es-ES"/>
              <a:t>Veiller à ce que la reconstruction des établissements d'apprentissage / d'éducation se fasse de manière à éliminer les risques existants.</a:t>
            </a:r>
            <a:endParaRPr/>
          </a:p>
          <a:p>
            <a:pPr indent="-304800" lvl="0" marL="457200" rtl="0" algn="l">
              <a:lnSpc>
                <a:spcPct val="107000"/>
              </a:lnSpc>
              <a:spcBef>
                <a:spcPts val="0"/>
              </a:spcBef>
              <a:spcAft>
                <a:spcPts val="0"/>
              </a:spcAft>
              <a:buSzPts val="1200"/>
              <a:buChar char="●"/>
            </a:pPr>
            <a:r>
              <a:rPr lang="es-ES"/>
              <a:t>Favoriser l'éveil et le jeu des enfants à la maison et dans les centres communautaires de développement de la petite enfance, en utilisant autant que possible des jouets faits maison.</a:t>
            </a:r>
            <a:endParaRPr/>
          </a:p>
          <a:p>
            <a:pPr indent="-304800" lvl="0" marL="457200" rtl="0" algn="l">
              <a:lnSpc>
                <a:spcPct val="107000"/>
              </a:lnSpc>
              <a:spcBef>
                <a:spcPts val="0"/>
              </a:spcBef>
              <a:spcAft>
                <a:spcPts val="0"/>
              </a:spcAft>
              <a:buSzPts val="1200"/>
              <a:buChar char="●"/>
            </a:pPr>
            <a:r>
              <a:rPr lang="es-ES"/>
              <a:t>En collaboration avec les communautés locales et le ministère de l'Éducation ou de la Protection sociale, veiller à ce que la réhabilitation et la reconstruction des centres communautaires de DPE répondent aux normes de résistance aux risques.</a:t>
            </a:r>
            <a:endParaRPr/>
          </a:p>
          <a:p>
            <a:pPr indent="-304800" lvl="0" marL="457200" rtl="0" algn="l">
              <a:lnSpc>
                <a:spcPct val="107000"/>
              </a:lnSpc>
              <a:spcBef>
                <a:spcPts val="0"/>
              </a:spcBef>
              <a:spcAft>
                <a:spcPts val="0"/>
              </a:spcAft>
              <a:buSzPts val="1200"/>
              <a:buChar char="●"/>
            </a:pPr>
            <a:r>
              <a:rPr lang="es-ES"/>
              <a:t>Aider les parents et les aidants à comprendre les changements qu'ils et elles constatent chez leurs enfants après une situation de crise et soutenir la formation à la RRC pour les parents et le personnel enseignant.</a:t>
            </a:r>
            <a:endParaRPr/>
          </a:p>
          <a:p>
            <a:pPr indent="0" lvl="0" marL="0" rtl="0" algn="l">
              <a:lnSpc>
                <a:spcPct val="107000"/>
              </a:lnSpc>
              <a:spcBef>
                <a:spcPts val="0"/>
              </a:spcBef>
              <a:spcAft>
                <a:spcPts val="0"/>
              </a:spcAft>
              <a:buClr>
                <a:schemeClr val="dk1"/>
              </a:buClr>
              <a:buSzPts val="1400"/>
              <a:buFont typeface="Arial"/>
              <a:buNone/>
            </a:pPr>
            <a:r>
              <a:t/>
            </a:r>
            <a:endParaRPr b="1"/>
          </a:p>
          <a:p>
            <a:pPr indent="0" lvl="0" marL="0" rtl="0" algn="l">
              <a:lnSpc>
                <a:spcPct val="107000"/>
              </a:lnSpc>
              <a:spcBef>
                <a:spcPts val="0"/>
              </a:spcBef>
              <a:spcAft>
                <a:spcPts val="0"/>
              </a:spcAft>
              <a:buClr>
                <a:schemeClr val="dk1"/>
              </a:buClr>
              <a:buSzPts val="1400"/>
              <a:buFont typeface="Arial"/>
              <a:buNone/>
            </a:pPr>
            <a:r>
              <a:rPr b="1" lang="es-ES"/>
              <a:t>WASH</a:t>
            </a:r>
            <a:r>
              <a:rPr lang="es-ES"/>
              <a:t> : </a:t>
            </a:r>
            <a:endParaRPr/>
          </a:p>
          <a:p>
            <a:pPr indent="-304800" lvl="0" marL="457200" rtl="0" algn="l">
              <a:lnSpc>
                <a:spcPct val="107000"/>
              </a:lnSpc>
              <a:spcBef>
                <a:spcPts val="0"/>
              </a:spcBef>
              <a:spcAft>
                <a:spcPts val="0"/>
              </a:spcAft>
              <a:buSzPts val="1200"/>
              <a:buChar char="●"/>
            </a:pPr>
            <a:r>
              <a:rPr lang="es-ES"/>
              <a:t>Mettre en place des programmes d'éducation et de promotion de l'hygiène liés aux centres de santé et aux espaces d'apprentissage et de socialisation.</a:t>
            </a:r>
            <a:endParaRPr/>
          </a:p>
          <a:p>
            <a:pPr indent="-304800" lvl="0" marL="457200" rtl="0" algn="l">
              <a:lnSpc>
                <a:spcPct val="107000"/>
              </a:lnSpc>
              <a:spcBef>
                <a:spcPts val="0"/>
              </a:spcBef>
              <a:spcAft>
                <a:spcPts val="0"/>
              </a:spcAft>
              <a:buSzPts val="1200"/>
              <a:buChar char="●"/>
            </a:pPr>
            <a:r>
              <a:rPr lang="es-ES"/>
              <a:t>Intégrer les questions d'hygiène dans le cycle des visites à domicile aux parents.</a:t>
            </a:r>
            <a:endParaRPr/>
          </a:p>
          <a:p>
            <a:pPr indent="-304800" lvl="0" marL="457200" rtl="0" algn="l">
              <a:lnSpc>
                <a:spcPct val="107000"/>
              </a:lnSpc>
              <a:spcBef>
                <a:spcPts val="0"/>
              </a:spcBef>
              <a:spcAft>
                <a:spcPts val="0"/>
              </a:spcAft>
              <a:buSzPts val="1200"/>
              <a:buChar char="●"/>
            </a:pPr>
            <a:r>
              <a:rPr lang="es-ES"/>
              <a:t>Veiller à ce que la reconstruction et/ou la construction de nouveaux espaces d'apprentissage prévoient de l'eau potable, des toilettes, des lavabos et des douches adaptés.</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b="1" lang="es-ES"/>
              <a:t>Nutrition</a:t>
            </a:r>
            <a:r>
              <a:rPr lang="es-ES"/>
              <a:t> : </a:t>
            </a:r>
            <a:endParaRPr/>
          </a:p>
          <a:p>
            <a:pPr indent="-304800" lvl="0" marL="457200" rtl="0" algn="l">
              <a:lnSpc>
                <a:spcPct val="107000"/>
              </a:lnSpc>
              <a:spcBef>
                <a:spcPts val="0"/>
              </a:spcBef>
              <a:spcAft>
                <a:spcPts val="0"/>
              </a:spcAft>
              <a:buSzPts val="1200"/>
              <a:buChar char="●"/>
            </a:pPr>
            <a:r>
              <a:rPr lang="es-ES"/>
              <a:t>Mettre en place des mécanismes stables de suivi de la malnutrition par le biais du système de santé publique, des centres de DPE et des visites à domicile.</a:t>
            </a:r>
            <a:endParaRPr/>
          </a:p>
          <a:p>
            <a:pPr indent="-304800" lvl="0" marL="457200" rtl="0" algn="l">
              <a:lnSpc>
                <a:spcPct val="107000"/>
              </a:lnSpc>
              <a:spcBef>
                <a:spcPts val="0"/>
              </a:spcBef>
              <a:spcAft>
                <a:spcPts val="0"/>
              </a:spcAft>
              <a:buSzPts val="1200"/>
              <a:buChar char="●"/>
            </a:pPr>
            <a:r>
              <a:rPr lang="es-ES"/>
              <a:t>Lier les actions d'alimentation complémentaire pour les femmes enceintes et les mères allaitantes exposées au risque de malnutrition à des programmes gouvernementaux stables.</a:t>
            </a:r>
            <a:endParaRPr/>
          </a:p>
          <a:p>
            <a:pPr indent="-304800" lvl="0" marL="457200" rtl="0" algn="l">
              <a:lnSpc>
                <a:spcPct val="107000"/>
              </a:lnSpc>
              <a:spcBef>
                <a:spcPts val="0"/>
              </a:spcBef>
              <a:spcAft>
                <a:spcPts val="0"/>
              </a:spcAft>
              <a:buSzPts val="1200"/>
              <a:buChar char="●"/>
            </a:pPr>
            <a:r>
              <a:rPr lang="es-ES"/>
              <a:t>Faire la transition entre les actions de soutien à l'alimentation de la petite enfance développées dans les espaces amis des enfants et les écoles maternelles ou les écoles. </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b="1" lang="es-ES"/>
              <a:t>Santé</a:t>
            </a:r>
            <a:r>
              <a:rPr lang="es-ES"/>
              <a:t> : </a:t>
            </a:r>
            <a:endParaRPr/>
          </a:p>
          <a:p>
            <a:pPr indent="-304800" lvl="0" marL="457200" rtl="0" algn="l">
              <a:lnSpc>
                <a:spcPct val="107000"/>
              </a:lnSpc>
              <a:spcBef>
                <a:spcPts val="0"/>
              </a:spcBef>
              <a:spcAft>
                <a:spcPts val="0"/>
              </a:spcAft>
              <a:buSzPts val="1200"/>
              <a:buChar char="●"/>
            </a:pPr>
            <a:r>
              <a:rPr lang="es-ES"/>
              <a:t>Mettre en place des programmes d'éducation et de promotion de l'hygiène liés aux centres de santé et aux espaces d'apprentissage et de socialisation.</a:t>
            </a:r>
            <a:endParaRPr/>
          </a:p>
          <a:p>
            <a:pPr indent="-304800" lvl="0" marL="457200" rtl="0" algn="l">
              <a:lnSpc>
                <a:spcPct val="107000"/>
              </a:lnSpc>
              <a:spcBef>
                <a:spcPts val="0"/>
              </a:spcBef>
              <a:spcAft>
                <a:spcPts val="0"/>
              </a:spcAft>
              <a:buSzPts val="1200"/>
              <a:buChar char="●"/>
            </a:pPr>
            <a:r>
              <a:rPr lang="es-ES"/>
              <a:t>Intégrer les questions d'hygiène dans le cycle des visites à domicile aux parents.</a:t>
            </a:r>
            <a:endParaRPr/>
          </a:p>
          <a:p>
            <a:pPr indent="-304800" lvl="0" marL="457200" rtl="0" algn="l">
              <a:lnSpc>
                <a:spcPct val="107000"/>
              </a:lnSpc>
              <a:spcBef>
                <a:spcPts val="0"/>
              </a:spcBef>
              <a:spcAft>
                <a:spcPts val="0"/>
              </a:spcAft>
              <a:buSzPts val="1200"/>
              <a:buChar char="●"/>
            </a:pPr>
            <a:r>
              <a:rPr lang="es-ES"/>
              <a:t>Veiller à ce que la reconstruction et/ou la construction de nouveaux espaces d'apprentissage prévoient de l'eau potable, des toilettes, des lavabos et des douches adaptés à la petite enfance.</a:t>
            </a:r>
            <a:endParaRPr/>
          </a:p>
          <a:p>
            <a:pPr indent="-304800" lvl="0" marL="457200" rtl="0" algn="l">
              <a:lnSpc>
                <a:spcPct val="107000"/>
              </a:lnSpc>
              <a:spcBef>
                <a:spcPts val="0"/>
              </a:spcBef>
              <a:spcAft>
                <a:spcPts val="0"/>
              </a:spcAft>
              <a:buSzPts val="1200"/>
              <a:buChar char="●"/>
            </a:pPr>
            <a:r>
              <a:rPr lang="es-ES"/>
              <a:t>Soutenir la vaccination et le suivi de la croissance des enfants.</a:t>
            </a:r>
            <a:endParaRPr/>
          </a:p>
          <a:p>
            <a:pPr indent="-304800" lvl="0" marL="457200" rtl="0" algn="l">
              <a:lnSpc>
                <a:spcPct val="107000"/>
              </a:lnSpc>
              <a:spcBef>
                <a:spcPts val="0"/>
              </a:spcBef>
              <a:spcAft>
                <a:spcPts val="0"/>
              </a:spcAft>
              <a:buSzPts val="1200"/>
              <a:buChar char="●"/>
            </a:pPr>
            <a:r>
              <a:rPr lang="es-ES"/>
              <a:t>Soutenir les campagnes de promotion de la santé dans les écoles maternelles, les centres de DPE et les écoles primaires.</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3" name="Google Shape;183;p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s-ES"/>
              <a:t>Demandez aux participants de partager quelques réflexions finales sur la manière d'intégrer ce qu'ils et elles ont appris dans leur travail quotidien. Remerciez-les pour leur participation. </a:t>
            </a:r>
            <a:endParaRPr/>
          </a:p>
          <a:p>
            <a:pPr indent="0" lvl="0" marL="0" rtl="0" algn="l">
              <a:lnSpc>
                <a:spcPct val="100000"/>
              </a:lnSpc>
              <a:spcBef>
                <a:spcPts val="0"/>
              </a:spcBef>
              <a:spcAft>
                <a:spcPts val="0"/>
              </a:spcAft>
              <a:buSzPts val="1400"/>
              <a:buNone/>
            </a:pPr>
            <a:r>
              <a:rPr lang="es-ES"/>
              <a:t>Invitez les participants à consacrer une heure supplémentaire dans les prochains jours pour lire en détail l'ensemble de la collection de connaissances et valoriser ce qu'ils et elles ont appris au cours de l'atelier.</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5e3dfe0434_2_6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2" name="Google Shape;62;g25e3dfe0434_2_6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s-ES"/>
              <a:t>Présentez-vous auprès des participants et demandez-leur de faire de même. En outre, demandez aux participants de dire pourquoi ils et elles souhaitent en apprendre davantage sur le développement de la petite enfance en situations d'urgence.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25e3dfe0434_2_119: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7" name="Google Shape;67;g25e3dfe0434_2_11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s-ES"/>
              <a:t>Présentez la dynamique de la formation. N’hésitez-pas à utiliser la méthodologie proposée ou d'autres que vous connaissez et qui peuvent être utiles pour la formation.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25e3dfe0434_2_286: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3" name="Google Shape;73;g25e3dfe0434_2_28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25e3dfe0434_2_335: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9" name="Google Shape;79;g25e3dfe0434_2_33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None/>
            </a:pPr>
            <a:r>
              <a:rPr lang="es-ES"/>
              <a:t>Expliquez que les gens apprennent mieux en s'engageant et en interagissant, qu'il s'agisse d'adultes ou de jeunes enfants. Expliquez qu'ils et elles travailleront en groupes structurés et qu'ils et elles se livreront à des activités brèves pour atteindre les objectifs.</a:t>
            </a:r>
            <a:endParaRPr/>
          </a:p>
          <a:p>
            <a:pPr indent="0" lvl="0" marL="241300" rtl="0" algn="l">
              <a:lnSpc>
                <a:spcPct val="100000"/>
              </a:lnSpc>
              <a:spcBef>
                <a:spcPts val="0"/>
              </a:spcBef>
              <a:spcAft>
                <a:spcPts val="0"/>
              </a:spcAft>
              <a:buClr>
                <a:schemeClr val="dk1"/>
              </a:buClr>
              <a:buSzPts val="1200"/>
              <a:buNone/>
            </a:pPr>
            <a:r>
              <a:t/>
            </a:r>
            <a:endParaRPr/>
          </a:p>
          <a:p>
            <a:pPr indent="-330200" lvl="0" marL="571500" rtl="0" algn="l">
              <a:lnSpc>
                <a:spcPct val="100000"/>
              </a:lnSpc>
              <a:spcBef>
                <a:spcPts val="0"/>
              </a:spcBef>
              <a:spcAft>
                <a:spcPts val="0"/>
              </a:spcAft>
              <a:buClr>
                <a:schemeClr val="dk1"/>
              </a:buClr>
              <a:buSzPts val="1200"/>
              <a:buFont typeface="Calibri"/>
              <a:buAutoNum type="arabicPeriod"/>
            </a:pPr>
            <a:r>
              <a:rPr lang="es-ES"/>
              <a:t>Répartissez les participants en groupes jigsaw de 5 personnes. Les groupes doivent être, si possible, diversifiés en termes de genre, d'origine ethnique, de race et d'aptitudes. Désignez un(e) participant(e) de chaque groupe comme leader.</a:t>
            </a:r>
            <a:endParaRPr/>
          </a:p>
          <a:p>
            <a:pPr indent="-330200" lvl="0" marL="571500" rtl="0" algn="l">
              <a:lnSpc>
                <a:spcPct val="100000"/>
              </a:lnSpc>
              <a:spcBef>
                <a:spcPts val="0"/>
              </a:spcBef>
              <a:spcAft>
                <a:spcPts val="0"/>
              </a:spcAft>
              <a:buClr>
                <a:schemeClr val="dk1"/>
              </a:buClr>
              <a:buSzPts val="1200"/>
              <a:buFont typeface="Calibri"/>
              <a:buAutoNum type="arabicPeriod"/>
            </a:pPr>
            <a:r>
              <a:rPr lang="es-ES"/>
              <a:t>Attribuez à chaque participant de chaque groupe 2 feuilles de connaissances consécutives, sur un aspect du DPESU, qu'il expliquera à un petit sous-groupe de participants. Ils et elles disposeront de 10 minutes pour lire leurs feuilles et se préparer. Assurez-vous que les participants n'ont accès qu'à leur partie.</a:t>
            </a:r>
            <a:endParaRPr/>
          </a:p>
          <a:p>
            <a:pPr indent="-330200" lvl="0" marL="571500" rtl="0" algn="l">
              <a:lnSpc>
                <a:spcPct val="100000"/>
              </a:lnSpc>
              <a:spcBef>
                <a:spcPts val="0"/>
              </a:spcBef>
              <a:spcAft>
                <a:spcPts val="0"/>
              </a:spcAft>
              <a:buClr>
                <a:schemeClr val="dk1"/>
              </a:buClr>
              <a:buSzPts val="1200"/>
              <a:buFont typeface="Calibri"/>
              <a:buAutoNum type="arabicPeriod"/>
            </a:pPr>
            <a:r>
              <a:rPr lang="es-ES"/>
              <a:t>Formez des « groupes d'experts » temporaires en demandant à un participant de chaque groupe jigsaw de se joindre à d'autres participants ayant les mêmes feuilles de connaissances. Donnez aux participants de ces groupes d'experts le temps de discuter des principaux points de leurs feuilles de connaissances et de répéter les présentations qu'ils et elles feront à leur groupe jigsaw.</a:t>
            </a:r>
            <a:endParaRPr/>
          </a:p>
          <a:p>
            <a:pPr indent="-330200" lvl="0" marL="571500" rtl="0" algn="l">
              <a:lnSpc>
                <a:spcPct val="100000"/>
              </a:lnSpc>
              <a:spcBef>
                <a:spcPts val="0"/>
              </a:spcBef>
              <a:spcAft>
                <a:spcPts val="0"/>
              </a:spcAft>
              <a:buClr>
                <a:schemeClr val="dk1"/>
              </a:buClr>
              <a:buSzPts val="1200"/>
              <a:buFont typeface="Calibri"/>
              <a:buAutoNum type="arabicPeriod"/>
            </a:pPr>
            <a:r>
              <a:rPr lang="es-ES"/>
              <a:t>Demandez aux participants de retourner dans leurs groupes jigsaw de départ.  Demandez à chaque participant de présenter sa partie au groupe. Ils et elles doivent se relayer toutes les 10 minutes pour enseigner le contenu qu'ils et elles viennent d'apprendre pendant que les autres prennent des notes sur leurs feuilles d’information. Le facilitateur dira à voix haute « CHANGER » toutes les 10 minutes pour que tout le monde respecte le temps imparti. </a:t>
            </a:r>
            <a:endParaRPr/>
          </a:p>
          <a:p>
            <a:pPr indent="-330200" lvl="0" marL="571500" rtl="0" algn="l">
              <a:lnSpc>
                <a:spcPct val="100000"/>
              </a:lnSpc>
              <a:spcBef>
                <a:spcPts val="0"/>
              </a:spcBef>
              <a:spcAft>
                <a:spcPts val="0"/>
              </a:spcAft>
              <a:buClr>
                <a:schemeClr val="dk1"/>
              </a:buClr>
              <a:buSzPts val="1200"/>
              <a:buFont typeface="Calibri"/>
              <a:buAutoNum type="arabicPeriod"/>
            </a:pPr>
            <a:r>
              <a:rPr lang="es-ES"/>
              <a:t>Lorsque tous les groupes ont terminé ou au bout de 50 minutes, </a:t>
            </a:r>
            <a:r>
              <a:rPr b="1" lang="es-ES"/>
              <a:t>demandez à tous les groupes de se réunir pour discuter en plénière.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25e3dfe0434_2_61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3" name="Google Shape;113;g25e3dfe0434_2_61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Suggestion de </a:t>
            </a:r>
            <a:r>
              <a:rPr b="1" lang="es-ES"/>
              <a:t>questions générales</a:t>
            </a:r>
            <a:r>
              <a:rPr lang="es-ES"/>
              <a:t> pour la plénière : </a:t>
            </a:r>
            <a:endParaRPr/>
          </a:p>
          <a:p>
            <a:pPr indent="-304800" lvl="0" marL="457200" rtl="0" algn="l">
              <a:lnSpc>
                <a:spcPct val="107000"/>
              </a:lnSpc>
              <a:spcBef>
                <a:spcPts val="0"/>
              </a:spcBef>
              <a:spcAft>
                <a:spcPts val="0"/>
              </a:spcAft>
              <a:buSzPts val="1200"/>
              <a:buFont typeface="Calibri"/>
              <a:buAutoNum type="arabicPeriod"/>
            </a:pPr>
            <a:r>
              <a:rPr lang="es-ES"/>
              <a:t>Qu’avez-vous pensé du déroulement de l’atelier ? </a:t>
            </a:r>
            <a:endParaRPr/>
          </a:p>
          <a:p>
            <a:pPr indent="-304800" lvl="0" marL="457200" rtl="0" algn="l">
              <a:lnSpc>
                <a:spcPct val="107000"/>
              </a:lnSpc>
              <a:spcBef>
                <a:spcPts val="0"/>
              </a:spcBef>
              <a:spcAft>
                <a:spcPts val="0"/>
              </a:spcAft>
              <a:buSzPts val="1200"/>
              <a:buFont typeface="Calibri"/>
              <a:buAutoNum type="arabicPeriod"/>
            </a:pPr>
            <a:r>
              <a:rPr lang="es-ES"/>
              <a:t>Qu’avez-vous appris de nouveau sur le DPESU ?</a:t>
            </a:r>
            <a:endParaRPr/>
          </a:p>
          <a:p>
            <a:pPr indent="0" lvl="0" marL="0" rtl="0" algn="l">
              <a:lnSpc>
                <a:spcPct val="107000"/>
              </a:lnSpc>
              <a:spcBef>
                <a:spcPts val="0"/>
              </a:spcBef>
              <a:spcAft>
                <a:spcPts val="0"/>
              </a:spcAft>
              <a:buClr>
                <a:schemeClr val="dk1"/>
              </a:buClr>
              <a:buSzPts val="1400"/>
              <a:buFont typeface="Arial"/>
              <a:buNone/>
            </a:pPr>
            <a:r>
              <a:t/>
            </a:r>
            <a:endParaRPr b="1">
              <a:solidFill>
                <a:srgbClr val="222222"/>
              </a:solidFill>
            </a:endParaRPr>
          </a:p>
          <a:p>
            <a:pPr indent="0" lvl="0" marL="0" rtl="0" algn="l">
              <a:lnSpc>
                <a:spcPct val="107000"/>
              </a:lnSpc>
              <a:spcBef>
                <a:spcPts val="0"/>
              </a:spcBef>
              <a:spcAft>
                <a:spcPts val="0"/>
              </a:spcAft>
              <a:buClr>
                <a:schemeClr val="dk1"/>
              </a:buClr>
              <a:buSzPts val="1400"/>
              <a:buFont typeface="Arial"/>
              <a:buNone/>
            </a:pPr>
            <a:r>
              <a:rPr b="1" lang="es-ES">
                <a:solidFill>
                  <a:srgbClr val="222222"/>
                </a:solidFill>
              </a:rPr>
              <a:t>--</a:t>
            </a:r>
            <a:endParaRPr/>
          </a:p>
          <a:p>
            <a:pPr indent="0" lvl="0" marL="0" rtl="0" algn="l">
              <a:lnSpc>
                <a:spcPct val="107000"/>
              </a:lnSpc>
              <a:spcBef>
                <a:spcPts val="0"/>
              </a:spcBef>
              <a:spcAft>
                <a:spcPts val="0"/>
              </a:spcAft>
              <a:buClr>
                <a:schemeClr val="dk1"/>
              </a:buClr>
              <a:buSzPts val="1400"/>
              <a:buFont typeface="Arial"/>
              <a:buNone/>
            </a:pPr>
            <a:r>
              <a:rPr b="1" lang="es-ES">
                <a:solidFill>
                  <a:srgbClr val="222222"/>
                </a:solidFill>
              </a:rPr>
              <a:t>Les</a:t>
            </a:r>
            <a:r>
              <a:rPr b="1" lang="es-ES"/>
              <a:t> personnes qui facilitent PEUVENT (mais ce n'est pas obligatoire) utiliser les diapositives suivantes pour animer la plénière à la fin de l'activité Jigsaw. Les diapositives qui suivent sont tirées des feuilles Jigsaw qui se trouvent dans le Guide de facilitation. Elles ont pour but d'orienter les apprenants pendant la plénière. N’enseignez-pas ce contenu à nouveau - vos apprenants l'auront déjà bien appris pendant l’activité Jigsaw. C'est une méthode qui économise du temps et qui facilite l'apprentissage !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25e3dfe0434_2_68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8" name="Google Shape;118;g25e3dfe0434_2_68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None/>
            </a:pPr>
            <a:r>
              <a:rPr lang="es-ES"/>
              <a:t>Suggestion de </a:t>
            </a:r>
            <a:r>
              <a:rPr b="1" lang="es-ES"/>
              <a:t>questions spécifiques</a:t>
            </a:r>
            <a:r>
              <a:rPr lang="es-ES"/>
              <a:t> pour la plénière : </a:t>
            </a:r>
            <a:endParaRPr/>
          </a:p>
          <a:p>
            <a:pPr indent="-304800" lvl="0" marL="457200" rtl="0" algn="l">
              <a:lnSpc>
                <a:spcPct val="107000"/>
              </a:lnSpc>
              <a:spcBef>
                <a:spcPts val="0"/>
              </a:spcBef>
              <a:spcAft>
                <a:spcPts val="0"/>
              </a:spcAft>
              <a:buSzPts val="1200"/>
              <a:buFont typeface="Calibri"/>
              <a:buAutoNum type="arabicPeriod"/>
            </a:pPr>
            <a:r>
              <a:rPr lang="es-ES"/>
              <a:t>Pourquoi les interactions sociales sont-elles importantes pour les jeunes enfants ? </a:t>
            </a:r>
            <a:endParaRPr/>
          </a:p>
          <a:p>
            <a:pPr indent="-304800" lvl="0" marL="457200" rtl="0" algn="l">
              <a:lnSpc>
                <a:spcPct val="107000"/>
              </a:lnSpc>
              <a:spcBef>
                <a:spcPts val="0"/>
              </a:spcBef>
              <a:spcAft>
                <a:spcPts val="0"/>
              </a:spcAft>
              <a:buSzPts val="1200"/>
              <a:buFont typeface="Calibri"/>
              <a:buAutoNum type="arabicPeriod"/>
            </a:pPr>
            <a:r>
              <a:rPr lang="es-ES"/>
              <a:t>Pourquoi est-il important d'évaluer les progrès du développement ?</a:t>
            </a:r>
            <a:endParaRPr/>
          </a:p>
          <a:p>
            <a:pPr indent="0" lvl="0" marL="0" rtl="0" algn="l">
              <a:lnSpc>
                <a:spcPct val="115000"/>
              </a:lnSpc>
              <a:spcBef>
                <a:spcPts val="1400"/>
              </a:spcBef>
              <a:spcAft>
                <a:spcPts val="0"/>
              </a:spcAft>
              <a:buSzPts val="1400"/>
              <a:buNone/>
            </a:pPr>
            <a:r>
              <a:rPr b="1" lang="es-ES"/>
              <a:t>--</a:t>
            </a:r>
            <a:endParaRPr/>
          </a:p>
          <a:p>
            <a:pPr indent="0" lvl="0" marL="0" rtl="0" algn="l">
              <a:lnSpc>
                <a:spcPct val="107000"/>
              </a:lnSpc>
              <a:spcBef>
                <a:spcPts val="0"/>
              </a:spcBef>
              <a:spcAft>
                <a:spcPts val="0"/>
              </a:spcAft>
              <a:buSzPts val="1400"/>
              <a:buNone/>
            </a:pPr>
            <a:r>
              <a:rPr b="1" lang="es-ES"/>
              <a:t>Faits clé du développement</a:t>
            </a:r>
            <a:r>
              <a:rPr lang="es-ES"/>
              <a:t> :</a:t>
            </a:r>
            <a:endParaRPr/>
          </a:p>
          <a:p>
            <a:pPr indent="-304800" lvl="0" marL="457200" rtl="0" algn="l">
              <a:lnSpc>
                <a:spcPct val="100000"/>
              </a:lnSpc>
              <a:spcBef>
                <a:spcPts val="0"/>
              </a:spcBef>
              <a:spcAft>
                <a:spcPts val="0"/>
              </a:spcAft>
              <a:buSzPts val="1200"/>
              <a:buChar char="●"/>
            </a:pPr>
            <a:r>
              <a:rPr lang="es-ES"/>
              <a:t>Au cours des premières années de la vie, le cerveau se développe à un rythme de 700 nouvelles connexions neuronales par seconde, un rythme qui n'est plus jamais atteint par la suite.</a:t>
            </a:r>
            <a:endParaRPr/>
          </a:p>
          <a:p>
            <a:pPr indent="-304800" lvl="0" marL="457200" rtl="0" algn="l">
              <a:lnSpc>
                <a:spcPct val="100000"/>
              </a:lnSpc>
              <a:spcBef>
                <a:spcPts val="0"/>
              </a:spcBef>
              <a:spcAft>
                <a:spcPts val="0"/>
              </a:spcAft>
              <a:buSzPts val="1200"/>
              <a:buChar char="●"/>
            </a:pPr>
            <a:r>
              <a:rPr lang="es-ES"/>
              <a:t>Ce sont les premières expériences de la vie qui déterminent les capacités du cerveau.</a:t>
            </a:r>
            <a:endParaRPr/>
          </a:p>
          <a:p>
            <a:pPr indent="-304800" lvl="0" marL="457200" rtl="0" algn="l">
              <a:lnSpc>
                <a:spcPct val="100000"/>
              </a:lnSpc>
              <a:spcBef>
                <a:spcPts val="0"/>
              </a:spcBef>
              <a:spcAft>
                <a:spcPts val="0"/>
              </a:spcAft>
              <a:buSzPts val="1200"/>
              <a:buChar char="●"/>
            </a:pPr>
            <a:r>
              <a:rPr lang="es-ES"/>
              <a:t>Un développement sain au cours des premières années de la vie (en particulier, les 1 000 premiers jours) constitue la base de la réussite scolaire, de la productivité économique, de la citoyenneté responsable, de la santé tout au long de la vie, des communautés fortes et la réussite de l’art d’être parent pour la prochaine génération.</a:t>
            </a:r>
            <a:endParaRPr/>
          </a:p>
          <a:p>
            <a:pPr indent="-304800" lvl="0" marL="457200" rtl="0" algn="l">
              <a:lnSpc>
                <a:spcPct val="100000"/>
              </a:lnSpc>
              <a:spcBef>
                <a:spcPts val="0"/>
              </a:spcBef>
              <a:spcAft>
                <a:spcPts val="0"/>
              </a:spcAft>
              <a:buSzPts val="1200"/>
              <a:buChar char="●"/>
            </a:pPr>
            <a:r>
              <a:rPr lang="es-ES"/>
              <a:t>Les enfants dépendent fortement de leurs parents et des autres aidants pour les soins de santé, la nutrition, l'éducation sociale et émotionnelle, la cognition et le développement du langage. Mais ils et elles sont aussi les acteurs de leur propre développement, en particulier lorsque les enfants grandissent. </a:t>
            </a:r>
            <a:endParaRPr/>
          </a:p>
          <a:p>
            <a:pPr indent="-304800" lvl="0" marL="457200" rtl="0" algn="l">
              <a:lnSpc>
                <a:spcPct val="100000"/>
              </a:lnSpc>
              <a:spcBef>
                <a:spcPts val="0"/>
              </a:spcBef>
              <a:spcAft>
                <a:spcPts val="0"/>
              </a:spcAft>
              <a:buSzPts val="1200"/>
              <a:buChar char="●"/>
            </a:pPr>
            <a:r>
              <a:rPr lang="es-ES"/>
              <a:t>Un stress élevé et persistant (comme lors d'une crise) peut modifier l'architecture du cerveau et détruire les cellules cérébrales.</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s-ES"/>
              <a:t>Jusqu'à 1 enfant sur 4 présente un risque modéré ou élevé de retard de développement, de comportement ou socio-émotionnel. De la naissance à l'âge de cinq ans, la croissance et le développement physique, cognitif, linguistique et socio-émotionnel se font à un rythme rapide. Bien que tous les enfants de cette tranche d'âge n'atteignent pas nécessairement les étapes de leur développement (sourire, premiers mots, premiers pas, etc.) en même temps, un développement qui ne se produit pas dans les délais prévus peut faire craindre des troubles du développement, des problèmes de santé ou d'autres facteurs susceptibles d'avoir un impact négatif sur le développement de l'enfant. Il est recommandé de procéder à une évaluation précoce et fréquente de la croissance et du développement des jeunes enfants afin d'identifier les problèmes potentiels ou les domaines nécessitant une évaluation plus approfondie. En détectant les problèmes de développement à un stade précoce, les enfants peuvent bénéficier d'un traitement ou d'une intervention plus efficace, et d'autres retards ou déficits de développement peuvent être évités.</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s-ES"/>
              <a:t>Les experts en DPE s'accordent à dire que la préparation pour entrer à l'école doit être comprise de manière plus large que les compétences cognitives, et qu'il est préférable de la formuler comme un concept holistique impliquant plusieurs domaines de développement, notamment la motricité, le langage et l'alphabétisation précoce, les mathématiques et la résolution de problèmes, le développement socio-émotionnel et les approches d'apprentissage. Les compétences dans tous ces domaines garantissent que les enfants sont prêts à bénéficier des activités éducatives proposées dans l'environnement scolaire.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s-ES"/>
              <a:t>Il existe un certain nombre d'outils simples qui peuvent être utilisés pour évaluer les progrès d'un enfant et déterminer si une aide supplémentaire est nécessaire. Des outils comme IDELA sont un exemple d’un outil qui mesure les compétences clés d’apprentissage et de développement préscolaire qui apparaissent le plus souvent dans la plupart des programmes scolaires et normes nationaux de DPE.</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s-ES"/>
              <a:t>Les tableaux de taille et de poids constituent un autre ensemble d'outils d'évaluation permettant aux professionnels du DPE de déterminer les progrès des enfants et si une intervention est nécessaire. Les dépistages du développement et du comportement permettent de s'assurer que les enfants progressent dans leur développement dans des domaines tels que le langage, le développement social ou le développement moteur.</a:t>
            </a:r>
            <a:endParaRPr/>
          </a:p>
          <a:p>
            <a:pPr indent="0" lvl="0" marL="0" rtl="0" algn="l">
              <a:lnSpc>
                <a:spcPct val="100000"/>
              </a:lnSpc>
              <a:spcBef>
                <a:spcPts val="0"/>
              </a:spcBef>
              <a:spcAft>
                <a:spcPts val="0"/>
              </a:spcAft>
              <a:buSzPts val="1400"/>
              <a:buNone/>
            </a:pPr>
            <a:r>
              <a:t/>
            </a:r>
            <a:endParaRPr/>
          </a:p>
          <a:p>
            <a:pPr indent="0" lvl="0" marL="0" rtl="0" algn="l">
              <a:lnSpc>
                <a:spcPct val="107000"/>
              </a:lnSpc>
              <a:spcBef>
                <a:spcPts val="0"/>
              </a:spcBef>
              <a:spcAft>
                <a:spcPts val="0"/>
              </a:spcAft>
              <a:buClr>
                <a:schemeClr val="dk1"/>
              </a:buClr>
              <a:buSzPts val="1400"/>
              <a:buFont typeface="Arial"/>
              <a:buNone/>
            </a:pPr>
            <a:r>
              <a:rPr b="1" lang="es-ES">
                <a:solidFill>
                  <a:srgbClr val="222222"/>
                </a:solidFill>
              </a:rPr>
              <a:t>--</a:t>
            </a:r>
            <a:endParaRPr/>
          </a:p>
          <a:p>
            <a:pPr indent="0" lvl="0" marL="0" rtl="0" algn="l">
              <a:lnSpc>
                <a:spcPct val="107000"/>
              </a:lnSpc>
              <a:spcBef>
                <a:spcPts val="0"/>
              </a:spcBef>
              <a:spcAft>
                <a:spcPts val="0"/>
              </a:spcAft>
              <a:buClr>
                <a:schemeClr val="dk1"/>
              </a:buClr>
              <a:buSzPts val="1400"/>
              <a:buFont typeface="Arial"/>
              <a:buNone/>
            </a:pPr>
            <a:r>
              <a:rPr b="1" lang="es-ES">
                <a:solidFill>
                  <a:srgbClr val="222222"/>
                </a:solidFill>
              </a:rPr>
              <a:t>« Le développement de la petite enfance en situations d'urgence (DPESU) est défini comme une approche globale qui répond aux besoins et aux droits de tous les jeunes enfants, de la préconception jusqu'à l'âge de 8 ans, touchés par des crises, y compris les enfants en situation de handicap, souffrant de retards de développement et ayant d'autres besoins. Il s'agit d'un ensemble d'interventions multisectorielles et culturellement adaptées qui visent à prévenir et à atténuer les effets négatifs des crises et à favoriser le développement optimal des jeunes enfants en leur apportant des soins nourriciers, un soutien mental et psychosocial, et des possibilités d'apprentissage préscolaire, tout en aidant les parents, les aidants et les familles à créer un environnement protecteur, salvateur et inclusif. » </a:t>
            </a:r>
            <a:endParaRPr/>
          </a:p>
          <a:p>
            <a:pPr indent="0" lvl="0" marL="0" rtl="0" algn="l">
              <a:lnSpc>
                <a:spcPct val="107000"/>
              </a:lnSpc>
              <a:spcBef>
                <a:spcPts val="0"/>
              </a:spcBef>
              <a:spcAft>
                <a:spcPts val="0"/>
              </a:spcAft>
              <a:buClr>
                <a:schemeClr val="dk1"/>
              </a:buClr>
              <a:buSzPts val="1400"/>
              <a:buFont typeface="Arial"/>
              <a:buNone/>
            </a:pPr>
            <a:r>
              <a:t/>
            </a:r>
            <a:endParaRPr b="1"/>
          </a:p>
          <a:p>
            <a:pPr indent="0" lvl="0" marL="0" rtl="0" algn="l">
              <a:lnSpc>
                <a:spcPct val="107000"/>
              </a:lnSpc>
              <a:spcBef>
                <a:spcPts val="0"/>
              </a:spcBef>
              <a:spcAft>
                <a:spcPts val="0"/>
              </a:spcAft>
              <a:buClr>
                <a:schemeClr val="dk1"/>
              </a:buClr>
              <a:buSzPts val="1400"/>
              <a:buFont typeface="Arial"/>
              <a:buNone/>
            </a:pPr>
            <a:r>
              <a:rPr lang="es-ES"/>
              <a:t>Le DPESU soutient les jeunes enfants (âgés de 0 à 8 ans) et leurs familles, y compris les femmes enceintes et allaitantes.</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Cela permet de s’assurer que les enfants continuent de se développer comme ils et elles le devraient et que les impacts négatifs des situations d’urgences n'affectent pas la poursuite du développement positif des enfants. </a:t>
            </a:r>
            <a:r>
              <a:rPr b="1" lang="es-ES"/>
              <a:t>La programmation du DPE peut être mise en œuvre partout, </a:t>
            </a:r>
            <a:r>
              <a:rPr lang="es-ES"/>
              <a:t>dans toutes les situations et en particulier à domicile. Dans les situations d'urgence, la différence peut résider dans le fait qu'il y a moins de structures physiques, que les systèmes se sont effondrés, qu'il y a une forte rotation ou une discontinuité du personnel chargé de diriger les activités, et que le matériel est insuffisant. Cela peut également être le cas dans les situations qui ne sont pas d’urgence, mais c'est généralement exacerbé dans les situations d'urgence.  Le recours à des facilitateurs et facilitatrices en DPE mobiles peut s’avérer important s’il n’y a pas d’espace.  Par exemple, Plan International a eu recours à des facilitateurs / facilitatrices en DPE mobiles lors de la réponse au typhon Haiyan, car il n'y avait même pas assez d'espace pour installer des tentes.  Ces personnes facilitatrices en DPE mobiles se sont rendues dans les abris, les cliniques de santé - partout où les gens se trouvaient - pour animer des activités avec les enfants et soutenir les parents. De plus, les parents peuvent être eux-mêmes stressés et ne pas être en mesure de s'occuper de leurs enfants de la même manière.  </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SzPts val="1400"/>
              <a:buNone/>
            </a:pPr>
            <a:r>
              <a:rPr lang="es-ES"/>
              <a:t>*** Parfois également appelé Soins et développement de la petite enfance (SDPE), Éducation de la petite enfance (EPE), lorsque l'accent est mis uniquement sur l'aspect éducatif.</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25e3dfe0434_2_692: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4" name="Google Shape;124;g25e3dfe0434_2_69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None/>
            </a:pPr>
            <a:r>
              <a:rPr lang="es-ES"/>
              <a:t>Suggestion de </a:t>
            </a:r>
            <a:r>
              <a:rPr b="1" lang="es-ES"/>
              <a:t>questions spécifiques</a:t>
            </a:r>
            <a:r>
              <a:rPr lang="es-ES"/>
              <a:t> pour la plénière : </a:t>
            </a:r>
            <a:endParaRPr/>
          </a:p>
          <a:p>
            <a:pPr indent="-304800" lvl="0" marL="457200" rtl="0" algn="l">
              <a:lnSpc>
                <a:spcPct val="107000"/>
              </a:lnSpc>
              <a:spcBef>
                <a:spcPts val="0"/>
              </a:spcBef>
              <a:spcAft>
                <a:spcPts val="0"/>
              </a:spcAft>
              <a:buSzPts val="1200"/>
              <a:buFont typeface="Calibri"/>
              <a:buAutoNum type="arabicPeriod"/>
            </a:pPr>
            <a:r>
              <a:rPr lang="es-ES"/>
              <a:t>Quels peuvent être les impacts négatifs des situations d’urgences sur les enfants et leurs aidants ? </a:t>
            </a:r>
            <a:endParaRPr/>
          </a:p>
          <a:p>
            <a:pPr indent="-304800" lvl="0" marL="457200" rtl="0" algn="l">
              <a:lnSpc>
                <a:spcPct val="107000"/>
              </a:lnSpc>
              <a:spcBef>
                <a:spcPts val="0"/>
              </a:spcBef>
              <a:spcAft>
                <a:spcPts val="0"/>
              </a:spcAft>
              <a:buSzPts val="1200"/>
              <a:buFont typeface="Calibri"/>
              <a:buAutoNum type="arabicPeriod"/>
            </a:pPr>
            <a:r>
              <a:rPr lang="es-ES"/>
              <a:t>Pourquoi fournir des services de Développement de la petite enfance en situations d'urgence ?</a:t>
            </a:r>
            <a:endParaRPr/>
          </a:p>
          <a:p>
            <a:pPr indent="0" lvl="0" marL="0" rtl="0" algn="l">
              <a:lnSpc>
                <a:spcPct val="115000"/>
              </a:lnSpc>
              <a:spcBef>
                <a:spcPts val="1400"/>
              </a:spcBef>
              <a:spcAft>
                <a:spcPts val="0"/>
              </a:spcAft>
              <a:buClr>
                <a:schemeClr val="dk1"/>
              </a:buClr>
              <a:buSzPts val="1400"/>
              <a:buFont typeface="Arial"/>
              <a:buNone/>
            </a:pPr>
            <a:r>
              <a:rPr b="1" lang="es-ES"/>
              <a:t>--</a:t>
            </a:r>
            <a:endParaRPr/>
          </a:p>
          <a:p>
            <a:pPr indent="0" lvl="0" marL="0" rtl="0" algn="l">
              <a:lnSpc>
                <a:spcPct val="100000"/>
              </a:lnSpc>
              <a:spcBef>
                <a:spcPts val="0"/>
              </a:spcBef>
              <a:spcAft>
                <a:spcPts val="0"/>
              </a:spcAft>
              <a:buClr>
                <a:schemeClr val="dk1"/>
              </a:buClr>
              <a:buSzPts val="1400"/>
              <a:buFont typeface="Arial"/>
              <a:buNone/>
            </a:pPr>
            <a:r>
              <a:rPr b="1" lang="es-ES"/>
              <a:t>Dans les situations d’urgences, les enfants sont davantage exposés à des facteurs de risque qui peuvent limiter le bon développement des enfants. En outre, cela peut avoir des impacts négatifs sur les possibilités d’apprentissage préscolaire et les résultats scolaires, affectant les opportunités et possibilités d’emploi à l’âge adulte. Les enfants sont exposés à des risques plus élevés de : </a:t>
            </a:r>
            <a:endParaRPr/>
          </a:p>
          <a:p>
            <a:pPr indent="-304800" lvl="0" marL="457200" rtl="0" algn="l">
              <a:lnSpc>
                <a:spcPct val="107000"/>
              </a:lnSpc>
              <a:spcBef>
                <a:spcPts val="0"/>
              </a:spcBef>
              <a:spcAft>
                <a:spcPts val="0"/>
              </a:spcAft>
              <a:buSzPts val="1200"/>
              <a:buChar char="●"/>
            </a:pPr>
            <a:r>
              <a:rPr lang="es-ES"/>
              <a:t>séparation d’avec les membres de leur famille et de rupture des réseaux de soutien social, </a:t>
            </a:r>
            <a:endParaRPr/>
          </a:p>
          <a:p>
            <a:pPr indent="-304800" lvl="0" marL="457200" rtl="0" algn="l">
              <a:lnSpc>
                <a:spcPct val="107000"/>
              </a:lnSpc>
              <a:spcBef>
                <a:spcPts val="0"/>
              </a:spcBef>
              <a:spcAft>
                <a:spcPts val="0"/>
              </a:spcAft>
              <a:buSzPts val="1200"/>
              <a:buChar char="●"/>
            </a:pPr>
            <a:r>
              <a:rPr lang="es-ES"/>
              <a:t>maltraitance, d’exploitation, de violence et de blessures, </a:t>
            </a:r>
            <a:endParaRPr/>
          </a:p>
          <a:p>
            <a:pPr indent="-304800" lvl="0" marL="457200" rtl="0" algn="l">
              <a:lnSpc>
                <a:spcPct val="107000"/>
              </a:lnSpc>
              <a:spcBef>
                <a:spcPts val="0"/>
              </a:spcBef>
              <a:spcAft>
                <a:spcPts val="0"/>
              </a:spcAft>
              <a:buSzPts val="1200"/>
              <a:buChar char="●"/>
            </a:pPr>
            <a:r>
              <a:rPr lang="es-ES"/>
              <a:t>manque de nourriture, </a:t>
            </a:r>
            <a:endParaRPr/>
          </a:p>
          <a:p>
            <a:pPr indent="-304800" lvl="0" marL="457200" rtl="0" algn="l">
              <a:lnSpc>
                <a:spcPct val="107000"/>
              </a:lnSpc>
              <a:spcBef>
                <a:spcPts val="0"/>
              </a:spcBef>
              <a:spcAft>
                <a:spcPts val="0"/>
              </a:spcAft>
              <a:buSzPts val="1200"/>
              <a:buChar char="●"/>
            </a:pPr>
            <a:r>
              <a:rPr lang="es-ES"/>
              <a:t>détresse psychosociale, </a:t>
            </a:r>
            <a:endParaRPr/>
          </a:p>
          <a:p>
            <a:pPr indent="-304800" lvl="0" marL="457200" rtl="0" algn="l">
              <a:lnSpc>
                <a:spcPct val="107000"/>
              </a:lnSpc>
              <a:spcBef>
                <a:spcPts val="0"/>
              </a:spcBef>
              <a:spcAft>
                <a:spcPts val="0"/>
              </a:spcAft>
              <a:buSzPts val="1200"/>
              <a:buChar char="●"/>
            </a:pPr>
            <a:r>
              <a:rPr lang="es-ES"/>
              <a:t>négligence (les familles peuvent avoir besoin de chercher de la nourriture et un abri, ce qui peut détourner leur attention des besoins de développement de leur enfant), </a:t>
            </a:r>
            <a:endParaRPr/>
          </a:p>
          <a:p>
            <a:pPr indent="-304800" lvl="0" marL="457200" rtl="0" algn="l">
              <a:lnSpc>
                <a:spcPct val="107000"/>
              </a:lnSpc>
              <a:spcBef>
                <a:spcPts val="0"/>
              </a:spcBef>
              <a:spcAft>
                <a:spcPts val="0"/>
              </a:spcAft>
              <a:buSzPts val="1200"/>
              <a:buChar char="●"/>
            </a:pPr>
            <a:r>
              <a:rPr lang="es-ES"/>
              <a:t>capacité réduite des aidants à soutenir leurs enfants car ils et elles peuvent être épuisées, déprimées, isolées, distraites sur le plan émotionnel,</a:t>
            </a:r>
            <a:endParaRPr/>
          </a:p>
          <a:p>
            <a:pPr indent="-304800" lvl="0" marL="457200" rtl="0" algn="l">
              <a:lnSpc>
                <a:spcPct val="107000"/>
              </a:lnSpc>
              <a:spcBef>
                <a:spcPts val="0"/>
              </a:spcBef>
              <a:spcAft>
                <a:spcPts val="0"/>
              </a:spcAft>
              <a:buSzPts val="1200"/>
              <a:buChar char="●"/>
            </a:pPr>
            <a:r>
              <a:rPr lang="es-ES"/>
              <a:t>des possibilités limitées ou inexistantes de jouer et d'explorer peuvent être extrêmes,</a:t>
            </a:r>
            <a:endParaRPr/>
          </a:p>
          <a:p>
            <a:pPr indent="-304800" lvl="0" marL="457200" rtl="0" algn="l">
              <a:lnSpc>
                <a:spcPct val="107000"/>
              </a:lnSpc>
              <a:spcBef>
                <a:spcPts val="0"/>
              </a:spcBef>
              <a:spcAft>
                <a:spcPts val="0"/>
              </a:spcAft>
              <a:buSzPts val="1200"/>
              <a:buChar char="●"/>
            </a:pPr>
            <a:r>
              <a:rPr lang="es-ES"/>
              <a:t>exposition aux crises et aux déplacements qui peuvent accroître les problèmes potentiels de santé et de nutrition, y compris l'accès limité à l'école et à l'éducation.</a:t>
            </a:r>
            <a:endParaRPr/>
          </a:p>
          <a:p>
            <a:pPr indent="-196850" lvl="0" marL="28575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b="1" lang="es-ES"/>
              <a:t>Investir dans la petite enfance représente une occasion unique</a:t>
            </a:r>
            <a:r>
              <a:rPr lang="es-ES"/>
              <a:t> de faire une différence significative dans la vie des enfants. Cet investissement fait </a:t>
            </a:r>
            <a:r>
              <a:rPr b="1" lang="es-ES"/>
              <a:t>une différence dans la vie des gens en leur permettant de développer leurs capacités à participer pleinement à la société et à l'économie de demain</a:t>
            </a:r>
            <a:r>
              <a:rPr lang="es-ES"/>
              <a:t> en tant que citoyens actifs et productifs. C’est l’occasion de « reconstruire en mieux ».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25e3dfe0434_2_702: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0" name="Google Shape;130;g25e3dfe0434_2_70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Suggestion de </a:t>
            </a:r>
            <a:r>
              <a:rPr b="1" lang="es-ES"/>
              <a:t>questions spécifiques</a:t>
            </a:r>
            <a:r>
              <a:rPr lang="es-ES"/>
              <a:t> pour la plénière : </a:t>
            </a:r>
            <a:endParaRPr/>
          </a:p>
          <a:p>
            <a:pPr indent="-304800" lvl="0" marL="457200" rtl="0" algn="l">
              <a:lnSpc>
                <a:spcPct val="107000"/>
              </a:lnSpc>
              <a:spcBef>
                <a:spcPts val="0"/>
              </a:spcBef>
              <a:spcAft>
                <a:spcPts val="0"/>
              </a:spcAft>
              <a:buSzPts val="1200"/>
              <a:buFont typeface="Calibri"/>
              <a:buAutoNum type="arabicPeriod"/>
            </a:pPr>
            <a:r>
              <a:rPr lang="es-ES"/>
              <a:t>Quels sont les cinq niveaux du modèle socio-écologique ? Quels sont les cinq éléments du Cadre de soins nourriciers ?</a:t>
            </a:r>
            <a:endParaRPr/>
          </a:p>
          <a:p>
            <a:pPr indent="-304800" lvl="0" marL="457200" rtl="0" algn="l">
              <a:lnSpc>
                <a:spcPct val="107000"/>
              </a:lnSpc>
              <a:spcBef>
                <a:spcPts val="0"/>
              </a:spcBef>
              <a:spcAft>
                <a:spcPts val="0"/>
              </a:spcAft>
              <a:buSzPts val="1200"/>
              <a:buFont typeface="Calibri"/>
              <a:buAutoNum type="arabicPeriod"/>
            </a:pPr>
            <a:r>
              <a:rPr lang="es-ES"/>
              <a:t>Comment ces cadres peuvent-ils soutenir la mise en œuvre du DPESU ?</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a:t>
            </a:r>
            <a:endParaRPr/>
          </a:p>
          <a:p>
            <a:pPr indent="0" lvl="0" marL="0" rtl="0" algn="l">
              <a:lnSpc>
                <a:spcPct val="100000"/>
              </a:lnSpc>
              <a:spcBef>
                <a:spcPts val="0"/>
              </a:spcBef>
              <a:spcAft>
                <a:spcPts val="0"/>
              </a:spcAft>
              <a:buSzPts val="1400"/>
              <a:buNone/>
            </a:pPr>
            <a:r>
              <a:rPr b="1" lang="es-ES"/>
              <a:t>Le modèle socio-écologique (MSE)</a:t>
            </a:r>
            <a:r>
              <a:rPr lang="es-ES"/>
              <a:t> est un cadre social et comportemental qui permet d’orienter le travail du DPE vers les niveaux interconnectés qui influencent le développement et le bien-être de l'enfant. Ce modèle nous permet d'examiner une situation dans son ensemble afin : a) d'identifier tous les différents éléments et b) de comprendre comment ils sont liés et interagissent les uns avec les autres. Le MSE est utilisé dans tous les secteurs puisque chaque réponse aborde les différents niveaux, de l'individu à la réponse au niveau politique. En préparant votre intervention envers le cadre du MSE, les équipes peuvent s'assurer que leurs interventions abordent chaque niveau et les connexions qui s'y rattachent. </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Clr>
                <a:schemeClr val="dk1"/>
              </a:buClr>
              <a:buSzPts val="1400"/>
              <a:buFont typeface="Arial"/>
              <a:buNone/>
            </a:pPr>
            <a:r>
              <a:rPr lang="es-ES"/>
              <a:t>Lorsque les équipes répondent aux besoins à tous les niveaux du modèle socio-écologique, en montrant que chaque niveau est également important et renforce le développement sain et le bien-être de l'enfant, la réponse est susceptible d'être plus efficace et efficiente. (L’INEE et l’Alliance pour la protection de l’enfance dans l'action humanitaire, 2022)</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Utilisation du Modèle socio-écologique</a:t>
            </a:r>
            <a:endParaRPr b="1"/>
          </a:p>
          <a:p>
            <a:pPr indent="-304800" lvl="0" marL="457200" rtl="0" algn="l">
              <a:lnSpc>
                <a:spcPct val="100000"/>
              </a:lnSpc>
              <a:spcBef>
                <a:spcPts val="0"/>
              </a:spcBef>
              <a:spcAft>
                <a:spcPts val="0"/>
              </a:spcAft>
              <a:buSzPts val="1200"/>
              <a:buChar char="●"/>
            </a:pPr>
            <a:r>
              <a:rPr lang="es-ES"/>
              <a:t>Au niveau le plus interne, les enfants participent activement à l'éducation et à l'apprentissage, ainsi qu'à la protection et au bien-être d'eux et elles-mêmes, de leurs pairs et des membres de leur communauté.</a:t>
            </a:r>
            <a:endParaRPr/>
          </a:p>
          <a:p>
            <a:pPr indent="-304800" lvl="0" marL="457200" rtl="0" algn="l">
              <a:lnSpc>
                <a:spcPct val="100000"/>
              </a:lnSpc>
              <a:spcBef>
                <a:spcPts val="0"/>
              </a:spcBef>
              <a:spcAft>
                <a:spcPts val="0"/>
              </a:spcAft>
              <a:buSzPts val="1200"/>
              <a:buChar char="●"/>
            </a:pPr>
            <a:r>
              <a:rPr lang="es-ES"/>
              <a:t>Les enfants sont le plus souvent élevés dans leur famille, mais ce niveau comprend parfois d'autres proches et des aidants. Les familles peuvent avoir besoin de conseils et de soutien pour comprendre et répondre aux questions de protection et d'éducation spécifiques au contexte et à la crise.</a:t>
            </a:r>
            <a:endParaRPr/>
          </a:p>
          <a:p>
            <a:pPr indent="-304800" lvl="0" marL="457200" rtl="0" algn="l">
              <a:lnSpc>
                <a:spcPct val="100000"/>
              </a:lnSpc>
              <a:spcBef>
                <a:spcPts val="0"/>
              </a:spcBef>
              <a:spcAft>
                <a:spcPts val="0"/>
              </a:spcAft>
              <a:buSzPts val="1200"/>
              <a:buChar char="●"/>
            </a:pPr>
            <a:r>
              <a:rPr lang="es-ES"/>
              <a:t>Les enfants vont à l’école (ou dans d'autres environnements d'apprentissage) et dans d'autres établissements d'éducation. Les écoles doivent être renforcées en tant qu'espaces de protection où les enfants peuvent participer équitablement à une éducation de qualité. Pour ce faire, il faut apporter un soutien suffisant au personnel d’éducation afin qu'il soit préparé à répondre aux besoins des enfants en matière d'apprentissage et de bien-être.</a:t>
            </a:r>
            <a:endParaRPr/>
          </a:p>
          <a:p>
            <a:pPr indent="-304800" lvl="0" marL="457200" rtl="0" algn="l">
              <a:lnSpc>
                <a:spcPct val="100000"/>
              </a:lnSpc>
              <a:spcBef>
                <a:spcPts val="0"/>
              </a:spcBef>
              <a:spcAft>
                <a:spcPts val="0"/>
              </a:spcAft>
              <a:buSzPts val="1200"/>
              <a:buChar char="●"/>
            </a:pPr>
            <a:r>
              <a:rPr lang="es-ES"/>
              <a:t>Les familles sont imbriquées dans des communautés. Les communautés touchées par des situations de crises et/ou des pratiques néfastes ont besoin de soutien pour mieux évaluer et répondre aux problèmes de protection ayant un impact sur les enfants et sur leur capacité à accéder et à participer à une éducation de qualité.</a:t>
            </a:r>
            <a:endParaRPr/>
          </a:p>
          <a:p>
            <a:pPr indent="-304800" lvl="0" marL="457200" rtl="0" algn="l">
              <a:lnSpc>
                <a:spcPct val="100000"/>
              </a:lnSpc>
              <a:spcBef>
                <a:spcPts val="0"/>
              </a:spcBef>
              <a:spcAft>
                <a:spcPts val="0"/>
              </a:spcAft>
              <a:buSzPts val="1200"/>
              <a:buChar char="●"/>
            </a:pPr>
            <a:r>
              <a:rPr lang="es-ES"/>
              <a:t>Les communautés font partie de sociétés plus larges et sont touchées par les politiques et les normes sociétales qui les façonnent. Les  situations de crises révèlent et modifient les réalités et les besoins de la population d'un pays. </a:t>
            </a:r>
            <a:endParaRPr/>
          </a:p>
          <a:p>
            <a:pPr indent="-304800" lvl="0" marL="457200" rtl="0" algn="l">
              <a:lnSpc>
                <a:spcPct val="100000"/>
              </a:lnSpc>
              <a:spcBef>
                <a:spcPts val="0"/>
              </a:spcBef>
              <a:spcAft>
                <a:spcPts val="0"/>
              </a:spcAft>
              <a:buSzPts val="1200"/>
              <a:buChar char="●"/>
            </a:pPr>
            <a:r>
              <a:rPr lang="es-ES"/>
              <a:t>Les politiques sont les dispositions structurelles et systémiques adoptées par le gouvernement national ou les autorités locales pour guider la mise en œuvre ou soutenir un plan d'action. Les politiques comprennent les politiques et stratégies mondiales qui influencent les politiques nationales et introduisent un autre niveau de redevabilité. </a:t>
            </a:r>
            <a:endParaRPr/>
          </a:p>
          <a:p>
            <a:pPr indent="-82550" lvl="0" marL="17145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SzPts val="1400"/>
              <a:buNone/>
            </a:pPr>
            <a:r>
              <a:rPr b="1" lang="es-ES"/>
              <a:t>Le Cadre des soins nourriciers</a:t>
            </a:r>
            <a:r>
              <a:rPr lang="es-ES"/>
              <a:t> identifie un ensemble de bonnes pratiques basées sur des programmes qui se sont avérés efficaces pour améliorer le développement de la petite enfance dans les pays à revenu élevé, intermédiaire et faible. Les programmes nationaux efficaces reposent sur un engagement politique fort et durable et sur la détermination à réduire les inégalités, la pauvreté et l'injustice sociale. Ils combinent des politiques, des services et une communication publique fondés sur des données probantes afin d'améliorer la prise de conscience et les connaissances en matière de développement de la petite enfance. Les investissements sont orientés vers la création d'environnements favorables et la fourniture de services et de soutien aux familles et aux aidants, motivés à la fois par des engagements et par de solides mécanismes de redevabilité. </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rPr lang="es-ES"/>
              <a:t>Si l'on utilise le Cadre des soins nourriciers, on constate que l'accent est mis sur tous les composants des soins nourriciers, principalement au niveau de l’aidant. Les cinq composants fondamentaux et indivisibles qui contribuent à la création d'un environnement nourricier et adapté sont essentiels au développement optimal de l'enfant. Ces cinq éléments se complètent et sont corrélés afin d’assurer un développement de la petite enfance complet. Ils doivent être fournis ensemble au cours de cette période sensible.</a:t>
            </a:r>
            <a:endParaRPr/>
          </a:p>
          <a:p>
            <a:pPr indent="0" lvl="0" marL="0" rtl="0" algn="l">
              <a:lnSpc>
                <a:spcPct val="100000"/>
              </a:lnSpc>
              <a:spcBef>
                <a:spcPts val="0"/>
              </a:spcBef>
              <a:spcAft>
                <a:spcPts val="0"/>
              </a:spcAft>
              <a:buClr>
                <a:schemeClr val="dk1"/>
              </a:buClr>
              <a:buSzPts val="1400"/>
              <a:buFont typeface="Arial"/>
              <a:buNone/>
            </a:pPr>
            <a:r>
              <a:rPr lang="es-ES"/>
              <a:t>Lorsque nous veillons à ce que les politiques, les environnements d'apprentissage tels que les écoles et les communautés contribuent à fournir aux aidants les éléments de soins nourriciers suivants, nous suivons les pratiques exemplaires. Ces éléments sont les suivants : </a:t>
            </a:r>
            <a:endParaRPr/>
          </a:p>
          <a:p>
            <a:pPr indent="-304800" lvl="0" marL="457200" rtl="0" algn="l">
              <a:lnSpc>
                <a:spcPct val="100000"/>
              </a:lnSpc>
              <a:spcBef>
                <a:spcPts val="0"/>
              </a:spcBef>
              <a:spcAft>
                <a:spcPts val="0"/>
              </a:spcAft>
              <a:buSzPts val="1200"/>
              <a:buFont typeface="Calibri"/>
              <a:buAutoNum type="arabicPeriod"/>
            </a:pPr>
            <a:r>
              <a:rPr lang="es-ES"/>
              <a:t>Une bonne santé pour les enfants et les aidants</a:t>
            </a:r>
            <a:endParaRPr/>
          </a:p>
          <a:p>
            <a:pPr indent="-304800" lvl="0" marL="457200" rtl="0" algn="l">
              <a:lnSpc>
                <a:spcPct val="100000"/>
              </a:lnSpc>
              <a:spcBef>
                <a:spcPts val="0"/>
              </a:spcBef>
              <a:spcAft>
                <a:spcPts val="0"/>
              </a:spcAft>
              <a:buSzPts val="1200"/>
              <a:buFont typeface="Calibri"/>
              <a:buAutoNum type="arabicPeriod"/>
            </a:pPr>
            <a:r>
              <a:rPr lang="es-ES"/>
              <a:t>Une nutrition adéquate pour les enfants et les aidants</a:t>
            </a:r>
            <a:endParaRPr/>
          </a:p>
          <a:p>
            <a:pPr indent="-304800" lvl="0" marL="457200" rtl="0" algn="l">
              <a:lnSpc>
                <a:spcPct val="100000"/>
              </a:lnSpc>
              <a:spcBef>
                <a:spcPts val="0"/>
              </a:spcBef>
              <a:spcAft>
                <a:spcPts val="0"/>
              </a:spcAft>
              <a:buSzPts val="1200"/>
              <a:buFont typeface="Calibri"/>
              <a:buAutoNum type="arabicPeriod"/>
            </a:pPr>
            <a:r>
              <a:rPr lang="es-ES"/>
              <a:t>La sécurité pour les enfants et les aidants</a:t>
            </a:r>
            <a:endParaRPr/>
          </a:p>
          <a:p>
            <a:pPr indent="-304800" lvl="0" marL="457200" rtl="0" algn="l">
              <a:lnSpc>
                <a:spcPct val="100000"/>
              </a:lnSpc>
              <a:spcBef>
                <a:spcPts val="0"/>
              </a:spcBef>
              <a:spcAft>
                <a:spcPts val="0"/>
              </a:spcAft>
              <a:buSzPts val="1200"/>
              <a:buFont typeface="Calibri"/>
              <a:buAutoNum type="arabicPeriod"/>
            </a:pPr>
            <a:r>
              <a:rPr lang="es-ES"/>
              <a:t>Des possibilités d'apprentissage préscolaire pour les enfants </a:t>
            </a:r>
            <a:endParaRPr/>
          </a:p>
          <a:p>
            <a:pPr indent="-304800" lvl="0" marL="457200" rtl="0" algn="l">
              <a:lnSpc>
                <a:spcPct val="100000"/>
              </a:lnSpc>
              <a:spcBef>
                <a:spcPts val="0"/>
              </a:spcBef>
              <a:spcAft>
                <a:spcPts val="0"/>
              </a:spcAft>
              <a:buSzPts val="1200"/>
              <a:buFont typeface="Calibri"/>
              <a:buAutoNum type="arabicPeriod"/>
            </a:pPr>
            <a:r>
              <a:rPr lang="es-ES"/>
              <a:t>Une prise en charge adaptée</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3.png"/><Relationship Id="rId3" Type="http://schemas.openxmlformats.org/officeDocument/2006/relationships/hyperlink" Target="https://www.inee.org"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 Id="rId3" Type="http://schemas.openxmlformats.org/officeDocument/2006/relationships/hyperlink" Target="https://www.inee.org" TargetMode="Externa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ge" type="tx">
  <p:cSld name="TITLE_AND_BODY">
    <p:spTree>
      <p:nvGrpSpPr>
        <p:cNvPr id="11" name="Shape 11"/>
        <p:cNvGrpSpPr/>
        <p:nvPr/>
      </p:nvGrpSpPr>
      <p:grpSpPr>
        <a:xfrm>
          <a:off x="0" y="0"/>
          <a:ext cx="0" cy="0"/>
          <a:chOff x="0" y="0"/>
          <a:chExt cx="0" cy="0"/>
        </a:xfrm>
      </p:grpSpPr>
      <p:sp>
        <p:nvSpPr>
          <p:cNvPr id="12" name="Google Shape;12;g25e3dfe0434_2_40"/>
          <p:cNvSpPr/>
          <p:nvPr/>
        </p:nvSpPr>
        <p:spPr>
          <a:xfrm>
            <a:off x="0" y="4357249"/>
            <a:ext cx="9144000" cy="13578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45800" lIns="45800" spcFirstLastPara="1" rIns="45800" wrap="square" tIns="458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3" name="Google Shape;13;g25e3dfe0434_2_40"/>
          <p:cNvPicPr preferRelativeResize="0"/>
          <p:nvPr/>
        </p:nvPicPr>
        <p:blipFill rotWithShape="1">
          <a:blip r:embed="rId2">
            <a:alphaModFix/>
          </a:blip>
          <a:srcRect b="970" l="0" r="0" t="970"/>
          <a:stretch/>
        </p:blipFill>
        <p:spPr>
          <a:xfrm>
            <a:off x="1635087" y="4610826"/>
            <a:ext cx="5873829" cy="850635"/>
          </a:xfrm>
          <a:prstGeom prst="rect">
            <a:avLst/>
          </a:prstGeom>
          <a:noFill/>
          <a:ln>
            <a:noFill/>
          </a:ln>
        </p:spPr>
      </p:pic>
      <p:sp>
        <p:nvSpPr>
          <p:cNvPr id="14" name="Google Shape;14;g25e3dfe0434_2_40"/>
          <p:cNvSpPr txBox="1"/>
          <p:nvPr>
            <p:ph type="title"/>
          </p:nvPr>
        </p:nvSpPr>
        <p:spPr>
          <a:xfrm>
            <a:off x="459000" y="1094625"/>
            <a:ext cx="8226000" cy="1697400"/>
          </a:xfrm>
          <a:prstGeom prst="rect">
            <a:avLst/>
          </a:prstGeom>
          <a:noFill/>
          <a:ln>
            <a:noFill/>
          </a:ln>
        </p:spPr>
        <p:txBody>
          <a:bodyPr anchorCtr="0" anchor="t" bIns="91650" lIns="91650" spcFirstLastPara="1" rIns="91650" wrap="square" tIns="91650">
            <a:normAutofit/>
          </a:bodyPr>
          <a:lstStyle>
            <a:lvl1pPr lvl="0" marR="0" rtl="0" algn="ctr">
              <a:lnSpc>
                <a:spcPct val="100000"/>
              </a:lnSpc>
              <a:spcBef>
                <a:spcPts val="0"/>
              </a:spcBef>
              <a:spcAft>
                <a:spcPts val="0"/>
              </a:spcAft>
              <a:buClr>
                <a:srgbClr val="FFFFFF"/>
              </a:buClr>
              <a:buSzPts val="4800"/>
              <a:buFont typeface="Arial"/>
              <a:buNone/>
              <a:defRPr b="0" i="0" sz="48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5" name="Google Shape;15;g25e3dfe0434_2_40"/>
          <p:cNvSpPr txBox="1"/>
          <p:nvPr>
            <p:ph idx="1" type="subTitle"/>
          </p:nvPr>
        </p:nvSpPr>
        <p:spPr>
          <a:xfrm>
            <a:off x="850050" y="3102200"/>
            <a:ext cx="7572000" cy="945000"/>
          </a:xfrm>
          <a:prstGeom prst="rect">
            <a:avLst/>
          </a:prstGeom>
          <a:noFill/>
          <a:ln>
            <a:noFill/>
          </a:ln>
        </p:spPr>
        <p:txBody>
          <a:bodyPr anchorCtr="0" anchor="t" bIns="91650" lIns="91650" spcFirstLastPara="1" rIns="91650" wrap="square" tIns="91650">
            <a:normAutofit/>
          </a:bodyPr>
          <a:lstStyle>
            <a:lvl1pPr lvl="0" marR="0" rtl="0" algn="ctr">
              <a:lnSpc>
                <a:spcPct val="100000"/>
              </a:lnSpc>
              <a:spcBef>
                <a:spcPts val="0"/>
              </a:spcBef>
              <a:spcAft>
                <a:spcPts val="0"/>
              </a:spcAft>
              <a:buClr>
                <a:srgbClr val="FFFFFF"/>
              </a:buClr>
              <a:buSzPts val="2500"/>
              <a:buFont typeface="Arial"/>
              <a:buNone/>
              <a:defRPr b="0" i="0" sz="25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 Slide" type="title">
  <p:cSld name="TITLE">
    <p:spTree>
      <p:nvGrpSpPr>
        <p:cNvPr id="52" name="Shape 52"/>
        <p:cNvGrpSpPr/>
        <p:nvPr/>
      </p:nvGrpSpPr>
      <p:grpSpPr>
        <a:xfrm>
          <a:off x="0" y="0"/>
          <a:ext cx="0" cy="0"/>
          <a:chOff x="0" y="0"/>
          <a:chExt cx="0" cy="0"/>
        </a:xfrm>
      </p:grpSpPr>
      <p:pic>
        <p:nvPicPr>
          <p:cNvPr id="53" name="Google Shape;53;g25e3dfe0434_2_280"/>
          <p:cNvPicPr preferRelativeResize="0"/>
          <p:nvPr/>
        </p:nvPicPr>
        <p:blipFill rotWithShape="1">
          <a:blip r:embed="rId2">
            <a:alphaModFix/>
          </a:blip>
          <a:srcRect b="0" l="0" r="0" t="0"/>
          <a:stretch/>
        </p:blipFill>
        <p:spPr>
          <a:xfrm>
            <a:off x="1662820" y="1736942"/>
            <a:ext cx="5818363" cy="1338498"/>
          </a:xfrm>
          <a:prstGeom prst="rect">
            <a:avLst/>
          </a:prstGeom>
          <a:noFill/>
          <a:ln>
            <a:noFill/>
          </a:ln>
        </p:spPr>
      </p:pic>
      <p:sp>
        <p:nvSpPr>
          <p:cNvPr id="54" name="Google Shape;54;g25e3dfe0434_2_280"/>
          <p:cNvSpPr/>
          <p:nvPr/>
        </p:nvSpPr>
        <p:spPr>
          <a:xfrm>
            <a:off x="1104200" y="3482625"/>
            <a:ext cx="7013100" cy="1338600"/>
          </a:xfrm>
          <a:prstGeom prst="rect">
            <a:avLst/>
          </a:prstGeom>
          <a:noFill/>
          <a:ln>
            <a:noFill/>
          </a:ln>
        </p:spPr>
        <p:txBody>
          <a:bodyPr anchorCtr="0" anchor="t" bIns="45700" lIns="45700" spcFirstLastPara="1" rIns="45700" wrap="square" tIns="45700">
            <a:noAutofit/>
          </a:bodyPr>
          <a:lstStyle/>
          <a:p>
            <a:pPr indent="0" lvl="0" marL="0" marR="0" rtl="0" algn="ctr">
              <a:lnSpc>
                <a:spcPct val="100000"/>
              </a:lnSpc>
              <a:spcBef>
                <a:spcPts val="0"/>
              </a:spcBef>
              <a:spcAft>
                <a:spcPts val="0"/>
              </a:spcAft>
              <a:buClr>
                <a:srgbClr val="FFFFFF"/>
              </a:buClr>
              <a:buSzPts val="3400"/>
              <a:buFont typeface="Arial"/>
              <a:buNone/>
            </a:pPr>
            <a:r>
              <a:rPr b="1" i="0" lang="es-ES" sz="2400" u="none" cap="none" strike="noStrike">
                <a:solidFill>
                  <a:schemeClr val="lt1"/>
                </a:solidFill>
                <a:uFill>
                  <a:noFill/>
                </a:uFill>
                <a:latin typeface="Arial"/>
                <a:ea typeface="Arial"/>
                <a:cs typeface="Arial"/>
                <a:sym typeface="Arial"/>
                <a:hlinkClick r:id="rId3">
                  <a:extLst>
                    <a:ext uri="{A12FA001-AC4F-418D-AE19-62706E023703}">
                      <ahyp:hlinkClr val="tx"/>
                    </a:ext>
                  </a:extLst>
                </a:hlinkClick>
              </a:rPr>
              <a:t>www.inee.org</a:t>
            </a:r>
            <a:endParaRPr b="0" i="0" sz="24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p:cSld name="TITLE_AND_BODY 2">
    <p:bg>
      <p:bgPr>
        <a:noFill/>
      </p:bgPr>
    </p:bg>
    <p:spTree>
      <p:nvGrpSpPr>
        <p:cNvPr id="16" name="Shape 16"/>
        <p:cNvGrpSpPr/>
        <p:nvPr/>
      </p:nvGrpSpPr>
      <p:grpSpPr>
        <a:xfrm>
          <a:off x="0" y="0"/>
          <a:ext cx="0" cy="0"/>
          <a:chOff x="0" y="0"/>
          <a:chExt cx="0" cy="0"/>
        </a:xfrm>
      </p:grpSpPr>
      <p:pic>
        <p:nvPicPr>
          <p:cNvPr id="17" name="Google Shape;17;g25e3dfe0434_2_45"/>
          <p:cNvPicPr preferRelativeResize="0"/>
          <p:nvPr/>
        </p:nvPicPr>
        <p:blipFill rotWithShape="1">
          <a:blip r:embed="rId2">
            <a:alphaModFix/>
          </a:blip>
          <a:srcRect b="0" l="0" r="0" t="0"/>
          <a:stretch/>
        </p:blipFill>
        <p:spPr>
          <a:xfrm>
            <a:off x="7351169" y="5179325"/>
            <a:ext cx="1441558" cy="331628"/>
          </a:xfrm>
          <a:prstGeom prst="rect">
            <a:avLst/>
          </a:prstGeom>
          <a:noFill/>
          <a:ln>
            <a:noFill/>
          </a:ln>
        </p:spPr>
      </p:pic>
      <p:cxnSp>
        <p:nvCxnSpPr>
          <p:cNvPr id="18" name="Google Shape;18;g25e3dfe0434_2_45"/>
          <p:cNvCxnSpPr/>
          <p:nvPr/>
        </p:nvCxnSpPr>
        <p:spPr>
          <a:xfrm>
            <a:off x="-14925" y="5043525"/>
            <a:ext cx="9191700" cy="0"/>
          </a:xfrm>
          <a:prstGeom prst="straightConnector1">
            <a:avLst/>
          </a:prstGeom>
          <a:noFill/>
          <a:ln cap="flat" cmpd="sng" w="28575">
            <a:solidFill>
              <a:srgbClr val="163644"/>
            </a:solidFill>
            <a:prstDash val="solid"/>
            <a:round/>
            <a:headEnd len="sm" w="sm" type="none"/>
            <a:tailEnd len="sm" w="sm" type="none"/>
          </a:ln>
        </p:spPr>
      </p:cxnSp>
      <p:sp>
        <p:nvSpPr>
          <p:cNvPr id="19" name="Google Shape;19;g25e3dfe0434_2_45"/>
          <p:cNvSpPr txBox="1"/>
          <p:nvPr/>
        </p:nvSpPr>
        <p:spPr>
          <a:xfrm>
            <a:off x="235400" y="823900"/>
            <a:ext cx="8657400" cy="400500"/>
          </a:xfrm>
          <a:prstGeom prst="rect">
            <a:avLst/>
          </a:prstGeom>
          <a:noFill/>
          <a:ln>
            <a:noFill/>
          </a:ln>
        </p:spPr>
        <p:txBody>
          <a:bodyPr anchorCtr="0" anchor="t" bIns="91650" lIns="91650" spcFirstLastPara="1" rIns="91650" wrap="square" tIns="91650">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 name="Google Shape;20;g25e3dfe0434_2_45"/>
          <p:cNvSpPr txBox="1"/>
          <p:nvPr>
            <p:ph type="title"/>
          </p:nvPr>
        </p:nvSpPr>
        <p:spPr>
          <a:xfrm>
            <a:off x="143850" y="143850"/>
            <a:ext cx="8801400" cy="588600"/>
          </a:xfrm>
          <a:prstGeom prst="rect">
            <a:avLst/>
          </a:prstGeom>
          <a:noFill/>
          <a:ln>
            <a:noFill/>
          </a:ln>
        </p:spPr>
        <p:txBody>
          <a:bodyPr anchorCtr="0" anchor="t" bIns="91650" lIns="91650" spcFirstLastPara="1" rIns="91650" wrap="square" tIns="91650">
            <a:normAutofit/>
          </a:bodyPr>
          <a:lstStyle>
            <a:lvl1pPr lvl="0" marR="0" rtl="0" algn="ctr">
              <a:lnSpc>
                <a:spcPct val="100000"/>
              </a:lnSpc>
              <a:spcBef>
                <a:spcPts val="0"/>
              </a:spcBef>
              <a:spcAft>
                <a:spcPts val="0"/>
              </a:spcAft>
              <a:buClr>
                <a:srgbClr val="24427B"/>
              </a:buClr>
              <a:buSzPts val="3000"/>
              <a:buFont typeface="Arial"/>
              <a:buNone/>
              <a:defRPr b="1" i="0" sz="3000" u="none" cap="none" strike="noStrike">
                <a:solidFill>
                  <a:srgbClr val="24427B"/>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1" name="Google Shape;21;g25e3dfe0434_2_45"/>
          <p:cNvSpPr txBox="1"/>
          <p:nvPr>
            <p:ph idx="1" type="body"/>
          </p:nvPr>
        </p:nvSpPr>
        <p:spPr>
          <a:xfrm>
            <a:off x="143850" y="876225"/>
            <a:ext cx="8866800" cy="3870900"/>
          </a:xfrm>
          <a:prstGeom prst="rect">
            <a:avLst/>
          </a:prstGeom>
          <a:noFill/>
          <a:ln>
            <a:noFill/>
          </a:ln>
        </p:spPr>
        <p:txBody>
          <a:bodyPr anchorCtr="0" anchor="t" bIns="91650" lIns="91650" spcFirstLastPara="1" rIns="91650" wrap="square" tIns="91650">
            <a:normAutofit/>
          </a:bodyPr>
          <a:lstStyle>
            <a:lvl1pPr indent="-355600" lvl="0" marL="457200" marR="0" rtl="0" algn="l">
              <a:lnSpc>
                <a:spcPct val="100000"/>
              </a:lnSpc>
              <a:spcBef>
                <a:spcPts val="0"/>
              </a:spcBef>
              <a:spcAft>
                <a:spcPts val="0"/>
              </a:spcAft>
              <a:buClr>
                <a:srgbClr val="000000"/>
              </a:buClr>
              <a:buSzPts val="2000"/>
              <a:buFont typeface="Arial"/>
              <a:buChar char="●"/>
              <a:defRPr b="0" i="0" sz="2000" u="none" cap="none" strike="noStrike">
                <a:solidFill>
                  <a:srgbClr val="000000"/>
                </a:solidFill>
                <a:latin typeface="Arial"/>
                <a:ea typeface="Arial"/>
                <a:cs typeface="Arial"/>
                <a:sym typeface="Arial"/>
              </a:defRPr>
            </a:lvl1pPr>
            <a:lvl2pPr indent="-342900" lvl="1" marL="914400" marR="0" rtl="0" algn="l">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2pPr>
            <a:lvl3pPr indent="-330200" lvl="2" marL="1371600" marR="0" rtl="0" algn="l">
              <a:lnSpc>
                <a:spcPct val="100000"/>
              </a:lnSpc>
              <a:spcBef>
                <a:spcPts val="0"/>
              </a:spcBef>
              <a:spcAft>
                <a:spcPts val="0"/>
              </a:spcAft>
              <a:buClr>
                <a:srgbClr val="000000"/>
              </a:buClr>
              <a:buSzPts val="1600"/>
              <a:buFont typeface="Arial"/>
              <a:buChar char="■"/>
              <a:defRPr b="0" i="0" sz="16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p:cSld name="TITLE_AND_BODY 2_1">
    <p:bg>
      <p:bgPr>
        <a:noFill/>
      </p:bgPr>
    </p:bg>
    <p:spTree>
      <p:nvGrpSpPr>
        <p:cNvPr id="22" name="Shape 22"/>
        <p:cNvGrpSpPr/>
        <p:nvPr/>
      </p:nvGrpSpPr>
      <p:grpSpPr>
        <a:xfrm>
          <a:off x="0" y="0"/>
          <a:ext cx="0" cy="0"/>
          <a:chOff x="0" y="0"/>
          <a:chExt cx="0" cy="0"/>
        </a:xfrm>
      </p:grpSpPr>
      <p:pic>
        <p:nvPicPr>
          <p:cNvPr id="23" name="Google Shape;23;g25e3dfe0434_2_51"/>
          <p:cNvPicPr preferRelativeResize="0"/>
          <p:nvPr/>
        </p:nvPicPr>
        <p:blipFill rotWithShape="1">
          <a:blip r:embed="rId2">
            <a:alphaModFix/>
          </a:blip>
          <a:srcRect b="0" l="0" r="0" t="0"/>
          <a:stretch/>
        </p:blipFill>
        <p:spPr>
          <a:xfrm>
            <a:off x="7351169" y="5179325"/>
            <a:ext cx="1441558" cy="331628"/>
          </a:xfrm>
          <a:prstGeom prst="rect">
            <a:avLst/>
          </a:prstGeom>
          <a:noFill/>
          <a:ln>
            <a:noFill/>
          </a:ln>
        </p:spPr>
      </p:pic>
      <p:cxnSp>
        <p:nvCxnSpPr>
          <p:cNvPr id="24" name="Google Shape;24;g25e3dfe0434_2_51"/>
          <p:cNvCxnSpPr/>
          <p:nvPr/>
        </p:nvCxnSpPr>
        <p:spPr>
          <a:xfrm>
            <a:off x="-14925" y="5043525"/>
            <a:ext cx="9191700" cy="0"/>
          </a:xfrm>
          <a:prstGeom prst="straightConnector1">
            <a:avLst/>
          </a:prstGeom>
          <a:noFill/>
          <a:ln cap="flat" cmpd="sng" w="28575">
            <a:solidFill>
              <a:srgbClr val="163644"/>
            </a:solidFill>
            <a:prstDash val="solid"/>
            <a:round/>
            <a:headEnd len="sm" w="sm" type="none"/>
            <a:tailEnd len="sm" w="sm" type="none"/>
          </a:ln>
        </p:spPr>
      </p:cxnSp>
      <p:sp>
        <p:nvSpPr>
          <p:cNvPr id="25" name="Google Shape;25;g25e3dfe0434_2_51"/>
          <p:cNvSpPr txBox="1"/>
          <p:nvPr/>
        </p:nvSpPr>
        <p:spPr>
          <a:xfrm>
            <a:off x="235400" y="823900"/>
            <a:ext cx="8657400" cy="400500"/>
          </a:xfrm>
          <a:prstGeom prst="rect">
            <a:avLst/>
          </a:prstGeom>
          <a:noFill/>
          <a:ln>
            <a:noFill/>
          </a:ln>
        </p:spPr>
        <p:txBody>
          <a:bodyPr anchorCtr="0" anchor="t" bIns="91650" lIns="91650" spcFirstLastPara="1" rIns="91650" wrap="square" tIns="91650">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 name="Google Shape;26;g25e3dfe0434_2_51"/>
          <p:cNvSpPr txBox="1"/>
          <p:nvPr>
            <p:ph type="title"/>
          </p:nvPr>
        </p:nvSpPr>
        <p:spPr>
          <a:xfrm>
            <a:off x="163400" y="2074750"/>
            <a:ext cx="8801400" cy="588600"/>
          </a:xfrm>
          <a:prstGeom prst="rect">
            <a:avLst/>
          </a:prstGeom>
          <a:noFill/>
          <a:ln>
            <a:noFill/>
          </a:ln>
        </p:spPr>
        <p:txBody>
          <a:bodyPr anchorCtr="0" anchor="t" bIns="91650" lIns="91650" spcFirstLastPara="1" rIns="91650" wrap="square" tIns="91650">
            <a:normAutofit/>
          </a:bodyPr>
          <a:lstStyle>
            <a:lvl1pPr lvl="0" marR="0" rtl="0" algn="ctr">
              <a:lnSpc>
                <a:spcPct val="100000"/>
              </a:lnSpc>
              <a:spcBef>
                <a:spcPts val="0"/>
              </a:spcBef>
              <a:spcAft>
                <a:spcPts val="0"/>
              </a:spcAft>
              <a:buClr>
                <a:srgbClr val="24427B"/>
              </a:buClr>
              <a:buSzPts val="3000"/>
              <a:buFont typeface="Arial"/>
              <a:buNone/>
              <a:defRPr b="1" i="0" sz="3000" u="none" cap="none" strike="noStrike">
                <a:solidFill>
                  <a:srgbClr val="24427B"/>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 Slide" type="title">
  <p:cSld name="TITLE">
    <p:spTree>
      <p:nvGrpSpPr>
        <p:cNvPr id="27" name="Shape 27"/>
        <p:cNvGrpSpPr/>
        <p:nvPr/>
      </p:nvGrpSpPr>
      <p:grpSpPr>
        <a:xfrm>
          <a:off x="0" y="0"/>
          <a:ext cx="0" cy="0"/>
          <a:chOff x="0" y="0"/>
          <a:chExt cx="0" cy="0"/>
        </a:xfrm>
      </p:grpSpPr>
      <p:pic>
        <p:nvPicPr>
          <p:cNvPr id="28" name="Google Shape;28;g25e3dfe0434_2_56"/>
          <p:cNvPicPr preferRelativeResize="0"/>
          <p:nvPr/>
        </p:nvPicPr>
        <p:blipFill rotWithShape="1">
          <a:blip r:embed="rId2">
            <a:alphaModFix/>
          </a:blip>
          <a:srcRect b="0" l="0" r="0" t="0"/>
          <a:stretch/>
        </p:blipFill>
        <p:spPr>
          <a:xfrm>
            <a:off x="1662820" y="1736942"/>
            <a:ext cx="5236528" cy="1204648"/>
          </a:xfrm>
          <a:prstGeom prst="rect">
            <a:avLst/>
          </a:prstGeom>
          <a:noFill/>
          <a:ln>
            <a:noFill/>
          </a:ln>
        </p:spPr>
      </p:pic>
      <p:sp>
        <p:nvSpPr>
          <p:cNvPr id="29" name="Google Shape;29;g25e3dfe0434_2_56"/>
          <p:cNvSpPr/>
          <p:nvPr/>
        </p:nvSpPr>
        <p:spPr>
          <a:xfrm>
            <a:off x="1104200" y="3482625"/>
            <a:ext cx="7013100" cy="1338600"/>
          </a:xfrm>
          <a:prstGeom prst="rect">
            <a:avLst/>
          </a:prstGeom>
          <a:noFill/>
          <a:ln>
            <a:noFill/>
          </a:ln>
        </p:spPr>
        <p:txBody>
          <a:bodyPr anchorCtr="0" anchor="t" bIns="45800" lIns="45800" spcFirstLastPara="1" rIns="45800" wrap="square" tIns="45800">
            <a:noAutofit/>
          </a:bodyPr>
          <a:lstStyle/>
          <a:p>
            <a:pPr indent="0" lvl="0" marL="0" marR="0" rtl="0" algn="ctr">
              <a:lnSpc>
                <a:spcPct val="100000"/>
              </a:lnSpc>
              <a:spcBef>
                <a:spcPts val="0"/>
              </a:spcBef>
              <a:spcAft>
                <a:spcPts val="0"/>
              </a:spcAft>
              <a:buClr>
                <a:srgbClr val="FFFFFF"/>
              </a:buClr>
              <a:buSzPts val="3400"/>
              <a:buFont typeface="Arial"/>
              <a:buNone/>
            </a:pPr>
            <a:r>
              <a:rPr b="1" i="0" lang="es-ES" sz="2400" u="none" cap="none" strike="noStrike">
                <a:solidFill>
                  <a:schemeClr val="lt1"/>
                </a:solidFill>
                <a:uFill>
                  <a:noFill/>
                </a:uFill>
                <a:latin typeface="Arial"/>
                <a:ea typeface="Arial"/>
                <a:cs typeface="Arial"/>
                <a:sym typeface="Arial"/>
                <a:hlinkClick r:id="rId3">
                  <a:extLst>
                    <a:ext uri="{A12FA001-AC4F-418D-AE19-62706E023703}">
                      <ahyp:hlinkClr val="tx"/>
                    </a:ext>
                  </a:extLst>
                </a:hlinkClick>
              </a:rPr>
              <a:t>www.inee.org</a:t>
            </a:r>
            <a:endParaRPr b="0" i="0" sz="24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1">
  <p:cSld name="TITLE_1">
    <p:bg>
      <p:bgPr>
        <a:solidFill>
          <a:srgbClr val="000000"/>
        </a:solidFill>
      </p:bgPr>
    </p:bg>
    <p:spTree>
      <p:nvGrpSpPr>
        <p:cNvPr id="30" name="Shape 30"/>
        <p:cNvGrpSpPr/>
        <p:nvPr/>
      </p:nvGrpSpPr>
      <p:grpSpPr>
        <a:xfrm>
          <a:off x="0" y="0"/>
          <a:ext cx="0" cy="0"/>
          <a:chOff x="0" y="0"/>
          <a:chExt cx="0" cy="0"/>
        </a:xfrm>
      </p:grpSpPr>
      <p:sp>
        <p:nvSpPr>
          <p:cNvPr id="31" name="Google Shape;31;g25e3dfe0434_2_59"/>
          <p:cNvSpPr txBox="1"/>
          <p:nvPr>
            <p:ph idx="12" type="sldNum"/>
          </p:nvPr>
        </p:nvSpPr>
        <p:spPr>
          <a:xfrm>
            <a:off x="8684347" y="5267313"/>
            <a:ext cx="336900" cy="265200"/>
          </a:xfrm>
          <a:prstGeom prst="rect">
            <a:avLst/>
          </a:prstGeom>
          <a:noFill/>
          <a:ln>
            <a:noFill/>
          </a:ln>
        </p:spPr>
        <p:txBody>
          <a:bodyPr anchorCtr="0" anchor="ctr" bIns="91625" lIns="91625" spcFirstLastPara="1" rIns="91625" wrap="square" tIns="91625">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p:cSld name="TITLE_AND_BODY 2">
    <p:bg>
      <p:bgPr>
        <a:noFill/>
      </p:bgPr>
    </p:bg>
    <p:spTree>
      <p:nvGrpSpPr>
        <p:cNvPr id="34" name="Shape 34"/>
        <p:cNvGrpSpPr/>
        <p:nvPr/>
      </p:nvGrpSpPr>
      <p:grpSpPr>
        <a:xfrm>
          <a:off x="0" y="0"/>
          <a:ext cx="0" cy="0"/>
          <a:chOff x="0" y="0"/>
          <a:chExt cx="0" cy="0"/>
        </a:xfrm>
      </p:grpSpPr>
      <p:pic>
        <p:nvPicPr>
          <p:cNvPr id="35" name="Google Shape;35;g25e3dfe0434_2_269"/>
          <p:cNvPicPr preferRelativeResize="0"/>
          <p:nvPr/>
        </p:nvPicPr>
        <p:blipFill rotWithShape="1">
          <a:blip r:embed="rId2">
            <a:alphaModFix/>
          </a:blip>
          <a:srcRect b="0" l="0" r="0" t="0"/>
          <a:stretch/>
        </p:blipFill>
        <p:spPr>
          <a:xfrm>
            <a:off x="7351169" y="5179325"/>
            <a:ext cx="1601730" cy="368475"/>
          </a:xfrm>
          <a:prstGeom prst="rect">
            <a:avLst/>
          </a:prstGeom>
          <a:noFill/>
          <a:ln>
            <a:noFill/>
          </a:ln>
        </p:spPr>
      </p:pic>
      <p:cxnSp>
        <p:nvCxnSpPr>
          <p:cNvPr id="36" name="Google Shape;36;g25e3dfe0434_2_269"/>
          <p:cNvCxnSpPr/>
          <p:nvPr/>
        </p:nvCxnSpPr>
        <p:spPr>
          <a:xfrm>
            <a:off x="-14925" y="5043525"/>
            <a:ext cx="9191700" cy="0"/>
          </a:xfrm>
          <a:prstGeom prst="straightConnector1">
            <a:avLst/>
          </a:prstGeom>
          <a:noFill/>
          <a:ln cap="flat" cmpd="sng" w="28575">
            <a:solidFill>
              <a:srgbClr val="163644"/>
            </a:solidFill>
            <a:prstDash val="solid"/>
            <a:round/>
            <a:headEnd len="sm" w="sm" type="none"/>
            <a:tailEnd len="sm" w="sm" type="none"/>
          </a:ln>
        </p:spPr>
      </p:cxnSp>
      <p:sp>
        <p:nvSpPr>
          <p:cNvPr id="37" name="Google Shape;37;g25e3dfe0434_2_269"/>
          <p:cNvSpPr txBox="1"/>
          <p:nvPr/>
        </p:nvSpPr>
        <p:spPr>
          <a:xfrm>
            <a:off x="235400" y="823900"/>
            <a:ext cx="8657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 name="Google Shape;38;g25e3dfe0434_2_269"/>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rmAutofit/>
          </a:bodyPr>
          <a:lstStyle>
            <a:lvl1pPr lvl="0" marR="0" rtl="0" algn="ctr">
              <a:lnSpc>
                <a:spcPct val="100000"/>
              </a:lnSpc>
              <a:spcBef>
                <a:spcPts val="0"/>
              </a:spcBef>
              <a:spcAft>
                <a:spcPts val="0"/>
              </a:spcAft>
              <a:buClr>
                <a:srgbClr val="24427B"/>
              </a:buClr>
              <a:buSzPts val="3000"/>
              <a:buFont typeface="Arial"/>
              <a:buNone/>
              <a:defRPr b="1" i="0" sz="3000" u="none" cap="none" strike="noStrike">
                <a:solidFill>
                  <a:srgbClr val="24427B"/>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9" name="Google Shape;39;g25e3dfe0434_2_269"/>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lvl1pPr indent="-355600" lvl="0" marL="457200" marR="0" rtl="0" algn="l">
              <a:lnSpc>
                <a:spcPct val="100000"/>
              </a:lnSpc>
              <a:spcBef>
                <a:spcPts val="0"/>
              </a:spcBef>
              <a:spcAft>
                <a:spcPts val="0"/>
              </a:spcAft>
              <a:buClr>
                <a:srgbClr val="000000"/>
              </a:buClr>
              <a:buSzPts val="2000"/>
              <a:buFont typeface="Arial"/>
              <a:buChar char="●"/>
              <a:defRPr b="0" i="0" sz="2000" u="none" cap="none" strike="noStrike">
                <a:solidFill>
                  <a:srgbClr val="000000"/>
                </a:solidFill>
                <a:latin typeface="Arial"/>
                <a:ea typeface="Arial"/>
                <a:cs typeface="Arial"/>
                <a:sym typeface="Arial"/>
              </a:defRPr>
            </a:lvl1pPr>
            <a:lvl2pPr indent="-342900" lvl="1" marL="914400" marR="0" rtl="0" algn="l">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2pPr>
            <a:lvl3pPr indent="-330200" lvl="2" marL="1371600" marR="0" rtl="0" algn="l">
              <a:lnSpc>
                <a:spcPct val="100000"/>
              </a:lnSpc>
              <a:spcBef>
                <a:spcPts val="0"/>
              </a:spcBef>
              <a:spcAft>
                <a:spcPts val="0"/>
              </a:spcAft>
              <a:buClr>
                <a:srgbClr val="000000"/>
              </a:buClr>
              <a:buSzPts val="1600"/>
              <a:buFont typeface="Arial"/>
              <a:buChar char="■"/>
              <a:defRPr b="0" i="0" sz="16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p:cSld name="TITLE_AND_BODY 2_1">
    <p:bg>
      <p:bgPr>
        <a:noFill/>
      </p:bgPr>
    </p:bg>
    <p:spTree>
      <p:nvGrpSpPr>
        <p:cNvPr id="40" name="Shape 40"/>
        <p:cNvGrpSpPr/>
        <p:nvPr/>
      </p:nvGrpSpPr>
      <p:grpSpPr>
        <a:xfrm>
          <a:off x="0" y="0"/>
          <a:ext cx="0" cy="0"/>
          <a:chOff x="0" y="0"/>
          <a:chExt cx="0" cy="0"/>
        </a:xfrm>
      </p:grpSpPr>
      <p:pic>
        <p:nvPicPr>
          <p:cNvPr id="41" name="Google Shape;41;g25e3dfe0434_2_275"/>
          <p:cNvPicPr preferRelativeResize="0"/>
          <p:nvPr/>
        </p:nvPicPr>
        <p:blipFill rotWithShape="1">
          <a:blip r:embed="rId2">
            <a:alphaModFix/>
          </a:blip>
          <a:srcRect b="0" l="0" r="0" t="0"/>
          <a:stretch/>
        </p:blipFill>
        <p:spPr>
          <a:xfrm>
            <a:off x="7351169" y="5179325"/>
            <a:ext cx="1601730" cy="368475"/>
          </a:xfrm>
          <a:prstGeom prst="rect">
            <a:avLst/>
          </a:prstGeom>
          <a:noFill/>
          <a:ln>
            <a:noFill/>
          </a:ln>
        </p:spPr>
      </p:pic>
      <p:cxnSp>
        <p:nvCxnSpPr>
          <p:cNvPr id="42" name="Google Shape;42;g25e3dfe0434_2_275"/>
          <p:cNvCxnSpPr/>
          <p:nvPr/>
        </p:nvCxnSpPr>
        <p:spPr>
          <a:xfrm>
            <a:off x="-14925" y="5043525"/>
            <a:ext cx="9191700" cy="0"/>
          </a:xfrm>
          <a:prstGeom prst="straightConnector1">
            <a:avLst/>
          </a:prstGeom>
          <a:noFill/>
          <a:ln cap="flat" cmpd="sng" w="28575">
            <a:solidFill>
              <a:srgbClr val="163644"/>
            </a:solidFill>
            <a:prstDash val="solid"/>
            <a:round/>
            <a:headEnd len="sm" w="sm" type="none"/>
            <a:tailEnd len="sm" w="sm" type="none"/>
          </a:ln>
        </p:spPr>
      </p:cxnSp>
      <p:sp>
        <p:nvSpPr>
          <p:cNvPr id="43" name="Google Shape;43;g25e3dfe0434_2_275"/>
          <p:cNvSpPr txBox="1"/>
          <p:nvPr/>
        </p:nvSpPr>
        <p:spPr>
          <a:xfrm>
            <a:off x="235400" y="823900"/>
            <a:ext cx="8657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 name="Google Shape;44;g25e3dfe0434_2_275"/>
          <p:cNvSpPr txBox="1"/>
          <p:nvPr>
            <p:ph type="title"/>
          </p:nvPr>
        </p:nvSpPr>
        <p:spPr>
          <a:xfrm>
            <a:off x="163400" y="2074750"/>
            <a:ext cx="8801400" cy="588600"/>
          </a:xfrm>
          <a:prstGeom prst="rect">
            <a:avLst/>
          </a:prstGeom>
          <a:noFill/>
          <a:ln>
            <a:noFill/>
          </a:ln>
        </p:spPr>
        <p:txBody>
          <a:bodyPr anchorCtr="0" anchor="t" bIns="91425" lIns="91425" spcFirstLastPara="1" rIns="91425" wrap="square" tIns="91425">
            <a:normAutofit/>
          </a:bodyPr>
          <a:lstStyle>
            <a:lvl1pPr lvl="0" marR="0" rtl="0" algn="ctr">
              <a:lnSpc>
                <a:spcPct val="100000"/>
              </a:lnSpc>
              <a:spcBef>
                <a:spcPts val="0"/>
              </a:spcBef>
              <a:spcAft>
                <a:spcPts val="0"/>
              </a:spcAft>
              <a:buClr>
                <a:srgbClr val="24427B"/>
              </a:buClr>
              <a:buSzPts val="3000"/>
              <a:buFont typeface="Arial"/>
              <a:buNone/>
              <a:defRPr b="1" i="0" sz="3000" u="none" cap="none" strike="noStrike">
                <a:solidFill>
                  <a:srgbClr val="24427B"/>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1">
  <p:cSld name="TITLE_1">
    <p:bg>
      <p:bgPr>
        <a:solidFill>
          <a:srgbClr val="000000"/>
        </a:solidFill>
      </p:bgPr>
    </p:bg>
    <p:spTree>
      <p:nvGrpSpPr>
        <p:cNvPr id="45" name="Shape 45"/>
        <p:cNvGrpSpPr/>
        <p:nvPr/>
      </p:nvGrpSpPr>
      <p:grpSpPr>
        <a:xfrm>
          <a:off x="0" y="0"/>
          <a:ext cx="0" cy="0"/>
          <a:chOff x="0" y="0"/>
          <a:chExt cx="0" cy="0"/>
        </a:xfrm>
      </p:grpSpPr>
      <p:sp>
        <p:nvSpPr>
          <p:cNvPr id="46" name="Google Shape;46;g25e3dfe0434_2_283"/>
          <p:cNvSpPr txBox="1"/>
          <p:nvPr>
            <p:ph idx="12" type="sldNum"/>
          </p:nvPr>
        </p:nvSpPr>
        <p:spPr>
          <a:xfrm>
            <a:off x="8684347" y="5267313"/>
            <a:ext cx="336900" cy="265200"/>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ge" type="tx">
  <p:cSld name="TITLE_AND_BODY">
    <p:spTree>
      <p:nvGrpSpPr>
        <p:cNvPr id="47" name="Shape 47"/>
        <p:cNvGrpSpPr/>
        <p:nvPr/>
      </p:nvGrpSpPr>
      <p:grpSpPr>
        <a:xfrm>
          <a:off x="0" y="0"/>
          <a:ext cx="0" cy="0"/>
          <a:chOff x="0" y="0"/>
          <a:chExt cx="0" cy="0"/>
        </a:xfrm>
      </p:grpSpPr>
      <p:sp>
        <p:nvSpPr>
          <p:cNvPr id="48" name="Google Shape;48;g25e3dfe0434_2_264"/>
          <p:cNvSpPr/>
          <p:nvPr/>
        </p:nvSpPr>
        <p:spPr>
          <a:xfrm>
            <a:off x="0" y="4357249"/>
            <a:ext cx="9144000" cy="13578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9" name="Google Shape;49;g25e3dfe0434_2_264"/>
          <p:cNvPicPr preferRelativeResize="0"/>
          <p:nvPr/>
        </p:nvPicPr>
        <p:blipFill rotWithShape="1">
          <a:blip r:embed="rId2">
            <a:alphaModFix/>
          </a:blip>
          <a:srcRect b="0" l="0" r="0" t="0"/>
          <a:stretch/>
        </p:blipFill>
        <p:spPr>
          <a:xfrm>
            <a:off x="1308762" y="4563575"/>
            <a:ext cx="6526476" cy="945150"/>
          </a:xfrm>
          <a:prstGeom prst="rect">
            <a:avLst/>
          </a:prstGeom>
          <a:noFill/>
          <a:ln>
            <a:noFill/>
          </a:ln>
        </p:spPr>
      </p:pic>
      <p:sp>
        <p:nvSpPr>
          <p:cNvPr id="50" name="Google Shape;50;g25e3dfe0434_2_264"/>
          <p:cNvSpPr txBox="1"/>
          <p:nvPr>
            <p:ph type="title"/>
          </p:nvPr>
        </p:nvSpPr>
        <p:spPr>
          <a:xfrm>
            <a:off x="459000" y="1094625"/>
            <a:ext cx="8226000" cy="1697400"/>
          </a:xfrm>
          <a:prstGeom prst="rect">
            <a:avLst/>
          </a:prstGeom>
          <a:noFill/>
          <a:ln>
            <a:noFill/>
          </a:ln>
        </p:spPr>
        <p:txBody>
          <a:bodyPr anchorCtr="0" anchor="t" bIns="91425" lIns="91425" spcFirstLastPara="1" rIns="91425" wrap="square" tIns="91425">
            <a:normAutofit/>
          </a:bodyPr>
          <a:lstStyle>
            <a:lvl1pPr lvl="0" marR="0" rtl="0" algn="ctr">
              <a:lnSpc>
                <a:spcPct val="100000"/>
              </a:lnSpc>
              <a:spcBef>
                <a:spcPts val="0"/>
              </a:spcBef>
              <a:spcAft>
                <a:spcPts val="0"/>
              </a:spcAft>
              <a:buClr>
                <a:srgbClr val="FFFFFF"/>
              </a:buClr>
              <a:buSzPts val="4800"/>
              <a:buFont typeface="Arial"/>
              <a:buNone/>
              <a:defRPr b="0" i="0" sz="48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51" name="Google Shape;51;g25e3dfe0434_2_264"/>
          <p:cNvSpPr txBox="1"/>
          <p:nvPr>
            <p:ph idx="1" type="subTitle"/>
          </p:nvPr>
        </p:nvSpPr>
        <p:spPr>
          <a:xfrm>
            <a:off x="850050" y="3102200"/>
            <a:ext cx="7572000" cy="945000"/>
          </a:xfrm>
          <a:prstGeom prst="rect">
            <a:avLst/>
          </a:prstGeom>
          <a:noFill/>
          <a:ln>
            <a:noFill/>
          </a:ln>
        </p:spPr>
        <p:txBody>
          <a:bodyPr anchorCtr="0" anchor="t" bIns="91425" lIns="91425" spcFirstLastPara="1" rIns="91425" wrap="square" tIns="91425">
            <a:normAutofit/>
          </a:bodyPr>
          <a:lstStyle>
            <a:lvl1pPr lvl="0" marR="0" rtl="0" algn="ctr">
              <a:lnSpc>
                <a:spcPct val="100000"/>
              </a:lnSpc>
              <a:spcBef>
                <a:spcPts val="0"/>
              </a:spcBef>
              <a:spcAft>
                <a:spcPts val="0"/>
              </a:spcAft>
              <a:buClr>
                <a:srgbClr val="FFFFFF"/>
              </a:buClr>
              <a:buSzPts val="2500"/>
              <a:buFont typeface="Arial"/>
              <a:buNone/>
              <a:defRPr b="0" i="0" sz="25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3.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Layout" Target="../slideLayouts/slideLayout7.xml"/><Relationship Id="rId3" Type="http://schemas.openxmlformats.org/officeDocument/2006/relationships/slideLayout" Target="../slideLayouts/slideLayout8.xml"/><Relationship Id="rId4" Type="http://schemas.openxmlformats.org/officeDocument/2006/relationships/slideLayout" Target="../slideLayouts/slideLayout9.xml"/><Relationship Id="rId5" Type="http://schemas.openxmlformats.org/officeDocument/2006/relationships/slideLayout" Target="../slideLayouts/slideLayout10.xml"/><Relationship Id="rId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63644"/>
        </a:solidFill>
      </p:bgPr>
    </p:bg>
    <p:spTree>
      <p:nvGrpSpPr>
        <p:cNvPr id="9" name="Shape 9"/>
        <p:cNvGrpSpPr/>
        <p:nvPr/>
      </p:nvGrpSpPr>
      <p:grpSpPr>
        <a:xfrm>
          <a:off x="0" y="0"/>
          <a:ext cx="0" cy="0"/>
          <a:chOff x="0" y="0"/>
          <a:chExt cx="0" cy="0"/>
        </a:xfrm>
      </p:grpSpPr>
      <p:sp>
        <p:nvSpPr>
          <p:cNvPr id="10" name="Google Shape;10;g25e3dfe0434_2_38"/>
          <p:cNvSpPr txBox="1"/>
          <p:nvPr>
            <p:ph idx="12" type="sldNum"/>
          </p:nvPr>
        </p:nvSpPr>
        <p:spPr>
          <a:xfrm>
            <a:off x="8684347" y="5267313"/>
            <a:ext cx="336900" cy="265200"/>
          </a:xfrm>
          <a:prstGeom prst="rect">
            <a:avLst/>
          </a:prstGeom>
          <a:noFill/>
          <a:ln>
            <a:noFill/>
          </a:ln>
        </p:spPr>
        <p:txBody>
          <a:bodyPr anchorCtr="0" anchor="ctr" bIns="91625" lIns="91625" spcFirstLastPara="1" rIns="91625" wrap="square" tIns="91625">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ES"/>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63644"/>
        </a:solidFill>
      </p:bgPr>
    </p:bg>
    <p:spTree>
      <p:nvGrpSpPr>
        <p:cNvPr id="32" name="Shape 32"/>
        <p:cNvGrpSpPr/>
        <p:nvPr/>
      </p:nvGrpSpPr>
      <p:grpSpPr>
        <a:xfrm>
          <a:off x="0" y="0"/>
          <a:ext cx="0" cy="0"/>
          <a:chOff x="0" y="0"/>
          <a:chExt cx="0" cy="0"/>
        </a:xfrm>
      </p:grpSpPr>
      <p:sp>
        <p:nvSpPr>
          <p:cNvPr id="33" name="Google Shape;33;g25e3dfe0434_2_262"/>
          <p:cNvSpPr txBox="1"/>
          <p:nvPr>
            <p:ph idx="12" type="sldNum"/>
          </p:nvPr>
        </p:nvSpPr>
        <p:spPr>
          <a:xfrm>
            <a:off x="8684347" y="5267313"/>
            <a:ext cx="336900" cy="2652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ES"/>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 id="2147483657" r:id="rId3"/>
    <p:sldLayoutId id="2147483658" r:id="rId4"/>
    <p:sldLayoutId id="2147483659" r:id="rId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2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2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 Id="rId3" Type="http://schemas.openxmlformats.org/officeDocument/2006/relationships/image" Target="../media/image2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1" Type="http://schemas.openxmlformats.org/officeDocument/2006/relationships/image" Target="../media/image21.png"/><Relationship Id="rId10" Type="http://schemas.openxmlformats.org/officeDocument/2006/relationships/image" Target="../media/image3.png"/><Relationship Id="rId13" Type="http://schemas.openxmlformats.org/officeDocument/2006/relationships/image" Target="../media/image17.png"/><Relationship Id="rId12" Type="http://schemas.openxmlformats.org/officeDocument/2006/relationships/image" Target="../media/image19.png"/><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16.png"/><Relationship Id="rId4" Type="http://schemas.openxmlformats.org/officeDocument/2006/relationships/image" Target="../media/image9.png"/><Relationship Id="rId9" Type="http://schemas.openxmlformats.org/officeDocument/2006/relationships/image" Target="../media/image10.png"/><Relationship Id="rId5" Type="http://schemas.openxmlformats.org/officeDocument/2006/relationships/image" Target="../media/image5.png"/><Relationship Id="rId6" Type="http://schemas.openxmlformats.org/officeDocument/2006/relationships/image" Target="../media/image1.png"/><Relationship Id="rId7" Type="http://schemas.openxmlformats.org/officeDocument/2006/relationships/image" Target="../media/image2.png"/><Relationship Id="rId8"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29.jp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g25e3dfe0434_2_33"/>
          <p:cNvSpPr txBox="1"/>
          <p:nvPr>
            <p:ph type="title"/>
          </p:nvPr>
        </p:nvSpPr>
        <p:spPr>
          <a:xfrm>
            <a:off x="459000" y="895125"/>
            <a:ext cx="8226000" cy="3135300"/>
          </a:xfrm>
          <a:prstGeom prst="rect">
            <a:avLst/>
          </a:prstGeom>
          <a:noFill/>
          <a:ln>
            <a:noFill/>
          </a:ln>
        </p:spPr>
        <p:txBody>
          <a:bodyPr anchorCtr="0" anchor="t" bIns="91650" lIns="91650" spcFirstLastPara="1" rIns="91650" wrap="square" tIns="91650">
            <a:normAutofit fontScale="90000"/>
          </a:bodyPr>
          <a:lstStyle/>
          <a:p>
            <a:pPr indent="0" lvl="0" marL="0" rtl="0" algn="ctr">
              <a:lnSpc>
                <a:spcPct val="90000"/>
              </a:lnSpc>
              <a:spcBef>
                <a:spcPts val="0"/>
              </a:spcBef>
              <a:spcAft>
                <a:spcPts val="0"/>
              </a:spcAft>
              <a:buClr>
                <a:schemeClr val="dk1"/>
              </a:buClr>
              <a:buSzPct val="127272"/>
              <a:buFont typeface="Calibri"/>
              <a:buNone/>
            </a:pPr>
            <a:r>
              <a:rPr lang="es-ES" sz="4400">
                <a:solidFill>
                  <a:schemeClr val="lt1"/>
                </a:solidFill>
              </a:rPr>
              <a:t>Introduction au développement de </a:t>
            </a:r>
            <a:br>
              <a:rPr lang="es-ES" sz="4400">
                <a:solidFill>
                  <a:schemeClr val="lt1"/>
                </a:solidFill>
              </a:rPr>
            </a:br>
            <a:r>
              <a:rPr lang="es-ES" sz="4400">
                <a:solidFill>
                  <a:schemeClr val="lt1"/>
                </a:solidFill>
              </a:rPr>
              <a:t>la petite enfance en situations d’urgences</a:t>
            </a:r>
            <a:br>
              <a:rPr lang="es-ES" sz="4400">
                <a:solidFill>
                  <a:schemeClr val="lt1"/>
                </a:solidFill>
              </a:rPr>
            </a:br>
            <a:r>
              <a:rPr lang="es-ES" sz="4400">
                <a:solidFill>
                  <a:schemeClr val="lt1"/>
                </a:solidFill>
              </a:rPr>
              <a:t>(DPESU)</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g25e3dfe0434_2_711"/>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00"/>
              <a:t>Principaux éléments à prendre en compte pour soutenir les jeunes enfants dans les situations d’urgences</a:t>
            </a:r>
            <a:br>
              <a:rPr lang="es-ES" sz="2400"/>
            </a:br>
            <a:endParaRPr sz="2400"/>
          </a:p>
          <a:p>
            <a:pPr indent="0" lvl="0" marL="0" rtl="0" algn="l">
              <a:lnSpc>
                <a:spcPct val="100000"/>
              </a:lnSpc>
              <a:spcBef>
                <a:spcPts val="0"/>
              </a:spcBef>
              <a:spcAft>
                <a:spcPts val="0"/>
              </a:spcAft>
              <a:buSzPts val="1100"/>
              <a:buNone/>
            </a:pPr>
            <a:r>
              <a:t/>
            </a:r>
            <a:endParaRPr sz="2400"/>
          </a:p>
          <a:p>
            <a:pPr indent="0" lvl="0" marL="0" rtl="0" algn="l">
              <a:lnSpc>
                <a:spcPct val="100000"/>
              </a:lnSpc>
              <a:spcBef>
                <a:spcPts val="0"/>
              </a:spcBef>
              <a:spcAft>
                <a:spcPts val="0"/>
              </a:spcAft>
              <a:buSzPts val="990"/>
              <a:buNone/>
            </a:pPr>
            <a:r>
              <a:t/>
            </a:r>
            <a:endParaRPr sz="2400"/>
          </a:p>
        </p:txBody>
      </p:sp>
      <p:sp>
        <p:nvSpPr>
          <p:cNvPr id="141" name="Google Shape;141;g25e3dfe0434_2_711"/>
          <p:cNvSpPr txBox="1"/>
          <p:nvPr>
            <p:ph idx="1" type="body"/>
          </p:nvPr>
        </p:nvSpPr>
        <p:spPr>
          <a:xfrm>
            <a:off x="143850" y="1008525"/>
            <a:ext cx="8866800" cy="37386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2000"/>
              <a:buNone/>
            </a:pPr>
            <a:r>
              <a:rPr lang="es-ES"/>
              <a:t>Les points suivants sont des éléments à prendre en compte non négociables qui sont essentiels ou fondamentaux pour assurer le Développement de la petite enfance en situations d'urgence :</a:t>
            </a:r>
            <a:endParaRPr/>
          </a:p>
          <a:p>
            <a:pPr indent="0" lvl="0" marL="0" rtl="0" algn="l">
              <a:lnSpc>
                <a:spcPct val="100000"/>
              </a:lnSpc>
              <a:spcBef>
                <a:spcPts val="0"/>
              </a:spcBef>
              <a:spcAft>
                <a:spcPts val="0"/>
              </a:spcAft>
              <a:buSzPts val="2000"/>
              <a:buNone/>
            </a:pPr>
            <a:r>
              <a:t/>
            </a:r>
            <a:endParaRPr/>
          </a:p>
          <a:p>
            <a:pPr indent="-355600" lvl="0" marL="457200" rtl="0" algn="l">
              <a:lnSpc>
                <a:spcPct val="100000"/>
              </a:lnSpc>
              <a:spcBef>
                <a:spcPts val="0"/>
              </a:spcBef>
              <a:spcAft>
                <a:spcPts val="0"/>
              </a:spcAft>
              <a:buSzPts val="2000"/>
              <a:buChar char="●"/>
            </a:pPr>
            <a:r>
              <a:rPr lang="es-ES"/>
              <a:t>Approche fondée sur les droits / Intérêt supérieur de l'enfant</a:t>
            </a:r>
            <a:endParaRPr/>
          </a:p>
          <a:p>
            <a:pPr indent="-355600" lvl="0" marL="457200" rtl="0" algn="l">
              <a:lnSpc>
                <a:spcPct val="100000"/>
              </a:lnSpc>
              <a:spcBef>
                <a:spcPts val="0"/>
              </a:spcBef>
              <a:spcAft>
                <a:spcPts val="0"/>
              </a:spcAft>
              <a:buSzPts val="2000"/>
              <a:buChar char="●"/>
            </a:pPr>
            <a:r>
              <a:rPr lang="es-ES"/>
              <a:t>Égalité entre les sexes</a:t>
            </a:r>
            <a:endParaRPr/>
          </a:p>
          <a:p>
            <a:pPr indent="-355600" lvl="0" marL="457200" rtl="0" algn="l">
              <a:lnSpc>
                <a:spcPct val="100000"/>
              </a:lnSpc>
              <a:spcBef>
                <a:spcPts val="0"/>
              </a:spcBef>
              <a:spcAft>
                <a:spcPts val="0"/>
              </a:spcAft>
              <a:buSzPts val="2000"/>
              <a:buChar char="●"/>
            </a:pPr>
            <a:r>
              <a:rPr lang="es-ES"/>
              <a:t>Approche par l'inclusion</a:t>
            </a:r>
            <a:endParaRPr/>
          </a:p>
          <a:p>
            <a:pPr indent="-355600" lvl="0" marL="457200" rtl="0" algn="l">
              <a:lnSpc>
                <a:spcPct val="100000"/>
              </a:lnSpc>
              <a:spcBef>
                <a:spcPts val="0"/>
              </a:spcBef>
              <a:spcAft>
                <a:spcPts val="0"/>
              </a:spcAft>
              <a:buSzPts val="2000"/>
              <a:buChar char="●"/>
            </a:pPr>
            <a:r>
              <a:rPr lang="es-ES"/>
              <a:t>Approche interculturelle</a:t>
            </a:r>
            <a:endParaRPr/>
          </a:p>
          <a:p>
            <a:pPr indent="-355600" lvl="0" marL="457200" rtl="0" algn="l">
              <a:lnSpc>
                <a:spcPct val="100000"/>
              </a:lnSpc>
              <a:spcBef>
                <a:spcPts val="0"/>
              </a:spcBef>
              <a:spcAft>
                <a:spcPts val="0"/>
              </a:spcAft>
              <a:buSzPts val="2000"/>
              <a:buChar char="●"/>
            </a:pPr>
            <a:r>
              <a:rPr lang="es-ES"/>
              <a:t>Approche fondée sur le parcours de vie</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g25e3dfe0434_2_723"/>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Comment réaliser une évaluation de la situation</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sp>
        <p:nvSpPr>
          <p:cNvPr id="147" name="Google Shape;147;g25e3dfe0434_2_723"/>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2000"/>
              <a:buNone/>
            </a:pPr>
            <a:r>
              <a:rPr b="1" lang="es-ES"/>
              <a:t>Évaluer les ressources disponibles et nécessaires pour les interventions du développement de la petite enfance en situations d'urgence et identifier les interventions les mieux adaptées...</a:t>
            </a:r>
            <a:endParaRPr b="1"/>
          </a:p>
          <a:p>
            <a:pPr indent="0" lvl="0" marL="0" rtl="0" algn="l">
              <a:lnSpc>
                <a:spcPct val="100000"/>
              </a:lnSpc>
              <a:spcBef>
                <a:spcPts val="0"/>
              </a:spcBef>
              <a:spcAft>
                <a:spcPts val="0"/>
              </a:spcAft>
              <a:buSzPts val="2000"/>
              <a:buNone/>
            </a:pPr>
            <a:r>
              <a:t/>
            </a:r>
            <a:endParaRPr/>
          </a:p>
          <a:p>
            <a:pPr indent="0" lvl="0" marL="0" rtl="0" algn="l">
              <a:lnSpc>
                <a:spcPct val="100000"/>
              </a:lnSpc>
              <a:spcBef>
                <a:spcPts val="0"/>
              </a:spcBef>
              <a:spcAft>
                <a:spcPts val="0"/>
              </a:spcAft>
              <a:buSzPts val="2000"/>
              <a:buNone/>
            </a:pPr>
            <a:r>
              <a:rPr lang="es-ES"/>
              <a:t>Pour déterminer l’ampleur de l’intervention, les équipes peuvent analyser les caractéristiques, les besoins et les forces au niveau local. Une bonne compréhension des infrastructures du développement de la petite enfance (DPE) existantes et des partenaires potentiels permettra une intervention plus rapide. </a:t>
            </a:r>
            <a:endParaRPr/>
          </a:p>
          <a:p>
            <a:pPr indent="0" lvl="0" marL="0" rtl="0" algn="l">
              <a:lnSpc>
                <a:spcPct val="100000"/>
              </a:lnSpc>
              <a:spcBef>
                <a:spcPts val="0"/>
              </a:spcBef>
              <a:spcAft>
                <a:spcPts val="0"/>
              </a:spcAft>
              <a:buSzPts val="2000"/>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g25e3dfe0434_2_734"/>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L'importance d’un DPESU contextualisé</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sp>
        <p:nvSpPr>
          <p:cNvPr id="153" name="Google Shape;153;g25e3dfe0434_2_734"/>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2000"/>
              <a:buNone/>
            </a:pPr>
            <a:r>
              <a:rPr b="1" lang="es-ES"/>
              <a:t>Mener une évaluation/analyse de la situation garantit une intervention qui prend en compte le contexte de manière appropriée...</a:t>
            </a:r>
            <a:endParaRPr b="1"/>
          </a:p>
          <a:p>
            <a:pPr indent="0" lvl="0" marL="0" rtl="0" algn="l">
              <a:lnSpc>
                <a:spcPct val="100000"/>
              </a:lnSpc>
              <a:spcBef>
                <a:spcPts val="0"/>
              </a:spcBef>
              <a:spcAft>
                <a:spcPts val="0"/>
              </a:spcAft>
              <a:buSzPts val="2000"/>
              <a:buNone/>
            </a:pPr>
            <a:r>
              <a:t/>
            </a:r>
            <a:endParaRPr/>
          </a:p>
          <a:p>
            <a:pPr indent="0" lvl="0" marL="0" rtl="0" algn="l">
              <a:lnSpc>
                <a:spcPct val="100000"/>
              </a:lnSpc>
              <a:spcBef>
                <a:spcPts val="0"/>
              </a:spcBef>
              <a:spcAft>
                <a:spcPts val="0"/>
              </a:spcAft>
              <a:buSzPts val="2000"/>
              <a:buNone/>
            </a:pPr>
            <a:r>
              <a:rPr lang="es-ES"/>
              <a:t>Cela nécessite la participation active d'acteurs clés, notamment : </a:t>
            </a:r>
            <a:endParaRPr/>
          </a:p>
          <a:p>
            <a:pPr indent="-355600" lvl="0" marL="457200" rtl="0" algn="l">
              <a:lnSpc>
                <a:spcPct val="100000"/>
              </a:lnSpc>
              <a:spcBef>
                <a:spcPts val="0"/>
              </a:spcBef>
              <a:spcAft>
                <a:spcPts val="0"/>
              </a:spcAft>
              <a:buSzPts val="2000"/>
              <a:buChar char="●"/>
            </a:pPr>
            <a:r>
              <a:rPr lang="es-ES"/>
              <a:t>Les jeunes enfants et les personnes qui s’en occupent (les aidants) </a:t>
            </a:r>
            <a:endParaRPr/>
          </a:p>
          <a:p>
            <a:pPr indent="-355600" lvl="0" marL="457200" rtl="0" algn="l">
              <a:lnSpc>
                <a:spcPct val="100000"/>
              </a:lnSpc>
              <a:spcBef>
                <a:spcPts val="0"/>
              </a:spcBef>
              <a:spcAft>
                <a:spcPts val="0"/>
              </a:spcAft>
              <a:buSzPts val="2000"/>
              <a:buChar char="●"/>
            </a:pPr>
            <a:r>
              <a:rPr lang="es-ES"/>
              <a:t>Les communautés </a:t>
            </a:r>
            <a:endParaRPr/>
          </a:p>
          <a:p>
            <a:pPr indent="-355600" lvl="0" marL="457200" rtl="0" algn="l">
              <a:lnSpc>
                <a:spcPct val="100000"/>
              </a:lnSpc>
              <a:spcBef>
                <a:spcPts val="0"/>
              </a:spcBef>
              <a:spcAft>
                <a:spcPts val="0"/>
              </a:spcAft>
              <a:buSzPts val="2000"/>
              <a:buChar char="●"/>
            </a:pPr>
            <a:r>
              <a:rPr lang="es-ES"/>
              <a:t>Les agences humanitaires </a:t>
            </a:r>
            <a:endParaRPr/>
          </a:p>
          <a:p>
            <a:pPr indent="-355600" lvl="0" marL="457200" rtl="0" algn="l">
              <a:lnSpc>
                <a:spcPct val="100000"/>
              </a:lnSpc>
              <a:spcBef>
                <a:spcPts val="0"/>
              </a:spcBef>
              <a:spcAft>
                <a:spcPts val="0"/>
              </a:spcAft>
              <a:buSzPts val="2000"/>
              <a:buChar char="●"/>
            </a:pPr>
            <a:r>
              <a:rPr lang="es-ES"/>
              <a:t>La société civile et les organisations communautaires</a:t>
            </a:r>
            <a:endParaRPr/>
          </a:p>
          <a:p>
            <a:pPr indent="-355600" lvl="0" marL="457200" rtl="0" algn="l">
              <a:lnSpc>
                <a:spcPct val="100000"/>
              </a:lnSpc>
              <a:spcBef>
                <a:spcPts val="0"/>
              </a:spcBef>
              <a:spcAft>
                <a:spcPts val="0"/>
              </a:spcAft>
              <a:buSzPts val="2000"/>
              <a:buChar char="●"/>
            </a:pPr>
            <a:r>
              <a:rPr lang="es-ES"/>
              <a:t>Les institutions gouvernementales</a:t>
            </a:r>
            <a:endParaRPr/>
          </a:p>
          <a:p>
            <a:pPr indent="0" lvl="0" marL="0" rtl="0" algn="l">
              <a:lnSpc>
                <a:spcPct val="100000"/>
              </a:lnSpc>
              <a:spcBef>
                <a:spcPts val="0"/>
              </a:spcBef>
              <a:spcAft>
                <a:spcPts val="0"/>
              </a:spcAft>
              <a:buSzPts val="2000"/>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g25e3dfe0434_2_746"/>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Une coordination et collaboration multisectorielle</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sp>
        <p:nvSpPr>
          <p:cNvPr id="159" name="Google Shape;159;g25e3dfe0434_2_746"/>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2000"/>
              <a:buNone/>
            </a:pPr>
            <a:r>
              <a:rPr b="1" lang="es-ES"/>
              <a:t>Une coordination et collaboration multisectorielle </a:t>
            </a:r>
            <a:r>
              <a:rPr lang="es-ES"/>
              <a:t>sont essentielles pour fournir un soutien holistique et intégré aux jeunes enfants et aux aidants. </a:t>
            </a:r>
            <a:endParaRPr/>
          </a:p>
          <a:p>
            <a:pPr indent="0" lvl="0" marL="0" rtl="0" algn="l">
              <a:lnSpc>
                <a:spcPct val="100000"/>
              </a:lnSpc>
              <a:spcBef>
                <a:spcPts val="0"/>
              </a:spcBef>
              <a:spcAft>
                <a:spcPts val="0"/>
              </a:spcAft>
              <a:buSzPts val="2000"/>
              <a:buNone/>
            </a:pPr>
            <a:r>
              <a:t/>
            </a:r>
            <a:endParaRPr/>
          </a:p>
          <a:p>
            <a:pPr indent="0" lvl="0" marL="0" rtl="0" algn="l">
              <a:lnSpc>
                <a:spcPct val="100000"/>
              </a:lnSpc>
              <a:spcBef>
                <a:spcPts val="0"/>
              </a:spcBef>
              <a:spcAft>
                <a:spcPts val="0"/>
              </a:spcAft>
              <a:buSzPts val="2000"/>
              <a:buNone/>
            </a:pPr>
            <a:r>
              <a:rPr lang="es-ES"/>
              <a:t>Étant donné la nature intersectorielle du DPE, de nombreuses activités qui soutiennent les jeunes enfants peuvent se dérouler dans un large éventail de contextes, y compris la famille, les groupes communautaires, un centre de santé ou un centre de DPE.</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g25e3dfe0434_2_767"/>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L’importance du jeu</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pic>
        <p:nvPicPr>
          <p:cNvPr id="165" name="Google Shape;165;g25e3dfe0434_2_767"/>
          <p:cNvPicPr preferRelativeResize="0"/>
          <p:nvPr/>
        </p:nvPicPr>
        <p:blipFill rotWithShape="1">
          <a:blip r:embed="rId3">
            <a:alphaModFix/>
          </a:blip>
          <a:srcRect b="0" l="0" r="0" t="0"/>
          <a:stretch/>
        </p:blipFill>
        <p:spPr>
          <a:xfrm>
            <a:off x="5720450" y="1006688"/>
            <a:ext cx="2962275" cy="3609975"/>
          </a:xfrm>
          <a:prstGeom prst="rect">
            <a:avLst/>
          </a:prstGeom>
          <a:noFill/>
          <a:ln>
            <a:noFill/>
          </a:ln>
        </p:spPr>
      </p:pic>
      <p:sp>
        <p:nvSpPr>
          <p:cNvPr id="166" name="Google Shape;166;g25e3dfe0434_2_767"/>
          <p:cNvSpPr txBox="1"/>
          <p:nvPr>
            <p:ph idx="1" type="body"/>
          </p:nvPr>
        </p:nvSpPr>
        <p:spPr>
          <a:xfrm>
            <a:off x="143850" y="876225"/>
            <a:ext cx="5262900" cy="38709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2000"/>
              <a:buNone/>
            </a:pPr>
            <a:r>
              <a:rPr b="1" lang="es-ES"/>
              <a:t>Les jeux sont essentiels au développement physique, psychomoteur et cognitif des enfants, </a:t>
            </a:r>
            <a:r>
              <a:rPr lang="es-ES"/>
              <a:t>à leur socialisation, au renforcement de leur identité et au développement de leur autonomie.</a:t>
            </a:r>
            <a:endParaRPr/>
          </a:p>
          <a:p>
            <a:pPr indent="0" lvl="0" marL="0" rtl="0" algn="l">
              <a:lnSpc>
                <a:spcPct val="100000"/>
              </a:lnSpc>
              <a:spcBef>
                <a:spcPts val="0"/>
              </a:spcBef>
              <a:spcAft>
                <a:spcPts val="0"/>
              </a:spcAft>
              <a:buSzPts val="2000"/>
              <a:buNone/>
            </a:pPr>
            <a:r>
              <a:t/>
            </a:r>
            <a:endParaRPr/>
          </a:p>
          <a:p>
            <a:pPr indent="0" lvl="0" marL="0" rtl="0" algn="l">
              <a:lnSpc>
                <a:spcPct val="100000"/>
              </a:lnSpc>
              <a:spcBef>
                <a:spcPts val="0"/>
              </a:spcBef>
              <a:spcAft>
                <a:spcPts val="0"/>
              </a:spcAft>
              <a:buSzPts val="2000"/>
              <a:buNone/>
            </a:pPr>
            <a:r>
              <a:rPr lang="es-ES"/>
              <a:t>Après une catastrophe, ils donnent un sens à la réalité qui entoure les enfants, les aide à éliminer le stress et à se rapprocher des autres.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g25e3dfe0434_2_777"/>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Rôle et implication des aidants</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pic>
        <p:nvPicPr>
          <p:cNvPr id="172" name="Google Shape;172;g25e3dfe0434_2_777"/>
          <p:cNvPicPr preferRelativeResize="0"/>
          <p:nvPr/>
        </p:nvPicPr>
        <p:blipFill rotWithShape="1">
          <a:blip r:embed="rId3">
            <a:alphaModFix/>
          </a:blip>
          <a:srcRect b="0" l="0" r="0" t="0"/>
          <a:stretch/>
        </p:blipFill>
        <p:spPr>
          <a:xfrm>
            <a:off x="5403224" y="1353548"/>
            <a:ext cx="3365075" cy="2470450"/>
          </a:xfrm>
          <a:prstGeom prst="rect">
            <a:avLst/>
          </a:prstGeom>
          <a:noFill/>
          <a:ln>
            <a:noFill/>
          </a:ln>
        </p:spPr>
      </p:pic>
      <p:sp>
        <p:nvSpPr>
          <p:cNvPr id="173" name="Google Shape;173;g25e3dfe0434_2_777"/>
          <p:cNvSpPr txBox="1"/>
          <p:nvPr>
            <p:ph idx="1" type="body"/>
          </p:nvPr>
        </p:nvSpPr>
        <p:spPr>
          <a:xfrm>
            <a:off x="143850" y="876225"/>
            <a:ext cx="5094900" cy="38709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2000"/>
              <a:buNone/>
            </a:pPr>
            <a:r>
              <a:rPr b="1" lang="es-ES"/>
              <a:t>Les aidants peuvent énormément aider au rétablissement des enfants touchés par des situations d’urgences.</a:t>
            </a:r>
            <a:endParaRPr b="1"/>
          </a:p>
          <a:p>
            <a:pPr indent="0" lvl="0" marL="0" rtl="0" algn="l">
              <a:lnSpc>
                <a:spcPct val="100000"/>
              </a:lnSpc>
              <a:spcBef>
                <a:spcPts val="0"/>
              </a:spcBef>
              <a:spcAft>
                <a:spcPts val="0"/>
              </a:spcAft>
              <a:buSzPts val="2000"/>
              <a:buNone/>
            </a:pPr>
            <a:r>
              <a:t/>
            </a:r>
            <a:endParaRPr/>
          </a:p>
          <a:p>
            <a:pPr indent="0" lvl="0" marL="0" rtl="0" algn="l">
              <a:lnSpc>
                <a:spcPct val="100000"/>
              </a:lnSpc>
              <a:spcBef>
                <a:spcPts val="0"/>
              </a:spcBef>
              <a:spcAft>
                <a:spcPts val="0"/>
              </a:spcAft>
              <a:buSzPts val="2000"/>
              <a:buNone/>
            </a:pPr>
            <a:r>
              <a:rPr lang="es-ES"/>
              <a:t>Le fait d'apporter un soutien aux parents et aux aidants afin qu'ils et elles soient en mesure d'offrir des soins adaptés contribue à la protection, au bien-être et au développement sain des enfants, notamment en leur permettant de participer à des activités d'apprentissage et de les réussir.</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g25e3dfe0434_2_787"/>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extLst>
                  <a:ext uri="http://customooxmlschemas.google.com/">
                    <go:slidesCustomData xmlns:go="http://customooxmlschemas.google.com/" textRoundtripDataId="3"/>
                  </a:ext>
                </a:extLst>
              </a:rPr>
              <a:t>Soutenir les efforts de transition vers le relèvement</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pic>
        <p:nvPicPr>
          <p:cNvPr id="179" name="Google Shape;179;g25e3dfe0434_2_787"/>
          <p:cNvPicPr preferRelativeResize="0"/>
          <p:nvPr/>
        </p:nvPicPr>
        <p:blipFill rotWithShape="1">
          <a:blip r:embed="rId3">
            <a:alphaModFix/>
          </a:blip>
          <a:srcRect b="0" l="0" r="0" t="0"/>
          <a:stretch/>
        </p:blipFill>
        <p:spPr>
          <a:xfrm>
            <a:off x="5323650" y="1381999"/>
            <a:ext cx="3687000" cy="2638100"/>
          </a:xfrm>
          <a:prstGeom prst="rect">
            <a:avLst/>
          </a:prstGeom>
          <a:noFill/>
          <a:ln>
            <a:noFill/>
          </a:ln>
        </p:spPr>
      </p:pic>
      <p:sp>
        <p:nvSpPr>
          <p:cNvPr id="180" name="Google Shape;180;g25e3dfe0434_2_787"/>
          <p:cNvSpPr txBox="1"/>
          <p:nvPr>
            <p:ph idx="1" type="body"/>
          </p:nvPr>
        </p:nvSpPr>
        <p:spPr>
          <a:xfrm>
            <a:off x="143850" y="876225"/>
            <a:ext cx="5094900" cy="38709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2000"/>
              <a:buNone/>
            </a:pPr>
            <a:r>
              <a:rPr b="1" lang="es-ES"/>
              <a:t>Il est important d'envisager des stratégies de transition qui consolident le relèvement des environnements physiques et émotionnels</a:t>
            </a:r>
            <a:r>
              <a:rPr lang="es-ES"/>
              <a:t> afin de renforcer la résilience des enfants, de leurs familles et de leurs réseaux de soutien.</a:t>
            </a:r>
            <a:endParaRPr/>
          </a:p>
          <a:p>
            <a:pPr indent="0" lvl="0" marL="0" rtl="0" algn="l">
              <a:lnSpc>
                <a:spcPct val="100000"/>
              </a:lnSpc>
              <a:spcBef>
                <a:spcPts val="0"/>
              </a:spcBef>
              <a:spcAft>
                <a:spcPts val="0"/>
              </a:spcAft>
              <a:buSzPts val="2000"/>
              <a:buNone/>
            </a:pPr>
            <a:r>
              <a:t/>
            </a:r>
            <a:endParaRPr/>
          </a:p>
          <a:p>
            <a:pPr indent="0" lvl="0" marL="0" rtl="0" algn="l">
              <a:lnSpc>
                <a:spcPct val="100000"/>
              </a:lnSpc>
              <a:spcBef>
                <a:spcPts val="0"/>
              </a:spcBef>
              <a:spcAft>
                <a:spcPts val="0"/>
              </a:spcAft>
              <a:buSzPts val="2000"/>
              <a:buNone/>
            </a:pPr>
            <a:r>
              <a:rPr lang="es-ES"/>
              <a:t>Cela crée une opportunité d’appropriation et de participation communautaire face aux nouveaux risques, car cela peut contribuer à l'apprentissage et à l'amélioration continue de la gestion des risques et du cycle de DPE.</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1"/>
          <p:cNvSpPr txBox="1"/>
          <p:nvPr>
            <p:ph idx="1" type="body"/>
          </p:nvPr>
        </p:nvSpPr>
        <p:spPr>
          <a:xfrm>
            <a:off x="756750" y="1260700"/>
            <a:ext cx="7630500" cy="2344500"/>
          </a:xfrm>
          <a:prstGeom prst="rect">
            <a:avLst/>
          </a:prstGeom>
          <a:noFill/>
          <a:ln>
            <a:noFill/>
          </a:ln>
        </p:spPr>
        <p:txBody>
          <a:bodyPr anchorCtr="0" anchor="t" bIns="35550" lIns="71100" spcFirstLastPara="1" rIns="71100" wrap="square" tIns="35550">
            <a:noAutofit/>
          </a:bodyPr>
          <a:lstStyle/>
          <a:p>
            <a:pPr indent="0" lvl="0" marL="355600" marR="0" rtl="0" algn="ctr">
              <a:lnSpc>
                <a:spcPct val="100000"/>
              </a:lnSpc>
              <a:spcBef>
                <a:spcPts val="1100"/>
              </a:spcBef>
              <a:spcAft>
                <a:spcPts val="0"/>
              </a:spcAft>
              <a:buSzPts val="2000"/>
              <a:buNone/>
            </a:pPr>
            <a:r>
              <a:rPr b="1" lang="es-ES" sz="3700">
                <a:solidFill>
                  <a:srgbClr val="1F3763"/>
                </a:solidFill>
              </a:rPr>
              <a:t>Avant de commencer... </a:t>
            </a:r>
            <a:endParaRPr b="1" sz="3700">
              <a:solidFill>
                <a:srgbClr val="1F3763"/>
              </a:solidFill>
            </a:endParaRPr>
          </a:p>
          <a:p>
            <a:pPr indent="0" lvl="0" marL="355600" marR="0" rtl="0" algn="ctr">
              <a:lnSpc>
                <a:spcPct val="100000"/>
              </a:lnSpc>
              <a:spcBef>
                <a:spcPts val="1100"/>
              </a:spcBef>
              <a:spcAft>
                <a:spcPts val="0"/>
              </a:spcAft>
              <a:buSzPts val="2000"/>
              <a:buNone/>
            </a:pPr>
            <a:r>
              <a:t/>
            </a:r>
            <a:endParaRPr b="1" sz="3700">
              <a:solidFill>
                <a:srgbClr val="1F3763"/>
              </a:solidFill>
            </a:endParaRPr>
          </a:p>
          <a:p>
            <a:pPr indent="0" lvl="0" marL="355600" marR="0" rtl="0" algn="ctr">
              <a:lnSpc>
                <a:spcPct val="100000"/>
              </a:lnSpc>
              <a:spcBef>
                <a:spcPts val="1100"/>
              </a:spcBef>
              <a:spcAft>
                <a:spcPts val="0"/>
              </a:spcAft>
              <a:buSzPts val="2000"/>
              <a:buNone/>
            </a:pPr>
            <a:r>
              <a:rPr lang="es-ES" sz="3000">
                <a:solidFill>
                  <a:srgbClr val="1F3763"/>
                </a:solidFill>
              </a:rPr>
              <a:t>Comment pouvez-vous intégrer ce que vous avez appris dans votre travail ?</a:t>
            </a:r>
            <a:endParaRPr sz="3000">
              <a:solidFill>
                <a:srgbClr val="1F3763"/>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sp>
        <p:nvSpPr>
          <p:cNvPr id="64" name="Google Shape;64;g25e3dfe0434_2_61"/>
          <p:cNvSpPr txBox="1"/>
          <p:nvPr>
            <p:ph idx="1" type="body"/>
          </p:nvPr>
        </p:nvSpPr>
        <p:spPr>
          <a:xfrm>
            <a:off x="308150" y="994525"/>
            <a:ext cx="8432400" cy="2927400"/>
          </a:xfrm>
          <a:prstGeom prst="rect">
            <a:avLst/>
          </a:prstGeom>
          <a:noFill/>
          <a:ln>
            <a:noFill/>
          </a:ln>
        </p:spPr>
        <p:txBody>
          <a:bodyPr anchorCtr="0" anchor="t" bIns="35550" lIns="71100" spcFirstLastPara="1" rIns="71100" wrap="square" tIns="35550">
            <a:noAutofit/>
          </a:bodyPr>
          <a:lstStyle/>
          <a:p>
            <a:pPr indent="0" lvl="0" marL="355600" marR="0" rtl="0" algn="ctr">
              <a:lnSpc>
                <a:spcPct val="100000"/>
              </a:lnSpc>
              <a:spcBef>
                <a:spcPts val="1100"/>
              </a:spcBef>
              <a:spcAft>
                <a:spcPts val="0"/>
              </a:spcAft>
              <a:buSzPts val="2353"/>
              <a:buNone/>
            </a:pPr>
            <a:r>
              <a:rPr b="1" lang="es-ES" sz="3500">
                <a:solidFill>
                  <a:srgbClr val="1F3763"/>
                </a:solidFill>
              </a:rPr>
              <a:t>Avant de commencer... </a:t>
            </a:r>
            <a:endParaRPr b="1" sz="3500">
              <a:solidFill>
                <a:srgbClr val="1F3763"/>
              </a:solidFill>
            </a:endParaRPr>
          </a:p>
          <a:p>
            <a:pPr indent="0" lvl="0" marL="355600" marR="0" rtl="0" algn="ctr">
              <a:lnSpc>
                <a:spcPct val="100000"/>
              </a:lnSpc>
              <a:spcBef>
                <a:spcPts val="1100"/>
              </a:spcBef>
              <a:spcAft>
                <a:spcPts val="0"/>
              </a:spcAft>
              <a:buSzPts val="2353"/>
              <a:buNone/>
            </a:pPr>
            <a:r>
              <a:t/>
            </a:r>
            <a:endParaRPr sz="3000">
              <a:solidFill>
                <a:srgbClr val="1F3763"/>
              </a:solidFill>
            </a:endParaRPr>
          </a:p>
          <a:p>
            <a:pPr indent="0" lvl="0" marL="355600" marR="0" rtl="0" algn="ctr">
              <a:lnSpc>
                <a:spcPct val="100000"/>
              </a:lnSpc>
              <a:spcBef>
                <a:spcPts val="1100"/>
              </a:spcBef>
              <a:spcAft>
                <a:spcPts val="0"/>
              </a:spcAft>
              <a:buSzPts val="2353"/>
              <a:buNone/>
            </a:pPr>
            <a:r>
              <a:rPr lang="es-ES" sz="3000">
                <a:solidFill>
                  <a:srgbClr val="1F3763"/>
                </a:solidFill>
              </a:rPr>
              <a:t>Veuillez vous présenter et expliquer pourquoi vous souhaitez en savoir plus sur le développement de la petite enfance en situations d'urgence </a:t>
            </a:r>
            <a:endParaRPr sz="3000">
              <a:solidFill>
                <a:srgbClr val="1F3763"/>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g25e3dfe0434_2_119"/>
          <p:cNvSpPr txBox="1"/>
          <p:nvPr>
            <p:ph type="title"/>
          </p:nvPr>
        </p:nvSpPr>
        <p:spPr>
          <a:xfrm>
            <a:off x="143850" y="143850"/>
            <a:ext cx="8801400" cy="588600"/>
          </a:xfrm>
          <a:prstGeom prst="rect">
            <a:avLst/>
          </a:prstGeom>
          <a:noFill/>
          <a:ln>
            <a:noFill/>
          </a:ln>
        </p:spPr>
        <p:txBody>
          <a:bodyPr anchorCtr="0" anchor="t" bIns="91650" lIns="91650" spcFirstLastPara="1" rIns="91650" wrap="square" tIns="91650">
            <a:noAutofit/>
          </a:bodyPr>
          <a:lstStyle/>
          <a:p>
            <a:pPr indent="0" lvl="0" marL="0" rtl="0" algn="ctr">
              <a:lnSpc>
                <a:spcPct val="100000"/>
              </a:lnSpc>
              <a:spcBef>
                <a:spcPts val="0"/>
              </a:spcBef>
              <a:spcAft>
                <a:spcPts val="0"/>
              </a:spcAft>
              <a:buClr>
                <a:schemeClr val="dk1"/>
              </a:buClr>
              <a:buSzPts val="900"/>
              <a:buFont typeface="Arial"/>
              <a:buNone/>
            </a:pPr>
            <a:r>
              <a:rPr lang="es-ES"/>
              <a:t>Présentation du module</a:t>
            </a:r>
            <a:endParaRPr/>
          </a:p>
          <a:p>
            <a:pPr indent="0" lvl="0" marL="0" rtl="0" algn="ctr">
              <a:lnSpc>
                <a:spcPct val="100000"/>
              </a:lnSpc>
              <a:spcBef>
                <a:spcPts val="0"/>
              </a:spcBef>
              <a:spcAft>
                <a:spcPts val="0"/>
              </a:spcAft>
              <a:buClr>
                <a:schemeClr val="dk1"/>
              </a:buClr>
              <a:buSzPts val="900"/>
              <a:buFont typeface="Arial"/>
              <a:buNone/>
            </a:pPr>
            <a:r>
              <a:t/>
            </a:r>
            <a:endParaRPr>
              <a:solidFill>
                <a:srgbClr val="1F3763"/>
              </a:solidFill>
            </a:endParaRPr>
          </a:p>
          <a:p>
            <a:pPr indent="0" lvl="0" marL="0" rtl="0" algn="ctr">
              <a:lnSpc>
                <a:spcPct val="100000"/>
              </a:lnSpc>
              <a:spcBef>
                <a:spcPts val="0"/>
              </a:spcBef>
              <a:spcAft>
                <a:spcPts val="0"/>
              </a:spcAft>
              <a:buSzPts val="1000"/>
              <a:buNone/>
            </a:pPr>
            <a:r>
              <a:t/>
            </a:r>
            <a:endParaRPr/>
          </a:p>
        </p:txBody>
      </p:sp>
      <p:sp>
        <p:nvSpPr>
          <p:cNvPr id="70" name="Google Shape;70;g25e3dfe0434_2_119"/>
          <p:cNvSpPr txBox="1"/>
          <p:nvPr>
            <p:ph idx="1" type="body"/>
          </p:nvPr>
        </p:nvSpPr>
        <p:spPr>
          <a:xfrm>
            <a:off x="143850" y="876225"/>
            <a:ext cx="8866800" cy="3870900"/>
          </a:xfrm>
          <a:prstGeom prst="rect">
            <a:avLst/>
          </a:prstGeom>
          <a:noFill/>
          <a:ln>
            <a:noFill/>
          </a:ln>
        </p:spPr>
        <p:txBody>
          <a:bodyPr anchorCtr="0" anchor="t" bIns="91650" lIns="91650" spcFirstLastPara="1" rIns="91650" wrap="square" tIns="91650">
            <a:normAutofit/>
          </a:bodyPr>
          <a:lstStyle/>
          <a:p>
            <a:pPr indent="0" lvl="0" marL="0" rtl="0" algn="l">
              <a:lnSpc>
                <a:spcPct val="100000"/>
              </a:lnSpc>
              <a:spcBef>
                <a:spcPts val="0"/>
              </a:spcBef>
              <a:spcAft>
                <a:spcPts val="0"/>
              </a:spcAft>
              <a:buSzPts val="2000"/>
              <a:buNone/>
            </a:pPr>
            <a:r>
              <a:rPr lang="es-ES">
                <a:extLst>
                  <a:ext uri="http://customooxmlschemas.google.com/">
                    <go:slidesCustomData xmlns:go="http://customooxmlschemas.google.com/" textRoundtripDataId="0"/>
                  </a:ext>
                </a:extLst>
              </a:rPr>
              <a:t>La formation d’aujourd’hui est divisée en trois parties : </a:t>
            </a:r>
            <a:endParaRPr/>
          </a:p>
          <a:p>
            <a:pPr indent="0" lvl="0" marL="0" rtl="0" algn="l">
              <a:lnSpc>
                <a:spcPct val="100000"/>
              </a:lnSpc>
              <a:spcBef>
                <a:spcPts val="0"/>
              </a:spcBef>
              <a:spcAft>
                <a:spcPts val="0"/>
              </a:spcAft>
              <a:buSzPts val="2000"/>
              <a:buNone/>
            </a:pPr>
            <a:r>
              <a:t/>
            </a:r>
            <a:endParaRPr/>
          </a:p>
          <a:p>
            <a:pPr indent="-355600" lvl="0" marL="457200" rtl="0" algn="l">
              <a:lnSpc>
                <a:spcPct val="100000"/>
              </a:lnSpc>
              <a:spcBef>
                <a:spcPts val="0"/>
              </a:spcBef>
              <a:spcAft>
                <a:spcPts val="0"/>
              </a:spcAft>
              <a:buSzPts val="2000"/>
              <a:buAutoNum type="arabicPeriod"/>
            </a:pPr>
            <a:r>
              <a:rPr lang="es-ES"/>
              <a:t>Présentation du module et activités brise-glace - 15 minutes </a:t>
            </a:r>
            <a:endParaRPr/>
          </a:p>
          <a:p>
            <a:pPr indent="-355600" lvl="0" marL="457200" rtl="0" algn="l">
              <a:lnSpc>
                <a:spcPct val="100000"/>
              </a:lnSpc>
              <a:spcBef>
                <a:spcPts val="0"/>
              </a:spcBef>
              <a:spcAft>
                <a:spcPts val="0"/>
              </a:spcAft>
              <a:buSzPts val="2000"/>
              <a:buAutoNum type="arabicPeriod"/>
            </a:pPr>
            <a:r>
              <a:rPr lang="es-ES"/>
              <a:t>Explication de la méthodologie proposée - 10 minutes </a:t>
            </a:r>
            <a:endParaRPr/>
          </a:p>
          <a:p>
            <a:pPr indent="-355600" lvl="0" marL="457200" rtl="0" algn="l">
              <a:lnSpc>
                <a:spcPct val="100000"/>
              </a:lnSpc>
              <a:spcBef>
                <a:spcPts val="0"/>
              </a:spcBef>
              <a:spcAft>
                <a:spcPts val="0"/>
              </a:spcAft>
              <a:buSzPts val="2000"/>
              <a:buAutoNum type="arabicPeriod"/>
            </a:pPr>
            <a:r>
              <a:rPr lang="es-ES"/>
              <a:t>Activité Jigsaw - 70 minutes</a:t>
            </a:r>
            <a:endParaRPr/>
          </a:p>
          <a:p>
            <a:pPr indent="-355600" lvl="0" marL="457200" rtl="0" algn="l">
              <a:lnSpc>
                <a:spcPct val="100000"/>
              </a:lnSpc>
              <a:spcBef>
                <a:spcPts val="0"/>
              </a:spcBef>
              <a:spcAft>
                <a:spcPts val="0"/>
              </a:spcAft>
              <a:buSzPts val="2000"/>
              <a:buAutoNum type="arabicPeriod"/>
            </a:pPr>
            <a:r>
              <a:rPr lang="es-ES"/>
              <a:t>Plénière - 25 minutes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g25e3dfe0434_2_286"/>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00"/>
              <a:t>Introduction au </a:t>
            </a:r>
            <a:r>
              <a:rPr lang="es-ES" sz="2400">
                <a:extLst>
                  <a:ext uri="http://customooxmlschemas.google.com/">
                    <go:slidesCustomData xmlns:go="http://customooxmlschemas.google.com/" textRoundtripDataId="1"/>
                  </a:ext>
                </a:extLst>
              </a:rPr>
              <a:t>module</a:t>
            </a:r>
            <a:endParaRPr sz="2400"/>
          </a:p>
        </p:txBody>
      </p:sp>
      <p:sp>
        <p:nvSpPr>
          <p:cNvPr id="76" name="Google Shape;76;g25e3dfe0434_2_286"/>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p>
            <a:pPr indent="0" lvl="0" marL="88900" rtl="0" algn="l">
              <a:lnSpc>
                <a:spcPct val="107000"/>
              </a:lnSpc>
              <a:spcBef>
                <a:spcPts val="1400"/>
              </a:spcBef>
              <a:spcAft>
                <a:spcPts val="0"/>
              </a:spcAft>
              <a:buClr>
                <a:schemeClr val="dk1"/>
              </a:buClr>
              <a:buSzPts val="1400"/>
              <a:buFont typeface="Arial"/>
              <a:buNone/>
            </a:pPr>
            <a:r>
              <a:rPr b="1" lang="es-ES">
                <a:solidFill>
                  <a:schemeClr val="dk1"/>
                </a:solidFill>
              </a:rPr>
              <a:t>À la fin de ce module, vous serez en mesure de :</a:t>
            </a:r>
            <a:endParaRPr>
              <a:solidFill>
                <a:schemeClr val="dk1"/>
              </a:solidFill>
            </a:endParaRPr>
          </a:p>
          <a:p>
            <a:pPr indent="-165100" lvl="0" marL="355600" rtl="0" algn="l">
              <a:lnSpc>
                <a:spcPct val="100000"/>
              </a:lnSpc>
              <a:spcBef>
                <a:spcPts val="1100"/>
              </a:spcBef>
              <a:spcAft>
                <a:spcPts val="0"/>
              </a:spcAft>
              <a:buClr>
                <a:schemeClr val="dk1"/>
              </a:buClr>
              <a:buSzPts val="1900"/>
              <a:buAutoNum type="arabicPeriod"/>
            </a:pPr>
            <a:r>
              <a:rPr lang="es-ES">
                <a:solidFill>
                  <a:schemeClr val="dk1"/>
                </a:solidFill>
              </a:rPr>
              <a:t>Faire du développement de la petite enfance en situations d'urgence (DPESU) un élément essentiel des réponses humanitaires aux crises et aux situations d'urgence. </a:t>
            </a:r>
            <a:endParaRPr>
              <a:solidFill>
                <a:schemeClr val="dk1"/>
              </a:solidFill>
            </a:endParaRPr>
          </a:p>
          <a:p>
            <a:pPr indent="-165100" lvl="0" marL="355600" rtl="0" algn="l">
              <a:lnSpc>
                <a:spcPct val="100000"/>
              </a:lnSpc>
              <a:spcBef>
                <a:spcPts val="1100"/>
              </a:spcBef>
              <a:spcAft>
                <a:spcPts val="0"/>
              </a:spcAft>
              <a:buClr>
                <a:schemeClr val="dk1"/>
              </a:buClr>
              <a:buSzPts val="1900"/>
              <a:buAutoNum type="arabicPeriod"/>
            </a:pPr>
            <a:r>
              <a:rPr lang="es-ES">
                <a:solidFill>
                  <a:schemeClr val="dk1"/>
                </a:solidFill>
              </a:rPr>
              <a:t>Expliquer l'importance d'utiliser une approche intégrée pour répondre aux besoins holistiques des jeunes enfants et de leurs aidants.</a:t>
            </a:r>
            <a:endParaRPr>
              <a:solidFill>
                <a:schemeClr val="dk1"/>
              </a:solidFill>
            </a:endParaRPr>
          </a:p>
          <a:p>
            <a:pPr indent="-165100" lvl="0" marL="355600" rtl="0" algn="l">
              <a:lnSpc>
                <a:spcPct val="100000"/>
              </a:lnSpc>
              <a:spcBef>
                <a:spcPts val="1100"/>
              </a:spcBef>
              <a:spcAft>
                <a:spcPts val="0"/>
              </a:spcAft>
              <a:buClr>
                <a:schemeClr val="dk1"/>
              </a:buClr>
              <a:buSzPts val="1900"/>
              <a:buAutoNum type="arabicPeriod"/>
            </a:pPr>
            <a:r>
              <a:rPr lang="es-ES">
                <a:solidFill>
                  <a:schemeClr val="dk1"/>
                </a:solidFill>
              </a:rPr>
              <a:t>Identifier les bonnes pratiques pour répondre aux besoins de tous les jeunes enfants et de leurs aidants en utilisant une approche holistique et intégrée.</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g25e3dfe0434_2_335"/>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La méthodologie de l’atelier : Le Jigsaw</a:t>
            </a:r>
            <a:endParaRPr/>
          </a:p>
        </p:txBody>
      </p:sp>
      <p:sp>
        <p:nvSpPr>
          <p:cNvPr id="82" name="Google Shape;82;g25e3dfe0434_2_335"/>
          <p:cNvSpPr txBox="1"/>
          <p:nvPr>
            <p:ph idx="1" type="body"/>
          </p:nvPr>
        </p:nvSpPr>
        <p:spPr>
          <a:xfrm>
            <a:off x="143850" y="780650"/>
            <a:ext cx="3988200" cy="675000"/>
          </a:xfrm>
          <a:prstGeom prst="rect">
            <a:avLst/>
          </a:prstGeom>
          <a:noFill/>
          <a:ln>
            <a:noFill/>
          </a:ln>
        </p:spPr>
        <p:txBody>
          <a:bodyPr anchorCtr="0" anchor="t" bIns="35550" lIns="71100" spcFirstLastPara="1" rIns="71100" wrap="square" tIns="35550">
            <a:normAutofit lnSpcReduction="10000"/>
          </a:bodyPr>
          <a:lstStyle/>
          <a:p>
            <a:pPr indent="0" lvl="0" marL="0" rtl="0" algn="l">
              <a:lnSpc>
                <a:spcPct val="107000"/>
              </a:lnSpc>
              <a:spcBef>
                <a:spcPts val="800"/>
              </a:spcBef>
              <a:spcAft>
                <a:spcPts val="0"/>
              </a:spcAft>
              <a:buSzPts val="1400"/>
              <a:buNone/>
            </a:pPr>
            <a:r>
              <a:rPr lang="es-ES" sz="1600">
                <a:solidFill>
                  <a:schemeClr val="dk1"/>
                </a:solidFill>
              </a:rPr>
              <a:t>1. Répartir les participants en </a:t>
            </a:r>
            <a:r>
              <a:rPr i="1" lang="es-ES" sz="1600">
                <a:solidFill>
                  <a:schemeClr val="dk1"/>
                </a:solidFill>
              </a:rPr>
              <a:t>groupes jigsaw</a:t>
            </a:r>
            <a:r>
              <a:rPr lang="es-ES" sz="1600">
                <a:solidFill>
                  <a:schemeClr val="dk1"/>
                </a:solidFill>
              </a:rPr>
              <a:t> de 5 personnes*. Leur demander de choisir un leader. </a:t>
            </a:r>
            <a:endParaRPr sz="1600">
              <a:solidFill>
                <a:schemeClr val="dk1"/>
              </a:solidFill>
            </a:endParaRPr>
          </a:p>
        </p:txBody>
      </p:sp>
      <p:pic>
        <p:nvPicPr>
          <p:cNvPr id="83" name="Google Shape;83;g25e3dfe0434_2_335"/>
          <p:cNvPicPr preferRelativeResize="0"/>
          <p:nvPr/>
        </p:nvPicPr>
        <p:blipFill rotWithShape="1">
          <a:blip r:embed="rId3">
            <a:alphaModFix/>
          </a:blip>
          <a:srcRect b="0" l="0" r="48187" t="0"/>
          <a:stretch/>
        </p:blipFill>
        <p:spPr>
          <a:xfrm>
            <a:off x="1319553" y="1455641"/>
            <a:ext cx="1636800" cy="746176"/>
          </a:xfrm>
          <a:prstGeom prst="rect">
            <a:avLst/>
          </a:prstGeom>
          <a:noFill/>
          <a:ln>
            <a:noFill/>
          </a:ln>
        </p:spPr>
      </p:pic>
      <p:grpSp>
        <p:nvGrpSpPr>
          <p:cNvPr id="84" name="Google Shape;84;g25e3dfe0434_2_335"/>
          <p:cNvGrpSpPr/>
          <p:nvPr/>
        </p:nvGrpSpPr>
        <p:grpSpPr>
          <a:xfrm>
            <a:off x="2416632" y="3393468"/>
            <a:ext cx="1187929" cy="1234964"/>
            <a:chOff x="7840855" y="3930190"/>
            <a:chExt cx="1916633" cy="1793182"/>
          </a:xfrm>
        </p:grpSpPr>
        <p:pic>
          <p:nvPicPr>
            <p:cNvPr descr="A picture containing vector graphics, silhouette&#10;&#10;Description automatically generated" id="85" name="Google Shape;85;g25e3dfe0434_2_335"/>
            <p:cNvPicPr preferRelativeResize="0"/>
            <p:nvPr/>
          </p:nvPicPr>
          <p:blipFill rotWithShape="1">
            <a:blip r:embed="rId4">
              <a:alphaModFix/>
            </a:blip>
            <a:srcRect b="0" l="0" r="0" t="0"/>
            <a:stretch/>
          </p:blipFill>
          <p:spPr>
            <a:xfrm>
              <a:off x="8444026" y="5164810"/>
              <a:ext cx="599633" cy="558562"/>
            </a:xfrm>
            <a:prstGeom prst="rect">
              <a:avLst/>
            </a:prstGeom>
            <a:noFill/>
            <a:ln>
              <a:noFill/>
            </a:ln>
          </p:spPr>
        </p:pic>
        <p:pic>
          <p:nvPicPr>
            <p:cNvPr descr="A picture containing electronics&#10;&#10;Description automatically generated" id="86" name="Google Shape;86;g25e3dfe0434_2_335"/>
            <p:cNvPicPr preferRelativeResize="0"/>
            <p:nvPr/>
          </p:nvPicPr>
          <p:blipFill rotWithShape="1">
            <a:blip r:embed="rId5">
              <a:alphaModFix/>
            </a:blip>
            <a:srcRect b="0" l="0" r="0" t="0"/>
            <a:stretch/>
          </p:blipFill>
          <p:spPr>
            <a:xfrm rot="2495023">
              <a:off x="8976774" y="4409245"/>
              <a:ext cx="599633" cy="558562"/>
            </a:xfrm>
            <a:prstGeom prst="rect">
              <a:avLst/>
            </a:prstGeom>
            <a:noFill/>
            <a:ln>
              <a:noFill/>
            </a:ln>
          </p:spPr>
        </p:pic>
        <p:pic>
          <p:nvPicPr>
            <p:cNvPr id="87" name="Google Shape;87;g25e3dfe0434_2_335"/>
            <p:cNvPicPr preferRelativeResize="0"/>
            <p:nvPr/>
          </p:nvPicPr>
          <p:blipFill rotWithShape="1">
            <a:blip r:embed="rId6">
              <a:alphaModFix/>
            </a:blip>
            <a:srcRect b="0" l="0" r="0" t="0"/>
            <a:stretch/>
          </p:blipFill>
          <p:spPr>
            <a:xfrm rot="2561932">
              <a:off x="8458253" y="4115225"/>
              <a:ext cx="607847" cy="558562"/>
            </a:xfrm>
            <a:prstGeom prst="rect">
              <a:avLst/>
            </a:prstGeom>
            <a:noFill/>
            <a:ln>
              <a:noFill/>
            </a:ln>
          </p:spPr>
        </p:pic>
        <p:pic>
          <p:nvPicPr>
            <p:cNvPr descr="A picture containing text, vector graphics&#10;&#10;Description automatically generated" id="88" name="Google Shape;88;g25e3dfe0434_2_335"/>
            <p:cNvPicPr preferRelativeResize="0"/>
            <p:nvPr/>
          </p:nvPicPr>
          <p:blipFill rotWithShape="1">
            <a:blip r:embed="rId7">
              <a:alphaModFix/>
            </a:blip>
            <a:srcRect b="0" l="0" r="0" t="0"/>
            <a:stretch/>
          </p:blipFill>
          <p:spPr>
            <a:xfrm>
              <a:off x="7966622" y="5058364"/>
              <a:ext cx="599633" cy="558562"/>
            </a:xfrm>
            <a:prstGeom prst="rect">
              <a:avLst/>
            </a:prstGeom>
            <a:noFill/>
            <a:ln>
              <a:noFill/>
            </a:ln>
          </p:spPr>
        </p:pic>
        <p:pic>
          <p:nvPicPr>
            <p:cNvPr descr="Icon&#10;&#10;Description automatically generated" id="89" name="Google Shape;89;g25e3dfe0434_2_335"/>
            <p:cNvPicPr preferRelativeResize="0"/>
            <p:nvPr/>
          </p:nvPicPr>
          <p:blipFill rotWithShape="1">
            <a:blip r:embed="rId8">
              <a:alphaModFix/>
            </a:blip>
            <a:srcRect b="0" l="0" r="0" t="0"/>
            <a:stretch/>
          </p:blipFill>
          <p:spPr>
            <a:xfrm rot="2870113">
              <a:off x="7949303" y="4537361"/>
              <a:ext cx="599633" cy="558562"/>
            </a:xfrm>
            <a:prstGeom prst="rect">
              <a:avLst/>
            </a:prstGeom>
            <a:noFill/>
            <a:ln>
              <a:noFill/>
            </a:ln>
          </p:spPr>
        </p:pic>
        <p:pic>
          <p:nvPicPr>
            <p:cNvPr descr="Icon&#10;&#10;Description automatically generated" id="90" name="Google Shape;90;g25e3dfe0434_2_335"/>
            <p:cNvPicPr preferRelativeResize="0"/>
            <p:nvPr/>
          </p:nvPicPr>
          <p:blipFill rotWithShape="1">
            <a:blip r:embed="rId9">
              <a:alphaModFix/>
            </a:blip>
            <a:srcRect b="0" l="0" r="0" t="0"/>
            <a:stretch/>
          </p:blipFill>
          <p:spPr>
            <a:xfrm rot="7796884">
              <a:off x="8932688" y="4964607"/>
              <a:ext cx="599633" cy="558562"/>
            </a:xfrm>
            <a:prstGeom prst="rect">
              <a:avLst/>
            </a:prstGeom>
            <a:noFill/>
            <a:ln>
              <a:noFill/>
            </a:ln>
          </p:spPr>
        </p:pic>
        <p:pic>
          <p:nvPicPr>
            <p:cNvPr id="91" name="Google Shape;91;g25e3dfe0434_2_335"/>
            <p:cNvPicPr preferRelativeResize="0"/>
            <p:nvPr/>
          </p:nvPicPr>
          <p:blipFill rotWithShape="1">
            <a:blip r:embed="rId6">
              <a:alphaModFix/>
            </a:blip>
            <a:srcRect b="0" l="0" r="0" t="0"/>
            <a:stretch/>
          </p:blipFill>
          <p:spPr>
            <a:xfrm rot="-9753881">
              <a:off x="9079924" y="4643922"/>
              <a:ext cx="607847" cy="558562"/>
            </a:xfrm>
            <a:prstGeom prst="rect">
              <a:avLst/>
            </a:prstGeom>
            <a:noFill/>
            <a:ln>
              <a:noFill/>
            </a:ln>
          </p:spPr>
        </p:pic>
        <p:pic>
          <p:nvPicPr>
            <p:cNvPr descr="Icon&#10;&#10;Description automatically generated" id="92" name="Google Shape;92;g25e3dfe0434_2_335"/>
            <p:cNvPicPr preferRelativeResize="0"/>
            <p:nvPr/>
          </p:nvPicPr>
          <p:blipFill rotWithShape="1">
            <a:blip r:embed="rId9">
              <a:alphaModFix/>
            </a:blip>
            <a:srcRect b="0" l="0" r="0" t="0"/>
            <a:stretch/>
          </p:blipFill>
          <p:spPr>
            <a:xfrm rot="-3307429">
              <a:off x="7980557" y="4159687"/>
              <a:ext cx="599633" cy="558562"/>
            </a:xfrm>
            <a:prstGeom prst="rect">
              <a:avLst/>
            </a:prstGeom>
            <a:noFill/>
            <a:ln>
              <a:noFill/>
            </a:ln>
          </p:spPr>
        </p:pic>
        <p:pic>
          <p:nvPicPr>
            <p:cNvPr descr="A picture containing light&#10;&#10;Description automatically generated" id="93" name="Google Shape;93;g25e3dfe0434_2_335"/>
            <p:cNvPicPr preferRelativeResize="0"/>
            <p:nvPr/>
          </p:nvPicPr>
          <p:blipFill rotWithShape="1">
            <a:blip r:embed="rId10">
              <a:alphaModFix/>
            </a:blip>
            <a:srcRect b="0" l="0" r="0" t="0"/>
            <a:stretch/>
          </p:blipFill>
          <p:spPr>
            <a:xfrm rot="-2050600">
              <a:off x="8861629" y="4052689"/>
              <a:ext cx="607847" cy="558562"/>
            </a:xfrm>
            <a:prstGeom prst="rect">
              <a:avLst/>
            </a:prstGeom>
            <a:noFill/>
            <a:ln>
              <a:noFill/>
            </a:ln>
          </p:spPr>
        </p:pic>
      </p:grpSp>
      <p:grpSp>
        <p:nvGrpSpPr>
          <p:cNvPr id="94" name="Google Shape;94;g25e3dfe0434_2_335"/>
          <p:cNvGrpSpPr/>
          <p:nvPr/>
        </p:nvGrpSpPr>
        <p:grpSpPr>
          <a:xfrm>
            <a:off x="882762" y="3416547"/>
            <a:ext cx="1114040" cy="1229953"/>
            <a:chOff x="5666457" y="3593518"/>
            <a:chExt cx="1797419" cy="1785905"/>
          </a:xfrm>
        </p:grpSpPr>
        <p:pic>
          <p:nvPicPr>
            <p:cNvPr descr="A picture containing light&#10;&#10;Description automatically generated" id="95" name="Google Shape;95;g25e3dfe0434_2_335"/>
            <p:cNvPicPr preferRelativeResize="0"/>
            <p:nvPr/>
          </p:nvPicPr>
          <p:blipFill rotWithShape="1">
            <a:blip r:embed="rId10">
              <a:alphaModFix/>
            </a:blip>
            <a:srcRect b="0" l="0" r="0" t="0"/>
            <a:stretch/>
          </p:blipFill>
          <p:spPr>
            <a:xfrm rot="-5174597">
              <a:off x="6272880" y="3635806"/>
              <a:ext cx="607847" cy="558562"/>
            </a:xfrm>
            <a:prstGeom prst="rect">
              <a:avLst/>
            </a:prstGeom>
            <a:noFill/>
            <a:ln>
              <a:noFill/>
            </a:ln>
          </p:spPr>
        </p:pic>
        <p:pic>
          <p:nvPicPr>
            <p:cNvPr descr="A picture containing vector graphics&#10;&#10;Description automatically generated" id="96" name="Google Shape;96;g25e3dfe0434_2_335"/>
            <p:cNvPicPr preferRelativeResize="0"/>
            <p:nvPr/>
          </p:nvPicPr>
          <p:blipFill rotWithShape="1">
            <a:blip r:embed="rId11">
              <a:alphaModFix/>
            </a:blip>
            <a:srcRect b="0" l="0" r="0" t="0"/>
            <a:stretch/>
          </p:blipFill>
          <p:spPr>
            <a:xfrm rot="2022188">
              <a:off x="6740856" y="3828153"/>
              <a:ext cx="607847" cy="558562"/>
            </a:xfrm>
            <a:prstGeom prst="rect">
              <a:avLst/>
            </a:prstGeom>
            <a:noFill/>
            <a:ln>
              <a:noFill/>
            </a:ln>
          </p:spPr>
        </p:pic>
        <p:pic>
          <p:nvPicPr>
            <p:cNvPr descr="A picture containing text, vector graphics&#10;&#10;Description automatically generated" id="97" name="Google Shape;97;g25e3dfe0434_2_335"/>
            <p:cNvPicPr preferRelativeResize="0"/>
            <p:nvPr/>
          </p:nvPicPr>
          <p:blipFill rotWithShape="1">
            <a:blip r:embed="rId7">
              <a:alphaModFix/>
            </a:blip>
            <a:srcRect b="0" l="0" r="0" t="0"/>
            <a:stretch/>
          </p:blipFill>
          <p:spPr>
            <a:xfrm rot="4619408">
              <a:off x="5849374" y="3901283"/>
              <a:ext cx="599633" cy="558562"/>
            </a:xfrm>
            <a:prstGeom prst="rect">
              <a:avLst/>
            </a:prstGeom>
            <a:noFill/>
            <a:ln>
              <a:noFill/>
            </a:ln>
          </p:spPr>
        </p:pic>
        <p:pic>
          <p:nvPicPr>
            <p:cNvPr id="98" name="Google Shape;98;g25e3dfe0434_2_335"/>
            <p:cNvPicPr preferRelativeResize="0"/>
            <p:nvPr/>
          </p:nvPicPr>
          <p:blipFill rotWithShape="1">
            <a:blip r:embed="rId6">
              <a:alphaModFix/>
            </a:blip>
            <a:srcRect b="0" l="0" r="0" t="0"/>
            <a:stretch/>
          </p:blipFill>
          <p:spPr>
            <a:xfrm rot="-9753881">
              <a:off x="6786311" y="4565348"/>
              <a:ext cx="607847" cy="558562"/>
            </a:xfrm>
            <a:prstGeom prst="rect">
              <a:avLst/>
            </a:prstGeom>
            <a:noFill/>
            <a:ln>
              <a:noFill/>
            </a:ln>
          </p:spPr>
        </p:pic>
        <p:pic>
          <p:nvPicPr>
            <p:cNvPr descr="Icon&#10;&#10;Description automatically generated" id="99" name="Google Shape;99;g25e3dfe0434_2_335"/>
            <p:cNvPicPr preferRelativeResize="0"/>
            <p:nvPr/>
          </p:nvPicPr>
          <p:blipFill rotWithShape="1">
            <a:blip r:embed="rId12">
              <a:alphaModFix/>
            </a:blip>
            <a:srcRect b="0" l="0" r="0" t="0"/>
            <a:stretch/>
          </p:blipFill>
          <p:spPr>
            <a:xfrm rot="4308381">
              <a:off x="6029933" y="4663162"/>
              <a:ext cx="599633" cy="558562"/>
            </a:xfrm>
            <a:prstGeom prst="rect">
              <a:avLst/>
            </a:prstGeom>
            <a:noFill/>
            <a:ln>
              <a:noFill/>
            </a:ln>
          </p:spPr>
        </p:pic>
        <p:pic>
          <p:nvPicPr>
            <p:cNvPr descr="A picture containing vector graphics, silhouette&#10;&#10;Description automatically generated" id="100" name="Google Shape;100;g25e3dfe0434_2_335"/>
            <p:cNvPicPr preferRelativeResize="0"/>
            <p:nvPr/>
          </p:nvPicPr>
          <p:blipFill rotWithShape="1">
            <a:blip r:embed="rId4">
              <a:alphaModFix/>
            </a:blip>
            <a:srcRect b="0" l="0" r="0" t="0"/>
            <a:stretch/>
          </p:blipFill>
          <p:spPr>
            <a:xfrm rot="3581060">
              <a:off x="5759068" y="4339511"/>
              <a:ext cx="599633" cy="558562"/>
            </a:xfrm>
            <a:prstGeom prst="rect">
              <a:avLst/>
            </a:prstGeom>
            <a:noFill/>
            <a:ln>
              <a:noFill/>
            </a:ln>
          </p:spPr>
        </p:pic>
        <p:pic>
          <p:nvPicPr>
            <p:cNvPr descr="A picture containing vector graphics, silhouette&#10;&#10;Description automatically generated" id="101" name="Google Shape;101;g25e3dfe0434_2_335"/>
            <p:cNvPicPr preferRelativeResize="0"/>
            <p:nvPr/>
          </p:nvPicPr>
          <p:blipFill rotWithShape="1">
            <a:blip r:embed="rId4">
              <a:alphaModFix/>
            </a:blip>
            <a:srcRect b="0" l="0" r="0" t="0"/>
            <a:stretch/>
          </p:blipFill>
          <p:spPr>
            <a:xfrm>
              <a:off x="6443846" y="4820861"/>
              <a:ext cx="599633" cy="558562"/>
            </a:xfrm>
            <a:prstGeom prst="rect">
              <a:avLst/>
            </a:prstGeom>
            <a:noFill/>
            <a:ln>
              <a:noFill/>
            </a:ln>
          </p:spPr>
        </p:pic>
        <p:pic>
          <p:nvPicPr>
            <p:cNvPr descr="A picture containing electronics&#10;&#10;Description automatically generated" id="102" name="Google Shape;102;g25e3dfe0434_2_335"/>
            <p:cNvPicPr preferRelativeResize="0"/>
            <p:nvPr/>
          </p:nvPicPr>
          <p:blipFill rotWithShape="1">
            <a:blip r:embed="rId5">
              <a:alphaModFix/>
            </a:blip>
            <a:srcRect b="0" l="0" r="0" t="0"/>
            <a:stretch/>
          </p:blipFill>
          <p:spPr>
            <a:xfrm rot="4403600">
              <a:off x="6560610" y="4362819"/>
              <a:ext cx="599633" cy="558562"/>
            </a:xfrm>
            <a:prstGeom prst="rect">
              <a:avLst/>
            </a:prstGeom>
            <a:noFill/>
            <a:ln>
              <a:noFill/>
            </a:ln>
          </p:spPr>
        </p:pic>
        <p:pic>
          <p:nvPicPr>
            <p:cNvPr descr="A picture containing vector graphics&#10;&#10;Description automatically generated" id="103" name="Google Shape;103;g25e3dfe0434_2_335"/>
            <p:cNvPicPr preferRelativeResize="0"/>
            <p:nvPr/>
          </p:nvPicPr>
          <p:blipFill rotWithShape="1">
            <a:blip r:embed="rId11">
              <a:alphaModFix/>
            </a:blip>
            <a:srcRect b="0" l="0" r="0" t="0"/>
            <a:stretch/>
          </p:blipFill>
          <p:spPr>
            <a:xfrm rot="-4423668">
              <a:off x="6102763" y="4195344"/>
              <a:ext cx="607847" cy="558562"/>
            </a:xfrm>
            <a:prstGeom prst="rect">
              <a:avLst/>
            </a:prstGeom>
            <a:noFill/>
            <a:ln>
              <a:noFill/>
            </a:ln>
          </p:spPr>
        </p:pic>
      </p:grpSp>
      <p:sp>
        <p:nvSpPr>
          <p:cNvPr id="104" name="Google Shape;104;g25e3dfe0434_2_335"/>
          <p:cNvSpPr txBox="1"/>
          <p:nvPr/>
        </p:nvSpPr>
        <p:spPr>
          <a:xfrm>
            <a:off x="4654229" y="2692172"/>
            <a:ext cx="4313400" cy="914100"/>
          </a:xfrm>
          <a:prstGeom prst="rect">
            <a:avLst/>
          </a:prstGeom>
          <a:noFill/>
          <a:ln>
            <a:noFill/>
          </a:ln>
        </p:spPr>
        <p:txBody>
          <a:bodyPr anchorCtr="0" anchor="t" bIns="35550" lIns="71100" spcFirstLastPara="1" rIns="71100" wrap="square" tIns="35550">
            <a:noAutofit/>
          </a:bodyPr>
          <a:lstStyle/>
          <a:p>
            <a:pPr indent="0" lvl="0" marL="0" marR="0" rtl="0" algn="l">
              <a:lnSpc>
                <a:spcPct val="107000"/>
              </a:lnSpc>
              <a:spcBef>
                <a:spcPts val="800"/>
              </a:spcBef>
              <a:spcAft>
                <a:spcPts val="0"/>
              </a:spcAft>
              <a:buClr>
                <a:schemeClr val="dk1"/>
              </a:buClr>
              <a:buSzPts val="1400"/>
              <a:buFont typeface="Arial"/>
              <a:buNone/>
            </a:pPr>
            <a:r>
              <a:rPr b="0" i="0" lang="es-ES" sz="1600" u="none" cap="none" strike="noStrike">
                <a:solidFill>
                  <a:schemeClr val="dk1"/>
                </a:solidFill>
                <a:latin typeface="Arial"/>
                <a:ea typeface="Arial"/>
                <a:cs typeface="Arial"/>
                <a:sym typeface="Arial"/>
              </a:rPr>
              <a:t>4. Demander aux participants de réintégrer leur groupe jigsaw et de présenter leurs feuilles de connaissances. Le/la leader du groupe peut les aider. Ensuite, réunir tout le monde pour une discussion en plénière. </a:t>
            </a:r>
            <a:endParaRPr b="0" i="0" sz="1600" u="none" cap="none" strike="noStrike">
              <a:solidFill>
                <a:schemeClr val="dk1"/>
              </a:solidFill>
              <a:latin typeface="Arial"/>
              <a:ea typeface="Arial"/>
              <a:cs typeface="Arial"/>
              <a:sym typeface="Arial"/>
            </a:endParaRPr>
          </a:p>
        </p:txBody>
      </p:sp>
      <p:sp>
        <p:nvSpPr>
          <p:cNvPr id="105" name="Google Shape;105;g25e3dfe0434_2_335"/>
          <p:cNvSpPr txBox="1"/>
          <p:nvPr/>
        </p:nvSpPr>
        <p:spPr>
          <a:xfrm>
            <a:off x="4303350" y="762000"/>
            <a:ext cx="4763100" cy="1114500"/>
          </a:xfrm>
          <a:prstGeom prst="rect">
            <a:avLst/>
          </a:prstGeom>
          <a:noFill/>
          <a:ln>
            <a:noFill/>
          </a:ln>
        </p:spPr>
        <p:txBody>
          <a:bodyPr anchorCtr="0" anchor="t" bIns="35550" lIns="71100" spcFirstLastPara="1" rIns="71100" wrap="square" tIns="35550">
            <a:noAutofit/>
          </a:bodyPr>
          <a:lstStyle/>
          <a:p>
            <a:pPr indent="0" lvl="0" marL="0" marR="0" rtl="0" algn="l">
              <a:lnSpc>
                <a:spcPct val="107000"/>
              </a:lnSpc>
              <a:spcBef>
                <a:spcPts val="800"/>
              </a:spcBef>
              <a:spcAft>
                <a:spcPts val="0"/>
              </a:spcAft>
              <a:buClr>
                <a:schemeClr val="dk1"/>
              </a:buClr>
              <a:buSzPts val="1514"/>
              <a:buFont typeface="Arial"/>
              <a:buNone/>
            </a:pPr>
            <a:r>
              <a:rPr b="0" i="0" lang="es-ES" sz="1500" u="none" cap="none" strike="noStrike">
                <a:solidFill>
                  <a:schemeClr val="dk1"/>
                </a:solidFill>
                <a:latin typeface="Arial"/>
                <a:ea typeface="Arial"/>
                <a:cs typeface="Arial"/>
                <a:sym typeface="Arial"/>
              </a:rPr>
              <a:t>2. Attribuer à chaque participant de chaque groupe 2 feuilles de connaissances consécutives sur les aspects du développement de la petite enfance en situations d'urgence. Donner aux participants le temps d'en apprendre le contenu. </a:t>
            </a:r>
            <a:endParaRPr b="0" i="0" sz="1500" u="none" cap="none" strike="noStrike">
              <a:solidFill>
                <a:schemeClr val="dk1"/>
              </a:solidFill>
              <a:latin typeface="Arial"/>
              <a:ea typeface="Arial"/>
              <a:cs typeface="Arial"/>
              <a:sym typeface="Arial"/>
            </a:endParaRPr>
          </a:p>
        </p:txBody>
      </p:sp>
      <p:pic>
        <p:nvPicPr>
          <p:cNvPr descr="Icon&#10;&#10;Description automatically generated" id="106" name="Google Shape;106;g25e3dfe0434_2_335"/>
          <p:cNvPicPr preferRelativeResize="0"/>
          <p:nvPr/>
        </p:nvPicPr>
        <p:blipFill rotWithShape="1">
          <a:blip r:embed="rId13">
            <a:alphaModFix/>
          </a:blip>
          <a:srcRect b="0" l="0" r="0" t="0"/>
          <a:stretch/>
        </p:blipFill>
        <p:spPr>
          <a:xfrm>
            <a:off x="6961173" y="1906053"/>
            <a:ext cx="668147" cy="674895"/>
          </a:xfrm>
          <a:prstGeom prst="rect">
            <a:avLst/>
          </a:prstGeom>
          <a:noFill/>
          <a:ln>
            <a:noFill/>
          </a:ln>
        </p:spPr>
      </p:pic>
      <p:sp>
        <p:nvSpPr>
          <p:cNvPr id="107" name="Google Shape;107;g25e3dfe0434_2_335"/>
          <p:cNvSpPr txBox="1"/>
          <p:nvPr/>
        </p:nvSpPr>
        <p:spPr>
          <a:xfrm>
            <a:off x="143850" y="2436155"/>
            <a:ext cx="4159500" cy="980400"/>
          </a:xfrm>
          <a:prstGeom prst="rect">
            <a:avLst/>
          </a:prstGeom>
          <a:noFill/>
          <a:ln>
            <a:noFill/>
          </a:ln>
        </p:spPr>
        <p:txBody>
          <a:bodyPr anchorCtr="0" anchor="t" bIns="35550" lIns="71100" spcFirstLastPara="1" rIns="71100" wrap="square" tIns="35550">
            <a:noAutofit/>
          </a:bodyPr>
          <a:lstStyle/>
          <a:p>
            <a:pPr indent="0" lvl="0" marL="0" marR="0" rtl="0" algn="l">
              <a:lnSpc>
                <a:spcPct val="97000"/>
              </a:lnSpc>
              <a:spcBef>
                <a:spcPts val="800"/>
              </a:spcBef>
              <a:spcAft>
                <a:spcPts val="0"/>
              </a:spcAft>
              <a:buClr>
                <a:schemeClr val="dk1"/>
              </a:buClr>
              <a:buSzPts val="1400"/>
              <a:buFont typeface="Arial"/>
              <a:buNone/>
            </a:pPr>
            <a:r>
              <a:rPr b="0" i="0" lang="es-ES" sz="1600" u="none" cap="none" strike="noStrike">
                <a:solidFill>
                  <a:schemeClr val="dk1"/>
                </a:solidFill>
                <a:latin typeface="Arial"/>
                <a:ea typeface="Arial"/>
                <a:cs typeface="Arial"/>
                <a:sym typeface="Arial"/>
              </a:rPr>
              <a:t>3. Formez des « groupes d'experts » temporaires en demandant à un participant de chaque groupe jigsaw de se joindre à d'autres participants ayant les mêmes feuilles.</a:t>
            </a:r>
            <a:endParaRPr b="0" i="0" sz="1600" u="none" cap="none" strike="noStrike">
              <a:solidFill>
                <a:schemeClr val="dk1"/>
              </a:solidFill>
              <a:latin typeface="Arial"/>
              <a:ea typeface="Arial"/>
              <a:cs typeface="Arial"/>
              <a:sym typeface="Arial"/>
            </a:endParaRPr>
          </a:p>
        </p:txBody>
      </p:sp>
      <p:sp>
        <p:nvSpPr>
          <p:cNvPr id="108" name="Google Shape;108;g25e3dfe0434_2_335"/>
          <p:cNvSpPr txBox="1"/>
          <p:nvPr/>
        </p:nvSpPr>
        <p:spPr>
          <a:xfrm>
            <a:off x="103234" y="4624757"/>
            <a:ext cx="5526000" cy="318300"/>
          </a:xfrm>
          <a:prstGeom prst="rect">
            <a:avLst/>
          </a:prstGeom>
          <a:noFill/>
          <a:ln>
            <a:noFill/>
          </a:ln>
        </p:spPr>
        <p:txBody>
          <a:bodyPr anchorCtr="0" anchor="t" bIns="35550" lIns="71100" spcFirstLastPara="1" rIns="71100" wrap="square" tIns="35550">
            <a:noAutofit/>
          </a:bodyPr>
          <a:lstStyle/>
          <a:p>
            <a:pPr indent="0" lvl="0" marL="0" marR="0" rtl="0" algn="l">
              <a:lnSpc>
                <a:spcPct val="107000"/>
              </a:lnSpc>
              <a:spcBef>
                <a:spcPts val="800"/>
              </a:spcBef>
              <a:spcAft>
                <a:spcPts val="0"/>
              </a:spcAft>
              <a:buClr>
                <a:schemeClr val="dk1"/>
              </a:buClr>
              <a:buSzPts val="1100"/>
              <a:buFont typeface="Arial"/>
              <a:buNone/>
            </a:pPr>
            <a:r>
              <a:rPr b="0" i="0" lang="es-ES" sz="1600" u="none" cap="none" strike="noStrike">
                <a:solidFill>
                  <a:srgbClr val="888888"/>
                </a:solidFill>
                <a:latin typeface="Arial"/>
                <a:ea typeface="Arial"/>
                <a:cs typeface="Arial"/>
                <a:sym typeface="Arial"/>
                <a:extLst>
                  <a:ext uri="http://customooxmlschemas.google.com/">
                    <go:slidesCustomData xmlns:go="http://customooxmlschemas.google.com/" textRoundtripDataId="2"/>
                  </a:ext>
                </a:extLst>
              </a:rPr>
              <a:t>*</a:t>
            </a:r>
            <a:r>
              <a:rPr b="0" i="0" lang="es-ES" sz="1600" u="none" cap="none" strike="noStrike">
                <a:solidFill>
                  <a:srgbClr val="888888"/>
                </a:solidFill>
                <a:latin typeface="Arial"/>
                <a:ea typeface="Arial"/>
                <a:cs typeface="Arial"/>
                <a:sym typeface="Arial"/>
              </a:rPr>
              <a:t> Cela dépendra du nombre de participants et de leaders.</a:t>
            </a:r>
            <a:endParaRPr b="0" i="0" sz="1600" u="none" cap="none" strike="noStrike">
              <a:solidFill>
                <a:srgbClr val="888888"/>
              </a:solidFill>
              <a:latin typeface="Arial"/>
              <a:ea typeface="Arial"/>
              <a:cs typeface="Arial"/>
              <a:sym typeface="Arial"/>
            </a:endParaRPr>
          </a:p>
        </p:txBody>
      </p:sp>
      <p:pic>
        <p:nvPicPr>
          <p:cNvPr descr="Icon&#10;&#10;Description automatically generated" id="109" name="Google Shape;109;g25e3dfe0434_2_335"/>
          <p:cNvPicPr preferRelativeResize="0"/>
          <p:nvPr/>
        </p:nvPicPr>
        <p:blipFill rotWithShape="1">
          <a:blip r:embed="rId9">
            <a:alphaModFix/>
          </a:blip>
          <a:srcRect b="0" l="0" r="0" t="0"/>
          <a:stretch/>
        </p:blipFill>
        <p:spPr>
          <a:xfrm rot="5400000">
            <a:off x="1647052" y="3862794"/>
            <a:ext cx="412967" cy="346197"/>
          </a:xfrm>
          <a:prstGeom prst="rect">
            <a:avLst/>
          </a:prstGeom>
          <a:noFill/>
          <a:ln>
            <a:noFill/>
          </a:ln>
        </p:spPr>
      </p:pic>
      <p:pic>
        <p:nvPicPr>
          <p:cNvPr id="110" name="Google Shape;110;g25e3dfe0434_2_335"/>
          <p:cNvPicPr preferRelativeResize="0"/>
          <p:nvPr/>
        </p:nvPicPr>
        <p:blipFill rotWithShape="1">
          <a:blip r:embed="rId3">
            <a:alphaModFix/>
          </a:blip>
          <a:srcRect b="0" l="0" r="48187" t="0"/>
          <a:stretch/>
        </p:blipFill>
        <p:spPr>
          <a:xfrm>
            <a:off x="5992520" y="4063309"/>
            <a:ext cx="1636800" cy="74617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g25e3dfe0434_2_617"/>
          <p:cNvSpPr txBox="1"/>
          <p:nvPr>
            <p:ph type="title"/>
          </p:nvPr>
        </p:nvSpPr>
        <p:spPr>
          <a:xfrm>
            <a:off x="163400" y="1583675"/>
            <a:ext cx="8801400" cy="1079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990"/>
              <a:buNone/>
            </a:pPr>
            <a:r>
              <a:rPr lang="es-ES" sz="3020"/>
              <a:t>Plénière : Concepts et pratiques pertinents pour le développement de la petite enfance en situations d'urgence  </a:t>
            </a:r>
            <a:endParaRPr sz="302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g25e3dfe0434_2_681"/>
          <p:cNvSpPr txBox="1"/>
          <p:nvPr>
            <p:ph type="title"/>
          </p:nvPr>
        </p:nvSpPr>
        <p:spPr>
          <a:xfrm>
            <a:off x="143850" y="143850"/>
            <a:ext cx="88668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00"/>
              <a:t>Définir le développement de la petite enfance en situations d'urgence (DPESU) - L’importance de la petite enfance</a:t>
            </a:r>
            <a:br>
              <a:rPr lang="es-ES" sz="2400"/>
            </a:br>
            <a:endParaRPr sz="2400"/>
          </a:p>
        </p:txBody>
      </p:sp>
      <p:sp>
        <p:nvSpPr>
          <p:cNvPr id="121" name="Google Shape;121;g25e3dfe0434_2_681"/>
          <p:cNvSpPr txBox="1"/>
          <p:nvPr/>
        </p:nvSpPr>
        <p:spPr>
          <a:xfrm>
            <a:off x="138600" y="1043250"/>
            <a:ext cx="8866800" cy="3933000"/>
          </a:xfrm>
          <a:prstGeom prst="rect">
            <a:avLst/>
          </a:prstGeom>
          <a:noFill/>
          <a:ln>
            <a:noFill/>
          </a:ln>
        </p:spPr>
        <p:txBody>
          <a:bodyPr anchorCtr="0" anchor="t" bIns="35550" lIns="71100" spcFirstLastPara="1" rIns="71100" wrap="square" tIns="35550">
            <a:noAutofit/>
          </a:bodyPr>
          <a:lstStyle/>
          <a:p>
            <a:pPr indent="0" lvl="0" marL="0" marR="0" rtl="0" algn="l">
              <a:lnSpc>
                <a:spcPct val="115000"/>
              </a:lnSpc>
              <a:spcBef>
                <a:spcPts val="0"/>
              </a:spcBef>
              <a:spcAft>
                <a:spcPts val="0"/>
              </a:spcAft>
              <a:buClr>
                <a:srgbClr val="000000"/>
              </a:buClr>
              <a:buSzPts val="1600"/>
              <a:buFont typeface="Arial"/>
              <a:buNone/>
            </a:pPr>
            <a:r>
              <a:rPr b="1" i="0" lang="es-ES" sz="2000" u="none" cap="none" strike="noStrike">
                <a:solidFill>
                  <a:schemeClr val="dk1"/>
                </a:solidFill>
                <a:latin typeface="Arial"/>
                <a:ea typeface="Arial"/>
                <a:cs typeface="Arial"/>
                <a:sym typeface="Arial"/>
              </a:rPr>
              <a:t>Les 1 000 premiers jours de la vie d’un enfant sont essentiels</a:t>
            </a:r>
            <a:r>
              <a:rPr b="0" i="0" lang="es-ES" sz="2000" u="none" cap="none" strike="noStrike">
                <a:solidFill>
                  <a:schemeClr val="dk1"/>
                </a:solidFill>
                <a:latin typeface="Arial"/>
                <a:ea typeface="Arial"/>
                <a:cs typeface="Arial"/>
                <a:sym typeface="Arial"/>
              </a:rPr>
              <a:t> au développement du cerveau et à la croissance physique. Cette période est également cruciale pour l’attachement de l’enfant à son parent ou la personne qui s’en occupe, le développement socio-émotionnel, le développement du langage, etc. </a:t>
            </a:r>
            <a:endParaRPr b="0" i="0" sz="20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600"/>
              <a:buFont typeface="Arial"/>
              <a:buNone/>
            </a:pPr>
            <a:r>
              <a:t/>
            </a:r>
            <a:endParaRPr b="0" i="0" sz="20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600"/>
              <a:buFont typeface="Arial"/>
              <a:buNone/>
            </a:pPr>
            <a:r>
              <a:rPr b="0" i="0" lang="es-ES" sz="2000" u="none" cap="none" strike="noStrike">
                <a:solidFill>
                  <a:schemeClr val="dk1"/>
                </a:solidFill>
                <a:latin typeface="Arial"/>
                <a:ea typeface="Arial"/>
                <a:cs typeface="Arial"/>
                <a:sym typeface="Arial"/>
              </a:rPr>
              <a:t>Les enfants sont particulièrement sensibles aux conditions de leur environnement. L’éveil précoce par le biais d'interactions sociales (en particulier avec une personne qui s’en occupe) est crucial pour favoriser la période de développement.</a:t>
            </a:r>
            <a:endParaRPr b="0" i="0" sz="2000" u="none" cap="none" strike="noStrike">
              <a:solidFill>
                <a:schemeClr val="dk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g25e3dfe0434_2_692"/>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00"/>
              <a:t>Impact des urgences sur la petite enfance</a:t>
            </a:r>
            <a:endParaRPr sz="2400"/>
          </a:p>
          <a:p>
            <a:pPr indent="0" lvl="0" marL="0" rtl="0" algn="l">
              <a:lnSpc>
                <a:spcPct val="100000"/>
              </a:lnSpc>
              <a:spcBef>
                <a:spcPts val="0"/>
              </a:spcBef>
              <a:spcAft>
                <a:spcPts val="0"/>
              </a:spcAft>
              <a:buSzPts val="1100"/>
              <a:buNone/>
            </a:pPr>
            <a:r>
              <a:t/>
            </a:r>
            <a:endParaRPr sz="2400"/>
          </a:p>
          <a:p>
            <a:pPr indent="0" lvl="0" marL="0" rtl="0" algn="l">
              <a:lnSpc>
                <a:spcPct val="100000"/>
              </a:lnSpc>
              <a:spcBef>
                <a:spcPts val="0"/>
              </a:spcBef>
              <a:spcAft>
                <a:spcPts val="0"/>
              </a:spcAft>
              <a:buSzPts val="990"/>
              <a:buNone/>
            </a:pPr>
            <a:r>
              <a:t/>
            </a:r>
            <a:endParaRPr sz="2400"/>
          </a:p>
        </p:txBody>
      </p:sp>
      <p:sp>
        <p:nvSpPr>
          <p:cNvPr id="127" name="Google Shape;127;g25e3dfe0434_2_692"/>
          <p:cNvSpPr txBox="1"/>
          <p:nvPr>
            <p:ph idx="1" type="body"/>
          </p:nvPr>
        </p:nvSpPr>
        <p:spPr>
          <a:xfrm>
            <a:off x="143850" y="876225"/>
            <a:ext cx="8736900" cy="4110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400"/>
              <a:buFont typeface="Arial"/>
              <a:buNone/>
            </a:pPr>
            <a:r>
              <a:rPr b="1" lang="es-ES">
                <a:solidFill>
                  <a:schemeClr val="dk1"/>
                </a:solidFill>
              </a:rPr>
              <a:t>Les enfants dans les situations d’urgences sont davantage exposés à des facteurs de risque qui peuvent limiter leur développement optimal.</a:t>
            </a:r>
            <a:endParaRPr>
              <a:solidFill>
                <a:schemeClr val="dk1"/>
              </a:solidFill>
            </a:endParaRPr>
          </a:p>
          <a:p>
            <a:pPr indent="0" lvl="0" marL="0" rtl="0" algn="l">
              <a:lnSpc>
                <a:spcPct val="107000"/>
              </a:lnSpc>
              <a:spcBef>
                <a:spcPts val="600"/>
              </a:spcBef>
              <a:spcAft>
                <a:spcPts val="0"/>
              </a:spcAft>
              <a:buClr>
                <a:schemeClr val="dk1"/>
              </a:buClr>
              <a:buSzPts val="1400"/>
              <a:buFont typeface="Arial"/>
              <a:buNone/>
            </a:pPr>
            <a:r>
              <a:rPr lang="es-ES">
                <a:solidFill>
                  <a:schemeClr val="dk1"/>
                </a:solidFill>
              </a:rPr>
              <a:t>L'impact des urgences peut avoir des répercussions sur le développement à long terme des enfants pendant l'enfance et à l'âge adulte, affectant leur bien-être et celui de leur famille et de leur communauté.</a:t>
            </a:r>
            <a:endParaRPr>
              <a:solidFill>
                <a:schemeClr val="dk1"/>
              </a:solidFill>
            </a:endParaRPr>
          </a:p>
          <a:p>
            <a:pPr indent="0" lvl="0" marL="0" rtl="0" algn="l">
              <a:lnSpc>
                <a:spcPct val="107000"/>
              </a:lnSpc>
              <a:spcBef>
                <a:spcPts val="600"/>
              </a:spcBef>
              <a:spcAft>
                <a:spcPts val="0"/>
              </a:spcAft>
              <a:buSzPts val="2000"/>
              <a:buNone/>
            </a:pPr>
            <a:r>
              <a:rPr lang="es-ES">
                <a:solidFill>
                  <a:schemeClr val="dk1"/>
                </a:solidFill>
              </a:rPr>
              <a:t>Les urgences mettent en danger des millions d'enfants dans le monde. En cas de catastrophe, les enfants peuvent être séparés de leur famille, perdre leurs structures de soutien et être victimes de maltraitance et de négligence. En outre, les enfants risquent de ne pas avoir accès aux services de base et de perdre l'accès à leurs droits (UNICEF LACRO, 2022).</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g25e3dfe0434_2_702"/>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00"/>
              <a:t>Cadres pertinents pour le Développement de la petite enfance en situations d'urgence</a:t>
            </a:r>
            <a:endParaRPr sz="2400"/>
          </a:p>
          <a:p>
            <a:pPr indent="0" lvl="0" marL="0" rtl="0" algn="l">
              <a:lnSpc>
                <a:spcPct val="100000"/>
              </a:lnSpc>
              <a:spcBef>
                <a:spcPts val="0"/>
              </a:spcBef>
              <a:spcAft>
                <a:spcPts val="0"/>
              </a:spcAft>
              <a:buSzPts val="1100"/>
              <a:buNone/>
            </a:pPr>
            <a:r>
              <a:t/>
            </a:r>
            <a:endParaRPr sz="2400"/>
          </a:p>
          <a:p>
            <a:pPr indent="0" lvl="0" marL="0" rtl="0" algn="l">
              <a:lnSpc>
                <a:spcPct val="100000"/>
              </a:lnSpc>
              <a:spcBef>
                <a:spcPts val="0"/>
              </a:spcBef>
              <a:spcAft>
                <a:spcPts val="0"/>
              </a:spcAft>
              <a:buSzPts val="990"/>
              <a:buNone/>
            </a:pPr>
            <a:r>
              <a:t/>
            </a:r>
            <a:endParaRPr sz="2400"/>
          </a:p>
        </p:txBody>
      </p:sp>
      <p:sp>
        <p:nvSpPr>
          <p:cNvPr id="133" name="Google Shape;133;g25e3dfe0434_2_702"/>
          <p:cNvSpPr txBox="1"/>
          <p:nvPr>
            <p:ph idx="1" type="body"/>
          </p:nvPr>
        </p:nvSpPr>
        <p:spPr>
          <a:xfrm>
            <a:off x="143850" y="1005300"/>
            <a:ext cx="8866800" cy="3741900"/>
          </a:xfrm>
          <a:prstGeom prst="rect">
            <a:avLst/>
          </a:prstGeom>
          <a:noFill/>
          <a:ln>
            <a:noFill/>
          </a:ln>
        </p:spPr>
        <p:txBody>
          <a:bodyPr anchorCtr="0" anchor="t" bIns="91425" lIns="91425" spcFirstLastPara="1" rIns="91425" wrap="square" tIns="91425">
            <a:normAutofit/>
          </a:bodyPr>
          <a:lstStyle/>
          <a:p>
            <a:pPr indent="0" lvl="0" marL="0" rtl="0" algn="ctr">
              <a:lnSpc>
                <a:spcPct val="90000"/>
              </a:lnSpc>
              <a:spcBef>
                <a:spcPts val="0"/>
              </a:spcBef>
              <a:spcAft>
                <a:spcPts val="0"/>
              </a:spcAft>
              <a:buSzPts val="2000"/>
              <a:buNone/>
            </a:pPr>
            <a:r>
              <a:rPr lang="es-ES">
                <a:solidFill>
                  <a:schemeClr val="dk1"/>
                </a:solidFill>
              </a:rPr>
              <a:t>Appliquer le </a:t>
            </a:r>
            <a:r>
              <a:rPr b="1" lang="es-ES">
                <a:solidFill>
                  <a:schemeClr val="dk1"/>
                </a:solidFill>
              </a:rPr>
              <a:t>Modèle Socio-</a:t>
            </a:r>
            <a:r>
              <a:rPr b="1" lang="es-ES">
                <a:solidFill>
                  <a:schemeClr val="dk1"/>
                </a:solidFill>
              </a:rPr>
              <a:t>Écologique</a:t>
            </a:r>
            <a:r>
              <a:rPr b="1" lang="es-ES">
                <a:solidFill>
                  <a:schemeClr val="dk1"/>
                </a:solidFill>
              </a:rPr>
              <a:t> (MSE)</a:t>
            </a:r>
            <a:r>
              <a:rPr lang="es-ES">
                <a:solidFill>
                  <a:schemeClr val="dk1"/>
                </a:solidFill>
              </a:rPr>
              <a:t> et le </a:t>
            </a:r>
            <a:r>
              <a:rPr b="1" lang="es-ES">
                <a:solidFill>
                  <a:schemeClr val="dk1"/>
                </a:solidFill>
              </a:rPr>
              <a:t>Cadre des soins nourriciers </a:t>
            </a:r>
            <a:r>
              <a:rPr lang="es-ES">
                <a:solidFill>
                  <a:schemeClr val="dk1"/>
                </a:solidFill>
              </a:rPr>
              <a:t>pour servir au mieux les enfants, les familles et la communauté </a:t>
            </a:r>
            <a:endParaRPr>
              <a:solidFill>
                <a:schemeClr val="dk1"/>
              </a:solidFill>
            </a:endParaRPr>
          </a:p>
        </p:txBody>
      </p:sp>
      <p:pic>
        <p:nvPicPr>
          <p:cNvPr id="134" name="Google Shape;134;g25e3dfe0434_2_702"/>
          <p:cNvPicPr preferRelativeResize="0"/>
          <p:nvPr/>
        </p:nvPicPr>
        <p:blipFill rotWithShape="1">
          <a:blip r:embed="rId3">
            <a:alphaModFix/>
          </a:blip>
          <a:srcRect b="0" l="0" r="-1729" t="0"/>
          <a:stretch/>
        </p:blipFill>
        <p:spPr>
          <a:xfrm>
            <a:off x="4887300" y="1799775"/>
            <a:ext cx="3422976" cy="3157827"/>
          </a:xfrm>
          <a:prstGeom prst="rect">
            <a:avLst/>
          </a:prstGeom>
          <a:noFill/>
          <a:ln>
            <a:noFill/>
          </a:ln>
        </p:spPr>
      </p:pic>
      <p:pic>
        <p:nvPicPr>
          <p:cNvPr id="135" name="Google Shape;135;g25e3dfe0434_2_702"/>
          <p:cNvPicPr preferRelativeResize="0"/>
          <p:nvPr/>
        </p:nvPicPr>
        <p:blipFill rotWithShape="1">
          <a:blip r:embed="rId4">
            <a:alphaModFix/>
          </a:blip>
          <a:srcRect b="248" l="0" r="0" t="248"/>
          <a:stretch/>
        </p:blipFill>
        <p:spPr>
          <a:xfrm>
            <a:off x="994877" y="1799775"/>
            <a:ext cx="3173548" cy="3157826"/>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INEE Presentation Template">
  <a:themeElements>
    <a:clrScheme name="Simple Light">
      <a:dk1>
        <a:srgbClr val="000000"/>
      </a:dk1>
      <a:lt1>
        <a:srgbClr val="FFFFFF"/>
      </a:lt1>
      <a:dk2>
        <a:srgbClr val="A7A7A7"/>
      </a:dk2>
      <a:lt2>
        <a:srgbClr val="535353"/>
      </a:lt2>
      <a:accent1>
        <a:srgbClr val="F27821"/>
      </a:accent1>
      <a:accent2>
        <a:srgbClr val="CD233A"/>
      </a:accent2>
      <a:accent3>
        <a:srgbClr val="913592"/>
      </a:accent3>
      <a:accent4>
        <a:srgbClr val="305284"/>
      </a:accent4>
      <a:accent5>
        <a:srgbClr val="0097A7"/>
      </a:accent5>
      <a:accent6>
        <a:srgbClr val="F68B1F"/>
      </a:accent6>
      <a:hlink>
        <a:srgbClr val="4848EB"/>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INEE Presentation Template">
  <a:themeElements>
    <a:clrScheme name="Simple Light">
      <a:dk1>
        <a:srgbClr val="000000"/>
      </a:dk1>
      <a:lt1>
        <a:srgbClr val="FFFFFF"/>
      </a:lt1>
      <a:dk2>
        <a:srgbClr val="A7A7A7"/>
      </a:dk2>
      <a:lt2>
        <a:srgbClr val="535353"/>
      </a:lt2>
      <a:accent1>
        <a:srgbClr val="F27821"/>
      </a:accent1>
      <a:accent2>
        <a:srgbClr val="CD233A"/>
      </a:accent2>
      <a:accent3>
        <a:srgbClr val="913592"/>
      </a:accent3>
      <a:accent4>
        <a:srgbClr val="305284"/>
      </a:accent4>
      <a:accent5>
        <a:srgbClr val="0097A7"/>
      </a:accent5>
      <a:accent6>
        <a:srgbClr val="F68B1F"/>
      </a:accent6>
      <a:hlink>
        <a:srgbClr val="4848EB"/>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2022-05-25T15:47:21Z</dcterms:created>
  <dc:creator>Maria Paula Reinbold</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51BBE6DB-A7D2-40F2-8F53-0C3E437D8B42</vt:lpwstr>
  </property>
  <property fmtid="{D5CDD505-2E9C-101B-9397-08002B2CF9AE}" pid="3" name="ArticulatePath">
    <vt:lpwstr>ECDiE module 2.0 Draft</vt:lpwstr>
  </property>
</Properties>
</file>