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4" roundtripDataSignature="AMtx7mjxhCJHtLCL3b3bhNFOJAK9iYnh3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a:t>
            </a:r>
            <a:r>
              <a:rPr lang="es-ES"/>
              <a:t>plenario</a:t>
            </a:r>
            <a:r>
              <a:rPr lang="es-ES"/>
              <a:t>: </a:t>
            </a:r>
            <a:endParaRPr/>
          </a:p>
          <a:p>
            <a:pPr indent="-304800" lvl="0" marL="457200" rtl="0" algn="l">
              <a:lnSpc>
                <a:spcPct val="107000"/>
              </a:lnSpc>
              <a:spcBef>
                <a:spcPts val="0"/>
              </a:spcBef>
              <a:spcAft>
                <a:spcPts val="0"/>
              </a:spcAft>
              <a:buSzPts val="1200"/>
              <a:buFont typeface="Calibri"/>
              <a:buAutoNum type="arabicPeriod"/>
            </a:pPr>
            <a:r>
              <a:rPr lang="es-ES"/>
              <a:t>¿Cómo garantizamos que todos los niños y niñas pequeños afectados por crisis sean atendidos? </a:t>
            </a:r>
            <a:endParaRPr/>
          </a:p>
          <a:p>
            <a:pPr indent="-304800" lvl="0" marL="457200" rtl="0" algn="l">
              <a:lnSpc>
                <a:spcPct val="107000"/>
              </a:lnSpc>
              <a:spcBef>
                <a:spcPts val="0"/>
              </a:spcBef>
              <a:spcAft>
                <a:spcPts val="0"/>
              </a:spcAft>
              <a:buSzPts val="1200"/>
              <a:buFont typeface="Calibri"/>
              <a:buAutoNum type="arabicPeriod"/>
            </a:pPr>
            <a:r>
              <a:rPr lang="es-ES"/>
              <a:t>¿Cómo puede ser usado el enfoque basado en derechos para diseñar e implementar el ECDiE?</a:t>
            </a:r>
            <a:endParaRPr/>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1" lang="es-ES"/>
              <a:t>Enfoque basado en derechos: </a:t>
            </a:r>
            <a:r>
              <a:rPr lang="es-ES"/>
              <a:t>Todos los niños y las niñas tienen el derecho a la supervivencia, al desarrollo, a la participación y a la protección de la violencia, tal como se establece en la Convención sobre los derechos del niño de las Naciones Unidas. Por lo tanto, cualquier iniciativa para promover el ECD debería considerar siete principios (UNICEF, n.d.):</a:t>
            </a:r>
            <a:endParaRPr/>
          </a:p>
          <a:p>
            <a:pPr indent="-304800" lvl="0" marL="457200" rtl="0" algn="l">
              <a:lnSpc>
                <a:spcPct val="100000"/>
              </a:lnSpc>
              <a:spcBef>
                <a:spcPts val="0"/>
              </a:spcBef>
              <a:spcAft>
                <a:spcPts val="0"/>
              </a:spcAft>
              <a:buSzPts val="1200"/>
              <a:buFont typeface="Calibri"/>
              <a:buAutoNum type="arabicPeriod"/>
            </a:pPr>
            <a:r>
              <a:rPr lang="es-ES"/>
              <a:t>Dignidad: Todos los niños, niñas y adolescentes, al igual que cada adulto, tienen dignidad y un valor inherente que debe ser apreciado, respetado y nutrido. Respetar la dignidad de los niños y niñas significa que todos ellos deberían ser tratados con cuidado y respeto, en todas las circunstancias (en escuelas, hospitales, estaciones de policía, espacios públicos u hogares para niños y niñas).</a:t>
            </a:r>
            <a:endParaRPr/>
          </a:p>
          <a:p>
            <a:pPr indent="-304800" lvl="0" marL="457200" rtl="0" algn="l">
              <a:lnSpc>
                <a:spcPct val="100000"/>
              </a:lnSpc>
              <a:spcBef>
                <a:spcPts val="0"/>
              </a:spcBef>
              <a:spcAft>
                <a:spcPts val="0"/>
              </a:spcAft>
              <a:buSzPts val="1200"/>
              <a:buFont typeface="Calibri"/>
              <a:buAutoNum type="arabicPeriod"/>
            </a:pPr>
            <a:r>
              <a:rPr lang="es-ES"/>
              <a:t>Interdependencia e indivisibilidad: Los derechos no pueden «elegirse» dependiendo de las circunstancias. Todos los niños, niñas y jóvenes deberían gozar de todos sus derechos todo el tiempo, porque todos los derechos son igualmente importantes. Los derechos de los niños, niñas y jóvenes a un buen nivel de vida, o a ser protegidos de los abusos, el abandono y la violencia, son tan importantes como sus derechos a reunirse con sus iguales o a la libertad de expresión.</a:t>
            </a:r>
            <a:endParaRPr/>
          </a:p>
          <a:p>
            <a:pPr indent="-304800" lvl="0" marL="457200" rtl="0" algn="l">
              <a:lnSpc>
                <a:spcPct val="100000"/>
              </a:lnSpc>
              <a:spcBef>
                <a:spcPts val="0"/>
              </a:spcBef>
              <a:spcAft>
                <a:spcPts val="0"/>
              </a:spcAft>
              <a:buSzPts val="1200"/>
              <a:buFont typeface="Calibri"/>
              <a:buAutoNum type="arabicPeriod"/>
            </a:pPr>
            <a:r>
              <a:rPr lang="es-ES"/>
              <a:t>Interés superior: El interés superior del niño, de la niña y del adolescente debe ser la máxima prioridad en todas las decisiones y acciones que les afectan. Las decisiones pueden referirse a niños/as individuales, por ejemplo, sobre adopción, o a grupos de niños, niñas y jóvenes, por ejemplo, al diseñar espacios de juego. En todos los casos, ellos y ellas deberían estar involucrados en decidir qué es lo mejor para sí mismos.</a:t>
            </a:r>
            <a:endParaRPr/>
          </a:p>
          <a:p>
            <a:pPr indent="-304800" lvl="0" marL="457200" rtl="0" algn="l">
              <a:lnSpc>
                <a:spcPct val="100000"/>
              </a:lnSpc>
              <a:spcBef>
                <a:spcPts val="0"/>
              </a:spcBef>
              <a:spcAft>
                <a:spcPts val="0"/>
              </a:spcAft>
              <a:buSzPts val="1200"/>
              <a:buFont typeface="Calibri"/>
              <a:buAutoNum type="arabicPeriod"/>
            </a:pPr>
            <a:r>
              <a:rPr lang="es-ES"/>
              <a:t>Participación: Todos los niños, niñas y adolescentes tienen el derecho a opinar en los asuntos que les afectan, y a que sus puntos de vista sean tomados en serio. Los niños, niñas y adolescentes necesitan apoyo y oportunidades para involucrarse y participar significativamente en las vidas de sus familias, comunidad y en la sociedad en general. Necesitan información, un espacio para expresar sus opiniones y sentimientos, y oportunidades para hacer preguntas.</a:t>
            </a:r>
            <a:endParaRPr/>
          </a:p>
          <a:p>
            <a:pPr indent="-304800" lvl="0" marL="457200" rtl="0" algn="l">
              <a:lnSpc>
                <a:spcPct val="100000"/>
              </a:lnSpc>
              <a:spcBef>
                <a:spcPts val="0"/>
              </a:spcBef>
              <a:spcAft>
                <a:spcPts val="0"/>
              </a:spcAft>
              <a:buSzPts val="1200"/>
              <a:buFont typeface="Calibri"/>
              <a:buAutoNum type="arabicPeriod"/>
            </a:pPr>
            <a:r>
              <a:rPr lang="es-ES"/>
              <a:t>No discriminación: Todo niño, niña y adolescente debería ser tratado con justicia y protegido/a de la discriminación, sin importar su edad, género, etnia, religión, lengua, historia familiar o cualquier otro estatus. El tener acceso a la igualdad de oportunidades y a los mejores resultados posibles no significa ser tratados de forma idéntica; algunos niños, niñas y adolescentes necesitan más apoyo que otros para sobreponerse a las barreras y las dificultades.</a:t>
            </a:r>
            <a:endParaRPr/>
          </a:p>
          <a:p>
            <a:pPr indent="-304800" lvl="0" marL="457200" rtl="0" algn="l">
              <a:lnSpc>
                <a:spcPct val="100000"/>
              </a:lnSpc>
              <a:spcBef>
                <a:spcPts val="0"/>
              </a:spcBef>
              <a:spcAft>
                <a:spcPts val="0"/>
              </a:spcAft>
              <a:buSzPts val="1200"/>
              <a:buFont typeface="Calibri"/>
              <a:buAutoNum type="arabicPeriod"/>
            </a:pPr>
            <a:r>
              <a:rPr lang="es-ES"/>
              <a:t>Transparencia y rendición de cuentas: El diálogo abierto y las relaciones sólidas entre los niños, las niñas y los adolescentes, los profesionales y los actores políticos locales son clave para hacer que los derechos sean una realidad. Para que esto suceda, todos/as necesitan apoyo para aprender sobre los derechos y comprenderlos. El conocimiento de los derechos también ayuda a que los niños, niñas y adolescentes pidan cuentas a las personas responsables de garantizar que sus derechos sean respetados y se hagan realidad.</a:t>
            </a:r>
            <a:endParaRPr/>
          </a:p>
          <a:p>
            <a:pPr indent="-304800" lvl="0" marL="457200" rtl="0" algn="l">
              <a:lnSpc>
                <a:spcPct val="100000"/>
              </a:lnSpc>
              <a:spcBef>
                <a:spcPts val="0"/>
              </a:spcBef>
              <a:spcAft>
                <a:spcPts val="0"/>
              </a:spcAft>
              <a:buSzPts val="1200"/>
              <a:buFont typeface="Calibri"/>
              <a:buAutoNum type="arabicPeriod"/>
            </a:pPr>
            <a:r>
              <a:rPr lang="es-ES"/>
              <a:t>Vida, supervivencia y desarrollo: Todos los niños, niñas y adolescentes tienen derecho a la vida, y deberían gozar de las mismas oportunidades para estar seguros, saludables, crecer y desarrollarse. Desde el nacimiento hasta la edad adulta, los niños, niñas y adolescentes se desarrollan de muchas maneras diferentes en el aspecto físico, emocional, social, espiritual y educativo; y distintos profesionales deberían trabajar juntos para ayudar a que esto suceda.</a:t>
            </a:r>
            <a:endParaRPr/>
          </a:p>
          <a:p>
            <a:pPr indent="0" lvl="0" marL="457200" rtl="0" algn="l">
              <a:lnSpc>
                <a:spcPct val="100000"/>
              </a:lnSpc>
              <a:spcBef>
                <a:spcPts val="0"/>
              </a:spcBef>
              <a:spcAft>
                <a:spcPts val="0"/>
              </a:spcAft>
              <a:buNone/>
            </a:pPr>
            <a:r>
              <a:t/>
            </a:r>
            <a:endParaRPr b="1"/>
          </a:p>
          <a:p>
            <a:pPr indent="0" lvl="0" marL="0" rtl="0" algn="l">
              <a:lnSpc>
                <a:spcPct val="100000"/>
              </a:lnSpc>
              <a:spcBef>
                <a:spcPts val="0"/>
              </a:spcBef>
              <a:spcAft>
                <a:spcPts val="0"/>
              </a:spcAft>
              <a:buSzPts val="1400"/>
              <a:buNone/>
            </a:pPr>
            <a:r>
              <a:rPr b="1" lang="es-ES"/>
              <a:t>Igualdad de Género:</a:t>
            </a:r>
            <a:r>
              <a:rPr lang="es-ES"/>
              <a:t> (ECDAN, n.d.) En situaciones de emergencia, garantizar la igualdad de género en el ECDiE significa asegurarse de que todos los niños y niñas tienen acceso a un apoyo integral, en especial las niñas: </a:t>
            </a:r>
            <a:endParaRPr/>
          </a:p>
          <a:p>
            <a:pPr indent="-304800" lvl="0" marL="457200" rtl="0" algn="l">
              <a:lnSpc>
                <a:spcPct val="100000"/>
              </a:lnSpc>
              <a:spcBef>
                <a:spcPts val="0"/>
              </a:spcBef>
              <a:spcAft>
                <a:spcPts val="0"/>
              </a:spcAft>
              <a:buSzPts val="1200"/>
              <a:buChar char="●"/>
            </a:pPr>
            <a:r>
              <a:rPr lang="es-ES"/>
              <a:t>Garantizar que las niñas y los niños reciban los mismos cuidados y oportunidades de aprendizaje mediante el desarrollo de las capacidades de los adultos que se ocupan de cuidarlos y enseñarles, incluyendo una pedagogía con perspectiva de género para los educadores;</a:t>
            </a:r>
            <a:endParaRPr/>
          </a:p>
          <a:p>
            <a:pPr indent="-304800" lvl="0" marL="457200" rtl="0" algn="l">
              <a:lnSpc>
                <a:spcPct val="100000"/>
              </a:lnSpc>
              <a:spcBef>
                <a:spcPts val="0"/>
              </a:spcBef>
              <a:spcAft>
                <a:spcPts val="0"/>
              </a:spcAft>
              <a:buSzPts val="1200"/>
              <a:buChar char="●"/>
            </a:pPr>
            <a:r>
              <a:rPr lang="es-ES"/>
              <a:t>Garantizar que niñas y niños tengan acceso por igual a materiales de aprendizaje y juego, y que jugar no refuerce normas y estereotipos de género limitantes.</a:t>
            </a:r>
            <a:endParaRPr/>
          </a:p>
          <a:p>
            <a:pPr indent="-304800" lvl="0" marL="457200" rtl="0" algn="l">
              <a:lnSpc>
                <a:spcPct val="100000"/>
              </a:lnSpc>
              <a:spcBef>
                <a:spcPts val="0"/>
              </a:spcBef>
              <a:spcAft>
                <a:spcPts val="0"/>
              </a:spcAft>
              <a:buSzPts val="1200"/>
              <a:buChar char="●"/>
            </a:pPr>
            <a:r>
              <a:rPr lang="es-ES"/>
              <a:t>Adaptar los programas de crianza para padres, madres y cuidadores (hombres y mujeres) para incluir una reflexión sobre cómo los niños y las niñas aprenden sobre género desde la primera infancia y la importancia de brindar a niñas y niños igualdad de cuidados y oportunidades para desarrollarse y prosperar.    </a:t>
            </a:r>
            <a:endParaRPr/>
          </a:p>
          <a:p>
            <a:pPr indent="-304800" lvl="0" marL="457200" rtl="0" algn="l">
              <a:lnSpc>
                <a:spcPct val="100000"/>
              </a:lnSpc>
              <a:spcBef>
                <a:spcPts val="0"/>
              </a:spcBef>
              <a:spcAft>
                <a:spcPts val="0"/>
              </a:spcAft>
              <a:buSzPts val="1200"/>
              <a:buChar char="●"/>
            </a:pPr>
            <a:r>
              <a:rPr lang="es-ES"/>
              <a:t>Promover la participación de los hombres en el cuidado cariñoso de sus hijos e hijas, así como en el cuidado infantil compartido y en la toma de decisiones con su compañera.</a:t>
            </a:r>
            <a:endParaRPr/>
          </a:p>
          <a:p>
            <a:pPr indent="-304800" lvl="0" marL="457200" rtl="0" algn="l">
              <a:lnSpc>
                <a:spcPct val="100000"/>
              </a:lnSpc>
              <a:spcBef>
                <a:spcPts val="0"/>
              </a:spcBef>
              <a:spcAft>
                <a:spcPts val="0"/>
              </a:spcAft>
              <a:buSzPts val="1200"/>
              <a:buChar char="●"/>
            </a:pPr>
            <a:r>
              <a:rPr lang="es-ES"/>
              <a:t>Asegurar que los programas de ECD apoyen y promuevan el derecho de las mujeres a la salud, a la libertad de la violencia y a la acción.</a:t>
            </a:r>
            <a:endParaRPr/>
          </a:p>
          <a:p>
            <a:pPr indent="-304800" lvl="0" marL="457200" rtl="0" algn="l">
              <a:lnSpc>
                <a:spcPct val="100000"/>
              </a:lnSpc>
              <a:spcBef>
                <a:spcPts val="0"/>
              </a:spcBef>
              <a:spcAft>
                <a:spcPts val="0"/>
              </a:spcAft>
              <a:buSzPts val="1200"/>
              <a:buChar char="●"/>
            </a:pPr>
            <a:r>
              <a:rPr lang="es-ES"/>
              <a:t>Garantizar que las comunicaciones sobre el cambio social y de comportamiento en los cuidados cariñosos reflejen la igualdad de valor y potencial de niñas y niños, y la importancia de compartir las responsabilidades de cuidado y toma de decisiones entre mujeres y hombres.</a:t>
            </a:r>
            <a:endParaRPr/>
          </a:p>
          <a:p>
            <a:pPr indent="-304800" lvl="0" marL="457200" rtl="0" algn="l">
              <a:lnSpc>
                <a:spcPct val="100000"/>
              </a:lnSpc>
              <a:spcBef>
                <a:spcPts val="0"/>
              </a:spcBef>
              <a:spcAft>
                <a:spcPts val="0"/>
              </a:spcAft>
              <a:buSzPts val="1200"/>
              <a:buChar char="●"/>
            </a:pPr>
            <a:r>
              <a:rPr lang="es-ES"/>
              <a:t>Garantizar que los sistemas de protección social y las ayudas para los niños y niñas pequeños y sus familias no refuercen normas de género en torno al trabajo social, y proporcionen bajas por maternidad y paternidad y cuidado infantil.</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Enfoque de inclusión: </a:t>
            </a:r>
            <a:r>
              <a:rPr lang="es-ES"/>
              <a:t>presenta una manera de garantizar igualdad de oportunidades, apoyo y acceso a servicios para grupos minoritarios o aquellos en situaciones particularmente vulnerables antes, durante y después de una emergencia. Niños y niñas con discapacidades:</a:t>
            </a:r>
            <a:endParaRPr/>
          </a:p>
          <a:p>
            <a:pPr indent="-304800" lvl="0" marL="457200" rtl="0" algn="l">
              <a:lnSpc>
                <a:spcPct val="100000"/>
              </a:lnSpc>
              <a:spcBef>
                <a:spcPts val="0"/>
              </a:spcBef>
              <a:spcAft>
                <a:spcPts val="0"/>
              </a:spcAft>
              <a:buSzPts val="1200"/>
              <a:buChar char="●"/>
            </a:pPr>
            <a:r>
              <a:rPr lang="es-ES"/>
              <a:t>tienen 25% menos de probabilidades de asistir a la educación preescolar. </a:t>
            </a:r>
            <a:endParaRPr/>
          </a:p>
          <a:p>
            <a:pPr indent="-304800" lvl="0" marL="457200" rtl="0" algn="l">
              <a:lnSpc>
                <a:spcPct val="100000"/>
              </a:lnSpc>
              <a:spcBef>
                <a:spcPts val="0"/>
              </a:spcBef>
              <a:spcAft>
                <a:spcPts val="0"/>
              </a:spcAft>
              <a:buSzPts val="1200"/>
              <a:buChar char="●"/>
            </a:pPr>
            <a:r>
              <a:rPr lang="es-ES"/>
              <a:t>enfrentan peores resultados de salud. </a:t>
            </a:r>
            <a:endParaRPr/>
          </a:p>
          <a:p>
            <a:pPr indent="-304800" lvl="0" marL="457200" rtl="0" algn="l">
              <a:lnSpc>
                <a:spcPct val="100000"/>
              </a:lnSpc>
              <a:spcBef>
                <a:spcPts val="0"/>
              </a:spcBef>
              <a:spcAft>
                <a:spcPts val="0"/>
              </a:spcAft>
              <a:buSzPts val="1200"/>
              <a:buChar char="●"/>
            </a:pPr>
            <a:r>
              <a:rPr lang="es-ES"/>
              <a:t>pueden tener un proceso de desarrollo atrasado</a:t>
            </a:r>
            <a:endParaRPr/>
          </a:p>
          <a:p>
            <a:pPr indent="-304800" lvl="0" marL="457200" rtl="0" algn="l">
              <a:lnSpc>
                <a:spcPct val="100000"/>
              </a:lnSpc>
              <a:spcBef>
                <a:spcPts val="0"/>
              </a:spcBef>
              <a:spcAft>
                <a:spcPts val="0"/>
              </a:spcAft>
              <a:buSzPts val="1200"/>
              <a:buChar char="●"/>
            </a:pPr>
            <a:r>
              <a:rPr lang="es-ES"/>
              <a:t>enfrentan un riesgo mayor de contraer enfermedades transmisibles</a:t>
            </a:r>
            <a:endParaRPr/>
          </a:p>
          <a:p>
            <a:pPr indent="-304800" lvl="0" marL="457200" rtl="0" algn="l">
              <a:lnSpc>
                <a:spcPct val="100000"/>
              </a:lnSpc>
              <a:spcBef>
                <a:spcPts val="0"/>
              </a:spcBef>
              <a:spcAft>
                <a:spcPts val="0"/>
              </a:spcAft>
              <a:buSzPts val="1200"/>
              <a:buChar char="●"/>
            </a:pPr>
            <a:r>
              <a:rPr lang="es-ES"/>
              <a:t>tienen menos probabilidades de sobrevivir al enfermarse.</a:t>
            </a:r>
            <a:endParaRPr/>
          </a:p>
          <a:p>
            <a:pPr indent="-304800" lvl="0" marL="457200" rtl="0" algn="l">
              <a:lnSpc>
                <a:spcPct val="100000"/>
              </a:lnSpc>
              <a:spcBef>
                <a:spcPts val="0"/>
              </a:spcBef>
              <a:spcAft>
                <a:spcPts val="0"/>
              </a:spcAft>
              <a:buSzPts val="1200"/>
              <a:buChar char="●"/>
            </a:pPr>
            <a:r>
              <a:rPr lang="es-ES"/>
              <a:t>son más propensos a vivir en la pobreza en comparación con niños y niñas sin discapacidades. </a:t>
            </a:r>
            <a:endParaRPr/>
          </a:p>
          <a:p>
            <a:pPr indent="-304800" lvl="0" marL="457200" rtl="0" algn="l">
              <a:lnSpc>
                <a:spcPct val="100000"/>
              </a:lnSpc>
              <a:spcBef>
                <a:spcPts val="0"/>
              </a:spcBef>
              <a:spcAft>
                <a:spcPts val="0"/>
              </a:spcAft>
              <a:buSzPts val="1200"/>
              <a:buChar char="●"/>
            </a:pPr>
            <a:r>
              <a:rPr lang="es-ES"/>
              <a:t>a menudo se encuentran marginados y en riesgo en muchas comunidades. Están aún más en riesgo cuando hay un conflicto armado, un desastre por fenómenos naturales y otras crisis.</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Los niños y niñas con discapacidades son un grupo particularmente vulnerable, por lo que existe un mayor riesgo de que esta identificación pueda dar lugar a situaciones de discriminación o estigmatización en sus escuelas o comunidades. Dado que los niños y niñas están en constante crecimiento y desarrollo, y que se desarrollan a su propio ritmo, puede resultar todo un reto para las familias y el personal del proyecto identificar los retrasos o deficiencias en el desarrollo, especialmente entre los niños y niñas menores de 5 años (Plan Internacional, 2015). Aun así, existen herramientas prácticas y accesibles que ayudan a los profesionales y a otras partes interesadas a detectar e identificar de manera temprana las discapacidades y los retrasos del desarrollo en las niñas y niños pequeños.</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Enfoque intercultural: </a:t>
            </a:r>
            <a:r>
              <a:rPr lang="es-ES"/>
              <a:t>Las estrategias de intervención deben adaptarse al entorno local. Los programas tienen que reconocer las lenguas nativas o indígenas, y los programas educativos deben incluirlas. En el ECD, la idea es aprovechar las fortalezas de cada comunidad local en sus prácticas de crianza infantil.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Por ejemplo, el uso de la lengua materna en espacios de aprendizaje mejora la participación, disminuye el desgaste y aumenta la probabilidad de participación de la familia y la comunidad en los procesos de aprendizaje de los niños y las niñas. La investigación también muestra que usar la lengua materna como medio de enseñanza mejora los procesos de aprendizaje cognitivo, y que la enseñanza llevada a cabo en el idioma hablado por el niño o la niña tiende a ser más efectiva.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A continuación, se enumeran una serie de recomendaciones clave para apoyar el uso del idioma materno/local durante la educación en la infancia temprana: (a) idioma de enseñanza, (b) programas apropiados, y (c) capacidad de los docentes y otro personal educativo (UNICEF, 2016).</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El enfoque del ciclo de vida </a:t>
            </a:r>
            <a:r>
              <a:rPr lang="es-ES"/>
              <a:t>significa lo siguiente:</a:t>
            </a:r>
            <a:endParaRPr/>
          </a:p>
          <a:p>
            <a:pPr indent="-304800" lvl="0" marL="457200" rtl="0" algn="l">
              <a:lnSpc>
                <a:spcPct val="100000"/>
              </a:lnSpc>
              <a:spcBef>
                <a:spcPts val="0"/>
              </a:spcBef>
              <a:spcAft>
                <a:spcPts val="0"/>
              </a:spcAft>
              <a:buSzPts val="1200"/>
              <a:buChar char="●"/>
            </a:pPr>
            <a:r>
              <a:rPr lang="es-ES"/>
              <a:t>reconocer que todas las etapas de la vida de una persona están estrechamente entrelazadas entre ellas, con las vidas de otras personas en la sociedad, y con las generaciones pasadas y futuras de sus familias;</a:t>
            </a:r>
            <a:endParaRPr/>
          </a:p>
          <a:p>
            <a:pPr indent="-304800" lvl="0" marL="457200" rtl="0" algn="l">
              <a:lnSpc>
                <a:spcPct val="100000"/>
              </a:lnSpc>
              <a:spcBef>
                <a:spcPts val="0"/>
              </a:spcBef>
              <a:spcAft>
                <a:spcPts val="0"/>
              </a:spcAft>
              <a:buSzPts val="1200"/>
              <a:buChar char="●"/>
            </a:pPr>
            <a:r>
              <a:rPr lang="es-ES"/>
              <a:t>comprender que la salud y el bienestar dependen de interacciones entre factores de riesgo y de protección a lo largo de la vida de las personas;</a:t>
            </a:r>
            <a:endParaRPr/>
          </a:p>
          <a:p>
            <a:pPr indent="-304800" lvl="0" marL="457200" rtl="0" algn="l">
              <a:lnSpc>
                <a:spcPct val="100000"/>
              </a:lnSpc>
              <a:spcBef>
                <a:spcPts val="0"/>
              </a:spcBef>
              <a:spcAft>
                <a:spcPts val="0"/>
              </a:spcAft>
              <a:buSzPts val="1200"/>
              <a:buChar char="●"/>
            </a:pPr>
            <a:r>
              <a:rPr lang="es-ES"/>
              <a:t>actuar:</a:t>
            </a:r>
            <a:endParaRPr/>
          </a:p>
          <a:p>
            <a:pPr indent="-304800" lvl="1" marL="914400" rtl="0" algn="l">
              <a:lnSpc>
                <a:spcPct val="100000"/>
              </a:lnSpc>
              <a:spcBef>
                <a:spcPts val="0"/>
              </a:spcBef>
              <a:spcAft>
                <a:spcPts val="0"/>
              </a:spcAft>
              <a:buSzPts val="1200"/>
              <a:buChar char="○"/>
            </a:pPr>
            <a:r>
              <a:rPr lang="es-ES"/>
              <a:t>tempranamente para asegurar el mejor comienzo en la vida;</a:t>
            </a:r>
            <a:endParaRPr/>
          </a:p>
          <a:p>
            <a:pPr indent="-304800" lvl="1" marL="914400" rtl="0" algn="l">
              <a:lnSpc>
                <a:spcPct val="100000"/>
              </a:lnSpc>
              <a:spcBef>
                <a:spcPts val="0"/>
              </a:spcBef>
              <a:spcAft>
                <a:spcPts val="0"/>
              </a:spcAft>
              <a:buSzPts val="1200"/>
              <a:buChar char="○"/>
            </a:pPr>
            <a:r>
              <a:rPr lang="es-ES"/>
              <a:t>de manera apropiada para proteger y promover la salud durante los períodos de transición de la vida; y</a:t>
            </a:r>
            <a:endParaRPr/>
          </a:p>
          <a:p>
            <a:pPr indent="-304800" lvl="1" marL="914400" rtl="0" algn="l">
              <a:lnSpc>
                <a:spcPct val="100000"/>
              </a:lnSpc>
              <a:spcBef>
                <a:spcPts val="0"/>
              </a:spcBef>
              <a:spcAft>
                <a:spcPts val="0"/>
              </a:spcAft>
              <a:buSzPts val="1200"/>
              <a:buChar char="○"/>
            </a:pPr>
            <a:r>
              <a:rPr lang="es-ES"/>
              <a:t>conjuntamente, como sociedad, para crear ambientes sanos, mejorar las condiciones de la vida diaria, y fortalecer los sistemas sanitarios centrados en las personas.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¿Por qué es importante llevar a cabo una evaluación de la situación para preparar el terreno para el ECDiE?</a:t>
            </a:r>
            <a:endParaRPr/>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¿Por qué trabajar en la preparación para el ECDiE?</a:t>
            </a:r>
            <a:endParaRPr/>
          </a:p>
          <a:p>
            <a:pPr indent="-304800" lvl="0" marL="457200" rtl="0" algn="l">
              <a:lnSpc>
                <a:spcPct val="107000"/>
              </a:lnSpc>
              <a:spcBef>
                <a:spcPts val="0"/>
              </a:spcBef>
              <a:spcAft>
                <a:spcPts val="0"/>
              </a:spcAft>
              <a:buSzPts val="1200"/>
              <a:buChar char="●"/>
            </a:pPr>
            <a:r>
              <a:rPr lang="es-ES"/>
              <a:t>No suele haber información diferenciada o actualizada sobre el ECD que nos permita tomar decisiones y planear acciones con enfoque en la primera infancia.</a:t>
            </a:r>
            <a:endParaRPr/>
          </a:p>
          <a:p>
            <a:pPr indent="-304800" lvl="0" marL="457200" rtl="0" algn="l">
              <a:lnSpc>
                <a:spcPct val="107000"/>
              </a:lnSpc>
              <a:spcBef>
                <a:spcPts val="0"/>
              </a:spcBef>
              <a:spcAft>
                <a:spcPts val="0"/>
              </a:spcAft>
              <a:buSzPts val="1200"/>
              <a:buChar char="●"/>
            </a:pPr>
            <a:r>
              <a:rPr lang="es-ES"/>
              <a:t>Las estructuras de administración y coordinación para la preparación y respuesta no cuentan con mecanismos para facilitar la incorporación de un enfoque en el ECD. </a:t>
            </a:r>
            <a:endParaRPr/>
          </a:p>
          <a:p>
            <a:pPr indent="-304800" lvl="0" marL="457200" rtl="0" algn="l">
              <a:lnSpc>
                <a:spcPct val="107000"/>
              </a:lnSpc>
              <a:spcBef>
                <a:spcPts val="0"/>
              </a:spcBef>
              <a:spcAft>
                <a:spcPts val="0"/>
              </a:spcAft>
              <a:buSzPts val="1200"/>
              <a:buChar char="●"/>
            </a:pPr>
            <a:r>
              <a:rPr lang="es-ES"/>
              <a:t>A menudo, los planes de respuesta y de contingencia no identifican o integran escenarios y estrategias con enfoque en la primera infancia.</a:t>
            </a:r>
            <a:endParaRPr/>
          </a:p>
          <a:p>
            <a:pPr indent="-304800" lvl="0" marL="457200" rtl="0" algn="l">
              <a:lnSpc>
                <a:spcPct val="107000"/>
              </a:lnSpc>
              <a:spcBef>
                <a:spcPts val="0"/>
              </a:spcBef>
              <a:spcAft>
                <a:spcPts val="0"/>
              </a:spcAft>
              <a:buSzPts val="1200"/>
              <a:buChar char="●"/>
            </a:pPr>
            <a:r>
              <a:rPr lang="es-ES"/>
              <a:t>El personal que trabaja e interactúa con la primera infancia no siembre tiene la preparación y capacitación necesarias para articular una respuesta en caso de desastres.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Para determinar el enfoque de la intervención, los equipos pueden analizar las características, necesidades y fortalezas locales. Un conocimiento sólido de las estructuras de ECD existentes y de los socios potenciales conducirá a una respuesta más rápida y efectiva. Considere la respuesta a las siguientes preguntas: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Análisis de las niñas y los niños pequeños, y sus familias </a:t>
            </a:r>
            <a:endParaRPr/>
          </a:p>
          <a:p>
            <a:pPr indent="-304800" lvl="0" marL="457200" rtl="0" algn="l">
              <a:lnSpc>
                <a:spcPct val="107000"/>
              </a:lnSpc>
              <a:spcBef>
                <a:spcPts val="0"/>
              </a:spcBef>
              <a:spcAft>
                <a:spcPts val="0"/>
              </a:spcAft>
              <a:buSzPts val="1200"/>
              <a:buChar char="●"/>
            </a:pPr>
            <a:r>
              <a:rPr lang="es-ES"/>
              <a:t>¿Cuántos niños/as entre 0 y 8 hay? (Por edad, género y discapacidad, si tienen alguna) </a:t>
            </a:r>
            <a:endParaRPr/>
          </a:p>
          <a:p>
            <a:pPr indent="-304800" lvl="0" marL="457200" rtl="0" algn="l">
              <a:lnSpc>
                <a:spcPct val="107000"/>
              </a:lnSpc>
              <a:spcBef>
                <a:spcPts val="0"/>
              </a:spcBef>
              <a:spcAft>
                <a:spcPts val="0"/>
              </a:spcAft>
              <a:buSzPts val="1200"/>
              <a:buChar char="●"/>
            </a:pPr>
            <a:r>
              <a:rPr lang="es-ES"/>
              <a:t>¿Qué porcentaje de niños/as pequeños/as viven con sus padres/madres o cuidadores? </a:t>
            </a:r>
            <a:endParaRPr/>
          </a:p>
          <a:p>
            <a:pPr indent="-304800" lvl="0" marL="457200" rtl="0" algn="l">
              <a:lnSpc>
                <a:spcPct val="107000"/>
              </a:lnSpc>
              <a:spcBef>
                <a:spcPts val="0"/>
              </a:spcBef>
              <a:spcAft>
                <a:spcPts val="0"/>
              </a:spcAft>
              <a:buSzPts val="1200"/>
              <a:buChar char="●"/>
            </a:pPr>
            <a:r>
              <a:rPr lang="es-ES"/>
              <a:t>¿Qué conocimiento local existe en relación con el ECD? </a:t>
            </a:r>
            <a:endParaRPr/>
          </a:p>
          <a:p>
            <a:pPr indent="-304800" lvl="0" marL="457200" rtl="0" algn="l">
              <a:lnSpc>
                <a:spcPct val="107000"/>
              </a:lnSpc>
              <a:spcBef>
                <a:spcPts val="0"/>
              </a:spcBef>
              <a:spcAft>
                <a:spcPts val="0"/>
              </a:spcAft>
              <a:buSzPts val="1200"/>
              <a:buChar char="●"/>
            </a:pPr>
            <a:r>
              <a:rPr lang="es-ES"/>
              <a:t>¿Qué cuidados para niños/as pequeños/as son practicados habitualmente en la localidad?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Análisis de actividades de ECD existentes </a:t>
            </a:r>
            <a:endParaRPr/>
          </a:p>
          <a:p>
            <a:pPr indent="-304800" lvl="0" marL="457200" rtl="0" algn="l">
              <a:lnSpc>
                <a:spcPct val="107000"/>
              </a:lnSpc>
              <a:spcBef>
                <a:spcPts val="0"/>
              </a:spcBef>
              <a:spcAft>
                <a:spcPts val="0"/>
              </a:spcAft>
              <a:buSzPts val="1200"/>
              <a:buChar char="●"/>
            </a:pPr>
            <a:r>
              <a:rPr lang="es-ES"/>
              <a:t>¿Hay actividades de ECD que tengan lugar actualmente? Si es así, ¿cuáles son? </a:t>
            </a:r>
            <a:endParaRPr/>
          </a:p>
          <a:p>
            <a:pPr indent="-304800" lvl="0" marL="457200" rtl="0" algn="l">
              <a:lnSpc>
                <a:spcPct val="107000"/>
              </a:lnSpc>
              <a:spcBef>
                <a:spcPts val="0"/>
              </a:spcBef>
              <a:spcAft>
                <a:spcPts val="0"/>
              </a:spcAft>
              <a:buSzPts val="1200"/>
              <a:buChar char="●"/>
            </a:pPr>
            <a:r>
              <a:rPr lang="es-ES"/>
              <a:t>¿Es apropiado el espacio disponible para actividades y para juegos tanto en el interior como al aire libre? </a:t>
            </a:r>
            <a:endParaRPr/>
          </a:p>
          <a:p>
            <a:pPr indent="-304800" lvl="0" marL="457200" rtl="0" algn="l">
              <a:lnSpc>
                <a:spcPct val="107000"/>
              </a:lnSpc>
              <a:spcBef>
                <a:spcPts val="0"/>
              </a:spcBef>
              <a:spcAft>
                <a:spcPts val="0"/>
              </a:spcAft>
              <a:buSzPts val="1200"/>
              <a:buChar char="●"/>
            </a:pPr>
            <a:r>
              <a:rPr lang="es-ES"/>
              <a:t>¿Qué materiales de ECD para el aprendizaje temprano, juego, recreación, estimulación y otros están disponibles? </a:t>
            </a:r>
            <a:endParaRPr/>
          </a:p>
          <a:p>
            <a:pPr indent="-304800" lvl="0" marL="457200" rtl="0" algn="l">
              <a:lnSpc>
                <a:spcPct val="107000"/>
              </a:lnSpc>
              <a:spcBef>
                <a:spcPts val="0"/>
              </a:spcBef>
              <a:spcAft>
                <a:spcPts val="0"/>
              </a:spcAft>
              <a:buSzPts val="1200"/>
              <a:buChar char="●"/>
            </a:pPr>
            <a:r>
              <a:rPr lang="es-ES"/>
              <a:t>¿Están capacitados los docentes, los facilitadores y los voluntarios? </a:t>
            </a:r>
            <a:endParaRPr/>
          </a:p>
          <a:p>
            <a:pPr indent="0" lvl="0" marL="457200" rtl="0" algn="l">
              <a:lnSpc>
                <a:spcPct val="107000"/>
              </a:lnSpc>
              <a:spcBef>
                <a:spcPts val="0"/>
              </a:spcBef>
              <a:spcAft>
                <a:spcPts val="0"/>
              </a:spcAft>
              <a:buNone/>
            </a:pPr>
            <a:r>
              <a:rPr lang="es-ES"/>
              <a:t>¿Participan los niños y las niñas mayores u otros cuidadores en la organización de las actividades para las niñas y los niños pequeños? </a:t>
            </a:r>
            <a:endParaRPr/>
          </a:p>
          <a:p>
            <a:pPr indent="-304800" lvl="0" marL="457200" rtl="0" algn="l">
              <a:lnSpc>
                <a:spcPct val="107000"/>
              </a:lnSpc>
              <a:spcBef>
                <a:spcPts val="0"/>
              </a:spcBef>
              <a:spcAft>
                <a:spcPts val="0"/>
              </a:spcAft>
              <a:buSzPts val="1200"/>
              <a:buChar char="●"/>
            </a:pPr>
            <a:r>
              <a:rPr lang="es-ES"/>
              <a:t>¿Existe un sistema de derivación preparado para niños y niñas con problemas psicológicos o necesidades especiales de protección? </a:t>
            </a:r>
            <a:endParaRPr/>
          </a:p>
          <a:p>
            <a:pPr indent="0" lvl="0" marL="457200" rtl="0" algn="l">
              <a:lnSpc>
                <a:spcPct val="107000"/>
              </a:lnSpc>
              <a:spcBef>
                <a:spcPts val="0"/>
              </a:spcBef>
              <a:spcAft>
                <a:spcPts val="0"/>
              </a:spcAft>
              <a:buNone/>
            </a:pPr>
            <a:r>
              <a:rPr lang="es-ES"/>
              <a:t>» Si la respuesta es sí, ¿a dónde son derivados? » ¿Cómo participan los padres y las madres en las actividades? </a:t>
            </a:r>
            <a:endParaRPr/>
          </a:p>
          <a:p>
            <a:pPr indent="-304800" lvl="0" marL="457200" rtl="0" algn="l">
              <a:lnSpc>
                <a:spcPct val="107000"/>
              </a:lnSpc>
              <a:spcBef>
                <a:spcPts val="0"/>
              </a:spcBef>
              <a:spcAft>
                <a:spcPts val="0"/>
              </a:spcAft>
              <a:buSzPts val="1200"/>
              <a:buChar char="●"/>
            </a:pPr>
            <a:r>
              <a:rPr lang="es-ES"/>
              <a:t>Cómo puede ser integrado el ECDiE dentro de los programas y actividades existentes de ECD? </a:t>
            </a:r>
            <a:endParaRPr/>
          </a:p>
          <a:p>
            <a:pPr indent="0" lvl="0" marL="0" rtl="0" algn="l">
              <a:lnSpc>
                <a:spcPct val="107000"/>
              </a:lnSpc>
              <a:spcBef>
                <a:spcPts val="0"/>
              </a:spcBef>
              <a:spcAft>
                <a:spcPts val="0"/>
              </a:spcAft>
              <a:buClr>
                <a:schemeClr val="dk1"/>
              </a:buClr>
              <a:buSzPts val="1400"/>
              <a:buFont typeface="Arial"/>
              <a:buNone/>
            </a:pPr>
            <a:r>
              <a:rPr lang="es-ES"/>
              <a:t> </a:t>
            </a:r>
            <a:endParaRPr/>
          </a:p>
          <a:p>
            <a:pPr indent="0" lvl="0" marL="0" rtl="0" algn="l">
              <a:lnSpc>
                <a:spcPct val="107000"/>
              </a:lnSpc>
              <a:spcBef>
                <a:spcPts val="0"/>
              </a:spcBef>
              <a:spcAft>
                <a:spcPts val="0"/>
              </a:spcAft>
              <a:buClr>
                <a:schemeClr val="dk1"/>
              </a:buClr>
              <a:buSzPts val="1400"/>
              <a:buFont typeface="Arial"/>
              <a:buNone/>
            </a:pPr>
            <a:r>
              <a:rPr b="1" lang="es-ES"/>
              <a:t>Análisis de socios potenciales</a:t>
            </a:r>
            <a:r>
              <a:rPr lang="es-ES"/>
              <a:t> </a:t>
            </a:r>
            <a:endParaRPr/>
          </a:p>
          <a:p>
            <a:pPr indent="-304800" lvl="0" marL="457200" rtl="0" algn="l">
              <a:lnSpc>
                <a:spcPct val="107000"/>
              </a:lnSpc>
              <a:spcBef>
                <a:spcPts val="0"/>
              </a:spcBef>
              <a:spcAft>
                <a:spcPts val="0"/>
              </a:spcAft>
              <a:buSzPts val="1200"/>
              <a:buChar char="●"/>
            </a:pPr>
            <a:r>
              <a:rPr lang="es-ES"/>
              <a:t>¿Quiénes son los actores clave del ECD? </a:t>
            </a:r>
            <a:endParaRPr/>
          </a:p>
          <a:p>
            <a:pPr indent="-304800" lvl="0" marL="457200" rtl="0" algn="l">
              <a:lnSpc>
                <a:spcPct val="107000"/>
              </a:lnSpc>
              <a:spcBef>
                <a:spcPts val="0"/>
              </a:spcBef>
              <a:spcAft>
                <a:spcPts val="0"/>
              </a:spcAft>
              <a:buSzPts val="1200"/>
              <a:buChar char="●"/>
            </a:pPr>
            <a:r>
              <a:rPr lang="es-ES"/>
              <a:t>¿Se ha esbozado un plan de emergencia para el país que incluya el ECD? </a:t>
            </a:r>
            <a:endParaRPr/>
          </a:p>
          <a:p>
            <a:pPr indent="-304800" lvl="0" marL="457200" rtl="0" algn="l">
              <a:lnSpc>
                <a:spcPct val="107000"/>
              </a:lnSpc>
              <a:spcBef>
                <a:spcPts val="0"/>
              </a:spcBef>
              <a:spcAft>
                <a:spcPts val="0"/>
              </a:spcAft>
              <a:buSzPts val="1200"/>
              <a:buChar char="●"/>
            </a:pPr>
            <a:r>
              <a:rPr lang="es-ES"/>
              <a:t>¿Se ha capacitado al personal local? ¿Necesitan capacitación adicional para atender la crisis y las necesidades de los niños y las niñas?</a:t>
            </a:r>
            <a:endParaRPr/>
          </a:p>
          <a:p>
            <a:pPr indent="-304800" lvl="0" marL="457200" rtl="0" algn="l">
              <a:lnSpc>
                <a:spcPct val="107000"/>
              </a:lnSpc>
              <a:spcBef>
                <a:spcPts val="0"/>
              </a:spcBef>
              <a:spcAft>
                <a:spcPts val="0"/>
              </a:spcAft>
              <a:buSzPts val="1200"/>
              <a:buChar char="●"/>
            </a:pPr>
            <a:r>
              <a:rPr lang="es-ES"/>
              <a:t>¿El personal internacional y local está listo y preparado para coordinar el ECD en el plan de emergencia? </a:t>
            </a:r>
            <a:endParaRPr/>
          </a:p>
          <a:p>
            <a:pPr indent="-304800" lvl="0" marL="457200" rtl="0" algn="l">
              <a:lnSpc>
                <a:spcPct val="107000"/>
              </a:lnSpc>
              <a:spcBef>
                <a:spcPts val="0"/>
              </a:spcBef>
              <a:spcAft>
                <a:spcPts val="0"/>
              </a:spcAft>
              <a:buSzPts val="1200"/>
              <a:buChar char="●"/>
            </a:pPr>
            <a:r>
              <a:rPr lang="es-ES"/>
              <a:t>¿Existen estructuras de gestión y líneas de rendición de cuentas? </a:t>
            </a:r>
            <a:endParaRPr/>
          </a:p>
          <a:p>
            <a:pPr indent="-304800" lvl="0" marL="457200" rtl="0" algn="l">
              <a:lnSpc>
                <a:spcPct val="107000"/>
              </a:lnSpc>
              <a:spcBef>
                <a:spcPts val="0"/>
              </a:spcBef>
              <a:spcAft>
                <a:spcPts val="0"/>
              </a:spcAft>
              <a:buSzPts val="1200"/>
              <a:buChar char="●"/>
            </a:pPr>
            <a:r>
              <a:rPr lang="es-ES"/>
              <a:t>¿Está el personal de emergencia internacional completamente informado y a disposición? </a:t>
            </a:r>
            <a:endParaRPr/>
          </a:p>
          <a:p>
            <a:pPr indent="-304800" lvl="0" marL="457200" rtl="0" algn="l">
              <a:lnSpc>
                <a:spcPct val="107000"/>
              </a:lnSpc>
              <a:spcBef>
                <a:spcPts val="0"/>
              </a:spcBef>
              <a:spcAft>
                <a:spcPts val="0"/>
              </a:spcAft>
              <a:buSzPts val="1200"/>
              <a:buChar char="●"/>
            </a:pPr>
            <a:r>
              <a:rPr lang="es-ES"/>
              <a:t>¿Hay socios locales involucrados en actividades de ECD? </a:t>
            </a:r>
            <a:endParaRPr/>
          </a:p>
          <a:p>
            <a:pPr indent="-304800" lvl="0" marL="457200" rtl="0" algn="l">
              <a:lnSpc>
                <a:spcPct val="107000"/>
              </a:lnSpc>
              <a:spcBef>
                <a:spcPts val="0"/>
              </a:spcBef>
              <a:spcAft>
                <a:spcPts val="0"/>
              </a:spcAft>
              <a:buSzPts val="1200"/>
              <a:buChar char="●"/>
            </a:pPr>
            <a:r>
              <a:rPr lang="es-ES"/>
              <a:t>¿Cuáles son sus enfoques y qué actividades específicas han planificado?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¿Por qué es importante tener en cuenta el contexto al implementar el ECDiE?</a:t>
            </a:r>
            <a:endParaRPr/>
          </a:p>
          <a:p>
            <a:pPr indent="-304800" lvl="0" marL="457200" rtl="0" algn="l">
              <a:lnSpc>
                <a:spcPct val="107000"/>
              </a:lnSpc>
              <a:spcBef>
                <a:spcPts val="0"/>
              </a:spcBef>
              <a:spcAft>
                <a:spcPts val="0"/>
              </a:spcAft>
              <a:buSzPts val="1200"/>
              <a:buFont typeface="Calibri"/>
              <a:buAutoNum type="arabicPeriod"/>
            </a:pPr>
            <a:r>
              <a:rPr lang="es-ES"/>
              <a:t>¿Quiénes son algunos de los actores clave que deberían tomar parte de la etapa de análisis y preparación?</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Para garantizar que atendemos de la mejor manera a los niños y niñas pequeños en la respuesta a las crisis, es fundamental involucrar activamente a los miembros de la comunidad para evaluar los sistemas de creencias y las capacidades existentes que promueven la resiliencia y la protección y responden al riesgo sin discriminación. Los actores clave deben entender:</a:t>
            </a:r>
            <a:endParaRPr/>
          </a:p>
          <a:p>
            <a:pPr indent="-304800" lvl="0" marL="457200" rtl="0" algn="l">
              <a:lnSpc>
                <a:spcPct val="107000"/>
              </a:lnSpc>
              <a:spcBef>
                <a:spcPts val="0"/>
              </a:spcBef>
              <a:spcAft>
                <a:spcPts val="0"/>
              </a:spcAft>
              <a:buSzPts val="1200"/>
              <a:buChar char="●"/>
            </a:pPr>
            <a:r>
              <a:rPr lang="es-ES"/>
              <a:t>Los recursos y desafíos existentes, </a:t>
            </a:r>
            <a:endParaRPr/>
          </a:p>
          <a:p>
            <a:pPr indent="-304800" lvl="0" marL="457200" rtl="0" algn="l">
              <a:lnSpc>
                <a:spcPct val="107000"/>
              </a:lnSpc>
              <a:spcBef>
                <a:spcPts val="0"/>
              </a:spcBef>
              <a:spcAft>
                <a:spcPts val="0"/>
              </a:spcAft>
              <a:buSzPts val="1200"/>
              <a:buChar char="●"/>
            </a:pPr>
            <a:r>
              <a:rPr lang="es-ES"/>
              <a:t>Cómo se comprenden y priorizan las preocupaciones de la primera infancia y,</a:t>
            </a:r>
            <a:endParaRPr/>
          </a:p>
          <a:p>
            <a:pPr indent="-304800" lvl="0" marL="457200" rtl="0" algn="l">
              <a:lnSpc>
                <a:spcPct val="107000"/>
              </a:lnSpc>
              <a:spcBef>
                <a:spcPts val="0"/>
              </a:spcBef>
              <a:spcAft>
                <a:spcPts val="0"/>
              </a:spcAft>
              <a:buSzPts val="1200"/>
              <a:buChar char="●"/>
            </a:pPr>
            <a:r>
              <a:rPr lang="es-ES"/>
              <a:t>Cómo se movilizan las comunidades en torno a estas problemáticas para trabajar de manera solidaria y colaborativa, sin quitarle autoridad a los sistemas locales.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Esto requiere la participación de </a:t>
            </a:r>
            <a:r>
              <a:rPr b="1" lang="es-ES"/>
              <a:t>actores clave</a:t>
            </a:r>
            <a:r>
              <a:rPr lang="es-ES"/>
              <a:t>, incluidos: </a:t>
            </a:r>
            <a:endParaRPr/>
          </a:p>
          <a:p>
            <a:pPr indent="-304800" lvl="0" marL="457200" rtl="0" algn="l">
              <a:lnSpc>
                <a:spcPct val="107000"/>
              </a:lnSpc>
              <a:spcBef>
                <a:spcPts val="0"/>
              </a:spcBef>
              <a:spcAft>
                <a:spcPts val="0"/>
              </a:spcAft>
              <a:buSzPts val="1200"/>
              <a:buChar char="●"/>
            </a:pPr>
            <a:r>
              <a:rPr lang="es-ES"/>
              <a:t>Niñas y niños pequeños y cuidadores </a:t>
            </a:r>
            <a:endParaRPr/>
          </a:p>
          <a:p>
            <a:pPr indent="-304800" lvl="0" marL="457200" rtl="0" algn="l">
              <a:lnSpc>
                <a:spcPct val="107000"/>
              </a:lnSpc>
              <a:spcBef>
                <a:spcPts val="0"/>
              </a:spcBef>
              <a:spcAft>
                <a:spcPts val="0"/>
              </a:spcAft>
              <a:buSzPts val="1200"/>
              <a:buChar char="●"/>
            </a:pPr>
            <a:r>
              <a:rPr lang="es-ES"/>
              <a:t>Comunidades </a:t>
            </a:r>
            <a:endParaRPr/>
          </a:p>
          <a:p>
            <a:pPr indent="-304800" lvl="0" marL="457200" rtl="0" algn="l">
              <a:lnSpc>
                <a:spcPct val="107000"/>
              </a:lnSpc>
              <a:spcBef>
                <a:spcPts val="0"/>
              </a:spcBef>
              <a:spcAft>
                <a:spcPts val="0"/>
              </a:spcAft>
              <a:buSzPts val="1200"/>
              <a:buChar char="●"/>
            </a:pPr>
            <a:r>
              <a:rPr lang="es-ES"/>
              <a:t>Agencias humanitarias </a:t>
            </a:r>
            <a:endParaRPr/>
          </a:p>
          <a:p>
            <a:pPr indent="-304800" lvl="0" marL="457200" rtl="0" algn="l">
              <a:lnSpc>
                <a:spcPct val="107000"/>
              </a:lnSpc>
              <a:spcBef>
                <a:spcPts val="0"/>
              </a:spcBef>
              <a:spcAft>
                <a:spcPts val="0"/>
              </a:spcAft>
              <a:buSzPts val="1200"/>
              <a:buChar char="●"/>
            </a:pPr>
            <a:r>
              <a:rPr lang="es-ES"/>
              <a:t>Organizaciones de la sociedad civil y comunidades</a:t>
            </a:r>
            <a:endParaRPr/>
          </a:p>
          <a:p>
            <a:pPr indent="-304800" lvl="0" marL="457200" rtl="0" algn="l">
              <a:lnSpc>
                <a:spcPct val="107000"/>
              </a:lnSpc>
              <a:spcBef>
                <a:spcPts val="0"/>
              </a:spcBef>
              <a:spcAft>
                <a:spcPts val="0"/>
              </a:spcAft>
              <a:buSzPts val="1200"/>
              <a:buChar char="●"/>
            </a:pPr>
            <a:r>
              <a:rPr lang="es-ES"/>
              <a:t>Instituciones gubernamentales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Para el ECDiE, los equipos deben tener en cuenta el contexto y los factores fundamentales que son necesarios para el bienestar de niños y niñas. Esto garantiza que la programación es adecuada para niños/as, familias y comunidades. Un análisis profundo del contexto requiere un proceso de demostración de respeto, creación de confianza y desarrollo de relaciones en las comunidades. El cómo es tan importante como lo que hacemos.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Lo ideal es realizar un </a:t>
            </a:r>
            <a:r>
              <a:rPr b="1" lang="es-ES"/>
              <a:t>análisis </a:t>
            </a:r>
            <a:r>
              <a:rPr lang="es-ES"/>
              <a:t>en profundidad del contexto durante la fase de preparación en un contexto humanitario. Esto sería actualizado durante la etapa de respuesta. Si no se hubiese realizado un análisis del contexto antes de la fase de respuesta, el proceso debería empezar allí y reforzarse de forma continuada a lo largo de la fase de recuperación.</a:t>
            </a:r>
            <a:endParaRPr/>
          </a:p>
          <a:p>
            <a:pPr indent="0" lvl="0" marL="0" rtl="0" algn="l">
              <a:lnSpc>
                <a:spcPct val="107000"/>
              </a:lnSpc>
              <a:spcBef>
                <a:spcPts val="0"/>
              </a:spcBef>
              <a:spcAft>
                <a:spcPts val="0"/>
              </a:spcAft>
              <a:buClr>
                <a:schemeClr val="dk1"/>
              </a:buClr>
              <a:buSzPts val="1400"/>
              <a:buFont typeface="Arial"/>
              <a:buNone/>
            </a:pPr>
            <a:r>
              <a:rPr lang="es-ES"/>
              <a:t>Comprender las desigualdades, discrepancias y dinámicas de poder subyacentes es fundamental para planificar e implementar una programación receptiva, protectora y equitativa para los niños y niñas pequeños. Lo hacemos al:</a:t>
            </a:r>
            <a:endParaRPr/>
          </a:p>
          <a:p>
            <a:pPr indent="-304800" lvl="0" marL="457200" rtl="0" algn="l">
              <a:lnSpc>
                <a:spcPct val="107000"/>
              </a:lnSpc>
              <a:spcBef>
                <a:spcPts val="0"/>
              </a:spcBef>
              <a:spcAft>
                <a:spcPts val="0"/>
              </a:spcAft>
              <a:buSzPts val="1200"/>
              <a:buChar char="●"/>
            </a:pPr>
            <a:r>
              <a:rPr lang="es-ES"/>
              <a:t>Aprender sobre el conocimiento local de conceptos clave (por ej., niño/a, desarrollo infantil, protección, riesgo, daño) y cómo influyen en los enfoques locales de ECD y protección infantil)</a:t>
            </a:r>
            <a:endParaRPr/>
          </a:p>
          <a:p>
            <a:pPr indent="-304800" lvl="0" marL="457200" rtl="0" algn="l">
              <a:lnSpc>
                <a:spcPct val="107000"/>
              </a:lnSpc>
              <a:spcBef>
                <a:spcPts val="0"/>
              </a:spcBef>
              <a:spcAft>
                <a:spcPts val="0"/>
              </a:spcAft>
              <a:buSzPts val="1200"/>
              <a:buChar char="●"/>
            </a:pPr>
            <a:r>
              <a:rPr lang="es-ES"/>
              <a:t>Identificar lo que ya hacen los miembros de la comunidad para proteger a niños y niñas.</a:t>
            </a:r>
            <a:endParaRPr/>
          </a:p>
          <a:p>
            <a:pPr indent="-304800" lvl="0" marL="457200" rtl="0" algn="l">
              <a:lnSpc>
                <a:spcPct val="107000"/>
              </a:lnSpc>
              <a:spcBef>
                <a:spcPts val="0"/>
              </a:spcBef>
              <a:spcAft>
                <a:spcPts val="0"/>
              </a:spcAft>
              <a:buSzPts val="1200"/>
              <a:buChar char="●"/>
            </a:pPr>
            <a:r>
              <a:rPr lang="es-ES"/>
              <a:t>Conocer las estructuras de liderazgo y quiénes son los líderes y personas influyentes.</a:t>
            </a:r>
            <a:endParaRPr/>
          </a:p>
          <a:p>
            <a:pPr indent="-304800" lvl="0" marL="457200" rtl="0" algn="l">
              <a:lnSpc>
                <a:spcPct val="107000"/>
              </a:lnSpc>
              <a:spcBef>
                <a:spcPts val="0"/>
              </a:spcBef>
              <a:spcAft>
                <a:spcPts val="0"/>
              </a:spcAft>
              <a:buSzPts val="1200"/>
              <a:buChar char="●"/>
            </a:pPr>
            <a:r>
              <a:rPr lang="es-ES"/>
              <a:t>Aprender sobre los problemas y prioridades de la educación y protección en la comunidad, incluyendo enfoques y prácticas previos a las emergencias, y si se han visto afectados por la emergencia (de manera positiva o negativa). </a:t>
            </a:r>
            <a:endParaRPr/>
          </a:p>
          <a:p>
            <a:pPr indent="-304800" lvl="0" marL="457200" rtl="0" algn="l">
              <a:lnSpc>
                <a:spcPct val="107000"/>
              </a:lnSpc>
              <a:spcBef>
                <a:spcPts val="0"/>
              </a:spcBef>
              <a:spcAft>
                <a:spcPts val="0"/>
              </a:spcAft>
              <a:buSzPts val="1200"/>
              <a:buChar char="●"/>
            </a:pPr>
            <a:r>
              <a:rPr lang="es-ES"/>
              <a:t>Identificar los recursos existentes dentro de la comunidad para la protección infantil y esfuerzos de ECD.</a:t>
            </a:r>
            <a:endParaRPr/>
          </a:p>
          <a:p>
            <a:pPr indent="-304800" lvl="0" marL="457200" rtl="0" algn="l">
              <a:lnSpc>
                <a:spcPct val="107000"/>
              </a:lnSpc>
              <a:spcBef>
                <a:spcPts val="0"/>
              </a:spcBef>
              <a:spcAft>
                <a:spcPts val="0"/>
              </a:spcAft>
              <a:buSzPts val="1200"/>
              <a:buChar char="●"/>
            </a:pPr>
            <a:r>
              <a:rPr lang="es-ES"/>
              <a:t>Considerar las posibles influencias (positivas y negativas) que la participación de actores externos (incluidos los trabajadores humanitarios) puede tener en la protección de la niñez y el desarrollo de la primera infancia en la comunidad.</a:t>
            </a:r>
            <a:endParaRPr/>
          </a:p>
          <a:p>
            <a:pPr indent="-304800" lvl="0" marL="457200" rtl="0" algn="l">
              <a:lnSpc>
                <a:spcPct val="107000"/>
              </a:lnSpc>
              <a:spcBef>
                <a:spcPts val="0"/>
              </a:spcBef>
              <a:spcAft>
                <a:spcPts val="0"/>
              </a:spcAft>
              <a:buSzPts val="1200"/>
              <a:buChar char="●"/>
            </a:pPr>
            <a:r>
              <a:rPr lang="es-ES"/>
              <a:t>Comprender si hay problemáticas que los miembros de la comunidad no quieran o puedan abordar y por qué.</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De un ejemplo de cómo incorporar la intervención del ECDiE a la salud, WASH (agua, saneamiento e higiene), o nutrición.</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Los enfoques de programación integrada no sólo son rentables, sino que también proporcionan los mejores resultados. El ECD es un conector excelente y otorga oportunidades de reunir servicios multi-sectoriales en torno a los niños y niñas en respuesta a necesidades inmediatas y a largo plazo.</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Los sectores más relevantes para el ECDiE son: </a:t>
            </a:r>
            <a:endParaRPr/>
          </a:p>
          <a:p>
            <a:pPr indent="-304800" lvl="0" marL="457200" rtl="0" algn="l">
              <a:lnSpc>
                <a:spcPct val="107000"/>
              </a:lnSpc>
              <a:spcBef>
                <a:spcPts val="0"/>
              </a:spcBef>
              <a:spcAft>
                <a:spcPts val="0"/>
              </a:spcAft>
              <a:buSzPts val="1200"/>
              <a:buChar char="●"/>
            </a:pPr>
            <a:r>
              <a:rPr lang="es-ES"/>
              <a:t>Protección</a:t>
            </a:r>
            <a:endParaRPr/>
          </a:p>
          <a:p>
            <a:pPr indent="-304800" lvl="0" marL="457200" rtl="0" algn="l">
              <a:lnSpc>
                <a:spcPct val="107000"/>
              </a:lnSpc>
              <a:spcBef>
                <a:spcPts val="0"/>
              </a:spcBef>
              <a:spcAft>
                <a:spcPts val="0"/>
              </a:spcAft>
              <a:buSzPts val="1200"/>
              <a:buChar char="●"/>
            </a:pPr>
            <a:r>
              <a:rPr lang="es-ES"/>
              <a:t>Aprendizaje/educación</a:t>
            </a:r>
            <a:endParaRPr/>
          </a:p>
          <a:p>
            <a:pPr indent="-304800" lvl="0" marL="457200" rtl="0" algn="l">
              <a:lnSpc>
                <a:spcPct val="107000"/>
              </a:lnSpc>
              <a:spcBef>
                <a:spcPts val="0"/>
              </a:spcBef>
              <a:spcAft>
                <a:spcPts val="0"/>
              </a:spcAft>
              <a:buSzPts val="1200"/>
              <a:buChar char="●"/>
            </a:pPr>
            <a:r>
              <a:rPr lang="es-ES"/>
              <a:t>Agua, saneamiento e higiene (WASH)</a:t>
            </a:r>
            <a:endParaRPr/>
          </a:p>
          <a:p>
            <a:pPr indent="-304800" lvl="0" marL="457200" rtl="0" algn="l">
              <a:lnSpc>
                <a:spcPct val="107000"/>
              </a:lnSpc>
              <a:spcBef>
                <a:spcPts val="0"/>
              </a:spcBef>
              <a:spcAft>
                <a:spcPts val="0"/>
              </a:spcAft>
              <a:buSzPts val="1200"/>
              <a:buChar char="●"/>
            </a:pPr>
            <a:r>
              <a:rPr lang="es-ES"/>
              <a:t>Nutrición y seguridad alimentaria</a:t>
            </a:r>
            <a:endParaRPr/>
          </a:p>
          <a:p>
            <a:pPr indent="-304800" lvl="0" marL="457200" rtl="0" algn="l">
              <a:lnSpc>
                <a:spcPct val="107000"/>
              </a:lnSpc>
              <a:spcBef>
                <a:spcPts val="0"/>
              </a:spcBef>
              <a:spcAft>
                <a:spcPts val="0"/>
              </a:spcAft>
              <a:buSzPts val="1200"/>
              <a:buChar char="●"/>
            </a:pPr>
            <a:r>
              <a:rPr lang="es-ES"/>
              <a:t>Salud</a:t>
            </a:r>
            <a:endParaRPr/>
          </a:p>
          <a:p>
            <a:pPr indent="0" lvl="0" marL="0" rtl="0" algn="l">
              <a:lnSpc>
                <a:spcPct val="107000"/>
              </a:lnSpc>
              <a:spcBef>
                <a:spcPts val="0"/>
              </a:spcBef>
              <a:spcAft>
                <a:spcPts val="0"/>
              </a:spcAft>
              <a:buSzPts val="1400"/>
              <a:buNone/>
            </a:pPr>
            <a:r>
              <a:rPr lang="es-ES"/>
              <a:t>Los sectores que integran el ECDiE son más sólidos. Hay muchas sinergias posibles cuando una respuesta integra intervenciones tradicionales como la salud y WASH junto al ECDiE y, de hecho, mejora la efectividad al aprovechar los recursos.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i="1" lang="es-ES"/>
              <a:t>Integrar el ECDiE con programas transversales como género y RCCE (comunicación de riesgos y participación de la comunidad) o participación comunitaria garantiza que la respuesta aborde las prácticas de género que impactan la capacidad de acción de los niños y las niñas. Al garantizar la participación de los niños, las niñas y sus cuidadores en todas las decisiones que les afectan, los equipos promueven las habilidades de desarrollo y la participación en los procesos de toma de decisiones individuales y colectivos, aumentando el amor propio, la autoestima y el empoderamiento de los niños y las niñas. Los niños y niñas mismos dicen que la capacidad de actuar, efectuar elecciones y ejercer influencia en las situaciones diarias es esencial para su bienestar.  </a:t>
            </a:r>
            <a:endParaRPr i="1"/>
          </a:p>
          <a:p>
            <a:pPr indent="0" lvl="0" marL="0" rtl="0" algn="l">
              <a:lnSpc>
                <a:spcPct val="107000"/>
              </a:lnSpc>
              <a:spcBef>
                <a:spcPts val="0"/>
              </a:spcBef>
              <a:spcAft>
                <a:spcPts val="0"/>
              </a:spcAft>
              <a:buSzPts val="1400"/>
              <a:buNone/>
            </a:pPr>
            <a:r>
              <a:t/>
            </a:r>
            <a:endParaRPr i="1"/>
          </a:p>
          <a:p>
            <a:pPr indent="0" lvl="0" marL="0" rtl="0" algn="l">
              <a:lnSpc>
                <a:spcPct val="107000"/>
              </a:lnSpc>
              <a:spcBef>
                <a:spcPts val="0"/>
              </a:spcBef>
              <a:spcAft>
                <a:spcPts val="0"/>
              </a:spcAft>
              <a:buClr>
                <a:schemeClr val="dk1"/>
              </a:buClr>
              <a:buSzPts val="1400"/>
              <a:buFont typeface="Calibri"/>
              <a:buNone/>
            </a:pPr>
            <a:r>
              <a:rPr lang="es-ES"/>
              <a:t>Las intervenciones coordinadas del ECDiE que tienen en cuenta </a:t>
            </a:r>
            <a:r>
              <a:rPr b="1" lang="es-ES"/>
              <a:t> la protección de la niñez </a:t>
            </a:r>
            <a:r>
              <a:rPr lang="es-ES"/>
              <a:t>pueden incluir: </a:t>
            </a:r>
            <a:endParaRPr/>
          </a:p>
          <a:p>
            <a:pPr indent="-304800" lvl="0" marL="457200" rtl="0" algn="l">
              <a:lnSpc>
                <a:spcPct val="107000"/>
              </a:lnSpc>
              <a:spcBef>
                <a:spcPts val="0"/>
              </a:spcBef>
              <a:spcAft>
                <a:spcPts val="0"/>
              </a:spcAft>
              <a:buSzPts val="1200"/>
              <a:buChar char="●"/>
            </a:pPr>
            <a:r>
              <a:rPr lang="es-ES"/>
              <a:t>Promover el registro de nacimiento </a:t>
            </a:r>
            <a:endParaRPr/>
          </a:p>
          <a:p>
            <a:pPr indent="-304800" lvl="0" marL="457200" rtl="0" algn="l">
              <a:lnSpc>
                <a:spcPct val="107000"/>
              </a:lnSpc>
              <a:spcBef>
                <a:spcPts val="0"/>
              </a:spcBef>
              <a:spcAft>
                <a:spcPts val="0"/>
              </a:spcAft>
              <a:buSzPts val="1200"/>
              <a:buChar char="●"/>
            </a:pPr>
            <a:r>
              <a:rPr lang="es-ES"/>
              <a:t>Implementar espacios amigables para niños y niñas </a:t>
            </a:r>
            <a:endParaRPr/>
          </a:p>
          <a:p>
            <a:pPr indent="-304800" lvl="0" marL="457200" rtl="0" algn="l">
              <a:lnSpc>
                <a:spcPct val="107000"/>
              </a:lnSpc>
              <a:spcBef>
                <a:spcPts val="0"/>
              </a:spcBef>
              <a:spcAft>
                <a:spcPts val="0"/>
              </a:spcAft>
              <a:buSzPts val="1200"/>
              <a:buChar char="●"/>
            </a:pPr>
            <a:r>
              <a:rPr lang="es-ES"/>
              <a:t>Reconocer a los niños y niñas que muestran señales de estrés o trauma y derivarlos a proveedores de servicios especializados</a:t>
            </a:r>
            <a:endParaRPr/>
          </a:p>
          <a:p>
            <a:pPr indent="-304800" lvl="0" marL="457200" rtl="0" algn="l">
              <a:lnSpc>
                <a:spcPct val="107000"/>
              </a:lnSpc>
              <a:spcBef>
                <a:spcPts val="0"/>
              </a:spcBef>
              <a:spcAft>
                <a:spcPts val="0"/>
              </a:spcAft>
              <a:buSzPts val="1200"/>
              <a:buChar char="●"/>
            </a:pPr>
            <a:r>
              <a:rPr lang="es-ES"/>
              <a:t>Acciones de reunificación familiar</a:t>
            </a:r>
            <a:endParaRPr/>
          </a:p>
          <a:p>
            <a:pPr indent="-304800" lvl="0" marL="457200" rtl="0" algn="l">
              <a:lnSpc>
                <a:spcPct val="107000"/>
              </a:lnSpc>
              <a:spcBef>
                <a:spcPts val="0"/>
              </a:spcBef>
              <a:spcAft>
                <a:spcPts val="0"/>
              </a:spcAft>
              <a:buSzPts val="1200"/>
              <a:buChar char="●"/>
            </a:pPr>
            <a:r>
              <a:rPr lang="es-ES"/>
              <a:t>Infraestructura accesible (para niños y niñas con discapacidades)</a:t>
            </a:r>
            <a:endParaRPr/>
          </a:p>
          <a:p>
            <a:pPr indent="-304800" lvl="0" marL="457200" rtl="0" algn="l">
              <a:lnSpc>
                <a:spcPct val="107000"/>
              </a:lnSpc>
              <a:spcBef>
                <a:spcPts val="0"/>
              </a:spcBef>
              <a:spcAft>
                <a:spcPts val="0"/>
              </a:spcAft>
              <a:buSzPts val="1200"/>
              <a:buChar char="●"/>
            </a:pPr>
            <a:r>
              <a:rPr lang="es-ES"/>
              <a:t>Letrinas y orinales accesibles y del tamaño adecuado</a:t>
            </a:r>
            <a:endParaRPr/>
          </a:p>
          <a:p>
            <a:pPr indent="-304800" lvl="0" marL="457200" rtl="0" algn="l">
              <a:lnSpc>
                <a:spcPct val="107000"/>
              </a:lnSpc>
              <a:spcBef>
                <a:spcPts val="0"/>
              </a:spcBef>
              <a:spcAft>
                <a:spcPts val="0"/>
              </a:spcAft>
              <a:buSzPts val="1200"/>
              <a:buChar char="●"/>
            </a:pPr>
            <a:r>
              <a:rPr lang="es-ES"/>
              <a:t>Apoyar a madres y padres en el cuidado de sus hijos e hijas pequeños y protegerlos del abuso y la violencia.</a:t>
            </a:r>
            <a:endParaRPr/>
          </a:p>
          <a:p>
            <a:pPr indent="-82550" lvl="0" marL="17145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Arial"/>
              <a:buNone/>
            </a:pPr>
            <a:r>
              <a:rPr lang="es-ES"/>
              <a:t>La integración </a:t>
            </a:r>
            <a:r>
              <a:rPr b="1" lang="es-ES"/>
              <a:t>de WASH y ECDiE </a:t>
            </a:r>
            <a:r>
              <a:rPr lang="es-ES"/>
              <a:t>garantiza que las niñas y los niños pequeños tengan acceso a agua potable, baños básicos y buenas prácticas de higiene, al tiempo que aprenden formas de mantenerse saludables y a salvo de enfermedades transmitidas por el agua. Los cuidadores también aprenden prácticas adecuadas de WASH a través de centros y esfuerzos de ECDiE. Las acciones clave para lograr esto incluyen: </a:t>
            </a:r>
            <a:endParaRPr/>
          </a:p>
          <a:p>
            <a:pPr indent="-304800" lvl="0" marL="457200" rtl="0" algn="l">
              <a:lnSpc>
                <a:spcPct val="107000"/>
              </a:lnSpc>
              <a:spcBef>
                <a:spcPts val="0"/>
              </a:spcBef>
              <a:spcAft>
                <a:spcPts val="0"/>
              </a:spcAft>
              <a:buSzPts val="1200"/>
              <a:buChar char="●"/>
            </a:pPr>
            <a:r>
              <a:rPr lang="es-ES"/>
              <a:t>Integrar prácticas de aprendizaje con la higiene</a:t>
            </a:r>
            <a:endParaRPr/>
          </a:p>
          <a:p>
            <a:pPr indent="-304800" lvl="0" marL="457200" rtl="0" algn="l">
              <a:lnSpc>
                <a:spcPct val="107000"/>
              </a:lnSpc>
              <a:spcBef>
                <a:spcPts val="0"/>
              </a:spcBef>
              <a:spcAft>
                <a:spcPts val="0"/>
              </a:spcAft>
              <a:buSzPts val="1200"/>
              <a:buChar char="●"/>
            </a:pPr>
            <a:r>
              <a:rPr lang="es-ES"/>
              <a:t>Educar a las familias, en especial a los cuidadores, sobre prácticas adecuadas de saneamiento e higiene</a:t>
            </a:r>
            <a:endParaRPr/>
          </a:p>
          <a:p>
            <a:pPr indent="-304800" lvl="0" marL="457200" rtl="0" algn="l">
              <a:lnSpc>
                <a:spcPct val="107000"/>
              </a:lnSpc>
              <a:spcBef>
                <a:spcPts val="0"/>
              </a:spcBef>
              <a:spcAft>
                <a:spcPts val="0"/>
              </a:spcAft>
              <a:buSzPts val="1200"/>
              <a:buChar char="●"/>
            </a:pPr>
            <a:r>
              <a:rPr lang="es-ES"/>
              <a:t>Distribución de agua potable accesible y segura</a:t>
            </a:r>
            <a:endParaRPr/>
          </a:p>
          <a:p>
            <a:pPr indent="-304800" lvl="0" marL="457200" rtl="0" algn="l">
              <a:lnSpc>
                <a:spcPct val="107000"/>
              </a:lnSpc>
              <a:spcBef>
                <a:spcPts val="0"/>
              </a:spcBef>
              <a:spcAft>
                <a:spcPts val="0"/>
              </a:spcAft>
              <a:buSzPts val="1200"/>
              <a:buChar char="●"/>
            </a:pPr>
            <a:r>
              <a:rPr lang="es-ES"/>
              <a:t>Instalaciones sanitarias apropiadas para el género y con mantenimiento participativo</a:t>
            </a:r>
            <a:endParaRPr/>
          </a:p>
          <a:p>
            <a:pPr indent="-304800" lvl="0" marL="457200" rtl="0" algn="l">
              <a:lnSpc>
                <a:spcPct val="107000"/>
              </a:lnSpc>
              <a:spcBef>
                <a:spcPts val="0"/>
              </a:spcBef>
              <a:spcAft>
                <a:spcPts val="0"/>
              </a:spcAft>
              <a:buSzPts val="1200"/>
              <a:buChar char="●"/>
            </a:pPr>
            <a:r>
              <a:rPr lang="es-ES"/>
              <a:t>Disponibilidad de kits de higiene según la edad</a:t>
            </a:r>
            <a:endParaRPr/>
          </a:p>
          <a:p>
            <a:pPr indent="-304800" lvl="0" marL="457200" rtl="0" algn="l">
              <a:lnSpc>
                <a:spcPct val="107000"/>
              </a:lnSpc>
              <a:spcBef>
                <a:spcPts val="0"/>
              </a:spcBef>
              <a:spcAft>
                <a:spcPts val="0"/>
              </a:spcAft>
              <a:buSzPts val="1200"/>
              <a:buChar char="●"/>
            </a:pPr>
            <a:r>
              <a:rPr lang="es-ES"/>
              <a:t>Distribuir información sobre prácticas seguras de WASH</a:t>
            </a:r>
            <a:endParaRPr/>
          </a:p>
          <a:p>
            <a:pPr indent="0" lvl="0" marL="0" rtl="0" algn="l">
              <a:lnSpc>
                <a:spcPct val="107000"/>
              </a:lnSpc>
              <a:spcBef>
                <a:spcPts val="0"/>
              </a:spcBef>
              <a:spcAft>
                <a:spcPts val="0"/>
              </a:spcAft>
              <a:buClr>
                <a:schemeClr val="dk1"/>
              </a:buClr>
              <a:buSzPts val="1400"/>
              <a:buFont typeface="Arial"/>
              <a:buNone/>
            </a:pPr>
            <a:r>
              <a:rPr lang="es-ES"/>
              <a:t>El WASH se puede integrar en sesiones de educación para padres/madres, centros de aprendizaje temprano o espacios aptos para la niñez a través de juegos y canciones sobre higiene.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Integrar </a:t>
            </a:r>
            <a:r>
              <a:rPr b="1" lang="es-ES"/>
              <a:t>programas de salud </a:t>
            </a:r>
            <a:r>
              <a:rPr lang="es-ES"/>
              <a:t>con el ECDiE impacta enormemente el bienestar de los niños y niñas, así como a la mortalidad y morbilidad infantil. Al integrar intervenciones de salud y ECDiE, los equipos pueden abordar mejor las desigualdades resultantes de la interrupción de los recursos y los apoyos estructurales. La colaboración con la salud puede realizarse al:</a:t>
            </a:r>
            <a:endParaRPr/>
          </a:p>
          <a:p>
            <a:pPr indent="-171450" lvl="0" marL="171450" rtl="0" algn="l">
              <a:lnSpc>
                <a:spcPct val="107000"/>
              </a:lnSpc>
              <a:spcBef>
                <a:spcPts val="0"/>
              </a:spcBef>
              <a:spcAft>
                <a:spcPts val="0"/>
              </a:spcAft>
              <a:buClr>
                <a:schemeClr val="dk1"/>
              </a:buClr>
              <a:buSzPts val="1400"/>
              <a:buFont typeface="Calibri"/>
              <a:buChar char="-"/>
            </a:pPr>
            <a:r>
              <a:rPr lang="es-ES"/>
              <a:t>Integrar el aprendizaje temprano, la estimulación y la educación para padres y madres en los centros de salud (por ejemplo, rincones de juego o lectura en los centros de salud).  </a:t>
            </a:r>
            <a:endParaRPr/>
          </a:p>
          <a:p>
            <a:pPr indent="-171450" lvl="0" marL="171450" rtl="0" algn="l">
              <a:lnSpc>
                <a:spcPct val="107000"/>
              </a:lnSpc>
              <a:spcBef>
                <a:spcPts val="0"/>
              </a:spcBef>
              <a:spcAft>
                <a:spcPts val="0"/>
              </a:spcAft>
              <a:buClr>
                <a:schemeClr val="dk1"/>
              </a:buClr>
              <a:buSzPts val="1400"/>
              <a:buFont typeface="Calibri"/>
              <a:buChar char="-"/>
            </a:pPr>
            <a:r>
              <a:rPr lang="es-ES"/>
              <a:t>Llevar a cabo sesiones de crianza y actividades lúdicas con niños/as y padres/madres mientras se encuentran en los centros de salud. </a:t>
            </a:r>
            <a:endParaRPr/>
          </a:p>
          <a:p>
            <a:pPr indent="-171450" lvl="0" marL="171450" rtl="0" algn="l">
              <a:lnSpc>
                <a:spcPct val="107000"/>
              </a:lnSpc>
              <a:spcBef>
                <a:spcPts val="0"/>
              </a:spcBef>
              <a:spcAft>
                <a:spcPts val="0"/>
              </a:spcAft>
              <a:buClr>
                <a:schemeClr val="dk1"/>
              </a:buClr>
              <a:buSzPts val="1400"/>
              <a:buFont typeface="Calibri"/>
              <a:buChar char="-"/>
            </a:pPr>
            <a:r>
              <a:rPr lang="es-ES"/>
              <a:t>Exámenes de salud y suministro de vacunas.</a:t>
            </a:r>
            <a:endParaRPr/>
          </a:p>
          <a:p>
            <a:pPr indent="0" lvl="0" marL="0" rtl="0" algn="l">
              <a:lnSpc>
                <a:spcPct val="107000"/>
              </a:lnSpc>
              <a:spcBef>
                <a:spcPts val="0"/>
              </a:spcBef>
              <a:spcAft>
                <a:spcPts val="0"/>
              </a:spcAft>
              <a:buClr>
                <a:schemeClr val="dk1"/>
              </a:buClr>
              <a:buSzPts val="1400"/>
              <a:buFont typeface="Arial"/>
              <a:buNone/>
            </a:pPr>
            <a:r>
              <a:rPr lang="es-ES"/>
              <a:t>En la salud mental y apoyo psicosocial (SMAPS) sabemos que la exposición a eventos traumáticos, adversidad, violencia y estrés tóxico, típico de las crisis humanitarias, crea y agrava la angustia y el sufrimiento psicológico inmediato y, a largo plazo, para los niños, las niñas y sus cuidadores. La edad y el desarrollo son factores significativos en la necesidad del niño y la niña de SMAPS adicional durante las crisis. Integrar el ECDiE con la SMAPS permite a los niños y las niñas desarrollar sus propias habilidades socio-emocionales y relaciones saludables, al tiempo que fortalecen a las familias, las escuelas y las comunidades</a:t>
            </a:r>
            <a:endParaRPr/>
          </a:p>
          <a:p>
            <a:pPr indent="0" lvl="0" marL="0" rtl="0" algn="l">
              <a:lnSpc>
                <a:spcPct val="107000"/>
              </a:lnSpc>
              <a:spcBef>
                <a:spcPts val="0"/>
              </a:spcBef>
              <a:spcAft>
                <a:spcPts val="0"/>
              </a:spcAft>
              <a:buClr>
                <a:schemeClr val="dk1"/>
              </a:buClr>
              <a:buSzPts val="1400"/>
              <a:buFont typeface="Arial"/>
              <a:buNone/>
            </a:pPr>
            <a:br>
              <a:rPr lang="es-ES"/>
            </a:br>
            <a:r>
              <a:rPr lang="es-ES"/>
              <a:t>La colaboración con </a:t>
            </a:r>
            <a:r>
              <a:rPr b="1" lang="es-ES"/>
              <a:t>la nutrición </a:t>
            </a:r>
            <a:r>
              <a:rPr lang="es-ES"/>
              <a:t>puede ocurrir conectando centros de alimentación de niños, niñas y lactantes en espacios seguros o junto con grupos de juego de padres/madres e hijos/as. Otras acciones clave son: </a:t>
            </a:r>
            <a:endParaRPr/>
          </a:p>
          <a:p>
            <a:pPr indent="-304800" lvl="0" marL="457200" rtl="0" algn="l">
              <a:lnSpc>
                <a:spcPct val="107000"/>
              </a:lnSpc>
              <a:spcBef>
                <a:spcPts val="0"/>
              </a:spcBef>
              <a:spcAft>
                <a:spcPts val="0"/>
              </a:spcAft>
              <a:buSzPts val="1200"/>
              <a:buChar char="●"/>
            </a:pPr>
            <a:r>
              <a:rPr lang="es-ES"/>
              <a:t>Compartir información sobre los centros de alimentación en sesiones para familias. </a:t>
            </a:r>
            <a:endParaRPr/>
          </a:p>
          <a:p>
            <a:pPr indent="-304800" lvl="0" marL="457200" rtl="0" algn="l">
              <a:lnSpc>
                <a:spcPct val="107000"/>
              </a:lnSpc>
              <a:spcBef>
                <a:spcPts val="0"/>
              </a:spcBef>
              <a:spcAft>
                <a:spcPts val="0"/>
              </a:spcAft>
              <a:buSzPts val="1200"/>
              <a:buChar char="●"/>
            </a:pPr>
            <a:r>
              <a:rPr lang="es-ES"/>
              <a:t>Integrar sesiones de aprendizaje temprano y para padres/madres en centros de alimentación terapéutica y otros lugares donde los niños y las niñas podrían recibir servicios de alimentación y nutrición. </a:t>
            </a:r>
            <a:endParaRPr/>
          </a:p>
          <a:p>
            <a:pPr indent="-304800" lvl="0" marL="457200" rtl="0" algn="l">
              <a:lnSpc>
                <a:spcPct val="107000"/>
              </a:lnSpc>
              <a:spcBef>
                <a:spcPts val="0"/>
              </a:spcBef>
              <a:spcAft>
                <a:spcPts val="0"/>
              </a:spcAft>
              <a:buSzPts val="1200"/>
              <a:buChar char="●"/>
            </a:pPr>
            <a:r>
              <a:rPr lang="es-ES"/>
              <a:t>Promover la lactancia. </a:t>
            </a:r>
            <a:endParaRPr/>
          </a:p>
          <a:p>
            <a:pPr indent="-304800" lvl="0" marL="457200" rtl="0" algn="l">
              <a:lnSpc>
                <a:spcPct val="107000"/>
              </a:lnSpc>
              <a:spcBef>
                <a:spcPts val="0"/>
              </a:spcBef>
              <a:spcAft>
                <a:spcPts val="0"/>
              </a:spcAft>
              <a:buSzPts val="1200"/>
              <a:buChar char="●"/>
            </a:pPr>
            <a:r>
              <a:rPr lang="es-ES"/>
              <a:t>Apoyar a las mujeres lactantes, promoviendo el amamantamiento y la alimentación interactiva es una prioridad clave</a:t>
            </a:r>
            <a:endParaRPr/>
          </a:p>
          <a:p>
            <a:pPr indent="-304800" lvl="0" marL="457200" rtl="0" algn="l">
              <a:lnSpc>
                <a:spcPct val="107000"/>
              </a:lnSpc>
              <a:spcBef>
                <a:spcPts val="0"/>
              </a:spcBef>
              <a:spcAft>
                <a:spcPts val="0"/>
              </a:spcAft>
              <a:buSzPts val="1200"/>
              <a:buChar char="●"/>
            </a:pPr>
            <a:r>
              <a:rPr lang="es-ES"/>
              <a:t>Tener un área para amamantar y alimentar a los niños y las niñas en los espacios amigables para la niñez</a:t>
            </a:r>
            <a:endParaRPr/>
          </a:p>
          <a:p>
            <a:pPr indent="-304800" lvl="0" marL="457200" rtl="0" algn="l">
              <a:lnSpc>
                <a:spcPct val="107000"/>
              </a:lnSpc>
              <a:spcBef>
                <a:spcPts val="0"/>
              </a:spcBef>
              <a:spcAft>
                <a:spcPts val="0"/>
              </a:spcAft>
              <a:buSzPts val="1200"/>
              <a:buChar char="●"/>
            </a:pPr>
            <a:r>
              <a:rPr lang="es-ES"/>
              <a:t>Integrar </a:t>
            </a:r>
            <a:r>
              <a:rPr b="1" lang="es-ES"/>
              <a:t>programas de alimentación y nutrición a </a:t>
            </a:r>
            <a:r>
              <a:rPr lang="es-ES"/>
              <a:t>otras actividades.</a:t>
            </a:r>
            <a:endParaRPr/>
          </a:p>
          <a:p>
            <a:pPr indent="-304800" lvl="0" marL="457200" rtl="0" algn="l">
              <a:lnSpc>
                <a:spcPct val="107000"/>
              </a:lnSpc>
              <a:spcBef>
                <a:spcPts val="0"/>
              </a:spcBef>
              <a:spcAft>
                <a:spcPts val="0"/>
              </a:spcAft>
              <a:buSzPts val="1200"/>
              <a:buChar char="●"/>
            </a:pPr>
            <a:r>
              <a:rPr lang="es-ES"/>
              <a:t>Proporcionar una guía sobre necesidades nutricionales y gestión de la nutrición a los cuidadores</a:t>
            </a:r>
            <a:endParaRPr/>
          </a:p>
          <a:p>
            <a:pPr indent="0" lvl="0" marL="0" rtl="0" algn="l">
              <a:lnSpc>
                <a:spcPct val="107000"/>
              </a:lnSpc>
              <a:spcBef>
                <a:spcPts val="0"/>
              </a:spcBef>
              <a:spcAft>
                <a:spcPts val="0"/>
              </a:spcAft>
              <a:buClr>
                <a:schemeClr val="dk1"/>
              </a:buClr>
              <a:buSzPts val="1400"/>
              <a:buFont typeface="Arial"/>
              <a:buNone/>
            </a:pPr>
            <a:br>
              <a:rPr lang="es-ES"/>
            </a:br>
            <a:r>
              <a:rPr lang="es-ES"/>
              <a:t>Trabajar con el </a:t>
            </a:r>
            <a:r>
              <a:rPr b="1" lang="es-ES"/>
              <a:t>sector educativo </a:t>
            </a:r>
            <a:r>
              <a:rPr lang="es-ES"/>
              <a:t>en general respalda las necesidades de la mayoría de los niños y niñas a través de intervenciones y desarrollo de políticas a nivel comunitario y escolar. Las intervenciones integradas en los múltiples niveles son capaces de potenciar el impacto al garantizar un enfoque consistente para niños y niñas, docentes y cuidadores. Entre las acciones clave se incluye: </a:t>
            </a:r>
            <a:endParaRPr/>
          </a:p>
          <a:p>
            <a:pPr indent="-304800" lvl="0" marL="457200" rtl="0" algn="l">
              <a:lnSpc>
                <a:spcPct val="107000"/>
              </a:lnSpc>
              <a:spcBef>
                <a:spcPts val="0"/>
              </a:spcBef>
              <a:spcAft>
                <a:spcPts val="0"/>
              </a:spcAft>
              <a:buSzPts val="1200"/>
              <a:buChar char="●"/>
            </a:pPr>
            <a:r>
              <a:rPr lang="es-ES"/>
              <a:t>Implementar espacios de aprendizaje temporales</a:t>
            </a:r>
            <a:endParaRPr/>
          </a:p>
          <a:p>
            <a:pPr indent="-304800" lvl="0" marL="457200" rtl="0" algn="l">
              <a:lnSpc>
                <a:spcPct val="107000"/>
              </a:lnSpc>
              <a:spcBef>
                <a:spcPts val="0"/>
              </a:spcBef>
              <a:spcAft>
                <a:spcPts val="0"/>
              </a:spcAft>
              <a:buSzPts val="1200"/>
              <a:buChar char="●"/>
            </a:pPr>
            <a:r>
              <a:rPr lang="es-ES"/>
              <a:t>Involucrar a las familias en actividades, incluyendo a los niños y niñas con discapacidades</a:t>
            </a:r>
            <a:endParaRPr/>
          </a:p>
          <a:p>
            <a:pPr indent="-304800" lvl="0" marL="457200" rtl="0" algn="l">
              <a:lnSpc>
                <a:spcPct val="107000"/>
              </a:lnSpc>
              <a:spcBef>
                <a:spcPts val="0"/>
              </a:spcBef>
              <a:spcAft>
                <a:spcPts val="0"/>
              </a:spcAft>
              <a:buSzPts val="1200"/>
              <a:buChar char="●"/>
            </a:pPr>
            <a:r>
              <a:rPr lang="es-ES"/>
              <a:t>Espacios para distintas necesidades de desarrollo</a:t>
            </a:r>
            <a:endParaRPr/>
          </a:p>
          <a:p>
            <a:pPr indent="-304800" lvl="0" marL="457200" rtl="0" algn="l">
              <a:lnSpc>
                <a:spcPct val="107000"/>
              </a:lnSpc>
              <a:spcBef>
                <a:spcPts val="0"/>
              </a:spcBef>
              <a:spcAft>
                <a:spcPts val="0"/>
              </a:spcAft>
              <a:buSzPts val="1200"/>
              <a:buChar char="●"/>
            </a:pPr>
            <a:r>
              <a:rPr lang="es-ES"/>
              <a:t>Identificar instituciones que proporcionen servicios complementarios</a:t>
            </a:r>
            <a:endParaRPr/>
          </a:p>
          <a:p>
            <a:pPr indent="-304800" lvl="0" marL="457200" rtl="0" algn="l">
              <a:lnSpc>
                <a:spcPct val="107000"/>
              </a:lnSpc>
              <a:spcBef>
                <a:spcPts val="0"/>
              </a:spcBef>
              <a:spcAft>
                <a:spcPts val="0"/>
              </a:spcAft>
              <a:buSzPts val="1200"/>
              <a:buChar char="●"/>
            </a:pPr>
            <a:r>
              <a:rPr lang="es-ES"/>
              <a:t>Manufactura de juegos y juguetes con materiales locales</a:t>
            </a:r>
            <a:endParaRPr/>
          </a:p>
          <a:p>
            <a:pPr indent="-304800" lvl="0" marL="457200" rtl="0" algn="l">
              <a:lnSpc>
                <a:spcPct val="107000"/>
              </a:lnSpc>
              <a:spcBef>
                <a:spcPts val="0"/>
              </a:spcBef>
              <a:spcAft>
                <a:spcPts val="0"/>
              </a:spcAft>
              <a:buSzPts val="1200"/>
              <a:buChar char="●"/>
            </a:pPr>
            <a:r>
              <a:rPr lang="es-ES"/>
              <a:t>Apoyar a los padres y las madres en la preparación de sus hijos e hijas para la escuela.</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Describa la importancia del juego para las niñas y los niños pequeños.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Clr>
                <a:schemeClr val="dk1"/>
              </a:buClr>
              <a:buSzPts val="1400"/>
              <a:buFont typeface="Calibri"/>
              <a:buNone/>
            </a:pPr>
            <a:r>
              <a:rPr lang="es-ES"/>
              <a:t>El poder del juego es una de las fuerzas más poderosas y fundamentales en la vida de cada niño y cada niña. Los equipos del ECDiE usan el juego para despertar el amor por el aprendizaje para toda la vida del niño y la niña, al hacerlo divertido, activo e interesante.</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El juego se convierte en una forma atractiva de protección personal para los niños y las niñas.  Puede parecer algo menor para los adultos, pero para muchos niños y niñas, jugar tiene el potencial de favorecer la supervivencia y mejorar el bienestar. Para que esta autoprotección se realice se requiere una participación activa en la vida cotidiana, en entornos y comunidades que la apoyen ofreciendo tiempo y espacio para el juego.</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Jugar con otros niños y niñas desarrolla las habilidades sociales y comunicativas ellos. Jugar con otros también les enseña cómo manejar sus emociones y comportamientos al tener consideración por los sentimientos de los demás.</a:t>
            </a:r>
            <a:endParaRPr/>
          </a:p>
          <a:p>
            <a:pPr indent="0" lvl="0" marL="0" rtl="0" algn="l">
              <a:lnSpc>
                <a:spcPct val="107000"/>
              </a:lnSpc>
              <a:spcBef>
                <a:spcPts val="0"/>
              </a:spcBef>
              <a:spcAft>
                <a:spcPts val="0"/>
              </a:spcAft>
              <a:buClr>
                <a:schemeClr val="dk1"/>
              </a:buClr>
              <a:buSzPts val="1400"/>
              <a:buFont typeface="Calibri"/>
              <a:buNone/>
            </a:pPr>
            <a:r>
              <a:rPr lang="es-ES"/>
              <a:t>Al interactuar y adquirir autocontrol, los niños y las niñas aprenden la importancia de la cooperación, la honestidad, el compartir y darle oportunidades a otros.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SzPts val="1400"/>
              <a:buNone/>
            </a:pPr>
            <a:r>
              <a:rPr lang="es-ES"/>
              <a:t>Las actividades en situaciones de emergencia, tales como establecer espacios aptos para niños y niñas u oportunidades para que éstos jueguen, dibujen e interactúen con su familia, cuidadores y pares, pueden marcar una gran diferencia en la recuperación de los niños y niñas del impacto de una emergencia. Idealmente, el material debería ser adaptado al contexto local; promover el uso de juguetes hechos en la zona.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¿Cómo afectan las crisis y emergencias a la capacidad de los cuidadores para apoyar y cuidar a sus hijos e hijas? </a:t>
            </a:r>
            <a:endParaRPr/>
          </a:p>
          <a:p>
            <a:pPr indent="-304800" lvl="0" marL="457200" rtl="0" algn="l">
              <a:lnSpc>
                <a:spcPct val="107000"/>
              </a:lnSpc>
              <a:spcBef>
                <a:spcPts val="0"/>
              </a:spcBef>
              <a:spcAft>
                <a:spcPts val="0"/>
              </a:spcAft>
              <a:buSzPts val="1200"/>
              <a:buFont typeface="Calibri"/>
              <a:buAutoNum type="arabicPeriod"/>
            </a:pPr>
            <a:r>
              <a:rPr lang="es-ES"/>
              <a:t>Explique cómo se puede apoyar mejor a los cuidadores mediante el ECDiE.</a:t>
            </a:r>
            <a:endParaRPr b="1"/>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Los padres y madres y otros cuidadores son la primera línea de apoyo durante las crisis. Su salud y bienestar son esenciales para garantizar que los niños, niñas, adolescentes y jóvenes reciban el cuidado y la protección adecuados y las mismas oportunidades de aprendizaje. Cuando el cuidador de una niña o un niño pequeño tiene dificultades, puede que no sea capaz de proveer el cuidado y la atención que éste necesita. </a:t>
            </a:r>
            <a:endParaRPr/>
          </a:p>
          <a:p>
            <a:pPr indent="0" lvl="0" marL="0" rtl="0" algn="l">
              <a:lnSpc>
                <a:spcPct val="107000"/>
              </a:lnSpc>
              <a:spcBef>
                <a:spcPts val="0"/>
              </a:spcBef>
              <a:spcAft>
                <a:spcPts val="0"/>
              </a:spcAft>
              <a:buSzPts val="1400"/>
              <a:buNone/>
            </a:pPr>
            <a:br>
              <a:rPr lang="es-ES"/>
            </a:br>
            <a:r>
              <a:rPr lang="es-ES"/>
              <a:t>Las situaciones de crisis ponen a los cuidadores bajo presión mental y psicosocial, lo que puede impedirles proporcionar el cuidado, la estabilidad y la protección que sus hijos e hijas necesitan. El fortalecimiento de la familia y el apoyo a los padres y madres son componentes fundamentales en la protección social colectiva de los niños y las niñas durante las crisis.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Cuidando a los cuidadores: Una parte esencial del fortalecimiento familiar es apoyar el bienestar de los cuidadores. Durante las crisis, los cuidadores se enfrentan a inmensas presiones: pérdida de medios de subsistencia, desplazamiento, pérdida de la red de apoyo y de seres queridos, peligros inminentes para las familias. Ambos sectores tienen la responsabilidad de comprender cómo las crisis afectan a los mismos y responder con intervenciones que apoyen su bienestar.</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Una atención sólida y receptiva beneficia la protección, el bienestar y el desarrollo saludable de los niños y las niñas, incluyendo la capacidad de participar y tener éxito en las oportunidades de aprendizaje. Ayudar a los cuidadores a comprender la importancia de la disciplina positiva y no violenta en el desarrollo infantil, así como de la comunicación cercana y efectiva entre padres/madres e hijos/as, reduce las prácticas de crianza severas, crea interacciones positivas y ayuda a estrechar el vínculo entre ellos. Todos estos son factores que ayudan a prevenir la violencia contra la niñez y a favorecen el aprendizaje y el desarrollo de los mismos. El apoyo a las familias, los padres, las madres y los cuidadores para aprender una crianza positiva y receptiva puede evitar la separación de los niños y las niñas de sus familias, el riesgo de maltrato infantil en el hogar, presenciar la violencia de la pareja contra la mujer y el comportamiento violento de los niños, niñas y adolescentes.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La educación para padres/madres o los grupos de juego entre padres/madres e hijos/as son esenciales en todos los programas de ECD, ya sea en circunstancias normales o de emergencia.  Este tipo de intervención puede proveer apoyo psicosocial y entre iguales para padres y madres, así como también enriquecer sus conocimientos y habilidades para cuidar a sus hijos e hijas de una manera que promueva un desarrollo positivo. Esta intervención también apoya de manera directa a las niñas y los niños pequeños ya que los padres y madres traerán a sus hijos e hijas a las sesiones para practicar juegos que aprenderán con los mismos. Es importante tener tiempo para que padres/madres e hijos/as PRACTIQUEN, JUEGUEN y SE DIVIERTAN durante las sesiones.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Los padres, madres u otros cuidadores primarios son esenciales para las niñas y niños pequeños, en especial lactantes.  Durante el primer año de vida, es esencial el «apego seguro» con al menos uno de los progenitores o el cuidador.  Ayuda al niño o la niña a sentirse seguro y amado.  Este apego ayuda al niño o la niña a sentir que puede explorar el mundo a su alrededor y correr riesgos (tales como soltar los muebles y caminar por sí mismo).  Esta exploración y toma de riesgos ayuda a los niños y las niñas a desarrollarse normalmente.  Haga énfasis en cómo lo que sienten los padres, madres o cuidadores puede afectar al niño o la niña.  Hay evidencia específica sobre los efectos negativos de la depresión materna en los niños y las niñas.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Al establecer y llevar a cabo sesiones de educación para padres y madres, es crucial que los sectores de educación, protección de la niñez, salud, nutrición y WASH trabajen juntos, ya que pueden integrar mensajes y prácticas clave al programa de crianza.  Además, si los donantes humanitarios no están dispuestos o son lentos en dar fondos al sector educativo, podrían brindar apoyo financiero a otros sectores relacionados con el ECD. Los programas de crianza basados en comunidades son económicos y contribuyen a la supervivencia y desarrollo de la niñez, por lo que los programas deberían ser el resultado de intervenciones y movilización de recursos combinados a través de distintos sectores.  </a:t>
            </a:r>
            <a:endParaRPr/>
          </a:p>
          <a:p>
            <a:pPr indent="0" lvl="0" marL="0" rtl="0" algn="l">
              <a:lnSpc>
                <a:spcPct val="107000"/>
              </a:lnSpc>
              <a:spcBef>
                <a:spcPts val="0"/>
              </a:spcBef>
              <a:spcAft>
                <a:spcPts val="0"/>
              </a:spcAft>
              <a:buSzPts val="1400"/>
              <a:buNone/>
            </a:pPr>
            <a:br>
              <a:rPr lang="es-ES"/>
            </a:br>
            <a:r>
              <a:rPr lang="es-ES"/>
              <a:t>También es esencial garantizar que los equipos se dirijan a los padres y a los cuidadores masculinos como miembros igualmente importantes e influyentes del equipo de cuidado de un niño. Programar esfuerzos para involucrar a los padres en el ECD conlleva beneficios para el padre, el niño y la niña, y toda la familia. </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Además, cuando la capacidad de los cuidadores para cuidar de sus niños y niñas se ve afectada durante las emergencias, esto agudiza el estrés del niño o la niña y puede volverse tóxico.  Los niños y niñas son resilientes cuando tienen un cuidador consistente y atento que pueda combatir los efectos negativos del estrés para que éste no se vuelva tóxico.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Proporcione algunos ejemplos de acciones a mediano y largo plazo para hacer la transición a la fase de recuperación. </a:t>
            </a:r>
            <a:endParaRPr/>
          </a:p>
          <a:p>
            <a:pPr indent="-139700" lvl="0" marL="228600" rtl="0" algn="l">
              <a:lnSpc>
                <a:spcPct val="107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Durante la fase de recuperación, las cosas vuelven a la normalidad de forma gradual, pero los niños y las niñas, así como los cuidadores pueden sufrir las consecuencias emocionales, físicas y financieras de la emergencia por meses y años. Ahora es el momento de sentar las bases para reestablecer la normalidad de los servicios a partir de las medidas de emergencia adoptadas:</a:t>
            </a:r>
            <a:endParaRPr/>
          </a:p>
          <a:p>
            <a:pPr indent="-304800" lvl="0" marL="457200" rtl="0" algn="l">
              <a:lnSpc>
                <a:spcPct val="107000"/>
              </a:lnSpc>
              <a:spcBef>
                <a:spcPts val="0"/>
              </a:spcBef>
              <a:spcAft>
                <a:spcPts val="0"/>
              </a:spcAft>
              <a:buSzPts val="1200"/>
              <a:buChar char="●"/>
            </a:pPr>
            <a:r>
              <a:rPr lang="es-ES"/>
              <a:t>Restauración y mejora, donde sea necesario, de los establecimientos, instalaciones, sustento y condiciones de vida de las comunidades afectadas por desastres, incluyendo esfuerzos para reducir los factores de riesgo de desastres. </a:t>
            </a:r>
            <a:endParaRPr/>
          </a:p>
          <a:p>
            <a:pPr indent="-304800" lvl="0" marL="457200" rtl="0" algn="l">
              <a:lnSpc>
                <a:spcPct val="107000"/>
              </a:lnSpc>
              <a:spcBef>
                <a:spcPts val="0"/>
              </a:spcBef>
              <a:spcAft>
                <a:spcPts val="0"/>
              </a:spcAft>
              <a:buSzPts val="1200"/>
              <a:buChar char="●"/>
            </a:pPr>
            <a:r>
              <a:rPr lang="es-ES"/>
              <a:t>Recuperación temprana: </a:t>
            </a:r>
            <a:r>
              <a:rPr lang="es-ES"/>
              <a:t>Se refiere a las acciones desarrolladas en la última etapa de la respuesta y hasta 1 año o más, aproximadamente desde los meses 4-6 hasta los 12-18, dependiendo de la magnitud y complejidad del desastre.</a:t>
            </a:r>
            <a:endParaRPr/>
          </a:p>
          <a:p>
            <a:pPr indent="-304800" lvl="0" marL="457200" rtl="0" algn="l">
              <a:lnSpc>
                <a:spcPct val="107000"/>
              </a:lnSpc>
              <a:spcBef>
                <a:spcPts val="0"/>
              </a:spcBef>
              <a:spcAft>
                <a:spcPts val="0"/>
              </a:spcAft>
              <a:buSzPts val="1200"/>
              <a:buChar char="●"/>
            </a:pPr>
            <a:r>
              <a:rPr lang="es-ES"/>
              <a:t>Recuperación a largo plazo:  Esto se refiere a las acciones vinculadas a procesos de desarrollo duraderos que son llevados a cabo un año o año y medio después del desastre. Esta recuperación a largo plazo es también conocida como reconstrucción y rehabilitación.</a:t>
            </a:r>
            <a:endParaRPr/>
          </a:p>
          <a:p>
            <a:pPr indent="0" lvl="0" marL="0" rtl="0" algn="l">
              <a:lnSpc>
                <a:spcPct val="107000"/>
              </a:lnSpc>
              <a:spcBef>
                <a:spcPts val="0"/>
              </a:spcBef>
              <a:spcAft>
                <a:spcPts val="0"/>
              </a:spcAft>
              <a:buSzPts val="1400"/>
              <a:buNone/>
            </a:pPr>
            <a:r>
              <a:rPr lang="es-ES"/>
              <a:t>Es importante que lo que se haga en esta etapa sirva para reducir el riesgo de futuras emergencias.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Acciones clave:</a:t>
            </a:r>
            <a:endParaRPr/>
          </a:p>
          <a:p>
            <a:pPr indent="-304800" lvl="0" marL="457200" rtl="0" algn="l">
              <a:lnSpc>
                <a:spcPct val="107000"/>
              </a:lnSpc>
              <a:spcBef>
                <a:spcPts val="0"/>
              </a:spcBef>
              <a:spcAft>
                <a:spcPts val="0"/>
              </a:spcAft>
              <a:buSzPts val="1200"/>
              <a:buChar char="●"/>
            </a:pPr>
            <a:r>
              <a:rPr lang="es-ES"/>
              <a:t>Involucrar a la primera infancia, cuidadores y partes interesadas clave en estrategias de continuidad.</a:t>
            </a:r>
            <a:endParaRPr/>
          </a:p>
          <a:p>
            <a:pPr indent="-304800" lvl="0" marL="457200" rtl="0" algn="l">
              <a:lnSpc>
                <a:spcPct val="107000"/>
              </a:lnSpc>
              <a:spcBef>
                <a:spcPts val="0"/>
              </a:spcBef>
              <a:spcAft>
                <a:spcPts val="0"/>
              </a:spcAft>
              <a:buSzPts val="1200"/>
              <a:buChar char="●"/>
            </a:pPr>
            <a:r>
              <a:rPr lang="es-ES"/>
              <a:t>Garantizar que las acciones llevadas a cabo no queden inconclusas</a:t>
            </a:r>
            <a:endParaRPr/>
          </a:p>
          <a:p>
            <a:pPr indent="-304800" lvl="0" marL="457200" rtl="0" algn="l">
              <a:lnSpc>
                <a:spcPct val="107000"/>
              </a:lnSpc>
              <a:spcBef>
                <a:spcPts val="0"/>
              </a:spcBef>
              <a:spcAft>
                <a:spcPts val="0"/>
              </a:spcAft>
              <a:buSzPts val="1200"/>
              <a:buChar char="●"/>
            </a:pPr>
            <a:r>
              <a:rPr lang="es-ES"/>
              <a:t>Organizar comités de recuperación con una amplia participación</a:t>
            </a:r>
            <a:endParaRPr/>
          </a:p>
          <a:p>
            <a:pPr indent="-304800" lvl="0" marL="457200" rtl="0" algn="l">
              <a:lnSpc>
                <a:spcPct val="107000"/>
              </a:lnSpc>
              <a:spcBef>
                <a:spcPts val="0"/>
              </a:spcBef>
              <a:spcAft>
                <a:spcPts val="0"/>
              </a:spcAft>
              <a:buSzPts val="1200"/>
              <a:buChar char="●"/>
            </a:pPr>
            <a:r>
              <a:rPr lang="es-ES"/>
              <a:t>Firmar acuerdos de colaboración con entidades y programas de ECD.</a:t>
            </a:r>
            <a:endParaRPr/>
          </a:p>
          <a:p>
            <a:pPr indent="-304800" lvl="0" marL="457200" rtl="0" algn="l">
              <a:lnSpc>
                <a:spcPct val="107000"/>
              </a:lnSpc>
              <a:spcBef>
                <a:spcPts val="0"/>
              </a:spcBef>
              <a:spcAft>
                <a:spcPts val="0"/>
              </a:spcAft>
              <a:buSzPts val="1200"/>
              <a:buChar char="●"/>
            </a:pPr>
            <a:r>
              <a:rPr lang="es-ES"/>
              <a:t>Implementar capacitaciones para cuidadores y otras partes interesadas en el ECD.</a:t>
            </a:r>
            <a:endParaRPr/>
          </a:p>
          <a:p>
            <a:pPr indent="-82550" lvl="0" marL="17145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Algunos ejemplos de acciones a mediano y largo plazo para la transición, por sector, son: </a:t>
            </a:r>
            <a:endParaRPr/>
          </a:p>
          <a:p>
            <a:pPr indent="0" lvl="0" marL="0" rtl="0" algn="l">
              <a:lnSpc>
                <a:spcPct val="107000"/>
              </a:lnSpc>
              <a:spcBef>
                <a:spcPts val="0"/>
              </a:spcBef>
              <a:spcAft>
                <a:spcPts val="0"/>
              </a:spcAft>
              <a:buClr>
                <a:schemeClr val="dk1"/>
              </a:buClr>
              <a:buSzPts val="1400"/>
              <a:buFont typeface="Arial"/>
              <a:buNone/>
            </a:pPr>
            <a:r>
              <a:rPr b="1" lang="es-ES"/>
              <a:t>Protección</a:t>
            </a:r>
            <a:r>
              <a:rPr lang="es-ES"/>
              <a:t>: </a:t>
            </a:r>
            <a:endParaRPr/>
          </a:p>
          <a:p>
            <a:pPr indent="-304800" lvl="0" marL="457200" rtl="0" algn="l">
              <a:lnSpc>
                <a:spcPct val="107000"/>
              </a:lnSpc>
              <a:spcBef>
                <a:spcPts val="0"/>
              </a:spcBef>
              <a:spcAft>
                <a:spcPts val="0"/>
              </a:spcAft>
              <a:buSzPts val="1200"/>
              <a:buChar char="●"/>
            </a:pPr>
            <a:r>
              <a:rPr lang="es-ES"/>
              <a:t>Garantizar que los niños y las niñas sean registrados y documentados de manera provisional durante el desastre y que ésto sea integrado y grabado en el sistema de registro e identificación.</a:t>
            </a:r>
            <a:endParaRPr/>
          </a:p>
          <a:p>
            <a:pPr indent="-304800" lvl="0" marL="457200" rtl="0" algn="l">
              <a:lnSpc>
                <a:spcPct val="107000"/>
              </a:lnSpc>
              <a:spcBef>
                <a:spcPts val="0"/>
              </a:spcBef>
              <a:spcAft>
                <a:spcPts val="0"/>
              </a:spcAft>
              <a:buSzPts val="1200"/>
              <a:buChar char="●"/>
            </a:pPr>
            <a:r>
              <a:rPr lang="es-ES"/>
              <a:t>Garantizar que el proceso de tutela y protección para niños y niñas separados de sus cuidadores primarios y los mecanismos de seguimiento se mantengan. </a:t>
            </a:r>
            <a:endParaRPr/>
          </a:p>
          <a:p>
            <a:pPr indent="-304800" lvl="0" marL="457200" rtl="0" algn="l">
              <a:lnSpc>
                <a:spcPct val="107000"/>
              </a:lnSpc>
              <a:spcBef>
                <a:spcPts val="0"/>
              </a:spcBef>
              <a:spcAft>
                <a:spcPts val="0"/>
              </a:spcAft>
              <a:buSzPts val="1200"/>
              <a:buChar char="●"/>
            </a:pPr>
            <a:r>
              <a:rPr lang="es-ES"/>
              <a:t>Incorporar cuestiones de protección y cómo apoyar el bienestar psicosocial de los niños y las niñas en las conversaciones con los padres y las madres. </a:t>
            </a:r>
            <a:endParaRPr/>
          </a:p>
          <a:p>
            <a:pPr indent="-304800" lvl="0" marL="457200" rtl="0" algn="l">
              <a:lnSpc>
                <a:spcPct val="107000"/>
              </a:lnSpc>
              <a:spcBef>
                <a:spcPts val="0"/>
              </a:spcBef>
              <a:spcAft>
                <a:spcPts val="0"/>
              </a:spcAft>
              <a:buSzPts val="1200"/>
              <a:buChar char="●"/>
            </a:pPr>
            <a:r>
              <a:rPr lang="es-ES"/>
              <a:t>Fortalecer los mecanismos de protección basados en la comunidad para amparar a las niñas pequeñas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Educación</a:t>
            </a:r>
            <a:r>
              <a:rPr lang="es-ES"/>
              <a:t>: </a:t>
            </a:r>
            <a:endParaRPr/>
          </a:p>
          <a:p>
            <a:pPr indent="-304800" lvl="0" marL="457200" rtl="0" algn="l">
              <a:lnSpc>
                <a:spcPct val="107000"/>
              </a:lnSpc>
              <a:spcBef>
                <a:spcPts val="0"/>
              </a:spcBef>
              <a:spcAft>
                <a:spcPts val="0"/>
              </a:spcAft>
              <a:buSzPts val="1200"/>
              <a:buChar char="●"/>
            </a:pPr>
            <a:r>
              <a:rPr lang="es-ES"/>
              <a:t>Actualizar los planes de seguridad de las escuelas y adaptarlos a las necesidades de la primera infancia.</a:t>
            </a:r>
            <a:endParaRPr/>
          </a:p>
          <a:p>
            <a:pPr indent="-304800" lvl="0" marL="457200" rtl="0" algn="l">
              <a:lnSpc>
                <a:spcPct val="107000"/>
              </a:lnSpc>
              <a:spcBef>
                <a:spcPts val="0"/>
              </a:spcBef>
              <a:spcAft>
                <a:spcPts val="0"/>
              </a:spcAft>
              <a:buSzPts val="1200"/>
              <a:buChar char="●"/>
            </a:pPr>
            <a:r>
              <a:rPr lang="es-ES"/>
              <a:t>Organizar talleres de juego sostenibles para niños, niñas, educadores, cuidadores y la comunidad.</a:t>
            </a:r>
            <a:endParaRPr/>
          </a:p>
          <a:p>
            <a:pPr indent="-304800" lvl="0" marL="457200" rtl="0" algn="l">
              <a:lnSpc>
                <a:spcPct val="107000"/>
              </a:lnSpc>
              <a:spcBef>
                <a:spcPts val="0"/>
              </a:spcBef>
              <a:spcAft>
                <a:spcPts val="0"/>
              </a:spcAft>
              <a:buSzPts val="1200"/>
              <a:buChar char="●"/>
            </a:pPr>
            <a:r>
              <a:rPr lang="es-ES"/>
              <a:t>Garantizar que la reconstrucción de las instalaciones de aprendizaje/educación se lleva a cabo de forma que se eliminen los riesgos existentes.</a:t>
            </a:r>
            <a:endParaRPr/>
          </a:p>
          <a:p>
            <a:pPr indent="-304800" lvl="0" marL="457200" rtl="0" algn="l">
              <a:lnSpc>
                <a:spcPct val="107000"/>
              </a:lnSpc>
              <a:spcBef>
                <a:spcPts val="0"/>
              </a:spcBef>
              <a:spcAft>
                <a:spcPts val="0"/>
              </a:spcAft>
              <a:buSzPts val="1200"/>
              <a:buChar char="●"/>
            </a:pPr>
            <a:r>
              <a:rPr lang="es-ES"/>
              <a:t>Apoyar la estimulación temprana y el juego para los niños y las niñas en casa y en los centros de ECD de la comunidad, utilizando juguetes hechos a mano tanto como sea posible.</a:t>
            </a:r>
            <a:endParaRPr/>
          </a:p>
          <a:p>
            <a:pPr indent="-304800" lvl="0" marL="457200" rtl="0" algn="l">
              <a:lnSpc>
                <a:spcPct val="107000"/>
              </a:lnSpc>
              <a:spcBef>
                <a:spcPts val="0"/>
              </a:spcBef>
              <a:spcAft>
                <a:spcPts val="0"/>
              </a:spcAft>
              <a:buSzPts val="1200"/>
              <a:buChar char="●"/>
            </a:pPr>
            <a:r>
              <a:rPr lang="es-ES"/>
              <a:t>En conjunto con comunidades locales y el ministerio de educación o bienestar social, garantizar que la rehabilitación y reconstrucción de los centros comunitarios de ECD cumplan los estándares de resistencia a peligros.</a:t>
            </a:r>
            <a:endParaRPr/>
          </a:p>
          <a:p>
            <a:pPr indent="-304800" lvl="0" marL="457200" rtl="0" algn="l">
              <a:lnSpc>
                <a:spcPct val="107000"/>
              </a:lnSpc>
              <a:spcBef>
                <a:spcPts val="0"/>
              </a:spcBef>
              <a:spcAft>
                <a:spcPts val="0"/>
              </a:spcAft>
              <a:buSzPts val="1200"/>
              <a:buChar char="●"/>
            </a:pPr>
            <a:r>
              <a:rPr lang="es-ES"/>
              <a:t>Ayudar a los padres, madres y cuidadores a comprender los cambios que verán en sus hijos e hijas después de una crisis y apoyar la capacitación en RRD para padres, madres y docentes.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WASH</a:t>
            </a:r>
            <a:r>
              <a:rPr lang="es-ES"/>
              <a:t>: </a:t>
            </a:r>
            <a:endParaRPr/>
          </a:p>
          <a:p>
            <a:pPr indent="-304800" lvl="0" marL="457200" rtl="0" algn="l">
              <a:lnSpc>
                <a:spcPct val="107000"/>
              </a:lnSpc>
              <a:spcBef>
                <a:spcPts val="0"/>
              </a:spcBef>
              <a:spcAft>
                <a:spcPts val="0"/>
              </a:spcAft>
              <a:buSzPts val="1200"/>
              <a:buChar char="●"/>
            </a:pPr>
            <a:r>
              <a:rPr lang="es-ES"/>
              <a:t>Establecer programas de educación y promoción de la higiene vinculados a los centros de salud y espacios de aprendizaje y socialización.</a:t>
            </a:r>
            <a:endParaRPr/>
          </a:p>
          <a:p>
            <a:pPr indent="-304800" lvl="0" marL="457200" rtl="0" algn="l">
              <a:lnSpc>
                <a:spcPct val="107000"/>
              </a:lnSpc>
              <a:spcBef>
                <a:spcPts val="0"/>
              </a:spcBef>
              <a:spcAft>
                <a:spcPts val="0"/>
              </a:spcAft>
              <a:buSzPts val="1200"/>
              <a:buChar char="●"/>
            </a:pPr>
            <a:r>
              <a:rPr lang="es-ES"/>
              <a:t>Integrar las cuestiones de higiene al ciclo de visitas domiciliarias a los padres y madres.</a:t>
            </a:r>
            <a:endParaRPr/>
          </a:p>
          <a:p>
            <a:pPr indent="-304800" lvl="0" marL="457200" rtl="0" algn="l">
              <a:lnSpc>
                <a:spcPct val="107000"/>
              </a:lnSpc>
              <a:spcBef>
                <a:spcPts val="0"/>
              </a:spcBef>
              <a:spcAft>
                <a:spcPts val="0"/>
              </a:spcAft>
              <a:buSzPts val="1200"/>
              <a:buChar char="●"/>
            </a:pPr>
            <a:r>
              <a:rPr lang="es-ES"/>
              <a:t>Garantizar que haya agua potable, sanitarios, lavabos y duchas en la reconstrucción y/o construcción de nuevos espacios de aprendizaje.</a:t>
            </a:r>
            <a:endParaRPr/>
          </a:p>
          <a:p>
            <a:pPr indent="0" lvl="0" marL="457200" rtl="0" algn="l">
              <a:lnSpc>
                <a:spcPct val="107000"/>
              </a:lnSpc>
              <a:spcBef>
                <a:spcPts val="0"/>
              </a:spcBef>
              <a:spcAft>
                <a:spcPts val="0"/>
              </a:spcAft>
              <a:buNone/>
            </a:pPr>
            <a:r>
              <a:t/>
            </a:r>
            <a:endParaRPr/>
          </a:p>
          <a:p>
            <a:pPr indent="0" lvl="0" marL="0" rtl="0" algn="l">
              <a:lnSpc>
                <a:spcPct val="107000"/>
              </a:lnSpc>
              <a:spcBef>
                <a:spcPts val="0"/>
              </a:spcBef>
              <a:spcAft>
                <a:spcPts val="0"/>
              </a:spcAft>
              <a:buClr>
                <a:schemeClr val="dk1"/>
              </a:buClr>
              <a:buSzPts val="1400"/>
              <a:buFont typeface="Arial"/>
              <a:buNone/>
            </a:pPr>
            <a:r>
              <a:rPr b="1" lang="es-ES"/>
              <a:t>Nutrición</a:t>
            </a:r>
            <a:r>
              <a:rPr lang="es-ES"/>
              <a:t>: </a:t>
            </a:r>
            <a:endParaRPr/>
          </a:p>
          <a:p>
            <a:pPr indent="-304800" lvl="0" marL="457200" rtl="0" algn="l">
              <a:lnSpc>
                <a:spcPct val="107000"/>
              </a:lnSpc>
              <a:spcBef>
                <a:spcPts val="0"/>
              </a:spcBef>
              <a:spcAft>
                <a:spcPts val="0"/>
              </a:spcAft>
              <a:buSzPts val="1200"/>
              <a:buChar char="●"/>
            </a:pPr>
            <a:r>
              <a:rPr lang="es-ES"/>
              <a:t>Implementar mecanismos estables para monitorear la malnutrición a través del sistema público de salud, los centros de ECD y las visitas a domicilio.</a:t>
            </a:r>
            <a:endParaRPr/>
          </a:p>
          <a:p>
            <a:pPr indent="-304800" lvl="0" marL="457200" rtl="0" algn="l">
              <a:lnSpc>
                <a:spcPct val="107000"/>
              </a:lnSpc>
              <a:spcBef>
                <a:spcPts val="0"/>
              </a:spcBef>
              <a:spcAft>
                <a:spcPts val="0"/>
              </a:spcAft>
              <a:buSzPts val="1200"/>
              <a:buChar char="●"/>
            </a:pPr>
            <a:r>
              <a:rPr lang="es-ES"/>
              <a:t>Vincular las acciones de alimentación suplementaria para madres embarazadas y lactantes en riesgo de desnutrición mediante programas gubernamentales estables.</a:t>
            </a:r>
            <a:endParaRPr/>
          </a:p>
          <a:p>
            <a:pPr indent="-304800" lvl="0" marL="457200" rtl="0" algn="l">
              <a:lnSpc>
                <a:spcPct val="107000"/>
              </a:lnSpc>
              <a:spcBef>
                <a:spcPts val="0"/>
              </a:spcBef>
              <a:spcAft>
                <a:spcPts val="0"/>
              </a:spcAft>
              <a:buSzPts val="1200"/>
              <a:buChar char="●"/>
            </a:pPr>
            <a:r>
              <a:rPr lang="es-ES"/>
              <a:t>Realizar la transición de acciones de apoyo a la alimentación en la primera infancia desarrolladas en espacios amigables para la niñez hacia centros preescolares o escolares. </a:t>
            </a:r>
            <a:endParaRPr/>
          </a:p>
          <a:p>
            <a:pPr indent="0" lvl="0" marL="457200" rtl="0" algn="l">
              <a:lnSpc>
                <a:spcPct val="107000"/>
              </a:lnSpc>
              <a:spcBef>
                <a:spcPts val="0"/>
              </a:spcBef>
              <a:spcAft>
                <a:spcPts val="0"/>
              </a:spcAft>
              <a:buNone/>
            </a:pPr>
            <a:r>
              <a:t/>
            </a:r>
            <a:endParaRPr/>
          </a:p>
          <a:p>
            <a:pPr indent="0" lvl="0" marL="0" rtl="0" algn="l">
              <a:lnSpc>
                <a:spcPct val="107000"/>
              </a:lnSpc>
              <a:spcBef>
                <a:spcPts val="0"/>
              </a:spcBef>
              <a:spcAft>
                <a:spcPts val="0"/>
              </a:spcAft>
              <a:buClr>
                <a:schemeClr val="dk1"/>
              </a:buClr>
              <a:buSzPts val="1400"/>
              <a:buFont typeface="Arial"/>
              <a:buNone/>
            </a:pPr>
            <a:r>
              <a:rPr b="1" lang="es-ES"/>
              <a:t>Salud</a:t>
            </a:r>
            <a:r>
              <a:rPr lang="es-ES"/>
              <a:t>: </a:t>
            </a:r>
            <a:endParaRPr/>
          </a:p>
          <a:p>
            <a:pPr indent="-304800" lvl="0" marL="457200" rtl="0" algn="l">
              <a:lnSpc>
                <a:spcPct val="107000"/>
              </a:lnSpc>
              <a:spcBef>
                <a:spcPts val="0"/>
              </a:spcBef>
              <a:spcAft>
                <a:spcPts val="0"/>
              </a:spcAft>
              <a:buSzPts val="1200"/>
              <a:buChar char="●"/>
            </a:pPr>
            <a:r>
              <a:rPr lang="es-ES"/>
              <a:t>Establecer programas de educación y promoción de la higiene vinculados a los centros de salud y espacios de aprendizaje y socialización.</a:t>
            </a:r>
            <a:endParaRPr/>
          </a:p>
          <a:p>
            <a:pPr indent="-304800" lvl="0" marL="457200" rtl="0" algn="l">
              <a:lnSpc>
                <a:spcPct val="107000"/>
              </a:lnSpc>
              <a:spcBef>
                <a:spcPts val="0"/>
              </a:spcBef>
              <a:spcAft>
                <a:spcPts val="0"/>
              </a:spcAft>
              <a:buSzPts val="1200"/>
              <a:buChar char="●"/>
            </a:pPr>
            <a:r>
              <a:rPr lang="es-ES"/>
              <a:t>Integrar las cuestiones de higiene al ciclo de visitas domiciliarias a los padres y madres.</a:t>
            </a:r>
            <a:endParaRPr/>
          </a:p>
          <a:p>
            <a:pPr indent="-304800" lvl="0" marL="457200" rtl="0" algn="l">
              <a:lnSpc>
                <a:spcPct val="107000"/>
              </a:lnSpc>
              <a:spcBef>
                <a:spcPts val="0"/>
              </a:spcBef>
              <a:spcAft>
                <a:spcPts val="0"/>
              </a:spcAft>
              <a:buSzPts val="1200"/>
              <a:buChar char="●"/>
            </a:pPr>
            <a:r>
              <a:rPr lang="es-ES"/>
              <a:t>Garantizar que haya agua potable, sanitarios, lavabos y duchas adaptados a la primera infancia  en la reconstrucción y/o construcción de nuevos espacios de aprendizaje.</a:t>
            </a:r>
            <a:endParaRPr/>
          </a:p>
          <a:p>
            <a:pPr indent="-304800" lvl="0" marL="457200" rtl="0" algn="l">
              <a:lnSpc>
                <a:spcPct val="107000"/>
              </a:lnSpc>
              <a:spcBef>
                <a:spcPts val="0"/>
              </a:spcBef>
              <a:spcAft>
                <a:spcPts val="0"/>
              </a:spcAft>
              <a:buSzPts val="1200"/>
              <a:buChar char="●"/>
            </a:pPr>
            <a:r>
              <a:rPr lang="es-ES"/>
              <a:t>Apoyar la vacunación y el monitoreo del crecimiento de los niños y niñas.</a:t>
            </a:r>
            <a:endParaRPr/>
          </a:p>
          <a:p>
            <a:pPr indent="-304800" lvl="0" marL="457200" rtl="0" algn="l">
              <a:lnSpc>
                <a:spcPct val="107000"/>
              </a:lnSpc>
              <a:spcBef>
                <a:spcPts val="0"/>
              </a:spcBef>
              <a:spcAft>
                <a:spcPts val="0"/>
              </a:spcAft>
              <a:buSzPts val="1200"/>
              <a:buChar char="●"/>
            </a:pPr>
            <a:r>
              <a:rPr lang="es-ES"/>
              <a:t>Apoyar campañas que promuevan la salud en escuelas infantiles, centros de ECD y escuelas primarias.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Pida a los participantes que compartan alguna reflexión final sobre cómo incorporar lo que han aprendido en su trabajo del día a día. Agradézcales su participación. </a:t>
            </a:r>
            <a:endParaRPr/>
          </a:p>
          <a:p>
            <a:pPr indent="0" lvl="0" marL="0" rtl="0" algn="l">
              <a:lnSpc>
                <a:spcPct val="100000"/>
              </a:lnSpc>
              <a:spcBef>
                <a:spcPts val="0"/>
              </a:spcBef>
              <a:spcAft>
                <a:spcPts val="0"/>
              </a:spcAft>
              <a:buSzPts val="1400"/>
              <a:buNone/>
            </a:pPr>
            <a:r>
              <a:rPr lang="es-ES"/>
              <a:t>Invite a los participantes a dedicar una hora adicional en los próximos días para leer en detalle toda la colección de recursos y hacer hincapié en lo que han aprendido durante el taller.</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s-ES"/>
              <a:t>Preséntese ante los participantes y pídales que hagan lo mismo. Además, pida a los participantes que compartan algunas ideas sobre por qué quieren aprender más sobre el desarrollo de la primera infancia en situaciones de emergencia.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Presente la dinámica para la capacitación. Siéntase libre de usar el método sugerido u otros que conozca que puedan ser útiles para la capacitación.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None/>
            </a:pPr>
            <a:r>
              <a:rPr lang="es-ES"/>
              <a:t>Explique que las personas, tanto adultos como niños y niñas aprenden mejor a través de la interacción y la participación. Explique que trabajarán en grupos estructurados en períodos rápidos de actividad para alcanzar los objetivos.</a:t>
            </a:r>
            <a:endParaRPr/>
          </a:p>
          <a:p>
            <a:pPr indent="-330200" lvl="0" marL="571500" rtl="0" algn="l">
              <a:lnSpc>
                <a:spcPct val="100000"/>
              </a:lnSpc>
              <a:spcBef>
                <a:spcPts val="0"/>
              </a:spcBef>
              <a:spcAft>
                <a:spcPts val="0"/>
              </a:spcAft>
              <a:buSzPts val="1200"/>
              <a:buFont typeface="Calibri"/>
              <a:buAutoNum type="arabicPeriod"/>
            </a:pPr>
            <a:r>
              <a:rPr lang="es-ES"/>
              <a:t>Divida a los participantes en grupos «rompecabezas» de 5 personas. De ser posible, los grupos deben ser diversos en términos de género, etnia, raza y capacidades. Designe un participante como líder para cada grupo.</a:t>
            </a:r>
            <a:endParaRPr/>
          </a:p>
          <a:p>
            <a:pPr indent="-330200" lvl="0" marL="571500" rtl="0" algn="l">
              <a:lnSpc>
                <a:spcPct val="100000"/>
              </a:lnSpc>
              <a:spcBef>
                <a:spcPts val="0"/>
              </a:spcBef>
              <a:spcAft>
                <a:spcPts val="0"/>
              </a:spcAft>
              <a:buSzPts val="1200"/>
              <a:buFont typeface="Calibri"/>
              <a:buAutoNum type="arabicPeriod"/>
            </a:pPr>
            <a:r>
              <a:rPr lang="es-ES"/>
              <a:t>Asigne a cada participante de cada grupo 2 hojas consecutivas sobre un aspecto del ECDiE que explicarán a un pequeño subgrupo de colegas participantes. Tendrán 10 minutos para leer sus hojas y prepararse. Asegúrese de que los participantes sólo tengan acceso directo a su fragmento.</a:t>
            </a:r>
            <a:endParaRPr/>
          </a:p>
          <a:p>
            <a:pPr indent="-330200" lvl="0" marL="571500" rtl="0" algn="l">
              <a:lnSpc>
                <a:spcPct val="100000"/>
              </a:lnSpc>
              <a:spcBef>
                <a:spcPts val="0"/>
              </a:spcBef>
              <a:spcAft>
                <a:spcPts val="0"/>
              </a:spcAft>
              <a:buSzPts val="1200"/>
              <a:buFont typeface="Calibri"/>
              <a:buAutoNum type="arabicPeriod"/>
            </a:pPr>
            <a:r>
              <a:rPr lang="es-ES"/>
              <a:t>Forme «grupos expertos» temporales reuniendo un participante de cada grupo «rompecabezas» con otros participantes que tengan la misma hoja de conocimiento asignada. De tiempo a los participantes en estos grupos expertos para debatir los puntos clave de sus hojas de conocimiento, y para ensayar las presentaciones que harán ante sus otros colegas de grupo.</a:t>
            </a:r>
            <a:endParaRPr/>
          </a:p>
          <a:p>
            <a:pPr indent="-330200" lvl="0" marL="571500" rtl="0" algn="l">
              <a:lnSpc>
                <a:spcPct val="100000"/>
              </a:lnSpc>
              <a:spcBef>
                <a:spcPts val="0"/>
              </a:spcBef>
              <a:spcAft>
                <a:spcPts val="0"/>
              </a:spcAft>
              <a:buSzPts val="1200"/>
              <a:buFont typeface="Calibri"/>
              <a:buAutoNum type="arabicPeriod"/>
            </a:pPr>
            <a:r>
              <a:rPr lang="es-ES"/>
              <a:t>Devuelva los participantes a su grupo rompecabezas correspondiente.  Pida a cada participante que presente su fragmento ante el grupo; deberán tomar turnos de 10 minutos para enseñar el contenido que acaban de aprender mientras el resto toma notas en sus hojas de actividad. El facilitador dirá «CAMBIO» cada 10 minutos para que todos los participantes tengan el mismo tiempo asignado. </a:t>
            </a:r>
            <a:endParaRPr/>
          </a:p>
          <a:p>
            <a:pPr indent="-330200" lvl="0" marL="571500" rtl="0" algn="l">
              <a:lnSpc>
                <a:spcPct val="100000"/>
              </a:lnSpc>
              <a:spcBef>
                <a:spcPts val="0"/>
              </a:spcBef>
              <a:spcAft>
                <a:spcPts val="0"/>
              </a:spcAft>
              <a:buSzPts val="1200"/>
              <a:buFont typeface="Calibri"/>
              <a:buAutoNum type="arabicPeriod"/>
            </a:pPr>
            <a:r>
              <a:rPr lang="es-ES"/>
              <a:t>Una vez que todos los grupos hayan terminado, o después de 50 minutos, </a:t>
            </a:r>
            <a:r>
              <a:rPr b="1" lang="es-ES"/>
              <a:t>reúna a todos los grupos para un debate en plenario.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generales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¿Qué le pareció el proceso? </a:t>
            </a:r>
            <a:endParaRPr/>
          </a:p>
          <a:p>
            <a:pPr indent="-304800" lvl="0" marL="457200" rtl="0" algn="l">
              <a:lnSpc>
                <a:spcPct val="107000"/>
              </a:lnSpc>
              <a:spcBef>
                <a:spcPts val="0"/>
              </a:spcBef>
              <a:spcAft>
                <a:spcPts val="0"/>
              </a:spcAft>
              <a:buSzPts val="1200"/>
              <a:buFont typeface="Calibri"/>
              <a:buAutoNum type="arabicPeriod"/>
            </a:pPr>
            <a:r>
              <a:rPr lang="es-ES"/>
              <a:t>¿Qué ha aprendido nuevo sobre el ECDiE?</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L</a:t>
            </a:r>
            <a:r>
              <a:rPr b="1" lang="es-ES"/>
              <a:t>os capacitadores PUEDEN (no es obligatorio) usar las siguientes diapositivas mientras llevan a cabo el plenario al finalizar el Jigsaw. Las siguientes diapositivas fueron copiadas de hojas de Jigsaw contenidas en la guía para el facilitador. Su objetivo es servir de guía a los participantes en la sesión plenaria. NO vuelva a enseñar este contenido: los participantes lo habrán aprendido bien durante la actividad. ¡Es un excelente método que ahorra tiempo y es fácil de aprender!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¿Por qué son importantes para las niñas y niños pequeños las interacciones sociales? </a:t>
            </a:r>
            <a:endParaRPr/>
          </a:p>
          <a:p>
            <a:pPr indent="-304800" lvl="0" marL="457200" rtl="0" algn="l">
              <a:lnSpc>
                <a:spcPct val="107000"/>
              </a:lnSpc>
              <a:spcBef>
                <a:spcPts val="0"/>
              </a:spcBef>
              <a:spcAft>
                <a:spcPts val="0"/>
              </a:spcAft>
              <a:buSzPts val="1200"/>
              <a:buFont typeface="Calibri"/>
              <a:buAutoNum type="arabicPeriod"/>
            </a:pPr>
            <a:r>
              <a:rPr lang="es-ES"/>
              <a:t>¿Por qué es importante evaluar el progreso del desarrollo?</a:t>
            </a:r>
            <a:endParaRPr/>
          </a:p>
          <a:p>
            <a:pPr indent="0" lvl="0" marL="0" rtl="0" algn="l">
              <a:lnSpc>
                <a:spcPct val="115000"/>
              </a:lnSpc>
              <a:spcBef>
                <a:spcPts val="1400"/>
              </a:spcBef>
              <a:spcAft>
                <a:spcPts val="0"/>
              </a:spcAft>
              <a:buSzPts val="1400"/>
              <a:buNone/>
            </a:pPr>
            <a:r>
              <a:rPr b="1" lang="es-ES"/>
              <a:t>--</a:t>
            </a:r>
            <a:endParaRPr/>
          </a:p>
          <a:p>
            <a:pPr indent="0" lvl="0" marL="0" rtl="0" algn="l">
              <a:lnSpc>
                <a:spcPct val="107000"/>
              </a:lnSpc>
              <a:spcBef>
                <a:spcPts val="0"/>
              </a:spcBef>
              <a:spcAft>
                <a:spcPts val="0"/>
              </a:spcAft>
              <a:buSzPts val="1400"/>
              <a:buNone/>
            </a:pPr>
            <a:r>
              <a:rPr b="1" lang="es-ES"/>
              <a:t>Datos clave del desarrollo</a:t>
            </a:r>
            <a:r>
              <a:rPr lang="es-ES"/>
              <a:t>:</a:t>
            </a:r>
            <a:endParaRPr/>
          </a:p>
          <a:p>
            <a:pPr indent="-304800" lvl="0" marL="457200" rtl="0" algn="l">
              <a:lnSpc>
                <a:spcPct val="100000"/>
              </a:lnSpc>
              <a:spcBef>
                <a:spcPts val="0"/>
              </a:spcBef>
              <a:spcAft>
                <a:spcPts val="0"/>
              </a:spcAft>
              <a:buSzPts val="1200"/>
              <a:buChar char="●"/>
            </a:pPr>
            <a:r>
              <a:rPr lang="es-ES"/>
              <a:t>En los primeros años de vida, el cerebro crece a un ritmo de 700 nuevas conexiones neuronales por segundo, un ritmo que nunca se vuelve a alcanzar.</a:t>
            </a:r>
            <a:endParaRPr/>
          </a:p>
          <a:p>
            <a:pPr indent="-304800" lvl="0" marL="457200" rtl="0" algn="l">
              <a:lnSpc>
                <a:spcPct val="100000"/>
              </a:lnSpc>
              <a:spcBef>
                <a:spcPts val="0"/>
              </a:spcBef>
              <a:spcAft>
                <a:spcPts val="0"/>
              </a:spcAft>
              <a:buSzPts val="1200"/>
              <a:buChar char="●"/>
            </a:pPr>
            <a:r>
              <a:rPr lang="es-ES"/>
              <a:t>Son las primeras experiencias en la vida las que determinan la capacidad del cerebro.</a:t>
            </a:r>
            <a:endParaRPr/>
          </a:p>
          <a:p>
            <a:pPr indent="-304800" lvl="0" marL="457200" rtl="0" algn="l">
              <a:lnSpc>
                <a:spcPct val="100000"/>
              </a:lnSpc>
              <a:spcBef>
                <a:spcPts val="0"/>
              </a:spcBef>
              <a:spcAft>
                <a:spcPts val="0"/>
              </a:spcAft>
              <a:buSzPts val="1200"/>
              <a:buChar char="●"/>
            </a:pPr>
            <a:r>
              <a:rPr lang="es-ES"/>
              <a:t>Un desarrollo saludable en los primeros años de vida (en especial, los primeros 1000 días) sienta las bases de los logros educativos, la productividad económica, la ciudadanía responsable, la salud a lo largo de la vida, las comunidades fuertes y la crianza exitosa de la nueva generación.</a:t>
            </a:r>
            <a:endParaRPr/>
          </a:p>
          <a:p>
            <a:pPr indent="-304800" lvl="0" marL="457200" rtl="0" algn="l">
              <a:lnSpc>
                <a:spcPct val="100000"/>
              </a:lnSpc>
              <a:spcBef>
                <a:spcPts val="0"/>
              </a:spcBef>
              <a:spcAft>
                <a:spcPts val="0"/>
              </a:spcAft>
              <a:buSzPts val="1200"/>
              <a:buChar char="●"/>
            </a:pPr>
            <a:r>
              <a:rPr lang="es-ES"/>
              <a:t>Gran dependencia de los padres/madres y otros cuidadores para la atención sanitaria, la nutrición, la crianza social y emocional y el desarrollo cognitivo y del lenguaje. Pero también, actores de su propio desarrollo, especialmente a medida que los niños y niñas crecen. </a:t>
            </a:r>
            <a:endParaRPr/>
          </a:p>
          <a:p>
            <a:pPr indent="-304800" lvl="0" marL="457200" rtl="0" algn="l">
              <a:lnSpc>
                <a:spcPct val="100000"/>
              </a:lnSpc>
              <a:spcBef>
                <a:spcPts val="0"/>
              </a:spcBef>
              <a:spcAft>
                <a:spcPts val="0"/>
              </a:spcAft>
              <a:buSzPts val="1200"/>
              <a:buChar char="●"/>
            </a:pPr>
            <a:r>
              <a:rPr lang="es-ES"/>
              <a:t>Niveles persistentes y elevados de estrés (como durante una crisis) pueden cambiar la arquitectura del cerebro y de hecho destruir células cerebrales.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Uno de cada cuatro niños y niñas tienen un riesgo moderado o alto de sufrir un retraso socioemocional, de desarrollo o de comportamiento. En los niños y niñas de cero a cinco años, el crecimiento y el desarrollo físico, cognitivo, lingüístico y socioemocional se producen a un ritmo vertiginoso. Aunque es posible que no todos los niños y niñas de esta edad alcancen al mismo tiempo los hitos del desarrollo (por ejemplo, sonreír, decir las primeras palabras, dar los primeros pasos), el desarrollo que no ocurre dentro del plazo esperado puede suscitar preocupación por trastornos del desarrollo, problemas de salud u otros factores que puedan influir negativamente en el desarrollo del niño/a. El monitoreo tempano y frecuente del crecimiento y desarrollo saludable de los niños y las niñas es recomendable para ayudar a identificar problemas potenciales o áreas que necesitan una evaluación más profunda. La detección precoz de los problemas de desarrollo permite ofrecer a los niños y niñas un tratamiento o una intervención más eficaces y prevenir otros retrasos o déficits del desarrollo.</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Los expertos en desarrollo de la primera infancia coinciden en que la preparación para la escuela debe entenderse en un sentido más amplio que el de las aptitudes cognitivas y que, en cambio, la mejor manera de formularla es como un concepto holístico que abarca varias áreas del desarrollo, como la motricidad, el lenguaje y la alfabetización temprana, las matemáticas y la resolución de problemas, el desarrollo socioemocional y los enfoques del aprendizaje. La competencia en todas estas áreas garantizará que los niños y las niñas estén preparados para beneficiarse de las actividades educativas ofrecidas en el entorno escolar.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Hay una serie de herramientas sencillas que pueden aplicarse para evaluar el progreso de un niño y determinar si necesita ayuda adicional. Herramientas como IDELA son un ejemplo de herramienta que mide competencias clave de aprendizaje y desarrollo tempranos que suelen aparecer en la mayoría de los currículos y estándares nacionales de ECD.</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Los gráficos de estatura y peso son otro conjunto de herramientas de valoración que ayudan a los profesionales del desarrollo de la primera infancia a determinar cómo progresan los niños y las niñas, y si es necesario intervenir. El monitoreo del desarrollo y el comportamiento aseguran que los niños y las niñas estén progresando en su desarrollo en áreas como el desarrollo lingüístico, social o motor.</a:t>
            </a:r>
            <a:endParaRPr/>
          </a:p>
          <a:p>
            <a:pPr indent="0" lvl="0" marL="0" rtl="0" algn="l">
              <a:lnSpc>
                <a:spcPct val="100000"/>
              </a:lnSpc>
              <a:spcBef>
                <a:spcPts val="0"/>
              </a:spcBef>
              <a:spcAft>
                <a:spcPts val="0"/>
              </a:spcAft>
              <a:buSzPts val="1400"/>
              <a:buNone/>
            </a:pPr>
            <a:r>
              <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"El Desarrollo de la primera infancia en situaciones de emergencia (ECDiE, por sus siglas en inglés) se define como un enfoque integral que aborda de forma holística las necesidades y los derechos de todos los niños y niñas pequeños afectados por crisis, desde la preconcepción hasta los 8 años de vida, incluidos los niños y niñas con discapacidades, retrasos en el desarrollo y otras necesidades. Abarca un conjunto de intervenciones multisectoriales y culturalmente pertinentes que tratan de prevenir y mitigar los efectos negativos de las crisis y abogan por el desarrollo óptimo de los niños y niñas pequeños, proporcionándoles cuidados cariñosos, apoyo mental y psicosocial y oportunidades de aprendizaje temprano, al tiempo que apoyan a los padres, madres, cuidadores y familias para garantizar entornos protectores, integradores y que salvan vidas".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El ECDiE apoya a los niños y niñas pequeños (0-8 años) y a sus familias, incluidas las mujeres embarazadas y lactantes.</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Esto ayuda a asegurarse de que los niños y niñas continúen desarrollándose como deberían, y que cualquier impacto negativo de las emergencias no afecte el desarrollo continuo positivo de ellos. </a:t>
            </a:r>
            <a:r>
              <a:rPr b="1" lang="es-ES"/>
              <a:t>La programación para el desarrollo de la primera infancia puede ser implementada en cualquier lugar</a:t>
            </a:r>
            <a:r>
              <a:rPr lang="es-ES"/>
              <a:t> y en todas las situaciones, especialmente en los hogares. La diferencia en situaciones de emergencia podría ser un menor número de estructuras físicas, sistemas colapsados, alta rotación o discontinuidad del personal que dirige las actividades e insuficiencia de materiales. Esto también puede darse cuando no hay emergencias, pero normalmente se agudiza en las situaciones de emergencia.  El uso de facilitadores móviles de ECD puede ser importante si no hay espacio.  Por ejemplo, Plan Internacional contó con facilitadores móviles del ECD durante la respuesta al tifón Haiyan, porque no había espacio suficiente para levantar tiendas.  Estos facilitadores móviles de ECD fueron a refugios, clínicas de salud, dondequiera que hubiera gente, para dirigir actividades con los niños y niñas y apoyar a las familias. Además, los propios padres y madres pueden sentirse estresados y ser incapaces de cuidar a sus hijos e hijas de la misma manera.  </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SzPts val="1400"/>
              <a:buNone/>
            </a:pPr>
            <a:r>
              <a:rPr lang="es-ES">
                <a:solidFill>
                  <a:srgbClr val="222222"/>
                </a:solidFill>
              </a:rPr>
              <a:t>*** A veces también se denomina Atención y Desarrollo de la Primera Infancia (ECCD), Educación de la Primera Infancia (ECE), cuando la atención se centra únicamente en la parte educativa.</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¿Cuáles son algunos de los impactos negativos que tienen las emergencias en los niños, niñas y sus cuidadores? </a:t>
            </a:r>
            <a:endParaRPr/>
          </a:p>
          <a:p>
            <a:pPr indent="-304800" lvl="0" marL="457200" rtl="0" algn="l">
              <a:lnSpc>
                <a:spcPct val="107000"/>
              </a:lnSpc>
              <a:spcBef>
                <a:spcPts val="0"/>
              </a:spcBef>
              <a:spcAft>
                <a:spcPts val="0"/>
              </a:spcAft>
              <a:buSzPts val="1200"/>
              <a:buFont typeface="Calibri"/>
              <a:buAutoNum type="arabicPeriod"/>
            </a:pPr>
            <a:r>
              <a:rPr lang="es-ES"/>
              <a:t>¿Por qué proporcionar ECDiE?</a:t>
            </a:r>
            <a:endParaRPr/>
          </a:p>
          <a:p>
            <a:pPr indent="0" lvl="0" marL="0" rtl="0" algn="l">
              <a:lnSpc>
                <a:spcPct val="115000"/>
              </a:lnSpc>
              <a:spcBef>
                <a:spcPts val="1400"/>
              </a:spcBef>
              <a:spcAft>
                <a:spcPts val="0"/>
              </a:spcAft>
              <a:buClr>
                <a:schemeClr val="dk1"/>
              </a:buClr>
              <a:buSzPts val="1400"/>
              <a:buFont typeface="Arial"/>
              <a:buNone/>
            </a:pPr>
            <a:r>
              <a:rPr b="1" lang="es-ES"/>
              <a:t>--</a:t>
            </a:r>
            <a:endParaRPr/>
          </a:p>
          <a:p>
            <a:pPr indent="0" lvl="0" marL="0" rtl="0" algn="l">
              <a:lnSpc>
                <a:spcPct val="100000"/>
              </a:lnSpc>
              <a:spcBef>
                <a:spcPts val="0"/>
              </a:spcBef>
              <a:spcAft>
                <a:spcPts val="0"/>
              </a:spcAft>
              <a:buClr>
                <a:schemeClr val="dk1"/>
              </a:buClr>
              <a:buSzPts val="1400"/>
              <a:buFont typeface="Arial"/>
              <a:buNone/>
            </a:pPr>
            <a:r>
              <a:rPr b="1" lang="es-ES"/>
              <a:t>En las emergencias, los niños y niñas se enfrentan a una mayor exposición a factores de riesgo, lo cual puede limitar su adecuado desarrollo. Además, esto puede tener repercusiones negativas en las oportunidades de aprendizaje temprano y en el rendimiento escolar, lo que afecta a las oportunidades de empleo y a las posibilidades en la edad adulta; los niños y niñas están expuestos a mayores riesgos de: </a:t>
            </a:r>
            <a:endParaRPr/>
          </a:p>
          <a:p>
            <a:pPr indent="-304800" lvl="0" marL="457200" rtl="0" algn="l">
              <a:lnSpc>
                <a:spcPct val="107000"/>
              </a:lnSpc>
              <a:spcBef>
                <a:spcPts val="0"/>
              </a:spcBef>
              <a:spcAft>
                <a:spcPts val="0"/>
              </a:spcAft>
              <a:buSzPts val="1200"/>
              <a:buChar char="●"/>
            </a:pPr>
            <a:r>
              <a:rPr lang="es-ES"/>
              <a:t>separación de los miembros de la familia y ruptura de las redes de apoyo social, </a:t>
            </a:r>
            <a:endParaRPr/>
          </a:p>
          <a:p>
            <a:pPr indent="-304800" lvl="0" marL="457200" rtl="0" algn="l">
              <a:lnSpc>
                <a:spcPct val="107000"/>
              </a:lnSpc>
              <a:spcBef>
                <a:spcPts val="0"/>
              </a:spcBef>
              <a:spcAft>
                <a:spcPts val="0"/>
              </a:spcAft>
              <a:buSzPts val="1200"/>
              <a:buChar char="●"/>
            </a:pPr>
            <a:r>
              <a:rPr lang="es-ES"/>
              <a:t>abuso, explotación, violencia y lesiones, </a:t>
            </a:r>
            <a:endParaRPr/>
          </a:p>
          <a:p>
            <a:pPr indent="-304800" lvl="0" marL="457200" rtl="0" algn="l">
              <a:lnSpc>
                <a:spcPct val="107000"/>
              </a:lnSpc>
              <a:spcBef>
                <a:spcPts val="0"/>
              </a:spcBef>
              <a:spcAft>
                <a:spcPts val="0"/>
              </a:spcAft>
              <a:buSzPts val="1200"/>
              <a:buChar char="●"/>
            </a:pPr>
            <a:r>
              <a:rPr lang="es-ES"/>
              <a:t>escasez de alimentos, </a:t>
            </a:r>
            <a:endParaRPr/>
          </a:p>
          <a:p>
            <a:pPr indent="-304800" lvl="0" marL="457200" rtl="0" algn="l">
              <a:lnSpc>
                <a:spcPct val="107000"/>
              </a:lnSpc>
              <a:spcBef>
                <a:spcPts val="0"/>
              </a:spcBef>
              <a:spcAft>
                <a:spcPts val="0"/>
              </a:spcAft>
              <a:buSzPts val="1200"/>
              <a:buChar char="●"/>
            </a:pPr>
            <a:r>
              <a:rPr lang="es-ES"/>
              <a:t>angustia psicosocial, </a:t>
            </a:r>
            <a:endParaRPr/>
          </a:p>
          <a:p>
            <a:pPr indent="-304800" lvl="0" marL="457200" rtl="0" algn="l">
              <a:lnSpc>
                <a:spcPct val="107000"/>
              </a:lnSpc>
              <a:spcBef>
                <a:spcPts val="0"/>
              </a:spcBef>
              <a:spcAft>
                <a:spcPts val="0"/>
              </a:spcAft>
              <a:buSzPts val="1200"/>
              <a:buChar char="●"/>
            </a:pPr>
            <a:r>
              <a:rPr lang="es-ES"/>
              <a:t>desatención (las familias pueden tener que buscar comida y cobijo, por lo que su atención puede alejarse de las necesidades de desarrollo de su hijo/a), </a:t>
            </a:r>
            <a:endParaRPr/>
          </a:p>
          <a:p>
            <a:pPr indent="-304800" lvl="0" marL="457200" rtl="0" algn="l">
              <a:lnSpc>
                <a:spcPct val="107000"/>
              </a:lnSpc>
              <a:spcBef>
                <a:spcPts val="0"/>
              </a:spcBef>
              <a:spcAft>
                <a:spcPts val="0"/>
              </a:spcAft>
              <a:buSzPts val="1200"/>
              <a:buChar char="●"/>
            </a:pPr>
            <a:r>
              <a:rPr lang="es-ES"/>
              <a:t>capacidad reducida de los cuidadores para apoyar a sus hijos e hijas, debido a que  pueden estar agotados, deprimidos, aislados o emocionalmente distraídos,</a:t>
            </a:r>
            <a:endParaRPr/>
          </a:p>
          <a:p>
            <a:pPr indent="-304800" lvl="0" marL="457200" rtl="0" algn="l">
              <a:lnSpc>
                <a:spcPct val="107000"/>
              </a:lnSpc>
              <a:spcBef>
                <a:spcPts val="0"/>
              </a:spcBef>
              <a:spcAft>
                <a:spcPts val="0"/>
              </a:spcAft>
              <a:buSzPts val="1200"/>
              <a:buChar char="●"/>
            </a:pPr>
            <a:r>
              <a:rPr lang="es-ES"/>
              <a:t>oportunidades limitadas o inexistentes para jugar y explorar,</a:t>
            </a:r>
            <a:endParaRPr/>
          </a:p>
          <a:p>
            <a:pPr indent="-304800" lvl="0" marL="457200" rtl="0" algn="l">
              <a:lnSpc>
                <a:spcPct val="107000"/>
              </a:lnSpc>
              <a:spcBef>
                <a:spcPts val="0"/>
              </a:spcBef>
              <a:spcAft>
                <a:spcPts val="0"/>
              </a:spcAft>
              <a:buSzPts val="1200"/>
              <a:buChar char="●"/>
            </a:pPr>
            <a:r>
              <a:rPr lang="es-ES"/>
              <a:t>la exposición a la crisis y al desplazamiento podría incrementar las preocupaciones potenciales en torno a la salud y la nutrición, incluyendo un acceso limitado a la escuela y la educación.</a:t>
            </a:r>
            <a:endParaRPr/>
          </a:p>
          <a:p>
            <a:pPr indent="-196850" lvl="0" marL="28575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b="1" lang="es-ES"/>
              <a:t>Invertir en la primera infancia representa una oportunidad sin precedentes</a:t>
            </a:r>
            <a:r>
              <a:rPr lang="es-ES"/>
              <a:t> para marcar una diferencia significativa en las vidas de los niños y niñas. Esta inversión hace </a:t>
            </a:r>
            <a:r>
              <a:rPr b="1" lang="es-ES"/>
              <a:t>una diferencia en las vidas de las personas permitiéndoles desarrollar sus habilidades para participar plenamente en la sociedad y en la economía del mañana como ciudadanos activos y productivos.</a:t>
            </a:r>
            <a:r>
              <a:rPr lang="es-ES"/>
              <a:t> Proporciona una oportunidad para «reconstruir mejor.»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Preguntas específicas </a:t>
            </a:r>
            <a:r>
              <a:rPr b="1" lang="es-ES"/>
              <a:t>sugeridas </a:t>
            </a:r>
            <a:r>
              <a:rPr lang="es-ES"/>
              <a:t>para el plenario: </a:t>
            </a:r>
            <a:endParaRPr/>
          </a:p>
          <a:p>
            <a:pPr indent="-304800" lvl="0" marL="457200" rtl="0" algn="l">
              <a:lnSpc>
                <a:spcPct val="107000"/>
              </a:lnSpc>
              <a:spcBef>
                <a:spcPts val="0"/>
              </a:spcBef>
              <a:spcAft>
                <a:spcPts val="0"/>
              </a:spcAft>
              <a:buSzPts val="1200"/>
              <a:buFont typeface="Calibri"/>
              <a:buAutoNum type="arabicPeriod"/>
            </a:pPr>
            <a:r>
              <a:rPr lang="es-ES"/>
              <a:t>¿Cuáles son los cinco niveles del Modelo socio-ecológico? ¿Cuáles son los cinco componentes del Marco de cuidados cariñosos?</a:t>
            </a:r>
            <a:endParaRPr/>
          </a:p>
          <a:p>
            <a:pPr indent="-304800" lvl="0" marL="457200" rtl="0" algn="l">
              <a:lnSpc>
                <a:spcPct val="107000"/>
              </a:lnSpc>
              <a:spcBef>
                <a:spcPts val="0"/>
              </a:spcBef>
              <a:spcAft>
                <a:spcPts val="0"/>
              </a:spcAft>
              <a:buSzPts val="1200"/>
              <a:buFont typeface="Calibri"/>
              <a:buAutoNum type="arabicPeriod"/>
            </a:pPr>
            <a:r>
              <a:rPr lang="es-ES"/>
              <a:t>¿Cómo pueden estos marcos apoyar la implementación del ECDiE?</a:t>
            </a:r>
            <a:endParaRPr/>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1" lang="es-ES"/>
              <a:t>El Modelo socio-ecológico (SEM, </a:t>
            </a:r>
            <a:r>
              <a:rPr lang="es-ES"/>
              <a:t>por sus siglas en inglés) es un marco social y conductual para orientar el trabajo de ECD hacia los niveles interconectados que influyen en el desarrollo y el bienestar infantil. Este modelo nos permite analizar una situación en su conjunto para (a) identificar todos los elementos y (b) comprender cómo se relacionan e interactúan entre sí. El SEM se utiliza en todos los sectores, ya que cada respuesta aborda los distintos planos, desde la respuesta a nivel individual hasta la respuesta a nivel político. Al preparar su respuesta en base al marco SEM, los equipos pueden asegurarse de que sus intervenciones abordan cada plano y sus conexiones.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lang="es-ES"/>
              <a:t>Cuando los equipos responden a las necesidades a través de todos los niveles del modelo socioecológico, mostrando que cada nivel es igualmente importante y refuerza el desarrollo saludable y el bienestar del niño/a, es probable que la respuesta sea más eficaz y eficiente. (INEE y La Alianza para la protección de la niñez y la adolescencia en la acción humanitaria 2022)</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Utilizando el Modelo socio-ecológico</a:t>
            </a:r>
            <a:endParaRPr b="1"/>
          </a:p>
          <a:p>
            <a:pPr indent="-304800" lvl="0" marL="457200" rtl="0" algn="l">
              <a:lnSpc>
                <a:spcPct val="100000"/>
              </a:lnSpc>
              <a:spcBef>
                <a:spcPts val="0"/>
              </a:spcBef>
              <a:spcAft>
                <a:spcPts val="0"/>
              </a:spcAft>
              <a:buSzPts val="1200"/>
              <a:buChar char="●"/>
            </a:pPr>
            <a:r>
              <a:rPr lang="es-ES"/>
              <a:t>En el plano más interno, los niños y las niñas participan activamente en la educación/aprendizaje, en la protección y el bienestar de sí mismos, de sus pares y de los miembros de su comunidad.</a:t>
            </a:r>
            <a:endParaRPr/>
          </a:p>
          <a:p>
            <a:pPr indent="-304800" lvl="0" marL="457200" rtl="0" algn="l">
              <a:lnSpc>
                <a:spcPct val="100000"/>
              </a:lnSpc>
              <a:spcBef>
                <a:spcPts val="0"/>
              </a:spcBef>
              <a:spcAft>
                <a:spcPts val="0"/>
              </a:spcAft>
              <a:buSzPts val="1200"/>
              <a:buChar char="●"/>
            </a:pPr>
            <a:r>
              <a:rPr lang="es-ES"/>
              <a:t>La mayoría de los niños y las niñas se crían en el seno de la familia, pero a veces este nivel incluye a otros parientes cercanos y cuidadores. Puede que las familias necesiten orientación y apoyo para comprender y responder a cuestiones de protección y educación específicas del contexto y la crisis.</a:t>
            </a:r>
            <a:endParaRPr/>
          </a:p>
          <a:p>
            <a:pPr indent="-304800" lvl="0" marL="457200" rtl="0" algn="l">
              <a:lnSpc>
                <a:spcPct val="100000"/>
              </a:lnSpc>
              <a:spcBef>
                <a:spcPts val="0"/>
              </a:spcBef>
              <a:spcAft>
                <a:spcPts val="0"/>
              </a:spcAft>
              <a:buSzPts val="1200"/>
              <a:buChar char="●"/>
            </a:pPr>
            <a:r>
              <a:rPr lang="es-ES"/>
              <a:t>Los niños y las niñas asisten a escuelas (u otros ambientes de aprendizaje) y otras instituciones educativas. Las escuelas deben consolidarse como espacios de protección donde los niños y las niñas puedan participar equitativamente en una educación de calidad. Esto requiere de apoyo suficiente al personal educativo para asegurar que esté preparado para satisfacer las necesidades de aprendizaje y bienestar de la niñez.</a:t>
            </a:r>
            <a:endParaRPr/>
          </a:p>
          <a:p>
            <a:pPr indent="-304800" lvl="0" marL="457200" rtl="0" algn="l">
              <a:lnSpc>
                <a:spcPct val="100000"/>
              </a:lnSpc>
              <a:spcBef>
                <a:spcPts val="0"/>
              </a:spcBef>
              <a:spcAft>
                <a:spcPts val="0"/>
              </a:spcAft>
              <a:buSzPts val="1200"/>
              <a:buChar char="●"/>
            </a:pPr>
            <a:r>
              <a:rPr lang="es-ES"/>
              <a:t>Las familias están integradas en comunidades. Las comunidades afectadas por crisis y/o prácticas dañinas necesitan apoyo para poder evaluar mejor y responder a los asuntos de protección que impactan en los niños y las niñas y en su capacidad para acceder y participar en una educación de calidad.</a:t>
            </a:r>
            <a:endParaRPr/>
          </a:p>
          <a:p>
            <a:pPr indent="-304800" lvl="0" marL="457200" rtl="0" algn="l">
              <a:lnSpc>
                <a:spcPct val="100000"/>
              </a:lnSpc>
              <a:spcBef>
                <a:spcPts val="0"/>
              </a:spcBef>
              <a:spcAft>
                <a:spcPts val="0"/>
              </a:spcAft>
              <a:buSzPts val="1200"/>
              <a:buChar char="●"/>
            </a:pPr>
            <a:r>
              <a:rPr lang="es-ES"/>
              <a:t>Las comunidades forman parte de las sociedades más amplias y se ven afectadas por las políticas y las normas sociales que las conforman. Las crisis exponen y alteran las realidades y necesidades de la población de un país. </a:t>
            </a:r>
            <a:endParaRPr/>
          </a:p>
          <a:p>
            <a:pPr indent="-304800" lvl="0" marL="457200" rtl="0" algn="l">
              <a:lnSpc>
                <a:spcPct val="100000"/>
              </a:lnSpc>
              <a:spcBef>
                <a:spcPts val="0"/>
              </a:spcBef>
              <a:spcAft>
                <a:spcPts val="0"/>
              </a:spcAft>
              <a:buSzPts val="1200"/>
              <a:buChar char="●"/>
            </a:pPr>
            <a:r>
              <a:rPr lang="es-ES"/>
              <a:t>Las políticas son los acuerdos estructurales y sistémicos adoptados por el gobierno nacional o las autoridades locales para guiar la implementación o apoyar un curso de acción. Las políticas incluyen políticas globales y estrategias que influyen en las políticas nacionales e introducen otro nivel de rendición de cuentas. </a:t>
            </a:r>
            <a:endParaRPr/>
          </a:p>
          <a:p>
            <a:pPr indent="-82550" lvl="0" marL="17145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El Marco de cuidados cariñosos </a:t>
            </a:r>
            <a:r>
              <a:rPr lang="es-ES"/>
              <a:t>identifica mejores prácticas, basándose en programas que han demostrado ser efectivos al mejorar el desarrollo de la primera infancia. Los programas nacionales eficaces están impulsados por un compromiso político firme y sostenido y por la determinación de reducir la desigualdad, la pobreza y la injusticia social. Combinan políticas basadas en evidencias, servicios y comunicación pública para mejorar la concienciación y los conocimientos sobre el desarrollo de la primera infancia. Las inversiones se dirigen a crear entornos propicios y a proporcionar servicios y apoyo a las familias y cuidadores, motivados tanto por compromisos como por sólidos mecanismos de rendición de cuentas.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Para utilizar el Marco de los cuidados cariñosos, vemos que el énfasis de todos los componentes de los cuidados cariñosos se produce sobre todo a nivel del cuidador; los cinco componentes fundamentales e indivisibles que contribuyen a crear un entorno de cuidados cariñosos y sensibles y que son clave para el desarrollo óptimo del niño. Estos cinco elementos se complementan e interrelacionan para asegurar un desarrollo de la primera infancia integral. Es preciso proporcionarlos de forma conjunta durante este delicado periodo.</a:t>
            </a:r>
            <a:endParaRPr/>
          </a:p>
          <a:p>
            <a:pPr indent="0" lvl="0" marL="0" rtl="0" algn="l">
              <a:lnSpc>
                <a:spcPct val="100000"/>
              </a:lnSpc>
              <a:spcBef>
                <a:spcPts val="0"/>
              </a:spcBef>
              <a:spcAft>
                <a:spcPts val="0"/>
              </a:spcAft>
              <a:buClr>
                <a:schemeClr val="dk1"/>
              </a:buClr>
              <a:buSzPts val="1400"/>
              <a:buFont typeface="Arial"/>
              <a:buNone/>
            </a:pPr>
            <a:r>
              <a:rPr lang="es-ES"/>
              <a:t>Cuando nos aseguramos de que las políticas, los entornos de aprendizaje como las escuelas, y las comunidades ayudan a proporcionar a los cuidadores los siguientes componentes de cuidados cariñosos, estamos siguiendo las buenas prácticas. Los componentes son: </a:t>
            </a:r>
            <a:endParaRPr/>
          </a:p>
          <a:p>
            <a:pPr indent="-304800" lvl="0" marL="457200" rtl="0" algn="l">
              <a:lnSpc>
                <a:spcPct val="100000"/>
              </a:lnSpc>
              <a:spcBef>
                <a:spcPts val="0"/>
              </a:spcBef>
              <a:spcAft>
                <a:spcPts val="0"/>
              </a:spcAft>
              <a:buSzPts val="1200"/>
              <a:buFont typeface="Calibri"/>
              <a:buAutoNum type="arabicPeriod"/>
            </a:pPr>
            <a:r>
              <a:rPr lang="es-ES"/>
              <a:t>Buena salud para los niños y las niñas, y para los cuidadores</a:t>
            </a:r>
            <a:endParaRPr/>
          </a:p>
          <a:p>
            <a:pPr indent="-304800" lvl="0" marL="457200" rtl="0" algn="l">
              <a:lnSpc>
                <a:spcPct val="100000"/>
              </a:lnSpc>
              <a:spcBef>
                <a:spcPts val="0"/>
              </a:spcBef>
              <a:spcAft>
                <a:spcPts val="0"/>
              </a:spcAft>
              <a:buSzPts val="1200"/>
              <a:buFont typeface="Calibri"/>
              <a:buAutoNum type="arabicPeriod"/>
            </a:pPr>
            <a:r>
              <a:rPr lang="es-ES"/>
              <a:t>Nutrición adecuada para los niños y las niñas, y para los cuidadores</a:t>
            </a:r>
            <a:endParaRPr/>
          </a:p>
          <a:p>
            <a:pPr indent="-304800" lvl="0" marL="457200" rtl="0" algn="l">
              <a:lnSpc>
                <a:spcPct val="100000"/>
              </a:lnSpc>
              <a:spcBef>
                <a:spcPts val="0"/>
              </a:spcBef>
              <a:spcAft>
                <a:spcPts val="0"/>
              </a:spcAft>
              <a:buSzPts val="1200"/>
              <a:buFont typeface="Calibri"/>
              <a:buAutoNum type="arabicPeriod"/>
            </a:pPr>
            <a:r>
              <a:rPr lang="es-ES"/>
              <a:t>Seguridad para los niños y las niñas, y para los cuidadores</a:t>
            </a:r>
            <a:endParaRPr/>
          </a:p>
          <a:p>
            <a:pPr indent="-304800" lvl="0" marL="457200" rtl="0" algn="l">
              <a:lnSpc>
                <a:spcPct val="100000"/>
              </a:lnSpc>
              <a:spcBef>
                <a:spcPts val="0"/>
              </a:spcBef>
              <a:spcAft>
                <a:spcPts val="0"/>
              </a:spcAft>
              <a:buSzPts val="1200"/>
              <a:buFont typeface="Calibri"/>
              <a:buAutoNum type="arabicPeriod"/>
            </a:pPr>
            <a:r>
              <a:rPr lang="es-ES"/>
              <a:t>Oportunidades de aprendizaje temprano para los niños y las niñas </a:t>
            </a:r>
            <a:endParaRPr/>
          </a:p>
          <a:p>
            <a:pPr indent="-304800" lvl="0" marL="457200" rtl="0" algn="l">
              <a:lnSpc>
                <a:spcPct val="100000"/>
              </a:lnSpc>
              <a:spcBef>
                <a:spcPts val="0"/>
              </a:spcBef>
              <a:spcAft>
                <a:spcPts val="0"/>
              </a:spcAft>
              <a:buSzPts val="1200"/>
              <a:buFont typeface="Calibri"/>
              <a:buAutoNum type="arabicPeriod"/>
            </a:pPr>
            <a:r>
              <a:rPr lang="es-ES"/>
              <a:t>Cuidado sensible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5e3dfe0434_2_40"/>
          <p:cNvPicPr preferRelativeResize="0"/>
          <p:nvPr/>
        </p:nvPicPr>
        <p:blipFill rotWithShape="1">
          <a:blip r:embed="rId2">
            <a:alphaModFix/>
          </a:blip>
          <a:srcRect b="0" l="0" r="0" t="0"/>
          <a:stretch/>
        </p:blipFill>
        <p:spPr>
          <a:xfrm>
            <a:off x="1454112" y="4610838"/>
            <a:ext cx="6235776" cy="850625"/>
          </a:xfrm>
          <a:prstGeom prst="rect">
            <a:avLst/>
          </a:prstGeom>
          <a:noFill/>
          <a:ln>
            <a:noFill/>
          </a:ln>
        </p:spPr>
      </p:pic>
      <p:sp>
        <p:nvSpPr>
          <p:cNvPr id="14" name="Google Shape;14;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 name="Google Shape;15;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20.png"/><Relationship Id="rId10" Type="http://schemas.openxmlformats.org/officeDocument/2006/relationships/image" Target="../media/image19.png"/><Relationship Id="rId13" Type="http://schemas.openxmlformats.org/officeDocument/2006/relationships/image" Target="../media/image22.png"/><Relationship Id="rId12"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13.png"/><Relationship Id="rId5" Type="http://schemas.openxmlformats.org/officeDocument/2006/relationships/image" Target="../media/image7.png"/><Relationship Id="rId6" Type="http://schemas.openxmlformats.org/officeDocument/2006/relationships/image" Target="../media/image11.png"/><Relationship Id="rId7" Type="http://schemas.openxmlformats.org/officeDocument/2006/relationships/image" Target="../media/image8.png"/><Relationship Id="rId8"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8.jp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1371600"/>
            <a:ext cx="8226000" cy="1697400"/>
          </a:xfrm>
          <a:prstGeom prst="rect">
            <a:avLst/>
          </a:prstGeom>
          <a:noFill/>
          <a:ln>
            <a:noFill/>
          </a:ln>
        </p:spPr>
        <p:txBody>
          <a:bodyPr anchorCtr="0" anchor="t" bIns="91650" lIns="91650" spcFirstLastPara="1" rIns="91650" wrap="square" tIns="91650">
            <a:normAutofit fontScale="90000"/>
          </a:bodyPr>
          <a:lstStyle/>
          <a:p>
            <a:pPr indent="0" lvl="0" marL="0" rtl="0" algn="ctr">
              <a:lnSpc>
                <a:spcPct val="90000"/>
              </a:lnSpc>
              <a:spcBef>
                <a:spcPts val="0"/>
              </a:spcBef>
              <a:spcAft>
                <a:spcPts val="0"/>
              </a:spcAft>
              <a:buClr>
                <a:schemeClr val="dk1"/>
              </a:buClr>
              <a:buSzPct val="127272"/>
              <a:buFont typeface="Calibri"/>
              <a:buNone/>
            </a:pPr>
            <a:r>
              <a:rPr lang="es-ES" sz="4400">
                <a:solidFill>
                  <a:schemeClr val="lt1"/>
                </a:solidFill>
              </a:rPr>
              <a:t>Introducción al desarrollo de primera infancia </a:t>
            </a:r>
            <a:br>
              <a:rPr lang="es-ES" sz="4400">
                <a:solidFill>
                  <a:schemeClr val="lt1"/>
                </a:solidFill>
              </a:rPr>
            </a:br>
            <a:r>
              <a:rPr lang="es-ES" sz="4400">
                <a:solidFill>
                  <a:schemeClr val="lt1"/>
                </a:solidFill>
              </a:rPr>
              <a:t>en situaciones de emergencia</a:t>
            </a:r>
            <a:br>
              <a:rPr lang="es-ES" sz="4400">
                <a:solidFill>
                  <a:schemeClr val="lt1"/>
                </a:solidFill>
              </a:rPr>
            </a:br>
            <a:r>
              <a:rPr lang="es-ES" sz="4400">
                <a:solidFill>
                  <a:schemeClr val="lt1"/>
                </a:solidFill>
              </a:rPr>
              <a:t>(ECDiE)</a:t>
            </a:r>
            <a:endParaRPr/>
          </a:p>
        </p:txBody>
      </p:sp>
      <p:sp>
        <p:nvSpPr>
          <p:cNvPr id="60" name="Google Shape;60;g25e3dfe0434_2_33"/>
          <p:cNvSpPr txBox="1"/>
          <p:nvPr>
            <p:ph idx="1" type="subTitle"/>
          </p:nvPr>
        </p:nvSpPr>
        <p:spPr>
          <a:xfrm>
            <a:off x="825100" y="3085550"/>
            <a:ext cx="7572000" cy="945000"/>
          </a:xfrm>
          <a:prstGeom prst="rect">
            <a:avLst/>
          </a:prstGeom>
          <a:noFill/>
          <a:ln>
            <a:noFill/>
          </a:ln>
        </p:spPr>
        <p:txBody>
          <a:bodyPr anchorCtr="0" anchor="t" bIns="91650" lIns="91650" spcFirstLastPara="1" rIns="91650" wrap="square" tIns="91650">
            <a:normAutofit lnSpcReduction="10000"/>
          </a:bodyPr>
          <a:lstStyle/>
          <a:p>
            <a:pPr indent="0" lvl="0" marL="0" rtl="0" algn="ctr">
              <a:lnSpc>
                <a:spcPct val="100000"/>
              </a:lnSpc>
              <a:spcBef>
                <a:spcPts val="0"/>
              </a:spcBef>
              <a:spcAft>
                <a:spcPts val="0"/>
              </a:spcAft>
              <a:buSzPts val="2500"/>
              <a:buNone/>
            </a:pPr>
            <a:br>
              <a:rPr lang="es-E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Consideraciones clave para apoyar a los niños y niñas pequeños en situaciones de emergencia</a:t>
            </a:r>
            <a:br>
              <a:rPr lang="es-ES" sz="2400"/>
            </a:b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42" name="Google Shape;142;g25e3dfe0434_2_711"/>
          <p:cNvSpPr txBox="1"/>
          <p:nvPr>
            <p:ph idx="1" type="body"/>
          </p:nvPr>
        </p:nvSpPr>
        <p:spPr>
          <a:xfrm>
            <a:off x="143850" y="1008525"/>
            <a:ext cx="8866800" cy="373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lang="es-ES"/>
              <a:t>Las consideraciones a continuación no son negociables y son esenciales o fundamentales para proporcionar el ECDiE:</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Char char="●"/>
            </a:pPr>
            <a:r>
              <a:rPr lang="es-ES"/>
              <a:t>Enfoque basado en los derechos y beneficios de la niñez</a:t>
            </a:r>
            <a:endParaRPr/>
          </a:p>
          <a:p>
            <a:pPr indent="-355600" lvl="0" marL="457200" rtl="0" algn="l">
              <a:lnSpc>
                <a:spcPct val="100000"/>
              </a:lnSpc>
              <a:spcBef>
                <a:spcPts val="0"/>
              </a:spcBef>
              <a:spcAft>
                <a:spcPts val="0"/>
              </a:spcAft>
              <a:buSzPts val="2000"/>
              <a:buChar char="●"/>
            </a:pPr>
            <a:r>
              <a:rPr lang="es-ES"/>
              <a:t>Igualdad de género</a:t>
            </a:r>
            <a:endParaRPr/>
          </a:p>
          <a:p>
            <a:pPr indent="-355600" lvl="0" marL="457200" rtl="0" algn="l">
              <a:lnSpc>
                <a:spcPct val="100000"/>
              </a:lnSpc>
              <a:spcBef>
                <a:spcPts val="0"/>
              </a:spcBef>
              <a:spcAft>
                <a:spcPts val="0"/>
              </a:spcAft>
              <a:buSzPts val="2000"/>
              <a:buChar char="●"/>
            </a:pPr>
            <a:r>
              <a:rPr lang="es-ES"/>
              <a:t>Enfoque basado en la inclusión</a:t>
            </a:r>
            <a:endParaRPr/>
          </a:p>
          <a:p>
            <a:pPr indent="-355600" lvl="0" marL="457200" rtl="0" algn="l">
              <a:lnSpc>
                <a:spcPct val="100000"/>
              </a:lnSpc>
              <a:spcBef>
                <a:spcPts val="0"/>
              </a:spcBef>
              <a:spcAft>
                <a:spcPts val="0"/>
              </a:spcAft>
              <a:buSzPts val="2000"/>
              <a:buChar char="●"/>
            </a:pPr>
            <a:r>
              <a:rPr lang="es-ES"/>
              <a:t>Enfoque intercultural</a:t>
            </a:r>
            <a:endParaRPr/>
          </a:p>
          <a:p>
            <a:pPr indent="-355600" lvl="0" marL="457200" rtl="0" algn="l">
              <a:lnSpc>
                <a:spcPct val="100000"/>
              </a:lnSpc>
              <a:spcBef>
                <a:spcPts val="0"/>
              </a:spcBef>
              <a:spcAft>
                <a:spcPts val="0"/>
              </a:spcAft>
              <a:buSzPts val="2000"/>
              <a:buChar char="●"/>
            </a:pPr>
            <a:r>
              <a:rPr lang="es-ES"/>
              <a:t>Enfoque basado en el ciclo de la vida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Cómo llevar a cabo un análisis de la situación</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48" name="Google Shape;148;g25e3dfe0434_2_723"/>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Valorar los recursos necesarios y disponibles para una intervención de ECDiE e identificar la intervención más adecuada ...</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Para determinar el enfoque de la intervención, los equipos pueden analizar las características, necesidades y fortalezas locales. Una buena comprensión de las infraestructuras existentes de ECD y los socios potenciales ayudará a una respuesta más rápida. </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La importancia del ECDiE contextualizado</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4" name="Google Shape;154;g25e3dfe0434_2_734"/>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Llevar a cabo una evaluación/análisis garantiza una respuesta que tome en cuenta el contexto de manera adecuada ...</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Esto requiere la participación activa de los actores clave, incluidos: </a:t>
            </a:r>
            <a:endParaRPr/>
          </a:p>
          <a:p>
            <a:pPr indent="-355600" lvl="0" marL="457200" rtl="0" algn="l">
              <a:lnSpc>
                <a:spcPct val="100000"/>
              </a:lnSpc>
              <a:spcBef>
                <a:spcPts val="0"/>
              </a:spcBef>
              <a:spcAft>
                <a:spcPts val="0"/>
              </a:spcAft>
              <a:buSzPts val="2000"/>
              <a:buChar char="●"/>
            </a:pPr>
            <a:r>
              <a:rPr lang="es-ES"/>
              <a:t>Niñas y niños pequeños y cuidadores </a:t>
            </a:r>
            <a:endParaRPr/>
          </a:p>
          <a:p>
            <a:pPr indent="-355600" lvl="0" marL="457200" rtl="0" algn="l">
              <a:lnSpc>
                <a:spcPct val="100000"/>
              </a:lnSpc>
              <a:spcBef>
                <a:spcPts val="0"/>
              </a:spcBef>
              <a:spcAft>
                <a:spcPts val="0"/>
              </a:spcAft>
              <a:buSzPts val="2000"/>
              <a:buChar char="●"/>
            </a:pPr>
            <a:r>
              <a:rPr lang="es-ES"/>
              <a:t>Comunidades </a:t>
            </a:r>
            <a:endParaRPr/>
          </a:p>
          <a:p>
            <a:pPr indent="-355600" lvl="0" marL="457200" rtl="0" algn="l">
              <a:lnSpc>
                <a:spcPct val="100000"/>
              </a:lnSpc>
              <a:spcBef>
                <a:spcPts val="0"/>
              </a:spcBef>
              <a:spcAft>
                <a:spcPts val="0"/>
              </a:spcAft>
              <a:buSzPts val="2000"/>
              <a:buChar char="●"/>
            </a:pPr>
            <a:r>
              <a:rPr lang="es-ES"/>
              <a:t>Agencias humanitarias </a:t>
            </a:r>
            <a:endParaRPr/>
          </a:p>
          <a:p>
            <a:pPr indent="-355600" lvl="0" marL="457200" rtl="0" algn="l">
              <a:lnSpc>
                <a:spcPct val="100000"/>
              </a:lnSpc>
              <a:spcBef>
                <a:spcPts val="0"/>
              </a:spcBef>
              <a:spcAft>
                <a:spcPts val="0"/>
              </a:spcAft>
              <a:buSzPts val="2000"/>
              <a:buChar char="●"/>
            </a:pPr>
            <a:r>
              <a:rPr lang="es-ES"/>
              <a:t>Organizaciones de la sociedad civil y comunidades</a:t>
            </a:r>
            <a:endParaRPr/>
          </a:p>
          <a:p>
            <a:pPr indent="-355600" lvl="0" marL="457200" rtl="0" algn="l">
              <a:lnSpc>
                <a:spcPct val="100000"/>
              </a:lnSpc>
              <a:spcBef>
                <a:spcPts val="0"/>
              </a:spcBef>
              <a:spcAft>
                <a:spcPts val="0"/>
              </a:spcAft>
              <a:buSzPts val="2000"/>
              <a:buChar char="●"/>
            </a:pPr>
            <a:r>
              <a:rPr lang="es-ES"/>
              <a:t>Instituciones gubernamentales</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Colaboración y coordinación multisectorial</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60" name="Google Shape;160;g25e3dfe0434_2_74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La colaboración y coordinación multisectorial </a:t>
            </a:r>
            <a:r>
              <a:rPr lang="es-ES"/>
              <a:t>es una característica esencial al proporcionar cuidados holísticos e integrados a las niñas y los niños pequeños y sus cuidadores. </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Dada la naturaleza intersectorial del ECD, muchas actividades que apoyan a niñas y niños pequeños pueden tener lugar en una gran variedad de escenarios, incluidos la familia, los grupos comunitarios, un centro de salud, o un centro de ECD.</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Importancia del juego</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66" name="Google Shape;166;g25e3dfe0434_2_767"/>
          <p:cNvPicPr preferRelativeResize="0"/>
          <p:nvPr/>
        </p:nvPicPr>
        <p:blipFill rotWithShape="1">
          <a:blip r:embed="rId3">
            <a:alphaModFix/>
          </a:blip>
          <a:srcRect b="0" l="0" r="0" t="0"/>
          <a:stretch/>
        </p:blipFill>
        <p:spPr>
          <a:xfrm>
            <a:off x="5720450" y="1006688"/>
            <a:ext cx="2962275" cy="3609975"/>
          </a:xfrm>
          <a:prstGeom prst="rect">
            <a:avLst/>
          </a:prstGeom>
          <a:noFill/>
          <a:ln>
            <a:noFill/>
          </a:ln>
        </p:spPr>
      </p:pic>
      <p:sp>
        <p:nvSpPr>
          <p:cNvPr id="167" name="Google Shape;167;g25e3dfe0434_2_767"/>
          <p:cNvSpPr txBox="1"/>
          <p:nvPr>
            <p:ph idx="1" type="body"/>
          </p:nvPr>
        </p:nvSpPr>
        <p:spPr>
          <a:xfrm>
            <a:off x="143850" y="876225"/>
            <a:ext cx="5262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Jugar es esencial para el desarrollo físico, psicomotriz y cognitivo de los niños y las niñas</a:t>
            </a:r>
            <a:r>
              <a:rPr lang="es-ES"/>
              <a:t>, para socializar, fortalecer su identidad y desarrollar su autonomía.</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Después de un desastre, le da significado a la realidad que rodea a los niños y las niñas, les ayuda a eliminar el estrés y a relacionarse con otros.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Papel e intervención de los cuidadores</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3" name="Google Shape;173;g25e3dfe0434_2_777"/>
          <p:cNvPicPr preferRelativeResize="0"/>
          <p:nvPr/>
        </p:nvPicPr>
        <p:blipFill rotWithShape="1">
          <a:blip r:embed="rId3">
            <a:alphaModFix/>
          </a:blip>
          <a:srcRect b="0" l="0" r="0" t="0"/>
          <a:stretch/>
        </p:blipFill>
        <p:spPr>
          <a:xfrm>
            <a:off x="5403224" y="1353548"/>
            <a:ext cx="3365075" cy="2470450"/>
          </a:xfrm>
          <a:prstGeom prst="rect">
            <a:avLst/>
          </a:prstGeom>
          <a:noFill/>
          <a:ln>
            <a:noFill/>
          </a:ln>
        </p:spPr>
      </p:pic>
      <p:sp>
        <p:nvSpPr>
          <p:cNvPr id="174" name="Google Shape;174;g25e3dfe0434_2_77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Los cuidadores pueden hacer una gran diferencia en la recuperación de los niños y las niñas del impacto de una situación de emergencia.</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Brindar apoyo a los padres, madres y cuidadores para que puedan ofrecer un cuidado receptivo beneficia la protección, el bienestar y el desarrollo saludable de los niños y las niñas, incluyendo la posibilidad de participar y tener éxito en oportunidades de aprendizaje.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extLst>
                  <a:ext uri="http://customooxmlschemas.google.com/">
                    <go:slidesCustomData xmlns:go="http://customooxmlschemas.google.com/" textRoundtripDataId="3"/>
                  </a:ext>
                </a:extLst>
              </a:rPr>
              <a:t>Apoyar los esfuerzos de transición hacia la recuperación</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80" name="Google Shape;180;g25e3dfe0434_2_787"/>
          <p:cNvPicPr preferRelativeResize="0"/>
          <p:nvPr/>
        </p:nvPicPr>
        <p:blipFill rotWithShape="1">
          <a:blip r:embed="rId3">
            <a:alphaModFix/>
          </a:blip>
          <a:srcRect b="0" l="0" r="0" t="0"/>
          <a:stretch/>
        </p:blipFill>
        <p:spPr>
          <a:xfrm>
            <a:off x="5323650" y="1381999"/>
            <a:ext cx="3687000" cy="2638100"/>
          </a:xfrm>
          <a:prstGeom prst="rect">
            <a:avLst/>
          </a:prstGeom>
          <a:noFill/>
          <a:ln>
            <a:noFill/>
          </a:ln>
        </p:spPr>
      </p:pic>
      <p:sp>
        <p:nvSpPr>
          <p:cNvPr id="181" name="Google Shape;181;g25e3dfe0434_2_78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00000"/>
              </a:lnSpc>
              <a:spcBef>
                <a:spcPts val="0"/>
              </a:spcBef>
              <a:spcAft>
                <a:spcPts val="0"/>
              </a:spcAft>
              <a:buSzPts val="2000"/>
              <a:buNone/>
            </a:pPr>
            <a:r>
              <a:rPr b="1" lang="es-ES"/>
              <a:t>Es importante tener en cuenta estrategias de transición que consoliden la recuperación de los ambientes físicos y emocionales </a:t>
            </a:r>
            <a:r>
              <a:rPr lang="es-ES"/>
              <a:t>como una forma de fortalecer la resiliencia de los niños y las niñas, y sus redes de apoyo.</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Esto abre una oportunidad para la apropiación y participación de la comunidad frente a nuevos riesgos, ya que puede ayudar al aprendizaje y a la mejora continua del ciclo de gestión del riesgo del ECD.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000"/>
              <a:buNone/>
            </a:pPr>
            <a:r>
              <a:rPr b="1" lang="es-ES" sz="3700">
                <a:solidFill>
                  <a:srgbClr val="1F3763"/>
                </a:solidFill>
              </a:rPr>
              <a:t>Antes de terminar ... </a:t>
            </a:r>
            <a:endParaRPr b="1" sz="3700">
              <a:solidFill>
                <a:srgbClr val="1F3763"/>
              </a:solidFill>
            </a:endParaRPr>
          </a:p>
          <a:p>
            <a:pPr indent="0" lvl="0" marL="355600" marR="0" rtl="0" algn="ctr">
              <a:lnSpc>
                <a:spcPct val="100000"/>
              </a:lnSpc>
              <a:spcBef>
                <a:spcPts val="1100"/>
              </a:spcBef>
              <a:spcAft>
                <a:spcPts val="0"/>
              </a:spcAft>
              <a:buSzPts val="2000"/>
              <a:buNone/>
            </a:pPr>
            <a:r>
              <a:t/>
            </a:r>
            <a:endParaRPr b="1" sz="3700">
              <a:solidFill>
                <a:srgbClr val="1F3763"/>
              </a:solidFill>
            </a:endParaRPr>
          </a:p>
          <a:p>
            <a:pPr indent="0" lvl="0" marL="355600" marR="0" rtl="0" algn="ctr">
              <a:lnSpc>
                <a:spcPct val="100000"/>
              </a:lnSpc>
              <a:spcBef>
                <a:spcPts val="1100"/>
              </a:spcBef>
              <a:spcAft>
                <a:spcPts val="0"/>
              </a:spcAft>
              <a:buSzPts val="2000"/>
              <a:buNone/>
            </a:pPr>
            <a:r>
              <a:rPr lang="es-ES" sz="3000">
                <a:solidFill>
                  <a:srgbClr val="1F3763"/>
                </a:solidFill>
              </a:rPr>
              <a:t>¿Cómo puede incorporar en su trabajo lo que ha aprendido?</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353"/>
              <a:buNone/>
            </a:pPr>
            <a:r>
              <a:rPr b="1" lang="es-ES" sz="3500">
                <a:solidFill>
                  <a:srgbClr val="1F3763"/>
                </a:solidFill>
              </a:rPr>
              <a:t>Antes de comenzar ... </a:t>
            </a:r>
            <a:endParaRPr b="1" sz="3500">
              <a:solidFill>
                <a:srgbClr val="1F3763"/>
              </a:solidFill>
            </a:endParaRPr>
          </a:p>
          <a:p>
            <a:pPr indent="0" lvl="0" marL="355600" marR="0" rtl="0" algn="ctr">
              <a:lnSpc>
                <a:spcPct val="100000"/>
              </a:lnSpc>
              <a:spcBef>
                <a:spcPts val="1100"/>
              </a:spcBef>
              <a:spcAft>
                <a:spcPts val="0"/>
              </a:spcAft>
              <a:buSzPts val="2353"/>
              <a:buNone/>
            </a:pPr>
            <a:r>
              <a:t/>
            </a:r>
            <a:endParaRPr sz="3000">
              <a:solidFill>
                <a:srgbClr val="1F3763"/>
              </a:solidFill>
            </a:endParaRPr>
          </a:p>
          <a:p>
            <a:pPr indent="0" lvl="0" marL="355600" marR="0" rtl="0" algn="ctr">
              <a:lnSpc>
                <a:spcPct val="100000"/>
              </a:lnSpc>
              <a:spcBef>
                <a:spcPts val="1100"/>
              </a:spcBef>
              <a:spcAft>
                <a:spcPts val="0"/>
              </a:spcAft>
              <a:buSzPts val="2353"/>
              <a:buNone/>
            </a:pPr>
            <a:r>
              <a:rPr lang="es-ES" sz="3000">
                <a:solidFill>
                  <a:srgbClr val="1F3763"/>
                </a:solidFill>
              </a:rPr>
              <a:t>Preséntese y comparta lo que más le interesa saber sobre el desarrollo de la primera infancia en situaciones de emergencia </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0" algn="ctr">
              <a:lnSpc>
                <a:spcPct val="100000"/>
              </a:lnSpc>
              <a:spcBef>
                <a:spcPts val="0"/>
              </a:spcBef>
              <a:spcAft>
                <a:spcPts val="0"/>
              </a:spcAft>
              <a:buClr>
                <a:schemeClr val="dk1"/>
              </a:buClr>
              <a:buSzPts val="900"/>
              <a:buFont typeface="Arial"/>
              <a:buNone/>
            </a:pPr>
            <a:r>
              <a:rPr lang="es-ES"/>
              <a:t>Resumen del módulo</a:t>
            </a:r>
            <a:endParaRPr/>
          </a:p>
          <a:p>
            <a:pPr indent="0" lvl="0" marL="0" rtl="0"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0" algn="ctr">
              <a:lnSpc>
                <a:spcPct val="100000"/>
              </a:lnSpc>
              <a:spcBef>
                <a:spcPts val="0"/>
              </a:spcBef>
              <a:spcAft>
                <a:spcPts val="0"/>
              </a:spcAft>
              <a:buSzPts val="1000"/>
              <a:buNone/>
            </a:pPr>
            <a:r>
              <a:t/>
            </a:r>
            <a:endParaRPr/>
          </a:p>
        </p:txBody>
      </p:sp>
      <p:sp>
        <p:nvSpPr>
          <p:cNvPr id="71" name="Google Shape;71;g25e3dfe0434_2_119"/>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p>
            <a:pPr indent="0" lvl="0" marL="0" rtl="0" algn="l">
              <a:lnSpc>
                <a:spcPct val="100000"/>
              </a:lnSpc>
              <a:spcBef>
                <a:spcPts val="0"/>
              </a:spcBef>
              <a:spcAft>
                <a:spcPts val="0"/>
              </a:spcAft>
              <a:buSzPts val="2000"/>
              <a:buNone/>
            </a:pPr>
            <a:r>
              <a:rPr lang="es-ES">
                <a:extLst>
                  <a:ext uri="http://customooxmlschemas.google.com/">
                    <go:slidesCustomData xmlns:go="http://customooxmlschemas.google.com/" textRoundtripDataId="0"/>
                  </a:ext>
                </a:extLst>
              </a:rPr>
              <a:t>La capacitación de hoy se divide en tres partes: </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AutoNum type="arabicPeriod"/>
            </a:pPr>
            <a:r>
              <a:rPr lang="es-ES"/>
              <a:t>Introducción al módulo y actividad para romper el hielo - 15 min </a:t>
            </a:r>
            <a:endParaRPr/>
          </a:p>
          <a:p>
            <a:pPr indent="-355600" lvl="0" marL="457200" rtl="0" algn="l">
              <a:lnSpc>
                <a:spcPct val="100000"/>
              </a:lnSpc>
              <a:spcBef>
                <a:spcPts val="0"/>
              </a:spcBef>
              <a:spcAft>
                <a:spcPts val="0"/>
              </a:spcAft>
              <a:buSzPts val="2000"/>
              <a:buAutoNum type="arabicPeriod"/>
            </a:pPr>
            <a:r>
              <a:rPr lang="es-ES"/>
              <a:t>Explicación de la metodología sugerida - 10 min </a:t>
            </a:r>
            <a:endParaRPr/>
          </a:p>
          <a:p>
            <a:pPr indent="-355600" lvl="0" marL="457200" rtl="0" algn="l">
              <a:lnSpc>
                <a:spcPct val="100000"/>
              </a:lnSpc>
              <a:spcBef>
                <a:spcPts val="0"/>
              </a:spcBef>
              <a:spcAft>
                <a:spcPts val="0"/>
              </a:spcAft>
              <a:buSzPts val="2000"/>
              <a:buAutoNum type="arabicPeriod"/>
            </a:pPr>
            <a:r>
              <a:rPr lang="es-ES"/>
              <a:t>Actividad de Jigsaw (rompecabezas) - 70 min</a:t>
            </a:r>
            <a:endParaRPr/>
          </a:p>
          <a:p>
            <a:pPr indent="-355600" lvl="0" marL="457200" rtl="0" algn="l">
              <a:lnSpc>
                <a:spcPct val="100000"/>
              </a:lnSpc>
              <a:spcBef>
                <a:spcPts val="0"/>
              </a:spcBef>
              <a:spcAft>
                <a:spcPts val="0"/>
              </a:spcAft>
              <a:buSzPts val="2000"/>
              <a:buAutoNum type="arabicPeriod"/>
            </a:pPr>
            <a:r>
              <a:rPr lang="es-ES"/>
              <a:t>Plenario - 25 min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Introducción al </a:t>
            </a:r>
            <a:r>
              <a:rPr lang="es-ES" sz="2400">
                <a:extLst>
                  <a:ext uri="http://customooxmlschemas.google.com/">
                    <go:slidesCustomData xmlns:go="http://customooxmlschemas.google.com/" textRoundtripDataId="1"/>
                  </a:ext>
                </a:extLst>
              </a:rPr>
              <a:t>módulo</a:t>
            </a:r>
            <a:endParaRPr sz="2400"/>
          </a:p>
        </p:txBody>
      </p:sp>
      <p:sp>
        <p:nvSpPr>
          <p:cNvPr id="77" name="Google Shape;77;g25e3dfe0434_2_28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88900" rtl="0" algn="l">
              <a:lnSpc>
                <a:spcPct val="107000"/>
              </a:lnSpc>
              <a:spcBef>
                <a:spcPts val="1400"/>
              </a:spcBef>
              <a:spcAft>
                <a:spcPts val="0"/>
              </a:spcAft>
              <a:buClr>
                <a:schemeClr val="dk1"/>
              </a:buClr>
              <a:buSzPts val="1400"/>
              <a:buFont typeface="Arial"/>
              <a:buNone/>
            </a:pPr>
            <a:r>
              <a:rPr b="1" lang="es-ES">
                <a:solidFill>
                  <a:schemeClr val="dk1"/>
                </a:solidFill>
              </a:rPr>
              <a:t>Al finalizar el módulo, usted será capaz de:</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Posicionar el desarrollo de la primera infancia en situaciones de emergencia (ECDiE) como un componente esencial de la respuesta humanitaria a las crisis y las situaciones de emergencia. </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Explicar la importancia de atender las necesidades holísticas de niñas y niños pequeños y sus cuidadores utilizando un enfoque integrado.</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Identificar buenas prácticas para atender las necesidades de todos los niños y niñas pequeños y sus cuidadores utilizando un enfoque holístico e integrado.</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Metodología del taller: Jigsaw</a:t>
            </a:r>
            <a:endParaRPr/>
          </a:p>
        </p:txBody>
      </p:sp>
      <p:sp>
        <p:nvSpPr>
          <p:cNvPr id="83" name="Google Shape;83;g25e3dfe0434_2_335"/>
          <p:cNvSpPr txBox="1"/>
          <p:nvPr>
            <p:ph idx="1" type="body"/>
          </p:nvPr>
        </p:nvSpPr>
        <p:spPr>
          <a:xfrm>
            <a:off x="143850" y="780650"/>
            <a:ext cx="3988200" cy="675000"/>
          </a:xfrm>
          <a:prstGeom prst="rect">
            <a:avLst/>
          </a:prstGeom>
          <a:noFill/>
          <a:ln>
            <a:noFill/>
          </a:ln>
        </p:spPr>
        <p:txBody>
          <a:bodyPr anchorCtr="0" anchor="t" bIns="35550" lIns="71100" spcFirstLastPara="1" rIns="71100" wrap="square" tIns="35550">
            <a:noAutofit/>
          </a:bodyPr>
          <a:lstStyle/>
          <a:p>
            <a:pPr indent="0" lvl="0" marL="0" rtl="0" algn="l">
              <a:lnSpc>
                <a:spcPct val="107000"/>
              </a:lnSpc>
              <a:spcBef>
                <a:spcPts val="800"/>
              </a:spcBef>
              <a:spcAft>
                <a:spcPts val="0"/>
              </a:spcAft>
              <a:buSzPts val="1806"/>
              <a:buNone/>
            </a:pPr>
            <a:r>
              <a:rPr lang="es-ES" sz="1600">
                <a:solidFill>
                  <a:schemeClr val="dk1"/>
                </a:solidFill>
              </a:rPr>
              <a:t>1. Divida a los participantes en </a:t>
            </a:r>
            <a:r>
              <a:rPr i="1" lang="es-ES" sz="1600">
                <a:solidFill>
                  <a:schemeClr val="dk1"/>
                </a:solidFill>
              </a:rPr>
              <a:t>grupos</a:t>
            </a:r>
            <a:r>
              <a:rPr lang="es-ES" sz="1600">
                <a:solidFill>
                  <a:schemeClr val="dk1"/>
                </a:solidFill>
              </a:rPr>
              <a:t> «rompecabezas» (Jigsaw) de 5 personas*. Pídales que escojan un líder. </a:t>
            </a:r>
            <a:endParaRPr sz="1600">
              <a:solidFill>
                <a:schemeClr val="dk1"/>
              </a:solidFill>
            </a:endParaRPr>
          </a:p>
        </p:txBody>
      </p:sp>
      <p:pic>
        <p:nvPicPr>
          <p:cNvPr id="84" name="Google Shape;84;g25e3dfe0434_2_335"/>
          <p:cNvPicPr preferRelativeResize="0"/>
          <p:nvPr/>
        </p:nvPicPr>
        <p:blipFill rotWithShape="1">
          <a:blip r:embed="rId3">
            <a:alphaModFix/>
          </a:blip>
          <a:srcRect b="0" l="0" r="48187" t="0"/>
          <a:stretch/>
        </p:blipFill>
        <p:spPr>
          <a:xfrm>
            <a:off x="1261239" y="1694442"/>
            <a:ext cx="1636800" cy="746176"/>
          </a:xfrm>
          <a:prstGeom prst="rect">
            <a:avLst/>
          </a:prstGeom>
          <a:noFill/>
          <a:ln>
            <a:noFill/>
          </a:ln>
        </p:spPr>
      </p:pic>
      <p:grpSp>
        <p:nvGrpSpPr>
          <p:cNvPr id="85" name="Google Shape;85;g25e3dfe0434_2_335"/>
          <p:cNvGrpSpPr/>
          <p:nvPr/>
        </p:nvGrpSpPr>
        <p:grpSpPr>
          <a:xfrm>
            <a:off x="2416632" y="3393468"/>
            <a:ext cx="1187929" cy="1234964"/>
            <a:chOff x="7840855" y="3930190"/>
            <a:chExt cx="1916633" cy="1793182"/>
          </a:xfrm>
        </p:grpSpPr>
        <p:pic>
          <p:nvPicPr>
            <p:cNvPr descr="A picture containing vector graphics, silhouette&#10;&#10;Description automatically generated" id="86" name="Google Shape;86;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7" name="Google Shape;87;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8" name="Google Shape;88;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9" name="Google Shape;89;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1" name="Google Shape;91;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2" name="Google Shape;92;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3" name="Google Shape;93;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4" name="Google Shape;94;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5" name="Google Shape;95;g25e3dfe0434_2_335"/>
          <p:cNvGrpSpPr/>
          <p:nvPr/>
        </p:nvGrpSpPr>
        <p:grpSpPr>
          <a:xfrm>
            <a:off x="882762" y="3416547"/>
            <a:ext cx="1114040" cy="1229953"/>
            <a:chOff x="5666457" y="3593518"/>
            <a:chExt cx="1797419" cy="1785905"/>
          </a:xfrm>
        </p:grpSpPr>
        <p:pic>
          <p:nvPicPr>
            <p:cNvPr descr="A picture containing light&#10;&#10;Description automatically generated" id="96" name="Google Shape;96;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7" name="Google Shape;97;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8" name="Google Shape;98;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9" name="Google Shape;99;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100" name="Google Shape;100;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2" name="Google Shape;102;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3" name="Google Shape;103;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4" name="Google Shape;104;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5" name="Google Shape;105;g25e3dfe0434_2_335"/>
          <p:cNvSpPr txBox="1"/>
          <p:nvPr/>
        </p:nvSpPr>
        <p:spPr>
          <a:xfrm>
            <a:off x="4654229" y="2692172"/>
            <a:ext cx="4313400" cy="9141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4. Pida a los participantes que regresen a sus grupos rompecabezas y presenten sus hojas de conocimiento. El líder del grupo puede apoyarlos. A continuación, convoque a todos a un debate plenario. </a:t>
            </a:r>
            <a:endParaRPr b="0" i="0" sz="1600" u="none" cap="none" strike="noStrike">
              <a:solidFill>
                <a:schemeClr val="dk1"/>
              </a:solidFill>
              <a:latin typeface="Arial"/>
              <a:ea typeface="Arial"/>
              <a:cs typeface="Arial"/>
              <a:sym typeface="Arial"/>
            </a:endParaRPr>
          </a:p>
        </p:txBody>
      </p:sp>
      <p:sp>
        <p:nvSpPr>
          <p:cNvPr id="106" name="Google Shape;106;g25e3dfe0434_2_335"/>
          <p:cNvSpPr txBox="1"/>
          <p:nvPr/>
        </p:nvSpPr>
        <p:spPr>
          <a:xfrm>
            <a:off x="4652800" y="762000"/>
            <a:ext cx="4413600" cy="11145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514"/>
              <a:buFont typeface="Arial"/>
              <a:buNone/>
            </a:pPr>
            <a:r>
              <a:rPr b="0" i="0" lang="es-ES" sz="1600" u="none" cap="none" strike="noStrike">
                <a:solidFill>
                  <a:schemeClr val="dk1"/>
                </a:solidFill>
                <a:latin typeface="Arial"/>
                <a:ea typeface="Arial"/>
                <a:cs typeface="Arial"/>
                <a:sym typeface="Arial"/>
              </a:rPr>
              <a:t>2. Asigne a cada participante de cada grupo 2 fichas consecutivas de conocimientos sobre aspectos del ECDiE. De tiempo a los participantes para que conozcan el contenido. </a:t>
            </a:r>
            <a:endParaRPr b="0" i="0" sz="1600" u="none" cap="none" strike="noStrike">
              <a:solidFill>
                <a:schemeClr val="dk1"/>
              </a:solidFill>
              <a:latin typeface="Arial"/>
              <a:ea typeface="Arial"/>
              <a:cs typeface="Arial"/>
              <a:sym typeface="Arial"/>
            </a:endParaRPr>
          </a:p>
        </p:txBody>
      </p:sp>
      <p:pic>
        <p:nvPicPr>
          <p:cNvPr descr="Icon&#10;&#10;Description automatically generated" id="107" name="Google Shape;107;g25e3dfe0434_2_335"/>
          <p:cNvPicPr preferRelativeResize="0"/>
          <p:nvPr/>
        </p:nvPicPr>
        <p:blipFill rotWithShape="1">
          <a:blip r:embed="rId13">
            <a:alphaModFix/>
          </a:blip>
          <a:srcRect b="0" l="0" r="0" t="0"/>
          <a:stretch/>
        </p:blipFill>
        <p:spPr>
          <a:xfrm>
            <a:off x="6525526" y="1946888"/>
            <a:ext cx="668147" cy="674895"/>
          </a:xfrm>
          <a:prstGeom prst="rect">
            <a:avLst/>
          </a:prstGeom>
          <a:noFill/>
          <a:ln>
            <a:noFill/>
          </a:ln>
        </p:spPr>
      </p:pic>
      <p:sp>
        <p:nvSpPr>
          <p:cNvPr id="108" name="Google Shape;108;g25e3dfe0434_2_335"/>
          <p:cNvSpPr txBox="1"/>
          <p:nvPr/>
        </p:nvSpPr>
        <p:spPr>
          <a:xfrm>
            <a:off x="143850" y="2436155"/>
            <a:ext cx="4159500" cy="980400"/>
          </a:xfrm>
          <a:prstGeom prst="rect">
            <a:avLst/>
          </a:prstGeom>
          <a:noFill/>
          <a:ln>
            <a:noFill/>
          </a:ln>
        </p:spPr>
        <p:txBody>
          <a:bodyPr anchorCtr="0" anchor="t" bIns="35550" lIns="71100" spcFirstLastPara="1" rIns="71100" wrap="square" tIns="35550">
            <a:noAutofit/>
          </a:bodyPr>
          <a:lstStyle/>
          <a:p>
            <a:pPr indent="0" lvl="0" marL="0" marR="0" rtl="0" algn="l">
              <a:lnSpc>
                <a:spcPct val="9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3. Cree «grupos de expertos» temporales haciendo que un participante de cada grupo se una a otros participantes con las mismas hojas asignadas.</a:t>
            </a:r>
            <a:endParaRPr b="0" i="0" sz="1600" u="none" cap="none" strike="noStrike">
              <a:solidFill>
                <a:schemeClr val="dk1"/>
              </a:solidFill>
              <a:latin typeface="Arial"/>
              <a:ea typeface="Arial"/>
              <a:cs typeface="Arial"/>
              <a:sym typeface="Arial"/>
            </a:endParaRPr>
          </a:p>
        </p:txBody>
      </p:sp>
      <p:sp>
        <p:nvSpPr>
          <p:cNvPr id="109" name="Google Shape;109;g25e3dfe0434_2_335"/>
          <p:cNvSpPr txBox="1"/>
          <p:nvPr/>
        </p:nvSpPr>
        <p:spPr>
          <a:xfrm>
            <a:off x="103234" y="4624757"/>
            <a:ext cx="5526000" cy="3183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100"/>
              <a:buFont typeface="Arial"/>
              <a:buNone/>
            </a:pPr>
            <a:r>
              <a:rPr b="0" i="0" lang="es-ES" sz="1600" u="none" cap="none" strike="noStrike">
                <a:solidFill>
                  <a:srgbClr val="888888"/>
                </a:solidFill>
                <a:latin typeface="Arial"/>
                <a:ea typeface="Arial"/>
                <a:cs typeface="Arial"/>
                <a:sym typeface="Arial"/>
                <a:extLst>
                  <a:ext uri="http://customooxmlschemas.google.com/">
                    <go:slidesCustomData xmlns:go="http://customooxmlschemas.google.com/" textRoundtripDataId="2"/>
                  </a:ext>
                </a:extLst>
              </a:rPr>
              <a:t>*</a:t>
            </a:r>
            <a:r>
              <a:rPr b="0" i="0" lang="es-ES" sz="1600" u="none" cap="none" strike="noStrike">
                <a:solidFill>
                  <a:srgbClr val="888888"/>
                </a:solidFill>
                <a:latin typeface="Arial"/>
                <a:ea typeface="Arial"/>
                <a:cs typeface="Arial"/>
                <a:sym typeface="Arial"/>
              </a:rPr>
              <a:t> Dependerá del número de participantes y líderes.</a:t>
            </a:r>
            <a:endParaRPr b="0" i="0" sz="1600" u="none" cap="none" strike="noStrike">
              <a:solidFill>
                <a:srgbClr val="888888"/>
              </a:solidFill>
              <a:latin typeface="Arial"/>
              <a:ea typeface="Arial"/>
              <a:cs typeface="Arial"/>
              <a:sym typeface="Arial"/>
            </a:endParaRPr>
          </a:p>
        </p:txBody>
      </p:sp>
      <p:pic>
        <p:nvPicPr>
          <p:cNvPr descr="Icon&#10;&#10;Description automatically generated" id="110" name="Google Shape;110;g25e3dfe0434_2_335"/>
          <p:cNvPicPr preferRelativeResize="0"/>
          <p:nvPr/>
        </p:nvPicPr>
        <p:blipFill rotWithShape="1">
          <a:blip r:embed="rId9">
            <a:alphaModFix/>
          </a:blip>
          <a:srcRect b="0" l="0" r="0" t="0"/>
          <a:stretch/>
        </p:blipFill>
        <p:spPr>
          <a:xfrm rot="5400000">
            <a:off x="1647052" y="3862794"/>
            <a:ext cx="412967" cy="346197"/>
          </a:xfrm>
          <a:prstGeom prst="rect">
            <a:avLst/>
          </a:prstGeom>
          <a:noFill/>
          <a:ln>
            <a:noFill/>
          </a:ln>
        </p:spPr>
      </p:pic>
      <p:pic>
        <p:nvPicPr>
          <p:cNvPr id="111" name="Google Shape;111;g25e3dfe0434_2_335"/>
          <p:cNvPicPr preferRelativeResize="0"/>
          <p:nvPr/>
        </p:nvPicPr>
        <p:blipFill rotWithShape="1">
          <a:blip r:embed="rId3">
            <a:alphaModFix/>
          </a:blip>
          <a:srcRect b="0" l="0" r="48187" t="0"/>
          <a:stretch/>
        </p:blipFill>
        <p:spPr>
          <a:xfrm>
            <a:off x="5992529" y="4122653"/>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5e3dfe0434_2_617"/>
          <p:cNvSpPr txBox="1"/>
          <p:nvPr>
            <p:ph type="title"/>
          </p:nvPr>
        </p:nvSpPr>
        <p:spPr>
          <a:xfrm>
            <a:off x="163400" y="1905000"/>
            <a:ext cx="8801400" cy="75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990"/>
              <a:buNone/>
            </a:pPr>
            <a:r>
              <a:rPr lang="es-ES" sz="3020"/>
              <a:t>Sesión plenaria: Conceptos y prácticas relevantes para el desarrollo de la primera infancia en situaciones de emergencia (ECDiE)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Definición de ECDiE - La importancia de los primeros años</a:t>
            </a:r>
            <a:br>
              <a:rPr lang="es-ES" sz="2400"/>
            </a:br>
            <a:endParaRPr sz="2400"/>
          </a:p>
        </p:txBody>
      </p:sp>
      <p:sp>
        <p:nvSpPr>
          <p:cNvPr id="122" name="Google Shape;122;g25e3dfe0434_2_681"/>
          <p:cNvSpPr txBox="1"/>
          <p:nvPr/>
        </p:nvSpPr>
        <p:spPr>
          <a:xfrm>
            <a:off x="143850" y="923550"/>
            <a:ext cx="8866800" cy="3933000"/>
          </a:xfrm>
          <a:prstGeom prst="rect">
            <a:avLst/>
          </a:prstGeom>
          <a:noFill/>
          <a:ln>
            <a:noFill/>
          </a:ln>
        </p:spPr>
        <p:txBody>
          <a:bodyPr anchorCtr="0" anchor="t" bIns="35550" lIns="71100" spcFirstLastPara="1" rIns="71100" wrap="square" tIns="35550">
            <a:noAutofit/>
          </a:bodyPr>
          <a:lstStyle/>
          <a:p>
            <a:pPr indent="0" lvl="0" marL="0" marR="0" rtl="0" algn="l">
              <a:lnSpc>
                <a:spcPct val="115000"/>
              </a:lnSpc>
              <a:spcBef>
                <a:spcPts val="0"/>
              </a:spcBef>
              <a:spcAft>
                <a:spcPts val="0"/>
              </a:spcAft>
              <a:buClr>
                <a:srgbClr val="000000"/>
              </a:buClr>
              <a:buSzPts val="1600"/>
              <a:buFont typeface="Arial"/>
              <a:buNone/>
            </a:pPr>
            <a:r>
              <a:rPr b="1" i="0" lang="es-ES" sz="2000" u="none" cap="none" strike="noStrike">
                <a:solidFill>
                  <a:schemeClr val="dk1"/>
                </a:solidFill>
                <a:latin typeface="Arial"/>
                <a:ea typeface="Arial"/>
                <a:cs typeface="Arial"/>
                <a:sym typeface="Arial"/>
              </a:rPr>
              <a:t>Los primeros 1000 días de la vida de un niño o niña son críticos </a:t>
            </a:r>
            <a:r>
              <a:rPr b="0" i="0" lang="es-ES" sz="2000" u="none" cap="none" strike="noStrike">
                <a:solidFill>
                  <a:schemeClr val="dk1"/>
                </a:solidFill>
                <a:latin typeface="Arial"/>
                <a:ea typeface="Arial"/>
                <a:cs typeface="Arial"/>
                <a:sym typeface="Arial"/>
              </a:rPr>
              <a:t>para el desarrollo del cerebro y el crecimiento físico. Este período también es importante para el apego de los niños y las niñas a sus cuidadores, el desarrollo socio-emocional, el desarrollo del lenguaje, etc.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Los niños y las niñas son excepcionalmente sensibles a las condiciones del ambiente. La estimulación temprana a través de interacciones sociales (sobre todo con un cuidador) es una ayuda crucial para el período de desarrollo.</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El impacto de las situaciones de emergencia en la primera infancia </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28" name="Google Shape;128;g25e3dfe0434_2_692"/>
          <p:cNvSpPr txBox="1"/>
          <p:nvPr>
            <p:ph idx="1" type="body"/>
          </p:nvPr>
        </p:nvSpPr>
        <p:spPr>
          <a:xfrm>
            <a:off x="143850" y="876225"/>
            <a:ext cx="8736900" cy="4110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400"/>
              <a:buFont typeface="Arial"/>
              <a:buNone/>
            </a:pPr>
            <a:r>
              <a:rPr b="1" lang="es-ES">
                <a:solidFill>
                  <a:schemeClr val="dk1"/>
                </a:solidFill>
              </a:rPr>
              <a:t>Los niños y niñas en situaciones de emergencia enfrentan una exposición a factores de riesgo que pueden limitar su desarrollo óptimo.</a:t>
            </a:r>
            <a:endParaRPr>
              <a:solidFill>
                <a:schemeClr val="dk1"/>
              </a:solidFill>
            </a:endParaRPr>
          </a:p>
          <a:p>
            <a:pPr indent="0" lvl="0" marL="0" rtl="0" algn="l">
              <a:lnSpc>
                <a:spcPct val="107000"/>
              </a:lnSpc>
              <a:spcBef>
                <a:spcPts val="600"/>
              </a:spcBef>
              <a:spcAft>
                <a:spcPts val="0"/>
              </a:spcAft>
              <a:buClr>
                <a:schemeClr val="dk1"/>
              </a:buClr>
              <a:buSzPts val="1400"/>
              <a:buFont typeface="Arial"/>
              <a:buNone/>
            </a:pPr>
            <a:r>
              <a:rPr lang="es-ES">
                <a:solidFill>
                  <a:schemeClr val="dk1"/>
                </a:solidFill>
              </a:rPr>
              <a:t>El impacto de las emergencias puede afectar el desarrollo a largo plazo de los niños y niñas durante la infancia y la edad adulta, afectando su bienestar y el de sus familias y comunidades.</a:t>
            </a:r>
            <a:endParaRPr>
              <a:solidFill>
                <a:schemeClr val="dk1"/>
              </a:solidFill>
            </a:endParaRPr>
          </a:p>
          <a:p>
            <a:pPr indent="0" lvl="0" marL="0" rtl="0" algn="l">
              <a:lnSpc>
                <a:spcPct val="107000"/>
              </a:lnSpc>
              <a:spcBef>
                <a:spcPts val="600"/>
              </a:spcBef>
              <a:spcAft>
                <a:spcPts val="0"/>
              </a:spcAft>
              <a:buSzPts val="2000"/>
              <a:buNone/>
            </a:pPr>
            <a:r>
              <a:rPr lang="es-ES">
                <a:solidFill>
                  <a:schemeClr val="dk1"/>
                </a:solidFill>
              </a:rPr>
              <a:t>Las situaciones de emergencia ponen en riesgo a millones de niños y niñas en todo el mundo. Cuando ocurre un desastre, los niños y las niñas pueden ser separados de sus familias, perder sus fuentes de apoyo, y sufrir abuso y negligencia. Además, los niños y las niñas pueden no recibir servicios básicos y perder el acceso a sus derechos (UNICEF LACRO,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Marco relevante para el ECDiE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34" name="Google Shape;134;g25e3dfe0434_2_702"/>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SzPts val="2000"/>
              <a:buNone/>
            </a:pPr>
            <a:r>
              <a:rPr lang="es-ES">
                <a:solidFill>
                  <a:schemeClr val="dk1"/>
                </a:solidFill>
              </a:rPr>
              <a:t>Aplicar el </a:t>
            </a:r>
            <a:r>
              <a:rPr b="1" lang="es-ES">
                <a:solidFill>
                  <a:schemeClr val="dk1"/>
                </a:solidFill>
              </a:rPr>
              <a:t>modelo socioecológico</a:t>
            </a:r>
            <a:r>
              <a:rPr lang="es-ES">
                <a:solidFill>
                  <a:schemeClr val="dk1"/>
                </a:solidFill>
              </a:rPr>
              <a:t> y el </a:t>
            </a:r>
            <a:r>
              <a:rPr b="1" lang="es-ES">
                <a:solidFill>
                  <a:schemeClr val="dk1"/>
                </a:solidFill>
              </a:rPr>
              <a:t>Marco de cuidado cariñoso y sensible </a:t>
            </a:r>
            <a:r>
              <a:rPr lang="es-ES">
                <a:solidFill>
                  <a:schemeClr val="dk1"/>
                </a:solidFill>
              </a:rPr>
              <a:t>para atender mejor a los niños, las niñas, las familias y la comunidad </a:t>
            </a:r>
            <a:endParaRPr>
              <a:solidFill>
                <a:schemeClr val="dk1"/>
              </a:solidFill>
            </a:endParaRPr>
          </a:p>
        </p:txBody>
      </p:sp>
      <p:pic>
        <p:nvPicPr>
          <p:cNvPr id="135" name="Google Shape;135;g25e3dfe0434_2_702"/>
          <p:cNvPicPr preferRelativeResize="0"/>
          <p:nvPr/>
        </p:nvPicPr>
        <p:blipFill rotWithShape="1">
          <a:blip r:embed="rId3">
            <a:alphaModFix/>
          </a:blip>
          <a:srcRect b="0" l="1672" r="1672" t="0"/>
          <a:stretch/>
        </p:blipFill>
        <p:spPr>
          <a:xfrm>
            <a:off x="5314444" y="1799775"/>
            <a:ext cx="2879857" cy="2799199"/>
          </a:xfrm>
          <a:prstGeom prst="rect">
            <a:avLst/>
          </a:prstGeom>
          <a:noFill/>
          <a:ln>
            <a:noFill/>
          </a:ln>
        </p:spPr>
      </p:pic>
      <p:pic>
        <p:nvPicPr>
          <p:cNvPr id="136" name="Google Shape;136;g25e3dfe0434_2_702"/>
          <p:cNvPicPr preferRelativeResize="0"/>
          <p:nvPr/>
        </p:nvPicPr>
        <p:blipFill rotWithShape="1">
          <a:blip r:embed="rId4">
            <a:alphaModFix/>
          </a:blip>
          <a:srcRect b="248" l="0" r="0" t="248"/>
          <a:stretch/>
        </p:blipFill>
        <p:spPr>
          <a:xfrm>
            <a:off x="1355275" y="1799775"/>
            <a:ext cx="2813151" cy="2799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