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custom-properties+xml" PartName="/docProps/custom.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4"/>
    <p:sldMasterId id="2147483654"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Lst>
  <p:sldSz cy="5715000" cx="9144000"/>
  <p:notesSz cx="6858000" cy="9144000"/>
  <p:embeddedFontLst>
    <p:embeddedFont>
      <p:font typeface="Roboto"/>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800">
          <p15:clr>
            <a:srgbClr val="747775"/>
          </p15:clr>
        </p15:guide>
        <p15:guide id="2" pos="2880">
          <p15:clr>
            <a:srgbClr val="747775"/>
          </p15:clr>
        </p15:guide>
      </p15:sldGuideLst>
    </p:ext>
    <p:ext uri="GoogleSlidesCustomDataVersion2">
      <go:slidesCustomData xmlns:go="http://customooxmlschemas.google.com/" r:id="rId28" roundtripDataSignature="AMtx7mj+pHZ87Tw+6yllnPwUoHGhfDocq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80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font" Target="fonts/Roboto-regular.fntdata"/><Relationship Id="rId23" Type="http://schemas.openxmlformats.org/officeDocument/2006/relationships/slide" Target="slides/slide1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font" Target="fonts/Roboto-italic.fntdata"/><Relationship Id="rId25" Type="http://schemas.openxmlformats.org/officeDocument/2006/relationships/font" Target="fonts/Roboto-bold.fntdata"/><Relationship Id="rId28" Type="http://customschemas.google.com/relationships/presentationmetadata" Target="metadata"/><Relationship Id="rId27" Type="http://schemas.openxmlformats.org/officeDocument/2006/relationships/font" Target="fonts/Roboto-boldItalic.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960120" y="1143000"/>
            <a:ext cx="49377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s-E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g25e3dfe0434_2_33: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7" name="Google Shape;57;g25e3dfe0434_2_33: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25e3dfe0434_2_711: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9" name="Google Shape;139;g25e3dfe0434_2_71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Clr>
                <a:schemeClr val="dk1"/>
              </a:buClr>
              <a:buSzPts val="1400"/>
              <a:buFont typeface="Arial"/>
              <a:buNone/>
            </a:pPr>
            <a:r>
              <a:rPr lang="es-ES"/>
              <a:t>Suggested </a:t>
            </a:r>
            <a:r>
              <a:rPr b="1" lang="es-ES"/>
              <a:t>specific questions </a:t>
            </a:r>
            <a:r>
              <a:rPr lang="es-ES"/>
              <a:t>for plenary: </a:t>
            </a:r>
            <a:endParaRPr/>
          </a:p>
          <a:p>
            <a:pPr indent="-215900" lvl="0" marL="228600" rtl="0" algn="l">
              <a:lnSpc>
                <a:spcPct val="107000"/>
              </a:lnSpc>
              <a:spcBef>
                <a:spcPts val="0"/>
              </a:spcBef>
              <a:spcAft>
                <a:spcPts val="0"/>
              </a:spcAft>
              <a:buClr>
                <a:schemeClr val="dk1"/>
              </a:buClr>
              <a:buSzPts val="1200"/>
              <a:buAutoNum type="arabicPeriod"/>
            </a:pPr>
            <a:r>
              <a:rPr lang="es-ES"/>
              <a:t>How do we ensure that all young children affected by crises are served? </a:t>
            </a:r>
            <a:endParaRPr/>
          </a:p>
          <a:p>
            <a:pPr indent="-215900" lvl="0" marL="228600" rtl="0" algn="l">
              <a:lnSpc>
                <a:spcPct val="107000"/>
              </a:lnSpc>
              <a:spcBef>
                <a:spcPts val="0"/>
              </a:spcBef>
              <a:spcAft>
                <a:spcPts val="0"/>
              </a:spcAft>
              <a:buClr>
                <a:schemeClr val="dk1"/>
              </a:buClr>
              <a:buSzPts val="1200"/>
              <a:buAutoNum type="arabicPeriod"/>
            </a:pPr>
            <a:r>
              <a:rPr lang="es-ES"/>
              <a:t>How the rights-based approach can be used to design and implement ECDiE?</a:t>
            </a:r>
            <a:endParaRPr/>
          </a:p>
          <a:p>
            <a:pPr indent="0" lvl="0" marL="0" rtl="0" algn="l">
              <a:lnSpc>
                <a:spcPct val="100000"/>
              </a:lnSpc>
              <a:spcBef>
                <a:spcPts val="0"/>
              </a:spcBef>
              <a:spcAft>
                <a:spcPts val="0"/>
              </a:spcAft>
              <a:buClr>
                <a:schemeClr val="dk1"/>
              </a:buClr>
              <a:buSzPts val="1400"/>
              <a:buFont typeface="Arial"/>
              <a:buNone/>
            </a:pPr>
            <a:r>
              <a:t/>
            </a:r>
            <a:endParaRPr b="1"/>
          </a:p>
          <a:p>
            <a:pPr indent="0" lvl="0" marL="0" rtl="0" algn="l">
              <a:lnSpc>
                <a:spcPct val="100000"/>
              </a:lnSpc>
              <a:spcBef>
                <a:spcPts val="0"/>
              </a:spcBef>
              <a:spcAft>
                <a:spcPts val="0"/>
              </a:spcAft>
              <a:buSzPts val="1400"/>
              <a:buNone/>
            </a:pPr>
            <a:r>
              <a:rPr b="1" lang="es-ES"/>
              <a:t>--</a:t>
            </a:r>
            <a:endParaRPr/>
          </a:p>
          <a:p>
            <a:pPr indent="0" lvl="0" marL="0" rtl="0" algn="l">
              <a:lnSpc>
                <a:spcPct val="100000"/>
              </a:lnSpc>
              <a:spcBef>
                <a:spcPts val="0"/>
              </a:spcBef>
              <a:spcAft>
                <a:spcPts val="0"/>
              </a:spcAft>
              <a:buClr>
                <a:schemeClr val="dk1"/>
              </a:buClr>
              <a:buSzPts val="1400"/>
              <a:buFont typeface="Arial"/>
              <a:buNone/>
            </a:pPr>
            <a:r>
              <a:t/>
            </a:r>
            <a:endParaRPr b="1"/>
          </a:p>
          <a:p>
            <a:pPr indent="0" lvl="0" marL="0" rtl="0" algn="l">
              <a:lnSpc>
                <a:spcPct val="100000"/>
              </a:lnSpc>
              <a:spcBef>
                <a:spcPts val="0"/>
              </a:spcBef>
              <a:spcAft>
                <a:spcPts val="0"/>
              </a:spcAft>
              <a:buSzPts val="1400"/>
              <a:buNone/>
            </a:pPr>
            <a:r>
              <a:rPr b="1" lang="es-ES"/>
              <a:t>Rights-based approach: </a:t>
            </a:r>
            <a:r>
              <a:rPr lang="es-ES"/>
              <a:t>All children have the right to survival, development, participation, and protection from violence, as stated in the United Nations Convention on the Rights of the Child. Therefore, any initiative implemented to promote ECD should consider seven principles (UNICEF, n.d.):</a:t>
            </a:r>
            <a:endParaRPr/>
          </a:p>
          <a:p>
            <a:pPr indent="0" lvl="0" marL="0" rtl="0" algn="l">
              <a:lnSpc>
                <a:spcPct val="100000"/>
              </a:lnSpc>
              <a:spcBef>
                <a:spcPts val="0"/>
              </a:spcBef>
              <a:spcAft>
                <a:spcPts val="0"/>
              </a:spcAft>
              <a:buClr>
                <a:schemeClr val="dk1"/>
              </a:buClr>
              <a:buSzPts val="1400"/>
              <a:buFont typeface="Arial"/>
              <a:buNone/>
            </a:pPr>
            <a:r>
              <a:rPr lang="es-ES"/>
              <a:t>1. Dignity: Every child and young person, just like each adult, has inner dignity and worth that should be valued, respected and nurtured. Respecting children’s dignity means all children should be treated with care and respect in all circumstances – in schools, hospitals, police stations, public spaces or children’s homes.a</a:t>
            </a:r>
            <a:endParaRPr/>
          </a:p>
          <a:p>
            <a:pPr indent="0" lvl="0" marL="0" rtl="0" algn="l">
              <a:lnSpc>
                <a:spcPct val="100000"/>
              </a:lnSpc>
              <a:spcBef>
                <a:spcPts val="0"/>
              </a:spcBef>
              <a:spcAft>
                <a:spcPts val="0"/>
              </a:spcAft>
              <a:buClr>
                <a:schemeClr val="dk1"/>
              </a:buClr>
              <a:buSzPts val="1400"/>
              <a:buFont typeface="Arial"/>
              <a:buNone/>
            </a:pPr>
            <a:r>
              <a:rPr lang="es-ES"/>
              <a:t>2. Interdependence and indivisibility: Rights cannot be ‘cherry-picked’ depending on circumstances. All children and young people should enjoy all of their rights all of the time because all rights are equally important. Children and young people’s rights to a good standard of living, or to be protected from abuse, neglect and violence, are as important as their rights to get together with their peers or to freedom of expression.</a:t>
            </a:r>
            <a:endParaRPr/>
          </a:p>
          <a:p>
            <a:pPr indent="0" lvl="0" marL="0" rtl="0" algn="l">
              <a:lnSpc>
                <a:spcPct val="100000"/>
              </a:lnSpc>
              <a:spcBef>
                <a:spcPts val="0"/>
              </a:spcBef>
              <a:spcAft>
                <a:spcPts val="0"/>
              </a:spcAft>
              <a:buClr>
                <a:schemeClr val="dk1"/>
              </a:buClr>
              <a:buSzPts val="1400"/>
              <a:buFont typeface="Arial"/>
              <a:buNone/>
            </a:pPr>
            <a:r>
              <a:rPr lang="es-ES"/>
              <a:t>3. Best interests: The best interests of the child must be a top priority in all decisions and actions that affect children and young people. Decisions can relate to individual children, for example about adoption, or groups of children and young people, for instance when designing play spaces. In all cases, children and young people should be involved in deciding what is best for them.</a:t>
            </a:r>
            <a:endParaRPr/>
          </a:p>
          <a:p>
            <a:pPr indent="0" lvl="0" marL="0" rtl="0" algn="l">
              <a:lnSpc>
                <a:spcPct val="100000"/>
              </a:lnSpc>
              <a:spcBef>
                <a:spcPts val="0"/>
              </a:spcBef>
              <a:spcAft>
                <a:spcPts val="0"/>
              </a:spcAft>
              <a:buClr>
                <a:schemeClr val="dk1"/>
              </a:buClr>
              <a:buSzPts val="1400"/>
              <a:buFont typeface="Arial"/>
              <a:buNone/>
            </a:pPr>
            <a:r>
              <a:rPr lang="es-ES"/>
              <a:t>4. Participation: All children and young people have the right to have a say in matters that affect them and to have their views taken seriously. In order to participate meaningfully in the lives of their family, community and the wider society, children and young people need support and opportunities for involvement. They need information, a space to express their views and feelings, and opportunities to ask questions.</a:t>
            </a:r>
            <a:endParaRPr/>
          </a:p>
          <a:p>
            <a:pPr indent="0" lvl="0" marL="0" rtl="0" algn="l">
              <a:lnSpc>
                <a:spcPct val="100000"/>
              </a:lnSpc>
              <a:spcBef>
                <a:spcPts val="0"/>
              </a:spcBef>
              <a:spcAft>
                <a:spcPts val="0"/>
              </a:spcAft>
              <a:buClr>
                <a:schemeClr val="dk1"/>
              </a:buClr>
              <a:buSzPts val="1400"/>
              <a:buFont typeface="Arial"/>
              <a:buNone/>
            </a:pPr>
            <a:r>
              <a:rPr lang="es-ES"/>
              <a:t>5. Non-discrimination: Every child and young person should be treated fairly and protected from discrimination, whatever their age, gender, ethnicity, religion, language, family background or any other status. Having access to equal opportunities and best possible outcomes doesn’t mean being treated identically; some children and young people need more support than others to overcome barriers and difficulties.</a:t>
            </a:r>
            <a:endParaRPr/>
          </a:p>
          <a:p>
            <a:pPr indent="0" lvl="0" marL="0" rtl="0" algn="l">
              <a:lnSpc>
                <a:spcPct val="100000"/>
              </a:lnSpc>
              <a:spcBef>
                <a:spcPts val="0"/>
              </a:spcBef>
              <a:spcAft>
                <a:spcPts val="0"/>
              </a:spcAft>
              <a:buClr>
                <a:schemeClr val="dk1"/>
              </a:buClr>
              <a:buSzPts val="1400"/>
              <a:buFont typeface="Arial"/>
              <a:buNone/>
            </a:pPr>
            <a:r>
              <a:rPr lang="es-ES"/>
              <a:t>6. Transparency and accountability: Open dialogue and strong relationships between children and young people, professionals and local politicians are key to making rights a reality. For this to happen, everyone needs to be supported to learn about and understand rights. Knowledge of rights also allows children and young people to hold to account the people responsible for ensuring their rights are protected and realised.</a:t>
            </a:r>
            <a:endParaRPr/>
          </a:p>
          <a:p>
            <a:pPr indent="0" lvl="0" marL="0" rtl="0" algn="l">
              <a:lnSpc>
                <a:spcPct val="100000"/>
              </a:lnSpc>
              <a:spcBef>
                <a:spcPts val="0"/>
              </a:spcBef>
              <a:spcAft>
                <a:spcPts val="0"/>
              </a:spcAft>
              <a:buClr>
                <a:schemeClr val="dk1"/>
              </a:buClr>
              <a:buSzPts val="1400"/>
              <a:buFont typeface="Arial"/>
              <a:buNone/>
            </a:pPr>
            <a:r>
              <a:rPr lang="es-ES"/>
              <a:t>7. Life, survival and development: Every child has a right to life and each child and young person should enjoy the same opportunities to be safe, healthy, grow and develop. From birth to adulthood, children and young people develop in many different ways – physically, emotionally, socially, spiritually and educationally – and different professionals should work together to help make this happen.</a:t>
            </a:r>
            <a:endParaRPr/>
          </a:p>
          <a:p>
            <a:pPr indent="0" lvl="0" marL="0" rtl="0" algn="l">
              <a:lnSpc>
                <a:spcPct val="100000"/>
              </a:lnSpc>
              <a:spcBef>
                <a:spcPts val="0"/>
              </a:spcBef>
              <a:spcAft>
                <a:spcPts val="0"/>
              </a:spcAft>
              <a:buClr>
                <a:schemeClr val="dk1"/>
              </a:buClr>
              <a:buSzPts val="1400"/>
              <a:buFont typeface="Arial"/>
              <a:buNone/>
            </a:pPr>
            <a:r>
              <a:t/>
            </a:r>
            <a:endParaRPr b="1"/>
          </a:p>
          <a:p>
            <a:pPr indent="0" lvl="0" marL="0" rtl="0" algn="l">
              <a:lnSpc>
                <a:spcPct val="100000"/>
              </a:lnSpc>
              <a:spcBef>
                <a:spcPts val="0"/>
              </a:spcBef>
              <a:spcAft>
                <a:spcPts val="0"/>
              </a:spcAft>
              <a:buSzPts val="1400"/>
              <a:buNone/>
            </a:pPr>
            <a:r>
              <a:rPr b="1" lang="es-ES"/>
              <a:t>Gender equality</a:t>
            </a:r>
            <a:r>
              <a:rPr lang="es-ES"/>
              <a:t>: (ECDAN, n.d.) In emergency situations, ensuring gender equality in ECDiE means making sure that all children have access to integrated support, especially girls: 4</a:t>
            </a:r>
            <a:endParaRPr/>
          </a:p>
          <a:p>
            <a:pPr indent="-158750" lvl="0" marL="171450" rtl="0" algn="l">
              <a:lnSpc>
                <a:spcPct val="100000"/>
              </a:lnSpc>
              <a:spcBef>
                <a:spcPts val="0"/>
              </a:spcBef>
              <a:spcAft>
                <a:spcPts val="0"/>
              </a:spcAft>
              <a:buClr>
                <a:schemeClr val="dk1"/>
              </a:buClr>
              <a:buSzPts val="1200"/>
              <a:buChar char="•"/>
            </a:pPr>
            <a:r>
              <a:rPr lang="es-ES">
                <a:solidFill>
                  <a:srgbClr val="5F5E77"/>
                </a:solidFill>
                <a:latin typeface="Roboto"/>
                <a:ea typeface="Roboto"/>
                <a:cs typeface="Roboto"/>
                <a:sym typeface="Roboto"/>
              </a:rPr>
              <a:t>Ensuring girls and boys are provided with equal care and learning opportunities by building the capacity of the adults that care for and teach children, including through gender-responsive pedagogy for educators;</a:t>
            </a:r>
            <a:endParaRPr/>
          </a:p>
          <a:p>
            <a:pPr indent="-158750" lvl="0" marL="171450" rtl="0" algn="l">
              <a:lnSpc>
                <a:spcPct val="100000"/>
              </a:lnSpc>
              <a:spcBef>
                <a:spcPts val="0"/>
              </a:spcBef>
              <a:spcAft>
                <a:spcPts val="0"/>
              </a:spcAft>
              <a:buClr>
                <a:schemeClr val="dk1"/>
              </a:buClr>
              <a:buSzPts val="1200"/>
              <a:buChar char="•"/>
            </a:pPr>
            <a:r>
              <a:rPr lang="es-ES">
                <a:solidFill>
                  <a:srgbClr val="5F5E77"/>
                </a:solidFill>
                <a:latin typeface="Roboto"/>
                <a:ea typeface="Roboto"/>
                <a:cs typeface="Roboto"/>
                <a:sym typeface="Roboto"/>
              </a:rPr>
              <a:t>Ensuring that girls and boys have equal access to play and learning materials, and that play does not reinforce limiting gender norms and stereotypes.</a:t>
            </a:r>
            <a:endParaRPr/>
          </a:p>
          <a:p>
            <a:pPr indent="-158750" lvl="0" marL="171450" rtl="0" algn="l">
              <a:lnSpc>
                <a:spcPct val="100000"/>
              </a:lnSpc>
              <a:spcBef>
                <a:spcPts val="0"/>
              </a:spcBef>
              <a:spcAft>
                <a:spcPts val="0"/>
              </a:spcAft>
              <a:buClr>
                <a:schemeClr val="dk1"/>
              </a:buClr>
              <a:buSzPts val="1200"/>
              <a:buChar char="•"/>
            </a:pPr>
            <a:r>
              <a:rPr lang="es-ES">
                <a:solidFill>
                  <a:srgbClr val="5F5E77"/>
                </a:solidFill>
                <a:latin typeface="Roboto"/>
                <a:ea typeface="Roboto"/>
                <a:cs typeface="Roboto"/>
                <a:sym typeface="Roboto"/>
              </a:rPr>
              <a:t>Adapting parenting programs for parents/caregivers – female and male –  to include reflection on how children learn about gender from early childhood and the importance of providing girls and boys equal care and opportunities to develop and thrive.    </a:t>
            </a:r>
            <a:endParaRPr/>
          </a:p>
          <a:p>
            <a:pPr indent="-158750" lvl="0" marL="171450" rtl="0" algn="l">
              <a:lnSpc>
                <a:spcPct val="100000"/>
              </a:lnSpc>
              <a:spcBef>
                <a:spcPts val="0"/>
              </a:spcBef>
              <a:spcAft>
                <a:spcPts val="0"/>
              </a:spcAft>
              <a:buClr>
                <a:schemeClr val="dk1"/>
              </a:buClr>
              <a:buSzPts val="1200"/>
              <a:buChar char="•"/>
            </a:pPr>
            <a:r>
              <a:rPr lang="es-ES">
                <a:solidFill>
                  <a:srgbClr val="5F5E77"/>
                </a:solidFill>
                <a:latin typeface="Roboto"/>
                <a:ea typeface="Roboto"/>
                <a:cs typeface="Roboto"/>
                <a:sym typeface="Roboto"/>
              </a:rPr>
              <a:t>Promoting men’s engagement in the nurturing care of their children and shared childcare and decision-making with their female partner.</a:t>
            </a:r>
            <a:endParaRPr/>
          </a:p>
          <a:p>
            <a:pPr indent="-158750" lvl="0" marL="171450" rtl="0" algn="l">
              <a:lnSpc>
                <a:spcPct val="100000"/>
              </a:lnSpc>
              <a:spcBef>
                <a:spcPts val="0"/>
              </a:spcBef>
              <a:spcAft>
                <a:spcPts val="0"/>
              </a:spcAft>
              <a:buClr>
                <a:schemeClr val="dk1"/>
              </a:buClr>
              <a:buSzPts val="1200"/>
              <a:buChar char="•"/>
            </a:pPr>
            <a:r>
              <a:rPr lang="es-ES">
                <a:solidFill>
                  <a:srgbClr val="5F5E77"/>
                </a:solidFill>
                <a:latin typeface="Roboto"/>
                <a:ea typeface="Roboto"/>
                <a:cs typeface="Roboto"/>
                <a:sym typeface="Roboto"/>
              </a:rPr>
              <a:t>Ensuring that ECD programs support and promote women’s rights to health, freedom from violence, and agency.</a:t>
            </a:r>
            <a:endParaRPr/>
          </a:p>
          <a:p>
            <a:pPr indent="-158750" lvl="0" marL="171450" rtl="0" algn="l">
              <a:lnSpc>
                <a:spcPct val="100000"/>
              </a:lnSpc>
              <a:spcBef>
                <a:spcPts val="0"/>
              </a:spcBef>
              <a:spcAft>
                <a:spcPts val="0"/>
              </a:spcAft>
              <a:buClr>
                <a:schemeClr val="dk1"/>
              </a:buClr>
              <a:buSzPts val="1200"/>
              <a:buChar char="•"/>
            </a:pPr>
            <a:r>
              <a:rPr lang="es-ES">
                <a:solidFill>
                  <a:srgbClr val="5F5E77"/>
                </a:solidFill>
                <a:latin typeface="Roboto"/>
                <a:ea typeface="Roboto"/>
                <a:cs typeface="Roboto"/>
                <a:sym typeface="Roboto"/>
              </a:rPr>
              <a:t>Ensuring that nurturing care social and behavioral change communications reflect the equal value and potential of girls and boys, and the importance of shared caregiving and decision-making responsibilities between women and men.</a:t>
            </a:r>
            <a:endParaRPr/>
          </a:p>
          <a:p>
            <a:pPr indent="-158750" lvl="0" marL="171450" rtl="0" algn="l">
              <a:lnSpc>
                <a:spcPct val="100000"/>
              </a:lnSpc>
              <a:spcBef>
                <a:spcPts val="0"/>
              </a:spcBef>
              <a:spcAft>
                <a:spcPts val="0"/>
              </a:spcAft>
              <a:buClr>
                <a:schemeClr val="dk1"/>
              </a:buClr>
              <a:buSzPts val="1200"/>
              <a:buChar char="•"/>
            </a:pPr>
            <a:r>
              <a:rPr lang="es-ES">
                <a:solidFill>
                  <a:srgbClr val="5F5E77"/>
                </a:solidFill>
                <a:latin typeface="Roboto"/>
                <a:ea typeface="Roboto"/>
                <a:cs typeface="Roboto"/>
                <a:sym typeface="Roboto"/>
              </a:rPr>
              <a:t>Ensuring that social protection systems and supports for young children and their families do not reinforce gendered norms around care work and provide for maternity and paternity leave and childcare.</a:t>
            </a:r>
            <a:endParaRPr/>
          </a:p>
          <a:p>
            <a:pPr indent="0" lvl="0" marL="0" rtl="0" algn="l">
              <a:lnSpc>
                <a:spcPct val="100000"/>
              </a:lnSpc>
              <a:spcBef>
                <a:spcPts val="0"/>
              </a:spcBef>
              <a:spcAft>
                <a:spcPts val="0"/>
              </a:spcAft>
              <a:buClr>
                <a:schemeClr val="dk1"/>
              </a:buClr>
              <a:buSzPts val="1400"/>
              <a:buFont typeface="Arial"/>
              <a:buNone/>
            </a:pPr>
            <a:r>
              <a:t/>
            </a:r>
            <a:endParaRPr b="1"/>
          </a:p>
          <a:p>
            <a:pPr indent="0" lvl="0" marL="0" rtl="0" algn="l">
              <a:lnSpc>
                <a:spcPct val="100000"/>
              </a:lnSpc>
              <a:spcBef>
                <a:spcPts val="0"/>
              </a:spcBef>
              <a:spcAft>
                <a:spcPts val="0"/>
              </a:spcAft>
              <a:buSzPts val="1400"/>
              <a:buNone/>
            </a:pPr>
            <a:r>
              <a:rPr b="1" lang="es-ES"/>
              <a:t>Inclusion approach: </a:t>
            </a:r>
            <a:r>
              <a:rPr lang="es-ES"/>
              <a:t>presents a way to ensure equal opportunities, support, and access to services for minority groups or those in especially vulnerable situations before, during, and after an emergency. Children with disabilities:</a:t>
            </a:r>
            <a:endParaRPr/>
          </a:p>
          <a:p>
            <a:pPr indent="0" lvl="0" marL="0" rtl="0" algn="l">
              <a:lnSpc>
                <a:spcPct val="100000"/>
              </a:lnSpc>
              <a:spcBef>
                <a:spcPts val="0"/>
              </a:spcBef>
              <a:spcAft>
                <a:spcPts val="0"/>
              </a:spcAft>
              <a:buClr>
                <a:schemeClr val="dk1"/>
              </a:buClr>
              <a:buSzPts val="1400"/>
              <a:buFont typeface="Arial"/>
              <a:buNone/>
            </a:pPr>
            <a:r>
              <a:rPr lang="es-ES"/>
              <a:t>-  are 25% less likely to attend early childhood education. </a:t>
            </a:r>
            <a:endParaRPr/>
          </a:p>
          <a:p>
            <a:pPr indent="0" lvl="0" marL="0" rtl="0" algn="l">
              <a:lnSpc>
                <a:spcPct val="100000"/>
              </a:lnSpc>
              <a:spcBef>
                <a:spcPts val="0"/>
              </a:spcBef>
              <a:spcAft>
                <a:spcPts val="0"/>
              </a:spcAft>
              <a:buClr>
                <a:schemeClr val="dk1"/>
              </a:buClr>
              <a:buSzPts val="1400"/>
              <a:buFont typeface="Arial"/>
              <a:buNone/>
            </a:pPr>
            <a:r>
              <a:rPr lang="es-ES"/>
              <a:t>- face poorer health outcomes. </a:t>
            </a:r>
            <a:endParaRPr/>
          </a:p>
          <a:p>
            <a:pPr indent="0" lvl="0" marL="0" rtl="0" algn="l">
              <a:lnSpc>
                <a:spcPct val="100000"/>
              </a:lnSpc>
              <a:spcBef>
                <a:spcPts val="0"/>
              </a:spcBef>
              <a:spcAft>
                <a:spcPts val="0"/>
              </a:spcAft>
              <a:buClr>
                <a:schemeClr val="dk1"/>
              </a:buClr>
              <a:buSzPts val="1400"/>
              <a:buFont typeface="Arial"/>
              <a:buNone/>
            </a:pPr>
            <a:r>
              <a:rPr lang="es-ES"/>
              <a:t>- can have a delayed development process</a:t>
            </a:r>
            <a:endParaRPr/>
          </a:p>
          <a:p>
            <a:pPr indent="0" lvl="0" marL="0" rtl="0" algn="l">
              <a:lnSpc>
                <a:spcPct val="100000"/>
              </a:lnSpc>
              <a:spcBef>
                <a:spcPts val="0"/>
              </a:spcBef>
              <a:spcAft>
                <a:spcPts val="0"/>
              </a:spcAft>
              <a:buClr>
                <a:schemeClr val="dk1"/>
              </a:buClr>
              <a:buSzPts val="1400"/>
              <a:buFont typeface="Arial"/>
              <a:buNone/>
            </a:pPr>
            <a:r>
              <a:rPr lang="es-ES"/>
              <a:t>- face a higher risk of getting communicable diseases</a:t>
            </a:r>
            <a:endParaRPr/>
          </a:p>
          <a:p>
            <a:pPr indent="0" lvl="0" marL="0" rtl="0" algn="l">
              <a:lnSpc>
                <a:spcPct val="100000"/>
              </a:lnSpc>
              <a:spcBef>
                <a:spcPts val="0"/>
              </a:spcBef>
              <a:spcAft>
                <a:spcPts val="0"/>
              </a:spcAft>
              <a:buClr>
                <a:schemeClr val="dk1"/>
              </a:buClr>
              <a:buSzPts val="1400"/>
              <a:buFont typeface="Arial"/>
              <a:buNone/>
            </a:pPr>
            <a:r>
              <a:rPr lang="es-ES"/>
              <a:t>- have lower chances to survive when sick.</a:t>
            </a:r>
            <a:endParaRPr/>
          </a:p>
          <a:p>
            <a:pPr indent="0" lvl="0" marL="0" rtl="0" algn="l">
              <a:lnSpc>
                <a:spcPct val="100000"/>
              </a:lnSpc>
              <a:spcBef>
                <a:spcPts val="0"/>
              </a:spcBef>
              <a:spcAft>
                <a:spcPts val="0"/>
              </a:spcAft>
              <a:buClr>
                <a:schemeClr val="dk1"/>
              </a:buClr>
              <a:buSzPts val="1400"/>
              <a:buFont typeface="Arial"/>
              <a:buNone/>
            </a:pPr>
            <a:r>
              <a:rPr lang="es-ES"/>
              <a:t>- are more likely to live in poverty compared to children without disabilities. </a:t>
            </a:r>
            <a:endParaRPr/>
          </a:p>
          <a:p>
            <a:pPr indent="0" lvl="0" marL="0" rtl="0" algn="l">
              <a:lnSpc>
                <a:spcPct val="100000"/>
              </a:lnSpc>
              <a:spcBef>
                <a:spcPts val="0"/>
              </a:spcBef>
              <a:spcAft>
                <a:spcPts val="0"/>
              </a:spcAft>
              <a:buClr>
                <a:schemeClr val="dk1"/>
              </a:buClr>
              <a:buSzPts val="1400"/>
              <a:buFont typeface="Arial"/>
              <a:buNone/>
            </a:pPr>
            <a:r>
              <a:rPr lang="es-ES"/>
              <a:t>- are often marginalized and at-risk in many communities. They are even more at risk where there is armed conflict, natural disaster and other crises.</a:t>
            </a:r>
            <a:endParaRPr/>
          </a:p>
          <a:p>
            <a:pPr indent="0" lvl="0" marL="0" rtl="0" algn="l">
              <a:lnSpc>
                <a:spcPct val="100000"/>
              </a:lnSpc>
              <a:spcBef>
                <a:spcPts val="0"/>
              </a:spcBef>
              <a:spcAft>
                <a:spcPts val="0"/>
              </a:spcAft>
              <a:buClr>
                <a:schemeClr val="dk1"/>
              </a:buClr>
              <a:buSzPts val="1400"/>
              <a:buFont typeface="Arial"/>
              <a:buNone/>
            </a:pPr>
            <a:r>
              <a:rPr lang="es-ES"/>
              <a:t>As children with disabilities are a particularly vulnerable group, there is a greater risk that being identified as having a disability could lead to discrimination or stigma in their schools or communities. Since children are constantly growing and developing, and develop at their own pace, it can be quite challenging for parents and project staff to identify developmental delays or impairments, particularly among children under the age of 5 (Plan International, 2015). Still, there are practical and accessible tools that support practitioners and other stakeholders with screening and early identification of disabilities and developmental delays in young children.</a:t>
            </a:r>
            <a:endParaRPr/>
          </a:p>
          <a:p>
            <a:pPr indent="0" lvl="0" marL="0" rtl="0" algn="l">
              <a:lnSpc>
                <a:spcPct val="100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SzPts val="1400"/>
              <a:buNone/>
            </a:pPr>
            <a:r>
              <a:rPr b="1" lang="es-ES"/>
              <a:t>Intercultural approach: </a:t>
            </a:r>
            <a:r>
              <a:rPr lang="es-ES"/>
              <a:t>Intervention strategies must be adapted to the local environment. Programs must recognize native or indigenous languages, and educational programs must include them. In ECD, the idea is to build on the strengths of each local community in their child-rearing practices. </a:t>
            </a:r>
            <a:endParaRPr/>
          </a:p>
          <a:p>
            <a:pPr indent="0" lvl="0" marL="0" rtl="0" algn="l">
              <a:lnSpc>
                <a:spcPct val="100000"/>
              </a:lnSpc>
              <a:spcBef>
                <a:spcPts val="0"/>
              </a:spcBef>
              <a:spcAft>
                <a:spcPts val="0"/>
              </a:spcAft>
              <a:buClr>
                <a:schemeClr val="dk1"/>
              </a:buClr>
              <a:buSzPts val="1400"/>
              <a:buFont typeface="Arial"/>
              <a:buNone/>
            </a:pPr>
            <a:r>
              <a:rPr lang="es-ES"/>
              <a:t>For instance, using the mother tongue in learning spaces enhances participation, decreases attrition, and increases the likelihood of family and community engagement in children's learning processes. Research also shows that using the mother tongue as the medium of instruction enhances the child's cognitive learning processes and that learner-centered teaching carried out in a language the child speaks tends to be effective. </a:t>
            </a:r>
            <a:endParaRPr/>
          </a:p>
          <a:p>
            <a:pPr indent="0" lvl="0" marL="0" rtl="0" algn="l">
              <a:lnSpc>
                <a:spcPct val="100000"/>
              </a:lnSpc>
              <a:spcBef>
                <a:spcPts val="0"/>
              </a:spcBef>
              <a:spcAft>
                <a:spcPts val="0"/>
              </a:spcAft>
              <a:buClr>
                <a:schemeClr val="dk1"/>
              </a:buClr>
              <a:buSzPts val="1400"/>
              <a:buFont typeface="Arial"/>
              <a:buNone/>
            </a:pPr>
            <a:r>
              <a:rPr lang="es-ES"/>
              <a:t>The following are recommended key considerations for supporting local/mother language use during early childhood education: (a) language of instruction, (b) appropriate curriculum, and (c) teacher and other education personnel capacity (UNICEF, 2016).</a:t>
            </a:r>
            <a:endParaRPr/>
          </a:p>
          <a:p>
            <a:pPr indent="0" lvl="0" marL="0" rtl="0" algn="l">
              <a:lnSpc>
                <a:spcPct val="100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SzPts val="1400"/>
              <a:buNone/>
            </a:pPr>
            <a:r>
              <a:rPr b="1" lang="es-ES"/>
              <a:t>Life-course approach </a:t>
            </a:r>
            <a:r>
              <a:rPr lang="es-ES"/>
              <a:t>means:</a:t>
            </a:r>
            <a:endParaRPr/>
          </a:p>
          <a:p>
            <a:pPr indent="0" lvl="0" marL="0" rtl="0" algn="l">
              <a:lnSpc>
                <a:spcPct val="100000"/>
              </a:lnSpc>
              <a:spcBef>
                <a:spcPts val="0"/>
              </a:spcBef>
              <a:spcAft>
                <a:spcPts val="0"/>
              </a:spcAft>
              <a:buClr>
                <a:schemeClr val="dk1"/>
              </a:buClr>
              <a:buSzPts val="1400"/>
              <a:buFont typeface="Arial"/>
              <a:buNone/>
            </a:pPr>
            <a:r>
              <a:rPr lang="es-ES"/>
              <a:t>• recognizing that all stages of a person’s life are intricately intertwined with each other, with the lives of other people in society, and with past and future generations of their families;</a:t>
            </a:r>
            <a:endParaRPr/>
          </a:p>
          <a:p>
            <a:pPr indent="0" lvl="0" marL="0" rtl="0" algn="l">
              <a:lnSpc>
                <a:spcPct val="100000"/>
              </a:lnSpc>
              <a:spcBef>
                <a:spcPts val="0"/>
              </a:spcBef>
              <a:spcAft>
                <a:spcPts val="0"/>
              </a:spcAft>
              <a:buClr>
                <a:schemeClr val="dk1"/>
              </a:buClr>
              <a:buSzPts val="1400"/>
              <a:buFont typeface="Arial"/>
              <a:buNone/>
            </a:pPr>
            <a:r>
              <a:rPr lang="es-ES"/>
              <a:t>• understanding that health and well-being depend on interactions between risk and protective factors throughout people’s lives;</a:t>
            </a:r>
            <a:endParaRPr/>
          </a:p>
          <a:p>
            <a:pPr indent="0" lvl="0" marL="0" rtl="0" algn="l">
              <a:lnSpc>
                <a:spcPct val="100000"/>
              </a:lnSpc>
              <a:spcBef>
                <a:spcPts val="0"/>
              </a:spcBef>
              <a:spcAft>
                <a:spcPts val="0"/>
              </a:spcAft>
              <a:buClr>
                <a:schemeClr val="dk1"/>
              </a:buClr>
              <a:buSzPts val="1400"/>
              <a:buFont typeface="Arial"/>
              <a:buNone/>
            </a:pPr>
            <a:r>
              <a:rPr lang="es-ES"/>
              <a:t>• taking action:</a:t>
            </a:r>
            <a:endParaRPr/>
          </a:p>
          <a:p>
            <a:pPr indent="0" lvl="0" marL="0" rtl="0" algn="l">
              <a:lnSpc>
                <a:spcPct val="100000"/>
              </a:lnSpc>
              <a:spcBef>
                <a:spcPts val="0"/>
              </a:spcBef>
              <a:spcAft>
                <a:spcPts val="0"/>
              </a:spcAft>
              <a:buClr>
                <a:schemeClr val="dk1"/>
              </a:buClr>
              <a:buSzPts val="1400"/>
              <a:buFont typeface="Arial"/>
              <a:buNone/>
            </a:pPr>
            <a:r>
              <a:rPr lang="es-ES"/>
              <a:t>- early to ensure the best start in life;</a:t>
            </a:r>
            <a:endParaRPr/>
          </a:p>
          <a:p>
            <a:pPr indent="0" lvl="0" marL="0" rtl="0" algn="l">
              <a:lnSpc>
                <a:spcPct val="100000"/>
              </a:lnSpc>
              <a:spcBef>
                <a:spcPts val="0"/>
              </a:spcBef>
              <a:spcAft>
                <a:spcPts val="0"/>
              </a:spcAft>
              <a:buClr>
                <a:schemeClr val="dk1"/>
              </a:buClr>
              <a:buSzPts val="1400"/>
              <a:buFont typeface="Arial"/>
              <a:buNone/>
            </a:pPr>
            <a:r>
              <a:rPr lang="es-ES"/>
              <a:t>- appropriately to protect and promote health during life’s transition periods; and</a:t>
            </a:r>
            <a:endParaRPr/>
          </a:p>
          <a:p>
            <a:pPr indent="0" lvl="0" marL="0" rtl="0" algn="l">
              <a:lnSpc>
                <a:spcPct val="100000"/>
              </a:lnSpc>
              <a:spcBef>
                <a:spcPts val="0"/>
              </a:spcBef>
              <a:spcAft>
                <a:spcPts val="0"/>
              </a:spcAft>
              <a:buClr>
                <a:schemeClr val="dk1"/>
              </a:buClr>
              <a:buSzPts val="1400"/>
              <a:buFont typeface="Arial"/>
              <a:buNone/>
            </a:pPr>
            <a:r>
              <a:rPr lang="es-ES"/>
              <a:t>- together, as a whole society, to create healthy environments, improve conditions of daily life, and strengthen people-centered health systems.</a:t>
            </a:r>
            <a:endParaRPr/>
          </a:p>
          <a:p>
            <a:pPr indent="0" lvl="0" marL="0" rtl="0" algn="l">
              <a:lnSpc>
                <a:spcPct val="107000"/>
              </a:lnSpc>
              <a:spcBef>
                <a:spcPts val="0"/>
              </a:spcBef>
              <a:spcAft>
                <a:spcPts val="0"/>
              </a:spcAft>
              <a:buSzPts val="14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25e3dfe0434_2_723: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5" name="Google Shape;145;g25e3dfe0434_2_723: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Clr>
                <a:schemeClr val="dk1"/>
              </a:buClr>
              <a:buSzPts val="1400"/>
              <a:buFont typeface="Arial"/>
              <a:buNone/>
            </a:pPr>
            <a:r>
              <a:rPr lang="es-ES"/>
              <a:t>Suggested </a:t>
            </a:r>
            <a:r>
              <a:rPr b="1" lang="es-ES"/>
              <a:t>specific questions </a:t>
            </a:r>
            <a:r>
              <a:rPr lang="es-ES"/>
              <a:t>for plenary: </a:t>
            </a:r>
            <a:endParaRPr/>
          </a:p>
          <a:p>
            <a:pPr indent="-215900" lvl="0" marL="228600" rtl="0" algn="l">
              <a:lnSpc>
                <a:spcPct val="107000"/>
              </a:lnSpc>
              <a:spcBef>
                <a:spcPts val="0"/>
              </a:spcBef>
              <a:spcAft>
                <a:spcPts val="0"/>
              </a:spcAft>
              <a:buClr>
                <a:schemeClr val="dk1"/>
              </a:buClr>
              <a:buSzPts val="1200"/>
              <a:buAutoNum type="arabicPeriod"/>
            </a:pPr>
            <a:r>
              <a:rPr lang="es-ES"/>
              <a:t>Why is it important to conduct a situation assessment in preparation for ECDiE?</a:t>
            </a:r>
            <a:endParaRPr/>
          </a:p>
          <a:p>
            <a:pPr indent="0" lvl="0" marL="0" rtl="0" algn="l">
              <a:lnSpc>
                <a:spcPct val="100000"/>
              </a:lnSpc>
              <a:spcBef>
                <a:spcPts val="0"/>
              </a:spcBef>
              <a:spcAft>
                <a:spcPts val="0"/>
              </a:spcAft>
              <a:buSzPts val="1400"/>
              <a:buNone/>
            </a:pPr>
            <a:r>
              <a:rPr b="1" lang="es-ES"/>
              <a:t>--</a:t>
            </a:r>
            <a:endParaRPr/>
          </a:p>
          <a:p>
            <a:pPr indent="0" lvl="0" marL="0" rtl="0" algn="l">
              <a:lnSpc>
                <a:spcPct val="107000"/>
              </a:lnSpc>
              <a:spcBef>
                <a:spcPts val="0"/>
              </a:spcBef>
              <a:spcAft>
                <a:spcPts val="0"/>
              </a:spcAft>
              <a:buClr>
                <a:schemeClr val="dk1"/>
              </a:buClr>
              <a:buSzPts val="1400"/>
              <a:buFont typeface="Arial"/>
              <a:buNone/>
            </a:pPr>
            <a:r>
              <a:rPr lang="es-ES"/>
              <a:t>Why work in preparation for ECDiE?</a:t>
            </a:r>
            <a:endParaRPr/>
          </a:p>
          <a:p>
            <a:pPr indent="-158750" lvl="0" marL="171450" rtl="0" algn="l">
              <a:lnSpc>
                <a:spcPct val="107000"/>
              </a:lnSpc>
              <a:spcBef>
                <a:spcPts val="0"/>
              </a:spcBef>
              <a:spcAft>
                <a:spcPts val="0"/>
              </a:spcAft>
              <a:buClr>
                <a:schemeClr val="dk1"/>
              </a:buClr>
              <a:buSzPts val="1200"/>
              <a:buChar char="•"/>
            </a:pPr>
            <a:r>
              <a:rPr lang="es-ES"/>
              <a:t>There is usually no updated or differentiated information on ECD that would allow decision-making and planning of actions focused on early childhood.</a:t>
            </a:r>
            <a:endParaRPr/>
          </a:p>
          <a:p>
            <a:pPr indent="-158750" lvl="0" marL="171450" rtl="0" algn="l">
              <a:lnSpc>
                <a:spcPct val="107000"/>
              </a:lnSpc>
              <a:spcBef>
                <a:spcPts val="0"/>
              </a:spcBef>
              <a:spcAft>
                <a:spcPts val="0"/>
              </a:spcAft>
              <a:buClr>
                <a:schemeClr val="dk1"/>
              </a:buClr>
              <a:buSzPts val="1200"/>
              <a:buChar char="•"/>
            </a:pPr>
            <a:r>
              <a:rPr lang="es-ES"/>
              <a:t>Management and coordination structures for preparedness and response do not have mechanisms to facilitate the incorporation of an ECD approach. </a:t>
            </a:r>
            <a:endParaRPr/>
          </a:p>
          <a:p>
            <a:pPr indent="-158750" lvl="0" marL="171450" rtl="0" algn="l">
              <a:lnSpc>
                <a:spcPct val="107000"/>
              </a:lnSpc>
              <a:spcBef>
                <a:spcPts val="0"/>
              </a:spcBef>
              <a:spcAft>
                <a:spcPts val="0"/>
              </a:spcAft>
              <a:buClr>
                <a:schemeClr val="dk1"/>
              </a:buClr>
              <a:buSzPts val="1200"/>
              <a:buChar char="•"/>
            </a:pPr>
            <a:r>
              <a:rPr lang="es-ES"/>
              <a:t>Response plans, contingency plans usually do not identify or integrate early childhood-focused scenarios and strategies.</a:t>
            </a:r>
            <a:endParaRPr/>
          </a:p>
          <a:p>
            <a:pPr indent="-158750" lvl="0" marL="171450" rtl="0" algn="l">
              <a:lnSpc>
                <a:spcPct val="107000"/>
              </a:lnSpc>
              <a:spcBef>
                <a:spcPts val="0"/>
              </a:spcBef>
              <a:spcAft>
                <a:spcPts val="0"/>
              </a:spcAft>
              <a:buClr>
                <a:schemeClr val="dk1"/>
              </a:buClr>
              <a:buSzPts val="1200"/>
              <a:buChar char="•"/>
            </a:pPr>
            <a:r>
              <a:rPr lang="es-ES"/>
              <a:t>The personnel who work and interact with early childhood do not always have the necessary preparation and training to articulate an appropriate response in case of disasters.</a:t>
            </a:r>
            <a:endParaRPr/>
          </a:p>
          <a:p>
            <a:pPr indent="0" lvl="0" marL="0" rtl="0" algn="l">
              <a:lnSpc>
                <a:spcPct val="107000"/>
              </a:lnSpc>
              <a:spcBef>
                <a:spcPts val="0"/>
              </a:spcBef>
              <a:spcAft>
                <a:spcPts val="0"/>
              </a:spcAft>
              <a:buClr>
                <a:schemeClr val="dk1"/>
              </a:buClr>
              <a:buSzPts val="1400"/>
              <a:buFont typeface="Arial"/>
              <a:buNone/>
            </a:pPr>
            <a:r>
              <a:t/>
            </a:r>
            <a:endParaRPr/>
          </a:p>
          <a:p>
            <a:pPr indent="0" lvl="0" marL="0" rtl="0" algn="l">
              <a:lnSpc>
                <a:spcPct val="107000"/>
              </a:lnSpc>
              <a:spcBef>
                <a:spcPts val="0"/>
              </a:spcBef>
              <a:spcAft>
                <a:spcPts val="0"/>
              </a:spcAft>
              <a:buClr>
                <a:schemeClr val="dk1"/>
              </a:buClr>
              <a:buSzPts val="1400"/>
              <a:buFont typeface="Arial"/>
              <a:buNone/>
            </a:pPr>
            <a:r>
              <a:rPr lang="es-ES"/>
              <a:t>To determine the intervention’s scope, teams can analyze the local characteristics, needs, and strengths. A solid understanding of existing ECD infrastructures and potential partners will aid in a more rapid and effective response. Consider the answer to the following questions: </a:t>
            </a:r>
            <a:endParaRPr/>
          </a:p>
          <a:p>
            <a:pPr indent="0" lvl="0" marL="0" rtl="0" algn="l">
              <a:lnSpc>
                <a:spcPct val="107000"/>
              </a:lnSpc>
              <a:spcBef>
                <a:spcPts val="0"/>
              </a:spcBef>
              <a:spcAft>
                <a:spcPts val="0"/>
              </a:spcAft>
              <a:buSzPts val="1400"/>
              <a:buNone/>
            </a:pPr>
            <a:r>
              <a:rPr b="1" lang="es-ES"/>
              <a:t>Analysis of Young Children and Families </a:t>
            </a:r>
            <a:endParaRPr/>
          </a:p>
          <a:p>
            <a:pPr indent="0" lvl="0" marL="0" rtl="0" algn="l">
              <a:lnSpc>
                <a:spcPct val="107000"/>
              </a:lnSpc>
              <a:spcBef>
                <a:spcPts val="0"/>
              </a:spcBef>
              <a:spcAft>
                <a:spcPts val="0"/>
              </a:spcAft>
              <a:buClr>
                <a:schemeClr val="dk1"/>
              </a:buClr>
              <a:buSzPts val="1400"/>
              <a:buFont typeface="Arial"/>
              <a:buNone/>
            </a:pPr>
            <a:r>
              <a:rPr lang="es-ES"/>
              <a:t>• How many children between 0-8? ( by age, gender, disability – if they have one) </a:t>
            </a:r>
            <a:endParaRPr/>
          </a:p>
          <a:p>
            <a:pPr indent="0" lvl="0" marL="0" rtl="0" algn="l">
              <a:lnSpc>
                <a:spcPct val="107000"/>
              </a:lnSpc>
              <a:spcBef>
                <a:spcPts val="0"/>
              </a:spcBef>
              <a:spcAft>
                <a:spcPts val="0"/>
              </a:spcAft>
              <a:buClr>
                <a:schemeClr val="dk1"/>
              </a:buClr>
              <a:buSzPts val="1400"/>
              <a:buFont typeface="Arial"/>
              <a:buNone/>
            </a:pPr>
            <a:r>
              <a:rPr lang="es-ES"/>
              <a:t>• What percentage of young children live with parents or caregivers? </a:t>
            </a:r>
            <a:endParaRPr/>
          </a:p>
          <a:p>
            <a:pPr indent="0" lvl="0" marL="0" rtl="0" algn="l">
              <a:lnSpc>
                <a:spcPct val="107000"/>
              </a:lnSpc>
              <a:spcBef>
                <a:spcPts val="0"/>
              </a:spcBef>
              <a:spcAft>
                <a:spcPts val="0"/>
              </a:spcAft>
              <a:buClr>
                <a:schemeClr val="dk1"/>
              </a:buClr>
              <a:buSzPts val="1400"/>
              <a:buFont typeface="Arial"/>
              <a:buNone/>
            </a:pPr>
            <a:r>
              <a:rPr lang="es-ES"/>
              <a:t>• What local knowledge exists in relation to ECD? </a:t>
            </a:r>
            <a:endParaRPr/>
          </a:p>
          <a:p>
            <a:pPr indent="0" lvl="0" marL="0" rtl="0" algn="l">
              <a:lnSpc>
                <a:spcPct val="107000"/>
              </a:lnSpc>
              <a:spcBef>
                <a:spcPts val="0"/>
              </a:spcBef>
              <a:spcAft>
                <a:spcPts val="0"/>
              </a:spcAft>
              <a:buClr>
                <a:schemeClr val="dk1"/>
              </a:buClr>
              <a:buSzPts val="1400"/>
              <a:buFont typeface="Arial"/>
              <a:buNone/>
            </a:pPr>
            <a:r>
              <a:rPr lang="es-ES"/>
              <a:t>• What are customary local care practices for young children? </a:t>
            </a:r>
            <a:endParaRPr/>
          </a:p>
          <a:p>
            <a:pPr indent="0" lvl="0" marL="0" rtl="0" algn="l">
              <a:lnSpc>
                <a:spcPct val="107000"/>
              </a:lnSpc>
              <a:spcBef>
                <a:spcPts val="0"/>
              </a:spcBef>
              <a:spcAft>
                <a:spcPts val="0"/>
              </a:spcAft>
              <a:buSzPts val="1400"/>
              <a:buNone/>
            </a:pPr>
            <a:r>
              <a:rPr b="1" lang="es-ES"/>
              <a:t>Analysis of Existing ECD Activities </a:t>
            </a:r>
            <a:endParaRPr/>
          </a:p>
          <a:p>
            <a:pPr indent="0" lvl="0" marL="0" rtl="0" algn="l">
              <a:lnSpc>
                <a:spcPct val="107000"/>
              </a:lnSpc>
              <a:spcBef>
                <a:spcPts val="0"/>
              </a:spcBef>
              <a:spcAft>
                <a:spcPts val="0"/>
              </a:spcAft>
              <a:buClr>
                <a:schemeClr val="dk1"/>
              </a:buClr>
              <a:buSzPts val="1400"/>
              <a:buFont typeface="Arial"/>
              <a:buNone/>
            </a:pPr>
            <a:r>
              <a:rPr lang="es-ES"/>
              <a:t>• Are any ECD activities currently taking place? If so, what are they? </a:t>
            </a:r>
            <a:endParaRPr/>
          </a:p>
          <a:p>
            <a:pPr indent="0" lvl="0" marL="0" rtl="0" algn="l">
              <a:lnSpc>
                <a:spcPct val="107000"/>
              </a:lnSpc>
              <a:spcBef>
                <a:spcPts val="0"/>
              </a:spcBef>
              <a:spcAft>
                <a:spcPts val="0"/>
              </a:spcAft>
              <a:buClr>
                <a:schemeClr val="dk1"/>
              </a:buClr>
              <a:buSzPts val="1400"/>
              <a:buFont typeface="Arial"/>
              <a:buNone/>
            </a:pPr>
            <a:r>
              <a:rPr lang="es-ES"/>
              <a:t>• Is the available space appropriate for both indoor and outdoor play? </a:t>
            </a:r>
            <a:endParaRPr/>
          </a:p>
          <a:p>
            <a:pPr indent="0" lvl="0" marL="0" rtl="0" algn="l">
              <a:lnSpc>
                <a:spcPct val="107000"/>
              </a:lnSpc>
              <a:spcBef>
                <a:spcPts val="0"/>
              </a:spcBef>
              <a:spcAft>
                <a:spcPts val="0"/>
              </a:spcAft>
              <a:buClr>
                <a:schemeClr val="dk1"/>
              </a:buClr>
              <a:buSzPts val="1400"/>
              <a:buFont typeface="Arial"/>
              <a:buNone/>
            </a:pPr>
            <a:r>
              <a:rPr lang="es-ES"/>
              <a:t>• What early-learning, play, recreational, stimulation and other ECD type materials are available? </a:t>
            </a:r>
            <a:endParaRPr/>
          </a:p>
          <a:p>
            <a:pPr indent="0" lvl="0" marL="0" rtl="0" algn="l">
              <a:lnSpc>
                <a:spcPct val="107000"/>
              </a:lnSpc>
              <a:spcBef>
                <a:spcPts val="0"/>
              </a:spcBef>
              <a:spcAft>
                <a:spcPts val="0"/>
              </a:spcAft>
              <a:buClr>
                <a:schemeClr val="dk1"/>
              </a:buClr>
              <a:buSzPts val="1400"/>
              <a:buFont typeface="Arial"/>
              <a:buNone/>
            </a:pPr>
            <a:r>
              <a:rPr lang="es-ES"/>
              <a:t>• Are the teachers/facilitators/volunteers trained? </a:t>
            </a:r>
            <a:endParaRPr/>
          </a:p>
          <a:p>
            <a:pPr indent="0" lvl="0" marL="0" rtl="0" algn="l">
              <a:lnSpc>
                <a:spcPct val="107000"/>
              </a:lnSpc>
              <a:spcBef>
                <a:spcPts val="0"/>
              </a:spcBef>
              <a:spcAft>
                <a:spcPts val="0"/>
              </a:spcAft>
              <a:buClr>
                <a:schemeClr val="dk1"/>
              </a:buClr>
              <a:buSzPts val="1400"/>
              <a:buFont typeface="Arial"/>
              <a:buNone/>
            </a:pPr>
            <a:r>
              <a:rPr lang="es-ES"/>
              <a:t>• Are older children/other caregivers part of organizing and helping with activities for young children? </a:t>
            </a:r>
            <a:endParaRPr/>
          </a:p>
          <a:p>
            <a:pPr indent="0" lvl="0" marL="0" rtl="0" algn="l">
              <a:lnSpc>
                <a:spcPct val="107000"/>
              </a:lnSpc>
              <a:spcBef>
                <a:spcPts val="0"/>
              </a:spcBef>
              <a:spcAft>
                <a:spcPts val="0"/>
              </a:spcAft>
              <a:buClr>
                <a:schemeClr val="dk1"/>
              </a:buClr>
              <a:buSzPts val="1400"/>
              <a:buFont typeface="Arial"/>
              <a:buNone/>
            </a:pPr>
            <a:r>
              <a:rPr lang="es-ES"/>
              <a:t>• Is there a referral system in place for children who are psychologically distressed or have special protection needs? </a:t>
            </a:r>
            <a:endParaRPr/>
          </a:p>
          <a:p>
            <a:pPr indent="0" lvl="0" marL="0" rtl="0" algn="l">
              <a:lnSpc>
                <a:spcPct val="107000"/>
              </a:lnSpc>
              <a:spcBef>
                <a:spcPts val="0"/>
              </a:spcBef>
              <a:spcAft>
                <a:spcPts val="0"/>
              </a:spcAft>
              <a:buClr>
                <a:schemeClr val="dk1"/>
              </a:buClr>
              <a:buSzPts val="1400"/>
              <a:buFont typeface="Arial"/>
              <a:buNone/>
            </a:pPr>
            <a:r>
              <a:rPr lang="es-ES"/>
              <a:t>» If yes, where are they referred? » How are parents involved in the activities? </a:t>
            </a:r>
            <a:endParaRPr/>
          </a:p>
          <a:p>
            <a:pPr indent="0" lvl="0" marL="0" rtl="0" algn="l">
              <a:lnSpc>
                <a:spcPct val="107000"/>
              </a:lnSpc>
              <a:spcBef>
                <a:spcPts val="0"/>
              </a:spcBef>
              <a:spcAft>
                <a:spcPts val="0"/>
              </a:spcAft>
              <a:buClr>
                <a:schemeClr val="dk1"/>
              </a:buClr>
              <a:buSzPts val="1400"/>
              <a:buFont typeface="Arial"/>
              <a:buNone/>
            </a:pPr>
            <a:r>
              <a:rPr lang="es-ES"/>
              <a:t>• How can ECDiE be integrated within existing ECD programmes and activities? </a:t>
            </a:r>
            <a:endParaRPr/>
          </a:p>
          <a:p>
            <a:pPr indent="0" lvl="0" marL="0" rtl="0" algn="l">
              <a:lnSpc>
                <a:spcPct val="107000"/>
              </a:lnSpc>
              <a:spcBef>
                <a:spcPts val="0"/>
              </a:spcBef>
              <a:spcAft>
                <a:spcPts val="0"/>
              </a:spcAft>
              <a:buClr>
                <a:schemeClr val="dk1"/>
              </a:buClr>
              <a:buSzPts val="1400"/>
              <a:buFont typeface="Arial"/>
              <a:buNone/>
            </a:pPr>
            <a:r>
              <a:rPr lang="es-ES"/>
              <a:t> </a:t>
            </a:r>
            <a:r>
              <a:rPr b="1" lang="es-ES"/>
              <a:t>Analysis of Potential Partners</a:t>
            </a:r>
            <a:r>
              <a:rPr lang="es-ES"/>
              <a:t> </a:t>
            </a:r>
            <a:endParaRPr/>
          </a:p>
          <a:p>
            <a:pPr indent="0" lvl="0" marL="0" rtl="0" algn="l">
              <a:lnSpc>
                <a:spcPct val="107000"/>
              </a:lnSpc>
              <a:spcBef>
                <a:spcPts val="0"/>
              </a:spcBef>
              <a:spcAft>
                <a:spcPts val="0"/>
              </a:spcAft>
              <a:buClr>
                <a:schemeClr val="dk1"/>
              </a:buClr>
              <a:buSzPts val="1400"/>
              <a:buFont typeface="Arial"/>
              <a:buNone/>
            </a:pPr>
            <a:r>
              <a:rPr lang="es-ES"/>
              <a:t>• Who are the key ECD players? </a:t>
            </a:r>
            <a:endParaRPr/>
          </a:p>
          <a:p>
            <a:pPr indent="0" lvl="0" marL="0" rtl="0" algn="l">
              <a:lnSpc>
                <a:spcPct val="107000"/>
              </a:lnSpc>
              <a:spcBef>
                <a:spcPts val="0"/>
              </a:spcBef>
              <a:spcAft>
                <a:spcPts val="0"/>
              </a:spcAft>
              <a:buClr>
                <a:schemeClr val="dk1"/>
              </a:buClr>
              <a:buSzPts val="1400"/>
              <a:buFont typeface="Arial"/>
              <a:buNone/>
            </a:pPr>
            <a:r>
              <a:rPr lang="es-ES"/>
              <a:t>• Has an emergency plan, including ECD been drafted for the country? </a:t>
            </a:r>
            <a:endParaRPr/>
          </a:p>
          <a:p>
            <a:pPr indent="0" lvl="0" marL="0" rtl="0" algn="l">
              <a:lnSpc>
                <a:spcPct val="107000"/>
              </a:lnSpc>
              <a:spcBef>
                <a:spcPts val="0"/>
              </a:spcBef>
              <a:spcAft>
                <a:spcPts val="0"/>
              </a:spcAft>
              <a:buClr>
                <a:schemeClr val="dk1"/>
              </a:buClr>
              <a:buSzPts val="1400"/>
              <a:buFont typeface="Arial"/>
              <a:buNone/>
            </a:pPr>
            <a:r>
              <a:rPr lang="es-ES"/>
              <a:t>• Have local staff been trained? Do they need additional training to respond to the crisis and children's needs?</a:t>
            </a:r>
            <a:endParaRPr/>
          </a:p>
          <a:p>
            <a:pPr indent="0" lvl="0" marL="0" rtl="0" algn="l">
              <a:lnSpc>
                <a:spcPct val="107000"/>
              </a:lnSpc>
              <a:spcBef>
                <a:spcPts val="0"/>
              </a:spcBef>
              <a:spcAft>
                <a:spcPts val="0"/>
              </a:spcAft>
              <a:buClr>
                <a:schemeClr val="dk1"/>
              </a:buClr>
              <a:buSzPts val="1400"/>
              <a:buFont typeface="Arial"/>
              <a:buNone/>
            </a:pPr>
            <a:r>
              <a:rPr lang="es-ES"/>
              <a:t>• Are international and local staff in place and able to coordinate ECD in the emergency plan? </a:t>
            </a:r>
            <a:endParaRPr/>
          </a:p>
          <a:p>
            <a:pPr indent="0" lvl="0" marL="0" rtl="0" algn="l">
              <a:lnSpc>
                <a:spcPct val="107000"/>
              </a:lnSpc>
              <a:spcBef>
                <a:spcPts val="0"/>
              </a:spcBef>
              <a:spcAft>
                <a:spcPts val="0"/>
              </a:spcAft>
              <a:buClr>
                <a:schemeClr val="dk1"/>
              </a:buClr>
              <a:buSzPts val="1400"/>
              <a:buFont typeface="Arial"/>
              <a:buNone/>
            </a:pPr>
            <a:r>
              <a:rPr lang="es-ES"/>
              <a:t>• Are management structures and lines of accountability in place? </a:t>
            </a:r>
            <a:endParaRPr/>
          </a:p>
          <a:p>
            <a:pPr indent="0" lvl="0" marL="0" rtl="0" algn="l">
              <a:lnSpc>
                <a:spcPct val="107000"/>
              </a:lnSpc>
              <a:spcBef>
                <a:spcPts val="0"/>
              </a:spcBef>
              <a:spcAft>
                <a:spcPts val="0"/>
              </a:spcAft>
              <a:buClr>
                <a:schemeClr val="dk1"/>
              </a:buClr>
              <a:buSzPts val="1400"/>
              <a:buFont typeface="Arial"/>
              <a:buNone/>
            </a:pPr>
            <a:r>
              <a:rPr lang="es-ES"/>
              <a:t>• Are international emergency staff fully briefed and on stand-by? </a:t>
            </a:r>
            <a:endParaRPr/>
          </a:p>
          <a:p>
            <a:pPr indent="0" lvl="0" marL="0" rtl="0" algn="l">
              <a:lnSpc>
                <a:spcPct val="107000"/>
              </a:lnSpc>
              <a:spcBef>
                <a:spcPts val="0"/>
              </a:spcBef>
              <a:spcAft>
                <a:spcPts val="0"/>
              </a:spcAft>
              <a:buClr>
                <a:schemeClr val="dk1"/>
              </a:buClr>
              <a:buSzPts val="1400"/>
              <a:buFont typeface="Arial"/>
              <a:buNone/>
            </a:pPr>
            <a:r>
              <a:rPr lang="es-ES"/>
              <a:t>• Are there local partners engaged in ECD activities? </a:t>
            </a:r>
            <a:endParaRPr/>
          </a:p>
          <a:p>
            <a:pPr indent="0" lvl="0" marL="0" rtl="0" algn="l">
              <a:lnSpc>
                <a:spcPct val="107000"/>
              </a:lnSpc>
              <a:spcBef>
                <a:spcPts val="0"/>
              </a:spcBef>
              <a:spcAft>
                <a:spcPts val="0"/>
              </a:spcAft>
              <a:buSzPts val="1400"/>
              <a:buNone/>
            </a:pPr>
            <a:r>
              <a:rPr lang="es-ES"/>
              <a:t>• What are their approaches and what specific activities have been planned?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25e3dfe0434_2_734: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1" name="Google Shape;151;g25e3dfe0434_2_734: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Clr>
                <a:schemeClr val="dk1"/>
              </a:buClr>
              <a:buSzPts val="1400"/>
              <a:buFont typeface="Arial"/>
              <a:buNone/>
            </a:pPr>
            <a:r>
              <a:rPr lang="es-ES"/>
              <a:t>Suggested </a:t>
            </a:r>
            <a:r>
              <a:rPr b="1" lang="es-ES"/>
              <a:t>specific questions </a:t>
            </a:r>
            <a:r>
              <a:rPr lang="es-ES"/>
              <a:t>for plenary: </a:t>
            </a:r>
            <a:endParaRPr/>
          </a:p>
          <a:p>
            <a:pPr indent="-215900" lvl="0" marL="228600" rtl="0" algn="l">
              <a:lnSpc>
                <a:spcPct val="107000"/>
              </a:lnSpc>
              <a:spcBef>
                <a:spcPts val="0"/>
              </a:spcBef>
              <a:spcAft>
                <a:spcPts val="0"/>
              </a:spcAft>
              <a:buClr>
                <a:schemeClr val="dk1"/>
              </a:buClr>
              <a:buSzPts val="1200"/>
              <a:buAutoNum type="arabicPeriod"/>
            </a:pPr>
            <a:r>
              <a:rPr lang="es-ES"/>
              <a:t>Why is it important to consider the context when implementing ECDiE?</a:t>
            </a:r>
            <a:endParaRPr/>
          </a:p>
          <a:p>
            <a:pPr indent="-215900" lvl="0" marL="228600" rtl="0" algn="l">
              <a:lnSpc>
                <a:spcPct val="107000"/>
              </a:lnSpc>
              <a:spcBef>
                <a:spcPts val="0"/>
              </a:spcBef>
              <a:spcAft>
                <a:spcPts val="0"/>
              </a:spcAft>
              <a:buClr>
                <a:schemeClr val="dk1"/>
              </a:buClr>
              <a:buSzPts val="1200"/>
              <a:buAutoNum type="arabicPeriod"/>
            </a:pPr>
            <a:r>
              <a:rPr lang="es-ES"/>
              <a:t>Who are some of the key actors that should be involved in an assessment and preparation stage?</a:t>
            </a:r>
            <a:endParaRPr/>
          </a:p>
          <a:p>
            <a:pPr indent="0" lvl="0" marL="0" rtl="0" algn="l">
              <a:lnSpc>
                <a:spcPct val="100000"/>
              </a:lnSpc>
              <a:spcBef>
                <a:spcPts val="0"/>
              </a:spcBef>
              <a:spcAft>
                <a:spcPts val="0"/>
              </a:spcAft>
              <a:buClr>
                <a:schemeClr val="dk1"/>
              </a:buClr>
              <a:buSzPts val="1400"/>
              <a:buFont typeface="Arial"/>
              <a:buNone/>
            </a:pPr>
            <a:r>
              <a:t/>
            </a:r>
            <a:endParaRPr b="1"/>
          </a:p>
          <a:p>
            <a:pPr indent="0" lvl="0" marL="0" rtl="0" algn="l">
              <a:lnSpc>
                <a:spcPct val="100000"/>
              </a:lnSpc>
              <a:spcBef>
                <a:spcPts val="0"/>
              </a:spcBef>
              <a:spcAft>
                <a:spcPts val="0"/>
              </a:spcAft>
              <a:buSzPts val="1400"/>
              <a:buNone/>
            </a:pPr>
            <a:r>
              <a:rPr b="1" lang="es-ES"/>
              <a:t>--</a:t>
            </a:r>
            <a:endParaRPr/>
          </a:p>
          <a:p>
            <a:pPr indent="0" lvl="0" marL="0" rtl="0" algn="l">
              <a:lnSpc>
                <a:spcPct val="107000"/>
              </a:lnSpc>
              <a:spcBef>
                <a:spcPts val="0"/>
              </a:spcBef>
              <a:spcAft>
                <a:spcPts val="0"/>
              </a:spcAft>
              <a:buClr>
                <a:schemeClr val="dk1"/>
              </a:buClr>
              <a:buSzPts val="1400"/>
              <a:buFont typeface="Arial"/>
              <a:buNone/>
            </a:pPr>
            <a:r>
              <a:rPr lang="es-ES"/>
              <a:t>To ensure that we are best serving young children in crisis response, it is critical to actively engage community members to assess existing belief systems and capacities that promote resilience and protection and respond to risk without discrimination. Key actors must understand:</a:t>
            </a:r>
            <a:endParaRPr/>
          </a:p>
          <a:p>
            <a:pPr indent="-158750" lvl="0" marL="171450" rtl="0" algn="l">
              <a:lnSpc>
                <a:spcPct val="107000"/>
              </a:lnSpc>
              <a:spcBef>
                <a:spcPts val="0"/>
              </a:spcBef>
              <a:spcAft>
                <a:spcPts val="0"/>
              </a:spcAft>
              <a:buClr>
                <a:schemeClr val="dk1"/>
              </a:buClr>
              <a:buSzPts val="1200"/>
              <a:buChar char="•"/>
            </a:pPr>
            <a:r>
              <a:rPr lang="es-ES"/>
              <a:t>Existing resources and challenges, </a:t>
            </a:r>
            <a:endParaRPr/>
          </a:p>
          <a:p>
            <a:pPr indent="-158750" lvl="0" marL="171450" rtl="0" algn="l">
              <a:lnSpc>
                <a:spcPct val="107000"/>
              </a:lnSpc>
              <a:spcBef>
                <a:spcPts val="0"/>
              </a:spcBef>
              <a:spcAft>
                <a:spcPts val="0"/>
              </a:spcAft>
              <a:buClr>
                <a:schemeClr val="dk1"/>
              </a:buClr>
              <a:buSzPts val="1200"/>
              <a:buChar char="•"/>
            </a:pPr>
            <a:r>
              <a:rPr lang="es-ES"/>
              <a:t>How early childhood concerns are understood and prioritized, and,</a:t>
            </a:r>
            <a:endParaRPr/>
          </a:p>
          <a:p>
            <a:pPr indent="-158750" lvl="0" marL="171450" rtl="0" algn="l">
              <a:lnSpc>
                <a:spcPct val="107000"/>
              </a:lnSpc>
              <a:spcBef>
                <a:spcPts val="0"/>
              </a:spcBef>
              <a:spcAft>
                <a:spcPts val="0"/>
              </a:spcAft>
              <a:buClr>
                <a:schemeClr val="dk1"/>
              </a:buClr>
              <a:buSzPts val="1200"/>
              <a:buChar char="•"/>
            </a:pPr>
            <a:r>
              <a:rPr lang="es-ES"/>
              <a:t>How communities mobilize around these issues in order to work in ways that are supportive and collaborative, and not undermining local systems. </a:t>
            </a:r>
            <a:endParaRPr/>
          </a:p>
          <a:p>
            <a:pPr indent="0" lvl="0" marL="0" rtl="0" algn="l">
              <a:lnSpc>
                <a:spcPct val="107000"/>
              </a:lnSpc>
              <a:spcBef>
                <a:spcPts val="0"/>
              </a:spcBef>
              <a:spcAft>
                <a:spcPts val="0"/>
              </a:spcAft>
              <a:buClr>
                <a:schemeClr val="dk1"/>
              </a:buClr>
              <a:buSzPts val="1400"/>
              <a:buFont typeface="Arial"/>
              <a:buNone/>
            </a:pPr>
            <a:r>
              <a:t/>
            </a:r>
            <a:endParaRPr/>
          </a:p>
          <a:p>
            <a:pPr indent="0" lvl="0" marL="0" rtl="0" algn="l">
              <a:lnSpc>
                <a:spcPct val="107000"/>
              </a:lnSpc>
              <a:spcBef>
                <a:spcPts val="0"/>
              </a:spcBef>
              <a:spcAft>
                <a:spcPts val="0"/>
              </a:spcAft>
              <a:buClr>
                <a:schemeClr val="dk1"/>
              </a:buClr>
              <a:buSzPts val="1400"/>
              <a:buFont typeface="Arial"/>
              <a:buNone/>
            </a:pPr>
            <a:r>
              <a:rPr lang="es-ES"/>
              <a:t>This requires active participation from </a:t>
            </a:r>
            <a:r>
              <a:rPr b="1" lang="es-ES"/>
              <a:t>key actors</a:t>
            </a:r>
            <a:r>
              <a:rPr lang="es-ES"/>
              <a:t>, including: </a:t>
            </a:r>
            <a:endParaRPr/>
          </a:p>
          <a:p>
            <a:pPr indent="-158750" lvl="0" marL="171450" rtl="0" algn="l">
              <a:lnSpc>
                <a:spcPct val="107000"/>
              </a:lnSpc>
              <a:spcBef>
                <a:spcPts val="0"/>
              </a:spcBef>
              <a:spcAft>
                <a:spcPts val="0"/>
              </a:spcAft>
              <a:buClr>
                <a:schemeClr val="dk1"/>
              </a:buClr>
              <a:buSzPts val="1200"/>
              <a:buChar char="•"/>
            </a:pPr>
            <a:r>
              <a:rPr lang="es-ES"/>
              <a:t>Young children and caregivers </a:t>
            </a:r>
            <a:endParaRPr/>
          </a:p>
          <a:p>
            <a:pPr indent="-158750" lvl="0" marL="171450" rtl="0" algn="l">
              <a:lnSpc>
                <a:spcPct val="107000"/>
              </a:lnSpc>
              <a:spcBef>
                <a:spcPts val="0"/>
              </a:spcBef>
              <a:spcAft>
                <a:spcPts val="0"/>
              </a:spcAft>
              <a:buClr>
                <a:schemeClr val="dk1"/>
              </a:buClr>
              <a:buSzPts val="1200"/>
              <a:buChar char="•"/>
            </a:pPr>
            <a:r>
              <a:rPr lang="es-ES"/>
              <a:t>Communities </a:t>
            </a:r>
            <a:endParaRPr/>
          </a:p>
          <a:p>
            <a:pPr indent="-158750" lvl="0" marL="171450" rtl="0" algn="l">
              <a:lnSpc>
                <a:spcPct val="107000"/>
              </a:lnSpc>
              <a:spcBef>
                <a:spcPts val="0"/>
              </a:spcBef>
              <a:spcAft>
                <a:spcPts val="0"/>
              </a:spcAft>
              <a:buClr>
                <a:schemeClr val="dk1"/>
              </a:buClr>
              <a:buSzPts val="1200"/>
              <a:buChar char="•"/>
            </a:pPr>
            <a:r>
              <a:rPr lang="es-ES"/>
              <a:t>Humanitarian agencies </a:t>
            </a:r>
            <a:endParaRPr/>
          </a:p>
          <a:p>
            <a:pPr indent="-158750" lvl="0" marL="171450" rtl="0" algn="l">
              <a:lnSpc>
                <a:spcPct val="107000"/>
              </a:lnSpc>
              <a:spcBef>
                <a:spcPts val="0"/>
              </a:spcBef>
              <a:spcAft>
                <a:spcPts val="0"/>
              </a:spcAft>
              <a:buClr>
                <a:schemeClr val="dk1"/>
              </a:buClr>
              <a:buSzPts val="1200"/>
              <a:buChar char="•"/>
            </a:pPr>
            <a:r>
              <a:rPr lang="es-ES"/>
              <a:t>Civil society and community organizations</a:t>
            </a:r>
            <a:endParaRPr/>
          </a:p>
          <a:p>
            <a:pPr indent="-158750" lvl="0" marL="171450" rtl="0" algn="l">
              <a:lnSpc>
                <a:spcPct val="107000"/>
              </a:lnSpc>
              <a:spcBef>
                <a:spcPts val="0"/>
              </a:spcBef>
              <a:spcAft>
                <a:spcPts val="0"/>
              </a:spcAft>
              <a:buClr>
                <a:schemeClr val="dk1"/>
              </a:buClr>
              <a:buSzPts val="1200"/>
              <a:buChar char="•"/>
            </a:pPr>
            <a:r>
              <a:rPr lang="es-ES"/>
              <a:t>Government institutions</a:t>
            </a:r>
            <a:endParaRPr/>
          </a:p>
          <a:p>
            <a:pPr indent="0" lvl="0" marL="0" rtl="0" algn="l">
              <a:lnSpc>
                <a:spcPct val="107000"/>
              </a:lnSpc>
              <a:spcBef>
                <a:spcPts val="0"/>
              </a:spcBef>
              <a:spcAft>
                <a:spcPts val="0"/>
              </a:spcAft>
              <a:buClr>
                <a:schemeClr val="dk1"/>
              </a:buClr>
              <a:buSzPts val="1400"/>
              <a:buFont typeface="Arial"/>
              <a:buNone/>
            </a:pPr>
            <a:r>
              <a:t/>
            </a:r>
            <a:endParaRPr/>
          </a:p>
          <a:p>
            <a:pPr indent="0" lvl="0" marL="0" rtl="0" algn="l">
              <a:lnSpc>
                <a:spcPct val="107000"/>
              </a:lnSpc>
              <a:spcBef>
                <a:spcPts val="0"/>
              </a:spcBef>
              <a:spcAft>
                <a:spcPts val="0"/>
              </a:spcAft>
              <a:buClr>
                <a:schemeClr val="dk1"/>
              </a:buClr>
              <a:buSzPts val="1400"/>
              <a:buFont typeface="Arial"/>
              <a:buNone/>
            </a:pPr>
            <a:r>
              <a:rPr lang="es-ES"/>
              <a:t>For ECDiE, teams should consider the context and the core factors that are necessary for young children's well-being. This ensures that programming is appropriate for children, families, and communities. A deep context analysis requires a process of demonstrating respect, building trust, and developing relationships in communities. How we do this is as important as what we do.</a:t>
            </a:r>
            <a:endParaRPr/>
          </a:p>
          <a:p>
            <a:pPr indent="0" lvl="0" marL="0" rtl="0" algn="l">
              <a:lnSpc>
                <a:spcPct val="107000"/>
              </a:lnSpc>
              <a:spcBef>
                <a:spcPts val="0"/>
              </a:spcBef>
              <a:spcAft>
                <a:spcPts val="0"/>
              </a:spcAft>
              <a:buClr>
                <a:schemeClr val="dk1"/>
              </a:buClr>
              <a:buSzPts val="1400"/>
              <a:buFont typeface="Arial"/>
              <a:buNone/>
            </a:pPr>
            <a:r>
              <a:t/>
            </a:r>
            <a:endParaRPr/>
          </a:p>
          <a:p>
            <a:pPr indent="0" lvl="0" marL="0" rtl="0" algn="l">
              <a:lnSpc>
                <a:spcPct val="107000"/>
              </a:lnSpc>
              <a:spcBef>
                <a:spcPts val="0"/>
              </a:spcBef>
              <a:spcAft>
                <a:spcPts val="0"/>
              </a:spcAft>
              <a:buClr>
                <a:schemeClr val="dk1"/>
              </a:buClr>
              <a:buSzPts val="1400"/>
              <a:buFont typeface="Arial"/>
              <a:buNone/>
            </a:pPr>
            <a:r>
              <a:rPr lang="es-ES"/>
              <a:t>Deep</a:t>
            </a:r>
            <a:r>
              <a:rPr b="1" lang="es-ES"/>
              <a:t> context analysis </a:t>
            </a:r>
            <a:r>
              <a:rPr lang="es-ES"/>
              <a:t>is ideally undertaken during the preparedness phase in a humanitarian context. This would be updated during the response phase. If there was no context analysis undertaken prior to the response phase, the process would begin there and be enhanced on an ongoing basis through the recovery phase.</a:t>
            </a:r>
            <a:endParaRPr/>
          </a:p>
          <a:p>
            <a:pPr indent="0" lvl="0" marL="0" rtl="0" algn="l">
              <a:lnSpc>
                <a:spcPct val="107000"/>
              </a:lnSpc>
              <a:spcBef>
                <a:spcPts val="0"/>
              </a:spcBef>
              <a:spcAft>
                <a:spcPts val="0"/>
              </a:spcAft>
              <a:buClr>
                <a:schemeClr val="dk1"/>
              </a:buClr>
              <a:buSzPts val="1400"/>
              <a:buFont typeface="Arial"/>
              <a:buNone/>
            </a:pPr>
            <a:r>
              <a:rPr lang="es-ES"/>
              <a:t>By understanding underlying inequalities, disparities, and power dynamics, we can better plan and implement responsive, protective, and equitable programming for young children. We do so by:</a:t>
            </a:r>
            <a:endParaRPr/>
          </a:p>
          <a:p>
            <a:pPr indent="0" lvl="0" marL="0" rtl="0" algn="l">
              <a:lnSpc>
                <a:spcPct val="107000"/>
              </a:lnSpc>
              <a:spcBef>
                <a:spcPts val="0"/>
              </a:spcBef>
              <a:spcAft>
                <a:spcPts val="0"/>
              </a:spcAft>
              <a:buClr>
                <a:schemeClr val="dk1"/>
              </a:buClr>
              <a:buSzPts val="1400"/>
              <a:buFont typeface="Arial"/>
              <a:buNone/>
            </a:pPr>
            <a:r>
              <a:rPr lang="es-ES"/>
              <a:t>‹ Learning about local understandings of key concepts (e.g., child, child development, protection, risk, harm) and how those influence local approaches to ECD and Child protection)</a:t>
            </a:r>
            <a:endParaRPr/>
          </a:p>
          <a:p>
            <a:pPr indent="0" lvl="0" marL="0" rtl="0" algn="l">
              <a:lnSpc>
                <a:spcPct val="107000"/>
              </a:lnSpc>
              <a:spcBef>
                <a:spcPts val="0"/>
              </a:spcBef>
              <a:spcAft>
                <a:spcPts val="0"/>
              </a:spcAft>
              <a:buClr>
                <a:schemeClr val="dk1"/>
              </a:buClr>
              <a:buSzPts val="1400"/>
              <a:buFont typeface="Arial"/>
              <a:buNone/>
            </a:pPr>
            <a:r>
              <a:rPr lang="es-ES"/>
              <a:t>‹ Identifying what community members already do to protect children.</a:t>
            </a:r>
            <a:endParaRPr/>
          </a:p>
          <a:p>
            <a:pPr indent="0" lvl="0" marL="0" rtl="0" algn="l">
              <a:lnSpc>
                <a:spcPct val="107000"/>
              </a:lnSpc>
              <a:spcBef>
                <a:spcPts val="0"/>
              </a:spcBef>
              <a:spcAft>
                <a:spcPts val="0"/>
              </a:spcAft>
              <a:buClr>
                <a:schemeClr val="dk1"/>
              </a:buClr>
              <a:buSzPts val="1400"/>
              <a:buFont typeface="Arial"/>
              <a:buNone/>
            </a:pPr>
            <a:r>
              <a:rPr lang="es-ES"/>
              <a:t>‹ Understanding the leadership structures and who the opinion leaders and influencers are.</a:t>
            </a:r>
            <a:endParaRPr/>
          </a:p>
          <a:p>
            <a:pPr indent="0" lvl="0" marL="0" rtl="0" algn="l">
              <a:lnSpc>
                <a:spcPct val="107000"/>
              </a:lnSpc>
              <a:spcBef>
                <a:spcPts val="0"/>
              </a:spcBef>
              <a:spcAft>
                <a:spcPts val="0"/>
              </a:spcAft>
              <a:buClr>
                <a:schemeClr val="dk1"/>
              </a:buClr>
              <a:buSzPts val="1400"/>
              <a:buFont typeface="Arial"/>
              <a:buNone/>
            </a:pPr>
            <a:r>
              <a:rPr lang="es-ES"/>
              <a:t>‹ Learning about education and protection concerns and priorities in the community, including approaches and practices prior to emergencies, and if/how those have been affected by the emergency (positively or negatively). </a:t>
            </a:r>
            <a:endParaRPr/>
          </a:p>
          <a:p>
            <a:pPr indent="0" lvl="0" marL="0" rtl="0" algn="l">
              <a:lnSpc>
                <a:spcPct val="107000"/>
              </a:lnSpc>
              <a:spcBef>
                <a:spcPts val="0"/>
              </a:spcBef>
              <a:spcAft>
                <a:spcPts val="0"/>
              </a:spcAft>
              <a:buClr>
                <a:schemeClr val="dk1"/>
              </a:buClr>
              <a:buSzPts val="1400"/>
              <a:buFont typeface="Arial"/>
              <a:buNone/>
            </a:pPr>
            <a:r>
              <a:rPr lang="es-ES"/>
              <a:t>‹ Identifying existing resources within the community for child protection and ECD efforts.</a:t>
            </a:r>
            <a:endParaRPr/>
          </a:p>
          <a:p>
            <a:pPr indent="0" lvl="0" marL="0" rtl="0" algn="l">
              <a:lnSpc>
                <a:spcPct val="107000"/>
              </a:lnSpc>
              <a:spcBef>
                <a:spcPts val="0"/>
              </a:spcBef>
              <a:spcAft>
                <a:spcPts val="0"/>
              </a:spcAft>
              <a:buClr>
                <a:schemeClr val="dk1"/>
              </a:buClr>
              <a:buSzPts val="1400"/>
              <a:buFont typeface="Arial"/>
              <a:buNone/>
            </a:pPr>
            <a:r>
              <a:rPr lang="es-ES"/>
              <a:t>‹  Considering the potential influences (positive and negative) that the involvement of external actors (that includes humanitarian workers) may have in community child protection and ECD.</a:t>
            </a:r>
            <a:endParaRPr/>
          </a:p>
          <a:p>
            <a:pPr indent="0" lvl="0" marL="0" rtl="0" algn="l">
              <a:lnSpc>
                <a:spcPct val="107000"/>
              </a:lnSpc>
              <a:spcBef>
                <a:spcPts val="0"/>
              </a:spcBef>
              <a:spcAft>
                <a:spcPts val="0"/>
              </a:spcAft>
              <a:buSzPts val="1400"/>
              <a:buNone/>
            </a:pPr>
            <a:r>
              <a:rPr lang="es-ES"/>
              <a:t>‹  Understanding if there are issues that community members would not want to or be able to address and why.</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25e3dfe0434_2_746: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7" name="Google Shape;157;g25e3dfe0434_2_746: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None/>
            </a:pPr>
            <a:r>
              <a:rPr lang="es-ES"/>
              <a:t>Suggested </a:t>
            </a:r>
            <a:r>
              <a:rPr b="1" lang="es-ES"/>
              <a:t>specific questions </a:t>
            </a:r>
            <a:r>
              <a:rPr lang="es-ES"/>
              <a:t>for plenary: </a:t>
            </a:r>
            <a:endParaRPr/>
          </a:p>
          <a:p>
            <a:pPr indent="-215900" lvl="0" marL="228600" rtl="0" algn="l">
              <a:lnSpc>
                <a:spcPct val="107000"/>
              </a:lnSpc>
              <a:spcBef>
                <a:spcPts val="0"/>
              </a:spcBef>
              <a:spcAft>
                <a:spcPts val="0"/>
              </a:spcAft>
              <a:buClr>
                <a:schemeClr val="dk1"/>
              </a:buClr>
              <a:buSzPts val="1200"/>
              <a:buAutoNum type="arabicPeriod"/>
            </a:pPr>
            <a:r>
              <a:rPr lang="es-ES"/>
              <a:t>Give an example from Health, WASH, or Nutrition of how to incorporate ECDiE interventions.</a:t>
            </a:r>
            <a:endParaRPr b="1"/>
          </a:p>
          <a:p>
            <a:pPr indent="0" lvl="0" marL="0" rtl="0" algn="l">
              <a:lnSpc>
                <a:spcPct val="100000"/>
              </a:lnSpc>
              <a:spcBef>
                <a:spcPts val="0"/>
              </a:spcBef>
              <a:spcAft>
                <a:spcPts val="0"/>
              </a:spcAft>
              <a:buSzPts val="1400"/>
              <a:buNone/>
            </a:pPr>
            <a:r>
              <a:t/>
            </a:r>
            <a:endParaRPr b="1"/>
          </a:p>
          <a:p>
            <a:pPr indent="0" lvl="0" marL="0" rtl="0" algn="l">
              <a:lnSpc>
                <a:spcPct val="100000"/>
              </a:lnSpc>
              <a:spcBef>
                <a:spcPts val="0"/>
              </a:spcBef>
              <a:spcAft>
                <a:spcPts val="0"/>
              </a:spcAft>
              <a:buClr>
                <a:schemeClr val="dk1"/>
              </a:buClr>
              <a:buSzPts val="1400"/>
              <a:buFont typeface="Arial"/>
              <a:buNone/>
            </a:pPr>
            <a:r>
              <a:rPr b="1" lang="es-ES"/>
              <a:t>--</a:t>
            </a:r>
            <a:endParaRPr/>
          </a:p>
          <a:p>
            <a:pPr indent="0" lvl="0" marL="0" rtl="0" algn="l">
              <a:lnSpc>
                <a:spcPct val="107000"/>
              </a:lnSpc>
              <a:spcBef>
                <a:spcPts val="0"/>
              </a:spcBef>
              <a:spcAft>
                <a:spcPts val="0"/>
              </a:spcAft>
              <a:buSzPts val="1400"/>
              <a:buNone/>
            </a:pPr>
            <a:r>
              <a:rPr lang="es-ES"/>
              <a:t>Integrated programming approaches are not only cost effective but also provide the best outcomes. ECD is an excellent connector and provides opportunities for bringing together multi-sectoral services around the child in response to immediate and longer-term needs.</a:t>
            </a:r>
            <a:endParaRPr/>
          </a:p>
          <a:p>
            <a:pPr indent="0" lvl="0" marL="0" rtl="0" algn="l">
              <a:lnSpc>
                <a:spcPct val="107000"/>
              </a:lnSpc>
              <a:spcBef>
                <a:spcPts val="0"/>
              </a:spcBef>
              <a:spcAft>
                <a:spcPts val="0"/>
              </a:spcAft>
              <a:buSzPts val="1400"/>
              <a:buNone/>
            </a:pPr>
            <a:r>
              <a:t/>
            </a:r>
            <a:endParaRPr/>
          </a:p>
          <a:p>
            <a:pPr indent="0" lvl="0" marL="0" rtl="0" algn="l">
              <a:lnSpc>
                <a:spcPct val="107000"/>
              </a:lnSpc>
              <a:spcBef>
                <a:spcPts val="0"/>
              </a:spcBef>
              <a:spcAft>
                <a:spcPts val="0"/>
              </a:spcAft>
              <a:buSzPts val="1400"/>
              <a:buNone/>
            </a:pPr>
            <a:r>
              <a:rPr lang="es-ES"/>
              <a:t>The most relevant sectors for ECDiE are: </a:t>
            </a:r>
            <a:endParaRPr/>
          </a:p>
          <a:p>
            <a:pPr indent="-158750" lvl="0" marL="171450" rtl="0" algn="l">
              <a:lnSpc>
                <a:spcPct val="107000"/>
              </a:lnSpc>
              <a:spcBef>
                <a:spcPts val="0"/>
              </a:spcBef>
              <a:spcAft>
                <a:spcPts val="0"/>
              </a:spcAft>
              <a:buClr>
                <a:schemeClr val="dk1"/>
              </a:buClr>
              <a:buSzPts val="1200"/>
              <a:buChar char="•"/>
            </a:pPr>
            <a:r>
              <a:rPr lang="es-ES"/>
              <a:t>Protection</a:t>
            </a:r>
            <a:endParaRPr/>
          </a:p>
          <a:p>
            <a:pPr indent="-158750" lvl="0" marL="171450" rtl="0" algn="l">
              <a:lnSpc>
                <a:spcPct val="107000"/>
              </a:lnSpc>
              <a:spcBef>
                <a:spcPts val="0"/>
              </a:spcBef>
              <a:spcAft>
                <a:spcPts val="0"/>
              </a:spcAft>
              <a:buClr>
                <a:schemeClr val="dk1"/>
              </a:buClr>
              <a:buSzPts val="1200"/>
              <a:buChar char="•"/>
            </a:pPr>
            <a:r>
              <a:rPr lang="es-ES"/>
              <a:t>Learning/education</a:t>
            </a:r>
            <a:endParaRPr/>
          </a:p>
          <a:p>
            <a:pPr indent="-158750" lvl="0" marL="171450" rtl="0" algn="l">
              <a:lnSpc>
                <a:spcPct val="107000"/>
              </a:lnSpc>
              <a:spcBef>
                <a:spcPts val="0"/>
              </a:spcBef>
              <a:spcAft>
                <a:spcPts val="0"/>
              </a:spcAft>
              <a:buClr>
                <a:schemeClr val="dk1"/>
              </a:buClr>
              <a:buSzPts val="1200"/>
              <a:buChar char="•"/>
            </a:pPr>
            <a:r>
              <a:rPr lang="es-ES"/>
              <a:t>Water, sanitation, and hygiene - WASH</a:t>
            </a:r>
            <a:endParaRPr/>
          </a:p>
          <a:p>
            <a:pPr indent="-158750" lvl="0" marL="171450" rtl="0" algn="l">
              <a:lnSpc>
                <a:spcPct val="107000"/>
              </a:lnSpc>
              <a:spcBef>
                <a:spcPts val="0"/>
              </a:spcBef>
              <a:spcAft>
                <a:spcPts val="0"/>
              </a:spcAft>
              <a:buClr>
                <a:schemeClr val="dk1"/>
              </a:buClr>
              <a:buSzPts val="1200"/>
              <a:buChar char="•"/>
            </a:pPr>
            <a:r>
              <a:rPr lang="es-ES"/>
              <a:t>Nutrition and food safety</a:t>
            </a:r>
            <a:endParaRPr/>
          </a:p>
          <a:p>
            <a:pPr indent="-158750" lvl="0" marL="171450" rtl="0" algn="l">
              <a:lnSpc>
                <a:spcPct val="107000"/>
              </a:lnSpc>
              <a:spcBef>
                <a:spcPts val="0"/>
              </a:spcBef>
              <a:spcAft>
                <a:spcPts val="0"/>
              </a:spcAft>
              <a:buClr>
                <a:schemeClr val="dk1"/>
              </a:buClr>
              <a:buSzPts val="1200"/>
              <a:buChar char="•"/>
            </a:pPr>
            <a:r>
              <a:rPr lang="es-ES"/>
              <a:t>Health</a:t>
            </a:r>
            <a:endParaRPr/>
          </a:p>
          <a:p>
            <a:pPr indent="0" lvl="0" marL="0" rtl="0" algn="l">
              <a:lnSpc>
                <a:spcPct val="107000"/>
              </a:lnSpc>
              <a:spcBef>
                <a:spcPts val="0"/>
              </a:spcBef>
              <a:spcAft>
                <a:spcPts val="0"/>
              </a:spcAft>
              <a:buSzPts val="1400"/>
              <a:buNone/>
            </a:pPr>
            <a:r>
              <a:rPr lang="es-ES"/>
              <a:t>Every sector that integrates with ECDiE is stronger. There are many possible synergies when a response integrates traditional interventions like health and WASH with ECDiE and actually improves the effectiveness by leveraging resources.</a:t>
            </a:r>
            <a:endParaRPr/>
          </a:p>
          <a:p>
            <a:pPr indent="0" lvl="0" marL="0" rtl="0" algn="l">
              <a:lnSpc>
                <a:spcPct val="107000"/>
              </a:lnSpc>
              <a:spcBef>
                <a:spcPts val="0"/>
              </a:spcBef>
              <a:spcAft>
                <a:spcPts val="0"/>
              </a:spcAft>
              <a:buSzPts val="1400"/>
              <a:buNone/>
            </a:pPr>
            <a:r>
              <a:t/>
            </a:r>
            <a:endParaRPr/>
          </a:p>
          <a:p>
            <a:pPr indent="0" lvl="0" marL="0" rtl="0" algn="l">
              <a:lnSpc>
                <a:spcPct val="107000"/>
              </a:lnSpc>
              <a:spcBef>
                <a:spcPts val="0"/>
              </a:spcBef>
              <a:spcAft>
                <a:spcPts val="0"/>
              </a:spcAft>
              <a:buSzPts val="1400"/>
              <a:buNone/>
            </a:pPr>
            <a:r>
              <a:rPr i="1" lang="es-ES"/>
              <a:t>Integrating ECDiE with cross-cutting programming like Gender and RCCE or Community Engagement ensures that the response addresses gendered practices that impact children’s agency. By ensuring the participation of children and their caretakers in all decisions that affect them, teams promote the development of skills and engagement in both individual and collective decision-making processes” and increasing a “child’s sense of self-worth, self-esteem and empowerment. Children themselves say the capacity to act, exercise choice, and exert influence over daily situations are essential to their wellbeing.  </a:t>
            </a:r>
            <a:endParaRPr i="1"/>
          </a:p>
          <a:p>
            <a:pPr indent="0" lvl="0" marL="0" rtl="0" algn="l">
              <a:lnSpc>
                <a:spcPct val="107000"/>
              </a:lnSpc>
              <a:spcBef>
                <a:spcPts val="0"/>
              </a:spcBef>
              <a:spcAft>
                <a:spcPts val="0"/>
              </a:spcAft>
              <a:buSzPts val="1400"/>
              <a:buNone/>
            </a:pPr>
            <a:r>
              <a:t/>
            </a:r>
            <a:endParaRPr i="1"/>
          </a:p>
          <a:p>
            <a:pPr indent="0" lvl="0" marL="0" rtl="0" algn="l">
              <a:lnSpc>
                <a:spcPct val="107000"/>
              </a:lnSpc>
              <a:spcBef>
                <a:spcPts val="0"/>
              </a:spcBef>
              <a:spcAft>
                <a:spcPts val="0"/>
              </a:spcAft>
              <a:buClr>
                <a:schemeClr val="dk1"/>
              </a:buClr>
              <a:buSzPts val="1400"/>
              <a:buFont typeface="Calibri"/>
              <a:buNone/>
            </a:pPr>
            <a:r>
              <a:rPr lang="es-ES"/>
              <a:t>Coordinated ECDiE interventions that consider </a:t>
            </a:r>
            <a:r>
              <a:rPr b="1" lang="es-ES"/>
              <a:t>child protection </a:t>
            </a:r>
            <a:r>
              <a:rPr lang="es-ES"/>
              <a:t>can include: </a:t>
            </a:r>
            <a:endParaRPr/>
          </a:p>
          <a:p>
            <a:pPr indent="-171450" lvl="0" marL="171450" rtl="0" algn="l">
              <a:lnSpc>
                <a:spcPct val="107000"/>
              </a:lnSpc>
              <a:spcBef>
                <a:spcPts val="0"/>
              </a:spcBef>
              <a:spcAft>
                <a:spcPts val="0"/>
              </a:spcAft>
              <a:buClr>
                <a:schemeClr val="dk1"/>
              </a:buClr>
              <a:buSzPts val="1400"/>
              <a:buFont typeface="Calibri"/>
              <a:buChar char="-"/>
            </a:pPr>
            <a:r>
              <a:rPr lang="es-ES"/>
              <a:t>Promoting birth registration </a:t>
            </a:r>
            <a:endParaRPr/>
          </a:p>
          <a:p>
            <a:pPr indent="-171450" lvl="0" marL="171450" rtl="0" algn="l">
              <a:lnSpc>
                <a:spcPct val="107000"/>
              </a:lnSpc>
              <a:spcBef>
                <a:spcPts val="0"/>
              </a:spcBef>
              <a:spcAft>
                <a:spcPts val="0"/>
              </a:spcAft>
              <a:buClr>
                <a:schemeClr val="dk1"/>
              </a:buClr>
              <a:buSzPts val="1400"/>
              <a:buFont typeface="Calibri"/>
              <a:buChar char="-"/>
            </a:pPr>
            <a:r>
              <a:rPr lang="es-ES"/>
              <a:t>Implementation of child-friendly spaces </a:t>
            </a:r>
            <a:endParaRPr/>
          </a:p>
          <a:p>
            <a:pPr indent="-171450" lvl="0" marL="171450" rtl="0" algn="l">
              <a:lnSpc>
                <a:spcPct val="107000"/>
              </a:lnSpc>
              <a:spcBef>
                <a:spcPts val="0"/>
              </a:spcBef>
              <a:spcAft>
                <a:spcPts val="0"/>
              </a:spcAft>
              <a:buClr>
                <a:schemeClr val="dk1"/>
              </a:buClr>
              <a:buSzPts val="1400"/>
              <a:buFont typeface="Calibri"/>
              <a:buChar char="-"/>
            </a:pPr>
            <a:r>
              <a:rPr lang="es-ES"/>
              <a:t>Recognizing children who show signs of stress or trauma and referring them to specialized service providers</a:t>
            </a:r>
            <a:endParaRPr/>
          </a:p>
          <a:p>
            <a:pPr indent="-171450" lvl="0" marL="171450" rtl="0" algn="l">
              <a:lnSpc>
                <a:spcPct val="107000"/>
              </a:lnSpc>
              <a:spcBef>
                <a:spcPts val="0"/>
              </a:spcBef>
              <a:spcAft>
                <a:spcPts val="0"/>
              </a:spcAft>
              <a:buClr>
                <a:schemeClr val="dk1"/>
              </a:buClr>
              <a:buSzPts val="1400"/>
              <a:buFont typeface="Calibri"/>
              <a:buChar char="-"/>
            </a:pPr>
            <a:r>
              <a:rPr lang="es-ES"/>
              <a:t>Family reunification actions</a:t>
            </a:r>
            <a:endParaRPr/>
          </a:p>
          <a:p>
            <a:pPr indent="-171450" lvl="0" marL="171450" rtl="0" algn="l">
              <a:lnSpc>
                <a:spcPct val="107000"/>
              </a:lnSpc>
              <a:spcBef>
                <a:spcPts val="0"/>
              </a:spcBef>
              <a:spcAft>
                <a:spcPts val="0"/>
              </a:spcAft>
              <a:buClr>
                <a:schemeClr val="dk1"/>
              </a:buClr>
              <a:buSzPts val="1400"/>
              <a:buFont typeface="Calibri"/>
              <a:buChar char="-"/>
            </a:pPr>
            <a:r>
              <a:rPr lang="es-ES"/>
              <a:t>Accessible infrastructure (for children with disabilities)</a:t>
            </a:r>
            <a:endParaRPr/>
          </a:p>
          <a:p>
            <a:pPr indent="-171450" lvl="0" marL="171450" rtl="0" algn="l">
              <a:lnSpc>
                <a:spcPct val="107000"/>
              </a:lnSpc>
              <a:spcBef>
                <a:spcPts val="0"/>
              </a:spcBef>
              <a:spcAft>
                <a:spcPts val="0"/>
              </a:spcAft>
              <a:buClr>
                <a:schemeClr val="dk1"/>
              </a:buClr>
              <a:buSzPts val="1400"/>
              <a:buFont typeface="Calibri"/>
              <a:buChar char="-"/>
            </a:pPr>
            <a:r>
              <a:rPr lang="es-ES"/>
              <a:t>Adequately sized and accessible latrines and urinals</a:t>
            </a:r>
            <a:endParaRPr/>
          </a:p>
          <a:p>
            <a:pPr indent="-171450" lvl="0" marL="171450" rtl="0" algn="l">
              <a:lnSpc>
                <a:spcPct val="107000"/>
              </a:lnSpc>
              <a:spcBef>
                <a:spcPts val="0"/>
              </a:spcBef>
              <a:spcAft>
                <a:spcPts val="0"/>
              </a:spcAft>
              <a:buClr>
                <a:schemeClr val="dk1"/>
              </a:buClr>
              <a:buSzPts val="1400"/>
              <a:buFont typeface="Calibri"/>
              <a:buChar char="-"/>
            </a:pPr>
            <a:r>
              <a:rPr lang="es-ES"/>
              <a:t>Support mothers and fathers to care for their young children and protect them from abuse and violence.</a:t>
            </a:r>
            <a:endParaRPr/>
          </a:p>
          <a:p>
            <a:pPr indent="-82550" lvl="0" marL="171450" rtl="0" algn="l">
              <a:lnSpc>
                <a:spcPct val="107000"/>
              </a:lnSpc>
              <a:spcBef>
                <a:spcPts val="0"/>
              </a:spcBef>
              <a:spcAft>
                <a:spcPts val="0"/>
              </a:spcAft>
              <a:buClr>
                <a:schemeClr val="dk1"/>
              </a:buClr>
              <a:buSzPts val="1400"/>
              <a:buFont typeface="Calibri"/>
              <a:buNone/>
            </a:pPr>
            <a:r>
              <a:t/>
            </a:r>
            <a:endParaRPr/>
          </a:p>
          <a:p>
            <a:pPr indent="0" lvl="0" marL="0" rtl="0" algn="l">
              <a:lnSpc>
                <a:spcPct val="107000"/>
              </a:lnSpc>
              <a:spcBef>
                <a:spcPts val="0"/>
              </a:spcBef>
              <a:spcAft>
                <a:spcPts val="0"/>
              </a:spcAft>
              <a:buClr>
                <a:schemeClr val="dk1"/>
              </a:buClr>
              <a:buSzPts val="1400"/>
              <a:buFont typeface="Arial"/>
              <a:buNone/>
            </a:pPr>
            <a:r>
              <a:rPr lang="es-ES"/>
              <a:t>Integrating </a:t>
            </a:r>
            <a:r>
              <a:rPr b="1" lang="es-ES"/>
              <a:t>WASH</a:t>
            </a:r>
            <a:r>
              <a:rPr lang="es-ES"/>
              <a:t> and ECDiE ensures that young children have access to clean water, basic toilets, and good hygiene practices while also learning ways to stay healthy and safe from waterborne diseases. Caregivers also learn about best practices of WASH through ECDiE centers and efforts. Key actions to achieve this include: </a:t>
            </a:r>
            <a:endParaRPr/>
          </a:p>
          <a:p>
            <a:pPr indent="-171450" lvl="0" marL="171450" rtl="0" algn="l">
              <a:lnSpc>
                <a:spcPct val="107000"/>
              </a:lnSpc>
              <a:spcBef>
                <a:spcPts val="0"/>
              </a:spcBef>
              <a:spcAft>
                <a:spcPts val="0"/>
              </a:spcAft>
              <a:buClr>
                <a:schemeClr val="dk1"/>
              </a:buClr>
              <a:buSzPts val="1400"/>
              <a:buFont typeface="Calibri"/>
              <a:buChar char="-"/>
            </a:pPr>
            <a:r>
              <a:rPr lang="es-ES"/>
              <a:t>Integrating learning with hygiene practices</a:t>
            </a:r>
            <a:endParaRPr/>
          </a:p>
          <a:p>
            <a:pPr indent="-171450" lvl="0" marL="171450" rtl="0" algn="l">
              <a:lnSpc>
                <a:spcPct val="107000"/>
              </a:lnSpc>
              <a:spcBef>
                <a:spcPts val="0"/>
              </a:spcBef>
              <a:spcAft>
                <a:spcPts val="0"/>
              </a:spcAft>
              <a:buClr>
                <a:schemeClr val="dk1"/>
              </a:buClr>
              <a:buSzPts val="1400"/>
              <a:buFont typeface="Calibri"/>
              <a:buChar char="-"/>
            </a:pPr>
            <a:r>
              <a:rPr lang="es-ES"/>
              <a:t>Educate families, especially caregivers, on good sanitation and hygiene practices</a:t>
            </a:r>
            <a:endParaRPr/>
          </a:p>
          <a:p>
            <a:pPr indent="-171450" lvl="0" marL="171450" rtl="0" algn="l">
              <a:lnSpc>
                <a:spcPct val="107000"/>
              </a:lnSpc>
              <a:spcBef>
                <a:spcPts val="0"/>
              </a:spcBef>
              <a:spcAft>
                <a:spcPts val="0"/>
              </a:spcAft>
              <a:buClr>
                <a:schemeClr val="dk1"/>
              </a:buClr>
              <a:buSzPts val="1400"/>
              <a:buFont typeface="Calibri"/>
              <a:buChar char="-"/>
            </a:pPr>
            <a:r>
              <a:rPr lang="es-ES"/>
              <a:t>Accessible and safe water distribution</a:t>
            </a:r>
            <a:endParaRPr/>
          </a:p>
          <a:p>
            <a:pPr indent="-171450" lvl="0" marL="171450" rtl="0" algn="l">
              <a:lnSpc>
                <a:spcPct val="107000"/>
              </a:lnSpc>
              <a:spcBef>
                <a:spcPts val="0"/>
              </a:spcBef>
              <a:spcAft>
                <a:spcPts val="0"/>
              </a:spcAft>
              <a:buClr>
                <a:schemeClr val="dk1"/>
              </a:buClr>
              <a:buSzPts val="1400"/>
              <a:buFont typeface="Calibri"/>
              <a:buChar char="-"/>
            </a:pPr>
            <a:r>
              <a:rPr lang="es-ES"/>
              <a:t>Gender-appropiate sanitary facilities with participatory maintenance</a:t>
            </a:r>
            <a:endParaRPr/>
          </a:p>
          <a:p>
            <a:pPr indent="-171450" lvl="0" marL="171450" rtl="0" algn="l">
              <a:lnSpc>
                <a:spcPct val="107000"/>
              </a:lnSpc>
              <a:spcBef>
                <a:spcPts val="0"/>
              </a:spcBef>
              <a:spcAft>
                <a:spcPts val="0"/>
              </a:spcAft>
              <a:buClr>
                <a:schemeClr val="dk1"/>
              </a:buClr>
              <a:buSzPts val="1400"/>
              <a:buFont typeface="Calibri"/>
              <a:buChar char="-"/>
            </a:pPr>
            <a:r>
              <a:rPr lang="es-ES"/>
              <a:t>Availability of hygiene kits by age</a:t>
            </a:r>
            <a:endParaRPr/>
          </a:p>
          <a:p>
            <a:pPr indent="-171450" lvl="0" marL="171450" rtl="0" algn="l">
              <a:lnSpc>
                <a:spcPct val="107000"/>
              </a:lnSpc>
              <a:spcBef>
                <a:spcPts val="0"/>
              </a:spcBef>
              <a:spcAft>
                <a:spcPts val="0"/>
              </a:spcAft>
              <a:buClr>
                <a:schemeClr val="dk1"/>
              </a:buClr>
              <a:buSzPts val="1400"/>
              <a:buFont typeface="Calibri"/>
              <a:buChar char="-"/>
            </a:pPr>
            <a:r>
              <a:rPr lang="es-ES"/>
              <a:t>Disseminate information on safe WASH practices</a:t>
            </a:r>
            <a:endParaRPr/>
          </a:p>
          <a:p>
            <a:pPr indent="0" lvl="0" marL="0" rtl="0" algn="l">
              <a:lnSpc>
                <a:spcPct val="107000"/>
              </a:lnSpc>
              <a:spcBef>
                <a:spcPts val="0"/>
              </a:spcBef>
              <a:spcAft>
                <a:spcPts val="0"/>
              </a:spcAft>
              <a:buClr>
                <a:schemeClr val="dk1"/>
              </a:buClr>
              <a:buSzPts val="1400"/>
              <a:buFont typeface="Arial"/>
              <a:buNone/>
            </a:pPr>
            <a:r>
              <a:rPr lang="es-ES"/>
              <a:t>WASH can be integrated into parenting education sessions, early learning centers, or child-friendly spaces through hygiene games and songs. </a:t>
            </a:r>
            <a:endParaRPr/>
          </a:p>
          <a:p>
            <a:pPr indent="0" lvl="0" marL="0" rtl="0" algn="l">
              <a:lnSpc>
                <a:spcPct val="107000"/>
              </a:lnSpc>
              <a:spcBef>
                <a:spcPts val="0"/>
              </a:spcBef>
              <a:spcAft>
                <a:spcPts val="0"/>
              </a:spcAft>
              <a:buClr>
                <a:schemeClr val="dk1"/>
              </a:buClr>
              <a:buSzPts val="1400"/>
              <a:buFont typeface="Arial"/>
              <a:buNone/>
            </a:pPr>
            <a:r>
              <a:t/>
            </a:r>
            <a:endParaRPr/>
          </a:p>
          <a:p>
            <a:pPr indent="0" lvl="0" marL="0" rtl="0" algn="l">
              <a:lnSpc>
                <a:spcPct val="107000"/>
              </a:lnSpc>
              <a:spcBef>
                <a:spcPts val="0"/>
              </a:spcBef>
              <a:spcAft>
                <a:spcPts val="0"/>
              </a:spcAft>
              <a:buClr>
                <a:schemeClr val="dk1"/>
              </a:buClr>
              <a:buSzPts val="1400"/>
              <a:buFont typeface="Arial"/>
              <a:buNone/>
            </a:pPr>
            <a:r>
              <a:rPr lang="es-ES"/>
              <a:t>Integrating </a:t>
            </a:r>
            <a:r>
              <a:rPr b="1" lang="es-ES"/>
              <a:t>health </a:t>
            </a:r>
            <a:r>
              <a:rPr lang="es-ES"/>
              <a:t>programming with ECDiE greatly impacts children’s well-being as well as child mortality and morbidity. By integrating health and ECDiE interventions, teams can better address inequities due to the disruption of resources and structural supports. Collaboration with health can be done by:</a:t>
            </a:r>
            <a:endParaRPr/>
          </a:p>
          <a:p>
            <a:pPr indent="-171450" lvl="0" marL="171450" rtl="0" algn="l">
              <a:lnSpc>
                <a:spcPct val="107000"/>
              </a:lnSpc>
              <a:spcBef>
                <a:spcPts val="0"/>
              </a:spcBef>
              <a:spcAft>
                <a:spcPts val="0"/>
              </a:spcAft>
              <a:buClr>
                <a:schemeClr val="dk1"/>
              </a:buClr>
              <a:buSzPts val="1400"/>
              <a:buFont typeface="Calibri"/>
              <a:buChar char="-"/>
            </a:pPr>
            <a:r>
              <a:rPr lang="es-ES"/>
              <a:t>Integrating early-learning, stimulation and parenting education in health centers (e.g. play or reading corners in health centers).  </a:t>
            </a:r>
            <a:endParaRPr/>
          </a:p>
          <a:p>
            <a:pPr indent="-171450" lvl="0" marL="171450" rtl="0" algn="l">
              <a:lnSpc>
                <a:spcPct val="107000"/>
              </a:lnSpc>
              <a:spcBef>
                <a:spcPts val="0"/>
              </a:spcBef>
              <a:spcAft>
                <a:spcPts val="0"/>
              </a:spcAft>
              <a:buClr>
                <a:schemeClr val="dk1"/>
              </a:buClr>
              <a:buSzPts val="1400"/>
              <a:buFont typeface="Calibri"/>
              <a:buChar char="-"/>
            </a:pPr>
            <a:r>
              <a:rPr lang="es-ES"/>
              <a:t>Leading parenting sessions and play activities with children and parents while they are in health centers. </a:t>
            </a:r>
            <a:endParaRPr/>
          </a:p>
          <a:p>
            <a:pPr indent="-171450" lvl="0" marL="171450" rtl="0" algn="l">
              <a:lnSpc>
                <a:spcPct val="107000"/>
              </a:lnSpc>
              <a:spcBef>
                <a:spcPts val="0"/>
              </a:spcBef>
              <a:spcAft>
                <a:spcPts val="0"/>
              </a:spcAft>
              <a:buClr>
                <a:schemeClr val="dk1"/>
              </a:buClr>
              <a:buSzPts val="1400"/>
              <a:buFont typeface="Calibri"/>
              <a:buChar char="-"/>
            </a:pPr>
            <a:r>
              <a:rPr lang="es-ES"/>
              <a:t>Health screening and provide immunizations.</a:t>
            </a:r>
            <a:endParaRPr/>
          </a:p>
          <a:p>
            <a:pPr indent="0" lvl="0" marL="0" rtl="0" algn="l">
              <a:lnSpc>
                <a:spcPct val="107000"/>
              </a:lnSpc>
              <a:spcBef>
                <a:spcPts val="0"/>
              </a:spcBef>
              <a:spcAft>
                <a:spcPts val="0"/>
              </a:spcAft>
              <a:buClr>
                <a:schemeClr val="dk1"/>
              </a:buClr>
              <a:buSzPts val="1400"/>
              <a:buFont typeface="Arial"/>
              <a:buNone/>
            </a:pPr>
            <a:r>
              <a:rPr lang="es-ES"/>
              <a:t>In Mental Health and Psychosocial Support (MHPSS), we know that exposure to traumatic events, adversity, violence, and toxic stress typical of humanitarian crises create and compound immediate and long-term psychological distress and suffering for children and their caregivers. Age and development are significant factors in the child’s need for additional MHPSS during crises. Integrating ECDiE with MHPSS interventions enable children to build their own social emotional skills and healthy relationships while strengthening families, schools, and communities</a:t>
            </a:r>
            <a:endParaRPr/>
          </a:p>
          <a:p>
            <a:pPr indent="0" lvl="0" marL="0" rtl="0" algn="l">
              <a:lnSpc>
                <a:spcPct val="107000"/>
              </a:lnSpc>
              <a:spcBef>
                <a:spcPts val="0"/>
              </a:spcBef>
              <a:spcAft>
                <a:spcPts val="0"/>
              </a:spcAft>
              <a:buClr>
                <a:schemeClr val="dk1"/>
              </a:buClr>
              <a:buSzPts val="1400"/>
              <a:buFont typeface="Arial"/>
              <a:buNone/>
            </a:pPr>
            <a:br>
              <a:rPr lang="es-ES"/>
            </a:br>
            <a:r>
              <a:rPr lang="es-ES"/>
              <a:t>Collaboration with </a:t>
            </a:r>
            <a:r>
              <a:rPr b="1" lang="es-ES"/>
              <a:t>nutrition </a:t>
            </a:r>
            <a:r>
              <a:rPr lang="es-ES"/>
              <a:t>can happen by linking Infant and Young Child Feeding (IYCF) in safe spaces or alongside parent/child play groups. Other key actions are: </a:t>
            </a:r>
            <a:endParaRPr/>
          </a:p>
          <a:p>
            <a:pPr indent="-171450" lvl="0" marL="171450" rtl="0" algn="l">
              <a:lnSpc>
                <a:spcPct val="107000"/>
              </a:lnSpc>
              <a:spcBef>
                <a:spcPts val="0"/>
              </a:spcBef>
              <a:spcAft>
                <a:spcPts val="0"/>
              </a:spcAft>
              <a:buClr>
                <a:schemeClr val="dk1"/>
              </a:buClr>
              <a:buSzPts val="1400"/>
              <a:buFont typeface="Calibri"/>
              <a:buChar char="-"/>
            </a:pPr>
            <a:r>
              <a:rPr lang="es-ES"/>
              <a:t>Sharing information about IYCF in parenting sessions. </a:t>
            </a:r>
            <a:endParaRPr/>
          </a:p>
          <a:p>
            <a:pPr indent="-171450" lvl="0" marL="171450" rtl="0" algn="l">
              <a:lnSpc>
                <a:spcPct val="107000"/>
              </a:lnSpc>
              <a:spcBef>
                <a:spcPts val="0"/>
              </a:spcBef>
              <a:spcAft>
                <a:spcPts val="0"/>
              </a:spcAft>
              <a:buClr>
                <a:schemeClr val="dk1"/>
              </a:buClr>
              <a:buSzPts val="1400"/>
              <a:buFont typeface="Calibri"/>
              <a:buChar char="-"/>
            </a:pPr>
            <a:r>
              <a:rPr lang="es-ES"/>
              <a:t>Integrating early-learning and parenting sessions into therapeutic feeding centers and other locations where children could be receiving food and nutrition services. </a:t>
            </a:r>
            <a:endParaRPr/>
          </a:p>
          <a:p>
            <a:pPr indent="-171450" lvl="0" marL="171450" rtl="0" algn="l">
              <a:lnSpc>
                <a:spcPct val="107000"/>
              </a:lnSpc>
              <a:spcBef>
                <a:spcPts val="0"/>
              </a:spcBef>
              <a:spcAft>
                <a:spcPts val="0"/>
              </a:spcAft>
              <a:buClr>
                <a:schemeClr val="dk1"/>
              </a:buClr>
              <a:buSzPts val="1400"/>
              <a:buFont typeface="Calibri"/>
              <a:buChar char="-"/>
            </a:pPr>
            <a:r>
              <a:rPr lang="es-ES"/>
              <a:t>Promoting breastfeeding. </a:t>
            </a:r>
            <a:endParaRPr/>
          </a:p>
          <a:p>
            <a:pPr indent="-171450" lvl="0" marL="171450" rtl="0" algn="l">
              <a:lnSpc>
                <a:spcPct val="107000"/>
              </a:lnSpc>
              <a:spcBef>
                <a:spcPts val="0"/>
              </a:spcBef>
              <a:spcAft>
                <a:spcPts val="0"/>
              </a:spcAft>
              <a:buClr>
                <a:schemeClr val="dk1"/>
              </a:buClr>
              <a:buSzPts val="1400"/>
              <a:buFont typeface="Calibri"/>
              <a:buChar char="-"/>
            </a:pPr>
            <a:r>
              <a:rPr lang="es-ES"/>
              <a:t>Supporting lactating women, encouraging breastfeeding, and responsive feeding is a key priority for baby tents.</a:t>
            </a:r>
            <a:endParaRPr/>
          </a:p>
          <a:p>
            <a:pPr indent="-171450" lvl="0" marL="171450" rtl="0" algn="l">
              <a:lnSpc>
                <a:spcPct val="107000"/>
              </a:lnSpc>
              <a:spcBef>
                <a:spcPts val="0"/>
              </a:spcBef>
              <a:spcAft>
                <a:spcPts val="0"/>
              </a:spcAft>
              <a:buClr>
                <a:schemeClr val="dk1"/>
              </a:buClr>
              <a:buSzPts val="1400"/>
              <a:buFont typeface="Calibri"/>
              <a:buChar char="-"/>
            </a:pPr>
            <a:r>
              <a:rPr lang="es-ES"/>
              <a:t>In child-friendly spaces have an area for breastfeeding and feeding of children</a:t>
            </a:r>
            <a:endParaRPr/>
          </a:p>
          <a:p>
            <a:pPr indent="-171450" lvl="0" marL="171450" rtl="0" algn="l">
              <a:lnSpc>
                <a:spcPct val="107000"/>
              </a:lnSpc>
              <a:spcBef>
                <a:spcPts val="0"/>
              </a:spcBef>
              <a:spcAft>
                <a:spcPts val="0"/>
              </a:spcAft>
              <a:buClr>
                <a:schemeClr val="dk1"/>
              </a:buClr>
              <a:buSzPts val="1400"/>
              <a:buFont typeface="Calibri"/>
              <a:buChar char="-"/>
            </a:pPr>
            <a:r>
              <a:rPr lang="es-ES"/>
              <a:t>Integrate </a:t>
            </a:r>
            <a:r>
              <a:rPr b="1" lang="es-ES"/>
              <a:t>food and nutrition programs into </a:t>
            </a:r>
            <a:r>
              <a:rPr lang="es-ES"/>
              <a:t>other activities.</a:t>
            </a:r>
            <a:endParaRPr/>
          </a:p>
          <a:p>
            <a:pPr indent="-171450" lvl="0" marL="171450" rtl="0" algn="l">
              <a:lnSpc>
                <a:spcPct val="107000"/>
              </a:lnSpc>
              <a:spcBef>
                <a:spcPts val="0"/>
              </a:spcBef>
              <a:spcAft>
                <a:spcPts val="0"/>
              </a:spcAft>
              <a:buClr>
                <a:schemeClr val="dk1"/>
              </a:buClr>
              <a:buSzPts val="1400"/>
              <a:buFont typeface="Calibri"/>
              <a:buChar char="-"/>
            </a:pPr>
            <a:r>
              <a:rPr lang="es-ES"/>
              <a:t>Providing guidance to caregivers on children's nutritional needs and nutrition management</a:t>
            </a:r>
            <a:endParaRPr/>
          </a:p>
          <a:p>
            <a:pPr indent="0" lvl="0" marL="0" rtl="0" algn="l">
              <a:lnSpc>
                <a:spcPct val="107000"/>
              </a:lnSpc>
              <a:spcBef>
                <a:spcPts val="0"/>
              </a:spcBef>
              <a:spcAft>
                <a:spcPts val="0"/>
              </a:spcAft>
              <a:buClr>
                <a:schemeClr val="dk1"/>
              </a:buClr>
              <a:buSzPts val="1400"/>
              <a:buFont typeface="Arial"/>
              <a:buNone/>
            </a:pPr>
            <a:br>
              <a:rPr lang="es-ES"/>
            </a:br>
            <a:r>
              <a:rPr lang="es-ES"/>
              <a:t>Working with the broader </a:t>
            </a:r>
            <a:r>
              <a:rPr b="1" lang="es-ES"/>
              <a:t>education </a:t>
            </a:r>
            <a:r>
              <a:rPr lang="es-ES"/>
              <a:t>sector supports the needs of most children through community andschool-levell interventions and policy development. Integrated interventions across levels can enhance impact by ensuring consistency of approach for children, teachers, and caregivers. Key actions include: </a:t>
            </a:r>
            <a:endParaRPr/>
          </a:p>
          <a:p>
            <a:pPr indent="-171450" lvl="0" marL="171450" rtl="0" algn="l">
              <a:lnSpc>
                <a:spcPct val="107000"/>
              </a:lnSpc>
              <a:spcBef>
                <a:spcPts val="0"/>
              </a:spcBef>
              <a:spcAft>
                <a:spcPts val="0"/>
              </a:spcAft>
              <a:buClr>
                <a:schemeClr val="dk1"/>
              </a:buClr>
              <a:buSzPts val="1400"/>
              <a:buFont typeface="Calibri"/>
              <a:buChar char="-"/>
            </a:pPr>
            <a:r>
              <a:rPr lang="es-ES"/>
              <a:t>Implement temporary learning spaces</a:t>
            </a:r>
            <a:endParaRPr/>
          </a:p>
          <a:p>
            <a:pPr indent="-171450" lvl="0" marL="171450" rtl="0" algn="l">
              <a:lnSpc>
                <a:spcPct val="107000"/>
              </a:lnSpc>
              <a:spcBef>
                <a:spcPts val="0"/>
              </a:spcBef>
              <a:spcAft>
                <a:spcPts val="0"/>
              </a:spcAft>
              <a:buClr>
                <a:schemeClr val="dk1"/>
              </a:buClr>
              <a:buSzPts val="1400"/>
              <a:buFont typeface="Calibri"/>
              <a:buChar char="-"/>
            </a:pPr>
            <a:r>
              <a:rPr lang="es-ES"/>
              <a:t>Involving families in activities, including children with disabilities</a:t>
            </a:r>
            <a:endParaRPr/>
          </a:p>
          <a:p>
            <a:pPr indent="-171450" lvl="0" marL="171450" rtl="0" algn="l">
              <a:lnSpc>
                <a:spcPct val="107000"/>
              </a:lnSpc>
              <a:spcBef>
                <a:spcPts val="0"/>
              </a:spcBef>
              <a:spcAft>
                <a:spcPts val="0"/>
              </a:spcAft>
              <a:buClr>
                <a:schemeClr val="dk1"/>
              </a:buClr>
              <a:buSzPts val="1400"/>
              <a:buFont typeface="Calibri"/>
              <a:buChar char="-"/>
            </a:pPr>
            <a:r>
              <a:rPr lang="es-ES"/>
              <a:t>Spaces for different development needs</a:t>
            </a:r>
            <a:endParaRPr/>
          </a:p>
          <a:p>
            <a:pPr indent="-171450" lvl="0" marL="171450" rtl="0" algn="l">
              <a:lnSpc>
                <a:spcPct val="107000"/>
              </a:lnSpc>
              <a:spcBef>
                <a:spcPts val="0"/>
              </a:spcBef>
              <a:spcAft>
                <a:spcPts val="0"/>
              </a:spcAft>
              <a:buClr>
                <a:schemeClr val="dk1"/>
              </a:buClr>
              <a:buSzPts val="1400"/>
              <a:buFont typeface="Calibri"/>
              <a:buChar char="-"/>
            </a:pPr>
            <a:r>
              <a:rPr lang="es-ES"/>
              <a:t>Identify institutions that provide complementary services</a:t>
            </a:r>
            <a:endParaRPr/>
          </a:p>
          <a:p>
            <a:pPr indent="-171450" lvl="0" marL="171450" rtl="0" algn="l">
              <a:lnSpc>
                <a:spcPct val="107000"/>
              </a:lnSpc>
              <a:spcBef>
                <a:spcPts val="0"/>
              </a:spcBef>
              <a:spcAft>
                <a:spcPts val="0"/>
              </a:spcAft>
              <a:buClr>
                <a:schemeClr val="dk1"/>
              </a:buClr>
              <a:buSzPts val="1400"/>
              <a:buFont typeface="Calibri"/>
              <a:buChar char="-"/>
            </a:pPr>
            <a:r>
              <a:rPr lang="es-ES"/>
              <a:t>Manufacture of games and toys with local materials</a:t>
            </a:r>
            <a:endParaRPr/>
          </a:p>
          <a:p>
            <a:pPr indent="-171450" lvl="0" marL="171450" rtl="0" algn="l">
              <a:lnSpc>
                <a:spcPct val="107000"/>
              </a:lnSpc>
              <a:spcBef>
                <a:spcPts val="0"/>
              </a:spcBef>
              <a:spcAft>
                <a:spcPts val="0"/>
              </a:spcAft>
              <a:buClr>
                <a:schemeClr val="dk1"/>
              </a:buClr>
              <a:buSzPts val="1400"/>
              <a:buFont typeface="Calibri"/>
              <a:buChar char="-"/>
            </a:pPr>
            <a:r>
              <a:rPr lang="es-ES"/>
              <a:t>Support parents in preparing their children for school.</a:t>
            </a:r>
            <a:endParaRPr i="1"/>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25e3dfe0434_2_767: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3" name="Google Shape;163;g25e3dfe0434_2_767: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Clr>
                <a:schemeClr val="dk1"/>
              </a:buClr>
              <a:buSzPts val="1400"/>
              <a:buFont typeface="Arial"/>
              <a:buNone/>
            </a:pPr>
            <a:r>
              <a:rPr lang="es-ES"/>
              <a:t>Suggested </a:t>
            </a:r>
            <a:r>
              <a:rPr b="1" lang="es-ES"/>
              <a:t>specific questions </a:t>
            </a:r>
            <a:r>
              <a:rPr lang="es-ES"/>
              <a:t>for plenary: </a:t>
            </a:r>
            <a:endParaRPr/>
          </a:p>
          <a:p>
            <a:pPr indent="-215900" lvl="0" marL="228600" rtl="0" algn="l">
              <a:lnSpc>
                <a:spcPct val="107000"/>
              </a:lnSpc>
              <a:spcBef>
                <a:spcPts val="0"/>
              </a:spcBef>
              <a:spcAft>
                <a:spcPts val="0"/>
              </a:spcAft>
              <a:buClr>
                <a:schemeClr val="dk1"/>
              </a:buClr>
              <a:buSzPts val="1200"/>
              <a:buAutoNum type="arabicPeriod"/>
            </a:pPr>
            <a:r>
              <a:rPr lang="es-ES"/>
              <a:t>Describe the importance of play for young children.</a:t>
            </a:r>
            <a:endParaRPr/>
          </a:p>
          <a:p>
            <a:pPr indent="0" lvl="0" marL="0" rtl="0" algn="l">
              <a:lnSpc>
                <a:spcPct val="100000"/>
              </a:lnSpc>
              <a:spcBef>
                <a:spcPts val="0"/>
              </a:spcBef>
              <a:spcAft>
                <a:spcPts val="0"/>
              </a:spcAft>
              <a:buClr>
                <a:schemeClr val="dk1"/>
              </a:buClr>
              <a:buSzPts val="1400"/>
              <a:buFont typeface="Arial"/>
              <a:buNone/>
            </a:pPr>
            <a:r>
              <a:t/>
            </a:r>
            <a:endParaRPr b="1"/>
          </a:p>
          <a:p>
            <a:pPr indent="0" lvl="0" marL="0" rtl="0" algn="l">
              <a:lnSpc>
                <a:spcPct val="100000"/>
              </a:lnSpc>
              <a:spcBef>
                <a:spcPts val="0"/>
              </a:spcBef>
              <a:spcAft>
                <a:spcPts val="0"/>
              </a:spcAft>
              <a:buClr>
                <a:schemeClr val="dk1"/>
              </a:buClr>
              <a:buSzPts val="1400"/>
              <a:buFont typeface="Arial"/>
              <a:buNone/>
            </a:pPr>
            <a:r>
              <a:rPr b="1" lang="es-ES"/>
              <a:t>--</a:t>
            </a:r>
            <a:endParaRPr/>
          </a:p>
          <a:p>
            <a:pPr indent="0" lvl="0" marL="0" rtl="0" algn="l">
              <a:lnSpc>
                <a:spcPct val="107000"/>
              </a:lnSpc>
              <a:spcBef>
                <a:spcPts val="0"/>
              </a:spcBef>
              <a:spcAft>
                <a:spcPts val="0"/>
              </a:spcAft>
              <a:buClr>
                <a:schemeClr val="dk1"/>
              </a:buClr>
              <a:buSzPts val="1400"/>
              <a:buFont typeface="Calibri"/>
              <a:buNone/>
            </a:pPr>
            <a:r>
              <a:rPr lang="es-ES"/>
              <a:t>The power of play is one of the most powerful and fundamental forces in every child’s life. ECDiE teams use play to ignite a lifelong love of learning in every child, making it fun, active and engaging.</a:t>
            </a:r>
            <a:endParaRPr/>
          </a:p>
          <a:p>
            <a:pPr indent="0" lvl="0" marL="0" rtl="0" algn="l">
              <a:lnSpc>
                <a:spcPct val="107000"/>
              </a:lnSpc>
              <a:spcBef>
                <a:spcPts val="0"/>
              </a:spcBef>
              <a:spcAft>
                <a:spcPts val="0"/>
              </a:spcAft>
              <a:buClr>
                <a:schemeClr val="dk1"/>
              </a:buClr>
              <a:buSzPts val="1400"/>
              <a:buFont typeface="Calibri"/>
              <a:buNone/>
            </a:pPr>
            <a:r>
              <a:t/>
            </a:r>
            <a:endParaRPr/>
          </a:p>
          <a:p>
            <a:pPr indent="0" lvl="0" marL="0" rtl="0" algn="l">
              <a:lnSpc>
                <a:spcPct val="107000"/>
              </a:lnSpc>
              <a:spcBef>
                <a:spcPts val="0"/>
              </a:spcBef>
              <a:spcAft>
                <a:spcPts val="0"/>
              </a:spcAft>
              <a:buClr>
                <a:schemeClr val="dk1"/>
              </a:buClr>
              <a:buSzPts val="1400"/>
              <a:buFont typeface="Calibri"/>
              <a:buNone/>
            </a:pPr>
            <a:r>
              <a:rPr lang="es-ES"/>
              <a:t>Play becomes a highly attractive form of self-protection for children.  It may seem that it is without any meaning to adults, but for many children, play has the potential to support survival and enhance well-being. For this self-protection to be realized requires active participation in everyday life, in environments and communities that support this through offering time and space for play.</a:t>
            </a:r>
            <a:endParaRPr/>
          </a:p>
          <a:p>
            <a:pPr indent="0" lvl="0" marL="0" rtl="0" algn="l">
              <a:lnSpc>
                <a:spcPct val="107000"/>
              </a:lnSpc>
              <a:spcBef>
                <a:spcPts val="0"/>
              </a:spcBef>
              <a:spcAft>
                <a:spcPts val="0"/>
              </a:spcAft>
              <a:buClr>
                <a:schemeClr val="dk1"/>
              </a:buClr>
              <a:buSzPts val="1400"/>
              <a:buFont typeface="Calibri"/>
              <a:buNone/>
            </a:pPr>
            <a:r>
              <a:t/>
            </a:r>
            <a:endParaRPr/>
          </a:p>
          <a:p>
            <a:pPr indent="0" lvl="0" marL="0" rtl="0" algn="l">
              <a:lnSpc>
                <a:spcPct val="107000"/>
              </a:lnSpc>
              <a:spcBef>
                <a:spcPts val="0"/>
              </a:spcBef>
              <a:spcAft>
                <a:spcPts val="0"/>
              </a:spcAft>
              <a:buClr>
                <a:schemeClr val="dk1"/>
              </a:buClr>
              <a:buSzPts val="1400"/>
              <a:buFont typeface="Calibri"/>
              <a:buNone/>
            </a:pPr>
            <a:r>
              <a:rPr lang="es-ES"/>
              <a:t>Playing with other children develops a child's social and communication skills. Playing with others also teaches a child how to manage one’s emotions and behavior while also being considerate of other children’s feelings.</a:t>
            </a:r>
            <a:endParaRPr/>
          </a:p>
          <a:p>
            <a:pPr indent="0" lvl="0" marL="0" rtl="0" algn="l">
              <a:lnSpc>
                <a:spcPct val="107000"/>
              </a:lnSpc>
              <a:spcBef>
                <a:spcPts val="0"/>
              </a:spcBef>
              <a:spcAft>
                <a:spcPts val="0"/>
              </a:spcAft>
              <a:buClr>
                <a:schemeClr val="dk1"/>
              </a:buClr>
              <a:buSzPts val="1400"/>
              <a:buFont typeface="Calibri"/>
              <a:buNone/>
            </a:pPr>
            <a:r>
              <a:rPr lang="es-ES"/>
              <a:t>By interacting and gaining self-control, children learn the importance of cooperation, honesty, sharing, and giving chances to others.</a:t>
            </a:r>
            <a:endParaRPr/>
          </a:p>
          <a:p>
            <a:pPr indent="0" lvl="0" marL="0" rtl="0" algn="l">
              <a:lnSpc>
                <a:spcPct val="107000"/>
              </a:lnSpc>
              <a:spcBef>
                <a:spcPts val="0"/>
              </a:spcBef>
              <a:spcAft>
                <a:spcPts val="0"/>
              </a:spcAft>
              <a:buClr>
                <a:schemeClr val="dk1"/>
              </a:buClr>
              <a:buSzPts val="1400"/>
              <a:buFont typeface="Calibri"/>
              <a:buNone/>
            </a:pPr>
            <a:r>
              <a:t/>
            </a:r>
            <a:endParaRPr/>
          </a:p>
          <a:p>
            <a:pPr indent="0" lvl="0" marL="0" rtl="0" algn="l">
              <a:lnSpc>
                <a:spcPct val="107000"/>
              </a:lnSpc>
              <a:spcBef>
                <a:spcPts val="0"/>
              </a:spcBef>
              <a:spcAft>
                <a:spcPts val="0"/>
              </a:spcAft>
              <a:buSzPts val="1400"/>
              <a:buNone/>
            </a:pPr>
            <a:r>
              <a:rPr lang="es-ES"/>
              <a:t>Activities in emergencies, such as the establishment of child-friendly spaces or opportunities for children to play, draw and interact with their family, caregivers and friends, can make huge differences in children’s recovery from the impacts of emergencies. Ideally, materials should be adapted to the local context; promote the use of locally made toys.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25e3dfe0434_2_777: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0" name="Google Shape;170;g25e3dfe0434_2_777: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Clr>
                <a:schemeClr val="dk1"/>
              </a:buClr>
              <a:buSzPts val="1400"/>
              <a:buFont typeface="Arial"/>
              <a:buNone/>
            </a:pPr>
            <a:r>
              <a:rPr lang="es-ES"/>
              <a:t>Suggested </a:t>
            </a:r>
            <a:r>
              <a:rPr b="1" lang="es-ES"/>
              <a:t>specific questions </a:t>
            </a:r>
            <a:r>
              <a:rPr lang="es-ES"/>
              <a:t>for plenary: </a:t>
            </a:r>
            <a:endParaRPr/>
          </a:p>
          <a:p>
            <a:pPr indent="-215900" lvl="0" marL="228600" rtl="0" algn="l">
              <a:lnSpc>
                <a:spcPct val="107000"/>
              </a:lnSpc>
              <a:spcBef>
                <a:spcPts val="0"/>
              </a:spcBef>
              <a:spcAft>
                <a:spcPts val="0"/>
              </a:spcAft>
              <a:buClr>
                <a:schemeClr val="dk1"/>
              </a:buClr>
              <a:buSzPts val="1200"/>
              <a:buAutoNum type="arabicPeriod"/>
            </a:pPr>
            <a:r>
              <a:rPr lang="es-ES"/>
              <a:t>How do crises and emergencies affect caregivers’ capacity to support and care for their children? </a:t>
            </a:r>
            <a:endParaRPr/>
          </a:p>
          <a:p>
            <a:pPr indent="-215900" lvl="0" marL="228600" rtl="0" algn="l">
              <a:lnSpc>
                <a:spcPct val="107000"/>
              </a:lnSpc>
              <a:spcBef>
                <a:spcPts val="0"/>
              </a:spcBef>
              <a:spcAft>
                <a:spcPts val="0"/>
              </a:spcAft>
              <a:buClr>
                <a:schemeClr val="dk1"/>
              </a:buClr>
              <a:buSzPts val="1200"/>
              <a:buAutoNum type="arabicPeriod"/>
            </a:pPr>
            <a:r>
              <a:rPr lang="es-ES"/>
              <a:t>Explain how caregivers can be better supported through ECDiE.</a:t>
            </a:r>
            <a:endParaRPr b="1"/>
          </a:p>
          <a:p>
            <a:pPr indent="0" lvl="0" marL="0" rtl="0" algn="l">
              <a:lnSpc>
                <a:spcPct val="100000"/>
              </a:lnSpc>
              <a:spcBef>
                <a:spcPts val="0"/>
              </a:spcBef>
              <a:spcAft>
                <a:spcPts val="0"/>
              </a:spcAft>
              <a:buClr>
                <a:schemeClr val="dk1"/>
              </a:buClr>
              <a:buSzPts val="1400"/>
              <a:buFont typeface="Arial"/>
              <a:buNone/>
            </a:pPr>
            <a:r>
              <a:rPr b="1" lang="es-ES"/>
              <a:t>--</a:t>
            </a:r>
            <a:endParaRPr/>
          </a:p>
          <a:p>
            <a:pPr indent="0" lvl="0" marL="0" rtl="0" algn="l">
              <a:lnSpc>
                <a:spcPct val="107000"/>
              </a:lnSpc>
              <a:spcBef>
                <a:spcPts val="0"/>
              </a:spcBef>
              <a:spcAft>
                <a:spcPts val="0"/>
              </a:spcAft>
              <a:buSzPts val="1400"/>
              <a:buNone/>
            </a:pPr>
            <a:r>
              <a:rPr lang="es-ES"/>
              <a:t>Parents and other caregivers are the first line of support to young children during crises. Their health and well-being are essential in ensuring children, adolescents, and youth are appropriately cared for, protected, and learning opportunities supported. When a caregiver of a young child is struggling, they may not be able to provide the care and attention that their child needs. </a:t>
            </a:r>
            <a:endParaRPr/>
          </a:p>
          <a:p>
            <a:pPr indent="0" lvl="0" marL="0" rtl="0" algn="l">
              <a:lnSpc>
                <a:spcPct val="107000"/>
              </a:lnSpc>
              <a:spcBef>
                <a:spcPts val="0"/>
              </a:spcBef>
              <a:spcAft>
                <a:spcPts val="0"/>
              </a:spcAft>
              <a:buSzPts val="1400"/>
              <a:buNone/>
            </a:pPr>
            <a:br>
              <a:rPr lang="es-ES"/>
            </a:br>
            <a:r>
              <a:rPr lang="es-ES"/>
              <a:t>Crisis situations put caregivers under mental and psychosocial duress, which may prevent them from providing the nurturing care, stability, and protection their children need. Family strengthening and parenting support are core components of collective social protection for children during crises.</a:t>
            </a:r>
            <a:endParaRPr/>
          </a:p>
          <a:p>
            <a:pPr indent="0" lvl="0" marL="0" rtl="0" algn="l">
              <a:lnSpc>
                <a:spcPct val="107000"/>
              </a:lnSpc>
              <a:spcBef>
                <a:spcPts val="0"/>
              </a:spcBef>
              <a:spcAft>
                <a:spcPts val="0"/>
              </a:spcAft>
              <a:buSzPts val="1400"/>
              <a:buNone/>
            </a:pPr>
            <a:r>
              <a:t/>
            </a:r>
            <a:endParaRPr/>
          </a:p>
          <a:p>
            <a:pPr indent="0" lvl="0" marL="0" rtl="0" algn="l">
              <a:lnSpc>
                <a:spcPct val="107000"/>
              </a:lnSpc>
              <a:spcBef>
                <a:spcPts val="0"/>
              </a:spcBef>
              <a:spcAft>
                <a:spcPts val="0"/>
              </a:spcAft>
              <a:buSzPts val="1400"/>
              <a:buNone/>
            </a:pPr>
            <a:r>
              <a:rPr lang="es-ES"/>
              <a:t>Caring for the Caregivers: An essential part of family strengthening is supporting caregivers’ well-being. During crises, caregivers face immense pressures: loss of livelihood, displacement, loss of support network, loss of loved ones, imminent dangers for families. Both sectors have a responsibility to understand the impact crises have on caregivers and respond with interventions that support caregivers’ well-being.</a:t>
            </a:r>
            <a:endParaRPr/>
          </a:p>
          <a:p>
            <a:pPr indent="0" lvl="0" marL="0" rtl="0" algn="l">
              <a:lnSpc>
                <a:spcPct val="107000"/>
              </a:lnSpc>
              <a:spcBef>
                <a:spcPts val="0"/>
              </a:spcBef>
              <a:spcAft>
                <a:spcPts val="0"/>
              </a:spcAft>
              <a:buSzPts val="1400"/>
              <a:buNone/>
            </a:pPr>
            <a:r>
              <a:t/>
            </a:r>
            <a:endParaRPr/>
          </a:p>
          <a:p>
            <a:pPr indent="0" lvl="0" marL="0" rtl="0" algn="l">
              <a:lnSpc>
                <a:spcPct val="107000"/>
              </a:lnSpc>
              <a:spcBef>
                <a:spcPts val="0"/>
              </a:spcBef>
              <a:spcAft>
                <a:spcPts val="0"/>
              </a:spcAft>
              <a:buSzPts val="1400"/>
              <a:buNone/>
            </a:pPr>
            <a:r>
              <a:rPr lang="es-ES"/>
              <a:t>Providing Parenting and Caregiver Support Strong, responsive caregiving benefits children’s protection, well-being, and healthy development, including being able to participate and be successful in learning opportunities. Helping caregivers to understand the importance of positive, non-violent discipline in child development and of close, effective parent-child communication reduces harsh parenting practices, creates positive parent-child interactions, and helps increase bonding between parents or other caregivers and children. These are all factors that help prevent violence against children and support children’s learning and development. Supporting families, parents and caregivers to learn positive, responsive parenting can prevent the separation of children from families, the risk of child maltreatment at home, witnessing intimate partner violence against mothers or stepmothers, and violent behavior among children and adolescents.</a:t>
            </a:r>
            <a:endParaRPr/>
          </a:p>
          <a:p>
            <a:pPr indent="0" lvl="0" marL="0" rtl="0" algn="l">
              <a:lnSpc>
                <a:spcPct val="107000"/>
              </a:lnSpc>
              <a:spcBef>
                <a:spcPts val="0"/>
              </a:spcBef>
              <a:spcAft>
                <a:spcPts val="0"/>
              </a:spcAft>
              <a:buSzPts val="1400"/>
              <a:buNone/>
            </a:pPr>
            <a:r>
              <a:t/>
            </a:r>
            <a:endParaRPr/>
          </a:p>
          <a:p>
            <a:pPr indent="0" lvl="0" marL="0" rtl="0" algn="l">
              <a:lnSpc>
                <a:spcPct val="107000"/>
              </a:lnSpc>
              <a:spcBef>
                <a:spcPts val="0"/>
              </a:spcBef>
              <a:spcAft>
                <a:spcPts val="0"/>
              </a:spcAft>
              <a:buSzPts val="1400"/>
              <a:buNone/>
            </a:pPr>
            <a:r>
              <a:rPr lang="es-ES"/>
              <a:t>Parenting education or parent/child playgroups is essential in all ECD programming – whether emergency or normal circumstances.  This type of intervention can provide psychosocial and peer to peer support for parents, but also increase their knowledge and skills of caring for their child in a way that promotes positive development. This intervention also directly supports small children because parents would bring their children to the sessions and practice games that they learn with their children. It is important to have time for parents and children to PRACTICE, PLAY and HAVE FUN during parenting sessions. </a:t>
            </a:r>
            <a:endParaRPr/>
          </a:p>
          <a:p>
            <a:pPr indent="0" lvl="0" marL="0" rtl="0" algn="l">
              <a:lnSpc>
                <a:spcPct val="107000"/>
              </a:lnSpc>
              <a:spcBef>
                <a:spcPts val="0"/>
              </a:spcBef>
              <a:spcAft>
                <a:spcPts val="0"/>
              </a:spcAft>
              <a:buSzPts val="1400"/>
              <a:buNone/>
            </a:pPr>
            <a:r>
              <a:rPr lang="es-ES"/>
              <a:t> </a:t>
            </a:r>
            <a:endParaRPr/>
          </a:p>
          <a:p>
            <a:pPr indent="0" lvl="0" marL="0" rtl="0" algn="l">
              <a:lnSpc>
                <a:spcPct val="107000"/>
              </a:lnSpc>
              <a:spcBef>
                <a:spcPts val="0"/>
              </a:spcBef>
              <a:spcAft>
                <a:spcPts val="0"/>
              </a:spcAft>
              <a:buSzPts val="1400"/>
              <a:buNone/>
            </a:pPr>
            <a:r>
              <a:rPr lang="es-ES"/>
              <a:t>Parents or other primary care givers are crucial for young children, especially infants.  During the first year of life, a “secure attachment” with at least 1 parent/caregiver is essential.  It helps a child feel safe, secure and loved.  This attachment helps a child feel that he/she can explore the world around him/her and take risks (such as letting go of furniture and walking alone).  This exploration and risk-taking helps children develop normally.  Stress that what parents or caregivers feel can affect the child.  There is evidence specifically of the negative effects of maternal depression on children. </a:t>
            </a:r>
            <a:endParaRPr/>
          </a:p>
          <a:p>
            <a:pPr indent="0" lvl="0" marL="0" rtl="0" algn="l">
              <a:lnSpc>
                <a:spcPct val="107000"/>
              </a:lnSpc>
              <a:spcBef>
                <a:spcPts val="0"/>
              </a:spcBef>
              <a:spcAft>
                <a:spcPts val="0"/>
              </a:spcAft>
              <a:buSzPts val="1400"/>
              <a:buNone/>
            </a:pPr>
            <a:r>
              <a:rPr lang="es-ES"/>
              <a:t> </a:t>
            </a:r>
            <a:endParaRPr/>
          </a:p>
          <a:p>
            <a:pPr indent="0" lvl="0" marL="0" rtl="0" algn="l">
              <a:lnSpc>
                <a:spcPct val="107000"/>
              </a:lnSpc>
              <a:spcBef>
                <a:spcPts val="0"/>
              </a:spcBef>
              <a:spcAft>
                <a:spcPts val="0"/>
              </a:spcAft>
              <a:buSzPts val="1400"/>
              <a:buNone/>
            </a:pPr>
            <a:r>
              <a:rPr lang="es-ES"/>
              <a:t>In establishing and running parenting education sessions, it is critical that the education, child protection, health, nutrition and WASH sectors work together because key messages and practices can be integrated into one parenting program.  Further, if humanitarian donors are unwilling or slow to give funds to the education sector, they might provide financial support to other ECD related sectors. Community based parenting programs are inexpensive and contribute to child survival and development, thus programs should be the result of combined interventions and resource mobilization across sectors.  </a:t>
            </a:r>
            <a:endParaRPr/>
          </a:p>
          <a:p>
            <a:pPr indent="0" lvl="0" marL="0" rtl="0" algn="l">
              <a:lnSpc>
                <a:spcPct val="107000"/>
              </a:lnSpc>
              <a:spcBef>
                <a:spcPts val="0"/>
              </a:spcBef>
              <a:spcAft>
                <a:spcPts val="0"/>
              </a:spcAft>
              <a:buSzPts val="1400"/>
              <a:buNone/>
            </a:pPr>
            <a:br>
              <a:rPr lang="es-ES"/>
            </a:br>
            <a:r>
              <a:rPr lang="es-ES"/>
              <a:t>It is essential to also ensure teams target fathers and male caregivers as equally important and influential members of a child’s caregiving team. Programming efforts to engage fathers in ECD yield benefits to the father, child and whole family. </a:t>
            </a:r>
            <a:endParaRPr/>
          </a:p>
          <a:p>
            <a:pPr indent="0" lvl="0" marL="0" rtl="0" algn="l">
              <a:lnSpc>
                <a:spcPct val="107000"/>
              </a:lnSpc>
              <a:spcBef>
                <a:spcPts val="0"/>
              </a:spcBef>
              <a:spcAft>
                <a:spcPts val="0"/>
              </a:spcAft>
              <a:buSzPts val="1400"/>
              <a:buNone/>
            </a:pPr>
            <a:r>
              <a:t/>
            </a:r>
            <a:endParaRPr/>
          </a:p>
          <a:p>
            <a:pPr indent="0" lvl="0" marL="0" rtl="0" algn="l">
              <a:lnSpc>
                <a:spcPct val="107000"/>
              </a:lnSpc>
              <a:spcBef>
                <a:spcPts val="0"/>
              </a:spcBef>
              <a:spcAft>
                <a:spcPts val="0"/>
              </a:spcAft>
              <a:buSzPts val="1400"/>
              <a:buNone/>
            </a:pPr>
            <a:r>
              <a:rPr lang="es-ES"/>
              <a:t>Furthermore, when caregivers’ ability to support their children is affected during emergencies, this makes the child’s stress more acute and can tip it to being toxic.  Children are resilient when they have a consistent, responsive caregiver and can combat the negative effects of stress so it does not become toxic.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25e3dfe0434_2_787: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7" name="Google Shape;177;g25e3dfe0434_2_787: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Clr>
                <a:schemeClr val="dk1"/>
              </a:buClr>
              <a:buSzPts val="1400"/>
              <a:buFont typeface="Arial"/>
              <a:buNone/>
            </a:pPr>
            <a:r>
              <a:rPr lang="es-ES"/>
              <a:t>Suggested </a:t>
            </a:r>
            <a:r>
              <a:rPr b="1" lang="es-ES"/>
              <a:t>specific questions </a:t>
            </a:r>
            <a:r>
              <a:rPr lang="es-ES"/>
              <a:t>for plenary: </a:t>
            </a:r>
            <a:endParaRPr/>
          </a:p>
          <a:p>
            <a:pPr indent="-228600" lvl="0" marL="228600" rtl="0" algn="l">
              <a:lnSpc>
                <a:spcPct val="107000"/>
              </a:lnSpc>
              <a:spcBef>
                <a:spcPts val="0"/>
              </a:spcBef>
              <a:spcAft>
                <a:spcPts val="0"/>
              </a:spcAft>
              <a:buClr>
                <a:schemeClr val="dk1"/>
              </a:buClr>
              <a:buSzPts val="1400"/>
              <a:buAutoNum type="arabicPeriod"/>
            </a:pPr>
            <a:r>
              <a:rPr lang="es-ES"/>
              <a:t>Provide some examples of mid-and-long-term actions for transitioning into a recovery phase. </a:t>
            </a:r>
            <a:endParaRPr/>
          </a:p>
          <a:p>
            <a:pPr indent="-139700" lvl="0" marL="228600" rtl="0" algn="l">
              <a:lnSpc>
                <a:spcPct val="107000"/>
              </a:lnSpc>
              <a:spcBef>
                <a:spcPts val="0"/>
              </a:spcBef>
              <a:spcAft>
                <a:spcPts val="0"/>
              </a:spcAft>
              <a:buClr>
                <a:schemeClr val="dk1"/>
              </a:buClr>
              <a:buSzPts val="1400"/>
              <a:buFont typeface="Arial"/>
              <a:buNone/>
            </a:pPr>
            <a:r>
              <a:t/>
            </a:r>
            <a:endParaRPr b="1"/>
          </a:p>
          <a:p>
            <a:pPr indent="0" lvl="0" marL="0" rtl="0" algn="l">
              <a:lnSpc>
                <a:spcPct val="100000"/>
              </a:lnSpc>
              <a:spcBef>
                <a:spcPts val="0"/>
              </a:spcBef>
              <a:spcAft>
                <a:spcPts val="0"/>
              </a:spcAft>
              <a:buClr>
                <a:schemeClr val="dk1"/>
              </a:buClr>
              <a:buSzPts val="1400"/>
              <a:buFont typeface="Arial"/>
              <a:buNone/>
            </a:pPr>
            <a:r>
              <a:rPr b="1" lang="es-ES"/>
              <a:t>--</a:t>
            </a:r>
            <a:endParaRPr/>
          </a:p>
          <a:p>
            <a:pPr indent="0" lvl="0" marL="0" rtl="0" algn="l">
              <a:lnSpc>
                <a:spcPct val="107000"/>
              </a:lnSpc>
              <a:spcBef>
                <a:spcPts val="0"/>
              </a:spcBef>
              <a:spcAft>
                <a:spcPts val="0"/>
              </a:spcAft>
              <a:buSzPts val="1400"/>
              <a:buNone/>
            </a:pPr>
            <a:r>
              <a:rPr lang="es-ES"/>
              <a:t>During the recovery phase, things may gradually return to normal, but children and caregivers may suffer the emotional, physical and financial consequences of the emergency for months and years. Now is the time to lay the groundwork for the restoration of normal services based on the emergency measures adopted:</a:t>
            </a:r>
            <a:endParaRPr/>
          </a:p>
          <a:p>
            <a:pPr indent="-171450" lvl="0" marL="171450" rtl="0" algn="l">
              <a:lnSpc>
                <a:spcPct val="107000"/>
              </a:lnSpc>
              <a:spcBef>
                <a:spcPts val="0"/>
              </a:spcBef>
              <a:spcAft>
                <a:spcPts val="0"/>
              </a:spcAft>
              <a:buClr>
                <a:schemeClr val="dk1"/>
              </a:buClr>
              <a:buSzPts val="1400"/>
              <a:buChar char="•"/>
            </a:pPr>
            <a:r>
              <a:rPr lang="es-ES"/>
              <a:t>Restoration and improvement, where necessary, of the facilities, installations, livelihood,s and living conditions of disaster-affected communities, including efforts to reduce disaster risk factors. </a:t>
            </a:r>
            <a:endParaRPr/>
          </a:p>
          <a:p>
            <a:pPr indent="-171450" lvl="0" marL="171450" rtl="0" algn="l">
              <a:lnSpc>
                <a:spcPct val="107000"/>
              </a:lnSpc>
              <a:spcBef>
                <a:spcPts val="0"/>
              </a:spcBef>
              <a:spcAft>
                <a:spcPts val="0"/>
              </a:spcAft>
              <a:buClr>
                <a:schemeClr val="dk1"/>
              </a:buClr>
              <a:buSzPts val="1400"/>
              <a:buChar char="•"/>
            </a:pPr>
            <a:r>
              <a:rPr lang="es-ES"/>
              <a:t>Early recovery: Refers to actions developed in the last stage of response and up to 1 year or more, approximately from months 4-6 to 12-18, depending on the magnitude and complexity of the disaster.</a:t>
            </a:r>
            <a:endParaRPr/>
          </a:p>
          <a:p>
            <a:pPr indent="-171450" lvl="0" marL="171450" rtl="0" algn="l">
              <a:lnSpc>
                <a:spcPct val="107000"/>
              </a:lnSpc>
              <a:spcBef>
                <a:spcPts val="0"/>
              </a:spcBef>
              <a:spcAft>
                <a:spcPts val="0"/>
              </a:spcAft>
              <a:buClr>
                <a:schemeClr val="dk1"/>
              </a:buClr>
              <a:buSzPts val="1400"/>
              <a:buChar char="•"/>
            </a:pPr>
            <a:r>
              <a:rPr lang="es-ES"/>
              <a:t>Long-term recovery:  This refers to actions linked to long-lasting development processes that are carried out a year or a year and a half after the disaster. This long-term recovery is also known as reconstruction and rehabilitation.</a:t>
            </a:r>
            <a:endParaRPr/>
          </a:p>
          <a:p>
            <a:pPr indent="0" lvl="0" marL="0" rtl="0" algn="l">
              <a:lnSpc>
                <a:spcPct val="107000"/>
              </a:lnSpc>
              <a:spcBef>
                <a:spcPts val="0"/>
              </a:spcBef>
              <a:spcAft>
                <a:spcPts val="0"/>
              </a:spcAft>
              <a:buSzPts val="1400"/>
              <a:buNone/>
            </a:pPr>
            <a:r>
              <a:rPr lang="es-ES"/>
              <a:t>It is important that what is done in this phase serves to reduce the risks of future emergencies.</a:t>
            </a:r>
            <a:endParaRPr/>
          </a:p>
          <a:p>
            <a:pPr indent="0" lvl="0" marL="0" rtl="0" algn="l">
              <a:lnSpc>
                <a:spcPct val="107000"/>
              </a:lnSpc>
              <a:spcBef>
                <a:spcPts val="0"/>
              </a:spcBef>
              <a:spcAft>
                <a:spcPts val="0"/>
              </a:spcAft>
              <a:buSzPts val="1400"/>
              <a:buNone/>
            </a:pPr>
            <a:r>
              <a:t/>
            </a:r>
            <a:endParaRPr/>
          </a:p>
          <a:p>
            <a:pPr indent="0" lvl="0" marL="0" rtl="0" algn="l">
              <a:lnSpc>
                <a:spcPct val="107000"/>
              </a:lnSpc>
              <a:spcBef>
                <a:spcPts val="0"/>
              </a:spcBef>
              <a:spcAft>
                <a:spcPts val="0"/>
              </a:spcAft>
              <a:buSzPts val="1400"/>
              <a:buNone/>
            </a:pPr>
            <a:r>
              <a:rPr lang="es-ES"/>
              <a:t>Key actions:</a:t>
            </a:r>
            <a:endParaRPr/>
          </a:p>
          <a:p>
            <a:pPr indent="-171450" lvl="0" marL="171450" rtl="0" algn="l">
              <a:lnSpc>
                <a:spcPct val="107000"/>
              </a:lnSpc>
              <a:spcBef>
                <a:spcPts val="0"/>
              </a:spcBef>
              <a:spcAft>
                <a:spcPts val="0"/>
              </a:spcAft>
              <a:buClr>
                <a:schemeClr val="dk1"/>
              </a:buClr>
              <a:buSzPts val="1400"/>
              <a:buChar char="•"/>
            </a:pPr>
            <a:r>
              <a:rPr lang="es-ES"/>
              <a:t>Involve early childhood, caregivers and key stakeholders in continuity strategies.</a:t>
            </a:r>
            <a:endParaRPr/>
          </a:p>
          <a:p>
            <a:pPr indent="-171450" lvl="0" marL="171450" rtl="0" algn="l">
              <a:lnSpc>
                <a:spcPct val="107000"/>
              </a:lnSpc>
              <a:spcBef>
                <a:spcPts val="0"/>
              </a:spcBef>
              <a:spcAft>
                <a:spcPts val="0"/>
              </a:spcAft>
              <a:buClr>
                <a:schemeClr val="dk1"/>
              </a:buClr>
              <a:buSzPts val="1400"/>
              <a:buChar char="•"/>
            </a:pPr>
            <a:r>
              <a:rPr lang="es-ES"/>
              <a:t>Ensure that the actions carried out are not left unfinished</a:t>
            </a:r>
            <a:endParaRPr/>
          </a:p>
          <a:p>
            <a:pPr indent="-171450" lvl="0" marL="171450" rtl="0" algn="l">
              <a:lnSpc>
                <a:spcPct val="107000"/>
              </a:lnSpc>
              <a:spcBef>
                <a:spcPts val="0"/>
              </a:spcBef>
              <a:spcAft>
                <a:spcPts val="0"/>
              </a:spcAft>
              <a:buClr>
                <a:schemeClr val="dk1"/>
              </a:buClr>
              <a:buSzPts val="1400"/>
              <a:buChar char="•"/>
            </a:pPr>
            <a:r>
              <a:rPr lang="es-ES"/>
              <a:t>Organize recovery committees with broad participation</a:t>
            </a:r>
            <a:endParaRPr/>
          </a:p>
          <a:p>
            <a:pPr indent="-171450" lvl="0" marL="171450" rtl="0" algn="l">
              <a:lnSpc>
                <a:spcPct val="107000"/>
              </a:lnSpc>
              <a:spcBef>
                <a:spcPts val="0"/>
              </a:spcBef>
              <a:spcAft>
                <a:spcPts val="0"/>
              </a:spcAft>
              <a:buClr>
                <a:schemeClr val="dk1"/>
              </a:buClr>
              <a:buSzPts val="1400"/>
              <a:buChar char="•"/>
            </a:pPr>
            <a:r>
              <a:rPr lang="es-ES"/>
              <a:t>Sign collaboration agreements with ECD entities and programs.</a:t>
            </a:r>
            <a:endParaRPr/>
          </a:p>
          <a:p>
            <a:pPr indent="-171450" lvl="0" marL="171450" rtl="0" algn="l">
              <a:lnSpc>
                <a:spcPct val="107000"/>
              </a:lnSpc>
              <a:spcBef>
                <a:spcPts val="0"/>
              </a:spcBef>
              <a:spcAft>
                <a:spcPts val="0"/>
              </a:spcAft>
              <a:buClr>
                <a:schemeClr val="dk1"/>
              </a:buClr>
              <a:buSzPts val="1400"/>
              <a:buChar char="•"/>
            </a:pPr>
            <a:r>
              <a:rPr lang="es-ES"/>
              <a:t>Implement trainings for caregivers and other ECD stakeholders.</a:t>
            </a:r>
            <a:endParaRPr/>
          </a:p>
          <a:p>
            <a:pPr indent="-82550" lvl="0" marL="171450" rtl="0" algn="l">
              <a:lnSpc>
                <a:spcPct val="107000"/>
              </a:lnSpc>
              <a:spcBef>
                <a:spcPts val="0"/>
              </a:spcBef>
              <a:spcAft>
                <a:spcPts val="0"/>
              </a:spcAft>
              <a:buClr>
                <a:schemeClr val="dk1"/>
              </a:buClr>
              <a:buSzPts val="1400"/>
              <a:buFont typeface="Arial"/>
              <a:buNone/>
            </a:pPr>
            <a:r>
              <a:t/>
            </a:r>
            <a:endParaRPr/>
          </a:p>
          <a:p>
            <a:pPr indent="0" lvl="0" marL="0" rtl="0" algn="l">
              <a:lnSpc>
                <a:spcPct val="107000"/>
              </a:lnSpc>
              <a:spcBef>
                <a:spcPts val="0"/>
              </a:spcBef>
              <a:spcAft>
                <a:spcPts val="0"/>
              </a:spcAft>
              <a:buClr>
                <a:schemeClr val="dk1"/>
              </a:buClr>
              <a:buSzPts val="1400"/>
              <a:buFont typeface="Arial"/>
              <a:buNone/>
            </a:pPr>
            <a:r>
              <a:rPr lang="es-ES"/>
              <a:t>Some examples of mid-and-long-term actions for transition, per sector, are: </a:t>
            </a:r>
            <a:endParaRPr/>
          </a:p>
          <a:p>
            <a:pPr indent="0" lvl="0" marL="0" rtl="0" algn="l">
              <a:lnSpc>
                <a:spcPct val="107000"/>
              </a:lnSpc>
              <a:spcBef>
                <a:spcPts val="0"/>
              </a:spcBef>
              <a:spcAft>
                <a:spcPts val="0"/>
              </a:spcAft>
              <a:buClr>
                <a:schemeClr val="dk1"/>
              </a:buClr>
              <a:buSzPts val="1400"/>
              <a:buFont typeface="Arial"/>
              <a:buNone/>
            </a:pPr>
            <a:r>
              <a:rPr b="1" lang="es-ES"/>
              <a:t>Protection</a:t>
            </a:r>
            <a:r>
              <a:rPr lang="es-ES"/>
              <a:t>: </a:t>
            </a:r>
            <a:endParaRPr/>
          </a:p>
          <a:p>
            <a:pPr indent="0" lvl="0" marL="0" rtl="0" algn="l">
              <a:lnSpc>
                <a:spcPct val="107000"/>
              </a:lnSpc>
              <a:spcBef>
                <a:spcPts val="0"/>
              </a:spcBef>
              <a:spcAft>
                <a:spcPts val="0"/>
              </a:spcAft>
              <a:buClr>
                <a:schemeClr val="dk1"/>
              </a:buClr>
              <a:buSzPts val="1400"/>
              <a:buFont typeface="Arial"/>
              <a:buNone/>
            </a:pPr>
            <a:r>
              <a:rPr lang="es-ES"/>
              <a:t>Ensure that children are provisionally registered and documented during the disaster and that it is integrated and recorded in the records and identification system.</a:t>
            </a:r>
            <a:endParaRPr/>
          </a:p>
          <a:p>
            <a:pPr indent="0" lvl="0" marL="0" rtl="0" algn="l">
              <a:lnSpc>
                <a:spcPct val="107000"/>
              </a:lnSpc>
              <a:spcBef>
                <a:spcPts val="0"/>
              </a:spcBef>
              <a:spcAft>
                <a:spcPts val="0"/>
              </a:spcAft>
              <a:buClr>
                <a:schemeClr val="dk1"/>
              </a:buClr>
              <a:buSzPts val="1400"/>
              <a:buFont typeface="Arial"/>
              <a:buNone/>
            </a:pPr>
            <a:r>
              <a:rPr lang="es-ES"/>
              <a:t>Ensure the guardianship and protection process for children separated from their primary caregivers and that follow-up mechanisms are maintained. </a:t>
            </a:r>
            <a:endParaRPr/>
          </a:p>
          <a:p>
            <a:pPr indent="0" lvl="0" marL="0" rtl="0" algn="l">
              <a:lnSpc>
                <a:spcPct val="107000"/>
              </a:lnSpc>
              <a:spcBef>
                <a:spcPts val="0"/>
              </a:spcBef>
              <a:spcAft>
                <a:spcPts val="0"/>
              </a:spcAft>
              <a:buClr>
                <a:schemeClr val="dk1"/>
              </a:buClr>
              <a:buSzPts val="1400"/>
              <a:buFont typeface="Arial"/>
              <a:buNone/>
            </a:pPr>
            <a:r>
              <a:rPr lang="es-ES"/>
              <a:t>Incorporate protection issues and how to support children's psychosocial well-being into discussions with parents. </a:t>
            </a:r>
            <a:endParaRPr/>
          </a:p>
          <a:p>
            <a:pPr indent="0" lvl="0" marL="0" rtl="0" algn="l">
              <a:lnSpc>
                <a:spcPct val="107000"/>
              </a:lnSpc>
              <a:spcBef>
                <a:spcPts val="0"/>
              </a:spcBef>
              <a:spcAft>
                <a:spcPts val="0"/>
              </a:spcAft>
              <a:buClr>
                <a:schemeClr val="dk1"/>
              </a:buClr>
              <a:buSzPts val="1400"/>
              <a:buFont typeface="Arial"/>
              <a:buNone/>
            </a:pPr>
            <a:r>
              <a:rPr lang="es-ES"/>
              <a:t>Strengthening community-based protection mechanisms for safeguarding young girls</a:t>
            </a:r>
            <a:endParaRPr/>
          </a:p>
          <a:p>
            <a:pPr indent="0" lvl="0" marL="0" rtl="0" algn="l">
              <a:lnSpc>
                <a:spcPct val="107000"/>
              </a:lnSpc>
              <a:spcBef>
                <a:spcPts val="0"/>
              </a:spcBef>
              <a:spcAft>
                <a:spcPts val="0"/>
              </a:spcAft>
              <a:buClr>
                <a:schemeClr val="dk1"/>
              </a:buClr>
              <a:buSzPts val="1400"/>
              <a:buFont typeface="Arial"/>
              <a:buNone/>
            </a:pPr>
            <a:r>
              <a:t/>
            </a:r>
            <a:endParaRPr/>
          </a:p>
          <a:p>
            <a:pPr indent="0" lvl="0" marL="0" rtl="0" algn="l">
              <a:lnSpc>
                <a:spcPct val="107000"/>
              </a:lnSpc>
              <a:spcBef>
                <a:spcPts val="0"/>
              </a:spcBef>
              <a:spcAft>
                <a:spcPts val="0"/>
              </a:spcAft>
              <a:buClr>
                <a:schemeClr val="dk1"/>
              </a:buClr>
              <a:buSzPts val="1400"/>
              <a:buFont typeface="Arial"/>
              <a:buNone/>
            </a:pPr>
            <a:r>
              <a:rPr b="1" lang="es-ES"/>
              <a:t>Education</a:t>
            </a:r>
            <a:r>
              <a:rPr lang="es-ES"/>
              <a:t>: </a:t>
            </a:r>
            <a:endParaRPr/>
          </a:p>
          <a:p>
            <a:pPr indent="0" lvl="0" marL="0" rtl="0" algn="l">
              <a:lnSpc>
                <a:spcPct val="107000"/>
              </a:lnSpc>
              <a:spcBef>
                <a:spcPts val="0"/>
              </a:spcBef>
              <a:spcAft>
                <a:spcPts val="0"/>
              </a:spcAft>
              <a:buClr>
                <a:schemeClr val="dk1"/>
              </a:buClr>
              <a:buSzPts val="1400"/>
              <a:buFont typeface="Arial"/>
              <a:buNone/>
            </a:pPr>
            <a:r>
              <a:rPr lang="es-ES"/>
              <a:t>Update school safety plans and adapt them to the needs of early childhood.</a:t>
            </a:r>
            <a:endParaRPr/>
          </a:p>
          <a:p>
            <a:pPr indent="0" lvl="0" marL="0" rtl="0" algn="l">
              <a:lnSpc>
                <a:spcPct val="107000"/>
              </a:lnSpc>
              <a:spcBef>
                <a:spcPts val="0"/>
              </a:spcBef>
              <a:spcAft>
                <a:spcPts val="0"/>
              </a:spcAft>
              <a:buClr>
                <a:schemeClr val="dk1"/>
              </a:buClr>
              <a:buSzPts val="1400"/>
              <a:buFont typeface="Arial"/>
              <a:buNone/>
            </a:pPr>
            <a:r>
              <a:rPr lang="es-ES"/>
              <a:t>Organize sustainable play workshops for children, educators, caregivers and the community.</a:t>
            </a:r>
            <a:endParaRPr/>
          </a:p>
          <a:p>
            <a:pPr indent="0" lvl="0" marL="0" rtl="0" algn="l">
              <a:lnSpc>
                <a:spcPct val="107000"/>
              </a:lnSpc>
              <a:spcBef>
                <a:spcPts val="0"/>
              </a:spcBef>
              <a:spcAft>
                <a:spcPts val="0"/>
              </a:spcAft>
              <a:buClr>
                <a:schemeClr val="dk1"/>
              </a:buClr>
              <a:buSzPts val="1400"/>
              <a:buFont typeface="Arial"/>
              <a:buNone/>
            </a:pPr>
            <a:r>
              <a:rPr lang="es-ES"/>
              <a:t>Ensure that the reconstruction of learning/education facilities is reconstructed in a manner that eliminates existing risks.</a:t>
            </a:r>
            <a:endParaRPr/>
          </a:p>
          <a:p>
            <a:pPr indent="0" lvl="0" marL="0" rtl="0" algn="l">
              <a:lnSpc>
                <a:spcPct val="107000"/>
              </a:lnSpc>
              <a:spcBef>
                <a:spcPts val="0"/>
              </a:spcBef>
              <a:spcAft>
                <a:spcPts val="0"/>
              </a:spcAft>
              <a:buClr>
                <a:schemeClr val="dk1"/>
              </a:buClr>
              <a:buSzPts val="1400"/>
              <a:buFont typeface="Arial"/>
              <a:buNone/>
            </a:pPr>
            <a:r>
              <a:rPr lang="es-ES"/>
              <a:t>Support early stimulation and play for children at home and in ECD community centers, using homemade toys as much as possible.</a:t>
            </a:r>
            <a:endParaRPr/>
          </a:p>
          <a:p>
            <a:pPr indent="0" lvl="0" marL="0" rtl="0" algn="l">
              <a:lnSpc>
                <a:spcPct val="107000"/>
              </a:lnSpc>
              <a:spcBef>
                <a:spcPts val="0"/>
              </a:spcBef>
              <a:spcAft>
                <a:spcPts val="0"/>
              </a:spcAft>
              <a:buClr>
                <a:schemeClr val="dk1"/>
              </a:buClr>
              <a:buSzPts val="1400"/>
              <a:buFont typeface="Arial"/>
              <a:buNone/>
            </a:pPr>
            <a:r>
              <a:rPr lang="es-ES"/>
              <a:t>With local communities and the ministry of education or social welfare, ensure that rehabilitation and reconstruction of ECD community centers meet hazard-resistant standards.</a:t>
            </a:r>
            <a:endParaRPr/>
          </a:p>
          <a:p>
            <a:pPr indent="0" lvl="0" marL="0" rtl="0" algn="l">
              <a:lnSpc>
                <a:spcPct val="107000"/>
              </a:lnSpc>
              <a:spcBef>
                <a:spcPts val="0"/>
              </a:spcBef>
              <a:spcAft>
                <a:spcPts val="0"/>
              </a:spcAft>
              <a:buClr>
                <a:schemeClr val="dk1"/>
              </a:buClr>
              <a:buSzPts val="1400"/>
              <a:buFont typeface="Arial"/>
              <a:buNone/>
            </a:pPr>
            <a:r>
              <a:rPr lang="es-ES"/>
              <a:t>Help parents and caregivers understand the changes they see in their children after a crisis and support DRR training for parents and teachers.</a:t>
            </a:r>
            <a:endParaRPr/>
          </a:p>
          <a:p>
            <a:pPr indent="0" lvl="0" marL="0" rtl="0" algn="l">
              <a:lnSpc>
                <a:spcPct val="107000"/>
              </a:lnSpc>
              <a:spcBef>
                <a:spcPts val="0"/>
              </a:spcBef>
              <a:spcAft>
                <a:spcPts val="0"/>
              </a:spcAft>
              <a:buClr>
                <a:schemeClr val="dk1"/>
              </a:buClr>
              <a:buSzPts val="1400"/>
              <a:buFont typeface="Arial"/>
              <a:buNone/>
            </a:pPr>
            <a:r>
              <a:t/>
            </a:r>
            <a:endParaRPr/>
          </a:p>
          <a:p>
            <a:pPr indent="0" lvl="0" marL="0" rtl="0" algn="l">
              <a:lnSpc>
                <a:spcPct val="107000"/>
              </a:lnSpc>
              <a:spcBef>
                <a:spcPts val="0"/>
              </a:spcBef>
              <a:spcAft>
                <a:spcPts val="0"/>
              </a:spcAft>
              <a:buClr>
                <a:schemeClr val="dk1"/>
              </a:buClr>
              <a:buSzPts val="1400"/>
              <a:buFont typeface="Arial"/>
              <a:buNone/>
            </a:pPr>
            <a:r>
              <a:rPr b="1" lang="es-ES"/>
              <a:t>WASH</a:t>
            </a:r>
            <a:r>
              <a:rPr lang="es-ES"/>
              <a:t>: </a:t>
            </a:r>
            <a:endParaRPr/>
          </a:p>
          <a:p>
            <a:pPr indent="0" lvl="0" marL="0" rtl="0" algn="l">
              <a:lnSpc>
                <a:spcPct val="107000"/>
              </a:lnSpc>
              <a:spcBef>
                <a:spcPts val="0"/>
              </a:spcBef>
              <a:spcAft>
                <a:spcPts val="0"/>
              </a:spcAft>
              <a:buClr>
                <a:schemeClr val="dk1"/>
              </a:buClr>
              <a:buSzPts val="1400"/>
              <a:buFont typeface="Arial"/>
              <a:buNone/>
            </a:pPr>
            <a:r>
              <a:rPr lang="es-ES"/>
              <a:t>Establish hygiene education and promotion programs linked to health centers and learning and socialization spaces.</a:t>
            </a:r>
            <a:endParaRPr/>
          </a:p>
          <a:p>
            <a:pPr indent="0" lvl="0" marL="0" rtl="0" algn="l">
              <a:lnSpc>
                <a:spcPct val="107000"/>
              </a:lnSpc>
              <a:spcBef>
                <a:spcPts val="0"/>
              </a:spcBef>
              <a:spcAft>
                <a:spcPts val="0"/>
              </a:spcAft>
              <a:buClr>
                <a:schemeClr val="dk1"/>
              </a:buClr>
              <a:buSzPts val="1400"/>
              <a:buFont typeface="Arial"/>
              <a:buNone/>
            </a:pPr>
            <a:r>
              <a:rPr lang="es-ES"/>
              <a:t>Integrate, within the cycle of home visits to parents, hygiene issues.</a:t>
            </a:r>
            <a:endParaRPr/>
          </a:p>
          <a:p>
            <a:pPr indent="0" lvl="0" marL="0" rtl="0" algn="l">
              <a:lnSpc>
                <a:spcPct val="107000"/>
              </a:lnSpc>
              <a:spcBef>
                <a:spcPts val="0"/>
              </a:spcBef>
              <a:spcAft>
                <a:spcPts val="0"/>
              </a:spcAft>
              <a:buClr>
                <a:schemeClr val="dk1"/>
              </a:buClr>
              <a:buSzPts val="1400"/>
              <a:buFont typeface="Arial"/>
              <a:buNone/>
            </a:pPr>
            <a:r>
              <a:rPr lang="es-ES"/>
              <a:t>Ensure that in the reconstruction and/or construction of new learning spaces there are safe water, toilets, sinks and showers adapted.</a:t>
            </a:r>
            <a:endParaRPr/>
          </a:p>
          <a:p>
            <a:pPr indent="0" lvl="0" marL="0" rtl="0" algn="l">
              <a:lnSpc>
                <a:spcPct val="107000"/>
              </a:lnSpc>
              <a:spcBef>
                <a:spcPts val="0"/>
              </a:spcBef>
              <a:spcAft>
                <a:spcPts val="0"/>
              </a:spcAft>
              <a:buClr>
                <a:schemeClr val="dk1"/>
              </a:buClr>
              <a:buSzPts val="1400"/>
              <a:buFont typeface="Arial"/>
              <a:buNone/>
            </a:pPr>
            <a:r>
              <a:t/>
            </a:r>
            <a:endParaRPr/>
          </a:p>
          <a:p>
            <a:pPr indent="0" lvl="0" marL="0" rtl="0" algn="l">
              <a:lnSpc>
                <a:spcPct val="107000"/>
              </a:lnSpc>
              <a:spcBef>
                <a:spcPts val="0"/>
              </a:spcBef>
              <a:spcAft>
                <a:spcPts val="0"/>
              </a:spcAft>
              <a:buClr>
                <a:schemeClr val="dk1"/>
              </a:buClr>
              <a:buSzPts val="1400"/>
              <a:buFont typeface="Arial"/>
              <a:buNone/>
            </a:pPr>
            <a:r>
              <a:rPr b="1" lang="es-ES"/>
              <a:t>Nutrition</a:t>
            </a:r>
            <a:r>
              <a:rPr lang="es-ES"/>
              <a:t>: </a:t>
            </a:r>
            <a:endParaRPr/>
          </a:p>
          <a:p>
            <a:pPr indent="0" lvl="0" marL="0" rtl="0" algn="l">
              <a:lnSpc>
                <a:spcPct val="107000"/>
              </a:lnSpc>
              <a:spcBef>
                <a:spcPts val="0"/>
              </a:spcBef>
              <a:spcAft>
                <a:spcPts val="0"/>
              </a:spcAft>
              <a:buClr>
                <a:schemeClr val="dk1"/>
              </a:buClr>
              <a:buSzPts val="1400"/>
              <a:buFont typeface="Arial"/>
              <a:buNone/>
            </a:pPr>
            <a:r>
              <a:rPr lang="es-ES"/>
              <a:t>Implement stable mechanisms for monitoring malnutrition through the public health system, ECD centers and home visits.</a:t>
            </a:r>
            <a:endParaRPr/>
          </a:p>
          <a:p>
            <a:pPr indent="0" lvl="0" marL="0" rtl="0" algn="l">
              <a:lnSpc>
                <a:spcPct val="107000"/>
              </a:lnSpc>
              <a:spcBef>
                <a:spcPts val="0"/>
              </a:spcBef>
              <a:spcAft>
                <a:spcPts val="0"/>
              </a:spcAft>
              <a:buClr>
                <a:schemeClr val="dk1"/>
              </a:buClr>
              <a:buSzPts val="1400"/>
              <a:buFont typeface="Arial"/>
              <a:buNone/>
            </a:pPr>
            <a:r>
              <a:rPr lang="es-ES"/>
              <a:t>Link supplementary feeding actions for pregnant and lactating mothers at risk of malnutrition to stable government programs.</a:t>
            </a:r>
            <a:endParaRPr/>
          </a:p>
          <a:p>
            <a:pPr indent="0" lvl="0" marL="0" rtl="0" algn="l">
              <a:lnSpc>
                <a:spcPct val="107000"/>
              </a:lnSpc>
              <a:spcBef>
                <a:spcPts val="0"/>
              </a:spcBef>
              <a:spcAft>
                <a:spcPts val="0"/>
              </a:spcAft>
              <a:buClr>
                <a:schemeClr val="dk1"/>
              </a:buClr>
              <a:buSzPts val="1400"/>
              <a:buFont typeface="Arial"/>
              <a:buNone/>
            </a:pPr>
            <a:r>
              <a:rPr lang="es-ES"/>
              <a:t>To make the transition from early childhood feeding support actions developed in child-friendly spaces to preschools or schools. </a:t>
            </a:r>
            <a:endParaRPr/>
          </a:p>
          <a:p>
            <a:pPr indent="0" lvl="0" marL="0" rtl="0" algn="l">
              <a:lnSpc>
                <a:spcPct val="107000"/>
              </a:lnSpc>
              <a:spcBef>
                <a:spcPts val="0"/>
              </a:spcBef>
              <a:spcAft>
                <a:spcPts val="0"/>
              </a:spcAft>
              <a:buClr>
                <a:schemeClr val="dk1"/>
              </a:buClr>
              <a:buSzPts val="1400"/>
              <a:buFont typeface="Arial"/>
              <a:buNone/>
            </a:pPr>
            <a:r>
              <a:t/>
            </a:r>
            <a:endParaRPr/>
          </a:p>
          <a:p>
            <a:pPr indent="0" lvl="0" marL="0" rtl="0" algn="l">
              <a:lnSpc>
                <a:spcPct val="107000"/>
              </a:lnSpc>
              <a:spcBef>
                <a:spcPts val="0"/>
              </a:spcBef>
              <a:spcAft>
                <a:spcPts val="0"/>
              </a:spcAft>
              <a:buClr>
                <a:schemeClr val="dk1"/>
              </a:buClr>
              <a:buSzPts val="1400"/>
              <a:buFont typeface="Arial"/>
              <a:buNone/>
            </a:pPr>
            <a:r>
              <a:rPr b="1" lang="es-ES"/>
              <a:t>Health</a:t>
            </a:r>
            <a:r>
              <a:rPr lang="es-ES"/>
              <a:t>: </a:t>
            </a:r>
            <a:endParaRPr/>
          </a:p>
          <a:p>
            <a:pPr indent="0" lvl="0" marL="0" rtl="0" algn="l">
              <a:lnSpc>
                <a:spcPct val="107000"/>
              </a:lnSpc>
              <a:spcBef>
                <a:spcPts val="0"/>
              </a:spcBef>
              <a:spcAft>
                <a:spcPts val="0"/>
              </a:spcAft>
              <a:buClr>
                <a:schemeClr val="dk1"/>
              </a:buClr>
              <a:buSzPts val="1400"/>
              <a:buFont typeface="Arial"/>
              <a:buNone/>
            </a:pPr>
            <a:r>
              <a:rPr lang="es-ES"/>
              <a:t>Establish hygiene education and promotion programs linked to health centers and learning and socialization spaces.</a:t>
            </a:r>
            <a:endParaRPr/>
          </a:p>
          <a:p>
            <a:pPr indent="0" lvl="0" marL="0" rtl="0" algn="l">
              <a:lnSpc>
                <a:spcPct val="107000"/>
              </a:lnSpc>
              <a:spcBef>
                <a:spcPts val="0"/>
              </a:spcBef>
              <a:spcAft>
                <a:spcPts val="0"/>
              </a:spcAft>
              <a:buClr>
                <a:schemeClr val="dk1"/>
              </a:buClr>
              <a:buSzPts val="1400"/>
              <a:buFont typeface="Arial"/>
              <a:buNone/>
            </a:pPr>
            <a:r>
              <a:rPr lang="es-ES"/>
              <a:t>Integrate, within the cycle of home visits to parents, hygiene issues.</a:t>
            </a:r>
            <a:endParaRPr/>
          </a:p>
          <a:p>
            <a:pPr indent="0" lvl="0" marL="0" rtl="0" algn="l">
              <a:lnSpc>
                <a:spcPct val="107000"/>
              </a:lnSpc>
              <a:spcBef>
                <a:spcPts val="0"/>
              </a:spcBef>
              <a:spcAft>
                <a:spcPts val="0"/>
              </a:spcAft>
              <a:buClr>
                <a:schemeClr val="dk1"/>
              </a:buClr>
              <a:buSzPts val="1400"/>
              <a:buFont typeface="Arial"/>
              <a:buNone/>
            </a:pPr>
            <a:r>
              <a:rPr lang="es-ES"/>
              <a:t>Ensure that in the reconstruction and/or construction of new learning spaces there are safe water, toilets, sinks and showers adapted to early childhood.</a:t>
            </a:r>
            <a:endParaRPr/>
          </a:p>
          <a:p>
            <a:pPr indent="0" lvl="0" marL="0" rtl="0" algn="l">
              <a:lnSpc>
                <a:spcPct val="107000"/>
              </a:lnSpc>
              <a:spcBef>
                <a:spcPts val="0"/>
              </a:spcBef>
              <a:spcAft>
                <a:spcPts val="0"/>
              </a:spcAft>
              <a:buClr>
                <a:schemeClr val="dk1"/>
              </a:buClr>
              <a:buSzPts val="1400"/>
              <a:buFont typeface="Arial"/>
              <a:buNone/>
            </a:pPr>
            <a:r>
              <a:rPr lang="es-ES"/>
              <a:t>Support vaccination and growth monitoring of children.</a:t>
            </a:r>
            <a:endParaRPr/>
          </a:p>
          <a:p>
            <a:pPr indent="0" lvl="0" marL="0" rtl="0" algn="l">
              <a:lnSpc>
                <a:spcPct val="107000"/>
              </a:lnSpc>
              <a:spcBef>
                <a:spcPts val="0"/>
              </a:spcBef>
              <a:spcAft>
                <a:spcPts val="0"/>
              </a:spcAft>
              <a:buSzPts val="1400"/>
              <a:buNone/>
            </a:pPr>
            <a:r>
              <a:rPr lang="es-ES"/>
              <a:t>Support health promotion campaigns in preschools, ECD centers and primary schools.</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p1: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4" name="Google Shape;184;p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s-ES"/>
              <a:t>Ask participants to share some final reflections on how to incorporate what they learned in their day-to-day work. Thank them for their participation. </a:t>
            </a:r>
            <a:endParaRPr/>
          </a:p>
          <a:p>
            <a:pPr indent="0" lvl="0" marL="0" rtl="0" algn="l">
              <a:lnSpc>
                <a:spcPct val="100000"/>
              </a:lnSpc>
              <a:spcBef>
                <a:spcPts val="0"/>
              </a:spcBef>
              <a:spcAft>
                <a:spcPts val="0"/>
              </a:spcAft>
              <a:buSzPts val="1400"/>
              <a:buNone/>
            </a:pPr>
            <a:r>
              <a:rPr lang="es-ES"/>
              <a:t>Invite the participants to dedicate an additional hour in the coming days to read the full knowledge collection in detail and emphasize what they learned during the workshop.</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25e3dfe0434_2_61: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3" name="Google Shape;63;g25e3dfe0434_2_6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s-ES"/>
              <a:t>Introduce yourself to the participants and ask them to do the same. In addition, ask participants to share a few thoughts on why they want to learn more about Early Childhood Development in Emergencies.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25e3dfe0434_2_119: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8" name="Google Shape;68;g25e3dfe0434_2_119: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s-ES"/>
              <a:t>Present the dynamic for the training. Feel free to use the suggested methodology or others that you know and can be useful for the training.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25e3dfe0434_2_286: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4" name="Google Shape;74;g25e3dfe0434_2_286: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g25e3dfe0434_2_335: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0" name="Google Shape;80;g25e3dfe0434_2_335: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None/>
            </a:pPr>
            <a:r>
              <a:rPr lang="es-ES"/>
              <a:t>Explain that people learn best through engagement and interaction – adults and young children alike. Explain that they will work in structured groups in quick bursts of activity to achieve the objectives.</a:t>
            </a:r>
            <a:endParaRPr/>
          </a:p>
          <a:p>
            <a:pPr indent="0" lvl="0" marL="241300" rtl="0" algn="l">
              <a:lnSpc>
                <a:spcPct val="100000"/>
              </a:lnSpc>
              <a:spcBef>
                <a:spcPts val="0"/>
              </a:spcBef>
              <a:spcAft>
                <a:spcPts val="0"/>
              </a:spcAft>
              <a:buClr>
                <a:schemeClr val="dk1"/>
              </a:buClr>
              <a:buSzPts val="1200"/>
              <a:buNone/>
            </a:pPr>
            <a:r>
              <a:t/>
            </a:r>
            <a:endParaRPr/>
          </a:p>
          <a:p>
            <a:pPr indent="-330200" lvl="0" marL="571500" rtl="0" algn="l">
              <a:lnSpc>
                <a:spcPct val="100000"/>
              </a:lnSpc>
              <a:spcBef>
                <a:spcPts val="0"/>
              </a:spcBef>
              <a:spcAft>
                <a:spcPts val="0"/>
              </a:spcAft>
              <a:buClr>
                <a:schemeClr val="dk1"/>
              </a:buClr>
              <a:buSzPts val="1200"/>
              <a:buAutoNum type="arabicPeriod"/>
            </a:pPr>
            <a:r>
              <a:rPr lang="es-ES"/>
              <a:t>Divide participants into 5-persons jigsaw groups. The groups should be diverse in terms of gender, ethnicity, race, and ability – if possible. Appoint one participant from each group as the leader.</a:t>
            </a:r>
            <a:endParaRPr/>
          </a:p>
          <a:p>
            <a:pPr indent="-330200" lvl="0" marL="571500" rtl="0" algn="l">
              <a:lnSpc>
                <a:spcPct val="100000"/>
              </a:lnSpc>
              <a:spcBef>
                <a:spcPts val="0"/>
              </a:spcBef>
              <a:spcAft>
                <a:spcPts val="0"/>
              </a:spcAft>
              <a:buClr>
                <a:schemeClr val="dk1"/>
              </a:buClr>
              <a:buSzPts val="1200"/>
              <a:buAutoNum type="arabicPeriod"/>
            </a:pPr>
            <a:r>
              <a:rPr lang="es-ES"/>
              <a:t>Assign each participant in each group 2 consecutive knowledge sheets about an aspect of ECDiE that they will explain to a small sub-group of fellow participants. They will have 10 minutes to read their sheets and prepare. Make sure participants have direct access only to their segment.</a:t>
            </a:r>
            <a:endParaRPr/>
          </a:p>
          <a:p>
            <a:pPr indent="-330200" lvl="0" marL="571500" rtl="0" algn="l">
              <a:lnSpc>
                <a:spcPct val="100000"/>
              </a:lnSpc>
              <a:spcBef>
                <a:spcPts val="0"/>
              </a:spcBef>
              <a:spcAft>
                <a:spcPts val="0"/>
              </a:spcAft>
              <a:buClr>
                <a:schemeClr val="dk1"/>
              </a:buClr>
              <a:buSzPts val="1200"/>
              <a:buAutoNum type="arabicPeriod"/>
            </a:pPr>
            <a:r>
              <a:rPr lang="es-ES"/>
              <a:t>Form temporary “expert groups” by having one participant from each jigsaw group join other participants assigned to the same knowledge sheets. Give participants in these expert groups time to discuss the main points of their knowledge sheets, and to rehearse the presentations they will make to their jigsaw group.</a:t>
            </a:r>
            <a:endParaRPr/>
          </a:p>
          <a:p>
            <a:pPr indent="-330200" lvl="0" marL="571500" rtl="0" algn="l">
              <a:lnSpc>
                <a:spcPct val="100000"/>
              </a:lnSpc>
              <a:spcBef>
                <a:spcPts val="0"/>
              </a:spcBef>
              <a:spcAft>
                <a:spcPts val="0"/>
              </a:spcAft>
              <a:buClr>
                <a:schemeClr val="dk1"/>
              </a:buClr>
              <a:buSzPts val="1200"/>
              <a:buAutoNum type="arabicPeriod"/>
            </a:pPr>
            <a:r>
              <a:rPr lang="es-ES"/>
              <a:t>Bring the participants back into their jigsaw groups.  Ask each participant to present their segment to the group; they should take 10-minute turns teaching the content they just learned while others take notes on their handouts. The facilitator will call out SWITCH every 10 minutes to keep everyone on time. </a:t>
            </a:r>
            <a:endParaRPr/>
          </a:p>
          <a:p>
            <a:pPr indent="-330200" lvl="0" marL="571500" rtl="0" algn="l">
              <a:lnSpc>
                <a:spcPct val="100000"/>
              </a:lnSpc>
              <a:spcBef>
                <a:spcPts val="0"/>
              </a:spcBef>
              <a:spcAft>
                <a:spcPts val="0"/>
              </a:spcAft>
              <a:buClr>
                <a:schemeClr val="dk1"/>
              </a:buClr>
              <a:buSzPts val="1200"/>
              <a:buAutoNum type="arabicPeriod"/>
            </a:pPr>
            <a:r>
              <a:rPr lang="es-ES"/>
              <a:t>After all groups have finished or after 50 minutes, </a:t>
            </a:r>
            <a:r>
              <a:rPr b="1" lang="es-ES"/>
              <a:t>call all groups to come together for plenary and discussion. </a:t>
            </a:r>
            <a:endParaRPr/>
          </a:p>
          <a:p>
            <a:pPr indent="-254000" lvl="0" marL="571500" rtl="0" algn="l">
              <a:lnSpc>
                <a:spcPct val="100000"/>
              </a:lnSpc>
              <a:spcBef>
                <a:spcPts val="0"/>
              </a:spcBef>
              <a:spcAft>
                <a:spcPts val="0"/>
              </a:spcAft>
              <a:buClr>
                <a:schemeClr val="dk1"/>
              </a:buClr>
              <a:buSzPts val="12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25e3dfe0434_2_617: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4" name="Google Shape;114;g25e3dfe0434_2_617: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Clr>
                <a:schemeClr val="dk1"/>
              </a:buClr>
              <a:buSzPts val="1400"/>
              <a:buFont typeface="Arial"/>
              <a:buNone/>
            </a:pPr>
            <a:r>
              <a:rPr lang="es-ES"/>
              <a:t>Suggested </a:t>
            </a:r>
            <a:r>
              <a:rPr b="1" lang="es-ES"/>
              <a:t>general questions </a:t>
            </a:r>
            <a:r>
              <a:rPr lang="es-ES"/>
              <a:t>for plenary: </a:t>
            </a:r>
            <a:endParaRPr/>
          </a:p>
          <a:p>
            <a:pPr indent="-215900" lvl="0" marL="228600" rtl="0" algn="l">
              <a:lnSpc>
                <a:spcPct val="107000"/>
              </a:lnSpc>
              <a:spcBef>
                <a:spcPts val="0"/>
              </a:spcBef>
              <a:spcAft>
                <a:spcPts val="0"/>
              </a:spcAft>
              <a:buClr>
                <a:schemeClr val="dk1"/>
              </a:buClr>
              <a:buSzPts val="1200"/>
              <a:buFont typeface="Calibri"/>
              <a:buAutoNum type="arabicPeriod"/>
            </a:pPr>
            <a:r>
              <a:rPr lang="es-ES"/>
              <a:t>How did you find the process? </a:t>
            </a:r>
            <a:endParaRPr/>
          </a:p>
          <a:p>
            <a:pPr indent="-215900" lvl="0" marL="228600" rtl="0" algn="l">
              <a:lnSpc>
                <a:spcPct val="107000"/>
              </a:lnSpc>
              <a:spcBef>
                <a:spcPts val="0"/>
              </a:spcBef>
              <a:spcAft>
                <a:spcPts val="0"/>
              </a:spcAft>
              <a:buClr>
                <a:schemeClr val="dk1"/>
              </a:buClr>
              <a:buSzPts val="1200"/>
              <a:buFont typeface="Calibri"/>
              <a:buAutoNum type="arabicPeriod"/>
            </a:pPr>
            <a:r>
              <a:rPr lang="es-ES"/>
              <a:t>What did you learn new about ECDiE?</a:t>
            </a:r>
            <a:endParaRPr/>
          </a:p>
          <a:p>
            <a:pPr indent="0" lvl="0" marL="0" rtl="0" algn="l">
              <a:lnSpc>
                <a:spcPct val="107000"/>
              </a:lnSpc>
              <a:spcBef>
                <a:spcPts val="0"/>
              </a:spcBef>
              <a:spcAft>
                <a:spcPts val="0"/>
              </a:spcAft>
              <a:buClr>
                <a:schemeClr val="dk1"/>
              </a:buClr>
              <a:buSzPts val="1400"/>
              <a:buFont typeface="Arial"/>
              <a:buNone/>
            </a:pPr>
            <a:r>
              <a:t/>
            </a:r>
            <a:endParaRPr b="1">
              <a:solidFill>
                <a:srgbClr val="222222"/>
              </a:solidFill>
            </a:endParaRPr>
          </a:p>
          <a:p>
            <a:pPr indent="0" lvl="0" marL="0" rtl="0" algn="l">
              <a:lnSpc>
                <a:spcPct val="107000"/>
              </a:lnSpc>
              <a:spcBef>
                <a:spcPts val="0"/>
              </a:spcBef>
              <a:spcAft>
                <a:spcPts val="0"/>
              </a:spcAft>
              <a:buClr>
                <a:schemeClr val="dk1"/>
              </a:buClr>
              <a:buSzPts val="1400"/>
              <a:buFont typeface="Arial"/>
              <a:buNone/>
            </a:pPr>
            <a:r>
              <a:rPr b="1" lang="es-ES">
                <a:solidFill>
                  <a:srgbClr val="222222"/>
                </a:solidFill>
              </a:rPr>
              <a:t>--</a:t>
            </a:r>
            <a:endParaRPr/>
          </a:p>
          <a:p>
            <a:pPr indent="0" lvl="0" marL="0" rtl="0" algn="l">
              <a:lnSpc>
                <a:spcPct val="107000"/>
              </a:lnSpc>
              <a:spcBef>
                <a:spcPts val="0"/>
              </a:spcBef>
              <a:spcAft>
                <a:spcPts val="0"/>
              </a:spcAft>
              <a:buClr>
                <a:schemeClr val="dk1"/>
              </a:buClr>
              <a:buSzPts val="1400"/>
              <a:buFont typeface="Arial"/>
              <a:buNone/>
            </a:pPr>
            <a:r>
              <a:rPr b="1" lang="es-ES">
                <a:solidFill>
                  <a:srgbClr val="222222"/>
                </a:solidFill>
              </a:rPr>
              <a:t>F</a:t>
            </a:r>
            <a:r>
              <a:rPr b="1" lang="es-ES"/>
              <a:t>acilitators CAN (not mandatory) use the following slides to show as they conduct the plenary at the end of the Jigsaw. The slides that follow are copied from the Jigsaw sheets found in the Facilitator Guide. They are meant to cue learners for the plenary. Do NOT re-teach this content – your learners will have learned it quite well in the Jigsaw. It’s a great time-efficient, learner-friendly method!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25e3dfe0434_2_681: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9" name="Google Shape;119;g25e3dfe0434_2_68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None/>
            </a:pPr>
            <a:r>
              <a:rPr lang="es-ES"/>
              <a:t>Suggested </a:t>
            </a:r>
            <a:r>
              <a:rPr b="1" lang="es-ES"/>
              <a:t>specific questions </a:t>
            </a:r>
            <a:r>
              <a:rPr lang="es-ES"/>
              <a:t>for plenary: </a:t>
            </a:r>
            <a:endParaRPr/>
          </a:p>
          <a:p>
            <a:pPr indent="-215900" lvl="0" marL="228600" rtl="0" algn="l">
              <a:lnSpc>
                <a:spcPct val="107000"/>
              </a:lnSpc>
              <a:spcBef>
                <a:spcPts val="0"/>
              </a:spcBef>
              <a:spcAft>
                <a:spcPts val="0"/>
              </a:spcAft>
              <a:buClr>
                <a:schemeClr val="dk1"/>
              </a:buClr>
              <a:buSzPts val="1200"/>
              <a:buFont typeface="Calibri"/>
              <a:buAutoNum type="arabicPeriod"/>
            </a:pPr>
            <a:r>
              <a:rPr lang="es-ES"/>
              <a:t>Why are social interactions important for young children? </a:t>
            </a:r>
            <a:endParaRPr/>
          </a:p>
          <a:p>
            <a:pPr indent="-215900" lvl="0" marL="228600" rtl="0" algn="l">
              <a:lnSpc>
                <a:spcPct val="107000"/>
              </a:lnSpc>
              <a:spcBef>
                <a:spcPts val="0"/>
              </a:spcBef>
              <a:spcAft>
                <a:spcPts val="0"/>
              </a:spcAft>
              <a:buClr>
                <a:schemeClr val="dk1"/>
              </a:buClr>
              <a:buSzPts val="1200"/>
              <a:buFont typeface="Calibri"/>
              <a:buAutoNum type="arabicPeriod"/>
            </a:pPr>
            <a:r>
              <a:rPr lang="es-ES"/>
              <a:t>Why is it important to assess developmental progress?</a:t>
            </a:r>
            <a:endParaRPr/>
          </a:p>
          <a:p>
            <a:pPr indent="0" lvl="0" marL="0" rtl="0" algn="l">
              <a:lnSpc>
                <a:spcPct val="115000"/>
              </a:lnSpc>
              <a:spcBef>
                <a:spcPts val="1400"/>
              </a:spcBef>
              <a:spcAft>
                <a:spcPts val="0"/>
              </a:spcAft>
              <a:buSzPts val="1400"/>
              <a:buNone/>
            </a:pPr>
            <a:r>
              <a:rPr b="1" lang="es-ES"/>
              <a:t>--</a:t>
            </a:r>
            <a:endParaRPr/>
          </a:p>
          <a:p>
            <a:pPr indent="0" lvl="0" marL="0" rtl="0" algn="l">
              <a:lnSpc>
                <a:spcPct val="107000"/>
              </a:lnSpc>
              <a:spcBef>
                <a:spcPts val="0"/>
              </a:spcBef>
              <a:spcAft>
                <a:spcPts val="0"/>
              </a:spcAft>
              <a:buSzPts val="1400"/>
              <a:buNone/>
            </a:pPr>
            <a:r>
              <a:rPr b="1" lang="es-ES"/>
              <a:t>Key Developmental Facts</a:t>
            </a:r>
            <a:r>
              <a:rPr lang="es-ES" u="sng"/>
              <a:t>:</a:t>
            </a:r>
            <a:endParaRPr/>
          </a:p>
          <a:p>
            <a:pPr indent="-273050" lvl="0" marL="285750" rtl="0" algn="l">
              <a:lnSpc>
                <a:spcPct val="100000"/>
              </a:lnSpc>
              <a:spcBef>
                <a:spcPts val="0"/>
              </a:spcBef>
              <a:spcAft>
                <a:spcPts val="0"/>
              </a:spcAft>
              <a:buClr>
                <a:schemeClr val="dk1"/>
              </a:buClr>
              <a:buSzPts val="1200"/>
              <a:buFont typeface="Calibri"/>
              <a:buChar char="•"/>
            </a:pPr>
            <a:r>
              <a:rPr lang="es-ES"/>
              <a:t>In the first years of life, the brain grows at a pace of 700 new neural connections per second, a pace which is never achieved again.</a:t>
            </a:r>
            <a:endParaRPr/>
          </a:p>
          <a:p>
            <a:pPr indent="-273050" lvl="0" marL="285750" rtl="0" algn="l">
              <a:lnSpc>
                <a:spcPct val="100000"/>
              </a:lnSpc>
              <a:spcBef>
                <a:spcPts val="0"/>
              </a:spcBef>
              <a:spcAft>
                <a:spcPts val="0"/>
              </a:spcAft>
              <a:buClr>
                <a:schemeClr val="dk1"/>
              </a:buClr>
              <a:buSzPts val="1200"/>
              <a:buFont typeface="Calibri"/>
              <a:buChar char="•"/>
            </a:pPr>
            <a:r>
              <a:rPr lang="es-ES"/>
              <a:t>It is early life experiences that determine the capacity of the brain.</a:t>
            </a:r>
            <a:endParaRPr/>
          </a:p>
          <a:p>
            <a:pPr indent="-273050" lvl="0" marL="285750" rtl="0" algn="l">
              <a:lnSpc>
                <a:spcPct val="100000"/>
              </a:lnSpc>
              <a:spcBef>
                <a:spcPts val="0"/>
              </a:spcBef>
              <a:spcAft>
                <a:spcPts val="0"/>
              </a:spcAft>
              <a:buClr>
                <a:schemeClr val="dk1"/>
              </a:buClr>
              <a:buSzPts val="1200"/>
              <a:buFont typeface="Calibri"/>
              <a:buChar char="•"/>
            </a:pPr>
            <a:r>
              <a:rPr lang="es-ES"/>
              <a:t>Healthy development in the early years of life (in particular, the first 1,000 days) provides the foundation for educational attainment, economic productivity, responsible citizenship, lifelong health, strong communities, and successful parenting of the next generation.</a:t>
            </a:r>
            <a:endParaRPr/>
          </a:p>
          <a:p>
            <a:pPr indent="-273050" lvl="0" marL="285750" rtl="0" algn="l">
              <a:lnSpc>
                <a:spcPct val="100000"/>
              </a:lnSpc>
              <a:spcBef>
                <a:spcPts val="0"/>
              </a:spcBef>
              <a:spcAft>
                <a:spcPts val="0"/>
              </a:spcAft>
              <a:buClr>
                <a:schemeClr val="dk1"/>
              </a:buClr>
              <a:buSzPts val="1200"/>
              <a:buFont typeface="Calibri"/>
              <a:buChar char="•"/>
            </a:pPr>
            <a:r>
              <a:rPr lang="es-ES"/>
              <a:t>Highly dependent on parents and other caregivers for health care, nutrition, social and emotional nurturing, for cognitive and language development. But also agents of their own development, especially as children get older. </a:t>
            </a:r>
            <a:endParaRPr/>
          </a:p>
          <a:p>
            <a:pPr indent="-273050" lvl="0" marL="285750" rtl="0" algn="l">
              <a:lnSpc>
                <a:spcPct val="100000"/>
              </a:lnSpc>
              <a:spcBef>
                <a:spcPts val="0"/>
              </a:spcBef>
              <a:spcAft>
                <a:spcPts val="0"/>
              </a:spcAft>
              <a:buClr>
                <a:schemeClr val="dk1"/>
              </a:buClr>
              <a:buSzPts val="1200"/>
              <a:buFont typeface="Calibri"/>
              <a:buChar char="•"/>
            </a:pPr>
            <a:r>
              <a:rPr lang="es-ES"/>
              <a:t>Persistent and elevated amounts of stress (such as during a crisis) can change brain architecture and actually destroy brain cells.</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s-ES"/>
              <a:t>As many as 1 in 4 children are at moderate or high risk for developmental, behavioral, or socioemotional delay. For children aged birth to five, physical, cognitive, linguistic, and socioemotional growth and development occur at a rapid pace. While all children in this age range may not reach developmental milestones (e.g., smiling, saying first words, taking first steps) at the same time, development that does not happen within an expected timeframe can raise concerns about developmental disorders, health conditions, or other factors that may negatively impact the child’s development. Early, frequent screening of young children for healthy growth and development is recommended to help identify potential problems or areas needing further evaluation. By catching developmental issues early, children can be provided with treatment or intervention more effectively, and additional developmental delays or deficits may be prevented.</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s-ES"/>
              <a:t>There is a consensus among ECD experts that readiness for school should be understood more broadly than cognitive skills, and instead is best formulated as a holistic concept involving several developmental areas, including motor, language and early literacy, math and problem solving, socio-emotional development, and approaches to learning. Competence in all these areas will ensure that children are ready to benefit from educational activities offered in the school environment. </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s-ES"/>
              <a:t>There are a number of simple tools that can be applied to assess a child’s progress and determine if any additional assistance is needed. Tools like IDELA is an example of a tool that measures key early learning and development competencies that most often appear in most national ECD curricula and standards.</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s-ES"/>
              <a:t>Height and weight charts are another set of assessment tools to help ECD professionals determine how children are progressing and if intervention is needed. Developmental and behavioral screenings ensure that children are making developmental progress in areas such as language, social, or motor development.</a:t>
            </a:r>
            <a:endParaRPr/>
          </a:p>
          <a:p>
            <a:pPr indent="0" lvl="0" marL="0" rtl="0" algn="l">
              <a:lnSpc>
                <a:spcPct val="100000"/>
              </a:lnSpc>
              <a:spcBef>
                <a:spcPts val="0"/>
              </a:spcBef>
              <a:spcAft>
                <a:spcPts val="0"/>
              </a:spcAft>
              <a:buSzPts val="1400"/>
              <a:buNone/>
            </a:pPr>
            <a:r>
              <a:t/>
            </a:r>
            <a:endParaRPr/>
          </a:p>
          <a:p>
            <a:pPr indent="0" lvl="0" marL="0" rtl="0" algn="l">
              <a:lnSpc>
                <a:spcPct val="107000"/>
              </a:lnSpc>
              <a:spcBef>
                <a:spcPts val="0"/>
              </a:spcBef>
              <a:spcAft>
                <a:spcPts val="0"/>
              </a:spcAft>
              <a:buClr>
                <a:schemeClr val="dk1"/>
              </a:buClr>
              <a:buSzPts val="1400"/>
              <a:buFont typeface="Arial"/>
              <a:buNone/>
            </a:pPr>
            <a:r>
              <a:rPr b="1" lang="es-ES">
                <a:solidFill>
                  <a:srgbClr val="222222"/>
                </a:solidFill>
              </a:rPr>
              <a:t>--</a:t>
            </a:r>
            <a:endParaRPr/>
          </a:p>
          <a:p>
            <a:pPr indent="0" lvl="0" marL="0" rtl="0" algn="l">
              <a:lnSpc>
                <a:spcPct val="107000"/>
              </a:lnSpc>
              <a:spcBef>
                <a:spcPts val="0"/>
              </a:spcBef>
              <a:spcAft>
                <a:spcPts val="0"/>
              </a:spcAft>
              <a:buClr>
                <a:schemeClr val="dk1"/>
              </a:buClr>
              <a:buSzPts val="1400"/>
              <a:buFont typeface="Arial"/>
              <a:buNone/>
            </a:pPr>
            <a:r>
              <a:rPr b="1" lang="es-ES">
                <a:solidFill>
                  <a:srgbClr val="222222"/>
                </a:solidFill>
              </a:rPr>
              <a:t>“Early Childhood Development in Emergencies (ECDiE) is defined as a comprehensive approach that holistically addresses the needs and rights of all young children from preconception through 8 years of life affected by crises - including children with disabilities, developmental delays, and other needs. It comprehends a group of multi-sectoral, culturally relevant interventions that seek to prevent and mitigate crises’ negative effects and champion young children’s optimal development by providing nurturing care, mental and psychosocial support, and early learning opportunities while supporting parents, caregivers, and families in assuring protective, life-saving, inclusive environments.” </a:t>
            </a:r>
            <a:endParaRPr/>
          </a:p>
          <a:p>
            <a:pPr indent="0" lvl="0" marL="0" rtl="0" algn="l">
              <a:lnSpc>
                <a:spcPct val="107000"/>
              </a:lnSpc>
              <a:spcBef>
                <a:spcPts val="0"/>
              </a:spcBef>
              <a:spcAft>
                <a:spcPts val="0"/>
              </a:spcAft>
              <a:buClr>
                <a:schemeClr val="dk1"/>
              </a:buClr>
              <a:buSzPts val="1400"/>
              <a:buFont typeface="Arial"/>
              <a:buNone/>
            </a:pPr>
            <a:r>
              <a:t/>
            </a:r>
            <a:endParaRPr b="1">
              <a:solidFill>
                <a:srgbClr val="222222"/>
              </a:solidFill>
            </a:endParaRPr>
          </a:p>
          <a:p>
            <a:pPr indent="0" lvl="0" marL="0" rtl="0" algn="l">
              <a:lnSpc>
                <a:spcPct val="107000"/>
              </a:lnSpc>
              <a:spcBef>
                <a:spcPts val="0"/>
              </a:spcBef>
              <a:spcAft>
                <a:spcPts val="0"/>
              </a:spcAft>
              <a:buClr>
                <a:schemeClr val="dk1"/>
              </a:buClr>
              <a:buSzPts val="1400"/>
              <a:buFont typeface="Arial"/>
              <a:buNone/>
            </a:pPr>
            <a:r>
              <a:rPr lang="es-ES">
                <a:solidFill>
                  <a:srgbClr val="222222"/>
                </a:solidFill>
              </a:rPr>
              <a:t>ECDiE supports young children (0-8 years) and their families, including pregnant and lactating women.</a:t>
            </a:r>
            <a:endParaRPr/>
          </a:p>
          <a:p>
            <a:pPr indent="0" lvl="0" marL="0" rtl="0" algn="l">
              <a:lnSpc>
                <a:spcPct val="107000"/>
              </a:lnSpc>
              <a:spcBef>
                <a:spcPts val="0"/>
              </a:spcBef>
              <a:spcAft>
                <a:spcPts val="0"/>
              </a:spcAft>
              <a:buClr>
                <a:schemeClr val="dk1"/>
              </a:buClr>
              <a:buSzPts val="1400"/>
              <a:buFont typeface="Arial"/>
              <a:buNone/>
            </a:pPr>
            <a:r>
              <a:t/>
            </a:r>
            <a:endParaRPr>
              <a:solidFill>
                <a:srgbClr val="222222"/>
              </a:solidFill>
            </a:endParaRPr>
          </a:p>
          <a:p>
            <a:pPr indent="0" lvl="0" marL="0" rtl="0" algn="l">
              <a:lnSpc>
                <a:spcPct val="107000"/>
              </a:lnSpc>
              <a:spcBef>
                <a:spcPts val="0"/>
              </a:spcBef>
              <a:spcAft>
                <a:spcPts val="0"/>
              </a:spcAft>
              <a:buClr>
                <a:schemeClr val="dk1"/>
              </a:buClr>
              <a:buSzPts val="1400"/>
              <a:buFont typeface="Arial"/>
              <a:buNone/>
            </a:pPr>
            <a:r>
              <a:rPr lang="es-ES">
                <a:solidFill>
                  <a:srgbClr val="222222"/>
                </a:solidFill>
              </a:rPr>
              <a:t>It helps to ensure children keep developing as they should and that any negative impacts of emergencies do not affect children’s continued positive development. </a:t>
            </a:r>
            <a:r>
              <a:rPr b="1" lang="es-ES"/>
              <a:t>ECD programming can be implemented anywhere</a:t>
            </a:r>
            <a:r>
              <a:rPr lang="es-ES"/>
              <a:t> in all situations and especially in homes. The difference in emergency situations could be fewer physical structures, collapsed systems, high turnover or discontinuity of staff to lead activities, and insufficient materials. This can also be the case in non-emergencies, but is usually heightened in emergency situations.  Using mobile ECD facilitators might be important if there is no space.  For instance, Plan International had mobile ECD facilitators during The Typhoon Haiyan response because there was insufficient space even to set up tents.  These mobile ECD facilitators went to shelters, health clinics – wherever people were to lead activities with children and support parents. Further, parents may themselves be stressed and may not be able to care for their children in the same way.  </a:t>
            </a:r>
            <a:endParaRPr/>
          </a:p>
          <a:p>
            <a:pPr indent="0" lvl="0" marL="0" rtl="0" algn="l">
              <a:lnSpc>
                <a:spcPct val="107000"/>
              </a:lnSpc>
              <a:spcBef>
                <a:spcPts val="0"/>
              </a:spcBef>
              <a:spcAft>
                <a:spcPts val="0"/>
              </a:spcAft>
              <a:buClr>
                <a:schemeClr val="dk1"/>
              </a:buClr>
              <a:buSzPts val="1400"/>
              <a:buFont typeface="Arial"/>
              <a:buNone/>
            </a:pPr>
            <a:r>
              <a:t/>
            </a:r>
            <a:endParaRPr>
              <a:solidFill>
                <a:srgbClr val="222222"/>
              </a:solidFill>
            </a:endParaRPr>
          </a:p>
          <a:p>
            <a:pPr indent="0" lvl="0" marL="0" rtl="0" algn="l">
              <a:lnSpc>
                <a:spcPct val="107000"/>
              </a:lnSpc>
              <a:spcBef>
                <a:spcPts val="0"/>
              </a:spcBef>
              <a:spcAft>
                <a:spcPts val="0"/>
              </a:spcAft>
              <a:buSzPts val="1400"/>
              <a:buNone/>
            </a:pPr>
            <a:r>
              <a:rPr lang="es-ES">
                <a:solidFill>
                  <a:srgbClr val="222222"/>
                </a:solidFill>
              </a:rPr>
              <a:t>*** Sometimes also referred to as Early Childhood Care and Development (ECCD), Early Childhood Education (ECE), when the focus is on the education piece only.</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25e3dfe0434_2_692: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5" name="Google Shape;125;g25e3dfe0434_2_692: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SzPts val="1400"/>
              <a:buNone/>
            </a:pPr>
            <a:r>
              <a:rPr lang="es-ES"/>
              <a:t>Suggested </a:t>
            </a:r>
            <a:r>
              <a:rPr b="1" lang="es-ES"/>
              <a:t>specific questions </a:t>
            </a:r>
            <a:r>
              <a:rPr lang="es-ES"/>
              <a:t>for plenary: </a:t>
            </a:r>
            <a:endParaRPr/>
          </a:p>
          <a:p>
            <a:pPr indent="-215900" lvl="0" marL="228600" rtl="0" algn="l">
              <a:lnSpc>
                <a:spcPct val="107000"/>
              </a:lnSpc>
              <a:spcBef>
                <a:spcPts val="0"/>
              </a:spcBef>
              <a:spcAft>
                <a:spcPts val="0"/>
              </a:spcAft>
              <a:buClr>
                <a:schemeClr val="dk1"/>
              </a:buClr>
              <a:buSzPts val="1200"/>
              <a:buAutoNum type="arabicPeriod"/>
            </a:pPr>
            <a:r>
              <a:rPr lang="es-ES"/>
              <a:t>What are some of the negative impacts emergencies have on children and their caregivers? </a:t>
            </a:r>
            <a:endParaRPr/>
          </a:p>
          <a:p>
            <a:pPr indent="-215900" lvl="0" marL="228600" rtl="0" algn="l">
              <a:lnSpc>
                <a:spcPct val="107000"/>
              </a:lnSpc>
              <a:spcBef>
                <a:spcPts val="0"/>
              </a:spcBef>
              <a:spcAft>
                <a:spcPts val="0"/>
              </a:spcAft>
              <a:buClr>
                <a:schemeClr val="dk1"/>
              </a:buClr>
              <a:buSzPts val="1200"/>
              <a:buAutoNum type="arabicPeriod"/>
            </a:pPr>
            <a:r>
              <a:rPr lang="es-ES"/>
              <a:t>Why provide ECDiE?</a:t>
            </a:r>
            <a:endParaRPr/>
          </a:p>
          <a:p>
            <a:pPr indent="0" lvl="0" marL="0" rtl="0" algn="l">
              <a:lnSpc>
                <a:spcPct val="115000"/>
              </a:lnSpc>
              <a:spcBef>
                <a:spcPts val="1400"/>
              </a:spcBef>
              <a:spcAft>
                <a:spcPts val="0"/>
              </a:spcAft>
              <a:buClr>
                <a:schemeClr val="dk1"/>
              </a:buClr>
              <a:buSzPts val="1400"/>
              <a:buFont typeface="Arial"/>
              <a:buNone/>
            </a:pPr>
            <a:r>
              <a:rPr b="1" lang="es-ES"/>
              <a:t>--</a:t>
            </a:r>
            <a:endParaRPr/>
          </a:p>
          <a:p>
            <a:pPr indent="0" lvl="0" marL="0" rtl="0" algn="l">
              <a:lnSpc>
                <a:spcPct val="100000"/>
              </a:lnSpc>
              <a:spcBef>
                <a:spcPts val="0"/>
              </a:spcBef>
              <a:spcAft>
                <a:spcPts val="0"/>
              </a:spcAft>
              <a:buClr>
                <a:schemeClr val="dk1"/>
              </a:buClr>
              <a:buSzPts val="1400"/>
              <a:buFont typeface="Arial"/>
              <a:buNone/>
            </a:pPr>
            <a:r>
              <a:rPr b="1" lang="es-ES"/>
              <a:t>Children in emergencies face increased exposure to risk factors that can limit proper development of children. In addition, this can have negative impacts on early learning opportunities and school performance, affecting employment opportunities and possibilities in adulthood; children are exposed to higher risks of: </a:t>
            </a:r>
            <a:endParaRPr/>
          </a:p>
          <a:p>
            <a:pPr indent="-273050" lvl="0" marL="285750" rtl="0" algn="l">
              <a:lnSpc>
                <a:spcPct val="107000"/>
              </a:lnSpc>
              <a:spcBef>
                <a:spcPts val="0"/>
              </a:spcBef>
              <a:spcAft>
                <a:spcPts val="0"/>
              </a:spcAft>
              <a:buClr>
                <a:schemeClr val="dk1"/>
              </a:buClr>
              <a:buSzPts val="1200"/>
              <a:buChar char="•"/>
            </a:pPr>
            <a:r>
              <a:rPr lang="es-ES">
                <a:solidFill>
                  <a:srgbClr val="1F3763"/>
                </a:solidFill>
              </a:rPr>
              <a:t>separation from family members and broken social support networks, </a:t>
            </a:r>
            <a:endParaRPr/>
          </a:p>
          <a:p>
            <a:pPr indent="-273050" lvl="0" marL="285750" rtl="0" algn="l">
              <a:lnSpc>
                <a:spcPct val="107000"/>
              </a:lnSpc>
              <a:spcBef>
                <a:spcPts val="0"/>
              </a:spcBef>
              <a:spcAft>
                <a:spcPts val="0"/>
              </a:spcAft>
              <a:buClr>
                <a:schemeClr val="dk1"/>
              </a:buClr>
              <a:buSzPts val="1200"/>
              <a:buChar char="•"/>
            </a:pPr>
            <a:r>
              <a:rPr lang="es-ES">
                <a:solidFill>
                  <a:srgbClr val="1F3763"/>
                </a:solidFill>
              </a:rPr>
              <a:t>abuse, exploitation, violence, and injury, </a:t>
            </a:r>
            <a:endParaRPr/>
          </a:p>
          <a:p>
            <a:pPr indent="-273050" lvl="0" marL="285750" rtl="0" algn="l">
              <a:lnSpc>
                <a:spcPct val="107000"/>
              </a:lnSpc>
              <a:spcBef>
                <a:spcPts val="0"/>
              </a:spcBef>
              <a:spcAft>
                <a:spcPts val="0"/>
              </a:spcAft>
              <a:buClr>
                <a:schemeClr val="dk1"/>
              </a:buClr>
              <a:buSzPts val="1200"/>
              <a:buChar char="•"/>
            </a:pPr>
            <a:r>
              <a:rPr lang="es-ES">
                <a:solidFill>
                  <a:srgbClr val="1F3763"/>
                </a:solidFill>
              </a:rPr>
              <a:t>food shortage, </a:t>
            </a:r>
            <a:endParaRPr/>
          </a:p>
          <a:p>
            <a:pPr indent="-273050" lvl="0" marL="285750" rtl="0" algn="l">
              <a:lnSpc>
                <a:spcPct val="107000"/>
              </a:lnSpc>
              <a:spcBef>
                <a:spcPts val="0"/>
              </a:spcBef>
              <a:spcAft>
                <a:spcPts val="0"/>
              </a:spcAft>
              <a:buClr>
                <a:schemeClr val="dk1"/>
              </a:buClr>
              <a:buSzPts val="1200"/>
              <a:buChar char="•"/>
            </a:pPr>
            <a:r>
              <a:rPr lang="es-ES">
                <a:solidFill>
                  <a:srgbClr val="1F3763"/>
                </a:solidFill>
              </a:rPr>
              <a:t>psychosocial distress, </a:t>
            </a:r>
            <a:endParaRPr/>
          </a:p>
          <a:p>
            <a:pPr indent="-273050" lvl="0" marL="285750" rtl="0" algn="l">
              <a:lnSpc>
                <a:spcPct val="107000"/>
              </a:lnSpc>
              <a:spcBef>
                <a:spcPts val="0"/>
              </a:spcBef>
              <a:spcAft>
                <a:spcPts val="0"/>
              </a:spcAft>
              <a:buClr>
                <a:schemeClr val="dk1"/>
              </a:buClr>
              <a:buSzPts val="1200"/>
              <a:buChar char="•"/>
            </a:pPr>
            <a:r>
              <a:rPr lang="es-ES">
                <a:solidFill>
                  <a:srgbClr val="1F3763"/>
                </a:solidFill>
              </a:rPr>
              <a:t>neglect (families may need to look for food and shelter, so their attention may be diverted away from their child’s developmental needs, </a:t>
            </a:r>
            <a:endParaRPr/>
          </a:p>
          <a:p>
            <a:pPr indent="-273050" lvl="0" marL="285750" rtl="0" algn="l">
              <a:lnSpc>
                <a:spcPct val="107000"/>
              </a:lnSpc>
              <a:spcBef>
                <a:spcPts val="0"/>
              </a:spcBef>
              <a:spcAft>
                <a:spcPts val="0"/>
              </a:spcAft>
              <a:buClr>
                <a:schemeClr val="dk1"/>
              </a:buClr>
              <a:buSzPts val="1200"/>
              <a:buChar char="•"/>
            </a:pPr>
            <a:r>
              <a:rPr lang="es-ES">
                <a:solidFill>
                  <a:srgbClr val="1F3763"/>
                </a:solidFill>
              </a:rPr>
              <a:t>reduced caregivers’ ability to support their children since they</a:t>
            </a:r>
            <a:r>
              <a:rPr lang="es-ES"/>
              <a:t> may be exhausted, depressed, isolated, emotionally distracted,</a:t>
            </a:r>
            <a:endParaRPr/>
          </a:p>
          <a:p>
            <a:pPr indent="-273050" lvl="0" marL="285750" rtl="0" algn="l">
              <a:lnSpc>
                <a:spcPct val="107000"/>
              </a:lnSpc>
              <a:spcBef>
                <a:spcPts val="0"/>
              </a:spcBef>
              <a:spcAft>
                <a:spcPts val="0"/>
              </a:spcAft>
              <a:buClr>
                <a:schemeClr val="dk1"/>
              </a:buClr>
              <a:buSzPts val="1200"/>
              <a:buChar char="•"/>
            </a:pPr>
            <a:r>
              <a:rPr lang="es-ES"/>
              <a:t>limited or nonexistent opportunities to play and explore may be extremely,</a:t>
            </a:r>
            <a:endParaRPr/>
          </a:p>
          <a:p>
            <a:pPr indent="-273050" lvl="0" marL="285750" rtl="0" algn="l">
              <a:lnSpc>
                <a:spcPct val="107000"/>
              </a:lnSpc>
              <a:spcBef>
                <a:spcPts val="0"/>
              </a:spcBef>
              <a:spcAft>
                <a:spcPts val="0"/>
              </a:spcAft>
              <a:buClr>
                <a:schemeClr val="dk1"/>
              </a:buClr>
              <a:buSzPts val="1200"/>
              <a:buChar char="•"/>
            </a:pPr>
            <a:r>
              <a:rPr lang="es-ES"/>
              <a:t>exposure to crisis and displacement may increase potential health and nutrition concerns, including limited access to school and education.</a:t>
            </a:r>
            <a:endParaRPr/>
          </a:p>
          <a:p>
            <a:pPr indent="-196850" lvl="0" marL="285750" rtl="0" algn="l">
              <a:lnSpc>
                <a:spcPct val="107000"/>
              </a:lnSpc>
              <a:spcBef>
                <a:spcPts val="0"/>
              </a:spcBef>
              <a:spcAft>
                <a:spcPts val="0"/>
              </a:spcAft>
              <a:buSzPts val="1400"/>
              <a:buNone/>
            </a:pPr>
            <a:r>
              <a:t/>
            </a:r>
            <a:endParaRPr/>
          </a:p>
          <a:p>
            <a:pPr indent="0" lvl="0" marL="0" rtl="0" algn="l">
              <a:lnSpc>
                <a:spcPct val="107000"/>
              </a:lnSpc>
              <a:spcBef>
                <a:spcPts val="0"/>
              </a:spcBef>
              <a:spcAft>
                <a:spcPts val="0"/>
              </a:spcAft>
              <a:buSzPts val="1400"/>
              <a:buNone/>
            </a:pPr>
            <a:r>
              <a:rPr b="1" lang="es-ES">
                <a:solidFill>
                  <a:schemeClr val="accent2"/>
                </a:solidFill>
              </a:rPr>
              <a:t>Investing in early childhood represents an unparalleled window of opportunity </a:t>
            </a:r>
            <a:r>
              <a:rPr lang="es-ES"/>
              <a:t>to make a significant difference in the lives of children. This investment makes </a:t>
            </a:r>
            <a:r>
              <a:rPr b="1" lang="es-ES">
                <a:solidFill>
                  <a:schemeClr val="accent2"/>
                </a:solidFill>
              </a:rPr>
              <a:t>a difference in people's lives by enabling them to develop their abilities to participate fully in tomorrow's society and the economy </a:t>
            </a:r>
            <a:r>
              <a:rPr lang="es-ES"/>
              <a:t>as active and productive citizens. It provides an opportunity to “build back better”.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25e3dfe0434_2_702: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1" name="Google Shape;131;g25e3dfe0434_2_702: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7000"/>
              </a:lnSpc>
              <a:spcBef>
                <a:spcPts val="0"/>
              </a:spcBef>
              <a:spcAft>
                <a:spcPts val="0"/>
              </a:spcAft>
              <a:buClr>
                <a:schemeClr val="dk1"/>
              </a:buClr>
              <a:buSzPts val="1400"/>
              <a:buFont typeface="Arial"/>
              <a:buNone/>
            </a:pPr>
            <a:r>
              <a:rPr lang="es-ES"/>
              <a:t>Suggested </a:t>
            </a:r>
            <a:r>
              <a:rPr b="1" lang="es-ES"/>
              <a:t>specific questions </a:t>
            </a:r>
            <a:r>
              <a:rPr lang="es-ES"/>
              <a:t>for plenary: </a:t>
            </a:r>
            <a:endParaRPr/>
          </a:p>
          <a:p>
            <a:pPr indent="-215900" lvl="0" marL="228600" rtl="0" algn="l">
              <a:lnSpc>
                <a:spcPct val="107000"/>
              </a:lnSpc>
              <a:spcBef>
                <a:spcPts val="0"/>
              </a:spcBef>
              <a:spcAft>
                <a:spcPts val="0"/>
              </a:spcAft>
              <a:buClr>
                <a:schemeClr val="dk1"/>
              </a:buClr>
              <a:buSzPts val="1200"/>
              <a:buAutoNum type="arabicPeriod"/>
            </a:pPr>
            <a:r>
              <a:rPr lang="es-ES"/>
              <a:t>What are the five levels of the Socio-Ecological Model? And the five components of the Nurturing Care Framework?</a:t>
            </a:r>
            <a:endParaRPr/>
          </a:p>
          <a:p>
            <a:pPr indent="-215900" lvl="0" marL="228600" rtl="0" algn="l">
              <a:lnSpc>
                <a:spcPct val="107000"/>
              </a:lnSpc>
              <a:spcBef>
                <a:spcPts val="0"/>
              </a:spcBef>
              <a:spcAft>
                <a:spcPts val="0"/>
              </a:spcAft>
              <a:buClr>
                <a:schemeClr val="dk1"/>
              </a:buClr>
              <a:buSzPts val="1200"/>
              <a:buAutoNum type="arabicPeriod"/>
            </a:pPr>
            <a:r>
              <a:rPr lang="es-ES"/>
              <a:t>How can these frameworks support the implementation of ECDiE?</a:t>
            </a:r>
            <a:endParaRPr/>
          </a:p>
          <a:p>
            <a:pPr indent="0" lvl="0" marL="0" rtl="0" algn="l">
              <a:lnSpc>
                <a:spcPct val="100000"/>
              </a:lnSpc>
              <a:spcBef>
                <a:spcPts val="0"/>
              </a:spcBef>
              <a:spcAft>
                <a:spcPts val="0"/>
              </a:spcAft>
              <a:buClr>
                <a:schemeClr val="dk1"/>
              </a:buClr>
              <a:buSzPts val="1400"/>
              <a:buFont typeface="Arial"/>
              <a:buNone/>
            </a:pPr>
            <a:r>
              <a:t/>
            </a:r>
            <a:endParaRPr b="1"/>
          </a:p>
          <a:p>
            <a:pPr indent="0" lvl="0" marL="0" rtl="0" algn="l">
              <a:lnSpc>
                <a:spcPct val="100000"/>
              </a:lnSpc>
              <a:spcBef>
                <a:spcPts val="0"/>
              </a:spcBef>
              <a:spcAft>
                <a:spcPts val="0"/>
              </a:spcAft>
              <a:buSzPts val="1400"/>
              <a:buNone/>
            </a:pPr>
            <a:r>
              <a:rPr b="1" lang="es-ES"/>
              <a:t>--</a:t>
            </a:r>
            <a:endParaRPr/>
          </a:p>
          <a:p>
            <a:pPr indent="0" lvl="0" marL="0" rtl="0" algn="l">
              <a:lnSpc>
                <a:spcPct val="100000"/>
              </a:lnSpc>
              <a:spcBef>
                <a:spcPts val="0"/>
              </a:spcBef>
              <a:spcAft>
                <a:spcPts val="0"/>
              </a:spcAft>
              <a:buSzPts val="1400"/>
              <a:buNone/>
            </a:pPr>
            <a:r>
              <a:rPr b="1" lang="es-ES"/>
              <a:t>The Socio-Ecological Model (SEM) </a:t>
            </a:r>
            <a:r>
              <a:rPr lang="es-ES"/>
              <a:t>is a social and behavioral framework to orient ECD work to the interconnected levels that influence child development and well-being. This model allows us to look at an entire situation to (a) identify all the different elements and (b) understand how they relate to and interact with each other. The SEM is used in all sectors since every response addresses the different layers from the individual to the policy level response. By preparing your response against the SEM framework, teams can ensure that their interventions address each layer and the connections within. </a:t>
            </a:r>
            <a:endParaRPr/>
          </a:p>
          <a:p>
            <a:pPr indent="0" lvl="0" marL="0" rtl="0" algn="l">
              <a:lnSpc>
                <a:spcPct val="100000"/>
              </a:lnSpc>
              <a:spcBef>
                <a:spcPts val="0"/>
              </a:spcBef>
              <a:spcAft>
                <a:spcPts val="0"/>
              </a:spcAft>
              <a:buClr>
                <a:schemeClr val="dk1"/>
              </a:buClr>
              <a:buSzPts val="1400"/>
              <a:buFont typeface="Arial"/>
              <a:buNone/>
            </a:pPr>
            <a:r>
              <a:t/>
            </a:r>
            <a:endParaRPr b="1"/>
          </a:p>
          <a:p>
            <a:pPr indent="0" lvl="0" marL="0" rtl="0" algn="l">
              <a:lnSpc>
                <a:spcPct val="100000"/>
              </a:lnSpc>
              <a:spcBef>
                <a:spcPts val="0"/>
              </a:spcBef>
              <a:spcAft>
                <a:spcPts val="0"/>
              </a:spcAft>
              <a:buClr>
                <a:schemeClr val="dk1"/>
              </a:buClr>
              <a:buSzPts val="1400"/>
              <a:buFont typeface="Arial"/>
              <a:buNone/>
            </a:pPr>
            <a:r>
              <a:rPr lang="es-ES"/>
              <a:t>When teams address needs across all levels of the socio-ecological model, showing that each level is equally important and reinforces a child’s healthy development and well-being, the response is likely to be more effective and efficient. (INEE and The Alliance for Child Protection in Humanitarian Action 2022)</a:t>
            </a:r>
            <a:endParaRPr/>
          </a:p>
          <a:p>
            <a:pPr indent="0" lvl="0" marL="0" rtl="0" algn="l">
              <a:lnSpc>
                <a:spcPct val="100000"/>
              </a:lnSpc>
              <a:spcBef>
                <a:spcPts val="0"/>
              </a:spcBef>
              <a:spcAft>
                <a:spcPts val="0"/>
              </a:spcAft>
              <a:buClr>
                <a:schemeClr val="dk1"/>
              </a:buClr>
              <a:buSzPts val="1400"/>
              <a:buFont typeface="Arial"/>
              <a:buNone/>
            </a:pPr>
            <a:r>
              <a:t/>
            </a:r>
            <a:endParaRPr b="1"/>
          </a:p>
          <a:p>
            <a:pPr indent="0" lvl="0" marL="0" rtl="0" algn="l">
              <a:lnSpc>
                <a:spcPct val="100000"/>
              </a:lnSpc>
              <a:spcBef>
                <a:spcPts val="0"/>
              </a:spcBef>
              <a:spcAft>
                <a:spcPts val="0"/>
              </a:spcAft>
              <a:buSzPts val="1400"/>
              <a:buNone/>
            </a:pPr>
            <a:r>
              <a:rPr b="1" lang="es-ES"/>
              <a:t>Using the Socio-Ecological Model</a:t>
            </a:r>
            <a:endParaRPr/>
          </a:p>
          <a:p>
            <a:pPr indent="0" lvl="0" marL="0" rtl="0" algn="l">
              <a:lnSpc>
                <a:spcPct val="100000"/>
              </a:lnSpc>
              <a:spcBef>
                <a:spcPts val="0"/>
              </a:spcBef>
              <a:spcAft>
                <a:spcPts val="0"/>
              </a:spcAft>
              <a:buClr>
                <a:schemeClr val="dk1"/>
              </a:buClr>
              <a:buSzPts val="1400"/>
              <a:buFont typeface="Arial"/>
              <a:buNone/>
            </a:pPr>
            <a:r>
              <a:t/>
            </a:r>
            <a:endParaRPr b="1"/>
          </a:p>
          <a:p>
            <a:pPr indent="-158750" lvl="0" marL="171450" rtl="0" algn="l">
              <a:lnSpc>
                <a:spcPct val="100000"/>
              </a:lnSpc>
              <a:spcBef>
                <a:spcPts val="0"/>
              </a:spcBef>
              <a:spcAft>
                <a:spcPts val="0"/>
              </a:spcAft>
              <a:buClr>
                <a:schemeClr val="dk1"/>
              </a:buClr>
              <a:buSzPts val="1200"/>
              <a:buChar char="•"/>
            </a:pPr>
            <a:r>
              <a:rPr lang="es-ES"/>
              <a:t>In the innermost layer, children actively participate in education/learning and the protection and well-being of themselves, their peers, and members of their community.</a:t>
            </a:r>
            <a:endParaRPr/>
          </a:p>
          <a:p>
            <a:pPr indent="-158750" lvl="0" marL="171450" rtl="0" algn="l">
              <a:lnSpc>
                <a:spcPct val="100000"/>
              </a:lnSpc>
              <a:spcBef>
                <a:spcPts val="0"/>
              </a:spcBef>
              <a:spcAft>
                <a:spcPts val="0"/>
              </a:spcAft>
              <a:buClr>
                <a:schemeClr val="dk1"/>
              </a:buClr>
              <a:buSzPts val="1200"/>
              <a:buChar char="•"/>
            </a:pPr>
            <a:r>
              <a:rPr lang="es-ES"/>
              <a:t>Children are mostly raised in families, but sometimes this layer includes other close relations and caregivers. Families may need guidance and support to understand and respond to context and crisis-specific protection and education issues.</a:t>
            </a:r>
            <a:endParaRPr/>
          </a:p>
          <a:p>
            <a:pPr indent="-158750" lvl="0" marL="171450" rtl="0" algn="l">
              <a:lnSpc>
                <a:spcPct val="100000"/>
              </a:lnSpc>
              <a:spcBef>
                <a:spcPts val="0"/>
              </a:spcBef>
              <a:spcAft>
                <a:spcPts val="0"/>
              </a:spcAft>
              <a:buClr>
                <a:schemeClr val="dk1"/>
              </a:buClr>
              <a:buSzPts val="1200"/>
              <a:buChar char="•"/>
            </a:pPr>
            <a:r>
              <a:rPr lang="es-ES"/>
              <a:t>Children attend schools (or other learning environments) and other education institutions. Schools should be bolstered as protective spaces where children can equitably participate in quality education. This requires sufficient support to education staff to ensure they are prepared to meet children’s learning and well-being needs.</a:t>
            </a:r>
            <a:endParaRPr/>
          </a:p>
          <a:p>
            <a:pPr indent="-158750" lvl="0" marL="171450" rtl="0" algn="l">
              <a:lnSpc>
                <a:spcPct val="100000"/>
              </a:lnSpc>
              <a:spcBef>
                <a:spcPts val="0"/>
              </a:spcBef>
              <a:spcAft>
                <a:spcPts val="0"/>
              </a:spcAft>
              <a:buClr>
                <a:schemeClr val="dk1"/>
              </a:buClr>
              <a:buSzPts val="1200"/>
              <a:buChar char="•"/>
            </a:pPr>
            <a:r>
              <a:rPr lang="es-ES"/>
              <a:t>Families are nested in communities. Communities affected by crises and/ or harmful practices need support to better assess and respond to protection issues impacting children and their ability to access and participate in quality education.</a:t>
            </a:r>
            <a:endParaRPr/>
          </a:p>
          <a:p>
            <a:pPr indent="-158750" lvl="0" marL="171450" rtl="0" algn="l">
              <a:lnSpc>
                <a:spcPct val="100000"/>
              </a:lnSpc>
              <a:spcBef>
                <a:spcPts val="0"/>
              </a:spcBef>
              <a:spcAft>
                <a:spcPts val="0"/>
              </a:spcAft>
              <a:buClr>
                <a:schemeClr val="dk1"/>
              </a:buClr>
              <a:buSzPts val="1200"/>
              <a:buChar char="•"/>
            </a:pPr>
            <a:r>
              <a:rPr lang="es-ES"/>
              <a:t>Communities form part of the wider societies and are affected by the policies and societal norms that shape them. Crises expose and alter the realities and needs of a country’s population. </a:t>
            </a:r>
            <a:endParaRPr/>
          </a:p>
          <a:p>
            <a:pPr indent="-158750" lvl="0" marL="171450" rtl="0" algn="l">
              <a:lnSpc>
                <a:spcPct val="100000"/>
              </a:lnSpc>
              <a:spcBef>
                <a:spcPts val="0"/>
              </a:spcBef>
              <a:spcAft>
                <a:spcPts val="0"/>
              </a:spcAft>
              <a:buClr>
                <a:schemeClr val="dk1"/>
              </a:buClr>
              <a:buSzPts val="1200"/>
              <a:buChar char="•"/>
            </a:pPr>
            <a:r>
              <a:rPr lang="es-ES"/>
              <a:t>Policies are the structural and systemic arrangements adopted by the national government or local authorities to guide the delivery or support a course of action. Policies include global policies and strategies that influence national policies and introduce another level of accountability. </a:t>
            </a:r>
            <a:endParaRPr/>
          </a:p>
          <a:p>
            <a:pPr indent="-82550" lvl="0" marL="171450" rtl="0" algn="l">
              <a:lnSpc>
                <a:spcPct val="100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SzPts val="1400"/>
              <a:buNone/>
            </a:pPr>
            <a:r>
              <a:rPr b="1" lang="es-ES"/>
              <a:t>The Nurturing Care Framework </a:t>
            </a:r>
            <a:r>
              <a:rPr lang="es-ES"/>
              <a:t>identifies a set of best practices based on programmes that have proven effective in improving early childhood development in high-, middle and low-income countries. Effective national programmes are driven by strong and sustained political commitment and a determination to reduce inequity, poverty and social injustice. They combine evidence-informed policies, services and public communication to improve awareness of and knowledge about early childhood development. Investments are directed towards creating enabling environments and providing services and support for families and caregivers, motivated by both commitments and strong accountability mechanisms. </a:t>
            </a:r>
            <a:endParaRPr/>
          </a:p>
          <a:p>
            <a:pPr indent="0" lvl="0" marL="0" rtl="0" algn="l">
              <a:lnSpc>
                <a:spcPct val="100000"/>
              </a:lnSpc>
              <a:spcBef>
                <a:spcPts val="0"/>
              </a:spcBef>
              <a:spcAft>
                <a:spcPts val="0"/>
              </a:spcAft>
              <a:buClr>
                <a:schemeClr val="dk1"/>
              </a:buClr>
              <a:buSzPts val="1400"/>
              <a:buFont typeface="Arial"/>
              <a:buNone/>
            </a:pPr>
            <a:r>
              <a:t/>
            </a:r>
            <a:endParaRPr/>
          </a:p>
          <a:p>
            <a:pPr indent="0" lvl="0" marL="0" rtl="0" algn="l">
              <a:lnSpc>
                <a:spcPct val="100000"/>
              </a:lnSpc>
              <a:spcBef>
                <a:spcPts val="0"/>
              </a:spcBef>
              <a:spcAft>
                <a:spcPts val="0"/>
              </a:spcAft>
              <a:buClr>
                <a:schemeClr val="dk1"/>
              </a:buClr>
              <a:buSzPts val="1400"/>
              <a:buFont typeface="Arial"/>
              <a:buNone/>
            </a:pPr>
            <a:r>
              <a:rPr lang="es-ES"/>
              <a:t>To use the Nurturing Care Framework, we see the emphasis of all the components for nurturing care happening mostly at the caregiver level; the five fundamental and indivisible components that contribute to creating a nurturing and responsive nurturing environment and are key to optimal child development. These five elements complement and interrelate to ensure comprehensive early childhood development. They must be provided together during this sensitive period.</a:t>
            </a:r>
            <a:endParaRPr/>
          </a:p>
          <a:p>
            <a:pPr indent="0" lvl="0" marL="0" rtl="0" algn="l">
              <a:lnSpc>
                <a:spcPct val="100000"/>
              </a:lnSpc>
              <a:spcBef>
                <a:spcPts val="0"/>
              </a:spcBef>
              <a:spcAft>
                <a:spcPts val="0"/>
              </a:spcAft>
              <a:buClr>
                <a:schemeClr val="dk1"/>
              </a:buClr>
              <a:buSzPts val="1400"/>
              <a:buFont typeface="Arial"/>
              <a:buNone/>
            </a:pPr>
            <a:r>
              <a:rPr lang="es-ES"/>
              <a:t>When we ensure that policies, learning environments like schools, and communities help to provide caregivers with the following nurturing care components, we are following best practices. These components are: </a:t>
            </a:r>
            <a:endParaRPr/>
          </a:p>
          <a:p>
            <a:pPr indent="-228600" lvl="0" marL="457200" rtl="0" algn="l">
              <a:lnSpc>
                <a:spcPct val="100000"/>
              </a:lnSpc>
              <a:spcBef>
                <a:spcPts val="0"/>
              </a:spcBef>
              <a:spcAft>
                <a:spcPts val="0"/>
              </a:spcAft>
              <a:buClr>
                <a:schemeClr val="dk1"/>
              </a:buClr>
              <a:buSzPts val="1400"/>
              <a:buFont typeface="Arial"/>
              <a:buNone/>
            </a:pPr>
            <a:r>
              <a:rPr lang="es-ES"/>
              <a:t>1) Good health for children and caregivers</a:t>
            </a:r>
            <a:endParaRPr/>
          </a:p>
          <a:p>
            <a:pPr indent="-228600" lvl="0" marL="457200" rtl="0" algn="l">
              <a:lnSpc>
                <a:spcPct val="100000"/>
              </a:lnSpc>
              <a:spcBef>
                <a:spcPts val="0"/>
              </a:spcBef>
              <a:spcAft>
                <a:spcPts val="0"/>
              </a:spcAft>
              <a:buClr>
                <a:schemeClr val="dk1"/>
              </a:buClr>
              <a:buSzPts val="1400"/>
              <a:buFont typeface="Arial"/>
              <a:buNone/>
            </a:pPr>
            <a:r>
              <a:rPr lang="es-ES"/>
              <a:t>2) Adequate nutrition for children and caregivers</a:t>
            </a:r>
            <a:endParaRPr/>
          </a:p>
          <a:p>
            <a:pPr indent="-228600" lvl="0" marL="457200" rtl="0" algn="l">
              <a:lnSpc>
                <a:spcPct val="100000"/>
              </a:lnSpc>
              <a:spcBef>
                <a:spcPts val="0"/>
              </a:spcBef>
              <a:spcAft>
                <a:spcPts val="0"/>
              </a:spcAft>
              <a:buClr>
                <a:schemeClr val="dk1"/>
              </a:buClr>
              <a:buSzPts val="1400"/>
              <a:buFont typeface="Arial"/>
              <a:buNone/>
            </a:pPr>
            <a:r>
              <a:rPr lang="es-ES"/>
              <a:t>3) Security and safety for children and caregivers</a:t>
            </a:r>
            <a:endParaRPr/>
          </a:p>
          <a:p>
            <a:pPr indent="-228600" lvl="0" marL="457200" rtl="0" algn="l">
              <a:lnSpc>
                <a:spcPct val="100000"/>
              </a:lnSpc>
              <a:spcBef>
                <a:spcPts val="0"/>
              </a:spcBef>
              <a:spcAft>
                <a:spcPts val="0"/>
              </a:spcAft>
              <a:buClr>
                <a:schemeClr val="dk1"/>
              </a:buClr>
              <a:buSzPts val="1400"/>
              <a:buFont typeface="Arial"/>
              <a:buNone/>
            </a:pPr>
            <a:r>
              <a:rPr lang="es-ES"/>
              <a:t>4) Opportunities for early learning for children </a:t>
            </a:r>
            <a:endParaRPr/>
          </a:p>
          <a:p>
            <a:pPr indent="-228600" lvl="0" marL="457200" rtl="0" algn="l">
              <a:lnSpc>
                <a:spcPct val="100000"/>
              </a:lnSpc>
              <a:spcBef>
                <a:spcPts val="0"/>
              </a:spcBef>
              <a:spcAft>
                <a:spcPts val="0"/>
              </a:spcAft>
              <a:buSzPts val="1400"/>
              <a:buNone/>
            </a:pPr>
            <a:r>
              <a:rPr lang="es-ES"/>
              <a:t>5) Responsive caregiving</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 Id="rId3" Type="http://schemas.openxmlformats.org/officeDocument/2006/relationships/hyperlink" Target="https://www.inee.org" TargetMode="Externa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hyperlink" Target="https://www.inee.org" TargetMode="Externa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9.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Page" type="tx">
  <p:cSld name="TITLE_AND_BODY">
    <p:spTree>
      <p:nvGrpSpPr>
        <p:cNvPr id="11" name="Shape 11"/>
        <p:cNvGrpSpPr/>
        <p:nvPr/>
      </p:nvGrpSpPr>
      <p:grpSpPr>
        <a:xfrm>
          <a:off x="0" y="0"/>
          <a:ext cx="0" cy="0"/>
          <a:chOff x="0" y="0"/>
          <a:chExt cx="0" cy="0"/>
        </a:xfrm>
      </p:grpSpPr>
      <p:sp>
        <p:nvSpPr>
          <p:cNvPr id="12" name="Google Shape;12;g25e3dfe0434_2_40"/>
          <p:cNvSpPr/>
          <p:nvPr/>
        </p:nvSpPr>
        <p:spPr>
          <a:xfrm>
            <a:off x="0" y="4357249"/>
            <a:ext cx="9144000" cy="13578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45800" lIns="45800" spcFirstLastPara="1" rIns="45800" wrap="square" tIns="458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3" name="Google Shape;13;g25e3dfe0434_2_40"/>
          <p:cNvPicPr preferRelativeResize="0"/>
          <p:nvPr/>
        </p:nvPicPr>
        <p:blipFill rotWithShape="1">
          <a:blip r:embed="rId2">
            <a:alphaModFix/>
          </a:blip>
          <a:srcRect b="0" l="0" r="0" t="0"/>
          <a:stretch/>
        </p:blipFill>
        <p:spPr>
          <a:xfrm>
            <a:off x="1635087" y="4610838"/>
            <a:ext cx="5873829" cy="850635"/>
          </a:xfrm>
          <a:prstGeom prst="rect">
            <a:avLst/>
          </a:prstGeom>
          <a:noFill/>
          <a:ln>
            <a:noFill/>
          </a:ln>
        </p:spPr>
      </p:pic>
      <p:sp>
        <p:nvSpPr>
          <p:cNvPr id="14" name="Google Shape;14;g25e3dfe0434_2_40"/>
          <p:cNvSpPr txBox="1"/>
          <p:nvPr>
            <p:ph type="title"/>
          </p:nvPr>
        </p:nvSpPr>
        <p:spPr>
          <a:xfrm>
            <a:off x="459000" y="1094625"/>
            <a:ext cx="8226000" cy="1697400"/>
          </a:xfrm>
          <a:prstGeom prst="rect">
            <a:avLst/>
          </a:prstGeom>
          <a:noFill/>
          <a:ln>
            <a:noFill/>
          </a:ln>
        </p:spPr>
        <p:txBody>
          <a:bodyPr anchorCtr="0" anchor="t" bIns="91650" lIns="91650" spcFirstLastPara="1" rIns="91650" wrap="square" tIns="91650">
            <a:normAutofit/>
          </a:bodyPr>
          <a:lstStyle>
            <a:lvl1pPr lvl="0" marR="0" rtl="0" algn="ctr">
              <a:lnSpc>
                <a:spcPct val="100000"/>
              </a:lnSpc>
              <a:spcBef>
                <a:spcPts val="0"/>
              </a:spcBef>
              <a:spcAft>
                <a:spcPts val="0"/>
              </a:spcAft>
              <a:buClr>
                <a:srgbClr val="FFFFFF"/>
              </a:buClr>
              <a:buSzPts val="4800"/>
              <a:buFont typeface="Arial"/>
              <a:buNone/>
              <a:defRPr b="0" i="0" sz="4800" u="none" cap="none" strike="noStrike">
                <a:solidFill>
                  <a:srgbClr val="FFFFFF"/>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5" name="Google Shape;15;g25e3dfe0434_2_40"/>
          <p:cNvSpPr txBox="1"/>
          <p:nvPr>
            <p:ph idx="1" type="subTitle"/>
          </p:nvPr>
        </p:nvSpPr>
        <p:spPr>
          <a:xfrm>
            <a:off x="850050" y="3102200"/>
            <a:ext cx="7572000" cy="945000"/>
          </a:xfrm>
          <a:prstGeom prst="rect">
            <a:avLst/>
          </a:prstGeom>
          <a:noFill/>
          <a:ln>
            <a:noFill/>
          </a:ln>
        </p:spPr>
        <p:txBody>
          <a:bodyPr anchorCtr="0" anchor="t" bIns="91650" lIns="91650" spcFirstLastPara="1" rIns="91650" wrap="square" tIns="91650">
            <a:normAutofit/>
          </a:bodyPr>
          <a:lstStyle>
            <a:lvl1pPr lvl="0" marR="0" rtl="0" algn="ctr">
              <a:lnSpc>
                <a:spcPct val="100000"/>
              </a:lnSpc>
              <a:spcBef>
                <a:spcPts val="0"/>
              </a:spcBef>
              <a:spcAft>
                <a:spcPts val="0"/>
              </a:spcAft>
              <a:buClr>
                <a:srgbClr val="FFFFFF"/>
              </a:buClr>
              <a:buSzPts val="2500"/>
              <a:buFont typeface="Arial"/>
              <a:buNone/>
              <a:defRPr b="0" i="0" sz="2500" u="none" cap="none" strike="noStrike">
                <a:solidFill>
                  <a:srgbClr val="FFFFFF"/>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d Slide" type="title">
  <p:cSld name="TITLE">
    <p:spTree>
      <p:nvGrpSpPr>
        <p:cNvPr id="52" name="Shape 52"/>
        <p:cNvGrpSpPr/>
        <p:nvPr/>
      </p:nvGrpSpPr>
      <p:grpSpPr>
        <a:xfrm>
          <a:off x="0" y="0"/>
          <a:ext cx="0" cy="0"/>
          <a:chOff x="0" y="0"/>
          <a:chExt cx="0" cy="0"/>
        </a:xfrm>
      </p:grpSpPr>
      <p:pic>
        <p:nvPicPr>
          <p:cNvPr id="53" name="Google Shape;53;g25e3dfe0434_2_280"/>
          <p:cNvPicPr preferRelativeResize="0"/>
          <p:nvPr/>
        </p:nvPicPr>
        <p:blipFill rotWithShape="1">
          <a:blip r:embed="rId2">
            <a:alphaModFix/>
          </a:blip>
          <a:srcRect b="0" l="0" r="0" t="0"/>
          <a:stretch/>
        </p:blipFill>
        <p:spPr>
          <a:xfrm>
            <a:off x="1662820" y="1736942"/>
            <a:ext cx="5818363" cy="1338498"/>
          </a:xfrm>
          <a:prstGeom prst="rect">
            <a:avLst/>
          </a:prstGeom>
          <a:noFill/>
          <a:ln>
            <a:noFill/>
          </a:ln>
        </p:spPr>
      </p:pic>
      <p:sp>
        <p:nvSpPr>
          <p:cNvPr id="54" name="Google Shape;54;g25e3dfe0434_2_280"/>
          <p:cNvSpPr/>
          <p:nvPr/>
        </p:nvSpPr>
        <p:spPr>
          <a:xfrm>
            <a:off x="1104200" y="3482625"/>
            <a:ext cx="7013100" cy="1338600"/>
          </a:xfrm>
          <a:prstGeom prst="rect">
            <a:avLst/>
          </a:prstGeom>
          <a:noFill/>
          <a:ln>
            <a:noFill/>
          </a:ln>
        </p:spPr>
        <p:txBody>
          <a:bodyPr anchorCtr="0" anchor="t" bIns="45700" lIns="45700" spcFirstLastPara="1" rIns="45700" wrap="square" tIns="45700">
            <a:noAutofit/>
          </a:bodyPr>
          <a:lstStyle/>
          <a:p>
            <a:pPr indent="0" lvl="0" marL="0" marR="0" rtl="0" algn="ctr">
              <a:lnSpc>
                <a:spcPct val="100000"/>
              </a:lnSpc>
              <a:spcBef>
                <a:spcPts val="0"/>
              </a:spcBef>
              <a:spcAft>
                <a:spcPts val="0"/>
              </a:spcAft>
              <a:buClr>
                <a:srgbClr val="FFFFFF"/>
              </a:buClr>
              <a:buSzPts val="3400"/>
              <a:buFont typeface="Arial"/>
              <a:buNone/>
            </a:pPr>
            <a:r>
              <a:rPr b="1" i="0" lang="es-ES" sz="2400" u="none" cap="none" strike="noStrike">
                <a:solidFill>
                  <a:schemeClr val="lt1"/>
                </a:solidFill>
                <a:uFill>
                  <a:noFill/>
                </a:uFill>
                <a:latin typeface="Arial"/>
                <a:ea typeface="Arial"/>
                <a:cs typeface="Arial"/>
                <a:sym typeface="Arial"/>
                <a:hlinkClick r:id="rId3">
                  <a:extLst>
                    <a:ext uri="{A12FA001-AC4F-418D-AE19-62706E023703}">
                      <ahyp:hlinkClr val="tx"/>
                    </a:ext>
                  </a:extLst>
                </a:hlinkClick>
              </a:rPr>
              <a:t>www.inee.org</a:t>
            </a:r>
            <a:endParaRPr b="0" i="0" sz="2400" u="none" cap="none" strike="noStrike">
              <a:solidFill>
                <a:schemeClr val="lt1"/>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Page">
  <p:cSld name="TITLE_AND_BODY 2">
    <p:bg>
      <p:bgPr>
        <a:noFill/>
      </p:bgPr>
    </p:bg>
    <p:spTree>
      <p:nvGrpSpPr>
        <p:cNvPr id="16" name="Shape 16"/>
        <p:cNvGrpSpPr/>
        <p:nvPr/>
      </p:nvGrpSpPr>
      <p:grpSpPr>
        <a:xfrm>
          <a:off x="0" y="0"/>
          <a:ext cx="0" cy="0"/>
          <a:chOff x="0" y="0"/>
          <a:chExt cx="0" cy="0"/>
        </a:xfrm>
      </p:grpSpPr>
      <p:pic>
        <p:nvPicPr>
          <p:cNvPr id="17" name="Google Shape;17;g25e3dfe0434_2_45"/>
          <p:cNvPicPr preferRelativeResize="0"/>
          <p:nvPr/>
        </p:nvPicPr>
        <p:blipFill rotWithShape="1">
          <a:blip r:embed="rId2">
            <a:alphaModFix/>
          </a:blip>
          <a:srcRect b="0" l="0" r="0" t="0"/>
          <a:stretch/>
        </p:blipFill>
        <p:spPr>
          <a:xfrm>
            <a:off x="7351169" y="5179325"/>
            <a:ext cx="1441558" cy="331628"/>
          </a:xfrm>
          <a:prstGeom prst="rect">
            <a:avLst/>
          </a:prstGeom>
          <a:noFill/>
          <a:ln>
            <a:noFill/>
          </a:ln>
        </p:spPr>
      </p:pic>
      <p:cxnSp>
        <p:nvCxnSpPr>
          <p:cNvPr id="18" name="Google Shape;18;g25e3dfe0434_2_45"/>
          <p:cNvCxnSpPr/>
          <p:nvPr/>
        </p:nvCxnSpPr>
        <p:spPr>
          <a:xfrm>
            <a:off x="-14925" y="5043525"/>
            <a:ext cx="9191700" cy="0"/>
          </a:xfrm>
          <a:prstGeom prst="straightConnector1">
            <a:avLst/>
          </a:prstGeom>
          <a:noFill/>
          <a:ln cap="flat" cmpd="sng" w="28575">
            <a:solidFill>
              <a:srgbClr val="163644"/>
            </a:solidFill>
            <a:prstDash val="solid"/>
            <a:round/>
            <a:headEnd len="sm" w="sm" type="none"/>
            <a:tailEnd len="sm" w="sm" type="none"/>
          </a:ln>
        </p:spPr>
      </p:cxnSp>
      <p:sp>
        <p:nvSpPr>
          <p:cNvPr id="19" name="Google Shape;19;g25e3dfe0434_2_45"/>
          <p:cNvSpPr txBox="1"/>
          <p:nvPr/>
        </p:nvSpPr>
        <p:spPr>
          <a:xfrm>
            <a:off x="235400" y="823900"/>
            <a:ext cx="8657400" cy="400500"/>
          </a:xfrm>
          <a:prstGeom prst="rect">
            <a:avLst/>
          </a:prstGeom>
          <a:noFill/>
          <a:ln>
            <a:noFill/>
          </a:ln>
        </p:spPr>
        <p:txBody>
          <a:bodyPr anchorCtr="0" anchor="t" bIns="91650" lIns="91650" spcFirstLastPara="1" rIns="91650" wrap="square" tIns="91650">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 name="Google Shape;20;g25e3dfe0434_2_45"/>
          <p:cNvSpPr txBox="1"/>
          <p:nvPr>
            <p:ph type="title"/>
          </p:nvPr>
        </p:nvSpPr>
        <p:spPr>
          <a:xfrm>
            <a:off x="143850" y="143850"/>
            <a:ext cx="8801400" cy="588600"/>
          </a:xfrm>
          <a:prstGeom prst="rect">
            <a:avLst/>
          </a:prstGeom>
          <a:noFill/>
          <a:ln>
            <a:noFill/>
          </a:ln>
        </p:spPr>
        <p:txBody>
          <a:bodyPr anchorCtr="0" anchor="t" bIns="91650" lIns="91650" spcFirstLastPara="1" rIns="91650" wrap="square" tIns="91650">
            <a:normAutofit/>
          </a:bodyPr>
          <a:lstStyle>
            <a:lvl1pPr lvl="0" marR="0" rtl="0" algn="ctr">
              <a:lnSpc>
                <a:spcPct val="100000"/>
              </a:lnSpc>
              <a:spcBef>
                <a:spcPts val="0"/>
              </a:spcBef>
              <a:spcAft>
                <a:spcPts val="0"/>
              </a:spcAft>
              <a:buClr>
                <a:srgbClr val="24427B"/>
              </a:buClr>
              <a:buSzPts val="3000"/>
              <a:buFont typeface="Arial"/>
              <a:buNone/>
              <a:defRPr b="1" i="0" sz="3000" u="none" cap="none" strike="noStrike">
                <a:solidFill>
                  <a:srgbClr val="24427B"/>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21" name="Google Shape;21;g25e3dfe0434_2_45"/>
          <p:cNvSpPr txBox="1"/>
          <p:nvPr>
            <p:ph idx="1" type="body"/>
          </p:nvPr>
        </p:nvSpPr>
        <p:spPr>
          <a:xfrm>
            <a:off x="143850" y="876225"/>
            <a:ext cx="8866800" cy="3870900"/>
          </a:xfrm>
          <a:prstGeom prst="rect">
            <a:avLst/>
          </a:prstGeom>
          <a:noFill/>
          <a:ln>
            <a:noFill/>
          </a:ln>
        </p:spPr>
        <p:txBody>
          <a:bodyPr anchorCtr="0" anchor="t" bIns="91650" lIns="91650" spcFirstLastPara="1" rIns="91650" wrap="square" tIns="91650">
            <a:normAutofit/>
          </a:bodyPr>
          <a:lstStyle>
            <a:lvl1pPr indent="-355600" lvl="0" marL="457200" marR="0" rtl="0" algn="l">
              <a:lnSpc>
                <a:spcPct val="100000"/>
              </a:lnSpc>
              <a:spcBef>
                <a:spcPts val="0"/>
              </a:spcBef>
              <a:spcAft>
                <a:spcPts val="0"/>
              </a:spcAft>
              <a:buClr>
                <a:srgbClr val="000000"/>
              </a:buClr>
              <a:buSzPts val="2000"/>
              <a:buFont typeface="Arial"/>
              <a:buChar char="●"/>
              <a:defRPr b="0" i="0" sz="2000" u="none" cap="none" strike="noStrike">
                <a:solidFill>
                  <a:srgbClr val="000000"/>
                </a:solidFill>
                <a:latin typeface="Arial"/>
                <a:ea typeface="Arial"/>
                <a:cs typeface="Arial"/>
                <a:sym typeface="Arial"/>
              </a:defRPr>
            </a:lvl1pPr>
            <a:lvl2pPr indent="-342900" lvl="1" marL="914400" marR="0" rtl="0" algn="l">
              <a:lnSpc>
                <a:spcPct val="100000"/>
              </a:lnSpc>
              <a:spcBef>
                <a:spcPts val="0"/>
              </a:spcBef>
              <a:spcAft>
                <a:spcPts val="0"/>
              </a:spcAft>
              <a:buClr>
                <a:srgbClr val="000000"/>
              </a:buClr>
              <a:buSzPts val="1800"/>
              <a:buFont typeface="Arial"/>
              <a:buChar char="○"/>
              <a:defRPr b="0" i="0" sz="1800" u="none" cap="none" strike="noStrike">
                <a:solidFill>
                  <a:srgbClr val="000000"/>
                </a:solidFill>
                <a:latin typeface="Arial"/>
                <a:ea typeface="Arial"/>
                <a:cs typeface="Arial"/>
                <a:sym typeface="Arial"/>
              </a:defRPr>
            </a:lvl2pPr>
            <a:lvl3pPr indent="-330200" lvl="2" marL="1371600" marR="0" rtl="0" algn="l">
              <a:lnSpc>
                <a:spcPct val="100000"/>
              </a:lnSpc>
              <a:spcBef>
                <a:spcPts val="0"/>
              </a:spcBef>
              <a:spcAft>
                <a:spcPts val="0"/>
              </a:spcAft>
              <a:buClr>
                <a:srgbClr val="000000"/>
              </a:buClr>
              <a:buSzPts val="1600"/>
              <a:buFont typeface="Arial"/>
              <a:buChar char="■"/>
              <a:defRPr b="0" i="0" sz="1600" u="none" cap="none" strike="noStrike">
                <a:solidFill>
                  <a:srgbClr val="000000"/>
                </a:solidFill>
                <a:latin typeface="Arial"/>
                <a:ea typeface="Arial"/>
                <a:cs typeface="Arial"/>
                <a:sym typeface="Arial"/>
              </a:defRPr>
            </a:lvl3pPr>
            <a:lvl4pPr indent="-317500" lvl="3" marL="18288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4pPr>
            <a:lvl5pPr indent="-317500" lvl="4" marL="22860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5pPr>
            <a:lvl6pPr indent="-317500" lvl="5" marL="27432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6pPr>
            <a:lvl7pPr indent="-317500" lvl="6" marL="32004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7pPr>
            <a:lvl8pPr indent="-317500" lvl="7" marL="36576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8pPr>
            <a:lvl9pPr indent="-317500" lvl="8" marL="41148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p:cSld name="TITLE_AND_BODY 2_1">
    <p:bg>
      <p:bgPr>
        <a:noFill/>
      </p:bgPr>
    </p:bg>
    <p:spTree>
      <p:nvGrpSpPr>
        <p:cNvPr id="22" name="Shape 22"/>
        <p:cNvGrpSpPr/>
        <p:nvPr/>
      </p:nvGrpSpPr>
      <p:grpSpPr>
        <a:xfrm>
          <a:off x="0" y="0"/>
          <a:ext cx="0" cy="0"/>
          <a:chOff x="0" y="0"/>
          <a:chExt cx="0" cy="0"/>
        </a:xfrm>
      </p:grpSpPr>
      <p:pic>
        <p:nvPicPr>
          <p:cNvPr id="23" name="Google Shape;23;g25e3dfe0434_2_51"/>
          <p:cNvPicPr preferRelativeResize="0"/>
          <p:nvPr/>
        </p:nvPicPr>
        <p:blipFill rotWithShape="1">
          <a:blip r:embed="rId2">
            <a:alphaModFix/>
          </a:blip>
          <a:srcRect b="0" l="0" r="0" t="0"/>
          <a:stretch/>
        </p:blipFill>
        <p:spPr>
          <a:xfrm>
            <a:off x="7351169" y="5179325"/>
            <a:ext cx="1441558" cy="331628"/>
          </a:xfrm>
          <a:prstGeom prst="rect">
            <a:avLst/>
          </a:prstGeom>
          <a:noFill/>
          <a:ln>
            <a:noFill/>
          </a:ln>
        </p:spPr>
      </p:pic>
      <p:cxnSp>
        <p:nvCxnSpPr>
          <p:cNvPr id="24" name="Google Shape;24;g25e3dfe0434_2_51"/>
          <p:cNvCxnSpPr/>
          <p:nvPr/>
        </p:nvCxnSpPr>
        <p:spPr>
          <a:xfrm>
            <a:off x="-14925" y="5043525"/>
            <a:ext cx="9191700" cy="0"/>
          </a:xfrm>
          <a:prstGeom prst="straightConnector1">
            <a:avLst/>
          </a:prstGeom>
          <a:noFill/>
          <a:ln cap="flat" cmpd="sng" w="28575">
            <a:solidFill>
              <a:srgbClr val="163644"/>
            </a:solidFill>
            <a:prstDash val="solid"/>
            <a:round/>
            <a:headEnd len="sm" w="sm" type="none"/>
            <a:tailEnd len="sm" w="sm" type="none"/>
          </a:ln>
        </p:spPr>
      </p:cxnSp>
      <p:sp>
        <p:nvSpPr>
          <p:cNvPr id="25" name="Google Shape;25;g25e3dfe0434_2_51"/>
          <p:cNvSpPr txBox="1"/>
          <p:nvPr/>
        </p:nvSpPr>
        <p:spPr>
          <a:xfrm>
            <a:off x="235400" y="823900"/>
            <a:ext cx="8657400" cy="400500"/>
          </a:xfrm>
          <a:prstGeom prst="rect">
            <a:avLst/>
          </a:prstGeom>
          <a:noFill/>
          <a:ln>
            <a:noFill/>
          </a:ln>
        </p:spPr>
        <p:txBody>
          <a:bodyPr anchorCtr="0" anchor="t" bIns="91650" lIns="91650" spcFirstLastPara="1" rIns="91650" wrap="square" tIns="91650">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 name="Google Shape;26;g25e3dfe0434_2_51"/>
          <p:cNvSpPr txBox="1"/>
          <p:nvPr>
            <p:ph type="title"/>
          </p:nvPr>
        </p:nvSpPr>
        <p:spPr>
          <a:xfrm>
            <a:off x="163400" y="2074750"/>
            <a:ext cx="8801400" cy="588600"/>
          </a:xfrm>
          <a:prstGeom prst="rect">
            <a:avLst/>
          </a:prstGeom>
          <a:noFill/>
          <a:ln>
            <a:noFill/>
          </a:ln>
        </p:spPr>
        <p:txBody>
          <a:bodyPr anchorCtr="0" anchor="t" bIns="91650" lIns="91650" spcFirstLastPara="1" rIns="91650" wrap="square" tIns="91650">
            <a:normAutofit/>
          </a:bodyPr>
          <a:lstStyle>
            <a:lvl1pPr lvl="0" marR="0" rtl="0" algn="ctr">
              <a:lnSpc>
                <a:spcPct val="100000"/>
              </a:lnSpc>
              <a:spcBef>
                <a:spcPts val="0"/>
              </a:spcBef>
              <a:spcAft>
                <a:spcPts val="0"/>
              </a:spcAft>
              <a:buClr>
                <a:srgbClr val="24427B"/>
              </a:buClr>
              <a:buSzPts val="3000"/>
              <a:buFont typeface="Arial"/>
              <a:buNone/>
              <a:defRPr b="1" i="0" sz="3000" u="none" cap="none" strike="noStrike">
                <a:solidFill>
                  <a:srgbClr val="24427B"/>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d Slide" type="title">
  <p:cSld name="TITLE">
    <p:spTree>
      <p:nvGrpSpPr>
        <p:cNvPr id="27" name="Shape 27"/>
        <p:cNvGrpSpPr/>
        <p:nvPr/>
      </p:nvGrpSpPr>
      <p:grpSpPr>
        <a:xfrm>
          <a:off x="0" y="0"/>
          <a:ext cx="0" cy="0"/>
          <a:chOff x="0" y="0"/>
          <a:chExt cx="0" cy="0"/>
        </a:xfrm>
      </p:grpSpPr>
      <p:pic>
        <p:nvPicPr>
          <p:cNvPr id="28" name="Google Shape;28;g25e3dfe0434_2_56"/>
          <p:cNvPicPr preferRelativeResize="0"/>
          <p:nvPr/>
        </p:nvPicPr>
        <p:blipFill rotWithShape="1">
          <a:blip r:embed="rId2">
            <a:alphaModFix/>
          </a:blip>
          <a:srcRect b="0" l="0" r="0" t="0"/>
          <a:stretch/>
        </p:blipFill>
        <p:spPr>
          <a:xfrm>
            <a:off x="1662820" y="1736942"/>
            <a:ext cx="5236528" cy="1204648"/>
          </a:xfrm>
          <a:prstGeom prst="rect">
            <a:avLst/>
          </a:prstGeom>
          <a:noFill/>
          <a:ln>
            <a:noFill/>
          </a:ln>
        </p:spPr>
      </p:pic>
      <p:sp>
        <p:nvSpPr>
          <p:cNvPr id="29" name="Google Shape;29;g25e3dfe0434_2_56"/>
          <p:cNvSpPr/>
          <p:nvPr/>
        </p:nvSpPr>
        <p:spPr>
          <a:xfrm>
            <a:off x="1104200" y="3482625"/>
            <a:ext cx="7013100" cy="1338600"/>
          </a:xfrm>
          <a:prstGeom prst="rect">
            <a:avLst/>
          </a:prstGeom>
          <a:noFill/>
          <a:ln>
            <a:noFill/>
          </a:ln>
        </p:spPr>
        <p:txBody>
          <a:bodyPr anchorCtr="0" anchor="t" bIns="45800" lIns="45800" spcFirstLastPara="1" rIns="45800" wrap="square" tIns="45800">
            <a:noAutofit/>
          </a:bodyPr>
          <a:lstStyle/>
          <a:p>
            <a:pPr indent="0" lvl="0" marL="0" marR="0" rtl="0" algn="ctr">
              <a:lnSpc>
                <a:spcPct val="100000"/>
              </a:lnSpc>
              <a:spcBef>
                <a:spcPts val="0"/>
              </a:spcBef>
              <a:spcAft>
                <a:spcPts val="0"/>
              </a:spcAft>
              <a:buClr>
                <a:srgbClr val="FFFFFF"/>
              </a:buClr>
              <a:buSzPts val="3400"/>
              <a:buFont typeface="Arial"/>
              <a:buNone/>
            </a:pPr>
            <a:r>
              <a:rPr b="1" i="0" lang="es-ES" sz="2400" u="none" cap="none" strike="noStrike">
                <a:solidFill>
                  <a:schemeClr val="lt1"/>
                </a:solidFill>
                <a:uFill>
                  <a:noFill/>
                </a:uFill>
                <a:latin typeface="Arial"/>
                <a:ea typeface="Arial"/>
                <a:cs typeface="Arial"/>
                <a:sym typeface="Arial"/>
                <a:hlinkClick r:id="rId3">
                  <a:extLst>
                    <a:ext uri="{A12FA001-AC4F-418D-AE19-62706E023703}">
                      <ahyp:hlinkClr val="tx"/>
                    </a:ext>
                  </a:extLst>
                </a:hlinkClick>
              </a:rPr>
              <a:t>www.inee.org</a:t>
            </a:r>
            <a:endParaRPr b="0" i="0" sz="2400" u="none" cap="none" strike="noStrike">
              <a:solidFill>
                <a:schemeClr val="lt1"/>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1">
  <p:cSld name="TITLE_1">
    <p:bg>
      <p:bgPr>
        <a:solidFill>
          <a:srgbClr val="000000"/>
        </a:solidFill>
      </p:bgPr>
    </p:bg>
    <p:spTree>
      <p:nvGrpSpPr>
        <p:cNvPr id="30" name="Shape 30"/>
        <p:cNvGrpSpPr/>
        <p:nvPr/>
      </p:nvGrpSpPr>
      <p:grpSpPr>
        <a:xfrm>
          <a:off x="0" y="0"/>
          <a:ext cx="0" cy="0"/>
          <a:chOff x="0" y="0"/>
          <a:chExt cx="0" cy="0"/>
        </a:xfrm>
      </p:grpSpPr>
      <p:sp>
        <p:nvSpPr>
          <p:cNvPr id="31" name="Google Shape;31;g25e3dfe0434_2_59"/>
          <p:cNvSpPr txBox="1"/>
          <p:nvPr>
            <p:ph idx="12" type="sldNum"/>
          </p:nvPr>
        </p:nvSpPr>
        <p:spPr>
          <a:xfrm>
            <a:off x="8684347" y="5267313"/>
            <a:ext cx="336900" cy="265200"/>
          </a:xfrm>
          <a:prstGeom prst="rect">
            <a:avLst/>
          </a:prstGeom>
          <a:noFill/>
          <a:ln>
            <a:noFill/>
          </a:ln>
        </p:spPr>
        <p:txBody>
          <a:bodyPr anchorCtr="0" anchor="ctr" bIns="91625" lIns="91625" spcFirstLastPara="1" rIns="91625" wrap="square" tIns="91625">
            <a:noAutofit/>
          </a:bodyPr>
          <a:lstStyle>
            <a:lvl1pPr indent="0" lvl="0"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Page">
  <p:cSld name="TITLE_AND_BODY 2">
    <p:bg>
      <p:bgPr>
        <a:noFill/>
      </p:bgPr>
    </p:bg>
    <p:spTree>
      <p:nvGrpSpPr>
        <p:cNvPr id="34" name="Shape 34"/>
        <p:cNvGrpSpPr/>
        <p:nvPr/>
      </p:nvGrpSpPr>
      <p:grpSpPr>
        <a:xfrm>
          <a:off x="0" y="0"/>
          <a:ext cx="0" cy="0"/>
          <a:chOff x="0" y="0"/>
          <a:chExt cx="0" cy="0"/>
        </a:xfrm>
      </p:grpSpPr>
      <p:pic>
        <p:nvPicPr>
          <p:cNvPr id="35" name="Google Shape;35;g25e3dfe0434_2_269"/>
          <p:cNvPicPr preferRelativeResize="0"/>
          <p:nvPr/>
        </p:nvPicPr>
        <p:blipFill rotWithShape="1">
          <a:blip r:embed="rId2">
            <a:alphaModFix/>
          </a:blip>
          <a:srcRect b="0" l="0" r="0" t="0"/>
          <a:stretch/>
        </p:blipFill>
        <p:spPr>
          <a:xfrm>
            <a:off x="7351169" y="5179325"/>
            <a:ext cx="1601730" cy="368475"/>
          </a:xfrm>
          <a:prstGeom prst="rect">
            <a:avLst/>
          </a:prstGeom>
          <a:noFill/>
          <a:ln>
            <a:noFill/>
          </a:ln>
        </p:spPr>
      </p:pic>
      <p:cxnSp>
        <p:nvCxnSpPr>
          <p:cNvPr id="36" name="Google Shape;36;g25e3dfe0434_2_269"/>
          <p:cNvCxnSpPr/>
          <p:nvPr/>
        </p:nvCxnSpPr>
        <p:spPr>
          <a:xfrm>
            <a:off x="-14925" y="5043525"/>
            <a:ext cx="9191700" cy="0"/>
          </a:xfrm>
          <a:prstGeom prst="straightConnector1">
            <a:avLst/>
          </a:prstGeom>
          <a:noFill/>
          <a:ln cap="flat" cmpd="sng" w="28575">
            <a:solidFill>
              <a:srgbClr val="163644"/>
            </a:solidFill>
            <a:prstDash val="solid"/>
            <a:round/>
            <a:headEnd len="sm" w="sm" type="none"/>
            <a:tailEnd len="sm" w="sm" type="none"/>
          </a:ln>
        </p:spPr>
      </p:cxnSp>
      <p:sp>
        <p:nvSpPr>
          <p:cNvPr id="37" name="Google Shape;37;g25e3dfe0434_2_269"/>
          <p:cNvSpPr txBox="1"/>
          <p:nvPr/>
        </p:nvSpPr>
        <p:spPr>
          <a:xfrm>
            <a:off x="235400" y="823900"/>
            <a:ext cx="86574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8" name="Google Shape;38;g25e3dfe0434_2_269"/>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rmAutofit/>
          </a:bodyPr>
          <a:lstStyle>
            <a:lvl1pPr lvl="0" marR="0" rtl="0" algn="ctr">
              <a:lnSpc>
                <a:spcPct val="100000"/>
              </a:lnSpc>
              <a:spcBef>
                <a:spcPts val="0"/>
              </a:spcBef>
              <a:spcAft>
                <a:spcPts val="0"/>
              </a:spcAft>
              <a:buClr>
                <a:srgbClr val="24427B"/>
              </a:buClr>
              <a:buSzPts val="3000"/>
              <a:buFont typeface="Arial"/>
              <a:buNone/>
              <a:defRPr b="1" i="0" sz="3000" u="none" cap="none" strike="noStrike">
                <a:solidFill>
                  <a:srgbClr val="24427B"/>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39" name="Google Shape;39;g25e3dfe0434_2_269"/>
          <p:cNvSpPr txBox="1"/>
          <p:nvPr>
            <p:ph idx="1" type="body"/>
          </p:nvPr>
        </p:nvSpPr>
        <p:spPr>
          <a:xfrm>
            <a:off x="143850" y="876225"/>
            <a:ext cx="8866800" cy="3870900"/>
          </a:xfrm>
          <a:prstGeom prst="rect">
            <a:avLst/>
          </a:prstGeom>
          <a:noFill/>
          <a:ln>
            <a:noFill/>
          </a:ln>
        </p:spPr>
        <p:txBody>
          <a:bodyPr anchorCtr="0" anchor="t" bIns="91425" lIns="91425" spcFirstLastPara="1" rIns="91425" wrap="square" tIns="91425">
            <a:normAutofit/>
          </a:bodyPr>
          <a:lstStyle>
            <a:lvl1pPr indent="-355600" lvl="0" marL="457200" marR="0" rtl="0" algn="l">
              <a:lnSpc>
                <a:spcPct val="100000"/>
              </a:lnSpc>
              <a:spcBef>
                <a:spcPts val="0"/>
              </a:spcBef>
              <a:spcAft>
                <a:spcPts val="0"/>
              </a:spcAft>
              <a:buClr>
                <a:srgbClr val="000000"/>
              </a:buClr>
              <a:buSzPts val="2000"/>
              <a:buFont typeface="Arial"/>
              <a:buChar char="●"/>
              <a:defRPr b="0" i="0" sz="2000" u="none" cap="none" strike="noStrike">
                <a:solidFill>
                  <a:srgbClr val="000000"/>
                </a:solidFill>
                <a:latin typeface="Arial"/>
                <a:ea typeface="Arial"/>
                <a:cs typeface="Arial"/>
                <a:sym typeface="Arial"/>
              </a:defRPr>
            </a:lvl1pPr>
            <a:lvl2pPr indent="-342900" lvl="1" marL="914400" marR="0" rtl="0" algn="l">
              <a:lnSpc>
                <a:spcPct val="100000"/>
              </a:lnSpc>
              <a:spcBef>
                <a:spcPts val="0"/>
              </a:spcBef>
              <a:spcAft>
                <a:spcPts val="0"/>
              </a:spcAft>
              <a:buClr>
                <a:srgbClr val="000000"/>
              </a:buClr>
              <a:buSzPts val="1800"/>
              <a:buFont typeface="Arial"/>
              <a:buChar char="○"/>
              <a:defRPr b="0" i="0" sz="1800" u="none" cap="none" strike="noStrike">
                <a:solidFill>
                  <a:srgbClr val="000000"/>
                </a:solidFill>
                <a:latin typeface="Arial"/>
                <a:ea typeface="Arial"/>
                <a:cs typeface="Arial"/>
                <a:sym typeface="Arial"/>
              </a:defRPr>
            </a:lvl2pPr>
            <a:lvl3pPr indent="-330200" lvl="2" marL="1371600" marR="0" rtl="0" algn="l">
              <a:lnSpc>
                <a:spcPct val="100000"/>
              </a:lnSpc>
              <a:spcBef>
                <a:spcPts val="0"/>
              </a:spcBef>
              <a:spcAft>
                <a:spcPts val="0"/>
              </a:spcAft>
              <a:buClr>
                <a:srgbClr val="000000"/>
              </a:buClr>
              <a:buSzPts val="1600"/>
              <a:buFont typeface="Arial"/>
              <a:buChar char="■"/>
              <a:defRPr b="0" i="0" sz="1600" u="none" cap="none" strike="noStrike">
                <a:solidFill>
                  <a:srgbClr val="000000"/>
                </a:solidFill>
                <a:latin typeface="Arial"/>
                <a:ea typeface="Arial"/>
                <a:cs typeface="Arial"/>
                <a:sym typeface="Arial"/>
              </a:defRPr>
            </a:lvl3pPr>
            <a:lvl4pPr indent="-317500" lvl="3" marL="18288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4pPr>
            <a:lvl5pPr indent="-317500" lvl="4" marL="22860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5pPr>
            <a:lvl6pPr indent="-317500" lvl="5" marL="27432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6pPr>
            <a:lvl7pPr indent="-317500" lvl="6" marL="32004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7pPr>
            <a:lvl8pPr indent="-317500" lvl="7" marL="36576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8pPr>
            <a:lvl9pPr indent="-317500" lvl="8" marL="4114800" marR="0" rtl="0" algn="l">
              <a:lnSpc>
                <a:spcPct val="100000"/>
              </a:lnSpc>
              <a:spcBef>
                <a:spcPts val="0"/>
              </a:spcBef>
              <a:spcAft>
                <a:spcPts val="0"/>
              </a:spcAft>
              <a:buClr>
                <a:srgbClr val="000000"/>
              </a:buClr>
              <a:buSzPts val="1400"/>
              <a:buFont typeface="Arial"/>
              <a:buChar char="■"/>
              <a:defRPr b="0" i="0" sz="14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p:cSld name="TITLE_AND_BODY 2_1">
    <p:bg>
      <p:bgPr>
        <a:noFill/>
      </p:bgPr>
    </p:bg>
    <p:spTree>
      <p:nvGrpSpPr>
        <p:cNvPr id="40" name="Shape 40"/>
        <p:cNvGrpSpPr/>
        <p:nvPr/>
      </p:nvGrpSpPr>
      <p:grpSpPr>
        <a:xfrm>
          <a:off x="0" y="0"/>
          <a:ext cx="0" cy="0"/>
          <a:chOff x="0" y="0"/>
          <a:chExt cx="0" cy="0"/>
        </a:xfrm>
      </p:grpSpPr>
      <p:pic>
        <p:nvPicPr>
          <p:cNvPr id="41" name="Google Shape;41;g25e3dfe0434_2_275"/>
          <p:cNvPicPr preferRelativeResize="0"/>
          <p:nvPr/>
        </p:nvPicPr>
        <p:blipFill rotWithShape="1">
          <a:blip r:embed="rId2">
            <a:alphaModFix/>
          </a:blip>
          <a:srcRect b="0" l="0" r="0" t="0"/>
          <a:stretch/>
        </p:blipFill>
        <p:spPr>
          <a:xfrm>
            <a:off x="7351169" y="5179325"/>
            <a:ext cx="1601730" cy="368475"/>
          </a:xfrm>
          <a:prstGeom prst="rect">
            <a:avLst/>
          </a:prstGeom>
          <a:noFill/>
          <a:ln>
            <a:noFill/>
          </a:ln>
        </p:spPr>
      </p:pic>
      <p:cxnSp>
        <p:nvCxnSpPr>
          <p:cNvPr id="42" name="Google Shape;42;g25e3dfe0434_2_275"/>
          <p:cNvCxnSpPr/>
          <p:nvPr/>
        </p:nvCxnSpPr>
        <p:spPr>
          <a:xfrm>
            <a:off x="-14925" y="5043525"/>
            <a:ext cx="9191700" cy="0"/>
          </a:xfrm>
          <a:prstGeom prst="straightConnector1">
            <a:avLst/>
          </a:prstGeom>
          <a:noFill/>
          <a:ln cap="flat" cmpd="sng" w="28575">
            <a:solidFill>
              <a:srgbClr val="163644"/>
            </a:solidFill>
            <a:prstDash val="solid"/>
            <a:round/>
            <a:headEnd len="sm" w="sm" type="none"/>
            <a:tailEnd len="sm" w="sm" type="none"/>
          </a:ln>
        </p:spPr>
      </p:cxnSp>
      <p:sp>
        <p:nvSpPr>
          <p:cNvPr id="43" name="Google Shape;43;g25e3dfe0434_2_275"/>
          <p:cNvSpPr txBox="1"/>
          <p:nvPr/>
        </p:nvSpPr>
        <p:spPr>
          <a:xfrm>
            <a:off x="235400" y="823900"/>
            <a:ext cx="86574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4" name="Google Shape;44;g25e3dfe0434_2_275"/>
          <p:cNvSpPr txBox="1"/>
          <p:nvPr>
            <p:ph type="title"/>
          </p:nvPr>
        </p:nvSpPr>
        <p:spPr>
          <a:xfrm>
            <a:off x="163400" y="2074750"/>
            <a:ext cx="8801400" cy="588600"/>
          </a:xfrm>
          <a:prstGeom prst="rect">
            <a:avLst/>
          </a:prstGeom>
          <a:noFill/>
          <a:ln>
            <a:noFill/>
          </a:ln>
        </p:spPr>
        <p:txBody>
          <a:bodyPr anchorCtr="0" anchor="t" bIns="91425" lIns="91425" spcFirstLastPara="1" rIns="91425" wrap="square" tIns="91425">
            <a:normAutofit/>
          </a:bodyPr>
          <a:lstStyle>
            <a:lvl1pPr lvl="0" marR="0" rtl="0" algn="ctr">
              <a:lnSpc>
                <a:spcPct val="100000"/>
              </a:lnSpc>
              <a:spcBef>
                <a:spcPts val="0"/>
              </a:spcBef>
              <a:spcAft>
                <a:spcPts val="0"/>
              </a:spcAft>
              <a:buClr>
                <a:srgbClr val="24427B"/>
              </a:buClr>
              <a:buSzPts val="3000"/>
              <a:buFont typeface="Arial"/>
              <a:buNone/>
              <a:defRPr b="1" i="0" sz="3000" u="none" cap="none" strike="noStrike">
                <a:solidFill>
                  <a:srgbClr val="24427B"/>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1">
  <p:cSld name="TITLE_1">
    <p:bg>
      <p:bgPr>
        <a:solidFill>
          <a:srgbClr val="000000"/>
        </a:solidFill>
      </p:bgPr>
    </p:bg>
    <p:spTree>
      <p:nvGrpSpPr>
        <p:cNvPr id="45" name="Shape 45"/>
        <p:cNvGrpSpPr/>
        <p:nvPr/>
      </p:nvGrpSpPr>
      <p:grpSpPr>
        <a:xfrm>
          <a:off x="0" y="0"/>
          <a:ext cx="0" cy="0"/>
          <a:chOff x="0" y="0"/>
          <a:chExt cx="0" cy="0"/>
        </a:xfrm>
      </p:grpSpPr>
      <p:sp>
        <p:nvSpPr>
          <p:cNvPr id="46" name="Google Shape;46;g25e3dfe0434_2_283"/>
          <p:cNvSpPr txBox="1"/>
          <p:nvPr>
            <p:ph idx="12" type="sldNum"/>
          </p:nvPr>
        </p:nvSpPr>
        <p:spPr>
          <a:xfrm>
            <a:off x="8684347" y="5267313"/>
            <a:ext cx="336900" cy="265200"/>
          </a:xfrm>
          <a:prstGeom prst="rect">
            <a:avLst/>
          </a:prstGeom>
          <a:noFill/>
          <a:ln>
            <a:noFill/>
          </a:ln>
        </p:spPr>
        <p:txBody>
          <a:bodyPr anchorCtr="0" anchor="ctr" bIns="91400" lIns="91400" spcFirstLastPara="1" rIns="91400" wrap="square" tIns="91400">
            <a:noAutofit/>
          </a:bodyPr>
          <a:lstStyle>
            <a:lvl1pPr indent="0" lvl="0"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Page" type="tx">
  <p:cSld name="TITLE_AND_BODY">
    <p:spTree>
      <p:nvGrpSpPr>
        <p:cNvPr id="47" name="Shape 47"/>
        <p:cNvGrpSpPr/>
        <p:nvPr/>
      </p:nvGrpSpPr>
      <p:grpSpPr>
        <a:xfrm>
          <a:off x="0" y="0"/>
          <a:ext cx="0" cy="0"/>
          <a:chOff x="0" y="0"/>
          <a:chExt cx="0" cy="0"/>
        </a:xfrm>
      </p:grpSpPr>
      <p:sp>
        <p:nvSpPr>
          <p:cNvPr id="48" name="Google Shape;48;g25e3dfe0434_2_264"/>
          <p:cNvSpPr/>
          <p:nvPr/>
        </p:nvSpPr>
        <p:spPr>
          <a:xfrm>
            <a:off x="0" y="4357249"/>
            <a:ext cx="9144000" cy="13578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49" name="Google Shape;49;g25e3dfe0434_2_264"/>
          <p:cNvPicPr preferRelativeResize="0"/>
          <p:nvPr/>
        </p:nvPicPr>
        <p:blipFill rotWithShape="1">
          <a:blip r:embed="rId2">
            <a:alphaModFix/>
          </a:blip>
          <a:srcRect b="0" l="0" r="0" t="0"/>
          <a:stretch/>
        </p:blipFill>
        <p:spPr>
          <a:xfrm>
            <a:off x="1308762" y="4563575"/>
            <a:ext cx="6526476" cy="945150"/>
          </a:xfrm>
          <a:prstGeom prst="rect">
            <a:avLst/>
          </a:prstGeom>
          <a:noFill/>
          <a:ln>
            <a:noFill/>
          </a:ln>
        </p:spPr>
      </p:pic>
      <p:sp>
        <p:nvSpPr>
          <p:cNvPr id="50" name="Google Shape;50;g25e3dfe0434_2_264"/>
          <p:cNvSpPr txBox="1"/>
          <p:nvPr>
            <p:ph type="title"/>
          </p:nvPr>
        </p:nvSpPr>
        <p:spPr>
          <a:xfrm>
            <a:off x="459000" y="1094625"/>
            <a:ext cx="8226000" cy="1697400"/>
          </a:xfrm>
          <a:prstGeom prst="rect">
            <a:avLst/>
          </a:prstGeom>
          <a:noFill/>
          <a:ln>
            <a:noFill/>
          </a:ln>
        </p:spPr>
        <p:txBody>
          <a:bodyPr anchorCtr="0" anchor="t" bIns="91425" lIns="91425" spcFirstLastPara="1" rIns="91425" wrap="square" tIns="91425">
            <a:normAutofit/>
          </a:bodyPr>
          <a:lstStyle>
            <a:lvl1pPr lvl="0" marR="0" rtl="0" algn="ctr">
              <a:lnSpc>
                <a:spcPct val="100000"/>
              </a:lnSpc>
              <a:spcBef>
                <a:spcPts val="0"/>
              </a:spcBef>
              <a:spcAft>
                <a:spcPts val="0"/>
              </a:spcAft>
              <a:buClr>
                <a:srgbClr val="FFFFFF"/>
              </a:buClr>
              <a:buSzPts val="4800"/>
              <a:buFont typeface="Arial"/>
              <a:buNone/>
              <a:defRPr b="0" i="0" sz="4800" u="none" cap="none" strike="noStrike">
                <a:solidFill>
                  <a:srgbClr val="FFFFFF"/>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51" name="Google Shape;51;g25e3dfe0434_2_264"/>
          <p:cNvSpPr txBox="1"/>
          <p:nvPr>
            <p:ph idx="1" type="subTitle"/>
          </p:nvPr>
        </p:nvSpPr>
        <p:spPr>
          <a:xfrm>
            <a:off x="850050" y="3102200"/>
            <a:ext cx="7572000" cy="945000"/>
          </a:xfrm>
          <a:prstGeom prst="rect">
            <a:avLst/>
          </a:prstGeom>
          <a:noFill/>
          <a:ln>
            <a:noFill/>
          </a:ln>
        </p:spPr>
        <p:txBody>
          <a:bodyPr anchorCtr="0" anchor="t" bIns="91425" lIns="91425" spcFirstLastPara="1" rIns="91425" wrap="square" tIns="91425">
            <a:normAutofit/>
          </a:bodyPr>
          <a:lstStyle>
            <a:lvl1pPr lvl="0" marR="0" rtl="0" algn="ctr">
              <a:lnSpc>
                <a:spcPct val="100000"/>
              </a:lnSpc>
              <a:spcBef>
                <a:spcPts val="0"/>
              </a:spcBef>
              <a:spcAft>
                <a:spcPts val="0"/>
              </a:spcAft>
              <a:buClr>
                <a:srgbClr val="FFFFFF"/>
              </a:buClr>
              <a:buSzPts val="2500"/>
              <a:buFont typeface="Arial"/>
              <a:buNone/>
              <a:defRPr b="0" i="0" sz="2500" u="none" cap="none" strike="noStrike">
                <a:solidFill>
                  <a:srgbClr val="FFFFFF"/>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2.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slideLayout" Target="../slideLayouts/slideLayout7.xml"/><Relationship Id="rId3" Type="http://schemas.openxmlformats.org/officeDocument/2006/relationships/slideLayout" Target="../slideLayouts/slideLayout8.xml"/><Relationship Id="rId4" Type="http://schemas.openxmlformats.org/officeDocument/2006/relationships/slideLayout" Target="../slideLayouts/slideLayout9.xml"/><Relationship Id="rId5" Type="http://schemas.openxmlformats.org/officeDocument/2006/relationships/slideLayout" Target="../slideLayouts/slideLayout10.xml"/><Relationship Id="rId6"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63644"/>
        </a:solidFill>
      </p:bgPr>
    </p:bg>
    <p:spTree>
      <p:nvGrpSpPr>
        <p:cNvPr id="9" name="Shape 9"/>
        <p:cNvGrpSpPr/>
        <p:nvPr/>
      </p:nvGrpSpPr>
      <p:grpSpPr>
        <a:xfrm>
          <a:off x="0" y="0"/>
          <a:ext cx="0" cy="0"/>
          <a:chOff x="0" y="0"/>
          <a:chExt cx="0" cy="0"/>
        </a:xfrm>
      </p:grpSpPr>
      <p:sp>
        <p:nvSpPr>
          <p:cNvPr id="10" name="Google Shape;10;g25e3dfe0434_2_38"/>
          <p:cNvSpPr txBox="1"/>
          <p:nvPr>
            <p:ph idx="12" type="sldNum"/>
          </p:nvPr>
        </p:nvSpPr>
        <p:spPr>
          <a:xfrm>
            <a:off x="8684347" y="5267313"/>
            <a:ext cx="336900" cy="265200"/>
          </a:xfrm>
          <a:prstGeom prst="rect">
            <a:avLst/>
          </a:prstGeom>
          <a:noFill/>
          <a:ln>
            <a:noFill/>
          </a:ln>
        </p:spPr>
        <p:txBody>
          <a:bodyPr anchorCtr="0" anchor="ctr" bIns="91625" lIns="91625" spcFirstLastPara="1" rIns="91625" wrap="square" tIns="91625">
            <a:noAutofit/>
          </a:bodyPr>
          <a:lstStyle>
            <a:lvl1pPr indent="0" lvl="0"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s-ES"/>
              <a:t>‹#›</a:t>
            </a:fld>
            <a:endParaRPr sz="1400">
              <a:solidFill>
                <a:srgbClr val="000000"/>
              </a:solidFill>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63644"/>
        </a:solidFill>
      </p:bgPr>
    </p:bg>
    <p:spTree>
      <p:nvGrpSpPr>
        <p:cNvPr id="32" name="Shape 32"/>
        <p:cNvGrpSpPr/>
        <p:nvPr/>
      </p:nvGrpSpPr>
      <p:grpSpPr>
        <a:xfrm>
          <a:off x="0" y="0"/>
          <a:ext cx="0" cy="0"/>
          <a:chOff x="0" y="0"/>
          <a:chExt cx="0" cy="0"/>
        </a:xfrm>
      </p:grpSpPr>
      <p:sp>
        <p:nvSpPr>
          <p:cNvPr id="33" name="Google Shape;33;g25e3dfe0434_2_262"/>
          <p:cNvSpPr txBox="1"/>
          <p:nvPr>
            <p:ph idx="12" type="sldNum"/>
          </p:nvPr>
        </p:nvSpPr>
        <p:spPr>
          <a:xfrm>
            <a:off x="8684347" y="5267313"/>
            <a:ext cx="336900" cy="265200"/>
          </a:xfrm>
          <a:prstGeom prst="rect">
            <a:avLst/>
          </a:prstGeom>
          <a:noFill/>
          <a:ln>
            <a:noFill/>
          </a:ln>
        </p:spPr>
        <p:txBody>
          <a:bodyPr anchorCtr="0" anchor="ctr" bIns="91400" lIns="91400" spcFirstLastPara="1" rIns="91400" wrap="square" tIns="91400">
            <a:noAutofit/>
          </a:bodyPr>
          <a:lstStyle>
            <a:lvl1pPr indent="0" lvl="0"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s-ES"/>
              <a:t>‹#›</a:t>
            </a:fld>
            <a:endParaRPr sz="1400">
              <a:solidFill>
                <a:srgbClr val="000000"/>
              </a:solidFill>
            </a:endParaRPr>
          </a:p>
        </p:txBody>
      </p:sp>
    </p:spTree>
  </p:cSld>
  <p:clrMap accent1="accent1" accent2="accent2" accent3="accent3" accent4="accent4" accent5="accent5" accent6="accent6" bg1="lt1" bg2="dk2" tx1="dk1" tx2="lt2" folHlink="folHlink" hlink="hlink"/>
  <p:sldLayoutIdLst>
    <p:sldLayoutId id="2147483655" r:id="rId1"/>
    <p:sldLayoutId id="2147483656" r:id="rId2"/>
    <p:sldLayoutId id="2147483657" r:id="rId3"/>
    <p:sldLayoutId id="2147483658" r:id="rId4"/>
    <p:sldLayoutId id="2147483659" r:id="rId5"/>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4.xml"/><Relationship Id="rId3" Type="http://schemas.openxmlformats.org/officeDocument/2006/relationships/image" Target="../media/image2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5.xml"/><Relationship Id="rId3" Type="http://schemas.openxmlformats.org/officeDocument/2006/relationships/image" Target="../media/image2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6.xml"/><Relationship Id="rId3" Type="http://schemas.openxmlformats.org/officeDocument/2006/relationships/image" Target="../media/image2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1" Type="http://schemas.openxmlformats.org/officeDocument/2006/relationships/image" Target="../media/image15.png"/><Relationship Id="rId10" Type="http://schemas.openxmlformats.org/officeDocument/2006/relationships/image" Target="../media/image8.png"/><Relationship Id="rId13" Type="http://schemas.openxmlformats.org/officeDocument/2006/relationships/image" Target="../media/image21.png"/><Relationship Id="rId12" Type="http://schemas.openxmlformats.org/officeDocument/2006/relationships/image" Target="../media/image27.png"/><Relationship Id="rId1" Type="http://schemas.openxmlformats.org/officeDocument/2006/relationships/slideLayout" Target="../slideLayouts/slideLayout6.xml"/><Relationship Id="rId2" Type="http://schemas.openxmlformats.org/officeDocument/2006/relationships/notesSlide" Target="../notesSlides/notesSlide5.xml"/><Relationship Id="rId3" Type="http://schemas.openxmlformats.org/officeDocument/2006/relationships/image" Target="../media/image10.png"/><Relationship Id="rId4" Type="http://schemas.openxmlformats.org/officeDocument/2006/relationships/image" Target="../media/image7.png"/><Relationship Id="rId9" Type="http://schemas.openxmlformats.org/officeDocument/2006/relationships/image" Target="../media/image4.png"/><Relationship Id="rId5" Type="http://schemas.openxmlformats.org/officeDocument/2006/relationships/image" Target="../media/image20.png"/><Relationship Id="rId6" Type="http://schemas.openxmlformats.org/officeDocument/2006/relationships/image" Target="../media/image12.png"/><Relationship Id="rId7" Type="http://schemas.openxmlformats.org/officeDocument/2006/relationships/image" Target="../media/image17.png"/><Relationship Id="rId8" Type="http://schemas.openxmlformats.org/officeDocument/2006/relationships/image" Target="../media/image1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 Id="rId3" Type="http://schemas.openxmlformats.org/officeDocument/2006/relationships/image" Target="../media/image28.jpg"/><Relationship Id="rId4"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g25e3dfe0434_2_33"/>
          <p:cNvSpPr txBox="1"/>
          <p:nvPr>
            <p:ph type="title"/>
          </p:nvPr>
        </p:nvSpPr>
        <p:spPr>
          <a:xfrm>
            <a:off x="459000" y="1371600"/>
            <a:ext cx="8226000" cy="1697400"/>
          </a:xfrm>
          <a:prstGeom prst="rect">
            <a:avLst/>
          </a:prstGeom>
          <a:noFill/>
          <a:ln>
            <a:noFill/>
          </a:ln>
        </p:spPr>
        <p:txBody>
          <a:bodyPr anchorCtr="0" anchor="t" bIns="91650" lIns="91650" spcFirstLastPara="1" rIns="91650" wrap="square" tIns="91650">
            <a:normAutofit fontScale="90000"/>
          </a:bodyPr>
          <a:lstStyle/>
          <a:p>
            <a:pPr indent="0" lvl="0" marL="0" rtl="0" algn="ctr">
              <a:lnSpc>
                <a:spcPct val="90000"/>
              </a:lnSpc>
              <a:spcBef>
                <a:spcPts val="0"/>
              </a:spcBef>
              <a:spcAft>
                <a:spcPts val="0"/>
              </a:spcAft>
              <a:buClr>
                <a:schemeClr val="dk1"/>
              </a:buClr>
              <a:buSzPct val="127272"/>
              <a:buFont typeface="Calibri"/>
              <a:buNone/>
            </a:pPr>
            <a:r>
              <a:rPr lang="es-ES" sz="4400">
                <a:solidFill>
                  <a:schemeClr val="lt1"/>
                </a:solidFill>
              </a:rPr>
              <a:t>Introduction to Early Childhood </a:t>
            </a:r>
            <a:br>
              <a:rPr lang="es-ES" sz="4400">
                <a:solidFill>
                  <a:schemeClr val="lt1"/>
                </a:solidFill>
              </a:rPr>
            </a:br>
            <a:r>
              <a:rPr lang="es-ES" sz="4400">
                <a:solidFill>
                  <a:schemeClr val="lt1"/>
                </a:solidFill>
              </a:rPr>
              <a:t>Development in Emergencies</a:t>
            </a:r>
            <a:br>
              <a:rPr lang="es-ES" sz="4400">
                <a:solidFill>
                  <a:schemeClr val="lt1"/>
                </a:solidFill>
              </a:rPr>
            </a:br>
            <a:r>
              <a:rPr lang="es-ES" sz="4400">
                <a:solidFill>
                  <a:schemeClr val="lt1"/>
                </a:solidFill>
              </a:rPr>
              <a:t>(ECDiE)</a:t>
            </a:r>
            <a:endParaRPr/>
          </a:p>
        </p:txBody>
      </p:sp>
      <p:sp>
        <p:nvSpPr>
          <p:cNvPr id="60" name="Google Shape;60;g25e3dfe0434_2_33"/>
          <p:cNvSpPr txBox="1"/>
          <p:nvPr>
            <p:ph idx="1" type="subTitle"/>
          </p:nvPr>
        </p:nvSpPr>
        <p:spPr>
          <a:xfrm>
            <a:off x="825100" y="3085550"/>
            <a:ext cx="7572000" cy="945000"/>
          </a:xfrm>
          <a:prstGeom prst="rect">
            <a:avLst/>
          </a:prstGeom>
          <a:noFill/>
          <a:ln>
            <a:noFill/>
          </a:ln>
        </p:spPr>
        <p:txBody>
          <a:bodyPr anchorCtr="0" anchor="t" bIns="91650" lIns="91650" spcFirstLastPara="1" rIns="91650" wrap="square" tIns="91650">
            <a:normAutofit lnSpcReduction="10000"/>
          </a:bodyPr>
          <a:lstStyle/>
          <a:p>
            <a:pPr indent="0" lvl="0" marL="0" rtl="0" algn="ctr">
              <a:lnSpc>
                <a:spcPct val="100000"/>
              </a:lnSpc>
              <a:spcBef>
                <a:spcPts val="0"/>
              </a:spcBef>
              <a:spcAft>
                <a:spcPts val="0"/>
              </a:spcAft>
              <a:buSzPts val="2500"/>
              <a:buNone/>
            </a:pPr>
            <a:br>
              <a:rPr lang="es-ES"/>
            </a:b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g25e3dfe0434_2_711"/>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00"/>
              <a:t>Key considerations to support young children in emergencies</a:t>
            </a:r>
            <a:br>
              <a:rPr lang="es-ES" sz="2400"/>
            </a:br>
            <a:endParaRPr sz="2400"/>
          </a:p>
          <a:p>
            <a:pPr indent="0" lvl="0" marL="0" rtl="0" algn="l">
              <a:lnSpc>
                <a:spcPct val="100000"/>
              </a:lnSpc>
              <a:spcBef>
                <a:spcPts val="0"/>
              </a:spcBef>
              <a:spcAft>
                <a:spcPts val="0"/>
              </a:spcAft>
              <a:buSzPts val="1100"/>
              <a:buNone/>
            </a:pPr>
            <a:r>
              <a:t/>
            </a:r>
            <a:endParaRPr sz="2400"/>
          </a:p>
          <a:p>
            <a:pPr indent="0" lvl="0" marL="0" rtl="0" algn="l">
              <a:lnSpc>
                <a:spcPct val="100000"/>
              </a:lnSpc>
              <a:spcBef>
                <a:spcPts val="0"/>
              </a:spcBef>
              <a:spcAft>
                <a:spcPts val="0"/>
              </a:spcAft>
              <a:buSzPts val="990"/>
              <a:buNone/>
            </a:pPr>
            <a:r>
              <a:t/>
            </a:r>
            <a:endParaRPr sz="2400"/>
          </a:p>
        </p:txBody>
      </p:sp>
      <p:sp>
        <p:nvSpPr>
          <p:cNvPr id="142" name="Google Shape;142;g25e3dfe0434_2_711"/>
          <p:cNvSpPr txBox="1"/>
          <p:nvPr>
            <p:ph idx="1" type="body"/>
          </p:nvPr>
        </p:nvSpPr>
        <p:spPr>
          <a:xfrm>
            <a:off x="143850" y="1008525"/>
            <a:ext cx="8866800" cy="3738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s-ES"/>
              <a:t>The following are non-negotiable considerations that are essential or fundamental to provide ECDiE:</a:t>
            </a:r>
            <a:endParaRPr/>
          </a:p>
          <a:p>
            <a:pPr indent="0" lvl="0" marL="0" rtl="0" algn="l">
              <a:spcBef>
                <a:spcPts val="0"/>
              </a:spcBef>
              <a:spcAft>
                <a:spcPts val="0"/>
              </a:spcAft>
              <a:buNone/>
            </a:pPr>
            <a:r>
              <a:t/>
            </a:r>
            <a:endParaRPr/>
          </a:p>
          <a:p>
            <a:pPr indent="-355600" lvl="0" marL="457200" rtl="0" algn="l">
              <a:spcBef>
                <a:spcPts val="0"/>
              </a:spcBef>
              <a:spcAft>
                <a:spcPts val="0"/>
              </a:spcAft>
              <a:buSzPts val="2000"/>
              <a:buChar char="●"/>
            </a:pPr>
            <a:r>
              <a:rPr lang="es-ES"/>
              <a:t>Rights-based approach / Best interest of the child</a:t>
            </a:r>
            <a:endParaRPr/>
          </a:p>
          <a:p>
            <a:pPr indent="-355600" lvl="0" marL="457200" rtl="0" algn="l">
              <a:spcBef>
                <a:spcPts val="0"/>
              </a:spcBef>
              <a:spcAft>
                <a:spcPts val="0"/>
              </a:spcAft>
              <a:buSzPts val="2000"/>
              <a:buChar char="●"/>
            </a:pPr>
            <a:r>
              <a:rPr lang="es-ES"/>
              <a:t>Gender equality</a:t>
            </a:r>
            <a:endParaRPr/>
          </a:p>
          <a:p>
            <a:pPr indent="-355600" lvl="0" marL="457200" rtl="0" algn="l">
              <a:spcBef>
                <a:spcPts val="0"/>
              </a:spcBef>
              <a:spcAft>
                <a:spcPts val="0"/>
              </a:spcAft>
              <a:buSzPts val="2000"/>
              <a:buChar char="●"/>
            </a:pPr>
            <a:r>
              <a:rPr lang="es-ES"/>
              <a:t>Inclusion approach</a:t>
            </a:r>
            <a:endParaRPr/>
          </a:p>
          <a:p>
            <a:pPr indent="-355600" lvl="0" marL="457200" rtl="0" algn="l">
              <a:spcBef>
                <a:spcPts val="0"/>
              </a:spcBef>
              <a:spcAft>
                <a:spcPts val="0"/>
              </a:spcAft>
              <a:buSzPts val="2000"/>
              <a:buChar char="●"/>
            </a:pPr>
            <a:r>
              <a:rPr lang="es-ES"/>
              <a:t>Intercultural approach</a:t>
            </a:r>
            <a:endParaRPr/>
          </a:p>
          <a:p>
            <a:pPr indent="-355600" lvl="0" marL="457200" rtl="0" algn="l">
              <a:spcBef>
                <a:spcPts val="0"/>
              </a:spcBef>
              <a:spcAft>
                <a:spcPts val="0"/>
              </a:spcAft>
              <a:buSzPts val="2000"/>
              <a:buChar char="●"/>
            </a:pPr>
            <a:r>
              <a:rPr lang="es-ES"/>
              <a:t>Life-course approach</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g25e3dfe0434_2_723"/>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22"/>
              <a:t>How to conduct a situation assessment</a:t>
            </a:r>
            <a:endParaRPr sz="2422"/>
          </a:p>
          <a:p>
            <a:pPr indent="0" lvl="0" marL="0" rtl="0" algn="l">
              <a:lnSpc>
                <a:spcPct val="100000"/>
              </a:lnSpc>
              <a:spcBef>
                <a:spcPts val="0"/>
              </a:spcBef>
              <a:spcAft>
                <a:spcPts val="0"/>
              </a:spcAft>
              <a:buSzPts val="1100"/>
              <a:buNone/>
            </a:pPr>
            <a:r>
              <a:t/>
            </a:r>
            <a:endParaRPr sz="2422"/>
          </a:p>
          <a:p>
            <a:pPr indent="0" lvl="0" marL="0" rtl="0" algn="l">
              <a:lnSpc>
                <a:spcPct val="100000"/>
              </a:lnSpc>
              <a:spcBef>
                <a:spcPts val="0"/>
              </a:spcBef>
              <a:spcAft>
                <a:spcPts val="0"/>
              </a:spcAft>
              <a:buSzPts val="990"/>
              <a:buNone/>
            </a:pPr>
            <a:r>
              <a:t/>
            </a:r>
            <a:endParaRPr sz="2422"/>
          </a:p>
        </p:txBody>
      </p:sp>
      <p:sp>
        <p:nvSpPr>
          <p:cNvPr id="148" name="Google Shape;148;g25e3dfe0434_2_723"/>
          <p:cNvSpPr txBox="1"/>
          <p:nvPr>
            <p:ph idx="1" type="body"/>
          </p:nvPr>
        </p:nvSpPr>
        <p:spPr>
          <a:xfrm>
            <a:off x="143850" y="876225"/>
            <a:ext cx="8866800" cy="3870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s-ES"/>
              <a:t>Assessing available and necessary resources for ECDiE intervention and identifying best-fit interventions…</a:t>
            </a:r>
            <a:endParaRPr b="1"/>
          </a:p>
          <a:p>
            <a:pPr indent="0" lvl="0" marL="0" rtl="0" algn="l">
              <a:spcBef>
                <a:spcPts val="0"/>
              </a:spcBef>
              <a:spcAft>
                <a:spcPts val="0"/>
              </a:spcAft>
              <a:buNone/>
            </a:pPr>
            <a:r>
              <a:t/>
            </a:r>
            <a:endParaRPr/>
          </a:p>
          <a:p>
            <a:pPr indent="0" lvl="0" marL="0" rtl="0" algn="l">
              <a:spcBef>
                <a:spcPts val="0"/>
              </a:spcBef>
              <a:spcAft>
                <a:spcPts val="0"/>
              </a:spcAft>
              <a:buNone/>
            </a:pPr>
            <a:r>
              <a:rPr lang="es-ES"/>
              <a:t>To determine the intervention’s scope, teams can analyze the local characteristics, needs, and strengths. A solid understanding of existing ECD infrastructures and potential partners will aid in a more rapid response. </a:t>
            </a:r>
            <a:endParaRPr/>
          </a:p>
          <a:p>
            <a:pPr indent="0" lvl="0" marL="0" rtl="0" algn="l">
              <a:spcBef>
                <a:spcPts val="0"/>
              </a:spcBef>
              <a:spcAft>
                <a:spcPts val="0"/>
              </a:spcAft>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sp>
        <p:nvSpPr>
          <p:cNvPr id="153" name="Google Shape;153;g25e3dfe0434_2_734"/>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22"/>
              <a:t>The importance of contextualized ECDiE</a:t>
            </a:r>
            <a:endParaRPr sz="2422"/>
          </a:p>
          <a:p>
            <a:pPr indent="0" lvl="0" marL="0" rtl="0" algn="l">
              <a:lnSpc>
                <a:spcPct val="100000"/>
              </a:lnSpc>
              <a:spcBef>
                <a:spcPts val="0"/>
              </a:spcBef>
              <a:spcAft>
                <a:spcPts val="0"/>
              </a:spcAft>
              <a:buSzPts val="1100"/>
              <a:buNone/>
            </a:pPr>
            <a:r>
              <a:t/>
            </a:r>
            <a:endParaRPr sz="2422"/>
          </a:p>
          <a:p>
            <a:pPr indent="0" lvl="0" marL="0" rtl="0" algn="l">
              <a:lnSpc>
                <a:spcPct val="100000"/>
              </a:lnSpc>
              <a:spcBef>
                <a:spcPts val="0"/>
              </a:spcBef>
              <a:spcAft>
                <a:spcPts val="0"/>
              </a:spcAft>
              <a:buSzPts val="990"/>
              <a:buNone/>
            </a:pPr>
            <a:r>
              <a:t/>
            </a:r>
            <a:endParaRPr sz="2422"/>
          </a:p>
        </p:txBody>
      </p:sp>
      <p:sp>
        <p:nvSpPr>
          <p:cNvPr id="154" name="Google Shape;154;g25e3dfe0434_2_734"/>
          <p:cNvSpPr txBox="1"/>
          <p:nvPr>
            <p:ph idx="1" type="body"/>
          </p:nvPr>
        </p:nvSpPr>
        <p:spPr>
          <a:xfrm>
            <a:off x="143850" y="876225"/>
            <a:ext cx="8866800" cy="3870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s-ES"/>
              <a:t>Conducting a situation assessment/analysis ensures a response that appropriately considers the context…</a:t>
            </a:r>
            <a:endParaRPr b="1"/>
          </a:p>
          <a:p>
            <a:pPr indent="0" lvl="0" marL="0" rtl="0" algn="l">
              <a:spcBef>
                <a:spcPts val="0"/>
              </a:spcBef>
              <a:spcAft>
                <a:spcPts val="0"/>
              </a:spcAft>
              <a:buNone/>
            </a:pPr>
            <a:r>
              <a:t/>
            </a:r>
            <a:endParaRPr/>
          </a:p>
          <a:p>
            <a:pPr indent="0" lvl="0" marL="0" rtl="0" algn="l">
              <a:spcBef>
                <a:spcPts val="0"/>
              </a:spcBef>
              <a:spcAft>
                <a:spcPts val="0"/>
              </a:spcAft>
              <a:buNone/>
            </a:pPr>
            <a:r>
              <a:rPr lang="es-ES"/>
              <a:t>This requires active participation from key actors, including: </a:t>
            </a:r>
            <a:endParaRPr/>
          </a:p>
          <a:p>
            <a:pPr indent="-355600" lvl="0" marL="457200" rtl="0" algn="l">
              <a:spcBef>
                <a:spcPts val="0"/>
              </a:spcBef>
              <a:spcAft>
                <a:spcPts val="0"/>
              </a:spcAft>
              <a:buSzPts val="2000"/>
              <a:buChar char="●"/>
            </a:pPr>
            <a:r>
              <a:rPr lang="es-ES"/>
              <a:t>Young children and caregivers </a:t>
            </a:r>
            <a:endParaRPr/>
          </a:p>
          <a:p>
            <a:pPr indent="-355600" lvl="0" marL="457200" rtl="0" algn="l">
              <a:spcBef>
                <a:spcPts val="0"/>
              </a:spcBef>
              <a:spcAft>
                <a:spcPts val="0"/>
              </a:spcAft>
              <a:buSzPts val="2000"/>
              <a:buChar char="●"/>
            </a:pPr>
            <a:r>
              <a:rPr lang="es-ES"/>
              <a:t>Communities </a:t>
            </a:r>
            <a:endParaRPr/>
          </a:p>
          <a:p>
            <a:pPr indent="-355600" lvl="0" marL="457200" rtl="0" algn="l">
              <a:spcBef>
                <a:spcPts val="0"/>
              </a:spcBef>
              <a:spcAft>
                <a:spcPts val="0"/>
              </a:spcAft>
              <a:buSzPts val="2000"/>
              <a:buChar char="●"/>
            </a:pPr>
            <a:r>
              <a:rPr lang="es-ES"/>
              <a:t>Humanitarian agencies </a:t>
            </a:r>
            <a:endParaRPr/>
          </a:p>
          <a:p>
            <a:pPr indent="-355600" lvl="0" marL="457200" rtl="0" algn="l">
              <a:spcBef>
                <a:spcPts val="0"/>
              </a:spcBef>
              <a:spcAft>
                <a:spcPts val="0"/>
              </a:spcAft>
              <a:buSzPts val="2000"/>
              <a:buChar char="●"/>
            </a:pPr>
            <a:r>
              <a:rPr lang="es-ES"/>
              <a:t>Civil society and community organizations</a:t>
            </a:r>
            <a:endParaRPr/>
          </a:p>
          <a:p>
            <a:pPr indent="-355600" lvl="0" marL="457200" rtl="0" algn="l">
              <a:spcBef>
                <a:spcPts val="0"/>
              </a:spcBef>
              <a:spcAft>
                <a:spcPts val="0"/>
              </a:spcAft>
              <a:buSzPts val="2000"/>
              <a:buChar char="●"/>
            </a:pPr>
            <a:r>
              <a:rPr lang="es-ES"/>
              <a:t>Government institutions</a:t>
            </a:r>
            <a:endParaRPr/>
          </a:p>
          <a:p>
            <a:pPr indent="0" lvl="0" marL="0" rtl="0" algn="l">
              <a:spcBef>
                <a:spcPts val="0"/>
              </a:spcBef>
              <a:spcAft>
                <a:spcPts val="0"/>
              </a:spcAft>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g25e3dfe0434_2_746"/>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22"/>
              <a:t>Multi-sectoral collaboration and coordination</a:t>
            </a:r>
            <a:endParaRPr sz="2422"/>
          </a:p>
          <a:p>
            <a:pPr indent="0" lvl="0" marL="0" rtl="0" algn="l">
              <a:lnSpc>
                <a:spcPct val="100000"/>
              </a:lnSpc>
              <a:spcBef>
                <a:spcPts val="0"/>
              </a:spcBef>
              <a:spcAft>
                <a:spcPts val="0"/>
              </a:spcAft>
              <a:buSzPts val="1100"/>
              <a:buNone/>
            </a:pPr>
            <a:r>
              <a:t/>
            </a:r>
            <a:endParaRPr sz="2422"/>
          </a:p>
          <a:p>
            <a:pPr indent="0" lvl="0" marL="0" rtl="0" algn="l">
              <a:lnSpc>
                <a:spcPct val="100000"/>
              </a:lnSpc>
              <a:spcBef>
                <a:spcPts val="0"/>
              </a:spcBef>
              <a:spcAft>
                <a:spcPts val="0"/>
              </a:spcAft>
              <a:buSzPts val="990"/>
              <a:buNone/>
            </a:pPr>
            <a:r>
              <a:t/>
            </a:r>
            <a:endParaRPr sz="2422"/>
          </a:p>
        </p:txBody>
      </p:sp>
      <p:sp>
        <p:nvSpPr>
          <p:cNvPr id="160" name="Google Shape;160;g25e3dfe0434_2_746"/>
          <p:cNvSpPr txBox="1"/>
          <p:nvPr>
            <p:ph idx="1" type="body"/>
          </p:nvPr>
        </p:nvSpPr>
        <p:spPr>
          <a:xfrm>
            <a:off x="143850" y="876225"/>
            <a:ext cx="8866800" cy="3870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s-ES"/>
              <a:t>Multi-sectoral collaboration and coordination</a:t>
            </a:r>
            <a:r>
              <a:rPr lang="es-ES"/>
              <a:t> is an essential feature of providing holistic and integrated support to young children and caregivers. </a:t>
            </a:r>
            <a:endParaRPr/>
          </a:p>
          <a:p>
            <a:pPr indent="0" lvl="0" marL="0" rtl="0" algn="l">
              <a:spcBef>
                <a:spcPts val="0"/>
              </a:spcBef>
              <a:spcAft>
                <a:spcPts val="0"/>
              </a:spcAft>
              <a:buNone/>
            </a:pPr>
            <a:r>
              <a:t/>
            </a:r>
            <a:endParaRPr/>
          </a:p>
          <a:p>
            <a:pPr indent="0" lvl="0" marL="0" rtl="0" algn="l">
              <a:spcBef>
                <a:spcPts val="0"/>
              </a:spcBef>
              <a:spcAft>
                <a:spcPts val="0"/>
              </a:spcAft>
              <a:buNone/>
            </a:pPr>
            <a:r>
              <a:rPr lang="es-ES"/>
              <a:t>Given the cross-sectoral nature of ECD, many activities that support young children can take place in a wide range of settings, including the family, community groups, a health center, or an ECD center.</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sp>
        <p:nvSpPr>
          <p:cNvPr id="165" name="Google Shape;165;g25e3dfe0434_2_767"/>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22"/>
              <a:t>Importance of play</a:t>
            </a:r>
            <a:endParaRPr sz="2422"/>
          </a:p>
          <a:p>
            <a:pPr indent="0" lvl="0" marL="0" rtl="0" algn="l">
              <a:lnSpc>
                <a:spcPct val="100000"/>
              </a:lnSpc>
              <a:spcBef>
                <a:spcPts val="0"/>
              </a:spcBef>
              <a:spcAft>
                <a:spcPts val="0"/>
              </a:spcAft>
              <a:buSzPts val="1100"/>
              <a:buNone/>
            </a:pPr>
            <a:r>
              <a:t/>
            </a:r>
            <a:endParaRPr sz="2422"/>
          </a:p>
          <a:p>
            <a:pPr indent="0" lvl="0" marL="0" rtl="0" algn="l">
              <a:lnSpc>
                <a:spcPct val="100000"/>
              </a:lnSpc>
              <a:spcBef>
                <a:spcPts val="0"/>
              </a:spcBef>
              <a:spcAft>
                <a:spcPts val="0"/>
              </a:spcAft>
              <a:buSzPts val="990"/>
              <a:buNone/>
            </a:pPr>
            <a:r>
              <a:t/>
            </a:r>
            <a:endParaRPr sz="2422"/>
          </a:p>
        </p:txBody>
      </p:sp>
      <p:pic>
        <p:nvPicPr>
          <p:cNvPr id="166" name="Google Shape;166;g25e3dfe0434_2_767"/>
          <p:cNvPicPr preferRelativeResize="0"/>
          <p:nvPr/>
        </p:nvPicPr>
        <p:blipFill>
          <a:blip r:embed="rId3">
            <a:alphaModFix/>
          </a:blip>
          <a:stretch>
            <a:fillRect/>
          </a:stretch>
        </p:blipFill>
        <p:spPr>
          <a:xfrm>
            <a:off x="5720450" y="1006688"/>
            <a:ext cx="2962275" cy="3609975"/>
          </a:xfrm>
          <a:prstGeom prst="rect">
            <a:avLst/>
          </a:prstGeom>
          <a:noFill/>
          <a:ln>
            <a:noFill/>
          </a:ln>
        </p:spPr>
      </p:pic>
      <p:sp>
        <p:nvSpPr>
          <p:cNvPr id="167" name="Google Shape;167;g25e3dfe0434_2_767"/>
          <p:cNvSpPr txBox="1"/>
          <p:nvPr>
            <p:ph idx="1" type="body"/>
          </p:nvPr>
        </p:nvSpPr>
        <p:spPr>
          <a:xfrm>
            <a:off x="143850" y="876225"/>
            <a:ext cx="5262900" cy="3870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s-ES"/>
              <a:t>Play is crucial for children’s physical, psychomotor and cognitive development</a:t>
            </a:r>
            <a:r>
              <a:rPr lang="es-ES"/>
              <a:t>, for socializing, strengthening their identity, and developing their autonomy.</a:t>
            </a:r>
            <a:endParaRPr/>
          </a:p>
          <a:p>
            <a:pPr indent="0" lvl="0" marL="0" rtl="0" algn="l">
              <a:spcBef>
                <a:spcPts val="0"/>
              </a:spcBef>
              <a:spcAft>
                <a:spcPts val="0"/>
              </a:spcAft>
              <a:buNone/>
            </a:pPr>
            <a:r>
              <a:t/>
            </a:r>
            <a:endParaRPr/>
          </a:p>
          <a:p>
            <a:pPr indent="0" lvl="0" marL="0" rtl="0" algn="l">
              <a:spcBef>
                <a:spcPts val="0"/>
              </a:spcBef>
              <a:spcAft>
                <a:spcPts val="0"/>
              </a:spcAft>
              <a:buNone/>
            </a:pPr>
            <a:r>
              <a:rPr lang="es-ES"/>
              <a:t>After a disaster, it gives meaning to the reality surrounding the children, helps them to eliminate stress, and relates to others.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g25e3dfe0434_2_777"/>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22"/>
              <a:t>Caregivers’ role and involvement</a:t>
            </a:r>
            <a:endParaRPr sz="2422"/>
          </a:p>
          <a:p>
            <a:pPr indent="0" lvl="0" marL="0" rtl="0" algn="l">
              <a:lnSpc>
                <a:spcPct val="100000"/>
              </a:lnSpc>
              <a:spcBef>
                <a:spcPts val="0"/>
              </a:spcBef>
              <a:spcAft>
                <a:spcPts val="0"/>
              </a:spcAft>
              <a:buSzPts val="1100"/>
              <a:buNone/>
            </a:pPr>
            <a:r>
              <a:t/>
            </a:r>
            <a:endParaRPr sz="2422"/>
          </a:p>
          <a:p>
            <a:pPr indent="0" lvl="0" marL="0" rtl="0" algn="l">
              <a:lnSpc>
                <a:spcPct val="100000"/>
              </a:lnSpc>
              <a:spcBef>
                <a:spcPts val="0"/>
              </a:spcBef>
              <a:spcAft>
                <a:spcPts val="0"/>
              </a:spcAft>
              <a:buSzPts val="990"/>
              <a:buNone/>
            </a:pPr>
            <a:r>
              <a:t/>
            </a:r>
            <a:endParaRPr sz="2422"/>
          </a:p>
        </p:txBody>
      </p:sp>
      <p:pic>
        <p:nvPicPr>
          <p:cNvPr id="173" name="Google Shape;173;g25e3dfe0434_2_777"/>
          <p:cNvPicPr preferRelativeResize="0"/>
          <p:nvPr/>
        </p:nvPicPr>
        <p:blipFill>
          <a:blip r:embed="rId3">
            <a:alphaModFix/>
          </a:blip>
          <a:stretch>
            <a:fillRect/>
          </a:stretch>
        </p:blipFill>
        <p:spPr>
          <a:xfrm>
            <a:off x="5403224" y="1353548"/>
            <a:ext cx="3365075" cy="2470450"/>
          </a:xfrm>
          <a:prstGeom prst="rect">
            <a:avLst/>
          </a:prstGeom>
          <a:noFill/>
          <a:ln>
            <a:noFill/>
          </a:ln>
        </p:spPr>
      </p:pic>
      <p:sp>
        <p:nvSpPr>
          <p:cNvPr id="174" name="Google Shape;174;g25e3dfe0434_2_777"/>
          <p:cNvSpPr txBox="1"/>
          <p:nvPr>
            <p:ph idx="1" type="body"/>
          </p:nvPr>
        </p:nvSpPr>
        <p:spPr>
          <a:xfrm>
            <a:off x="143850" y="876225"/>
            <a:ext cx="5094900" cy="3870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s-ES"/>
              <a:t>Caregivers can make huge differences in children’s recovery from the impacts of emergencies.</a:t>
            </a:r>
            <a:endParaRPr b="1"/>
          </a:p>
          <a:p>
            <a:pPr indent="0" lvl="0" marL="0" rtl="0" algn="l">
              <a:spcBef>
                <a:spcPts val="0"/>
              </a:spcBef>
              <a:spcAft>
                <a:spcPts val="0"/>
              </a:spcAft>
              <a:buNone/>
            </a:pPr>
            <a:r>
              <a:t/>
            </a:r>
            <a:endParaRPr/>
          </a:p>
          <a:p>
            <a:pPr indent="0" lvl="0" marL="0" rtl="0" algn="l">
              <a:spcBef>
                <a:spcPts val="0"/>
              </a:spcBef>
              <a:spcAft>
                <a:spcPts val="0"/>
              </a:spcAft>
              <a:buNone/>
            </a:pPr>
            <a:r>
              <a:rPr lang="es-ES"/>
              <a:t>Providing parenting and caregiver support so they are able to offer  responsive caregiving, benefits children’s protection, well-being, and healthy development, including being able to participate and be successful in learning opportunities.</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g25e3dfe0434_2_787"/>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22">
                <a:extLst>
                  <a:ext uri="http://customooxmlschemas.google.com/">
                    <go:slidesCustomData xmlns:go="http://customooxmlschemas.google.com/" textRoundtripDataId="3"/>
                  </a:ext>
                </a:extLst>
              </a:rPr>
              <a:t>Support efforts to transition into recovery</a:t>
            </a:r>
            <a:endParaRPr sz="2422"/>
          </a:p>
          <a:p>
            <a:pPr indent="0" lvl="0" marL="0" rtl="0" algn="l">
              <a:lnSpc>
                <a:spcPct val="100000"/>
              </a:lnSpc>
              <a:spcBef>
                <a:spcPts val="0"/>
              </a:spcBef>
              <a:spcAft>
                <a:spcPts val="0"/>
              </a:spcAft>
              <a:buSzPts val="1100"/>
              <a:buNone/>
            </a:pPr>
            <a:r>
              <a:t/>
            </a:r>
            <a:endParaRPr sz="2422"/>
          </a:p>
          <a:p>
            <a:pPr indent="0" lvl="0" marL="0" rtl="0" algn="l">
              <a:lnSpc>
                <a:spcPct val="100000"/>
              </a:lnSpc>
              <a:spcBef>
                <a:spcPts val="0"/>
              </a:spcBef>
              <a:spcAft>
                <a:spcPts val="0"/>
              </a:spcAft>
              <a:buSzPts val="990"/>
              <a:buNone/>
            </a:pPr>
            <a:r>
              <a:t/>
            </a:r>
            <a:endParaRPr sz="2422"/>
          </a:p>
        </p:txBody>
      </p:sp>
      <p:pic>
        <p:nvPicPr>
          <p:cNvPr id="180" name="Google Shape;180;g25e3dfe0434_2_787"/>
          <p:cNvPicPr preferRelativeResize="0"/>
          <p:nvPr/>
        </p:nvPicPr>
        <p:blipFill>
          <a:blip r:embed="rId3">
            <a:alphaModFix/>
          </a:blip>
          <a:stretch>
            <a:fillRect/>
          </a:stretch>
        </p:blipFill>
        <p:spPr>
          <a:xfrm>
            <a:off x="5323650" y="1381999"/>
            <a:ext cx="3687000" cy="2638100"/>
          </a:xfrm>
          <a:prstGeom prst="rect">
            <a:avLst/>
          </a:prstGeom>
          <a:noFill/>
          <a:ln>
            <a:noFill/>
          </a:ln>
        </p:spPr>
      </p:pic>
      <p:sp>
        <p:nvSpPr>
          <p:cNvPr id="181" name="Google Shape;181;g25e3dfe0434_2_787"/>
          <p:cNvSpPr txBox="1"/>
          <p:nvPr>
            <p:ph idx="1" type="body"/>
          </p:nvPr>
        </p:nvSpPr>
        <p:spPr>
          <a:xfrm>
            <a:off x="143850" y="876225"/>
            <a:ext cx="5094900" cy="3870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s-ES"/>
              <a:t>It is important to consider transition strategies that consolidate the recovery of physical and emotional environments</a:t>
            </a:r>
            <a:r>
              <a:rPr lang="es-ES"/>
              <a:t> as a way to strengthen the resilience of children, their families, and their support networks.</a:t>
            </a:r>
            <a:endParaRPr/>
          </a:p>
          <a:p>
            <a:pPr indent="0" lvl="0" marL="0" rtl="0" algn="l">
              <a:spcBef>
                <a:spcPts val="0"/>
              </a:spcBef>
              <a:spcAft>
                <a:spcPts val="0"/>
              </a:spcAft>
              <a:buNone/>
            </a:pPr>
            <a:r>
              <a:t/>
            </a:r>
            <a:endParaRPr/>
          </a:p>
          <a:p>
            <a:pPr indent="0" lvl="0" marL="0" rtl="0" algn="l">
              <a:spcBef>
                <a:spcPts val="0"/>
              </a:spcBef>
              <a:spcAft>
                <a:spcPts val="0"/>
              </a:spcAft>
              <a:buNone/>
            </a:pPr>
            <a:r>
              <a:rPr lang="es-ES"/>
              <a:t>This creates an opportunity for community ownership and participation in the face of new risks, as it can help learning and continuous improvement in the risk management and ECD cycle.</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1"/>
          <p:cNvSpPr txBox="1"/>
          <p:nvPr>
            <p:ph idx="1" type="body"/>
          </p:nvPr>
        </p:nvSpPr>
        <p:spPr>
          <a:xfrm>
            <a:off x="756750" y="1260700"/>
            <a:ext cx="7630500" cy="2344500"/>
          </a:xfrm>
          <a:prstGeom prst="rect">
            <a:avLst/>
          </a:prstGeom>
          <a:noFill/>
          <a:ln>
            <a:noFill/>
          </a:ln>
        </p:spPr>
        <p:txBody>
          <a:bodyPr anchorCtr="0" anchor="t" bIns="35550" lIns="71100" spcFirstLastPara="1" rIns="71100" wrap="square" tIns="35550">
            <a:noAutofit/>
          </a:bodyPr>
          <a:lstStyle/>
          <a:p>
            <a:pPr indent="0" lvl="0" marL="355600" marR="0" rtl="0" algn="ctr">
              <a:lnSpc>
                <a:spcPct val="100000"/>
              </a:lnSpc>
              <a:spcBef>
                <a:spcPts val="1100"/>
              </a:spcBef>
              <a:spcAft>
                <a:spcPts val="0"/>
              </a:spcAft>
              <a:buSzPts val="2000"/>
              <a:buNone/>
            </a:pPr>
            <a:r>
              <a:rPr b="1" lang="es-ES" sz="3700">
                <a:solidFill>
                  <a:srgbClr val="1F3763"/>
                </a:solidFill>
              </a:rPr>
              <a:t>Before we go… </a:t>
            </a:r>
            <a:endParaRPr b="1" sz="3700">
              <a:solidFill>
                <a:srgbClr val="1F3763"/>
              </a:solidFill>
            </a:endParaRPr>
          </a:p>
          <a:p>
            <a:pPr indent="0" lvl="0" marL="355600" marR="0" rtl="0" algn="ctr">
              <a:lnSpc>
                <a:spcPct val="100000"/>
              </a:lnSpc>
              <a:spcBef>
                <a:spcPts val="1100"/>
              </a:spcBef>
              <a:spcAft>
                <a:spcPts val="0"/>
              </a:spcAft>
              <a:buSzPts val="2000"/>
              <a:buNone/>
            </a:pPr>
            <a:r>
              <a:t/>
            </a:r>
            <a:endParaRPr b="1" sz="3700">
              <a:solidFill>
                <a:srgbClr val="1F3763"/>
              </a:solidFill>
            </a:endParaRPr>
          </a:p>
          <a:p>
            <a:pPr indent="0" lvl="0" marL="355600" marR="0" rtl="0" algn="ctr">
              <a:lnSpc>
                <a:spcPct val="100000"/>
              </a:lnSpc>
              <a:spcBef>
                <a:spcPts val="1100"/>
              </a:spcBef>
              <a:spcAft>
                <a:spcPts val="0"/>
              </a:spcAft>
              <a:buSzPts val="2000"/>
              <a:buNone/>
            </a:pPr>
            <a:r>
              <a:rPr lang="es-ES" sz="3000">
                <a:solidFill>
                  <a:srgbClr val="1F3763"/>
                </a:solidFill>
              </a:rPr>
              <a:t>How can you incorporate what you have learned in your work?</a:t>
            </a:r>
            <a:endParaRPr sz="3000">
              <a:solidFill>
                <a:srgbClr val="1F3763"/>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g25e3dfe0434_2_61"/>
          <p:cNvSpPr txBox="1"/>
          <p:nvPr>
            <p:ph idx="1" type="body"/>
          </p:nvPr>
        </p:nvSpPr>
        <p:spPr>
          <a:xfrm>
            <a:off x="308150" y="994525"/>
            <a:ext cx="8432400" cy="2927400"/>
          </a:xfrm>
          <a:prstGeom prst="rect">
            <a:avLst/>
          </a:prstGeom>
          <a:noFill/>
          <a:ln>
            <a:noFill/>
          </a:ln>
        </p:spPr>
        <p:txBody>
          <a:bodyPr anchorCtr="0" anchor="t" bIns="35550" lIns="71100" spcFirstLastPara="1" rIns="71100" wrap="square" tIns="35550">
            <a:noAutofit/>
          </a:bodyPr>
          <a:lstStyle/>
          <a:p>
            <a:pPr indent="0" lvl="0" marL="355600" marR="0" rtl="0" algn="ctr">
              <a:lnSpc>
                <a:spcPct val="100000"/>
              </a:lnSpc>
              <a:spcBef>
                <a:spcPts val="1100"/>
              </a:spcBef>
              <a:spcAft>
                <a:spcPts val="0"/>
              </a:spcAft>
              <a:buSzPts val="2353"/>
              <a:buNone/>
            </a:pPr>
            <a:r>
              <a:rPr b="1" lang="es-ES" sz="3500">
                <a:solidFill>
                  <a:srgbClr val="1F3763"/>
                </a:solidFill>
              </a:rPr>
              <a:t>Before we start… </a:t>
            </a:r>
            <a:endParaRPr b="1" sz="3500">
              <a:solidFill>
                <a:srgbClr val="1F3763"/>
              </a:solidFill>
            </a:endParaRPr>
          </a:p>
          <a:p>
            <a:pPr indent="0" lvl="0" marL="355600" marR="0" rtl="0" algn="ctr">
              <a:lnSpc>
                <a:spcPct val="100000"/>
              </a:lnSpc>
              <a:spcBef>
                <a:spcPts val="1100"/>
              </a:spcBef>
              <a:spcAft>
                <a:spcPts val="0"/>
              </a:spcAft>
              <a:buSzPts val="2353"/>
              <a:buNone/>
            </a:pPr>
            <a:r>
              <a:t/>
            </a:r>
            <a:endParaRPr sz="3000">
              <a:solidFill>
                <a:srgbClr val="1F3763"/>
              </a:solidFill>
            </a:endParaRPr>
          </a:p>
          <a:p>
            <a:pPr indent="0" lvl="0" marL="355600" marR="0" rtl="0" algn="ctr">
              <a:lnSpc>
                <a:spcPct val="100000"/>
              </a:lnSpc>
              <a:spcBef>
                <a:spcPts val="1100"/>
              </a:spcBef>
              <a:spcAft>
                <a:spcPts val="0"/>
              </a:spcAft>
              <a:buSzPts val="2353"/>
              <a:buNone/>
            </a:pPr>
            <a:r>
              <a:rPr lang="es-ES" sz="3000">
                <a:solidFill>
                  <a:srgbClr val="1F3763"/>
                </a:solidFill>
              </a:rPr>
              <a:t>Please introduce yourself and share about why you want to know more about Early Childhood Development in Emergencies </a:t>
            </a:r>
            <a:endParaRPr sz="3000">
              <a:solidFill>
                <a:srgbClr val="1F3763"/>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 name="Shape 69"/>
        <p:cNvGrpSpPr/>
        <p:nvPr/>
      </p:nvGrpSpPr>
      <p:grpSpPr>
        <a:xfrm>
          <a:off x="0" y="0"/>
          <a:ext cx="0" cy="0"/>
          <a:chOff x="0" y="0"/>
          <a:chExt cx="0" cy="0"/>
        </a:xfrm>
      </p:grpSpPr>
      <p:sp>
        <p:nvSpPr>
          <p:cNvPr id="70" name="Google Shape;70;g25e3dfe0434_2_119"/>
          <p:cNvSpPr txBox="1"/>
          <p:nvPr>
            <p:ph type="title"/>
          </p:nvPr>
        </p:nvSpPr>
        <p:spPr>
          <a:xfrm>
            <a:off x="143850" y="143850"/>
            <a:ext cx="8801400" cy="588600"/>
          </a:xfrm>
          <a:prstGeom prst="rect">
            <a:avLst/>
          </a:prstGeom>
          <a:noFill/>
          <a:ln>
            <a:noFill/>
          </a:ln>
        </p:spPr>
        <p:txBody>
          <a:bodyPr anchorCtr="0" anchor="t" bIns="91650" lIns="91650" spcFirstLastPara="1" rIns="91650" wrap="square" tIns="91650">
            <a:noAutofit/>
          </a:bodyPr>
          <a:lstStyle/>
          <a:p>
            <a:pPr indent="0" lvl="0" marL="0" rtl="0" algn="ctr">
              <a:lnSpc>
                <a:spcPct val="100000"/>
              </a:lnSpc>
              <a:spcBef>
                <a:spcPts val="0"/>
              </a:spcBef>
              <a:spcAft>
                <a:spcPts val="0"/>
              </a:spcAft>
              <a:buClr>
                <a:schemeClr val="dk1"/>
              </a:buClr>
              <a:buSzPts val="900"/>
              <a:buFont typeface="Arial"/>
              <a:buNone/>
            </a:pPr>
            <a:r>
              <a:rPr lang="es-ES"/>
              <a:t>Module Overview</a:t>
            </a:r>
            <a:endParaRPr/>
          </a:p>
          <a:p>
            <a:pPr indent="0" lvl="0" marL="0" rtl="0" algn="ctr">
              <a:lnSpc>
                <a:spcPct val="100000"/>
              </a:lnSpc>
              <a:spcBef>
                <a:spcPts val="0"/>
              </a:spcBef>
              <a:spcAft>
                <a:spcPts val="0"/>
              </a:spcAft>
              <a:buClr>
                <a:schemeClr val="dk1"/>
              </a:buClr>
              <a:buSzPts val="900"/>
              <a:buFont typeface="Arial"/>
              <a:buNone/>
            </a:pPr>
            <a:r>
              <a:t/>
            </a:r>
            <a:endParaRPr>
              <a:solidFill>
                <a:srgbClr val="1F3763"/>
              </a:solidFill>
            </a:endParaRPr>
          </a:p>
          <a:p>
            <a:pPr indent="0" lvl="0" marL="0" rtl="0" algn="ctr">
              <a:lnSpc>
                <a:spcPct val="100000"/>
              </a:lnSpc>
              <a:spcBef>
                <a:spcPts val="0"/>
              </a:spcBef>
              <a:spcAft>
                <a:spcPts val="0"/>
              </a:spcAft>
              <a:buSzPts val="1000"/>
              <a:buNone/>
            </a:pPr>
            <a:r>
              <a:t/>
            </a:r>
            <a:endParaRPr/>
          </a:p>
        </p:txBody>
      </p:sp>
      <p:sp>
        <p:nvSpPr>
          <p:cNvPr id="71" name="Google Shape;71;g25e3dfe0434_2_119"/>
          <p:cNvSpPr txBox="1"/>
          <p:nvPr>
            <p:ph idx="1" type="body"/>
          </p:nvPr>
        </p:nvSpPr>
        <p:spPr>
          <a:xfrm>
            <a:off x="143850" y="876225"/>
            <a:ext cx="8866800" cy="3870900"/>
          </a:xfrm>
          <a:prstGeom prst="rect">
            <a:avLst/>
          </a:prstGeom>
        </p:spPr>
        <p:txBody>
          <a:bodyPr anchorCtr="0" anchor="t" bIns="91650" lIns="91650" spcFirstLastPara="1" rIns="91650" wrap="square" tIns="91650">
            <a:normAutofit/>
          </a:bodyPr>
          <a:lstStyle/>
          <a:p>
            <a:pPr indent="0" lvl="0" marL="0" rtl="0" algn="l">
              <a:spcBef>
                <a:spcPts val="0"/>
              </a:spcBef>
              <a:spcAft>
                <a:spcPts val="0"/>
              </a:spcAft>
              <a:buNone/>
            </a:pPr>
            <a:r>
              <a:rPr lang="es-ES">
                <a:extLst>
                  <a:ext uri="http://customooxmlschemas.google.com/">
                    <go:slidesCustomData xmlns:go="http://customooxmlschemas.google.com/" textRoundtripDataId="0"/>
                  </a:ext>
                </a:extLst>
              </a:rPr>
              <a:t>Today’s training is divided in three parts: </a:t>
            </a:r>
            <a:endParaRPr/>
          </a:p>
          <a:p>
            <a:pPr indent="0" lvl="0" marL="0" rtl="0" algn="l">
              <a:spcBef>
                <a:spcPts val="0"/>
              </a:spcBef>
              <a:spcAft>
                <a:spcPts val="0"/>
              </a:spcAft>
              <a:buNone/>
            </a:pPr>
            <a:r>
              <a:t/>
            </a:r>
            <a:endParaRPr/>
          </a:p>
          <a:p>
            <a:pPr indent="-355600" lvl="0" marL="457200" rtl="0" algn="l">
              <a:spcBef>
                <a:spcPts val="0"/>
              </a:spcBef>
              <a:spcAft>
                <a:spcPts val="0"/>
              </a:spcAft>
              <a:buSzPts val="2000"/>
              <a:buAutoNum type="arabicPeriod"/>
            </a:pPr>
            <a:r>
              <a:rPr lang="es-ES"/>
              <a:t>Introduction to the module and icebreakers – 15 mins </a:t>
            </a:r>
            <a:endParaRPr/>
          </a:p>
          <a:p>
            <a:pPr indent="-355600" lvl="0" marL="457200" rtl="0" algn="l">
              <a:spcBef>
                <a:spcPts val="0"/>
              </a:spcBef>
              <a:spcAft>
                <a:spcPts val="0"/>
              </a:spcAft>
              <a:buSzPts val="2000"/>
              <a:buAutoNum type="arabicPeriod"/>
            </a:pPr>
            <a:r>
              <a:rPr lang="es-ES"/>
              <a:t>Explanation of suggested methodology – 10 mins </a:t>
            </a:r>
            <a:endParaRPr/>
          </a:p>
          <a:p>
            <a:pPr indent="-355600" lvl="0" marL="457200" rtl="0" algn="l">
              <a:spcBef>
                <a:spcPts val="0"/>
              </a:spcBef>
              <a:spcAft>
                <a:spcPts val="0"/>
              </a:spcAft>
              <a:buSzPts val="2000"/>
              <a:buAutoNum type="arabicPeriod"/>
            </a:pPr>
            <a:r>
              <a:rPr lang="es-ES"/>
              <a:t>Jigsaw activity – 70 mins</a:t>
            </a:r>
            <a:endParaRPr/>
          </a:p>
          <a:p>
            <a:pPr indent="-355600" lvl="0" marL="457200" rtl="0" algn="l">
              <a:spcBef>
                <a:spcPts val="0"/>
              </a:spcBef>
              <a:spcAft>
                <a:spcPts val="0"/>
              </a:spcAft>
              <a:buSzPts val="2000"/>
              <a:buAutoNum type="arabicPeriod"/>
            </a:pPr>
            <a:r>
              <a:rPr lang="es-ES"/>
              <a:t>Plenary – 25 mins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 name="Shape 75"/>
        <p:cNvGrpSpPr/>
        <p:nvPr/>
      </p:nvGrpSpPr>
      <p:grpSpPr>
        <a:xfrm>
          <a:off x="0" y="0"/>
          <a:ext cx="0" cy="0"/>
          <a:chOff x="0" y="0"/>
          <a:chExt cx="0" cy="0"/>
        </a:xfrm>
      </p:grpSpPr>
      <p:sp>
        <p:nvSpPr>
          <p:cNvPr id="76" name="Google Shape;76;g25e3dfe0434_2_286"/>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00"/>
              <a:t>Introduction to the </a:t>
            </a:r>
            <a:r>
              <a:rPr lang="es-ES" sz="2400">
                <a:extLst>
                  <a:ext uri="http://customooxmlschemas.google.com/">
                    <go:slidesCustomData xmlns:go="http://customooxmlschemas.google.com/" textRoundtripDataId="1"/>
                  </a:ext>
                </a:extLst>
              </a:rPr>
              <a:t>module</a:t>
            </a:r>
            <a:endParaRPr sz="2400"/>
          </a:p>
        </p:txBody>
      </p:sp>
      <p:sp>
        <p:nvSpPr>
          <p:cNvPr id="77" name="Google Shape;77;g25e3dfe0434_2_286"/>
          <p:cNvSpPr txBox="1"/>
          <p:nvPr>
            <p:ph idx="1" type="body"/>
          </p:nvPr>
        </p:nvSpPr>
        <p:spPr>
          <a:xfrm>
            <a:off x="143850" y="876225"/>
            <a:ext cx="8866800" cy="3870900"/>
          </a:xfrm>
          <a:prstGeom prst="rect">
            <a:avLst/>
          </a:prstGeom>
        </p:spPr>
        <p:txBody>
          <a:bodyPr anchorCtr="0" anchor="t" bIns="91425" lIns="91425" spcFirstLastPara="1" rIns="91425" wrap="square" tIns="91425">
            <a:normAutofit/>
          </a:bodyPr>
          <a:lstStyle/>
          <a:p>
            <a:pPr indent="0" lvl="0" marL="88900" rtl="0" algn="l">
              <a:lnSpc>
                <a:spcPct val="107000"/>
              </a:lnSpc>
              <a:spcBef>
                <a:spcPts val="1400"/>
              </a:spcBef>
              <a:spcAft>
                <a:spcPts val="0"/>
              </a:spcAft>
              <a:buClr>
                <a:schemeClr val="dk1"/>
              </a:buClr>
              <a:buSzPts val="1400"/>
              <a:buFont typeface="Arial"/>
              <a:buNone/>
            </a:pPr>
            <a:r>
              <a:rPr b="1" lang="es-ES">
                <a:solidFill>
                  <a:schemeClr val="dk1"/>
                </a:solidFill>
              </a:rPr>
              <a:t>At the end of this module, you will be able to:</a:t>
            </a:r>
            <a:endParaRPr>
              <a:solidFill>
                <a:schemeClr val="dk1"/>
              </a:solidFill>
            </a:endParaRPr>
          </a:p>
          <a:p>
            <a:pPr indent="-165100" lvl="0" marL="355600" rtl="0" algn="l">
              <a:spcBef>
                <a:spcPts val="1100"/>
              </a:spcBef>
              <a:spcAft>
                <a:spcPts val="0"/>
              </a:spcAft>
              <a:buClr>
                <a:schemeClr val="dk1"/>
              </a:buClr>
              <a:buSzPts val="1900"/>
              <a:buAutoNum type="arabicPeriod"/>
            </a:pPr>
            <a:r>
              <a:rPr lang="es-ES">
                <a:solidFill>
                  <a:schemeClr val="dk1"/>
                </a:solidFill>
              </a:rPr>
              <a:t>Place Early Childhood Development in Emergencies (ECDiE) as an essential component of humanitarian responses to crises and emergency situations. </a:t>
            </a:r>
            <a:endParaRPr>
              <a:solidFill>
                <a:schemeClr val="dk1"/>
              </a:solidFill>
            </a:endParaRPr>
          </a:p>
          <a:p>
            <a:pPr indent="-165100" lvl="0" marL="355600" rtl="0" algn="l">
              <a:spcBef>
                <a:spcPts val="1100"/>
              </a:spcBef>
              <a:spcAft>
                <a:spcPts val="0"/>
              </a:spcAft>
              <a:buClr>
                <a:schemeClr val="dk1"/>
              </a:buClr>
              <a:buSzPts val="1900"/>
              <a:buAutoNum type="arabicPeriod"/>
            </a:pPr>
            <a:r>
              <a:rPr lang="es-ES">
                <a:solidFill>
                  <a:schemeClr val="dk1"/>
                </a:solidFill>
              </a:rPr>
              <a:t>Explain the importance of serving the holistic needs of young children and their caregivers using an integrated approach.</a:t>
            </a:r>
            <a:endParaRPr>
              <a:solidFill>
                <a:schemeClr val="dk1"/>
              </a:solidFill>
            </a:endParaRPr>
          </a:p>
          <a:p>
            <a:pPr indent="-165100" lvl="0" marL="355600" rtl="0" algn="l">
              <a:spcBef>
                <a:spcPts val="1100"/>
              </a:spcBef>
              <a:spcAft>
                <a:spcPts val="0"/>
              </a:spcAft>
              <a:buClr>
                <a:schemeClr val="dk1"/>
              </a:buClr>
              <a:buSzPts val="1900"/>
              <a:buAutoNum type="arabicPeriod"/>
            </a:pPr>
            <a:r>
              <a:rPr lang="es-ES">
                <a:solidFill>
                  <a:schemeClr val="dk1"/>
                </a:solidFill>
              </a:rPr>
              <a:t>Identify good practices to serve the needs of all young children and their caregivers using a holistic, integrated approach.</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 name="Shape 81"/>
        <p:cNvGrpSpPr/>
        <p:nvPr/>
      </p:nvGrpSpPr>
      <p:grpSpPr>
        <a:xfrm>
          <a:off x="0" y="0"/>
          <a:ext cx="0" cy="0"/>
          <a:chOff x="0" y="0"/>
          <a:chExt cx="0" cy="0"/>
        </a:xfrm>
      </p:grpSpPr>
      <p:sp>
        <p:nvSpPr>
          <p:cNvPr id="82" name="Google Shape;82;g25e3dfe0434_2_335"/>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22"/>
              <a:t>The workshop M</a:t>
            </a:r>
            <a:r>
              <a:rPr lang="es-ES" sz="2422"/>
              <a:t>ethodology: The Jigsaw</a:t>
            </a:r>
            <a:endParaRPr/>
          </a:p>
        </p:txBody>
      </p:sp>
      <p:sp>
        <p:nvSpPr>
          <p:cNvPr id="83" name="Google Shape;83;g25e3dfe0434_2_335"/>
          <p:cNvSpPr txBox="1"/>
          <p:nvPr>
            <p:ph idx="1" type="body"/>
          </p:nvPr>
        </p:nvSpPr>
        <p:spPr>
          <a:xfrm>
            <a:off x="143850" y="780650"/>
            <a:ext cx="3988200" cy="675000"/>
          </a:xfrm>
          <a:prstGeom prst="rect">
            <a:avLst/>
          </a:prstGeom>
          <a:noFill/>
          <a:ln>
            <a:noFill/>
          </a:ln>
        </p:spPr>
        <p:txBody>
          <a:bodyPr anchorCtr="0" anchor="t" bIns="35550" lIns="71100" spcFirstLastPara="1" rIns="71100" wrap="square" tIns="35550">
            <a:normAutofit/>
          </a:bodyPr>
          <a:lstStyle/>
          <a:p>
            <a:pPr indent="0" lvl="0" marL="0" rtl="0" algn="l">
              <a:lnSpc>
                <a:spcPct val="107000"/>
              </a:lnSpc>
              <a:spcBef>
                <a:spcPts val="800"/>
              </a:spcBef>
              <a:spcAft>
                <a:spcPts val="0"/>
              </a:spcAft>
              <a:buSzPts val="1400"/>
              <a:buNone/>
            </a:pPr>
            <a:r>
              <a:rPr lang="es-ES" sz="1600">
                <a:solidFill>
                  <a:schemeClr val="dk1"/>
                </a:solidFill>
              </a:rPr>
              <a:t>1. Divide participants into 5-person* </a:t>
            </a:r>
            <a:r>
              <a:rPr i="1" lang="es-ES" sz="1600">
                <a:solidFill>
                  <a:schemeClr val="dk1"/>
                </a:solidFill>
              </a:rPr>
              <a:t>jigsaw groups</a:t>
            </a:r>
            <a:r>
              <a:rPr lang="es-ES" sz="1600">
                <a:solidFill>
                  <a:schemeClr val="dk1"/>
                </a:solidFill>
              </a:rPr>
              <a:t>. Ask them to choose a leader. </a:t>
            </a:r>
            <a:endParaRPr sz="1600">
              <a:solidFill>
                <a:schemeClr val="dk1"/>
              </a:solidFill>
            </a:endParaRPr>
          </a:p>
        </p:txBody>
      </p:sp>
      <p:pic>
        <p:nvPicPr>
          <p:cNvPr id="84" name="Google Shape;84;g25e3dfe0434_2_335"/>
          <p:cNvPicPr preferRelativeResize="0"/>
          <p:nvPr/>
        </p:nvPicPr>
        <p:blipFill rotWithShape="1">
          <a:blip r:embed="rId3">
            <a:alphaModFix/>
          </a:blip>
          <a:srcRect b="0" l="0" r="48187" t="0"/>
          <a:stretch/>
        </p:blipFill>
        <p:spPr>
          <a:xfrm>
            <a:off x="1319553" y="1455641"/>
            <a:ext cx="1636800" cy="746176"/>
          </a:xfrm>
          <a:prstGeom prst="rect">
            <a:avLst/>
          </a:prstGeom>
          <a:noFill/>
          <a:ln>
            <a:noFill/>
          </a:ln>
        </p:spPr>
      </p:pic>
      <p:grpSp>
        <p:nvGrpSpPr>
          <p:cNvPr id="85" name="Google Shape;85;g25e3dfe0434_2_335"/>
          <p:cNvGrpSpPr/>
          <p:nvPr/>
        </p:nvGrpSpPr>
        <p:grpSpPr>
          <a:xfrm>
            <a:off x="2416632" y="3393468"/>
            <a:ext cx="1187929" cy="1234964"/>
            <a:chOff x="7840855" y="3930190"/>
            <a:chExt cx="1916633" cy="1793182"/>
          </a:xfrm>
        </p:grpSpPr>
        <p:pic>
          <p:nvPicPr>
            <p:cNvPr descr="A picture containing vector graphics, silhouette&#10;&#10;Description automatically generated" id="86" name="Google Shape;86;g25e3dfe0434_2_335"/>
            <p:cNvPicPr preferRelativeResize="0"/>
            <p:nvPr/>
          </p:nvPicPr>
          <p:blipFill rotWithShape="1">
            <a:blip r:embed="rId4">
              <a:alphaModFix/>
            </a:blip>
            <a:srcRect b="0" l="0" r="0" t="0"/>
            <a:stretch/>
          </p:blipFill>
          <p:spPr>
            <a:xfrm>
              <a:off x="8444026" y="5164810"/>
              <a:ext cx="599633" cy="558562"/>
            </a:xfrm>
            <a:prstGeom prst="rect">
              <a:avLst/>
            </a:prstGeom>
            <a:noFill/>
            <a:ln>
              <a:noFill/>
            </a:ln>
          </p:spPr>
        </p:pic>
        <p:pic>
          <p:nvPicPr>
            <p:cNvPr descr="A picture containing electronics&#10;&#10;Description automatically generated" id="87" name="Google Shape;87;g25e3dfe0434_2_335"/>
            <p:cNvPicPr preferRelativeResize="0"/>
            <p:nvPr/>
          </p:nvPicPr>
          <p:blipFill rotWithShape="1">
            <a:blip r:embed="rId5">
              <a:alphaModFix/>
            </a:blip>
            <a:srcRect b="0" l="0" r="0" t="0"/>
            <a:stretch/>
          </p:blipFill>
          <p:spPr>
            <a:xfrm rot="2495023">
              <a:off x="8976774" y="4409245"/>
              <a:ext cx="599633" cy="558562"/>
            </a:xfrm>
            <a:prstGeom prst="rect">
              <a:avLst/>
            </a:prstGeom>
            <a:noFill/>
            <a:ln>
              <a:noFill/>
            </a:ln>
          </p:spPr>
        </p:pic>
        <p:pic>
          <p:nvPicPr>
            <p:cNvPr id="88" name="Google Shape;88;g25e3dfe0434_2_335"/>
            <p:cNvPicPr preferRelativeResize="0"/>
            <p:nvPr/>
          </p:nvPicPr>
          <p:blipFill rotWithShape="1">
            <a:blip r:embed="rId6">
              <a:alphaModFix/>
            </a:blip>
            <a:srcRect b="0" l="0" r="0" t="0"/>
            <a:stretch/>
          </p:blipFill>
          <p:spPr>
            <a:xfrm rot="2561932">
              <a:off x="8458253" y="4115225"/>
              <a:ext cx="607847" cy="558562"/>
            </a:xfrm>
            <a:prstGeom prst="rect">
              <a:avLst/>
            </a:prstGeom>
            <a:noFill/>
            <a:ln>
              <a:noFill/>
            </a:ln>
          </p:spPr>
        </p:pic>
        <p:pic>
          <p:nvPicPr>
            <p:cNvPr descr="A picture containing text, vector graphics&#10;&#10;Description automatically generated" id="89" name="Google Shape;89;g25e3dfe0434_2_335"/>
            <p:cNvPicPr preferRelativeResize="0"/>
            <p:nvPr/>
          </p:nvPicPr>
          <p:blipFill rotWithShape="1">
            <a:blip r:embed="rId7">
              <a:alphaModFix/>
            </a:blip>
            <a:srcRect b="0" l="0" r="0" t="0"/>
            <a:stretch/>
          </p:blipFill>
          <p:spPr>
            <a:xfrm>
              <a:off x="7966622" y="5058364"/>
              <a:ext cx="599633" cy="558562"/>
            </a:xfrm>
            <a:prstGeom prst="rect">
              <a:avLst/>
            </a:prstGeom>
            <a:noFill/>
            <a:ln>
              <a:noFill/>
            </a:ln>
          </p:spPr>
        </p:pic>
        <p:pic>
          <p:nvPicPr>
            <p:cNvPr descr="Icon&#10;&#10;Description automatically generated" id="90" name="Google Shape;90;g25e3dfe0434_2_335"/>
            <p:cNvPicPr preferRelativeResize="0"/>
            <p:nvPr/>
          </p:nvPicPr>
          <p:blipFill rotWithShape="1">
            <a:blip r:embed="rId8">
              <a:alphaModFix/>
            </a:blip>
            <a:srcRect b="0" l="0" r="0" t="0"/>
            <a:stretch/>
          </p:blipFill>
          <p:spPr>
            <a:xfrm rot="2870113">
              <a:off x="7949303" y="4537361"/>
              <a:ext cx="599633" cy="558562"/>
            </a:xfrm>
            <a:prstGeom prst="rect">
              <a:avLst/>
            </a:prstGeom>
            <a:noFill/>
            <a:ln>
              <a:noFill/>
            </a:ln>
          </p:spPr>
        </p:pic>
        <p:pic>
          <p:nvPicPr>
            <p:cNvPr descr="Icon&#10;&#10;Description automatically generated" id="91" name="Google Shape;91;g25e3dfe0434_2_335"/>
            <p:cNvPicPr preferRelativeResize="0"/>
            <p:nvPr/>
          </p:nvPicPr>
          <p:blipFill rotWithShape="1">
            <a:blip r:embed="rId9">
              <a:alphaModFix/>
            </a:blip>
            <a:srcRect b="0" l="0" r="0" t="0"/>
            <a:stretch/>
          </p:blipFill>
          <p:spPr>
            <a:xfrm rot="7796884">
              <a:off x="8932688" y="4964607"/>
              <a:ext cx="599633" cy="558562"/>
            </a:xfrm>
            <a:prstGeom prst="rect">
              <a:avLst/>
            </a:prstGeom>
            <a:noFill/>
            <a:ln>
              <a:noFill/>
            </a:ln>
          </p:spPr>
        </p:pic>
        <p:pic>
          <p:nvPicPr>
            <p:cNvPr id="92" name="Google Shape;92;g25e3dfe0434_2_335"/>
            <p:cNvPicPr preferRelativeResize="0"/>
            <p:nvPr/>
          </p:nvPicPr>
          <p:blipFill rotWithShape="1">
            <a:blip r:embed="rId6">
              <a:alphaModFix/>
            </a:blip>
            <a:srcRect b="0" l="0" r="0" t="0"/>
            <a:stretch/>
          </p:blipFill>
          <p:spPr>
            <a:xfrm rot="-9753881">
              <a:off x="9079924" y="4643922"/>
              <a:ext cx="607847" cy="558562"/>
            </a:xfrm>
            <a:prstGeom prst="rect">
              <a:avLst/>
            </a:prstGeom>
            <a:noFill/>
            <a:ln>
              <a:noFill/>
            </a:ln>
          </p:spPr>
        </p:pic>
        <p:pic>
          <p:nvPicPr>
            <p:cNvPr descr="Icon&#10;&#10;Description automatically generated" id="93" name="Google Shape;93;g25e3dfe0434_2_335"/>
            <p:cNvPicPr preferRelativeResize="0"/>
            <p:nvPr/>
          </p:nvPicPr>
          <p:blipFill rotWithShape="1">
            <a:blip r:embed="rId9">
              <a:alphaModFix/>
            </a:blip>
            <a:srcRect b="0" l="0" r="0" t="0"/>
            <a:stretch/>
          </p:blipFill>
          <p:spPr>
            <a:xfrm rot="-3307429">
              <a:off x="7980557" y="4159687"/>
              <a:ext cx="599633" cy="558562"/>
            </a:xfrm>
            <a:prstGeom prst="rect">
              <a:avLst/>
            </a:prstGeom>
            <a:noFill/>
            <a:ln>
              <a:noFill/>
            </a:ln>
          </p:spPr>
        </p:pic>
        <p:pic>
          <p:nvPicPr>
            <p:cNvPr descr="A picture containing light&#10;&#10;Description automatically generated" id="94" name="Google Shape;94;g25e3dfe0434_2_335"/>
            <p:cNvPicPr preferRelativeResize="0"/>
            <p:nvPr/>
          </p:nvPicPr>
          <p:blipFill rotWithShape="1">
            <a:blip r:embed="rId10">
              <a:alphaModFix/>
            </a:blip>
            <a:srcRect b="0" l="0" r="0" t="0"/>
            <a:stretch/>
          </p:blipFill>
          <p:spPr>
            <a:xfrm rot="-2050600">
              <a:off x="8861629" y="4052689"/>
              <a:ext cx="607847" cy="558562"/>
            </a:xfrm>
            <a:prstGeom prst="rect">
              <a:avLst/>
            </a:prstGeom>
            <a:noFill/>
            <a:ln>
              <a:noFill/>
            </a:ln>
          </p:spPr>
        </p:pic>
      </p:grpSp>
      <p:grpSp>
        <p:nvGrpSpPr>
          <p:cNvPr id="95" name="Google Shape;95;g25e3dfe0434_2_335"/>
          <p:cNvGrpSpPr/>
          <p:nvPr/>
        </p:nvGrpSpPr>
        <p:grpSpPr>
          <a:xfrm>
            <a:off x="882762" y="3416547"/>
            <a:ext cx="1114040" cy="1229953"/>
            <a:chOff x="5666457" y="3593518"/>
            <a:chExt cx="1797419" cy="1785905"/>
          </a:xfrm>
        </p:grpSpPr>
        <p:pic>
          <p:nvPicPr>
            <p:cNvPr descr="A picture containing light&#10;&#10;Description automatically generated" id="96" name="Google Shape;96;g25e3dfe0434_2_335"/>
            <p:cNvPicPr preferRelativeResize="0"/>
            <p:nvPr/>
          </p:nvPicPr>
          <p:blipFill rotWithShape="1">
            <a:blip r:embed="rId10">
              <a:alphaModFix/>
            </a:blip>
            <a:srcRect b="0" l="0" r="0" t="0"/>
            <a:stretch/>
          </p:blipFill>
          <p:spPr>
            <a:xfrm rot="-5174597">
              <a:off x="6272880" y="3635806"/>
              <a:ext cx="607847" cy="558562"/>
            </a:xfrm>
            <a:prstGeom prst="rect">
              <a:avLst/>
            </a:prstGeom>
            <a:noFill/>
            <a:ln>
              <a:noFill/>
            </a:ln>
          </p:spPr>
        </p:pic>
        <p:pic>
          <p:nvPicPr>
            <p:cNvPr descr="A picture containing vector graphics&#10;&#10;Description automatically generated" id="97" name="Google Shape;97;g25e3dfe0434_2_335"/>
            <p:cNvPicPr preferRelativeResize="0"/>
            <p:nvPr/>
          </p:nvPicPr>
          <p:blipFill rotWithShape="1">
            <a:blip r:embed="rId11">
              <a:alphaModFix/>
            </a:blip>
            <a:srcRect b="0" l="0" r="0" t="0"/>
            <a:stretch/>
          </p:blipFill>
          <p:spPr>
            <a:xfrm rot="2022188">
              <a:off x="6740856" y="3828153"/>
              <a:ext cx="607847" cy="558562"/>
            </a:xfrm>
            <a:prstGeom prst="rect">
              <a:avLst/>
            </a:prstGeom>
            <a:noFill/>
            <a:ln>
              <a:noFill/>
            </a:ln>
          </p:spPr>
        </p:pic>
        <p:pic>
          <p:nvPicPr>
            <p:cNvPr descr="A picture containing text, vector graphics&#10;&#10;Description automatically generated" id="98" name="Google Shape;98;g25e3dfe0434_2_335"/>
            <p:cNvPicPr preferRelativeResize="0"/>
            <p:nvPr/>
          </p:nvPicPr>
          <p:blipFill rotWithShape="1">
            <a:blip r:embed="rId7">
              <a:alphaModFix/>
            </a:blip>
            <a:srcRect b="0" l="0" r="0" t="0"/>
            <a:stretch/>
          </p:blipFill>
          <p:spPr>
            <a:xfrm rot="4619408">
              <a:off x="5849374" y="3901283"/>
              <a:ext cx="599633" cy="558562"/>
            </a:xfrm>
            <a:prstGeom prst="rect">
              <a:avLst/>
            </a:prstGeom>
            <a:noFill/>
            <a:ln>
              <a:noFill/>
            </a:ln>
          </p:spPr>
        </p:pic>
        <p:pic>
          <p:nvPicPr>
            <p:cNvPr id="99" name="Google Shape;99;g25e3dfe0434_2_335"/>
            <p:cNvPicPr preferRelativeResize="0"/>
            <p:nvPr/>
          </p:nvPicPr>
          <p:blipFill rotWithShape="1">
            <a:blip r:embed="rId6">
              <a:alphaModFix/>
            </a:blip>
            <a:srcRect b="0" l="0" r="0" t="0"/>
            <a:stretch/>
          </p:blipFill>
          <p:spPr>
            <a:xfrm rot="-9753881">
              <a:off x="6786311" y="4565348"/>
              <a:ext cx="607847" cy="558562"/>
            </a:xfrm>
            <a:prstGeom prst="rect">
              <a:avLst/>
            </a:prstGeom>
            <a:noFill/>
            <a:ln>
              <a:noFill/>
            </a:ln>
          </p:spPr>
        </p:pic>
        <p:pic>
          <p:nvPicPr>
            <p:cNvPr descr="Icon&#10;&#10;Description automatically generated" id="100" name="Google Shape;100;g25e3dfe0434_2_335"/>
            <p:cNvPicPr preferRelativeResize="0"/>
            <p:nvPr/>
          </p:nvPicPr>
          <p:blipFill rotWithShape="1">
            <a:blip r:embed="rId12">
              <a:alphaModFix/>
            </a:blip>
            <a:srcRect b="0" l="0" r="0" t="0"/>
            <a:stretch/>
          </p:blipFill>
          <p:spPr>
            <a:xfrm rot="4308381">
              <a:off x="6029933" y="4663162"/>
              <a:ext cx="599633" cy="558562"/>
            </a:xfrm>
            <a:prstGeom prst="rect">
              <a:avLst/>
            </a:prstGeom>
            <a:noFill/>
            <a:ln>
              <a:noFill/>
            </a:ln>
          </p:spPr>
        </p:pic>
        <p:pic>
          <p:nvPicPr>
            <p:cNvPr descr="A picture containing vector graphics, silhouette&#10;&#10;Description automatically generated" id="101" name="Google Shape;101;g25e3dfe0434_2_335"/>
            <p:cNvPicPr preferRelativeResize="0"/>
            <p:nvPr/>
          </p:nvPicPr>
          <p:blipFill rotWithShape="1">
            <a:blip r:embed="rId4">
              <a:alphaModFix/>
            </a:blip>
            <a:srcRect b="0" l="0" r="0" t="0"/>
            <a:stretch/>
          </p:blipFill>
          <p:spPr>
            <a:xfrm rot="3581060">
              <a:off x="5759068" y="4339511"/>
              <a:ext cx="599633" cy="558562"/>
            </a:xfrm>
            <a:prstGeom prst="rect">
              <a:avLst/>
            </a:prstGeom>
            <a:noFill/>
            <a:ln>
              <a:noFill/>
            </a:ln>
          </p:spPr>
        </p:pic>
        <p:pic>
          <p:nvPicPr>
            <p:cNvPr descr="A picture containing vector graphics, silhouette&#10;&#10;Description automatically generated" id="102" name="Google Shape;102;g25e3dfe0434_2_335"/>
            <p:cNvPicPr preferRelativeResize="0"/>
            <p:nvPr/>
          </p:nvPicPr>
          <p:blipFill rotWithShape="1">
            <a:blip r:embed="rId4">
              <a:alphaModFix/>
            </a:blip>
            <a:srcRect b="0" l="0" r="0" t="0"/>
            <a:stretch/>
          </p:blipFill>
          <p:spPr>
            <a:xfrm>
              <a:off x="6443846" y="4820861"/>
              <a:ext cx="599633" cy="558562"/>
            </a:xfrm>
            <a:prstGeom prst="rect">
              <a:avLst/>
            </a:prstGeom>
            <a:noFill/>
            <a:ln>
              <a:noFill/>
            </a:ln>
          </p:spPr>
        </p:pic>
        <p:pic>
          <p:nvPicPr>
            <p:cNvPr descr="A picture containing electronics&#10;&#10;Description automatically generated" id="103" name="Google Shape;103;g25e3dfe0434_2_335"/>
            <p:cNvPicPr preferRelativeResize="0"/>
            <p:nvPr/>
          </p:nvPicPr>
          <p:blipFill rotWithShape="1">
            <a:blip r:embed="rId5">
              <a:alphaModFix/>
            </a:blip>
            <a:srcRect b="0" l="0" r="0" t="0"/>
            <a:stretch/>
          </p:blipFill>
          <p:spPr>
            <a:xfrm rot="4403600">
              <a:off x="6560610" y="4362819"/>
              <a:ext cx="599633" cy="558562"/>
            </a:xfrm>
            <a:prstGeom prst="rect">
              <a:avLst/>
            </a:prstGeom>
            <a:noFill/>
            <a:ln>
              <a:noFill/>
            </a:ln>
          </p:spPr>
        </p:pic>
        <p:pic>
          <p:nvPicPr>
            <p:cNvPr descr="A picture containing vector graphics&#10;&#10;Description automatically generated" id="104" name="Google Shape;104;g25e3dfe0434_2_335"/>
            <p:cNvPicPr preferRelativeResize="0"/>
            <p:nvPr/>
          </p:nvPicPr>
          <p:blipFill rotWithShape="1">
            <a:blip r:embed="rId11">
              <a:alphaModFix/>
            </a:blip>
            <a:srcRect b="0" l="0" r="0" t="0"/>
            <a:stretch/>
          </p:blipFill>
          <p:spPr>
            <a:xfrm rot="-4423668">
              <a:off x="6102763" y="4195344"/>
              <a:ext cx="607847" cy="558562"/>
            </a:xfrm>
            <a:prstGeom prst="rect">
              <a:avLst/>
            </a:prstGeom>
            <a:noFill/>
            <a:ln>
              <a:noFill/>
            </a:ln>
          </p:spPr>
        </p:pic>
      </p:grpSp>
      <p:sp>
        <p:nvSpPr>
          <p:cNvPr id="105" name="Google Shape;105;g25e3dfe0434_2_335"/>
          <p:cNvSpPr txBox="1"/>
          <p:nvPr/>
        </p:nvSpPr>
        <p:spPr>
          <a:xfrm>
            <a:off x="4654229" y="2692172"/>
            <a:ext cx="4313400" cy="914100"/>
          </a:xfrm>
          <a:prstGeom prst="rect">
            <a:avLst/>
          </a:prstGeom>
          <a:noFill/>
          <a:ln>
            <a:noFill/>
          </a:ln>
        </p:spPr>
        <p:txBody>
          <a:bodyPr anchorCtr="0" anchor="t" bIns="35550" lIns="71100" spcFirstLastPara="1" rIns="71100" wrap="square" tIns="35550">
            <a:noAutofit/>
          </a:bodyPr>
          <a:lstStyle/>
          <a:p>
            <a:pPr indent="0" lvl="0" marL="0" marR="0" rtl="0" algn="l">
              <a:lnSpc>
                <a:spcPct val="107000"/>
              </a:lnSpc>
              <a:spcBef>
                <a:spcPts val="800"/>
              </a:spcBef>
              <a:spcAft>
                <a:spcPts val="0"/>
              </a:spcAft>
              <a:buClr>
                <a:schemeClr val="dk1"/>
              </a:buClr>
              <a:buSzPts val="1400"/>
              <a:buFont typeface="Arial"/>
              <a:buNone/>
            </a:pPr>
            <a:r>
              <a:rPr i="0" lang="es-ES" sz="1600" u="none" cap="none" strike="noStrike">
                <a:solidFill>
                  <a:schemeClr val="dk1"/>
                </a:solidFill>
              </a:rPr>
              <a:t>4. Ask participants to return to their jigsaw groups and present their knowledge sheets. The group leader can support them. Then, call everyone for a plenary discussion. </a:t>
            </a:r>
            <a:endParaRPr i="0" sz="1600" u="none" cap="none" strike="noStrike">
              <a:solidFill>
                <a:schemeClr val="dk1"/>
              </a:solidFill>
            </a:endParaRPr>
          </a:p>
        </p:txBody>
      </p:sp>
      <p:sp>
        <p:nvSpPr>
          <p:cNvPr id="106" name="Google Shape;106;g25e3dfe0434_2_335"/>
          <p:cNvSpPr txBox="1"/>
          <p:nvPr/>
        </p:nvSpPr>
        <p:spPr>
          <a:xfrm>
            <a:off x="4652800" y="762000"/>
            <a:ext cx="4413600" cy="1114500"/>
          </a:xfrm>
          <a:prstGeom prst="rect">
            <a:avLst/>
          </a:prstGeom>
          <a:noFill/>
          <a:ln>
            <a:noFill/>
          </a:ln>
        </p:spPr>
        <p:txBody>
          <a:bodyPr anchorCtr="0" anchor="t" bIns="35550" lIns="71100" spcFirstLastPara="1" rIns="71100" wrap="square" tIns="35550">
            <a:normAutofit/>
          </a:bodyPr>
          <a:lstStyle/>
          <a:p>
            <a:pPr indent="0" lvl="0" marL="0" marR="0" rtl="0" algn="l">
              <a:lnSpc>
                <a:spcPct val="107000"/>
              </a:lnSpc>
              <a:spcBef>
                <a:spcPts val="800"/>
              </a:spcBef>
              <a:spcAft>
                <a:spcPts val="0"/>
              </a:spcAft>
              <a:buClr>
                <a:schemeClr val="dk1"/>
              </a:buClr>
              <a:buSzPts val="1400"/>
              <a:buFont typeface="Arial"/>
              <a:buNone/>
            </a:pPr>
            <a:r>
              <a:rPr i="0" lang="es-ES" sz="1600" u="none" cap="none" strike="noStrike">
                <a:solidFill>
                  <a:schemeClr val="dk1"/>
                </a:solidFill>
              </a:rPr>
              <a:t>2. Assign each participant in each group 2 consecutive knowledge sheets about aspects of ECDiE. Give participants time to learn the content. </a:t>
            </a:r>
            <a:endParaRPr i="0" sz="1600" u="none" cap="none" strike="noStrike">
              <a:solidFill>
                <a:schemeClr val="dk1"/>
              </a:solidFill>
            </a:endParaRPr>
          </a:p>
        </p:txBody>
      </p:sp>
      <p:pic>
        <p:nvPicPr>
          <p:cNvPr descr="Icon&#10;&#10;Description automatically generated" id="107" name="Google Shape;107;g25e3dfe0434_2_335"/>
          <p:cNvPicPr preferRelativeResize="0"/>
          <p:nvPr/>
        </p:nvPicPr>
        <p:blipFill rotWithShape="1">
          <a:blip r:embed="rId13">
            <a:alphaModFix/>
          </a:blip>
          <a:srcRect b="0" l="0" r="0" t="0"/>
          <a:stretch/>
        </p:blipFill>
        <p:spPr>
          <a:xfrm>
            <a:off x="6525523" y="1725515"/>
            <a:ext cx="668147" cy="674895"/>
          </a:xfrm>
          <a:prstGeom prst="rect">
            <a:avLst/>
          </a:prstGeom>
          <a:noFill/>
          <a:ln>
            <a:noFill/>
          </a:ln>
        </p:spPr>
      </p:pic>
      <p:sp>
        <p:nvSpPr>
          <p:cNvPr id="108" name="Google Shape;108;g25e3dfe0434_2_335"/>
          <p:cNvSpPr txBox="1"/>
          <p:nvPr/>
        </p:nvSpPr>
        <p:spPr>
          <a:xfrm>
            <a:off x="143850" y="2436155"/>
            <a:ext cx="4159500" cy="980400"/>
          </a:xfrm>
          <a:prstGeom prst="rect">
            <a:avLst/>
          </a:prstGeom>
          <a:noFill/>
          <a:ln>
            <a:noFill/>
          </a:ln>
        </p:spPr>
        <p:txBody>
          <a:bodyPr anchorCtr="0" anchor="t" bIns="35550" lIns="71100" spcFirstLastPara="1" rIns="71100" wrap="square" tIns="35550">
            <a:noAutofit/>
          </a:bodyPr>
          <a:lstStyle/>
          <a:p>
            <a:pPr indent="0" lvl="0" marL="0" marR="0" rtl="0" algn="l">
              <a:lnSpc>
                <a:spcPct val="97000"/>
              </a:lnSpc>
              <a:spcBef>
                <a:spcPts val="800"/>
              </a:spcBef>
              <a:spcAft>
                <a:spcPts val="0"/>
              </a:spcAft>
              <a:buClr>
                <a:schemeClr val="dk1"/>
              </a:buClr>
              <a:buSzPts val="1400"/>
              <a:buFont typeface="Arial"/>
              <a:buNone/>
            </a:pPr>
            <a:r>
              <a:rPr i="0" lang="es-ES" sz="1600" u="none" cap="none" strike="noStrike">
                <a:solidFill>
                  <a:schemeClr val="dk1"/>
                </a:solidFill>
              </a:rPr>
              <a:t>3. Form temporary “expert groups” by having one participant from each jigsaw group join other </a:t>
            </a:r>
            <a:r>
              <a:rPr lang="es-ES" sz="1600">
                <a:solidFill>
                  <a:schemeClr val="dk1"/>
                </a:solidFill>
              </a:rPr>
              <a:t>participants with</a:t>
            </a:r>
            <a:r>
              <a:rPr i="0" lang="es-ES" sz="1600" u="none" cap="none" strike="noStrike">
                <a:solidFill>
                  <a:schemeClr val="dk1"/>
                </a:solidFill>
              </a:rPr>
              <a:t> the same assigned sheets.</a:t>
            </a:r>
            <a:endParaRPr i="0" sz="1600" u="none" cap="none" strike="noStrike">
              <a:solidFill>
                <a:schemeClr val="dk1"/>
              </a:solidFill>
            </a:endParaRPr>
          </a:p>
        </p:txBody>
      </p:sp>
      <p:sp>
        <p:nvSpPr>
          <p:cNvPr id="109" name="Google Shape;109;g25e3dfe0434_2_335"/>
          <p:cNvSpPr txBox="1"/>
          <p:nvPr/>
        </p:nvSpPr>
        <p:spPr>
          <a:xfrm>
            <a:off x="81350" y="4724400"/>
            <a:ext cx="5526000" cy="318300"/>
          </a:xfrm>
          <a:prstGeom prst="rect">
            <a:avLst/>
          </a:prstGeom>
          <a:noFill/>
          <a:ln>
            <a:noFill/>
          </a:ln>
        </p:spPr>
        <p:txBody>
          <a:bodyPr anchorCtr="0" anchor="t" bIns="35550" lIns="71100" spcFirstLastPara="1" rIns="71100" wrap="square" tIns="35550">
            <a:noAutofit/>
          </a:bodyPr>
          <a:lstStyle/>
          <a:p>
            <a:pPr indent="0" lvl="0" marL="0" marR="0" rtl="0" algn="l">
              <a:lnSpc>
                <a:spcPct val="107000"/>
              </a:lnSpc>
              <a:spcBef>
                <a:spcPts val="800"/>
              </a:spcBef>
              <a:spcAft>
                <a:spcPts val="0"/>
              </a:spcAft>
              <a:buClr>
                <a:schemeClr val="dk1"/>
              </a:buClr>
              <a:buSzPts val="1100"/>
              <a:buFont typeface="Arial"/>
              <a:buNone/>
            </a:pPr>
            <a:r>
              <a:rPr i="0" lang="es-ES" sz="1600" u="none" cap="none" strike="noStrike">
                <a:solidFill>
                  <a:srgbClr val="888888"/>
                </a:solidFill>
                <a:extLst>
                  <a:ext uri="http://customooxmlschemas.google.com/">
                    <go:slidesCustomData xmlns:go="http://customooxmlschemas.google.com/" textRoundtripDataId="2"/>
                  </a:ext>
                </a:extLst>
              </a:rPr>
              <a:t>*</a:t>
            </a:r>
            <a:r>
              <a:rPr i="0" lang="es-ES" sz="1600" u="none" cap="none" strike="noStrike">
                <a:solidFill>
                  <a:srgbClr val="888888"/>
                </a:solidFill>
              </a:rPr>
              <a:t> It will depend on the number of participants and leaders.</a:t>
            </a:r>
            <a:endParaRPr i="0" sz="1600" u="none" cap="none" strike="noStrike">
              <a:solidFill>
                <a:srgbClr val="888888"/>
              </a:solidFill>
            </a:endParaRPr>
          </a:p>
        </p:txBody>
      </p:sp>
      <p:pic>
        <p:nvPicPr>
          <p:cNvPr descr="Icon&#10;&#10;Description automatically generated" id="110" name="Google Shape;110;g25e3dfe0434_2_335"/>
          <p:cNvPicPr preferRelativeResize="0"/>
          <p:nvPr/>
        </p:nvPicPr>
        <p:blipFill rotWithShape="1">
          <a:blip r:embed="rId9">
            <a:alphaModFix/>
          </a:blip>
          <a:srcRect b="0" l="0" r="0" t="0"/>
          <a:stretch/>
        </p:blipFill>
        <p:spPr>
          <a:xfrm rot="5400000">
            <a:off x="1647052" y="3862794"/>
            <a:ext cx="412967" cy="346197"/>
          </a:xfrm>
          <a:prstGeom prst="rect">
            <a:avLst/>
          </a:prstGeom>
          <a:noFill/>
          <a:ln>
            <a:noFill/>
          </a:ln>
        </p:spPr>
      </p:pic>
      <p:pic>
        <p:nvPicPr>
          <p:cNvPr id="111" name="Google Shape;111;g25e3dfe0434_2_335"/>
          <p:cNvPicPr preferRelativeResize="0"/>
          <p:nvPr/>
        </p:nvPicPr>
        <p:blipFill rotWithShape="1">
          <a:blip r:embed="rId3">
            <a:alphaModFix/>
          </a:blip>
          <a:srcRect b="0" l="0" r="48187" t="0"/>
          <a:stretch/>
        </p:blipFill>
        <p:spPr>
          <a:xfrm>
            <a:off x="5992520" y="3898059"/>
            <a:ext cx="1636800" cy="746176"/>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g25e3dfe0434_2_617"/>
          <p:cNvSpPr txBox="1"/>
          <p:nvPr>
            <p:ph type="title"/>
          </p:nvPr>
        </p:nvSpPr>
        <p:spPr>
          <a:xfrm>
            <a:off x="163400" y="1905000"/>
            <a:ext cx="8801400" cy="7584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990"/>
              <a:buNone/>
            </a:pPr>
            <a:r>
              <a:rPr lang="es-ES" sz="3020"/>
              <a:t>Plenary: Relevant concepts and practices for Early Childhood Development in Emergencies (ECDiE)  </a:t>
            </a:r>
            <a:endParaRPr sz="302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g25e3dfe0434_2_681"/>
          <p:cNvSpPr txBox="1"/>
          <p:nvPr>
            <p:ph type="title"/>
          </p:nvPr>
        </p:nvSpPr>
        <p:spPr>
          <a:xfrm>
            <a:off x="143850" y="143850"/>
            <a:ext cx="88668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00"/>
              <a:t>Defining ECDiE – The importance of the early years</a:t>
            </a:r>
            <a:br>
              <a:rPr lang="es-ES" sz="2400"/>
            </a:br>
            <a:endParaRPr sz="2400"/>
          </a:p>
        </p:txBody>
      </p:sp>
      <p:sp>
        <p:nvSpPr>
          <p:cNvPr id="122" name="Google Shape;122;g25e3dfe0434_2_681"/>
          <p:cNvSpPr txBox="1"/>
          <p:nvPr/>
        </p:nvSpPr>
        <p:spPr>
          <a:xfrm>
            <a:off x="143850" y="923550"/>
            <a:ext cx="8866800" cy="3933000"/>
          </a:xfrm>
          <a:prstGeom prst="rect">
            <a:avLst/>
          </a:prstGeom>
          <a:noFill/>
          <a:ln>
            <a:noFill/>
          </a:ln>
        </p:spPr>
        <p:txBody>
          <a:bodyPr anchorCtr="0" anchor="t" bIns="35550" lIns="71100" spcFirstLastPara="1" rIns="71100" wrap="square" tIns="35550">
            <a:noAutofit/>
          </a:bodyPr>
          <a:lstStyle/>
          <a:p>
            <a:pPr indent="0" lvl="0" marL="0" marR="0" rtl="0" algn="l">
              <a:lnSpc>
                <a:spcPct val="115000"/>
              </a:lnSpc>
              <a:spcBef>
                <a:spcPts val="0"/>
              </a:spcBef>
              <a:spcAft>
                <a:spcPts val="0"/>
              </a:spcAft>
              <a:buClr>
                <a:srgbClr val="000000"/>
              </a:buClr>
              <a:buSzPts val="1600"/>
              <a:buFont typeface="Arial"/>
              <a:buNone/>
            </a:pPr>
            <a:r>
              <a:rPr b="1" i="0" lang="es-ES" sz="2000" u="none" cap="none" strike="noStrike">
                <a:solidFill>
                  <a:schemeClr val="dk1"/>
                </a:solidFill>
              </a:rPr>
              <a:t>The first 1,000 days of a child’s life are critical</a:t>
            </a:r>
            <a:r>
              <a:rPr b="1" i="0" lang="es-ES" sz="2000" u="none" cap="none" strike="noStrike">
                <a:solidFill>
                  <a:schemeClr val="dk1"/>
                </a:solidFill>
                <a:latin typeface="Arial"/>
                <a:ea typeface="Arial"/>
                <a:cs typeface="Arial"/>
                <a:sym typeface="Arial"/>
              </a:rPr>
              <a:t> </a:t>
            </a:r>
            <a:r>
              <a:rPr b="0" i="0" lang="es-ES" sz="2000" u="none" cap="none" strike="noStrike">
                <a:solidFill>
                  <a:schemeClr val="dk1"/>
                </a:solidFill>
                <a:latin typeface="Arial"/>
                <a:ea typeface="Arial"/>
                <a:cs typeface="Arial"/>
                <a:sym typeface="Arial"/>
              </a:rPr>
              <a:t>for brain development and physical growth; this period is also important for children’s attachment to their caregiver, socio-emotional development, language development, etc. </a:t>
            </a:r>
            <a:endParaRPr b="0" i="0" sz="2000" u="none" cap="none" strike="noStrike">
              <a:solidFill>
                <a:schemeClr val="dk1"/>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600"/>
              <a:buFont typeface="Arial"/>
              <a:buNone/>
            </a:pPr>
            <a:r>
              <a:t/>
            </a:r>
            <a:endParaRPr b="0" i="0" sz="2000" u="none" cap="none" strike="noStrike">
              <a:solidFill>
                <a:schemeClr val="dk1"/>
              </a:solidFill>
              <a:latin typeface="Arial"/>
              <a:ea typeface="Arial"/>
              <a:cs typeface="Arial"/>
              <a:sym typeface="Arial"/>
            </a:endParaRPr>
          </a:p>
          <a:p>
            <a:pPr indent="0" lvl="0" marL="0" marR="0" rtl="0" algn="l">
              <a:lnSpc>
                <a:spcPct val="115000"/>
              </a:lnSpc>
              <a:spcBef>
                <a:spcPts val="0"/>
              </a:spcBef>
              <a:spcAft>
                <a:spcPts val="0"/>
              </a:spcAft>
              <a:buClr>
                <a:srgbClr val="000000"/>
              </a:buClr>
              <a:buSzPts val="1600"/>
              <a:buFont typeface="Arial"/>
              <a:buNone/>
            </a:pPr>
            <a:r>
              <a:rPr b="0" i="0" lang="es-ES" sz="2000" u="none" cap="none" strike="noStrike">
                <a:solidFill>
                  <a:schemeClr val="dk1"/>
                </a:solidFill>
                <a:latin typeface="Arial"/>
                <a:ea typeface="Arial"/>
                <a:cs typeface="Arial"/>
                <a:sym typeface="Arial"/>
              </a:rPr>
              <a:t>Children are exceptionally sensitive to conditions in the environment. Early stimulation through social interactions (particularly with a caregiver) is crucial to helping development</a:t>
            </a:r>
            <a:r>
              <a:rPr lang="es-ES" sz="2000">
                <a:solidFill>
                  <a:schemeClr val="dk1"/>
                </a:solidFill>
              </a:rPr>
              <a:t> </a:t>
            </a:r>
            <a:r>
              <a:rPr b="0" i="0" lang="es-ES" sz="2000" u="none" cap="none" strike="noStrike">
                <a:solidFill>
                  <a:schemeClr val="dk1"/>
                </a:solidFill>
                <a:latin typeface="Arial"/>
                <a:ea typeface="Arial"/>
                <a:cs typeface="Arial"/>
                <a:sym typeface="Arial"/>
              </a:rPr>
              <a:t>period.</a:t>
            </a:r>
            <a:endParaRPr b="0" i="0" sz="2000" u="none" cap="none" strike="noStrike">
              <a:solidFill>
                <a:schemeClr val="dk1"/>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sp>
        <p:nvSpPr>
          <p:cNvPr id="127" name="Google Shape;127;g25e3dfe0434_2_692"/>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00"/>
              <a:t>Impact of emergencies on early childhood</a:t>
            </a:r>
            <a:endParaRPr sz="2400"/>
          </a:p>
          <a:p>
            <a:pPr indent="0" lvl="0" marL="0" rtl="0" algn="l">
              <a:lnSpc>
                <a:spcPct val="100000"/>
              </a:lnSpc>
              <a:spcBef>
                <a:spcPts val="0"/>
              </a:spcBef>
              <a:spcAft>
                <a:spcPts val="0"/>
              </a:spcAft>
              <a:buSzPts val="1100"/>
              <a:buNone/>
            </a:pPr>
            <a:r>
              <a:t/>
            </a:r>
            <a:endParaRPr sz="2400"/>
          </a:p>
          <a:p>
            <a:pPr indent="0" lvl="0" marL="0" rtl="0" algn="l">
              <a:lnSpc>
                <a:spcPct val="100000"/>
              </a:lnSpc>
              <a:spcBef>
                <a:spcPts val="0"/>
              </a:spcBef>
              <a:spcAft>
                <a:spcPts val="0"/>
              </a:spcAft>
              <a:buSzPts val="990"/>
              <a:buNone/>
            </a:pPr>
            <a:r>
              <a:t/>
            </a:r>
            <a:endParaRPr sz="2400"/>
          </a:p>
        </p:txBody>
      </p:sp>
      <p:sp>
        <p:nvSpPr>
          <p:cNvPr id="128" name="Google Shape;128;g25e3dfe0434_2_692"/>
          <p:cNvSpPr txBox="1"/>
          <p:nvPr>
            <p:ph idx="1" type="body"/>
          </p:nvPr>
        </p:nvSpPr>
        <p:spPr>
          <a:xfrm>
            <a:off x="143850" y="876225"/>
            <a:ext cx="8736900" cy="41103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400"/>
              <a:buFont typeface="Arial"/>
              <a:buNone/>
            </a:pPr>
            <a:r>
              <a:rPr b="1" lang="es-ES">
                <a:solidFill>
                  <a:schemeClr val="dk1"/>
                </a:solidFill>
              </a:rPr>
              <a:t>Children in emergencies face increased exposure to risk factors that can limit their optimal development</a:t>
            </a:r>
            <a:r>
              <a:rPr lang="es-ES">
                <a:solidFill>
                  <a:schemeClr val="dk1"/>
                </a:solidFill>
              </a:rPr>
              <a:t>.</a:t>
            </a:r>
            <a:endParaRPr>
              <a:solidFill>
                <a:schemeClr val="dk1"/>
              </a:solidFill>
            </a:endParaRPr>
          </a:p>
          <a:p>
            <a:pPr indent="0" lvl="0" marL="0" rtl="0" algn="l">
              <a:lnSpc>
                <a:spcPct val="107000"/>
              </a:lnSpc>
              <a:spcBef>
                <a:spcPts val="600"/>
              </a:spcBef>
              <a:spcAft>
                <a:spcPts val="0"/>
              </a:spcAft>
              <a:buClr>
                <a:schemeClr val="dk1"/>
              </a:buClr>
              <a:buSzPts val="1400"/>
              <a:buFont typeface="Arial"/>
              <a:buNone/>
            </a:pPr>
            <a:r>
              <a:rPr lang="es-ES">
                <a:solidFill>
                  <a:schemeClr val="dk1"/>
                </a:solidFill>
              </a:rPr>
              <a:t>The impact of emergencies can affect children's long-term development during childhood and adulthood, affecting their well-being and that of their families and communities.</a:t>
            </a:r>
            <a:endParaRPr>
              <a:solidFill>
                <a:schemeClr val="dk1"/>
              </a:solidFill>
            </a:endParaRPr>
          </a:p>
          <a:p>
            <a:pPr indent="0" lvl="0" marL="0" rtl="0" algn="l">
              <a:lnSpc>
                <a:spcPct val="107000"/>
              </a:lnSpc>
              <a:spcBef>
                <a:spcPts val="600"/>
              </a:spcBef>
              <a:spcAft>
                <a:spcPts val="0"/>
              </a:spcAft>
              <a:buNone/>
            </a:pPr>
            <a:r>
              <a:rPr lang="es-ES">
                <a:solidFill>
                  <a:schemeClr val="dk1"/>
                </a:solidFill>
              </a:rPr>
              <a:t>Emergencies put millions of children at risk around the world. When disasters occur, children may be separated from their families, lose their support structures, and suffer abuse and neglect. In addition, children may not receive basic services and lose access to their rights (UNICEF LACRO, 2022).</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g25e3dfe0434_2_702"/>
          <p:cNvSpPr txBox="1"/>
          <p:nvPr>
            <p:ph type="title"/>
          </p:nvPr>
        </p:nvSpPr>
        <p:spPr>
          <a:xfrm>
            <a:off x="143850" y="143850"/>
            <a:ext cx="8801400" cy="588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990"/>
              <a:buNone/>
            </a:pPr>
            <a:r>
              <a:rPr lang="es-ES" sz="2400"/>
              <a:t>Relevant frameworks for ECDiE</a:t>
            </a:r>
            <a:endParaRPr sz="2400"/>
          </a:p>
          <a:p>
            <a:pPr indent="0" lvl="0" marL="0" rtl="0" algn="l">
              <a:lnSpc>
                <a:spcPct val="100000"/>
              </a:lnSpc>
              <a:spcBef>
                <a:spcPts val="0"/>
              </a:spcBef>
              <a:spcAft>
                <a:spcPts val="0"/>
              </a:spcAft>
              <a:buSzPts val="1100"/>
              <a:buNone/>
            </a:pPr>
            <a:r>
              <a:t/>
            </a:r>
            <a:endParaRPr sz="2400"/>
          </a:p>
          <a:p>
            <a:pPr indent="0" lvl="0" marL="0" rtl="0" algn="l">
              <a:lnSpc>
                <a:spcPct val="100000"/>
              </a:lnSpc>
              <a:spcBef>
                <a:spcPts val="0"/>
              </a:spcBef>
              <a:spcAft>
                <a:spcPts val="0"/>
              </a:spcAft>
              <a:buSzPts val="990"/>
              <a:buNone/>
            </a:pPr>
            <a:r>
              <a:t/>
            </a:r>
            <a:endParaRPr sz="2400"/>
          </a:p>
        </p:txBody>
      </p:sp>
      <p:sp>
        <p:nvSpPr>
          <p:cNvPr id="134" name="Google Shape;134;g25e3dfe0434_2_702"/>
          <p:cNvSpPr txBox="1"/>
          <p:nvPr>
            <p:ph idx="1" type="body"/>
          </p:nvPr>
        </p:nvSpPr>
        <p:spPr>
          <a:xfrm>
            <a:off x="143850" y="876225"/>
            <a:ext cx="8866800" cy="3870900"/>
          </a:xfrm>
          <a:prstGeom prst="rect">
            <a:avLst/>
          </a:prstGeom>
        </p:spPr>
        <p:txBody>
          <a:bodyPr anchorCtr="0" anchor="t" bIns="91425" lIns="91425" spcFirstLastPara="1" rIns="91425" wrap="square" tIns="91425">
            <a:normAutofit/>
          </a:bodyPr>
          <a:lstStyle/>
          <a:p>
            <a:pPr indent="0" lvl="0" marL="0" rtl="0" algn="ctr">
              <a:lnSpc>
                <a:spcPct val="90000"/>
              </a:lnSpc>
              <a:spcBef>
                <a:spcPts val="0"/>
              </a:spcBef>
              <a:spcAft>
                <a:spcPts val="0"/>
              </a:spcAft>
              <a:buNone/>
            </a:pPr>
            <a:r>
              <a:rPr lang="es-ES">
                <a:solidFill>
                  <a:schemeClr val="dk1"/>
                </a:solidFill>
              </a:rPr>
              <a:t>Applying the </a:t>
            </a:r>
            <a:r>
              <a:rPr b="1" lang="es-ES">
                <a:solidFill>
                  <a:schemeClr val="dk1"/>
                </a:solidFill>
              </a:rPr>
              <a:t>Social-Ecological Model (SEM) </a:t>
            </a:r>
            <a:r>
              <a:rPr lang="es-ES">
                <a:solidFill>
                  <a:schemeClr val="dk1"/>
                </a:solidFill>
              </a:rPr>
              <a:t>and </a:t>
            </a:r>
            <a:r>
              <a:rPr b="1" lang="es-ES">
                <a:solidFill>
                  <a:schemeClr val="dk1"/>
                </a:solidFill>
              </a:rPr>
              <a:t>Nurturing Care Framework</a:t>
            </a:r>
            <a:r>
              <a:rPr lang="es-ES">
                <a:solidFill>
                  <a:schemeClr val="dk1"/>
                </a:solidFill>
              </a:rPr>
              <a:t> to best serve children, families and community </a:t>
            </a:r>
            <a:endParaRPr>
              <a:solidFill>
                <a:schemeClr val="dk1"/>
              </a:solidFill>
            </a:endParaRPr>
          </a:p>
        </p:txBody>
      </p:sp>
      <p:pic>
        <p:nvPicPr>
          <p:cNvPr id="135" name="Google Shape;135;g25e3dfe0434_2_702"/>
          <p:cNvPicPr preferRelativeResize="0"/>
          <p:nvPr/>
        </p:nvPicPr>
        <p:blipFill>
          <a:blip r:embed="rId3">
            <a:alphaModFix/>
          </a:blip>
          <a:stretch>
            <a:fillRect/>
          </a:stretch>
        </p:blipFill>
        <p:spPr>
          <a:xfrm>
            <a:off x="5162030" y="1799775"/>
            <a:ext cx="3032275" cy="2947349"/>
          </a:xfrm>
          <a:prstGeom prst="rect">
            <a:avLst/>
          </a:prstGeom>
          <a:noFill/>
          <a:ln>
            <a:noFill/>
          </a:ln>
        </p:spPr>
      </p:pic>
      <p:pic>
        <p:nvPicPr>
          <p:cNvPr id="136" name="Google Shape;136;g25e3dfe0434_2_702"/>
          <p:cNvPicPr preferRelativeResize="0"/>
          <p:nvPr/>
        </p:nvPicPr>
        <p:blipFill>
          <a:blip r:embed="rId4">
            <a:alphaModFix/>
          </a:blip>
          <a:stretch>
            <a:fillRect/>
          </a:stretch>
        </p:blipFill>
        <p:spPr>
          <a:xfrm>
            <a:off x="1206398" y="1799775"/>
            <a:ext cx="2962027" cy="2947349"/>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INEE Presentation Template">
  <a:themeElements>
    <a:clrScheme name="Simple Light">
      <a:dk1>
        <a:srgbClr val="000000"/>
      </a:dk1>
      <a:lt1>
        <a:srgbClr val="FFFFFF"/>
      </a:lt1>
      <a:dk2>
        <a:srgbClr val="A7A7A7"/>
      </a:dk2>
      <a:lt2>
        <a:srgbClr val="535353"/>
      </a:lt2>
      <a:accent1>
        <a:srgbClr val="F27821"/>
      </a:accent1>
      <a:accent2>
        <a:srgbClr val="CD233A"/>
      </a:accent2>
      <a:accent3>
        <a:srgbClr val="913592"/>
      </a:accent3>
      <a:accent4>
        <a:srgbClr val="305284"/>
      </a:accent4>
      <a:accent5>
        <a:srgbClr val="0097A7"/>
      </a:accent5>
      <a:accent6>
        <a:srgbClr val="F68B1F"/>
      </a:accent6>
      <a:hlink>
        <a:srgbClr val="4848EB"/>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INEE Presentation Template">
  <a:themeElements>
    <a:clrScheme name="Simple Light">
      <a:dk1>
        <a:srgbClr val="000000"/>
      </a:dk1>
      <a:lt1>
        <a:srgbClr val="FFFFFF"/>
      </a:lt1>
      <a:dk2>
        <a:srgbClr val="A7A7A7"/>
      </a:dk2>
      <a:lt2>
        <a:srgbClr val="535353"/>
      </a:lt2>
      <a:accent1>
        <a:srgbClr val="F27821"/>
      </a:accent1>
      <a:accent2>
        <a:srgbClr val="CD233A"/>
      </a:accent2>
      <a:accent3>
        <a:srgbClr val="913592"/>
      </a:accent3>
      <a:accent4>
        <a:srgbClr val="305284"/>
      </a:accent4>
      <a:accent5>
        <a:srgbClr val="0097A7"/>
      </a:accent5>
      <a:accent6>
        <a:srgbClr val="F68B1F"/>
      </a:accent6>
      <a:hlink>
        <a:srgbClr val="4848EB"/>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2022-05-25T15:47:21Z</dcterms:created>
  <dc:creator>Maria Paula Reinbold</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51BBE6DB-A7D2-40F2-8F53-0C3E437D8B42</vt:lpwstr>
  </property>
  <property fmtid="{D5CDD505-2E9C-101B-9397-08002B2CF9AE}" pid="3" name="ArticulatePath">
    <vt:lpwstr>ECDiE module 2.0 Draft</vt:lpwstr>
  </property>
</Properties>
</file>