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4" roundtripDataSignature="AMtx7mhL7uCS8O/ZK6DLHQPFuYalg6LM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1"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كيف نضمن حصول جميع الأطفال الصغار المتأثرين بالأزمات على الخدمة؟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كيف يمكن استخدام النهج القائم على الحقوق لتصميم وتنفيذ برنامج خاصة بتنمية الطفولة المبكرة في سياق الطوارئ والأزمات ؟</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a:t>
            </a:r>
            <a:endParaRPr b="1"/>
          </a:p>
          <a:p>
            <a:pPr indent="0" lvl="0" marL="0" rtl="1" algn="r">
              <a:lnSpc>
                <a:spcPct val="100000"/>
              </a:lnSpc>
              <a:spcBef>
                <a:spcPts val="0"/>
              </a:spcBef>
              <a:spcAft>
                <a:spcPts val="0"/>
              </a:spcAft>
              <a:buSzPts val="1400"/>
              <a:buNone/>
            </a:pPr>
            <a:r>
              <a:rPr b="1" lang="es-ES"/>
              <a:t>نهج قائم على الحقوق </a:t>
            </a:r>
            <a:r>
              <a:rPr lang="es-ES"/>
              <a:t>لجميع الأطفال الحق في النجاة والنمو والمشاركة والحماية من العنف، على النحو المنصوص عليه في اتفاقية الأمم المتحدة لحقوق الطفل، لذلك، على أي مبادرة يتم تنفيذها لتعزيز تنمية الطفولة المبكرة مراعاة سبعة مبادئ وهي (اليونيسف، غير مؤرخ):</a:t>
            </a:r>
            <a:endParaRPr/>
          </a:p>
          <a:p>
            <a:pPr indent="-304800" lvl="0" marL="457200" rtl="1" algn="r">
              <a:lnSpc>
                <a:spcPct val="100000"/>
              </a:lnSpc>
              <a:spcBef>
                <a:spcPts val="0"/>
              </a:spcBef>
              <a:spcAft>
                <a:spcPts val="0"/>
              </a:spcAft>
              <a:buSzPts val="1200"/>
              <a:buFont typeface="Calibri"/>
              <a:buAutoNum type="arabicPeriod"/>
            </a:pPr>
            <a:r>
              <a:rPr lang="es-ES"/>
              <a:t>الكرامة: يتمتع كل طفل ويافع، شأنه شأن أي شخص بالغ، بكرامة وقيمة داخليتين يجب تقديرهما واحترامهما ورعايتهما. يعني احترام كرامة الأطفال وجوب معاملة جميع الأطفال بعناية واحترام في جميع الظروف - سواء في المدارس، أو المستشفيات، أو مراكز الشرطة، أو الأماكن العامة، أو دور رعاية الأطفال.</a:t>
            </a:r>
            <a:endParaRPr/>
          </a:p>
          <a:p>
            <a:pPr indent="-304800" lvl="0" marL="457200" rtl="1" algn="r">
              <a:lnSpc>
                <a:spcPct val="100000"/>
              </a:lnSpc>
              <a:spcBef>
                <a:spcPts val="0"/>
              </a:spcBef>
              <a:spcAft>
                <a:spcPts val="0"/>
              </a:spcAft>
              <a:buSzPts val="1200"/>
              <a:buFont typeface="Calibri"/>
              <a:buAutoNum type="arabicPeriod"/>
            </a:pPr>
            <a:r>
              <a:rPr lang="es-ES"/>
              <a:t>الترابط وعدم التجزؤ: لا يمكن ”انتقاء الحقوق“ حسب الظروف، بحيث يجب أن يتمتع جميع الأطفال والشباب بجميع حقوقهم طوال الوقت لأن جميع الحقوق متساوية في الأهمية؛ فحقوق الأطفال والشباب بالتمتع بمستوى معيشي جيد أو في الحماية من الانتهاك، والإهمال، والعنف لا تقل أهمية عن حقوقهم في الاجتماع مع أقرانهم أو في حرية التعبير.</a:t>
            </a:r>
            <a:endParaRPr/>
          </a:p>
          <a:p>
            <a:pPr indent="-304800" lvl="0" marL="457200" rtl="1" algn="r">
              <a:lnSpc>
                <a:spcPct val="100000"/>
              </a:lnSpc>
              <a:spcBef>
                <a:spcPts val="0"/>
              </a:spcBef>
              <a:spcAft>
                <a:spcPts val="0"/>
              </a:spcAft>
              <a:buSzPts val="1200"/>
              <a:buFont typeface="Calibri"/>
              <a:buAutoNum type="arabicPeriod"/>
            </a:pPr>
            <a:r>
              <a:rPr lang="es-ES"/>
              <a:t>المصالح الفضلى: يجب أن تحظى المصالح الفضلى للطفل بالأولوية القصوى في جميع القرارات والإجراءات التي تؤثر على الأطفال والشباب. وقد تتعلق القرارات بالأطفال كأفراد، قي مواضيع على سبيل المثال، كالتبني، أو مجموعات من الأطفال واليافعين، على سبيل المثال، عند تصميم مساحات لعب، وفي جميع الأحوال، ينبغي إشراك الأطفال والشباب في تقرير ما هو الأفضل بالنسبة لهم.</a:t>
            </a:r>
            <a:endParaRPr/>
          </a:p>
          <a:p>
            <a:pPr indent="-304800" lvl="0" marL="457200" rtl="1" algn="r">
              <a:lnSpc>
                <a:spcPct val="100000"/>
              </a:lnSpc>
              <a:spcBef>
                <a:spcPts val="0"/>
              </a:spcBef>
              <a:spcAft>
                <a:spcPts val="0"/>
              </a:spcAft>
              <a:buSzPts val="1200"/>
              <a:buFont typeface="Calibri"/>
              <a:buAutoNum type="arabicPeriod"/>
            </a:pPr>
            <a:r>
              <a:rPr lang="es-ES"/>
              <a:t>المشاركة: لجميع الأطفال والشباب الحق في أن يكون لهم رأي في الأمور التي تمسهم وأن تؤخذ آرائهم على محمل الجد. ولكي ينخرط الأطفال والشباب بشكلٍ هادف في حياة أسرهم ومجتمعاتهم المحلية والمجتمع الأوسع نطاقاً، يحتاجون إلى الدعم وإلى فرص للمشاركة. كما يحتاجون إلى المعلومات ومساحة للتعبير عن آرائهم ومشاعرهم وفرص لطرح الأسئلة.</a:t>
            </a:r>
            <a:endParaRPr/>
          </a:p>
          <a:p>
            <a:pPr indent="-304800" lvl="0" marL="457200" rtl="1" algn="r">
              <a:lnSpc>
                <a:spcPct val="100000"/>
              </a:lnSpc>
              <a:spcBef>
                <a:spcPts val="0"/>
              </a:spcBef>
              <a:spcAft>
                <a:spcPts val="0"/>
              </a:spcAft>
              <a:buSzPts val="1200"/>
              <a:buFont typeface="Calibri"/>
              <a:buAutoNum type="arabicPeriod"/>
            </a:pPr>
            <a:r>
              <a:rPr lang="es-ES"/>
              <a:t>عدم التمييز: ينبغي معاملة كل طفل ويافع معاملة عادلة وحمايته من التمييز، أيًا كان عمره أو نوعه الاجتماعي أو إثنيته أو دينه أو لغته أو خلفيته الأسرية أو أي وضع آخر يتسم به. لا يعني الحصول على فرص متساوية وتحقيق أفضل النتائج الممكنة التعامل مع الأطفال والشباب بشكل مماثل؛ فبعضهم يحتاج إلى دعم أكثر من غيرهم للتغلب على الحواجز والصعوبات.</a:t>
            </a:r>
            <a:endParaRPr/>
          </a:p>
          <a:p>
            <a:pPr indent="-304800" lvl="0" marL="457200" rtl="1" algn="r">
              <a:lnSpc>
                <a:spcPct val="100000"/>
              </a:lnSpc>
              <a:spcBef>
                <a:spcPts val="0"/>
              </a:spcBef>
              <a:spcAft>
                <a:spcPts val="0"/>
              </a:spcAft>
              <a:buSzPts val="1200"/>
              <a:buFont typeface="Calibri"/>
              <a:buAutoNum type="arabicPeriod"/>
            </a:pPr>
            <a:r>
              <a:rPr lang="es-ES"/>
              <a:t>الشفافية والمساءلة: يعد الحوار المفتوح والعلاقات القوية بين الأطفال والشباب والمهنيين والسياسيين المحليين أمراً أساسياً لجعل الحقوق حقيقة واقعة. ولكي يحدث ذلك، يحتاج الجميع إلى الدعم للتعرف على الحقوق وفهمها. إذ تسمح معرفة الحقوق للأطفال والشباب بمحاسبة الأشخاص المسؤولين عن ضمان حماية حقوقهم وتحقيقها.</a:t>
            </a:r>
            <a:endParaRPr/>
          </a:p>
          <a:p>
            <a:pPr indent="-304800" lvl="0" marL="457200" rtl="1" algn="r">
              <a:lnSpc>
                <a:spcPct val="100000"/>
              </a:lnSpc>
              <a:spcBef>
                <a:spcPts val="0"/>
              </a:spcBef>
              <a:spcAft>
                <a:spcPts val="0"/>
              </a:spcAft>
              <a:buSzPts val="1200"/>
              <a:buFont typeface="Calibri"/>
              <a:buAutoNum type="arabicPeriod"/>
            </a:pPr>
            <a:r>
              <a:rPr lang="es-ES"/>
              <a:t>الحياة والنجاة والنمو: لكل طفل الحق في الحياة، ويجب أن يحصل كل طفل ويافع على الفرص ذاتها ليتمتع بالأمن والصحة ولينمو ويتطور؛ فمنذ الولادة وحتى البلوغ، ينمو الأطفال والشباب بعدة طرق مختلفة––جسديًا وعاطفيًا واجتماعيًا وروحيًا وتعليميًا - ويتعيّن على الأخصائيين المختلفين العمل معًا للمساعدة في تحقيق ذلك.</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المساواة الجندرية</a:t>
            </a:r>
            <a:r>
              <a:rPr lang="es-ES"/>
              <a:t>: (شبكة العمل لأجل تنمية الطفولة، بلا تاريخ) في حالات الطوارئ، يعني ضمان المساواة الجندرية في مجال تنمية الطفولة المبكرة في سياق الطوارئ والأزمات الحرص على حصول جميع الأطفال على الدعم المتكامل، لا سيما الفتيات 4</a:t>
            </a:r>
            <a:endParaRPr/>
          </a:p>
          <a:p>
            <a:pPr indent="-158750" lvl="0" marL="171450" rtl="1" algn="r">
              <a:lnSpc>
                <a:spcPct val="100000"/>
              </a:lnSpc>
              <a:spcBef>
                <a:spcPts val="0"/>
              </a:spcBef>
              <a:spcAft>
                <a:spcPts val="0"/>
              </a:spcAft>
              <a:buClr>
                <a:schemeClr val="dk1"/>
              </a:buClr>
              <a:buSzPts val="1200"/>
              <a:buFont typeface="Calibri"/>
              <a:buChar char="•"/>
            </a:pPr>
            <a:r>
              <a:rPr lang="es-ES"/>
              <a:t>ضمان حصول الفتيات والفتيان على فرص متساوية للرعاية والتعلم من خلال بناء قدرات البالغين الذين يعتنون بالأطفال ويعلمونهم، بما في ذلك من خلال منهاج تربوي المراعي للمنظور الجنساني للمعلمين.</a:t>
            </a:r>
            <a:endParaRPr/>
          </a:p>
          <a:p>
            <a:pPr indent="-158750" lvl="0" marL="171450" rtl="1" algn="r">
              <a:lnSpc>
                <a:spcPct val="100000"/>
              </a:lnSpc>
              <a:spcBef>
                <a:spcPts val="0"/>
              </a:spcBef>
              <a:spcAft>
                <a:spcPts val="0"/>
              </a:spcAft>
              <a:buClr>
                <a:schemeClr val="dk1"/>
              </a:buClr>
              <a:buSzPts val="1200"/>
              <a:buFont typeface="Calibri"/>
              <a:buChar char="•"/>
            </a:pPr>
            <a:r>
              <a:rPr lang="es-ES"/>
              <a:t>ضمان حصول الفتيات والفتيان على قدم المساواة على مواد للعب والتعلّم وألا يكرّس اللعب الأعراف الجنسانية والقوالب النمطية المقيدة.</a:t>
            </a:r>
            <a:endParaRPr/>
          </a:p>
          <a:p>
            <a:pPr indent="-158750" lvl="0" marL="171450" rtl="1" algn="r">
              <a:lnSpc>
                <a:spcPct val="100000"/>
              </a:lnSpc>
              <a:spcBef>
                <a:spcPts val="0"/>
              </a:spcBef>
              <a:spcAft>
                <a:spcPts val="0"/>
              </a:spcAft>
              <a:buClr>
                <a:schemeClr val="dk1"/>
              </a:buClr>
              <a:buSzPts val="1200"/>
              <a:buFont typeface="Calibri"/>
              <a:buChar char="•"/>
            </a:pPr>
            <a:r>
              <a:rPr lang="es-ES"/>
              <a:t>تكييف برامج التنشئة للآباء والأمهات/مقدمي الرعاية––الإناث والذكور––لتشمل التفكير في كيفية تعلم الأطفال عن النوع الاجتماعي منذ الطفولة المبكرة وأهمية توفير رعاية وفرص متكافئة للفتيات والفتيان للنمو والازدهار.    </a:t>
            </a:r>
            <a:endParaRPr/>
          </a:p>
          <a:p>
            <a:pPr indent="-158750" lvl="0" marL="171450" rtl="1" algn="r">
              <a:lnSpc>
                <a:spcPct val="100000"/>
              </a:lnSpc>
              <a:spcBef>
                <a:spcPts val="0"/>
              </a:spcBef>
              <a:spcAft>
                <a:spcPts val="0"/>
              </a:spcAft>
              <a:buClr>
                <a:schemeClr val="dk1"/>
              </a:buClr>
              <a:buSzPts val="1200"/>
              <a:buFont typeface="Calibri"/>
              <a:buChar char="•"/>
            </a:pPr>
            <a:r>
              <a:rPr lang="es-ES"/>
              <a:t>تعزيز مشاركة الرجال في الرعاية الشاملة لأطفالهم وتقاسمهم رعاية الأطفال وصنع القرار مع شريكاتهن من الإناث.</a:t>
            </a:r>
            <a:endParaRPr/>
          </a:p>
          <a:p>
            <a:pPr indent="-158750" lvl="0" marL="171450" rtl="1" algn="r">
              <a:lnSpc>
                <a:spcPct val="100000"/>
              </a:lnSpc>
              <a:spcBef>
                <a:spcPts val="0"/>
              </a:spcBef>
              <a:spcAft>
                <a:spcPts val="0"/>
              </a:spcAft>
              <a:buClr>
                <a:schemeClr val="dk1"/>
              </a:buClr>
              <a:buSzPts val="1200"/>
              <a:buFont typeface="Calibri"/>
              <a:buChar char="•"/>
            </a:pPr>
            <a:r>
              <a:rPr lang="es-ES"/>
              <a:t>ضمان أن تدعم برامج تنمية الطفولة المبكرة حقوق المرأة في الصحة والتحرر من العنف والقدرة على التصرف وتعززها.</a:t>
            </a:r>
            <a:endParaRPr/>
          </a:p>
          <a:p>
            <a:pPr indent="-158750" lvl="0" marL="171450" rtl="1" algn="r">
              <a:lnSpc>
                <a:spcPct val="100000"/>
              </a:lnSpc>
              <a:spcBef>
                <a:spcPts val="0"/>
              </a:spcBef>
              <a:spcAft>
                <a:spcPts val="0"/>
              </a:spcAft>
              <a:buClr>
                <a:schemeClr val="dk1"/>
              </a:buClr>
              <a:buSzPts val="1200"/>
              <a:buFont typeface="Calibri"/>
              <a:buChar char="•"/>
            </a:pPr>
            <a:r>
              <a:rPr lang="es-ES"/>
              <a:t>ضمان أن تعكس اتصالات الرعاية الشاملة والتغيير الاجتماعي والسلوكي القيمة والإمكانات المتساوية للفتيات والفتيان وأهمية تقاسم مسؤوليات تقديم الرعاية وصنع القرار بين النساء والرجال.</a:t>
            </a:r>
            <a:endParaRPr/>
          </a:p>
          <a:p>
            <a:pPr indent="-158750" lvl="0" marL="171450" rtl="1" algn="r">
              <a:lnSpc>
                <a:spcPct val="100000"/>
              </a:lnSpc>
              <a:spcBef>
                <a:spcPts val="0"/>
              </a:spcBef>
              <a:spcAft>
                <a:spcPts val="0"/>
              </a:spcAft>
              <a:buClr>
                <a:schemeClr val="dk1"/>
              </a:buClr>
              <a:buSzPts val="1200"/>
              <a:buFont typeface="Calibri"/>
              <a:buChar char="•"/>
            </a:pPr>
            <a:r>
              <a:rPr lang="es-ES"/>
              <a:t>ضمان ألا تعزز نُظُم الحماية المجتمعية والدعم المقدم للأطفال الصغار وأسرهم المعايير الجنسانية المتعلقة بأعمال الرعاية وأن توفر إجازة الأمومة والأبوة ورعاية الأطفال.</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نهج الشمول</a:t>
            </a:r>
            <a:r>
              <a:rPr lang="es-ES"/>
              <a:t>: يقدم وسيلة لضمان تكافؤ الفرص والدعم والحصول على الخدمات لفئات الأقليات أو الفئات الضعيفة بوجه خاص قبل حالات الطوارئ وأثناءها وبعدها. الأطفال ذوو الإعاقة:</a:t>
            </a:r>
            <a:endParaRPr/>
          </a:p>
          <a:p>
            <a:pPr indent="-304800" lvl="0" marL="457200" rtl="1" algn="r">
              <a:lnSpc>
                <a:spcPct val="100000"/>
              </a:lnSpc>
              <a:spcBef>
                <a:spcPts val="0"/>
              </a:spcBef>
              <a:spcAft>
                <a:spcPts val="0"/>
              </a:spcAft>
              <a:buSzPts val="1200"/>
              <a:buChar char="●"/>
            </a:pPr>
            <a:r>
              <a:rPr lang="es-ES"/>
              <a:t>يقل احتمال التحاقهم بالتعليم في مرحلة الطفولة المبكرة بنسبة 25%. </a:t>
            </a:r>
            <a:endParaRPr/>
          </a:p>
          <a:p>
            <a:pPr indent="-304800" lvl="0" marL="457200" rtl="1" algn="r">
              <a:lnSpc>
                <a:spcPct val="100000"/>
              </a:lnSpc>
              <a:spcBef>
                <a:spcPts val="0"/>
              </a:spcBef>
              <a:spcAft>
                <a:spcPts val="0"/>
              </a:spcAft>
              <a:buSzPts val="1200"/>
              <a:buChar char="●"/>
            </a:pPr>
            <a:r>
              <a:rPr lang="es-ES"/>
              <a:t>يواجهون نتائج صحية أسوأ </a:t>
            </a:r>
            <a:endParaRPr/>
          </a:p>
          <a:p>
            <a:pPr indent="-304800" lvl="0" marL="457200" rtl="1" algn="r">
              <a:lnSpc>
                <a:spcPct val="100000"/>
              </a:lnSpc>
              <a:spcBef>
                <a:spcPts val="0"/>
              </a:spcBef>
              <a:spcAft>
                <a:spcPts val="0"/>
              </a:spcAft>
              <a:buSzPts val="1200"/>
              <a:buChar char="●"/>
            </a:pPr>
            <a:r>
              <a:rPr lang="es-ES"/>
              <a:t>قد تتأخر عملية نموهم</a:t>
            </a:r>
            <a:endParaRPr/>
          </a:p>
          <a:p>
            <a:pPr indent="-304800" lvl="0" marL="457200" rtl="1" algn="r">
              <a:lnSpc>
                <a:spcPct val="100000"/>
              </a:lnSpc>
              <a:spcBef>
                <a:spcPts val="0"/>
              </a:spcBef>
              <a:spcAft>
                <a:spcPts val="0"/>
              </a:spcAft>
              <a:buSzPts val="1200"/>
              <a:buChar char="●"/>
            </a:pPr>
            <a:r>
              <a:rPr lang="es-ES"/>
              <a:t>مواجهة مخاطر أكبر للإصابة بالأمراض المعدية</a:t>
            </a:r>
            <a:endParaRPr/>
          </a:p>
          <a:p>
            <a:pPr indent="-304800" lvl="0" marL="457200" rtl="1" algn="r">
              <a:lnSpc>
                <a:spcPct val="100000"/>
              </a:lnSpc>
              <a:spcBef>
                <a:spcPts val="0"/>
              </a:spcBef>
              <a:spcAft>
                <a:spcPts val="0"/>
              </a:spcAft>
              <a:buSzPts val="1200"/>
              <a:buChar char="●"/>
            </a:pPr>
            <a:r>
              <a:rPr lang="es-ES"/>
              <a:t>فرص نجاتهم أقل عند إصابتهم بالمرض.</a:t>
            </a:r>
            <a:endParaRPr/>
          </a:p>
          <a:p>
            <a:pPr indent="-304800" lvl="0" marL="457200" rtl="1" algn="r">
              <a:lnSpc>
                <a:spcPct val="100000"/>
              </a:lnSpc>
              <a:spcBef>
                <a:spcPts val="0"/>
              </a:spcBef>
              <a:spcAft>
                <a:spcPts val="0"/>
              </a:spcAft>
              <a:buSzPts val="1200"/>
              <a:buChar char="●"/>
            </a:pPr>
            <a:r>
              <a:rPr lang="es-ES"/>
              <a:t>هم أكثر عرضة للعيش في فقر مقارنةً بالأطفال من غير ذوي الإعاقة </a:t>
            </a:r>
            <a:endParaRPr/>
          </a:p>
          <a:p>
            <a:pPr indent="-304800" lvl="0" marL="457200" rtl="1" algn="r">
              <a:lnSpc>
                <a:spcPct val="100000"/>
              </a:lnSpc>
              <a:spcBef>
                <a:spcPts val="0"/>
              </a:spcBef>
              <a:spcAft>
                <a:spcPts val="0"/>
              </a:spcAft>
              <a:buSzPts val="1200"/>
              <a:buChar char="●"/>
            </a:pPr>
            <a:r>
              <a:rPr lang="es-ES"/>
              <a:t>غالباً ما يكونون مهمشين ومعرضين للخطر في العديد من المجتمعات المحلية. بل إنهم أكثر عرضة للخطر عند حدوث النزاعات المسلحة والكوارث الطبيعية والأزمات الأخرى.</a:t>
            </a:r>
            <a:endParaRPr/>
          </a:p>
          <a:p>
            <a:pPr indent="0" lvl="0" marL="0" rtl="1" algn="r">
              <a:lnSpc>
                <a:spcPct val="100000"/>
              </a:lnSpc>
              <a:spcBef>
                <a:spcPts val="0"/>
              </a:spcBef>
              <a:spcAft>
                <a:spcPts val="0"/>
              </a:spcAft>
              <a:buClr>
                <a:schemeClr val="dk1"/>
              </a:buClr>
              <a:buSzPts val="1400"/>
              <a:buFont typeface="Arial"/>
              <a:buNone/>
            </a:pPr>
            <a:r>
              <a:rPr lang="es-ES"/>
              <a:t>بما أن الأطفال ذوي الإعاقة يشكلون بصفة خاصة فئة ضعيفة ، ثمة خطر أكبر من أن يؤدي تحديد أن لديهم إعاقة إلى التمييز بحقهم أو وصمهم في مدارسهم أو مجتمعاتهم المحلية، وبما أن الأطفال ينمون ويتطورون باستمرار وفقًا لوتيرتهم، فقد يكون من الصعب للغاية على الأهل وموظفي المشروعات تحديد حالات التأخر في النمو أو الإعاقات، لا سيما بين الأطفال دون سن الخامسة (بلان إنترناشيونال، 2015)، ومع ذلك، ثمة أدوات عملية متاحة تدعم الممارسين وغيرهم من أصحاب الشأن في الفحص والكشف المبكر للإعاقات وتأخر النمو لدى الأطفال الصغار.</a:t>
            </a:r>
            <a:endParaRPr/>
          </a:p>
          <a:p>
            <a:pPr indent="0" lvl="0" marL="0" rtl="1" algn="r">
              <a:lnSpc>
                <a:spcPct val="100000"/>
              </a:lnSpc>
              <a:spcBef>
                <a:spcPts val="0"/>
              </a:spcBef>
              <a:spcAft>
                <a:spcPts val="0"/>
              </a:spcAft>
              <a:buClr>
                <a:schemeClr val="dk1"/>
              </a:buClr>
              <a:buSzPts val="1400"/>
              <a:buFont typeface="Arial"/>
              <a:buNone/>
            </a:pPr>
            <a:r>
              <a:t/>
            </a:r>
            <a:endParaRPr/>
          </a:p>
          <a:p>
            <a:pPr indent="0" lvl="0" marL="0" rtl="1" algn="r">
              <a:lnSpc>
                <a:spcPct val="100000"/>
              </a:lnSpc>
              <a:spcBef>
                <a:spcPts val="0"/>
              </a:spcBef>
              <a:spcAft>
                <a:spcPts val="0"/>
              </a:spcAft>
              <a:buSzPts val="1400"/>
              <a:buNone/>
            </a:pPr>
            <a:r>
              <a:rPr b="1" lang="es-ES"/>
              <a:t>النهج متعدد الثقافات: </a:t>
            </a:r>
            <a:r>
              <a:rPr lang="es-ES"/>
              <a:t>يجب تكييف استراتيجيات التدخلات مع البيئة المحلية. يجب أن تعترف البرامج باللغات الأم أو لغات السكان الأصليين كما يجب أن تشملها البرامج التعليمية. في تنمية الطفولة المبكرة، تكمن الفكرة في الاستناد على نقاط قوة كل مجتمع محلي فيما يخص ممارساته القائمة في مجال لتربية الأطفال. </a:t>
            </a:r>
            <a:endParaRPr/>
          </a:p>
          <a:p>
            <a:pPr indent="0" lvl="0" marL="0" rtl="1" algn="r">
              <a:lnSpc>
                <a:spcPct val="100000"/>
              </a:lnSpc>
              <a:spcBef>
                <a:spcPts val="0"/>
              </a:spcBef>
              <a:spcAft>
                <a:spcPts val="0"/>
              </a:spcAft>
              <a:buClr>
                <a:schemeClr val="dk1"/>
              </a:buClr>
              <a:buSzPts val="1400"/>
              <a:buFont typeface="Arial"/>
              <a:buNone/>
            </a:pPr>
            <a:r>
              <a:rPr lang="es-ES"/>
              <a:t>على سبيل المثال، يؤدي استخدام اللغة الأم في أماكن التعلم إلى تعزيز المشاركة وتقليل الاستنزاف وزيادة احتمالية مشاركة الأسرة والمجتمع في عمليات تعلم الأطفال. هذا وتُظهر الأبحاث أن استخدام اللغة الأم كوسيلة للتعليم يعزز عمليات التعلم المعرفي للطفل وأن التعلم الذي يركز على المتعلم بلغة يتحدث بها الطفل يميل إلى أن يكون فعالًا، </a:t>
            </a:r>
            <a:endParaRPr/>
          </a:p>
          <a:p>
            <a:pPr indent="0" lvl="0" marL="0" rtl="1" algn="r">
              <a:lnSpc>
                <a:spcPct val="100000"/>
              </a:lnSpc>
              <a:spcBef>
                <a:spcPts val="0"/>
              </a:spcBef>
              <a:spcAft>
                <a:spcPts val="0"/>
              </a:spcAft>
              <a:buClr>
                <a:schemeClr val="dk1"/>
              </a:buClr>
              <a:buSzPts val="1400"/>
              <a:buFont typeface="Arial"/>
              <a:buNone/>
            </a:pPr>
            <a:r>
              <a:rPr lang="es-ES"/>
              <a:t>وفيما يلي الاعتبارات الرئيسية الموصى بها لدعم استخدام اللغة المحلية/الأم أثناء التعليم في مرحلة الطفولة المبكرة: (أ) لغة التعليم، و(ب) المناهج المناسبة، و(ج) قدرات المعلمين وغيرهم من العاملين الآخرين في التعليم (اليونيسف، 2016).</a:t>
            </a:r>
            <a:endParaRPr/>
          </a:p>
          <a:p>
            <a:pPr indent="0" lvl="0" marL="0" rtl="1" algn="r">
              <a:lnSpc>
                <a:spcPct val="100000"/>
              </a:lnSpc>
              <a:spcBef>
                <a:spcPts val="0"/>
              </a:spcBef>
              <a:spcAft>
                <a:spcPts val="0"/>
              </a:spcAft>
              <a:buClr>
                <a:schemeClr val="dk1"/>
              </a:buClr>
              <a:buSzPts val="1400"/>
              <a:buFont typeface="Arial"/>
              <a:buNone/>
            </a:pPr>
            <a:r>
              <a:t/>
            </a:r>
            <a:endParaRPr/>
          </a:p>
          <a:p>
            <a:pPr indent="0" lvl="0" marL="0" rtl="1" algn="r">
              <a:lnSpc>
                <a:spcPct val="100000"/>
              </a:lnSpc>
              <a:spcBef>
                <a:spcPts val="0"/>
              </a:spcBef>
              <a:spcAft>
                <a:spcPts val="0"/>
              </a:spcAft>
              <a:buSzPts val="1400"/>
              <a:buNone/>
            </a:pPr>
            <a:r>
              <a:rPr b="1" lang="es-ES"/>
              <a:t>يعني</a:t>
            </a:r>
            <a:r>
              <a:rPr lang="es-ES"/>
              <a:t>نهج شامل لجميع مراحل العمر:</a:t>
            </a:r>
            <a:endParaRPr/>
          </a:p>
          <a:p>
            <a:pPr indent="-304800" lvl="0" marL="457200" rtl="1" algn="r">
              <a:lnSpc>
                <a:spcPct val="100000"/>
              </a:lnSpc>
              <a:spcBef>
                <a:spcPts val="0"/>
              </a:spcBef>
              <a:spcAft>
                <a:spcPts val="0"/>
              </a:spcAft>
              <a:buSzPts val="1200"/>
              <a:buChar char="●"/>
            </a:pPr>
            <a:r>
              <a:rPr lang="es-ES"/>
              <a:t>التسليم بأن جميع مراحل حياة الشخص متشابكة بشكل معقد مع بعضها بعض، ومع حياة الآخرين في المجتمع، ومع الأجيال الماضية والمقبلة من أسرهم،</a:t>
            </a:r>
            <a:endParaRPr/>
          </a:p>
          <a:p>
            <a:pPr indent="-304800" lvl="0" marL="457200" rtl="1" algn="r">
              <a:lnSpc>
                <a:spcPct val="100000"/>
              </a:lnSpc>
              <a:spcBef>
                <a:spcPts val="0"/>
              </a:spcBef>
              <a:spcAft>
                <a:spcPts val="0"/>
              </a:spcAft>
              <a:buSzPts val="1200"/>
              <a:buChar char="●"/>
            </a:pPr>
            <a:r>
              <a:rPr lang="es-ES"/>
              <a:t>فهم أن الصحة والرفاه يعتمدان على التفاعلات بين المخاطر والعوامل الوقائية طوال حياة الناس،</a:t>
            </a:r>
            <a:endParaRPr/>
          </a:p>
          <a:p>
            <a:pPr indent="-304800" lvl="0" marL="457200" rtl="1" algn="r">
              <a:lnSpc>
                <a:spcPct val="100000"/>
              </a:lnSpc>
              <a:spcBef>
                <a:spcPts val="0"/>
              </a:spcBef>
              <a:spcAft>
                <a:spcPts val="0"/>
              </a:spcAft>
              <a:buSzPts val="1200"/>
              <a:buChar char="●"/>
            </a:pPr>
            <a:r>
              <a:rPr lang="es-ES"/>
              <a:t>التصرّف:</a:t>
            </a:r>
            <a:endParaRPr/>
          </a:p>
          <a:p>
            <a:pPr indent="-304800" lvl="1" marL="914400" rtl="1" algn="r">
              <a:lnSpc>
                <a:spcPct val="100000"/>
              </a:lnSpc>
              <a:spcBef>
                <a:spcPts val="0"/>
              </a:spcBef>
              <a:spcAft>
                <a:spcPts val="0"/>
              </a:spcAft>
              <a:buSzPts val="1200"/>
              <a:buChar char="○"/>
            </a:pPr>
            <a:r>
              <a:rPr lang="es-ES"/>
              <a:t>في وقت مبكر لضمان أفضل بداية في الحياة،</a:t>
            </a:r>
            <a:endParaRPr/>
          </a:p>
          <a:p>
            <a:pPr indent="-304800" lvl="1" marL="914400" rtl="1" algn="r">
              <a:lnSpc>
                <a:spcPct val="100000"/>
              </a:lnSpc>
              <a:spcBef>
                <a:spcPts val="0"/>
              </a:spcBef>
              <a:spcAft>
                <a:spcPts val="0"/>
              </a:spcAft>
              <a:buSzPts val="1200"/>
              <a:buChar char="○"/>
            </a:pPr>
            <a:r>
              <a:rPr lang="es-ES"/>
              <a:t>على نحو مناسب لحماية الصحة وتعزيزها خلال الفترات الانتقالية في الحياة،</a:t>
            </a:r>
            <a:endParaRPr/>
          </a:p>
          <a:p>
            <a:pPr indent="-304800" lvl="1" marL="914400" rtl="1" algn="r">
              <a:lnSpc>
                <a:spcPct val="100000"/>
              </a:lnSpc>
              <a:spcBef>
                <a:spcPts val="0"/>
              </a:spcBef>
              <a:spcAft>
                <a:spcPts val="0"/>
              </a:spcAft>
              <a:buSzPts val="1200"/>
              <a:buChar char="○"/>
            </a:pPr>
            <a:r>
              <a:rPr lang="es-ES"/>
              <a:t>العمل معاً، كمجتمع واحد، لتهيئة بيئات صحية، وتحسين ظروف الحياة اليومية، وتعزيز النُظُم الصحية التي تركز على الناس.</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لماذا من المهم إجراء تقييم للوضع تمهيداً لبرنامج تنمية الطفولة المبكرة في سياق الطوارئ؟</a:t>
            </a:r>
            <a:endParaRPr/>
          </a:p>
          <a:p>
            <a:pPr indent="0" lvl="0" marL="0" rtl="1" algn="r">
              <a:lnSpc>
                <a:spcPct val="100000"/>
              </a:lnSpc>
              <a:spcBef>
                <a:spcPts val="0"/>
              </a:spcBef>
              <a:spcAft>
                <a:spcPts val="0"/>
              </a:spcAft>
              <a:buSzPts val="1400"/>
              <a:buNone/>
            </a:pPr>
            <a:r>
              <a:t/>
            </a:r>
            <a:endParaRPr b="1"/>
          </a:p>
          <a:p>
            <a:pPr indent="0" lvl="0" marL="0" rtl="1" algn="r">
              <a:lnSpc>
                <a:spcPct val="100000"/>
              </a:lnSpc>
              <a:spcBef>
                <a:spcPts val="0"/>
              </a:spcBef>
              <a:spcAft>
                <a:spcPts val="0"/>
              </a:spcAft>
              <a:buSzPts val="1400"/>
              <a:buNone/>
            </a:pPr>
            <a:r>
              <a:rPr b="1" lang="es-ES"/>
              <a:t>--</a:t>
            </a:r>
            <a:endParaRPr/>
          </a:p>
          <a:p>
            <a:pPr indent="0" lvl="0" marL="0" rtl="1" algn="r">
              <a:lnSpc>
                <a:spcPct val="107000"/>
              </a:lnSpc>
              <a:spcBef>
                <a:spcPts val="0"/>
              </a:spcBef>
              <a:spcAft>
                <a:spcPts val="0"/>
              </a:spcAft>
              <a:buClr>
                <a:schemeClr val="dk1"/>
              </a:buClr>
              <a:buSzPts val="1400"/>
              <a:buFont typeface="Arial"/>
              <a:buNone/>
            </a:pPr>
            <a:r>
              <a:rPr lang="es-ES"/>
              <a:t>لماذا العمل تمهيداً لتنمية الطفولة المبكرة في سياق الطوارئ والأزمات؟</a:t>
            </a:r>
            <a:endParaRPr/>
          </a:p>
          <a:p>
            <a:pPr indent="-158750" lvl="0" marL="171450" rtl="1" algn="r">
              <a:lnSpc>
                <a:spcPct val="107000"/>
              </a:lnSpc>
              <a:spcBef>
                <a:spcPts val="0"/>
              </a:spcBef>
              <a:spcAft>
                <a:spcPts val="0"/>
              </a:spcAft>
              <a:buClr>
                <a:schemeClr val="dk1"/>
              </a:buClr>
              <a:buSzPts val="1200"/>
              <a:buChar char="•"/>
            </a:pPr>
            <a:r>
              <a:rPr lang="es-ES"/>
              <a:t>عادةً، تحول أي معلومات غير محدثة أو متباينة عن تنمية الطفولة المبكرة دون اتخاذ القرارات والتخطيط للإجراءات التي تركز على الطفولة المبكرة.</a:t>
            </a:r>
            <a:endParaRPr/>
          </a:p>
          <a:p>
            <a:pPr indent="-158750" lvl="0" marL="171450" rtl="1" algn="r">
              <a:lnSpc>
                <a:spcPct val="107000"/>
              </a:lnSpc>
              <a:spcBef>
                <a:spcPts val="0"/>
              </a:spcBef>
              <a:spcAft>
                <a:spcPts val="0"/>
              </a:spcAft>
              <a:buClr>
                <a:schemeClr val="dk1"/>
              </a:buClr>
              <a:buSzPts val="1200"/>
              <a:buChar char="•"/>
            </a:pPr>
            <a:r>
              <a:rPr lang="es-ES"/>
              <a:t>تفتقر هياكل الإدارة والتنسيق للتأهب والاستجابة إلى آليات لإدراج نهج تنمية الطفولة المبكرة. </a:t>
            </a:r>
            <a:endParaRPr/>
          </a:p>
          <a:p>
            <a:pPr indent="-158750" lvl="0" marL="171450" rtl="1" algn="r">
              <a:lnSpc>
                <a:spcPct val="107000"/>
              </a:lnSpc>
              <a:spcBef>
                <a:spcPts val="0"/>
              </a:spcBef>
              <a:spcAft>
                <a:spcPts val="0"/>
              </a:spcAft>
              <a:buClr>
                <a:schemeClr val="dk1"/>
              </a:buClr>
              <a:buSzPts val="1200"/>
              <a:buChar char="•"/>
            </a:pPr>
            <a:r>
              <a:rPr lang="es-ES"/>
              <a:t>بالعادة، لا تحدد خطط الاستجابة والطوارئ أو تدمج سيناريوهات واستراتيجيات تركز على الطفولة المبكرة.</a:t>
            </a:r>
            <a:endParaRPr/>
          </a:p>
          <a:p>
            <a:pPr indent="-158750" lvl="0" marL="171450" rtl="1" algn="r">
              <a:lnSpc>
                <a:spcPct val="107000"/>
              </a:lnSpc>
              <a:spcBef>
                <a:spcPts val="0"/>
              </a:spcBef>
              <a:spcAft>
                <a:spcPts val="0"/>
              </a:spcAft>
              <a:buClr>
                <a:schemeClr val="dk1"/>
              </a:buClr>
              <a:buSzPts val="1200"/>
              <a:buChar char="•"/>
            </a:pPr>
            <a:r>
              <a:rPr lang="es-ES"/>
              <a:t>يفتقر الموظفون الذين يعملون ويتفاعلون مع مرحلة الطفولة المبكرة في بعض الأحيان إلى الإعداد والتدريب اللازمين لصياغة استجابة مناسبة في حالة الكوارث.</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لتحديد نطاق التدخل، يمكن للفرق تحليل الخصائص والاحتياجات ونقاط القوة المحلية. فمن شأن الفهم الراسخ للهياكل الأساسية القائمة لتنمية الطفولة المبكرة والشركاء المحتملين أن ييسر الاستجابة السريعة والفعالة. خذ بعين الاعتبار الإجابة عن الأسئلة التالية: </a:t>
            </a:r>
            <a:endParaRPr/>
          </a:p>
          <a:p>
            <a:pPr indent="0" lvl="0" marL="0" rtl="1" algn="r">
              <a:lnSpc>
                <a:spcPct val="107000"/>
              </a:lnSpc>
              <a:spcBef>
                <a:spcPts val="0"/>
              </a:spcBef>
              <a:spcAft>
                <a:spcPts val="0"/>
              </a:spcAft>
              <a:buSzPts val="1400"/>
              <a:buNone/>
            </a:pPr>
            <a:r>
              <a:rPr b="1" lang="es-ES"/>
              <a:t>تحليل الأطفال الصغار والأسر </a:t>
            </a:r>
            <a:endParaRPr/>
          </a:p>
          <a:p>
            <a:pPr indent="-304800" lvl="0" marL="457200" rtl="1" algn="r">
              <a:lnSpc>
                <a:spcPct val="107000"/>
              </a:lnSpc>
              <a:spcBef>
                <a:spcPts val="0"/>
              </a:spcBef>
              <a:spcAft>
                <a:spcPts val="0"/>
              </a:spcAft>
              <a:buSzPts val="1200"/>
              <a:buChar char="●"/>
            </a:pPr>
            <a:r>
              <a:rPr lang="es-ES"/>
              <a:t>كم عدد الأطفال من عمر الولادة وحتى سن الثامنة؟ (حسب سنهم ونوعهم الاجتماعي وإعاقتهم––إذا كانت لديهم إعاقة) </a:t>
            </a:r>
            <a:endParaRPr/>
          </a:p>
          <a:p>
            <a:pPr indent="-304800" lvl="0" marL="457200" rtl="1" algn="r">
              <a:lnSpc>
                <a:spcPct val="107000"/>
              </a:lnSpc>
              <a:spcBef>
                <a:spcPts val="0"/>
              </a:spcBef>
              <a:spcAft>
                <a:spcPts val="0"/>
              </a:spcAft>
              <a:buSzPts val="1200"/>
              <a:buChar char="●"/>
            </a:pPr>
            <a:r>
              <a:rPr lang="es-ES"/>
              <a:t>ما هي النسبة المئوية للأطفال الصغار الذين يعيشون مع أهلهم أومع مقدمي الرعاية؟ </a:t>
            </a:r>
            <a:endParaRPr/>
          </a:p>
          <a:p>
            <a:pPr indent="-304800" lvl="0" marL="457200" rtl="1" algn="r">
              <a:lnSpc>
                <a:spcPct val="107000"/>
              </a:lnSpc>
              <a:spcBef>
                <a:spcPts val="0"/>
              </a:spcBef>
              <a:spcAft>
                <a:spcPts val="0"/>
              </a:spcAft>
              <a:buSzPts val="1200"/>
              <a:buChar char="●"/>
            </a:pPr>
            <a:r>
              <a:rPr lang="es-ES"/>
              <a:t>ما مدى معرفة المجتمع المحلي الحالية بتنمية الطفولة المبكرة؟ </a:t>
            </a:r>
            <a:endParaRPr/>
          </a:p>
          <a:p>
            <a:pPr indent="-304800" lvl="0" marL="457200" rtl="1" algn="r">
              <a:lnSpc>
                <a:spcPct val="107000"/>
              </a:lnSpc>
              <a:spcBef>
                <a:spcPts val="0"/>
              </a:spcBef>
              <a:spcAft>
                <a:spcPts val="0"/>
              </a:spcAft>
              <a:buSzPts val="1200"/>
              <a:buChar char="●"/>
            </a:pPr>
            <a:r>
              <a:rPr lang="es-ES"/>
              <a:t>ما هي الممارسات الخاصة بالرعاية المحلية السائدة بالنسبة للأطفال الصغار؟ </a:t>
            </a:r>
            <a:endParaRPr/>
          </a:p>
          <a:p>
            <a:pPr indent="0" lvl="0" marL="0" rtl="1" algn="r">
              <a:lnSpc>
                <a:spcPct val="107000"/>
              </a:lnSpc>
              <a:spcBef>
                <a:spcPts val="0"/>
              </a:spcBef>
              <a:spcAft>
                <a:spcPts val="0"/>
              </a:spcAft>
              <a:buSzPts val="1400"/>
              <a:buNone/>
            </a:pPr>
            <a:r>
              <a:t/>
            </a:r>
            <a:endParaRPr b="1"/>
          </a:p>
          <a:p>
            <a:pPr indent="0" lvl="0" marL="0" rtl="1" algn="r">
              <a:lnSpc>
                <a:spcPct val="107000"/>
              </a:lnSpc>
              <a:spcBef>
                <a:spcPts val="0"/>
              </a:spcBef>
              <a:spcAft>
                <a:spcPts val="0"/>
              </a:spcAft>
              <a:buSzPts val="1400"/>
              <a:buNone/>
            </a:pPr>
            <a:r>
              <a:rPr b="1" lang="es-ES"/>
              <a:t>تحليل الأنشطة القائمة في مجال تنمية الطفولة المبكرة </a:t>
            </a:r>
            <a:endParaRPr/>
          </a:p>
          <a:p>
            <a:pPr indent="-304800" lvl="0" marL="457200" rtl="1" algn="r">
              <a:lnSpc>
                <a:spcPct val="107000"/>
              </a:lnSpc>
              <a:spcBef>
                <a:spcPts val="0"/>
              </a:spcBef>
              <a:spcAft>
                <a:spcPts val="0"/>
              </a:spcAft>
              <a:buSzPts val="1200"/>
              <a:buChar char="●"/>
            </a:pPr>
            <a:r>
              <a:rPr lang="es-ES"/>
              <a:t>هل يتم تنفيذ حالياً أي أنشطة لتنمية الطفولة المبكرة؟ إذا كان الأمر كذلك، فما هي؟ </a:t>
            </a:r>
            <a:endParaRPr/>
          </a:p>
          <a:p>
            <a:pPr indent="-304800" lvl="0" marL="457200" rtl="1" algn="r">
              <a:lnSpc>
                <a:spcPct val="107000"/>
              </a:lnSpc>
              <a:spcBef>
                <a:spcPts val="0"/>
              </a:spcBef>
              <a:spcAft>
                <a:spcPts val="0"/>
              </a:spcAft>
              <a:buSzPts val="1200"/>
              <a:buChar char="●"/>
            </a:pPr>
            <a:r>
              <a:rPr lang="es-ES"/>
              <a:t>هل المساحة المتاحة مناسبة للعب في الداخل والخارج؟ </a:t>
            </a:r>
            <a:endParaRPr/>
          </a:p>
          <a:p>
            <a:pPr indent="-304800" lvl="0" marL="457200" rtl="1" algn="r">
              <a:lnSpc>
                <a:spcPct val="107000"/>
              </a:lnSpc>
              <a:spcBef>
                <a:spcPts val="0"/>
              </a:spcBef>
              <a:spcAft>
                <a:spcPts val="0"/>
              </a:spcAft>
              <a:buSzPts val="1200"/>
              <a:buChar char="●"/>
            </a:pPr>
            <a:r>
              <a:rPr lang="es-ES"/>
              <a:t>ما هي المواد المتاحة للتعلم المبكر واللعب والترفيه والتحفيز وغيرها من المواد الخاصة بتنمية الطفولة المبكرة؟ </a:t>
            </a:r>
            <a:endParaRPr/>
          </a:p>
          <a:p>
            <a:pPr indent="-304800" lvl="0" marL="457200" rtl="1" algn="r">
              <a:lnSpc>
                <a:spcPct val="107000"/>
              </a:lnSpc>
              <a:spcBef>
                <a:spcPts val="0"/>
              </a:spcBef>
              <a:spcAft>
                <a:spcPts val="0"/>
              </a:spcAft>
              <a:buSzPts val="1200"/>
              <a:buChar char="●"/>
            </a:pPr>
            <a:r>
              <a:rPr lang="es-ES"/>
              <a:t>هل تم تدريب المعلمين/الميسرين/المتطوعين؟ </a:t>
            </a:r>
            <a:endParaRPr/>
          </a:p>
          <a:p>
            <a:pPr indent="-304800" lvl="0" marL="457200" rtl="1" algn="r">
              <a:lnSpc>
                <a:spcPct val="107000"/>
              </a:lnSpc>
              <a:spcBef>
                <a:spcPts val="0"/>
              </a:spcBef>
              <a:spcAft>
                <a:spcPts val="0"/>
              </a:spcAft>
              <a:buSzPts val="1200"/>
              <a:buChar char="●"/>
            </a:pPr>
            <a:r>
              <a:rPr lang="es-ES"/>
              <a:t>هل يشارك الأطفال الأكبر سناً/مقدمو الرعاية الآخرون في تنظيم أنشطة الأطفال الصغار والمساعدة فيها؟ </a:t>
            </a:r>
            <a:endParaRPr/>
          </a:p>
          <a:p>
            <a:pPr indent="-304800" lvl="0" marL="457200" rtl="1" algn="r">
              <a:lnSpc>
                <a:spcPct val="107000"/>
              </a:lnSpc>
              <a:spcBef>
                <a:spcPts val="0"/>
              </a:spcBef>
              <a:spcAft>
                <a:spcPts val="0"/>
              </a:spcAft>
              <a:buSzPts val="1200"/>
              <a:buChar char="●"/>
            </a:pPr>
            <a:r>
              <a:rPr lang="es-ES"/>
              <a:t>هل من نظام إحالة للأطفال الذين يعانون من ضيق نفسي أو يحتاجون لحماية خاصة؟ </a:t>
            </a:r>
            <a:endParaRPr/>
          </a:p>
          <a:p>
            <a:pPr indent="-304800" lvl="0" marL="457200" rtl="1" algn="r">
              <a:lnSpc>
                <a:spcPct val="107000"/>
              </a:lnSpc>
              <a:spcBef>
                <a:spcPts val="0"/>
              </a:spcBef>
              <a:spcAft>
                <a:spcPts val="0"/>
              </a:spcAft>
              <a:buSzPts val="1200"/>
              <a:buChar char="●"/>
            </a:pPr>
            <a:r>
              <a:rPr lang="es-ES"/>
              <a:t>إذا كانت الإجابة نعم، إلى أين تتم إحالتهم؟ كيف يتم إشراك الأهل في الأنشطة؟ </a:t>
            </a:r>
            <a:endParaRPr/>
          </a:p>
          <a:p>
            <a:pPr indent="-304800" lvl="0" marL="457200" rtl="1" algn="r">
              <a:lnSpc>
                <a:spcPct val="107000"/>
              </a:lnSpc>
              <a:spcBef>
                <a:spcPts val="0"/>
              </a:spcBef>
              <a:spcAft>
                <a:spcPts val="0"/>
              </a:spcAft>
              <a:buSzPts val="1200"/>
              <a:buChar char="●"/>
            </a:pPr>
            <a:r>
              <a:rPr lang="es-ES"/>
              <a:t>كيف يمكن إدراج تنمية الطفولة المبكرة في سياق الطوارئ والأزمات في برامج وأنشطة تنمية الطفولة المبكرة الحالية؟ </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 </a:t>
            </a:r>
            <a:r>
              <a:rPr b="1" lang="es-ES"/>
              <a:t>تحليل الشركاء المحتملين</a:t>
            </a:r>
            <a:r>
              <a:rPr lang="es-ES"/>
              <a:t> </a:t>
            </a:r>
            <a:endParaRPr/>
          </a:p>
          <a:p>
            <a:pPr indent="-304800" lvl="0" marL="457200" rtl="1" algn="r">
              <a:lnSpc>
                <a:spcPct val="107000"/>
              </a:lnSpc>
              <a:spcBef>
                <a:spcPts val="0"/>
              </a:spcBef>
              <a:spcAft>
                <a:spcPts val="0"/>
              </a:spcAft>
              <a:buSzPts val="1200"/>
              <a:buChar char="●"/>
            </a:pPr>
            <a:r>
              <a:rPr lang="es-ES"/>
              <a:t>من هي الجهات الفاعلة الرئيسية في مجال تنمية الطفولة المبكرة؟ </a:t>
            </a:r>
            <a:endParaRPr/>
          </a:p>
          <a:p>
            <a:pPr indent="-304800" lvl="0" marL="457200" rtl="1" algn="r">
              <a:lnSpc>
                <a:spcPct val="107000"/>
              </a:lnSpc>
              <a:spcBef>
                <a:spcPts val="0"/>
              </a:spcBef>
              <a:spcAft>
                <a:spcPts val="0"/>
              </a:spcAft>
              <a:buSzPts val="1200"/>
              <a:buChar char="●"/>
            </a:pPr>
            <a:r>
              <a:rPr lang="es-ES"/>
              <a:t>هل تمت صياغة خطة طوارئ خاصة بالبلد، تتضمن شقاً عن تنمية الطفولة المبكرة للبلد؟ </a:t>
            </a:r>
            <a:endParaRPr/>
          </a:p>
          <a:p>
            <a:pPr indent="-304800" lvl="0" marL="457200" rtl="1" algn="r">
              <a:lnSpc>
                <a:spcPct val="107000"/>
              </a:lnSpc>
              <a:spcBef>
                <a:spcPts val="0"/>
              </a:spcBef>
              <a:spcAft>
                <a:spcPts val="0"/>
              </a:spcAft>
              <a:buSzPts val="1200"/>
              <a:buChar char="●"/>
            </a:pPr>
            <a:r>
              <a:rPr lang="es-ES"/>
              <a:t>هل تم تدريب الموظفين المحليين؟ هل يحتاجون إلى تدريب إضافي للاستجابة إلى الأزمة واحتياجات الأطفال؟</a:t>
            </a:r>
            <a:endParaRPr/>
          </a:p>
          <a:p>
            <a:pPr indent="-304800" lvl="0" marL="457200" rtl="1" algn="r">
              <a:lnSpc>
                <a:spcPct val="107000"/>
              </a:lnSpc>
              <a:spcBef>
                <a:spcPts val="0"/>
              </a:spcBef>
              <a:spcAft>
                <a:spcPts val="0"/>
              </a:spcAft>
              <a:buSzPts val="1200"/>
              <a:buChar char="●"/>
            </a:pPr>
            <a:r>
              <a:rPr lang="es-ES"/>
              <a:t>هل يوجد موظفون دوليون ومحليون قادرون على تنسيق عملية تنمية الطفولة المبكرة في خطة الطوارئ؟ </a:t>
            </a:r>
            <a:endParaRPr/>
          </a:p>
          <a:p>
            <a:pPr indent="-304800" lvl="0" marL="457200" rtl="1" algn="r">
              <a:lnSpc>
                <a:spcPct val="107000"/>
              </a:lnSpc>
              <a:spcBef>
                <a:spcPts val="0"/>
              </a:spcBef>
              <a:spcAft>
                <a:spcPts val="0"/>
              </a:spcAft>
              <a:buSzPts val="1200"/>
              <a:buChar char="●"/>
            </a:pPr>
            <a:r>
              <a:rPr lang="es-ES"/>
              <a:t>هل توجد هياكل إدارية وخطوط المساءلة؟ </a:t>
            </a:r>
            <a:endParaRPr/>
          </a:p>
          <a:p>
            <a:pPr indent="-304800" lvl="0" marL="457200" rtl="1" algn="r">
              <a:lnSpc>
                <a:spcPct val="107000"/>
              </a:lnSpc>
              <a:spcBef>
                <a:spcPts val="0"/>
              </a:spcBef>
              <a:spcAft>
                <a:spcPts val="0"/>
              </a:spcAft>
              <a:buSzPts val="1200"/>
              <a:buChar char="●"/>
            </a:pPr>
            <a:r>
              <a:rPr lang="es-ES"/>
              <a:t>هل يتم إحاطة موظفي الطوارئ الدوليين بشكل كامل وهم على أهبة الاستعداد؟ </a:t>
            </a:r>
            <a:endParaRPr/>
          </a:p>
          <a:p>
            <a:pPr indent="-304800" lvl="0" marL="457200" rtl="1" algn="r">
              <a:lnSpc>
                <a:spcPct val="107000"/>
              </a:lnSpc>
              <a:spcBef>
                <a:spcPts val="0"/>
              </a:spcBef>
              <a:spcAft>
                <a:spcPts val="0"/>
              </a:spcAft>
              <a:buSzPts val="1200"/>
              <a:buChar char="●"/>
            </a:pPr>
            <a:r>
              <a:rPr lang="es-ES"/>
              <a:t>هل هناك شركاء محليون منخرطون في أنشطة حول تنمية الطفولة المبكرة؟ </a:t>
            </a:r>
            <a:endParaRPr/>
          </a:p>
          <a:p>
            <a:pPr indent="-304800" lvl="0" marL="457200" rtl="1" algn="r">
              <a:lnSpc>
                <a:spcPct val="107000"/>
              </a:lnSpc>
              <a:spcBef>
                <a:spcPts val="0"/>
              </a:spcBef>
              <a:spcAft>
                <a:spcPts val="0"/>
              </a:spcAft>
              <a:buSzPts val="1200"/>
              <a:buChar char="●"/>
            </a:pPr>
            <a:r>
              <a:rPr lang="es-ES"/>
              <a:t>ما هو نهجهم وما هي الأنشطة المحددة التي تم التخطيط لها؟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لماذا من المهم مراعاة السياق عند تنفيذ برنامج تنمية الطفولة المبكرة في سياق الطوارئ؟</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من هي بعض الجهات الفاعلة الرئيسية التي ينبغي أن تشارك في مرحلة التقييم والإعداد؟</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a:t>
            </a:r>
            <a:endParaRPr/>
          </a:p>
          <a:p>
            <a:pPr indent="0" lvl="0" marL="0" rtl="1" algn="r">
              <a:lnSpc>
                <a:spcPct val="107000"/>
              </a:lnSpc>
              <a:spcBef>
                <a:spcPts val="0"/>
              </a:spcBef>
              <a:spcAft>
                <a:spcPts val="0"/>
              </a:spcAft>
              <a:buClr>
                <a:schemeClr val="dk1"/>
              </a:buClr>
              <a:buSzPts val="1400"/>
              <a:buFont typeface="Arial"/>
              <a:buNone/>
            </a:pPr>
            <a:r>
              <a:rPr lang="es-ES"/>
              <a:t>لضمان أننا في الاستجابة للأزمات، نخدم الأطفال الصغار على أفضل وجه، من الضروري بمكان، أن نشرك أفراد المجتمع المحلي بنشاط في عملية تقييم نُظُم المعتقدات والقدرات الحالية التي تعزز القدرة على التأقلم والحماية والاستجابة للمخاطر دون تمييز. على الجهات الفاعلة الرئيسية أن تفهم ما يلي:</a:t>
            </a:r>
            <a:endParaRPr/>
          </a:p>
          <a:p>
            <a:pPr indent="-158750" lvl="0" marL="171450" rtl="1" algn="r">
              <a:lnSpc>
                <a:spcPct val="107000"/>
              </a:lnSpc>
              <a:spcBef>
                <a:spcPts val="0"/>
              </a:spcBef>
              <a:spcAft>
                <a:spcPts val="0"/>
              </a:spcAft>
              <a:buClr>
                <a:schemeClr val="dk1"/>
              </a:buClr>
              <a:buSzPts val="1200"/>
              <a:buChar char="•"/>
            </a:pPr>
            <a:r>
              <a:rPr lang="es-ES"/>
              <a:t>التحديات والموارد القائمة، </a:t>
            </a:r>
            <a:endParaRPr/>
          </a:p>
          <a:p>
            <a:pPr indent="-158750" lvl="0" marL="171450" rtl="1" algn="r">
              <a:lnSpc>
                <a:spcPct val="107000"/>
              </a:lnSpc>
              <a:spcBef>
                <a:spcPts val="0"/>
              </a:spcBef>
              <a:spcAft>
                <a:spcPts val="0"/>
              </a:spcAft>
              <a:buClr>
                <a:schemeClr val="dk1"/>
              </a:buClr>
              <a:buSzPts val="1200"/>
              <a:buChar char="•"/>
            </a:pPr>
            <a:r>
              <a:rPr lang="es-ES"/>
              <a:t>كيف يتم فهم شواغل الطفولة المبكرة وتحديد أولوياتها</a:t>
            </a:r>
            <a:endParaRPr/>
          </a:p>
          <a:p>
            <a:pPr indent="-158750" lvl="0" marL="171450" rtl="1" algn="r">
              <a:lnSpc>
                <a:spcPct val="107000"/>
              </a:lnSpc>
              <a:spcBef>
                <a:spcPts val="0"/>
              </a:spcBef>
              <a:spcAft>
                <a:spcPts val="0"/>
              </a:spcAft>
              <a:buClr>
                <a:schemeClr val="dk1"/>
              </a:buClr>
              <a:buSzPts val="1200"/>
              <a:buChar char="•"/>
            </a:pPr>
            <a:r>
              <a:rPr lang="es-ES"/>
              <a:t>كيف تحشد المجتمعات المحلية حول هذه القضايا للعمل بطرق داعمة وتعاونية ولا تقوض النُظُم المحلية </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يستوجب ذلك مشاركة نشطة من</a:t>
            </a:r>
            <a:r>
              <a:rPr b="1" lang="es-ES"/>
              <a:t> </a:t>
            </a:r>
            <a:r>
              <a:rPr lang="es-ES"/>
              <a:t>الجهات الفاعلة الرئيسيةبما في ذلك: </a:t>
            </a:r>
            <a:endParaRPr/>
          </a:p>
          <a:p>
            <a:pPr indent="-158750" lvl="0" marL="171450" rtl="1" algn="r">
              <a:lnSpc>
                <a:spcPct val="107000"/>
              </a:lnSpc>
              <a:spcBef>
                <a:spcPts val="0"/>
              </a:spcBef>
              <a:spcAft>
                <a:spcPts val="0"/>
              </a:spcAft>
              <a:buClr>
                <a:schemeClr val="dk1"/>
              </a:buClr>
              <a:buSzPts val="1200"/>
              <a:buChar char="•"/>
            </a:pPr>
            <a:r>
              <a:rPr lang="es-ES"/>
              <a:t>الأطفال الصغار ومقدمو الرعاية </a:t>
            </a:r>
            <a:endParaRPr/>
          </a:p>
          <a:p>
            <a:pPr indent="-158750" lvl="0" marL="171450" rtl="1" algn="r">
              <a:lnSpc>
                <a:spcPct val="107000"/>
              </a:lnSpc>
              <a:spcBef>
                <a:spcPts val="0"/>
              </a:spcBef>
              <a:spcAft>
                <a:spcPts val="0"/>
              </a:spcAft>
              <a:buClr>
                <a:schemeClr val="dk1"/>
              </a:buClr>
              <a:buSzPts val="1200"/>
              <a:buChar char="•"/>
            </a:pPr>
            <a:r>
              <a:rPr lang="es-ES"/>
              <a:t>المجتمعات المحلية </a:t>
            </a:r>
            <a:endParaRPr/>
          </a:p>
          <a:p>
            <a:pPr indent="-158750" lvl="0" marL="171450" rtl="1" algn="r">
              <a:lnSpc>
                <a:spcPct val="107000"/>
              </a:lnSpc>
              <a:spcBef>
                <a:spcPts val="0"/>
              </a:spcBef>
              <a:spcAft>
                <a:spcPts val="0"/>
              </a:spcAft>
              <a:buClr>
                <a:schemeClr val="dk1"/>
              </a:buClr>
              <a:buSzPts val="1200"/>
              <a:buChar char="•"/>
            </a:pPr>
            <a:r>
              <a:rPr lang="es-ES"/>
              <a:t>الوكالات الإنسانية </a:t>
            </a:r>
            <a:endParaRPr/>
          </a:p>
          <a:p>
            <a:pPr indent="-158750" lvl="0" marL="171450" rtl="1" algn="r">
              <a:lnSpc>
                <a:spcPct val="107000"/>
              </a:lnSpc>
              <a:spcBef>
                <a:spcPts val="0"/>
              </a:spcBef>
              <a:spcAft>
                <a:spcPts val="0"/>
              </a:spcAft>
              <a:buClr>
                <a:schemeClr val="dk1"/>
              </a:buClr>
              <a:buSzPts val="1200"/>
              <a:buChar char="•"/>
            </a:pPr>
            <a:r>
              <a:rPr lang="es-ES"/>
              <a:t>المجتمع المدني والمنظمات المجتمعية</a:t>
            </a:r>
            <a:endParaRPr/>
          </a:p>
          <a:p>
            <a:pPr indent="-158750" lvl="0" marL="171450" rtl="1" algn="r">
              <a:lnSpc>
                <a:spcPct val="107000"/>
              </a:lnSpc>
              <a:spcBef>
                <a:spcPts val="0"/>
              </a:spcBef>
              <a:spcAft>
                <a:spcPts val="0"/>
              </a:spcAft>
              <a:buClr>
                <a:schemeClr val="dk1"/>
              </a:buClr>
              <a:buSzPts val="1200"/>
              <a:buChar char="•"/>
            </a:pPr>
            <a:r>
              <a:rPr lang="es-ES"/>
              <a:t>المؤسسات الحكومية</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بالنسبة لتنمية الطفولة المبكرة في سياق الطوارئ والأزمات، على الفرق مراعاة السياق والعوامل الأساسية اللازمة لرفاه الأطفال الصغار، يضمن ذلك أن تناسب البرامج الأطفال والأسر والمجتمعات المحلية. يتطلب إجراء تحليل عميق للسياق إظهار الاحترام وبناء الثقة وتطوير العلاقات المجتمعية، وكيف نفعل هذا لا يقل أهمية عما نفعله.</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من الأفضل إجراء</a:t>
            </a:r>
            <a:r>
              <a:rPr b="1" lang="es-ES"/>
              <a:t> تحليل السياق</a:t>
            </a:r>
            <a:r>
              <a:rPr lang="es-ES"/>
              <a:t> بشكلٍ عميل خلال مرحلة التأهب في سياق إنساني. على أن يتم تحديث هذه العملية هذا خلال مرحلة الاستجابة، وإذا لم يُجر تحليل للسياق قبل مرحلة الاستجابة، فستبدأ العملية هناك وسيتم تعزيزها بشكلٍ مستمر خلال مرحلة التعافي.</a:t>
            </a:r>
            <a:endParaRPr/>
          </a:p>
          <a:p>
            <a:pPr indent="0" lvl="0" marL="0" rtl="1" algn="r">
              <a:lnSpc>
                <a:spcPct val="107000"/>
              </a:lnSpc>
              <a:spcBef>
                <a:spcPts val="0"/>
              </a:spcBef>
              <a:spcAft>
                <a:spcPts val="0"/>
              </a:spcAft>
              <a:buClr>
                <a:schemeClr val="dk1"/>
              </a:buClr>
              <a:buSzPts val="1400"/>
              <a:buFont typeface="Arial"/>
              <a:buNone/>
            </a:pPr>
            <a:r>
              <a:rPr lang="es-ES"/>
              <a:t>ومن خلال فهم أوجه عدم المساواة والتفاوتات وديناميكيات القوة الكامنة، يمكننا تخطيط وتنفيذ برامج مستجيبة وقائية وعادلة للأطفال الصغار بشكلٍ أفضل. ونفعل ذلك عن طريق:</a:t>
            </a:r>
            <a:endParaRPr/>
          </a:p>
          <a:p>
            <a:pPr indent="0" lvl="0" marL="0" rtl="1" algn="r">
              <a:lnSpc>
                <a:spcPct val="107000"/>
              </a:lnSpc>
              <a:spcBef>
                <a:spcPts val="0"/>
              </a:spcBef>
              <a:spcAft>
                <a:spcPts val="0"/>
              </a:spcAft>
              <a:buClr>
                <a:schemeClr val="dk1"/>
              </a:buClr>
              <a:buSzPts val="1400"/>
              <a:buFont typeface="Arial"/>
              <a:buNone/>
            </a:pPr>
            <a:r>
              <a:rPr lang="es-ES"/>
              <a:t>التعرف على الفهم المحلي للمفاهيم الرئيسية (على سبيل المثال، الطفل ونمو الطفل والحماية والخطر والأذى) وكيف تؤثر تلك المفاهيم على النُهُج المحلية لتنمية الطفولة المبكرة وحماية الأطفال)</a:t>
            </a:r>
            <a:endParaRPr/>
          </a:p>
          <a:p>
            <a:pPr indent="-304800" lvl="0" marL="457200" rtl="1" algn="r">
              <a:lnSpc>
                <a:spcPct val="107000"/>
              </a:lnSpc>
              <a:spcBef>
                <a:spcPts val="0"/>
              </a:spcBef>
              <a:spcAft>
                <a:spcPts val="0"/>
              </a:spcAft>
              <a:buSzPts val="1200"/>
              <a:buChar char="●"/>
            </a:pPr>
            <a:r>
              <a:rPr lang="es-ES"/>
              <a:t>تحديد ما يفعله أفراد المجتمع بالفعل لحماية الأطفال.</a:t>
            </a:r>
            <a:endParaRPr/>
          </a:p>
          <a:p>
            <a:pPr indent="-304800" lvl="0" marL="457200" rtl="1" algn="r">
              <a:lnSpc>
                <a:spcPct val="107000"/>
              </a:lnSpc>
              <a:spcBef>
                <a:spcPts val="0"/>
              </a:spcBef>
              <a:spcAft>
                <a:spcPts val="0"/>
              </a:spcAft>
              <a:buSzPts val="1200"/>
              <a:buChar char="●"/>
            </a:pPr>
            <a:r>
              <a:rPr lang="es-ES"/>
              <a:t>فهم الهياكل القيادية ومن هم قادة الرأي والمؤثرون.</a:t>
            </a:r>
            <a:endParaRPr/>
          </a:p>
          <a:p>
            <a:pPr indent="-304800" lvl="0" marL="457200" rtl="1" algn="r">
              <a:lnSpc>
                <a:spcPct val="107000"/>
              </a:lnSpc>
              <a:spcBef>
                <a:spcPts val="0"/>
              </a:spcBef>
              <a:spcAft>
                <a:spcPts val="0"/>
              </a:spcAft>
              <a:buSzPts val="1200"/>
              <a:buChar char="●"/>
            </a:pPr>
            <a:r>
              <a:rPr lang="es-ES"/>
              <a:t>التعرف على الشواغل والأولويات المتعلقة بالتعليم والحماية في المجتمع المحلي، بما في ذلك النُهُج والممارسات السابقة لحالات الطوارئ وما إذا/كيف كانت هذه الشواغل والأولويات قد تأثرت بحالة الطوارئ (إيجابًا أو سلبًا). </a:t>
            </a:r>
            <a:endParaRPr/>
          </a:p>
          <a:p>
            <a:pPr indent="-304800" lvl="0" marL="457200" rtl="1" algn="r">
              <a:lnSpc>
                <a:spcPct val="107000"/>
              </a:lnSpc>
              <a:spcBef>
                <a:spcPts val="0"/>
              </a:spcBef>
              <a:spcAft>
                <a:spcPts val="0"/>
              </a:spcAft>
              <a:buSzPts val="1200"/>
              <a:buChar char="●"/>
            </a:pPr>
            <a:r>
              <a:rPr lang="es-ES"/>
              <a:t>تحديد الموارد الموجودة ضمن المجتمع لحماية الطفل وتلك الجهود الرامية لتنمية الطفولة المبكرة.</a:t>
            </a:r>
            <a:endParaRPr/>
          </a:p>
          <a:p>
            <a:pPr indent="-304800" lvl="0" marL="457200" rtl="1" algn="r">
              <a:lnSpc>
                <a:spcPct val="107000"/>
              </a:lnSpc>
              <a:spcBef>
                <a:spcPts val="0"/>
              </a:spcBef>
              <a:spcAft>
                <a:spcPts val="0"/>
              </a:spcAft>
              <a:buSzPts val="1200"/>
              <a:buChar char="●"/>
            </a:pPr>
            <a:r>
              <a:rPr lang="es-ES"/>
              <a:t>النظر في التأثيرات المحتملة (الإيجابية والسلبية) التي يمكن أن تحدثها مشاركة الجهات الفاعلة الخارجية (بما في ذلك العاملون في المجال الإنساني) في حماية المجتمع المحلي للأطفال وتنمية الطفولة المبكرة.</a:t>
            </a:r>
            <a:endParaRPr/>
          </a:p>
          <a:p>
            <a:pPr indent="-304800" lvl="0" marL="457200" rtl="1" algn="r">
              <a:lnSpc>
                <a:spcPct val="107000"/>
              </a:lnSpc>
              <a:spcBef>
                <a:spcPts val="0"/>
              </a:spcBef>
              <a:spcAft>
                <a:spcPts val="0"/>
              </a:spcAft>
              <a:buSzPts val="1200"/>
              <a:buChar char="●"/>
            </a:pPr>
            <a:r>
              <a:rPr lang="es-ES"/>
              <a:t>فهم ما إذا كانت هناك قضايا لا يرغب أفراد المجتمع في معالجتها أو لا يمكنهم معالجتها ولماذا.</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أعط مثالاً من الصحة أو المياه والصرف الصحي والنظافة العامة أو التغذية حول كيفية دمج تدخلات برامج تنمية الطفولة المبكرة في سياق الطوارئ.</a:t>
            </a:r>
            <a:endParaRPr b="1"/>
          </a:p>
          <a:p>
            <a:pPr indent="0" lvl="0" marL="0" rtl="1" algn="r">
              <a:lnSpc>
                <a:spcPct val="100000"/>
              </a:lnSpc>
              <a:spcBef>
                <a:spcPts val="0"/>
              </a:spcBef>
              <a:spcAft>
                <a:spcPts val="0"/>
              </a:spcAft>
              <a:buSzPts val="1400"/>
              <a:buNone/>
            </a:pPr>
            <a:r>
              <a:t/>
            </a:r>
            <a:endParaRPr b="1"/>
          </a:p>
          <a:p>
            <a:pPr indent="0" lvl="0" marL="0" rtl="1" algn="r">
              <a:lnSpc>
                <a:spcPct val="100000"/>
              </a:lnSpc>
              <a:spcBef>
                <a:spcPts val="0"/>
              </a:spcBef>
              <a:spcAft>
                <a:spcPts val="0"/>
              </a:spcAft>
              <a:buClr>
                <a:schemeClr val="dk1"/>
              </a:buClr>
              <a:buSzPts val="1400"/>
              <a:buFont typeface="Arial"/>
              <a:buNone/>
            </a:pPr>
            <a:r>
              <a:rPr b="1" lang="es-ES"/>
              <a:t>--</a:t>
            </a:r>
            <a:endParaRPr/>
          </a:p>
          <a:p>
            <a:pPr indent="0" lvl="0" marL="0" rtl="1" algn="r">
              <a:lnSpc>
                <a:spcPct val="107000"/>
              </a:lnSpc>
              <a:spcBef>
                <a:spcPts val="0"/>
              </a:spcBef>
              <a:spcAft>
                <a:spcPts val="0"/>
              </a:spcAft>
              <a:buSzPts val="1400"/>
              <a:buNone/>
            </a:pPr>
            <a:r>
              <a:rPr lang="es-ES"/>
              <a:t>نُهُج البرامج المتكاملة ليست فعالة من حيث التكلفة فحسب، بل إنها تحقق أفضل النتائج أيضًا، تعتبر تنمية الطفولة المبكرة رابطاً مميزاً وتوفر فرصاً للجمع بين الخدمات متعددة القطاعات حول الطفل استجابةً للاحتياجات الفورية والطويلة الأجل.</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القطاعات الأكثر صلة بتنمية الطفولة المبكرة في سياق الطوارئ والأزمات هي: </a:t>
            </a:r>
            <a:endParaRPr/>
          </a:p>
          <a:p>
            <a:pPr indent="-158750" lvl="0" marL="171450" rtl="1" algn="r">
              <a:lnSpc>
                <a:spcPct val="107000"/>
              </a:lnSpc>
              <a:spcBef>
                <a:spcPts val="0"/>
              </a:spcBef>
              <a:spcAft>
                <a:spcPts val="0"/>
              </a:spcAft>
              <a:buClr>
                <a:schemeClr val="dk1"/>
              </a:buClr>
              <a:buSzPts val="1200"/>
              <a:buChar char="•"/>
            </a:pPr>
            <a:r>
              <a:rPr lang="es-ES"/>
              <a:t>الحماية:</a:t>
            </a:r>
            <a:endParaRPr/>
          </a:p>
          <a:p>
            <a:pPr indent="-158750" lvl="0" marL="171450" rtl="1" algn="r">
              <a:lnSpc>
                <a:spcPct val="107000"/>
              </a:lnSpc>
              <a:spcBef>
                <a:spcPts val="0"/>
              </a:spcBef>
              <a:spcAft>
                <a:spcPts val="0"/>
              </a:spcAft>
              <a:buClr>
                <a:schemeClr val="dk1"/>
              </a:buClr>
              <a:buSzPts val="1200"/>
              <a:buChar char="•"/>
            </a:pPr>
            <a:r>
              <a:rPr lang="es-ES"/>
              <a:t>التعلم/التعليم</a:t>
            </a:r>
            <a:endParaRPr/>
          </a:p>
          <a:p>
            <a:pPr indent="-158750" lvl="0" marL="171450" rtl="1" algn="r">
              <a:lnSpc>
                <a:spcPct val="107000"/>
              </a:lnSpc>
              <a:spcBef>
                <a:spcPts val="0"/>
              </a:spcBef>
              <a:spcAft>
                <a:spcPts val="0"/>
              </a:spcAft>
              <a:buClr>
                <a:schemeClr val="dk1"/>
              </a:buClr>
              <a:buSzPts val="1200"/>
              <a:buChar char="•"/>
            </a:pPr>
            <a:r>
              <a:rPr lang="es-ES"/>
              <a:t>المياه والصرف الصحي والنظافة</a:t>
            </a:r>
            <a:endParaRPr/>
          </a:p>
          <a:p>
            <a:pPr indent="-158750" lvl="0" marL="171450" rtl="1" algn="r">
              <a:lnSpc>
                <a:spcPct val="107000"/>
              </a:lnSpc>
              <a:spcBef>
                <a:spcPts val="0"/>
              </a:spcBef>
              <a:spcAft>
                <a:spcPts val="0"/>
              </a:spcAft>
              <a:buClr>
                <a:schemeClr val="dk1"/>
              </a:buClr>
              <a:buSzPts val="1200"/>
              <a:buChar char="•"/>
            </a:pPr>
            <a:r>
              <a:rPr lang="es-ES"/>
              <a:t>التغذية وسلامة الغذاء</a:t>
            </a:r>
            <a:endParaRPr/>
          </a:p>
          <a:p>
            <a:pPr indent="-158750" lvl="0" marL="171450" rtl="1" algn="r">
              <a:lnSpc>
                <a:spcPct val="107000"/>
              </a:lnSpc>
              <a:spcBef>
                <a:spcPts val="0"/>
              </a:spcBef>
              <a:spcAft>
                <a:spcPts val="0"/>
              </a:spcAft>
              <a:buClr>
                <a:schemeClr val="dk1"/>
              </a:buClr>
              <a:buSzPts val="1200"/>
              <a:buChar char="•"/>
            </a:pPr>
            <a:r>
              <a:rPr lang="es-ES"/>
              <a:t>الصحة</a:t>
            </a:r>
            <a:endParaRPr/>
          </a:p>
          <a:p>
            <a:pPr indent="0" lvl="0" marL="0" rtl="1" algn="r">
              <a:lnSpc>
                <a:spcPct val="107000"/>
              </a:lnSpc>
              <a:spcBef>
                <a:spcPts val="0"/>
              </a:spcBef>
              <a:spcAft>
                <a:spcPts val="0"/>
              </a:spcAft>
              <a:buSzPts val="1400"/>
              <a:buNone/>
            </a:pPr>
            <a:r>
              <a:rPr lang="es-ES"/>
              <a:t>كل قطاع يتكامل مع برامج تنمية الطفولة المبكرة في سياق الطوارئ يكون أقوى. ثمة العديد من أوجه التآزر الممكنة عندما تدمج الاستجابة التدخلات التقليدية مثل الصحة والمياه والصرف الصحي والنظافة مع تنمية الطفولة المبكرة في سياق الطوارئ والأزمات وتحسن الفعالية من خلال الاستفادة من الموارد.</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i="1" lang="es-ES"/>
              <a:t>إن دمج برامج تنمية الطفولة المبكرة في سياق الطوارئ مع البرامج الشاملة مثل النوع الاجتماعي والإبلاغ عن المخاطر والمشاركة المجتمعية أو المشاركة المجتمعية يضمن أن الاستجابة تتناول الممارسات الجنسانية التي تؤثر على دور الأطفال. من خلال ضمان مشاركة الأطفال ومقدمي الرعاية في جميع القرارات التي تؤثر عليهم، تعزز الفرق تنمية المهارات والمشاركة في عمليات صنع القرار الفردية والجماعية وزيادة شعور الطفل بتقدير الذات واحترام الذات والتمكين، ويقول الأطفال أنفسهم إن قدرتهم على التصرف وممارسة الاختيار والتأثير على المواقف اليومية ضرورية لرفاهيتهم.  </a:t>
            </a:r>
            <a:endParaRPr i="1"/>
          </a:p>
          <a:p>
            <a:pPr indent="0" lvl="0" marL="0" rtl="1" algn="r">
              <a:lnSpc>
                <a:spcPct val="107000"/>
              </a:lnSpc>
              <a:spcBef>
                <a:spcPts val="0"/>
              </a:spcBef>
              <a:spcAft>
                <a:spcPts val="0"/>
              </a:spcAft>
              <a:buSzPts val="1400"/>
              <a:buNone/>
            </a:pPr>
            <a:r>
              <a:t/>
            </a:r>
            <a:endParaRPr i="1"/>
          </a:p>
          <a:p>
            <a:pPr indent="0" lvl="0" marL="0" rtl="1" algn="r">
              <a:lnSpc>
                <a:spcPct val="107000"/>
              </a:lnSpc>
              <a:spcBef>
                <a:spcPts val="0"/>
              </a:spcBef>
              <a:spcAft>
                <a:spcPts val="0"/>
              </a:spcAft>
              <a:buClr>
                <a:schemeClr val="dk1"/>
              </a:buClr>
              <a:buSzPts val="1400"/>
              <a:buFont typeface="Calibri"/>
              <a:buNone/>
            </a:pPr>
            <a:r>
              <a:rPr lang="es-ES"/>
              <a:t>يمكن أن تشمل التدخلات المنسقة لتنمية الطفولة المبكرة في سياق الطوارئ والأزمات التي تراعي </a:t>
            </a:r>
            <a:r>
              <a:rPr b="1" lang="es-ES"/>
              <a:t>حماية الطفل</a:t>
            </a:r>
            <a:r>
              <a:rPr lang="es-ES"/>
              <a:t> ما يلي: </a:t>
            </a:r>
            <a:endParaRPr/>
          </a:p>
          <a:p>
            <a:pPr indent="-158750" lvl="0" marL="171450" rtl="1" algn="r">
              <a:lnSpc>
                <a:spcPct val="107000"/>
              </a:lnSpc>
              <a:spcBef>
                <a:spcPts val="0"/>
              </a:spcBef>
              <a:spcAft>
                <a:spcPts val="0"/>
              </a:spcAft>
              <a:buClr>
                <a:schemeClr val="dk1"/>
              </a:buClr>
              <a:buSzPts val="1200"/>
              <a:buFont typeface="Calibri"/>
              <a:buChar char="●"/>
            </a:pPr>
            <a:r>
              <a:rPr lang="es-ES"/>
              <a:t>تدعيم تسجيل المواليد </a:t>
            </a:r>
            <a:endParaRPr/>
          </a:p>
          <a:p>
            <a:pPr indent="-158750" lvl="0" marL="171450" rtl="1" algn="r">
              <a:lnSpc>
                <a:spcPct val="107000"/>
              </a:lnSpc>
              <a:spcBef>
                <a:spcPts val="0"/>
              </a:spcBef>
              <a:spcAft>
                <a:spcPts val="0"/>
              </a:spcAft>
              <a:buClr>
                <a:schemeClr val="dk1"/>
              </a:buClr>
              <a:buSzPts val="1200"/>
              <a:buFont typeface="Calibri"/>
              <a:buChar char="●"/>
            </a:pPr>
            <a:r>
              <a:rPr lang="es-ES"/>
              <a:t>استحداث مساحات صديقة للأطفال </a:t>
            </a:r>
            <a:endParaRPr/>
          </a:p>
          <a:p>
            <a:pPr indent="-158750" lvl="0" marL="171450" rtl="1" algn="r">
              <a:lnSpc>
                <a:spcPct val="107000"/>
              </a:lnSpc>
              <a:spcBef>
                <a:spcPts val="0"/>
              </a:spcBef>
              <a:spcAft>
                <a:spcPts val="0"/>
              </a:spcAft>
              <a:buClr>
                <a:schemeClr val="dk1"/>
              </a:buClr>
              <a:buSzPts val="1200"/>
              <a:buFont typeface="Calibri"/>
              <a:buChar char="●"/>
            </a:pPr>
            <a:r>
              <a:rPr lang="es-ES"/>
              <a:t>التعرّف على الأطفال الذين تظهر عليهم علامات الإجهاد أو الصدمة وإحالتهم إلى مقدمي الخدمات المتخصصين</a:t>
            </a:r>
            <a:endParaRPr/>
          </a:p>
          <a:p>
            <a:pPr indent="-158750" lvl="0" marL="171450" rtl="1" algn="r">
              <a:lnSpc>
                <a:spcPct val="107000"/>
              </a:lnSpc>
              <a:spcBef>
                <a:spcPts val="0"/>
              </a:spcBef>
              <a:spcAft>
                <a:spcPts val="0"/>
              </a:spcAft>
              <a:buClr>
                <a:schemeClr val="dk1"/>
              </a:buClr>
              <a:buSzPts val="1200"/>
              <a:buFont typeface="Calibri"/>
              <a:buChar char="●"/>
            </a:pPr>
            <a:r>
              <a:rPr lang="es-ES"/>
              <a:t>إجراءات للمّ شمل الأسرة</a:t>
            </a:r>
            <a:endParaRPr/>
          </a:p>
          <a:p>
            <a:pPr indent="-158750" lvl="0" marL="171450" rtl="1" algn="r">
              <a:lnSpc>
                <a:spcPct val="107000"/>
              </a:lnSpc>
              <a:spcBef>
                <a:spcPts val="0"/>
              </a:spcBef>
              <a:spcAft>
                <a:spcPts val="0"/>
              </a:spcAft>
              <a:buClr>
                <a:schemeClr val="dk1"/>
              </a:buClr>
              <a:buSzPts val="1200"/>
              <a:buFont typeface="Calibri"/>
              <a:buChar char="●"/>
            </a:pPr>
            <a:r>
              <a:rPr lang="es-ES"/>
              <a:t>البنية التحتية الميسّرة (للأطفال ذوي الإعاقة)</a:t>
            </a:r>
            <a:endParaRPr/>
          </a:p>
          <a:p>
            <a:pPr indent="-158750" lvl="0" marL="171450" rtl="1" algn="r">
              <a:lnSpc>
                <a:spcPct val="107000"/>
              </a:lnSpc>
              <a:spcBef>
                <a:spcPts val="0"/>
              </a:spcBef>
              <a:spcAft>
                <a:spcPts val="0"/>
              </a:spcAft>
              <a:buClr>
                <a:schemeClr val="dk1"/>
              </a:buClr>
              <a:buSzPts val="1200"/>
              <a:buFont typeface="Calibri"/>
              <a:buChar char="●"/>
            </a:pPr>
            <a:r>
              <a:rPr lang="es-ES"/>
              <a:t>مراحيض ومباول ذات حجم مناسب ويسهل الوصول إليها</a:t>
            </a:r>
            <a:endParaRPr/>
          </a:p>
          <a:p>
            <a:pPr indent="-158750" lvl="0" marL="171450" rtl="1" algn="r">
              <a:lnSpc>
                <a:spcPct val="107000"/>
              </a:lnSpc>
              <a:spcBef>
                <a:spcPts val="0"/>
              </a:spcBef>
              <a:spcAft>
                <a:spcPts val="0"/>
              </a:spcAft>
              <a:buClr>
                <a:schemeClr val="dk1"/>
              </a:buClr>
              <a:buSzPts val="1200"/>
              <a:buFont typeface="Calibri"/>
              <a:buChar char="●"/>
            </a:pPr>
            <a:r>
              <a:rPr lang="es-ES"/>
              <a:t>دعم الأمهات والآباء لرعاية أطفالهم الصغار وحمايتهم من الانتهاك والعنف</a:t>
            </a:r>
            <a:endParaRPr/>
          </a:p>
          <a:p>
            <a:pPr indent="-82550" lvl="0" marL="171450" rtl="1" algn="r">
              <a:lnSpc>
                <a:spcPct val="107000"/>
              </a:lnSpc>
              <a:spcBef>
                <a:spcPts val="0"/>
              </a:spcBef>
              <a:spcAft>
                <a:spcPts val="0"/>
              </a:spcAft>
              <a:buClr>
                <a:schemeClr val="dk1"/>
              </a:buClr>
              <a:buSzPts val="1400"/>
              <a:buFont typeface="Calibri"/>
              <a:buNone/>
            </a:pPr>
            <a:r>
              <a:t/>
            </a:r>
            <a:endParaRPr/>
          </a:p>
          <a:p>
            <a:pPr indent="0" lvl="0" marL="0" rtl="1" algn="r">
              <a:lnSpc>
                <a:spcPct val="107000"/>
              </a:lnSpc>
              <a:spcBef>
                <a:spcPts val="0"/>
              </a:spcBef>
              <a:spcAft>
                <a:spcPts val="0"/>
              </a:spcAft>
              <a:buClr>
                <a:schemeClr val="dk1"/>
              </a:buClr>
              <a:buSzPts val="1400"/>
              <a:buFont typeface="Arial"/>
              <a:buNone/>
            </a:pPr>
            <a:r>
              <a:rPr lang="es-ES"/>
              <a:t>يضمن </a:t>
            </a:r>
            <a:r>
              <a:rPr b="1" lang="es-ES"/>
              <a:t>إدماج</a:t>
            </a:r>
            <a:r>
              <a:rPr lang="es-ES"/>
              <a:t>المياه والصرف الصحي والنظافة مع تنمية الطفولة المبكرة في سياق الطوارئ والأزمات حصول الأطفال الصغار على المياه النظيفة والمراحيض الأساسية وممارسات النظافة الجيدة مع تعلم طرق البقاء بصحة جيدة وآمنة من الأمراض المنقولة بالماء. يتعرف مقدمو الرعاية أيضًا على الممارسات الفضلى في مجال المياه والصرف الصحي والنظافة من خلال مراكز وجهود تنمية الطفولة المبكرة في سياق الطوارئ والأزمات. تشمل الإجراءات الرئيسية لتحقيق ذلك ما يلي: </a:t>
            </a:r>
            <a:endParaRPr/>
          </a:p>
          <a:p>
            <a:pPr indent="-158750" lvl="0" marL="171450" rtl="1" algn="r">
              <a:lnSpc>
                <a:spcPct val="107000"/>
              </a:lnSpc>
              <a:spcBef>
                <a:spcPts val="0"/>
              </a:spcBef>
              <a:spcAft>
                <a:spcPts val="0"/>
              </a:spcAft>
              <a:buClr>
                <a:schemeClr val="dk1"/>
              </a:buClr>
              <a:buSzPts val="1200"/>
              <a:buFont typeface="Calibri"/>
              <a:buChar char="●"/>
            </a:pPr>
            <a:r>
              <a:rPr lang="es-ES"/>
              <a:t>دمج التعلم مع ممارسات النظافة</a:t>
            </a:r>
            <a:endParaRPr/>
          </a:p>
          <a:p>
            <a:pPr indent="-158750" lvl="0" marL="171450" rtl="1" algn="r">
              <a:lnSpc>
                <a:spcPct val="107000"/>
              </a:lnSpc>
              <a:spcBef>
                <a:spcPts val="0"/>
              </a:spcBef>
              <a:spcAft>
                <a:spcPts val="0"/>
              </a:spcAft>
              <a:buClr>
                <a:schemeClr val="dk1"/>
              </a:buClr>
              <a:buSzPts val="1200"/>
              <a:buFont typeface="Calibri"/>
              <a:buChar char="●"/>
            </a:pPr>
            <a:r>
              <a:rPr lang="es-ES"/>
              <a:t>تثقيف الأسر، لا سيما مقدمي الرعاية، بشأن الممارسات الجيدة للصرف الصحي والنظافة الصحية</a:t>
            </a:r>
            <a:endParaRPr/>
          </a:p>
          <a:p>
            <a:pPr indent="-158750" lvl="0" marL="171450" rtl="1" algn="r">
              <a:lnSpc>
                <a:spcPct val="107000"/>
              </a:lnSpc>
              <a:spcBef>
                <a:spcPts val="0"/>
              </a:spcBef>
              <a:spcAft>
                <a:spcPts val="0"/>
              </a:spcAft>
              <a:buClr>
                <a:schemeClr val="dk1"/>
              </a:buClr>
              <a:buSzPts val="1200"/>
              <a:buFont typeface="Calibri"/>
              <a:buChar char="●"/>
            </a:pPr>
            <a:r>
              <a:rPr lang="es-ES"/>
              <a:t>التوزيع الميسّر والآمن للمياه</a:t>
            </a:r>
            <a:endParaRPr/>
          </a:p>
          <a:p>
            <a:pPr indent="-158750" lvl="0" marL="171450" rtl="1" algn="r">
              <a:lnSpc>
                <a:spcPct val="107000"/>
              </a:lnSpc>
              <a:spcBef>
                <a:spcPts val="0"/>
              </a:spcBef>
              <a:spcAft>
                <a:spcPts val="0"/>
              </a:spcAft>
              <a:buClr>
                <a:schemeClr val="dk1"/>
              </a:buClr>
              <a:buSzPts val="1200"/>
              <a:buFont typeface="Calibri"/>
              <a:buChar char="●"/>
            </a:pPr>
            <a:r>
              <a:rPr lang="es-ES"/>
              <a:t>مرافق الصحية ملائمة جندرياً مع صيانة تشاركية</a:t>
            </a:r>
            <a:endParaRPr/>
          </a:p>
          <a:p>
            <a:pPr indent="-158750" lvl="0" marL="171450" rtl="1" algn="r">
              <a:lnSpc>
                <a:spcPct val="107000"/>
              </a:lnSpc>
              <a:spcBef>
                <a:spcPts val="0"/>
              </a:spcBef>
              <a:spcAft>
                <a:spcPts val="0"/>
              </a:spcAft>
              <a:buClr>
                <a:schemeClr val="dk1"/>
              </a:buClr>
              <a:buSzPts val="1200"/>
              <a:buFont typeface="Calibri"/>
              <a:buChar char="●"/>
            </a:pPr>
            <a:r>
              <a:rPr lang="es-ES"/>
              <a:t>توافر مستلزمات مواد النظافة الصحية حسب العمر</a:t>
            </a:r>
            <a:endParaRPr/>
          </a:p>
          <a:p>
            <a:pPr indent="-158750" lvl="0" marL="171450" rtl="1" algn="r">
              <a:lnSpc>
                <a:spcPct val="107000"/>
              </a:lnSpc>
              <a:spcBef>
                <a:spcPts val="0"/>
              </a:spcBef>
              <a:spcAft>
                <a:spcPts val="0"/>
              </a:spcAft>
              <a:buClr>
                <a:schemeClr val="dk1"/>
              </a:buClr>
              <a:buSzPts val="1200"/>
              <a:buFont typeface="Calibri"/>
              <a:buChar char="●"/>
            </a:pPr>
            <a:r>
              <a:rPr lang="es-ES"/>
              <a:t>نشر المعلومات حول الممارسات الآمنة في مجال المياه والصرف الصحي والنظافة</a:t>
            </a:r>
            <a:endParaRPr/>
          </a:p>
          <a:p>
            <a:pPr indent="0" lvl="0" marL="0" rtl="1" algn="r">
              <a:lnSpc>
                <a:spcPct val="107000"/>
              </a:lnSpc>
              <a:spcBef>
                <a:spcPts val="0"/>
              </a:spcBef>
              <a:spcAft>
                <a:spcPts val="0"/>
              </a:spcAft>
              <a:buClr>
                <a:schemeClr val="dk1"/>
              </a:buClr>
              <a:buSzPts val="1400"/>
              <a:buFont typeface="Arial"/>
              <a:buNone/>
            </a:pPr>
            <a:r>
              <a:rPr lang="es-ES"/>
              <a:t>يمكن دمج المياه والصرف الصحي والنظافة في جلسات تثقيف الآباء والأمهات، أو مراكز التعلم المبكر، أو الأماكن الصديقة للطفل من خلال الألعاب والأغاني التي تدور حول النظافة. </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يؤثر </a:t>
            </a:r>
            <a:r>
              <a:rPr b="1" lang="es-ES"/>
              <a:t>دمج</a:t>
            </a:r>
            <a:r>
              <a:rPr lang="es-ES"/>
              <a:t>  برامج الصحة مع برامج تنمية الطفولة المبكرة في سياق الطوارئ والأزمات بشكل كبير على رفاهية الأطفال وكذلك على معدل وفيات الأطفال ومعدل اعتلالهم. من خلال دمج تدخلات الصحة وتنمية الطفولة المبكرة في سياق الطوارئ والأزمات، يمكن للفرق معالجة  بشكلٍ أفضل أوجه عدم المساواة الناجمة عن  تعطل الموارد والدعم الهيكلي. يمكن التعاون مع قطاع الصحي عن طريق:</a:t>
            </a:r>
            <a:endParaRPr/>
          </a:p>
          <a:p>
            <a:pPr indent="-158750" lvl="0" marL="171450" rtl="1" algn="r">
              <a:lnSpc>
                <a:spcPct val="107000"/>
              </a:lnSpc>
              <a:spcBef>
                <a:spcPts val="0"/>
              </a:spcBef>
              <a:spcAft>
                <a:spcPts val="0"/>
              </a:spcAft>
              <a:buClr>
                <a:schemeClr val="dk1"/>
              </a:buClr>
              <a:buSzPts val="1200"/>
              <a:buFont typeface="Calibri"/>
              <a:buChar char="●"/>
            </a:pPr>
            <a:r>
              <a:rPr lang="es-ES"/>
              <a:t>دمج التعلم المبكر والتحفيز وتثقيف الآباء والأمهات في المراكز الصحية (على سبيل المثال، أركان اللعب أو القراءة في المراكز الصحية).  </a:t>
            </a:r>
            <a:endParaRPr/>
          </a:p>
          <a:p>
            <a:pPr indent="-158750" lvl="0" marL="171450" rtl="1" algn="r">
              <a:lnSpc>
                <a:spcPct val="107000"/>
              </a:lnSpc>
              <a:spcBef>
                <a:spcPts val="0"/>
              </a:spcBef>
              <a:spcAft>
                <a:spcPts val="0"/>
              </a:spcAft>
              <a:buClr>
                <a:schemeClr val="dk1"/>
              </a:buClr>
              <a:buSzPts val="1200"/>
              <a:buFont typeface="Calibri"/>
              <a:buChar char="●"/>
            </a:pPr>
            <a:r>
              <a:rPr lang="es-ES"/>
              <a:t>قيادة جلسات التنشئة وأنشطة اللعب مع الأطفال والآباء والأمهات أثناء تواجدهم في المراكز الصحية. </a:t>
            </a:r>
            <a:endParaRPr/>
          </a:p>
          <a:p>
            <a:pPr indent="-158750" lvl="0" marL="171450" rtl="1" algn="r">
              <a:lnSpc>
                <a:spcPct val="107000"/>
              </a:lnSpc>
              <a:spcBef>
                <a:spcPts val="0"/>
              </a:spcBef>
              <a:spcAft>
                <a:spcPts val="0"/>
              </a:spcAft>
              <a:buClr>
                <a:schemeClr val="dk1"/>
              </a:buClr>
              <a:buSzPts val="1200"/>
              <a:buFont typeface="Calibri"/>
              <a:buChar char="●"/>
            </a:pPr>
            <a:r>
              <a:rPr lang="es-ES"/>
              <a:t>إجراء فحص الطبي شامل وتوفير اللقاحات.</a:t>
            </a:r>
            <a:endParaRPr/>
          </a:p>
          <a:p>
            <a:pPr indent="0" lvl="0" marL="0" rtl="1" algn="r">
              <a:lnSpc>
                <a:spcPct val="107000"/>
              </a:lnSpc>
              <a:spcBef>
                <a:spcPts val="0"/>
              </a:spcBef>
              <a:spcAft>
                <a:spcPts val="0"/>
              </a:spcAft>
              <a:buClr>
                <a:schemeClr val="dk1"/>
              </a:buClr>
              <a:buSzPts val="1400"/>
              <a:buFont typeface="Arial"/>
              <a:buNone/>
            </a:pPr>
            <a:r>
              <a:rPr lang="es-ES"/>
              <a:t>في مجال الصحة النفسية والدعم النفسي الاجتماعي (MHPSS)، نعلم أن التعرض للأحداث الصادمة والشدائد والمحن والعنف والإجهاد السام المعتاد في الأزمات الإنسانية يسبب ويزيد الضيق والمعاناة النفسية الفورية والطويلة الأجل للأطفال ومقدمي الرعاية، يعدّ العمر والنمو عاملان مهمان يؤثران على حاجة الطفل إلى الصحة النفسية والدعم النفسي الاجتماعي الإضافيين أثناء الأزمات. من شأن تضمين برامج تنمية الطفولة المبكرة في سياق الطوارئ مع تدخلات في مجال الصحة العقلية والدعم النفسي الاجتماعي تمكين الأطفال من بناء مهاراتهم العاطفية الاجتماعية وعلاقاتهم الصحية مع تقوية الأسر والمدارس والمجتمعات.</a:t>
            </a:r>
            <a:endParaRPr/>
          </a:p>
          <a:p>
            <a:pPr indent="0" lvl="0" marL="0" rtl="1" algn="r">
              <a:lnSpc>
                <a:spcPct val="107000"/>
              </a:lnSpc>
              <a:spcBef>
                <a:spcPts val="0"/>
              </a:spcBef>
              <a:spcAft>
                <a:spcPts val="0"/>
              </a:spcAft>
              <a:buClr>
                <a:schemeClr val="dk1"/>
              </a:buClr>
              <a:buSzPts val="1400"/>
              <a:buFont typeface="Arial"/>
              <a:buNone/>
            </a:pPr>
            <a:br>
              <a:rPr lang="es-ES"/>
            </a:br>
            <a:r>
              <a:rPr lang="es-ES"/>
              <a:t>يمكن أن يتم </a:t>
            </a:r>
            <a:r>
              <a:rPr b="1" lang="es-ES"/>
              <a:t>التعاون مع</a:t>
            </a:r>
            <a:r>
              <a:rPr lang="es-ES"/>
              <a:t> التغذية من خلال ربط تغذية الرضع والأطفال الصغار (IYCF) في مساحات آمنة أو جنبًا إلى جنب مع مجموعات لعب الوالدين/الأطفال. الإجراءات الرئيسية الأخرى هي </a:t>
            </a:r>
            <a:endParaRPr/>
          </a:p>
          <a:p>
            <a:pPr indent="-158750" lvl="0" marL="171450" rtl="1" algn="r">
              <a:lnSpc>
                <a:spcPct val="107000"/>
              </a:lnSpc>
              <a:spcBef>
                <a:spcPts val="0"/>
              </a:spcBef>
              <a:spcAft>
                <a:spcPts val="0"/>
              </a:spcAft>
              <a:buClr>
                <a:schemeClr val="dk1"/>
              </a:buClr>
              <a:buSzPts val="1200"/>
              <a:buFont typeface="Calibri"/>
              <a:buChar char="●"/>
            </a:pPr>
            <a:r>
              <a:rPr lang="es-ES"/>
              <a:t>تبادل المعلومات حول تغذية الرضع والأطفال الصغار في جلسات التنشئة. </a:t>
            </a:r>
            <a:endParaRPr/>
          </a:p>
          <a:p>
            <a:pPr indent="-158750" lvl="0" marL="171450" rtl="1" algn="r">
              <a:lnSpc>
                <a:spcPct val="107000"/>
              </a:lnSpc>
              <a:spcBef>
                <a:spcPts val="0"/>
              </a:spcBef>
              <a:spcAft>
                <a:spcPts val="0"/>
              </a:spcAft>
              <a:buClr>
                <a:schemeClr val="dk1"/>
              </a:buClr>
              <a:buSzPts val="1200"/>
              <a:buFont typeface="Calibri"/>
              <a:buChar char="●"/>
            </a:pPr>
            <a:r>
              <a:rPr lang="es-ES"/>
              <a:t>دمج جلسات التعلم المبكر والتنشئة في مراكز التغذية العلاجية وغيرها من المواقع التي يمكن فيها للأطفال الحصول على خدمات الغذاء والتغذية. </a:t>
            </a:r>
            <a:endParaRPr/>
          </a:p>
          <a:p>
            <a:pPr indent="-158750" lvl="0" marL="171450" rtl="1" algn="r">
              <a:lnSpc>
                <a:spcPct val="107000"/>
              </a:lnSpc>
              <a:spcBef>
                <a:spcPts val="0"/>
              </a:spcBef>
              <a:spcAft>
                <a:spcPts val="0"/>
              </a:spcAft>
              <a:buClr>
                <a:schemeClr val="dk1"/>
              </a:buClr>
              <a:buSzPts val="1200"/>
              <a:buFont typeface="Calibri"/>
              <a:buChar char="●"/>
            </a:pPr>
            <a:r>
              <a:rPr lang="es-ES"/>
              <a:t>التشجيع على الرضاعة الطبيعية. </a:t>
            </a:r>
            <a:endParaRPr/>
          </a:p>
          <a:p>
            <a:pPr indent="-158750" lvl="0" marL="171450" rtl="1" algn="r">
              <a:lnSpc>
                <a:spcPct val="107000"/>
              </a:lnSpc>
              <a:spcBef>
                <a:spcPts val="0"/>
              </a:spcBef>
              <a:spcAft>
                <a:spcPts val="0"/>
              </a:spcAft>
              <a:buClr>
                <a:schemeClr val="dk1"/>
              </a:buClr>
              <a:buSzPts val="1200"/>
              <a:buFont typeface="Calibri"/>
              <a:buChar char="●"/>
            </a:pPr>
            <a:r>
              <a:rPr lang="es-ES"/>
              <a:t>يعد دعم النساء المرضعات وتشجيع الرضاعة الطبيعية والتغذية المستجيبة أولوية رئيسية لخيام الأطفال.</a:t>
            </a:r>
            <a:endParaRPr/>
          </a:p>
          <a:p>
            <a:pPr indent="-158750" lvl="0" marL="171450" rtl="1" algn="r">
              <a:lnSpc>
                <a:spcPct val="107000"/>
              </a:lnSpc>
              <a:spcBef>
                <a:spcPts val="0"/>
              </a:spcBef>
              <a:spcAft>
                <a:spcPts val="0"/>
              </a:spcAft>
              <a:buClr>
                <a:schemeClr val="dk1"/>
              </a:buClr>
              <a:buSzPts val="1200"/>
              <a:buFont typeface="Calibri"/>
              <a:buChar char="●"/>
            </a:pPr>
            <a:r>
              <a:rPr lang="es-ES"/>
              <a:t>توفير مساحة للرضاعة الطبيعية وإطعام الأطفال في الأماكن الملائمة للأطفال</a:t>
            </a:r>
            <a:endParaRPr/>
          </a:p>
          <a:p>
            <a:pPr indent="-158750" lvl="0" marL="171450" rtl="1" algn="r">
              <a:lnSpc>
                <a:spcPct val="107000"/>
              </a:lnSpc>
              <a:spcBef>
                <a:spcPts val="0"/>
              </a:spcBef>
              <a:spcAft>
                <a:spcPts val="0"/>
              </a:spcAft>
              <a:buClr>
                <a:schemeClr val="dk1"/>
              </a:buClr>
              <a:buSzPts val="1200"/>
              <a:buFont typeface="Calibri"/>
              <a:buChar char="●"/>
            </a:pPr>
            <a:r>
              <a:rPr lang="es-ES"/>
              <a:t>دمج</a:t>
            </a:r>
            <a:r>
              <a:rPr b="1" lang="es-ES"/>
              <a:t> </a:t>
            </a:r>
            <a:r>
              <a:rPr lang="es-ES"/>
              <a:t>برامج الغذاء والتغذية في الأنشطة الأخرى.</a:t>
            </a:r>
            <a:endParaRPr/>
          </a:p>
          <a:p>
            <a:pPr indent="-158750" lvl="0" marL="171450" rtl="1" algn="r">
              <a:lnSpc>
                <a:spcPct val="107000"/>
              </a:lnSpc>
              <a:spcBef>
                <a:spcPts val="0"/>
              </a:spcBef>
              <a:spcAft>
                <a:spcPts val="0"/>
              </a:spcAft>
              <a:buClr>
                <a:schemeClr val="dk1"/>
              </a:buClr>
              <a:buSzPts val="1200"/>
              <a:buFont typeface="Calibri"/>
              <a:buChar char="●"/>
            </a:pPr>
            <a:r>
              <a:rPr lang="es-ES"/>
              <a:t>توجيه مقدمي الرعاية بشأن الاحتياجات التغذوية للأطفال وإدارة التغذية</a:t>
            </a:r>
            <a:endParaRPr/>
          </a:p>
          <a:p>
            <a:pPr indent="0" lvl="0" marL="0" rtl="1" algn="r">
              <a:lnSpc>
                <a:spcPct val="107000"/>
              </a:lnSpc>
              <a:spcBef>
                <a:spcPts val="0"/>
              </a:spcBef>
              <a:spcAft>
                <a:spcPts val="0"/>
              </a:spcAft>
              <a:buClr>
                <a:schemeClr val="dk1"/>
              </a:buClr>
              <a:buSzPts val="1400"/>
              <a:buFont typeface="Arial"/>
              <a:buNone/>
            </a:pPr>
            <a:br>
              <a:rPr lang="es-ES"/>
            </a:br>
            <a:r>
              <a:rPr lang="es-ES"/>
              <a:t>يدعم</a:t>
            </a:r>
            <a:r>
              <a:rPr b="1" lang="es-ES"/>
              <a:t> العمل مع</a:t>
            </a:r>
            <a:r>
              <a:rPr lang="es-ES"/>
              <a:t> قطاع التعليم الأوسع احتياجات معظم الأطفال من خلال التدخلات على مستوى المجتمع المحلي والمدرسة ووضع السياسات. يمكن للتدخلات المتكاملة على جميع المستويات أن تعزز التأثير من خلال ضمان اتساق النهج للأطفال، والمعلمين، ومقدمي الرعاية، وتشمل الإجراءات الرئيسية ما يلي: </a:t>
            </a:r>
            <a:endParaRPr/>
          </a:p>
          <a:p>
            <a:pPr indent="-158750" lvl="0" marL="171450" rtl="1" algn="r">
              <a:lnSpc>
                <a:spcPct val="107000"/>
              </a:lnSpc>
              <a:spcBef>
                <a:spcPts val="0"/>
              </a:spcBef>
              <a:spcAft>
                <a:spcPts val="0"/>
              </a:spcAft>
              <a:buClr>
                <a:schemeClr val="dk1"/>
              </a:buClr>
              <a:buSzPts val="1200"/>
              <a:buFont typeface="Calibri"/>
              <a:buChar char="●"/>
            </a:pPr>
            <a:r>
              <a:rPr lang="es-ES"/>
              <a:t>استحداث مساحات تعليمية مؤقتة.</a:t>
            </a:r>
            <a:endParaRPr/>
          </a:p>
          <a:p>
            <a:pPr indent="-158750" lvl="0" marL="171450" rtl="1" algn="r">
              <a:lnSpc>
                <a:spcPct val="107000"/>
              </a:lnSpc>
              <a:spcBef>
                <a:spcPts val="0"/>
              </a:spcBef>
              <a:spcAft>
                <a:spcPts val="0"/>
              </a:spcAft>
              <a:buClr>
                <a:schemeClr val="dk1"/>
              </a:buClr>
              <a:buSzPts val="1200"/>
              <a:buFont typeface="Calibri"/>
              <a:buChar char="●"/>
            </a:pPr>
            <a:r>
              <a:rPr lang="es-ES"/>
              <a:t>إشراك الأسر في الأنشطة، بما في ذلك الأطفال ذوي الإعاقة.</a:t>
            </a:r>
            <a:endParaRPr/>
          </a:p>
          <a:p>
            <a:pPr indent="-158750" lvl="0" marL="171450" rtl="1" algn="r">
              <a:lnSpc>
                <a:spcPct val="107000"/>
              </a:lnSpc>
              <a:spcBef>
                <a:spcPts val="0"/>
              </a:spcBef>
              <a:spcAft>
                <a:spcPts val="0"/>
              </a:spcAft>
              <a:buClr>
                <a:schemeClr val="dk1"/>
              </a:buClr>
              <a:buSzPts val="1200"/>
              <a:buFont typeface="Calibri"/>
              <a:buChar char="●"/>
            </a:pPr>
            <a:r>
              <a:rPr lang="es-ES"/>
              <a:t>استحداث مساحات لاحتياجات النمو المختلفة.</a:t>
            </a:r>
            <a:endParaRPr/>
          </a:p>
          <a:p>
            <a:pPr indent="-158750" lvl="0" marL="171450" rtl="1" algn="r">
              <a:lnSpc>
                <a:spcPct val="107000"/>
              </a:lnSpc>
              <a:spcBef>
                <a:spcPts val="0"/>
              </a:spcBef>
              <a:spcAft>
                <a:spcPts val="0"/>
              </a:spcAft>
              <a:buClr>
                <a:schemeClr val="dk1"/>
              </a:buClr>
              <a:buSzPts val="1200"/>
              <a:buFont typeface="Calibri"/>
              <a:buChar char="●"/>
            </a:pPr>
            <a:r>
              <a:rPr lang="es-ES"/>
              <a:t>تحديد المؤسسات التي تقدم خدمات تكميلية</a:t>
            </a:r>
            <a:endParaRPr/>
          </a:p>
          <a:p>
            <a:pPr indent="-158750" lvl="0" marL="171450" rtl="1" algn="r">
              <a:lnSpc>
                <a:spcPct val="107000"/>
              </a:lnSpc>
              <a:spcBef>
                <a:spcPts val="0"/>
              </a:spcBef>
              <a:spcAft>
                <a:spcPts val="0"/>
              </a:spcAft>
              <a:buClr>
                <a:schemeClr val="dk1"/>
              </a:buClr>
              <a:buSzPts val="1200"/>
              <a:buFont typeface="Calibri"/>
              <a:buChar char="●"/>
            </a:pPr>
            <a:r>
              <a:rPr lang="es-ES"/>
              <a:t>تصنيع الألعاب والدمى بمواد محلية الصنع</a:t>
            </a:r>
            <a:endParaRPr/>
          </a:p>
          <a:p>
            <a:pPr indent="-158750" lvl="0" marL="171450" rtl="1" algn="r">
              <a:lnSpc>
                <a:spcPct val="107000"/>
              </a:lnSpc>
              <a:spcBef>
                <a:spcPts val="0"/>
              </a:spcBef>
              <a:spcAft>
                <a:spcPts val="0"/>
              </a:spcAft>
              <a:buClr>
                <a:schemeClr val="dk1"/>
              </a:buClr>
              <a:buSzPts val="1200"/>
              <a:buFont typeface="Calibri"/>
              <a:buChar char="●"/>
            </a:pPr>
            <a:r>
              <a:rPr lang="es-ES"/>
              <a:t>دعم الأهل في تهيئة أطفالهم للمدرسة.</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وصف أهمية اللعب بالنسبة للأطفال الصغار.</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Clr>
                <a:schemeClr val="dk1"/>
              </a:buClr>
              <a:buSzPts val="1400"/>
              <a:buFont typeface="Arial"/>
              <a:buNone/>
            </a:pPr>
            <a:r>
              <a:rPr b="1" lang="es-ES"/>
              <a:t>--</a:t>
            </a:r>
            <a:endParaRPr/>
          </a:p>
          <a:p>
            <a:pPr indent="0" lvl="0" marL="0" rtl="1" algn="r">
              <a:lnSpc>
                <a:spcPct val="107000"/>
              </a:lnSpc>
              <a:spcBef>
                <a:spcPts val="0"/>
              </a:spcBef>
              <a:spcAft>
                <a:spcPts val="0"/>
              </a:spcAft>
              <a:buClr>
                <a:schemeClr val="dk1"/>
              </a:buClr>
              <a:buSzPts val="1400"/>
              <a:buFont typeface="Calibri"/>
              <a:buNone/>
            </a:pPr>
            <a:r>
              <a:rPr lang="es-ES"/>
              <a:t>تمثل قوة اللعب واحدة من أكثر القوى الأساسية تأثيرًا في حياة كل طفل. تلجأ فرق تنمية الطفولة المبكرة في سياق الطوارئ والأزمات لللعب لإشعال حب التعلم مدى الحياة في كل طفل، وجعله ممتعًا ونشطًا وجذابًا.</a:t>
            </a:r>
            <a:endParaRPr/>
          </a:p>
          <a:p>
            <a:pPr indent="0" lvl="0" marL="0" rtl="1" algn="r">
              <a:lnSpc>
                <a:spcPct val="107000"/>
              </a:lnSpc>
              <a:spcBef>
                <a:spcPts val="0"/>
              </a:spcBef>
              <a:spcAft>
                <a:spcPts val="0"/>
              </a:spcAft>
              <a:buClr>
                <a:schemeClr val="dk1"/>
              </a:buClr>
              <a:buSzPts val="1400"/>
              <a:buFont typeface="Calibri"/>
              <a:buNone/>
            </a:pPr>
            <a:r>
              <a:t/>
            </a:r>
            <a:endParaRPr/>
          </a:p>
          <a:p>
            <a:pPr indent="0" lvl="0" marL="0" rtl="1" algn="r">
              <a:lnSpc>
                <a:spcPct val="107000"/>
              </a:lnSpc>
              <a:spcBef>
                <a:spcPts val="0"/>
              </a:spcBef>
              <a:spcAft>
                <a:spcPts val="0"/>
              </a:spcAft>
              <a:buClr>
                <a:schemeClr val="dk1"/>
              </a:buClr>
              <a:buSzPts val="1400"/>
              <a:buFont typeface="Calibri"/>
              <a:buNone/>
            </a:pPr>
            <a:r>
              <a:rPr lang="es-ES"/>
              <a:t>يصبح اللعب شكلاً جذاباً للغاية من أشكال الحماية الذاتية للأطفال.  وقد يبدو للبالغين أن اللعب ليس له أي معنى، لكن بالنسبة للكثير من الأطفال، فاللعب يتسم بالقدرة على دعم نجاتهم وتعزيز رفاهيتهم، ولتحقيق هذه الحماية الذاتية، لا بد من المشاركة الفعالة في الحياة اليومية، في البيئات والمجتمعات المحلية التي تدعم ذلك من خلال توفير الوقت والمساحة للعب</a:t>
            </a:r>
            <a:endParaRPr/>
          </a:p>
          <a:p>
            <a:pPr indent="0" lvl="0" marL="0" rtl="1" algn="r">
              <a:lnSpc>
                <a:spcPct val="107000"/>
              </a:lnSpc>
              <a:spcBef>
                <a:spcPts val="0"/>
              </a:spcBef>
              <a:spcAft>
                <a:spcPts val="0"/>
              </a:spcAft>
              <a:buClr>
                <a:schemeClr val="dk1"/>
              </a:buClr>
              <a:buSzPts val="1400"/>
              <a:buFont typeface="Calibri"/>
              <a:buNone/>
            </a:pPr>
            <a:r>
              <a:t/>
            </a:r>
            <a:endParaRPr/>
          </a:p>
          <a:p>
            <a:pPr indent="0" lvl="0" marL="0" rtl="1" algn="r">
              <a:lnSpc>
                <a:spcPct val="107000"/>
              </a:lnSpc>
              <a:spcBef>
                <a:spcPts val="0"/>
              </a:spcBef>
              <a:spcAft>
                <a:spcPts val="0"/>
              </a:spcAft>
              <a:buClr>
                <a:schemeClr val="dk1"/>
              </a:buClr>
              <a:buSzPts val="1400"/>
              <a:buFont typeface="Calibri"/>
              <a:buNone/>
            </a:pPr>
            <a:r>
              <a:rPr lang="es-ES"/>
              <a:t>ينمي اللعب مع الأطفال الآخرين المهارات الاجتماعية ومهارات التواصل لدى الأطفال، كما يعلم اللعب مع الآخرين الطفل كيفية التحكم في عواطفه وسلوكه مع مراعاة مشاعر الأطفال الآخرين.</a:t>
            </a:r>
            <a:endParaRPr/>
          </a:p>
          <a:p>
            <a:pPr indent="0" lvl="0" marL="0" rtl="1" algn="r">
              <a:lnSpc>
                <a:spcPct val="107000"/>
              </a:lnSpc>
              <a:spcBef>
                <a:spcPts val="0"/>
              </a:spcBef>
              <a:spcAft>
                <a:spcPts val="0"/>
              </a:spcAft>
              <a:buClr>
                <a:schemeClr val="dk1"/>
              </a:buClr>
              <a:buSzPts val="1400"/>
              <a:buFont typeface="Calibri"/>
              <a:buNone/>
            </a:pPr>
            <a:r>
              <a:rPr lang="es-ES"/>
              <a:t>يتعلم الأطفال أهمية التعاون والصدق والمشاركة وإعطاء الفرص للآخرين من خلال التفاعل واكتساب ضبط النفس.</a:t>
            </a:r>
            <a:endParaRPr/>
          </a:p>
          <a:p>
            <a:pPr indent="0" lvl="0" marL="0" rtl="1" algn="r">
              <a:lnSpc>
                <a:spcPct val="107000"/>
              </a:lnSpc>
              <a:spcBef>
                <a:spcPts val="0"/>
              </a:spcBef>
              <a:spcAft>
                <a:spcPts val="0"/>
              </a:spcAft>
              <a:buClr>
                <a:schemeClr val="dk1"/>
              </a:buClr>
              <a:buSzPts val="1400"/>
              <a:buFont typeface="Calibri"/>
              <a:buNone/>
            </a:pPr>
            <a:r>
              <a:t/>
            </a:r>
            <a:endParaRPr/>
          </a:p>
          <a:p>
            <a:pPr indent="0" lvl="0" marL="0" rtl="1" algn="r">
              <a:lnSpc>
                <a:spcPct val="107000"/>
              </a:lnSpc>
              <a:spcBef>
                <a:spcPts val="0"/>
              </a:spcBef>
              <a:spcAft>
                <a:spcPts val="0"/>
              </a:spcAft>
              <a:buSzPts val="1400"/>
              <a:buNone/>
            </a:pPr>
            <a:r>
              <a:rPr lang="es-ES"/>
              <a:t>يمكن للأنشطة في حالات الطوارئ، مثل إقامة مساحات ملائمة للأطفال أو إتاحة فرص للأطفال للعب والرسم والتفاعل مع أسرهم ومقدمي الرعاية والأصدقاء، أن تحدث اختلافات كبيرة في تعافي الأطفال من آثار حالات الطوارئ. ومن الأفضل تكييف المواد مع السياق المحلي وتشجيع استخدام اللُعب المصنوعة محليًا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كيف تؤثر الأزمات وحالات الطوارئ على قدرة مقدمي الرعاية على دعم ورعاية أطفالهم؟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شرح كيف يمكن دعم مقدمي الرعاية بشكل أفضل من خلال تنمية الطفولة المبكرة في سياق الطوارئ.</a:t>
            </a:r>
            <a:endParaRPr b="1"/>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Clr>
                <a:schemeClr val="dk1"/>
              </a:buClr>
              <a:buSzPts val="1400"/>
              <a:buFont typeface="Arial"/>
              <a:buNone/>
            </a:pPr>
            <a:r>
              <a:rPr b="1" lang="es-ES"/>
              <a:t>--</a:t>
            </a:r>
            <a:endParaRPr/>
          </a:p>
          <a:p>
            <a:pPr indent="0" lvl="0" marL="0" rtl="1" algn="r">
              <a:lnSpc>
                <a:spcPct val="107000"/>
              </a:lnSpc>
              <a:spcBef>
                <a:spcPts val="0"/>
              </a:spcBef>
              <a:spcAft>
                <a:spcPts val="0"/>
              </a:spcAft>
              <a:buSzPts val="1400"/>
              <a:buNone/>
            </a:pPr>
            <a:r>
              <a:rPr lang="es-ES"/>
              <a:t>الآباء والأمهات ومقدمو الرعاية الآخرون يشكلون خط الدعم الأول للأطفال الصغار أثناء الأزمات. إن صحتهم ورفاههم ضروريان لضمان الرعاية المناسبة للأطفال والمراهقين والشباب وحمايتهم ودعم فرص تعلّمهم. عندما يواجه مقدم الرعاية لطفل صغير صعوبات، فقد يعجز عن توفير الرعاية والاهتمام اللذين يحتاجهما طفله. </a:t>
            </a:r>
            <a:endParaRPr/>
          </a:p>
          <a:p>
            <a:pPr indent="0" lvl="0" marL="0" rtl="1" algn="r">
              <a:lnSpc>
                <a:spcPct val="107000"/>
              </a:lnSpc>
              <a:spcBef>
                <a:spcPts val="0"/>
              </a:spcBef>
              <a:spcAft>
                <a:spcPts val="0"/>
              </a:spcAft>
              <a:buSzPts val="1400"/>
              <a:buNone/>
            </a:pPr>
            <a:br>
              <a:rPr lang="es-ES"/>
            </a:br>
            <a:r>
              <a:rPr lang="es-ES"/>
              <a:t>تضع حالات الأزمات مقدمي الرعاية تحت ضغط نفسي اجتماعي وعقلي، مما قد يمنعهم من تقديم الرعاية الشاملة والاستقرار والحماية التي يحتاج إليها أطفالهم. يشكل تعزيز الأسرة ودعم الوالدين عنصرين أساسيين من عناصر الحماية الاجتماعية الجماعية للأطفال أثناء الأزمات.</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رعاية مقدمي الرعاية: يتمثل جزء أساسي من تقوية الأسرة في دعم رفاهية مقدمي الرعاية؛ فأثناء الأزمات، يواجه مقدمو الرعاية ضغوطًا هائلة: مثل فقدان سبل العيش، والنزوح، وفقدان شبكة الدعم والأحباء، ناهيك عن المخاطر المباشرة التي تواجه أسرتهم. يتحمل كلا القطاعين مسؤولية تجاه فهم تأثير الأزمات على مقدمي الرعاية والاستجابة من خلال التدخلات التي تدعم رفاهية مقدمي الرعاية.</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يعود دعم التنشئة ومقدمي الرعاية وتقديم الرعاية القوية والمستجيبة بالنفع على حماية الأطفال ورفاهيتهم ونموهم الصحي، بما في ذلك القدرة على المشاركة والنجاح في فرص التعلم. تقلل مساعدة مقدمي الرعاية على فهم أهمية الانضباط الإيجابي وغير العنيف في نمو الطفل والتواصل الوثيق والفعال بين الوالدين والطفل من ممارسات التنشئة القاسية، وتخلق تفاعلات إيجابية بين الوالدين والطفل، وتساعد على زيادة الترابط بين الوالدين أو مقدمي الرعاية الآخرين والأطفال. وهذه كلها عوامل تساعد على التصدّي للعنف ضد الأطفال وتدعم تعلّمهم ونموهم. فدعم الأسر والآباء والأمهات ومقدمي الرعاية لتعلم التنشئة الإيجابية والمستجيبة يمكنه أن يحول دون انفصال الأطفال عن أسرهم، ودون خطر إساءة معاملتهم، ومشاهدة عنف الشريك الحميم ضد الأمهات أو زوجات أبوهم، والسلوك العنيف بين الأطفال والمراهقين.</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يعد تثقيف الوالدين أو مجموعات اللعب بين الوالدين والطفل أمراً ضرورياً في جميع برامج تنمية الطفولة المبكرة -سواء في الظروف الطارئة أو العادية؛  إذ يمكن أن يوفر هذا النوع من التدخل الدعم النفسي الاجتماعي والدعم بين الأقران للآباء والأمهات، كما يمكن أن يزيد من معرفتهم ومهاراتهم في رعاية أطفالهم بطريقة تعزز نموهم الإيجابي، كما يدعم هذا التدخل أيضًا الأطفال الصغار بشكل مباشر لأن الآباء والأمهات سيحضرون أطفالهم إلى الجلسات ويمارسون الألعاب التي يتعلمونها معهم. من المهم أثناء جلسات التنشئة تخصيص وقت للآباء والأمهات والأطفال لكي يتدربوا ويلعبوا يستمتعوا </a:t>
            </a:r>
            <a:endParaRPr/>
          </a:p>
          <a:p>
            <a:pPr indent="0" lvl="0" marL="0" rtl="1" algn="r">
              <a:lnSpc>
                <a:spcPct val="107000"/>
              </a:lnSpc>
              <a:spcBef>
                <a:spcPts val="0"/>
              </a:spcBef>
              <a:spcAft>
                <a:spcPts val="0"/>
              </a:spcAft>
              <a:buSzPts val="1400"/>
              <a:buNone/>
            </a:pPr>
            <a:r>
              <a:rPr lang="es-ES"/>
              <a:t> </a:t>
            </a:r>
            <a:endParaRPr/>
          </a:p>
          <a:p>
            <a:pPr indent="0" lvl="0" marL="0" rtl="1" algn="r">
              <a:lnSpc>
                <a:spcPct val="107000"/>
              </a:lnSpc>
              <a:spcBef>
                <a:spcPts val="0"/>
              </a:spcBef>
              <a:spcAft>
                <a:spcPts val="0"/>
              </a:spcAft>
              <a:buSzPts val="1400"/>
              <a:buNone/>
            </a:pPr>
            <a:r>
              <a:rPr lang="es-ES"/>
              <a:t>أهمية الآباء والأمهات أو مقدمو الرعاية الأساسيون الآخرون بالغة بالنسبة للأطفال الصغار، لا سيما الرضع؛  خلال السنة الأولى من الحياة، من الضروري وجود "ارتباط آمن" مع أحد الوالدين على الأقل أو مقدم الرعاية.  حيث يساعد الطفل على الشعور بالأمن والأمان والمحبة،  ويساعد هذا التعلّق الطفل على الشعور بأنه قادر على استكشاف العالم من حوله والمجازفة (مثل عدم الاتكاء على الأثاث والمشي بمفرده)،  كما يساعد هذا الاستكشاف والمجازفة الأطفال على النمو بشكل طبيعي.  شدد على أنه يمكن لما يشعر به الآباء أو مقدمو الرعاية أن يؤثر على الطفل.  ثمة أدلة على وجه التحديد على الآثار السلبية لاكتئاب الأمهات على الأطفال. </a:t>
            </a:r>
            <a:endParaRPr/>
          </a:p>
          <a:p>
            <a:pPr indent="0" lvl="0" marL="0" rtl="1" algn="r">
              <a:lnSpc>
                <a:spcPct val="107000"/>
              </a:lnSpc>
              <a:spcBef>
                <a:spcPts val="0"/>
              </a:spcBef>
              <a:spcAft>
                <a:spcPts val="0"/>
              </a:spcAft>
              <a:buSzPts val="1400"/>
              <a:buNone/>
            </a:pPr>
            <a:r>
              <a:rPr lang="es-ES"/>
              <a:t> </a:t>
            </a:r>
            <a:endParaRPr/>
          </a:p>
          <a:p>
            <a:pPr indent="0" lvl="0" marL="0" rtl="1" algn="r">
              <a:lnSpc>
                <a:spcPct val="107000"/>
              </a:lnSpc>
              <a:spcBef>
                <a:spcPts val="0"/>
              </a:spcBef>
              <a:spcAft>
                <a:spcPts val="0"/>
              </a:spcAft>
              <a:buSzPts val="1400"/>
              <a:buNone/>
            </a:pPr>
            <a:r>
              <a:rPr lang="es-ES"/>
              <a:t>عند إقامة وإدارة جلسات تثقيف الوالدين، من الأهمية بمكان أن تعمل قطاعات التعليم وحماية الطفل والصحة والتغذية والنظافة العامة معاً لإمكانية دمج الرسائل والممارسات الرئيسية في برنامج واحد للوالدين.  وعلاوة على ذلك، إذا كانت الجهات المانحة الإنسانية غير راغبة أو بطيئة في تقديم الأموال لقطاع التعليم، فقد تقدم الدعم المالي للقطاعات الأخرى ذات الصلة بتنمية الطفولة المبكرة. برامج التنشئة المجتمعية غير مكلفة وتساهم في نجاة الأطفال ونموهم، وبالتالي يجب أن تكون نتيجة للتدخلات المشتركة وتعبئة الموارد عبر القطاعات  </a:t>
            </a:r>
            <a:endParaRPr/>
          </a:p>
          <a:p>
            <a:pPr indent="0" lvl="0" marL="0" rtl="1" algn="r">
              <a:lnSpc>
                <a:spcPct val="107000"/>
              </a:lnSpc>
              <a:spcBef>
                <a:spcPts val="0"/>
              </a:spcBef>
              <a:spcAft>
                <a:spcPts val="0"/>
              </a:spcAft>
              <a:buSzPts val="1400"/>
              <a:buNone/>
            </a:pPr>
            <a:br>
              <a:rPr lang="es-ES"/>
            </a:br>
            <a:r>
              <a:rPr lang="es-ES"/>
              <a:t>من الضروري أيضًا ضمان أن تستهدف الفرق الآباء ومقدمي الرعاية الذكور بصفتهم أعضاء على القدر ذاته من الأهمية والتأثير في فريق تقديم الرعاية للأطفال. تعود جهود البرامج المبذولة لإشراك الآباء في تنمية الطفولة المبكرة بالنفع على الأب والطفل والأسرة بأكملها، </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وعلاوة على ذلك، عندما تتأثر قدرة مقدمي الرعاية على دعم أطفالهم أثناء حالات الطوارئ، يزيد ذلك من حدّة التوتر لدى الطفل ويمكن أن يجعله سامًا.  ويتمتع الأطفال بالقدرة على التأقلم عندما يكون لديهم مقدم رعاية متسق ومستجيب ويمكنه مكافحة الآثار السلبية للتوتر حتى لا يصبح سامًا.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تقديم بعض الأمثلة على الإجراءات المتوسطة والطويلة الأمد للانتقال إلى مرحلة التعافي. </a:t>
            </a:r>
            <a:endParaRPr/>
          </a:p>
          <a:p>
            <a:pPr indent="-139700" lvl="0" marL="228600" rtl="1" algn="r">
              <a:lnSpc>
                <a:spcPct val="107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Clr>
                <a:schemeClr val="dk1"/>
              </a:buClr>
              <a:buSzPts val="1400"/>
              <a:buFont typeface="Arial"/>
              <a:buNone/>
            </a:pPr>
            <a:r>
              <a:rPr b="1" lang="es-ES"/>
              <a:t>--</a:t>
            </a:r>
            <a:endParaRPr/>
          </a:p>
          <a:p>
            <a:pPr indent="0" lvl="0" marL="0" rtl="1" algn="r">
              <a:lnSpc>
                <a:spcPct val="107000"/>
              </a:lnSpc>
              <a:spcBef>
                <a:spcPts val="0"/>
              </a:spcBef>
              <a:spcAft>
                <a:spcPts val="0"/>
              </a:spcAft>
              <a:buSzPts val="1400"/>
              <a:buNone/>
            </a:pPr>
            <a:r>
              <a:rPr lang="es-ES"/>
              <a:t>خلال مرحلة التعافي، قد تعود الأمور إلى طبيعتها تدريجياً لكن قد يعاني الأطفال ومقدمي الرعاية من التبعات العاطفية والجسدية والمالية لحالة الطوارئ لأشهر وسنوات. وقد حان الوقت الآن لوضع الأساس لاستعادة الخدمات العادية بناءً على تدابير الطوارئ المعتمدة</a:t>
            </a:r>
            <a:endParaRPr/>
          </a:p>
          <a:p>
            <a:pPr indent="-171450" lvl="0" marL="171450" rtl="1" algn="r">
              <a:lnSpc>
                <a:spcPct val="107000"/>
              </a:lnSpc>
              <a:spcBef>
                <a:spcPts val="0"/>
              </a:spcBef>
              <a:spcAft>
                <a:spcPts val="0"/>
              </a:spcAft>
              <a:buClr>
                <a:schemeClr val="dk1"/>
              </a:buClr>
              <a:buSzPts val="1400"/>
              <a:buChar char="•"/>
            </a:pPr>
            <a:r>
              <a:rPr lang="es-ES"/>
              <a:t>إصلاح وتحسين المرافق والمنشآت وسبل العيش والظروف المعيشية للمجتمعات المحلية المتضررة من الكوارث، عند الاقتضاء، بما في ذلك الجهود الرامية إلى الحد من عوامل خطر الكوارث. </a:t>
            </a:r>
            <a:endParaRPr/>
          </a:p>
          <a:p>
            <a:pPr indent="-171450" lvl="0" marL="171450" rtl="1" algn="r">
              <a:lnSpc>
                <a:spcPct val="107000"/>
              </a:lnSpc>
              <a:spcBef>
                <a:spcPts val="0"/>
              </a:spcBef>
              <a:spcAft>
                <a:spcPts val="0"/>
              </a:spcAft>
              <a:buClr>
                <a:schemeClr val="dk1"/>
              </a:buClr>
              <a:buSzPts val="1400"/>
              <a:buChar char="•"/>
            </a:pPr>
            <a:r>
              <a:rPr lang="es-ES"/>
              <a:t>التعافي المبكر: يشير إلى الإجراءات التي تم وضعها في المرحلة الأخيرة من الاستجابة وحتى سنة واحدة أو أكثر، تقريبًا من الشهر الرابع إلى السادس حتى الشهر الثاني عشر إلى الثامن عشر، حسب حجم الكارثة وتعقيدها.</a:t>
            </a:r>
            <a:endParaRPr/>
          </a:p>
          <a:p>
            <a:pPr indent="-171450" lvl="0" marL="171450" rtl="1" algn="r">
              <a:lnSpc>
                <a:spcPct val="107000"/>
              </a:lnSpc>
              <a:spcBef>
                <a:spcPts val="0"/>
              </a:spcBef>
              <a:spcAft>
                <a:spcPts val="0"/>
              </a:spcAft>
              <a:buClr>
                <a:schemeClr val="dk1"/>
              </a:buClr>
              <a:buSzPts val="1400"/>
              <a:buChar char="•"/>
            </a:pPr>
            <a:r>
              <a:rPr lang="es-ES"/>
              <a:t>التعافي طويل الأجل:  يشير إلى الإجراءات المرتبطة بعمليات التنمية طويلة الأمد التي يتم تنفيذها بعد عام أو عام ونصف من الكارثة. يُعرف هذا التعافي طويل الأمد أيضًا بإعادة الإعمار وإعادة التأهيل.</a:t>
            </a:r>
            <a:endParaRPr/>
          </a:p>
          <a:p>
            <a:pPr indent="0" lvl="0" marL="0" rtl="1" algn="r">
              <a:lnSpc>
                <a:spcPct val="107000"/>
              </a:lnSpc>
              <a:spcBef>
                <a:spcPts val="0"/>
              </a:spcBef>
              <a:spcAft>
                <a:spcPts val="0"/>
              </a:spcAft>
              <a:buSzPts val="1400"/>
              <a:buNone/>
            </a:pPr>
            <a:r>
              <a:rPr lang="es-ES"/>
              <a:t>من المهم أن يؤدي ما يتم إنجازه في هذه المرحلة إلى الحد من مخاطر حالات الطوارئ في المستقبل.</a:t>
            </a:r>
            <a:endParaRPr/>
          </a:p>
          <a:p>
            <a:pPr indent="0" lvl="0" marL="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lang="es-ES"/>
              <a:t>الإجراءات الرئيسية:</a:t>
            </a:r>
            <a:endParaRPr/>
          </a:p>
          <a:p>
            <a:pPr indent="-171450" lvl="0" marL="171450" rtl="1" algn="r">
              <a:lnSpc>
                <a:spcPct val="107000"/>
              </a:lnSpc>
              <a:spcBef>
                <a:spcPts val="0"/>
              </a:spcBef>
              <a:spcAft>
                <a:spcPts val="0"/>
              </a:spcAft>
              <a:buClr>
                <a:schemeClr val="dk1"/>
              </a:buClr>
              <a:buSzPts val="1400"/>
              <a:buChar char="•"/>
            </a:pPr>
            <a:r>
              <a:rPr lang="es-ES"/>
              <a:t>إشراك أصحاب الشأن الرئيسيين ومقدمي الرعاية في مرحلة الطفولة المبكرة في استراتيجيات الاستمرارية.</a:t>
            </a:r>
            <a:endParaRPr/>
          </a:p>
          <a:p>
            <a:pPr indent="-171450" lvl="0" marL="171450" rtl="1" algn="r">
              <a:lnSpc>
                <a:spcPct val="107000"/>
              </a:lnSpc>
              <a:spcBef>
                <a:spcPts val="0"/>
              </a:spcBef>
              <a:spcAft>
                <a:spcPts val="0"/>
              </a:spcAft>
              <a:buClr>
                <a:schemeClr val="dk1"/>
              </a:buClr>
              <a:buSzPts val="1400"/>
              <a:buChar char="•"/>
            </a:pPr>
            <a:r>
              <a:rPr lang="es-ES"/>
              <a:t>الحرص على عدم ترك الإجراءات المنفذة غير مكتملة.</a:t>
            </a:r>
            <a:endParaRPr/>
          </a:p>
          <a:p>
            <a:pPr indent="-171450" lvl="0" marL="171450" rtl="1" algn="r">
              <a:lnSpc>
                <a:spcPct val="107000"/>
              </a:lnSpc>
              <a:spcBef>
                <a:spcPts val="0"/>
              </a:spcBef>
              <a:spcAft>
                <a:spcPts val="0"/>
              </a:spcAft>
              <a:buClr>
                <a:schemeClr val="dk1"/>
              </a:buClr>
              <a:buSzPts val="1400"/>
              <a:buChar char="•"/>
            </a:pPr>
            <a:r>
              <a:rPr lang="es-ES"/>
              <a:t>تنظيم لجان تعافي عبر عملية بمشاركة واسعة.</a:t>
            </a:r>
            <a:endParaRPr/>
          </a:p>
          <a:p>
            <a:pPr indent="-171450" lvl="0" marL="171450" rtl="1" algn="r">
              <a:lnSpc>
                <a:spcPct val="107000"/>
              </a:lnSpc>
              <a:spcBef>
                <a:spcPts val="0"/>
              </a:spcBef>
              <a:spcAft>
                <a:spcPts val="0"/>
              </a:spcAft>
              <a:buClr>
                <a:schemeClr val="dk1"/>
              </a:buClr>
              <a:buSzPts val="1400"/>
              <a:buChar char="•"/>
            </a:pPr>
            <a:r>
              <a:rPr lang="es-ES"/>
              <a:t>توقيع اتفاقات تعاون مع كيانات وبرامج معنية بتنمية الطفولة المبكرة.</a:t>
            </a:r>
            <a:endParaRPr/>
          </a:p>
          <a:p>
            <a:pPr indent="-171450" lvl="0" marL="171450" rtl="1" algn="r">
              <a:lnSpc>
                <a:spcPct val="107000"/>
              </a:lnSpc>
              <a:spcBef>
                <a:spcPts val="0"/>
              </a:spcBef>
              <a:spcAft>
                <a:spcPts val="0"/>
              </a:spcAft>
              <a:buClr>
                <a:schemeClr val="dk1"/>
              </a:buClr>
              <a:buSzPts val="1400"/>
              <a:buChar char="•"/>
            </a:pPr>
            <a:r>
              <a:rPr lang="es-ES"/>
              <a:t>تنفيذ تدريبات موجّهة لمقدمي الرعاية وغيرهم من أصحاب الشأن المعنيين بتنمية الطفولة المبكرة.</a:t>
            </a:r>
            <a:endParaRPr/>
          </a:p>
          <a:p>
            <a:pPr indent="-82550" lvl="0" marL="17145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lang="es-ES"/>
              <a:t>فيما يلي بعض الأمثلة على إجراءات متوسطة وطويلة الأجل متعلقة بالمرحلة الانتقالية لكل قطاع: </a:t>
            </a:r>
            <a:endParaRPr/>
          </a:p>
          <a:p>
            <a:pPr indent="0" lvl="0" marL="0" rtl="1" algn="r">
              <a:lnSpc>
                <a:spcPct val="107000"/>
              </a:lnSpc>
              <a:spcBef>
                <a:spcPts val="0"/>
              </a:spcBef>
              <a:spcAft>
                <a:spcPts val="0"/>
              </a:spcAft>
              <a:buClr>
                <a:schemeClr val="dk1"/>
              </a:buClr>
              <a:buSzPts val="1400"/>
              <a:buFont typeface="Arial"/>
              <a:buNone/>
            </a:pPr>
            <a:r>
              <a:rPr b="1" lang="es-ES"/>
              <a:t>الحماية</a:t>
            </a:r>
            <a:r>
              <a:rPr lang="es-ES"/>
              <a:t>: </a:t>
            </a:r>
            <a:endParaRPr/>
          </a:p>
          <a:p>
            <a:pPr indent="-304800" lvl="0" marL="457200" rtl="1" algn="r">
              <a:lnSpc>
                <a:spcPct val="107000"/>
              </a:lnSpc>
              <a:spcBef>
                <a:spcPts val="0"/>
              </a:spcBef>
              <a:spcAft>
                <a:spcPts val="0"/>
              </a:spcAft>
              <a:buSzPts val="1200"/>
              <a:buChar char="●"/>
            </a:pPr>
            <a:r>
              <a:rPr lang="es-ES"/>
              <a:t>ضمان تسجيل الأطفال وتوثيقهم بشكل مؤقت أثناء الكارثة ودمجهم وتسجيلهم في نظام السجلات وتحديد الهوية.</a:t>
            </a:r>
            <a:endParaRPr/>
          </a:p>
          <a:p>
            <a:pPr indent="-304800" lvl="0" marL="457200" rtl="1" algn="r">
              <a:lnSpc>
                <a:spcPct val="107000"/>
              </a:lnSpc>
              <a:spcBef>
                <a:spcPts val="0"/>
              </a:spcBef>
              <a:spcAft>
                <a:spcPts val="0"/>
              </a:spcAft>
              <a:buSzPts val="1200"/>
              <a:buChar char="●"/>
            </a:pPr>
            <a:r>
              <a:rPr lang="es-ES"/>
              <a:t>ضمان عملية الوصاية والحماية للأطفال المنفصلين عن مقدمي الرعاية الأساسيين لهم والحفاظ على آليات المتابعة. </a:t>
            </a:r>
            <a:endParaRPr/>
          </a:p>
          <a:p>
            <a:pPr indent="-304800" lvl="0" marL="457200" rtl="1" algn="r">
              <a:lnSpc>
                <a:spcPct val="107000"/>
              </a:lnSpc>
              <a:spcBef>
                <a:spcPts val="0"/>
              </a:spcBef>
              <a:spcAft>
                <a:spcPts val="0"/>
              </a:spcAft>
              <a:buSzPts val="1200"/>
              <a:buChar char="●"/>
            </a:pPr>
            <a:r>
              <a:rPr lang="es-ES"/>
              <a:t>إدراج قضايا الحماية وكيفية دعم الرفاه النفسي والاجتماعي للأطفال في المناقشات مع الوالدين. </a:t>
            </a:r>
            <a:endParaRPr/>
          </a:p>
          <a:p>
            <a:pPr indent="-304800" lvl="0" marL="457200" rtl="1" algn="r">
              <a:lnSpc>
                <a:spcPct val="107000"/>
              </a:lnSpc>
              <a:spcBef>
                <a:spcPts val="0"/>
              </a:spcBef>
              <a:spcAft>
                <a:spcPts val="0"/>
              </a:spcAft>
              <a:buSzPts val="1200"/>
              <a:buChar char="●"/>
            </a:pPr>
            <a:r>
              <a:rPr lang="es-ES"/>
              <a:t>تعزيز آليات الحماية المجتمعية لصون الفتيات الصغيرات.</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b="1" lang="es-ES"/>
              <a:t>التعليم</a:t>
            </a:r>
            <a:r>
              <a:rPr lang="es-ES"/>
              <a:t>: </a:t>
            </a:r>
            <a:endParaRPr/>
          </a:p>
          <a:p>
            <a:pPr indent="-304800" lvl="0" marL="457200" rtl="1" algn="r">
              <a:lnSpc>
                <a:spcPct val="107000"/>
              </a:lnSpc>
              <a:spcBef>
                <a:spcPts val="0"/>
              </a:spcBef>
              <a:spcAft>
                <a:spcPts val="0"/>
              </a:spcAft>
              <a:buSzPts val="1200"/>
              <a:buChar char="●"/>
            </a:pPr>
            <a:r>
              <a:rPr lang="es-ES"/>
              <a:t>تحديث خطط السلامة المدرسية وتكييفها مع احتياجات الطفولة المبكرة.</a:t>
            </a:r>
            <a:endParaRPr/>
          </a:p>
          <a:p>
            <a:pPr indent="-304800" lvl="0" marL="457200" rtl="1" algn="r">
              <a:lnSpc>
                <a:spcPct val="107000"/>
              </a:lnSpc>
              <a:spcBef>
                <a:spcPts val="0"/>
              </a:spcBef>
              <a:spcAft>
                <a:spcPts val="0"/>
              </a:spcAft>
              <a:buSzPts val="1200"/>
              <a:buChar char="●"/>
            </a:pPr>
            <a:r>
              <a:rPr lang="es-ES"/>
              <a:t>تنظيم ورش عمل حول اللعب المستدام للأطفال والمربين ومقدمي الرعاية والمجتمع المحلي.</a:t>
            </a:r>
            <a:endParaRPr/>
          </a:p>
          <a:p>
            <a:pPr indent="-304800" lvl="0" marL="457200" rtl="1" algn="r">
              <a:lnSpc>
                <a:spcPct val="107000"/>
              </a:lnSpc>
              <a:spcBef>
                <a:spcPts val="0"/>
              </a:spcBef>
              <a:spcAft>
                <a:spcPts val="0"/>
              </a:spcAft>
              <a:buSzPts val="1200"/>
              <a:buChar char="●"/>
            </a:pPr>
            <a:r>
              <a:rPr lang="es-ES"/>
              <a:t>ضمان إعادة إعمار مرافق التعلم/التعليم بطريقة تقضي على المخاطر القائمة.</a:t>
            </a:r>
            <a:endParaRPr/>
          </a:p>
          <a:p>
            <a:pPr indent="-304800" lvl="0" marL="457200" rtl="1" algn="r">
              <a:lnSpc>
                <a:spcPct val="107000"/>
              </a:lnSpc>
              <a:spcBef>
                <a:spcPts val="0"/>
              </a:spcBef>
              <a:spcAft>
                <a:spcPts val="0"/>
              </a:spcAft>
              <a:buSzPts val="1200"/>
              <a:buChar char="●"/>
            </a:pPr>
            <a:r>
              <a:rPr lang="es-ES"/>
              <a:t>دعم التحفيز المبكر واللعب للأطفال في المنزل وفي المراكز المجتمعية لتنمية الطفولة المبكرة باستخدام اللُعب محلية الصنع قدر الإمكان.</a:t>
            </a:r>
            <a:endParaRPr/>
          </a:p>
          <a:p>
            <a:pPr indent="-304800" lvl="0" marL="457200" rtl="1" algn="r">
              <a:lnSpc>
                <a:spcPct val="107000"/>
              </a:lnSpc>
              <a:spcBef>
                <a:spcPts val="0"/>
              </a:spcBef>
              <a:spcAft>
                <a:spcPts val="0"/>
              </a:spcAft>
              <a:buSzPts val="1200"/>
              <a:buChar char="●"/>
            </a:pPr>
            <a:r>
              <a:rPr lang="es-ES"/>
              <a:t>ضمان أن تفي إعادة تأهيل المراكز المجتمعية لتنمية الطفولة المبكرة وإعادة إعمارها بمعايير مقاومة الأخطار، وذلك بالتعاون مع المجتمعات المحلية ووزارة التعليم أو الرعاية الاجتماعية.</a:t>
            </a:r>
            <a:endParaRPr/>
          </a:p>
          <a:p>
            <a:pPr indent="-304800" lvl="0" marL="457200" rtl="1" algn="r">
              <a:lnSpc>
                <a:spcPct val="107000"/>
              </a:lnSpc>
              <a:spcBef>
                <a:spcPts val="0"/>
              </a:spcBef>
              <a:spcAft>
                <a:spcPts val="0"/>
              </a:spcAft>
              <a:buSzPts val="1200"/>
              <a:buChar char="●"/>
            </a:pPr>
            <a:r>
              <a:rPr lang="es-ES"/>
              <a:t>مساعدة الآباء ومقدمي الرعاية على فهم التغييرات التي يرونها في أطفالهم بعد الأزمة ودعم تدريب الآباء والمعلمين على الحد من مخاطر الكوارث.</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b="1" lang="es-ES"/>
              <a:t>برنامج المياه والصرف الصحي والنظافة العامة</a:t>
            </a:r>
            <a:r>
              <a:rPr lang="es-ES"/>
              <a:t>: </a:t>
            </a:r>
            <a:endParaRPr/>
          </a:p>
          <a:p>
            <a:pPr indent="-304800" lvl="0" marL="457200" rtl="1" algn="r">
              <a:lnSpc>
                <a:spcPct val="107000"/>
              </a:lnSpc>
              <a:spcBef>
                <a:spcPts val="0"/>
              </a:spcBef>
              <a:spcAft>
                <a:spcPts val="0"/>
              </a:spcAft>
              <a:buSzPts val="1200"/>
              <a:buChar char="●"/>
            </a:pPr>
            <a:r>
              <a:rPr lang="es-ES"/>
              <a:t>إنشاء برامج للتثقيف الصحي وتعزيز النظافة مرتبطة بالمراكز الصحية ومساحات التعلم والتنشئة الاجتماعية.</a:t>
            </a:r>
            <a:endParaRPr/>
          </a:p>
          <a:p>
            <a:pPr indent="-304800" lvl="0" marL="457200" rtl="1" algn="r">
              <a:lnSpc>
                <a:spcPct val="107000"/>
              </a:lnSpc>
              <a:spcBef>
                <a:spcPts val="0"/>
              </a:spcBef>
              <a:spcAft>
                <a:spcPts val="0"/>
              </a:spcAft>
              <a:buSzPts val="1200"/>
              <a:buChar char="●"/>
            </a:pPr>
            <a:r>
              <a:rPr lang="es-ES"/>
              <a:t>دمج قضايا النظافة ضمن دورة الزيارات المنزلية للآباء والأمهات.</a:t>
            </a:r>
            <a:endParaRPr/>
          </a:p>
          <a:p>
            <a:pPr indent="-304800" lvl="0" marL="457200" rtl="1" algn="r">
              <a:lnSpc>
                <a:spcPct val="107000"/>
              </a:lnSpc>
              <a:spcBef>
                <a:spcPts val="0"/>
              </a:spcBef>
              <a:spcAft>
                <a:spcPts val="0"/>
              </a:spcAft>
              <a:buSzPts val="1200"/>
              <a:buChar char="●"/>
            </a:pPr>
            <a:r>
              <a:rPr lang="es-ES"/>
              <a:t>ضمان توفر مياه صالحة للشرب ومراحيض ومغاسل وحمامات ملائمة لمرحلة الطفولة المبكرة عند إعادة بناء و/أو تشييد مساحات تعليمية جديدة.</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b="1" lang="es-ES"/>
              <a:t>التغذية</a:t>
            </a:r>
            <a:r>
              <a:rPr lang="es-ES"/>
              <a:t>: </a:t>
            </a:r>
            <a:endParaRPr/>
          </a:p>
          <a:p>
            <a:pPr indent="-304800" lvl="0" marL="457200" rtl="1" algn="r">
              <a:lnSpc>
                <a:spcPct val="107000"/>
              </a:lnSpc>
              <a:spcBef>
                <a:spcPts val="0"/>
              </a:spcBef>
              <a:spcAft>
                <a:spcPts val="0"/>
              </a:spcAft>
              <a:buSzPts val="1200"/>
              <a:buChar char="●"/>
            </a:pPr>
            <a:r>
              <a:rPr lang="es-ES"/>
              <a:t>تنفيذ آليات مستقرة لرصد سوء التغذية من خلال نظام الصحة العامة ومراكز تنمية الطفولة المبكرة والزيارات المنزلية.</a:t>
            </a:r>
            <a:endParaRPr/>
          </a:p>
          <a:p>
            <a:pPr indent="-304800" lvl="0" marL="457200" rtl="1" algn="r">
              <a:lnSpc>
                <a:spcPct val="107000"/>
              </a:lnSpc>
              <a:spcBef>
                <a:spcPts val="0"/>
              </a:spcBef>
              <a:spcAft>
                <a:spcPts val="0"/>
              </a:spcAft>
              <a:buSzPts val="1200"/>
              <a:buChar char="●"/>
            </a:pPr>
            <a:r>
              <a:rPr lang="es-ES"/>
              <a:t>ربط إجراءات التغذية التكميلية للأمهات الحوامل والمرضعات منهن المعرضات لخطر سوء التغذية بالبرامج الحكومية المستقرة.</a:t>
            </a:r>
            <a:endParaRPr/>
          </a:p>
          <a:p>
            <a:pPr indent="-304800" lvl="0" marL="457200" rtl="1" algn="r">
              <a:lnSpc>
                <a:spcPct val="107000"/>
              </a:lnSpc>
              <a:spcBef>
                <a:spcPts val="0"/>
              </a:spcBef>
              <a:spcAft>
                <a:spcPts val="0"/>
              </a:spcAft>
              <a:buSzPts val="1200"/>
              <a:buChar char="●"/>
            </a:pPr>
            <a:r>
              <a:rPr lang="es-ES"/>
              <a:t>الانتقال من إجراءات دعم التغذية في مرحلة الطفولة المبكرة في الأماكن الصديقة للطفل إلى دور الحضانة أو المدارس. </a:t>
            </a:r>
            <a:endParaRPr/>
          </a:p>
          <a:p>
            <a:pPr indent="0" lvl="0" marL="0" rtl="1" algn="r">
              <a:lnSpc>
                <a:spcPct val="107000"/>
              </a:lnSpc>
              <a:spcBef>
                <a:spcPts val="0"/>
              </a:spcBef>
              <a:spcAft>
                <a:spcPts val="0"/>
              </a:spcAft>
              <a:buClr>
                <a:schemeClr val="dk1"/>
              </a:buClr>
              <a:buSzPts val="1400"/>
              <a:buFont typeface="Arial"/>
              <a:buNone/>
            </a:pPr>
            <a:r>
              <a:t/>
            </a:r>
            <a:endParaRPr/>
          </a:p>
          <a:p>
            <a:pPr indent="0" lvl="0" marL="0" rtl="1" algn="r">
              <a:lnSpc>
                <a:spcPct val="107000"/>
              </a:lnSpc>
              <a:spcBef>
                <a:spcPts val="0"/>
              </a:spcBef>
              <a:spcAft>
                <a:spcPts val="0"/>
              </a:spcAft>
              <a:buClr>
                <a:schemeClr val="dk1"/>
              </a:buClr>
              <a:buSzPts val="1400"/>
              <a:buFont typeface="Arial"/>
              <a:buNone/>
            </a:pPr>
            <a:r>
              <a:rPr b="1" lang="es-ES"/>
              <a:t>الصحة</a:t>
            </a:r>
            <a:r>
              <a:rPr lang="es-ES"/>
              <a:t>: </a:t>
            </a:r>
            <a:endParaRPr/>
          </a:p>
          <a:p>
            <a:pPr indent="-304800" lvl="0" marL="457200" rtl="1" algn="r">
              <a:lnSpc>
                <a:spcPct val="107000"/>
              </a:lnSpc>
              <a:spcBef>
                <a:spcPts val="0"/>
              </a:spcBef>
              <a:spcAft>
                <a:spcPts val="0"/>
              </a:spcAft>
              <a:buSzPts val="1200"/>
              <a:buChar char="●"/>
            </a:pPr>
            <a:r>
              <a:rPr lang="es-ES"/>
              <a:t>إنشاء برامج للتثقيف الصحي وتعزيز النظافة مرتبطة بالمراكز الصحية ومساحات التعلم والتنشئة الاجتماعية.</a:t>
            </a:r>
            <a:endParaRPr/>
          </a:p>
          <a:p>
            <a:pPr indent="-304800" lvl="0" marL="457200" rtl="1" algn="r">
              <a:lnSpc>
                <a:spcPct val="107000"/>
              </a:lnSpc>
              <a:spcBef>
                <a:spcPts val="0"/>
              </a:spcBef>
              <a:spcAft>
                <a:spcPts val="0"/>
              </a:spcAft>
              <a:buSzPts val="1200"/>
              <a:buChar char="●"/>
            </a:pPr>
            <a:r>
              <a:rPr lang="es-ES"/>
              <a:t>دمج قضايا النظافة ضمن دورة الزيارات المنزلية للآباء والأمهات.</a:t>
            </a:r>
            <a:endParaRPr/>
          </a:p>
          <a:p>
            <a:pPr indent="-304800" lvl="0" marL="457200" rtl="1" algn="r">
              <a:lnSpc>
                <a:spcPct val="107000"/>
              </a:lnSpc>
              <a:spcBef>
                <a:spcPts val="0"/>
              </a:spcBef>
              <a:spcAft>
                <a:spcPts val="0"/>
              </a:spcAft>
              <a:buSzPts val="1200"/>
              <a:buChar char="●"/>
            </a:pPr>
            <a:r>
              <a:rPr lang="es-ES"/>
              <a:t>ضمان توفر مياه صالحة للشرب ومراحيض ومغاسل وحمامات ملائمة لمرحلة الطفولة المبكرة عند إعادة بناء و/أو تشييد مساحات تعليمية جديدة.</a:t>
            </a:r>
            <a:endParaRPr/>
          </a:p>
          <a:p>
            <a:pPr indent="-304800" lvl="0" marL="457200" rtl="1" algn="r">
              <a:lnSpc>
                <a:spcPct val="107000"/>
              </a:lnSpc>
              <a:spcBef>
                <a:spcPts val="0"/>
              </a:spcBef>
              <a:spcAft>
                <a:spcPts val="0"/>
              </a:spcAft>
              <a:buSzPts val="1200"/>
              <a:buChar char="●"/>
            </a:pPr>
            <a:r>
              <a:rPr lang="es-ES"/>
              <a:t>دعم عملية التلقيح ومراقبة نمو الأطفال.</a:t>
            </a:r>
            <a:endParaRPr/>
          </a:p>
          <a:p>
            <a:pPr indent="-304800" lvl="0" marL="457200" rtl="1" algn="r">
              <a:lnSpc>
                <a:spcPct val="107000"/>
              </a:lnSpc>
              <a:spcBef>
                <a:spcPts val="0"/>
              </a:spcBef>
              <a:spcAft>
                <a:spcPts val="0"/>
              </a:spcAft>
              <a:buSzPts val="1200"/>
              <a:buChar char="●"/>
            </a:pPr>
            <a:r>
              <a:rPr lang="es-ES"/>
              <a:t>دعم حملات تعزيز الصحة في دور الحضانة ومراكز تنمية الطفولة المبكرة والمدارس الابتدائية.</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0000"/>
              </a:lnSpc>
              <a:spcBef>
                <a:spcPts val="0"/>
              </a:spcBef>
              <a:spcAft>
                <a:spcPts val="0"/>
              </a:spcAft>
              <a:buSzPts val="1400"/>
              <a:buNone/>
            </a:pPr>
            <a:r>
              <a:rPr lang="es-ES"/>
              <a:t>اطلب من المشاركين مشاركة بعض الأفكار النهائية حول كيفية تجسيد ما تعلموه في عملهم اليومي. أشكرهم على مشاركتهم. </a:t>
            </a:r>
            <a:endParaRPr/>
          </a:p>
          <a:p>
            <a:pPr indent="0" lvl="0" marL="0" rtl="1" algn="r">
              <a:lnSpc>
                <a:spcPct val="100000"/>
              </a:lnSpc>
              <a:spcBef>
                <a:spcPts val="0"/>
              </a:spcBef>
              <a:spcAft>
                <a:spcPts val="0"/>
              </a:spcAft>
              <a:buSzPts val="1400"/>
              <a:buNone/>
            </a:pPr>
            <a:r>
              <a:rPr lang="es-ES"/>
              <a:t>دعوة المشاركين إلى تخصيص ساعة إضافية في الأيام المقبلة لقراءة المجموعة المعارف الكاملة بالتفصيل والتأكيد على ما تعلموه خلال ورشة العمل.</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0000"/>
              </a:lnSpc>
              <a:spcBef>
                <a:spcPts val="0"/>
              </a:spcBef>
              <a:spcAft>
                <a:spcPts val="0"/>
              </a:spcAft>
              <a:buSzPts val="1400"/>
              <a:buNone/>
            </a:pPr>
            <a:r>
              <a:rPr lang="es-ES"/>
              <a:t>عرّف بنفسك للمشاركين واطلب منهم فعل الأمر ذاته. بالإضافة إلى ذلك، اطلب من الحُضورِ مشاركة بعض الأفكار حول سبب رغبتهم في معرفة المزيد عن تنمية الطفولة المبكرة في حالات الطوارئ.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0000"/>
              </a:lnSpc>
              <a:spcBef>
                <a:spcPts val="0"/>
              </a:spcBef>
              <a:spcAft>
                <a:spcPts val="0"/>
              </a:spcAft>
              <a:buSzPts val="1400"/>
              <a:buNone/>
            </a:pPr>
            <a:r>
              <a:rPr lang="es-ES"/>
              <a:t>اشرحْ ديناميكية التدريب. لا تتردد باستخدام المنهجية المقترحة أو باستخدام مناهج أخرى تحيط بها علماً وقد تكون مفيدة للتدريب.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0000"/>
              </a:lnSpc>
              <a:spcBef>
                <a:spcPts val="0"/>
              </a:spcBef>
              <a:spcAft>
                <a:spcPts val="0"/>
              </a:spcAft>
              <a:buClr>
                <a:schemeClr val="dk1"/>
              </a:buClr>
              <a:buSzPts val="1200"/>
              <a:buNone/>
            </a:pPr>
            <a:r>
              <a:rPr lang="es-ES"/>
              <a:t>بيّنْ بأن الناس تتعلم بشكل أفضل من خلال الانْخِراط والتفاعل – وذلك لليافعين والأطفال الصغار على حد سواء. أوضح أنهم سيعملون في فرق منظمة وفي دفعات سريعة من النشاط لتحقيق الأهداف.</a:t>
            </a:r>
            <a:endParaRPr/>
          </a:p>
          <a:p>
            <a:pPr indent="0" lvl="0" marL="241300" rtl="1" algn="r">
              <a:lnSpc>
                <a:spcPct val="100000"/>
              </a:lnSpc>
              <a:spcBef>
                <a:spcPts val="0"/>
              </a:spcBef>
              <a:spcAft>
                <a:spcPts val="0"/>
              </a:spcAft>
              <a:buClr>
                <a:schemeClr val="dk1"/>
              </a:buClr>
              <a:buSzPts val="1200"/>
              <a:buNone/>
            </a:pPr>
            <a:r>
              <a:t/>
            </a:r>
            <a:endParaRPr/>
          </a:p>
          <a:p>
            <a:pPr indent="-330200" lvl="0" marL="571500" rtl="1" algn="r">
              <a:lnSpc>
                <a:spcPct val="100000"/>
              </a:lnSpc>
              <a:spcBef>
                <a:spcPts val="0"/>
              </a:spcBef>
              <a:spcAft>
                <a:spcPts val="0"/>
              </a:spcAft>
              <a:buClr>
                <a:schemeClr val="dk1"/>
              </a:buClr>
              <a:buSzPts val="1200"/>
              <a:buFont typeface="Calibri"/>
              <a:buAutoNum type="arabicPeriod"/>
            </a:pPr>
            <a:r>
              <a:rPr lang="es-ES"/>
              <a:t>قَسّمْ المشاركين لمجموعات تركيب أحاجي مكونة من خمسة أشخاص. يَجبُ إن أمكن أن تكون المجموعات متنوعة من حيث الجندر والإثنية والعرق والمقدرة. عَيّنْ واحداً من المشتركين في كل مجموعة كقائد.</a:t>
            </a:r>
            <a:endParaRPr/>
          </a:p>
          <a:p>
            <a:pPr indent="-330200" lvl="0" marL="571500" rtl="1" algn="r">
              <a:lnSpc>
                <a:spcPct val="100000"/>
              </a:lnSpc>
              <a:spcBef>
                <a:spcPts val="0"/>
              </a:spcBef>
              <a:spcAft>
                <a:spcPts val="0"/>
              </a:spcAft>
              <a:buClr>
                <a:schemeClr val="dk1"/>
              </a:buClr>
              <a:buSzPts val="1200"/>
              <a:buFont typeface="Calibri"/>
              <a:buAutoNum type="arabicPeriod"/>
            </a:pPr>
            <a:r>
              <a:rPr lang="es-ES"/>
              <a:t>وزّع ورقتي معلومات متسلسلة لكل مشارك في كل مجموعة حول جوانب تنمية الطفولة المبكرة في سياق الطوارئ والتي سيقومون بشرحها لمجموعة فرعية صغيرة من الزملاء المشاركين. سيحظى المشاركون بفترة 10 دقائق لقراءة وتحضير أوراقهم. تأكدْ من أن المشاركين لديهم إمكانية وصول مباشرة فقط إلى الجزء الخاص بهم.</a:t>
            </a:r>
            <a:endParaRPr/>
          </a:p>
          <a:p>
            <a:pPr indent="-330200" lvl="0" marL="571500" rtl="1" algn="r">
              <a:lnSpc>
                <a:spcPct val="100000"/>
              </a:lnSpc>
              <a:spcBef>
                <a:spcPts val="0"/>
              </a:spcBef>
              <a:spcAft>
                <a:spcPts val="0"/>
              </a:spcAft>
              <a:buClr>
                <a:schemeClr val="dk1"/>
              </a:buClr>
              <a:buSzPts val="1200"/>
              <a:buFont typeface="Calibri"/>
              <a:buAutoNum type="arabicPeriod"/>
            </a:pPr>
            <a:r>
              <a:rPr lang="es-ES"/>
              <a:t>شكّل ”أفرقة خبيرة“ مؤقتة من خلال انضمام مشارك واحد من كل مجموعة تركيب أحاجي إلى المشاركين الآخرين الذين يحملون نفس أوراق المعلومات. امنحْ المشتركين في الأفرقة الخبيرة تلك الوقت لمناقشة النقاط الأساسية التي تخص أوراق المعلومات الخاصة بهم والتدرب على العروض التقديمية التي سيقدمونها لمجموعة تركيب الأحاجي الخاصة بهم.</a:t>
            </a:r>
            <a:endParaRPr/>
          </a:p>
          <a:p>
            <a:pPr indent="-330200" lvl="0" marL="571500" rtl="1" algn="r">
              <a:lnSpc>
                <a:spcPct val="100000"/>
              </a:lnSpc>
              <a:spcBef>
                <a:spcPts val="0"/>
              </a:spcBef>
              <a:spcAft>
                <a:spcPts val="0"/>
              </a:spcAft>
              <a:buClr>
                <a:schemeClr val="dk1"/>
              </a:buClr>
              <a:buSzPts val="1200"/>
              <a:buFont typeface="Calibri"/>
              <a:buAutoNum type="arabicPeriod"/>
            </a:pPr>
            <a:r>
              <a:rPr lang="es-ES"/>
              <a:t>أعدْ المشاركين إلى مجموعات تركيب الأحجية الخاصة بهم.  اطلُبْ من كل مشارك أن يقدم الجزء الخاص به للمجموعة، يجب أن يتبادلوا الأدوار كل 10 دقائق لتعليم المحتوى الذي تعلموه للتو بينما يقوم الآخرين بتدوين ملاحظات على نشراتهم. سوف يستدعي مدير الحوار تبديل كل 10 دقائق ليلتزم الجميع بالوقت. </a:t>
            </a:r>
            <a:endParaRPr/>
          </a:p>
          <a:p>
            <a:pPr indent="-330200" lvl="0" marL="571500" rtl="1" algn="r">
              <a:lnSpc>
                <a:spcPct val="100000"/>
              </a:lnSpc>
              <a:spcBef>
                <a:spcPts val="0"/>
              </a:spcBef>
              <a:spcAft>
                <a:spcPts val="0"/>
              </a:spcAft>
              <a:buClr>
                <a:schemeClr val="dk1"/>
              </a:buClr>
              <a:buSzPts val="1200"/>
              <a:buFont typeface="Calibri"/>
              <a:buAutoNum type="arabicPeriod"/>
            </a:pPr>
            <a:r>
              <a:rPr lang="es-ES"/>
              <a:t> بعد انتهاء جميع المجموعات أو بعد مرور 50 دقيقة،</a:t>
            </a:r>
            <a:r>
              <a:rPr b="1" lang="es-ES"/>
              <a:t> اطلب من كل المجموعات أن تجتمع للجلسة العامة والنقاش. </a:t>
            </a:r>
            <a:endParaRPr/>
          </a:p>
          <a:p>
            <a:pPr indent="-254000" lvl="0" marL="571500" rtl="1" algn="l">
              <a:lnSpc>
                <a:spcPct val="100000"/>
              </a:lnSpc>
              <a:spcBef>
                <a:spcPts val="0"/>
              </a:spcBef>
              <a:spcAft>
                <a:spcPts val="0"/>
              </a:spcAft>
              <a:buClr>
                <a:schemeClr val="dk1"/>
              </a:buClr>
              <a:buSzPts val="12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عامة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كيف وجدت العملية؟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ما الأمر الجديد الذي تعلمته عن تنمية الطفولة المبكرة في سياق الطوارئ؟</a:t>
            </a:r>
            <a:endParaRPr/>
          </a:p>
          <a:p>
            <a:pPr indent="0" lvl="0" marL="0" rtl="1" algn="r">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1" algn="r">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1" algn="r">
              <a:lnSpc>
                <a:spcPct val="107000"/>
              </a:lnSpc>
              <a:spcBef>
                <a:spcPts val="0"/>
              </a:spcBef>
              <a:spcAft>
                <a:spcPts val="0"/>
              </a:spcAft>
              <a:buClr>
                <a:schemeClr val="dk1"/>
              </a:buClr>
              <a:buSzPts val="1400"/>
              <a:buFont typeface="Arial"/>
              <a:buNone/>
            </a:pPr>
            <a:r>
              <a:rPr b="1" lang="es-ES">
                <a:solidFill>
                  <a:srgbClr val="222222"/>
                </a:solidFill>
              </a:rPr>
              <a:t>يمكن </a:t>
            </a:r>
            <a:r>
              <a:rPr b="1" lang="es-ES"/>
              <a:t>لمديري الحوار (بشكل غير إلزامي) استخدام الشرائح التالية لإظهارها أثناء إشرافهم على الجلسة العامة في نهاية نشاط تركيب الأحاجي. الشرائح التالية منسوخة من أوراق نشاط تركيب الأحاجي والموجودة في دليل مدير الحوار وهي تهدف إلى جذب المتعلمين إلى الجلسة العامة. لا تعيد تعليم هذا المحتوى – سيكون مُتعلّموك مُلمينَ بما فيه الكفاية بنشاط تركيب الأحاجي، فهي طريقة مُوفرة للوقت بشكل كبير، ومُلائمة للمُتعلّم!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لماذا تعد التفاعلات الاجتماعية مهمة للأطفال الصغار؟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لماذا من المهم تقييمُ التقدم التَنْمَويّ؟</a:t>
            </a:r>
            <a:endParaRPr/>
          </a:p>
          <a:p>
            <a:pPr indent="0" lvl="0" marL="0" rtl="1" algn="r">
              <a:lnSpc>
                <a:spcPct val="115000"/>
              </a:lnSpc>
              <a:spcBef>
                <a:spcPts val="1400"/>
              </a:spcBef>
              <a:spcAft>
                <a:spcPts val="0"/>
              </a:spcAft>
              <a:buSzPts val="1400"/>
              <a:buNone/>
            </a:pPr>
            <a:r>
              <a:rPr b="1" lang="es-ES"/>
              <a:t>--</a:t>
            </a:r>
            <a:endParaRPr/>
          </a:p>
          <a:p>
            <a:pPr indent="0" lvl="0" marL="0" rtl="1" algn="r">
              <a:lnSpc>
                <a:spcPct val="107000"/>
              </a:lnSpc>
              <a:spcBef>
                <a:spcPts val="0"/>
              </a:spcBef>
              <a:spcAft>
                <a:spcPts val="0"/>
              </a:spcAft>
              <a:buSzPts val="1400"/>
              <a:buNone/>
            </a:pPr>
            <a:r>
              <a:rPr b="1" lang="es-ES"/>
              <a:t>حقائق رئيسية عن النمو</a:t>
            </a:r>
            <a:r>
              <a:rPr lang="es-ES" u="sng"/>
              <a:t>:</a:t>
            </a:r>
            <a:endParaRPr/>
          </a:p>
          <a:p>
            <a:pPr indent="-273050" lvl="0" marL="285750" rtl="1" algn="r">
              <a:lnSpc>
                <a:spcPct val="100000"/>
              </a:lnSpc>
              <a:spcBef>
                <a:spcPts val="0"/>
              </a:spcBef>
              <a:spcAft>
                <a:spcPts val="0"/>
              </a:spcAft>
              <a:buClr>
                <a:schemeClr val="dk1"/>
              </a:buClr>
              <a:buSzPts val="1200"/>
              <a:buFont typeface="Calibri"/>
              <a:buChar char="•"/>
            </a:pPr>
            <a:r>
              <a:rPr lang="es-ES"/>
              <a:t>ينمو الدماغ في سنوات العمر الأولى بمعدل 700 وصلة عصبية جديدة في الثانية، وهذه وتيرة لا تتكرر مرة أخرى أبدًا.</a:t>
            </a:r>
            <a:endParaRPr/>
          </a:p>
          <a:p>
            <a:pPr indent="-273050" lvl="0" marL="285750" rtl="1" algn="r">
              <a:lnSpc>
                <a:spcPct val="100000"/>
              </a:lnSpc>
              <a:spcBef>
                <a:spcPts val="0"/>
              </a:spcBef>
              <a:spcAft>
                <a:spcPts val="0"/>
              </a:spcAft>
              <a:buClr>
                <a:schemeClr val="dk1"/>
              </a:buClr>
              <a:buSzPts val="1200"/>
              <a:buFont typeface="Calibri"/>
              <a:buChar char="•"/>
            </a:pPr>
            <a:r>
              <a:rPr lang="es-ES"/>
              <a:t>التجارب الحياتية الأولى هي التي تحدد قدرة الدماغ.</a:t>
            </a:r>
            <a:endParaRPr/>
          </a:p>
          <a:p>
            <a:pPr indent="-273050" lvl="0" marL="285750" rtl="1" algn="r">
              <a:lnSpc>
                <a:spcPct val="100000"/>
              </a:lnSpc>
              <a:spcBef>
                <a:spcPts val="0"/>
              </a:spcBef>
              <a:spcAft>
                <a:spcPts val="0"/>
              </a:spcAft>
              <a:buClr>
                <a:schemeClr val="dk1"/>
              </a:buClr>
              <a:buSzPts val="1200"/>
              <a:buFont typeface="Calibri"/>
              <a:buChar char="•"/>
            </a:pPr>
            <a:r>
              <a:rPr lang="es-ES"/>
              <a:t>يوفر النمو الصحي في السنوات الأولى من الحياة (لا سيما، أول 1,000 يوم) الأساس للتحصيل العلمي، والإنتاجية الاقتصادية، والمواطنة المسؤولة، والصحة مدى الحياة، والمجتمعات المحلية القوية، والتنشئة الناجحة للجيل القادم.</a:t>
            </a:r>
            <a:endParaRPr/>
          </a:p>
          <a:p>
            <a:pPr indent="-273050" lvl="0" marL="285750" rtl="1" algn="r">
              <a:lnSpc>
                <a:spcPct val="100000"/>
              </a:lnSpc>
              <a:spcBef>
                <a:spcPts val="0"/>
              </a:spcBef>
              <a:spcAft>
                <a:spcPts val="0"/>
              </a:spcAft>
              <a:buClr>
                <a:schemeClr val="dk1"/>
              </a:buClr>
              <a:buSzPts val="1200"/>
              <a:buFont typeface="Calibri"/>
              <a:buChar char="•"/>
            </a:pPr>
            <a:r>
              <a:rPr lang="es-ES"/>
              <a:t>فيما يتعلق بالرعاية الصحية، والتغذية، والرعاية الاجتماعية والعاطفية، والنمو المعرفي واللغوي، فالأطفال يعتمدون إلى حدٍّ كبير على آبائهم وأمهاتهم وعلى مقدمي الرعاية الآخرين؛ لكنهم، لا سيما مع تقدمهم في العمر يمثلون أيضاً عناصر فاعلة في نموهم. </a:t>
            </a:r>
            <a:endParaRPr/>
          </a:p>
          <a:p>
            <a:pPr indent="-273050" lvl="0" marL="285750" rtl="1" algn="r">
              <a:lnSpc>
                <a:spcPct val="100000"/>
              </a:lnSpc>
              <a:spcBef>
                <a:spcPts val="0"/>
              </a:spcBef>
              <a:spcAft>
                <a:spcPts val="0"/>
              </a:spcAft>
              <a:buClr>
                <a:schemeClr val="dk1"/>
              </a:buClr>
              <a:buSzPts val="1200"/>
              <a:buFont typeface="Calibri"/>
              <a:buChar char="•"/>
            </a:pPr>
            <a:r>
              <a:rPr lang="es-ES"/>
              <a:t>يمكن للكميات المستمرة والمرتفعة من الإجهاد (أثناء الأزمات على سبيل المثال) أن تغير بنية الدماغ لا بل حتى تدمر خلاياه.</a:t>
            </a:r>
            <a:endParaRPr/>
          </a:p>
          <a:p>
            <a:pPr indent="0" lvl="0" marL="0" rtl="1" algn="r">
              <a:lnSpc>
                <a:spcPct val="100000"/>
              </a:lnSpc>
              <a:spcBef>
                <a:spcPts val="0"/>
              </a:spcBef>
              <a:spcAft>
                <a:spcPts val="0"/>
              </a:spcAft>
              <a:buSzPts val="1400"/>
              <a:buNone/>
            </a:pPr>
            <a:r>
              <a:t/>
            </a:r>
            <a:endParaRPr/>
          </a:p>
          <a:p>
            <a:pPr indent="0" lvl="0" marL="0" rtl="1" algn="r">
              <a:lnSpc>
                <a:spcPct val="100000"/>
              </a:lnSpc>
              <a:spcBef>
                <a:spcPts val="0"/>
              </a:spcBef>
              <a:spcAft>
                <a:spcPts val="0"/>
              </a:spcAft>
              <a:buSzPts val="1400"/>
              <a:buNone/>
            </a:pPr>
            <a:r>
              <a:rPr lang="es-ES"/>
              <a:t>ما بين 1 من كل 4 أطفال معرضون لخطر معتدل أو كبير للتأخر في نموهم أو سلوكهم أو للتأخر الاجتماعي والعاطفي. بالنسبة للأطفال الذين تتراوح أعمارهم بين الولادة وحتى سن الخامسة، يحدث النمو والتطور البدني والمعرفي واللغوي والاجتماعي والعاطفي بوتيرة سريعة. في حين أن جميع الأطفال في هذه الفئة العمرية قد لا يبلغون مراحل النمو (على سبيل المثال، الابتسام، ونطق الكلمات الأولى، وخطو الخطوات الأولى) في الوقت ذاته، يمكن للنمو الذي لا يحدث في غضون إطار زمني متوقع أن يثير مخاوف بشأن اضطرابات نمائية، أو ظروف صحية، أو عوامل أخرى قد تؤثر سلبًا على نمو الطفل. يُوصى بالفحص المبكر والمتكرر للأطفال الصغار للتأكد من نموهم السليم وتطورهم وذلك للمساعدة في تحديد مشكلات أو مجالات محتملة قد تحتاج إلى مزيد من التقييم. بالكشف المبكر عن مشكلات النمو، يمكن معالجة الأطفال أو التدخل بشكل أكثر فعالية، كما يمكن منع حدوث تأخيرات أو عجز إضافي في نموهم.</a:t>
            </a:r>
            <a:endParaRPr/>
          </a:p>
          <a:p>
            <a:pPr indent="0" lvl="0" marL="0" rtl="1" algn="r">
              <a:lnSpc>
                <a:spcPct val="100000"/>
              </a:lnSpc>
              <a:spcBef>
                <a:spcPts val="0"/>
              </a:spcBef>
              <a:spcAft>
                <a:spcPts val="0"/>
              </a:spcAft>
              <a:buSzPts val="1400"/>
              <a:buNone/>
            </a:pPr>
            <a:r>
              <a:t/>
            </a:r>
            <a:endParaRPr/>
          </a:p>
          <a:p>
            <a:pPr indent="0" lvl="0" marL="0" rtl="1" algn="r">
              <a:lnSpc>
                <a:spcPct val="100000"/>
              </a:lnSpc>
              <a:spcBef>
                <a:spcPts val="0"/>
              </a:spcBef>
              <a:spcAft>
                <a:spcPts val="0"/>
              </a:spcAft>
              <a:buSzPts val="1400"/>
              <a:buNone/>
            </a:pPr>
            <a:r>
              <a:rPr lang="es-ES"/>
              <a:t>ثمة توافق في الآراء بين خبراء تنمية الطفولة المبكرة بأن الاستعداد للالتحاق بالمدرسة يجب أن يُفهم على نطاق أوسع من المهارات المعرفية، وبدلًا من ذلك، من الأفضل صياغته كمفهوم جامع يشمل العديد من مجالات النمو، بما في ذلك المهارات الحركية واللغة والإلمام المبكر بالقراءة والكتابة، والرياضيات وحل المشكلات، والنمو الاجتماعي العاطفي، ونُهُج التعلم. ستضمن الكفاءة في جميع هذه المجالات أن يكون الأطفال مهيئون للاستفادة من الأنشطة التربوية المقدمة في البيئة المدرسية. </a:t>
            </a:r>
            <a:endParaRPr/>
          </a:p>
          <a:p>
            <a:pPr indent="0" lvl="0" marL="0" rtl="1" algn="r">
              <a:lnSpc>
                <a:spcPct val="100000"/>
              </a:lnSpc>
              <a:spcBef>
                <a:spcPts val="0"/>
              </a:spcBef>
              <a:spcAft>
                <a:spcPts val="0"/>
              </a:spcAft>
              <a:buSzPts val="1400"/>
              <a:buNone/>
            </a:pPr>
            <a:r>
              <a:t/>
            </a:r>
            <a:endParaRPr/>
          </a:p>
          <a:p>
            <a:pPr indent="0" lvl="0" marL="0" rtl="1" algn="r">
              <a:lnSpc>
                <a:spcPct val="100000"/>
              </a:lnSpc>
              <a:spcBef>
                <a:spcPts val="0"/>
              </a:spcBef>
              <a:spcAft>
                <a:spcPts val="0"/>
              </a:spcAft>
              <a:buSzPts val="1400"/>
              <a:buNone/>
            </a:pPr>
            <a:r>
              <a:rPr lang="es-ES"/>
              <a:t>هناك عدد من الأدوات البسيطة التي يمكن تطبيقها لتقييم تقدم الطفل وتحديد ما إذا كانت هناك حاجة إلى أي مساعدة إضافية. تعدّ أداة IDELA مثالاً على الأدوات التي تقيس الكفاءات الرئيسية للتعلم والنمو التي تظهر غالبًا في معظم المناهج والمعايير الوطنية لتنمية الطفولة المبكرة.</a:t>
            </a:r>
            <a:endParaRPr/>
          </a:p>
          <a:p>
            <a:pPr indent="0" lvl="0" marL="0" rtl="1" algn="r">
              <a:lnSpc>
                <a:spcPct val="100000"/>
              </a:lnSpc>
              <a:spcBef>
                <a:spcPts val="0"/>
              </a:spcBef>
              <a:spcAft>
                <a:spcPts val="0"/>
              </a:spcAft>
              <a:buSzPts val="1400"/>
              <a:buNone/>
            </a:pPr>
            <a:r>
              <a:t/>
            </a:r>
            <a:endParaRPr/>
          </a:p>
          <a:p>
            <a:pPr indent="0" lvl="0" marL="0" rtl="1" algn="r">
              <a:lnSpc>
                <a:spcPct val="100000"/>
              </a:lnSpc>
              <a:spcBef>
                <a:spcPts val="0"/>
              </a:spcBef>
              <a:spcAft>
                <a:spcPts val="0"/>
              </a:spcAft>
              <a:buSzPts val="1400"/>
              <a:buNone/>
            </a:pPr>
            <a:r>
              <a:rPr lang="es-ES"/>
              <a:t>مخططات الطول والوزن كناية عن مجموعة أخرى من أدوات التقييم المتاحة لمساعدة أخصائيي تنمية الطفولة المبكرة على تحديد كيفية تقدم الأطفال وما إذا كانت هناك حاجة إلى التدخل تضمن الفحوصات النمائية والسلوكية أن الأطفال يحرزون تقدماً تنموياً في مجالات مثل التطور اللغوي أو الاجتماعي أو الحركي.</a:t>
            </a:r>
            <a:endParaRPr/>
          </a:p>
          <a:p>
            <a:pPr indent="0" lvl="0" marL="0" rtl="1" algn="r">
              <a:lnSpc>
                <a:spcPct val="100000"/>
              </a:lnSpc>
              <a:spcBef>
                <a:spcPts val="0"/>
              </a:spcBef>
              <a:spcAft>
                <a:spcPts val="0"/>
              </a:spcAft>
              <a:buSzPts val="1400"/>
              <a:buNone/>
            </a:pPr>
            <a:r>
              <a:t/>
            </a:r>
            <a:endParaRPr/>
          </a:p>
          <a:p>
            <a:pPr indent="0" lvl="0" marL="0" rtl="1" algn="r">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1" algn="r">
              <a:lnSpc>
                <a:spcPct val="107000"/>
              </a:lnSpc>
              <a:spcBef>
                <a:spcPts val="0"/>
              </a:spcBef>
              <a:spcAft>
                <a:spcPts val="0"/>
              </a:spcAft>
              <a:buClr>
                <a:schemeClr val="dk1"/>
              </a:buClr>
              <a:buSzPts val="1400"/>
              <a:buFont typeface="Arial"/>
              <a:buNone/>
            </a:pPr>
            <a:r>
              <a:rPr b="1" lang="es-ES">
                <a:solidFill>
                  <a:srgbClr val="222222"/>
                </a:solidFill>
              </a:rPr>
              <a:t>"يتم تعريف برنامج تنمية الطفولة المبكرة في حالات الطوارئ على أنها نهج شامل يتناول بشكلٍ شامل احتياجات جميع الأطفال الصغار وحقوقهم من الفترة السابقة للحمل وحتى سنّ ال8 سنوات من الحياة المتأثرة بالأزمات––بما في ذلك الأطفال ذوي الإعاقة، وأولئك الذين يعانون من تأخر في النمو، ومن لديهم احتياجات الأخرى. هذا وينطوي هذا النهج على جملة ملائمة ثقافيًا من التدخلات متعددة القطاعات تسعى إلى منع وتخفيف الآثار السلبية للأزمات ودعم النمو الأمثل للأطفال الصغار من خلال تقديم الرعاية الشاملة، والدعم النفسي والاجتماعي، وفرص التعلم المبكر مع دعم الآباء والأمهات ومقدمي الرعاية والأسر في ضمان توفير بيئات واقية ومنقذة للحياة وشاملة." </a:t>
            </a:r>
            <a:endParaRPr/>
          </a:p>
          <a:p>
            <a:pPr indent="0" lvl="0" marL="0" rtl="1" algn="r">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1" algn="r">
              <a:lnSpc>
                <a:spcPct val="107000"/>
              </a:lnSpc>
              <a:spcBef>
                <a:spcPts val="0"/>
              </a:spcBef>
              <a:spcAft>
                <a:spcPts val="0"/>
              </a:spcAft>
              <a:buClr>
                <a:schemeClr val="dk1"/>
              </a:buClr>
              <a:buSzPts val="1400"/>
              <a:buFont typeface="Arial"/>
              <a:buNone/>
            </a:pPr>
            <a:r>
              <a:rPr lang="es-ES">
                <a:solidFill>
                  <a:srgbClr val="222222"/>
                </a:solidFill>
              </a:rPr>
              <a:t>يدعم برنامج تنمية الطفولة المبكرة في سياق الطوارئ، الأطفال الصغار (0-8 سنوات) وأسرهم بما في ذلك النساء الحوامل والمرضعات.</a:t>
            </a:r>
            <a:endParaRPr/>
          </a:p>
          <a:p>
            <a:pPr indent="0" lvl="0" marL="0" rtl="1" algn="r">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1" algn="r">
              <a:lnSpc>
                <a:spcPct val="107000"/>
              </a:lnSpc>
              <a:spcBef>
                <a:spcPts val="0"/>
              </a:spcBef>
              <a:spcAft>
                <a:spcPts val="0"/>
              </a:spcAft>
              <a:buClr>
                <a:schemeClr val="dk1"/>
              </a:buClr>
              <a:buSzPts val="1400"/>
              <a:buFont typeface="Arial"/>
              <a:buNone/>
            </a:pPr>
            <a:r>
              <a:rPr lang="es-ES">
                <a:solidFill>
                  <a:srgbClr val="222222"/>
                </a:solidFill>
              </a:rPr>
              <a:t>أخيراً يساهم في ضمان استمرار نمو الأطفال كما ينبغي وفي ألا تؤثر أي آثار سلبية لحالات الطوارئ على استمرار نموهم الإيجابي. </a:t>
            </a:r>
            <a:r>
              <a:rPr b="1" lang="es-ES"/>
              <a:t>يمكن تنفيذ برامج تنمية الطفولة المبكرة في أي مكان </a:t>
            </a:r>
            <a:r>
              <a:rPr lang="es-ES"/>
              <a:t>وتحت أي ظروف وخاصةً في المنازل. أما الفرق مع تنفيذ هذه البرامج في ظل حالات الطوارئ فيتمثل في انخفاض الهياكل المادية، وانهيار النُظُم، وارتفاع معدل تبدّل الموظفين أو انقطاعهم عن قيادة الأنشطة، وعدم كفاية المواد. وقد يحدث ذلك أيضًا في غير حالات الطوارئ، لكنه عادةً ما يزداد في حالات الطوارئ.  في حال غياب مساحة لتوفير هذه البرامج، فقد يكون من الضروري الاستعانة بميسّرين متنقلين في مجال تنمية الطفولة المبكرة.  على سبيل المثال، أثناء الاستجابة لإعصار هايان ونظراً لعدم وجود مساحة كافية لنصب الخيام، أوفدت منظمة بلان إنترناشيونال ميسّرين متنقلين في مجال تنمية الطفولة المبكرة على الميدان،  بحيث قصد هؤلاء الملاجئ والعيادات الصحية––أينما كان الناس لقيادة الأنشطة مع الأطفال ودعم الأهل؛ فقد يكون الآباء والأمهات مجهدين وغير قادرين على رعاية أطفالهم بالطريقة ذاتها.  </a:t>
            </a:r>
            <a:endParaRPr/>
          </a:p>
          <a:p>
            <a:pPr indent="0" lvl="0" marL="0" rtl="1" algn="r">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1" algn="r">
              <a:lnSpc>
                <a:spcPct val="107000"/>
              </a:lnSpc>
              <a:spcBef>
                <a:spcPts val="0"/>
              </a:spcBef>
              <a:spcAft>
                <a:spcPts val="0"/>
              </a:spcAft>
              <a:buSzPts val="1400"/>
              <a:buNone/>
            </a:pPr>
            <a:r>
              <a:rPr lang="es-ES">
                <a:solidFill>
                  <a:srgbClr val="222222"/>
                </a:solidFill>
              </a:rPr>
              <a:t>*** في بعض الأحيان يُشار إليه أيضاً باسم رعاية وتنمية الطفولة المبكرة والتعليم في مرحلة الطفولة المبكرة عندما يكون التركيز على التوعية فقط.</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ما هي بعض الآثار السلبية لحالات الطوارئ على الأطفال ومقدمي الرعاية لهم؟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لماذا يجب تقديم برنامج تنمية الطفولة المبكرة في سياق الطوارئ؟</a:t>
            </a:r>
            <a:endParaRPr/>
          </a:p>
          <a:p>
            <a:pPr indent="0" lvl="0" marL="0" rtl="1" algn="r">
              <a:lnSpc>
                <a:spcPct val="115000"/>
              </a:lnSpc>
              <a:spcBef>
                <a:spcPts val="1400"/>
              </a:spcBef>
              <a:spcAft>
                <a:spcPts val="0"/>
              </a:spcAft>
              <a:buClr>
                <a:schemeClr val="dk1"/>
              </a:buClr>
              <a:buSzPts val="1400"/>
              <a:buFont typeface="Arial"/>
              <a:buNone/>
            </a:pPr>
            <a:r>
              <a:rPr b="1" lang="es-ES"/>
              <a:t>--</a:t>
            </a:r>
            <a:endParaRPr/>
          </a:p>
          <a:p>
            <a:pPr indent="0" lvl="0" marL="0" rtl="1" algn="r">
              <a:lnSpc>
                <a:spcPct val="100000"/>
              </a:lnSpc>
              <a:spcBef>
                <a:spcPts val="0"/>
              </a:spcBef>
              <a:spcAft>
                <a:spcPts val="0"/>
              </a:spcAft>
              <a:buClr>
                <a:schemeClr val="dk1"/>
              </a:buClr>
              <a:buSzPts val="1400"/>
              <a:buFont typeface="Arial"/>
              <a:buNone/>
            </a:pPr>
            <a:r>
              <a:rPr b="1" lang="es-ES"/>
              <a:t>يتعرّض الأطفال في حالات الطوارئ بشكلٍ متزايد لعوامل خطر يمكنها أن تحد من نموهم السليم، بالإضافة إلى ذلك، يمكن لهذه الظروف أن تنعكس سلباً على فرص تعلمهم المبكر وعلى أدائهم المدرسي، مما يؤثر على فرص وإمكانيات عملهم في مرحلة البلوغ؛ هذا ويتعرض الأطفال لمخاطر أكبر تتمثل في: </a:t>
            </a:r>
            <a:endParaRPr/>
          </a:p>
          <a:p>
            <a:pPr indent="-273050" lvl="0" marL="285750" rtl="1" algn="r">
              <a:lnSpc>
                <a:spcPct val="107000"/>
              </a:lnSpc>
              <a:spcBef>
                <a:spcPts val="0"/>
              </a:spcBef>
              <a:spcAft>
                <a:spcPts val="0"/>
              </a:spcAft>
              <a:buClr>
                <a:schemeClr val="dk1"/>
              </a:buClr>
              <a:buSzPts val="1200"/>
              <a:buChar char="•"/>
            </a:pPr>
            <a:r>
              <a:rPr lang="es-ES"/>
              <a:t>انفصالهم عن أفراد أسرتهم وفي تفكك شبكات الدعم الاجتماعي، </a:t>
            </a:r>
            <a:endParaRPr/>
          </a:p>
          <a:p>
            <a:pPr indent="-273050" lvl="0" marL="285750" rtl="1" algn="r">
              <a:lnSpc>
                <a:spcPct val="107000"/>
              </a:lnSpc>
              <a:spcBef>
                <a:spcPts val="0"/>
              </a:spcBef>
              <a:spcAft>
                <a:spcPts val="0"/>
              </a:spcAft>
              <a:buClr>
                <a:schemeClr val="dk1"/>
              </a:buClr>
              <a:buSzPts val="1200"/>
              <a:buChar char="•"/>
            </a:pPr>
            <a:r>
              <a:rPr lang="es-ES"/>
              <a:t>تعرّضهم للانتهاك، والاستغلال، والعنف، والإصابة </a:t>
            </a:r>
            <a:endParaRPr/>
          </a:p>
          <a:p>
            <a:pPr indent="-273050" lvl="0" marL="285750" rtl="1" algn="r">
              <a:lnSpc>
                <a:spcPct val="107000"/>
              </a:lnSpc>
              <a:spcBef>
                <a:spcPts val="0"/>
              </a:spcBef>
              <a:spcAft>
                <a:spcPts val="0"/>
              </a:spcAft>
              <a:buClr>
                <a:schemeClr val="dk1"/>
              </a:buClr>
              <a:buSzPts val="1200"/>
              <a:buChar char="•"/>
            </a:pPr>
            <a:r>
              <a:rPr lang="es-ES"/>
              <a:t>معاناتهم من نقص الغذاء </a:t>
            </a:r>
            <a:endParaRPr/>
          </a:p>
          <a:p>
            <a:pPr indent="-273050" lvl="0" marL="285750" rtl="1" algn="r">
              <a:lnSpc>
                <a:spcPct val="107000"/>
              </a:lnSpc>
              <a:spcBef>
                <a:spcPts val="0"/>
              </a:spcBef>
              <a:spcAft>
                <a:spcPts val="0"/>
              </a:spcAft>
              <a:buClr>
                <a:schemeClr val="dk1"/>
              </a:buClr>
              <a:buSzPts val="1200"/>
              <a:buChar char="•"/>
            </a:pPr>
            <a:r>
              <a:rPr lang="es-ES"/>
              <a:t>إصابتهم بضيق نفسي اجتماعي </a:t>
            </a:r>
            <a:endParaRPr/>
          </a:p>
          <a:p>
            <a:pPr indent="-273050" lvl="0" marL="285750" rtl="1" algn="r">
              <a:lnSpc>
                <a:spcPct val="107000"/>
              </a:lnSpc>
              <a:spcBef>
                <a:spcPts val="0"/>
              </a:spcBef>
              <a:spcAft>
                <a:spcPts val="0"/>
              </a:spcAft>
              <a:buClr>
                <a:schemeClr val="dk1"/>
              </a:buClr>
              <a:buSzPts val="1200"/>
              <a:buChar char="•"/>
            </a:pPr>
            <a:r>
              <a:rPr lang="es-ES"/>
              <a:t>تعرَضهم للإهمال (قد تضطر الأسر إلى البحث عن الغذاء والمأوى، مما قد يصرف انتباهها عن احتياجات أطفالها النمائية) </a:t>
            </a:r>
            <a:endParaRPr/>
          </a:p>
          <a:p>
            <a:pPr indent="-273050" lvl="0" marL="285750" rtl="1" algn="r">
              <a:lnSpc>
                <a:spcPct val="107000"/>
              </a:lnSpc>
              <a:spcBef>
                <a:spcPts val="0"/>
              </a:spcBef>
              <a:spcAft>
                <a:spcPts val="0"/>
              </a:spcAft>
              <a:buClr>
                <a:schemeClr val="dk1"/>
              </a:buClr>
              <a:buSzPts val="1200"/>
              <a:buChar char="•"/>
            </a:pPr>
            <a:r>
              <a:rPr lang="es-ES"/>
              <a:t>انخفاض قدرة مقدمي الرعاية على دعم أطفالهم لأنهم قد يكونون منهكين، مكتئبين، معزولين، مشتتين عاطفياً،</a:t>
            </a:r>
            <a:endParaRPr/>
          </a:p>
          <a:p>
            <a:pPr indent="-273050" lvl="0" marL="285750" rtl="1" algn="r">
              <a:lnSpc>
                <a:spcPct val="107000"/>
              </a:lnSpc>
              <a:spcBef>
                <a:spcPts val="0"/>
              </a:spcBef>
              <a:spcAft>
                <a:spcPts val="0"/>
              </a:spcAft>
              <a:buClr>
                <a:schemeClr val="dk1"/>
              </a:buClr>
              <a:buSzPts val="1200"/>
              <a:buChar char="•"/>
            </a:pPr>
            <a:r>
              <a:rPr lang="es-ES"/>
              <a:t>محدودية أو انعدام فرص اللعب والاكتشاف</a:t>
            </a:r>
            <a:endParaRPr/>
          </a:p>
          <a:p>
            <a:pPr indent="-273050" lvl="0" marL="285750" rtl="1" algn="r">
              <a:lnSpc>
                <a:spcPct val="107000"/>
              </a:lnSpc>
              <a:spcBef>
                <a:spcPts val="0"/>
              </a:spcBef>
              <a:spcAft>
                <a:spcPts val="0"/>
              </a:spcAft>
              <a:buClr>
                <a:schemeClr val="dk1"/>
              </a:buClr>
              <a:buSzPts val="1200"/>
              <a:buChar char="•"/>
            </a:pPr>
            <a:r>
              <a:rPr lang="es-ES"/>
              <a:t>قد يزيد التعرض للأزمات والنزوح المخاوف الصحية والتغذوية المحتملة، بما في ذلك محدودية فرص الالتحاق بالمدارس والتعليم.</a:t>
            </a:r>
            <a:endParaRPr/>
          </a:p>
          <a:p>
            <a:pPr indent="-196850" lvl="0" marL="285750" rtl="1" algn="r">
              <a:lnSpc>
                <a:spcPct val="107000"/>
              </a:lnSpc>
              <a:spcBef>
                <a:spcPts val="0"/>
              </a:spcBef>
              <a:spcAft>
                <a:spcPts val="0"/>
              </a:spcAft>
              <a:buSzPts val="1400"/>
              <a:buNone/>
            </a:pPr>
            <a:r>
              <a:t/>
            </a:r>
            <a:endParaRPr/>
          </a:p>
          <a:p>
            <a:pPr indent="0" lvl="0" marL="0" rtl="1" algn="r">
              <a:lnSpc>
                <a:spcPct val="107000"/>
              </a:lnSpc>
              <a:spcBef>
                <a:spcPts val="0"/>
              </a:spcBef>
              <a:spcAft>
                <a:spcPts val="0"/>
              </a:spcAft>
              <a:buSzPts val="1400"/>
              <a:buNone/>
            </a:pPr>
            <a:r>
              <a:rPr b="1" lang="es-ES"/>
              <a:t>يمثل الاستثمار في الطفولة المبكرة فرصة لا مثيل لها </a:t>
            </a:r>
            <a:r>
              <a:rPr lang="es-ES"/>
              <a:t>لإحداث فرق كبير في حياة الأطفال. ويحدث هذا الاستثمار</a:t>
            </a:r>
            <a:r>
              <a:rPr b="1" lang="es-ES"/>
              <a:t> فرقاً في حياة الناس من خلال تمكينهم من تطوير قدراتهم على المشاركة الكاملة في مجتمع الغد والاقتصاد</a:t>
            </a:r>
            <a:r>
              <a:rPr lang="es-ES"/>
              <a:t> بصفتهم مواطنين فاعلين ومنتجين. كما يتيح فرصة ”لإعادة البناء بشكل أفضل“.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r">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ما هي المستويات الخمسة للنموذج الاجتماعي البيئي؟ والمكونات الخمسة لإطار عمل تعزيز الرعاية؟</a:t>
            </a:r>
            <a:endParaRPr/>
          </a:p>
          <a:p>
            <a:pPr indent="-215900" lvl="0" marL="228600" rtl="1" algn="r">
              <a:lnSpc>
                <a:spcPct val="107000"/>
              </a:lnSpc>
              <a:spcBef>
                <a:spcPts val="0"/>
              </a:spcBef>
              <a:spcAft>
                <a:spcPts val="0"/>
              </a:spcAft>
              <a:buClr>
                <a:schemeClr val="dk1"/>
              </a:buClr>
              <a:buSzPts val="1200"/>
              <a:buFont typeface="Calibri"/>
              <a:buAutoNum type="arabicPeriod"/>
            </a:pPr>
            <a:r>
              <a:rPr lang="es-ES"/>
              <a:t>كيف يمكن لهذه الأطر دعم تنفيذ برنامج تنمية الطفولة المبكرة في سياق الطوارئ؟</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a:t>
            </a:r>
            <a:endParaRPr/>
          </a:p>
          <a:p>
            <a:pPr indent="0" lvl="0" marL="0" rtl="1" algn="r">
              <a:lnSpc>
                <a:spcPct val="100000"/>
              </a:lnSpc>
              <a:spcBef>
                <a:spcPts val="0"/>
              </a:spcBef>
              <a:spcAft>
                <a:spcPts val="0"/>
              </a:spcAft>
              <a:buSzPts val="1400"/>
              <a:buNone/>
            </a:pPr>
            <a:r>
              <a:rPr b="1" lang="es-ES"/>
              <a:t>النموذج الاجتماعي الإيكولوجي (SEM)،</a:t>
            </a:r>
            <a:r>
              <a:rPr lang="es-ES"/>
              <a:t> إطار اجتماعي وسلوكي يوجّه العمل المتعلق بتنمية الطفولة المبكرة نحو المستويات المترابطة التي تؤثر على نمو الطفل ورفاهيته. ويتيح لنا هذا النموذج مقاربة أو تأمل موقف كامل من أجل (أ) تحديد جميع عناصره المختلفة و(ب) فهم كيفية ارتباطها وتفاعلها مع بعضها البعض. بما أن كل استجابة تتناول الطبقات المختلفة، من الاستجابات الفردية إلى الاستجابات على مستوى السياسة، فالنموذج الاجتماعي الإيكولوجي يُعتمد في جميع القطاعات. بمقارنة الاستجابة بإطار النموذج الاجتماعي الإيكولوجي، يمكن للفرق ضمان أن تعالج تدخلاتها كل طبقة والروابط الموجودة ضمنها </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Clr>
                <a:schemeClr val="dk1"/>
              </a:buClr>
              <a:buSzPts val="1400"/>
              <a:buFont typeface="Arial"/>
              <a:buNone/>
            </a:pPr>
            <a:r>
              <a:rPr lang="es-ES"/>
              <a:t>عندما تعالج الفرق الاحتياجات عبر جميع مستويات النموذج الاجتماعي الإيكولوجي، مع إظهار أن كل مستوى مهم بالقدر ذاته ويعزز النمو الصحي للطفل ورفاهيته، فمن المرجح أن تكون الاستجابة أكثر فعالية وكفاءة (الشبكة المشتركة لوكالات التعليم في حالات الطوارئ وتحالف حماية الطفل في العمل الإنساني 2022)</a:t>
            </a:r>
            <a:endParaRPr/>
          </a:p>
          <a:p>
            <a:pPr indent="0" lvl="0" marL="0" rtl="1" algn="r">
              <a:lnSpc>
                <a:spcPct val="100000"/>
              </a:lnSpc>
              <a:spcBef>
                <a:spcPts val="0"/>
              </a:spcBef>
              <a:spcAft>
                <a:spcPts val="0"/>
              </a:spcAft>
              <a:buClr>
                <a:schemeClr val="dk1"/>
              </a:buClr>
              <a:buSzPts val="1400"/>
              <a:buFont typeface="Arial"/>
              <a:buNone/>
            </a:pPr>
            <a:r>
              <a:t/>
            </a:r>
            <a:endParaRPr b="1"/>
          </a:p>
          <a:p>
            <a:pPr indent="0" lvl="0" marL="0" rtl="1" algn="r">
              <a:lnSpc>
                <a:spcPct val="100000"/>
              </a:lnSpc>
              <a:spcBef>
                <a:spcPts val="0"/>
              </a:spcBef>
              <a:spcAft>
                <a:spcPts val="0"/>
              </a:spcAft>
              <a:buSzPts val="1400"/>
              <a:buNone/>
            </a:pPr>
            <a:r>
              <a:rPr b="1" lang="es-ES"/>
              <a:t>استخدام النموذج الاجتماعي - البيئي</a:t>
            </a:r>
            <a:endParaRPr/>
          </a:p>
          <a:p>
            <a:pPr indent="0" lvl="0" marL="0" rtl="1" algn="r">
              <a:lnSpc>
                <a:spcPct val="100000"/>
              </a:lnSpc>
              <a:spcBef>
                <a:spcPts val="0"/>
              </a:spcBef>
              <a:spcAft>
                <a:spcPts val="0"/>
              </a:spcAft>
              <a:buClr>
                <a:schemeClr val="dk1"/>
              </a:buClr>
              <a:buSzPts val="1400"/>
              <a:buFont typeface="Arial"/>
              <a:buNone/>
            </a:pPr>
            <a:r>
              <a:t/>
            </a:r>
            <a:endParaRPr b="1"/>
          </a:p>
          <a:p>
            <a:pPr indent="-158750" lvl="0" marL="171450" rtl="1" algn="r">
              <a:lnSpc>
                <a:spcPct val="100000"/>
              </a:lnSpc>
              <a:spcBef>
                <a:spcPts val="0"/>
              </a:spcBef>
              <a:spcAft>
                <a:spcPts val="0"/>
              </a:spcAft>
              <a:buClr>
                <a:schemeClr val="dk1"/>
              </a:buClr>
              <a:buSzPts val="1200"/>
              <a:buChar char="•"/>
            </a:pPr>
            <a:r>
              <a:rPr lang="es-ES"/>
              <a:t>في أعمق طبقاتهم الداخلية، يشارك الأطفال بنشاط في التعلم/التعليم وفي حماية أنفسهم وأقرانهم وأفراد المجتمع المحلي ورفاهيتهم.</a:t>
            </a:r>
            <a:endParaRPr/>
          </a:p>
          <a:p>
            <a:pPr indent="-158750" lvl="0" marL="171450" rtl="1" algn="r">
              <a:lnSpc>
                <a:spcPct val="100000"/>
              </a:lnSpc>
              <a:spcBef>
                <a:spcPts val="0"/>
              </a:spcBef>
              <a:spcAft>
                <a:spcPts val="0"/>
              </a:spcAft>
              <a:buClr>
                <a:schemeClr val="dk1"/>
              </a:buClr>
              <a:buSzPts val="1200"/>
              <a:buChar char="•"/>
            </a:pPr>
            <a:r>
              <a:rPr lang="es-ES"/>
              <a:t>يتربى الأطفال في المقام الأول بين أسرهم، لكن في بعض الأحيان تشمل هذه الطبقة العلاقات الوثيقة الأخرى ومقدمي الرعاية؛ فقد تحتاج الأسر إلى التوجيه والدعم كي تفهم وتستجيب للقضايا المتعلّقة بالحماية والتعليم الخاصة بالسياق والأزمات.</a:t>
            </a:r>
            <a:endParaRPr/>
          </a:p>
          <a:p>
            <a:pPr indent="-158750" lvl="0" marL="171450" rtl="1" algn="r">
              <a:lnSpc>
                <a:spcPct val="100000"/>
              </a:lnSpc>
              <a:spcBef>
                <a:spcPts val="0"/>
              </a:spcBef>
              <a:spcAft>
                <a:spcPts val="0"/>
              </a:spcAft>
              <a:buClr>
                <a:schemeClr val="dk1"/>
              </a:buClr>
              <a:buSzPts val="1200"/>
              <a:buChar char="•"/>
            </a:pPr>
            <a:r>
              <a:rPr lang="es-ES"/>
              <a:t>يلتحق الأطفال بالمدارس (أو غيرها من بيئات التعلم) والمؤسسات التربوية الأخرى. يجب تعزيز المدارس باعتبارها مساحات حماية يمكن فيها للأطفال المشاركة على قدم المساواة في التعليم النوعي، وهو ما يستدعي توفير دعمٍ كافٍ للعاملين في قطاع التعليم لضمان استعدادهم لتلبية احتياجات الأطفال من جهة التعليم والرفاه.</a:t>
            </a:r>
            <a:endParaRPr/>
          </a:p>
          <a:p>
            <a:pPr indent="-158750" lvl="0" marL="171450" rtl="1" algn="r">
              <a:lnSpc>
                <a:spcPct val="100000"/>
              </a:lnSpc>
              <a:spcBef>
                <a:spcPts val="0"/>
              </a:spcBef>
              <a:spcAft>
                <a:spcPts val="0"/>
              </a:spcAft>
              <a:buClr>
                <a:schemeClr val="dk1"/>
              </a:buClr>
              <a:buSzPts val="1200"/>
              <a:buChar char="•"/>
            </a:pPr>
            <a:r>
              <a:rPr lang="es-ES"/>
              <a:t>الأسر جزء من المجتمعات المحلية. تحتاج المجتمعات المحلية المتضررة من الأزمات و/أو الممارسات الضارة إلى الدعم من أجل تحسين عملية تقييم قضايا خاصة بالحماية تؤثر على الأطفال والاستجابة لها ولتقييم قدرتها على الحصول على التعليم النوعي والمشاركة فيه.</a:t>
            </a:r>
            <a:endParaRPr/>
          </a:p>
          <a:p>
            <a:pPr indent="-158750" lvl="0" marL="171450" rtl="1" algn="r">
              <a:lnSpc>
                <a:spcPct val="100000"/>
              </a:lnSpc>
              <a:spcBef>
                <a:spcPts val="0"/>
              </a:spcBef>
              <a:spcAft>
                <a:spcPts val="0"/>
              </a:spcAft>
              <a:buClr>
                <a:schemeClr val="dk1"/>
              </a:buClr>
              <a:buSzPts val="1200"/>
              <a:buChar char="•"/>
            </a:pPr>
            <a:r>
              <a:rPr lang="es-ES"/>
              <a:t>تشكل المجتمعات المحلية جزءًا من المجتمعات الأوسع وتتأثر بالسياسات والأعراف المجتمعية التي تشكلها. تكشف الأزمات وتغيّر واقع سكان بلدٍ ما واحتياجاتهم وتغيرها. </a:t>
            </a:r>
            <a:endParaRPr/>
          </a:p>
          <a:p>
            <a:pPr indent="-158750" lvl="0" marL="171450" rtl="1" algn="r">
              <a:lnSpc>
                <a:spcPct val="100000"/>
              </a:lnSpc>
              <a:spcBef>
                <a:spcPts val="0"/>
              </a:spcBef>
              <a:spcAft>
                <a:spcPts val="0"/>
              </a:spcAft>
              <a:buClr>
                <a:schemeClr val="dk1"/>
              </a:buClr>
              <a:buSzPts val="1200"/>
              <a:buChar char="•"/>
            </a:pPr>
            <a:r>
              <a:rPr lang="es-ES"/>
              <a:t>والسياسات عبارة عن الترتيبات الهيكلية والنظامية المعتمدة من قبل الحكومة الوطنية أو السلطات المحلية لتوجيه تنفيذ أو دعم مسار عمل ما؛ بحيث تشمل تلك السياسات والاستراتيجيات العالمية التي تؤثر على السياسات الوطنية وتفرض مستوى آخر من المساءلة. </a:t>
            </a:r>
            <a:endParaRPr/>
          </a:p>
          <a:p>
            <a:pPr indent="-82550" lvl="0" marL="171450" rtl="1" algn="r">
              <a:lnSpc>
                <a:spcPct val="100000"/>
              </a:lnSpc>
              <a:spcBef>
                <a:spcPts val="0"/>
              </a:spcBef>
              <a:spcAft>
                <a:spcPts val="0"/>
              </a:spcAft>
              <a:buClr>
                <a:schemeClr val="dk1"/>
              </a:buClr>
              <a:buSzPts val="1400"/>
              <a:buFont typeface="Arial"/>
              <a:buNone/>
            </a:pPr>
            <a:r>
              <a:t/>
            </a:r>
            <a:endParaRPr/>
          </a:p>
          <a:p>
            <a:pPr indent="0" lvl="0" marL="0" rtl="1" algn="r">
              <a:lnSpc>
                <a:spcPct val="100000"/>
              </a:lnSpc>
              <a:spcBef>
                <a:spcPts val="0"/>
              </a:spcBef>
              <a:spcAft>
                <a:spcPts val="0"/>
              </a:spcAft>
              <a:buSzPts val="1400"/>
              <a:buNone/>
            </a:pPr>
            <a:r>
              <a:rPr b="1" lang="es-ES"/>
              <a:t>بناءً على برامج أثبتت فعاليتها في تحسين تنمية الطفولة المبكرة في دول مرتفعة ومتوسطة ومنخفضة الدخل، يحدد</a:t>
            </a:r>
            <a:r>
              <a:rPr lang="es-ES"/>
              <a:t> إطار عمل الرعاية الشاملة جملة من الممارسات الفُضلى. إن البرامج الوطنية الفعالة مدفوعة بالتزام سياسي قوي ومستدام وتصميم على الحد من عدم المساواة والفقر والظلم الاجتماعي. تجمع البرامج الوطنية الفعالة بين السياسات المستنيرة بالأدلة، والخدمات، والاتصالات العامة لتعزيز الوعي والمعرفة بتنمية الطفولة المبكرة. وتوجه الاستثمارات نحو تهيئة بيئات تمكينية وتوفير الخدمات والدعم للأسر ومقدمي الرعاية مدفوعة بالالتزامات وآليات المساءلة القوية. </a:t>
            </a:r>
            <a:endParaRPr/>
          </a:p>
          <a:p>
            <a:pPr indent="0" lvl="0" marL="0" rtl="1" algn="r">
              <a:lnSpc>
                <a:spcPct val="100000"/>
              </a:lnSpc>
              <a:spcBef>
                <a:spcPts val="0"/>
              </a:spcBef>
              <a:spcAft>
                <a:spcPts val="0"/>
              </a:spcAft>
              <a:buClr>
                <a:schemeClr val="dk1"/>
              </a:buClr>
              <a:buSzPts val="1400"/>
              <a:buFont typeface="Arial"/>
              <a:buNone/>
            </a:pPr>
            <a:r>
              <a:t/>
            </a:r>
            <a:endParaRPr/>
          </a:p>
          <a:p>
            <a:pPr indent="0" lvl="0" marL="0" rtl="1" algn="r">
              <a:lnSpc>
                <a:spcPct val="100000"/>
              </a:lnSpc>
              <a:spcBef>
                <a:spcPts val="0"/>
              </a:spcBef>
              <a:spcAft>
                <a:spcPts val="0"/>
              </a:spcAft>
              <a:buClr>
                <a:schemeClr val="dk1"/>
              </a:buClr>
              <a:buSzPts val="1400"/>
              <a:buFont typeface="Arial"/>
              <a:buNone/>
            </a:pPr>
            <a:r>
              <a:rPr lang="es-ES"/>
              <a:t>لاستخدام إطار عمل تعزيز الرعاية، نرى تركيز جميع مكونات تعزيز الرعاية يحدث في الغالب على مستوى مقدمي الرعاية، المكونات الخمسة الأساسية والغير قابلة للتجزئة التي تسهم في تهيئة بيئة تنشئة حاضنة ومستجيبة وهي مفتاح النمو الأمثل للطفل. وهذه العناصر الخمسة تتكامل وتترابط لضمان أن تكون تنمية الطفولة المبكرة شاملة، ويجب توفيرها معًا خلال هذه الفترة الحساسة.</a:t>
            </a:r>
            <a:endParaRPr/>
          </a:p>
          <a:p>
            <a:pPr indent="0" lvl="0" marL="0" rtl="1" algn="r">
              <a:lnSpc>
                <a:spcPct val="100000"/>
              </a:lnSpc>
              <a:spcBef>
                <a:spcPts val="0"/>
              </a:spcBef>
              <a:spcAft>
                <a:spcPts val="0"/>
              </a:spcAft>
              <a:buClr>
                <a:schemeClr val="dk1"/>
              </a:buClr>
              <a:buSzPts val="1400"/>
              <a:buFont typeface="Arial"/>
              <a:buNone/>
            </a:pPr>
            <a:r>
              <a:rPr lang="es-ES"/>
              <a:t>عندما نتأكد من أن السياسات وبيئات التعلم مثل المدارس والمجتمعات تساعد في تزويد مقدمي الرعاية بمكونات الرعاية التالية، فإننا نتبع أفضل الممارسات. هذه المكونات هي: </a:t>
            </a:r>
            <a:endParaRPr/>
          </a:p>
          <a:p>
            <a:pPr indent="-304800" lvl="0" marL="457200" rtl="1" algn="r">
              <a:lnSpc>
                <a:spcPct val="100000"/>
              </a:lnSpc>
              <a:spcBef>
                <a:spcPts val="0"/>
              </a:spcBef>
              <a:spcAft>
                <a:spcPts val="0"/>
              </a:spcAft>
              <a:buSzPts val="1200"/>
              <a:buFont typeface="Calibri"/>
              <a:buAutoNum type="arabicPeriod"/>
            </a:pPr>
            <a:r>
              <a:rPr lang="es-ES"/>
              <a:t>الصحة الجيدة للأطفال ومقدمي الرعاية</a:t>
            </a:r>
            <a:endParaRPr/>
          </a:p>
          <a:p>
            <a:pPr indent="-304800" lvl="0" marL="457200" rtl="1" algn="r">
              <a:lnSpc>
                <a:spcPct val="100000"/>
              </a:lnSpc>
              <a:spcBef>
                <a:spcPts val="0"/>
              </a:spcBef>
              <a:spcAft>
                <a:spcPts val="0"/>
              </a:spcAft>
              <a:buSzPts val="1200"/>
              <a:buFont typeface="Calibri"/>
              <a:buAutoNum type="arabicPeriod"/>
            </a:pPr>
            <a:r>
              <a:rPr lang="es-ES"/>
              <a:t>التغذية المناسبة للأطفال ومقدمي الرعاية</a:t>
            </a:r>
            <a:endParaRPr/>
          </a:p>
          <a:p>
            <a:pPr indent="-304800" lvl="0" marL="457200" rtl="1" algn="r">
              <a:lnSpc>
                <a:spcPct val="100000"/>
              </a:lnSpc>
              <a:spcBef>
                <a:spcPts val="0"/>
              </a:spcBef>
              <a:spcAft>
                <a:spcPts val="0"/>
              </a:spcAft>
              <a:buSzPts val="1200"/>
              <a:buFont typeface="Calibri"/>
              <a:buAutoNum type="arabicPeriod"/>
            </a:pPr>
            <a:r>
              <a:rPr lang="es-ES"/>
              <a:t>الأمن والسلامة للأطفال ومقدمي الرعاية</a:t>
            </a:r>
            <a:endParaRPr/>
          </a:p>
          <a:p>
            <a:pPr indent="-304800" lvl="0" marL="457200" rtl="1" algn="r">
              <a:lnSpc>
                <a:spcPct val="100000"/>
              </a:lnSpc>
              <a:spcBef>
                <a:spcPts val="0"/>
              </a:spcBef>
              <a:spcAft>
                <a:spcPts val="0"/>
              </a:spcAft>
              <a:buSzPts val="1200"/>
              <a:buFont typeface="Calibri"/>
              <a:buAutoNum type="arabicPeriod"/>
            </a:pPr>
            <a:r>
              <a:rPr lang="es-ES"/>
              <a:t>فرص التعلّم المبكر للأطفال </a:t>
            </a:r>
            <a:endParaRPr/>
          </a:p>
          <a:p>
            <a:pPr indent="-304800" lvl="0" marL="457200" rtl="1" algn="r">
              <a:lnSpc>
                <a:spcPct val="100000"/>
              </a:lnSpc>
              <a:spcBef>
                <a:spcPts val="0"/>
              </a:spcBef>
              <a:spcAft>
                <a:spcPts val="0"/>
              </a:spcAft>
              <a:buSzPts val="1200"/>
              <a:buFont typeface="Calibri"/>
              <a:buAutoNum type="arabicPeriod"/>
            </a:pPr>
            <a:r>
              <a:rPr lang="es-ES"/>
              <a:t>الرعاية المستجيبة</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 name="Google Shape;14;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pic>
        <p:nvPicPr>
          <p:cNvPr id="15" name="Google Shape;15;g25e3dfe0434_2_40"/>
          <p:cNvPicPr preferRelativeResize="0"/>
          <p:nvPr/>
        </p:nvPicPr>
        <p:blipFill>
          <a:blip r:embed="rId2">
            <a:alphaModFix/>
          </a:blip>
          <a:stretch>
            <a:fillRect/>
          </a:stretch>
        </p:blipFill>
        <p:spPr>
          <a:xfrm>
            <a:off x="1563138" y="4641238"/>
            <a:ext cx="6017714" cy="7898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1"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1" algn="r">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1" algn="r">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1"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1" algn="r">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1" algn="r">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8.png"/><Relationship Id="rId13" Type="http://schemas.openxmlformats.org/officeDocument/2006/relationships/image" Target="../media/image23.png"/><Relationship Id="rId12"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6.png"/><Relationship Id="rId9" Type="http://schemas.openxmlformats.org/officeDocument/2006/relationships/image" Target="../media/image1.png"/><Relationship Id="rId5" Type="http://schemas.openxmlformats.org/officeDocument/2006/relationships/image" Target="../media/image13.png"/><Relationship Id="rId6" Type="http://schemas.openxmlformats.org/officeDocument/2006/relationships/image" Target="../media/image15.png"/><Relationship Id="rId7" Type="http://schemas.openxmlformats.org/officeDocument/2006/relationships/image" Target="../media/image5.png"/><Relationship Id="rId8"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9.png"/><Relationship Id="rId4" Type="http://schemas.openxmlformats.org/officeDocument/2006/relationships/image" Target="../media/image2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p>
            <a:pPr indent="0" lvl="0" marL="0" rtl="1" algn="ctr">
              <a:lnSpc>
                <a:spcPct val="90000"/>
              </a:lnSpc>
              <a:spcBef>
                <a:spcPts val="0"/>
              </a:spcBef>
              <a:spcAft>
                <a:spcPts val="0"/>
              </a:spcAft>
              <a:buClr>
                <a:schemeClr val="dk1"/>
              </a:buClr>
              <a:buSzPts val="5600"/>
              <a:buFont typeface="Calibri"/>
              <a:buNone/>
            </a:pPr>
            <a:r>
              <a:rPr lang="es-ES" sz="4400">
                <a:solidFill>
                  <a:schemeClr val="lt1"/>
                </a:solidFill>
              </a:rPr>
              <a:t>مقدمة: تنمية الطفولة المبكرة </a:t>
            </a:r>
            <a:br>
              <a:rPr lang="es-ES" sz="4400">
                <a:solidFill>
                  <a:schemeClr val="lt1"/>
                </a:solidFill>
              </a:rPr>
            </a:br>
            <a:r>
              <a:rPr lang="es-ES" sz="4400">
                <a:solidFill>
                  <a:schemeClr val="lt1"/>
                </a:solidFill>
              </a:rPr>
              <a:t>في حالات الطوارئ</a:t>
            </a:r>
            <a:endParaRPr/>
          </a:p>
        </p:txBody>
      </p:sp>
      <p:sp>
        <p:nvSpPr>
          <p:cNvPr id="60" name="Google Shape;60;g25e3dfe0434_2_33"/>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1"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الاعتبارات الرئيسية لدعم الأطفال الصغار في حالات الطوارئ</a:t>
            </a:r>
            <a:br>
              <a:rPr lang="es-ES" sz="2400"/>
            </a:b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42" name="Google Shape;142;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lang="es-ES"/>
              <a:t>فيما يلي الاعتبارات غير القابلة للتفاوض التي تعتبر أساسية وجوهرية لتوفير برنامج تنمية الطفولة المبكرة في سياق الطوارئ:</a:t>
            </a:r>
            <a:endParaRPr/>
          </a:p>
          <a:p>
            <a:pPr indent="0" lvl="0" marL="0" rtl="1" algn="r">
              <a:lnSpc>
                <a:spcPct val="100000"/>
              </a:lnSpc>
              <a:spcBef>
                <a:spcPts val="0"/>
              </a:spcBef>
              <a:spcAft>
                <a:spcPts val="0"/>
              </a:spcAft>
              <a:buSzPts val="2000"/>
              <a:buNone/>
            </a:pPr>
            <a:r>
              <a:t/>
            </a:r>
            <a:endParaRPr/>
          </a:p>
          <a:p>
            <a:pPr indent="-457200" lvl="0" marL="457200" rtl="1" algn="r">
              <a:lnSpc>
                <a:spcPct val="100000"/>
              </a:lnSpc>
              <a:spcBef>
                <a:spcPts val="0"/>
              </a:spcBef>
              <a:spcAft>
                <a:spcPts val="0"/>
              </a:spcAft>
              <a:buSzPts val="2000"/>
              <a:buFont typeface="Arial"/>
              <a:buAutoNum type="arabicPeriod"/>
            </a:pPr>
            <a:r>
              <a:rPr lang="es-ES"/>
              <a:t> نهج قائم على الحقوق / مصلحة الطفل الفضلى</a:t>
            </a:r>
            <a:endParaRPr/>
          </a:p>
          <a:p>
            <a:pPr indent="-457200" lvl="0" marL="457200" rtl="1" algn="r">
              <a:lnSpc>
                <a:spcPct val="100000"/>
              </a:lnSpc>
              <a:spcBef>
                <a:spcPts val="0"/>
              </a:spcBef>
              <a:spcAft>
                <a:spcPts val="0"/>
              </a:spcAft>
              <a:buSzPts val="2000"/>
              <a:buFont typeface="Arial"/>
              <a:buAutoNum type="arabicPeriod"/>
            </a:pPr>
            <a:r>
              <a:rPr lang="es-ES"/>
              <a:t> المساواة الجندرية</a:t>
            </a:r>
            <a:endParaRPr/>
          </a:p>
          <a:p>
            <a:pPr indent="-457200" lvl="0" marL="457200" rtl="1" algn="r">
              <a:lnSpc>
                <a:spcPct val="100000"/>
              </a:lnSpc>
              <a:spcBef>
                <a:spcPts val="0"/>
              </a:spcBef>
              <a:spcAft>
                <a:spcPts val="0"/>
              </a:spcAft>
              <a:buSzPts val="2000"/>
              <a:buFont typeface="Arial"/>
              <a:buAutoNum type="arabicPeriod"/>
            </a:pPr>
            <a:r>
              <a:rPr lang="es-ES"/>
              <a:t> نهج على الشمولية</a:t>
            </a:r>
            <a:endParaRPr/>
          </a:p>
          <a:p>
            <a:pPr indent="-457200" lvl="0" marL="457200" rtl="1" algn="r">
              <a:lnSpc>
                <a:spcPct val="100000"/>
              </a:lnSpc>
              <a:spcBef>
                <a:spcPts val="0"/>
              </a:spcBef>
              <a:spcAft>
                <a:spcPts val="0"/>
              </a:spcAft>
              <a:buSzPts val="2000"/>
              <a:buFont typeface="Arial"/>
              <a:buAutoNum type="arabicPeriod"/>
            </a:pPr>
            <a:r>
              <a:rPr lang="es-ES"/>
              <a:t>النهج متعدد الثقافات</a:t>
            </a:r>
            <a:endParaRPr/>
          </a:p>
          <a:p>
            <a:pPr indent="-457200" lvl="0" marL="457200" rtl="1" algn="r">
              <a:lnSpc>
                <a:spcPct val="100000"/>
              </a:lnSpc>
              <a:spcBef>
                <a:spcPts val="0"/>
              </a:spcBef>
              <a:spcAft>
                <a:spcPts val="0"/>
              </a:spcAft>
              <a:buSzPts val="2000"/>
              <a:buFont typeface="Arial"/>
              <a:buAutoNum type="arabicPeriod"/>
            </a:pPr>
            <a:r>
              <a:rPr lang="es-ES"/>
              <a:t> نهج شامل لجميع مراحل العمر</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كيفية إجراء تقييم الوضع</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48" name="Google Shape;148;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تقييم الموارد المتاحة والضرورية للتدخل في برنامج تنمية الطفولة المبكرة في سياق الطوارئ وتحديد التدخلات الأكثر ملائمة...</a:t>
            </a:r>
            <a:endParaRPr b="1"/>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لتحديد نطاق التدخل، يمكن للفرق تحليل الخصائص المحلية، والاحتياجات، ونقاط القوة. سيساعد الفهم الجيد للبنى التحتية القائمة لتنمية الطفولة المبكرة والشركاء المحتملين في تشكيل استجابة أسرع.</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أهمية مواءمة تنمية الطفولة المبكرة في سياق الطوارئ والأزمات للسياق المحلي</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54" name="Google Shape;154;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يضمن إجراء تقييم/تحليل الوضع استجابة تراعي السياق على النحو المناسب...</a:t>
            </a:r>
            <a:endParaRPr b="1"/>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يستوجب ذلك مشاركة نشطة من الجهات الفاعلة الرئيسية، بما في ذلك: </a:t>
            </a:r>
            <a:endParaRPr/>
          </a:p>
          <a:p>
            <a:pPr indent="-355600" lvl="0" marL="457200" rtl="1" algn="r">
              <a:lnSpc>
                <a:spcPct val="100000"/>
              </a:lnSpc>
              <a:spcBef>
                <a:spcPts val="0"/>
              </a:spcBef>
              <a:spcAft>
                <a:spcPts val="0"/>
              </a:spcAft>
              <a:buSzPts val="2000"/>
              <a:buChar char="●"/>
            </a:pPr>
            <a:r>
              <a:rPr lang="es-ES"/>
              <a:t>الأطفال الصغار ومقدمو الرعاية </a:t>
            </a:r>
            <a:endParaRPr/>
          </a:p>
          <a:p>
            <a:pPr indent="-355600" lvl="0" marL="457200" rtl="1" algn="r">
              <a:lnSpc>
                <a:spcPct val="100000"/>
              </a:lnSpc>
              <a:spcBef>
                <a:spcPts val="0"/>
              </a:spcBef>
              <a:spcAft>
                <a:spcPts val="0"/>
              </a:spcAft>
              <a:buSzPts val="2000"/>
              <a:buChar char="●"/>
            </a:pPr>
            <a:r>
              <a:rPr lang="es-ES"/>
              <a:t>المجتمعات المحلية </a:t>
            </a:r>
            <a:endParaRPr/>
          </a:p>
          <a:p>
            <a:pPr indent="-355600" lvl="0" marL="457200" rtl="1" algn="r">
              <a:lnSpc>
                <a:spcPct val="100000"/>
              </a:lnSpc>
              <a:spcBef>
                <a:spcPts val="0"/>
              </a:spcBef>
              <a:spcAft>
                <a:spcPts val="0"/>
              </a:spcAft>
              <a:buSzPts val="2000"/>
              <a:buChar char="●"/>
            </a:pPr>
            <a:r>
              <a:rPr lang="es-ES"/>
              <a:t>الوكالات الإنسانية </a:t>
            </a:r>
            <a:endParaRPr/>
          </a:p>
          <a:p>
            <a:pPr indent="-355600" lvl="0" marL="457200" rtl="1" algn="r">
              <a:lnSpc>
                <a:spcPct val="100000"/>
              </a:lnSpc>
              <a:spcBef>
                <a:spcPts val="0"/>
              </a:spcBef>
              <a:spcAft>
                <a:spcPts val="0"/>
              </a:spcAft>
              <a:buSzPts val="2000"/>
              <a:buChar char="●"/>
            </a:pPr>
            <a:r>
              <a:rPr lang="es-ES"/>
              <a:t>المجتمع المدني والمنظمات المجتمعية</a:t>
            </a:r>
            <a:endParaRPr/>
          </a:p>
          <a:p>
            <a:pPr indent="-355600" lvl="0" marL="457200" rtl="1" algn="r">
              <a:lnSpc>
                <a:spcPct val="100000"/>
              </a:lnSpc>
              <a:spcBef>
                <a:spcPts val="0"/>
              </a:spcBef>
              <a:spcAft>
                <a:spcPts val="0"/>
              </a:spcAft>
              <a:buSzPts val="2000"/>
              <a:buChar char="●"/>
            </a:pPr>
            <a:r>
              <a:rPr lang="es-ES"/>
              <a:t>المؤسسات الحكومية</a:t>
            </a:r>
            <a:endParaRPr/>
          </a:p>
          <a:p>
            <a:pPr indent="0" lvl="0" marL="0" rtl="1" algn="r">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التعاون والتنسيق متعددا القطاعات</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60" name="Google Shape;160;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يشكل</a:t>
            </a:r>
            <a:r>
              <a:rPr lang="es-ES"/>
              <a:t> التنسيق والتعاون متعدد القطاعات سمة أساسية لتوفير الدعم الشمولي والمتكامل لصغار الأطفال ومقدمي الرعاية. </a:t>
            </a:r>
            <a:endParaRPr/>
          </a:p>
          <a:p>
            <a:pPr indent="0" lvl="0" marL="0" rtl="1" algn="l">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بالنظر إلى الطبيعة الشاملة لعدة قطاعات لتنمية الطفولة المبكرة، يتيح للعديد من النشاطات التي تدعم الأطفال الصغار أن تتم في نطاق واسع من البيئات بما في ذلك الأسرة أوالفرق المجتمعية أو مراكز الصحة أو مركز تنمية الطفولة المبكرة.</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أهمية اللعب</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66" name="Google Shape;166;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7" name="Google Shape;167;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اللعب أمر بالغ الأهمية لنمو الطفل الجسدي، والحركي النفسي، والمعرفي، </a:t>
            </a:r>
            <a:r>
              <a:rPr lang="es-ES"/>
              <a:t>وللتنشئة الاجتماعية، وتعزيز هويتهم، وتنمية استقلاليتهم.</a:t>
            </a:r>
            <a:endParaRPr/>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بعد وقوع كارثة، يمنح اللعب معنى للواقع الذي يحيط بالأطفال ويساعدهم على التخلص من التوتر وبناء علاقتهم بالآخرين</a:t>
            </a:r>
            <a:r>
              <a:rPr b="1" lang="es-ES"/>
              <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دور ومشاركة مقدمي الرعاية</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73" name="Google Shape;173;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4" name="Google Shape;174;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يمكن لمقدمي الرعاية إحداث اختلافات كبيرة في تعافي الأطفال من آثار حالات الطوارئ.</a:t>
            </a:r>
            <a:endParaRPr/>
          </a:p>
          <a:p>
            <a:pPr indent="0" lvl="0" marL="0" rtl="1" algn="r">
              <a:lnSpc>
                <a:spcPct val="100000"/>
              </a:lnSpc>
              <a:spcBef>
                <a:spcPts val="0"/>
              </a:spcBef>
              <a:spcAft>
                <a:spcPts val="0"/>
              </a:spcAft>
              <a:buSzPts val="2000"/>
              <a:buNone/>
            </a:pPr>
            <a:r>
              <a:t/>
            </a:r>
            <a:endParaRPr b="1"/>
          </a:p>
          <a:p>
            <a:pPr indent="0" lvl="0" marL="0" rtl="1" algn="r">
              <a:lnSpc>
                <a:spcPct val="100000"/>
              </a:lnSpc>
              <a:spcBef>
                <a:spcPts val="0"/>
              </a:spcBef>
              <a:spcAft>
                <a:spcPts val="0"/>
              </a:spcAft>
              <a:buSzPts val="2000"/>
              <a:buNone/>
            </a:pPr>
            <a:r>
              <a:rPr lang="es-ES"/>
              <a:t>يساهم دعم التنشئة ومقدمي الرعاية وتقديم الرعاية القوية والمستجيبة في حماية الأطفال ورفاههم ونموهم الصحي، بما في ذلك قدرتهم على المشاركة والنجاح في فرص التعلم.</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extLst>
                  <a:ext uri="http://customooxmlschemas.google.com/">
                    <go:slidesCustomData xmlns:go="http://customooxmlschemas.google.com/" textRoundtripDataId="10"/>
                  </a:ext>
                </a:extLst>
              </a:rPr>
              <a:t>دعم الجهود الرامية للانتقال إلى مرحلة التعافي</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80" name="Google Shape;180;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1" name="Google Shape;181;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من المهم النظر في استراتيجيات الانتقال والتحول التي تعزز من تعافي البيئات الجسدية والعاطفية </a:t>
            </a:r>
            <a:r>
              <a:rPr lang="es-ES"/>
              <a:t>كوسيلة لتعزيز مرونة الأطفال وأسرهم وشبكات دعمهم.</a:t>
            </a:r>
            <a:endParaRPr/>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تخلق هذه الاستراتيجيات فرصة للملكية المجتمعية والمشاركة في مواجهة المخاطر الجديدة، مما يساعد في التعلم والتحسين المستمر في إدارة المخاطر ودورة النماء في مرحلة الطفولة المبكرة.</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1" algn="ctr">
              <a:lnSpc>
                <a:spcPct val="100000"/>
              </a:lnSpc>
              <a:spcBef>
                <a:spcPts val="1100"/>
              </a:spcBef>
              <a:spcAft>
                <a:spcPts val="0"/>
              </a:spcAft>
              <a:buSzPts val="2000"/>
              <a:buNone/>
            </a:pPr>
            <a:r>
              <a:rPr b="1" lang="es-ES" sz="3700">
                <a:solidFill>
                  <a:srgbClr val="1F3763"/>
                </a:solidFill>
              </a:rPr>
              <a:t>قبل أن نغادر...</a:t>
            </a:r>
            <a:endParaRPr/>
          </a:p>
          <a:p>
            <a:pPr indent="0" lvl="0" marL="355600" marR="0" rtl="1" algn="ctr">
              <a:lnSpc>
                <a:spcPct val="100000"/>
              </a:lnSpc>
              <a:spcBef>
                <a:spcPts val="1100"/>
              </a:spcBef>
              <a:spcAft>
                <a:spcPts val="0"/>
              </a:spcAft>
              <a:buSzPts val="2000"/>
              <a:buNone/>
            </a:pPr>
            <a:r>
              <a:t/>
            </a:r>
            <a:endParaRPr b="1" sz="3700">
              <a:solidFill>
                <a:srgbClr val="1F3763"/>
              </a:solidFill>
            </a:endParaRPr>
          </a:p>
          <a:p>
            <a:pPr indent="0" lvl="0" marL="355600" marR="0" rtl="1" algn="ctr">
              <a:lnSpc>
                <a:spcPct val="100000"/>
              </a:lnSpc>
              <a:spcBef>
                <a:spcPts val="1100"/>
              </a:spcBef>
              <a:spcAft>
                <a:spcPts val="0"/>
              </a:spcAft>
              <a:buSzPts val="2000"/>
              <a:buNone/>
            </a:pPr>
            <a:r>
              <a:rPr b="1" lang="es-ES" sz="3700">
                <a:solidFill>
                  <a:srgbClr val="1F3763"/>
                </a:solidFill>
              </a:rPr>
              <a:t>كيف يمكنك تضمين ما تعلمته في عملك؟</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1" algn="ctr">
              <a:lnSpc>
                <a:spcPct val="100000"/>
              </a:lnSpc>
              <a:spcBef>
                <a:spcPts val="1100"/>
              </a:spcBef>
              <a:spcAft>
                <a:spcPts val="0"/>
              </a:spcAft>
              <a:buSzPts val="2353"/>
              <a:buNone/>
            </a:pPr>
            <a:r>
              <a:rPr b="1" lang="es-ES" sz="3500">
                <a:solidFill>
                  <a:srgbClr val="1F3763"/>
                </a:solidFill>
              </a:rPr>
              <a:t>قبل أن نبدأ...</a:t>
            </a:r>
            <a:endParaRPr/>
          </a:p>
          <a:p>
            <a:pPr indent="0" lvl="0" marL="355600" marR="0" rtl="1" algn="ctr">
              <a:lnSpc>
                <a:spcPct val="100000"/>
              </a:lnSpc>
              <a:spcBef>
                <a:spcPts val="1100"/>
              </a:spcBef>
              <a:spcAft>
                <a:spcPts val="0"/>
              </a:spcAft>
              <a:buSzPts val="2353"/>
              <a:buNone/>
            </a:pPr>
            <a:r>
              <a:rPr b="1" lang="es-ES" sz="3500">
                <a:solidFill>
                  <a:srgbClr val="1F3763"/>
                </a:solidFill>
              </a:rPr>
              <a:t>يرجى تقديم نفسك ومشاركة سبب رغبتك في التعرف على المزيد حول تنمية الطفولة المبكرة في حالات الطوارئ.</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1" algn="ctr">
              <a:lnSpc>
                <a:spcPct val="100000"/>
              </a:lnSpc>
              <a:spcBef>
                <a:spcPts val="0"/>
              </a:spcBef>
              <a:spcAft>
                <a:spcPts val="0"/>
              </a:spcAft>
              <a:buClr>
                <a:schemeClr val="dk1"/>
              </a:buClr>
              <a:buSzPts val="900"/>
              <a:buFont typeface="Arial"/>
              <a:buNone/>
            </a:pPr>
            <a:r>
              <a:rPr lang="es-ES"/>
              <a:t>لمحة عامّة عن الوحدة التدريبية</a:t>
            </a:r>
            <a:endParaRPr/>
          </a:p>
          <a:p>
            <a:pPr indent="0" lvl="0" marL="0" rtl="1"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1"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1" algn="r">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يُقسم تدريب اليوم إلى ثلاثة أجزاء:</a:t>
            </a:r>
            <a:endParaRPr/>
          </a:p>
          <a:p>
            <a:pPr indent="0" lvl="0" marL="0" rtl="1" algn="r">
              <a:lnSpc>
                <a:spcPct val="100000"/>
              </a:lnSpc>
              <a:spcBef>
                <a:spcPts val="0"/>
              </a:spcBef>
              <a:spcAft>
                <a:spcPts val="0"/>
              </a:spcAft>
              <a:buSzPts val="2000"/>
              <a:buNone/>
            </a:pPr>
            <a:r>
              <a:t/>
            </a:r>
            <a:endParaRPr>
              <a:extLst>
                <a:ext uri="http://customooxmlschemas.google.com/">
                  <go:slidesCustomData xmlns:go="http://customooxmlschemas.google.com/" textRoundtripDataId="1"/>
                </a:ext>
              </a:extLst>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2"/>
                  </a:ext>
                </a:extLst>
              </a:rPr>
              <a:t>تقديم الوحدة التدريبية وأنشطة كسر الجمود – 15 دقيقة</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3"/>
                  </a:ext>
                </a:extLst>
              </a:rPr>
              <a:t>شرح المنهجية المقترحة للتدريب – 10 دقائق</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4"/>
                  </a:ext>
                </a:extLst>
              </a:rPr>
              <a:t> نشاط الأحجية الصور المقطوعة – 70 دقيقة</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5"/>
                  </a:ext>
                </a:extLst>
              </a:rPr>
              <a:t>جلسة عامة – </a:t>
            </a:r>
            <a:r>
              <a:rPr b="0" i="0" lang="es-ES" sz="1800" u="none" strike="noStrike">
                <a:solidFill>
                  <a:srgbClr val="000000"/>
                </a:solidFill>
                <a:latin typeface="Arial"/>
                <a:ea typeface="Arial"/>
                <a:cs typeface="Arial"/>
                <a:sym typeface="Arial"/>
              </a:rPr>
              <a:t>25</a:t>
            </a:r>
            <a:r>
              <a:rPr lang="es-ES">
                <a:extLst>
                  <a:ext uri="http://customooxmlschemas.google.com/">
                    <go:slidesCustomData xmlns:go="http://customooxmlschemas.google.com/" textRoundtripDataId="6"/>
                  </a:ext>
                </a:extLst>
              </a:rPr>
              <a:t> دقيقة</a:t>
            </a:r>
            <a:endParaRPr>
              <a:extLst>
                <a:ext uri="http://customooxmlschemas.google.com/">
                  <go:slidesCustomData xmlns:go="http://customooxmlschemas.google.com/" textRoundtripDataId="7"/>
                </a:ext>
              </a:extLst>
            </a:endParaRPr>
          </a:p>
          <a:p>
            <a:pPr indent="0" lvl="0" marL="0" rtl="1" algn="r">
              <a:lnSpc>
                <a:spcPct val="100000"/>
              </a:lnSpc>
              <a:spcBef>
                <a:spcPts val="0"/>
              </a:spcBef>
              <a:spcAft>
                <a:spcPts val="0"/>
              </a:spcAft>
              <a:buSzPts val="2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r">
              <a:lnSpc>
                <a:spcPct val="100000"/>
              </a:lnSpc>
              <a:spcBef>
                <a:spcPts val="0"/>
              </a:spcBef>
              <a:spcAft>
                <a:spcPts val="0"/>
              </a:spcAft>
              <a:buSzPts val="990"/>
              <a:buNone/>
            </a:pPr>
            <a:r>
              <a:rPr lang="es-ES" sz="2400"/>
              <a:t>مقدمة عن </a:t>
            </a:r>
            <a:r>
              <a:rPr lang="es-ES" sz="2400">
                <a:extLst>
                  <a:ext uri="http://customooxmlschemas.google.com/">
                    <go:slidesCustomData xmlns:go="http://customooxmlschemas.google.com/" textRoundtripDataId="8"/>
                  </a:ext>
                </a:extLst>
              </a:rPr>
              <a:t>الوحدة التدريبية</a:t>
            </a:r>
            <a:endParaRPr sz="2400"/>
          </a:p>
        </p:txBody>
      </p:sp>
      <p:sp>
        <p:nvSpPr>
          <p:cNvPr id="77" name="Google Shape;77;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1" algn="r">
              <a:lnSpc>
                <a:spcPct val="107000"/>
              </a:lnSpc>
              <a:spcBef>
                <a:spcPts val="1400"/>
              </a:spcBef>
              <a:spcAft>
                <a:spcPts val="0"/>
              </a:spcAft>
              <a:buClr>
                <a:schemeClr val="dk1"/>
              </a:buClr>
              <a:buSzPts val="1400"/>
              <a:buNone/>
            </a:pPr>
            <a:r>
              <a:rPr b="1" lang="es-ES">
                <a:solidFill>
                  <a:schemeClr val="dk1"/>
                </a:solidFill>
              </a:rPr>
              <a:t>بنهاية هذه الوحدة، ستتمكن من:</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الاهتمام بمركزية تنمية الطفولة المبكرة في سياق الطوارئ كجزء أساسي من الاستجابات الإنسانية للأزمات والطوارئ.</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توضيح أهمية تلبية الاحتياجات الشاملة للأطفال الصغار ومقدمي الرعاية باستخدام نهج متكامل.</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تحديد الممارسات الجيدة لتلبية احتياجات جميع الأطفال الصغار ومقدمي رعايتهم باستخدام نهج شامل ومتكامل.</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منهجية ورشة العمل: الأحجية (الصور المقطوعة)</a:t>
            </a:r>
            <a:endParaRPr/>
          </a:p>
        </p:txBody>
      </p:sp>
      <p:sp>
        <p:nvSpPr>
          <p:cNvPr id="83" name="Google Shape;83;g25e3dfe0434_2_335"/>
          <p:cNvSpPr txBox="1"/>
          <p:nvPr>
            <p:ph idx="1" type="body"/>
          </p:nvPr>
        </p:nvSpPr>
        <p:spPr>
          <a:xfrm>
            <a:off x="4979429" y="755666"/>
            <a:ext cx="3988200" cy="675000"/>
          </a:xfrm>
          <a:prstGeom prst="rect">
            <a:avLst/>
          </a:prstGeom>
          <a:noFill/>
          <a:ln>
            <a:noFill/>
          </a:ln>
        </p:spPr>
        <p:txBody>
          <a:bodyPr anchorCtr="0" anchor="t" bIns="35550" lIns="71100" spcFirstLastPara="1" rIns="71100" wrap="square" tIns="35550">
            <a:normAutofit fontScale="85000" lnSpcReduction="10000"/>
          </a:bodyPr>
          <a:lstStyle/>
          <a:p>
            <a:pPr indent="0" lvl="0" marL="0" rtl="1" algn="r">
              <a:lnSpc>
                <a:spcPct val="107000"/>
              </a:lnSpc>
              <a:spcBef>
                <a:spcPts val="800"/>
              </a:spcBef>
              <a:spcAft>
                <a:spcPts val="0"/>
              </a:spcAft>
              <a:buSzPct val="117647"/>
              <a:buNone/>
            </a:pPr>
            <a:r>
              <a:rPr lang="es-ES" sz="1400"/>
              <a:t>1. قسّم المشاركين (ات) إلى مجموعات تتكون من خمسة أشخاص* التي تمثل مجموعات الأحجية (الصور المقطوعة). اطلب من كل مجموعة اختيار قائد لها. </a:t>
            </a:r>
            <a:endParaRPr sz="1400"/>
          </a:p>
        </p:txBody>
      </p:sp>
      <p:pic>
        <p:nvPicPr>
          <p:cNvPr id="84" name="Google Shape;84;g25e3dfe0434_2_335"/>
          <p:cNvPicPr preferRelativeResize="0"/>
          <p:nvPr/>
        </p:nvPicPr>
        <p:blipFill rotWithShape="1">
          <a:blip r:embed="rId3">
            <a:alphaModFix/>
          </a:blip>
          <a:srcRect b="0" l="0" r="48187" t="0"/>
          <a:stretch/>
        </p:blipFill>
        <p:spPr>
          <a:xfrm>
            <a:off x="6155132" y="1430657"/>
            <a:ext cx="1636800" cy="746176"/>
          </a:xfrm>
          <a:prstGeom prst="rect">
            <a:avLst/>
          </a:prstGeom>
          <a:noFill/>
          <a:ln>
            <a:noFill/>
          </a:ln>
        </p:spPr>
      </p:pic>
      <p:grpSp>
        <p:nvGrpSpPr>
          <p:cNvPr id="85" name="Google Shape;85;g25e3dfe0434_2_335"/>
          <p:cNvGrpSpPr/>
          <p:nvPr/>
        </p:nvGrpSpPr>
        <p:grpSpPr>
          <a:xfrm>
            <a:off x="7101856" y="3515081"/>
            <a:ext cx="1187929" cy="1234964"/>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5567986" y="3538160"/>
            <a:ext cx="1114040" cy="1229953"/>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5587" y="2633070"/>
            <a:ext cx="4313400" cy="914100"/>
          </a:xfrm>
          <a:prstGeom prst="rect">
            <a:avLst/>
          </a:prstGeom>
          <a:noFill/>
          <a:ln>
            <a:noFill/>
          </a:ln>
        </p:spPr>
        <p:txBody>
          <a:bodyPr anchorCtr="0" anchor="t" bIns="35550" lIns="71100" spcFirstLastPara="1" rIns="71100" wrap="square" tIns="35550">
            <a:noAutofit/>
          </a:bodyPr>
          <a:lstStyle/>
          <a:p>
            <a:pPr indent="0" lvl="0" marL="0" marR="0" rtl="1" algn="r">
              <a:lnSpc>
                <a:spcPct val="10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4. اطلب من المشاركين العودة إلى مجموعات الأحاجي الخاصة بهم وتقديم أوراق المعلومات الخاصة بهم. يمكن لقائد المجموعة دعمهم في ذلك. بعد ذلك، استدع الجميع للمشاركة في المناقشة العامة.</a:t>
            </a:r>
            <a:endParaRPr b="0" i="0" sz="1600" u="none" cap="none" strike="noStrike">
              <a:solidFill>
                <a:schemeClr val="dk1"/>
              </a:solidFill>
              <a:latin typeface="Arial"/>
              <a:ea typeface="Arial"/>
              <a:cs typeface="Arial"/>
              <a:sym typeface="Arial"/>
            </a:endParaRPr>
          </a:p>
        </p:txBody>
      </p:sp>
      <p:sp>
        <p:nvSpPr>
          <p:cNvPr id="106" name="Google Shape;106;g25e3dfe0434_2_335"/>
          <p:cNvSpPr txBox="1"/>
          <p:nvPr/>
        </p:nvSpPr>
        <p:spPr>
          <a:xfrm>
            <a:off x="240629" y="789554"/>
            <a:ext cx="4413600" cy="1114500"/>
          </a:xfrm>
          <a:prstGeom prst="rect">
            <a:avLst/>
          </a:prstGeom>
          <a:noFill/>
          <a:ln>
            <a:noFill/>
          </a:ln>
        </p:spPr>
        <p:txBody>
          <a:bodyPr anchorCtr="0" anchor="t" bIns="35550" lIns="71100" spcFirstLastPara="1" rIns="71100" wrap="square" tIns="35550">
            <a:normAutofit/>
          </a:bodyPr>
          <a:lstStyle/>
          <a:p>
            <a:pPr indent="0" lvl="0" marL="0" marR="0" rtl="1" algn="r">
              <a:lnSpc>
                <a:spcPct val="107000"/>
              </a:lnSpc>
              <a:spcBef>
                <a:spcPts val="800"/>
              </a:spcBef>
              <a:spcAft>
                <a:spcPts val="0"/>
              </a:spcAft>
              <a:buClr>
                <a:schemeClr val="dk1"/>
              </a:buClr>
              <a:buSzPts val="1400"/>
              <a:buFont typeface="Arial"/>
              <a:buNone/>
            </a:pPr>
            <a:r>
              <a:rPr b="0" i="0" lang="es-ES" sz="1400" u="none" cap="none" strike="noStrike">
                <a:solidFill>
                  <a:srgbClr val="000000"/>
                </a:solidFill>
                <a:latin typeface="Arial"/>
                <a:ea typeface="Arial"/>
                <a:cs typeface="Arial"/>
                <a:sym typeface="Arial"/>
              </a:rPr>
              <a:t>2. خصص ورقتين من المعلومات لكل مشارك في كل مجموعة تعالج جوانب من برنامج تنمية الطفولة المبكرة في سياق الطوارئ. امنح المشاركين الوقت للاطلاع على محتوى هذه الأوراق. </a:t>
            </a:r>
            <a:endParaRPr b="0" i="0" sz="1400" u="none" cap="none" strike="noStrike">
              <a:solidFill>
                <a:srgbClr val="000000"/>
              </a:solidFill>
              <a:latin typeface="Arial"/>
              <a:ea typeface="Arial"/>
              <a:cs typeface="Arial"/>
              <a:sym typeface="Aria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2242464" y="1918552"/>
            <a:ext cx="668147" cy="674895"/>
          </a:xfrm>
          <a:prstGeom prst="rect">
            <a:avLst/>
          </a:prstGeom>
          <a:noFill/>
          <a:ln>
            <a:noFill/>
          </a:ln>
        </p:spPr>
      </p:pic>
      <p:sp>
        <p:nvSpPr>
          <p:cNvPr id="108" name="Google Shape;108;g25e3dfe0434_2_335"/>
          <p:cNvSpPr txBox="1"/>
          <p:nvPr/>
        </p:nvSpPr>
        <p:spPr>
          <a:xfrm>
            <a:off x="4829074" y="2557768"/>
            <a:ext cx="4159500" cy="980400"/>
          </a:xfrm>
          <a:prstGeom prst="rect">
            <a:avLst/>
          </a:prstGeom>
          <a:noFill/>
          <a:ln>
            <a:noFill/>
          </a:ln>
        </p:spPr>
        <p:txBody>
          <a:bodyPr anchorCtr="0" anchor="t" bIns="35550" lIns="71100" spcFirstLastPara="1" rIns="71100" wrap="square" tIns="35550">
            <a:noAutofit/>
          </a:bodyPr>
          <a:lstStyle/>
          <a:p>
            <a:pPr indent="0" lvl="0" marL="0" marR="0" rtl="1" algn="r">
              <a:lnSpc>
                <a:spcPct val="9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3. شكّل مؤقتاً مجموعات "الخبراء" بدمج مشارك واحد من كل مجموعة احجية للانضمام الي آخرين لديهم نفس ورقات المعلومات المعينة.</a:t>
            </a:r>
            <a:endParaRPr b="0" i="0" sz="1600" u="none" cap="none" strike="noStrike">
              <a:solidFill>
                <a:schemeClr val="dk1"/>
              </a:solidFill>
              <a:latin typeface="Arial"/>
              <a:ea typeface="Arial"/>
              <a:cs typeface="Arial"/>
              <a:sym typeface="Arial"/>
            </a:endParaRPr>
          </a:p>
        </p:txBody>
      </p:sp>
      <p:sp>
        <p:nvSpPr>
          <p:cNvPr id="109" name="Google Shape;109;g25e3dfe0434_2_335"/>
          <p:cNvSpPr txBox="1"/>
          <p:nvPr/>
        </p:nvSpPr>
        <p:spPr>
          <a:xfrm>
            <a:off x="103234" y="4624757"/>
            <a:ext cx="5526000" cy="318300"/>
          </a:xfrm>
          <a:prstGeom prst="rect">
            <a:avLst/>
          </a:prstGeom>
          <a:noFill/>
          <a:ln>
            <a:noFill/>
          </a:ln>
        </p:spPr>
        <p:txBody>
          <a:bodyPr anchorCtr="0" anchor="t" bIns="35550" lIns="71100" spcFirstLastPara="1" rIns="71100" wrap="square" tIns="35550">
            <a:noAutofit/>
          </a:bodyPr>
          <a:lstStyle/>
          <a:p>
            <a:pPr indent="0" lvl="0" marL="0" marR="0" rtl="1" algn="l">
              <a:lnSpc>
                <a:spcPct val="107000"/>
              </a:lnSpc>
              <a:spcBef>
                <a:spcPts val="800"/>
              </a:spcBef>
              <a:spcAft>
                <a:spcPts val="0"/>
              </a:spcAft>
              <a:buClr>
                <a:schemeClr val="dk1"/>
              </a:buClr>
              <a:buSzPts val="1100"/>
              <a:buFont typeface="Arial"/>
              <a:buNone/>
            </a:pPr>
            <a:r>
              <a:rPr b="0" i="0" lang="es-ES" sz="1600" u="none" cap="none" strike="noStrike">
                <a:solidFill>
                  <a:srgbClr val="888888"/>
                </a:solidFill>
                <a:latin typeface="Arial"/>
                <a:ea typeface="Arial"/>
                <a:cs typeface="Arial"/>
                <a:sym typeface="Arial"/>
                <a:extLst>
                  <a:ext uri="http://customooxmlschemas.google.com/">
                    <go:slidesCustomData xmlns:go="http://customooxmlschemas.google.com/" textRoundtripDataId="9"/>
                  </a:ext>
                </a:extLst>
              </a:rPr>
              <a:t>*</a:t>
            </a:r>
            <a:r>
              <a:rPr b="0" i="0" lang="es-ES" sz="1600" u="none" cap="none" strike="noStrike">
                <a:solidFill>
                  <a:srgbClr val="888888"/>
                </a:solidFill>
                <a:latin typeface="Arial"/>
                <a:ea typeface="Arial"/>
                <a:cs typeface="Arial"/>
                <a:sym typeface="Arial"/>
              </a:rPr>
              <a:t> سيعتمد ذلك على عدد المشاركين والقادة.</a:t>
            </a:r>
            <a:endParaRPr b="0" i="0" sz="1600" u="none" cap="none" strike="noStrike">
              <a:solidFill>
                <a:srgbClr val="888888"/>
              </a:solidFill>
              <a:latin typeface="Arial"/>
              <a:ea typeface="Arial"/>
              <a:cs typeface="Arial"/>
              <a:sym typeface="Aria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6332276" y="3984407"/>
            <a:ext cx="412967" cy="346197"/>
          </a:xfrm>
          <a:prstGeom prst="rect">
            <a:avLst/>
          </a:prstGeom>
          <a:noFill/>
          <a:ln>
            <a:noFill/>
          </a:ln>
        </p:spPr>
      </p:pic>
      <p:pic>
        <p:nvPicPr>
          <p:cNvPr id="111" name="Google Shape;111;g25e3dfe0434_2_335"/>
          <p:cNvPicPr preferRelativeResize="0"/>
          <p:nvPr/>
        </p:nvPicPr>
        <p:blipFill rotWithShape="1">
          <a:blip r:embed="rId3">
            <a:alphaModFix/>
          </a:blip>
          <a:srcRect b="0" l="0" r="48187" t="0"/>
          <a:stretch/>
        </p:blipFill>
        <p:spPr>
          <a:xfrm>
            <a:off x="1332704" y="3838957"/>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3020"/>
              <a:t>الجلسة العامة: المفاهيم والممارسات ذات صلة ببرنامج تنمية الطفولة المبكرة في حالات الطوارئ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1" algn="l">
              <a:lnSpc>
                <a:spcPct val="100000"/>
              </a:lnSpc>
              <a:spcBef>
                <a:spcPts val="0"/>
              </a:spcBef>
              <a:spcAft>
                <a:spcPts val="0"/>
              </a:spcAft>
              <a:buSzPts val="990"/>
              <a:buNone/>
            </a:pPr>
            <a:r>
              <a:rPr lang="es-ES" sz="2400"/>
              <a:t>تعريف برنامج تنمية الطفولة المبكرة في سياق الطوارئ – أهمية السنوات الأولى</a:t>
            </a:r>
            <a:br>
              <a:rPr lang="es-ES" sz="2400"/>
            </a:br>
            <a:endParaRPr sz="2400"/>
          </a:p>
        </p:txBody>
      </p:sp>
      <p:sp>
        <p:nvSpPr>
          <p:cNvPr id="122" name="Google Shape;122;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1" algn="r">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تعتبر </a:t>
            </a:r>
            <a:r>
              <a:rPr b="1" i="0" lang="es-ES" sz="2000" u="none" cap="none" strike="noStrike">
                <a:solidFill>
                  <a:schemeClr val="dk1"/>
                </a:solidFill>
                <a:latin typeface="Arial"/>
                <a:ea typeface="Arial"/>
                <a:cs typeface="Arial"/>
                <a:sym typeface="Arial"/>
              </a:rPr>
              <a:t>الألف يوم الأولى </a:t>
            </a:r>
            <a:r>
              <a:rPr b="0" i="0" lang="es-ES" sz="2000" u="none" cap="none" strike="noStrike">
                <a:solidFill>
                  <a:schemeClr val="dk1"/>
                </a:solidFill>
                <a:latin typeface="Arial"/>
                <a:ea typeface="Arial"/>
                <a:cs typeface="Arial"/>
                <a:sym typeface="Arial"/>
              </a:rPr>
              <a:t>من حياة الطفل أساسية لتطور دماغه ونموه البدني. تكون هذه الفترة مهمة أيضاً لتعلق الأطفال بمقدمي الرعاية لهم، ونموهم الاجتماعي والعاطفي، وتطورهم اللغوي، وما إلى ذلك.</a:t>
            </a:r>
            <a:endParaRPr/>
          </a:p>
          <a:p>
            <a:pPr indent="0" lvl="0" marL="0" marR="0" rtl="1" algn="r">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1" algn="r">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الأطفال حساسون بشكل استثنائي للظروف في البيئة المحيطة. يعد التحفيز المبكر من خلال التفاعلات الاجتماعية، لا سيما مع مقدمي الرعاية، أمراً جوهرياً للمساعدة في فترة التنمية.</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تأثير حالات الطوارئ على الطفولة المبكرة</a:t>
            </a: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28" name="Google Shape;128;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1" algn="r">
              <a:lnSpc>
                <a:spcPct val="115000"/>
              </a:lnSpc>
              <a:spcBef>
                <a:spcPts val="0"/>
              </a:spcBef>
              <a:spcAft>
                <a:spcPts val="0"/>
              </a:spcAft>
              <a:buClr>
                <a:schemeClr val="dk1"/>
              </a:buClr>
              <a:buSzPts val="1400"/>
              <a:buFont typeface="Arial"/>
              <a:buNone/>
            </a:pPr>
            <a:r>
              <a:rPr b="1" lang="es-ES">
                <a:solidFill>
                  <a:schemeClr val="dk1"/>
                </a:solidFill>
              </a:rPr>
              <a:t>يتعرّض الأطفال في حالات الطوارئ بشكلٍ متزايد لعوامل الخطر التي يمكن أن تحد من تنميتهم المثلى. </a:t>
            </a:r>
            <a:r>
              <a:rPr lang="es-ES">
                <a:solidFill>
                  <a:schemeClr val="dk1"/>
                </a:solidFill>
              </a:rPr>
              <a:t>يمكن أن يؤثر تأثير حالات الطوارئ على نمو الأطفال على المدى الطويل خلال فترة الطفولة والبلوغ، مما يؤثر على سلامتهم وسلامة عائلاتهم ومجتمعاتهم.</a:t>
            </a:r>
            <a:endParaRPr/>
          </a:p>
          <a:p>
            <a:pPr indent="0" lvl="0" marL="0" rtl="1" algn="r">
              <a:lnSpc>
                <a:spcPct val="115000"/>
              </a:lnSpc>
              <a:spcBef>
                <a:spcPts val="0"/>
              </a:spcBef>
              <a:spcAft>
                <a:spcPts val="0"/>
              </a:spcAft>
              <a:buClr>
                <a:schemeClr val="dk1"/>
              </a:buClr>
              <a:buSzPts val="1400"/>
              <a:buFont typeface="Arial"/>
              <a:buNone/>
            </a:pPr>
            <a:r>
              <a:t/>
            </a:r>
            <a:endParaRPr>
              <a:solidFill>
                <a:schemeClr val="dk1"/>
              </a:solidFill>
            </a:endParaRPr>
          </a:p>
          <a:p>
            <a:pPr indent="0" lvl="0" marL="0" rtl="1" algn="r">
              <a:lnSpc>
                <a:spcPct val="115000"/>
              </a:lnSpc>
              <a:spcBef>
                <a:spcPts val="0"/>
              </a:spcBef>
              <a:spcAft>
                <a:spcPts val="0"/>
              </a:spcAft>
              <a:buClr>
                <a:schemeClr val="dk1"/>
              </a:buClr>
              <a:buSzPts val="1400"/>
              <a:buFont typeface="Arial"/>
              <a:buNone/>
            </a:pPr>
            <a:r>
              <a:rPr lang="es-ES">
                <a:solidFill>
                  <a:schemeClr val="dk1"/>
                </a:solidFill>
              </a:rPr>
              <a:t>تعرض حالات الطوارئ ملايين الأطفال للخطر في جميع أنحاء العالم. قد ينفصل الأطفال عن أسرهم، ويفقدون هياكل دعمهم، ويعانون من سوء المعاملة والإهمال عند حلول الكوارث. بالإضافة إلى ذلك، قد لا يتلقى الأطفال الخدمات الأساسية ويفقدون إمكانية التمتع بحقوقهم (المكتب الإقليمي لأمريكا اللاتينية ومنطقة البحر الكاريبي التابع لليونيسيف،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أطر عمل ذات صلة في مجال تنمية الطفولة المبكرة في سياق الطوارئ والأزمات</a:t>
            </a: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34" name="Google Shape;134;g25e3dfe0434_2_702"/>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ctr">
              <a:lnSpc>
                <a:spcPct val="90000"/>
              </a:lnSpc>
              <a:spcBef>
                <a:spcPts val="0"/>
              </a:spcBef>
              <a:spcAft>
                <a:spcPts val="0"/>
              </a:spcAft>
              <a:buSzPts val="2000"/>
              <a:buNone/>
            </a:pPr>
            <a:r>
              <a:rPr lang="es-ES">
                <a:solidFill>
                  <a:schemeClr val="dk1"/>
                </a:solidFill>
              </a:rPr>
              <a:t>تطبيق النموذج الايكولوجي ( البيئي الاجتماعي ) وإطار عمل الرعاية الشاملة للخدمة المثلى للأطفال والأسر والمجتمعات. </a:t>
            </a:r>
            <a:endParaRPr>
              <a:solidFill>
                <a:schemeClr val="dk1"/>
              </a:solidFill>
            </a:endParaRPr>
          </a:p>
        </p:txBody>
      </p:sp>
      <p:pic>
        <p:nvPicPr>
          <p:cNvPr id="135" name="Google Shape;135;g25e3dfe0434_2_702"/>
          <p:cNvPicPr preferRelativeResize="0"/>
          <p:nvPr/>
        </p:nvPicPr>
        <p:blipFill>
          <a:blip r:embed="rId3">
            <a:alphaModFix/>
          </a:blip>
          <a:stretch>
            <a:fillRect/>
          </a:stretch>
        </p:blipFill>
        <p:spPr>
          <a:xfrm>
            <a:off x="5013400" y="1648775"/>
            <a:ext cx="3105025" cy="3098350"/>
          </a:xfrm>
          <a:prstGeom prst="rect">
            <a:avLst/>
          </a:prstGeom>
          <a:noFill/>
          <a:ln>
            <a:noFill/>
          </a:ln>
        </p:spPr>
      </p:pic>
      <p:pic>
        <p:nvPicPr>
          <p:cNvPr id="136" name="Google Shape;136;g25e3dfe0434_2_702"/>
          <p:cNvPicPr preferRelativeResize="0"/>
          <p:nvPr/>
        </p:nvPicPr>
        <p:blipFill>
          <a:blip r:embed="rId4">
            <a:alphaModFix/>
          </a:blip>
          <a:stretch>
            <a:fillRect/>
          </a:stretch>
        </p:blipFill>
        <p:spPr>
          <a:xfrm>
            <a:off x="620850" y="1648775"/>
            <a:ext cx="3194175" cy="309835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