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ink/ink1.xml" ContentType="application/inkml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53"/>
  </p:notesMasterIdLst>
  <p:handoutMasterIdLst>
    <p:handoutMasterId r:id="rId54"/>
  </p:handoutMasterIdLst>
  <p:sldIdLst>
    <p:sldId id="256" r:id="rId5"/>
    <p:sldId id="257" r:id="rId6"/>
    <p:sldId id="269" r:id="rId7"/>
    <p:sldId id="306" r:id="rId8"/>
    <p:sldId id="258" r:id="rId9"/>
    <p:sldId id="259" r:id="rId10"/>
    <p:sldId id="274" r:id="rId11"/>
    <p:sldId id="300" r:id="rId12"/>
    <p:sldId id="275" r:id="rId13"/>
    <p:sldId id="307" r:id="rId14"/>
    <p:sldId id="260" r:id="rId15"/>
    <p:sldId id="276" r:id="rId16"/>
    <p:sldId id="261" r:id="rId17"/>
    <p:sldId id="277" r:id="rId18"/>
    <p:sldId id="279" r:id="rId19"/>
    <p:sldId id="280" r:id="rId20"/>
    <p:sldId id="281" r:id="rId21"/>
    <p:sldId id="282" r:id="rId22"/>
    <p:sldId id="308" r:id="rId23"/>
    <p:sldId id="278" r:id="rId24"/>
    <p:sldId id="283" r:id="rId25"/>
    <p:sldId id="262" r:id="rId26"/>
    <p:sldId id="285" r:id="rId27"/>
    <p:sldId id="304" r:id="rId28"/>
    <p:sldId id="263" r:id="rId29"/>
    <p:sldId id="287" r:id="rId30"/>
    <p:sldId id="264" r:id="rId31"/>
    <p:sldId id="265" r:id="rId32"/>
    <p:sldId id="284" r:id="rId33"/>
    <p:sldId id="288" r:id="rId34"/>
    <p:sldId id="289" r:id="rId35"/>
    <p:sldId id="290" r:id="rId36"/>
    <p:sldId id="266" r:id="rId37"/>
    <p:sldId id="291" r:id="rId38"/>
    <p:sldId id="292" r:id="rId39"/>
    <p:sldId id="293" r:id="rId40"/>
    <p:sldId id="294" r:id="rId41"/>
    <p:sldId id="267" r:id="rId42"/>
    <p:sldId id="295" r:id="rId43"/>
    <p:sldId id="296" r:id="rId44"/>
    <p:sldId id="268" r:id="rId45"/>
    <p:sldId id="297" r:id="rId46"/>
    <p:sldId id="298" r:id="rId47"/>
    <p:sldId id="305" r:id="rId48"/>
    <p:sldId id="301" r:id="rId49"/>
    <p:sldId id="303" r:id="rId50"/>
    <p:sldId id="309" r:id="rId51"/>
    <p:sldId id="310" r:id="rId52"/>
  </p:sldIdLst>
  <p:sldSz cx="12192000" cy="6858000"/>
  <p:notesSz cx="6735763" cy="9866313"/>
  <p:embeddedFontLst>
    <p:embeddedFont>
      <p:font typeface="Poppins ExtraBold" panose="020B0604020202020204" charset="0"/>
      <p:bold r:id="rId55"/>
      <p:boldItalic r:id="rId56"/>
    </p:embeddedFont>
    <p:embeddedFont>
      <p:font typeface="Poppins" panose="020B0604020202020204" charset="0"/>
      <p:regular r:id="rId57"/>
      <p:bold r:id="rId58"/>
      <p:italic r:id="rId59"/>
      <p:boldItalic r:id="rId60"/>
    </p:embeddedFont>
    <p:embeddedFont>
      <p:font typeface="Calibri" panose="020F0502020204030204" pitchFamily="34" charset="0"/>
      <p:regular r:id="rId61"/>
      <p:bold r:id="rId62"/>
      <p:italic r:id="rId63"/>
      <p:boldItalic r:id="rId6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phie Olivier" initials="SO" lastIdx="1" clrIdx="0">
    <p:extLst>
      <p:ext uri="{19B8F6BF-5375-455C-9EA6-DF929625EA0E}">
        <p15:presenceInfo xmlns:p15="http://schemas.microsoft.com/office/powerpoint/2012/main" userId="S::S.Olivier@viva.org::85dc4ce0-45ae-47f3-b810-5834fe77b92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A704BF-6E00-4A8E-AD96-DE0BFCF921FD}" v="247" dt="2020-12-18T13:18:27.5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13" autoAdjust="0"/>
    <p:restoredTop sz="87004" autoAdjust="0"/>
  </p:normalViewPr>
  <p:slideViewPr>
    <p:cSldViewPr snapToGrid="0">
      <p:cViewPr varScale="1">
        <p:scale>
          <a:sx n="103" d="100"/>
          <a:sy n="103" d="100"/>
        </p:scale>
        <p:origin x="66" y="66"/>
      </p:cViewPr>
      <p:guideLst/>
    </p:cSldViewPr>
  </p:slideViewPr>
  <p:outlineViewPr>
    <p:cViewPr>
      <p:scale>
        <a:sx n="33" d="100"/>
        <a:sy n="33" d="100"/>
      </p:scale>
      <p:origin x="0" y="-219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font" Target="fonts/font9.fntdata"/><Relationship Id="rId68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notesMaster" Target="notesMasters/notesMaster1.xml"/><Relationship Id="rId58" Type="http://schemas.openxmlformats.org/officeDocument/2006/relationships/font" Target="fonts/font4.fntdata"/><Relationship Id="rId66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font" Target="fonts/font7.fntdata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font" Target="fonts/font2.fntdata"/><Relationship Id="rId64" Type="http://schemas.openxmlformats.org/officeDocument/2006/relationships/font" Target="fonts/font10.fntdata"/><Relationship Id="rId69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font" Target="fonts/font5.fntdata"/><Relationship Id="rId67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handoutMaster" Target="handoutMasters/handoutMaster1.xml"/><Relationship Id="rId62" Type="http://schemas.openxmlformats.org/officeDocument/2006/relationships/font" Target="fonts/font8.fntdata"/><Relationship Id="rId7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font" Target="fonts/font3.fntdata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font" Target="fonts/font6.fntdata"/><Relationship Id="rId65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font" Target="fonts/font1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3C8EB-1467-4C46-81AA-D6EEF7A9E0C8}" type="datetimeFigureOut">
              <a:rPr lang="en-US" smtClean="0"/>
              <a:t>3/11/2021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1AD267-9445-40A4-A9DC-421885349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572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12-16T16:02:21.520"/>
    </inkml:context>
    <inkml:brush xml:id="br0">
      <inkml:brushProperty name="width" value="0.21167" units="cm"/>
      <inkml:brushProperty name="height" value="0.21167" units="cm"/>
      <inkml:brushProperty name="color" value="#0084A0"/>
      <inkml:brushProperty name="ignorePressure" value="1"/>
    </inkml:brush>
  </inkml:definitions>
  <inkml:trace contextRef="#ctx0" brushRef="#br0">3221 490,'-14'0,"-88"0,-137 17,29 24,-60 7,209-39,-96 27,112-24,35-9,-444 132,423-121,2 1,0 2,-52 38,48-30,-202 147,-162 110,381-271,0 0,1 2,0 0,-17 20,-44 63,33-38,-15 14,-160 222,190-250,-7 8,2 2,-37 86,23-27,-27 73,62-151,2 2,2-1,-6 51,10-28,5 74,14 58,-13-175,20 174,-14-146,2 1,19 51,5-6,66 126,-76-174,1-1,2-1,2-2,65 68,-75-89,1 0,1-2,0 0,1-1,1-1,28 11,10 0,79 20,-84-30,0-3,1-2,0-2,0-4,1-1,103-12,-52-6,-1-4,173-57,-135 30,414-141,-89-4,-345 131,193-124,172-165,-390 269,144-148,63-117,261-388,-526 668,-3-1,55-127,-73 139,-3-1,-3-1,-2 0,9-77,-20 103,-2 1,-1-1,-1 1,-11-60,-2 26,-29-77,28 95,-9-28,-47-98,60 149,-2 1,0 1,-1 0,-1 1,-1 0,-1 1,-1 1,-28-23,13 18,0 1,-1 2,-1 1,-1 2,0 1,-42-11,27 12,0 3,-1 3,-1 1,-59 0,-479 8,153 31,2 28,139-25,-138 24,338-33,-187 76,251-88,-52 31,73-37,1 1,-1 0,2 1,0 0,0 0,0 1,-12 18,1 5,2 1,-17 40,4-6,-236 544,250-571,12-27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A7E29-7EEE-4322-9316-8388753440AE}" type="datetimeFigureOut">
              <a:rPr lang="en-US" smtClean="0"/>
              <a:t>3/11/2021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2CB2F-22DD-4444-9CE4-24BED3D6B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887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="" xmlns:a16="http://schemas.microsoft.com/office/drawing/2014/main" id="{B48698D0-501B-480F-B2ED-3B3649588020}"/>
              </a:ext>
            </a:extLst>
          </p:cNvPr>
          <p:cNvSpPr/>
          <p:nvPr userDrawn="1"/>
        </p:nvSpPr>
        <p:spPr>
          <a:xfrm rot="1240963">
            <a:off x="1263899" y="-2638193"/>
            <a:ext cx="9936138" cy="12134384"/>
          </a:xfrm>
          <a:prstGeom prst="ellipse">
            <a:avLst/>
          </a:prstGeom>
          <a:solidFill>
            <a:schemeClr val="accent2">
              <a:alpha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="" xmlns:a16="http://schemas.microsoft.com/office/drawing/2014/main" id="{939A7D4B-7E2B-4FF7-B59F-CBB0CF9064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99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7011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="" xmlns:a16="http://schemas.microsoft.com/office/drawing/2014/main" id="{B48698D0-501B-480F-B2ED-3B3649588020}"/>
              </a:ext>
            </a:extLst>
          </p:cNvPr>
          <p:cNvSpPr/>
          <p:nvPr userDrawn="1"/>
        </p:nvSpPr>
        <p:spPr>
          <a:xfrm rot="1240963">
            <a:off x="1291607" y="-2638193"/>
            <a:ext cx="9936138" cy="12134384"/>
          </a:xfrm>
          <a:prstGeom prst="ellipse">
            <a:avLst/>
          </a:prstGeom>
          <a:solidFill>
            <a:schemeClr val="accent2">
              <a:alpha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="" xmlns:a16="http://schemas.microsoft.com/office/drawing/2014/main" id="{939A7D4B-7E2B-4FF7-B59F-CBB0CF9064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463" y="-471054"/>
            <a:ext cx="5979074" cy="3429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8369A1F-B5ED-4C27-8E3E-669C9FD80EE7}"/>
              </a:ext>
            </a:extLst>
          </p:cNvPr>
          <p:cNvSpPr txBox="1"/>
          <p:nvPr userDrawn="1"/>
        </p:nvSpPr>
        <p:spPr>
          <a:xfrm>
            <a:off x="1136959" y="2391628"/>
            <a:ext cx="1019001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+mn-lt"/>
              </a:rPr>
              <a:t>For more stories and information about our work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000" dirty="0">
                <a:solidFill>
                  <a:schemeClr val="bg1"/>
                </a:solidFill>
                <a:latin typeface="+mj-lt"/>
              </a:rPr>
              <a:t>www.viva.org</a:t>
            </a:r>
          </a:p>
          <a:p>
            <a:pPr algn="ctr"/>
            <a:endParaRPr lang="en-GB" sz="3200" dirty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en-GB" sz="3200" dirty="0">
                <a:solidFill>
                  <a:schemeClr val="bg1"/>
                </a:solidFill>
                <a:latin typeface="+mn-lt"/>
              </a:rPr>
              <a:t>If you want to contact us please email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  <a:latin typeface="+mj-lt"/>
              </a:rPr>
              <a:t>info@viva.org</a:t>
            </a:r>
          </a:p>
          <a:p>
            <a:pPr algn="ctr"/>
            <a:endParaRPr lang="en-GB" sz="3200" dirty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en-GB" sz="3200" dirty="0">
                <a:solidFill>
                  <a:schemeClr val="bg1"/>
                </a:solidFill>
                <a:latin typeface="+mn-lt"/>
              </a:rPr>
              <a:t>To support our work with vulnerable children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  <a:latin typeface="+mj-lt"/>
              </a:rPr>
              <a:t>www.viva.org/give</a:t>
            </a:r>
          </a:p>
        </p:txBody>
      </p:sp>
    </p:spTree>
    <p:extLst>
      <p:ext uri="{BB962C8B-B14F-4D97-AF65-F5344CB8AC3E}">
        <p14:creationId xmlns:p14="http://schemas.microsoft.com/office/powerpoint/2010/main" val="14771537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Point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="" xmlns:a16="http://schemas.microsoft.com/office/drawing/2014/main" id="{B48698D0-501B-480F-B2ED-3B3649588020}"/>
              </a:ext>
            </a:extLst>
          </p:cNvPr>
          <p:cNvSpPr>
            <a:spLocks noChangeAspect="1"/>
          </p:cNvSpPr>
          <p:nvPr userDrawn="1"/>
        </p:nvSpPr>
        <p:spPr>
          <a:xfrm rot="1240963">
            <a:off x="5847982" y="-2501789"/>
            <a:ext cx="7489909" cy="9146956"/>
          </a:xfrm>
          <a:prstGeom prst="ellipse">
            <a:avLst/>
          </a:prstGeom>
          <a:solidFill>
            <a:schemeClr val="accent5">
              <a:alpha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="" xmlns:a16="http://schemas.microsoft.com/office/drawing/2014/main" id="{939A7D4B-7E2B-4FF7-B59F-CBB0CF9064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4054" y="5712178"/>
            <a:ext cx="1997946" cy="1145822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="" xmlns:a16="http://schemas.microsoft.com/office/drawing/2014/main" id="{AFFB2D89-FFD3-4F4B-B0B1-2EFF74F6B26A}"/>
              </a:ext>
            </a:extLst>
          </p:cNvPr>
          <p:cNvSpPr>
            <a:spLocks noChangeAspect="1"/>
          </p:cNvSpPr>
          <p:nvPr userDrawn="1"/>
        </p:nvSpPr>
        <p:spPr>
          <a:xfrm rot="1240963">
            <a:off x="-359812" y="749600"/>
            <a:ext cx="7489909" cy="9146956"/>
          </a:xfrm>
          <a:prstGeom prst="ellipse">
            <a:avLst/>
          </a:prstGeom>
          <a:solidFill>
            <a:schemeClr val="accent5">
              <a:alpha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1457E32-9128-4BF2-89A4-110DD490D6B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19443" y="2071688"/>
            <a:ext cx="9331325" cy="914400"/>
          </a:xfrm>
        </p:spPr>
        <p:txBody>
          <a:bodyPr>
            <a:noAutofit/>
          </a:bodyPr>
          <a:lstStyle>
            <a:lvl1pPr marL="0" indent="0">
              <a:buNone/>
              <a:defRPr sz="4200" b="0">
                <a:latin typeface="+mj-lt"/>
                <a:cs typeface="Poppins ExtraBold" panose="000009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="" xmlns:a16="http://schemas.microsoft.com/office/drawing/2014/main" id="{6622C2D7-E334-4927-9219-977530746BE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19443" y="3567802"/>
            <a:ext cx="9331325" cy="914400"/>
          </a:xfrm>
        </p:spPr>
        <p:txBody>
          <a:bodyPr>
            <a:noAutofit/>
          </a:bodyPr>
          <a:lstStyle>
            <a:lvl1pPr marL="0" indent="0">
              <a:buNone/>
              <a:defRPr sz="4200" b="0">
                <a:latin typeface="+mn-lt"/>
                <a:cs typeface="Poppins ExtraBold" panose="00000900000000000000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0775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3E64250-543C-4EEE-8CC0-22330D6D75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80000" y="0"/>
            <a:ext cx="7112000" cy="6857999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B48698D0-501B-480F-B2ED-3B3649588020}"/>
              </a:ext>
            </a:extLst>
          </p:cNvPr>
          <p:cNvSpPr/>
          <p:nvPr userDrawn="1"/>
        </p:nvSpPr>
        <p:spPr>
          <a:xfrm rot="1240963">
            <a:off x="-3972557" y="-4007925"/>
            <a:ext cx="10704478" cy="13689930"/>
          </a:xfrm>
          <a:prstGeom prst="ellipse">
            <a:avLst/>
          </a:prstGeom>
          <a:solidFill>
            <a:schemeClr val="accent2">
              <a:alpha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57F78842-59B1-4D73-8EB8-279FB48D14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11137" y="141288"/>
            <a:ext cx="6814894" cy="6564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="" xmlns:a16="http://schemas.microsoft.com/office/drawing/2014/main" id="{6C61E49C-ABAE-497F-AB1A-727F0D20B7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4054" y="5712178"/>
            <a:ext cx="1997946" cy="114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9986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3E64250-543C-4EEE-8CC0-22330D6D75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B48698D0-501B-480F-B2ED-3B3649588020}"/>
              </a:ext>
            </a:extLst>
          </p:cNvPr>
          <p:cNvSpPr/>
          <p:nvPr userDrawn="1"/>
        </p:nvSpPr>
        <p:spPr>
          <a:xfrm rot="1240963">
            <a:off x="7359750" y="3463584"/>
            <a:ext cx="10704478" cy="13689930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D050676D-8BCD-4243-B219-2C83C56A25CA}"/>
              </a:ext>
            </a:extLst>
          </p:cNvPr>
          <p:cNvSpPr/>
          <p:nvPr userDrawn="1"/>
        </p:nvSpPr>
        <p:spPr>
          <a:xfrm rot="1240963">
            <a:off x="3643533" y="4878218"/>
            <a:ext cx="10704478" cy="13689930"/>
          </a:xfrm>
          <a:prstGeom prst="ellipse">
            <a:avLst/>
          </a:prstGeom>
          <a:solidFill>
            <a:schemeClr val="accent5">
              <a:alpha val="59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="" xmlns:a16="http://schemas.microsoft.com/office/drawing/2014/main" id="{93227643-83DB-4F29-AA69-2D4E6D16CC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4054" y="5712178"/>
            <a:ext cx="1997946" cy="114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8112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="" xmlns:a16="http://schemas.microsoft.com/office/drawing/2014/main" id="{B48698D0-501B-480F-B2ED-3B3649588020}"/>
              </a:ext>
            </a:extLst>
          </p:cNvPr>
          <p:cNvSpPr/>
          <p:nvPr userDrawn="1"/>
        </p:nvSpPr>
        <p:spPr>
          <a:xfrm rot="1240963">
            <a:off x="7359750" y="3463584"/>
            <a:ext cx="10704478" cy="13689930"/>
          </a:xfrm>
          <a:prstGeom prst="ellipse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D050676D-8BCD-4243-B219-2C83C56A25CA}"/>
              </a:ext>
            </a:extLst>
          </p:cNvPr>
          <p:cNvSpPr/>
          <p:nvPr userDrawn="1"/>
        </p:nvSpPr>
        <p:spPr>
          <a:xfrm rot="1240963">
            <a:off x="3643533" y="4878218"/>
            <a:ext cx="10704478" cy="13689930"/>
          </a:xfrm>
          <a:prstGeom prst="ellipse">
            <a:avLst/>
          </a:prstGeom>
          <a:solidFill>
            <a:schemeClr val="accent5">
              <a:alpha val="59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="" xmlns:a16="http://schemas.microsoft.com/office/drawing/2014/main" id="{93227643-83DB-4F29-AA69-2D4E6D16CC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4054" y="5712178"/>
            <a:ext cx="1997946" cy="1145822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1D19C53-48B4-4C9C-B631-DEC6527374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0000" y="360001"/>
            <a:ext cx="11473200" cy="1296862"/>
          </a:xfrm>
        </p:spPr>
        <p:txBody>
          <a:bodyPr/>
          <a:lstStyle>
            <a:lvl1pPr marL="0" indent="0">
              <a:buNone/>
              <a:defRPr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="" xmlns:a16="http://schemas.microsoft.com/office/drawing/2014/main" id="{A3853A7D-F02F-486E-9972-0C25B2F69D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400" y="1774634"/>
            <a:ext cx="11473200" cy="3937543"/>
          </a:xfrm>
        </p:spPr>
        <p:txBody>
          <a:bodyPr/>
          <a:lstStyle>
            <a:lvl1pPr marL="0" indent="0">
              <a:buNone/>
              <a:defRPr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66268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="" xmlns:a16="http://schemas.microsoft.com/office/drawing/2014/main" id="{B48698D0-501B-480F-B2ED-3B3649588020}"/>
              </a:ext>
            </a:extLst>
          </p:cNvPr>
          <p:cNvSpPr/>
          <p:nvPr userDrawn="1"/>
        </p:nvSpPr>
        <p:spPr>
          <a:xfrm rot="1240963">
            <a:off x="7359750" y="3463584"/>
            <a:ext cx="10704478" cy="13689930"/>
          </a:xfrm>
          <a:prstGeom prst="ellipse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D050676D-8BCD-4243-B219-2C83C56A25CA}"/>
              </a:ext>
            </a:extLst>
          </p:cNvPr>
          <p:cNvSpPr/>
          <p:nvPr userDrawn="1"/>
        </p:nvSpPr>
        <p:spPr>
          <a:xfrm rot="1240963">
            <a:off x="3643533" y="4878218"/>
            <a:ext cx="10704478" cy="13689930"/>
          </a:xfrm>
          <a:prstGeom prst="ellipse">
            <a:avLst/>
          </a:prstGeom>
          <a:solidFill>
            <a:schemeClr val="accent3">
              <a:alpha val="59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="" xmlns:a16="http://schemas.microsoft.com/office/drawing/2014/main" id="{93227643-83DB-4F29-AA69-2D4E6D16CC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4054" y="5712178"/>
            <a:ext cx="1997946" cy="1145822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1D19C53-48B4-4C9C-B631-DEC6527374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0000" y="360001"/>
            <a:ext cx="11473200" cy="1296862"/>
          </a:xfrm>
        </p:spPr>
        <p:txBody>
          <a:bodyPr/>
          <a:lstStyle>
            <a:lvl1pPr marL="0" indent="0">
              <a:buNone/>
              <a:defRPr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="" xmlns:a16="http://schemas.microsoft.com/office/drawing/2014/main" id="{A3853A7D-F02F-486E-9972-0C25B2F69D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400" y="1774634"/>
            <a:ext cx="11473200" cy="3937543"/>
          </a:xfrm>
        </p:spPr>
        <p:txBody>
          <a:bodyPr/>
          <a:lstStyle>
            <a:lvl1pPr marL="0" indent="0">
              <a:buNone/>
              <a:defRPr>
                <a:solidFill>
                  <a:schemeClr val="accent4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68959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ummar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="" xmlns:a16="http://schemas.microsoft.com/office/drawing/2014/main" id="{B48698D0-501B-480F-B2ED-3B3649588020}"/>
              </a:ext>
            </a:extLst>
          </p:cNvPr>
          <p:cNvSpPr>
            <a:spLocks noChangeAspect="1"/>
          </p:cNvSpPr>
          <p:nvPr userDrawn="1"/>
        </p:nvSpPr>
        <p:spPr>
          <a:xfrm rot="1240963">
            <a:off x="1027781" y="-2249578"/>
            <a:ext cx="10449642" cy="12761493"/>
          </a:xfrm>
          <a:prstGeom prst="ellipse">
            <a:avLst/>
          </a:prstGeom>
          <a:solidFill>
            <a:schemeClr val="accent2">
              <a:alpha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="" xmlns:a16="http://schemas.microsoft.com/office/drawing/2014/main" id="{ABD07B6B-0833-415B-AFBC-814FA5152A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4054" y="5712178"/>
            <a:ext cx="1997946" cy="11458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58F39E-521F-4B78-B4A2-97C071CF9E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9187" y="1723"/>
            <a:ext cx="10886830" cy="1145822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B28BCACB-0B5A-429E-9FAF-A986CBA225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367692"/>
            <a:ext cx="9144000" cy="447821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56756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6826974C-D694-4771-A294-E43A6D94D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D7C4C97-22B7-4C2B-9E9C-6579B93452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969D6C6-D629-492E-9A64-AC8CA555A5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52916-C928-4101-80DE-D82E48BF58B8}" type="datetimeFigureOut">
              <a:rPr lang="en-GB" smtClean="0"/>
              <a:t>11/03/2021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7C187D0-59BF-4C45-9F19-9EFF16279D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F417EC0-72C1-4791-B942-A2BD2D9E40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9C85D-A312-47C7-9FA9-647A1D713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850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4" r:id="rId3"/>
    <p:sldLayoutId id="2147483663" r:id="rId4"/>
    <p:sldLayoutId id="2147483665" r:id="rId5"/>
    <p:sldLayoutId id="2147483667" r:id="rId6"/>
    <p:sldLayoutId id="2147483668" r:id="rId7"/>
    <p:sldLayoutId id="2147483662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5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3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image" Target="../media/image5.png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6.jpe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8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4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image" Target="../media/image5.pn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7" Type="http://schemas.openxmlformats.org/officeDocument/2006/relationships/image" Target="../media/image5.pn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5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3" Type="http://schemas.openxmlformats.org/officeDocument/2006/relationships/tags" Target="../tags/tag55.xml"/><Relationship Id="rId7" Type="http://schemas.openxmlformats.org/officeDocument/2006/relationships/tags" Target="../tags/tag59.xml"/><Relationship Id="rId12" Type="http://schemas.openxmlformats.org/officeDocument/2006/relationships/image" Target="../media/image5.pn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tags" Target="../tags/tag58.xml"/><Relationship Id="rId11" Type="http://schemas.openxmlformats.org/officeDocument/2006/relationships/image" Target="../media/image11.png"/><Relationship Id="rId5" Type="http://schemas.openxmlformats.org/officeDocument/2006/relationships/tags" Target="../tags/tag57.xml"/><Relationship Id="rId10" Type="http://schemas.openxmlformats.org/officeDocument/2006/relationships/image" Target="../media/image10.svg"/><Relationship Id="rId4" Type="http://schemas.openxmlformats.org/officeDocument/2006/relationships/tags" Target="../tags/tag56.xml"/><Relationship Id="rId9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67.xml"/><Relationship Id="rId13" Type="http://schemas.openxmlformats.org/officeDocument/2006/relationships/tags" Target="../tags/tag72.xml"/><Relationship Id="rId3" Type="http://schemas.openxmlformats.org/officeDocument/2006/relationships/tags" Target="../tags/tag62.xml"/><Relationship Id="rId7" Type="http://schemas.openxmlformats.org/officeDocument/2006/relationships/tags" Target="../tags/tag66.xml"/><Relationship Id="rId12" Type="http://schemas.openxmlformats.org/officeDocument/2006/relationships/tags" Target="../tags/tag71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tags" Target="../tags/tag65.xml"/><Relationship Id="rId11" Type="http://schemas.openxmlformats.org/officeDocument/2006/relationships/tags" Target="../tags/tag70.xml"/><Relationship Id="rId5" Type="http://schemas.openxmlformats.org/officeDocument/2006/relationships/tags" Target="../tags/tag64.xml"/><Relationship Id="rId15" Type="http://schemas.openxmlformats.org/officeDocument/2006/relationships/image" Target="../media/image5.png"/><Relationship Id="rId10" Type="http://schemas.openxmlformats.org/officeDocument/2006/relationships/tags" Target="../tags/tag69.xml"/><Relationship Id="rId4" Type="http://schemas.openxmlformats.org/officeDocument/2006/relationships/tags" Target="../tags/tag63.xml"/><Relationship Id="rId9" Type="http://schemas.openxmlformats.org/officeDocument/2006/relationships/tags" Target="../tags/tag68.xml"/><Relationship Id="rId14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3" Type="http://schemas.openxmlformats.org/officeDocument/2006/relationships/tags" Target="../tags/tag77.xml"/><Relationship Id="rId7" Type="http://schemas.openxmlformats.org/officeDocument/2006/relationships/tags" Target="../tags/tag81.xml"/><Relationship Id="rId12" Type="http://schemas.openxmlformats.org/officeDocument/2006/relationships/image" Target="../media/image5.png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tags" Target="../tags/tag80.xml"/><Relationship Id="rId11" Type="http://schemas.openxmlformats.org/officeDocument/2006/relationships/image" Target="../media/image11.png"/><Relationship Id="rId5" Type="http://schemas.openxmlformats.org/officeDocument/2006/relationships/tags" Target="../tags/tag79.xml"/><Relationship Id="rId10" Type="http://schemas.openxmlformats.org/officeDocument/2006/relationships/image" Target="../media/image10.svg"/><Relationship Id="rId4" Type="http://schemas.openxmlformats.org/officeDocument/2006/relationships/tags" Target="../tags/tag78.xml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89.xml"/><Relationship Id="rId13" Type="http://schemas.openxmlformats.org/officeDocument/2006/relationships/slideLayout" Target="../slideLayouts/slideLayout6.xml"/><Relationship Id="rId3" Type="http://schemas.openxmlformats.org/officeDocument/2006/relationships/tags" Target="../tags/tag84.xml"/><Relationship Id="rId7" Type="http://schemas.openxmlformats.org/officeDocument/2006/relationships/tags" Target="../tags/tag88.xml"/><Relationship Id="rId12" Type="http://schemas.openxmlformats.org/officeDocument/2006/relationships/tags" Target="../tags/tag93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tags" Target="../tags/tag87.xml"/><Relationship Id="rId11" Type="http://schemas.openxmlformats.org/officeDocument/2006/relationships/tags" Target="../tags/tag92.xml"/><Relationship Id="rId5" Type="http://schemas.openxmlformats.org/officeDocument/2006/relationships/tags" Target="../tags/tag86.xml"/><Relationship Id="rId10" Type="http://schemas.openxmlformats.org/officeDocument/2006/relationships/tags" Target="../tags/tag91.xml"/><Relationship Id="rId4" Type="http://schemas.openxmlformats.org/officeDocument/2006/relationships/tags" Target="../tags/tag85.xml"/><Relationship Id="rId9" Type="http://schemas.openxmlformats.org/officeDocument/2006/relationships/tags" Target="../tags/tag90.xml"/><Relationship Id="rId1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image" Target="../media/image5.png"/><Relationship Id="rId5" Type="http://schemas.openxmlformats.org/officeDocument/2006/relationships/image" Target="../media/image6.jpeg"/><Relationship Id="rId4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7" Type="http://schemas.openxmlformats.org/officeDocument/2006/relationships/image" Target="../media/image5.png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0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image" Target="../media/image5.png"/><Relationship Id="rId5" Type="http://schemas.openxmlformats.org/officeDocument/2006/relationships/image" Target="../media/image6.jpeg"/><Relationship Id="rId4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5" Type="http://schemas.openxmlformats.org/officeDocument/2006/relationships/image" Target="../media/image7.png"/><Relationship Id="rId4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7" Type="http://schemas.openxmlformats.org/officeDocument/2006/relationships/image" Target="../media/image5.png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6" Type="http://schemas.openxmlformats.org/officeDocument/2006/relationships/image" Target="../media/image6.jpe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135.xml"/><Relationship Id="rId7" Type="http://schemas.openxmlformats.org/officeDocument/2006/relationships/image" Target="../media/image5.png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36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3" Type="http://schemas.openxmlformats.org/officeDocument/2006/relationships/tags" Target="../tags/tag139.xml"/><Relationship Id="rId7" Type="http://schemas.openxmlformats.org/officeDocument/2006/relationships/image" Target="../media/image8.png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141.xml"/><Relationship Id="rId10" Type="http://schemas.openxmlformats.org/officeDocument/2006/relationships/image" Target="../media/image5.png"/><Relationship Id="rId4" Type="http://schemas.openxmlformats.org/officeDocument/2006/relationships/tags" Target="../tags/tag140.xml"/><Relationship Id="rId9" Type="http://schemas.openxmlformats.org/officeDocument/2006/relationships/image" Target="../media/image1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" Type="http://schemas.openxmlformats.org/officeDocument/2006/relationships/tags" Target="../tags/tag142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" Type="http://schemas.openxmlformats.org/officeDocument/2006/relationships/tags" Target="../tags/tag151.xml"/><Relationship Id="rId6" Type="http://schemas.openxmlformats.org/officeDocument/2006/relationships/image" Target="../media/image5.png"/><Relationship Id="rId5" Type="http://schemas.openxmlformats.org/officeDocument/2006/relationships/image" Target="../media/image6.jpeg"/><Relationship Id="rId4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156.xml"/><Relationship Id="rId2" Type="http://schemas.openxmlformats.org/officeDocument/2006/relationships/tags" Target="../tags/tag155.xml"/><Relationship Id="rId1" Type="http://schemas.openxmlformats.org/officeDocument/2006/relationships/tags" Target="../tags/tag154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" Type="http://schemas.openxmlformats.org/officeDocument/2006/relationships/tags" Target="../tags/tag157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tags" Target="../tags/tag162.xml"/><Relationship Id="rId7" Type="http://schemas.openxmlformats.org/officeDocument/2006/relationships/image" Target="../media/image5.png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6" Type="http://schemas.openxmlformats.org/officeDocument/2006/relationships/image" Target="../media/image6.jpe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tags" Target="../tags/tag166.xml"/><Relationship Id="rId2" Type="http://schemas.openxmlformats.org/officeDocument/2006/relationships/tags" Target="../tags/tag165.xml"/><Relationship Id="rId1" Type="http://schemas.openxmlformats.org/officeDocument/2006/relationships/tags" Target="../tags/tag164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169.xml"/><Relationship Id="rId2" Type="http://schemas.openxmlformats.org/officeDocument/2006/relationships/tags" Target="../tags/tag168.xml"/><Relationship Id="rId1" Type="http://schemas.openxmlformats.org/officeDocument/2006/relationships/tags" Target="../tags/tag16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tags" Target="../tags/tag172.xml"/><Relationship Id="rId7" Type="http://schemas.openxmlformats.org/officeDocument/2006/relationships/image" Target="../media/image5.png"/><Relationship Id="rId2" Type="http://schemas.openxmlformats.org/officeDocument/2006/relationships/tags" Target="../tags/tag171.xml"/><Relationship Id="rId1" Type="http://schemas.openxmlformats.org/officeDocument/2006/relationships/tags" Target="../tags/tag170.xml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17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75.xml"/><Relationship Id="rId1" Type="http://schemas.openxmlformats.org/officeDocument/2006/relationships/tags" Target="../tags/tag174.xml"/><Relationship Id="rId4" Type="http://schemas.openxmlformats.org/officeDocument/2006/relationships/image" Target="../media/image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" Type="http://schemas.openxmlformats.org/officeDocument/2006/relationships/tags" Target="../tags/tag176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tags" Target="../tags/tag181.xml"/><Relationship Id="rId2" Type="http://schemas.openxmlformats.org/officeDocument/2006/relationships/tags" Target="../tags/tag180.xml"/><Relationship Id="rId1" Type="http://schemas.openxmlformats.org/officeDocument/2006/relationships/tags" Target="../tags/tag179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tags" Target="../tags/tag184.xml"/><Relationship Id="rId2" Type="http://schemas.openxmlformats.org/officeDocument/2006/relationships/tags" Target="../tags/tag183.xml"/><Relationship Id="rId1" Type="http://schemas.openxmlformats.org/officeDocument/2006/relationships/tags" Target="../tags/tag182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5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4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pPr algn="ctr"/>
            <a:r>
              <a:rPr lang="fr-FR" sz="2300" dirty="0"/>
              <a:t>Soutien psychosocial pour les enfants pendant la pandémie de COVID-19</a:t>
            </a:r>
          </a:p>
          <a:p>
            <a:pPr algn="ctr"/>
            <a:r>
              <a:rPr lang="fr-FR" sz="2300" dirty="0"/>
              <a:t>Atelier de formation des enseignants aux situations </a:t>
            </a:r>
            <a:r>
              <a:rPr lang="fr-FR" sz="2300" dirty="0" smtClean="0"/>
              <a:t>d’urgence</a:t>
            </a:r>
            <a:endParaRPr lang="fr-FR" sz="2300" dirty="0"/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56D78FEA-9D5D-4EB8-8772-8DCA9230872A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6517E99F-8C55-45B4-97C0-BE2D4D3E7EF1}"/>
              </a:ext>
            </a:extLst>
          </p:cNvPr>
          <p:cNvPicPr/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472" y="1656863"/>
            <a:ext cx="8680358" cy="4098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45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 dirty="0"/>
              <a:t>Réactions des enfants par tranche </a:t>
            </a:r>
            <a:r>
              <a:rPr lang="fr-FR" dirty="0" smtClean="0"/>
              <a:t>d’âge</a:t>
            </a:r>
            <a:endParaRPr lang="fr-FR" dirty="0"/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1479A964-95C4-4C36-9FB3-BEB64A0AB62F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AA9D9AA7-8E33-4B5E-A8DC-5C0A47F7403C}"/>
              </a:ext>
            </a:extLst>
          </p:cNvPr>
          <p:cNvGraphicFramePr>
            <a:graphicFrameLocks noGrp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96649897"/>
              </p:ext>
            </p:extLst>
          </p:nvPr>
        </p:nvGraphicFramePr>
        <p:xfrm>
          <a:off x="359400" y="1026695"/>
          <a:ext cx="11473200" cy="4713384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868300">
                  <a:extLst>
                    <a:ext uri="{9D8B030D-6E8A-4147-A177-3AD203B41FA5}">
                      <a16:colId xmlns="" xmlns:a16="http://schemas.microsoft.com/office/drawing/2014/main" val="4120837840"/>
                    </a:ext>
                  </a:extLst>
                </a:gridCol>
                <a:gridCol w="2868300">
                  <a:extLst>
                    <a:ext uri="{9D8B030D-6E8A-4147-A177-3AD203B41FA5}">
                      <a16:colId xmlns="" xmlns:a16="http://schemas.microsoft.com/office/drawing/2014/main" val="4150787196"/>
                    </a:ext>
                  </a:extLst>
                </a:gridCol>
                <a:gridCol w="2868300">
                  <a:extLst>
                    <a:ext uri="{9D8B030D-6E8A-4147-A177-3AD203B41FA5}">
                      <a16:colId xmlns="" xmlns:a16="http://schemas.microsoft.com/office/drawing/2014/main" val="3182044501"/>
                    </a:ext>
                  </a:extLst>
                </a:gridCol>
                <a:gridCol w="2868300">
                  <a:extLst>
                    <a:ext uri="{9D8B030D-6E8A-4147-A177-3AD203B41FA5}">
                      <a16:colId xmlns="" xmlns:a16="http://schemas.microsoft.com/office/drawing/2014/main" val="2733907594"/>
                    </a:ext>
                  </a:extLst>
                </a:gridCol>
              </a:tblGrid>
              <a:tr h="2406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/>
                        <a:t>0-2 ans</a:t>
                      </a:r>
                    </a:p>
                  </a:txBody>
                  <a:tcPr marL="29913" marR="29913" marT="29913" marB="2991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/>
                        <a:t>3-5 ans</a:t>
                      </a:r>
                    </a:p>
                  </a:txBody>
                  <a:tcPr marL="29913" marR="29913" marT="29913" marB="2991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/>
                        <a:t>6-12 ans</a:t>
                      </a:r>
                    </a:p>
                  </a:txBody>
                  <a:tcPr marL="29913" marR="29913" marT="29913" marB="2991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/>
                        <a:t>13-18 ans</a:t>
                      </a:r>
                    </a:p>
                  </a:txBody>
                  <a:tcPr marL="29913" marR="29913" marT="29913" marB="29913" anchor="ctr"/>
                </a:tc>
                <a:extLst>
                  <a:ext uri="{0D108BD9-81ED-4DB2-BD59-A6C34878D82A}">
                    <a16:rowId xmlns="" xmlns:a16="http://schemas.microsoft.com/office/drawing/2014/main" val="390190139"/>
                  </a:ext>
                </a:extLst>
              </a:tr>
              <a:tr h="4464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b="0" dirty="0"/>
                        <a:t>En raison de </a:t>
                      </a:r>
                      <a:r>
                        <a:rPr lang="fr-FR" sz="1200" b="0" dirty="0" smtClean="0"/>
                        <a:t>l’importance </a:t>
                      </a:r>
                      <a:r>
                        <a:rPr lang="fr-FR" sz="1200" b="0" dirty="0"/>
                        <a:t>de </a:t>
                      </a:r>
                      <a:r>
                        <a:rPr lang="fr-FR" sz="1200" b="0" dirty="0" smtClean="0"/>
                        <a:t>l’attachement </a:t>
                      </a:r>
                      <a:r>
                        <a:rPr lang="fr-FR" sz="1200" b="0" dirty="0"/>
                        <a:t>et de la relation avec le responsable principal, la réaction des adultes entourant </a:t>
                      </a:r>
                      <a:r>
                        <a:rPr lang="fr-FR" sz="1200" b="0" dirty="0" smtClean="0"/>
                        <a:t>l’enfant </a:t>
                      </a:r>
                      <a:r>
                        <a:rPr lang="fr-FR" sz="1200" b="0" dirty="0"/>
                        <a:t>est essentielle pour déterminer </a:t>
                      </a:r>
                      <a:r>
                        <a:rPr lang="fr-FR" sz="1200" b="0" dirty="0" smtClean="0"/>
                        <a:t>l’impact </a:t>
                      </a:r>
                      <a:r>
                        <a:rPr lang="fr-FR" sz="1200" b="0" dirty="0"/>
                        <a:t>de la crise sur les bébés et les nourrissons. </a:t>
                      </a:r>
                      <a:r>
                        <a:rPr lang="fr-FR" sz="1200" b="0" dirty="0" smtClean="0"/>
                        <a:t>Il est très important de savoir remarquer quand cet attachement souffre </a:t>
                      </a:r>
                      <a:r>
                        <a:rPr lang="fr-FR" sz="1200" b="0" dirty="0" smtClean="0"/>
                        <a:t>d’une </a:t>
                      </a:r>
                      <a:r>
                        <a:rPr lang="fr-FR" sz="1200" b="0" dirty="0" smtClean="0"/>
                        <a:t>perturbation. </a:t>
                      </a:r>
                      <a:endParaRPr lang="fr-FR" sz="1200" b="0" dirty="0"/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b="0" dirty="0"/>
                        <a:t>Les bébés et les nourrissons peuvent avoir peur de se séparer de leur responsable. Ils peuvent se montrer renfermés, collants, instables, irritables et émotifs. Ils peuvent pleurer plus que </a:t>
                      </a:r>
                      <a:r>
                        <a:rPr lang="fr-FR" sz="1200" b="0" dirty="0" smtClean="0"/>
                        <a:t>d’habitude</a:t>
                      </a:r>
                      <a:r>
                        <a:rPr lang="fr-FR" sz="1200" b="0" dirty="0"/>
                        <a:t>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b="0" dirty="0"/>
                        <a:t>Même si les jeunes enfants </a:t>
                      </a:r>
                      <a:r>
                        <a:rPr lang="fr-FR" sz="1200" b="0" dirty="0" smtClean="0"/>
                        <a:t>n’ont </a:t>
                      </a:r>
                      <a:r>
                        <a:rPr lang="fr-FR" sz="1200" b="0" dirty="0"/>
                        <a:t>pas de mots pour décrire un événement ou les sentiments </a:t>
                      </a:r>
                      <a:r>
                        <a:rPr lang="fr-FR" sz="1200" b="0" dirty="0" smtClean="0"/>
                        <a:t>qu’ils </a:t>
                      </a:r>
                      <a:r>
                        <a:rPr lang="fr-FR" sz="1200" b="0" dirty="0"/>
                        <a:t>éprouvent, ils peuvent mémoriser une vision, un son ou une odeur en particulier.</a:t>
                      </a:r>
                    </a:p>
                  </a:txBody>
                  <a:tcPr marL="29913" marR="29913" marT="29913" marB="2991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/>
                        <a:t>Les enfants en âge préscolaire se sentent souvent impuissants après une crise.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/>
                        <a:t>Le développement peut être retardé, les enfants peuvent perdre des compétences </a:t>
                      </a:r>
                      <a:r>
                        <a:rPr lang="fr-FR" sz="1200" dirty="0" smtClean="0"/>
                        <a:t>qu’ils </a:t>
                      </a:r>
                      <a:r>
                        <a:rPr lang="fr-FR" sz="1200" dirty="0"/>
                        <a:t>avaient acquises (ex. : apprentissage de la propreté ou de la parole).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/>
                        <a:t>Ils peuvent avoir peur </a:t>
                      </a:r>
                      <a:r>
                        <a:rPr lang="fr-FR" sz="1200" dirty="0" smtClean="0"/>
                        <a:t>d’être </a:t>
                      </a:r>
                      <a:r>
                        <a:rPr lang="fr-FR" sz="1200" dirty="0"/>
                        <a:t>séparés de leur responsable, faire pipi au lit ou avoir peur du noir.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/>
                        <a:t>Les activités ludiques peuvent consister à reconstituer des aspects de la crise. Certains enfants peuvent montrer des signes de déni ou </a:t>
                      </a:r>
                      <a:r>
                        <a:rPr lang="fr-FR" sz="1200" dirty="0" smtClean="0"/>
                        <a:t>d’enfermement</a:t>
                      </a:r>
                      <a:r>
                        <a:rPr lang="fr-FR" sz="1200" dirty="0"/>
                        <a:t>. </a:t>
                      </a:r>
                    </a:p>
                  </a:txBody>
                  <a:tcPr marL="29913" marR="29913" marT="29913" marB="2991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/>
                        <a:t>Les enfants sont capables de comprendre la perte </a:t>
                      </a:r>
                      <a:r>
                        <a:rPr lang="fr-FR" sz="1200" dirty="0" smtClean="0"/>
                        <a:t>d’un </a:t>
                      </a:r>
                      <a:r>
                        <a:rPr lang="fr-FR" sz="1200" dirty="0"/>
                        <a:t>être cher et peuvent culpabiliser </a:t>
                      </a:r>
                      <a:r>
                        <a:rPr lang="fr-FR" sz="1200" dirty="0" smtClean="0"/>
                        <a:t>d’avoir </a:t>
                      </a:r>
                      <a:r>
                        <a:rPr lang="fr-FR" sz="1200" dirty="0"/>
                        <a:t>survécu, ou ressentir de la colère face à leur impuissance.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/>
                        <a:t>Ils peuvent revivre les évènements dans leur esprit ou souhaiter en parler de manière obsessive.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/>
                        <a:t>Les enfants peuvent paraître de mauvaise humeur ou « difficiles » tandis </a:t>
                      </a:r>
                      <a:r>
                        <a:rPr lang="fr-FR" sz="1200" dirty="0" smtClean="0"/>
                        <a:t>qu’ils </a:t>
                      </a:r>
                      <a:r>
                        <a:rPr lang="fr-FR" sz="1200" dirty="0"/>
                        <a:t>gèrent leurs sentiments et ce qui </a:t>
                      </a:r>
                      <a:r>
                        <a:rPr lang="fr-FR" sz="1200" dirty="0" smtClean="0"/>
                        <a:t>s’est </a:t>
                      </a:r>
                      <a:r>
                        <a:rPr lang="fr-FR" sz="1200" dirty="0"/>
                        <a:t>passé. Ils peuvent devenir plus agressifs ou plus renfermés.</a:t>
                      </a:r>
                    </a:p>
                  </a:txBody>
                  <a:tcPr marL="29913" marR="29913" marT="29913" marB="2991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/>
                        <a:t>Les enfants peuvent se sentir frustrés de ne pas pouvoir changer les circonstances ou les évènements. Ils peuvent assumer des rôles </a:t>
                      </a:r>
                      <a:r>
                        <a:rPr lang="fr-FR" sz="1200" dirty="0" smtClean="0"/>
                        <a:t>d’adultes </a:t>
                      </a:r>
                      <a:r>
                        <a:rPr lang="fr-FR" sz="1200" dirty="0"/>
                        <a:t>sans en avoir la capacité ni disposer du soutien suffisant.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/>
                        <a:t>Le sentiment </a:t>
                      </a:r>
                      <a:r>
                        <a:rPr lang="fr-FR" sz="1200" dirty="0" smtClean="0"/>
                        <a:t>d’identité </a:t>
                      </a:r>
                      <a:r>
                        <a:rPr lang="fr-FR" sz="1200" dirty="0"/>
                        <a:t>et </a:t>
                      </a:r>
                      <a:r>
                        <a:rPr lang="fr-FR" sz="1200" dirty="0" smtClean="0"/>
                        <a:t>d’appartenance </a:t>
                      </a:r>
                      <a:r>
                        <a:rPr lang="fr-FR" sz="1200" dirty="0"/>
                        <a:t>sont importants et peuvent faire </a:t>
                      </a:r>
                      <a:r>
                        <a:rPr lang="fr-FR" sz="1200" dirty="0" smtClean="0"/>
                        <a:t>d’eux </a:t>
                      </a:r>
                      <a:r>
                        <a:rPr lang="fr-FR" sz="1200" dirty="0"/>
                        <a:t>la cible du recrutement dans les forces armées.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200" dirty="0"/>
                        <a:t>Les réponses peuvent être similaires à celles des adultes et les adolescents peuvent faire preuve </a:t>
                      </a:r>
                      <a:r>
                        <a:rPr lang="fr-FR" sz="1200" dirty="0" smtClean="0"/>
                        <a:t>d’un </a:t>
                      </a:r>
                      <a:r>
                        <a:rPr lang="fr-FR" sz="1200" dirty="0"/>
                        <a:t>sentiment </a:t>
                      </a:r>
                      <a:r>
                        <a:rPr lang="fr-FR" sz="1200" dirty="0" smtClean="0"/>
                        <a:t>d’isolement</a:t>
                      </a:r>
                      <a:r>
                        <a:rPr lang="fr-FR" sz="1200" dirty="0"/>
                        <a:t>, </a:t>
                      </a:r>
                      <a:r>
                        <a:rPr lang="fr-FR" sz="1200" dirty="0" smtClean="0"/>
                        <a:t>d’irritation</a:t>
                      </a:r>
                      <a:r>
                        <a:rPr lang="fr-FR" sz="1200" dirty="0"/>
                        <a:t>, de rejet de </a:t>
                      </a:r>
                      <a:r>
                        <a:rPr lang="fr-FR" sz="1200" dirty="0" smtClean="0"/>
                        <a:t>l’autorité </a:t>
                      </a:r>
                      <a:r>
                        <a:rPr lang="fr-FR" sz="1200" dirty="0"/>
                        <a:t>et présenter un comportement agressif. Certains peuvent adopter des comportements à risque, comme </a:t>
                      </a:r>
                      <a:r>
                        <a:rPr lang="fr-FR" sz="1200" dirty="0" smtClean="0"/>
                        <a:t>l’abus d’alcool </a:t>
                      </a:r>
                      <a:r>
                        <a:rPr lang="fr-FR" sz="1200" dirty="0"/>
                        <a:t>ou de drogues, ou </a:t>
                      </a:r>
                      <a:r>
                        <a:rPr lang="fr-FR" sz="1200" dirty="0" smtClean="0"/>
                        <a:t>l’automutilation</a:t>
                      </a:r>
                      <a:r>
                        <a:rPr lang="fr-FR" sz="1200" dirty="0"/>
                        <a:t>. </a:t>
                      </a:r>
                      <a:r>
                        <a:rPr lang="fr-FR" sz="1200" dirty="0" smtClean="0"/>
                        <a:t>D’autres </a:t>
                      </a:r>
                      <a:r>
                        <a:rPr lang="fr-FR" sz="1200" dirty="0"/>
                        <a:t>deviennent craintifs.</a:t>
                      </a:r>
                    </a:p>
                  </a:txBody>
                  <a:tcPr marL="29913" marR="29913" marT="29913" marB="29913"/>
                </a:tc>
                <a:extLst>
                  <a:ext uri="{0D108BD9-81ED-4DB2-BD59-A6C34878D82A}">
                    <a16:rowId xmlns="" xmlns:a16="http://schemas.microsoft.com/office/drawing/2014/main" val="2038332222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83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fr-FR" sz="4000" dirty="0" smtClean="0"/>
              <a:t>Qu’est-ce </a:t>
            </a:r>
            <a:r>
              <a:rPr lang="fr-FR" sz="4000" dirty="0"/>
              <a:t>que le soutien psychosocial ?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F0B98C30-4585-4E64-807E-90F48DFC1B56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7410" name="Picture 2">
            <a:extLst>
              <a:ext uri="{FF2B5EF4-FFF2-40B4-BE49-F238E27FC236}">
                <a16:creationId xmlns="" xmlns:a16="http://schemas.microsoft.com/office/drawing/2014/main" id="{A9B36FE9-B66B-41C8-9B6B-9A8F5040D572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93"/>
          <a:stretch>
            <a:fillRect/>
          </a:stretch>
        </p:blipFill>
        <p:spPr bwMode="auto">
          <a:xfrm>
            <a:off x="2140422" y="1656863"/>
            <a:ext cx="7911156" cy="4080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731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 dirty="0"/>
              <a:t>La pyramide du soutien psychosocial de </a:t>
            </a:r>
            <a:r>
              <a:rPr lang="fr-FR" dirty="0" smtClean="0"/>
              <a:t>l’IASC</a:t>
            </a:r>
            <a:endParaRPr lang="fr-FR" dirty="0"/>
          </a:p>
        </p:txBody>
      </p:sp>
      <p:pic>
        <p:nvPicPr>
          <p:cNvPr id="4" name="Picture 1059" descr="https://docs.google.com/uc?export=download&amp;id=1pNZ81MUw5djmK5-dc_fkfrQQDMyP_Vz-&amp;revid=0Byfeq2c5vSslRm4yS0JIYzFoYlVFbDZKMDdkVm5IUE1CcE9NPQ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00" y="6007442"/>
            <a:ext cx="2565776" cy="66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7563EF4E-6B71-4C09-A045-BBB6085C88F9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A7E88FB7-920D-4C41-A83E-8A3575E02E9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779639" y="1374020"/>
            <a:ext cx="8259095" cy="445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087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>
          <a:xfrm>
            <a:off x="360000" y="360000"/>
            <a:ext cx="11473200" cy="1725473"/>
          </a:xfrm>
        </p:spPr>
        <p:txBody>
          <a:bodyPr>
            <a:normAutofit/>
          </a:bodyPr>
          <a:lstStyle/>
          <a:p>
            <a:pPr algn="ctr"/>
            <a:r>
              <a:rPr lang="fr-FR" sz="4400"/>
              <a:t>Encourager la résilience dans les programmes pédagogiques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1E4CC439-FDD5-4513-85CE-43A47D8E2BBB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C0485543-14C8-4521-8C0A-D645E547ACBD}"/>
              </a:ext>
            </a:extLst>
          </p:cNvPr>
          <p:cNvPicPr/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472" y="1656863"/>
            <a:ext cx="8680358" cy="4098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619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 dirty="0"/>
              <a:t>Identifier le soutien psychosocial permettant aux enfants de faire face à la situation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359400" y="1656864"/>
            <a:ext cx="11473200" cy="4055314"/>
          </a:xfrm>
        </p:spPr>
        <p:txBody>
          <a:bodyPr/>
          <a:lstStyle/>
          <a:p>
            <a:r>
              <a:rPr lang="fr-FR" dirty="0"/>
              <a:t>Pensez à un enfant ayant traversé une situation difficile ou ayant souffert </a:t>
            </a:r>
            <a:r>
              <a:rPr lang="fr-FR" dirty="0" smtClean="0"/>
              <a:t>d’un </a:t>
            </a:r>
            <a:r>
              <a:rPr lang="fr-FR" dirty="0"/>
              <a:t>stress extrême et ayant semblé « rebondir » ou ayant réussi à se récupérer. </a:t>
            </a:r>
          </a:p>
          <a:p>
            <a:r>
              <a:rPr lang="fr-FR" dirty="0"/>
              <a:t>Essayez </a:t>
            </a:r>
            <a:r>
              <a:rPr lang="fr-FR" dirty="0" smtClean="0"/>
              <a:t>d’identifier </a:t>
            </a:r>
            <a:r>
              <a:rPr lang="fr-FR" dirty="0"/>
              <a:t>ensemble les facteurs de la vie de cet enfant qui lui ont permis de se rétablir. </a:t>
            </a:r>
          </a:p>
          <a:p>
            <a:r>
              <a:rPr lang="fr-FR" dirty="0"/>
              <a:t>Quels sont les éléments qui ont pu </a:t>
            </a:r>
            <a:r>
              <a:rPr lang="fr-FR" dirty="0" smtClean="0"/>
              <a:t>l’aider </a:t>
            </a:r>
            <a:r>
              <a:rPr lang="fr-FR" dirty="0"/>
              <a:t>à surmonter la </a:t>
            </a:r>
            <a:r>
              <a:rPr lang="fr-FR" dirty="0" smtClean="0"/>
              <a:t>situation ?</a:t>
            </a:r>
            <a:endParaRPr lang="fr-FR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8062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 dirty="0" smtClean="0"/>
              <a:t>Qu’est-ce </a:t>
            </a:r>
            <a:r>
              <a:rPr lang="fr-FR" dirty="0"/>
              <a:t>que la </a:t>
            </a:r>
            <a:r>
              <a:rPr lang="fr-FR" dirty="0" smtClean="0"/>
              <a:t>résilience ?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724903" y="2582779"/>
            <a:ext cx="6618916" cy="2764760"/>
          </a:xfrm>
        </p:spPr>
        <p:txBody>
          <a:bodyPr/>
          <a:lstStyle/>
          <a:p>
            <a:r>
              <a:rPr lang="fr-FR" dirty="0"/>
              <a:t>Il </a:t>
            </a:r>
            <a:r>
              <a:rPr lang="fr-FR" dirty="0" smtClean="0"/>
              <a:t>s’agit </a:t>
            </a:r>
            <a:r>
              <a:rPr lang="fr-FR" dirty="0"/>
              <a:t>de la capacité à faire face et à </a:t>
            </a:r>
            <a:r>
              <a:rPr lang="fr-FR" dirty="0" smtClean="0"/>
              <a:t>« rebondir » </a:t>
            </a:r>
            <a:r>
              <a:rPr lang="fr-FR" dirty="0"/>
              <a:t>après une expérience stressante. La résilience se réfère à la capacité à réagir ou à tirer parti </a:t>
            </a:r>
            <a:r>
              <a:rPr lang="fr-FR" dirty="0" smtClean="0"/>
              <a:t>d’un </a:t>
            </a:r>
            <a:r>
              <a:rPr lang="fr-FR" dirty="0"/>
              <a:t>événement ou </a:t>
            </a:r>
            <a:r>
              <a:rPr lang="fr-FR" dirty="0" smtClean="0"/>
              <a:t>d’une </a:t>
            </a:r>
            <a:r>
              <a:rPr lang="fr-FR" dirty="0"/>
              <a:t>expérience difficile.</a:t>
            </a:r>
          </a:p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3ABC3BAD-B14D-4868-BC94-08CFFA4B6312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1663" y="1370109"/>
            <a:ext cx="3975434" cy="373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134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/>
              <a:t>Facteurs de risque et facteurs de protection</a:t>
            </a:r>
          </a:p>
        </p:txBody>
      </p:sp>
      <p:pic>
        <p:nvPicPr>
          <p:cNvPr id="6" name="Graphic 5" descr="Seesaw outline">
            <a:extLst>
              <a:ext uri="{FF2B5EF4-FFF2-40B4-BE49-F238E27FC236}">
                <a16:creationId xmlns="" xmlns:a16="http://schemas.microsoft.com/office/drawing/2014/main" id="{C5F2ADF4-A745-4071-9664-7595459CD66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3390900" y="2113547"/>
            <a:ext cx="5410199" cy="54101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482D5F9B-C353-4786-BF95-F168E9F8FE8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660059" y="3556613"/>
            <a:ext cx="240631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dirty="0">
                <a:solidFill>
                  <a:schemeClr val="accent1"/>
                </a:solidFill>
              </a:rPr>
              <a:t>facteurs de protection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7158CB0A-12E3-4879-9C8D-DC070DE77C6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7597941" y="2311877"/>
            <a:ext cx="202732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dirty="0">
                <a:solidFill>
                  <a:schemeClr val="accent3"/>
                </a:solidFill>
              </a:rPr>
              <a:t>facteurs de risque</a:t>
            </a:r>
          </a:p>
        </p:txBody>
      </p:sp>
      <p:pic>
        <p:nvPicPr>
          <p:cNvPr id="11" name="Picture 10" descr="Young Chinese boy">
            <a:extLst>
              <a:ext uri="{FF2B5EF4-FFF2-40B4-BE49-F238E27FC236}">
                <a16:creationId xmlns="" xmlns:a16="http://schemas.microsoft.com/office/drawing/2014/main" id="{D409DB5A-B035-414D-B561-96EA53274D74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532" y="2441037"/>
            <a:ext cx="898936" cy="197592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2F4EADB3-F3F6-4B70-9C78-DB94AF699EDF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291405" y="1115508"/>
            <a:ext cx="1071025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>
                <a:solidFill>
                  <a:schemeClr val="accent4"/>
                </a:solidFill>
                <a:ea typeface="Calibri" panose="020F0502020204030204" pitchFamily="34" charset="0"/>
              </a:rPr>
              <a:t>La résilience se produit lorsque les facteurs de protection qui favorisent le bien-être sont plus forts que les facteurs de risque qui causent des dommages :</a:t>
            </a:r>
          </a:p>
        </p:txBody>
      </p:sp>
      <p:pic>
        <p:nvPicPr>
          <p:cNvPr id="12" name="Picture 1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895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D6E35603-3AB7-40C9-9999-38DAE1B5677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796589" y="2602971"/>
            <a:ext cx="240631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>
                <a:solidFill>
                  <a:schemeClr val="accent3"/>
                </a:solidFill>
              </a:rPr>
              <a:t>facteurs de risque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CF8199C-38E8-400F-A715-71F08F2E334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001084" y="1321525"/>
            <a:ext cx="4219073" cy="3474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Expériences difficiles ou effrayantes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B3FC1C74-F2F8-4C7D-B39E-F7B0C951F4A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173579" y="549116"/>
            <a:ext cx="3009368" cy="619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Manque de compréhension de ce qui </a:t>
            </a:r>
            <a:r>
              <a:rPr lang="fr-FR" sz="1600" dirty="0" smtClean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s’est </a:t>
            </a:r>
            <a:r>
              <a:rPr lang="fr-FR" sz="1600" dirty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passé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1EF70DC7-20D8-483F-A66E-C2DD55FB587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78663" y="2342561"/>
            <a:ext cx="9144000" cy="355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Perte de refuge familial, </a:t>
            </a:r>
            <a:r>
              <a:rPr lang="fr-FR" sz="1600" dirty="0" smtClean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d’amis </a:t>
            </a:r>
            <a:r>
              <a:rPr lang="fr-FR" sz="1600" dirty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ou de responsables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43E548CA-E278-4EDC-886F-8CC8C3A1E759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8590577" y="1386258"/>
            <a:ext cx="3392904" cy="619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Perte </a:t>
            </a:r>
            <a:r>
              <a:rPr lang="fr-FR" sz="1600" dirty="0" smtClean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d’amour-propre </a:t>
            </a:r>
            <a:r>
              <a:rPr lang="fr-FR" sz="1600" dirty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et de confiance en soi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4799E147-C6FF-4A2D-BE32-F7D200D23D55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7253548" y="3366485"/>
            <a:ext cx="4908884" cy="8743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Mauvaises conditions de vie ou manque </a:t>
            </a:r>
            <a:r>
              <a:rPr lang="fr-FR" sz="1600" dirty="0" smtClean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d’accès </a:t>
            </a:r>
            <a:r>
              <a:rPr lang="fr-FR" sz="1600" dirty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aux services de base comme les soins médicaux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58D23B84-6A19-4248-935F-9C59149C78F8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7074597" y="2440665"/>
            <a:ext cx="9144000" cy="3792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80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Mauvaise alimentation et nutrition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18265AAA-E747-443E-9D44-852614B4ACE1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359399" y="4057961"/>
            <a:ext cx="5502442" cy="355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Manque </a:t>
            </a:r>
            <a:r>
              <a:rPr lang="fr-FR" sz="1600" dirty="0" smtClean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d’opportunités </a:t>
            </a:r>
            <a:r>
              <a:rPr lang="fr-FR" sz="1600" dirty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pédagogiques et ludiques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8842F5C3-B54A-4076-B186-323DD0F8F01E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5715029" y="4552358"/>
            <a:ext cx="9144000" cy="355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 smtClean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Charge excessive de </a:t>
            </a:r>
            <a:r>
              <a:rPr lang="fr-FR" sz="1600" dirty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travail rémunéré ou </a:t>
            </a:r>
            <a:r>
              <a:rPr lang="fr-FR" sz="1600" dirty="0" smtClean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non</a:t>
            </a:r>
            <a:endParaRPr lang="fr-FR" sz="1600" dirty="0">
              <a:solidFill>
                <a:schemeClr val="accent3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0155A017-FE7F-4179-B29D-55D2A610A175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224589" y="3268381"/>
            <a:ext cx="9144000" cy="388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800" dirty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Incertitude sur </a:t>
            </a:r>
            <a:r>
              <a:rPr lang="fr-FR" sz="1800" dirty="0" smtClean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l’avenir</a:t>
            </a:r>
            <a:endParaRPr lang="fr-FR" sz="1800" dirty="0">
              <a:solidFill>
                <a:schemeClr val="accent3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340AA681-D3E9-4A42-8186-C065829C4127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4734937" y="5617127"/>
            <a:ext cx="9144000" cy="3792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80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Invalidité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C18E415C-B6A5-491A-9896-8024BC7922E3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1115414" y="4922853"/>
            <a:ext cx="361952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accent3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Environnement hostile (par exemple, racisme ou discrimination)</a:t>
            </a:r>
          </a:p>
        </p:txBody>
      </p:sp>
      <p:pic>
        <p:nvPicPr>
          <p:cNvPr id="16" name="Picture 15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331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/>
              <a:t>Quels sont les risques menaçant le plus les enfants de votre communauté ?</a:t>
            </a:r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0823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/>
              <a:t>Facteurs de risque et facteurs de protection</a:t>
            </a:r>
          </a:p>
        </p:txBody>
      </p:sp>
      <p:pic>
        <p:nvPicPr>
          <p:cNvPr id="6" name="Graphic 5" descr="Seesaw outline">
            <a:extLst>
              <a:ext uri="{FF2B5EF4-FFF2-40B4-BE49-F238E27FC236}">
                <a16:creationId xmlns="" xmlns:a16="http://schemas.microsoft.com/office/drawing/2014/main" id="{C5F2ADF4-A745-4071-9664-7595459CD66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3390900" y="2113547"/>
            <a:ext cx="5410199" cy="54101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482D5F9B-C353-4786-BF95-F168E9F8FE8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59519" y="3429000"/>
            <a:ext cx="240631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dirty="0">
                <a:solidFill>
                  <a:schemeClr val="accent1"/>
                </a:solidFill>
              </a:rPr>
              <a:t>facteurs de protection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7158CB0A-12E3-4879-9C8D-DC070DE77C6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7635263" y="2163403"/>
            <a:ext cx="202732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dirty="0">
                <a:solidFill>
                  <a:schemeClr val="accent3"/>
                </a:solidFill>
              </a:rPr>
              <a:t>facteurs de risque</a:t>
            </a:r>
          </a:p>
        </p:txBody>
      </p:sp>
      <p:pic>
        <p:nvPicPr>
          <p:cNvPr id="11" name="Picture 10" descr="Young Chinese boy">
            <a:extLst>
              <a:ext uri="{FF2B5EF4-FFF2-40B4-BE49-F238E27FC236}">
                <a16:creationId xmlns="" xmlns:a16="http://schemas.microsoft.com/office/drawing/2014/main" id="{D409DB5A-B035-414D-B561-96EA53274D74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532" y="2441037"/>
            <a:ext cx="898936" cy="197592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2F4EADB3-F3F6-4B70-9C78-DB94AF699EDF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291405" y="1115508"/>
            <a:ext cx="1071025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>
                <a:solidFill>
                  <a:schemeClr val="accent4"/>
                </a:solidFill>
                <a:ea typeface="Calibri" panose="020F0502020204030204" pitchFamily="34" charset="0"/>
              </a:rPr>
              <a:t>La résilience se produit lorsque les facteurs de protection qui favorisent le bien-être sont plus forts que les facteurs de risque qui causent des dommages :</a:t>
            </a:r>
          </a:p>
        </p:txBody>
      </p:sp>
      <p:pic>
        <p:nvPicPr>
          <p:cNvPr id="12" name="Picture 1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764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fr-FR" sz="5400" dirty="0"/>
              <a:t>Bienvenue !</a:t>
            </a:r>
          </a:p>
        </p:txBody>
      </p:sp>
      <p:graphicFrame>
        <p:nvGraphicFramePr>
          <p:cNvPr id="19" name="Table 19">
            <a:extLst>
              <a:ext uri="{FF2B5EF4-FFF2-40B4-BE49-F238E27FC236}">
                <a16:creationId xmlns="" xmlns:a16="http://schemas.microsoft.com/office/drawing/2014/main" id="{C254A233-493F-4CF3-84E3-F1D0C067B8CE}"/>
              </a:ext>
            </a:extLst>
          </p:cNvPr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12983815"/>
              </p:ext>
            </p:extLst>
          </p:nvPr>
        </p:nvGraphicFramePr>
        <p:xfrm>
          <a:off x="217516" y="1371600"/>
          <a:ext cx="11614484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7242">
                  <a:extLst>
                    <a:ext uri="{9D8B030D-6E8A-4147-A177-3AD203B41FA5}">
                      <a16:colId xmlns="" xmlns:a16="http://schemas.microsoft.com/office/drawing/2014/main" val="225719110"/>
                    </a:ext>
                  </a:extLst>
                </a:gridCol>
                <a:gridCol w="5807242">
                  <a:extLst>
                    <a:ext uri="{9D8B030D-6E8A-4147-A177-3AD203B41FA5}">
                      <a16:colId xmlns="" xmlns:a16="http://schemas.microsoft.com/office/drawing/2014/main" val="3236196833"/>
                    </a:ext>
                  </a:extLst>
                </a:gridCol>
              </a:tblGrid>
              <a:tr h="3139727">
                <a:tc>
                  <a:txBody>
                    <a:bodyPr/>
                    <a:lstStyle/>
                    <a:p>
                      <a:pPr lvl="0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1e PARTIE : INTRODUCTION AU SOUTIEN PSYCHOSOCIAL</a:t>
                      </a:r>
                    </a:p>
                    <a:p>
                      <a:pPr lvl="0" algn="l" rtl="0"/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r-FR" sz="2400" dirty="0" smtClean="0">
                          <a:solidFill>
                            <a:schemeClr val="tx1"/>
                          </a:solidFill>
                        </a:rPr>
                        <a:t>L’impact 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des situations </a:t>
                      </a:r>
                      <a:r>
                        <a:rPr lang="fr-FR" sz="2400" dirty="0" smtClean="0">
                          <a:solidFill>
                            <a:schemeClr val="tx1"/>
                          </a:solidFill>
                        </a:rPr>
                        <a:t>d’urgence 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sur les enfants</a:t>
                      </a:r>
                    </a:p>
                    <a:p>
                      <a:pPr lvl="0" algn="l" rtl="0"/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r-FR" sz="2400" dirty="0" smtClean="0">
                          <a:solidFill>
                            <a:schemeClr val="tx1"/>
                          </a:solidFill>
                        </a:rPr>
                        <a:t>Qu’est-ce 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que le soutien psychosocial ?</a:t>
                      </a:r>
                    </a:p>
                    <a:p>
                      <a:pPr lvl="0" algn="l" rtl="0"/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Encourager la résilience à travers les programmes </a:t>
                      </a:r>
                      <a:r>
                        <a:rPr lang="fr-FR" sz="2400" dirty="0" smtClean="0">
                          <a:solidFill>
                            <a:schemeClr val="tx1"/>
                          </a:solidFill>
                        </a:rPr>
                        <a:t>pédagogiques </a:t>
                      </a: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2e PARTIE : INTÉGRER LE SOUTIEN PSYCHOSOCIAL À </a:t>
                      </a:r>
                      <a:r>
                        <a:rPr lang="fr-FR" sz="2400" dirty="0" smtClean="0">
                          <a:solidFill>
                            <a:schemeClr val="tx1"/>
                          </a:solidFill>
                        </a:rPr>
                        <a:t>L’ENSEIGNEMENT</a:t>
                      </a: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  <a:p>
                      <a:pPr lvl="0" algn="l" rtl="0"/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Soutien psychosocial en classe</a:t>
                      </a:r>
                    </a:p>
                    <a:p>
                      <a:pPr lvl="0" algn="l" rtl="0"/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Soutenir les enfants en difficulté</a:t>
                      </a:r>
                    </a:p>
                    <a:p>
                      <a:pPr lvl="0" algn="l" rtl="0"/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Bien-être des enseignants </a:t>
                      </a:r>
                    </a:p>
                    <a:p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94761494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972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D6E35603-3AB7-40C9-9999-38DAE1B5677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68281" y="2762859"/>
            <a:ext cx="240631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>
                <a:solidFill>
                  <a:schemeClr val="accent1"/>
                </a:solidFill>
              </a:rPr>
              <a:t>facteurs de protection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94B8FC8F-6973-401B-A1D1-4B167D15613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59400" y="532259"/>
            <a:ext cx="3763421" cy="610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>
                <a:solidFill>
                  <a:schemeClr val="accent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Amour propre, confiance en soi et capacités de communication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8EB4DCEF-AC64-4C28-8B65-0AB2EA2AA22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501232" y="478736"/>
            <a:ext cx="4331368" cy="619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>
                <a:solidFill>
                  <a:schemeClr val="accent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Capacité à réfléchir, à gérer les événements et se tourner vers </a:t>
            </a:r>
            <a:r>
              <a:rPr lang="fr-FR" sz="1600" dirty="0" smtClean="0">
                <a:solidFill>
                  <a:schemeClr val="accent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l’avenir</a:t>
            </a:r>
            <a:endParaRPr lang="fr-FR" sz="1600" dirty="0">
              <a:solidFill>
                <a:schemeClr val="accent1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26DFD79D-5960-4945-AE76-0430CE1EF85A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150895" y="1241825"/>
            <a:ext cx="3320716" cy="8743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>
                <a:solidFill>
                  <a:schemeClr val="accent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Capacité à </a:t>
            </a:r>
            <a:r>
              <a:rPr lang="fr-FR" sz="1600" dirty="0" smtClean="0">
                <a:solidFill>
                  <a:schemeClr val="accent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s’exprimer </a:t>
            </a:r>
            <a:r>
              <a:rPr lang="fr-FR" sz="1600" dirty="0">
                <a:solidFill>
                  <a:schemeClr val="accent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par le jeu, les arts, les rituels communautaires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C64C7FB9-BCAA-4006-AC06-65C326D144DD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359400" y="2684337"/>
            <a:ext cx="38949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accent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Éducation positive et responsables qui répondent aux besoins émotionnels de </a:t>
            </a:r>
            <a:r>
              <a:rPr lang="fr-FR" sz="1600" dirty="0" smtClean="0">
                <a:solidFill>
                  <a:schemeClr val="accent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l’enfant</a:t>
            </a:r>
            <a:endParaRPr lang="fr-FR" sz="1600" dirty="0">
              <a:solidFill>
                <a:schemeClr val="accent1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B1A7C42B-2499-437D-8FCC-CB611BA3107F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139363" y="2029156"/>
            <a:ext cx="36078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solidFill>
                  <a:schemeClr val="accent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Environnement familial positif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1DA591A5-D5CE-4343-8A3E-7F68DEFEF6DB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7074597" y="3308708"/>
            <a:ext cx="4993105" cy="610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>
                <a:solidFill>
                  <a:schemeClr val="accent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Capacité à faire part de ses sentiments et ses angoisses à des adultes attentifs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3ED4B13E-64D6-4645-B2D8-9629597C8264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584763" y="4332195"/>
            <a:ext cx="16563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accent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Amis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B84E7B48-8A4B-43D6-BC0A-237A4D4E0C9D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2342220" y="4220498"/>
            <a:ext cx="3228473" cy="11378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>
                <a:solidFill>
                  <a:schemeClr val="accent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Capacité à maintenir une vie de famille, des pratiques religieuses, une communication normale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2C746B10-C353-462F-8BF3-45E668D6DEC6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5737058" y="4385926"/>
            <a:ext cx="3876173" cy="610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FR" sz="1600" dirty="0">
                <a:solidFill>
                  <a:schemeClr val="accent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Une expérience scolaire positive où les enseignants sont solidaires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2CC2C3F6-4302-46E8-BA9A-5E4B3F38185E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3198424" y="5662087"/>
            <a:ext cx="38761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accent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Appartenance à une communauté forte </a:t>
            </a:r>
          </a:p>
        </p:txBody>
      </p:sp>
      <p:pic>
        <p:nvPicPr>
          <p:cNvPr id="15" name="Picture 14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881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  <p:bldP spid="18" grpId="0"/>
      <p:bldP spid="20" grpId="0"/>
      <p:bldP spid="22" grpId="0"/>
      <p:bldP spid="24" grpId="0"/>
      <p:bldP spid="26" grpId="0"/>
      <p:bldP spid="28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/>
              <a:t>Quels sont les facteurs de protection les plus difficiles à obtenir ?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EEFED695-59F6-4933-8406-54C8AD762BE7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fr-FR" sz="2700" dirty="0"/>
              <a:t>Choisissez UN de ces facteurs.</a:t>
            </a:r>
          </a:p>
          <a:p>
            <a:r>
              <a:rPr lang="fr-FR" sz="2700" dirty="0"/>
              <a:t>Comment les éducateurs ou les enseignants pourraient-ils renforcer ce facteur de protection à travers leurs programmes ?</a:t>
            </a:r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202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>
          <a:xfrm>
            <a:off x="360000" y="360000"/>
            <a:ext cx="11473200" cy="1725473"/>
          </a:xfrm>
        </p:spPr>
        <p:txBody>
          <a:bodyPr>
            <a:normAutofit/>
          </a:bodyPr>
          <a:lstStyle/>
          <a:p>
            <a:r>
              <a:rPr lang="fr-FR" sz="5400"/>
              <a:t>Devoirs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BED3B14-7C57-4C26-A4E3-E6ADC16C9A9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58799" y="1550037"/>
            <a:ext cx="11473199" cy="17756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dirty="0">
                <a:solidFill>
                  <a:schemeClr val="accent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Réfléchissez aux facteurs de risque et aux facteurs de protection et identifiez-en un que vous aimeriez approfondir dans le cadre </a:t>
            </a:r>
            <a:r>
              <a:rPr lang="fr-FR" sz="2400" dirty="0" smtClean="0">
                <a:solidFill>
                  <a:schemeClr val="accent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d’un </a:t>
            </a:r>
            <a:r>
              <a:rPr lang="fr-FR" sz="2400" dirty="0">
                <a:solidFill>
                  <a:schemeClr val="accent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projet scolaire ou pédagogique.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dirty="0">
                <a:solidFill>
                  <a:schemeClr val="accent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Pensez aux étapes à suivre pour mettre cette idée en pratique. </a:t>
            </a:r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0940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>
          <a:xfrm>
            <a:off x="360000" y="360000"/>
            <a:ext cx="11473200" cy="1725473"/>
          </a:xfrm>
        </p:spPr>
        <p:txBody>
          <a:bodyPr>
            <a:normAutofit/>
          </a:bodyPr>
          <a:lstStyle/>
          <a:p>
            <a:r>
              <a:rPr lang="fr-FR" sz="5400"/>
              <a:t>Évaluation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9B9618FA-E9D1-47B4-A60E-42410DD97115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93"/>
          <a:stretch>
            <a:fillRect/>
          </a:stretch>
        </p:blipFill>
        <p:spPr bwMode="auto">
          <a:xfrm>
            <a:off x="2140422" y="1656863"/>
            <a:ext cx="7911156" cy="4080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3229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fr-FR" sz="3600"/>
              <a:t>Soutien psychosocial pour les enfants pendant la pandémie de COVID-19</a:t>
            </a:r>
          </a:p>
          <a:p>
            <a:pPr algn="ctr"/>
            <a:r>
              <a:rPr lang="fr-FR" sz="3600"/>
              <a:t>Atelier de formation des enseignants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56D78FEA-9D5D-4EB8-8772-8DCA9230872A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6517E99F-8C55-45B4-97C0-BE2D4D3E7EF1}"/>
              </a:ext>
            </a:extLst>
          </p:cNvPr>
          <p:cNvPicPr/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472" y="1656863"/>
            <a:ext cx="8680358" cy="4098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1696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>
          <a:xfrm>
            <a:off x="360000" y="360000"/>
            <a:ext cx="11473200" cy="1725473"/>
          </a:xfrm>
        </p:spPr>
        <p:txBody>
          <a:bodyPr>
            <a:normAutofit/>
          </a:bodyPr>
          <a:lstStyle/>
          <a:p>
            <a:r>
              <a:rPr lang="fr-FR" sz="5400"/>
              <a:t>Bienvenue!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EC6AA6DB-5F88-493E-B3EB-A551D732A8AE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93"/>
          <a:stretch>
            <a:fillRect/>
          </a:stretch>
        </p:blipFill>
        <p:spPr bwMode="auto">
          <a:xfrm>
            <a:off x="2140422" y="1656863"/>
            <a:ext cx="7911156" cy="4080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8409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fr-FR" sz="5400"/>
              <a:t>Bienvenue!</a:t>
            </a:r>
          </a:p>
        </p:txBody>
      </p:sp>
      <p:graphicFrame>
        <p:nvGraphicFramePr>
          <p:cNvPr id="19" name="Table 19">
            <a:extLst>
              <a:ext uri="{FF2B5EF4-FFF2-40B4-BE49-F238E27FC236}">
                <a16:creationId xmlns="" xmlns:a16="http://schemas.microsoft.com/office/drawing/2014/main" id="{C254A233-493F-4CF3-84E3-F1D0C067B8CE}"/>
              </a:ext>
            </a:extLst>
          </p:cNvPr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217516" y="1371600"/>
          <a:ext cx="11614484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7242">
                  <a:extLst>
                    <a:ext uri="{9D8B030D-6E8A-4147-A177-3AD203B41FA5}">
                      <a16:colId xmlns="" xmlns:a16="http://schemas.microsoft.com/office/drawing/2014/main" val="225719110"/>
                    </a:ext>
                  </a:extLst>
                </a:gridCol>
                <a:gridCol w="5807242">
                  <a:extLst>
                    <a:ext uri="{9D8B030D-6E8A-4147-A177-3AD203B41FA5}">
                      <a16:colId xmlns="" xmlns:a16="http://schemas.microsoft.com/office/drawing/2014/main" val="3236196833"/>
                    </a:ext>
                  </a:extLst>
                </a:gridCol>
              </a:tblGrid>
              <a:tr h="3139727">
                <a:tc>
                  <a:txBody>
                    <a:bodyPr/>
                    <a:lstStyle/>
                    <a:p>
                      <a:pPr lvl="0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1e PARTIE : INTRODUCTION AU SOUTIEN PSYCHOSOCIAL</a:t>
                      </a:r>
                    </a:p>
                    <a:p>
                      <a:pPr lvl="0" algn="l" rtl="0"/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r-FR" sz="2400" dirty="0" smtClean="0">
                          <a:solidFill>
                            <a:schemeClr val="tx1"/>
                          </a:solidFill>
                        </a:rPr>
                        <a:t>L’impact 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des situations </a:t>
                      </a:r>
                      <a:r>
                        <a:rPr lang="fr-FR" sz="2400" dirty="0" smtClean="0">
                          <a:solidFill>
                            <a:schemeClr val="tx1"/>
                          </a:solidFill>
                        </a:rPr>
                        <a:t>d’urgence 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sur les enfants</a:t>
                      </a:r>
                    </a:p>
                    <a:p>
                      <a:pPr lvl="0" algn="l" rtl="0"/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r-FR" sz="2400" dirty="0" smtClean="0">
                          <a:solidFill>
                            <a:schemeClr val="tx1"/>
                          </a:solidFill>
                        </a:rPr>
                        <a:t>Qu’est-ce 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que le soutien psychosocial ?</a:t>
                      </a:r>
                    </a:p>
                    <a:p>
                      <a:pPr lvl="0" algn="l" rtl="0"/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Encourager la résilience dans les programmes </a:t>
                      </a:r>
                      <a:r>
                        <a:rPr lang="fr-FR" sz="2400" dirty="0" smtClean="0">
                          <a:solidFill>
                            <a:schemeClr val="tx1"/>
                          </a:solidFill>
                        </a:rPr>
                        <a:t>pédagogiques </a:t>
                      </a: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2e PARTIE : INTÉGRER LE SOUTIEN PSYCHOSOCIAL À </a:t>
                      </a:r>
                      <a:r>
                        <a:rPr lang="fr-FR" sz="2400" dirty="0" smtClean="0">
                          <a:solidFill>
                            <a:schemeClr val="tx1"/>
                          </a:solidFill>
                        </a:rPr>
                        <a:t>L’ENSEIGNEMENT</a:t>
                      </a: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  <a:p>
                      <a:pPr lvl="0" algn="l" rtl="0"/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Soutien psychosocial en classe</a:t>
                      </a:r>
                    </a:p>
                    <a:p>
                      <a:pPr lvl="0" algn="l" rtl="0"/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Soutenir les enfants en difficulté</a:t>
                      </a:r>
                    </a:p>
                    <a:p>
                      <a:pPr lvl="0" algn="l" rtl="0"/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Bien-être des enseignants </a:t>
                      </a:r>
                    </a:p>
                    <a:p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94761494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40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>
          <a:xfrm>
            <a:off x="360000" y="360000"/>
            <a:ext cx="11473200" cy="1725473"/>
          </a:xfrm>
        </p:spPr>
        <p:txBody>
          <a:bodyPr>
            <a:normAutofit/>
          </a:bodyPr>
          <a:lstStyle/>
          <a:p>
            <a:r>
              <a:rPr lang="fr-FR" sz="5400"/>
              <a:t>Réflexion biblique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FR" dirty="0"/>
              <a:t>Lisez </a:t>
            </a:r>
            <a:r>
              <a:rPr lang="fr-FR" b="1" dirty="0"/>
              <a:t>2 Rois 5:1-6</a:t>
            </a:r>
          </a:p>
          <a:p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Quels facteurs de risque et facteurs de protection identifiez-vous pour la jeune fille de </a:t>
            </a:r>
            <a:r>
              <a:rPr lang="fr-FR" dirty="0" smtClean="0"/>
              <a:t>l’histoire </a:t>
            </a:r>
            <a:r>
              <a:rPr lang="fr-FR" dirty="0"/>
              <a:t>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 smtClean="0"/>
              <a:t>Qu’apprend-on </a:t>
            </a:r>
            <a:r>
              <a:rPr lang="fr-FR" dirty="0"/>
              <a:t>sur la résilience des enfants ?</a:t>
            </a:r>
          </a:p>
          <a:p>
            <a:endParaRPr lang="en-US" dirty="0"/>
          </a:p>
        </p:txBody>
      </p:sp>
      <p:pic>
        <p:nvPicPr>
          <p:cNvPr id="4" name="Picture 1059" descr="https://docs.google.com/uc?export=download&amp;id=1pNZ81MUw5djmK5-dc_fkfrQQDMyP_Vz-&amp;revid=0Byfeq2c5vSslRm4yS0JIYzFoYlVFbDZKMDdkVm5IUE1CcE9NPQ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00" y="6007442"/>
            <a:ext cx="2565776" cy="66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77395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>
          <a:xfrm>
            <a:off x="360000" y="360000"/>
            <a:ext cx="11473200" cy="1725473"/>
          </a:xfrm>
        </p:spPr>
        <p:txBody>
          <a:bodyPr>
            <a:normAutofit/>
          </a:bodyPr>
          <a:lstStyle/>
          <a:p>
            <a:pPr algn="ctr"/>
            <a:r>
              <a:rPr lang="fr-FR" sz="4800"/>
              <a:t>Soutien psychosocial en classe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63B9F42B-3B2F-4472-89F2-48EAE5388B61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Picture 2">
            <a:extLst>
              <a:ext uri="{FF2B5EF4-FFF2-40B4-BE49-F238E27FC236}">
                <a16:creationId xmlns="" xmlns:a16="http://schemas.microsoft.com/office/drawing/2014/main" id="{827AC91A-7DD6-4A97-B066-E217B8E3AE96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93"/>
          <a:stretch>
            <a:fillRect/>
          </a:stretch>
        </p:blipFill>
        <p:spPr bwMode="auto">
          <a:xfrm>
            <a:off x="2140422" y="1656863"/>
            <a:ext cx="7911156" cy="4080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4314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/>
              <a:t>Un bon pédagogue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EEFED695-59F6-4933-8406-54C8AD762BE7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FR" dirty="0"/>
              <a:t>Pensez à </a:t>
            </a:r>
            <a:r>
              <a:rPr lang="fr-FR" dirty="0" smtClean="0"/>
              <a:t>quelqu’un </a:t>
            </a:r>
            <a:r>
              <a:rPr lang="fr-FR" dirty="0"/>
              <a:t>qui a marqué votre esprit comme un « bon pédagogue ». </a:t>
            </a:r>
          </a:p>
          <a:p>
            <a:r>
              <a:rPr lang="fr-FR" dirty="0" smtClean="0"/>
              <a:t>Qu’est-ce </a:t>
            </a:r>
            <a:r>
              <a:rPr lang="fr-FR" dirty="0"/>
              <a:t>qui le rendait « bon » ?</a:t>
            </a:r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104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/>
              <a:t>Présentations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="" xmlns:a16="http://schemas.microsoft.com/office/drawing/2014/main" id="{9E20DDA7-FA56-44BB-B203-74E3DD2D107D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359400" y="1774634"/>
            <a:ext cx="11473200" cy="3937543"/>
          </a:xfrm>
        </p:spPr>
        <p:txBody>
          <a:bodyPr/>
          <a:lstStyle/>
          <a:p>
            <a:r>
              <a:rPr lang="fr-FR" dirty="0"/>
              <a:t>Par petits groupes :</a:t>
            </a:r>
          </a:p>
          <a:p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Quel est votre plat préféré 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 smtClean="0"/>
              <a:t>Qu’attendez-vous </a:t>
            </a:r>
            <a:r>
              <a:rPr lang="fr-FR" dirty="0"/>
              <a:t>de cette séance de formation ?</a:t>
            </a:r>
          </a:p>
        </p:txBody>
      </p:sp>
      <p:pic>
        <p:nvPicPr>
          <p:cNvPr id="6" name="Picture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48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>
          <a:xfrm>
            <a:off x="360000" y="360001"/>
            <a:ext cx="11564522" cy="1296862"/>
          </a:xfrm>
        </p:spPr>
        <p:txBody>
          <a:bodyPr>
            <a:normAutofit/>
          </a:bodyPr>
          <a:lstStyle/>
          <a:p>
            <a:r>
              <a:rPr lang="fr-FR" sz="2400" dirty="0"/>
              <a:t>Comment pouvons-nous montrer aux enfants que nous les </a:t>
            </a:r>
            <a:r>
              <a:rPr lang="fr-FR" sz="2400" dirty="0" smtClean="0"/>
              <a:t>valorisons ? </a:t>
            </a:r>
            <a:endParaRPr lang="fr-FR" sz="2400" dirty="0"/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EEFED695-59F6-4933-8406-54C8AD762BE7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134811" y="1114995"/>
            <a:ext cx="11473200" cy="3937543"/>
          </a:xfrm>
        </p:spPr>
        <p:txBody>
          <a:bodyPr>
            <a:normAutofit fontScale="85000" lnSpcReduction="20000"/>
          </a:bodyPr>
          <a:lstStyle/>
          <a:p>
            <a:pPr marL="9715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1800" dirty="0">
                <a:ea typeface="Calibri" panose="020F0502020204030204" pitchFamily="34" charset="0"/>
                <a:cs typeface="Calibri" panose="020F0502020204030204" pitchFamily="34" charset="0"/>
              </a:rPr>
              <a:t>Saluer les enfants par leur nom</a:t>
            </a:r>
          </a:p>
          <a:p>
            <a:pPr marL="9715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1800" dirty="0" smtClean="0">
                <a:ea typeface="Calibri" panose="020F0502020204030204" pitchFamily="34" charset="0"/>
                <a:cs typeface="Calibri" panose="020F0502020204030204" pitchFamily="34" charset="0"/>
              </a:rPr>
              <a:t>S’intéresser </a:t>
            </a:r>
            <a:r>
              <a:rPr lang="fr-FR" sz="1800" dirty="0">
                <a:ea typeface="Calibri" panose="020F0502020204030204" pitchFamily="34" charset="0"/>
                <a:cs typeface="Calibri" panose="020F0502020204030204" pitchFamily="34" charset="0"/>
              </a:rPr>
              <a:t>à chaque enfant et à ses passions</a:t>
            </a:r>
          </a:p>
          <a:p>
            <a:pPr marL="9715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1800" dirty="0">
                <a:ea typeface="Calibri" panose="020F0502020204030204" pitchFamily="34" charset="0"/>
                <a:cs typeface="Calibri" panose="020F0502020204030204" pitchFamily="34" charset="0"/>
              </a:rPr>
              <a:t>Remarquer quand un enfant semble perturbé, bouleversé ou inquiet</a:t>
            </a:r>
          </a:p>
          <a:p>
            <a:pPr marL="9715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1800" dirty="0">
                <a:ea typeface="Calibri" panose="020F0502020204030204" pitchFamily="34" charset="0"/>
                <a:cs typeface="Calibri" panose="020F0502020204030204" pitchFamily="34" charset="0"/>
              </a:rPr>
              <a:t>Renforcer leur sentiment </a:t>
            </a:r>
            <a:r>
              <a:rPr lang="fr-FR" sz="1800" dirty="0" smtClean="0">
                <a:ea typeface="Calibri" panose="020F0502020204030204" pitchFamily="34" charset="0"/>
                <a:cs typeface="Calibri" panose="020F0502020204030204" pitchFamily="34" charset="0"/>
              </a:rPr>
              <a:t>d’amour-propre </a:t>
            </a:r>
            <a:r>
              <a:rPr lang="fr-FR" sz="1800" dirty="0">
                <a:ea typeface="Calibri" panose="020F0502020204030204" pitchFamily="34" charset="0"/>
                <a:cs typeface="Calibri" panose="020F0502020204030204" pitchFamily="34" charset="0"/>
              </a:rPr>
              <a:t>à travers des encouragements, de la reconnaissance et en les félicitant</a:t>
            </a:r>
          </a:p>
          <a:p>
            <a:pPr marL="9715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1800" dirty="0">
                <a:ea typeface="Calibri" panose="020F0502020204030204" pitchFamily="34" charset="0"/>
                <a:cs typeface="Calibri" panose="020F0502020204030204" pitchFamily="34" charset="0"/>
              </a:rPr>
              <a:t>Encourager leurs tentatives</a:t>
            </a:r>
          </a:p>
          <a:p>
            <a:pPr marL="9715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1800" dirty="0">
                <a:ea typeface="Calibri" panose="020F0502020204030204" pitchFamily="34" charset="0"/>
                <a:cs typeface="Calibri" panose="020F0502020204030204" pitchFamily="34" charset="0"/>
              </a:rPr>
              <a:t>Trouver tous les jours quelque chose de positif à dire sur chaque enfant</a:t>
            </a:r>
          </a:p>
          <a:p>
            <a:pPr marL="9715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1800" dirty="0">
                <a:ea typeface="Calibri" panose="020F0502020204030204" pitchFamily="34" charset="0"/>
                <a:cs typeface="Calibri" panose="020F0502020204030204" pitchFamily="34" charset="0"/>
              </a:rPr>
              <a:t>Leur confier des responsabilités</a:t>
            </a:r>
          </a:p>
          <a:p>
            <a:pPr marL="9715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1800" dirty="0">
                <a:ea typeface="Calibri" panose="020F0502020204030204" pitchFamily="34" charset="0"/>
                <a:cs typeface="Calibri" panose="020F0502020204030204" pitchFamily="34" charset="0"/>
              </a:rPr>
              <a:t>Leur montrer du respect et de </a:t>
            </a:r>
            <a:r>
              <a:rPr lang="fr-FR" sz="1800" dirty="0" smtClean="0">
                <a:ea typeface="Calibri" panose="020F0502020204030204" pitchFamily="34" charset="0"/>
                <a:cs typeface="Calibri" panose="020F0502020204030204" pitchFamily="34" charset="0"/>
              </a:rPr>
              <a:t>l’empathie </a:t>
            </a:r>
            <a:r>
              <a:rPr lang="fr-FR" sz="1800" dirty="0">
                <a:ea typeface="Calibri" panose="020F0502020204030204" pitchFamily="34" charset="0"/>
                <a:cs typeface="Calibri" panose="020F0502020204030204" pitchFamily="34" charset="0"/>
              </a:rPr>
              <a:t>et encourager ce comportement entre eux</a:t>
            </a:r>
          </a:p>
          <a:p>
            <a:pPr marL="9715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1800" dirty="0">
                <a:ea typeface="Calibri" panose="020F0502020204030204" pitchFamily="34" charset="0"/>
                <a:cs typeface="Calibri" panose="020F0502020204030204" pitchFamily="34" charset="0"/>
              </a:rPr>
              <a:t>Accepter les enfants comme ils sont sans les condamner, les rejeter ou se moquer </a:t>
            </a:r>
            <a:r>
              <a:rPr lang="fr-FR" sz="1800" dirty="0" smtClean="0">
                <a:ea typeface="Calibri" panose="020F0502020204030204" pitchFamily="34" charset="0"/>
                <a:cs typeface="Calibri" panose="020F0502020204030204" pitchFamily="34" charset="0"/>
              </a:rPr>
              <a:t>d’eux</a:t>
            </a:r>
            <a:endParaRPr lang="fr-FR" sz="18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77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/>
              <a:t>Créer un environnement favorable en classe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EEFED695-59F6-4933-8406-54C8AD762BE7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358800" y="1597221"/>
            <a:ext cx="11473200" cy="393754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/>
              <a:t>Créer une routine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fr-FR"/>
              <a:t>Attentes réalistes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fr-FR"/>
              <a:t>Restaurer les liens</a:t>
            </a:r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83EB7527-D6C2-4B90-BDBE-3F00E7AF7AC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095400" y="1664646"/>
            <a:ext cx="5577196" cy="2948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chemeClr val="accent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Autres moyens </a:t>
            </a:r>
            <a:r>
              <a:rPr lang="fr-FR" sz="2400" b="1" dirty="0" smtClean="0">
                <a:solidFill>
                  <a:schemeClr val="accent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d’offrir </a:t>
            </a:r>
            <a:r>
              <a:rPr lang="fr-FR" sz="2400" b="1" dirty="0">
                <a:solidFill>
                  <a:schemeClr val="accent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du soutien :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FR" sz="2400" dirty="0">
                <a:solidFill>
                  <a:schemeClr val="accent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Offrir des choix 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FR" sz="2400" dirty="0">
                <a:solidFill>
                  <a:schemeClr val="accent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Se concentrer sur les forces et les points positifs 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FR" sz="2400" dirty="0">
                <a:solidFill>
                  <a:schemeClr val="accent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Créer un lien avec les parents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2400" dirty="0">
                <a:solidFill>
                  <a:schemeClr val="accent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Créez des "espaces sûrs" en classe </a:t>
            </a:r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669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 dirty="0"/>
              <a:t>Inclure des activités psychosociales spécifiques dans </a:t>
            </a:r>
            <a:r>
              <a:rPr lang="fr-FR" dirty="0" smtClean="0"/>
              <a:t>l’apprentissage</a:t>
            </a:r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8FE0B924-9AE5-4056-8B7A-40358AF54E35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360000" y="1966148"/>
            <a:ext cx="11473200" cy="292570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Exprimer ses sentiments et ses émotions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Comprendre ce qui </a:t>
            </a:r>
            <a:r>
              <a:rPr lang="fr-FR" dirty="0" smtClean="0"/>
              <a:t>s’est </a:t>
            </a:r>
            <a:r>
              <a:rPr lang="fr-FR" dirty="0"/>
              <a:t>passé et cultiver </a:t>
            </a:r>
            <a:r>
              <a:rPr lang="fr-FR" dirty="0" smtClean="0"/>
              <a:t>l’optimisme</a:t>
            </a:r>
            <a:endParaRPr lang="fr-FR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Développer leur amour-propre et leur confiance en soi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Favoriser la coopération et les relations positives entre eux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447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>
          <a:xfrm>
            <a:off x="360000" y="360000"/>
            <a:ext cx="11473200" cy="1725473"/>
          </a:xfrm>
        </p:spPr>
        <p:txBody>
          <a:bodyPr>
            <a:normAutofit/>
          </a:bodyPr>
          <a:lstStyle/>
          <a:p>
            <a:pPr algn="ctr"/>
            <a:r>
              <a:rPr lang="fr-FR" sz="4400"/>
              <a:t>Soutenir les enfants en difficulté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47E2DCDD-3FFC-4306-9A52-1ABC3A42D8F5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283C071E-60B9-4B60-8811-6C46A0AF986A}"/>
              </a:ext>
            </a:extLst>
          </p:cNvPr>
          <p:cNvPicPr/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472" y="1656863"/>
            <a:ext cx="8680358" cy="4098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8805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 dirty="0"/>
              <a:t>La pyramide du soutien psychosocial de </a:t>
            </a:r>
            <a:r>
              <a:rPr lang="fr-FR" dirty="0" smtClean="0"/>
              <a:t>l’IASC</a:t>
            </a:r>
            <a:endParaRPr lang="fr-FR" dirty="0"/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7563EF4E-6B71-4C09-A045-BBB6085C88F9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A7E88FB7-920D-4C41-A83E-8A3575E02E9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779639" y="1374020"/>
            <a:ext cx="8259095" cy="445082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" name="Ink 2">
                <a:extLst>
                  <a:ext uri="{FF2B5EF4-FFF2-40B4-BE49-F238E27FC236}">
                    <a16:creationId xmlns="" xmlns:a16="http://schemas.microsoft.com/office/drawing/2014/main" id="{06BAA33B-184B-49A0-A7E2-142EF4E798BB}"/>
                  </a:ext>
                </a:extLst>
              </p14:cNvPr>
              <p14:cNvContentPartPr/>
              <p14:nvPr>
                <p:custDataLst>
                  <p:tags r:id="rId4"/>
                </p:custDataLst>
              </p14:nvPr>
            </p14:nvContentPartPr>
            <p14:xfrm>
              <a:off x="3689684" y="1191419"/>
              <a:ext cx="1947725" cy="1559678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06BAA33B-184B-49A0-A7E2-142EF4E798BB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651529" y="1153264"/>
                <a:ext cx="2023316" cy="1635268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31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/>
              <a:t>Soutenir les enfants en difficulté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EEFED695-59F6-4933-8406-54C8AD762BE7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359399" y="1774634"/>
            <a:ext cx="11602445" cy="3937543"/>
          </a:xfrm>
        </p:spPr>
        <p:txBody>
          <a:bodyPr>
            <a:normAutofit/>
          </a:bodyPr>
          <a:lstStyle/>
          <a:p>
            <a:r>
              <a:rPr lang="fr-FR" sz="2600" dirty="0"/>
              <a:t>Quels sont les signes qui nous montrent </a:t>
            </a:r>
            <a:r>
              <a:rPr lang="fr-FR" sz="2600" dirty="0" smtClean="0"/>
              <a:t>qu’un </a:t>
            </a:r>
            <a:r>
              <a:rPr lang="fr-FR" sz="2600" dirty="0"/>
              <a:t>enfant ne va pas bien ?</a:t>
            </a:r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0336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/>
              <a:t>Signes courants de détresse psychosociale en classe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EEFED695-59F6-4933-8406-54C8AD762BE7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359400" y="1367614"/>
            <a:ext cx="11473200" cy="3937543"/>
          </a:xfrm>
        </p:spPr>
        <p:txBody>
          <a:bodyPr>
            <a:normAutofit fontScale="77500" lnSpcReduction="20000"/>
          </a:bodyPr>
          <a:lstStyle/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FR" sz="2000" dirty="0">
                <a:ea typeface="Calibri" panose="020F0502020204030204" pitchFamily="34" charset="0"/>
                <a:cs typeface="Calibri" panose="020F0502020204030204" pitchFamily="34" charset="0"/>
              </a:rPr>
              <a:t>Une incapacité à accomplir des tâches scolaires simples, des difficultés à se concentrer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FR" sz="2000" dirty="0">
                <a:ea typeface="Calibri" panose="020F0502020204030204" pitchFamily="34" charset="0"/>
                <a:cs typeface="Calibri" panose="020F0502020204030204" pitchFamily="34" charset="0"/>
              </a:rPr>
              <a:t>Un enfant toujours triste, qui ne sourit jamais ou qui pleure souvent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FR" sz="2000" dirty="0">
                <a:ea typeface="Calibri" panose="020F0502020204030204" pitchFamily="34" charset="0"/>
                <a:cs typeface="Calibri" panose="020F0502020204030204" pitchFamily="34" charset="0"/>
              </a:rPr>
              <a:t>Un enfant renfermé ou qui ne réagit pas aux jeux ou autres activités ludiques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FR" sz="2000" dirty="0">
                <a:ea typeface="Calibri" panose="020F0502020204030204" pitchFamily="34" charset="0"/>
                <a:cs typeface="Calibri" panose="020F0502020204030204" pitchFamily="34" charset="0"/>
              </a:rPr>
              <a:t>Un changement notable de comportement ou de personnalité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FR" sz="2000" dirty="0">
                <a:ea typeface="Calibri" panose="020F0502020204030204" pitchFamily="34" charset="0"/>
                <a:cs typeface="Calibri" panose="020F0502020204030204" pitchFamily="34" charset="0"/>
              </a:rPr>
              <a:t>Un enfant </a:t>
            </a:r>
            <a:r>
              <a:rPr lang="fr-FR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n’ayant </a:t>
            </a:r>
            <a:r>
              <a:rPr lang="fr-FR" sz="2000" dirty="0">
                <a:ea typeface="Calibri" panose="020F0502020204030204" pitchFamily="34" charset="0"/>
                <a:cs typeface="Calibri" panose="020F0502020204030204" pitchFamily="34" charset="0"/>
              </a:rPr>
              <a:t>pas beaucoup </a:t>
            </a:r>
            <a:r>
              <a:rPr lang="fr-FR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d’amis</a:t>
            </a:r>
            <a:endParaRPr lang="fr-FR" sz="20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FR" sz="2000" dirty="0">
                <a:ea typeface="Calibri" panose="020F0502020204030204" pitchFamily="34" charset="0"/>
                <a:cs typeface="Calibri" panose="020F0502020204030204" pitchFamily="34" charset="0"/>
              </a:rPr>
              <a:t>Une préoccupation constante face au risque de violence ou de mort (y compris du suicide)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FR" sz="2000" dirty="0">
                <a:ea typeface="Calibri" panose="020F0502020204030204" pitchFamily="34" charset="0"/>
                <a:cs typeface="Calibri" panose="020F0502020204030204" pitchFamily="34" charset="0"/>
              </a:rPr>
              <a:t>Un comportement fréquemment agressif avec les camarades ou les enseignants, physiquement ou verbalement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FR" sz="2000" dirty="0">
                <a:ea typeface="Calibri" panose="020F0502020204030204" pitchFamily="34" charset="0"/>
                <a:cs typeface="Calibri" panose="020F0502020204030204" pitchFamily="34" charset="0"/>
              </a:rPr>
              <a:t>Un comportement perturbateur en classe, un enfant insolent ou qui se dispute sans arrêt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FR" sz="2000" dirty="0">
                <a:ea typeface="Calibri" panose="020F0502020204030204" pitchFamily="34" charset="0"/>
                <a:cs typeface="Calibri" panose="020F0502020204030204" pitchFamily="34" charset="0"/>
              </a:rPr>
              <a:t>Un absentéisme important</a:t>
            </a: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ea typeface="Calibri" panose="020F0502020204030204" pitchFamily="34" charset="0"/>
                <a:cs typeface="Calibri" panose="020F0502020204030204" pitchFamily="34" charset="0"/>
              </a:rPr>
              <a:t>Des réclamations portant sur des douleurs physiques, y compris maux de tête, maux </a:t>
            </a:r>
            <a:r>
              <a:rPr lang="fr-FR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d’estomac </a:t>
            </a:r>
            <a:r>
              <a:rPr lang="fr-FR" sz="2000" dirty="0">
                <a:ea typeface="Calibri" panose="020F0502020204030204" pitchFamily="34" charset="0"/>
                <a:cs typeface="Calibri" panose="020F0502020204030204" pitchFamily="34" charset="0"/>
              </a:rPr>
              <a:t>ou vertiges</a:t>
            </a:r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9259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 dirty="0"/>
              <a:t>Que pouvons-nous faire lorsque les enfants sont très perturbés et ne </a:t>
            </a:r>
            <a:r>
              <a:rPr lang="fr-FR" dirty="0" smtClean="0"/>
              <a:t>s’améliorent pas ?</a:t>
            </a:r>
            <a:endParaRPr lang="fr-FR" dirty="0"/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EEFED695-59F6-4933-8406-54C8AD762BE7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358800" y="1656863"/>
            <a:ext cx="11473200" cy="3937543"/>
          </a:xfrm>
        </p:spPr>
        <p:txBody>
          <a:bodyPr>
            <a:normAutofit/>
          </a:bodyPr>
          <a:lstStyle/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FR" sz="2000" dirty="0">
                <a:ea typeface="Calibri" panose="020F0502020204030204" pitchFamily="34" charset="0"/>
                <a:cs typeface="Calibri" panose="020F0502020204030204" pitchFamily="34" charset="0"/>
              </a:rPr>
              <a:t>Si le niveau de détresse des enfants persiste malgré </a:t>
            </a:r>
            <a:r>
              <a:rPr lang="fr-FR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l’application </a:t>
            </a:r>
            <a:r>
              <a:rPr lang="fr-FR" sz="2000" dirty="0">
                <a:ea typeface="Calibri" panose="020F0502020204030204" pitchFamily="34" charset="0"/>
                <a:cs typeface="Calibri" panose="020F0502020204030204" pitchFamily="34" charset="0"/>
              </a:rPr>
              <a:t>des conseils suggérés ici, discutez de la situation avec la famille. Demandez-leur la permission </a:t>
            </a:r>
            <a:r>
              <a:rPr lang="fr-FR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d’orienter l’enfant </a:t>
            </a:r>
            <a:r>
              <a:rPr lang="fr-FR" sz="2000" dirty="0">
                <a:ea typeface="Calibri" panose="020F0502020204030204" pitchFamily="34" charset="0"/>
                <a:cs typeface="Calibri" panose="020F0502020204030204" pitchFamily="34" charset="0"/>
              </a:rPr>
              <a:t>vers des services spécialisés dans </a:t>
            </a:r>
            <a:r>
              <a:rPr lang="fr-FR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l’aide </a:t>
            </a:r>
            <a:r>
              <a:rPr lang="fr-FR" sz="2000" dirty="0">
                <a:ea typeface="Calibri" panose="020F0502020204030204" pitchFamily="34" charset="0"/>
                <a:cs typeface="Calibri" panose="020F0502020204030204" pitchFamily="34" charset="0"/>
              </a:rPr>
              <a:t>aux enfants en détresse.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FR" sz="2000" dirty="0">
                <a:ea typeface="Calibri" panose="020F0502020204030204" pitchFamily="34" charset="0"/>
                <a:cs typeface="Calibri" panose="020F0502020204030204" pitchFamily="34" charset="0"/>
              </a:rPr>
              <a:t>Si votre école ne dispose pas </a:t>
            </a:r>
            <a:r>
              <a:rPr lang="fr-FR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d’un </a:t>
            </a:r>
            <a:r>
              <a:rPr lang="fr-FR" sz="2000" dirty="0">
                <a:ea typeface="Calibri" panose="020F0502020204030204" pitchFamily="34" charset="0"/>
                <a:cs typeface="Calibri" panose="020F0502020204030204" pitchFamily="34" charset="0"/>
              </a:rPr>
              <a:t>système de signalement des enfants en détresse, discutez immédiatement avec le personnel administratif de son importance. Si nécessaire, aidez le directeur à identifier les services appropriés ou le personnel formé.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FR" sz="2000" dirty="0">
                <a:ea typeface="Calibri" panose="020F0502020204030204" pitchFamily="34" charset="0"/>
                <a:cs typeface="Calibri" panose="020F0502020204030204" pitchFamily="34" charset="0"/>
              </a:rPr>
              <a:t>Une fois </a:t>
            </a:r>
            <a:r>
              <a:rPr lang="fr-FR" sz="2000" dirty="0" smtClean="0">
                <a:ea typeface="Calibri" panose="020F0502020204030204" pitchFamily="34" charset="0"/>
                <a:cs typeface="Calibri" panose="020F0502020204030204" pitchFamily="34" charset="0"/>
              </a:rPr>
              <a:t>qu’une </a:t>
            </a:r>
            <a:r>
              <a:rPr lang="fr-FR" sz="2000" dirty="0">
                <a:ea typeface="Calibri" panose="020F0502020204030204" pitchFamily="34" charset="0"/>
                <a:cs typeface="Calibri" panose="020F0502020204030204" pitchFamily="34" charset="0"/>
              </a:rPr>
              <a:t>politique de signalement est en place, assurez-vous que tous les enseignants la connaissent. Les familles des enfants en grande détresse doivent être contactées avant de signaler ceux-ci à des services extérieurs.</a:t>
            </a:r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1796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>
          <a:xfrm>
            <a:off x="360000" y="360000"/>
            <a:ext cx="11473200" cy="1725473"/>
          </a:xfrm>
        </p:spPr>
        <p:txBody>
          <a:bodyPr>
            <a:normAutofit/>
          </a:bodyPr>
          <a:lstStyle/>
          <a:p>
            <a:r>
              <a:rPr lang="fr-FR" sz="5400"/>
              <a:t>Bien-être des enseignants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="" xmlns:a16="http://schemas.microsoft.com/office/drawing/2014/main" id="{BCA06CB8-D9B2-45BC-8243-8C53ABFDEA79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93"/>
          <a:stretch>
            <a:fillRect/>
          </a:stretch>
        </p:blipFill>
        <p:spPr bwMode="auto">
          <a:xfrm>
            <a:off x="2140422" y="1656863"/>
            <a:ext cx="7911156" cy="4080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4085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 dirty="0"/>
              <a:t>Bien-être des enseignants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EEFED695-59F6-4933-8406-54C8AD762BE7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Est-il important pour les enseignants de prendre soin </a:t>
            </a:r>
            <a:r>
              <a:rPr lang="fr-FR" dirty="0" smtClean="0"/>
              <a:t>d’eux ?</a:t>
            </a:r>
            <a:endParaRPr lang="fr-FR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 Que se passe-t-il quand nous ne nous préoccupons pas de notre </a:t>
            </a:r>
            <a:r>
              <a:rPr lang="fr-FR" dirty="0" smtClean="0"/>
              <a:t>bien-être ?</a:t>
            </a:r>
            <a:endParaRPr lang="fr-FR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Quelles sont vos stratégies pour prendre soin de </a:t>
            </a:r>
            <a:r>
              <a:rPr lang="fr-FR" dirty="0" smtClean="0"/>
              <a:t>vous ? 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664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 dirty="0"/>
              <a:t>Règles de base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="" xmlns:a16="http://schemas.microsoft.com/office/drawing/2014/main" id="{9E20DDA7-FA56-44BB-B203-74E3DD2D107D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359400" y="1774634"/>
            <a:ext cx="11473200" cy="3937543"/>
          </a:xfrm>
        </p:spPr>
        <p:txBody>
          <a:bodyPr/>
          <a:lstStyle/>
          <a:p>
            <a:r>
              <a:rPr lang="fr-FR" dirty="0"/>
              <a:t>• Respectez et écoutez ce que les autres ont à dire</a:t>
            </a:r>
          </a:p>
          <a:p>
            <a:r>
              <a:rPr lang="fr-FR" dirty="0"/>
              <a:t>• Aidez-vous les uns les autres à apprendre</a:t>
            </a:r>
          </a:p>
          <a:p>
            <a:r>
              <a:rPr lang="fr-FR" dirty="0"/>
              <a:t>• Montrez-vous capable de poser des questions et de parler des différences</a:t>
            </a:r>
          </a:p>
          <a:p>
            <a:r>
              <a:rPr lang="fr-FR" dirty="0"/>
              <a:t>• Gardez les téléphones portables éteints ou en mode silencieux</a:t>
            </a:r>
          </a:p>
          <a:p>
            <a:r>
              <a:rPr lang="fr-FR" dirty="0"/>
              <a:t>• Soyez ponctuels</a:t>
            </a:r>
          </a:p>
          <a:p>
            <a:r>
              <a:rPr lang="fr-FR" dirty="0"/>
              <a:t>• Gardez la caméra allumée, si possible </a:t>
            </a:r>
          </a:p>
        </p:txBody>
      </p:sp>
      <p:pic>
        <p:nvPicPr>
          <p:cNvPr id="6" name="Picture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74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/>
              <a:t>Conseils bien-être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EEFED695-59F6-4933-8406-54C8AD762BE7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561474" y="1774634"/>
            <a:ext cx="11271125" cy="393754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Réflexion et perspective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Bien-être physique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Liens sociaux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Soins personnels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Création </a:t>
            </a:r>
            <a:r>
              <a:rPr lang="fr-FR" dirty="0" smtClean="0"/>
              <a:t>d’un </a:t>
            </a:r>
            <a:r>
              <a:rPr lang="fr-FR" dirty="0"/>
              <a:t>plan </a:t>
            </a:r>
            <a:r>
              <a:rPr lang="fr-FR" dirty="0" smtClean="0"/>
              <a:t>d’action </a:t>
            </a:r>
            <a:r>
              <a:rPr lang="fr-FR" dirty="0"/>
              <a:t>bien-être</a:t>
            </a:r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8108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>
          <a:xfrm>
            <a:off x="360000" y="360000"/>
            <a:ext cx="11473200" cy="1725473"/>
          </a:xfrm>
        </p:spPr>
        <p:txBody>
          <a:bodyPr>
            <a:normAutofit/>
          </a:bodyPr>
          <a:lstStyle/>
          <a:p>
            <a:r>
              <a:rPr lang="fr-FR" sz="4000" dirty="0"/>
              <a:t>Planification et évaluation des actions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77B85216-C8F8-4BA3-9FD2-AE1D49B8189D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2">
            <a:extLst>
              <a:ext uri="{FF2B5EF4-FFF2-40B4-BE49-F238E27FC236}">
                <a16:creationId xmlns="" xmlns:a16="http://schemas.microsoft.com/office/drawing/2014/main" id="{4E2E77F9-EA44-45B9-AC97-8C26A168715B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93"/>
          <a:stretch>
            <a:fillRect/>
          </a:stretch>
        </p:blipFill>
        <p:spPr bwMode="auto">
          <a:xfrm>
            <a:off x="2140422" y="1656863"/>
            <a:ext cx="7911156" cy="4080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2608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/>
              <a:t>Planification des actions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="" xmlns:a16="http://schemas.microsoft.com/office/drawing/2014/main" id="{53695898-8771-417D-AD5D-600C206042CE}"/>
              </a:ext>
            </a:extLst>
          </p:cNvPr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76776774"/>
              </p:ext>
            </p:extLst>
          </p:nvPr>
        </p:nvGraphicFramePr>
        <p:xfrm>
          <a:off x="561474" y="1303937"/>
          <a:ext cx="10603830" cy="3772492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4996692">
                  <a:extLst>
                    <a:ext uri="{9D8B030D-6E8A-4147-A177-3AD203B41FA5}">
                      <a16:colId xmlns="" xmlns:a16="http://schemas.microsoft.com/office/drawing/2014/main" val="684293445"/>
                    </a:ext>
                  </a:extLst>
                </a:gridCol>
                <a:gridCol w="1637562">
                  <a:extLst>
                    <a:ext uri="{9D8B030D-6E8A-4147-A177-3AD203B41FA5}">
                      <a16:colId xmlns="" xmlns:a16="http://schemas.microsoft.com/office/drawing/2014/main" val="1940476802"/>
                    </a:ext>
                  </a:extLst>
                </a:gridCol>
                <a:gridCol w="1478510">
                  <a:extLst>
                    <a:ext uri="{9D8B030D-6E8A-4147-A177-3AD203B41FA5}">
                      <a16:colId xmlns="" xmlns:a16="http://schemas.microsoft.com/office/drawing/2014/main" val="2393237841"/>
                    </a:ext>
                  </a:extLst>
                </a:gridCol>
                <a:gridCol w="2491066">
                  <a:extLst>
                    <a:ext uri="{9D8B030D-6E8A-4147-A177-3AD203B41FA5}">
                      <a16:colId xmlns="" xmlns:a16="http://schemas.microsoft.com/office/drawing/2014/main" val="3343859426"/>
                    </a:ext>
                  </a:extLst>
                </a:gridCol>
              </a:tblGrid>
              <a:tr h="7146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/>
                        <a:t>Quoi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/>
                        <a:t>Quand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/>
                        <a:t>Qui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/>
                        <a:t>Comment saurai-je que </a:t>
                      </a:r>
                      <a:r>
                        <a:rPr lang="fr-FR" sz="2000" dirty="0" smtClean="0"/>
                        <a:t>l’objectif </a:t>
                      </a:r>
                      <a:r>
                        <a:rPr lang="fr-FR" sz="2000" dirty="0"/>
                        <a:t>est atteint 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029335871"/>
                  </a:ext>
                </a:extLst>
              </a:tr>
              <a:tr h="68243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/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595121586"/>
                  </a:ext>
                </a:extLst>
              </a:tr>
              <a:tr h="71460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/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37815608"/>
                  </a:ext>
                </a:extLst>
              </a:tr>
              <a:tr h="68243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/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191034923"/>
                  </a:ext>
                </a:extLst>
              </a:tr>
              <a:tr h="71460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/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/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617021829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5965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>
          <a:xfrm>
            <a:off x="360000" y="360000"/>
            <a:ext cx="11473200" cy="1725473"/>
          </a:xfrm>
        </p:spPr>
        <p:txBody>
          <a:bodyPr>
            <a:normAutofit/>
          </a:bodyPr>
          <a:lstStyle/>
          <a:p>
            <a:r>
              <a:rPr lang="fr-FR" sz="5400"/>
              <a:t>Évaluation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05CC84F5-B03D-4AB3-937C-88257B2A86F7}"/>
              </a:ext>
            </a:extLst>
          </p:cNvPr>
          <p:cNvPicPr/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472" y="1656863"/>
            <a:ext cx="8680358" cy="4098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77569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fr-FR" sz="3600"/>
              <a:t>Soutien psychosocial pour les enfants pendant la pandémie de COVID-19</a:t>
            </a:r>
          </a:p>
          <a:p>
            <a:pPr algn="ctr"/>
            <a:r>
              <a:rPr lang="fr-FR" sz="3600"/>
              <a:t>Atelier de formation des enseignants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56D78FEA-9D5D-4EB8-8772-8DCA9230872A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6517E99F-8C55-45B4-97C0-BE2D4D3E7EF1}"/>
              </a:ext>
            </a:extLst>
          </p:cNvPr>
          <p:cNvPicPr/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472" y="1656863"/>
            <a:ext cx="8680358" cy="4098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06052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>
          <a:xfrm>
            <a:off x="359400" y="2397348"/>
            <a:ext cx="11473200" cy="1296862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DIAPOSITIVES SUPPLÉMENTAIRES POUR </a:t>
            </a:r>
            <a:r>
              <a:rPr lang="fr-FR" dirty="0" smtClean="0"/>
              <a:t>L’ATELIER </a:t>
            </a:r>
            <a:r>
              <a:rPr lang="fr-FR" dirty="0"/>
              <a:t>DE FORMATION DES PRÉSENTATEURS</a:t>
            </a:r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46665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>
          <a:xfrm>
            <a:off x="359400" y="408127"/>
            <a:ext cx="11473200" cy="586483"/>
          </a:xfrm>
        </p:spPr>
        <p:txBody>
          <a:bodyPr>
            <a:normAutofit/>
          </a:bodyPr>
          <a:lstStyle/>
          <a:p>
            <a:pPr algn="ctr"/>
            <a:r>
              <a:rPr lang="fr-FR"/>
              <a:t>Chronogramme de formation suggéré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="" xmlns:a16="http://schemas.microsoft.com/office/drawing/2014/main" id="{42A6651D-E41E-4823-95E9-424301156736}"/>
              </a:ext>
            </a:extLst>
          </p:cNvPr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34592078"/>
              </p:ext>
            </p:extLst>
          </p:nvPr>
        </p:nvGraphicFramePr>
        <p:xfrm>
          <a:off x="1876926" y="1010652"/>
          <a:ext cx="8438147" cy="4882325"/>
        </p:xfrm>
        <a:graphic>
          <a:graphicData uri="http://schemas.openxmlformats.org/drawingml/2006/table">
            <a:tbl>
              <a:tblPr firstRow="1" firstCol="1" bandRow="1"/>
              <a:tblGrid>
                <a:gridCol w="3987162">
                  <a:extLst>
                    <a:ext uri="{9D8B030D-6E8A-4147-A177-3AD203B41FA5}">
                      <a16:colId xmlns="" xmlns:a16="http://schemas.microsoft.com/office/drawing/2014/main" val="3956016638"/>
                    </a:ext>
                  </a:extLst>
                </a:gridCol>
                <a:gridCol w="4450985">
                  <a:extLst>
                    <a:ext uri="{9D8B030D-6E8A-4147-A177-3AD203B41FA5}">
                      <a16:colId xmlns="" xmlns:a16="http://schemas.microsoft.com/office/drawing/2014/main" val="64349561"/>
                    </a:ext>
                  </a:extLst>
                </a:gridCol>
              </a:tblGrid>
              <a:tr h="40139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b="1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1ère partie : Introduction au soutien psychosocial (2 heures)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b="1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2ème partie : Intégrer le soutien psychosocial à </a:t>
                      </a:r>
                      <a:r>
                        <a:rPr lang="fr-FR" sz="1400" b="1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l’enseignement </a:t>
                      </a:r>
                      <a:r>
                        <a:rPr lang="fr-FR" sz="1400" b="1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(2 heures)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63999290"/>
                  </a:ext>
                </a:extLst>
              </a:tr>
              <a:tr h="416409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Présentations et attentes (y compris la réflexion biblique facultative) (25 minutes)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b="1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fr-FR" sz="1400" b="1" baseline="30000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fr-FR" sz="1400" b="1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atelier </a:t>
                      </a:r>
                      <a:r>
                        <a:rPr lang="fr-FR" sz="1400" b="1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1400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l’effet </a:t>
                      </a: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des situations </a:t>
                      </a:r>
                      <a:r>
                        <a:rPr lang="fr-FR" sz="1400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d’urgence </a:t>
                      </a: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sur les enfants (25 minutes)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b="1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fr-FR" sz="1400" b="1" baseline="30000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fr-FR" sz="1400" b="1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atelier </a:t>
                      </a:r>
                      <a:r>
                        <a:rPr lang="fr-FR" sz="1400" b="1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1400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qu’est-ce </a:t>
                      </a: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que le soutien psychosocial ? (15 minutes)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b="1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fr-FR" sz="1400" b="1" baseline="30000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fr-FR" sz="1400" b="1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atelier </a:t>
                      </a:r>
                      <a:r>
                        <a:rPr lang="fr-FR" sz="1400" b="1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1400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encourager </a:t>
                      </a: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la résilience dans les programmes pédagogiques (50 minutes)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Bilan et évaluation (5 minutes)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Accueil et commentaires (y compris la réflexion biblique facultative) (15 minutes)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b="1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fr-FR" sz="1400" b="1" baseline="30000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fr-FR" sz="1400" b="1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atelier </a:t>
                      </a:r>
                      <a:r>
                        <a:rPr lang="fr-FR" sz="1400" b="1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1400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soutien </a:t>
                      </a: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psychosocial en classe (45 minutes)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b="1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fr-FR" sz="1400" b="1" baseline="30000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fr-FR" sz="1400" b="1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atelier </a:t>
                      </a:r>
                      <a:r>
                        <a:rPr lang="fr-FR" sz="1400" b="1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1400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soutenir </a:t>
                      </a: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les enfants en difficulté (15 minutes)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b="1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fr-FR" sz="1400" b="1" baseline="30000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fr-FR" sz="1400" b="1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atelier </a:t>
                      </a:r>
                      <a:r>
                        <a:rPr lang="fr-FR" sz="1400" b="1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1400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bien-être </a:t>
                      </a: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des enseignants (30 minutes)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Étapes, plan </a:t>
                      </a:r>
                      <a:r>
                        <a:rPr lang="fr-FR" sz="1400" dirty="0" smtClean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d’action </a:t>
                      </a:r>
                      <a:r>
                        <a:rPr lang="fr-FR" sz="1400" dirty="0"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et évaluations (15 minutes)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87511428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81430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>
          <a:xfrm>
            <a:off x="359400" y="408127"/>
            <a:ext cx="11473200" cy="586483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Avant votre séance de </a:t>
            </a:r>
            <a:r>
              <a:rPr lang="fr-FR" dirty="0" smtClean="0"/>
              <a:t>formation :</a:t>
            </a:r>
            <a:endParaRPr lang="fr-FR" dirty="0"/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F94C8AEC-C866-4C96-BE6C-BE01196526B8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359400" y="1774634"/>
            <a:ext cx="11473200" cy="3937543"/>
          </a:xfrm>
        </p:spPr>
        <p:txBody>
          <a:bodyPr>
            <a:normAutofit fontScale="62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3400" dirty="0"/>
              <a:t>Adaptez le programme de formation à votre emploi du temps et créez un chronogramme pour vos participants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3400" dirty="0"/>
              <a:t>Familiarisez-vous avec toutes les technologies en ligne que vous utiliserez pour la formation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3400" dirty="0"/>
              <a:t>Pensez à la gestion de la </a:t>
            </a:r>
            <a:r>
              <a:rPr lang="fr-FR" sz="3400" dirty="0" smtClean="0"/>
              <a:t>formation : </a:t>
            </a:r>
            <a:r>
              <a:rPr lang="fr-FR" sz="3400" dirty="0"/>
              <a:t>allez-vous disposer </a:t>
            </a:r>
            <a:r>
              <a:rPr lang="fr-FR" sz="3400" dirty="0" smtClean="0"/>
              <a:t>d’un </a:t>
            </a:r>
            <a:r>
              <a:rPr lang="fr-FR" sz="3400" dirty="0"/>
              <a:t>animateur et </a:t>
            </a:r>
            <a:r>
              <a:rPr lang="fr-FR" sz="3400" dirty="0" smtClean="0"/>
              <a:t>d’une </a:t>
            </a:r>
            <a:r>
              <a:rPr lang="fr-FR" sz="3400" dirty="0"/>
              <a:t>assistance technique pour la formation en </a:t>
            </a:r>
            <a:r>
              <a:rPr lang="fr-FR" sz="3400" dirty="0" smtClean="0"/>
              <a:t>ligne ? </a:t>
            </a:r>
            <a:endParaRPr lang="fr-FR" sz="3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3400" dirty="0"/>
              <a:t>Réfléchissez à la façon dont vous confirmerez la présence des participants et dont vous effectuerez les évaluations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3400" dirty="0"/>
              <a:t>Pour une formation présentielle, choisissez et réservez un lieu suffisamment grand pour les activités du groupe et facilement accessible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3400" dirty="0"/>
              <a:t>Envoyez les invitations suffisamment longtemps à </a:t>
            </a:r>
            <a:r>
              <a:rPr lang="fr-FR" sz="3400" dirty="0" smtClean="0"/>
              <a:t>l’avance</a:t>
            </a:r>
            <a:endParaRPr lang="fr-FR" sz="3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3400" dirty="0"/>
              <a:t>Vérifiez tout le matériel dont vous aurez besoin et préparez-vous </a:t>
            </a: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3514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>
          <a:xfrm>
            <a:off x="359400" y="408127"/>
            <a:ext cx="11473200" cy="586483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Préparation à la présentation de vos sessions de formation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F94C8AEC-C866-4C96-BE6C-BE01196526B8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359400" y="1774634"/>
            <a:ext cx="11473200" cy="3937543"/>
          </a:xfrm>
        </p:spPr>
        <p:txBody>
          <a:bodyPr>
            <a:normAutofit fontScale="925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Votre formation sera-t-elle dispensée en ligne ou de manière </a:t>
            </a:r>
            <a:r>
              <a:rPr lang="fr-FR" dirty="0" smtClean="0"/>
              <a:t>présentielle ? </a:t>
            </a:r>
            <a:r>
              <a:rPr lang="fr-FR" dirty="0"/>
              <a:t>Comment en assurerez-vous la sécurité et </a:t>
            </a:r>
            <a:r>
              <a:rPr lang="fr-FR" dirty="0" smtClean="0"/>
              <a:t>l’accessibilité ?</a:t>
            </a:r>
            <a:endParaRPr lang="fr-FR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Combien de participants y </a:t>
            </a:r>
            <a:r>
              <a:rPr lang="fr-FR" dirty="0" smtClean="0"/>
              <a:t>assisteront ?</a:t>
            </a:r>
            <a:endParaRPr lang="fr-FR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De quels outils et ressources aurez-vous besoin (virtuels et physiques</a:t>
            </a:r>
            <a:r>
              <a:rPr lang="fr-FR" dirty="0" smtClean="0"/>
              <a:t>) ?</a:t>
            </a:r>
            <a:endParaRPr lang="fr-FR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Avec qui travaillerez-vous pour organiser et animer la </a:t>
            </a:r>
            <a:r>
              <a:rPr lang="fr-FR" dirty="0" smtClean="0"/>
              <a:t>formation ?</a:t>
            </a:r>
            <a:endParaRPr lang="fr-FR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Comment vous assurerez-vous que les participants mettent la formation en </a:t>
            </a:r>
            <a:r>
              <a:rPr lang="fr-FR" dirty="0" smtClean="0"/>
              <a:t>pratique ? </a:t>
            </a:r>
            <a:r>
              <a:rPr lang="fr-FR" dirty="0"/>
              <a:t>Effectuerez-vous un </a:t>
            </a:r>
            <a:r>
              <a:rPr lang="fr-FR" dirty="0" smtClean="0"/>
              <a:t>suivi ? 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543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fr-FR" sz="5400"/>
              <a:t>Réflexion biblique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359400" y="1774634"/>
            <a:ext cx="11473200" cy="3937543"/>
          </a:xfrm>
        </p:spPr>
        <p:txBody>
          <a:bodyPr/>
          <a:lstStyle/>
          <a:p>
            <a:r>
              <a:rPr lang="fr-FR"/>
              <a:t>Lisez </a:t>
            </a:r>
            <a:r>
              <a:rPr lang="fr-FR" b="1"/>
              <a:t>Matthieu 2:13-18</a:t>
            </a:r>
          </a:p>
          <a:p>
            <a:endParaRPr lang="en-GB" dirty="0"/>
          </a:p>
          <a:p>
            <a:r>
              <a:rPr lang="fr-FR"/>
              <a:t>Comment est le cœur de Dieu pour les enfants en détresse ? </a:t>
            </a:r>
          </a:p>
        </p:txBody>
      </p:sp>
      <p:pic>
        <p:nvPicPr>
          <p:cNvPr id="6" name="Picture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50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>
          <a:xfrm>
            <a:off x="360000" y="360000"/>
            <a:ext cx="11473200" cy="1773599"/>
          </a:xfrm>
        </p:spPr>
        <p:txBody>
          <a:bodyPr>
            <a:normAutofit/>
          </a:bodyPr>
          <a:lstStyle/>
          <a:p>
            <a:pPr algn="ctr"/>
            <a:r>
              <a:rPr lang="fr-FR" sz="4600"/>
              <a:t>Introduction au soutien psychosocial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EA62949D-2E9B-4F8B-8937-83863FDA574E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F6C4C333-777C-4B27-BC99-8DAA415D6B6D}"/>
              </a:ext>
            </a:extLst>
          </p:cNvPr>
          <p:cNvPicPr/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472" y="1656863"/>
            <a:ext cx="8680358" cy="4098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05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 dirty="0"/>
              <a:t>Comprendre </a:t>
            </a:r>
            <a:r>
              <a:rPr lang="fr-FR" dirty="0" smtClean="0"/>
              <a:t>l’effet </a:t>
            </a:r>
            <a:r>
              <a:rPr lang="fr-FR" dirty="0"/>
              <a:t>des situations </a:t>
            </a:r>
            <a:r>
              <a:rPr lang="fr-FR" dirty="0" smtClean="0"/>
              <a:t>d’urgence </a:t>
            </a:r>
            <a:r>
              <a:rPr lang="fr-FR" dirty="0"/>
              <a:t>sur les enfants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359400" y="1981200"/>
            <a:ext cx="11473200" cy="3730977"/>
          </a:xfrm>
        </p:spPr>
        <p:txBody>
          <a:bodyPr/>
          <a:lstStyle/>
          <a:p>
            <a:r>
              <a:rPr lang="fr-FR" dirty="0"/>
              <a:t>• Quel a été </a:t>
            </a:r>
            <a:r>
              <a:rPr lang="fr-FR" dirty="0" smtClean="0"/>
              <a:t>l’impact </a:t>
            </a:r>
            <a:r>
              <a:rPr lang="fr-FR" dirty="0"/>
              <a:t>de la Covid-19 sur les enfants ? Quel a été </a:t>
            </a:r>
            <a:r>
              <a:rPr lang="fr-FR" dirty="0" smtClean="0"/>
              <a:t>l’effet </a:t>
            </a:r>
            <a:r>
              <a:rPr lang="fr-FR" dirty="0"/>
              <a:t>de leur déscolarisation ? </a:t>
            </a:r>
          </a:p>
          <a:p>
            <a:endParaRPr lang="en-GB" dirty="0"/>
          </a:p>
          <a:p>
            <a:r>
              <a:rPr lang="fr-FR" dirty="0"/>
              <a:t>• Comment comparez-vous cela à votre expérience dans vos communautés?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CD706BE4-661D-42B3-96F4-982E2A6C34EC}"/>
              </a:ext>
            </a:extLst>
          </p:cNvPr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 dirty="0" smtClean="0"/>
              <a:t>L’impact </a:t>
            </a:r>
            <a:r>
              <a:rPr lang="fr-FR" dirty="0"/>
              <a:t>de la Covid-19 sur les enfants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80EF1E6-B90A-413C-9394-A3DEC0293BD0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359400" y="1283368"/>
            <a:ext cx="11473200" cy="4764506"/>
          </a:xfrm>
        </p:spPr>
        <p:txBody>
          <a:bodyPr>
            <a:normAutofit fontScale="40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5900" dirty="0"/>
              <a:t>Plus de </a:t>
            </a:r>
            <a:r>
              <a:rPr lang="fr-FR" sz="5900" b="1" dirty="0"/>
              <a:t>1,6 </a:t>
            </a:r>
            <a:r>
              <a:rPr lang="fr-FR" sz="5900" b="1" dirty="0" smtClean="0"/>
              <a:t>milliard </a:t>
            </a:r>
            <a:r>
              <a:rPr lang="fr-FR" sz="5900" dirty="0" smtClean="0"/>
              <a:t>d’enfants </a:t>
            </a:r>
            <a:r>
              <a:rPr lang="fr-FR" sz="5900" dirty="0"/>
              <a:t>ont été confrontés à des fermetures </a:t>
            </a:r>
            <a:r>
              <a:rPr lang="fr-FR" sz="5900" dirty="0" smtClean="0"/>
              <a:t>d’écoles</a:t>
            </a:r>
            <a:endParaRPr lang="fr-FR" sz="59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5900" dirty="0"/>
              <a:t>Moins de </a:t>
            </a:r>
            <a:r>
              <a:rPr lang="fr-FR" sz="5900" b="1" dirty="0" smtClean="0"/>
              <a:t>1 %</a:t>
            </a:r>
            <a:r>
              <a:rPr lang="fr-FR" sz="5900" dirty="0" smtClean="0"/>
              <a:t> </a:t>
            </a:r>
            <a:r>
              <a:rPr lang="fr-FR" sz="5900" dirty="0"/>
              <a:t>des enfants issus de ménages pauvres ont déclaré avoir </a:t>
            </a:r>
            <a:r>
              <a:rPr lang="fr-FR" sz="5900" b="1" dirty="0"/>
              <a:t>accès à Internet</a:t>
            </a:r>
            <a:r>
              <a:rPr lang="fr-FR" sz="5900" dirty="0"/>
              <a:t> pour accompagner les cours à distance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5900" b="1" dirty="0" smtClean="0"/>
              <a:t>89 %</a:t>
            </a:r>
            <a:r>
              <a:rPr lang="fr-FR" sz="5900" dirty="0" smtClean="0"/>
              <a:t> </a:t>
            </a:r>
            <a:r>
              <a:rPr lang="fr-FR" sz="5900" dirty="0"/>
              <a:t>des participants à </a:t>
            </a:r>
            <a:r>
              <a:rPr lang="fr-FR" sz="5900" dirty="0" smtClean="0"/>
              <a:t>l’enquête </a:t>
            </a:r>
            <a:r>
              <a:rPr lang="fr-FR" sz="5900" dirty="0"/>
              <a:t>ont déclaré que la COVID-19 avait eu un impact sur leur accès aux soins de santé, aux médicaments et aux équipements médicaux.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5900" dirty="0"/>
              <a:t>Près des deux tiers </a:t>
            </a:r>
            <a:r>
              <a:rPr lang="fr-FR" sz="5900" dirty="0" smtClean="0"/>
              <a:t>(</a:t>
            </a:r>
            <a:r>
              <a:rPr lang="fr-FR" sz="5900" b="1" dirty="0" smtClean="0"/>
              <a:t>62 %</a:t>
            </a:r>
            <a:r>
              <a:rPr lang="fr-FR" sz="5900" dirty="0" smtClean="0"/>
              <a:t>) </a:t>
            </a:r>
            <a:r>
              <a:rPr lang="fr-FR" sz="5900" dirty="0"/>
              <a:t>des participants ont déclaré avoir du mal à fournir à leur famille de la </a:t>
            </a:r>
            <a:r>
              <a:rPr lang="fr-FR" sz="5900" b="1" dirty="0"/>
              <a:t>viande, des produits laitiers, des céréales, des fruits et des légumes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5900" b="1" dirty="0"/>
              <a:t>Le taux de violence familiale</a:t>
            </a:r>
            <a:r>
              <a:rPr lang="fr-FR" sz="5900" dirty="0"/>
              <a:t> signalé par les enfants était deux fois plus élevé lorsque les écoles étaient fermées (</a:t>
            </a:r>
            <a:r>
              <a:rPr lang="fr-FR" sz="5900" dirty="0" smtClean="0"/>
              <a:t>17 %) </a:t>
            </a:r>
            <a:r>
              <a:rPr lang="fr-FR" sz="5900" dirty="0"/>
              <a:t>que lorsque les écoles étaient ouvertes et </a:t>
            </a:r>
            <a:r>
              <a:rPr lang="fr-FR" sz="5900" dirty="0" smtClean="0"/>
              <a:t>qu’ils </a:t>
            </a:r>
            <a:r>
              <a:rPr lang="fr-FR" sz="5900" dirty="0"/>
              <a:t>étudiaient en classe (</a:t>
            </a:r>
            <a:r>
              <a:rPr lang="fr-FR" sz="5900" dirty="0" smtClean="0"/>
              <a:t>8 %).</a:t>
            </a:r>
            <a:endParaRPr lang="fr-FR" sz="59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5900" dirty="0"/>
              <a:t>Près des deux tiers des </a:t>
            </a:r>
            <a:r>
              <a:rPr lang="fr-FR" sz="5900" b="1" dirty="0"/>
              <a:t>filles (</a:t>
            </a:r>
            <a:r>
              <a:rPr lang="fr-FR" sz="5900" b="1" dirty="0" smtClean="0"/>
              <a:t>63 %) </a:t>
            </a:r>
            <a:r>
              <a:rPr lang="fr-FR" sz="5900" b="1" dirty="0"/>
              <a:t>ont</a:t>
            </a:r>
            <a:r>
              <a:rPr lang="fr-FR" sz="5900" dirty="0"/>
              <a:t> signalé une augmentation </a:t>
            </a:r>
            <a:r>
              <a:rPr lang="fr-FR" sz="5900" b="1" dirty="0"/>
              <a:t>des tâches ménagères qui leur sont attribuées.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3DD5C15-7F93-45CF-B39C-7A03103F629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809179" y="5678542"/>
            <a:ext cx="4677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>
                <a:solidFill>
                  <a:schemeClr val="accent4"/>
                </a:solidFill>
              </a:rPr>
              <a:t>Save the Children, 2020</a:t>
            </a:r>
          </a:p>
        </p:txBody>
      </p:sp>
    </p:spTree>
    <p:extLst>
      <p:ext uri="{BB962C8B-B14F-4D97-AF65-F5344CB8AC3E}">
        <p14:creationId xmlns:p14="http://schemas.microsoft.com/office/powerpoint/2010/main" val="153757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FR" dirty="0"/>
              <a:t>Les processus de développement interrompus par des situations </a:t>
            </a:r>
            <a:r>
              <a:rPr lang="fr-FR" dirty="0" smtClean="0"/>
              <a:t>d’urgence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2390274" y="1812758"/>
            <a:ext cx="9442326" cy="389941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/>
              <a:t>Confiance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/>
              <a:t>Compétence</a:t>
            </a:r>
          </a:p>
          <a:p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/>
              <a:t>Identité</a:t>
            </a:r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00" y="5855456"/>
            <a:ext cx="2603277" cy="68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00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heme/theme1.xml><?xml version="1.0" encoding="utf-8"?>
<a:theme xmlns:a="http://schemas.openxmlformats.org/drawingml/2006/main" name="Feature Font">
  <a:themeElements>
    <a:clrScheme name="Viv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0BAD6"/>
      </a:accent1>
      <a:accent2>
        <a:srgbClr val="FFC014"/>
      </a:accent2>
      <a:accent3>
        <a:srgbClr val="ED2355"/>
      </a:accent3>
      <a:accent4>
        <a:srgbClr val="0084A0"/>
      </a:accent4>
      <a:accent5>
        <a:srgbClr val="FF6614"/>
      </a:accent5>
      <a:accent6>
        <a:srgbClr val="8C0332"/>
      </a:accent6>
      <a:hlink>
        <a:srgbClr val="0563C1"/>
      </a:hlink>
      <a:folHlink>
        <a:srgbClr val="954F72"/>
      </a:folHlink>
    </a:clrScheme>
    <a:fontScheme name="Viva">
      <a:majorFont>
        <a:latin typeface="Poppins ExtraBold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6F82CA6-CB70-474C-A1BE-C7D87F4D1798}" vid="{80CBEEDA-5096-44E1-8D79-4095B16ADB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44F4D2E6748D44A677FE112FD8DB0F" ma:contentTypeVersion="13" ma:contentTypeDescription="Create a new document." ma:contentTypeScope="" ma:versionID="38ab32325e8db9240a34abbe43ca4adb">
  <xsd:schema xmlns:xsd="http://www.w3.org/2001/XMLSchema" xmlns:xs="http://www.w3.org/2001/XMLSchema" xmlns:p="http://schemas.microsoft.com/office/2006/metadata/properties" xmlns:ns3="ca9e0b91-b7e5-45fd-8029-3c2f4cb670b6" xmlns:ns4="1e95a8c6-9165-4fe7-a770-ca81a2bcf7ad" targetNamespace="http://schemas.microsoft.com/office/2006/metadata/properties" ma:root="true" ma:fieldsID="5fafeb9b04c7cf4fe6e3d67a54f71542" ns3:_="" ns4:_="">
    <xsd:import namespace="ca9e0b91-b7e5-45fd-8029-3c2f4cb670b6"/>
    <xsd:import namespace="1e95a8c6-9165-4fe7-a770-ca81a2bcf7a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9e0b91-b7e5-45fd-8029-3c2f4cb670b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95a8c6-9165-4fe7-a770-ca81a2bcf7a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828E5DB-83F4-4FBC-B362-7B53699A1E6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81BA854-3812-426A-BA6B-65EFD3D0B1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a9e0b91-b7e5-45fd-8029-3c2f4cb670b6"/>
    <ds:schemaRef ds:uri="1e95a8c6-9165-4fe7-a770-ca81a2bcf7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5926E96-D6A8-4A16-9668-8C54E6ECA98B}">
  <ds:schemaRefs>
    <ds:schemaRef ds:uri="ca9e0b91-b7e5-45fd-8029-3c2f4cb670b6"/>
    <ds:schemaRef ds:uri="http://purl.org/dc/elements/1.1/"/>
    <ds:schemaRef ds:uri="http://www.w3.org/XML/1998/namespace"/>
    <ds:schemaRef ds:uri="http://schemas.microsoft.com/office/2006/documentManagement/types"/>
    <ds:schemaRef ds:uri="1e95a8c6-9165-4fe7-a770-ca81a2bcf7ad"/>
    <ds:schemaRef ds:uri="http://purl.org/dc/terms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17193</TotalTime>
  <Words>1805</Words>
  <Application>Microsoft Office PowerPoint</Application>
  <PresentationFormat>Widescreen</PresentationFormat>
  <Paragraphs>269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4" baseType="lpstr">
      <vt:lpstr>Arial</vt:lpstr>
      <vt:lpstr>Symbol</vt:lpstr>
      <vt:lpstr>Poppins ExtraBold</vt:lpstr>
      <vt:lpstr>Poppins</vt:lpstr>
      <vt:lpstr>Calibri</vt:lpstr>
      <vt:lpstr>Feature Font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Stavers</dc:creator>
  <cp:lastModifiedBy>léa genefort</cp:lastModifiedBy>
  <cp:revision>72</cp:revision>
  <cp:lastPrinted>2020-09-14T16:02:43Z</cp:lastPrinted>
  <dcterms:created xsi:type="dcterms:W3CDTF">2020-05-17T18:32:37Z</dcterms:created>
  <dcterms:modified xsi:type="dcterms:W3CDTF">2021-03-11T23:25:33Z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0x0101009244F4D2E6748D44A677FE112FD8DB0F</vt:lpwstr>
  </property>
</Properties>
</file>