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53"/>
  </p:notesMasterIdLst>
  <p:handoutMasterIdLst>
    <p:handoutMasterId r:id="rId54"/>
  </p:handoutMasterIdLst>
  <p:sldIdLst>
    <p:sldId id="256" r:id="rId5"/>
    <p:sldId id="257" r:id="rId6"/>
    <p:sldId id="269" r:id="rId7"/>
    <p:sldId id="306" r:id="rId8"/>
    <p:sldId id="258" r:id="rId9"/>
    <p:sldId id="259" r:id="rId10"/>
    <p:sldId id="274" r:id="rId11"/>
    <p:sldId id="300" r:id="rId12"/>
    <p:sldId id="275" r:id="rId13"/>
    <p:sldId id="307" r:id="rId14"/>
    <p:sldId id="260" r:id="rId15"/>
    <p:sldId id="276" r:id="rId16"/>
    <p:sldId id="261" r:id="rId17"/>
    <p:sldId id="277" r:id="rId18"/>
    <p:sldId id="279" r:id="rId19"/>
    <p:sldId id="280" r:id="rId20"/>
    <p:sldId id="281" r:id="rId21"/>
    <p:sldId id="282" r:id="rId22"/>
    <p:sldId id="308" r:id="rId23"/>
    <p:sldId id="278" r:id="rId24"/>
    <p:sldId id="283" r:id="rId25"/>
    <p:sldId id="262" r:id="rId26"/>
    <p:sldId id="285" r:id="rId27"/>
    <p:sldId id="304" r:id="rId28"/>
    <p:sldId id="263" r:id="rId29"/>
    <p:sldId id="287" r:id="rId30"/>
    <p:sldId id="264" r:id="rId31"/>
    <p:sldId id="265" r:id="rId32"/>
    <p:sldId id="284" r:id="rId33"/>
    <p:sldId id="288" r:id="rId34"/>
    <p:sldId id="289" r:id="rId35"/>
    <p:sldId id="290" r:id="rId36"/>
    <p:sldId id="266" r:id="rId37"/>
    <p:sldId id="291" r:id="rId38"/>
    <p:sldId id="292" r:id="rId39"/>
    <p:sldId id="293" r:id="rId40"/>
    <p:sldId id="294" r:id="rId41"/>
    <p:sldId id="267" r:id="rId42"/>
    <p:sldId id="295" r:id="rId43"/>
    <p:sldId id="296" r:id="rId44"/>
    <p:sldId id="268" r:id="rId45"/>
    <p:sldId id="297" r:id="rId46"/>
    <p:sldId id="298" r:id="rId47"/>
    <p:sldId id="305" r:id="rId48"/>
    <p:sldId id="301" r:id="rId49"/>
    <p:sldId id="303" r:id="rId50"/>
    <p:sldId id="309" r:id="rId51"/>
    <p:sldId id="310" r:id="rId52"/>
  </p:sldIdLst>
  <p:sldSz cx="12192000" cy="6858000"/>
  <p:notesSz cx="6735763" cy="9866313"/>
  <p:embeddedFontLst>
    <p:embeddedFont>
      <p:font typeface="Poppins ExtraBold" panose="020B0604020202020204" charset="0"/>
      <p:bold r:id="rId55"/>
      <p:boldItalic r:id="rId56"/>
    </p:embeddedFont>
    <p:embeddedFont>
      <p:font typeface="Poppins" panose="020B0604020202020204" charset="0"/>
      <p:regular r:id="rId57"/>
      <p:bold r:id="rId58"/>
      <p:italic r:id="rId59"/>
      <p:boldItalic r:id="rId60"/>
    </p:embeddedFont>
    <p:embeddedFont>
      <p:font typeface="Calibri" panose="020F0502020204030204" pitchFamily="34" charset="0"/>
      <p:regular r:id="rId61"/>
      <p:bold r:id="rId62"/>
      <p:italic r:id="rId63"/>
      <p:boldItalic r:id="rId6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Olivier" initials="SO" lastIdx="1" clrIdx="0">
    <p:extLst>
      <p:ext uri="{19B8F6BF-5375-455C-9EA6-DF929625EA0E}">
        <p15:presenceInfo xmlns:p15="http://schemas.microsoft.com/office/powerpoint/2012/main" userId="S::S.Olivier@viva.org::85dc4ce0-45ae-47f3-b810-5834fe77b9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704BF-6E00-4A8E-AD96-DE0BFCF921FD}" v="247" dt="2020-12-18T13:18:27.5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14" autoAdjust="0"/>
    <p:restoredTop sz="87032" autoAdjust="0"/>
  </p:normalViewPr>
  <p:slideViewPr>
    <p:cSldViewPr snapToGrid="0">
      <p:cViewPr varScale="1">
        <p:scale>
          <a:sx n="73" d="100"/>
          <a:sy n="73" d="100"/>
        </p:scale>
        <p:origin x="43" y="-148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61"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62" Type="http://schemas.openxmlformats.org/officeDocument/2006/relationships/font" Target="fonts/font8.fntdata"/><Relationship Id="rId7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95C3C8EB-1467-4C46-81AA-D6EEF7A9E0C8}" type="datetimeFigureOut">
              <a:rPr lang="en-US" smtClean="0"/>
              <a:t>12/18/2020</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891AD267-9445-40A4-A9DC-421885349BAF}" type="slidenum">
              <a:rPr lang="en-US" smtClean="0"/>
              <a:t>‹#›</a:t>
            </a:fld>
            <a:endParaRPr lang="en-US"/>
          </a:p>
        </p:txBody>
      </p:sp>
    </p:spTree>
    <p:extLst>
      <p:ext uri="{BB962C8B-B14F-4D97-AF65-F5344CB8AC3E}">
        <p14:creationId xmlns:p14="http://schemas.microsoft.com/office/powerpoint/2010/main" val="359605725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2-16T16:02:21.520"/>
    </inkml:context>
    <inkml:brush xml:id="br0">
      <inkml:brushProperty name="width" value="0.21167" units="cm"/>
      <inkml:brushProperty name="height" value="0.21167" units="cm"/>
      <inkml:brushProperty name="color" value="#0084A0"/>
      <inkml:brushProperty name="ignorePressure" value="1"/>
    </inkml:brush>
  </inkml:definitions>
  <inkml:trace contextRef="#ctx0" brushRef="#br0">3221 490,'-14'0,"-88"0,-137 17,29 24,-60 7,209-39,-96 27,112-24,35-9,-444 132,423-121,2 1,0 2,-52 38,48-30,-202 147,-162 110,381-271,0 0,1 2,0 0,-17 20,-44 63,33-38,-15 14,-160 222,190-250,-7 8,2 2,-37 86,23-27,-27 73,62-151,2 2,2-1,-6 51,10-28,5 74,14 58,-13-175,20 174,-14-146,2 1,19 51,5-6,66 126,-76-174,1-1,2-1,2-2,65 68,-75-89,1 0,1-2,0 0,1-1,1-1,28 11,10 0,79 20,-84-30,0-3,1-2,0-2,0-4,1-1,103-12,-52-6,-1-4,173-57,-135 30,414-141,-89-4,-345 131,193-124,172-165,-390 269,144-148,63-117,261-388,-526 668,-3-1,55-127,-73 139,-3-1,-3-1,-2 0,9-77,-20 103,-2 1,-1-1,-1 1,-11-60,-2 26,-29-77,28 95,-9-28,-47-98,60 149,-2 1,0 1,-1 0,-1 1,-1 0,-1 1,-1 1,-28-23,13 18,0 1,-1 2,-1 1,-1 2,0 1,-42-11,27 12,0 3,-1 3,-1 1,-59 0,-479 8,153 31,2 28,139-25,-138 24,338-33,-187 76,251-88,-52 31,73-37,1 1,-1 0,2 1,0 0,0 0,0 1,-12 18,1 5,2 1,-17 40,4-6,-236 544,250-571,12-27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B0AA7E29-7EEE-4322-9316-8388753440AE}" type="datetimeFigureOut">
              <a:rPr lang="en-US" smtClean="0"/>
              <a:t>12/18/2020</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2D2CB2F-22DD-4444-9CE4-24BED3D6BC96}" type="slidenum">
              <a:rPr lang="en-US" smtClean="0"/>
              <a:t>‹#›</a:t>
            </a:fld>
            <a:endParaRPr lang="en-US"/>
          </a:p>
        </p:txBody>
      </p:sp>
    </p:spTree>
    <p:extLst>
      <p:ext uri="{BB962C8B-B14F-4D97-AF65-F5344CB8AC3E}">
        <p14:creationId xmlns:p14="http://schemas.microsoft.com/office/powerpoint/2010/main" val="740887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p:nvPr userDrawn="1"/>
        </p:nvSpPr>
        <p:spPr>
          <a:xfrm rot="1240963">
            <a:off x="1263899" y="-2638193"/>
            <a:ext cx="9936138" cy="12134384"/>
          </a:xfrm>
          <a:prstGeom prst="ellipse">
            <a:avLst/>
          </a:prstGeom>
          <a:solidFill>
            <a:schemeClr val="accent2">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picture containing drawing&#10;&#10;Description automatically generated">
            <a:extLst>
              <a:ext uri="{FF2B5EF4-FFF2-40B4-BE49-F238E27FC236}">
                <a16:creationId xmlns:a16="http://schemas.microsoft.com/office/drawing/2014/main" id="{939A7D4B-7E2B-4FF7-B59F-CBB0CF9064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992114"/>
          </a:xfrm>
          <a:prstGeom prst="rect">
            <a:avLst/>
          </a:prstGeom>
        </p:spPr>
      </p:pic>
    </p:spTree>
    <p:extLst>
      <p:ext uri="{BB962C8B-B14F-4D97-AF65-F5344CB8AC3E}">
        <p14:creationId xmlns:p14="http://schemas.microsoft.com/office/powerpoint/2010/main" val="133170116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accent5"/>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p:nvPr userDrawn="1"/>
        </p:nvSpPr>
        <p:spPr>
          <a:xfrm rot="1240963">
            <a:off x="1291607" y="-2638193"/>
            <a:ext cx="9936138" cy="12134384"/>
          </a:xfrm>
          <a:prstGeom prst="ellipse">
            <a:avLst/>
          </a:prstGeom>
          <a:solidFill>
            <a:schemeClr val="accent2">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picture containing drawing&#10;&#10;Description automatically generated">
            <a:extLst>
              <a:ext uri="{FF2B5EF4-FFF2-40B4-BE49-F238E27FC236}">
                <a16:creationId xmlns:a16="http://schemas.microsoft.com/office/drawing/2014/main" id="{939A7D4B-7E2B-4FF7-B59F-CBB0CF90648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106463" y="-471054"/>
            <a:ext cx="5979074" cy="3429000"/>
          </a:xfrm>
          <a:prstGeom prst="rect">
            <a:avLst/>
          </a:prstGeom>
        </p:spPr>
      </p:pic>
      <p:sp>
        <p:nvSpPr>
          <p:cNvPr id="2" name="TextBox 1">
            <a:extLst>
              <a:ext uri="{FF2B5EF4-FFF2-40B4-BE49-F238E27FC236}">
                <a16:creationId xmlns:a16="http://schemas.microsoft.com/office/drawing/2014/main" id="{78369A1F-B5ED-4C27-8E3E-669C9FD80EE7}"/>
              </a:ext>
            </a:extLst>
          </p:cNvPr>
          <p:cNvSpPr txBox="1"/>
          <p:nvPr userDrawn="1"/>
        </p:nvSpPr>
        <p:spPr>
          <a:xfrm>
            <a:off x="1136959" y="2391628"/>
            <a:ext cx="10190018" cy="4401205"/>
          </a:xfrm>
          <a:prstGeom prst="rect">
            <a:avLst/>
          </a:prstGeom>
          <a:noFill/>
        </p:spPr>
        <p:txBody>
          <a:bodyPr wrap="square" rtlCol="0">
            <a:spAutoFit/>
          </a:bodyPr>
          <a:lstStyle/>
          <a:p>
            <a:pPr algn="ctr"/>
            <a:r>
              <a:rPr lang="en-GB" sz="3200" dirty="0">
                <a:solidFill>
                  <a:schemeClr val="bg1"/>
                </a:solidFill>
                <a:latin typeface="+mn-lt"/>
              </a:rPr>
              <a:t>For more stories and information about our 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4000" dirty="0">
                <a:solidFill>
                  <a:schemeClr val="bg1"/>
                </a:solidFill>
                <a:latin typeface="+mj-lt"/>
              </a:rPr>
              <a:t>www.viva.org</a:t>
            </a:r>
          </a:p>
          <a:p>
            <a:pPr algn="ctr"/>
            <a:endParaRPr lang="en-GB" sz="3200" dirty="0">
              <a:solidFill>
                <a:schemeClr val="bg1"/>
              </a:solidFill>
              <a:latin typeface="+mn-lt"/>
            </a:endParaRPr>
          </a:p>
          <a:p>
            <a:pPr algn="ctr"/>
            <a:r>
              <a:rPr lang="en-GB" sz="3200" dirty="0">
                <a:solidFill>
                  <a:schemeClr val="bg1"/>
                </a:solidFill>
                <a:latin typeface="+mn-lt"/>
              </a:rPr>
              <a:t>If you want to contact us please email</a:t>
            </a:r>
          </a:p>
          <a:p>
            <a:pPr algn="ctr"/>
            <a:r>
              <a:rPr lang="en-GB" sz="4000" dirty="0">
                <a:solidFill>
                  <a:schemeClr val="bg1"/>
                </a:solidFill>
                <a:latin typeface="+mj-lt"/>
              </a:rPr>
              <a:t>info@viva.org</a:t>
            </a:r>
          </a:p>
          <a:p>
            <a:pPr algn="ctr"/>
            <a:endParaRPr lang="en-GB" sz="3200" dirty="0">
              <a:solidFill>
                <a:schemeClr val="bg1"/>
              </a:solidFill>
              <a:latin typeface="+mn-lt"/>
            </a:endParaRPr>
          </a:p>
          <a:p>
            <a:pPr algn="ctr"/>
            <a:r>
              <a:rPr lang="en-GB" sz="3200" dirty="0">
                <a:solidFill>
                  <a:schemeClr val="bg1"/>
                </a:solidFill>
                <a:latin typeface="+mn-lt"/>
              </a:rPr>
              <a:t>To support our work with vulnerable children</a:t>
            </a:r>
          </a:p>
          <a:p>
            <a:pPr algn="ctr"/>
            <a:r>
              <a:rPr lang="en-GB" sz="4000" dirty="0">
                <a:solidFill>
                  <a:schemeClr val="bg1"/>
                </a:solidFill>
                <a:latin typeface="+mj-lt"/>
              </a:rPr>
              <a:t>www.viva.org/give</a:t>
            </a:r>
          </a:p>
        </p:txBody>
      </p:sp>
    </p:spTree>
    <p:extLst>
      <p:ext uri="{BB962C8B-B14F-4D97-AF65-F5344CB8AC3E}">
        <p14:creationId xmlns:p14="http://schemas.microsoft.com/office/powerpoint/2010/main" val="147715378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 Points">
    <p:bg>
      <p:bgPr>
        <a:solidFill>
          <a:schemeClr val="accent2"/>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a:spLocks noChangeAspect="1"/>
          </p:cNvSpPr>
          <p:nvPr userDrawn="1"/>
        </p:nvSpPr>
        <p:spPr>
          <a:xfrm rot="1240963">
            <a:off x="5847982" y="-2501789"/>
            <a:ext cx="7489909" cy="9146956"/>
          </a:xfrm>
          <a:prstGeom prst="ellipse">
            <a:avLst/>
          </a:prstGeom>
          <a:solidFill>
            <a:schemeClr val="accent5">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picture containing drawing&#10;&#10;Description automatically generated">
            <a:extLst>
              <a:ext uri="{FF2B5EF4-FFF2-40B4-BE49-F238E27FC236}">
                <a16:creationId xmlns:a16="http://schemas.microsoft.com/office/drawing/2014/main" id="{939A7D4B-7E2B-4FF7-B59F-CBB0CF90648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
        <p:nvSpPr>
          <p:cNvPr id="4" name="Oval 3">
            <a:extLst>
              <a:ext uri="{FF2B5EF4-FFF2-40B4-BE49-F238E27FC236}">
                <a16:creationId xmlns:a16="http://schemas.microsoft.com/office/drawing/2014/main" id="{AFFB2D89-FFD3-4F4B-B0B1-2EFF74F6B26A}"/>
              </a:ext>
            </a:extLst>
          </p:cNvPr>
          <p:cNvSpPr>
            <a:spLocks noChangeAspect="1"/>
          </p:cNvSpPr>
          <p:nvPr userDrawn="1"/>
        </p:nvSpPr>
        <p:spPr>
          <a:xfrm rot="1240963">
            <a:off x="-359812" y="749600"/>
            <a:ext cx="7489909" cy="9146956"/>
          </a:xfrm>
          <a:prstGeom prst="ellipse">
            <a:avLst/>
          </a:prstGeom>
          <a:solidFill>
            <a:schemeClr val="accent5">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61457E32-9128-4BF2-89A4-110DD490D6BC}"/>
              </a:ext>
            </a:extLst>
          </p:cNvPr>
          <p:cNvSpPr>
            <a:spLocks noGrp="1"/>
          </p:cNvSpPr>
          <p:nvPr>
            <p:ph type="body" sz="quarter" idx="10"/>
          </p:nvPr>
        </p:nvSpPr>
        <p:spPr>
          <a:xfrm>
            <a:off x="1219443" y="2071688"/>
            <a:ext cx="9331325" cy="914400"/>
          </a:xfrm>
        </p:spPr>
        <p:txBody>
          <a:bodyPr>
            <a:noAutofit/>
          </a:bodyPr>
          <a:lstStyle>
            <a:lvl1pPr marL="0" indent="0">
              <a:buNone/>
              <a:defRPr sz="4200" b="0">
                <a:latin typeface="+mj-lt"/>
                <a:cs typeface="Poppins ExtraBold" panose="00000900000000000000" pitchFamily="2" charset="0"/>
              </a:defRPr>
            </a:lvl1pPr>
            <a:lvl2pPr marL="457200" indent="0">
              <a:buNone/>
              <a:defRPr/>
            </a:lvl2pPr>
          </a:lstStyle>
          <a:p>
            <a:pPr lvl="0"/>
            <a:r>
              <a:rPr lang="en-US" dirty="0"/>
              <a:t>Click to edit Master text styles</a:t>
            </a:r>
            <a:endParaRPr lang="en-GB" dirty="0"/>
          </a:p>
        </p:txBody>
      </p:sp>
      <p:sp>
        <p:nvSpPr>
          <p:cNvPr id="7" name="Text Placeholder 2">
            <a:extLst>
              <a:ext uri="{FF2B5EF4-FFF2-40B4-BE49-F238E27FC236}">
                <a16:creationId xmlns:a16="http://schemas.microsoft.com/office/drawing/2014/main" id="{6622C2D7-E334-4927-9219-977530746BEB}"/>
              </a:ext>
            </a:extLst>
          </p:cNvPr>
          <p:cNvSpPr>
            <a:spLocks noGrp="1"/>
          </p:cNvSpPr>
          <p:nvPr>
            <p:ph type="body" sz="quarter" idx="10"/>
          </p:nvPr>
        </p:nvSpPr>
        <p:spPr>
          <a:xfrm>
            <a:off x="1219443" y="3567802"/>
            <a:ext cx="9331325" cy="914400"/>
          </a:xfrm>
        </p:spPr>
        <p:txBody>
          <a:bodyPr>
            <a:noAutofit/>
          </a:bodyPr>
          <a:lstStyle>
            <a:lvl1pPr marL="0" indent="0">
              <a:buNone/>
              <a:defRPr sz="4200" b="0">
                <a:latin typeface="+mn-lt"/>
                <a:cs typeface="Poppins ExtraBold" panose="00000900000000000000" pitchFamily="2" charset="0"/>
              </a:defRPr>
            </a:lvl1pPr>
            <a:lvl2pPr marL="457200" indent="0">
              <a:buNone/>
              <a:defRPr/>
            </a:lvl2pPr>
          </a:lstStyle>
          <a:p>
            <a:pPr lvl="0"/>
            <a:r>
              <a:rPr lang="en-US" dirty="0"/>
              <a:t>Click to edit Master text styles</a:t>
            </a:r>
            <a:endParaRPr lang="en-GB" dirty="0"/>
          </a:p>
        </p:txBody>
      </p:sp>
    </p:spTree>
    <p:extLst>
      <p:ext uri="{BB962C8B-B14F-4D97-AF65-F5344CB8AC3E}">
        <p14:creationId xmlns:p14="http://schemas.microsoft.com/office/powerpoint/2010/main" val="66077506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and Content">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3E64250-543C-4EEE-8CC0-22330D6D7533}"/>
              </a:ext>
            </a:extLst>
          </p:cNvPr>
          <p:cNvSpPr>
            <a:spLocks noGrp="1"/>
          </p:cNvSpPr>
          <p:nvPr>
            <p:ph type="pic" sz="quarter" idx="10"/>
          </p:nvPr>
        </p:nvSpPr>
        <p:spPr>
          <a:xfrm>
            <a:off x="5080000" y="0"/>
            <a:ext cx="7112000" cy="6857999"/>
          </a:xfrm>
        </p:spPr>
        <p:txBody>
          <a:bodyPr/>
          <a:lstStyle/>
          <a:p>
            <a:r>
              <a:rPr lang="en-US"/>
              <a:t>Click icon to add picture</a:t>
            </a:r>
            <a:endParaRPr lang="en-GB"/>
          </a:p>
        </p:txBody>
      </p:sp>
      <p:sp>
        <p:nvSpPr>
          <p:cNvPr id="8" name="Oval 7">
            <a:extLst>
              <a:ext uri="{FF2B5EF4-FFF2-40B4-BE49-F238E27FC236}">
                <a16:creationId xmlns:a16="http://schemas.microsoft.com/office/drawing/2014/main" id="{B48698D0-501B-480F-B2ED-3B3649588020}"/>
              </a:ext>
            </a:extLst>
          </p:cNvPr>
          <p:cNvSpPr/>
          <p:nvPr userDrawn="1"/>
        </p:nvSpPr>
        <p:spPr>
          <a:xfrm rot="1240963">
            <a:off x="-3972557" y="-4007925"/>
            <a:ext cx="10704478" cy="13689930"/>
          </a:xfrm>
          <a:prstGeom prst="ellipse">
            <a:avLst/>
          </a:prstGeom>
          <a:solidFill>
            <a:schemeClr val="accent2">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57F78842-59B1-4D73-8EB8-279FB48D1411}"/>
              </a:ext>
            </a:extLst>
          </p:cNvPr>
          <p:cNvSpPr>
            <a:spLocks noGrp="1"/>
          </p:cNvSpPr>
          <p:nvPr>
            <p:ph type="body" sz="quarter" idx="11"/>
          </p:nvPr>
        </p:nvSpPr>
        <p:spPr>
          <a:xfrm>
            <a:off x="211137" y="141288"/>
            <a:ext cx="6814894" cy="6564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descr="A picture containing drawing&#10;&#10;Description automatically generated">
            <a:extLst>
              <a:ext uri="{FF2B5EF4-FFF2-40B4-BE49-F238E27FC236}">
                <a16:creationId xmlns:a16="http://schemas.microsoft.com/office/drawing/2014/main" id="{6C61E49C-ABAE-497F-AB1A-727F0D20B7B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Tree>
    <p:extLst>
      <p:ext uri="{BB962C8B-B14F-4D97-AF65-F5344CB8AC3E}">
        <p14:creationId xmlns:p14="http://schemas.microsoft.com/office/powerpoint/2010/main" val="421699867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3E64250-543C-4EEE-8CC0-22330D6D7533}"/>
              </a:ext>
            </a:extLst>
          </p:cNvPr>
          <p:cNvSpPr>
            <a:spLocks noGrp="1"/>
          </p:cNvSpPr>
          <p:nvPr>
            <p:ph type="pic" sz="quarter" idx="10"/>
          </p:nvPr>
        </p:nvSpPr>
        <p:spPr>
          <a:xfrm>
            <a:off x="0" y="0"/>
            <a:ext cx="12192000" cy="6857999"/>
          </a:xfrm>
        </p:spPr>
        <p:txBody>
          <a:bodyPr/>
          <a:lstStyle/>
          <a:p>
            <a:r>
              <a:rPr lang="en-US"/>
              <a:t>Click icon to add picture</a:t>
            </a:r>
            <a:endParaRPr lang="en-GB"/>
          </a:p>
        </p:txBody>
      </p:sp>
      <p:sp>
        <p:nvSpPr>
          <p:cNvPr id="8" name="Oval 7">
            <a:extLst>
              <a:ext uri="{FF2B5EF4-FFF2-40B4-BE49-F238E27FC236}">
                <a16:creationId xmlns:a16="http://schemas.microsoft.com/office/drawing/2014/main" id="{B48698D0-501B-480F-B2ED-3B3649588020}"/>
              </a:ext>
            </a:extLst>
          </p:cNvPr>
          <p:cNvSpPr/>
          <p:nvPr userDrawn="1"/>
        </p:nvSpPr>
        <p:spPr>
          <a:xfrm rot="1240963">
            <a:off x="7359750" y="3463584"/>
            <a:ext cx="10704478" cy="13689930"/>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a:extLst>
              <a:ext uri="{FF2B5EF4-FFF2-40B4-BE49-F238E27FC236}">
                <a16:creationId xmlns:a16="http://schemas.microsoft.com/office/drawing/2014/main" id="{D050676D-8BCD-4243-B219-2C83C56A25CA}"/>
              </a:ext>
            </a:extLst>
          </p:cNvPr>
          <p:cNvSpPr/>
          <p:nvPr userDrawn="1"/>
        </p:nvSpPr>
        <p:spPr>
          <a:xfrm rot="1240963">
            <a:off x="3643533" y="4878218"/>
            <a:ext cx="10704478" cy="13689930"/>
          </a:xfrm>
          <a:prstGeom prst="ellipse">
            <a:avLst/>
          </a:prstGeom>
          <a:solidFill>
            <a:schemeClr val="accent5">
              <a:alpha val="59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icture containing drawing&#10;&#10;Description automatically generated">
            <a:extLst>
              <a:ext uri="{FF2B5EF4-FFF2-40B4-BE49-F238E27FC236}">
                <a16:creationId xmlns:a16="http://schemas.microsoft.com/office/drawing/2014/main" id="{93227643-83DB-4F29-AA69-2D4E6D16CC0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Tree>
    <p:extLst>
      <p:ext uri="{BB962C8B-B14F-4D97-AF65-F5344CB8AC3E}">
        <p14:creationId xmlns:p14="http://schemas.microsoft.com/office/powerpoint/2010/main" val="1302811250"/>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bg>
      <p:bgPr>
        <a:solidFill>
          <a:schemeClr val="bg1"/>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p:nvPr userDrawn="1"/>
        </p:nvSpPr>
        <p:spPr>
          <a:xfrm rot="1240963">
            <a:off x="7359750" y="3463584"/>
            <a:ext cx="10704478" cy="13689930"/>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a:extLst>
              <a:ext uri="{FF2B5EF4-FFF2-40B4-BE49-F238E27FC236}">
                <a16:creationId xmlns:a16="http://schemas.microsoft.com/office/drawing/2014/main" id="{D050676D-8BCD-4243-B219-2C83C56A25CA}"/>
              </a:ext>
            </a:extLst>
          </p:cNvPr>
          <p:cNvSpPr/>
          <p:nvPr userDrawn="1"/>
        </p:nvSpPr>
        <p:spPr>
          <a:xfrm rot="1240963">
            <a:off x="3643533" y="4878218"/>
            <a:ext cx="10704478" cy="13689930"/>
          </a:xfrm>
          <a:prstGeom prst="ellipse">
            <a:avLst/>
          </a:prstGeom>
          <a:solidFill>
            <a:schemeClr val="accent5">
              <a:alpha val="59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icture containing drawing&#10;&#10;Description automatically generated">
            <a:extLst>
              <a:ext uri="{FF2B5EF4-FFF2-40B4-BE49-F238E27FC236}">
                <a16:creationId xmlns:a16="http://schemas.microsoft.com/office/drawing/2014/main" id="{93227643-83DB-4F29-AA69-2D4E6D16CC0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
        <p:nvSpPr>
          <p:cNvPr id="4" name="Text Placeholder 3">
            <a:extLst>
              <a:ext uri="{FF2B5EF4-FFF2-40B4-BE49-F238E27FC236}">
                <a16:creationId xmlns:a16="http://schemas.microsoft.com/office/drawing/2014/main" id="{D1D19C53-48B4-4C9C-B631-DEC65273742A}"/>
              </a:ext>
            </a:extLst>
          </p:cNvPr>
          <p:cNvSpPr>
            <a:spLocks noGrp="1"/>
          </p:cNvSpPr>
          <p:nvPr>
            <p:ph type="body" sz="quarter" idx="10"/>
          </p:nvPr>
        </p:nvSpPr>
        <p:spPr>
          <a:xfrm>
            <a:off x="360000" y="360001"/>
            <a:ext cx="11473200" cy="1296862"/>
          </a:xfrm>
        </p:spPr>
        <p:txBody>
          <a:bodyPr/>
          <a:lstStyle>
            <a:lvl1pPr marL="0" indent="0">
              <a:buNone/>
              <a:defRPr>
                <a:solidFill>
                  <a:schemeClr val="accent4"/>
                </a:solidFill>
                <a:latin typeface="+mj-lt"/>
              </a:defRPr>
            </a:lvl1pPr>
          </a:lstStyle>
          <a:p>
            <a:pPr lvl="0"/>
            <a:r>
              <a:rPr lang="en-US" dirty="0"/>
              <a:t>Click to edit Master text styles</a:t>
            </a:r>
          </a:p>
        </p:txBody>
      </p:sp>
      <p:sp>
        <p:nvSpPr>
          <p:cNvPr id="9" name="Text Placeholder 3">
            <a:extLst>
              <a:ext uri="{FF2B5EF4-FFF2-40B4-BE49-F238E27FC236}">
                <a16:creationId xmlns:a16="http://schemas.microsoft.com/office/drawing/2014/main" id="{A3853A7D-F02F-486E-9972-0C25B2F69D11}"/>
              </a:ext>
            </a:extLst>
          </p:cNvPr>
          <p:cNvSpPr>
            <a:spLocks noGrp="1"/>
          </p:cNvSpPr>
          <p:nvPr>
            <p:ph type="body" sz="quarter" idx="11"/>
          </p:nvPr>
        </p:nvSpPr>
        <p:spPr>
          <a:xfrm>
            <a:off x="359400" y="1774634"/>
            <a:ext cx="11473200" cy="3937543"/>
          </a:xfrm>
        </p:spPr>
        <p:txBody>
          <a:bodyPr/>
          <a:lstStyle>
            <a:lvl1pPr marL="0" indent="0">
              <a:buNone/>
              <a:defRPr>
                <a:solidFill>
                  <a:schemeClr val="accent4"/>
                </a:solidFill>
                <a:latin typeface="+mn-lt"/>
              </a:defRPr>
            </a:lvl1pPr>
          </a:lstStyle>
          <a:p>
            <a:pPr lvl="0"/>
            <a:r>
              <a:rPr lang="en-US" dirty="0"/>
              <a:t>Click to edit Master text styles</a:t>
            </a:r>
          </a:p>
        </p:txBody>
      </p:sp>
    </p:spTree>
    <p:extLst>
      <p:ext uri="{BB962C8B-B14F-4D97-AF65-F5344CB8AC3E}">
        <p14:creationId xmlns:p14="http://schemas.microsoft.com/office/powerpoint/2010/main" val="53662684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p:bg>
      <p:bgPr>
        <a:solidFill>
          <a:schemeClr val="bg1"/>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p:nvPr userDrawn="1"/>
        </p:nvSpPr>
        <p:spPr>
          <a:xfrm rot="1240963">
            <a:off x="7359750" y="3463584"/>
            <a:ext cx="10704478" cy="13689930"/>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a:extLst>
              <a:ext uri="{FF2B5EF4-FFF2-40B4-BE49-F238E27FC236}">
                <a16:creationId xmlns:a16="http://schemas.microsoft.com/office/drawing/2014/main" id="{D050676D-8BCD-4243-B219-2C83C56A25CA}"/>
              </a:ext>
            </a:extLst>
          </p:cNvPr>
          <p:cNvSpPr/>
          <p:nvPr userDrawn="1"/>
        </p:nvSpPr>
        <p:spPr>
          <a:xfrm rot="1240963">
            <a:off x="3643533" y="4878218"/>
            <a:ext cx="10704478" cy="13689930"/>
          </a:xfrm>
          <a:prstGeom prst="ellipse">
            <a:avLst/>
          </a:prstGeom>
          <a:solidFill>
            <a:schemeClr val="accent3">
              <a:alpha val="59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icture containing drawing&#10;&#10;Description automatically generated">
            <a:extLst>
              <a:ext uri="{FF2B5EF4-FFF2-40B4-BE49-F238E27FC236}">
                <a16:creationId xmlns:a16="http://schemas.microsoft.com/office/drawing/2014/main" id="{93227643-83DB-4F29-AA69-2D4E6D16CC0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
        <p:nvSpPr>
          <p:cNvPr id="4" name="Text Placeholder 3">
            <a:extLst>
              <a:ext uri="{FF2B5EF4-FFF2-40B4-BE49-F238E27FC236}">
                <a16:creationId xmlns:a16="http://schemas.microsoft.com/office/drawing/2014/main" id="{D1D19C53-48B4-4C9C-B631-DEC65273742A}"/>
              </a:ext>
            </a:extLst>
          </p:cNvPr>
          <p:cNvSpPr>
            <a:spLocks noGrp="1"/>
          </p:cNvSpPr>
          <p:nvPr>
            <p:ph type="body" sz="quarter" idx="10"/>
          </p:nvPr>
        </p:nvSpPr>
        <p:spPr>
          <a:xfrm>
            <a:off x="360000" y="360001"/>
            <a:ext cx="11473200" cy="1296862"/>
          </a:xfrm>
        </p:spPr>
        <p:txBody>
          <a:bodyPr/>
          <a:lstStyle>
            <a:lvl1pPr marL="0" indent="0">
              <a:buNone/>
              <a:defRPr>
                <a:solidFill>
                  <a:schemeClr val="accent4"/>
                </a:solidFill>
                <a:latin typeface="+mj-lt"/>
              </a:defRPr>
            </a:lvl1pPr>
          </a:lstStyle>
          <a:p>
            <a:pPr lvl="0"/>
            <a:r>
              <a:rPr lang="en-US" dirty="0"/>
              <a:t>Click to edit Master text styles</a:t>
            </a:r>
          </a:p>
        </p:txBody>
      </p:sp>
      <p:sp>
        <p:nvSpPr>
          <p:cNvPr id="9" name="Text Placeholder 3">
            <a:extLst>
              <a:ext uri="{FF2B5EF4-FFF2-40B4-BE49-F238E27FC236}">
                <a16:creationId xmlns:a16="http://schemas.microsoft.com/office/drawing/2014/main" id="{A3853A7D-F02F-486E-9972-0C25B2F69D11}"/>
              </a:ext>
            </a:extLst>
          </p:cNvPr>
          <p:cNvSpPr>
            <a:spLocks noGrp="1"/>
          </p:cNvSpPr>
          <p:nvPr>
            <p:ph type="body" sz="quarter" idx="11"/>
          </p:nvPr>
        </p:nvSpPr>
        <p:spPr>
          <a:xfrm>
            <a:off x="359400" y="1774634"/>
            <a:ext cx="11473200" cy="3937543"/>
          </a:xfrm>
        </p:spPr>
        <p:txBody>
          <a:bodyPr/>
          <a:lstStyle>
            <a:lvl1pPr marL="0" indent="0">
              <a:buNone/>
              <a:defRPr>
                <a:solidFill>
                  <a:schemeClr val="accent4"/>
                </a:solidFill>
                <a:latin typeface="+mn-lt"/>
              </a:defRPr>
            </a:lvl1pPr>
          </a:lstStyle>
          <a:p>
            <a:pPr lvl="0"/>
            <a:r>
              <a:rPr lang="en-US" dirty="0"/>
              <a:t>Click to edit Master text styles</a:t>
            </a:r>
          </a:p>
        </p:txBody>
      </p:sp>
    </p:spTree>
    <p:extLst>
      <p:ext uri="{BB962C8B-B14F-4D97-AF65-F5344CB8AC3E}">
        <p14:creationId xmlns:p14="http://schemas.microsoft.com/office/powerpoint/2010/main" val="374689599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Summary">
    <p:bg>
      <p:bgPr>
        <a:solidFill>
          <a:schemeClr val="accent5"/>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48698D0-501B-480F-B2ED-3B3649588020}"/>
              </a:ext>
            </a:extLst>
          </p:cNvPr>
          <p:cNvSpPr>
            <a:spLocks noChangeAspect="1"/>
          </p:cNvSpPr>
          <p:nvPr userDrawn="1"/>
        </p:nvSpPr>
        <p:spPr>
          <a:xfrm rot="1240963">
            <a:off x="1027781" y="-2249578"/>
            <a:ext cx="10449642" cy="12761493"/>
          </a:xfrm>
          <a:prstGeom prst="ellipse">
            <a:avLst/>
          </a:prstGeom>
          <a:solidFill>
            <a:schemeClr val="accent2">
              <a:alpha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picture containing drawing&#10;&#10;Description automatically generated">
            <a:extLst>
              <a:ext uri="{FF2B5EF4-FFF2-40B4-BE49-F238E27FC236}">
                <a16:creationId xmlns:a16="http://schemas.microsoft.com/office/drawing/2014/main" id="{ABD07B6B-0833-415B-AFBC-814FA5152A7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194054" y="5712178"/>
            <a:ext cx="1997946" cy="1145822"/>
          </a:xfrm>
          <a:prstGeom prst="rect">
            <a:avLst/>
          </a:prstGeom>
        </p:spPr>
      </p:pic>
      <p:sp>
        <p:nvSpPr>
          <p:cNvPr id="2" name="Title 1">
            <a:extLst>
              <a:ext uri="{FF2B5EF4-FFF2-40B4-BE49-F238E27FC236}">
                <a16:creationId xmlns:a16="http://schemas.microsoft.com/office/drawing/2014/main" id="{4458F39E-521F-4B78-B4A2-97C071CF9E2E}"/>
              </a:ext>
            </a:extLst>
          </p:cNvPr>
          <p:cNvSpPr>
            <a:spLocks noGrp="1"/>
          </p:cNvSpPr>
          <p:nvPr>
            <p:ph type="ctrTitle"/>
          </p:nvPr>
        </p:nvSpPr>
        <p:spPr>
          <a:xfrm>
            <a:off x="809187" y="1723"/>
            <a:ext cx="10886830" cy="1145822"/>
          </a:xfrm>
        </p:spPr>
        <p:txBody>
          <a:bodyPr anchor="b">
            <a:normAutofit/>
          </a:bodyPr>
          <a:lstStyle>
            <a:lvl1pPr algn="ctr">
              <a:defRPr sz="4800">
                <a:solidFill>
                  <a:schemeClr val="accent6"/>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B28BCACB-0B5A-429E-9FAF-A986CBA225FE}"/>
              </a:ext>
            </a:extLst>
          </p:cNvPr>
          <p:cNvSpPr>
            <a:spLocks noGrp="1"/>
          </p:cNvSpPr>
          <p:nvPr>
            <p:ph type="subTitle" idx="1"/>
          </p:nvPr>
        </p:nvSpPr>
        <p:spPr>
          <a:xfrm>
            <a:off x="1524000" y="1367692"/>
            <a:ext cx="9144000" cy="4478216"/>
          </a:xfrm>
        </p:spPr>
        <p:txBody>
          <a:bodyPr/>
          <a:lstStyle>
            <a:lvl1pPr marL="0" indent="0" algn="ctr">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73567564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6974C-D694-4771-A294-E43A6D94D3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7D7C4C97-22B7-4C2B-9E9C-6579B93452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69D6C6-D629-492E-9A64-AC8CA555A5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852916-C928-4101-80DE-D82E48BF58B8}" type="datetimeFigureOut">
              <a:rPr lang="en-GB" smtClean="0"/>
              <a:t>18/12/2020</a:t>
            </a:fld>
            <a:endParaRPr lang="en-GB"/>
          </a:p>
        </p:txBody>
      </p:sp>
      <p:sp>
        <p:nvSpPr>
          <p:cNvPr id="5" name="Footer Placeholder 4">
            <a:extLst>
              <a:ext uri="{FF2B5EF4-FFF2-40B4-BE49-F238E27FC236}">
                <a16:creationId xmlns:a16="http://schemas.microsoft.com/office/drawing/2014/main" id="{37C187D0-59BF-4C45-9F19-9EFF16279D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F417EC0-72C1-4791-B942-A2BD2D9E40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B9C85D-A312-47C7-9FA9-647A1D713BAF}" type="slidenum">
              <a:rPr lang="en-GB" smtClean="0"/>
              <a:t>‹#›</a:t>
            </a:fld>
            <a:endParaRPr lang="en-GB"/>
          </a:p>
        </p:txBody>
      </p:sp>
    </p:spTree>
    <p:extLst>
      <p:ext uri="{BB962C8B-B14F-4D97-AF65-F5344CB8AC3E}">
        <p14:creationId xmlns:p14="http://schemas.microsoft.com/office/powerpoint/2010/main" val="3578850792"/>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64" r:id="rId3"/>
    <p:sldLayoutId id="2147483663" r:id="rId4"/>
    <p:sldLayoutId id="2147483665" r:id="rId5"/>
    <p:sldLayoutId id="2147483667" r:id="rId6"/>
    <p:sldLayoutId id="2147483668"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sv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85000" lnSpcReduction="20000"/>
          </a:bodyPr>
          <a:lstStyle/>
          <a:p>
            <a:pPr algn="ctr"/>
            <a:r>
              <a:rPr lang="en-GB" sz="3600" dirty="0"/>
              <a:t>Psychosocial support for children during COVID-19</a:t>
            </a:r>
          </a:p>
          <a:p>
            <a:pPr algn="ctr"/>
            <a:r>
              <a:rPr lang="en-GB" sz="3600" dirty="0"/>
              <a:t>An education in emergencies training workshop for teachers</a:t>
            </a:r>
            <a:endParaRPr lang="en-US" sz="3600" dirty="0"/>
          </a:p>
        </p:txBody>
      </p:sp>
      <p:sp>
        <p:nvSpPr>
          <p:cNvPr id="6" name="Text Placeholder 5">
            <a:extLst>
              <a:ext uri="{FF2B5EF4-FFF2-40B4-BE49-F238E27FC236}">
                <a16:creationId xmlns:a16="http://schemas.microsoft.com/office/drawing/2014/main" id="{56D78FEA-9D5D-4EB8-8772-8DCA9230872A}"/>
              </a:ext>
            </a:extLst>
          </p:cNvPr>
          <p:cNvSpPr>
            <a:spLocks noGrp="1"/>
          </p:cNvSpPr>
          <p:nvPr>
            <p:ph type="body" sz="quarter" idx="11"/>
          </p:nvPr>
        </p:nvSpPr>
        <p:spPr/>
        <p:txBody>
          <a:bodyPr/>
          <a:lstStyle/>
          <a:p>
            <a:endParaRPr lang="en-GB"/>
          </a:p>
        </p:txBody>
      </p:sp>
      <p:pic>
        <p:nvPicPr>
          <p:cNvPr id="7" name="Picture 6">
            <a:extLst>
              <a:ext uri="{FF2B5EF4-FFF2-40B4-BE49-F238E27FC236}">
                <a16:creationId xmlns:a16="http://schemas.microsoft.com/office/drawing/2014/main" id="{6517E99F-8C55-45B4-97C0-BE2D4D3E7EF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508451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Reactions of children by age group</a:t>
            </a:r>
            <a:endParaRPr lang="en-US" dirty="0"/>
          </a:p>
        </p:txBody>
      </p:sp>
      <p:sp>
        <p:nvSpPr>
          <p:cNvPr id="6" name="Text Placeholder 5">
            <a:extLst>
              <a:ext uri="{FF2B5EF4-FFF2-40B4-BE49-F238E27FC236}">
                <a16:creationId xmlns:a16="http://schemas.microsoft.com/office/drawing/2014/main" id="{1479A964-95C4-4C36-9FB3-BEB64A0AB62F}"/>
              </a:ext>
            </a:extLst>
          </p:cNvPr>
          <p:cNvSpPr>
            <a:spLocks noGrp="1"/>
          </p:cNvSpPr>
          <p:nvPr>
            <p:ph type="body" sz="quarter" idx="11"/>
          </p:nvPr>
        </p:nvSpPr>
        <p:spPr/>
        <p:txBody>
          <a:bodyPr/>
          <a:lstStyle/>
          <a:p>
            <a:endParaRPr lang="en-GB"/>
          </a:p>
        </p:txBody>
      </p:sp>
      <p:graphicFrame>
        <p:nvGraphicFramePr>
          <p:cNvPr id="7" name="Table 6">
            <a:extLst>
              <a:ext uri="{FF2B5EF4-FFF2-40B4-BE49-F238E27FC236}">
                <a16:creationId xmlns:a16="http://schemas.microsoft.com/office/drawing/2014/main" id="{AA9D9AA7-8E33-4B5E-A8DC-5C0A47F7403C}"/>
              </a:ext>
            </a:extLst>
          </p:cNvPr>
          <p:cNvGraphicFramePr>
            <a:graphicFrameLocks noGrp="1"/>
          </p:cNvGraphicFramePr>
          <p:nvPr>
            <p:extLst>
              <p:ext uri="{D42A27DB-BD31-4B8C-83A1-F6EECF244321}">
                <p14:modId xmlns:p14="http://schemas.microsoft.com/office/powerpoint/2010/main" val="101152038"/>
              </p:ext>
            </p:extLst>
          </p:nvPr>
        </p:nvGraphicFramePr>
        <p:xfrm>
          <a:off x="359400" y="1026695"/>
          <a:ext cx="11473200" cy="4735863"/>
        </p:xfrm>
        <a:graphic>
          <a:graphicData uri="http://schemas.openxmlformats.org/drawingml/2006/table">
            <a:tbl>
              <a:tblPr firstRow="1" firstCol="1" bandRow="1">
                <a:tableStyleId>{B301B821-A1FF-4177-AEE7-76D212191A09}</a:tableStyleId>
              </a:tblPr>
              <a:tblGrid>
                <a:gridCol w="2868300">
                  <a:extLst>
                    <a:ext uri="{9D8B030D-6E8A-4147-A177-3AD203B41FA5}">
                      <a16:colId xmlns:a16="http://schemas.microsoft.com/office/drawing/2014/main" val="4120837840"/>
                    </a:ext>
                  </a:extLst>
                </a:gridCol>
                <a:gridCol w="2868300">
                  <a:extLst>
                    <a:ext uri="{9D8B030D-6E8A-4147-A177-3AD203B41FA5}">
                      <a16:colId xmlns:a16="http://schemas.microsoft.com/office/drawing/2014/main" val="4150787196"/>
                    </a:ext>
                  </a:extLst>
                </a:gridCol>
                <a:gridCol w="2868300">
                  <a:extLst>
                    <a:ext uri="{9D8B030D-6E8A-4147-A177-3AD203B41FA5}">
                      <a16:colId xmlns:a16="http://schemas.microsoft.com/office/drawing/2014/main" val="3182044501"/>
                    </a:ext>
                  </a:extLst>
                </a:gridCol>
                <a:gridCol w="2868300">
                  <a:extLst>
                    <a:ext uri="{9D8B030D-6E8A-4147-A177-3AD203B41FA5}">
                      <a16:colId xmlns:a16="http://schemas.microsoft.com/office/drawing/2014/main" val="2733907594"/>
                    </a:ext>
                  </a:extLst>
                </a:gridCol>
              </a:tblGrid>
              <a:tr h="240631">
                <a:tc>
                  <a:txBody>
                    <a:bodyPr/>
                    <a:lstStyle/>
                    <a:p>
                      <a:pPr>
                        <a:lnSpc>
                          <a:spcPct val="107000"/>
                        </a:lnSpc>
                        <a:spcAft>
                          <a:spcPts val="800"/>
                        </a:spcAft>
                      </a:pPr>
                      <a:r>
                        <a:rPr lang="en-GB" sz="1300">
                          <a:effectLst/>
                        </a:rPr>
                        <a:t>0-2 years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nchor="ctr"/>
                </a:tc>
                <a:tc>
                  <a:txBody>
                    <a:bodyPr/>
                    <a:lstStyle/>
                    <a:p>
                      <a:pPr>
                        <a:lnSpc>
                          <a:spcPct val="107000"/>
                        </a:lnSpc>
                        <a:spcAft>
                          <a:spcPts val="800"/>
                        </a:spcAft>
                      </a:pPr>
                      <a:r>
                        <a:rPr lang="en-GB" sz="1300">
                          <a:effectLst/>
                        </a:rPr>
                        <a:t>3-5 years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nchor="ctr"/>
                </a:tc>
                <a:tc>
                  <a:txBody>
                    <a:bodyPr/>
                    <a:lstStyle/>
                    <a:p>
                      <a:pPr>
                        <a:lnSpc>
                          <a:spcPct val="107000"/>
                        </a:lnSpc>
                        <a:spcAft>
                          <a:spcPts val="800"/>
                        </a:spcAft>
                      </a:pPr>
                      <a:r>
                        <a:rPr lang="en-GB" sz="1300">
                          <a:effectLst/>
                        </a:rPr>
                        <a:t>6-12 years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nchor="ctr"/>
                </a:tc>
                <a:tc>
                  <a:txBody>
                    <a:bodyPr/>
                    <a:lstStyle/>
                    <a:p>
                      <a:pPr>
                        <a:lnSpc>
                          <a:spcPct val="107000"/>
                        </a:lnSpc>
                        <a:spcAft>
                          <a:spcPts val="800"/>
                        </a:spcAft>
                      </a:pPr>
                      <a:r>
                        <a:rPr lang="en-GB" sz="1300">
                          <a:effectLst/>
                        </a:rPr>
                        <a:t>13-18 years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nchor="ctr"/>
                </a:tc>
                <a:extLst>
                  <a:ext uri="{0D108BD9-81ED-4DB2-BD59-A6C34878D82A}">
                    <a16:rowId xmlns:a16="http://schemas.microsoft.com/office/drawing/2014/main" val="390190139"/>
                  </a:ext>
                </a:extLst>
              </a:tr>
              <a:tr h="4464074">
                <a:tc>
                  <a:txBody>
                    <a:bodyPr/>
                    <a:lstStyle/>
                    <a:p>
                      <a:pPr>
                        <a:lnSpc>
                          <a:spcPct val="107000"/>
                        </a:lnSpc>
                        <a:spcAft>
                          <a:spcPts val="800"/>
                        </a:spcAft>
                      </a:pPr>
                      <a:r>
                        <a:rPr lang="en-GB" sz="1300" b="0" dirty="0">
                          <a:effectLst/>
                        </a:rPr>
                        <a:t>Because of the importance of attachment and the relationship with the primary caregiver, the reaction of surrounding adults is key to determining the impact of the crisis on babies and infants. Disruption of attachment is very significant. </a:t>
                      </a:r>
                    </a:p>
                    <a:p>
                      <a:pPr>
                        <a:lnSpc>
                          <a:spcPct val="107000"/>
                        </a:lnSpc>
                        <a:spcAft>
                          <a:spcPts val="800"/>
                        </a:spcAft>
                      </a:pPr>
                      <a:r>
                        <a:rPr lang="en-GB" sz="1300" b="0" dirty="0">
                          <a:effectLst/>
                        </a:rPr>
                        <a:t>Babies and infants may express fear at parting from their caregiver. They may be withdrawn, clingy, unsettled, irritable and emotional. They may cry more than usual. </a:t>
                      </a:r>
                    </a:p>
                    <a:p>
                      <a:pPr>
                        <a:lnSpc>
                          <a:spcPct val="107000"/>
                        </a:lnSpc>
                        <a:spcAft>
                          <a:spcPts val="800"/>
                        </a:spcAft>
                      </a:pPr>
                      <a:r>
                        <a:rPr lang="en-GB" sz="1300" b="0" dirty="0">
                          <a:effectLst/>
                        </a:rPr>
                        <a:t>Even though small children do not have words to describe an event or their feelings, they can retain memories of particular sights, sounds or smells.</a:t>
                      </a:r>
                      <a:endParaRPr lang="en-GB" sz="1300" b="0" dirty="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tc>
                <a:tc>
                  <a:txBody>
                    <a:bodyPr/>
                    <a:lstStyle/>
                    <a:p>
                      <a:pPr>
                        <a:lnSpc>
                          <a:spcPct val="107000"/>
                        </a:lnSpc>
                        <a:spcAft>
                          <a:spcPts val="800"/>
                        </a:spcAft>
                      </a:pPr>
                      <a:r>
                        <a:rPr lang="en-GB" sz="1300" dirty="0">
                          <a:effectLst/>
                        </a:rPr>
                        <a:t>Pre-school children often feel helpless and powerless after a crisis. </a:t>
                      </a:r>
                    </a:p>
                    <a:p>
                      <a:pPr>
                        <a:lnSpc>
                          <a:spcPct val="107000"/>
                        </a:lnSpc>
                        <a:spcAft>
                          <a:spcPts val="800"/>
                        </a:spcAft>
                      </a:pPr>
                      <a:r>
                        <a:rPr lang="en-GB" sz="1300" dirty="0">
                          <a:effectLst/>
                        </a:rPr>
                        <a:t>Development may go backwards—children may lose skills they had developed (e.g. toilet training or speech). </a:t>
                      </a:r>
                    </a:p>
                    <a:p>
                      <a:pPr>
                        <a:lnSpc>
                          <a:spcPct val="107000"/>
                        </a:lnSpc>
                        <a:spcAft>
                          <a:spcPts val="800"/>
                        </a:spcAft>
                      </a:pPr>
                      <a:r>
                        <a:rPr lang="en-GB" sz="1300" dirty="0">
                          <a:effectLst/>
                        </a:rPr>
                        <a:t>Children may express fear of being separated from their caregiver, may revert to bedwetting or fear of the dark. </a:t>
                      </a:r>
                    </a:p>
                    <a:p>
                      <a:pPr>
                        <a:lnSpc>
                          <a:spcPct val="107000"/>
                        </a:lnSpc>
                        <a:spcAft>
                          <a:spcPts val="800"/>
                        </a:spcAft>
                      </a:pPr>
                      <a:r>
                        <a:rPr lang="en-GB" sz="1300" dirty="0">
                          <a:effectLst/>
                        </a:rPr>
                        <a:t>Play activities may involve re-enacting aspects of the events of the crisis. Some children show signs of denial and withdrawal. </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tc>
                <a:tc>
                  <a:txBody>
                    <a:bodyPr/>
                    <a:lstStyle/>
                    <a:p>
                      <a:pPr>
                        <a:lnSpc>
                          <a:spcPct val="107000"/>
                        </a:lnSpc>
                        <a:spcAft>
                          <a:spcPts val="800"/>
                        </a:spcAft>
                      </a:pPr>
                      <a:r>
                        <a:rPr lang="en-GB" sz="1300" dirty="0">
                          <a:effectLst/>
                        </a:rPr>
                        <a:t>Children are able to understand the meaning of the loss of loved ones and may feel guilt at surviving when others did not, or anger that the event was not prevented. </a:t>
                      </a:r>
                    </a:p>
                    <a:p>
                      <a:pPr>
                        <a:lnSpc>
                          <a:spcPct val="107000"/>
                        </a:lnSpc>
                        <a:spcAft>
                          <a:spcPts val="800"/>
                        </a:spcAft>
                      </a:pPr>
                      <a:r>
                        <a:rPr lang="en-GB" sz="1300" dirty="0">
                          <a:effectLst/>
                        </a:rPr>
                        <a:t>Children may have flashbacks of what happened, or may want to talk about the event all the time. </a:t>
                      </a:r>
                    </a:p>
                    <a:p>
                      <a:pPr>
                        <a:lnSpc>
                          <a:spcPct val="107000"/>
                        </a:lnSpc>
                        <a:spcAft>
                          <a:spcPts val="800"/>
                        </a:spcAft>
                      </a:pPr>
                      <a:r>
                        <a:rPr lang="en-GB" sz="1300" dirty="0">
                          <a:effectLst/>
                        </a:rPr>
                        <a:t>Children may appear moody or ‘difficult’ as they deal with their feelings and what has happened. They may become more aggressive or more withdrawn.</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tc>
                <a:tc>
                  <a:txBody>
                    <a:bodyPr/>
                    <a:lstStyle/>
                    <a:p>
                      <a:pPr>
                        <a:lnSpc>
                          <a:spcPct val="107000"/>
                        </a:lnSpc>
                        <a:spcAft>
                          <a:spcPts val="800"/>
                        </a:spcAft>
                      </a:pPr>
                      <a:r>
                        <a:rPr lang="en-GB" sz="1300" dirty="0">
                          <a:effectLst/>
                        </a:rPr>
                        <a:t>Children may feel frustrated that they are unable to change their circumstances or what happened. They may take on adult roles without enough capacity or support.</a:t>
                      </a:r>
                    </a:p>
                    <a:p>
                      <a:pPr>
                        <a:lnSpc>
                          <a:spcPct val="107000"/>
                        </a:lnSpc>
                        <a:spcAft>
                          <a:spcPts val="800"/>
                        </a:spcAft>
                      </a:pPr>
                      <a:r>
                        <a:rPr lang="en-GB" sz="1300" dirty="0">
                          <a:effectLst/>
                        </a:rPr>
                        <a:t>Identity and belonging are important so they may be more easily targeted for recruitment into the armed forces. </a:t>
                      </a:r>
                    </a:p>
                    <a:p>
                      <a:pPr>
                        <a:lnSpc>
                          <a:spcPct val="107000"/>
                        </a:lnSpc>
                        <a:spcAft>
                          <a:spcPts val="800"/>
                        </a:spcAft>
                      </a:pPr>
                      <a:r>
                        <a:rPr lang="en-GB" sz="1300" dirty="0">
                          <a:effectLst/>
                        </a:rPr>
                        <a:t>Responses can be similar to adults and adolescents may experience isolation, irritation, rejection of rules and aggressive behaviour. Some display risk-taking behaviour such as alcohol or drug abuse, or self-harm. Others become fearful.</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29913" marR="29913" marT="29913" marB="29913"/>
                </a:tc>
                <a:extLst>
                  <a:ext uri="{0D108BD9-81ED-4DB2-BD59-A6C34878D82A}">
                    <a16:rowId xmlns:a16="http://schemas.microsoft.com/office/drawing/2014/main" val="2038332222"/>
                  </a:ext>
                </a:extLst>
              </a:tr>
            </a:tbl>
          </a:graphicData>
        </a:graphic>
      </p:graphicFrame>
      <p:pic>
        <p:nvPicPr>
          <p:cNvPr id="8" name="Picture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2098313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GB" sz="5400" dirty="0"/>
              <a:t>What is psychosocial support?</a:t>
            </a:r>
            <a:endParaRPr lang="en-US" sz="5400" dirty="0"/>
          </a:p>
        </p:txBody>
      </p:sp>
      <p:sp>
        <p:nvSpPr>
          <p:cNvPr id="7" name="Text Placeholder 6">
            <a:extLst>
              <a:ext uri="{FF2B5EF4-FFF2-40B4-BE49-F238E27FC236}">
                <a16:creationId xmlns:a16="http://schemas.microsoft.com/office/drawing/2014/main" id="{F0B98C30-4585-4E64-807E-90F48DFC1B56}"/>
              </a:ext>
            </a:extLst>
          </p:cNvPr>
          <p:cNvSpPr>
            <a:spLocks noGrp="1"/>
          </p:cNvSpPr>
          <p:nvPr>
            <p:ph type="body" sz="quarter" idx="11"/>
          </p:nvPr>
        </p:nvSpPr>
        <p:spPr/>
        <p:txBody>
          <a:bodyPr/>
          <a:lstStyle/>
          <a:p>
            <a:endParaRPr lang="en-GB"/>
          </a:p>
        </p:txBody>
      </p:sp>
      <p:pic>
        <p:nvPicPr>
          <p:cNvPr id="17410" name="Picture 2">
            <a:extLst>
              <a:ext uri="{FF2B5EF4-FFF2-40B4-BE49-F238E27FC236}">
                <a16:creationId xmlns:a16="http://schemas.microsoft.com/office/drawing/2014/main" id="{A9B36FE9-B66B-41C8-9B6B-9A8F5040D572}"/>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836731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The IASC psychosocial support pyramid</a:t>
            </a:r>
            <a:endParaRPr lang="en-US" dirty="0"/>
          </a:p>
        </p:txBody>
      </p:sp>
      <p:pic>
        <p:nvPicPr>
          <p:cNvPr id="4" name="Picture 1059" descr="https://docs.google.com/uc?export=download&amp;id=1pNZ81MUw5djmK5-dc_fkfrQQDMyP_Vz-&amp;revid=0Byfeq2c5vSslRm4yS0JIYzFoYlVFbDZKMDdkVm5IUE1CcE9NP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00" y="6007442"/>
            <a:ext cx="2565776" cy="66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7563EF4E-6B71-4C09-A045-BBB6085C88F9}"/>
              </a:ext>
            </a:extLst>
          </p:cNvPr>
          <p:cNvSpPr>
            <a:spLocks noGrp="1"/>
          </p:cNvSpPr>
          <p:nvPr>
            <p:ph type="body" sz="quarter" idx="11"/>
          </p:nvPr>
        </p:nvSpPr>
        <p:spPr/>
        <p:txBody>
          <a:bodyPr/>
          <a:lstStyle/>
          <a:p>
            <a:endParaRPr lang="en-GB"/>
          </a:p>
        </p:txBody>
      </p:sp>
      <p:pic>
        <p:nvPicPr>
          <p:cNvPr id="7" name="Picture 6">
            <a:extLst>
              <a:ext uri="{FF2B5EF4-FFF2-40B4-BE49-F238E27FC236}">
                <a16:creationId xmlns:a16="http://schemas.microsoft.com/office/drawing/2014/main" id="{A7E88FB7-920D-4C41-A83E-8A3575E02E93}"/>
              </a:ext>
            </a:extLst>
          </p:cNvPr>
          <p:cNvPicPr>
            <a:picLocks noChangeAspect="1"/>
          </p:cNvPicPr>
          <p:nvPr/>
        </p:nvPicPr>
        <p:blipFill>
          <a:blip r:embed="rId3"/>
          <a:stretch>
            <a:fillRect/>
          </a:stretch>
        </p:blipFill>
        <p:spPr>
          <a:xfrm>
            <a:off x="1779639" y="1374020"/>
            <a:ext cx="8259095" cy="4450821"/>
          </a:xfrm>
          <a:prstGeom prst="rect">
            <a:avLst/>
          </a:prstGeom>
        </p:spPr>
      </p:pic>
    </p:spTree>
    <p:extLst>
      <p:ext uri="{BB962C8B-B14F-4D97-AF65-F5344CB8AC3E}">
        <p14:creationId xmlns:p14="http://schemas.microsoft.com/office/powerpoint/2010/main" val="4084087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pPr algn="ctr"/>
            <a:r>
              <a:rPr lang="en-GB" sz="4400" dirty="0"/>
              <a:t>Encouraging resilience in education programmes</a:t>
            </a:r>
            <a:endParaRPr lang="en-US" sz="4400" dirty="0"/>
          </a:p>
        </p:txBody>
      </p:sp>
      <p:sp>
        <p:nvSpPr>
          <p:cNvPr id="7" name="Text Placeholder 6">
            <a:extLst>
              <a:ext uri="{FF2B5EF4-FFF2-40B4-BE49-F238E27FC236}">
                <a16:creationId xmlns:a16="http://schemas.microsoft.com/office/drawing/2014/main" id="{1E4CC439-FDD5-4513-85CE-43A47D8E2BBB}"/>
              </a:ext>
            </a:extLst>
          </p:cNvPr>
          <p:cNvSpPr>
            <a:spLocks noGrp="1"/>
          </p:cNvSpPr>
          <p:nvPr>
            <p:ph type="body" sz="quarter" idx="11"/>
          </p:nvPr>
        </p:nvSpPr>
        <p:spPr/>
        <p:txBody>
          <a:bodyPr/>
          <a:lstStyle/>
          <a:p>
            <a:endParaRPr lang="en-GB"/>
          </a:p>
        </p:txBody>
      </p:sp>
      <p:pic>
        <p:nvPicPr>
          <p:cNvPr id="8" name="Picture 7">
            <a:extLst>
              <a:ext uri="{FF2B5EF4-FFF2-40B4-BE49-F238E27FC236}">
                <a16:creationId xmlns:a16="http://schemas.microsoft.com/office/drawing/2014/main" id="{C0485543-14C8-4521-8C0A-D645E547ACB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418861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Identifying psychosocial support that enables children to cope</a:t>
            </a:r>
            <a:endParaRPr lang="en-US" dirty="0"/>
          </a:p>
        </p:txBody>
      </p:sp>
      <p:sp>
        <p:nvSpPr>
          <p:cNvPr id="3" name="Text Placeholder 2"/>
          <p:cNvSpPr>
            <a:spLocks noGrp="1"/>
          </p:cNvSpPr>
          <p:nvPr>
            <p:ph type="body" sz="quarter" idx="11"/>
          </p:nvPr>
        </p:nvSpPr>
        <p:spPr>
          <a:xfrm>
            <a:off x="359400" y="1656864"/>
            <a:ext cx="11473200" cy="4055314"/>
          </a:xfrm>
        </p:spPr>
        <p:txBody>
          <a:bodyPr/>
          <a:lstStyle/>
          <a:p>
            <a:r>
              <a:rPr lang="en-GB" dirty="0"/>
              <a:t>Think of a child who has been through a difficult situation or suffered extreme stress and has seemed to ‘bounce back’ or been able to recover. </a:t>
            </a:r>
          </a:p>
          <a:p>
            <a:r>
              <a:rPr lang="en-GB" dirty="0"/>
              <a:t>Try to identify together what some of the factors were in this child’s life which have enabled them to recover. </a:t>
            </a:r>
          </a:p>
          <a:p>
            <a:r>
              <a:rPr lang="en-GB" dirty="0"/>
              <a:t>What are some of the things that helped the child to cope?</a:t>
            </a:r>
          </a:p>
          <a:p>
            <a:endParaRPr lang="en-US" dirty="0"/>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937806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What is resilience?</a:t>
            </a:r>
            <a:endParaRPr lang="en-US" dirty="0"/>
          </a:p>
        </p:txBody>
      </p:sp>
      <p:sp>
        <p:nvSpPr>
          <p:cNvPr id="3" name="Text Placeholder 2"/>
          <p:cNvSpPr>
            <a:spLocks noGrp="1"/>
          </p:cNvSpPr>
          <p:nvPr>
            <p:ph type="body" sz="quarter" idx="11"/>
          </p:nvPr>
        </p:nvSpPr>
        <p:spPr>
          <a:xfrm>
            <a:off x="724903" y="2582779"/>
            <a:ext cx="6618916" cy="2764760"/>
          </a:xfrm>
        </p:spPr>
        <p:txBody>
          <a:bodyPr/>
          <a:lstStyle/>
          <a:p>
            <a:r>
              <a:rPr lang="en-GB" dirty="0"/>
              <a:t>The capacity to cope and “bounce back” after stressful experiences is called resilience. Resilience refers to the ability to react or adapt positively to a difficult and challenging event or experience.</a:t>
            </a:r>
          </a:p>
          <a:p>
            <a:endParaRPr lang="en-US" dirty="0"/>
          </a:p>
        </p:txBody>
      </p:sp>
      <p:pic>
        <p:nvPicPr>
          <p:cNvPr id="1026" name="Picture 2">
            <a:extLst>
              <a:ext uri="{FF2B5EF4-FFF2-40B4-BE49-F238E27FC236}">
                <a16:creationId xmlns:a16="http://schemas.microsoft.com/office/drawing/2014/main" id="{3ABC3BAD-B14D-4868-BC94-08CFFA4B63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663" y="1370109"/>
            <a:ext cx="3975434" cy="37388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286134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Risk factors and protective factors</a:t>
            </a:r>
            <a:endParaRPr lang="en-US" dirty="0"/>
          </a:p>
        </p:txBody>
      </p:sp>
      <p:pic>
        <p:nvPicPr>
          <p:cNvPr id="6" name="Graphic 5" descr="Seesaw outline">
            <a:extLst>
              <a:ext uri="{FF2B5EF4-FFF2-40B4-BE49-F238E27FC236}">
                <a16:creationId xmlns:a16="http://schemas.microsoft.com/office/drawing/2014/main" id="{C5F2ADF4-A745-4071-9664-7595459CD6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390900" y="2113547"/>
            <a:ext cx="5410199" cy="5410199"/>
          </a:xfrm>
          <a:prstGeom prst="rect">
            <a:avLst/>
          </a:prstGeom>
        </p:spPr>
      </p:pic>
      <p:sp>
        <p:nvSpPr>
          <p:cNvPr id="9" name="TextBox 8">
            <a:extLst>
              <a:ext uri="{FF2B5EF4-FFF2-40B4-BE49-F238E27FC236}">
                <a16:creationId xmlns:a16="http://schemas.microsoft.com/office/drawing/2014/main" id="{482D5F9B-C353-4786-BF95-F168E9F8FE81}"/>
              </a:ext>
            </a:extLst>
          </p:cNvPr>
          <p:cNvSpPr txBox="1"/>
          <p:nvPr/>
        </p:nvSpPr>
        <p:spPr>
          <a:xfrm>
            <a:off x="2005291" y="3901849"/>
            <a:ext cx="2406316" cy="1077218"/>
          </a:xfrm>
          <a:prstGeom prst="rect">
            <a:avLst/>
          </a:prstGeom>
          <a:noFill/>
        </p:spPr>
        <p:txBody>
          <a:bodyPr wrap="square">
            <a:spAutoFit/>
          </a:bodyPr>
          <a:lstStyle/>
          <a:p>
            <a:pPr algn="ctr"/>
            <a:r>
              <a:rPr lang="en-GB" sz="3200" dirty="0">
                <a:solidFill>
                  <a:schemeClr val="accent1"/>
                </a:solidFill>
              </a:rPr>
              <a:t>protective factors</a:t>
            </a:r>
          </a:p>
        </p:txBody>
      </p:sp>
      <p:sp>
        <p:nvSpPr>
          <p:cNvPr id="10" name="TextBox 9">
            <a:extLst>
              <a:ext uri="{FF2B5EF4-FFF2-40B4-BE49-F238E27FC236}">
                <a16:creationId xmlns:a16="http://schemas.microsoft.com/office/drawing/2014/main" id="{7158CB0A-12E3-4879-9C8D-DC070DE77C65}"/>
              </a:ext>
            </a:extLst>
          </p:cNvPr>
          <p:cNvSpPr txBox="1"/>
          <p:nvPr/>
        </p:nvSpPr>
        <p:spPr>
          <a:xfrm>
            <a:off x="7597941" y="2610459"/>
            <a:ext cx="2027322" cy="1077218"/>
          </a:xfrm>
          <a:prstGeom prst="rect">
            <a:avLst/>
          </a:prstGeom>
          <a:noFill/>
        </p:spPr>
        <p:txBody>
          <a:bodyPr wrap="square">
            <a:spAutoFit/>
          </a:bodyPr>
          <a:lstStyle/>
          <a:p>
            <a:pPr algn="ctr"/>
            <a:r>
              <a:rPr lang="en-GB" sz="3200" dirty="0">
                <a:solidFill>
                  <a:schemeClr val="accent3"/>
                </a:solidFill>
              </a:rPr>
              <a:t>risk factors</a:t>
            </a:r>
          </a:p>
        </p:txBody>
      </p:sp>
      <p:pic>
        <p:nvPicPr>
          <p:cNvPr id="11" name="Picture 10" descr="Young Chinese boy">
            <a:extLst>
              <a:ext uri="{FF2B5EF4-FFF2-40B4-BE49-F238E27FC236}">
                <a16:creationId xmlns:a16="http://schemas.microsoft.com/office/drawing/2014/main" id="{D409DB5A-B035-414D-B561-96EA53274D7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646532" y="2441037"/>
            <a:ext cx="898936" cy="1975926"/>
          </a:xfrm>
          <a:prstGeom prst="rect">
            <a:avLst/>
          </a:prstGeom>
        </p:spPr>
      </p:pic>
      <p:sp>
        <p:nvSpPr>
          <p:cNvPr id="14" name="TextBox 13">
            <a:extLst>
              <a:ext uri="{FF2B5EF4-FFF2-40B4-BE49-F238E27FC236}">
                <a16:creationId xmlns:a16="http://schemas.microsoft.com/office/drawing/2014/main" id="{2F4EADB3-F3F6-4B70-9C78-DB94AF699EDF}"/>
              </a:ext>
            </a:extLst>
          </p:cNvPr>
          <p:cNvSpPr txBox="1"/>
          <p:nvPr/>
        </p:nvSpPr>
        <p:spPr>
          <a:xfrm>
            <a:off x="291405" y="1115508"/>
            <a:ext cx="10710253" cy="830997"/>
          </a:xfrm>
          <a:prstGeom prst="rect">
            <a:avLst/>
          </a:prstGeom>
          <a:noFill/>
        </p:spPr>
        <p:txBody>
          <a:bodyPr wrap="square">
            <a:spAutoFit/>
          </a:bodyPr>
          <a:lstStyle/>
          <a:p>
            <a:r>
              <a:rPr lang="en-GB" sz="2400" dirty="0">
                <a:solidFill>
                  <a:schemeClr val="accent4"/>
                </a:solidFill>
                <a:ea typeface="Calibri" panose="020F0502020204030204" pitchFamily="34" charset="0"/>
              </a:rPr>
              <a:t>R</a:t>
            </a:r>
            <a:r>
              <a:rPr lang="en-GB" sz="2400" dirty="0">
                <a:solidFill>
                  <a:schemeClr val="accent4"/>
                </a:solidFill>
                <a:effectLst/>
                <a:ea typeface="Calibri" panose="020F0502020204030204" pitchFamily="34" charset="0"/>
              </a:rPr>
              <a:t>esilience happens when protective factors that support wellbeing are stronger than the risk factors that cause harm:</a:t>
            </a:r>
            <a:endParaRPr lang="en-GB" sz="2400" dirty="0">
              <a:solidFill>
                <a:schemeClr val="accent4"/>
              </a:solidFill>
            </a:endParaRPr>
          </a:p>
        </p:txBody>
      </p:sp>
      <p:pic>
        <p:nvPicPr>
          <p:cNvPr id="12" name="Picture 1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865895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6E35603-3AB7-40C9-9999-38DAE1B5677C}"/>
              </a:ext>
            </a:extLst>
          </p:cNvPr>
          <p:cNvSpPr txBox="1"/>
          <p:nvPr/>
        </p:nvSpPr>
        <p:spPr>
          <a:xfrm>
            <a:off x="4796589" y="2602971"/>
            <a:ext cx="2406316" cy="1077218"/>
          </a:xfrm>
          <a:prstGeom prst="rect">
            <a:avLst/>
          </a:prstGeom>
          <a:noFill/>
        </p:spPr>
        <p:txBody>
          <a:bodyPr wrap="square">
            <a:spAutoFit/>
          </a:bodyPr>
          <a:lstStyle/>
          <a:p>
            <a:pPr algn="ctr"/>
            <a:r>
              <a:rPr lang="en-GB" sz="3200" dirty="0">
                <a:solidFill>
                  <a:schemeClr val="accent3"/>
                </a:solidFill>
              </a:rPr>
              <a:t>Risk factors</a:t>
            </a:r>
          </a:p>
        </p:txBody>
      </p:sp>
      <p:sp>
        <p:nvSpPr>
          <p:cNvPr id="7" name="TextBox 6">
            <a:extLst>
              <a:ext uri="{FF2B5EF4-FFF2-40B4-BE49-F238E27FC236}">
                <a16:creationId xmlns:a16="http://schemas.microsoft.com/office/drawing/2014/main" id="{9CF8199C-38E8-400F-A715-71F08F2E334D}"/>
              </a:ext>
            </a:extLst>
          </p:cNvPr>
          <p:cNvSpPr txBox="1"/>
          <p:nvPr/>
        </p:nvSpPr>
        <p:spPr>
          <a:xfrm>
            <a:off x="1001084" y="1321525"/>
            <a:ext cx="4219073"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Difficult or frightening experiences</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3FC1C74-F2F8-4C7D-B39E-F7B0C951F4A1}"/>
              </a:ext>
            </a:extLst>
          </p:cNvPr>
          <p:cNvSpPr txBox="1"/>
          <p:nvPr/>
        </p:nvSpPr>
        <p:spPr>
          <a:xfrm>
            <a:off x="5173579" y="549116"/>
            <a:ext cx="2839454" cy="675634"/>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Lack of understanding of what has happened</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1EF70DC7-20D8-483F-A66E-C2DD55FB5875}"/>
              </a:ext>
            </a:extLst>
          </p:cNvPr>
          <p:cNvSpPr txBox="1"/>
          <p:nvPr/>
        </p:nvSpPr>
        <p:spPr>
          <a:xfrm>
            <a:off x="78663" y="2342561"/>
            <a:ext cx="9144000"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Loss of family home, friends, or caregivers</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43E548CA-E278-4EDC-886F-8CC8C3A1E759}"/>
              </a:ext>
            </a:extLst>
          </p:cNvPr>
          <p:cNvSpPr txBox="1"/>
          <p:nvPr/>
        </p:nvSpPr>
        <p:spPr>
          <a:xfrm>
            <a:off x="8590577" y="1386258"/>
            <a:ext cx="3392904" cy="675634"/>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Loss of self-respect and self-confidence</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799E147-C6FF-4A2D-BE32-F7D200D23D55}"/>
              </a:ext>
            </a:extLst>
          </p:cNvPr>
          <p:cNvSpPr txBox="1"/>
          <p:nvPr/>
        </p:nvSpPr>
        <p:spPr>
          <a:xfrm>
            <a:off x="7253548" y="3366485"/>
            <a:ext cx="4908884" cy="675634"/>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Poor living conditions or lack of access to basic services like healthcare</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58D23B84-6A19-4248-935F-9C59149C78F8}"/>
              </a:ext>
            </a:extLst>
          </p:cNvPr>
          <p:cNvSpPr txBox="1"/>
          <p:nvPr/>
        </p:nvSpPr>
        <p:spPr>
          <a:xfrm>
            <a:off x="7074597" y="2440665"/>
            <a:ext cx="9144000"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Poor diet and nutrition</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18265AAA-E747-443E-9D44-852614B4ACE1}"/>
              </a:ext>
            </a:extLst>
          </p:cNvPr>
          <p:cNvSpPr txBox="1"/>
          <p:nvPr/>
        </p:nvSpPr>
        <p:spPr>
          <a:xfrm>
            <a:off x="359399" y="4057961"/>
            <a:ext cx="5502442"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Lack of opportunities for education and play</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8842F5C3-B54A-4076-B186-323DD0F8F01E}"/>
              </a:ext>
            </a:extLst>
          </p:cNvPr>
          <p:cNvSpPr txBox="1"/>
          <p:nvPr/>
        </p:nvSpPr>
        <p:spPr>
          <a:xfrm>
            <a:off x="5715029" y="4552358"/>
            <a:ext cx="9144000"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Excessive burden of paid or unpaid work</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0155A017-FE7F-4179-B29D-55D2A610A175}"/>
              </a:ext>
            </a:extLst>
          </p:cNvPr>
          <p:cNvSpPr txBox="1"/>
          <p:nvPr/>
        </p:nvSpPr>
        <p:spPr>
          <a:xfrm>
            <a:off x="224589" y="3268381"/>
            <a:ext cx="9144000"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Uncertainty about the future</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340AA681-D3E9-4A42-8186-C065829C4127}"/>
              </a:ext>
            </a:extLst>
          </p:cNvPr>
          <p:cNvSpPr txBox="1"/>
          <p:nvPr/>
        </p:nvSpPr>
        <p:spPr>
          <a:xfrm>
            <a:off x="4734937" y="5617127"/>
            <a:ext cx="9144000" cy="379271"/>
          </a:xfrm>
          <a:prstGeom prst="rect">
            <a:avLst/>
          </a:prstGeom>
          <a:noFill/>
        </p:spPr>
        <p:txBody>
          <a:bodyPr wrap="square">
            <a:spAutoFit/>
          </a:bodyPr>
          <a:lstStyle/>
          <a:p>
            <a:pPr lvl="0">
              <a:lnSpc>
                <a:spcPct val="107000"/>
              </a:lnSpc>
            </a:pPr>
            <a:r>
              <a:rPr lang="en-GB" sz="1800" dirty="0">
                <a:solidFill>
                  <a:schemeClr val="accent3"/>
                </a:solidFill>
                <a:effectLst/>
                <a:ea typeface="Calibri" panose="020F0502020204030204" pitchFamily="34" charset="0"/>
                <a:cs typeface="Calibri" panose="020F0502020204030204" pitchFamily="34" charset="0"/>
              </a:rPr>
              <a:t>Disability</a:t>
            </a:r>
            <a:endParaRPr lang="en-GB" sz="1800" dirty="0">
              <a:solidFill>
                <a:schemeClr val="accent3"/>
              </a:solidFill>
              <a:effectLst/>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C18E415C-B6A5-491A-9896-8024BC7922E3}"/>
              </a:ext>
            </a:extLst>
          </p:cNvPr>
          <p:cNvSpPr txBox="1"/>
          <p:nvPr/>
        </p:nvSpPr>
        <p:spPr>
          <a:xfrm>
            <a:off x="1115414" y="4922853"/>
            <a:ext cx="3619523" cy="646331"/>
          </a:xfrm>
          <a:prstGeom prst="rect">
            <a:avLst/>
          </a:prstGeom>
          <a:noFill/>
        </p:spPr>
        <p:txBody>
          <a:bodyPr wrap="square">
            <a:spAutoFit/>
          </a:bodyPr>
          <a:lstStyle/>
          <a:p>
            <a:r>
              <a:rPr lang="en-GB" sz="1800" dirty="0">
                <a:solidFill>
                  <a:schemeClr val="accent3"/>
                </a:solidFill>
                <a:effectLst/>
                <a:ea typeface="Calibri" panose="020F0502020204030204" pitchFamily="34" charset="0"/>
                <a:cs typeface="Calibri" panose="020F0502020204030204" pitchFamily="34" charset="0"/>
              </a:rPr>
              <a:t>A hostile environment (e.g. racism or discrimination</a:t>
            </a:r>
            <a:endParaRPr lang="en-GB" dirty="0"/>
          </a:p>
        </p:txBody>
      </p:sp>
      <p:pic>
        <p:nvPicPr>
          <p:cNvPr id="16" name="Picture 1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88033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p:bldP spid="21" grpId="0"/>
      <p:bldP spid="23" grpId="0"/>
      <p:bldP spid="25"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What are the most significant risks affecting children in your community?</a:t>
            </a:r>
            <a:endParaRPr lang="en-US" dirty="0"/>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101082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Risk factors and protective factors</a:t>
            </a:r>
            <a:endParaRPr lang="en-US" dirty="0"/>
          </a:p>
        </p:txBody>
      </p:sp>
      <p:pic>
        <p:nvPicPr>
          <p:cNvPr id="6" name="Graphic 5" descr="Seesaw outline">
            <a:extLst>
              <a:ext uri="{FF2B5EF4-FFF2-40B4-BE49-F238E27FC236}">
                <a16:creationId xmlns:a16="http://schemas.microsoft.com/office/drawing/2014/main" id="{C5F2ADF4-A745-4071-9664-7595459CD6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390900" y="2113547"/>
            <a:ext cx="5410199" cy="5410199"/>
          </a:xfrm>
          <a:prstGeom prst="rect">
            <a:avLst/>
          </a:prstGeom>
        </p:spPr>
      </p:pic>
      <p:sp>
        <p:nvSpPr>
          <p:cNvPr id="9" name="TextBox 8">
            <a:extLst>
              <a:ext uri="{FF2B5EF4-FFF2-40B4-BE49-F238E27FC236}">
                <a16:creationId xmlns:a16="http://schemas.microsoft.com/office/drawing/2014/main" id="{482D5F9B-C353-4786-BF95-F168E9F8FE81}"/>
              </a:ext>
            </a:extLst>
          </p:cNvPr>
          <p:cNvSpPr txBox="1"/>
          <p:nvPr/>
        </p:nvSpPr>
        <p:spPr>
          <a:xfrm>
            <a:off x="2005291" y="3901849"/>
            <a:ext cx="2406316" cy="1077218"/>
          </a:xfrm>
          <a:prstGeom prst="rect">
            <a:avLst/>
          </a:prstGeom>
          <a:noFill/>
        </p:spPr>
        <p:txBody>
          <a:bodyPr wrap="square">
            <a:spAutoFit/>
          </a:bodyPr>
          <a:lstStyle/>
          <a:p>
            <a:pPr algn="ctr"/>
            <a:r>
              <a:rPr lang="en-GB" sz="3200" dirty="0">
                <a:solidFill>
                  <a:schemeClr val="accent1"/>
                </a:solidFill>
              </a:rPr>
              <a:t>protective factors</a:t>
            </a:r>
          </a:p>
        </p:txBody>
      </p:sp>
      <p:sp>
        <p:nvSpPr>
          <p:cNvPr id="10" name="TextBox 9">
            <a:extLst>
              <a:ext uri="{FF2B5EF4-FFF2-40B4-BE49-F238E27FC236}">
                <a16:creationId xmlns:a16="http://schemas.microsoft.com/office/drawing/2014/main" id="{7158CB0A-12E3-4879-9C8D-DC070DE77C65}"/>
              </a:ext>
            </a:extLst>
          </p:cNvPr>
          <p:cNvSpPr txBox="1"/>
          <p:nvPr/>
        </p:nvSpPr>
        <p:spPr>
          <a:xfrm>
            <a:off x="7597941" y="2610459"/>
            <a:ext cx="2027322" cy="1077218"/>
          </a:xfrm>
          <a:prstGeom prst="rect">
            <a:avLst/>
          </a:prstGeom>
          <a:noFill/>
        </p:spPr>
        <p:txBody>
          <a:bodyPr wrap="square">
            <a:spAutoFit/>
          </a:bodyPr>
          <a:lstStyle/>
          <a:p>
            <a:pPr algn="ctr"/>
            <a:r>
              <a:rPr lang="en-GB" sz="3200" dirty="0">
                <a:solidFill>
                  <a:schemeClr val="accent3"/>
                </a:solidFill>
              </a:rPr>
              <a:t>risk factors</a:t>
            </a:r>
          </a:p>
        </p:txBody>
      </p:sp>
      <p:pic>
        <p:nvPicPr>
          <p:cNvPr id="11" name="Picture 10" descr="Young Chinese boy">
            <a:extLst>
              <a:ext uri="{FF2B5EF4-FFF2-40B4-BE49-F238E27FC236}">
                <a16:creationId xmlns:a16="http://schemas.microsoft.com/office/drawing/2014/main" id="{D409DB5A-B035-414D-B561-96EA53274D7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646532" y="2441037"/>
            <a:ext cx="898936" cy="1975926"/>
          </a:xfrm>
          <a:prstGeom prst="rect">
            <a:avLst/>
          </a:prstGeom>
        </p:spPr>
      </p:pic>
      <p:sp>
        <p:nvSpPr>
          <p:cNvPr id="14" name="TextBox 13">
            <a:extLst>
              <a:ext uri="{FF2B5EF4-FFF2-40B4-BE49-F238E27FC236}">
                <a16:creationId xmlns:a16="http://schemas.microsoft.com/office/drawing/2014/main" id="{2F4EADB3-F3F6-4B70-9C78-DB94AF699EDF}"/>
              </a:ext>
            </a:extLst>
          </p:cNvPr>
          <p:cNvSpPr txBox="1"/>
          <p:nvPr/>
        </p:nvSpPr>
        <p:spPr>
          <a:xfrm>
            <a:off x="291405" y="1115508"/>
            <a:ext cx="10710253" cy="830997"/>
          </a:xfrm>
          <a:prstGeom prst="rect">
            <a:avLst/>
          </a:prstGeom>
          <a:noFill/>
        </p:spPr>
        <p:txBody>
          <a:bodyPr wrap="square">
            <a:spAutoFit/>
          </a:bodyPr>
          <a:lstStyle/>
          <a:p>
            <a:r>
              <a:rPr lang="en-GB" sz="2400" dirty="0">
                <a:solidFill>
                  <a:schemeClr val="accent4"/>
                </a:solidFill>
                <a:ea typeface="Calibri" panose="020F0502020204030204" pitchFamily="34" charset="0"/>
              </a:rPr>
              <a:t>R</a:t>
            </a:r>
            <a:r>
              <a:rPr lang="en-GB" sz="2400" dirty="0">
                <a:solidFill>
                  <a:schemeClr val="accent4"/>
                </a:solidFill>
                <a:effectLst/>
                <a:ea typeface="Calibri" panose="020F0502020204030204" pitchFamily="34" charset="0"/>
              </a:rPr>
              <a:t>esilience happens when protective factors that support wellbeing are stronger than the risk factors that cause harm:</a:t>
            </a:r>
            <a:endParaRPr lang="en-GB" sz="2400" dirty="0">
              <a:solidFill>
                <a:schemeClr val="accent4"/>
              </a:solidFill>
            </a:endParaRPr>
          </a:p>
        </p:txBody>
      </p:sp>
      <p:pic>
        <p:nvPicPr>
          <p:cNvPr id="12" name="Picture 1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582764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GB" sz="5400" dirty="0"/>
              <a:t>Welcome!</a:t>
            </a:r>
            <a:endParaRPr lang="en-US" sz="5400" dirty="0"/>
          </a:p>
        </p:txBody>
      </p:sp>
      <p:graphicFrame>
        <p:nvGraphicFramePr>
          <p:cNvPr id="19" name="Table 19">
            <a:extLst>
              <a:ext uri="{FF2B5EF4-FFF2-40B4-BE49-F238E27FC236}">
                <a16:creationId xmlns:a16="http://schemas.microsoft.com/office/drawing/2014/main" id="{C254A233-493F-4CF3-84E3-F1D0C067B8CE}"/>
              </a:ext>
            </a:extLst>
          </p:cNvPr>
          <p:cNvGraphicFramePr>
            <a:graphicFrameLocks noGrp="1"/>
          </p:cNvGraphicFramePr>
          <p:nvPr>
            <p:extLst>
              <p:ext uri="{D42A27DB-BD31-4B8C-83A1-F6EECF244321}">
                <p14:modId xmlns:p14="http://schemas.microsoft.com/office/powerpoint/2010/main" val="2412983815"/>
              </p:ext>
            </p:extLst>
          </p:nvPr>
        </p:nvGraphicFramePr>
        <p:xfrm>
          <a:off x="217516" y="1371600"/>
          <a:ext cx="11614484" cy="4114800"/>
        </p:xfrm>
        <a:graphic>
          <a:graphicData uri="http://schemas.openxmlformats.org/drawingml/2006/table">
            <a:tbl>
              <a:tblPr firstRow="1" bandRow="1">
                <a:tableStyleId>{5C22544A-7EE6-4342-B048-85BDC9FD1C3A}</a:tableStyleId>
              </a:tblPr>
              <a:tblGrid>
                <a:gridCol w="5807242">
                  <a:extLst>
                    <a:ext uri="{9D8B030D-6E8A-4147-A177-3AD203B41FA5}">
                      <a16:colId xmlns:a16="http://schemas.microsoft.com/office/drawing/2014/main" val="225719110"/>
                    </a:ext>
                  </a:extLst>
                </a:gridCol>
                <a:gridCol w="5807242">
                  <a:extLst>
                    <a:ext uri="{9D8B030D-6E8A-4147-A177-3AD203B41FA5}">
                      <a16:colId xmlns:a16="http://schemas.microsoft.com/office/drawing/2014/main" val="3236196833"/>
                    </a:ext>
                  </a:extLst>
                </a:gridCol>
              </a:tblGrid>
              <a:tr h="3139727">
                <a:tc>
                  <a:txBody>
                    <a:bodyPr/>
                    <a:lstStyle/>
                    <a:p>
                      <a:pPr lvl="0"/>
                      <a:r>
                        <a:rPr lang="en-GB" sz="2400" dirty="0">
                          <a:solidFill>
                            <a:schemeClr val="tx1"/>
                          </a:solidFill>
                        </a:rPr>
                        <a:t>PART 1: INTRODUCTION TO PSYCHOSOCIAL SUPPORT</a:t>
                      </a:r>
                    </a:p>
                    <a:p>
                      <a:pPr lvl="0"/>
                      <a:endParaRPr lang="en-GB" sz="2400" dirty="0">
                        <a:solidFill>
                          <a:schemeClr val="tx1"/>
                        </a:solidFill>
                      </a:endParaRPr>
                    </a:p>
                    <a:p>
                      <a:pPr lvl="0"/>
                      <a:r>
                        <a:rPr lang="en-GB" sz="2400" dirty="0">
                          <a:solidFill>
                            <a:schemeClr val="tx1"/>
                          </a:solidFill>
                        </a:rPr>
                        <a:t>The impact of emergencies on children</a:t>
                      </a:r>
                    </a:p>
                    <a:p>
                      <a:pPr lvl="0"/>
                      <a:endParaRPr lang="en-GB" sz="2400" dirty="0">
                        <a:solidFill>
                          <a:schemeClr val="tx1"/>
                        </a:solidFill>
                      </a:endParaRPr>
                    </a:p>
                    <a:p>
                      <a:pPr lvl="0"/>
                      <a:r>
                        <a:rPr lang="en-GB" sz="2400" dirty="0">
                          <a:solidFill>
                            <a:schemeClr val="tx1"/>
                          </a:solidFill>
                        </a:rPr>
                        <a:t>What is Psychosocial Support?</a:t>
                      </a:r>
                    </a:p>
                    <a:p>
                      <a:pPr lvl="0"/>
                      <a:endParaRPr lang="en-GB" sz="2400" dirty="0">
                        <a:solidFill>
                          <a:schemeClr val="tx1"/>
                        </a:solidFill>
                      </a:endParaRPr>
                    </a:p>
                    <a:p>
                      <a:pPr lvl="0"/>
                      <a:r>
                        <a:rPr lang="en-GB" sz="2400" dirty="0">
                          <a:solidFill>
                            <a:schemeClr val="tx1"/>
                          </a:solidFill>
                        </a:rPr>
                        <a:t>Encouraging resilience in education programmes  </a:t>
                      </a:r>
                    </a:p>
                    <a:p>
                      <a:endParaRPr lang="en-GB" sz="2400" dirty="0">
                        <a:solidFill>
                          <a:schemeClr val="tx1"/>
                        </a:solidFill>
                      </a:endParaRPr>
                    </a:p>
                  </a:txBody>
                  <a:tcPr/>
                </a:tc>
                <a:tc>
                  <a:txBody>
                    <a:bodyPr/>
                    <a:lstStyle/>
                    <a:p>
                      <a:pPr lvl="0"/>
                      <a:r>
                        <a:rPr lang="en-GB" sz="2400" dirty="0">
                          <a:solidFill>
                            <a:schemeClr val="tx1"/>
                          </a:solidFill>
                        </a:rPr>
                        <a:t>PART 2: INTEGRATING PSYCHOSOCIAL SUPPORT IN EDUCATION</a:t>
                      </a:r>
                    </a:p>
                    <a:p>
                      <a:pPr lvl="0"/>
                      <a:endParaRPr lang="en-GB" sz="2400" dirty="0">
                        <a:solidFill>
                          <a:schemeClr val="tx1"/>
                        </a:solidFill>
                      </a:endParaRPr>
                    </a:p>
                    <a:p>
                      <a:pPr lvl="0"/>
                      <a:r>
                        <a:rPr lang="en-GB" sz="2400" dirty="0">
                          <a:solidFill>
                            <a:schemeClr val="tx1"/>
                          </a:solidFill>
                        </a:rPr>
                        <a:t>Psychosocial support in the classroom</a:t>
                      </a:r>
                    </a:p>
                    <a:p>
                      <a:pPr lvl="0"/>
                      <a:endParaRPr lang="en-GB" sz="2400" dirty="0">
                        <a:solidFill>
                          <a:schemeClr val="tx1"/>
                        </a:solidFill>
                      </a:endParaRPr>
                    </a:p>
                    <a:p>
                      <a:pPr lvl="0"/>
                      <a:r>
                        <a:rPr lang="en-GB" sz="2400" dirty="0">
                          <a:solidFill>
                            <a:schemeClr val="tx1"/>
                          </a:solidFill>
                        </a:rPr>
                        <a:t>Supporting children who are struggling</a:t>
                      </a:r>
                    </a:p>
                    <a:p>
                      <a:pPr lvl="0"/>
                      <a:endParaRPr lang="en-GB" sz="2400" dirty="0">
                        <a:solidFill>
                          <a:schemeClr val="tx1"/>
                        </a:solidFill>
                      </a:endParaRPr>
                    </a:p>
                    <a:p>
                      <a:pPr lvl="0"/>
                      <a:r>
                        <a:rPr lang="en-GB" sz="2400" dirty="0">
                          <a:solidFill>
                            <a:schemeClr val="tx1"/>
                          </a:solidFill>
                        </a:rPr>
                        <a:t>Teacher wellbeing </a:t>
                      </a:r>
                    </a:p>
                    <a:p>
                      <a:endParaRPr lang="en-GB" sz="2400" dirty="0">
                        <a:solidFill>
                          <a:schemeClr val="tx1"/>
                        </a:solidFill>
                      </a:endParaRPr>
                    </a:p>
                  </a:txBody>
                  <a:tcPr/>
                </a:tc>
                <a:extLst>
                  <a:ext uri="{0D108BD9-81ED-4DB2-BD59-A6C34878D82A}">
                    <a16:rowId xmlns:a16="http://schemas.microsoft.com/office/drawing/2014/main" val="3294761494"/>
                  </a:ext>
                </a:extLst>
              </a:tr>
            </a:tbl>
          </a:graphicData>
        </a:graphic>
      </p:graphicFrame>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39997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6E35603-3AB7-40C9-9999-38DAE1B5677C}"/>
              </a:ext>
            </a:extLst>
          </p:cNvPr>
          <p:cNvSpPr txBox="1"/>
          <p:nvPr/>
        </p:nvSpPr>
        <p:spPr>
          <a:xfrm>
            <a:off x="4668281" y="2762859"/>
            <a:ext cx="2406316" cy="1077218"/>
          </a:xfrm>
          <a:prstGeom prst="rect">
            <a:avLst/>
          </a:prstGeom>
          <a:noFill/>
        </p:spPr>
        <p:txBody>
          <a:bodyPr wrap="square">
            <a:spAutoFit/>
          </a:bodyPr>
          <a:lstStyle/>
          <a:p>
            <a:pPr algn="ctr"/>
            <a:r>
              <a:rPr lang="en-GB" sz="3200" dirty="0">
                <a:solidFill>
                  <a:schemeClr val="accent1"/>
                </a:solidFill>
              </a:rPr>
              <a:t>protective factors</a:t>
            </a:r>
          </a:p>
        </p:txBody>
      </p:sp>
      <p:sp>
        <p:nvSpPr>
          <p:cNvPr id="12" name="TextBox 11">
            <a:extLst>
              <a:ext uri="{FF2B5EF4-FFF2-40B4-BE49-F238E27FC236}">
                <a16:creationId xmlns:a16="http://schemas.microsoft.com/office/drawing/2014/main" id="{94B8FC8F-6973-401B-A1D1-4B167D156132}"/>
              </a:ext>
            </a:extLst>
          </p:cNvPr>
          <p:cNvSpPr txBox="1"/>
          <p:nvPr/>
        </p:nvSpPr>
        <p:spPr>
          <a:xfrm>
            <a:off x="359400" y="532259"/>
            <a:ext cx="3763421" cy="675634"/>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Self-esteem, self-confidence, and communication skills</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8EB4DCEF-AC64-4C28-8B65-0AB2EA2AA227}"/>
              </a:ext>
            </a:extLst>
          </p:cNvPr>
          <p:cNvSpPr txBox="1"/>
          <p:nvPr/>
        </p:nvSpPr>
        <p:spPr>
          <a:xfrm>
            <a:off x="7501232" y="478736"/>
            <a:ext cx="4331368" cy="675634"/>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Can think through and process events and look to the future</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26DFD79D-5960-4945-AE76-0430CE1EF85A}"/>
              </a:ext>
            </a:extLst>
          </p:cNvPr>
          <p:cNvSpPr txBox="1"/>
          <p:nvPr/>
        </p:nvSpPr>
        <p:spPr>
          <a:xfrm>
            <a:off x="4150895" y="1241825"/>
            <a:ext cx="3320716" cy="971997"/>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Can express themselves through play, arts, games, community rituals</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C64C7FB9-BCAA-4006-AC06-65C326D144DD}"/>
              </a:ext>
            </a:extLst>
          </p:cNvPr>
          <p:cNvSpPr txBox="1"/>
          <p:nvPr/>
        </p:nvSpPr>
        <p:spPr>
          <a:xfrm>
            <a:off x="359400" y="2684337"/>
            <a:ext cx="3894996" cy="923330"/>
          </a:xfrm>
          <a:prstGeom prst="rect">
            <a:avLst/>
          </a:prstGeom>
          <a:noFill/>
        </p:spPr>
        <p:txBody>
          <a:bodyPr wrap="square">
            <a:spAutoFit/>
          </a:bodyPr>
          <a:lstStyle/>
          <a:p>
            <a:r>
              <a:rPr lang="en-GB" sz="1800" dirty="0">
                <a:solidFill>
                  <a:schemeClr val="accent1"/>
                </a:solidFill>
                <a:effectLst/>
                <a:ea typeface="Calibri" panose="020F0502020204030204" pitchFamily="34" charset="0"/>
                <a:cs typeface="Calibri" panose="020F0502020204030204" pitchFamily="34" charset="0"/>
              </a:rPr>
              <a:t>Positive parenting and carers who respond to the child’s emotional needs</a:t>
            </a:r>
            <a:endParaRPr lang="en-GB" dirty="0"/>
          </a:p>
        </p:txBody>
      </p:sp>
      <p:sp>
        <p:nvSpPr>
          <p:cNvPr id="20" name="TextBox 19">
            <a:extLst>
              <a:ext uri="{FF2B5EF4-FFF2-40B4-BE49-F238E27FC236}">
                <a16:creationId xmlns:a16="http://schemas.microsoft.com/office/drawing/2014/main" id="{B1A7C42B-2499-437D-8FCC-CB611BA3107F}"/>
              </a:ext>
            </a:extLst>
          </p:cNvPr>
          <p:cNvSpPr txBox="1"/>
          <p:nvPr/>
        </p:nvSpPr>
        <p:spPr>
          <a:xfrm>
            <a:off x="8139363" y="2029156"/>
            <a:ext cx="3420979" cy="369332"/>
          </a:xfrm>
          <a:prstGeom prst="rect">
            <a:avLst/>
          </a:prstGeom>
          <a:noFill/>
        </p:spPr>
        <p:txBody>
          <a:bodyPr wrap="square">
            <a:spAutoFit/>
          </a:bodyPr>
          <a:lstStyle/>
          <a:p>
            <a:r>
              <a:rPr lang="en-GB" sz="1800" dirty="0">
                <a:solidFill>
                  <a:schemeClr val="accent1"/>
                </a:solidFill>
                <a:effectLst/>
                <a:ea typeface="Calibri" panose="020F0502020204030204" pitchFamily="34" charset="0"/>
                <a:cs typeface="Calibri" panose="020F0502020204030204" pitchFamily="34" charset="0"/>
              </a:rPr>
              <a:t>Positive family environment</a:t>
            </a:r>
            <a:endParaRPr lang="en-GB" dirty="0"/>
          </a:p>
        </p:txBody>
      </p:sp>
      <p:sp>
        <p:nvSpPr>
          <p:cNvPr id="22" name="TextBox 21">
            <a:extLst>
              <a:ext uri="{FF2B5EF4-FFF2-40B4-BE49-F238E27FC236}">
                <a16:creationId xmlns:a16="http://schemas.microsoft.com/office/drawing/2014/main" id="{1DA591A5-D5CE-4343-8A3E-7F68DEFEF6DB}"/>
              </a:ext>
            </a:extLst>
          </p:cNvPr>
          <p:cNvSpPr txBox="1"/>
          <p:nvPr/>
        </p:nvSpPr>
        <p:spPr>
          <a:xfrm>
            <a:off x="7074597" y="3308708"/>
            <a:ext cx="4993105" cy="675634"/>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Can express feelings and anxieties to adults who listen to them</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24" name="TextBox 23">
            <a:extLst>
              <a:ext uri="{FF2B5EF4-FFF2-40B4-BE49-F238E27FC236}">
                <a16:creationId xmlns:a16="http://schemas.microsoft.com/office/drawing/2014/main" id="{3ED4B13E-64D6-4645-B2D8-9629597C8264}"/>
              </a:ext>
            </a:extLst>
          </p:cNvPr>
          <p:cNvSpPr txBox="1"/>
          <p:nvPr/>
        </p:nvSpPr>
        <p:spPr>
          <a:xfrm>
            <a:off x="584763" y="4332195"/>
            <a:ext cx="1656347" cy="369332"/>
          </a:xfrm>
          <a:prstGeom prst="rect">
            <a:avLst/>
          </a:prstGeom>
          <a:noFill/>
        </p:spPr>
        <p:txBody>
          <a:bodyPr wrap="square">
            <a:spAutoFit/>
          </a:bodyPr>
          <a:lstStyle/>
          <a:p>
            <a:r>
              <a:rPr lang="en-GB" sz="1800" dirty="0">
                <a:solidFill>
                  <a:schemeClr val="accent1"/>
                </a:solidFill>
                <a:effectLst/>
                <a:ea typeface="Calibri" panose="020F0502020204030204" pitchFamily="34" charset="0"/>
                <a:cs typeface="Calibri" panose="020F0502020204030204" pitchFamily="34" charset="0"/>
              </a:rPr>
              <a:t>Friends</a:t>
            </a:r>
            <a:endParaRPr lang="en-GB" dirty="0"/>
          </a:p>
        </p:txBody>
      </p:sp>
      <p:sp>
        <p:nvSpPr>
          <p:cNvPr id="26" name="TextBox 25">
            <a:extLst>
              <a:ext uri="{FF2B5EF4-FFF2-40B4-BE49-F238E27FC236}">
                <a16:creationId xmlns:a16="http://schemas.microsoft.com/office/drawing/2014/main" id="{B84E7B48-8A4B-43D6-BC0A-237A4D4E0C9D}"/>
              </a:ext>
            </a:extLst>
          </p:cNvPr>
          <p:cNvSpPr txBox="1"/>
          <p:nvPr/>
        </p:nvSpPr>
        <p:spPr>
          <a:xfrm>
            <a:off x="2342220" y="4220498"/>
            <a:ext cx="3228473" cy="971997"/>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Able to maintain normal family life, religious practices, language</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28" name="TextBox 27">
            <a:extLst>
              <a:ext uri="{FF2B5EF4-FFF2-40B4-BE49-F238E27FC236}">
                <a16:creationId xmlns:a16="http://schemas.microsoft.com/office/drawing/2014/main" id="{2C746B10-C353-462F-8BF3-45E668D6DEC6}"/>
              </a:ext>
            </a:extLst>
          </p:cNvPr>
          <p:cNvSpPr txBox="1"/>
          <p:nvPr/>
        </p:nvSpPr>
        <p:spPr>
          <a:xfrm>
            <a:off x="5737058" y="4385926"/>
            <a:ext cx="3876173" cy="675634"/>
          </a:xfrm>
          <a:prstGeom prst="rect">
            <a:avLst/>
          </a:prstGeom>
          <a:noFill/>
        </p:spPr>
        <p:txBody>
          <a:bodyPr wrap="square">
            <a:spAutoFit/>
          </a:bodyPr>
          <a:lstStyle/>
          <a:p>
            <a:pPr lvl="0">
              <a:lnSpc>
                <a:spcPct val="107000"/>
              </a:lnSpc>
            </a:pPr>
            <a:r>
              <a:rPr lang="en-GB" sz="1800" dirty="0">
                <a:solidFill>
                  <a:schemeClr val="accent1"/>
                </a:solidFill>
                <a:effectLst/>
                <a:ea typeface="Calibri" panose="020F0502020204030204" pitchFamily="34" charset="0"/>
                <a:cs typeface="Calibri" panose="020F0502020204030204" pitchFamily="34" charset="0"/>
              </a:rPr>
              <a:t>A positive school experience where teachers are supportive</a:t>
            </a:r>
            <a:endParaRPr lang="en-GB" sz="1800" dirty="0">
              <a:solidFill>
                <a:schemeClr val="accent1"/>
              </a:solidFill>
              <a:effectLst/>
              <a:ea typeface="Calibri" panose="020F0502020204030204" pitchFamily="34" charset="0"/>
              <a:cs typeface="Times New Roman" panose="02020603050405020304" pitchFamily="18" charset="0"/>
            </a:endParaRPr>
          </a:p>
        </p:txBody>
      </p:sp>
      <p:sp>
        <p:nvSpPr>
          <p:cNvPr id="30" name="TextBox 29">
            <a:extLst>
              <a:ext uri="{FF2B5EF4-FFF2-40B4-BE49-F238E27FC236}">
                <a16:creationId xmlns:a16="http://schemas.microsoft.com/office/drawing/2014/main" id="{2CC2C3F6-4302-46E8-BA9A-5E4B3F38185E}"/>
              </a:ext>
            </a:extLst>
          </p:cNvPr>
          <p:cNvSpPr txBox="1"/>
          <p:nvPr/>
        </p:nvSpPr>
        <p:spPr>
          <a:xfrm>
            <a:off x="3198424" y="5662087"/>
            <a:ext cx="3876173" cy="369332"/>
          </a:xfrm>
          <a:prstGeom prst="rect">
            <a:avLst/>
          </a:prstGeom>
          <a:noFill/>
        </p:spPr>
        <p:txBody>
          <a:bodyPr wrap="square">
            <a:spAutoFit/>
          </a:bodyPr>
          <a:lstStyle/>
          <a:p>
            <a:r>
              <a:rPr lang="en-GB" sz="1800" dirty="0">
                <a:solidFill>
                  <a:schemeClr val="accent1"/>
                </a:solidFill>
                <a:effectLst/>
                <a:ea typeface="Calibri" panose="020F0502020204030204" pitchFamily="34" charset="0"/>
                <a:cs typeface="Calibri" panose="020F0502020204030204" pitchFamily="34" charset="0"/>
              </a:rPr>
              <a:t>Part of a strong community </a:t>
            </a:r>
            <a:endParaRPr lang="en-GB" dirty="0"/>
          </a:p>
        </p:txBody>
      </p:sp>
      <p:pic>
        <p:nvPicPr>
          <p:cNvPr id="15" name="Picture 1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17088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P spid="20" grpId="0"/>
      <p:bldP spid="22" grpId="0"/>
      <p:bldP spid="24" grpId="0"/>
      <p:bldP spid="26" grpId="0"/>
      <p:bldP spid="28"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What are the most challenging protective factors?</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p:txBody>
          <a:bodyPr/>
          <a:lstStyle/>
          <a:p>
            <a:r>
              <a:rPr lang="en-GB" dirty="0"/>
              <a:t>Choose ONE of these factors.</a:t>
            </a:r>
          </a:p>
          <a:p>
            <a:r>
              <a:rPr lang="en-GB" dirty="0"/>
              <a:t>How could education actors or teachers work to build up this protective factor through education programmes?</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62820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Homework</a:t>
            </a:r>
            <a:endParaRPr lang="en-US" sz="5400" dirty="0"/>
          </a:p>
        </p:txBody>
      </p:sp>
      <p:sp>
        <p:nvSpPr>
          <p:cNvPr id="8" name="TextBox 7">
            <a:extLst>
              <a:ext uri="{FF2B5EF4-FFF2-40B4-BE49-F238E27FC236}">
                <a16:creationId xmlns:a16="http://schemas.microsoft.com/office/drawing/2014/main" id="{9BED3B14-7C57-4C26-A4E3-E6ADC16C9A90}"/>
              </a:ext>
            </a:extLst>
          </p:cNvPr>
          <p:cNvSpPr txBox="1"/>
          <p:nvPr/>
        </p:nvSpPr>
        <p:spPr>
          <a:xfrm>
            <a:off x="358799" y="1550037"/>
            <a:ext cx="11473199" cy="1367875"/>
          </a:xfrm>
          <a:prstGeom prst="rect">
            <a:avLst/>
          </a:prstGeom>
          <a:noFill/>
        </p:spPr>
        <p:txBody>
          <a:bodyPr wrap="square">
            <a:spAutoFit/>
          </a:bodyPr>
          <a:lstStyle/>
          <a:p>
            <a:pPr>
              <a:lnSpc>
                <a:spcPct val="107000"/>
              </a:lnSpc>
              <a:spcAft>
                <a:spcPts val="800"/>
              </a:spcAft>
            </a:pPr>
            <a:r>
              <a:rPr lang="en-GB" sz="2400" dirty="0">
                <a:solidFill>
                  <a:schemeClr val="accent4"/>
                </a:solidFill>
                <a:effectLst/>
                <a:ea typeface="Calibri" panose="020F0502020204030204" pitchFamily="34" charset="0"/>
                <a:cs typeface="Calibri" panose="020F0502020204030204" pitchFamily="34" charset="0"/>
              </a:rPr>
              <a:t>Reflect on the risk factors and protective factors, and identify one which you would like to work on more as a school or education project.</a:t>
            </a:r>
            <a:endParaRPr lang="en-GB" sz="2400" dirty="0">
              <a:solidFill>
                <a:schemeClr val="accent4"/>
              </a:solidFill>
              <a:effectLst/>
              <a:ea typeface="Calibri" panose="020F0502020204030204" pitchFamily="34" charset="0"/>
              <a:cs typeface="Times New Roman" panose="02020603050405020304" pitchFamily="18" charset="0"/>
            </a:endParaRPr>
          </a:p>
          <a:p>
            <a:pPr>
              <a:lnSpc>
                <a:spcPct val="107000"/>
              </a:lnSpc>
              <a:spcAft>
                <a:spcPts val="800"/>
              </a:spcAft>
            </a:pPr>
            <a:r>
              <a:rPr lang="en-GB" sz="2400" dirty="0">
                <a:solidFill>
                  <a:schemeClr val="accent4"/>
                </a:solidFill>
                <a:effectLst/>
                <a:ea typeface="Calibri" panose="020F0502020204030204" pitchFamily="34" charset="0"/>
                <a:cs typeface="Calibri" panose="020F0502020204030204" pitchFamily="34" charset="0"/>
              </a:rPr>
              <a:t>Think about the steps you would take to put this idea into practice. </a:t>
            </a:r>
            <a:endParaRPr lang="en-GB" sz="2400" dirty="0">
              <a:solidFill>
                <a:schemeClr val="accent4"/>
              </a:solidFill>
              <a:effectLst/>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2630940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Evaluation</a:t>
            </a:r>
            <a:endParaRPr lang="en-US" sz="5400" dirty="0"/>
          </a:p>
        </p:txBody>
      </p:sp>
      <p:pic>
        <p:nvPicPr>
          <p:cNvPr id="6" name="Picture 2">
            <a:extLst>
              <a:ext uri="{FF2B5EF4-FFF2-40B4-BE49-F238E27FC236}">
                <a16:creationId xmlns:a16="http://schemas.microsoft.com/office/drawing/2014/main" id="{9B9618FA-E9D1-47B4-A60E-42410DD97115}"/>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221322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a:bodyPr>
          <a:lstStyle/>
          <a:p>
            <a:pPr algn="ctr"/>
            <a:r>
              <a:rPr lang="en-GB" sz="3600" dirty="0"/>
              <a:t>Psychosocial support for children during COVID-19</a:t>
            </a:r>
          </a:p>
          <a:p>
            <a:pPr algn="ctr"/>
            <a:r>
              <a:rPr lang="en-GB" sz="3600" dirty="0"/>
              <a:t>A training workshop for teachers</a:t>
            </a:r>
            <a:endParaRPr lang="en-US" sz="3600" dirty="0"/>
          </a:p>
        </p:txBody>
      </p:sp>
      <p:sp>
        <p:nvSpPr>
          <p:cNvPr id="6" name="Text Placeholder 5">
            <a:extLst>
              <a:ext uri="{FF2B5EF4-FFF2-40B4-BE49-F238E27FC236}">
                <a16:creationId xmlns:a16="http://schemas.microsoft.com/office/drawing/2014/main" id="{56D78FEA-9D5D-4EB8-8772-8DCA9230872A}"/>
              </a:ext>
            </a:extLst>
          </p:cNvPr>
          <p:cNvSpPr>
            <a:spLocks noGrp="1"/>
          </p:cNvSpPr>
          <p:nvPr>
            <p:ph type="body" sz="quarter" idx="11"/>
          </p:nvPr>
        </p:nvSpPr>
        <p:spPr/>
        <p:txBody>
          <a:bodyPr/>
          <a:lstStyle/>
          <a:p>
            <a:endParaRPr lang="en-GB"/>
          </a:p>
        </p:txBody>
      </p:sp>
      <p:pic>
        <p:nvPicPr>
          <p:cNvPr id="7" name="Picture 6">
            <a:extLst>
              <a:ext uri="{FF2B5EF4-FFF2-40B4-BE49-F238E27FC236}">
                <a16:creationId xmlns:a16="http://schemas.microsoft.com/office/drawing/2014/main" id="{6517E99F-8C55-45B4-97C0-BE2D4D3E7EF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898169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Welcome!</a:t>
            </a:r>
            <a:endParaRPr lang="en-US" sz="5400" dirty="0"/>
          </a:p>
        </p:txBody>
      </p:sp>
      <p:pic>
        <p:nvPicPr>
          <p:cNvPr id="6" name="Picture 2">
            <a:extLst>
              <a:ext uri="{FF2B5EF4-FFF2-40B4-BE49-F238E27FC236}">
                <a16:creationId xmlns:a16="http://schemas.microsoft.com/office/drawing/2014/main" id="{EC6AA6DB-5F88-493E-B3EB-A551D732A8AE}"/>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4648409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GB" sz="5400" dirty="0"/>
              <a:t>Welcome!</a:t>
            </a:r>
            <a:endParaRPr lang="en-US" sz="5400" dirty="0"/>
          </a:p>
        </p:txBody>
      </p:sp>
      <p:graphicFrame>
        <p:nvGraphicFramePr>
          <p:cNvPr id="19" name="Table 19">
            <a:extLst>
              <a:ext uri="{FF2B5EF4-FFF2-40B4-BE49-F238E27FC236}">
                <a16:creationId xmlns:a16="http://schemas.microsoft.com/office/drawing/2014/main" id="{C254A233-493F-4CF3-84E3-F1D0C067B8CE}"/>
              </a:ext>
            </a:extLst>
          </p:cNvPr>
          <p:cNvGraphicFramePr>
            <a:graphicFrameLocks noGrp="1"/>
          </p:cNvGraphicFramePr>
          <p:nvPr/>
        </p:nvGraphicFramePr>
        <p:xfrm>
          <a:off x="217516" y="1371600"/>
          <a:ext cx="11614484" cy="4114800"/>
        </p:xfrm>
        <a:graphic>
          <a:graphicData uri="http://schemas.openxmlformats.org/drawingml/2006/table">
            <a:tbl>
              <a:tblPr firstRow="1" bandRow="1">
                <a:tableStyleId>{5C22544A-7EE6-4342-B048-85BDC9FD1C3A}</a:tableStyleId>
              </a:tblPr>
              <a:tblGrid>
                <a:gridCol w="5807242">
                  <a:extLst>
                    <a:ext uri="{9D8B030D-6E8A-4147-A177-3AD203B41FA5}">
                      <a16:colId xmlns:a16="http://schemas.microsoft.com/office/drawing/2014/main" val="225719110"/>
                    </a:ext>
                  </a:extLst>
                </a:gridCol>
                <a:gridCol w="5807242">
                  <a:extLst>
                    <a:ext uri="{9D8B030D-6E8A-4147-A177-3AD203B41FA5}">
                      <a16:colId xmlns:a16="http://schemas.microsoft.com/office/drawing/2014/main" val="3236196833"/>
                    </a:ext>
                  </a:extLst>
                </a:gridCol>
              </a:tblGrid>
              <a:tr h="3139727">
                <a:tc>
                  <a:txBody>
                    <a:bodyPr/>
                    <a:lstStyle/>
                    <a:p>
                      <a:pPr lvl="0"/>
                      <a:r>
                        <a:rPr lang="en-GB" sz="2400" dirty="0">
                          <a:solidFill>
                            <a:schemeClr val="tx1"/>
                          </a:solidFill>
                        </a:rPr>
                        <a:t>PART 1: INTRODUCTION TO PSYCHOSOCIAL SUPPORT</a:t>
                      </a:r>
                    </a:p>
                    <a:p>
                      <a:pPr lvl="0"/>
                      <a:endParaRPr lang="en-GB" sz="2400" dirty="0">
                        <a:solidFill>
                          <a:schemeClr val="tx1"/>
                        </a:solidFill>
                      </a:endParaRPr>
                    </a:p>
                    <a:p>
                      <a:pPr lvl="0"/>
                      <a:r>
                        <a:rPr lang="en-GB" sz="2400" dirty="0">
                          <a:solidFill>
                            <a:schemeClr val="tx1"/>
                          </a:solidFill>
                        </a:rPr>
                        <a:t>The impact of emergencies on children</a:t>
                      </a:r>
                    </a:p>
                    <a:p>
                      <a:pPr lvl="0"/>
                      <a:endParaRPr lang="en-GB" sz="2400" dirty="0">
                        <a:solidFill>
                          <a:schemeClr val="tx1"/>
                        </a:solidFill>
                      </a:endParaRPr>
                    </a:p>
                    <a:p>
                      <a:pPr lvl="0"/>
                      <a:r>
                        <a:rPr lang="en-GB" sz="2400" dirty="0">
                          <a:solidFill>
                            <a:schemeClr val="tx1"/>
                          </a:solidFill>
                        </a:rPr>
                        <a:t>What is Psychosocial Support?</a:t>
                      </a:r>
                    </a:p>
                    <a:p>
                      <a:pPr lvl="0"/>
                      <a:endParaRPr lang="en-GB" sz="2400" dirty="0">
                        <a:solidFill>
                          <a:schemeClr val="tx1"/>
                        </a:solidFill>
                      </a:endParaRPr>
                    </a:p>
                    <a:p>
                      <a:pPr lvl="0"/>
                      <a:r>
                        <a:rPr lang="en-GB" sz="2400" dirty="0">
                          <a:solidFill>
                            <a:schemeClr val="tx1"/>
                          </a:solidFill>
                        </a:rPr>
                        <a:t>Encouraging resilience in education programmes  </a:t>
                      </a:r>
                    </a:p>
                    <a:p>
                      <a:endParaRPr lang="en-GB" sz="2400" dirty="0">
                        <a:solidFill>
                          <a:schemeClr val="tx1"/>
                        </a:solidFill>
                      </a:endParaRPr>
                    </a:p>
                  </a:txBody>
                  <a:tcPr/>
                </a:tc>
                <a:tc>
                  <a:txBody>
                    <a:bodyPr/>
                    <a:lstStyle/>
                    <a:p>
                      <a:pPr lvl="0"/>
                      <a:r>
                        <a:rPr lang="en-GB" sz="2400" dirty="0">
                          <a:solidFill>
                            <a:schemeClr val="tx1"/>
                          </a:solidFill>
                        </a:rPr>
                        <a:t>PART 2: INTEGRATING PSYCHOSOCIAL SUPPORT IN EDUCATION</a:t>
                      </a:r>
                    </a:p>
                    <a:p>
                      <a:pPr lvl="0"/>
                      <a:endParaRPr lang="en-GB" sz="2400" dirty="0">
                        <a:solidFill>
                          <a:schemeClr val="tx1"/>
                        </a:solidFill>
                      </a:endParaRPr>
                    </a:p>
                    <a:p>
                      <a:pPr lvl="0"/>
                      <a:r>
                        <a:rPr lang="en-GB" sz="2400" dirty="0">
                          <a:solidFill>
                            <a:schemeClr val="tx1"/>
                          </a:solidFill>
                        </a:rPr>
                        <a:t>Psychosocial support in the classroom</a:t>
                      </a:r>
                    </a:p>
                    <a:p>
                      <a:pPr lvl="0"/>
                      <a:endParaRPr lang="en-GB" sz="2400" dirty="0">
                        <a:solidFill>
                          <a:schemeClr val="tx1"/>
                        </a:solidFill>
                      </a:endParaRPr>
                    </a:p>
                    <a:p>
                      <a:pPr lvl="0"/>
                      <a:r>
                        <a:rPr lang="en-GB" sz="2400" dirty="0">
                          <a:solidFill>
                            <a:schemeClr val="tx1"/>
                          </a:solidFill>
                        </a:rPr>
                        <a:t>Supporting children who are struggling</a:t>
                      </a:r>
                    </a:p>
                    <a:p>
                      <a:pPr lvl="0"/>
                      <a:endParaRPr lang="en-GB" sz="2400" dirty="0">
                        <a:solidFill>
                          <a:schemeClr val="tx1"/>
                        </a:solidFill>
                      </a:endParaRPr>
                    </a:p>
                    <a:p>
                      <a:pPr lvl="0"/>
                      <a:r>
                        <a:rPr lang="en-GB" sz="2400" dirty="0">
                          <a:solidFill>
                            <a:schemeClr val="tx1"/>
                          </a:solidFill>
                        </a:rPr>
                        <a:t>Teacher wellbeing </a:t>
                      </a:r>
                    </a:p>
                    <a:p>
                      <a:endParaRPr lang="en-GB" sz="2400" dirty="0">
                        <a:solidFill>
                          <a:schemeClr val="tx1"/>
                        </a:solidFill>
                      </a:endParaRPr>
                    </a:p>
                  </a:txBody>
                  <a:tcPr/>
                </a:tc>
                <a:extLst>
                  <a:ext uri="{0D108BD9-81ED-4DB2-BD59-A6C34878D82A}">
                    <a16:rowId xmlns:a16="http://schemas.microsoft.com/office/drawing/2014/main" val="3294761494"/>
                  </a:ext>
                </a:extLst>
              </a:tr>
            </a:tbl>
          </a:graphicData>
        </a:graphic>
      </p:graphicFrame>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2244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Biblical Reflection</a:t>
            </a:r>
            <a:endParaRPr lang="en-US" sz="5400" dirty="0"/>
          </a:p>
        </p:txBody>
      </p:sp>
      <p:sp>
        <p:nvSpPr>
          <p:cNvPr id="3" name="Text Placeholder 2"/>
          <p:cNvSpPr>
            <a:spLocks noGrp="1"/>
          </p:cNvSpPr>
          <p:nvPr>
            <p:ph type="body" sz="quarter" idx="11"/>
          </p:nvPr>
        </p:nvSpPr>
        <p:spPr/>
        <p:txBody>
          <a:bodyPr/>
          <a:lstStyle/>
          <a:p>
            <a:r>
              <a:rPr lang="en-GB" dirty="0"/>
              <a:t>Read </a:t>
            </a:r>
            <a:r>
              <a:rPr lang="en-GB" b="1" dirty="0"/>
              <a:t>2 Kings 5:1-6</a:t>
            </a:r>
          </a:p>
          <a:p>
            <a:endParaRPr lang="en-GB" dirty="0"/>
          </a:p>
          <a:p>
            <a:pPr marL="457200" indent="-457200">
              <a:buFont typeface="Arial" panose="020B0604020202020204" pitchFamily="34" charset="0"/>
              <a:buChar char="•"/>
            </a:pPr>
            <a:r>
              <a:rPr lang="en-GB" dirty="0"/>
              <a:t>What risk factors and protective factors do you see for the girl in the story?</a:t>
            </a:r>
          </a:p>
          <a:p>
            <a:pPr marL="457200" indent="-457200">
              <a:buFont typeface="Arial" panose="020B0604020202020204" pitchFamily="34" charset="0"/>
              <a:buChar char="•"/>
            </a:pPr>
            <a:r>
              <a:rPr lang="en-GB" dirty="0"/>
              <a:t>What do we learn about children’s resilience?</a:t>
            </a:r>
          </a:p>
          <a:p>
            <a:endParaRPr lang="en-US" dirty="0"/>
          </a:p>
        </p:txBody>
      </p:sp>
      <p:pic>
        <p:nvPicPr>
          <p:cNvPr id="4" name="Picture 1059" descr="https://docs.google.com/uc?export=download&amp;id=1pNZ81MUw5djmK5-dc_fkfrQQDMyP_Vz-&amp;revid=0Byfeq2c5vSslRm4yS0JIYzFoYlVFbDZKMDdkVm5IUE1CcE9NP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00" y="6007442"/>
            <a:ext cx="2565776" cy="66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7739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pPr algn="ctr"/>
            <a:r>
              <a:rPr lang="en-GB" sz="4800" dirty="0"/>
              <a:t>Psychosocial support in the classroom</a:t>
            </a:r>
            <a:endParaRPr lang="en-US" sz="4800" dirty="0"/>
          </a:p>
        </p:txBody>
      </p:sp>
      <p:sp>
        <p:nvSpPr>
          <p:cNvPr id="7" name="Text Placeholder 6">
            <a:extLst>
              <a:ext uri="{FF2B5EF4-FFF2-40B4-BE49-F238E27FC236}">
                <a16:creationId xmlns:a16="http://schemas.microsoft.com/office/drawing/2014/main" id="{63B9F42B-3B2F-4472-89F2-48EAE5388B61}"/>
              </a:ext>
            </a:extLst>
          </p:cNvPr>
          <p:cNvSpPr>
            <a:spLocks noGrp="1"/>
          </p:cNvSpPr>
          <p:nvPr>
            <p:ph type="body" sz="quarter" idx="11"/>
          </p:nvPr>
        </p:nvSpPr>
        <p:spPr/>
        <p:txBody>
          <a:bodyPr/>
          <a:lstStyle/>
          <a:p>
            <a:endParaRPr lang="en-GB" dirty="0"/>
          </a:p>
        </p:txBody>
      </p:sp>
      <p:pic>
        <p:nvPicPr>
          <p:cNvPr id="8" name="Picture 2">
            <a:extLst>
              <a:ext uri="{FF2B5EF4-FFF2-40B4-BE49-F238E27FC236}">
                <a16:creationId xmlns:a16="http://schemas.microsoft.com/office/drawing/2014/main" id="{827AC91A-7DD6-4A97-B066-E217B8E3AE96}"/>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101431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A good teacher</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p:txBody>
          <a:bodyPr/>
          <a:lstStyle/>
          <a:p>
            <a:r>
              <a:rPr lang="en-GB" dirty="0"/>
              <a:t>Think of someone you remember as a ‘good teacher’ in  your own life. </a:t>
            </a:r>
          </a:p>
          <a:p>
            <a:r>
              <a:rPr lang="en-GB" dirty="0"/>
              <a:t>What was it that made them ‘good’?</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442104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Introductions</a:t>
            </a:r>
            <a:endParaRPr lang="en-US" dirty="0"/>
          </a:p>
        </p:txBody>
      </p:sp>
      <p:sp>
        <p:nvSpPr>
          <p:cNvPr id="5" name="Text Placeholder 2">
            <a:extLst>
              <a:ext uri="{FF2B5EF4-FFF2-40B4-BE49-F238E27FC236}">
                <a16:creationId xmlns:a16="http://schemas.microsoft.com/office/drawing/2014/main" id="{9E20DDA7-FA56-44BB-B203-74E3DD2D107D}"/>
              </a:ext>
            </a:extLst>
          </p:cNvPr>
          <p:cNvSpPr>
            <a:spLocks noGrp="1"/>
          </p:cNvSpPr>
          <p:nvPr>
            <p:ph type="body" sz="quarter" idx="11"/>
          </p:nvPr>
        </p:nvSpPr>
        <p:spPr>
          <a:xfrm>
            <a:off x="359400" y="1774634"/>
            <a:ext cx="11473200" cy="3937543"/>
          </a:xfrm>
        </p:spPr>
        <p:txBody>
          <a:bodyPr/>
          <a:lstStyle/>
          <a:p>
            <a:r>
              <a:rPr lang="en-GB" dirty="0"/>
              <a:t>In small groups:</a:t>
            </a:r>
          </a:p>
          <a:p>
            <a:endParaRPr lang="en-GB" dirty="0"/>
          </a:p>
          <a:p>
            <a:pPr marL="457200" indent="-457200">
              <a:buFont typeface="Arial" panose="020B0604020202020204" pitchFamily="34" charset="0"/>
              <a:buChar char="•"/>
            </a:pPr>
            <a:r>
              <a:rPr lang="en-GB" dirty="0"/>
              <a:t>What’s your favourite food?</a:t>
            </a:r>
          </a:p>
          <a:p>
            <a:pPr marL="457200" indent="-457200">
              <a:buFont typeface="Arial" panose="020B0604020202020204" pitchFamily="34" charset="0"/>
              <a:buChar char="•"/>
            </a:pPr>
            <a:r>
              <a:rPr lang="en-GB" dirty="0"/>
              <a:t>What is one thing you’re hoping for from this training session?</a:t>
            </a:r>
            <a:endParaRPr lang="en-US" dirty="0"/>
          </a:p>
        </p:txBody>
      </p:sp>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4744887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How can we show children that we value them? </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a:xfrm>
            <a:off x="134811" y="1460228"/>
            <a:ext cx="11473200" cy="3937543"/>
          </a:xfrm>
        </p:spPr>
        <p:txBody>
          <a:bodyPr>
            <a:normAutofit fontScale="85000" lnSpcReduction="10000"/>
          </a:bodyPr>
          <a:lstStyle/>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Greeting children by name</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Showing an interest in each child and their interests</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Noticing when a child seems disturbed, upset, worried or concerned</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Give children a sense of self-worth by providing encouragement, recognition and praise</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Giving encouragement for trying</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Finding something positive to say about each child every day</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Trusting them with responsibilities</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Show respect and empathy for each child, and encourage all of the children to do the same for one another</a:t>
            </a:r>
          </a:p>
          <a:p>
            <a:pPr marL="971550" indent="-285750">
              <a:lnSpc>
                <a:spcPct val="107000"/>
              </a:lnSpc>
              <a:spcAft>
                <a:spcPts val="800"/>
              </a:spcAft>
              <a:buFont typeface="Arial" panose="020B0604020202020204" pitchFamily="34" charset="0"/>
              <a:buChar char="•"/>
            </a:pPr>
            <a:r>
              <a:rPr lang="en-GB" sz="1800" dirty="0">
                <a:effectLst/>
                <a:ea typeface="Calibri" panose="020F0502020204030204" pitchFamily="34" charset="0"/>
                <a:cs typeface="Calibri" panose="020F0502020204030204" pitchFamily="34" charset="0"/>
              </a:rPr>
              <a:t>Accept the children for who they are and do not condemn, reject or laugh at them</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7437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Creating a supportive environment in the classroom</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a:xfrm>
            <a:off x="358800" y="1597221"/>
            <a:ext cx="11473200" cy="3937543"/>
          </a:xfrm>
        </p:spPr>
        <p:txBody>
          <a:bodyPr/>
          <a:lstStyle/>
          <a:p>
            <a:pPr marL="514350" indent="-514350">
              <a:buFont typeface="+mj-lt"/>
              <a:buAutoNum type="arabicPeriod"/>
            </a:pPr>
            <a:r>
              <a:rPr lang="en-GB" dirty="0"/>
              <a:t>Create a routine</a:t>
            </a:r>
          </a:p>
          <a:p>
            <a:pPr marL="514350" indent="-514350">
              <a:buFont typeface="+mj-lt"/>
              <a:buAutoNum type="arabicPeriod"/>
            </a:pPr>
            <a:endParaRPr lang="en-GB" dirty="0"/>
          </a:p>
          <a:p>
            <a:pPr marL="514350" indent="-514350">
              <a:buFont typeface="+mj-lt"/>
              <a:buAutoNum type="arabicPeriod"/>
            </a:pPr>
            <a:endParaRPr lang="en-GB" dirty="0"/>
          </a:p>
          <a:p>
            <a:pPr marL="514350" indent="-514350">
              <a:buFont typeface="+mj-lt"/>
              <a:buAutoNum type="arabicPeriod"/>
            </a:pPr>
            <a:r>
              <a:rPr lang="en-GB" dirty="0"/>
              <a:t>Realistic Expectations</a:t>
            </a:r>
          </a:p>
          <a:p>
            <a:pPr marL="514350" indent="-514350">
              <a:buFont typeface="+mj-lt"/>
              <a:buAutoNum type="arabicPeriod"/>
            </a:pPr>
            <a:endParaRPr lang="en-GB" dirty="0"/>
          </a:p>
          <a:p>
            <a:pPr marL="514350" indent="-514350">
              <a:buFont typeface="+mj-lt"/>
              <a:buAutoNum type="arabicPeriod"/>
            </a:pPr>
            <a:endParaRPr lang="en-GB" dirty="0"/>
          </a:p>
          <a:p>
            <a:pPr marL="514350" indent="-514350">
              <a:buFont typeface="+mj-lt"/>
              <a:buAutoNum type="arabicPeriod"/>
            </a:pPr>
            <a:r>
              <a:rPr lang="en-GB" dirty="0"/>
              <a:t>Restoring Connections</a:t>
            </a:r>
          </a:p>
          <a:p>
            <a:endParaRPr lang="en-GB" dirty="0"/>
          </a:p>
        </p:txBody>
      </p:sp>
      <p:sp>
        <p:nvSpPr>
          <p:cNvPr id="7" name="TextBox 6">
            <a:extLst>
              <a:ext uri="{FF2B5EF4-FFF2-40B4-BE49-F238E27FC236}">
                <a16:creationId xmlns:a16="http://schemas.microsoft.com/office/drawing/2014/main" id="{83EB7527-D6C2-4B90-BDBE-3F00E7AF7AC0}"/>
              </a:ext>
            </a:extLst>
          </p:cNvPr>
          <p:cNvSpPr txBox="1"/>
          <p:nvPr/>
        </p:nvSpPr>
        <p:spPr>
          <a:xfrm>
            <a:off x="6095400" y="1664646"/>
            <a:ext cx="5300969" cy="2948564"/>
          </a:xfrm>
          <a:prstGeom prst="rect">
            <a:avLst/>
          </a:prstGeom>
          <a:noFill/>
        </p:spPr>
        <p:txBody>
          <a:bodyPr wrap="square">
            <a:spAutoFit/>
          </a:bodyPr>
          <a:lstStyle/>
          <a:p>
            <a:pPr>
              <a:lnSpc>
                <a:spcPct val="107000"/>
              </a:lnSpc>
              <a:spcAft>
                <a:spcPts val="800"/>
              </a:spcAft>
            </a:pPr>
            <a:r>
              <a:rPr lang="en-GB" sz="2400" b="1" dirty="0">
                <a:solidFill>
                  <a:schemeClr val="accent4"/>
                </a:solidFill>
                <a:effectLst/>
                <a:ea typeface="Calibri" panose="020F0502020204030204" pitchFamily="34" charset="0"/>
                <a:cs typeface="Calibri" panose="020F0502020204030204" pitchFamily="34" charset="0"/>
              </a:rPr>
              <a:t>Other ways to provide support:</a:t>
            </a:r>
            <a:endParaRPr lang="en-GB" sz="2400" dirty="0">
              <a:solidFill>
                <a:schemeClr val="accent4"/>
              </a:solidFill>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dirty="0">
                <a:solidFill>
                  <a:schemeClr val="accent4"/>
                </a:solidFill>
                <a:effectLst/>
                <a:ea typeface="Calibri" panose="020F0502020204030204" pitchFamily="34" charset="0"/>
                <a:cs typeface="Calibri" panose="020F0502020204030204" pitchFamily="34" charset="0"/>
              </a:rPr>
              <a:t>Provide choices </a:t>
            </a:r>
            <a:endParaRPr lang="en-GB" sz="2400" dirty="0">
              <a:solidFill>
                <a:schemeClr val="accent4"/>
              </a:solidFill>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dirty="0">
                <a:solidFill>
                  <a:schemeClr val="accent4"/>
                </a:solidFill>
                <a:effectLst/>
                <a:ea typeface="Calibri" panose="020F0502020204030204" pitchFamily="34" charset="0"/>
                <a:cs typeface="Calibri" panose="020F0502020204030204" pitchFamily="34" charset="0"/>
              </a:rPr>
              <a:t>Focus on strengths and positives </a:t>
            </a:r>
            <a:endParaRPr lang="en-GB" sz="2400" dirty="0">
              <a:solidFill>
                <a:schemeClr val="accent4"/>
              </a:solidFill>
              <a:effectLst/>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dirty="0">
                <a:solidFill>
                  <a:schemeClr val="accent4"/>
                </a:solidFill>
                <a:effectLst/>
                <a:ea typeface="Calibri" panose="020F0502020204030204" pitchFamily="34" charset="0"/>
                <a:cs typeface="Calibri" panose="020F0502020204030204" pitchFamily="34" charset="0"/>
              </a:rPr>
              <a:t>Connect with parents </a:t>
            </a:r>
            <a:endParaRPr lang="en-GB" sz="2400" dirty="0">
              <a:solidFill>
                <a:schemeClr val="accent4"/>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2400" dirty="0">
                <a:solidFill>
                  <a:schemeClr val="accent4"/>
                </a:solidFill>
                <a:effectLst/>
                <a:ea typeface="Calibri" panose="020F0502020204030204" pitchFamily="34" charset="0"/>
                <a:cs typeface="Calibri" panose="020F0502020204030204" pitchFamily="34" charset="0"/>
              </a:rPr>
              <a:t>Create ‘safe spaces’ in real-life classrooms </a:t>
            </a:r>
            <a:endParaRPr lang="en-GB" sz="2400" dirty="0">
              <a:solidFill>
                <a:schemeClr val="accent4"/>
              </a:solidFill>
              <a:effectLst/>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77566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Including specific psychosocial activities in learning</a:t>
            </a:r>
            <a:endParaRPr lang="en-US" dirty="0"/>
          </a:p>
        </p:txBody>
      </p:sp>
      <p:sp>
        <p:nvSpPr>
          <p:cNvPr id="5" name="Text Placeholder 4">
            <a:extLst>
              <a:ext uri="{FF2B5EF4-FFF2-40B4-BE49-F238E27FC236}">
                <a16:creationId xmlns:a16="http://schemas.microsoft.com/office/drawing/2014/main" id="{8FE0B924-9AE5-4056-8B7A-40358AF54E35}"/>
              </a:ext>
            </a:extLst>
          </p:cNvPr>
          <p:cNvSpPr>
            <a:spLocks noGrp="1"/>
          </p:cNvSpPr>
          <p:nvPr>
            <p:ph type="body" sz="quarter" idx="11"/>
          </p:nvPr>
        </p:nvSpPr>
        <p:spPr>
          <a:xfrm>
            <a:off x="360000" y="1966148"/>
            <a:ext cx="11473200" cy="2925703"/>
          </a:xfrm>
        </p:spPr>
        <p:txBody>
          <a:bodyPr/>
          <a:lstStyle/>
          <a:p>
            <a:pPr marL="457200" indent="-457200">
              <a:buFont typeface="Arial" panose="020B0604020202020204" pitchFamily="34" charset="0"/>
              <a:buChar char="•"/>
            </a:pPr>
            <a:r>
              <a:rPr lang="en-GB" dirty="0"/>
              <a:t>Expressing feelings and emotions </a:t>
            </a:r>
          </a:p>
          <a:p>
            <a:pPr marL="457200" indent="-457200">
              <a:buFont typeface="Arial" panose="020B0604020202020204" pitchFamily="34" charset="0"/>
              <a:buChar char="•"/>
            </a:pPr>
            <a:r>
              <a:rPr lang="en-GB" dirty="0"/>
              <a:t>Understanding what has happened and being able to think positively about the future</a:t>
            </a:r>
          </a:p>
          <a:p>
            <a:pPr marL="457200" indent="-457200">
              <a:buFont typeface="Arial" panose="020B0604020202020204" pitchFamily="34" charset="0"/>
              <a:buChar char="•"/>
            </a:pPr>
            <a:r>
              <a:rPr lang="en-GB" dirty="0"/>
              <a:t>Building self-esteem and self-confidence</a:t>
            </a:r>
          </a:p>
          <a:p>
            <a:pPr marL="457200" indent="-457200">
              <a:buFont typeface="Arial" panose="020B0604020202020204" pitchFamily="34" charset="0"/>
              <a:buChar char="•"/>
            </a:pPr>
            <a:r>
              <a:rPr lang="en-GB" dirty="0"/>
              <a:t>Cooperation and learning how to have positive relationships with others</a:t>
            </a:r>
          </a:p>
          <a:p>
            <a:endParaRPr lang="en-GB" dirty="0"/>
          </a:p>
        </p:txBody>
      </p:sp>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99044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pPr algn="ctr"/>
            <a:r>
              <a:rPr lang="en-GB" sz="4400" dirty="0"/>
              <a:t>Supporting children who are struggling</a:t>
            </a:r>
            <a:endParaRPr lang="en-US" sz="4400" dirty="0"/>
          </a:p>
        </p:txBody>
      </p:sp>
      <p:sp>
        <p:nvSpPr>
          <p:cNvPr id="7" name="Text Placeholder 6">
            <a:extLst>
              <a:ext uri="{FF2B5EF4-FFF2-40B4-BE49-F238E27FC236}">
                <a16:creationId xmlns:a16="http://schemas.microsoft.com/office/drawing/2014/main" id="{47E2DCDD-3FFC-4306-9A52-1ABC3A42D8F5}"/>
              </a:ext>
            </a:extLst>
          </p:cNvPr>
          <p:cNvSpPr>
            <a:spLocks noGrp="1"/>
          </p:cNvSpPr>
          <p:nvPr>
            <p:ph type="body" sz="quarter" idx="11"/>
          </p:nvPr>
        </p:nvSpPr>
        <p:spPr/>
        <p:txBody>
          <a:bodyPr/>
          <a:lstStyle/>
          <a:p>
            <a:endParaRPr lang="en-GB"/>
          </a:p>
        </p:txBody>
      </p:sp>
      <p:pic>
        <p:nvPicPr>
          <p:cNvPr id="8" name="Picture 7">
            <a:extLst>
              <a:ext uri="{FF2B5EF4-FFF2-40B4-BE49-F238E27FC236}">
                <a16:creationId xmlns:a16="http://schemas.microsoft.com/office/drawing/2014/main" id="{283C071E-60B9-4B60-8811-6C46A0AF986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532880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The IASC psychosocial support pyramid</a:t>
            </a:r>
            <a:endParaRPr lang="en-US" dirty="0"/>
          </a:p>
        </p:txBody>
      </p:sp>
      <p:sp>
        <p:nvSpPr>
          <p:cNvPr id="6" name="Text Placeholder 5">
            <a:extLst>
              <a:ext uri="{FF2B5EF4-FFF2-40B4-BE49-F238E27FC236}">
                <a16:creationId xmlns:a16="http://schemas.microsoft.com/office/drawing/2014/main" id="{7563EF4E-6B71-4C09-A045-BBB6085C88F9}"/>
              </a:ext>
            </a:extLst>
          </p:cNvPr>
          <p:cNvSpPr>
            <a:spLocks noGrp="1"/>
          </p:cNvSpPr>
          <p:nvPr>
            <p:ph type="body" sz="quarter" idx="11"/>
          </p:nvPr>
        </p:nvSpPr>
        <p:spPr/>
        <p:txBody>
          <a:bodyPr/>
          <a:lstStyle/>
          <a:p>
            <a:endParaRPr lang="en-GB"/>
          </a:p>
        </p:txBody>
      </p:sp>
      <p:pic>
        <p:nvPicPr>
          <p:cNvPr id="7" name="Picture 6">
            <a:extLst>
              <a:ext uri="{FF2B5EF4-FFF2-40B4-BE49-F238E27FC236}">
                <a16:creationId xmlns:a16="http://schemas.microsoft.com/office/drawing/2014/main" id="{A7E88FB7-920D-4C41-A83E-8A3575E02E93}"/>
              </a:ext>
            </a:extLst>
          </p:cNvPr>
          <p:cNvPicPr>
            <a:picLocks noChangeAspect="1"/>
          </p:cNvPicPr>
          <p:nvPr/>
        </p:nvPicPr>
        <p:blipFill>
          <a:blip r:embed="rId2"/>
          <a:stretch>
            <a:fillRect/>
          </a:stretch>
        </p:blipFill>
        <p:spPr>
          <a:xfrm>
            <a:off x="1779639" y="1374020"/>
            <a:ext cx="8259095" cy="4450821"/>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06BAA33B-184B-49A0-A7E2-142EF4E798BB}"/>
                  </a:ext>
                </a:extLst>
              </p14:cNvPr>
              <p14:cNvContentPartPr/>
              <p14:nvPr/>
            </p14:nvContentPartPr>
            <p14:xfrm>
              <a:off x="3689684" y="1191419"/>
              <a:ext cx="1947725" cy="1559678"/>
            </p14:xfrm>
          </p:contentPart>
        </mc:Choice>
        <mc:Fallback xmlns="">
          <p:pic>
            <p:nvPicPr>
              <p:cNvPr id="3" name="Ink 2">
                <a:extLst>
                  <a:ext uri="{FF2B5EF4-FFF2-40B4-BE49-F238E27FC236}">
                    <a16:creationId xmlns:a16="http://schemas.microsoft.com/office/drawing/2014/main" id="{06BAA33B-184B-49A0-A7E2-142EF4E798BB}"/>
                  </a:ext>
                </a:extLst>
              </p:cNvPr>
              <p:cNvPicPr/>
              <p:nvPr/>
            </p:nvPicPr>
            <p:blipFill>
              <a:blip r:embed="rId5"/>
              <a:stretch>
                <a:fillRect/>
              </a:stretch>
            </p:blipFill>
            <p:spPr>
              <a:xfrm>
                <a:off x="3651529" y="1153264"/>
                <a:ext cx="2023316" cy="1635268"/>
              </a:xfrm>
              <a:prstGeom prst="rect">
                <a:avLst/>
              </a:prstGeom>
            </p:spPr>
          </p:pic>
        </mc:Fallback>
      </mc:AlternateContent>
      <p:pic>
        <p:nvPicPr>
          <p:cNvPr id="8" name="Picture 7"/>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964310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Supporting children who are struggling</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p:txBody>
          <a:bodyPr/>
          <a:lstStyle/>
          <a:p>
            <a:r>
              <a:rPr lang="en-GB" dirty="0"/>
              <a:t>What are the signs that show us that a child is not coping well?</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295033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Common signs of psychosocial distress in the classroom </a:t>
            </a:r>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a:xfrm>
            <a:off x="358800" y="1656863"/>
            <a:ext cx="11473200" cy="3937543"/>
          </a:xfrm>
        </p:spPr>
        <p:txBody>
          <a:bodyPr>
            <a:normAutofit fontScale="92500" lnSpcReduction="20000"/>
          </a:bodyPr>
          <a:lstStyle/>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An inability to complete simple school assignments, difficulty concentrating</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Always looking sad, never smiling, or crying often</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Acting withdrawn or not reacting to games or other fun activities</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A noticeable change in behaviour or personality</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Not having many friends</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Constant preoccupation with violence, death and killing (including killing themselves)</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Persistent, aggressive behaviour with peers or teachers, either physically or verbally</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Disruptive behaviour in class, such as non-stop questions or arguments</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Frequent absences from school</a:t>
            </a:r>
            <a:endParaRPr lang="en-GB" sz="2000" dirty="0">
              <a:effectLst/>
              <a:ea typeface="Calibri" panose="020F0502020204030204" pitchFamily="34" charset="0"/>
              <a:cs typeface="Times New Roman" panose="02020603050405020304" pitchFamily="18" charset="0"/>
            </a:endParaRPr>
          </a:p>
          <a:p>
            <a:pPr marL="285750" lvl="0" indent="-285750">
              <a:lnSpc>
                <a:spcPct val="107000"/>
              </a:lnSpc>
              <a:spcAft>
                <a:spcPts val="800"/>
              </a:spcAft>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Constant physical complaints, including headaches, stomach aches or dizziness</a:t>
            </a:r>
            <a:endParaRPr lang="en-GB" sz="2000" dirty="0">
              <a:effectLst/>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4212925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What can we do when children continue to be severely distressed?</a:t>
            </a:r>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a:xfrm>
            <a:off x="358800" y="1656863"/>
            <a:ext cx="11473200" cy="3937543"/>
          </a:xfrm>
        </p:spPr>
        <p:txBody>
          <a:bodyPr>
            <a:normAutofit/>
          </a:bodyPr>
          <a:lstStyle/>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If children continue to show a high level of distress after you have tried all of the things suggested here, discuss the situation with the child’s family. Ask for their permission to refer the child to services that specialise in helping children in distress.</a:t>
            </a: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If your school does not have a referral system in place, immediately discuss the importance of a referral system with the school principal. If necessary, help the principal identify appropriate services or trained personnel.</a:t>
            </a:r>
          </a:p>
          <a:p>
            <a:pPr marL="285750" lvl="0" indent="-285750">
              <a:lnSpc>
                <a:spcPct val="107000"/>
              </a:lnSpc>
              <a:buFont typeface="Arial" panose="020B0604020202020204" pitchFamily="34" charset="0"/>
              <a:buChar char="•"/>
            </a:pPr>
            <a:r>
              <a:rPr lang="en-GB" sz="2000" dirty="0">
                <a:effectLst/>
                <a:ea typeface="Calibri" panose="020F0502020204030204" pitchFamily="34" charset="0"/>
                <a:cs typeface="Calibri" panose="020F0502020204030204" pitchFamily="34" charset="0"/>
              </a:rPr>
              <a:t>Once a referral policy is in place, make sure that all teachers know it. The families of highly distressed children must be contacted before making any referral to outside services.</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751179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Teacher wellbeing</a:t>
            </a:r>
            <a:endParaRPr lang="en-US" sz="5400" dirty="0"/>
          </a:p>
        </p:txBody>
      </p:sp>
      <p:pic>
        <p:nvPicPr>
          <p:cNvPr id="5" name="Picture 2">
            <a:extLst>
              <a:ext uri="{FF2B5EF4-FFF2-40B4-BE49-F238E27FC236}">
                <a16:creationId xmlns:a16="http://schemas.microsoft.com/office/drawing/2014/main" id="{BCA06CB8-D9B2-45BC-8243-8C53ABFDEA79}"/>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0494085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Teacher wellbeing</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p:txBody>
          <a:bodyPr/>
          <a:lstStyle/>
          <a:p>
            <a:pPr marL="457200" indent="-457200">
              <a:buFont typeface="Arial" panose="020B0604020202020204" pitchFamily="34" charset="0"/>
              <a:buChar char="•"/>
            </a:pPr>
            <a:r>
              <a:rPr lang="en-GB" dirty="0"/>
              <a:t>Is it important to take care of our own wellbeing as teachers?</a:t>
            </a:r>
          </a:p>
          <a:p>
            <a:pPr marL="457200" indent="-457200">
              <a:buFont typeface="Arial" panose="020B0604020202020204" pitchFamily="34" charset="0"/>
              <a:buChar char="•"/>
            </a:pPr>
            <a:r>
              <a:rPr lang="en-GB" dirty="0"/>
              <a:t> What happens when we don’t?</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r>
              <a:rPr lang="en-GB" dirty="0"/>
              <a:t>What strategies do you already have for taking care of your own wellbeing? </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074664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Ground Rules</a:t>
            </a:r>
            <a:endParaRPr lang="en-US" dirty="0"/>
          </a:p>
        </p:txBody>
      </p:sp>
      <p:sp>
        <p:nvSpPr>
          <p:cNvPr id="5" name="Text Placeholder 2">
            <a:extLst>
              <a:ext uri="{FF2B5EF4-FFF2-40B4-BE49-F238E27FC236}">
                <a16:creationId xmlns:a16="http://schemas.microsoft.com/office/drawing/2014/main" id="{9E20DDA7-FA56-44BB-B203-74E3DD2D107D}"/>
              </a:ext>
            </a:extLst>
          </p:cNvPr>
          <p:cNvSpPr>
            <a:spLocks noGrp="1"/>
          </p:cNvSpPr>
          <p:nvPr>
            <p:ph type="body" sz="quarter" idx="11"/>
          </p:nvPr>
        </p:nvSpPr>
        <p:spPr>
          <a:xfrm>
            <a:off x="359400" y="1774634"/>
            <a:ext cx="11473200" cy="3937543"/>
          </a:xfrm>
        </p:spPr>
        <p:txBody>
          <a:bodyPr/>
          <a:lstStyle/>
          <a:p>
            <a:r>
              <a:rPr lang="en-GB" dirty="0"/>
              <a:t>•	Respect and listen to what other people have to say</a:t>
            </a:r>
          </a:p>
          <a:p>
            <a:r>
              <a:rPr lang="en-GB" dirty="0"/>
              <a:t>•	Help each other to learn</a:t>
            </a:r>
          </a:p>
          <a:p>
            <a:r>
              <a:rPr lang="en-GB" dirty="0"/>
              <a:t>•	Be able to ask questions and talk about differences</a:t>
            </a:r>
          </a:p>
          <a:p>
            <a:r>
              <a:rPr lang="en-GB" dirty="0"/>
              <a:t>•	Keep mobile phones turned off—or to silent</a:t>
            </a:r>
          </a:p>
          <a:p>
            <a:r>
              <a:rPr lang="en-GB" dirty="0"/>
              <a:t>•	Be punctual</a:t>
            </a:r>
          </a:p>
          <a:p>
            <a:r>
              <a:rPr lang="en-GB" dirty="0"/>
              <a:t>•	Keep video on, if possible </a:t>
            </a:r>
          </a:p>
        </p:txBody>
      </p:sp>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19774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Wellbeing tips</a:t>
            </a:r>
            <a:endParaRPr lang="en-US" dirty="0"/>
          </a:p>
        </p:txBody>
      </p:sp>
      <p:sp>
        <p:nvSpPr>
          <p:cNvPr id="6" name="Text Placeholder 5">
            <a:extLst>
              <a:ext uri="{FF2B5EF4-FFF2-40B4-BE49-F238E27FC236}">
                <a16:creationId xmlns:a16="http://schemas.microsoft.com/office/drawing/2014/main" id="{EEFED695-59F6-4933-8406-54C8AD762BE7}"/>
              </a:ext>
            </a:extLst>
          </p:cNvPr>
          <p:cNvSpPr>
            <a:spLocks noGrp="1"/>
          </p:cNvSpPr>
          <p:nvPr>
            <p:ph type="body" sz="quarter" idx="11"/>
          </p:nvPr>
        </p:nvSpPr>
        <p:spPr>
          <a:xfrm>
            <a:off x="561474" y="1774634"/>
            <a:ext cx="11271125" cy="3937543"/>
          </a:xfrm>
        </p:spPr>
        <p:txBody>
          <a:bodyPr/>
          <a:lstStyle/>
          <a:p>
            <a:pPr marL="457200" indent="-457200">
              <a:buFont typeface="Arial" panose="020B0604020202020204" pitchFamily="34" charset="0"/>
              <a:buChar char="•"/>
            </a:pPr>
            <a:r>
              <a:rPr lang="en-GB" dirty="0"/>
              <a:t>Thinking and perspective</a:t>
            </a:r>
          </a:p>
          <a:p>
            <a:pPr marL="457200" indent="-457200">
              <a:buFont typeface="Arial" panose="020B0604020202020204" pitchFamily="34" charset="0"/>
              <a:buChar char="•"/>
            </a:pPr>
            <a:r>
              <a:rPr lang="en-GB" dirty="0"/>
              <a:t>Physical wellbeing</a:t>
            </a:r>
          </a:p>
          <a:p>
            <a:pPr marL="457200" indent="-457200">
              <a:buFont typeface="Arial" panose="020B0604020202020204" pitchFamily="34" charset="0"/>
              <a:buChar char="•"/>
            </a:pPr>
            <a:r>
              <a:rPr lang="en-GB" dirty="0"/>
              <a:t>Social connections</a:t>
            </a:r>
          </a:p>
          <a:p>
            <a:pPr marL="457200" indent="-457200">
              <a:buFont typeface="Arial" panose="020B0604020202020204" pitchFamily="34" charset="0"/>
              <a:buChar char="•"/>
            </a:pPr>
            <a:r>
              <a:rPr lang="en-GB" dirty="0"/>
              <a:t>Self-care</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r>
              <a:rPr lang="en-GB" dirty="0"/>
              <a:t>Create a wellbeing plan</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6468108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Action planning and evaluation</a:t>
            </a:r>
            <a:endParaRPr lang="en-US" sz="5400" dirty="0"/>
          </a:p>
        </p:txBody>
      </p:sp>
      <p:sp>
        <p:nvSpPr>
          <p:cNvPr id="6" name="Text Placeholder 5">
            <a:extLst>
              <a:ext uri="{FF2B5EF4-FFF2-40B4-BE49-F238E27FC236}">
                <a16:creationId xmlns:a16="http://schemas.microsoft.com/office/drawing/2014/main" id="{77B85216-C8F8-4BA3-9FD2-AE1D49B8189D}"/>
              </a:ext>
            </a:extLst>
          </p:cNvPr>
          <p:cNvSpPr>
            <a:spLocks noGrp="1"/>
          </p:cNvSpPr>
          <p:nvPr>
            <p:ph type="body" sz="quarter" idx="11"/>
          </p:nvPr>
        </p:nvSpPr>
        <p:spPr/>
        <p:txBody>
          <a:bodyPr/>
          <a:lstStyle/>
          <a:p>
            <a:endParaRPr lang="en-GB" dirty="0"/>
          </a:p>
        </p:txBody>
      </p:sp>
      <p:pic>
        <p:nvPicPr>
          <p:cNvPr id="7" name="Picture 2">
            <a:extLst>
              <a:ext uri="{FF2B5EF4-FFF2-40B4-BE49-F238E27FC236}">
                <a16:creationId xmlns:a16="http://schemas.microsoft.com/office/drawing/2014/main" id="{4E2E77F9-EA44-45B9-AC97-8C26A168715B}"/>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t="22693"/>
          <a:stretch>
            <a:fillRect/>
          </a:stretch>
        </p:blipFill>
        <p:spPr bwMode="auto">
          <a:xfrm>
            <a:off x="2140422" y="1656863"/>
            <a:ext cx="7911156" cy="40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9912608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Action planning</a:t>
            </a:r>
            <a:endParaRPr lang="en-US" dirty="0"/>
          </a:p>
        </p:txBody>
      </p:sp>
      <p:graphicFrame>
        <p:nvGraphicFramePr>
          <p:cNvPr id="3" name="Table 2">
            <a:extLst>
              <a:ext uri="{FF2B5EF4-FFF2-40B4-BE49-F238E27FC236}">
                <a16:creationId xmlns:a16="http://schemas.microsoft.com/office/drawing/2014/main" id="{53695898-8771-417D-AD5D-600C206042CE}"/>
              </a:ext>
            </a:extLst>
          </p:cNvPr>
          <p:cNvGraphicFramePr>
            <a:graphicFrameLocks noGrp="1"/>
          </p:cNvGraphicFramePr>
          <p:nvPr>
            <p:extLst>
              <p:ext uri="{D42A27DB-BD31-4B8C-83A1-F6EECF244321}">
                <p14:modId xmlns:p14="http://schemas.microsoft.com/office/powerpoint/2010/main" val="876776774"/>
              </p:ext>
            </p:extLst>
          </p:nvPr>
        </p:nvGraphicFramePr>
        <p:xfrm>
          <a:off x="561474" y="1303937"/>
          <a:ext cx="10603830" cy="3772492"/>
        </p:xfrm>
        <a:graphic>
          <a:graphicData uri="http://schemas.openxmlformats.org/drawingml/2006/table">
            <a:tbl>
              <a:tblPr firstRow="1" firstCol="1" bandRow="1">
                <a:tableStyleId>{69CF1AB2-1976-4502-BF36-3FF5EA218861}</a:tableStyleId>
              </a:tblPr>
              <a:tblGrid>
                <a:gridCol w="4996692">
                  <a:extLst>
                    <a:ext uri="{9D8B030D-6E8A-4147-A177-3AD203B41FA5}">
                      <a16:colId xmlns:a16="http://schemas.microsoft.com/office/drawing/2014/main" val="684293445"/>
                    </a:ext>
                  </a:extLst>
                </a:gridCol>
                <a:gridCol w="1637562">
                  <a:extLst>
                    <a:ext uri="{9D8B030D-6E8A-4147-A177-3AD203B41FA5}">
                      <a16:colId xmlns:a16="http://schemas.microsoft.com/office/drawing/2014/main" val="1940476802"/>
                    </a:ext>
                  </a:extLst>
                </a:gridCol>
                <a:gridCol w="1478510">
                  <a:extLst>
                    <a:ext uri="{9D8B030D-6E8A-4147-A177-3AD203B41FA5}">
                      <a16:colId xmlns:a16="http://schemas.microsoft.com/office/drawing/2014/main" val="2393237841"/>
                    </a:ext>
                  </a:extLst>
                </a:gridCol>
                <a:gridCol w="2491066">
                  <a:extLst>
                    <a:ext uri="{9D8B030D-6E8A-4147-A177-3AD203B41FA5}">
                      <a16:colId xmlns:a16="http://schemas.microsoft.com/office/drawing/2014/main" val="3343859426"/>
                    </a:ext>
                  </a:extLst>
                </a:gridCol>
              </a:tblGrid>
              <a:tr h="714609">
                <a:tc>
                  <a:txBody>
                    <a:bodyPr/>
                    <a:lstStyle/>
                    <a:p>
                      <a:pPr algn="ctr">
                        <a:lnSpc>
                          <a:spcPct val="107000"/>
                        </a:lnSpc>
                        <a:spcAft>
                          <a:spcPts val="800"/>
                        </a:spcAft>
                      </a:pPr>
                      <a:r>
                        <a:rPr lang="en-GB" sz="2000" dirty="0">
                          <a:effectLst/>
                        </a:rPr>
                        <a:t>What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2000">
                          <a:effectLst/>
                        </a:rPr>
                        <a:t>When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2000">
                          <a:effectLst/>
                        </a:rPr>
                        <a:t>Who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2000" dirty="0">
                          <a:effectLst/>
                        </a:rPr>
                        <a:t>How will I know when it’s been achieved?</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29335871"/>
                  </a:ext>
                </a:extLst>
              </a:tr>
              <a:tr h="682433">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95121586"/>
                  </a:ext>
                </a:extLst>
              </a:tr>
              <a:tr h="714609">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815608"/>
                  </a:ext>
                </a:extLst>
              </a:tr>
              <a:tr h="682433">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1034923"/>
                  </a:ext>
                </a:extLst>
              </a:tr>
              <a:tr h="714609">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a:effectLst/>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800"/>
                        </a:spcAft>
                      </a:pPr>
                      <a:r>
                        <a:rPr lang="en-GB" sz="1800" dirty="0">
                          <a:effectLst/>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7021829"/>
                  </a:ext>
                </a:extLst>
              </a:tr>
            </a:tbl>
          </a:graphicData>
        </a:graphic>
      </p:graphicFrame>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3695965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25473"/>
          </a:xfrm>
        </p:spPr>
        <p:txBody>
          <a:bodyPr>
            <a:normAutofit/>
          </a:bodyPr>
          <a:lstStyle/>
          <a:p>
            <a:r>
              <a:rPr lang="en-GB" sz="5400" dirty="0"/>
              <a:t>Evaluation</a:t>
            </a:r>
            <a:endParaRPr lang="en-US" sz="5400" dirty="0"/>
          </a:p>
        </p:txBody>
      </p:sp>
      <p:pic>
        <p:nvPicPr>
          <p:cNvPr id="5" name="Picture 4">
            <a:extLst>
              <a:ext uri="{FF2B5EF4-FFF2-40B4-BE49-F238E27FC236}">
                <a16:creationId xmlns:a16="http://schemas.microsoft.com/office/drawing/2014/main" id="{05CC84F5-B03D-4AB3-937C-88257B2A86F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6" name="Pictur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41237756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a:bodyPr>
          <a:lstStyle/>
          <a:p>
            <a:pPr algn="ctr"/>
            <a:r>
              <a:rPr lang="en-GB" sz="3600" dirty="0"/>
              <a:t>Psychosocial support for children during COVID-19</a:t>
            </a:r>
          </a:p>
          <a:p>
            <a:pPr algn="ctr"/>
            <a:r>
              <a:rPr lang="en-GB" sz="3600" dirty="0"/>
              <a:t>A training workshop for teachers</a:t>
            </a:r>
            <a:endParaRPr lang="en-US" sz="3600" dirty="0"/>
          </a:p>
        </p:txBody>
      </p:sp>
      <p:sp>
        <p:nvSpPr>
          <p:cNvPr id="6" name="Text Placeholder 5">
            <a:extLst>
              <a:ext uri="{FF2B5EF4-FFF2-40B4-BE49-F238E27FC236}">
                <a16:creationId xmlns:a16="http://schemas.microsoft.com/office/drawing/2014/main" id="{56D78FEA-9D5D-4EB8-8772-8DCA9230872A}"/>
              </a:ext>
            </a:extLst>
          </p:cNvPr>
          <p:cNvSpPr>
            <a:spLocks noGrp="1"/>
          </p:cNvSpPr>
          <p:nvPr>
            <p:ph type="body" sz="quarter" idx="11"/>
          </p:nvPr>
        </p:nvSpPr>
        <p:spPr/>
        <p:txBody>
          <a:bodyPr/>
          <a:lstStyle/>
          <a:p>
            <a:endParaRPr lang="en-GB"/>
          </a:p>
        </p:txBody>
      </p:sp>
      <p:pic>
        <p:nvPicPr>
          <p:cNvPr id="7" name="Picture 6">
            <a:extLst>
              <a:ext uri="{FF2B5EF4-FFF2-40B4-BE49-F238E27FC236}">
                <a16:creationId xmlns:a16="http://schemas.microsoft.com/office/drawing/2014/main" id="{6517E99F-8C55-45B4-97C0-BE2D4D3E7EF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2090605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9400" y="2397348"/>
            <a:ext cx="11473200" cy="1296862"/>
          </a:xfrm>
        </p:spPr>
        <p:txBody>
          <a:bodyPr>
            <a:normAutofit/>
          </a:bodyPr>
          <a:lstStyle/>
          <a:p>
            <a:pPr algn="ctr"/>
            <a:r>
              <a:rPr lang="en-GB" dirty="0"/>
              <a:t>ADDITIONAL SLIDES FOR TRAINING OF TRAINERS WORKSHOP</a:t>
            </a:r>
            <a:endParaRPr lang="en-US" dirty="0"/>
          </a:p>
        </p:txBody>
      </p:sp>
      <p:pic>
        <p:nvPicPr>
          <p:cNvPr id="4" name="Pictur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900466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9400" y="408127"/>
            <a:ext cx="11473200" cy="586483"/>
          </a:xfrm>
        </p:spPr>
        <p:txBody>
          <a:bodyPr>
            <a:normAutofit/>
          </a:bodyPr>
          <a:lstStyle/>
          <a:p>
            <a:pPr algn="ctr"/>
            <a:r>
              <a:rPr lang="en-GB" dirty="0"/>
              <a:t>Suggested training schedule</a:t>
            </a:r>
            <a:endParaRPr lang="en-US" dirty="0"/>
          </a:p>
        </p:txBody>
      </p:sp>
      <p:graphicFrame>
        <p:nvGraphicFramePr>
          <p:cNvPr id="8" name="Table 7">
            <a:extLst>
              <a:ext uri="{FF2B5EF4-FFF2-40B4-BE49-F238E27FC236}">
                <a16:creationId xmlns:a16="http://schemas.microsoft.com/office/drawing/2014/main" id="{42A6651D-E41E-4823-95E9-424301156736}"/>
              </a:ext>
            </a:extLst>
          </p:cNvPr>
          <p:cNvGraphicFramePr>
            <a:graphicFrameLocks noGrp="1"/>
          </p:cNvGraphicFramePr>
          <p:nvPr>
            <p:extLst>
              <p:ext uri="{D42A27DB-BD31-4B8C-83A1-F6EECF244321}">
                <p14:modId xmlns:p14="http://schemas.microsoft.com/office/powerpoint/2010/main" val="3542804799"/>
              </p:ext>
            </p:extLst>
          </p:nvPr>
        </p:nvGraphicFramePr>
        <p:xfrm>
          <a:off x="1876926" y="1010652"/>
          <a:ext cx="8438147" cy="4896803"/>
        </p:xfrm>
        <a:graphic>
          <a:graphicData uri="http://schemas.openxmlformats.org/drawingml/2006/table">
            <a:tbl>
              <a:tblPr firstRow="1" firstCol="1" bandRow="1"/>
              <a:tblGrid>
                <a:gridCol w="3987162">
                  <a:extLst>
                    <a:ext uri="{9D8B030D-6E8A-4147-A177-3AD203B41FA5}">
                      <a16:colId xmlns:a16="http://schemas.microsoft.com/office/drawing/2014/main" val="3956016638"/>
                    </a:ext>
                  </a:extLst>
                </a:gridCol>
                <a:gridCol w="4450985">
                  <a:extLst>
                    <a:ext uri="{9D8B030D-6E8A-4147-A177-3AD203B41FA5}">
                      <a16:colId xmlns:a16="http://schemas.microsoft.com/office/drawing/2014/main" val="64349561"/>
                    </a:ext>
                  </a:extLst>
                </a:gridCol>
              </a:tblGrid>
              <a:tr h="401399">
                <a:tc>
                  <a:txBody>
                    <a:bodyPr/>
                    <a:lstStyle/>
                    <a:p>
                      <a:pPr algn="l">
                        <a:lnSpc>
                          <a:spcPct val="107000"/>
                        </a:lnSpc>
                        <a:spcAft>
                          <a:spcPts val="800"/>
                        </a:spcAft>
                      </a:pPr>
                      <a:r>
                        <a:rPr lang="en-GB" sz="1400" b="1">
                          <a:effectLst/>
                          <a:latin typeface="+mn-lt"/>
                          <a:ea typeface="Calibri" panose="020F0502020204030204" pitchFamily="34" charset="0"/>
                          <a:cs typeface="Calibri" panose="020F0502020204030204" pitchFamily="34" charset="0"/>
                        </a:rPr>
                        <a:t>Part 1: Introduction to Psychosocial Support (2 hours)</a:t>
                      </a:r>
                      <a:endParaRPr lang="en-GB"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en-GB" sz="1400" b="1">
                          <a:effectLst/>
                          <a:latin typeface="+mn-lt"/>
                          <a:ea typeface="Calibri" panose="020F0502020204030204" pitchFamily="34" charset="0"/>
                          <a:cs typeface="Calibri" panose="020F0502020204030204" pitchFamily="34" charset="0"/>
                        </a:rPr>
                        <a:t>Part 2: Integrating Psychosocial Support in Education (2 hours)</a:t>
                      </a:r>
                      <a:endParaRPr lang="en-GB"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3999290"/>
                  </a:ext>
                </a:extLst>
              </a:tr>
              <a:tr h="4164094">
                <a:tc>
                  <a:txBody>
                    <a:bodyPr/>
                    <a:lstStyle/>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Introductions and expectations (including optional Biblical reflection) (25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1:</a:t>
                      </a:r>
                      <a:r>
                        <a:rPr lang="en-GB" sz="1400" dirty="0">
                          <a:effectLst/>
                          <a:latin typeface="+mn-lt"/>
                          <a:ea typeface="Calibri" panose="020F0502020204030204" pitchFamily="34" charset="0"/>
                          <a:cs typeface="Calibri" panose="020F0502020204030204" pitchFamily="34" charset="0"/>
                        </a:rPr>
                        <a:t> The impact of emergencies on children (25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2:</a:t>
                      </a:r>
                      <a:r>
                        <a:rPr lang="en-GB" sz="1400" dirty="0">
                          <a:effectLst/>
                          <a:latin typeface="+mn-lt"/>
                          <a:ea typeface="Calibri" panose="020F0502020204030204" pitchFamily="34" charset="0"/>
                          <a:cs typeface="Calibri" panose="020F0502020204030204" pitchFamily="34" charset="0"/>
                        </a:rPr>
                        <a:t> What is Psychosocial Support? (15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3:</a:t>
                      </a:r>
                      <a:r>
                        <a:rPr lang="en-GB" sz="1400" dirty="0">
                          <a:effectLst/>
                          <a:latin typeface="+mn-lt"/>
                          <a:ea typeface="Calibri" panose="020F0502020204030204" pitchFamily="34" charset="0"/>
                          <a:cs typeface="Calibri" panose="020F0502020204030204" pitchFamily="34" charset="0"/>
                        </a:rPr>
                        <a:t> Encouraging resilience in education programmes (50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Wrap up and evaluation (5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Welcome and feedback (including optional Biblical reflection) (15 minutes)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1:</a:t>
                      </a:r>
                      <a:r>
                        <a:rPr lang="en-GB" sz="1400" dirty="0">
                          <a:effectLst/>
                          <a:latin typeface="+mn-lt"/>
                          <a:ea typeface="Calibri" panose="020F0502020204030204" pitchFamily="34" charset="0"/>
                          <a:cs typeface="Calibri" panose="020F0502020204030204" pitchFamily="34" charset="0"/>
                        </a:rPr>
                        <a:t> Psychosocial Support in the classroom (45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2:</a:t>
                      </a:r>
                      <a:r>
                        <a:rPr lang="en-GB" sz="1400" dirty="0">
                          <a:effectLst/>
                          <a:latin typeface="+mn-lt"/>
                          <a:ea typeface="Calibri" panose="020F0502020204030204" pitchFamily="34" charset="0"/>
                          <a:cs typeface="Calibri" panose="020F0502020204030204" pitchFamily="34" charset="0"/>
                        </a:rPr>
                        <a:t> Supporting children who are struggling (15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b="1" dirty="0">
                          <a:effectLst/>
                          <a:latin typeface="+mn-lt"/>
                          <a:ea typeface="Calibri" panose="020F0502020204030204" pitchFamily="34" charset="0"/>
                          <a:cs typeface="Calibri" panose="020F0502020204030204" pitchFamily="34" charset="0"/>
                        </a:rPr>
                        <a:t>Session 3:</a:t>
                      </a:r>
                      <a:r>
                        <a:rPr lang="en-GB" sz="1400" dirty="0">
                          <a:effectLst/>
                          <a:latin typeface="+mn-lt"/>
                          <a:ea typeface="Calibri" panose="020F0502020204030204" pitchFamily="34" charset="0"/>
                          <a:cs typeface="Calibri" panose="020F0502020204030204" pitchFamily="34" charset="0"/>
                        </a:rPr>
                        <a:t> Teacher wellbeing (30 minutes)</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 </a:t>
                      </a:r>
                      <a:endParaRPr lang="en-GB" sz="1400" dirty="0">
                        <a:effectLst/>
                        <a:latin typeface="+mn-lt"/>
                        <a:ea typeface="Calibri" panose="020F0502020204030204" pitchFamily="34" charset="0"/>
                        <a:cs typeface="Times New Roman" panose="02020603050405020304" pitchFamily="18" charset="0"/>
                      </a:endParaRPr>
                    </a:p>
                    <a:p>
                      <a:pPr algn="l">
                        <a:lnSpc>
                          <a:spcPct val="107000"/>
                        </a:lnSpc>
                        <a:spcAft>
                          <a:spcPts val="800"/>
                        </a:spcAft>
                      </a:pPr>
                      <a:r>
                        <a:rPr lang="en-GB" sz="1400" dirty="0">
                          <a:effectLst/>
                          <a:latin typeface="+mn-lt"/>
                          <a:ea typeface="Calibri" panose="020F0502020204030204" pitchFamily="34" charset="0"/>
                          <a:cs typeface="Calibri" panose="020F0502020204030204" pitchFamily="34" charset="0"/>
                        </a:rPr>
                        <a:t>Action steps, planning and evaluations (15 minutes)</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511428"/>
                  </a:ext>
                </a:extLst>
              </a:tr>
            </a:tbl>
          </a:graphicData>
        </a:graphic>
      </p:graphicFrame>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418814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9400" y="408127"/>
            <a:ext cx="11473200" cy="586483"/>
          </a:xfrm>
        </p:spPr>
        <p:txBody>
          <a:bodyPr>
            <a:normAutofit/>
          </a:bodyPr>
          <a:lstStyle/>
          <a:p>
            <a:pPr algn="ctr"/>
            <a:r>
              <a:rPr lang="en-GB" dirty="0"/>
              <a:t>Before your training session:</a:t>
            </a:r>
            <a:endParaRPr lang="en-US" dirty="0"/>
          </a:p>
        </p:txBody>
      </p:sp>
      <p:sp>
        <p:nvSpPr>
          <p:cNvPr id="6" name="Text Placeholder 5">
            <a:extLst>
              <a:ext uri="{FF2B5EF4-FFF2-40B4-BE49-F238E27FC236}">
                <a16:creationId xmlns:a16="http://schemas.microsoft.com/office/drawing/2014/main" id="{F94C8AEC-C866-4C96-BE6C-BE01196526B8}"/>
              </a:ext>
            </a:extLst>
          </p:cNvPr>
          <p:cNvSpPr>
            <a:spLocks noGrp="1"/>
          </p:cNvSpPr>
          <p:nvPr>
            <p:ph type="body" sz="quarter" idx="11"/>
          </p:nvPr>
        </p:nvSpPr>
        <p:spPr>
          <a:xfrm>
            <a:off x="359400" y="1774634"/>
            <a:ext cx="11473200" cy="3937543"/>
          </a:xfrm>
        </p:spPr>
        <p:txBody>
          <a:bodyPr>
            <a:normAutofit fontScale="62500" lnSpcReduction="20000"/>
          </a:bodyPr>
          <a:lstStyle/>
          <a:p>
            <a:pPr marL="457200" indent="-457200">
              <a:buFont typeface="Arial" panose="020B0604020202020204" pitchFamily="34" charset="0"/>
              <a:buChar char="•"/>
            </a:pPr>
            <a:r>
              <a:rPr lang="en-GB" sz="3400" dirty="0"/>
              <a:t>Adapt the training schedule to fit your timescale and produce a schedule for your participants</a:t>
            </a:r>
          </a:p>
          <a:p>
            <a:pPr marL="457200" indent="-457200">
              <a:buFont typeface="Arial" panose="020B0604020202020204" pitchFamily="34" charset="0"/>
              <a:buChar char="•"/>
            </a:pPr>
            <a:r>
              <a:rPr lang="en-GB" sz="3400" dirty="0"/>
              <a:t>Familiarise yourself with all the online technology you will be using for online training</a:t>
            </a:r>
          </a:p>
          <a:p>
            <a:pPr marL="457200" indent="-457200">
              <a:buFont typeface="Arial" panose="020B0604020202020204" pitchFamily="34" charset="0"/>
              <a:buChar char="•"/>
            </a:pPr>
            <a:r>
              <a:rPr lang="en-GB" sz="3400" dirty="0"/>
              <a:t>Think about how you will manage the training – will you have a facilitator as well as someone designated for technical support for online training? </a:t>
            </a:r>
          </a:p>
          <a:p>
            <a:pPr marL="457200" indent="-457200">
              <a:buFont typeface="Arial" panose="020B0604020202020204" pitchFamily="34" charset="0"/>
              <a:buChar char="•"/>
            </a:pPr>
            <a:r>
              <a:rPr lang="en-GB" sz="3400" dirty="0"/>
              <a:t>Think about how you will register participants’ attendance and carry out evaluations</a:t>
            </a:r>
          </a:p>
          <a:p>
            <a:pPr marL="457200" indent="-457200">
              <a:buFont typeface="Arial" panose="020B0604020202020204" pitchFamily="34" charset="0"/>
              <a:buChar char="•"/>
            </a:pPr>
            <a:r>
              <a:rPr lang="en-GB" sz="3400" dirty="0"/>
              <a:t>For a face-to-face training, choose and book a venue with enough space for group activities and which is easy to reach </a:t>
            </a:r>
          </a:p>
          <a:p>
            <a:pPr marL="457200" indent="-457200">
              <a:buFont typeface="Arial" panose="020B0604020202020204" pitchFamily="34" charset="0"/>
              <a:buChar char="•"/>
            </a:pPr>
            <a:r>
              <a:rPr lang="en-GB" sz="3400" dirty="0"/>
              <a:t>Send invitations well in advance of your training</a:t>
            </a:r>
          </a:p>
          <a:p>
            <a:pPr marL="457200" indent="-457200">
              <a:buFont typeface="Arial" panose="020B0604020202020204" pitchFamily="34" charset="0"/>
              <a:buChar char="•"/>
            </a:pPr>
            <a:r>
              <a:rPr lang="en-GB" sz="3400" dirty="0"/>
              <a:t>Check all the materials you will need and be prepared </a:t>
            </a:r>
          </a:p>
          <a:p>
            <a:endParaRPr lang="en-GB" dirty="0"/>
          </a:p>
        </p:txBody>
      </p:sp>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29483514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9400" y="408127"/>
            <a:ext cx="11473200" cy="586483"/>
          </a:xfrm>
        </p:spPr>
        <p:txBody>
          <a:bodyPr>
            <a:normAutofit/>
          </a:bodyPr>
          <a:lstStyle/>
          <a:p>
            <a:pPr algn="ctr"/>
            <a:r>
              <a:rPr lang="en-GB" dirty="0"/>
              <a:t>Planning to deliver your training sessions</a:t>
            </a:r>
            <a:endParaRPr lang="en-US" dirty="0"/>
          </a:p>
        </p:txBody>
      </p:sp>
      <p:sp>
        <p:nvSpPr>
          <p:cNvPr id="6" name="Text Placeholder 5">
            <a:extLst>
              <a:ext uri="{FF2B5EF4-FFF2-40B4-BE49-F238E27FC236}">
                <a16:creationId xmlns:a16="http://schemas.microsoft.com/office/drawing/2014/main" id="{F94C8AEC-C866-4C96-BE6C-BE01196526B8}"/>
              </a:ext>
            </a:extLst>
          </p:cNvPr>
          <p:cNvSpPr>
            <a:spLocks noGrp="1"/>
          </p:cNvSpPr>
          <p:nvPr>
            <p:ph type="body" sz="quarter" idx="11"/>
          </p:nvPr>
        </p:nvSpPr>
        <p:spPr>
          <a:xfrm>
            <a:off x="359400" y="1774634"/>
            <a:ext cx="11473200" cy="3937543"/>
          </a:xfrm>
        </p:spPr>
        <p:txBody>
          <a:bodyPr>
            <a:normAutofit/>
          </a:bodyPr>
          <a:lstStyle/>
          <a:p>
            <a:pPr marL="457200" indent="-457200">
              <a:buFont typeface="Arial" panose="020B0604020202020204" pitchFamily="34" charset="0"/>
              <a:buChar char="•"/>
            </a:pPr>
            <a:r>
              <a:rPr lang="en-GB" dirty="0"/>
              <a:t>Will your training be delivered online or in-person? How will you ensure safety and accessibility?</a:t>
            </a:r>
          </a:p>
          <a:p>
            <a:pPr marL="457200" indent="-457200">
              <a:buFont typeface="Arial" panose="020B0604020202020204" pitchFamily="34" charset="0"/>
              <a:buChar char="•"/>
            </a:pPr>
            <a:r>
              <a:rPr lang="en-GB" dirty="0"/>
              <a:t>How many participants will attend?</a:t>
            </a:r>
          </a:p>
          <a:p>
            <a:pPr marL="457200" indent="-457200">
              <a:buFont typeface="Arial" panose="020B0604020202020204" pitchFamily="34" charset="0"/>
              <a:buChar char="•"/>
            </a:pPr>
            <a:r>
              <a:rPr lang="en-GB" dirty="0"/>
              <a:t>What tools and resources will you need (both online and physical)?</a:t>
            </a:r>
          </a:p>
          <a:p>
            <a:pPr marL="457200" indent="-457200">
              <a:buFont typeface="Arial" panose="020B0604020202020204" pitchFamily="34" charset="0"/>
              <a:buChar char="•"/>
            </a:pPr>
            <a:r>
              <a:rPr lang="en-GB" dirty="0"/>
              <a:t>Who will you work with to organise and facilitate training?</a:t>
            </a:r>
          </a:p>
          <a:p>
            <a:pPr marL="457200" indent="-457200">
              <a:buFont typeface="Arial" panose="020B0604020202020204" pitchFamily="34" charset="0"/>
              <a:buChar char="•"/>
            </a:pPr>
            <a:r>
              <a:rPr lang="en-GB" dirty="0"/>
              <a:t>How will you ensure participants put the training into practice? Will you follow up? </a:t>
            </a:r>
          </a:p>
        </p:txBody>
      </p:sp>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4164543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GB" sz="5400" dirty="0"/>
              <a:t>Biblical Reflection</a:t>
            </a:r>
            <a:endParaRPr lang="en-US" sz="5400" dirty="0"/>
          </a:p>
        </p:txBody>
      </p:sp>
      <p:sp>
        <p:nvSpPr>
          <p:cNvPr id="3" name="Text Placeholder 2"/>
          <p:cNvSpPr>
            <a:spLocks noGrp="1"/>
          </p:cNvSpPr>
          <p:nvPr>
            <p:ph type="body" sz="quarter" idx="11"/>
          </p:nvPr>
        </p:nvSpPr>
        <p:spPr>
          <a:xfrm>
            <a:off x="359400" y="1774634"/>
            <a:ext cx="11473200" cy="3937543"/>
          </a:xfrm>
        </p:spPr>
        <p:txBody>
          <a:bodyPr/>
          <a:lstStyle/>
          <a:p>
            <a:r>
              <a:rPr lang="en-GB" dirty="0"/>
              <a:t>Read </a:t>
            </a:r>
            <a:r>
              <a:rPr lang="en-GB" b="1" dirty="0"/>
              <a:t>Matthew 2:13-18</a:t>
            </a:r>
          </a:p>
          <a:p>
            <a:endParaRPr lang="en-GB" dirty="0"/>
          </a:p>
          <a:p>
            <a:r>
              <a:rPr lang="en-GB" dirty="0"/>
              <a:t>What do we learn about God’s heart for children in emergencies? </a:t>
            </a:r>
            <a:endParaRPr lang="en-US" dirty="0"/>
          </a:p>
        </p:txBody>
      </p:sp>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1793501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0000" y="360000"/>
            <a:ext cx="11473200" cy="1773599"/>
          </a:xfrm>
        </p:spPr>
        <p:txBody>
          <a:bodyPr>
            <a:normAutofit/>
          </a:bodyPr>
          <a:lstStyle/>
          <a:p>
            <a:pPr algn="ctr"/>
            <a:r>
              <a:rPr lang="en-GB" sz="4600" dirty="0"/>
              <a:t>Introduction to Psychosocial Support </a:t>
            </a:r>
            <a:endParaRPr lang="en-US" sz="4600" dirty="0"/>
          </a:p>
        </p:txBody>
      </p:sp>
      <p:sp>
        <p:nvSpPr>
          <p:cNvPr id="7" name="Text Placeholder 6">
            <a:extLst>
              <a:ext uri="{FF2B5EF4-FFF2-40B4-BE49-F238E27FC236}">
                <a16:creationId xmlns:a16="http://schemas.microsoft.com/office/drawing/2014/main" id="{EA62949D-2E9B-4F8B-8937-83863FDA574E}"/>
              </a:ext>
            </a:extLst>
          </p:cNvPr>
          <p:cNvSpPr>
            <a:spLocks noGrp="1"/>
          </p:cNvSpPr>
          <p:nvPr>
            <p:ph type="body" sz="quarter" idx="11"/>
          </p:nvPr>
        </p:nvSpPr>
        <p:spPr/>
        <p:txBody>
          <a:bodyPr/>
          <a:lstStyle/>
          <a:p>
            <a:endParaRPr lang="en-GB" dirty="0"/>
          </a:p>
        </p:txBody>
      </p:sp>
      <p:pic>
        <p:nvPicPr>
          <p:cNvPr id="8" name="Picture 7">
            <a:extLst>
              <a:ext uri="{FF2B5EF4-FFF2-40B4-BE49-F238E27FC236}">
                <a16:creationId xmlns:a16="http://schemas.microsoft.com/office/drawing/2014/main" id="{F6C4C333-777C-4B27-BC99-8DAA415D6B6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23472" y="1656863"/>
            <a:ext cx="8680358" cy="4098820"/>
          </a:xfrm>
          <a:prstGeom prst="rect">
            <a:avLst/>
          </a:prstGeom>
          <a:noFill/>
          <a:ln>
            <a:noFill/>
          </a:ln>
        </p:spPr>
      </p:pic>
      <p:pic>
        <p:nvPicPr>
          <p:cNvPr id="9" name="Picture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316055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Understanding the impact of emergencies on children</a:t>
            </a:r>
            <a:endParaRPr lang="en-US" dirty="0"/>
          </a:p>
        </p:txBody>
      </p:sp>
      <p:sp>
        <p:nvSpPr>
          <p:cNvPr id="3" name="Text Placeholder 2"/>
          <p:cNvSpPr>
            <a:spLocks noGrp="1"/>
          </p:cNvSpPr>
          <p:nvPr>
            <p:ph type="body" sz="quarter" idx="11"/>
          </p:nvPr>
        </p:nvSpPr>
        <p:spPr>
          <a:xfrm>
            <a:off x="359400" y="1981200"/>
            <a:ext cx="11473200" cy="3730977"/>
          </a:xfrm>
        </p:spPr>
        <p:txBody>
          <a:bodyPr/>
          <a:lstStyle/>
          <a:p>
            <a:r>
              <a:rPr lang="en-GB" dirty="0"/>
              <a:t>•	What has been the impact for children of Covid-19, and 	the impact for them of being out of school? </a:t>
            </a:r>
          </a:p>
          <a:p>
            <a:endParaRPr lang="en-GB" dirty="0"/>
          </a:p>
          <a:p>
            <a:r>
              <a:rPr lang="en-GB" dirty="0"/>
              <a:t>•	How does this compare with what you have seen in your 	communities? </a:t>
            </a:r>
          </a:p>
          <a:p>
            <a:endParaRPr lang="en-US" dirty="0"/>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53756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706BE4-661D-42B3-96F4-982E2A6C34EC}"/>
              </a:ext>
            </a:extLst>
          </p:cNvPr>
          <p:cNvSpPr>
            <a:spLocks noGrp="1"/>
          </p:cNvSpPr>
          <p:nvPr>
            <p:ph type="body" sz="quarter" idx="10"/>
          </p:nvPr>
        </p:nvSpPr>
        <p:spPr/>
        <p:txBody>
          <a:bodyPr/>
          <a:lstStyle/>
          <a:p>
            <a:r>
              <a:rPr lang="en-GB" dirty="0"/>
              <a:t>The impact of Covid-19 on children</a:t>
            </a:r>
          </a:p>
        </p:txBody>
      </p:sp>
      <p:sp>
        <p:nvSpPr>
          <p:cNvPr id="3" name="Text Placeholder 2">
            <a:extLst>
              <a:ext uri="{FF2B5EF4-FFF2-40B4-BE49-F238E27FC236}">
                <a16:creationId xmlns:a16="http://schemas.microsoft.com/office/drawing/2014/main" id="{580EF1E6-B90A-413C-9394-A3DEC0293BD0}"/>
              </a:ext>
            </a:extLst>
          </p:cNvPr>
          <p:cNvSpPr>
            <a:spLocks noGrp="1"/>
          </p:cNvSpPr>
          <p:nvPr>
            <p:ph type="body" sz="quarter" idx="11"/>
          </p:nvPr>
        </p:nvSpPr>
        <p:spPr>
          <a:xfrm>
            <a:off x="359400" y="1283368"/>
            <a:ext cx="11473200" cy="4764506"/>
          </a:xfrm>
        </p:spPr>
        <p:txBody>
          <a:bodyPr>
            <a:normAutofit fontScale="40000" lnSpcReduction="20000"/>
          </a:bodyPr>
          <a:lstStyle/>
          <a:p>
            <a:pPr marL="457200" indent="-457200">
              <a:buFont typeface="Arial" panose="020B0604020202020204" pitchFamily="34" charset="0"/>
              <a:buChar char="•"/>
            </a:pPr>
            <a:r>
              <a:rPr lang="en-GB" sz="5900" dirty="0"/>
              <a:t>More than </a:t>
            </a:r>
            <a:r>
              <a:rPr lang="en-GB" sz="5900" b="1" dirty="0"/>
              <a:t>1.6 billion </a:t>
            </a:r>
            <a:r>
              <a:rPr lang="en-GB" sz="5900" dirty="0"/>
              <a:t>children have faced school closures</a:t>
            </a:r>
          </a:p>
          <a:p>
            <a:pPr marL="457200" indent="-457200">
              <a:buFont typeface="Arial" panose="020B0604020202020204" pitchFamily="34" charset="0"/>
              <a:buChar char="•"/>
            </a:pPr>
            <a:r>
              <a:rPr lang="en-GB" sz="5900" dirty="0"/>
              <a:t>Fewer than </a:t>
            </a:r>
            <a:r>
              <a:rPr lang="en-GB" sz="5900" b="1" dirty="0"/>
              <a:t>1% </a:t>
            </a:r>
            <a:r>
              <a:rPr lang="en-GB" sz="5900" dirty="0"/>
              <a:t>of children from poor households said they have </a:t>
            </a:r>
            <a:r>
              <a:rPr lang="en-GB" sz="5900" b="1" dirty="0"/>
              <a:t>access to the internet </a:t>
            </a:r>
            <a:r>
              <a:rPr lang="en-GB" sz="5900" dirty="0"/>
              <a:t>for distance learning</a:t>
            </a:r>
          </a:p>
          <a:p>
            <a:pPr marL="457200" indent="-457200">
              <a:buFont typeface="Arial" panose="020B0604020202020204" pitchFamily="34" charset="0"/>
              <a:buChar char="•"/>
            </a:pPr>
            <a:r>
              <a:rPr lang="en-GB" sz="5900" b="1" dirty="0"/>
              <a:t>89% </a:t>
            </a:r>
            <a:r>
              <a:rPr lang="en-GB" sz="5900" dirty="0"/>
              <a:t>of respondents to the survey reported that COVID-19 has impacted their access to healthcare, medicine and medical supplies.</a:t>
            </a:r>
          </a:p>
          <a:p>
            <a:pPr marL="457200" indent="-457200">
              <a:buFont typeface="Arial" panose="020B0604020202020204" pitchFamily="34" charset="0"/>
              <a:buChar char="•"/>
            </a:pPr>
            <a:r>
              <a:rPr lang="en-GB" sz="5900" dirty="0"/>
              <a:t>Almost two thirds (</a:t>
            </a:r>
            <a:r>
              <a:rPr lang="en-GB" sz="5900" b="1" dirty="0"/>
              <a:t>62%</a:t>
            </a:r>
            <a:r>
              <a:rPr lang="en-GB" sz="5900" dirty="0"/>
              <a:t>) of respondents said that they are finding it difficult to provide their families with </a:t>
            </a:r>
            <a:r>
              <a:rPr lang="en-GB" sz="5900" b="1" dirty="0"/>
              <a:t>meat, dairy products, grains, fruits and vegetables</a:t>
            </a:r>
          </a:p>
          <a:p>
            <a:pPr marL="457200" indent="-457200">
              <a:buFont typeface="Arial" panose="020B0604020202020204" pitchFamily="34" charset="0"/>
              <a:buChar char="•"/>
            </a:pPr>
            <a:r>
              <a:rPr lang="en-GB" sz="5900" b="1" dirty="0"/>
              <a:t>Violence in the household </a:t>
            </a:r>
            <a:r>
              <a:rPr lang="en-GB" sz="5900" dirty="0"/>
              <a:t>reported by children was double the rate when schools were closed (17%) compared with when schools were open and the child was attending in person (8%).</a:t>
            </a:r>
          </a:p>
          <a:p>
            <a:pPr marL="457200" indent="-457200">
              <a:buFont typeface="Arial" panose="020B0604020202020204" pitchFamily="34" charset="0"/>
              <a:buChar char="•"/>
            </a:pPr>
            <a:r>
              <a:rPr lang="en-GB" sz="5900" dirty="0"/>
              <a:t>Almost two thirds of </a:t>
            </a:r>
            <a:r>
              <a:rPr lang="en-GB" sz="5900" b="1" dirty="0"/>
              <a:t>girls (63%) </a:t>
            </a:r>
            <a:r>
              <a:rPr lang="en-GB" sz="5900" dirty="0"/>
              <a:t>reported an increase in </a:t>
            </a:r>
            <a:r>
              <a:rPr lang="en-GB" sz="5900" b="1" dirty="0"/>
              <a:t>household chores.</a:t>
            </a:r>
          </a:p>
        </p:txBody>
      </p:sp>
      <p:sp>
        <p:nvSpPr>
          <p:cNvPr id="4" name="TextBox 3">
            <a:extLst>
              <a:ext uri="{FF2B5EF4-FFF2-40B4-BE49-F238E27FC236}">
                <a16:creationId xmlns:a16="http://schemas.microsoft.com/office/drawing/2014/main" id="{D3DD5C15-7F93-45CF-B39C-7A03103F629B}"/>
              </a:ext>
            </a:extLst>
          </p:cNvPr>
          <p:cNvSpPr txBox="1"/>
          <p:nvPr/>
        </p:nvSpPr>
        <p:spPr>
          <a:xfrm>
            <a:off x="809179" y="5678542"/>
            <a:ext cx="4677221" cy="369332"/>
          </a:xfrm>
          <a:prstGeom prst="rect">
            <a:avLst/>
          </a:prstGeom>
          <a:noFill/>
        </p:spPr>
        <p:txBody>
          <a:bodyPr wrap="square" rtlCol="0">
            <a:spAutoFit/>
          </a:bodyPr>
          <a:lstStyle/>
          <a:p>
            <a:r>
              <a:rPr lang="en-GB" i="1" dirty="0">
                <a:solidFill>
                  <a:schemeClr val="accent4"/>
                </a:solidFill>
              </a:rPr>
              <a:t>Save the Children, 2020</a:t>
            </a:r>
          </a:p>
        </p:txBody>
      </p:sp>
    </p:spTree>
    <p:extLst>
      <p:ext uri="{BB962C8B-B14F-4D97-AF65-F5344CB8AC3E}">
        <p14:creationId xmlns:p14="http://schemas.microsoft.com/office/powerpoint/2010/main" val="15375786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Key development processes interrupted by emergencies</a:t>
            </a:r>
            <a:endParaRPr lang="en-US" dirty="0"/>
          </a:p>
        </p:txBody>
      </p:sp>
      <p:sp>
        <p:nvSpPr>
          <p:cNvPr id="3" name="Text Placeholder 2"/>
          <p:cNvSpPr>
            <a:spLocks noGrp="1"/>
          </p:cNvSpPr>
          <p:nvPr>
            <p:ph type="body" sz="quarter" idx="11"/>
          </p:nvPr>
        </p:nvSpPr>
        <p:spPr>
          <a:xfrm>
            <a:off x="2390274" y="1812758"/>
            <a:ext cx="9442326" cy="3899419"/>
          </a:xfrm>
        </p:spPr>
        <p:txBody>
          <a:bodyPr/>
          <a:lstStyle/>
          <a:p>
            <a:pPr marL="457200" indent="-457200">
              <a:buFont typeface="Arial" panose="020B0604020202020204" pitchFamily="34" charset="0"/>
              <a:buChar char="•"/>
            </a:pPr>
            <a:r>
              <a:rPr lang="en-US" dirty="0"/>
              <a:t>Trust</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Competence</a:t>
            </a:r>
          </a:p>
          <a:p>
            <a:endParaRPr lang="en-US" dirty="0"/>
          </a:p>
          <a:p>
            <a:pPr marL="457200" indent="-457200">
              <a:buFont typeface="Arial" panose="020B0604020202020204" pitchFamily="34" charset="0"/>
              <a:buChar char="•"/>
            </a:pPr>
            <a:r>
              <a:rPr lang="en-US" dirty="0"/>
              <a:t>Identity</a:t>
            </a: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59400" y="5855456"/>
            <a:ext cx="2603277" cy="683166"/>
          </a:xfrm>
          <a:prstGeom prst="rect">
            <a:avLst/>
          </a:prstGeom>
        </p:spPr>
      </p:pic>
    </p:spTree>
    <p:extLst>
      <p:ext uri="{BB962C8B-B14F-4D97-AF65-F5344CB8AC3E}">
        <p14:creationId xmlns:p14="http://schemas.microsoft.com/office/powerpoint/2010/main" val="3250006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Feature Font">
  <a:themeElements>
    <a:clrScheme name="Viva">
      <a:dk1>
        <a:sysClr val="windowText" lastClr="000000"/>
      </a:dk1>
      <a:lt1>
        <a:sysClr val="window" lastClr="FFFFFF"/>
      </a:lt1>
      <a:dk2>
        <a:srgbClr val="44546A"/>
      </a:dk2>
      <a:lt2>
        <a:srgbClr val="E7E6E6"/>
      </a:lt2>
      <a:accent1>
        <a:srgbClr val="20BAD6"/>
      </a:accent1>
      <a:accent2>
        <a:srgbClr val="FFC014"/>
      </a:accent2>
      <a:accent3>
        <a:srgbClr val="ED2355"/>
      </a:accent3>
      <a:accent4>
        <a:srgbClr val="0084A0"/>
      </a:accent4>
      <a:accent5>
        <a:srgbClr val="FF6614"/>
      </a:accent5>
      <a:accent6>
        <a:srgbClr val="8C0332"/>
      </a:accent6>
      <a:hlink>
        <a:srgbClr val="0563C1"/>
      </a:hlink>
      <a:folHlink>
        <a:srgbClr val="954F72"/>
      </a:folHlink>
    </a:clrScheme>
    <a:fontScheme name="Viva">
      <a:majorFont>
        <a:latin typeface="Poppins Extra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6F82CA6-CB70-474C-A1BE-C7D87F4D1798}" vid="{80CBEEDA-5096-44E1-8D79-4095B16ADB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244F4D2E6748D44A677FE112FD8DB0F" ma:contentTypeVersion="13" ma:contentTypeDescription="Create a new document." ma:contentTypeScope="" ma:versionID="38ab32325e8db9240a34abbe43ca4adb">
  <xsd:schema xmlns:xsd="http://www.w3.org/2001/XMLSchema" xmlns:xs="http://www.w3.org/2001/XMLSchema" xmlns:p="http://schemas.microsoft.com/office/2006/metadata/properties" xmlns:ns3="ca9e0b91-b7e5-45fd-8029-3c2f4cb670b6" xmlns:ns4="1e95a8c6-9165-4fe7-a770-ca81a2bcf7ad" targetNamespace="http://schemas.microsoft.com/office/2006/metadata/properties" ma:root="true" ma:fieldsID="5fafeb9b04c7cf4fe6e3d67a54f71542" ns3:_="" ns4:_="">
    <xsd:import namespace="ca9e0b91-b7e5-45fd-8029-3c2f4cb670b6"/>
    <xsd:import namespace="1e95a8c6-9165-4fe7-a770-ca81a2bcf7ad"/>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AutoKeyPoints" minOccurs="0"/>
                <xsd:element ref="ns3:MediaServiceKeyPoints"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9e0b91-b7e5-45fd-8029-3c2f4cb670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e95a8c6-9165-4fe7-a770-ca81a2bcf7a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926E96-D6A8-4A16-9668-8C54E6ECA98B}">
  <ds:schemaRefs>
    <ds:schemaRef ds:uri="ca9e0b91-b7e5-45fd-8029-3c2f4cb670b6"/>
    <ds:schemaRef ds:uri="http://purl.org/dc/elements/1.1/"/>
    <ds:schemaRef ds:uri="http://www.w3.org/XML/1998/namespace"/>
    <ds:schemaRef ds:uri="http://schemas.microsoft.com/office/2006/documentManagement/types"/>
    <ds:schemaRef ds:uri="1e95a8c6-9165-4fe7-a770-ca81a2bcf7ad"/>
    <ds:schemaRef ds:uri="http://purl.org/dc/terms/"/>
    <ds:schemaRef ds:uri="http://purl.org/dc/dcmitype/"/>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1828E5DB-83F4-4FBC-B362-7B53699A1E6D}">
  <ds:schemaRefs>
    <ds:schemaRef ds:uri="http://schemas.microsoft.com/sharepoint/v3/contenttype/forms"/>
  </ds:schemaRefs>
</ds:datastoreItem>
</file>

<file path=customXml/itemProps3.xml><?xml version="1.0" encoding="utf-8"?>
<ds:datastoreItem xmlns:ds="http://schemas.openxmlformats.org/officeDocument/2006/customXml" ds:itemID="{E81BA854-3812-426A-BA6B-65EFD3D0B1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9e0b91-b7e5-45fd-8029-3c2f4cb670b6"/>
    <ds:schemaRef ds:uri="1e95a8c6-9165-4fe7-a770-ca81a2bcf7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17182</TotalTime>
  <Words>1892</Words>
  <Application>Microsoft Office PowerPoint</Application>
  <PresentationFormat>Widescreen</PresentationFormat>
  <Paragraphs>269</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Poppins ExtraBold</vt:lpstr>
      <vt:lpstr>Poppins</vt:lpstr>
      <vt:lpstr>Times New Roman</vt:lpstr>
      <vt:lpstr>Calibri</vt:lpstr>
      <vt:lpstr>Symbol</vt:lpstr>
      <vt:lpstr>Feature Font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Stavers</dc:creator>
  <cp:lastModifiedBy>Jana Torrico</cp:lastModifiedBy>
  <cp:revision>69</cp:revision>
  <cp:lastPrinted>2020-09-14T16:02:43Z</cp:lastPrinted>
  <dcterms:created xsi:type="dcterms:W3CDTF">2020-05-17T18:32:37Z</dcterms:created>
  <dcterms:modified xsi:type="dcterms:W3CDTF">2020-12-18T17:42:40Z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0x0101009244F4D2E6748D44A677FE112FD8DB0F</vt:lpwstr>
  </property>
</Properties>
</file>