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128" r:id="rId5"/>
  </p:sldMasterIdLst>
  <p:notesMasterIdLst>
    <p:notesMasterId r:id="rId37"/>
  </p:notesMasterIdLst>
  <p:sldIdLst>
    <p:sldId id="289" r:id="rId6"/>
    <p:sldId id="257" r:id="rId7"/>
    <p:sldId id="382" r:id="rId8"/>
    <p:sldId id="294" r:id="rId9"/>
    <p:sldId id="339" r:id="rId10"/>
    <p:sldId id="365" r:id="rId11"/>
    <p:sldId id="375" r:id="rId12"/>
    <p:sldId id="369" r:id="rId13"/>
    <p:sldId id="380" r:id="rId14"/>
    <p:sldId id="341" r:id="rId15"/>
    <p:sldId id="370" r:id="rId16"/>
    <p:sldId id="359" r:id="rId17"/>
    <p:sldId id="377" r:id="rId18"/>
    <p:sldId id="344" r:id="rId19"/>
    <p:sldId id="356" r:id="rId20"/>
    <p:sldId id="367" r:id="rId21"/>
    <p:sldId id="368" r:id="rId22"/>
    <p:sldId id="366" r:id="rId23"/>
    <p:sldId id="373" r:id="rId24"/>
    <p:sldId id="354" r:id="rId25"/>
    <p:sldId id="362" r:id="rId26"/>
    <p:sldId id="360" r:id="rId27"/>
    <p:sldId id="361" r:id="rId28"/>
    <p:sldId id="345" r:id="rId29"/>
    <p:sldId id="353" r:id="rId30"/>
    <p:sldId id="352" r:id="rId31"/>
    <p:sldId id="347" r:id="rId32"/>
    <p:sldId id="348" r:id="rId33"/>
    <p:sldId id="350" r:id="rId34"/>
    <p:sldId id="376" r:id="rId35"/>
    <p:sldId id="372" r:id="rId36"/>
  </p:sldIdLst>
  <p:sldSz cx="9144000" cy="6858000" type="screen4x3"/>
  <p:notesSz cx="6858000" cy="9144000"/>
  <p:defaultTextStyle>
    <a:defPPr>
      <a:defRPr lang="en-US"/>
    </a:defPPr>
    <a:lvl1pPr algn="l" rtl="0" fontAlgn="base">
      <a:spcBef>
        <a:spcPct val="0"/>
      </a:spcBef>
      <a:spcAft>
        <a:spcPct val="0"/>
      </a:spcAft>
      <a:defRPr kern="1200">
        <a:solidFill>
          <a:srgbClr val="000000"/>
        </a:solidFill>
        <a:latin typeface="Arial" pitchFamily="34" charset="0"/>
        <a:ea typeface="ヒラギノ角ゴ ProN W3"/>
        <a:cs typeface="ヒラギノ角ゴ ProN W3"/>
        <a:sym typeface="Arial" pitchFamily="34" charset="0"/>
      </a:defRPr>
    </a:lvl1pPr>
    <a:lvl2pPr marL="457200" algn="l" rtl="0" fontAlgn="base">
      <a:spcBef>
        <a:spcPct val="0"/>
      </a:spcBef>
      <a:spcAft>
        <a:spcPct val="0"/>
      </a:spcAft>
      <a:defRPr kern="1200">
        <a:solidFill>
          <a:srgbClr val="000000"/>
        </a:solidFill>
        <a:latin typeface="Arial" pitchFamily="34" charset="0"/>
        <a:ea typeface="ヒラギノ角ゴ ProN W3"/>
        <a:cs typeface="ヒラギノ角ゴ ProN W3"/>
        <a:sym typeface="Arial" pitchFamily="34" charset="0"/>
      </a:defRPr>
    </a:lvl2pPr>
    <a:lvl3pPr marL="914400" algn="l" rtl="0" fontAlgn="base">
      <a:spcBef>
        <a:spcPct val="0"/>
      </a:spcBef>
      <a:spcAft>
        <a:spcPct val="0"/>
      </a:spcAft>
      <a:defRPr kern="1200">
        <a:solidFill>
          <a:srgbClr val="000000"/>
        </a:solidFill>
        <a:latin typeface="Arial" pitchFamily="34" charset="0"/>
        <a:ea typeface="ヒラギノ角ゴ ProN W3"/>
        <a:cs typeface="ヒラギノ角ゴ ProN W3"/>
        <a:sym typeface="Arial" pitchFamily="34" charset="0"/>
      </a:defRPr>
    </a:lvl3pPr>
    <a:lvl4pPr marL="1371600" algn="l" rtl="0" fontAlgn="base">
      <a:spcBef>
        <a:spcPct val="0"/>
      </a:spcBef>
      <a:spcAft>
        <a:spcPct val="0"/>
      </a:spcAft>
      <a:defRPr kern="1200">
        <a:solidFill>
          <a:srgbClr val="000000"/>
        </a:solidFill>
        <a:latin typeface="Arial" pitchFamily="34" charset="0"/>
        <a:ea typeface="ヒラギノ角ゴ ProN W3"/>
        <a:cs typeface="ヒラギノ角ゴ ProN W3"/>
        <a:sym typeface="Arial" pitchFamily="34" charset="0"/>
      </a:defRPr>
    </a:lvl4pPr>
    <a:lvl5pPr marL="1828800" algn="l" rtl="0" fontAlgn="base">
      <a:spcBef>
        <a:spcPct val="0"/>
      </a:spcBef>
      <a:spcAft>
        <a:spcPct val="0"/>
      </a:spcAft>
      <a:defRPr kern="1200">
        <a:solidFill>
          <a:srgbClr val="000000"/>
        </a:solidFill>
        <a:latin typeface="Arial" pitchFamily="34" charset="0"/>
        <a:ea typeface="ヒラギノ角ゴ ProN W3"/>
        <a:cs typeface="ヒラギノ角ゴ ProN W3"/>
        <a:sym typeface="Arial" pitchFamily="34" charset="0"/>
      </a:defRPr>
    </a:lvl5pPr>
    <a:lvl6pPr marL="2286000" algn="l" defTabSz="914400" rtl="0" eaLnBrk="1" latinLnBrk="0" hangingPunct="1">
      <a:defRPr kern="1200">
        <a:solidFill>
          <a:srgbClr val="000000"/>
        </a:solidFill>
        <a:latin typeface="Arial" pitchFamily="34" charset="0"/>
        <a:ea typeface="ヒラギノ角ゴ ProN W3"/>
        <a:cs typeface="ヒラギノ角ゴ ProN W3"/>
        <a:sym typeface="Arial" pitchFamily="34" charset="0"/>
      </a:defRPr>
    </a:lvl6pPr>
    <a:lvl7pPr marL="2743200" algn="l" defTabSz="914400" rtl="0" eaLnBrk="1" latinLnBrk="0" hangingPunct="1">
      <a:defRPr kern="1200">
        <a:solidFill>
          <a:srgbClr val="000000"/>
        </a:solidFill>
        <a:latin typeface="Arial" pitchFamily="34" charset="0"/>
        <a:ea typeface="ヒラギノ角ゴ ProN W3"/>
        <a:cs typeface="ヒラギノ角ゴ ProN W3"/>
        <a:sym typeface="Arial" pitchFamily="34" charset="0"/>
      </a:defRPr>
    </a:lvl7pPr>
    <a:lvl8pPr marL="3200400" algn="l" defTabSz="914400" rtl="0" eaLnBrk="1" latinLnBrk="0" hangingPunct="1">
      <a:defRPr kern="1200">
        <a:solidFill>
          <a:srgbClr val="000000"/>
        </a:solidFill>
        <a:latin typeface="Arial" pitchFamily="34" charset="0"/>
        <a:ea typeface="ヒラギノ角ゴ ProN W3"/>
        <a:cs typeface="ヒラギノ角ゴ ProN W3"/>
        <a:sym typeface="Arial" pitchFamily="34" charset="0"/>
      </a:defRPr>
    </a:lvl8pPr>
    <a:lvl9pPr marL="3657600" algn="l" defTabSz="914400" rtl="0" eaLnBrk="1" latinLnBrk="0" hangingPunct="1">
      <a:defRPr kern="1200">
        <a:solidFill>
          <a:srgbClr val="000000"/>
        </a:solidFill>
        <a:latin typeface="Arial" pitchFamily="34" charset="0"/>
        <a:ea typeface="ヒラギノ角ゴ ProN W3"/>
        <a:cs typeface="ヒラギノ角ゴ ProN W3"/>
        <a:sym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CC"/>
    <a:srgbClr val="99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91791" autoAdjust="0"/>
  </p:normalViewPr>
  <p:slideViewPr>
    <p:cSldViewPr>
      <p:cViewPr>
        <p:scale>
          <a:sx n="53" d="100"/>
          <a:sy n="53" d="100"/>
        </p:scale>
        <p:origin x="-756" y="-900"/>
      </p:cViewPr>
      <p:guideLst>
        <p:guide orient="horz" pos="2160"/>
        <p:guide pos="2880"/>
      </p:guideLst>
    </p:cSldViewPr>
  </p:slideViewPr>
  <p:outlineViewPr>
    <p:cViewPr>
      <p:scale>
        <a:sx n="33" d="100"/>
        <a:sy n="33" d="100"/>
      </p:scale>
      <p:origin x="264" y="29178"/>
    </p:cViewPr>
  </p:outlineViewPr>
  <p:notesTextViewPr>
    <p:cViewPr>
      <p:scale>
        <a:sx n="66" d="100"/>
        <a:sy n="66" d="100"/>
      </p:scale>
      <p:origin x="0" y="0"/>
    </p:cViewPr>
  </p:notesTextViewPr>
  <p:sorterViewPr>
    <p:cViewPr>
      <p:scale>
        <a:sx n="66" d="100"/>
        <a:sy n="66" d="100"/>
      </p:scale>
      <p:origin x="0" y="0"/>
    </p:cViewPr>
  </p:sorterViewPr>
  <p:notesViewPr>
    <p:cSldViewPr>
      <p:cViewPr varScale="1">
        <p:scale>
          <a:sx n="81" d="100"/>
          <a:sy n="81" d="100"/>
        </p:scale>
        <p:origin x="-119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atin typeface="Arial" charset="0"/>
                <a:ea typeface="ヒラギノ角ゴ ProN W3" charset="-128"/>
                <a:cs typeface="+mn-cs"/>
                <a:sym typeface="Arial" charset="0"/>
              </a:defRPr>
            </a:lvl1pPr>
          </a:lstStyle>
          <a:p>
            <a:pPr>
              <a:defRPr/>
            </a:pPr>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ea typeface="ヒラギノ角ゴ ProN W3" pitchFamily="5" charset="-128"/>
                <a:cs typeface="+mn-cs"/>
              </a:defRPr>
            </a:lvl1pPr>
          </a:lstStyle>
          <a:p>
            <a:pPr>
              <a:defRPr/>
            </a:pPr>
            <a:fld id="{674B7914-3135-4F9F-823B-EAD0E7B97AFD}" type="datetime1">
              <a:rPr lang="en-GB"/>
              <a:pPr>
                <a:defRPr/>
              </a:pPr>
              <a:t>30/06/2014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GB"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atin typeface="Arial" charset="0"/>
                <a:ea typeface="ヒラギノ角ゴ ProN W3" charset="-128"/>
                <a:cs typeface="+mn-cs"/>
                <a:sym typeface="Arial" charset="0"/>
              </a:defRPr>
            </a:lvl1pPr>
          </a:lstStyle>
          <a:p>
            <a:pPr>
              <a:defRPr/>
            </a:pPr>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ヒラギノ角ゴ ProN W3" pitchFamily="5" charset="-128"/>
                <a:cs typeface="+mn-cs"/>
              </a:defRPr>
            </a:lvl1pPr>
          </a:lstStyle>
          <a:p>
            <a:pPr>
              <a:defRPr/>
            </a:pPr>
            <a:fld id="{9FB0BB0C-E358-4AC4-B32F-5171049F252D}" type="slidenum">
              <a:rPr lang="en-GB"/>
              <a:pPr>
                <a:defRPr/>
              </a:pPr>
              <a:t>‹#›</a:t>
            </a:fld>
            <a:endParaRPr lang="en-GB" dirty="0"/>
          </a:p>
        </p:txBody>
      </p:sp>
    </p:spTree>
    <p:extLst>
      <p:ext uri="{BB962C8B-B14F-4D97-AF65-F5344CB8AC3E}">
        <p14:creationId xmlns:p14="http://schemas.microsoft.com/office/powerpoint/2010/main" xmlns="" val="2940261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ＭＳ Ｐゴシック"/>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ＭＳ Ｐゴシック"/>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ＭＳ Ｐゴシック"/>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meda.org/web/images/stories/ML/Market_Research_Toolkit.pdf"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1</a:t>
            </a:fld>
            <a:endParaRPr lang="en-GB" dirty="0"/>
          </a:p>
        </p:txBody>
      </p:sp>
    </p:spTree>
    <p:extLst>
      <p:ext uri="{BB962C8B-B14F-4D97-AF65-F5344CB8AC3E}">
        <p14:creationId xmlns:p14="http://schemas.microsoft.com/office/powerpoint/2010/main" xmlns="" val="1667078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eaLnBrk="1" hangingPunct="1"/>
            <a:fld id="{97768418-0747-4C39-A605-496BC7D3D7D9}" type="slidenum">
              <a:rPr lang="en-GB" smtClean="0"/>
              <a:pPr eaLnBrk="1" hangingPunct="1"/>
              <a:t>10</a:t>
            </a:fld>
            <a:endParaRPr lang="en-GB" dirty="0" smtClean="0"/>
          </a:p>
        </p:txBody>
      </p:sp>
    </p:spTree>
    <p:extLst>
      <p:ext uri="{BB962C8B-B14F-4D97-AF65-F5344CB8AC3E}">
        <p14:creationId xmlns:p14="http://schemas.microsoft.com/office/powerpoint/2010/main" xmlns="" val="3376858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11</a:t>
            </a:fld>
            <a:endParaRPr lang="en-GB" dirty="0"/>
          </a:p>
        </p:txBody>
      </p:sp>
    </p:spTree>
    <p:extLst>
      <p:ext uri="{BB962C8B-B14F-4D97-AF65-F5344CB8AC3E}">
        <p14:creationId xmlns:p14="http://schemas.microsoft.com/office/powerpoint/2010/main" xmlns="" val="214962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BF46D114-BECD-42FE-B756-C42665CEF311}" type="slidenum">
              <a:rPr lang="en-GB" smtClean="0"/>
              <a:pPr>
                <a:defRPr/>
              </a:pPr>
              <a:t>12</a:t>
            </a:fld>
            <a:endParaRPr lang="en-GB" dirty="0"/>
          </a:p>
        </p:txBody>
      </p:sp>
    </p:spTree>
    <p:extLst>
      <p:ext uri="{BB962C8B-B14F-4D97-AF65-F5344CB8AC3E}">
        <p14:creationId xmlns:p14="http://schemas.microsoft.com/office/powerpoint/2010/main" xmlns="" val="1554856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13</a:t>
            </a:fld>
            <a:endParaRPr lang="en-GB" dirty="0"/>
          </a:p>
        </p:txBody>
      </p:sp>
    </p:spTree>
    <p:extLst>
      <p:ext uri="{BB962C8B-B14F-4D97-AF65-F5344CB8AC3E}">
        <p14:creationId xmlns:p14="http://schemas.microsoft.com/office/powerpoint/2010/main" xmlns="" val="33571594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eaLnBrk="1" hangingPunct="1"/>
            <a:fld id="{F4AAC029-9B93-4D52-8D5E-28F9CD517CE2}" type="slidenum">
              <a:rPr lang="en-GB" smtClean="0"/>
              <a:pPr eaLnBrk="1" hangingPunct="1"/>
              <a:t>14</a:t>
            </a:fld>
            <a:endParaRPr lang="en-GB" dirty="0" smtClean="0"/>
          </a:p>
        </p:txBody>
      </p:sp>
    </p:spTree>
    <p:extLst>
      <p:ext uri="{BB962C8B-B14F-4D97-AF65-F5344CB8AC3E}">
        <p14:creationId xmlns:p14="http://schemas.microsoft.com/office/powerpoint/2010/main" xmlns="" val="29558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15</a:t>
            </a:fld>
            <a:endParaRPr lang="en-GB" dirty="0"/>
          </a:p>
        </p:txBody>
      </p:sp>
    </p:spTree>
    <p:extLst>
      <p:ext uri="{BB962C8B-B14F-4D97-AF65-F5344CB8AC3E}">
        <p14:creationId xmlns:p14="http://schemas.microsoft.com/office/powerpoint/2010/main" xmlns="" val="14641214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16</a:t>
            </a:fld>
            <a:endParaRPr lang="en-GB" dirty="0"/>
          </a:p>
        </p:txBody>
      </p:sp>
    </p:spTree>
    <p:extLst>
      <p:ext uri="{BB962C8B-B14F-4D97-AF65-F5344CB8AC3E}">
        <p14:creationId xmlns:p14="http://schemas.microsoft.com/office/powerpoint/2010/main" xmlns="" val="12894761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17</a:t>
            </a:fld>
            <a:endParaRPr lang="en-GB" dirty="0"/>
          </a:p>
        </p:txBody>
      </p:sp>
    </p:spTree>
    <p:extLst>
      <p:ext uri="{BB962C8B-B14F-4D97-AF65-F5344CB8AC3E}">
        <p14:creationId xmlns:p14="http://schemas.microsoft.com/office/powerpoint/2010/main" xmlns="" val="4039768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18</a:t>
            </a:fld>
            <a:endParaRPr lang="en-GB" dirty="0"/>
          </a:p>
        </p:txBody>
      </p:sp>
    </p:spTree>
    <p:extLst>
      <p:ext uri="{BB962C8B-B14F-4D97-AF65-F5344CB8AC3E}">
        <p14:creationId xmlns:p14="http://schemas.microsoft.com/office/powerpoint/2010/main" xmlns="" val="1901303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19</a:t>
            </a:fld>
            <a:endParaRPr lang="en-GB" dirty="0"/>
          </a:p>
        </p:txBody>
      </p:sp>
    </p:spTree>
    <p:extLst>
      <p:ext uri="{BB962C8B-B14F-4D97-AF65-F5344CB8AC3E}">
        <p14:creationId xmlns:p14="http://schemas.microsoft.com/office/powerpoint/2010/main" xmlns="" val="2712736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2</a:t>
            </a:fld>
            <a:endParaRPr lang="en-GB" dirty="0"/>
          </a:p>
        </p:txBody>
      </p:sp>
    </p:spTree>
    <p:extLst>
      <p:ext uri="{BB962C8B-B14F-4D97-AF65-F5344CB8AC3E}">
        <p14:creationId xmlns:p14="http://schemas.microsoft.com/office/powerpoint/2010/main" xmlns="" val="18909912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eaLnBrk="1" hangingPunct="1"/>
            <a:fld id="{50FA3126-6536-412E-A063-B99A53582690}" type="slidenum">
              <a:rPr lang="en-GB" smtClean="0"/>
              <a:pPr eaLnBrk="1" hangingPunct="1"/>
              <a:t>20</a:t>
            </a:fld>
            <a:endParaRPr lang="en-GB" dirty="0" smtClean="0"/>
          </a:p>
        </p:txBody>
      </p:sp>
    </p:spTree>
    <p:extLst>
      <p:ext uri="{BB962C8B-B14F-4D97-AF65-F5344CB8AC3E}">
        <p14:creationId xmlns:p14="http://schemas.microsoft.com/office/powerpoint/2010/main" xmlns="" val="709424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21</a:t>
            </a:fld>
            <a:endParaRPr lang="en-GB" dirty="0"/>
          </a:p>
        </p:txBody>
      </p:sp>
    </p:spTree>
    <p:extLst>
      <p:ext uri="{BB962C8B-B14F-4D97-AF65-F5344CB8AC3E}">
        <p14:creationId xmlns:p14="http://schemas.microsoft.com/office/powerpoint/2010/main" xmlns="" val="7129962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22</a:t>
            </a:fld>
            <a:endParaRPr lang="en-GB" dirty="0"/>
          </a:p>
        </p:txBody>
      </p:sp>
    </p:spTree>
    <p:extLst>
      <p:ext uri="{BB962C8B-B14F-4D97-AF65-F5344CB8AC3E}">
        <p14:creationId xmlns:p14="http://schemas.microsoft.com/office/powerpoint/2010/main" xmlns="" val="26950599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23</a:t>
            </a:fld>
            <a:endParaRPr lang="en-GB" dirty="0"/>
          </a:p>
        </p:txBody>
      </p:sp>
    </p:spTree>
    <p:extLst>
      <p:ext uri="{BB962C8B-B14F-4D97-AF65-F5344CB8AC3E}">
        <p14:creationId xmlns:p14="http://schemas.microsoft.com/office/powerpoint/2010/main" xmlns="" val="32984889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24</a:t>
            </a:fld>
            <a:endParaRPr lang="en-GB" dirty="0"/>
          </a:p>
        </p:txBody>
      </p:sp>
    </p:spTree>
    <p:extLst>
      <p:ext uri="{BB962C8B-B14F-4D97-AF65-F5344CB8AC3E}">
        <p14:creationId xmlns:p14="http://schemas.microsoft.com/office/powerpoint/2010/main" xmlns="" val="29752873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p>
          <a:p>
            <a:pPr lvl="2"/>
            <a:endParaRPr lang="en-US" b="1" dirty="0" smtClean="0"/>
          </a:p>
          <a:p>
            <a:pPr lvl="2"/>
            <a:r>
              <a:rPr lang="en-US" b="1" dirty="0" smtClean="0"/>
              <a:t>Resources: See </a:t>
            </a:r>
            <a:r>
              <a:rPr lang="en-US" b="1" i="1" dirty="0" smtClean="0"/>
              <a:t>Market Assessment Manual for Vocational Training Providers and youth</a:t>
            </a:r>
            <a:r>
              <a:rPr lang="en-US" b="1" dirty="0" smtClean="0"/>
              <a:t>-The Women’s Commission or </a:t>
            </a:r>
            <a:r>
              <a:rPr lang="en-US" b="1" i="1" dirty="0" smtClean="0"/>
              <a:t>Information to Action: A Toolkit Series for Market Development Practitioners </a:t>
            </a:r>
            <a:r>
              <a:rPr lang="en-US" b="1" u="sng" dirty="0" smtClean="0">
                <a:hlinkClick r:id="rId3"/>
              </a:rPr>
              <a:t>http://www.meda.org/web/images/stories/ML/Market_Research_Toolkit.pdf</a:t>
            </a:r>
            <a:endParaRPr lang="en-US" dirty="0" smtClean="0"/>
          </a:p>
          <a:p>
            <a:endParaRPr lang="en-US" dirty="0"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eaLnBrk="1" hangingPunct="1"/>
            <a:fld id="{875DDB33-7895-4CB4-8FAF-258A64D27B38}" type="slidenum">
              <a:rPr lang="en-GB" smtClean="0"/>
              <a:pPr eaLnBrk="1" hangingPunct="1"/>
              <a:t>25</a:t>
            </a:fld>
            <a:endParaRPr lang="en-GB" dirty="0" smtClean="0"/>
          </a:p>
        </p:txBody>
      </p:sp>
    </p:spTree>
    <p:extLst>
      <p:ext uri="{BB962C8B-B14F-4D97-AF65-F5344CB8AC3E}">
        <p14:creationId xmlns:p14="http://schemas.microsoft.com/office/powerpoint/2010/main" xmlns="" val="30090300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26</a:t>
            </a:fld>
            <a:endParaRPr lang="en-GB" dirty="0"/>
          </a:p>
        </p:txBody>
      </p:sp>
    </p:spTree>
    <p:extLst>
      <p:ext uri="{BB962C8B-B14F-4D97-AF65-F5344CB8AC3E}">
        <p14:creationId xmlns:p14="http://schemas.microsoft.com/office/powerpoint/2010/main" xmlns="" val="1534266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27</a:t>
            </a:fld>
            <a:endParaRPr lang="en-GB" dirty="0"/>
          </a:p>
        </p:txBody>
      </p:sp>
    </p:spTree>
    <p:extLst>
      <p:ext uri="{BB962C8B-B14F-4D97-AF65-F5344CB8AC3E}">
        <p14:creationId xmlns:p14="http://schemas.microsoft.com/office/powerpoint/2010/main" xmlns="" val="10933776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28</a:t>
            </a:fld>
            <a:endParaRPr lang="en-GB" dirty="0"/>
          </a:p>
        </p:txBody>
      </p:sp>
    </p:spTree>
    <p:extLst>
      <p:ext uri="{BB962C8B-B14F-4D97-AF65-F5344CB8AC3E}">
        <p14:creationId xmlns:p14="http://schemas.microsoft.com/office/powerpoint/2010/main" xmlns="" val="36170941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29</a:t>
            </a:fld>
            <a:endParaRPr lang="en-GB" dirty="0"/>
          </a:p>
        </p:txBody>
      </p:sp>
    </p:spTree>
    <p:extLst>
      <p:ext uri="{BB962C8B-B14F-4D97-AF65-F5344CB8AC3E}">
        <p14:creationId xmlns:p14="http://schemas.microsoft.com/office/powerpoint/2010/main" xmlns="" val="2072915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3</a:t>
            </a:fld>
            <a:endParaRPr lang="en-GB" dirty="0"/>
          </a:p>
        </p:txBody>
      </p:sp>
    </p:spTree>
    <p:extLst>
      <p:ext uri="{BB962C8B-B14F-4D97-AF65-F5344CB8AC3E}">
        <p14:creationId xmlns:p14="http://schemas.microsoft.com/office/powerpoint/2010/main" xmlns="" val="37937623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30</a:t>
            </a:fld>
            <a:endParaRPr lang="en-GB" dirty="0"/>
          </a:p>
        </p:txBody>
      </p:sp>
    </p:spTree>
    <p:extLst>
      <p:ext uri="{BB962C8B-B14F-4D97-AF65-F5344CB8AC3E}">
        <p14:creationId xmlns:p14="http://schemas.microsoft.com/office/powerpoint/2010/main" xmlns="" val="4693909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31</a:t>
            </a:fld>
            <a:endParaRPr lang="en-GB" dirty="0"/>
          </a:p>
        </p:txBody>
      </p:sp>
    </p:spTree>
    <p:extLst>
      <p:ext uri="{BB962C8B-B14F-4D97-AF65-F5344CB8AC3E}">
        <p14:creationId xmlns:p14="http://schemas.microsoft.com/office/powerpoint/2010/main" xmlns="" val="3594786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eaLnBrk="1" hangingPunct="1"/>
            <a:fld id="{292BBABD-9C15-4381-8088-8130E679C366}" type="slidenum">
              <a:rPr lang="en-GB" smtClean="0"/>
              <a:pPr eaLnBrk="1" hangingPunct="1"/>
              <a:t>4</a:t>
            </a:fld>
            <a:endParaRPr lang="en-GB" dirty="0" smtClean="0"/>
          </a:p>
        </p:txBody>
      </p:sp>
    </p:spTree>
    <p:extLst>
      <p:ext uri="{BB962C8B-B14F-4D97-AF65-F5344CB8AC3E}">
        <p14:creationId xmlns:p14="http://schemas.microsoft.com/office/powerpoint/2010/main" xmlns="" val="1270494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171450" indent="-171450"/>
            <a:endParaRPr lang="en-US" dirty="0"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eaLnBrk="1" hangingPunct="1"/>
            <a:fld id="{9AFB6272-18CC-473F-B531-366AC835F0B5}" type="slidenum">
              <a:rPr lang="en-GB" smtClean="0"/>
              <a:pPr eaLnBrk="1" hangingPunct="1"/>
              <a:t>5</a:t>
            </a:fld>
            <a:endParaRPr lang="en-GB" dirty="0" smtClean="0"/>
          </a:p>
        </p:txBody>
      </p:sp>
    </p:spTree>
    <p:extLst>
      <p:ext uri="{BB962C8B-B14F-4D97-AF65-F5344CB8AC3E}">
        <p14:creationId xmlns:p14="http://schemas.microsoft.com/office/powerpoint/2010/main" xmlns="" val="1456916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6</a:t>
            </a:fld>
            <a:endParaRPr lang="en-GB" dirty="0"/>
          </a:p>
        </p:txBody>
      </p:sp>
    </p:spTree>
    <p:extLst>
      <p:ext uri="{BB962C8B-B14F-4D97-AF65-F5344CB8AC3E}">
        <p14:creationId xmlns:p14="http://schemas.microsoft.com/office/powerpoint/2010/main" xmlns="" val="1973215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7</a:t>
            </a:fld>
            <a:endParaRPr lang="en-GB" dirty="0"/>
          </a:p>
        </p:txBody>
      </p:sp>
    </p:spTree>
    <p:extLst>
      <p:ext uri="{BB962C8B-B14F-4D97-AF65-F5344CB8AC3E}">
        <p14:creationId xmlns:p14="http://schemas.microsoft.com/office/powerpoint/2010/main" xmlns="" val="1886350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8</a:t>
            </a:fld>
            <a:endParaRPr lang="en-GB" dirty="0"/>
          </a:p>
        </p:txBody>
      </p:sp>
    </p:spTree>
    <p:extLst>
      <p:ext uri="{BB962C8B-B14F-4D97-AF65-F5344CB8AC3E}">
        <p14:creationId xmlns:p14="http://schemas.microsoft.com/office/powerpoint/2010/main" xmlns="" val="4213603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FB0BB0C-E358-4AC4-B32F-5171049F252D}" type="slidenum">
              <a:rPr lang="en-GB" smtClean="0"/>
              <a:pPr>
                <a:defRPr/>
              </a:pPr>
              <a:t>9</a:t>
            </a:fld>
            <a:endParaRPr lang="en-GB" dirty="0"/>
          </a:p>
        </p:txBody>
      </p:sp>
    </p:spTree>
    <p:extLst>
      <p:ext uri="{BB962C8B-B14F-4D97-AF65-F5344CB8AC3E}">
        <p14:creationId xmlns:p14="http://schemas.microsoft.com/office/powerpoint/2010/main" xmlns="" val="3770122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0428009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6079879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0"/>
            <a:ext cx="9144000" cy="1447800"/>
          </a:xfrm>
          <a:prstGeom prst="rect">
            <a:avLst/>
          </a:prstGeom>
          <a:solidFill>
            <a:srgbClr val="5B78D3"/>
          </a:solidFill>
          <a:ln>
            <a:noFill/>
          </a:ln>
          <a:extLst>
            <a:ext uri="{91240B29-F687-4F45-9708-019B960494DF}">
              <a14:hiddenLine xmlns:a14="http://schemas.microsoft.com/office/drawing/2010/main" xmlns="" w="57150">
                <a:solidFill>
                  <a:srgbClr val="000000"/>
                </a:solidFill>
                <a:miter lim="800000"/>
                <a:headEnd/>
                <a:tailEnd/>
              </a14:hiddenLine>
            </a:ext>
          </a:extLst>
        </p:spPr>
        <p:txBody>
          <a:bodyPr wrap="none" anchor="ctr"/>
          <a:lstStyle/>
          <a:p>
            <a:endParaRPr lang="en-GB" dirty="0"/>
          </a:p>
        </p:txBody>
      </p:sp>
      <p:sp>
        <p:nvSpPr>
          <p:cNvPr id="1029" name="Line 10"/>
          <p:cNvSpPr>
            <a:spLocks noChangeShapeType="1"/>
          </p:cNvSpPr>
          <p:nvPr/>
        </p:nvSpPr>
        <p:spPr bwMode="auto">
          <a:xfrm>
            <a:off x="457200" y="6400800"/>
            <a:ext cx="8229600" cy="0"/>
          </a:xfrm>
          <a:prstGeom prst="line">
            <a:avLst/>
          </a:prstGeom>
          <a:noFill/>
          <a:ln w="9525">
            <a:solidFill>
              <a:srgbClr val="3C4494"/>
            </a:solidFill>
            <a:round/>
            <a:headEnd/>
            <a:tailEnd/>
          </a:ln>
          <a:extLst>
            <a:ext uri="{909E8E84-426E-40DD-AFC4-6F175D3DCCD1}">
              <a14:hiddenFill xmlns:a14="http://schemas.microsoft.com/office/drawing/2010/main" xmlns="">
                <a:noFill/>
              </a14:hiddenFill>
            </a:ext>
          </a:extLst>
        </p:spPr>
        <p:txBody>
          <a:bodyPr/>
          <a:lstStyle/>
          <a:p>
            <a:endParaRPr lang="en-US" dirty="0"/>
          </a:p>
        </p:txBody>
      </p:sp>
      <p:sp>
        <p:nvSpPr>
          <p:cNvPr id="2" name="Rectangle 5"/>
          <p:cNvSpPr>
            <a:spLocks noGrp="1" noChangeArrowheads="1"/>
          </p:cNvSpPr>
          <p:nvPr>
            <p:ph type="ftr" sz="quarter" idx="3"/>
          </p:nvPr>
        </p:nvSpPr>
        <p:spPr bwMode="auto">
          <a:xfrm>
            <a:off x="463550" y="6400800"/>
            <a:ext cx="82550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solidFill>
                  <a:srgbClr val="000066"/>
                </a:solidFill>
                <a:latin typeface="Arial" charset="0"/>
                <a:ea typeface="ヒラギノ角ゴ ProN W3" charset="-128"/>
                <a:cs typeface="+mn-cs"/>
                <a:sym typeface="Arial" charset="0"/>
              </a:defRPr>
            </a:lvl1pPr>
          </a:lstStyle>
          <a:p>
            <a:pPr>
              <a:defRPr/>
            </a:pPr>
            <a:r>
              <a:rPr lang="fr-FR" smtClean="0"/>
              <a:t>INEE et Cluster éducation mondial </a:t>
            </a:r>
            <a:endParaRPr lang="en-US" dirty="0"/>
          </a:p>
        </p:txBody>
      </p:sp>
    </p:spTree>
  </p:cSld>
  <p:clrMap bg1="lt1" tx1="dk1" bg2="lt2" tx2="dk2" accent1="accent1" accent2="accent2" accent3="accent3" accent4="accent4" accent5="accent5" accent6="accent6" hlink="hlink" folHlink="folHlink"/>
  <p:sldLayoutIdLst>
    <p:sldLayoutId id="2147485076" r:id="rId1"/>
    <p:sldLayoutId id="2147485081" r:id="rId2"/>
  </p:sldLayoutIdLst>
  <p:timing>
    <p:tnLst>
      <p:par>
        <p:cTn id="1" dur="indefinite" restart="never" nodeType="tmRoot"/>
      </p:par>
    </p:tnLst>
  </p:timing>
  <p:hf sldNum="0" hdr="0" dt="0"/>
  <p:txStyles>
    <p:titleStyle>
      <a:lvl1pPr algn="ctr" rtl="0" eaLnBrk="0" fontAlgn="base" hangingPunct="0">
        <a:spcBef>
          <a:spcPct val="0"/>
        </a:spcBef>
        <a:spcAft>
          <a:spcPct val="0"/>
        </a:spcAft>
        <a:defRPr sz="4400" b="1">
          <a:solidFill>
            <a:schemeClr val="bg1"/>
          </a:solidFill>
          <a:latin typeface="+mj-lt"/>
          <a:ea typeface="MS PGothic" pitchFamily="34" charset="-128"/>
          <a:cs typeface="ＭＳ Ｐゴシック" charset="-128"/>
        </a:defRPr>
      </a:lvl1pPr>
      <a:lvl2pPr algn="ctr" rtl="0" eaLnBrk="0" fontAlgn="base" hangingPunct="0">
        <a:spcBef>
          <a:spcPct val="0"/>
        </a:spcBef>
        <a:spcAft>
          <a:spcPct val="0"/>
        </a:spcAft>
        <a:defRPr sz="4400" b="1">
          <a:solidFill>
            <a:schemeClr val="bg1"/>
          </a:solidFill>
          <a:latin typeface="Arial" charset="0"/>
          <a:ea typeface="MS PGothic" pitchFamily="34" charset="-128"/>
          <a:cs typeface="ＭＳ Ｐゴシック" charset="-128"/>
        </a:defRPr>
      </a:lvl2pPr>
      <a:lvl3pPr algn="ctr" rtl="0" eaLnBrk="0" fontAlgn="base" hangingPunct="0">
        <a:spcBef>
          <a:spcPct val="0"/>
        </a:spcBef>
        <a:spcAft>
          <a:spcPct val="0"/>
        </a:spcAft>
        <a:defRPr sz="4400" b="1">
          <a:solidFill>
            <a:schemeClr val="bg1"/>
          </a:solidFill>
          <a:latin typeface="Arial" charset="0"/>
          <a:ea typeface="MS PGothic" pitchFamily="34" charset="-128"/>
          <a:cs typeface="ＭＳ Ｐゴシック" charset="-128"/>
        </a:defRPr>
      </a:lvl3pPr>
      <a:lvl4pPr algn="ctr" rtl="0" eaLnBrk="0" fontAlgn="base" hangingPunct="0">
        <a:spcBef>
          <a:spcPct val="0"/>
        </a:spcBef>
        <a:spcAft>
          <a:spcPct val="0"/>
        </a:spcAft>
        <a:defRPr sz="4400" b="1">
          <a:solidFill>
            <a:schemeClr val="bg1"/>
          </a:solidFill>
          <a:latin typeface="Arial" charset="0"/>
          <a:ea typeface="MS PGothic" pitchFamily="34" charset="-128"/>
          <a:cs typeface="ＭＳ Ｐゴシック" charset="-128"/>
        </a:defRPr>
      </a:lvl4pPr>
      <a:lvl5pPr algn="ctr" rtl="0" eaLnBrk="0" fontAlgn="base" hangingPunct="0">
        <a:spcBef>
          <a:spcPct val="0"/>
        </a:spcBef>
        <a:spcAft>
          <a:spcPct val="0"/>
        </a:spcAft>
        <a:defRPr sz="4400" b="1">
          <a:solidFill>
            <a:schemeClr val="bg1"/>
          </a:solidFill>
          <a:latin typeface="Arial" charset="0"/>
          <a:ea typeface="MS PGothic" pitchFamily="34" charset="-128"/>
          <a:cs typeface="ＭＳ Ｐゴシック" charset="-128"/>
        </a:defRPr>
      </a:lvl5pPr>
      <a:lvl6pPr marL="457200" algn="ctr" rtl="0" fontAlgn="base">
        <a:spcBef>
          <a:spcPct val="0"/>
        </a:spcBef>
        <a:spcAft>
          <a:spcPct val="0"/>
        </a:spcAft>
        <a:defRPr sz="4400" b="1">
          <a:solidFill>
            <a:schemeClr val="bg1"/>
          </a:solidFill>
          <a:latin typeface="Arial" charset="0"/>
        </a:defRPr>
      </a:lvl6pPr>
      <a:lvl7pPr marL="914400" algn="ctr" rtl="0" fontAlgn="base">
        <a:spcBef>
          <a:spcPct val="0"/>
        </a:spcBef>
        <a:spcAft>
          <a:spcPct val="0"/>
        </a:spcAft>
        <a:defRPr sz="4400" b="1">
          <a:solidFill>
            <a:schemeClr val="bg1"/>
          </a:solidFill>
          <a:latin typeface="Arial" charset="0"/>
        </a:defRPr>
      </a:lvl7pPr>
      <a:lvl8pPr marL="1371600" algn="ctr" rtl="0" fontAlgn="base">
        <a:spcBef>
          <a:spcPct val="0"/>
        </a:spcBef>
        <a:spcAft>
          <a:spcPct val="0"/>
        </a:spcAft>
        <a:defRPr sz="4400" b="1">
          <a:solidFill>
            <a:schemeClr val="bg1"/>
          </a:solidFill>
          <a:latin typeface="Arial" charset="0"/>
        </a:defRPr>
      </a:lvl8pPr>
      <a:lvl9pPr marL="1828800" algn="ctr" rtl="0" fontAlgn="base">
        <a:spcBef>
          <a:spcPct val="0"/>
        </a:spcBef>
        <a:spcAft>
          <a:spcPct val="0"/>
        </a:spcAft>
        <a:defRPr sz="4400" b="1">
          <a:solidFill>
            <a:schemeClr val="bg1"/>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2800">
          <a:solidFill>
            <a:srgbClr val="000066"/>
          </a:solidFill>
          <a:latin typeface="+mn-lt"/>
          <a:ea typeface="MS PGothic" pitchFamily="34" charset="-128"/>
          <a:cs typeface="ＭＳ Ｐゴシック" charset="-128"/>
        </a:defRPr>
      </a:lvl1pPr>
      <a:lvl2pPr marL="803275" indent="-346075" algn="l" rtl="0" eaLnBrk="0" fontAlgn="base" hangingPunct="0">
        <a:spcBef>
          <a:spcPct val="20000"/>
        </a:spcBef>
        <a:spcAft>
          <a:spcPct val="0"/>
        </a:spcAft>
        <a:buSzPct val="75000"/>
        <a:buFont typeface="Wingdings" pitchFamily="2" charset="2"/>
        <a:buChar char="q"/>
        <a:defRPr sz="2800">
          <a:solidFill>
            <a:srgbClr val="000066"/>
          </a:solidFill>
          <a:latin typeface="+mn-lt"/>
          <a:ea typeface="MS PGothic" pitchFamily="34" charset="-128"/>
          <a:cs typeface="ＭＳ Ｐゴシック"/>
        </a:defRPr>
      </a:lvl2pPr>
      <a:lvl3pPr marL="1260475" indent="-342900" algn="l" rtl="0" eaLnBrk="0" fontAlgn="base" hangingPunct="0">
        <a:spcBef>
          <a:spcPct val="20000"/>
        </a:spcBef>
        <a:spcAft>
          <a:spcPct val="0"/>
        </a:spcAft>
        <a:buFont typeface="Arial" pitchFamily="34" charset="0"/>
        <a:buChar char="–"/>
        <a:defRPr sz="2800">
          <a:solidFill>
            <a:srgbClr val="000066"/>
          </a:solidFill>
          <a:latin typeface="+mn-lt"/>
          <a:ea typeface="MS PGothic" pitchFamily="34" charset="-128"/>
          <a:cs typeface="ＭＳ Ｐゴシック"/>
        </a:defRPr>
      </a:lvl3pPr>
      <a:lvl4pPr marL="1603375" indent="-228600" algn="l" rtl="0" eaLnBrk="0" fontAlgn="base" hangingPunct="0">
        <a:spcBef>
          <a:spcPct val="20000"/>
        </a:spcBef>
        <a:spcAft>
          <a:spcPct val="0"/>
        </a:spcAft>
        <a:buChar char="–"/>
        <a:defRPr sz="2800">
          <a:solidFill>
            <a:srgbClr val="000066"/>
          </a:solidFill>
          <a:latin typeface="+mn-lt"/>
          <a:ea typeface="MS PGothic" pitchFamily="34" charset="-128"/>
          <a:cs typeface="ＭＳ Ｐゴシック"/>
        </a:defRPr>
      </a:lvl4pPr>
      <a:lvl5pPr marL="2057400" indent="-228600" algn="l" rtl="0" eaLnBrk="0" fontAlgn="base" hangingPunct="0">
        <a:spcBef>
          <a:spcPct val="20000"/>
        </a:spcBef>
        <a:spcAft>
          <a:spcPct val="0"/>
        </a:spcAft>
        <a:buChar char="»"/>
        <a:defRPr sz="2800">
          <a:solidFill>
            <a:srgbClr val="000066"/>
          </a:solidFill>
          <a:latin typeface="+mn-lt"/>
          <a:ea typeface="MS PGothic" pitchFamily="34" charset="-128"/>
          <a:cs typeface="ＭＳ Ｐゴシック"/>
        </a:defRPr>
      </a:lvl5pPr>
      <a:lvl6pPr marL="2514600" indent="-228600" algn="l" rtl="0" fontAlgn="base">
        <a:spcBef>
          <a:spcPct val="20000"/>
        </a:spcBef>
        <a:spcAft>
          <a:spcPct val="0"/>
        </a:spcAft>
        <a:buChar char="»"/>
        <a:defRPr sz="2800">
          <a:solidFill>
            <a:srgbClr val="000066"/>
          </a:solidFill>
          <a:latin typeface="+mn-lt"/>
        </a:defRPr>
      </a:lvl6pPr>
      <a:lvl7pPr marL="2971800" indent="-228600" algn="l" rtl="0" fontAlgn="base">
        <a:spcBef>
          <a:spcPct val="20000"/>
        </a:spcBef>
        <a:spcAft>
          <a:spcPct val="0"/>
        </a:spcAft>
        <a:buChar char="»"/>
        <a:defRPr sz="2800">
          <a:solidFill>
            <a:srgbClr val="000066"/>
          </a:solidFill>
          <a:latin typeface="+mn-lt"/>
        </a:defRPr>
      </a:lvl7pPr>
      <a:lvl8pPr marL="3429000" indent="-228600" algn="l" rtl="0" fontAlgn="base">
        <a:spcBef>
          <a:spcPct val="20000"/>
        </a:spcBef>
        <a:spcAft>
          <a:spcPct val="0"/>
        </a:spcAft>
        <a:buChar char="»"/>
        <a:defRPr sz="2800">
          <a:solidFill>
            <a:srgbClr val="000066"/>
          </a:solidFill>
          <a:latin typeface="+mn-lt"/>
        </a:defRPr>
      </a:lvl8pPr>
      <a:lvl9pPr marL="3886200" indent="-228600" algn="l" rtl="0" fontAlgn="base">
        <a:spcBef>
          <a:spcPct val="20000"/>
        </a:spcBef>
        <a:spcAft>
          <a:spcPct val="0"/>
        </a:spcAft>
        <a:buChar char="»"/>
        <a:defRPr sz="28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www.ineesite.org/training"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hyperlink" Target="http://www.ineesite.org/aytt" TargetMode="External"/><Relationship Id="rId4" Type="http://schemas.openxmlformats.org/officeDocument/2006/relationships/hyperlink" Target="http://www.ineesite.org/toolki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idx="4294967295"/>
          </p:nvPr>
        </p:nvSpPr>
        <p:spPr>
          <a:xfrm>
            <a:off x="683568" y="1628800"/>
            <a:ext cx="7772400" cy="2952328"/>
          </a:xfrm>
          <a:prstGeom prst="rect">
            <a:avLst/>
          </a:prstGeom>
        </p:spPr>
        <p:txBody>
          <a:bodyPr/>
          <a:lstStyle/>
          <a:p>
            <a:r>
              <a:rPr lang="fr-FR" sz="4800" dirty="0">
                <a:solidFill>
                  <a:schemeClr val="accent2">
                    <a:lumMod val="75000"/>
                  </a:schemeClr>
                </a:solidFill>
                <a:latin typeface="Arial Bold" pitchFamily="34" charset="0"/>
                <a:sym typeface="Arial Bold" pitchFamily="34" charset="0"/>
              </a:rPr>
              <a:t>Programmes destinés aux adolescents et aux jeunes dans les situations d’urgence</a:t>
            </a:r>
            <a:r>
              <a:rPr lang="en-US" dirty="0" smtClean="0">
                <a:solidFill>
                  <a:schemeClr val="accent2">
                    <a:lumMod val="75000"/>
                  </a:schemeClr>
                </a:solidFill>
                <a:latin typeface="Arial Bold" pitchFamily="34" charset="0"/>
                <a:sym typeface="Arial Bold" pitchFamily="34" charset="0"/>
              </a:rPr>
              <a:t/>
            </a:r>
            <a:br>
              <a:rPr lang="en-US" dirty="0" smtClean="0">
                <a:solidFill>
                  <a:schemeClr val="accent2">
                    <a:lumMod val="75000"/>
                  </a:schemeClr>
                </a:solidFill>
                <a:latin typeface="Arial Bold" pitchFamily="34" charset="0"/>
                <a:sym typeface="Arial Bold" pitchFamily="34" charset="0"/>
              </a:rPr>
            </a:br>
            <a:r>
              <a:rPr lang="en-US" sz="200" dirty="0" smtClean="0">
                <a:solidFill>
                  <a:schemeClr val="accent2">
                    <a:lumMod val="75000"/>
                  </a:schemeClr>
                </a:solidFill>
              </a:rPr>
              <a:t>“</a:t>
            </a:r>
            <a:endParaRPr lang="en-GB" sz="200" dirty="0" smtClean="0">
              <a:solidFill>
                <a:schemeClr val="accent2">
                  <a:lumMod val="75000"/>
                </a:schemeClr>
              </a:solidFill>
            </a:endParaRPr>
          </a:p>
        </p:txBody>
      </p:sp>
      <p:pic>
        <p:nvPicPr>
          <p:cNvPr id="1025" name="Picture 3"/>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043608" y="4941168"/>
            <a:ext cx="3312368" cy="774667"/>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p:cNvPicPr/>
          <p:nvPr/>
        </p:nvPicPr>
        <p:blipFill>
          <a:blip r:embed="rId4" cstate="email">
            <a:extLst>
              <a:ext uri="{28A0092B-C50C-407E-A947-70E740481C1C}">
                <a14:useLocalDpi xmlns:a14="http://schemas.microsoft.com/office/drawing/2010/main" xmlns=""/>
              </a:ext>
            </a:extLst>
          </a:blip>
          <a:stretch>
            <a:fillRect/>
          </a:stretch>
        </p:blipFill>
        <p:spPr>
          <a:xfrm>
            <a:off x="4788024" y="4941168"/>
            <a:ext cx="3456384" cy="774667"/>
          </a:xfrm>
          <a:prstGeom prst="rect">
            <a:avLst/>
          </a:prstGeom>
        </p:spPr>
      </p:pic>
      <p:sp>
        <p:nvSpPr>
          <p:cNvPr id="8" name="Rectangle 7"/>
          <p:cNvSpPr txBox="1">
            <a:spLocks noChangeArrowheads="1"/>
          </p:cNvSpPr>
          <p:nvPr/>
        </p:nvSpPr>
        <p:spPr>
          <a:xfrm>
            <a:off x="179512" y="296416"/>
            <a:ext cx="8712968" cy="900336"/>
          </a:xfrm>
          <a:prstGeom prst="rect">
            <a:avLst/>
          </a:prstGeom>
        </p:spPr>
        <p:txBody>
          <a:bodyPr rIns="132080"/>
          <a:lstStyle>
            <a:lvl1pPr algn="ctr" rtl="0" eaLnBrk="0" fontAlgn="base" hangingPunct="0">
              <a:spcBef>
                <a:spcPct val="0"/>
              </a:spcBef>
              <a:spcAft>
                <a:spcPct val="0"/>
              </a:spcAft>
              <a:defRPr sz="4400" b="1">
                <a:solidFill>
                  <a:schemeClr val="bg1"/>
                </a:solidFill>
                <a:latin typeface="+mj-lt"/>
                <a:ea typeface="MS PGothic" pitchFamily="34" charset="-128"/>
                <a:cs typeface="ＭＳ Ｐゴシック" charset="-128"/>
              </a:defRPr>
            </a:lvl1pPr>
            <a:lvl2pPr algn="ctr" rtl="0" eaLnBrk="0" fontAlgn="base" hangingPunct="0">
              <a:spcBef>
                <a:spcPct val="0"/>
              </a:spcBef>
              <a:spcAft>
                <a:spcPct val="0"/>
              </a:spcAft>
              <a:defRPr sz="4400" b="1">
                <a:solidFill>
                  <a:schemeClr val="bg1"/>
                </a:solidFill>
                <a:latin typeface="Arial" charset="0"/>
                <a:ea typeface="MS PGothic" pitchFamily="34" charset="-128"/>
                <a:cs typeface="ＭＳ Ｐゴシック" charset="-128"/>
              </a:defRPr>
            </a:lvl2pPr>
            <a:lvl3pPr algn="ctr" rtl="0" eaLnBrk="0" fontAlgn="base" hangingPunct="0">
              <a:spcBef>
                <a:spcPct val="0"/>
              </a:spcBef>
              <a:spcAft>
                <a:spcPct val="0"/>
              </a:spcAft>
              <a:defRPr sz="4400" b="1">
                <a:solidFill>
                  <a:schemeClr val="bg1"/>
                </a:solidFill>
                <a:latin typeface="Arial" charset="0"/>
                <a:ea typeface="MS PGothic" pitchFamily="34" charset="-128"/>
                <a:cs typeface="ＭＳ Ｐゴシック" charset="-128"/>
              </a:defRPr>
            </a:lvl3pPr>
            <a:lvl4pPr algn="ctr" rtl="0" eaLnBrk="0" fontAlgn="base" hangingPunct="0">
              <a:spcBef>
                <a:spcPct val="0"/>
              </a:spcBef>
              <a:spcAft>
                <a:spcPct val="0"/>
              </a:spcAft>
              <a:defRPr sz="4400" b="1">
                <a:solidFill>
                  <a:schemeClr val="bg1"/>
                </a:solidFill>
                <a:latin typeface="Arial" charset="0"/>
                <a:ea typeface="MS PGothic" pitchFamily="34" charset="-128"/>
                <a:cs typeface="ＭＳ Ｐゴシック" charset="-128"/>
              </a:defRPr>
            </a:lvl4pPr>
            <a:lvl5pPr algn="ctr" rtl="0" eaLnBrk="0" fontAlgn="base" hangingPunct="0">
              <a:spcBef>
                <a:spcPct val="0"/>
              </a:spcBef>
              <a:spcAft>
                <a:spcPct val="0"/>
              </a:spcAft>
              <a:defRPr sz="4400" b="1">
                <a:solidFill>
                  <a:schemeClr val="bg1"/>
                </a:solidFill>
                <a:latin typeface="Arial" charset="0"/>
                <a:ea typeface="MS PGothic" pitchFamily="34" charset="-128"/>
                <a:cs typeface="ＭＳ Ｐゴシック" charset="-128"/>
              </a:defRPr>
            </a:lvl5pPr>
            <a:lvl6pPr marL="457200" algn="ctr" rtl="0" fontAlgn="base">
              <a:spcBef>
                <a:spcPct val="0"/>
              </a:spcBef>
              <a:spcAft>
                <a:spcPct val="0"/>
              </a:spcAft>
              <a:defRPr sz="4400" b="1">
                <a:solidFill>
                  <a:schemeClr val="bg1"/>
                </a:solidFill>
                <a:latin typeface="Arial" charset="0"/>
              </a:defRPr>
            </a:lvl6pPr>
            <a:lvl7pPr marL="914400" algn="ctr" rtl="0" fontAlgn="base">
              <a:spcBef>
                <a:spcPct val="0"/>
              </a:spcBef>
              <a:spcAft>
                <a:spcPct val="0"/>
              </a:spcAft>
              <a:defRPr sz="4400" b="1">
                <a:solidFill>
                  <a:schemeClr val="bg1"/>
                </a:solidFill>
                <a:latin typeface="Arial" charset="0"/>
              </a:defRPr>
            </a:lvl7pPr>
            <a:lvl8pPr marL="1371600" algn="ctr" rtl="0" fontAlgn="base">
              <a:spcBef>
                <a:spcPct val="0"/>
              </a:spcBef>
              <a:spcAft>
                <a:spcPct val="0"/>
              </a:spcAft>
              <a:defRPr sz="4400" b="1">
                <a:solidFill>
                  <a:schemeClr val="bg1"/>
                </a:solidFill>
                <a:latin typeface="Arial" charset="0"/>
              </a:defRPr>
            </a:lvl8pPr>
            <a:lvl9pPr marL="1828800" algn="ctr" rtl="0" fontAlgn="base">
              <a:spcBef>
                <a:spcPct val="0"/>
              </a:spcBef>
              <a:spcAft>
                <a:spcPct val="0"/>
              </a:spcAft>
              <a:defRPr sz="4400" b="1">
                <a:solidFill>
                  <a:schemeClr val="bg1"/>
                </a:solidFill>
                <a:latin typeface="Arial" charset="0"/>
              </a:defRPr>
            </a:lvl9pPr>
          </a:lstStyle>
          <a:p>
            <a:pPr eaLnBrk="1" hangingPunct="1"/>
            <a:endParaRPr lang="en-US" sz="4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a:xfrm>
            <a:off x="0" y="0"/>
            <a:ext cx="8964613" cy="1484313"/>
          </a:xfrm>
          <a:prstGeom prst="rect">
            <a:avLst/>
          </a:prstGeom>
        </p:spPr>
        <p:txBody>
          <a:bodyPr/>
          <a:lstStyle/>
          <a:p>
            <a:r>
              <a:rPr lang="en-US" sz="3800" dirty="0" smtClean="0"/>
              <a:t>  </a:t>
            </a:r>
            <a:r>
              <a:rPr lang="fr-FR" sz="2800" dirty="0"/>
              <a:t>Pourquoi les programmes </a:t>
            </a:r>
            <a:r>
              <a:rPr lang="fr-FR" sz="2800" dirty="0" smtClean="0"/>
              <a:t>d’éducation en situations </a:t>
            </a:r>
            <a:r>
              <a:rPr lang="fr-FR" sz="2800" dirty="0"/>
              <a:t>d’urgence doivent-ils privilégier les jeunes gens ?</a:t>
            </a:r>
            <a:endParaRPr lang="en-US" sz="2800" dirty="0"/>
          </a:p>
        </p:txBody>
      </p:sp>
      <p:sp>
        <p:nvSpPr>
          <p:cNvPr id="22531" name="Content Placeholder 2"/>
          <p:cNvSpPr>
            <a:spLocks noGrp="1"/>
          </p:cNvSpPr>
          <p:nvPr>
            <p:ph idx="4294967295"/>
          </p:nvPr>
        </p:nvSpPr>
        <p:spPr>
          <a:xfrm>
            <a:off x="0" y="1628775"/>
            <a:ext cx="9144000" cy="4679950"/>
          </a:xfrm>
          <a:prstGeom prst="rect">
            <a:avLst/>
          </a:prstGeom>
        </p:spPr>
        <p:txBody>
          <a:bodyPr/>
          <a:lstStyle/>
          <a:p>
            <a:pPr marL="0" indent="0">
              <a:buNone/>
            </a:pPr>
            <a:r>
              <a:rPr lang="fr-FR" sz="3200" b="1" dirty="0"/>
              <a:t>Le principe du droit à l’éducation dans les traités sur les droits de l’homme en vigueur :</a:t>
            </a:r>
            <a:endParaRPr lang="en-US" sz="3200" dirty="0"/>
          </a:p>
          <a:p>
            <a:pPr marL="0" indent="0">
              <a:buFont typeface="Wingdings" pitchFamily="2" charset="2"/>
              <a:buNone/>
            </a:pPr>
            <a:endParaRPr lang="en-US" sz="1000" b="1" dirty="0" smtClean="0"/>
          </a:p>
          <a:p>
            <a:r>
              <a:rPr lang="fr-FR" dirty="0" smtClean="0"/>
              <a:t>Convention </a:t>
            </a:r>
            <a:r>
              <a:rPr lang="fr-FR" dirty="0"/>
              <a:t>relative aux droits de l’enfant</a:t>
            </a:r>
            <a:endParaRPr lang="en-US" sz="1400" dirty="0"/>
          </a:p>
          <a:p>
            <a:r>
              <a:rPr lang="fr-FR" dirty="0" smtClean="0"/>
              <a:t>Convention </a:t>
            </a:r>
            <a:r>
              <a:rPr lang="fr-FR" dirty="0"/>
              <a:t>sur l’élimination de toutes les formes de discrimination à l’égard des femmes</a:t>
            </a:r>
            <a:endParaRPr lang="en-US" sz="1400" dirty="0"/>
          </a:p>
          <a:p>
            <a:r>
              <a:rPr lang="fr-FR" dirty="0" smtClean="0"/>
              <a:t>Convention </a:t>
            </a:r>
            <a:r>
              <a:rPr lang="fr-FR" dirty="0"/>
              <a:t>relative au statut des réfugiés (1951)</a:t>
            </a:r>
            <a:endParaRPr lang="en-US" sz="1400" dirty="0"/>
          </a:p>
          <a:p>
            <a:r>
              <a:rPr lang="fr-FR" dirty="0" smtClean="0"/>
              <a:t>Pacte </a:t>
            </a:r>
            <a:r>
              <a:rPr lang="fr-FR" dirty="0"/>
              <a:t>international relatif aux droits économiques, sociaux et culturels</a:t>
            </a:r>
            <a:endParaRPr lang="en-US" sz="1400" dirty="0"/>
          </a:p>
          <a:p>
            <a:pPr marL="0" indent="0" algn="ctr">
              <a:buNone/>
            </a:pPr>
            <a:r>
              <a:rPr lang="fr-FR" sz="2000" b="1" dirty="0" smtClean="0"/>
              <a:t>Ressources</a:t>
            </a:r>
            <a:r>
              <a:rPr lang="fr-FR" sz="2000" b="1" dirty="0"/>
              <a:t> : </a:t>
            </a:r>
            <a:r>
              <a:rPr lang="fr-FR" sz="2000" dirty="0"/>
              <a:t>Manuel des normes minimales de l’INEE, p. 6</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0" y="152400"/>
            <a:ext cx="9144000" cy="1143000"/>
          </a:xfrm>
          <a:prstGeom prst="rect">
            <a:avLst/>
          </a:prstGeom>
        </p:spPr>
        <p:txBody>
          <a:bodyPr/>
          <a:lstStyle/>
          <a:p>
            <a:r>
              <a:rPr lang="fr-FR" sz="2800" dirty="0"/>
              <a:t>Pourquoi les programmes </a:t>
            </a:r>
            <a:r>
              <a:rPr lang="fr-FR" sz="2800" dirty="0" smtClean="0"/>
              <a:t>d’éducation en situations </a:t>
            </a:r>
            <a:r>
              <a:rPr lang="fr-FR" sz="2800" dirty="0"/>
              <a:t>d’urgence doivent-ils privilégier les jeunes gens ? (suite)</a:t>
            </a:r>
            <a:endParaRPr lang="en-US" sz="2800" dirty="0"/>
          </a:p>
        </p:txBody>
      </p:sp>
      <p:sp>
        <p:nvSpPr>
          <p:cNvPr id="3" name="Content Placeholder 2"/>
          <p:cNvSpPr>
            <a:spLocks noGrp="1"/>
          </p:cNvSpPr>
          <p:nvPr>
            <p:ph idx="4294967295"/>
          </p:nvPr>
        </p:nvSpPr>
        <p:spPr>
          <a:xfrm>
            <a:off x="107504" y="1484784"/>
            <a:ext cx="9036496" cy="4896966"/>
          </a:xfrm>
          <a:prstGeom prst="rect">
            <a:avLst/>
          </a:prstGeom>
        </p:spPr>
        <p:txBody>
          <a:bodyPr/>
          <a:lstStyle/>
          <a:p>
            <a:pPr marL="0" indent="0">
              <a:buNone/>
            </a:pPr>
            <a:r>
              <a:rPr lang="fr-FR" sz="2400" b="1" dirty="0"/>
              <a:t>Les actions suivantes sont essentielles au développement :</a:t>
            </a:r>
            <a:endParaRPr lang="en-US" sz="2400" dirty="0"/>
          </a:p>
          <a:p>
            <a:r>
              <a:rPr lang="fr-FR" sz="2400" dirty="0"/>
              <a:t>Consolider les avancées globales réalisées au cours de la petite et moyenne </a:t>
            </a:r>
            <a:r>
              <a:rPr lang="fr-FR" sz="2400" dirty="0" smtClean="0"/>
              <a:t>enfance.</a:t>
            </a:r>
            <a:endParaRPr lang="en-US" sz="2400" dirty="0"/>
          </a:p>
          <a:p>
            <a:r>
              <a:rPr lang="fr-FR" sz="2400" dirty="0" smtClean="0"/>
              <a:t>Interrompre </a:t>
            </a:r>
            <a:r>
              <a:rPr lang="fr-FR" sz="2400" dirty="0"/>
              <a:t>le cycle intergénérationnel de la pauvreté, l’inégalité et la discrimination fondée sur le sexe.</a:t>
            </a:r>
            <a:endParaRPr lang="en-US" sz="2400" dirty="0"/>
          </a:p>
          <a:p>
            <a:r>
              <a:rPr lang="fr-FR" sz="2400" dirty="0" smtClean="0"/>
              <a:t>Préparer </a:t>
            </a:r>
            <a:r>
              <a:rPr lang="fr-FR" sz="2400" dirty="0"/>
              <a:t>les jeunes gens à faire face aux enjeux mondiaux.</a:t>
            </a:r>
            <a:endParaRPr lang="en-US" sz="2400" dirty="0"/>
          </a:p>
          <a:p>
            <a:r>
              <a:rPr lang="fr-FR" sz="2400" dirty="0" smtClean="0"/>
              <a:t>Apporter </a:t>
            </a:r>
            <a:r>
              <a:rPr lang="fr-FR" sz="2400" dirty="0"/>
              <a:t>une stabilité et une structure, dispenser une formation professionnelle et des compétences pratiques, donner espoir en l’avenir.</a:t>
            </a:r>
            <a:endParaRPr lang="en-US" sz="2400" dirty="0"/>
          </a:p>
          <a:p>
            <a:r>
              <a:rPr lang="fr-FR" sz="2400" dirty="0" smtClean="0"/>
              <a:t>Aider </a:t>
            </a:r>
            <a:r>
              <a:rPr lang="fr-FR" sz="2400" dirty="0"/>
              <a:t>à vivre et sauver des vies.</a:t>
            </a:r>
            <a:endParaRPr lang="en-US" sz="2400" dirty="0"/>
          </a:p>
          <a:p>
            <a:r>
              <a:rPr lang="fr-FR" sz="2400" dirty="0" smtClean="0"/>
              <a:t>Développement </a:t>
            </a:r>
            <a:r>
              <a:rPr lang="fr-FR" sz="2400" dirty="0"/>
              <a:t>national et mondial à long terme.</a:t>
            </a:r>
            <a:endParaRPr lang="en-US" sz="2400" dirty="0"/>
          </a:p>
          <a:p>
            <a:pPr marL="0" indent="0">
              <a:buNone/>
            </a:pPr>
            <a:r>
              <a:rPr lang="fr-FR" sz="2400" dirty="0"/>
              <a:t/>
            </a:r>
            <a:br>
              <a:rPr lang="fr-FR" sz="2400" dirty="0"/>
            </a:b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a:xfrm>
            <a:off x="457200" y="152400"/>
            <a:ext cx="8229600" cy="1143000"/>
          </a:xfrm>
          <a:prstGeom prst="rect">
            <a:avLst/>
          </a:prstGeom>
        </p:spPr>
        <p:txBody>
          <a:bodyPr/>
          <a:lstStyle/>
          <a:p>
            <a:r>
              <a:rPr lang="fr-FR" sz="4000" dirty="0" smtClean="0"/>
              <a:t>Cultiver </a:t>
            </a:r>
            <a:r>
              <a:rPr lang="fr-FR" sz="4000" dirty="0"/>
              <a:t>le potentiel des jeunes gens</a:t>
            </a:r>
            <a:endParaRPr lang="en-US" sz="4000" dirty="0"/>
          </a:p>
        </p:txBody>
      </p:sp>
      <p:sp>
        <p:nvSpPr>
          <p:cNvPr id="24579" name="Content Placeholder 2"/>
          <p:cNvSpPr>
            <a:spLocks noGrp="1"/>
          </p:cNvSpPr>
          <p:nvPr>
            <p:ph idx="4294967295"/>
          </p:nvPr>
        </p:nvSpPr>
        <p:spPr>
          <a:xfrm>
            <a:off x="457200" y="1600200"/>
            <a:ext cx="8229600" cy="4525963"/>
          </a:xfrm>
          <a:prstGeom prst="rect">
            <a:avLst/>
          </a:prstGeom>
        </p:spPr>
        <p:txBody>
          <a:bodyPr/>
          <a:lstStyle/>
          <a:p>
            <a:pPr marL="0" indent="0">
              <a:buNone/>
            </a:pPr>
            <a:r>
              <a:rPr lang="fr-FR" dirty="0"/>
              <a:t>« Débordant d’une énergie, d’une curiosité et d’une vitalité tenaces, les jeunes sont capables de faire évoluer les modèles sociaux négatifs existants et de briser l’engrenage qui transmet la violence et la discrimination d’une génération à l’autre. »</a:t>
            </a:r>
            <a:endParaRPr lang="en-US" dirty="0"/>
          </a:p>
          <a:p>
            <a:pPr marL="0" indent="0">
              <a:buNone/>
            </a:pPr>
            <a:r>
              <a:rPr lang="fr-FR" dirty="0"/>
              <a:t>	</a:t>
            </a:r>
            <a:r>
              <a:rPr lang="fr-FR" dirty="0" smtClean="0"/>
              <a:t>	-</a:t>
            </a:r>
            <a:r>
              <a:rPr lang="en-US" dirty="0" smtClean="0"/>
              <a:t>UNICEF</a:t>
            </a:r>
            <a:endParaRPr lang="en-US" dirty="0"/>
          </a:p>
        </p:txBody>
      </p:sp>
      <p:pic>
        <p:nvPicPr>
          <p:cNvPr id="24581" name="Picture 2" descr="C:\Users\Brooke\Pictures\Youth_conflict.jpg"/>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4356100" y="3933825"/>
            <a:ext cx="3978275" cy="2303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457200" y="0"/>
            <a:ext cx="8229600" cy="1295400"/>
          </a:xfrm>
          <a:prstGeom prst="rect">
            <a:avLst/>
          </a:prstGeom>
        </p:spPr>
        <p:txBody>
          <a:bodyPr/>
          <a:lstStyle/>
          <a:p>
            <a:r>
              <a:rPr lang="fr-FR" dirty="0"/>
              <a:t>Les adolescents et les jeunes : Politique</a:t>
            </a:r>
            <a:endParaRPr lang="en-US" dirty="0"/>
          </a:p>
        </p:txBody>
      </p:sp>
      <p:sp>
        <p:nvSpPr>
          <p:cNvPr id="26627" name="Content Placeholder 2"/>
          <p:cNvSpPr>
            <a:spLocks noGrp="1"/>
          </p:cNvSpPr>
          <p:nvPr>
            <p:ph idx="4294967295"/>
          </p:nvPr>
        </p:nvSpPr>
        <p:spPr>
          <a:xfrm>
            <a:off x="457200" y="1600200"/>
            <a:ext cx="8229600" cy="4781128"/>
          </a:xfrm>
          <a:prstGeom prst="rect">
            <a:avLst/>
          </a:prstGeom>
        </p:spPr>
        <p:txBody>
          <a:bodyPr/>
          <a:lstStyle/>
          <a:p>
            <a:pPr marL="0" indent="0">
              <a:buNone/>
            </a:pPr>
            <a:r>
              <a:rPr lang="fr-FR" b="1" dirty="0"/>
              <a:t>Pour répondre aux besoins et combler les lacunes des programmes destinés aux adolescents et aux jeunes, il est essentiel d’aborder les questions politiques à l’échelle régionale, nationale et internationale.</a:t>
            </a:r>
            <a:endParaRPr lang="en-US" dirty="0"/>
          </a:p>
          <a:p>
            <a:pPr marL="0" indent="0">
              <a:buFont typeface="Wingdings" pitchFamily="2" charset="2"/>
              <a:buNone/>
            </a:pPr>
            <a:endParaRPr lang="en-US" sz="1600" b="1" dirty="0" smtClean="0"/>
          </a:p>
          <a:p>
            <a:pPr marL="0" indent="0">
              <a:buFont typeface="Wingdings" pitchFamily="2" charset="2"/>
              <a:buNone/>
            </a:pPr>
            <a:endParaRPr lang="en-US" sz="1600" b="1" dirty="0"/>
          </a:p>
          <a:p>
            <a:pPr marL="0" indent="0">
              <a:buFont typeface="Wingdings" pitchFamily="2" charset="2"/>
              <a:buNone/>
            </a:pPr>
            <a:endParaRPr lang="en-US" sz="1600" b="1" dirty="0" smtClean="0"/>
          </a:p>
          <a:p>
            <a:pPr marL="0" indent="0">
              <a:buFont typeface="Wingdings" pitchFamily="2" charset="2"/>
              <a:buNone/>
            </a:pPr>
            <a:endParaRPr lang="en-US" sz="1600" b="1" dirty="0"/>
          </a:p>
          <a:p>
            <a:pPr marL="0" indent="0">
              <a:buFont typeface="Wingdings" pitchFamily="2" charset="2"/>
              <a:buNone/>
            </a:pPr>
            <a:endParaRPr lang="en-US" sz="1600" b="1" dirty="0" smtClean="0"/>
          </a:p>
          <a:p>
            <a:pPr marL="0" indent="0">
              <a:buFont typeface="Wingdings" pitchFamily="2" charset="2"/>
              <a:buNone/>
            </a:pPr>
            <a:endParaRPr lang="en-US" sz="1600" b="1" dirty="0"/>
          </a:p>
          <a:p>
            <a:pPr marL="0" indent="0">
              <a:buFont typeface="Wingdings" pitchFamily="2" charset="2"/>
              <a:buNone/>
            </a:pPr>
            <a:endParaRPr lang="en-US" sz="1600" b="1" dirty="0" smtClean="0"/>
          </a:p>
          <a:p>
            <a:pPr marL="0" indent="0">
              <a:buNone/>
            </a:pPr>
            <a:r>
              <a:rPr lang="fr-FR" sz="1400" b="1" dirty="0"/>
              <a:t>Ressources : </a:t>
            </a:r>
            <a:r>
              <a:rPr lang="fr-FR" sz="1400" dirty="0"/>
              <a:t>Manuel des normes minimales de l’INEE : politique éducative et coordination</a:t>
            </a:r>
            <a:r>
              <a:rPr lang="en-US" sz="1400" dirty="0"/>
              <a:t>. </a:t>
            </a:r>
            <a:r>
              <a:rPr lang="fr-FR" sz="1400" dirty="0"/>
              <a:t>Programme d’action mondial pour la jeunesse</a:t>
            </a:r>
            <a:endParaRPr lang="en-US" sz="1400" dirty="0"/>
          </a:p>
          <a:p>
            <a:pPr marL="0" indent="0">
              <a:buFont typeface="Wingdings" pitchFamily="2" charset="2"/>
              <a:buNone/>
            </a:pPr>
            <a:endParaRPr lang="en-US" sz="1600" b="1" dirty="0" smtClean="0"/>
          </a:p>
          <a:p>
            <a:pPr marL="0" indent="0">
              <a:buFont typeface="Wingdings" pitchFamily="2" charset="2"/>
              <a:buNone/>
            </a:pPr>
            <a:endParaRPr lang="en-US" sz="1600" b="1" dirty="0" smtClean="0"/>
          </a:p>
          <a:p>
            <a:pPr marL="0" indent="0">
              <a:spcBef>
                <a:spcPts val="0"/>
              </a:spcBef>
              <a:buFont typeface="Wingdings" pitchFamily="2" charset="2"/>
              <a:buNone/>
            </a:pPr>
            <a:endParaRPr lang="en-US" sz="1600" b="1"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62150" y="3990764"/>
            <a:ext cx="5232400" cy="180022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0" y="152400"/>
            <a:ext cx="9144000" cy="1143000"/>
          </a:xfrm>
          <a:prstGeom prst="rect">
            <a:avLst/>
          </a:prstGeom>
        </p:spPr>
        <p:txBody>
          <a:bodyPr/>
          <a:lstStyle/>
          <a:p>
            <a:r>
              <a:rPr lang="fr-FR" sz="3200" dirty="0"/>
              <a:t>II. Bonnes pratiques des programmes destinés aux adolescents et aux jeunes</a:t>
            </a:r>
            <a:endParaRPr lang="en-US" sz="3200" dirty="0"/>
          </a:p>
        </p:txBody>
      </p:sp>
      <p:sp>
        <p:nvSpPr>
          <p:cNvPr id="3" name="Content Placeholder 2"/>
          <p:cNvSpPr>
            <a:spLocks noGrp="1"/>
          </p:cNvSpPr>
          <p:nvPr>
            <p:ph idx="4294967295"/>
          </p:nvPr>
        </p:nvSpPr>
        <p:spPr>
          <a:xfrm>
            <a:off x="179388" y="1557338"/>
            <a:ext cx="8848725" cy="4751387"/>
          </a:xfrm>
          <a:prstGeom prst="rect">
            <a:avLst/>
          </a:prstGeom>
        </p:spPr>
        <p:txBody>
          <a:bodyPr/>
          <a:lstStyle/>
          <a:p>
            <a:pPr marL="0" indent="0">
              <a:buFont typeface="Wingdings" pitchFamily="2" charset="2"/>
              <a:buNone/>
              <a:defRPr/>
            </a:pPr>
            <a:endParaRPr lang="en-US" sz="300" b="1" dirty="0"/>
          </a:p>
          <a:p>
            <a:pPr marL="0" indent="0">
              <a:buNone/>
            </a:pPr>
            <a:r>
              <a:rPr lang="fr-FR" sz="3200" b="1" dirty="0"/>
              <a:t>Les approches de l’éducation formelle et informelle doivent être :</a:t>
            </a:r>
            <a:endParaRPr lang="en-US" sz="3200" dirty="0"/>
          </a:p>
          <a:p>
            <a:pPr marL="0" indent="0">
              <a:buFont typeface="Wingdings" pitchFamily="2" charset="2"/>
              <a:buNone/>
              <a:defRPr/>
            </a:pPr>
            <a:endParaRPr lang="en-US" sz="3200" b="1" dirty="0" smtClean="0"/>
          </a:p>
          <a:p>
            <a:pPr lvl="0"/>
            <a:r>
              <a:rPr lang="fr-FR" sz="3200" b="1" dirty="0"/>
              <a:t>globales</a:t>
            </a:r>
            <a:endParaRPr lang="en-US" sz="3200" dirty="0"/>
          </a:p>
          <a:p>
            <a:pPr lvl="0"/>
            <a:r>
              <a:rPr lang="fr-FR" sz="3200" b="1" dirty="0"/>
              <a:t>intersectorielles</a:t>
            </a:r>
            <a:endParaRPr lang="en-US" sz="3200" dirty="0"/>
          </a:p>
          <a:p>
            <a:pPr lvl="0"/>
            <a:r>
              <a:rPr lang="fr-FR" sz="3200" b="1" dirty="0"/>
              <a:t>inclusives</a:t>
            </a:r>
            <a:endParaRPr lang="en-US" sz="32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996258" y="3140968"/>
            <a:ext cx="4248150" cy="25146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a:xfrm>
            <a:off x="457200" y="152400"/>
            <a:ext cx="8229600" cy="1143000"/>
          </a:xfrm>
          <a:prstGeom prst="rect">
            <a:avLst/>
          </a:prstGeom>
        </p:spPr>
        <p:txBody>
          <a:bodyPr/>
          <a:lstStyle/>
          <a:p>
            <a:r>
              <a:rPr lang="fr-FR" sz="4000" dirty="0"/>
              <a:t>Une approche globale, intersectorielle et inclusive</a:t>
            </a:r>
            <a:endParaRPr lang="en-US" sz="4000" dirty="0"/>
          </a:p>
        </p:txBody>
      </p:sp>
      <p:sp>
        <p:nvSpPr>
          <p:cNvPr id="3" name="Content Placeholder 2"/>
          <p:cNvSpPr>
            <a:spLocks noGrp="1"/>
          </p:cNvSpPr>
          <p:nvPr>
            <p:ph idx="4294967295"/>
          </p:nvPr>
        </p:nvSpPr>
        <p:spPr>
          <a:xfrm>
            <a:off x="0" y="1557338"/>
            <a:ext cx="9144000" cy="4895850"/>
          </a:xfrm>
          <a:prstGeom prst="rect">
            <a:avLst/>
          </a:prstGeom>
        </p:spPr>
        <p:txBody>
          <a:bodyPr lIns="0"/>
          <a:lstStyle/>
          <a:p>
            <a:pPr marL="0" lvl="1" indent="0">
              <a:spcBef>
                <a:spcPts val="0"/>
              </a:spcBef>
              <a:buFont typeface="Wingdings" pitchFamily="2" charset="2"/>
              <a:buNone/>
              <a:defRPr/>
            </a:pPr>
            <a:endParaRPr lang="en-US" sz="300" b="1" dirty="0" smtClean="0"/>
          </a:p>
          <a:p>
            <a:pPr marL="0" lvl="1" indent="0">
              <a:spcBef>
                <a:spcPts val="0"/>
              </a:spcBef>
              <a:buFont typeface="Wingdings" pitchFamily="2" charset="2"/>
              <a:buNone/>
              <a:defRPr/>
            </a:pPr>
            <a:r>
              <a:rPr lang="en-US" sz="3000" b="1" dirty="0" smtClean="0"/>
              <a:t>  </a:t>
            </a:r>
            <a:r>
              <a:rPr lang="en-US" sz="3400" b="1" dirty="0" err="1" smtClean="0"/>
              <a:t>L’approche</a:t>
            </a:r>
            <a:r>
              <a:rPr lang="en-US" sz="3400" b="1" dirty="0" smtClean="0"/>
              <a:t> </a:t>
            </a:r>
            <a:r>
              <a:rPr lang="en-US" sz="3400" b="1" dirty="0" err="1" smtClean="0"/>
              <a:t>globale</a:t>
            </a:r>
            <a:r>
              <a:rPr lang="en-US" sz="3400" b="1" dirty="0" smtClean="0"/>
              <a:t>:</a:t>
            </a:r>
          </a:p>
          <a:p>
            <a:pPr marL="0" lvl="1" indent="0">
              <a:spcBef>
                <a:spcPts val="0"/>
              </a:spcBef>
              <a:buFont typeface="Wingdings" pitchFamily="2" charset="2"/>
              <a:buNone/>
              <a:defRPr/>
            </a:pPr>
            <a:endParaRPr lang="en-US" sz="3000" b="1" dirty="0" smtClean="0"/>
          </a:p>
          <a:p>
            <a:pPr marL="1143000" marR="0" lvl="2" indent="-228600">
              <a:lnSpc>
                <a:spcPct val="115000"/>
              </a:lnSpc>
              <a:spcBef>
                <a:spcPts val="0"/>
              </a:spcBef>
              <a:spcAft>
                <a:spcPts val="0"/>
              </a:spcAft>
              <a:buFont typeface="Wingdings" panose="05000000000000000000" pitchFamily="2" charset="2"/>
              <a:buChar char=""/>
            </a:pPr>
            <a:r>
              <a:rPr lang="fr-FR" dirty="0" smtClean="0">
                <a:latin typeface="Arial" panose="020B0604020202020204" pitchFamily="34" charset="0"/>
                <a:ea typeface="Calibri" panose="020F0502020204030204" pitchFamily="34" charset="0"/>
                <a:cs typeface="Times New Roman" panose="02020603050405020304" pitchFamily="18" charset="0"/>
              </a:rPr>
              <a:t>Favorise </a:t>
            </a:r>
            <a:r>
              <a:rPr lang="fr-FR" dirty="0">
                <a:latin typeface="Arial" panose="020B0604020202020204" pitchFamily="34" charset="0"/>
                <a:ea typeface="Calibri" panose="020F0502020204030204" pitchFamily="34" charset="0"/>
                <a:cs typeface="Times New Roman" panose="02020603050405020304" pitchFamily="18" charset="0"/>
              </a:rPr>
              <a:t>l’indépendance économique.</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15000"/>
              </a:lnSpc>
              <a:spcBef>
                <a:spcPts val="0"/>
              </a:spcBef>
              <a:spcAft>
                <a:spcPts val="0"/>
              </a:spcAft>
              <a:buFont typeface="Wingdings" panose="05000000000000000000" pitchFamily="2" charset="2"/>
              <a:buChar char=""/>
            </a:pPr>
            <a:r>
              <a:rPr lang="fr-FR" dirty="0">
                <a:latin typeface="Arial" panose="020B0604020202020204" pitchFamily="34" charset="0"/>
                <a:ea typeface="Calibri" panose="020F0502020204030204" pitchFamily="34" charset="0"/>
                <a:cs typeface="Times New Roman" panose="02020603050405020304" pitchFamily="18" charset="0"/>
              </a:rPr>
              <a:t>Promeut la santé.</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15000"/>
              </a:lnSpc>
              <a:spcBef>
                <a:spcPts val="0"/>
              </a:spcBef>
              <a:spcAft>
                <a:spcPts val="0"/>
              </a:spcAft>
              <a:buFont typeface="Wingdings" panose="05000000000000000000" pitchFamily="2" charset="2"/>
              <a:buChar char=""/>
            </a:pPr>
            <a:r>
              <a:rPr lang="fr-FR" dirty="0">
                <a:latin typeface="Arial" panose="020B0604020202020204" pitchFamily="34" charset="0"/>
                <a:ea typeface="Calibri" panose="020F0502020204030204" pitchFamily="34" charset="0"/>
                <a:cs typeface="Times New Roman" panose="02020603050405020304" pitchFamily="18" charset="0"/>
              </a:rPr>
              <a:t>In</a:t>
            </a:r>
            <a:r>
              <a:rPr lang="fr-FR" spc="-15" dirty="0">
                <a:latin typeface="Arial" panose="020B0604020202020204" pitchFamily="34" charset="0"/>
                <a:ea typeface="Calibri" panose="020F0502020204030204" pitchFamily="34" charset="0"/>
                <a:cs typeface="Times New Roman" panose="02020603050405020304" pitchFamily="18" charset="0"/>
              </a:rPr>
              <a:t>tègre la</a:t>
            </a:r>
            <a:r>
              <a:rPr lang="fr-FR" dirty="0">
                <a:latin typeface="Arial" panose="020B0604020202020204" pitchFamily="34" charset="0"/>
                <a:ea typeface="Calibri" panose="020F0502020204030204" pitchFamily="34" charset="0"/>
                <a:cs typeface="Times New Roman" panose="02020603050405020304" pitchFamily="18" charset="0"/>
              </a:rPr>
              <a:t> p</a:t>
            </a:r>
            <a:r>
              <a:rPr lang="fr-FR" spc="-10" dirty="0">
                <a:latin typeface="Arial" panose="020B0604020202020204" pitchFamily="34" charset="0"/>
                <a:ea typeface="Calibri" panose="020F0502020204030204" pitchFamily="34" charset="0"/>
                <a:cs typeface="Times New Roman" panose="02020603050405020304" pitchFamily="18" charset="0"/>
              </a:rPr>
              <a:t>a</a:t>
            </a:r>
            <a:r>
              <a:rPr lang="fr-FR" dirty="0">
                <a:latin typeface="Arial" panose="020B0604020202020204" pitchFamily="34" charset="0"/>
                <a:ea typeface="Calibri" panose="020F0502020204030204" pitchFamily="34" charset="0"/>
                <a:cs typeface="Times New Roman" panose="02020603050405020304" pitchFamily="18" charset="0"/>
              </a:rPr>
              <a:t>r</a:t>
            </a:r>
            <a:r>
              <a:rPr lang="fr-FR" spc="-10" dirty="0">
                <a:latin typeface="Arial" panose="020B0604020202020204" pitchFamily="34" charset="0"/>
                <a:ea typeface="Calibri" panose="020F0502020204030204" pitchFamily="34" charset="0"/>
                <a:cs typeface="Times New Roman" panose="02020603050405020304" pitchFamily="18" charset="0"/>
              </a:rPr>
              <a:t>t</a:t>
            </a:r>
            <a:r>
              <a:rPr lang="fr-FR" dirty="0">
                <a:latin typeface="Arial" panose="020B0604020202020204" pitchFamily="34" charset="0"/>
                <a:ea typeface="Calibri" panose="020F0502020204030204" pitchFamily="34" charset="0"/>
                <a:cs typeface="Times New Roman" panose="02020603050405020304" pitchFamily="18" charset="0"/>
              </a:rPr>
              <a:t>ic</a:t>
            </a:r>
            <a:r>
              <a:rPr lang="fr-FR" spc="5" dirty="0">
                <a:latin typeface="Arial" panose="020B0604020202020204" pitchFamily="34" charset="0"/>
                <a:ea typeface="Calibri" panose="020F0502020204030204" pitchFamily="34" charset="0"/>
                <a:cs typeface="Times New Roman" panose="02020603050405020304" pitchFamily="18" charset="0"/>
              </a:rPr>
              <a:t>i</a:t>
            </a:r>
            <a:r>
              <a:rPr lang="fr-FR" spc="-10" dirty="0">
                <a:latin typeface="Arial" panose="020B0604020202020204" pitchFamily="34" charset="0"/>
                <a:ea typeface="Calibri" panose="020F0502020204030204" pitchFamily="34" charset="0"/>
                <a:cs typeface="Times New Roman" panose="02020603050405020304" pitchFamily="18" charset="0"/>
              </a:rPr>
              <a:t>p</a:t>
            </a:r>
            <a:r>
              <a:rPr lang="fr-FR" dirty="0">
                <a:latin typeface="Arial" panose="020B0604020202020204" pitchFamily="34" charset="0"/>
                <a:ea typeface="Calibri" panose="020F0502020204030204" pitchFamily="34" charset="0"/>
                <a:cs typeface="Times New Roman" panose="02020603050405020304" pitchFamily="18" charset="0"/>
              </a:rPr>
              <a:t>atio</a:t>
            </a:r>
            <a:r>
              <a:rPr lang="fr-FR" spc="-20" dirty="0">
                <a:latin typeface="Arial" panose="020B0604020202020204" pitchFamily="34" charset="0"/>
                <a:ea typeface="Calibri" panose="020F0502020204030204" pitchFamily="34" charset="0"/>
                <a:cs typeface="Times New Roman" panose="02020603050405020304" pitchFamily="18" charset="0"/>
              </a:rPr>
              <a:t>n</a:t>
            </a:r>
            <a:r>
              <a:rPr lang="fr-FR" dirty="0">
                <a:latin typeface="Arial" panose="020B0604020202020204" pitchFamily="34" charset="0"/>
                <a:ea typeface="Calibri" panose="020F0502020204030204" pitchFamily="34" charset="0"/>
                <a:cs typeface="Times New Roman" panose="02020603050405020304" pitchFamily="18" charset="0"/>
              </a:rPr>
              <a:t> pol</a:t>
            </a:r>
            <a:r>
              <a:rPr lang="fr-FR" spc="5" dirty="0">
                <a:latin typeface="Arial" panose="020B0604020202020204" pitchFamily="34" charset="0"/>
                <a:ea typeface="Calibri" panose="020F0502020204030204" pitchFamily="34" charset="0"/>
                <a:cs typeface="Times New Roman" panose="02020603050405020304" pitchFamily="18" charset="0"/>
              </a:rPr>
              <a:t>i</a:t>
            </a:r>
            <a:r>
              <a:rPr lang="fr-FR" dirty="0">
                <a:latin typeface="Arial" panose="020B0604020202020204" pitchFamily="34" charset="0"/>
                <a:ea typeface="Calibri" panose="020F0502020204030204" pitchFamily="34" charset="0"/>
                <a:cs typeface="Times New Roman" panose="02020603050405020304" pitchFamily="18" charset="0"/>
              </a:rPr>
              <a:t>tique, la communication</a:t>
            </a:r>
            <a:r>
              <a:rPr lang="fr-FR" spc="-35" dirty="0">
                <a:latin typeface="Arial" panose="020B0604020202020204" pitchFamily="34" charset="0"/>
                <a:ea typeface="Calibri" panose="020F0502020204030204" pitchFamily="34" charset="0"/>
                <a:cs typeface="Times New Roman" panose="02020603050405020304" pitchFamily="18" charset="0"/>
              </a:rPr>
              <a:t> et </a:t>
            </a:r>
            <a:r>
              <a:rPr lang="fr-FR" dirty="0">
                <a:latin typeface="Arial" panose="020B0604020202020204" pitchFamily="34" charset="0"/>
                <a:ea typeface="Calibri" panose="020F0502020204030204" pitchFamily="34" charset="0"/>
                <a:cs typeface="Times New Roman" panose="02020603050405020304" pitchFamily="18" charset="0"/>
              </a:rPr>
              <a:t>la formation aux compétences pratiques.</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4000"/>
              </a:lnSpc>
              <a:spcBef>
                <a:spcPts val="0"/>
              </a:spcBef>
              <a:spcAft>
                <a:spcPts val="0"/>
              </a:spcAft>
              <a:buFont typeface="Wingdings" panose="05000000000000000000" pitchFamily="2" charset="2"/>
              <a:buChar char=""/>
            </a:pPr>
            <a:r>
              <a:rPr lang="fr-FR" dirty="0">
                <a:latin typeface="Arial" panose="020B0604020202020204" pitchFamily="34" charset="0"/>
                <a:ea typeface="Calibri" panose="020F0502020204030204" pitchFamily="34" charset="0"/>
                <a:cs typeface="Times New Roman" panose="02020603050405020304" pitchFamily="18" charset="0"/>
              </a:rPr>
              <a:t>Encourage</a:t>
            </a:r>
            <a:r>
              <a:rPr lang="fr-FR" spc="-35" dirty="0">
                <a:latin typeface="Arial" panose="020B0604020202020204" pitchFamily="34" charset="0"/>
                <a:ea typeface="Calibri" panose="020F0502020204030204" pitchFamily="34" charset="0"/>
                <a:cs typeface="Times New Roman" panose="02020603050405020304" pitchFamily="18" charset="0"/>
              </a:rPr>
              <a:t> la participation</a:t>
            </a:r>
            <a:r>
              <a:rPr lang="fr-FR" dirty="0">
                <a:latin typeface="Arial" panose="020B0604020202020204" pitchFamily="34" charset="0"/>
                <a:ea typeface="Calibri" panose="020F0502020204030204" pitchFamily="34" charset="0"/>
                <a:cs typeface="Times New Roman" panose="02020603050405020304" pitchFamily="18" charset="0"/>
              </a:rPr>
              <a:t> communautaire,</a:t>
            </a:r>
            <a:r>
              <a:rPr lang="fr-FR" spc="-35" dirty="0">
                <a:latin typeface="Arial" panose="020B0604020202020204" pitchFamily="34" charset="0"/>
                <a:ea typeface="Calibri" panose="020F0502020204030204" pitchFamily="34" charset="0"/>
                <a:cs typeface="Times New Roman" panose="02020603050405020304" pitchFamily="18" charset="0"/>
              </a:rPr>
              <a:t> la responsabilité </a:t>
            </a:r>
            <a:r>
              <a:rPr lang="fr-FR" dirty="0">
                <a:latin typeface="Arial" panose="020B0604020202020204" pitchFamily="34" charset="0"/>
                <a:ea typeface="Calibri" panose="020F0502020204030204" pitchFamily="34" charset="0"/>
                <a:cs typeface="Times New Roman" panose="02020603050405020304" pitchFamily="18" charset="0"/>
              </a:rPr>
              <a:t>sociale et le leadersh</a:t>
            </a:r>
            <a:r>
              <a:rPr lang="fr-FR" spc="-10" dirty="0">
                <a:latin typeface="Arial" panose="020B0604020202020204" pitchFamily="34" charset="0"/>
                <a:ea typeface="Calibri" panose="020F0502020204030204" pitchFamily="34" charset="0"/>
                <a:cs typeface="Times New Roman" panose="02020603050405020304" pitchFamily="18" charset="0"/>
              </a:rPr>
              <a:t>i</a:t>
            </a:r>
            <a:r>
              <a:rPr lang="fr-FR" dirty="0">
                <a:latin typeface="Arial" panose="020B0604020202020204" pitchFamily="34" charset="0"/>
                <a:ea typeface="Calibri" panose="020F0502020204030204" pitchFamily="34" charset="0"/>
                <a:cs typeface="Times New Roman" panose="02020603050405020304" pitchFamily="18" charset="0"/>
              </a:rPr>
              <a:t>p.</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0" lvl="1" indent="0">
              <a:spcBef>
                <a:spcPts val="0"/>
              </a:spcBef>
              <a:buFont typeface="Wingdings" pitchFamily="2" charset="2"/>
              <a:buNone/>
              <a:defRPr/>
            </a:pPr>
            <a:r>
              <a:rPr lang="en-US" sz="2400" b="1" dirty="0" smtClean="0"/>
              <a:t>  </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457200" y="152400"/>
            <a:ext cx="8229600" cy="1143000"/>
          </a:xfrm>
          <a:prstGeom prst="rect">
            <a:avLst/>
          </a:prstGeom>
        </p:spPr>
        <p:txBody>
          <a:bodyPr/>
          <a:lstStyle/>
          <a:p>
            <a:r>
              <a:rPr lang="fr-FR" sz="3600" dirty="0"/>
              <a:t>Une approche globale, intersectorielle et inclusive (suite)</a:t>
            </a:r>
            <a:endParaRPr lang="en-US" sz="3600" dirty="0"/>
          </a:p>
        </p:txBody>
      </p:sp>
      <p:sp>
        <p:nvSpPr>
          <p:cNvPr id="3" name="Content Placeholder 2"/>
          <p:cNvSpPr>
            <a:spLocks noGrp="1"/>
          </p:cNvSpPr>
          <p:nvPr>
            <p:ph idx="4294967295"/>
          </p:nvPr>
        </p:nvSpPr>
        <p:spPr>
          <a:xfrm>
            <a:off x="0" y="1557338"/>
            <a:ext cx="9144000" cy="4957762"/>
          </a:xfrm>
          <a:prstGeom prst="rect">
            <a:avLst/>
          </a:prstGeom>
        </p:spPr>
        <p:txBody>
          <a:bodyPr lIns="0"/>
          <a:lstStyle/>
          <a:p>
            <a:pPr marL="0" lvl="1" indent="0">
              <a:spcBef>
                <a:spcPts val="0"/>
              </a:spcBef>
              <a:buFont typeface="Wingdings" pitchFamily="2" charset="2"/>
              <a:buNone/>
              <a:defRPr/>
            </a:pPr>
            <a:endParaRPr lang="en-US" sz="300" b="1" dirty="0" smtClean="0"/>
          </a:p>
          <a:p>
            <a:pPr marL="0" lvl="1" indent="0">
              <a:spcBef>
                <a:spcPts val="0"/>
              </a:spcBef>
              <a:buFont typeface="Wingdings" pitchFamily="2" charset="2"/>
              <a:buNone/>
              <a:defRPr/>
            </a:pPr>
            <a:r>
              <a:rPr lang="en-US" sz="3400" b="1" dirty="0" smtClean="0"/>
              <a:t>  </a:t>
            </a:r>
            <a:r>
              <a:rPr lang="en-US" sz="3400" b="1" dirty="0" err="1" smtClean="0"/>
              <a:t>L’approche</a:t>
            </a:r>
            <a:r>
              <a:rPr lang="en-US" sz="3400" b="1" dirty="0" smtClean="0"/>
              <a:t> </a:t>
            </a:r>
            <a:r>
              <a:rPr lang="en-US" sz="3400" b="1" dirty="0" err="1" smtClean="0"/>
              <a:t>intersectorielle</a:t>
            </a:r>
            <a:r>
              <a:rPr lang="en-US" sz="3400" b="1" dirty="0" smtClean="0"/>
              <a:t>:</a:t>
            </a:r>
          </a:p>
          <a:p>
            <a:pPr marL="0" lvl="1" indent="0">
              <a:spcBef>
                <a:spcPts val="0"/>
              </a:spcBef>
              <a:buFont typeface="Wingdings" pitchFamily="2" charset="2"/>
              <a:buNone/>
              <a:defRPr/>
            </a:pPr>
            <a:endParaRPr lang="en-US" sz="1900" b="1" dirty="0" smtClean="0"/>
          </a:p>
          <a:p>
            <a:pPr lvl="1"/>
            <a:r>
              <a:rPr lang="fr-FR" dirty="0"/>
              <a:t>Aborde des questions dans différents secteurs.</a:t>
            </a:r>
            <a:endParaRPr lang="en-US" sz="1600" dirty="0"/>
          </a:p>
          <a:p>
            <a:pPr lvl="1"/>
            <a:r>
              <a:rPr lang="fr-FR" dirty="0"/>
              <a:t>Entretient des relations de coopération avec de plus grandes institutions </a:t>
            </a:r>
            <a:r>
              <a:rPr lang="fr-FR" dirty="0" smtClean="0"/>
              <a:t>:</a:t>
            </a:r>
            <a:endParaRPr lang="en-US" sz="1600" dirty="0"/>
          </a:p>
          <a:p>
            <a:pPr lvl="2"/>
            <a:r>
              <a:rPr lang="fr-FR" dirty="0" smtClean="0"/>
              <a:t>Politiques</a:t>
            </a:r>
            <a:endParaRPr lang="en-US" sz="1600" dirty="0"/>
          </a:p>
          <a:p>
            <a:pPr lvl="2"/>
            <a:r>
              <a:rPr lang="fr-FR" dirty="0" smtClean="0"/>
              <a:t>Économiques</a:t>
            </a:r>
            <a:endParaRPr lang="en-US" sz="1600" dirty="0"/>
          </a:p>
          <a:p>
            <a:pPr lvl="2"/>
            <a:r>
              <a:rPr lang="fr-FR" dirty="0" smtClean="0"/>
              <a:t>sociales</a:t>
            </a:r>
            <a:endParaRPr lang="en-US" sz="16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201741" y="3503637"/>
            <a:ext cx="3114675" cy="273367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xfrm>
            <a:off x="457200" y="152400"/>
            <a:ext cx="8229600" cy="1143000"/>
          </a:xfrm>
          <a:prstGeom prst="rect">
            <a:avLst/>
          </a:prstGeom>
        </p:spPr>
        <p:txBody>
          <a:bodyPr/>
          <a:lstStyle/>
          <a:p>
            <a:r>
              <a:rPr lang="en-US" sz="3200" dirty="0" smtClean="0"/>
              <a:t> </a:t>
            </a:r>
            <a:r>
              <a:rPr lang="fr-FR" sz="3200" dirty="0"/>
              <a:t>Une approche globale, intersectorielle et inclusive (suite)</a:t>
            </a:r>
            <a:endParaRPr lang="en-US" sz="3200" dirty="0"/>
          </a:p>
        </p:txBody>
      </p:sp>
      <p:sp>
        <p:nvSpPr>
          <p:cNvPr id="3" name="Content Placeholder 2"/>
          <p:cNvSpPr>
            <a:spLocks noGrp="1"/>
          </p:cNvSpPr>
          <p:nvPr>
            <p:ph idx="4294967295"/>
          </p:nvPr>
        </p:nvSpPr>
        <p:spPr>
          <a:xfrm>
            <a:off x="0" y="1556792"/>
            <a:ext cx="9144000" cy="5030316"/>
          </a:xfrm>
          <a:prstGeom prst="rect">
            <a:avLst/>
          </a:prstGeom>
          <a:extLst/>
        </p:spPr>
        <p:txBody>
          <a:bodyPr lIns="0"/>
          <a:lstStyle/>
          <a:p>
            <a:pPr marL="0" lvl="1" indent="0">
              <a:spcBef>
                <a:spcPts val="0"/>
              </a:spcBef>
              <a:buFont typeface="Wingdings" pitchFamily="2" charset="2"/>
              <a:buNone/>
              <a:defRPr/>
            </a:pPr>
            <a:endParaRPr lang="en-US" sz="300" b="1" dirty="0" smtClean="0"/>
          </a:p>
          <a:p>
            <a:pPr marL="0" lvl="1" indent="0">
              <a:spcBef>
                <a:spcPts val="0"/>
              </a:spcBef>
              <a:buFont typeface="Wingdings" pitchFamily="2" charset="2"/>
              <a:buNone/>
              <a:defRPr/>
            </a:pPr>
            <a:r>
              <a:rPr lang="en-US" b="1" dirty="0" smtClean="0"/>
              <a:t>  </a:t>
            </a:r>
            <a:r>
              <a:rPr lang="en-US" sz="3400" b="1" dirty="0" smtClean="0"/>
              <a:t> </a:t>
            </a:r>
            <a:r>
              <a:rPr lang="en-US" sz="3400" b="1" dirty="0" err="1" smtClean="0"/>
              <a:t>L’approche</a:t>
            </a:r>
            <a:r>
              <a:rPr lang="en-US" sz="3400" b="1" dirty="0" smtClean="0"/>
              <a:t> inclusive:</a:t>
            </a:r>
            <a:endParaRPr lang="en-US" sz="3400" dirty="0" smtClean="0"/>
          </a:p>
          <a:p>
            <a:pPr lvl="4">
              <a:spcBef>
                <a:spcPts val="0"/>
              </a:spcBef>
              <a:buFont typeface="Wingdings" pitchFamily="2" charset="2"/>
              <a:buChar char="§"/>
              <a:defRPr/>
            </a:pPr>
            <a:endParaRPr lang="en-US" sz="2600" dirty="0" smtClean="0"/>
          </a:p>
          <a:p>
            <a:pPr lvl="8">
              <a:spcBef>
                <a:spcPts val="0"/>
              </a:spcBef>
              <a:buFont typeface="Wingdings" pitchFamily="2" charset="2"/>
              <a:buChar char="§"/>
              <a:defRPr/>
            </a:pPr>
            <a:r>
              <a:rPr lang="fr-FR" sz="2600" dirty="0" smtClean="0"/>
              <a:t>Activités </a:t>
            </a:r>
            <a:r>
              <a:rPr lang="fr-FR" sz="2600" dirty="0"/>
              <a:t>de groupe auxquelles participent tous les adolescents et les jeunes.</a:t>
            </a:r>
          </a:p>
          <a:p>
            <a:pPr lvl="8">
              <a:spcBef>
                <a:spcPts val="0"/>
              </a:spcBef>
              <a:buFont typeface="Wingdings" pitchFamily="2" charset="2"/>
              <a:buChar char="§"/>
              <a:defRPr/>
            </a:pPr>
            <a:r>
              <a:rPr lang="fr-FR" sz="2600" dirty="0" smtClean="0"/>
              <a:t>Activités </a:t>
            </a:r>
            <a:r>
              <a:rPr lang="fr-FR" sz="2600" dirty="0"/>
              <a:t>communautaires qui incluent les parents, les anciens et les membres de la communauté.</a:t>
            </a:r>
          </a:p>
          <a:p>
            <a:pPr lvl="1">
              <a:spcBef>
                <a:spcPts val="0"/>
              </a:spcBef>
              <a:buFont typeface="Wingdings" pitchFamily="2" charset="2"/>
              <a:buChar char="§"/>
              <a:defRPr/>
            </a:pPr>
            <a:endParaRPr lang="en-US" sz="2600" dirty="0"/>
          </a:p>
          <a:p>
            <a:pPr lvl="1">
              <a:spcBef>
                <a:spcPts val="0"/>
              </a:spcBef>
              <a:buFont typeface="Wingdings" pitchFamily="2" charset="2"/>
              <a:buChar char="§"/>
              <a:defRPr/>
            </a:pPr>
            <a:endParaRPr lang="en-US" sz="2600" dirty="0" smtClean="0"/>
          </a:p>
          <a:p>
            <a:pPr marL="0" indent="0">
              <a:buNone/>
            </a:pPr>
            <a:r>
              <a:rPr lang="fr-FR" sz="1800" b="1" dirty="0"/>
              <a:t> </a:t>
            </a:r>
            <a:r>
              <a:rPr lang="fr-FR" sz="1800" b="1" dirty="0" smtClean="0"/>
              <a:t>    Ressources</a:t>
            </a:r>
            <a:r>
              <a:rPr lang="fr-FR" sz="1800" b="1" dirty="0"/>
              <a:t> : </a:t>
            </a:r>
            <a:r>
              <a:rPr lang="fr-FR" sz="1800" dirty="0"/>
              <a:t>Manuel des normes minimales de l’INEE : participation </a:t>
            </a:r>
            <a:r>
              <a:rPr lang="fr-FR" sz="1800" dirty="0" smtClean="0"/>
              <a:t>communautaire   (</a:t>
            </a:r>
            <a:r>
              <a:rPr lang="fr-FR" sz="1800" dirty="0"/>
              <a:t>normes 1 et 2) et Guide de poche de l’INEE sur l’éducation inclusive</a:t>
            </a:r>
            <a:endParaRPr lang="en-US" sz="1800" dirty="0"/>
          </a:p>
          <a:p>
            <a:pPr marL="457200" lvl="1" indent="0">
              <a:spcBef>
                <a:spcPts val="0"/>
              </a:spcBef>
              <a:buFont typeface="Wingdings" pitchFamily="2" charset="2"/>
              <a:buNone/>
              <a:defRPr/>
            </a:pPr>
            <a:endParaRPr lang="en-US" sz="11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1520" y="2636912"/>
            <a:ext cx="3313494" cy="273630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idx="4294967295"/>
          </p:nvPr>
        </p:nvSpPr>
        <p:spPr>
          <a:xfrm>
            <a:off x="22225" y="200705"/>
            <a:ext cx="9121775" cy="1283608"/>
          </a:xfrm>
          <a:prstGeom prst="rect">
            <a:avLst/>
          </a:prstGeom>
        </p:spPr>
        <p:txBody>
          <a:bodyPr/>
          <a:lstStyle/>
          <a:p>
            <a:r>
              <a:rPr lang="fr-FR" sz="3200" dirty="0" smtClean="0"/>
              <a:t>Obstacles </a:t>
            </a:r>
            <a:r>
              <a:rPr lang="fr-FR" sz="3200" dirty="0"/>
              <a:t>potentiels à la participation des adolescentes et des jeunes filles</a:t>
            </a:r>
            <a:r>
              <a:rPr lang="en-US" sz="4000" dirty="0"/>
              <a:t/>
            </a:r>
            <a:br>
              <a:rPr lang="en-US" sz="4000" dirty="0"/>
            </a:br>
            <a:r>
              <a:rPr lang="en-US" dirty="0" smtClean="0"/>
              <a:t/>
            </a:r>
            <a:br>
              <a:rPr lang="en-US" dirty="0" smtClean="0"/>
            </a:br>
            <a:endParaRPr lang="en-US" dirty="0" smtClean="0"/>
          </a:p>
        </p:txBody>
      </p:sp>
      <p:sp>
        <p:nvSpPr>
          <p:cNvPr id="40963" name="Content Placeholder 2"/>
          <p:cNvSpPr>
            <a:spLocks noGrp="1"/>
          </p:cNvSpPr>
          <p:nvPr>
            <p:ph idx="4294967295"/>
          </p:nvPr>
        </p:nvSpPr>
        <p:spPr>
          <a:xfrm>
            <a:off x="323850" y="1556792"/>
            <a:ext cx="8820150" cy="4824412"/>
          </a:xfrm>
          <a:prstGeom prst="rect">
            <a:avLst/>
          </a:prstGeom>
        </p:spPr>
        <p:txBody>
          <a:bodyPr/>
          <a:lstStyle/>
          <a:p>
            <a:pPr lvl="4">
              <a:spcBef>
                <a:spcPts val="600"/>
              </a:spcBef>
              <a:buFont typeface="Wingdings" pitchFamily="2" charset="2"/>
              <a:buChar char="§"/>
            </a:pPr>
            <a:r>
              <a:rPr lang="fr-FR" sz="2300" dirty="0" smtClean="0"/>
              <a:t> </a:t>
            </a:r>
            <a:r>
              <a:rPr lang="fr-FR" sz="2300" dirty="0"/>
              <a:t>Manque de temps en raison des charges domestiques.</a:t>
            </a:r>
          </a:p>
          <a:p>
            <a:pPr lvl="4">
              <a:spcBef>
                <a:spcPts val="600"/>
              </a:spcBef>
              <a:buFont typeface="Wingdings" pitchFamily="2" charset="2"/>
              <a:buChar char="§"/>
            </a:pPr>
            <a:r>
              <a:rPr lang="fr-FR" sz="2300" dirty="0" smtClean="0"/>
              <a:t>Interdiction </a:t>
            </a:r>
            <a:r>
              <a:rPr lang="fr-FR" sz="2300" dirty="0"/>
              <a:t>due à des croyances culturelles/religieuses, à la discrimination, aux normes concernant les relations entre les sexes et à la pauvreté.</a:t>
            </a:r>
          </a:p>
          <a:p>
            <a:pPr lvl="4">
              <a:spcBef>
                <a:spcPts val="600"/>
              </a:spcBef>
              <a:buFont typeface="Wingdings" pitchFamily="2" charset="2"/>
              <a:buChar char="§"/>
            </a:pPr>
            <a:r>
              <a:rPr lang="fr-FR" sz="2300" dirty="0" smtClean="0"/>
              <a:t>Problèmes </a:t>
            </a:r>
            <a:r>
              <a:rPr lang="fr-FR" sz="2300" dirty="0"/>
              <a:t>de santé (violence sexuelle ou physique, grossesse précoce).</a:t>
            </a:r>
          </a:p>
          <a:p>
            <a:pPr lvl="4">
              <a:spcBef>
                <a:spcPts val="600"/>
              </a:spcBef>
              <a:buFont typeface="Wingdings" pitchFamily="2" charset="2"/>
              <a:buChar char="§"/>
            </a:pPr>
            <a:r>
              <a:rPr lang="fr-FR" sz="2300" dirty="0" smtClean="0"/>
              <a:t>Pertinence </a:t>
            </a:r>
            <a:r>
              <a:rPr lang="fr-FR" sz="2300" dirty="0"/>
              <a:t>des programmes par rapport à leurs besoins.</a:t>
            </a:r>
          </a:p>
          <a:p>
            <a:pPr lvl="4">
              <a:spcBef>
                <a:spcPts val="600"/>
              </a:spcBef>
              <a:buFont typeface="Wingdings" pitchFamily="2" charset="2"/>
              <a:buChar char="§"/>
            </a:pPr>
            <a:r>
              <a:rPr lang="fr-FR" sz="2300" dirty="0" smtClean="0"/>
              <a:t>Nécessité </a:t>
            </a:r>
            <a:r>
              <a:rPr lang="fr-FR" sz="2300" dirty="0"/>
              <a:t>de services de garderie pour les enfants.</a:t>
            </a:r>
          </a:p>
          <a:p>
            <a:pPr marL="182880" lvl="4" indent="0">
              <a:spcBef>
                <a:spcPts val="600"/>
              </a:spcBef>
              <a:buNone/>
            </a:pPr>
            <a:r>
              <a:rPr lang="fr-FR" sz="1600" b="1" dirty="0"/>
              <a:t>Ressources :</a:t>
            </a:r>
            <a:r>
              <a:rPr lang="fr-FR" sz="1600" dirty="0"/>
              <a:t> Guide de poche de l’INEE sur le genre</a:t>
            </a:r>
            <a:endParaRPr lang="en-US" sz="1600" dirty="0"/>
          </a:p>
          <a:p>
            <a:pPr marL="182880" lvl="4" indent="0">
              <a:spcBef>
                <a:spcPts val="600"/>
              </a:spcBef>
              <a:buNone/>
            </a:pPr>
            <a:endParaRPr lang="en-US" sz="1600" b="1"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7504" y="2420888"/>
            <a:ext cx="2062000" cy="273630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a:xfrm>
            <a:off x="395536" y="44624"/>
            <a:ext cx="8229600" cy="1143000"/>
          </a:xfrm>
          <a:prstGeom prst="rect">
            <a:avLst/>
          </a:prstGeom>
        </p:spPr>
        <p:txBody>
          <a:bodyPr/>
          <a:lstStyle/>
          <a:p>
            <a:r>
              <a:rPr lang="fr-FR" dirty="0"/>
              <a:t>Les adolescents et les jeunes handicapés</a:t>
            </a:r>
            <a:endParaRPr lang="en-US" dirty="0"/>
          </a:p>
        </p:txBody>
      </p:sp>
      <p:sp>
        <p:nvSpPr>
          <p:cNvPr id="33795" name="Content Placeholder 2"/>
          <p:cNvSpPr>
            <a:spLocks noGrp="1"/>
          </p:cNvSpPr>
          <p:nvPr>
            <p:ph idx="4294967295"/>
          </p:nvPr>
        </p:nvSpPr>
        <p:spPr>
          <a:xfrm>
            <a:off x="107950" y="1555750"/>
            <a:ext cx="8875713" cy="4752975"/>
          </a:xfrm>
          <a:prstGeom prst="rect">
            <a:avLst/>
          </a:prstGeom>
        </p:spPr>
        <p:txBody>
          <a:bodyPr/>
          <a:lstStyle/>
          <a:p>
            <a:pPr marL="0" indent="0">
              <a:buFont typeface="Wingdings" pitchFamily="2" charset="2"/>
              <a:buNone/>
            </a:pPr>
            <a:endParaRPr lang="en-US" sz="300" dirty="0" smtClean="0"/>
          </a:p>
          <a:p>
            <a:pPr marL="0" indent="0">
              <a:buNone/>
            </a:pPr>
            <a:r>
              <a:rPr lang="fr-FR" sz="2400" dirty="0"/>
              <a:t>« Les changements que nous apportons à l’éducation afin d’inclure ces apprenants sont souvent semblables ou très similaires à ceux que nous devons faire pour garantir que tout le monde, y compris les jeunes femmes, puisse recevoir une éducation de meilleure qualité. »</a:t>
            </a:r>
            <a:endParaRPr lang="en-US" sz="2400" dirty="0"/>
          </a:p>
          <a:p>
            <a:pPr marL="0" indent="0">
              <a:buFont typeface="Wingdings" pitchFamily="2" charset="2"/>
              <a:buNone/>
            </a:pPr>
            <a:endParaRPr lang="en-US" sz="2400" dirty="0"/>
          </a:p>
          <a:p>
            <a:pPr marL="0" indent="0">
              <a:buFont typeface="Wingdings" pitchFamily="2" charset="2"/>
              <a:buNone/>
            </a:pPr>
            <a:endParaRPr lang="en-US" sz="3000" dirty="0" smtClean="0"/>
          </a:p>
          <a:p>
            <a:pPr marL="0" indent="0">
              <a:buFont typeface="Wingdings" pitchFamily="2" charset="2"/>
              <a:buNone/>
            </a:pPr>
            <a:endParaRPr lang="en-US" sz="3000" dirty="0"/>
          </a:p>
          <a:p>
            <a:pPr marL="0" indent="0">
              <a:buFont typeface="Wingdings" pitchFamily="2" charset="2"/>
              <a:buNone/>
            </a:pPr>
            <a:endParaRPr lang="en-US" sz="3000" dirty="0" smtClean="0"/>
          </a:p>
          <a:p>
            <a:pPr marL="0" indent="0">
              <a:buFont typeface="Wingdings" pitchFamily="2" charset="2"/>
              <a:buNone/>
            </a:pPr>
            <a:endParaRPr lang="en-US" sz="1600" b="1" dirty="0" smtClean="0"/>
          </a:p>
          <a:p>
            <a:pPr marL="0" indent="0">
              <a:buNone/>
            </a:pPr>
            <a:r>
              <a:rPr lang="fr-FR" sz="1600" b="1" dirty="0"/>
              <a:t>Ressources :</a:t>
            </a:r>
            <a:r>
              <a:rPr lang="fr-FR" sz="1600" dirty="0"/>
              <a:t> Guide de poche de l’INEE sur l’appui aux apprenants handicapés</a:t>
            </a:r>
            <a:endParaRPr lang="en-US" sz="16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75807" y="3308827"/>
            <a:ext cx="3456633" cy="273256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2"/>
          <p:cNvSpPr>
            <a:spLocks noChangeShapeType="1"/>
          </p:cNvSpPr>
          <p:nvPr/>
        </p:nvSpPr>
        <p:spPr bwMode="auto">
          <a:xfrm>
            <a:off x="457200" y="6400800"/>
            <a:ext cx="8229600" cy="1588"/>
          </a:xfrm>
          <a:prstGeom prst="line">
            <a:avLst/>
          </a:prstGeom>
          <a:noFill/>
          <a:ln w="9525">
            <a:solidFill>
              <a:srgbClr val="3C4494"/>
            </a:solidFill>
            <a:round/>
            <a:headEnd/>
            <a:tailEnd/>
          </a:ln>
          <a:extLst>
            <a:ext uri="{909E8E84-426E-40DD-AFC4-6F175D3DCCD1}">
              <a14:hiddenFill xmlns:a14="http://schemas.microsoft.com/office/drawing/2010/main" xmlns="">
                <a:noFill/>
              </a14:hiddenFill>
            </a:ext>
          </a:extLst>
        </p:spPr>
        <p:txBody>
          <a:bodyPr lIns="0" tIns="0" rIns="0" bIns="0"/>
          <a:lstStyle/>
          <a:p>
            <a:endParaRPr lang="en-US" dirty="0"/>
          </a:p>
        </p:txBody>
      </p:sp>
      <p:sp>
        <p:nvSpPr>
          <p:cNvPr id="14339" name="Rectangle 7"/>
          <p:cNvSpPr>
            <a:spLocks noGrp="1" noChangeArrowheads="1"/>
          </p:cNvSpPr>
          <p:nvPr>
            <p:ph type="title" idx="4294967295"/>
          </p:nvPr>
        </p:nvSpPr>
        <p:spPr>
          <a:xfrm>
            <a:off x="457200" y="152400"/>
            <a:ext cx="8229600" cy="1143000"/>
          </a:xfrm>
          <a:prstGeom prst="rect">
            <a:avLst/>
          </a:prstGeom>
        </p:spPr>
        <p:txBody>
          <a:bodyPr rIns="132080"/>
          <a:lstStyle/>
          <a:p>
            <a:r>
              <a:rPr lang="fr-FR" dirty="0"/>
              <a:t>Objectifs pédagogiques</a:t>
            </a:r>
            <a:endParaRPr lang="en-US" dirty="0"/>
          </a:p>
        </p:txBody>
      </p:sp>
      <p:sp>
        <p:nvSpPr>
          <p:cNvPr id="15364" name="Rectangle 8"/>
          <p:cNvSpPr>
            <a:spLocks noGrp="1" noChangeArrowheads="1"/>
          </p:cNvSpPr>
          <p:nvPr>
            <p:ph idx="4294967295"/>
          </p:nvPr>
        </p:nvSpPr>
        <p:spPr>
          <a:xfrm>
            <a:off x="107950" y="1600200"/>
            <a:ext cx="8785225" cy="4637088"/>
          </a:xfrm>
          <a:prstGeom prst="rect">
            <a:avLst/>
          </a:prstGeom>
        </p:spPr>
        <p:txBody>
          <a:bodyPr rIns="132080"/>
          <a:lstStyle/>
          <a:p>
            <a:pPr marL="0" indent="0">
              <a:buNone/>
            </a:pPr>
            <a:r>
              <a:rPr lang="fr-FR" sz="2400" b="1" dirty="0"/>
              <a:t>À la fin de cette session, les participants </a:t>
            </a:r>
            <a:r>
              <a:rPr lang="fr-FR" sz="2400" b="1" dirty="0" smtClean="0"/>
              <a:t>:</a:t>
            </a:r>
          </a:p>
          <a:p>
            <a:pPr marL="0" indent="0">
              <a:buNone/>
            </a:pPr>
            <a:endParaRPr lang="en-US" sz="2400" dirty="0"/>
          </a:p>
          <a:p>
            <a:pPr marL="571500" indent="-571500">
              <a:buFont typeface="+mj-lt"/>
              <a:buAutoNum type="romanUcPeriod"/>
            </a:pPr>
            <a:r>
              <a:rPr lang="fr-FR" sz="2400" dirty="0" smtClean="0"/>
              <a:t>Identifieront </a:t>
            </a:r>
            <a:r>
              <a:rPr lang="fr-FR" sz="2400" dirty="0"/>
              <a:t>les problèmes et les vulnérabilités spécifiques aux adolescents et aux jeunes dans les situations de crise </a:t>
            </a:r>
            <a:r>
              <a:rPr lang="fr-FR" sz="2400" b="1" dirty="0"/>
              <a:t>et</a:t>
            </a:r>
            <a:r>
              <a:rPr lang="fr-FR" sz="2400" dirty="0"/>
              <a:t> la manière dont ils peuvent aider de façon positive leur famille, leur école et leur </a:t>
            </a:r>
            <a:r>
              <a:rPr lang="fr-FR" sz="2400" dirty="0" smtClean="0"/>
              <a:t>communauté.</a:t>
            </a:r>
            <a:endParaRPr lang="en-US" sz="2400" dirty="0"/>
          </a:p>
          <a:p>
            <a:pPr marL="571500" indent="-571500">
              <a:buFont typeface="+mj-lt"/>
              <a:buAutoNum type="romanUcPeriod"/>
            </a:pPr>
            <a:r>
              <a:rPr lang="fr-FR" sz="2400" dirty="0" smtClean="0"/>
              <a:t>Examineront </a:t>
            </a:r>
            <a:r>
              <a:rPr lang="fr-FR" sz="2400" dirty="0"/>
              <a:t>les bonnes pratiques et les recommandations spécifiques pour assurer la qualité et l’efficacité des programmes destinés aux adolescents et aux </a:t>
            </a:r>
            <a:r>
              <a:rPr lang="fr-FR" sz="2400" dirty="0" smtClean="0"/>
              <a:t>jeunes.</a:t>
            </a:r>
            <a:endParaRPr lang="en-US" sz="2400" dirty="0"/>
          </a:p>
          <a:p>
            <a:pPr marL="571500" indent="-571500">
              <a:buFont typeface="+mj-lt"/>
              <a:buAutoNum type="romanUcPeriod"/>
            </a:pPr>
            <a:r>
              <a:rPr lang="fr-FR" sz="2400" dirty="0" smtClean="0"/>
              <a:t>Apprendront </a:t>
            </a:r>
            <a:r>
              <a:rPr lang="fr-FR" sz="2400" dirty="0"/>
              <a:t>à promouvoir de façon pratique la participation constructive des adolescents et des jeunes.</a:t>
            </a:r>
            <a:endParaRPr lang="en-US" sz="2400" dirty="0"/>
          </a:p>
          <a:p>
            <a:pPr marL="0" indent="0">
              <a:buNone/>
            </a:pPr>
            <a:r>
              <a:rPr lang="fr-FR" sz="3200" dirty="0"/>
              <a:t/>
            </a:r>
            <a:br>
              <a:rPr lang="fr-FR" sz="3200" dirty="0"/>
            </a:br>
            <a:endParaRPr lang="en-US" sz="2600"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idx="4294967295"/>
          </p:nvPr>
        </p:nvSpPr>
        <p:spPr>
          <a:xfrm>
            <a:off x="179388" y="115888"/>
            <a:ext cx="8964612" cy="1368425"/>
          </a:xfrm>
          <a:prstGeom prst="rect">
            <a:avLst/>
          </a:prstGeom>
        </p:spPr>
        <p:txBody>
          <a:bodyPr/>
          <a:lstStyle/>
          <a:p>
            <a:r>
              <a:rPr lang="fr-FR" dirty="0"/>
              <a:t>III.	Privilégier la participation des adolescents et des jeunes</a:t>
            </a:r>
            <a:r>
              <a:rPr lang="en-US" dirty="0"/>
              <a:t/>
            </a:r>
            <a:br>
              <a:rPr lang="en-US" dirty="0"/>
            </a:br>
            <a:r>
              <a:rPr lang="en-US" sz="4000" dirty="0" smtClean="0"/>
              <a:t/>
            </a:r>
            <a:br>
              <a:rPr lang="en-US" sz="4000" dirty="0" smtClean="0"/>
            </a:br>
            <a:endParaRPr lang="en-US" sz="4000" dirty="0" smtClean="0"/>
          </a:p>
        </p:txBody>
      </p:sp>
      <p:sp>
        <p:nvSpPr>
          <p:cNvPr id="15" name="Oval 14"/>
          <p:cNvSpPr/>
          <p:nvPr/>
        </p:nvSpPr>
        <p:spPr>
          <a:xfrm>
            <a:off x="378132" y="3250934"/>
            <a:ext cx="2767801" cy="837995"/>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500" dirty="0">
                <a:solidFill>
                  <a:srgbClr val="002060"/>
                </a:solidFill>
              </a:rPr>
              <a:t>Ils doivent être associés à notre travail (partenaires).</a:t>
            </a:r>
          </a:p>
        </p:txBody>
      </p:sp>
      <p:grpSp>
        <p:nvGrpSpPr>
          <p:cNvPr id="3" name="Group 2"/>
          <p:cNvGrpSpPr/>
          <p:nvPr/>
        </p:nvGrpSpPr>
        <p:grpSpPr>
          <a:xfrm>
            <a:off x="370274" y="2116172"/>
            <a:ext cx="8272745" cy="3401060"/>
            <a:chOff x="370274" y="2116172"/>
            <a:chExt cx="8272745" cy="3401060"/>
          </a:xfrm>
        </p:grpSpPr>
        <p:sp>
          <p:nvSpPr>
            <p:cNvPr id="11" name="TextBox 10"/>
            <p:cNvSpPr txBox="1"/>
            <p:nvPr/>
          </p:nvSpPr>
          <p:spPr>
            <a:xfrm flipH="1">
              <a:off x="6660232" y="3693985"/>
              <a:ext cx="1982787" cy="1569660"/>
            </a:xfrm>
            <a:prstGeom prst="rect">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r>
                <a:rPr lang="fr-FR" sz="1600" b="1" dirty="0">
                  <a:solidFill>
                    <a:schemeClr val="tx1"/>
                  </a:solidFill>
                </a:rPr>
                <a:t>Les jeunes gens sont des membres de la société </a:t>
              </a:r>
              <a:r>
                <a:rPr lang="fr-FR" sz="1600" b="1" dirty="0" smtClean="0">
                  <a:solidFill>
                    <a:schemeClr val="tx1"/>
                  </a:solidFill>
                </a:rPr>
                <a:t>:</a:t>
              </a:r>
              <a:endParaRPr lang="en-US" sz="1600" dirty="0">
                <a:solidFill>
                  <a:schemeClr val="tx1"/>
                </a:solidFill>
              </a:endParaRPr>
            </a:p>
            <a:p>
              <a:r>
                <a:rPr lang="fr-FR" sz="1600" b="1" dirty="0" smtClean="0">
                  <a:solidFill>
                    <a:schemeClr val="tx1"/>
                  </a:solidFill>
                </a:rPr>
                <a:t>- informés</a:t>
              </a:r>
              <a:r>
                <a:rPr lang="fr-FR" sz="1600" b="1" dirty="0">
                  <a:solidFill>
                    <a:schemeClr val="tx1"/>
                  </a:solidFill>
                </a:rPr>
                <a:t> </a:t>
              </a:r>
              <a:r>
                <a:rPr lang="fr-FR" sz="1600" b="1" dirty="0" smtClean="0">
                  <a:solidFill>
                    <a:schemeClr val="tx1"/>
                  </a:solidFill>
                </a:rPr>
                <a:t>;</a:t>
              </a:r>
              <a:endParaRPr lang="en-US" sz="1600" dirty="0">
                <a:solidFill>
                  <a:schemeClr val="tx1"/>
                </a:solidFill>
              </a:endParaRPr>
            </a:p>
            <a:p>
              <a:r>
                <a:rPr lang="fr-FR" sz="1600" b="1" dirty="0" smtClean="0">
                  <a:solidFill>
                    <a:schemeClr val="tx1"/>
                  </a:solidFill>
                </a:rPr>
                <a:t>- compétents</a:t>
              </a:r>
              <a:r>
                <a:rPr lang="fr-FR" sz="1600" b="1" dirty="0">
                  <a:solidFill>
                    <a:schemeClr val="tx1"/>
                  </a:solidFill>
                </a:rPr>
                <a:t> </a:t>
              </a:r>
              <a:r>
                <a:rPr lang="fr-FR" sz="1600" b="1" dirty="0" smtClean="0">
                  <a:solidFill>
                    <a:schemeClr val="tx1"/>
                  </a:solidFill>
                </a:rPr>
                <a:t>;</a:t>
              </a:r>
              <a:endParaRPr lang="en-US" sz="1600" dirty="0">
                <a:solidFill>
                  <a:schemeClr val="tx1"/>
                </a:solidFill>
              </a:endParaRPr>
            </a:p>
            <a:p>
              <a:r>
                <a:rPr lang="fr-FR" sz="1600" b="1" dirty="0" smtClean="0">
                  <a:solidFill>
                    <a:schemeClr val="tx1"/>
                  </a:solidFill>
                </a:rPr>
                <a:t>- actifs</a:t>
              </a:r>
              <a:r>
                <a:rPr lang="fr-FR" sz="1600" b="1" dirty="0">
                  <a:solidFill>
                    <a:schemeClr val="tx1"/>
                  </a:solidFill>
                </a:rPr>
                <a:t>.</a:t>
              </a:r>
              <a:endParaRPr lang="en-US" sz="1600" dirty="0">
                <a:solidFill>
                  <a:schemeClr val="tx1"/>
                </a:solidFill>
              </a:endParaRPr>
            </a:p>
          </p:txBody>
        </p:sp>
        <p:sp>
          <p:nvSpPr>
            <p:cNvPr id="16" name="Oval 15"/>
            <p:cNvSpPr/>
            <p:nvPr/>
          </p:nvSpPr>
          <p:spPr>
            <a:xfrm>
              <a:off x="378133" y="4408423"/>
              <a:ext cx="2583161" cy="849991"/>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fr-FR" sz="1500" dirty="0">
                  <a:solidFill>
                    <a:srgbClr val="002060"/>
                  </a:solidFill>
                </a:rPr>
                <a:t>Ils doivent être soutenus dans leur rôle de leaders.</a:t>
              </a:r>
            </a:p>
          </p:txBody>
        </p:sp>
        <p:sp>
          <p:nvSpPr>
            <p:cNvPr id="9" name="Oval 8"/>
            <p:cNvSpPr/>
            <p:nvPr/>
          </p:nvSpPr>
          <p:spPr>
            <a:xfrm>
              <a:off x="6043507" y="4062620"/>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6187523" y="4336341"/>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6343730" y="4069417"/>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5786860" y="4048309"/>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5539451" y="4048309"/>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5098165" y="3944913"/>
              <a:ext cx="369278" cy="36957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Oval 17"/>
            <p:cNvSpPr/>
            <p:nvPr/>
          </p:nvSpPr>
          <p:spPr>
            <a:xfrm>
              <a:off x="5971499" y="3616261"/>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18"/>
            <p:cNvSpPr/>
            <p:nvPr/>
          </p:nvSpPr>
          <p:spPr>
            <a:xfrm>
              <a:off x="6002884" y="4520977"/>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6187523" y="3832285"/>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2" name="Group 21"/>
            <p:cNvGrpSpPr/>
            <p:nvPr/>
          </p:nvGrpSpPr>
          <p:grpSpPr>
            <a:xfrm>
              <a:off x="3145933" y="3250934"/>
              <a:ext cx="1796810" cy="1821602"/>
              <a:chOff x="2548980" y="1408293"/>
              <a:chExt cx="1796810" cy="1821602"/>
            </a:xfrm>
          </p:grpSpPr>
          <p:sp>
            <p:nvSpPr>
              <p:cNvPr id="46" name="Oval 45"/>
              <p:cNvSpPr/>
              <p:nvPr/>
            </p:nvSpPr>
            <p:spPr>
              <a:xfrm>
                <a:off x="2548980" y="1408293"/>
                <a:ext cx="1796810" cy="1821602"/>
              </a:xfrm>
              <a:prstGeom prst="ellipse">
                <a:avLst/>
              </a:prstGeom>
              <a:ln>
                <a:solidFill>
                  <a:schemeClr val="accent2"/>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Oval 14"/>
              <p:cNvSpPr/>
              <p:nvPr/>
            </p:nvSpPr>
            <p:spPr>
              <a:xfrm>
                <a:off x="2812117" y="1675060"/>
                <a:ext cx="1270536" cy="12880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lvl="0" algn="ctr" defTabSz="711200">
                  <a:lnSpc>
                    <a:spcPct val="90000"/>
                  </a:lnSpc>
                  <a:spcAft>
                    <a:spcPct val="35000"/>
                  </a:spcAft>
                </a:pPr>
                <a:r>
                  <a:rPr lang="fr-FR" sz="1600" dirty="0">
                    <a:solidFill>
                      <a:srgbClr val="002060"/>
                    </a:solidFill>
                  </a:rPr>
                  <a:t>Efficacité et pertinence des programmes.</a:t>
                </a:r>
              </a:p>
            </p:txBody>
          </p:sp>
        </p:grpSp>
        <p:sp>
          <p:nvSpPr>
            <p:cNvPr id="23" name="Oval 22"/>
            <p:cNvSpPr/>
            <p:nvPr/>
          </p:nvSpPr>
          <p:spPr>
            <a:xfrm>
              <a:off x="2961294" y="2954064"/>
              <a:ext cx="369278" cy="36957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Oval 23"/>
            <p:cNvSpPr/>
            <p:nvPr/>
          </p:nvSpPr>
          <p:spPr>
            <a:xfrm>
              <a:off x="2606134" y="2944390"/>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24"/>
            <p:cNvSpPr/>
            <p:nvPr/>
          </p:nvSpPr>
          <p:spPr>
            <a:xfrm>
              <a:off x="2226633" y="2966672"/>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Oval 25"/>
            <p:cNvSpPr/>
            <p:nvPr/>
          </p:nvSpPr>
          <p:spPr>
            <a:xfrm>
              <a:off x="1818960" y="3023361"/>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Oval 26"/>
            <p:cNvSpPr/>
            <p:nvPr/>
          </p:nvSpPr>
          <p:spPr>
            <a:xfrm>
              <a:off x="1413616" y="3021543"/>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27"/>
            <p:cNvSpPr/>
            <p:nvPr/>
          </p:nvSpPr>
          <p:spPr>
            <a:xfrm>
              <a:off x="1018000" y="2974069"/>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Oval 28"/>
            <p:cNvSpPr/>
            <p:nvPr/>
          </p:nvSpPr>
          <p:spPr>
            <a:xfrm>
              <a:off x="616624" y="2961764"/>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30" name="Group 29"/>
            <p:cNvGrpSpPr/>
            <p:nvPr/>
          </p:nvGrpSpPr>
          <p:grpSpPr>
            <a:xfrm>
              <a:off x="370274" y="2116172"/>
              <a:ext cx="2350998" cy="828218"/>
              <a:chOff x="28304" y="209757"/>
              <a:chExt cx="2350998" cy="828218"/>
            </a:xfrm>
          </p:grpSpPr>
          <p:sp>
            <p:nvSpPr>
              <p:cNvPr id="44" name="Oval 43"/>
              <p:cNvSpPr/>
              <p:nvPr/>
            </p:nvSpPr>
            <p:spPr>
              <a:xfrm>
                <a:off x="28304" y="209757"/>
                <a:ext cx="2350998" cy="82821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tx1">
                  <a:hueOff val="0"/>
                  <a:satOff val="0"/>
                  <a:lumOff val="0"/>
                  <a:alphaOff val="0"/>
                </a:schemeClr>
              </a:fontRef>
            </p:style>
          </p:sp>
          <p:sp>
            <p:nvSpPr>
              <p:cNvPr id="45" name="Oval 23"/>
              <p:cNvSpPr/>
              <p:nvPr/>
            </p:nvSpPr>
            <p:spPr>
              <a:xfrm>
                <a:off x="159011" y="331047"/>
                <a:ext cx="2126089" cy="58563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b" anchorCtr="0">
                <a:noAutofit/>
              </a:bodyPr>
              <a:lstStyle/>
              <a:p>
                <a:pPr lvl="0" algn="ctr" defTabSz="666750">
                  <a:lnSpc>
                    <a:spcPct val="90000"/>
                  </a:lnSpc>
                  <a:spcBef>
                    <a:spcPct val="0"/>
                  </a:spcBef>
                  <a:spcAft>
                    <a:spcPct val="35000"/>
                  </a:spcAft>
                </a:pPr>
                <a:endParaRPr lang="en-US" sz="1500" b="1" kern="1200" dirty="0" smtClean="0">
                  <a:solidFill>
                    <a:srgbClr val="002060"/>
                  </a:solidFill>
                </a:endParaRPr>
              </a:p>
              <a:p>
                <a:pPr lvl="0" algn="ctr" defTabSz="666750">
                  <a:lnSpc>
                    <a:spcPct val="90000"/>
                  </a:lnSpc>
                  <a:spcBef>
                    <a:spcPct val="0"/>
                  </a:spcBef>
                  <a:spcAft>
                    <a:spcPct val="35000"/>
                  </a:spcAft>
                </a:pPr>
                <a:endParaRPr lang="en-US" sz="1500" b="1" kern="1200" dirty="0" smtClean="0">
                  <a:solidFill>
                    <a:srgbClr val="002060"/>
                  </a:solidFill>
                </a:endParaRPr>
              </a:p>
              <a:p>
                <a:pPr lvl="0" algn="ctr" defTabSz="666750">
                  <a:lnSpc>
                    <a:spcPct val="90000"/>
                  </a:lnSpc>
                  <a:spcBef>
                    <a:spcPct val="0"/>
                  </a:spcBef>
                  <a:spcAft>
                    <a:spcPct val="35000"/>
                  </a:spcAft>
                </a:pPr>
                <a:endParaRPr lang="en-US" sz="1500" b="1" kern="1200" dirty="0" smtClean="0">
                  <a:solidFill>
                    <a:srgbClr val="002060"/>
                  </a:solidFill>
                </a:endParaRPr>
              </a:p>
              <a:p>
                <a:pPr lvl="0" algn="ctr" defTabSz="666750">
                  <a:lnSpc>
                    <a:spcPct val="90000"/>
                  </a:lnSpc>
                  <a:spcBef>
                    <a:spcPct val="0"/>
                  </a:spcBef>
                  <a:spcAft>
                    <a:spcPct val="35000"/>
                  </a:spcAft>
                </a:pPr>
                <a:endParaRPr lang="en-US" sz="1500" b="1"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Bef>
                    <a:spcPct val="0"/>
                  </a:spcBef>
                  <a:spcAft>
                    <a:spcPts val="0"/>
                  </a:spcAft>
                </a:pPr>
                <a:endParaRPr lang="en-US" sz="1500" b="0" kern="1200" dirty="0" smtClean="0">
                  <a:solidFill>
                    <a:srgbClr val="002060"/>
                  </a:solidFill>
                </a:endParaRPr>
              </a:p>
              <a:p>
                <a:pPr lvl="0" algn="ctr" defTabSz="666750">
                  <a:lnSpc>
                    <a:spcPct val="90000"/>
                  </a:lnSpc>
                  <a:spcAft>
                    <a:spcPts val="0"/>
                  </a:spcAft>
                </a:pPr>
                <a:endParaRPr lang="fr-FR" sz="1500" dirty="0" smtClean="0">
                  <a:solidFill>
                    <a:srgbClr val="002060"/>
                  </a:solidFill>
                </a:endParaRPr>
              </a:p>
              <a:p>
                <a:pPr lvl="0" algn="ctr" defTabSz="666750">
                  <a:lnSpc>
                    <a:spcPct val="90000"/>
                  </a:lnSpc>
                  <a:spcAft>
                    <a:spcPts val="0"/>
                  </a:spcAft>
                </a:pPr>
                <a:endParaRPr lang="fr-FR" sz="1500" dirty="0">
                  <a:solidFill>
                    <a:srgbClr val="002060"/>
                  </a:solidFill>
                </a:endParaRPr>
              </a:p>
              <a:p>
                <a:pPr lvl="0" algn="ctr" defTabSz="666750">
                  <a:lnSpc>
                    <a:spcPct val="90000"/>
                  </a:lnSpc>
                  <a:spcAft>
                    <a:spcPts val="0"/>
                  </a:spcAft>
                </a:pPr>
                <a:endParaRPr lang="fr-FR" sz="1500" dirty="0" smtClean="0">
                  <a:solidFill>
                    <a:srgbClr val="002060"/>
                  </a:solidFill>
                </a:endParaRPr>
              </a:p>
              <a:p>
                <a:pPr lvl="0" algn="ctr" defTabSz="666750">
                  <a:lnSpc>
                    <a:spcPct val="90000"/>
                  </a:lnSpc>
                  <a:spcAft>
                    <a:spcPts val="0"/>
                  </a:spcAft>
                </a:pPr>
                <a:endParaRPr lang="fr-FR" sz="1500" dirty="0">
                  <a:solidFill>
                    <a:srgbClr val="002060"/>
                  </a:solidFill>
                </a:endParaRPr>
              </a:p>
              <a:p>
                <a:pPr lvl="0" algn="ctr" defTabSz="666750">
                  <a:lnSpc>
                    <a:spcPct val="90000"/>
                  </a:lnSpc>
                  <a:spcAft>
                    <a:spcPts val="0"/>
                  </a:spcAft>
                </a:pPr>
                <a:r>
                  <a:rPr lang="fr-FR" sz="1500" dirty="0" smtClean="0">
                    <a:solidFill>
                      <a:srgbClr val="002060"/>
                    </a:solidFill>
                  </a:rPr>
                  <a:t>Notre </a:t>
                </a:r>
                <a:r>
                  <a:rPr lang="fr-FR" sz="1500" dirty="0">
                    <a:solidFill>
                      <a:srgbClr val="002060"/>
                    </a:solidFill>
                  </a:rPr>
                  <a:t>travail doit viser les jeunes gens (bénéficiaires).</a:t>
                </a:r>
              </a:p>
            </p:txBody>
          </p:sp>
        </p:grpSp>
        <p:sp>
          <p:nvSpPr>
            <p:cNvPr id="31" name="Oval 30"/>
            <p:cNvSpPr/>
            <p:nvPr/>
          </p:nvSpPr>
          <p:spPr>
            <a:xfrm>
              <a:off x="2656856" y="3946224"/>
              <a:ext cx="369278" cy="36957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2" name="Oval 31"/>
            <p:cNvSpPr/>
            <p:nvPr/>
          </p:nvSpPr>
          <p:spPr>
            <a:xfrm>
              <a:off x="2261653" y="4131164"/>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Oval 32"/>
            <p:cNvSpPr/>
            <p:nvPr/>
          </p:nvSpPr>
          <p:spPr>
            <a:xfrm>
              <a:off x="1823824" y="4131164"/>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33"/>
            <p:cNvSpPr/>
            <p:nvPr/>
          </p:nvSpPr>
          <p:spPr>
            <a:xfrm>
              <a:off x="1391304" y="4127972"/>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5" name="Oval 34"/>
            <p:cNvSpPr/>
            <p:nvPr/>
          </p:nvSpPr>
          <p:spPr>
            <a:xfrm>
              <a:off x="1018000" y="4131164"/>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Oval 35"/>
            <p:cNvSpPr/>
            <p:nvPr/>
          </p:nvSpPr>
          <p:spPr>
            <a:xfrm>
              <a:off x="602932" y="4131164"/>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Oval 36"/>
            <p:cNvSpPr/>
            <p:nvPr/>
          </p:nvSpPr>
          <p:spPr>
            <a:xfrm>
              <a:off x="2879847" y="4876179"/>
              <a:ext cx="369278" cy="36957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8" name="Oval 37"/>
            <p:cNvSpPr/>
            <p:nvPr/>
          </p:nvSpPr>
          <p:spPr>
            <a:xfrm>
              <a:off x="2627070" y="5282821"/>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Oval 38"/>
            <p:cNvSpPr/>
            <p:nvPr/>
          </p:nvSpPr>
          <p:spPr>
            <a:xfrm>
              <a:off x="2244819" y="5309740"/>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Oval 39"/>
            <p:cNvSpPr/>
            <p:nvPr/>
          </p:nvSpPr>
          <p:spPr>
            <a:xfrm>
              <a:off x="1833297" y="5332596"/>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1" name="Oval 40"/>
            <p:cNvSpPr/>
            <p:nvPr/>
          </p:nvSpPr>
          <p:spPr>
            <a:xfrm>
              <a:off x="1391304" y="5319912"/>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Oval 41"/>
            <p:cNvSpPr/>
            <p:nvPr/>
          </p:nvSpPr>
          <p:spPr>
            <a:xfrm>
              <a:off x="1010995" y="5318951"/>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Oval 42"/>
            <p:cNvSpPr/>
            <p:nvPr/>
          </p:nvSpPr>
          <p:spPr>
            <a:xfrm>
              <a:off x="627336" y="5282821"/>
              <a:ext cx="184639" cy="184636"/>
            </a:xfrm>
            <a:prstGeom prst="ellips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idx="4294967295"/>
          </p:nvPr>
        </p:nvSpPr>
        <p:spPr>
          <a:xfrm>
            <a:off x="457200" y="0"/>
            <a:ext cx="8229600" cy="1295400"/>
          </a:xfrm>
          <a:prstGeom prst="rect">
            <a:avLst/>
          </a:prstGeom>
        </p:spPr>
        <p:txBody>
          <a:bodyPr/>
          <a:lstStyle/>
          <a:p>
            <a:r>
              <a:rPr lang="fr-FR" dirty="0"/>
              <a:t>Pourquoi faire participer les adolescents et les jeunes ?</a:t>
            </a:r>
            <a:r>
              <a:rPr lang="en-US" dirty="0"/>
              <a:t/>
            </a:r>
            <a:br>
              <a:rPr lang="en-US" dirty="0"/>
            </a:br>
            <a:r>
              <a:rPr lang="en-US" dirty="0"/>
              <a:t/>
            </a:r>
            <a:br>
              <a:rPr lang="en-US" dirty="0"/>
            </a:br>
            <a:endParaRPr lang="en-US" dirty="0" smtClean="0"/>
          </a:p>
        </p:txBody>
      </p:sp>
      <p:sp>
        <p:nvSpPr>
          <p:cNvPr id="28675" name="Content Placeholder 2"/>
          <p:cNvSpPr>
            <a:spLocks noGrp="1"/>
          </p:cNvSpPr>
          <p:nvPr>
            <p:ph idx="4294967295"/>
          </p:nvPr>
        </p:nvSpPr>
        <p:spPr>
          <a:xfrm>
            <a:off x="179512" y="1628800"/>
            <a:ext cx="8932738" cy="4608488"/>
          </a:xfrm>
          <a:prstGeom prst="rect">
            <a:avLst/>
          </a:prstGeom>
        </p:spPr>
        <p:txBody>
          <a:bodyPr/>
          <a:lstStyle/>
          <a:p>
            <a:pPr marL="0" indent="0">
              <a:buFont typeface="Wingdings" pitchFamily="2" charset="2"/>
              <a:buNone/>
              <a:defRPr/>
            </a:pPr>
            <a:endParaRPr lang="en-US" sz="300" b="1" dirty="0" smtClean="0"/>
          </a:p>
          <a:p>
            <a:pPr marL="0" indent="0">
              <a:buNone/>
            </a:pPr>
            <a:r>
              <a:rPr lang="fr-FR" b="1" dirty="0"/>
              <a:t>La participation des adolescents et des jeunes :</a:t>
            </a:r>
            <a:endParaRPr lang="en-US" dirty="0"/>
          </a:p>
          <a:p>
            <a:r>
              <a:rPr lang="fr-FR" sz="2400" dirty="0" smtClean="0"/>
              <a:t>est </a:t>
            </a:r>
            <a:r>
              <a:rPr lang="fr-FR" sz="2400" dirty="0"/>
              <a:t>un droit fondamental </a:t>
            </a:r>
            <a:r>
              <a:rPr lang="fr-FR" sz="2400" dirty="0" smtClean="0"/>
              <a:t>;</a:t>
            </a:r>
            <a:endParaRPr lang="en-US" sz="2400" dirty="0"/>
          </a:p>
          <a:p>
            <a:r>
              <a:rPr lang="fr-FR" sz="2400" dirty="0" smtClean="0"/>
              <a:t>renforce </a:t>
            </a:r>
            <a:r>
              <a:rPr lang="fr-FR" sz="2400" dirty="0"/>
              <a:t>leur capacité à acquérir des compétences pratiques précieuses </a:t>
            </a:r>
            <a:r>
              <a:rPr lang="fr-FR" sz="2400" dirty="0" smtClean="0"/>
              <a:t>;</a:t>
            </a:r>
            <a:endParaRPr lang="en-US" sz="2400" dirty="0"/>
          </a:p>
          <a:p>
            <a:r>
              <a:rPr lang="fr-FR" sz="2400" dirty="0" smtClean="0"/>
              <a:t>accroît </a:t>
            </a:r>
            <a:r>
              <a:rPr lang="fr-FR" sz="2400" dirty="0"/>
              <a:t>leur confiance en soi et leur autonomie </a:t>
            </a:r>
            <a:r>
              <a:rPr lang="fr-FR" sz="2400" dirty="0" smtClean="0"/>
              <a:t>;</a:t>
            </a:r>
            <a:endParaRPr lang="en-US" sz="2400" dirty="0"/>
          </a:p>
          <a:p>
            <a:r>
              <a:rPr lang="fr-FR" sz="2400" dirty="0" smtClean="0"/>
              <a:t>les </a:t>
            </a:r>
            <a:r>
              <a:rPr lang="fr-FR" sz="2400" dirty="0"/>
              <a:t>motive et les sensibilise aux questions sociales.</a:t>
            </a:r>
            <a:endParaRPr lang="en-US" sz="2400" dirty="0"/>
          </a:p>
        </p:txBody>
      </p:sp>
      <p:sp>
        <p:nvSpPr>
          <p:cNvPr id="3" name="TextBox 2"/>
          <p:cNvSpPr txBox="1"/>
          <p:nvPr/>
        </p:nvSpPr>
        <p:spPr>
          <a:xfrm>
            <a:off x="755650" y="4509120"/>
            <a:ext cx="7416750" cy="2185214"/>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pPr>
              <a:defRPr/>
            </a:pPr>
            <a:endParaRPr lang="en-US" sz="2000" dirty="0"/>
          </a:p>
          <a:p>
            <a:r>
              <a:rPr lang="fr-FR" sz="2000" dirty="0"/>
              <a:t>« Lorsque les adolescents sont aidés et encouragés par des adultes bienveillants, ils s’épanouissent véritablement et assument pleinement leur rôle au sein de leur famille et de leur communauté. »</a:t>
            </a:r>
            <a:endParaRPr lang="en-US" sz="2000" dirty="0"/>
          </a:p>
          <a:p>
            <a:pPr>
              <a:defRPr/>
            </a:pPr>
            <a:r>
              <a:rPr lang="en-US" dirty="0"/>
              <a:t>	</a:t>
            </a:r>
            <a:r>
              <a:rPr lang="en-US" b="1" dirty="0"/>
              <a:t>                                   </a:t>
            </a:r>
            <a:r>
              <a:rPr lang="en-US" dirty="0"/>
              <a:t>- UNICEF</a:t>
            </a:r>
          </a:p>
          <a:p>
            <a:pPr>
              <a:defRPr/>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idx="4294967295"/>
          </p:nvPr>
        </p:nvSpPr>
        <p:spPr>
          <a:xfrm>
            <a:off x="0" y="1414463"/>
            <a:ext cx="9144000" cy="4967287"/>
          </a:xfrm>
          <a:prstGeom prst="rect">
            <a:avLst/>
          </a:prstGeom>
        </p:spPr>
        <p:txBody>
          <a:bodyPr anchorCtr="1"/>
          <a:lstStyle/>
          <a:p>
            <a:pPr marL="0" indent="0">
              <a:buFont typeface="Wingdings" pitchFamily="2" charset="2"/>
              <a:buNone/>
              <a:defRPr/>
            </a:pPr>
            <a:endParaRPr lang="en-US" sz="1600" dirty="0"/>
          </a:p>
          <a:p>
            <a:r>
              <a:rPr lang="fr-FR" dirty="0"/>
              <a:t>Nouer des </a:t>
            </a:r>
            <a:r>
              <a:rPr lang="fr-FR" b="1" dirty="0"/>
              <a:t>partenariats efficaces. </a:t>
            </a:r>
            <a:endParaRPr lang="en-US" dirty="0"/>
          </a:p>
          <a:p>
            <a:r>
              <a:rPr lang="fr-FR" dirty="0" smtClean="0"/>
              <a:t>Réaliser </a:t>
            </a:r>
            <a:r>
              <a:rPr lang="fr-FR" b="1" dirty="0"/>
              <a:t>une analyse du contexte </a:t>
            </a:r>
            <a:r>
              <a:rPr lang="fr-FR" dirty="0"/>
              <a:t>et une </a:t>
            </a:r>
            <a:r>
              <a:rPr lang="fr-FR" b="1" dirty="0"/>
              <a:t>évaluation des programmes.</a:t>
            </a:r>
            <a:endParaRPr lang="en-US" dirty="0"/>
          </a:p>
          <a:p>
            <a:r>
              <a:rPr lang="fr-FR" dirty="0"/>
              <a:t> </a:t>
            </a:r>
            <a:r>
              <a:rPr lang="fr-FR" dirty="0" smtClean="0"/>
              <a:t>Réaliser/proposer </a:t>
            </a:r>
            <a:r>
              <a:rPr lang="fr-FR" dirty="0"/>
              <a:t>des activités</a:t>
            </a:r>
            <a:r>
              <a:rPr lang="fr-FR" b="1" dirty="0"/>
              <a:t> politiques</a:t>
            </a:r>
            <a:r>
              <a:rPr lang="fr-FR" dirty="0"/>
              <a:t>, </a:t>
            </a:r>
            <a:r>
              <a:rPr lang="fr-FR" b="1" dirty="0"/>
              <a:t>économiques </a:t>
            </a:r>
            <a:r>
              <a:rPr lang="fr-FR" dirty="0"/>
              <a:t>et </a:t>
            </a:r>
            <a:r>
              <a:rPr lang="fr-FR" b="1" dirty="0"/>
              <a:t>sociales.</a:t>
            </a:r>
            <a:endParaRPr lang="en-US" dirty="0"/>
          </a:p>
        </p:txBody>
      </p:sp>
      <p:sp>
        <p:nvSpPr>
          <p:cNvPr id="38915" name="Title 1"/>
          <p:cNvSpPr>
            <a:spLocks noGrp="1"/>
          </p:cNvSpPr>
          <p:nvPr>
            <p:ph type="title" idx="4294967295"/>
          </p:nvPr>
        </p:nvSpPr>
        <p:spPr>
          <a:xfrm>
            <a:off x="457200" y="152400"/>
            <a:ext cx="8229600" cy="1143000"/>
          </a:xfrm>
          <a:prstGeom prst="rect">
            <a:avLst/>
          </a:prstGeom>
        </p:spPr>
        <p:txBody>
          <a:bodyPr/>
          <a:lstStyle/>
          <a:p>
            <a:r>
              <a:rPr lang="fr-FR" sz="3600" dirty="0"/>
              <a:t>Moyens pratiques de faire participer les adolescents et les jeunes</a:t>
            </a:r>
            <a:r>
              <a:rPr lang="en-US" sz="4000" dirty="0"/>
              <a:t/>
            </a:r>
            <a:br>
              <a:rPr lang="en-US" sz="4000" dirty="0"/>
            </a:br>
            <a:r>
              <a:rPr lang="en-US" sz="4000" dirty="0" smtClean="0"/>
              <a:t/>
            </a:r>
            <a:br>
              <a:rPr lang="en-US" sz="4000" dirty="0" smtClean="0"/>
            </a:br>
            <a:endParaRPr lang="en-US" sz="4000" dirty="0" smtClean="0"/>
          </a:p>
        </p:txBody>
      </p:sp>
      <p:sp>
        <p:nvSpPr>
          <p:cNvPr id="38917" name="Rectangle 4"/>
          <p:cNvSpPr>
            <a:spLocks noChangeArrowheads="1"/>
          </p:cNvSpPr>
          <p:nvPr/>
        </p:nvSpPr>
        <p:spPr bwMode="auto">
          <a:xfrm>
            <a:off x="2286000" y="1090613"/>
            <a:ext cx="4572000"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dirty="0"/>
              <a:t/>
            </a:r>
            <a:br>
              <a:rPr lang="en-US" dirty="0"/>
            </a:br>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48064" y="3717032"/>
            <a:ext cx="3819525" cy="256222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xfrm>
            <a:off x="457200" y="163513"/>
            <a:ext cx="8229600" cy="1260475"/>
          </a:xfrm>
          <a:prstGeom prst="rect">
            <a:avLst/>
          </a:prstGeom>
        </p:spPr>
        <p:txBody>
          <a:bodyPr/>
          <a:lstStyle/>
          <a:p>
            <a:r>
              <a:rPr lang="fr-FR" sz="4000" dirty="0"/>
              <a:t>Des partenariats efficaces pour les adolescents et les jeunes</a:t>
            </a:r>
            <a:r>
              <a:rPr lang="en-US" sz="4000" dirty="0"/>
              <a:t/>
            </a:r>
            <a:br>
              <a:rPr lang="en-US" sz="4000" dirty="0"/>
            </a:br>
            <a:r>
              <a:rPr lang="en-US" sz="3800" dirty="0" smtClean="0"/>
              <a:t/>
            </a:r>
            <a:br>
              <a:rPr lang="en-US" sz="3800" dirty="0" smtClean="0"/>
            </a:br>
            <a:endParaRPr lang="en-US" sz="3800" dirty="0" smtClean="0"/>
          </a:p>
        </p:txBody>
      </p:sp>
      <p:sp>
        <p:nvSpPr>
          <p:cNvPr id="39939" name="Content Placeholder 2"/>
          <p:cNvSpPr>
            <a:spLocks noGrp="1"/>
          </p:cNvSpPr>
          <p:nvPr>
            <p:ph idx="4294967295"/>
          </p:nvPr>
        </p:nvSpPr>
        <p:spPr>
          <a:xfrm>
            <a:off x="0" y="1484313"/>
            <a:ext cx="9148763" cy="4968875"/>
          </a:xfrm>
          <a:prstGeom prst="rect">
            <a:avLst/>
          </a:prstGeom>
        </p:spPr>
        <p:txBody>
          <a:bodyPr/>
          <a:lstStyle/>
          <a:p>
            <a:pPr marL="0" indent="0">
              <a:buNone/>
            </a:pPr>
            <a:r>
              <a:rPr lang="fr-FR" sz="3200" dirty="0"/>
              <a:t>Un véritable partenariat associe les perspectives et les compétences des adolescents et des jeunes à l’expérience et la sagesse des adultes.</a:t>
            </a:r>
            <a:endParaRPr lang="en-US" sz="32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139952" y="3227185"/>
            <a:ext cx="4095750" cy="27241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457200" y="152400"/>
            <a:ext cx="8229600" cy="1143000"/>
          </a:xfrm>
          <a:prstGeom prst="rect">
            <a:avLst/>
          </a:prstGeom>
        </p:spPr>
        <p:txBody>
          <a:bodyPr/>
          <a:lstStyle/>
          <a:p>
            <a:r>
              <a:rPr lang="fr-FR" dirty="0"/>
              <a:t>Analyse du contexte</a:t>
            </a:r>
            <a:endParaRPr lang="en-US" dirty="0"/>
          </a:p>
        </p:txBody>
      </p:sp>
      <p:sp>
        <p:nvSpPr>
          <p:cNvPr id="34819" name="Content Placeholder 2"/>
          <p:cNvSpPr>
            <a:spLocks noGrp="1"/>
          </p:cNvSpPr>
          <p:nvPr>
            <p:ph idx="4294967295"/>
          </p:nvPr>
        </p:nvSpPr>
        <p:spPr>
          <a:xfrm>
            <a:off x="107950" y="1600200"/>
            <a:ext cx="8856663" cy="4525963"/>
          </a:xfrm>
          <a:prstGeom prst="rect">
            <a:avLst/>
          </a:prstGeom>
        </p:spPr>
        <p:txBody>
          <a:bodyPr/>
          <a:lstStyle/>
          <a:p>
            <a:pPr marL="0" indent="0">
              <a:buNone/>
            </a:pPr>
            <a:r>
              <a:rPr lang="fr-FR" sz="2400" dirty="0"/>
              <a:t>Pour une élaboration et une mise en œuvre efficaces des programmes destinés aux adolescents et aux jeunes, il convient de réaliser une </a:t>
            </a:r>
            <a:r>
              <a:rPr lang="fr-FR" sz="2400" b="1" dirty="0"/>
              <a:t>analyse du contexte</a:t>
            </a:r>
            <a:r>
              <a:rPr lang="fr-FR" sz="2400" dirty="0"/>
              <a:t>, </a:t>
            </a:r>
            <a:r>
              <a:rPr lang="fr-FR" sz="2400" b="1" dirty="0"/>
              <a:t>en partenariat avec les adolescents et les jeunes, </a:t>
            </a:r>
            <a:r>
              <a:rPr lang="fr-FR" sz="2400" dirty="0"/>
              <a:t>afin de contribuer à identifier les différents besoins et facteurs de risque pour les jeunes gens dans la région ciblée.</a:t>
            </a:r>
            <a:endParaRPr lang="en-US" sz="2400" dirty="0"/>
          </a:p>
          <a:p>
            <a:pPr lvl="2"/>
            <a:endParaRPr lang="en-US" sz="2200" dirty="0" smtClean="0"/>
          </a:p>
          <a:p>
            <a:pPr lvl="2"/>
            <a:endParaRPr lang="en-US" sz="2200" dirty="0"/>
          </a:p>
          <a:p>
            <a:pPr lvl="2"/>
            <a:endParaRPr lang="en-US" sz="2200" dirty="0" smtClean="0"/>
          </a:p>
          <a:p>
            <a:pPr lvl="2"/>
            <a:endParaRPr lang="en-US" sz="2200" dirty="0"/>
          </a:p>
          <a:p>
            <a:pPr lvl="2"/>
            <a:endParaRPr lang="en-US" sz="2200" dirty="0" smtClean="0"/>
          </a:p>
          <a:p>
            <a:pPr marL="0" indent="0">
              <a:buNone/>
            </a:pPr>
            <a:r>
              <a:rPr lang="fr-FR" sz="1600" b="1" dirty="0"/>
              <a:t>Ressources : </a:t>
            </a:r>
            <a:r>
              <a:rPr lang="fr-FR" sz="1600" dirty="0"/>
              <a:t>Manuel des normes minimales de l’INEE : analyse</a:t>
            </a:r>
            <a:endParaRPr lang="en-US" sz="16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78294" y="3933056"/>
            <a:ext cx="8067675" cy="164592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xfrm>
            <a:off x="539750" y="188913"/>
            <a:ext cx="8229600" cy="1069975"/>
          </a:xfrm>
          <a:prstGeom prst="rect">
            <a:avLst/>
          </a:prstGeom>
        </p:spPr>
        <p:txBody>
          <a:bodyPr/>
          <a:lstStyle/>
          <a:p>
            <a:r>
              <a:rPr lang="fr-FR" dirty="0"/>
              <a:t>Analyse du contexte (suite)</a:t>
            </a:r>
            <a:endParaRPr lang="en-US" dirty="0"/>
          </a:p>
        </p:txBody>
      </p:sp>
      <p:sp>
        <p:nvSpPr>
          <p:cNvPr id="33795" name="Content Placeholder 2"/>
          <p:cNvSpPr>
            <a:spLocks noGrp="1"/>
          </p:cNvSpPr>
          <p:nvPr>
            <p:ph idx="4294967295"/>
          </p:nvPr>
        </p:nvSpPr>
        <p:spPr>
          <a:xfrm>
            <a:off x="-46038" y="1557338"/>
            <a:ext cx="8924926" cy="4968875"/>
          </a:xfrm>
          <a:prstGeom prst="rect">
            <a:avLst/>
          </a:prstGeom>
        </p:spPr>
        <p:txBody>
          <a:bodyPr/>
          <a:lstStyle/>
          <a:p>
            <a:pPr marL="0" indent="0">
              <a:buNone/>
            </a:pPr>
            <a:r>
              <a:rPr lang="fr-FR" b="1" dirty="0"/>
              <a:t>Les adolescents et les jeunes aident à identifier :</a:t>
            </a:r>
            <a:endParaRPr lang="en-US" sz="1200" dirty="0"/>
          </a:p>
          <a:p>
            <a:pPr lvl="1"/>
            <a:r>
              <a:rPr lang="fr-FR" dirty="0" smtClean="0"/>
              <a:t>Les </a:t>
            </a:r>
            <a:r>
              <a:rPr lang="fr-FR" dirty="0"/>
              <a:t>partenariats </a:t>
            </a:r>
            <a:r>
              <a:rPr lang="fr-FR" dirty="0" smtClean="0"/>
              <a:t>potentiels.</a:t>
            </a:r>
            <a:endParaRPr lang="en-US" sz="1200" dirty="0"/>
          </a:p>
          <a:p>
            <a:pPr lvl="1"/>
            <a:r>
              <a:rPr lang="fr-FR" dirty="0" smtClean="0"/>
              <a:t>Les </a:t>
            </a:r>
            <a:r>
              <a:rPr lang="fr-FR" dirty="0"/>
              <a:t>priorités et les normes </a:t>
            </a:r>
            <a:r>
              <a:rPr lang="fr-FR" dirty="0" smtClean="0"/>
              <a:t>culturelles.</a:t>
            </a:r>
            <a:endParaRPr lang="en-US" sz="1200" dirty="0"/>
          </a:p>
          <a:p>
            <a:pPr lvl="1"/>
            <a:r>
              <a:rPr lang="fr-FR" dirty="0" smtClean="0"/>
              <a:t>Les </a:t>
            </a:r>
            <a:r>
              <a:rPr lang="fr-FR" dirty="0"/>
              <a:t>populations vulnérables, marginalisées et à </a:t>
            </a:r>
            <a:r>
              <a:rPr lang="fr-FR" dirty="0" smtClean="0"/>
              <a:t>risque.</a:t>
            </a:r>
            <a:endParaRPr lang="en-US" sz="1200" dirty="0"/>
          </a:p>
          <a:p>
            <a:pPr lvl="1"/>
            <a:r>
              <a:rPr lang="fr-FR" dirty="0" smtClean="0"/>
              <a:t>Le </a:t>
            </a:r>
            <a:r>
              <a:rPr lang="fr-FR" dirty="0"/>
              <a:t>manque de possibilités </a:t>
            </a:r>
            <a:endParaRPr lang="fr-FR" dirty="0" smtClean="0"/>
          </a:p>
          <a:p>
            <a:pPr marL="457200" lvl="1" indent="0">
              <a:buNone/>
            </a:pPr>
            <a:r>
              <a:rPr lang="fr-FR" dirty="0"/>
              <a:t>	</a:t>
            </a:r>
            <a:r>
              <a:rPr lang="fr-FR" dirty="0" smtClean="0"/>
              <a:t>et </a:t>
            </a:r>
            <a:r>
              <a:rPr lang="fr-FR" dirty="0"/>
              <a:t>les </a:t>
            </a:r>
            <a:r>
              <a:rPr lang="fr-FR" dirty="0" smtClean="0"/>
              <a:t>vulnérabilités.</a:t>
            </a:r>
          </a:p>
          <a:p>
            <a:pPr lvl="1"/>
            <a:r>
              <a:rPr lang="fr-FR" dirty="0" smtClean="0"/>
              <a:t>Les </a:t>
            </a:r>
            <a:r>
              <a:rPr lang="fr-FR" dirty="0"/>
              <a:t>possibilités </a:t>
            </a:r>
            <a:endParaRPr lang="fr-FR" dirty="0" smtClean="0"/>
          </a:p>
          <a:p>
            <a:pPr marL="457200" lvl="1" indent="0">
              <a:buNone/>
            </a:pPr>
            <a:r>
              <a:rPr lang="fr-FR" dirty="0"/>
              <a:t>	</a:t>
            </a:r>
            <a:r>
              <a:rPr lang="fr-FR" dirty="0" smtClean="0"/>
              <a:t>professionnelles</a:t>
            </a:r>
            <a:r>
              <a:rPr lang="fr-FR" dirty="0"/>
              <a:t>.</a:t>
            </a:r>
            <a:endParaRPr lang="en-US" sz="1200" dirty="0"/>
          </a:p>
          <a:p>
            <a:pPr marL="457200" lvl="1" indent="0">
              <a:buFont typeface="Wingdings" pitchFamily="2" charset="2"/>
              <a:buNone/>
              <a:defRPr/>
            </a:pPr>
            <a:endParaRPr lang="en-US" dirty="0"/>
          </a:p>
          <a:p>
            <a:pPr marL="457200" lvl="1" indent="0">
              <a:buFont typeface="Wingdings" pitchFamily="2" charset="2"/>
              <a:buNone/>
              <a:defRPr/>
            </a:pPr>
            <a:endParaRPr lang="en-US"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5148064" y="3789040"/>
            <a:ext cx="3457575" cy="230505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a:xfrm>
            <a:off x="457200" y="152400"/>
            <a:ext cx="8229600" cy="1143000"/>
          </a:xfrm>
          <a:prstGeom prst="rect">
            <a:avLst/>
          </a:prstGeom>
        </p:spPr>
        <p:txBody>
          <a:bodyPr/>
          <a:lstStyle/>
          <a:p>
            <a:r>
              <a:rPr lang="fr-FR" dirty="0"/>
              <a:t>Évaluation des programmes</a:t>
            </a:r>
            <a:endParaRPr lang="en-US" dirty="0"/>
          </a:p>
        </p:txBody>
      </p:sp>
      <p:sp>
        <p:nvSpPr>
          <p:cNvPr id="35843" name="Content Placeholder 2"/>
          <p:cNvSpPr>
            <a:spLocks noGrp="1"/>
          </p:cNvSpPr>
          <p:nvPr>
            <p:ph idx="4294967295"/>
          </p:nvPr>
        </p:nvSpPr>
        <p:spPr>
          <a:xfrm>
            <a:off x="250825" y="1412875"/>
            <a:ext cx="8425631" cy="1800101"/>
          </a:xfrm>
          <a:prstGeom prst="rect">
            <a:avLst/>
          </a:prstGeom>
        </p:spPr>
        <p:txBody>
          <a:bodyPr/>
          <a:lstStyle/>
          <a:p>
            <a:pPr marL="0" indent="0">
              <a:buFont typeface="Wingdings" pitchFamily="2" charset="2"/>
              <a:buNone/>
            </a:pPr>
            <a:endParaRPr lang="en-US" sz="300" dirty="0" smtClean="0"/>
          </a:p>
          <a:p>
            <a:pPr marL="0" indent="0">
              <a:buNone/>
            </a:pPr>
            <a:r>
              <a:rPr lang="fr-FR" sz="2400" dirty="0"/>
              <a:t>Une évaluation des programmes actuels destinés aux adolescents et aux jeunes doit être réalisée, en partenariat avec ces derniers, afin de déterminer ce qui fonctionne et ne fonctionne pas.</a:t>
            </a:r>
            <a:endParaRPr lang="en-US" sz="2400" dirty="0"/>
          </a:p>
          <a:p>
            <a:pPr marL="0" indent="0">
              <a:buFont typeface="Wingdings" pitchFamily="2" charset="2"/>
              <a:buNone/>
            </a:pPr>
            <a:endParaRPr lang="en-US" sz="2400" dirty="0" smtClean="0"/>
          </a:p>
        </p:txBody>
      </p:sp>
      <p:grpSp>
        <p:nvGrpSpPr>
          <p:cNvPr id="23" name="Group 22"/>
          <p:cNvGrpSpPr/>
          <p:nvPr/>
        </p:nvGrpSpPr>
        <p:grpSpPr>
          <a:xfrm>
            <a:off x="3684544" y="3091203"/>
            <a:ext cx="4096464" cy="3151195"/>
            <a:chOff x="3684544" y="3091203"/>
            <a:chExt cx="4096464" cy="3151195"/>
          </a:xfrm>
        </p:grpSpPr>
        <p:sp>
          <p:nvSpPr>
            <p:cNvPr id="5" name="Oval 4"/>
            <p:cNvSpPr/>
            <p:nvPr/>
          </p:nvSpPr>
          <p:spPr>
            <a:xfrm>
              <a:off x="4180604" y="3573016"/>
              <a:ext cx="3096344" cy="2669382"/>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p:cNvGrpSpPr/>
            <p:nvPr/>
          </p:nvGrpSpPr>
          <p:grpSpPr>
            <a:xfrm>
              <a:off x="3684544" y="3091203"/>
              <a:ext cx="4096464" cy="2863163"/>
              <a:chOff x="2195736" y="3054665"/>
              <a:chExt cx="4096464" cy="2863163"/>
            </a:xfrm>
          </p:grpSpPr>
          <p:grpSp>
            <p:nvGrpSpPr>
              <p:cNvPr id="6" name="Group 5"/>
              <p:cNvGrpSpPr/>
              <p:nvPr/>
            </p:nvGrpSpPr>
            <p:grpSpPr>
              <a:xfrm>
                <a:off x="3547891" y="3054665"/>
                <a:ext cx="1384155" cy="748493"/>
                <a:chOff x="2432271" y="129807"/>
                <a:chExt cx="1384155" cy="748493"/>
              </a:xfrm>
            </p:grpSpPr>
            <p:sp>
              <p:nvSpPr>
                <p:cNvPr id="20" name="Rounded Rectangle 19"/>
                <p:cNvSpPr/>
                <p:nvPr/>
              </p:nvSpPr>
              <p:spPr>
                <a:xfrm>
                  <a:off x="2432271" y="129807"/>
                  <a:ext cx="1384155" cy="748493"/>
                </a:xfrm>
                <a:prstGeom prst="roundRect">
                  <a:avLst/>
                </a:prstGeom>
              </p:spPr>
              <p:style>
                <a:lnRef idx="2">
                  <a:schemeClr val="accent2">
                    <a:shade val="50000"/>
                  </a:schemeClr>
                </a:lnRef>
                <a:fillRef idx="1">
                  <a:schemeClr val="accent2"/>
                </a:fillRef>
                <a:effectRef idx="0">
                  <a:schemeClr val="accent2"/>
                </a:effectRef>
                <a:fontRef idx="minor">
                  <a:schemeClr val="lt1"/>
                </a:fontRef>
              </p:style>
            </p:sp>
            <p:sp>
              <p:nvSpPr>
                <p:cNvPr id="21" name="Rounded Rectangle 4"/>
                <p:cNvSpPr/>
                <p:nvPr/>
              </p:nvSpPr>
              <p:spPr>
                <a:xfrm>
                  <a:off x="2468809" y="166345"/>
                  <a:ext cx="1311079" cy="6754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algn="ctr"/>
                  <a:r>
                    <a:rPr lang="fr-FR" sz="1600" dirty="0"/>
                    <a:t>Efficacité</a:t>
                  </a:r>
                  <a:endParaRPr lang="en-US" sz="1600" dirty="0"/>
                </a:p>
              </p:txBody>
            </p:sp>
          </p:grpSp>
          <p:grpSp>
            <p:nvGrpSpPr>
              <p:cNvPr id="8" name="Group 7"/>
              <p:cNvGrpSpPr/>
              <p:nvPr/>
            </p:nvGrpSpPr>
            <p:grpSpPr>
              <a:xfrm>
                <a:off x="4860032" y="4004978"/>
                <a:ext cx="1432168" cy="748479"/>
                <a:chOff x="3744412" y="1080120"/>
                <a:chExt cx="1432168" cy="748479"/>
              </a:xfrm>
            </p:grpSpPr>
            <p:sp>
              <p:nvSpPr>
                <p:cNvPr id="18" name="Rounded Rectangle 17"/>
                <p:cNvSpPr/>
                <p:nvPr/>
              </p:nvSpPr>
              <p:spPr>
                <a:xfrm>
                  <a:off x="3744412" y="1080120"/>
                  <a:ext cx="1432168" cy="748479"/>
                </a:xfrm>
                <a:prstGeom prst="roundRect">
                  <a:avLst/>
                </a:prstGeom>
              </p:spPr>
              <p:style>
                <a:lnRef idx="2">
                  <a:schemeClr val="accent2">
                    <a:shade val="50000"/>
                  </a:schemeClr>
                </a:lnRef>
                <a:fillRef idx="1">
                  <a:schemeClr val="accent2"/>
                </a:fillRef>
                <a:effectRef idx="0">
                  <a:schemeClr val="accent2"/>
                </a:effectRef>
                <a:fontRef idx="minor">
                  <a:schemeClr val="lt1"/>
                </a:fontRef>
              </p:style>
            </p:sp>
            <p:sp>
              <p:nvSpPr>
                <p:cNvPr id="19" name="Rounded Rectangle 7"/>
                <p:cNvSpPr/>
                <p:nvPr/>
              </p:nvSpPr>
              <p:spPr>
                <a:xfrm>
                  <a:off x="3780950" y="1116658"/>
                  <a:ext cx="1359092" cy="67540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endParaRPr lang="fr-FR" sz="1600" dirty="0" smtClean="0"/>
                </a:p>
                <a:p>
                  <a:endParaRPr lang="fr-FR" sz="1600" dirty="0"/>
                </a:p>
                <a:p>
                  <a:pPr algn="ctr"/>
                  <a:r>
                    <a:rPr lang="fr-FR" sz="1600" dirty="0" smtClean="0"/>
                    <a:t>Accessibilité</a:t>
                  </a:r>
                  <a:endParaRPr lang="en-US" sz="1600" dirty="0"/>
                </a:p>
                <a:p>
                  <a:r>
                    <a:rPr lang="fr-FR" sz="1600" dirty="0"/>
                    <a:t/>
                  </a:r>
                  <a:br>
                    <a:rPr lang="fr-FR" sz="1600" dirty="0"/>
                  </a:br>
                  <a:endParaRPr lang="en-US" sz="1500" kern="1200" dirty="0"/>
                </a:p>
              </p:txBody>
            </p:sp>
          </p:grpSp>
          <p:grpSp>
            <p:nvGrpSpPr>
              <p:cNvPr id="9" name="Group 8"/>
              <p:cNvGrpSpPr/>
              <p:nvPr/>
            </p:nvGrpSpPr>
            <p:grpSpPr>
              <a:xfrm>
                <a:off x="4499998" y="5157106"/>
                <a:ext cx="1633670" cy="720065"/>
                <a:chOff x="3384378" y="2232248"/>
                <a:chExt cx="1633670" cy="720065"/>
              </a:xfrm>
            </p:grpSpPr>
            <p:sp>
              <p:nvSpPr>
                <p:cNvPr id="16" name="Rounded Rectangle 15"/>
                <p:cNvSpPr/>
                <p:nvPr/>
              </p:nvSpPr>
              <p:spPr>
                <a:xfrm>
                  <a:off x="3384378" y="2232248"/>
                  <a:ext cx="1633670" cy="720065"/>
                </a:xfrm>
                <a:prstGeom prst="roundRect">
                  <a:avLst/>
                </a:prstGeom>
              </p:spPr>
              <p:style>
                <a:lnRef idx="2">
                  <a:schemeClr val="accent2">
                    <a:shade val="50000"/>
                  </a:schemeClr>
                </a:lnRef>
                <a:fillRef idx="1">
                  <a:schemeClr val="accent2"/>
                </a:fillRef>
                <a:effectRef idx="0">
                  <a:schemeClr val="accent2"/>
                </a:effectRef>
                <a:fontRef idx="minor">
                  <a:schemeClr val="lt1"/>
                </a:fontRef>
              </p:style>
            </p:sp>
            <p:sp>
              <p:nvSpPr>
                <p:cNvPr id="17" name="Rounded Rectangle 9"/>
                <p:cNvSpPr/>
                <p:nvPr/>
              </p:nvSpPr>
              <p:spPr>
                <a:xfrm>
                  <a:off x="3419529" y="2267399"/>
                  <a:ext cx="1563368" cy="6497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r>
                    <a:rPr lang="fr-FR" sz="1600" dirty="0"/>
                    <a:t>Acceptation par la communauté</a:t>
                  </a:r>
                  <a:endParaRPr lang="en-US" sz="1600" dirty="0"/>
                </a:p>
              </p:txBody>
            </p:sp>
          </p:grpSp>
          <p:grpSp>
            <p:nvGrpSpPr>
              <p:cNvPr id="10" name="Group 9"/>
              <p:cNvGrpSpPr/>
              <p:nvPr/>
            </p:nvGrpSpPr>
            <p:grpSpPr>
              <a:xfrm>
                <a:off x="2483771" y="5157106"/>
                <a:ext cx="1720439" cy="760722"/>
                <a:chOff x="1368151" y="2232248"/>
                <a:chExt cx="1720439" cy="760722"/>
              </a:xfrm>
            </p:grpSpPr>
            <p:sp>
              <p:nvSpPr>
                <p:cNvPr id="14" name="Rounded Rectangle 13"/>
                <p:cNvSpPr/>
                <p:nvPr/>
              </p:nvSpPr>
              <p:spPr>
                <a:xfrm>
                  <a:off x="1368151" y="2232248"/>
                  <a:ext cx="1720439" cy="760722"/>
                </a:xfrm>
                <a:prstGeom prst="roundRect">
                  <a:avLst/>
                </a:prstGeom>
              </p:spPr>
              <p:style>
                <a:lnRef idx="2">
                  <a:schemeClr val="accent2">
                    <a:shade val="50000"/>
                  </a:schemeClr>
                </a:lnRef>
                <a:fillRef idx="1">
                  <a:schemeClr val="accent2"/>
                </a:fillRef>
                <a:effectRef idx="0">
                  <a:schemeClr val="accent2"/>
                </a:effectRef>
                <a:fontRef idx="minor">
                  <a:schemeClr val="lt1"/>
                </a:fontRef>
              </p:style>
            </p:sp>
            <p:sp>
              <p:nvSpPr>
                <p:cNvPr id="15" name="Rounded Rectangle 11"/>
                <p:cNvSpPr/>
                <p:nvPr/>
              </p:nvSpPr>
              <p:spPr>
                <a:xfrm>
                  <a:off x="1405286" y="2269383"/>
                  <a:ext cx="1646169" cy="6864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algn="ctr"/>
                  <a:r>
                    <a:rPr lang="fr-FR" sz="1600" dirty="0"/>
                    <a:t>Pertinence</a:t>
                  </a:r>
                  <a:endParaRPr lang="en-US" sz="1600" dirty="0"/>
                </a:p>
              </p:txBody>
            </p:sp>
          </p:grpSp>
          <p:grpSp>
            <p:nvGrpSpPr>
              <p:cNvPr id="11" name="Group 10"/>
              <p:cNvGrpSpPr/>
              <p:nvPr/>
            </p:nvGrpSpPr>
            <p:grpSpPr>
              <a:xfrm>
                <a:off x="2195736" y="4004979"/>
                <a:ext cx="1467646" cy="785221"/>
                <a:chOff x="1080116" y="1080121"/>
                <a:chExt cx="1467646" cy="785221"/>
              </a:xfrm>
            </p:grpSpPr>
            <p:sp>
              <p:nvSpPr>
                <p:cNvPr id="12" name="Rounded Rectangle 11"/>
                <p:cNvSpPr/>
                <p:nvPr/>
              </p:nvSpPr>
              <p:spPr>
                <a:xfrm>
                  <a:off x="1080116" y="1080121"/>
                  <a:ext cx="1467646" cy="785221"/>
                </a:xfrm>
                <a:prstGeom prst="roundRect">
                  <a:avLst/>
                </a:prstGeom>
              </p:spPr>
              <p:style>
                <a:lnRef idx="2">
                  <a:schemeClr val="accent2">
                    <a:shade val="50000"/>
                  </a:schemeClr>
                </a:lnRef>
                <a:fillRef idx="1">
                  <a:schemeClr val="accent2"/>
                </a:fillRef>
                <a:effectRef idx="0">
                  <a:schemeClr val="accent2"/>
                </a:effectRef>
                <a:fontRef idx="minor">
                  <a:schemeClr val="lt1"/>
                </a:fontRef>
              </p:style>
            </p:sp>
            <p:sp>
              <p:nvSpPr>
                <p:cNvPr id="13" name="Rounded Rectangle 13"/>
                <p:cNvSpPr/>
                <p:nvPr/>
              </p:nvSpPr>
              <p:spPr>
                <a:xfrm>
                  <a:off x="1118447" y="1118452"/>
                  <a:ext cx="1390984" cy="7085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algn="ctr"/>
                  <a:r>
                    <a:rPr lang="fr-FR" sz="1600" dirty="0"/>
                    <a:t>Participation</a:t>
                  </a:r>
                  <a:endParaRPr lang="en-US" sz="1600" dirty="0"/>
                </a:p>
              </p:txBody>
            </p:sp>
          </p:grpSp>
        </p:gr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idx="4294967295"/>
          </p:nvPr>
        </p:nvSpPr>
        <p:spPr>
          <a:xfrm>
            <a:off x="457200" y="260648"/>
            <a:ext cx="8229600" cy="1034752"/>
          </a:xfrm>
          <a:prstGeom prst="rect">
            <a:avLst/>
          </a:prstGeom>
        </p:spPr>
        <p:txBody>
          <a:bodyPr/>
          <a:lstStyle/>
          <a:p>
            <a:r>
              <a:rPr lang="fr-FR" dirty="0"/>
              <a:t>Participation politique</a:t>
            </a:r>
            <a:endParaRPr lang="en-US" dirty="0"/>
          </a:p>
        </p:txBody>
      </p:sp>
      <p:sp>
        <p:nvSpPr>
          <p:cNvPr id="3" name="Content Placeholder 2"/>
          <p:cNvSpPr>
            <a:spLocks noGrp="1"/>
          </p:cNvSpPr>
          <p:nvPr>
            <p:ph idx="4294967295"/>
          </p:nvPr>
        </p:nvSpPr>
        <p:spPr>
          <a:xfrm>
            <a:off x="107950" y="1557338"/>
            <a:ext cx="9036050" cy="4824412"/>
          </a:xfrm>
          <a:prstGeom prst="rect">
            <a:avLst/>
          </a:prstGeom>
        </p:spPr>
        <p:txBody>
          <a:bodyPr/>
          <a:lstStyle/>
          <a:p>
            <a:pPr marL="0" indent="0">
              <a:buNone/>
            </a:pPr>
            <a:r>
              <a:rPr lang="fr-FR" b="1" dirty="0"/>
              <a:t>Collaborer avec les jeunes gens afin d’influencer et de renforcer les liens avec les gouvernements nationaux et locaux :</a:t>
            </a:r>
            <a:endParaRPr lang="en-US" dirty="0"/>
          </a:p>
          <a:p>
            <a:pPr marL="0" indent="0">
              <a:buFont typeface="Wingdings" pitchFamily="2" charset="2"/>
              <a:buNone/>
              <a:defRPr/>
            </a:pPr>
            <a:endParaRPr lang="en-US" b="1" dirty="0" smtClean="0"/>
          </a:p>
          <a:p>
            <a:pPr lvl="1"/>
            <a:r>
              <a:rPr lang="fr-FR" sz="2400" dirty="0" smtClean="0"/>
              <a:t>Collaborer </a:t>
            </a:r>
            <a:r>
              <a:rPr lang="fr-FR" sz="2400" dirty="0"/>
              <a:t>avec les jeunes gens et les </a:t>
            </a:r>
            <a:r>
              <a:rPr lang="fr-FR" sz="2400" dirty="0" smtClean="0"/>
              <a:t>consulter.</a:t>
            </a:r>
            <a:endParaRPr lang="en-US" sz="2400" dirty="0"/>
          </a:p>
          <a:p>
            <a:pPr lvl="1"/>
            <a:r>
              <a:rPr lang="fr-FR" sz="2400" dirty="0" smtClean="0"/>
              <a:t>Former </a:t>
            </a:r>
            <a:r>
              <a:rPr lang="fr-FR" sz="2400" dirty="0"/>
              <a:t>et accompagner les adolescents et les </a:t>
            </a:r>
            <a:r>
              <a:rPr lang="fr-FR" sz="2400" dirty="0" smtClean="0"/>
              <a:t>jeunes.</a:t>
            </a:r>
            <a:endParaRPr lang="en-US" sz="2400" dirty="0"/>
          </a:p>
          <a:p>
            <a:pPr lvl="1"/>
            <a:r>
              <a:rPr lang="fr-FR" sz="2400" dirty="0" smtClean="0"/>
              <a:t>Délimiter </a:t>
            </a:r>
            <a:r>
              <a:rPr lang="fr-FR" sz="2400" dirty="0"/>
              <a:t>clairement ce qui est approprié et </a:t>
            </a:r>
            <a:r>
              <a:rPr lang="fr-FR" sz="2400" dirty="0" smtClean="0"/>
              <a:t>fiable.</a:t>
            </a:r>
            <a:endParaRPr lang="en-US" sz="2400" dirty="0"/>
          </a:p>
          <a:p>
            <a:pPr lvl="1"/>
            <a:r>
              <a:rPr lang="fr-FR" sz="2400" dirty="0" smtClean="0"/>
              <a:t>Nouer </a:t>
            </a:r>
            <a:r>
              <a:rPr lang="fr-FR" sz="2400" dirty="0"/>
              <a:t>des partenariats avec les autorités </a:t>
            </a:r>
            <a:r>
              <a:rPr lang="fr-FR" sz="2400" dirty="0" smtClean="0"/>
              <a:t>locales.</a:t>
            </a:r>
            <a:endParaRPr lang="en-US" sz="2400" dirty="0"/>
          </a:p>
          <a:p>
            <a:pPr lvl="1"/>
            <a:r>
              <a:rPr lang="fr-FR" sz="2400" dirty="0" smtClean="0"/>
              <a:t>Organiser </a:t>
            </a:r>
            <a:r>
              <a:rPr lang="fr-FR" sz="2400" dirty="0"/>
              <a:t>des ateliers ou des projets communautaires.</a:t>
            </a:r>
            <a:endParaRPr lang="en-US" sz="2400" dirty="0"/>
          </a:p>
          <a:p>
            <a:pPr marL="0" indent="0">
              <a:buFont typeface="Wingdings" pitchFamily="2" charset="2"/>
              <a:buNone/>
              <a:defRPr/>
            </a:pPr>
            <a:endParaRPr lang="en-US" sz="2200" dirty="0"/>
          </a:p>
          <a:p>
            <a:pPr marL="0" lvl="3" indent="0">
              <a:buFontTx/>
              <a:buNone/>
              <a:defRPr/>
            </a:pPr>
            <a:endParaRPr lang="en-US" sz="24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a:xfrm>
            <a:off x="457200" y="152400"/>
            <a:ext cx="8229600" cy="1143000"/>
          </a:xfrm>
          <a:prstGeom prst="rect">
            <a:avLst/>
          </a:prstGeom>
        </p:spPr>
        <p:txBody>
          <a:bodyPr/>
          <a:lstStyle/>
          <a:p>
            <a:r>
              <a:rPr lang="fr-FR" dirty="0"/>
              <a:t>Participation économique</a:t>
            </a:r>
            <a:endParaRPr lang="en-US" dirty="0"/>
          </a:p>
        </p:txBody>
      </p:sp>
      <p:sp>
        <p:nvSpPr>
          <p:cNvPr id="3" name="Content Placeholder 2"/>
          <p:cNvSpPr>
            <a:spLocks noGrp="1"/>
          </p:cNvSpPr>
          <p:nvPr>
            <p:ph idx="4294967295"/>
          </p:nvPr>
        </p:nvSpPr>
        <p:spPr>
          <a:xfrm>
            <a:off x="251520" y="1341438"/>
            <a:ext cx="8568952" cy="5040312"/>
          </a:xfrm>
          <a:prstGeom prst="rect">
            <a:avLst/>
          </a:prstGeom>
        </p:spPr>
        <p:txBody>
          <a:bodyPr/>
          <a:lstStyle/>
          <a:p>
            <a:pPr marL="0" indent="0">
              <a:buFont typeface="Wingdings" pitchFamily="2" charset="2"/>
              <a:buNone/>
              <a:defRPr/>
            </a:pPr>
            <a:endParaRPr lang="en-US" sz="300" b="1" dirty="0" smtClean="0"/>
          </a:p>
          <a:p>
            <a:pPr marL="0" indent="0">
              <a:buNone/>
            </a:pPr>
            <a:r>
              <a:rPr lang="fr-FR" b="1" dirty="0"/>
              <a:t>Permettre aux jeunes gens d’acquérir une expérience pratique qui les aidera à subvenir à leurs besoins et à entretenir leur motivation :</a:t>
            </a:r>
            <a:endParaRPr lang="en-US" dirty="0"/>
          </a:p>
          <a:p>
            <a:pPr marL="0" indent="0">
              <a:buFont typeface="Wingdings" pitchFamily="2" charset="2"/>
              <a:buNone/>
              <a:defRPr/>
            </a:pPr>
            <a:endParaRPr lang="en-US" sz="300" dirty="0" smtClean="0"/>
          </a:p>
          <a:p>
            <a:pPr lvl="1"/>
            <a:r>
              <a:rPr lang="fr-FR" sz="2400" dirty="0" smtClean="0"/>
              <a:t>Réaliser </a:t>
            </a:r>
            <a:r>
              <a:rPr lang="fr-FR" sz="2400" dirty="0"/>
              <a:t>une analyse du </a:t>
            </a:r>
            <a:r>
              <a:rPr lang="fr-FR" sz="2400" dirty="0" smtClean="0"/>
              <a:t>marché.</a:t>
            </a:r>
            <a:endParaRPr lang="en-US" sz="2400" dirty="0"/>
          </a:p>
          <a:p>
            <a:pPr lvl="1"/>
            <a:r>
              <a:rPr lang="fr-FR" sz="2400" dirty="0" smtClean="0"/>
              <a:t>Intégrer </a:t>
            </a:r>
            <a:r>
              <a:rPr lang="fr-FR" sz="2400" dirty="0"/>
              <a:t>la participation économique dans les programmes d’éducation </a:t>
            </a:r>
            <a:endParaRPr lang="fr-FR" sz="2400" dirty="0" smtClean="0"/>
          </a:p>
          <a:p>
            <a:pPr marL="457200" lvl="1" indent="0">
              <a:buNone/>
            </a:pPr>
            <a:r>
              <a:rPr lang="fr-FR" sz="2400" dirty="0"/>
              <a:t>	</a:t>
            </a:r>
            <a:r>
              <a:rPr lang="fr-FR" sz="2400" dirty="0" smtClean="0"/>
              <a:t>formelle </a:t>
            </a:r>
            <a:r>
              <a:rPr lang="fr-FR" sz="2400" dirty="0"/>
              <a:t>et </a:t>
            </a:r>
            <a:r>
              <a:rPr lang="fr-FR" sz="2400" dirty="0" smtClean="0"/>
              <a:t>informelle.</a:t>
            </a:r>
            <a:endParaRPr lang="en-US" sz="2400" dirty="0"/>
          </a:p>
          <a:p>
            <a:pPr lvl="1"/>
            <a:r>
              <a:rPr lang="fr-FR" sz="2400" dirty="0" smtClean="0"/>
              <a:t>Possibilités d’entrepreneuriat.</a:t>
            </a:r>
            <a:endParaRPr lang="en-US" sz="2400" dirty="0"/>
          </a:p>
          <a:p>
            <a:pPr lvl="1"/>
            <a:r>
              <a:rPr lang="fr-FR" sz="2400" dirty="0" smtClean="0"/>
              <a:t>Possibilités </a:t>
            </a:r>
            <a:r>
              <a:rPr lang="fr-FR" sz="2400" dirty="0"/>
              <a:t>de formations/stages.</a:t>
            </a:r>
            <a:endParaRPr lang="en-US" sz="2400" dirty="0"/>
          </a:p>
          <a:p>
            <a:pPr marL="0" indent="0">
              <a:buFont typeface="Wingdings" pitchFamily="2" charset="2"/>
              <a:buNone/>
              <a:defRPr/>
            </a:pPr>
            <a:endParaRPr lang="en-US" sz="1400" dirty="0" smtClean="0"/>
          </a:p>
          <a:p>
            <a:pPr marL="0" indent="0">
              <a:buFont typeface="Wingdings" pitchFamily="2" charset="2"/>
              <a:buNone/>
              <a:defRPr/>
            </a:pPr>
            <a:endParaRPr lang="en-US" sz="1400"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24128" y="3861594"/>
            <a:ext cx="3266817" cy="2232248"/>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idx="4294967295"/>
          </p:nvPr>
        </p:nvSpPr>
        <p:spPr>
          <a:xfrm>
            <a:off x="251520" y="260648"/>
            <a:ext cx="8647154" cy="1080120"/>
          </a:xfrm>
          <a:prstGeom prst="rect">
            <a:avLst/>
          </a:prstGeom>
        </p:spPr>
        <p:txBody>
          <a:bodyPr/>
          <a:lstStyle/>
          <a:p>
            <a:r>
              <a:rPr lang="fr-FR" dirty="0" smtClean="0"/>
              <a:t>Participation </a:t>
            </a:r>
            <a:r>
              <a:rPr lang="fr-FR" dirty="0"/>
              <a:t>sociale et civique</a:t>
            </a:r>
            <a:endParaRPr lang="en-US" dirty="0"/>
          </a:p>
        </p:txBody>
      </p:sp>
      <p:sp>
        <p:nvSpPr>
          <p:cNvPr id="3" name="Content Placeholder 2"/>
          <p:cNvSpPr>
            <a:spLocks noGrp="1"/>
          </p:cNvSpPr>
          <p:nvPr>
            <p:ph idx="4294967295"/>
          </p:nvPr>
        </p:nvSpPr>
        <p:spPr>
          <a:xfrm>
            <a:off x="251520" y="1196752"/>
            <a:ext cx="8647154" cy="4994498"/>
          </a:xfrm>
          <a:prstGeom prst="rect">
            <a:avLst/>
          </a:prstGeom>
        </p:spPr>
        <p:txBody>
          <a:bodyPr/>
          <a:lstStyle/>
          <a:p>
            <a:pPr marL="0" indent="0">
              <a:buFont typeface="Wingdings" pitchFamily="2" charset="2"/>
              <a:buNone/>
              <a:defRPr/>
            </a:pPr>
            <a:endParaRPr lang="en-US" sz="300" b="1" dirty="0" smtClean="0"/>
          </a:p>
          <a:p>
            <a:pPr marL="0" indent="0">
              <a:buFont typeface="Wingdings" pitchFamily="2" charset="2"/>
              <a:buNone/>
              <a:defRPr/>
            </a:pPr>
            <a:endParaRPr lang="en-US" sz="300" b="1" dirty="0" smtClean="0"/>
          </a:p>
          <a:p>
            <a:pPr marL="0" indent="0">
              <a:buNone/>
            </a:pPr>
            <a:r>
              <a:rPr lang="fr-FR" sz="3200" b="1" dirty="0"/>
              <a:t>Proposer aux jeunes gens des activités constructives : </a:t>
            </a:r>
            <a:endParaRPr lang="en-US" sz="3200" dirty="0"/>
          </a:p>
          <a:p>
            <a:pPr marL="0" indent="0">
              <a:buFont typeface="Wingdings" pitchFamily="2" charset="2"/>
              <a:buNone/>
              <a:defRPr/>
            </a:pPr>
            <a:endParaRPr lang="en-US" sz="300" b="1" dirty="0" smtClean="0"/>
          </a:p>
          <a:p>
            <a:pPr lvl="1"/>
            <a:r>
              <a:rPr lang="fr-FR" sz="2400" dirty="0" smtClean="0"/>
              <a:t>Collaborer </a:t>
            </a:r>
            <a:r>
              <a:rPr lang="fr-FR" sz="2400" dirty="0"/>
              <a:t>avec les jeunes gens et les </a:t>
            </a:r>
            <a:r>
              <a:rPr lang="fr-FR" sz="2400" dirty="0" smtClean="0"/>
              <a:t>consulter.</a:t>
            </a:r>
            <a:endParaRPr lang="en-US" sz="2400" dirty="0"/>
          </a:p>
          <a:p>
            <a:pPr lvl="1"/>
            <a:r>
              <a:rPr lang="fr-FR" sz="2400" dirty="0" smtClean="0"/>
              <a:t>Organiser </a:t>
            </a:r>
            <a:r>
              <a:rPr lang="fr-FR" sz="2400" dirty="0"/>
              <a:t>des projets de services communautaires et des missions de </a:t>
            </a:r>
            <a:r>
              <a:rPr lang="fr-FR" sz="2400" dirty="0" smtClean="0"/>
              <a:t>bénévolat.</a:t>
            </a:r>
            <a:endParaRPr lang="en-US" sz="2400" dirty="0"/>
          </a:p>
          <a:p>
            <a:pPr lvl="1"/>
            <a:r>
              <a:rPr lang="fr-FR" sz="2400" dirty="0" smtClean="0"/>
              <a:t>Faire </a:t>
            </a:r>
            <a:r>
              <a:rPr lang="fr-FR" sz="2400" dirty="0"/>
              <a:t>participer les parents, </a:t>
            </a:r>
            <a:endParaRPr lang="fr-FR" sz="2400" dirty="0" smtClean="0"/>
          </a:p>
          <a:p>
            <a:pPr marL="457200" lvl="1" indent="0">
              <a:buNone/>
            </a:pPr>
            <a:r>
              <a:rPr lang="fr-FR" sz="2400" dirty="0"/>
              <a:t>	</a:t>
            </a:r>
            <a:r>
              <a:rPr lang="fr-FR" sz="2400" dirty="0" smtClean="0"/>
              <a:t>les </a:t>
            </a:r>
            <a:r>
              <a:rPr lang="fr-FR" sz="2400" dirty="0"/>
              <a:t>enseignants et les </a:t>
            </a:r>
            <a:endParaRPr lang="fr-FR" sz="2400" dirty="0" smtClean="0"/>
          </a:p>
          <a:p>
            <a:pPr marL="457200" lvl="1" indent="0">
              <a:buNone/>
            </a:pPr>
            <a:r>
              <a:rPr lang="fr-FR" sz="2400" dirty="0"/>
              <a:t>	</a:t>
            </a:r>
            <a:r>
              <a:rPr lang="fr-FR" sz="2400" dirty="0" smtClean="0"/>
              <a:t>responsables communautaires.</a:t>
            </a:r>
            <a:endParaRPr lang="en-US" sz="2400" dirty="0"/>
          </a:p>
          <a:p>
            <a:pPr lvl="1"/>
            <a:r>
              <a:rPr lang="fr-FR" sz="2400" dirty="0" smtClean="0"/>
              <a:t>Faire </a:t>
            </a:r>
            <a:r>
              <a:rPr lang="fr-FR" sz="2400" dirty="0"/>
              <a:t>participer </a:t>
            </a:r>
            <a:r>
              <a:rPr lang="fr-FR" sz="2400" b="1" dirty="0"/>
              <a:t>tous </a:t>
            </a:r>
            <a:r>
              <a:rPr lang="fr-FR" sz="2400" dirty="0"/>
              <a:t>les jeunes </a:t>
            </a:r>
            <a:endParaRPr lang="fr-FR" sz="2400" dirty="0" smtClean="0"/>
          </a:p>
          <a:p>
            <a:pPr marL="457200" lvl="1" indent="0">
              <a:buNone/>
            </a:pPr>
            <a:r>
              <a:rPr lang="fr-FR" sz="2400" dirty="0"/>
              <a:t>	</a:t>
            </a:r>
            <a:r>
              <a:rPr lang="fr-FR" sz="2400" dirty="0" smtClean="0"/>
              <a:t>gens.</a:t>
            </a:r>
            <a:endParaRPr lang="en-US" sz="2400" dirty="0"/>
          </a:p>
          <a:p>
            <a:pPr lvl="1"/>
            <a:r>
              <a:rPr lang="fr-FR" sz="2400" dirty="0" smtClean="0"/>
              <a:t>Proposer </a:t>
            </a:r>
            <a:r>
              <a:rPr lang="fr-FR" sz="2400" dirty="0"/>
              <a:t>des activités diverses.</a:t>
            </a:r>
            <a:endParaRPr lang="en-US" sz="2400" dirty="0"/>
          </a:p>
          <a:p>
            <a:pPr marL="0" indent="0">
              <a:buFont typeface="Wingdings" pitchFamily="2" charset="2"/>
              <a:buNone/>
              <a:defRPr/>
            </a:pPr>
            <a:endParaRPr lang="en-US" sz="1100" dirty="0" smtClean="0">
              <a:solidFill>
                <a:srgbClr val="FF0000"/>
              </a:solidFill>
            </a:endParaRPr>
          </a:p>
          <a:p>
            <a:pPr marL="0" indent="0">
              <a:buFont typeface="Wingdings" pitchFamily="2" charset="2"/>
              <a:buNone/>
              <a:defRPr/>
            </a:pPr>
            <a:endParaRPr lang="en-US" sz="1100" dirty="0">
              <a:solidFill>
                <a:srgbClr val="FF0000"/>
              </a:solidFill>
            </a:endParaRPr>
          </a:p>
          <a:p>
            <a:pPr marL="0" lvl="3" indent="0">
              <a:buFontTx/>
              <a:buNone/>
              <a:defRPr/>
            </a:pPr>
            <a:endParaRPr lang="en-US" sz="1400" i="1" dirty="0"/>
          </a:p>
          <a:p>
            <a:pPr marL="0" indent="0">
              <a:buFont typeface="Wingdings" pitchFamily="2" charset="2"/>
              <a:buNone/>
              <a:defRPr/>
            </a:pPr>
            <a:endParaRPr lang="en-US" sz="1100" dirty="0">
              <a:solidFill>
                <a:srgbClr val="FF0000"/>
              </a:solidFill>
            </a:endParaRPr>
          </a:p>
          <a:p>
            <a:pPr marL="0" indent="0">
              <a:buFont typeface="Wingdings" pitchFamily="2" charset="2"/>
              <a:buNone/>
              <a:defRPr/>
            </a:pPr>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5657119" y="3573016"/>
            <a:ext cx="3462578" cy="227865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457200" y="152400"/>
            <a:ext cx="8229600" cy="1143000"/>
          </a:xfrm>
          <a:prstGeom prst="rect">
            <a:avLst/>
          </a:prstGeom>
        </p:spPr>
        <p:txBody>
          <a:bodyPr/>
          <a:lstStyle/>
          <a:p>
            <a:pPr lvl="0"/>
            <a:r>
              <a:rPr lang="en-US" dirty="0" smtClean="0"/>
              <a:t>I. </a:t>
            </a:r>
            <a:r>
              <a:rPr lang="fr-FR" dirty="0"/>
              <a:t>Identifier les adolescents et les jeunes</a:t>
            </a:r>
            <a:endParaRPr lang="en-US" dirty="0"/>
          </a:p>
        </p:txBody>
      </p:sp>
      <p:sp>
        <p:nvSpPr>
          <p:cNvPr id="15365" name="Rectangle 4"/>
          <p:cNvSpPr>
            <a:spLocks noChangeArrowheads="1"/>
          </p:cNvSpPr>
          <p:nvPr/>
        </p:nvSpPr>
        <p:spPr bwMode="auto">
          <a:xfrm>
            <a:off x="107950" y="1557338"/>
            <a:ext cx="8856663"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0" lvl="1">
              <a:buFont typeface="Wingdings" pitchFamily="2" charset="2"/>
              <a:buNone/>
            </a:pPr>
            <a:r>
              <a:rPr lang="fr-FR" sz="2400" dirty="0"/>
              <a:t>Les définitions varient d’une culture à l’autre en fonction de facteurs socioculturels, institutionnels, économiques et politiques spécifiques :</a:t>
            </a:r>
            <a:endParaRPr lang="en-US" sz="2400" dirty="0"/>
          </a:p>
        </p:txBody>
      </p:sp>
      <p:grpSp>
        <p:nvGrpSpPr>
          <p:cNvPr id="5" name="Group 4"/>
          <p:cNvGrpSpPr/>
          <p:nvPr/>
        </p:nvGrpSpPr>
        <p:grpSpPr>
          <a:xfrm>
            <a:off x="1979712" y="2564905"/>
            <a:ext cx="5046463" cy="3744415"/>
            <a:chOff x="1979712" y="2564905"/>
            <a:chExt cx="5046463" cy="3744415"/>
          </a:xfrm>
        </p:grpSpPr>
        <p:grpSp>
          <p:nvGrpSpPr>
            <p:cNvPr id="8" name="Group 7"/>
            <p:cNvGrpSpPr/>
            <p:nvPr/>
          </p:nvGrpSpPr>
          <p:grpSpPr>
            <a:xfrm>
              <a:off x="3972728" y="2583496"/>
              <a:ext cx="1176180" cy="1411208"/>
              <a:chOff x="2333226" y="18591"/>
              <a:chExt cx="1176180" cy="1411208"/>
            </a:xfrm>
          </p:grpSpPr>
          <p:sp>
            <p:nvSpPr>
              <p:cNvPr id="33" name="Hexagon 32"/>
              <p:cNvSpPr/>
              <p:nvPr/>
            </p:nvSpPr>
            <p:spPr>
              <a:xfrm rot="5400000">
                <a:off x="2215712" y="136105"/>
                <a:ext cx="1411208" cy="1176179"/>
              </a:xfrm>
              <a:prstGeom prst="hexagon">
                <a:avLst>
                  <a:gd name="adj" fmla="val 25000"/>
                  <a:gd name="vf" fmla="val 115470"/>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4" name="Hexagon 4"/>
              <p:cNvSpPr/>
              <p:nvPr/>
            </p:nvSpPr>
            <p:spPr>
              <a:xfrm>
                <a:off x="2415811" y="234207"/>
                <a:ext cx="1093595" cy="9799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marR="0" algn="ctr">
                  <a:lnSpc>
                    <a:spcPct val="115000"/>
                  </a:lnSpc>
                  <a:spcBef>
                    <a:spcPts val="0"/>
                  </a:spcBef>
                  <a:spcAft>
                    <a:spcPts val="0"/>
                  </a:spcAft>
                </a:pPr>
                <a:r>
                  <a:rPr lang="fr-FR" sz="1600" dirty="0">
                    <a:ea typeface="Calibri" panose="020F0502020204030204" pitchFamily="34" charset="0"/>
                    <a:cs typeface="Times New Roman" panose="02020603050405020304" pitchFamily="18" charset="0"/>
                  </a:rPr>
                  <a:t>Normes sociales</a:t>
                </a:r>
                <a:endParaRPr lang="en-US" sz="1050" dirty="0">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0" name="Group 9"/>
            <p:cNvGrpSpPr/>
            <p:nvPr/>
          </p:nvGrpSpPr>
          <p:grpSpPr>
            <a:xfrm>
              <a:off x="2674833" y="2564905"/>
              <a:ext cx="1194357" cy="1372810"/>
              <a:chOff x="1035331" y="0"/>
              <a:chExt cx="1194357" cy="1372810"/>
            </a:xfrm>
          </p:grpSpPr>
          <p:sp>
            <p:nvSpPr>
              <p:cNvPr id="29" name="Hexagon 28"/>
              <p:cNvSpPr/>
              <p:nvPr/>
            </p:nvSpPr>
            <p:spPr>
              <a:xfrm rot="5400000">
                <a:off x="946105" y="89226"/>
                <a:ext cx="1372810" cy="1194357"/>
              </a:xfrm>
              <a:prstGeom prst="hexagon">
                <a:avLst>
                  <a:gd name="adj" fmla="val 25000"/>
                  <a:gd name="vf" fmla="val 115470"/>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0" name="Hexagon 8"/>
              <p:cNvSpPr/>
              <p:nvPr/>
            </p:nvSpPr>
            <p:spPr>
              <a:xfrm>
                <a:off x="1221453" y="213931"/>
                <a:ext cx="822113" cy="9449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a:lnSpc>
                    <a:spcPct val="115000"/>
                  </a:lnSpc>
                  <a:spcBef>
                    <a:spcPts val="0"/>
                  </a:spcBef>
                  <a:spcAft>
                    <a:spcPts val="0"/>
                  </a:spcAft>
                </a:pPr>
                <a:r>
                  <a:rPr lang="fr-FR" dirty="0">
                    <a:ea typeface="Calibri" panose="020F0502020204030204" pitchFamily="34" charset="0"/>
                    <a:cs typeface="Times New Roman" panose="02020603050405020304" pitchFamily="18" charset="0"/>
                  </a:rPr>
                  <a:t>R</a:t>
                </a:r>
                <a:r>
                  <a:rPr lang="fr-FR" spc="-10" dirty="0">
                    <a:ea typeface="Calibri" panose="020F0502020204030204" pitchFamily="34" charset="0"/>
                    <a:cs typeface="Times New Roman" panose="02020603050405020304" pitchFamily="18" charset="0"/>
                  </a:rPr>
                  <a:t>i</a:t>
                </a:r>
                <a:r>
                  <a:rPr lang="fr-FR" dirty="0">
                    <a:ea typeface="Calibri" panose="020F0502020204030204" pitchFamily="34" charset="0"/>
                    <a:cs typeface="Times New Roman" panose="02020603050405020304" pitchFamily="18" charset="0"/>
                  </a:rPr>
                  <a:t>tuels</a:t>
                </a: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1" name="Group 10"/>
            <p:cNvGrpSpPr/>
            <p:nvPr/>
          </p:nvGrpSpPr>
          <p:grpSpPr>
            <a:xfrm>
              <a:off x="3250455" y="3800122"/>
              <a:ext cx="1194345" cy="1372810"/>
              <a:chOff x="1610953" y="1235217"/>
              <a:chExt cx="1194345" cy="1372810"/>
            </a:xfrm>
          </p:grpSpPr>
          <p:sp>
            <p:nvSpPr>
              <p:cNvPr id="27" name="Hexagon 26"/>
              <p:cNvSpPr/>
              <p:nvPr/>
            </p:nvSpPr>
            <p:spPr>
              <a:xfrm rot="5400000">
                <a:off x="1521721" y="1324449"/>
                <a:ext cx="1372810" cy="1194345"/>
              </a:xfrm>
              <a:prstGeom prst="hexagon">
                <a:avLst>
                  <a:gd name="adj" fmla="val 25000"/>
                  <a:gd name="vf" fmla="val 115470"/>
                </a:avLst>
              </a:prstGeom>
              <a:solidFill>
                <a:schemeClr val="accent1">
                  <a:lumMod val="75000"/>
                </a:schemeClr>
              </a:solidFill>
              <a:ln>
                <a:solidFill>
                  <a:schemeClr val="accent5">
                    <a:lumMod val="7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8" name="Hexagon 10"/>
              <p:cNvSpPr/>
              <p:nvPr/>
            </p:nvSpPr>
            <p:spPr>
              <a:xfrm>
                <a:off x="1797072" y="1449147"/>
                <a:ext cx="822107" cy="944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marR="0" algn="ctr">
                  <a:lnSpc>
                    <a:spcPct val="115000"/>
                  </a:lnSpc>
                  <a:spcBef>
                    <a:spcPts val="0"/>
                  </a:spcBef>
                  <a:spcAft>
                    <a:spcPts val="0"/>
                  </a:spcAft>
                </a:pPr>
                <a:r>
                  <a:rPr lang="fr-FR" sz="1600" dirty="0">
                    <a:ea typeface="Calibri" panose="020F0502020204030204" pitchFamily="34" charset="0"/>
                    <a:cs typeface="Times New Roman" panose="02020603050405020304" pitchFamily="18" charset="0"/>
                  </a:rPr>
                  <a:t>Genre</a:t>
                </a:r>
                <a:endParaRPr lang="en-US" sz="1050" dirty="0">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3" name="Group 12"/>
            <p:cNvGrpSpPr/>
            <p:nvPr/>
          </p:nvGrpSpPr>
          <p:grpSpPr>
            <a:xfrm>
              <a:off x="4585637" y="3769907"/>
              <a:ext cx="1194345" cy="1372810"/>
              <a:chOff x="2946135" y="1205002"/>
              <a:chExt cx="1194345" cy="1372810"/>
            </a:xfrm>
          </p:grpSpPr>
          <p:sp>
            <p:nvSpPr>
              <p:cNvPr id="23" name="Hexagon 22"/>
              <p:cNvSpPr/>
              <p:nvPr/>
            </p:nvSpPr>
            <p:spPr>
              <a:xfrm rot="5400000">
                <a:off x="2856903" y="1294234"/>
                <a:ext cx="1372810" cy="1194345"/>
              </a:xfrm>
              <a:prstGeom prst="hexagon">
                <a:avLst>
                  <a:gd name="adj" fmla="val 25000"/>
                  <a:gd name="vf" fmla="val 115470"/>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4" name="Hexagon 14"/>
              <p:cNvSpPr/>
              <p:nvPr/>
            </p:nvSpPr>
            <p:spPr>
              <a:xfrm>
                <a:off x="3132254" y="1418932"/>
                <a:ext cx="822107" cy="944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800100">
                  <a:lnSpc>
                    <a:spcPct val="90000"/>
                  </a:lnSpc>
                  <a:spcAft>
                    <a:spcPct val="35000"/>
                  </a:spcAft>
                </a:pPr>
                <a:endParaRPr lang="fr-FR" dirty="0" smtClean="0">
                  <a:ea typeface="Calibri" panose="020F0502020204030204" pitchFamily="34" charset="0"/>
                  <a:cs typeface="Times New Roman" panose="02020603050405020304" pitchFamily="18" charset="0"/>
                </a:endParaRPr>
              </a:p>
              <a:p>
                <a:pPr algn="ctr" defTabSz="800100">
                  <a:lnSpc>
                    <a:spcPct val="90000"/>
                  </a:lnSpc>
                  <a:spcAft>
                    <a:spcPct val="35000"/>
                  </a:spcAft>
                </a:pPr>
                <a:r>
                  <a:rPr lang="fr-FR" dirty="0" smtClean="0">
                    <a:ea typeface="Calibri" panose="020F0502020204030204" pitchFamily="34" charset="0"/>
                    <a:cs typeface="Times New Roman" panose="02020603050405020304" pitchFamily="18" charset="0"/>
                  </a:rPr>
                  <a:t>Revenu</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lvl="0" algn="ctr" defTabSz="800100">
                  <a:lnSpc>
                    <a:spcPct val="90000"/>
                  </a:lnSpc>
                  <a:spcBef>
                    <a:spcPct val="0"/>
                  </a:spcBef>
                  <a:spcAft>
                    <a:spcPct val="35000"/>
                  </a:spcAft>
                </a:pPr>
                <a:r>
                  <a:rPr lang="en-US" sz="2100" kern="1200" dirty="0" smtClean="0"/>
                  <a:t> </a:t>
                </a:r>
                <a:endParaRPr lang="en-US" sz="2100" kern="1200" dirty="0"/>
              </a:p>
            </p:txBody>
          </p:sp>
        </p:grpSp>
        <p:grpSp>
          <p:nvGrpSpPr>
            <p:cNvPr id="14" name="Group 13"/>
            <p:cNvGrpSpPr/>
            <p:nvPr/>
          </p:nvGrpSpPr>
          <p:grpSpPr>
            <a:xfrm>
              <a:off x="3885081" y="4936510"/>
              <a:ext cx="1325580" cy="1372810"/>
              <a:chOff x="2245579" y="2371605"/>
              <a:chExt cx="1325580" cy="1372810"/>
            </a:xfrm>
          </p:grpSpPr>
          <p:sp>
            <p:nvSpPr>
              <p:cNvPr id="21" name="Hexagon 20"/>
              <p:cNvSpPr/>
              <p:nvPr/>
            </p:nvSpPr>
            <p:spPr>
              <a:xfrm rot="5400000">
                <a:off x="2221964" y="2395220"/>
                <a:ext cx="1372810" cy="1325580"/>
              </a:xfrm>
              <a:prstGeom prst="hexagon">
                <a:avLst>
                  <a:gd name="adj" fmla="val 25000"/>
                  <a:gd name="vf" fmla="val 115470"/>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Hexagon 16"/>
              <p:cNvSpPr/>
              <p:nvPr/>
            </p:nvSpPr>
            <p:spPr>
              <a:xfrm>
                <a:off x="2462709" y="2596471"/>
                <a:ext cx="891320" cy="9230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marR="0">
                  <a:lnSpc>
                    <a:spcPct val="115000"/>
                  </a:lnSpc>
                  <a:spcBef>
                    <a:spcPts val="0"/>
                  </a:spcBef>
                  <a:spcAft>
                    <a:spcPts val="0"/>
                  </a:spcAft>
                </a:pPr>
                <a:r>
                  <a:rPr lang="fr-FR" sz="1600" dirty="0">
                    <a:ea typeface="Calibri" panose="020F0502020204030204" pitchFamily="34" charset="0"/>
                    <a:cs typeface="Times New Roman" panose="02020603050405020304" pitchFamily="18" charset="0"/>
                  </a:rPr>
                  <a:t>État civil</a:t>
                </a:r>
                <a:endParaRPr lang="en-US" sz="1050" dirty="0">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6" name="Group 15"/>
            <p:cNvGrpSpPr/>
            <p:nvPr/>
          </p:nvGrpSpPr>
          <p:grpSpPr>
            <a:xfrm>
              <a:off x="2550179" y="4936510"/>
              <a:ext cx="1269290" cy="1372810"/>
              <a:chOff x="910677" y="2371605"/>
              <a:chExt cx="1269290" cy="1372810"/>
            </a:xfrm>
          </p:grpSpPr>
          <p:sp>
            <p:nvSpPr>
              <p:cNvPr id="17" name="Hexagon 16"/>
              <p:cNvSpPr/>
              <p:nvPr/>
            </p:nvSpPr>
            <p:spPr>
              <a:xfrm rot="5400000">
                <a:off x="858917" y="2423365"/>
                <a:ext cx="1372810" cy="1269290"/>
              </a:xfrm>
              <a:prstGeom prst="hexagon">
                <a:avLst>
                  <a:gd name="adj" fmla="val 25000"/>
                  <a:gd name="vf" fmla="val 115470"/>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Hexagon 20"/>
              <p:cNvSpPr/>
              <p:nvPr/>
            </p:nvSpPr>
            <p:spPr>
              <a:xfrm>
                <a:off x="910677" y="2591780"/>
                <a:ext cx="1194065" cy="93246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algn="ctr">
                  <a:lnSpc>
                    <a:spcPct val="115000"/>
                  </a:lnSpc>
                  <a:spcBef>
                    <a:spcPts val="0"/>
                  </a:spcBef>
                  <a:spcAft>
                    <a:spcPts val="0"/>
                  </a:spcAft>
                </a:pPr>
                <a:r>
                  <a:rPr lang="fr-FR" dirty="0">
                    <a:ea typeface="Calibri" panose="020F0502020204030204" pitchFamily="34" charset="0"/>
                    <a:cs typeface="Times New Roman" panose="02020603050405020304" pitchFamily="18" charset="0"/>
                  </a:rPr>
                  <a:t>Lois nationales</a:t>
                </a: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36" name="Group 35"/>
            <p:cNvGrpSpPr/>
            <p:nvPr/>
          </p:nvGrpSpPr>
          <p:grpSpPr>
            <a:xfrm>
              <a:off x="5220072" y="2585362"/>
              <a:ext cx="1194346" cy="1372810"/>
              <a:chOff x="2946135" y="1205002"/>
              <a:chExt cx="1194346" cy="1372810"/>
            </a:xfrm>
          </p:grpSpPr>
          <p:sp>
            <p:nvSpPr>
              <p:cNvPr id="37" name="Hexagon 36"/>
              <p:cNvSpPr/>
              <p:nvPr/>
            </p:nvSpPr>
            <p:spPr>
              <a:xfrm rot="5400000">
                <a:off x="2856903" y="1294234"/>
                <a:ext cx="1372810" cy="1194345"/>
              </a:xfrm>
              <a:prstGeom prst="hexagon">
                <a:avLst>
                  <a:gd name="adj" fmla="val 25000"/>
                  <a:gd name="vf" fmla="val 115470"/>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8" name="Hexagon 14"/>
              <p:cNvSpPr/>
              <p:nvPr/>
            </p:nvSpPr>
            <p:spPr>
              <a:xfrm>
                <a:off x="2946135" y="1418932"/>
                <a:ext cx="1194346" cy="944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algn="ctr">
                  <a:lnSpc>
                    <a:spcPct val="115000"/>
                  </a:lnSpc>
                  <a:spcBef>
                    <a:spcPts val="0"/>
                  </a:spcBef>
                  <a:spcAft>
                    <a:spcPts val="0"/>
                  </a:spcAft>
                </a:pPr>
                <a:r>
                  <a:rPr lang="fr-FR" dirty="0">
                    <a:ea typeface="Calibri" panose="020F0502020204030204" pitchFamily="34" charset="0"/>
                    <a:cs typeface="Times New Roman" panose="02020603050405020304" pitchFamily="18" charset="0"/>
                  </a:rPr>
                  <a:t>Niveau d’études</a:t>
                </a: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39" name="Group 38"/>
            <p:cNvGrpSpPr/>
            <p:nvPr/>
          </p:nvGrpSpPr>
          <p:grpSpPr>
            <a:xfrm>
              <a:off x="1979712" y="3717032"/>
              <a:ext cx="1194345" cy="1372810"/>
              <a:chOff x="2946135" y="1205002"/>
              <a:chExt cx="1194345" cy="1372810"/>
            </a:xfrm>
          </p:grpSpPr>
          <p:sp>
            <p:nvSpPr>
              <p:cNvPr id="40" name="Hexagon 39"/>
              <p:cNvSpPr/>
              <p:nvPr/>
            </p:nvSpPr>
            <p:spPr>
              <a:xfrm rot="5400000">
                <a:off x="2856903" y="1294234"/>
                <a:ext cx="1372810" cy="1194345"/>
              </a:xfrm>
              <a:prstGeom prst="hexagon">
                <a:avLst>
                  <a:gd name="adj" fmla="val 25000"/>
                  <a:gd name="vf" fmla="val 115470"/>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1" name="Hexagon 14"/>
              <p:cNvSpPr/>
              <p:nvPr/>
            </p:nvSpPr>
            <p:spPr>
              <a:xfrm>
                <a:off x="3039252" y="1418932"/>
                <a:ext cx="1008112" cy="944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algn="ctr">
                  <a:lnSpc>
                    <a:spcPct val="115000"/>
                  </a:lnSpc>
                  <a:spcBef>
                    <a:spcPts val="0"/>
                  </a:spcBef>
                  <a:spcAft>
                    <a:spcPts val="0"/>
                  </a:spcAft>
                </a:pPr>
                <a:r>
                  <a:rPr lang="fr-FR" dirty="0">
                    <a:ea typeface="Calibri" panose="020F0502020204030204" pitchFamily="34" charset="0"/>
                    <a:cs typeface="Times New Roman" panose="02020603050405020304" pitchFamily="18" charset="0"/>
                  </a:rPr>
                  <a:t>Us et coutumes</a:t>
                </a: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42" name="Group 41"/>
            <p:cNvGrpSpPr/>
            <p:nvPr/>
          </p:nvGrpSpPr>
          <p:grpSpPr>
            <a:xfrm>
              <a:off x="5249863" y="4936510"/>
              <a:ext cx="1194345" cy="1372810"/>
              <a:chOff x="2946135" y="1205002"/>
              <a:chExt cx="1194345" cy="1372810"/>
            </a:xfrm>
          </p:grpSpPr>
          <p:sp>
            <p:nvSpPr>
              <p:cNvPr id="43" name="Hexagon 42"/>
              <p:cNvSpPr/>
              <p:nvPr/>
            </p:nvSpPr>
            <p:spPr>
              <a:xfrm rot="5400000">
                <a:off x="2856903" y="1294234"/>
                <a:ext cx="1372810" cy="1194345"/>
              </a:xfrm>
              <a:prstGeom prst="hexagon">
                <a:avLst>
                  <a:gd name="adj" fmla="val 25000"/>
                  <a:gd name="vf" fmla="val 115470"/>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4" name="Hexagon 14"/>
              <p:cNvSpPr/>
              <p:nvPr/>
            </p:nvSpPr>
            <p:spPr>
              <a:xfrm>
                <a:off x="2972545" y="1418931"/>
                <a:ext cx="1167935" cy="944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algn="ctr">
                  <a:lnSpc>
                    <a:spcPct val="115000"/>
                  </a:lnSpc>
                  <a:spcBef>
                    <a:spcPts val="0"/>
                  </a:spcBef>
                  <a:spcAft>
                    <a:spcPts val="0"/>
                  </a:spcAft>
                </a:pPr>
                <a:r>
                  <a:rPr lang="fr-FR" dirty="0">
                    <a:ea typeface="Calibri" panose="020F0502020204030204" pitchFamily="34" charset="0"/>
                    <a:cs typeface="Times New Roman" panose="02020603050405020304" pitchFamily="18" charset="0"/>
                  </a:rPr>
                  <a:t>Normes culturelles</a:t>
                </a: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45" name="Group 44"/>
            <p:cNvGrpSpPr/>
            <p:nvPr/>
          </p:nvGrpSpPr>
          <p:grpSpPr>
            <a:xfrm>
              <a:off x="5831830" y="3777630"/>
              <a:ext cx="1194345" cy="1372810"/>
              <a:chOff x="2946135" y="1205002"/>
              <a:chExt cx="1194345" cy="1372810"/>
            </a:xfrm>
          </p:grpSpPr>
          <p:sp>
            <p:nvSpPr>
              <p:cNvPr id="46" name="Hexagon 45"/>
              <p:cNvSpPr/>
              <p:nvPr/>
            </p:nvSpPr>
            <p:spPr>
              <a:xfrm rot="5400000">
                <a:off x="2856903" y="1294234"/>
                <a:ext cx="1372810" cy="1194345"/>
              </a:xfrm>
              <a:prstGeom prst="hexagon">
                <a:avLst>
                  <a:gd name="adj" fmla="val 25000"/>
                  <a:gd name="vf" fmla="val 115470"/>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7" name="Hexagon 14"/>
              <p:cNvSpPr/>
              <p:nvPr/>
            </p:nvSpPr>
            <p:spPr>
              <a:xfrm>
                <a:off x="3132254" y="1418932"/>
                <a:ext cx="822107" cy="94495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marR="0" algn="ctr">
                  <a:lnSpc>
                    <a:spcPct val="115000"/>
                  </a:lnSpc>
                  <a:spcBef>
                    <a:spcPts val="0"/>
                  </a:spcBef>
                  <a:spcAft>
                    <a:spcPts val="0"/>
                  </a:spcAft>
                </a:pPr>
                <a:r>
                  <a:rPr lang="fr-FR" dirty="0">
                    <a:ea typeface="Calibri" panose="020F0502020204030204" pitchFamily="34" charset="0"/>
                    <a:cs typeface="Times New Roman" panose="02020603050405020304" pitchFamily="18" charset="0"/>
                  </a:rPr>
                  <a:t>Âge</a:t>
                </a:r>
                <a:endParaRPr lang="en-US" sz="1100" dirty="0">
                  <a:latin typeface="Calibri" panose="020F0502020204030204" pitchFamily="34" charset="0"/>
                  <a:ea typeface="Calibri" panose="020F0502020204030204" pitchFamily="34" charset="0"/>
                  <a:cs typeface="Times New Roman" panose="02020603050405020304" pitchFamily="18" charset="0"/>
                </a:endParaRPr>
              </a:p>
            </p:txBody>
          </p:sp>
        </p:grpSp>
      </p:grpSp>
    </p:spTree>
    <p:extLst>
      <p:ext uri="{BB962C8B-B14F-4D97-AF65-F5344CB8AC3E}">
        <p14:creationId xmlns:p14="http://schemas.microsoft.com/office/powerpoint/2010/main" xmlns="" val="393710966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idx="4294967295"/>
          </p:nvPr>
        </p:nvSpPr>
        <p:spPr>
          <a:xfrm>
            <a:off x="457200" y="152400"/>
            <a:ext cx="8229600" cy="1143000"/>
          </a:xfrm>
          <a:prstGeom prst="rect">
            <a:avLst/>
          </a:prstGeom>
        </p:spPr>
        <p:txBody>
          <a:bodyPr/>
          <a:lstStyle/>
          <a:p>
            <a:r>
              <a:rPr lang="fr-FR" dirty="0"/>
              <a:t>Récapitulatif</a:t>
            </a:r>
            <a:endParaRPr lang="en-US" dirty="0"/>
          </a:p>
        </p:txBody>
      </p:sp>
      <p:sp>
        <p:nvSpPr>
          <p:cNvPr id="3" name="Content Placeholder 2"/>
          <p:cNvSpPr>
            <a:spLocks noGrp="1"/>
          </p:cNvSpPr>
          <p:nvPr>
            <p:ph idx="4294967295"/>
          </p:nvPr>
        </p:nvSpPr>
        <p:spPr>
          <a:xfrm>
            <a:off x="323528" y="1557338"/>
            <a:ext cx="8496944" cy="4895997"/>
          </a:xfrm>
          <a:prstGeom prst="rect">
            <a:avLst/>
          </a:prstGeom>
        </p:spPr>
        <p:txBody>
          <a:bodyPr>
            <a:normAutofit fontScale="92500" lnSpcReduction="20000"/>
          </a:bodyPr>
          <a:lstStyle/>
          <a:p>
            <a:r>
              <a:rPr lang="fr-FR" sz="2400" dirty="0" smtClean="0"/>
              <a:t>«</a:t>
            </a:r>
            <a:r>
              <a:rPr lang="fr-FR" sz="2400" dirty="0"/>
              <a:t> L’adolescence et la jeunesse » sont un passage </a:t>
            </a:r>
            <a:r>
              <a:rPr lang="fr-FR" sz="2400" dirty="0" smtClean="0"/>
              <a:t>important.</a:t>
            </a:r>
            <a:endParaRPr lang="en-US" sz="2400" dirty="0"/>
          </a:p>
          <a:p>
            <a:r>
              <a:rPr lang="fr-FR" sz="2400" dirty="0" smtClean="0"/>
              <a:t>Dans </a:t>
            </a:r>
            <a:r>
              <a:rPr lang="fr-FR" sz="2400" dirty="0"/>
              <a:t>les contextes d’urgence, cette tranche d’âge est exposée à de multiples risques mais reçoit moins d’aide, de ressources et de </a:t>
            </a:r>
            <a:r>
              <a:rPr lang="fr-FR" sz="2400" dirty="0" smtClean="0"/>
              <a:t>protection.</a:t>
            </a:r>
            <a:endParaRPr lang="en-US" sz="2400" dirty="0"/>
          </a:p>
          <a:p>
            <a:r>
              <a:rPr lang="fr-FR" sz="2400" dirty="0" smtClean="0"/>
              <a:t>Des </a:t>
            </a:r>
            <a:r>
              <a:rPr lang="fr-FR" sz="2400" dirty="0"/>
              <a:t>programmes éducatifs de qualité constituent un droit humain fondamental ; ils sont essentiels à la sécurité et au développement des </a:t>
            </a:r>
            <a:r>
              <a:rPr lang="fr-FR" sz="2400" dirty="0" smtClean="0"/>
              <a:t>personnes.</a:t>
            </a:r>
            <a:endParaRPr lang="en-US" sz="2400" dirty="0"/>
          </a:p>
          <a:p>
            <a:r>
              <a:rPr lang="fr-FR" sz="2400" dirty="0" smtClean="0"/>
              <a:t>Les </a:t>
            </a:r>
            <a:r>
              <a:rPr lang="fr-FR" sz="2400" dirty="0"/>
              <a:t>approches doivent être globales, intersectorielles et </a:t>
            </a:r>
            <a:r>
              <a:rPr lang="fr-FR" sz="2400" dirty="0" smtClean="0"/>
              <a:t>inclusives.</a:t>
            </a:r>
            <a:endParaRPr lang="en-US" sz="2400" dirty="0"/>
          </a:p>
          <a:p>
            <a:r>
              <a:rPr lang="fr-FR" sz="2400" dirty="0" smtClean="0"/>
              <a:t>Les </a:t>
            </a:r>
            <a:r>
              <a:rPr lang="fr-FR" sz="2400" dirty="0"/>
              <a:t>politiques doivent couvrir les besoins des jeunes </a:t>
            </a:r>
            <a:r>
              <a:rPr lang="fr-FR" sz="2400" dirty="0" smtClean="0"/>
              <a:t>gens.</a:t>
            </a:r>
            <a:endParaRPr lang="en-US" sz="2400" dirty="0"/>
          </a:p>
          <a:p>
            <a:r>
              <a:rPr lang="fr-FR" sz="2400" dirty="0" smtClean="0"/>
              <a:t>La </a:t>
            </a:r>
            <a:r>
              <a:rPr lang="fr-FR" sz="2400" dirty="0"/>
              <a:t>dimension de genre et les jeunes gens handicapés doivent être pris en compte à tous les stades de la </a:t>
            </a:r>
            <a:r>
              <a:rPr lang="fr-FR" sz="2400" dirty="0" smtClean="0"/>
              <a:t>programmation.</a:t>
            </a:r>
            <a:endParaRPr lang="en-US" sz="2400" dirty="0"/>
          </a:p>
          <a:p>
            <a:r>
              <a:rPr lang="fr-FR" sz="2400" dirty="0" smtClean="0"/>
              <a:t>Les </a:t>
            </a:r>
            <a:r>
              <a:rPr lang="fr-FR" sz="2400" dirty="0"/>
              <a:t>programmes doivent privilégier la participation et promouvoir un engagement politique, économique et social constructif.</a:t>
            </a:r>
            <a:endParaRPr lang="en-US" sz="2400" dirty="0"/>
          </a:p>
          <a:p>
            <a:pPr>
              <a:defRPr/>
            </a:pPr>
            <a:endParaRPr lang="en-US" sz="1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idx="4294967295"/>
          </p:nvPr>
        </p:nvSpPr>
        <p:spPr>
          <a:xfrm>
            <a:off x="457200" y="152400"/>
            <a:ext cx="8229600" cy="1143000"/>
          </a:xfrm>
          <a:prstGeom prst="rect">
            <a:avLst/>
          </a:prstGeom>
        </p:spPr>
        <p:txBody>
          <a:bodyPr/>
          <a:lstStyle/>
          <a:p>
            <a:r>
              <a:rPr lang="fr-FR" sz="2400" dirty="0"/>
              <a:t>Rejoignez l’équipe de travail de l’INEE qui agit aux côtés des adolescents et des jeunes</a:t>
            </a:r>
            <a:r>
              <a:rPr lang="en-US" sz="2400" dirty="0"/>
              <a:t> </a:t>
            </a:r>
            <a:br>
              <a:rPr lang="en-US" sz="2400" dirty="0"/>
            </a:br>
            <a:r>
              <a:rPr lang="en-US" sz="2400" dirty="0"/>
              <a:t> </a:t>
            </a:r>
            <a:r>
              <a:rPr lang="en-US" sz="2400" dirty="0" smtClean="0"/>
              <a:t/>
            </a:r>
            <a:br>
              <a:rPr lang="en-US" sz="2400" dirty="0" smtClean="0"/>
            </a:br>
            <a:endParaRPr lang="en-US" sz="2400" dirty="0"/>
          </a:p>
        </p:txBody>
      </p:sp>
      <p:sp>
        <p:nvSpPr>
          <p:cNvPr id="3" name="Content Placeholder 2"/>
          <p:cNvSpPr>
            <a:spLocks noGrp="1"/>
          </p:cNvSpPr>
          <p:nvPr>
            <p:ph idx="4294967295"/>
          </p:nvPr>
        </p:nvSpPr>
        <p:spPr>
          <a:xfrm>
            <a:off x="323528" y="1484313"/>
            <a:ext cx="8424936" cy="4897437"/>
          </a:xfrm>
          <a:prstGeom prst="rect">
            <a:avLst/>
          </a:prstGeom>
        </p:spPr>
        <p:txBody>
          <a:bodyPr>
            <a:normAutofit fontScale="85000" lnSpcReduction="10000"/>
          </a:bodyPr>
          <a:lstStyle/>
          <a:p>
            <a:r>
              <a:rPr lang="fr-FR" dirty="0"/>
              <a:t>Les modules du pack de formation de l’éducation en situations d’urgence de l’INEE sont disponibles à l’adresse suivante :</a:t>
            </a:r>
            <a:endParaRPr lang="en-US" sz="1600" dirty="0"/>
          </a:p>
          <a:p>
            <a:r>
              <a:rPr lang="fr-FR" u="heavy" dirty="0">
                <a:hlinkClick r:id="rId3"/>
              </a:rPr>
              <a:t>http://www.ineesite.org/fr/training-capacity-development/</a:t>
            </a:r>
            <a:endParaRPr lang="en-US" sz="1600" dirty="0"/>
          </a:p>
          <a:p>
            <a:r>
              <a:rPr lang="fr-FR" dirty="0" smtClean="0"/>
              <a:t>Les </a:t>
            </a:r>
            <a:r>
              <a:rPr lang="fr-FR" dirty="0"/>
              <a:t>éléments de la boîte à outils relatifs aux activités d’apprentissage et à l’éducation des adolescents et des jeunes sont disponibles (en anglais) à l’adresse suivante :</a:t>
            </a:r>
            <a:endParaRPr lang="en-US" sz="1600" dirty="0"/>
          </a:p>
          <a:p>
            <a:r>
              <a:rPr lang="fr-FR" u="heavy" dirty="0">
                <a:hlinkClick r:id="rId4"/>
              </a:rPr>
              <a:t>www.ineesite.org/toolkit</a:t>
            </a:r>
            <a:endParaRPr lang="en-US" sz="1600" dirty="0"/>
          </a:p>
          <a:p>
            <a:r>
              <a:rPr lang="fr-FR" smtClean="0"/>
              <a:t>Pour </a:t>
            </a:r>
            <a:r>
              <a:rPr lang="fr-FR" dirty="0"/>
              <a:t>de plus amples informations sur l’équipe de travail, consultez l’adresse suivante :</a:t>
            </a:r>
            <a:endParaRPr lang="en-US" sz="1600" dirty="0"/>
          </a:p>
          <a:p>
            <a:r>
              <a:rPr lang="fr-FR" u="heavy" dirty="0">
                <a:hlinkClick r:id="rId5"/>
              </a:rPr>
              <a:t>http://www.ineesite.org/fr/equipes-de-travail/adolescents-jeunes/</a:t>
            </a: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457200" y="13644"/>
            <a:ext cx="8229600" cy="1281756"/>
          </a:xfrm>
          <a:prstGeom prst="rect">
            <a:avLst/>
          </a:prstGeom>
        </p:spPr>
        <p:txBody>
          <a:bodyPr/>
          <a:lstStyle/>
          <a:p>
            <a:r>
              <a:rPr lang="fr-FR" dirty="0"/>
              <a:t>Identifier les adolescents et les jeunes (suite)</a:t>
            </a:r>
            <a:endParaRPr lang="en-US" dirty="0" smtClean="0"/>
          </a:p>
        </p:txBody>
      </p:sp>
      <p:sp>
        <p:nvSpPr>
          <p:cNvPr id="15363" name="Content Placeholder 2"/>
          <p:cNvSpPr>
            <a:spLocks noGrp="1"/>
          </p:cNvSpPr>
          <p:nvPr>
            <p:ph idx="4294967295"/>
          </p:nvPr>
        </p:nvSpPr>
        <p:spPr>
          <a:xfrm>
            <a:off x="0" y="5192314"/>
            <a:ext cx="9150642" cy="1200329"/>
          </a:xfrm>
          <a:prstGeom prst="rect">
            <a:avLst/>
          </a:prstGeom>
        </p:spPr>
        <p:txBody>
          <a:bodyPr wrap="square">
            <a:spAutoFit/>
          </a:bodyPr>
          <a:lstStyle/>
          <a:p>
            <a:pPr marL="0" indent="0">
              <a:buNone/>
            </a:pPr>
            <a:r>
              <a:rPr lang="fr-FR" sz="2400" dirty="0" smtClean="0"/>
              <a:t>…Tous </a:t>
            </a:r>
            <a:r>
              <a:rPr lang="fr-FR" sz="2400" dirty="0"/>
              <a:t>doivent bénéficier de ressources et d’une attention suffisantes lors des interventions d’urgence et des processus de développement. </a:t>
            </a:r>
            <a:endParaRPr lang="en-US" sz="2400" dirty="0"/>
          </a:p>
        </p:txBody>
      </p:sp>
      <p:grpSp>
        <p:nvGrpSpPr>
          <p:cNvPr id="8" name="Group 7"/>
          <p:cNvGrpSpPr/>
          <p:nvPr/>
        </p:nvGrpSpPr>
        <p:grpSpPr>
          <a:xfrm>
            <a:off x="1255724" y="1691542"/>
            <a:ext cx="6926188" cy="3474915"/>
            <a:chOff x="1255724" y="1691542"/>
            <a:chExt cx="6926188" cy="3474915"/>
          </a:xfrm>
        </p:grpSpPr>
        <p:sp>
          <p:nvSpPr>
            <p:cNvPr id="3" name="Equal 2"/>
            <p:cNvSpPr/>
            <p:nvPr/>
          </p:nvSpPr>
          <p:spPr>
            <a:xfrm>
              <a:off x="3563888" y="3119056"/>
              <a:ext cx="935038" cy="576262"/>
            </a:xfrm>
            <a:prstGeom prst="mathEqual">
              <a:avLst>
                <a:gd name="adj1" fmla="val 23520"/>
                <a:gd name="adj2" fmla="val 866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nvGrpSpPr>
            <p:cNvPr id="10" name="Group 9"/>
            <p:cNvGrpSpPr/>
            <p:nvPr/>
          </p:nvGrpSpPr>
          <p:grpSpPr>
            <a:xfrm>
              <a:off x="4716016" y="2276872"/>
              <a:ext cx="3465896" cy="2279545"/>
              <a:chOff x="3302855" y="890631"/>
              <a:chExt cx="3465896" cy="2279545"/>
            </a:xfrm>
          </p:grpSpPr>
          <p:sp>
            <p:nvSpPr>
              <p:cNvPr id="11" name="Oval 10"/>
              <p:cNvSpPr/>
              <p:nvPr/>
            </p:nvSpPr>
            <p:spPr>
              <a:xfrm>
                <a:off x="3302855" y="890631"/>
                <a:ext cx="3465896" cy="2279545"/>
              </a:xfrm>
              <a:prstGeom prst="ellipse">
                <a:avLst/>
              </a:pr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Oval 4"/>
              <p:cNvSpPr/>
              <p:nvPr/>
            </p:nvSpPr>
            <p:spPr>
              <a:xfrm>
                <a:off x="3810424" y="1224463"/>
                <a:ext cx="2450758" cy="16118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30480" rIns="30480" bIns="30480" numCol="1" spcCol="1270" anchor="ctr" anchorCtr="0">
                <a:noAutofit/>
              </a:bodyPr>
              <a:lstStyle/>
              <a:p>
                <a:pPr algn="ctr"/>
                <a:r>
                  <a:rPr lang="fr-FR" sz="2400" dirty="0"/>
                  <a:t>« </a:t>
                </a:r>
                <a:r>
                  <a:rPr lang="fr-FR" sz="2400" b="1" dirty="0"/>
                  <a:t>Jeunes gens</a:t>
                </a:r>
                <a:r>
                  <a:rPr lang="fr-FR" sz="2400" dirty="0"/>
                  <a:t> » </a:t>
                </a:r>
                <a:r>
                  <a:rPr lang="fr-FR" sz="2400" b="1" dirty="0"/>
                  <a:t>-</a:t>
                </a:r>
                <a:r>
                  <a:rPr lang="fr-FR" sz="2400" dirty="0"/>
                  <a:t> 10  à 24 ans</a:t>
                </a:r>
                <a:endParaRPr lang="en-US" sz="2400" dirty="0"/>
              </a:p>
              <a:p>
                <a:r>
                  <a:rPr lang="en-US" sz="2400" dirty="0"/>
                  <a:t> </a:t>
                </a:r>
              </a:p>
            </p:txBody>
          </p:sp>
        </p:grpSp>
        <p:grpSp>
          <p:nvGrpSpPr>
            <p:cNvPr id="13" name="Group 12"/>
            <p:cNvGrpSpPr/>
            <p:nvPr/>
          </p:nvGrpSpPr>
          <p:grpSpPr>
            <a:xfrm>
              <a:off x="1255990" y="1691542"/>
              <a:ext cx="2324513" cy="1451440"/>
              <a:chOff x="32534" y="79267"/>
              <a:chExt cx="2324513" cy="1451440"/>
            </a:xfrm>
          </p:grpSpPr>
          <p:sp>
            <p:nvSpPr>
              <p:cNvPr id="20" name="Oval 19"/>
              <p:cNvSpPr/>
              <p:nvPr/>
            </p:nvSpPr>
            <p:spPr>
              <a:xfrm>
                <a:off x="32534" y="79267"/>
                <a:ext cx="2324513" cy="1451440"/>
              </a:xfrm>
              <a:prstGeom prst="ellipse">
                <a:avLst/>
              </a:pr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1" name="Oval 4"/>
              <p:cNvSpPr/>
              <p:nvPr/>
            </p:nvSpPr>
            <p:spPr>
              <a:xfrm>
                <a:off x="372951" y="291825"/>
                <a:ext cx="1643679" cy="10263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lvl="0" algn="ctr" defTabSz="711200">
                  <a:lnSpc>
                    <a:spcPct val="90000"/>
                  </a:lnSpc>
                  <a:spcAft>
                    <a:spcPct val="35000"/>
                  </a:spcAft>
                </a:pPr>
                <a:r>
                  <a:rPr lang="fr-FR" sz="1600" b="1" dirty="0">
                    <a:solidFill>
                      <a:schemeClr val="bg1"/>
                    </a:solidFill>
                  </a:rPr>
                  <a:t>Jeunes - 15 à 24 ans</a:t>
                </a:r>
                <a:endParaRPr lang="en-US" sz="1600" kern="1200" dirty="0">
                  <a:solidFill>
                    <a:schemeClr val="bg1"/>
                  </a:solidFill>
                </a:endParaRPr>
              </a:p>
            </p:txBody>
          </p:sp>
        </p:grpSp>
        <p:grpSp>
          <p:nvGrpSpPr>
            <p:cNvPr id="14" name="Group 13"/>
            <p:cNvGrpSpPr/>
            <p:nvPr/>
          </p:nvGrpSpPr>
          <p:grpSpPr>
            <a:xfrm>
              <a:off x="2229314" y="3171097"/>
              <a:ext cx="511806" cy="524221"/>
              <a:chOff x="1005858" y="1558822"/>
              <a:chExt cx="511806" cy="524221"/>
            </a:xfrm>
          </p:grpSpPr>
          <p:sp>
            <p:nvSpPr>
              <p:cNvPr id="18" name="Plus 17"/>
              <p:cNvSpPr/>
              <p:nvPr/>
            </p:nvSpPr>
            <p:spPr>
              <a:xfrm>
                <a:off x="1005858" y="1558822"/>
                <a:ext cx="511806" cy="524221"/>
              </a:xfrm>
              <a:prstGeom prst="mathPlus">
                <a:avLst/>
              </a:prstGeom>
              <a:solidFill>
                <a:schemeClr val="accent6"/>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19" name="Plus 6"/>
              <p:cNvSpPr/>
              <p:nvPr/>
            </p:nvSpPr>
            <p:spPr>
              <a:xfrm>
                <a:off x="1073698" y="1760744"/>
                <a:ext cx="376126" cy="1203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p:txBody>
          </p:sp>
        </p:grpSp>
        <p:grpSp>
          <p:nvGrpSpPr>
            <p:cNvPr id="15" name="Group 14"/>
            <p:cNvGrpSpPr/>
            <p:nvPr/>
          </p:nvGrpSpPr>
          <p:grpSpPr>
            <a:xfrm>
              <a:off x="1255724" y="3721174"/>
              <a:ext cx="2452180" cy="1445283"/>
              <a:chOff x="32268" y="2108899"/>
              <a:chExt cx="2452180" cy="1445283"/>
            </a:xfrm>
          </p:grpSpPr>
          <p:sp>
            <p:nvSpPr>
              <p:cNvPr id="16" name="Oval 15"/>
              <p:cNvSpPr/>
              <p:nvPr/>
            </p:nvSpPr>
            <p:spPr>
              <a:xfrm>
                <a:off x="32268" y="2108899"/>
                <a:ext cx="2452180" cy="1445283"/>
              </a:xfrm>
              <a:prstGeom prst="ellipse">
                <a:avLst/>
              </a:prstGeom>
              <a:solidFill>
                <a:schemeClr val="accent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Oval 8"/>
              <p:cNvSpPr/>
              <p:nvPr/>
            </p:nvSpPr>
            <p:spPr>
              <a:xfrm>
                <a:off x="391381" y="2320556"/>
                <a:ext cx="1733954" cy="10219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a:lnSpc>
                    <a:spcPct val="90000"/>
                  </a:lnSpc>
                  <a:spcAft>
                    <a:spcPct val="35000"/>
                  </a:spcAft>
                </a:pPr>
                <a:r>
                  <a:rPr lang="fr-FR" sz="1500" b="1" dirty="0">
                    <a:solidFill>
                      <a:schemeClr val="bg1"/>
                    </a:solidFill>
                  </a:rPr>
                  <a:t>Adolescents - 10 à 19 ans</a:t>
                </a:r>
                <a:endParaRPr lang="en-US" sz="1200" kern="1200" dirty="0">
                  <a:solidFill>
                    <a:schemeClr val="bg1"/>
                  </a:solidFill>
                </a:endParaRPr>
              </a:p>
            </p:txBody>
          </p:sp>
        </p:gr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467544" y="9346"/>
            <a:ext cx="8229600" cy="1143000"/>
          </a:xfrm>
          <a:prstGeom prst="rect">
            <a:avLst/>
          </a:prstGeom>
        </p:spPr>
        <p:txBody>
          <a:bodyPr/>
          <a:lstStyle/>
          <a:p>
            <a:r>
              <a:rPr lang="fr-FR" sz="3200" dirty="0"/>
              <a:t>Principaux problèmes et enjeux touchant les jeunes gens dans les contextes de crise</a:t>
            </a:r>
            <a:endParaRPr lang="en-US" sz="3200" dirty="0"/>
          </a:p>
        </p:txBody>
      </p:sp>
      <p:sp>
        <p:nvSpPr>
          <p:cNvPr id="17411" name="Content Placeholder 2"/>
          <p:cNvSpPr>
            <a:spLocks noGrp="1"/>
          </p:cNvSpPr>
          <p:nvPr>
            <p:ph idx="4294967295"/>
          </p:nvPr>
        </p:nvSpPr>
        <p:spPr>
          <a:xfrm>
            <a:off x="0" y="1484313"/>
            <a:ext cx="9144000" cy="4968875"/>
          </a:xfrm>
          <a:prstGeom prst="rect">
            <a:avLst/>
          </a:prstGeom>
        </p:spPr>
        <p:txBody>
          <a:bodyPr/>
          <a:lstStyle/>
          <a:p>
            <a:r>
              <a:rPr lang="fr-FR" dirty="0"/>
              <a:t>Le passage à l’âge adulte est le moment où les jeunes gens sont censés assumer de nouvelles responsabilités, définir leurs objectifs et prendre des décisions susceptibles d’affecter leur avenir de manière positive ou </a:t>
            </a:r>
            <a:r>
              <a:rPr lang="fr-FR" dirty="0" smtClean="0"/>
              <a:t/>
            </a:r>
            <a:br>
              <a:rPr lang="fr-FR" dirty="0" smtClean="0"/>
            </a:br>
            <a:r>
              <a:rPr lang="fr-FR" dirty="0" smtClean="0"/>
              <a:t>négative</a:t>
            </a:r>
            <a:r>
              <a:rPr lang="fr-FR" dirty="0"/>
              <a:t>.</a:t>
            </a:r>
            <a:endParaRPr lang="en-US" sz="1400" dirty="0"/>
          </a:p>
          <a:p>
            <a:pPr marL="0" lvl="1" indent="0">
              <a:buFont typeface="Wingdings" pitchFamily="2" charset="2"/>
              <a:buNone/>
            </a:pPr>
            <a:endParaRPr lang="en-US" b="1"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499992" y="3573016"/>
            <a:ext cx="4032448" cy="258685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a:xfrm>
            <a:off x="0" y="152400"/>
            <a:ext cx="9144000" cy="1143000"/>
          </a:xfrm>
          <a:prstGeom prst="rect">
            <a:avLst/>
          </a:prstGeom>
        </p:spPr>
        <p:txBody>
          <a:bodyPr/>
          <a:lstStyle/>
          <a:p>
            <a:r>
              <a:rPr lang="fr-FR" sz="2800" dirty="0"/>
              <a:t>Principaux problèmes et enjeux touchant les jeunes gens dans les contextes de crise (suite)</a:t>
            </a:r>
            <a:endParaRPr lang="en-US" sz="2800" dirty="0" smtClean="0"/>
          </a:p>
        </p:txBody>
      </p:sp>
      <p:sp>
        <p:nvSpPr>
          <p:cNvPr id="3" name="Content Placeholder 2"/>
          <p:cNvSpPr>
            <a:spLocks noGrp="1"/>
          </p:cNvSpPr>
          <p:nvPr>
            <p:ph idx="4294967295"/>
          </p:nvPr>
        </p:nvSpPr>
        <p:spPr>
          <a:xfrm>
            <a:off x="0" y="1484313"/>
            <a:ext cx="8929688" cy="4824412"/>
          </a:xfrm>
          <a:prstGeom prst="rect">
            <a:avLst/>
          </a:prstGeom>
        </p:spPr>
        <p:txBody>
          <a:bodyPr/>
          <a:lstStyle/>
          <a:p>
            <a:pPr marL="0" indent="0">
              <a:buFont typeface="Wingdings" pitchFamily="2" charset="2"/>
              <a:buNone/>
              <a:defRPr/>
            </a:pPr>
            <a:endParaRPr lang="en-US" sz="300" b="1" dirty="0" smtClean="0"/>
          </a:p>
          <a:p>
            <a:pPr marL="0" indent="0">
              <a:buNone/>
            </a:pPr>
            <a:r>
              <a:rPr lang="fr-FR" b="1" dirty="0"/>
              <a:t>Dans les contextes d’urgence :</a:t>
            </a:r>
            <a:endParaRPr lang="en-US" dirty="0"/>
          </a:p>
          <a:p>
            <a:pPr lvl="1"/>
            <a:r>
              <a:rPr lang="fr-FR" dirty="0" smtClean="0"/>
              <a:t>Présence </a:t>
            </a:r>
            <a:r>
              <a:rPr lang="fr-FR" dirty="0"/>
              <a:t>de risques ; porteurs de responsabilités habituellement confiées aux </a:t>
            </a:r>
            <a:r>
              <a:rPr lang="fr-FR" dirty="0" smtClean="0"/>
              <a:t>adultes.</a:t>
            </a:r>
            <a:endParaRPr lang="en-US" dirty="0"/>
          </a:p>
          <a:p>
            <a:pPr lvl="1"/>
            <a:r>
              <a:rPr lang="fr-FR" dirty="0" smtClean="0"/>
              <a:t>Cercle </a:t>
            </a:r>
            <a:r>
              <a:rPr lang="fr-FR" dirty="0"/>
              <a:t>intergénérationnel de la pauvreté, de l’inégalité et de la </a:t>
            </a:r>
            <a:r>
              <a:rPr lang="fr-FR" dirty="0" smtClean="0"/>
              <a:t>violence.</a:t>
            </a:r>
            <a:endParaRPr lang="en-US" dirty="0"/>
          </a:p>
          <a:p>
            <a:pPr lvl="1"/>
            <a:r>
              <a:rPr lang="fr-FR" dirty="0" smtClean="0"/>
              <a:t>Manque </a:t>
            </a:r>
            <a:r>
              <a:rPr lang="fr-FR" dirty="0"/>
              <a:t>de possibilités et d’engagement </a:t>
            </a:r>
            <a:r>
              <a:rPr lang="fr-FR" dirty="0" smtClean="0"/>
              <a:t>constructif.</a:t>
            </a:r>
            <a:endParaRPr lang="en-US" dirty="0"/>
          </a:p>
          <a:p>
            <a:pPr lvl="1"/>
            <a:r>
              <a:rPr lang="fr-FR" dirty="0" smtClean="0"/>
              <a:t>Violence</a:t>
            </a:r>
            <a:r>
              <a:rPr lang="fr-FR" dirty="0"/>
              <a:t>, criminalité ou enrôlement par des groupes armés.</a:t>
            </a:r>
            <a:endParaRPr lang="en-US" dirty="0"/>
          </a:p>
          <a:p>
            <a:pPr marL="0" indent="0">
              <a:buFont typeface="Wingdings" pitchFamily="2" charset="2"/>
              <a:buNone/>
              <a:defRPr/>
            </a:pPr>
            <a:endParaRPr lang="en-US" sz="4000" dirty="0"/>
          </a:p>
          <a:p>
            <a:pPr>
              <a:defRP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a:xfrm>
            <a:off x="457200" y="152400"/>
            <a:ext cx="8229600" cy="1143000"/>
          </a:xfrm>
          <a:prstGeom prst="rect">
            <a:avLst/>
          </a:prstGeom>
        </p:spPr>
        <p:txBody>
          <a:bodyPr/>
          <a:lstStyle/>
          <a:p>
            <a:r>
              <a:rPr lang="fr-FR" dirty="0"/>
              <a:t>Les effets de la crise sur les adolescents et les jeunes</a:t>
            </a:r>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6891" y="1700213"/>
            <a:ext cx="7629525" cy="44577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457200" y="152400"/>
            <a:ext cx="8229600" cy="1143000"/>
          </a:xfrm>
          <a:prstGeom prst="rect">
            <a:avLst/>
          </a:prstGeom>
        </p:spPr>
        <p:txBody>
          <a:bodyPr/>
          <a:lstStyle/>
          <a:p>
            <a:r>
              <a:rPr lang="fr-FR" sz="4000" dirty="0"/>
              <a:t>Les effets de la crise sur les adolescents et les jeunes (suite)</a:t>
            </a:r>
            <a:endParaRPr lang="en-US" sz="4000" dirty="0"/>
          </a:p>
        </p:txBody>
      </p:sp>
      <p:sp>
        <p:nvSpPr>
          <p:cNvPr id="3" name="Content Placeholder 2"/>
          <p:cNvSpPr>
            <a:spLocks noGrp="1"/>
          </p:cNvSpPr>
          <p:nvPr>
            <p:ph idx="4294967295"/>
          </p:nvPr>
        </p:nvSpPr>
        <p:spPr>
          <a:xfrm>
            <a:off x="0" y="1628775"/>
            <a:ext cx="9144000" cy="4752975"/>
          </a:xfrm>
          <a:prstGeom prst="rect">
            <a:avLst/>
          </a:prstGeom>
        </p:spPr>
        <p:txBody>
          <a:bodyPr/>
          <a:lstStyle/>
          <a:p>
            <a:pPr marL="0" indent="0">
              <a:buNone/>
            </a:pPr>
            <a:r>
              <a:rPr lang="fr-FR" b="1" dirty="0"/>
              <a:t>Pendant les situations de crise, les adolescents et les jeunes se heurtent souvent aux problèmes suivants :</a:t>
            </a:r>
            <a:endParaRPr lang="en-US" dirty="0"/>
          </a:p>
          <a:p>
            <a:pPr lvl="1"/>
            <a:r>
              <a:rPr lang="fr-FR" sz="2400" dirty="0" smtClean="0"/>
              <a:t>L’enrôlement forcé</a:t>
            </a:r>
            <a:endParaRPr lang="en-US" sz="2400" dirty="0"/>
          </a:p>
          <a:p>
            <a:pPr lvl="1"/>
            <a:r>
              <a:rPr lang="fr-FR" sz="2400" dirty="0" smtClean="0"/>
              <a:t>La traite</a:t>
            </a:r>
            <a:endParaRPr lang="en-US" sz="2400" dirty="0"/>
          </a:p>
          <a:p>
            <a:pPr lvl="1"/>
            <a:r>
              <a:rPr lang="fr-FR" sz="2400" dirty="0" smtClean="0"/>
              <a:t>La </a:t>
            </a:r>
            <a:r>
              <a:rPr lang="fr-FR" sz="2400" dirty="0"/>
              <a:t>violence </a:t>
            </a:r>
            <a:r>
              <a:rPr lang="fr-FR" sz="2400" dirty="0" smtClean="0"/>
              <a:t>sexuelle</a:t>
            </a:r>
            <a:endParaRPr lang="en-US" sz="2400" dirty="0"/>
          </a:p>
          <a:p>
            <a:pPr lvl="1"/>
            <a:r>
              <a:rPr lang="fr-FR" sz="2400" dirty="0" smtClean="0"/>
              <a:t>La </a:t>
            </a:r>
            <a:r>
              <a:rPr lang="fr-FR" sz="2400" dirty="0"/>
              <a:t>perte de possibilités éducatives et économiques </a:t>
            </a:r>
            <a:endParaRPr lang="en-US" sz="2400" dirty="0"/>
          </a:p>
          <a:p>
            <a:pPr lvl="1"/>
            <a:r>
              <a:rPr lang="fr-FR" sz="2400" dirty="0" smtClean="0"/>
              <a:t>Des </a:t>
            </a:r>
            <a:r>
              <a:rPr lang="fr-FR" sz="2400" dirty="0"/>
              <a:t>déplacements massifs, la séparation d’avec les parents ou leur </a:t>
            </a:r>
            <a:r>
              <a:rPr lang="fr-FR" sz="2400" dirty="0" smtClean="0"/>
              <a:t>décès</a:t>
            </a:r>
            <a:endParaRPr lang="en-US" sz="2400" dirty="0"/>
          </a:p>
          <a:p>
            <a:pPr lvl="1"/>
            <a:r>
              <a:rPr lang="fr-FR" sz="2400" dirty="0" smtClean="0"/>
              <a:t>Des </a:t>
            </a:r>
            <a:r>
              <a:rPr lang="fr-FR" sz="2400" dirty="0"/>
              <a:t>secours, une protection et des ressources insuffisants</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457200" y="152400"/>
            <a:ext cx="8229600" cy="1143000"/>
          </a:xfrm>
          <a:prstGeom prst="rect">
            <a:avLst/>
          </a:prstGeom>
        </p:spPr>
        <p:txBody>
          <a:bodyPr/>
          <a:lstStyle/>
          <a:p>
            <a:r>
              <a:rPr lang="fr-FR" sz="4000" dirty="0"/>
              <a:t>Les effets de la crise sur les adolescents et les jeunes (suite)</a:t>
            </a:r>
            <a:endParaRPr lang="en-US" sz="4000" dirty="0"/>
          </a:p>
        </p:txBody>
      </p:sp>
      <p:sp>
        <p:nvSpPr>
          <p:cNvPr id="3" name="Content Placeholder 2"/>
          <p:cNvSpPr>
            <a:spLocks noGrp="1"/>
          </p:cNvSpPr>
          <p:nvPr>
            <p:ph idx="4294967295"/>
          </p:nvPr>
        </p:nvSpPr>
        <p:spPr>
          <a:xfrm>
            <a:off x="0" y="1628775"/>
            <a:ext cx="9144000" cy="4752975"/>
          </a:xfrm>
          <a:prstGeom prst="rect">
            <a:avLst/>
          </a:prstGeom>
        </p:spPr>
        <p:txBody>
          <a:bodyPr/>
          <a:lstStyle/>
          <a:p>
            <a:pPr marL="0" indent="0">
              <a:buNone/>
            </a:pPr>
            <a:r>
              <a:rPr lang="fr-FR" b="1" dirty="0"/>
              <a:t>Les adolescentes et les jeunes filles se heurtent davantage aux problèmes suivants :</a:t>
            </a:r>
            <a:endParaRPr lang="en-US" sz="1200" dirty="0"/>
          </a:p>
          <a:p>
            <a:pPr lvl="1"/>
            <a:r>
              <a:rPr lang="fr-FR" dirty="0" smtClean="0"/>
              <a:t>Une </a:t>
            </a:r>
            <a:r>
              <a:rPr lang="fr-FR" dirty="0"/>
              <a:t>baisse sensible de la scolarisation et des activités </a:t>
            </a:r>
            <a:r>
              <a:rPr lang="fr-FR" dirty="0" smtClean="0"/>
              <a:t>extrascolaires</a:t>
            </a:r>
            <a:endParaRPr lang="en-US" sz="1200" dirty="0"/>
          </a:p>
          <a:p>
            <a:pPr lvl="1"/>
            <a:r>
              <a:rPr lang="fr-FR" dirty="0" smtClean="0"/>
              <a:t>L’exploitation </a:t>
            </a:r>
            <a:r>
              <a:rPr lang="fr-FR" dirty="0"/>
              <a:t>économique et </a:t>
            </a:r>
            <a:endParaRPr lang="fr-FR" dirty="0" smtClean="0"/>
          </a:p>
          <a:p>
            <a:pPr marL="0" indent="0">
              <a:buNone/>
            </a:pPr>
            <a:r>
              <a:rPr lang="fr-FR" dirty="0"/>
              <a:t>	</a:t>
            </a:r>
            <a:r>
              <a:rPr lang="fr-FR" dirty="0" smtClean="0"/>
              <a:t>sexuelle</a:t>
            </a:r>
            <a:endParaRPr lang="en-US" sz="1200" dirty="0"/>
          </a:p>
          <a:p>
            <a:pPr lvl="1"/>
            <a:r>
              <a:rPr lang="fr-FR" dirty="0" smtClean="0"/>
              <a:t>La </a:t>
            </a:r>
            <a:r>
              <a:rPr lang="fr-FR" dirty="0"/>
              <a:t>violence sexuelle</a:t>
            </a:r>
            <a:endParaRPr lang="en-US" sz="1200" dirty="0"/>
          </a:p>
          <a:p>
            <a:pPr lvl="1"/>
            <a:r>
              <a:rPr lang="en-US" dirty="0" err="1" smtClean="0"/>
              <a:t>Autres</a:t>
            </a:r>
            <a:r>
              <a:rPr lang="en-US" dirty="0"/>
              <a:t>…</a:t>
            </a:r>
            <a:endParaRPr lang="en-US" sz="12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868144" y="3055262"/>
            <a:ext cx="2956560" cy="3291840"/>
          </a:xfrm>
          <a:prstGeom prst="rect">
            <a:avLst/>
          </a:prstGeom>
        </p:spPr>
      </p:pic>
    </p:spTree>
    <p:extLst>
      <p:ext uri="{BB962C8B-B14F-4D97-AF65-F5344CB8AC3E}">
        <p14:creationId xmlns:p14="http://schemas.microsoft.com/office/powerpoint/2010/main" xmlns="" val="368477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xmlns:pc="http://schemas.microsoft.com/office/infopath/2007/PartnerControls">
  <documentManagement>
    <ORLocationCAS xmlns="6ab1e1d7-bbb1-45cf-89c4-f50957a3dfc1" xsi:nil="true"/>
    <ORCrossCuttingMultiLookup xmlns="http://schemas.microsoft.com/sharepoint/v3"/>
    <ORSupplierLookup xmlns="http://schemas.microsoft.com/sharepoint/v3" xsi:nil="true"/>
    <PublishingRollupImage xmlns="http://schemas.microsoft.com/sharepoint/v3" xsi:nil="true"/>
    <ORDisasterLookup xmlns="http://schemas.microsoft.com/sharepoint/v3" xsi:nil="true"/>
    <ORClusterMultiLookup xmlns="http://schemas.microsoft.com/sharepoint/v3"/>
    <ORSubClusterMultiLookup xmlns="http://schemas.microsoft.com/sharepoint/v3"/>
    <ORCoordinateX xmlns="6ab1e1d7-bbb1-45cf-89c4-f50957a3dfc1" xsi:nil="true"/>
    <ORCopyRight xmlns="6ab1e1d7-bbb1-45cf-89c4-f50957a3dfc1" xsi:nil="true"/>
    <ORGLIDENumber xmlns="6ab1e1d7-bbb1-45cf-89c4-f50957a3dfc1" xsi:nil="true"/>
    <ORCoordinateY xmlns="6ab1e1d7-bbb1-45cf-89c4-f50957a3dfc1" xsi:nil="true"/>
    <ORPCODESMultiLookup xmlns="http://schemas.microsoft.com/sharepoint/v3"/>
    <ORRegionMultiLookup xmlns="http://schemas.microsoft.com/sharepoint/v3"/>
    <ORKeywordsMultiLookup xmlns="http://schemas.microsoft.com/sharepoint/v3">
      <Value>9</Value>
      <Value>47</Value>
    </ORKeywordsMultiLookup>
    <ORParentContentType xmlns="6ab1e1d7-bbb1-45cf-89c4-f50957a3dfc1">Training and Resource</ORParentContentType>
    <ORPCODES2MultiLookup xmlns="http://schemas.microsoft.com/sharepoint/v3"/>
    <ORLanguageLookup xmlns="http://schemas.microsoft.com/sharepoint/v3">3</ORLanguageLookup>
    <PublishingExpirationDate xmlns="http://schemas.microsoft.com/sharepoint/v3" xsi:nil="true"/>
    <ORDistribution xmlns="6ab1e1d7-bbb1-45cf-89c4-f50957a3dfc1" xsi:nil="true"/>
    <PublishingStartDate xmlns="http://schemas.microsoft.com/sharepoint/v3" xsi:nil="true"/>
    <ORCountryMultiLookup xmlns="http://schemas.microsoft.com/sharepoint/v3"/>
    <ORCountryDivMultiLookup xmlns="http://schemas.microsoft.com/sharepoint/v3"/>
    <ORClusterMultiLookupText xmlns="6ab1e1d7-bbb1-45cf-89c4-f50957a3dfc1" xsi:nil="true"/>
    <ORClusterCAS xmlns="6ab1e1d7-bbb1-45cf-89c4-f50957a3dfc1" xsi:nil="true"/>
    <ORKeydocument xmlns="6ab1e1d7-bbb1-45cf-89c4-f50957a3dfc1">false</ORKeydocument>
    <ORCreationDate xmlns="e0f838e6-1664-457a-a255-eb40cca14f46">2011-01-11T07:00:00+00:00</ORCreationDate>
  </documentManagement>
</p:properties>
</file>

<file path=customXml/item4.xml><?xml version="1.0" encoding="utf-8"?>
<ct:contentTypeSchema xmlns:ct="http://schemas.microsoft.com/office/2006/metadata/contentType" xmlns:ma="http://schemas.microsoft.com/office/2006/metadata/properties/metaAttributes" ct:_="" ma:_="" ma:contentTypeName="Tool" ma:contentTypeID="0x010100D52189832E060742ABF7774652D4F97600F4F0EE4DD1CB634A8A778A62A6605817030048D4E980AFB26F42AC0EE168ACE89204" ma:contentTypeVersion="24" ma:contentTypeDescription="" ma:contentTypeScope="" ma:versionID="44ddba341724cd47d89962b3c3d9dc43">
  <xsd:schema xmlns:xsd="http://www.w3.org/2001/XMLSchema" xmlns:p="http://schemas.microsoft.com/office/2006/metadata/properties" xmlns:ns1="http://schemas.microsoft.com/sharepoint/v3" xmlns:ns2="6ab1e1d7-bbb1-45cf-89c4-f50957a3dfc1" xmlns:ns3="e0f838e6-1664-457a-a255-eb40cca14f46" targetNamespace="http://schemas.microsoft.com/office/2006/metadata/properties" ma:root="true" ma:fieldsID="1ab09143edfec02aa39d2bab5aaf1148" ns1:_="" ns2:_="" ns3:_="">
    <xsd:import namespace="http://schemas.microsoft.com/sharepoint/v3"/>
    <xsd:import namespace="6ab1e1d7-bbb1-45cf-89c4-f50957a3dfc1"/>
    <xsd:import namespace="e0f838e6-1664-457a-a255-eb40cca14f46"/>
    <xsd:element name="properties">
      <xsd:complexType>
        <xsd:sequence>
          <xsd:element name="documentManagement">
            <xsd:complexType>
              <xsd:all>
                <xsd:element ref="ns1:ORKeywordsMultiLookup" minOccurs="0"/>
                <xsd:element ref="ns1:ORLanguageLookup" minOccurs="0"/>
                <xsd:element ref="ns2:ORLocationCAS" minOccurs="0"/>
                <xsd:element ref="ns2:ORCoordinateX" minOccurs="0"/>
                <xsd:element ref="ns2:ORCoordinateY" minOccurs="0"/>
                <xsd:element ref="ns2:ORClusterCAS" minOccurs="0"/>
                <xsd:element ref="ns1:ORCrossCuttingMultiLookup" minOccurs="0"/>
                <xsd:element ref="ns2:ORCopyRight" minOccurs="0"/>
                <xsd:element ref="ns1:ORSupplierLookup" minOccurs="0"/>
                <xsd:element ref="ns2:ORGLIDENumber" minOccurs="0"/>
                <xsd:element ref="ns1:ORDisasterLookup" minOccurs="0"/>
                <xsd:element ref="ns1:PublishingStartDate" minOccurs="0"/>
                <xsd:element ref="ns1:PublishingExpirationDate" minOccurs="0"/>
                <xsd:element ref="ns1:ORClusterMultiLookup" minOccurs="0"/>
                <xsd:element ref="ns1:ORSubClusterMultiLookup" minOccurs="0"/>
                <xsd:element ref="ns1:ORPCODESMultiLookup" minOccurs="0"/>
                <xsd:element ref="ns1:ORPCODES2MultiLookup" minOccurs="0"/>
                <xsd:element ref="ns1:ORCountryMultiLookup" minOccurs="0"/>
                <xsd:element ref="ns1:ORCountryDivMultiLookup" minOccurs="0"/>
                <xsd:element ref="ns2:ORKeydocument" minOccurs="0"/>
                <xsd:element ref="ns2:ORDistribution" minOccurs="0"/>
                <xsd:element ref="ns1:ORRegionMultiLookup" minOccurs="0"/>
                <xsd:element ref="ns2:ORParentContentType" minOccurs="0"/>
                <xsd:element ref="ns2:ORClusterMultiLookupText" minOccurs="0"/>
                <xsd:element ref="ns3:ORCreationDate"/>
                <xsd:element ref="ns1:PublishingRollupImag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ORKeywordsMultiLookup" ma:index="2" nillable="true" ma:displayName="Keywords" ma:list="c81e68d1-86e1-4b72-9072-e529c6f6aa8e" ma:internalName="ORKeywords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LanguageLookup" ma:index="3" nillable="true" ma:displayName="Language" ma:list="f627f5fd-fe81-4180-a2e0-573e676be110" ma:internalName="ORLanguageLookup" ma:showField="Title" ma:web="e0f838e6-1664-457a-a255-eb40cca14f46">
      <xsd:simpleType>
        <xsd:restriction base="dms:Lookup"/>
      </xsd:simpleType>
    </xsd:element>
    <xsd:element name="ORCrossCuttingMultiLookup" ma:index="8" nillable="true" ma:displayName="Cross-cutting Issues" ma:list="e2ab6f54-cc29-4e34-a008-fdf79049c690" ma:internalName="ORCrossCutting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SupplierLookup" ma:index="10" nillable="true" ma:displayName="Supplier" ma:list="6a99e3c6-a115-49ab-bd29-bc641e22c7db" ma:internalName="ORSupplierLookup" ma:showField="Title" ma:web="e0f838e6-1664-457a-a255-eb40cca14f46">
      <xsd:simpleType>
        <xsd:restriction base="dms:Lookup"/>
      </xsd:simpleType>
    </xsd:element>
    <xsd:element name="ORDisasterLookup" ma:index="12" nillable="true" ma:displayName="Disaster" ma:list="b6d2b2f9-c54a-4bc7-bab7-79119ed90966" ma:internalName="ORDisasterLookup" ma:showField="Title" ma:web="e0f838e6-1664-457a-a255-eb40cca14f46">
      <xsd:simpleType>
        <xsd:restriction base="dms:Lookup"/>
      </xsd:simpleType>
    </xsd:element>
    <xsd:element name="PublishingStartDate" ma:index="13" nillable="true" ma:displayName="Scheduling Start Date" ma:description="" ma:hidden="true" ma:internalName="PublishingStartDate">
      <xsd:simpleType>
        <xsd:restriction base="dms:Unknown"/>
      </xsd:simpleType>
    </xsd:element>
    <xsd:element name="PublishingExpirationDate" ma:index="14" nillable="true" ma:displayName="Scheduling End Date" ma:description="" ma:hidden="true" ma:internalName="PublishingExpirationDate">
      <xsd:simpleType>
        <xsd:restriction base="dms:Unknown"/>
      </xsd:simpleType>
    </xsd:element>
    <xsd:element name="ORClusterMultiLookup" ma:index="15" nillable="true" ma:displayName="Clusters" ma:list="66ef6d65-fe82-41c2-85ba-5db7db29995f" ma:internalName="ORCluster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SubClusterMultiLookup" ma:index="16" nillable="true" ma:displayName="SubClusters" ma:list="38716f4e-4317-430d-9c38-1c41edebbd3a" ma:internalName="ORSubCluster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PCODESMultiLookup" ma:index="17" nillable="true" ma:displayName="PCodesL4" ma:list="4c31587e-adde-4103-be8e-a4bfe93698ec" ma:internalName="ORPCODES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PCODES2MultiLookup" ma:index="18" nillable="true" ma:displayName="PCodesL5" ma:list="7ca3eeca-0c85-4f00-ba82-eb88e794c723" ma:internalName="ORPCODES2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CountryMultiLookup" ma:index="19" nillable="true" ma:displayName="Countries" ma:list="81569cba-2315-46e1-81ad-ed43fbc19849" ma:internalName="ORCountry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CountryDivMultiLookup" ma:index="23" nillable="true" ma:displayName="Counties/Divisions" ma:list="1ee5513e-d861-432e-9475-19ffab12a20d" ma:internalName="ORCountryDiv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RegionMultiLookup" ma:index="29" nillable="true" ma:displayName="Regions" ma:list="2c49feb9-dc4b-4ed6-b42d-a93dc6176c1c" ma:internalName="ORRegion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PublishingRollupImage" ma:index="33" nillable="true" ma:displayName="Rollup Image" ma:internalName="PublishingRollupImage">
      <xsd:simpleType>
        <xsd:restriction base="dms:Unknown"/>
      </xsd:simpleType>
    </xsd:element>
  </xsd:schema>
  <xsd:schema xmlns:xsd="http://www.w3.org/2001/XMLSchema" xmlns:dms="http://schemas.microsoft.com/office/2006/documentManagement/types" targetNamespace="6ab1e1d7-bbb1-45cf-89c4-f50957a3dfc1" elementFormDefault="qualified">
    <xsd:import namespace="http://schemas.microsoft.com/office/2006/documentManagement/types"/>
    <xsd:element name="ORLocationCAS" ma:index="4" nillable="true" ma:displayName="Locations" ma:internalName="ORLocationCAS">
      <xsd:simpleType>
        <xsd:restriction base="dms:Text"/>
      </xsd:simpleType>
    </xsd:element>
    <xsd:element name="ORCoordinateX" ma:index="5" nillable="true" ma:displayName="Coordinate X" ma:internalName="ORCoordinateX">
      <xsd:simpleType>
        <xsd:restriction base="dms:Text">
          <xsd:maxLength value="255"/>
        </xsd:restriction>
      </xsd:simpleType>
    </xsd:element>
    <xsd:element name="ORCoordinateY" ma:index="6" nillable="true" ma:displayName="Coordinate Y" ma:internalName="ORCoordinateY">
      <xsd:simpleType>
        <xsd:restriction base="dms:Text">
          <xsd:maxLength value="255"/>
        </xsd:restriction>
      </xsd:simpleType>
    </xsd:element>
    <xsd:element name="ORClusterCAS" ma:index="7" nillable="true" ma:displayName="Clusters" ma:internalName="ORClusterCAS">
      <xsd:simpleType>
        <xsd:restriction base="dms:Text"/>
      </xsd:simpleType>
    </xsd:element>
    <xsd:element name="ORCopyRight" ma:index="9" nillable="true" ma:displayName="Copyright" ma:internalName="ORCopyRight">
      <xsd:simpleType>
        <xsd:restriction base="dms:Text">
          <xsd:maxLength value="255"/>
        </xsd:restriction>
      </xsd:simpleType>
    </xsd:element>
    <xsd:element name="ORGLIDENumber" ma:index="11" nillable="true" ma:displayName="GLIDE Number" ma:internalName="ORGLIDENumber">
      <xsd:simpleType>
        <xsd:restriction base="dms:Text">
          <xsd:maxLength value="255"/>
        </xsd:restriction>
      </xsd:simpleType>
    </xsd:element>
    <xsd:element name="ORKeydocument" ma:index="27" nillable="true" ma:displayName="Key Document" ma:default="0" ma:internalName="ORKeydocument">
      <xsd:simpleType>
        <xsd:restriction base="dms:Boolean"/>
      </xsd:simpleType>
    </xsd:element>
    <xsd:element name="ORDistribution" ma:index="28" nillable="true" ma:displayName="Distribution" ma:hidden="true" ma:internalName="ORDistribution">
      <xsd:simpleType>
        <xsd:restriction base="dms:Text">
          <xsd:maxLength value="255"/>
        </xsd:restriction>
      </xsd:simpleType>
    </xsd:element>
    <xsd:element name="ORParentContentType" ma:index="30" nillable="true" ma:displayName="Parent" ma:hidden="true" ma:internalName="ORParentContentType">
      <xsd:simpleType>
        <xsd:restriction base="dms:Text">
          <xsd:maxLength value="255"/>
        </xsd:restriction>
      </xsd:simpleType>
    </xsd:element>
    <xsd:element name="ORClusterMultiLookupText" ma:index="31" nillable="true" ma:displayName="Clusters" ma:hidden="true" ma:internalName="ORClusterMultiLookupText">
      <xsd:simpleType>
        <xsd:restriction base="dms:Text">
          <xsd:maxLength value="255"/>
        </xsd:restriction>
      </xsd:simpleType>
    </xsd:element>
  </xsd:schema>
  <xsd:schema xmlns:xsd="http://www.w3.org/2001/XMLSchema" xmlns:dms="http://schemas.microsoft.com/office/2006/documentManagement/types" targetNamespace="e0f838e6-1664-457a-a255-eb40cca14f46" elementFormDefault="qualified">
    <xsd:import namespace="http://schemas.microsoft.com/office/2006/documentManagement/types"/>
    <xsd:element name="ORCreationDate" ma:index="32" ma:displayName="Created Date" ma:format="DateOnly" ma:internalName="ORCreation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7DA4387-7085-4E59-A36F-CAAF85F164BE}">
  <ds:schemaRefs>
    <ds:schemaRef ds:uri="http://schemas.microsoft.com/sharepoint/v3/contenttype/forms"/>
  </ds:schemaRefs>
</ds:datastoreItem>
</file>

<file path=customXml/itemProps2.xml><?xml version="1.0" encoding="utf-8"?>
<ds:datastoreItem xmlns:ds="http://schemas.openxmlformats.org/officeDocument/2006/customXml" ds:itemID="{6768C39B-9A81-4879-84F2-E3414CE8FAAB}">
  <ds:schemaRefs>
    <ds:schemaRef ds:uri="http://schemas.microsoft.com/office/2006/metadata/longProperties"/>
  </ds:schemaRefs>
</ds:datastoreItem>
</file>

<file path=customXml/itemProps3.xml><?xml version="1.0" encoding="utf-8"?>
<ds:datastoreItem xmlns:ds="http://schemas.openxmlformats.org/officeDocument/2006/customXml" ds:itemID="{9987293C-B5B6-49BF-A2DF-CA9364972581}">
  <ds:schemaRefs>
    <ds:schemaRef ds:uri="http://schemas.microsoft.com/sharepoint/v3"/>
    <ds:schemaRef ds:uri="http://www.w3.org/XML/1998/namespace"/>
    <ds:schemaRef ds:uri="http://schemas.microsoft.com/office/2006/documentManagement/types"/>
    <ds:schemaRef ds:uri="http://schemas.openxmlformats.org/package/2006/metadata/core-properties"/>
    <ds:schemaRef ds:uri="e0f838e6-1664-457a-a255-eb40cca14f46"/>
    <ds:schemaRef ds:uri="http://purl.org/dc/dcmitype/"/>
    <ds:schemaRef ds:uri="6ab1e1d7-bbb1-45cf-89c4-f50957a3dfc1"/>
    <ds:schemaRef ds:uri="http://schemas.microsoft.com/office/2006/metadata/properties"/>
    <ds:schemaRef ds:uri="http://purl.org/dc/terms/"/>
    <ds:schemaRef ds:uri="http://purl.org/dc/elements/1.1/"/>
    <ds:schemaRef ds:uri="http://schemas.microsoft.com/office/infopath/2007/PartnerControls"/>
  </ds:schemaRefs>
</ds:datastoreItem>
</file>

<file path=customXml/itemProps4.xml><?xml version="1.0" encoding="utf-8"?>
<ds:datastoreItem xmlns:ds="http://schemas.openxmlformats.org/officeDocument/2006/customXml" ds:itemID="{37F44969-B245-46B7-8168-06C381AEA2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ab1e1d7-bbb1-45cf-89c4-f50957a3dfc1"/>
    <ds:schemaRef ds:uri="e0f838e6-1664-457a-a255-eb40cca14f46"/>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74429</TotalTime>
  <Pages>0</Pages>
  <Words>941</Words>
  <Characters>0</Characters>
  <Application>Microsoft Office PowerPoint</Application>
  <PresentationFormat>On-screen Show (4:3)</PresentationFormat>
  <Lines>0</Lines>
  <Paragraphs>290</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Default Design</vt:lpstr>
      <vt:lpstr>Programmes destinés aux adolescents et aux jeunes dans les situations d’urgence “</vt:lpstr>
      <vt:lpstr>Objectifs pédagogiques</vt:lpstr>
      <vt:lpstr>I. Identifier les adolescents et les jeunes</vt:lpstr>
      <vt:lpstr>Identifier les adolescents et les jeunes (suite)</vt:lpstr>
      <vt:lpstr>Principaux problèmes et enjeux touchant les jeunes gens dans les contextes de crise</vt:lpstr>
      <vt:lpstr>Principaux problèmes et enjeux touchant les jeunes gens dans les contextes de crise (suite)</vt:lpstr>
      <vt:lpstr>Les effets de la crise sur les adolescents et les jeunes</vt:lpstr>
      <vt:lpstr>Les effets de la crise sur les adolescents et les jeunes (suite)</vt:lpstr>
      <vt:lpstr>Les effets de la crise sur les adolescents et les jeunes (suite)</vt:lpstr>
      <vt:lpstr>  Pourquoi les programmes d’éducation en situations d’urgence doivent-ils privilégier les jeunes gens ?</vt:lpstr>
      <vt:lpstr>Pourquoi les programmes d’éducation en situations d’urgence doivent-ils privilégier les jeunes gens ? (suite)</vt:lpstr>
      <vt:lpstr>Cultiver le potentiel des jeunes gens</vt:lpstr>
      <vt:lpstr>Les adolescents et les jeunes : Politique</vt:lpstr>
      <vt:lpstr>II. Bonnes pratiques des programmes destinés aux adolescents et aux jeunes</vt:lpstr>
      <vt:lpstr>Une approche globale, intersectorielle et inclusive</vt:lpstr>
      <vt:lpstr>Une approche globale, intersectorielle et inclusive (suite)</vt:lpstr>
      <vt:lpstr> Une approche globale, intersectorielle et inclusive (suite)</vt:lpstr>
      <vt:lpstr>Obstacles potentiels à la participation des adolescentes et des jeunes filles  </vt:lpstr>
      <vt:lpstr>Les adolescents et les jeunes handicapés</vt:lpstr>
      <vt:lpstr>III. Privilégier la participation des adolescents et des jeunes  </vt:lpstr>
      <vt:lpstr>Pourquoi faire participer les adolescents et les jeunes ?  </vt:lpstr>
      <vt:lpstr>Moyens pratiques de faire participer les adolescents et les jeunes  </vt:lpstr>
      <vt:lpstr>Des partenariats efficaces pour les adolescents et les jeunes  </vt:lpstr>
      <vt:lpstr>Analyse du contexte</vt:lpstr>
      <vt:lpstr>Analyse du contexte (suite)</vt:lpstr>
      <vt:lpstr>Évaluation des programmes</vt:lpstr>
      <vt:lpstr>Participation politique</vt:lpstr>
      <vt:lpstr>Participation économique</vt:lpstr>
      <vt:lpstr>Participation sociale et civique</vt:lpstr>
      <vt:lpstr>Récapitulatif</vt:lpstr>
      <vt:lpstr>Rejoignez l’équipe de travail de l’INEE qui agit aux côtés des adolescents et des jeunes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Framework for Education in Emergencies INEE Minimum Standards for Education</dc:title>
  <dc:creator>Brooke Breazeale</dc:creator>
  <cp:lastModifiedBy>clairene</cp:lastModifiedBy>
  <cp:revision>582</cp:revision>
  <dcterms:created xsi:type="dcterms:W3CDTF">2010-08-31T14:26:17Z</dcterms:created>
  <dcterms:modified xsi:type="dcterms:W3CDTF">2014-06-30T15:50:05Z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Tool</vt:lpwstr>
  </property>
  <property fmtid="{D5CDD505-2E9C-101B-9397-08002B2CF9AE}" pid="3" name="ContentTypeId">
    <vt:lpwstr>0x010100D52189832E060742ABF7774652D4F97600F4F0EE4DD1CB634A8A778A62A6605817030048D4E980AFB26F42AC0EE168ACE89204</vt:lpwstr>
  </property>
</Properties>
</file>