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4" r:id="rId5"/>
  </p:sldMasterIdLst>
  <p:notesMasterIdLst>
    <p:notesMasterId r:id="rId15"/>
  </p:notesMasterIdLst>
  <p:sldIdLst>
    <p:sldId id="318" r:id="rId6"/>
    <p:sldId id="344" r:id="rId7"/>
    <p:sldId id="345" r:id="rId8"/>
    <p:sldId id="348" r:id="rId9"/>
    <p:sldId id="346" r:id="rId10"/>
    <p:sldId id="347" r:id="rId11"/>
    <p:sldId id="353" r:id="rId12"/>
    <p:sldId id="351" r:id="rId13"/>
    <p:sldId id="32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FF"/>
    <a:srgbClr val="0066FF"/>
    <a:srgbClr val="FFFF00"/>
    <a:srgbClr val="0000CC"/>
    <a:srgbClr val="9792F6"/>
    <a:srgbClr val="99CCFF"/>
    <a:srgbClr val="F6A8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2" autoAdjust="0"/>
    <p:restoredTop sz="94633" autoAdjust="0"/>
  </p:normalViewPr>
  <p:slideViewPr>
    <p:cSldViewPr snapToGrid="0">
      <p:cViewPr varScale="1">
        <p:scale>
          <a:sx n="55" d="100"/>
          <a:sy n="55" d="100"/>
        </p:scale>
        <p:origin x="-204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stacked"/>
        <c:varyColors val="0"/>
        <c:ser>
          <c:idx val="0"/>
          <c:order val="0"/>
          <c:tx>
            <c:strRef>
              <c:f>Sheet1!$B$1</c:f>
              <c:strCache>
                <c:ptCount val="1"/>
                <c:pt idx="0">
                  <c:v>% Atendance</c:v>
                </c:pt>
              </c:strCache>
            </c:strRef>
          </c:tx>
          <c:invertIfNegative val="0"/>
          <c:cat>
            <c:strRef>
              <c:f>Sheet1!$A$2:$A$3</c:f>
              <c:strCache>
                <c:ptCount val="2"/>
                <c:pt idx="0">
                  <c:v>Girls</c:v>
                </c:pt>
                <c:pt idx="1">
                  <c:v>Boys</c:v>
                </c:pt>
              </c:strCache>
            </c:strRef>
          </c:cat>
          <c:val>
            <c:numRef>
              <c:f>Sheet1!$B$2:$B$3</c:f>
              <c:numCache>
                <c:formatCode>General</c:formatCode>
                <c:ptCount val="2"/>
                <c:pt idx="0">
                  <c:v>25.0</c:v>
                </c:pt>
                <c:pt idx="1">
                  <c:v>75.0</c:v>
                </c:pt>
              </c:numCache>
            </c:numRef>
          </c:val>
        </c:ser>
        <c:dLbls>
          <c:showLegendKey val="0"/>
          <c:showVal val="0"/>
          <c:showCatName val="0"/>
          <c:showSerName val="0"/>
          <c:showPercent val="0"/>
          <c:showBubbleSize val="0"/>
        </c:dLbls>
        <c:gapWidth val="75"/>
        <c:overlap val="100"/>
        <c:axId val="-2116214664"/>
        <c:axId val="-2118839688"/>
      </c:barChart>
      <c:catAx>
        <c:axId val="-2116214664"/>
        <c:scaling>
          <c:orientation val="minMax"/>
        </c:scaling>
        <c:delete val="0"/>
        <c:axPos val="b"/>
        <c:majorTickMark val="none"/>
        <c:minorTickMark val="none"/>
        <c:tickLblPos val="nextTo"/>
        <c:crossAx val="-2118839688"/>
        <c:crosses val="autoZero"/>
        <c:auto val="1"/>
        <c:lblAlgn val="ctr"/>
        <c:lblOffset val="100"/>
        <c:noMultiLvlLbl val="0"/>
      </c:catAx>
      <c:valAx>
        <c:axId val="-2118839688"/>
        <c:scaling>
          <c:orientation val="minMax"/>
        </c:scaling>
        <c:delete val="0"/>
        <c:axPos val="l"/>
        <c:majorGridlines/>
        <c:numFmt formatCode="General" sourceLinked="1"/>
        <c:majorTickMark val="none"/>
        <c:minorTickMark val="none"/>
        <c:tickLblPos val="nextTo"/>
        <c:crossAx val="-21162146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Total Attendance</a:t>
            </a:r>
          </a:p>
        </c:rich>
      </c:tx>
      <c:layout/>
      <c:overlay val="1"/>
    </c:title>
    <c:autoTitleDeleted val="0"/>
    <c:view3D>
      <c:rotX val="15"/>
      <c:rotY val="20"/>
      <c:rAngAx val="1"/>
    </c:view3D>
    <c:floor>
      <c:thickness val="0"/>
    </c:floor>
    <c:sideWall>
      <c:thickness val="0"/>
    </c:sideWall>
    <c:backWall>
      <c:thickness val="0"/>
    </c:backWall>
    <c:plotArea>
      <c:layout>
        <c:manualLayout>
          <c:layoutTarget val="inner"/>
          <c:xMode val="edge"/>
          <c:yMode val="edge"/>
          <c:x val="0.21679492893577"/>
          <c:y val="0.0813398165208155"/>
          <c:w val="0.75175853018373"/>
          <c:h val="0.721028430855491"/>
        </c:manualLayout>
      </c:layout>
      <c:bar3DChart>
        <c:barDir val="col"/>
        <c:grouping val="percentStacked"/>
        <c:varyColors val="0"/>
        <c:ser>
          <c:idx val="0"/>
          <c:order val="0"/>
          <c:tx>
            <c:strRef>
              <c:f>Sheet1!$B$2</c:f>
              <c:strCache>
                <c:ptCount val="1"/>
                <c:pt idx="0">
                  <c:v>Attending</c:v>
                </c:pt>
              </c:strCache>
            </c:strRef>
          </c:tx>
          <c:invertIfNegative val="0"/>
          <c:cat>
            <c:strRef>
              <c:f>Sheet1!$A$3:$A$4</c:f>
              <c:strCache>
                <c:ptCount val="2"/>
                <c:pt idx="0">
                  <c:v>Girls</c:v>
                </c:pt>
                <c:pt idx="1">
                  <c:v>Boys</c:v>
                </c:pt>
              </c:strCache>
            </c:strRef>
          </c:cat>
          <c:val>
            <c:numRef>
              <c:f>Sheet1!$B$3:$B$4</c:f>
              <c:numCache>
                <c:formatCode>General</c:formatCode>
                <c:ptCount val="2"/>
                <c:pt idx="0">
                  <c:v>10.0</c:v>
                </c:pt>
                <c:pt idx="1">
                  <c:v>40.0</c:v>
                </c:pt>
              </c:numCache>
            </c:numRef>
          </c:val>
        </c:ser>
        <c:ser>
          <c:idx val="1"/>
          <c:order val="1"/>
          <c:tx>
            <c:strRef>
              <c:f>Sheet1!$C$2</c:f>
              <c:strCache>
                <c:ptCount val="1"/>
                <c:pt idx="0">
                  <c:v>Absent</c:v>
                </c:pt>
              </c:strCache>
            </c:strRef>
          </c:tx>
          <c:invertIfNegative val="0"/>
          <c:cat>
            <c:strRef>
              <c:f>Sheet1!$A$3:$A$4</c:f>
              <c:strCache>
                <c:ptCount val="2"/>
                <c:pt idx="0">
                  <c:v>Girls</c:v>
                </c:pt>
                <c:pt idx="1">
                  <c:v>Boys</c:v>
                </c:pt>
              </c:strCache>
            </c:strRef>
          </c:cat>
          <c:val>
            <c:numRef>
              <c:f>Sheet1!$C$3:$C$4</c:f>
              <c:numCache>
                <c:formatCode>General</c:formatCode>
                <c:ptCount val="2"/>
                <c:pt idx="0">
                  <c:v>90.0</c:v>
                </c:pt>
                <c:pt idx="1">
                  <c:v>60.0</c:v>
                </c:pt>
              </c:numCache>
            </c:numRef>
          </c:val>
        </c:ser>
        <c:dLbls>
          <c:showLegendKey val="0"/>
          <c:showVal val="0"/>
          <c:showCatName val="0"/>
          <c:showSerName val="0"/>
          <c:showPercent val="0"/>
          <c:showBubbleSize val="0"/>
        </c:dLbls>
        <c:gapWidth val="150"/>
        <c:shape val="box"/>
        <c:axId val="-2117043848"/>
        <c:axId val="-2117040872"/>
        <c:axId val="0"/>
      </c:bar3DChart>
      <c:catAx>
        <c:axId val="-2117043848"/>
        <c:scaling>
          <c:orientation val="minMax"/>
        </c:scaling>
        <c:delete val="0"/>
        <c:axPos val="b"/>
        <c:majorTickMark val="out"/>
        <c:minorTickMark val="none"/>
        <c:tickLblPos val="nextTo"/>
        <c:crossAx val="-2117040872"/>
        <c:crosses val="autoZero"/>
        <c:auto val="1"/>
        <c:lblAlgn val="ctr"/>
        <c:lblOffset val="100"/>
        <c:noMultiLvlLbl val="0"/>
      </c:catAx>
      <c:valAx>
        <c:axId val="-2117040872"/>
        <c:scaling>
          <c:orientation val="minMax"/>
        </c:scaling>
        <c:delete val="0"/>
        <c:axPos val="l"/>
        <c:majorGridlines/>
        <c:numFmt formatCode="0%" sourceLinked="1"/>
        <c:majorTickMark val="out"/>
        <c:minorTickMark val="none"/>
        <c:tickLblPos val="nextTo"/>
        <c:crossAx val="-2117043848"/>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D8EB6E8-C4A1-4067-AB6A-B16D176972E9}" type="slidenum">
              <a:rPr lang="en-US"/>
              <a:pPr>
                <a:defRPr/>
              </a:pPr>
              <a:t>‹#›</a:t>
            </a:fld>
            <a:endParaRPr lang="en-US"/>
          </a:p>
        </p:txBody>
      </p:sp>
    </p:spTree>
    <p:extLst>
      <p:ext uri="{BB962C8B-B14F-4D97-AF65-F5344CB8AC3E}">
        <p14:creationId xmlns:p14="http://schemas.microsoft.com/office/powerpoint/2010/main" val="40713852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8EB6E8-C4A1-4067-AB6A-B16D176972E9}"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8EB6E8-C4A1-4067-AB6A-B16D176972E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Sex is both a cause</a:t>
            </a:r>
            <a:r>
              <a:rPr lang="en-US" baseline="0" dirty="0" smtClean="0"/>
              <a:t> and a consequence.  Far fewer schools are available for girls in Afghanistan because of their historic role in society. So fewer schools are built, but where they are built, because girls are not allowed to travel anything like as far as boys are to go to school, they are doubly hit.</a:t>
            </a:r>
            <a:endParaRPr lang="en-US" dirty="0"/>
          </a:p>
        </p:txBody>
      </p:sp>
      <p:sp>
        <p:nvSpPr>
          <p:cNvPr id="4" name="Slide Number Placeholder 3"/>
          <p:cNvSpPr>
            <a:spLocks noGrp="1"/>
          </p:cNvSpPr>
          <p:nvPr>
            <p:ph type="sldNum" sz="quarter" idx="10"/>
          </p:nvPr>
        </p:nvSpPr>
        <p:spPr/>
        <p:txBody>
          <a:bodyPr/>
          <a:lstStyle/>
          <a:p>
            <a:fld id="{D7AC8CFA-1DE1-4D97-BA1B-F3E426DAC812}"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can be deceptive, we need to see the whole picture. Good analysis needs</a:t>
            </a:r>
            <a:r>
              <a:rPr lang="en-US" baseline="0" dirty="0" smtClean="0"/>
              <a:t> both  particular and </a:t>
            </a:r>
            <a:r>
              <a:rPr lang="en-US" baseline="0" dirty="0" err="1" smtClean="0"/>
              <a:t>holisitc</a:t>
            </a:r>
            <a:r>
              <a:rPr lang="en-US" baseline="0" dirty="0" smtClean="0"/>
              <a:t> views</a:t>
            </a:r>
            <a:endParaRPr lang="en-US" dirty="0"/>
          </a:p>
        </p:txBody>
      </p:sp>
      <p:sp>
        <p:nvSpPr>
          <p:cNvPr id="4" name="Slide Number Placeholder 3"/>
          <p:cNvSpPr>
            <a:spLocks noGrp="1"/>
          </p:cNvSpPr>
          <p:nvPr>
            <p:ph type="sldNum" sz="quarter" idx="10"/>
          </p:nvPr>
        </p:nvSpPr>
        <p:spPr/>
        <p:txBody>
          <a:bodyPr/>
          <a:lstStyle/>
          <a:p>
            <a:fld id="{D7AC8CFA-1DE1-4D97-BA1B-F3E426DAC81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8EB6E8-C4A1-4067-AB6A-B16D176972E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4" name="Rectangle 3"/>
          <p:cNvSpPr/>
          <p:nvPr userDrawn="1"/>
        </p:nvSpPr>
        <p:spPr>
          <a:xfrm>
            <a:off x="0" y="0"/>
            <a:ext cx="9144000" cy="6858000"/>
          </a:xfrm>
          <a:prstGeom prst="rect">
            <a:avLst/>
          </a:prstGeom>
          <a:gradFill flip="none" rotWithShape="1">
            <a:gsLst>
              <a:gs pos="0">
                <a:srgbClr val="0066FF">
                  <a:tint val="66000"/>
                  <a:satMod val="160000"/>
                </a:srgbClr>
              </a:gs>
              <a:gs pos="50000">
                <a:srgbClr val="0066FF">
                  <a:tint val="44500"/>
                  <a:satMod val="160000"/>
                </a:srgbClr>
              </a:gs>
              <a:gs pos="100000">
                <a:srgbClr val="0066FF">
                  <a:tint val="23500"/>
                  <a:satMod val="160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 name="Picture 2"/>
          <p:cNvPicPr>
            <a:picLocks noChangeAspect="1" noChangeArrowheads="1"/>
          </p:cNvPicPr>
          <p:nvPr userDrawn="1"/>
        </p:nvPicPr>
        <p:blipFill>
          <a:blip r:embed="rId2" cstate="print"/>
          <a:srcRect/>
          <a:stretch>
            <a:fillRect/>
          </a:stretch>
        </p:blipFill>
        <p:spPr bwMode="auto">
          <a:xfrm>
            <a:off x="1920875" y="4981575"/>
            <a:ext cx="5608638" cy="6096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a:ln>
            <a:noFill/>
          </a:ln>
        </p:spPr>
        <p:txBody>
          <a:bodyPr/>
          <a:lstStyle>
            <a:lvl1pPr>
              <a:defRPr>
                <a:solidFill>
                  <a:schemeClr val="accent2"/>
                </a:solidFill>
              </a:defRPr>
            </a:lvl1pPr>
          </a:lstStyle>
          <a:p>
            <a:r>
              <a:rPr lang="en-US" smtClean="0"/>
              <a:t>Click to edit Master title style</a:t>
            </a:r>
            <a:endParaRPr lang="en-GB"/>
          </a:p>
        </p:txBody>
      </p:sp>
      <p:sp>
        <p:nvSpPr>
          <p:cNvPr id="6"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GB"/>
          </a:p>
        </p:txBody>
      </p:sp>
      <p:sp>
        <p:nvSpPr>
          <p:cNvPr id="5" name="Rectangle 4"/>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254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ftr" sz="quarter" idx="10"/>
          </p:nvPr>
        </p:nvSpPr>
        <p:spPr>
          <a:xfrm>
            <a:off x="463550" y="6400800"/>
            <a:ext cx="8229600" cy="320675"/>
          </a:xfrm>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ftr" sz="quarter" idx="10"/>
          </p:nvPr>
        </p:nvSpPr>
        <p:spPr/>
        <p:txBody>
          <a:bodyPr/>
          <a:lstStyle>
            <a:lvl1pPr>
              <a:defRPr/>
            </a:lvl1pPr>
          </a:lstStyle>
          <a:p>
            <a:pPr>
              <a:defRPr/>
            </a:pPr>
            <a:r>
              <a:rPr lang="en-GB"/>
              <a:t>INEE and Global Education Cluster </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1033" name="Rectangle 9"/>
          <p:cNvSpPr>
            <a:spLocks noChangeArrowheads="1"/>
          </p:cNvSpPr>
          <p:nvPr userDrawn="1"/>
        </p:nvSpPr>
        <p:spPr bwMode="auto">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GB"/>
          </a:p>
        </p:txBody>
      </p:sp>
      <p:sp>
        <p:nvSpPr>
          <p:cNvPr id="1027"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Line 10"/>
          <p:cNvSpPr>
            <a:spLocks noChangeShapeType="1"/>
          </p:cNvSpPr>
          <p:nvPr userDrawn="1"/>
        </p:nvSpPr>
        <p:spPr bwMode="auto">
          <a:xfrm>
            <a:off x="457200" y="6400800"/>
            <a:ext cx="8229600" cy="0"/>
          </a:xfrm>
          <a:prstGeom prst="line">
            <a:avLst/>
          </a:prstGeom>
          <a:noFill/>
          <a:ln w="9525">
            <a:solidFill>
              <a:srgbClr val="3C4494"/>
            </a:solidFill>
            <a:round/>
            <a:headEnd/>
            <a:tailEnd/>
          </a:ln>
          <a:effectLst/>
        </p:spPr>
        <p:txBody>
          <a:bodyPr/>
          <a:lstStyle/>
          <a:p>
            <a:pPr>
              <a:defRPr/>
            </a:pPr>
            <a:endParaRPr lang="en-GB"/>
          </a:p>
        </p:txBody>
      </p:sp>
      <p:sp>
        <p:nvSpPr>
          <p:cNvPr id="1029" name="Rectangle 5"/>
          <p:cNvSpPr>
            <a:spLocks noGrp="1" noChangeArrowheads="1"/>
          </p:cNvSpPr>
          <p:nvPr>
            <p:ph type="ftr" sz="quarter" idx="3"/>
          </p:nvPr>
        </p:nvSpPr>
        <p:spPr bwMode="auto">
          <a:xfrm>
            <a:off x="463550" y="6400800"/>
            <a:ext cx="8255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66"/>
                </a:solidFill>
              </a:defRPr>
            </a:lvl1pPr>
          </a:lstStyle>
          <a:p>
            <a:pPr>
              <a:defRPr/>
            </a:pPr>
            <a:r>
              <a:rPr lang="en-GB"/>
              <a:t>INEE and Global Education Cluster </a:t>
            </a:r>
            <a:endParaRPr lang="en-US" dirty="0"/>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hf sldNum="0" hdr="0" dt="0"/>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charset="0"/>
        </a:defRPr>
      </a:lvl2pPr>
      <a:lvl3pPr algn="ctr" rtl="0" eaLnBrk="0" fontAlgn="base" hangingPunct="0">
        <a:spcBef>
          <a:spcPct val="0"/>
        </a:spcBef>
        <a:spcAft>
          <a:spcPct val="0"/>
        </a:spcAft>
        <a:defRPr sz="4400" b="1">
          <a:solidFill>
            <a:schemeClr val="bg1"/>
          </a:solidFill>
          <a:latin typeface="Arial" charset="0"/>
        </a:defRPr>
      </a:lvl3pPr>
      <a:lvl4pPr algn="ctr" rtl="0" eaLnBrk="0" fontAlgn="base" hangingPunct="0">
        <a:spcBef>
          <a:spcPct val="0"/>
        </a:spcBef>
        <a:spcAft>
          <a:spcPct val="0"/>
        </a:spcAft>
        <a:defRPr sz="4400" b="1">
          <a:solidFill>
            <a:schemeClr val="bg1"/>
          </a:solidFill>
          <a:latin typeface="Arial" charset="0"/>
        </a:defRPr>
      </a:lvl4pPr>
      <a:lvl5pPr algn="ctr" rtl="0" eaLnBrk="0" fontAlgn="base" hangingPunct="0">
        <a:spcBef>
          <a:spcPct val="0"/>
        </a:spcBef>
        <a:spcAft>
          <a:spcPct val="0"/>
        </a:spcAft>
        <a:defRPr sz="4400" b="1">
          <a:solidFill>
            <a:schemeClr val="bg1"/>
          </a:solidFill>
          <a:latin typeface="Arial" charset="0"/>
        </a:defRPr>
      </a:lvl5pPr>
      <a:lvl6pPr marL="457200" algn="ctr" rtl="0" fontAlgn="base">
        <a:spcBef>
          <a:spcPct val="0"/>
        </a:spcBef>
        <a:spcAft>
          <a:spcPct val="0"/>
        </a:spcAft>
        <a:defRPr sz="4400" b="1">
          <a:solidFill>
            <a:schemeClr val="bg1"/>
          </a:solidFill>
          <a:latin typeface="Arial" charset="0"/>
        </a:defRPr>
      </a:lvl6pPr>
      <a:lvl7pPr marL="914400" algn="ctr" rtl="0" fontAlgn="base">
        <a:spcBef>
          <a:spcPct val="0"/>
        </a:spcBef>
        <a:spcAft>
          <a:spcPct val="0"/>
        </a:spcAft>
        <a:defRPr sz="4400" b="1">
          <a:solidFill>
            <a:schemeClr val="bg1"/>
          </a:solidFill>
          <a:latin typeface="Arial" charset="0"/>
        </a:defRPr>
      </a:lvl7pPr>
      <a:lvl8pPr marL="1371600" algn="ctr" rtl="0" fontAlgn="base">
        <a:spcBef>
          <a:spcPct val="0"/>
        </a:spcBef>
        <a:spcAft>
          <a:spcPct val="0"/>
        </a:spcAft>
        <a:defRPr sz="4400" b="1">
          <a:solidFill>
            <a:schemeClr val="bg1"/>
          </a:solidFill>
          <a:latin typeface="Arial" charset="0"/>
        </a:defRPr>
      </a:lvl8pPr>
      <a:lvl9pPr marL="1828800" algn="ctr" rtl="0" fontAlgn="base">
        <a:spcBef>
          <a:spcPct val="0"/>
        </a:spcBef>
        <a:spcAft>
          <a:spcPct val="0"/>
        </a:spcAft>
        <a:defRPr sz="4400" b="1">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fontAlgn="base">
        <a:spcBef>
          <a:spcPct val="20000"/>
        </a:spcBef>
        <a:spcAft>
          <a:spcPct val="0"/>
        </a:spcAft>
        <a:buChar char="»"/>
        <a:defRPr sz="2800">
          <a:solidFill>
            <a:srgbClr val="000066"/>
          </a:solidFill>
          <a:latin typeface="+mn-lt"/>
        </a:defRPr>
      </a:lvl6pPr>
      <a:lvl7pPr marL="2971800" indent="-228600" algn="l" rtl="0" fontAlgn="base">
        <a:spcBef>
          <a:spcPct val="20000"/>
        </a:spcBef>
        <a:spcAft>
          <a:spcPct val="0"/>
        </a:spcAft>
        <a:buChar char="»"/>
        <a:defRPr sz="2800">
          <a:solidFill>
            <a:srgbClr val="000066"/>
          </a:solidFill>
          <a:latin typeface="+mn-lt"/>
        </a:defRPr>
      </a:lvl7pPr>
      <a:lvl8pPr marL="3429000" indent="-228600" algn="l" rtl="0" fontAlgn="base">
        <a:spcBef>
          <a:spcPct val="20000"/>
        </a:spcBef>
        <a:spcAft>
          <a:spcPct val="0"/>
        </a:spcAft>
        <a:buChar char="»"/>
        <a:defRPr sz="2800">
          <a:solidFill>
            <a:srgbClr val="000066"/>
          </a:solidFill>
          <a:latin typeface="+mn-lt"/>
        </a:defRPr>
      </a:lvl8pPr>
      <a:lvl9pPr marL="3886200" indent="-228600" algn="l" rtl="0" fontAlgn="base">
        <a:spcBef>
          <a:spcPct val="20000"/>
        </a:spcBef>
        <a:spcAft>
          <a:spcPct val="0"/>
        </a:spcAft>
        <a:buChar char="»"/>
        <a:defRPr sz="28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534988" y="2130425"/>
            <a:ext cx="8018462" cy="1470025"/>
          </a:xfrm>
        </p:spPr>
        <p:txBody>
          <a:bodyPr/>
          <a:lstStyle/>
          <a:p>
            <a:r>
              <a:rPr lang="en-US" dirty="0" smtClean="0">
                <a:solidFill>
                  <a:srgbClr val="0070C0"/>
                </a:solidFill>
              </a:rPr>
              <a:t>Education in Emergencies</a:t>
            </a:r>
            <a:br>
              <a:rPr lang="en-US" dirty="0" smtClean="0">
                <a:solidFill>
                  <a:srgbClr val="0070C0"/>
                </a:solidFill>
              </a:rPr>
            </a:br>
            <a:r>
              <a:rPr lang="en-US" dirty="0" smtClean="0">
                <a:solidFill>
                  <a:srgbClr val="0070C0"/>
                </a:solidFill>
              </a:rPr>
              <a:t>Gender-Responsive Education</a:t>
            </a:r>
            <a:br>
              <a:rPr lang="en-US" dirty="0" smtClean="0">
                <a:solidFill>
                  <a:srgbClr val="0070C0"/>
                </a:solidFill>
              </a:rPr>
            </a:br>
            <a:r>
              <a:rPr lang="en-US" dirty="0" smtClean="0">
                <a:solidFill>
                  <a:srgbClr val="0070C0"/>
                </a:solidFill>
              </a:rPr>
              <a:t/>
            </a:r>
            <a:br>
              <a:rPr lang="en-US" dirty="0" smtClean="0">
                <a:solidFill>
                  <a:srgbClr val="0070C0"/>
                </a:solidFill>
              </a:rPr>
            </a:br>
            <a:r>
              <a:rPr lang="en-US" dirty="0" smtClean="0">
                <a:solidFill>
                  <a:srgbClr val="0070C0"/>
                </a:solidFill>
              </a:rPr>
              <a:t>Supplementary Slides</a:t>
            </a:r>
            <a:br>
              <a:rPr lang="en-US" dirty="0" smtClean="0">
                <a:solidFill>
                  <a:srgbClr val="0070C0"/>
                </a:solidFill>
              </a:rPr>
            </a:b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Making Sense of all the Jargon: Gender Terms</a:t>
            </a:r>
            <a:endParaRPr lang="en-US" sz="4000" dirty="0"/>
          </a:p>
        </p:txBody>
      </p:sp>
      <p:sp>
        <p:nvSpPr>
          <p:cNvPr id="3" name="Content Placeholder 2"/>
          <p:cNvSpPr>
            <a:spLocks noGrp="1"/>
          </p:cNvSpPr>
          <p:nvPr>
            <p:ph sz="half" idx="1"/>
          </p:nvPr>
        </p:nvSpPr>
        <p:spPr/>
        <p:txBody>
          <a:bodyPr/>
          <a:lstStyle/>
          <a:p>
            <a:r>
              <a:rPr lang="en-US" dirty="0" smtClean="0"/>
              <a:t>Gender Norms</a:t>
            </a:r>
          </a:p>
          <a:p>
            <a:r>
              <a:rPr lang="en-US" dirty="0" smtClean="0"/>
              <a:t>Gender Roles</a:t>
            </a:r>
          </a:p>
          <a:p>
            <a:r>
              <a:rPr lang="en-US" dirty="0" smtClean="0"/>
              <a:t>Gender Relations</a:t>
            </a:r>
          </a:p>
          <a:p>
            <a:r>
              <a:rPr lang="en-US" dirty="0" smtClean="0"/>
              <a:t>Gender Blind </a:t>
            </a:r>
          </a:p>
          <a:p>
            <a:r>
              <a:rPr lang="en-US" dirty="0" smtClean="0"/>
              <a:t>Gender Neutral </a:t>
            </a:r>
          </a:p>
          <a:p>
            <a:r>
              <a:rPr lang="en-US" dirty="0" smtClean="0"/>
              <a:t>Gender Equality </a:t>
            </a:r>
          </a:p>
          <a:p>
            <a:r>
              <a:rPr lang="en-US" dirty="0" smtClean="0"/>
              <a:t>Gender Equity </a:t>
            </a:r>
          </a:p>
          <a:p>
            <a:r>
              <a:rPr lang="en-US" dirty="0" smtClean="0"/>
              <a:t>Gender Parity </a:t>
            </a:r>
          </a:p>
          <a:p>
            <a:endParaRPr lang="en-US" dirty="0"/>
          </a:p>
        </p:txBody>
      </p:sp>
      <p:sp>
        <p:nvSpPr>
          <p:cNvPr id="8" name="Content Placeholder 7"/>
          <p:cNvSpPr>
            <a:spLocks noGrp="1"/>
          </p:cNvSpPr>
          <p:nvPr>
            <p:ph sz="half" idx="2"/>
          </p:nvPr>
        </p:nvSpPr>
        <p:spPr/>
        <p:txBody>
          <a:bodyPr/>
          <a:lstStyle/>
          <a:p>
            <a:r>
              <a:rPr lang="en-US" dirty="0" smtClean="0"/>
              <a:t>Gender Balance </a:t>
            </a:r>
          </a:p>
          <a:p>
            <a:r>
              <a:rPr lang="en-US" dirty="0" smtClean="0"/>
              <a:t>Gender Disparity </a:t>
            </a:r>
          </a:p>
          <a:p>
            <a:r>
              <a:rPr lang="en-US" dirty="0" smtClean="0"/>
              <a:t>Gender Mainstreaming </a:t>
            </a:r>
          </a:p>
          <a:p>
            <a:r>
              <a:rPr lang="en-US" dirty="0" smtClean="0"/>
              <a:t>Gender Based Violence </a:t>
            </a:r>
          </a:p>
          <a:p>
            <a:r>
              <a:rPr lang="en-US" dirty="0" smtClean="0"/>
              <a:t>Gender Lens</a:t>
            </a:r>
          </a:p>
          <a:p>
            <a:r>
              <a:rPr lang="en-US" dirty="0" smtClean="0"/>
              <a:t>Gender Perspective</a:t>
            </a:r>
          </a:p>
          <a:p>
            <a:r>
              <a:rPr lang="en-US" dirty="0" smtClean="0"/>
              <a:t>Gender Discrimination </a:t>
            </a:r>
          </a:p>
          <a:p>
            <a:endParaRPr lang="en-US" dirty="0"/>
          </a:p>
        </p:txBody>
      </p:sp>
      <p:sp>
        <p:nvSpPr>
          <p:cNvPr id="4" name="Footer Placeholder 3"/>
          <p:cNvSpPr>
            <a:spLocks noGrp="1"/>
          </p:cNvSpPr>
          <p:nvPr>
            <p:ph type="ftr" sz="quarter" idx="10"/>
          </p:nvPr>
        </p:nvSpPr>
        <p:spPr/>
        <p:txBody>
          <a:bodyPr/>
          <a:lstStyle/>
          <a:p>
            <a:pPr>
              <a:defRPr/>
            </a:pPr>
            <a:r>
              <a:rPr lang="en-GB" smtClean="0"/>
              <a:t>INEE and Global Education Cluster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5" name="Footer Placeholder 4"/>
          <p:cNvSpPr>
            <a:spLocks noGrp="1"/>
          </p:cNvSpPr>
          <p:nvPr>
            <p:ph type="ftr" sz="quarter" idx="10"/>
          </p:nvPr>
        </p:nvSpPr>
        <p:spPr/>
        <p:txBody>
          <a:bodyPr/>
          <a:lstStyle/>
          <a:p>
            <a:pPr>
              <a:defRPr/>
            </a:pPr>
            <a:r>
              <a:rPr lang="en-GB" smtClean="0"/>
              <a:t>INEE and Global Education Cluster </a:t>
            </a:r>
            <a:endParaRPr lang="en-US" dirty="0"/>
          </a:p>
        </p:txBody>
      </p:sp>
      <p:pic>
        <p:nvPicPr>
          <p:cNvPr id="8" name="Content Placeholder 7"/>
          <p:cNvPicPr>
            <a:picLocks noGrp="1"/>
          </p:cNvPicPr>
          <p:nvPr>
            <p:ph idx="1"/>
          </p:nvPr>
        </p:nvPicPr>
        <p:blipFill>
          <a:blip r:embed="rId2">
            <a:extLst>
              <a:ext uri="{28A0092B-C50C-407E-A947-70E740481C1C}">
                <a14:useLocalDpi xmlns:a14="http://schemas.microsoft.com/office/drawing/2010/main" val="0"/>
              </a:ext>
            </a:extLst>
          </a:blip>
          <a:srcRect t="2860" b="2860"/>
          <a:stretch>
            <a:fillRect/>
          </a:stretch>
        </p:blipFill>
        <p:spPr bwMode="auto">
          <a:xfrm>
            <a:off x="692365" y="1881589"/>
            <a:ext cx="7318923" cy="3695777"/>
          </a:xfrm>
          <a:prstGeom prst="rect">
            <a:avLst/>
          </a:prstGeom>
          <a:noFill/>
          <a:ln>
            <a:noFill/>
          </a:ln>
        </p:spPr>
      </p:pic>
    </p:spTree>
    <p:extLst>
      <p:ext uri="{BB962C8B-B14F-4D97-AF65-F5344CB8AC3E}">
        <p14:creationId xmlns:p14="http://schemas.microsoft.com/office/powerpoint/2010/main" val="3759435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2"/>
          <a:srcRect l="14628" r="14628"/>
          <a:stretch>
            <a:fillRect/>
          </a:stretch>
        </p:blipFill>
        <p:spPr/>
      </p:pic>
      <p:sp>
        <p:nvSpPr>
          <p:cNvPr id="4" name="Footer Placeholder 3"/>
          <p:cNvSpPr>
            <a:spLocks noGrp="1"/>
          </p:cNvSpPr>
          <p:nvPr>
            <p:ph type="ftr" sz="quarter" idx="10"/>
          </p:nvPr>
        </p:nvSpPr>
        <p:spPr/>
        <p:txBody>
          <a:bodyPr/>
          <a:lstStyle/>
          <a:p>
            <a:pPr>
              <a:defRPr/>
            </a:pPr>
            <a:r>
              <a:rPr lang="en-GB" smtClean="0"/>
              <a:t>INEE and Global Education Cluster </a:t>
            </a:r>
            <a:endParaRPr lang="en-US" dirty="0"/>
          </a:p>
        </p:txBody>
      </p:sp>
    </p:spTree>
    <p:extLst>
      <p:ext uri="{BB962C8B-B14F-4D97-AF65-F5344CB8AC3E}">
        <p14:creationId xmlns:p14="http://schemas.microsoft.com/office/powerpoint/2010/main" val="1336206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GB" smtClean="0"/>
              <a:t>INEE and Global Education Cluster </a:t>
            </a:r>
            <a:endParaRPr lang="en-US"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t="12740" b="12740"/>
          <a:stretch>
            <a:fillRect/>
          </a:stretch>
        </p:blipFill>
        <p:spPr bwMode="auto">
          <a:xfrm>
            <a:off x="548718" y="1677750"/>
            <a:ext cx="7995611" cy="4453094"/>
          </a:xfrm>
          <a:prstGeom prst="rect">
            <a:avLst/>
          </a:prstGeom>
          <a:noFill/>
          <a:ln>
            <a:noFill/>
          </a:ln>
        </p:spPr>
      </p:pic>
    </p:spTree>
    <p:extLst>
      <p:ext uri="{BB962C8B-B14F-4D97-AF65-F5344CB8AC3E}">
        <p14:creationId xmlns:p14="http://schemas.microsoft.com/office/powerpoint/2010/main" val="12154875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pPr marL="0" indent="0">
              <a:buNone/>
            </a:pPr>
            <a:endParaRPr lang="en-US" dirty="0"/>
          </a:p>
          <a:p>
            <a:pPr marL="0" indent="0">
              <a:buNone/>
            </a:pPr>
            <a:endParaRPr lang="en-US" dirty="0"/>
          </a:p>
          <a:p>
            <a:pPr marL="0" indent="0">
              <a:buNone/>
            </a:pPr>
            <a:endParaRPr lang="en-US" dirty="0"/>
          </a:p>
        </p:txBody>
      </p:sp>
      <p:sp>
        <p:nvSpPr>
          <p:cNvPr id="4" name="Footer Placeholder 3"/>
          <p:cNvSpPr>
            <a:spLocks noGrp="1"/>
          </p:cNvSpPr>
          <p:nvPr>
            <p:ph type="ftr" sz="quarter" idx="10"/>
          </p:nvPr>
        </p:nvSpPr>
        <p:spPr/>
        <p:txBody>
          <a:bodyPr/>
          <a:lstStyle/>
          <a:p>
            <a:pPr>
              <a:defRPr/>
            </a:pPr>
            <a:r>
              <a:rPr lang="en-GB" smtClean="0"/>
              <a:t>INEE and Global Education Cluster </a:t>
            </a:r>
            <a:endParaRPr lang="en-US" dirty="0"/>
          </a:p>
        </p:txBody>
      </p:sp>
      <p:pic>
        <p:nvPicPr>
          <p:cNvPr id="5" name="Picture 4"/>
          <p:cNvPicPr>
            <a:picLocks noChangeAspect="1"/>
          </p:cNvPicPr>
          <p:nvPr/>
        </p:nvPicPr>
        <p:blipFill>
          <a:blip r:embed="rId2"/>
          <a:stretch>
            <a:fillRect/>
          </a:stretch>
        </p:blipFill>
        <p:spPr>
          <a:xfrm>
            <a:off x="1050333" y="1798718"/>
            <a:ext cx="7137400" cy="4013200"/>
          </a:xfrm>
          <a:prstGeom prst="rect">
            <a:avLst/>
          </a:prstGeom>
        </p:spPr>
      </p:pic>
    </p:spTree>
    <p:extLst>
      <p:ext uri="{BB962C8B-B14F-4D97-AF65-F5344CB8AC3E}">
        <p14:creationId xmlns:p14="http://schemas.microsoft.com/office/powerpoint/2010/main" val="27581576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print"/>
          <a:srcRect/>
          <a:stretch>
            <a:fillRect/>
          </a:stretch>
        </p:blipFill>
        <p:spPr>
          <a:xfrm>
            <a:off x="1219200" y="1524000"/>
            <a:ext cx="6705599" cy="5038513"/>
          </a:xfrm>
          <a:prstGeom prst="rect">
            <a:avLst/>
          </a:prstGeom>
          <a:noFill/>
          <a:ln w="38100">
            <a:solidFill>
              <a:srgbClr val="000000"/>
            </a:solidFill>
          </a:ln>
        </p:spPr>
      </p:pic>
      <p:sp>
        <p:nvSpPr>
          <p:cNvPr id="2" name="Title 1"/>
          <p:cNvSpPr>
            <a:spLocks noGrp="1"/>
          </p:cNvSpPr>
          <p:nvPr>
            <p:ph type="title"/>
          </p:nvPr>
        </p:nvSpPr>
        <p:spPr>
          <a:xfrm>
            <a:off x="990600" y="274638"/>
            <a:ext cx="7696200" cy="1143000"/>
          </a:xfrm>
        </p:spPr>
        <p:txBody>
          <a:bodyPr>
            <a:normAutofit/>
          </a:bodyPr>
          <a:lstStyle/>
          <a:p>
            <a:r>
              <a:rPr lang="en-US" sz="2800" dirty="0"/>
              <a:t>Examples of why Gender Matters: </a:t>
            </a:r>
            <a:r>
              <a:rPr lang="en-US" sz="2000" dirty="0"/>
              <a:t>Feinstein International Center: Sex and Age Matte: Improving Humanitarian Response in Emergencies</a:t>
            </a:r>
            <a:endParaRPr lang="en-US" sz="2000"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fld id="{8E95D74E-9588-4B63-B2B1-D45C0F08C2D2}" type="slidenum">
              <a:rPr lang="en-US" smtClean="0"/>
              <a:pPr/>
              <a:t>7</a:t>
            </a:fld>
            <a:endParaRPr lang="en-US"/>
          </a:p>
        </p:txBody>
      </p:sp>
      <p:pic>
        <p:nvPicPr>
          <p:cNvPr id="4" name="Picture 3"/>
          <p:cNvPicPr>
            <a:picLocks noChangeAspect="1" noChangeArrowheads="1"/>
          </p:cNvPicPr>
          <p:nvPr/>
        </p:nvPicPr>
        <p:blipFill>
          <a:blip r:embed="rId4" cstate="print"/>
          <a:srcRect/>
          <a:stretch>
            <a:fillRect/>
          </a:stretch>
        </p:blipFill>
        <p:spPr>
          <a:xfrm>
            <a:off x="1219200" y="1524000"/>
            <a:ext cx="6705600" cy="5029200"/>
          </a:xfrm>
          <a:prstGeom prst="rect">
            <a:avLst/>
          </a:prstGeom>
          <a:noFill/>
          <a:ln/>
        </p:spPr>
      </p:pic>
    </p:spTree>
    <p:extLst>
      <p:ext uri="{BB962C8B-B14F-4D97-AF65-F5344CB8AC3E}">
        <p14:creationId xmlns:p14="http://schemas.microsoft.com/office/powerpoint/2010/main" val="20581961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in Somalia</a:t>
            </a:r>
            <a:endParaRPr lang="en-US" dirty="0"/>
          </a:p>
        </p:txBody>
      </p:sp>
      <p:graphicFrame>
        <p:nvGraphicFramePr>
          <p:cNvPr id="7" name="Content Placeholder 6"/>
          <p:cNvGraphicFramePr>
            <a:graphicFrameLocks noGrp="1"/>
          </p:cNvGraphicFramePr>
          <p:nvPr>
            <p:ph sz="half" idx="1"/>
          </p:nvPr>
        </p:nvGraphicFramePr>
        <p:xfrm>
          <a:off x="457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7"/>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8E95D74E-9588-4B63-B2B1-D45C0F08C2D2}" type="slidenum">
              <a:rPr lang="en-US" smtClean="0"/>
              <a:pPr/>
              <a:t>8</a:t>
            </a:fld>
            <a:endParaRPr lang="en-US"/>
          </a:p>
        </p:txBody>
      </p:sp>
    </p:spTree>
    <p:extLst>
      <p:ext uri="{BB962C8B-B14F-4D97-AF65-F5344CB8AC3E}">
        <p14:creationId xmlns:p14="http://schemas.microsoft.com/office/powerpoint/2010/main" val="35025230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Gender Equality Programming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Gender dynamics impact on education.</a:t>
            </a:r>
          </a:p>
          <a:p>
            <a:pPr marL="514350" indent="-514350">
              <a:buFont typeface="+mj-lt"/>
              <a:buAutoNum type="arabicPeriod"/>
            </a:pPr>
            <a:r>
              <a:rPr lang="en-US" dirty="0" smtClean="0"/>
              <a:t>Gender is not just about girls. </a:t>
            </a:r>
          </a:p>
          <a:p>
            <a:pPr marL="514350" indent="-514350">
              <a:buFont typeface="+mj-lt"/>
              <a:buAutoNum type="arabicPeriod"/>
            </a:pPr>
            <a:r>
              <a:rPr lang="en-US" dirty="0" smtClean="0"/>
              <a:t>Gender-responsive education is protective. </a:t>
            </a:r>
          </a:p>
          <a:p>
            <a:pPr marL="514350" indent="-514350">
              <a:buFont typeface="+mj-lt"/>
              <a:buAutoNum type="arabicPeriod"/>
            </a:pPr>
            <a:r>
              <a:rPr lang="en-US" dirty="0" smtClean="0"/>
              <a:t>Disaggregated data is non-negotiable. </a:t>
            </a:r>
          </a:p>
          <a:p>
            <a:pPr marL="514350" indent="-514350">
              <a:buFont typeface="+mj-lt"/>
              <a:buAutoNum type="arabicPeriod"/>
            </a:pPr>
            <a:r>
              <a:rPr lang="en-US" dirty="0" smtClean="0"/>
              <a:t>Involve male and female learners in working towards gender equality. </a:t>
            </a:r>
          </a:p>
          <a:p>
            <a:pPr marL="514350" indent="-514350">
              <a:buFont typeface="+mj-lt"/>
              <a:buAutoNum type="arabicPeriod"/>
            </a:pPr>
            <a:r>
              <a:rPr lang="en-US" dirty="0" smtClean="0"/>
              <a:t>Gender is a cross-</a:t>
            </a:r>
            <a:r>
              <a:rPr lang="en-US" dirty="0" err="1" smtClean="0"/>
              <a:t>sectoral</a:t>
            </a:r>
            <a:r>
              <a:rPr lang="en-US" dirty="0" smtClean="0"/>
              <a:t> issue. </a:t>
            </a:r>
          </a:p>
          <a:p>
            <a:pPr marL="514350" indent="-514350">
              <a:buFont typeface="+mj-lt"/>
              <a:buAutoNum type="arabicPeriod"/>
            </a:pPr>
            <a:r>
              <a:rPr lang="en-US" b="1" u="sng" dirty="0" smtClean="0"/>
              <a:t>Anyone</a:t>
            </a:r>
            <a:r>
              <a:rPr lang="en-US" b="1" dirty="0" smtClean="0"/>
              <a:t> can champion gender equality in education. </a:t>
            </a:r>
          </a:p>
          <a:p>
            <a:endParaRPr lang="en-US" dirty="0"/>
          </a:p>
        </p:txBody>
      </p:sp>
      <p:sp>
        <p:nvSpPr>
          <p:cNvPr id="4" name="Footer Placeholder 3"/>
          <p:cNvSpPr>
            <a:spLocks noGrp="1"/>
          </p:cNvSpPr>
          <p:nvPr>
            <p:ph type="ftr" sz="quarter" idx="10"/>
          </p:nvPr>
        </p:nvSpPr>
        <p:spPr/>
        <p:txBody>
          <a:bodyPr/>
          <a:lstStyle/>
          <a:p>
            <a:pPr>
              <a:defRPr/>
            </a:pPr>
            <a:r>
              <a:rPr lang="en-GB" smtClean="0"/>
              <a:t>INEE and Global Education Cluster </a:t>
            </a:r>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Tool" ma:contentTypeID="0x010100D52189832E060742ABF7774652D4F97600F4F0EE4DD1CB634A8A778A62A6605817030048D4E980AFB26F42AC0EE168ACE89204" ma:contentTypeVersion="24" ma:contentTypeDescription="" ma:contentTypeScope="" ma:versionID="44ddba341724cd47d89962b3c3d9dc43">
  <xsd:schema xmlns:xsd="http://www.w3.org/2001/XMLSchema" xmlns:p="http://schemas.microsoft.com/office/2006/metadata/properties" xmlns:ns1="http://schemas.microsoft.com/sharepoint/v3" xmlns:ns2="6ab1e1d7-bbb1-45cf-89c4-f50957a3dfc1" xmlns:ns3="e0f838e6-1664-457a-a255-eb40cca14f46" targetNamespace="http://schemas.microsoft.com/office/2006/metadata/properties" ma:root="true" ma:fieldsID="1ab09143edfec02aa39d2bab5aaf1148" ns1:_="" ns2:_="" ns3:_="">
    <xsd:import namespace="http://schemas.microsoft.com/sharepoint/v3"/>
    <xsd:import namespace="6ab1e1d7-bbb1-45cf-89c4-f50957a3dfc1"/>
    <xsd:import namespace="e0f838e6-1664-457a-a255-eb40cca14f46"/>
    <xsd:element name="properties">
      <xsd:complexType>
        <xsd:sequence>
          <xsd:element name="documentManagement">
            <xsd:complexType>
              <xsd:all>
                <xsd:element ref="ns1:ORKeywordsMultiLookup" minOccurs="0"/>
                <xsd:element ref="ns1:ORLanguageLookup" minOccurs="0"/>
                <xsd:element ref="ns2:ORLocationCAS" minOccurs="0"/>
                <xsd:element ref="ns2:ORCoordinateX" minOccurs="0"/>
                <xsd:element ref="ns2:ORCoordinateY" minOccurs="0"/>
                <xsd:element ref="ns2:ORClusterCAS" minOccurs="0"/>
                <xsd:element ref="ns1:ORCrossCuttingMultiLookup" minOccurs="0"/>
                <xsd:element ref="ns2:ORCopyRight" minOccurs="0"/>
                <xsd:element ref="ns1:ORSupplierLookup" minOccurs="0"/>
                <xsd:element ref="ns2:ORGLIDENumber" minOccurs="0"/>
                <xsd:element ref="ns1:ORDisasterLookup" minOccurs="0"/>
                <xsd:element ref="ns1:PublishingStartDate" minOccurs="0"/>
                <xsd:element ref="ns1:PublishingExpirationDate" minOccurs="0"/>
                <xsd:element ref="ns1:ORClusterMultiLookup" minOccurs="0"/>
                <xsd:element ref="ns1:ORSubClusterMultiLookup" minOccurs="0"/>
                <xsd:element ref="ns1:ORPCODESMultiLookup" minOccurs="0"/>
                <xsd:element ref="ns1:ORPCODES2MultiLookup" minOccurs="0"/>
                <xsd:element ref="ns1:ORCountryMultiLookup" minOccurs="0"/>
                <xsd:element ref="ns1:ORCountryDivMultiLookup" minOccurs="0"/>
                <xsd:element ref="ns2:ORKeydocument" minOccurs="0"/>
                <xsd:element ref="ns2:ORDistribution" minOccurs="0"/>
                <xsd:element ref="ns1:ORRegionMultiLookup" minOccurs="0"/>
                <xsd:element ref="ns2:ORParentContentType" minOccurs="0"/>
                <xsd:element ref="ns2:ORClusterMultiLookupText" minOccurs="0"/>
                <xsd:element ref="ns3:ORCreationDate"/>
                <xsd:element ref="ns1:PublishingRollupIm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ORKeywordsMultiLookup" ma:index="2" nillable="true" ma:displayName="Keywords" ma:list="c81e68d1-86e1-4b72-9072-e529c6f6aa8e" ma:internalName="ORKeyword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LanguageLookup" ma:index="3" nillable="true" ma:displayName="Language" ma:list="f627f5fd-fe81-4180-a2e0-573e676be110" ma:internalName="ORLanguageLookup" ma:showField="Title" ma:web="e0f838e6-1664-457a-a255-eb40cca14f46">
      <xsd:simpleType>
        <xsd:restriction base="dms:Lookup"/>
      </xsd:simpleType>
    </xsd:element>
    <xsd:element name="ORCrossCuttingMultiLookup" ma:index="8" nillable="true" ma:displayName="Cross-cutting Issues" ma:list="e2ab6f54-cc29-4e34-a008-fdf79049c690" ma:internalName="ORCrossCutting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pplierLookup" ma:index="10" nillable="true" ma:displayName="Supplier" ma:list="6a99e3c6-a115-49ab-bd29-bc641e22c7db" ma:internalName="ORSupplierLookup" ma:showField="Title" ma:web="e0f838e6-1664-457a-a255-eb40cca14f46">
      <xsd:simpleType>
        <xsd:restriction base="dms:Lookup"/>
      </xsd:simpleType>
    </xsd:element>
    <xsd:element name="ORDisasterLookup" ma:index="12" nillable="true" ma:displayName="Disaster" ma:list="b6d2b2f9-c54a-4bc7-bab7-79119ed90966" ma:internalName="ORDisasterLookup" ma:showField="Title" ma:web="e0f838e6-1664-457a-a255-eb40cca14f46">
      <xsd:simpleType>
        <xsd:restriction base="dms:Lookup"/>
      </xsd:simpleType>
    </xsd:element>
    <xsd:element name="PublishingStartDate" ma:index="13" nillable="true" ma:displayName="Scheduling Start Date" ma:description="" ma:hidden="true" ma:internalName="PublishingStartDate">
      <xsd:simpleType>
        <xsd:restriction base="dms:Unknown"/>
      </xsd:simpleType>
    </xsd:element>
    <xsd:element name="PublishingExpirationDate" ma:index="14" nillable="true" ma:displayName="Scheduling End Date" ma:description="" ma:hidden="true" ma:internalName="PublishingExpirationDate">
      <xsd:simpleType>
        <xsd:restriction base="dms:Unknown"/>
      </xsd:simpleType>
    </xsd:element>
    <xsd:element name="ORClusterMultiLookup" ma:index="15" nillable="true" ma:displayName="Clusters" ma:list="66ef6d65-fe82-41c2-85ba-5db7db29995f" ma:internalName="OR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bClusterMultiLookup" ma:index="16" nillable="true" ma:displayName="SubClusters" ma:list="38716f4e-4317-430d-9c38-1c41edebbd3a" ma:internalName="ORSub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MultiLookup" ma:index="17" nillable="true" ma:displayName="PCodesL4" ma:list="4c31587e-adde-4103-be8e-a4bfe93698ec" ma:internalName="ORPCODE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2MultiLookup" ma:index="18" nillable="true" ma:displayName="PCodesL5" ma:list="7ca3eeca-0c85-4f00-ba82-eb88e794c723" ma:internalName="ORPCODES2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MultiLookup" ma:index="19" nillable="true" ma:displayName="Countries" ma:list="81569cba-2315-46e1-81ad-ed43fbc19849" ma:internalName="ORCountry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DivMultiLookup" ma:index="23" nillable="true" ma:displayName="Counties/Divisions" ma:list="1ee5513e-d861-432e-9475-19ffab12a20d" ma:internalName="ORCountryDiv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RegionMultiLookup" ma:index="29" nillable="true" ma:displayName="Regions" ma:list="2c49feb9-dc4b-4ed6-b42d-a93dc6176c1c" ma:internalName="ORRegion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PublishingRollupImage" ma:index="33" nillable="true" ma:displayName="Rollup Image" ma:internalName="PublishingRollupImage">
      <xsd:simpleType>
        <xsd:restriction base="dms:Unknown"/>
      </xsd:simpleType>
    </xsd:element>
  </xsd:schema>
  <xsd:schema xmlns:xsd="http://www.w3.org/2001/XMLSchema" xmlns:dms="http://schemas.microsoft.com/office/2006/documentManagement/types" targetNamespace="6ab1e1d7-bbb1-45cf-89c4-f50957a3dfc1" elementFormDefault="qualified">
    <xsd:import namespace="http://schemas.microsoft.com/office/2006/documentManagement/types"/>
    <xsd:element name="ORLocationCAS" ma:index="4" nillable="true" ma:displayName="Locations" ma:internalName="ORLocationCAS">
      <xsd:simpleType>
        <xsd:restriction base="dms:Text"/>
      </xsd:simpleType>
    </xsd:element>
    <xsd:element name="ORCoordinateX" ma:index="5" nillable="true" ma:displayName="Coordinate X" ma:internalName="ORCoordinateX">
      <xsd:simpleType>
        <xsd:restriction base="dms:Text">
          <xsd:maxLength value="255"/>
        </xsd:restriction>
      </xsd:simpleType>
    </xsd:element>
    <xsd:element name="ORCoordinateY" ma:index="6" nillable="true" ma:displayName="Coordinate Y" ma:internalName="ORCoordinateY">
      <xsd:simpleType>
        <xsd:restriction base="dms:Text">
          <xsd:maxLength value="255"/>
        </xsd:restriction>
      </xsd:simpleType>
    </xsd:element>
    <xsd:element name="ORClusterCAS" ma:index="7" nillable="true" ma:displayName="Clusters" ma:internalName="ORClusterCAS">
      <xsd:simpleType>
        <xsd:restriction base="dms:Text"/>
      </xsd:simpleType>
    </xsd:element>
    <xsd:element name="ORCopyRight" ma:index="9" nillable="true" ma:displayName="Copyright" ma:internalName="ORCopyRight">
      <xsd:simpleType>
        <xsd:restriction base="dms:Text">
          <xsd:maxLength value="255"/>
        </xsd:restriction>
      </xsd:simpleType>
    </xsd:element>
    <xsd:element name="ORGLIDENumber" ma:index="11" nillable="true" ma:displayName="GLIDE Number" ma:internalName="ORGLIDENumber">
      <xsd:simpleType>
        <xsd:restriction base="dms:Text">
          <xsd:maxLength value="255"/>
        </xsd:restriction>
      </xsd:simpleType>
    </xsd:element>
    <xsd:element name="ORKeydocument" ma:index="27" nillable="true" ma:displayName="Key Document" ma:default="0" ma:internalName="ORKeydocument">
      <xsd:simpleType>
        <xsd:restriction base="dms:Boolean"/>
      </xsd:simpleType>
    </xsd:element>
    <xsd:element name="ORDistribution" ma:index="28" nillable="true" ma:displayName="Distribution" ma:hidden="true" ma:internalName="ORDistribution">
      <xsd:simpleType>
        <xsd:restriction base="dms:Text">
          <xsd:maxLength value="255"/>
        </xsd:restriction>
      </xsd:simpleType>
    </xsd:element>
    <xsd:element name="ORParentContentType" ma:index="30" nillable="true" ma:displayName="Parent" ma:hidden="true" ma:internalName="ORParentContentType">
      <xsd:simpleType>
        <xsd:restriction base="dms:Text">
          <xsd:maxLength value="255"/>
        </xsd:restriction>
      </xsd:simpleType>
    </xsd:element>
    <xsd:element name="ORClusterMultiLookupText" ma:index="31" nillable="true" ma:displayName="Clusters" ma:hidden="true" ma:internalName="ORClusterMultiLookupText">
      <xsd:simpleType>
        <xsd:restriction base="dms:Text">
          <xsd:maxLength value="255"/>
        </xsd:restriction>
      </xsd:simpleType>
    </xsd:element>
  </xsd:schema>
  <xsd:schema xmlns:xsd="http://www.w3.org/2001/XMLSchema" xmlns:dms="http://schemas.microsoft.com/office/2006/documentManagement/types" targetNamespace="e0f838e6-1664-457a-a255-eb40cca14f46" elementFormDefault="qualified">
    <xsd:import namespace="http://schemas.microsoft.com/office/2006/documentManagement/types"/>
    <xsd:element name="ORCreationDate" ma:index="32" ma:displayName="Created Date" ma:format="DateOnly" ma:internalName="ORCreation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ORLocationCAS xmlns="6ab1e1d7-bbb1-45cf-89c4-f50957a3dfc1" xsi:nil="true"/>
    <ORCrossCuttingMultiLookup xmlns="http://schemas.microsoft.com/sharepoint/v3"/>
    <ORSupplierLookup xmlns="http://schemas.microsoft.com/sharepoint/v3" xsi:nil="true"/>
    <PublishingRollupImage xmlns="http://schemas.microsoft.com/sharepoint/v3" xsi:nil="true"/>
    <ORDisasterLookup xmlns="http://schemas.microsoft.com/sharepoint/v3" xsi:nil="true"/>
    <ORClusterMultiLookup xmlns="http://schemas.microsoft.com/sharepoint/v3"/>
    <ORSubClusterMultiLookup xmlns="http://schemas.microsoft.com/sharepoint/v3"/>
    <ORCoordinateX xmlns="6ab1e1d7-bbb1-45cf-89c4-f50957a3dfc1" xsi:nil="true"/>
    <ORCopyRight xmlns="6ab1e1d7-bbb1-45cf-89c4-f50957a3dfc1" xsi:nil="true"/>
    <ORGLIDENumber xmlns="6ab1e1d7-bbb1-45cf-89c4-f50957a3dfc1" xsi:nil="true"/>
    <ORCoordinateY xmlns="6ab1e1d7-bbb1-45cf-89c4-f50957a3dfc1" xsi:nil="true"/>
    <ORPCODESMultiLookup xmlns="http://schemas.microsoft.com/sharepoint/v3"/>
    <ORRegionMultiLookup xmlns="http://schemas.microsoft.com/sharepoint/v3"/>
    <ORKeywordsMultiLookup xmlns="http://schemas.microsoft.com/sharepoint/v3">
      <Value xmlns="http://schemas.microsoft.com/sharepoint/v3">9</Value>
      <Value xmlns="http://schemas.microsoft.com/sharepoint/v3">47</Value>
    </ORKeywordsMultiLookup>
    <ORParentContentType xmlns="6ab1e1d7-bbb1-45cf-89c4-f50957a3dfc1">Training and Resource</ORParentContentType>
    <ORPCODES2MultiLookup xmlns="http://schemas.microsoft.com/sharepoint/v3"/>
    <ORLanguageLookup xmlns="http://schemas.microsoft.com/sharepoint/v3">3</ORLanguageLookup>
    <PublishingExpirationDate xmlns="http://schemas.microsoft.com/sharepoint/v3" xsi:nil="true"/>
    <ORDistribution xmlns="6ab1e1d7-bbb1-45cf-89c4-f50957a3dfc1" xsi:nil="true"/>
    <PublishingStartDate xmlns="http://schemas.microsoft.com/sharepoint/v3" xsi:nil="true"/>
    <ORCountryMultiLookup xmlns="http://schemas.microsoft.com/sharepoint/v3"/>
    <ORCountryDivMultiLookup xmlns="http://schemas.microsoft.com/sharepoint/v3"/>
    <ORClusterMultiLookupText xmlns="6ab1e1d7-bbb1-45cf-89c4-f50957a3dfc1" xsi:nil="true"/>
    <ORClusterCAS xmlns="6ab1e1d7-bbb1-45cf-89c4-f50957a3dfc1" xsi:nil="true"/>
    <ORKeydocument xmlns="6ab1e1d7-bbb1-45cf-89c4-f50957a3dfc1">false</ORKeydocument>
    <ORCreationDate xmlns="e0f838e6-1664-457a-a255-eb40cca14f46">2011-01-06T05:00:00+00:00</ORCreationDate>
  </documentManagement>
</p:properties>
</file>

<file path=customXml/itemProps1.xml><?xml version="1.0" encoding="utf-8"?>
<ds:datastoreItem xmlns:ds="http://schemas.openxmlformats.org/officeDocument/2006/customXml" ds:itemID="{078B2F8A-0BB4-4148-9818-BDF161A486F5}">
  <ds:schemaRefs>
    <ds:schemaRef ds:uri="http://schemas.microsoft.com/office/2006/metadata/longProperties"/>
  </ds:schemaRefs>
</ds:datastoreItem>
</file>

<file path=customXml/itemProps2.xml><?xml version="1.0" encoding="utf-8"?>
<ds:datastoreItem xmlns:ds="http://schemas.openxmlformats.org/officeDocument/2006/customXml" ds:itemID="{734C5092-E993-41B3-9468-DA3C5295F9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1e1d7-bbb1-45cf-89c4-f50957a3dfc1"/>
    <ds:schemaRef ds:uri="e0f838e6-1664-457a-a255-eb40cca14f4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081E4E5-29F4-40FD-82BE-301B969EC237}">
  <ds:schemaRefs>
    <ds:schemaRef ds:uri="http://schemas.microsoft.com/sharepoint/v3/contenttype/forms"/>
  </ds:schemaRefs>
</ds:datastoreItem>
</file>

<file path=customXml/itemProps4.xml><?xml version="1.0" encoding="utf-8"?>
<ds:datastoreItem xmlns:ds="http://schemas.openxmlformats.org/officeDocument/2006/customXml" ds:itemID="{26CAEC4D-8E99-46A6-805A-201F787ECD85}">
  <ds:schemaRefs>
    <ds:schemaRef ds:uri="http://schemas.microsoft.com/office/2006/metadata/properties"/>
    <ds:schemaRef ds:uri="6ab1e1d7-bbb1-45cf-89c4-f50957a3dfc1"/>
    <ds:schemaRef ds:uri="http://schemas.microsoft.com/sharepoint/v3"/>
    <ds:schemaRef ds:uri="e0f838e6-1664-457a-a255-eb40cca14f46"/>
  </ds:schemaRefs>
</ds:datastoreItem>
</file>

<file path=docProps/app.xml><?xml version="1.0" encoding="utf-8"?>
<Properties xmlns="http://schemas.openxmlformats.org/officeDocument/2006/extended-properties" xmlns:vt="http://schemas.openxmlformats.org/officeDocument/2006/docPropsVTypes">
  <Template/>
  <TotalTime>12413</TotalTime>
  <Words>249</Words>
  <Application>Microsoft Macintosh PowerPoint</Application>
  <PresentationFormat>On-screen Show (4:3)</PresentationFormat>
  <Paragraphs>46</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1_Default Design</vt:lpstr>
      <vt:lpstr>Education in Emergencies Gender-Responsive Education  Supplementary Slides </vt:lpstr>
      <vt:lpstr>Making Sense of all the Jargon: Gender Terms</vt:lpstr>
      <vt:lpstr>PowerPoint Presentation</vt:lpstr>
      <vt:lpstr>PowerPoint Presentation</vt:lpstr>
      <vt:lpstr>PowerPoint Presentation</vt:lpstr>
      <vt:lpstr>PowerPoint Presentation</vt:lpstr>
      <vt:lpstr>Examples of why Gender Matters: Feinstein International Center: Sex and Age Matte: Improving Humanitarian Response in Emergencies</vt:lpstr>
      <vt:lpstr>Education in Somalia</vt:lpstr>
      <vt:lpstr>Principles of Gender Equality Programming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Emergencies Coordination</dc:title>
  <dc:creator>Lynne Bethke</dc:creator>
  <cp:lastModifiedBy>Jessica Lenz</cp:lastModifiedBy>
  <cp:revision>178</cp:revision>
  <dcterms:created xsi:type="dcterms:W3CDTF">2005-08-16T23:31:00Z</dcterms:created>
  <dcterms:modified xsi:type="dcterms:W3CDTF">2012-05-23T18:33:18Z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Tool</vt:lpwstr>
  </property>
  <property fmtid="{D5CDD505-2E9C-101B-9397-08002B2CF9AE}" pid="3" name="ContentTypeId">
    <vt:lpwstr>0x010100D52189832E060742ABF7774652D4F97600F4F0EE4DD1CB634A8A778A62A6605817030048D4E980AFB26F42AC0EE168ACE89204</vt:lpwstr>
  </property>
</Properties>
</file>