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customXml/itemProps4.xml" ContentType="application/vnd.openxmlformats-officedocument.customXml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94" r:id="rId5"/>
  </p:sldMasterIdLst>
  <p:notesMasterIdLst>
    <p:notesMasterId r:id="rId22"/>
  </p:notesMasterIdLst>
  <p:sldIdLst>
    <p:sldId id="318" r:id="rId6"/>
    <p:sldId id="273" r:id="rId7"/>
    <p:sldId id="320" r:id="rId8"/>
    <p:sldId id="350" r:id="rId9"/>
    <p:sldId id="319" r:id="rId10"/>
    <p:sldId id="331" r:id="rId11"/>
    <p:sldId id="339" r:id="rId12"/>
    <p:sldId id="324" r:id="rId13"/>
    <p:sldId id="325" r:id="rId14"/>
    <p:sldId id="349" r:id="rId15"/>
    <p:sldId id="351" r:id="rId16"/>
    <p:sldId id="352" r:id="rId17"/>
    <p:sldId id="328" r:id="rId18"/>
    <p:sldId id="353" r:id="rId19"/>
    <p:sldId id="330" r:id="rId20"/>
    <p:sldId id="342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66"/>
    <a:srgbClr val="0000FF"/>
    <a:srgbClr val="0066FF"/>
    <a:srgbClr val="FFFF00"/>
    <a:srgbClr val="0000CC"/>
    <a:srgbClr val="9792F6"/>
    <a:srgbClr val="99CCFF"/>
    <a:srgbClr val="F6A8E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2" autoAdjust="0"/>
    <p:restoredTop sz="80052" autoAdjust="0"/>
  </p:normalViewPr>
  <p:slideViewPr>
    <p:cSldViewPr snapToGrid="0">
      <p:cViewPr varScale="1">
        <p:scale>
          <a:sx n="54" d="100"/>
          <a:sy n="54" d="100"/>
        </p:scale>
        <p:origin x="-173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D8EB6E8-C4A1-4067-AB6A-B16D176972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981600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8EB6E8-C4A1-4067-AB6A-B16D176972E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8EB6E8-C4A1-4067-AB6A-B16D176972E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8EB6E8-C4A1-4067-AB6A-B16D176972E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8EB6E8-C4A1-4067-AB6A-B16D176972E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8EB6E8-C4A1-4067-AB6A-B16D176972E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8EB6E8-C4A1-4067-AB6A-B16D176972E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8EB6E8-C4A1-4067-AB6A-B16D176972E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8EB6E8-C4A1-4067-AB6A-B16D176972E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8EB6E8-C4A1-4067-AB6A-B16D176972E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8EB6E8-C4A1-4067-AB6A-B16D176972E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8EB6E8-C4A1-4067-AB6A-B16D176972E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8EB6E8-C4A1-4067-AB6A-B16D176972E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8EB6E8-C4A1-4067-AB6A-B16D176972E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8EB6E8-C4A1-4067-AB6A-B16D176972E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8EB6E8-C4A1-4067-AB6A-B16D176972E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8EB6E8-C4A1-4067-AB6A-B16D176972E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66FF">
                  <a:tint val="66000"/>
                  <a:satMod val="160000"/>
                </a:srgbClr>
              </a:gs>
              <a:gs pos="50000">
                <a:srgbClr val="0066FF">
                  <a:tint val="44500"/>
                  <a:satMod val="160000"/>
                </a:srgbClr>
              </a:gs>
              <a:gs pos="100000">
                <a:srgbClr val="0066FF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0875" y="4981575"/>
            <a:ext cx="560863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ln>
            <a:noFill/>
          </a:ln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270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2540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463550" y="6400800"/>
            <a:ext cx="8229600" cy="3206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1270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270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270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3922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4" name="Line 10"/>
          <p:cNvSpPr>
            <a:spLocks noChangeShapeType="1"/>
          </p:cNvSpPr>
          <p:nvPr userDrawn="1"/>
        </p:nvSpPr>
        <p:spPr bwMode="auto">
          <a:xfrm>
            <a:off x="457200" y="6400800"/>
            <a:ext cx="8229600" cy="0"/>
          </a:xfrm>
          <a:prstGeom prst="line">
            <a:avLst/>
          </a:prstGeom>
          <a:noFill/>
          <a:ln w="9525">
            <a:solidFill>
              <a:srgbClr val="3C4494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3550" y="6400800"/>
            <a:ext cx="82550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66"/>
                </a:solidFill>
              </a:defRPr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rgbClr val="000066"/>
          </a:solidFill>
          <a:latin typeface="+mn-lt"/>
          <a:ea typeface="+mn-ea"/>
          <a:cs typeface="+mn-cs"/>
        </a:defRPr>
      </a:lvl1pPr>
      <a:lvl2pPr marL="803275" indent="-346075" algn="l" rtl="0" eaLnBrk="0" fontAlgn="base" hangingPunct="0">
        <a:spcBef>
          <a:spcPct val="20000"/>
        </a:spcBef>
        <a:spcAft>
          <a:spcPct val="0"/>
        </a:spcAft>
        <a:buSzPct val="75000"/>
        <a:buFont typeface="Wingdings" pitchFamily="2" charset="2"/>
        <a:buChar char="q"/>
        <a:defRPr sz="2800">
          <a:solidFill>
            <a:srgbClr val="000066"/>
          </a:solidFill>
          <a:latin typeface="+mn-lt"/>
        </a:defRPr>
      </a:lvl2pPr>
      <a:lvl3pPr marL="1260475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rgbClr val="000066"/>
          </a:solidFill>
          <a:latin typeface="+mn-lt"/>
        </a:defRPr>
      </a:lvl3pPr>
      <a:lvl4pPr marL="1603375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006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ptCeodSHMOI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534988" y="2130425"/>
            <a:ext cx="8018462" cy="1470025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Education in Emergencies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Gender-Responsive Education</a:t>
            </a:r>
            <a:br>
              <a:rPr lang="en-US" dirty="0" smtClean="0">
                <a:solidFill>
                  <a:srgbClr val="0070C0"/>
                </a:solidFill>
              </a:rPr>
            </a:b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Strategies for a Gender-Responsive Approach to Education in Emergencies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INEE and Global Education Cluster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Gender-Responsive Participation, Coordination, and Analysis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Foundational Standards: </a:t>
            </a:r>
          </a:p>
          <a:p>
            <a:r>
              <a:rPr lang="en-US" sz="2400" dirty="0" smtClean="0"/>
              <a:t>Emphasizes gender-balanced participation in decision-making, processes and actions</a:t>
            </a:r>
          </a:p>
          <a:p>
            <a:r>
              <a:rPr lang="en-US" sz="2400" dirty="0" smtClean="0"/>
              <a:t>Stresses disaggregated data by sex and age</a:t>
            </a:r>
          </a:p>
          <a:p>
            <a:r>
              <a:rPr lang="en-US" sz="2400" dirty="0" smtClean="0"/>
              <a:t>Promotes coordination to address gender dimensions in:</a:t>
            </a:r>
          </a:p>
          <a:p>
            <a:pPr lvl="1"/>
            <a:r>
              <a:rPr lang="en-US" sz="2400" dirty="0" smtClean="0"/>
              <a:t>Planning</a:t>
            </a:r>
          </a:p>
          <a:p>
            <a:pPr lvl="1"/>
            <a:r>
              <a:rPr lang="en-US" sz="2400" dirty="0" smtClean="0"/>
              <a:t>Information exchange</a:t>
            </a:r>
          </a:p>
          <a:p>
            <a:pPr lvl="1"/>
            <a:r>
              <a:rPr lang="en-US" sz="2400" dirty="0" smtClean="0"/>
              <a:t>Design </a:t>
            </a:r>
          </a:p>
          <a:p>
            <a:pPr lvl="1"/>
            <a:r>
              <a:rPr lang="en-US" sz="2400" dirty="0" smtClean="0"/>
              <a:t>Response</a:t>
            </a:r>
          </a:p>
          <a:p>
            <a:pPr lvl="1"/>
            <a:r>
              <a:rPr lang="en-US" sz="2400" dirty="0" smtClean="0"/>
              <a:t>Delivery of services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INEE and Global Education Cluster 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Equal Access and Gender-Responsive Learning Environments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Access and Learning Environment Domain: </a:t>
            </a:r>
          </a:p>
          <a:p>
            <a:r>
              <a:rPr lang="en-US" dirty="0" smtClean="0"/>
              <a:t>Highlights the need to reduce gender discrimination and barriers</a:t>
            </a:r>
          </a:p>
          <a:p>
            <a:r>
              <a:rPr lang="en-US" dirty="0" smtClean="0"/>
              <a:t>Addresses different gender concerns of safety and well-being in/on the way to school</a:t>
            </a:r>
          </a:p>
          <a:p>
            <a:r>
              <a:rPr lang="en-US" dirty="0" smtClean="0"/>
              <a:t>Promotes gender-sensitive facilities and services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INEE and Global Education Cluster 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Gender-Responsive </a:t>
            </a:r>
            <a:br>
              <a:rPr lang="en-US" sz="3200" dirty="0" smtClean="0"/>
            </a:br>
            <a:r>
              <a:rPr lang="en-US" sz="3200" dirty="0" smtClean="0"/>
              <a:t>Teaching and Learning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Teaching and Learning Domain: </a:t>
            </a:r>
          </a:p>
          <a:p>
            <a:r>
              <a:rPr lang="en-US" dirty="0" smtClean="0"/>
              <a:t>Promotes gender equality and reduces gender stereotypes in:</a:t>
            </a:r>
          </a:p>
          <a:p>
            <a:pPr lvl="1"/>
            <a:r>
              <a:rPr lang="en-US" dirty="0" smtClean="0"/>
              <a:t>Educational materials</a:t>
            </a:r>
          </a:p>
          <a:p>
            <a:pPr lvl="1"/>
            <a:r>
              <a:rPr lang="en-US" dirty="0" smtClean="0"/>
              <a:t>Curriculum</a:t>
            </a:r>
          </a:p>
          <a:p>
            <a:pPr lvl="1"/>
            <a:r>
              <a:rPr lang="en-US" dirty="0" smtClean="0"/>
              <a:t>Teaching methodologies</a:t>
            </a:r>
          </a:p>
          <a:p>
            <a:pPr lvl="1"/>
            <a:r>
              <a:rPr lang="en-US" dirty="0" smtClean="0"/>
              <a:t>Educator’s behavior and attitudes towards all learners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INEE and Global Education Cluster 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Gender-Responsive Policies for Teachers and Other Educational Personnel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Teachers and Other Education Personnel Domain:</a:t>
            </a:r>
          </a:p>
          <a:p>
            <a:r>
              <a:rPr lang="en-US" dirty="0" smtClean="0"/>
              <a:t>Promotes gender balance in recruitment</a:t>
            </a:r>
          </a:p>
          <a:p>
            <a:r>
              <a:rPr lang="en-US" dirty="0" smtClean="0"/>
              <a:t>Ensures the presence of positive role models</a:t>
            </a:r>
          </a:p>
          <a:p>
            <a:r>
              <a:rPr lang="en-US" dirty="0" smtClean="0"/>
              <a:t>Supports codes of conduct, incentives and compensation packages that are gender protected/parity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INEE and Global Education Cluster 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Gender-Responsive Education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Education Policy Domain:</a:t>
            </a:r>
          </a:p>
          <a:p>
            <a:r>
              <a:rPr lang="en-US" dirty="0" smtClean="0"/>
              <a:t>Promotes education policies that protect against discrimination based on sex and gender</a:t>
            </a:r>
          </a:p>
          <a:p>
            <a:r>
              <a:rPr lang="en-US" dirty="0" smtClean="0"/>
              <a:t>Ensures a commitment from education partners to utilize standards on gender-sensitive project implementation and management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INEE and Global Education Cluster 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Gender-responsive education in an emergency is essential if we are to achieve the right of Education for All. </a:t>
            </a:r>
          </a:p>
          <a:p>
            <a:r>
              <a:rPr lang="en-US" dirty="0" smtClean="0"/>
              <a:t>Understanding the principles, framework and tools for mainstreaming gender into education in emergencies is the first step. </a:t>
            </a:r>
          </a:p>
          <a:p>
            <a:r>
              <a:rPr lang="en-US" dirty="0" smtClean="0"/>
              <a:t>Promoting advocacy, awareness-raising, capacity-building and knowledge sharing of these tools must be a continuous effort by all. </a:t>
            </a:r>
          </a:p>
          <a:p>
            <a:r>
              <a:rPr lang="en-US" dirty="0" smtClean="0"/>
              <a:t>We can </a:t>
            </a:r>
            <a:r>
              <a:rPr lang="en-US" b="1" dirty="0" smtClean="0"/>
              <a:t>ALL BE GENDER CHAMPIONS!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INEE and Global Education Cluster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Learning Objectives</a:t>
            </a:r>
          </a:p>
        </p:txBody>
      </p:sp>
      <p:sp>
        <p:nvSpPr>
          <p:cNvPr id="14339" name="Rectangle 1027"/>
          <p:cNvSpPr>
            <a:spLocks noGrp="1" noChangeArrowheads="1"/>
          </p:cNvSpPr>
          <p:nvPr>
            <p:ph idx="1"/>
          </p:nvPr>
        </p:nvSpPr>
        <p:spPr>
          <a:xfrm>
            <a:off x="393700" y="1600200"/>
            <a:ext cx="8412163" cy="46037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GB" sz="2400" dirty="0" smtClean="0"/>
              <a:t>At the end of this session, participants will be able to:</a:t>
            </a:r>
          </a:p>
          <a:p>
            <a:pPr eaLnBrk="1" hangingPunct="1"/>
            <a:r>
              <a:rPr lang="en-GB" sz="3200" dirty="0" smtClean="0"/>
              <a:t>Explain what is meant by gender-responsive education</a:t>
            </a:r>
          </a:p>
          <a:p>
            <a:pPr lvl="0" eaLnBrk="1" hangingPunct="1"/>
            <a:r>
              <a:rPr lang="en-GB" sz="3200" dirty="0" smtClean="0"/>
              <a:t>Reflect on needs and challenges and identify best practices </a:t>
            </a:r>
          </a:p>
          <a:p>
            <a:pPr eaLnBrk="1" hangingPunct="1"/>
            <a:r>
              <a:rPr lang="en-GB" sz="3200" dirty="0" smtClean="0"/>
              <a:t>Practice the ADAPT and ACT Collectively Framework</a:t>
            </a:r>
          </a:p>
          <a:p>
            <a:pPr eaLnBrk="1" hangingPunct="1"/>
            <a:r>
              <a:rPr lang="en-GB" sz="3200" dirty="0" smtClean="0"/>
              <a:t>Develop gender-responsive strategies</a:t>
            </a:r>
          </a:p>
        </p:txBody>
      </p:sp>
      <p:sp>
        <p:nvSpPr>
          <p:cNvPr id="1434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/>
              <a:t>INEE and Global Education Cluster 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Gender and Sex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764" y="1600200"/>
            <a:ext cx="8188035" cy="4717473"/>
          </a:xfrm>
        </p:spPr>
        <p:txBody>
          <a:bodyPr/>
          <a:lstStyle/>
          <a:p>
            <a:r>
              <a:rPr lang="en-US" sz="2400" b="1" u="sng" dirty="0" smtClean="0"/>
              <a:t>Gender</a:t>
            </a:r>
            <a:r>
              <a:rPr lang="en-US" sz="2400" dirty="0" smtClean="0"/>
              <a:t> refers to the </a:t>
            </a:r>
            <a:r>
              <a:rPr lang="en-US" sz="2400" i="1" dirty="0" smtClean="0"/>
              <a:t>socially</a:t>
            </a:r>
            <a:r>
              <a:rPr lang="en-US" sz="2400" dirty="0" smtClean="0"/>
              <a:t> constructed roles, behaviors, power dynamics, access to resources and rewards and characteristics assigned to females and males in different cultures. These vary from one context to another and over time. </a:t>
            </a:r>
          </a:p>
          <a:p>
            <a:r>
              <a:rPr lang="en-US" sz="2400" b="1" u="sng" dirty="0" smtClean="0"/>
              <a:t>Sex </a:t>
            </a:r>
            <a:r>
              <a:rPr lang="en-US" sz="2400" dirty="0" smtClean="0"/>
              <a:t>refers to the </a:t>
            </a:r>
            <a:r>
              <a:rPr lang="en-US" sz="2400" i="1" dirty="0" smtClean="0"/>
              <a:t>biological</a:t>
            </a:r>
            <a:r>
              <a:rPr lang="en-US" sz="2400" dirty="0" smtClean="0"/>
              <a:t> difference between male and females. It is generally unchanging unless medically assisted.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INEE and Global Education Cluster </a:t>
            </a:r>
            <a:endParaRPr lang="en-US" dirty="0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99909" y="4340801"/>
            <a:ext cx="2286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Exploring the Gender Disparities and Gaps in Education in Emergencies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399"/>
            <a:ext cx="8229600" cy="6397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hlinkClick r:id="rId3"/>
              </a:rPr>
              <a:t>http://www.youtube.com/watch?v=ptCeodSHMOI</a:t>
            </a:r>
            <a:endParaRPr lang="en-US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INEE and Global Education Cluster </a:t>
            </a:r>
            <a:endParaRPr lang="en-US" dirty="0"/>
          </a:p>
        </p:txBody>
      </p:sp>
      <p:pic>
        <p:nvPicPr>
          <p:cNvPr id="1028" name="Picture 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4486" y="1670684"/>
            <a:ext cx="7714385" cy="381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Gender-Responsive Education?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addresses gender-based barriers </a:t>
            </a:r>
          </a:p>
          <a:p>
            <a:r>
              <a:rPr lang="en-US" dirty="0" smtClean="0"/>
              <a:t>It respects gender differences as part of the learner’s identity </a:t>
            </a:r>
          </a:p>
          <a:p>
            <a:r>
              <a:rPr lang="en-US" dirty="0" smtClean="0"/>
              <a:t>It enables education structures, systems and methodologies to be sensitive to gender</a:t>
            </a:r>
          </a:p>
          <a:p>
            <a:r>
              <a:rPr lang="en-US" dirty="0" smtClean="0"/>
              <a:t>It ensures gender parity is part of a wider strategy to advance gender equality </a:t>
            </a:r>
          </a:p>
          <a:p>
            <a:r>
              <a:rPr lang="en-US" dirty="0" smtClean="0"/>
              <a:t>It evolves to close gaps and eradicate gender-based discrimination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INEE and Global Education Cluster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Practicing Gender-Responsive Education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IASC Gender Handbook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Targeted for field practitioners</a:t>
            </a:r>
          </a:p>
          <a:p>
            <a:r>
              <a:rPr lang="en-US" dirty="0" smtClean="0"/>
              <a:t>Sets gender standards from the onset of an emergency</a:t>
            </a:r>
          </a:p>
          <a:p>
            <a:r>
              <a:rPr lang="en-US" dirty="0" smtClean="0"/>
              <a:t>Provides a legal framework for gender </a:t>
            </a:r>
          </a:p>
          <a:p>
            <a:r>
              <a:rPr lang="en-US" dirty="0" smtClean="0"/>
              <a:t>Addresses coordination and participation </a:t>
            </a:r>
          </a:p>
          <a:p>
            <a:r>
              <a:rPr lang="en-US" dirty="0" smtClean="0"/>
              <a:t>Provides a framework that uses a “gender lens”: </a:t>
            </a:r>
            <a:r>
              <a:rPr lang="en-US" b="1" dirty="0" smtClean="0"/>
              <a:t>ADAPT and ACT Collectively Framework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INEE and Global Education Cluster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31576"/>
            <a:ext cx="8364071" cy="4715436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B050"/>
                </a:solidFill>
              </a:rPr>
              <a:t>A</a:t>
            </a:r>
            <a:r>
              <a:rPr lang="en-US" b="1" dirty="0" smtClean="0"/>
              <a:t>nalyze </a:t>
            </a:r>
            <a:r>
              <a:rPr lang="en-US" dirty="0" smtClean="0"/>
              <a:t>gender differences</a:t>
            </a:r>
          </a:p>
          <a:p>
            <a:r>
              <a:rPr lang="en-US" sz="3600" b="1" dirty="0" smtClean="0">
                <a:solidFill>
                  <a:srgbClr val="00B050"/>
                </a:solidFill>
              </a:rPr>
              <a:t>D</a:t>
            </a:r>
            <a:r>
              <a:rPr lang="en-US" b="1" dirty="0" smtClean="0"/>
              <a:t>esign</a:t>
            </a:r>
            <a:r>
              <a:rPr lang="en-US" dirty="0" smtClean="0"/>
              <a:t> services to meet the needs of all </a:t>
            </a:r>
          </a:p>
          <a:p>
            <a:r>
              <a:rPr lang="en-US" sz="3600" b="1" dirty="0" smtClean="0">
                <a:solidFill>
                  <a:srgbClr val="00B050"/>
                </a:solidFill>
              </a:rPr>
              <a:t>A</a:t>
            </a:r>
            <a:r>
              <a:rPr lang="en-US" b="1" dirty="0" smtClean="0"/>
              <a:t>ccess</a:t>
            </a:r>
            <a:r>
              <a:rPr lang="en-US" dirty="0" smtClean="0"/>
              <a:t> for women, girls, boys and men is provided equally</a:t>
            </a:r>
          </a:p>
          <a:p>
            <a:r>
              <a:rPr lang="en-US" sz="3600" b="1" dirty="0" smtClean="0">
                <a:solidFill>
                  <a:srgbClr val="00B050"/>
                </a:solidFill>
              </a:rPr>
              <a:t>P</a:t>
            </a:r>
            <a:r>
              <a:rPr lang="en-US" b="1" dirty="0" smtClean="0"/>
              <a:t>articipate equally</a:t>
            </a:r>
            <a:r>
              <a:rPr lang="en-US" dirty="0" smtClean="0"/>
              <a:t>; ensure gender balance</a:t>
            </a:r>
          </a:p>
          <a:p>
            <a:r>
              <a:rPr lang="en-US" sz="3600" b="1" dirty="0" smtClean="0">
                <a:solidFill>
                  <a:srgbClr val="00B050"/>
                </a:solidFill>
              </a:rPr>
              <a:t>T</a:t>
            </a:r>
            <a:r>
              <a:rPr lang="en-US" b="1" dirty="0" smtClean="0"/>
              <a:t>rain</a:t>
            </a:r>
            <a:r>
              <a:rPr lang="en-US" dirty="0" smtClean="0"/>
              <a:t> males and females equally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INEE and Global Education Cluster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 Collectively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b="1" dirty="0" smtClean="0">
                <a:solidFill>
                  <a:srgbClr val="00B050"/>
                </a:solidFill>
              </a:rPr>
              <a:t>A</a:t>
            </a:r>
            <a:r>
              <a:rPr lang="en-US" b="1" dirty="0" smtClean="0"/>
              <a:t>ddress GBV </a:t>
            </a:r>
            <a:r>
              <a:rPr lang="en-US" dirty="0" smtClean="0"/>
              <a:t>in education and humanitarian emergency efforts </a:t>
            </a:r>
          </a:p>
          <a:p>
            <a:r>
              <a:rPr lang="en-US" sz="4000" b="1" dirty="0" smtClean="0">
                <a:solidFill>
                  <a:srgbClr val="00B050"/>
                </a:solidFill>
              </a:rPr>
              <a:t>C</a:t>
            </a:r>
            <a:r>
              <a:rPr lang="en-US" b="1" dirty="0" smtClean="0"/>
              <a:t>ollect, analyze and report </a:t>
            </a:r>
            <a:r>
              <a:rPr lang="en-US" dirty="0" smtClean="0"/>
              <a:t>sex-and age-disaggregated data </a:t>
            </a:r>
          </a:p>
          <a:p>
            <a:r>
              <a:rPr lang="en-US" sz="4000" b="1" dirty="0" smtClean="0">
                <a:solidFill>
                  <a:srgbClr val="00B050"/>
                </a:solidFill>
              </a:rPr>
              <a:t>T</a:t>
            </a:r>
            <a:r>
              <a:rPr lang="en-US" b="1" dirty="0" smtClean="0"/>
              <a:t>arget</a:t>
            </a:r>
            <a:r>
              <a:rPr lang="en-US" dirty="0" smtClean="0"/>
              <a:t> actions based on a gender analysis </a:t>
            </a:r>
          </a:p>
          <a:p>
            <a:r>
              <a:rPr lang="en-US" sz="4000" b="1" dirty="0" smtClean="0">
                <a:solidFill>
                  <a:srgbClr val="00B050"/>
                </a:solidFill>
              </a:rPr>
              <a:t>C</a:t>
            </a:r>
            <a:r>
              <a:rPr lang="en-US" b="1" dirty="0" smtClean="0"/>
              <a:t>ollectively</a:t>
            </a:r>
            <a:r>
              <a:rPr lang="en-US" dirty="0" smtClean="0"/>
              <a:t> coordinate actions with all partners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INEE and Global Education Cluster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ool" ma:contentTypeID="0x010100D52189832E060742ABF7774652D4F97600F4F0EE4DD1CB634A8A778A62A6605817030048D4E980AFB26F42AC0EE168ACE89204" ma:contentTypeVersion="24" ma:contentTypeDescription="" ma:contentTypeScope="" ma:versionID="44ddba341724cd47d89962b3c3d9dc43">
  <xsd:schema xmlns:xsd="http://www.w3.org/2001/XMLSchema" xmlns:p="http://schemas.microsoft.com/office/2006/metadata/properties" xmlns:ns1="http://schemas.microsoft.com/sharepoint/v3" xmlns:ns2="6ab1e1d7-bbb1-45cf-89c4-f50957a3dfc1" xmlns:ns3="e0f838e6-1664-457a-a255-eb40cca14f46" targetNamespace="http://schemas.microsoft.com/office/2006/metadata/properties" ma:root="true" ma:fieldsID="1ab09143edfec02aa39d2bab5aaf1148" ns1:_="" ns2:_="" ns3:_="">
    <xsd:import namespace="http://schemas.microsoft.com/sharepoint/v3"/>
    <xsd:import namespace="6ab1e1d7-bbb1-45cf-89c4-f50957a3dfc1"/>
    <xsd:import namespace="e0f838e6-1664-457a-a255-eb40cca14f46"/>
    <xsd:element name="properties">
      <xsd:complexType>
        <xsd:sequence>
          <xsd:element name="documentManagement">
            <xsd:complexType>
              <xsd:all>
                <xsd:element ref="ns1:ORKeywordsMultiLookup" minOccurs="0"/>
                <xsd:element ref="ns1:ORLanguageLookup" minOccurs="0"/>
                <xsd:element ref="ns2:ORLocationCAS" minOccurs="0"/>
                <xsd:element ref="ns2:ORCoordinateX" minOccurs="0"/>
                <xsd:element ref="ns2:ORCoordinateY" minOccurs="0"/>
                <xsd:element ref="ns2:ORClusterCAS" minOccurs="0"/>
                <xsd:element ref="ns1:ORCrossCuttingMultiLookup" minOccurs="0"/>
                <xsd:element ref="ns2:ORCopyRight" minOccurs="0"/>
                <xsd:element ref="ns1:ORSupplierLookup" minOccurs="0"/>
                <xsd:element ref="ns2:ORGLIDENumber" minOccurs="0"/>
                <xsd:element ref="ns1:ORDisasterLookup" minOccurs="0"/>
                <xsd:element ref="ns1:PublishingStartDate" minOccurs="0"/>
                <xsd:element ref="ns1:PublishingExpirationDate" minOccurs="0"/>
                <xsd:element ref="ns1:ORClusterMultiLookup" minOccurs="0"/>
                <xsd:element ref="ns1:ORSubClusterMultiLookup" minOccurs="0"/>
                <xsd:element ref="ns1:ORPCODESMultiLookup" minOccurs="0"/>
                <xsd:element ref="ns1:ORPCODES2MultiLookup" minOccurs="0"/>
                <xsd:element ref="ns1:ORCountryMultiLookup" minOccurs="0"/>
                <xsd:element ref="ns1:ORCountryDivMultiLookup" minOccurs="0"/>
                <xsd:element ref="ns2:ORKeydocument" minOccurs="0"/>
                <xsd:element ref="ns2:ORDistribution" minOccurs="0"/>
                <xsd:element ref="ns1:ORRegionMultiLookup" minOccurs="0"/>
                <xsd:element ref="ns2:ORParentContentType" minOccurs="0"/>
                <xsd:element ref="ns2:ORClusterMultiLookupText" minOccurs="0"/>
                <xsd:element ref="ns3:ORCreationDate"/>
                <xsd:element ref="ns1:PublishingRollupImag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ORKeywordsMultiLookup" ma:index="2" nillable="true" ma:displayName="Keywords" ma:list="c81e68d1-86e1-4b72-9072-e529c6f6aa8e" ma:internalName="ORKeywords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LanguageLookup" ma:index="3" nillable="true" ma:displayName="Language" ma:list="f627f5fd-fe81-4180-a2e0-573e676be110" ma:internalName="ORLanguageLookup" ma:showField="Title" ma:web="e0f838e6-1664-457a-a255-eb40cca14f46">
      <xsd:simpleType>
        <xsd:restriction base="dms:Lookup"/>
      </xsd:simpleType>
    </xsd:element>
    <xsd:element name="ORCrossCuttingMultiLookup" ma:index="8" nillable="true" ma:displayName="Cross-cutting Issues" ma:list="e2ab6f54-cc29-4e34-a008-fdf79049c690" ma:internalName="ORCrossCutting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SupplierLookup" ma:index="10" nillable="true" ma:displayName="Supplier" ma:list="6a99e3c6-a115-49ab-bd29-bc641e22c7db" ma:internalName="ORSupplierLookup" ma:showField="Title" ma:web="e0f838e6-1664-457a-a255-eb40cca14f46">
      <xsd:simpleType>
        <xsd:restriction base="dms:Lookup"/>
      </xsd:simpleType>
    </xsd:element>
    <xsd:element name="ORDisasterLookup" ma:index="12" nillable="true" ma:displayName="Disaster" ma:list="b6d2b2f9-c54a-4bc7-bab7-79119ed90966" ma:internalName="ORDisasterLookup" ma:showField="Title" ma:web="e0f838e6-1664-457a-a255-eb40cca14f46">
      <xsd:simpleType>
        <xsd:restriction base="dms:Lookup"/>
      </xsd:simpleType>
    </xsd:element>
    <xsd:element name="PublishingStartDate" ma:index="13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14" nillable="true" ma:displayName="Scheduling End Date" ma:description="" ma:hidden="true" ma:internalName="PublishingExpirationDate">
      <xsd:simpleType>
        <xsd:restriction base="dms:Unknown"/>
      </xsd:simpleType>
    </xsd:element>
    <xsd:element name="ORClusterMultiLookup" ma:index="15" nillable="true" ma:displayName="Clusters" ma:list="66ef6d65-fe82-41c2-85ba-5db7db29995f" ma:internalName="ORCluster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SubClusterMultiLookup" ma:index="16" nillable="true" ma:displayName="SubClusters" ma:list="38716f4e-4317-430d-9c38-1c41edebbd3a" ma:internalName="ORSubCluster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PCODESMultiLookup" ma:index="17" nillable="true" ma:displayName="PCodesL4" ma:list="4c31587e-adde-4103-be8e-a4bfe93698ec" ma:internalName="ORPCODES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PCODES2MultiLookup" ma:index="18" nillable="true" ma:displayName="PCodesL5" ma:list="7ca3eeca-0c85-4f00-ba82-eb88e794c723" ma:internalName="ORPCODES2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CountryMultiLookup" ma:index="19" nillable="true" ma:displayName="Countries" ma:list="81569cba-2315-46e1-81ad-ed43fbc19849" ma:internalName="ORCountry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CountryDivMultiLookup" ma:index="23" nillable="true" ma:displayName="Counties/Divisions" ma:list="1ee5513e-d861-432e-9475-19ffab12a20d" ma:internalName="ORCountryDiv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RegionMultiLookup" ma:index="29" nillable="true" ma:displayName="Regions" ma:list="2c49feb9-dc4b-4ed6-b42d-a93dc6176c1c" ma:internalName="ORRegion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ingRollupImage" ma:index="33" nillable="true" ma:displayName="Rollup Image" ma:internalName="PublishingRollupImage">
      <xsd:simpleType>
        <xsd:restriction base="dms:Unknown"/>
      </xsd:simpleType>
    </xsd:element>
  </xsd:schema>
  <xsd:schema xmlns:xsd="http://www.w3.org/2001/XMLSchema" xmlns:dms="http://schemas.microsoft.com/office/2006/documentManagement/types" targetNamespace="6ab1e1d7-bbb1-45cf-89c4-f50957a3dfc1" elementFormDefault="qualified">
    <xsd:import namespace="http://schemas.microsoft.com/office/2006/documentManagement/types"/>
    <xsd:element name="ORLocationCAS" ma:index="4" nillable="true" ma:displayName="Locations" ma:internalName="ORLocationCAS">
      <xsd:simpleType>
        <xsd:restriction base="dms:Text"/>
      </xsd:simpleType>
    </xsd:element>
    <xsd:element name="ORCoordinateX" ma:index="5" nillable="true" ma:displayName="Coordinate X" ma:internalName="ORCoordinateX">
      <xsd:simpleType>
        <xsd:restriction base="dms:Text">
          <xsd:maxLength value="255"/>
        </xsd:restriction>
      </xsd:simpleType>
    </xsd:element>
    <xsd:element name="ORCoordinateY" ma:index="6" nillable="true" ma:displayName="Coordinate Y" ma:internalName="ORCoordinateY">
      <xsd:simpleType>
        <xsd:restriction base="dms:Text">
          <xsd:maxLength value="255"/>
        </xsd:restriction>
      </xsd:simpleType>
    </xsd:element>
    <xsd:element name="ORClusterCAS" ma:index="7" nillable="true" ma:displayName="Clusters" ma:internalName="ORClusterCAS">
      <xsd:simpleType>
        <xsd:restriction base="dms:Text"/>
      </xsd:simpleType>
    </xsd:element>
    <xsd:element name="ORCopyRight" ma:index="9" nillable="true" ma:displayName="Copyright" ma:internalName="ORCopyRight">
      <xsd:simpleType>
        <xsd:restriction base="dms:Text">
          <xsd:maxLength value="255"/>
        </xsd:restriction>
      </xsd:simpleType>
    </xsd:element>
    <xsd:element name="ORGLIDENumber" ma:index="11" nillable="true" ma:displayName="GLIDE Number" ma:internalName="ORGLIDENumber">
      <xsd:simpleType>
        <xsd:restriction base="dms:Text">
          <xsd:maxLength value="255"/>
        </xsd:restriction>
      </xsd:simpleType>
    </xsd:element>
    <xsd:element name="ORKeydocument" ma:index="27" nillable="true" ma:displayName="Key Document" ma:default="0" ma:internalName="ORKeydocument">
      <xsd:simpleType>
        <xsd:restriction base="dms:Boolean"/>
      </xsd:simpleType>
    </xsd:element>
    <xsd:element name="ORDistribution" ma:index="28" nillable="true" ma:displayName="Distribution" ma:hidden="true" ma:internalName="ORDistribution">
      <xsd:simpleType>
        <xsd:restriction base="dms:Text">
          <xsd:maxLength value="255"/>
        </xsd:restriction>
      </xsd:simpleType>
    </xsd:element>
    <xsd:element name="ORParentContentType" ma:index="30" nillable="true" ma:displayName="Parent" ma:hidden="true" ma:internalName="ORParentContentType">
      <xsd:simpleType>
        <xsd:restriction base="dms:Text">
          <xsd:maxLength value="255"/>
        </xsd:restriction>
      </xsd:simpleType>
    </xsd:element>
    <xsd:element name="ORClusterMultiLookupText" ma:index="31" nillable="true" ma:displayName="Clusters" ma:hidden="true" ma:internalName="ORClusterMultiLookupText">
      <xsd:simpleType>
        <xsd:restriction base="dms:Text">
          <xsd:maxLength value="255"/>
        </xsd:restriction>
      </xsd:simpleType>
    </xsd:element>
  </xsd:schema>
  <xsd:schema xmlns:xsd="http://www.w3.org/2001/XMLSchema" xmlns:dms="http://schemas.microsoft.com/office/2006/documentManagement/types" targetNamespace="e0f838e6-1664-457a-a255-eb40cca14f46" elementFormDefault="qualified">
    <xsd:import namespace="http://schemas.microsoft.com/office/2006/documentManagement/types"/>
    <xsd:element name="ORCreationDate" ma:index="32" ma:displayName="Created Date" ma:format="DateOnly" ma:internalName="ORCreationDat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5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LongProperties xmlns="http://schemas.microsoft.com/office/2006/metadata/longProperties"/>
</file>

<file path=customXml/item4.xml><?xml version="1.0" encoding="utf-8"?>
<p:properties xmlns:p="http://schemas.microsoft.com/office/2006/metadata/properties" xmlns:xsi="http://www.w3.org/2001/XMLSchema-instance">
  <documentManagement>
    <ORLocationCAS xmlns="6ab1e1d7-bbb1-45cf-89c4-f50957a3dfc1" xsi:nil="true"/>
    <ORCrossCuttingMultiLookup xmlns="http://schemas.microsoft.com/sharepoint/v3"/>
    <ORSupplierLookup xmlns="http://schemas.microsoft.com/sharepoint/v3" xsi:nil="true"/>
    <PublishingRollupImage xmlns="http://schemas.microsoft.com/sharepoint/v3" xsi:nil="true"/>
    <ORDisasterLookup xmlns="http://schemas.microsoft.com/sharepoint/v3" xsi:nil="true"/>
    <ORClusterMultiLookup xmlns="http://schemas.microsoft.com/sharepoint/v3"/>
    <ORSubClusterMultiLookup xmlns="http://schemas.microsoft.com/sharepoint/v3"/>
    <ORCoordinateX xmlns="6ab1e1d7-bbb1-45cf-89c4-f50957a3dfc1" xsi:nil="true"/>
    <ORCopyRight xmlns="6ab1e1d7-bbb1-45cf-89c4-f50957a3dfc1" xsi:nil="true"/>
    <ORGLIDENumber xmlns="6ab1e1d7-bbb1-45cf-89c4-f50957a3dfc1" xsi:nil="true"/>
    <ORCoordinateY xmlns="6ab1e1d7-bbb1-45cf-89c4-f50957a3dfc1" xsi:nil="true"/>
    <ORPCODESMultiLookup xmlns="http://schemas.microsoft.com/sharepoint/v3"/>
    <ORRegionMultiLookup xmlns="http://schemas.microsoft.com/sharepoint/v3"/>
    <ORKeywordsMultiLookup xmlns="http://schemas.microsoft.com/sharepoint/v3">
      <Value xmlns="http://schemas.microsoft.com/sharepoint/v3">9</Value>
      <Value xmlns="http://schemas.microsoft.com/sharepoint/v3">47</Value>
    </ORKeywordsMultiLookup>
    <ORParentContentType xmlns="6ab1e1d7-bbb1-45cf-89c4-f50957a3dfc1">Training and Resource</ORParentContentType>
    <ORPCODES2MultiLookup xmlns="http://schemas.microsoft.com/sharepoint/v3"/>
    <ORLanguageLookup xmlns="http://schemas.microsoft.com/sharepoint/v3">3</ORLanguageLookup>
    <PublishingExpirationDate xmlns="http://schemas.microsoft.com/sharepoint/v3" xsi:nil="true"/>
    <ORDistribution xmlns="6ab1e1d7-bbb1-45cf-89c4-f50957a3dfc1" xsi:nil="true"/>
    <PublishingStartDate xmlns="http://schemas.microsoft.com/sharepoint/v3" xsi:nil="true"/>
    <ORCountryMultiLookup xmlns="http://schemas.microsoft.com/sharepoint/v3"/>
    <ORCountryDivMultiLookup xmlns="http://schemas.microsoft.com/sharepoint/v3"/>
    <ORClusterMultiLookupText xmlns="6ab1e1d7-bbb1-45cf-89c4-f50957a3dfc1" xsi:nil="true"/>
    <ORClusterCAS xmlns="6ab1e1d7-bbb1-45cf-89c4-f50957a3dfc1" xsi:nil="true"/>
    <ORKeydocument xmlns="6ab1e1d7-bbb1-45cf-89c4-f50957a3dfc1">false</ORKeydocument>
    <ORCreationDate xmlns="e0f838e6-1664-457a-a255-eb40cca14f46">2011-01-06T05:00:00+00:00</ORCreationDate>
  </documentManagement>
</p:properties>
</file>

<file path=customXml/itemProps1.xml><?xml version="1.0" encoding="utf-8"?>
<ds:datastoreItem xmlns:ds="http://schemas.openxmlformats.org/officeDocument/2006/customXml" ds:itemID="{D081E4E5-29F4-40FD-82BE-301B969EC23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34C5092-E993-41B3-9468-DA3C5295F9E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ab1e1d7-bbb1-45cf-89c4-f50957a3dfc1"/>
    <ds:schemaRef ds:uri="e0f838e6-1664-457a-a255-eb40cca14f46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078B2F8A-0BB4-4148-9818-BDF161A486F5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26CAEC4D-8E99-46A6-805A-201F787ECD85}">
  <ds:schemaRefs>
    <ds:schemaRef ds:uri="http://schemas.microsoft.com/office/2006/metadata/properties"/>
    <ds:schemaRef ds:uri="6ab1e1d7-bbb1-45cf-89c4-f50957a3dfc1"/>
    <ds:schemaRef ds:uri="http://schemas.microsoft.com/sharepoint/v3"/>
    <ds:schemaRef ds:uri="e0f838e6-1664-457a-a255-eb40cca14f4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11590</TotalTime>
  <Words>627</Words>
  <Application>Microsoft Office PowerPoint</Application>
  <PresentationFormat>On-screen Show (4:3)</PresentationFormat>
  <Paragraphs>103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1_Default Design</vt:lpstr>
      <vt:lpstr>Education in Emergencies Gender-Responsive Education </vt:lpstr>
      <vt:lpstr>Learning Objectives</vt:lpstr>
      <vt:lpstr>Gender and Sex</vt:lpstr>
      <vt:lpstr>Exploring the Gender Disparities and Gaps in Education in Emergencies</vt:lpstr>
      <vt:lpstr>What is Gender-Responsive Education?</vt:lpstr>
      <vt:lpstr>Practicing Gender-Responsive Education</vt:lpstr>
      <vt:lpstr>IASC Gender Handbook</vt:lpstr>
      <vt:lpstr>ADAPT</vt:lpstr>
      <vt:lpstr>ACT Collectively</vt:lpstr>
      <vt:lpstr>Strategies for a Gender-Responsive Approach to Education in Emergencies</vt:lpstr>
      <vt:lpstr>Gender-Responsive Participation, Coordination, and Analysis</vt:lpstr>
      <vt:lpstr>Equal Access and Gender-Responsive Learning Environments</vt:lpstr>
      <vt:lpstr>Gender-Responsive  Teaching and Learning</vt:lpstr>
      <vt:lpstr>Gender-Responsive Policies for Teachers and Other Educational Personnel </vt:lpstr>
      <vt:lpstr>Gender-Responsive Education Policy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Education in Emergencies Coordination</dc:title>
  <dc:creator>Lynne Bethke</dc:creator>
  <cp:lastModifiedBy>L Kim </cp:lastModifiedBy>
  <cp:revision>179</cp:revision>
  <dcterms:created xsi:type="dcterms:W3CDTF">2005-08-16T23:31:00Z</dcterms:created>
  <dcterms:modified xsi:type="dcterms:W3CDTF">2012-06-05T10:00:34Z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Tool</vt:lpwstr>
  </property>
  <property fmtid="{D5CDD505-2E9C-101B-9397-08002B2CF9AE}" pid="3" name="ContentTypeId">
    <vt:lpwstr>0x010100D52189832E060742ABF7774652D4F97600F4F0EE4DD1CB634A8A778A62A6605817030048D4E980AFB26F42AC0EE168ACE89204</vt:lpwstr>
  </property>
</Properties>
</file>