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6" r:id="rId5"/>
  </p:sldMasterIdLst>
  <p:notesMasterIdLst>
    <p:notesMasterId r:id="rId12"/>
  </p:notesMasterIdLst>
  <p:sldIdLst>
    <p:sldId id="297" r:id="rId6"/>
    <p:sldId id="295" r:id="rId7"/>
    <p:sldId id="294" r:id="rId8"/>
    <p:sldId id="292" r:id="rId9"/>
    <p:sldId id="293" r:id="rId10"/>
    <p:sldId id="29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FF00"/>
    <a:srgbClr val="000066"/>
    <a:srgbClr val="666699"/>
    <a:srgbClr val="3C4494"/>
    <a:srgbClr val="CF7447"/>
    <a:srgbClr val="4E49B7"/>
    <a:srgbClr val="D27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806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02A2C5-BBC3-463E-B6A7-32E59227D9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009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2A2C5-BBC3-463E-B6A7-32E59227D9E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41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66FF">
                  <a:tint val="66000"/>
                  <a:satMod val="160000"/>
                </a:srgbClr>
              </a:gs>
              <a:gs pos="50000">
                <a:srgbClr val="0066FF">
                  <a:tint val="44500"/>
                  <a:satMod val="160000"/>
                </a:srgbClr>
              </a:gs>
              <a:gs pos="100000">
                <a:srgbClr val="0066FF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4827588"/>
            <a:ext cx="56086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9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377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584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54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29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311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831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291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620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5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645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456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98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457200" y="6400800"/>
            <a:ext cx="8229600" cy="0"/>
          </a:xfrm>
          <a:prstGeom prst="line">
            <a:avLst/>
          </a:prstGeom>
          <a:noFill/>
          <a:ln w="9525">
            <a:solidFill>
              <a:srgbClr val="3C449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3550" y="6400800"/>
            <a:ext cx="8255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fr-FR" smtClean="0"/>
              <a:t>INEE et Cluster éducation mondial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anose="05000000000000000000" pitchFamily="2" charset="2"/>
        <a:buChar char="q"/>
        <a:defRPr sz="2800">
          <a:solidFill>
            <a:srgbClr val="000066"/>
          </a:solidFill>
          <a:latin typeface="+mn-lt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rgbClr val="000066"/>
          </a:solidFill>
          <a:latin typeface="+mn-lt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L'impact des urgences et les arguments en faveur de l'éducation dans les situations d'urgence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GB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/>
              <a:t>Exercice 1 : Le point de vue d'un enfant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fr-FR" sz="3200" dirty="0"/>
              <a:t>sur l'impact des urgences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73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1600" dirty="0" smtClean="0"/>
              <a:t>Divisez </a:t>
            </a:r>
            <a:r>
              <a:rPr lang="fr-FR" sz="1600" dirty="0"/>
              <a:t>les participants en </a:t>
            </a:r>
            <a:r>
              <a:rPr lang="fr-FR" sz="1600" b="1" dirty="0"/>
              <a:t>8 groupes </a:t>
            </a:r>
            <a:r>
              <a:rPr lang="fr-FR" sz="1600" dirty="0"/>
              <a:t>de 5 personnes au </a:t>
            </a:r>
            <a:r>
              <a:rPr lang="fr-FR" sz="1600" dirty="0" smtClean="0"/>
              <a:t>maximum.</a:t>
            </a:r>
            <a:endParaRPr lang="en-US" sz="1600" dirty="0"/>
          </a:p>
          <a:p>
            <a:pPr marL="457200" indent="-457200">
              <a:buFont typeface="+mj-lt"/>
              <a:buAutoNum type="arabicPeriod"/>
            </a:pPr>
            <a:r>
              <a:rPr lang="fr-FR" sz="1600" dirty="0" smtClean="0"/>
              <a:t>Dressez </a:t>
            </a:r>
            <a:r>
              <a:rPr lang="fr-FR" sz="1600" dirty="0"/>
              <a:t>une liste </a:t>
            </a:r>
            <a:r>
              <a:rPr lang="fr-FR" sz="1600" b="1" dirty="0"/>
              <a:t>d'impacts </a:t>
            </a:r>
            <a:r>
              <a:rPr lang="fr-FR" sz="1600" dirty="0"/>
              <a:t>susceptibles</a:t>
            </a:r>
            <a:r>
              <a:rPr lang="fr-FR" sz="1600" b="1" dirty="0"/>
              <a:t> </a:t>
            </a:r>
            <a:r>
              <a:rPr lang="fr-FR" sz="1600" dirty="0"/>
              <a:t>d’affecter</a:t>
            </a:r>
            <a:r>
              <a:rPr lang="fr-FR" sz="1600" b="1" dirty="0"/>
              <a:t> </a:t>
            </a:r>
            <a:r>
              <a:rPr lang="fr-FR" sz="1600" dirty="0"/>
              <a:t>le groupe qui vous a été assigné pour cet </a:t>
            </a:r>
            <a:r>
              <a:rPr lang="fr-FR" sz="1600" dirty="0" smtClean="0"/>
              <a:t>exercice.</a:t>
            </a:r>
            <a:endParaRPr lang="en-US" sz="1600" dirty="0"/>
          </a:p>
          <a:p>
            <a:pPr marL="457200" indent="-457200">
              <a:buFont typeface="+mj-lt"/>
              <a:buAutoNum type="arabicPeriod"/>
            </a:pPr>
            <a:r>
              <a:rPr lang="fr-FR" sz="1600" dirty="0" smtClean="0"/>
              <a:t>Rédigez </a:t>
            </a:r>
            <a:r>
              <a:rPr lang="fr-FR" sz="1600" dirty="0"/>
              <a:t>un </a:t>
            </a:r>
            <a:r>
              <a:rPr lang="fr-FR" sz="1600" b="1" dirty="0"/>
              <a:t>petit exposé </a:t>
            </a:r>
            <a:r>
              <a:rPr lang="fr-FR" sz="1600" dirty="0"/>
              <a:t>sur l'impact de la catastrophe ou de l'urgence sur ce groupe </a:t>
            </a:r>
            <a:r>
              <a:rPr lang="fr-FR" sz="1600" b="1" dirty="0"/>
              <a:t>en vous mettant à la place</a:t>
            </a:r>
            <a:r>
              <a:rPr lang="fr-FR" sz="1600" dirty="0"/>
              <a:t> d’un membre de ce </a:t>
            </a:r>
            <a:r>
              <a:rPr lang="fr-FR" sz="1600" dirty="0" smtClean="0"/>
              <a:t>groupe.</a:t>
            </a:r>
            <a:endParaRPr lang="en-US" sz="1600" dirty="0"/>
          </a:p>
          <a:p>
            <a:pPr marL="457200" indent="-457200">
              <a:buFont typeface="+mj-lt"/>
              <a:buAutoNum type="arabicPeriod"/>
            </a:pPr>
            <a:r>
              <a:rPr lang="fr-FR" sz="1600" dirty="0" smtClean="0"/>
              <a:t>Une </a:t>
            </a:r>
            <a:r>
              <a:rPr lang="fr-FR" sz="1600" dirty="0"/>
              <a:t>personne </a:t>
            </a:r>
            <a:r>
              <a:rPr lang="fr-FR" sz="1600" b="1" dirty="0"/>
              <a:t>présentera l’exposé à l’ensemble des participants.</a:t>
            </a:r>
            <a:endParaRPr lang="en-US" sz="1600" dirty="0"/>
          </a:p>
          <a:p>
            <a:pPr lvl="1"/>
            <a:r>
              <a:rPr lang="fr-FR" sz="1600" b="1" dirty="0" smtClean="0"/>
              <a:t>Groupe </a:t>
            </a:r>
            <a:r>
              <a:rPr lang="fr-FR" sz="1600" b="1" dirty="0"/>
              <a:t>1 : </a:t>
            </a:r>
            <a:r>
              <a:rPr lang="fr-FR" sz="1600" dirty="0"/>
              <a:t>Impact sur les enfants – catastrophe </a:t>
            </a:r>
            <a:r>
              <a:rPr lang="fr-FR" sz="1600" dirty="0" smtClean="0"/>
              <a:t>naturelle</a:t>
            </a:r>
            <a:endParaRPr lang="en-US" sz="1600" dirty="0"/>
          </a:p>
          <a:p>
            <a:pPr lvl="1"/>
            <a:r>
              <a:rPr lang="fr-FR" sz="1600" b="1" dirty="0" smtClean="0"/>
              <a:t>Groupe </a:t>
            </a:r>
            <a:r>
              <a:rPr lang="fr-FR" sz="1600" b="1" dirty="0"/>
              <a:t>2 : </a:t>
            </a:r>
            <a:r>
              <a:rPr lang="fr-FR" sz="1600" dirty="0"/>
              <a:t>Impact sur les enfants – conflit </a:t>
            </a:r>
            <a:r>
              <a:rPr lang="fr-FR" sz="1600" dirty="0" smtClean="0"/>
              <a:t>armé/guerre</a:t>
            </a:r>
            <a:endParaRPr lang="en-US" sz="1600" dirty="0"/>
          </a:p>
          <a:p>
            <a:pPr lvl="1"/>
            <a:r>
              <a:rPr lang="fr-FR" sz="1600" b="1" dirty="0" smtClean="0"/>
              <a:t>Groupe </a:t>
            </a:r>
            <a:r>
              <a:rPr lang="fr-FR" sz="1600" b="1" dirty="0"/>
              <a:t>3 : </a:t>
            </a:r>
            <a:r>
              <a:rPr lang="fr-FR" sz="1600" dirty="0"/>
              <a:t>Impact sur les jeunes/les apprenants adultes - guerre et catastrophe </a:t>
            </a:r>
            <a:r>
              <a:rPr lang="fr-FR" sz="1600" dirty="0" smtClean="0"/>
              <a:t>naturelle</a:t>
            </a:r>
            <a:endParaRPr lang="en-US" sz="1600" dirty="0"/>
          </a:p>
          <a:p>
            <a:pPr lvl="1"/>
            <a:r>
              <a:rPr lang="fr-FR" sz="1600" b="1" dirty="0" smtClean="0"/>
              <a:t>Groupe </a:t>
            </a:r>
            <a:r>
              <a:rPr lang="fr-FR" sz="1600" b="1" dirty="0"/>
              <a:t>4 : </a:t>
            </a:r>
            <a:r>
              <a:rPr lang="fr-FR" sz="1600" dirty="0"/>
              <a:t>Impact sur le système éducatif – catastrophe </a:t>
            </a:r>
            <a:r>
              <a:rPr lang="fr-FR" sz="1600" dirty="0" smtClean="0"/>
              <a:t>naturelle</a:t>
            </a:r>
            <a:endParaRPr lang="en-US" sz="1600" dirty="0"/>
          </a:p>
          <a:p>
            <a:pPr lvl="1"/>
            <a:r>
              <a:rPr lang="fr-FR" sz="1600" b="1" dirty="0" smtClean="0"/>
              <a:t>Groupe </a:t>
            </a:r>
            <a:r>
              <a:rPr lang="fr-FR" sz="1600" b="1" dirty="0"/>
              <a:t>5 : </a:t>
            </a:r>
            <a:r>
              <a:rPr lang="fr-FR" sz="1600" dirty="0"/>
              <a:t>Impact sur le système éducatif – conflit </a:t>
            </a:r>
            <a:r>
              <a:rPr lang="fr-FR" sz="1600" dirty="0" smtClean="0"/>
              <a:t>armé/guerre</a:t>
            </a:r>
            <a:endParaRPr lang="en-US" sz="1600" dirty="0"/>
          </a:p>
          <a:p>
            <a:pPr lvl="1"/>
            <a:r>
              <a:rPr lang="fr-FR" sz="1600" b="1" dirty="0" smtClean="0"/>
              <a:t>Groupe </a:t>
            </a:r>
            <a:r>
              <a:rPr lang="fr-FR" sz="1600" b="1" dirty="0"/>
              <a:t>6 : </a:t>
            </a:r>
            <a:r>
              <a:rPr lang="fr-FR" sz="1600" dirty="0"/>
              <a:t>Impact sur la communauté – catastrophe </a:t>
            </a:r>
            <a:r>
              <a:rPr lang="fr-FR" sz="1600" dirty="0" smtClean="0"/>
              <a:t>naturelle</a:t>
            </a:r>
            <a:endParaRPr lang="en-US" sz="1600" dirty="0"/>
          </a:p>
          <a:p>
            <a:pPr lvl="1"/>
            <a:r>
              <a:rPr lang="fr-FR" sz="1600" b="1" dirty="0" smtClean="0"/>
              <a:t>Groupe </a:t>
            </a:r>
            <a:r>
              <a:rPr lang="fr-FR" sz="1600" b="1" dirty="0"/>
              <a:t>7 : </a:t>
            </a:r>
            <a:r>
              <a:rPr lang="fr-FR" sz="1600" dirty="0"/>
              <a:t>Impact sur la communauté – conflit </a:t>
            </a:r>
            <a:r>
              <a:rPr lang="fr-FR" sz="1600" dirty="0" smtClean="0"/>
              <a:t>armé/guerre</a:t>
            </a:r>
            <a:endParaRPr lang="en-US" sz="1600" dirty="0"/>
          </a:p>
          <a:p>
            <a:pPr lvl="1"/>
            <a:r>
              <a:rPr lang="fr-FR" sz="1600" b="1" dirty="0" smtClean="0"/>
              <a:t>Groupe </a:t>
            </a:r>
            <a:r>
              <a:rPr lang="fr-FR" sz="1600" b="1" dirty="0"/>
              <a:t>8 : </a:t>
            </a:r>
            <a:r>
              <a:rPr lang="fr-FR" sz="1600" dirty="0"/>
              <a:t>Impact sur les groupes marginalisés - guerre et catastrophe naturelle</a:t>
            </a:r>
            <a:endParaRPr lang="en-US" sz="1600" dirty="0"/>
          </a:p>
          <a:p>
            <a:pPr>
              <a:buFont typeface="Wingdings" panose="05000000000000000000" pitchFamily="2" charset="2"/>
              <a:buNone/>
              <a:defRPr/>
            </a:pPr>
            <a:endParaRPr lang="en-US" sz="2400" dirty="0"/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smtClean="0">
                <a:solidFill>
                  <a:srgbClr val="000066"/>
                </a:solidFill>
              </a:rPr>
              <a:t>INEE et Cluster éducation mondial </a:t>
            </a:r>
            <a:endParaRPr lang="en-US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/>
              <a:t>Quels sont les impacts sur les enfants, les jeunes et les communautés ?</a:t>
            </a:r>
            <a:endParaRPr lang="en-GB" sz="3200" dirty="0" smtClean="0"/>
          </a:p>
        </p:txBody>
      </p:sp>
      <p:sp>
        <p:nvSpPr>
          <p:cNvPr id="15363" name="Content Placeholder 8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510585" cy="3738563"/>
          </a:xfrm>
        </p:spPr>
        <p:txBody>
          <a:bodyPr/>
          <a:lstStyle/>
          <a:p>
            <a:r>
              <a:rPr lang="fr-FR" sz="2400" dirty="0" smtClean="0"/>
              <a:t>Décès</a:t>
            </a:r>
            <a:endParaRPr lang="en-US" sz="2400" dirty="0"/>
          </a:p>
          <a:p>
            <a:r>
              <a:rPr lang="fr-FR" sz="2400" dirty="0" smtClean="0"/>
              <a:t>Déplacement</a:t>
            </a:r>
            <a:endParaRPr lang="en-US" sz="2400" dirty="0"/>
          </a:p>
          <a:p>
            <a:r>
              <a:rPr lang="fr-FR" sz="2400" dirty="0" smtClean="0"/>
              <a:t>Perte </a:t>
            </a:r>
            <a:r>
              <a:rPr lang="fr-FR" sz="2400" dirty="0"/>
              <a:t>du soutien familial et des filets de sécurité communautaires</a:t>
            </a:r>
            <a:endParaRPr lang="en-US" sz="2400" dirty="0"/>
          </a:p>
          <a:p>
            <a:r>
              <a:rPr lang="fr-FR" sz="2400" dirty="0" smtClean="0"/>
              <a:t>Accès </a:t>
            </a:r>
            <a:r>
              <a:rPr lang="fr-FR" sz="2400" dirty="0"/>
              <a:t>limité ou nul aux infrastructures</a:t>
            </a:r>
            <a:endParaRPr lang="en-US" sz="2400" dirty="0"/>
          </a:p>
          <a:p>
            <a:r>
              <a:rPr lang="fr-FR" sz="2400" dirty="0" smtClean="0"/>
              <a:t>Effondrement </a:t>
            </a:r>
            <a:r>
              <a:rPr lang="fr-FR" sz="2400" dirty="0"/>
              <a:t>des systèmes</a:t>
            </a:r>
            <a:endParaRPr lang="en-US" sz="2400" dirty="0"/>
          </a:p>
          <a:p>
            <a:r>
              <a:rPr lang="fr-FR" sz="2400" dirty="0" smtClean="0"/>
              <a:t>Manque </a:t>
            </a:r>
            <a:r>
              <a:rPr lang="fr-FR" sz="2400" dirty="0"/>
              <a:t>ou perte des </a:t>
            </a:r>
            <a:r>
              <a:rPr lang="fr-FR" sz="2400" dirty="0" smtClean="0"/>
              <a:t>possibilités d'apprentissage </a:t>
            </a:r>
            <a:r>
              <a:rPr lang="fr-FR" sz="2400" dirty="0"/>
              <a:t>et des </a:t>
            </a:r>
            <a:r>
              <a:rPr lang="fr-FR" sz="2400" dirty="0" smtClean="0"/>
              <a:t>moyens </a:t>
            </a:r>
            <a:r>
              <a:rPr lang="fr-FR" sz="2400" dirty="0"/>
              <a:t>de subsistance</a:t>
            </a:r>
            <a:endParaRPr lang="en-US" sz="2400" dirty="0"/>
          </a:p>
          <a:p>
            <a:endParaRPr lang="en-GB" sz="2400" dirty="0" smtClean="0"/>
          </a:p>
        </p:txBody>
      </p:sp>
      <p:sp>
        <p:nvSpPr>
          <p:cNvPr id="15364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smtClean="0">
                <a:solidFill>
                  <a:srgbClr val="000066"/>
                </a:solidFill>
              </a:rPr>
              <a:t>INEE et Cluster éducation mondial </a:t>
            </a:r>
            <a:endParaRPr lang="en-US" smtClean="0">
              <a:solidFill>
                <a:srgbClr val="000066"/>
              </a:solidFill>
            </a:endParaRP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947" y="1730375"/>
            <a:ext cx="4194175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/>
              <a:t>Que diraient les enfants au sujet de leur expérience ?</a:t>
            </a:r>
            <a:endParaRPr lang="en-US" sz="4000" dirty="0"/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1278" cy="4646613"/>
          </a:xfrm>
        </p:spPr>
        <p:txBody>
          <a:bodyPr/>
          <a:lstStyle/>
          <a:p>
            <a:r>
              <a:rPr lang="fr-FR" sz="1800" dirty="0" smtClean="0"/>
              <a:t>Forcé(e</a:t>
            </a:r>
            <a:r>
              <a:rPr lang="fr-FR" sz="1800" dirty="0"/>
              <a:t>) de quitter mon village ou ma ville</a:t>
            </a:r>
            <a:endParaRPr lang="en-US" sz="1800" dirty="0"/>
          </a:p>
          <a:p>
            <a:r>
              <a:rPr lang="fr-FR" sz="1800" dirty="0" smtClean="0"/>
              <a:t>Maison </a:t>
            </a:r>
            <a:r>
              <a:rPr lang="fr-FR" sz="1800" dirty="0"/>
              <a:t>détruite</a:t>
            </a:r>
            <a:endParaRPr lang="en-US" sz="1800" dirty="0"/>
          </a:p>
          <a:p>
            <a:r>
              <a:rPr lang="fr-FR" sz="1800" dirty="0" smtClean="0"/>
              <a:t>Séparé(e</a:t>
            </a:r>
            <a:r>
              <a:rPr lang="fr-FR" sz="1800" dirty="0"/>
              <a:t>) de ma famille</a:t>
            </a:r>
            <a:endParaRPr lang="en-US" sz="1800" dirty="0"/>
          </a:p>
          <a:p>
            <a:r>
              <a:rPr lang="fr-FR" sz="1800" dirty="0" smtClean="0"/>
              <a:t>Parents </a:t>
            </a:r>
            <a:r>
              <a:rPr lang="fr-FR" sz="1800" dirty="0"/>
              <a:t>séparés à cause de la catastrophe</a:t>
            </a:r>
            <a:endParaRPr lang="en-US" sz="1800" dirty="0"/>
          </a:p>
          <a:p>
            <a:r>
              <a:rPr lang="fr-FR" sz="1800" dirty="0" smtClean="0"/>
              <a:t>Membre(s</a:t>
            </a:r>
            <a:r>
              <a:rPr lang="fr-FR" sz="1800" dirty="0"/>
              <a:t>) de ma famille à l'hôpital suite à la catastrophe</a:t>
            </a:r>
            <a:endParaRPr lang="en-US" sz="1800" dirty="0"/>
          </a:p>
          <a:p>
            <a:r>
              <a:rPr lang="fr-FR" sz="1800" dirty="0" smtClean="0"/>
              <a:t>Membre(s</a:t>
            </a:r>
            <a:r>
              <a:rPr lang="fr-FR" sz="1800" dirty="0"/>
              <a:t>) de ma famille blessé(s) pendant la catastrophe</a:t>
            </a:r>
            <a:endParaRPr lang="en-US" sz="1800" dirty="0"/>
          </a:p>
          <a:p>
            <a:r>
              <a:rPr lang="fr-FR" sz="1800" dirty="0" smtClean="0"/>
              <a:t>Membre(s</a:t>
            </a:r>
            <a:r>
              <a:rPr lang="fr-FR" sz="1800" dirty="0"/>
              <a:t>) de ma famille tué(s) pendant la </a:t>
            </a:r>
            <a:r>
              <a:rPr lang="fr-FR" sz="1800" dirty="0" smtClean="0"/>
              <a:t>catastrophe</a:t>
            </a:r>
            <a:endParaRPr lang="en-US" sz="1800" dirty="0"/>
          </a:p>
          <a:p>
            <a:r>
              <a:rPr lang="fr-FR" sz="1800" dirty="0" smtClean="0"/>
              <a:t>J'ai </a:t>
            </a:r>
            <a:r>
              <a:rPr lang="fr-FR" sz="1800" dirty="0"/>
              <a:t>été témoin de choses </a:t>
            </a:r>
            <a:r>
              <a:rPr lang="fr-FR" sz="1800" dirty="0" smtClean="0"/>
              <a:t>horribles.</a:t>
            </a:r>
            <a:endParaRPr lang="en-US" sz="1800" dirty="0"/>
          </a:p>
          <a:p>
            <a:r>
              <a:rPr lang="fr-FR" sz="1800" dirty="0" smtClean="0"/>
              <a:t>Je </a:t>
            </a:r>
            <a:r>
              <a:rPr lang="fr-FR" sz="1800" dirty="0"/>
              <a:t>dois rester à l’extérieur au cas où ça recommencerait.</a:t>
            </a:r>
            <a:endParaRPr lang="en-US" sz="1800" dirty="0"/>
          </a:p>
          <a:p>
            <a:endParaRPr lang="en-GB" sz="1400" dirty="0" smtClean="0"/>
          </a:p>
        </p:txBody>
      </p:sp>
      <p:sp>
        <p:nvSpPr>
          <p:cNvPr id="16388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smtClean="0">
                <a:solidFill>
                  <a:srgbClr val="000066"/>
                </a:solidFill>
              </a:rPr>
              <a:t>INEE et Cluster éducation mondial </a:t>
            </a:r>
            <a:endParaRPr lang="en-US" smtClean="0">
              <a:solidFill>
                <a:srgbClr val="000066"/>
              </a:solidFill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713" y="1687513"/>
            <a:ext cx="3944937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/>
              <a:t>Que diraient les enfants au sujet de leur expérience ?</a:t>
            </a:r>
            <a:endParaRPr lang="en-US" sz="4000" dirty="0"/>
          </a:p>
        </p:txBody>
      </p:sp>
      <p:sp>
        <p:nvSpPr>
          <p:cNvPr id="17411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68800" cy="4525963"/>
          </a:xfrm>
        </p:spPr>
        <p:txBody>
          <a:bodyPr/>
          <a:lstStyle/>
          <a:p>
            <a:r>
              <a:rPr lang="fr-FR" sz="2000" dirty="0" smtClean="0"/>
              <a:t>Il </a:t>
            </a:r>
            <a:r>
              <a:rPr lang="fr-FR" sz="2000" dirty="0"/>
              <a:t>faisait si froid que j'ai cru que j'allais mourir. </a:t>
            </a:r>
            <a:endParaRPr lang="en-US" sz="2000" dirty="0"/>
          </a:p>
          <a:p>
            <a:r>
              <a:rPr lang="fr-FR" sz="2000" dirty="0" smtClean="0"/>
              <a:t>J'avais </a:t>
            </a:r>
            <a:r>
              <a:rPr lang="fr-FR" sz="2000" dirty="0"/>
              <a:t>si faim que j'ai cru que j'allais mourir. </a:t>
            </a:r>
            <a:endParaRPr lang="en-US" sz="2000" dirty="0"/>
          </a:p>
          <a:p>
            <a:r>
              <a:rPr lang="fr-FR" sz="2000" dirty="0" smtClean="0"/>
              <a:t>J'ai </a:t>
            </a:r>
            <a:r>
              <a:rPr lang="fr-FR" sz="2000" dirty="0"/>
              <a:t>vu des personnes </a:t>
            </a:r>
            <a:r>
              <a:rPr lang="fr-FR" sz="2000" dirty="0" smtClean="0"/>
              <a:t>blessées.</a:t>
            </a:r>
          </a:p>
          <a:p>
            <a:r>
              <a:rPr lang="fr-FR" sz="2000" dirty="0" smtClean="0"/>
              <a:t>J'ai </a:t>
            </a:r>
            <a:r>
              <a:rPr lang="fr-FR" sz="2000" dirty="0"/>
              <a:t>vu quelqu'un mourir.</a:t>
            </a:r>
            <a:endParaRPr lang="en-US" sz="2000" dirty="0"/>
          </a:p>
          <a:p>
            <a:r>
              <a:rPr lang="fr-FR" sz="2000" dirty="0" smtClean="0"/>
              <a:t>J'ai </a:t>
            </a:r>
            <a:r>
              <a:rPr lang="fr-FR" sz="2000" dirty="0"/>
              <a:t>vu un ou des </a:t>
            </a:r>
            <a:r>
              <a:rPr lang="fr-FR" sz="2000" dirty="0" smtClean="0"/>
              <a:t>cadavres.</a:t>
            </a:r>
            <a:endParaRPr lang="en-US" sz="2000" dirty="0"/>
          </a:p>
          <a:p>
            <a:r>
              <a:rPr lang="fr-FR" sz="2000" dirty="0" smtClean="0"/>
              <a:t>J'ai </a:t>
            </a:r>
            <a:r>
              <a:rPr lang="fr-FR" sz="2000" dirty="0"/>
              <a:t>aidé à transporter des personnes blessées ou </a:t>
            </a:r>
            <a:r>
              <a:rPr lang="fr-FR" sz="2000" dirty="0" smtClean="0"/>
              <a:t>mortes.</a:t>
            </a:r>
            <a:endParaRPr lang="en-US" sz="2000" dirty="0"/>
          </a:p>
          <a:p>
            <a:r>
              <a:rPr lang="fr-FR" sz="2000" dirty="0" smtClean="0"/>
              <a:t>J’ai </a:t>
            </a:r>
            <a:r>
              <a:rPr lang="fr-FR" sz="2000" dirty="0"/>
              <a:t>été blessé(e) pendant la catastrophe.</a:t>
            </a:r>
            <a:endParaRPr lang="en-US" sz="2000" dirty="0"/>
          </a:p>
          <a:p>
            <a:r>
              <a:rPr lang="fr-FR" sz="2000" dirty="0" smtClean="0"/>
              <a:t>J’étais </a:t>
            </a:r>
            <a:r>
              <a:rPr lang="fr-FR" sz="2000" dirty="0"/>
              <a:t>bloqué(e) à l'intérieur d'un bâtiment</a:t>
            </a:r>
            <a:endParaRPr lang="en-US" sz="2000" dirty="0"/>
          </a:p>
          <a:p>
            <a:endParaRPr lang="en-GB" sz="2000" dirty="0" smtClean="0"/>
          </a:p>
        </p:txBody>
      </p:sp>
      <p:sp>
        <p:nvSpPr>
          <p:cNvPr id="17412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smtClean="0">
                <a:solidFill>
                  <a:srgbClr val="000066"/>
                </a:solidFill>
              </a:rPr>
              <a:t>INEE et Cluster éducation mondial </a:t>
            </a:r>
            <a:endParaRPr lang="en-US" smtClean="0">
              <a:solidFill>
                <a:srgbClr val="000066"/>
              </a:solidFill>
            </a:endParaRPr>
          </a:p>
        </p:txBody>
      </p:sp>
      <p:pic>
        <p:nvPicPr>
          <p:cNvPr id="1741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1771650"/>
            <a:ext cx="3973513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/>
              <a:t>Exercice 2 : L’impact des urgences du point de vue de l’enfant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600" b="1" dirty="0" smtClean="0"/>
              <a:t>Tâche</a:t>
            </a:r>
            <a:r>
              <a:rPr lang="fr-FR" sz="2600" b="1" dirty="0"/>
              <a:t>, personne 1 </a:t>
            </a:r>
            <a:r>
              <a:rPr lang="fr-FR" sz="2600" dirty="0"/>
              <a:t>: Décrivez/dessinez votre emploi du temps quotidien si vous étiez écolier(ère</a:t>
            </a:r>
            <a:r>
              <a:rPr lang="fr-FR" sz="2600" dirty="0" smtClean="0"/>
              <a:t>):</a:t>
            </a:r>
            <a:endParaRPr lang="en-US" sz="2600" dirty="0"/>
          </a:p>
          <a:p>
            <a:pPr marL="0" indent="0">
              <a:buNone/>
            </a:pPr>
            <a:r>
              <a:rPr lang="fr-FR" sz="2600" dirty="0" smtClean="0"/>
              <a:t>«</a:t>
            </a:r>
            <a:r>
              <a:rPr lang="fr-FR" sz="2600" dirty="0"/>
              <a:t> </a:t>
            </a:r>
            <a:r>
              <a:rPr lang="fr-FR" sz="2600" i="1" dirty="0"/>
              <a:t>Je me réveille à 7 heures, je prends mon </a:t>
            </a:r>
            <a:r>
              <a:rPr lang="fr-FR" sz="2600" i="1" dirty="0" smtClean="0"/>
              <a:t>	petit </a:t>
            </a:r>
            <a:r>
              <a:rPr lang="fr-FR" sz="2600" i="1" dirty="0"/>
              <a:t>déjeuner, je m'habille, je </a:t>
            </a:r>
            <a:r>
              <a:rPr lang="fr-FR" sz="2600" i="1" dirty="0" smtClean="0"/>
              <a:t>marche pendant 20 minutes pour aller à l’école, </a:t>
            </a:r>
            <a:r>
              <a:rPr lang="fr-FR" sz="2600" i="1" dirty="0"/>
              <a:t>je suis mes </a:t>
            </a:r>
            <a:r>
              <a:rPr lang="fr-FR" sz="2600" i="1" dirty="0" smtClean="0"/>
              <a:t>cours</a:t>
            </a:r>
            <a:r>
              <a:rPr lang="fr-FR" sz="2600" i="1" dirty="0"/>
              <a:t>, je fais mes devoirs, etc. </a:t>
            </a:r>
            <a:r>
              <a:rPr lang="fr-FR" sz="2600" i="1" dirty="0" smtClean="0"/>
              <a:t>»</a:t>
            </a:r>
          </a:p>
          <a:p>
            <a:r>
              <a:rPr lang="fr-FR" sz="2600" b="1" dirty="0" smtClean="0"/>
              <a:t>Tâche</a:t>
            </a:r>
            <a:r>
              <a:rPr lang="fr-FR" sz="2600" b="1" dirty="0"/>
              <a:t>, personne 2 </a:t>
            </a:r>
            <a:r>
              <a:rPr lang="fr-FR" sz="2600" dirty="0"/>
              <a:t>: En vous référant au dessin, décrivez en quoi votre journée serait différente si vous vous trouviez dans une situation d'urgence.</a:t>
            </a:r>
            <a:endParaRPr lang="en-US" sz="2600" dirty="0"/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smtClean="0">
                <a:solidFill>
                  <a:srgbClr val="000066"/>
                </a:solidFill>
              </a:rPr>
              <a:t>INEE et Cluster éducation mondial </a:t>
            </a:r>
            <a:endParaRPr lang="en-US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LocationCAS xmlns="6ab1e1d7-bbb1-45cf-89c4-f50957a3dfc1" xsi:nil="true"/>
    <ORCrossCuttingMultiLookup xmlns="http://schemas.microsoft.com/sharepoint/v3"/>
    <ORSupplierLookup xmlns="http://schemas.microsoft.com/sharepoint/v3" xsi:nil="true"/>
    <PublishingRollupImage xmlns="http://schemas.microsoft.com/sharepoint/v3" xsi:nil="true"/>
    <ORDisasterLookup xmlns="http://schemas.microsoft.com/sharepoint/v3" xsi:nil="true"/>
    <ORClusterMultiLookup xmlns="http://schemas.microsoft.com/sharepoint/v3"/>
    <ORSubClusterMultiLookup xmlns="http://schemas.microsoft.com/sharepoint/v3"/>
    <ORCoordinateX xmlns="6ab1e1d7-bbb1-45cf-89c4-f50957a3dfc1" xsi:nil="true"/>
    <ORCopyRight xmlns="6ab1e1d7-bbb1-45cf-89c4-f50957a3dfc1" xsi:nil="true"/>
    <ORGLIDENumber xmlns="6ab1e1d7-bbb1-45cf-89c4-f50957a3dfc1" xsi:nil="true"/>
    <ORCoordinateY xmlns="6ab1e1d7-bbb1-45cf-89c4-f50957a3dfc1" xsi:nil="true"/>
    <ORPCODESMultiLookup xmlns="http://schemas.microsoft.com/sharepoint/v3"/>
    <ORRegionMultiLookup xmlns="http://schemas.microsoft.com/sharepoint/v3"/>
    <ORKeywordsMultiLookup xmlns="http://schemas.microsoft.com/sharepoint/v3">
      <Value>9</Value>
      <Value>47</Value>
    </ORKeywordsMultiLookup>
    <ORParentContentType xmlns="6ab1e1d7-bbb1-45cf-89c4-f50957a3dfc1">Training and Resource</ORParentContentType>
    <ORPCODES2MultiLookup xmlns="http://schemas.microsoft.com/sharepoint/v3"/>
    <ORLanguageLookup xmlns="http://schemas.microsoft.com/sharepoint/v3">3</ORLanguageLookup>
    <PublishingExpirationDate xmlns="http://schemas.microsoft.com/sharepoint/v3" xsi:nil="true"/>
    <ORDistribution xmlns="6ab1e1d7-bbb1-45cf-89c4-f50957a3dfc1" xsi:nil="true"/>
    <PublishingStartDate xmlns="http://schemas.microsoft.com/sharepoint/v3" xsi:nil="true"/>
    <ORCountryMultiLookup xmlns="http://schemas.microsoft.com/sharepoint/v3"/>
    <ORCountryDivMultiLookup xmlns="http://schemas.microsoft.com/sharepoint/v3"/>
    <ORClusterMultiLookupText xmlns="6ab1e1d7-bbb1-45cf-89c4-f50957a3dfc1" xsi:nil="true"/>
    <ORClusterCAS xmlns="6ab1e1d7-bbb1-45cf-89c4-f50957a3dfc1" xsi:nil="true"/>
    <ORKeydocument xmlns="6ab1e1d7-bbb1-45cf-89c4-f50957a3dfc1">false</ORKeydocument>
    <ORCreationDate xmlns="e0f838e6-1664-457a-a255-eb40cca14f46">2011-01-11T00:00:00Z</ORCreationDate>
  </documentManagement>
</p:properties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Tool" ma:contentTypeID="0x010100D52189832E060742ABF7774652D4F97600F4F0EE4DD1CB634A8A778A62A6605817030048D4E980AFB26F42AC0EE168ACE89204" ma:contentTypeVersion="24" ma:contentTypeDescription="" ma:contentTypeScope="" ma:versionID="44ddba341724cd47d89962b3c3d9dc43">
  <xsd:schema xmlns:xsd="http://www.w3.org/2001/XMLSchema" xmlns:p="http://schemas.microsoft.com/office/2006/metadata/properties" xmlns:ns1="http://schemas.microsoft.com/sharepoint/v3" xmlns:ns2="6ab1e1d7-bbb1-45cf-89c4-f50957a3dfc1" xmlns:ns3="e0f838e6-1664-457a-a255-eb40cca14f46" targetNamespace="http://schemas.microsoft.com/office/2006/metadata/properties" ma:root="true" ma:fieldsID="1ab09143edfec02aa39d2bab5aaf1148" ns1:_="" ns2:_="" ns3:_="">
    <xsd:import namespace="http://schemas.microsoft.com/sharepoint/v3"/>
    <xsd:import namespace="6ab1e1d7-bbb1-45cf-89c4-f50957a3dfc1"/>
    <xsd:import namespace="e0f838e6-1664-457a-a255-eb40cca14f46"/>
    <xsd:element name="properties">
      <xsd:complexType>
        <xsd:sequence>
          <xsd:element name="documentManagement">
            <xsd:complexType>
              <xsd:all>
                <xsd:element ref="ns1:ORKeywordsMultiLookup" minOccurs="0"/>
                <xsd:element ref="ns1:ORLanguageLookup" minOccurs="0"/>
                <xsd:element ref="ns2:ORLocationCAS" minOccurs="0"/>
                <xsd:element ref="ns2:ORCoordinateX" minOccurs="0"/>
                <xsd:element ref="ns2:ORCoordinateY" minOccurs="0"/>
                <xsd:element ref="ns2:ORClusterCAS" minOccurs="0"/>
                <xsd:element ref="ns1:ORCrossCuttingMultiLookup" minOccurs="0"/>
                <xsd:element ref="ns2:ORCopyRight" minOccurs="0"/>
                <xsd:element ref="ns1:ORSupplierLookup" minOccurs="0"/>
                <xsd:element ref="ns2:ORGLIDENumber" minOccurs="0"/>
                <xsd:element ref="ns1:ORDisasterLookup" minOccurs="0"/>
                <xsd:element ref="ns1:PublishingStartDate" minOccurs="0"/>
                <xsd:element ref="ns1:PublishingExpirationDate" minOccurs="0"/>
                <xsd:element ref="ns1:ORClusterMultiLookup" minOccurs="0"/>
                <xsd:element ref="ns1:ORSubClusterMultiLookup" minOccurs="0"/>
                <xsd:element ref="ns1:ORPCODESMultiLookup" minOccurs="0"/>
                <xsd:element ref="ns1:ORPCODES2MultiLookup" minOccurs="0"/>
                <xsd:element ref="ns1:ORCountryMultiLookup" minOccurs="0"/>
                <xsd:element ref="ns1:ORCountryDivMultiLookup" minOccurs="0"/>
                <xsd:element ref="ns2:ORKeydocument" minOccurs="0"/>
                <xsd:element ref="ns2:ORDistribution" minOccurs="0"/>
                <xsd:element ref="ns1:ORRegionMultiLookup" minOccurs="0"/>
                <xsd:element ref="ns2:ORParentContentType" minOccurs="0"/>
                <xsd:element ref="ns2:ORClusterMultiLookupText" minOccurs="0"/>
                <xsd:element ref="ns3:ORCreationDate"/>
                <xsd:element ref="ns1:PublishingRollupIm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ORKeywordsMultiLookup" ma:index="2" nillable="true" ma:displayName="Keywords" ma:list="c81e68d1-86e1-4b72-9072-e529c6f6aa8e" ma:internalName="ORKeyword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LanguageLookup" ma:index="3" nillable="true" ma:displayName="Language" ma:list="f627f5fd-fe81-4180-a2e0-573e676be110" ma:internalName="ORLanguageLookup" ma:showField="Title" ma:web="e0f838e6-1664-457a-a255-eb40cca14f46">
      <xsd:simpleType>
        <xsd:restriction base="dms:Lookup"/>
      </xsd:simpleType>
    </xsd:element>
    <xsd:element name="ORCrossCuttingMultiLookup" ma:index="8" nillable="true" ma:displayName="Cross-cutting Issues" ma:list="e2ab6f54-cc29-4e34-a008-fdf79049c690" ma:internalName="ORCrossCutting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pplierLookup" ma:index="10" nillable="true" ma:displayName="Supplier" ma:list="6a99e3c6-a115-49ab-bd29-bc641e22c7db" ma:internalName="ORSupplierLookup" ma:showField="Title" ma:web="e0f838e6-1664-457a-a255-eb40cca14f46">
      <xsd:simpleType>
        <xsd:restriction base="dms:Lookup"/>
      </xsd:simpleType>
    </xsd:element>
    <xsd:element name="ORDisasterLookup" ma:index="12" nillable="true" ma:displayName="Disaster" ma:list="b6d2b2f9-c54a-4bc7-bab7-79119ed90966" ma:internalName="ORDisasterLookup" ma:showField="Title" ma:web="e0f838e6-1664-457a-a255-eb40cca14f46">
      <xsd:simpleType>
        <xsd:restriction base="dms:Lookup"/>
      </xsd:simpleType>
    </xsd:element>
    <xsd:element name="PublishingStartDate" ma:index="13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4" nillable="true" ma:displayName="Scheduling End Date" ma:description="" ma:hidden="true" ma:internalName="PublishingExpirationDate">
      <xsd:simpleType>
        <xsd:restriction base="dms:Unknown"/>
      </xsd:simpleType>
    </xsd:element>
    <xsd:element name="ORClusterMultiLookup" ma:index="15" nillable="true" ma:displayName="Clusters" ma:list="66ef6d65-fe82-41c2-85ba-5db7db29995f" ma:internalName="OR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bClusterMultiLookup" ma:index="16" nillable="true" ma:displayName="SubClusters" ma:list="38716f4e-4317-430d-9c38-1c41edebbd3a" ma:internalName="ORSub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MultiLookup" ma:index="17" nillable="true" ma:displayName="PCodesL4" ma:list="4c31587e-adde-4103-be8e-a4bfe93698ec" ma:internalName="ORPCODE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2MultiLookup" ma:index="18" nillable="true" ma:displayName="PCodesL5" ma:list="7ca3eeca-0c85-4f00-ba82-eb88e794c723" ma:internalName="ORPCODES2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MultiLookup" ma:index="19" nillable="true" ma:displayName="Countries" ma:list="81569cba-2315-46e1-81ad-ed43fbc19849" ma:internalName="ORCountry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DivMultiLookup" ma:index="23" nillable="true" ma:displayName="Counties/Divisions" ma:list="1ee5513e-d861-432e-9475-19ffab12a20d" ma:internalName="ORCountryDiv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RegionMultiLookup" ma:index="29" nillable="true" ma:displayName="Regions" ma:list="2c49feb9-dc4b-4ed6-b42d-a93dc6176c1c" ma:internalName="ORRegion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ingRollupImage" ma:index="33" nillable="true" ma:displayName="Rollup Image" ma:internalName="PublishingRollupImag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6ab1e1d7-bbb1-45cf-89c4-f50957a3dfc1" elementFormDefault="qualified">
    <xsd:import namespace="http://schemas.microsoft.com/office/2006/documentManagement/types"/>
    <xsd:element name="ORLocationCAS" ma:index="4" nillable="true" ma:displayName="Locations" ma:internalName="ORLocationCAS">
      <xsd:simpleType>
        <xsd:restriction base="dms:Text"/>
      </xsd:simpleType>
    </xsd:element>
    <xsd:element name="ORCoordinateX" ma:index="5" nillable="true" ma:displayName="Coordinate X" ma:internalName="ORCoordinateX">
      <xsd:simpleType>
        <xsd:restriction base="dms:Text">
          <xsd:maxLength value="255"/>
        </xsd:restriction>
      </xsd:simpleType>
    </xsd:element>
    <xsd:element name="ORCoordinateY" ma:index="6" nillable="true" ma:displayName="Coordinate Y" ma:internalName="ORCoordinateY">
      <xsd:simpleType>
        <xsd:restriction base="dms:Text">
          <xsd:maxLength value="255"/>
        </xsd:restriction>
      </xsd:simpleType>
    </xsd:element>
    <xsd:element name="ORClusterCAS" ma:index="7" nillable="true" ma:displayName="Clusters" ma:internalName="ORClusterCAS">
      <xsd:simpleType>
        <xsd:restriction base="dms:Text"/>
      </xsd:simpleType>
    </xsd:element>
    <xsd:element name="ORCopyRight" ma:index="9" nillable="true" ma:displayName="Copyright" ma:internalName="ORCopyRight">
      <xsd:simpleType>
        <xsd:restriction base="dms:Text">
          <xsd:maxLength value="255"/>
        </xsd:restriction>
      </xsd:simpleType>
    </xsd:element>
    <xsd:element name="ORGLIDENumber" ma:index="11" nillable="true" ma:displayName="GLIDE Number" ma:internalName="ORGLIDENumber">
      <xsd:simpleType>
        <xsd:restriction base="dms:Text">
          <xsd:maxLength value="255"/>
        </xsd:restriction>
      </xsd:simpleType>
    </xsd:element>
    <xsd:element name="ORKeydocument" ma:index="27" nillable="true" ma:displayName="Key Document" ma:default="0" ma:internalName="ORKeydocument">
      <xsd:simpleType>
        <xsd:restriction base="dms:Boolean"/>
      </xsd:simpleType>
    </xsd:element>
    <xsd:element name="ORDistribution" ma:index="28" nillable="true" ma:displayName="Distribution" ma:hidden="true" ma:internalName="ORDistribution">
      <xsd:simpleType>
        <xsd:restriction base="dms:Text">
          <xsd:maxLength value="255"/>
        </xsd:restriction>
      </xsd:simpleType>
    </xsd:element>
    <xsd:element name="ORParentContentType" ma:index="30" nillable="true" ma:displayName="Parent" ma:hidden="true" ma:internalName="ORParentContentType">
      <xsd:simpleType>
        <xsd:restriction base="dms:Text">
          <xsd:maxLength value="255"/>
        </xsd:restriction>
      </xsd:simpleType>
    </xsd:element>
    <xsd:element name="ORClusterMultiLookupText" ma:index="31" nillable="true" ma:displayName="Clusters" ma:hidden="true" ma:internalName="ORClusterMultiLookupText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e0f838e6-1664-457a-a255-eb40cca14f46" elementFormDefault="qualified">
    <xsd:import namespace="http://schemas.microsoft.com/office/2006/documentManagement/types"/>
    <xsd:element name="ORCreationDate" ma:index="32" ma:displayName="Created Date" ma:format="DateOnly" ma:internalName="ORCreation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9D329E9-BCC4-4A49-9D0F-7D57FB4B044F}">
  <ds:schemaRefs>
    <ds:schemaRef ds:uri="6ab1e1d7-bbb1-45cf-89c4-f50957a3dfc1"/>
    <ds:schemaRef ds:uri="http://schemas.microsoft.com/office/2006/documentManagement/types"/>
    <ds:schemaRef ds:uri="http://purl.org/dc/terms/"/>
    <ds:schemaRef ds:uri="http://schemas.microsoft.com/sharepoint/v3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e0f838e6-1664-457a-a255-eb40cca14f46"/>
  </ds:schemaRefs>
</ds:datastoreItem>
</file>

<file path=customXml/itemProps2.xml><?xml version="1.0" encoding="utf-8"?>
<ds:datastoreItem xmlns:ds="http://schemas.openxmlformats.org/officeDocument/2006/customXml" ds:itemID="{1AAA1FE2-4D5C-4207-8D44-688918907630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D8213067-05EE-4FF9-846B-4508799FE84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8F91103-53A4-4BD0-BA5A-246D5164BB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ab1e1d7-bbb1-45cf-89c4-f50957a3dfc1"/>
    <ds:schemaRef ds:uri="e0f838e6-1664-457a-a255-eb40cca14f4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1742</TotalTime>
  <Words>298</Words>
  <Application>Microsoft Office PowerPoint</Application>
  <PresentationFormat>On-screen Show (4:3)</PresentationFormat>
  <Paragraphs>50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Wingdings</vt:lpstr>
      <vt:lpstr>1_Default Design</vt:lpstr>
      <vt:lpstr>L'impact des urgences et les arguments en faveur de l'éducation dans les situations d'urgence  </vt:lpstr>
      <vt:lpstr>Exercice 1 : Le point de vue d'un enfant  sur l'impact des urgences</vt:lpstr>
      <vt:lpstr>Quels sont les impacts sur les enfants, les jeunes et les communautés ?</vt:lpstr>
      <vt:lpstr>Que diraient les enfants au sujet de leur expérience ?</vt:lpstr>
      <vt:lpstr>Que diraient les enfants au sujet de leur expérience ?</vt:lpstr>
      <vt:lpstr>Exercice 2 : L’impact des urgences du point de vue de l’enfant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Emergencies and the Rationale for Education in Emergencies</dc:title>
  <dc:creator>Lynne Bethke</dc:creator>
  <cp:lastModifiedBy>Anne-Laure Rambaud</cp:lastModifiedBy>
  <cp:revision>91</cp:revision>
  <dcterms:created xsi:type="dcterms:W3CDTF">2005-08-16T23:31:00Z</dcterms:created>
  <dcterms:modified xsi:type="dcterms:W3CDTF">2014-02-13T15:03:27Z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Tool</vt:lpwstr>
  </property>
  <property fmtid="{D5CDD505-2E9C-101B-9397-08002B2CF9AE}" pid="3" name="ContentTypeId">
    <vt:lpwstr>0x010100D52189832E060742ABF7774652D4F97600F4F0EE4DD1CB634A8A778A62A6605817030048D4E980AFB26F42AC0EE168ACE89204</vt:lpwstr>
  </property>
</Properties>
</file>