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6" r:id="rId5"/>
  </p:sldMasterIdLst>
  <p:notesMasterIdLst>
    <p:notesMasterId r:id="rId12"/>
  </p:notesMasterIdLst>
  <p:sldIdLst>
    <p:sldId id="297" r:id="rId6"/>
    <p:sldId id="295" r:id="rId7"/>
    <p:sldId id="294" r:id="rId8"/>
    <p:sldId id="292" r:id="rId9"/>
    <p:sldId id="293" r:id="rId10"/>
    <p:sldId id="29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0066"/>
    <a:srgbClr val="666699"/>
    <a:srgbClr val="3C4494"/>
    <a:srgbClr val="CF7447"/>
    <a:srgbClr val="4E49B7"/>
    <a:srgbClr val="D27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2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1F8A429-8F07-47EA-B4B4-63E65DCEC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53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5475" y="4827588"/>
            <a:ext cx="56086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JO" dirty="0" smtClean="0">
                <a:solidFill>
                  <a:srgbClr val="0070C0"/>
                </a:solidFill>
              </a:rPr>
              <a:t>أثر حالات الطوارئ </a:t>
            </a:r>
            <a:br>
              <a:rPr lang="ar-JO" dirty="0" smtClean="0">
                <a:solidFill>
                  <a:srgbClr val="0070C0"/>
                </a:solidFill>
              </a:rPr>
            </a:br>
            <a:r>
              <a:rPr lang="ar-JO" dirty="0" smtClean="0">
                <a:solidFill>
                  <a:srgbClr val="0070C0"/>
                </a:solidFill>
              </a:rPr>
              <a:t>ومبرر التعليم في حالات الطوارئ</a:t>
            </a:r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التمرين 1: رؤية طفل لأثر حالات الطوارئ</a:t>
            </a:r>
            <a:endParaRPr lang="en-US" sz="40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3600"/>
          </a:xfrm>
        </p:spPr>
        <p:txBody>
          <a:bodyPr/>
          <a:lstStyle/>
          <a:p>
            <a:pPr marL="609600" indent="-609600" algn="r" rtl="1">
              <a:lnSpc>
                <a:spcPct val="80000"/>
              </a:lnSpc>
              <a:buFontTx/>
              <a:buAutoNum type="arabicPeriod"/>
              <a:defRPr/>
            </a:pPr>
            <a:r>
              <a:rPr lang="ar-JO" sz="2000" dirty="0" smtClean="0"/>
              <a:t>قسم المشاركين لثمانية مجموعات في كل منها 5 أشخاص على الأكثر</a:t>
            </a:r>
          </a:p>
          <a:p>
            <a:pPr marL="609600" indent="-609600" algn="r" rtl="1">
              <a:lnSpc>
                <a:spcPct val="80000"/>
              </a:lnSpc>
              <a:buFontTx/>
              <a:buAutoNum type="arabicPeriod"/>
              <a:defRPr/>
            </a:pPr>
            <a:r>
              <a:rPr lang="ar-JO" sz="2000" dirty="0" smtClean="0"/>
              <a:t>ضع قائمة بالآثار المترتبة على المجموعة التي حُدِدت لك، وصغها بضمير ممثل </a:t>
            </a:r>
            <a:r>
              <a:rPr lang="ar-JO" sz="2000" dirty="0" err="1" smtClean="0"/>
              <a:t>المجموعة.</a:t>
            </a:r>
            <a:r>
              <a:rPr lang="ar-JO" sz="2000" dirty="0" smtClean="0"/>
              <a:t> </a:t>
            </a:r>
          </a:p>
          <a:p>
            <a:pPr marL="609600" indent="-609600" algn="r" rtl="1">
              <a:lnSpc>
                <a:spcPct val="80000"/>
              </a:lnSpc>
              <a:buFontTx/>
              <a:buAutoNum type="arabicPeriod"/>
              <a:defRPr/>
            </a:pPr>
            <a:r>
              <a:rPr lang="ar-JO" sz="2000" dirty="0" smtClean="0"/>
              <a:t>أكتب نصا قصيرا عن أثر الكوارث أو حالة الطوارئ على مجموعتك</a:t>
            </a:r>
          </a:p>
          <a:p>
            <a:pPr marL="609600" indent="-609600" algn="r" rtl="1">
              <a:lnSpc>
                <a:spcPct val="80000"/>
              </a:lnSpc>
              <a:buFontTx/>
              <a:buAutoNum type="arabicPeriod"/>
              <a:defRPr/>
            </a:pPr>
            <a:r>
              <a:rPr lang="ar-JO" sz="2000" dirty="0" smtClean="0"/>
              <a:t>حدد شخصا من كل مجموعة ليقرأ النص على المشاركين في الجلسة </a:t>
            </a:r>
            <a:r>
              <a:rPr lang="ar-JO" sz="2000" dirty="0" err="1" smtClean="0"/>
              <a:t>العامة:</a:t>
            </a:r>
            <a:endParaRPr lang="ar-JO" sz="2000" dirty="0" smtClean="0"/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1: </a:t>
            </a:r>
            <a:r>
              <a:rPr lang="ar-JO" sz="2000" dirty="0" smtClean="0"/>
              <a:t>الأثر على </a:t>
            </a:r>
            <a:r>
              <a:rPr lang="ar-JO" sz="2000" dirty="0" err="1" smtClean="0"/>
              <a:t>الأطفال </a:t>
            </a:r>
            <a:r>
              <a:rPr lang="ar-JO" sz="2000" dirty="0" smtClean="0"/>
              <a:t>– كارثة طبيعية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2</a:t>
            </a:r>
            <a:r>
              <a:rPr lang="ar-JO" sz="2000" dirty="0" smtClean="0"/>
              <a:t>: الأثر على </a:t>
            </a:r>
            <a:r>
              <a:rPr lang="ar-JO" sz="2000" dirty="0" err="1" smtClean="0"/>
              <a:t>الأطفال </a:t>
            </a:r>
            <a:r>
              <a:rPr lang="ar-JO" sz="2000" dirty="0" smtClean="0"/>
              <a:t>– نزاع مسلح/ حرب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3</a:t>
            </a:r>
            <a:r>
              <a:rPr lang="ar-JO" sz="2000" dirty="0" smtClean="0"/>
              <a:t>: الأثر على المتعلمين الشباب/ </a:t>
            </a:r>
            <a:r>
              <a:rPr lang="ar-JO" sz="2000" dirty="0" err="1" smtClean="0"/>
              <a:t>البالغين </a:t>
            </a:r>
            <a:r>
              <a:rPr lang="ar-JO" sz="2000" dirty="0" smtClean="0"/>
              <a:t>– الحرب والكوارث الطبيعية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4</a:t>
            </a:r>
            <a:r>
              <a:rPr lang="ar-JO" sz="2000" dirty="0" smtClean="0"/>
              <a:t>: الأثر على نظام </a:t>
            </a:r>
            <a:r>
              <a:rPr lang="ar-JO" sz="2000" dirty="0" err="1" smtClean="0"/>
              <a:t>التعليم </a:t>
            </a:r>
            <a:r>
              <a:rPr lang="ar-JO" sz="2000" dirty="0" smtClean="0"/>
              <a:t>– كارثة طبيعية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5</a:t>
            </a:r>
            <a:r>
              <a:rPr lang="ar-JO" sz="2000" dirty="0" smtClean="0"/>
              <a:t>: الأثر على النظام </a:t>
            </a:r>
            <a:r>
              <a:rPr lang="ar-JO" sz="2000" dirty="0" err="1" smtClean="0"/>
              <a:t>التعليمي </a:t>
            </a:r>
            <a:r>
              <a:rPr lang="ar-JO" sz="2000" dirty="0" smtClean="0"/>
              <a:t>– النزاع المسلح/ الحروب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6</a:t>
            </a:r>
            <a:r>
              <a:rPr lang="ar-JO" sz="2000" dirty="0" smtClean="0"/>
              <a:t>: الأثر على المجتمع </a:t>
            </a:r>
            <a:r>
              <a:rPr lang="ar-JO" sz="2000" dirty="0" err="1" smtClean="0"/>
              <a:t>المحلي </a:t>
            </a:r>
            <a:r>
              <a:rPr lang="ar-JO" sz="2000" dirty="0" smtClean="0"/>
              <a:t>– كارثة طبيعية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7</a:t>
            </a:r>
            <a:r>
              <a:rPr lang="ar-JO" sz="2000" dirty="0" smtClean="0"/>
              <a:t>: الأثر على المجتمع </a:t>
            </a:r>
            <a:r>
              <a:rPr lang="ar-JO" sz="2000" dirty="0" err="1" smtClean="0"/>
              <a:t>المحلي </a:t>
            </a:r>
            <a:r>
              <a:rPr lang="ar-JO" sz="2000" dirty="0" smtClean="0"/>
              <a:t>– النزاع المسلح/ الحروب</a:t>
            </a:r>
          </a:p>
          <a:p>
            <a:pPr marL="609600" indent="-609600" algn="r" rtl="1">
              <a:lnSpc>
                <a:spcPct val="80000"/>
              </a:lnSpc>
              <a:defRPr/>
            </a:pPr>
            <a:r>
              <a:rPr lang="ar-JO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المجموعة 8: </a:t>
            </a:r>
            <a:r>
              <a:rPr lang="ar-JO" sz="2000" dirty="0" smtClean="0"/>
              <a:t>الأثر على المجموعات </a:t>
            </a:r>
            <a:r>
              <a:rPr lang="ar-JO" sz="2000" dirty="0" err="1" smtClean="0"/>
              <a:t>المهمشة</a:t>
            </a:r>
            <a:r>
              <a:rPr lang="ar-JO" sz="2000" dirty="0" smtClean="0"/>
              <a:t> – الحروب والكوارث الطبيعية</a:t>
            </a:r>
            <a:endParaRPr lang="en-GB" sz="2000" dirty="0" smtClean="0"/>
          </a:p>
          <a:p>
            <a:pPr marL="609600" indent="-609600">
              <a:lnSpc>
                <a:spcPct val="80000"/>
              </a:lnSpc>
              <a:buNone/>
              <a:defRPr/>
            </a:pPr>
            <a:endParaRPr lang="en-GB" sz="2000" dirty="0" smtClean="0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ما هو الأثر المترتب على الأطفال والشباب والمجتمعات المحلية؟</a:t>
            </a:r>
            <a:endParaRPr lang="en-GB" sz="4000" dirty="0" smtClean="0"/>
          </a:p>
        </p:txBody>
      </p:sp>
      <p:sp>
        <p:nvSpPr>
          <p:cNvPr id="15363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JO" sz="2400" dirty="0" smtClean="0"/>
              <a:t>الموت</a:t>
            </a:r>
          </a:p>
          <a:p>
            <a:pPr algn="r" rtl="1"/>
            <a:r>
              <a:rPr lang="ar-JO" sz="2400" dirty="0" smtClean="0"/>
              <a:t>التهجير</a:t>
            </a:r>
          </a:p>
          <a:p>
            <a:pPr algn="r" rtl="1"/>
            <a:r>
              <a:rPr lang="ar-JO" sz="2400" dirty="0" smtClean="0"/>
              <a:t>خسارة الدعم الأسري وشبكات السلامة المجتمعية</a:t>
            </a:r>
          </a:p>
          <a:p>
            <a:pPr algn="r" rtl="1"/>
            <a:r>
              <a:rPr lang="ar-JO" sz="2400" dirty="0" smtClean="0"/>
              <a:t>عدد المرافق المحدود أو عدم القدرة على الوصول إليها</a:t>
            </a:r>
          </a:p>
          <a:p>
            <a:pPr algn="r" rtl="1"/>
            <a:r>
              <a:rPr lang="ar-JO" sz="2400" dirty="0" smtClean="0"/>
              <a:t>انهيار الأنظمة</a:t>
            </a:r>
          </a:p>
          <a:p>
            <a:pPr algn="r" rtl="1"/>
            <a:r>
              <a:rPr lang="ar-JO" sz="2400" dirty="0" smtClean="0"/>
              <a:t>خسارة أو غياب فرص كسب الرزق</a:t>
            </a:r>
          </a:p>
          <a:p>
            <a:pPr algn="r" rtl="1"/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15364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6288" y="1730375"/>
            <a:ext cx="4194175" cy="360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ما الذي يقوله الأطفال عن تجربتهم؟</a:t>
            </a:r>
            <a:endParaRPr lang="en-GB" sz="4000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46613"/>
          </a:xfrm>
        </p:spPr>
        <p:txBody>
          <a:bodyPr/>
          <a:lstStyle/>
          <a:p>
            <a:pPr algn="r" rtl="1"/>
            <a:r>
              <a:rPr lang="ar-JO" sz="1800" dirty="0" smtClean="0"/>
              <a:t>أُجبرت على ترك قريتي أو بلدتي</a:t>
            </a:r>
          </a:p>
          <a:p>
            <a:pPr algn="r" rtl="1"/>
            <a:r>
              <a:rPr lang="ar-JO" sz="1800" dirty="0" smtClean="0"/>
              <a:t>تدمر منزلي</a:t>
            </a:r>
          </a:p>
          <a:p>
            <a:pPr algn="r" rtl="1"/>
            <a:r>
              <a:rPr lang="ar-JO" sz="1800" dirty="0" smtClean="0"/>
              <a:t>انفصلت عن أسرتي</a:t>
            </a:r>
          </a:p>
          <a:p>
            <a:pPr algn="r" rtl="1"/>
            <a:r>
              <a:rPr lang="ar-JO" sz="1800" dirty="0" smtClean="0"/>
              <a:t>انفصل </a:t>
            </a:r>
            <a:r>
              <a:rPr lang="ar-JO" sz="1800" dirty="0" err="1" smtClean="0"/>
              <a:t>والدايّ</a:t>
            </a:r>
            <a:r>
              <a:rPr lang="ar-JO" sz="1800" dirty="0" smtClean="0"/>
              <a:t> عن بعضهما بسبب الكارثة</a:t>
            </a:r>
          </a:p>
          <a:p>
            <a:pPr algn="r" rtl="1"/>
            <a:r>
              <a:rPr lang="ar-JO" sz="1800" dirty="0" smtClean="0"/>
              <a:t>أُدخل أفراد من عائلتي للمستشفى بسبب الكارثة</a:t>
            </a:r>
          </a:p>
          <a:p>
            <a:pPr algn="r" rtl="1"/>
            <a:r>
              <a:rPr lang="ar-JO" sz="1800" dirty="0" smtClean="0"/>
              <a:t>أُصيب أفراد من عائلتي خلال الكارثة</a:t>
            </a:r>
          </a:p>
          <a:p>
            <a:pPr algn="r" rtl="1"/>
            <a:r>
              <a:rPr lang="ar-JO" sz="1800" dirty="0" smtClean="0"/>
              <a:t>قُتل أفراد من عائلتي خلال الكارثة</a:t>
            </a:r>
          </a:p>
          <a:p>
            <a:pPr algn="r" rtl="1"/>
            <a:r>
              <a:rPr lang="ar-JO" sz="1800" dirty="0" smtClean="0"/>
              <a:t>واجهت الرعب على مسافة قصيرة</a:t>
            </a:r>
          </a:p>
          <a:p>
            <a:pPr algn="r" rtl="1"/>
            <a:r>
              <a:rPr lang="ar-JO" sz="1800" dirty="0" smtClean="0"/>
              <a:t>توجب عليّ البقاء خارجا بسبب إمكانية تكرار وقوع الخطر</a:t>
            </a:r>
          </a:p>
          <a:p>
            <a:pPr algn="r" rtl="1"/>
            <a:endParaRPr lang="en-GB" sz="1800" dirty="0" smtClean="0"/>
          </a:p>
          <a:p>
            <a:endParaRPr lang="en-GB" sz="1400" dirty="0" smtClean="0"/>
          </a:p>
        </p:txBody>
      </p:sp>
      <p:sp>
        <p:nvSpPr>
          <p:cNvPr id="16388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8713" y="1687513"/>
            <a:ext cx="3944937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dirty="0" smtClean="0"/>
              <a:t>ما الذي يقوله الأطفال عن تجربتهم؟</a:t>
            </a:r>
            <a:endParaRPr lang="en-GB" sz="4000" dirty="0" smtClean="0"/>
          </a:p>
        </p:txBody>
      </p:sp>
      <p:sp>
        <p:nvSpPr>
          <p:cNvPr id="17411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68800" cy="4525963"/>
          </a:xfrm>
        </p:spPr>
        <p:txBody>
          <a:bodyPr/>
          <a:lstStyle/>
          <a:p>
            <a:pPr algn="r" rtl="1"/>
            <a:r>
              <a:rPr lang="ar-JO" sz="2000" dirty="0" smtClean="0"/>
              <a:t>شعرت ببرد شديد حتى ظننت أنني سأموت</a:t>
            </a:r>
          </a:p>
          <a:p>
            <a:pPr algn="r" rtl="1"/>
            <a:r>
              <a:rPr lang="ar-JO" sz="2000" dirty="0" smtClean="0"/>
              <a:t>شعرت بجوع شديد حتى ظننت أنني سأموت</a:t>
            </a:r>
          </a:p>
          <a:p>
            <a:pPr algn="r" rtl="1"/>
            <a:r>
              <a:rPr lang="ar-JO" sz="2000" dirty="0" smtClean="0"/>
              <a:t>رأيت أطفالا مصابين</a:t>
            </a:r>
          </a:p>
          <a:p>
            <a:pPr algn="r" rtl="1"/>
            <a:r>
              <a:rPr lang="ar-JO" sz="2000" dirty="0" smtClean="0"/>
              <a:t>شهدت أحدهم يموت</a:t>
            </a:r>
          </a:p>
          <a:p>
            <a:pPr algn="r" rtl="1"/>
            <a:r>
              <a:rPr lang="ar-JO" sz="2000" dirty="0" smtClean="0"/>
              <a:t>رأيت جثة أو جثثا</a:t>
            </a:r>
          </a:p>
          <a:p>
            <a:pPr algn="r" rtl="1"/>
            <a:r>
              <a:rPr lang="ar-JO" sz="2000" dirty="0" smtClean="0"/>
              <a:t>ساعدت في حمل الجرحى والموتى</a:t>
            </a:r>
          </a:p>
          <a:p>
            <a:pPr algn="r" rtl="1"/>
            <a:r>
              <a:rPr lang="ar-JO" sz="2000" dirty="0" smtClean="0"/>
              <a:t>أُصبت في الكارثة</a:t>
            </a:r>
          </a:p>
          <a:p>
            <a:pPr algn="r" rtl="1"/>
            <a:r>
              <a:rPr lang="ar-JO" sz="2000" dirty="0" smtClean="0"/>
              <a:t>علقت داخل مبنى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17412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  <p:pic>
        <p:nvPicPr>
          <p:cNvPr id="1741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0" y="1771650"/>
            <a:ext cx="3973513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ar-JO" dirty="0" smtClean="0"/>
              <a:t>التمرين 2: رأي طفل في أثر حالة الطوارئ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defRPr/>
            </a:pPr>
            <a:r>
              <a:rPr lang="ar-JO" b="1" dirty="0" smtClean="0"/>
              <a:t>مهمة الشخص </a:t>
            </a:r>
            <a:r>
              <a:rPr lang="ar-JO" dirty="0" smtClean="0"/>
              <a:t>1: صف ما تقوم </a:t>
            </a:r>
            <a:r>
              <a:rPr lang="ar-JO" dirty="0" err="1" smtClean="0"/>
              <a:t>به</a:t>
            </a:r>
            <a:r>
              <a:rPr lang="ar-JO" dirty="0" smtClean="0"/>
              <a:t> كل يوم لو كنت </a:t>
            </a:r>
            <a:r>
              <a:rPr lang="ar-JO" dirty="0" err="1" smtClean="0"/>
              <a:t>طالبا:</a:t>
            </a:r>
            <a:endParaRPr lang="ar-JO" dirty="0" smtClean="0"/>
          </a:p>
          <a:p>
            <a:pPr algn="r" rtl="1">
              <a:buNone/>
              <a:defRPr/>
            </a:pPr>
            <a:r>
              <a:rPr lang="ar-JO" dirty="0" smtClean="0"/>
              <a:t>”أصحو كل يوم الساعة 7، أتناول فطور، أرتدي ثيابي، أمشي 20 دقيقة للمدرسة، أحضر حصصي، أؤدي فروضي المدرسية </a:t>
            </a:r>
            <a:r>
              <a:rPr lang="ar-JO" dirty="0" err="1" smtClean="0"/>
              <a:t>إلخ</a:t>
            </a:r>
            <a:r>
              <a:rPr lang="ar-JO" dirty="0" smtClean="0"/>
              <a:t>، </a:t>
            </a:r>
            <a:r>
              <a:rPr lang="ar-JO" dirty="0" err="1" smtClean="0"/>
              <a:t>إلخ</a:t>
            </a:r>
            <a:r>
              <a:rPr lang="ar-JO" dirty="0" smtClean="0"/>
              <a:t> </a:t>
            </a:r>
            <a:r>
              <a:rPr lang="ar-JO" dirty="0" err="1" smtClean="0"/>
              <a:t>..“</a:t>
            </a:r>
            <a:endParaRPr lang="ar-JO" dirty="0" smtClean="0"/>
          </a:p>
          <a:p>
            <a:pPr algn="r" rtl="1">
              <a:buNone/>
              <a:defRPr/>
            </a:pPr>
            <a:r>
              <a:rPr lang="ar-JO" b="1" dirty="0" smtClean="0"/>
              <a:t>مهمة الشخص 2</a:t>
            </a:r>
            <a:r>
              <a:rPr lang="ar-JO" dirty="0" smtClean="0"/>
              <a:t>: استخدم نفس الرسم لتوضح كيف سيختلف هذا اليوم لو وقعت حالة طوارئ</a:t>
            </a:r>
            <a:endParaRPr lang="en-GB" dirty="0" smtClean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INEE and Global Education Cluster </a:t>
            </a: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 xmlns="http://schemas.microsoft.com/sharepoint/v3">9</Value>
      <Value xmlns="http://schemas.microsoft.com/sharepoint/v3"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2011-01-10T23:00:00+00:00</ORCreationDate>
  </documentManagement>
</p:properties>
</file>

<file path=customXml/itemProps1.xml><?xml version="1.0" encoding="utf-8"?>
<ds:datastoreItem xmlns:ds="http://schemas.openxmlformats.org/officeDocument/2006/customXml" ds:itemID="{F8F91103-53A4-4BD0-BA5A-246D5164BB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8213067-05EE-4FF9-846B-4508799FE8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AA1FE2-4D5C-4207-8D44-688918907630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E53EB649-5BFA-4E57-8AA0-B49B3C5F229A}">
  <ds:schemaRefs>
    <ds:schemaRef ds:uri="http://schemas.microsoft.com/office/2006/metadata/properties"/>
    <ds:schemaRef ds:uri="6ab1e1d7-bbb1-45cf-89c4-f50957a3dfc1"/>
    <ds:schemaRef ds:uri="http://schemas.microsoft.com/sharepoint/v3"/>
    <ds:schemaRef ds:uri="e0f838e6-1664-457a-a255-eb40cca14f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</TotalTime>
  <Words>368</Words>
  <Application>Microsoft Macintosh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1_Default Design</vt:lpstr>
      <vt:lpstr>أثر حالات الطوارئ  ومبرر التعليم في حالات الطوارئ</vt:lpstr>
      <vt:lpstr>التمرين 1: رؤية طفل لأثر حالات الطوارئ</vt:lpstr>
      <vt:lpstr>ما هو الأثر المترتب على الأطفال والشباب والمجتمعات المحلية؟</vt:lpstr>
      <vt:lpstr>ما الذي يقوله الأطفال عن تجربتهم؟</vt:lpstr>
      <vt:lpstr>ما الذي يقوله الأطفال عن تجربتهم؟</vt:lpstr>
      <vt:lpstr> التمرين 2: رأي طفل في أثر حالة الطوارئ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Emergencies and the Rationale for Education in Emergencies</dc:title>
  <dc:creator>Lynne Bethke</dc:creator>
  <cp:lastModifiedBy>MENARO Education</cp:lastModifiedBy>
  <cp:revision>87</cp:revision>
  <dcterms:created xsi:type="dcterms:W3CDTF">2005-08-16T23:31:00Z</dcterms:created>
  <dcterms:modified xsi:type="dcterms:W3CDTF">2016-02-05T09:54:45Z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