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6A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4A28ED-107A-4BA1-BD51-6A5A78A7153B}" v="1" dt="2020-03-19T21:37:03.3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>
        <p:scale>
          <a:sx n="110" d="100"/>
          <a:sy n="110" d="100"/>
        </p:scale>
        <p:origin x="1002" y="-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285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523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867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74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2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075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94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6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187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738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546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7B928-FF05-4680-B9E6-9CBF46CCBEEC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92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2" name="Straight Connector 121"/>
          <p:cNvCxnSpPr>
            <a:cxnSpLocks/>
            <a:stCxn id="101" idx="2"/>
            <a:endCxn id="6" idx="0"/>
          </p:cNvCxnSpPr>
          <p:nvPr/>
        </p:nvCxnSpPr>
        <p:spPr>
          <a:xfrm>
            <a:off x="2374305" y="990600"/>
            <a:ext cx="792686" cy="1000864"/>
          </a:xfrm>
          <a:prstGeom prst="line">
            <a:avLst/>
          </a:prstGeom>
          <a:ln w="95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491753" y="2011981"/>
            <a:ext cx="1219200" cy="381000"/>
          </a:xfrm>
          <a:prstGeom prst="round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SO1. Life-saving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623029" y="1985302"/>
            <a:ext cx="1219200" cy="381000"/>
          </a:xfrm>
          <a:prstGeom prst="round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SO3. Access to basic services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557391" y="1991464"/>
            <a:ext cx="1219200" cy="381000"/>
          </a:xfrm>
          <a:prstGeom prst="round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SO2. Protection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688666" y="2004780"/>
            <a:ext cx="1219200" cy="381000"/>
          </a:xfrm>
          <a:prstGeom prst="round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SO4. Resilience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86953" y="2824622"/>
            <a:ext cx="1828800" cy="384048"/>
          </a:xfrm>
          <a:prstGeom prst="roundRect">
            <a:avLst/>
          </a:prstGeom>
          <a:noFill/>
          <a:ln w="19050">
            <a:solidFill>
              <a:srgbClr val="2E6A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CO1: Safe, protective and quality learning spaces</a:t>
            </a:r>
          </a:p>
        </p:txBody>
      </p:sp>
      <p:cxnSp>
        <p:nvCxnSpPr>
          <p:cNvPr id="10" name="Straight Connector 9"/>
          <p:cNvCxnSpPr>
            <a:stCxn id="5" idx="2"/>
            <a:endCxn id="8" idx="0"/>
          </p:cNvCxnSpPr>
          <p:nvPr/>
        </p:nvCxnSpPr>
        <p:spPr>
          <a:xfrm flipH="1">
            <a:off x="1101353" y="2366302"/>
            <a:ext cx="4131276" cy="458320"/>
          </a:xfrm>
          <a:prstGeom prst="line">
            <a:avLst/>
          </a:prstGeom>
          <a:ln w="9525">
            <a:solidFill>
              <a:srgbClr val="2E6A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6" idx="2"/>
            <a:endCxn id="8" idx="0"/>
          </p:cNvCxnSpPr>
          <p:nvPr/>
        </p:nvCxnSpPr>
        <p:spPr>
          <a:xfrm flipH="1">
            <a:off x="1101353" y="2372464"/>
            <a:ext cx="2065638" cy="452158"/>
          </a:xfrm>
          <a:prstGeom prst="line">
            <a:avLst/>
          </a:prstGeom>
          <a:ln w="9525">
            <a:solidFill>
              <a:srgbClr val="2E6A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2252591" y="2824622"/>
            <a:ext cx="1828800" cy="384048"/>
          </a:xfrm>
          <a:prstGeom prst="roundRect">
            <a:avLst/>
          </a:prstGeom>
          <a:noFill/>
          <a:ln w="19050">
            <a:solidFill>
              <a:srgbClr val="2E6A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CO2: Life-saving messages and psychosocial support</a:t>
            </a:r>
          </a:p>
        </p:txBody>
      </p:sp>
      <p:cxnSp>
        <p:nvCxnSpPr>
          <p:cNvPr id="18" name="Straight Connector 17"/>
          <p:cNvCxnSpPr>
            <a:stCxn id="4" idx="2"/>
            <a:endCxn id="15" idx="0"/>
          </p:cNvCxnSpPr>
          <p:nvPr/>
        </p:nvCxnSpPr>
        <p:spPr>
          <a:xfrm>
            <a:off x="1101353" y="2392981"/>
            <a:ext cx="2065638" cy="431641"/>
          </a:xfrm>
          <a:prstGeom prst="line">
            <a:avLst/>
          </a:prstGeom>
          <a:ln w="9525">
            <a:solidFill>
              <a:srgbClr val="2E6A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346273" y="3399656"/>
            <a:ext cx="1510160" cy="457200"/>
          </a:xfrm>
          <a:prstGeom prst="round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CA1.1. School facilities disinfected and minor rehabilitation 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-1661160" y="2011981"/>
            <a:ext cx="1737360" cy="38100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Strategic Objectives (SO):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-1661160" y="2824622"/>
            <a:ext cx="1737360" cy="38100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 b="1" dirty="0">
                <a:solidFill>
                  <a:srgbClr val="2E6AB0"/>
                </a:solidFill>
                <a:latin typeface="Arial Narrow" panose="020B0606020202030204" pitchFamily="34" charset="0"/>
              </a:rPr>
              <a:t>Cluster Objectives (CO):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-1661160" y="3399656"/>
            <a:ext cx="1737360" cy="38100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 b="1" dirty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Cluster Activities (CA):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4339762" y="5353032"/>
            <a:ext cx="1810311" cy="457200"/>
          </a:xfrm>
          <a:prstGeom prst="round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CA3.4. Provision of teaching and learning supplies</a:t>
            </a:r>
          </a:p>
        </p:txBody>
      </p:sp>
      <p:cxnSp>
        <p:nvCxnSpPr>
          <p:cNvPr id="40" name="Straight Connector 39"/>
          <p:cNvCxnSpPr>
            <a:stCxn id="6" idx="2"/>
            <a:endCxn id="15" idx="0"/>
          </p:cNvCxnSpPr>
          <p:nvPr/>
        </p:nvCxnSpPr>
        <p:spPr>
          <a:xfrm>
            <a:off x="3166991" y="2372464"/>
            <a:ext cx="0" cy="452158"/>
          </a:xfrm>
          <a:prstGeom prst="line">
            <a:avLst/>
          </a:prstGeom>
          <a:ln w="9525">
            <a:solidFill>
              <a:srgbClr val="2E6A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7" idx="2"/>
            <a:endCxn id="15" idx="0"/>
          </p:cNvCxnSpPr>
          <p:nvPr/>
        </p:nvCxnSpPr>
        <p:spPr>
          <a:xfrm flipH="1">
            <a:off x="3166991" y="2385780"/>
            <a:ext cx="4131275" cy="438842"/>
          </a:xfrm>
          <a:prstGeom prst="line">
            <a:avLst/>
          </a:prstGeom>
          <a:ln w="9525">
            <a:solidFill>
              <a:srgbClr val="2E6A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/>
          <p:cNvSpPr/>
          <p:nvPr/>
        </p:nvSpPr>
        <p:spPr>
          <a:xfrm>
            <a:off x="2257033" y="4092028"/>
            <a:ext cx="1812320" cy="791344"/>
          </a:xfrm>
          <a:prstGeom prst="round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CA2.2. Teachers: Lifesaving messages re COVID-19, how to remotely support wellbeing and play, including referrals and selfcare.</a:t>
            </a:r>
          </a:p>
        </p:txBody>
      </p:sp>
      <p:sp>
        <p:nvSpPr>
          <p:cNvPr id="67" name="Rounded Rectangle 66"/>
          <p:cNvSpPr/>
          <p:nvPr/>
        </p:nvSpPr>
        <p:spPr>
          <a:xfrm>
            <a:off x="2276528" y="5943600"/>
            <a:ext cx="1821796" cy="457200"/>
          </a:xfrm>
          <a:prstGeom prst="round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CA2.4. Provision of household recreational materials for home play</a:t>
            </a:r>
          </a:p>
        </p:txBody>
      </p:sp>
      <p:sp>
        <p:nvSpPr>
          <p:cNvPr id="68" name="Rounded Rectangle 67"/>
          <p:cNvSpPr/>
          <p:nvPr/>
        </p:nvSpPr>
        <p:spPr>
          <a:xfrm>
            <a:off x="4318229" y="2824622"/>
            <a:ext cx="1828800" cy="384048"/>
          </a:xfrm>
          <a:prstGeom prst="roundRect">
            <a:avLst/>
          </a:prstGeom>
          <a:noFill/>
          <a:ln w="19050">
            <a:solidFill>
              <a:srgbClr val="2E6A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CO3: Alternative and continuous education</a:t>
            </a:r>
          </a:p>
        </p:txBody>
      </p:sp>
      <p:cxnSp>
        <p:nvCxnSpPr>
          <p:cNvPr id="70" name="Straight Connector 69"/>
          <p:cNvCxnSpPr>
            <a:stCxn id="5" idx="2"/>
            <a:endCxn id="68" idx="0"/>
          </p:cNvCxnSpPr>
          <p:nvPr/>
        </p:nvCxnSpPr>
        <p:spPr>
          <a:xfrm>
            <a:off x="5232629" y="2366302"/>
            <a:ext cx="0" cy="458320"/>
          </a:xfrm>
          <a:prstGeom prst="line">
            <a:avLst/>
          </a:prstGeom>
          <a:ln w="9525">
            <a:solidFill>
              <a:srgbClr val="2E6A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6" idx="2"/>
            <a:endCxn id="68" idx="0"/>
          </p:cNvCxnSpPr>
          <p:nvPr/>
        </p:nvCxnSpPr>
        <p:spPr>
          <a:xfrm>
            <a:off x="3166991" y="2372464"/>
            <a:ext cx="2065638" cy="452158"/>
          </a:xfrm>
          <a:prstGeom prst="line">
            <a:avLst/>
          </a:prstGeom>
          <a:ln w="9525">
            <a:solidFill>
              <a:srgbClr val="2E6A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stCxn id="7" idx="2"/>
            <a:endCxn id="68" idx="0"/>
          </p:cNvCxnSpPr>
          <p:nvPr/>
        </p:nvCxnSpPr>
        <p:spPr>
          <a:xfrm flipH="1">
            <a:off x="5232629" y="2385780"/>
            <a:ext cx="2065637" cy="438842"/>
          </a:xfrm>
          <a:prstGeom prst="line">
            <a:avLst/>
          </a:prstGeom>
          <a:ln w="9525">
            <a:solidFill>
              <a:srgbClr val="2E6A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/>
          <p:cNvSpPr/>
          <p:nvPr/>
        </p:nvSpPr>
        <p:spPr>
          <a:xfrm>
            <a:off x="4343400" y="5861965"/>
            <a:ext cx="1804219" cy="769594"/>
          </a:xfrm>
          <a:prstGeom prst="round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Development of compressed curriculum, catch-up or accelerated learning content to avoid loss of school year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3638458" y="107126"/>
            <a:ext cx="1493910" cy="504101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Teachers unable to supervise groups of children F2F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6383866" y="2824622"/>
            <a:ext cx="1828800" cy="384048"/>
          </a:xfrm>
          <a:prstGeom prst="roundRect">
            <a:avLst/>
          </a:prstGeom>
          <a:noFill/>
          <a:ln w="19050">
            <a:solidFill>
              <a:srgbClr val="2E6A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CO4: Resilient systems, communities, schools and children</a:t>
            </a:r>
          </a:p>
        </p:txBody>
      </p:sp>
      <p:cxnSp>
        <p:nvCxnSpPr>
          <p:cNvPr id="42" name="Straight Connector 41"/>
          <p:cNvCxnSpPr>
            <a:stCxn id="7" idx="2"/>
            <a:endCxn id="41" idx="0"/>
          </p:cNvCxnSpPr>
          <p:nvPr/>
        </p:nvCxnSpPr>
        <p:spPr>
          <a:xfrm>
            <a:off x="7298266" y="2385780"/>
            <a:ext cx="0" cy="438842"/>
          </a:xfrm>
          <a:prstGeom prst="line">
            <a:avLst/>
          </a:prstGeom>
          <a:ln w="9525">
            <a:solidFill>
              <a:srgbClr val="2E6A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/>
          <p:cNvSpPr/>
          <p:nvPr/>
        </p:nvSpPr>
        <p:spPr>
          <a:xfrm>
            <a:off x="5620930" y="474949"/>
            <a:ext cx="1757770" cy="413776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Lack of access to relevant teaching and learning materials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153114" y="128166"/>
            <a:ext cx="1211500" cy="479297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Weak immune systems due to pre-existing crisis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1066800" y="1066800"/>
            <a:ext cx="1219200" cy="534882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COVID Infection (learners, parents, teachers)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342653" y="3915417"/>
            <a:ext cx="1510160" cy="457200"/>
          </a:xfrm>
          <a:prstGeom prst="round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CA1.3. Provision of adequate WASH facilities</a:t>
            </a:r>
          </a:p>
        </p:txBody>
      </p:sp>
      <p:cxnSp>
        <p:nvCxnSpPr>
          <p:cNvPr id="59" name="Straight Connector 58"/>
          <p:cNvCxnSpPr>
            <a:cxnSpLocks/>
            <a:stCxn id="49" idx="2"/>
            <a:endCxn id="4" idx="0"/>
          </p:cNvCxnSpPr>
          <p:nvPr/>
        </p:nvCxnSpPr>
        <p:spPr>
          <a:xfrm flipH="1">
            <a:off x="1101353" y="1601682"/>
            <a:ext cx="575047" cy="410299"/>
          </a:xfrm>
          <a:prstGeom prst="line">
            <a:avLst/>
          </a:prstGeom>
          <a:ln w="95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cxnSpLocks/>
            <a:endCxn id="5" idx="0"/>
          </p:cNvCxnSpPr>
          <p:nvPr/>
        </p:nvCxnSpPr>
        <p:spPr>
          <a:xfrm>
            <a:off x="4102599" y="630705"/>
            <a:ext cx="1130030" cy="1354597"/>
          </a:xfrm>
          <a:prstGeom prst="line">
            <a:avLst/>
          </a:prstGeom>
          <a:ln w="95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cxnSpLocks/>
          </p:cNvCxnSpPr>
          <p:nvPr/>
        </p:nvCxnSpPr>
        <p:spPr>
          <a:xfrm flipH="1">
            <a:off x="5405230" y="897019"/>
            <a:ext cx="694311" cy="1080585"/>
          </a:xfrm>
          <a:prstGeom prst="line">
            <a:avLst/>
          </a:prstGeom>
          <a:ln w="95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/>
          <p:cNvSpPr/>
          <p:nvPr/>
        </p:nvSpPr>
        <p:spPr>
          <a:xfrm>
            <a:off x="6416364" y="4343400"/>
            <a:ext cx="1828799" cy="457200"/>
          </a:xfrm>
          <a:prstGeom prst="round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CA4.1. Training on contingency planning, pandemic preparedness</a:t>
            </a:r>
          </a:p>
        </p:txBody>
      </p:sp>
      <p:sp>
        <p:nvSpPr>
          <p:cNvPr id="77" name="Rounded Rectangle 76"/>
          <p:cNvSpPr/>
          <p:nvPr/>
        </p:nvSpPr>
        <p:spPr>
          <a:xfrm>
            <a:off x="6416364" y="4868014"/>
            <a:ext cx="1812320" cy="701669"/>
          </a:xfrm>
          <a:prstGeom prst="round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CA4.2. Training for national/ local government/partner staff on </a:t>
            </a:r>
            <a:r>
              <a:rPr lang="en-US" sz="1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EiE</a:t>
            </a:r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: prevention, preparedness, response and recovery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6416364" y="5657997"/>
            <a:ext cx="1808755" cy="838200"/>
          </a:xfrm>
          <a:prstGeom prst="round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CA4.3. Capacity building Cluster partners and key stakeholders to improve quality and accountability of emergency response</a:t>
            </a:r>
          </a:p>
        </p:txBody>
      </p:sp>
      <p:sp>
        <p:nvSpPr>
          <p:cNvPr id="95" name="Rounded Rectangle 94"/>
          <p:cNvSpPr/>
          <p:nvPr/>
        </p:nvSpPr>
        <p:spPr>
          <a:xfrm>
            <a:off x="-1661160" y="762000"/>
            <a:ext cx="1737360" cy="38100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 b="1" dirty="0">
                <a:solidFill>
                  <a:srgbClr val="C00000"/>
                </a:solidFill>
                <a:latin typeface="Arial Narrow" panose="020B0606020202030204" pitchFamily="34" charset="0"/>
              </a:rPr>
              <a:t>Needs:</a:t>
            </a:r>
          </a:p>
        </p:txBody>
      </p:sp>
      <p:cxnSp>
        <p:nvCxnSpPr>
          <p:cNvPr id="113" name="Straight Connector 112"/>
          <p:cNvCxnSpPr>
            <a:cxnSpLocks/>
            <a:stCxn id="47" idx="2"/>
          </p:cNvCxnSpPr>
          <p:nvPr/>
        </p:nvCxnSpPr>
        <p:spPr>
          <a:xfrm>
            <a:off x="758864" y="607463"/>
            <a:ext cx="693224" cy="429355"/>
          </a:xfrm>
          <a:prstGeom prst="line">
            <a:avLst/>
          </a:prstGeom>
          <a:ln w="95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cxnSpLocks/>
            <a:endCxn id="6" idx="0"/>
          </p:cNvCxnSpPr>
          <p:nvPr/>
        </p:nvCxnSpPr>
        <p:spPr>
          <a:xfrm>
            <a:off x="2273536" y="1591474"/>
            <a:ext cx="893455" cy="399990"/>
          </a:xfrm>
          <a:prstGeom prst="line">
            <a:avLst/>
          </a:prstGeom>
          <a:ln w="95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cxnSpLocks/>
            <a:endCxn id="6" idx="0"/>
          </p:cNvCxnSpPr>
          <p:nvPr/>
        </p:nvCxnSpPr>
        <p:spPr>
          <a:xfrm flipH="1">
            <a:off x="3166991" y="624543"/>
            <a:ext cx="1803449" cy="1366921"/>
          </a:xfrm>
          <a:prstGeom prst="line">
            <a:avLst/>
          </a:prstGeom>
          <a:ln w="95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ounded Rectangle 100"/>
          <p:cNvSpPr/>
          <p:nvPr/>
        </p:nvSpPr>
        <p:spPr>
          <a:xfrm>
            <a:off x="1651968" y="221679"/>
            <a:ext cx="1444673" cy="768921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Communities and children affected by stress (death toll, social isolation, lack of positive  coping strategies)</a:t>
            </a:r>
          </a:p>
        </p:txBody>
      </p:sp>
      <p:sp>
        <p:nvSpPr>
          <p:cNvPr id="86" name="Rounded Rectangle 85"/>
          <p:cNvSpPr/>
          <p:nvPr/>
        </p:nvSpPr>
        <p:spPr>
          <a:xfrm>
            <a:off x="3152176" y="797169"/>
            <a:ext cx="978983" cy="479298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Increased risk of GBV and violence</a:t>
            </a:r>
          </a:p>
        </p:txBody>
      </p:sp>
      <p:cxnSp>
        <p:nvCxnSpPr>
          <p:cNvPr id="98" name="Straight Connector 97"/>
          <p:cNvCxnSpPr>
            <a:cxnSpLocks/>
            <a:stCxn id="86" idx="2"/>
            <a:endCxn id="6" idx="0"/>
          </p:cNvCxnSpPr>
          <p:nvPr/>
        </p:nvCxnSpPr>
        <p:spPr>
          <a:xfrm flipH="1">
            <a:off x="3166991" y="1276467"/>
            <a:ext cx="474677" cy="714997"/>
          </a:xfrm>
          <a:prstGeom prst="line">
            <a:avLst/>
          </a:prstGeom>
          <a:ln w="95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stCxn id="8" idx="2"/>
            <a:endCxn id="21" idx="0"/>
          </p:cNvCxnSpPr>
          <p:nvPr/>
        </p:nvCxnSpPr>
        <p:spPr>
          <a:xfrm>
            <a:off x="1101353" y="3208670"/>
            <a:ext cx="0" cy="190986"/>
          </a:xfrm>
          <a:prstGeom prst="line">
            <a:avLst/>
          </a:prstGeom>
          <a:ln w="952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>
            <a:cxnSpLocks/>
            <a:stCxn id="15" idx="2"/>
            <a:endCxn id="53" idx="0"/>
          </p:cNvCxnSpPr>
          <p:nvPr/>
        </p:nvCxnSpPr>
        <p:spPr>
          <a:xfrm flipH="1">
            <a:off x="3163193" y="3208670"/>
            <a:ext cx="3798" cy="883358"/>
          </a:xfrm>
          <a:prstGeom prst="line">
            <a:avLst/>
          </a:prstGeom>
          <a:ln w="952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cxnSpLocks/>
            <a:stCxn id="68" idx="2"/>
          </p:cNvCxnSpPr>
          <p:nvPr/>
        </p:nvCxnSpPr>
        <p:spPr>
          <a:xfrm>
            <a:off x="5232629" y="3208670"/>
            <a:ext cx="0" cy="728002"/>
          </a:xfrm>
          <a:prstGeom prst="line">
            <a:avLst/>
          </a:prstGeom>
          <a:ln w="952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>
            <a:cxnSpLocks/>
            <a:stCxn id="41" idx="2"/>
            <a:endCxn id="72" idx="0"/>
          </p:cNvCxnSpPr>
          <p:nvPr/>
        </p:nvCxnSpPr>
        <p:spPr>
          <a:xfrm>
            <a:off x="7298266" y="3208670"/>
            <a:ext cx="32498" cy="1134730"/>
          </a:xfrm>
          <a:prstGeom prst="line">
            <a:avLst/>
          </a:prstGeom>
          <a:ln w="952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ounded Rectangle 119"/>
          <p:cNvSpPr/>
          <p:nvPr/>
        </p:nvSpPr>
        <p:spPr>
          <a:xfrm>
            <a:off x="6419048" y="1178169"/>
            <a:ext cx="895467" cy="534882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Job losses and economic hardship</a:t>
            </a:r>
          </a:p>
        </p:txBody>
      </p:sp>
      <p:cxnSp>
        <p:nvCxnSpPr>
          <p:cNvPr id="121" name="Straight Connector 120"/>
          <p:cNvCxnSpPr>
            <a:cxnSpLocks/>
            <a:stCxn id="120" idx="2"/>
            <a:endCxn id="5" idx="3"/>
          </p:cNvCxnSpPr>
          <p:nvPr/>
        </p:nvCxnSpPr>
        <p:spPr>
          <a:xfrm flipH="1">
            <a:off x="5842229" y="1713051"/>
            <a:ext cx="1024553" cy="462751"/>
          </a:xfrm>
          <a:prstGeom prst="line">
            <a:avLst/>
          </a:prstGeom>
          <a:ln w="95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ounded Rectangle 123"/>
          <p:cNvSpPr/>
          <p:nvPr/>
        </p:nvSpPr>
        <p:spPr>
          <a:xfrm>
            <a:off x="7459133" y="797169"/>
            <a:ext cx="1388534" cy="381000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Limited government and national/local capacity</a:t>
            </a:r>
          </a:p>
        </p:txBody>
      </p:sp>
      <p:cxnSp>
        <p:nvCxnSpPr>
          <p:cNvPr id="125" name="Straight Connector 124"/>
          <p:cNvCxnSpPr>
            <a:stCxn id="124" idx="2"/>
            <a:endCxn id="7" idx="0"/>
          </p:cNvCxnSpPr>
          <p:nvPr/>
        </p:nvCxnSpPr>
        <p:spPr>
          <a:xfrm flipH="1">
            <a:off x="7298266" y="1178169"/>
            <a:ext cx="855134" cy="826611"/>
          </a:xfrm>
          <a:prstGeom prst="line">
            <a:avLst/>
          </a:prstGeom>
          <a:ln w="95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ight Brace 129"/>
          <p:cNvSpPr/>
          <p:nvPr/>
        </p:nvSpPr>
        <p:spPr>
          <a:xfrm>
            <a:off x="9144000" y="609599"/>
            <a:ext cx="381000" cy="990601"/>
          </a:xfrm>
          <a:prstGeom prst="rightBrace">
            <a:avLst>
              <a:gd name="adj1" fmla="val 44423"/>
              <a:gd name="adj2" fmla="val 50000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ounded Rectangle 130"/>
          <p:cNvSpPr/>
          <p:nvPr/>
        </p:nvSpPr>
        <p:spPr>
          <a:xfrm>
            <a:off x="9388303" y="905599"/>
            <a:ext cx="1372214" cy="38100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rgbClr val="C00000"/>
                </a:solidFill>
                <a:latin typeface="Arial Narrow" panose="020B0606020202030204" pitchFamily="34" charset="0"/>
              </a:rPr>
              <a:t>Humanitarian/Cluster Needs Overview</a:t>
            </a:r>
          </a:p>
        </p:txBody>
      </p:sp>
      <p:sp>
        <p:nvSpPr>
          <p:cNvPr id="133" name="Right Brace 132"/>
          <p:cNvSpPr/>
          <p:nvPr/>
        </p:nvSpPr>
        <p:spPr>
          <a:xfrm>
            <a:off x="9144000" y="1804722"/>
            <a:ext cx="381000" cy="712544"/>
          </a:xfrm>
          <a:prstGeom prst="rightBrace">
            <a:avLst>
              <a:gd name="adj1" fmla="val 26923"/>
              <a:gd name="adj2" fmla="val 50000"/>
            </a:avLst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ounded Rectangle 133"/>
          <p:cNvSpPr/>
          <p:nvPr/>
        </p:nvSpPr>
        <p:spPr>
          <a:xfrm>
            <a:off x="9295321" y="1967372"/>
            <a:ext cx="1372214" cy="38100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Humanitarian Response Plan</a:t>
            </a:r>
          </a:p>
        </p:txBody>
      </p:sp>
      <p:sp>
        <p:nvSpPr>
          <p:cNvPr id="135" name="Right Brace 134"/>
          <p:cNvSpPr/>
          <p:nvPr/>
        </p:nvSpPr>
        <p:spPr>
          <a:xfrm>
            <a:off x="9144000" y="2710322"/>
            <a:ext cx="381000" cy="3314606"/>
          </a:xfrm>
          <a:prstGeom prst="rightBrace">
            <a:avLst>
              <a:gd name="adj1" fmla="val 76923"/>
              <a:gd name="adj2" fmla="val 50000"/>
            </a:avLst>
          </a:prstGeom>
          <a:ln w="19050">
            <a:solidFill>
              <a:srgbClr val="2E6A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ounded Rectangle 135"/>
          <p:cNvSpPr/>
          <p:nvPr/>
        </p:nvSpPr>
        <p:spPr>
          <a:xfrm>
            <a:off x="9429753" y="4090982"/>
            <a:ext cx="1617596" cy="553285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rgbClr val="2E6AB0"/>
                </a:solidFill>
                <a:latin typeface="Arial Narrow" panose="020B0606020202030204" pitchFamily="34" charset="0"/>
              </a:rPr>
              <a:t>Education Cluster Strategy Response Framework</a:t>
            </a:r>
          </a:p>
        </p:txBody>
      </p:sp>
      <p:cxnSp>
        <p:nvCxnSpPr>
          <p:cNvPr id="80" name="Straight Connector 79"/>
          <p:cNvCxnSpPr>
            <a:cxnSpLocks/>
            <a:stCxn id="120" idx="2"/>
            <a:endCxn id="7" idx="0"/>
          </p:cNvCxnSpPr>
          <p:nvPr/>
        </p:nvCxnSpPr>
        <p:spPr>
          <a:xfrm>
            <a:off x="6866782" y="1713051"/>
            <a:ext cx="431484" cy="291729"/>
          </a:xfrm>
          <a:prstGeom prst="line">
            <a:avLst/>
          </a:prstGeom>
          <a:ln w="95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5" idx="2"/>
            <a:endCxn id="41" idx="0"/>
          </p:cNvCxnSpPr>
          <p:nvPr/>
        </p:nvCxnSpPr>
        <p:spPr>
          <a:xfrm>
            <a:off x="5232629" y="2366302"/>
            <a:ext cx="2065637" cy="458320"/>
          </a:xfrm>
          <a:prstGeom prst="line">
            <a:avLst/>
          </a:prstGeom>
          <a:ln w="9525">
            <a:solidFill>
              <a:srgbClr val="2E6A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A83C98D6-008E-4A41-BAFA-84E0ECED7A78}"/>
              </a:ext>
            </a:extLst>
          </p:cNvPr>
          <p:cNvCxnSpPr>
            <a:cxnSpLocks/>
          </p:cNvCxnSpPr>
          <p:nvPr/>
        </p:nvCxnSpPr>
        <p:spPr>
          <a:xfrm flipH="1">
            <a:off x="5350359" y="1265515"/>
            <a:ext cx="113387" cy="703396"/>
          </a:xfrm>
          <a:prstGeom prst="line">
            <a:avLst/>
          </a:prstGeom>
          <a:ln w="95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ounded Rectangle 85">
            <a:extLst>
              <a:ext uri="{FF2B5EF4-FFF2-40B4-BE49-F238E27FC236}">
                <a16:creationId xmlns:a16="http://schemas.microsoft.com/office/drawing/2014/main" id="{C4BEE52C-DFAC-4C2C-A622-6B8214C829E5}"/>
              </a:ext>
            </a:extLst>
          </p:cNvPr>
          <p:cNvSpPr/>
          <p:nvPr/>
        </p:nvSpPr>
        <p:spPr>
          <a:xfrm>
            <a:off x="3894852" y="1432207"/>
            <a:ext cx="833559" cy="479298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Separation from caregivers</a:t>
            </a:r>
          </a:p>
        </p:txBody>
      </p:sp>
      <p:sp>
        <p:nvSpPr>
          <p:cNvPr id="92" name="Rounded Rectangle 85">
            <a:extLst>
              <a:ext uri="{FF2B5EF4-FFF2-40B4-BE49-F238E27FC236}">
                <a16:creationId xmlns:a16="http://schemas.microsoft.com/office/drawing/2014/main" id="{B4A56EF8-6C14-4B9D-90A3-5DDE3B8ED282}"/>
              </a:ext>
            </a:extLst>
          </p:cNvPr>
          <p:cNvSpPr/>
          <p:nvPr/>
        </p:nvSpPr>
        <p:spPr>
          <a:xfrm>
            <a:off x="4809021" y="968433"/>
            <a:ext cx="978983" cy="28604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Hunger</a:t>
            </a:r>
          </a:p>
        </p:txBody>
      </p:sp>
      <p:sp>
        <p:nvSpPr>
          <p:cNvPr id="109" name="Rounded Rectangle 26">
            <a:extLst>
              <a:ext uri="{FF2B5EF4-FFF2-40B4-BE49-F238E27FC236}">
                <a16:creationId xmlns:a16="http://schemas.microsoft.com/office/drawing/2014/main" id="{DB4A06DD-B844-4675-8E62-315FF33AD01A}"/>
              </a:ext>
            </a:extLst>
          </p:cNvPr>
          <p:cNvSpPr/>
          <p:nvPr/>
        </p:nvSpPr>
        <p:spPr>
          <a:xfrm>
            <a:off x="351588" y="4431178"/>
            <a:ext cx="1493223" cy="457200"/>
          </a:xfrm>
          <a:prstGeom prst="round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CA1.4. Provision of teaching and learning supplies</a:t>
            </a:r>
          </a:p>
        </p:txBody>
      </p:sp>
      <p:sp>
        <p:nvSpPr>
          <p:cNvPr id="110" name="Rounded Rectangle 52">
            <a:extLst>
              <a:ext uri="{FF2B5EF4-FFF2-40B4-BE49-F238E27FC236}">
                <a16:creationId xmlns:a16="http://schemas.microsoft.com/office/drawing/2014/main" id="{069D4B58-7692-4C98-9311-3310BB70CE5B}"/>
              </a:ext>
            </a:extLst>
          </p:cNvPr>
          <p:cNvSpPr/>
          <p:nvPr/>
        </p:nvSpPr>
        <p:spPr>
          <a:xfrm>
            <a:off x="2253868" y="4982025"/>
            <a:ext cx="1844456" cy="885375"/>
          </a:xfrm>
          <a:prstGeom prst="round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CA2.3. Parents:  </a:t>
            </a:r>
            <a:r>
              <a:rPr lang="en-US" sz="1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EiE</a:t>
            </a:r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 Lifesaving messages re COVID-19, how to facilitate wellbeing and play, how to access specialized services and selfcare.</a:t>
            </a:r>
          </a:p>
        </p:txBody>
      </p:sp>
      <p:sp>
        <p:nvSpPr>
          <p:cNvPr id="112" name="Rounded Rectangle 68">
            <a:extLst>
              <a:ext uri="{FF2B5EF4-FFF2-40B4-BE49-F238E27FC236}">
                <a16:creationId xmlns:a16="http://schemas.microsoft.com/office/drawing/2014/main" id="{475416F1-9993-4EF2-8B28-3290279CCCAC}"/>
              </a:ext>
            </a:extLst>
          </p:cNvPr>
          <p:cNvSpPr/>
          <p:nvPr/>
        </p:nvSpPr>
        <p:spPr>
          <a:xfrm>
            <a:off x="4318229" y="3275534"/>
            <a:ext cx="1828800" cy="593392"/>
          </a:xfrm>
          <a:prstGeom prst="round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CA3.1. Development of distance learning content – based on national </a:t>
            </a:r>
            <a:r>
              <a:rPr lang="en-US" sz="1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curr</a:t>
            </a:r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 + health and MHPSS messaging</a:t>
            </a:r>
          </a:p>
        </p:txBody>
      </p:sp>
      <p:sp>
        <p:nvSpPr>
          <p:cNvPr id="126" name="Rounded Rectangle 68">
            <a:extLst>
              <a:ext uri="{FF2B5EF4-FFF2-40B4-BE49-F238E27FC236}">
                <a16:creationId xmlns:a16="http://schemas.microsoft.com/office/drawing/2014/main" id="{F3B39661-3940-4CE4-AFFF-3F9B74576FEC}"/>
              </a:ext>
            </a:extLst>
          </p:cNvPr>
          <p:cNvSpPr/>
          <p:nvPr/>
        </p:nvSpPr>
        <p:spPr>
          <a:xfrm>
            <a:off x="4314593" y="3937403"/>
            <a:ext cx="1828800" cy="593392"/>
          </a:xfrm>
          <a:prstGeom prst="round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CA3.2. Development of distance learning guidance – Parental tips on facilitating learning</a:t>
            </a:r>
          </a:p>
        </p:txBody>
      </p:sp>
      <p:sp>
        <p:nvSpPr>
          <p:cNvPr id="128" name="Rounded Rectangle 68">
            <a:extLst>
              <a:ext uri="{FF2B5EF4-FFF2-40B4-BE49-F238E27FC236}">
                <a16:creationId xmlns:a16="http://schemas.microsoft.com/office/drawing/2014/main" id="{C755E978-66BA-4512-B91A-7F3F5DC0C414}"/>
              </a:ext>
            </a:extLst>
          </p:cNvPr>
          <p:cNvSpPr/>
          <p:nvPr/>
        </p:nvSpPr>
        <p:spPr>
          <a:xfrm>
            <a:off x="4336718" y="4615321"/>
            <a:ext cx="1828800" cy="642480"/>
          </a:xfrm>
          <a:prstGeom prst="round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CA3.3. Development of distance learning guidance – Teacher tips on remote facilitation of learning</a:t>
            </a:r>
          </a:p>
        </p:txBody>
      </p:sp>
      <p:sp>
        <p:nvSpPr>
          <p:cNvPr id="129" name="Rounded Rectangle 71">
            <a:extLst>
              <a:ext uri="{FF2B5EF4-FFF2-40B4-BE49-F238E27FC236}">
                <a16:creationId xmlns:a16="http://schemas.microsoft.com/office/drawing/2014/main" id="{27C041FD-CA8A-47C2-BBD1-345017320AD0}"/>
              </a:ext>
            </a:extLst>
          </p:cNvPr>
          <p:cNvSpPr/>
          <p:nvPr/>
        </p:nvSpPr>
        <p:spPr>
          <a:xfrm>
            <a:off x="2261696" y="3263463"/>
            <a:ext cx="1828799" cy="728001"/>
          </a:xfrm>
          <a:prstGeom prst="round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CA2.1. Advocacy and messaging on education sector role in prevention, mitigation, containment of pandemic, 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4D0AB24C-9E43-4EEE-9599-6138A34F2483}"/>
              </a:ext>
            </a:extLst>
          </p:cNvPr>
          <p:cNvSpPr/>
          <p:nvPr/>
        </p:nvSpPr>
        <p:spPr>
          <a:xfrm>
            <a:off x="108319" y="2639178"/>
            <a:ext cx="2065636" cy="2771022"/>
          </a:xfrm>
          <a:prstGeom prst="rect">
            <a:avLst/>
          </a:prstGeom>
          <a:solidFill>
            <a:schemeClr val="accent1">
              <a:lumMod val="20000"/>
              <a:lumOff val="80000"/>
              <a:alpha val="58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32" name="Rounded Rectangle 71">
            <a:extLst>
              <a:ext uri="{FF2B5EF4-FFF2-40B4-BE49-F238E27FC236}">
                <a16:creationId xmlns:a16="http://schemas.microsoft.com/office/drawing/2014/main" id="{D08180A3-EEC1-48E6-AB0D-FACC5C936B42}"/>
              </a:ext>
            </a:extLst>
          </p:cNvPr>
          <p:cNvSpPr/>
          <p:nvPr/>
        </p:nvSpPr>
        <p:spPr>
          <a:xfrm>
            <a:off x="6409041" y="3274747"/>
            <a:ext cx="1828799" cy="457200"/>
          </a:xfrm>
          <a:prstGeom prst="round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CA4.1. Community mobilization on safe schooling and risk mitigation </a:t>
            </a:r>
          </a:p>
        </p:txBody>
      </p:sp>
      <p:sp>
        <p:nvSpPr>
          <p:cNvPr id="137" name="Rounded Rectangle 71">
            <a:extLst>
              <a:ext uri="{FF2B5EF4-FFF2-40B4-BE49-F238E27FC236}">
                <a16:creationId xmlns:a16="http://schemas.microsoft.com/office/drawing/2014/main" id="{E04C70F9-1E19-4833-96C0-B7EE35CE9EF3}"/>
              </a:ext>
            </a:extLst>
          </p:cNvPr>
          <p:cNvSpPr/>
          <p:nvPr/>
        </p:nvSpPr>
        <p:spPr>
          <a:xfrm>
            <a:off x="6420901" y="3810000"/>
            <a:ext cx="1828799" cy="457200"/>
          </a:xfrm>
          <a:prstGeom prst="round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CA4.1. Individual and/or school-level cash interventions to mitigate economic impact of COVID-19 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1E264C6-CD7A-4AB9-924B-632E27800A59}"/>
              </a:ext>
            </a:extLst>
          </p:cNvPr>
          <p:cNvSpPr/>
          <p:nvPr/>
        </p:nvSpPr>
        <p:spPr>
          <a:xfrm>
            <a:off x="4212099" y="5836728"/>
            <a:ext cx="2065636" cy="967753"/>
          </a:xfrm>
          <a:prstGeom prst="rect">
            <a:avLst/>
          </a:prstGeom>
          <a:solidFill>
            <a:schemeClr val="accent1">
              <a:lumMod val="20000"/>
              <a:lumOff val="80000"/>
              <a:alpha val="58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53C25FD-BAF1-4C48-9416-04722D03F05A}"/>
              </a:ext>
            </a:extLst>
          </p:cNvPr>
          <p:cNvSpPr txBox="1"/>
          <p:nvPr/>
        </p:nvSpPr>
        <p:spPr>
          <a:xfrm>
            <a:off x="460372" y="4974182"/>
            <a:ext cx="13299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Recovery Phase</a:t>
            </a:r>
            <a:endParaRPr lang="da-DK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AF3CD049-83D0-400B-84BF-55A671607727}"/>
              </a:ext>
            </a:extLst>
          </p:cNvPr>
          <p:cNvSpPr txBox="1"/>
          <p:nvPr/>
        </p:nvSpPr>
        <p:spPr>
          <a:xfrm>
            <a:off x="4564016" y="6553200"/>
            <a:ext cx="13299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Recovery Phase</a:t>
            </a:r>
            <a:endParaRPr lang="da-DK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0" name="Rounded Rectangle 38">
            <a:extLst>
              <a:ext uri="{FF2B5EF4-FFF2-40B4-BE49-F238E27FC236}">
                <a16:creationId xmlns:a16="http://schemas.microsoft.com/office/drawing/2014/main" id="{2C7E2F42-0174-4F82-8DF9-5AC12A69B943}"/>
              </a:ext>
            </a:extLst>
          </p:cNvPr>
          <p:cNvSpPr/>
          <p:nvPr/>
        </p:nvSpPr>
        <p:spPr>
          <a:xfrm>
            <a:off x="37979" y="762001"/>
            <a:ext cx="918755" cy="1055946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rial Narrow" panose="020B0606020202030204" pitchFamily="34" charset="0"/>
              </a:rPr>
              <a:t>School Facilities contaminated and/or damaged due to nonuse</a:t>
            </a:r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8399FE14-5F6D-495D-9B41-7B5B9E1E237B}"/>
              </a:ext>
            </a:extLst>
          </p:cNvPr>
          <p:cNvCxnSpPr>
            <a:cxnSpLocks/>
            <a:stCxn id="140" idx="2"/>
          </p:cNvCxnSpPr>
          <p:nvPr/>
        </p:nvCxnSpPr>
        <p:spPr>
          <a:xfrm>
            <a:off x="497357" y="1817947"/>
            <a:ext cx="349908" cy="179329"/>
          </a:xfrm>
          <a:prstGeom prst="line">
            <a:avLst/>
          </a:prstGeom>
          <a:ln w="95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A2C85D0D-980A-42B5-96A9-0100C7B02DC3}"/>
              </a:ext>
            </a:extLst>
          </p:cNvPr>
          <p:cNvCxnSpPr>
            <a:cxnSpLocks/>
          </p:cNvCxnSpPr>
          <p:nvPr/>
        </p:nvCxnSpPr>
        <p:spPr>
          <a:xfrm flipH="1">
            <a:off x="3729574" y="1872061"/>
            <a:ext cx="182735" cy="125215"/>
          </a:xfrm>
          <a:prstGeom prst="line">
            <a:avLst/>
          </a:prstGeom>
          <a:ln w="95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0D4564AF-1760-4041-A273-470A7D6E75A7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2288779" y="1536681"/>
            <a:ext cx="2334250" cy="639121"/>
          </a:xfrm>
          <a:prstGeom prst="line">
            <a:avLst/>
          </a:prstGeom>
          <a:ln w="95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31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CE317431CEBC147987F05DAE86A27F6" ma:contentTypeVersion="12" ma:contentTypeDescription="Opret et nyt dokument." ma:contentTypeScope="" ma:versionID="42634b7ec19e917f5fbe1dd32a57591c">
  <xsd:schema xmlns:xsd="http://www.w3.org/2001/XMLSchema" xmlns:xs="http://www.w3.org/2001/XMLSchema" xmlns:p="http://schemas.microsoft.com/office/2006/metadata/properties" xmlns:ns3="082b9dea-9a63-434d-b57e-688050f99571" xmlns:ns4="bde28165-fc8c-44bd-870d-8513c2d38fe2" targetNamespace="http://schemas.microsoft.com/office/2006/metadata/properties" ma:root="true" ma:fieldsID="098dad9c92e3b68c5bf02ecba36bac5e" ns3:_="" ns4:_="">
    <xsd:import namespace="082b9dea-9a63-434d-b57e-688050f99571"/>
    <xsd:import namespace="bde28165-fc8c-44bd-870d-8513c2d38fe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2b9dea-9a63-434d-b57e-688050f995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e28165-fc8c-44bd-870d-8513c2d38fe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ashværdi for deling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E90510A-1822-430D-B1B5-CFDA4BE95829}">
  <ds:schemaRefs>
    <ds:schemaRef ds:uri="http://schemas.openxmlformats.org/package/2006/metadata/core-properties"/>
    <ds:schemaRef ds:uri="http://www.w3.org/XML/1998/namespace"/>
    <ds:schemaRef ds:uri="http://purl.org/dc/dcmitype/"/>
    <ds:schemaRef ds:uri="082b9dea-9a63-434d-b57e-688050f99571"/>
    <ds:schemaRef ds:uri="http://purl.org/dc/terms/"/>
    <ds:schemaRef ds:uri="http://schemas.microsoft.com/office/2006/metadata/properties"/>
    <ds:schemaRef ds:uri="http://schemas.microsoft.com/office/infopath/2007/PartnerControls"/>
    <ds:schemaRef ds:uri="bde28165-fc8c-44bd-870d-8513c2d38fe2"/>
    <ds:schemaRef ds:uri="http://schemas.microsoft.com/office/2006/documentManagement/typ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F2247349-2129-4B52-AE6C-3251FD3A7B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82b9dea-9a63-434d-b57e-688050f99571"/>
    <ds:schemaRef ds:uri="bde28165-fc8c-44bd-870d-8513c2d38fe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55BF56F-F969-442D-BB18-F18EDF97A71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5033</TotalTime>
  <Words>394</Words>
  <Application>Microsoft Office PowerPoint</Application>
  <PresentationFormat>On-screen Show (4:3)</PresentationFormat>
  <Paragraphs>45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Calibri</vt:lpstr>
      <vt:lpstr>Office Theme</vt:lpstr>
      <vt:lpstr>PowerPoint Presentation</vt:lpstr>
    </vt:vector>
  </TitlesOfParts>
  <Company>UNICEF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Landon Newby</dc:creator>
  <cp:lastModifiedBy>Alp Taylan, Kemal</cp:lastModifiedBy>
  <cp:revision>56</cp:revision>
  <dcterms:created xsi:type="dcterms:W3CDTF">2017-11-13T14:42:13Z</dcterms:created>
  <dcterms:modified xsi:type="dcterms:W3CDTF">2020-03-22T11:04:53Z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840c0f8-1866-4162-ad0f-2d70e03cc773_Enabled">
    <vt:lpwstr>True</vt:lpwstr>
  </property>
  <property fmtid="{D5CDD505-2E9C-101B-9397-08002B2CF9AE}" pid="3" name="MSIP_Label_7840c0f8-1866-4162-ad0f-2d70e03cc773_SiteId">
    <vt:lpwstr>b738c0f4-215a-438a-ad8b-3a8b60351c56</vt:lpwstr>
  </property>
  <property fmtid="{D5CDD505-2E9C-101B-9397-08002B2CF9AE}" pid="4" name="MSIP_Label_7840c0f8-1866-4162-ad0f-2d70e03cc773_Owner">
    <vt:lpwstr>meh@redbarnet.dk</vt:lpwstr>
  </property>
  <property fmtid="{D5CDD505-2E9C-101B-9397-08002B2CF9AE}" pid="5" name="MSIP_Label_7840c0f8-1866-4162-ad0f-2d70e03cc773_SetDate">
    <vt:lpwstr>2020-03-19T21:16:30.5173015Z</vt:lpwstr>
  </property>
  <property fmtid="{D5CDD505-2E9C-101B-9397-08002B2CF9AE}" pid="6" name="MSIP_Label_7840c0f8-1866-4162-ad0f-2d70e03cc773_Name">
    <vt:lpwstr>Public - Offentlig</vt:lpwstr>
  </property>
  <property fmtid="{D5CDD505-2E9C-101B-9397-08002B2CF9AE}" pid="7" name="MSIP_Label_7840c0f8-1866-4162-ad0f-2d70e03cc773_Application">
    <vt:lpwstr>Microsoft Azure Information Protection</vt:lpwstr>
  </property>
  <property fmtid="{D5CDD505-2E9C-101B-9397-08002B2CF9AE}" pid="8" name="MSIP_Label_7840c0f8-1866-4162-ad0f-2d70e03cc773_ActionId">
    <vt:lpwstr>91de86b5-0ec6-4d7c-81a4-8b81f1275efc</vt:lpwstr>
  </property>
  <property fmtid="{D5CDD505-2E9C-101B-9397-08002B2CF9AE}" pid="9" name="MSIP_Label_7840c0f8-1866-4162-ad0f-2d70e03cc773_Extended_MSFT_Method">
    <vt:lpwstr>Automatic</vt:lpwstr>
  </property>
  <property fmtid="{D5CDD505-2E9C-101B-9397-08002B2CF9AE}" pid="10" name="Sensitivity">
    <vt:lpwstr>Public - Offentlig</vt:lpwstr>
  </property>
  <property fmtid="{D5CDD505-2E9C-101B-9397-08002B2CF9AE}" pid="11" name="ContentTypeId">
    <vt:lpwstr>0x0101006CE317431CEBC147987F05DAE86A27F6</vt:lpwstr>
  </property>
</Properties>
</file>