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6" r:id="rId5"/>
  </p:sldMasterIdLst>
  <p:notesMasterIdLst>
    <p:notesMasterId r:id="rId17"/>
  </p:notesMasterIdLst>
  <p:sldIdLst>
    <p:sldId id="287" r:id="rId6"/>
    <p:sldId id="273" r:id="rId7"/>
    <p:sldId id="297" r:id="rId8"/>
    <p:sldId id="298" r:id="rId9"/>
    <p:sldId id="299" r:id="rId10"/>
    <p:sldId id="300" r:id="rId11"/>
    <p:sldId id="301" r:id="rId12"/>
    <p:sldId id="296" r:id="rId13"/>
    <p:sldId id="303" r:id="rId14"/>
    <p:sldId id="289" r:id="rId15"/>
    <p:sldId id="30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FF"/>
    <a:srgbClr val="000066"/>
    <a:srgbClr val="0066FF"/>
    <a:srgbClr val="FFFF00"/>
    <a:srgbClr val="9792F6"/>
    <a:srgbClr val="99CCFF"/>
    <a:srgbClr val="F6A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697"/>
  </p:normalViewPr>
  <p:slideViewPr>
    <p:cSldViewPr snapToGrid="0">
      <p:cViewPr>
        <p:scale>
          <a:sx n="100" d="100"/>
          <a:sy n="100" d="100"/>
        </p:scale>
        <p:origin x="1712" y="-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186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D2AECD-6E5C-4D83-98DD-02CF2643992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8C821DA-8103-4F47-AE79-512F6B0CD681}">
      <dgm:prSet phldrT="[Text]"/>
      <dgm:spPr/>
      <dgm:t>
        <a:bodyPr/>
        <a:lstStyle/>
        <a:p>
          <a:pPr rtl="1"/>
          <a:r>
            <a:rPr lang="ar-JO" noProof="0" dirty="0" err="1" smtClean="0">
              <a:solidFill>
                <a:schemeClr val="accent2"/>
              </a:solidFill>
            </a:rPr>
            <a:t>1.</a:t>
          </a:r>
          <a:r>
            <a:rPr lang="ar-JO" noProof="0" dirty="0" smtClean="0">
              <a:solidFill>
                <a:schemeClr val="accent2"/>
              </a:solidFill>
            </a:rPr>
            <a:t> تحليل حالات الطوارئ المحتملة وأثرها</a:t>
          </a:r>
          <a:endParaRPr lang="en-GB" noProof="0" dirty="0">
            <a:solidFill>
              <a:schemeClr val="accent2"/>
            </a:solidFill>
          </a:endParaRPr>
        </a:p>
      </dgm:t>
    </dgm:pt>
    <dgm:pt modelId="{E4C83162-D760-4EB5-A304-1188C8D2B9DD}" type="parTrans" cxnId="{A6C5FEEB-0051-46B4-94CB-3FB80BBFD0F7}">
      <dgm:prSet/>
      <dgm:spPr/>
      <dgm:t>
        <a:bodyPr/>
        <a:lstStyle/>
        <a:p>
          <a:endParaRPr lang="en-US"/>
        </a:p>
      </dgm:t>
    </dgm:pt>
    <dgm:pt modelId="{2DF7EC9A-64B4-4AB2-B60A-E90BD5538FF9}" type="sibTrans" cxnId="{A6C5FEEB-0051-46B4-94CB-3FB80BBFD0F7}">
      <dgm:prSet/>
      <dgm:spPr/>
      <dgm:t>
        <a:bodyPr/>
        <a:lstStyle/>
        <a:p>
          <a:endParaRPr lang="en-US"/>
        </a:p>
      </dgm:t>
    </dgm:pt>
    <dgm:pt modelId="{750F447F-B10D-495D-AB0E-1D8E7C5646A2}">
      <dgm:prSet phldrT="[Text]"/>
      <dgm:spPr/>
      <dgm:t>
        <a:bodyPr/>
        <a:lstStyle/>
        <a:p>
          <a:r>
            <a:rPr lang="ar-JO" noProof="0" dirty="0" err="1" smtClean="0">
              <a:solidFill>
                <a:schemeClr val="accent2"/>
              </a:solidFill>
            </a:rPr>
            <a:t>2.</a:t>
          </a:r>
          <a:r>
            <a:rPr lang="ar-JO" noProof="0" dirty="0" smtClean="0">
              <a:solidFill>
                <a:schemeClr val="accent2"/>
              </a:solidFill>
            </a:rPr>
            <a:t> تحليل القدرات ومواطن القوى الحالية</a:t>
          </a:r>
          <a:endParaRPr lang="en-GB" noProof="0" dirty="0">
            <a:solidFill>
              <a:schemeClr val="accent2"/>
            </a:solidFill>
          </a:endParaRPr>
        </a:p>
      </dgm:t>
    </dgm:pt>
    <dgm:pt modelId="{160102FB-C7BC-4205-9D21-89379545C245}" type="parTrans" cxnId="{9C8D257B-E486-4CE0-8099-305CAFF76001}">
      <dgm:prSet/>
      <dgm:spPr/>
      <dgm:t>
        <a:bodyPr/>
        <a:lstStyle/>
        <a:p>
          <a:endParaRPr lang="en-US"/>
        </a:p>
      </dgm:t>
    </dgm:pt>
    <dgm:pt modelId="{25854B5A-F8F8-49D5-889E-D69BA01FE046}" type="sibTrans" cxnId="{9C8D257B-E486-4CE0-8099-305CAFF76001}">
      <dgm:prSet/>
      <dgm:spPr/>
      <dgm:t>
        <a:bodyPr/>
        <a:lstStyle/>
        <a:p>
          <a:endParaRPr lang="en-US"/>
        </a:p>
      </dgm:t>
    </dgm:pt>
    <dgm:pt modelId="{476D88FC-DC53-420A-909B-7273AA88BB6B}">
      <dgm:prSet phldrT="[Text]"/>
      <dgm:spPr/>
      <dgm:t>
        <a:bodyPr/>
        <a:lstStyle/>
        <a:p>
          <a:r>
            <a:rPr lang="ar-JO" noProof="0" dirty="0" err="1" smtClean="0">
              <a:solidFill>
                <a:schemeClr val="accent2"/>
              </a:solidFill>
            </a:rPr>
            <a:t>3.</a:t>
          </a:r>
          <a:r>
            <a:rPr lang="ar-JO" noProof="0" dirty="0" smtClean="0">
              <a:solidFill>
                <a:schemeClr val="accent2"/>
              </a:solidFill>
            </a:rPr>
            <a:t> تطوير وثيقة للتخطيط </a:t>
          </a:r>
          <a:r>
            <a:rPr lang="ar-JO" dirty="0" smtClean="0">
              <a:solidFill>
                <a:srgbClr val="0000CC"/>
              </a:solidFill>
              <a:ea typeface="ＭＳ Ｐゴシック" pitchFamily="34" charset="-128"/>
            </a:rPr>
            <a:t>ال</a:t>
          </a:r>
          <a:r>
            <a:rPr lang="ar-SA" dirty="0" smtClean="0">
              <a:solidFill>
                <a:srgbClr val="0000CC"/>
              </a:solidFill>
            </a:rPr>
            <a:t>رديف</a:t>
          </a:r>
          <a:r>
            <a:rPr lang="ar-JO" noProof="0" dirty="0" smtClean="0">
              <a:solidFill>
                <a:srgbClr val="0000CC"/>
              </a:solidFill>
            </a:rPr>
            <a:t> </a:t>
          </a:r>
          <a:r>
            <a:rPr lang="ar-JO" noProof="0" dirty="0" smtClean="0">
              <a:solidFill>
                <a:schemeClr val="accent2"/>
              </a:solidFill>
            </a:rPr>
            <a:t> لحالات الطوارئ</a:t>
          </a:r>
          <a:endParaRPr lang="en-US" noProof="0" dirty="0">
            <a:solidFill>
              <a:schemeClr val="accent2"/>
            </a:solidFill>
          </a:endParaRPr>
        </a:p>
      </dgm:t>
    </dgm:pt>
    <dgm:pt modelId="{15E5D999-087C-4C24-A76E-1E7E7A768C82}" type="parTrans" cxnId="{6CD53588-E433-4E1D-9F26-646E4D05418D}">
      <dgm:prSet/>
      <dgm:spPr/>
      <dgm:t>
        <a:bodyPr/>
        <a:lstStyle/>
        <a:p>
          <a:endParaRPr lang="en-US"/>
        </a:p>
      </dgm:t>
    </dgm:pt>
    <dgm:pt modelId="{2EDB8A60-201B-4B46-A11A-28EE5BB1F39E}" type="sibTrans" cxnId="{6CD53588-E433-4E1D-9F26-646E4D05418D}">
      <dgm:prSet/>
      <dgm:spPr/>
      <dgm:t>
        <a:bodyPr/>
        <a:lstStyle/>
        <a:p>
          <a:endParaRPr lang="en-US"/>
        </a:p>
      </dgm:t>
    </dgm:pt>
    <dgm:pt modelId="{193C66AB-502D-40E8-95D5-267C09A327AE}">
      <dgm:prSet phldrT="[Text]"/>
      <dgm:spPr/>
      <dgm:t>
        <a:bodyPr/>
        <a:lstStyle/>
        <a:p>
          <a:r>
            <a:rPr lang="ar-JO" noProof="0" dirty="0" err="1" smtClean="0">
              <a:solidFill>
                <a:schemeClr val="accent2"/>
              </a:solidFill>
            </a:rPr>
            <a:t>4.</a:t>
          </a:r>
          <a:r>
            <a:rPr lang="ar-JO" noProof="0" dirty="0" smtClean="0">
              <a:solidFill>
                <a:schemeClr val="accent2"/>
              </a:solidFill>
            </a:rPr>
            <a:t> تنفيذ الخطة </a:t>
          </a:r>
          <a:r>
            <a:rPr lang="ar-JO" dirty="0" smtClean="0">
              <a:solidFill>
                <a:srgbClr val="0000CC"/>
              </a:solidFill>
              <a:ea typeface="ＭＳ Ｐゴシック" pitchFamily="34" charset="-128"/>
            </a:rPr>
            <a:t>ال</a:t>
          </a:r>
          <a:r>
            <a:rPr lang="ar-SA" dirty="0" smtClean="0">
              <a:solidFill>
                <a:srgbClr val="0000CC"/>
              </a:solidFill>
            </a:rPr>
            <a:t>رديفة</a:t>
          </a:r>
          <a:r>
            <a:rPr lang="ar-JO" dirty="0" smtClean="0">
              <a:solidFill>
                <a:srgbClr val="0000CC"/>
              </a:solidFill>
              <a:ea typeface="ＭＳ Ｐゴシック" pitchFamily="34" charset="-128"/>
            </a:rPr>
            <a:t> </a:t>
          </a:r>
          <a:r>
            <a:rPr lang="ar-JO" noProof="0" dirty="0" smtClean="0">
              <a:solidFill>
                <a:srgbClr val="0000CC"/>
              </a:solidFill>
            </a:rPr>
            <a:t> </a:t>
          </a:r>
          <a:r>
            <a:rPr lang="ar-JO" noProof="0" dirty="0" smtClean="0">
              <a:solidFill>
                <a:schemeClr val="accent2"/>
              </a:solidFill>
            </a:rPr>
            <a:t>لحالات الطوارئ</a:t>
          </a:r>
          <a:endParaRPr lang="en-US" noProof="0" dirty="0">
            <a:solidFill>
              <a:schemeClr val="accent2"/>
            </a:solidFill>
          </a:endParaRPr>
        </a:p>
      </dgm:t>
    </dgm:pt>
    <dgm:pt modelId="{1EFD67AB-69EF-4917-BBDD-8BDE5B04B979}" type="parTrans" cxnId="{BBBB3DFC-A0A1-45EA-9F6D-78A16C935714}">
      <dgm:prSet/>
      <dgm:spPr/>
      <dgm:t>
        <a:bodyPr/>
        <a:lstStyle/>
        <a:p>
          <a:endParaRPr lang="en-US"/>
        </a:p>
      </dgm:t>
    </dgm:pt>
    <dgm:pt modelId="{16AE58D9-FB97-41ED-A39F-22C6C538807D}" type="sibTrans" cxnId="{BBBB3DFC-A0A1-45EA-9F6D-78A16C935714}">
      <dgm:prSet/>
      <dgm:spPr/>
      <dgm:t>
        <a:bodyPr/>
        <a:lstStyle/>
        <a:p>
          <a:endParaRPr lang="en-US"/>
        </a:p>
      </dgm:t>
    </dgm:pt>
    <dgm:pt modelId="{5DA9B939-16C9-4AF2-8442-75326FCFBC5E}" type="pres">
      <dgm:prSet presAssocID="{9DD2AECD-6E5C-4D83-98DD-02CF2643992F}" presName="Name0" presStyleCnt="0">
        <dgm:presLayoutVars>
          <dgm:dir/>
          <dgm:animLvl val="lvl"/>
          <dgm:resizeHandles val="exact"/>
        </dgm:presLayoutVars>
      </dgm:prSet>
      <dgm:spPr/>
    </dgm:pt>
    <dgm:pt modelId="{131B92B5-86A2-4A42-A7AB-25A7F4BFF1FC}" type="pres">
      <dgm:prSet presAssocID="{C8C821DA-8103-4F47-AE79-512F6B0CD681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FDE973-799E-4413-B1FD-798CBEDBCD48}" type="pres">
      <dgm:prSet presAssocID="{2DF7EC9A-64B4-4AB2-B60A-E90BD5538FF9}" presName="parTxOnlySpace" presStyleCnt="0"/>
      <dgm:spPr/>
    </dgm:pt>
    <dgm:pt modelId="{00124AA8-7EBE-4963-A00D-D97947552C13}" type="pres">
      <dgm:prSet presAssocID="{750F447F-B10D-495D-AB0E-1D8E7C5646A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0459E-1127-4E87-90DE-11B9DB5E5039}" type="pres">
      <dgm:prSet presAssocID="{25854B5A-F8F8-49D5-889E-D69BA01FE046}" presName="parTxOnlySpace" presStyleCnt="0"/>
      <dgm:spPr/>
    </dgm:pt>
    <dgm:pt modelId="{D1CCCBBA-D406-428E-B62F-757589DD24B7}" type="pres">
      <dgm:prSet presAssocID="{476D88FC-DC53-420A-909B-7273AA88BB6B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C3F8A-AB15-43F9-A807-169871527913}" type="pres">
      <dgm:prSet presAssocID="{2EDB8A60-201B-4B46-A11A-28EE5BB1F39E}" presName="parTxOnlySpace" presStyleCnt="0"/>
      <dgm:spPr/>
    </dgm:pt>
    <dgm:pt modelId="{0F506E51-D1D3-40E7-8F55-9478D0D690FC}" type="pres">
      <dgm:prSet presAssocID="{193C66AB-502D-40E8-95D5-267C09A327AE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C5FEEB-0051-46B4-94CB-3FB80BBFD0F7}" srcId="{9DD2AECD-6E5C-4D83-98DD-02CF2643992F}" destId="{C8C821DA-8103-4F47-AE79-512F6B0CD681}" srcOrd="0" destOrd="0" parTransId="{E4C83162-D760-4EB5-A304-1188C8D2B9DD}" sibTransId="{2DF7EC9A-64B4-4AB2-B60A-E90BD5538FF9}"/>
    <dgm:cxn modelId="{31EEAAAC-7E8C-42C8-8FFC-4F6B2DD74D54}" type="presOf" srcId="{C8C821DA-8103-4F47-AE79-512F6B0CD681}" destId="{131B92B5-86A2-4A42-A7AB-25A7F4BFF1FC}" srcOrd="0" destOrd="0" presId="urn:microsoft.com/office/officeart/2005/8/layout/chevron1"/>
    <dgm:cxn modelId="{9C8D257B-E486-4CE0-8099-305CAFF76001}" srcId="{9DD2AECD-6E5C-4D83-98DD-02CF2643992F}" destId="{750F447F-B10D-495D-AB0E-1D8E7C5646A2}" srcOrd="1" destOrd="0" parTransId="{160102FB-C7BC-4205-9D21-89379545C245}" sibTransId="{25854B5A-F8F8-49D5-889E-D69BA01FE046}"/>
    <dgm:cxn modelId="{5E0C8CB8-D22E-4467-964F-48C014B5E1BE}" type="presOf" srcId="{750F447F-B10D-495D-AB0E-1D8E7C5646A2}" destId="{00124AA8-7EBE-4963-A00D-D97947552C13}" srcOrd="0" destOrd="0" presId="urn:microsoft.com/office/officeart/2005/8/layout/chevron1"/>
    <dgm:cxn modelId="{6CD53588-E433-4E1D-9F26-646E4D05418D}" srcId="{9DD2AECD-6E5C-4D83-98DD-02CF2643992F}" destId="{476D88FC-DC53-420A-909B-7273AA88BB6B}" srcOrd="2" destOrd="0" parTransId="{15E5D999-087C-4C24-A76E-1E7E7A768C82}" sibTransId="{2EDB8A60-201B-4B46-A11A-28EE5BB1F39E}"/>
    <dgm:cxn modelId="{1B554046-6397-4848-A815-301F39803FBE}" type="presOf" srcId="{9DD2AECD-6E5C-4D83-98DD-02CF2643992F}" destId="{5DA9B939-16C9-4AF2-8442-75326FCFBC5E}" srcOrd="0" destOrd="0" presId="urn:microsoft.com/office/officeart/2005/8/layout/chevron1"/>
    <dgm:cxn modelId="{754F7A1C-5BCA-4C5E-90B1-9D965E2A2A4B}" type="presOf" srcId="{193C66AB-502D-40E8-95D5-267C09A327AE}" destId="{0F506E51-D1D3-40E7-8F55-9478D0D690FC}" srcOrd="0" destOrd="0" presId="urn:microsoft.com/office/officeart/2005/8/layout/chevron1"/>
    <dgm:cxn modelId="{BBBB3DFC-A0A1-45EA-9F6D-78A16C935714}" srcId="{9DD2AECD-6E5C-4D83-98DD-02CF2643992F}" destId="{193C66AB-502D-40E8-95D5-267C09A327AE}" srcOrd="3" destOrd="0" parTransId="{1EFD67AB-69EF-4917-BBDD-8BDE5B04B979}" sibTransId="{16AE58D9-FB97-41ED-A39F-22C6C538807D}"/>
    <dgm:cxn modelId="{7B766770-1B1A-439B-9FC3-3A79115B8385}" type="presOf" srcId="{476D88FC-DC53-420A-909B-7273AA88BB6B}" destId="{D1CCCBBA-D406-428E-B62F-757589DD24B7}" srcOrd="0" destOrd="0" presId="urn:microsoft.com/office/officeart/2005/8/layout/chevron1"/>
    <dgm:cxn modelId="{C510B23D-FA3C-4285-9726-6A22104A9FEB}" type="presParOf" srcId="{5DA9B939-16C9-4AF2-8442-75326FCFBC5E}" destId="{131B92B5-86A2-4A42-A7AB-25A7F4BFF1FC}" srcOrd="0" destOrd="0" presId="urn:microsoft.com/office/officeart/2005/8/layout/chevron1"/>
    <dgm:cxn modelId="{EA2C7B97-8418-4FDA-90D6-62D556BD5F39}" type="presParOf" srcId="{5DA9B939-16C9-4AF2-8442-75326FCFBC5E}" destId="{AAFDE973-799E-4413-B1FD-798CBEDBCD48}" srcOrd="1" destOrd="0" presId="urn:microsoft.com/office/officeart/2005/8/layout/chevron1"/>
    <dgm:cxn modelId="{BC743287-22C4-4E08-B5AD-F6B0EBB0F593}" type="presParOf" srcId="{5DA9B939-16C9-4AF2-8442-75326FCFBC5E}" destId="{00124AA8-7EBE-4963-A00D-D97947552C13}" srcOrd="2" destOrd="0" presId="urn:microsoft.com/office/officeart/2005/8/layout/chevron1"/>
    <dgm:cxn modelId="{78008DE4-ACD5-4E9E-9318-B82FBF8D7568}" type="presParOf" srcId="{5DA9B939-16C9-4AF2-8442-75326FCFBC5E}" destId="{61A0459E-1127-4E87-90DE-11B9DB5E5039}" srcOrd="3" destOrd="0" presId="urn:microsoft.com/office/officeart/2005/8/layout/chevron1"/>
    <dgm:cxn modelId="{205F3E34-FF37-4601-A0F7-082E142E93BA}" type="presParOf" srcId="{5DA9B939-16C9-4AF2-8442-75326FCFBC5E}" destId="{D1CCCBBA-D406-428E-B62F-757589DD24B7}" srcOrd="4" destOrd="0" presId="urn:microsoft.com/office/officeart/2005/8/layout/chevron1"/>
    <dgm:cxn modelId="{1AB36619-631F-479B-B097-66A375B8BF3D}" type="presParOf" srcId="{5DA9B939-16C9-4AF2-8442-75326FCFBC5E}" destId="{A24C3F8A-AB15-43F9-A807-169871527913}" srcOrd="5" destOrd="0" presId="urn:microsoft.com/office/officeart/2005/8/layout/chevron1"/>
    <dgm:cxn modelId="{74ADB40C-4AA3-4A1D-BE39-8F11193A6D42}" type="presParOf" srcId="{5DA9B939-16C9-4AF2-8442-75326FCFBC5E}" destId="{0F506E51-D1D3-40E7-8F55-9478D0D690F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1B92B5-86A2-4A42-A7AB-25A7F4BFF1FC}">
      <dsp:nvSpPr>
        <dsp:cNvPr id="0" name=""/>
        <dsp:cNvSpPr/>
      </dsp:nvSpPr>
      <dsp:spPr>
        <a:xfrm>
          <a:off x="4241" y="257504"/>
          <a:ext cx="2469058" cy="9876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noProof="0" dirty="0" err="1" smtClean="0">
              <a:solidFill>
                <a:schemeClr val="accent2"/>
              </a:solidFill>
            </a:rPr>
            <a:t>1.</a:t>
          </a:r>
          <a:r>
            <a:rPr lang="ar-JO" sz="2000" kern="1200" noProof="0" dirty="0" smtClean="0">
              <a:solidFill>
                <a:schemeClr val="accent2"/>
              </a:solidFill>
            </a:rPr>
            <a:t> تحليل حالات الطوارئ المحتملة وأثرها</a:t>
          </a:r>
          <a:endParaRPr lang="en-GB" sz="2000" kern="1200" noProof="0" dirty="0">
            <a:solidFill>
              <a:schemeClr val="accent2"/>
            </a:solidFill>
          </a:endParaRPr>
        </a:p>
      </dsp:txBody>
      <dsp:txXfrm>
        <a:off x="498053" y="257504"/>
        <a:ext cx="1481435" cy="987623"/>
      </dsp:txXfrm>
    </dsp:sp>
    <dsp:sp modelId="{00124AA8-7EBE-4963-A00D-D97947552C13}">
      <dsp:nvSpPr>
        <dsp:cNvPr id="0" name=""/>
        <dsp:cNvSpPr/>
      </dsp:nvSpPr>
      <dsp:spPr>
        <a:xfrm>
          <a:off x="2226394" y="257504"/>
          <a:ext cx="2469058" cy="9876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noProof="0" dirty="0" err="1" smtClean="0">
              <a:solidFill>
                <a:schemeClr val="accent2"/>
              </a:solidFill>
            </a:rPr>
            <a:t>2.</a:t>
          </a:r>
          <a:r>
            <a:rPr lang="ar-JO" sz="2000" kern="1200" noProof="0" dirty="0" smtClean="0">
              <a:solidFill>
                <a:schemeClr val="accent2"/>
              </a:solidFill>
            </a:rPr>
            <a:t> تحليل القدرات ومواطن القوى الحالية</a:t>
          </a:r>
          <a:endParaRPr lang="en-GB" sz="2000" kern="1200" noProof="0" dirty="0">
            <a:solidFill>
              <a:schemeClr val="accent2"/>
            </a:solidFill>
          </a:endParaRPr>
        </a:p>
      </dsp:txBody>
      <dsp:txXfrm>
        <a:off x="2720206" y="257504"/>
        <a:ext cx="1481435" cy="987623"/>
      </dsp:txXfrm>
    </dsp:sp>
    <dsp:sp modelId="{D1CCCBBA-D406-428E-B62F-757589DD24B7}">
      <dsp:nvSpPr>
        <dsp:cNvPr id="0" name=""/>
        <dsp:cNvSpPr/>
      </dsp:nvSpPr>
      <dsp:spPr>
        <a:xfrm>
          <a:off x="4448547" y="257504"/>
          <a:ext cx="2469058" cy="9876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noProof="0" dirty="0" err="1" smtClean="0">
              <a:solidFill>
                <a:schemeClr val="accent2"/>
              </a:solidFill>
            </a:rPr>
            <a:t>3.</a:t>
          </a:r>
          <a:r>
            <a:rPr lang="ar-JO" sz="2000" kern="1200" noProof="0" dirty="0" smtClean="0">
              <a:solidFill>
                <a:schemeClr val="accent2"/>
              </a:solidFill>
            </a:rPr>
            <a:t> تطوير وثيقة للتخطيط </a:t>
          </a:r>
          <a:r>
            <a:rPr lang="ar-JO" sz="2000" kern="1200" dirty="0" smtClean="0">
              <a:solidFill>
                <a:srgbClr val="0000CC"/>
              </a:solidFill>
              <a:ea typeface="ＭＳ Ｐゴシック" pitchFamily="34" charset="-128"/>
            </a:rPr>
            <a:t>ال</a:t>
          </a:r>
          <a:r>
            <a:rPr lang="ar-SA" sz="2000" kern="1200" dirty="0" smtClean="0">
              <a:solidFill>
                <a:srgbClr val="0000CC"/>
              </a:solidFill>
            </a:rPr>
            <a:t>رديف</a:t>
          </a:r>
          <a:r>
            <a:rPr lang="ar-JO" sz="2000" kern="1200" noProof="0" dirty="0" smtClean="0">
              <a:solidFill>
                <a:srgbClr val="0000CC"/>
              </a:solidFill>
            </a:rPr>
            <a:t> </a:t>
          </a:r>
          <a:r>
            <a:rPr lang="ar-JO" sz="2000" kern="1200" noProof="0" dirty="0" smtClean="0">
              <a:solidFill>
                <a:schemeClr val="accent2"/>
              </a:solidFill>
            </a:rPr>
            <a:t> لحالات الطوارئ</a:t>
          </a:r>
          <a:endParaRPr lang="en-US" sz="2000" kern="1200" noProof="0" dirty="0">
            <a:solidFill>
              <a:schemeClr val="accent2"/>
            </a:solidFill>
          </a:endParaRPr>
        </a:p>
      </dsp:txBody>
      <dsp:txXfrm>
        <a:off x="4942359" y="257504"/>
        <a:ext cx="1481435" cy="987623"/>
      </dsp:txXfrm>
    </dsp:sp>
    <dsp:sp modelId="{0F506E51-D1D3-40E7-8F55-9478D0D690FC}">
      <dsp:nvSpPr>
        <dsp:cNvPr id="0" name=""/>
        <dsp:cNvSpPr/>
      </dsp:nvSpPr>
      <dsp:spPr>
        <a:xfrm>
          <a:off x="6670699" y="257504"/>
          <a:ext cx="2469058" cy="9876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noProof="0" dirty="0" err="1" smtClean="0">
              <a:solidFill>
                <a:schemeClr val="accent2"/>
              </a:solidFill>
            </a:rPr>
            <a:t>4.</a:t>
          </a:r>
          <a:r>
            <a:rPr lang="ar-JO" sz="2000" kern="1200" noProof="0" dirty="0" smtClean="0">
              <a:solidFill>
                <a:schemeClr val="accent2"/>
              </a:solidFill>
            </a:rPr>
            <a:t> تنفيذ الخطة </a:t>
          </a:r>
          <a:r>
            <a:rPr lang="ar-JO" sz="2000" kern="1200" dirty="0" smtClean="0">
              <a:solidFill>
                <a:srgbClr val="0000CC"/>
              </a:solidFill>
              <a:ea typeface="ＭＳ Ｐゴシック" pitchFamily="34" charset="-128"/>
            </a:rPr>
            <a:t>ال</a:t>
          </a:r>
          <a:r>
            <a:rPr lang="ar-SA" sz="2000" kern="1200" dirty="0" smtClean="0">
              <a:solidFill>
                <a:srgbClr val="0000CC"/>
              </a:solidFill>
            </a:rPr>
            <a:t>رديفة</a:t>
          </a:r>
          <a:r>
            <a:rPr lang="ar-JO" sz="2000" kern="1200" dirty="0" smtClean="0">
              <a:solidFill>
                <a:srgbClr val="0000CC"/>
              </a:solidFill>
              <a:ea typeface="ＭＳ Ｐゴシック" pitchFamily="34" charset="-128"/>
            </a:rPr>
            <a:t> </a:t>
          </a:r>
          <a:r>
            <a:rPr lang="ar-JO" sz="2000" kern="1200" noProof="0" dirty="0" smtClean="0">
              <a:solidFill>
                <a:srgbClr val="0000CC"/>
              </a:solidFill>
            </a:rPr>
            <a:t> </a:t>
          </a:r>
          <a:r>
            <a:rPr lang="ar-JO" sz="2000" kern="1200" noProof="0" dirty="0" smtClean="0">
              <a:solidFill>
                <a:schemeClr val="accent2"/>
              </a:solidFill>
            </a:rPr>
            <a:t>لحالات الطوارئ</a:t>
          </a:r>
          <a:endParaRPr lang="en-US" sz="2000" kern="1200" noProof="0" dirty="0">
            <a:solidFill>
              <a:schemeClr val="accent2"/>
            </a:solidFill>
          </a:endParaRPr>
        </a:p>
      </dsp:txBody>
      <dsp:txXfrm>
        <a:off x="7164511" y="257504"/>
        <a:ext cx="1481435" cy="987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88C9575-A9E8-45AF-88BE-DCE356524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76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D0F150-54F2-4DF7-8050-C26407DA9F3A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1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7896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Calibri" pitchFamily="34" charset="0"/>
              <a:ea typeface="ＭＳ Ｐゴシック" pitchFamily="34" charset="-128"/>
            </a:endParaRPr>
          </a:p>
          <a:p>
            <a:endParaRPr lang="en-US" dirty="0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563E3E-2E3A-4ED8-863D-AE0B56914DCA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3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1395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mtClean="0">
                <a:latin typeface="Arial" pitchFamily="34" charset="0"/>
                <a:ea typeface="ＭＳ Ｐゴシック" pitchFamily="34" charset="-128"/>
              </a:rPr>
              <a:t>Though the aim with the planning is not a written plan, a written document can be used in a number of ways.</a:t>
            </a: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B86C9E-5085-473C-A447-549337BBEAFB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6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0973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smtClean="0">
                <a:latin typeface="Arial" pitchFamily="34" charset="0"/>
                <a:ea typeface="ＭＳ Ｐゴシック" pitchFamily="34" charset="-128"/>
              </a:rPr>
              <a:t>Though the aim with the planning is not a written plan, a written document can be used in a number of ways.</a:t>
            </a: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A4CFCB-7DB5-4352-93B7-8A8F4509D28A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7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043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mtClean="0">
                <a:latin typeface="Calibri" pitchFamily="34" charset="0"/>
                <a:ea typeface="ＭＳ Ｐゴシック" pitchFamily="34" charset="-128"/>
              </a:rPr>
              <a:t>Contingency planning is a process that takes time.  It can start off as an education cluster meeting, lead into a larger workshop or it can be conducted over a period of a 3 day workshop.</a:t>
            </a:r>
          </a:p>
          <a:p>
            <a:pPr>
              <a:buFont typeface="Wingdings" pitchFamily="2" charset="2"/>
              <a:buChar char="ü"/>
            </a:pPr>
            <a:r>
              <a:rPr lang="en-US" smtClean="0">
                <a:latin typeface="Calibri" pitchFamily="34" charset="0"/>
                <a:ea typeface="ＭＳ Ｐゴシック" pitchFamily="34" charset="-128"/>
              </a:rPr>
              <a:t>It is a continuous process of analyzing contexts, revising plans and implementing preparedness. 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n-US" smtClean="0">
                <a:latin typeface="Arial" pitchFamily="34" charset="0"/>
                <a:ea typeface="ＭＳ Ｐゴシック" pitchFamily="34" charset="-128"/>
              </a:rPr>
              <a:t>Contingency planning is NOT a process to produce a written plan. It is a process to ensure and enhance proper preparedness, of which a written plan is just one useful element. </a:t>
            </a:r>
            <a:endParaRPr lang="en-US" smtClean="0">
              <a:latin typeface="Calibri" pitchFamily="34" charset="0"/>
              <a:ea typeface="ＭＳ Ｐゴシック" pitchFamily="34" charset="-128"/>
            </a:endParaRPr>
          </a:p>
          <a:p>
            <a:endParaRPr lang="en-US" smtClean="0">
              <a:latin typeface="Calibri" pitchFamily="34" charset="0"/>
              <a:ea typeface="ＭＳ Ｐゴシック" pitchFamily="34" charset="-128"/>
            </a:endParaRPr>
          </a:p>
          <a:p>
            <a:endParaRPr lang="en-US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C84265-EDF5-43D2-BD1C-B423E1C368D8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8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1525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66FF">
                  <a:tint val="66000"/>
                  <a:satMod val="160000"/>
                </a:srgbClr>
              </a:gs>
              <a:gs pos="50000">
                <a:srgbClr val="0066FF">
                  <a:tint val="44500"/>
                  <a:satMod val="160000"/>
                </a:srgbClr>
              </a:gs>
              <a:gs pos="100000">
                <a:srgbClr val="0066FF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788" y="4724400"/>
            <a:ext cx="56086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54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29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Arial" charset="0"/>
              <a:ea typeface="ＭＳ Ｐゴシック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457200" y="6400800"/>
            <a:ext cx="8229600" cy="0"/>
          </a:xfrm>
          <a:prstGeom prst="line">
            <a:avLst/>
          </a:prstGeom>
          <a:noFill/>
          <a:ln w="9525">
            <a:solidFill>
              <a:srgbClr val="3C449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Arial" charset="0"/>
              <a:ea typeface="+mn-ea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3550" y="6400800"/>
            <a:ext cx="8255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GB"/>
              <a:t>INEE and Education Cluster 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000066"/>
          </a:solidFill>
          <a:latin typeface="+mn-lt"/>
          <a:ea typeface="ＭＳ Ｐゴシック" charset="-128"/>
          <a:cs typeface="ＭＳ Ｐゴシック" charset="-128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q"/>
        <a:defRPr sz="2800">
          <a:solidFill>
            <a:srgbClr val="000066"/>
          </a:solidFill>
          <a:latin typeface="+mn-lt"/>
          <a:ea typeface="ＭＳ Ｐゴシック" charset="-128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rgbClr val="000066"/>
          </a:solidFill>
          <a:latin typeface="+mn-lt"/>
          <a:ea typeface="ＭＳ Ｐゴシック" charset="-128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712788" y="1312863"/>
            <a:ext cx="8043862" cy="2578100"/>
          </a:xfrm>
        </p:spPr>
        <p:txBody>
          <a:bodyPr/>
          <a:lstStyle/>
          <a:p>
            <a:r>
              <a:rPr lang="ar-JO" dirty="0" smtClean="0">
                <a:solidFill>
                  <a:srgbClr val="0070C0"/>
                </a:solidFill>
                <a:ea typeface="ＭＳ Ｐゴシック" pitchFamily="34" charset="-128"/>
              </a:rPr>
              <a:t>تطوير </a:t>
            </a:r>
            <a:r>
              <a:rPr lang="ar-JO" smtClean="0">
                <a:solidFill>
                  <a:srgbClr val="0070C0"/>
                </a:solidFill>
                <a:ea typeface="ＭＳ Ｐゴシック" pitchFamily="34" charset="-128"/>
              </a:rPr>
              <a:t>الخطط الرديفة </a:t>
            </a:r>
            <a:r>
              <a:rPr lang="ar-JO" dirty="0" smtClean="0">
                <a:solidFill>
                  <a:srgbClr val="0070C0"/>
                </a:solidFill>
                <a:ea typeface="ＭＳ Ｐゴシック" pitchFamily="34" charset="-128"/>
              </a:rPr>
              <a:t>للطوارئ</a:t>
            </a:r>
            <a:endParaRPr lang="en-GB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ar-JO" dirty="0" smtClean="0">
                <a:ea typeface="ＭＳ Ｐゴシック" pitchFamily="34" charset="-128"/>
              </a:rPr>
              <a:t>تمرين: تطوير خطة </a:t>
            </a:r>
            <a:r>
              <a:rPr lang="ar-SA" dirty="0" smtClean="0"/>
              <a:t>رديفة</a:t>
            </a:r>
            <a:r>
              <a:rPr lang="ar-JO" dirty="0" smtClean="0">
                <a:solidFill>
                  <a:srgbClr val="0000CC"/>
                </a:solidFill>
                <a:ea typeface="ＭＳ Ｐゴシック" pitchFamily="34" charset="-128"/>
              </a:rPr>
              <a:t> </a:t>
            </a:r>
            <a:r>
              <a:rPr lang="ar-JO" dirty="0" smtClean="0">
                <a:solidFill>
                  <a:srgbClr val="0000CC"/>
                </a:solidFill>
              </a:rPr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ar-JO" dirty="0" smtClean="0">
                <a:ea typeface="ＭＳ Ｐゴシック" pitchFamily="34" charset="-128"/>
              </a:rPr>
              <a:t> لحالات الطوارئ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92088" y="1600200"/>
            <a:ext cx="8726487" cy="4525963"/>
          </a:xfrm>
        </p:spPr>
        <p:txBody>
          <a:bodyPr/>
          <a:lstStyle/>
          <a:p>
            <a:pPr algn="r" rtl="1">
              <a:buFont typeface="Wingdings" pitchFamily="2" charset="2"/>
              <a:buNone/>
            </a:pPr>
            <a:r>
              <a:rPr lang="ar-JO" sz="1600" b="1" u="sng" dirty="0" err="1" smtClean="0">
                <a:ea typeface="ＭＳ Ｐゴシック" pitchFamily="34" charset="-128"/>
              </a:rPr>
              <a:t>التعليمات:</a:t>
            </a:r>
            <a:r>
              <a:rPr lang="ar-JO" sz="1600" b="1" u="sng" dirty="0" smtClean="0">
                <a:ea typeface="ＭＳ Ｐゴシック" pitchFamily="34" charset="-128"/>
              </a:rPr>
              <a:t> </a:t>
            </a:r>
          </a:p>
          <a:p>
            <a:pPr algn="r" rtl="1">
              <a:buFont typeface="Wingdings" pitchFamily="2" charset="2"/>
              <a:buNone/>
            </a:pPr>
            <a:endParaRPr lang="en-US" sz="1600" b="1" u="sng" dirty="0" smtClean="0">
              <a:ea typeface="ＭＳ Ｐゴシック" pitchFamily="34" charset="-128"/>
            </a:endParaRPr>
          </a:p>
          <a:p>
            <a:pPr algn="r" rtl="1">
              <a:buFont typeface="Wingdings" pitchFamily="2" charset="2"/>
              <a:buAutoNum type="arabicPeriod"/>
            </a:pPr>
            <a:r>
              <a:rPr lang="ar-JO" sz="1600" dirty="0" smtClean="0">
                <a:ea typeface="ＭＳ Ｐゴシック" pitchFamily="34" charset="-128"/>
              </a:rPr>
              <a:t>قسم المشاركين إلى 6 مجموعات بحسب الفئات </a:t>
            </a:r>
            <a:r>
              <a:rPr lang="ar-JO" sz="1600" dirty="0" err="1" smtClean="0">
                <a:ea typeface="ＭＳ Ｐゴシック" pitchFamily="34" charset="-128"/>
              </a:rPr>
              <a:t>التالية:</a:t>
            </a:r>
            <a:endParaRPr lang="ar-JO" sz="1600" dirty="0" smtClean="0">
              <a:ea typeface="ＭＳ Ｐゴシック" pitchFamily="34" charset="-128"/>
            </a:endParaRPr>
          </a:p>
          <a:p>
            <a:pPr algn="r" rtl="1"/>
            <a:r>
              <a:rPr lang="ar-JO" sz="1600" u="sng" dirty="0" smtClean="0">
                <a:ea typeface="ＭＳ Ｐゴシック" pitchFamily="34" charset="-128"/>
              </a:rPr>
              <a:t>المجموعة 1:</a:t>
            </a:r>
            <a:r>
              <a:rPr lang="ar-JO" sz="1600" dirty="0" smtClean="0">
                <a:ea typeface="ＭＳ Ｐゴシック" pitchFamily="34" charset="-128"/>
              </a:rPr>
              <a:t> التقييم، المتابعة، التقويم وإدارة المعلومات</a:t>
            </a:r>
          </a:p>
          <a:p>
            <a:pPr algn="r" rtl="1"/>
            <a:r>
              <a:rPr lang="ar-JO" sz="1600" u="sng" dirty="0" smtClean="0">
                <a:ea typeface="ＭＳ Ｐゴシック" pitchFamily="34" charset="-128"/>
              </a:rPr>
              <a:t>المجموعة 2: </a:t>
            </a:r>
            <a:r>
              <a:rPr lang="ar-JO" sz="1600" dirty="0" smtClean="0">
                <a:ea typeface="ＭＳ Ｐゴシック" pitchFamily="34" charset="-128"/>
              </a:rPr>
              <a:t>تنسيق/ إدارة المجموعات العنقودية والموارد البشرية</a:t>
            </a:r>
          </a:p>
          <a:p>
            <a:pPr algn="r" rtl="1"/>
            <a:r>
              <a:rPr lang="ar-JO" sz="1600" u="sng" dirty="0" smtClean="0">
                <a:ea typeface="ＭＳ Ｐゴシック" pitchFamily="34" charset="-128"/>
              </a:rPr>
              <a:t>المجموعة 3: </a:t>
            </a:r>
            <a:r>
              <a:rPr lang="ar-JO" sz="1600" dirty="0" smtClean="0">
                <a:ea typeface="ＭＳ Ｐゴシック" pitchFamily="34" charset="-128"/>
              </a:rPr>
              <a:t>تجنيد المعلمين، الحشد، التدريب، والتعويض</a:t>
            </a:r>
          </a:p>
          <a:p>
            <a:pPr algn="r" rtl="1"/>
            <a:r>
              <a:rPr lang="ar-JO" sz="1600" u="sng" dirty="0" smtClean="0">
                <a:ea typeface="ＭＳ Ｐゴシック" pitchFamily="34" charset="-128"/>
              </a:rPr>
              <a:t>المجموعة 4: </a:t>
            </a:r>
            <a:r>
              <a:rPr lang="ar-JO" sz="1600" dirty="0" smtClean="0">
                <a:ea typeface="ＭＳ Ｐゴシック" pitchFamily="34" charset="-128"/>
              </a:rPr>
              <a:t>مساحات التعليم المؤقتة وإستراتيجيات الدعم النفسي</a:t>
            </a:r>
          </a:p>
          <a:p>
            <a:pPr algn="r" rtl="1"/>
            <a:r>
              <a:rPr lang="ar-JO" sz="1600" dirty="0" smtClean="0">
                <a:ea typeface="ＭＳ Ｐゴシック" pitchFamily="34" charset="-128"/>
              </a:rPr>
              <a:t>ا</a:t>
            </a:r>
            <a:r>
              <a:rPr lang="ar-JO" sz="1600" u="sng" dirty="0" smtClean="0">
                <a:ea typeface="ＭＳ Ｐゴシック" pitchFamily="34" charset="-128"/>
              </a:rPr>
              <a:t>لمجموعة 5: </a:t>
            </a:r>
            <a:r>
              <a:rPr lang="ar-JO" sz="1600" dirty="0" smtClean="0">
                <a:ea typeface="ＭＳ Ｐゴシック" pitchFamily="34" charset="-128"/>
              </a:rPr>
              <a:t>اللوازم التعليمية </a:t>
            </a:r>
            <a:r>
              <a:rPr lang="ar-JO" sz="1600" dirty="0" err="1" smtClean="0">
                <a:ea typeface="ＭＳ Ｐゴシック" pitchFamily="34" charset="-128"/>
              </a:rPr>
              <a:t>واللوجستيات</a:t>
            </a:r>
            <a:r>
              <a:rPr lang="ar-JO" sz="1600" dirty="0" smtClean="0">
                <a:ea typeface="ＭＳ Ｐゴシック" pitchFamily="34" charset="-128"/>
              </a:rPr>
              <a:t> ومناهج التعليم في حالات </a:t>
            </a:r>
            <a:r>
              <a:rPr lang="ar-JO" sz="1600" dirty="0" err="1" smtClean="0">
                <a:ea typeface="ＭＳ Ｐゴシック" pitchFamily="34" charset="-128"/>
              </a:rPr>
              <a:t>الطوارئ </a:t>
            </a:r>
            <a:r>
              <a:rPr lang="ar-JO" sz="1600" dirty="0" smtClean="0">
                <a:ea typeface="ＭＳ Ｐゴシック" pitchFamily="34" charset="-128"/>
              </a:rPr>
              <a:t>(التعليم الرسمي وغير الرسمي</a:t>
            </a:r>
            <a:r>
              <a:rPr lang="ar-JO" sz="1600" dirty="0" err="1" smtClean="0">
                <a:ea typeface="ＭＳ Ｐゴシック" pitchFamily="34" charset="-128"/>
              </a:rPr>
              <a:t>):</a:t>
            </a:r>
            <a:endParaRPr lang="ar-JO" sz="1600" dirty="0" smtClean="0">
              <a:ea typeface="ＭＳ Ｐゴシック" pitchFamily="34" charset="-128"/>
            </a:endParaRPr>
          </a:p>
          <a:p>
            <a:pPr algn="r" rtl="1"/>
            <a:r>
              <a:rPr lang="ar-JO" sz="1600" u="sng" dirty="0" smtClean="0">
                <a:ea typeface="ＭＳ Ｐゴシック" pitchFamily="34" charset="-128"/>
              </a:rPr>
              <a:t>المجموعة 6:</a:t>
            </a:r>
            <a:r>
              <a:rPr lang="ar-JO" sz="1600" dirty="0" smtClean="0">
                <a:ea typeface="ＭＳ Ｐゴシック" pitchFamily="34" charset="-128"/>
              </a:rPr>
              <a:t> إعادة تأهيل المدارس وبنائها وإعادة العمل بالتعليم الرسمي</a:t>
            </a:r>
          </a:p>
          <a:p>
            <a:pPr>
              <a:buFont typeface="Wingdings" pitchFamily="2" charset="2"/>
              <a:buNone/>
            </a:pPr>
            <a:endParaRPr lang="en-GB" sz="1600" dirty="0" smtClean="0">
              <a:ea typeface="ＭＳ Ｐゴシック" pitchFamily="34" charset="-128"/>
            </a:endParaRPr>
          </a:p>
          <a:p>
            <a:pPr algn="r" rtl="1">
              <a:buFont typeface="Wingdings" pitchFamily="2" charset="2"/>
              <a:buAutoNum type="arabicPeriod" startAt="2"/>
            </a:pPr>
            <a:r>
              <a:rPr lang="ar-JO" sz="1600" dirty="0" smtClean="0">
                <a:ea typeface="ＭＳ Ｐゴシック" pitchFamily="34" charset="-128"/>
              </a:rPr>
              <a:t>أتح للمشاركين فرصة 90 </a:t>
            </a:r>
            <a:r>
              <a:rPr lang="ar-JO" sz="1600" smtClean="0">
                <a:ea typeface="ＭＳ Ｐゴシック" pitchFamily="34" charset="-128"/>
              </a:rPr>
              <a:t>دقيقة لاعداد مثال العمل  لإعداد الخطة </a:t>
            </a:r>
            <a:r>
              <a:rPr lang="ar-JO" sz="1600" dirty="0" smtClean="0">
                <a:ea typeface="ＭＳ Ｐゴシック" pitchFamily="34" charset="-128"/>
              </a:rPr>
              <a:t>الاحتياطية لحالات الطوارئ الخاصة </a:t>
            </a:r>
            <a:r>
              <a:rPr lang="ar-JO" sz="1600" dirty="0" err="1" smtClean="0">
                <a:ea typeface="ＭＳ Ｐゴシック" pitchFamily="34" charset="-128"/>
              </a:rPr>
              <a:t>بمجموعتهم </a:t>
            </a:r>
            <a:r>
              <a:rPr lang="ar-JO" sz="1600" dirty="0" smtClean="0">
                <a:ea typeface="ＭＳ Ｐゴシック" pitchFamily="34" charset="-128"/>
              </a:rPr>
              <a:t>(أنظر ورقة التوزيع 1.9)</a:t>
            </a:r>
            <a:r>
              <a:rPr lang="ar-JO" sz="1600" smtClean="0">
                <a:ea typeface="ＭＳ Ｐゴシック" pitchFamily="34" charset="-128"/>
              </a:rPr>
              <a:t>، بما في ذلك اعداد </a:t>
            </a:r>
            <a:r>
              <a:rPr lang="ar-JO" sz="1600" dirty="0" smtClean="0">
                <a:ea typeface="ＭＳ Ｐゴシック" pitchFamily="34" charset="-128"/>
              </a:rPr>
              <a:t>خطة للاستعداد والاستجابة</a:t>
            </a:r>
          </a:p>
          <a:p>
            <a:pPr algn="r" rtl="1">
              <a:buFont typeface="Wingdings" pitchFamily="2" charset="2"/>
              <a:buAutoNum type="arabicPeriod" startAt="2"/>
            </a:pPr>
            <a:r>
              <a:rPr lang="ar-JO" sz="1600" dirty="0" smtClean="0">
                <a:ea typeface="ＭＳ Ｐゴシック" pitchFamily="34" charset="-128"/>
              </a:rPr>
              <a:t>عرض ونقاش </a:t>
            </a:r>
            <a:r>
              <a:rPr lang="ar-JO" sz="1600" dirty="0" err="1" smtClean="0">
                <a:ea typeface="ＭＳ Ｐゴシック" pitchFamily="34" charset="-128"/>
              </a:rPr>
              <a:t>جماعي </a:t>
            </a:r>
            <a:r>
              <a:rPr lang="ar-JO" sz="1600" dirty="0" smtClean="0">
                <a:ea typeface="ＭＳ Ｐゴシック" pitchFamily="34" charset="-128"/>
              </a:rPr>
              <a:t>(60 دقيقة): تقوم كل مجموعة بعرض أفكارها أمام بقية المشاركين</a:t>
            </a:r>
          </a:p>
          <a:p>
            <a:pPr>
              <a:buFont typeface="Wingdings" pitchFamily="2" charset="2"/>
              <a:buNone/>
            </a:pPr>
            <a:endParaRPr lang="en-GB" sz="16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US" sz="16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ea typeface="ＭＳ Ｐゴシック" pitchFamily="34" charset="-128"/>
              </a:rPr>
              <a:t>INEE and Education Cluster </a:t>
            </a: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ar-JO" dirty="0" smtClean="0">
                <a:ea typeface="ＭＳ Ｐゴシック" pitchFamily="34" charset="-128"/>
              </a:rPr>
              <a:t>ورقة عمل التخطيط </a:t>
            </a:r>
            <a:r>
              <a:rPr lang="ar-SA" smtClean="0">
                <a:ea typeface="ＭＳ Ｐゴシック" pitchFamily="34" charset="-128"/>
              </a:rPr>
              <a:t>الرديف  </a:t>
            </a:r>
            <a:r>
              <a:rPr lang="ar-SA">
                <a:ea typeface="ＭＳ Ｐゴシック" pitchFamily="34" charset="-128"/>
              </a:rPr>
              <a:t/>
            </a:r>
            <a:br>
              <a:rPr lang="ar-SA">
                <a:ea typeface="ＭＳ Ｐゴシック" pitchFamily="34" charset="-128"/>
              </a:rPr>
            </a:br>
            <a:r>
              <a:rPr lang="ar-JO" dirty="0" smtClean="0">
                <a:ea typeface="ＭＳ Ｐゴシック" pitchFamily="34" charset="-128"/>
              </a:rPr>
              <a:t> لحالات الطوارئ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ea typeface="ＭＳ Ｐゴシック" pitchFamily="34" charset="-128"/>
              </a:rPr>
              <a:t>INEE and Education Cluster </a:t>
            </a: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0" y="1487488"/>
          <a:ext cx="9144000" cy="4824414"/>
        </p:xfrm>
        <a:graphic>
          <a:graphicData uri="http://schemas.openxmlformats.org/drawingml/2006/table">
            <a:tbl>
              <a:tblPr/>
              <a:tblGrid>
                <a:gridCol w="1899138"/>
                <a:gridCol w="1434905"/>
                <a:gridCol w="1814732"/>
                <a:gridCol w="1744394"/>
                <a:gridCol w="1181686"/>
                <a:gridCol w="1069145"/>
              </a:tblGrid>
              <a:tr h="1363663">
                <a:tc>
                  <a:txBody>
                    <a:bodyPr/>
                    <a:lstStyle/>
                    <a:p>
                      <a:pPr algn="r" rtl="1"/>
                      <a:r>
                        <a:rPr kumimoji="0" lang="ar-J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متى</a:t>
                      </a:r>
                      <a:endParaRPr lang="en-GB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من قبل من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الصلة مع معايير </a:t>
                      </a:r>
                      <a:r>
                        <a:rPr kumimoji="0" lang="ar-JO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الآيني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نشاط الاستعداد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نشاط الاستجابة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J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فئة النشاط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7321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JO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استقطاب المعلمين، الحشد، التدريب والتعويض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ヒラギノ角ゴ Pro W3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188753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JO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اللوازم التعليمية </a:t>
                      </a:r>
                      <a:r>
                        <a:rPr kumimoji="0" lang="ar-JO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واللوجستيات</a:t>
                      </a:r>
                      <a:r>
                        <a:rPr kumimoji="0" lang="ar-JO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ومناهج التعليم في حالات الطوارئ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JO" dirty="0" smtClean="0">
                <a:ea typeface="ＭＳ Ｐゴシック" pitchFamily="34" charset="-128"/>
              </a:rPr>
              <a:t>الأهداف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4339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312150" cy="4718050"/>
          </a:xfrm>
        </p:spPr>
        <p:txBody>
          <a:bodyPr/>
          <a:lstStyle/>
          <a:p>
            <a:pPr algn="r" rtl="1"/>
            <a:r>
              <a:rPr lang="ar-JO" dirty="0" smtClean="0">
                <a:ea typeface="ＭＳ Ｐゴシック" pitchFamily="34" charset="-128"/>
              </a:rPr>
              <a:t>فهم وضع الخطط ال</a:t>
            </a:r>
            <a:r>
              <a:rPr lang="ar-SA" dirty="0" smtClean="0"/>
              <a:t>رديفة</a:t>
            </a:r>
            <a:r>
              <a:rPr lang="en-US" dirty="0" smtClean="0"/>
              <a:t> </a:t>
            </a:r>
            <a:r>
              <a:rPr lang="ar-JO" dirty="0" smtClean="0">
                <a:ea typeface="ＭＳ Ｐゴシック" pitchFamily="34" charset="-128"/>
              </a:rPr>
              <a:t> للطوارئ وسبب أهميتها</a:t>
            </a:r>
          </a:p>
          <a:p>
            <a:pPr algn="r" rtl="1"/>
            <a:r>
              <a:rPr lang="ar-JO" dirty="0" smtClean="0">
                <a:ea typeface="ＭＳ Ｐゴシック" pitchFamily="34" charset="-128"/>
              </a:rPr>
              <a:t>فهم المكونات الرئيسية لعملية التخطيط </a:t>
            </a:r>
            <a:r>
              <a:rPr lang="ar-JO" dirty="0">
                <a:ea typeface="ＭＳ Ｐゴシック" pitchFamily="34" charset="-128"/>
              </a:rPr>
              <a:t>ال</a:t>
            </a:r>
            <a:r>
              <a:rPr lang="ar-SA" dirty="0" smtClean="0"/>
              <a:t>رديف</a:t>
            </a:r>
            <a:r>
              <a:rPr lang="ar-JO" dirty="0" smtClean="0">
                <a:ea typeface="ＭＳ Ｐゴシック" pitchFamily="34" charset="-128"/>
              </a:rPr>
              <a:t> للطوارئ</a:t>
            </a:r>
          </a:p>
          <a:p>
            <a:pPr algn="r" rtl="1"/>
            <a:r>
              <a:rPr lang="ar-JO" dirty="0" smtClean="0">
                <a:ea typeface="ＭＳ Ｐゴシック" pitchFamily="34" charset="-128"/>
              </a:rPr>
              <a:t>فهم كيفية تطوير وثيقة التخطيط </a:t>
            </a:r>
            <a:r>
              <a:rPr lang="ar-JO" dirty="0">
                <a:ea typeface="ＭＳ Ｐゴシック" pitchFamily="34" charset="-128"/>
              </a:rPr>
              <a:t>ال</a:t>
            </a:r>
            <a:r>
              <a:rPr lang="ar-SA" dirty="0" smtClean="0"/>
              <a:t>رديف</a:t>
            </a:r>
            <a:r>
              <a:rPr lang="ar-JO" dirty="0" smtClean="0">
                <a:ea typeface="ＭＳ Ｐゴシック" pitchFamily="34" charset="-128"/>
              </a:rPr>
              <a:t> للطوارئ.</a:t>
            </a:r>
          </a:p>
          <a:p>
            <a:pPr algn="r" rtl="1"/>
            <a:r>
              <a:rPr lang="ar-JO" dirty="0" smtClean="0">
                <a:ea typeface="ＭＳ Ｐゴシック" pitchFamily="34" charset="-128"/>
              </a:rPr>
              <a:t>البدء بعملية التخطيط </a:t>
            </a:r>
            <a:r>
              <a:rPr lang="ar-JO" dirty="0">
                <a:ea typeface="ＭＳ Ｐゴシック" pitchFamily="34" charset="-128"/>
              </a:rPr>
              <a:t>ال</a:t>
            </a:r>
            <a:r>
              <a:rPr lang="ar-SA" dirty="0"/>
              <a:t>رديف</a:t>
            </a:r>
            <a:r>
              <a:rPr lang="ar-JO" dirty="0" smtClean="0">
                <a:ea typeface="ＭＳ Ｐゴシック" pitchFamily="34" charset="-128"/>
              </a:rPr>
              <a:t> للطوارئ</a:t>
            </a:r>
          </a:p>
          <a:p>
            <a:pPr algn="r" rtl="1"/>
            <a:endParaRPr lang="en-GB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GB" sz="14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GB" sz="14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GB" sz="1400" dirty="0" smtClean="0">
              <a:ea typeface="ＭＳ Ｐゴシック" pitchFamily="34" charset="-128"/>
            </a:endParaRPr>
          </a:p>
          <a:p>
            <a:endParaRPr lang="en-GB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GB" sz="2400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ea typeface="ＭＳ Ｐゴシック" pitchFamily="34" charset="-128"/>
              </a:rPr>
              <a:t>INEE and Education Cluster </a:t>
            </a: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Placeholder 15"/>
          <p:cNvSpPr>
            <a:spLocks noGrp="1"/>
          </p:cNvSpPr>
          <p:nvPr>
            <p:ph type="body" idx="1"/>
          </p:nvPr>
        </p:nvSpPr>
        <p:spPr>
          <a:xfrm>
            <a:off x="393700" y="3667125"/>
            <a:ext cx="8459788" cy="2719388"/>
          </a:xfrm>
        </p:spPr>
        <p:txBody>
          <a:bodyPr/>
          <a:lstStyle/>
          <a:p>
            <a:endParaRPr lang="en-US" sz="2600" dirty="0" smtClean="0">
              <a:ea typeface="ＭＳ Ｐゴシック" pitchFamily="34" charset="-128"/>
            </a:endParaRPr>
          </a:p>
          <a:p>
            <a:endParaRPr lang="en-US" sz="2600" dirty="0" smtClean="0">
              <a:ea typeface="ＭＳ Ｐゴシック" pitchFamily="34" charset="-128"/>
            </a:endParaRPr>
          </a:p>
          <a:p>
            <a:endParaRPr lang="en-US" sz="2600" dirty="0" smtClean="0">
              <a:ea typeface="ＭＳ Ｐゴシック" pitchFamily="34" charset="-128"/>
            </a:endParaRPr>
          </a:p>
          <a:p>
            <a:endParaRPr lang="en-US" sz="2600" dirty="0" smtClean="0">
              <a:ea typeface="ＭＳ Ｐゴシック" pitchFamily="34" charset="-128"/>
            </a:endParaRPr>
          </a:p>
          <a:p>
            <a:r>
              <a:rPr lang="en-US" sz="2600" dirty="0" smtClean="0">
                <a:ea typeface="ＭＳ Ｐゴシック" pitchFamily="34" charset="-128"/>
              </a:rPr>
              <a:t>  </a:t>
            </a:r>
          </a:p>
          <a:p>
            <a:pPr>
              <a:buFontTx/>
              <a:buChar char="-"/>
            </a:pPr>
            <a:endParaRPr lang="ar-JO" sz="2600" dirty="0" smtClean="0">
              <a:ea typeface="ＭＳ Ｐゴシック" pitchFamily="34" charset="-128"/>
            </a:endParaRPr>
          </a:p>
          <a:p>
            <a:pPr>
              <a:buFontTx/>
              <a:buChar char="-"/>
            </a:pPr>
            <a:endParaRPr lang="ar-JO" sz="2600" dirty="0" smtClean="0">
              <a:ea typeface="ＭＳ Ｐゴシック" pitchFamily="34" charset="-128"/>
            </a:endParaRPr>
          </a:p>
          <a:p>
            <a:pPr algn="r" rtl="1">
              <a:buFontTx/>
              <a:buChar char="-"/>
            </a:pPr>
            <a:r>
              <a:rPr lang="ar-JO" sz="2600" dirty="0" smtClean="0">
                <a:ea typeface="ＭＳ Ｐゴシック" pitchFamily="34" charset="-128"/>
              </a:rPr>
              <a:t>كثيرا ما تقوم المجموعات الفنية بقيادة هذه العملية (مثل مجموعة التعليم)</a:t>
            </a:r>
          </a:p>
          <a:p>
            <a:pPr algn="r" rtl="1">
              <a:buFontTx/>
              <a:buChar char="-"/>
            </a:pPr>
            <a:r>
              <a:rPr lang="ar-JO" sz="2600" dirty="0" smtClean="0">
                <a:ea typeface="ＭＳ Ｐゴシック" pitchFamily="34" charset="-128"/>
              </a:rPr>
              <a:t> يجب أن تتضمن مشاركة وقيادة فاعلة من الوزارة الحكومية (مثل وزارة التعليم)</a:t>
            </a:r>
          </a:p>
          <a:p>
            <a:pPr algn="r" rtl="1">
              <a:buFontTx/>
              <a:buChar char="-"/>
            </a:pPr>
            <a:r>
              <a:rPr lang="ar-JO" sz="2600" dirty="0" smtClean="0">
                <a:ea typeface="ＭＳ Ｐゴシック" pitchFamily="34" charset="-128"/>
              </a:rPr>
              <a:t> تتضمن المخرجات الرئيسية لعملية التخطيط </a:t>
            </a:r>
            <a:r>
              <a:rPr lang="ar-JO" sz="2800" dirty="0">
                <a:ea typeface="ＭＳ Ｐゴシック" pitchFamily="34" charset="-128"/>
              </a:rPr>
              <a:t>ال</a:t>
            </a:r>
            <a:r>
              <a:rPr lang="ar-SA" sz="2800" dirty="0" smtClean="0"/>
              <a:t>رديف</a:t>
            </a:r>
            <a:r>
              <a:rPr lang="ar-JO" sz="2600" dirty="0" smtClean="0">
                <a:ea typeface="ＭＳ Ｐゴシック" pitchFamily="34" charset="-128"/>
              </a:rPr>
              <a:t> لحالات الطوارئ تطوير وثيقة الخطة </a:t>
            </a:r>
            <a:r>
              <a:rPr lang="ar-SA" sz="2600" dirty="0" smtClean="0">
                <a:ea typeface="ＭＳ Ｐゴシック" pitchFamily="34" charset="-128"/>
              </a:rPr>
              <a:t>الرديفة</a:t>
            </a:r>
            <a:r>
              <a:rPr lang="ar-JO" sz="2600" dirty="0" smtClean="0">
                <a:ea typeface="ＭＳ Ｐゴシック" pitchFamily="34" charset="-128"/>
              </a:rPr>
              <a:t> لحالات الطوارئ</a:t>
            </a:r>
          </a:p>
          <a:p>
            <a:endParaRPr lang="en-GB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4313" y="1681163"/>
            <a:ext cx="8656637" cy="1508105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ar-JO" sz="3000" i="1" dirty="0" smtClean="0">
                <a:latin typeface="Arial" charset="0"/>
                <a:ea typeface="ＭＳ Ｐゴシック" charset="-128"/>
              </a:rPr>
              <a:t>التخطيط </a:t>
            </a:r>
            <a:r>
              <a:rPr lang="ar-SA" sz="3000" i="1" dirty="0">
                <a:latin typeface="Arial" charset="0"/>
                <a:ea typeface="ＭＳ Ｐゴシック" charset="-128"/>
              </a:rPr>
              <a:t>الرديف</a:t>
            </a:r>
            <a:r>
              <a:rPr lang="ar-JO" sz="3000" i="1" dirty="0" smtClean="0">
                <a:latin typeface="Arial" charset="0"/>
                <a:ea typeface="ＭＳ Ｐゴシック" charset="-128"/>
              </a:rPr>
              <a:t> للطوارئ هو عملية مستمرة تقودها الجهات المعنية الرئيسية للتحضير لسيناريوهات الطوارئ المختلفة</a:t>
            </a:r>
            <a:endParaRPr lang="en-US" sz="3000" i="1" dirty="0">
              <a:latin typeface="Arial" charset="0"/>
              <a:ea typeface="ＭＳ Ｐゴシック" charset="-128"/>
            </a:endParaRPr>
          </a:p>
        </p:txBody>
      </p:sp>
      <p:sp>
        <p:nvSpPr>
          <p:cNvPr id="15364" name="Title 1"/>
          <p:cNvSpPr txBox="1">
            <a:spLocks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ar-JO" sz="4400" b="1" dirty="0" smtClean="0">
                <a:solidFill>
                  <a:schemeClr val="bg1"/>
                </a:solidFill>
              </a:rPr>
              <a:t>ما هو التخطيط </a:t>
            </a:r>
            <a:r>
              <a:rPr lang="ar-SA" sz="4400" b="1" dirty="0">
                <a:solidFill>
                  <a:schemeClr val="bg1"/>
                </a:solidFill>
              </a:rPr>
              <a:t>الرديف</a:t>
            </a:r>
            <a:r>
              <a:rPr lang="ar-JO" sz="4400" b="1" dirty="0" smtClean="0">
                <a:solidFill>
                  <a:schemeClr val="bg1"/>
                </a:solidFill>
              </a:rPr>
              <a:t> للطوارئ؟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15365" name="Rectangle 24"/>
          <p:cNvSpPr>
            <a:spLocks noChangeArrowheads="1"/>
          </p:cNvSpPr>
          <p:nvPr/>
        </p:nvSpPr>
        <p:spPr bwMode="auto">
          <a:xfrm>
            <a:off x="6565900" y="6362700"/>
            <a:ext cx="210026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INEE and Education Cluster </a:t>
            </a:r>
            <a:endParaRPr lang="en-US" sz="1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6" descr="Mozambique cyclone '07 (5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66682"/>
            <a:ext cx="4038600" cy="3028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JO" dirty="0" smtClean="0">
                <a:ea typeface="ＭＳ Ｐゴシック" pitchFamily="34" charset="-128"/>
              </a:rPr>
              <a:t>ما هي أهمية التخطيط </a:t>
            </a:r>
            <a:r>
              <a:rPr lang="ar-JO" dirty="0">
                <a:ea typeface="ＭＳ Ｐゴシック" pitchFamily="34" charset="-128"/>
              </a:rPr>
              <a:t>ال</a:t>
            </a:r>
            <a:r>
              <a:rPr lang="ar-SA" dirty="0"/>
              <a:t>رديف</a:t>
            </a:r>
            <a:r>
              <a:rPr lang="ar-JO" dirty="0" smtClean="0">
                <a:ea typeface="ＭＳ Ｐゴシック" pitchFamily="34" charset="-128"/>
              </a:rPr>
              <a:t> لحالات الطوارئ؟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6387" name="Content Placeholder 4"/>
          <p:cNvSpPr>
            <a:spLocks noGrp="1"/>
          </p:cNvSpPr>
          <p:nvPr>
            <p:ph idx="1"/>
          </p:nvPr>
        </p:nvSpPr>
        <p:spPr>
          <a:xfrm>
            <a:off x="206375" y="1600200"/>
            <a:ext cx="8562975" cy="4718050"/>
          </a:xfrm>
        </p:spPr>
        <p:txBody>
          <a:bodyPr/>
          <a:lstStyle/>
          <a:p>
            <a:pPr algn="r" rtl="1"/>
            <a:r>
              <a:rPr lang="ar-JO" sz="2400" dirty="0" smtClean="0">
                <a:ea typeface="ＭＳ Ｐゴシック" pitchFamily="34" charset="-128"/>
              </a:rPr>
              <a:t>هي مهمة من أجل الجهوزية لحالات </a:t>
            </a:r>
          </a:p>
          <a:p>
            <a:pPr algn="r" rtl="1">
              <a:buNone/>
            </a:pPr>
            <a:r>
              <a:rPr lang="ar-JO" sz="2400" dirty="0" smtClean="0">
                <a:ea typeface="ＭＳ Ｐゴシック" pitchFamily="34" charset="-128"/>
              </a:rPr>
              <a:t>الطوارئ</a:t>
            </a:r>
          </a:p>
          <a:p>
            <a:pPr algn="r" rtl="1"/>
            <a:r>
              <a:rPr lang="ar-JO" sz="2400" dirty="0" smtClean="0">
                <a:ea typeface="ＭＳ Ｐゴシック" pitchFamily="34" charset="-128"/>
              </a:rPr>
              <a:t>تتيح فرصة لتحديد المعيقات والتركيز على</a:t>
            </a:r>
          </a:p>
          <a:p>
            <a:pPr algn="r" rtl="1">
              <a:buNone/>
            </a:pPr>
            <a:r>
              <a:rPr lang="ar-JO" sz="2400" dirty="0" smtClean="0">
                <a:ea typeface="ＭＳ Ｐゴシック" pitchFamily="34" charset="-128"/>
              </a:rPr>
              <a:t> القضايا الاجرائية قبل بداية الأزمة</a:t>
            </a:r>
          </a:p>
          <a:p>
            <a:pPr algn="r" rtl="1"/>
            <a:r>
              <a:rPr lang="ar-JO" sz="2400" dirty="0" smtClean="0">
                <a:ea typeface="ＭＳ Ｐゴシック" pitchFamily="34" charset="-128"/>
              </a:rPr>
              <a:t>تعزيز التنسيق والعلاقات من خلال العمل</a:t>
            </a:r>
          </a:p>
          <a:p>
            <a:pPr algn="r" rtl="1">
              <a:buNone/>
            </a:pPr>
            <a:r>
              <a:rPr lang="ar-JO" sz="2400" dirty="0" smtClean="0">
                <a:ea typeface="ＭＳ Ｐゴシック" pitchFamily="34" charset="-128"/>
              </a:rPr>
              <a:t> سويا لإعداد الخطة</a:t>
            </a:r>
          </a:p>
          <a:p>
            <a:pPr algn="r" rtl="1"/>
            <a:endParaRPr lang="ar-JO" sz="2400" dirty="0" smtClean="0">
              <a:ea typeface="ＭＳ Ｐゴシック" pitchFamily="34" charset="-128"/>
            </a:endParaRPr>
          </a:p>
          <a:p>
            <a:pPr algn="r" rtl="1"/>
            <a:r>
              <a:rPr lang="ar-JO" sz="2400" dirty="0" smtClean="0">
                <a:ea typeface="ＭＳ Ｐゴシック" pitchFamily="34" charset="-128"/>
              </a:rPr>
              <a:t>يساعد وجود فهم مشترك لقدرات الوكالات والتحديات في تيسير التعاون الفاعل عند وقوع الأزمة، وضمان عدم التداخل أو وجود فجوات في الخدمات المقدمة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ea typeface="ＭＳ Ｐゴシック" pitchFamily="34" charset="-128"/>
              </a:rPr>
              <a:t>INEE and Education Cluster </a:t>
            </a: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JO" dirty="0" smtClean="0">
                <a:ea typeface="ＭＳ Ｐゴシック" pitchFamily="34" charset="-128"/>
              </a:rPr>
              <a:t>من هي الجهات التي يجب أن تشارك في هذه العملية؟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7411" name="Content Placeholder 4"/>
          <p:cNvSpPr>
            <a:spLocks noGrp="1"/>
          </p:cNvSpPr>
          <p:nvPr>
            <p:ph idx="1"/>
          </p:nvPr>
        </p:nvSpPr>
        <p:spPr>
          <a:xfrm>
            <a:off x="457200" y="1520825"/>
            <a:ext cx="8312150" cy="4622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GB" sz="1000" dirty="0" smtClean="0">
              <a:ea typeface="ＭＳ Ｐゴシック" pitchFamily="34" charset="-128"/>
            </a:endParaRPr>
          </a:p>
          <a:p>
            <a:pPr algn="r" rtl="1"/>
            <a:r>
              <a:rPr lang="ar-JO" sz="2400" dirty="0" smtClean="0">
                <a:ea typeface="ＭＳ Ｐゴシック" pitchFamily="34" charset="-128"/>
              </a:rPr>
              <a:t>جميع الجهات التي ستعمل مع بعضها البعض في حال وقوع حالة الطوارئ</a:t>
            </a:r>
          </a:p>
          <a:p>
            <a:pPr lvl="1" algn="r" rtl="1"/>
            <a:r>
              <a:rPr lang="ar-JO" sz="2400" dirty="0" smtClean="0">
                <a:ea typeface="ＭＳ Ｐゴシック" pitchFamily="34" charset="-128"/>
              </a:rPr>
              <a:t>يجب أن يتضمن هذا الجزء أيضا التعاون مع القطاعات </a:t>
            </a:r>
            <a:r>
              <a:rPr lang="ar-JO" sz="2400" dirty="0" err="1" smtClean="0">
                <a:ea typeface="ＭＳ Ｐゴシック" pitchFamily="34" charset="-128"/>
              </a:rPr>
              <a:t>الأخرى </a:t>
            </a:r>
            <a:r>
              <a:rPr lang="ar-JO" sz="2400" dirty="0" smtClean="0">
                <a:ea typeface="ＭＳ Ｐゴシック" pitchFamily="34" charset="-128"/>
              </a:rPr>
              <a:t>(مثال: المياه والصرف والصحي والنظافة الشخصية، وحماية الطفل</a:t>
            </a:r>
            <a:r>
              <a:rPr lang="ar-JO" sz="2400" dirty="0" err="1" smtClean="0">
                <a:ea typeface="ＭＳ Ｐゴシック" pitchFamily="34" charset="-128"/>
              </a:rPr>
              <a:t>)</a:t>
            </a:r>
            <a:endParaRPr lang="ar-JO" sz="2400" dirty="0" smtClean="0">
              <a:ea typeface="ＭＳ Ｐゴシック" pitchFamily="34" charset="-128"/>
            </a:endParaRPr>
          </a:p>
          <a:p>
            <a:pPr algn="r" rtl="1"/>
            <a:r>
              <a:rPr lang="ar-JO" sz="2400" dirty="0" smtClean="0">
                <a:ea typeface="ＭＳ Ｐゴシック" pitchFamily="34" charset="-128"/>
              </a:rPr>
              <a:t>الجهات المتأثرة </a:t>
            </a:r>
            <a:r>
              <a:rPr lang="ar-JO" sz="2400" dirty="0" err="1" smtClean="0">
                <a:ea typeface="ＭＳ Ｐゴシック" pitchFamily="34" charset="-128"/>
              </a:rPr>
              <a:t>بالاستجابة </a:t>
            </a:r>
            <a:r>
              <a:rPr lang="ar-JO" sz="2400" dirty="0" smtClean="0">
                <a:ea typeface="ＭＳ Ｐゴシック" pitchFamily="34" charset="-128"/>
              </a:rPr>
              <a:t>(مثال: الطلاب، المعلمون</a:t>
            </a:r>
            <a:r>
              <a:rPr lang="ar-JO" sz="2400" dirty="0" err="1" smtClean="0">
                <a:ea typeface="ＭＳ Ｐゴシック" pitchFamily="34" charset="-128"/>
              </a:rPr>
              <a:t>)</a:t>
            </a:r>
            <a:endParaRPr lang="ar-JO" sz="2400" dirty="0" smtClean="0">
              <a:ea typeface="ＭＳ Ｐゴシック" pitchFamily="34" charset="-128"/>
            </a:endParaRPr>
          </a:p>
          <a:p>
            <a:pPr algn="r" rtl="1"/>
            <a:r>
              <a:rPr lang="ar-JO" sz="2400" dirty="0" smtClean="0">
                <a:ea typeface="ＭＳ Ｐゴシック" pitchFamily="34" charset="-128"/>
              </a:rPr>
              <a:t>سلطات التعليم على المستويات الوطنية والمحلية</a:t>
            </a:r>
          </a:p>
          <a:p>
            <a:pPr algn="r" rtl="1"/>
            <a:r>
              <a:rPr lang="ar-JO" sz="2400" dirty="0" smtClean="0">
                <a:ea typeface="ＭＳ Ｐゴシック" pitchFamily="34" charset="-128"/>
              </a:rPr>
              <a:t>خبراء في المجالات التي تغطيها </a:t>
            </a:r>
            <a:r>
              <a:rPr lang="ar-JO" sz="2400" dirty="0" err="1" smtClean="0">
                <a:ea typeface="ＭＳ Ｐゴシック" pitchFamily="34" charset="-128"/>
              </a:rPr>
              <a:t>الخطة </a:t>
            </a:r>
            <a:r>
              <a:rPr lang="ar-JO" sz="2400" dirty="0" smtClean="0">
                <a:ea typeface="ＭＳ Ｐゴシック" pitchFamily="34" charset="-128"/>
              </a:rPr>
              <a:t>(مثال: المهندسون للمساعدة في إعادة </a:t>
            </a:r>
            <a:r>
              <a:rPr lang="ar-JO" sz="2400" dirty="0" err="1" smtClean="0">
                <a:ea typeface="ＭＳ Ｐゴシック" pitchFamily="34" charset="-128"/>
              </a:rPr>
              <a:t>إعمار</a:t>
            </a:r>
            <a:r>
              <a:rPr lang="ar-JO" sz="2400" dirty="0" smtClean="0">
                <a:ea typeface="ＭＳ Ｐゴシック" pitchFamily="34" charset="-128"/>
              </a:rPr>
              <a:t> المدارس</a:t>
            </a:r>
            <a:r>
              <a:rPr lang="ar-JO" sz="2400" dirty="0" err="1" smtClean="0">
                <a:ea typeface="ＭＳ Ｐゴシック" pitchFamily="34" charset="-128"/>
              </a:rPr>
              <a:t>)</a:t>
            </a:r>
            <a:endParaRPr lang="en-US" sz="24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US" sz="10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US" sz="10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US" sz="1000" dirty="0" smtClean="0">
              <a:ea typeface="ＭＳ Ｐゴシック" pitchFamily="34" charset="-128"/>
            </a:endParaRPr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ea typeface="ＭＳ Ｐゴシック" pitchFamily="34" charset="-128"/>
              </a:rPr>
              <a:t>INEE and Education Cluster </a:t>
            </a: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ar-JO" dirty="0" smtClean="0">
                <a:ea typeface="ＭＳ Ｐゴシック" pitchFamily="34" charset="-128"/>
              </a:rPr>
              <a:t>استخدامات الخطة </a:t>
            </a:r>
            <a:r>
              <a:rPr lang="ar-JO" dirty="0">
                <a:ea typeface="ＭＳ Ｐゴシック" pitchFamily="34" charset="-128"/>
              </a:rPr>
              <a:t>ال</a:t>
            </a:r>
            <a:r>
              <a:rPr lang="ar-SA" dirty="0" smtClean="0"/>
              <a:t>رديفة</a:t>
            </a:r>
            <a:r>
              <a:rPr lang="ar-JO" dirty="0" smtClean="0">
                <a:ea typeface="ＭＳ Ｐゴシック" pitchFamily="34" charset="-128"/>
              </a:rPr>
              <a:t> للطوارئ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98438" y="3459163"/>
            <a:ext cx="2133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JO" dirty="0" smtClean="0">
                <a:solidFill>
                  <a:schemeClr val="accent2"/>
                </a:solidFill>
                <a:ea typeface="ＭＳ Ｐゴシック" charset="-128"/>
              </a:rPr>
              <a:t>تطوير القدرات</a:t>
            </a:r>
            <a:endParaRPr lang="en-US" dirty="0">
              <a:solidFill>
                <a:schemeClr val="accent2"/>
              </a:solidFill>
              <a:ea typeface="ＭＳ Ｐゴシック" charset="-12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47650" y="5121275"/>
            <a:ext cx="2133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JO" dirty="0" smtClean="0">
                <a:solidFill>
                  <a:schemeClr val="accent2"/>
                </a:solidFill>
                <a:ea typeface="ＭＳ Ｐゴシック" charset="-128"/>
              </a:rPr>
              <a:t>متابعة الاستعداد</a:t>
            </a:r>
            <a:endParaRPr lang="en-US" dirty="0">
              <a:solidFill>
                <a:schemeClr val="accent2"/>
              </a:solidFill>
              <a:ea typeface="ＭＳ Ｐゴシック" charset="-12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2088" y="1809750"/>
            <a:ext cx="2133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JO" dirty="0" smtClean="0">
                <a:solidFill>
                  <a:schemeClr val="accent2"/>
                </a:solidFill>
                <a:ea typeface="ＭＳ Ｐゴシック" charset="-128"/>
              </a:rPr>
              <a:t>الحد من المخاطر في أوقات الأزمات</a:t>
            </a:r>
            <a:endParaRPr lang="en-US" dirty="0">
              <a:solidFill>
                <a:schemeClr val="accent2"/>
              </a:solidFill>
              <a:ea typeface="ＭＳ Ｐゴシック" charset="-128"/>
            </a:endParaRPr>
          </a:p>
        </p:txBody>
      </p:sp>
      <p:sp>
        <p:nvSpPr>
          <p:cNvPr id="18438" name="TextBox 12"/>
          <p:cNvSpPr txBox="1">
            <a:spLocks noChangeArrowheads="1"/>
          </p:cNvSpPr>
          <p:nvPr/>
        </p:nvSpPr>
        <p:spPr bwMode="auto">
          <a:xfrm>
            <a:off x="2716213" y="3340100"/>
            <a:ext cx="64277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FontTx/>
              <a:buChar char="-"/>
            </a:pPr>
            <a:r>
              <a:rPr lang="ar-JO" sz="2000" dirty="0" smtClean="0"/>
              <a:t> الاتفاق على خطة تطوير القدرات</a:t>
            </a:r>
          </a:p>
          <a:p>
            <a:pPr algn="r" rtl="1">
              <a:buFontTx/>
              <a:buChar char="-"/>
            </a:pPr>
            <a:r>
              <a:rPr lang="ar-JO" sz="2000" dirty="0" smtClean="0"/>
              <a:t> زيادة وعي المشاركين بالأدوات الموجودة وقدرتهم على الوصول إليها واستخدامها (مثال: الممارسات الفضلى، النماذج الجاهزة)</a:t>
            </a:r>
            <a:endParaRPr lang="en-US" sz="2000" dirty="0"/>
          </a:p>
        </p:txBody>
      </p:sp>
      <p:sp>
        <p:nvSpPr>
          <p:cNvPr id="18439" name="TextBox 13"/>
          <p:cNvSpPr txBox="1">
            <a:spLocks noChangeArrowheads="1"/>
          </p:cNvSpPr>
          <p:nvPr/>
        </p:nvSpPr>
        <p:spPr bwMode="auto">
          <a:xfrm>
            <a:off x="2652713" y="5053013"/>
            <a:ext cx="64912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FontTx/>
              <a:buChar char="-"/>
            </a:pPr>
            <a:r>
              <a:rPr lang="ar-JO" sz="2000" dirty="0" smtClean="0"/>
              <a:t> آلية لمتابعة التقدم المحرز والنتائج وأثر إجراءات </a:t>
            </a:r>
            <a:r>
              <a:rPr lang="ar-JO" sz="2000" dirty="0" err="1" smtClean="0"/>
              <a:t>الجهوزية</a:t>
            </a:r>
            <a:endParaRPr lang="en-US" sz="2000" dirty="0"/>
          </a:p>
        </p:txBody>
      </p:sp>
      <p:sp>
        <p:nvSpPr>
          <p:cNvPr id="18440" name="TextBox 15"/>
          <p:cNvSpPr txBox="1">
            <a:spLocks noChangeArrowheads="1"/>
          </p:cNvSpPr>
          <p:nvPr/>
        </p:nvSpPr>
        <p:spPr bwMode="auto">
          <a:xfrm>
            <a:off x="2584450" y="1662113"/>
            <a:ext cx="65595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en-US" sz="2000" dirty="0"/>
              <a:t>- </a:t>
            </a:r>
            <a:r>
              <a:rPr lang="ar-JO" sz="2000" dirty="0" smtClean="0"/>
              <a:t>تحليل المخاطر ومواطن الهشاشة ونشاطات الاستجابة</a:t>
            </a:r>
          </a:p>
          <a:p>
            <a:pPr algn="r" rtl="1">
              <a:buFontTx/>
              <a:buChar char="-"/>
            </a:pPr>
            <a:r>
              <a:rPr lang="ar-JO" sz="2000" dirty="0" smtClean="0"/>
              <a:t> تحديد إجراءات </a:t>
            </a:r>
            <a:r>
              <a:rPr lang="ar-JO" sz="2000" dirty="0" err="1" smtClean="0"/>
              <a:t>الجهوزية</a:t>
            </a:r>
            <a:endParaRPr lang="ar-JO" sz="2000" dirty="0" smtClean="0"/>
          </a:p>
          <a:p>
            <a:pPr algn="r" rtl="1">
              <a:buFontTx/>
              <a:buChar char="-"/>
            </a:pPr>
            <a:r>
              <a:rPr lang="ar-JO" sz="2000" dirty="0" smtClean="0"/>
              <a:t> توفر منصة مشتركة لجميع الجهات الفاعلة المشاركة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9900" y="387807"/>
            <a:ext cx="8229600" cy="715962"/>
          </a:xfrm>
        </p:spPr>
        <p:txBody>
          <a:bodyPr/>
          <a:lstStyle/>
          <a:p>
            <a:r>
              <a:rPr lang="ar-JO" dirty="0" smtClean="0">
                <a:ea typeface="ＭＳ Ｐゴシック" pitchFamily="34" charset="-128"/>
              </a:rPr>
              <a:t>استخدامات الخطة </a:t>
            </a:r>
            <a:r>
              <a:rPr lang="ar-JO" dirty="0">
                <a:ea typeface="ＭＳ Ｐゴシック" pitchFamily="34" charset="-128"/>
              </a:rPr>
              <a:t>ال</a:t>
            </a:r>
            <a:r>
              <a:rPr lang="ar-SA" dirty="0" smtClean="0"/>
              <a:t>رديفة</a:t>
            </a:r>
            <a:r>
              <a:rPr lang="ar-JO" dirty="0" smtClean="0">
                <a:ea typeface="ＭＳ Ｐゴシック" pitchFamily="34" charset="-128"/>
              </a:rPr>
              <a:t> لحالات الطوارئ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87338" y="2114550"/>
            <a:ext cx="255905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JO" dirty="0" smtClean="0">
                <a:solidFill>
                  <a:schemeClr val="accent2"/>
                </a:solidFill>
                <a:ea typeface="ＭＳ Ｐゴシック" charset="-128"/>
              </a:rPr>
              <a:t>التواصل والمناصرة</a:t>
            </a:r>
            <a:endParaRPr lang="en-US" dirty="0">
              <a:solidFill>
                <a:schemeClr val="accent2"/>
              </a:solidFill>
              <a:ea typeface="ＭＳ Ｐゴシック" charset="-12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52425" y="4360863"/>
            <a:ext cx="2487613" cy="814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JO" dirty="0" smtClean="0">
                <a:solidFill>
                  <a:schemeClr val="accent2"/>
                </a:solidFill>
                <a:ea typeface="ＭＳ Ｐゴシック" charset="-128"/>
              </a:rPr>
              <a:t>حشد وإدارة الموارد</a:t>
            </a:r>
            <a:endParaRPr lang="en-US" dirty="0">
              <a:solidFill>
                <a:schemeClr val="accent2"/>
              </a:solidFill>
              <a:ea typeface="ＭＳ Ｐゴシック" charset="-128"/>
            </a:endParaRPr>
          </a:p>
        </p:txBody>
      </p:sp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3117850" y="2057400"/>
            <a:ext cx="60261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FontTx/>
              <a:buChar char="-"/>
            </a:pPr>
            <a:r>
              <a:rPr lang="ar-JO" sz="2000" dirty="0" smtClean="0"/>
              <a:t> يوفر التحليل، التخطيط والتنسيق منصة للتواصل وكسب التأييد حول أهمية التعليم في مبادرات الاستعداد للطوارئ.</a:t>
            </a:r>
            <a:r>
              <a:rPr lang="en-US" sz="2000" dirty="0" smtClean="0"/>
              <a:t> 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9462" name="TextBox 14"/>
          <p:cNvSpPr txBox="1">
            <a:spLocks noChangeArrowheads="1"/>
          </p:cNvSpPr>
          <p:nvPr/>
        </p:nvSpPr>
        <p:spPr bwMode="auto">
          <a:xfrm>
            <a:off x="3090863" y="4384675"/>
            <a:ext cx="60531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buFontTx/>
              <a:buChar char="-"/>
            </a:pPr>
            <a:r>
              <a:rPr lang="ar-JO" sz="2000" dirty="0" smtClean="0"/>
              <a:t> وجود خطط متماسكة قائمة على القرائن و الأثباتات الوعلى أسس جيدة تتيح الحوار مع الجهات المانحة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300" dirty="0" smtClean="0">
                <a:ea typeface="ＭＳ Ｐゴシック" pitchFamily="34" charset="-128"/>
              </a:rPr>
              <a:t>عملية وضع الخطط </a:t>
            </a:r>
            <a:r>
              <a:rPr lang="ar-JO" sz="4000" dirty="0">
                <a:ea typeface="ＭＳ Ｐゴシック" pitchFamily="34" charset="-128"/>
              </a:rPr>
              <a:t>ال</a:t>
            </a:r>
            <a:r>
              <a:rPr lang="ar-SA" sz="4000" dirty="0" smtClean="0"/>
              <a:t>رديفة</a:t>
            </a:r>
            <a:r>
              <a:rPr lang="ar-JO" sz="4300" dirty="0" smtClean="0">
                <a:ea typeface="ＭＳ Ｐゴシック" pitchFamily="34" charset="-128"/>
              </a:rPr>
              <a:t> لحالات الطوارئ</a:t>
            </a:r>
            <a:endParaRPr lang="en-US" sz="4300" dirty="0" smtClean="0">
              <a:ea typeface="ＭＳ Ｐゴシック" pitchFamily="34" charset="-12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78150109"/>
              </p:ext>
            </p:extLst>
          </p:nvPr>
        </p:nvGraphicFramePr>
        <p:xfrm>
          <a:off x="0" y="1592077"/>
          <a:ext cx="9144000" cy="1502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228600" y="3238500"/>
            <a:ext cx="2057400" cy="3379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 rtl="1">
              <a:defRPr/>
            </a:pPr>
            <a:r>
              <a:rPr lang="ar-JO" sz="1600" dirty="0" err="1" smtClean="0">
                <a:solidFill>
                  <a:schemeClr val="accent2"/>
                </a:solidFill>
                <a:ea typeface="ＭＳ Ｐゴシック" charset="-128"/>
              </a:rPr>
              <a:t>أمثلة:</a:t>
            </a:r>
            <a:endParaRPr lang="ar-JO" sz="1600" dirty="0" smtClean="0">
              <a:solidFill>
                <a:schemeClr val="accent2"/>
              </a:solidFill>
              <a:ea typeface="ＭＳ Ｐゴシック" charset="-128"/>
            </a:endParaRPr>
          </a:p>
          <a:p>
            <a:pPr algn="r" rtl="1">
              <a:defRPr/>
            </a:pP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فيضانات في </a:t>
            </a:r>
            <a:r>
              <a:rPr lang="ar-JO" sz="1600" dirty="0" err="1" smtClean="0">
                <a:solidFill>
                  <a:schemeClr val="accent2"/>
                </a:solidFill>
                <a:ea typeface="ＭＳ Ｐゴシック" charset="-128"/>
              </a:rPr>
              <a:t>مناطق ”س“</a:t>
            </a:r>
            <a:endParaRPr lang="ar-JO" sz="1600" dirty="0" smtClean="0">
              <a:solidFill>
                <a:schemeClr val="accent2"/>
              </a:solidFill>
              <a:ea typeface="ＭＳ Ｐゴシック" charset="-128"/>
            </a:endParaRPr>
          </a:p>
          <a:p>
            <a:pPr algn="r" rtl="1">
              <a:defRPr/>
            </a:pP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العنف </a:t>
            </a:r>
            <a:r>
              <a:rPr lang="ar-JO" sz="1600" dirty="0" err="1" smtClean="0">
                <a:solidFill>
                  <a:schemeClr val="accent2"/>
                </a:solidFill>
                <a:ea typeface="ＭＳ Ｐゴシック" charset="-128"/>
              </a:rPr>
              <a:t>الإثني</a:t>
            </a: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 المحتمل في </a:t>
            </a:r>
            <a:r>
              <a:rPr lang="ar-JO" sz="1600" dirty="0" err="1" smtClean="0">
                <a:solidFill>
                  <a:schemeClr val="accent2"/>
                </a:solidFill>
                <a:ea typeface="ＭＳ Ｐゴシック" charset="-128"/>
              </a:rPr>
              <a:t>مناطق ”س“</a:t>
            </a:r>
            <a:endParaRPr lang="ar-JO" sz="1600" dirty="0" smtClean="0">
              <a:solidFill>
                <a:schemeClr val="accent2"/>
              </a:solidFill>
              <a:ea typeface="ＭＳ Ｐゴシック" charset="-128"/>
            </a:endParaRPr>
          </a:p>
          <a:p>
            <a:pPr algn="r" rtl="1">
              <a:defRPr/>
            </a:pPr>
            <a:r>
              <a:rPr lang="ar-JO" sz="1600" dirty="0" err="1" smtClean="0">
                <a:solidFill>
                  <a:schemeClr val="accent2"/>
                </a:solidFill>
                <a:ea typeface="ＭＳ Ｐゴシック" charset="-128"/>
              </a:rPr>
              <a:t>أمثلة:</a:t>
            </a:r>
            <a:endParaRPr lang="ar-JO" sz="1600" dirty="0" smtClean="0">
              <a:solidFill>
                <a:schemeClr val="accent2"/>
              </a:solidFill>
              <a:ea typeface="ＭＳ Ｐゴシック" charset="-128"/>
            </a:endParaRPr>
          </a:p>
          <a:p>
            <a:pPr algn="r" rtl="1">
              <a:defRPr/>
            </a:pP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سيتأثر 25% من السكان في سن المدارس</a:t>
            </a:r>
          </a:p>
          <a:p>
            <a:pPr algn="r" rtl="1">
              <a:defRPr/>
            </a:pPr>
            <a:r>
              <a:rPr lang="ar-JO" sz="1600" dirty="0" err="1" smtClean="0">
                <a:solidFill>
                  <a:schemeClr val="accent2"/>
                </a:solidFill>
                <a:ea typeface="ＭＳ Ｐゴシック" charset="-128"/>
              </a:rPr>
              <a:t>تضرر </a:t>
            </a: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”س“ من المدارس</a:t>
            </a:r>
            <a:endParaRPr lang="en-US" sz="1600" dirty="0">
              <a:solidFill>
                <a:schemeClr val="accent2"/>
              </a:solidFill>
              <a:ea typeface="ＭＳ Ｐゴシック" charset="-128"/>
            </a:endParaRPr>
          </a:p>
          <a:p>
            <a:pPr>
              <a:defRPr/>
            </a:pPr>
            <a:endParaRPr lang="en-US" dirty="0">
              <a:solidFill>
                <a:srgbClr val="2D2D8A"/>
              </a:solidFill>
              <a:ea typeface="ＭＳ Ｐゴシック" charset="-128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20938" y="3255963"/>
            <a:ext cx="1905000" cy="3381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478338" y="3290888"/>
            <a:ext cx="2057400" cy="3273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FontTx/>
              <a:buChar char="-"/>
              <a:defRPr/>
            </a:pPr>
            <a:endParaRPr lang="en-US" sz="1600" dirty="0">
              <a:solidFill>
                <a:schemeClr val="accent2"/>
              </a:solidFill>
              <a:ea typeface="ＭＳ Ｐゴシック" charset="-128"/>
            </a:endParaRPr>
          </a:p>
          <a:p>
            <a:pPr lvl="0" algn="r" rtl="1">
              <a:buFontTx/>
              <a:buChar char="-"/>
              <a:defRPr/>
            </a:pP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قالب وضع خطة </a:t>
            </a:r>
            <a:r>
              <a:rPr lang="ar-SA" sz="1600" dirty="0" smtClean="0">
                <a:solidFill>
                  <a:srgbClr val="0000CC"/>
                </a:solidFill>
              </a:rPr>
              <a:t>رديفة</a:t>
            </a:r>
            <a:r>
              <a:rPr lang="ar-JO" sz="1600" dirty="0" smtClean="0">
                <a:solidFill>
                  <a:srgbClr val="0000CC"/>
                </a:solidFill>
                <a:ea typeface="ＭＳ Ｐゴシック" pitchFamily="34" charset="-128"/>
              </a:rPr>
              <a:t> </a:t>
            </a:r>
            <a:r>
              <a:rPr lang="ar-JO" sz="1600" dirty="0" smtClean="0">
                <a:solidFill>
                  <a:srgbClr val="0000CC"/>
                </a:solidFill>
              </a:rPr>
              <a:t> </a:t>
            </a:r>
            <a:endParaRPr lang="en-US" sz="1600" dirty="0"/>
          </a:p>
          <a:p>
            <a:pPr algn="r" rtl="1">
              <a:buFontTx/>
              <a:buChar char="-"/>
              <a:defRPr/>
            </a:pP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 لحالة الطوارئ</a:t>
            </a:r>
          </a:p>
          <a:p>
            <a:pPr algn="r" rtl="1">
              <a:buFontTx/>
              <a:buChar char="-"/>
              <a:defRPr/>
            </a:pP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الحد الأدنى من معايير الشبكة العالمية لوكالات التعليم في حالات الطوارئ</a:t>
            </a:r>
            <a:endParaRPr lang="en-US" sz="1600" dirty="0">
              <a:solidFill>
                <a:schemeClr val="accent2"/>
              </a:solidFill>
              <a:ea typeface="ＭＳ Ｐゴシック" charset="-128"/>
            </a:endParaRPr>
          </a:p>
          <a:p>
            <a:pPr>
              <a:defRPr/>
            </a:pPr>
            <a:endParaRPr lang="en-US" sz="1600" dirty="0">
              <a:solidFill>
                <a:schemeClr val="accent2"/>
              </a:solidFill>
              <a:ea typeface="ＭＳ Ｐゴシック" charset="-128"/>
            </a:endParaRPr>
          </a:p>
          <a:p>
            <a:pPr>
              <a:buFontTx/>
              <a:buChar char="-"/>
              <a:defRPr/>
            </a:pPr>
            <a:endParaRPr lang="en-US" sz="1600" dirty="0">
              <a:solidFill>
                <a:schemeClr val="accent2"/>
              </a:solidFill>
              <a:ea typeface="ＭＳ Ｐゴシック" charset="-12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81800" y="3238500"/>
            <a:ext cx="2057400" cy="332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FontTx/>
              <a:buChar char="-"/>
              <a:defRPr/>
            </a:pPr>
            <a:endParaRPr lang="en-US" sz="1600" dirty="0">
              <a:solidFill>
                <a:schemeClr val="accent2"/>
              </a:solidFill>
              <a:ea typeface="ＭＳ Ｐゴシック" charset="-128"/>
            </a:endParaRPr>
          </a:p>
          <a:p>
            <a:pPr algn="r" rtl="1">
              <a:buFontTx/>
              <a:buChar char="-"/>
              <a:defRPr/>
            </a:pP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قائمة التحقق من الاستعداد</a:t>
            </a:r>
          </a:p>
          <a:p>
            <a:pPr algn="r" rtl="1">
              <a:buFontTx/>
              <a:buChar char="-"/>
              <a:defRPr/>
            </a:pPr>
            <a:r>
              <a:rPr lang="ar-JO" sz="1600" dirty="0" smtClean="0">
                <a:solidFill>
                  <a:schemeClr val="accent2"/>
                </a:solidFill>
                <a:ea typeface="ＭＳ Ｐゴシック" charset="-128"/>
              </a:rPr>
              <a:t>تنفيذ مراجعة منتصف المرحلة</a:t>
            </a:r>
            <a:endParaRPr lang="en-US" sz="1600" dirty="0">
              <a:solidFill>
                <a:schemeClr val="accent2"/>
              </a:solidFill>
              <a:ea typeface="ＭＳ Ｐゴシック" charset="-128"/>
            </a:endParaRPr>
          </a:p>
          <a:p>
            <a:pPr>
              <a:defRPr/>
            </a:pPr>
            <a:endParaRPr lang="en-US" sz="1600" dirty="0">
              <a:solidFill>
                <a:schemeClr val="accent2"/>
              </a:solidFill>
              <a:ea typeface="ＭＳ Ｐゴシック" charset="-128"/>
            </a:endParaRP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2451100" y="3425825"/>
            <a:ext cx="180181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endParaRPr lang="en-US" sz="1600" dirty="0">
              <a:solidFill>
                <a:schemeClr val="accent2"/>
              </a:solidFill>
            </a:endParaRPr>
          </a:p>
          <a:p>
            <a:pPr algn="r" rtl="1">
              <a:buFontTx/>
              <a:buChar char="-"/>
            </a:pPr>
            <a:r>
              <a:rPr lang="ar-JO" sz="1600" dirty="0" smtClean="0">
                <a:solidFill>
                  <a:schemeClr val="accent2"/>
                </a:solidFill>
              </a:rPr>
              <a:t>طرح 3 </a:t>
            </a:r>
            <a:r>
              <a:rPr lang="ar-JO" sz="1600" dirty="0" err="1" smtClean="0">
                <a:solidFill>
                  <a:schemeClr val="accent2"/>
                </a:solidFill>
              </a:rPr>
              <a:t>أسئلة </a:t>
            </a:r>
            <a:r>
              <a:rPr lang="ar-JO" sz="1600" dirty="0" smtClean="0">
                <a:solidFill>
                  <a:schemeClr val="accent2"/>
                </a:solidFill>
              </a:rPr>
              <a:t>– من، ومتى </a:t>
            </a:r>
            <a:r>
              <a:rPr lang="ar-JO" sz="1600" dirty="0" err="1" smtClean="0">
                <a:solidFill>
                  <a:schemeClr val="accent2"/>
                </a:solidFill>
              </a:rPr>
              <a:t>وأين </a:t>
            </a:r>
            <a:r>
              <a:rPr lang="ar-JO" sz="1600" dirty="0" smtClean="0">
                <a:solidFill>
                  <a:schemeClr val="accent2"/>
                </a:solidFill>
              </a:rPr>
              <a:t>(</a:t>
            </a:r>
            <a:r>
              <a:rPr lang="ar-JO" sz="1600" dirty="0" err="1" smtClean="0">
                <a:solidFill>
                  <a:schemeClr val="accent2"/>
                </a:solidFill>
              </a:rPr>
              <a:t>ترسيم</a:t>
            </a:r>
            <a:r>
              <a:rPr lang="ar-JO" sz="1600" dirty="0" smtClean="0">
                <a:solidFill>
                  <a:schemeClr val="accent2"/>
                </a:solidFill>
              </a:rPr>
              <a:t> القدرات</a:t>
            </a:r>
            <a:r>
              <a:rPr lang="ar-JO" sz="1600" dirty="0" err="1" smtClean="0">
                <a:solidFill>
                  <a:schemeClr val="accent2"/>
                </a:solidFill>
              </a:rPr>
              <a:t>)</a:t>
            </a:r>
            <a:endParaRPr lang="ar-JO" sz="1600" dirty="0" smtClean="0">
              <a:solidFill>
                <a:schemeClr val="accent2"/>
              </a:solidFill>
            </a:endParaRPr>
          </a:p>
          <a:p>
            <a:pPr algn="r" rtl="1">
              <a:buFontTx/>
              <a:buChar char="-"/>
            </a:pPr>
            <a:r>
              <a:rPr lang="ar-JO" sz="1600" dirty="0">
                <a:solidFill>
                  <a:schemeClr val="accent2"/>
                </a:solidFill>
              </a:rPr>
              <a:t> </a:t>
            </a:r>
            <a:r>
              <a:rPr lang="ar-JO" sz="1600" dirty="0" smtClean="0">
                <a:solidFill>
                  <a:schemeClr val="accent2"/>
                </a:solidFill>
              </a:rPr>
              <a:t>تمرين الدروس المستفادة</a:t>
            </a:r>
            <a:endParaRPr lang="en-US" sz="1600" dirty="0">
              <a:solidFill>
                <a:schemeClr val="accent2"/>
              </a:solidFill>
            </a:endParaRPr>
          </a:p>
          <a:p>
            <a:pPr>
              <a:buFontTx/>
              <a:buChar char="-"/>
            </a:pPr>
            <a:endParaRPr lang="en-US" sz="1600" dirty="0">
              <a:solidFill>
                <a:schemeClr val="accent2"/>
              </a:solidFill>
            </a:endParaRPr>
          </a:p>
          <a:p>
            <a:endParaRPr lang="en-US" sz="1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>
                <a:ea typeface="ＭＳ Ｐゴシック" pitchFamily="34" charset="-128"/>
              </a:rPr>
              <a:t>تمرين الدروس المستفادة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92088" y="1492250"/>
            <a:ext cx="8951912" cy="4633913"/>
          </a:xfrm>
        </p:spPr>
        <p:txBody>
          <a:bodyPr/>
          <a:lstStyle/>
          <a:p>
            <a:pPr algn="r" rtl="1">
              <a:buFont typeface="Wingdings" pitchFamily="2" charset="2"/>
              <a:buNone/>
            </a:pPr>
            <a:r>
              <a:rPr lang="ar-JO" sz="1600" b="1" u="sng" dirty="0" smtClean="0">
                <a:ea typeface="ＭＳ Ｐゴシック" pitchFamily="34" charset="-128"/>
              </a:rPr>
              <a:t>التعليمات</a:t>
            </a:r>
            <a:r>
              <a:rPr lang="en-US" sz="1600" b="1" u="sng" dirty="0" smtClean="0">
                <a:ea typeface="ＭＳ Ｐゴシック" pitchFamily="34" charset="-128"/>
              </a:rPr>
              <a:t>: </a:t>
            </a:r>
          </a:p>
          <a:p>
            <a:pPr algn="r" rtl="1">
              <a:buFont typeface="Wingdings" pitchFamily="2" charset="2"/>
              <a:buAutoNum type="arabicPeriod"/>
            </a:pPr>
            <a:r>
              <a:rPr lang="ar-JO" sz="1600" dirty="0" smtClean="0">
                <a:ea typeface="ＭＳ Ｐゴシック" pitchFamily="34" charset="-128"/>
              </a:rPr>
              <a:t>قسم المشاركين إلى 5 مجموعات تتضمن كل منها </a:t>
            </a:r>
            <a:r>
              <a:rPr lang="ar-JO" sz="1600" dirty="0" err="1" smtClean="0">
                <a:ea typeface="ＭＳ Ｐゴシック" pitchFamily="34" charset="-128"/>
              </a:rPr>
              <a:t>5 </a:t>
            </a:r>
            <a:r>
              <a:rPr lang="ar-JO" sz="1600" dirty="0" smtClean="0">
                <a:ea typeface="ＭＳ Ｐゴシック" pitchFamily="34" charset="-128"/>
              </a:rPr>
              <a:t>– 6 أشخاص.</a:t>
            </a:r>
          </a:p>
          <a:p>
            <a:pPr algn="r" rtl="1">
              <a:buFont typeface="Wingdings" pitchFamily="2" charset="2"/>
              <a:buAutoNum type="arabicPeriod"/>
            </a:pPr>
            <a:r>
              <a:rPr lang="ar-JO" sz="1600" dirty="0" smtClean="0">
                <a:ea typeface="ＭＳ Ｐゴシック" pitchFamily="34" charset="-128"/>
              </a:rPr>
              <a:t>ستتناول كل مجموعة معيارين من معايير الشبكة العالمية</a:t>
            </a:r>
          </a:p>
          <a:p>
            <a:pPr lvl="1" algn="r" rtl="1">
              <a:buNone/>
            </a:pPr>
            <a:endParaRPr lang="ar-JO" sz="1600" dirty="0" smtClean="0">
              <a:ea typeface="ＭＳ Ｐゴシック" pitchFamily="34" charset="-128"/>
            </a:endParaRPr>
          </a:p>
          <a:p>
            <a:pPr lvl="1" algn="r" rtl="1"/>
            <a:r>
              <a:rPr lang="ar-JO" sz="1600" dirty="0" smtClean="0">
                <a:ea typeface="ＭＳ Ｐゴシック" pitchFamily="34" charset="-128"/>
              </a:rPr>
              <a:t>المجموعة 1: المعايير التأسيسية والقدرة على الوصول وبيئة التعلم</a:t>
            </a:r>
          </a:p>
          <a:p>
            <a:pPr lvl="1" algn="r" rtl="1"/>
            <a:r>
              <a:rPr lang="ar-JO" sz="1600" dirty="0" smtClean="0">
                <a:ea typeface="ＭＳ Ｐゴシック" pitchFamily="34" charset="-128"/>
              </a:rPr>
              <a:t>المجموعة 2: القدرة على الوصول وبيئة التعليم والتدريس والتعلم</a:t>
            </a:r>
          </a:p>
          <a:p>
            <a:pPr lvl="1" algn="r" rtl="1"/>
            <a:r>
              <a:rPr lang="ar-JO" sz="1600" dirty="0" smtClean="0">
                <a:ea typeface="ＭＳ Ｐゴシック" pitchFamily="34" charset="-128"/>
              </a:rPr>
              <a:t>المجموعة 3: التدريس والتعلم والمعلمون والعاملون في سلك التعليم</a:t>
            </a:r>
          </a:p>
          <a:p>
            <a:pPr lvl="1" algn="r" rtl="1"/>
            <a:r>
              <a:rPr lang="ar-JO" sz="1600" dirty="0" smtClean="0">
                <a:ea typeface="ＭＳ Ｐゴシック" pitchFamily="34" charset="-128"/>
              </a:rPr>
              <a:t>المجموعة 4: المعلمون والعاملون في السلك التعليمي، وسياسة التعليم</a:t>
            </a:r>
          </a:p>
          <a:p>
            <a:pPr lvl="1" algn="r" rtl="1"/>
            <a:r>
              <a:rPr lang="ar-JO" sz="1600" dirty="0" smtClean="0">
                <a:ea typeface="ＭＳ Ｐゴシック" pitchFamily="34" charset="-128"/>
              </a:rPr>
              <a:t>المجموعة 5: سياسة التعليم والمعايير التأسيسية</a:t>
            </a:r>
          </a:p>
          <a:p>
            <a:pPr>
              <a:buFont typeface="Wingdings" pitchFamily="2" charset="2"/>
              <a:buNone/>
            </a:pPr>
            <a:endParaRPr lang="en-GB" sz="1600" dirty="0" smtClean="0">
              <a:ea typeface="ＭＳ Ｐゴシック" pitchFamily="34" charset="-128"/>
            </a:endParaRPr>
          </a:p>
          <a:p>
            <a:pPr algn="r" rtl="1">
              <a:buFont typeface="Wingdings" pitchFamily="2" charset="2"/>
              <a:buAutoNum type="arabicPeriod" startAt="3"/>
            </a:pPr>
            <a:r>
              <a:rPr lang="ar-JO" sz="1600" dirty="0" smtClean="0">
                <a:ea typeface="ＭＳ Ｐゴシック" pitchFamily="34" charset="-128"/>
              </a:rPr>
              <a:t>ركز على الأسئلة </a:t>
            </a:r>
            <a:r>
              <a:rPr lang="ar-JO" sz="1600" dirty="0" err="1" smtClean="0">
                <a:ea typeface="ＭＳ Ｐゴシック" pitchFamily="34" charset="-128"/>
              </a:rPr>
              <a:t>التالية </a:t>
            </a:r>
            <a:r>
              <a:rPr lang="ar-JO" sz="1600" dirty="0" smtClean="0">
                <a:ea typeface="ＭＳ Ｐゴシック" pitchFamily="34" charset="-128"/>
              </a:rPr>
              <a:t>(واكتب الملاحظات على اللوح </a:t>
            </a:r>
            <a:r>
              <a:rPr lang="ar-JO" sz="1600" dirty="0" err="1" smtClean="0">
                <a:ea typeface="ＭＳ Ｐゴシック" pitchFamily="34" charset="-128"/>
              </a:rPr>
              <a:t>القلاب) </a:t>
            </a:r>
            <a:r>
              <a:rPr lang="ar-JO" sz="1600" dirty="0" smtClean="0">
                <a:ea typeface="ＭＳ Ｐゴシック" pitchFamily="34" charset="-128"/>
              </a:rPr>
              <a:t>(60 دقيقة</a:t>
            </a:r>
            <a:r>
              <a:rPr lang="ar-JO" sz="1600" dirty="0" err="1" smtClean="0">
                <a:ea typeface="ＭＳ Ｐゴシック" pitchFamily="34" charset="-128"/>
              </a:rPr>
              <a:t>)</a:t>
            </a:r>
            <a:endParaRPr lang="ar-JO" sz="1600" dirty="0" smtClean="0">
              <a:ea typeface="ＭＳ Ｐゴシック" pitchFamily="34" charset="-128"/>
            </a:endParaRPr>
          </a:p>
          <a:p>
            <a:pPr algn="r" rtl="1">
              <a:buNone/>
            </a:pPr>
            <a:r>
              <a:rPr lang="ar-JO" sz="1600" dirty="0" smtClean="0">
                <a:ea typeface="ＭＳ Ｐゴシック" pitchFamily="34" charset="-128"/>
              </a:rPr>
              <a:t>	</a:t>
            </a:r>
            <a:r>
              <a:rPr lang="ar-JO" sz="1600" dirty="0" err="1" smtClean="0">
                <a:ea typeface="ＭＳ Ｐゴシック" pitchFamily="34" charset="-128"/>
              </a:rPr>
              <a:t>أ.</a:t>
            </a:r>
            <a:r>
              <a:rPr lang="ar-JO" sz="1600" dirty="0" smtClean="0">
                <a:ea typeface="ＭＳ Ｐゴシック" pitchFamily="34" charset="-128"/>
              </a:rPr>
              <a:t> هل لبت الاستجابة السابقة لحالات الطوارئ المعايير في هذا </a:t>
            </a:r>
            <a:r>
              <a:rPr lang="ar-JO" sz="1600" dirty="0" err="1" smtClean="0">
                <a:ea typeface="ＭＳ Ｐゴシック" pitchFamily="34" charset="-128"/>
              </a:rPr>
              <a:t>المجال؟</a:t>
            </a:r>
            <a:endParaRPr lang="ar-JO" sz="1600" dirty="0" smtClean="0">
              <a:ea typeface="ＭＳ Ｐゴシック" pitchFamily="34" charset="-128"/>
            </a:endParaRPr>
          </a:p>
          <a:p>
            <a:pPr algn="r" rtl="1">
              <a:buNone/>
            </a:pPr>
            <a:r>
              <a:rPr lang="ar-JO" sz="1600" dirty="0" smtClean="0">
                <a:ea typeface="ＭＳ Ｐゴシック" pitchFamily="34" charset="-128"/>
              </a:rPr>
              <a:t>	</a:t>
            </a:r>
            <a:r>
              <a:rPr lang="ar-JO" sz="1600" dirty="0" err="1" smtClean="0">
                <a:ea typeface="ＭＳ Ｐゴシック" pitchFamily="34" charset="-128"/>
              </a:rPr>
              <a:t>ب.</a:t>
            </a:r>
            <a:r>
              <a:rPr lang="ar-JO" sz="1600" dirty="0" smtClean="0">
                <a:ea typeface="ＭＳ Ｐゴシック" pitchFamily="34" charset="-128"/>
              </a:rPr>
              <a:t> إن كان جوابك نعم، هل يمكن أن نحسن </a:t>
            </a:r>
            <a:r>
              <a:rPr lang="ar-JO" sz="1600" dirty="0" err="1" smtClean="0">
                <a:ea typeface="ＭＳ Ｐゴシック" pitchFamily="34" charset="-128"/>
              </a:rPr>
              <a:t>الاستجابة؟</a:t>
            </a:r>
            <a:r>
              <a:rPr lang="ar-JO" sz="1600" dirty="0" smtClean="0">
                <a:ea typeface="ＭＳ Ｐゴシック" pitchFamily="34" charset="-128"/>
              </a:rPr>
              <a:t> كيف يمكن أن نقوم </a:t>
            </a:r>
            <a:r>
              <a:rPr lang="ar-JO" sz="1600" dirty="0" err="1" smtClean="0">
                <a:ea typeface="ＭＳ Ｐゴシック" pitchFamily="34" charset="-128"/>
              </a:rPr>
              <a:t>بهذا؟</a:t>
            </a:r>
            <a:endParaRPr lang="ar-JO" sz="1600" dirty="0" smtClean="0">
              <a:ea typeface="ＭＳ Ｐゴシック" pitchFamily="34" charset="-128"/>
            </a:endParaRPr>
          </a:p>
          <a:p>
            <a:pPr algn="r" rtl="1">
              <a:buNone/>
            </a:pPr>
            <a:r>
              <a:rPr lang="ar-JO" sz="1600" dirty="0" smtClean="0">
                <a:ea typeface="ＭＳ Ｐゴシック" pitchFamily="34" charset="-128"/>
              </a:rPr>
              <a:t>	</a:t>
            </a:r>
            <a:r>
              <a:rPr lang="ar-JO" sz="1600" dirty="0" err="1" smtClean="0">
                <a:ea typeface="ＭＳ Ｐゴシック" pitchFamily="34" charset="-128"/>
              </a:rPr>
              <a:t>ج.</a:t>
            </a:r>
            <a:r>
              <a:rPr lang="ar-JO" sz="1600" dirty="0" smtClean="0">
                <a:ea typeface="ＭＳ Ｐゴシック" pitchFamily="34" charset="-128"/>
              </a:rPr>
              <a:t> إن كانت الإجابة لا، هل تعتقد أن تحقيق المعايير واقعي في السياق المحلي إن كانت هناك حالات طوارئ </a:t>
            </a:r>
            <a:r>
              <a:rPr lang="ar-JO" sz="1600" dirty="0" err="1" smtClean="0">
                <a:ea typeface="ＭＳ Ｐゴシック" pitchFamily="34" charset="-128"/>
              </a:rPr>
              <a:t>أخرى؟</a:t>
            </a:r>
            <a:r>
              <a:rPr lang="ar-JO" sz="1600" dirty="0" smtClean="0">
                <a:ea typeface="ＭＳ Ｐゴシック" pitchFamily="34" charset="-128"/>
              </a:rPr>
              <a:t> </a:t>
            </a:r>
            <a:r>
              <a:rPr lang="ar-JO" sz="1600" dirty="0" err="1" smtClean="0">
                <a:ea typeface="ＭＳ Ｐゴシック" pitchFamily="34" charset="-128"/>
              </a:rPr>
              <a:t>كيف؟</a:t>
            </a:r>
            <a:endParaRPr lang="ar-JO" sz="1600" dirty="0" smtClean="0">
              <a:ea typeface="ＭＳ Ｐゴシック" pitchFamily="34" charset="-128"/>
            </a:endParaRPr>
          </a:p>
          <a:p>
            <a:pPr algn="r" rtl="1">
              <a:buNone/>
            </a:pPr>
            <a:r>
              <a:rPr lang="ar-JO" sz="1600" dirty="0" err="1" smtClean="0">
                <a:ea typeface="ＭＳ Ｐゴシック" pitchFamily="34" charset="-128"/>
              </a:rPr>
              <a:t>4.</a:t>
            </a:r>
            <a:r>
              <a:rPr lang="ar-JO" sz="1600" dirty="0" smtClean="0">
                <a:ea typeface="ＭＳ Ｐゴシック" pitchFamily="34" charset="-128"/>
              </a:rPr>
              <a:t> جولة استعراض </a:t>
            </a:r>
            <a:r>
              <a:rPr lang="ar-JO" sz="1600" dirty="0" err="1" smtClean="0">
                <a:ea typeface="ＭＳ Ｐゴシック" pitchFamily="34" charset="-128"/>
              </a:rPr>
              <a:t>النتائج </a:t>
            </a:r>
            <a:r>
              <a:rPr lang="ar-JO" sz="1600" dirty="0" smtClean="0">
                <a:ea typeface="ＭＳ Ｐゴシック" pitchFamily="34" charset="-128"/>
              </a:rPr>
              <a:t>(20 دقيقة</a:t>
            </a:r>
            <a:r>
              <a:rPr lang="ar-JO" sz="1600" dirty="0" err="1" smtClean="0">
                <a:ea typeface="ＭＳ Ｐゴシック" pitchFamily="34" charset="-128"/>
              </a:rPr>
              <a:t>)</a:t>
            </a:r>
            <a:endParaRPr lang="ar-JO" sz="16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GB" sz="16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US" sz="16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None/>
            </a:pPr>
            <a:endParaRPr lang="en-US" sz="16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AutoNum type="arabicPeriod"/>
            </a:pPr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  <a:ea typeface="ＭＳ Ｐゴシック" pitchFamily="34" charset="-128"/>
              </a:rPr>
              <a:t>INEE and Education Cluster </a:t>
            </a: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ool" ma:contentTypeID="0x010100D52189832E060742ABF7774652D4F97600F4F0EE4DD1CB634A8A778A62A6605817030048D4E980AFB26F42AC0EE168ACE89204" ma:contentTypeVersion="24" ma:contentTypeDescription="" ma:contentTypeScope="" ma:versionID="44ddba341724cd47d89962b3c3d9dc43">
  <xsd:schema xmlns:xsd="http://www.w3.org/2001/XMLSchema" xmlns:p="http://schemas.microsoft.com/office/2006/metadata/properties" xmlns:ns1="http://schemas.microsoft.com/sharepoint/v3" xmlns:ns2="6ab1e1d7-bbb1-45cf-89c4-f50957a3dfc1" xmlns:ns3="e0f838e6-1664-457a-a255-eb40cca14f46" targetNamespace="http://schemas.microsoft.com/office/2006/metadata/properties" ma:root="true" ma:fieldsID="1ab09143edfec02aa39d2bab5aaf1148" ns1:_="" ns2:_="" ns3:_="">
    <xsd:import namespace="http://schemas.microsoft.com/sharepoint/v3"/>
    <xsd:import namespace="6ab1e1d7-bbb1-45cf-89c4-f50957a3dfc1"/>
    <xsd:import namespace="e0f838e6-1664-457a-a255-eb40cca14f46"/>
    <xsd:element name="properties">
      <xsd:complexType>
        <xsd:sequence>
          <xsd:element name="documentManagement">
            <xsd:complexType>
              <xsd:all>
                <xsd:element ref="ns1:ORKeywordsMultiLookup" minOccurs="0"/>
                <xsd:element ref="ns1:ORLanguageLookup" minOccurs="0"/>
                <xsd:element ref="ns2:ORLocationCAS" minOccurs="0"/>
                <xsd:element ref="ns2:ORCoordinateX" minOccurs="0"/>
                <xsd:element ref="ns2:ORCoordinateY" minOccurs="0"/>
                <xsd:element ref="ns2:ORClusterCAS" minOccurs="0"/>
                <xsd:element ref="ns1:ORCrossCuttingMultiLookup" minOccurs="0"/>
                <xsd:element ref="ns2:ORCopyRight" minOccurs="0"/>
                <xsd:element ref="ns1:ORSupplierLookup" minOccurs="0"/>
                <xsd:element ref="ns2:ORGLIDENumber" minOccurs="0"/>
                <xsd:element ref="ns1:ORDisasterLookup" minOccurs="0"/>
                <xsd:element ref="ns1:PublishingStartDate" minOccurs="0"/>
                <xsd:element ref="ns1:PublishingExpirationDate" minOccurs="0"/>
                <xsd:element ref="ns1:ORClusterMultiLookup" minOccurs="0"/>
                <xsd:element ref="ns1:ORSubClusterMultiLookup" minOccurs="0"/>
                <xsd:element ref="ns1:ORPCODESMultiLookup" minOccurs="0"/>
                <xsd:element ref="ns1:ORPCODES2MultiLookup" minOccurs="0"/>
                <xsd:element ref="ns1:ORCountryMultiLookup" minOccurs="0"/>
                <xsd:element ref="ns1:ORCountryDivMultiLookup" minOccurs="0"/>
                <xsd:element ref="ns2:ORKeydocument" minOccurs="0"/>
                <xsd:element ref="ns2:ORDistribution" minOccurs="0"/>
                <xsd:element ref="ns1:ORRegionMultiLookup" minOccurs="0"/>
                <xsd:element ref="ns2:ORParentContentType" minOccurs="0"/>
                <xsd:element ref="ns2:ORClusterMultiLookupText" minOccurs="0"/>
                <xsd:element ref="ns3:ORCreationDate"/>
                <xsd:element ref="ns1:PublishingRollupIm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ORKeywordsMultiLookup" ma:index="2" nillable="true" ma:displayName="Keywords" ma:list="c81e68d1-86e1-4b72-9072-e529c6f6aa8e" ma:internalName="ORKeyword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LanguageLookup" ma:index="3" nillable="true" ma:displayName="Language" ma:list="f627f5fd-fe81-4180-a2e0-573e676be110" ma:internalName="ORLanguageLookup" ma:showField="Title" ma:web="e0f838e6-1664-457a-a255-eb40cca14f46">
      <xsd:simpleType>
        <xsd:restriction base="dms:Lookup"/>
      </xsd:simpleType>
    </xsd:element>
    <xsd:element name="ORCrossCuttingMultiLookup" ma:index="8" nillable="true" ma:displayName="Cross-cutting Issues" ma:list="e2ab6f54-cc29-4e34-a008-fdf79049c690" ma:internalName="ORCrossCutting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pplierLookup" ma:index="10" nillable="true" ma:displayName="Supplier" ma:list="6a99e3c6-a115-49ab-bd29-bc641e22c7db" ma:internalName="ORSupplierLookup" ma:showField="Title" ma:web="e0f838e6-1664-457a-a255-eb40cca14f46">
      <xsd:simpleType>
        <xsd:restriction base="dms:Lookup"/>
      </xsd:simpleType>
    </xsd:element>
    <xsd:element name="ORDisasterLookup" ma:index="12" nillable="true" ma:displayName="Disaster" ma:list="b6d2b2f9-c54a-4bc7-bab7-79119ed90966" ma:internalName="ORDisasterLookup" ma:showField="Title" ma:web="e0f838e6-1664-457a-a255-eb40cca14f46">
      <xsd:simpleType>
        <xsd:restriction base="dms:Lookup"/>
      </xsd:simpleType>
    </xsd:element>
    <xsd:element name="PublishingStartDate" ma:index="13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4" nillable="true" ma:displayName="Scheduling End Date" ma:description="" ma:hidden="true" ma:internalName="PublishingExpirationDate">
      <xsd:simpleType>
        <xsd:restriction base="dms:Unknown"/>
      </xsd:simpleType>
    </xsd:element>
    <xsd:element name="ORClusterMultiLookup" ma:index="15" nillable="true" ma:displayName="Clusters" ma:list="66ef6d65-fe82-41c2-85ba-5db7db29995f" ma:internalName="OR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bClusterMultiLookup" ma:index="16" nillable="true" ma:displayName="SubClusters" ma:list="38716f4e-4317-430d-9c38-1c41edebbd3a" ma:internalName="ORSub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MultiLookup" ma:index="17" nillable="true" ma:displayName="PCodesL4" ma:list="4c31587e-adde-4103-be8e-a4bfe93698ec" ma:internalName="ORPCODE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2MultiLookup" ma:index="18" nillable="true" ma:displayName="PCodesL5" ma:list="7ca3eeca-0c85-4f00-ba82-eb88e794c723" ma:internalName="ORPCODES2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MultiLookup" ma:index="19" nillable="true" ma:displayName="Countries" ma:list="81569cba-2315-46e1-81ad-ed43fbc19849" ma:internalName="ORCountry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DivMultiLookup" ma:index="23" nillable="true" ma:displayName="Counties/Divisions" ma:list="1ee5513e-d861-432e-9475-19ffab12a20d" ma:internalName="ORCountryDiv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RegionMultiLookup" ma:index="29" nillable="true" ma:displayName="Regions" ma:list="2c49feb9-dc4b-4ed6-b42d-a93dc6176c1c" ma:internalName="ORRegion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ingRollupImage" ma:index="33" nillable="true" ma:displayName="Rollup Image" ma:internalName="PublishingRollupImag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6ab1e1d7-bbb1-45cf-89c4-f50957a3dfc1" elementFormDefault="qualified">
    <xsd:import namespace="http://schemas.microsoft.com/office/2006/documentManagement/types"/>
    <xsd:element name="ORLocationCAS" ma:index="4" nillable="true" ma:displayName="Locations" ma:internalName="ORLocationCAS">
      <xsd:simpleType>
        <xsd:restriction base="dms:Text"/>
      </xsd:simpleType>
    </xsd:element>
    <xsd:element name="ORCoordinateX" ma:index="5" nillable="true" ma:displayName="Coordinate X" ma:internalName="ORCoordinateX">
      <xsd:simpleType>
        <xsd:restriction base="dms:Text">
          <xsd:maxLength value="255"/>
        </xsd:restriction>
      </xsd:simpleType>
    </xsd:element>
    <xsd:element name="ORCoordinateY" ma:index="6" nillable="true" ma:displayName="Coordinate Y" ma:internalName="ORCoordinateY">
      <xsd:simpleType>
        <xsd:restriction base="dms:Text">
          <xsd:maxLength value="255"/>
        </xsd:restriction>
      </xsd:simpleType>
    </xsd:element>
    <xsd:element name="ORClusterCAS" ma:index="7" nillable="true" ma:displayName="Clusters" ma:internalName="ORClusterCAS">
      <xsd:simpleType>
        <xsd:restriction base="dms:Text"/>
      </xsd:simpleType>
    </xsd:element>
    <xsd:element name="ORCopyRight" ma:index="9" nillable="true" ma:displayName="Copyright" ma:internalName="ORCopyRight">
      <xsd:simpleType>
        <xsd:restriction base="dms:Text">
          <xsd:maxLength value="255"/>
        </xsd:restriction>
      </xsd:simpleType>
    </xsd:element>
    <xsd:element name="ORGLIDENumber" ma:index="11" nillable="true" ma:displayName="GLIDE Number" ma:internalName="ORGLIDENumber">
      <xsd:simpleType>
        <xsd:restriction base="dms:Text">
          <xsd:maxLength value="255"/>
        </xsd:restriction>
      </xsd:simpleType>
    </xsd:element>
    <xsd:element name="ORKeydocument" ma:index="27" nillable="true" ma:displayName="Key Document" ma:default="0" ma:internalName="ORKeydocument">
      <xsd:simpleType>
        <xsd:restriction base="dms:Boolean"/>
      </xsd:simpleType>
    </xsd:element>
    <xsd:element name="ORDistribution" ma:index="28" nillable="true" ma:displayName="Distribution" ma:hidden="true" ma:internalName="ORDistribution">
      <xsd:simpleType>
        <xsd:restriction base="dms:Text">
          <xsd:maxLength value="255"/>
        </xsd:restriction>
      </xsd:simpleType>
    </xsd:element>
    <xsd:element name="ORParentContentType" ma:index="30" nillable="true" ma:displayName="Parent" ma:hidden="true" ma:internalName="ORParentContentType">
      <xsd:simpleType>
        <xsd:restriction base="dms:Text">
          <xsd:maxLength value="255"/>
        </xsd:restriction>
      </xsd:simpleType>
    </xsd:element>
    <xsd:element name="ORClusterMultiLookupText" ma:index="31" nillable="true" ma:displayName="Clusters" ma:hidden="true" ma:internalName="ORClusterMultiLookupText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e0f838e6-1664-457a-a255-eb40cca14f46" elementFormDefault="qualified">
    <xsd:import namespace="http://schemas.microsoft.com/office/2006/documentManagement/types"/>
    <xsd:element name="ORCreationDate" ma:index="32" ma:displayName="Created Date" ma:format="DateOnly" ma:internalName="ORCreation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ORLocationCAS xmlns="6ab1e1d7-bbb1-45cf-89c4-f50957a3dfc1" xsi:nil="true"/>
    <ORCrossCuttingMultiLookup xmlns="http://schemas.microsoft.com/sharepoint/v3"/>
    <ORSupplierLookup xmlns="http://schemas.microsoft.com/sharepoint/v3" xsi:nil="true"/>
    <PublishingRollupImage xmlns="http://schemas.microsoft.com/sharepoint/v3" xsi:nil="true"/>
    <ORDisasterLookup xmlns="http://schemas.microsoft.com/sharepoint/v3" xsi:nil="true"/>
    <ORClusterMultiLookup xmlns="http://schemas.microsoft.com/sharepoint/v3"/>
    <ORSubClusterMultiLookup xmlns="http://schemas.microsoft.com/sharepoint/v3"/>
    <ORCoordinateX xmlns="6ab1e1d7-bbb1-45cf-89c4-f50957a3dfc1" xsi:nil="true"/>
    <ORCopyRight xmlns="6ab1e1d7-bbb1-45cf-89c4-f50957a3dfc1" xsi:nil="true"/>
    <ORGLIDENumber xmlns="6ab1e1d7-bbb1-45cf-89c4-f50957a3dfc1" xsi:nil="true"/>
    <ORCoordinateY xmlns="6ab1e1d7-bbb1-45cf-89c4-f50957a3dfc1" xsi:nil="true"/>
    <ORPCODESMultiLookup xmlns="http://schemas.microsoft.com/sharepoint/v3"/>
    <ORRegionMultiLookup xmlns="http://schemas.microsoft.com/sharepoint/v3"/>
    <ORKeywordsMultiLookup xmlns="http://schemas.microsoft.com/sharepoint/v3">
      <Value xmlns="http://schemas.microsoft.com/sharepoint/v3">9</Value>
      <Value xmlns="http://schemas.microsoft.com/sharepoint/v3">47</Value>
    </ORKeywordsMultiLookup>
    <ORParentContentType xmlns="6ab1e1d7-bbb1-45cf-89c4-f50957a3dfc1">Training and Resource</ORParentContentType>
    <ORPCODES2MultiLookup xmlns="http://schemas.microsoft.com/sharepoint/v3"/>
    <ORLanguageLookup xmlns="http://schemas.microsoft.com/sharepoint/v3">3</ORLanguageLookup>
    <PublishingExpirationDate xmlns="http://schemas.microsoft.com/sharepoint/v3" xsi:nil="true"/>
    <ORDistribution xmlns="6ab1e1d7-bbb1-45cf-89c4-f50957a3dfc1" xsi:nil="true"/>
    <PublishingStartDate xmlns="http://schemas.microsoft.com/sharepoint/v3" xsi:nil="true"/>
    <ORCountryMultiLookup xmlns="http://schemas.microsoft.com/sharepoint/v3"/>
    <ORCountryDivMultiLookup xmlns="http://schemas.microsoft.com/sharepoint/v3"/>
    <ORClusterMultiLookupText xmlns="6ab1e1d7-bbb1-45cf-89c4-f50957a3dfc1" xsi:nil="true"/>
    <ORClusterCAS xmlns="6ab1e1d7-bbb1-45cf-89c4-f50957a3dfc1" xsi:nil="true"/>
    <ORKeydocument xmlns="6ab1e1d7-bbb1-45cf-89c4-f50957a3dfc1">false</ORKeydocument>
    <ORCreationDate xmlns="e0f838e6-1664-457a-a255-eb40cca14f46">2011-01-10T22:00:00+00:00</ORCreationDate>
  </documentManagement>
</p:properties>
</file>

<file path=customXml/itemProps1.xml><?xml version="1.0" encoding="utf-8"?>
<ds:datastoreItem xmlns:ds="http://schemas.openxmlformats.org/officeDocument/2006/customXml" ds:itemID="{B54082E4-8933-4A68-92EC-48BA3716267A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6E2933AC-9AD2-4216-AF2A-E42796755D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87CC84-E1A6-4555-ACC9-7587890F6E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ab1e1d7-bbb1-45cf-89c4-f50957a3dfc1"/>
    <ds:schemaRef ds:uri="e0f838e6-1664-457a-a255-eb40cca14f4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E5780C4D-E12E-46BF-AC47-8328F770FDA7}">
  <ds:schemaRefs>
    <ds:schemaRef ds:uri="http://schemas.microsoft.com/office/2006/metadata/properties"/>
    <ds:schemaRef ds:uri="6ab1e1d7-bbb1-45cf-89c4-f50957a3dfc1"/>
    <ds:schemaRef ds:uri="http://schemas.microsoft.com/sharepoint/v3"/>
    <ds:schemaRef ds:uri="e0f838e6-1664-457a-a255-eb40cca14f4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5811</TotalTime>
  <Words>884</Words>
  <Application>Microsoft Macintosh PowerPoint</Application>
  <PresentationFormat>On-screen Show (4:3)</PresentationFormat>
  <Paragraphs>134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ＭＳ Ｐゴシック</vt:lpstr>
      <vt:lpstr>Times New Roman</vt:lpstr>
      <vt:lpstr>Wingdings</vt:lpstr>
      <vt:lpstr>ヒラギノ角ゴ Pro W3</vt:lpstr>
      <vt:lpstr>Arial</vt:lpstr>
      <vt:lpstr>1_Default Design</vt:lpstr>
      <vt:lpstr>تطوير الخطط الرديفة للطوارئ</vt:lpstr>
      <vt:lpstr>الأهداف</vt:lpstr>
      <vt:lpstr>PowerPoint Presentation</vt:lpstr>
      <vt:lpstr>ما هي أهمية التخطيط الرديف لحالات الطوارئ؟</vt:lpstr>
      <vt:lpstr>من هي الجهات التي يجب أن تشارك في هذه العملية؟</vt:lpstr>
      <vt:lpstr>استخدامات الخطة الرديفة للطوارئ</vt:lpstr>
      <vt:lpstr>استخدامات الخطة الرديفة لحالات الطوارئ</vt:lpstr>
      <vt:lpstr>عملية وضع الخطط الرديفة لحالات الطوارئ</vt:lpstr>
      <vt:lpstr>تمرين الدروس المستفادة</vt:lpstr>
      <vt:lpstr>تمرين: تطوير خطة رديفة    لحالات الطوارئ</vt:lpstr>
      <vt:lpstr>ورقة عمل التخطيط الرديف    لحالات الطوارئ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Contingency Planning</dc:title>
  <dc:creator>Lynne Bethke</dc:creator>
  <cp:lastModifiedBy>Farida Aboudan</cp:lastModifiedBy>
  <cp:revision>323</cp:revision>
  <dcterms:created xsi:type="dcterms:W3CDTF">2010-08-18T14:12:30Z</dcterms:created>
  <dcterms:modified xsi:type="dcterms:W3CDTF">2016-05-03T06:31:14Z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Tool</vt:lpwstr>
  </property>
  <property fmtid="{D5CDD505-2E9C-101B-9397-08002B2CF9AE}" pid="3" name="ContentTypeId">
    <vt:lpwstr>0x010100D52189832E060742ABF7774652D4F97600F4F0EE4DD1CB634A8A778A62A6605817030048D4E980AFB26F42AC0EE168ACE89204</vt:lpwstr>
  </property>
</Properties>
</file>