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70" r:id="rId5"/>
  </p:sldMasterIdLst>
  <p:notesMasterIdLst>
    <p:notesMasterId r:id="rId14"/>
  </p:notesMasterIdLst>
  <p:sldIdLst>
    <p:sldId id="296" r:id="rId6"/>
    <p:sldId id="273" r:id="rId7"/>
    <p:sldId id="312" r:id="rId8"/>
    <p:sldId id="316" r:id="rId9"/>
    <p:sldId id="315" r:id="rId10"/>
    <p:sldId id="317" r:id="rId11"/>
    <p:sldId id="313" r:id="rId12"/>
    <p:sldId id="318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0000FF"/>
    <a:srgbClr val="000066"/>
    <a:srgbClr val="0000CC"/>
    <a:srgbClr val="FFFF00"/>
    <a:srgbClr val="9792F6"/>
    <a:srgbClr val="99CCFF"/>
    <a:srgbClr val="F6A8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45" autoAdjust="0"/>
    <p:restoredTop sz="94624" autoAdjust="0"/>
  </p:normalViewPr>
  <p:slideViewPr>
    <p:cSldViewPr snapToGrid="0">
      <p:cViewPr>
        <p:scale>
          <a:sx n="100" d="100"/>
          <a:sy n="100" d="100"/>
        </p:scale>
        <p:origin x="-1192" y="6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1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82FE17D-5A3C-4681-B9A7-C8C7511889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4792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66FF">
                  <a:tint val="66000"/>
                  <a:satMod val="160000"/>
                </a:srgbClr>
              </a:gs>
              <a:gs pos="50000">
                <a:srgbClr val="0066FF">
                  <a:tint val="44500"/>
                  <a:satMod val="160000"/>
                </a:srgbClr>
              </a:gs>
              <a:gs pos="100000">
                <a:srgbClr val="0066FF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2300" y="4191000"/>
            <a:ext cx="560863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ln>
            <a:noFill/>
          </a:ln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270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2540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463550" y="6400800"/>
            <a:ext cx="8229600" cy="3206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1270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270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270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3922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4" name="Line 10"/>
          <p:cNvSpPr>
            <a:spLocks noChangeShapeType="1"/>
          </p:cNvSpPr>
          <p:nvPr userDrawn="1"/>
        </p:nvSpPr>
        <p:spPr bwMode="auto">
          <a:xfrm>
            <a:off x="457200" y="6400800"/>
            <a:ext cx="8229600" cy="0"/>
          </a:xfrm>
          <a:prstGeom prst="line">
            <a:avLst/>
          </a:prstGeom>
          <a:noFill/>
          <a:ln w="9525">
            <a:solidFill>
              <a:srgbClr val="3C4494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3550" y="6400800"/>
            <a:ext cx="82550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66"/>
                </a:solidFill>
              </a:defRPr>
            </a:lvl1pPr>
          </a:lstStyle>
          <a:p>
            <a:pPr>
              <a:defRPr/>
            </a:pPr>
            <a:r>
              <a:rPr lang="en-GB"/>
              <a:t>INEE and Global Education Cluster 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9" r:id="rId1"/>
    <p:sldLayoutId id="2147484270" r:id="rId2"/>
    <p:sldLayoutId id="2147484271" r:id="rId3"/>
    <p:sldLayoutId id="2147484272" r:id="rId4"/>
    <p:sldLayoutId id="2147484273" r:id="rId5"/>
    <p:sldLayoutId id="2147484274" r:id="rId6"/>
    <p:sldLayoutId id="2147484275" r:id="rId7"/>
    <p:sldLayoutId id="2147484276" r:id="rId8"/>
    <p:sldLayoutId id="2147484277" r:id="rId9"/>
    <p:sldLayoutId id="2147484278" r:id="rId10"/>
    <p:sldLayoutId id="214748427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rgbClr val="000066"/>
          </a:solidFill>
          <a:latin typeface="+mn-lt"/>
          <a:ea typeface="+mn-ea"/>
          <a:cs typeface="+mn-cs"/>
        </a:defRPr>
      </a:lvl1pPr>
      <a:lvl2pPr marL="803275" indent="-346075" algn="l" rtl="0" eaLnBrk="0" fontAlgn="base" hangingPunct="0">
        <a:spcBef>
          <a:spcPct val="20000"/>
        </a:spcBef>
        <a:spcAft>
          <a:spcPct val="0"/>
        </a:spcAft>
        <a:buSzPct val="75000"/>
        <a:buFont typeface="Wingdings" pitchFamily="2" charset="2"/>
        <a:buChar char="q"/>
        <a:defRPr sz="2800">
          <a:solidFill>
            <a:srgbClr val="000066"/>
          </a:solidFill>
          <a:latin typeface="+mn-lt"/>
        </a:defRPr>
      </a:lvl2pPr>
      <a:lvl3pPr marL="1260475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rgbClr val="000066"/>
          </a:solidFill>
          <a:latin typeface="+mn-lt"/>
        </a:defRPr>
      </a:lvl3pPr>
      <a:lvl4pPr marL="1603375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006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JO" dirty="0" smtClean="0">
                <a:solidFill>
                  <a:srgbClr val="0070C0"/>
                </a:solidFill>
              </a:rPr>
              <a:t>التعليم في حالات الطوارئ</a:t>
            </a:r>
            <a:br>
              <a:rPr lang="ar-JO" dirty="0" smtClean="0">
                <a:solidFill>
                  <a:srgbClr val="0070C0"/>
                </a:solidFill>
              </a:rPr>
            </a:br>
            <a:r>
              <a:rPr lang="ar-JO" dirty="0" smtClean="0">
                <a:solidFill>
                  <a:srgbClr val="0070C0"/>
                </a:solidFill>
              </a:rPr>
              <a:t>برامج المتابعة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endParaRPr lang="en-GB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JO" dirty="0" smtClean="0"/>
              <a:t>أهداف التعلم</a:t>
            </a:r>
            <a:endParaRPr lang="en-US" dirty="0" smtClean="0"/>
          </a:p>
        </p:txBody>
      </p:sp>
      <p:sp>
        <p:nvSpPr>
          <p:cNvPr id="14339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312150" cy="4525963"/>
          </a:xfrm>
        </p:spPr>
        <p:txBody>
          <a:bodyPr/>
          <a:lstStyle/>
          <a:p>
            <a:pPr algn="r" rtl="1"/>
            <a:r>
              <a:rPr lang="ar-JO" dirty="0" smtClean="0"/>
              <a:t>تعتبر المتابعة من المكونات </a:t>
            </a:r>
            <a:r>
              <a:rPr lang="ar-JO" dirty="0" smtClean="0"/>
              <a:t>الحساسية </a:t>
            </a:r>
            <a:r>
              <a:rPr lang="ar-JO" dirty="0" smtClean="0"/>
              <a:t>في تصميم البرنامج، وتحسن المتابعة المستمرة </a:t>
            </a:r>
            <a:r>
              <a:rPr lang="ar-JO" dirty="0" smtClean="0"/>
              <a:t> </a:t>
            </a:r>
            <a:r>
              <a:rPr lang="ar-JO" dirty="0" smtClean="0"/>
              <a:t>المساءلة والجودة</a:t>
            </a:r>
          </a:p>
          <a:p>
            <a:pPr algn="r" rtl="1"/>
            <a:r>
              <a:rPr lang="ar-JO" dirty="0" smtClean="0"/>
              <a:t>بكونها</a:t>
            </a:r>
            <a:r>
              <a:rPr lang="ar-JO" dirty="0" smtClean="0"/>
              <a:t> </a:t>
            </a:r>
            <a:r>
              <a:rPr lang="ar-JO" dirty="0" smtClean="0"/>
              <a:t>جزء رئيسي من الحد الأدنى من معايير الشبكة العالمية لوكالات التعليم في حالات الطوارئ </a:t>
            </a:r>
            <a:r>
              <a:rPr lang="ar-JO" dirty="0"/>
              <a:t> تستخدم المتابعة لقياس </a:t>
            </a:r>
            <a:r>
              <a:rPr lang="ar-JO" dirty="0" smtClean="0"/>
              <a:t>مدى التقدم نحو تحقيق المعايير</a:t>
            </a:r>
          </a:p>
          <a:p>
            <a:pPr algn="r" rtl="1"/>
            <a:r>
              <a:rPr lang="ar-JO" dirty="0" smtClean="0"/>
              <a:t>يمكن أن تقيس المتابعة التقدم في سير العمل، النتائج وأثر البرنامج.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US" dirty="0" smtClean="0"/>
          </a:p>
        </p:txBody>
      </p:sp>
      <p:sp>
        <p:nvSpPr>
          <p:cNvPr id="1434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/>
              <a:t>INEE and Global Education Cluster </a:t>
            </a:r>
            <a:endParaRPr lang="en-US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المتابعة</a:t>
            </a:r>
            <a:endParaRPr lang="en-GB" dirty="0" smtClean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457200" y="1482725"/>
            <a:ext cx="8229600" cy="4643438"/>
          </a:xfrm>
        </p:spPr>
        <p:txBody>
          <a:bodyPr/>
          <a:lstStyle/>
          <a:p>
            <a:pPr marL="71438" indent="0" algn="r" rtl="1">
              <a:spcBef>
                <a:spcPts val="600"/>
              </a:spcBef>
              <a:buFont typeface="Wingdings" pitchFamily="2" charset="2"/>
              <a:buNone/>
            </a:pPr>
            <a:r>
              <a:rPr lang="ar-JO" dirty="0" smtClean="0"/>
              <a:t>المتابعة هي عملية يتم فيها تتبع أو قياس ما يجري في البرامج أو النشاطات التي يتم تنفيذها، وهي تتضمن قياس تقدم العمل في </a:t>
            </a:r>
            <a:r>
              <a:rPr lang="ar-JO" dirty="0" smtClean="0"/>
              <a:t>التدخل و التغير الذي يحدث.</a:t>
            </a:r>
            <a:endParaRPr lang="ar-JO" dirty="0" smtClean="0"/>
          </a:p>
        </p:txBody>
      </p:sp>
      <p:sp>
        <p:nvSpPr>
          <p:cNvPr id="1536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/>
              <a:t>INEE and Global Education Cluster </a:t>
            </a:r>
            <a:endParaRPr lang="en-US" smtClean="0"/>
          </a:p>
        </p:txBody>
      </p:sp>
      <p:pic>
        <p:nvPicPr>
          <p:cNvPr id="1536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49488" y="3352800"/>
            <a:ext cx="445452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غرض المتابعة</a:t>
            </a:r>
            <a:endParaRPr lang="en-GB" dirty="0" smtClean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spcBef>
                <a:spcPts val="1200"/>
              </a:spcBef>
              <a:buFontTx/>
              <a:buChar char="•"/>
            </a:pPr>
            <a:r>
              <a:rPr lang="ar-JO" dirty="0" smtClean="0"/>
              <a:t>توفير المعلومات </a:t>
            </a:r>
            <a:r>
              <a:rPr lang="ar-JO" b="1" dirty="0" smtClean="0"/>
              <a:t>لتحسين أداء البرنامج</a:t>
            </a:r>
          </a:p>
          <a:p>
            <a:pPr algn="r" rtl="1">
              <a:spcBef>
                <a:spcPts val="1200"/>
              </a:spcBef>
              <a:buFontTx/>
              <a:buChar char="•"/>
            </a:pPr>
            <a:r>
              <a:rPr lang="ar-JO" b="1" dirty="0" smtClean="0"/>
              <a:t>ضمان المساءلة </a:t>
            </a:r>
            <a:r>
              <a:rPr lang="ar-JO" dirty="0" smtClean="0"/>
              <a:t>من حيث التنفيذ بحسب الخطة.</a:t>
            </a:r>
          </a:p>
          <a:p>
            <a:pPr algn="r" rtl="1">
              <a:spcBef>
                <a:spcPts val="1200"/>
              </a:spcBef>
              <a:buFontTx/>
              <a:buChar char="•"/>
            </a:pPr>
            <a:r>
              <a:rPr lang="ar-JO" dirty="0" smtClean="0"/>
              <a:t>ان تكون</a:t>
            </a:r>
            <a:r>
              <a:rPr lang="ar-JO" dirty="0" smtClean="0"/>
              <a:t> </a:t>
            </a:r>
            <a:r>
              <a:rPr lang="ar-JO" b="1" dirty="0"/>
              <a:t>م</a:t>
            </a:r>
            <a:r>
              <a:rPr lang="ar-JO" b="1" dirty="0" smtClean="0"/>
              <a:t>دخلا </a:t>
            </a:r>
            <a:r>
              <a:rPr lang="ar-JO" b="1" dirty="0" smtClean="0"/>
              <a:t>للتقويم</a:t>
            </a:r>
          </a:p>
          <a:p>
            <a:pPr algn="r" rtl="1">
              <a:spcBef>
                <a:spcPts val="1200"/>
              </a:spcBef>
              <a:buFontTx/>
              <a:buChar char="•"/>
            </a:pPr>
            <a:r>
              <a:rPr lang="ar-JO" dirty="0" smtClean="0"/>
              <a:t>دعم </a:t>
            </a:r>
            <a:r>
              <a:rPr lang="ar-JO" b="1" dirty="0" smtClean="0"/>
              <a:t>جهود كسب التأييد </a:t>
            </a:r>
            <a:r>
              <a:rPr lang="ar-JO" dirty="0" smtClean="0"/>
              <a:t>الأوسع لتعزيز </a:t>
            </a:r>
            <a:r>
              <a:rPr lang="ar-JO" b="1" dirty="0" smtClean="0"/>
              <a:t>السياسات</a:t>
            </a:r>
            <a:r>
              <a:rPr lang="ar-JO" dirty="0" smtClean="0"/>
              <a:t> </a:t>
            </a:r>
            <a:r>
              <a:rPr lang="ar-JO" b="1" dirty="0" smtClean="0"/>
              <a:t>والبرامج</a:t>
            </a:r>
            <a:r>
              <a:rPr lang="ar-JO" dirty="0" smtClean="0"/>
              <a:t> الهادفة لضمان حقوق الطفل والمرأة.</a:t>
            </a:r>
            <a:endParaRPr lang="en-GB" dirty="0" smtClean="0"/>
          </a:p>
          <a:p>
            <a:endParaRPr lang="en-GB" dirty="0" smtClean="0"/>
          </a:p>
        </p:txBody>
      </p:sp>
      <p:sp>
        <p:nvSpPr>
          <p:cNvPr id="1638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/>
              <a:t>INEE and Global Education Cluster </a:t>
            </a:r>
            <a:endParaRPr lang="en-US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ما هي الأشياء التي تقيسها عملية المتابعة</a:t>
            </a:r>
            <a:endParaRPr lang="en-GB" dirty="0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JO" sz="2400" dirty="0" smtClean="0"/>
              <a:t>تقدم </a:t>
            </a:r>
            <a:r>
              <a:rPr lang="ar-JO" sz="2400" b="1" dirty="0" smtClean="0"/>
              <a:t>سير العمل </a:t>
            </a:r>
            <a:r>
              <a:rPr lang="ar-JO" sz="2400" dirty="0" smtClean="0"/>
              <a:t>في النشاط </a:t>
            </a:r>
            <a:r>
              <a:rPr lang="ar-JO" sz="2400" b="1" dirty="0" smtClean="0"/>
              <a:t>ومخرجاته</a:t>
            </a:r>
            <a:r>
              <a:rPr lang="ar-JO" sz="2400" dirty="0" smtClean="0"/>
              <a:t> (مثال: أعيد فتح المدارس، الأطفال </a:t>
            </a:r>
            <a:r>
              <a:rPr lang="ar-JO" sz="2400" dirty="0"/>
              <a:t> </a:t>
            </a:r>
            <a:r>
              <a:rPr lang="ar-JO" sz="2400" dirty="0" smtClean="0"/>
              <a:t>م</a:t>
            </a:r>
            <a:r>
              <a:rPr lang="ar-sa" sz="2400" dirty="0" smtClean="0"/>
              <a:t>حا</a:t>
            </a:r>
            <a:r>
              <a:rPr lang="ar-JO" sz="2400" dirty="0" smtClean="0"/>
              <a:t>ضرين </a:t>
            </a:r>
            <a:r>
              <a:rPr lang="ar-JO" sz="2400" dirty="0" smtClean="0"/>
              <a:t>في </a:t>
            </a:r>
            <a:r>
              <a:rPr lang="ar-JO" sz="2400" dirty="0" smtClean="0"/>
              <a:t>الدراسة، تم نصب الخيم المدرسية)</a:t>
            </a:r>
          </a:p>
          <a:p>
            <a:pPr algn="r" rtl="1"/>
            <a:r>
              <a:rPr lang="ar-JO" sz="2400" b="1" dirty="0" smtClean="0"/>
              <a:t>محصلات</a:t>
            </a:r>
            <a:r>
              <a:rPr lang="ar-JO" sz="2400" dirty="0" smtClean="0"/>
              <a:t> </a:t>
            </a:r>
            <a:r>
              <a:rPr lang="ar-JO" sz="2400" dirty="0" err="1" smtClean="0"/>
              <a:t>النشاط </a:t>
            </a:r>
            <a:r>
              <a:rPr lang="ar-JO" sz="2400" dirty="0" smtClean="0"/>
              <a:t>(زيادة معدلات الالتحاق في المدارس، يتم التعلم داخل غرفة الصف، زادت معرفة الأطفال بقضايا الصحة والنظافة الشخصية</a:t>
            </a:r>
            <a:r>
              <a:rPr lang="ar-JO" sz="2400" dirty="0" err="1" smtClean="0"/>
              <a:t>)</a:t>
            </a:r>
            <a:endParaRPr lang="ar-JO" sz="2400" dirty="0" smtClean="0"/>
          </a:p>
          <a:p>
            <a:pPr algn="r" rtl="1"/>
            <a:r>
              <a:rPr lang="ar-JO" sz="2400" b="1" dirty="0" smtClean="0"/>
              <a:t>أثر</a:t>
            </a:r>
            <a:r>
              <a:rPr lang="ar-JO" sz="2400" dirty="0" smtClean="0"/>
              <a:t> النشاط (زيادة معدلات النجاح، انخفاض في أعداد الطلاب الذين </a:t>
            </a:r>
            <a:r>
              <a:rPr lang="ar-JO" sz="2400" dirty="0" smtClean="0"/>
              <a:t>يرسبون، </a:t>
            </a:r>
            <a:r>
              <a:rPr lang="ar-JO" sz="2400" dirty="0" smtClean="0"/>
              <a:t>انخفاض عدد الإصابات بالإسهال وغيرها)</a:t>
            </a:r>
          </a:p>
          <a:p>
            <a:pPr algn="r" rtl="1"/>
            <a:r>
              <a:rPr lang="ar-JO" sz="2400" b="1" dirty="0" smtClean="0"/>
              <a:t>الآثار </a:t>
            </a:r>
            <a:r>
              <a:rPr lang="ar-JO" sz="2400" b="1" dirty="0" err="1" smtClean="0"/>
              <a:t>الجانبية </a:t>
            </a:r>
            <a:r>
              <a:rPr lang="ar-JO" sz="2400" dirty="0" smtClean="0"/>
              <a:t>(النتائج غير المقصودة للتدخل مثل وصم الأطفال بالعار</a:t>
            </a:r>
            <a:r>
              <a:rPr lang="ar-JO" sz="2400" dirty="0" err="1" smtClean="0"/>
              <a:t>)</a:t>
            </a:r>
            <a:endParaRPr lang="ar-JO" sz="2400" dirty="0" smtClean="0"/>
          </a:p>
          <a:p>
            <a:pPr algn="r" rtl="1">
              <a:buNone/>
            </a:pPr>
            <a:endParaRPr lang="ar-JO" sz="2400" dirty="0" smtClean="0"/>
          </a:p>
        </p:txBody>
      </p:sp>
      <p:sp>
        <p:nvSpPr>
          <p:cNvPr id="1741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/>
              <a:t>INEE and Global Education Cluster </a:t>
            </a:r>
            <a:endParaRPr lang="en-US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المؤشرات</a:t>
            </a:r>
            <a:endParaRPr lang="en-GB" dirty="0" smtClean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Font typeface="Wingdings" pitchFamily="2" charset="2"/>
              <a:buNone/>
            </a:pPr>
            <a:r>
              <a:rPr lang="ar-JO" sz="2400" dirty="0" smtClean="0"/>
              <a:t>ما هي </a:t>
            </a:r>
            <a:r>
              <a:rPr lang="ar-JO" sz="2400" b="1" dirty="0" smtClean="0"/>
              <a:t>المؤشرات</a:t>
            </a:r>
            <a:r>
              <a:rPr lang="ar-JO" sz="2400" dirty="0" smtClean="0"/>
              <a:t>؟</a:t>
            </a:r>
            <a:endParaRPr lang="en-GB" sz="2400" dirty="0" smtClean="0"/>
          </a:p>
          <a:p>
            <a:pPr algn="r" rtl="1"/>
            <a:r>
              <a:rPr lang="ar-JO" sz="2400" dirty="0" smtClean="0"/>
              <a:t>المؤشر هو طريقة </a:t>
            </a:r>
            <a:r>
              <a:rPr lang="ar-JO" sz="2400" dirty="0" smtClean="0"/>
              <a:t>موضوعية</a:t>
            </a:r>
            <a:r>
              <a:rPr lang="ar-JO" sz="2400" dirty="0" smtClean="0"/>
              <a:t> </a:t>
            </a:r>
            <a:r>
              <a:rPr lang="ar-JO" sz="2400" dirty="0" smtClean="0"/>
              <a:t>لقياس سير العمل من خلال جمع المعلومات الواقعية.</a:t>
            </a:r>
          </a:p>
          <a:p>
            <a:pPr algn="r" rtl="1"/>
            <a:r>
              <a:rPr lang="ar-JO" sz="2400" dirty="0" smtClean="0"/>
              <a:t>المؤشرات يمكن أن يتم قياسها فهي تمثل علامات ملموسة ان شيئاما وقع انجزها  </a:t>
            </a:r>
          </a:p>
          <a:p>
            <a:pPr algn="r" rtl="1"/>
            <a:r>
              <a:rPr lang="ar-JO" sz="2400" dirty="0" smtClean="0"/>
              <a:t>هي </a:t>
            </a:r>
            <a:r>
              <a:rPr lang="ar-JO" sz="2400" dirty="0" smtClean="0"/>
              <a:t>علامات ملموسة يمكن أن يتم قياسها، ويمكن أن يتم تحقيقها في بعض الأحيان</a:t>
            </a:r>
          </a:p>
          <a:p>
            <a:pPr algn="r" rtl="1"/>
            <a:r>
              <a:rPr lang="ar-JO" sz="2400" dirty="0" smtClean="0"/>
              <a:t>تعلمنا البيانات التي يتم جمعها حول المؤشر فيما إن كانت التغيرات المتوقعة قد حصلت أم لا</a:t>
            </a:r>
          </a:p>
          <a:p>
            <a:pPr algn="r" rtl="1"/>
            <a:r>
              <a:rPr lang="ar-JO" sz="2400" dirty="0" smtClean="0"/>
              <a:t>يجب أن تكون المؤشرات حساسة للقضايا المشتركة مثل النوع الاجتماعي والشمولية</a:t>
            </a:r>
          </a:p>
          <a:p>
            <a:endParaRPr lang="en-GB" dirty="0" smtClean="0"/>
          </a:p>
        </p:txBody>
      </p:sp>
      <p:sp>
        <p:nvSpPr>
          <p:cNvPr id="1843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/>
              <a:t>INEE and Global Education Cluster </a:t>
            </a:r>
            <a:endParaRPr lang="en-US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خطة المتابعة</a:t>
            </a:r>
            <a:endParaRPr lang="en-GB" dirty="0" smtClean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359140911"/>
              </p:ext>
            </p:extLst>
          </p:nvPr>
        </p:nvGraphicFramePr>
        <p:xfrm>
          <a:off x="457200" y="1600200"/>
          <a:ext cx="8298872" cy="21128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9528"/>
                <a:gridCol w="1607128"/>
                <a:gridCol w="1524000"/>
                <a:gridCol w="1620981"/>
                <a:gridCol w="1787235"/>
              </a:tblGrid>
              <a:tr h="650443">
                <a:tc>
                  <a:txBody>
                    <a:bodyPr/>
                    <a:lstStyle/>
                    <a:p>
                      <a:pPr algn="r" rtl="1"/>
                      <a:r>
                        <a:rPr lang="ar-JO" dirty="0" smtClean="0"/>
                        <a:t>الجهات المعنية الرئيسية</a:t>
                      </a:r>
                      <a:endParaRPr lang="en-GB" dirty="0"/>
                    </a:p>
                  </a:txBody>
                  <a:tcPr marL="42303" marR="423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JO" dirty="0" smtClean="0"/>
                        <a:t>الفرضيات/ المخاطر</a:t>
                      </a:r>
                      <a:endParaRPr lang="en-GB" dirty="0"/>
                    </a:p>
                  </a:txBody>
                  <a:tcPr marL="42303" marR="423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JO" dirty="0" smtClean="0"/>
                        <a:t>الفترة الزمنية/ </a:t>
                      </a:r>
                      <a:r>
                        <a:rPr lang="ar-JO" dirty="0" smtClean="0"/>
                        <a:t>التواتر</a:t>
                      </a:r>
                      <a:endParaRPr lang="en-GB" dirty="0"/>
                    </a:p>
                  </a:txBody>
                  <a:tcPr marL="42303" marR="423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JO" dirty="0" smtClean="0"/>
                        <a:t>المؤشر</a:t>
                      </a:r>
                      <a:endParaRPr lang="en-GB" dirty="0"/>
                    </a:p>
                  </a:txBody>
                  <a:tcPr marL="42303" marR="423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JO" dirty="0" smtClean="0"/>
                        <a:t>النشاط</a:t>
                      </a:r>
                      <a:endParaRPr lang="en-GB" dirty="0"/>
                    </a:p>
                  </a:txBody>
                  <a:tcPr marL="42303" marR="423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2375">
                <a:tc>
                  <a:txBody>
                    <a:bodyPr/>
                    <a:lstStyle/>
                    <a:p>
                      <a:pPr algn="r" rtl="1"/>
                      <a:endParaRPr lang="en-GB" dirty="0"/>
                    </a:p>
                  </a:txBody>
                  <a:tcPr marL="42303" marR="423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/>
                      <a:endParaRPr lang="en-GB" dirty="0"/>
                    </a:p>
                  </a:txBody>
                  <a:tcPr marL="42303" marR="423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/>
                      <a:endParaRPr lang="en-GB" dirty="0"/>
                    </a:p>
                  </a:txBody>
                  <a:tcPr marL="42303" marR="423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/>
                      <a:endParaRPr lang="en-GB" dirty="0"/>
                    </a:p>
                  </a:txBody>
                  <a:tcPr marL="42303" marR="423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/>
                      <a:endParaRPr lang="en-GB" dirty="0"/>
                    </a:p>
                  </a:txBody>
                  <a:tcPr marL="42303" marR="423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479" name="Content Placeholder 6"/>
          <p:cNvSpPr>
            <a:spLocks noGrp="1"/>
          </p:cNvSpPr>
          <p:nvPr>
            <p:ph sz="half" idx="2"/>
          </p:nvPr>
        </p:nvSpPr>
        <p:spPr>
          <a:xfrm>
            <a:off x="498475" y="3851275"/>
            <a:ext cx="8188325" cy="2274888"/>
          </a:xfrm>
        </p:spPr>
        <p:txBody>
          <a:bodyPr/>
          <a:lstStyle/>
          <a:p>
            <a:pPr algn="r" rtl="1"/>
            <a:r>
              <a:rPr lang="ar-JO" dirty="0" smtClean="0"/>
              <a:t>قم باختيار </a:t>
            </a:r>
            <a:r>
              <a:rPr lang="ar-JO" b="1" dirty="0" smtClean="0"/>
              <a:t>برنامجين</a:t>
            </a:r>
            <a:r>
              <a:rPr lang="ar-JO" dirty="0" smtClean="0"/>
              <a:t> للتدخل</a:t>
            </a:r>
          </a:p>
          <a:p>
            <a:pPr algn="r" rtl="1"/>
            <a:r>
              <a:rPr lang="ar-JO" dirty="0" smtClean="0"/>
              <a:t>التركيز على </a:t>
            </a:r>
            <a:r>
              <a:rPr lang="ar-JO" b="1" dirty="0" smtClean="0"/>
              <a:t>سير العمل</a:t>
            </a:r>
            <a:r>
              <a:rPr lang="ar-JO" dirty="0" smtClean="0"/>
              <a:t>، </a:t>
            </a:r>
            <a:r>
              <a:rPr lang="ar-JO" b="1" dirty="0" smtClean="0"/>
              <a:t>مخرجات</a:t>
            </a:r>
            <a:r>
              <a:rPr lang="ar-JO" dirty="0" smtClean="0"/>
              <a:t> و</a:t>
            </a:r>
            <a:r>
              <a:rPr lang="ar-JO" b="1" dirty="0" smtClean="0"/>
              <a:t>محصلات</a:t>
            </a:r>
            <a:r>
              <a:rPr lang="ar-JO" dirty="0" smtClean="0"/>
              <a:t> التدخل</a:t>
            </a:r>
          </a:p>
          <a:p>
            <a:pPr algn="r" rtl="1"/>
            <a:r>
              <a:rPr lang="ar-JO" b="1" dirty="0" smtClean="0"/>
              <a:t>15 دقيقة</a:t>
            </a:r>
          </a:p>
          <a:p>
            <a:endParaRPr lang="en-GB" dirty="0" smtClean="0"/>
          </a:p>
        </p:txBody>
      </p:sp>
      <p:sp>
        <p:nvSpPr>
          <p:cNvPr id="1948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/>
              <a:t>INEE and Global Education Cluster </a:t>
            </a:r>
            <a:endParaRPr lang="en-US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الاستنتاجات</a:t>
            </a:r>
            <a:endParaRPr lang="en-GB" dirty="0" smtClean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9325"/>
          </a:xfrm>
        </p:spPr>
        <p:txBody>
          <a:bodyPr/>
          <a:lstStyle/>
          <a:p>
            <a:pPr algn="r" rtl="1"/>
            <a:r>
              <a:rPr lang="ar-JO" sz="2400" dirty="0" smtClean="0"/>
              <a:t>المتابعة هي عملية جمع المعلومات لقياس </a:t>
            </a:r>
            <a:r>
              <a:rPr lang="ar-JO" sz="2400" dirty="0" smtClean="0"/>
              <a:t>ما اذا</a:t>
            </a:r>
            <a:r>
              <a:rPr lang="ar-JO" sz="2400" dirty="0" smtClean="0"/>
              <a:t> </a:t>
            </a:r>
            <a:r>
              <a:rPr lang="ar-JO" sz="2400" dirty="0" smtClean="0"/>
              <a:t>كان التدخل قد حقق أهدافه </a:t>
            </a:r>
          </a:p>
          <a:p>
            <a:pPr algn="r" rtl="1"/>
            <a:r>
              <a:rPr lang="ar-JO" sz="2400" dirty="0" smtClean="0"/>
              <a:t>تحدد مؤشرات التعليم </a:t>
            </a:r>
            <a:r>
              <a:rPr lang="ar-JO" sz="2400" dirty="0" smtClean="0"/>
              <a:t>المقايس</a:t>
            </a:r>
            <a:r>
              <a:rPr lang="ar-JO" sz="2400" dirty="0" smtClean="0"/>
              <a:t> </a:t>
            </a:r>
            <a:r>
              <a:rPr lang="ar-JO" sz="2400" dirty="0" smtClean="0"/>
              <a:t>الكمية الرئيسية للنشاطات ومبادرات البرنامج.</a:t>
            </a:r>
          </a:p>
          <a:p>
            <a:pPr algn="r" rtl="1"/>
            <a:r>
              <a:rPr lang="ar-JO" sz="2400"/>
              <a:t>ت</a:t>
            </a:r>
            <a:r>
              <a:rPr lang="ar-JO" sz="2400" smtClean="0"/>
              <a:t>دعم المجموعة </a:t>
            </a:r>
            <a:r>
              <a:rPr lang="ar-JO" sz="2400" smtClean="0"/>
              <a:t>العنقودية لقطاع ا</a:t>
            </a:r>
            <a:r>
              <a:rPr lang="ar-JO" sz="2400" smtClean="0"/>
              <a:t>لتعليم </a:t>
            </a:r>
            <a:r>
              <a:rPr lang="ar-JO" sz="2400" smtClean="0"/>
              <a:t>وزارة </a:t>
            </a:r>
            <a:r>
              <a:rPr lang="ar-JO" sz="2400" smtClean="0"/>
              <a:t>التربية </a:t>
            </a:r>
            <a:r>
              <a:rPr lang="ar-JO" sz="2400" dirty="0" smtClean="0"/>
              <a:t>في ضمان جمع بيانات موثوقة وجيدة تستخدم في تحديد </a:t>
            </a:r>
            <a:r>
              <a:rPr lang="ar-JO" sz="2400" smtClean="0"/>
              <a:t>الفجوات </a:t>
            </a:r>
            <a:r>
              <a:rPr lang="ar-JO" sz="2400" smtClean="0"/>
              <a:t>و الاحتياجات المستهدفة</a:t>
            </a:r>
            <a:endParaRPr lang="ar-JO" sz="2400" dirty="0" smtClean="0"/>
          </a:p>
          <a:p>
            <a:pPr algn="r" rtl="1"/>
            <a:r>
              <a:rPr lang="ar-JO" sz="2400" dirty="0" smtClean="0"/>
              <a:t>المتابعة ضرورية لقياس تقدم العمل نحو تحقيق الحد الأدنى من معايير الشبكة العالمية لوكالات التعليم في حالات الطوارئ</a:t>
            </a:r>
          </a:p>
          <a:p>
            <a:pPr algn="r" rtl="1"/>
            <a:r>
              <a:rPr lang="ar-JO" sz="2400" dirty="0" smtClean="0"/>
              <a:t>تساعد المتابعة المستمرة في تحسين المسائلة والجودة في البرنامج</a:t>
            </a:r>
          </a:p>
        </p:txBody>
      </p:sp>
      <p:sp>
        <p:nvSpPr>
          <p:cNvPr id="2048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/>
              <a:t>INEE and Global Education Cluster </a:t>
            </a:r>
            <a:endParaRPr lang="en-US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ool" ma:contentTypeID="0x010100D52189832E060742ABF7774652D4F97600F4F0EE4DD1CB634A8A778A62A6605817030048D4E980AFB26F42AC0EE168ACE89204" ma:contentTypeVersion="24" ma:contentTypeDescription="" ma:contentTypeScope="" ma:versionID="44ddba341724cd47d89962b3c3d9dc43">
  <xsd:schema xmlns:xsd="http://www.w3.org/2001/XMLSchema" xmlns:p="http://schemas.microsoft.com/office/2006/metadata/properties" xmlns:ns1="http://schemas.microsoft.com/sharepoint/v3" xmlns:ns2="6ab1e1d7-bbb1-45cf-89c4-f50957a3dfc1" xmlns:ns3="e0f838e6-1664-457a-a255-eb40cca14f46" targetNamespace="http://schemas.microsoft.com/office/2006/metadata/properties" ma:root="true" ma:fieldsID="1ab09143edfec02aa39d2bab5aaf1148" ns1:_="" ns2:_="" ns3:_="">
    <xsd:import namespace="http://schemas.microsoft.com/sharepoint/v3"/>
    <xsd:import namespace="6ab1e1d7-bbb1-45cf-89c4-f50957a3dfc1"/>
    <xsd:import namespace="e0f838e6-1664-457a-a255-eb40cca14f46"/>
    <xsd:element name="properties">
      <xsd:complexType>
        <xsd:sequence>
          <xsd:element name="documentManagement">
            <xsd:complexType>
              <xsd:all>
                <xsd:element ref="ns1:ORKeywordsMultiLookup" minOccurs="0"/>
                <xsd:element ref="ns1:ORLanguageLookup" minOccurs="0"/>
                <xsd:element ref="ns2:ORLocationCAS" minOccurs="0"/>
                <xsd:element ref="ns2:ORCoordinateX" minOccurs="0"/>
                <xsd:element ref="ns2:ORCoordinateY" minOccurs="0"/>
                <xsd:element ref="ns2:ORClusterCAS" minOccurs="0"/>
                <xsd:element ref="ns1:ORCrossCuttingMultiLookup" minOccurs="0"/>
                <xsd:element ref="ns2:ORCopyRight" minOccurs="0"/>
                <xsd:element ref="ns1:ORSupplierLookup" minOccurs="0"/>
                <xsd:element ref="ns2:ORGLIDENumber" minOccurs="0"/>
                <xsd:element ref="ns1:ORDisasterLookup" minOccurs="0"/>
                <xsd:element ref="ns1:PublishingStartDate" minOccurs="0"/>
                <xsd:element ref="ns1:PublishingExpirationDate" minOccurs="0"/>
                <xsd:element ref="ns1:ORClusterMultiLookup" minOccurs="0"/>
                <xsd:element ref="ns1:ORSubClusterMultiLookup" minOccurs="0"/>
                <xsd:element ref="ns1:ORPCODESMultiLookup" minOccurs="0"/>
                <xsd:element ref="ns1:ORPCODES2MultiLookup" minOccurs="0"/>
                <xsd:element ref="ns1:ORCountryMultiLookup" minOccurs="0"/>
                <xsd:element ref="ns1:ORCountryDivMultiLookup" minOccurs="0"/>
                <xsd:element ref="ns2:ORKeydocument" minOccurs="0"/>
                <xsd:element ref="ns2:ORDistribution" minOccurs="0"/>
                <xsd:element ref="ns1:ORRegionMultiLookup" minOccurs="0"/>
                <xsd:element ref="ns2:ORParentContentType" minOccurs="0"/>
                <xsd:element ref="ns2:ORClusterMultiLookupText" minOccurs="0"/>
                <xsd:element ref="ns3:ORCreationDate"/>
                <xsd:element ref="ns1:PublishingRollupImag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ORKeywordsMultiLookup" ma:index="2" nillable="true" ma:displayName="Keywords" ma:list="c81e68d1-86e1-4b72-9072-e529c6f6aa8e" ma:internalName="ORKeywords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LanguageLookup" ma:index="3" nillable="true" ma:displayName="Language" ma:list="f627f5fd-fe81-4180-a2e0-573e676be110" ma:internalName="ORLanguageLookup" ma:showField="Title" ma:web="e0f838e6-1664-457a-a255-eb40cca14f46">
      <xsd:simpleType>
        <xsd:restriction base="dms:Lookup"/>
      </xsd:simpleType>
    </xsd:element>
    <xsd:element name="ORCrossCuttingMultiLookup" ma:index="8" nillable="true" ma:displayName="Cross-cutting Issues" ma:list="e2ab6f54-cc29-4e34-a008-fdf79049c690" ma:internalName="ORCrossCutting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SupplierLookup" ma:index="10" nillable="true" ma:displayName="Supplier" ma:list="6a99e3c6-a115-49ab-bd29-bc641e22c7db" ma:internalName="ORSupplierLookup" ma:showField="Title" ma:web="e0f838e6-1664-457a-a255-eb40cca14f46">
      <xsd:simpleType>
        <xsd:restriction base="dms:Lookup"/>
      </xsd:simpleType>
    </xsd:element>
    <xsd:element name="ORDisasterLookup" ma:index="12" nillable="true" ma:displayName="Disaster" ma:list="b6d2b2f9-c54a-4bc7-bab7-79119ed90966" ma:internalName="ORDisasterLookup" ma:showField="Title" ma:web="e0f838e6-1664-457a-a255-eb40cca14f46">
      <xsd:simpleType>
        <xsd:restriction base="dms:Lookup"/>
      </xsd:simpleType>
    </xsd:element>
    <xsd:element name="PublishingStartDate" ma:index="13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14" nillable="true" ma:displayName="Scheduling End Date" ma:description="" ma:hidden="true" ma:internalName="PublishingExpirationDate">
      <xsd:simpleType>
        <xsd:restriction base="dms:Unknown"/>
      </xsd:simpleType>
    </xsd:element>
    <xsd:element name="ORClusterMultiLookup" ma:index="15" nillable="true" ma:displayName="Clusters" ma:list="66ef6d65-fe82-41c2-85ba-5db7db29995f" ma:internalName="ORCluster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SubClusterMultiLookup" ma:index="16" nillable="true" ma:displayName="SubClusters" ma:list="38716f4e-4317-430d-9c38-1c41edebbd3a" ma:internalName="ORSubCluster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PCODESMultiLookup" ma:index="17" nillable="true" ma:displayName="PCodesL4" ma:list="4c31587e-adde-4103-be8e-a4bfe93698ec" ma:internalName="ORPCODES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PCODES2MultiLookup" ma:index="18" nillable="true" ma:displayName="PCodesL5" ma:list="7ca3eeca-0c85-4f00-ba82-eb88e794c723" ma:internalName="ORPCODES2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CountryMultiLookup" ma:index="19" nillable="true" ma:displayName="Countries" ma:list="81569cba-2315-46e1-81ad-ed43fbc19849" ma:internalName="ORCountry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CountryDivMultiLookup" ma:index="23" nillable="true" ma:displayName="Counties/Divisions" ma:list="1ee5513e-d861-432e-9475-19ffab12a20d" ma:internalName="ORCountryDiv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RRegionMultiLookup" ma:index="29" nillable="true" ma:displayName="Regions" ma:list="2c49feb9-dc4b-4ed6-b42d-a93dc6176c1c" ma:internalName="ORRegionMultiLookup" ma:showField="Title" ma:web="e0f838e6-1664-457a-a255-eb40cca14f4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ingRollupImage" ma:index="33" nillable="true" ma:displayName="Rollup Image" ma:internalName="PublishingRollupImage">
      <xsd:simpleType>
        <xsd:restriction base="dms:Unknown"/>
      </xsd:simpleType>
    </xsd:element>
  </xsd:schema>
  <xsd:schema xmlns:xsd="http://www.w3.org/2001/XMLSchema" xmlns:dms="http://schemas.microsoft.com/office/2006/documentManagement/types" targetNamespace="6ab1e1d7-bbb1-45cf-89c4-f50957a3dfc1" elementFormDefault="qualified">
    <xsd:import namespace="http://schemas.microsoft.com/office/2006/documentManagement/types"/>
    <xsd:element name="ORLocationCAS" ma:index="4" nillable="true" ma:displayName="Locations" ma:internalName="ORLocationCAS">
      <xsd:simpleType>
        <xsd:restriction base="dms:Text"/>
      </xsd:simpleType>
    </xsd:element>
    <xsd:element name="ORCoordinateX" ma:index="5" nillable="true" ma:displayName="Coordinate X" ma:internalName="ORCoordinateX">
      <xsd:simpleType>
        <xsd:restriction base="dms:Text">
          <xsd:maxLength value="255"/>
        </xsd:restriction>
      </xsd:simpleType>
    </xsd:element>
    <xsd:element name="ORCoordinateY" ma:index="6" nillable="true" ma:displayName="Coordinate Y" ma:internalName="ORCoordinateY">
      <xsd:simpleType>
        <xsd:restriction base="dms:Text">
          <xsd:maxLength value="255"/>
        </xsd:restriction>
      </xsd:simpleType>
    </xsd:element>
    <xsd:element name="ORClusterCAS" ma:index="7" nillable="true" ma:displayName="Clusters" ma:internalName="ORClusterCAS">
      <xsd:simpleType>
        <xsd:restriction base="dms:Text"/>
      </xsd:simpleType>
    </xsd:element>
    <xsd:element name="ORCopyRight" ma:index="9" nillable="true" ma:displayName="Copyright" ma:internalName="ORCopyRight">
      <xsd:simpleType>
        <xsd:restriction base="dms:Text">
          <xsd:maxLength value="255"/>
        </xsd:restriction>
      </xsd:simpleType>
    </xsd:element>
    <xsd:element name="ORGLIDENumber" ma:index="11" nillable="true" ma:displayName="GLIDE Number" ma:internalName="ORGLIDENumber">
      <xsd:simpleType>
        <xsd:restriction base="dms:Text">
          <xsd:maxLength value="255"/>
        </xsd:restriction>
      </xsd:simpleType>
    </xsd:element>
    <xsd:element name="ORKeydocument" ma:index="27" nillable="true" ma:displayName="Key Document" ma:default="0" ma:internalName="ORKeydocument">
      <xsd:simpleType>
        <xsd:restriction base="dms:Boolean"/>
      </xsd:simpleType>
    </xsd:element>
    <xsd:element name="ORDistribution" ma:index="28" nillable="true" ma:displayName="Distribution" ma:hidden="true" ma:internalName="ORDistribution">
      <xsd:simpleType>
        <xsd:restriction base="dms:Text">
          <xsd:maxLength value="255"/>
        </xsd:restriction>
      </xsd:simpleType>
    </xsd:element>
    <xsd:element name="ORParentContentType" ma:index="30" nillable="true" ma:displayName="Parent" ma:hidden="true" ma:internalName="ORParentContentType">
      <xsd:simpleType>
        <xsd:restriction base="dms:Text">
          <xsd:maxLength value="255"/>
        </xsd:restriction>
      </xsd:simpleType>
    </xsd:element>
    <xsd:element name="ORClusterMultiLookupText" ma:index="31" nillable="true" ma:displayName="Clusters" ma:hidden="true" ma:internalName="ORClusterMultiLookupText">
      <xsd:simpleType>
        <xsd:restriction base="dms:Text">
          <xsd:maxLength value="255"/>
        </xsd:restriction>
      </xsd:simpleType>
    </xsd:element>
  </xsd:schema>
  <xsd:schema xmlns:xsd="http://www.w3.org/2001/XMLSchema" xmlns:dms="http://schemas.microsoft.com/office/2006/documentManagement/types" targetNamespace="e0f838e6-1664-457a-a255-eb40cca14f46" elementFormDefault="qualified">
    <xsd:import namespace="http://schemas.microsoft.com/office/2006/documentManagement/types"/>
    <xsd:element name="ORCreationDate" ma:index="32" ma:displayName="Created Date" ma:format="DateOnly" ma:internalName="ORCreationDat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5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LongProperties xmlns="http://schemas.microsoft.com/office/2006/metadata/longProperties"/>
</file>

<file path=customXml/item4.xml><?xml version="1.0" encoding="utf-8"?>
<p:properties xmlns:p="http://schemas.microsoft.com/office/2006/metadata/properties" xmlns:xsi="http://www.w3.org/2001/XMLSchema-instance">
  <documentManagement>
    <ORLocationCAS xmlns="6ab1e1d7-bbb1-45cf-89c4-f50957a3dfc1" xsi:nil="true"/>
    <ORCrossCuttingMultiLookup xmlns="http://schemas.microsoft.com/sharepoint/v3"/>
    <ORSupplierLookup xmlns="http://schemas.microsoft.com/sharepoint/v3" xsi:nil="true"/>
    <PublishingRollupImage xmlns="http://schemas.microsoft.com/sharepoint/v3" xsi:nil="true"/>
    <ORDisasterLookup xmlns="http://schemas.microsoft.com/sharepoint/v3" xsi:nil="true"/>
    <ORClusterMultiLookup xmlns="http://schemas.microsoft.com/sharepoint/v3"/>
    <ORSubClusterMultiLookup xmlns="http://schemas.microsoft.com/sharepoint/v3"/>
    <ORCoordinateX xmlns="6ab1e1d7-bbb1-45cf-89c4-f50957a3dfc1" xsi:nil="true"/>
    <ORCopyRight xmlns="6ab1e1d7-bbb1-45cf-89c4-f50957a3dfc1" xsi:nil="true"/>
    <ORGLIDENumber xmlns="6ab1e1d7-bbb1-45cf-89c4-f50957a3dfc1" xsi:nil="true"/>
    <ORCoordinateY xmlns="6ab1e1d7-bbb1-45cf-89c4-f50957a3dfc1" xsi:nil="true"/>
    <ORPCODESMultiLookup xmlns="http://schemas.microsoft.com/sharepoint/v3"/>
    <ORRegionMultiLookup xmlns="http://schemas.microsoft.com/sharepoint/v3"/>
    <ORKeywordsMultiLookup xmlns="http://schemas.microsoft.com/sharepoint/v3">
      <Value xmlns="http://schemas.microsoft.com/sharepoint/v3">9</Value>
      <Value xmlns="http://schemas.microsoft.com/sharepoint/v3">47</Value>
    </ORKeywordsMultiLookup>
    <ORParentContentType xmlns="6ab1e1d7-bbb1-45cf-89c4-f50957a3dfc1">Training and Resource</ORParentContentType>
    <ORPCODES2MultiLookup xmlns="http://schemas.microsoft.com/sharepoint/v3"/>
    <ORLanguageLookup xmlns="http://schemas.microsoft.com/sharepoint/v3">3</ORLanguageLookup>
    <PublishingExpirationDate xmlns="http://schemas.microsoft.com/sharepoint/v3" xsi:nil="true"/>
    <ORDistribution xmlns="6ab1e1d7-bbb1-45cf-89c4-f50957a3dfc1" xsi:nil="true"/>
    <PublishingStartDate xmlns="http://schemas.microsoft.com/sharepoint/v3" xsi:nil="true"/>
    <ORCountryMultiLookup xmlns="http://schemas.microsoft.com/sharepoint/v3"/>
    <ORCountryDivMultiLookup xmlns="http://schemas.microsoft.com/sharepoint/v3"/>
    <ORClusterMultiLookupText xmlns="6ab1e1d7-bbb1-45cf-89c4-f50957a3dfc1" xsi:nil="true"/>
    <ORClusterCAS xmlns="6ab1e1d7-bbb1-45cf-89c4-f50957a3dfc1" xsi:nil="true"/>
    <ORKeydocument xmlns="6ab1e1d7-bbb1-45cf-89c4-f50957a3dfc1">false</ORKeydocument>
    <ORCreationDate xmlns="e0f838e6-1664-457a-a255-eb40cca14f46">2011-01-10T22:00:00+00:00</ORCreationDate>
  </documentManagement>
</p:properties>
</file>

<file path=customXml/itemProps1.xml><?xml version="1.0" encoding="utf-8"?>
<ds:datastoreItem xmlns:ds="http://schemas.openxmlformats.org/officeDocument/2006/customXml" ds:itemID="{86D1039D-789C-4BD6-B6E3-ACB9AA0F6D6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ab1e1d7-bbb1-45cf-89c4-f50957a3dfc1"/>
    <ds:schemaRef ds:uri="e0f838e6-1664-457a-a255-eb40cca14f46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8B7D420F-E087-4285-93A0-64D8B601480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A1BB402-A046-4BE4-A7C0-0B06BF1C04CC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771DFF2E-F921-47D9-9D75-E095F3E00703}">
  <ds:schemaRefs>
    <ds:schemaRef ds:uri="http://schemas.microsoft.com/office/2006/metadata/properties"/>
    <ds:schemaRef ds:uri="6ab1e1d7-bbb1-45cf-89c4-f50957a3dfc1"/>
    <ds:schemaRef ds:uri="http://schemas.microsoft.com/sharepoint/v3"/>
    <ds:schemaRef ds:uri="e0f838e6-1664-457a-a255-eb40cca14f4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5192</TotalTime>
  <Words>412</Words>
  <Application>Microsoft Macintosh PowerPoint</Application>
  <PresentationFormat>On-screen Show 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1_Default Design</vt:lpstr>
      <vt:lpstr>التعليم في حالات الطوارئ برامج المتابعة </vt:lpstr>
      <vt:lpstr>أهداف التعلم</vt:lpstr>
      <vt:lpstr>المتابعة</vt:lpstr>
      <vt:lpstr>غرض المتابعة</vt:lpstr>
      <vt:lpstr>ما هي الأشياء التي تقيسها عملية المتابعة</vt:lpstr>
      <vt:lpstr>المؤشرات</vt:lpstr>
      <vt:lpstr>خطة المتابعة</vt:lpstr>
      <vt:lpstr>الاستنتاجات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التعليم في حالات الطوارئ برامج المتابعة</dc:title>
  <dc:creator>Lynne Bethke</dc:creator>
  <cp:lastModifiedBy>MENARO Education</cp:lastModifiedBy>
  <cp:revision>401</cp:revision>
  <dcterms:created xsi:type="dcterms:W3CDTF">2005-08-16T23:31:00Z</dcterms:created>
  <dcterms:modified xsi:type="dcterms:W3CDTF">2015-07-08T08:57:36Z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Tool</vt:lpwstr>
  </property>
  <property fmtid="{D5CDD505-2E9C-101B-9397-08002B2CF9AE}" pid="3" name="ContentTypeId">
    <vt:lpwstr>0x010100D52189832E060742ABF7774652D4F97600F4F0EE4DD1CB634A8A778A62A6605817030048D4E980AFB26F42AC0EE168ACE89204</vt:lpwstr>
  </property>
</Properties>
</file>