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0" r:id="rId5"/>
  </p:sldMasterIdLst>
  <p:notesMasterIdLst>
    <p:notesMasterId r:id="rId19"/>
  </p:notesMasterIdLst>
  <p:sldIdLst>
    <p:sldId id="280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1" r:id="rId14"/>
    <p:sldId id="282" r:id="rId15"/>
    <p:sldId id="283" r:id="rId16"/>
    <p:sldId id="285" r:id="rId17"/>
    <p:sldId id="28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66"/>
    <a:srgbClr val="0000FF"/>
    <a:srgbClr val="FFFF00"/>
    <a:srgbClr val="0000CC"/>
    <a:srgbClr val="9792F6"/>
    <a:srgbClr val="99CCFF"/>
    <a:srgbClr val="F6A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697"/>
  </p:normalViewPr>
  <p:slideViewPr>
    <p:cSldViewPr snapToGrid="0">
      <p:cViewPr varScale="1">
        <p:scale>
          <a:sx n="85" d="100"/>
          <a:sy n="85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B2D33A0-7651-4573-AA93-91B561C7D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6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66FF">
                  <a:tint val="66000"/>
                  <a:satMod val="160000"/>
                </a:srgbClr>
              </a:gs>
              <a:gs pos="50000">
                <a:srgbClr val="0066FF">
                  <a:tint val="44500"/>
                  <a:satMod val="160000"/>
                </a:srgbClr>
              </a:gs>
              <a:gs pos="100000">
                <a:srgbClr val="0066FF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9463" y="5084763"/>
            <a:ext cx="56086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54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29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457200" y="6400800"/>
            <a:ext cx="8229600" cy="0"/>
          </a:xfrm>
          <a:prstGeom prst="line">
            <a:avLst/>
          </a:prstGeom>
          <a:noFill/>
          <a:ln w="9525">
            <a:solidFill>
              <a:srgbClr val="3C449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3550" y="6400800"/>
            <a:ext cx="8255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q"/>
        <a:defRPr sz="2800">
          <a:solidFill>
            <a:srgbClr val="000066"/>
          </a:solidFill>
          <a:latin typeface="+mn-lt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rgbClr val="000066"/>
          </a:solidFill>
          <a:latin typeface="+mn-lt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576263" y="2130425"/>
            <a:ext cx="8075612" cy="1470025"/>
          </a:xfrm>
        </p:spPr>
        <p:txBody>
          <a:bodyPr/>
          <a:lstStyle/>
          <a:p>
            <a:r>
              <a:rPr lang="ar-JO" dirty="0" smtClean="0">
                <a:solidFill>
                  <a:srgbClr val="0070C0"/>
                </a:solidFill>
              </a:rPr>
              <a:t>التعليم في حالات الطوارئ</a:t>
            </a:r>
            <a:br>
              <a:rPr lang="ar-JO" dirty="0" smtClean="0">
                <a:solidFill>
                  <a:srgbClr val="0070C0"/>
                </a:solidFill>
              </a:rPr>
            </a:br>
            <a:r>
              <a:rPr lang="ar-JO" dirty="0" smtClean="0">
                <a:solidFill>
                  <a:srgbClr val="0070C0"/>
                </a:solidFill>
              </a:rPr>
              <a:t>التنسيق</a:t>
            </a:r>
            <a:endParaRPr lang="en-GB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أهداف التعلم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4513" indent="-487363" algn="r" rtl="1">
              <a:buFont typeface="Wingdings" charset="2"/>
              <a:buNone/>
              <a:defRPr/>
            </a:pPr>
            <a:r>
              <a:rPr lang="ar-JO" dirty="0" smtClean="0">
                <a:solidFill>
                  <a:srgbClr val="003366"/>
                </a:solidFill>
              </a:rPr>
              <a:t>يجب أن يكون المشاركون في نهاية هذه الجلسة قادرين </a:t>
            </a:r>
            <a:r>
              <a:rPr lang="ar-JO" dirty="0" err="1" smtClean="0">
                <a:solidFill>
                  <a:srgbClr val="003366"/>
                </a:solidFill>
              </a:rPr>
              <a:t>على:</a:t>
            </a:r>
            <a:endParaRPr lang="ar-JO" dirty="0" smtClean="0">
              <a:solidFill>
                <a:srgbClr val="003366"/>
              </a:solidFill>
            </a:endParaRPr>
          </a:p>
          <a:p>
            <a:pPr marL="544513" indent="-487363" algn="r" rtl="1">
              <a:defRPr/>
            </a:pPr>
            <a:r>
              <a:rPr lang="ar-JO" dirty="0" smtClean="0">
                <a:solidFill>
                  <a:srgbClr val="003366"/>
                </a:solidFill>
              </a:rPr>
              <a:t>تشكيل خطة استجابة ومشاريع للنداء العاجل ضمن سياق </a:t>
            </a:r>
            <a:r>
              <a:rPr lang="ar-JO" dirty="0" err="1" smtClean="0">
                <a:solidFill>
                  <a:srgbClr val="003366"/>
                </a:solidFill>
              </a:rPr>
              <a:t>تنسيقية</a:t>
            </a:r>
            <a:r>
              <a:rPr lang="ar-JO" dirty="0" smtClean="0">
                <a:solidFill>
                  <a:srgbClr val="003366"/>
                </a:solidFill>
              </a:rPr>
              <a:t> </a:t>
            </a:r>
            <a:r>
              <a:rPr lang="ar-JO" dirty="0" err="1" smtClean="0">
                <a:solidFill>
                  <a:srgbClr val="003366"/>
                </a:solidFill>
              </a:rPr>
              <a:t>التعليم.</a:t>
            </a:r>
            <a:r>
              <a:rPr lang="ar-JO" dirty="0" smtClean="0">
                <a:solidFill>
                  <a:srgbClr val="003366"/>
                </a:solidFill>
              </a:rPr>
              <a:t>  </a:t>
            </a:r>
          </a:p>
          <a:p>
            <a:pPr marL="544513" indent="-487363" algn="r" rtl="1">
              <a:defRPr/>
            </a:pPr>
            <a:r>
              <a:rPr lang="ar-JO" dirty="0" smtClean="0">
                <a:solidFill>
                  <a:srgbClr val="003366"/>
                </a:solidFill>
              </a:rPr>
              <a:t>استخدام معايير </a:t>
            </a:r>
            <a:r>
              <a:rPr lang="ar-JO" dirty="0" err="1" smtClean="0">
                <a:solidFill>
                  <a:srgbClr val="003366"/>
                </a:solidFill>
              </a:rPr>
              <a:t>الآيني</a:t>
            </a:r>
            <a:r>
              <a:rPr lang="ar-JO" dirty="0" smtClean="0">
                <a:solidFill>
                  <a:srgbClr val="003366"/>
                </a:solidFill>
              </a:rPr>
              <a:t> للحد الأدنى للتعليم كأداة فعالة لتحسين التنسيق ضمن سياق التخطيط والاستجابات المشتركة في القطاع بين </a:t>
            </a:r>
            <a:r>
              <a:rPr lang="ar-JO" dirty="0" err="1" smtClean="0">
                <a:solidFill>
                  <a:srgbClr val="003366"/>
                </a:solidFill>
              </a:rPr>
              <a:t>الوكالات </a:t>
            </a:r>
            <a:r>
              <a:rPr lang="ar-JO" dirty="0" smtClean="0">
                <a:solidFill>
                  <a:srgbClr val="003366"/>
                </a:solidFill>
              </a:rPr>
              <a:t>(</a:t>
            </a:r>
            <a:r>
              <a:rPr lang="ar-JO" dirty="0" err="1" smtClean="0">
                <a:solidFill>
                  <a:srgbClr val="003366"/>
                </a:solidFill>
              </a:rPr>
              <a:t>تنسيقية</a:t>
            </a:r>
            <a:r>
              <a:rPr lang="ar-JO" dirty="0" smtClean="0">
                <a:solidFill>
                  <a:srgbClr val="003366"/>
                </a:solidFill>
              </a:rPr>
              <a:t> التعليم</a:t>
            </a:r>
            <a:r>
              <a:rPr lang="ar-JO" dirty="0" err="1" smtClean="0">
                <a:solidFill>
                  <a:srgbClr val="003366"/>
                </a:solidFill>
              </a:rPr>
              <a:t>).</a:t>
            </a:r>
            <a:r>
              <a:rPr lang="ar-JO" dirty="0" smtClean="0">
                <a:solidFill>
                  <a:srgbClr val="003366"/>
                </a:solidFill>
              </a:rPr>
              <a:t> </a:t>
            </a:r>
          </a:p>
          <a:p>
            <a:pPr>
              <a:buNone/>
              <a:defRPr/>
            </a:pPr>
            <a:endParaRPr lang="en-GB" dirty="0"/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تمرين</a:t>
            </a:r>
            <a:endParaRPr lang="en-GB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ar-JO" sz="6600" dirty="0" smtClean="0">
                <a:solidFill>
                  <a:srgbClr val="003366"/>
                </a:solidFill>
              </a:rPr>
              <a:t>تمرين لعب الأدوار والعمل الاجتماعي</a:t>
            </a:r>
            <a:endParaRPr lang="en-US" sz="6600" dirty="0" smtClean="0">
              <a:solidFill>
                <a:srgbClr val="003366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GB" sz="1600" dirty="0" smtClean="0"/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تمرين</a:t>
            </a:r>
            <a:endParaRPr lang="en-GB" dirty="0" smtClean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2630488"/>
            <a:ext cx="8229600" cy="34956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ar-JO" sz="6600" dirty="0" smtClean="0">
                <a:solidFill>
                  <a:srgbClr val="003366"/>
                </a:solidFill>
              </a:rPr>
              <a:t>العروض الجماعية</a:t>
            </a:r>
            <a:endParaRPr lang="en-US" sz="6600" dirty="0" smtClean="0">
              <a:solidFill>
                <a:srgbClr val="003366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GB" sz="1600" dirty="0" smtClean="0"/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تمرين</a:t>
            </a:r>
            <a:endParaRPr lang="en-GB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ar-JO" sz="6600" dirty="0" smtClean="0">
                <a:solidFill>
                  <a:srgbClr val="003366"/>
                </a:solidFill>
              </a:rPr>
              <a:t>نقاش وتلخيص</a:t>
            </a:r>
            <a:endParaRPr lang="en-US" sz="6600" dirty="0" smtClean="0">
              <a:solidFill>
                <a:srgbClr val="003366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GB" sz="1600" dirty="0" smtClean="0"/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JO" dirty="0" smtClean="0"/>
              <a:t>نقاشات المجموعات </a:t>
            </a:r>
            <a:r>
              <a:rPr lang="ar-JO" dirty="0" err="1" smtClean="0"/>
              <a:t>القطرية –</a:t>
            </a:r>
            <a:r>
              <a:rPr lang="ar-JO" dirty="0" smtClean="0"/>
              <a:t/>
            </a:r>
            <a:br>
              <a:rPr lang="ar-JO" dirty="0" smtClean="0"/>
            </a:br>
            <a:r>
              <a:rPr lang="ar-JO" dirty="0" smtClean="0"/>
              <a:t>التنسيق</a:t>
            </a:r>
            <a:endParaRPr lang="en-US" dirty="0" smtClean="0"/>
          </a:p>
        </p:txBody>
      </p:sp>
      <p:sp>
        <p:nvSpPr>
          <p:cNvPr id="1433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JO" dirty="0" err="1" smtClean="0"/>
              <a:t>هيكليات</a:t>
            </a:r>
            <a:r>
              <a:rPr lang="ar-JO" dirty="0" smtClean="0"/>
              <a:t> التنسيق الحالية</a:t>
            </a:r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JO" dirty="0" smtClean="0"/>
              <a:t>ما هي </a:t>
            </a:r>
            <a:r>
              <a:rPr lang="ar-JO" dirty="0" err="1" smtClean="0"/>
              <a:t>الهيكليات</a:t>
            </a:r>
            <a:r>
              <a:rPr lang="ar-JO" dirty="0" smtClean="0"/>
              <a:t> الموجودة للتنسيق في </a:t>
            </a:r>
            <a:r>
              <a:rPr lang="ar-JO" dirty="0" err="1" smtClean="0"/>
              <a:t>دولتك؟</a:t>
            </a:r>
            <a:endParaRPr lang="ar-JO" dirty="0" smtClean="0"/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ar-JO" dirty="0" smtClean="0"/>
              <a:t>التنسيق بين الحكومة والمنظمات غير الحكومية/ منظمات الأمم المتحدة</a:t>
            </a:r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ar-JO" dirty="0" smtClean="0"/>
              <a:t>التنسيق مع الجهات المانحة</a:t>
            </a:r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ar-JO" dirty="0" smtClean="0"/>
              <a:t>المجموعات </a:t>
            </a:r>
            <a:r>
              <a:rPr lang="ar-JO" dirty="0" err="1" smtClean="0"/>
              <a:t>التنسيقية</a:t>
            </a:r>
            <a:r>
              <a:rPr lang="ar-JO" dirty="0" smtClean="0"/>
              <a:t> في القطاعات الفرعية</a:t>
            </a:r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ar-JO" dirty="0" smtClean="0"/>
              <a:t>التنسيق بين الوزارات الحكومية</a:t>
            </a:r>
            <a:endParaRPr lang="en-GB" dirty="0" smtClean="0"/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JO" dirty="0" err="1" smtClean="0"/>
              <a:t>ترسيم</a:t>
            </a:r>
            <a:r>
              <a:rPr lang="ar-JO" dirty="0" smtClean="0"/>
              <a:t> المجموعات/ </a:t>
            </a:r>
            <a:r>
              <a:rPr lang="ar-JO" dirty="0" err="1" smtClean="0"/>
              <a:t>الهيكليات</a:t>
            </a:r>
            <a:r>
              <a:rPr lang="ar-JO" dirty="0" smtClean="0"/>
              <a:t> الرئيسية على لوح </a:t>
            </a:r>
            <a:r>
              <a:rPr lang="ar-JO" dirty="0" err="1" smtClean="0"/>
              <a:t>قلاب</a:t>
            </a:r>
            <a:endParaRPr lang="en-GB" dirty="0" smtClean="0"/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نقاشات المجموعات </a:t>
            </a:r>
            <a:r>
              <a:rPr lang="ar-JO" dirty="0" err="1" smtClean="0"/>
              <a:t>القطرية –</a:t>
            </a:r>
            <a:r>
              <a:rPr lang="ar-JO" dirty="0" smtClean="0"/>
              <a:t/>
            </a:r>
            <a:br>
              <a:rPr lang="ar-JO" dirty="0" smtClean="0"/>
            </a:br>
            <a:r>
              <a:rPr lang="ar-JO" dirty="0" smtClean="0"/>
              <a:t>التنسيق</a:t>
            </a:r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65125" y="1690688"/>
            <a:ext cx="8567738" cy="4435475"/>
          </a:xfrm>
        </p:spPr>
        <p:txBody>
          <a:bodyPr/>
          <a:lstStyle/>
          <a:p>
            <a:pPr algn="r" rtl="1"/>
            <a:r>
              <a:rPr lang="ar-JO" sz="2400" dirty="0" smtClean="0"/>
              <a:t>ما هو دور الهيئات </a:t>
            </a:r>
            <a:r>
              <a:rPr lang="ar-JO" sz="2400" dirty="0" err="1" smtClean="0"/>
              <a:t>التنسيقية</a:t>
            </a:r>
            <a:r>
              <a:rPr lang="ar-JO" sz="2400" dirty="0" smtClean="0"/>
              <a:t> خلال حالة الطوارئ </a:t>
            </a:r>
            <a:r>
              <a:rPr lang="ar-JO" sz="2400" dirty="0" err="1" smtClean="0"/>
              <a:t>وبعدها؟</a:t>
            </a:r>
            <a:endParaRPr lang="ar-JO" sz="2400" dirty="0" smtClean="0"/>
          </a:p>
          <a:p>
            <a:pPr algn="r" rtl="1"/>
            <a:r>
              <a:rPr lang="ar-JO" sz="2400" dirty="0" smtClean="0"/>
              <a:t>هل تلعب الهيئات </a:t>
            </a:r>
            <a:r>
              <a:rPr lang="ar-JO" sz="2400" dirty="0" err="1" smtClean="0"/>
              <a:t>التنسيقية</a:t>
            </a:r>
            <a:r>
              <a:rPr lang="ar-JO" sz="2400" dirty="0" smtClean="0"/>
              <a:t> دورا في تنسيق الاستجابة لحالات الطوارئ؟</a:t>
            </a:r>
            <a:endParaRPr lang="en-GB" sz="2400" dirty="0" smtClean="0"/>
          </a:p>
          <a:p>
            <a:pPr algn="r" rtl="1">
              <a:buFont typeface="Wingdings" pitchFamily="2" charset="2"/>
              <a:buNone/>
            </a:pPr>
            <a:endParaRPr lang="ar-JO" sz="2400" b="1" dirty="0" smtClean="0"/>
          </a:p>
          <a:p>
            <a:pPr algn="r" rtl="1">
              <a:buFont typeface="Wingdings" pitchFamily="2" charset="2"/>
              <a:buNone/>
            </a:pPr>
            <a:r>
              <a:rPr lang="ar-JO" sz="2400" b="1" dirty="0" smtClean="0"/>
              <a:t>التحديات والاستراتيجيات</a:t>
            </a:r>
          </a:p>
          <a:p>
            <a:pPr algn="r" rtl="1"/>
            <a:r>
              <a:rPr lang="ar-JO" sz="2400" dirty="0" smtClean="0"/>
              <a:t>تحديد التحديات/ العوائق الرئيسية التي توجهها عملية تنسيق التعليم خلال حالة الطوارئ أو بعدها</a:t>
            </a:r>
          </a:p>
          <a:p>
            <a:pPr algn="r" rtl="1"/>
            <a:r>
              <a:rPr lang="ar-JO" sz="2400" dirty="0" smtClean="0"/>
              <a:t>قائمة الاستراتيجيات والنصائح التي نجحت في تخطي هذه الحواجز.</a:t>
            </a:r>
          </a:p>
          <a:p>
            <a:pPr algn="r" rtl="1"/>
            <a:r>
              <a:rPr lang="ar-JO" sz="2400" dirty="0" smtClean="0"/>
              <a:t>ما هي الأشياء التي تحتاجها الهيئات </a:t>
            </a:r>
            <a:r>
              <a:rPr lang="ar-JO" sz="2400" dirty="0" err="1" smtClean="0"/>
              <a:t>التنسيقية</a:t>
            </a:r>
            <a:r>
              <a:rPr lang="ar-JO" sz="2400" dirty="0" smtClean="0"/>
              <a:t> لتكون فاعلة خلال حالات </a:t>
            </a:r>
            <a:r>
              <a:rPr lang="ar-JO" sz="2400" dirty="0" err="1" smtClean="0"/>
              <a:t>الطوارئ؟</a:t>
            </a:r>
            <a:r>
              <a:rPr lang="ar-JO" sz="2400" dirty="0" smtClean="0"/>
              <a:t> هل ستكون هناك حاجة لآليات </a:t>
            </a:r>
            <a:r>
              <a:rPr lang="ar-JO" sz="2400" dirty="0" err="1" smtClean="0"/>
              <a:t>تنسيقية</a:t>
            </a:r>
            <a:r>
              <a:rPr lang="ar-JO" sz="2400" dirty="0" smtClean="0"/>
              <a:t> </a:t>
            </a:r>
            <a:r>
              <a:rPr lang="ar-JO" sz="2400" dirty="0" err="1" smtClean="0"/>
              <a:t>جديدة؟</a:t>
            </a:r>
            <a:endParaRPr lang="ar-JO" sz="2400" dirty="0" smtClean="0"/>
          </a:p>
          <a:p>
            <a:pPr algn="r" rtl="1"/>
            <a:endParaRPr lang="en-GB" sz="2400" b="1" dirty="0" smtClean="0"/>
          </a:p>
          <a:p>
            <a:endParaRPr lang="en-US" sz="2400" dirty="0" smtClean="0"/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خطوات العمل الهادفة لتحسين آلية التنسيق</a:t>
            </a:r>
            <a:endParaRPr lang="en-US" sz="4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5038"/>
          </a:xfrm>
        </p:spPr>
        <p:txBody>
          <a:bodyPr/>
          <a:lstStyle/>
          <a:p>
            <a:pPr marL="457200" indent="-457200" algn="r" rtl="1">
              <a:buFont typeface="+mj-lt"/>
              <a:buAutoNum type="arabicPeriod"/>
              <a:defRPr/>
            </a:pPr>
            <a:r>
              <a:rPr lang="ar-JO" sz="2000" dirty="0" smtClean="0"/>
              <a:t>في </a:t>
            </a:r>
            <a:r>
              <a:rPr lang="ar-JO" sz="2000" dirty="0" err="1" smtClean="0"/>
              <a:t>5 </a:t>
            </a:r>
            <a:r>
              <a:rPr lang="ar-JO" sz="2000" dirty="0" smtClean="0"/>
              <a:t>– 6 مجموعات، </a:t>
            </a: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ضع قائمة بالخطوات التي ستتخذها من أجل التنسيق </a:t>
            </a:r>
            <a:r>
              <a:rPr lang="ar-JO" sz="2000" dirty="0" smtClean="0"/>
              <a:t>في قطاع التعليم من أجل </a:t>
            </a:r>
            <a:r>
              <a:rPr lang="ar-JO" sz="2000" dirty="0" err="1" smtClean="0"/>
              <a:t>الجهوزية</a:t>
            </a:r>
            <a:r>
              <a:rPr lang="ar-JO" sz="2000" dirty="0" smtClean="0"/>
              <a:t> لحالات الطوارئ والاستجابة لها، الأعمال الجماعية في أربع فئات: الهيكلية، التنسيق، التمويل، </a:t>
            </a:r>
            <a:r>
              <a:rPr lang="ar-JO" sz="2000" dirty="0" err="1" smtClean="0"/>
              <a:t>والجهوزية.</a:t>
            </a:r>
            <a:r>
              <a:rPr lang="ar-JO" sz="2000" dirty="0" smtClean="0"/>
              <a:t> </a:t>
            </a:r>
          </a:p>
          <a:p>
            <a:pPr marL="457200" indent="-457200" algn="r" rtl="1">
              <a:buFont typeface="+mj-lt"/>
              <a:buAutoNum type="arabicPeriod"/>
              <a:defRPr/>
            </a:pPr>
            <a:r>
              <a:rPr lang="ar-JO" sz="2000" dirty="0" smtClean="0"/>
              <a:t>استخدم </a:t>
            </a:r>
            <a:r>
              <a:rPr lang="ar-JO" sz="2000" dirty="0" err="1" smtClean="0"/>
              <a:t>المدخلات</a:t>
            </a:r>
            <a:r>
              <a:rPr lang="ar-JO" sz="2000" dirty="0" smtClean="0"/>
              <a:t> </a:t>
            </a:r>
            <a:r>
              <a:rPr lang="ar-JO" sz="2000" dirty="0" err="1" smtClean="0"/>
              <a:t>التالية:</a:t>
            </a:r>
            <a:endParaRPr lang="ar-JO" sz="2000" dirty="0" smtClean="0"/>
          </a:p>
          <a:p>
            <a:pPr marL="457200" indent="-457200" algn="r" rtl="1">
              <a:buFont typeface="Wingdings" pitchFamily="2" charset="2"/>
              <a:buChar char="q"/>
              <a:defRPr/>
            </a:pPr>
            <a:r>
              <a:rPr lang="ar-JO" sz="2000" dirty="0" smtClean="0"/>
              <a:t>ورقة التوزيع 4.2</a:t>
            </a:r>
          </a:p>
          <a:p>
            <a:pPr marL="457200" indent="-457200" algn="r" rtl="1">
              <a:buFont typeface="Wingdings" pitchFamily="2" charset="2"/>
              <a:buChar char="q"/>
              <a:defRPr/>
            </a:pPr>
            <a:r>
              <a:rPr lang="ar-JO" sz="2000" dirty="0" smtClean="0"/>
              <a:t>تجربة بلادك في تنسيق القطاع</a:t>
            </a:r>
          </a:p>
          <a:p>
            <a:pPr marL="457200" indent="-457200" algn="r" rtl="1">
              <a:buFont typeface="Wingdings" pitchFamily="2" charset="2"/>
              <a:buChar char="q"/>
              <a:defRPr/>
            </a:pPr>
            <a:r>
              <a:rPr lang="ar-JO" sz="2000" dirty="0" smtClean="0"/>
              <a:t>معايير الحد الأدنى الخاصة بالشبكة المشتركة لوكالات التعليم في حالات الطوارئ</a:t>
            </a:r>
          </a:p>
          <a:p>
            <a:pPr marL="457200" indent="-457200" algn="r" rtl="1">
              <a:buFont typeface="Wingdings" pitchFamily="2" charset="2"/>
              <a:buChar char="q"/>
              <a:defRPr/>
            </a:pPr>
            <a:r>
              <a:rPr lang="ar-JO" sz="2000" dirty="0" smtClean="0"/>
              <a:t>المكونات الفنية للتعليم في حالات الطوارئ من الجلسة 4</a:t>
            </a:r>
          </a:p>
          <a:p>
            <a:pPr marL="457200" indent="-457200" algn="r" rtl="1">
              <a:buFont typeface="Wingdings" pitchFamily="2" charset="2"/>
              <a:buChar char="q"/>
              <a:defRPr/>
            </a:pPr>
            <a:r>
              <a:rPr lang="ar-JO" sz="2000" dirty="0" smtClean="0"/>
              <a:t>ما هي النقاط التي ناقشتها فيما يتعلق بفوائد التنسيق وتحدياته</a:t>
            </a:r>
            <a:endParaRPr lang="en-GB" sz="2000" dirty="0" smtClean="0"/>
          </a:p>
          <a:p>
            <a:pPr marL="457200" indent="-457200" algn="r" rtl="1">
              <a:buNone/>
              <a:defRPr/>
            </a:pPr>
            <a:r>
              <a:rPr lang="ar-JO" sz="2000" dirty="0" err="1" smtClean="0"/>
              <a:t>3.</a:t>
            </a:r>
            <a:r>
              <a:rPr lang="ar-JO" sz="2000" dirty="0" smtClean="0"/>
              <a:t> ضع كل نشاط على واحدة من </a:t>
            </a:r>
            <a:r>
              <a:rPr lang="ar-JO" sz="2000" dirty="0" err="1" smtClean="0"/>
              <a:t>بطاقات </a:t>
            </a:r>
            <a:r>
              <a:rPr lang="ar-JO" sz="2000" dirty="0" smtClean="0"/>
              <a:t>”</a:t>
            </a: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التصوير في البرامج </a:t>
            </a:r>
            <a:r>
              <a:rPr lang="ar-JO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التشاركية“.</a:t>
            </a:r>
            <a:endParaRPr lang="ar-JO" sz="20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457200" indent="-457200" algn="r" rtl="1">
              <a:buNone/>
              <a:defRPr/>
            </a:pPr>
            <a:r>
              <a:rPr lang="ar-JO" sz="2000" dirty="0" err="1" smtClean="0"/>
              <a:t>4.</a:t>
            </a:r>
            <a:r>
              <a:rPr lang="ar-JO" sz="2000" dirty="0" smtClean="0"/>
              <a:t> اشرح النشاطات للمجموعة العامة وضع البطاقة تحت ملصق تنسيق القطاع/ المجموعة </a:t>
            </a:r>
            <a:r>
              <a:rPr lang="ar-JO" sz="2000" dirty="0" err="1" smtClean="0"/>
              <a:t>التنسيقية</a:t>
            </a:r>
            <a:r>
              <a:rPr lang="ar-JO" sz="2000" dirty="0" smtClean="0"/>
              <a:t> الموجود على الحائط</a:t>
            </a:r>
            <a:endParaRPr lang="en-GB" sz="2000" dirty="0" smtClean="0"/>
          </a:p>
          <a:p>
            <a:pPr>
              <a:defRPr/>
            </a:pPr>
            <a:endParaRPr lang="en-US" sz="2000" dirty="0"/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التشارك بتجارب التنسيق</a:t>
            </a:r>
            <a:endParaRPr lang="en-US" sz="4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r" rtl="1">
              <a:lnSpc>
                <a:spcPct val="90000"/>
              </a:lnSpc>
              <a:buFontTx/>
              <a:buAutoNum type="arabicPeriod"/>
              <a:defRPr/>
            </a:pPr>
            <a:r>
              <a:rPr lang="ar-JO" sz="2400" dirty="0" smtClean="0"/>
              <a:t>في مجموعات تتألف من </a:t>
            </a:r>
            <a:r>
              <a:rPr lang="ar-JO" sz="2400" dirty="0" err="1" smtClean="0"/>
              <a:t>5 </a:t>
            </a:r>
            <a:r>
              <a:rPr lang="ar-JO" sz="2400" dirty="0" smtClean="0"/>
              <a:t>– 8 أشخاص، </a:t>
            </a:r>
            <a:r>
              <a:rPr lang="ar-JO" sz="2400" dirty="0" err="1" smtClean="0"/>
              <a:t>نظم </a:t>
            </a:r>
            <a:r>
              <a:rPr lang="ar-JO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’جلسة للتشارك السريع</a:t>
            </a:r>
            <a:r>
              <a:rPr lang="ar-JO" sz="2400" dirty="0" smtClean="0"/>
              <a:t>‘ حيث يروي الخبراء المطلعون على أنواع التنسيق </a:t>
            </a:r>
            <a:r>
              <a:rPr lang="ar-JO" sz="2400" dirty="0" err="1" smtClean="0"/>
              <a:t>المختلفة </a:t>
            </a:r>
            <a:r>
              <a:rPr lang="ar-JO" sz="2400" dirty="0" smtClean="0"/>
              <a:t>(مثال: اللجنة الدائمة المشتركة بين الوكالات/ مجموعة عمل القطاع، المجموعة الفرعية التابعة </a:t>
            </a:r>
            <a:r>
              <a:rPr lang="ar-JO" sz="2400" dirty="0" err="1" smtClean="0"/>
              <a:t>للتنسيقية</a:t>
            </a:r>
            <a:r>
              <a:rPr lang="ar-JO" sz="2400" dirty="0" smtClean="0"/>
              <a:t>/ خطة العمل على مستوى النظام) تجربتهم خلال خمسة </a:t>
            </a:r>
            <a:r>
              <a:rPr lang="ar-JO" sz="2400" dirty="0" err="1" smtClean="0"/>
              <a:t>دقائق.</a:t>
            </a:r>
            <a:r>
              <a:rPr lang="ar-JO" sz="2400" dirty="0" smtClean="0"/>
              <a:t> يجب أن يلخص العرض تجربتهم في مجال التنسيق، ويجب أن يتيحوا مجالا للأسئلة.</a:t>
            </a:r>
          </a:p>
          <a:p>
            <a:pPr marL="609600" indent="-609600" algn="r" rtl="1">
              <a:lnSpc>
                <a:spcPct val="90000"/>
              </a:lnSpc>
              <a:buFontTx/>
              <a:buAutoNum type="arabicPeriod"/>
              <a:defRPr/>
            </a:pPr>
            <a:r>
              <a:rPr lang="ar-JO" sz="2400" dirty="0" smtClean="0"/>
              <a:t>بعد مرور خمس دقائق، اقرع الجرس ليعرف المتحدث أنه قد حان الوقت </a:t>
            </a:r>
            <a:r>
              <a:rPr lang="ar-JO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لينتقل إلى طاولة أخرى </a:t>
            </a:r>
            <a:r>
              <a:rPr lang="ar-JO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ويستمر العمل بهذه الطريقة حتى يمروا على جميع الطاولات.</a:t>
            </a:r>
          </a:p>
          <a:p>
            <a:pPr marL="609600" indent="-609600" algn="r" rtl="1">
              <a:lnSpc>
                <a:spcPct val="90000"/>
              </a:lnSpc>
              <a:buFontTx/>
              <a:buAutoNum type="arabicPeriod"/>
              <a:defRPr/>
            </a:pPr>
            <a:r>
              <a:rPr lang="ar-JO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في الجلسة العامة ناقش مواطن الشبه والاختلاف بين أنواع التنسيق المختلفة.</a:t>
            </a:r>
            <a:endParaRPr lang="en-GB" sz="24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endParaRPr lang="en-US" sz="2400" dirty="0"/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JO" sz="4000" dirty="0" smtClean="0"/>
              <a:t>تمرين لعب الأدوار</a:t>
            </a:r>
            <a:br>
              <a:rPr lang="ar-JO" sz="4000" dirty="0" smtClean="0"/>
            </a:br>
            <a:r>
              <a:rPr lang="ar-JO" sz="4000" dirty="0" smtClean="0"/>
              <a:t>لقاء </a:t>
            </a:r>
            <a:r>
              <a:rPr lang="ar-JO" sz="4000" dirty="0" smtClean="0"/>
              <a:t> مجموعة </a:t>
            </a:r>
            <a:r>
              <a:rPr lang="ar-JO" sz="4000" dirty="0" smtClean="0"/>
              <a:t>التعليم</a:t>
            </a:r>
            <a:endParaRPr lang="en-US" sz="4000" dirty="0" smtClean="0"/>
          </a:p>
        </p:txBody>
      </p:sp>
      <p:sp>
        <p:nvSpPr>
          <p:cNvPr id="1843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JO" dirty="0" smtClean="0"/>
              <a:t>خذ </a:t>
            </a:r>
            <a:r>
              <a:rPr lang="ar-JO" dirty="0" smtClean="0"/>
              <a:t>بضعة </a:t>
            </a:r>
            <a:r>
              <a:rPr lang="ar-JO" dirty="0" smtClean="0"/>
              <a:t>دقائق لتقرأ دورك، ولك حرية تكييفه، ولكن عليك ألا تناقشه مع الآخرين.</a:t>
            </a:r>
          </a:p>
          <a:p>
            <a:pPr algn="r" rtl="1"/>
            <a:r>
              <a:rPr lang="ar-JO" dirty="0" smtClean="0"/>
              <a:t>ستشارك إما في اجتماع </a:t>
            </a:r>
            <a:r>
              <a:rPr lang="ar-JO" dirty="0" err="1" smtClean="0"/>
              <a:t>تنسيقية</a:t>
            </a:r>
            <a:r>
              <a:rPr lang="ar-JO" dirty="0" smtClean="0"/>
              <a:t> التعليم الوطنية أو في اجتماع التنسيق في المقاطعة.</a:t>
            </a:r>
          </a:p>
          <a:p>
            <a:pPr algn="r" rtl="1"/>
            <a:r>
              <a:rPr lang="ar-JO" dirty="0" smtClean="0"/>
              <a:t>سيتاح لك الوقت بعد الاجتماع للتفكر في استخدام معايير </a:t>
            </a:r>
            <a:r>
              <a:rPr lang="ar-JO" dirty="0" err="1" smtClean="0"/>
              <a:t>الآيني</a:t>
            </a:r>
            <a:r>
              <a:rPr lang="ar-JO" dirty="0" smtClean="0"/>
              <a:t> الحد الأدنى للتعليم.</a:t>
            </a:r>
          </a:p>
          <a:p>
            <a:pPr algn="r" rtl="1"/>
            <a:r>
              <a:rPr lang="ar-JO" dirty="0" smtClean="0"/>
              <a:t>بعد التفكير الفردي ستعقد جلسة عامة لمناقشة الدروس المستفادة من التمرين</a:t>
            </a:r>
          </a:p>
          <a:p>
            <a:pPr algn="r" rtl="1"/>
            <a:endParaRPr lang="ar-JO" dirty="0" smtClean="0"/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dirty="0" smtClean="0">
                <a:latin typeface="Arial" pitchFamily="34" charset="0"/>
              </a:rPr>
              <a:t>INEE and Global Education Cluster </a:t>
            </a: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290513" y="152400"/>
            <a:ext cx="8493125" cy="1143000"/>
          </a:xfrm>
        </p:spPr>
        <p:txBody>
          <a:bodyPr/>
          <a:lstStyle/>
          <a:p>
            <a:r>
              <a:rPr lang="ar-JO" sz="3200" dirty="0" smtClean="0"/>
              <a:t/>
            </a:r>
            <a:br>
              <a:rPr lang="ar-JO" sz="3200" dirty="0" smtClean="0"/>
            </a:br>
            <a:r>
              <a:rPr lang="ar-JO" sz="3200" dirty="0" smtClean="0"/>
              <a:t>تطبيق معايير </a:t>
            </a:r>
            <a:r>
              <a:rPr lang="ar-JO" sz="3200" dirty="0" err="1" smtClean="0"/>
              <a:t>الآيني</a:t>
            </a:r>
            <a:r>
              <a:rPr lang="ar-JO" sz="3200" dirty="0" smtClean="0"/>
              <a:t> للحد الأدنى للتعليم حول التنسيق والمشاركة</a:t>
            </a:r>
            <a:endParaRPr lang="en-US" sz="3200" dirty="0" smtClean="0"/>
          </a:p>
        </p:txBody>
      </p:sp>
      <p:sp>
        <p:nvSpPr>
          <p:cNvPr id="194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JO" dirty="0" smtClean="0"/>
              <a:t>ما هي المعايير التي تم تطبيقها في </a:t>
            </a:r>
            <a:r>
              <a:rPr lang="ar-JO" dirty="0" err="1" smtClean="0"/>
              <a:t>الاجتماع؟</a:t>
            </a:r>
            <a:endParaRPr lang="ar-JO" dirty="0" smtClean="0"/>
          </a:p>
          <a:p>
            <a:pPr algn="r" rtl="1"/>
            <a:r>
              <a:rPr lang="ar-JO" dirty="0" smtClean="0"/>
              <a:t>ما هي المعايير التي لم تطبق في </a:t>
            </a:r>
            <a:r>
              <a:rPr lang="ar-JO" dirty="0" err="1" smtClean="0"/>
              <a:t>الاجتماع؟</a:t>
            </a:r>
            <a:endParaRPr lang="ar-JO" dirty="0" smtClean="0"/>
          </a:p>
          <a:p>
            <a:pPr algn="r" rtl="1"/>
            <a:r>
              <a:rPr lang="ar-JO" dirty="0" smtClean="0"/>
              <a:t>كيف يمكن استخدام المعايير لتحسين التنسيق </a:t>
            </a:r>
            <a:r>
              <a:rPr lang="ar-JO" dirty="0" err="1" smtClean="0"/>
              <a:t>والمشاركة؟</a:t>
            </a:r>
            <a:r>
              <a:rPr lang="ar-JO" dirty="0" smtClean="0"/>
              <a:t> </a:t>
            </a:r>
            <a:endParaRPr lang="en-US" dirty="0" smtClean="0"/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النقاش العام</a:t>
            </a:r>
            <a:endParaRPr lang="en-US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JO" sz="2000" dirty="0" smtClean="0"/>
              <a:t>ما هي أهم العناصر في التنسيق في قطاع/ </a:t>
            </a:r>
            <a:r>
              <a:rPr lang="ar-JO" sz="2000" dirty="0" err="1" smtClean="0"/>
              <a:t>تنسيقية</a:t>
            </a:r>
            <a:r>
              <a:rPr lang="ar-JO" sz="2000" dirty="0" smtClean="0"/>
              <a:t> </a:t>
            </a:r>
            <a:r>
              <a:rPr lang="ar-JO" sz="2000" dirty="0" err="1" smtClean="0"/>
              <a:t>التعليم؟</a:t>
            </a:r>
            <a:endParaRPr lang="ar-JO" sz="2000" dirty="0" smtClean="0"/>
          </a:p>
          <a:p>
            <a:pPr algn="r" rtl="1"/>
            <a:r>
              <a:rPr lang="ar-JO" sz="2000" dirty="0" smtClean="0"/>
              <a:t>كيف تدعم معايير </a:t>
            </a:r>
            <a:r>
              <a:rPr lang="ar-JO" sz="2000" dirty="0" err="1" smtClean="0"/>
              <a:t>الآيني</a:t>
            </a:r>
            <a:r>
              <a:rPr lang="ar-JO" sz="2000" dirty="0" smtClean="0"/>
              <a:t> للحد الأدنى عملية </a:t>
            </a:r>
            <a:r>
              <a:rPr lang="ar-JO" sz="2000" dirty="0" err="1" smtClean="0"/>
              <a:t>التنسيق؟</a:t>
            </a:r>
            <a:r>
              <a:rPr lang="ar-JO" sz="2000" dirty="0" smtClean="0"/>
              <a:t> أطلب أمثلة عملية مستقاة من تجربة المشاركين أو من تمرين لعب </a:t>
            </a:r>
            <a:r>
              <a:rPr lang="ar-JO" sz="2000" dirty="0" err="1" smtClean="0"/>
              <a:t>الأدوار.</a:t>
            </a:r>
            <a:r>
              <a:rPr lang="ar-JO" sz="2000" dirty="0" smtClean="0"/>
              <a:t> </a:t>
            </a:r>
          </a:p>
          <a:p>
            <a:pPr algn="r" rtl="1"/>
            <a:r>
              <a:rPr lang="ar-JO" sz="2000" dirty="0" smtClean="0"/>
              <a:t>ما هي الآثار التي تترتب على الانتظار لحين وقوع حالة الطوارئ للبدء بأعمال </a:t>
            </a:r>
            <a:r>
              <a:rPr lang="ar-JO" sz="2000" dirty="0" err="1" smtClean="0"/>
              <a:t>التنسيق؟</a:t>
            </a:r>
            <a:endParaRPr lang="ar-JO" sz="2000" dirty="0" smtClean="0"/>
          </a:p>
          <a:p>
            <a:pPr algn="r" rtl="1"/>
            <a:r>
              <a:rPr lang="ar-JO" sz="2000" dirty="0" smtClean="0"/>
              <a:t>ما هي الآثار التي تترتب على عدم الربط بين مجموعات التنسيق في حالات الطوارئ ومجموعات قطاع التعليم </a:t>
            </a:r>
            <a:r>
              <a:rPr lang="ar-JO" sz="2000" dirty="0" err="1" smtClean="0"/>
              <a:t>الموجودة؟</a:t>
            </a:r>
            <a:endParaRPr lang="ar-JO" sz="2000" dirty="0" smtClean="0"/>
          </a:p>
          <a:p>
            <a:pPr algn="r" rtl="1"/>
            <a:r>
              <a:rPr lang="ar-JO" sz="2000" dirty="0" smtClean="0"/>
              <a:t>ما هي أهم أعمال التنسيق التي يجب أن تتخذ قبل بدء حالة الطوارئ.</a:t>
            </a:r>
          </a:p>
          <a:p>
            <a:pPr algn="r" rtl="1"/>
            <a:r>
              <a:rPr lang="ar-JO" sz="2000" dirty="0" smtClean="0"/>
              <a:t>بالنسبة للدول التي تطبق آليات/ </a:t>
            </a:r>
            <a:r>
              <a:rPr lang="ar-JO" sz="2000" dirty="0" err="1" smtClean="0"/>
              <a:t>تنسيقيات</a:t>
            </a:r>
            <a:r>
              <a:rPr lang="ar-JO" sz="2000" dirty="0" smtClean="0"/>
              <a:t> للتنسيق، ما هي مواطن الضعف الموجودة في الآليات الحالية؟</a:t>
            </a:r>
            <a:endParaRPr lang="en-GB" sz="2000" dirty="0" smtClean="0"/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576263" y="2130425"/>
            <a:ext cx="8075612" cy="1470025"/>
          </a:xfrm>
        </p:spPr>
        <p:txBody>
          <a:bodyPr/>
          <a:lstStyle/>
          <a:p>
            <a:r>
              <a:rPr lang="ar-JO" dirty="0" smtClean="0">
                <a:solidFill>
                  <a:srgbClr val="0070C0"/>
                </a:solidFill>
              </a:rPr>
              <a:t>تمرين محاكاة نداء المساعدة العاجل</a:t>
            </a: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ool" ma:contentTypeID="0x010100D52189832E060742ABF7774652D4F97600F4F0EE4DD1CB634A8A778A62A6605817030048D4E980AFB26F42AC0EE168ACE89204" ma:contentTypeVersion="24" ma:contentTypeDescription="" ma:contentTypeScope="" ma:versionID="44ddba341724cd47d89962b3c3d9dc43">
  <xsd:schema xmlns:xsd="http://www.w3.org/2001/XMLSchema" xmlns:p="http://schemas.microsoft.com/office/2006/metadata/properties" xmlns:ns1="http://schemas.microsoft.com/sharepoint/v3" xmlns:ns2="6ab1e1d7-bbb1-45cf-89c4-f50957a3dfc1" xmlns:ns3="e0f838e6-1664-457a-a255-eb40cca14f46" targetNamespace="http://schemas.microsoft.com/office/2006/metadata/properties" ma:root="true" ma:fieldsID="1ab09143edfec02aa39d2bab5aaf1148" ns1:_="" ns2:_="" ns3:_="">
    <xsd:import namespace="http://schemas.microsoft.com/sharepoint/v3"/>
    <xsd:import namespace="6ab1e1d7-bbb1-45cf-89c4-f50957a3dfc1"/>
    <xsd:import namespace="e0f838e6-1664-457a-a255-eb40cca14f46"/>
    <xsd:element name="properties">
      <xsd:complexType>
        <xsd:sequence>
          <xsd:element name="documentManagement">
            <xsd:complexType>
              <xsd:all>
                <xsd:element ref="ns1:ORKeywordsMultiLookup" minOccurs="0"/>
                <xsd:element ref="ns1:ORLanguageLookup" minOccurs="0"/>
                <xsd:element ref="ns2:ORLocationCAS" minOccurs="0"/>
                <xsd:element ref="ns2:ORCoordinateX" minOccurs="0"/>
                <xsd:element ref="ns2:ORCoordinateY" minOccurs="0"/>
                <xsd:element ref="ns2:ORClusterCAS" minOccurs="0"/>
                <xsd:element ref="ns1:ORCrossCuttingMultiLookup" minOccurs="0"/>
                <xsd:element ref="ns2:ORCopyRight" minOccurs="0"/>
                <xsd:element ref="ns1:ORSupplierLookup" minOccurs="0"/>
                <xsd:element ref="ns2:ORGLIDENumber" minOccurs="0"/>
                <xsd:element ref="ns1:ORDisasterLookup" minOccurs="0"/>
                <xsd:element ref="ns1:PublishingStartDate" minOccurs="0"/>
                <xsd:element ref="ns1:PublishingExpirationDate" minOccurs="0"/>
                <xsd:element ref="ns1:ORClusterMultiLookup" minOccurs="0"/>
                <xsd:element ref="ns1:ORSubClusterMultiLookup" minOccurs="0"/>
                <xsd:element ref="ns1:ORPCODESMultiLookup" minOccurs="0"/>
                <xsd:element ref="ns1:ORPCODES2MultiLookup" minOccurs="0"/>
                <xsd:element ref="ns1:ORCountryMultiLookup" minOccurs="0"/>
                <xsd:element ref="ns1:ORCountryDivMultiLookup" minOccurs="0"/>
                <xsd:element ref="ns2:ORKeydocument" minOccurs="0"/>
                <xsd:element ref="ns2:ORDistribution" minOccurs="0"/>
                <xsd:element ref="ns1:ORRegionMultiLookup" minOccurs="0"/>
                <xsd:element ref="ns2:ORParentContentType" minOccurs="0"/>
                <xsd:element ref="ns2:ORClusterMultiLookupText" minOccurs="0"/>
                <xsd:element ref="ns3:ORCreationDate"/>
                <xsd:element ref="ns1:PublishingRollupIm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ORKeywordsMultiLookup" ma:index="2" nillable="true" ma:displayName="Keywords" ma:list="c81e68d1-86e1-4b72-9072-e529c6f6aa8e" ma:internalName="ORKeyword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LanguageLookup" ma:index="3" nillable="true" ma:displayName="Language" ma:list="f627f5fd-fe81-4180-a2e0-573e676be110" ma:internalName="ORLanguageLookup" ma:showField="Title" ma:web="e0f838e6-1664-457a-a255-eb40cca14f46">
      <xsd:simpleType>
        <xsd:restriction base="dms:Lookup"/>
      </xsd:simpleType>
    </xsd:element>
    <xsd:element name="ORCrossCuttingMultiLookup" ma:index="8" nillable="true" ma:displayName="Cross-cutting Issues" ma:list="e2ab6f54-cc29-4e34-a008-fdf79049c690" ma:internalName="ORCrossCutting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pplierLookup" ma:index="10" nillable="true" ma:displayName="Supplier" ma:list="6a99e3c6-a115-49ab-bd29-bc641e22c7db" ma:internalName="ORSupplierLookup" ma:showField="Title" ma:web="e0f838e6-1664-457a-a255-eb40cca14f46">
      <xsd:simpleType>
        <xsd:restriction base="dms:Lookup"/>
      </xsd:simpleType>
    </xsd:element>
    <xsd:element name="ORDisasterLookup" ma:index="12" nillable="true" ma:displayName="Disaster" ma:list="b6d2b2f9-c54a-4bc7-bab7-79119ed90966" ma:internalName="ORDisasterLookup" ma:showField="Title" ma:web="e0f838e6-1664-457a-a255-eb40cca14f46">
      <xsd:simpleType>
        <xsd:restriction base="dms:Lookup"/>
      </xsd:simpleType>
    </xsd:element>
    <xsd:element name="PublishingStartDate" ma:index="13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4" nillable="true" ma:displayName="Scheduling End Date" ma:description="" ma:hidden="true" ma:internalName="PublishingExpirationDate">
      <xsd:simpleType>
        <xsd:restriction base="dms:Unknown"/>
      </xsd:simpleType>
    </xsd:element>
    <xsd:element name="ORClusterMultiLookup" ma:index="15" nillable="true" ma:displayName="Clusters" ma:list="66ef6d65-fe82-41c2-85ba-5db7db29995f" ma:internalName="OR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bClusterMultiLookup" ma:index="16" nillable="true" ma:displayName="SubClusters" ma:list="38716f4e-4317-430d-9c38-1c41edebbd3a" ma:internalName="ORSub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MultiLookup" ma:index="17" nillable="true" ma:displayName="PCodesL4" ma:list="4c31587e-adde-4103-be8e-a4bfe93698ec" ma:internalName="ORPCODE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2MultiLookup" ma:index="18" nillable="true" ma:displayName="PCodesL5" ma:list="7ca3eeca-0c85-4f00-ba82-eb88e794c723" ma:internalName="ORPCODES2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MultiLookup" ma:index="19" nillable="true" ma:displayName="Countries" ma:list="81569cba-2315-46e1-81ad-ed43fbc19849" ma:internalName="ORCountry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DivMultiLookup" ma:index="23" nillable="true" ma:displayName="Counties/Divisions" ma:list="1ee5513e-d861-432e-9475-19ffab12a20d" ma:internalName="ORCountryDiv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RegionMultiLookup" ma:index="29" nillable="true" ma:displayName="Regions" ma:list="2c49feb9-dc4b-4ed6-b42d-a93dc6176c1c" ma:internalName="ORRegion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ingRollupImage" ma:index="33" nillable="true" ma:displayName="Rollup Image" ma:internalName="PublishingRollupImag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6ab1e1d7-bbb1-45cf-89c4-f50957a3dfc1" elementFormDefault="qualified">
    <xsd:import namespace="http://schemas.microsoft.com/office/2006/documentManagement/types"/>
    <xsd:element name="ORLocationCAS" ma:index="4" nillable="true" ma:displayName="Locations" ma:internalName="ORLocationCAS">
      <xsd:simpleType>
        <xsd:restriction base="dms:Text"/>
      </xsd:simpleType>
    </xsd:element>
    <xsd:element name="ORCoordinateX" ma:index="5" nillable="true" ma:displayName="Coordinate X" ma:internalName="ORCoordinateX">
      <xsd:simpleType>
        <xsd:restriction base="dms:Text">
          <xsd:maxLength value="255"/>
        </xsd:restriction>
      </xsd:simpleType>
    </xsd:element>
    <xsd:element name="ORCoordinateY" ma:index="6" nillable="true" ma:displayName="Coordinate Y" ma:internalName="ORCoordinateY">
      <xsd:simpleType>
        <xsd:restriction base="dms:Text">
          <xsd:maxLength value="255"/>
        </xsd:restriction>
      </xsd:simpleType>
    </xsd:element>
    <xsd:element name="ORClusterCAS" ma:index="7" nillable="true" ma:displayName="Clusters" ma:internalName="ORClusterCAS">
      <xsd:simpleType>
        <xsd:restriction base="dms:Text"/>
      </xsd:simpleType>
    </xsd:element>
    <xsd:element name="ORCopyRight" ma:index="9" nillable="true" ma:displayName="Copyright" ma:internalName="ORCopyRight">
      <xsd:simpleType>
        <xsd:restriction base="dms:Text">
          <xsd:maxLength value="255"/>
        </xsd:restriction>
      </xsd:simpleType>
    </xsd:element>
    <xsd:element name="ORGLIDENumber" ma:index="11" nillable="true" ma:displayName="GLIDE Number" ma:internalName="ORGLIDENumber">
      <xsd:simpleType>
        <xsd:restriction base="dms:Text">
          <xsd:maxLength value="255"/>
        </xsd:restriction>
      </xsd:simpleType>
    </xsd:element>
    <xsd:element name="ORKeydocument" ma:index="27" nillable="true" ma:displayName="Key Document" ma:default="0" ma:internalName="ORKeydocument">
      <xsd:simpleType>
        <xsd:restriction base="dms:Boolean"/>
      </xsd:simpleType>
    </xsd:element>
    <xsd:element name="ORDistribution" ma:index="28" nillable="true" ma:displayName="Distribution" ma:hidden="true" ma:internalName="ORDistribution">
      <xsd:simpleType>
        <xsd:restriction base="dms:Text">
          <xsd:maxLength value="255"/>
        </xsd:restriction>
      </xsd:simpleType>
    </xsd:element>
    <xsd:element name="ORParentContentType" ma:index="30" nillable="true" ma:displayName="Parent" ma:hidden="true" ma:internalName="ORParentContentType">
      <xsd:simpleType>
        <xsd:restriction base="dms:Text">
          <xsd:maxLength value="255"/>
        </xsd:restriction>
      </xsd:simpleType>
    </xsd:element>
    <xsd:element name="ORClusterMultiLookupText" ma:index="31" nillable="true" ma:displayName="Clusters" ma:hidden="true" ma:internalName="ORClusterMultiLookupText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e0f838e6-1664-457a-a255-eb40cca14f46" elementFormDefault="qualified">
    <xsd:import namespace="http://schemas.microsoft.com/office/2006/documentManagement/types"/>
    <xsd:element name="ORCreationDate" ma:index="32" ma:displayName="Created Date" ma:format="DateOnly" ma:internalName="ORCreation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ORLocationCAS xmlns="6ab1e1d7-bbb1-45cf-89c4-f50957a3dfc1" xsi:nil="true"/>
    <ORCrossCuttingMultiLookup xmlns="http://schemas.microsoft.com/sharepoint/v3"/>
    <ORSupplierLookup xmlns="http://schemas.microsoft.com/sharepoint/v3" xsi:nil="true"/>
    <PublishingRollupImage xmlns="http://schemas.microsoft.com/sharepoint/v3" xsi:nil="true"/>
    <ORDisasterLookup xmlns="http://schemas.microsoft.com/sharepoint/v3" xsi:nil="true"/>
    <ORClusterMultiLookup xmlns="http://schemas.microsoft.com/sharepoint/v3"/>
    <ORSubClusterMultiLookup xmlns="http://schemas.microsoft.com/sharepoint/v3"/>
    <ORCoordinateX xmlns="6ab1e1d7-bbb1-45cf-89c4-f50957a3dfc1" xsi:nil="true"/>
    <ORCopyRight xmlns="6ab1e1d7-bbb1-45cf-89c4-f50957a3dfc1" xsi:nil="true"/>
    <ORGLIDENumber xmlns="6ab1e1d7-bbb1-45cf-89c4-f50957a3dfc1" xsi:nil="true"/>
    <ORCoordinateY xmlns="6ab1e1d7-bbb1-45cf-89c4-f50957a3dfc1" xsi:nil="true"/>
    <ORPCODESMultiLookup xmlns="http://schemas.microsoft.com/sharepoint/v3"/>
    <ORRegionMultiLookup xmlns="http://schemas.microsoft.com/sharepoint/v3"/>
    <ORKeywordsMultiLookup xmlns="http://schemas.microsoft.com/sharepoint/v3">
      <Value xmlns="http://schemas.microsoft.com/sharepoint/v3">9</Value>
      <Value xmlns="http://schemas.microsoft.com/sharepoint/v3">47</Value>
    </ORKeywordsMultiLookup>
    <ORParentContentType xmlns="6ab1e1d7-bbb1-45cf-89c4-f50957a3dfc1">Training and Resource</ORParentContentType>
    <ORPCODES2MultiLookup xmlns="http://schemas.microsoft.com/sharepoint/v3"/>
    <ORLanguageLookup xmlns="http://schemas.microsoft.com/sharepoint/v3">3</ORLanguageLookup>
    <PublishingExpirationDate xmlns="http://schemas.microsoft.com/sharepoint/v3" xsi:nil="true"/>
    <ORDistribution xmlns="6ab1e1d7-bbb1-45cf-89c4-f50957a3dfc1" xsi:nil="true"/>
    <PublishingStartDate xmlns="http://schemas.microsoft.com/sharepoint/v3" xsi:nil="true"/>
    <ORCountryMultiLookup xmlns="http://schemas.microsoft.com/sharepoint/v3"/>
    <ORCountryDivMultiLookup xmlns="http://schemas.microsoft.com/sharepoint/v3"/>
    <ORClusterMultiLookupText xmlns="6ab1e1d7-bbb1-45cf-89c4-f50957a3dfc1" xsi:nil="true"/>
    <ORClusterCAS xmlns="6ab1e1d7-bbb1-45cf-89c4-f50957a3dfc1" xsi:nil="true"/>
    <ORKeydocument xmlns="6ab1e1d7-bbb1-45cf-89c4-f50957a3dfc1">false</ORKeydocument>
    <ORCreationDate xmlns="e0f838e6-1664-457a-a255-eb40cca14f46">2011-01-05T23:00:00+00:00</ORCreationDate>
  </documentManagement>
</p:properties>
</file>

<file path=customXml/itemProps1.xml><?xml version="1.0" encoding="utf-8"?>
<ds:datastoreItem xmlns:ds="http://schemas.openxmlformats.org/officeDocument/2006/customXml" ds:itemID="{75647802-2506-423A-9D29-61B59076E1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ab1e1d7-bbb1-45cf-89c4-f50957a3dfc1"/>
    <ds:schemaRef ds:uri="e0f838e6-1664-457a-a255-eb40cca14f4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277E623-5715-4E76-AEC6-7233F45728D5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122B4B92-4805-4565-B1FA-29E54EAE25E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1AF620C-FE59-4C5B-8020-CB8C29D4A8F3}">
  <ds:schemaRefs>
    <ds:schemaRef ds:uri="http://schemas.microsoft.com/office/2006/metadata/properties"/>
    <ds:schemaRef ds:uri="6ab1e1d7-bbb1-45cf-89c4-f50957a3dfc1"/>
    <ds:schemaRef ds:uri="http://schemas.microsoft.com/sharepoint/v3"/>
    <ds:schemaRef ds:uri="e0f838e6-1664-457a-a255-eb40cca14f4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2464</TotalTime>
  <Words>657</Words>
  <Application>Microsoft Macintosh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Wingdings</vt:lpstr>
      <vt:lpstr>Arial</vt:lpstr>
      <vt:lpstr>1_Default Design</vt:lpstr>
      <vt:lpstr>التعليم في حالات الطوارئ التنسيق</vt:lpstr>
      <vt:lpstr>نقاشات المجموعات القطرية – التنسيق</vt:lpstr>
      <vt:lpstr>نقاشات المجموعات القطرية – التنسيق</vt:lpstr>
      <vt:lpstr>خطوات العمل الهادفة لتحسين آلية التنسيق</vt:lpstr>
      <vt:lpstr>التشارك بتجارب التنسيق</vt:lpstr>
      <vt:lpstr>تمرين لعب الأدوار لقاء  مجموعة التعليم</vt:lpstr>
      <vt:lpstr> تطبيق معايير الآيني للحد الأدنى للتعليم حول التنسيق والمشاركة</vt:lpstr>
      <vt:lpstr>النقاش العام</vt:lpstr>
      <vt:lpstr>تمرين محاكاة نداء المساعدة العاجل</vt:lpstr>
      <vt:lpstr>أهداف التعلم</vt:lpstr>
      <vt:lpstr>تمرين</vt:lpstr>
      <vt:lpstr>تمرين</vt:lpstr>
      <vt:lpstr>تمرين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in Emergencies Coordination</dc:title>
  <dc:creator>Lynne Bethke</dc:creator>
  <cp:lastModifiedBy>Farida Aboudan</cp:lastModifiedBy>
  <cp:revision>169</cp:revision>
  <dcterms:created xsi:type="dcterms:W3CDTF">2005-08-16T23:31:00Z</dcterms:created>
  <dcterms:modified xsi:type="dcterms:W3CDTF">2016-04-11T11:34:21Z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Tool</vt:lpwstr>
  </property>
  <property fmtid="{D5CDD505-2E9C-101B-9397-08002B2CF9AE}" pid="3" name="ContentTypeId">
    <vt:lpwstr>0x010100D52189832E060742ABF7774652D4F97600F4F0EE4DD1CB634A8A778A62A6605817030048D4E980AFB26F42AC0EE168ACE89204</vt:lpwstr>
  </property>
</Properties>
</file>