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4" r:id="rId5"/>
  </p:sldMasterIdLst>
  <p:notesMasterIdLst>
    <p:notesMasterId r:id="rId24"/>
  </p:notesMasterIdLst>
  <p:sldIdLst>
    <p:sldId id="318" r:id="rId6"/>
    <p:sldId id="273" r:id="rId7"/>
    <p:sldId id="319" r:id="rId8"/>
    <p:sldId id="320" r:id="rId9"/>
    <p:sldId id="322" r:id="rId10"/>
    <p:sldId id="325" r:id="rId11"/>
    <p:sldId id="326" r:id="rId12"/>
    <p:sldId id="331" r:id="rId13"/>
    <p:sldId id="327" r:id="rId14"/>
    <p:sldId id="328" r:id="rId15"/>
    <p:sldId id="330" r:id="rId16"/>
    <p:sldId id="329" r:id="rId17"/>
    <p:sldId id="332" r:id="rId18"/>
    <p:sldId id="333" r:id="rId19"/>
    <p:sldId id="334" r:id="rId20"/>
    <p:sldId id="335" r:id="rId21"/>
    <p:sldId id="336" r:id="rId22"/>
    <p:sldId id="33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FF"/>
    <a:srgbClr val="0066FF"/>
    <a:srgbClr val="FFFF00"/>
    <a:srgbClr val="0000CC"/>
    <a:srgbClr val="9792F6"/>
    <a:srgbClr val="99CCFF"/>
    <a:srgbClr val="F6A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0" autoAdjust="0"/>
    <p:restoredTop sz="94697"/>
  </p:normalViewPr>
  <p:slideViewPr>
    <p:cSldViewPr snapToGrid="0">
      <p:cViewPr>
        <p:scale>
          <a:sx n="64" d="100"/>
          <a:sy n="64" d="100"/>
        </p:scale>
        <p:origin x="2760" y="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9CDEA05-A7AF-46F1-89E6-CD234483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57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875" y="5046663"/>
            <a:ext cx="56086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534988" y="2130425"/>
            <a:ext cx="8018462" cy="1470025"/>
          </a:xfrm>
        </p:spPr>
        <p:txBody>
          <a:bodyPr/>
          <a:lstStyle/>
          <a:p>
            <a:pPr rtl="1"/>
            <a:r>
              <a:rPr lang="ar-JO" dirty="0" smtClean="0">
                <a:solidFill>
                  <a:srgbClr val="0070C0"/>
                </a:solidFill>
              </a:rPr>
              <a:t>والتعافي المبكر من حالات الطوارئ ومرحلة التحول</a:t>
            </a:r>
            <a:br>
              <a:rPr lang="ar-JO" dirty="0" smtClean="0">
                <a:solidFill>
                  <a:srgbClr val="0070C0"/>
                </a:solidFill>
              </a:rPr>
            </a:b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حالات دراسية حول حملات العودة للمدرسة</a:t>
            </a:r>
            <a:endParaRPr lang="en-GB" sz="4000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ar-JO" b="1" dirty="0" smtClean="0">
                <a:solidFill>
                  <a:schemeClr val="tx2"/>
                </a:solidFill>
              </a:rPr>
              <a:t>ساحل العاج</a:t>
            </a:r>
            <a:endParaRPr lang="en-GB" b="1" dirty="0" smtClean="0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n-GB" sz="800" dirty="0" smtClean="0">
              <a:solidFill>
                <a:schemeClr val="tx2"/>
              </a:solidFill>
            </a:endParaRPr>
          </a:p>
          <a:p>
            <a:pPr algn="just" rtl="1">
              <a:lnSpc>
                <a:spcPct val="90000"/>
              </a:lnSpc>
            </a:pPr>
            <a:r>
              <a:rPr lang="ar-JO" sz="2000" b="1" dirty="0" smtClean="0"/>
              <a:t>4 سنوات من الأزمة </a:t>
            </a:r>
            <a:r>
              <a:rPr lang="ar-JO" sz="2000" b="1" dirty="0" err="1" smtClean="0"/>
              <a:t>الاجتماعية </a:t>
            </a:r>
            <a:r>
              <a:rPr lang="ar-JO" sz="2000" b="1" dirty="0" smtClean="0"/>
              <a:t>– السياسية</a:t>
            </a:r>
          </a:p>
          <a:p>
            <a:pPr algn="just" rtl="1">
              <a:lnSpc>
                <a:spcPct val="90000"/>
              </a:lnSpc>
            </a:pPr>
            <a:r>
              <a:rPr lang="ar-JO" sz="2000" b="1" dirty="0" smtClean="0"/>
              <a:t>تدهور البنى التحتية التعليمية</a:t>
            </a:r>
          </a:p>
          <a:p>
            <a:pPr algn="just" rtl="1">
              <a:lnSpc>
                <a:spcPct val="90000"/>
              </a:lnSpc>
            </a:pPr>
            <a:r>
              <a:rPr lang="ar-JO" sz="2000" b="1" dirty="0" smtClean="0"/>
              <a:t>انفصل جنوب البلاد عن شمالها وانتشرت قوات الأمم المتحدة لحفظ الأمن بينهما</a:t>
            </a:r>
          </a:p>
          <a:p>
            <a:pPr algn="just" rtl="1">
              <a:lnSpc>
                <a:spcPct val="90000"/>
              </a:lnSpc>
            </a:pPr>
            <a:r>
              <a:rPr lang="ar-JO" sz="2000" b="1" dirty="0" smtClean="0"/>
              <a:t>هرب الآلاف من منازلهم والتجئوا إلى المناطق التي تسيطر عليها الحكومة، الأمر الذي أثقل كامل الخدمات التعليمية</a:t>
            </a:r>
          </a:p>
          <a:p>
            <a:pPr algn="just" rtl="1">
              <a:lnSpc>
                <a:spcPct val="90000"/>
              </a:lnSpc>
            </a:pPr>
            <a:r>
              <a:rPr lang="ar-JO" sz="2000" b="1" dirty="0" smtClean="0"/>
              <a:t>تم تنظيم حملة العودة للمدرسة عام 2006/ 2007</a:t>
            </a:r>
          </a:p>
          <a:p>
            <a:endParaRPr lang="en-GB" sz="2000" dirty="0" smtClean="0"/>
          </a:p>
        </p:txBody>
      </p:sp>
      <p:sp>
        <p:nvSpPr>
          <p:cNvPr id="2253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206875"/>
            <a:ext cx="4038600" cy="1919288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JO" sz="2000" b="1" dirty="0" smtClean="0"/>
              <a:t>عاد أكثر من 686,000 طفل إلى المدرسة، منهم 282,800 بنت</a:t>
            </a: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قارن بمعدلات الالتحاق عام </a:t>
            </a:r>
            <a:r>
              <a:rPr lang="ar-JO" sz="2000" b="1" dirty="0" err="1" smtClean="0"/>
              <a:t>2005:</a:t>
            </a:r>
            <a:endParaRPr lang="ar-JO" sz="2000" b="1" dirty="0" smtClean="0"/>
          </a:p>
          <a:p>
            <a:pPr algn="r" rtl="1">
              <a:lnSpc>
                <a:spcPct val="90000"/>
              </a:lnSpc>
              <a:buNone/>
            </a:pPr>
            <a:r>
              <a:rPr lang="ar-JO" sz="2000" b="1" dirty="0" smtClean="0"/>
              <a:t>49,000 طفل منهم 60,000 بنت</a:t>
            </a:r>
          </a:p>
          <a:p>
            <a:pPr>
              <a:buNone/>
            </a:pPr>
            <a:endParaRPr lang="en-GB" sz="2000" dirty="0" smtClean="0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3963" y="1528763"/>
            <a:ext cx="30416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حالات دراسية حول حملات العودة للمدرسة</a:t>
            </a:r>
            <a:endParaRPr lang="en-GB" sz="4000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>
              <a:lnSpc>
                <a:spcPct val="80000"/>
              </a:lnSpc>
              <a:buFontTx/>
              <a:buNone/>
            </a:pPr>
            <a:r>
              <a:rPr lang="ar-JO" b="1" dirty="0" err="1" smtClean="0">
                <a:solidFill>
                  <a:schemeClr val="tx2"/>
                </a:solidFill>
              </a:rPr>
              <a:t>أنغولا</a:t>
            </a:r>
            <a:endParaRPr lang="en-GB" sz="18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1100" b="1" dirty="0" smtClean="0">
              <a:solidFill>
                <a:schemeClr val="tx2"/>
              </a:solidFill>
            </a:endParaRPr>
          </a:p>
          <a:p>
            <a:pPr algn="r" rtl="1">
              <a:lnSpc>
                <a:spcPct val="80000"/>
              </a:lnSpc>
            </a:pPr>
            <a:r>
              <a:rPr lang="ar-JO" sz="1800" b="1" dirty="0" smtClean="0"/>
              <a:t>30 سنة من الحرب الأهلية</a:t>
            </a:r>
          </a:p>
          <a:p>
            <a:pPr algn="r" rtl="1">
              <a:lnSpc>
                <a:spcPct val="80000"/>
              </a:lnSpc>
            </a:pPr>
            <a:r>
              <a:rPr lang="ar-JO" sz="1800" b="1" dirty="0" smtClean="0"/>
              <a:t>تهجير أعداد كبيرة من السكان وانهيار البنى التحتية للتعليم</a:t>
            </a:r>
          </a:p>
          <a:p>
            <a:pPr algn="r" rtl="1">
              <a:lnSpc>
                <a:spcPct val="80000"/>
              </a:lnSpc>
            </a:pPr>
            <a:r>
              <a:rPr lang="ar-JO" sz="1800" b="1" dirty="0" smtClean="0"/>
              <a:t>أصبح 44% من أطفال </a:t>
            </a:r>
            <a:r>
              <a:rPr lang="ar-JO" sz="1800" b="1" dirty="0" err="1" smtClean="0"/>
              <a:t>أنغولا</a:t>
            </a:r>
            <a:r>
              <a:rPr lang="ar-JO" sz="1800" b="1" dirty="0" smtClean="0"/>
              <a:t> خارج المدارس</a:t>
            </a:r>
          </a:p>
          <a:p>
            <a:pPr algn="r" rtl="1">
              <a:lnSpc>
                <a:spcPct val="80000"/>
              </a:lnSpc>
            </a:pPr>
            <a:r>
              <a:rPr lang="ar-JO" sz="1800" b="1" dirty="0" err="1" smtClean="0"/>
              <a:t>تدمرت</a:t>
            </a:r>
            <a:r>
              <a:rPr lang="ar-JO" sz="1800" b="1" dirty="0" smtClean="0"/>
              <a:t> المباني المدرسية، وهرب المعلمون بسبب انعدام الأمن</a:t>
            </a:r>
          </a:p>
          <a:p>
            <a:pPr algn="r" rtl="1">
              <a:lnSpc>
                <a:spcPct val="80000"/>
              </a:lnSpc>
            </a:pPr>
            <a:r>
              <a:rPr lang="ar-JO" sz="1800" b="1" dirty="0" smtClean="0"/>
              <a:t>في عام 2003 قامت وزارة التربية في </a:t>
            </a:r>
            <a:r>
              <a:rPr lang="ar-JO" sz="1800" b="1" dirty="0" err="1" smtClean="0"/>
              <a:t>أنغولا</a:t>
            </a:r>
            <a:r>
              <a:rPr lang="ar-JO" sz="1800" b="1" dirty="0" smtClean="0"/>
              <a:t> واليونيسيف بإطلاق حملة العودة للمدرسة في 18 محافظة</a:t>
            </a:r>
          </a:p>
          <a:p>
            <a:pPr algn="r" rtl="1">
              <a:lnSpc>
                <a:spcPct val="80000"/>
              </a:lnSpc>
            </a:pPr>
            <a:r>
              <a:rPr lang="ar-JO" sz="1800" b="1" dirty="0" smtClean="0"/>
              <a:t>تمت إعادة </a:t>
            </a:r>
            <a:r>
              <a:rPr lang="ar-JO" sz="1800" b="1" dirty="0" err="1" smtClean="0"/>
              <a:t>تاهيل</a:t>
            </a:r>
            <a:r>
              <a:rPr lang="ar-JO" sz="1800" b="1" dirty="0" smtClean="0"/>
              <a:t> 4,600 غرفة صف</a:t>
            </a:r>
          </a:p>
          <a:p>
            <a:pPr>
              <a:lnSpc>
                <a:spcPct val="80000"/>
              </a:lnSpc>
            </a:pPr>
            <a:endParaRPr lang="en-GB" sz="700" b="1" dirty="0" smtClean="0"/>
          </a:p>
          <a:p>
            <a:pPr>
              <a:lnSpc>
                <a:spcPct val="80000"/>
              </a:lnSpc>
            </a:pPr>
            <a:endParaRPr lang="en-GB" sz="700" b="1" dirty="0" smtClean="0"/>
          </a:p>
          <a:p>
            <a:pPr>
              <a:lnSpc>
                <a:spcPct val="80000"/>
              </a:lnSpc>
            </a:pPr>
            <a:endParaRPr lang="en-GB" sz="700" b="1" dirty="0" smtClean="0"/>
          </a:p>
          <a:p>
            <a:pPr>
              <a:lnSpc>
                <a:spcPct val="80000"/>
              </a:lnSpc>
            </a:pPr>
            <a:endParaRPr lang="en-GB" sz="700" b="1" dirty="0" smtClean="0"/>
          </a:p>
          <a:p>
            <a:pPr>
              <a:lnSpc>
                <a:spcPct val="80000"/>
              </a:lnSpc>
            </a:pPr>
            <a:endParaRPr lang="en-GB" sz="700" b="1" dirty="0" smtClean="0"/>
          </a:p>
          <a:p>
            <a:endParaRPr lang="en-GB" sz="1800" dirty="0" smtClean="0"/>
          </a:p>
        </p:txBody>
      </p:sp>
      <p:sp>
        <p:nvSpPr>
          <p:cNvPr id="2355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670425"/>
            <a:ext cx="4038600" cy="1455738"/>
          </a:xfrm>
        </p:spPr>
        <p:txBody>
          <a:bodyPr/>
          <a:lstStyle/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b="1" dirty="0" smtClean="0"/>
              <a:t>تم توسيع الحملة لتغطي كامل البلاد</a:t>
            </a:r>
          </a:p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b="1" dirty="0" smtClean="0"/>
              <a:t>قامت وزارة التربية والتعليم باستقطاب 29,000 معلم اضافي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GB" sz="1800" b="1" dirty="0" smtClean="0"/>
          </a:p>
          <a:p>
            <a:pPr>
              <a:lnSpc>
                <a:spcPct val="80000"/>
              </a:lnSpc>
              <a:buFontTx/>
              <a:buChar char="•"/>
            </a:pPr>
            <a:endParaRPr lang="en-GB" sz="700" b="1" dirty="0" smtClean="0"/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313" y="1655763"/>
            <a:ext cx="3306762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حالات دراسية حول حملات العودة للمدرسة</a:t>
            </a:r>
            <a:endParaRPr lang="en-GB" sz="4000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4650" cy="4687888"/>
          </a:xfrm>
        </p:spPr>
        <p:txBody>
          <a:bodyPr/>
          <a:lstStyle/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JO" b="1" dirty="0" smtClean="0">
                <a:solidFill>
                  <a:schemeClr val="tx2"/>
                </a:solidFill>
              </a:rPr>
              <a:t>نيبال</a:t>
            </a:r>
            <a:endParaRPr lang="en-GB" sz="700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Char char="•"/>
            </a:pPr>
            <a:endParaRPr lang="en-GB" sz="700" dirty="0" smtClean="0">
              <a:solidFill>
                <a:schemeClr val="tx2"/>
              </a:solidFill>
            </a:endParaRPr>
          </a:p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dirty="0" smtClean="0"/>
              <a:t>خلال حالة عصيان الجماعات المايوستة، تم استهداف المدارس لأهداف سياسية.</a:t>
            </a:r>
          </a:p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dirty="0" smtClean="0"/>
              <a:t>تم إطلاق حملة “مرحبا بكم” بالمدرسة لتصل إلى الفتيات والمجتمعات الريفية</a:t>
            </a:r>
          </a:p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dirty="0" smtClean="0"/>
              <a:t>عام 2004</a:t>
            </a:r>
            <a:r>
              <a:rPr lang="de-DE" sz="1800" dirty="0" smtClean="0"/>
              <a:t> </a:t>
            </a:r>
            <a:r>
              <a:rPr lang="ar-JO" sz="1800" dirty="0" smtClean="0"/>
              <a:t> قامت المنظمات المجتمعية في 15 قضاء بالاتصال بالجماعات المايوستة لدعم الحملة، وضمان سلامة تنفيذها</a:t>
            </a:r>
            <a:endParaRPr lang="de-DE" sz="1800" dirty="0" smtClean="0"/>
          </a:p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dirty="0" smtClean="0"/>
              <a:t>كررت وزارة التربية </a:t>
            </a:r>
            <a:r>
              <a:rPr lang="ar-JO" sz="1800" dirty="0" err="1" smtClean="0"/>
              <a:t>حملة </a:t>
            </a:r>
            <a:r>
              <a:rPr lang="ar-JO" sz="1800" dirty="0" smtClean="0"/>
              <a:t>”أهلا بالمدرسة“ على المستوى الوطني عام 2005.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GB" sz="700" dirty="0" smtClean="0"/>
          </a:p>
          <a:p>
            <a:pPr algn="r" rtl="1">
              <a:lnSpc>
                <a:spcPct val="80000"/>
              </a:lnSpc>
              <a:buFontTx/>
              <a:buChar char="•"/>
            </a:pPr>
            <a:r>
              <a:rPr lang="ar-JO" sz="1800" dirty="0" smtClean="0"/>
              <a:t>في عام 2006 تم تنسيق العمل مع ممثلي الوزارات، الصحفيين والإعلاميين، والحملة العالمية للتعليم</a:t>
            </a:r>
            <a:endParaRPr lang="en-GB" sz="1800" dirty="0" smtClean="0"/>
          </a:p>
          <a:p>
            <a:pPr>
              <a:lnSpc>
                <a:spcPct val="80000"/>
              </a:lnSpc>
              <a:buFontTx/>
              <a:buChar char="•"/>
            </a:pPr>
            <a:endParaRPr lang="en-GB" sz="700" dirty="0" smtClean="0"/>
          </a:p>
          <a:p>
            <a:endParaRPr lang="en-GB" sz="1800" dirty="0" smtClean="0"/>
          </a:p>
        </p:txBody>
      </p:sp>
      <p:sp>
        <p:nvSpPr>
          <p:cNvPr id="24580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4164013"/>
            <a:ext cx="3932237" cy="196215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ar-JO" sz="1800" dirty="0" smtClean="0"/>
              <a:t>تم استهدف 65 قضاء من أصل 75 عام 2005، والباقي تم استهدافها عام 2006</a:t>
            </a:r>
          </a:p>
          <a:p>
            <a:pPr algn="r" rtl="1">
              <a:lnSpc>
                <a:spcPct val="80000"/>
              </a:lnSpc>
            </a:pPr>
            <a:r>
              <a:rPr lang="ar-JO" sz="1800" dirty="0" smtClean="0"/>
              <a:t>تم حشد اكثر من 63,000 معلم</a:t>
            </a:r>
          </a:p>
          <a:p>
            <a:pPr algn="r" rtl="1">
              <a:lnSpc>
                <a:spcPct val="80000"/>
              </a:lnSpc>
            </a:pPr>
            <a:r>
              <a:rPr lang="ar-JO" sz="1800" dirty="0" smtClean="0"/>
              <a:t>شاركت 23,877 مدرسة في الحملة</a:t>
            </a:r>
          </a:p>
          <a:p>
            <a:pPr algn="r" rtl="1">
              <a:lnSpc>
                <a:spcPct val="80000"/>
              </a:lnSpc>
            </a:pPr>
            <a:r>
              <a:rPr lang="ar-JO" sz="1800" dirty="0" smtClean="0"/>
              <a:t>التحق أكثر من 500,000 طالب في المدارس الابتدائية عام 2005</a:t>
            </a:r>
            <a:endParaRPr lang="en-GB" sz="1800" dirty="0" smtClean="0"/>
          </a:p>
          <a:p>
            <a:pPr>
              <a:lnSpc>
                <a:spcPct val="80000"/>
              </a:lnSpc>
            </a:pPr>
            <a:endParaRPr lang="en-GB" sz="700" dirty="0" smtClean="0"/>
          </a:p>
          <a:p>
            <a:pPr>
              <a:lnSpc>
                <a:spcPct val="80000"/>
              </a:lnSpc>
            </a:pPr>
            <a:endParaRPr lang="en-GB" sz="700" dirty="0" smtClean="0"/>
          </a:p>
          <a:p>
            <a:pPr>
              <a:lnSpc>
                <a:spcPct val="80000"/>
              </a:lnSpc>
            </a:pPr>
            <a:endParaRPr lang="en-GB" sz="900" dirty="0" smtClean="0"/>
          </a:p>
          <a:p>
            <a:endParaRPr lang="en-GB" sz="1800" dirty="0" smtClean="0"/>
          </a:p>
        </p:txBody>
      </p:sp>
      <p:sp>
        <p:nvSpPr>
          <p:cNvPr id="24581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4582" name="Picture 4" descr="DSC_01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6988" y="1570038"/>
            <a:ext cx="3328987" cy="2497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63" y="3805238"/>
            <a:ext cx="392271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إعادة ادماج الطلاب</a:t>
            </a:r>
            <a:endParaRPr lang="en-GB" dirty="0" smtClean="0"/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0" y="1490663"/>
            <a:ext cx="8666163" cy="2855912"/>
          </a:xfrm>
        </p:spPr>
        <p:txBody>
          <a:bodyPr/>
          <a:lstStyle/>
          <a:p>
            <a:pPr algn="r" rtl="1">
              <a:spcBef>
                <a:spcPts val="500"/>
              </a:spcBef>
            </a:pPr>
            <a:r>
              <a:rPr lang="ar-JO" dirty="0" smtClean="0"/>
              <a:t>ما هي بعض التحديات التي واجهت عملية إعادة دمج الطلاب بعد حالات الطوارئ</a:t>
            </a:r>
          </a:p>
          <a:p>
            <a:pPr algn="r" rtl="1">
              <a:spcBef>
                <a:spcPts val="500"/>
              </a:spcBef>
            </a:pPr>
            <a:r>
              <a:rPr lang="ar-JO" dirty="0" smtClean="0"/>
              <a:t>ما هي المشاكل التي يوجهها العديد من الأطفال الذين تم </a:t>
            </a:r>
            <a:r>
              <a:rPr lang="ar-JO" dirty="0" err="1" smtClean="0"/>
              <a:t>تهجيرهم؟</a:t>
            </a:r>
            <a:endParaRPr lang="ar-JO" dirty="0" smtClean="0"/>
          </a:p>
          <a:p>
            <a:pPr algn="r" rtl="1">
              <a:spcBef>
                <a:spcPts val="500"/>
              </a:spcBef>
            </a:pPr>
            <a:r>
              <a:rPr lang="ar-JO" dirty="0" smtClean="0"/>
              <a:t>كيف يمكن أن تختلف التحديات والمشاكل المتعلقة بالأولاد عن تلك المتعلقة بالبنات وكيف تختلف هذه التحديات بين المجموعات العمرية </a:t>
            </a:r>
            <a:r>
              <a:rPr lang="ar-JO" dirty="0" err="1" smtClean="0"/>
              <a:t>المختلفة؟</a:t>
            </a:r>
            <a:endParaRPr lang="ar-JO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2560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4233863"/>
            <a:ext cx="519112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ar-JO" sz="2800" kern="0" dirty="0" smtClean="0">
                <a:solidFill>
                  <a:srgbClr val="000066"/>
                </a:solidFill>
                <a:latin typeface="+mn-lt"/>
              </a:rPr>
              <a:t>ما هي المجموعات الأكثر هشاشة من حيث الوصول للتعليم في حالات </a:t>
            </a:r>
            <a:r>
              <a:rPr lang="ar-JO" sz="2800" kern="0" dirty="0" err="1" smtClean="0">
                <a:solidFill>
                  <a:srgbClr val="000066"/>
                </a:solidFill>
                <a:latin typeface="+mn-lt"/>
              </a:rPr>
              <a:t>الطوارئ؟</a:t>
            </a:r>
            <a:endParaRPr lang="ar-JO" sz="2800" kern="0" dirty="0" smtClean="0">
              <a:solidFill>
                <a:srgbClr val="000066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GB" sz="2800" kern="0" dirty="0">
              <a:solidFill>
                <a:srgbClr val="000066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GB" sz="2800" kern="0" dirty="0"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إعادة ادماج المعلمين</a:t>
            </a:r>
            <a:endParaRPr lang="en-GB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27250"/>
          </a:xfrm>
        </p:spPr>
        <p:txBody>
          <a:bodyPr/>
          <a:lstStyle/>
          <a:p>
            <a:pPr algn="r" rtl="1"/>
            <a:r>
              <a:rPr lang="ar-JO" dirty="0" smtClean="0"/>
              <a:t>ما هي بعض التحديات التي تواجه إعادة دمج المعلمين بعد حالات </a:t>
            </a:r>
            <a:r>
              <a:rPr lang="ar-JO" dirty="0" err="1" smtClean="0"/>
              <a:t>الطوارئ؟</a:t>
            </a:r>
            <a:endParaRPr lang="ar-JO" dirty="0" smtClean="0"/>
          </a:p>
          <a:p>
            <a:pPr algn="r" rtl="1"/>
            <a:r>
              <a:rPr lang="ar-JO" dirty="0" smtClean="0"/>
              <a:t>ما هي الظروف التي قد تصعب إعادة الادماج بشكل خاص؟</a:t>
            </a:r>
            <a:endParaRPr lang="en-GB" dirty="0" smtClean="0"/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125" y="3368675"/>
            <a:ext cx="3619500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المناهج بعد انقضاء حالة الطوارئ</a:t>
            </a:r>
            <a:endParaRPr lang="en-GB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254000" y="1600200"/>
            <a:ext cx="5260975" cy="4525963"/>
          </a:xfrm>
        </p:spPr>
        <p:txBody>
          <a:bodyPr/>
          <a:lstStyle/>
          <a:p>
            <a:pPr algn="r" rtl="1"/>
            <a:r>
              <a:rPr lang="ar-JO" dirty="0" smtClean="0"/>
              <a:t>لماذا قد تكون هناء الحاجة لاستخدام مناهج جديدة لدى عودة التعليم النظامي؟</a:t>
            </a:r>
          </a:p>
          <a:p>
            <a:pPr algn="r" rtl="1"/>
            <a:r>
              <a:rPr lang="ar-JO" dirty="0" smtClean="0"/>
              <a:t>ما هي المواضيع/ المواد التي يمكن أن يتضمنها المنهاج </a:t>
            </a:r>
            <a:r>
              <a:rPr lang="ar-JO" dirty="0" err="1" smtClean="0"/>
              <a:t>الجديد؟</a:t>
            </a:r>
            <a:endParaRPr lang="ar-JO" dirty="0" smtClean="0"/>
          </a:p>
          <a:p>
            <a:pPr algn="r" rtl="1"/>
            <a:r>
              <a:rPr lang="ar-JO" dirty="0" smtClean="0"/>
              <a:t>ما هي التحديات التي قد تواجه تطوير و  اعتماد منهاج جديد؟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4038" y="1627188"/>
            <a:ext cx="3222625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التخطيط للتحول</a:t>
            </a:r>
            <a:endParaRPr lang="en-GB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JO" b="1" dirty="0" smtClean="0"/>
              <a:t>عمل جماعي</a:t>
            </a:r>
            <a:endParaRPr lang="en-GB" b="1" dirty="0" smtClean="0"/>
          </a:p>
          <a:p>
            <a:pPr algn="r" rtl="1"/>
            <a:r>
              <a:rPr lang="ar-JO" dirty="0" smtClean="0"/>
              <a:t>تطوير خطط لتخطي التحديات التي سجلت على اللوح </a:t>
            </a:r>
            <a:r>
              <a:rPr lang="ar-JO" dirty="0" err="1" smtClean="0"/>
              <a:t>القلاب</a:t>
            </a:r>
            <a:r>
              <a:rPr lang="ar-JO" dirty="0" smtClean="0"/>
              <a:t> والمتعلقة بموضوعك</a:t>
            </a:r>
          </a:p>
          <a:p>
            <a:pPr algn="r" rtl="1"/>
            <a:r>
              <a:rPr lang="ar-JO" dirty="0" smtClean="0"/>
              <a:t>اعتمد على تجاربك الخاصة، وعلى أمثلة من بلادك</a:t>
            </a:r>
          </a:p>
          <a:p>
            <a:pPr algn="r" rtl="1"/>
            <a:r>
              <a:rPr lang="ar-JO" dirty="0" smtClean="0"/>
              <a:t>استخدم أوراق التوزيع التي تم توفيرها</a:t>
            </a:r>
          </a:p>
          <a:p>
            <a:pPr algn="r" rtl="1">
              <a:buNone/>
            </a:pPr>
            <a:r>
              <a:rPr lang="ar-JO" dirty="0" smtClean="0"/>
              <a:t>الوقت المتاح لهذا التمرين هو </a:t>
            </a:r>
            <a:r>
              <a:rPr lang="ar-JO" b="1" dirty="0" smtClean="0"/>
              <a:t>20 دقيقة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فكر فيما هو أبعد من التعليم النظامي</a:t>
            </a:r>
            <a:endParaRPr lang="en-GB" dirty="0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82625" y="1712913"/>
            <a:ext cx="8229600" cy="1255712"/>
          </a:xfrm>
        </p:spPr>
        <p:txBody>
          <a:bodyPr/>
          <a:lstStyle/>
          <a:p>
            <a:pPr marL="0" indent="0" algn="r" rtl="1">
              <a:buFont typeface="Wingdings" pitchFamily="2" charset="2"/>
              <a:buNone/>
            </a:pPr>
            <a:r>
              <a:rPr lang="ar-JO" sz="3200" dirty="0" smtClean="0"/>
              <a:t>ما هي القضايا الأخرى التي يجب تناولها بالإضافة إلى إعادة الأطفال للتعليم النظامي؟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613" y="2957513"/>
            <a:ext cx="4510087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القضايا</a:t>
            </a:r>
            <a:endParaRPr lang="en-GB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smtClean="0"/>
              <a:t>الدعم النفسي الاجتماعي </a:t>
            </a:r>
            <a:r>
              <a:rPr lang="ar-JO" dirty="0" smtClean="0"/>
              <a:t>والتعامل مع الصدمة</a:t>
            </a:r>
          </a:p>
          <a:p>
            <a:pPr algn="r" rtl="1"/>
            <a:r>
              <a:rPr lang="ar-JO" dirty="0" smtClean="0"/>
              <a:t>إعادة دمج الأطفال الجنود</a:t>
            </a:r>
          </a:p>
          <a:p>
            <a:pPr algn="r" rtl="1"/>
            <a:r>
              <a:rPr lang="ar-JO" dirty="0" smtClean="0"/>
              <a:t>تحويل التعليم إلى تعليم جامع</a:t>
            </a:r>
          </a:p>
          <a:p>
            <a:pPr algn="r" rtl="1"/>
            <a:r>
              <a:rPr lang="ar-JO" dirty="0" smtClean="0"/>
              <a:t>التعليم غير النظامي</a:t>
            </a:r>
          </a:p>
          <a:p>
            <a:pPr algn="r" rtl="1"/>
            <a:r>
              <a:rPr lang="ar-JO" dirty="0" smtClean="0"/>
              <a:t>التعليم المعجل والتعويضي</a:t>
            </a:r>
          </a:p>
          <a:p>
            <a:pPr algn="r" rtl="1"/>
            <a:r>
              <a:rPr lang="ar-JO" dirty="0" smtClean="0"/>
              <a:t>صفوف محو أمية الكبار</a:t>
            </a:r>
          </a:p>
          <a:p>
            <a:pPr algn="r" rtl="1"/>
            <a:r>
              <a:rPr lang="ar-JO" dirty="0" smtClean="0"/>
              <a:t>التثقيف حول السلم، المهارات الحياتية وحل النزاعات</a:t>
            </a:r>
          </a:p>
          <a:p>
            <a:endParaRPr lang="en-GB" dirty="0" smtClean="0"/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JO" dirty="0" smtClean="0"/>
              <a:t>أهداف التعلم</a:t>
            </a:r>
            <a:endParaRPr lang="en-US" dirty="0" smtClean="0"/>
          </a:p>
        </p:txBody>
      </p:sp>
      <p:sp>
        <p:nvSpPr>
          <p:cNvPr id="14339" name="Rectangle 1027"/>
          <p:cNvSpPr>
            <a:spLocks noGrp="1" noChangeArrowheads="1"/>
          </p:cNvSpPr>
          <p:nvPr>
            <p:ph idx="1"/>
          </p:nvPr>
        </p:nvSpPr>
        <p:spPr>
          <a:xfrm>
            <a:off x="352425" y="1674813"/>
            <a:ext cx="8537575" cy="4613275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JO" sz="2400" dirty="0" smtClean="0"/>
              <a:t>يجب ان يكون المشاركون قادرين في نهاية على الجلسة </a:t>
            </a:r>
            <a:r>
              <a:rPr lang="ar-JO" sz="2400" dirty="0" err="1" smtClean="0"/>
              <a:t>على:</a:t>
            </a:r>
            <a:endParaRPr lang="ar-JO" sz="2400" dirty="0" smtClean="0"/>
          </a:p>
          <a:p>
            <a:pPr algn="r" rtl="1" eaLnBrk="1" hangingPunct="1"/>
            <a:r>
              <a:rPr lang="ar-JO" sz="2400" dirty="0" smtClean="0"/>
              <a:t>فهم دور التخطيط للتعافي المبكر والنشاطات التي تتضمنها استجابة التعليم في حالات الطوارئ.</a:t>
            </a:r>
          </a:p>
          <a:p>
            <a:pPr algn="r" rtl="1" eaLnBrk="1" hangingPunct="1"/>
            <a:r>
              <a:rPr lang="ar-JO" sz="2400" dirty="0" smtClean="0"/>
              <a:t>تحديد الإستراتيجيات اللازمة لإعادة العمل بالتعليم النظامي، بما في ذلك إعادة دمج الطلاب والمعلمين</a:t>
            </a:r>
          </a:p>
          <a:p>
            <a:pPr algn="r" rtl="1" eaLnBrk="1" hangingPunct="1"/>
            <a:r>
              <a:rPr lang="ar-JO" sz="2400" dirty="0" smtClean="0"/>
              <a:t>دراسة الاحتياجات المتعلقة بالمناهج بعد انقضاء حالة الطوارئ، والقضايا الأخرى الرئيسية المتعلقة بدعم المتعلمين داخل وخارج التعليم النظامي</a:t>
            </a:r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التعافي </a:t>
            </a:r>
            <a:r>
              <a:rPr lang="ar-JO" dirty="0" err="1" smtClean="0"/>
              <a:t>المبكر...</a:t>
            </a:r>
            <a:endParaRPr lang="en-GB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71488" y="1490663"/>
            <a:ext cx="8229600" cy="4649787"/>
          </a:xfrm>
        </p:spPr>
        <p:txBody>
          <a:bodyPr/>
          <a:lstStyle/>
          <a:p>
            <a:pPr algn="r" rtl="1">
              <a:spcBef>
                <a:spcPct val="0"/>
              </a:spcBef>
              <a:spcAft>
                <a:spcPts val="600"/>
              </a:spcAft>
            </a:pPr>
            <a:r>
              <a:rPr lang="ar-JO" dirty="0" smtClean="0">
                <a:solidFill>
                  <a:schemeClr val="tx2"/>
                </a:solidFill>
              </a:rPr>
              <a:t>هي مقاربة للعمل الإنساني، وليست مرحلة منفصلة عن غيرها في الاستجابة.</a:t>
            </a:r>
          </a:p>
          <a:p>
            <a:pPr algn="r" rtl="1">
              <a:spcBef>
                <a:spcPct val="0"/>
              </a:spcBef>
              <a:spcAft>
                <a:spcPts val="600"/>
              </a:spcAft>
            </a:pPr>
            <a:r>
              <a:rPr lang="ar-JO" dirty="0" smtClean="0">
                <a:solidFill>
                  <a:schemeClr val="tx2"/>
                </a:solidFill>
              </a:rPr>
              <a:t>تبدأ بأسرع وقت ممكن من حالات الطوارئ</a:t>
            </a:r>
          </a:p>
          <a:p>
            <a:pPr algn="r" rtl="1">
              <a:spcBef>
                <a:spcPct val="0"/>
              </a:spcBef>
              <a:spcAft>
                <a:spcPts val="600"/>
              </a:spcAft>
            </a:pPr>
            <a:r>
              <a:rPr lang="ar-JO" dirty="0" smtClean="0">
                <a:solidFill>
                  <a:schemeClr val="tx2"/>
                </a:solidFill>
              </a:rPr>
              <a:t>تسعى لتحفيز التنمية المستدامة من خلال توليد عمليات يشعر الموطنون بملكيتها</a:t>
            </a:r>
          </a:p>
          <a:p>
            <a:pPr algn="r" rtl="1">
              <a:spcBef>
                <a:spcPct val="0"/>
              </a:spcBef>
              <a:spcAft>
                <a:spcPts val="600"/>
              </a:spcAft>
            </a:pPr>
            <a:r>
              <a:rPr lang="ar-JO" dirty="0" smtClean="0">
                <a:solidFill>
                  <a:schemeClr val="tx2"/>
                </a:solidFill>
              </a:rPr>
              <a:t>تحول التركيز من التنفيذ المباشر لتطوير قدرات الفاعلين على المستوى الوطني/ المحلي</a:t>
            </a:r>
          </a:p>
          <a:p>
            <a:pPr algn="r" rtl="1">
              <a:spcBef>
                <a:spcPct val="0"/>
              </a:spcBef>
              <a:spcAft>
                <a:spcPts val="600"/>
              </a:spcAft>
            </a:pPr>
            <a:endParaRPr lang="ar-JO" dirty="0" smtClean="0">
              <a:solidFill>
                <a:schemeClr val="tx2"/>
              </a:solidFill>
            </a:endParaRP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grpSp>
        <p:nvGrpSpPr>
          <p:cNvPr id="15365" name="Group 3"/>
          <p:cNvGrpSpPr>
            <a:grpSpLocks/>
          </p:cNvGrpSpPr>
          <p:nvPr/>
        </p:nvGrpSpPr>
        <p:grpSpPr bwMode="auto">
          <a:xfrm>
            <a:off x="674688" y="4856163"/>
            <a:ext cx="8218487" cy="1501775"/>
            <a:chOff x="152400" y="2028825"/>
            <a:chExt cx="8991600" cy="1857375"/>
          </a:xfrm>
        </p:grpSpPr>
        <p:sp>
          <p:nvSpPr>
            <p:cNvPr id="15366" name="AutoShape 14"/>
            <p:cNvSpPr>
              <a:spLocks noChangeArrowheads="1"/>
            </p:cNvSpPr>
            <p:nvPr/>
          </p:nvSpPr>
          <p:spPr bwMode="auto">
            <a:xfrm>
              <a:off x="152400" y="2867025"/>
              <a:ext cx="3886199" cy="1019175"/>
            </a:xfrm>
            <a:prstGeom prst="homePlate">
              <a:avLst>
                <a:gd name="adj" fmla="val 95327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JO" sz="2000" dirty="0" smtClean="0"/>
                <a:t>الاستجابة الإنسانية</a:t>
              </a:r>
              <a:endParaRPr lang="en-US" sz="2000" dirty="0"/>
            </a:p>
          </p:txBody>
        </p:sp>
        <p:sp>
          <p:nvSpPr>
            <p:cNvPr id="15367" name="AutoShape 15"/>
            <p:cNvSpPr>
              <a:spLocks noChangeArrowheads="1"/>
            </p:cNvSpPr>
            <p:nvPr/>
          </p:nvSpPr>
          <p:spPr bwMode="auto">
            <a:xfrm>
              <a:off x="3048000" y="2867025"/>
              <a:ext cx="3505200" cy="1014413"/>
            </a:xfrm>
            <a:prstGeom prst="homePlate">
              <a:avLst>
                <a:gd name="adj" fmla="val 86385"/>
              </a:avLst>
            </a:prstGeom>
            <a:solidFill>
              <a:srgbClr val="FFFF00">
                <a:alpha val="5215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JO" sz="2000" dirty="0" smtClean="0"/>
                <a:t>التعافي</a:t>
              </a:r>
              <a:endParaRPr lang="en-US" sz="2000" dirty="0"/>
            </a:p>
          </p:txBody>
        </p:sp>
        <p:sp>
          <p:nvSpPr>
            <p:cNvPr id="15368" name="AutoShape 16"/>
            <p:cNvSpPr>
              <a:spLocks noChangeArrowheads="1"/>
            </p:cNvSpPr>
            <p:nvPr/>
          </p:nvSpPr>
          <p:spPr bwMode="auto">
            <a:xfrm>
              <a:off x="5638800" y="2867025"/>
              <a:ext cx="3505200" cy="1014413"/>
            </a:xfrm>
            <a:prstGeom prst="homePlate">
              <a:avLst>
                <a:gd name="adj" fmla="val 86385"/>
              </a:avLst>
            </a:prstGeom>
            <a:solidFill>
              <a:srgbClr val="99CC00">
                <a:alpha val="3607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JO" sz="2000" dirty="0" smtClean="0"/>
                <a:t>التنمية</a:t>
              </a:r>
              <a:endParaRPr lang="en-US" sz="2000" dirty="0"/>
            </a:p>
          </p:txBody>
        </p:sp>
        <p:sp>
          <p:nvSpPr>
            <p:cNvPr id="15369" name="AutoShape 19"/>
            <p:cNvSpPr>
              <a:spLocks/>
            </p:cNvSpPr>
            <p:nvPr/>
          </p:nvSpPr>
          <p:spPr bwMode="auto">
            <a:xfrm rot="5400000">
              <a:off x="1924050" y="676275"/>
              <a:ext cx="342900" cy="3886200"/>
            </a:xfrm>
            <a:prstGeom prst="leftBrace">
              <a:avLst>
                <a:gd name="adj1" fmla="val 9444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Text Box 21"/>
            <p:cNvSpPr txBox="1">
              <a:spLocks noChangeArrowheads="1"/>
            </p:cNvSpPr>
            <p:nvPr/>
          </p:nvSpPr>
          <p:spPr bwMode="auto">
            <a:xfrm>
              <a:off x="1143001" y="2028825"/>
              <a:ext cx="2743200" cy="494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JO" sz="2000" dirty="0" smtClean="0"/>
                <a:t>التعافي المبكر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الإطار الزمني للاستجابة للكوارث</a:t>
            </a:r>
            <a:endParaRPr lang="en-GB" dirty="0" smtClean="0"/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298174" y="1451113"/>
            <a:ext cx="8420376" cy="5010183"/>
            <a:chOff x="1938" y="1966"/>
            <a:chExt cx="9264" cy="6042"/>
          </a:xfrm>
        </p:grpSpPr>
        <p:cxnSp>
          <p:nvCxnSpPr>
            <p:cNvPr id="6" name="AutoShape 3"/>
            <p:cNvCxnSpPr>
              <a:cxnSpLocks noChangeShapeType="1"/>
            </p:cNvCxnSpPr>
            <p:nvPr/>
          </p:nvCxnSpPr>
          <p:spPr bwMode="auto">
            <a:xfrm flipH="1">
              <a:off x="4638" y="3226"/>
              <a:ext cx="13" cy="3739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1938" y="2930"/>
              <a:ext cx="9264" cy="3935"/>
              <a:chOff x="1938" y="662"/>
              <a:chExt cx="9264" cy="3935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auto">
              <a:xfrm>
                <a:off x="1938" y="2562"/>
                <a:ext cx="2368" cy="2035"/>
              </a:xfrm>
              <a:prstGeom prst="roundRect">
                <a:avLst>
                  <a:gd name="adj" fmla="val 16667"/>
                </a:avLst>
              </a:prstGeom>
              <a:solidFill>
                <a:srgbClr val="4F81BD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 sz="2000"/>
              </a:p>
            </p:txBody>
          </p:sp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2276" y="2756"/>
                <a:ext cx="1538" cy="16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JO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الجهوزية</a:t>
                </a:r>
              </a:p>
              <a:p>
                <a:pPr marL="0" marR="0" lvl="0" indent="0" algn="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SA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التقليل</a:t>
                </a:r>
              </a:p>
              <a:p>
                <a:pPr marL="0" marR="0" lvl="0" indent="0" algn="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SA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الوقاية</a:t>
                </a:r>
                <a:endPara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AutoShape 7"/>
              <p:cNvSpPr>
                <a:spLocks noChangeArrowheads="1"/>
              </p:cNvSpPr>
              <p:nvPr/>
            </p:nvSpPr>
            <p:spPr bwMode="auto">
              <a:xfrm>
                <a:off x="4998" y="2049"/>
                <a:ext cx="2935" cy="2548"/>
              </a:xfrm>
              <a:prstGeom prst="rtTriangle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 sz="2000"/>
              </a:p>
            </p:txBody>
          </p:sp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4998" y="4176"/>
                <a:ext cx="2126" cy="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SA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الاستجابة الضرورية</a:t>
                </a:r>
                <a:endPara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8446" y="2715"/>
                <a:ext cx="2756" cy="1882"/>
              </a:xfrm>
              <a:prstGeom prst="rect">
                <a:avLst/>
              </a:prstGeom>
              <a:solidFill>
                <a:srgbClr val="9BBB59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 sz="2000"/>
              </a:p>
            </p:txBody>
          </p:sp>
          <p:sp>
            <p:nvSpPr>
              <p:cNvPr id="18" name="Text Box 10"/>
              <p:cNvSpPr txBox="1">
                <a:spLocks noChangeArrowheads="1"/>
              </p:cNvSpPr>
              <p:nvPr/>
            </p:nvSpPr>
            <p:spPr bwMode="auto">
              <a:xfrm>
                <a:off x="8672" y="2951"/>
                <a:ext cx="2126" cy="1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JO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التعافي على المدى الطويل وإعداد البرامج المنتظم</a:t>
                </a:r>
                <a:endPara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9" name="AutoShape 11"/>
              <p:cNvCxnSpPr>
                <a:cxnSpLocks noChangeShapeType="1"/>
              </p:cNvCxnSpPr>
              <p:nvPr/>
            </p:nvCxnSpPr>
            <p:spPr bwMode="auto">
              <a:xfrm flipH="1" flipV="1">
                <a:off x="5995" y="3368"/>
                <a:ext cx="2451" cy="540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20" name="AutoShape 12"/>
              <p:cNvCxnSpPr>
                <a:cxnSpLocks noChangeShapeType="1"/>
              </p:cNvCxnSpPr>
              <p:nvPr/>
            </p:nvCxnSpPr>
            <p:spPr bwMode="auto">
              <a:xfrm>
                <a:off x="5995" y="3368"/>
                <a:ext cx="2451" cy="0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21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2063" y="1911"/>
                <a:ext cx="2243" cy="27"/>
              </a:xfrm>
              <a:prstGeom prst="straightConnector1">
                <a:avLst/>
              </a:prstGeom>
              <a:noFill/>
              <a:ln w="9525">
                <a:solidFill>
                  <a:srgbClr val="E36C0A"/>
                </a:solidFill>
                <a:prstDash val="sysDot"/>
                <a:round/>
                <a:headEnd/>
                <a:tailEnd/>
              </a:ln>
            </p:spPr>
          </p:cxn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4306" y="662"/>
                <a:ext cx="2548" cy="1276"/>
              </a:xfrm>
              <a:custGeom>
                <a:avLst/>
                <a:gdLst/>
                <a:ahLst/>
                <a:cxnLst>
                  <a:cxn ang="0">
                    <a:pos x="0" y="1276"/>
                  </a:cxn>
                  <a:cxn ang="0">
                    <a:pos x="956" y="16"/>
                  </a:cxn>
                  <a:cxn ang="0">
                    <a:pos x="2548" y="1180"/>
                  </a:cxn>
                </a:cxnLst>
                <a:rect l="0" t="0" r="r" b="b"/>
                <a:pathLst>
                  <a:path w="2548" h="1276">
                    <a:moveTo>
                      <a:pt x="0" y="1276"/>
                    </a:moveTo>
                    <a:cubicBezTo>
                      <a:pt x="265" y="654"/>
                      <a:pt x="531" y="32"/>
                      <a:pt x="956" y="16"/>
                    </a:cubicBezTo>
                    <a:cubicBezTo>
                      <a:pt x="1381" y="0"/>
                      <a:pt x="2283" y="986"/>
                      <a:pt x="2548" y="1180"/>
                    </a:cubicBezTo>
                  </a:path>
                </a:pathLst>
              </a:custGeom>
              <a:noFill/>
              <a:ln w="9525" cap="flat">
                <a:solidFill>
                  <a:srgbClr val="E36C0A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JO" sz="2000"/>
              </a:p>
            </p:txBody>
          </p:sp>
          <p:cxnSp>
            <p:nvCxnSpPr>
              <p:cNvPr id="23" name="AutoShape 15"/>
              <p:cNvCxnSpPr>
                <a:cxnSpLocks noChangeShapeType="1"/>
              </p:cNvCxnSpPr>
              <p:nvPr/>
            </p:nvCxnSpPr>
            <p:spPr bwMode="auto">
              <a:xfrm>
                <a:off x="6854" y="1828"/>
                <a:ext cx="3489" cy="0"/>
              </a:xfrm>
              <a:prstGeom prst="straightConnector1">
                <a:avLst/>
              </a:prstGeom>
              <a:noFill/>
              <a:ln w="9525">
                <a:solidFill>
                  <a:srgbClr val="E36C0A"/>
                </a:solidFill>
                <a:prstDash val="sysDot"/>
                <a:round/>
                <a:headEnd/>
                <a:tailEnd/>
              </a:ln>
            </p:spPr>
          </p:cxnSp>
        </p:grpSp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2932" y="1966"/>
              <a:ext cx="6007" cy="9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مأخوذ عن مجموعة العمل الفرعية التابعة للجنة الدائمة المشتركة بين الوكالات</a:t>
              </a:r>
              <a:endParaRPr kumimoji="0" lang="ar-JO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2932" y="2930"/>
              <a:ext cx="1732" cy="5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المحفز</a:t>
              </a:r>
              <a:endParaRPr kumimoji="0" lang="ar-JO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2276" y="7075"/>
              <a:ext cx="1732" cy="5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قبل المحفز</a:t>
              </a:r>
              <a:endParaRPr kumimoji="0" lang="ar-JO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5122" y="7075"/>
              <a:ext cx="3061" cy="9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بين عدد من الأسابيع لعدد من الأشهر</a:t>
              </a:r>
              <a:endParaRPr kumimoji="0" lang="ar-JO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6530" y="5636"/>
              <a:ext cx="1732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JO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التعافي المبكر</a:t>
              </a:r>
              <a:endParaRPr kumimoji="0" lang="ar-JO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مقاربة التعافي المبكر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617663"/>
            <a:ext cx="8235950" cy="4768850"/>
          </a:xfrm>
        </p:spPr>
        <p:txBody>
          <a:bodyPr/>
          <a:lstStyle/>
          <a:p>
            <a:pPr algn="r" rtl="1">
              <a:spcBef>
                <a:spcPts val="800"/>
              </a:spcBef>
              <a:defRPr/>
            </a:pP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البحث عن فرص إيجاد استجابات إنسانية </a:t>
            </a:r>
            <a:r>
              <a:rPr lang="ar-JO" sz="2400" b="1" dirty="0" smtClean="0">
                <a:solidFill>
                  <a:schemeClr val="accent2">
                    <a:lumMod val="50000"/>
                  </a:schemeClr>
                </a:solidFill>
              </a:rPr>
              <a:t>تتصدى للتحديات الهيكلية</a:t>
            </a: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، وتسهم في تحقيق </a:t>
            </a:r>
            <a:r>
              <a:rPr lang="ar-JO" sz="2400" b="1" dirty="0" smtClean="0">
                <a:solidFill>
                  <a:schemeClr val="accent2">
                    <a:lumMod val="50000"/>
                  </a:schemeClr>
                </a:solidFill>
              </a:rPr>
              <a:t>الأهداف الإنمائية على المدى الطويل</a:t>
            </a: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r" rtl="1">
              <a:spcBef>
                <a:spcPts val="800"/>
              </a:spcBef>
              <a:defRPr/>
            </a:pP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تبحث عن آراء الناس المتأثرين ومعرفة أولوياتهم فيما يخص التعافي المستدام</a:t>
            </a:r>
          </a:p>
          <a:p>
            <a:pPr algn="r" rtl="1">
              <a:spcBef>
                <a:spcPts val="800"/>
              </a:spcBef>
              <a:defRPr/>
            </a:pP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تطوير قدرات الفاعلين على مستوى الوطن، المحافظة والمستوى المحلي على تقديم الخدمات</a:t>
            </a:r>
          </a:p>
          <a:p>
            <a:pPr algn="r" rtl="1">
              <a:spcBef>
                <a:spcPts val="800"/>
              </a:spcBef>
              <a:defRPr/>
            </a:pP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البناء على نقاط القوة لدى المجتمعات المحلية </a:t>
            </a:r>
            <a:r>
              <a:rPr lang="ar-JO" sz="2400" dirty="0" err="1" smtClean="0">
                <a:solidFill>
                  <a:schemeClr val="accent2">
                    <a:lumMod val="50000"/>
                  </a:schemeClr>
                </a:solidFill>
              </a:rPr>
              <a:t>المتأثرة </a:t>
            </a: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(بدلا من التركيز على الاحتياجات فقط</a:t>
            </a:r>
            <a:r>
              <a:rPr lang="ar-JO" sz="2400" dirty="0" err="1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ar-JO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 rtl="1">
              <a:spcBef>
                <a:spcPts val="800"/>
              </a:spcBef>
              <a:defRPr/>
            </a:pPr>
            <a:r>
              <a:rPr lang="ar-JO" sz="2400" dirty="0" smtClean="0">
                <a:solidFill>
                  <a:schemeClr val="accent2">
                    <a:lumMod val="50000"/>
                  </a:schemeClr>
                </a:solidFill>
              </a:rPr>
              <a:t>البحث عن التكامل بين القطاعات بشكل عام</a:t>
            </a:r>
          </a:p>
          <a:p>
            <a:pPr algn="r" rtl="1">
              <a:spcBef>
                <a:spcPts val="800"/>
              </a:spcBef>
              <a:defRPr/>
            </a:pPr>
            <a:endParaRPr lang="ar-JO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ts val="800"/>
              </a:spcBef>
              <a:defRPr/>
            </a:pPr>
            <a:endParaRPr lang="en-GB" sz="2400" dirty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عناصر التعافي</a:t>
            </a:r>
            <a:endParaRPr lang="en-GB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800225"/>
            <a:ext cx="8229600" cy="4325938"/>
          </a:xfrm>
        </p:spPr>
        <p:txBody>
          <a:bodyPr/>
          <a:lstStyle/>
          <a:p>
            <a:pPr algn="r" rtl="1">
              <a:spcBef>
                <a:spcPts val="1200"/>
              </a:spcBef>
            </a:pPr>
            <a:r>
              <a:rPr lang="ar-JO" dirty="0" smtClean="0"/>
              <a:t>إعادة تأهيل وبناء المدارس</a:t>
            </a:r>
          </a:p>
          <a:p>
            <a:pPr algn="r" rtl="1">
              <a:spcBef>
                <a:spcPts val="1200"/>
              </a:spcBef>
            </a:pPr>
            <a:r>
              <a:rPr lang="ar-JO" dirty="0" smtClean="0"/>
              <a:t>حملات العودة إلى المدرسة والذهاب إلى المدرسة</a:t>
            </a:r>
          </a:p>
          <a:p>
            <a:pPr algn="r" rtl="1">
              <a:spcBef>
                <a:spcPts val="1200"/>
              </a:spcBef>
            </a:pPr>
            <a:r>
              <a:rPr lang="ar-JO" dirty="0" smtClean="0"/>
              <a:t>إعادة ادماج الطلاب</a:t>
            </a:r>
          </a:p>
          <a:p>
            <a:pPr algn="r" rtl="1">
              <a:spcBef>
                <a:spcPts val="1200"/>
              </a:spcBef>
            </a:pPr>
            <a:r>
              <a:rPr lang="ar-JO" dirty="0" smtClean="0"/>
              <a:t>إعادة ادماج المعلمين</a:t>
            </a:r>
          </a:p>
          <a:p>
            <a:pPr algn="r" rtl="1">
              <a:spcBef>
                <a:spcPts val="1200"/>
              </a:spcBef>
            </a:pPr>
            <a:r>
              <a:rPr lang="ar-JO" dirty="0" smtClean="0"/>
              <a:t>المناهج بعد انقضاء حالات الطوارئ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155" y="3520658"/>
            <a:ext cx="3449637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بناء وإعادة تأهيل المدارس</a:t>
            </a:r>
            <a:endParaRPr lang="en-GB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sz="2200" dirty="0" smtClean="0"/>
              <a:t>يجب على شركاء التعليم أن يدعموا الحكومات في أداء دور قيادي في عملية إصلاح وبناء المدارس</a:t>
            </a:r>
          </a:p>
          <a:p>
            <a:pPr algn="r" rtl="1"/>
            <a:r>
              <a:rPr lang="ar-JO" sz="2200" dirty="0" smtClean="0"/>
              <a:t>يجب على المجتمعات المحلية وسلطات التعليم المحلية أن تلعب دورا رئيسيا في برامج بناء وإعادة تأهيل المدارس</a:t>
            </a:r>
          </a:p>
          <a:p>
            <a:pPr algn="r" rtl="1"/>
            <a:r>
              <a:rPr lang="ar-JO" sz="2200" dirty="0" smtClean="0"/>
              <a:t>لا يجب ان يقوض الدعم الخارجي من احتياجات المجتمع </a:t>
            </a:r>
            <a:r>
              <a:rPr lang="ar-JO" sz="2200" dirty="0" err="1" smtClean="0"/>
              <a:t>والمدخلات</a:t>
            </a:r>
            <a:r>
              <a:rPr lang="ar-JO" sz="2200" dirty="0" smtClean="0"/>
              <a:t> الصديقة للطفل.</a:t>
            </a:r>
          </a:p>
          <a:p>
            <a:pPr algn="r" rtl="1"/>
            <a:r>
              <a:rPr lang="ar-JO" sz="2200" dirty="0" smtClean="0"/>
              <a:t>إضافة إلى ذلك يجب على برامج الإصلاح وإعادة البناء </a:t>
            </a:r>
            <a:r>
              <a:rPr lang="ar-JO" sz="2200" dirty="0" err="1" smtClean="0"/>
              <a:t>أن:</a:t>
            </a:r>
            <a:endParaRPr lang="ar-JO" sz="2200" dirty="0" smtClean="0"/>
          </a:p>
          <a:p>
            <a:pPr lvl="1" algn="r" rtl="1"/>
            <a:r>
              <a:rPr lang="ar-JO" sz="2200" dirty="0" smtClean="0"/>
              <a:t>تطبق المعايير المناسبة</a:t>
            </a:r>
          </a:p>
          <a:p>
            <a:pPr lvl="1" algn="r" rtl="1"/>
            <a:r>
              <a:rPr lang="ar-JO" sz="2200" dirty="0" smtClean="0"/>
              <a:t>تستخدم المواد المحلية</a:t>
            </a:r>
          </a:p>
          <a:p>
            <a:pPr lvl="1" algn="r" rtl="1"/>
            <a:r>
              <a:rPr lang="ar-JO" sz="2200" dirty="0" smtClean="0"/>
              <a:t>تطبيق المبادئ الصديقة للطفل</a:t>
            </a:r>
          </a:p>
          <a:p>
            <a:pPr lvl="1" algn="r" rtl="1"/>
            <a:r>
              <a:rPr lang="ar-JO" sz="2200" dirty="0" smtClean="0"/>
              <a:t>يجب أن تكون فاعلة الكلفة</a:t>
            </a:r>
          </a:p>
          <a:p>
            <a:pPr lvl="1" algn="r" rtl="1"/>
            <a:r>
              <a:rPr lang="ar-JO" sz="2200" dirty="0" smtClean="0"/>
              <a:t>العمل بمبادئ الحد من مخاطر الكوارث</a:t>
            </a:r>
          </a:p>
          <a:p>
            <a:endParaRPr lang="en-GB" sz="2000" dirty="0" smtClean="0"/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الحد الأدنى لمعايير الشبكة العالمية لوكالات التعليم في حالات الطوارئ</a:t>
            </a:r>
            <a:endParaRPr lang="en-GB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68275" y="1519238"/>
            <a:ext cx="8778875" cy="4606925"/>
          </a:xfrm>
        </p:spPr>
        <p:txBody>
          <a:bodyPr/>
          <a:lstStyle/>
          <a:p>
            <a:pPr marL="0" indent="0" algn="r">
              <a:buNone/>
            </a:pPr>
            <a:r>
              <a:rPr lang="ar-JO" sz="2400" dirty="0" smtClean="0"/>
              <a:t>نطاق </a:t>
            </a:r>
            <a:r>
              <a:rPr lang="ar-JO" sz="2400" dirty="0"/>
              <a:t>الحد الأدنى لمعايير الشبكة العالمية لوكالات التعليم في حالات الطوارئ: المشاركة:</a:t>
            </a:r>
            <a:endParaRPr lang="en-US" sz="2400" dirty="0"/>
          </a:p>
          <a:p>
            <a:pPr algn="r"/>
            <a:r>
              <a:rPr lang="ar-JO" sz="2400" b="1" dirty="0" smtClean="0"/>
              <a:t>المعيار </a:t>
            </a:r>
            <a:r>
              <a:rPr lang="ar-JO" sz="2400" b="1" dirty="0"/>
              <a:t>الأول لمشاركة المجتمع: المشاركة</a:t>
            </a:r>
            <a:r>
              <a:rPr lang="ar-JO" sz="2400" dirty="0"/>
              <a:t> يشارك أعضاء المجتمع بنشاط ، وشفافية، وبدون تمييز </a:t>
            </a:r>
            <a:r>
              <a:rPr lang="ar-JO" sz="2400" dirty="0" smtClean="0"/>
              <a:t>في تحليل</a:t>
            </a:r>
            <a:r>
              <a:rPr lang="ar-JO" sz="2400" dirty="0"/>
              <a:t>، تخطيط، تصميم، تنفيذ، و مراقبة و تقييم استجابات التعليم.</a:t>
            </a:r>
            <a:endParaRPr lang="en-US" sz="2400" dirty="0"/>
          </a:p>
          <a:p>
            <a:pPr algn="r" rtl="1">
              <a:spcBef>
                <a:spcPts val="638"/>
              </a:spcBef>
              <a:buClr>
                <a:srgbClr val="003366"/>
              </a:buClr>
              <a:buNone/>
            </a:pPr>
            <a:r>
              <a:rPr lang="ar-JO" sz="2400" b="1" dirty="0" smtClean="0">
                <a:solidFill>
                  <a:srgbClr val="003366"/>
                </a:solidFill>
                <a:cs typeface="Arial" charset="0"/>
              </a:rPr>
              <a:t>النطاق: </a:t>
            </a:r>
            <a:r>
              <a:rPr lang="ar-JO" sz="2400" dirty="0"/>
              <a:t>إمكانية </a:t>
            </a:r>
            <a:r>
              <a:rPr lang="ar-JO" sz="2400" b="1" dirty="0"/>
              <a:t>الحصول على التعليم و البيئة التعلمية</a:t>
            </a:r>
            <a:r>
              <a:rPr lang="ar-JO" sz="2400" dirty="0" smtClean="0"/>
              <a:t>:</a:t>
            </a:r>
          </a:p>
          <a:p>
            <a:pPr algn="r" rtl="1">
              <a:spcBef>
                <a:spcPts val="638"/>
              </a:spcBef>
              <a:buClr>
                <a:srgbClr val="003366"/>
              </a:buClr>
              <a:buNone/>
            </a:pPr>
            <a:r>
              <a:rPr lang="ar-JO" sz="2400" b="1" dirty="0"/>
              <a:t>لمعيار 2: الحماية والمعيشة الجيدة</a:t>
            </a:r>
            <a:r>
              <a:rPr lang="ar-JO" sz="2400" dirty="0"/>
              <a:t>  البيئات التعلمية  آمنة، وتروج للحماية و للرفاه النفس-اجتماعي للمتعلمون، وسائر العاملين في التعليم</a:t>
            </a:r>
            <a:r>
              <a:rPr lang="ar-JO" sz="2400" dirty="0" smtClean="0"/>
              <a:t>.</a:t>
            </a:r>
          </a:p>
          <a:p>
            <a:pPr algn="r"/>
            <a:r>
              <a:rPr lang="ar-JO" sz="2400" b="1" dirty="0"/>
              <a:t>لمعيار </a:t>
            </a:r>
            <a:r>
              <a:rPr lang="en-GB" sz="2400" b="1" dirty="0"/>
              <a:t>3</a:t>
            </a:r>
            <a:r>
              <a:rPr lang="ar-JO" sz="2400" b="1" dirty="0"/>
              <a:t>: المرافق والخدمات: </a:t>
            </a:r>
            <a:r>
              <a:rPr lang="ar-JO" sz="2400" dirty="0"/>
              <a:t>تروج مرافق التعليم لسلامة و رفاه المتعلمين، والمعلمين، و سائرالعاملين في التعليم و</a:t>
            </a:r>
            <a:endParaRPr lang="en-US" sz="2400" dirty="0"/>
          </a:p>
          <a:p>
            <a:pPr algn="r"/>
            <a:r>
              <a:rPr lang="ar-JO" sz="2400" dirty="0"/>
              <a:t>يتم ربطها  بخدمات الصحة، والتغذية، و الحماية و الخدمات النفس- الاجتماعية. </a:t>
            </a:r>
            <a:endParaRPr lang="en-US" sz="2400" dirty="0"/>
          </a:p>
          <a:p>
            <a:pPr algn="r" rtl="1">
              <a:spcBef>
                <a:spcPts val="638"/>
              </a:spcBef>
              <a:buClr>
                <a:srgbClr val="003366"/>
              </a:buClr>
              <a:buNone/>
            </a:pPr>
            <a:endParaRPr lang="en-US" sz="2400" dirty="0"/>
          </a:p>
          <a:p>
            <a:pPr algn="r" rtl="1">
              <a:spcBef>
                <a:spcPts val="638"/>
              </a:spcBef>
              <a:buClr>
                <a:srgbClr val="003366"/>
              </a:buClr>
              <a:buNone/>
            </a:pPr>
            <a:endParaRPr lang="ar-JO" sz="2400" dirty="0" smtClean="0"/>
          </a:p>
          <a:p>
            <a:pPr algn="r" rtl="1">
              <a:spcBef>
                <a:spcPts val="638"/>
              </a:spcBef>
              <a:buClr>
                <a:srgbClr val="003366"/>
              </a:buClr>
              <a:buNone/>
            </a:pPr>
            <a:endParaRPr lang="en-US" sz="2400" dirty="0"/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حالات دراسية حول حملات العودة للمدرسة</a:t>
            </a:r>
            <a:endParaRPr lang="en-GB" sz="4000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631950"/>
            <a:ext cx="4038600" cy="4352925"/>
          </a:xfrm>
        </p:spPr>
        <p:txBody>
          <a:bodyPr/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ar-JO" b="1" dirty="0" smtClean="0">
                <a:solidFill>
                  <a:schemeClr val="tx2"/>
                </a:solidFill>
              </a:rPr>
              <a:t>ليبيريا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800" b="1" dirty="0" smtClean="0">
              <a:solidFill>
                <a:schemeClr val="tx2"/>
              </a:solidFill>
            </a:endParaRP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14 سنة من النزاع</a:t>
            </a: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عمليات تهجير كبيرة للسكان</a:t>
            </a: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تم إطلاق حملة العودة للمدرسة عام 2003</a:t>
            </a: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تهدف حملة العودة إلى المدرسة إلى إعادة 1 مليون طفل للصفوف بحلول نهاية عام 2004</a:t>
            </a: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تم الوصول إلى 800,000 طفل بحلول كانون الأول 2004</a:t>
            </a:r>
          </a:p>
          <a:p>
            <a:pPr algn="r" rtl="1">
              <a:lnSpc>
                <a:spcPct val="90000"/>
              </a:lnSpc>
            </a:pPr>
            <a:endParaRPr lang="ar-JO" sz="2000" b="1" dirty="0" smtClean="0"/>
          </a:p>
          <a:p>
            <a:endParaRPr lang="en-GB" sz="2000" dirty="0" smtClean="0"/>
          </a:p>
        </p:txBody>
      </p:sp>
      <p:sp>
        <p:nvSpPr>
          <p:cNvPr id="21508" name="Content Placeholder 3"/>
          <p:cNvSpPr>
            <a:spLocks noGrp="1"/>
          </p:cNvSpPr>
          <p:nvPr>
            <p:ph sz="half" idx="2"/>
          </p:nvPr>
        </p:nvSpPr>
        <p:spPr>
          <a:xfrm>
            <a:off x="4549775" y="3924300"/>
            <a:ext cx="4038600" cy="2068513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JO" sz="2000" b="1" dirty="0" smtClean="0"/>
              <a:t>7,200 معلم في المدارس الأساسية تلقوا التوجيه من خلال ورشة عمل استمرت لثلاثة أيام</a:t>
            </a:r>
          </a:p>
          <a:p>
            <a:pPr algn="r" rtl="1">
              <a:lnSpc>
                <a:spcPct val="90000"/>
              </a:lnSpc>
            </a:pPr>
            <a:r>
              <a:rPr lang="ar-JO" sz="2000" b="1" dirty="0" smtClean="0"/>
              <a:t>تم إنشاء 3700 مساحة </a:t>
            </a:r>
            <a:r>
              <a:rPr lang="ar-JO" sz="2000" b="1" dirty="0" err="1" smtClean="0"/>
              <a:t>للتعلم </a:t>
            </a:r>
            <a:r>
              <a:rPr lang="ar-JO" sz="2000" b="1" dirty="0" smtClean="0"/>
              <a:t>(المدارس </a:t>
            </a:r>
            <a:r>
              <a:rPr lang="ar-JO" sz="2000" b="1" dirty="0" err="1" smtClean="0"/>
              <a:t>والهيكليات</a:t>
            </a:r>
            <a:r>
              <a:rPr lang="ar-JO" sz="2000" b="1" dirty="0" smtClean="0"/>
              <a:t> الأخرى</a:t>
            </a:r>
          </a:p>
          <a:p>
            <a:endParaRPr lang="en-GB" sz="2000" dirty="0" smtClean="0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588" y="1547813"/>
            <a:ext cx="3433762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 xmlns="http://schemas.microsoft.com/sharepoint/v3">9</Value>
      <Value xmlns="http://schemas.microsoft.com/sharepoint/v3"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2011-01-05T22:00:00+00:00</ORCreationDate>
  </documentManagement>
</p:properties>
</file>

<file path=customXml/itemProps1.xml><?xml version="1.0" encoding="utf-8"?>
<ds:datastoreItem xmlns:ds="http://schemas.openxmlformats.org/officeDocument/2006/customXml" ds:itemID="{F011F51D-2686-4009-84B2-8CAD9E114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70D8DAC-16AA-4424-96F6-3A555B94EF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5013E0-6432-4D13-AC4A-1CF92A32F34A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A6A61F6F-C83D-4F9F-AC9A-601A3BE9351A}">
  <ds:schemaRefs>
    <ds:schemaRef ds:uri="http://schemas.microsoft.com/office/2006/metadata/properties"/>
    <ds:schemaRef ds:uri="6ab1e1d7-bbb1-45cf-89c4-f50957a3dfc1"/>
    <ds:schemaRef ds:uri="http://schemas.microsoft.com/sharepoint/v3"/>
    <ds:schemaRef ds:uri="e0f838e6-1664-457a-a255-eb40cca14f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5698</TotalTime>
  <Words>1103</Words>
  <Application>Microsoft Macintosh PowerPoint</Application>
  <PresentationFormat>On-screen Show (4:3)</PresentationFormat>
  <Paragraphs>153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Wingdings</vt:lpstr>
      <vt:lpstr>Arial</vt:lpstr>
      <vt:lpstr>1_Default Design</vt:lpstr>
      <vt:lpstr>والتعافي المبكر من حالات الطوارئ ومرحلة التحول </vt:lpstr>
      <vt:lpstr>أهداف التعلم</vt:lpstr>
      <vt:lpstr>التعافي المبكر...</vt:lpstr>
      <vt:lpstr>الإطار الزمني للاستجابة للكوارث</vt:lpstr>
      <vt:lpstr>مقاربة التعافي المبكر</vt:lpstr>
      <vt:lpstr>عناصر التعافي</vt:lpstr>
      <vt:lpstr>بناء وإعادة تأهيل المدارس</vt:lpstr>
      <vt:lpstr>الحد الأدنى لمعايير الشبكة العالمية لوكالات التعليم في حالات الطوارئ</vt:lpstr>
      <vt:lpstr>حالات دراسية حول حملات العودة للمدرسة</vt:lpstr>
      <vt:lpstr>حالات دراسية حول حملات العودة للمدرسة</vt:lpstr>
      <vt:lpstr>حالات دراسية حول حملات العودة للمدرسة</vt:lpstr>
      <vt:lpstr>حالات دراسية حول حملات العودة للمدرسة</vt:lpstr>
      <vt:lpstr>إعادة ادماج الطلاب</vt:lpstr>
      <vt:lpstr>إعادة ادماج المعلمين</vt:lpstr>
      <vt:lpstr>المناهج بعد انقضاء حالة الطوارئ</vt:lpstr>
      <vt:lpstr>التخطيط للتحول</vt:lpstr>
      <vt:lpstr>فكر فيما هو أبعد من التعليم النظامي</vt:lpstr>
      <vt:lpstr>القضايا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حالات الطوارئ في حالات التحول والتعافي المبكر من حالات الطوارئ </dc:title>
  <dc:creator>Lynne Bethke</dc:creator>
  <cp:lastModifiedBy>Farida Aboudan</cp:lastModifiedBy>
  <cp:revision>319</cp:revision>
  <dcterms:created xsi:type="dcterms:W3CDTF">2005-08-16T23:31:00Z</dcterms:created>
  <dcterms:modified xsi:type="dcterms:W3CDTF">2016-04-24T06:39:47Z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