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338" r:id="rId3"/>
    <p:sldId id="375" r:id="rId4"/>
    <p:sldId id="282" r:id="rId5"/>
    <p:sldId id="373" r:id="rId6"/>
    <p:sldId id="374" r:id="rId7"/>
    <p:sldId id="370" r:id="rId8"/>
    <p:sldId id="372" r:id="rId9"/>
    <p:sldId id="353" r:id="rId10"/>
    <p:sldId id="298" r:id="rId11"/>
    <p:sldId id="376" r:id="rId12"/>
    <p:sldId id="377" r:id="rId13"/>
    <p:sldId id="378" r:id="rId1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6" autoAdjust="0"/>
    <p:restoredTop sz="53819" autoAdjust="0"/>
  </p:normalViewPr>
  <p:slideViewPr>
    <p:cSldViewPr>
      <p:cViewPr>
        <p:scale>
          <a:sx n="100" d="100"/>
          <a:sy n="100" d="100"/>
        </p:scale>
        <p:origin x="-72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DC597-A5B5-4B1A-96D9-0F3DF842CE26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EE795-FB4A-451F-819E-FFFB1CC8066B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25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20C72-0792-42B1-9082-5BA35ED18158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8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Thus, mental health and psychosocial problems in emergencies encompass far more than the experience of PTSD.</a:t>
            </a:r>
            <a:endParaRPr lang="sv-SE" dirty="0" smtClean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0521C-B1C5-470B-9E57-CA854D3A4AC0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7804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Thus, mental health and psychosocial problems in emergencies encompass far more than the experience of PTSD.</a:t>
            </a:r>
            <a:endParaRPr lang="sv-SE" dirty="0" smtClean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0521C-B1C5-470B-9E57-CA854D3A4AC0}" type="slidenum">
              <a:rPr lang="sv-SE" smtClean="0"/>
              <a:pPr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7804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20C72-0792-42B1-9082-5BA35ED18158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82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68839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1089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5817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2872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9522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19029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19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40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807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766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3398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9959F-D44C-4B73-8DA2-AC9BD174B75B}" type="datetimeFigureOut">
              <a:rPr lang="sv-SE" smtClean="0"/>
              <a:pPr/>
              <a:t>2015-09-29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78197-6E19-4C58-B43D-B3BECB07A1D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9255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2878" y="260648"/>
            <a:ext cx="7929562" cy="20732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b="1" dirty="0" smtClean="0"/>
              <a:t>Community based psycho-social support </a:t>
            </a:r>
            <a:endParaRPr lang="sv-SE" sz="2800" b="1" dirty="0" smtClean="0"/>
          </a:p>
        </p:txBody>
      </p:sp>
      <p:pic>
        <p:nvPicPr>
          <p:cNvPr id="5" name="Picture 35" descr="C_E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62142"/>
            <a:ext cx="3872969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1" descr="Actalliance_Offic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862142"/>
            <a:ext cx="3456384" cy="44033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Image1" descr="http://psychosocial.svenskakyrkan.se/_Psychosocial%20services/Admin/Delade%20resurser/Design/Bilder/Working_together_with_another_community.gif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3" r="15345" b="21641"/>
          <a:stretch/>
        </p:blipFill>
        <p:spPr bwMode="auto">
          <a:xfrm>
            <a:off x="2043988" y="2204864"/>
            <a:ext cx="4760260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79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331640" y="0"/>
            <a:ext cx="6357392" cy="1124744"/>
          </a:xfrm>
        </p:spPr>
        <p:txBody>
          <a:bodyPr>
            <a:normAutofit/>
          </a:bodyPr>
          <a:lstStyle/>
          <a:p>
            <a:r>
              <a:rPr lang="en-US" dirty="0" smtClean="0"/>
              <a:t>Psycho-social interventions</a:t>
            </a:r>
            <a:endParaRPr lang="sv-S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" r="4560"/>
          <a:stretch/>
        </p:blipFill>
        <p:spPr bwMode="auto">
          <a:xfrm>
            <a:off x="1331640" y="1124744"/>
            <a:ext cx="5904656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5" descr="C_E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165304"/>
            <a:ext cx="3384376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1" descr="Actalliance_Offic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165304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39341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638"/>
            <a:ext cx="9143999" cy="5882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2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Checklist for the field use</a:t>
            </a:r>
          </a:p>
          <a:p>
            <a:pPr marL="0" indent="0" algn="ctr">
              <a:buNone/>
            </a:pPr>
            <a:endParaRPr lang="en-US" sz="1000" dirty="0" smtClean="0">
              <a:solidFill>
                <a:schemeClr val="bg1"/>
              </a:solidFill>
            </a:endParaRPr>
          </a:p>
        </p:txBody>
      </p:sp>
      <p:pic>
        <p:nvPicPr>
          <p:cNvPr id="4" name="Bildobjekt 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836712"/>
            <a:ext cx="3600399" cy="5112568"/>
          </a:xfrm>
          <a:prstGeom prst="rect">
            <a:avLst/>
          </a:prstGeom>
        </p:spPr>
      </p:pic>
      <p:pic>
        <p:nvPicPr>
          <p:cNvPr id="5" name="Picture 35" descr="C_E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165304"/>
            <a:ext cx="3384376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1" descr="Actalliance_Office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165304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63921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IASC Guidelines on Mental health and Psychosocial   Support in Emergency settings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68052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7</a:t>
            </a:r>
            <a:r>
              <a:rPr lang="en-US" b="1" dirty="0"/>
              <a:t>. EDUCATION </a:t>
            </a:r>
          </a:p>
          <a:p>
            <a:pPr marL="0" indent="0">
              <a:buNone/>
            </a:pPr>
            <a:r>
              <a:rPr lang="en-US" dirty="0" smtClean="0"/>
              <a:t>7.1 Strengthen </a:t>
            </a:r>
            <a:r>
              <a:rPr lang="en-US" dirty="0"/>
              <a:t>access to safe and supportive education </a:t>
            </a:r>
          </a:p>
          <a:p>
            <a:r>
              <a:rPr lang="en-US" i="1" dirty="0" smtClean="0"/>
              <a:t>Promote safe learning environments</a:t>
            </a:r>
          </a:p>
          <a:p>
            <a:r>
              <a:rPr lang="en-US" i="1" dirty="0" smtClean="0"/>
              <a:t>Make formal and informal education more supportive and relevant</a:t>
            </a:r>
          </a:p>
          <a:p>
            <a:r>
              <a:rPr lang="en-US" i="1" dirty="0"/>
              <a:t>S</a:t>
            </a:r>
            <a:r>
              <a:rPr lang="en-US" i="1" dirty="0" smtClean="0"/>
              <a:t>trengthen </a:t>
            </a:r>
            <a:r>
              <a:rPr lang="en-US" i="1" dirty="0"/>
              <a:t>access to quality education for all</a:t>
            </a:r>
            <a:r>
              <a:rPr lang="en-US" i="1" dirty="0" smtClean="0"/>
              <a:t>.</a:t>
            </a:r>
            <a:endParaRPr lang="en-US" i="1" dirty="0"/>
          </a:p>
          <a:p>
            <a:r>
              <a:rPr lang="en-US" i="1" dirty="0"/>
              <a:t>Prepare and encourage</a:t>
            </a:r>
            <a:br>
              <a:rPr lang="en-US" i="1" dirty="0"/>
            </a:br>
            <a:r>
              <a:rPr lang="en-US" i="1" dirty="0"/>
              <a:t>educators to support learners' psychosocial well-being. </a:t>
            </a:r>
          </a:p>
          <a:p>
            <a:r>
              <a:rPr lang="en-US" i="1" dirty="0"/>
              <a:t>Strengthen the capacity of the education system to support learners experiencing psychosocial and mental health difficulties. </a:t>
            </a:r>
          </a:p>
          <a:p>
            <a:endParaRPr lang="en-US" b="1" i="1" dirty="0" smtClean="0"/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4" name="Picture 35" descr="C_E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165304"/>
            <a:ext cx="3384376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Actalliance_Offic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165304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872683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1560" y="5373216"/>
            <a:ext cx="8229600" cy="562074"/>
          </a:xfrm>
        </p:spPr>
        <p:txBody>
          <a:bodyPr>
            <a:normAutofit/>
          </a:bodyPr>
          <a:lstStyle/>
          <a:p>
            <a:pPr algn="r"/>
            <a:r>
              <a:rPr lang="sv-SE" sz="2400" i="1" dirty="0" smtClean="0"/>
              <a:t>2006:Williamson/Robinson</a:t>
            </a:r>
            <a:endParaRPr lang="sv-SE" sz="24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662473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99945" y="7711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35" descr="C_E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949280"/>
            <a:ext cx="3096345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Bild 1" descr="Actalliance_Offic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949280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11561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1"/>
          <p:cNvSpPr txBox="1">
            <a:spLocks/>
          </p:cNvSpPr>
          <p:nvPr/>
        </p:nvSpPr>
        <p:spPr>
          <a:xfrm>
            <a:off x="547936" y="764704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sv-SE" sz="4200" b="1" dirty="0" smtClean="0">
                <a:solidFill>
                  <a:schemeClr val="accent2"/>
                </a:solidFill>
              </a:rPr>
              <a:t>WHAT is </a:t>
            </a:r>
            <a:r>
              <a:rPr lang="sv-SE" sz="4200" b="1" dirty="0">
                <a:solidFill>
                  <a:schemeClr val="accent2"/>
                </a:solidFill>
              </a:rPr>
              <a:t>the best </a:t>
            </a:r>
            <a:r>
              <a:rPr lang="sv-SE" sz="4200" b="1" dirty="0" err="1">
                <a:solidFill>
                  <a:schemeClr val="accent2"/>
                </a:solidFill>
              </a:rPr>
              <a:t>way</a:t>
            </a:r>
            <a:r>
              <a:rPr lang="sv-SE" sz="4200" b="1" dirty="0">
                <a:solidFill>
                  <a:schemeClr val="accent2"/>
                </a:solidFill>
              </a:rPr>
              <a:t> </a:t>
            </a:r>
            <a:r>
              <a:rPr lang="sv-SE" sz="4200" b="1" dirty="0" err="1">
                <a:solidFill>
                  <a:schemeClr val="accent2"/>
                </a:solidFill>
              </a:rPr>
              <a:t>to</a:t>
            </a:r>
            <a:r>
              <a:rPr lang="sv-SE" sz="4200" b="1" dirty="0">
                <a:solidFill>
                  <a:schemeClr val="accent2"/>
                </a:solidFill>
              </a:rPr>
              <a:t> </a:t>
            </a:r>
            <a:r>
              <a:rPr lang="sv-SE" sz="4200" b="1" dirty="0" err="1">
                <a:solidFill>
                  <a:schemeClr val="accent2"/>
                </a:solidFill>
              </a:rPr>
              <a:t>improve</a:t>
            </a:r>
            <a:r>
              <a:rPr lang="sv-SE" sz="4200" b="1" dirty="0">
                <a:solidFill>
                  <a:schemeClr val="accent2"/>
                </a:solidFill>
              </a:rPr>
              <a:t> </a:t>
            </a:r>
            <a:r>
              <a:rPr lang="sv-SE" sz="4200" b="1" dirty="0" err="1">
                <a:solidFill>
                  <a:schemeClr val="accent2"/>
                </a:solidFill>
              </a:rPr>
              <a:t>psychosocial</a:t>
            </a:r>
            <a:r>
              <a:rPr lang="sv-SE" sz="4200" b="1" dirty="0">
                <a:solidFill>
                  <a:schemeClr val="accent2"/>
                </a:solidFill>
              </a:rPr>
              <a:t> </a:t>
            </a:r>
            <a:r>
              <a:rPr lang="sv-SE" sz="4200" b="1" dirty="0" err="1">
                <a:solidFill>
                  <a:schemeClr val="accent2"/>
                </a:solidFill>
              </a:rPr>
              <a:t>wellbeing</a:t>
            </a:r>
            <a:r>
              <a:rPr lang="sv-SE" sz="4200" b="1" dirty="0">
                <a:solidFill>
                  <a:schemeClr val="accent2"/>
                </a:solidFill>
              </a:rPr>
              <a:t> and mental </a:t>
            </a:r>
            <a:r>
              <a:rPr lang="sv-SE" sz="4200" b="1" dirty="0" err="1">
                <a:solidFill>
                  <a:schemeClr val="accent2"/>
                </a:solidFill>
              </a:rPr>
              <a:t>health</a:t>
            </a:r>
            <a:r>
              <a:rPr lang="sv-SE" sz="4200" b="1" dirty="0">
                <a:solidFill>
                  <a:schemeClr val="accent2"/>
                </a:solidFill>
              </a:rPr>
              <a:t> </a:t>
            </a:r>
            <a:r>
              <a:rPr lang="sv-SE" sz="4200" b="1" dirty="0" err="1">
                <a:solidFill>
                  <a:schemeClr val="accent2"/>
                </a:solidFill>
              </a:rPr>
              <a:t>after</a:t>
            </a:r>
            <a:r>
              <a:rPr lang="sv-SE" sz="4200" b="1" dirty="0">
                <a:solidFill>
                  <a:schemeClr val="accent2"/>
                </a:solidFill>
              </a:rPr>
              <a:t> an </a:t>
            </a:r>
            <a:r>
              <a:rPr lang="sv-SE" sz="4200" b="1" dirty="0" err="1">
                <a:solidFill>
                  <a:schemeClr val="accent2"/>
                </a:solidFill>
              </a:rPr>
              <a:t>emergency</a:t>
            </a:r>
            <a:r>
              <a:rPr lang="sv-SE" sz="6300" b="1" dirty="0" smtClean="0">
                <a:solidFill>
                  <a:schemeClr val="accent2"/>
                </a:solidFill>
              </a:rPr>
              <a:t>? </a:t>
            </a:r>
            <a:endParaRPr lang="en-US" sz="4400" b="1" dirty="0" smtClean="0">
              <a:solidFill>
                <a:schemeClr val="accent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048375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5" descr="C_E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949280"/>
            <a:ext cx="3096345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Bild 1" descr="Actalliance_Office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949280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68733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640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cs typeface="DilleniaUPC" pitchFamily="18" charset="-34"/>
              </a:rPr>
              <a:t>How crisis can influence people</a:t>
            </a:r>
            <a:endParaRPr lang="sv-SE" sz="3200" dirty="0">
              <a:latin typeface="+mn-lt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cs typeface="DilleniaUPC" pitchFamily="18" charset="-34"/>
              </a:rPr>
              <a:t>Personally:</a:t>
            </a:r>
          </a:p>
          <a:p>
            <a:r>
              <a:rPr lang="en-US" dirty="0" err="1" smtClean="0">
                <a:solidFill>
                  <a:srgbClr val="FF0000"/>
                </a:solidFill>
                <a:cs typeface="DilleniaUPC" pitchFamily="18" charset="-34"/>
              </a:rPr>
              <a:t>Greaving</a:t>
            </a:r>
            <a:endParaRPr lang="en-US" dirty="0">
              <a:solidFill>
                <a:srgbClr val="FF0000"/>
              </a:solidFill>
              <a:cs typeface="DilleniaUPC" pitchFamily="18" charset="-34"/>
            </a:endParaRPr>
          </a:p>
          <a:p>
            <a:r>
              <a:rPr lang="en-US" dirty="0">
                <a:solidFill>
                  <a:srgbClr val="FF0000"/>
                </a:solidFill>
                <a:cs typeface="DilleniaUPC" pitchFamily="18" charset="-34"/>
              </a:rPr>
              <a:t>Lost </a:t>
            </a:r>
            <a:r>
              <a:rPr lang="en-US" dirty="0" smtClean="0">
                <a:solidFill>
                  <a:srgbClr val="FF0000"/>
                </a:solidFill>
                <a:cs typeface="DilleniaUPC" pitchFamily="18" charset="-34"/>
              </a:rPr>
              <a:t>of control </a:t>
            </a:r>
            <a:r>
              <a:rPr lang="en-US" dirty="0">
                <a:solidFill>
                  <a:srgbClr val="FF0000"/>
                </a:solidFill>
                <a:cs typeface="DilleniaUPC" pitchFamily="18" charset="-34"/>
              </a:rPr>
              <a:t>(SENSE of control) </a:t>
            </a:r>
            <a:endParaRPr lang="en-US" dirty="0" smtClean="0">
              <a:solidFill>
                <a:srgbClr val="FF0000"/>
              </a:solidFill>
              <a:cs typeface="DilleniaUPC" pitchFamily="18" charset="-34"/>
            </a:endParaRPr>
          </a:p>
          <a:p>
            <a:r>
              <a:rPr lang="en-US" dirty="0" smtClean="0">
                <a:solidFill>
                  <a:srgbClr val="FF0000"/>
                </a:solidFill>
                <a:cs typeface="DilleniaUPC" pitchFamily="18" charset="-34"/>
              </a:rPr>
              <a:t>Lost of </a:t>
            </a:r>
            <a:r>
              <a:rPr lang="en-US" dirty="0">
                <a:solidFill>
                  <a:srgbClr val="FF0000"/>
                </a:solidFill>
                <a:cs typeface="DilleniaUPC" pitchFamily="18" charset="-34"/>
              </a:rPr>
              <a:t>confidence </a:t>
            </a:r>
            <a:r>
              <a:rPr lang="en-US" dirty="0" smtClean="0">
                <a:solidFill>
                  <a:srgbClr val="FF0000"/>
                </a:solidFill>
                <a:cs typeface="DilleniaUPC" pitchFamily="18" charset="-34"/>
              </a:rPr>
              <a:t>(SENSE of confidence)</a:t>
            </a:r>
          </a:p>
          <a:p>
            <a:r>
              <a:rPr lang="en-US" dirty="0" smtClean="0">
                <a:solidFill>
                  <a:srgbClr val="FF0000"/>
                </a:solidFill>
                <a:cs typeface="DilleniaUPC" pitchFamily="18" charset="-34"/>
              </a:rPr>
              <a:t>Lost hope (SENSE of hope) </a:t>
            </a:r>
          </a:p>
          <a:p>
            <a:r>
              <a:rPr lang="en-US" dirty="0" smtClean="0">
                <a:solidFill>
                  <a:srgbClr val="FF0000"/>
                </a:solidFill>
                <a:cs typeface="DilleniaUPC" pitchFamily="18" charset="-34"/>
              </a:rPr>
              <a:t>Lost of trust</a:t>
            </a:r>
          </a:p>
          <a:p>
            <a:r>
              <a:rPr lang="en-US" dirty="0" smtClean="0">
                <a:solidFill>
                  <a:srgbClr val="FF0000"/>
                </a:solidFill>
                <a:cs typeface="DilleniaUPC" pitchFamily="18" charset="-34"/>
              </a:rPr>
              <a:t>Can not control any feelings (fear, helpless, </a:t>
            </a:r>
            <a:r>
              <a:rPr lang="en-US" dirty="0" err="1" smtClean="0">
                <a:solidFill>
                  <a:srgbClr val="FF0000"/>
                </a:solidFill>
                <a:cs typeface="DilleniaUPC" pitchFamily="18" charset="-34"/>
              </a:rPr>
              <a:t>agression</a:t>
            </a:r>
            <a:r>
              <a:rPr lang="en-US" dirty="0" smtClean="0">
                <a:solidFill>
                  <a:srgbClr val="FF0000"/>
                </a:solidFill>
                <a:cs typeface="DilleniaUPC" pitchFamily="18" charset="-34"/>
              </a:rPr>
              <a:t>)</a:t>
            </a:r>
          </a:p>
          <a:p>
            <a:endParaRPr lang="en-US" sz="2800" dirty="0" smtClean="0">
              <a:cs typeface="DilleniaUPC" pitchFamily="18" charset="-34"/>
            </a:endParaRPr>
          </a:p>
          <a:p>
            <a:pPr>
              <a:buFontTx/>
              <a:buChar char="-"/>
            </a:pPr>
            <a:endParaRPr lang="en-US" sz="2800" dirty="0" smtClean="0">
              <a:cs typeface="DilleniaUPC" pitchFamily="18" charset="-34"/>
            </a:endParaRPr>
          </a:p>
          <a:p>
            <a:pPr>
              <a:buFontTx/>
              <a:buChar char="-"/>
            </a:pPr>
            <a:endParaRPr lang="en-US" sz="2800" dirty="0">
              <a:cs typeface="DilleniaUPC" pitchFamily="18" charset="-34"/>
            </a:endParaRPr>
          </a:p>
          <a:p>
            <a:pPr>
              <a:buFontTx/>
              <a:buChar char="-"/>
            </a:pPr>
            <a:endParaRPr lang="en-US" sz="2800" b="1" dirty="0">
              <a:solidFill>
                <a:srgbClr val="000000"/>
              </a:solidFill>
              <a:cs typeface="DilleniaUPC" pitchFamily="18" charset="-34"/>
            </a:endParaRPr>
          </a:p>
        </p:txBody>
      </p:sp>
      <p:pic>
        <p:nvPicPr>
          <p:cNvPr id="4" name="Picture 35" descr="C_E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165304"/>
            <a:ext cx="2880321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Actalliance_Offic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093296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7853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224136"/>
          </a:xfrm>
        </p:spPr>
        <p:txBody>
          <a:bodyPr>
            <a:normAutofit/>
          </a:bodyPr>
          <a:lstStyle/>
          <a:p>
            <a:r>
              <a:rPr lang="en-US" sz="3600" b="1" dirty="0">
                <a:cs typeface="DilleniaUPC" pitchFamily="18" charset="-34"/>
              </a:rPr>
              <a:t>How crisis can </a:t>
            </a:r>
            <a:r>
              <a:rPr lang="en-US" sz="3600" b="1" dirty="0" smtClean="0">
                <a:cs typeface="DilleniaUPC" pitchFamily="18" charset="-34"/>
              </a:rPr>
              <a:t>influence </a:t>
            </a:r>
            <a:r>
              <a:rPr lang="en-US" sz="3600" b="1" dirty="0">
                <a:cs typeface="DilleniaUPC" pitchFamily="18" charset="-34"/>
              </a:rPr>
              <a:t>people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52174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300" b="1" dirty="0" smtClean="0">
                <a:cs typeface="DilleniaUPC" pitchFamily="18" charset="-34"/>
              </a:rPr>
              <a:t>Socially:</a:t>
            </a:r>
          </a:p>
          <a:p>
            <a:pPr marL="0" indent="0">
              <a:buNone/>
            </a:pPr>
            <a:endParaRPr lang="sv-SE" sz="3300" b="1" dirty="0" smtClean="0">
              <a:cs typeface="DilleniaUPC" pitchFamily="18" charset="-34"/>
            </a:endParaRPr>
          </a:p>
          <a:p>
            <a:r>
              <a:rPr lang="en-US" sz="3300" dirty="0" smtClean="0">
                <a:solidFill>
                  <a:srgbClr val="FF0000"/>
                </a:solidFill>
                <a:cs typeface="DilleniaUPC" pitchFamily="18" charset="-34"/>
              </a:rPr>
              <a:t>Discrimination</a:t>
            </a:r>
            <a:endParaRPr lang="en-US" sz="3300" dirty="0">
              <a:solidFill>
                <a:srgbClr val="FF0000"/>
              </a:solidFill>
              <a:cs typeface="DilleniaUPC" pitchFamily="18" charset="-34"/>
            </a:endParaRPr>
          </a:p>
          <a:p>
            <a:r>
              <a:rPr lang="en-US" sz="3300" dirty="0" smtClean="0">
                <a:solidFill>
                  <a:srgbClr val="FF0000"/>
                </a:solidFill>
                <a:cs typeface="DilleniaUPC" pitchFamily="18" charset="-34"/>
              </a:rPr>
              <a:t>Low access to basic services (education, medical services)</a:t>
            </a:r>
          </a:p>
          <a:p>
            <a:r>
              <a:rPr lang="en-US" sz="3300" dirty="0" smtClean="0">
                <a:solidFill>
                  <a:srgbClr val="FF0000"/>
                </a:solidFill>
                <a:cs typeface="DilleniaUPC" pitchFamily="18" charset="-34"/>
              </a:rPr>
              <a:t>Poverty</a:t>
            </a:r>
          </a:p>
          <a:p>
            <a:r>
              <a:rPr lang="en-US" sz="3300" dirty="0" smtClean="0">
                <a:solidFill>
                  <a:srgbClr val="FF0000"/>
                </a:solidFill>
                <a:cs typeface="DilleniaUPC" pitchFamily="18" charset="-34"/>
              </a:rPr>
              <a:t>Destroy of</a:t>
            </a:r>
            <a:r>
              <a:rPr lang="ru-RU" sz="3300" dirty="0" smtClean="0">
                <a:solidFill>
                  <a:srgbClr val="FF0000"/>
                </a:solidFill>
                <a:cs typeface="DilleniaUPC" pitchFamily="18" charset="-34"/>
              </a:rPr>
              <a:t> </a:t>
            </a:r>
            <a:r>
              <a:rPr lang="en-US" sz="3300" dirty="0" smtClean="0">
                <a:solidFill>
                  <a:srgbClr val="FF0000"/>
                </a:solidFill>
                <a:cs typeface="DilleniaUPC" pitchFamily="18" charset="-34"/>
              </a:rPr>
              <a:t>habitual life structure</a:t>
            </a:r>
          </a:p>
          <a:p>
            <a:r>
              <a:rPr lang="en-US" sz="3300" dirty="0" smtClean="0">
                <a:solidFill>
                  <a:srgbClr val="FF0000"/>
                </a:solidFill>
                <a:cs typeface="DilleniaUPC" pitchFamily="18" charset="-34"/>
              </a:rPr>
              <a:t>Lost support structures (family, community) </a:t>
            </a:r>
            <a:endParaRPr lang="en-US" sz="3300" dirty="0">
              <a:solidFill>
                <a:srgbClr val="FF0000"/>
              </a:solidFill>
              <a:cs typeface="DilleniaUPC" pitchFamily="18" charset="-34"/>
            </a:endParaRPr>
          </a:p>
          <a:p>
            <a:endParaRPr lang="en-US" sz="3300" dirty="0" smtClean="0">
              <a:cs typeface="DilleniaUPC" pitchFamily="18" charset="-34"/>
            </a:endParaRPr>
          </a:p>
          <a:p>
            <a:endParaRPr lang="en-US" sz="3300" dirty="0">
              <a:cs typeface="DilleniaUPC" pitchFamily="18" charset="-34"/>
            </a:endParaRPr>
          </a:p>
          <a:p>
            <a:endParaRPr lang="en-US" sz="3300" dirty="0" smtClean="0">
              <a:cs typeface="DilleniaUPC" pitchFamily="18" charset="-34"/>
            </a:endParaRPr>
          </a:p>
          <a:p>
            <a:endParaRPr lang="sv-SE" sz="3300" dirty="0">
              <a:cs typeface="DilleniaUPC" pitchFamily="18" charset="-34"/>
            </a:endParaRPr>
          </a:p>
          <a:p>
            <a:endParaRPr lang="sv-SE" sz="3300" dirty="0">
              <a:cs typeface="DilleniaUPC" pitchFamily="18" charset="-34"/>
            </a:endParaRPr>
          </a:p>
          <a:p>
            <a:pPr marL="0" indent="0">
              <a:buNone/>
            </a:pPr>
            <a:endParaRPr lang="sv-SE" dirty="0" smtClean="0">
              <a:latin typeface="DilleniaUPC" pitchFamily="18" charset="-34"/>
              <a:cs typeface="DilleniaUPC" pitchFamily="18" charset="-34"/>
            </a:endParaRPr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4" name="Picture 35" descr="C_E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165304"/>
            <a:ext cx="2880321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Actalliance_Offic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093296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47763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640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cs typeface="DilleniaUPC" pitchFamily="18" charset="-34"/>
              </a:rPr>
              <a:t>What is needed</a:t>
            </a:r>
            <a:endParaRPr lang="sv-SE" sz="3200" dirty="0">
              <a:latin typeface="+mn-lt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608512"/>
          </a:xfrm>
        </p:spPr>
        <p:txBody>
          <a:bodyPr>
            <a:normAutofit/>
          </a:bodyPr>
          <a:lstStyle/>
          <a:p>
            <a:endParaRPr lang="en-US" sz="2800" dirty="0" smtClean="0">
              <a:cs typeface="DilleniaUPC" pitchFamily="18" charset="-34"/>
            </a:endParaRPr>
          </a:p>
          <a:p>
            <a:pPr>
              <a:buFontTx/>
              <a:buChar char="-"/>
            </a:pPr>
            <a:endParaRPr lang="en-US" sz="2800" dirty="0" smtClean="0">
              <a:cs typeface="DilleniaUPC" pitchFamily="18" charset="-34"/>
            </a:endParaRPr>
          </a:p>
          <a:p>
            <a:pPr>
              <a:buFontTx/>
              <a:buChar char="-"/>
            </a:pPr>
            <a:endParaRPr lang="en-US" sz="2800" dirty="0">
              <a:cs typeface="DilleniaUPC" pitchFamily="18" charset="-34"/>
            </a:endParaRPr>
          </a:p>
          <a:p>
            <a:pPr>
              <a:buFontTx/>
              <a:buChar char="-"/>
            </a:pPr>
            <a:endParaRPr lang="en-US" sz="2800" b="1" dirty="0">
              <a:solidFill>
                <a:srgbClr val="000000"/>
              </a:solidFill>
              <a:cs typeface="DilleniaUPC" pitchFamily="18" charset="-34"/>
            </a:endParaRPr>
          </a:p>
        </p:txBody>
      </p:sp>
      <p:pic>
        <p:nvPicPr>
          <p:cNvPr id="4" name="Picture 35" descr="C_E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165304"/>
            <a:ext cx="2880321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Actalliance_Offic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093296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80103"/>
              </p:ext>
            </p:extLst>
          </p:nvPr>
        </p:nvGraphicFramePr>
        <p:xfrm>
          <a:off x="323528" y="1397000"/>
          <a:ext cx="8064896" cy="41198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032448"/>
                <a:gridCol w="40324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000000"/>
                          </a:solidFill>
                          <a:cs typeface="DilleniaUPC" pitchFamily="18" charset="-34"/>
                        </a:rPr>
                        <a:t>WHAT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  <a:cs typeface="DilleniaUPC" pitchFamily="18" charset="-34"/>
                        </a:rPr>
                        <a:t> WE HAVE </a:t>
                      </a:r>
                      <a:endParaRPr lang="en-US" b="0" dirty="0" smtClean="0">
                        <a:solidFill>
                          <a:srgbClr val="000000"/>
                        </a:solidFill>
                        <a:cs typeface="Dilleni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 WE NEED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Greaving</a:t>
                      </a:r>
                      <a:endParaRPr lang="en-US" b="1" dirty="0" smtClean="0"/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Needs to</a:t>
                      </a:r>
                      <a:r>
                        <a:rPr lang="en-US" baseline="0" dirty="0" smtClean="0"/>
                        <a:t> be supported. </a:t>
                      </a:r>
                    </a:p>
                    <a:p>
                      <a:r>
                        <a:rPr lang="en-US" baseline="0" dirty="0" smtClean="0"/>
                        <a:t>Needs someone to share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Lost of control/Confidence (SENSE OF…)</a:t>
                      </a: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</a:t>
                      </a:r>
                      <a:r>
                        <a:rPr lang="en-US" baseline="0" dirty="0" smtClean="0"/>
                        <a:t> to find areas we still can control</a:t>
                      </a:r>
                    </a:p>
                    <a:p>
                      <a:r>
                        <a:rPr lang="en-US" baseline="0" dirty="0" smtClean="0"/>
                        <a:t>Needs areas to be responsible for </a:t>
                      </a:r>
                    </a:p>
                    <a:p>
                      <a:r>
                        <a:rPr lang="en-US" baseline="0" dirty="0" smtClean="0"/>
                        <a:t>Needs rules, limits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Lost hope (SENSE of hope)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Needs plans for future</a:t>
                      </a:r>
                    </a:p>
                    <a:p>
                      <a:r>
                        <a:rPr lang="en-US" baseline="0" dirty="0" smtClean="0"/>
                        <a:t>Needs values, goals, dreams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Lost of trust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Needs trust to be Rebuilt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Can not control any feelings (fear, helpless, </a:t>
                      </a:r>
                      <a:r>
                        <a:rPr lang="en-US" dirty="0" err="1" smtClean="0"/>
                        <a:t>agression</a:t>
                      </a:r>
                      <a:r>
                        <a:rPr lang="en-US" dirty="0" smtClean="0"/>
                        <a:t>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Needs guidance</a:t>
                      </a:r>
                      <a:r>
                        <a:rPr lang="en-US" baseline="0" dirty="0" smtClean="0"/>
                        <a:t> how to treat feelings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03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we want students to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LEARN?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1"/>
            <a:ext cx="8229600" cy="4464496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Self confidence</a:t>
            </a:r>
          </a:p>
          <a:p>
            <a:r>
              <a:rPr lang="en-US" b="1" dirty="0" smtClean="0"/>
              <a:t>Sense of responsibility</a:t>
            </a:r>
          </a:p>
          <a:p>
            <a:r>
              <a:rPr lang="en-US" b="1" dirty="0" smtClean="0"/>
              <a:t>Empathy and cooperation </a:t>
            </a:r>
          </a:p>
          <a:p>
            <a:r>
              <a:rPr lang="en-US" b="1" dirty="0" smtClean="0"/>
              <a:t>Integration and socialization </a:t>
            </a:r>
          </a:p>
          <a:p>
            <a:r>
              <a:rPr lang="en-US" b="1" dirty="0" smtClean="0"/>
              <a:t>Non-aggressive and non-violence behavior</a:t>
            </a:r>
          </a:p>
          <a:p>
            <a:r>
              <a:rPr lang="en-US" b="1" dirty="0" smtClean="0"/>
              <a:t>How to build the picture of positive future</a:t>
            </a:r>
          </a:p>
          <a:p>
            <a:r>
              <a:rPr lang="en-US" b="1" dirty="0" smtClean="0"/>
              <a:t>Improve the relations with adults</a:t>
            </a:r>
          </a:p>
          <a:p>
            <a:r>
              <a:rPr lang="en-US" b="1" dirty="0" smtClean="0"/>
              <a:t>Build trust </a:t>
            </a:r>
          </a:p>
          <a:p>
            <a:endParaRPr lang="ru-RU" b="1" dirty="0"/>
          </a:p>
        </p:txBody>
      </p:sp>
      <p:pic>
        <p:nvPicPr>
          <p:cNvPr id="4" name="Picture 35" descr="C_E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165304"/>
            <a:ext cx="3384376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Actalliance_Offic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165304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942549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504D"/>
                </a:solidFill>
              </a:rPr>
              <a:t>Our personal attitudes </a:t>
            </a:r>
            <a:endParaRPr lang="en-US" b="1" dirty="0">
              <a:solidFill>
                <a:srgbClr val="C0504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405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 present (physically and mentally)</a:t>
            </a:r>
          </a:p>
          <a:p>
            <a:r>
              <a:rPr lang="en-US" dirty="0" smtClean="0"/>
              <a:t>Give your full attention and positive feedback</a:t>
            </a:r>
          </a:p>
          <a:p>
            <a:r>
              <a:rPr lang="en-US" dirty="0" smtClean="0"/>
              <a:t>Be respectful</a:t>
            </a:r>
          </a:p>
          <a:p>
            <a:r>
              <a:rPr lang="en-US" dirty="0" smtClean="0"/>
              <a:t>See the positive quality in every child</a:t>
            </a:r>
          </a:p>
          <a:p>
            <a:r>
              <a:rPr lang="en-US" dirty="0" smtClean="0"/>
              <a:t>Listen and ask questions</a:t>
            </a:r>
          </a:p>
          <a:p>
            <a:r>
              <a:rPr lang="en-US" dirty="0" smtClean="0"/>
              <a:t>Be enthusiastic</a:t>
            </a:r>
          </a:p>
          <a:p>
            <a:r>
              <a:rPr lang="en-US" dirty="0" smtClean="0"/>
              <a:t>Be yourself</a:t>
            </a:r>
          </a:p>
          <a:p>
            <a:r>
              <a:rPr lang="en-US" dirty="0" smtClean="0"/>
              <a:t>Fix goals for your groups</a:t>
            </a:r>
          </a:p>
          <a:p>
            <a:r>
              <a:rPr lang="en-US" dirty="0" smtClean="0"/>
              <a:t>Be clear about the rules</a:t>
            </a:r>
          </a:p>
          <a:p>
            <a:r>
              <a:rPr lang="en-US" dirty="0" smtClean="0"/>
              <a:t>Resolve conflicts in a positive way </a:t>
            </a:r>
            <a:endParaRPr lang="en-US" dirty="0"/>
          </a:p>
        </p:txBody>
      </p:sp>
      <p:pic>
        <p:nvPicPr>
          <p:cNvPr id="5" name="Picture 35" descr="C_E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165304"/>
            <a:ext cx="3384376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1" descr="Actalliance_Offic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165304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253477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Key principles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</a:rPr>
              <a:t>MHPSS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sv-SE" dirty="0"/>
          </a:p>
        </p:txBody>
      </p:sp>
      <p:sp>
        <p:nvSpPr>
          <p:cNvPr id="4" name="Content Placeholder 2"/>
          <p:cNvSpPr>
            <a:spLocks noGrp="1"/>
          </p:cNvSpPr>
          <p:nvPr/>
        </p:nvSpPr>
        <p:spPr>
          <a:xfrm>
            <a:off x="539552" y="1628800"/>
            <a:ext cx="8229600" cy="4525963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Human rights and equity 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Community participation</a:t>
            </a:r>
          </a:p>
          <a:p>
            <a:pPr marL="0" indent="0">
              <a:buNone/>
            </a:pPr>
            <a:endParaRPr lang="sv-S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no harm </a:t>
            </a:r>
          </a:p>
          <a:p>
            <a:pPr marL="0" indent="0">
              <a:buNone/>
            </a:pPr>
            <a:endParaRPr lang="sv-S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Building on available resources </a:t>
            </a:r>
            <a:r>
              <a:rPr lang="en-US" dirty="0" smtClean="0"/>
              <a:t>and </a:t>
            </a:r>
            <a:r>
              <a:rPr lang="en-US" dirty="0"/>
              <a:t>capacities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Integrated </a:t>
            </a:r>
            <a:r>
              <a:rPr lang="en-US" dirty="0"/>
              <a:t>Support Systems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</a:t>
            </a:r>
            <a:r>
              <a:rPr lang="en-US" dirty="0"/>
              <a:t>Multi-layered </a:t>
            </a:r>
            <a:r>
              <a:rPr lang="en-US" dirty="0" smtClean="0"/>
              <a:t>support</a:t>
            </a:r>
            <a:endParaRPr lang="sv-SE" dirty="0"/>
          </a:p>
        </p:txBody>
      </p:sp>
      <p:pic>
        <p:nvPicPr>
          <p:cNvPr id="5" name="Picture 35" descr="C_E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165304"/>
            <a:ext cx="3384376" cy="4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1" descr="Actalliance_Offic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165304"/>
            <a:ext cx="2664296" cy="4403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5362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Microsoft Office PowerPoint</Application>
  <PresentationFormat>On-screen Show (4:3)</PresentationFormat>
  <Paragraphs>93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Office-tema</vt:lpstr>
      <vt:lpstr>Community based psycho-social support </vt:lpstr>
      <vt:lpstr>2006:Williamson/Robinson</vt:lpstr>
      <vt:lpstr>PowerPoint Presentation</vt:lpstr>
      <vt:lpstr>How crisis can influence people</vt:lpstr>
      <vt:lpstr>How crisis can influence people</vt:lpstr>
      <vt:lpstr>What is needed</vt:lpstr>
      <vt:lpstr>What we want students to  LEARN? </vt:lpstr>
      <vt:lpstr>Our personal attitudes </vt:lpstr>
      <vt:lpstr>Key principles (MHPSS)</vt:lpstr>
      <vt:lpstr>Psycho-social interventions</vt:lpstr>
      <vt:lpstr>PowerPoint Presentation</vt:lpstr>
      <vt:lpstr>PowerPoint Presentation</vt:lpstr>
      <vt:lpstr>IASC Guidelines on Mental health and Psychosocial   Support in Emergency settings </vt:lpstr>
    </vt:vector>
  </TitlesOfParts>
  <Company>Svenska Kyrkan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 of Sweden</dc:title>
  <dc:creator>Maria Waade</dc:creator>
  <cp:lastModifiedBy>Minna Peltola</cp:lastModifiedBy>
  <cp:revision>132</cp:revision>
  <dcterms:created xsi:type="dcterms:W3CDTF">2013-11-27T16:33:43Z</dcterms:created>
  <dcterms:modified xsi:type="dcterms:W3CDTF">2015-09-29T07:48:13Z</dcterms:modified>
</cp:coreProperties>
</file>