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83" r:id="rId3"/>
    <p:sldId id="304" r:id="rId4"/>
    <p:sldId id="279" r:id="rId5"/>
    <p:sldId id="280" r:id="rId6"/>
    <p:sldId id="276" r:id="rId7"/>
    <p:sldId id="278" r:id="rId8"/>
    <p:sldId id="281" r:id="rId9"/>
    <p:sldId id="286" r:id="rId10"/>
    <p:sldId id="282" r:id="rId11"/>
    <p:sldId id="287" r:id="rId12"/>
    <p:sldId id="294" r:id="rId13"/>
    <p:sldId id="291" r:id="rId14"/>
    <p:sldId id="297" r:id="rId15"/>
    <p:sldId id="298" r:id="rId16"/>
    <p:sldId id="30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9900CC"/>
    <a:srgbClr val="FF25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3425329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113452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9387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2905289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4691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1807640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3708793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315555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3250511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F2DF193-3977-4D34-A878-CCF6335DF09E}" type="datetimeFigureOut">
              <a:rPr lang="fr-ML" smtClean="0"/>
              <a:t>11/09/2023</a:t>
            </a:fld>
            <a:endParaRPr lang="fr-ML"/>
          </a:p>
        </p:txBody>
      </p:sp>
      <p:sp>
        <p:nvSpPr>
          <p:cNvPr id="5" name="Footer Placeholder 4"/>
          <p:cNvSpPr>
            <a:spLocks noGrp="1"/>
          </p:cNvSpPr>
          <p:nvPr>
            <p:ph type="ftr" sz="quarter" idx="11"/>
          </p:nvPr>
        </p:nvSpPr>
        <p:spPr/>
        <p:txBody>
          <a:bodyPr/>
          <a:lstStyle/>
          <a:p>
            <a:endParaRPr lang="fr-ML"/>
          </a:p>
        </p:txBody>
      </p:sp>
      <p:sp>
        <p:nvSpPr>
          <p:cNvPr id="6" name="Slide Number Placeholder 5"/>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99810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F2DF193-3977-4D34-A878-CCF6335DF09E}" type="datetimeFigureOut">
              <a:rPr lang="fr-ML" smtClean="0"/>
              <a:t>11/09/2023</a:t>
            </a:fld>
            <a:endParaRPr lang="fr-ML"/>
          </a:p>
        </p:txBody>
      </p:sp>
      <p:sp>
        <p:nvSpPr>
          <p:cNvPr id="6" name="Footer Placeholder 5"/>
          <p:cNvSpPr>
            <a:spLocks noGrp="1"/>
          </p:cNvSpPr>
          <p:nvPr>
            <p:ph type="ftr" sz="quarter" idx="11"/>
          </p:nvPr>
        </p:nvSpPr>
        <p:spPr/>
        <p:txBody>
          <a:bodyPr/>
          <a:lstStyle/>
          <a:p>
            <a:endParaRPr lang="fr-ML"/>
          </a:p>
        </p:txBody>
      </p:sp>
      <p:sp>
        <p:nvSpPr>
          <p:cNvPr id="7" name="Slide Number Placeholder 6"/>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360794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F2DF193-3977-4D34-A878-CCF6335DF09E}" type="datetimeFigureOut">
              <a:rPr lang="fr-ML" smtClean="0"/>
              <a:t>11/09/2023</a:t>
            </a:fld>
            <a:endParaRPr lang="fr-ML"/>
          </a:p>
        </p:txBody>
      </p:sp>
      <p:sp>
        <p:nvSpPr>
          <p:cNvPr id="8" name="Footer Placeholder 7"/>
          <p:cNvSpPr>
            <a:spLocks noGrp="1"/>
          </p:cNvSpPr>
          <p:nvPr>
            <p:ph type="ftr" sz="quarter" idx="11"/>
          </p:nvPr>
        </p:nvSpPr>
        <p:spPr/>
        <p:txBody>
          <a:bodyPr/>
          <a:lstStyle/>
          <a:p>
            <a:endParaRPr lang="fr-ML"/>
          </a:p>
        </p:txBody>
      </p:sp>
      <p:sp>
        <p:nvSpPr>
          <p:cNvPr id="9" name="Slide Number Placeholder 8"/>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1836118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F2DF193-3977-4D34-A878-CCF6335DF09E}" type="datetimeFigureOut">
              <a:rPr lang="fr-ML" smtClean="0"/>
              <a:t>11/09/2023</a:t>
            </a:fld>
            <a:endParaRPr lang="fr-ML"/>
          </a:p>
        </p:txBody>
      </p:sp>
      <p:sp>
        <p:nvSpPr>
          <p:cNvPr id="4" name="Footer Placeholder 3"/>
          <p:cNvSpPr>
            <a:spLocks noGrp="1"/>
          </p:cNvSpPr>
          <p:nvPr>
            <p:ph type="ftr" sz="quarter" idx="11"/>
          </p:nvPr>
        </p:nvSpPr>
        <p:spPr/>
        <p:txBody>
          <a:bodyPr/>
          <a:lstStyle/>
          <a:p>
            <a:endParaRPr lang="fr-ML"/>
          </a:p>
        </p:txBody>
      </p:sp>
      <p:sp>
        <p:nvSpPr>
          <p:cNvPr id="5" name="Slide Number Placeholder 4"/>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40902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DF193-3977-4D34-A878-CCF6335DF09E}" type="datetimeFigureOut">
              <a:rPr lang="fr-ML" smtClean="0"/>
              <a:t>11/09/2023</a:t>
            </a:fld>
            <a:endParaRPr lang="fr-ML"/>
          </a:p>
        </p:txBody>
      </p:sp>
      <p:sp>
        <p:nvSpPr>
          <p:cNvPr id="3" name="Footer Placeholder 2"/>
          <p:cNvSpPr>
            <a:spLocks noGrp="1"/>
          </p:cNvSpPr>
          <p:nvPr>
            <p:ph type="ftr" sz="quarter" idx="11"/>
          </p:nvPr>
        </p:nvSpPr>
        <p:spPr/>
        <p:txBody>
          <a:bodyPr/>
          <a:lstStyle/>
          <a:p>
            <a:endParaRPr lang="fr-ML"/>
          </a:p>
        </p:txBody>
      </p:sp>
      <p:sp>
        <p:nvSpPr>
          <p:cNvPr id="4" name="Slide Number Placeholder 3"/>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3683527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3F2DF193-3977-4D34-A878-CCF6335DF09E}" type="datetimeFigureOut">
              <a:rPr lang="fr-ML" smtClean="0"/>
              <a:t>11/09/2023</a:t>
            </a:fld>
            <a:endParaRPr lang="fr-ML"/>
          </a:p>
        </p:txBody>
      </p:sp>
      <p:sp>
        <p:nvSpPr>
          <p:cNvPr id="6" name="Footer Placeholder 5"/>
          <p:cNvSpPr>
            <a:spLocks noGrp="1"/>
          </p:cNvSpPr>
          <p:nvPr>
            <p:ph type="ftr" sz="quarter" idx="11"/>
          </p:nvPr>
        </p:nvSpPr>
        <p:spPr/>
        <p:txBody>
          <a:bodyPr/>
          <a:lstStyle/>
          <a:p>
            <a:endParaRPr lang="fr-ML"/>
          </a:p>
        </p:txBody>
      </p:sp>
      <p:sp>
        <p:nvSpPr>
          <p:cNvPr id="7" name="Slide Number Placeholder 6"/>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1664496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3F2DF193-3977-4D34-A878-CCF6335DF09E}" type="datetimeFigureOut">
              <a:rPr lang="fr-ML" smtClean="0"/>
              <a:t>11/09/2023</a:t>
            </a:fld>
            <a:endParaRPr lang="fr-ML"/>
          </a:p>
        </p:txBody>
      </p:sp>
      <p:sp>
        <p:nvSpPr>
          <p:cNvPr id="6" name="Footer Placeholder 5"/>
          <p:cNvSpPr>
            <a:spLocks noGrp="1"/>
          </p:cNvSpPr>
          <p:nvPr>
            <p:ph type="ftr" sz="quarter" idx="11"/>
          </p:nvPr>
        </p:nvSpPr>
        <p:spPr/>
        <p:txBody>
          <a:bodyPr/>
          <a:lstStyle/>
          <a:p>
            <a:endParaRPr lang="fr-ML"/>
          </a:p>
        </p:txBody>
      </p:sp>
      <p:sp>
        <p:nvSpPr>
          <p:cNvPr id="7" name="Slide Number Placeholder 6"/>
          <p:cNvSpPr>
            <a:spLocks noGrp="1"/>
          </p:cNvSpPr>
          <p:nvPr>
            <p:ph type="sldNum" sz="quarter" idx="12"/>
          </p:nvPr>
        </p:nvSpPr>
        <p:spPr/>
        <p:txBody>
          <a:bodyPr/>
          <a:lstStyle/>
          <a:p>
            <a:fld id="{EDA2F429-6E38-4670-9901-01ACEB6138DD}" type="slidenum">
              <a:rPr lang="fr-ML" smtClean="0"/>
              <a:t>‹N°›</a:t>
            </a:fld>
            <a:endParaRPr lang="fr-ML"/>
          </a:p>
        </p:txBody>
      </p:sp>
    </p:spTree>
    <p:extLst>
      <p:ext uri="{BB962C8B-B14F-4D97-AF65-F5344CB8AC3E}">
        <p14:creationId xmlns:p14="http://schemas.microsoft.com/office/powerpoint/2010/main" val="3729837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2DF193-3977-4D34-A878-CCF6335DF09E}" type="datetimeFigureOut">
              <a:rPr lang="fr-ML" smtClean="0"/>
              <a:t>11/09/2023</a:t>
            </a:fld>
            <a:endParaRPr lang="fr-M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M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DA2F429-6E38-4670-9901-01ACEB6138DD}" type="slidenum">
              <a:rPr lang="fr-ML" smtClean="0"/>
              <a:t>‹N°›</a:t>
            </a:fld>
            <a:endParaRPr lang="fr-ML"/>
          </a:p>
        </p:txBody>
      </p:sp>
    </p:spTree>
    <p:extLst>
      <p:ext uri="{BB962C8B-B14F-4D97-AF65-F5344CB8AC3E}">
        <p14:creationId xmlns:p14="http://schemas.microsoft.com/office/powerpoint/2010/main" val="58556672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56592" y="-145774"/>
            <a:ext cx="939579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ML"/>
          </a:p>
        </p:txBody>
      </p:sp>
      <p:pic>
        <p:nvPicPr>
          <p:cNvPr id="9" name="Image 48" descr="12801607_507829142729380_3788751830305142178_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6198" y="194546"/>
            <a:ext cx="1415947" cy="1345154"/>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2272145" y="677747"/>
            <a:ext cx="7232073" cy="461665"/>
          </a:xfrm>
          <a:prstGeom prst="rect">
            <a:avLst/>
          </a:prstGeom>
          <a:noFill/>
        </p:spPr>
        <p:txBody>
          <a:bodyPr wrap="square" rtlCol="0">
            <a:spAutoFit/>
          </a:bodyPr>
          <a:lstStyle/>
          <a:p>
            <a:pPr algn="ctr"/>
            <a:r>
              <a:rPr lang="fr-ML" sz="2400" dirty="0">
                <a:latin typeface="Arial Black" panose="020B0A04020102020204" pitchFamily="34" charset="0"/>
              </a:rPr>
              <a:t>REPUBLIQUE DU MALI</a:t>
            </a:r>
          </a:p>
        </p:txBody>
      </p:sp>
      <p:sp>
        <p:nvSpPr>
          <p:cNvPr id="8" name="ZoneTexte 7"/>
          <p:cNvSpPr txBox="1"/>
          <p:nvPr/>
        </p:nvSpPr>
        <p:spPr>
          <a:xfrm>
            <a:off x="1866146" y="1479910"/>
            <a:ext cx="8044069" cy="400110"/>
          </a:xfrm>
          <a:prstGeom prst="rect">
            <a:avLst/>
          </a:prstGeom>
          <a:noFill/>
        </p:spPr>
        <p:txBody>
          <a:bodyPr wrap="square" rtlCol="0">
            <a:spAutoFit/>
          </a:bodyPr>
          <a:lstStyle/>
          <a:p>
            <a:pPr algn="ctr"/>
            <a:r>
              <a:rPr lang="fr-ML" sz="2000" b="1" dirty="0">
                <a:solidFill>
                  <a:srgbClr val="002060"/>
                </a:solidFill>
                <a:latin typeface="Arial Rounded MT Bold" panose="020F0704030504030204" pitchFamily="34" charset="0"/>
              </a:rPr>
              <a:t> MINISTERE DE L’EDUCATION NATIONALE  </a:t>
            </a:r>
          </a:p>
        </p:txBody>
      </p:sp>
      <p:sp>
        <p:nvSpPr>
          <p:cNvPr id="10" name="ZoneTexte 9"/>
          <p:cNvSpPr txBox="1"/>
          <p:nvPr/>
        </p:nvSpPr>
        <p:spPr>
          <a:xfrm>
            <a:off x="722432" y="1997839"/>
            <a:ext cx="9064110" cy="286232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n-US" sz="3600" b="1" dirty="0">
                <a:solidFill>
                  <a:schemeClr val="accent2">
                    <a:lumMod val="75000"/>
                  </a:schemeClr>
                </a:solidFill>
                <a:latin typeface="Baskerville Old Face" panose="02020602080505020303" pitchFamily="18" charset="0"/>
              </a:rPr>
              <a:t>PRESENTATION DU MALI SUR L’OPERATIONNALISATION DE LA DECLARATION SUR LA SECURITE DANS LES ECOLES ET LES UNIVERSITES LORS DES CONFLITS ARMES.</a:t>
            </a:r>
            <a:endParaRPr lang="fr-ML" sz="3600" dirty="0">
              <a:solidFill>
                <a:schemeClr val="accent2">
                  <a:lumMod val="75000"/>
                </a:schemeClr>
              </a:solidFill>
              <a:latin typeface="Baskerville Old Face" panose="02020602080505020303" pitchFamily="18" charset="0"/>
            </a:endParaRPr>
          </a:p>
        </p:txBody>
      </p:sp>
      <p:sp>
        <p:nvSpPr>
          <p:cNvPr id="11" name="ZoneTexte 10"/>
          <p:cNvSpPr txBox="1"/>
          <p:nvPr/>
        </p:nvSpPr>
        <p:spPr>
          <a:xfrm>
            <a:off x="856197" y="6074875"/>
            <a:ext cx="2511691" cy="523220"/>
          </a:xfrm>
          <a:prstGeom prst="rect">
            <a:avLst/>
          </a:prstGeom>
          <a:noFill/>
        </p:spPr>
        <p:txBody>
          <a:bodyPr wrap="square" rtlCol="0">
            <a:spAutoFit/>
          </a:bodyPr>
          <a:lstStyle/>
          <a:p>
            <a:r>
              <a:rPr lang="fr-ML" sz="2800" b="1" dirty="0">
                <a:latin typeface="Arabic Typesetting" panose="03020402040406030203" pitchFamily="66" charset="-78"/>
                <a:cs typeface="Arabic Typesetting" panose="03020402040406030203" pitchFamily="66" charset="-78"/>
              </a:rPr>
              <a:t>11 septembre 2023</a:t>
            </a:r>
          </a:p>
        </p:txBody>
      </p:sp>
    </p:spTree>
    <p:extLst>
      <p:ext uri="{BB962C8B-B14F-4D97-AF65-F5344CB8AC3E}">
        <p14:creationId xmlns:p14="http://schemas.microsoft.com/office/powerpoint/2010/main" val="3383992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696" y="414768"/>
            <a:ext cx="11499273" cy="491225"/>
          </a:xfrm>
          <a:prstGeom prst="rect">
            <a:avLst/>
          </a:prstGeom>
        </p:spPr>
        <p:txBody>
          <a:bodyPr wrap="square" anchor="ctr">
            <a:spAutoFit/>
          </a:bodyPr>
          <a:lstStyle/>
          <a:p>
            <a:pPr algn="just">
              <a:lnSpc>
                <a:spcPct val="150000"/>
              </a:lnSpc>
              <a:spcAft>
                <a:spcPts val="600"/>
              </a:spcAft>
            </a:pPr>
            <a:endParaRPr lang="fr-ML" sz="20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649930" y="506492"/>
            <a:ext cx="8083252" cy="6801157"/>
          </a:xfrm>
          <a:prstGeom prst="rect">
            <a:avLst/>
          </a:prstGeom>
        </p:spPr>
        <p:txBody>
          <a:bodyPr wrap="square" anchor="ctr">
            <a:spAutoFit/>
          </a:bodyPr>
          <a:lstStyle/>
          <a:p>
            <a:endParaRPr lang="fr-ML" sz="2000" dirty="0">
              <a:ea typeface="Tahoma" panose="020B0604030504040204" pitchFamily="34" charset="0"/>
              <a:cs typeface="Tahoma" panose="020B0604030504040204" pitchFamily="34" charset="0"/>
            </a:endParaRPr>
          </a:p>
          <a:p>
            <a:endParaRPr lang="fr-ML" sz="2000" dirty="0">
              <a:ea typeface="Tahoma" panose="020B0604030504040204" pitchFamily="34" charset="0"/>
              <a:cs typeface="Tahoma" panose="020B0604030504040204" pitchFamily="34" charset="0"/>
            </a:endParaRPr>
          </a:p>
          <a:p>
            <a:pPr marL="342900" indent="-342900">
              <a:buFont typeface="Wingdings" panose="05000000000000000000" pitchFamily="2" charset="2"/>
              <a:buChar char="q"/>
            </a:pPr>
            <a:r>
              <a:rPr lang="fr-ML" sz="2000" b="1" dirty="0">
                <a:ea typeface="Tahoma" panose="020B0604030504040204" pitchFamily="34" charset="0"/>
                <a:cs typeface="Tahoma" panose="020B0604030504040204" pitchFamily="34" charset="0"/>
              </a:rPr>
              <a:t>la participation aux rencontres de partage d’expériences à sous-tendu :</a:t>
            </a:r>
          </a:p>
          <a:p>
            <a:endParaRPr lang="fr-FR" sz="2000" dirty="0">
              <a:ea typeface="Tahoma" panose="020B0604030504040204" pitchFamily="34" charset="0"/>
              <a:cs typeface="Tahoma" panose="020B0604030504040204" pitchFamily="34" charset="0"/>
            </a:endParaRPr>
          </a:p>
          <a:p>
            <a:r>
              <a:rPr lang="fr-FR" sz="2000" dirty="0">
                <a:ea typeface="Tahoma" panose="020B0604030504040204" pitchFamily="34" charset="0"/>
                <a:cs typeface="Tahoma" panose="020B0604030504040204" pitchFamily="34" charset="0"/>
              </a:rPr>
              <a:t>Le Mali participe à toutes les rencontres de partage d’expériences auxquelles il a été sollicité (des conférences internationales aux rencontres sous régionales , en passant par les rencontres régionales, en format présentiel tout comme en format virtuel). </a:t>
            </a:r>
          </a:p>
          <a:p>
            <a:endParaRPr lang="fr-FR" sz="2000" dirty="0">
              <a:ea typeface="Tahoma" panose="020B0604030504040204" pitchFamily="34" charset="0"/>
              <a:cs typeface="Tahoma" panose="020B0604030504040204" pitchFamily="34" charset="0"/>
            </a:endParaRPr>
          </a:p>
          <a:p>
            <a:endParaRPr lang="fr-FR" sz="2000" dirty="0">
              <a:ea typeface="Tahoma" panose="020B0604030504040204" pitchFamily="34" charset="0"/>
              <a:cs typeface="Tahoma" panose="020B0604030504040204" pitchFamily="34" charset="0"/>
            </a:endParaRPr>
          </a:p>
          <a:p>
            <a:r>
              <a:rPr lang="fr-FR" sz="2000" b="1" dirty="0">
                <a:ea typeface="Tahoma" panose="020B0604030504040204" pitchFamily="34" charset="0"/>
                <a:cs typeface="Tahoma" panose="020B0604030504040204" pitchFamily="34" charset="0"/>
              </a:rPr>
              <a:t> </a:t>
            </a:r>
            <a:endParaRPr lang="fr-FR" sz="2000" dirty="0">
              <a:ea typeface="Tahoma" panose="020B0604030504040204" pitchFamily="34" charset="0"/>
              <a:cs typeface="Tahoma" panose="020B0604030504040204" pitchFamily="34" charset="0"/>
            </a:endParaRPr>
          </a:p>
          <a:p>
            <a:endParaRPr lang="fr-FR" sz="2000" b="1" dirty="0">
              <a:ea typeface="Tahoma" panose="020B0604030504040204" pitchFamily="34" charset="0"/>
              <a:cs typeface="Tahoma" panose="020B0604030504040204" pitchFamily="34" charset="0"/>
            </a:endParaRPr>
          </a:p>
          <a:p>
            <a:pPr marL="342900" indent="-342900">
              <a:buFont typeface="Wingdings" panose="05000000000000000000" pitchFamily="2" charset="2"/>
              <a:buChar char="§"/>
            </a:pPr>
            <a:endParaRPr lang="fr-FR" sz="2000" b="1" dirty="0">
              <a:ea typeface="Tahoma" panose="020B0604030504040204" pitchFamily="34" charset="0"/>
              <a:cs typeface="Tahoma" panose="020B0604030504040204" pitchFamily="34" charset="0"/>
            </a:endParaRPr>
          </a:p>
          <a:p>
            <a:endParaRPr lang="fr-FR" sz="2000" b="1" dirty="0">
              <a:ea typeface="Tahoma" panose="020B0604030504040204" pitchFamily="34" charset="0"/>
              <a:cs typeface="Tahoma" panose="020B0604030504040204" pitchFamily="34" charset="0"/>
            </a:endParaRPr>
          </a:p>
          <a:p>
            <a:pPr marL="342900" indent="-342900">
              <a:buFont typeface="Wingdings" panose="05000000000000000000" pitchFamily="2" charset="2"/>
              <a:buChar char="§"/>
            </a:pPr>
            <a:endParaRPr lang="fr-ML" sz="2000" b="1" dirty="0">
              <a:ea typeface="Tahoma" panose="020B0604030504040204" pitchFamily="34" charset="0"/>
              <a:cs typeface="Tahoma" panose="020B0604030504040204" pitchFamily="34" charset="0"/>
            </a:endParaRPr>
          </a:p>
          <a:p>
            <a:endParaRPr lang="fr-ML" sz="2000" dirty="0">
              <a:ea typeface="Tahoma" panose="020B0604030504040204" pitchFamily="34" charset="0"/>
              <a:cs typeface="Tahoma" panose="020B0604030504040204" pitchFamily="34" charset="0"/>
            </a:endParaRPr>
          </a:p>
          <a:p>
            <a:endParaRPr lang="fr-ML" sz="2000" dirty="0">
              <a:ea typeface="Tahoma" panose="020B0604030504040204" pitchFamily="34" charset="0"/>
              <a:cs typeface="Tahoma" panose="020B0604030504040204" pitchFamily="34" charset="0"/>
            </a:endParaRPr>
          </a:p>
          <a:p>
            <a:pPr lvl="0">
              <a:lnSpc>
                <a:spcPct val="150000"/>
              </a:lnSpc>
              <a:spcAft>
                <a:spcPts val="0"/>
              </a:spcAft>
            </a:pPr>
            <a:r>
              <a:rPr lang="fr-ML" sz="2000" dirty="0">
                <a:ea typeface="Tahoma" panose="020B0604030504040204" pitchFamily="34" charset="0"/>
                <a:cs typeface="Tahoma" panose="020B0604030504040204" pitchFamily="34" charset="0"/>
              </a:rPr>
              <a:t> </a:t>
            </a:r>
          </a:p>
          <a:p>
            <a:pPr lvl="0">
              <a:lnSpc>
                <a:spcPct val="150000"/>
              </a:lnSpc>
              <a:spcAft>
                <a:spcPts val="0"/>
              </a:spcAft>
            </a:pPr>
            <a:endParaRPr lang="fr-ML" sz="2000" dirty="0">
              <a:ea typeface="Tahoma" panose="020B0604030504040204" pitchFamily="34" charset="0"/>
              <a:cs typeface="Tahoma" panose="020B0604030504040204" pitchFamily="34" charset="0"/>
            </a:endParaRPr>
          </a:p>
        </p:txBody>
      </p:sp>
      <p:sp>
        <p:nvSpPr>
          <p:cNvPr id="4" name="Rectangle 3"/>
          <p:cNvSpPr/>
          <p:nvPr/>
        </p:nvSpPr>
        <p:spPr>
          <a:xfrm>
            <a:off x="3028943" y="3244334"/>
            <a:ext cx="256802" cy="369332"/>
          </a:xfrm>
          <a:prstGeom prst="rect">
            <a:avLst/>
          </a:prstGeom>
        </p:spPr>
        <p:txBody>
          <a:bodyPr wrap="none">
            <a:spAutoFit/>
          </a:bodyPr>
          <a:lstStyle/>
          <a:p>
            <a:r>
              <a:rPr lang="fr-ML" dirty="0">
                <a:latin typeface="Tahoma" panose="020B0604030504040204" pitchFamily="34" charset="0"/>
                <a:ea typeface="Tahoma" panose="020B0604030504040204" pitchFamily="34" charset="0"/>
                <a:cs typeface="Tahoma" panose="020B0604030504040204" pitchFamily="34" charset="0"/>
              </a:rPr>
              <a:t> </a:t>
            </a:r>
            <a:endParaRPr lang="fr-FR" dirty="0"/>
          </a:p>
        </p:txBody>
      </p:sp>
    </p:spTree>
    <p:extLst>
      <p:ext uri="{BB962C8B-B14F-4D97-AF65-F5344CB8AC3E}">
        <p14:creationId xmlns:p14="http://schemas.microsoft.com/office/powerpoint/2010/main" val="695730704"/>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696" y="414768"/>
            <a:ext cx="11499273" cy="491225"/>
          </a:xfrm>
          <a:prstGeom prst="rect">
            <a:avLst/>
          </a:prstGeom>
        </p:spPr>
        <p:txBody>
          <a:bodyPr wrap="square" anchor="ctr">
            <a:spAutoFit/>
          </a:bodyPr>
          <a:lstStyle/>
          <a:p>
            <a:pPr algn="just">
              <a:lnSpc>
                <a:spcPct val="150000"/>
              </a:lnSpc>
              <a:spcAft>
                <a:spcPts val="600"/>
              </a:spcAft>
            </a:pPr>
            <a:endParaRPr lang="fr-ML" sz="20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581892" y="-1402478"/>
            <a:ext cx="8581166" cy="10032298"/>
          </a:xfrm>
          <a:prstGeom prst="rect">
            <a:avLst/>
          </a:prstGeom>
        </p:spPr>
        <p:txBody>
          <a:bodyPr wrap="square" anchor="ctr">
            <a:spAutoFit/>
          </a:bodyPr>
          <a:lstStyle/>
          <a:p>
            <a:endParaRPr lang="fr-FR" sz="2000" dirty="0">
              <a:latin typeface="Tahoma" panose="020B0604030504040204" pitchFamily="34" charset="0"/>
              <a:ea typeface="Tahoma" panose="020B0604030504040204" pitchFamily="34" charset="0"/>
              <a:cs typeface="Tahoma" panose="020B0604030504040204" pitchFamily="34" charset="0"/>
            </a:endParaRPr>
          </a:p>
          <a:p>
            <a:endParaRPr lang="fr-FR" sz="2000" dirty="0">
              <a:latin typeface="Tahoma" panose="020B0604030504040204" pitchFamily="34" charset="0"/>
              <a:ea typeface="Tahoma" panose="020B0604030504040204" pitchFamily="34" charset="0"/>
              <a:cs typeface="Tahoma" panose="020B0604030504040204" pitchFamily="34" charset="0"/>
            </a:endParaRPr>
          </a:p>
          <a:p>
            <a:endParaRPr lang="fr-FR" sz="2000" dirty="0">
              <a:latin typeface="Tahoma" panose="020B0604030504040204" pitchFamily="34" charset="0"/>
              <a:ea typeface="Tahoma" panose="020B0604030504040204" pitchFamily="34" charset="0"/>
              <a:cs typeface="Tahoma" panose="020B0604030504040204" pitchFamily="34" charset="0"/>
            </a:endParaRPr>
          </a:p>
          <a:p>
            <a:endParaRPr lang="fr-FR" sz="2000" b="1" dirty="0">
              <a:latin typeface="Verdana" panose="020B0604030504040204" pitchFamily="34" charset="0"/>
              <a:ea typeface="Verdana" panose="020B0604030504040204" pitchFamily="34" charset="0"/>
              <a:cs typeface="Tahoma" panose="020B0604030504040204" pitchFamily="34" charset="0"/>
            </a:endParaRPr>
          </a:p>
          <a:p>
            <a:endParaRPr lang="fr-FR" sz="2000" b="1" dirty="0">
              <a:latin typeface="Verdana" panose="020B0604030504040204" pitchFamily="34" charset="0"/>
              <a:ea typeface="Verdana" panose="020B0604030504040204" pitchFamily="34" charset="0"/>
              <a:cs typeface="Tahoma" panose="020B0604030504040204" pitchFamily="34" charset="0"/>
            </a:endParaRPr>
          </a:p>
          <a:p>
            <a:endParaRPr lang="fr-FR" sz="2000" b="1" dirty="0">
              <a:latin typeface="Verdana" panose="020B0604030504040204" pitchFamily="34" charset="0"/>
              <a:ea typeface="Verdana" panose="020B0604030504040204" pitchFamily="34" charset="0"/>
              <a:cs typeface="Tahoma" panose="020B0604030504040204" pitchFamily="34" charset="0"/>
            </a:endParaRPr>
          </a:p>
          <a:p>
            <a:endParaRPr lang="fr-FR" sz="2000" b="1" dirty="0">
              <a:latin typeface="Verdana" panose="020B0604030504040204" pitchFamily="34" charset="0"/>
              <a:ea typeface="Verdana" panose="020B0604030504040204" pitchFamily="34" charset="0"/>
              <a:cs typeface="Tahoma" panose="020B0604030504040204" pitchFamily="34" charset="0"/>
            </a:endParaRPr>
          </a:p>
          <a:p>
            <a:endParaRPr lang="fr-FR" sz="2000" b="1" dirty="0">
              <a:latin typeface="Verdana" panose="020B0604030504040204" pitchFamily="34" charset="0"/>
              <a:ea typeface="Verdana" panose="020B0604030504040204" pitchFamily="34" charset="0"/>
              <a:cs typeface="Tahoma" panose="020B0604030504040204" pitchFamily="34" charset="0"/>
            </a:endParaRPr>
          </a:p>
          <a:p>
            <a:pPr algn="ctr"/>
            <a:r>
              <a:rPr lang="fr-FR" b="1" u="sng" dirty="0">
                <a:latin typeface="Verdana" panose="020B0604030504040204" pitchFamily="34" charset="0"/>
                <a:ea typeface="Verdana" panose="020B0604030504040204" pitchFamily="34" charset="0"/>
                <a:cs typeface="Tahoma" panose="020B0604030504040204" pitchFamily="34" charset="0"/>
              </a:rPr>
              <a:t>Les difficultés rencontrées :</a:t>
            </a:r>
          </a:p>
          <a:p>
            <a:pPr algn="ctr"/>
            <a:r>
              <a:rPr lang="fr-FR" b="1" u="sng" dirty="0">
                <a:latin typeface="Verdana" panose="020B0604030504040204" pitchFamily="34" charset="0"/>
                <a:ea typeface="Verdana" panose="020B0604030504040204" pitchFamily="34" charset="0"/>
                <a:cs typeface="Tahoma" panose="020B0604030504040204" pitchFamily="34" charset="0"/>
              </a:rPr>
              <a:t> </a:t>
            </a:r>
          </a:p>
          <a:p>
            <a:r>
              <a:rPr lang="fr-FR" dirty="0">
                <a:latin typeface="Verdana" panose="020B0604030504040204" pitchFamily="34" charset="0"/>
                <a:ea typeface="Verdana" panose="020B0604030504040204" pitchFamily="34" charset="0"/>
                <a:cs typeface="Tahoma" panose="020B0604030504040204" pitchFamily="34" charset="0"/>
              </a:rPr>
              <a:t>Elles sont, entre autres  </a:t>
            </a:r>
            <a:r>
              <a:rPr lang="fr-FR" b="1" dirty="0">
                <a:latin typeface="Verdana" panose="020B0604030504040204" pitchFamily="34" charset="0"/>
                <a:ea typeface="Verdana" panose="020B0604030504040204" pitchFamily="34" charset="0"/>
                <a:cs typeface="Tahoma" panose="020B0604030504040204" pitchFamily="34" charset="0"/>
              </a:rPr>
              <a:t>:</a:t>
            </a:r>
          </a:p>
          <a:p>
            <a:endParaRPr lang="fr-FR" b="1"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
            </a:pPr>
            <a:r>
              <a:rPr lang="fr-FR" dirty="0">
                <a:latin typeface="Verdana" panose="020B0604030504040204" pitchFamily="34" charset="0"/>
                <a:ea typeface="Verdana" panose="020B0604030504040204" pitchFamily="34" charset="0"/>
                <a:cs typeface="Tahoma" panose="020B0604030504040204" pitchFamily="34" charset="0"/>
              </a:rPr>
              <a:t>la multiplicité et la diversité des groupes/milices armés ;</a:t>
            </a:r>
          </a:p>
          <a:p>
            <a:endParaRPr lang="fr-FR"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
            </a:pPr>
            <a:r>
              <a:rPr lang="fr-FR" dirty="0">
                <a:latin typeface="Verdana" panose="020B0604030504040204" pitchFamily="34" charset="0"/>
                <a:ea typeface="Verdana" panose="020B0604030504040204" pitchFamily="34" charset="0"/>
                <a:cs typeface="Tahoma" panose="020B0604030504040204" pitchFamily="34" charset="0"/>
              </a:rPr>
              <a:t>la poursuite des attaques contre les écoles ;</a:t>
            </a:r>
          </a:p>
          <a:p>
            <a:endParaRPr lang="fr-FR"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
            </a:pPr>
            <a:r>
              <a:rPr lang="fr-FR" dirty="0">
                <a:latin typeface="Verdana" panose="020B0604030504040204" pitchFamily="34" charset="0"/>
                <a:ea typeface="Verdana" panose="020B0604030504040204" pitchFamily="34" charset="0"/>
                <a:cs typeface="Tahoma" panose="020B0604030504040204" pitchFamily="34" charset="0"/>
              </a:rPr>
              <a:t>la persistance de l’administration des violations graves à l’encontre des enfants, singulièrement les filles ;</a:t>
            </a:r>
          </a:p>
          <a:p>
            <a:endParaRPr lang="fr-FR"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
            </a:pPr>
            <a:r>
              <a:rPr lang="fr-FR" dirty="0">
                <a:latin typeface="Verdana" panose="020B0604030504040204" pitchFamily="34" charset="0"/>
                <a:ea typeface="Verdana" panose="020B0604030504040204" pitchFamily="34" charset="0"/>
                <a:cs typeface="Tahoma" panose="020B0604030504040204" pitchFamily="34" charset="0"/>
              </a:rPr>
              <a:t>l’enclavement des zones affectées  par l’insécurité ;</a:t>
            </a:r>
          </a:p>
          <a:p>
            <a:endParaRPr lang="fr-FR"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
            </a:pPr>
            <a:r>
              <a:rPr lang="fr-FR" dirty="0">
                <a:latin typeface="Verdana" panose="020B0604030504040204" pitchFamily="34" charset="0"/>
                <a:ea typeface="Verdana" panose="020B0604030504040204" pitchFamily="34" charset="0"/>
                <a:cs typeface="Tahoma" panose="020B0604030504040204" pitchFamily="34" charset="0"/>
              </a:rPr>
              <a:t>l’insuffisance de ressources financières pour la réalisation de toutes les activités planifiées.</a:t>
            </a:r>
          </a:p>
          <a:p>
            <a:endParaRPr lang="fr-FR" sz="2000" dirty="0">
              <a:latin typeface="Verdana" panose="020B0604030504040204" pitchFamily="34" charset="0"/>
              <a:ea typeface="Verdana" panose="020B0604030504040204" pitchFamily="34" charset="0"/>
              <a:cs typeface="Tahoma" panose="020B0604030504040204" pitchFamily="34" charset="0"/>
            </a:endParaRPr>
          </a:p>
          <a:p>
            <a:endParaRPr lang="fr-FR" sz="2000" dirty="0">
              <a:latin typeface="Tahoma" panose="020B0604030504040204" pitchFamily="34" charset="0"/>
              <a:ea typeface="Tahoma" panose="020B0604030504040204" pitchFamily="34" charset="0"/>
              <a:cs typeface="Tahoma" panose="020B0604030504040204" pitchFamily="34" charset="0"/>
            </a:endParaRPr>
          </a:p>
          <a:p>
            <a:endParaRPr lang="fr-FR" sz="2000" b="1" dirty="0">
              <a:latin typeface="Tahoma" panose="020B0604030504040204" pitchFamily="34" charset="0"/>
              <a:ea typeface="Tahoma" panose="020B0604030504040204" pitchFamily="34" charset="0"/>
              <a:cs typeface="Tahoma" panose="020B0604030504040204" pitchFamily="34" charset="0"/>
            </a:endParaRPr>
          </a:p>
          <a:p>
            <a:pPr marL="342900" indent="-342900">
              <a:buFont typeface="Wingdings" panose="05000000000000000000" pitchFamily="2" charset="2"/>
              <a:buChar char="§"/>
            </a:pPr>
            <a:endParaRPr lang="fr-FR" sz="2000" b="1" dirty="0">
              <a:latin typeface="Tahoma" panose="020B0604030504040204" pitchFamily="34" charset="0"/>
              <a:ea typeface="Tahoma" panose="020B0604030504040204" pitchFamily="34" charset="0"/>
              <a:cs typeface="Tahoma" panose="020B0604030504040204" pitchFamily="34" charset="0"/>
            </a:endParaRPr>
          </a:p>
          <a:p>
            <a:endParaRPr lang="fr-FR" sz="2000" b="1" dirty="0">
              <a:latin typeface="Tahoma" panose="020B0604030504040204" pitchFamily="34" charset="0"/>
              <a:ea typeface="Tahoma" panose="020B0604030504040204" pitchFamily="34" charset="0"/>
              <a:cs typeface="Tahoma" panose="020B0604030504040204" pitchFamily="34" charset="0"/>
            </a:endParaRPr>
          </a:p>
          <a:p>
            <a:pPr marL="342900" indent="-342900">
              <a:buFont typeface="Wingdings" panose="05000000000000000000" pitchFamily="2" charset="2"/>
              <a:buChar char="§"/>
            </a:pPr>
            <a:endParaRPr lang="fr-ML" sz="2000" b="1" dirty="0">
              <a:latin typeface="Tahoma" panose="020B0604030504040204" pitchFamily="34" charset="0"/>
              <a:ea typeface="Tahoma" panose="020B0604030504040204" pitchFamily="34" charset="0"/>
              <a:cs typeface="Tahoma" panose="020B0604030504040204" pitchFamily="34" charset="0"/>
            </a:endParaRPr>
          </a:p>
          <a:p>
            <a:endParaRPr lang="fr-ML" sz="2000" dirty="0">
              <a:latin typeface="Tahoma" panose="020B0604030504040204" pitchFamily="34" charset="0"/>
              <a:ea typeface="Tahoma" panose="020B0604030504040204" pitchFamily="34" charset="0"/>
              <a:cs typeface="Tahoma" panose="020B0604030504040204" pitchFamily="34" charset="0"/>
            </a:endParaRPr>
          </a:p>
          <a:p>
            <a:endParaRPr lang="fr-ML" sz="2000" dirty="0">
              <a:latin typeface="Tahoma" panose="020B0604030504040204" pitchFamily="34" charset="0"/>
              <a:ea typeface="Tahoma" panose="020B0604030504040204" pitchFamily="34" charset="0"/>
              <a:cs typeface="Tahoma" panose="020B0604030504040204" pitchFamily="34" charset="0"/>
            </a:endParaRPr>
          </a:p>
          <a:p>
            <a:pPr lvl="0">
              <a:lnSpc>
                <a:spcPct val="150000"/>
              </a:lnSpc>
              <a:spcAft>
                <a:spcPts val="0"/>
              </a:spcAft>
            </a:pPr>
            <a:r>
              <a:rPr lang="fr-ML" sz="2000" dirty="0">
                <a:latin typeface="Tahoma" panose="020B0604030504040204" pitchFamily="34" charset="0"/>
                <a:ea typeface="Tahoma" panose="020B0604030504040204" pitchFamily="34" charset="0"/>
                <a:cs typeface="Tahoma" panose="020B0604030504040204" pitchFamily="34" charset="0"/>
              </a:rPr>
              <a:t> </a:t>
            </a:r>
          </a:p>
          <a:p>
            <a:pPr lvl="0">
              <a:lnSpc>
                <a:spcPct val="150000"/>
              </a:lnSpc>
              <a:spcAft>
                <a:spcPts val="0"/>
              </a:spcAft>
            </a:pPr>
            <a:endParaRPr lang="fr-ML" sz="2000"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3"/>
          <p:cNvSpPr/>
          <p:nvPr/>
        </p:nvSpPr>
        <p:spPr>
          <a:xfrm>
            <a:off x="3028943" y="3244334"/>
            <a:ext cx="256802" cy="369332"/>
          </a:xfrm>
          <a:prstGeom prst="rect">
            <a:avLst/>
          </a:prstGeom>
        </p:spPr>
        <p:txBody>
          <a:bodyPr wrap="none">
            <a:spAutoFit/>
          </a:bodyPr>
          <a:lstStyle/>
          <a:p>
            <a:r>
              <a:rPr lang="fr-ML" dirty="0">
                <a:latin typeface="Tahoma" panose="020B0604030504040204" pitchFamily="34" charset="0"/>
                <a:ea typeface="Tahoma" panose="020B0604030504040204" pitchFamily="34" charset="0"/>
                <a:cs typeface="Tahoma" panose="020B0604030504040204" pitchFamily="34" charset="0"/>
              </a:rPr>
              <a:t> </a:t>
            </a:r>
            <a:endParaRPr lang="fr-FR" dirty="0"/>
          </a:p>
        </p:txBody>
      </p:sp>
    </p:spTree>
    <p:extLst>
      <p:ext uri="{BB962C8B-B14F-4D97-AF65-F5344CB8AC3E}">
        <p14:creationId xmlns:p14="http://schemas.microsoft.com/office/powerpoint/2010/main" val="413639611"/>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t> </a:t>
            </a:r>
          </a:p>
        </p:txBody>
      </p:sp>
      <p:sp>
        <p:nvSpPr>
          <p:cNvPr id="3" name="Espace réservé du contenu 2"/>
          <p:cNvSpPr>
            <a:spLocks noGrp="1"/>
          </p:cNvSpPr>
          <p:nvPr>
            <p:ph idx="1"/>
          </p:nvPr>
        </p:nvSpPr>
        <p:spPr>
          <a:xfrm>
            <a:off x="677334" y="1488613"/>
            <a:ext cx="8596668" cy="3880773"/>
          </a:xfrm>
        </p:spPr>
        <p:txBody>
          <a:bodyPr>
            <a:noAutofit/>
          </a:bodyPr>
          <a:lstStyle/>
          <a:p>
            <a:pPr marL="0" indent="0">
              <a:buNone/>
            </a:pPr>
            <a:r>
              <a:rPr lang="fr-FR" dirty="0"/>
              <a:t>Merci Madame la modératrice pour cette question. </a:t>
            </a:r>
          </a:p>
          <a:p>
            <a:pPr marL="0" indent="0">
              <a:buNone/>
            </a:pPr>
            <a:r>
              <a:rPr lang="fr-FR" dirty="0"/>
              <a:t>L’Avant-Projet de loi portant protection des écoles s’articule autour de :</a:t>
            </a:r>
          </a:p>
          <a:p>
            <a:pPr>
              <a:buFont typeface="Wingdings" panose="05000000000000000000" pitchFamily="2" charset="2"/>
              <a:buChar char="q"/>
            </a:pPr>
            <a:r>
              <a:rPr lang="fr-FR" b="1" dirty="0"/>
              <a:t>cinq (5) chapitres ;</a:t>
            </a:r>
          </a:p>
          <a:p>
            <a:pPr>
              <a:buFont typeface="Wingdings" panose="05000000000000000000" pitchFamily="2" charset="2"/>
              <a:buChar char="q"/>
            </a:pPr>
            <a:r>
              <a:rPr lang="fr-FR" b="1" dirty="0"/>
              <a:t>sept (7) sections et </a:t>
            </a:r>
          </a:p>
          <a:p>
            <a:pPr>
              <a:buFont typeface="Wingdings" panose="05000000000000000000" pitchFamily="2" charset="2"/>
              <a:buChar char="q"/>
            </a:pPr>
            <a:r>
              <a:rPr lang="fr-FR" b="1" dirty="0"/>
              <a:t>Quarante (40) articles.</a:t>
            </a:r>
          </a:p>
          <a:p>
            <a:pPr marL="0" indent="0">
              <a:buNone/>
            </a:pPr>
            <a:r>
              <a:rPr lang="fr-FR" b="1" dirty="0"/>
              <a:t>Le chapitre I traite :</a:t>
            </a:r>
          </a:p>
          <a:p>
            <a:pPr>
              <a:buFont typeface="Wingdings" panose="05000000000000000000" pitchFamily="2" charset="2"/>
              <a:buChar char="Ø"/>
            </a:pPr>
            <a:r>
              <a:rPr lang="fr-FR" dirty="0"/>
              <a:t>de l’objet et du champ d’application dans </a:t>
            </a:r>
            <a:r>
              <a:rPr lang="fr-FR" b="1" dirty="0"/>
              <a:t>les articles Ier et 2 de la section I ;</a:t>
            </a:r>
          </a:p>
          <a:p>
            <a:pPr>
              <a:buFont typeface="Wingdings" panose="05000000000000000000" pitchFamily="2" charset="2"/>
              <a:buChar char="Ø"/>
            </a:pPr>
            <a:r>
              <a:rPr lang="fr-FR" dirty="0"/>
              <a:t>la définition du vocabulaire usuel est donnée dans les articles allant de</a:t>
            </a:r>
            <a:r>
              <a:rPr lang="fr-FR" b="1" dirty="0"/>
              <a:t> 3 à 14 de la section II</a:t>
            </a:r>
            <a:r>
              <a:rPr lang="fr-FR" dirty="0"/>
              <a:t> ;</a:t>
            </a:r>
          </a:p>
          <a:p>
            <a:pPr>
              <a:buFont typeface="Wingdings" panose="05000000000000000000" pitchFamily="2" charset="2"/>
              <a:buChar char="Ø"/>
            </a:pPr>
            <a:endParaRPr lang="fr-FR" sz="2000" dirty="0"/>
          </a:p>
          <a:p>
            <a:pPr>
              <a:buFont typeface="Wingdings" panose="05000000000000000000" pitchFamily="2" charset="2"/>
              <a:buChar char="Ø"/>
            </a:pPr>
            <a:endParaRPr lang="fr-FR" sz="2000" dirty="0"/>
          </a:p>
        </p:txBody>
      </p:sp>
    </p:spTree>
    <p:extLst>
      <p:ext uri="{BB962C8B-B14F-4D97-AF65-F5344CB8AC3E}">
        <p14:creationId xmlns:p14="http://schemas.microsoft.com/office/powerpoint/2010/main" val="3134532394"/>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br>
              <a:rPr lang="fr-FR" dirty="0"/>
            </a:br>
            <a:endParaRPr lang="fr-FR" dirty="0"/>
          </a:p>
        </p:txBody>
      </p:sp>
      <p:sp>
        <p:nvSpPr>
          <p:cNvPr id="3" name="Espace réservé du contenu 2"/>
          <p:cNvSpPr>
            <a:spLocks noGrp="1"/>
          </p:cNvSpPr>
          <p:nvPr>
            <p:ph idx="1"/>
          </p:nvPr>
        </p:nvSpPr>
        <p:spPr>
          <a:xfrm>
            <a:off x="677334" y="1166676"/>
            <a:ext cx="9049762" cy="4067933"/>
          </a:xfrm>
        </p:spPr>
        <p:txBody>
          <a:bodyPr>
            <a:normAutofit/>
          </a:bodyPr>
          <a:lstStyle/>
          <a:p>
            <a:pPr marL="0" indent="0">
              <a:buNone/>
            </a:pPr>
            <a:r>
              <a:rPr lang="fr-FR" dirty="0"/>
              <a:t>Les conditions exceptionnelles justifiant la traversée, l’occupation, la destruction ou les attaques contre le domaine scolaire ou universitaire sont définies  dans </a:t>
            </a:r>
            <a:r>
              <a:rPr lang="fr-FR" b="1" dirty="0"/>
              <a:t>les articles 15 et 16 de la section III.</a:t>
            </a:r>
          </a:p>
          <a:p>
            <a:pPr>
              <a:buFont typeface="Wingdings" panose="05000000000000000000" pitchFamily="2" charset="2"/>
              <a:buChar char="Ø"/>
            </a:pPr>
            <a:endParaRPr lang="fr-FR" dirty="0"/>
          </a:p>
          <a:p>
            <a:pPr marL="0" indent="0">
              <a:buNone/>
            </a:pPr>
            <a:r>
              <a:rPr lang="fr-FR" b="1" dirty="0"/>
              <a:t>Le chapitre II traite</a:t>
            </a:r>
            <a:r>
              <a:rPr lang="fr-FR" dirty="0"/>
              <a:t> des obligations des différents acteurs pour la sécurisation des espaces scolaires et universitaires :</a:t>
            </a:r>
          </a:p>
          <a:p>
            <a:pPr>
              <a:buFont typeface="Wingdings" panose="05000000000000000000" pitchFamily="2" charset="2"/>
              <a:buChar char="Ø"/>
            </a:pPr>
            <a:r>
              <a:rPr lang="fr-FR" b="1" dirty="0"/>
              <a:t>la section I</a:t>
            </a:r>
            <a:r>
              <a:rPr lang="fr-FR" dirty="0"/>
              <a:t> définie les obligations de l’Etat dans </a:t>
            </a:r>
            <a:r>
              <a:rPr lang="fr-FR" b="1" dirty="0"/>
              <a:t>les articles 17 à 20 </a:t>
            </a:r>
            <a:r>
              <a:rPr lang="fr-FR" dirty="0"/>
              <a:t>;</a:t>
            </a:r>
          </a:p>
          <a:p>
            <a:pPr>
              <a:buFont typeface="Wingdings" panose="05000000000000000000" pitchFamily="2" charset="2"/>
              <a:buChar char="Ø"/>
            </a:pPr>
            <a:r>
              <a:rPr lang="fr-FR" b="1" dirty="0"/>
              <a:t>la section II</a:t>
            </a:r>
            <a:r>
              <a:rPr lang="fr-FR" dirty="0"/>
              <a:t> précise les rôles et responsabilités des institutions scolaires et universitaires dans </a:t>
            </a:r>
            <a:r>
              <a:rPr lang="fr-FR" b="1" dirty="0"/>
              <a:t>les articles 21, 22 et 23</a:t>
            </a:r>
            <a:r>
              <a:rPr lang="fr-FR" dirty="0"/>
              <a:t> ;</a:t>
            </a:r>
          </a:p>
        </p:txBody>
      </p:sp>
    </p:spTree>
    <p:extLst>
      <p:ext uri="{BB962C8B-B14F-4D97-AF65-F5344CB8AC3E}">
        <p14:creationId xmlns:p14="http://schemas.microsoft.com/office/powerpoint/2010/main" val="3725651303"/>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1804" y="945032"/>
            <a:ext cx="8596668" cy="4967936"/>
          </a:xfrm>
        </p:spPr>
        <p:txBody>
          <a:bodyPr/>
          <a:lstStyle/>
          <a:p>
            <a:pPr>
              <a:buFont typeface="Wingdings" panose="05000000000000000000" pitchFamily="2" charset="2"/>
              <a:buChar char="Ø"/>
            </a:pPr>
            <a:r>
              <a:rPr lang="fr-FR" sz="2000" b="1" dirty="0"/>
              <a:t>la section III</a:t>
            </a:r>
            <a:r>
              <a:rPr lang="fr-FR" sz="2000" dirty="0"/>
              <a:t> détermine les rôles et responsabilités des  personnels des espaces scolaires et universitaires dans </a:t>
            </a:r>
            <a:r>
              <a:rPr lang="fr-FR" sz="2000" b="1" dirty="0"/>
              <a:t>les articles 24 et 25 </a:t>
            </a:r>
            <a:r>
              <a:rPr lang="fr-FR" sz="2000" dirty="0"/>
              <a:t>;</a:t>
            </a:r>
          </a:p>
          <a:p>
            <a:pPr>
              <a:buFont typeface="Wingdings" panose="05000000000000000000" pitchFamily="2" charset="2"/>
              <a:buChar char="Ø"/>
            </a:pPr>
            <a:r>
              <a:rPr lang="fr-FR" sz="2000" b="1" dirty="0"/>
              <a:t>la section IV</a:t>
            </a:r>
            <a:r>
              <a:rPr lang="fr-FR" sz="2000" dirty="0"/>
              <a:t> spécifie les rôles et responsabilités des parties prenantes à un conflit armé dans la protection de l’éducation dans </a:t>
            </a:r>
            <a:r>
              <a:rPr lang="fr-FR" sz="2000" b="1" dirty="0"/>
              <a:t>les articles 26 à 33, conformément aux directives préconisées par les Lignes Directrices de la Déclaration sur la sécurité dans les écoles</a:t>
            </a:r>
            <a:r>
              <a:rPr lang="fr-FR" sz="2000" dirty="0"/>
              <a:t>.</a:t>
            </a:r>
          </a:p>
          <a:p>
            <a:pPr>
              <a:buFont typeface="Wingdings" panose="05000000000000000000" pitchFamily="2" charset="2"/>
              <a:buChar char="Ø"/>
            </a:pPr>
            <a:endParaRPr lang="fr-FR" dirty="0"/>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1084650584"/>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8307" y="1047407"/>
            <a:ext cx="8596668" cy="3880773"/>
          </a:xfrm>
        </p:spPr>
        <p:txBody>
          <a:bodyPr>
            <a:normAutofit/>
          </a:bodyPr>
          <a:lstStyle/>
          <a:p>
            <a:pPr marL="0" indent="0">
              <a:buNone/>
            </a:pPr>
            <a:r>
              <a:rPr lang="fr-FR" b="1" dirty="0">
                <a:latin typeface="Verdana" panose="020B0604030504040204" pitchFamily="34" charset="0"/>
                <a:ea typeface="Verdana" panose="020B0604030504040204" pitchFamily="34" charset="0"/>
              </a:rPr>
              <a:t>Le chapitre III</a:t>
            </a:r>
            <a:r>
              <a:rPr lang="fr-FR" dirty="0">
                <a:latin typeface="Verdana" panose="020B0604030504040204" pitchFamily="34" charset="0"/>
                <a:ea typeface="Verdana" panose="020B0604030504040204" pitchFamily="34" charset="0"/>
              </a:rPr>
              <a:t> définie les actes répressifs et les sanctions qu’encourent les contrevenants dans </a:t>
            </a:r>
            <a:r>
              <a:rPr lang="fr-FR" b="1" dirty="0">
                <a:latin typeface="Verdana" panose="020B0604030504040204" pitchFamily="34" charset="0"/>
                <a:ea typeface="Verdana" panose="020B0604030504040204" pitchFamily="34" charset="0"/>
              </a:rPr>
              <a:t>les articles 34 à 38 </a:t>
            </a:r>
            <a:r>
              <a:rPr lang="fr-FR" dirty="0">
                <a:latin typeface="Verdana" panose="020B0604030504040204" pitchFamily="34" charset="0"/>
                <a:ea typeface="Verdana" panose="020B0604030504040204" pitchFamily="34" charset="0"/>
              </a:rPr>
              <a:t>;</a:t>
            </a:r>
          </a:p>
          <a:p>
            <a:pPr marL="0" indent="0">
              <a:buNone/>
            </a:pPr>
            <a:endParaRPr lang="fr-FR" dirty="0">
              <a:latin typeface="Verdana" panose="020B0604030504040204" pitchFamily="34" charset="0"/>
              <a:ea typeface="Verdana" panose="020B0604030504040204" pitchFamily="34" charset="0"/>
            </a:endParaRPr>
          </a:p>
          <a:p>
            <a:pPr marL="0" indent="0">
              <a:buNone/>
            </a:pPr>
            <a:r>
              <a:rPr lang="fr-FR" b="1" dirty="0">
                <a:latin typeface="Verdana" panose="020B0604030504040204" pitchFamily="34" charset="0"/>
                <a:ea typeface="Verdana" panose="020B0604030504040204" pitchFamily="34" charset="0"/>
              </a:rPr>
              <a:t>Le chapitre IV </a:t>
            </a:r>
            <a:r>
              <a:rPr lang="fr-FR" dirty="0">
                <a:latin typeface="Verdana" panose="020B0604030504040204" pitchFamily="34" charset="0"/>
                <a:ea typeface="Verdana" panose="020B0604030504040204" pitchFamily="34" charset="0"/>
              </a:rPr>
              <a:t>conditionne les modalités d’application de la future loi portant protection des écoles et des universités au Mali, à</a:t>
            </a:r>
            <a:r>
              <a:rPr lang="fr-FR" b="1" dirty="0">
                <a:latin typeface="Verdana" panose="020B0604030504040204" pitchFamily="34" charset="0"/>
                <a:ea typeface="Verdana" panose="020B0604030504040204" pitchFamily="34" charset="0"/>
              </a:rPr>
              <a:t> :</a:t>
            </a:r>
          </a:p>
          <a:p>
            <a:pPr>
              <a:buFont typeface="Wingdings" panose="05000000000000000000" pitchFamily="2" charset="2"/>
              <a:buChar char="v"/>
            </a:pPr>
            <a:r>
              <a:rPr lang="fr-FR" b="1" dirty="0">
                <a:latin typeface="Verdana" panose="020B0604030504040204" pitchFamily="34" charset="0"/>
                <a:ea typeface="Verdana" panose="020B0604030504040204" pitchFamily="34" charset="0"/>
              </a:rPr>
              <a:t>la prise d’un Décret pris en conseil des ministres</a:t>
            </a:r>
            <a:r>
              <a:rPr lang="fr-FR" dirty="0">
                <a:latin typeface="Verdana" panose="020B0604030504040204" pitchFamily="34" charset="0"/>
                <a:ea typeface="Verdana" panose="020B0604030504040204" pitchFamily="34" charset="0"/>
              </a:rPr>
              <a:t> et </a:t>
            </a:r>
          </a:p>
          <a:p>
            <a:pPr>
              <a:buFont typeface="Wingdings" panose="05000000000000000000" pitchFamily="2" charset="2"/>
              <a:buChar char="v"/>
            </a:pPr>
            <a:r>
              <a:rPr lang="fr-FR" dirty="0">
                <a:latin typeface="Verdana" panose="020B0604030504040204" pitchFamily="34" charset="0"/>
                <a:ea typeface="Verdana" panose="020B0604030504040204" pitchFamily="34" charset="0"/>
              </a:rPr>
              <a:t>la </a:t>
            </a:r>
            <a:r>
              <a:rPr lang="fr-FR" b="1" dirty="0">
                <a:latin typeface="Verdana" panose="020B0604030504040204" pitchFamily="34" charset="0"/>
                <a:ea typeface="Verdana" panose="020B0604030504040204" pitchFamily="34" charset="0"/>
              </a:rPr>
              <a:t>publication au Journal Officiel</a:t>
            </a:r>
            <a:r>
              <a:rPr lang="fr-FR" dirty="0">
                <a:latin typeface="Verdana" panose="020B0604030504040204" pitchFamily="34" charset="0"/>
                <a:ea typeface="Verdana" panose="020B0604030504040204" pitchFamily="34" charset="0"/>
              </a:rPr>
              <a:t> comme une loi de la République du Mali, dans </a:t>
            </a:r>
            <a:r>
              <a:rPr lang="fr-FR" b="1" dirty="0">
                <a:latin typeface="Verdana" panose="020B0604030504040204" pitchFamily="34" charset="0"/>
                <a:ea typeface="Verdana" panose="020B0604030504040204" pitchFamily="34" charset="0"/>
              </a:rPr>
              <a:t>les articles 39 et 40.</a:t>
            </a:r>
            <a:r>
              <a:rPr lang="fr-FR" dirty="0">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3775140147"/>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4569" y="808867"/>
            <a:ext cx="8596668" cy="3880773"/>
          </a:xfrm>
        </p:spPr>
        <p:txBody>
          <a:bodyPr>
            <a:normAutofit/>
          </a:bodyPr>
          <a:lstStyle/>
          <a:p>
            <a:pPr marL="0" indent="0" algn="just">
              <a:buNone/>
            </a:pPr>
            <a:r>
              <a:rPr lang="fr-FR" sz="2000" dirty="0"/>
              <a:t>Merci encore aux organisateurs pour le choix du Mali comme paneliste, exercice auquel nous nous sommes prêtés avec plaisir.   </a:t>
            </a:r>
          </a:p>
          <a:p>
            <a:pPr marL="0" indent="0" algn="just">
              <a:buNone/>
            </a:pPr>
            <a:r>
              <a:rPr lang="fr-FR" sz="2000" dirty="0"/>
              <a:t>Je voudrais rassurer, pour finir, que le Mali ne ménagera aucun effort pour assurer sa part de responsabilité dans la lutte pour la protection de l’Education aux niveaux national, régional ou international.</a:t>
            </a:r>
          </a:p>
          <a:p>
            <a:pPr marL="0" indent="0" algn="just">
              <a:buNone/>
            </a:pPr>
            <a:endParaRPr lang="fr-FR" sz="2000" dirty="0"/>
          </a:p>
          <a:p>
            <a:pPr marL="0" indent="0" algn="ctr">
              <a:buNone/>
            </a:pPr>
            <a:r>
              <a:rPr lang="fr-FR" sz="4000" dirty="0">
                <a:latin typeface="Informal Roman" panose="030604020304060B0204" pitchFamily="66" charset="0"/>
              </a:rPr>
              <a:t>Merci de votre aimable attention !</a:t>
            </a:r>
          </a:p>
        </p:txBody>
      </p:sp>
    </p:spTree>
    <p:extLst>
      <p:ext uri="{BB962C8B-B14F-4D97-AF65-F5344CB8AC3E}">
        <p14:creationId xmlns:p14="http://schemas.microsoft.com/office/powerpoint/2010/main" val="42740896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7093" y="-443332"/>
            <a:ext cx="9850580" cy="6032421"/>
          </a:xfrm>
          <a:prstGeom prst="rect">
            <a:avLst/>
          </a:prstGeom>
        </p:spPr>
        <p:txBody>
          <a:bodyPr wrap="square">
            <a:spAutoFit/>
          </a:bodyPr>
          <a:lstStyle/>
          <a:p>
            <a:pPr marL="457200" algn="ctr">
              <a:lnSpc>
                <a:spcPct val="150000"/>
              </a:lnSpc>
              <a:spcAft>
                <a:spcPts val="0"/>
              </a:spcAft>
            </a:pPr>
            <a:endParaRPr lang="fr-FR" sz="2800" b="1" cap="all"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fr-FR" sz="2800" b="1" u="sng" dirty="0"/>
              <a:t>Introduction</a:t>
            </a:r>
            <a:endParaRPr lang="fr-FR" sz="2800" dirty="0"/>
          </a:p>
          <a:p>
            <a:pPr algn="ctr"/>
            <a:endParaRPr lang="fr-FR" sz="2800" dirty="0"/>
          </a:p>
          <a:p>
            <a:r>
              <a:rPr lang="fr-FR" sz="1600" dirty="0"/>
              <a:t>Merci Monsieur le modérateur ;</a:t>
            </a:r>
          </a:p>
          <a:p>
            <a:r>
              <a:rPr lang="fr-FR" sz="1600" dirty="0"/>
              <a:t> </a:t>
            </a:r>
          </a:p>
          <a:p>
            <a:r>
              <a:rPr lang="fr-FR" sz="1600" dirty="0"/>
              <a:t>Bonjour, distingués participantes et participants au lancement en Afrique de l’Ouest et du Centre du Cadre Global de Sécurité à l’Ecole.</a:t>
            </a:r>
          </a:p>
          <a:p>
            <a:endParaRPr lang="fr-FR" sz="1600" dirty="0"/>
          </a:p>
          <a:p>
            <a:r>
              <a:rPr lang="fr-FR" sz="1600" dirty="0"/>
              <a:t>Nos vifs remerciements aux organisateurs pour l’invitation du Mali à cette rencontre, qui va lui permettre de partager sa modeste expérience en matière de protection des écoles et des universités pendant les conflits armés et lui permettre de s’enrichir de celle des autres.</a:t>
            </a:r>
          </a:p>
          <a:p>
            <a:endParaRPr lang="fr-FR" sz="1600" b="1" dirty="0">
              <a:latin typeface="Tahoma" panose="020B0604030504040204" pitchFamily="34" charset="0"/>
              <a:ea typeface="Tahoma" panose="020B0604030504040204" pitchFamily="34" charset="0"/>
              <a:cs typeface="Tahoma" panose="020B0604030504040204" pitchFamily="34" charset="0"/>
            </a:endParaRPr>
          </a:p>
          <a:p>
            <a:r>
              <a:rPr lang="fr-FR" sz="1600" dirty="0">
                <a:latin typeface="Tahoma" panose="020B0604030504040204" pitchFamily="34" charset="0"/>
                <a:ea typeface="Tahoma" panose="020B0604030504040204" pitchFamily="34" charset="0"/>
                <a:cs typeface="Tahoma" panose="020B0604030504040204" pitchFamily="34" charset="0"/>
              </a:rPr>
              <a:t>Depuis janvier 2012, le Mali est confronté à une crise multidimensionnelle qui affecte négativement tous les secteurs de développement du pays. Le secteur de l’éducation qui regroupe les couches sociales les plus fragiles est parmi les plus affectés.</a:t>
            </a:r>
          </a:p>
          <a:p>
            <a:endParaRPr lang="fr-FR" sz="1600" dirty="0">
              <a:latin typeface="Tahoma" panose="020B0604030504040204" pitchFamily="34" charset="0"/>
              <a:ea typeface="Tahoma" panose="020B0604030504040204" pitchFamily="34" charset="0"/>
              <a:cs typeface="Tahoma" panose="020B0604030504040204" pitchFamily="34" charset="0"/>
            </a:endParaRPr>
          </a:p>
          <a:p>
            <a:r>
              <a:rPr lang="fr-FR" sz="1600" dirty="0">
                <a:ln>
                  <a:noFill/>
                </a:ln>
                <a:solidFill>
                  <a:srgbClr val="000000"/>
                </a:solidFill>
                <a:effectLst>
                  <a:outerShdw blurRad="38100" dist="19050" dir="2700000" algn="tl">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Tout au long de cette crise, des écoles sont détruites, brulées, utilisées comme bases, comme casernes, _des enfants et des enseignants sont enlevés, détenus de manière arbitraire, mutilés et même tués.  </a:t>
            </a:r>
            <a:endParaRPr lang="fr-FR" sz="1600" dirty="0">
              <a:latin typeface="Tahoma" panose="020B0604030504040204" pitchFamily="34" charset="0"/>
              <a:ea typeface="Tahoma" panose="020B0604030504040204" pitchFamily="34" charset="0"/>
              <a:cs typeface="Tahoma" panose="020B0604030504040204" pitchFamily="34" charset="0"/>
            </a:endParaRPr>
          </a:p>
          <a:p>
            <a:endParaRPr lang="fr-FR" sz="1600" dirty="0">
              <a:latin typeface="Tahoma" panose="020B0604030504040204" pitchFamily="34" charset="0"/>
              <a:ea typeface="Tahoma" panose="020B0604030504040204" pitchFamily="34" charset="0"/>
              <a:cs typeface="Tahoma" panose="020B0604030504040204" pitchFamily="34" charset="0"/>
            </a:endParaRPr>
          </a:p>
          <a:p>
            <a:r>
              <a:rPr lang="fr-FR" sz="1600" dirty="0">
                <a:latin typeface="Tahoma" panose="020B0604030504040204" pitchFamily="34" charset="0"/>
                <a:ea typeface="Tahoma" panose="020B0604030504040204" pitchFamily="34" charset="0"/>
                <a:cs typeface="Tahoma" panose="020B0604030504040204" pitchFamily="34" charset="0"/>
              </a:rPr>
              <a:t>Le dernier rapport du Cluster Education dénote qu’au mois de mai 2023 </a:t>
            </a:r>
            <a:r>
              <a:rPr lang="fr-FR" sz="1600" b="1" dirty="0">
                <a:latin typeface="Tahoma" panose="020B0604030504040204" pitchFamily="34" charset="0"/>
                <a:ea typeface="Tahoma" panose="020B0604030504040204" pitchFamily="34" charset="0"/>
                <a:cs typeface="Tahoma" panose="020B0604030504040204" pitchFamily="34" charset="0"/>
              </a:rPr>
              <a:t>1 546 </a:t>
            </a:r>
            <a:r>
              <a:rPr lang="fr-FR" sz="1600" dirty="0">
                <a:latin typeface="Tahoma" panose="020B0604030504040204" pitchFamily="34" charset="0"/>
                <a:ea typeface="Tahoma" panose="020B0604030504040204" pitchFamily="34" charset="0"/>
                <a:cs typeface="Tahoma" panose="020B0604030504040204" pitchFamily="34" charset="0"/>
              </a:rPr>
              <a:t>écoles sont fermées privant ainsi </a:t>
            </a:r>
            <a:r>
              <a:rPr lang="fr-FR" sz="1600" b="1" dirty="0">
                <a:latin typeface="Tahoma" panose="020B0604030504040204" pitchFamily="34" charset="0"/>
                <a:ea typeface="Tahoma" panose="020B0604030504040204" pitchFamily="34" charset="0"/>
                <a:cs typeface="Tahoma" panose="020B0604030504040204" pitchFamily="34" charset="0"/>
              </a:rPr>
              <a:t>463 800 </a:t>
            </a:r>
            <a:r>
              <a:rPr lang="fr-FR" sz="1600" dirty="0">
                <a:latin typeface="Tahoma" panose="020B0604030504040204" pitchFamily="34" charset="0"/>
                <a:ea typeface="Tahoma" panose="020B0604030504040204" pitchFamily="34" charset="0"/>
                <a:cs typeface="Tahoma" panose="020B0604030504040204" pitchFamily="34" charset="0"/>
              </a:rPr>
              <a:t>enfants de leur droit à l’éducation et démotivant </a:t>
            </a:r>
            <a:r>
              <a:rPr lang="fr-FR" sz="1600" b="1" dirty="0">
                <a:latin typeface="Tahoma" panose="020B0604030504040204" pitchFamily="34" charset="0"/>
                <a:ea typeface="Tahoma" panose="020B0604030504040204" pitchFamily="34" charset="0"/>
                <a:cs typeface="Tahoma" panose="020B0604030504040204" pitchFamily="34" charset="0"/>
              </a:rPr>
              <a:t>9 276 </a:t>
            </a:r>
            <a:r>
              <a:rPr lang="fr-FR" sz="1600" dirty="0">
                <a:latin typeface="Tahoma" panose="020B0604030504040204" pitchFamily="34" charset="0"/>
                <a:ea typeface="Tahoma" panose="020B0604030504040204" pitchFamily="34" charset="0"/>
                <a:cs typeface="Tahoma" panose="020B0604030504040204" pitchFamily="34" charset="0"/>
              </a:rPr>
              <a:t>enseignants,</a:t>
            </a:r>
            <a:endParaRPr lang="fr-ML" sz="16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08705338"/>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8BB252D-35A1-4E16-8FA8-A1DC467A3A9A}"/>
              </a:ext>
            </a:extLst>
          </p:cNvPr>
          <p:cNvSpPr txBox="1"/>
          <p:nvPr/>
        </p:nvSpPr>
        <p:spPr>
          <a:xfrm>
            <a:off x="973667" y="397934"/>
            <a:ext cx="8820149" cy="5598969"/>
          </a:xfrm>
          <a:prstGeom prst="rect">
            <a:avLst/>
          </a:prstGeom>
          <a:noFill/>
        </p:spPr>
        <p:txBody>
          <a:bodyPr wrap="square">
            <a:spAutoFit/>
          </a:bodyPr>
          <a:lstStyle/>
          <a:p>
            <a:r>
              <a:rPr lang="fr-FR" sz="2000" b="1" dirty="0">
                <a:latin typeface="Tahoma" panose="020B0604030504040204" pitchFamily="34" charset="0"/>
                <a:ea typeface="Tahoma" panose="020B0604030504040204" pitchFamily="34" charset="0"/>
                <a:cs typeface="Tahoma" panose="020B0604030504040204" pitchFamily="34" charset="0"/>
              </a:rPr>
              <a:t>Les dispositions prises pour réponse à la crise</a:t>
            </a:r>
          </a:p>
          <a:p>
            <a:endParaRPr lang="fr-FR" sz="1800" dirty="0">
              <a:latin typeface="Tahoma" panose="020B0604030504040204" pitchFamily="34" charset="0"/>
              <a:ea typeface="Tahoma" panose="020B0604030504040204" pitchFamily="34" charset="0"/>
              <a:cs typeface="Tahoma" panose="020B0604030504040204" pitchFamily="34" charset="0"/>
            </a:endParaRPr>
          </a:p>
          <a:p>
            <a:r>
              <a:rPr lang="fr-FR" dirty="0">
                <a:latin typeface="Tahoma" panose="020B0604030504040204" pitchFamily="34" charset="0"/>
                <a:ea typeface="Tahoma" panose="020B0604030504040204" pitchFamily="34" charset="0"/>
                <a:cs typeface="Tahoma" panose="020B0604030504040204" pitchFamily="34" charset="0"/>
              </a:rPr>
              <a:t>Pour trouver les réponses idoines à la crise, le Mali a initié et mis en œuvre plusieurs dispositions dont l’</a:t>
            </a:r>
            <a:r>
              <a:rPr lang="fr-FR" sz="1800" dirty="0">
                <a:latin typeface="Tahoma" panose="020B0604030504040204" pitchFamily="34" charset="0"/>
                <a:ea typeface="Tahoma" panose="020B0604030504040204" pitchFamily="34" charset="0"/>
                <a:cs typeface="Tahoma" panose="020B0604030504040204" pitchFamily="34" charset="0"/>
              </a:rPr>
              <a:t>endossement de la Déclaration sur la sécurité dans les écoles, </a:t>
            </a:r>
            <a:r>
              <a:rPr lang="fr-FR" sz="1800" b="1" dirty="0">
                <a:latin typeface="Tahoma" panose="020B0604030504040204" pitchFamily="34" charset="0"/>
                <a:ea typeface="Tahoma" panose="020B0604030504040204" pitchFamily="34" charset="0"/>
                <a:cs typeface="Tahoma" panose="020B0604030504040204" pitchFamily="34" charset="0"/>
              </a:rPr>
              <a:t>le 1</a:t>
            </a:r>
            <a:r>
              <a:rPr lang="fr-FR" sz="1800" b="1" baseline="30000" dirty="0">
                <a:latin typeface="Tahoma" panose="020B0604030504040204" pitchFamily="34" charset="0"/>
                <a:ea typeface="Tahoma" panose="020B0604030504040204" pitchFamily="34" charset="0"/>
                <a:cs typeface="Tahoma" panose="020B0604030504040204" pitchFamily="34" charset="0"/>
              </a:rPr>
              <a:t>er</a:t>
            </a:r>
            <a:r>
              <a:rPr lang="fr-FR" sz="1800" b="1" dirty="0">
                <a:latin typeface="Tahoma" panose="020B0604030504040204" pitchFamily="34" charset="0"/>
                <a:ea typeface="Tahoma" panose="020B0604030504040204" pitchFamily="34" charset="0"/>
                <a:cs typeface="Tahoma" panose="020B0604030504040204" pitchFamily="34" charset="0"/>
              </a:rPr>
              <a:t> février 2018.</a:t>
            </a:r>
          </a:p>
          <a:p>
            <a:endParaRPr lang="fr-FR" b="1" dirty="0">
              <a:latin typeface="Tahoma" panose="020B0604030504040204" pitchFamily="34" charset="0"/>
              <a:ea typeface="Tahoma" panose="020B0604030504040204" pitchFamily="34" charset="0"/>
              <a:cs typeface="Tahoma" panose="020B0604030504040204" pitchFamily="34" charset="0"/>
            </a:endParaRPr>
          </a:p>
          <a:p>
            <a:r>
              <a:rPr lang="fr-FR" dirty="0">
                <a:latin typeface="Tahoma" panose="020B0604030504040204" pitchFamily="34" charset="0"/>
                <a:ea typeface="Tahoma" panose="020B0604030504040204" pitchFamily="34" charset="0"/>
                <a:cs typeface="Tahoma" panose="020B0604030504040204" pitchFamily="34" charset="0"/>
              </a:rPr>
              <a:t>P</a:t>
            </a:r>
            <a:r>
              <a:rPr lang="fr-FR" sz="1800" dirty="0">
                <a:latin typeface="Tahoma" panose="020B0604030504040204" pitchFamily="34" charset="0"/>
                <a:ea typeface="Tahoma" panose="020B0604030504040204" pitchFamily="34" charset="0"/>
                <a:cs typeface="Tahoma" panose="020B0604030504040204" pitchFamily="34" charset="0"/>
              </a:rPr>
              <a:t>our assurer la mise en œuvre efficiente et efficace de la Déclaration sur la sécurité dans les écoles, </a:t>
            </a:r>
            <a:r>
              <a:rPr lang="fr-FR" sz="1800" dirty="0"/>
              <a:t>le Mali a mis en place des organes pour  coordonner sa mise en œuvre.</a:t>
            </a:r>
          </a:p>
          <a:p>
            <a:endParaRPr lang="fr-FR" sz="1800" dirty="0"/>
          </a:p>
          <a:p>
            <a:r>
              <a:rPr lang="fr-FR" sz="1800" dirty="0"/>
              <a:t>Il s’agit de  :</a:t>
            </a:r>
          </a:p>
          <a:p>
            <a:pPr marL="457200" lvl="0" indent="-457200" algn="just">
              <a:lnSpc>
                <a:spcPct val="115000"/>
              </a:lnSpc>
              <a:spcAft>
                <a:spcPts val="600"/>
              </a:spcAft>
              <a:buFont typeface="Arial" panose="020B0604020202020204" pitchFamily="34" charset="0"/>
              <a:buChar char="•"/>
            </a:pPr>
            <a:r>
              <a:rPr lang="fr-FR" sz="1800" dirty="0"/>
              <a:t>1- </a:t>
            </a:r>
            <a:r>
              <a:rPr lang="fr-ML" dirty="0">
                <a:latin typeface="Tahoma" panose="020B0604030504040204" pitchFamily="34" charset="0"/>
                <a:ea typeface="Tahoma" panose="020B0604030504040204" pitchFamily="34" charset="0"/>
                <a:cs typeface="Tahoma" panose="020B0604030504040204" pitchFamily="34" charset="0"/>
              </a:rPr>
              <a:t>du </a:t>
            </a:r>
            <a:r>
              <a:rPr lang="fr-ML" sz="1800" b="1" dirty="0">
                <a:latin typeface="Tahoma" panose="020B0604030504040204" pitchFamily="34" charset="0"/>
                <a:ea typeface="Tahoma" panose="020B0604030504040204" pitchFamily="34" charset="0"/>
                <a:cs typeface="Tahoma" panose="020B0604030504040204" pitchFamily="34" charset="0"/>
              </a:rPr>
              <a:t>Comité </a:t>
            </a:r>
            <a:r>
              <a:rPr lang="fr-ML" b="1" dirty="0">
                <a:latin typeface="Tahoma" panose="020B0604030504040204" pitchFamily="34" charset="0"/>
                <a:ea typeface="Tahoma" panose="020B0604030504040204" pitchFamily="34" charset="0"/>
                <a:cs typeface="Tahoma" panose="020B0604030504040204" pitchFamily="34" charset="0"/>
              </a:rPr>
              <a:t>t</a:t>
            </a:r>
            <a:r>
              <a:rPr lang="fr-ML" sz="1800" b="1" dirty="0">
                <a:latin typeface="Tahoma" panose="020B0604030504040204" pitchFamily="34" charset="0"/>
                <a:ea typeface="Tahoma" panose="020B0604030504040204" pitchFamily="34" charset="0"/>
                <a:cs typeface="Tahoma" panose="020B0604030504040204" pitchFamily="34" charset="0"/>
              </a:rPr>
              <a:t>echnique </a:t>
            </a:r>
            <a:r>
              <a:rPr lang="fr-ML" b="1" dirty="0">
                <a:latin typeface="Tahoma" panose="020B0604030504040204" pitchFamily="34" charset="0"/>
                <a:ea typeface="Tahoma" panose="020B0604030504040204" pitchFamily="34" charset="0"/>
                <a:cs typeface="Tahoma" panose="020B0604030504040204" pitchFamily="34" charset="0"/>
              </a:rPr>
              <a:t>n</a:t>
            </a:r>
            <a:r>
              <a:rPr lang="fr-ML" sz="1800" b="1" dirty="0">
                <a:latin typeface="Tahoma" panose="020B0604030504040204" pitchFamily="34" charset="0"/>
                <a:ea typeface="Tahoma" panose="020B0604030504040204" pitchFamily="34" charset="0"/>
                <a:cs typeface="Tahoma" panose="020B0604030504040204" pitchFamily="34" charset="0"/>
              </a:rPr>
              <a:t>ational </a:t>
            </a:r>
            <a:r>
              <a:rPr lang="fr-ML" sz="1800" dirty="0">
                <a:latin typeface="Tahoma" panose="020B0604030504040204" pitchFamily="34" charset="0"/>
                <a:ea typeface="Tahoma" panose="020B0604030504040204" pitchFamily="34" charset="0"/>
                <a:cs typeface="Tahoma" panose="020B0604030504040204" pitchFamily="34" charset="0"/>
              </a:rPr>
              <a:t>de suivi de l’opérationnalisation de la Déclaration sur la sécurité dans les écoles (CTN-DSE) ;</a:t>
            </a:r>
          </a:p>
          <a:p>
            <a:pPr marL="457200" lvl="0" indent="-457200" algn="just">
              <a:lnSpc>
                <a:spcPct val="115000"/>
              </a:lnSpc>
              <a:spcAft>
                <a:spcPts val="600"/>
              </a:spcAft>
              <a:buFont typeface="Arial" panose="020B0604020202020204" pitchFamily="34" charset="0"/>
              <a:buChar char="•"/>
            </a:pPr>
            <a:r>
              <a:rPr lang="fr-ML" sz="1800" dirty="0">
                <a:latin typeface="Tahoma" panose="020B0604030504040204" pitchFamily="34" charset="0"/>
                <a:ea typeface="Tahoma" panose="020B0604030504040204" pitchFamily="34" charset="0"/>
                <a:cs typeface="Tahoma" panose="020B0604030504040204" pitchFamily="34" charset="0"/>
              </a:rPr>
              <a:t> 2- des </a:t>
            </a:r>
            <a:r>
              <a:rPr lang="fr-ML" sz="1800" b="1" dirty="0">
                <a:latin typeface="Tahoma" panose="020B0604030504040204" pitchFamily="34" charset="0"/>
                <a:ea typeface="Tahoma" panose="020B0604030504040204" pitchFamily="34" charset="0"/>
                <a:cs typeface="Tahoma" panose="020B0604030504040204" pitchFamily="34" charset="0"/>
              </a:rPr>
              <a:t>Comités techniques </a:t>
            </a:r>
            <a:r>
              <a:rPr lang="fr-ML" b="1" dirty="0">
                <a:latin typeface="Tahoma" panose="020B0604030504040204" pitchFamily="34" charset="0"/>
                <a:ea typeface="Tahoma" panose="020B0604030504040204" pitchFamily="34" charset="0"/>
                <a:cs typeface="Tahoma" panose="020B0604030504040204" pitchFamily="34" charset="0"/>
              </a:rPr>
              <a:t>r</a:t>
            </a:r>
            <a:r>
              <a:rPr lang="fr-ML" sz="1800" b="1" dirty="0">
                <a:latin typeface="Tahoma" panose="020B0604030504040204" pitchFamily="34" charset="0"/>
                <a:ea typeface="Tahoma" panose="020B0604030504040204" pitchFamily="34" charset="0"/>
                <a:cs typeface="Tahoma" panose="020B0604030504040204" pitchFamily="34" charset="0"/>
              </a:rPr>
              <a:t>égionaux </a:t>
            </a:r>
            <a:r>
              <a:rPr lang="fr-ML" sz="1800" dirty="0">
                <a:latin typeface="Tahoma" panose="020B0604030504040204" pitchFamily="34" charset="0"/>
                <a:ea typeface="Tahoma" panose="020B0604030504040204" pitchFamily="34" charset="0"/>
                <a:cs typeface="Tahoma" panose="020B0604030504040204" pitchFamily="34" charset="0"/>
              </a:rPr>
              <a:t>(CTR-DSE) dans </a:t>
            </a:r>
            <a:r>
              <a:rPr lang="fr-ML" dirty="0">
                <a:latin typeface="Tahoma" panose="020B0604030504040204" pitchFamily="34" charset="0"/>
                <a:ea typeface="Tahoma" panose="020B0604030504040204" pitchFamily="34" charset="0"/>
                <a:cs typeface="Tahoma" panose="020B0604030504040204" pitchFamily="34" charset="0"/>
              </a:rPr>
              <a:t>les</a:t>
            </a:r>
            <a:r>
              <a:rPr lang="fr-ML" sz="1800" dirty="0">
                <a:latin typeface="Tahoma" panose="020B0604030504040204" pitchFamily="34" charset="0"/>
                <a:ea typeface="Tahoma" panose="020B0604030504040204" pitchFamily="34" charset="0"/>
                <a:cs typeface="Tahoma" panose="020B0604030504040204" pitchFamily="34" charset="0"/>
              </a:rPr>
              <a:t> régions affectées par l’insécurité ;</a:t>
            </a:r>
          </a:p>
          <a:p>
            <a:pPr marL="457200" indent="-457200" algn="just">
              <a:lnSpc>
                <a:spcPct val="115000"/>
              </a:lnSpc>
              <a:spcAft>
                <a:spcPts val="600"/>
              </a:spcAft>
              <a:buFont typeface="Arial" panose="020B0604020202020204" pitchFamily="34" charset="0"/>
              <a:buChar char="•"/>
            </a:pPr>
            <a:r>
              <a:rPr lang="fr-ML" sz="1800" dirty="0">
                <a:latin typeface="Tahoma" panose="020B0604030504040204" pitchFamily="34" charset="0"/>
                <a:ea typeface="Tahoma" panose="020B0604030504040204" pitchFamily="34" charset="0"/>
                <a:cs typeface="Tahoma" panose="020B0604030504040204" pitchFamily="34" charset="0"/>
              </a:rPr>
              <a:t> 3- des </a:t>
            </a:r>
            <a:r>
              <a:rPr lang="fr-ML" sz="1800" b="1" dirty="0">
                <a:latin typeface="Tahoma" panose="020B0604030504040204" pitchFamily="34" charset="0"/>
                <a:ea typeface="Tahoma" panose="020B0604030504040204" pitchFamily="34" charset="0"/>
                <a:cs typeface="Tahoma" panose="020B0604030504040204" pitchFamily="34" charset="0"/>
              </a:rPr>
              <a:t>Comités techniques locaux </a:t>
            </a:r>
            <a:r>
              <a:rPr lang="fr-ML" sz="1800" dirty="0">
                <a:latin typeface="Tahoma" panose="020B0604030504040204" pitchFamily="34" charset="0"/>
                <a:ea typeface="Tahoma" panose="020B0604030504040204" pitchFamily="34" charset="0"/>
                <a:cs typeface="Tahoma" panose="020B0604030504040204" pitchFamily="34" charset="0"/>
              </a:rPr>
              <a:t>(CTL-DSE) dans </a:t>
            </a:r>
            <a:r>
              <a:rPr lang="fr-ML" dirty="0">
                <a:latin typeface="Tahoma" panose="020B0604030504040204" pitchFamily="34" charset="0"/>
                <a:ea typeface="Tahoma" panose="020B0604030504040204" pitchFamily="34" charset="0"/>
                <a:cs typeface="Tahoma" panose="020B0604030504040204" pitchFamily="34" charset="0"/>
              </a:rPr>
              <a:t>les</a:t>
            </a:r>
            <a:r>
              <a:rPr lang="fr-ML" sz="1800" dirty="0">
                <a:latin typeface="Tahoma" panose="020B0604030504040204" pitchFamily="34" charset="0"/>
                <a:ea typeface="Tahoma" panose="020B0604030504040204" pitchFamily="34" charset="0"/>
                <a:cs typeface="Tahoma" panose="020B0604030504040204" pitchFamily="34" charset="0"/>
              </a:rPr>
              <a:t> cercles affectés par l’insécurité ;</a:t>
            </a:r>
          </a:p>
          <a:p>
            <a:pPr marL="457200" lvl="0" indent="-457200" algn="just">
              <a:lnSpc>
                <a:spcPct val="115000"/>
              </a:lnSpc>
              <a:spcAft>
                <a:spcPts val="600"/>
              </a:spcAft>
              <a:buFont typeface="Arial" panose="020B0604020202020204" pitchFamily="34" charset="0"/>
              <a:buChar char="•"/>
            </a:pPr>
            <a:endParaRPr lang="fr-FR" dirty="0">
              <a:solidFill>
                <a:srgbClr val="FF0000"/>
              </a:solidFill>
            </a:endParaRPr>
          </a:p>
        </p:txBody>
      </p:sp>
    </p:spTree>
    <p:extLst>
      <p:ext uri="{BB962C8B-B14F-4D97-AF65-F5344CB8AC3E}">
        <p14:creationId xmlns:p14="http://schemas.microsoft.com/office/powerpoint/2010/main" val="3658396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709" y="161150"/>
            <a:ext cx="9455160" cy="5731313"/>
          </a:xfrm>
          <a:prstGeom prst="rect">
            <a:avLst/>
          </a:prstGeom>
        </p:spPr>
        <p:txBody>
          <a:bodyPr wrap="square">
            <a:spAutoFit/>
          </a:bodyPr>
          <a:lstStyle/>
          <a:p>
            <a:pPr lvl="0" algn="just">
              <a:lnSpc>
                <a:spcPct val="115000"/>
              </a:lnSpc>
              <a:spcAft>
                <a:spcPts val="600"/>
              </a:spcAft>
            </a:pPr>
            <a:r>
              <a:rPr lang="fr-ML" sz="2000" dirty="0">
                <a:ea typeface="Tahoma" panose="020B0604030504040204" pitchFamily="34" charset="0"/>
                <a:cs typeface="Tahoma" panose="020B0604030504040204" pitchFamily="34" charset="0"/>
              </a:rPr>
              <a:t> </a:t>
            </a:r>
            <a:r>
              <a:rPr lang="fr-ML" sz="2000" b="1" dirty="0">
                <a:ea typeface="Tahoma" panose="020B0604030504040204" pitchFamily="34" charset="0"/>
                <a:cs typeface="Tahoma" panose="020B0604030504040204" pitchFamily="34" charset="0"/>
              </a:rPr>
              <a:t> Le Comité technique national</a:t>
            </a:r>
            <a:r>
              <a:rPr lang="fr-ML" sz="2000" dirty="0">
                <a:ea typeface="Tahoma" panose="020B0604030504040204" pitchFamily="34" charset="0"/>
                <a:cs typeface="Tahoma" panose="020B0604030504040204" pitchFamily="34" charset="0"/>
              </a:rPr>
              <a:t>.</a:t>
            </a:r>
          </a:p>
          <a:p>
            <a:pPr lvl="0" algn="just">
              <a:lnSpc>
                <a:spcPct val="115000"/>
              </a:lnSpc>
              <a:spcAft>
                <a:spcPts val="600"/>
              </a:spcAft>
            </a:pPr>
            <a:r>
              <a:rPr lang="fr-ML" dirty="0">
                <a:ea typeface="Tahoma" panose="020B0604030504040204" pitchFamily="34" charset="0"/>
                <a:cs typeface="Tahoma" panose="020B0604030504040204" pitchFamily="34" charset="0"/>
              </a:rPr>
              <a:t>Il se compose de représentants _des pouvoirs publics, _de la société civile et _des partenaires techniques et financiers chargés de la gestion et de la protection des écoles et des universités notamment :</a:t>
            </a:r>
          </a:p>
          <a:p>
            <a:pPr marL="285750" lvl="0" indent="-285750" algn="just">
              <a:lnSpc>
                <a:spcPct val="115000"/>
              </a:lnSpc>
              <a:spcAft>
                <a:spcPts val="600"/>
              </a:spcAft>
              <a:buFont typeface="Wingdings" panose="05000000000000000000" pitchFamily="2" charset="2"/>
              <a:buChar char="Ø"/>
            </a:pPr>
            <a:r>
              <a:rPr lang="fr-ML" dirty="0">
                <a:ea typeface="Tahoma" panose="020B0604030504040204" pitchFamily="34" charset="0"/>
                <a:cs typeface="Tahoma" panose="020B0604030504040204" pitchFamily="34" charset="0"/>
              </a:rPr>
              <a:t>Neuf </a:t>
            </a:r>
            <a:r>
              <a:rPr lang="fr-ML" b="1" dirty="0">
                <a:ea typeface="Tahoma" panose="020B0604030504040204" pitchFamily="34" charset="0"/>
                <a:cs typeface="Tahoma" panose="020B0604030504040204" pitchFamily="34" charset="0"/>
              </a:rPr>
              <a:t>(9)</a:t>
            </a:r>
            <a:r>
              <a:rPr lang="fr-ML" dirty="0">
                <a:ea typeface="Tahoma" panose="020B0604030504040204" pitchFamily="34" charset="0"/>
                <a:cs typeface="Tahoma" panose="020B0604030504040204" pitchFamily="34" charset="0"/>
              </a:rPr>
              <a:t> départements ministériels que sont (l’Education, la Défense</a:t>
            </a:r>
            <a:r>
              <a:rPr lang="fr-FR" dirty="0">
                <a:solidFill>
                  <a:srgbClr val="000000"/>
                </a:solidFill>
                <a:ea typeface="Calibri" panose="020F0502020204030204" pitchFamily="34" charset="0"/>
                <a:cs typeface="Times New Roman" panose="02020603050405020304" pitchFamily="18" charset="0"/>
              </a:rPr>
              <a:t>, la Sécurité, les Affaires Etrangères, la Justice, l’Administration Territoriale, la Promotion de la Femme et de l’Enfant, la Communication, les Affaires Religieuses et du Culte) ;</a:t>
            </a:r>
          </a:p>
          <a:p>
            <a:pPr marL="285750" lvl="0" indent="-285750" algn="just">
              <a:lnSpc>
                <a:spcPct val="115000"/>
              </a:lnSpc>
              <a:spcAft>
                <a:spcPts val="600"/>
              </a:spcAft>
              <a:buFont typeface="Wingdings" panose="05000000000000000000" pitchFamily="2" charset="2"/>
              <a:buChar char="Ø"/>
            </a:pPr>
            <a:r>
              <a:rPr lang="fr-FR" dirty="0">
                <a:solidFill>
                  <a:srgbClr val="000000"/>
                </a:solidFill>
                <a:ea typeface="Calibri" panose="020F0502020204030204" pitchFamily="34" charset="0"/>
                <a:cs typeface="Times New Roman" panose="02020603050405020304" pitchFamily="18" charset="0"/>
              </a:rPr>
              <a:t>Deux </a:t>
            </a:r>
            <a:r>
              <a:rPr lang="fr-FR" b="1" dirty="0">
                <a:solidFill>
                  <a:srgbClr val="000000"/>
                </a:solidFill>
                <a:ea typeface="Calibri" panose="020F0502020204030204" pitchFamily="34" charset="0"/>
                <a:cs typeface="Times New Roman" panose="02020603050405020304" pitchFamily="18" charset="0"/>
              </a:rPr>
              <a:t>(2</a:t>
            </a:r>
            <a:r>
              <a:rPr lang="fr-FR" dirty="0">
                <a:solidFill>
                  <a:srgbClr val="000000"/>
                </a:solidFill>
                <a:ea typeface="Calibri" panose="020F0502020204030204" pitchFamily="34" charset="0"/>
                <a:cs typeface="Times New Roman" panose="02020603050405020304" pitchFamily="18" charset="0"/>
              </a:rPr>
              <a:t>) Organisations de la Société Civile (le Parlement des enfants et la Coalition Malienne pour le Droit des Enfants).</a:t>
            </a:r>
          </a:p>
          <a:p>
            <a:pPr marL="285750" lvl="0" indent="-285750" algn="just">
              <a:lnSpc>
                <a:spcPct val="115000"/>
              </a:lnSpc>
              <a:spcAft>
                <a:spcPts val="600"/>
              </a:spcAft>
              <a:buFont typeface="Wingdings" panose="05000000000000000000" pitchFamily="2" charset="2"/>
              <a:buChar char="Ø"/>
            </a:pPr>
            <a:r>
              <a:rPr lang="fr-FR" dirty="0">
                <a:solidFill>
                  <a:srgbClr val="000000"/>
                </a:solidFill>
                <a:ea typeface="Calibri" panose="020F0502020204030204" pitchFamily="34" charset="0"/>
                <a:cs typeface="Times New Roman" panose="02020603050405020304" pitchFamily="18" charset="0"/>
              </a:rPr>
              <a:t>Deux (</a:t>
            </a:r>
            <a:r>
              <a:rPr lang="fr-FR" b="1" dirty="0">
                <a:solidFill>
                  <a:srgbClr val="000000"/>
                </a:solidFill>
                <a:ea typeface="Calibri" panose="020F0502020204030204" pitchFamily="34" charset="0"/>
                <a:cs typeface="Times New Roman" panose="02020603050405020304" pitchFamily="18" charset="0"/>
              </a:rPr>
              <a:t>2)</a:t>
            </a:r>
            <a:r>
              <a:rPr lang="fr-FR" dirty="0">
                <a:solidFill>
                  <a:srgbClr val="000000"/>
                </a:solidFill>
                <a:ea typeface="Calibri" panose="020F0502020204030204" pitchFamily="34" charset="0"/>
                <a:cs typeface="Times New Roman" panose="02020603050405020304" pitchFamily="18" charset="0"/>
              </a:rPr>
              <a:t> Agences des Nations Unies (l’UNICEF, et la MINUSMA) ;</a:t>
            </a:r>
          </a:p>
          <a:p>
            <a:pPr marL="285750" lvl="0" indent="-285750" algn="just">
              <a:lnSpc>
                <a:spcPct val="115000"/>
              </a:lnSpc>
              <a:spcAft>
                <a:spcPts val="600"/>
              </a:spcAft>
              <a:buFont typeface="Wingdings" panose="05000000000000000000" pitchFamily="2" charset="2"/>
              <a:buChar char="Ø"/>
            </a:pPr>
            <a:r>
              <a:rPr lang="fr-FR" dirty="0">
                <a:solidFill>
                  <a:srgbClr val="000000"/>
                </a:solidFill>
                <a:ea typeface="Calibri" panose="020F0502020204030204" pitchFamily="34" charset="0"/>
                <a:cs typeface="Times New Roman" panose="02020603050405020304" pitchFamily="18" charset="0"/>
              </a:rPr>
              <a:t>Quatre (</a:t>
            </a:r>
            <a:r>
              <a:rPr lang="fr-FR" b="1" dirty="0">
                <a:solidFill>
                  <a:srgbClr val="000000"/>
                </a:solidFill>
                <a:ea typeface="Calibri" panose="020F0502020204030204" pitchFamily="34" charset="0"/>
                <a:cs typeface="Times New Roman" panose="02020603050405020304" pitchFamily="18" charset="0"/>
              </a:rPr>
              <a:t>4)</a:t>
            </a:r>
            <a:r>
              <a:rPr lang="fr-FR" dirty="0">
                <a:solidFill>
                  <a:srgbClr val="000000"/>
                </a:solidFill>
                <a:ea typeface="Calibri" panose="020F0502020204030204" pitchFamily="34" charset="0"/>
                <a:cs typeface="Times New Roman" panose="02020603050405020304" pitchFamily="18" charset="0"/>
              </a:rPr>
              <a:t> Organisations Non Gouvernementales (Save the </a:t>
            </a:r>
            <a:r>
              <a:rPr lang="fr-FR" dirty="0" err="1">
                <a:solidFill>
                  <a:srgbClr val="000000"/>
                </a:solidFill>
                <a:ea typeface="Calibri" panose="020F0502020204030204" pitchFamily="34" charset="0"/>
                <a:cs typeface="Times New Roman" panose="02020603050405020304" pitchFamily="18" charset="0"/>
              </a:rPr>
              <a:t>Children</a:t>
            </a:r>
            <a:r>
              <a:rPr lang="fr-FR" dirty="0">
                <a:solidFill>
                  <a:srgbClr val="000000"/>
                </a:solidFill>
                <a:ea typeface="Calibri" panose="020F0502020204030204" pitchFamily="34" charset="0"/>
                <a:cs typeface="Times New Roman" panose="02020603050405020304" pitchFamily="18" charset="0"/>
              </a:rPr>
              <a:t>, Plan International, World Vision et </a:t>
            </a:r>
            <a:r>
              <a:rPr lang="fr-FR" dirty="0" err="1">
                <a:solidFill>
                  <a:srgbClr val="000000"/>
                </a:solidFill>
                <a:ea typeface="Calibri" panose="020F0502020204030204" pitchFamily="34" charset="0"/>
                <a:cs typeface="Times New Roman" panose="02020603050405020304" pitchFamily="18" charset="0"/>
              </a:rPr>
              <a:t>Norvegean</a:t>
            </a:r>
            <a:r>
              <a:rPr lang="fr-FR" dirty="0">
                <a:solidFill>
                  <a:srgbClr val="000000"/>
                </a:solidFill>
                <a:ea typeface="Calibri" panose="020F0502020204030204" pitchFamily="34" charset="0"/>
                <a:cs typeface="Times New Roman" panose="02020603050405020304" pitchFamily="18" charset="0"/>
              </a:rPr>
              <a:t> </a:t>
            </a:r>
            <a:r>
              <a:rPr lang="fr-FR" dirty="0" err="1">
                <a:solidFill>
                  <a:srgbClr val="000000"/>
                </a:solidFill>
                <a:ea typeface="Calibri" panose="020F0502020204030204" pitchFamily="34" charset="0"/>
                <a:cs typeface="Times New Roman" panose="02020603050405020304" pitchFamily="18" charset="0"/>
              </a:rPr>
              <a:t>Refugee</a:t>
            </a:r>
            <a:r>
              <a:rPr lang="fr-FR" dirty="0">
                <a:solidFill>
                  <a:srgbClr val="000000"/>
                </a:solidFill>
                <a:ea typeface="Calibri" panose="020F0502020204030204" pitchFamily="34" charset="0"/>
                <a:cs typeface="Times New Roman" panose="02020603050405020304" pitchFamily="18" charset="0"/>
              </a:rPr>
              <a:t> Council).</a:t>
            </a:r>
          </a:p>
          <a:p>
            <a:pPr lvl="0" algn="just">
              <a:lnSpc>
                <a:spcPct val="115000"/>
              </a:lnSpc>
              <a:spcAft>
                <a:spcPts val="600"/>
              </a:spcAft>
            </a:pPr>
            <a:r>
              <a:rPr lang="fr-FR" dirty="0">
                <a:solidFill>
                  <a:srgbClr val="000000"/>
                </a:solidFill>
                <a:ea typeface="Calibri" panose="020F0502020204030204" pitchFamily="34" charset="0"/>
                <a:cs typeface="Times New Roman" panose="02020603050405020304" pitchFamily="18" charset="0"/>
              </a:rPr>
              <a:t> </a:t>
            </a:r>
            <a:endParaRPr lang="fr-FR" dirty="0">
              <a:solidFill>
                <a:srgbClr val="000000"/>
              </a:solidFill>
              <a:ea typeface="Tahoma" panose="020B0604030504040204" pitchFamily="34" charset="0"/>
              <a:cs typeface="Times New Roman" panose="02020603050405020304" pitchFamily="18" charset="0"/>
            </a:endParaRPr>
          </a:p>
          <a:p>
            <a:pPr lvl="0" algn="just">
              <a:lnSpc>
                <a:spcPct val="115000"/>
              </a:lnSpc>
              <a:spcAft>
                <a:spcPts val="600"/>
              </a:spcAft>
            </a:pPr>
            <a:r>
              <a:rPr lang="fr-FR" dirty="0">
                <a:solidFill>
                  <a:srgbClr val="000000"/>
                </a:solidFill>
                <a:ea typeface="Tahoma" panose="020B0604030504040204" pitchFamily="34" charset="0"/>
                <a:cs typeface="Times New Roman" panose="02020603050405020304" pitchFamily="18" charset="0"/>
              </a:rPr>
              <a:t>Avec la mise en place de ce comité, </a:t>
            </a:r>
            <a:r>
              <a:rPr lang="fr-FR" b="1" dirty="0">
                <a:solidFill>
                  <a:srgbClr val="000000"/>
                </a:solidFill>
                <a:ea typeface="Tahoma" panose="020B0604030504040204" pitchFamily="34" charset="0"/>
                <a:cs typeface="Times New Roman" panose="02020603050405020304" pitchFamily="18" charset="0"/>
              </a:rPr>
              <a:t>des acteurs ont été responsabilisés</a:t>
            </a:r>
            <a:r>
              <a:rPr lang="fr-FR" dirty="0">
                <a:solidFill>
                  <a:srgbClr val="000000"/>
                </a:solidFill>
                <a:ea typeface="Tahoma" panose="020B0604030504040204" pitchFamily="34" charset="0"/>
                <a:cs typeface="Times New Roman" panose="02020603050405020304" pitchFamily="18" charset="0"/>
              </a:rPr>
              <a:t> </a:t>
            </a:r>
            <a:r>
              <a:rPr lang="fr-FR" b="1" dirty="0">
                <a:solidFill>
                  <a:srgbClr val="000000"/>
                </a:solidFill>
                <a:ea typeface="Tahoma" panose="020B0604030504040204" pitchFamily="34" charset="0"/>
                <a:cs typeface="Times New Roman" panose="02020603050405020304" pitchFamily="18" charset="0"/>
              </a:rPr>
              <a:t>au niveau national </a:t>
            </a:r>
            <a:r>
              <a:rPr lang="fr-FR" dirty="0">
                <a:solidFill>
                  <a:srgbClr val="000000"/>
                </a:solidFill>
                <a:ea typeface="Tahoma" panose="020B0604030504040204" pitchFamily="34" charset="0"/>
                <a:cs typeface="Times New Roman" panose="02020603050405020304" pitchFamily="18" charset="0"/>
              </a:rPr>
              <a:t>pour coordonner la mise en œuvre de l’initiative. </a:t>
            </a:r>
            <a:endParaRPr lang="fr-ML"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8787655"/>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1463" y="744071"/>
            <a:ext cx="8596668" cy="1320800"/>
          </a:xfrm>
        </p:spPr>
        <p:txBody>
          <a:bodyPr>
            <a:normAutofit/>
          </a:bodyPr>
          <a:lstStyle/>
          <a:p>
            <a:r>
              <a:rPr lang="fr-ML" sz="1800" b="1" dirty="0">
                <a:solidFill>
                  <a:schemeClr val="tx1"/>
                </a:solidFill>
                <a:latin typeface="Verdana" panose="020B0604030504040204" pitchFamily="34" charset="0"/>
                <a:ea typeface="Verdana" panose="020B0604030504040204" pitchFamily="34" charset="0"/>
                <a:cs typeface="Tahoma" panose="020B0604030504040204" pitchFamily="34" charset="0"/>
              </a:rPr>
              <a:t>Les Comités techniques régionaux et locaux </a:t>
            </a:r>
            <a:endParaRPr lang="fr-FR" sz="1800" dirty="0">
              <a:solidFill>
                <a:schemeClr val="tx1"/>
              </a:solidFill>
              <a:latin typeface="Verdana" panose="020B0604030504040204" pitchFamily="34" charset="0"/>
              <a:ea typeface="Verdana" panose="020B0604030504040204" pitchFamily="34" charset="0"/>
            </a:endParaRPr>
          </a:p>
        </p:txBody>
      </p:sp>
      <p:sp>
        <p:nvSpPr>
          <p:cNvPr id="3" name="Espace réservé du contenu 2"/>
          <p:cNvSpPr>
            <a:spLocks noGrp="1"/>
          </p:cNvSpPr>
          <p:nvPr>
            <p:ph idx="1"/>
          </p:nvPr>
        </p:nvSpPr>
        <p:spPr>
          <a:xfrm>
            <a:off x="631055" y="1303811"/>
            <a:ext cx="8877483" cy="4583623"/>
          </a:xfrm>
        </p:spPr>
        <p:txBody>
          <a:bodyPr>
            <a:normAutofit lnSpcReduction="10000"/>
          </a:bodyPr>
          <a:lstStyle/>
          <a:p>
            <a:pPr marL="0" indent="0">
              <a:buNone/>
            </a:pPr>
            <a:endParaRPr lang="fr-FR" dirty="0">
              <a:solidFill>
                <a:srgbClr val="000000"/>
              </a:solidFill>
              <a:ea typeface="Tahoma" panose="020B0604030504040204" pitchFamily="34" charset="0"/>
              <a:cs typeface="Times New Roman" panose="02020603050405020304" pitchFamily="18" charset="0"/>
            </a:endParaRPr>
          </a:p>
          <a:p>
            <a:pPr marL="0" indent="0">
              <a:buNone/>
            </a:pPr>
            <a:r>
              <a:rPr lang="fr-FR" dirty="0">
                <a:solidFill>
                  <a:srgbClr val="000000"/>
                </a:solidFill>
                <a:ea typeface="Tahoma" panose="020B0604030504040204" pitchFamily="34" charset="0"/>
                <a:cs typeface="Times New Roman" panose="02020603050405020304" pitchFamily="18" charset="0"/>
              </a:rPr>
              <a:t>A l’image de la composition du Comité technique national, les Comités techniques régionaux et locaux se composent de</a:t>
            </a:r>
            <a:r>
              <a:rPr lang="fr-ML" dirty="0">
                <a:solidFill>
                  <a:srgbClr val="000000"/>
                </a:solidFill>
                <a:ea typeface="Tahoma" panose="020B0604030504040204" pitchFamily="34" charset="0"/>
                <a:cs typeface="Times New Roman" panose="02020603050405020304" pitchFamily="18" charset="0"/>
              </a:rPr>
              <a:t> représentants des pouvoirs publics régionaux, des organisations de la société civile et des partenaires techniques et financiers</a:t>
            </a:r>
            <a:r>
              <a:rPr lang="fr-FR" dirty="0">
                <a:solidFill>
                  <a:srgbClr val="000000"/>
                </a:solidFill>
                <a:ea typeface="Tahoma" panose="020B0604030504040204" pitchFamily="34" charset="0"/>
                <a:cs typeface="Times New Roman" panose="02020603050405020304" pitchFamily="18" charset="0"/>
              </a:rPr>
              <a:t>, en fonction</a:t>
            </a:r>
            <a:r>
              <a:rPr lang="fr-ML" dirty="0">
                <a:solidFill>
                  <a:srgbClr val="000000"/>
                </a:solidFill>
                <a:ea typeface="Tahoma" panose="020B0604030504040204" pitchFamily="34" charset="0"/>
                <a:cs typeface="Times New Roman" panose="02020603050405020304" pitchFamily="18" charset="0"/>
              </a:rPr>
              <a:t> des réalités locales.</a:t>
            </a:r>
          </a:p>
          <a:p>
            <a:pPr marL="0" indent="0">
              <a:buNone/>
            </a:pPr>
            <a:r>
              <a:rPr lang="fr-ML" dirty="0">
                <a:solidFill>
                  <a:srgbClr val="000000"/>
                </a:solidFill>
                <a:ea typeface="Tahoma" panose="020B0604030504040204" pitchFamily="34" charset="0"/>
                <a:cs typeface="Times New Roman" panose="02020603050405020304" pitchFamily="18" charset="0"/>
              </a:rPr>
              <a:t>A ce jour, le Mali compte </a:t>
            </a:r>
            <a:r>
              <a:rPr lang="fr-ML" b="1" dirty="0">
                <a:solidFill>
                  <a:srgbClr val="000000"/>
                </a:solidFill>
                <a:ea typeface="Tahoma" panose="020B0604030504040204" pitchFamily="34" charset="0"/>
                <a:cs typeface="Times New Roman" panose="02020603050405020304" pitchFamily="18" charset="0"/>
              </a:rPr>
              <a:t>9</a:t>
            </a:r>
            <a:r>
              <a:rPr lang="fr-ML" dirty="0">
                <a:solidFill>
                  <a:srgbClr val="000000"/>
                </a:solidFill>
                <a:ea typeface="Tahoma" panose="020B0604030504040204" pitchFamily="34" charset="0"/>
                <a:cs typeface="Times New Roman" panose="02020603050405020304" pitchFamily="18" charset="0"/>
              </a:rPr>
              <a:t> Comités techniques régionaux fonctionnels dans </a:t>
            </a:r>
            <a:r>
              <a:rPr lang="fr-ML" b="1" dirty="0">
                <a:solidFill>
                  <a:srgbClr val="000000"/>
                </a:solidFill>
                <a:ea typeface="Tahoma" panose="020B0604030504040204" pitchFamily="34" charset="0"/>
                <a:cs typeface="Times New Roman" panose="02020603050405020304" pitchFamily="18" charset="0"/>
              </a:rPr>
              <a:t>9/19</a:t>
            </a:r>
            <a:r>
              <a:rPr lang="fr-ML" dirty="0">
                <a:solidFill>
                  <a:srgbClr val="000000"/>
                </a:solidFill>
                <a:ea typeface="Tahoma" panose="020B0604030504040204" pitchFamily="34" charset="0"/>
                <a:cs typeface="Times New Roman" panose="02020603050405020304" pitchFamily="18" charset="0"/>
              </a:rPr>
              <a:t> régions administratives que compte le Mali.</a:t>
            </a:r>
          </a:p>
          <a:p>
            <a:pPr marL="0" indent="0">
              <a:buNone/>
            </a:pPr>
            <a:r>
              <a:rPr lang="fr-ML" dirty="0">
                <a:solidFill>
                  <a:srgbClr val="000000"/>
                </a:solidFill>
                <a:ea typeface="Tahoma" panose="020B0604030504040204" pitchFamily="34" charset="0"/>
                <a:cs typeface="Times New Roman" panose="02020603050405020304" pitchFamily="18" charset="0"/>
              </a:rPr>
              <a:t>Les comités techniques locaux qui sont au nombre de quatre </a:t>
            </a:r>
            <a:r>
              <a:rPr lang="fr-ML" b="1" dirty="0">
                <a:solidFill>
                  <a:srgbClr val="000000"/>
                </a:solidFill>
                <a:ea typeface="Tahoma" panose="020B0604030504040204" pitchFamily="34" charset="0"/>
                <a:cs typeface="Times New Roman" panose="02020603050405020304" pitchFamily="18" charset="0"/>
              </a:rPr>
              <a:t>(4)</a:t>
            </a:r>
            <a:r>
              <a:rPr lang="fr-ML" dirty="0">
                <a:solidFill>
                  <a:srgbClr val="000000"/>
                </a:solidFill>
                <a:ea typeface="Tahoma" panose="020B0604030504040204" pitchFamily="34" charset="0"/>
                <a:cs typeface="Times New Roman" panose="02020603050405020304" pitchFamily="18" charset="0"/>
              </a:rPr>
              <a:t>sont mis en place dans les cercles durement affectés.</a:t>
            </a:r>
          </a:p>
          <a:p>
            <a:pPr marL="0" lvl="0" indent="0">
              <a:buNone/>
            </a:pPr>
            <a:endParaRPr lang="fr-FR" dirty="0">
              <a:solidFill>
                <a:srgbClr val="000000"/>
              </a:solidFill>
              <a:ea typeface="Tahoma" panose="020B0604030504040204" pitchFamily="34" charset="0"/>
              <a:cs typeface="Times New Roman" panose="02020603050405020304" pitchFamily="18" charset="0"/>
            </a:endParaRPr>
          </a:p>
          <a:p>
            <a:pPr marL="0" lvl="0" indent="0">
              <a:buNone/>
            </a:pPr>
            <a:r>
              <a:rPr lang="fr-FR" dirty="0">
                <a:solidFill>
                  <a:srgbClr val="000000"/>
                </a:solidFill>
                <a:ea typeface="Tahoma" panose="020B0604030504040204" pitchFamily="34" charset="0"/>
                <a:cs typeface="Times New Roman" panose="02020603050405020304" pitchFamily="18" charset="0"/>
              </a:rPr>
              <a:t>Avec ces Comités techniques régionaux et locaux, </a:t>
            </a:r>
            <a:r>
              <a:rPr lang="fr-FR" b="1" dirty="0">
                <a:solidFill>
                  <a:srgbClr val="000000"/>
                </a:solidFill>
                <a:ea typeface="Tahoma" panose="020B0604030504040204" pitchFamily="34" charset="0"/>
                <a:cs typeface="Times New Roman" panose="02020603050405020304" pitchFamily="18" charset="0"/>
              </a:rPr>
              <a:t>des acteurs ont été responsabilisés au niveau des régions et des cercles concernés</a:t>
            </a:r>
            <a:r>
              <a:rPr lang="fr-FR" dirty="0">
                <a:solidFill>
                  <a:srgbClr val="000000"/>
                </a:solidFill>
                <a:ea typeface="Tahoma" panose="020B0604030504040204" pitchFamily="34" charset="0"/>
                <a:cs typeface="Times New Roman" panose="02020603050405020304" pitchFamily="18" charset="0"/>
              </a:rPr>
              <a:t> pour coordonner la mise en œuvre de l’initiative. </a:t>
            </a:r>
            <a:endParaRPr lang="fr-ML" dirty="0">
              <a:ea typeface="Tahoma" panose="020B0604030504040204" pitchFamily="34" charset="0"/>
              <a:cs typeface="Tahoma" panose="020B0604030504040204" pitchFamily="34" charset="0"/>
            </a:endParaRPr>
          </a:p>
          <a:p>
            <a:pPr marL="0" indent="0">
              <a:buNone/>
            </a:pPr>
            <a:r>
              <a:rPr lang="fr-ML" dirty="0">
                <a:latin typeface="Tahoma" panose="020B0604030504040204" pitchFamily="34" charset="0"/>
                <a:ea typeface="Tahoma" panose="020B0604030504040204" pitchFamily="34" charset="0"/>
                <a:cs typeface="Tahoma" panose="020B0604030504040204" pitchFamily="34" charset="0"/>
              </a:rPr>
              <a:t> </a:t>
            </a:r>
            <a:r>
              <a:rPr lang="fr-FR" dirty="0">
                <a:latin typeface="Tahoma" panose="020B0604030504040204" pitchFamily="34" charset="0"/>
                <a:ea typeface="Tahoma" panose="020B0604030504040204" pitchFamily="34" charset="0"/>
                <a:cs typeface="Tahoma" panose="020B0604030504040204" pitchFamily="34" charset="0"/>
              </a:rPr>
              <a:t> </a:t>
            </a:r>
            <a:endParaRPr lang="fr-FR" dirty="0"/>
          </a:p>
        </p:txBody>
      </p:sp>
    </p:spTree>
    <p:extLst>
      <p:ext uri="{BB962C8B-B14F-4D97-AF65-F5344CB8AC3E}">
        <p14:creationId xmlns:p14="http://schemas.microsoft.com/office/powerpoint/2010/main" val="4174823996"/>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304" y="617080"/>
            <a:ext cx="10202829" cy="5807103"/>
          </a:xfrm>
          <a:prstGeom prst="rect">
            <a:avLst/>
          </a:prstGeom>
        </p:spPr>
        <p:txBody>
          <a:bodyPr wrap="square" anchor="ctr">
            <a:spAutoFit/>
          </a:bodyPr>
          <a:lstStyle/>
          <a:p>
            <a:pPr lvl="0">
              <a:spcAft>
                <a:spcPts val="0"/>
              </a:spcAft>
            </a:pPr>
            <a:endParaRPr lang="fr-FR" dirty="0">
              <a:ea typeface="Tahoma" panose="020B0604030504040204" pitchFamily="34" charset="0"/>
              <a:cs typeface="Tahoma" panose="020B0604030504040204" pitchFamily="34" charset="0"/>
            </a:endParaRPr>
          </a:p>
          <a:p>
            <a:pPr lvl="0">
              <a:spcAft>
                <a:spcPts val="0"/>
              </a:spcAft>
            </a:pPr>
            <a:endParaRPr lang="fr-FR" dirty="0">
              <a:ea typeface="Tahoma" panose="020B0604030504040204" pitchFamily="34" charset="0"/>
              <a:cs typeface="Tahoma" panose="020B0604030504040204" pitchFamily="34" charset="0"/>
            </a:endParaRPr>
          </a:p>
          <a:p>
            <a:pPr lvl="0">
              <a:spcAft>
                <a:spcPts val="0"/>
              </a:spcAft>
            </a:pPr>
            <a:r>
              <a:rPr lang="fr-FR" dirty="0">
                <a:ea typeface="Tahoma" panose="020B0604030504040204" pitchFamily="34" charset="0"/>
                <a:cs typeface="Tahoma" panose="020B0604030504040204" pitchFamily="34" charset="0"/>
              </a:rPr>
              <a:t>Pour coordonner, gérer et suivre la mise en œuvre de l’initiative, les différents comités techniques élaborent des plans d’actions annuels. Les objectifs majeurs visés dans ces plans d’actions sont :</a:t>
            </a:r>
          </a:p>
          <a:p>
            <a:pPr lvl="0">
              <a:spcAft>
                <a:spcPts val="0"/>
              </a:spcAft>
            </a:pPr>
            <a:endParaRPr lang="fr-ML" dirty="0">
              <a:ea typeface="Tahoma" panose="020B0604030504040204" pitchFamily="34" charset="0"/>
              <a:cs typeface="Tahoma" panose="020B0604030504040204" pitchFamily="34" charset="0"/>
            </a:endParaRPr>
          </a:p>
          <a:p>
            <a:pPr marL="285750" lvl="0" indent="-285750">
              <a:spcAft>
                <a:spcPts val="0"/>
              </a:spcAft>
              <a:buFont typeface="Wingdings" panose="05000000000000000000" pitchFamily="2" charset="2"/>
              <a:buChar char="§"/>
            </a:pPr>
            <a:r>
              <a:rPr lang="fr-ML" b="1" dirty="0">
                <a:ea typeface="Tahoma" panose="020B0604030504040204" pitchFamily="34" charset="0"/>
                <a:cs typeface="Tahoma" panose="020B0604030504040204" pitchFamily="34" charset="0"/>
              </a:rPr>
              <a:t>assurer une meilleure coordination des activités </a:t>
            </a:r>
            <a:r>
              <a:rPr lang="fr-ML" dirty="0">
                <a:ea typeface="Tahoma" panose="020B0604030504040204" pitchFamily="34" charset="0"/>
                <a:cs typeface="Tahoma" panose="020B0604030504040204" pitchFamily="34" charset="0"/>
              </a:rPr>
              <a:t>de fonctionnement des comités techniques ; </a:t>
            </a:r>
          </a:p>
          <a:p>
            <a:pPr marL="285750" indent="-285750" algn="just">
              <a:lnSpc>
                <a:spcPct val="150000"/>
              </a:lnSpc>
              <a:spcAft>
                <a:spcPts val="600"/>
              </a:spcAft>
              <a:buFont typeface="Wingdings" panose="05000000000000000000" pitchFamily="2" charset="2"/>
              <a:buChar char="§"/>
            </a:pPr>
            <a:r>
              <a:rPr lang="fr-ML" b="1" dirty="0">
                <a:ea typeface="Tahoma" panose="020B0604030504040204" pitchFamily="34" charset="0"/>
                <a:cs typeface="Tahoma" panose="020B0604030504040204" pitchFamily="34" charset="0"/>
              </a:rPr>
              <a:t>renforcer les capacités des parties prenantes </a:t>
            </a:r>
            <a:r>
              <a:rPr lang="fr-ML" dirty="0">
                <a:ea typeface="Tahoma" panose="020B0604030504040204" pitchFamily="34" charset="0"/>
                <a:cs typeface="Tahoma" panose="020B0604030504040204" pitchFamily="34" charset="0"/>
              </a:rPr>
              <a:t>de la mise en œuvre de la DSE à tous les niveaux ;</a:t>
            </a:r>
            <a:endParaRPr lang="fr-ML" dirty="0">
              <a:solidFill>
                <a:schemeClr val="accent4">
                  <a:lumMod val="60000"/>
                  <a:lumOff val="40000"/>
                </a:schemeClr>
              </a:solidFill>
              <a:ea typeface="Tahoma" panose="020B0604030504040204" pitchFamily="34" charset="0"/>
              <a:cs typeface="Tahoma" panose="020B0604030504040204" pitchFamily="34" charset="0"/>
            </a:endParaRPr>
          </a:p>
          <a:p>
            <a:pPr marL="457200" indent="-457200" algn="just">
              <a:lnSpc>
                <a:spcPct val="150000"/>
              </a:lnSpc>
              <a:spcAft>
                <a:spcPts val="600"/>
              </a:spcAft>
              <a:buFont typeface="Wingdings" panose="05000000000000000000" pitchFamily="2" charset="2"/>
              <a:buChar char="§"/>
            </a:pPr>
            <a:r>
              <a:rPr lang="fr-ML" b="1" dirty="0">
                <a:ea typeface="Tahoma" panose="020B0604030504040204" pitchFamily="34" charset="0"/>
                <a:cs typeface="Tahoma" panose="020B0604030504040204" pitchFamily="34" charset="0"/>
              </a:rPr>
              <a:t>assurer une large vulgarisation </a:t>
            </a:r>
            <a:r>
              <a:rPr lang="fr-ML" dirty="0">
                <a:ea typeface="Tahoma" panose="020B0604030504040204" pitchFamily="34" charset="0"/>
                <a:cs typeface="Tahoma" panose="020B0604030504040204" pitchFamily="34" charset="0"/>
              </a:rPr>
              <a:t>de la déclaration sur la sécurité dans les écoles et ses lignes directrices ; </a:t>
            </a:r>
          </a:p>
          <a:p>
            <a:pPr marL="457200" indent="-457200" algn="just">
              <a:lnSpc>
                <a:spcPct val="150000"/>
              </a:lnSpc>
              <a:spcAft>
                <a:spcPts val="600"/>
              </a:spcAft>
              <a:buFont typeface="Wingdings" panose="05000000000000000000" pitchFamily="2" charset="2"/>
              <a:buChar char="§"/>
            </a:pPr>
            <a:r>
              <a:rPr lang="fr-ML" b="1" dirty="0">
                <a:ea typeface="Tahoma" panose="020B0604030504040204" pitchFamily="34" charset="0"/>
                <a:cs typeface="Tahoma" panose="020B0604030504040204" pitchFamily="34" charset="0"/>
              </a:rPr>
              <a:t>participer aux rencontres de partage d’expériences </a:t>
            </a:r>
            <a:r>
              <a:rPr lang="fr-ML" dirty="0">
                <a:ea typeface="Tahoma" panose="020B0604030504040204" pitchFamily="34" charset="0"/>
                <a:cs typeface="Tahoma" panose="020B0604030504040204" pitchFamily="34" charset="0"/>
              </a:rPr>
              <a:t>de la mise en œuvre de la DSE. </a:t>
            </a:r>
          </a:p>
          <a:p>
            <a:pPr algn="just">
              <a:lnSpc>
                <a:spcPct val="150000"/>
              </a:lnSpc>
              <a:spcAft>
                <a:spcPts val="600"/>
              </a:spcAft>
            </a:pPr>
            <a:r>
              <a:rPr lang="fr-ML" b="1" i="1" dirty="0">
                <a:ea typeface="Tahoma" panose="020B0604030504040204" pitchFamily="34" charset="0"/>
                <a:cs typeface="Tahoma" panose="020B0604030504040204" pitchFamily="34" charset="0"/>
              </a:rPr>
              <a:t>A ce stade de réalisation des activités concourant à l’atteinte des objectifs ci-dessus cités a permis d’engranger </a:t>
            </a:r>
            <a:r>
              <a:rPr lang="fr-ML" b="1" i="1" u="sng" dirty="0">
                <a:ea typeface="Tahoma" panose="020B0604030504040204" pitchFamily="34" charset="0"/>
                <a:cs typeface="Tahoma" panose="020B0604030504040204" pitchFamily="34" charset="0"/>
              </a:rPr>
              <a:t>les bonnes pratiques </a:t>
            </a:r>
            <a:r>
              <a:rPr lang="fr-ML" b="1" i="1" dirty="0">
                <a:ea typeface="Tahoma" panose="020B0604030504040204" pitchFamily="34" charset="0"/>
                <a:cs typeface="Tahoma" panose="020B0604030504040204" pitchFamily="34" charset="0"/>
              </a:rPr>
              <a:t>suivantes :  </a:t>
            </a:r>
          </a:p>
        </p:txBody>
      </p:sp>
      <p:sp>
        <p:nvSpPr>
          <p:cNvPr id="4" name="Rectangle 3">
            <a:extLst>
              <a:ext uri="{FF2B5EF4-FFF2-40B4-BE49-F238E27FC236}">
                <a16:creationId xmlns:a16="http://schemas.microsoft.com/office/drawing/2014/main" id="{34C3F9D3-B144-4342-82A2-788D692672F4}"/>
              </a:ext>
            </a:extLst>
          </p:cNvPr>
          <p:cNvSpPr/>
          <p:nvPr/>
        </p:nvSpPr>
        <p:spPr>
          <a:xfrm>
            <a:off x="304304" y="211478"/>
            <a:ext cx="11499273" cy="841321"/>
          </a:xfrm>
          <a:prstGeom prst="rect">
            <a:avLst/>
          </a:prstGeom>
        </p:spPr>
        <p:txBody>
          <a:bodyPr wrap="square" anchor="ctr">
            <a:spAutoFit/>
          </a:bodyPr>
          <a:lstStyle/>
          <a:p>
            <a:pPr lvl="0">
              <a:lnSpc>
                <a:spcPct val="115000"/>
              </a:lnSpc>
              <a:spcAft>
                <a:spcPts val="600"/>
              </a:spcAft>
            </a:pPr>
            <a:r>
              <a:rPr lang="fr-FR" sz="2000" b="1" cap="all" dirty="0">
                <a:latin typeface="Tahoma" panose="020B0604030504040204" pitchFamily="34" charset="0"/>
                <a:ea typeface="Tahoma" panose="020B0604030504040204" pitchFamily="34" charset="0"/>
                <a:cs typeface="Tahoma" panose="020B0604030504040204" pitchFamily="34" charset="0"/>
              </a:rPr>
              <a:t>Les Actions de mise en œuvre de la DSE. </a:t>
            </a:r>
          </a:p>
          <a:p>
            <a:pPr lvl="0">
              <a:lnSpc>
                <a:spcPct val="115000"/>
              </a:lnSpc>
              <a:spcAft>
                <a:spcPts val="600"/>
              </a:spcAft>
            </a:pPr>
            <a:endParaRPr lang="fr-FR" sz="2000" b="1" cap="al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86944875"/>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696" y="414768"/>
            <a:ext cx="11499273" cy="491225"/>
          </a:xfrm>
          <a:prstGeom prst="rect">
            <a:avLst/>
          </a:prstGeom>
        </p:spPr>
        <p:txBody>
          <a:bodyPr wrap="square" anchor="ctr">
            <a:spAutoFit/>
          </a:bodyPr>
          <a:lstStyle/>
          <a:p>
            <a:pPr algn="just">
              <a:lnSpc>
                <a:spcPct val="150000"/>
              </a:lnSpc>
              <a:spcAft>
                <a:spcPts val="600"/>
              </a:spcAft>
            </a:pPr>
            <a:endParaRPr lang="fr-ML" sz="20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137914" y="584939"/>
            <a:ext cx="11518608" cy="6493381"/>
          </a:xfrm>
          <a:prstGeom prst="rect">
            <a:avLst/>
          </a:prstGeom>
        </p:spPr>
        <p:txBody>
          <a:bodyPr wrap="square" anchor="ctr">
            <a:spAutoFit/>
          </a:bodyPr>
          <a:lstStyle/>
          <a:p>
            <a:pPr marL="342900" lvl="0" indent="-342900">
              <a:spcAft>
                <a:spcPts val="0"/>
              </a:spcAft>
              <a:buFont typeface="Wingdings" panose="05000000000000000000" pitchFamily="2" charset="2"/>
              <a:buChar char="q"/>
            </a:pPr>
            <a:r>
              <a:rPr lang="fr-FR" b="1" dirty="0">
                <a:ea typeface="Tahoma" panose="020B0604030504040204" pitchFamily="34" charset="0"/>
                <a:cs typeface="Tahoma" panose="020B0604030504040204" pitchFamily="34" charset="0"/>
              </a:rPr>
              <a:t>la </a:t>
            </a:r>
            <a:r>
              <a:rPr lang="fr-ML" b="1" dirty="0">
                <a:ea typeface="Tahoma" panose="020B0604030504040204" pitchFamily="34" charset="0"/>
                <a:cs typeface="Tahoma" panose="020B0604030504040204" pitchFamily="34" charset="0"/>
              </a:rPr>
              <a:t>coordination des activités de fonctionnement des bureaux a permis :</a:t>
            </a:r>
          </a:p>
          <a:p>
            <a:pPr marL="285750" lvl="0" indent="-285750">
              <a:spcAft>
                <a:spcPts val="0"/>
              </a:spcAft>
              <a:buFont typeface="Wingdings" panose="05000000000000000000" pitchFamily="2" charset="2"/>
              <a:buChar char="Ø"/>
            </a:pPr>
            <a:r>
              <a:rPr lang="fr-ML" dirty="0">
                <a:ea typeface="Tahoma" panose="020B0604030504040204" pitchFamily="34" charset="0"/>
                <a:cs typeface="Tahoma" panose="020B0604030504040204" pitchFamily="34" charset="0"/>
              </a:rPr>
              <a:t>la tenue de réunions ordinaires et extraordinaires ;</a:t>
            </a:r>
          </a:p>
          <a:p>
            <a:pPr marL="285750" lvl="0" indent="-285750">
              <a:spcAft>
                <a:spcPts val="0"/>
              </a:spcAft>
              <a:buFont typeface="Wingdings" panose="05000000000000000000" pitchFamily="2" charset="2"/>
              <a:buChar char="Ø"/>
            </a:pPr>
            <a:r>
              <a:rPr lang="fr-ML" dirty="0">
                <a:ea typeface="Tahoma" panose="020B0604030504040204" pitchFamily="34" charset="0"/>
                <a:cs typeface="Tahoma" panose="020B0604030504040204" pitchFamily="34" charset="0"/>
              </a:rPr>
              <a:t>le suivi de l’état de réalisation des activités planifiées ;</a:t>
            </a:r>
          </a:p>
          <a:p>
            <a:pPr marL="285750" lvl="0" indent="-285750">
              <a:spcAft>
                <a:spcPts val="0"/>
              </a:spcAft>
              <a:buFont typeface="Wingdings" panose="05000000000000000000" pitchFamily="2" charset="2"/>
              <a:buChar char="Ø"/>
            </a:pPr>
            <a:r>
              <a:rPr lang="fr-ML" dirty="0">
                <a:ea typeface="Tahoma" panose="020B0604030504040204" pitchFamily="34" charset="0"/>
                <a:cs typeface="Tahoma" panose="020B0604030504040204" pitchFamily="34" charset="0"/>
              </a:rPr>
              <a:t>La coordination et le suivi des activités des différents comités.</a:t>
            </a:r>
          </a:p>
          <a:p>
            <a:pPr lvl="0">
              <a:spcAft>
                <a:spcPts val="0"/>
              </a:spcAft>
            </a:pPr>
            <a:endParaRPr lang="en-US" dirty="0">
              <a:ea typeface="Tahoma" panose="020B0604030504040204" pitchFamily="34" charset="0"/>
              <a:cs typeface="Tahoma" panose="020B0604030504040204" pitchFamily="34" charset="0"/>
            </a:endParaRPr>
          </a:p>
          <a:p>
            <a:pPr marL="342900" lvl="0" indent="-342900">
              <a:lnSpc>
                <a:spcPct val="150000"/>
              </a:lnSpc>
              <a:spcAft>
                <a:spcPts val="0"/>
              </a:spcAft>
              <a:buFont typeface="Wingdings" panose="05000000000000000000" pitchFamily="2" charset="2"/>
              <a:buChar char="q"/>
            </a:pPr>
            <a:r>
              <a:rPr lang="fr-ML" b="1" dirty="0">
                <a:ea typeface="Tahoma" panose="020B0604030504040204" pitchFamily="34" charset="0"/>
                <a:cs typeface="Tahoma" panose="020B0604030504040204" pitchFamily="34" charset="0"/>
              </a:rPr>
              <a:t>le renforcement des compétences des parties prenantes (ateliers, journées de concertation, fora communautaires, caravanes…), à occasionner :</a:t>
            </a:r>
          </a:p>
          <a:p>
            <a:pPr marL="285750" lvl="0" indent="-285750">
              <a:lnSpc>
                <a:spcPct val="150000"/>
              </a:lnSpc>
              <a:spcAft>
                <a:spcPts val="0"/>
              </a:spcAft>
              <a:buFont typeface="Wingdings" panose="05000000000000000000" pitchFamily="2" charset="2"/>
              <a:buChar char="Ø"/>
            </a:pPr>
            <a:r>
              <a:rPr lang="fr-ML" dirty="0">
                <a:ea typeface="Tahoma" panose="020B0604030504040204" pitchFamily="34" charset="0"/>
                <a:cs typeface="Tahoma" panose="020B0604030504040204" pitchFamily="34" charset="0"/>
              </a:rPr>
              <a:t>La prise de la décision par les décideurs de l’ouverture d’une consultance pour faire l’état des lieux des textes qui protègent l’éducation au Mali ;</a:t>
            </a:r>
          </a:p>
          <a:p>
            <a:pPr marL="285750" lvl="0" indent="-285750">
              <a:lnSpc>
                <a:spcPct val="150000"/>
              </a:lnSpc>
              <a:spcAft>
                <a:spcPts val="0"/>
              </a:spcAft>
              <a:buFont typeface="Wingdings" panose="05000000000000000000" pitchFamily="2" charset="2"/>
              <a:buChar char="Ø"/>
            </a:pPr>
            <a:r>
              <a:rPr lang="fr-ML" dirty="0">
                <a:ea typeface="Tahoma" panose="020B0604030504040204" pitchFamily="34" charset="0"/>
                <a:cs typeface="Tahoma" panose="020B0604030504040204" pitchFamily="34" charset="0"/>
              </a:rPr>
              <a:t>la prise de la décision de la haute hiérarchie militaire relative à </a:t>
            </a:r>
            <a:r>
              <a:rPr lang="fr-ML" b="1" dirty="0">
                <a:ea typeface="Tahoma" panose="020B0604030504040204" pitchFamily="34" charset="0"/>
                <a:cs typeface="Tahoma" panose="020B0604030504040204" pitchFamily="34" charset="0"/>
              </a:rPr>
              <a:t>l’arrêt de l’occupation des écoles </a:t>
            </a:r>
            <a:r>
              <a:rPr lang="fr-ML" dirty="0">
                <a:ea typeface="Tahoma" panose="020B0604030504040204" pitchFamily="34" charset="0"/>
                <a:cs typeface="Tahoma" panose="020B0604030504040204" pitchFamily="34" charset="0"/>
              </a:rPr>
              <a:t>et la responsabilisation du génie militaire à la </a:t>
            </a:r>
            <a:r>
              <a:rPr lang="fr-ML" b="1" dirty="0">
                <a:ea typeface="Tahoma" panose="020B0604030504040204" pitchFamily="34" charset="0"/>
                <a:cs typeface="Tahoma" panose="020B0604030504040204" pitchFamily="34" charset="0"/>
              </a:rPr>
              <a:t>construction de campement </a:t>
            </a:r>
            <a:r>
              <a:rPr lang="fr-ML" dirty="0">
                <a:ea typeface="Tahoma" panose="020B0604030504040204" pitchFamily="34" charset="0"/>
                <a:cs typeface="Tahoma" panose="020B0604030504040204" pitchFamily="34" charset="0"/>
              </a:rPr>
              <a:t>préfabriqué  pour l’hébergement des troupes sur les théâtres des opérations ;</a:t>
            </a:r>
          </a:p>
          <a:p>
            <a:pPr marL="285750" lvl="0" indent="-285750">
              <a:lnSpc>
                <a:spcPct val="150000"/>
              </a:lnSpc>
              <a:spcAft>
                <a:spcPts val="0"/>
              </a:spcAft>
              <a:buFont typeface="Wingdings" panose="05000000000000000000" pitchFamily="2" charset="2"/>
              <a:buChar char="Ø"/>
            </a:pPr>
            <a:r>
              <a:rPr lang="fr-ML" dirty="0">
                <a:ea typeface="Tahoma" panose="020B0604030504040204" pitchFamily="34" charset="0"/>
                <a:cs typeface="Tahoma" panose="020B0604030504040204" pitchFamily="34" charset="0"/>
              </a:rPr>
              <a:t>la signature d’un engagement par les groupes armés conventionnels, signataires de l’accord d’Alger pour la paix  et la réconciliation nationale pour le respect du contenu de la Déclaration et des Lignes Directrices ; </a:t>
            </a:r>
          </a:p>
          <a:p>
            <a:pPr lvl="0">
              <a:lnSpc>
                <a:spcPct val="150000"/>
              </a:lnSpc>
              <a:spcAft>
                <a:spcPts val="0"/>
              </a:spcAft>
            </a:pPr>
            <a:endParaRPr lang="fr-ML" sz="2000" dirty="0">
              <a:ea typeface="Tahoma" panose="020B0604030504040204" pitchFamily="34" charset="0"/>
              <a:cs typeface="Tahoma" panose="020B0604030504040204" pitchFamily="34" charset="0"/>
            </a:endParaRPr>
          </a:p>
          <a:p>
            <a:pPr lvl="0">
              <a:lnSpc>
                <a:spcPct val="150000"/>
              </a:lnSpc>
              <a:spcAft>
                <a:spcPts val="0"/>
              </a:spcAft>
            </a:pPr>
            <a:endParaRPr lang="fr-ML" sz="2000" dirty="0">
              <a:ea typeface="Tahoma" panose="020B0604030504040204" pitchFamily="34" charset="0"/>
              <a:cs typeface="Tahoma" panose="020B0604030504040204" pitchFamily="34" charset="0"/>
            </a:endParaRPr>
          </a:p>
        </p:txBody>
      </p:sp>
      <p:sp>
        <p:nvSpPr>
          <p:cNvPr id="4" name="Rectangle 3"/>
          <p:cNvSpPr/>
          <p:nvPr/>
        </p:nvSpPr>
        <p:spPr>
          <a:xfrm>
            <a:off x="3028943" y="3244334"/>
            <a:ext cx="256802" cy="369332"/>
          </a:xfrm>
          <a:prstGeom prst="rect">
            <a:avLst/>
          </a:prstGeom>
        </p:spPr>
        <p:txBody>
          <a:bodyPr wrap="none">
            <a:spAutoFit/>
          </a:bodyPr>
          <a:lstStyle/>
          <a:p>
            <a:r>
              <a:rPr lang="fr-ML" dirty="0">
                <a:latin typeface="Tahoma" panose="020B0604030504040204" pitchFamily="34" charset="0"/>
                <a:ea typeface="Tahoma" panose="020B0604030504040204" pitchFamily="34" charset="0"/>
                <a:cs typeface="Tahoma" panose="020B0604030504040204" pitchFamily="34" charset="0"/>
              </a:rPr>
              <a:t> </a:t>
            </a:r>
            <a:endParaRPr lang="fr-FR" dirty="0"/>
          </a:p>
        </p:txBody>
      </p:sp>
    </p:spTree>
    <p:extLst>
      <p:ext uri="{BB962C8B-B14F-4D97-AF65-F5344CB8AC3E}">
        <p14:creationId xmlns:p14="http://schemas.microsoft.com/office/powerpoint/2010/main" val="2030429294"/>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696" y="414768"/>
            <a:ext cx="11499273" cy="491225"/>
          </a:xfrm>
          <a:prstGeom prst="rect">
            <a:avLst/>
          </a:prstGeom>
        </p:spPr>
        <p:txBody>
          <a:bodyPr wrap="square" anchor="ctr">
            <a:spAutoFit/>
          </a:bodyPr>
          <a:lstStyle/>
          <a:p>
            <a:pPr algn="just">
              <a:lnSpc>
                <a:spcPct val="150000"/>
              </a:lnSpc>
              <a:spcAft>
                <a:spcPts val="600"/>
              </a:spcAft>
            </a:pPr>
            <a:endParaRPr lang="fr-ML" sz="20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451147" y="-402206"/>
            <a:ext cx="8937197" cy="7293087"/>
          </a:xfrm>
          <a:prstGeom prst="rect">
            <a:avLst/>
          </a:prstGeom>
        </p:spPr>
        <p:txBody>
          <a:bodyPr wrap="square" anchor="ctr">
            <a:spAutoFit/>
          </a:bodyPr>
          <a:lstStyle/>
          <a:p>
            <a:r>
              <a:rPr lang="fr-ML" sz="2000" b="1" dirty="0">
                <a:latin typeface="Verdana" panose="020B0604030504040204" pitchFamily="34" charset="0"/>
                <a:ea typeface="Verdana" panose="020B0604030504040204" pitchFamily="34" charset="0"/>
                <a:cs typeface="Tahoma" panose="020B0604030504040204" pitchFamily="34" charset="0"/>
              </a:rPr>
              <a:t> </a:t>
            </a:r>
          </a:p>
          <a:p>
            <a:endParaRPr lang="fr-ML" sz="2000" b="1" dirty="0">
              <a:latin typeface="Verdana" panose="020B0604030504040204" pitchFamily="34" charset="0"/>
              <a:ea typeface="Verdana" panose="020B0604030504040204" pitchFamily="34" charset="0"/>
              <a:cs typeface="Tahoma" panose="020B0604030504040204" pitchFamily="34" charset="0"/>
            </a:endParaRPr>
          </a:p>
          <a:p>
            <a:endParaRPr lang="fr-ML" sz="2000" b="1" dirty="0">
              <a:latin typeface="Verdana" panose="020B0604030504040204" pitchFamily="34" charset="0"/>
              <a:ea typeface="Verdana" panose="020B0604030504040204" pitchFamily="34" charset="0"/>
              <a:cs typeface="Tahoma" panose="020B0604030504040204" pitchFamily="34" charset="0"/>
            </a:endParaRPr>
          </a:p>
          <a:p>
            <a:pPr marL="285750" indent="-285750">
              <a:buFont typeface="Wingdings" panose="05000000000000000000" pitchFamily="2" charset="2"/>
              <a:buChar char="Ø"/>
            </a:pPr>
            <a:r>
              <a:rPr lang="fr-ML" sz="2000" b="1" dirty="0">
                <a:latin typeface="Verdana" panose="020B0604030504040204" pitchFamily="34" charset="0"/>
                <a:ea typeface="Verdana" panose="020B0604030504040204" pitchFamily="34" charset="0"/>
                <a:cs typeface="Tahoma" panose="020B0604030504040204" pitchFamily="34" charset="0"/>
              </a:rPr>
              <a:t>la </a:t>
            </a:r>
            <a:r>
              <a:rPr lang="fr-ML" b="1" dirty="0">
                <a:latin typeface="Verdana" panose="020B0604030504040204" pitchFamily="34" charset="0"/>
                <a:ea typeface="Verdana" panose="020B0604030504040204" pitchFamily="34" charset="0"/>
                <a:cs typeface="Tahoma" panose="020B0604030504040204" pitchFamily="34" charset="0"/>
              </a:rPr>
              <a:t> conclusion d’accords tacites </a:t>
            </a:r>
            <a:r>
              <a:rPr lang="fr-ML" dirty="0">
                <a:latin typeface="Verdana" panose="020B0604030504040204" pitchFamily="34" charset="0"/>
                <a:ea typeface="Verdana" panose="020B0604030504040204" pitchFamily="34" charset="0"/>
                <a:cs typeface="Tahoma" panose="020B0604030504040204" pitchFamily="34" charset="0"/>
              </a:rPr>
              <a:t>avec des groupes armés non conventionnels pour la </a:t>
            </a:r>
            <a:r>
              <a:rPr lang="fr-ML" b="1" dirty="0">
                <a:latin typeface="Verdana" panose="020B0604030504040204" pitchFamily="34" charset="0"/>
                <a:ea typeface="Verdana" panose="020B0604030504040204" pitchFamily="34" charset="0"/>
                <a:cs typeface="Tahoma" panose="020B0604030504040204" pitchFamily="34" charset="0"/>
              </a:rPr>
              <a:t>réouverture </a:t>
            </a:r>
            <a:r>
              <a:rPr lang="fr-ML" dirty="0">
                <a:latin typeface="Verdana" panose="020B0604030504040204" pitchFamily="34" charset="0"/>
                <a:ea typeface="Verdana" panose="020B0604030504040204" pitchFamily="34" charset="0"/>
                <a:cs typeface="Tahoma" panose="020B0604030504040204" pitchFamily="34" charset="0"/>
              </a:rPr>
              <a:t>de certaines écoles fermées </a:t>
            </a:r>
            <a:r>
              <a:rPr lang="fr-ML" b="1" dirty="0">
                <a:latin typeface="Verdana" panose="020B0604030504040204" pitchFamily="34" charset="0"/>
                <a:ea typeface="Verdana" panose="020B0604030504040204" pitchFamily="34" charset="0"/>
                <a:cs typeface="Tahoma" panose="020B0604030504040204" pitchFamily="34" charset="0"/>
              </a:rPr>
              <a:t>sous réserve de satisfaire certaines</a:t>
            </a:r>
            <a:r>
              <a:rPr lang="fr-ML" dirty="0">
                <a:latin typeface="Verdana" panose="020B0604030504040204" pitchFamily="34" charset="0"/>
                <a:ea typeface="Verdana" panose="020B0604030504040204" pitchFamily="34" charset="0"/>
                <a:cs typeface="Tahoma" panose="020B0604030504040204" pitchFamily="34" charset="0"/>
              </a:rPr>
              <a:t> de leurs exigences à savoir :</a:t>
            </a:r>
          </a:p>
          <a:p>
            <a:endParaRPr lang="fr-ML"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Ø"/>
            </a:pPr>
            <a:r>
              <a:rPr lang="fr-ML" b="1" dirty="0">
                <a:latin typeface="Verdana" panose="020B0604030504040204" pitchFamily="34" charset="0"/>
                <a:ea typeface="Verdana" panose="020B0604030504040204" pitchFamily="34" charset="0"/>
                <a:cs typeface="Tahoma" panose="020B0604030504040204" pitchFamily="34" charset="0"/>
              </a:rPr>
              <a:t>la séparation des garçons et des filles </a:t>
            </a:r>
            <a:r>
              <a:rPr lang="fr-ML" dirty="0">
                <a:latin typeface="Verdana" panose="020B0604030504040204" pitchFamily="34" charset="0"/>
                <a:ea typeface="Verdana" panose="020B0604030504040204" pitchFamily="34" charset="0"/>
                <a:cs typeface="Tahoma" panose="020B0604030504040204" pitchFamily="34" charset="0"/>
              </a:rPr>
              <a:t>dans les salles de classe, pour certains groupes ;</a:t>
            </a:r>
          </a:p>
          <a:p>
            <a:endParaRPr lang="fr-ML"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Ø"/>
            </a:pPr>
            <a:r>
              <a:rPr lang="fr-ML" b="1" dirty="0">
                <a:latin typeface="Verdana" panose="020B0604030504040204" pitchFamily="34" charset="0"/>
                <a:ea typeface="Verdana" panose="020B0604030504040204" pitchFamily="34" charset="0"/>
                <a:cs typeface="Tahoma" panose="020B0604030504040204" pitchFamily="34" charset="0"/>
              </a:rPr>
              <a:t>le fonctionnement concomitamment de l’école classique et de l’école coranique </a:t>
            </a:r>
            <a:r>
              <a:rPr lang="fr-ML" dirty="0">
                <a:latin typeface="Verdana" panose="020B0604030504040204" pitchFamily="34" charset="0"/>
                <a:ea typeface="Verdana" panose="020B0604030504040204" pitchFamily="34" charset="0"/>
                <a:cs typeface="Tahoma" panose="020B0604030504040204" pitchFamily="34" charset="0"/>
              </a:rPr>
              <a:t>pour d’autres ;</a:t>
            </a:r>
          </a:p>
          <a:p>
            <a:endParaRPr lang="fr-ML"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Ø"/>
            </a:pPr>
            <a:r>
              <a:rPr lang="fr-ML" b="1" dirty="0">
                <a:latin typeface="Verdana" panose="020B0604030504040204" pitchFamily="34" charset="0"/>
                <a:ea typeface="Verdana" panose="020B0604030504040204" pitchFamily="34" charset="0"/>
                <a:cs typeface="Tahoma" panose="020B0604030504040204" pitchFamily="34" charset="0"/>
              </a:rPr>
              <a:t>l’utilisation de la langue arabe comme médium d’enseignement</a:t>
            </a:r>
            <a:r>
              <a:rPr lang="fr-ML" dirty="0">
                <a:latin typeface="Verdana" panose="020B0604030504040204" pitchFamily="34" charset="0"/>
                <a:ea typeface="Verdana" panose="020B0604030504040204" pitchFamily="34" charset="0"/>
                <a:cs typeface="Tahoma" panose="020B0604030504040204" pitchFamily="34" charset="0"/>
              </a:rPr>
              <a:t> pour d’autres. </a:t>
            </a:r>
          </a:p>
          <a:p>
            <a:endParaRPr lang="fr-ML" dirty="0">
              <a:latin typeface="Verdana" panose="020B0604030504040204" pitchFamily="34" charset="0"/>
              <a:ea typeface="Verdana" panose="020B0604030504040204" pitchFamily="34" charset="0"/>
              <a:cs typeface="Tahoma" panose="020B0604030504040204" pitchFamily="34" charset="0"/>
            </a:endParaRPr>
          </a:p>
          <a:p>
            <a:pPr marL="342900" indent="-342900">
              <a:buFont typeface="Wingdings" panose="05000000000000000000" pitchFamily="2" charset="2"/>
              <a:buChar char="Ø"/>
            </a:pPr>
            <a:r>
              <a:rPr lang="fr-ML" dirty="0">
                <a:latin typeface="Verdana" panose="020B0604030504040204" pitchFamily="34" charset="0"/>
                <a:ea typeface="Verdana" panose="020B0604030504040204" pitchFamily="34" charset="0"/>
                <a:cs typeface="Tahoma" panose="020B0604030504040204" pitchFamily="34" charset="0"/>
              </a:rPr>
              <a:t>la mise en place ‘</a:t>
            </a:r>
            <a:r>
              <a:rPr lang="fr-ML" b="1" dirty="0">
                <a:latin typeface="Verdana" panose="020B0604030504040204" pitchFamily="34" charset="0"/>
                <a:ea typeface="Verdana" panose="020B0604030504040204" pitchFamily="34" charset="0"/>
                <a:cs typeface="Tahoma" panose="020B0604030504040204" pitchFamily="34" charset="0"/>
              </a:rPr>
              <a:t>’du Réseau des Journalistes et Communicants pour la Protection de l’Education en République du Mali’’   </a:t>
            </a:r>
          </a:p>
          <a:p>
            <a:endParaRPr lang="fr-ML" sz="2000" dirty="0">
              <a:latin typeface="Tahoma" panose="020B0604030504040204" pitchFamily="34" charset="0"/>
              <a:ea typeface="Tahoma" panose="020B0604030504040204" pitchFamily="34" charset="0"/>
              <a:cs typeface="Tahoma" panose="020B0604030504040204" pitchFamily="34" charset="0"/>
            </a:endParaRPr>
          </a:p>
          <a:p>
            <a:r>
              <a:rPr lang="fr-ML" sz="2000" dirty="0">
                <a:latin typeface="Tahoma" panose="020B0604030504040204" pitchFamily="34" charset="0"/>
                <a:ea typeface="Tahoma" panose="020B0604030504040204" pitchFamily="34" charset="0"/>
                <a:cs typeface="Tahoma" panose="020B0604030504040204" pitchFamily="34" charset="0"/>
              </a:rPr>
              <a:t> </a:t>
            </a:r>
          </a:p>
          <a:p>
            <a:endParaRPr lang="fr-ML" sz="2000" dirty="0">
              <a:latin typeface="Tahoma" panose="020B0604030504040204" pitchFamily="34" charset="0"/>
              <a:ea typeface="Tahoma" panose="020B0604030504040204" pitchFamily="34" charset="0"/>
              <a:cs typeface="Tahoma" panose="020B0604030504040204" pitchFamily="34" charset="0"/>
            </a:endParaRPr>
          </a:p>
          <a:p>
            <a:endParaRPr lang="fr-ML" sz="2000" dirty="0">
              <a:latin typeface="Tahoma" panose="020B0604030504040204" pitchFamily="34" charset="0"/>
              <a:ea typeface="Tahoma" panose="020B0604030504040204" pitchFamily="34" charset="0"/>
              <a:cs typeface="Tahoma" panose="020B0604030504040204" pitchFamily="34" charset="0"/>
            </a:endParaRPr>
          </a:p>
          <a:p>
            <a:pPr lvl="0">
              <a:lnSpc>
                <a:spcPct val="150000"/>
              </a:lnSpc>
              <a:spcAft>
                <a:spcPts val="0"/>
              </a:spcAft>
            </a:pPr>
            <a:r>
              <a:rPr lang="fr-ML" sz="2000" dirty="0">
                <a:latin typeface="Tahoma" panose="020B0604030504040204" pitchFamily="34" charset="0"/>
                <a:ea typeface="Tahoma" panose="020B0604030504040204" pitchFamily="34" charset="0"/>
                <a:cs typeface="Tahoma" panose="020B0604030504040204" pitchFamily="34" charset="0"/>
              </a:rPr>
              <a:t> </a:t>
            </a:r>
          </a:p>
          <a:p>
            <a:pPr lvl="0">
              <a:lnSpc>
                <a:spcPct val="150000"/>
              </a:lnSpc>
              <a:spcAft>
                <a:spcPts val="0"/>
              </a:spcAft>
            </a:pPr>
            <a:endParaRPr lang="fr-ML" sz="2000"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3"/>
          <p:cNvSpPr/>
          <p:nvPr/>
        </p:nvSpPr>
        <p:spPr>
          <a:xfrm>
            <a:off x="3028943" y="3244334"/>
            <a:ext cx="394660" cy="369332"/>
          </a:xfrm>
          <a:prstGeom prst="rect">
            <a:avLst/>
          </a:prstGeom>
        </p:spPr>
        <p:txBody>
          <a:bodyPr wrap="none">
            <a:spAutoFit/>
          </a:bodyPr>
          <a:lstStyle/>
          <a:p>
            <a:r>
              <a:rPr lang="fr-ML" dirty="0">
                <a:latin typeface="Tahoma" panose="020B0604030504040204" pitchFamily="34" charset="0"/>
                <a:ea typeface="Tahoma" panose="020B0604030504040204" pitchFamily="34" charset="0"/>
                <a:cs typeface="Tahoma" panose="020B0604030504040204" pitchFamily="34" charset="0"/>
              </a:rPr>
              <a:t>A </a:t>
            </a:r>
            <a:endParaRPr lang="fr-FR" dirty="0"/>
          </a:p>
        </p:txBody>
      </p:sp>
    </p:spTree>
    <p:extLst>
      <p:ext uri="{BB962C8B-B14F-4D97-AF65-F5344CB8AC3E}">
        <p14:creationId xmlns:p14="http://schemas.microsoft.com/office/powerpoint/2010/main" val="3357588954"/>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696" y="414768"/>
            <a:ext cx="11499273" cy="491225"/>
          </a:xfrm>
          <a:prstGeom prst="rect">
            <a:avLst/>
          </a:prstGeom>
        </p:spPr>
        <p:txBody>
          <a:bodyPr wrap="square" anchor="ctr">
            <a:spAutoFit/>
          </a:bodyPr>
          <a:lstStyle/>
          <a:p>
            <a:pPr algn="just">
              <a:lnSpc>
                <a:spcPct val="150000"/>
              </a:lnSpc>
              <a:spcAft>
                <a:spcPts val="600"/>
              </a:spcAft>
            </a:pPr>
            <a:endParaRPr lang="fr-ML" sz="20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356031" y="-17335"/>
            <a:ext cx="8661530" cy="8647817"/>
          </a:xfrm>
          <a:prstGeom prst="rect">
            <a:avLst/>
          </a:prstGeom>
        </p:spPr>
        <p:txBody>
          <a:bodyPr wrap="square" anchor="ctr">
            <a:spAutoFit/>
          </a:bodyPr>
          <a:lstStyle/>
          <a:p>
            <a:endParaRPr lang="fr-ML" sz="2000" dirty="0">
              <a:ea typeface="Tahoma" panose="020B0604030504040204" pitchFamily="34" charset="0"/>
              <a:cs typeface="Tahoma" panose="020B0604030504040204" pitchFamily="34" charset="0"/>
            </a:endParaRPr>
          </a:p>
          <a:p>
            <a:pPr marL="342900" indent="-342900">
              <a:buFont typeface="Wingdings" panose="05000000000000000000" pitchFamily="2" charset="2"/>
              <a:buChar char="q"/>
            </a:pPr>
            <a:r>
              <a:rPr lang="fr-ML" sz="2000" b="1" dirty="0">
                <a:ea typeface="Tahoma" panose="020B0604030504040204" pitchFamily="34" charset="0"/>
                <a:cs typeface="Tahoma" panose="020B0604030504040204" pitchFamily="34" charset="0"/>
              </a:rPr>
              <a:t>la vulgarisation </a:t>
            </a:r>
            <a:r>
              <a:rPr lang="fr-ML" sz="2000" dirty="0">
                <a:ea typeface="Tahoma" panose="020B0604030504040204" pitchFamily="34" charset="0"/>
                <a:cs typeface="Tahoma" panose="020B0604030504040204" pitchFamily="34" charset="0"/>
              </a:rPr>
              <a:t>de la Déclaration sur la sécurité dans les écoles et ses Lignes directrices à aboutit à :</a:t>
            </a:r>
          </a:p>
          <a:p>
            <a:r>
              <a:rPr lang="fr-ML" sz="2000" dirty="0">
                <a:ea typeface="Tahoma" panose="020B0604030504040204" pitchFamily="34" charset="0"/>
                <a:cs typeface="Tahoma" panose="020B0604030504040204" pitchFamily="34" charset="0"/>
              </a:rPr>
              <a:t> </a:t>
            </a:r>
          </a:p>
          <a:p>
            <a:pPr marL="342900" indent="-342900">
              <a:buFont typeface="Wingdings" panose="05000000000000000000" pitchFamily="2" charset="2"/>
              <a:buChar char="Ø"/>
            </a:pPr>
            <a:r>
              <a:rPr lang="fr-ML" sz="2000" dirty="0">
                <a:ea typeface="Tahoma" panose="020B0604030504040204" pitchFamily="34" charset="0"/>
                <a:cs typeface="Tahoma" panose="020B0604030504040204" pitchFamily="34" charset="0"/>
              </a:rPr>
              <a:t>la traduction et la diffusion dans quatre </a:t>
            </a:r>
            <a:r>
              <a:rPr lang="fr-ML" sz="2000" b="1" dirty="0">
                <a:ea typeface="Tahoma" panose="020B0604030504040204" pitchFamily="34" charset="0"/>
                <a:cs typeface="Tahoma" panose="020B0604030504040204" pitchFamily="34" charset="0"/>
              </a:rPr>
              <a:t>(4)</a:t>
            </a:r>
            <a:r>
              <a:rPr lang="fr-ML" sz="2000" dirty="0">
                <a:ea typeface="Tahoma" panose="020B0604030504040204" pitchFamily="34" charset="0"/>
                <a:cs typeface="Tahoma" panose="020B0604030504040204" pitchFamily="34" charset="0"/>
              </a:rPr>
              <a:t> langues nationales desdits documents ;</a:t>
            </a:r>
          </a:p>
          <a:p>
            <a:pPr marL="342900" indent="-342900">
              <a:buFont typeface="Wingdings" panose="05000000000000000000" pitchFamily="2" charset="2"/>
              <a:buChar char="Ø"/>
            </a:pPr>
            <a:r>
              <a:rPr lang="fr-ML" sz="2000" dirty="0">
                <a:ea typeface="Tahoma" panose="020B0604030504040204" pitchFamily="34" charset="0"/>
                <a:cs typeface="Tahoma" panose="020B0604030504040204" pitchFamily="34" charset="0"/>
              </a:rPr>
              <a:t>la confection de la version française et de deux langues nationales de la DSE et des LD en dépliants ;</a:t>
            </a:r>
          </a:p>
          <a:p>
            <a:pPr marL="342900" indent="-342900">
              <a:buFont typeface="Wingdings" panose="05000000000000000000" pitchFamily="2" charset="2"/>
              <a:buChar char="Ø"/>
            </a:pPr>
            <a:r>
              <a:rPr lang="fr-ML" sz="2000" dirty="0">
                <a:ea typeface="Tahoma" panose="020B0604030504040204" pitchFamily="34" charset="0"/>
                <a:cs typeface="Tahoma" panose="020B0604030504040204" pitchFamily="34" charset="0"/>
              </a:rPr>
              <a:t>l’organisation</a:t>
            </a:r>
            <a:r>
              <a:rPr lang="fr-ML" sz="2000" b="1" dirty="0">
                <a:ea typeface="Tahoma" panose="020B0604030504040204" pitchFamily="34" charset="0"/>
                <a:cs typeface="Tahoma" panose="020B0604030504040204" pitchFamily="34" charset="0"/>
              </a:rPr>
              <a:t> </a:t>
            </a:r>
            <a:r>
              <a:rPr lang="fr-ML" sz="2000" dirty="0">
                <a:ea typeface="Tahoma" panose="020B0604030504040204" pitchFamily="34" charset="0"/>
                <a:cs typeface="Tahoma" panose="020B0604030504040204" pitchFamily="34" charset="0"/>
              </a:rPr>
              <a:t>d’ateliers de formation, de journées de concertation, de fora communautaires, de caravanes de sensibilisation ;</a:t>
            </a:r>
          </a:p>
          <a:p>
            <a:endParaRPr lang="fr-FR" sz="2000" dirty="0">
              <a:ea typeface="Tahoma" panose="020B0604030504040204" pitchFamily="34" charset="0"/>
              <a:cs typeface="Tahoma" panose="020B0604030504040204" pitchFamily="34" charset="0"/>
            </a:endParaRPr>
          </a:p>
          <a:p>
            <a:pPr marL="342900" indent="-342900">
              <a:buFont typeface="Wingdings" panose="05000000000000000000" pitchFamily="2" charset="2"/>
              <a:buChar char="Ø"/>
            </a:pPr>
            <a:r>
              <a:rPr lang="fr-FR" sz="2000" dirty="0">
                <a:ea typeface="Tahoma" panose="020B0604030504040204" pitchFamily="34" charset="0"/>
                <a:cs typeface="Tahoma" panose="020B0604030504040204" pitchFamily="34" charset="0"/>
              </a:rPr>
              <a:t> </a:t>
            </a:r>
            <a:r>
              <a:rPr lang="fr-ML" sz="2000" b="1" dirty="0">
                <a:ea typeface="Tahoma" panose="020B0604030504040204" pitchFamily="34" charset="0"/>
                <a:cs typeface="Tahoma" panose="020B0604030504040204" pitchFamily="34" charset="0"/>
              </a:rPr>
              <a:t>l’élaboration pour adoption d’un Avant-projet de loi portant</a:t>
            </a:r>
            <a:r>
              <a:rPr lang="fr-ML" sz="2000" dirty="0">
                <a:ea typeface="Tahoma" panose="020B0604030504040204" pitchFamily="34" charset="0"/>
                <a:cs typeface="Tahoma" panose="020B0604030504040204" pitchFamily="34" charset="0"/>
              </a:rPr>
              <a:t> </a:t>
            </a:r>
            <a:r>
              <a:rPr lang="fr-ML" sz="2000" b="1" dirty="0">
                <a:ea typeface="Tahoma" panose="020B0604030504040204" pitchFamily="34" charset="0"/>
                <a:cs typeface="Tahoma" panose="020B0604030504040204" pitchFamily="34" charset="0"/>
              </a:rPr>
              <a:t>protection des écoles et des universités pendant les conflits armés au Mali ;</a:t>
            </a:r>
          </a:p>
          <a:p>
            <a:endParaRPr lang="fr-ML" sz="2000" b="1" dirty="0">
              <a:ea typeface="Tahoma" panose="020B0604030504040204" pitchFamily="34" charset="0"/>
              <a:cs typeface="Tahoma" panose="020B0604030504040204" pitchFamily="34" charset="0"/>
            </a:endParaRPr>
          </a:p>
          <a:p>
            <a:r>
              <a:rPr lang="fr-ML" sz="2000" dirty="0">
                <a:ea typeface="Tahoma" panose="020B0604030504040204" pitchFamily="34" charset="0"/>
                <a:cs typeface="Tahoma" panose="020B0604030504040204" pitchFamily="34" charset="0"/>
              </a:rPr>
              <a:t> </a:t>
            </a:r>
            <a:endParaRPr lang="fr-ML" sz="2000" b="1" dirty="0">
              <a:ea typeface="Tahoma" panose="020B0604030504040204" pitchFamily="34" charset="0"/>
              <a:cs typeface="Tahoma" panose="020B0604030504040204" pitchFamily="34" charset="0"/>
            </a:endParaRPr>
          </a:p>
          <a:p>
            <a:endParaRPr lang="fr-ML" sz="2000" dirty="0">
              <a:ea typeface="Tahoma" panose="020B0604030504040204" pitchFamily="34" charset="0"/>
              <a:cs typeface="Tahoma" panose="020B0604030504040204" pitchFamily="34" charset="0"/>
            </a:endParaRPr>
          </a:p>
          <a:p>
            <a:r>
              <a:rPr lang="fr-ML" sz="2000" dirty="0">
                <a:ea typeface="Tahoma" panose="020B0604030504040204" pitchFamily="34" charset="0"/>
                <a:cs typeface="Tahoma" panose="020B0604030504040204" pitchFamily="34" charset="0"/>
              </a:rPr>
              <a:t> </a:t>
            </a:r>
          </a:p>
          <a:p>
            <a:endParaRPr lang="fr-ML" sz="2000" dirty="0">
              <a:ea typeface="Tahoma" panose="020B0604030504040204" pitchFamily="34" charset="0"/>
              <a:cs typeface="Tahoma" panose="020B0604030504040204" pitchFamily="34" charset="0"/>
            </a:endParaRPr>
          </a:p>
          <a:p>
            <a:endParaRPr lang="fr-ML" sz="2000" b="1" dirty="0">
              <a:ea typeface="Tahoma" panose="020B0604030504040204" pitchFamily="34" charset="0"/>
              <a:cs typeface="Tahoma" panose="020B0604030504040204" pitchFamily="34" charset="0"/>
            </a:endParaRPr>
          </a:p>
          <a:p>
            <a:endParaRPr lang="fr-ML" sz="2000" dirty="0">
              <a:ea typeface="Tahoma" panose="020B0604030504040204" pitchFamily="34" charset="0"/>
              <a:cs typeface="Tahoma" panose="020B0604030504040204" pitchFamily="34" charset="0"/>
            </a:endParaRPr>
          </a:p>
          <a:p>
            <a:r>
              <a:rPr lang="fr-ML" sz="2000" dirty="0">
                <a:ea typeface="Tahoma" panose="020B0604030504040204" pitchFamily="34" charset="0"/>
                <a:cs typeface="Tahoma" panose="020B0604030504040204" pitchFamily="34" charset="0"/>
              </a:rPr>
              <a:t> </a:t>
            </a:r>
          </a:p>
          <a:p>
            <a:endParaRPr lang="fr-ML" sz="2000" dirty="0">
              <a:ea typeface="Tahoma" panose="020B0604030504040204" pitchFamily="34" charset="0"/>
              <a:cs typeface="Tahoma" panose="020B0604030504040204" pitchFamily="34" charset="0"/>
            </a:endParaRPr>
          </a:p>
          <a:p>
            <a:endParaRPr lang="fr-ML" sz="2000" dirty="0">
              <a:ea typeface="Tahoma" panose="020B0604030504040204" pitchFamily="34" charset="0"/>
              <a:cs typeface="Tahoma" panose="020B0604030504040204" pitchFamily="34" charset="0"/>
            </a:endParaRPr>
          </a:p>
          <a:p>
            <a:pPr lvl="0">
              <a:lnSpc>
                <a:spcPct val="150000"/>
              </a:lnSpc>
              <a:spcAft>
                <a:spcPts val="0"/>
              </a:spcAft>
            </a:pPr>
            <a:r>
              <a:rPr lang="fr-ML" sz="2000" dirty="0">
                <a:ea typeface="Tahoma" panose="020B0604030504040204" pitchFamily="34" charset="0"/>
                <a:cs typeface="Tahoma" panose="020B0604030504040204" pitchFamily="34" charset="0"/>
              </a:rPr>
              <a:t> </a:t>
            </a:r>
          </a:p>
          <a:p>
            <a:pPr lvl="0">
              <a:lnSpc>
                <a:spcPct val="150000"/>
              </a:lnSpc>
              <a:spcAft>
                <a:spcPts val="0"/>
              </a:spcAft>
            </a:pPr>
            <a:endParaRPr lang="fr-ML" sz="2000" dirty="0">
              <a:ea typeface="Tahoma" panose="020B0604030504040204" pitchFamily="34" charset="0"/>
              <a:cs typeface="Tahoma" panose="020B0604030504040204" pitchFamily="34" charset="0"/>
            </a:endParaRPr>
          </a:p>
        </p:txBody>
      </p:sp>
      <p:sp>
        <p:nvSpPr>
          <p:cNvPr id="4" name="Rectangle 3"/>
          <p:cNvSpPr/>
          <p:nvPr/>
        </p:nvSpPr>
        <p:spPr>
          <a:xfrm>
            <a:off x="3028943" y="3244334"/>
            <a:ext cx="256802" cy="369332"/>
          </a:xfrm>
          <a:prstGeom prst="rect">
            <a:avLst/>
          </a:prstGeom>
        </p:spPr>
        <p:txBody>
          <a:bodyPr wrap="none">
            <a:spAutoFit/>
          </a:bodyPr>
          <a:lstStyle/>
          <a:p>
            <a:r>
              <a:rPr lang="fr-ML" dirty="0">
                <a:latin typeface="Tahoma" panose="020B0604030504040204" pitchFamily="34" charset="0"/>
                <a:ea typeface="Tahoma" panose="020B0604030504040204" pitchFamily="34" charset="0"/>
                <a:cs typeface="Tahoma" panose="020B0604030504040204" pitchFamily="34" charset="0"/>
              </a:rPr>
              <a:t> </a:t>
            </a:r>
            <a:endParaRPr lang="fr-FR" dirty="0"/>
          </a:p>
        </p:txBody>
      </p:sp>
    </p:spTree>
    <p:extLst>
      <p:ext uri="{BB962C8B-B14F-4D97-AF65-F5344CB8AC3E}">
        <p14:creationId xmlns:p14="http://schemas.microsoft.com/office/powerpoint/2010/main" val="3600697063"/>
      </p:ext>
    </p:extLst>
  </p:cSld>
  <p:clrMapOvr>
    <a:masterClrMapping/>
  </p:clrMapOvr>
  <p:transition spd="slow">
    <p:cover/>
  </p:transition>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Integral</Template>
  <TotalTime>2356</TotalTime>
  <Words>1641</Words>
  <Application>Microsoft Office PowerPoint</Application>
  <PresentationFormat>Grand écran</PresentationFormat>
  <Paragraphs>175</Paragraphs>
  <Slides>16</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16</vt:i4>
      </vt:variant>
    </vt:vector>
  </HeadingPairs>
  <TitlesOfParts>
    <vt:vector size="28" baseType="lpstr">
      <vt:lpstr>Arabic Typesetting</vt:lpstr>
      <vt:lpstr>Arial</vt:lpstr>
      <vt:lpstr>Arial Black</vt:lpstr>
      <vt:lpstr>Arial Rounded MT Bold</vt:lpstr>
      <vt:lpstr>Baskerville Old Face</vt:lpstr>
      <vt:lpstr>Consolas</vt:lpstr>
      <vt:lpstr>Informal Roman</vt:lpstr>
      <vt:lpstr>Tahoma</vt:lpstr>
      <vt:lpstr>Verdana</vt:lpstr>
      <vt:lpstr>Wingdings</vt:lpstr>
      <vt:lpstr>Wingdings 3</vt:lpstr>
      <vt:lpstr>Facette</vt:lpstr>
      <vt:lpstr>Présentation PowerPoint</vt:lpstr>
      <vt:lpstr>Présentation PowerPoint</vt:lpstr>
      <vt:lpstr>Présentation PowerPoint</vt:lpstr>
      <vt:lpstr>Présentation PowerPoint</vt:lpstr>
      <vt:lpstr>Les Comités techniques régionaux et locaux </vt:lpstr>
      <vt:lpstr>Présentation PowerPoint</vt:lpstr>
      <vt:lpstr>Présentation PowerPoint</vt:lpstr>
      <vt:lpstr>Présentation PowerPoint</vt:lpstr>
      <vt:lpstr>Présentation PowerPoint</vt:lpstr>
      <vt:lpstr>Présentation PowerPoint</vt:lpstr>
      <vt:lpstr>Présentation PowerPoint</vt:lpstr>
      <vt:lpstr> </vt:lpstr>
      <vt:lpstr>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TRAORE</dc:creator>
  <cp:lastModifiedBy>HP</cp:lastModifiedBy>
  <cp:revision>231</cp:revision>
  <cp:lastPrinted>2023-09-11T14:04:51Z</cp:lastPrinted>
  <dcterms:created xsi:type="dcterms:W3CDTF">2020-12-02T23:44:40Z</dcterms:created>
  <dcterms:modified xsi:type="dcterms:W3CDTF">2023-09-11T15:16:34Z</dcterms:modified>
</cp:coreProperties>
</file>